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77" r:id="rId1"/>
    <p:sldMasterId id="2147483778"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7315200" cy="9601200"/>
  <p:embeddedFontLst>
    <p:embeddedFont>
      <p:font typeface="Roboto" panose="02000000000000000000" pitchFamily="2" charset="0"/>
      <p:regular r:id="rId28"/>
      <p:bold r:id="rId29"/>
      <p:italic r:id="rId30"/>
      <p:boldItalic r:id="rId31"/>
    </p:embeddedFont>
    <p:embeddedFont>
      <p:font typeface="Rockwell" panose="02060603020205020403"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1" d="100"/>
          <a:sy n="131" d="100"/>
        </p:scale>
        <p:origin x="132" y="2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regon.gov/ode/StudentSuccess/Documents/Ensuringfocalstudentgroupsafetyprivacyresourc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regon.gov/ode/StudentSuccess/Documents/ODE_IntegratedGuidance25-27.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1ebf54f7b63_0_0:notes"/>
          <p:cNvSpPr>
            <a:spLocks noGrp="1" noRot="1" noChangeAspect="1"/>
          </p:cNvSpPr>
          <p:nvPr>
            <p:ph type="sldImg" idx="2"/>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g1ebf54f7b63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29" name="Google Shape;929;g1ebf54f7b63_0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be79b0d0fb_2_21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g1be79b0d0fb_2_219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NOTE TO SCHOOL/DISTRICT - Introduce the team members and staff that have led your community engagement efforts, needs assessment and planning processes. These are the people (staff and community partners, if applicable) that have stewarded the development of our plan and application.</a:t>
            </a:r>
            <a:endParaRPr sz="1600" b="1"/>
          </a:p>
        </p:txBody>
      </p:sp>
      <p:sp>
        <p:nvSpPr>
          <p:cNvPr id="1003" name="Google Shape;1003;g1be79b0d0fb_2_219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The Integrated Application process requires us to follow these steps in order to curate a quality plan matched to our local need. Provide a brief overview of each of these steps and actions. Remove Tribal Consultation if not required. </a:t>
            </a:r>
            <a:endParaRPr sz="1600" b="1"/>
          </a:p>
          <a:p>
            <a:pPr marL="0" lvl="0" indent="0" algn="l" rtl="0">
              <a:lnSpc>
                <a:spcPct val="100000"/>
              </a:lnSpc>
              <a:spcBef>
                <a:spcPts val="0"/>
              </a:spcBef>
              <a:spcAft>
                <a:spcPts val="0"/>
              </a:spcAft>
              <a:buSzPts val="1400"/>
              <a:buNone/>
            </a:pPr>
            <a:endParaRPr/>
          </a:p>
        </p:txBody>
      </p:sp>
      <p:sp>
        <p:nvSpPr>
          <p:cNvPr id="1011" name="Google Shape;1011;p1: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9" name="Google Shape;1019;p3: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NOTE TO SCHOOL/DISTRICT - Share an example of how your team used equity tools to consider the impacts for students, staff and families  in your community and provide specific examples.</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Suggested Speaker Notes: Use of an equity lens or equity tools supports us to operationalize our commitments and values. It helps translate theory into practice, focuses on assets rather than deficits, and assists us to avoid making decisions that could marginalize or harm students, staff, families, and communities. </a:t>
            </a:r>
            <a:endParaRPr sz="1600"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020" name="Google Shape;1020;p3: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1be79b0d0fb_1_4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g1be79b0d0fb_1_476: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Critical in sharing information about engagement with focal groups is care about ensuring privacy and safety (additional notes below). Detail which focal groups your district team engaged with.  Describe a few of the strategies and activities you used to engage with the community. Additional slides may be added with photos or other artifacts.  Summarize key learnings from engagement and how that information was used when assessing needs and considering priorities for planning.</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Notes on Safety/Privacy</a:t>
            </a:r>
            <a:endParaRPr sz="1600" b="1"/>
          </a:p>
          <a:p>
            <a:pPr marL="0" lvl="0" indent="0" algn="l" rtl="0">
              <a:lnSpc>
                <a:spcPct val="100000"/>
              </a:lnSpc>
              <a:spcBef>
                <a:spcPts val="0"/>
              </a:spcBef>
              <a:spcAft>
                <a:spcPts val="0"/>
              </a:spcAft>
              <a:buSzPts val="1400"/>
              <a:buNone/>
            </a:pPr>
            <a:r>
              <a:rPr lang="en-US" sz="1600" b="1">
                <a:solidFill>
                  <a:srgbClr val="000000"/>
                </a:solidFill>
              </a:rPr>
              <a:t>Since many focal groups have historically and/or are currently experiencing incidents of violence and harm due to their identities, special care must be taken when undertaking engagement efforts with these groups. For LGBTQ2SIA+ students, it is important to not inadvertently out a student’s sexual orientation or gender identity when they may otherwise not be out to their family, peers, and/or some school staff. Migrant students and emergent bilingual students and their families should not have immigration status, refugee status, or other information become public. This is particularly important in communities that have experienced unwelcoming or traumatic events against undocumented immigrants. </a:t>
            </a:r>
            <a:endParaRPr sz="1600" b="1">
              <a:solidFill>
                <a:srgbClr val="000000"/>
              </a:solidFill>
            </a:endParaRPr>
          </a:p>
          <a:p>
            <a:pPr marL="0" lvl="0" indent="0" algn="l" rtl="0">
              <a:lnSpc>
                <a:spcPct val="100000"/>
              </a:lnSpc>
              <a:spcBef>
                <a:spcPts val="0"/>
              </a:spcBef>
              <a:spcAft>
                <a:spcPts val="0"/>
              </a:spcAft>
              <a:buSzPts val="1400"/>
              <a:buNone/>
            </a:pPr>
            <a:endParaRPr sz="1600" b="1">
              <a:solidFill>
                <a:srgbClr val="000000"/>
              </a:solidFill>
            </a:endParaRPr>
          </a:p>
          <a:p>
            <a:pPr marL="0" lvl="0" indent="0" algn="l" rtl="0">
              <a:lnSpc>
                <a:spcPct val="100000"/>
              </a:lnSpc>
              <a:spcBef>
                <a:spcPts val="0"/>
              </a:spcBef>
              <a:spcAft>
                <a:spcPts val="0"/>
              </a:spcAft>
              <a:buSzPts val="1400"/>
              <a:buNone/>
            </a:pPr>
            <a:r>
              <a:rPr lang="en-US" sz="1600" b="1">
                <a:solidFill>
                  <a:srgbClr val="000000"/>
                </a:solidFill>
              </a:rPr>
              <a:t>An excellent resource to consider when planning engagement efforts and sharing with the community, such as at board meetings, is the </a:t>
            </a:r>
            <a:r>
              <a:rPr lang="en-US" sz="1600" b="1" u="sng">
                <a:solidFill>
                  <a:srgbClr val="1155CC"/>
                </a:solidFill>
                <a:hlinkClick r:id="rId3">
                  <a:extLst>
                    <a:ext uri="{A12FA001-AC4F-418D-AE19-62706E023703}">
                      <ahyp:hlinkClr xmlns:ahyp="http://schemas.microsoft.com/office/drawing/2018/hyperlinkcolor" val="tx"/>
                    </a:ext>
                  </a:extLst>
                </a:hlinkClick>
              </a:rPr>
              <a:t>ODE Ensuring Focal Student Group Safety and Privacy resource</a:t>
            </a:r>
            <a:r>
              <a:rPr lang="en-US" sz="1600" b="1">
                <a:solidFill>
                  <a:srgbClr val="000000"/>
                </a:solidFill>
              </a:rPr>
              <a:t>. In one example, working with a trusted community partner or intermediary is recommended as a strategy to gather  and share back student feedback in a safe manner. </a:t>
            </a:r>
            <a:endParaRPr sz="1600" b="1">
              <a:solidFill>
                <a:srgbClr val="000000"/>
              </a:solidFill>
            </a:endParaRPr>
          </a:p>
          <a:p>
            <a:pPr marL="0" lvl="0" indent="0" algn="l" rtl="0">
              <a:lnSpc>
                <a:spcPct val="100000"/>
              </a:lnSpc>
              <a:spcBef>
                <a:spcPts val="0"/>
              </a:spcBef>
              <a:spcAft>
                <a:spcPts val="0"/>
              </a:spcAft>
              <a:buSzPts val="1400"/>
              <a:buNone/>
            </a:pPr>
            <a:endParaRPr sz="1600" b="1">
              <a:solidFill>
                <a:srgbClr val="000000"/>
              </a:solidFill>
            </a:endParaRPr>
          </a:p>
          <a:p>
            <a:pPr marL="0" lvl="0" indent="0" algn="l" rtl="0">
              <a:lnSpc>
                <a:spcPct val="100000"/>
              </a:lnSpc>
              <a:spcBef>
                <a:spcPts val="0"/>
              </a:spcBef>
              <a:spcAft>
                <a:spcPts val="0"/>
              </a:spcAft>
              <a:buSzPts val="1400"/>
              <a:buNone/>
            </a:pPr>
            <a:r>
              <a:rPr lang="en-US" sz="1600" b="1">
                <a:solidFill>
                  <a:srgbClr val="000000"/>
                </a:solidFill>
              </a:rPr>
              <a:t>In many cases, the data that is needed to make assessments about plan creation and implementation does not need to include identifiers like name, place, grade level, etc. Patterns from the data collection can still be analyzed and reported upon in a board meeting without these identifiers.</a:t>
            </a:r>
            <a:endParaRPr sz="1600" b="1">
              <a:solidFill>
                <a:srgbClr val="000000"/>
              </a:solidFill>
            </a:endParaRPr>
          </a:p>
          <a:p>
            <a:pPr marL="0" lvl="0" indent="0" algn="l" rtl="0">
              <a:lnSpc>
                <a:spcPct val="100000"/>
              </a:lnSpc>
              <a:spcBef>
                <a:spcPts val="0"/>
              </a:spcBef>
              <a:spcAft>
                <a:spcPts val="0"/>
              </a:spcAft>
              <a:buSzPts val="1400"/>
              <a:buNone/>
            </a:pPr>
            <a:endParaRPr sz="1600" b="1">
              <a:solidFill>
                <a:srgbClr val="000000"/>
              </a:solidFill>
            </a:endParaRPr>
          </a:p>
          <a:p>
            <a:pPr marL="0" lvl="0" indent="0" algn="l" rtl="0">
              <a:lnSpc>
                <a:spcPct val="100000"/>
              </a:lnSpc>
              <a:spcBef>
                <a:spcPts val="0"/>
              </a:spcBef>
              <a:spcAft>
                <a:spcPts val="0"/>
              </a:spcAft>
              <a:buSzPts val="1400"/>
              <a:buNone/>
            </a:pPr>
            <a:r>
              <a:rPr lang="en-US" sz="1600" b="1">
                <a:solidFill>
                  <a:srgbClr val="000000"/>
                </a:solidFill>
              </a:rPr>
              <a:t>Above all, it is critical to maintain confidentiality, ensure that your data security practices are maintained, and to honor any agreements you made in the engagement space, (for example not sharing any stories or anecdotes that were expressed.)</a:t>
            </a:r>
            <a:endParaRPr sz="1600" b="1">
              <a:solidFill>
                <a:srgbClr val="000000"/>
              </a:solidFill>
            </a:endParaRPr>
          </a:p>
          <a:p>
            <a:pPr marL="0" lvl="0" indent="0" algn="l" rtl="0">
              <a:lnSpc>
                <a:spcPct val="100000"/>
              </a:lnSpc>
              <a:spcBef>
                <a:spcPts val="0"/>
              </a:spcBef>
              <a:spcAft>
                <a:spcPts val="0"/>
              </a:spcAft>
              <a:buSzPts val="1400"/>
              <a:buNone/>
            </a:pPr>
            <a:endParaRPr sz="1600" b="1"/>
          </a:p>
        </p:txBody>
      </p:sp>
      <p:sp>
        <p:nvSpPr>
          <p:cNvPr id="1027" name="Google Shape;1027;g1be79b0d0fb_1_476: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2: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Describe the data and information, including community engagement input, you used to determine strengths and needs in your district.</a:t>
            </a:r>
            <a:endParaRPr sz="1600" b="1"/>
          </a:p>
          <a:p>
            <a:pPr marL="0" lvl="0" indent="0" algn="l" rtl="0">
              <a:lnSpc>
                <a:spcPct val="100000"/>
              </a:lnSpc>
              <a:spcBef>
                <a:spcPts val="0"/>
              </a:spcBef>
              <a:spcAft>
                <a:spcPts val="0"/>
              </a:spcAft>
              <a:buSzPts val="1400"/>
              <a:buNone/>
            </a:pPr>
            <a:r>
              <a:rPr lang="en-US" sz="1600" b="1"/>
              <a:t>Summarize key learnings from grade bands and focal groups (taking care with privacy and safety needs of focal groups)</a:t>
            </a:r>
            <a:endParaRPr sz="1600" b="1"/>
          </a:p>
          <a:p>
            <a:pPr marL="0" lvl="0" indent="0" algn="l" rtl="0">
              <a:lnSpc>
                <a:spcPct val="100000"/>
              </a:lnSpc>
              <a:spcBef>
                <a:spcPts val="0"/>
              </a:spcBef>
              <a:spcAft>
                <a:spcPts val="0"/>
              </a:spcAft>
              <a:buSzPts val="1400"/>
              <a:buNone/>
            </a:pPr>
            <a:endParaRPr sz="1600" b="1"/>
          </a:p>
        </p:txBody>
      </p:sp>
      <p:sp>
        <p:nvSpPr>
          <p:cNvPr id="1034" name="Google Shape;1034;p2: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bfefd7ccfb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g1bfefd7ccfb_0_3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Through our community engagement efforts, our needs assessment process and examination of data, these priorities emerged.</a:t>
            </a:r>
            <a:endParaRPr sz="1600" b="1"/>
          </a:p>
          <a:p>
            <a:pPr marL="0" lvl="0" indent="0" algn="l" rtl="0">
              <a:lnSpc>
                <a:spcPct val="100000"/>
              </a:lnSpc>
              <a:spcBef>
                <a:spcPts val="0"/>
              </a:spcBef>
              <a:spcAft>
                <a:spcPts val="0"/>
              </a:spcAft>
              <a:buClr>
                <a:schemeClr val="dk1"/>
              </a:buClr>
              <a:buSzPts val="1400"/>
              <a:buFont typeface="Arial"/>
              <a:buNone/>
            </a:pPr>
            <a:r>
              <a:rPr lang="en-US" sz="1600" b="1"/>
              <a:t>Offer transparency where there may have been competing interests or limits to funding (tiered funding coming in a later slide) and how the district considered input and possible impact in order to make decisions</a:t>
            </a:r>
            <a:endParaRPr sz="1600" b="1"/>
          </a:p>
        </p:txBody>
      </p:sp>
      <p:sp>
        <p:nvSpPr>
          <p:cNvPr id="1041" name="Google Shape;1041;g1bfefd7ccfb_0_3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These reflect the priority work we are setting forward in our plan. These are our long term goals or outcomes.</a:t>
            </a:r>
            <a:endParaRPr sz="1600" b="1"/>
          </a:p>
        </p:txBody>
      </p:sp>
      <p:sp>
        <p:nvSpPr>
          <p:cNvPr id="1049" name="Google Shape;1049;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Google Shape;1056;p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These are the specific projects, tactics and approaches that will help us achieve our outcomes. You may wish to organize this share by grade band strategies, focal group strategies or even name some of the program specific strategies.</a:t>
            </a:r>
            <a:endParaRPr sz="1600" b="1"/>
          </a:p>
        </p:txBody>
      </p:sp>
      <p:sp>
        <p:nvSpPr>
          <p:cNvPr id="1057" name="Google Shape;1057;p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Share key investments and offer time for participants to view the complete planning and budget template while offering context for how the major investments/categories forward your strategies and support positive growth toward your intended outcomes.</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This is where the district has posted our application and Integrated Planning and Budget Template on its website </a:t>
            </a:r>
            <a:endParaRPr sz="1600" b="1"/>
          </a:p>
        </p:txBody>
      </p:sp>
      <p:sp>
        <p:nvSpPr>
          <p:cNvPr id="1065" name="Google Shape;1065;p9: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Explain the concept of tiered planning. Offer the following: At this time, we are working with anticipated budget allocations. Should the actual allocations change we have planned some back-up or bonus activities that we can easily pivot to if needed. For example, if we are unable to hire as many social workers as we are planning, we would have additional funds available and would be able to nimbly move toward these activities. </a:t>
            </a:r>
            <a:endParaRPr sz="1600" b="1"/>
          </a:p>
        </p:txBody>
      </p:sp>
      <p:sp>
        <p:nvSpPr>
          <p:cNvPr id="1073" name="Google Shape;1073;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be79b0d0fb_2_1650: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highlight>
                  <a:srgbClr val="FFFFFF"/>
                </a:highlight>
              </a:rPr>
              <a:t>Suggestion:  Add district/applicant logo</a:t>
            </a:r>
            <a:endParaRPr>
              <a:highlight>
                <a:srgbClr val="FFFFFF"/>
              </a:highlight>
            </a:endParaRPr>
          </a:p>
          <a:p>
            <a:pPr marL="0" lvl="0" indent="0" algn="l" rtl="0">
              <a:lnSpc>
                <a:spcPct val="100000"/>
              </a:lnSpc>
              <a:spcBef>
                <a:spcPts val="0"/>
              </a:spcBef>
              <a:spcAft>
                <a:spcPts val="0"/>
              </a:spcAft>
              <a:buSzPts val="1400"/>
              <a:buNone/>
            </a:pPr>
            <a:endParaRPr>
              <a:highlight>
                <a:srgbClr val="FFFFFF"/>
              </a:highlight>
            </a:endParaRPr>
          </a:p>
          <a:p>
            <a:pPr marL="0" lvl="0" indent="0" algn="l" rtl="0">
              <a:lnSpc>
                <a:spcPct val="100000"/>
              </a:lnSpc>
              <a:spcBef>
                <a:spcPts val="0"/>
              </a:spcBef>
              <a:spcAft>
                <a:spcPts val="0"/>
              </a:spcAft>
              <a:buSzPts val="1400"/>
              <a:buNone/>
            </a:pPr>
            <a:endParaRPr>
              <a:highlight>
                <a:srgbClr val="FFFFFF"/>
              </a:highlight>
            </a:endParaRPr>
          </a:p>
        </p:txBody>
      </p:sp>
      <p:sp>
        <p:nvSpPr>
          <p:cNvPr id="936" name="Google Shape;936;g1be79b0d0fb_2_16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p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ODE’s Integrated Guidance offers a kind of ‘’performance framework’’ that our work is reviewed through. This includes a mixture of outcome measures, programmatic and financial reporting, and the opportunity for local optional metrics. </a:t>
            </a:r>
            <a:endParaRPr sz="1600" b="1"/>
          </a:p>
        </p:txBody>
      </p:sp>
      <p:sp>
        <p:nvSpPr>
          <p:cNvPr id="1081" name="Google Shape;1081;p6: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1ebf54f7b63_0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g1ebf54f7b63_0_33:notes"/>
          <p:cNvSpPr txBox="1">
            <a:spLocks noGrp="1"/>
          </p:cNvSpPr>
          <p:nvPr>
            <p:ph type="body" idx="1"/>
          </p:nvPr>
        </p:nvSpPr>
        <p:spPr>
          <a:xfrm>
            <a:off x="731522" y="4620577"/>
            <a:ext cx="5852400" cy="3780600"/>
          </a:xfrm>
          <a:prstGeom prst="rect">
            <a:avLst/>
          </a:prstGeom>
          <a:noFill/>
          <a:ln>
            <a:noFill/>
          </a:ln>
        </p:spPr>
        <p:txBody>
          <a:bodyPr spcFirstLastPara="1" wrap="square" lIns="97300" tIns="48650" rIns="97300" bIns="48650" anchor="t" anchorCtr="0">
            <a:noAutofit/>
          </a:bodyPr>
          <a:lstStyle/>
          <a:p>
            <a:pPr marL="0" lvl="0" indent="0" algn="l" rtl="0">
              <a:lnSpc>
                <a:spcPct val="100000"/>
              </a:lnSpc>
              <a:spcBef>
                <a:spcPts val="0"/>
              </a:spcBef>
              <a:spcAft>
                <a:spcPts val="0"/>
              </a:spcAft>
              <a:buSzPts val="1400"/>
              <a:buNone/>
            </a:pPr>
            <a:r>
              <a:rPr lang="en-US" sz="1600" b="1"/>
              <a:t>Suggested Speaker Notes: Applicants at or under 80 ADMr OR Applicants who do not receive SIA funds can delete this slide</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For the Student Investment Account, growth targets are required in the areas shown.  </a:t>
            </a:r>
            <a:endParaRPr sz="1600" b="1"/>
          </a:p>
          <a:p>
            <a:pPr marL="0" lvl="0" indent="0" algn="l" rtl="0">
              <a:lnSpc>
                <a:spcPct val="100000"/>
              </a:lnSpc>
              <a:spcBef>
                <a:spcPts val="0"/>
              </a:spcBef>
              <a:spcAft>
                <a:spcPts val="0"/>
              </a:spcAft>
              <a:buClr>
                <a:schemeClr val="dk1"/>
              </a:buClr>
              <a:buSzPts val="1400"/>
              <a:buFont typeface="Arial"/>
              <a:buNone/>
            </a:pPr>
            <a:endParaRPr sz="1600" b="1"/>
          </a:p>
          <a:p>
            <a:pPr marL="0" lvl="0" indent="0" algn="l" rtl="0">
              <a:lnSpc>
                <a:spcPct val="100000"/>
              </a:lnSpc>
              <a:spcBef>
                <a:spcPts val="0"/>
              </a:spcBef>
              <a:spcAft>
                <a:spcPts val="0"/>
              </a:spcAft>
              <a:buSzPts val="1400"/>
              <a:buNone/>
            </a:pPr>
            <a:r>
              <a:rPr lang="en-US" sz="1600" b="1"/>
              <a:t>We have been asked to develop draft LPGTs to submit with our Integrated Application due this March. Once ODE reviews and approves our plan, they will partner with us, as required by SIA legislation to further co-develop and finalize these growth targets. Our finalized growth targets will then need to be reviewed and approved by the board within the context of our grant agreement. </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Clr>
                <a:schemeClr val="dk1"/>
              </a:buClr>
              <a:buSzPts val="1400"/>
              <a:buFont typeface="Arial"/>
              <a:buNone/>
            </a:pPr>
            <a:r>
              <a:rPr lang="en-US" sz="1600" b="1"/>
              <a:t>[You may add slides to show the draft targets or a hand-out if you wish to present them as drafts now, reminding participants that the final targets will need to be reviewed by the school board in the grant agreement coming later this spring or summer. ]</a:t>
            </a:r>
            <a:endParaRPr sz="1600" b="1"/>
          </a:p>
          <a:p>
            <a:pPr marL="0" lvl="0" indent="0" algn="l" rtl="0">
              <a:lnSpc>
                <a:spcPct val="100000"/>
              </a:lnSpc>
              <a:spcBef>
                <a:spcPts val="0"/>
              </a:spcBef>
              <a:spcAft>
                <a:spcPts val="0"/>
              </a:spcAft>
              <a:buSzPts val="1400"/>
              <a:buNone/>
            </a:pPr>
            <a:endParaRPr sz="1600" b="1"/>
          </a:p>
        </p:txBody>
      </p:sp>
      <p:sp>
        <p:nvSpPr>
          <p:cNvPr id="1089" name="Google Shape;1089;g1ebf54f7b63_0_33:notes"/>
          <p:cNvSpPr txBox="1">
            <a:spLocks noGrp="1"/>
          </p:cNvSpPr>
          <p:nvPr>
            <p:ph type="sldNum" idx="12"/>
          </p:nvPr>
        </p:nvSpPr>
        <p:spPr>
          <a:xfrm>
            <a:off x="4143595" y="9119474"/>
            <a:ext cx="3169800" cy="482100"/>
          </a:xfrm>
          <a:prstGeom prst="rect">
            <a:avLst/>
          </a:prstGeom>
          <a:noFill/>
          <a:ln>
            <a:noFill/>
          </a:ln>
        </p:spPr>
        <p:txBody>
          <a:bodyPr spcFirstLastPara="1" wrap="square" lIns="97300" tIns="48650" rIns="97300" bIns="48650" anchor="b" anchorCtr="0">
            <a:noAutofit/>
          </a:bodyPr>
          <a:lstStyle/>
          <a:p>
            <a:pPr marL="0" lvl="0" indent="0" algn="r" rtl="0">
              <a:lnSpc>
                <a:spcPct val="100000"/>
              </a:lnSpc>
              <a:spcBef>
                <a:spcPts val="0"/>
              </a:spcBef>
              <a:spcAft>
                <a:spcPts val="0"/>
              </a:spcAft>
              <a:buSzPts val="15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1ebf54f7b63_0_17: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g1ebf54f7b63_0_1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Offer your own local optional metrics, your best ways to measure outcomes and review strategies and impacts, and share your draft LPGTs</a:t>
            </a:r>
            <a:endParaRPr sz="1600" b="1"/>
          </a:p>
        </p:txBody>
      </p:sp>
      <p:sp>
        <p:nvSpPr>
          <p:cNvPr id="1098" name="Google Shape;1098;g1ebf54f7b63_0_1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e6619405d1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g1e6619405d1_0_0: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Each application will undergo a thorough evaluation process for approval; after which, it will be known as an integrated plan. The timing for this process is outlined on the slide. There are a number of variables, including when applicants submit their initial application and any required follow up of submissions, that can impact these processes.</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Additional information as necessary: *QALP(Quality Assurance Learning Panel) will occur simultaneously as the ODE Plan and Budget Review for a randomly selected number of districts. QALP is composed of community members who observe as a quality measure overseeing the review process and requires no additional input from districts.</a:t>
            </a:r>
            <a:endParaRPr sz="1600" b="1"/>
          </a:p>
        </p:txBody>
      </p:sp>
      <p:sp>
        <p:nvSpPr>
          <p:cNvPr id="1105" name="Google Shape;1105;g1e6619405d1_0_0: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be79b0d0fb_1_59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g1be79b0d0fb_1_5927: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22" name="Google Shape;1122;g1be79b0d0fb_1_5927: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1be79b0d0fb_2_21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1be79b0d0fb_2_215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Explain that ‘’plan’’ includes your application, budget, and all materials submitted under the IG</a:t>
            </a:r>
            <a:endParaRPr sz="1600" b="1"/>
          </a:p>
        </p:txBody>
      </p:sp>
      <p:sp>
        <p:nvSpPr>
          <p:cNvPr id="944" name="Google Shape;944;g1be79b0d0fb_2_215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c208ab528a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1c208ab528a_1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52" name="Google Shape;952;g1c208ab528a_1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10:notes"/>
          <p:cNvSpPr txBox="1">
            <a:spLocks noGrp="1"/>
          </p:cNvSpPr>
          <p:nvPr>
            <p:ph type="body" idx="1"/>
          </p:nvPr>
        </p:nvSpPr>
        <p:spPr>
          <a:xfrm>
            <a:off x="731520" y="4620577"/>
            <a:ext cx="5852100" cy="3780600"/>
          </a:xfrm>
          <a:prstGeom prst="rect">
            <a:avLst/>
          </a:prstGeom>
          <a:noFill/>
          <a:ln>
            <a:noFill/>
          </a:ln>
        </p:spPr>
        <p:txBody>
          <a:bodyPr spcFirstLastPara="1" wrap="square" lIns="96675" tIns="48325" rIns="96675" bIns="483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962" name="Google Shape;962;p10:notes"/>
          <p:cNvSpPr txBox="1">
            <a:spLocks noGrp="1"/>
          </p:cNvSpPr>
          <p:nvPr>
            <p:ph type="sldNum" idx="12"/>
          </p:nvPr>
        </p:nvSpPr>
        <p:spPr>
          <a:xfrm>
            <a:off x="4143587" y="9119474"/>
            <a:ext cx="3169800" cy="482100"/>
          </a:xfrm>
          <a:prstGeom prst="rect">
            <a:avLst/>
          </a:prstGeom>
          <a:noFill/>
          <a:ln>
            <a:noFill/>
          </a:ln>
        </p:spPr>
        <p:txBody>
          <a:bodyPr spcFirstLastPara="1" wrap="square" lIns="96675" tIns="48325" rIns="96675"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be79b0d0fb_2_21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1be79b0d0fb_2_217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Integration is possible for these initiatives because of what they have in common. This guidance brings them together so applicants, regions, schools, and programs can leverage multiple strategies and funding sources to implement more cohesive plans that positively impact students. Through the integrated application process, the outcomes and strategies for each initiative will continue to come together into a single strategic plan that supports the common goals. The aim is to build these goals into the entire educational system to embed the work at all levels and ensure sustainability.</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Clr>
                <a:schemeClr val="dk1"/>
              </a:buClr>
              <a:buSzPts val="1100"/>
              <a:buFont typeface="Arial"/>
              <a:buNone/>
            </a:pPr>
            <a:r>
              <a:rPr lang="en-US" sz="1600" b="1"/>
              <a:t>Common Engagement of focal student groups presents a unique opportunity and vital resource for collecting high impact community data to inform the practices that impact those same populations. Focal student groups and their families must be engaged in planning under this guidance and there must be demonstrated evidence and artifacts for how engagement strategies/activities impacted your chosen outcomes, priorities, strategies, and activities. Focal student groups are defined within the Student Success Act as “students of color; students with disabilities; emerging bilingual students; and students navigating poverty, houselessness, and foster care; and other students who have historically experienced disparities in our schools”. This list has been expanded in rule to include migratory students, students recently arrived, justice involved youth, and students who identify as LGBTQ2SIA+.</a:t>
            </a:r>
            <a:endParaRPr sz="1600" b="1"/>
          </a:p>
          <a:p>
            <a:pPr marL="0" lvl="0" indent="0" algn="l" rtl="0">
              <a:lnSpc>
                <a:spcPct val="100000"/>
              </a:lnSpc>
              <a:spcBef>
                <a:spcPts val="0"/>
              </a:spcBef>
              <a:spcAft>
                <a:spcPts val="0"/>
              </a:spcAft>
              <a:buClr>
                <a:schemeClr val="dk1"/>
              </a:buClr>
              <a:buSzPts val="1100"/>
              <a:buFont typeface="Arial"/>
              <a:buNone/>
            </a:pPr>
            <a:endParaRPr sz="1600" b="1"/>
          </a:p>
          <a:p>
            <a:pPr marL="0" lvl="0" indent="0" algn="l" rtl="0">
              <a:lnSpc>
                <a:spcPct val="100000"/>
              </a:lnSpc>
              <a:spcBef>
                <a:spcPts val="0"/>
              </a:spcBef>
              <a:spcAft>
                <a:spcPts val="0"/>
              </a:spcAft>
              <a:buClr>
                <a:schemeClr val="dk1"/>
              </a:buClr>
              <a:buSzPts val="1100"/>
              <a:buFont typeface="Arial"/>
              <a:buNone/>
            </a:pPr>
            <a:r>
              <a:rPr lang="en-US" sz="1600" b="1"/>
              <a:t>Focal Student Groups:</a:t>
            </a:r>
            <a:endParaRPr sz="1600" b="1"/>
          </a:p>
          <a:p>
            <a:pPr marL="457200" lvl="0" indent="-330200" algn="l" rtl="0">
              <a:lnSpc>
                <a:spcPct val="100000"/>
              </a:lnSpc>
              <a:spcBef>
                <a:spcPts val="0"/>
              </a:spcBef>
              <a:spcAft>
                <a:spcPts val="0"/>
              </a:spcAft>
              <a:buSzPts val="1600"/>
              <a:buChar char="●"/>
            </a:pPr>
            <a:r>
              <a:rPr lang="en-US" sz="1600" b="1"/>
              <a:t>Students of color;</a:t>
            </a:r>
            <a:endParaRPr sz="1600" b="1"/>
          </a:p>
          <a:p>
            <a:pPr marL="457200" lvl="0" indent="-330200" algn="l" rtl="0">
              <a:lnSpc>
                <a:spcPct val="100000"/>
              </a:lnSpc>
              <a:spcBef>
                <a:spcPts val="0"/>
              </a:spcBef>
              <a:spcAft>
                <a:spcPts val="0"/>
              </a:spcAft>
              <a:buSzPts val="1600"/>
              <a:buChar char="●"/>
            </a:pPr>
            <a:r>
              <a:rPr lang="en-US" sz="1600" b="1"/>
              <a:t>Students with disabilities; </a:t>
            </a:r>
            <a:endParaRPr sz="1600" b="1"/>
          </a:p>
          <a:p>
            <a:pPr marL="457200" lvl="0" indent="-330200" algn="l" rtl="0">
              <a:lnSpc>
                <a:spcPct val="100000"/>
              </a:lnSpc>
              <a:spcBef>
                <a:spcPts val="0"/>
              </a:spcBef>
              <a:spcAft>
                <a:spcPts val="0"/>
              </a:spcAft>
              <a:buSzPts val="1600"/>
              <a:buChar char="●"/>
            </a:pPr>
            <a:r>
              <a:rPr lang="en-US" sz="1600" b="1"/>
              <a:t>Emerging bilingual students; </a:t>
            </a:r>
            <a:endParaRPr sz="1600" b="1"/>
          </a:p>
          <a:p>
            <a:pPr marL="457200" lvl="0" indent="-330200" algn="l" rtl="0">
              <a:lnSpc>
                <a:spcPct val="100000"/>
              </a:lnSpc>
              <a:spcBef>
                <a:spcPts val="0"/>
              </a:spcBef>
              <a:spcAft>
                <a:spcPts val="0"/>
              </a:spcAft>
              <a:buSzPts val="1600"/>
              <a:buChar char="●"/>
            </a:pPr>
            <a:r>
              <a:rPr lang="en-US" sz="1600" b="1"/>
              <a:t>Students navigating poverty, homelessness, and foster care;</a:t>
            </a:r>
            <a:endParaRPr sz="1600" b="1"/>
          </a:p>
          <a:p>
            <a:pPr marL="457200" lvl="0" indent="-330200" algn="l" rtl="0">
              <a:lnSpc>
                <a:spcPct val="100000"/>
              </a:lnSpc>
              <a:spcBef>
                <a:spcPts val="0"/>
              </a:spcBef>
              <a:spcAft>
                <a:spcPts val="0"/>
              </a:spcAft>
              <a:buSzPts val="1600"/>
              <a:buChar char="●"/>
            </a:pPr>
            <a:r>
              <a:rPr lang="en-US" sz="1600" b="1"/>
              <a:t>Migrant students;</a:t>
            </a:r>
            <a:endParaRPr sz="1600" b="1"/>
          </a:p>
          <a:p>
            <a:pPr marL="457200" lvl="0" indent="-330200" algn="l" rtl="0">
              <a:lnSpc>
                <a:spcPct val="100000"/>
              </a:lnSpc>
              <a:spcBef>
                <a:spcPts val="0"/>
              </a:spcBef>
              <a:spcAft>
                <a:spcPts val="0"/>
              </a:spcAft>
              <a:buSzPts val="1600"/>
              <a:buChar char="●"/>
            </a:pPr>
            <a:r>
              <a:rPr lang="en-US" sz="1600" b="1"/>
              <a:t>Students with experience of incarceration or detention;</a:t>
            </a:r>
            <a:endParaRPr sz="1600" b="1"/>
          </a:p>
          <a:p>
            <a:pPr marL="457200" lvl="0" indent="-330200" algn="l" rtl="0">
              <a:lnSpc>
                <a:spcPct val="100000"/>
              </a:lnSpc>
              <a:spcBef>
                <a:spcPts val="0"/>
              </a:spcBef>
              <a:spcAft>
                <a:spcPts val="0"/>
              </a:spcAft>
              <a:buSzPts val="1600"/>
              <a:buChar char="●"/>
            </a:pPr>
            <a:r>
              <a:rPr lang="en-US" sz="1600" b="1"/>
              <a:t>LGBTQ2IA+ students;</a:t>
            </a:r>
            <a:endParaRPr sz="1600" b="1"/>
          </a:p>
          <a:p>
            <a:pPr marL="457200" lvl="0" indent="-330200" algn="l" rtl="0">
              <a:lnSpc>
                <a:spcPct val="100000"/>
              </a:lnSpc>
              <a:spcBef>
                <a:spcPts val="0"/>
              </a:spcBef>
              <a:spcAft>
                <a:spcPts val="0"/>
              </a:spcAft>
              <a:buSzPts val="1600"/>
              <a:buChar char="●"/>
            </a:pPr>
            <a:r>
              <a:rPr lang="en-US" sz="1600" b="1"/>
              <a:t>Students recently arrived;</a:t>
            </a:r>
            <a:endParaRPr sz="1600" b="1"/>
          </a:p>
          <a:p>
            <a:pPr marL="457200" lvl="0" indent="-330200" algn="l" rtl="0">
              <a:lnSpc>
                <a:spcPct val="100000"/>
              </a:lnSpc>
              <a:spcBef>
                <a:spcPts val="0"/>
              </a:spcBef>
              <a:spcAft>
                <a:spcPts val="0"/>
              </a:spcAft>
              <a:buSzPts val="1600"/>
              <a:buChar char="●"/>
            </a:pPr>
            <a:r>
              <a:rPr lang="en-US" sz="1600" b="1"/>
              <a:t>Other students who have historically experienced academic disparities.</a:t>
            </a:r>
            <a:endParaRPr sz="1600" b="1"/>
          </a:p>
        </p:txBody>
      </p:sp>
      <p:sp>
        <p:nvSpPr>
          <p:cNvPr id="971" name="Google Shape;971;g1be79b0d0fb_2_217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ebf54f7b63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g1ebf54f7b63_0_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Link to Integrated Guidance</a:t>
            </a:r>
            <a:endParaRPr/>
          </a:p>
        </p:txBody>
      </p:sp>
      <p:sp>
        <p:nvSpPr>
          <p:cNvPr id="979" name="Google Shape;979;g1ebf54f7b63_0_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32be4548b79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g32be4548b79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87" name="Google Shape;987;g32be4548b79_0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32be4548b79_1_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g32be4548b79_1_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95" name="Google Shape;995;g32be4548b79_1_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5"/>
        <p:cNvGrpSpPr/>
        <p:nvPr/>
      </p:nvGrpSpPr>
      <p:grpSpPr>
        <a:xfrm>
          <a:off x="0" y="0"/>
          <a:ext cx="0" cy="0"/>
          <a:chOff x="0" y="0"/>
          <a:chExt cx="0" cy="0"/>
        </a:xfrm>
      </p:grpSpPr>
      <p:sp>
        <p:nvSpPr>
          <p:cNvPr id="16" name="Google Shape;16;p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 name="Google Shape;17;p2"/>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1" name="Google Shape;21;p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7"/>
        <p:cNvGrpSpPr/>
        <p:nvPr/>
      </p:nvGrpSpPr>
      <p:grpSpPr>
        <a:xfrm>
          <a:off x="0" y="0"/>
          <a:ext cx="0" cy="0"/>
          <a:chOff x="0" y="0"/>
          <a:chExt cx="0" cy="0"/>
        </a:xfrm>
      </p:grpSpPr>
      <p:sp>
        <p:nvSpPr>
          <p:cNvPr id="78" name="Google Shape;78;p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79" name="Google Shape;79;p1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81" name="Google Shape;81;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714"/>
        <p:cNvGrpSpPr/>
        <p:nvPr/>
      </p:nvGrpSpPr>
      <p:grpSpPr>
        <a:xfrm>
          <a:off x="0" y="0"/>
          <a:ext cx="0" cy="0"/>
          <a:chOff x="0" y="0"/>
          <a:chExt cx="0" cy="0"/>
        </a:xfrm>
      </p:grpSpPr>
      <p:sp>
        <p:nvSpPr>
          <p:cNvPr id="715" name="Google Shape;715;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6" name="Google Shape;716;p102"/>
          <p:cNvSpPr/>
          <p:nvPr/>
        </p:nvSpPr>
        <p:spPr>
          <a:xfrm>
            <a:off x="154641" y="4461062"/>
            <a:ext cx="8831100" cy="524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7" name="Google Shape;717;p102"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718" name="Google Shape;718;p102"/>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9" name="Google Shape;719;p10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20" name="Google Shape;720;p102"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721" name="Google Shape;721;p10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22" name="Google Shape;722;p10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723"/>
        <p:cNvGrpSpPr/>
        <p:nvPr/>
      </p:nvGrpSpPr>
      <p:grpSpPr>
        <a:xfrm>
          <a:off x="0" y="0"/>
          <a:ext cx="0" cy="0"/>
          <a:chOff x="0" y="0"/>
          <a:chExt cx="0" cy="0"/>
        </a:xfrm>
      </p:grpSpPr>
      <p:sp>
        <p:nvSpPr>
          <p:cNvPr id="724" name="Google Shape;724;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5" name="Google Shape;725;p103"/>
          <p:cNvSpPr/>
          <p:nvPr/>
        </p:nvSpPr>
        <p:spPr>
          <a:xfrm>
            <a:off x="154641" y="161365"/>
            <a:ext cx="8831100" cy="10482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6" name="Google Shape;726;p103"/>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7" name="Google Shape;727;p10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10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29" name="Google Shape;729;p10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730"/>
        <p:cNvGrpSpPr/>
        <p:nvPr/>
      </p:nvGrpSpPr>
      <p:grpSpPr>
        <a:xfrm>
          <a:off x="0" y="0"/>
          <a:ext cx="0" cy="0"/>
          <a:chOff x="0" y="0"/>
          <a:chExt cx="0" cy="0"/>
        </a:xfrm>
      </p:grpSpPr>
      <p:sp>
        <p:nvSpPr>
          <p:cNvPr id="731" name="Google Shape;731;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p104"/>
          <p:cNvSpPr/>
          <p:nvPr/>
        </p:nvSpPr>
        <p:spPr>
          <a:xfrm>
            <a:off x="154642" y="161365"/>
            <a:ext cx="3547800" cy="4824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p104"/>
          <p:cNvSpPr txBox="1">
            <a:spLocks noGrp="1"/>
          </p:cNvSpPr>
          <p:nvPr>
            <p:ph type="title"/>
          </p:nvPr>
        </p:nvSpPr>
        <p:spPr>
          <a:xfrm>
            <a:off x="537883" y="584734"/>
            <a:ext cx="2949000" cy="1900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104"/>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5" name="Google Shape;735;p104"/>
          <p:cNvSpPr>
            <a:spLocks noGrp="1"/>
          </p:cNvSpPr>
          <p:nvPr>
            <p:ph type="pic" idx="2"/>
          </p:nvPr>
        </p:nvSpPr>
        <p:spPr>
          <a:xfrm>
            <a:off x="537883" y="2655094"/>
            <a:ext cx="2949000" cy="1740600"/>
          </a:xfrm>
          <a:prstGeom prst="rect">
            <a:avLst/>
          </a:prstGeom>
          <a:noFill/>
          <a:ln>
            <a:noFill/>
          </a:ln>
        </p:spPr>
      </p:sp>
      <p:sp>
        <p:nvSpPr>
          <p:cNvPr id="736" name="Google Shape;736;p10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37" name="Google Shape;737;p10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738"/>
        <p:cNvGrpSpPr/>
        <p:nvPr/>
      </p:nvGrpSpPr>
      <p:grpSpPr>
        <a:xfrm>
          <a:off x="0" y="0"/>
          <a:ext cx="0" cy="0"/>
          <a:chOff x="0" y="0"/>
          <a:chExt cx="0" cy="0"/>
        </a:xfrm>
      </p:grpSpPr>
      <p:sp>
        <p:nvSpPr>
          <p:cNvPr id="739" name="Google Shape;739;p10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0" name="Google Shape;740;p10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1" name="Google Shape;741;p10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42" name="Google Shape;742;p10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743"/>
        <p:cNvGrpSpPr/>
        <p:nvPr/>
      </p:nvGrpSpPr>
      <p:grpSpPr>
        <a:xfrm>
          <a:off x="0" y="0"/>
          <a:ext cx="0" cy="0"/>
          <a:chOff x="0" y="0"/>
          <a:chExt cx="0" cy="0"/>
        </a:xfrm>
      </p:grpSpPr>
      <p:sp>
        <p:nvSpPr>
          <p:cNvPr id="744" name="Google Shape;744;p106"/>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5" name="Google Shape;745;p106"/>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106"/>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7" name="Google Shape;747;p106"/>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10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9" name="Google Shape;749;p10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50" name="Google Shape;750;p10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751"/>
        <p:cNvGrpSpPr/>
        <p:nvPr/>
      </p:nvGrpSpPr>
      <p:grpSpPr>
        <a:xfrm>
          <a:off x="0" y="0"/>
          <a:ext cx="0" cy="0"/>
          <a:chOff x="0" y="0"/>
          <a:chExt cx="0" cy="0"/>
        </a:xfrm>
      </p:grpSpPr>
      <p:sp>
        <p:nvSpPr>
          <p:cNvPr id="752" name="Google Shape;752;p1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753" name="Google Shape;753;p107"/>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4" name="Google Shape;754;p10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55" name="Google Shape;755;p10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756"/>
        <p:cNvGrpSpPr/>
        <p:nvPr/>
      </p:nvGrpSpPr>
      <p:grpSpPr>
        <a:xfrm>
          <a:off x="0" y="0"/>
          <a:ext cx="0" cy="0"/>
          <a:chOff x="0" y="0"/>
          <a:chExt cx="0" cy="0"/>
        </a:xfrm>
      </p:grpSpPr>
      <p:sp>
        <p:nvSpPr>
          <p:cNvPr id="757" name="Google Shape;757;p1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8" name="Google Shape;758;p108"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59" name="Google Shape;759;p108"/>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0" name="Google Shape;760;p108"/>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1" name="Google Shape;761;p10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2" name="Google Shape;762;p10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763"/>
        <p:cNvGrpSpPr/>
        <p:nvPr/>
      </p:nvGrpSpPr>
      <p:grpSpPr>
        <a:xfrm>
          <a:off x="0" y="0"/>
          <a:ext cx="0" cy="0"/>
          <a:chOff x="0" y="0"/>
          <a:chExt cx="0" cy="0"/>
        </a:xfrm>
      </p:grpSpPr>
      <p:sp>
        <p:nvSpPr>
          <p:cNvPr id="764" name="Google Shape;764;p1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5" name="Google Shape;765;p109"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66" name="Google Shape;766;p109"/>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7" name="Google Shape;767;p109"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768" name="Google Shape;768;p109"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769" name="Google Shape;769;p109"/>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770" name="Google Shape;770;p10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71" name="Google Shape;771;p10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772"/>
        <p:cNvGrpSpPr/>
        <p:nvPr/>
      </p:nvGrpSpPr>
      <p:grpSpPr>
        <a:xfrm>
          <a:off x="0" y="0"/>
          <a:ext cx="0" cy="0"/>
          <a:chOff x="0" y="0"/>
          <a:chExt cx="0" cy="0"/>
        </a:xfrm>
      </p:grpSpPr>
      <p:sp>
        <p:nvSpPr>
          <p:cNvPr id="773" name="Google Shape;773;p1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4" name="Google Shape;774;p110"/>
          <p:cNvSpPr/>
          <p:nvPr/>
        </p:nvSpPr>
        <p:spPr>
          <a:xfrm>
            <a:off x="154641" y="4461062"/>
            <a:ext cx="8831100" cy="524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5" name="Google Shape;775;p110"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776" name="Google Shape;776;p110"/>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7" name="Google Shape;777;p110"/>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78" name="Google Shape;778;p110"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779" name="Google Shape;779;p11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0" name="Google Shape;780;p11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781"/>
        <p:cNvGrpSpPr/>
        <p:nvPr/>
      </p:nvGrpSpPr>
      <p:grpSpPr>
        <a:xfrm>
          <a:off x="0" y="0"/>
          <a:ext cx="0" cy="0"/>
          <a:chOff x="0" y="0"/>
          <a:chExt cx="0" cy="0"/>
        </a:xfrm>
      </p:grpSpPr>
      <p:sp>
        <p:nvSpPr>
          <p:cNvPr id="782" name="Google Shape;782;p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3" name="Google Shape;783;p111"/>
          <p:cNvSpPr/>
          <p:nvPr/>
        </p:nvSpPr>
        <p:spPr>
          <a:xfrm>
            <a:off x="154641" y="161365"/>
            <a:ext cx="8831100" cy="10482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4" name="Google Shape;784;p111"/>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5" name="Google Shape;785;p11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p11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7" name="Google Shape;787;p11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
        <p:cNvGrpSpPr/>
        <p:nvPr/>
      </p:nvGrpSpPr>
      <p:grpSpPr>
        <a:xfrm>
          <a:off x="0" y="0"/>
          <a:ext cx="0" cy="0"/>
          <a:chOff x="0" y="0"/>
          <a:chExt cx="0" cy="0"/>
        </a:xfrm>
      </p:grpSpPr>
      <p:sp>
        <p:nvSpPr>
          <p:cNvPr id="83" name="Google Shape;83;p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4" name="Google Shape;84;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5" name="Google Shape;85;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6" name="Google Shape;86;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7" name="Google Shape;87;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8" name="Google Shape;88;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89" name="Google Shape;89;p1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90" name="Google Shape;90;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788"/>
        <p:cNvGrpSpPr/>
        <p:nvPr/>
      </p:nvGrpSpPr>
      <p:grpSpPr>
        <a:xfrm>
          <a:off x="0" y="0"/>
          <a:ext cx="0" cy="0"/>
          <a:chOff x="0" y="0"/>
          <a:chExt cx="0" cy="0"/>
        </a:xfrm>
      </p:grpSpPr>
      <p:sp>
        <p:nvSpPr>
          <p:cNvPr id="789" name="Google Shape;789;p11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112"/>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1" name="Google Shape;791;p11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92" name="Google Shape;792;p11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793"/>
        <p:cNvGrpSpPr/>
        <p:nvPr/>
      </p:nvGrpSpPr>
      <p:grpSpPr>
        <a:xfrm>
          <a:off x="0" y="0"/>
          <a:ext cx="0" cy="0"/>
          <a:chOff x="0" y="0"/>
          <a:chExt cx="0" cy="0"/>
        </a:xfrm>
      </p:grpSpPr>
      <p:sp>
        <p:nvSpPr>
          <p:cNvPr id="794" name="Google Shape;794;p11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5" name="Google Shape;795;p113"/>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6" name="Google Shape;796;p113"/>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7" name="Google Shape;797;p11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98" name="Google Shape;798;p11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799"/>
        <p:cNvGrpSpPr/>
        <p:nvPr/>
      </p:nvGrpSpPr>
      <p:grpSpPr>
        <a:xfrm>
          <a:off x="0" y="0"/>
          <a:ext cx="0" cy="0"/>
          <a:chOff x="0" y="0"/>
          <a:chExt cx="0" cy="0"/>
        </a:xfrm>
      </p:grpSpPr>
      <p:sp>
        <p:nvSpPr>
          <p:cNvPr id="800" name="Google Shape;800;p114"/>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1" name="Google Shape;801;p114"/>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p114"/>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3" name="Google Shape;803;p114"/>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11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5" name="Google Shape;805;p11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06" name="Google Shape;806;p11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807"/>
        <p:cNvGrpSpPr/>
        <p:nvPr/>
      </p:nvGrpSpPr>
      <p:grpSpPr>
        <a:xfrm>
          <a:off x="0" y="0"/>
          <a:ext cx="0" cy="0"/>
          <a:chOff x="0" y="0"/>
          <a:chExt cx="0" cy="0"/>
        </a:xfrm>
      </p:grpSpPr>
      <p:sp>
        <p:nvSpPr>
          <p:cNvPr id="808" name="Google Shape;808;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09" name="Google Shape;809;p115"/>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0" name="Google Shape;810;p11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11" name="Google Shape;811;p11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12"/>
        <p:cNvGrpSpPr/>
        <p:nvPr/>
      </p:nvGrpSpPr>
      <p:grpSpPr>
        <a:xfrm>
          <a:off x="0" y="0"/>
          <a:ext cx="0" cy="0"/>
          <a:chOff x="0" y="0"/>
          <a:chExt cx="0" cy="0"/>
        </a:xfrm>
      </p:grpSpPr>
      <p:sp>
        <p:nvSpPr>
          <p:cNvPr id="813" name="Google Shape;813;p1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4" name="Google Shape;814;p116"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15" name="Google Shape;815;p116"/>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6" name="Google Shape;816;p116"/>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7" name="Google Shape;817;p11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18" name="Google Shape;818;p11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819"/>
        <p:cNvGrpSpPr/>
        <p:nvPr/>
      </p:nvGrpSpPr>
      <p:grpSpPr>
        <a:xfrm>
          <a:off x="0" y="0"/>
          <a:ext cx="0" cy="0"/>
          <a:chOff x="0" y="0"/>
          <a:chExt cx="0" cy="0"/>
        </a:xfrm>
      </p:grpSpPr>
      <p:sp>
        <p:nvSpPr>
          <p:cNvPr id="820" name="Google Shape;820;p1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1" name="Google Shape;821;p117"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22" name="Google Shape;822;p117"/>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3" name="Google Shape;823;p117"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824" name="Google Shape;824;p117"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825" name="Google Shape;825;p117"/>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826" name="Google Shape;826;p11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27" name="Google Shape;827;p11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828"/>
        <p:cNvGrpSpPr/>
        <p:nvPr/>
      </p:nvGrpSpPr>
      <p:grpSpPr>
        <a:xfrm>
          <a:off x="0" y="0"/>
          <a:ext cx="0" cy="0"/>
          <a:chOff x="0" y="0"/>
          <a:chExt cx="0" cy="0"/>
        </a:xfrm>
      </p:grpSpPr>
      <p:sp>
        <p:nvSpPr>
          <p:cNvPr id="829" name="Google Shape;829;p1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0" name="Google Shape;830;p118"/>
          <p:cNvSpPr/>
          <p:nvPr/>
        </p:nvSpPr>
        <p:spPr>
          <a:xfrm>
            <a:off x="154641" y="4461062"/>
            <a:ext cx="8831100" cy="524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1" name="Google Shape;831;p118"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832" name="Google Shape;832;p118"/>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3" name="Google Shape;833;p11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34" name="Google Shape;834;p118"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835" name="Google Shape;835;p11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36" name="Google Shape;836;p11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837"/>
        <p:cNvGrpSpPr/>
        <p:nvPr/>
      </p:nvGrpSpPr>
      <p:grpSpPr>
        <a:xfrm>
          <a:off x="0" y="0"/>
          <a:ext cx="0" cy="0"/>
          <a:chOff x="0" y="0"/>
          <a:chExt cx="0" cy="0"/>
        </a:xfrm>
      </p:grpSpPr>
      <p:sp>
        <p:nvSpPr>
          <p:cNvPr id="838" name="Google Shape;838;p1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9" name="Google Shape;839;p119"/>
          <p:cNvSpPr/>
          <p:nvPr/>
        </p:nvSpPr>
        <p:spPr>
          <a:xfrm>
            <a:off x="154642" y="161365"/>
            <a:ext cx="3547800" cy="4824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0" name="Google Shape;840;p119"/>
          <p:cNvSpPr txBox="1">
            <a:spLocks noGrp="1"/>
          </p:cNvSpPr>
          <p:nvPr>
            <p:ph type="title"/>
          </p:nvPr>
        </p:nvSpPr>
        <p:spPr>
          <a:xfrm>
            <a:off x="537883" y="584734"/>
            <a:ext cx="2949000" cy="1897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1" name="Google Shape;841;p119"/>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2" name="Google Shape;842;p119"/>
          <p:cNvSpPr>
            <a:spLocks noGrp="1"/>
          </p:cNvSpPr>
          <p:nvPr>
            <p:ph type="pic" idx="2"/>
          </p:nvPr>
        </p:nvSpPr>
        <p:spPr>
          <a:xfrm>
            <a:off x="537883" y="2655094"/>
            <a:ext cx="2949000" cy="1740600"/>
          </a:xfrm>
          <a:prstGeom prst="rect">
            <a:avLst/>
          </a:prstGeom>
          <a:noFill/>
          <a:ln>
            <a:noFill/>
          </a:ln>
        </p:spPr>
      </p:sp>
      <p:sp>
        <p:nvSpPr>
          <p:cNvPr id="843" name="Google Shape;843;p11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44" name="Google Shape;844;p11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845"/>
        <p:cNvGrpSpPr/>
        <p:nvPr/>
      </p:nvGrpSpPr>
      <p:grpSpPr>
        <a:xfrm>
          <a:off x="0" y="0"/>
          <a:ext cx="0" cy="0"/>
          <a:chOff x="0" y="0"/>
          <a:chExt cx="0" cy="0"/>
        </a:xfrm>
      </p:grpSpPr>
      <p:sp>
        <p:nvSpPr>
          <p:cNvPr id="846" name="Google Shape;846;p12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7" name="Google Shape;847;p120"/>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8" name="Google Shape;848;p120"/>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9" name="Google Shape;849;p12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50" name="Google Shape;850;p12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851"/>
        <p:cNvGrpSpPr/>
        <p:nvPr/>
      </p:nvGrpSpPr>
      <p:grpSpPr>
        <a:xfrm>
          <a:off x="0" y="0"/>
          <a:ext cx="0" cy="0"/>
          <a:chOff x="0" y="0"/>
          <a:chExt cx="0" cy="0"/>
        </a:xfrm>
      </p:grpSpPr>
      <p:sp>
        <p:nvSpPr>
          <p:cNvPr id="852" name="Google Shape;852;p121"/>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3" name="Google Shape;853;p121"/>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4" name="Google Shape;854;p121"/>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5" name="Google Shape;855;p121"/>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6" name="Google Shape;856;p12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7" name="Google Shape;857;p12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58" name="Google Shape;858;p12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91"/>
        <p:cNvGrpSpPr/>
        <p:nvPr/>
      </p:nvGrpSpPr>
      <p:grpSpPr>
        <a:xfrm>
          <a:off x="0" y="0"/>
          <a:ext cx="0" cy="0"/>
          <a:chOff x="0" y="0"/>
          <a:chExt cx="0" cy="0"/>
        </a:xfrm>
      </p:grpSpPr>
      <p:sp>
        <p:nvSpPr>
          <p:cNvPr id="92" name="Google Shape;92;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p13"/>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4" name="Google Shape;94;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5" name="Google Shape;95;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7" name="Google Shape;97;p13"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98" name="Google Shape;98;p1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99" name="Google Shape;99;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859"/>
        <p:cNvGrpSpPr/>
        <p:nvPr/>
      </p:nvGrpSpPr>
      <p:grpSpPr>
        <a:xfrm>
          <a:off x="0" y="0"/>
          <a:ext cx="0" cy="0"/>
          <a:chOff x="0" y="0"/>
          <a:chExt cx="0" cy="0"/>
        </a:xfrm>
      </p:grpSpPr>
      <p:sp>
        <p:nvSpPr>
          <p:cNvPr id="860" name="Google Shape;860;p1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61" name="Google Shape;861;p122"/>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2" name="Google Shape;862;p12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63" name="Google Shape;863;p12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864"/>
        <p:cNvGrpSpPr/>
        <p:nvPr/>
      </p:nvGrpSpPr>
      <p:grpSpPr>
        <a:xfrm>
          <a:off x="0" y="0"/>
          <a:ext cx="0" cy="0"/>
          <a:chOff x="0" y="0"/>
          <a:chExt cx="0" cy="0"/>
        </a:xfrm>
      </p:grpSpPr>
      <p:sp>
        <p:nvSpPr>
          <p:cNvPr id="865" name="Google Shape;865;p1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6" name="Google Shape;866;p123"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67" name="Google Shape;867;p123"/>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8" name="Google Shape;868;p123"/>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69" name="Google Shape;869;p12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70" name="Google Shape;870;p12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871"/>
        <p:cNvGrpSpPr/>
        <p:nvPr/>
      </p:nvGrpSpPr>
      <p:grpSpPr>
        <a:xfrm>
          <a:off x="0" y="0"/>
          <a:ext cx="0" cy="0"/>
          <a:chOff x="0" y="0"/>
          <a:chExt cx="0" cy="0"/>
        </a:xfrm>
      </p:grpSpPr>
      <p:sp>
        <p:nvSpPr>
          <p:cNvPr id="872" name="Google Shape;872;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3" name="Google Shape;873;p124"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74" name="Google Shape;874;p124"/>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5" name="Google Shape;875;p124"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876" name="Google Shape;876;p124"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877" name="Google Shape;877;p124"/>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878" name="Google Shape;878;p12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79" name="Google Shape;879;p12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880"/>
        <p:cNvGrpSpPr/>
        <p:nvPr/>
      </p:nvGrpSpPr>
      <p:grpSpPr>
        <a:xfrm>
          <a:off x="0" y="0"/>
          <a:ext cx="0" cy="0"/>
          <a:chOff x="0" y="0"/>
          <a:chExt cx="0" cy="0"/>
        </a:xfrm>
      </p:grpSpPr>
      <p:sp>
        <p:nvSpPr>
          <p:cNvPr id="881" name="Google Shape;881;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882" name="Google Shape;882;p125"/>
          <p:cNvSpPr/>
          <p:nvPr/>
        </p:nvSpPr>
        <p:spPr>
          <a:xfrm>
            <a:off x="154641" y="161365"/>
            <a:ext cx="8831100" cy="1048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883" name="Google Shape;883;p12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84" name="Google Shape;884;p125"/>
          <p:cNvSpPr txBox="1">
            <a:spLocks noGrp="1"/>
          </p:cNvSpPr>
          <p:nvPr>
            <p:ph type="dt" idx="10"/>
          </p:nvPr>
        </p:nvSpPr>
        <p:spPr>
          <a:xfrm>
            <a:off x="2891118" y="4604845"/>
            <a:ext cx="33819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5" name="Google Shape;885;p125"/>
          <p:cNvSpPr txBox="1">
            <a:spLocks noGrp="1"/>
          </p:cNvSpPr>
          <p:nvPr>
            <p:ph type="ftr" idx="11"/>
          </p:nvPr>
        </p:nvSpPr>
        <p:spPr>
          <a:xfrm>
            <a:off x="537882" y="4604845"/>
            <a:ext cx="21480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6" name="Google Shape;886;p12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7" name="Google Shape;887;p12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888"/>
        <p:cNvGrpSpPr/>
        <p:nvPr/>
      </p:nvGrpSpPr>
      <p:grpSpPr>
        <a:xfrm>
          <a:off x="0" y="0"/>
          <a:ext cx="0" cy="0"/>
          <a:chOff x="0" y="0"/>
          <a:chExt cx="0" cy="0"/>
        </a:xfrm>
      </p:grpSpPr>
      <p:grpSp>
        <p:nvGrpSpPr>
          <p:cNvPr id="889" name="Google Shape;889;p126"/>
          <p:cNvGrpSpPr/>
          <p:nvPr/>
        </p:nvGrpSpPr>
        <p:grpSpPr>
          <a:xfrm>
            <a:off x="0" y="3903669"/>
            <a:ext cx="9144000" cy="1239925"/>
            <a:chOff x="0" y="3903669"/>
            <a:chExt cx="9144000" cy="1239925"/>
          </a:xfrm>
        </p:grpSpPr>
        <p:sp>
          <p:nvSpPr>
            <p:cNvPr id="890" name="Google Shape;890;p126"/>
            <p:cNvSpPr/>
            <p:nvPr/>
          </p:nvSpPr>
          <p:spPr>
            <a:xfrm>
              <a:off x="8154895" y="3903669"/>
              <a:ext cx="989100" cy="9879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26"/>
            <p:cNvSpPr/>
            <p:nvPr/>
          </p:nvSpPr>
          <p:spPr>
            <a:xfrm flipH="1">
              <a:off x="6181163" y="3903669"/>
              <a:ext cx="989100" cy="9879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26"/>
            <p:cNvSpPr/>
            <p:nvPr/>
          </p:nvSpPr>
          <p:spPr>
            <a:xfrm>
              <a:off x="7170274" y="3903669"/>
              <a:ext cx="989100" cy="987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26"/>
            <p:cNvSpPr/>
            <p:nvPr/>
          </p:nvSpPr>
          <p:spPr>
            <a:xfrm rot="10800000">
              <a:off x="8154757" y="3903682"/>
              <a:ext cx="989100" cy="9879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26"/>
            <p:cNvSpPr/>
            <p:nvPr/>
          </p:nvSpPr>
          <p:spPr>
            <a:xfrm>
              <a:off x="0" y="4891594"/>
              <a:ext cx="9144000" cy="252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5" name="Google Shape;895;p126"/>
          <p:cNvSpPr txBox="1">
            <a:spLocks noGrp="1"/>
          </p:cNvSpPr>
          <p:nvPr>
            <p:ph type="title"/>
          </p:nvPr>
        </p:nvSpPr>
        <p:spPr>
          <a:xfrm>
            <a:off x="311700" y="410000"/>
            <a:ext cx="8520600" cy="607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6" name="Google Shape;896;p126"/>
          <p:cNvSpPr txBox="1">
            <a:spLocks noGrp="1"/>
          </p:cNvSpPr>
          <p:nvPr>
            <p:ph type="body" idx="1"/>
          </p:nvPr>
        </p:nvSpPr>
        <p:spPr>
          <a:xfrm>
            <a:off x="311700" y="1229875"/>
            <a:ext cx="8520600" cy="33390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97" name="Google Shape;897;p126"/>
          <p:cNvSpPr txBox="1">
            <a:spLocks noGrp="1"/>
          </p:cNvSpPr>
          <p:nvPr>
            <p:ph type="sldNum" idx="12"/>
          </p:nvPr>
        </p:nvSpPr>
        <p:spPr>
          <a:xfrm>
            <a:off x="8460431" y="4651190"/>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898"/>
        <p:cNvGrpSpPr/>
        <p:nvPr/>
      </p:nvGrpSpPr>
      <p:grpSpPr>
        <a:xfrm>
          <a:off x="0" y="0"/>
          <a:ext cx="0" cy="0"/>
          <a:chOff x="0" y="0"/>
          <a:chExt cx="0" cy="0"/>
        </a:xfrm>
      </p:grpSpPr>
      <p:sp>
        <p:nvSpPr>
          <p:cNvPr id="899" name="Google Shape;899;p127"/>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0" name="Google Shape;900;p12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1" name="Google Shape;901;p12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902"/>
        <p:cNvGrpSpPr/>
        <p:nvPr/>
      </p:nvGrpSpPr>
      <p:grpSpPr>
        <a:xfrm>
          <a:off x="0" y="0"/>
          <a:ext cx="0" cy="0"/>
          <a:chOff x="0" y="0"/>
          <a:chExt cx="0" cy="0"/>
        </a:xfrm>
      </p:grpSpPr>
      <p:pic>
        <p:nvPicPr>
          <p:cNvPr id="903" name="Google Shape;903;p128" descr="Decorative geometric pattern"/>
          <p:cNvPicPr preferRelativeResize="0"/>
          <p:nvPr/>
        </p:nvPicPr>
        <p:blipFill rotWithShape="1">
          <a:blip r:embed="rId2">
            <a:alphaModFix/>
          </a:blip>
          <a:srcRect/>
          <a:stretch/>
        </p:blipFill>
        <p:spPr>
          <a:xfrm>
            <a:off x="0" y="0"/>
            <a:ext cx="9144001" cy="4871141"/>
          </a:xfrm>
          <a:prstGeom prst="rect">
            <a:avLst/>
          </a:prstGeom>
          <a:noFill/>
          <a:ln>
            <a:noFill/>
          </a:ln>
        </p:spPr>
      </p:pic>
      <p:pic>
        <p:nvPicPr>
          <p:cNvPr id="904" name="Google Shape;904;p128" descr="Decorative blue bar"/>
          <p:cNvPicPr preferRelativeResize="0"/>
          <p:nvPr/>
        </p:nvPicPr>
        <p:blipFill rotWithShape="1">
          <a:blip r:embed="rId3">
            <a:alphaModFix/>
          </a:blip>
          <a:srcRect/>
          <a:stretch/>
        </p:blipFill>
        <p:spPr>
          <a:xfrm>
            <a:off x="0" y="4871141"/>
            <a:ext cx="9144001" cy="276279"/>
          </a:xfrm>
          <a:prstGeom prst="rect">
            <a:avLst/>
          </a:prstGeom>
          <a:noFill/>
          <a:ln>
            <a:noFill/>
          </a:ln>
        </p:spPr>
      </p:pic>
      <p:pic>
        <p:nvPicPr>
          <p:cNvPr id="905" name="Google Shape;905;p128" descr="Oregon Department of Education logo"/>
          <p:cNvPicPr preferRelativeResize="0"/>
          <p:nvPr/>
        </p:nvPicPr>
        <p:blipFill rotWithShape="1">
          <a:blip r:embed="rId4">
            <a:alphaModFix/>
          </a:blip>
          <a:srcRect/>
          <a:stretch/>
        </p:blipFill>
        <p:spPr>
          <a:xfrm>
            <a:off x="3739081" y="461361"/>
            <a:ext cx="3222228" cy="1602435"/>
          </a:xfrm>
          <a:prstGeom prst="rect">
            <a:avLst/>
          </a:prstGeom>
          <a:noFill/>
          <a:ln>
            <a:noFill/>
          </a:ln>
        </p:spPr>
      </p:pic>
      <p:sp>
        <p:nvSpPr>
          <p:cNvPr id="906" name="Google Shape;906;p128"/>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200"/>
              <a:buFont typeface="Rockwel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7" name="Google Shape;907;p128"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908" name="Google Shape;908;p12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1_Blank 1">
  <p:cSld name="1_Blank_1">
    <p:bg>
      <p:bgPr>
        <a:solidFill>
          <a:srgbClr val="FFFFFF"/>
        </a:solidFill>
        <a:effectLst/>
      </p:bgPr>
    </p:bg>
    <p:spTree>
      <p:nvGrpSpPr>
        <p:cNvPr id="1" name="Shape 909"/>
        <p:cNvGrpSpPr/>
        <p:nvPr/>
      </p:nvGrpSpPr>
      <p:grpSpPr>
        <a:xfrm>
          <a:off x="0" y="0"/>
          <a:ext cx="0" cy="0"/>
          <a:chOff x="0" y="0"/>
          <a:chExt cx="0" cy="0"/>
        </a:xfrm>
      </p:grpSpPr>
      <p:sp>
        <p:nvSpPr>
          <p:cNvPr id="910" name="Google Shape;910;p12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1" name="Google Shape;911;p129"/>
          <p:cNvPicPr preferRelativeResize="0"/>
          <p:nvPr/>
        </p:nvPicPr>
        <p:blipFill rotWithShape="1">
          <a:blip r:embed="rId2">
            <a:alphaModFix/>
          </a:blip>
          <a:srcRect/>
          <a:stretch/>
        </p:blipFill>
        <p:spPr>
          <a:xfrm>
            <a:off x="-90611" y="40172"/>
            <a:ext cx="1109503" cy="551762"/>
          </a:xfrm>
          <a:prstGeom prst="rect">
            <a:avLst/>
          </a:prstGeom>
          <a:noFill/>
          <a:ln>
            <a:noFill/>
          </a:ln>
        </p:spPr>
      </p:pic>
      <p:sp>
        <p:nvSpPr>
          <p:cNvPr id="912" name="Google Shape;912;p12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3" name="Google Shape;913;p129"/>
          <p:cNvSpPr/>
          <p:nvPr/>
        </p:nvSpPr>
        <p:spPr>
          <a:xfrm>
            <a:off x="0" y="-15450"/>
            <a:ext cx="2808900" cy="5174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5"/>
        </a:solidFill>
        <a:effectLst/>
      </p:bgPr>
    </p:bg>
    <p:spTree>
      <p:nvGrpSpPr>
        <p:cNvPr id="1" name="Shape 914"/>
        <p:cNvGrpSpPr/>
        <p:nvPr/>
      </p:nvGrpSpPr>
      <p:grpSpPr>
        <a:xfrm>
          <a:off x="0" y="0"/>
          <a:ext cx="0" cy="0"/>
          <a:chOff x="0" y="0"/>
          <a:chExt cx="0" cy="0"/>
        </a:xfrm>
      </p:grpSpPr>
      <p:sp>
        <p:nvSpPr>
          <p:cNvPr id="915" name="Google Shape;915;p1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16" name="Google Shape;916;p13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17" name="Google Shape;917;p13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8" name="Google Shape;918;p13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19" name="Google Shape;919;p13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20" name="Google Shape;920;p1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21" name="Google Shape;921;p13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22"/>
        <p:cNvGrpSpPr/>
        <p:nvPr/>
      </p:nvGrpSpPr>
      <p:grpSpPr>
        <a:xfrm>
          <a:off x="0" y="0"/>
          <a:ext cx="0" cy="0"/>
          <a:chOff x="0" y="0"/>
          <a:chExt cx="0" cy="0"/>
        </a:xfrm>
      </p:grpSpPr>
      <p:sp>
        <p:nvSpPr>
          <p:cNvPr id="923" name="Google Shape;923;p131"/>
          <p:cNvSpPr txBox="1">
            <a:spLocks noGrp="1"/>
          </p:cNvSpPr>
          <p:nvPr>
            <p:ph type="body" idx="1"/>
          </p:nvPr>
        </p:nvSpPr>
        <p:spPr>
          <a:xfrm>
            <a:off x="692024" y="2061185"/>
            <a:ext cx="7886700" cy="2062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4" name="Google Shape;924;p131"/>
          <p:cNvSpPr txBox="1">
            <a:spLocks noGrp="1"/>
          </p:cNvSpPr>
          <p:nvPr>
            <p:ph type="title"/>
          </p:nvPr>
        </p:nvSpPr>
        <p:spPr>
          <a:xfrm>
            <a:off x="2679825" y="69895"/>
            <a:ext cx="6400800" cy="6432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400"/>
              <a:buFont typeface="Calibri"/>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5" name="Google Shape;925;p131"/>
          <p:cNvSpPr txBox="1">
            <a:spLocks noGrp="1"/>
          </p:cNvSpPr>
          <p:nvPr>
            <p:ph type="sldNum" idx="12"/>
          </p:nvPr>
        </p:nvSpPr>
        <p:spPr>
          <a:xfrm>
            <a:off x="6457950" y="486940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0"/>
        <p:cNvGrpSpPr/>
        <p:nvPr/>
      </p:nvGrpSpPr>
      <p:grpSpPr>
        <a:xfrm>
          <a:off x="0" y="0"/>
          <a:ext cx="0" cy="0"/>
          <a:chOff x="0" y="0"/>
          <a:chExt cx="0" cy="0"/>
        </a:xfrm>
      </p:grpSpPr>
      <p:sp>
        <p:nvSpPr>
          <p:cNvPr id="101" name="Google Shape;101;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 name="Google Shape;102;p14"/>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3" name="Google Shape;103;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4" name="Google Shape;104;p14"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05" name="Google Shape;105;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06" name="Google Shape;106;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7"/>
        <p:cNvGrpSpPr/>
        <p:nvPr/>
      </p:nvGrpSpPr>
      <p:grpSpPr>
        <a:xfrm>
          <a:off x="0" y="0"/>
          <a:ext cx="0" cy="0"/>
          <a:chOff x="0" y="0"/>
          <a:chExt cx="0" cy="0"/>
        </a:xfrm>
      </p:grpSpPr>
      <p:sp>
        <p:nvSpPr>
          <p:cNvPr id="108" name="Google Shape;108;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9" name="Google Shape;109;p15"/>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13" name="Google Shape;113;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4"/>
        <p:cNvGrpSpPr/>
        <p:nvPr/>
      </p:nvGrpSpPr>
      <p:grpSpPr>
        <a:xfrm>
          <a:off x="0" y="0"/>
          <a:ext cx="0" cy="0"/>
          <a:chOff x="0" y="0"/>
          <a:chExt cx="0" cy="0"/>
        </a:xfrm>
      </p:grpSpPr>
      <p:sp>
        <p:nvSpPr>
          <p:cNvPr id="115" name="Google Shape;115;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6" name="Google Shape;116;p16"/>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 name="Google Shape;117;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1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9" name="Google Shape;119;p16"/>
          <p:cNvSpPr>
            <a:spLocks noGrp="1"/>
          </p:cNvSpPr>
          <p:nvPr>
            <p:ph type="pic" idx="2"/>
          </p:nvPr>
        </p:nvSpPr>
        <p:spPr>
          <a:xfrm>
            <a:off x="537883" y="2655094"/>
            <a:ext cx="2949000" cy="1740600"/>
          </a:xfrm>
          <a:prstGeom prst="rect">
            <a:avLst/>
          </a:prstGeom>
          <a:noFill/>
          <a:ln>
            <a:noFill/>
          </a:ln>
        </p:spPr>
      </p:sp>
      <p:sp>
        <p:nvSpPr>
          <p:cNvPr id="120" name="Google Shape;120;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21" name="Google Shape;121;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26" name="Google Shape;12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1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32" name="Google Shape;132;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5" name="Google Shape;135;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7" name="Google Shape;137;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 name="Google Shape;138;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40" name="Google Shape;140;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1"/>
        <p:cNvGrpSpPr/>
        <p:nvPr/>
      </p:nvGrpSpPr>
      <p:grpSpPr>
        <a:xfrm>
          <a:off x="0" y="0"/>
          <a:ext cx="0" cy="0"/>
          <a:chOff x="0" y="0"/>
          <a:chExt cx="0" cy="0"/>
        </a:xfrm>
      </p:grpSpPr>
      <p:sp>
        <p:nvSpPr>
          <p:cNvPr id="142" name="Google Shape;142;p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3" name="Google Shape;14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45" name="Google Shape;14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2"/>
        <p:cNvGrpSpPr/>
        <p:nvPr/>
      </p:nvGrpSpPr>
      <p:grpSpPr>
        <a:xfrm>
          <a:off x="0" y="0"/>
          <a:ext cx="0" cy="0"/>
          <a:chOff x="0" y="0"/>
          <a:chExt cx="0" cy="0"/>
        </a:xfrm>
      </p:grpSpPr>
      <p:sp>
        <p:nvSpPr>
          <p:cNvPr id="23" name="Google Shape;23;p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 name="Google Shape;24;p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5" name="Google Shape;25;p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 name="Google Shape;27;p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8" name="Google Shape;28;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
        <p:cNvGrpSpPr/>
        <p:nvPr/>
      </p:nvGrpSpPr>
      <p:grpSpPr>
        <a:xfrm>
          <a:off x="0" y="0"/>
          <a:ext cx="0" cy="0"/>
          <a:chOff x="0" y="0"/>
          <a:chExt cx="0" cy="0"/>
        </a:xfrm>
      </p:grpSpPr>
      <p:sp>
        <p:nvSpPr>
          <p:cNvPr id="147" name="Google Shape;14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148" name="Google Shape;148;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50" name="Google Shape;15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51"/>
        <p:cNvGrpSpPr/>
        <p:nvPr/>
      </p:nvGrpSpPr>
      <p:grpSpPr>
        <a:xfrm>
          <a:off x="0" y="0"/>
          <a:ext cx="0" cy="0"/>
          <a:chOff x="0" y="0"/>
          <a:chExt cx="0" cy="0"/>
        </a:xfrm>
      </p:grpSpPr>
      <p:sp>
        <p:nvSpPr>
          <p:cNvPr id="152" name="Google Shape;15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3" name="Google Shape;153;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4" name="Google Shape;154;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6" name="Google Shape;156;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57" name="Google Shape;157;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8"/>
        <p:cNvGrpSpPr/>
        <p:nvPr/>
      </p:nvGrpSpPr>
      <p:grpSpPr>
        <a:xfrm>
          <a:off x="0" y="0"/>
          <a:ext cx="0" cy="0"/>
          <a:chOff x="0" y="0"/>
          <a:chExt cx="0" cy="0"/>
        </a:xfrm>
      </p:grpSpPr>
      <p:sp>
        <p:nvSpPr>
          <p:cNvPr id="159" name="Google Shape;159;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60" name="Google Shape;160;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1" name="Google Shape;161;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62" name="Google Shape;162;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3" name="Google Shape;163;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4" name="Google Shape;164;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165" name="Google Shape;165;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66" name="Google Shape;166;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7"/>
        <p:cNvGrpSpPr/>
        <p:nvPr/>
      </p:nvGrpSpPr>
      <p:grpSpPr>
        <a:xfrm>
          <a:off x="0" y="0"/>
          <a:ext cx="0" cy="0"/>
          <a:chOff x="0" y="0"/>
          <a:chExt cx="0" cy="0"/>
        </a:xfrm>
      </p:grpSpPr>
      <p:sp>
        <p:nvSpPr>
          <p:cNvPr id="168" name="Google Shape;168;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9" name="Google Shape;169;p24"/>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0" name="Google Shape;170;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71" name="Google Shape;171;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2" name="Google Shape;172;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73" name="Google Shape;173;p2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74" name="Google Shape;174;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75" name="Google Shape;175;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6"/>
        <p:cNvGrpSpPr/>
        <p:nvPr/>
      </p:nvGrpSpPr>
      <p:grpSpPr>
        <a:xfrm>
          <a:off x="0" y="0"/>
          <a:ext cx="0" cy="0"/>
          <a:chOff x="0" y="0"/>
          <a:chExt cx="0" cy="0"/>
        </a:xfrm>
      </p:grpSpPr>
      <p:sp>
        <p:nvSpPr>
          <p:cNvPr id="177" name="Google Shape;177;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8" name="Google Shape;178;p25"/>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9" name="Google Shape;179;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2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1" name="Google Shape;181;p25"/>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2" name="Google Shape;182;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84" name="Google Shape;184;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5"/>
        <p:cNvGrpSpPr/>
        <p:nvPr/>
      </p:nvGrpSpPr>
      <p:grpSpPr>
        <a:xfrm>
          <a:off x="0" y="0"/>
          <a:ext cx="0" cy="0"/>
          <a:chOff x="0" y="0"/>
          <a:chExt cx="0" cy="0"/>
        </a:xfrm>
      </p:grpSpPr>
      <p:sp>
        <p:nvSpPr>
          <p:cNvPr id="186" name="Google Shape;186;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7" name="Google Shape;187;p26"/>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8" name="Google Shape;188;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p2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91" name="Google Shape;191;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92"/>
        <p:cNvGrpSpPr/>
        <p:nvPr/>
      </p:nvGrpSpPr>
      <p:grpSpPr>
        <a:xfrm>
          <a:off x="0" y="0"/>
          <a:ext cx="0" cy="0"/>
          <a:chOff x="0" y="0"/>
          <a:chExt cx="0" cy="0"/>
        </a:xfrm>
      </p:grpSpPr>
      <p:sp>
        <p:nvSpPr>
          <p:cNvPr id="193" name="Google Shape;193;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4" name="Google Shape;194;p27"/>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5" name="Google Shape;195;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6" name="Google Shape;196;p2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7" name="Google Shape;197;p27"/>
          <p:cNvSpPr>
            <a:spLocks noGrp="1"/>
          </p:cNvSpPr>
          <p:nvPr>
            <p:ph type="pic" idx="2"/>
          </p:nvPr>
        </p:nvSpPr>
        <p:spPr>
          <a:xfrm>
            <a:off x="537883" y="2655094"/>
            <a:ext cx="2949000" cy="1740600"/>
          </a:xfrm>
          <a:prstGeom prst="rect">
            <a:avLst/>
          </a:prstGeom>
          <a:noFill/>
          <a:ln>
            <a:noFill/>
          </a:ln>
        </p:spPr>
      </p:sp>
      <p:sp>
        <p:nvSpPr>
          <p:cNvPr id="198" name="Google Shape;198;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99" name="Google Shape;199;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 name="Google Shape;203;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04" name="Google Shape;204;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2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8" name="Google Shape;208;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9" name="Google Shape;209;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10" name="Google Shape;210;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3" name="Google Shape;213;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 name="Google Shape;214;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5" name="Google Shape;215;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6" name="Google Shape;216;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18" name="Google Shape;218;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9"/>
        <p:cNvGrpSpPr/>
        <p:nvPr/>
      </p:nvGrpSpPr>
      <p:grpSpPr>
        <a:xfrm>
          <a:off x="0" y="0"/>
          <a:ext cx="0" cy="0"/>
          <a:chOff x="0" y="0"/>
          <a:chExt cx="0" cy="0"/>
        </a:xfrm>
      </p:grpSpPr>
      <p:sp>
        <p:nvSpPr>
          <p:cNvPr id="30" name="Google Shape;30;p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 name="Google Shape;31;p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2" name="Google Shape;32;p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 name="Google Shape;33;p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5" name="Google Shape;35;p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 name="Google Shape;36;p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 name="Google Shape;37;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9"/>
        <p:cNvGrpSpPr/>
        <p:nvPr/>
      </p:nvGrpSpPr>
      <p:grpSpPr>
        <a:xfrm>
          <a:off x="0" y="0"/>
          <a:ext cx="0" cy="0"/>
          <a:chOff x="0" y="0"/>
          <a:chExt cx="0" cy="0"/>
        </a:xfrm>
      </p:grpSpPr>
      <p:sp>
        <p:nvSpPr>
          <p:cNvPr id="220" name="Google Shape;220;p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1" name="Google Shape;221;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23" name="Google Shape;223;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4"/>
        <p:cNvGrpSpPr/>
        <p:nvPr/>
      </p:nvGrpSpPr>
      <p:grpSpPr>
        <a:xfrm>
          <a:off x="0" y="0"/>
          <a:ext cx="0" cy="0"/>
          <a:chOff x="0" y="0"/>
          <a:chExt cx="0" cy="0"/>
        </a:xfrm>
      </p:grpSpPr>
      <p:sp>
        <p:nvSpPr>
          <p:cNvPr id="225" name="Google Shape;225;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226" name="Google Shape;226;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7" name="Google Shape;227;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28" name="Google Shape;228;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9"/>
        <p:cNvGrpSpPr/>
        <p:nvPr/>
      </p:nvGrpSpPr>
      <p:grpSpPr>
        <a:xfrm>
          <a:off x="0" y="0"/>
          <a:ext cx="0" cy="0"/>
          <a:chOff x="0" y="0"/>
          <a:chExt cx="0" cy="0"/>
        </a:xfrm>
      </p:grpSpPr>
      <p:sp>
        <p:nvSpPr>
          <p:cNvPr id="230" name="Google Shape;230;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1" name="Google Shape;231;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2" name="Google Shape;232;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3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4" name="Google Shape;234;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35" name="Google Shape;235;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6"/>
        <p:cNvGrpSpPr/>
        <p:nvPr/>
      </p:nvGrpSpPr>
      <p:grpSpPr>
        <a:xfrm>
          <a:off x="0" y="0"/>
          <a:ext cx="0" cy="0"/>
          <a:chOff x="0" y="0"/>
          <a:chExt cx="0" cy="0"/>
        </a:xfrm>
      </p:grpSpPr>
      <p:sp>
        <p:nvSpPr>
          <p:cNvPr id="237" name="Google Shape;237;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8" name="Google Shape;238;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9" name="Google Shape;239;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40" name="Google Shape;240;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41" name="Google Shape;241;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2" name="Google Shape;242;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243" name="Google Shape;243;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44" name="Google Shape;244;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5"/>
        <p:cNvGrpSpPr/>
        <p:nvPr/>
      </p:nvGrpSpPr>
      <p:grpSpPr>
        <a:xfrm>
          <a:off x="0" y="0"/>
          <a:ext cx="0" cy="0"/>
          <a:chOff x="0" y="0"/>
          <a:chExt cx="0" cy="0"/>
        </a:xfrm>
      </p:grpSpPr>
      <p:sp>
        <p:nvSpPr>
          <p:cNvPr id="246" name="Google Shape;246;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7" name="Google Shape;247;p35"/>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8" name="Google Shape;248;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9" name="Google Shape;249;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0" name="Google Shape;250;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51" name="Google Shape;251;p3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52" name="Google Shape;252;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53" name="Google Shape;253;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4"/>
        <p:cNvGrpSpPr/>
        <p:nvPr/>
      </p:nvGrpSpPr>
      <p:grpSpPr>
        <a:xfrm>
          <a:off x="0" y="0"/>
          <a:ext cx="0" cy="0"/>
          <a:chOff x="0" y="0"/>
          <a:chExt cx="0" cy="0"/>
        </a:xfrm>
      </p:grpSpPr>
      <p:sp>
        <p:nvSpPr>
          <p:cNvPr id="255" name="Google Shape;255;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6" name="Google Shape;256;p36"/>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57" name="Google Shape;257;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58" name="Google Shape;258;p3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59" name="Google Shape;259;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60" name="Google Shape;260;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61"/>
        <p:cNvGrpSpPr/>
        <p:nvPr/>
      </p:nvGrpSpPr>
      <p:grpSpPr>
        <a:xfrm>
          <a:off x="0" y="0"/>
          <a:ext cx="0" cy="0"/>
          <a:chOff x="0" y="0"/>
          <a:chExt cx="0" cy="0"/>
        </a:xfrm>
      </p:grpSpPr>
      <p:sp>
        <p:nvSpPr>
          <p:cNvPr id="262" name="Google Shape;262;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3" name="Google Shape;263;p37"/>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4" name="Google Shape;264;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6" name="Google Shape;266;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67" name="Google Shape;267;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8"/>
        <p:cNvGrpSpPr/>
        <p:nvPr/>
      </p:nvGrpSpPr>
      <p:grpSpPr>
        <a:xfrm>
          <a:off x="0" y="0"/>
          <a:ext cx="0" cy="0"/>
          <a:chOff x="0" y="0"/>
          <a:chExt cx="0" cy="0"/>
        </a:xfrm>
      </p:grpSpPr>
      <p:sp>
        <p:nvSpPr>
          <p:cNvPr id="269" name="Google Shape;269;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0" name="Google Shape;270;p38"/>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1" name="Google Shape;271;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2" name="Google Shape;272;p3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73" name="Google Shape;273;p38"/>
          <p:cNvSpPr>
            <a:spLocks noGrp="1"/>
          </p:cNvSpPr>
          <p:nvPr>
            <p:ph type="pic" idx="2"/>
          </p:nvPr>
        </p:nvSpPr>
        <p:spPr>
          <a:xfrm>
            <a:off x="537883" y="2655094"/>
            <a:ext cx="2949000" cy="1740600"/>
          </a:xfrm>
          <a:prstGeom prst="rect">
            <a:avLst/>
          </a:prstGeom>
          <a:noFill/>
          <a:ln>
            <a:noFill/>
          </a:ln>
        </p:spPr>
      </p:sp>
      <p:sp>
        <p:nvSpPr>
          <p:cNvPr id="274" name="Google Shape;274;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75" name="Google Shape;275;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8" name="Google Shape;278;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9" name="Google Shape;27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80" name="Google Shape;28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3" name="Google Shape;283;p4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 name="Google Shape;284;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 name="Google Shape;285;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86" name="Google Shape;286;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8"/>
        <p:cNvGrpSpPr/>
        <p:nvPr/>
      </p:nvGrpSpPr>
      <p:grpSpPr>
        <a:xfrm>
          <a:off x="0" y="0"/>
          <a:ext cx="0" cy="0"/>
          <a:chOff x="0" y="0"/>
          <a:chExt cx="0" cy="0"/>
        </a:xfrm>
      </p:grpSpPr>
      <p:sp>
        <p:nvSpPr>
          <p:cNvPr id="39" name="Google Shape;39;p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 name="Google Shape;40;p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 name="Google Shape;41;p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2" name="Google Shape;42;p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3" name="Google Shape;43;p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4" name="Google Shape;44;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9" name="Google Shape;289;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0" name="Google Shape;290;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91" name="Google Shape;291;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2" name="Google Shape;292;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3" name="Google Shape;293;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94" name="Google Shape;294;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5"/>
        <p:cNvGrpSpPr/>
        <p:nvPr/>
      </p:nvGrpSpPr>
      <p:grpSpPr>
        <a:xfrm>
          <a:off x="0" y="0"/>
          <a:ext cx="0" cy="0"/>
          <a:chOff x="0" y="0"/>
          <a:chExt cx="0" cy="0"/>
        </a:xfrm>
      </p:grpSpPr>
      <p:sp>
        <p:nvSpPr>
          <p:cNvPr id="296" name="Google Shape;296;p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7" name="Google Shape;29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8" name="Google Shape;29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99" name="Google Shape;29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0"/>
        <p:cNvGrpSpPr/>
        <p:nvPr/>
      </p:nvGrpSpPr>
      <p:grpSpPr>
        <a:xfrm>
          <a:off x="0" y="0"/>
          <a:ext cx="0" cy="0"/>
          <a:chOff x="0" y="0"/>
          <a:chExt cx="0" cy="0"/>
        </a:xfrm>
      </p:grpSpPr>
      <p:sp>
        <p:nvSpPr>
          <p:cNvPr id="301" name="Google Shape;30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302" name="Google Shape;302;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 name="Google Shape;30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04" name="Google Shape;30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5"/>
        <p:cNvGrpSpPr/>
        <p:nvPr/>
      </p:nvGrpSpPr>
      <p:grpSpPr>
        <a:xfrm>
          <a:off x="0" y="0"/>
          <a:ext cx="0" cy="0"/>
          <a:chOff x="0" y="0"/>
          <a:chExt cx="0" cy="0"/>
        </a:xfrm>
      </p:grpSpPr>
      <p:sp>
        <p:nvSpPr>
          <p:cNvPr id="306" name="Google Shape;30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07" name="Google Shape;307;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8" name="Google Shape;308;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4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10" name="Google Shape;310;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2"/>
        <p:cNvGrpSpPr/>
        <p:nvPr/>
      </p:nvGrpSpPr>
      <p:grpSpPr>
        <a:xfrm>
          <a:off x="0" y="0"/>
          <a:ext cx="0" cy="0"/>
          <a:chOff x="0" y="0"/>
          <a:chExt cx="0" cy="0"/>
        </a:xfrm>
      </p:grpSpPr>
      <p:sp>
        <p:nvSpPr>
          <p:cNvPr id="313" name="Google Shape;313;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14" name="Google Shape;314;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5" name="Google Shape;315;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16" name="Google Shape;316;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7" name="Google Shape;317;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8" name="Google Shape;318;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319" name="Google Shape;319;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20" name="Google Shape;320;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21"/>
        <p:cNvGrpSpPr/>
        <p:nvPr/>
      </p:nvGrpSpPr>
      <p:grpSpPr>
        <a:xfrm>
          <a:off x="0" y="0"/>
          <a:ext cx="0" cy="0"/>
          <a:chOff x="0" y="0"/>
          <a:chExt cx="0" cy="0"/>
        </a:xfrm>
      </p:grpSpPr>
      <p:sp>
        <p:nvSpPr>
          <p:cNvPr id="322" name="Google Shape;322;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23" name="Google Shape;323;p46"/>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5" name="Google Shape;325;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6" name="Google Shape;326;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27" name="Google Shape;327;p4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28" name="Google Shape;328;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29" name="Google Shape;329;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0"/>
        <p:cNvGrpSpPr/>
        <p:nvPr/>
      </p:nvGrpSpPr>
      <p:grpSpPr>
        <a:xfrm>
          <a:off x="0" y="0"/>
          <a:ext cx="0" cy="0"/>
          <a:chOff x="0" y="0"/>
          <a:chExt cx="0" cy="0"/>
        </a:xfrm>
      </p:grpSpPr>
      <p:sp>
        <p:nvSpPr>
          <p:cNvPr id="331" name="Google Shape;331;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2" name="Google Shape;332;p47"/>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33" name="Google Shape;333;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34" name="Google Shape;334;p4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35" name="Google Shape;335;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36" name="Google Shape;336;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7"/>
        <p:cNvGrpSpPr/>
        <p:nvPr/>
      </p:nvGrpSpPr>
      <p:grpSpPr>
        <a:xfrm>
          <a:off x="0" y="0"/>
          <a:ext cx="0" cy="0"/>
          <a:chOff x="0" y="0"/>
          <a:chExt cx="0" cy="0"/>
        </a:xfrm>
      </p:grpSpPr>
      <p:sp>
        <p:nvSpPr>
          <p:cNvPr id="338" name="Google Shape;338;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9" name="Google Shape;339;p48"/>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0" name="Google Shape;340;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1" name="Google Shape;341;p4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2" name="Google Shape;342;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43" name="Google Shape;343;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4"/>
        <p:cNvGrpSpPr/>
        <p:nvPr/>
      </p:nvGrpSpPr>
      <p:grpSpPr>
        <a:xfrm>
          <a:off x="0" y="0"/>
          <a:ext cx="0" cy="0"/>
          <a:chOff x="0" y="0"/>
          <a:chExt cx="0" cy="0"/>
        </a:xfrm>
      </p:grpSpPr>
      <p:sp>
        <p:nvSpPr>
          <p:cNvPr id="345" name="Google Shape;345;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6" name="Google Shape;346;p49"/>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7" name="Google Shape;347;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8" name="Google Shape;348;p4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49" name="Google Shape;349;p49"/>
          <p:cNvSpPr>
            <a:spLocks noGrp="1"/>
          </p:cNvSpPr>
          <p:nvPr>
            <p:ph type="pic" idx="2"/>
          </p:nvPr>
        </p:nvSpPr>
        <p:spPr>
          <a:xfrm>
            <a:off x="537883" y="2655094"/>
            <a:ext cx="2949000" cy="1740600"/>
          </a:xfrm>
          <a:prstGeom prst="rect">
            <a:avLst/>
          </a:prstGeom>
          <a:noFill/>
          <a:ln>
            <a:noFill/>
          </a:ln>
        </p:spPr>
      </p:sp>
      <p:sp>
        <p:nvSpPr>
          <p:cNvPr id="350" name="Google Shape;350;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51" name="Google Shape;351;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4" name="Google Shape;354;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5" name="Google Shape;35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56" name="Google Shape;35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 name="Google Shape;47;p6"/>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0" name="Google Shape;50;p6"/>
          <p:cNvSpPr>
            <a:spLocks noGrp="1"/>
          </p:cNvSpPr>
          <p:nvPr>
            <p:ph type="pic" idx="2"/>
          </p:nvPr>
        </p:nvSpPr>
        <p:spPr>
          <a:xfrm>
            <a:off x="537883" y="2655094"/>
            <a:ext cx="2949000" cy="1740600"/>
          </a:xfrm>
          <a:prstGeom prst="rect">
            <a:avLst/>
          </a:prstGeom>
          <a:noFill/>
          <a:ln>
            <a:noFill/>
          </a:ln>
        </p:spPr>
      </p:sp>
      <p:sp>
        <p:nvSpPr>
          <p:cNvPr id="51" name="Google Shape;51;p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52" name="Google Shape;52;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9" name="Google Shape;359;p5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0" name="Google Shape;360;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1" name="Google Shape;361;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62" name="Google Shape;362;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5" name="Google Shape;365;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6" name="Google Shape;366;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7" name="Google Shape;367;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8" name="Google Shape;368;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9" name="Google Shape;369;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0" name="Google Shape;370;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71"/>
        <p:cNvGrpSpPr/>
        <p:nvPr/>
      </p:nvGrpSpPr>
      <p:grpSpPr>
        <a:xfrm>
          <a:off x="0" y="0"/>
          <a:ext cx="0" cy="0"/>
          <a:chOff x="0" y="0"/>
          <a:chExt cx="0" cy="0"/>
        </a:xfrm>
      </p:grpSpPr>
      <p:sp>
        <p:nvSpPr>
          <p:cNvPr id="372" name="Google Shape;372;p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3" name="Google Shape;37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4" name="Google Shape;37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5" name="Google Shape;37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6"/>
        <p:cNvGrpSpPr/>
        <p:nvPr/>
      </p:nvGrpSpPr>
      <p:grpSpPr>
        <a:xfrm>
          <a:off x="0" y="0"/>
          <a:ext cx="0" cy="0"/>
          <a:chOff x="0" y="0"/>
          <a:chExt cx="0" cy="0"/>
        </a:xfrm>
      </p:grpSpPr>
      <p:sp>
        <p:nvSpPr>
          <p:cNvPr id="377" name="Google Shape;37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378" name="Google Shape;378;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9" name="Google Shape;37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80" name="Google Shape;38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1"/>
        <p:cNvGrpSpPr/>
        <p:nvPr/>
      </p:nvGrpSpPr>
      <p:grpSpPr>
        <a:xfrm>
          <a:off x="0" y="0"/>
          <a:ext cx="0" cy="0"/>
          <a:chOff x="0" y="0"/>
          <a:chExt cx="0" cy="0"/>
        </a:xfrm>
      </p:grpSpPr>
      <p:sp>
        <p:nvSpPr>
          <p:cNvPr id="382" name="Google Shape;38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83" name="Google Shape;383;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4" name="Google Shape;384;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5" name="Google Shape;385;p5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6" name="Google Shape;386;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87" name="Google Shape;387;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8"/>
        <p:cNvGrpSpPr/>
        <p:nvPr/>
      </p:nvGrpSpPr>
      <p:grpSpPr>
        <a:xfrm>
          <a:off x="0" y="0"/>
          <a:ext cx="0" cy="0"/>
          <a:chOff x="0" y="0"/>
          <a:chExt cx="0" cy="0"/>
        </a:xfrm>
      </p:grpSpPr>
      <p:sp>
        <p:nvSpPr>
          <p:cNvPr id="389" name="Google Shape;389;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90" name="Google Shape;390;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91" name="Google Shape;391;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92" name="Google Shape;392;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93" name="Google Shape;393;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4" name="Google Shape;394;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395" name="Google Shape;395;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96" name="Google Shape;396;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7"/>
        <p:cNvGrpSpPr/>
        <p:nvPr/>
      </p:nvGrpSpPr>
      <p:grpSpPr>
        <a:xfrm>
          <a:off x="0" y="0"/>
          <a:ext cx="0" cy="0"/>
          <a:chOff x="0" y="0"/>
          <a:chExt cx="0" cy="0"/>
        </a:xfrm>
      </p:grpSpPr>
      <p:sp>
        <p:nvSpPr>
          <p:cNvPr id="398" name="Google Shape;398;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9" name="Google Shape;399;p57"/>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00" name="Google Shape;400;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01" name="Google Shape;401;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2" name="Google Shape;402;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403" name="Google Shape;403;p5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04" name="Google Shape;404;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05" name="Google Shape;405;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8" name="Google Shape;408;p58"/>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09" name="Google Shape;409;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10" name="Google Shape;410;p5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11" name="Google Shape;411;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12" name="Google Shape;412;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13"/>
        <p:cNvGrpSpPr/>
        <p:nvPr/>
      </p:nvGrpSpPr>
      <p:grpSpPr>
        <a:xfrm>
          <a:off x="0" y="0"/>
          <a:ext cx="0" cy="0"/>
          <a:chOff x="0" y="0"/>
          <a:chExt cx="0" cy="0"/>
        </a:xfrm>
      </p:grpSpPr>
      <p:sp>
        <p:nvSpPr>
          <p:cNvPr id="414" name="Google Shape;414;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5" name="Google Shape;415;p59"/>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6" name="Google Shape;416;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7" name="Google Shape;417;p5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8" name="Google Shape;418;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19" name="Google Shape;419;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0"/>
        <p:cNvGrpSpPr/>
        <p:nvPr/>
      </p:nvGrpSpPr>
      <p:grpSpPr>
        <a:xfrm>
          <a:off x="0" y="0"/>
          <a:ext cx="0" cy="0"/>
          <a:chOff x="0" y="0"/>
          <a:chExt cx="0" cy="0"/>
        </a:xfrm>
      </p:grpSpPr>
      <p:sp>
        <p:nvSpPr>
          <p:cNvPr id="421" name="Google Shape;421;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2" name="Google Shape;422;p60"/>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3" name="Google Shape;423;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4" name="Google Shape;424;p6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5" name="Google Shape;425;p60"/>
          <p:cNvSpPr>
            <a:spLocks noGrp="1"/>
          </p:cNvSpPr>
          <p:nvPr>
            <p:ph type="pic" idx="2"/>
          </p:nvPr>
        </p:nvSpPr>
        <p:spPr>
          <a:xfrm>
            <a:off x="537883" y="2655094"/>
            <a:ext cx="2949000" cy="1740600"/>
          </a:xfrm>
          <a:prstGeom prst="rect">
            <a:avLst/>
          </a:prstGeom>
          <a:noFill/>
          <a:ln>
            <a:noFill/>
          </a:ln>
        </p:spPr>
      </p:sp>
      <p:sp>
        <p:nvSpPr>
          <p:cNvPr id="426" name="Google Shape;426;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27" name="Google Shape;427;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57" name="Google Shape;57;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0" name="Google Shape;430;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1" name="Google Shape;43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32" name="Google Shape;43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3"/>
        <p:cNvGrpSpPr/>
        <p:nvPr/>
      </p:nvGrpSpPr>
      <p:grpSpPr>
        <a:xfrm>
          <a:off x="0" y="0"/>
          <a:ext cx="0" cy="0"/>
          <a:chOff x="0" y="0"/>
          <a:chExt cx="0" cy="0"/>
        </a:xfrm>
      </p:grpSpPr>
      <p:sp>
        <p:nvSpPr>
          <p:cNvPr id="434" name="Google Shape;43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5" name="Google Shape;435;p6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6" name="Google Shape;436;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7" name="Google Shape;437;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38" name="Google Shape;438;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9"/>
        <p:cNvGrpSpPr/>
        <p:nvPr/>
      </p:nvGrpSpPr>
      <p:grpSpPr>
        <a:xfrm>
          <a:off x="0" y="0"/>
          <a:ext cx="0" cy="0"/>
          <a:chOff x="0" y="0"/>
          <a:chExt cx="0" cy="0"/>
        </a:xfrm>
      </p:grpSpPr>
      <p:sp>
        <p:nvSpPr>
          <p:cNvPr id="440" name="Google Shape;440;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1" name="Google Shape;441;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2" name="Google Shape;442;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3" name="Google Shape;443;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4" name="Google Shape;444;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5" name="Google Shape;445;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46" name="Google Shape;446;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7"/>
        <p:cNvGrpSpPr/>
        <p:nvPr/>
      </p:nvGrpSpPr>
      <p:grpSpPr>
        <a:xfrm>
          <a:off x="0" y="0"/>
          <a:ext cx="0" cy="0"/>
          <a:chOff x="0" y="0"/>
          <a:chExt cx="0" cy="0"/>
        </a:xfrm>
      </p:grpSpPr>
      <p:sp>
        <p:nvSpPr>
          <p:cNvPr id="448" name="Google Shape;448;p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9" name="Google Shape;44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0" name="Google Shape;45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51" name="Google Shape;45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2"/>
        <p:cNvGrpSpPr/>
        <p:nvPr/>
      </p:nvGrpSpPr>
      <p:grpSpPr>
        <a:xfrm>
          <a:off x="0" y="0"/>
          <a:ext cx="0" cy="0"/>
          <a:chOff x="0" y="0"/>
          <a:chExt cx="0" cy="0"/>
        </a:xfrm>
      </p:grpSpPr>
      <p:sp>
        <p:nvSpPr>
          <p:cNvPr id="453" name="Google Shape;45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454" name="Google Shape;454;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5" name="Google Shape;45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56" name="Google Shape;45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
        <p:cNvGrpSpPr/>
        <p:nvPr/>
      </p:nvGrpSpPr>
      <p:grpSpPr>
        <a:xfrm>
          <a:off x="0" y="0"/>
          <a:ext cx="0" cy="0"/>
          <a:chOff x="0" y="0"/>
          <a:chExt cx="0" cy="0"/>
        </a:xfrm>
      </p:grpSpPr>
      <p:sp>
        <p:nvSpPr>
          <p:cNvPr id="458" name="Google Shape;45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59" name="Google Shape;459;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0" name="Google Shape;460;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1" name="Google Shape;461;p6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62" name="Google Shape;462;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63" name="Google Shape;463;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4"/>
        <p:cNvGrpSpPr/>
        <p:nvPr/>
      </p:nvGrpSpPr>
      <p:grpSpPr>
        <a:xfrm>
          <a:off x="0" y="0"/>
          <a:ext cx="0" cy="0"/>
          <a:chOff x="0" y="0"/>
          <a:chExt cx="0" cy="0"/>
        </a:xfrm>
      </p:grpSpPr>
      <p:sp>
        <p:nvSpPr>
          <p:cNvPr id="465" name="Google Shape;465;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66" name="Google Shape;466;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7" name="Google Shape;467;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68" name="Google Shape;468;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9" name="Google Shape;469;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70" name="Google Shape;470;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471" name="Google Shape;471;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72" name="Google Shape;472;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473"/>
        <p:cNvGrpSpPr/>
        <p:nvPr/>
      </p:nvGrpSpPr>
      <p:grpSpPr>
        <a:xfrm>
          <a:off x="0" y="0"/>
          <a:ext cx="0" cy="0"/>
          <a:chOff x="0" y="0"/>
          <a:chExt cx="0" cy="0"/>
        </a:xfrm>
      </p:grpSpPr>
      <p:sp>
        <p:nvSpPr>
          <p:cNvPr id="474" name="Google Shape;474;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5" name="Google Shape;475;p68"/>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6" name="Google Shape;476;p6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7" name="Google Shape;477;p68"/>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78" name="Google Shape;478;p68"/>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79" name="Google Shape;479;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0" name="Google Shape;480;p6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481"/>
        <p:cNvGrpSpPr/>
        <p:nvPr/>
      </p:nvGrpSpPr>
      <p:grpSpPr>
        <a:xfrm>
          <a:off x="0" y="0"/>
          <a:ext cx="0" cy="0"/>
          <a:chOff x="0" y="0"/>
          <a:chExt cx="0" cy="0"/>
        </a:xfrm>
      </p:grpSpPr>
      <p:grpSp>
        <p:nvGrpSpPr>
          <p:cNvPr id="482" name="Google Shape;482;p69"/>
          <p:cNvGrpSpPr/>
          <p:nvPr/>
        </p:nvGrpSpPr>
        <p:grpSpPr>
          <a:xfrm>
            <a:off x="0" y="3903669"/>
            <a:ext cx="9144000" cy="1239925"/>
            <a:chOff x="0" y="3903669"/>
            <a:chExt cx="9144000" cy="1239925"/>
          </a:xfrm>
        </p:grpSpPr>
        <p:sp>
          <p:nvSpPr>
            <p:cNvPr id="483" name="Google Shape;483;p69"/>
            <p:cNvSpPr/>
            <p:nvPr/>
          </p:nvSpPr>
          <p:spPr>
            <a:xfrm>
              <a:off x="8154895" y="3903669"/>
              <a:ext cx="989100" cy="987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69"/>
            <p:cNvSpPr/>
            <p:nvPr/>
          </p:nvSpPr>
          <p:spPr>
            <a:xfrm flipH="1">
              <a:off x="6181163" y="3903669"/>
              <a:ext cx="989100" cy="987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9"/>
            <p:cNvSpPr/>
            <p:nvPr/>
          </p:nvSpPr>
          <p:spPr>
            <a:xfrm>
              <a:off x="7170274" y="3903669"/>
              <a:ext cx="989100" cy="987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9"/>
            <p:cNvSpPr/>
            <p:nvPr/>
          </p:nvSpPr>
          <p:spPr>
            <a:xfrm rot="10800000">
              <a:off x="8154757" y="3903682"/>
              <a:ext cx="989100" cy="9879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69"/>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8" name="Google Shape;488;p69"/>
          <p:cNvSpPr txBox="1">
            <a:spLocks noGrp="1"/>
          </p:cNvSpPr>
          <p:nvPr>
            <p:ph type="title"/>
          </p:nvPr>
        </p:nvSpPr>
        <p:spPr>
          <a:xfrm>
            <a:off x="311700" y="410000"/>
            <a:ext cx="8520600" cy="607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9" name="Google Shape;489;p69"/>
          <p:cNvSpPr txBox="1">
            <a:spLocks noGrp="1"/>
          </p:cNvSpPr>
          <p:nvPr>
            <p:ph type="body" idx="1"/>
          </p:nvPr>
        </p:nvSpPr>
        <p:spPr>
          <a:xfrm>
            <a:off x="311700" y="1229875"/>
            <a:ext cx="8520600" cy="33390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4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490" name="Google Shape;490;p69"/>
          <p:cNvSpPr txBox="1">
            <a:spLocks noGrp="1"/>
          </p:cNvSpPr>
          <p:nvPr>
            <p:ph type="sldNum" idx="12"/>
          </p:nvPr>
        </p:nvSpPr>
        <p:spPr>
          <a:xfrm>
            <a:off x="8460431" y="4651190"/>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97"/>
        <p:cNvGrpSpPr/>
        <p:nvPr/>
      </p:nvGrpSpPr>
      <p:grpSpPr>
        <a:xfrm>
          <a:off x="0" y="0"/>
          <a:ext cx="0" cy="0"/>
          <a:chOff x="0" y="0"/>
          <a:chExt cx="0" cy="0"/>
        </a:xfrm>
      </p:grpSpPr>
      <p:sp>
        <p:nvSpPr>
          <p:cNvPr id="498" name="Google Shape;498;p7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71"/>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7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01" name="Google Shape;501;p7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63" name="Google Shape;63;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502"/>
        <p:cNvGrpSpPr/>
        <p:nvPr/>
      </p:nvGrpSpPr>
      <p:grpSpPr>
        <a:xfrm>
          <a:off x="0" y="0"/>
          <a:ext cx="0" cy="0"/>
          <a:chOff x="0" y="0"/>
          <a:chExt cx="0" cy="0"/>
        </a:xfrm>
      </p:grpSpPr>
      <p:sp>
        <p:nvSpPr>
          <p:cNvPr id="503" name="Google Shape;503;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72"/>
          <p:cNvSpPr/>
          <p:nvPr/>
        </p:nvSpPr>
        <p:spPr>
          <a:xfrm>
            <a:off x="154641" y="161365"/>
            <a:ext cx="8831100" cy="10482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5" name="Google Shape;505;p72"/>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7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7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08" name="Google Shape;508;p7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509"/>
        <p:cNvGrpSpPr/>
        <p:nvPr/>
      </p:nvGrpSpPr>
      <p:grpSpPr>
        <a:xfrm>
          <a:off x="0" y="0"/>
          <a:ext cx="0" cy="0"/>
          <a:chOff x="0" y="0"/>
          <a:chExt cx="0" cy="0"/>
        </a:xfrm>
      </p:grpSpPr>
      <p:sp>
        <p:nvSpPr>
          <p:cNvPr id="510" name="Google Shape;510;p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1" name="Google Shape;511;p7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p7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13" name="Google Shape;513;p7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514"/>
        <p:cNvGrpSpPr/>
        <p:nvPr/>
      </p:nvGrpSpPr>
      <p:grpSpPr>
        <a:xfrm>
          <a:off x="0" y="0"/>
          <a:ext cx="0" cy="0"/>
          <a:chOff x="0" y="0"/>
          <a:chExt cx="0" cy="0"/>
        </a:xfrm>
      </p:grpSpPr>
      <p:sp>
        <p:nvSpPr>
          <p:cNvPr id="515" name="Google Shape;515;p7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74"/>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7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18" name="Google Shape;518;p7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19"/>
        <p:cNvGrpSpPr/>
        <p:nvPr/>
      </p:nvGrpSpPr>
      <p:grpSpPr>
        <a:xfrm>
          <a:off x="0" y="0"/>
          <a:ext cx="0" cy="0"/>
          <a:chOff x="0" y="0"/>
          <a:chExt cx="0" cy="0"/>
        </a:xfrm>
      </p:grpSpPr>
      <p:sp>
        <p:nvSpPr>
          <p:cNvPr id="520" name="Google Shape;520;p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75"/>
          <p:cNvSpPr/>
          <p:nvPr/>
        </p:nvSpPr>
        <p:spPr>
          <a:xfrm>
            <a:off x="154641" y="161365"/>
            <a:ext cx="8831100" cy="10482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2" name="Google Shape;522;p7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7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7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25" name="Google Shape;525;p7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526"/>
        <p:cNvGrpSpPr/>
        <p:nvPr/>
      </p:nvGrpSpPr>
      <p:grpSpPr>
        <a:xfrm>
          <a:off x="0" y="0"/>
          <a:ext cx="0" cy="0"/>
          <a:chOff x="0" y="0"/>
          <a:chExt cx="0" cy="0"/>
        </a:xfrm>
      </p:grpSpPr>
      <p:sp>
        <p:nvSpPr>
          <p:cNvPr id="527" name="Google Shape;527;p76"/>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8" name="Google Shape;528;p76"/>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76"/>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0" name="Google Shape;530;p76"/>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7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7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33" name="Google Shape;533;p7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534"/>
        <p:cNvGrpSpPr/>
        <p:nvPr/>
      </p:nvGrpSpPr>
      <p:grpSpPr>
        <a:xfrm>
          <a:off x="0" y="0"/>
          <a:ext cx="0" cy="0"/>
          <a:chOff x="0" y="0"/>
          <a:chExt cx="0" cy="0"/>
        </a:xfrm>
      </p:grpSpPr>
      <p:sp>
        <p:nvSpPr>
          <p:cNvPr id="535" name="Google Shape;535;p7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7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7" name="Google Shape;537;p7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38" name="Google Shape;538;p7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39"/>
        <p:cNvGrpSpPr/>
        <p:nvPr/>
      </p:nvGrpSpPr>
      <p:grpSpPr>
        <a:xfrm>
          <a:off x="0" y="0"/>
          <a:ext cx="0" cy="0"/>
          <a:chOff x="0" y="0"/>
          <a:chExt cx="0" cy="0"/>
        </a:xfrm>
      </p:grpSpPr>
      <p:sp>
        <p:nvSpPr>
          <p:cNvPr id="540" name="Google Shape;540;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p78"/>
          <p:cNvSpPr/>
          <p:nvPr/>
        </p:nvSpPr>
        <p:spPr>
          <a:xfrm>
            <a:off x="154641" y="4461062"/>
            <a:ext cx="8831100" cy="524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2" name="Google Shape;542;p78"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543" name="Google Shape;543;p78"/>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7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45" name="Google Shape;545;p78"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546" name="Google Shape;546;p7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47" name="Google Shape;547;p7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548"/>
        <p:cNvGrpSpPr/>
        <p:nvPr/>
      </p:nvGrpSpPr>
      <p:grpSpPr>
        <a:xfrm>
          <a:off x="0" y="0"/>
          <a:ext cx="0" cy="0"/>
          <a:chOff x="0" y="0"/>
          <a:chExt cx="0" cy="0"/>
        </a:xfrm>
      </p:grpSpPr>
      <p:sp>
        <p:nvSpPr>
          <p:cNvPr id="549" name="Google Shape;549;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0" name="Google Shape;550;p79"/>
          <p:cNvSpPr/>
          <p:nvPr/>
        </p:nvSpPr>
        <p:spPr>
          <a:xfrm>
            <a:off x="154640" y="1866568"/>
            <a:ext cx="8831100" cy="1425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51" name="Google Shape;551;p79"/>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2" name="Google Shape;552;p79" descr="Oregon Department of Education Logo"/>
          <p:cNvPicPr preferRelativeResize="0"/>
          <p:nvPr/>
        </p:nvPicPr>
        <p:blipFill rotWithShape="1">
          <a:blip r:embed="rId2">
            <a:alphaModFix/>
          </a:blip>
          <a:srcRect/>
          <a:stretch/>
        </p:blipFill>
        <p:spPr>
          <a:xfrm>
            <a:off x="3775327" y="160537"/>
            <a:ext cx="1195008" cy="1219011"/>
          </a:xfrm>
          <a:prstGeom prst="rect">
            <a:avLst/>
          </a:prstGeom>
          <a:noFill/>
          <a:ln>
            <a:noFill/>
          </a:ln>
        </p:spPr>
      </p:pic>
      <p:sp>
        <p:nvSpPr>
          <p:cNvPr id="553" name="Google Shape;553;p7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54" name="Google Shape;554;p7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555"/>
        <p:cNvGrpSpPr/>
        <p:nvPr/>
      </p:nvGrpSpPr>
      <p:grpSpPr>
        <a:xfrm>
          <a:off x="0" y="0"/>
          <a:ext cx="0" cy="0"/>
          <a:chOff x="0" y="0"/>
          <a:chExt cx="0" cy="0"/>
        </a:xfrm>
      </p:grpSpPr>
      <p:sp>
        <p:nvSpPr>
          <p:cNvPr id="556" name="Google Shape;556;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7" name="Google Shape;557;p80"/>
          <p:cNvSpPr/>
          <p:nvPr/>
        </p:nvSpPr>
        <p:spPr>
          <a:xfrm>
            <a:off x="154641" y="161365"/>
            <a:ext cx="8831100" cy="1048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8" name="Google Shape;558;p80"/>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9" name="Google Shape;559;p8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8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61" name="Google Shape;561;p8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62"/>
        <p:cNvGrpSpPr/>
        <p:nvPr/>
      </p:nvGrpSpPr>
      <p:grpSpPr>
        <a:xfrm>
          <a:off x="0" y="0"/>
          <a:ext cx="0" cy="0"/>
          <a:chOff x="0" y="0"/>
          <a:chExt cx="0" cy="0"/>
        </a:xfrm>
      </p:grpSpPr>
      <p:sp>
        <p:nvSpPr>
          <p:cNvPr id="563" name="Google Shape;56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p81"/>
          <p:cNvSpPr/>
          <p:nvPr/>
        </p:nvSpPr>
        <p:spPr>
          <a:xfrm>
            <a:off x="154642" y="161365"/>
            <a:ext cx="3547800" cy="4824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5" name="Google Shape;565;p81"/>
          <p:cNvSpPr txBox="1">
            <a:spLocks noGrp="1"/>
          </p:cNvSpPr>
          <p:nvPr>
            <p:ph type="title"/>
          </p:nvPr>
        </p:nvSpPr>
        <p:spPr>
          <a:xfrm>
            <a:off x="537883" y="584734"/>
            <a:ext cx="2949000" cy="1894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6" name="Google Shape;566;p81"/>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7" name="Google Shape;567;p81"/>
          <p:cNvSpPr>
            <a:spLocks noGrp="1"/>
          </p:cNvSpPr>
          <p:nvPr>
            <p:ph type="pic" idx="2"/>
          </p:nvPr>
        </p:nvSpPr>
        <p:spPr>
          <a:xfrm>
            <a:off x="537883" y="2655094"/>
            <a:ext cx="2949000" cy="1740600"/>
          </a:xfrm>
          <a:prstGeom prst="rect">
            <a:avLst/>
          </a:prstGeom>
          <a:noFill/>
          <a:ln>
            <a:noFill/>
          </a:ln>
        </p:spPr>
      </p:sp>
      <p:sp>
        <p:nvSpPr>
          <p:cNvPr id="568" name="Google Shape;568;p8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69" name="Google Shape;569;p8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6" name="Google Shape;66;p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8" name="Google Shape;68;p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71" name="Google Shape;71;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70"/>
        <p:cNvGrpSpPr/>
        <p:nvPr/>
      </p:nvGrpSpPr>
      <p:grpSpPr>
        <a:xfrm>
          <a:off x="0" y="0"/>
          <a:ext cx="0" cy="0"/>
          <a:chOff x="0" y="0"/>
          <a:chExt cx="0" cy="0"/>
        </a:xfrm>
      </p:grpSpPr>
      <p:sp>
        <p:nvSpPr>
          <p:cNvPr id="571" name="Google Shape;571;p8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p82"/>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3" name="Google Shape;573;p82"/>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p8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75" name="Google Shape;575;p8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76"/>
        <p:cNvGrpSpPr/>
        <p:nvPr/>
      </p:nvGrpSpPr>
      <p:grpSpPr>
        <a:xfrm>
          <a:off x="0" y="0"/>
          <a:ext cx="0" cy="0"/>
          <a:chOff x="0" y="0"/>
          <a:chExt cx="0" cy="0"/>
        </a:xfrm>
      </p:grpSpPr>
      <p:sp>
        <p:nvSpPr>
          <p:cNvPr id="577" name="Google Shape;577;p83"/>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8" name="Google Shape;578;p83"/>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83"/>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0" name="Google Shape;580;p83"/>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8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2" name="Google Shape;582;p8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83" name="Google Shape;583;p8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584"/>
        <p:cNvGrpSpPr/>
        <p:nvPr/>
      </p:nvGrpSpPr>
      <p:grpSpPr>
        <a:xfrm>
          <a:off x="0" y="0"/>
          <a:ext cx="0" cy="0"/>
          <a:chOff x="0" y="0"/>
          <a:chExt cx="0" cy="0"/>
        </a:xfrm>
      </p:grpSpPr>
      <p:sp>
        <p:nvSpPr>
          <p:cNvPr id="585" name="Google Shape;585;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p8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p8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88" name="Google Shape;588;p8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589"/>
        <p:cNvGrpSpPr/>
        <p:nvPr/>
      </p:nvGrpSpPr>
      <p:grpSpPr>
        <a:xfrm>
          <a:off x="0" y="0"/>
          <a:ext cx="0" cy="0"/>
          <a:chOff x="0" y="0"/>
          <a:chExt cx="0" cy="0"/>
        </a:xfrm>
      </p:grpSpPr>
      <p:sp>
        <p:nvSpPr>
          <p:cNvPr id="590" name="Google Shape;590;p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591" name="Google Shape;591;p85"/>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2" name="Google Shape;592;p8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93" name="Google Shape;593;p8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594"/>
        <p:cNvGrpSpPr/>
        <p:nvPr/>
      </p:nvGrpSpPr>
      <p:grpSpPr>
        <a:xfrm>
          <a:off x="0" y="0"/>
          <a:ext cx="0" cy="0"/>
          <a:chOff x="0" y="0"/>
          <a:chExt cx="0" cy="0"/>
        </a:xfrm>
      </p:grpSpPr>
      <p:sp>
        <p:nvSpPr>
          <p:cNvPr id="595" name="Google Shape;595;p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6" name="Google Shape;596;p86"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597" name="Google Shape;597;p86"/>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p86"/>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9" name="Google Shape;599;p8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00" name="Google Shape;600;p8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601"/>
        <p:cNvGrpSpPr/>
        <p:nvPr/>
      </p:nvGrpSpPr>
      <p:grpSpPr>
        <a:xfrm>
          <a:off x="0" y="0"/>
          <a:ext cx="0" cy="0"/>
          <a:chOff x="0" y="0"/>
          <a:chExt cx="0" cy="0"/>
        </a:xfrm>
      </p:grpSpPr>
      <p:sp>
        <p:nvSpPr>
          <p:cNvPr id="602" name="Google Shape;602;p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3" name="Google Shape;603;p87"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04" name="Google Shape;604;p87"/>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5" name="Google Shape;605;p87"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606" name="Google Shape;606;p87"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607" name="Google Shape;607;p87"/>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608" name="Google Shape;608;p8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09" name="Google Shape;609;p8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610"/>
        <p:cNvGrpSpPr/>
        <p:nvPr/>
      </p:nvGrpSpPr>
      <p:grpSpPr>
        <a:xfrm>
          <a:off x="0" y="0"/>
          <a:ext cx="0" cy="0"/>
          <a:chOff x="0" y="0"/>
          <a:chExt cx="0" cy="0"/>
        </a:xfrm>
      </p:grpSpPr>
      <p:sp>
        <p:nvSpPr>
          <p:cNvPr id="611" name="Google Shape;611;p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2" name="Google Shape;612;p88"/>
          <p:cNvSpPr/>
          <p:nvPr/>
        </p:nvSpPr>
        <p:spPr>
          <a:xfrm>
            <a:off x="154641" y="4461062"/>
            <a:ext cx="8831100" cy="524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3" name="Google Shape;613;p88"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614" name="Google Shape;614;p88"/>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5" name="Google Shape;615;p8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6" name="Google Shape;616;p88"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617" name="Google Shape;617;p8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18" name="Google Shape;618;p8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619"/>
        <p:cNvGrpSpPr/>
        <p:nvPr/>
      </p:nvGrpSpPr>
      <p:grpSpPr>
        <a:xfrm>
          <a:off x="0" y="0"/>
          <a:ext cx="0" cy="0"/>
          <a:chOff x="0" y="0"/>
          <a:chExt cx="0" cy="0"/>
        </a:xfrm>
      </p:grpSpPr>
      <p:sp>
        <p:nvSpPr>
          <p:cNvPr id="620" name="Google Shape;620;p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1" name="Google Shape;621;p89"/>
          <p:cNvSpPr/>
          <p:nvPr/>
        </p:nvSpPr>
        <p:spPr>
          <a:xfrm>
            <a:off x="154642" y="161365"/>
            <a:ext cx="3547800" cy="4824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2" name="Google Shape;622;p89"/>
          <p:cNvSpPr txBox="1">
            <a:spLocks noGrp="1"/>
          </p:cNvSpPr>
          <p:nvPr>
            <p:ph type="title"/>
          </p:nvPr>
        </p:nvSpPr>
        <p:spPr>
          <a:xfrm>
            <a:off x="537883" y="584734"/>
            <a:ext cx="2949000" cy="1906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89"/>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4" name="Google Shape;624;p89"/>
          <p:cNvSpPr>
            <a:spLocks noGrp="1"/>
          </p:cNvSpPr>
          <p:nvPr>
            <p:ph type="pic" idx="2"/>
          </p:nvPr>
        </p:nvSpPr>
        <p:spPr>
          <a:xfrm>
            <a:off x="537883" y="2655094"/>
            <a:ext cx="2949000" cy="1740600"/>
          </a:xfrm>
          <a:prstGeom prst="rect">
            <a:avLst/>
          </a:prstGeom>
          <a:noFill/>
          <a:ln>
            <a:noFill/>
          </a:ln>
        </p:spPr>
      </p:sp>
      <p:sp>
        <p:nvSpPr>
          <p:cNvPr id="625" name="Google Shape;625;p8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26" name="Google Shape;626;p8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627"/>
        <p:cNvGrpSpPr/>
        <p:nvPr/>
      </p:nvGrpSpPr>
      <p:grpSpPr>
        <a:xfrm>
          <a:off x="0" y="0"/>
          <a:ext cx="0" cy="0"/>
          <a:chOff x="0" y="0"/>
          <a:chExt cx="0" cy="0"/>
        </a:xfrm>
      </p:grpSpPr>
      <p:sp>
        <p:nvSpPr>
          <p:cNvPr id="628" name="Google Shape;628;p90"/>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9" name="Google Shape;629;p90"/>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0" name="Google Shape;630;p90"/>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1" name="Google Shape;631;p90"/>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2" name="Google Shape;632;p9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3" name="Google Shape;633;p9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34" name="Google Shape;634;p9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635"/>
        <p:cNvGrpSpPr/>
        <p:nvPr/>
      </p:nvGrpSpPr>
      <p:grpSpPr>
        <a:xfrm>
          <a:off x="0" y="0"/>
          <a:ext cx="0" cy="0"/>
          <a:chOff x="0" y="0"/>
          <a:chExt cx="0" cy="0"/>
        </a:xfrm>
      </p:grpSpPr>
      <p:sp>
        <p:nvSpPr>
          <p:cNvPr id="636" name="Google Shape;636;p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7" name="Google Shape;637;p9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8" name="Google Shape;638;p9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39" name="Google Shape;639;p9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2"/>
        <p:cNvGrpSpPr/>
        <p:nvPr/>
      </p:nvGrpSpPr>
      <p:grpSpPr>
        <a:xfrm>
          <a:off x="0" y="0"/>
          <a:ext cx="0" cy="0"/>
          <a:chOff x="0" y="0"/>
          <a:chExt cx="0" cy="0"/>
        </a:xfrm>
      </p:grpSpPr>
      <p:sp>
        <p:nvSpPr>
          <p:cNvPr id="73" name="Google Shape;73;p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4" name="Google Shape;74;p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76" name="Google Shape;76;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640"/>
        <p:cNvGrpSpPr/>
        <p:nvPr/>
      </p:nvGrpSpPr>
      <p:grpSpPr>
        <a:xfrm>
          <a:off x="0" y="0"/>
          <a:ext cx="0" cy="0"/>
          <a:chOff x="0" y="0"/>
          <a:chExt cx="0" cy="0"/>
        </a:xfrm>
      </p:grpSpPr>
      <p:sp>
        <p:nvSpPr>
          <p:cNvPr id="641" name="Google Shape;641;p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642" name="Google Shape;642;p92"/>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3" name="Google Shape;643;p9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44" name="Google Shape;644;p9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645"/>
        <p:cNvGrpSpPr/>
        <p:nvPr/>
      </p:nvGrpSpPr>
      <p:grpSpPr>
        <a:xfrm>
          <a:off x="0" y="0"/>
          <a:ext cx="0" cy="0"/>
          <a:chOff x="0" y="0"/>
          <a:chExt cx="0" cy="0"/>
        </a:xfrm>
      </p:grpSpPr>
      <p:sp>
        <p:nvSpPr>
          <p:cNvPr id="646" name="Google Shape;646;p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7" name="Google Shape;647;p93"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48" name="Google Shape;648;p93"/>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p93"/>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0" name="Google Shape;650;p9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51" name="Google Shape;651;p9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652"/>
        <p:cNvGrpSpPr/>
        <p:nvPr/>
      </p:nvGrpSpPr>
      <p:grpSpPr>
        <a:xfrm>
          <a:off x="0" y="0"/>
          <a:ext cx="0" cy="0"/>
          <a:chOff x="0" y="0"/>
          <a:chExt cx="0" cy="0"/>
        </a:xfrm>
      </p:grpSpPr>
      <p:sp>
        <p:nvSpPr>
          <p:cNvPr id="653" name="Google Shape;653;p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4" name="Google Shape;654;p94"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55" name="Google Shape;655;p94"/>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6" name="Google Shape;656;p94"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657" name="Google Shape;657;p94"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658" name="Google Shape;658;p94"/>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659" name="Google Shape;659;p9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0" name="Google Shape;660;p9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661"/>
        <p:cNvGrpSpPr/>
        <p:nvPr/>
      </p:nvGrpSpPr>
      <p:grpSpPr>
        <a:xfrm>
          <a:off x="0" y="0"/>
          <a:ext cx="0" cy="0"/>
          <a:chOff x="0" y="0"/>
          <a:chExt cx="0" cy="0"/>
        </a:xfrm>
      </p:grpSpPr>
      <p:sp>
        <p:nvSpPr>
          <p:cNvPr id="662" name="Google Shape;662;p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3" name="Google Shape;663;p95"/>
          <p:cNvSpPr/>
          <p:nvPr/>
        </p:nvSpPr>
        <p:spPr>
          <a:xfrm>
            <a:off x="154641" y="4461062"/>
            <a:ext cx="8831100" cy="524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4" name="Google Shape;664;p95"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665" name="Google Shape;665;p95"/>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6" name="Google Shape;666;p95"/>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67" name="Google Shape;667;p95"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668" name="Google Shape;668;p9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9" name="Google Shape;669;p9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670"/>
        <p:cNvGrpSpPr/>
        <p:nvPr/>
      </p:nvGrpSpPr>
      <p:grpSpPr>
        <a:xfrm>
          <a:off x="0" y="0"/>
          <a:ext cx="0" cy="0"/>
          <a:chOff x="0" y="0"/>
          <a:chExt cx="0" cy="0"/>
        </a:xfrm>
      </p:grpSpPr>
      <p:sp>
        <p:nvSpPr>
          <p:cNvPr id="671" name="Google Shape;671;p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2" name="Google Shape;672;p96"/>
          <p:cNvSpPr/>
          <p:nvPr/>
        </p:nvSpPr>
        <p:spPr>
          <a:xfrm>
            <a:off x="154640" y="1866568"/>
            <a:ext cx="8831100" cy="1425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73" name="Google Shape;673;p96"/>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96"/>
          <p:cNvSpPr txBox="1">
            <a:spLocks noGrp="1"/>
          </p:cNvSpPr>
          <p:nvPr>
            <p:ph type="dt" idx="10"/>
          </p:nvPr>
        </p:nvSpPr>
        <p:spPr>
          <a:xfrm>
            <a:off x="2891118" y="4604845"/>
            <a:ext cx="33819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5" name="Google Shape;675;p96"/>
          <p:cNvSpPr txBox="1">
            <a:spLocks noGrp="1"/>
          </p:cNvSpPr>
          <p:nvPr>
            <p:ph type="ftr" idx="11"/>
          </p:nvPr>
        </p:nvSpPr>
        <p:spPr>
          <a:xfrm>
            <a:off x="537882" y="4604845"/>
            <a:ext cx="21480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6" name="Google Shape;676;p9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77" name="Google Shape;677;p96" descr="Oregon Department of Education Logo"/>
          <p:cNvPicPr preferRelativeResize="0"/>
          <p:nvPr/>
        </p:nvPicPr>
        <p:blipFill rotWithShape="1">
          <a:blip r:embed="rId2">
            <a:alphaModFix/>
          </a:blip>
          <a:srcRect/>
          <a:stretch/>
        </p:blipFill>
        <p:spPr>
          <a:xfrm>
            <a:off x="3775327" y="160537"/>
            <a:ext cx="1195008" cy="1219011"/>
          </a:xfrm>
          <a:prstGeom prst="rect">
            <a:avLst/>
          </a:prstGeom>
          <a:noFill/>
          <a:ln>
            <a:noFill/>
          </a:ln>
        </p:spPr>
      </p:pic>
      <p:sp>
        <p:nvSpPr>
          <p:cNvPr id="678" name="Google Shape;678;p9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679"/>
        <p:cNvGrpSpPr/>
        <p:nvPr/>
      </p:nvGrpSpPr>
      <p:grpSpPr>
        <a:xfrm>
          <a:off x="0" y="0"/>
          <a:ext cx="0" cy="0"/>
          <a:chOff x="0" y="0"/>
          <a:chExt cx="0" cy="0"/>
        </a:xfrm>
      </p:grpSpPr>
      <p:sp>
        <p:nvSpPr>
          <p:cNvPr id="680" name="Google Shape;680;p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97"/>
          <p:cNvSpPr/>
          <p:nvPr/>
        </p:nvSpPr>
        <p:spPr>
          <a:xfrm>
            <a:off x="154642" y="161365"/>
            <a:ext cx="3547800" cy="4824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2" name="Google Shape;682;p97"/>
          <p:cNvSpPr txBox="1">
            <a:spLocks noGrp="1"/>
          </p:cNvSpPr>
          <p:nvPr>
            <p:ph type="title"/>
          </p:nvPr>
        </p:nvSpPr>
        <p:spPr>
          <a:xfrm>
            <a:off x="537883" y="584734"/>
            <a:ext cx="2949000" cy="1903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3" name="Google Shape;683;p97"/>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4" name="Google Shape;684;p97"/>
          <p:cNvSpPr>
            <a:spLocks noGrp="1"/>
          </p:cNvSpPr>
          <p:nvPr>
            <p:ph type="pic" idx="2"/>
          </p:nvPr>
        </p:nvSpPr>
        <p:spPr>
          <a:xfrm>
            <a:off x="537883" y="2655094"/>
            <a:ext cx="2949000" cy="1740600"/>
          </a:xfrm>
          <a:prstGeom prst="rect">
            <a:avLst/>
          </a:prstGeom>
          <a:noFill/>
          <a:ln>
            <a:noFill/>
          </a:ln>
        </p:spPr>
      </p:sp>
      <p:sp>
        <p:nvSpPr>
          <p:cNvPr id="685" name="Google Shape;685;p9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86" name="Google Shape;686;p9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687"/>
        <p:cNvGrpSpPr/>
        <p:nvPr/>
      </p:nvGrpSpPr>
      <p:grpSpPr>
        <a:xfrm>
          <a:off x="0" y="0"/>
          <a:ext cx="0" cy="0"/>
          <a:chOff x="0" y="0"/>
          <a:chExt cx="0" cy="0"/>
        </a:xfrm>
      </p:grpSpPr>
      <p:sp>
        <p:nvSpPr>
          <p:cNvPr id="688" name="Google Shape;688;p9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p98"/>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0" name="Google Shape;690;p98"/>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p9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92" name="Google Shape;692;p9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693"/>
        <p:cNvGrpSpPr/>
        <p:nvPr/>
      </p:nvGrpSpPr>
      <p:grpSpPr>
        <a:xfrm>
          <a:off x="0" y="0"/>
          <a:ext cx="0" cy="0"/>
          <a:chOff x="0" y="0"/>
          <a:chExt cx="0" cy="0"/>
        </a:xfrm>
      </p:grpSpPr>
      <p:sp>
        <p:nvSpPr>
          <p:cNvPr id="694" name="Google Shape;694;p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695" name="Google Shape;695;p99"/>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6" name="Google Shape;696;p9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97" name="Google Shape;697;p9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698"/>
        <p:cNvGrpSpPr/>
        <p:nvPr/>
      </p:nvGrpSpPr>
      <p:grpSpPr>
        <a:xfrm>
          <a:off x="0" y="0"/>
          <a:ext cx="0" cy="0"/>
          <a:chOff x="0" y="0"/>
          <a:chExt cx="0" cy="0"/>
        </a:xfrm>
      </p:grpSpPr>
      <p:sp>
        <p:nvSpPr>
          <p:cNvPr id="699" name="Google Shape;699;p1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0" name="Google Shape;700;p100"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01" name="Google Shape;701;p100"/>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100"/>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3" name="Google Shape;703;p10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04" name="Google Shape;704;p10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705"/>
        <p:cNvGrpSpPr/>
        <p:nvPr/>
      </p:nvGrpSpPr>
      <p:grpSpPr>
        <a:xfrm>
          <a:off x="0" y="0"/>
          <a:ext cx="0" cy="0"/>
          <a:chOff x="0" y="0"/>
          <a:chExt cx="0" cy="0"/>
        </a:xfrm>
      </p:grpSpPr>
      <p:sp>
        <p:nvSpPr>
          <p:cNvPr id="706" name="Google Shape;706;p1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7" name="Google Shape;707;p101"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08" name="Google Shape;708;p101"/>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9" name="Google Shape;709;p101"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710" name="Google Shape;710;p101"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711" name="Google Shape;711;p101"/>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712" name="Google Shape;712;p10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13" name="Google Shape;713;p10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63" Type="http://schemas.openxmlformats.org/officeDocument/2006/relationships/image" Target="../media/image1.png"/><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theme" Target="../theme/theme2.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61" Type="http://schemas.openxmlformats.org/officeDocument/2006/relationships/slideLayout" Target="../slideLayouts/slideLayout129.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70">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1"/>
        <p:cNvGrpSpPr/>
        <p:nvPr/>
      </p:nvGrpSpPr>
      <p:grpSpPr>
        <a:xfrm>
          <a:off x="0" y="0"/>
          <a:ext cx="0" cy="0"/>
          <a:chOff x="0" y="0"/>
          <a:chExt cx="0" cy="0"/>
        </a:xfrm>
      </p:grpSpPr>
      <p:sp>
        <p:nvSpPr>
          <p:cNvPr id="492" name="Google Shape;492;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493" name="Google Shape;493;p7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4" name="Google Shape;494;p70"/>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5" name="Google Shape;495;p7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6" name="Google Shape;496;p70" descr="Decorative line break"/>
          <p:cNvPicPr preferRelativeResize="0"/>
          <p:nvPr/>
        </p:nvPicPr>
        <p:blipFill rotWithShape="1">
          <a:blip r:embed="rId63">
            <a:alphaModFix/>
          </a:blip>
          <a:srcRect/>
          <a:stretch/>
        </p:blipFill>
        <p:spPr>
          <a:xfrm>
            <a:off x="603503" y="1168770"/>
            <a:ext cx="723521" cy="137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66" r:id="rId51"/>
    <p:sldLayoutId id="2147483767" r:id="rId52"/>
    <p:sldLayoutId id="2147483768" r:id="rId53"/>
    <p:sldLayoutId id="2147483769" r:id="rId54"/>
    <p:sldLayoutId id="2147483770" r:id="rId55"/>
    <p:sldLayoutId id="2147483771" r:id="rId56"/>
    <p:sldLayoutId id="2147483772" r:id="rId57"/>
    <p:sldLayoutId id="2147483773" r:id="rId58"/>
    <p:sldLayoutId id="2147483774" r:id="rId59"/>
    <p:sldLayoutId id="2147483775" r:id="rId60"/>
    <p:sldLayoutId id="2147483776" r:id="rId6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regon.gov/ode/StudentSuccess/Documents/ODE_IntegratedGuidance25-27.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ODE.EII@ode.oregon.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SzPts val="1400"/>
              <a:buNone/>
            </a:pPr>
            <a:r>
              <a:rPr lang="en-US"/>
              <a:t>INSTRUCTIONS FOR SCHOOL/DISTRICT</a:t>
            </a:r>
            <a:endParaRPr/>
          </a:p>
        </p:txBody>
      </p:sp>
      <p:sp>
        <p:nvSpPr>
          <p:cNvPr id="932" name="Google Shape;932;p132"/>
          <p:cNvSpPr txBox="1">
            <a:spLocks noGrp="1"/>
          </p:cNvSpPr>
          <p:nvPr>
            <p:ph type="body" idx="1"/>
          </p:nvPr>
        </p:nvSpPr>
        <p:spPr>
          <a:xfrm>
            <a:off x="537882" y="1237144"/>
            <a:ext cx="8088300" cy="3081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US" sz="2200"/>
              <a:t>This template deck is a resource for applicants to turn and adapt and use in presenting their Integrated Application as covered under, </a:t>
            </a:r>
            <a:r>
              <a:rPr lang="en-US" sz="2200" u="sng">
                <a:solidFill>
                  <a:schemeClr val="hlink"/>
                </a:solidFill>
                <a:hlinkClick r:id="rId3"/>
              </a:rPr>
              <a:t>Aligning for Student Success: Integrated Guidance 2025-27</a:t>
            </a:r>
            <a:r>
              <a:rPr lang="en-US" sz="2200"/>
              <a:t>.</a:t>
            </a:r>
            <a:endParaRPr sz="2200"/>
          </a:p>
          <a:p>
            <a:pPr marL="0" lvl="0" indent="0" algn="l" rtl="0">
              <a:lnSpc>
                <a:spcPct val="100000"/>
              </a:lnSpc>
              <a:spcBef>
                <a:spcPts val="800"/>
              </a:spcBef>
              <a:spcAft>
                <a:spcPts val="0"/>
              </a:spcAft>
              <a:buSzPts val="1400"/>
              <a:buNone/>
            </a:pPr>
            <a:r>
              <a:rPr lang="en-US" sz="2200"/>
              <a:t>This resource is designed for governing boards but could, often with translation, be used for communicating to families and the communities served.</a:t>
            </a:r>
            <a:endParaRPr sz="2200"/>
          </a:p>
          <a:p>
            <a:pPr marL="0" lvl="0" indent="0" algn="ctr" rtl="0">
              <a:lnSpc>
                <a:spcPct val="100000"/>
              </a:lnSpc>
              <a:spcBef>
                <a:spcPts val="800"/>
              </a:spcBef>
              <a:spcAft>
                <a:spcPts val="0"/>
              </a:spcAft>
              <a:buSzPts val="1400"/>
              <a:buNone/>
            </a:pPr>
            <a:r>
              <a:rPr lang="en-US" sz="2200" b="1"/>
              <a:t>Questions? </a:t>
            </a:r>
            <a:endParaRPr sz="2200" b="1"/>
          </a:p>
          <a:p>
            <a:pPr marL="0" lvl="0" indent="0" algn="ctr" rtl="0">
              <a:lnSpc>
                <a:spcPct val="100000"/>
              </a:lnSpc>
              <a:spcBef>
                <a:spcPts val="800"/>
              </a:spcBef>
              <a:spcAft>
                <a:spcPts val="0"/>
              </a:spcAft>
              <a:buSzPts val="1400"/>
              <a:buNone/>
            </a:pPr>
            <a:r>
              <a:rPr lang="en-US" sz="2200" b="1"/>
              <a:t>Contact your ESD Liaison or email </a:t>
            </a:r>
            <a:r>
              <a:rPr lang="en-US" sz="2200" b="1" u="sng">
                <a:solidFill>
                  <a:schemeClr val="hlink"/>
                </a:solidFill>
                <a:hlinkClick r:id="rId4"/>
              </a:rPr>
              <a:t>ODE.EII@ode.oregon.gov</a:t>
            </a:r>
            <a:endParaRPr sz="2200" b="1"/>
          </a:p>
        </p:txBody>
      </p:sp>
      <p:sp>
        <p:nvSpPr>
          <p:cNvPr id="933" name="Google Shape;933;p1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4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00000"/>
              <a:buNone/>
            </a:pPr>
            <a:r>
              <a:rPr lang="en-US"/>
              <a:t>Meet our Planning Team Members</a:t>
            </a:r>
            <a:endParaRPr/>
          </a:p>
        </p:txBody>
      </p:sp>
      <p:sp>
        <p:nvSpPr>
          <p:cNvPr id="1006" name="Google Shape;1006;p141" descr="Space for input. "/>
          <p:cNvSpPr txBox="1">
            <a:spLocks noGrp="1"/>
          </p:cNvSpPr>
          <p:nvPr>
            <p:ph type="body" idx="1"/>
          </p:nvPr>
        </p:nvSpPr>
        <p:spPr>
          <a:xfrm>
            <a:off x="587888" y="1469231"/>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sz="2300"/>
          </a:p>
          <a:p>
            <a:pPr marL="0" lvl="0" indent="0" algn="l" rtl="0">
              <a:lnSpc>
                <a:spcPct val="90000"/>
              </a:lnSpc>
              <a:spcBef>
                <a:spcPts val="1000"/>
              </a:spcBef>
              <a:spcAft>
                <a:spcPts val="0"/>
              </a:spcAft>
              <a:buSzPts val="1800"/>
              <a:buNone/>
            </a:pPr>
            <a:endParaRPr b="1"/>
          </a:p>
        </p:txBody>
      </p:sp>
      <p:sp>
        <p:nvSpPr>
          <p:cNvPr id="1007" name="Google Shape;1007;p14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4" name="Google Shape;1014;p14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889"/>
              <a:buNone/>
            </a:pPr>
            <a:r>
              <a:rPr lang="en-US"/>
              <a:t>Required Planning Processes</a:t>
            </a:r>
            <a:endParaRPr/>
          </a:p>
        </p:txBody>
      </p:sp>
      <p:sp>
        <p:nvSpPr>
          <p:cNvPr id="1015" name="Google Shape;1015;p142"/>
          <p:cNvSpPr txBox="1"/>
          <p:nvPr/>
        </p:nvSpPr>
        <p:spPr>
          <a:xfrm>
            <a:off x="108300" y="1184550"/>
            <a:ext cx="4463700" cy="3694200"/>
          </a:xfrm>
          <a:prstGeom prst="rect">
            <a:avLst/>
          </a:prstGeom>
          <a:noFill/>
          <a:ln>
            <a:noFill/>
          </a:ln>
        </p:spPr>
        <p:txBody>
          <a:bodyPr spcFirstLastPara="1" wrap="square" lIns="91425" tIns="45700" rIns="91425" bIns="45700" anchor="t" anchorCtr="0">
            <a:spAutoFit/>
          </a:bodyPr>
          <a:lstStyle/>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Use of an Equity Lens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Community Engagement</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Comprehensive Needs Assessment</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Tribal Consultation</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Potential Impact on Focal Students </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Development of a four-year plan with clear Outcomes, Strategies, and Activities</a:t>
            </a:r>
            <a:endParaRPr sz="2200" b="0" i="0" u="none" strike="noStrike" cap="none">
              <a:solidFill>
                <a:schemeClr val="dk1"/>
              </a:solidFill>
              <a:latin typeface="Calibri"/>
              <a:ea typeface="Calibri"/>
              <a:cs typeface="Calibri"/>
              <a:sym typeface="Calibri"/>
            </a:endParaRPr>
          </a:p>
          <a:p>
            <a:pPr marL="889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42"/>
          <p:cNvSpPr txBox="1">
            <a:spLocks noGrp="1"/>
          </p:cNvSpPr>
          <p:nvPr>
            <p:ph type="body" idx="4294967295"/>
          </p:nvPr>
        </p:nvSpPr>
        <p:spPr>
          <a:xfrm>
            <a:off x="4572000" y="1113000"/>
            <a:ext cx="4289400" cy="3619500"/>
          </a:xfrm>
          <a:prstGeom prst="rect">
            <a:avLst/>
          </a:prstGeom>
          <a:noFill/>
          <a:ln>
            <a:noFill/>
          </a:ln>
        </p:spPr>
        <p:txBody>
          <a:bodyPr spcFirstLastPara="1" wrap="square" lIns="91425" tIns="45700" rIns="91425" bIns="45700" anchor="t" anchorCtr="0">
            <a:normAutofit lnSpcReduction="10000"/>
          </a:bodyPr>
          <a:lstStyle/>
          <a:p>
            <a:pPr marL="457200" lvl="0" indent="-368300" algn="l" rtl="0">
              <a:lnSpc>
                <a:spcPct val="100000"/>
              </a:lnSpc>
              <a:spcBef>
                <a:spcPts val="0"/>
              </a:spcBef>
              <a:spcAft>
                <a:spcPts val="0"/>
              </a:spcAft>
              <a:buSzPts val="2200"/>
              <a:buChar char="•"/>
            </a:pPr>
            <a:r>
              <a:rPr lang="en-US" sz="2200"/>
              <a:t>The existing plan to review and revise</a:t>
            </a:r>
            <a:endParaRPr sz="2200"/>
          </a:p>
          <a:p>
            <a:pPr marL="457200" lvl="0" indent="-368300" algn="l" rtl="0">
              <a:lnSpc>
                <a:spcPct val="100000"/>
              </a:lnSpc>
              <a:spcBef>
                <a:spcPts val="0"/>
              </a:spcBef>
              <a:spcAft>
                <a:spcPts val="0"/>
              </a:spcAft>
              <a:buSzPts val="2200"/>
              <a:buChar char="•"/>
            </a:pPr>
            <a:r>
              <a:rPr lang="en-US" sz="2200"/>
              <a:t>Input from District Equity Committees</a:t>
            </a:r>
            <a:endParaRPr sz="140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US" sz="2200"/>
              <a:t>Recommendations from the Quality Education Model (QEM)</a:t>
            </a:r>
            <a:endParaRPr sz="2200"/>
          </a:p>
          <a:p>
            <a:pPr marL="457200" lvl="0" indent="-368300" algn="l" rtl="0">
              <a:lnSpc>
                <a:spcPct val="100000"/>
              </a:lnSpc>
              <a:spcBef>
                <a:spcPts val="0"/>
              </a:spcBef>
              <a:spcAft>
                <a:spcPts val="0"/>
              </a:spcAft>
              <a:buSzPts val="2200"/>
              <a:buChar char="•"/>
            </a:pPr>
            <a:r>
              <a:rPr lang="en-US" sz="2200"/>
              <a:t>Recommendations from Statewide Student Success Act Plans</a:t>
            </a:r>
            <a:endParaRPr sz="2200"/>
          </a:p>
          <a:p>
            <a:pPr marL="457200" lvl="0" indent="-368300" algn="l" rtl="0">
              <a:lnSpc>
                <a:spcPct val="100000"/>
              </a:lnSpc>
              <a:spcBef>
                <a:spcPts val="0"/>
              </a:spcBef>
              <a:spcAft>
                <a:spcPts val="0"/>
              </a:spcAft>
              <a:buSzPts val="2200"/>
              <a:buChar char="•"/>
            </a:pPr>
            <a:r>
              <a:rPr lang="en-US" sz="2200"/>
              <a:t>Reviewing and Using Regional CTE Consortia Inputs</a:t>
            </a:r>
            <a:endParaRPr/>
          </a:p>
        </p:txBody>
      </p:sp>
      <p:sp>
        <p:nvSpPr>
          <p:cNvPr id="1013" name="Google Shape;1013;p14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3" name="Google Shape;1023;p143"/>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a:t>Equity Lens, Tool(s) &amp; Decision Making</a:t>
            </a:r>
            <a:endParaRPr/>
          </a:p>
        </p:txBody>
      </p:sp>
      <p:sp>
        <p:nvSpPr>
          <p:cNvPr id="1022" name="Google Shape;1022;p14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30" name="Google Shape;1030;p144"/>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a:t>Community Engagement Highlights</a:t>
            </a:r>
            <a:endParaRPr/>
          </a:p>
        </p:txBody>
      </p:sp>
      <p:sp>
        <p:nvSpPr>
          <p:cNvPr id="1029" name="Google Shape;1029;p14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7" name="Google Shape;1037;p145"/>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a:t>Needs Assessment Highlights</a:t>
            </a:r>
            <a:endParaRPr/>
          </a:p>
        </p:txBody>
      </p:sp>
      <p:sp>
        <p:nvSpPr>
          <p:cNvPr id="1036" name="Google Shape;1036;p14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4" name="Google Shape;1044;p14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000"/>
              </a:spcBef>
              <a:spcAft>
                <a:spcPts val="0"/>
              </a:spcAft>
              <a:buSzPts val="1800"/>
              <a:buNone/>
            </a:pPr>
            <a:r>
              <a:rPr lang="en-US" dirty="0"/>
              <a:t>These priorities emerged:</a:t>
            </a:r>
          </a:p>
        </p:txBody>
      </p:sp>
      <p:sp>
        <p:nvSpPr>
          <p:cNvPr id="1043" name="Google Shape;1043;p146"/>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dirty="0"/>
          </a:p>
        </p:txBody>
      </p:sp>
      <p:sp>
        <p:nvSpPr>
          <p:cNvPr id="1045" name="Google Shape;1045;p14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2" name="Google Shape;1052;p14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000"/>
              </a:spcBef>
              <a:spcAft>
                <a:spcPts val="0"/>
              </a:spcAft>
              <a:buSzPts val="1800"/>
              <a:buNone/>
            </a:pPr>
            <a:r>
              <a:rPr lang="en-US" dirty="0"/>
              <a:t>Our intended outcomes are:</a:t>
            </a:r>
          </a:p>
        </p:txBody>
      </p:sp>
      <p:sp>
        <p:nvSpPr>
          <p:cNvPr id="1051" name="Google Shape;1051;p14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dirty="0"/>
          </a:p>
        </p:txBody>
      </p:sp>
      <p:sp>
        <p:nvSpPr>
          <p:cNvPr id="1053" name="Google Shape;1053;p14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60" name="Google Shape;1060;p14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00"/>
              </a:spcBef>
              <a:spcAft>
                <a:spcPts val="0"/>
              </a:spcAft>
              <a:buSzPts val="1800"/>
              <a:buNone/>
            </a:pPr>
            <a:r>
              <a:rPr lang="en-US" sz="2800" dirty="0"/>
              <a:t>These key strategies will help us achieve our intended outcomes:</a:t>
            </a:r>
          </a:p>
        </p:txBody>
      </p:sp>
      <p:sp>
        <p:nvSpPr>
          <p:cNvPr id="1059" name="Google Shape;1059;p148"/>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dirty="0"/>
          </a:p>
        </p:txBody>
      </p:sp>
      <p:sp>
        <p:nvSpPr>
          <p:cNvPr id="1061" name="Google Shape;1061;p14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8" name="Google Shape;1068;p149"/>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000"/>
              </a:spcBef>
              <a:spcAft>
                <a:spcPts val="0"/>
              </a:spcAft>
              <a:buSzPts val="1946"/>
              <a:buNone/>
            </a:pPr>
            <a:r>
              <a:rPr lang="en-US" dirty="0"/>
              <a:t>Key Investments:</a:t>
            </a:r>
          </a:p>
        </p:txBody>
      </p:sp>
      <p:sp>
        <p:nvSpPr>
          <p:cNvPr id="1067" name="Google Shape;1067;p149"/>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946"/>
              <a:buNone/>
            </a:pPr>
            <a:endParaRPr dirty="0"/>
          </a:p>
          <a:p>
            <a:pPr marL="0" lvl="0" indent="0" algn="l" rtl="0">
              <a:lnSpc>
                <a:spcPct val="90000"/>
              </a:lnSpc>
              <a:spcBef>
                <a:spcPts val="1000"/>
              </a:spcBef>
              <a:spcAft>
                <a:spcPts val="0"/>
              </a:spcAft>
              <a:buSzPts val="1946"/>
              <a:buNone/>
            </a:pPr>
            <a:endParaRPr dirty="0"/>
          </a:p>
          <a:p>
            <a:pPr marL="0" lvl="0" indent="0" algn="l" rtl="0">
              <a:lnSpc>
                <a:spcPct val="90000"/>
              </a:lnSpc>
              <a:spcBef>
                <a:spcPts val="1000"/>
              </a:spcBef>
              <a:spcAft>
                <a:spcPts val="0"/>
              </a:spcAft>
              <a:buSzPts val="1946"/>
              <a:buNone/>
            </a:pPr>
            <a:endParaRPr dirty="0"/>
          </a:p>
          <a:p>
            <a:pPr marL="0" lvl="0" indent="0" algn="l" rtl="0">
              <a:lnSpc>
                <a:spcPct val="90000"/>
              </a:lnSpc>
              <a:spcBef>
                <a:spcPts val="1000"/>
              </a:spcBef>
              <a:spcAft>
                <a:spcPts val="0"/>
              </a:spcAft>
              <a:buSzPts val="1946"/>
              <a:buNone/>
            </a:pPr>
            <a:endParaRPr dirty="0"/>
          </a:p>
          <a:p>
            <a:pPr marL="0" lvl="0" indent="0" algn="l" rtl="0">
              <a:lnSpc>
                <a:spcPct val="90000"/>
              </a:lnSpc>
              <a:spcBef>
                <a:spcPts val="1000"/>
              </a:spcBef>
              <a:spcAft>
                <a:spcPts val="0"/>
              </a:spcAft>
              <a:buSzPts val="1946"/>
              <a:buNone/>
            </a:pPr>
            <a:endParaRPr dirty="0"/>
          </a:p>
          <a:p>
            <a:pPr marL="0" lvl="0" indent="0" algn="ctr" rtl="0">
              <a:lnSpc>
                <a:spcPct val="90000"/>
              </a:lnSpc>
              <a:spcBef>
                <a:spcPts val="1000"/>
              </a:spcBef>
              <a:spcAft>
                <a:spcPts val="0"/>
              </a:spcAft>
              <a:buSzPts val="1946"/>
              <a:buNone/>
            </a:pPr>
            <a:r>
              <a:rPr lang="en-US" dirty="0"/>
              <a:t>[INSERT: Budget Link on Website]</a:t>
            </a:r>
            <a:endParaRPr dirty="0"/>
          </a:p>
          <a:p>
            <a:pPr marL="0" lvl="0" indent="0" algn="ctr" rtl="0">
              <a:lnSpc>
                <a:spcPct val="90000"/>
              </a:lnSpc>
              <a:spcBef>
                <a:spcPts val="1000"/>
              </a:spcBef>
              <a:spcAft>
                <a:spcPts val="0"/>
              </a:spcAft>
              <a:buSzPts val="1100"/>
              <a:buNone/>
            </a:pPr>
            <a:r>
              <a:rPr lang="en-US" sz="1050" b="1" dirty="0">
                <a:solidFill>
                  <a:srgbClr val="444746"/>
                </a:solidFill>
                <a:highlight>
                  <a:srgbClr val="FFF2CC"/>
                </a:highlight>
                <a:latin typeface="Roboto"/>
                <a:ea typeface="Roboto"/>
                <a:cs typeface="Roboto"/>
                <a:sym typeface="Roboto"/>
              </a:rPr>
              <a:t>Please do not include your Smartsheet link as these are editable links. We recommend you download your Smartsheet instead.</a:t>
            </a:r>
            <a:endParaRPr b="1" dirty="0">
              <a:highlight>
                <a:srgbClr val="FFF2CC"/>
              </a:highlight>
            </a:endParaRPr>
          </a:p>
        </p:txBody>
      </p:sp>
      <p:sp>
        <p:nvSpPr>
          <p:cNvPr id="1069" name="Google Shape;1069;p14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6" name="Google Shape;1076;p15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Our Plan - Tiered Approach</a:t>
            </a:r>
            <a:endParaRPr/>
          </a:p>
        </p:txBody>
      </p:sp>
      <p:sp>
        <p:nvSpPr>
          <p:cNvPr id="1075" name="Google Shape;1075;p150"/>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Tiers of Planning &amp; Budgeting allow for nimble course changes that have been pre-considered but aren’t within the current budget parameters. </a:t>
            </a:r>
            <a:endParaRPr/>
          </a:p>
          <a:p>
            <a:pPr marL="0" lvl="0" indent="0" algn="l" rtl="0">
              <a:lnSpc>
                <a:spcPct val="90000"/>
              </a:lnSpc>
              <a:spcBef>
                <a:spcPts val="1000"/>
              </a:spcBef>
              <a:spcAft>
                <a:spcPts val="0"/>
              </a:spcAft>
              <a:buSzPts val="1800"/>
              <a:buNone/>
            </a:pPr>
            <a:endParaRPr sz="1000"/>
          </a:p>
          <a:p>
            <a:pPr marL="0" lvl="0" indent="0" algn="l" rtl="0">
              <a:lnSpc>
                <a:spcPct val="90000"/>
              </a:lnSpc>
              <a:spcBef>
                <a:spcPts val="1000"/>
              </a:spcBef>
              <a:spcAft>
                <a:spcPts val="0"/>
              </a:spcAft>
              <a:buSzPts val="1800"/>
              <a:buNone/>
            </a:pPr>
            <a:r>
              <a:rPr lang="en-US"/>
              <a:t>In our district, these additional strategies and activities are possible if we move to another tier in our plan: </a:t>
            </a:r>
            <a:endParaRPr/>
          </a:p>
        </p:txBody>
      </p:sp>
      <p:sp>
        <p:nvSpPr>
          <p:cNvPr id="1077" name="Google Shape;1077;p15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33"/>
          <p:cNvSpPr txBox="1">
            <a:spLocks noGrp="1"/>
          </p:cNvSpPr>
          <p:nvPr>
            <p:ph type="ctrTitle"/>
          </p:nvPr>
        </p:nvSpPr>
        <p:spPr>
          <a:xfrm>
            <a:off x="1143000" y="445327"/>
            <a:ext cx="6858000" cy="23130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SzPts val="9000"/>
              <a:buNone/>
            </a:pPr>
            <a:r>
              <a:rPr lang="en-US" sz="4400"/>
              <a:t>[Applicant name(s)]</a:t>
            </a:r>
            <a:endParaRPr sz="4400"/>
          </a:p>
        </p:txBody>
      </p:sp>
      <p:sp>
        <p:nvSpPr>
          <p:cNvPr id="939" name="Google Shape;939;p133"/>
          <p:cNvSpPr txBox="1">
            <a:spLocks noGrp="1"/>
          </p:cNvSpPr>
          <p:nvPr>
            <p:ph type="subTitle" idx="1"/>
          </p:nvPr>
        </p:nvSpPr>
        <p:spPr>
          <a:xfrm>
            <a:off x="313650" y="2948450"/>
            <a:ext cx="8516700" cy="1534500"/>
          </a:xfrm>
          <a:prstGeom prst="rect">
            <a:avLst/>
          </a:prstGeom>
          <a:noFill/>
          <a:ln>
            <a:noFill/>
          </a:ln>
        </p:spPr>
        <p:txBody>
          <a:bodyPr spcFirstLastPara="1" wrap="square" lIns="68575" tIns="34275" rIns="68575" bIns="34275" anchor="ctr" anchorCtr="0">
            <a:noAutofit/>
          </a:bodyPr>
          <a:lstStyle/>
          <a:p>
            <a:pPr marL="139700" lvl="0" indent="0" algn="ctr" rtl="0">
              <a:lnSpc>
                <a:spcPct val="90000"/>
              </a:lnSpc>
              <a:spcBef>
                <a:spcPts val="800"/>
              </a:spcBef>
              <a:spcAft>
                <a:spcPts val="0"/>
              </a:spcAft>
              <a:buSzPts val="1800"/>
              <a:buNone/>
            </a:pPr>
            <a:r>
              <a:rPr lang="en-US" sz="3600">
                <a:solidFill>
                  <a:schemeClr val="accent2"/>
                </a:solidFill>
              </a:rPr>
              <a:t>2025-27 Integrated Application</a:t>
            </a:r>
            <a:endParaRPr sz="3600">
              <a:solidFill>
                <a:schemeClr val="accent2"/>
              </a:solidFill>
            </a:endParaRPr>
          </a:p>
          <a:p>
            <a:pPr marL="139700" lvl="0" indent="0" algn="ctr" rtl="0">
              <a:lnSpc>
                <a:spcPct val="90000"/>
              </a:lnSpc>
              <a:spcBef>
                <a:spcPts val="800"/>
              </a:spcBef>
              <a:spcAft>
                <a:spcPts val="0"/>
              </a:spcAft>
              <a:buSzPts val="1800"/>
              <a:buNone/>
            </a:pPr>
            <a:r>
              <a:rPr lang="en-US" sz="3600">
                <a:solidFill>
                  <a:schemeClr val="accent2"/>
                </a:solidFill>
              </a:rPr>
              <a:t>Presentation to Governing Board</a:t>
            </a:r>
            <a:endParaRPr sz="3600">
              <a:solidFill>
                <a:schemeClr val="accent2"/>
              </a:solidFill>
            </a:endParaRPr>
          </a:p>
        </p:txBody>
      </p:sp>
      <p:sp>
        <p:nvSpPr>
          <p:cNvPr id="940" name="Google Shape;940;p1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5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00000"/>
              <a:buNone/>
            </a:pPr>
            <a:r>
              <a:rPr lang="en-US"/>
              <a:t>How the State Understands Success</a:t>
            </a:r>
            <a:endParaRPr/>
          </a:p>
        </p:txBody>
      </p:sp>
      <p:sp>
        <p:nvSpPr>
          <p:cNvPr id="1084" name="Google Shape;1084;p15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
        <p:nvSpPr>
          <p:cNvPr id="1085" name="Google Shape;1085;p151"/>
          <p:cNvSpPr txBox="1">
            <a:spLocks noGrp="1"/>
          </p:cNvSpPr>
          <p:nvPr>
            <p:ph type="body" idx="1"/>
          </p:nvPr>
        </p:nvSpPr>
        <p:spPr>
          <a:xfrm>
            <a:off x="537882" y="1229269"/>
            <a:ext cx="8088300" cy="308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200"/>
              <a:t>There are distinct performance measures used in the monitoring and evaluation process for implementation under this integrated guidance: </a:t>
            </a:r>
            <a:endParaRPr sz="2200"/>
          </a:p>
          <a:p>
            <a:pPr marL="0" lvl="0" indent="0" algn="l" rtl="0">
              <a:lnSpc>
                <a:spcPct val="90000"/>
              </a:lnSpc>
              <a:spcBef>
                <a:spcPts val="1000"/>
              </a:spcBef>
              <a:spcAft>
                <a:spcPts val="0"/>
              </a:spcAft>
              <a:buSzPts val="1800"/>
              <a:buNone/>
            </a:pPr>
            <a:r>
              <a:rPr lang="en-US" sz="2200"/>
              <a:t>1. High School Success Eligibility Requirements </a:t>
            </a:r>
            <a:endParaRPr sz="2200"/>
          </a:p>
          <a:p>
            <a:pPr marL="0" lvl="0" indent="0" algn="l" rtl="0">
              <a:lnSpc>
                <a:spcPct val="90000"/>
              </a:lnSpc>
              <a:spcBef>
                <a:spcPts val="1000"/>
              </a:spcBef>
              <a:spcAft>
                <a:spcPts val="0"/>
              </a:spcAft>
              <a:buSzPts val="1800"/>
              <a:buNone/>
            </a:pPr>
            <a:r>
              <a:rPr lang="en-US" sz="2200"/>
              <a:t>2. State CTE Perkins Performance Targets </a:t>
            </a:r>
            <a:endParaRPr sz="2200"/>
          </a:p>
          <a:p>
            <a:pPr marL="0" lvl="0" indent="0" algn="l" rtl="0">
              <a:lnSpc>
                <a:spcPct val="90000"/>
              </a:lnSpc>
              <a:spcBef>
                <a:spcPts val="1000"/>
              </a:spcBef>
              <a:spcAft>
                <a:spcPts val="0"/>
              </a:spcAft>
              <a:buSzPts val="1800"/>
              <a:buNone/>
            </a:pPr>
            <a:r>
              <a:rPr lang="en-US" sz="2200"/>
              <a:t>3. Federal School Improvement Accountability Data </a:t>
            </a:r>
            <a:endParaRPr sz="2200"/>
          </a:p>
          <a:p>
            <a:pPr marL="0" lvl="0" indent="0" algn="l" rtl="0">
              <a:lnSpc>
                <a:spcPct val="90000"/>
              </a:lnSpc>
              <a:spcBef>
                <a:spcPts val="1000"/>
              </a:spcBef>
              <a:spcAft>
                <a:spcPts val="0"/>
              </a:spcAft>
              <a:buSzPts val="1800"/>
              <a:buNone/>
            </a:pPr>
            <a:r>
              <a:rPr lang="en-US" sz="2200"/>
              <a:t>4. Longitudinal Performance Growth Targets (LPGTs) </a:t>
            </a:r>
            <a:endParaRPr sz="2200"/>
          </a:p>
          <a:p>
            <a:pPr marL="0" lvl="0" indent="0" algn="l" rtl="0">
              <a:lnSpc>
                <a:spcPct val="90000"/>
              </a:lnSpc>
              <a:spcBef>
                <a:spcPts val="1000"/>
              </a:spcBef>
              <a:spcAft>
                <a:spcPts val="0"/>
              </a:spcAft>
              <a:buSzPts val="1800"/>
              <a:buNone/>
            </a:pPr>
            <a:r>
              <a:rPr lang="en-US" sz="2200"/>
              <a:t>5. Local Optional Metrics (LOMs) </a:t>
            </a:r>
            <a:endParaRPr sz="2200"/>
          </a:p>
          <a:p>
            <a:pPr marL="0" lvl="0" indent="0" algn="l" rtl="0">
              <a:lnSpc>
                <a:spcPct val="90000"/>
              </a:lnSpc>
              <a:spcBef>
                <a:spcPts val="1000"/>
              </a:spcBef>
              <a:spcAft>
                <a:spcPts val="0"/>
              </a:spcAft>
              <a:buSzPts val="1800"/>
              <a:buNone/>
            </a:pPr>
            <a:r>
              <a:rPr lang="en-US" sz="2200"/>
              <a:t>6. Progress Markers </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2" name="Google Shape;1092;p152"/>
          <p:cNvSpPr txBox="1">
            <a:spLocks noGrp="1"/>
          </p:cNvSpPr>
          <p:nvPr>
            <p:ph type="title"/>
          </p:nvPr>
        </p:nvSpPr>
        <p:spPr>
          <a:xfrm>
            <a:off x="537882" y="386625"/>
            <a:ext cx="8088300" cy="77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990"/>
              <a:buNone/>
            </a:pPr>
            <a:r>
              <a:rPr lang="en-US" sz="3659"/>
              <a:t>Longitudinal Performance Growth Targets (LPGTs)</a:t>
            </a:r>
            <a:endParaRPr sz="3659"/>
          </a:p>
        </p:txBody>
      </p:sp>
      <p:sp>
        <p:nvSpPr>
          <p:cNvPr id="1093" name="Google Shape;1093;p152"/>
          <p:cNvSpPr txBox="1"/>
          <p:nvPr/>
        </p:nvSpPr>
        <p:spPr>
          <a:xfrm>
            <a:off x="253675" y="1084675"/>
            <a:ext cx="8555100" cy="3455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1400"/>
              <a:buFont typeface="Arial"/>
              <a:buNone/>
            </a:pPr>
            <a:r>
              <a:rPr lang="en-US" sz="2200" b="1" i="0" u="none" strike="noStrike" cap="none">
                <a:solidFill>
                  <a:schemeClr val="dk1"/>
                </a:solidFill>
                <a:latin typeface="Calibri"/>
                <a:ea typeface="Calibri"/>
                <a:cs typeface="Calibri"/>
                <a:sym typeface="Calibri"/>
              </a:rPr>
              <a:t>ODE will co-develop Longitudinal Performance Growth Targets with grant recipients, based on:</a:t>
            </a:r>
            <a:endParaRPr sz="2200" b="1" i="0" u="none" strike="noStrike" cap="none">
              <a:solidFill>
                <a:schemeClr val="dk1"/>
              </a:solidFill>
              <a:latin typeface="Calibri"/>
              <a:ea typeface="Calibri"/>
              <a:cs typeface="Calibri"/>
              <a:sym typeface="Calibri"/>
            </a:endParaRPr>
          </a:p>
          <a:p>
            <a:pPr marL="685800" marR="0" lvl="1"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Data available for longitudinal analysis;</a:t>
            </a:r>
            <a:endParaRPr sz="2200" b="0" i="0" u="none" strike="noStrike" cap="none">
              <a:solidFill>
                <a:schemeClr val="dk1"/>
              </a:solidFill>
              <a:latin typeface="Calibri"/>
              <a:ea typeface="Calibri"/>
              <a:cs typeface="Calibri"/>
              <a:sym typeface="Calibri"/>
            </a:endParaRPr>
          </a:p>
          <a:p>
            <a:pPr marL="685800" marR="0" lvl="1"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Guidance established by the department; and</a:t>
            </a:r>
            <a:endParaRPr sz="2200" b="0" i="0" u="none" strike="noStrike" cap="none">
              <a:solidFill>
                <a:schemeClr val="dk1"/>
              </a:solidFill>
              <a:latin typeface="Calibri"/>
              <a:ea typeface="Calibri"/>
              <a:cs typeface="Calibri"/>
              <a:sym typeface="Calibri"/>
            </a:endParaRPr>
          </a:p>
          <a:p>
            <a:pPr marL="685800" marR="0" lvl="1"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Overall and disaggregated rates for the following metrics:</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Third-grade reading proficiency rates measured by ELA</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Ninth-grade on-track rates</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5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Regular attendance rates</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Four-year or on-time graduation rates</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Five-year completion rates</a:t>
            </a:r>
            <a:endParaRPr sz="2200" b="0" i="0" u="none" strike="noStrike" cap="none">
              <a:solidFill>
                <a:schemeClr val="dk1"/>
              </a:solidFill>
              <a:latin typeface="Calibri"/>
              <a:ea typeface="Calibri"/>
              <a:cs typeface="Calibri"/>
              <a:sym typeface="Calibri"/>
            </a:endParaRPr>
          </a:p>
        </p:txBody>
      </p:sp>
      <p:sp>
        <p:nvSpPr>
          <p:cNvPr id="1094" name="Google Shape;1094;p152"/>
          <p:cNvSpPr txBox="1"/>
          <p:nvPr/>
        </p:nvSpPr>
        <p:spPr>
          <a:xfrm>
            <a:off x="5922025" y="3332775"/>
            <a:ext cx="2704200" cy="1207200"/>
          </a:xfrm>
          <a:prstGeom prst="rect">
            <a:avLst/>
          </a:prstGeom>
          <a:solidFill>
            <a:srgbClr val="E7F5F3"/>
          </a:solidFill>
          <a:ln w="9525" cap="flat" cmpd="sng">
            <a:solidFill>
              <a:srgbClr val="00A8A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*Grantees may also set local optional metrics</a:t>
            </a:r>
            <a:endParaRPr sz="2200" b="0" i="0" u="none" strike="noStrike" cap="none">
              <a:solidFill>
                <a:schemeClr val="dk1"/>
              </a:solidFill>
              <a:latin typeface="Calibri"/>
              <a:ea typeface="Calibri"/>
              <a:cs typeface="Calibri"/>
              <a:sym typeface="Calibri"/>
            </a:endParaRPr>
          </a:p>
        </p:txBody>
      </p:sp>
      <p:sp>
        <p:nvSpPr>
          <p:cNvPr id="1091" name="Google Shape;1091;p15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5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How we understand success</a:t>
            </a:r>
            <a:endParaRPr/>
          </a:p>
        </p:txBody>
      </p:sp>
      <p:sp>
        <p:nvSpPr>
          <p:cNvPr id="1101" name="Google Shape;1101;p15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5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What Happens Next? </a:t>
            </a:r>
            <a:endParaRPr/>
          </a:p>
        </p:txBody>
      </p:sp>
      <p:pic>
        <p:nvPicPr>
          <p:cNvPr id="1110" name="Google Shape;1110;p154" descr="Graph of application timeline. "/>
          <p:cNvPicPr preferRelativeResize="0"/>
          <p:nvPr/>
        </p:nvPicPr>
        <p:blipFill rotWithShape="1">
          <a:blip r:embed="rId3">
            <a:alphaModFix/>
          </a:blip>
          <a:srcRect l="7649" r="3285"/>
          <a:stretch/>
        </p:blipFill>
        <p:spPr>
          <a:xfrm>
            <a:off x="1256550" y="1113000"/>
            <a:ext cx="5617450" cy="3485400"/>
          </a:xfrm>
          <a:prstGeom prst="rect">
            <a:avLst/>
          </a:prstGeom>
          <a:noFill/>
          <a:ln>
            <a:noFill/>
          </a:ln>
        </p:spPr>
      </p:pic>
      <p:sp>
        <p:nvSpPr>
          <p:cNvPr id="1111" name="Google Shape;1111;p154">
            <a:extLst>
              <a:ext uri="{C183D7F6-B498-43B3-948B-1728B52AA6E4}">
                <adec:decorative xmlns:adec="http://schemas.microsoft.com/office/drawing/2017/decorative" val="1"/>
              </a:ext>
            </a:extLst>
          </p:cNvPr>
          <p:cNvSpPr/>
          <p:nvPr/>
        </p:nvSpPr>
        <p:spPr>
          <a:xfrm>
            <a:off x="1774200" y="3679600"/>
            <a:ext cx="414600" cy="4461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3" name="Google Shape;1113;p154">
            <a:extLst>
              <a:ext uri="{C183D7F6-B498-43B3-948B-1728B52AA6E4}">
                <adec:decorative xmlns:adec="http://schemas.microsoft.com/office/drawing/2017/decorative" val="1"/>
              </a:ext>
            </a:extLst>
          </p:cNvPr>
          <p:cNvSpPr/>
          <p:nvPr/>
        </p:nvSpPr>
        <p:spPr>
          <a:xfrm>
            <a:off x="2282150" y="3931425"/>
            <a:ext cx="582600" cy="380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4" name="Google Shape;1114;p154">
            <a:extLst>
              <a:ext uri="{C183D7F6-B498-43B3-948B-1728B52AA6E4}">
                <adec:decorative xmlns:adec="http://schemas.microsoft.com/office/drawing/2017/decorative" val="1"/>
              </a:ext>
            </a:extLst>
          </p:cNvPr>
          <p:cNvSpPr txBox="1"/>
          <p:nvPr/>
        </p:nvSpPr>
        <p:spPr>
          <a:xfrm>
            <a:off x="2235525" y="3877075"/>
            <a:ext cx="675900" cy="34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WE ARE HERE</a:t>
            </a:r>
            <a:endParaRPr sz="1000" b="1" i="0" u="none" strike="noStrike" cap="none">
              <a:solidFill>
                <a:schemeClr val="dk1"/>
              </a:solidFill>
              <a:latin typeface="Calibri"/>
              <a:ea typeface="Calibri"/>
              <a:cs typeface="Calibri"/>
              <a:sym typeface="Calibri"/>
            </a:endParaRPr>
          </a:p>
        </p:txBody>
      </p:sp>
      <p:sp>
        <p:nvSpPr>
          <p:cNvPr id="1115" name="Google Shape;1115;p154">
            <a:extLst>
              <a:ext uri="{C183D7F6-B498-43B3-948B-1728B52AA6E4}">
                <adec:decorative xmlns:adec="http://schemas.microsoft.com/office/drawing/2017/decorative" val="1"/>
              </a:ext>
            </a:extLst>
          </p:cNvPr>
          <p:cNvSpPr/>
          <p:nvPr/>
        </p:nvSpPr>
        <p:spPr>
          <a:xfrm>
            <a:off x="6335791" y="1493725"/>
            <a:ext cx="252000" cy="23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6" name="Google Shape;1116;p154" descr="A text box of &quot;will return to present to the board&quot;.">
            <a:extLst>
              <a:ext uri="{C183D7F6-B498-43B3-948B-1728B52AA6E4}">
                <adec:decorative xmlns:adec="http://schemas.microsoft.com/office/drawing/2017/decorative" val="0"/>
              </a:ext>
            </a:extLst>
          </p:cNvPr>
          <p:cNvSpPr/>
          <p:nvPr/>
        </p:nvSpPr>
        <p:spPr>
          <a:xfrm>
            <a:off x="6821125" y="1428750"/>
            <a:ext cx="1335600" cy="58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7" name="Google Shape;1117;p154">
            <a:extLst>
              <a:ext uri="{C183D7F6-B498-43B3-948B-1728B52AA6E4}">
                <adec:decorative xmlns:adec="http://schemas.microsoft.com/office/drawing/2017/decorative" val="1"/>
              </a:ext>
            </a:extLst>
          </p:cNvPr>
          <p:cNvSpPr txBox="1"/>
          <p:nvPr/>
        </p:nvSpPr>
        <p:spPr>
          <a:xfrm>
            <a:off x="6821125" y="1389925"/>
            <a:ext cx="1285200" cy="44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WILL RETURN TO PRESENT TO </a:t>
            </a:r>
            <a:endParaRPr sz="1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THE BOARD</a:t>
            </a:r>
            <a:endParaRPr sz="1000" b="1" i="0" u="none" strike="noStrike" cap="none">
              <a:solidFill>
                <a:schemeClr val="dk1"/>
              </a:solidFill>
              <a:latin typeface="Calibri"/>
              <a:ea typeface="Calibri"/>
              <a:cs typeface="Calibri"/>
              <a:sym typeface="Calibri"/>
            </a:endParaRPr>
          </a:p>
        </p:txBody>
      </p:sp>
      <p:sp>
        <p:nvSpPr>
          <p:cNvPr id="1118" name="Google Shape;1118;p154">
            <a:extLst>
              <a:ext uri="{C183D7F6-B498-43B3-948B-1728B52AA6E4}">
                <adec:decorative xmlns:adec="http://schemas.microsoft.com/office/drawing/2017/decorative" val="1"/>
              </a:ext>
            </a:extLst>
          </p:cNvPr>
          <p:cNvSpPr txBox="1"/>
          <p:nvPr/>
        </p:nvSpPr>
        <p:spPr>
          <a:xfrm>
            <a:off x="4157225" y="3083600"/>
            <a:ext cx="252000" cy="14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
            </a:r>
            <a:endParaRPr sz="2400" b="0" i="0" u="none" strike="noStrike" cap="none">
              <a:solidFill>
                <a:schemeClr val="lt1"/>
              </a:solidFill>
              <a:latin typeface="Calibri"/>
              <a:ea typeface="Calibri"/>
              <a:cs typeface="Calibri"/>
              <a:sym typeface="Calibri"/>
            </a:endParaRPr>
          </a:p>
        </p:txBody>
      </p:sp>
      <p:sp>
        <p:nvSpPr>
          <p:cNvPr id="1108" name="Google Shape;1108;p154">
            <a:extLst>
              <a:ext uri="{C183D7F6-B498-43B3-948B-1728B52AA6E4}">
                <adec:decorative xmlns:adec="http://schemas.microsoft.com/office/drawing/2017/decorative" val="1"/>
              </a:ext>
            </a:extLst>
          </p:cNvPr>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
        <p:nvSpPr>
          <p:cNvPr id="1109" name="Google Shape;1109;p154"/>
          <p:cNvSpPr txBox="1"/>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23</a:t>
            </a:fld>
            <a:endParaRPr sz="1200" b="0" i="0" u="none" strike="noStrike" cap="none">
              <a:solidFill>
                <a:srgbClr val="595959"/>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5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Questions &amp; Comments</a:t>
            </a:r>
            <a:endParaRPr/>
          </a:p>
        </p:txBody>
      </p:sp>
      <p:sp>
        <p:nvSpPr>
          <p:cNvPr id="1125" name="Google Shape;1125;p15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
        <p:nvSpPr>
          <p:cNvPr id="1126" name="Google Shape;1126;p155"/>
          <p:cNvSpPr txBox="1"/>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24</a:t>
            </a:fld>
            <a:endParaRPr sz="1200" b="0" i="0" u="none" strike="noStrike" cap="none">
              <a:solidFill>
                <a:srgbClr val="595959"/>
              </a:solidFill>
              <a:latin typeface="Calibri"/>
              <a:ea typeface="Calibri"/>
              <a:cs typeface="Calibri"/>
              <a:sym typeface="Calibri"/>
            </a:endParaRPr>
          </a:p>
        </p:txBody>
      </p:sp>
      <p:sp>
        <p:nvSpPr>
          <p:cNvPr id="1127" name="Google Shape;1127;p155" descr="Area for input. "/>
          <p:cNvSpPr txBox="1"/>
          <p:nvPr/>
        </p:nvSpPr>
        <p:spPr>
          <a:xfrm>
            <a:off x="537882" y="1369219"/>
            <a:ext cx="8088318" cy="3081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3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Contents</a:t>
            </a:r>
            <a:endParaRPr/>
          </a:p>
        </p:txBody>
      </p:sp>
      <p:sp>
        <p:nvSpPr>
          <p:cNvPr id="947" name="Google Shape;947;p134"/>
          <p:cNvSpPr txBox="1">
            <a:spLocks noGrp="1"/>
          </p:cNvSpPr>
          <p:nvPr>
            <p:ph type="body" idx="1"/>
          </p:nvPr>
        </p:nvSpPr>
        <p:spPr>
          <a:xfrm>
            <a:off x="537875" y="1294675"/>
            <a:ext cx="8088300" cy="3242700"/>
          </a:xfrm>
          <a:prstGeom prst="rect">
            <a:avLst/>
          </a:prstGeom>
          <a:noFill/>
          <a:ln>
            <a:noFill/>
          </a:ln>
        </p:spPr>
        <p:txBody>
          <a:bodyPr spcFirstLastPara="1" wrap="square" lIns="91425" tIns="45700" rIns="91425" bIns="45700" anchor="ctr" anchorCtr="0">
            <a:normAutofit/>
          </a:bodyPr>
          <a:lstStyle/>
          <a:p>
            <a:pPr marL="457200" lvl="0" indent="-342900" algn="l" rtl="0">
              <a:lnSpc>
                <a:spcPct val="90000"/>
              </a:lnSpc>
              <a:spcBef>
                <a:spcPts val="1000"/>
              </a:spcBef>
              <a:spcAft>
                <a:spcPts val="0"/>
              </a:spcAft>
              <a:buSzPts val="1800"/>
              <a:buChar char="●"/>
            </a:pPr>
            <a:r>
              <a:rPr lang="en-US"/>
              <a:t>Purpose of Presentation</a:t>
            </a:r>
            <a:endParaRPr/>
          </a:p>
          <a:p>
            <a:pPr marL="457200" lvl="0" indent="-342900" algn="l" rtl="0">
              <a:lnSpc>
                <a:spcPct val="90000"/>
              </a:lnSpc>
              <a:spcBef>
                <a:spcPts val="1000"/>
              </a:spcBef>
              <a:spcAft>
                <a:spcPts val="0"/>
              </a:spcAft>
              <a:buSzPts val="1800"/>
              <a:buFont typeface="Arial"/>
              <a:buChar char="●"/>
            </a:pPr>
            <a:r>
              <a:rPr lang="en-US"/>
              <a:t>Background &amp; Context</a:t>
            </a:r>
            <a:endParaRPr/>
          </a:p>
          <a:p>
            <a:pPr marL="457200" lvl="0" indent="-342900" algn="l" rtl="0">
              <a:lnSpc>
                <a:spcPct val="90000"/>
              </a:lnSpc>
              <a:spcBef>
                <a:spcPts val="1000"/>
              </a:spcBef>
              <a:spcAft>
                <a:spcPts val="0"/>
              </a:spcAft>
              <a:buSzPts val="1800"/>
              <a:buFont typeface="Arial"/>
              <a:buChar char="●"/>
            </a:pPr>
            <a:r>
              <a:rPr lang="en-US"/>
              <a:t>Planning Team</a:t>
            </a:r>
            <a:endParaRPr/>
          </a:p>
          <a:p>
            <a:pPr marL="457200" lvl="0" indent="-342900" algn="l" rtl="0">
              <a:lnSpc>
                <a:spcPct val="90000"/>
              </a:lnSpc>
              <a:spcBef>
                <a:spcPts val="1000"/>
              </a:spcBef>
              <a:spcAft>
                <a:spcPts val="0"/>
              </a:spcAft>
              <a:buSzPts val="1800"/>
              <a:buFont typeface="Arial"/>
              <a:buChar char="●"/>
            </a:pPr>
            <a:r>
              <a:rPr lang="en-US"/>
              <a:t>Plan Inputs</a:t>
            </a:r>
            <a:endParaRPr/>
          </a:p>
          <a:p>
            <a:pPr marL="457200" lvl="0" indent="-342900" algn="l" rtl="0">
              <a:lnSpc>
                <a:spcPct val="90000"/>
              </a:lnSpc>
              <a:spcBef>
                <a:spcPts val="1000"/>
              </a:spcBef>
              <a:spcAft>
                <a:spcPts val="0"/>
              </a:spcAft>
              <a:buSzPts val="1800"/>
              <a:buFont typeface="Arial"/>
              <a:buChar char="●"/>
            </a:pPr>
            <a:r>
              <a:rPr lang="en-US"/>
              <a:t>Plan Overview </a:t>
            </a:r>
            <a:endParaRPr/>
          </a:p>
          <a:p>
            <a:pPr marL="457200" lvl="0" indent="-342900" algn="l" rtl="0">
              <a:lnSpc>
                <a:spcPct val="90000"/>
              </a:lnSpc>
              <a:spcBef>
                <a:spcPts val="1000"/>
              </a:spcBef>
              <a:spcAft>
                <a:spcPts val="0"/>
              </a:spcAft>
              <a:buSzPts val="1800"/>
              <a:buFont typeface="Arial"/>
              <a:buChar char="●"/>
            </a:pPr>
            <a:r>
              <a:rPr lang="en-US"/>
              <a:t>What’s Next </a:t>
            </a:r>
            <a:endParaRPr/>
          </a:p>
        </p:txBody>
      </p:sp>
      <p:sp>
        <p:nvSpPr>
          <p:cNvPr id="948" name="Google Shape;948;p13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3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Purpose for Presentation</a:t>
            </a:r>
            <a:endParaRPr/>
          </a:p>
        </p:txBody>
      </p:sp>
      <p:sp>
        <p:nvSpPr>
          <p:cNvPr id="957" name="Google Shape;957;p135"/>
          <p:cNvSpPr txBox="1"/>
          <p:nvPr/>
        </p:nvSpPr>
        <p:spPr>
          <a:xfrm>
            <a:off x="691722" y="1492415"/>
            <a:ext cx="4425000" cy="26781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To share what was prioritized in the plan given the range of inputs</a:t>
            </a:r>
            <a:endParaRPr sz="17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To explain how the plan was developed </a:t>
            </a:r>
            <a:endParaRPr sz="17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To hear additional feedback on the plan now that it has been developed</a:t>
            </a:r>
            <a:endParaRPr sz="21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To </a:t>
            </a:r>
            <a:r>
              <a:rPr lang="en-US" sz="2100" b="0" i="0" u="none" strike="noStrike" cap="none">
                <a:solidFill>
                  <a:srgbClr val="000000"/>
                </a:solidFill>
                <a:highlight>
                  <a:srgbClr val="FFFF00"/>
                </a:highlight>
                <a:latin typeface="Calibri"/>
                <a:ea typeface="Calibri"/>
                <a:cs typeface="Calibri"/>
                <a:sym typeface="Calibri"/>
              </a:rPr>
              <a:t>[introduce, engage, and/or seek] </a:t>
            </a:r>
            <a:r>
              <a:rPr lang="en-US" sz="2100" b="0" i="0" u="none" strike="noStrike" cap="none">
                <a:solidFill>
                  <a:srgbClr val="000000"/>
                </a:solidFill>
                <a:latin typeface="Calibri"/>
                <a:ea typeface="Calibri"/>
                <a:cs typeface="Calibri"/>
                <a:sym typeface="Calibri"/>
              </a:rPr>
              <a:t>board approval</a:t>
            </a:r>
            <a:endParaRPr sz="2100" b="0" i="0" u="none" strike="noStrike" cap="none">
              <a:solidFill>
                <a:srgbClr val="000000"/>
              </a:solidFill>
              <a:latin typeface="Calibri"/>
              <a:ea typeface="Calibri"/>
              <a:cs typeface="Calibri"/>
              <a:sym typeface="Calibri"/>
            </a:endParaRPr>
          </a:p>
        </p:txBody>
      </p:sp>
      <p:pic>
        <p:nvPicPr>
          <p:cNvPr id="958" name="Google Shape;958;p135" descr="How to Create a Business Community in Social Networks - Basic Blog Tips"/>
          <p:cNvPicPr preferRelativeResize="0"/>
          <p:nvPr/>
        </p:nvPicPr>
        <p:blipFill rotWithShape="1">
          <a:blip r:embed="rId3">
            <a:alphaModFix/>
          </a:blip>
          <a:srcRect/>
          <a:stretch/>
        </p:blipFill>
        <p:spPr>
          <a:xfrm>
            <a:off x="5612496" y="1331328"/>
            <a:ext cx="2910849" cy="2902460"/>
          </a:xfrm>
          <a:prstGeom prst="rect">
            <a:avLst/>
          </a:prstGeom>
          <a:noFill/>
          <a:ln>
            <a:noFill/>
          </a:ln>
        </p:spPr>
      </p:pic>
      <p:sp>
        <p:nvSpPr>
          <p:cNvPr id="955" name="Google Shape;955;p135">
            <a:extLst>
              <a:ext uri="{C183D7F6-B498-43B3-948B-1728B52AA6E4}">
                <adec:decorative xmlns:adec="http://schemas.microsoft.com/office/drawing/2017/decorative" val="1"/>
              </a:ext>
            </a:extLst>
          </p:cNvPr>
          <p:cNvSpPr txBox="1">
            <a:spLocks noGrp="1"/>
          </p:cNvSpPr>
          <p:nvPr>
            <p:ph type="body" idx="1"/>
          </p:nvPr>
        </p:nvSpPr>
        <p:spPr>
          <a:xfrm>
            <a:off x="5214938" y="1369219"/>
            <a:ext cx="3411244" cy="290246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sp>
        <p:nvSpPr>
          <p:cNvPr id="956" name="Google Shape;956;p13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6" name="Google Shape;966;p13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n-US" sz="5400"/>
              <a:t>Background</a:t>
            </a:r>
            <a:endParaRPr sz="5400"/>
          </a:p>
        </p:txBody>
      </p:sp>
      <p:sp>
        <p:nvSpPr>
          <p:cNvPr id="965" name="Google Shape;965;p136"/>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Integration effort was responsive to requests from educational leaders and state legislators </a:t>
            </a:r>
            <a:endParaRPr/>
          </a:p>
          <a:p>
            <a:pPr marL="457200" lvl="0" indent="-342900" algn="l" rtl="0">
              <a:lnSpc>
                <a:spcPct val="90000"/>
              </a:lnSpc>
              <a:spcBef>
                <a:spcPts val="1000"/>
              </a:spcBef>
              <a:spcAft>
                <a:spcPts val="0"/>
              </a:spcAft>
              <a:buClr>
                <a:schemeClr val="dk1"/>
              </a:buClr>
              <a:buSzPts val="1800"/>
              <a:buChar char="•"/>
            </a:pPr>
            <a:r>
              <a:rPr lang="en-US"/>
              <a:t>Combined processes for community engagement, needs assessment, planning, budgeting and evaluation for nine programs</a:t>
            </a:r>
            <a:endParaRPr/>
          </a:p>
          <a:p>
            <a:pPr marL="457200" lvl="0" indent="-342900" algn="l" rtl="0">
              <a:lnSpc>
                <a:spcPct val="90000"/>
              </a:lnSpc>
              <a:spcBef>
                <a:spcPts val="1000"/>
              </a:spcBef>
              <a:spcAft>
                <a:spcPts val="0"/>
              </a:spcAft>
              <a:buClr>
                <a:schemeClr val="dk1"/>
              </a:buClr>
              <a:buSzPts val="1800"/>
              <a:buChar char="•"/>
            </a:pPr>
            <a:r>
              <a:rPr lang="en-US"/>
              <a:t>Designed to reduce burden and redundancies and improve the framework by which progress can be measured over time </a:t>
            </a:r>
            <a:endParaRPr/>
          </a:p>
        </p:txBody>
      </p:sp>
      <p:sp>
        <p:nvSpPr>
          <p:cNvPr id="967" name="Google Shape;967;p13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solidFill>
                  <a:srgbClr val="595959"/>
                </a:solidFill>
              </a:rPr>
              <a:t>5</a:t>
            </a:fld>
            <a:endParaRPr>
              <a:solidFill>
                <a:srgbClr val="59595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37"/>
          <p:cNvSpPr txBox="1">
            <a:spLocks noGrp="1"/>
          </p:cNvSpPr>
          <p:nvPr>
            <p:ph type="title"/>
          </p:nvPr>
        </p:nvSpPr>
        <p:spPr>
          <a:xfrm>
            <a:off x="272900" y="252200"/>
            <a:ext cx="3212100" cy="2561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300"/>
              <a:t>Aligned Programs &amp; Common Goals </a:t>
            </a:r>
            <a:endParaRPr sz="4300"/>
          </a:p>
        </p:txBody>
      </p:sp>
      <p:sp>
        <p:nvSpPr>
          <p:cNvPr id="974" name="Google Shape;974;p13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975" name="Google Shape;975;p137" descr="Graph of all Intgerated Programs within OEII, their common elements, and common goals. "/>
          <p:cNvPicPr preferRelativeResize="0"/>
          <p:nvPr/>
        </p:nvPicPr>
        <p:blipFill rotWithShape="1">
          <a:blip r:embed="rId3">
            <a:alphaModFix/>
          </a:blip>
          <a:srcRect/>
          <a:stretch/>
        </p:blipFill>
        <p:spPr>
          <a:xfrm>
            <a:off x="3550466" y="203500"/>
            <a:ext cx="5382434" cy="4401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2" name="Google Shape;982;p138"/>
          <p:cNvSpPr txBox="1">
            <a:spLocks noGrp="1"/>
          </p:cNvSpPr>
          <p:nvPr>
            <p:ph type="title"/>
          </p:nvPr>
        </p:nvSpPr>
        <p:spPr>
          <a:xfrm>
            <a:off x="537875" y="342900"/>
            <a:ext cx="8088300" cy="795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endParaRPr/>
          </a:p>
          <a:p>
            <a:pPr marL="0" lvl="0" indent="0" algn="l" rtl="0">
              <a:lnSpc>
                <a:spcPct val="90000"/>
              </a:lnSpc>
              <a:spcBef>
                <a:spcPts val="0"/>
              </a:spcBef>
              <a:spcAft>
                <a:spcPts val="0"/>
              </a:spcAft>
              <a:buSzPct val="130964"/>
              <a:buNone/>
            </a:pPr>
            <a:r>
              <a:rPr lang="en-US" sz="3733"/>
              <a:t>Summary of Program Purpose</a:t>
            </a:r>
            <a:endParaRPr sz="3733"/>
          </a:p>
          <a:p>
            <a:pPr marL="0" lvl="0" indent="0" algn="l" rtl="0">
              <a:lnSpc>
                <a:spcPct val="90000"/>
              </a:lnSpc>
              <a:spcBef>
                <a:spcPts val="0"/>
              </a:spcBef>
              <a:spcAft>
                <a:spcPts val="0"/>
              </a:spcAft>
              <a:buSzPct val="282105"/>
              <a:buNone/>
            </a:pPr>
            <a:r>
              <a:rPr lang="en-US" sz="1733" i="1"/>
              <a:t>Centering supports from kindergarten readiness through college &amp; career and especially for focal group students. </a:t>
            </a:r>
            <a:endParaRPr sz="1733" i="1"/>
          </a:p>
        </p:txBody>
      </p:sp>
      <p:sp>
        <p:nvSpPr>
          <p:cNvPr id="981" name="Google Shape;981;p138"/>
          <p:cNvSpPr txBox="1">
            <a:spLocks noGrp="1"/>
          </p:cNvSpPr>
          <p:nvPr>
            <p:ph type="body" idx="1"/>
          </p:nvPr>
        </p:nvSpPr>
        <p:spPr>
          <a:xfrm>
            <a:off x="234175" y="1230925"/>
            <a:ext cx="8723100" cy="37452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323"/>
              <a:buNone/>
            </a:pPr>
            <a:r>
              <a:rPr lang="en-US" sz="2200" b="1"/>
              <a:t>Continuous Improvement Planning (CIP)</a:t>
            </a:r>
            <a:r>
              <a:rPr lang="en-US" sz="2200"/>
              <a:t> - A process involving educator collaboration, data analysis, professional learning and reflection - toward improved outcomes for students and especially students experiencing disparity. </a:t>
            </a:r>
            <a:endParaRPr sz="2200"/>
          </a:p>
          <a:p>
            <a:pPr marL="0" lvl="0" indent="0" algn="l" rtl="0">
              <a:lnSpc>
                <a:spcPct val="100000"/>
              </a:lnSpc>
              <a:spcBef>
                <a:spcPts val="1000"/>
              </a:spcBef>
              <a:spcAft>
                <a:spcPts val="0"/>
              </a:spcAft>
              <a:buSzPts val="2323"/>
              <a:buNone/>
            </a:pPr>
            <a:r>
              <a:rPr lang="en-US" sz="2200" b="1"/>
              <a:t>Every Day Matters - (EDM) - </a:t>
            </a:r>
            <a:r>
              <a:rPr lang="en-US" sz="2200"/>
              <a:t>Embedded across the five other programs, focusing attention on student engagement, school culture, climate/safety &amp; culturally sustaining pedagogy.</a:t>
            </a:r>
            <a:endParaRPr sz="2200"/>
          </a:p>
          <a:p>
            <a:pPr marL="0" lvl="0" indent="0" algn="l" rtl="0">
              <a:lnSpc>
                <a:spcPct val="100000"/>
              </a:lnSpc>
              <a:spcBef>
                <a:spcPts val="1000"/>
              </a:spcBef>
              <a:spcAft>
                <a:spcPts val="0"/>
              </a:spcAft>
              <a:buClr>
                <a:schemeClr val="dk1"/>
              </a:buClr>
              <a:buSzPts val="2323"/>
              <a:buFont typeface="Arial"/>
              <a:buNone/>
            </a:pPr>
            <a:r>
              <a:rPr lang="en-US" sz="2200" b="1"/>
              <a:t>Career Connected Learning (CCL) - </a:t>
            </a:r>
            <a:r>
              <a:rPr lang="en-US" sz="2200"/>
              <a:t>Framework of career awareness, exploration, preparation, and training that is both learner-relevant and directly linked to professional and industry-based expectations.</a:t>
            </a:r>
            <a:endParaRPr sz="2200"/>
          </a:p>
          <a:p>
            <a:pPr marL="0" lvl="0" indent="0" algn="l" rtl="0">
              <a:lnSpc>
                <a:spcPct val="90000"/>
              </a:lnSpc>
              <a:spcBef>
                <a:spcPts val="1000"/>
              </a:spcBef>
              <a:spcAft>
                <a:spcPts val="0"/>
              </a:spcAft>
              <a:buSzPts val="2323"/>
              <a:buNone/>
            </a:pPr>
            <a:endParaRPr sz="2200"/>
          </a:p>
          <a:p>
            <a:pPr marL="0" lvl="0" indent="0" algn="l" rtl="0">
              <a:lnSpc>
                <a:spcPct val="90000"/>
              </a:lnSpc>
              <a:spcBef>
                <a:spcPts val="1000"/>
              </a:spcBef>
              <a:spcAft>
                <a:spcPts val="0"/>
              </a:spcAft>
              <a:buSzPts val="2323"/>
              <a:buNone/>
            </a:pPr>
            <a:endParaRPr sz="2200"/>
          </a:p>
          <a:p>
            <a:pPr marL="0" lvl="0" indent="0" algn="l" rtl="0">
              <a:lnSpc>
                <a:spcPct val="90000"/>
              </a:lnSpc>
              <a:spcBef>
                <a:spcPts val="1000"/>
              </a:spcBef>
              <a:spcAft>
                <a:spcPts val="0"/>
              </a:spcAft>
              <a:buSzPts val="2323"/>
              <a:buNone/>
            </a:pPr>
            <a:endParaRPr sz="2200"/>
          </a:p>
          <a:p>
            <a:pPr marL="0" lvl="0" indent="0" algn="l" rtl="0">
              <a:lnSpc>
                <a:spcPct val="90000"/>
              </a:lnSpc>
              <a:spcBef>
                <a:spcPts val="1000"/>
              </a:spcBef>
              <a:spcAft>
                <a:spcPts val="0"/>
              </a:spcAft>
              <a:buSzPts val="2323"/>
              <a:buNone/>
            </a:pPr>
            <a:endParaRPr sz="2200"/>
          </a:p>
        </p:txBody>
      </p:sp>
      <p:sp>
        <p:nvSpPr>
          <p:cNvPr id="983" name="Google Shape;983;p13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90" name="Google Shape;990;p139"/>
          <p:cNvSpPr txBox="1">
            <a:spLocks noGrp="1"/>
          </p:cNvSpPr>
          <p:nvPr>
            <p:ph type="title"/>
          </p:nvPr>
        </p:nvSpPr>
        <p:spPr>
          <a:xfrm>
            <a:off x="537875" y="342900"/>
            <a:ext cx="8088300" cy="795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endParaRPr/>
          </a:p>
          <a:p>
            <a:pPr marL="0" lvl="0" indent="0" algn="l" rtl="0">
              <a:lnSpc>
                <a:spcPct val="90000"/>
              </a:lnSpc>
              <a:spcBef>
                <a:spcPts val="0"/>
              </a:spcBef>
              <a:spcAft>
                <a:spcPts val="0"/>
              </a:spcAft>
              <a:buSzPct val="130964"/>
              <a:buNone/>
            </a:pPr>
            <a:r>
              <a:rPr lang="en-US" sz="3733"/>
              <a:t>Summary of Program Purpose, continued</a:t>
            </a:r>
            <a:endParaRPr sz="3733"/>
          </a:p>
          <a:p>
            <a:pPr marL="0" lvl="0" indent="0" algn="l" rtl="0">
              <a:lnSpc>
                <a:spcPct val="90000"/>
              </a:lnSpc>
              <a:spcBef>
                <a:spcPts val="0"/>
              </a:spcBef>
              <a:spcAft>
                <a:spcPts val="0"/>
              </a:spcAft>
              <a:buSzPct val="282105"/>
              <a:buNone/>
            </a:pPr>
            <a:r>
              <a:rPr lang="en-US" sz="1733" i="1"/>
              <a:t>Centering supports from kindergarten readiness through college &amp; career and especially for students who have experienced disparities. </a:t>
            </a:r>
            <a:endParaRPr sz="1733" i="1"/>
          </a:p>
        </p:txBody>
      </p:sp>
      <p:sp>
        <p:nvSpPr>
          <p:cNvPr id="989" name="Google Shape;989;p139"/>
          <p:cNvSpPr txBox="1">
            <a:spLocks noGrp="1"/>
          </p:cNvSpPr>
          <p:nvPr>
            <p:ph type="body" idx="1"/>
          </p:nvPr>
        </p:nvSpPr>
        <p:spPr>
          <a:xfrm>
            <a:off x="220475" y="1222525"/>
            <a:ext cx="8723100" cy="37452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323"/>
              <a:buFont typeface="Arial"/>
              <a:buNone/>
            </a:pPr>
            <a:r>
              <a:rPr lang="en-US" sz="2200" b="1"/>
              <a:t>High School Success (HSS) </a:t>
            </a:r>
            <a:r>
              <a:rPr lang="en-US" sz="2200"/>
              <a:t>- Systems to improve graduation rates and college/career readiness.</a:t>
            </a:r>
            <a:endParaRPr sz="2200"/>
          </a:p>
          <a:p>
            <a:pPr marL="0" lvl="0" indent="0" algn="l" rtl="0">
              <a:lnSpc>
                <a:spcPct val="90000"/>
              </a:lnSpc>
              <a:spcBef>
                <a:spcPts val="1000"/>
              </a:spcBef>
              <a:spcAft>
                <a:spcPts val="0"/>
              </a:spcAft>
              <a:buSzPts val="2323"/>
              <a:buNone/>
            </a:pPr>
            <a:r>
              <a:rPr lang="en-US" sz="2200" b="1"/>
              <a:t>Student Investment Account (SIA)</a:t>
            </a:r>
            <a:r>
              <a:rPr lang="en-US" sz="2200"/>
              <a:t> - To meet students’ mental health, behavioral needs and increase academic achievement/reduce disparities for student focal groups. </a:t>
            </a:r>
            <a:endParaRPr sz="2200"/>
          </a:p>
          <a:p>
            <a:pPr marL="0" lvl="0" indent="0" algn="l" rtl="0">
              <a:lnSpc>
                <a:spcPct val="90000"/>
              </a:lnSpc>
              <a:spcBef>
                <a:spcPts val="1000"/>
              </a:spcBef>
              <a:spcAft>
                <a:spcPts val="0"/>
              </a:spcAft>
              <a:buSzPts val="2323"/>
              <a:buNone/>
            </a:pPr>
            <a:r>
              <a:rPr lang="en-US" sz="2200" b="1"/>
              <a:t>Early Indicator and Intervention System (EIIS)</a:t>
            </a:r>
            <a:r>
              <a:rPr lang="en-US" sz="2200"/>
              <a:t> - The development of a data collection and analysis system, in which educators collaborate, to identify supports for students. </a:t>
            </a:r>
            <a:endParaRPr sz="2200"/>
          </a:p>
          <a:p>
            <a:pPr marL="0" lvl="0" indent="0" algn="l" rtl="0">
              <a:lnSpc>
                <a:spcPct val="100000"/>
              </a:lnSpc>
              <a:spcBef>
                <a:spcPts val="1000"/>
              </a:spcBef>
              <a:spcAft>
                <a:spcPts val="0"/>
              </a:spcAft>
              <a:buSzPts val="2323"/>
              <a:buNone/>
            </a:pPr>
            <a:endParaRPr sz="2200"/>
          </a:p>
        </p:txBody>
      </p:sp>
      <p:sp>
        <p:nvSpPr>
          <p:cNvPr id="991" name="Google Shape;991;p13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8" name="Google Shape;998;p140"/>
          <p:cNvSpPr txBox="1">
            <a:spLocks noGrp="1"/>
          </p:cNvSpPr>
          <p:nvPr>
            <p:ph type="title"/>
          </p:nvPr>
        </p:nvSpPr>
        <p:spPr>
          <a:xfrm>
            <a:off x="537874" y="175775"/>
            <a:ext cx="8152583" cy="10467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endParaRPr dirty="0"/>
          </a:p>
          <a:p>
            <a:pPr marL="0" lvl="0" indent="0" algn="l" rtl="0">
              <a:lnSpc>
                <a:spcPct val="90000"/>
              </a:lnSpc>
              <a:spcBef>
                <a:spcPts val="0"/>
              </a:spcBef>
              <a:spcAft>
                <a:spcPts val="0"/>
              </a:spcAft>
              <a:buSzPct val="130964"/>
              <a:buNone/>
            </a:pPr>
            <a:r>
              <a:rPr lang="en-US" sz="3733" dirty="0"/>
              <a:t>Summary of Program Purpose, continued</a:t>
            </a:r>
            <a:endParaRPr sz="3733" dirty="0"/>
          </a:p>
          <a:p>
            <a:pPr marL="0" lvl="0" indent="0" algn="l" rtl="0">
              <a:lnSpc>
                <a:spcPct val="90000"/>
              </a:lnSpc>
              <a:spcBef>
                <a:spcPts val="0"/>
              </a:spcBef>
              <a:spcAft>
                <a:spcPts val="0"/>
              </a:spcAft>
              <a:buSzPct val="282105"/>
              <a:buNone/>
            </a:pPr>
            <a:r>
              <a:rPr lang="en-US" sz="1733" i="1" dirty="0"/>
              <a:t>Centering supports from kindergarten readiness through college &amp; career and especially for students who have experienced disparities.</a:t>
            </a:r>
            <a:endParaRPr sz="1733" i="1" dirty="0"/>
          </a:p>
        </p:txBody>
      </p:sp>
      <p:sp>
        <p:nvSpPr>
          <p:cNvPr id="997" name="Google Shape;997;p140"/>
          <p:cNvSpPr txBox="1">
            <a:spLocks noGrp="1"/>
          </p:cNvSpPr>
          <p:nvPr>
            <p:ph type="body" idx="1"/>
          </p:nvPr>
        </p:nvSpPr>
        <p:spPr>
          <a:xfrm>
            <a:off x="220475" y="1222525"/>
            <a:ext cx="8723100" cy="3745200"/>
          </a:xfrm>
          <a:prstGeom prst="rect">
            <a:avLst/>
          </a:prstGeom>
          <a:solidFill>
            <a:schemeClr val="lt1"/>
          </a:solid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SzPct val="105570"/>
              <a:buNone/>
            </a:pPr>
            <a:r>
              <a:rPr lang="en-US" sz="2200" b="1" dirty="0"/>
              <a:t>Early Literacy Success School District Grants (ELGSSG) </a:t>
            </a:r>
            <a:r>
              <a:rPr lang="en-US" sz="2200" dirty="0"/>
              <a:t>- Grants to school districts in order to Increase early literacy for children from birth to third grade, reduce literacy academic disparities for student groups that have historically experienced academic disparities, increase support to parents and guardians around literacy, and to increase access to early literacy learning through support that is research-aligned, culturally responsive, student-centered and family-centered.</a:t>
            </a:r>
            <a:endParaRPr sz="2200" b="1" dirty="0"/>
          </a:p>
          <a:p>
            <a:pPr marL="0" lvl="0" indent="0" algn="l" rtl="0">
              <a:lnSpc>
                <a:spcPct val="90000"/>
              </a:lnSpc>
              <a:spcBef>
                <a:spcPts val="1000"/>
              </a:spcBef>
              <a:spcAft>
                <a:spcPts val="0"/>
              </a:spcAft>
              <a:buSzPct val="105570"/>
              <a:buNone/>
            </a:pPr>
            <a:r>
              <a:rPr lang="en-US" sz="2200" b="1" dirty="0"/>
              <a:t>Career and Technical Education - Perkins V (CTE)</a:t>
            </a:r>
            <a:r>
              <a:rPr lang="en-US" sz="2200" dirty="0"/>
              <a:t> - Improving access and participation in education and training programs that prepare learners for high-wage, high-skill, in-demand careers. </a:t>
            </a:r>
            <a:endParaRPr sz="2200" dirty="0"/>
          </a:p>
          <a:p>
            <a:pPr marL="0" lvl="0" indent="0" algn="l" rtl="0">
              <a:lnSpc>
                <a:spcPct val="100000"/>
              </a:lnSpc>
              <a:spcBef>
                <a:spcPts val="1000"/>
              </a:spcBef>
              <a:spcAft>
                <a:spcPts val="0"/>
              </a:spcAft>
              <a:buSzPct val="105570"/>
              <a:buNone/>
            </a:pPr>
            <a:r>
              <a:rPr lang="en-US" sz="2200" b="1" dirty="0"/>
              <a:t>Federal School Improvement - </a:t>
            </a:r>
            <a:r>
              <a:rPr lang="en-US" sz="2200" dirty="0"/>
              <a:t>Address the academic disparities for named focal student groups and subject areas at schools identified as Comprehensive Support and Improvement (CSI) and Targeted Support and Improvement (TSI). </a:t>
            </a:r>
            <a:endParaRPr sz="2200" dirty="0"/>
          </a:p>
        </p:txBody>
      </p:sp>
      <p:sp>
        <p:nvSpPr>
          <p:cNvPr id="999" name="Google Shape;999;p14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4031395D90947ABECDA869C06B2A5" ma:contentTypeVersion="7" ma:contentTypeDescription="Create a new document." ma:contentTypeScope="" ma:versionID="a787c52e11333a9464cb0e6fbe9eae54">
  <xsd:schema xmlns:xsd="http://www.w3.org/2001/XMLSchema" xmlns:xs="http://www.w3.org/2001/XMLSchema" xmlns:p="http://schemas.microsoft.com/office/2006/metadata/properties" xmlns:ns1="http://schemas.microsoft.com/sharepoint/v3" xmlns:ns2="3815300f-9bc2-46c5-83e2-2c3e624abb24" xmlns:ns3="54031767-dd6d-417c-ab73-583408f47564" targetNamespace="http://schemas.microsoft.com/office/2006/metadata/properties" ma:root="true" ma:fieldsID="f2e14f5b86c3ce0673d081ad5753ed89" ns1:_="" ns2:_="" ns3:_="">
    <xsd:import namespace="http://schemas.microsoft.com/sharepoint/v3"/>
    <xsd:import namespace="3815300f-9bc2-46c5-83e2-2c3e624abb24"/>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15300f-9bc2-46c5-83e2-2c3e624abb24"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3815300f-9bc2-46c5-83e2-2c3e624abb24">New</Priority>
    <PublishingExpirationDate xmlns="http://schemas.microsoft.com/sharepoint/v3" xsi:nil="true"/>
    <PublishingStartDate xmlns="http://schemas.microsoft.com/sharepoint/v3" xsi:nil="true"/>
    <Remediation_x0020_Date xmlns="3815300f-9bc2-46c5-83e2-2c3e624abb24">2025-01-29T00:11:46+00:00</Remediation_x0020_Date>
    <Estimated_x0020_Creation_x0020_Date xmlns="3815300f-9bc2-46c5-83e2-2c3e624abb24" xsi:nil="true"/>
  </documentManagement>
</p:properties>
</file>

<file path=customXml/itemProps1.xml><?xml version="1.0" encoding="utf-8"?>
<ds:datastoreItem xmlns:ds="http://schemas.openxmlformats.org/officeDocument/2006/customXml" ds:itemID="{1835BBDC-118A-46F7-AA4B-E2EB7F3224B4}"/>
</file>

<file path=customXml/itemProps2.xml><?xml version="1.0" encoding="utf-8"?>
<ds:datastoreItem xmlns:ds="http://schemas.openxmlformats.org/officeDocument/2006/customXml" ds:itemID="{78D27CD1-DAA7-4D3B-9182-FF4701EAC529}"/>
</file>

<file path=customXml/itemProps3.xml><?xml version="1.0" encoding="utf-8"?>
<ds:datastoreItem xmlns:ds="http://schemas.openxmlformats.org/officeDocument/2006/customXml" ds:itemID="{7EC8C1C5-A5DD-480B-9690-599DE25A573C}"/>
</file>

<file path=docProps/app.xml><?xml version="1.0" encoding="utf-8"?>
<Properties xmlns="http://schemas.openxmlformats.org/officeDocument/2006/extended-properties" xmlns:vt="http://schemas.openxmlformats.org/officeDocument/2006/docPropsVTypes">
  <TotalTime>0</TotalTime>
  <Words>2532</Words>
  <Application>Microsoft Office PowerPoint</Application>
  <PresentationFormat>On-screen Show (16:9)</PresentationFormat>
  <Paragraphs>206</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Roboto</vt:lpstr>
      <vt:lpstr>Arial</vt:lpstr>
      <vt:lpstr>Calibri</vt:lpstr>
      <vt:lpstr>Rockwell</vt:lpstr>
      <vt:lpstr>Blue_2021ODE</vt:lpstr>
      <vt:lpstr>Blue_2021ODE</vt:lpstr>
      <vt:lpstr>INSTRUCTIONS FOR SCHOOL/DISTRICT</vt:lpstr>
      <vt:lpstr>[Applicant name(s)]</vt:lpstr>
      <vt:lpstr>Contents</vt:lpstr>
      <vt:lpstr>Purpose for Presentation</vt:lpstr>
      <vt:lpstr>Background</vt:lpstr>
      <vt:lpstr>Aligned Programs &amp; Common Goals </vt:lpstr>
      <vt:lpstr> Summary of Program Purpose Centering supports from kindergarten readiness through college &amp; career and especially for focal group students. </vt:lpstr>
      <vt:lpstr> Summary of Program Purpose, continued Centering supports from kindergarten readiness through college &amp; career and especially for students who have experienced disparities. </vt:lpstr>
      <vt:lpstr> Summary of Program Purpose, continued Centering supports from kindergarten readiness through college &amp; career and especially for students who have experienced disparities.</vt:lpstr>
      <vt:lpstr>Meet our Planning Team Members</vt:lpstr>
      <vt:lpstr>Required Planning Processes</vt:lpstr>
      <vt:lpstr>Equity Lens, Tool(s) &amp; Decision Making</vt:lpstr>
      <vt:lpstr>Community Engagement Highlights</vt:lpstr>
      <vt:lpstr>Needs Assessment Highlights</vt:lpstr>
      <vt:lpstr>These priorities emerged:</vt:lpstr>
      <vt:lpstr>Our intended outcomes are:</vt:lpstr>
      <vt:lpstr>These key strategies will help us achieve our intended outcomes:</vt:lpstr>
      <vt:lpstr>Key Investments:</vt:lpstr>
      <vt:lpstr>Our Plan - Tiered Approach</vt:lpstr>
      <vt:lpstr>How the State Understands Success</vt:lpstr>
      <vt:lpstr>Longitudinal Performance Growth Targets (LPGTs)</vt:lpstr>
      <vt:lpstr>How we understand success</vt:lpstr>
      <vt:lpstr>What Happens Next? </vt:lpstr>
      <vt:lpstr>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BUZINSKAITE Barbora * ODE</dc:creator>
  <cp:lastModifiedBy>BUZINSKAITE Barbora * ODE</cp:lastModifiedBy>
  <cp:revision>1</cp:revision>
  <dcterms:modified xsi:type="dcterms:W3CDTF">2025-01-29T00:07:30Z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2025-01-29T00:06:41Z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ae649a0c-2e4f-43bb-a739-fa6c7c344bff</vt:lpwstr>
  </property>
  <property fmtid="{D5CDD505-2E9C-101B-9397-08002B2CF9AE}" pid="8" name="MSIP_Label_7730ea53-6f5e-4160-81a5-992a9105450a_ContentBits">
    <vt:lpwstr>0</vt:lpwstr>
  </property>
  <property fmtid="{D5CDD505-2E9C-101B-9397-08002B2CF9AE}" pid="9" name="ContentTypeId">
    <vt:lpwstr>0x01010022E4031395D90947ABECDA869C06B2A5</vt:lpwstr>
  </property>
</Properties>
</file>