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48.xml" ContentType="application/vnd.openxmlformats-officedocument.presentationml.slideLayout+xml"/>
  <Override PartName="/ppt/notesSlides/notesSlide11.xml" ContentType="application/vnd.openxmlformats-officedocument.presentationml.notesSlide+xml"/>
  <Override PartName="/ppt/slideLayouts/slideLayout4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77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3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54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72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70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727" r:id="rId1"/>
    <p:sldMasterId id="2147483728" r:id="rId2"/>
  </p:sldMasterIdLst>
  <p:notesMasterIdLst>
    <p:notesMasterId r:id="rId18"/>
  </p:notesMasterIdLst>
  <p:sldIdLst>
    <p:sldId id="256" r:id="rId3"/>
    <p:sldId id="294" r:id="rId4"/>
    <p:sldId id="295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96" r:id="rId17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8" y="7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ustomXml" Target="../customXml/item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ustomXml" Target="../customXml/item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76809" y="1200150"/>
            <a:ext cx="5761800" cy="324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g13ce711323e_0_12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8" name="Google Shape;548;g13ce711323e_0_1292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00" cy="37806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9" name="Google Shape;549;g13ce711323e_0_1292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15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g1a8eef104fb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8" name="Google Shape;658;g1a8eef104fb_3_0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9" name="Google Shape;659;g1a8eef104fb_3_0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18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Google Shape;670;g1a8eef104fb_3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1" name="Google Shape;671;g1a8eef104fb_3_22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2" name="Google Shape;672;g1a8eef104fb_3_22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18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g1c529c58629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1" name="Google Shape;681;g1c529c58629_1_0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2" name="Google Shape;682;g1c529c58629_1_0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18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g1cac1f60224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0" name="Google Shape;690;g1cac1f60224_0_1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1" name="Google Shape;691;g1cac1f60224_0_1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18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g1c6ef6a270e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8" name="Google Shape;698;g1c6ef6a270e_0_3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9" name="Google Shape;699;g1c6ef6a270e_0_3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18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g1a8eef104fb_3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5" name="Google Shape;725;g1a8eef104fb_3_15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6" name="Google Shape;726;g1a8eef104fb_3_15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18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56865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g1c52eb2cf0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7" name="Google Shape;587;g1c52eb2cf0d_0_0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8" name="Google Shape;588;g1c52eb2cf0d_0_0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18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4874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g1c52eb2cf0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7" name="Google Shape;587;g1c52eb2cf0d_0_0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8" name="Google Shape;588;g1c52eb2cf0d_0_0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18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223678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g1c52eb2cf0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7" name="Google Shape;587;g1c52eb2cf0d_0_0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8" name="Google Shape;588;g1c52eb2cf0d_0_0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18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g1c529c5862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6" name="Google Shape;596;g1c529c58629_0_0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7" name="Google Shape;597;g1c529c58629_0_0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18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g192e6473de4_0_5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7" name="Google Shape;607;g192e6473de4_0_507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8" name="Google Shape;608;g192e6473de4_0_507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18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g192e6473de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6" name="Google Shape;616;g192e6473de4_0_0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7" name="Google Shape;617;g192e6473de4_0_0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18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g192e6473de4_0_5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7" name="Google Shape;627;g192e6473de4_0_500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8" name="Google Shape;628;g192e6473de4_0_500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18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g1c3a001eab5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5" name="Google Shape;645;g1c3a001eab5_0_9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6" name="Google Shape;646;g1c3a001eab5_0_9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18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3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3.png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3.png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3.png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3.png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3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 pattern_Title Slide">
  <p:cSld name="no pattern_Title Slid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989091" y="2107370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title"/>
          </p:nvPr>
        </p:nvSpPr>
        <p:spPr>
          <a:xfrm>
            <a:off x="2679825" y="69895"/>
            <a:ext cx="6400800" cy="6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sldNum" idx="12"/>
          </p:nvPr>
        </p:nvSpPr>
        <p:spPr>
          <a:xfrm>
            <a:off x="6457950" y="486940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 pattern_Picture with Caption">
  <p:cSld name="no pattern_Picture with Caption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>
            <a:spLocks noGrp="1"/>
          </p:cNvSpPr>
          <p:nvPr>
            <p:ph type="pic" idx="2"/>
          </p:nvPr>
        </p:nvSpPr>
        <p:spPr>
          <a:xfrm>
            <a:off x="3887391" y="1499863"/>
            <a:ext cx="4629300" cy="28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629841" y="2710484"/>
            <a:ext cx="2949300" cy="168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2711848" y="83686"/>
            <a:ext cx="6322500" cy="75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6457950" y="486940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" y="83686"/>
            <a:ext cx="355077" cy="138652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" y="83686"/>
            <a:ext cx="355077" cy="138652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" y="83686"/>
            <a:ext cx="355077" cy="1386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1-Title Slide" type="title">
  <p:cSld name="TITLE">
    <p:bg>
      <p:bgPr>
        <a:solidFill>
          <a:schemeClr val="accent1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154641" y="4461062"/>
            <a:ext cx="8831100" cy="524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14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89652" y="2604100"/>
            <a:ext cx="964694" cy="18288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4"/>
          <p:cNvSpPr txBox="1">
            <a:spLocks noGrp="1"/>
          </p:cNvSpPr>
          <p:nvPr>
            <p:ph type="ctrTitle"/>
          </p:nvPr>
        </p:nvSpPr>
        <p:spPr>
          <a:xfrm>
            <a:off x="1143000" y="1865026"/>
            <a:ext cx="6858000" cy="76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100"/>
              <a:buFont typeface="Calibri"/>
              <a:buNone/>
              <a:defRPr sz="41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1pPr>
            <a:lvl2pPr lvl="1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pic>
        <p:nvPicPr>
          <p:cNvPr id="84" name="Google Shape;84;p14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75327" y="160537"/>
            <a:ext cx="1593344" cy="1625348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4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86" name="Google Shape;86;p14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2-Section Header">
  <p:cSld name="Blue_2-Section Header">
    <p:bg>
      <p:bgPr>
        <a:solidFill>
          <a:schemeClr val="accent1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5"/>
          <p:cNvSpPr/>
          <p:nvPr/>
        </p:nvSpPr>
        <p:spPr>
          <a:xfrm>
            <a:off x="154640" y="1866568"/>
            <a:ext cx="8831100" cy="1425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5"/>
          <p:cNvSpPr txBox="1">
            <a:spLocks noGrp="1"/>
          </p:cNvSpPr>
          <p:nvPr>
            <p:ph type="ctrTitle"/>
          </p:nvPr>
        </p:nvSpPr>
        <p:spPr>
          <a:xfrm>
            <a:off x="537883" y="1866568"/>
            <a:ext cx="8088300" cy="14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100"/>
              <a:buFont typeface="Calibri"/>
              <a:buNone/>
              <a:defRPr sz="51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pic>
        <p:nvPicPr>
          <p:cNvPr id="91" name="Google Shape;91;p15" descr="Oregon Department of Education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775327" y="160537"/>
            <a:ext cx="1593344" cy="1625348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5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93" name="Google Shape;93;p15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3-Title Bar and Content">
  <p:cSld name="Blue_3-Title Bar and Content">
    <p:bg>
      <p:bgPr>
        <a:solidFill>
          <a:schemeClr val="accent1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6"/>
          <p:cNvSpPr/>
          <p:nvPr/>
        </p:nvSpPr>
        <p:spPr>
          <a:xfrm>
            <a:off x="154641" y="161365"/>
            <a:ext cx="8831100" cy="1048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6"/>
          <p:cNvSpPr txBox="1">
            <a:spLocks noGrp="1"/>
          </p:cNvSpPr>
          <p:nvPr>
            <p:ph type="body" idx="1"/>
          </p:nvPr>
        </p:nvSpPr>
        <p:spPr>
          <a:xfrm>
            <a:off x="537882" y="1369219"/>
            <a:ext cx="8088300" cy="30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6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100" name="Google Shape;100;p16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CUSTOM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7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7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>
            <a:lvl1pPr lvl="0">
              <a:buClr>
                <a:srgbClr val="000000"/>
              </a:buClr>
              <a:buFont typeface="Arial"/>
              <a:buNone/>
              <a:defRPr/>
            </a:lvl1pPr>
            <a:lvl2pPr lvl="1">
              <a:buClr>
                <a:srgbClr val="000000"/>
              </a:buClr>
              <a:buFont typeface="Arial"/>
              <a:buNone/>
              <a:defRPr/>
            </a:lvl2pPr>
            <a:lvl3pPr lvl="2">
              <a:buClr>
                <a:srgbClr val="000000"/>
              </a:buClr>
              <a:buFont typeface="Arial"/>
              <a:buNone/>
              <a:defRPr/>
            </a:lvl3pPr>
            <a:lvl4pPr lvl="3">
              <a:buClr>
                <a:srgbClr val="000000"/>
              </a:buClr>
              <a:buFont typeface="Arial"/>
              <a:buNone/>
              <a:defRPr/>
            </a:lvl4pPr>
            <a:lvl5pPr lvl="4">
              <a:buClr>
                <a:srgbClr val="000000"/>
              </a:buClr>
              <a:buFont typeface="Arial"/>
              <a:buNone/>
              <a:defRPr/>
            </a:lvl5pPr>
            <a:lvl6pPr lvl="5">
              <a:buClr>
                <a:srgbClr val="000000"/>
              </a:buClr>
              <a:buFont typeface="Arial"/>
              <a:buNone/>
              <a:defRPr/>
            </a:lvl6pPr>
            <a:lvl7pPr lvl="6">
              <a:buClr>
                <a:srgbClr val="000000"/>
              </a:buClr>
              <a:buFont typeface="Arial"/>
              <a:buNone/>
              <a:defRPr/>
            </a:lvl7pPr>
            <a:lvl8pPr lvl="7">
              <a:buClr>
                <a:srgbClr val="000000"/>
              </a:buClr>
              <a:buFont typeface="Arial"/>
              <a:buNone/>
              <a:defRPr/>
            </a:lvl8pPr>
            <a:lvl9pPr lvl="8">
              <a:buClr>
                <a:srgbClr val="000000"/>
              </a:buClr>
              <a:buFont typeface="Arial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4-Content with Caption">
  <p:cSld name="Blue_4-Content with Caption">
    <p:bg>
      <p:bgPr>
        <a:solidFill>
          <a:schemeClr val="accent1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8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8"/>
          <p:cNvSpPr/>
          <p:nvPr/>
        </p:nvSpPr>
        <p:spPr>
          <a:xfrm>
            <a:off x="154642" y="161365"/>
            <a:ext cx="3547800" cy="4824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8"/>
          <p:cNvSpPr txBox="1">
            <a:spLocks noGrp="1"/>
          </p:cNvSpPr>
          <p:nvPr>
            <p:ph type="title"/>
          </p:nvPr>
        </p:nvSpPr>
        <p:spPr>
          <a:xfrm>
            <a:off x="537883" y="584734"/>
            <a:ext cx="2949000" cy="18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300"/>
              <a:buFont typeface="Calibri"/>
              <a:buNone/>
              <a:defRPr sz="33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8"/>
          <p:cNvSpPr txBox="1">
            <a:spLocks noGrp="1"/>
          </p:cNvSpPr>
          <p:nvPr>
            <p:ph type="body" idx="1"/>
          </p:nvPr>
        </p:nvSpPr>
        <p:spPr>
          <a:xfrm>
            <a:off x="3887391" y="584735"/>
            <a:ext cx="4629300" cy="38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marL="91440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marL="2743200" lvl="5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109" name="Google Shape;109;p18"/>
          <p:cNvSpPr>
            <a:spLocks noGrp="1"/>
          </p:cNvSpPr>
          <p:nvPr>
            <p:ph type="pic" idx="2"/>
          </p:nvPr>
        </p:nvSpPr>
        <p:spPr>
          <a:xfrm>
            <a:off x="537883" y="2655094"/>
            <a:ext cx="2949000" cy="17406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18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111" name="Google Shape;111;p18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ue_5-Title and Content" type="obj">
  <p:cSld name="OBJECT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9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9"/>
          <p:cNvSpPr txBox="1">
            <a:spLocks noGrp="1"/>
          </p:cNvSpPr>
          <p:nvPr>
            <p:ph type="body" idx="1"/>
          </p:nvPr>
        </p:nvSpPr>
        <p:spPr>
          <a:xfrm>
            <a:off x="537882" y="1369219"/>
            <a:ext cx="8088300" cy="30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19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116" name="Google Shape;116;p19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ue_6-Two Content" type="twoObj">
  <p:cSld name="TWO_OBJECTS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0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0"/>
          <p:cNvSpPr txBox="1">
            <a:spLocks noGrp="1"/>
          </p:cNvSpPr>
          <p:nvPr>
            <p:ph type="body" idx="1"/>
          </p:nvPr>
        </p:nvSpPr>
        <p:spPr>
          <a:xfrm>
            <a:off x="537882" y="1369219"/>
            <a:ext cx="3976800" cy="3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20" name="Google Shape;120;p20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997200" cy="3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21" name="Google Shape;121;p20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122" name="Google Shape;122;p20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ue_7-Comparison">
  <p:cSld name="Blue_7-Comparison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 txBox="1">
            <a:spLocks noGrp="1"/>
          </p:cNvSpPr>
          <p:nvPr>
            <p:ph type="body" idx="1"/>
          </p:nvPr>
        </p:nvSpPr>
        <p:spPr>
          <a:xfrm>
            <a:off x="537882" y="1260872"/>
            <a:ext cx="39603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125" name="Google Shape;125;p21"/>
          <p:cNvSpPr txBox="1">
            <a:spLocks noGrp="1"/>
          </p:cNvSpPr>
          <p:nvPr>
            <p:ph type="body" idx="2"/>
          </p:nvPr>
        </p:nvSpPr>
        <p:spPr>
          <a:xfrm>
            <a:off x="537882" y="1878806"/>
            <a:ext cx="3960300" cy="25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26" name="Google Shape;126;p21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997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 b="0">
                <a:solidFill>
                  <a:schemeClr val="accent1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127" name="Google Shape;127;p21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997200" cy="25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21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1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130" name="Google Shape;130;p21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no pattern_Logo only">
  <p:cSld name="no pattern_Logo only">
    <p:bg>
      <p:bgPr>
        <a:solidFill>
          <a:schemeClr val="lt1"/>
        </a:soli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3" descr="Decorative blue bar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871140"/>
            <a:ext cx="3366656" cy="1017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3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39081" y="461361"/>
            <a:ext cx="1186365" cy="589988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3"/>
          <p:cNvSpPr txBox="1">
            <a:spLocks noGrp="1"/>
          </p:cNvSpPr>
          <p:nvPr>
            <p:ph type="title"/>
          </p:nvPr>
        </p:nvSpPr>
        <p:spPr>
          <a:xfrm>
            <a:off x="619597" y="22019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6" name="Google Shape;26;p3" descr="Decorative blue swoosh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300103"/>
            <a:ext cx="9144005" cy="1577651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3"/>
          <p:cNvSpPr txBox="1">
            <a:spLocks noGrp="1"/>
          </p:cNvSpPr>
          <p:nvPr>
            <p:ph type="sldNum" idx="12"/>
          </p:nvPr>
        </p:nvSpPr>
        <p:spPr>
          <a:xfrm>
            <a:off x="6457950" y="486940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8-Title Only">
  <p:cSld name="Blue_8-Title Only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2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22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2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135" name="Google Shape;135;p22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9-Blank">
  <p:cSld name="Blue_9-Blank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3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 sz="1100"/>
          </a:p>
        </p:txBody>
      </p:sp>
      <p:sp>
        <p:nvSpPr>
          <p:cNvPr id="138" name="Google Shape;138;p23"/>
          <p:cNvSpPr txBox="1">
            <a:spLocks noGrp="1"/>
          </p:cNvSpPr>
          <p:nvPr>
            <p:ph type="body" idx="1"/>
          </p:nvPr>
        </p:nvSpPr>
        <p:spPr>
          <a:xfrm>
            <a:off x="537882" y="494969"/>
            <a:ext cx="8088300" cy="404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39" name="Google Shape;139;p23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140" name="Google Shape;140;p23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10-Large Type">
  <p:cSld name="Blue_10-Large Type">
    <p:bg>
      <p:bgPr>
        <a:solidFill>
          <a:schemeClr val="accent1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4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3" name="Google Shape;143;p24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89652" y="2886671"/>
            <a:ext cx="964694" cy="18288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24"/>
          <p:cNvSpPr txBox="1">
            <a:spLocks noGrp="1"/>
          </p:cNvSpPr>
          <p:nvPr>
            <p:ph type="ctrTitle"/>
          </p:nvPr>
        </p:nvSpPr>
        <p:spPr>
          <a:xfrm>
            <a:off x="1143000" y="1124344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0"/>
              <a:buFont typeface="Calibri"/>
              <a:buNone/>
              <a:defRPr sz="9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24"/>
          <p:cNvSpPr txBox="1">
            <a:spLocks noGrp="1"/>
          </p:cNvSpPr>
          <p:nvPr>
            <p:ph type="subTitle" idx="1"/>
          </p:nvPr>
        </p:nvSpPr>
        <p:spPr>
          <a:xfrm>
            <a:off x="1143000" y="3002388"/>
            <a:ext cx="6858000" cy="6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1pPr>
            <a:lvl2pPr lvl="1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6" name="Google Shape;146;p24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147" name="Google Shape;147;p24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11-Follow Us">
  <p:cSld name="Blue_11-Follow Us">
    <p:bg>
      <p:bgPr>
        <a:solidFill>
          <a:schemeClr val="accent1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5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89652" y="2886671"/>
            <a:ext cx="964694" cy="18288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5"/>
          <p:cNvSpPr txBox="1">
            <a:spLocks noGrp="1"/>
          </p:cNvSpPr>
          <p:nvPr>
            <p:ph type="ctrTitle"/>
          </p:nvPr>
        </p:nvSpPr>
        <p:spPr>
          <a:xfrm>
            <a:off x="1143000" y="1124344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000"/>
              <a:buFont typeface="Calibri"/>
              <a:buNone/>
              <a:defRPr sz="9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pic>
        <p:nvPicPr>
          <p:cNvPr id="152" name="Google Shape;152;p25" descr="Twitter ic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38718" y="3032551"/>
            <a:ext cx="375030" cy="3750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5" descr="Facebook ico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68720" y="3032551"/>
            <a:ext cx="375030" cy="375030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25"/>
          <p:cNvSpPr txBox="1"/>
          <p:nvPr/>
        </p:nvSpPr>
        <p:spPr>
          <a:xfrm>
            <a:off x="2038718" y="3032551"/>
            <a:ext cx="5105100" cy="3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twitter.com/ORDeptEd | fb.com/ORDeptEd</a:t>
            </a:r>
            <a:endParaRPr sz="18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25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156" name="Google Shape;156;p25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1-Title Slide">
  <p:cSld name="Green_1-Title Slide">
    <p:bg>
      <p:bgPr>
        <a:solidFill>
          <a:schemeClr val="accent5"/>
        </a:solidFill>
        <a:effectLst/>
      </p:bgPr>
    </p:bg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6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26"/>
          <p:cNvSpPr/>
          <p:nvPr/>
        </p:nvSpPr>
        <p:spPr>
          <a:xfrm>
            <a:off x="154641" y="4461062"/>
            <a:ext cx="8831100" cy="524400"/>
          </a:xfrm>
          <a:prstGeom prst="rect">
            <a:avLst/>
          </a:prstGeom>
          <a:solidFill>
            <a:srgbClr val="F0F4E6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0" name="Google Shape;160;p26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89652" y="2604100"/>
            <a:ext cx="964694" cy="18288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26"/>
          <p:cNvSpPr txBox="1">
            <a:spLocks noGrp="1"/>
          </p:cNvSpPr>
          <p:nvPr>
            <p:ph type="ctrTitle"/>
          </p:nvPr>
        </p:nvSpPr>
        <p:spPr>
          <a:xfrm>
            <a:off x="1143000" y="1865026"/>
            <a:ext cx="6858000" cy="76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100"/>
              <a:buFont typeface="Calibri"/>
              <a:buNone/>
              <a:defRPr sz="41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26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5"/>
              </a:buClr>
              <a:buSzPts val="1800"/>
              <a:buNone/>
              <a:defRPr sz="1800">
                <a:solidFill>
                  <a:schemeClr val="accent5"/>
                </a:solidFill>
              </a:defRPr>
            </a:lvl1pPr>
            <a:lvl2pPr lvl="1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pic>
        <p:nvPicPr>
          <p:cNvPr id="163" name="Google Shape;163;p26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75327" y="160537"/>
            <a:ext cx="1593344" cy="1625348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26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165" name="Google Shape;165;p26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2-Section Header">
  <p:cSld name="Green_2-Section Header">
    <p:bg>
      <p:bgPr>
        <a:solidFill>
          <a:schemeClr val="accent5"/>
        </a:solidFill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7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27"/>
          <p:cNvSpPr/>
          <p:nvPr/>
        </p:nvSpPr>
        <p:spPr>
          <a:xfrm>
            <a:off x="154640" y="1866568"/>
            <a:ext cx="8831100" cy="1425300"/>
          </a:xfrm>
          <a:prstGeom prst="rect">
            <a:avLst/>
          </a:prstGeom>
          <a:solidFill>
            <a:srgbClr val="F0F4E6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27"/>
          <p:cNvSpPr txBox="1">
            <a:spLocks noGrp="1"/>
          </p:cNvSpPr>
          <p:nvPr>
            <p:ph type="ctrTitle"/>
          </p:nvPr>
        </p:nvSpPr>
        <p:spPr>
          <a:xfrm>
            <a:off x="537883" y="1866568"/>
            <a:ext cx="8088300" cy="14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100"/>
              <a:buFont typeface="Calibri"/>
              <a:buNone/>
              <a:defRPr sz="51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pic>
        <p:nvPicPr>
          <p:cNvPr id="170" name="Google Shape;170;p27" descr="Oregon Department of Education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775327" y="160537"/>
            <a:ext cx="1593344" cy="1625348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27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172" name="Google Shape;172;p27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3-Title Bar and Content">
  <p:cSld name="Green_3-Title Bar and Content">
    <p:bg>
      <p:bgPr>
        <a:solidFill>
          <a:schemeClr val="accent5"/>
        </a:solidFill>
        <a:effectLst/>
      </p:bgPr>
    </p:bg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28"/>
          <p:cNvSpPr/>
          <p:nvPr/>
        </p:nvSpPr>
        <p:spPr>
          <a:xfrm>
            <a:off x="154641" y="161365"/>
            <a:ext cx="8831100" cy="1048200"/>
          </a:xfrm>
          <a:prstGeom prst="rect">
            <a:avLst/>
          </a:prstGeom>
          <a:solidFill>
            <a:srgbClr val="F0F4E6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28"/>
          <p:cNvSpPr txBox="1">
            <a:spLocks noGrp="1"/>
          </p:cNvSpPr>
          <p:nvPr>
            <p:ph type="body" idx="1"/>
          </p:nvPr>
        </p:nvSpPr>
        <p:spPr>
          <a:xfrm>
            <a:off x="537882" y="1369219"/>
            <a:ext cx="8088300" cy="30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77" name="Google Shape;177;p28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300"/>
              <a:buFont typeface="Calibri"/>
              <a:buNone/>
              <a:defRPr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28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179" name="Google Shape;179;p28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_5-Title and Content">
  <p:cSld name="Green_5-Title and Content">
    <p:bg>
      <p:bgPr>
        <a:solidFill>
          <a:schemeClr val="accent5"/>
        </a:solidFill>
        <a:effectLst/>
      </p:bgPr>
    </p:bg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0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300"/>
              <a:buFont typeface="Calibri"/>
              <a:buNone/>
              <a:defRPr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30"/>
          <p:cNvSpPr txBox="1">
            <a:spLocks noGrp="1"/>
          </p:cNvSpPr>
          <p:nvPr>
            <p:ph type="body" idx="1"/>
          </p:nvPr>
        </p:nvSpPr>
        <p:spPr>
          <a:xfrm>
            <a:off x="537882" y="1369219"/>
            <a:ext cx="8088300" cy="30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91" name="Google Shape;191;p30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192" name="Google Shape;192;p30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_6-Two Content">
  <p:cSld name="Green_6-Two Content">
    <p:bg>
      <p:bgPr>
        <a:solidFill>
          <a:schemeClr val="accent5"/>
        </a:solid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1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300"/>
              <a:buFont typeface="Calibri"/>
              <a:buNone/>
              <a:defRPr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5" name="Google Shape;195;p31"/>
          <p:cNvSpPr txBox="1">
            <a:spLocks noGrp="1"/>
          </p:cNvSpPr>
          <p:nvPr>
            <p:ph type="body" idx="1"/>
          </p:nvPr>
        </p:nvSpPr>
        <p:spPr>
          <a:xfrm>
            <a:off x="537882" y="1369219"/>
            <a:ext cx="3976800" cy="3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96" name="Google Shape;196;p31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997200" cy="3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97" name="Google Shape;197;p31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198" name="Google Shape;198;p31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_7-Comparison">
  <p:cSld name="Green_7-Comparison">
    <p:bg>
      <p:bgPr>
        <a:solidFill>
          <a:schemeClr val="accent5"/>
        </a:solidFill>
        <a:effectLst/>
      </p:bgPr>
    </p:bg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2"/>
          <p:cNvSpPr txBox="1">
            <a:spLocks noGrp="1"/>
          </p:cNvSpPr>
          <p:nvPr>
            <p:ph type="body" idx="1"/>
          </p:nvPr>
        </p:nvSpPr>
        <p:spPr>
          <a:xfrm>
            <a:off x="537882" y="1260872"/>
            <a:ext cx="39603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 sz="2400" b="0">
                <a:solidFill>
                  <a:schemeClr val="accent5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201" name="Google Shape;201;p32"/>
          <p:cNvSpPr txBox="1">
            <a:spLocks noGrp="1"/>
          </p:cNvSpPr>
          <p:nvPr>
            <p:ph type="body" idx="2"/>
          </p:nvPr>
        </p:nvSpPr>
        <p:spPr>
          <a:xfrm>
            <a:off x="537882" y="1878806"/>
            <a:ext cx="3960300" cy="25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02" name="Google Shape;202;p32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997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 sz="2400" b="0">
                <a:solidFill>
                  <a:schemeClr val="accent5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203" name="Google Shape;203;p32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997200" cy="25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04" name="Google Shape;204;p32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Calibri"/>
              <a:buNone/>
              <a:defRPr sz="24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32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206" name="Google Shape;206;p32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 pattern_Title and Content">
  <p:cSld name="no pattern_Title and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92024" y="2061185"/>
            <a:ext cx="7886700" cy="20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title"/>
          </p:nvPr>
        </p:nvSpPr>
        <p:spPr>
          <a:xfrm>
            <a:off x="2679825" y="69895"/>
            <a:ext cx="6400800" cy="6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6457950" y="486940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8-Title Only">
  <p:cSld name="Green_8-Title Only">
    <p:bg>
      <p:bgPr>
        <a:solidFill>
          <a:schemeClr val="accent5"/>
        </a:solidFill>
        <a:effectLst/>
      </p:bgPr>
    </p:bg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3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33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300"/>
              <a:buFont typeface="Calibri"/>
              <a:buNone/>
              <a:defRPr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33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211" name="Google Shape;211;p33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9-Blank">
  <p:cSld name="Green_9-Blank">
    <p:bg>
      <p:bgPr>
        <a:solidFill>
          <a:schemeClr val="accent5"/>
        </a:solidFill>
        <a:effectLst/>
      </p:bgPr>
    </p:bg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4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 sz="1100"/>
          </a:p>
        </p:txBody>
      </p:sp>
      <p:sp>
        <p:nvSpPr>
          <p:cNvPr id="214" name="Google Shape;214;p34"/>
          <p:cNvSpPr txBox="1">
            <a:spLocks noGrp="1"/>
          </p:cNvSpPr>
          <p:nvPr>
            <p:ph type="body" idx="1"/>
          </p:nvPr>
        </p:nvSpPr>
        <p:spPr>
          <a:xfrm>
            <a:off x="537882" y="494969"/>
            <a:ext cx="8088300" cy="404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15" name="Google Shape;215;p34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216" name="Google Shape;216;p34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10-Large Type">
  <p:cSld name="Green_10-Large Type">
    <p:bg>
      <p:bgPr>
        <a:solidFill>
          <a:schemeClr val="accent5"/>
        </a:solidFill>
        <a:effectLst/>
      </p:bgPr>
    </p:bg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5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9" name="Google Shape;219;p35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89652" y="2886671"/>
            <a:ext cx="964694" cy="18288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Google Shape;220;p35"/>
          <p:cNvSpPr txBox="1">
            <a:spLocks noGrp="1"/>
          </p:cNvSpPr>
          <p:nvPr>
            <p:ph type="ctrTitle"/>
          </p:nvPr>
        </p:nvSpPr>
        <p:spPr>
          <a:xfrm>
            <a:off x="1143000" y="1124344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9000"/>
              <a:buFont typeface="Calibri"/>
              <a:buNone/>
              <a:defRPr sz="90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1" name="Google Shape;221;p35"/>
          <p:cNvSpPr txBox="1">
            <a:spLocks noGrp="1"/>
          </p:cNvSpPr>
          <p:nvPr>
            <p:ph type="subTitle" idx="1"/>
          </p:nvPr>
        </p:nvSpPr>
        <p:spPr>
          <a:xfrm>
            <a:off x="1143000" y="3002388"/>
            <a:ext cx="6858000" cy="6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5"/>
              </a:buClr>
              <a:buSzPts val="1800"/>
              <a:buNone/>
              <a:defRPr sz="1800">
                <a:solidFill>
                  <a:schemeClr val="accent5"/>
                </a:solidFill>
              </a:defRPr>
            </a:lvl1pPr>
            <a:lvl2pPr lvl="1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22" name="Google Shape;222;p35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223" name="Google Shape;223;p35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11-Follow Us">
  <p:cSld name="Green_11-Follow Us">
    <p:bg>
      <p:bgPr>
        <a:solidFill>
          <a:schemeClr val="accent5"/>
        </a:solidFill>
        <a:effectLst/>
      </p:bgPr>
    </p:bg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6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6" name="Google Shape;226;p36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89652" y="2886671"/>
            <a:ext cx="964694" cy="18288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Google Shape;227;p36"/>
          <p:cNvSpPr txBox="1">
            <a:spLocks noGrp="1"/>
          </p:cNvSpPr>
          <p:nvPr>
            <p:ph type="ctrTitle"/>
          </p:nvPr>
        </p:nvSpPr>
        <p:spPr>
          <a:xfrm>
            <a:off x="1143000" y="1124344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9000"/>
              <a:buFont typeface="Calibri"/>
              <a:buNone/>
              <a:defRPr sz="90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pic>
        <p:nvPicPr>
          <p:cNvPr id="228" name="Google Shape;228;p36" descr="Twitter ic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38718" y="3032551"/>
            <a:ext cx="375030" cy="3750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9" name="Google Shape;229;p36" descr="Facebook ico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68720" y="3032551"/>
            <a:ext cx="375030" cy="375030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36"/>
          <p:cNvSpPr txBox="1"/>
          <p:nvPr/>
        </p:nvSpPr>
        <p:spPr>
          <a:xfrm>
            <a:off x="2038718" y="3032551"/>
            <a:ext cx="5105100" cy="3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twitter.com/ORDeptEd | fb.com/ORDeptEd</a:t>
            </a:r>
            <a:endParaRPr sz="18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36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232" name="Google Shape;232;p36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1-Title Slide">
  <p:cSld name="Gold_1-Title Slide">
    <p:bg>
      <p:bgPr>
        <a:solidFill>
          <a:schemeClr val="accent4"/>
        </a:solidFill>
        <a:effectLst/>
      </p:bgPr>
    </p:bg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7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37"/>
          <p:cNvSpPr/>
          <p:nvPr/>
        </p:nvSpPr>
        <p:spPr>
          <a:xfrm>
            <a:off x="154641" y="4461062"/>
            <a:ext cx="8831100" cy="524400"/>
          </a:xfrm>
          <a:prstGeom prst="rect">
            <a:avLst/>
          </a:prstGeom>
          <a:solidFill>
            <a:srgbClr val="FAF5E3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6" name="Google Shape;236;p37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89652" y="2604100"/>
            <a:ext cx="964694" cy="18288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37"/>
          <p:cNvSpPr txBox="1">
            <a:spLocks noGrp="1"/>
          </p:cNvSpPr>
          <p:nvPr>
            <p:ph type="ctrTitle"/>
          </p:nvPr>
        </p:nvSpPr>
        <p:spPr>
          <a:xfrm>
            <a:off x="1143000" y="1865026"/>
            <a:ext cx="6858000" cy="76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100"/>
              <a:buFont typeface="Calibri"/>
              <a:buNone/>
              <a:defRPr sz="41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37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1pPr>
            <a:lvl2pPr lvl="1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pic>
        <p:nvPicPr>
          <p:cNvPr id="239" name="Google Shape;239;p37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75327" y="160537"/>
            <a:ext cx="1593344" cy="1625348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Google Shape;240;p37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241" name="Google Shape;241;p37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2-Section Header">
  <p:cSld name="Gold_2-Section Header">
    <p:bg>
      <p:bgPr>
        <a:solidFill>
          <a:schemeClr val="accent4"/>
        </a:solidFill>
        <a:effectLst/>
      </p:bgPr>
    </p:bg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8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38"/>
          <p:cNvSpPr/>
          <p:nvPr/>
        </p:nvSpPr>
        <p:spPr>
          <a:xfrm>
            <a:off x="154640" y="1866568"/>
            <a:ext cx="8831100" cy="1425300"/>
          </a:xfrm>
          <a:prstGeom prst="rect">
            <a:avLst/>
          </a:prstGeom>
          <a:solidFill>
            <a:srgbClr val="FAF5E3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38"/>
          <p:cNvSpPr txBox="1">
            <a:spLocks noGrp="1"/>
          </p:cNvSpPr>
          <p:nvPr>
            <p:ph type="ctrTitle"/>
          </p:nvPr>
        </p:nvSpPr>
        <p:spPr>
          <a:xfrm>
            <a:off x="537883" y="1866568"/>
            <a:ext cx="8088300" cy="14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100"/>
              <a:buFont typeface="Calibri"/>
              <a:buNone/>
              <a:defRPr sz="51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46" name="Google Shape;246;p38"/>
          <p:cNvSpPr txBox="1">
            <a:spLocks noGrp="1"/>
          </p:cNvSpPr>
          <p:nvPr>
            <p:ph type="dt" idx="10"/>
          </p:nvPr>
        </p:nvSpPr>
        <p:spPr>
          <a:xfrm>
            <a:off x="2891118" y="4604845"/>
            <a:ext cx="33819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7" name="Google Shape;247;p38"/>
          <p:cNvSpPr txBox="1">
            <a:spLocks noGrp="1"/>
          </p:cNvSpPr>
          <p:nvPr>
            <p:ph type="ftr" idx="11"/>
          </p:nvPr>
        </p:nvSpPr>
        <p:spPr>
          <a:xfrm>
            <a:off x="537882" y="4604845"/>
            <a:ext cx="21480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8" name="Google Shape;248;p38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49" name="Google Shape;249;p38" descr="Oregon Department of Education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775327" y="160537"/>
            <a:ext cx="1593344" cy="1625348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38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3-Title Bar and Content">
  <p:cSld name="Gold_3-Title Bar and Content">
    <p:bg>
      <p:bgPr>
        <a:solidFill>
          <a:schemeClr val="accent4"/>
        </a:solidFill>
        <a:effectLst/>
      </p:bgPr>
    </p:bg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9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39"/>
          <p:cNvSpPr/>
          <p:nvPr/>
        </p:nvSpPr>
        <p:spPr>
          <a:xfrm>
            <a:off x="154641" y="161365"/>
            <a:ext cx="8831100" cy="1048200"/>
          </a:xfrm>
          <a:prstGeom prst="rect">
            <a:avLst/>
          </a:prstGeom>
          <a:solidFill>
            <a:srgbClr val="FAF5E3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39"/>
          <p:cNvSpPr txBox="1">
            <a:spLocks noGrp="1"/>
          </p:cNvSpPr>
          <p:nvPr>
            <p:ph type="body" idx="1"/>
          </p:nvPr>
        </p:nvSpPr>
        <p:spPr>
          <a:xfrm>
            <a:off x="537882" y="1369219"/>
            <a:ext cx="8088300" cy="30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55" name="Google Shape;255;p39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3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39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257" name="Google Shape;257;p39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4-Content with Caption">
  <p:cSld name="Gold_4-Content with Caption">
    <p:bg>
      <p:bgPr>
        <a:solidFill>
          <a:schemeClr val="accent4"/>
        </a:solidFill>
        <a:effectLst/>
      </p:bgPr>
    </p:bg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40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40"/>
          <p:cNvSpPr/>
          <p:nvPr/>
        </p:nvSpPr>
        <p:spPr>
          <a:xfrm>
            <a:off x="154642" y="161365"/>
            <a:ext cx="3547800" cy="4824300"/>
          </a:xfrm>
          <a:prstGeom prst="rect">
            <a:avLst/>
          </a:prstGeom>
          <a:solidFill>
            <a:srgbClr val="FAF5E3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40"/>
          <p:cNvSpPr txBox="1">
            <a:spLocks noGrp="1"/>
          </p:cNvSpPr>
          <p:nvPr>
            <p:ph type="title"/>
          </p:nvPr>
        </p:nvSpPr>
        <p:spPr>
          <a:xfrm>
            <a:off x="537883" y="584734"/>
            <a:ext cx="2949000" cy="190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300"/>
              <a:buFont typeface="Calibri"/>
              <a:buNone/>
              <a:defRPr sz="33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40"/>
          <p:cNvSpPr txBox="1">
            <a:spLocks noGrp="1"/>
          </p:cNvSpPr>
          <p:nvPr>
            <p:ph type="body" idx="1"/>
          </p:nvPr>
        </p:nvSpPr>
        <p:spPr>
          <a:xfrm>
            <a:off x="3887391" y="584735"/>
            <a:ext cx="4629300" cy="38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marL="91440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marL="2743200" lvl="5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263" name="Google Shape;263;p40"/>
          <p:cNvSpPr>
            <a:spLocks noGrp="1"/>
          </p:cNvSpPr>
          <p:nvPr>
            <p:ph type="pic" idx="2"/>
          </p:nvPr>
        </p:nvSpPr>
        <p:spPr>
          <a:xfrm>
            <a:off x="537883" y="2655094"/>
            <a:ext cx="2949000" cy="1740600"/>
          </a:xfrm>
          <a:prstGeom prst="rect">
            <a:avLst/>
          </a:prstGeom>
          <a:noFill/>
          <a:ln>
            <a:noFill/>
          </a:ln>
        </p:spPr>
      </p:sp>
      <p:sp>
        <p:nvSpPr>
          <p:cNvPr id="264" name="Google Shape;264;p40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265" name="Google Shape;265;p40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old_5-Title and Content">
  <p:cSld name="Gold_5-Title and Content">
    <p:bg>
      <p:bgPr>
        <a:solidFill>
          <a:schemeClr val="accent4"/>
        </a:solidFill>
        <a:effectLst/>
      </p:bgPr>
    </p:bg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41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3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41"/>
          <p:cNvSpPr txBox="1">
            <a:spLocks noGrp="1"/>
          </p:cNvSpPr>
          <p:nvPr>
            <p:ph type="body" idx="1"/>
          </p:nvPr>
        </p:nvSpPr>
        <p:spPr>
          <a:xfrm>
            <a:off x="537882" y="1369219"/>
            <a:ext cx="8088300" cy="30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69" name="Google Shape;269;p41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270" name="Google Shape;270;p41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old_6-Two Content">
  <p:cSld name="Gold_6-Two Content">
    <p:bg>
      <p:bgPr>
        <a:solidFill>
          <a:schemeClr val="accent4"/>
        </a:solidFill>
        <a:effectLst/>
      </p:bgPr>
    </p:bg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42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3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3" name="Google Shape;273;p42"/>
          <p:cNvSpPr txBox="1">
            <a:spLocks noGrp="1"/>
          </p:cNvSpPr>
          <p:nvPr>
            <p:ph type="body" idx="1"/>
          </p:nvPr>
        </p:nvSpPr>
        <p:spPr>
          <a:xfrm>
            <a:off x="537882" y="1369219"/>
            <a:ext cx="3976800" cy="3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74" name="Google Shape;274;p42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997200" cy="3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75" name="Google Shape;275;p42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276" name="Google Shape;276;p42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 pattern_Two Content">
  <p:cSld name="no pattern_Two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655811" y="1918592"/>
            <a:ext cx="3886200" cy="20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2"/>
          </p:nvPr>
        </p:nvSpPr>
        <p:spPr>
          <a:xfrm>
            <a:off x="4656311" y="1918592"/>
            <a:ext cx="3886200" cy="20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2679825" y="69895"/>
            <a:ext cx="6400800" cy="6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6457950" y="486940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old_7-Comparison">
  <p:cSld name="Gold_7-Comparison">
    <p:bg>
      <p:bgPr>
        <a:solidFill>
          <a:schemeClr val="accent4"/>
        </a:solidFill>
        <a:effectLst/>
      </p:bgPr>
    </p:bg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43"/>
          <p:cNvSpPr txBox="1">
            <a:spLocks noGrp="1"/>
          </p:cNvSpPr>
          <p:nvPr>
            <p:ph type="body" idx="1"/>
          </p:nvPr>
        </p:nvSpPr>
        <p:spPr>
          <a:xfrm>
            <a:off x="537882" y="1260872"/>
            <a:ext cx="39603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0">
                <a:solidFill>
                  <a:schemeClr val="accent4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279" name="Google Shape;279;p43"/>
          <p:cNvSpPr txBox="1">
            <a:spLocks noGrp="1"/>
          </p:cNvSpPr>
          <p:nvPr>
            <p:ph type="body" idx="2"/>
          </p:nvPr>
        </p:nvSpPr>
        <p:spPr>
          <a:xfrm>
            <a:off x="537882" y="1878806"/>
            <a:ext cx="3960300" cy="25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80" name="Google Shape;280;p43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997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0">
                <a:solidFill>
                  <a:schemeClr val="accent4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281" name="Google Shape;281;p43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997200" cy="25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82" name="Google Shape;282;p43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Calibri"/>
              <a:buNone/>
              <a:defRPr sz="24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3" name="Google Shape;283;p43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284" name="Google Shape;284;p43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8-Title Only">
  <p:cSld name="Gold_8-Title Only">
    <p:bg>
      <p:bgPr>
        <a:solidFill>
          <a:schemeClr val="accent4"/>
        </a:solidFill>
        <a:effectLst/>
      </p:bgPr>
    </p:bg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44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44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3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8" name="Google Shape;288;p44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289" name="Google Shape;289;p44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9-Blank">
  <p:cSld name="Gold_9-Blank">
    <p:bg>
      <p:bgPr>
        <a:solidFill>
          <a:schemeClr val="accent4"/>
        </a:solidFill>
        <a:effectLst/>
      </p:bgPr>
    </p:bg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45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 sz="1100"/>
          </a:p>
        </p:txBody>
      </p:sp>
      <p:sp>
        <p:nvSpPr>
          <p:cNvPr id="292" name="Google Shape;292;p45"/>
          <p:cNvSpPr txBox="1">
            <a:spLocks noGrp="1"/>
          </p:cNvSpPr>
          <p:nvPr>
            <p:ph type="body" idx="1"/>
          </p:nvPr>
        </p:nvSpPr>
        <p:spPr>
          <a:xfrm>
            <a:off x="537882" y="494969"/>
            <a:ext cx="8088300" cy="404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93" name="Google Shape;293;p45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294" name="Google Shape;294;p45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10-Large Type">
  <p:cSld name="Gold_10-Large Type">
    <p:bg>
      <p:bgPr>
        <a:solidFill>
          <a:schemeClr val="accent4"/>
        </a:solidFill>
        <a:effectLst/>
      </p:bgPr>
    </p:bg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46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7" name="Google Shape;297;p46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89652" y="2886671"/>
            <a:ext cx="964694" cy="18288"/>
          </a:xfrm>
          <a:prstGeom prst="rect">
            <a:avLst/>
          </a:prstGeom>
          <a:noFill/>
          <a:ln>
            <a:noFill/>
          </a:ln>
        </p:spPr>
      </p:pic>
      <p:sp>
        <p:nvSpPr>
          <p:cNvPr id="298" name="Google Shape;298;p46"/>
          <p:cNvSpPr txBox="1">
            <a:spLocks noGrp="1"/>
          </p:cNvSpPr>
          <p:nvPr>
            <p:ph type="ctrTitle"/>
          </p:nvPr>
        </p:nvSpPr>
        <p:spPr>
          <a:xfrm>
            <a:off x="1143000" y="1124344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000"/>
              <a:buFont typeface="Calibri"/>
              <a:buNone/>
              <a:defRPr sz="90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46"/>
          <p:cNvSpPr txBox="1">
            <a:spLocks noGrp="1"/>
          </p:cNvSpPr>
          <p:nvPr>
            <p:ph type="subTitle" idx="1"/>
          </p:nvPr>
        </p:nvSpPr>
        <p:spPr>
          <a:xfrm>
            <a:off x="1143000" y="3002388"/>
            <a:ext cx="6858000" cy="6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1pPr>
            <a:lvl2pPr lvl="1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300" name="Google Shape;300;p46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301" name="Google Shape;301;p46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11-Follow Us">
  <p:cSld name="Gold_11-Follow Us">
    <p:bg>
      <p:bgPr>
        <a:solidFill>
          <a:schemeClr val="accent4"/>
        </a:solidFill>
        <a:effectLst/>
      </p:bgPr>
    </p:bg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47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4" name="Google Shape;304;p47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89652" y="2886671"/>
            <a:ext cx="964694" cy="18288"/>
          </a:xfrm>
          <a:prstGeom prst="rect">
            <a:avLst/>
          </a:prstGeom>
          <a:noFill/>
          <a:ln>
            <a:noFill/>
          </a:ln>
        </p:spPr>
      </p:pic>
      <p:sp>
        <p:nvSpPr>
          <p:cNvPr id="305" name="Google Shape;305;p47"/>
          <p:cNvSpPr txBox="1">
            <a:spLocks noGrp="1"/>
          </p:cNvSpPr>
          <p:nvPr>
            <p:ph type="ctrTitle"/>
          </p:nvPr>
        </p:nvSpPr>
        <p:spPr>
          <a:xfrm>
            <a:off x="1143000" y="1124344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000"/>
              <a:buFont typeface="Calibri"/>
              <a:buNone/>
              <a:defRPr sz="90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pic>
        <p:nvPicPr>
          <p:cNvPr id="306" name="Google Shape;306;p47" descr="Twitter ic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38718" y="3032551"/>
            <a:ext cx="375030" cy="37503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" name="Google Shape;307;p47" descr="Facebook ico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68720" y="3032551"/>
            <a:ext cx="375030" cy="375030"/>
          </a:xfrm>
          <a:prstGeom prst="rect">
            <a:avLst/>
          </a:prstGeom>
          <a:noFill/>
          <a:ln>
            <a:noFill/>
          </a:ln>
        </p:spPr>
      </p:pic>
      <p:sp>
        <p:nvSpPr>
          <p:cNvPr id="308" name="Google Shape;308;p47"/>
          <p:cNvSpPr txBox="1"/>
          <p:nvPr/>
        </p:nvSpPr>
        <p:spPr>
          <a:xfrm>
            <a:off x="2038718" y="3032551"/>
            <a:ext cx="5105100" cy="3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twitter.com/ORDeptEd | fb.com/ORDeptEd</a:t>
            </a:r>
            <a:endParaRPr sz="18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47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310" name="Google Shape;310;p47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1-Title Slide">
  <p:cSld name="Orange_1-Title Slide">
    <p:bg>
      <p:bgPr>
        <a:solidFill>
          <a:schemeClr val="accent3"/>
        </a:solidFill>
        <a:effectLst/>
      </p:bgPr>
    </p:bg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48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48"/>
          <p:cNvSpPr/>
          <p:nvPr/>
        </p:nvSpPr>
        <p:spPr>
          <a:xfrm>
            <a:off x="154641" y="4461062"/>
            <a:ext cx="8831100" cy="524400"/>
          </a:xfrm>
          <a:prstGeom prst="rect">
            <a:avLst/>
          </a:prstGeom>
          <a:solidFill>
            <a:srgbClr val="FCEDE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14" name="Google Shape;314;p48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89652" y="2604100"/>
            <a:ext cx="964694" cy="18288"/>
          </a:xfrm>
          <a:prstGeom prst="rect">
            <a:avLst/>
          </a:prstGeom>
          <a:noFill/>
          <a:ln>
            <a:noFill/>
          </a:ln>
        </p:spPr>
      </p:pic>
      <p:sp>
        <p:nvSpPr>
          <p:cNvPr id="315" name="Google Shape;315;p48"/>
          <p:cNvSpPr txBox="1">
            <a:spLocks noGrp="1"/>
          </p:cNvSpPr>
          <p:nvPr>
            <p:ph type="ctrTitle"/>
          </p:nvPr>
        </p:nvSpPr>
        <p:spPr>
          <a:xfrm>
            <a:off x="1143000" y="1865026"/>
            <a:ext cx="6858000" cy="76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100"/>
              <a:buFont typeface="Calibri"/>
              <a:buNone/>
              <a:defRPr sz="41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6" name="Google Shape;316;p48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3"/>
              </a:buClr>
              <a:buSzPts val="1800"/>
              <a:buNone/>
              <a:defRPr sz="1800">
                <a:solidFill>
                  <a:schemeClr val="accent3"/>
                </a:solidFill>
              </a:defRPr>
            </a:lvl1pPr>
            <a:lvl2pPr lvl="1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pic>
        <p:nvPicPr>
          <p:cNvPr id="317" name="Google Shape;317;p48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75327" y="160537"/>
            <a:ext cx="1593344" cy="1625348"/>
          </a:xfrm>
          <a:prstGeom prst="rect">
            <a:avLst/>
          </a:prstGeom>
          <a:noFill/>
          <a:ln>
            <a:noFill/>
          </a:ln>
        </p:spPr>
      </p:pic>
      <p:sp>
        <p:nvSpPr>
          <p:cNvPr id="318" name="Google Shape;318;p48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319" name="Google Shape;319;p48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2-Section Header">
  <p:cSld name="Orange_2-Section Header">
    <p:bg>
      <p:bgPr>
        <a:solidFill>
          <a:schemeClr val="accent3"/>
        </a:solidFill>
        <a:effectLst/>
      </p:bgPr>
    </p:bg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49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49"/>
          <p:cNvSpPr/>
          <p:nvPr/>
        </p:nvSpPr>
        <p:spPr>
          <a:xfrm>
            <a:off x="154640" y="1866568"/>
            <a:ext cx="8831100" cy="1425300"/>
          </a:xfrm>
          <a:prstGeom prst="rect">
            <a:avLst/>
          </a:prstGeom>
          <a:solidFill>
            <a:srgbClr val="FCEDE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49"/>
          <p:cNvSpPr txBox="1">
            <a:spLocks noGrp="1"/>
          </p:cNvSpPr>
          <p:nvPr>
            <p:ph type="ctrTitle"/>
          </p:nvPr>
        </p:nvSpPr>
        <p:spPr>
          <a:xfrm>
            <a:off x="537883" y="1866568"/>
            <a:ext cx="8088300" cy="14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Calibri"/>
              <a:buNone/>
              <a:defRPr sz="51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pic>
        <p:nvPicPr>
          <p:cNvPr id="324" name="Google Shape;324;p49" descr="Oregon Department of Education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775327" y="160537"/>
            <a:ext cx="1593344" cy="1625348"/>
          </a:xfrm>
          <a:prstGeom prst="rect">
            <a:avLst/>
          </a:prstGeom>
          <a:noFill/>
          <a:ln>
            <a:noFill/>
          </a:ln>
        </p:spPr>
      </p:pic>
      <p:sp>
        <p:nvSpPr>
          <p:cNvPr id="325" name="Google Shape;325;p49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326" name="Google Shape;326;p49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3-Title Bar and Content">
  <p:cSld name="Orange_3-Title Bar and Content">
    <p:bg>
      <p:bgPr>
        <a:solidFill>
          <a:schemeClr val="accent3"/>
        </a:solidFill>
        <a:effectLst/>
      </p:bgPr>
    </p:bg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50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50"/>
          <p:cNvSpPr/>
          <p:nvPr/>
        </p:nvSpPr>
        <p:spPr>
          <a:xfrm>
            <a:off x="154641" y="161365"/>
            <a:ext cx="8831100" cy="1048200"/>
          </a:xfrm>
          <a:prstGeom prst="rect">
            <a:avLst/>
          </a:prstGeom>
          <a:solidFill>
            <a:srgbClr val="FCEDE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50"/>
          <p:cNvSpPr txBox="1">
            <a:spLocks noGrp="1"/>
          </p:cNvSpPr>
          <p:nvPr>
            <p:ph type="body" idx="1"/>
          </p:nvPr>
        </p:nvSpPr>
        <p:spPr>
          <a:xfrm>
            <a:off x="537882" y="1369219"/>
            <a:ext cx="8088300" cy="30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31" name="Google Shape;331;p50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300"/>
              <a:buFont typeface="Calibri"/>
              <a:buNone/>
              <a:defRPr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50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333" name="Google Shape;333;p50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4-Content with Caption">
  <p:cSld name="Orange_4-Content with Caption">
    <p:bg>
      <p:bgPr>
        <a:solidFill>
          <a:schemeClr val="accent3"/>
        </a:solidFill>
        <a:effectLst/>
      </p:bgPr>
    </p:bg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51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51"/>
          <p:cNvSpPr/>
          <p:nvPr/>
        </p:nvSpPr>
        <p:spPr>
          <a:xfrm>
            <a:off x="154642" y="161365"/>
            <a:ext cx="3547800" cy="4824300"/>
          </a:xfrm>
          <a:prstGeom prst="rect">
            <a:avLst/>
          </a:prstGeom>
          <a:solidFill>
            <a:srgbClr val="FCEDE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51"/>
          <p:cNvSpPr txBox="1">
            <a:spLocks noGrp="1"/>
          </p:cNvSpPr>
          <p:nvPr>
            <p:ph type="title"/>
          </p:nvPr>
        </p:nvSpPr>
        <p:spPr>
          <a:xfrm>
            <a:off x="537883" y="584734"/>
            <a:ext cx="2949000" cy="190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300"/>
              <a:buFont typeface="Calibri"/>
              <a:buNone/>
              <a:defRPr sz="33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51"/>
          <p:cNvSpPr txBox="1">
            <a:spLocks noGrp="1"/>
          </p:cNvSpPr>
          <p:nvPr>
            <p:ph type="body" idx="1"/>
          </p:nvPr>
        </p:nvSpPr>
        <p:spPr>
          <a:xfrm>
            <a:off x="3887391" y="584735"/>
            <a:ext cx="4629300" cy="38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marL="91440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marL="2743200" lvl="5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339" name="Google Shape;339;p51"/>
          <p:cNvSpPr>
            <a:spLocks noGrp="1"/>
          </p:cNvSpPr>
          <p:nvPr>
            <p:ph type="pic" idx="2"/>
          </p:nvPr>
        </p:nvSpPr>
        <p:spPr>
          <a:xfrm>
            <a:off x="537883" y="2655094"/>
            <a:ext cx="2949000" cy="1740600"/>
          </a:xfrm>
          <a:prstGeom prst="rect">
            <a:avLst/>
          </a:prstGeom>
          <a:noFill/>
          <a:ln>
            <a:noFill/>
          </a:ln>
        </p:spPr>
      </p:sp>
      <p:sp>
        <p:nvSpPr>
          <p:cNvPr id="340" name="Google Shape;340;p51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341" name="Google Shape;341;p51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ange_5-Title and Content">
  <p:cSld name="Orange_5-Title and Content">
    <p:bg>
      <p:bgPr>
        <a:solidFill>
          <a:schemeClr val="accent3"/>
        </a:solidFill>
        <a:effectLst/>
      </p:bgPr>
    </p:bg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52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300"/>
              <a:buFont typeface="Calibri"/>
              <a:buNone/>
              <a:defRPr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52"/>
          <p:cNvSpPr txBox="1">
            <a:spLocks noGrp="1"/>
          </p:cNvSpPr>
          <p:nvPr>
            <p:ph type="body" idx="1"/>
          </p:nvPr>
        </p:nvSpPr>
        <p:spPr>
          <a:xfrm>
            <a:off x="537882" y="1369219"/>
            <a:ext cx="8088300" cy="30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45" name="Google Shape;345;p52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346" name="Google Shape;346;p52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 pattern_Comparison">
  <p:cSld name="no pattern_Comparis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584574" y="1853580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584574" y="2529700"/>
            <a:ext cx="3868200" cy="16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4583884" y="1853580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4583884" y="2529700"/>
            <a:ext cx="3887400" cy="16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2679825" y="69895"/>
            <a:ext cx="6400800" cy="6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6457950" y="486940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ange_6-Two Content">
  <p:cSld name="Orange_6-Two Content">
    <p:bg>
      <p:bgPr>
        <a:solidFill>
          <a:schemeClr val="accent3"/>
        </a:solidFill>
        <a:effectLst/>
      </p:bgPr>
    </p:bg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53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300"/>
              <a:buFont typeface="Calibri"/>
              <a:buNone/>
              <a:defRPr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49" name="Google Shape;349;p53"/>
          <p:cNvSpPr txBox="1">
            <a:spLocks noGrp="1"/>
          </p:cNvSpPr>
          <p:nvPr>
            <p:ph type="body" idx="1"/>
          </p:nvPr>
        </p:nvSpPr>
        <p:spPr>
          <a:xfrm>
            <a:off x="537882" y="1369219"/>
            <a:ext cx="3976800" cy="3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50" name="Google Shape;350;p53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997200" cy="3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51" name="Google Shape;351;p53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352" name="Google Shape;352;p53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ange_7-Comparison">
  <p:cSld name="Orange_7-Comparison">
    <p:bg>
      <p:bgPr>
        <a:solidFill>
          <a:schemeClr val="accent3"/>
        </a:solidFill>
        <a:effectLst/>
      </p:bgPr>
    </p:bg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54"/>
          <p:cNvSpPr txBox="1">
            <a:spLocks noGrp="1"/>
          </p:cNvSpPr>
          <p:nvPr>
            <p:ph type="body" idx="1"/>
          </p:nvPr>
        </p:nvSpPr>
        <p:spPr>
          <a:xfrm>
            <a:off x="537882" y="1260872"/>
            <a:ext cx="39603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 sz="2400" b="0">
                <a:solidFill>
                  <a:schemeClr val="accent3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55" name="Google Shape;355;p54"/>
          <p:cNvSpPr txBox="1">
            <a:spLocks noGrp="1"/>
          </p:cNvSpPr>
          <p:nvPr>
            <p:ph type="body" idx="2"/>
          </p:nvPr>
        </p:nvSpPr>
        <p:spPr>
          <a:xfrm>
            <a:off x="537882" y="1878806"/>
            <a:ext cx="3960300" cy="25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56" name="Google Shape;356;p54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997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 sz="2400" b="0">
                <a:solidFill>
                  <a:schemeClr val="accent3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57" name="Google Shape;357;p54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997200" cy="25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58" name="Google Shape;358;p54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Calibri"/>
              <a:buNone/>
              <a:defRPr sz="24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9" name="Google Shape;359;p54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360" name="Google Shape;360;p54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8-Title Only">
  <p:cSld name="Orange_8-Title Only">
    <p:bg>
      <p:bgPr>
        <a:solidFill>
          <a:schemeClr val="accent3"/>
        </a:solidFill>
        <a:effectLst/>
      </p:bgPr>
    </p:bg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55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55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300"/>
              <a:buFont typeface="Calibri"/>
              <a:buNone/>
              <a:defRPr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55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365" name="Google Shape;365;p55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9-Blank">
  <p:cSld name="Orange_9-Blank">
    <p:bg>
      <p:bgPr>
        <a:solidFill>
          <a:schemeClr val="accent3"/>
        </a:solidFill>
        <a:effectLst/>
      </p:bgPr>
    </p:bg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56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 sz="1100"/>
          </a:p>
        </p:txBody>
      </p:sp>
      <p:sp>
        <p:nvSpPr>
          <p:cNvPr id="368" name="Google Shape;368;p56"/>
          <p:cNvSpPr txBox="1">
            <a:spLocks noGrp="1"/>
          </p:cNvSpPr>
          <p:nvPr>
            <p:ph type="body" idx="1"/>
          </p:nvPr>
        </p:nvSpPr>
        <p:spPr>
          <a:xfrm>
            <a:off x="537882" y="494969"/>
            <a:ext cx="8088300" cy="404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69" name="Google Shape;369;p56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370" name="Google Shape;370;p56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10-Large Type">
  <p:cSld name="Orange_10-Large Type">
    <p:bg>
      <p:bgPr>
        <a:solidFill>
          <a:schemeClr val="accent3"/>
        </a:solidFill>
        <a:effectLst/>
      </p:bgPr>
    </p:bg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57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73" name="Google Shape;373;p57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89652" y="2886671"/>
            <a:ext cx="964694" cy="18288"/>
          </a:xfrm>
          <a:prstGeom prst="rect">
            <a:avLst/>
          </a:prstGeom>
          <a:noFill/>
          <a:ln>
            <a:noFill/>
          </a:ln>
        </p:spPr>
      </p:pic>
      <p:sp>
        <p:nvSpPr>
          <p:cNvPr id="374" name="Google Shape;374;p57"/>
          <p:cNvSpPr txBox="1">
            <a:spLocks noGrp="1"/>
          </p:cNvSpPr>
          <p:nvPr>
            <p:ph type="ctrTitle"/>
          </p:nvPr>
        </p:nvSpPr>
        <p:spPr>
          <a:xfrm>
            <a:off x="1143000" y="1124344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000"/>
              <a:buFont typeface="Calibri"/>
              <a:buNone/>
              <a:defRPr sz="90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57"/>
          <p:cNvSpPr txBox="1">
            <a:spLocks noGrp="1"/>
          </p:cNvSpPr>
          <p:nvPr>
            <p:ph type="subTitle" idx="1"/>
          </p:nvPr>
        </p:nvSpPr>
        <p:spPr>
          <a:xfrm>
            <a:off x="1143000" y="3002388"/>
            <a:ext cx="6858000" cy="6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3"/>
              </a:buClr>
              <a:buSzPts val="1800"/>
              <a:buNone/>
              <a:defRPr sz="1800">
                <a:solidFill>
                  <a:schemeClr val="accent3"/>
                </a:solidFill>
              </a:defRPr>
            </a:lvl1pPr>
            <a:lvl2pPr lvl="1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376" name="Google Shape;376;p57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77" name="Google Shape;377;p57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11-Follow Us">
  <p:cSld name="Orange_11-Follow Us">
    <p:bg>
      <p:bgPr>
        <a:solidFill>
          <a:schemeClr val="accent3"/>
        </a:solidFill>
        <a:effectLst/>
      </p:bgPr>
    </p:bg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58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80" name="Google Shape;380;p58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89652" y="2886671"/>
            <a:ext cx="964694" cy="18288"/>
          </a:xfrm>
          <a:prstGeom prst="rect">
            <a:avLst/>
          </a:prstGeom>
          <a:noFill/>
          <a:ln>
            <a:noFill/>
          </a:ln>
        </p:spPr>
      </p:pic>
      <p:sp>
        <p:nvSpPr>
          <p:cNvPr id="381" name="Google Shape;381;p58"/>
          <p:cNvSpPr txBox="1">
            <a:spLocks noGrp="1"/>
          </p:cNvSpPr>
          <p:nvPr>
            <p:ph type="ctrTitle"/>
          </p:nvPr>
        </p:nvSpPr>
        <p:spPr>
          <a:xfrm>
            <a:off x="1143000" y="1124344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000"/>
              <a:buFont typeface="Calibri"/>
              <a:buNone/>
              <a:defRPr sz="90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pic>
        <p:nvPicPr>
          <p:cNvPr id="382" name="Google Shape;382;p58" descr="Twitter ic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38718" y="3032551"/>
            <a:ext cx="375030" cy="37503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3" name="Google Shape;383;p58" descr="Facebook ico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68720" y="3032551"/>
            <a:ext cx="375030" cy="375030"/>
          </a:xfrm>
          <a:prstGeom prst="rect">
            <a:avLst/>
          </a:prstGeom>
          <a:noFill/>
          <a:ln>
            <a:noFill/>
          </a:ln>
        </p:spPr>
      </p:pic>
      <p:sp>
        <p:nvSpPr>
          <p:cNvPr id="384" name="Google Shape;384;p58"/>
          <p:cNvSpPr txBox="1"/>
          <p:nvPr/>
        </p:nvSpPr>
        <p:spPr>
          <a:xfrm>
            <a:off x="2038718" y="3032551"/>
            <a:ext cx="5105100" cy="3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twitter.com/ORDeptEd | fb.com/ORDeptEd</a:t>
            </a:r>
            <a:endParaRPr sz="18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58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386" name="Google Shape;386;p58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1-Title Slide">
  <p:cSld name="Red_1-Title Slide">
    <p:bg>
      <p:bgPr>
        <a:solidFill>
          <a:schemeClr val="accent2"/>
        </a:solidFill>
        <a:effectLst/>
      </p:bgPr>
    </p:bg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59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59"/>
          <p:cNvSpPr/>
          <p:nvPr/>
        </p:nvSpPr>
        <p:spPr>
          <a:xfrm>
            <a:off x="154641" y="4461062"/>
            <a:ext cx="8831100" cy="524400"/>
          </a:xfrm>
          <a:prstGeom prst="rect">
            <a:avLst/>
          </a:prstGeom>
          <a:solidFill>
            <a:srgbClr val="FCF4F8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90" name="Google Shape;390;p59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89652" y="2604100"/>
            <a:ext cx="964694" cy="18288"/>
          </a:xfrm>
          <a:prstGeom prst="rect">
            <a:avLst/>
          </a:prstGeom>
          <a:noFill/>
          <a:ln>
            <a:noFill/>
          </a:ln>
        </p:spPr>
      </p:pic>
      <p:sp>
        <p:nvSpPr>
          <p:cNvPr id="391" name="Google Shape;391;p59"/>
          <p:cNvSpPr txBox="1">
            <a:spLocks noGrp="1"/>
          </p:cNvSpPr>
          <p:nvPr>
            <p:ph type="ctrTitle"/>
          </p:nvPr>
        </p:nvSpPr>
        <p:spPr>
          <a:xfrm>
            <a:off x="1143000" y="1865026"/>
            <a:ext cx="6858000" cy="76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100"/>
              <a:buFont typeface="Calibri"/>
              <a:buNone/>
              <a:defRPr sz="41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59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1pPr>
            <a:lvl2pPr lvl="1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pic>
        <p:nvPicPr>
          <p:cNvPr id="393" name="Google Shape;393;p59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75327" y="160537"/>
            <a:ext cx="1593344" cy="1625348"/>
          </a:xfrm>
          <a:prstGeom prst="rect">
            <a:avLst/>
          </a:prstGeom>
          <a:noFill/>
          <a:ln>
            <a:noFill/>
          </a:ln>
        </p:spPr>
      </p:pic>
      <p:sp>
        <p:nvSpPr>
          <p:cNvPr id="394" name="Google Shape;394;p59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395" name="Google Shape;395;p59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2-Section Header">
  <p:cSld name="Red_2-Section Header">
    <p:bg>
      <p:bgPr>
        <a:solidFill>
          <a:schemeClr val="accent2"/>
        </a:solidFill>
        <a:effectLst/>
      </p:bgPr>
    </p:bg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60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60"/>
          <p:cNvSpPr/>
          <p:nvPr/>
        </p:nvSpPr>
        <p:spPr>
          <a:xfrm>
            <a:off x="154640" y="1866568"/>
            <a:ext cx="8831100" cy="1425300"/>
          </a:xfrm>
          <a:prstGeom prst="rect">
            <a:avLst/>
          </a:prstGeom>
          <a:solidFill>
            <a:srgbClr val="FCF4F8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60"/>
          <p:cNvSpPr txBox="1">
            <a:spLocks noGrp="1"/>
          </p:cNvSpPr>
          <p:nvPr>
            <p:ph type="ctrTitle"/>
          </p:nvPr>
        </p:nvSpPr>
        <p:spPr>
          <a:xfrm>
            <a:off x="537883" y="1866568"/>
            <a:ext cx="8088300" cy="14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100"/>
              <a:buFont typeface="Calibri"/>
              <a:buNone/>
              <a:defRPr sz="51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pic>
        <p:nvPicPr>
          <p:cNvPr id="400" name="Google Shape;400;p60" descr="Oregon Department of Education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775327" y="160537"/>
            <a:ext cx="1593344" cy="1625348"/>
          </a:xfrm>
          <a:prstGeom prst="rect">
            <a:avLst/>
          </a:prstGeom>
          <a:noFill/>
          <a:ln>
            <a:noFill/>
          </a:ln>
        </p:spPr>
      </p:pic>
      <p:sp>
        <p:nvSpPr>
          <p:cNvPr id="401" name="Google Shape;401;p60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402" name="Google Shape;402;p60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3-Title Bar and Content">
  <p:cSld name="Red_3-Title Bar and Content">
    <p:bg>
      <p:bgPr>
        <a:solidFill>
          <a:schemeClr val="accent2"/>
        </a:solidFill>
        <a:effectLst/>
      </p:bgPr>
    </p:bg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61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Google Shape;405;p61"/>
          <p:cNvSpPr/>
          <p:nvPr/>
        </p:nvSpPr>
        <p:spPr>
          <a:xfrm>
            <a:off x="154641" y="161365"/>
            <a:ext cx="8831100" cy="1048200"/>
          </a:xfrm>
          <a:prstGeom prst="rect">
            <a:avLst/>
          </a:prstGeom>
          <a:solidFill>
            <a:srgbClr val="FCF4F8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p61"/>
          <p:cNvSpPr txBox="1">
            <a:spLocks noGrp="1"/>
          </p:cNvSpPr>
          <p:nvPr>
            <p:ph type="body" idx="1"/>
          </p:nvPr>
        </p:nvSpPr>
        <p:spPr>
          <a:xfrm>
            <a:off x="537882" y="1369219"/>
            <a:ext cx="8088300" cy="30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07" name="Google Shape;407;p61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300"/>
              <a:buFont typeface="Calibri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08" name="Google Shape;408;p61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409" name="Google Shape;409;p61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4-Content with Caption">
  <p:cSld name="Red_4-Content with Caption">
    <p:bg>
      <p:bgPr>
        <a:solidFill>
          <a:schemeClr val="accent2"/>
        </a:solidFill>
        <a:effectLst/>
      </p:bgPr>
    </p:bg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62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2" name="Google Shape;412;p62"/>
          <p:cNvSpPr/>
          <p:nvPr/>
        </p:nvSpPr>
        <p:spPr>
          <a:xfrm>
            <a:off x="154642" y="161365"/>
            <a:ext cx="3547800" cy="4824300"/>
          </a:xfrm>
          <a:prstGeom prst="rect">
            <a:avLst/>
          </a:prstGeom>
          <a:solidFill>
            <a:srgbClr val="FCF4F8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62"/>
          <p:cNvSpPr txBox="1">
            <a:spLocks noGrp="1"/>
          </p:cNvSpPr>
          <p:nvPr>
            <p:ph type="title"/>
          </p:nvPr>
        </p:nvSpPr>
        <p:spPr>
          <a:xfrm>
            <a:off x="537883" y="584734"/>
            <a:ext cx="2949000" cy="18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300"/>
              <a:buFont typeface="Calibri"/>
              <a:buNone/>
              <a:defRPr sz="33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14" name="Google Shape;414;p62"/>
          <p:cNvSpPr txBox="1">
            <a:spLocks noGrp="1"/>
          </p:cNvSpPr>
          <p:nvPr>
            <p:ph type="body" idx="1"/>
          </p:nvPr>
        </p:nvSpPr>
        <p:spPr>
          <a:xfrm>
            <a:off x="3887391" y="584735"/>
            <a:ext cx="4629300" cy="38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marL="91440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marL="2743200" lvl="5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415" name="Google Shape;415;p62"/>
          <p:cNvSpPr>
            <a:spLocks noGrp="1"/>
          </p:cNvSpPr>
          <p:nvPr>
            <p:ph type="pic" idx="2"/>
          </p:nvPr>
        </p:nvSpPr>
        <p:spPr>
          <a:xfrm>
            <a:off x="537883" y="2655094"/>
            <a:ext cx="2949000" cy="1740600"/>
          </a:xfrm>
          <a:prstGeom prst="rect">
            <a:avLst/>
          </a:prstGeom>
          <a:noFill/>
          <a:ln>
            <a:noFill/>
          </a:ln>
        </p:spPr>
      </p:sp>
      <p:sp>
        <p:nvSpPr>
          <p:cNvPr id="416" name="Google Shape;416;p62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417" name="Google Shape;417;p62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no pattern_Blank">
  <p:cSld name="no pattern_Blank">
    <p:bg>
      <p:bgPr>
        <a:solidFill>
          <a:schemeClr val="lt1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7" descr="Decorative blue bar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871140"/>
            <a:ext cx="3366656" cy="101721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1881838" y="83686"/>
            <a:ext cx="7152300" cy="75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7" name="Google Shape;47;p7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90611" y="40171"/>
            <a:ext cx="544665" cy="270865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457950" y="486940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_5-Title and Content">
  <p:cSld name="Red_5-Title and Content">
    <p:bg>
      <p:bgPr>
        <a:solidFill>
          <a:schemeClr val="accent2"/>
        </a:solidFill>
        <a:effectLst/>
      </p:bgPr>
    </p:bg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63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300"/>
              <a:buFont typeface="Calibri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20" name="Google Shape;420;p63"/>
          <p:cNvSpPr txBox="1">
            <a:spLocks noGrp="1"/>
          </p:cNvSpPr>
          <p:nvPr>
            <p:ph type="body" idx="1"/>
          </p:nvPr>
        </p:nvSpPr>
        <p:spPr>
          <a:xfrm>
            <a:off x="537882" y="1369219"/>
            <a:ext cx="8088300" cy="30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21" name="Google Shape;421;p63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422" name="Google Shape;422;p63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_6-Two Content">
  <p:cSld name="Red_6-Two Content">
    <p:bg>
      <p:bgPr>
        <a:solidFill>
          <a:schemeClr val="accent2"/>
        </a:solidFill>
        <a:effectLst/>
      </p:bgPr>
    </p:bg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64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300"/>
              <a:buFont typeface="Calibri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64"/>
          <p:cNvSpPr txBox="1">
            <a:spLocks noGrp="1"/>
          </p:cNvSpPr>
          <p:nvPr>
            <p:ph type="body" idx="1"/>
          </p:nvPr>
        </p:nvSpPr>
        <p:spPr>
          <a:xfrm>
            <a:off x="537882" y="1369219"/>
            <a:ext cx="3976800" cy="3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26" name="Google Shape;426;p64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997200" cy="3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27" name="Google Shape;427;p64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428" name="Google Shape;428;p64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_7-Comparison">
  <p:cSld name="Red_7-Comparison">
    <p:bg>
      <p:bgPr>
        <a:solidFill>
          <a:schemeClr val="accent2"/>
        </a:solidFill>
        <a:effectLst/>
      </p:bgPr>
    </p:bg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65"/>
          <p:cNvSpPr txBox="1">
            <a:spLocks noGrp="1"/>
          </p:cNvSpPr>
          <p:nvPr>
            <p:ph type="body" idx="1"/>
          </p:nvPr>
        </p:nvSpPr>
        <p:spPr>
          <a:xfrm>
            <a:off x="537882" y="1260872"/>
            <a:ext cx="39603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 b="0">
                <a:solidFill>
                  <a:schemeClr val="accent2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1" name="Google Shape;431;p65"/>
          <p:cNvSpPr txBox="1">
            <a:spLocks noGrp="1"/>
          </p:cNvSpPr>
          <p:nvPr>
            <p:ph type="body" idx="2"/>
          </p:nvPr>
        </p:nvSpPr>
        <p:spPr>
          <a:xfrm>
            <a:off x="537882" y="1878806"/>
            <a:ext cx="3960300" cy="25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32" name="Google Shape;432;p65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997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 b="0">
                <a:solidFill>
                  <a:schemeClr val="accent2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3" name="Google Shape;433;p65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997200" cy="25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34" name="Google Shape;434;p65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Calibri"/>
              <a:buNone/>
              <a:defRPr sz="24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35" name="Google Shape;435;p65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436" name="Google Shape;436;p65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8-Title Only">
  <p:cSld name="Red_8-Title Only">
    <p:bg>
      <p:bgPr>
        <a:solidFill>
          <a:schemeClr val="accent2"/>
        </a:solidFill>
        <a:effectLst/>
      </p:bgPr>
    </p:bg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66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p66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300"/>
              <a:buFont typeface="Calibri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40" name="Google Shape;440;p66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441" name="Google Shape;441;p66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9-Blank">
  <p:cSld name="Red_9-Blank">
    <p:bg>
      <p:bgPr>
        <a:solidFill>
          <a:schemeClr val="accent2"/>
        </a:solidFill>
        <a:effectLst/>
      </p:bgPr>
    </p:bg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67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 sz="1100"/>
          </a:p>
        </p:txBody>
      </p:sp>
      <p:sp>
        <p:nvSpPr>
          <p:cNvPr id="444" name="Google Shape;444;p67"/>
          <p:cNvSpPr txBox="1">
            <a:spLocks noGrp="1"/>
          </p:cNvSpPr>
          <p:nvPr>
            <p:ph type="body" idx="1"/>
          </p:nvPr>
        </p:nvSpPr>
        <p:spPr>
          <a:xfrm>
            <a:off x="537882" y="494969"/>
            <a:ext cx="8088300" cy="404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45" name="Google Shape;445;p67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446" name="Google Shape;446;p67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10-Large Type">
  <p:cSld name="Red_10-Large Type">
    <p:bg>
      <p:bgPr>
        <a:solidFill>
          <a:schemeClr val="accent2"/>
        </a:solidFill>
        <a:effectLst/>
      </p:bgPr>
    </p:bg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68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49" name="Google Shape;449;p68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89652" y="2886671"/>
            <a:ext cx="964694" cy="18288"/>
          </a:xfrm>
          <a:prstGeom prst="rect">
            <a:avLst/>
          </a:prstGeom>
          <a:noFill/>
          <a:ln>
            <a:noFill/>
          </a:ln>
        </p:spPr>
      </p:pic>
      <p:sp>
        <p:nvSpPr>
          <p:cNvPr id="450" name="Google Shape;450;p68"/>
          <p:cNvSpPr txBox="1">
            <a:spLocks noGrp="1"/>
          </p:cNvSpPr>
          <p:nvPr>
            <p:ph type="ctrTitle"/>
          </p:nvPr>
        </p:nvSpPr>
        <p:spPr>
          <a:xfrm>
            <a:off x="1143000" y="1124344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9000"/>
              <a:buFont typeface="Calibri"/>
              <a:buNone/>
              <a:defRPr sz="9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68"/>
          <p:cNvSpPr txBox="1">
            <a:spLocks noGrp="1"/>
          </p:cNvSpPr>
          <p:nvPr>
            <p:ph type="subTitle" idx="1"/>
          </p:nvPr>
        </p:nvSpPr>
        <p:spPr>
          <a:xfrm>
            <a:off x="1143000" y="3002388"/>
            <a:ext cx="6858000" cy="6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1pPr>
            <a:lvl2pPr lvl="1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52" name="Google Shape;452;p68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453" name="Google Shape;453;p68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11-Follow Us">
  <p:cSld name="Red_11-Follow Us">
    <p:bg>
      <p:bgPr>
        <a:solidFill>
          <a:schemeClr val="accent2"/>
        </a:solidFill>
        <a:effectLst/>
      </p:bgPr>
    </p:bg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69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56" name="Google Shape;456;p69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89652" y="2886671"/>
            <a:ext cx="964694" cy="18288"/>
          </a:xfrm>
          <a:prstGeom prst="rect">
            <a:avLst/>
          </a:prstGeom>
          <a:noFill/>
          <a:ln>
            <a:noFill/>
          </a:ln>
        </p:spPr>
      </p:pic>
      <p:sp>
        <p:nvSpPr>
          <p:cNvPr id="457" name="Google Shape;457;p69"/>
          <p:cNvSpPr txBox="1">
            <a:spLocks noGrp="1"/>
          </p:cNvSpPr>
          <p:nvPr>
            <p:ph type="ctrTitle"/>
          </p:nvPr>
        </p:nvSpPr>
        <p:spPr>
          <a:xfrm>
            <a:off x="1143000" y="1124344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9000"/>
              <a:buFont typeface="Calibri"/>
              <a:buNone/>
              <a:defRPr sz="9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pic>
        <p:nvPicPr>
          <p:cNvPr id="458" name="Google Shape;458;p69" descr="Twitter ic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38718" y="3032551"/>
            <a:ext cx="375030" cy="375030"/>
          </a:xfrm>
          <a:prstGeom prst="rect">
            <a:avLst/>
          </a:prstGeom>
          <a:noFill/>
          <a:ln>
            <a:noFill/>
          </a:ln>
        </p:spPr>
      </p:pic>
      <p:pic>
        <p:nvPicPr>
          <p:cNvPr id="459" name="Google Shape;459;p69" descr="Facebook ico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68720" y="3032551"/>
            <a:ext cx="375030" cy="375030"/>
          </a:xfrm>
          <a:prstGeom prst="rect">
            <a:avLst/>
          </a:prstGeom>
          <a:noFill/>
          <a:ln>
            <a:noFill/>
          </a:ln>
        </p:spPr>
      </p:pic>
      <p:sp>
        <p:nvSpPr>
          <p:cNvPr id="460" name="Google Shape;460;p69"/>
          <p:cNvSpPr txBox="1"/>
          <p:nvPr/>
        </p:nvSpPr>
        <p:spPr>
          <a:xfrm>
            <a:off x="2038718" y="3032551"/>
            <a:ext cx="5105100" cy="3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twitter.com/ORDeptEd | fb.com/ORDeptEd</a:t>
            </a:r>
            <a:endParaRPr sz="18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1" name="Google Shape;461;p69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462" name="Google Shape;462;p69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1-Title Slide">
  <p:cSld name="Teal_1-Title Slide">
    <p:bg>
      <p:bgPr>
        <a:solidFill>
          <a:schemeClr val="dk2"/>
        </a:solidFill>
        <a:effectLst/>
      </p:bgPr>
    </p:bg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70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5" name="Google Shape;465;p70"/>
          <p:cNvSpPr/>
          <p:nvPr/>
        </p:nvSpPr>
        <p:spPr>
          <a:xfrm>
            <a:off x="154641" y="4461062"/>
            <a:ext cx="8831100" cy="524400"/>
          </a:xfrm>
          <a:prstGeom prst="rect">
            <a:avLst/>
          </a:prstGeom>
          <a:solidFill>
            <a:srgbClr val="E7F5F3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66" name="Google Shape;466;p70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89652" y="2604100"/>
            <a:ext cx="964694" cy="18288"/>
          </a:xfrm>
          <a:prstGeom prst="rect">
            <a:avLst/>
          </a:prstGeom>
          <a:noFill/>
          <a:ln>
            <a:noFill/>
          </a:ln>
        </p:spPr>
      </p:pic>
      <p:sp>
        <p:nvSpPr>
          <p:cNvPr id="467" name="Google Shape;467;p70"/>
          <p:cNvSpPr txBox="1">
            <a:spLocks noGrp="1"/>
          </p:cNvSpPr>
          <p:nvPr>
            <p:ph type="ctrTitle"/>
          </p:nvPr>
        </p:nvSpPr>
        <p:spPr>
          <a:xfrm>
            <a:off x="1143000" y="1865026"/>
            <a:ext cx="6858000" cy="76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Calibri"/>
              <a:buNone/>
              <a:defRPr sz="41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68" name="Google Shape;468;p70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pic>
        <p:nvPicPr>
          <p:cNvPr id="469" name="Google Shape;469;p70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75327" y="160537"/>
            <a:ext cx="1593344" cy="1625348"/>
          </a:xfrm>
          <a:prstGeom prst="rect">
            <a:avLst/>
          </a:prstGeom>
          <a:noFill/>
          <a:ln>
            <a:noFill/>
          </a:ln>
        </p:spPr>
      </p:pic>
      <p:sp>
        <p:nvSpPr>
          <p:cNvPr id="470" name="Google Shape;470;p70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471" name="Google Shape;471;p70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2-Section Header">
  <p:cSld name="Teal_2-Section Header">
    <p:bg>
      <p:bgPr>
        <a:solidFill>
          <a:schemeClr val="dk2"/>
        </a:solidFill>
        <a:effectLst/>
      </p:bgPr>
    </p:bg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71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71"/>
          <p:cNvSpPr/>
          <p:nvPr/>
        </p:nvSpPr>
        <p:spPr>
          <a:xfrm>
            <a:off x="154640" y="1866568"/>
            <a:ext cx="8831100" cy="1425300"/>
          </a:xfrm>
          <a:prstGeom prst="rect">
            <a:avLst/>
          </a:prstGeom>
          <a:solidFill>
            <a:srgbClr val="E7F5F3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71"/>
          <p:cNvSpPr txBox="1">
            <a:spLocks noGrp="1"/>
          </p:cNvSpPr>
          <p:nvPr>
            <p:ph type="ctrTitle"/>
          </p:nvPr>
        </p:nvSpPr>
        <p:spPr>
          <a:xfrm>
            <a:off x="537883" y="1866568"/>
            <a:ext cx="8088300" cy="14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Calibri"/>
              <a:buNone/>
              <a:defRPr sz="51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pic>
        <p:nvPicPr>
          <p:cNvPr id="476" name="Google Shape;476;p71" descr="Oregon Department of Education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775327" y="160537"/>
            <a:ext cx="1593344" cy="1625348"/>
          </a:xfrm>
          <a:prstGeom prst="rect">
            <a:avLst/>
          </a:prstGeom>
          <a:noFill/>
          <a:ln>
            <a:noFill/>
          </a:ln>
        </p:spPr>
      </p:pic>
      <p:sp>
        <p:nvSpPr>
          <p:cNvPr id="477" name="Google Shape;477;p71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478" name="Google Shape;478;p71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3-Title Bar and Content">
  <p:cSld name="Teal_3-Title Bar and Content">
    <p:bg>
      <p:bgPr>
        <a:solidFill>
          <a:schemeClr val="dk2"/>
        </a:solidFill>
        <a:effectLst/>
      </p:bgPr>
    </p:bg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72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p72"/>
          <p:cNvSpPr/>
          <p:nvPr/>
        </p:nvSpPr>
        <p:spPr>
          <a:xfrm>
            <a:off x="154641" y="161365"/>
            <a:ext cx="8831100" cy="1048200"/>
          </a:xfrm>
          <a:prstGeom prst="rect">
            <a:avLst/>
          </a:prstGeom>
          <a:solidFill>
            <a:srgbClr val="E7F5F3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p72"/>
          <p:cNvSpPr txBox="1">
            <a:spLocks noGrp="1"/>
          </p:cNvSpPr>
          <p:nvPr>
            <p:ph type="body" idx="1"/>
          </p:nvPr>
        </p:nvSpPr>
        <p:spPr>
          <a:xfrm>
            <a:off x="537882" y="1369219"/>
            <a:ext cx="8088300" cy="30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83" name="Google Shape;483;p72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300"/>
              <a:buFont typeface="Calibri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84" name="Google Shape;484;p72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485" name="Google Shape;485;p72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no pattern_3_Blank">
  <p:cSld name="no pattern_3_Blank">
    <p:bg>
      <p:bgPr>
        <a:solidFill>
          <a:schemeClr val="lt1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p8" descr="Decorative blue bar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871140"/>
            <a:ext cx="3366656" cy="101721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8"/>
          <p:cNvSpPr txBox="1">
            <a:spLocks noGrp="1"/>
          </p:cNvSpPr>
          <p:nvPr>
            <p:ph type="title"/>
          </p:nvPr>
        </p:nvSpPr>
        <p:spPr>
          <a:xfrm>
            <a:off x="120178" y="103909"/>
            <a:ext cx="89241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52" name="Google Shape;52;p8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52" y="4195712"/>
            <a:ext cx="544665" cy="270865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486940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4-Content with Caption">
  <p:cSld name="Teal_4-Content with Caption">
    <p:bg>
      <p:bgPr>
        <a:solidFill>
          <a:schemeClr val="dk2"/>
        </a:solidFill>
        <a:effectLst/>
      </p:bgPr>
    </p:bg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73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73"/>
          <p:cNvSpPr/>
          <p:nvPr/>
        </p:nvSpPr>
        <p:spPr>
          <a:xfrm>
            <a:off x="154642" y="161365"/>
            <a:ext cx="3547800" cy="4824300"/>
          </a:xfrm>
          <a:prstGeom prst="rect">
            <a:avLst/>
          </a:prstGeom>
          <a:solidFill>
            <a:srgbClr val="E7F5F3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73"/>
          <p:cNvSpPr txBox="1">
            <a:spLocks noGrp="1"/>
          </p:cNvSpPr>
          <p:nvPr>
            <p:ph type="title"/>
          </p:nvPr>
        </p:nvSpPr>
        <p:spPr>
          <a:xfrm>
            <a:off x="537883" y="584734"/>
            <a:ext cx="2949000" cy="18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300"/>
              <a:buFont typeface="Calibri"/>
              <a:buNone/>
              <a:defRPr sz="33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73"/>
          <p:cNvSpPr txBox="1">
            <a:spLocks noGrp="1"/>
          </p:cNvSpPr>
          <p:nvPr>
            <p:ph type="body" idx="1"/>
          </p:nvPr>
        </p:nvSpPr>
        <p:spPr>
          <a:xfrm>
            <a:off x="3887391" y="584735"/>
            <a:ext cx="4629300" cy="38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marL="91440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marL="2743200" lvl="5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491" name="Google Shape;491;p73"/>
          <p:cNvSpPr>
            <a:spLocks noGrp="1"/>
          </p:cNvSpPr>
          <p:nvPr>
            <p:ph type="pic" idx="2"/>
          </p:nvPr>
        </p:nvSpPr>
        <p:spPr>
          <a:xfrm>
            <a:off x="537883" y="2655094"/>
            <a:ext cx="2949000" cy="1740600"/>
          </a:xfrm>
          <a:prstGeom prst="rect">
            <a:avLst/>
          </a:prstGeom>
          <a:noFill/>
          <a:ln>
            <a:noFill/>
          </a:ln>
        </p:spPr>
      </p:sp>
      <p:sp>
        <p:nvSpPr>
          <p:cNvPr id="492" name="Google Shape;492;p73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493" name="Google Shape;493;p73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al_5-Title and Content">
  <p:cSld name="Teal_5-Title and Content">
    <p:bg>
      <p:bgPr>
        <a:solidFill>
          <a:schemeClr val="dk2"/>
        </a:solidFill>
        <a:effectLst/>
      </p:bgPr>
    </p:bg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74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300"/>
              <a:buFont typeface="Calibri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96" name="Google Shape;496;p74"/>
          <p:cNvSpPr txBox="1">
            <a:spLocks noGrp="1"/>
          </p:cNvSpPr>
          <p:nvPr>
            <p:ph type="body" idx="1"/>
          </p:nvPr>
        </p:nvSpPr>
        <p:spPr>
          <a:xfrm>
            <a:off x="537882" y="1369219"/>
            <a:ext cx="8088300" cy="30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97" name="Google Shape;497;p74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498" name="Google Shape;498;p74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al_6-Two Content">
  <p:cSld name="Teal_6-Two Content">
    <p:bg>
      <p:bgPr>
        <a:solidFill>
          <a:schemeClr val="dk2"/>
        </a:solidFill>
        <a:effectLst/>
      </p:bgPr>
    </p:bg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75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300"/>
              <a:buFont typeface="Calibri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01" name="Google Shape;501;p75"/>
          <p:cNvSpPr txBox="1">
            <a:spLocks noGrp="1"/>
          </p:cNvSpPr>
          <p:nvPr>
            <p:ph type="body" idx="1"/>
          </p:nvPr>
        </p:nvSpPr>
        <p:spPr>
          <a:xfrm>
            <a:off x="537882" y="1369219"/>
            <a:ext cx="3976800" cy="3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02" name="Google Shape;502;p7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997200" cy="3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03" name="Google Shape;503;p75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504" name="Google Shape;504;p75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al_7-Comparison">
  <p:cSld name="Teal_7-Comparison">
    <p:bg>
      <p:bgPr>
        <a:solidFill>
          <a:schemeClr val="dk2"/>
        </a:solidFill>
        <a:effectLst/>
      </p:bgPr>
    </p:bg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76"/>
          <p:cNvSpPr txBox="1">
            <a:spLocks noGrp="1"/>
          </p:cNvSpPr>
          <p:nvPr>
            <p:ph type="body" idx="1"/>
          </p:nvPr>
        </p:nvSpPr>
        <p:spPr>
          <a:xfrm>
            <a:off x="537882" y="1260872"/>
            <a:ext cx="39603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 b="0">
                <a:solidFill>
                  <a:schemeClr val="dk2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body" idx="2"/>
          </p:nvPr>
        </p:nvSpPr>
        <p:spPr>
          <a:xfrm>
            <a:off x="537882" y="1878806"/>
            <a:ext cx="3960300" cy="25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08" name="Google Shape;508;p7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997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 b="0">
                <a:solidFill>
                  <a:schemeClr val="dk2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509" name="Google Shape;509;p7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997200" cy="25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10" name="Google Shape;510;p76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libri"/>
              <a:buNone/>
              <a:defRPr sz="2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11" name="Google Shape;511;p76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512" name="Google Shape;512;p76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8-Title Only">
  <p:cSld name="Teal_8-Title Only">
    <p:bg>
      <p:bgPr>
        <a:solidFill>
          <a:schemeClr val="dk2"/>
        </a:solidFill>
        <a:effectLst/>
      </p:bgPr>
    </p:bg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77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5" name="Google Shape;515;p77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300"/>
              <a:buFont typeface="Calibri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77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517" name="Google Shape;517;p77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9-Blank">
  <p:cSld name="Teal_9-Blank">
    <p:bg>
      <p:bgPr>
        <a:solidFill>
          <a:schemeClr val="dk2"/>
        </a:solidFill>
        <a:effectLst/>
      </p:bgPr>
    </p:bg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78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 sz="1100"/>
          </a:p>
        </p:txBody>
      </p:sp>
      <p:sp>
        <p:nvSpPr>
          <p:cNvPr id="520" name="Google Shape;520;p78"/>
          <p:cNvSpPr txBox="1">
            <a:spLocks noGrp="1"/>
          </p:cNvSpPr>
          <p:nvPr>
            <p:ph type="body" idx="1"/>
          </p:nvPr>
        </p:nvSpPr>
        <p:spPr>
          <a:xfrm>
            <a:off x="537882" y="494969"/>
            <a:ext cx="8088300" cy="404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21" name="Google Shape;521;p78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522" name="Google Shape;522;p78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10-Large Type">
  <p:cSld name="Teal_10-Large Type">
    <p:bg>
      <p:bgPr>
        <a:solidFill>
          <a:schemeClr val="dk2"/>
        </a:solidFill>
        <a:effectLst/>
      </p:bgPr>
    </p:bg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79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25" name="Google Shape;525;p79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89652" y="2886671"/>
            <a:ext cx="964694" cy="18288"/>
          </a:xfrm>
          <a:prstGeom prst="rect">
            <a:avLst/>
          </a:prstGeom>
          <a:noFill/>
          <a:ln>
            <a:noFill/>
          </a:ln>
        </p:spPr>
      </p:pic>
      <p:sp>
        <p:nvSpPr>
          <p:cNvPr id="526" name="Google Shape;526;p79"/>
          <p:cNvSpPr txBox="1">
            <a:spLocks noGrp="1"/>
          </p:cNvSpPr>
          <p:nvPr>
            <p:ph type="ctrTitle"/>
          </p:nvPr>
        </p:nvSpPr>
        <p:spPr>
          <a:xfrm>
            <a:off x="1143000" y="1124344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000"/>
              <a:buFont typeface="Calibri"/>
              <a:buNone/>
              <a:defRPr sz="9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7" name="Google Shape;527;p79"/>
          <p:cNvSpPr txBox="1">
            <a:spLocks noGrp="1"/>
          </p:cNvSpPr>
          <p:nvPr>
            <p:ph type="subTitle" idx="1"/>
          </p:nvPr>
        </p:nvSpPr>
        <p:spPr>
          <a:xfrm>
            <a:off x="1143000" y="3002388"/>
            <a:ext cx="6858000" cy="6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28" name="Google Shape;528;p79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529" name="Google Shape;529;p79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11-Follow Us">
  <p:cSld name="Teal_11-Follow Us">
    <p:bg>
      <p:bgPr>
        <a:solidFill>
          <a:schemeClr val="dk2"/>
        </a:solidFill>
        <a:effectLst/>
      </p:bgPr>
    </p:bg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80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32" name="Google Shape;532;p80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89652" y="2886671"/>
            <a:ext cx="964694" cy="18288"/>
          </a:xfrm>
          <a:prstGeom prst="rect">
            <a:avLst/>
          </a:prstGeom>
          <a:noFill/>
          <a:ln>
            <a:noFill/>
          </a:ln>
        </p:spPr>
      </p:pic>
      <p:sp>
        <p:nvSpPr>
          <p:cNvPr id="533" name="Google Shape;533;p80"/>
          <p:cNvSpPr txBox="1">
            <a:spLocks noGrp="1"/>
          </p:cNvSpPr>
          <p:nvPr>
            <p:ph type="ctrTitle"/>
          </p:nvPr>
        </p:nvSpPr>
        <p:spPr>
          <a:xfrm>
            <a:off x="1143000" y="1124344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000"/>
              <a:buFont typeface="Calibri"/>
              <a:buNone/>
              <a:defRPr sz="9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pic>
        <p:nvPicPr>
          <p:cNvPr id="534" name="Google Shape;534;p80" descr="Twitter ic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38718" y="3032551"/>
            <a:ext cx="375030" cy="37503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5" name="Google Shape;535;p80" descr="Facebook ico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68720" y="3032551"/>
            <a:ext cx="375030" cy="375030"/>
          </a:xfrm>
          <a:prstGeom prst="rect">
            <a:avLst/>
          </a:prstGeom>
          <a:noFill/>
          <a:ln>
            <a:noFill/>
          </a:ln>
        </p:spPr>
      </p:pic>
      <p:sp>
        <p:nvSpPr>
          <p:cNvPr id="536" name="Google Shape;536;p80"/>
          <p:cNvSpPr txBox="1"/>
          <p:nvPr/>
        </p:nvSpPr>
        <p:spPr>
          <a:xfrm>
            <a:off x="2038718" y="3032551"/>
            <a:ext cx="5105100" cy="3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twitter.com/ORDeptEd | fb.com/ORDeptEd</a:t>
            </a:r>
            <a:endParaRPr sz="18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7" name="Google Shape;537;p80"/>
          <p:cNvSpPr txBox="1"/>
          <p:nvPr/>
        </p:nvSpPr>
        <p:spPr>
          <a:xfrm>
            <a:off x="537882" y="4641037"/>
            <a:ext cx="57354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 sz="1100"/>
          </a:p>
        </p:txBody>
      </p:sp>
      <p:sp>
        <p:nvSpPr>
          <p:cNvPr id="538" name="Google Shape;538;p80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no pattern_1_Blank">
  <p:cSld name="no pattern_1_Blank">
    <p:bg>
      <p:bgPr>
        <a:solidFill>
          <a:schemeClr val="accent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1881838" y="83686"/>
            <a:ext cx="7152300" cy="75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56" name="Google Shape;56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90611" y="40171"/>
            <a:ext cx="544665" cy="27086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457950" y="486940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 pattern_Content with Caption">
  <p:cSld name="no pattern_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body" idx="1"/>
          </p:nvPr>
        </p:nvSpPr>
        <p:spPr>
          <a:xfrm>
            <a:off x="3887391" y="1494625"/>
            <a:ext cx="4629300" cy="290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2"/>
          </p:nvPr>
        </p:nvSpPr>
        <p:spPr>
          <a:xfrm>
            <a:off x="629841" y="2694779"/>
            <a:ext cx="2949300" cy="170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title"/>
          </p:nvPr>
        </p:nvSpPr>
        <p:spPr>
          <a:xfrm>
            <a:off x="2711848" y="83686"/>
            <a:ext cx="6322500" cy="75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sldNum" idx="12"/>
          </p:nvPr>
        </p:nvSpPr>
        <p:spPr>
          <a:xfrm>
            <a:off x="6457950" y="486940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9" Type="http://schemas.openxmlformats.org/officeDocument/2006/relationships/slideLayout" Target="../slideLayouts/slideLayout50.xml"/><Relationship Id="rId21" Type="http://schemas.openxmlformats.org/officeDocument/2006/relationships/slideLayout" Target="../slideLayouts/slideLayout32.xml"/><Relationship Id="rId34" Type="http://schemas.openxmlformats.org/officeDocument/2006/relationships/slideLayout" Target="../slideLayouts/slideLayout45.xml"/><Relationship Id="rId42" Type="http://schemas.openxmlformats.org/officeDocument/2006/relationships/slideLayout" Target="../slideLayouts/slideLayout53.xml"/><Relationship Id="rId47" Type="http://schemas.openxmlformats.org/officeDocument/2006/relationships/slideLayout" Target="../slideLayouts/slideLayout58.xml"/><Relationship Id="rId50" Type="http://schemas.openxmlformats.org/officeDocument/2006/relationships/slideLayout" Target="../slideLayouts/slideLayout61.xml"/><Relationship Id="rId55" Type="http://schemas.openxmlformats.org/officeDocument/2006/relationships/slideLayout" Target="../slideLayouts/slideLayout66.xml"/><Relationship Id="rId63" Type="http://schemas.openxmlformats.org/officeDocument/2006/relationships/slideLayout" Target="../slideLayouts/slideLayout74.xml"/><Relationship Id="rId68" Type="http://schemas.openxmlformats.org/officeDocument/2006/relationships/image" Target="../media/image10.png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40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slideLayout" Target="../slideLayouts/slideLayout43.xml"/><Relationship Id="rId37" Type="http://schemas.openxmlformats.org/officeDocument/2006/relationships/slideLayout" Target="../slideLayouts/slideLayout48.xml"/><Relationship Id="rId40" Type="http://schemas.openxmlformats.org/officeDocument/2006/relationships/slideLayout" Target="../slideLayouts/slideLayout51.xml"/><Relationship Id="rId45" Type="http://schemas.openxmlformats.org/officeDocument/2006/relationships/slideLayout" Target="../slideLayouts/slideLayout56.xml"/><Relationship Id="rId53" Type="http://schemas.openxmlformats.org/officeDocument/2006/relationships/slideLayout" Target="../slideLayouts/slideLayout64.xml"/><Relationship Id="rId58" Type="http://schemas.openxmlformats.org/officeDocument/2006/relationships/slideLayout" Target="../slideLayouts/slideLayout69.xml"/><Relationship Id="rId66" Type="http://schemas.openxmlformats.org/officeDocument/2006/relationships/slideLayout" Target="../slideLayouts/slideLayout77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36" Type="http://schemas.openxmlformats.org/officeDocument/2006/relationships/slideLayout" Target="../slideLayouts/slideLayout47.xml"/><Relationship Id="rId49" Type="http://schemas.openxmlformats.org/officeDocument/2006/relationships/slideLayout" Target="../slideLayouts/slideLayout60.xml"/><Relationship Id="rId57" Type="http://schemas.openxmlformats.org/officeDocument/2006/relationships/slideLayout" Target="../slideLayouts/slideLayout68.xml"/><Relationship Id="rId61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42.xml"/><Relationship Id="rId44" Type="http://schemas.openxmlformats.org/officeDocument/2006/relationships/slideLayout" Target="../slideLayouts/slideLayout55.xml"/><Relationship Id="rId52" Type="http://schemas.openxmlformats.org/officeDocument/2006/relationships/slideLayout" Target="../slideLayouts/slideLayout63.xml"/><Relationship Id="rId60" Type="http://schemas.openxmlformats.org/officeDocument/2006/relationships/slideLayout" Target="../slideLayouts/slideLayout71.xml"/><Relationship Id="rId65" Type="http://schemas.openxmlformats.org/officeDocument/2006/relationships/slideLayout" Target="../slideLayouts/slideLayout76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slideLayout" Target="../slideLayouts/slideLayout41.xml"/><Relationship Id="rId35" Type="http://schemas.openxmlformats.org/officeDocument/2006/relationships/slideLayout" Target="../slideLayouts/slideLayout46.xml"/><Relationship Id="rId43" Type="http://schemas.openxmlformats.org/officeDocument/2006/relationships/slideLayout" Target="../slideLayouts/slideLayout54.xml"/><Relationship Id="rId48" Type="http://schemas.openxmlformats.org/officeDocument/2006/relationships/slideLayout" Target="../slideLayouts/slideLayout59.xml"/><Relationship Id="rId56" Type="http://schemas.openxmlformats.org/officeDocument/2006/relationships/slideLayout" Target="../slideLayouts/slideLayout67.xml"/><Relationship Id="rId64" Type="http://schemas.openxmlformats.org/officeDocument/2006/relationships/slideLayout" Target="../slideLayouts/slideLayout75.xml"/><Relationship Id="rId8" Type="http://schemas.openxmlformats.org/officeDocument/2006/relationships/slideLayout" Target="../slideLayouts/slideLayout19.xml"/><Relationship Id="rId51" Type="http://schemas.openxmlformats.org/officeDocument/2006/relationships/slideLayout" Target="../slideLayouts/slideLayout62.xml"/><Relationship Id="rId3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33" Type="http://schemas.openxmlformats.org/officeDocument/2006/relationships/slideLayout" Target="../slideLayouts/slideLayout44.xml"/><Relationship Id="rId38" Type="http://schemas.openxmlformats.org/officeDocument/2006/relationships/slideLayout" Target="../slideLayouts/slideLayout49.xml"/><Relationship Id="rId46" Type="http://schemas.openxmlformats.org/officeDocument/2006/relationships/slideLayout" Target="../slideLayouts/slideLayout57.xml"/><Relationship Id="rId59" Type="http://schemas.openxmlformats.org/officeDocument/2006/relationships/slideLayout" Target="../slideLayouts/slideLayout70.xml"/><Relationship Id="rId67" Type="http://schemas.openxmlformats.org/officeDocument/2006/relationships/theme" Target="../theme/theme2.xml"/><Relationship Id="rId20" Type="http://schemas.openxmlformats.org/officeDocument/2006/relationships/slideLayout" Target="../slideLayouts/slideLayout31.xml"/><Relationship Id="rId41" Type="http://schemas.openxmlformats.org/officeDocument/2006/relationships/slideLayout" Target="../slideLayouts/slideLayout52.xml"/><Relationship Id="rId54" Type="http://schemas.openxmlformats.org/officeDocument/2006/relationships/slideLayout" Target="../slideLayouts/slideLayout65.xml"/><Relationship Id="rId62" Type="http://schemas.openxmlformats.org/officeDocument/2006/relationships/slideLayout" Target="../slideLayouts/slideLayout7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 descr="Decorative blue swoosh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1" y="-676"/>
            <a:ext cx="3366655" cy="636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1" descr="Decorative blue bar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4871140"/>
            <a:ext cx="3366656" cy="101721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1"/>
          <p:cNvSpPr txBox="1">
            <a:spLocks noGrp="1"/>
          </p:cNvSpPr>
          <p:nvPr>
            <p:ph type="title"/>
          </p:nvPr>
        </p:nvSpPr>
        <p:spPr>
          <a:xfrm>
            <a:off x="628650" y="149886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body" idx="1"/>
          </p:nvPr>
        </p:nvSpPr>
        <p:spPr>
          <a:xfrm>
            <a:off x="628650" y="2570441"/>
            <a:ext cx="7886700" cy="20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4" name="Google Shape;14;p1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15173" y="139623"/>
            <a:ext cx="748576" cy="3722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1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15173" y="139623"/>
            <a:ext cx="748576" cy="3722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1" descr="Oregon Department of Education Logo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15173" y="139623"/>
            <a:ext cx="748576" cy="372271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"/>
          <p:cNvSpPr txBox="1">
            <a:spLocks noGrp="1"/>
          </p:cNvSpPr>
          <p:nvPr>
            <p:ph type="sldNum" idx="12"/>
          </p:nvPr>
        </p:nvSpPr>
        <p:spPr>
          <a:xfrm>
            <a:off x="6457950" y="486940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/>
          <p:nvPr/>
        </p:nvSpPr>
        <p:spPr>
          <a:xfrm>
            <a:off x="154641" y="161365"/>
            <a:ext cx="8831100" cy="48243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13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body" idx="1"/>
          </p:nvPr>
        </p:nvSpPr>
        <p:spPr>
          <a:xfrm>
            <a:off x="537882" y="1369219"/>
            <a:ext cx="8088300" cy="30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429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77" name="Google Shape;77;p13" descr="Decorative line break"/>
          <p:cNvPicPr preferRelativeResize="0"/>
          <p:nvPr/>
        </p:nvPicPr>
        <p:blipFill rotWithShape="1">
          <a:blip r:embed="rId68">
            <a:alphaModFix/>
          </a:blip>
          <a:srcRect/>
          <a:stretch/>
        </p:blipFill>
        <p:spPr>
          <a:xfrm>
            <a:off x="603503" y="1168770"/>
            <a:ext cx="964694" cy="1828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  <p:sldLayoutId id="2147483681" r:id="rId22"/>
    <p:sldLayoutId id="2147483682" r:id="rId23"/>
    <p:sldLayoutId id="2147483683" r:id="rId24"/>
    <p:sldLayoutId id="2147483684" r:id="rId25"/>
    <p:sldLayoutId id="2147483685" r:id="rId26"/>
    <p:sldLayoutId id="2147483686" r:id="rId27"/>
    <p:sldLayoutId id="2147483687" r:id="rId28"/>
    <p:sldLayoutId id="2147483688" r:id="rId29"/>
    <p:sldLayoutId id="2147483689" r:id="rId30"/>
    <p:sldLayoutId id="2147483690" r:id="rId31"/>
    <p:sldLayoutId id="2147483691" r:id="rId32"/>
    <p:sldLayoutId id="2147483692" r:id="rId33"/>
    <p:sldLayoutId id="2147483693" r:id="rId34"/>
    <p:sldLayoutId id="2147483694" r:id="rId35"/>
    <p:sldLayoutId id="2147483695" r:id="rId36"/>
    <p:sldLayoutId id="2147483696" r:id="rId37"/>
    <p:sldLayoutId id="2147483697" r:id="rId38"/>
    <p:sldLayoutId id="2147483698" r:id="rId39"/>
    <p:sldLayoutId id="2147483699" r:id="rId40"/>
    <p:sldLayoutId id="2147483700" r:id="rId41"/>
    <p:sldLayoutId id="2147483701" r:id="rId42"/>
    <p:sldLayoutId id="2147483702" r:id="rId43"/>
    <p:sldLayoutId id="2147483703" r:id="rId44"/>
    <p:sldLayoutId id="2147483704" r:id="rId45"/>
    <p:sldLayoutId id="2147483705" r:id="rId46"/>
    <p:sldLayoutId id="2147483706" r:id="rId47"/>
    <p:sldLayoutId id="2147483707" r:id="rId48"/>
    <p:sldLayoutId id="2147483708" r:id="rId49"/>
    <p:sldLayoutId id="2147483709" r:id="rId50"/>
    <p:sldLayoutId id="2147483710" r:id="rId51"/>
    <p:sldLayoutId id="2147483711" r:id="rId52"/>
    <p:sldLayoutId id="2147483712" r:id="rId53"/>
    <p:sldLayoutId id="2147483713" r:id="rId54"/>
    <p:sldLayoutId id="2147483714" r:id="rId55"/>
    <p:sldLayoutId id="2147483715" r:id="rId56"/>
    <p:sldLayoutId id="2147483716" r:id="rId57"/>
    <p:sldLayoutId id="2147483717" r:id="rId58"/>
    <p:sldLayoutId id="2147483718" r:id="rId59"/>
    <p:sldLayoutId id="2147483719" r:id="rId60"/>
    <p:sldLayoutId id="2147483720" r:id="rId61"/>
    <p:sldLayoutId id="2147483721" r:id="rId62"/>
    <p:sldLayoutId id="2147483722" r:id="rId63"/>
    <p:sldLayoutId id="2147483723" r:id="rId64"/>
    <p:sldLayoutId id="2147483724" r:id="rId65"/>
    <p:sldLayoutId id="2147483725" r:id="rId6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dweek.org/leadership/opinion-street-data-a-new-grammar-for-educational-equity/2019/03" TargetMode="External"/><Relationship Id="rId3" Type="http://schemas.openxmlformats.org/officeDocument/2006/relationships/hyperlink" Target="https://www.oregon.gov/ode/StudentSuccess/Documents/ODE_Integrated%20Guidance.pdf" TargetMode="External"/><Relationship Id="rId7" Type="http://schemas.openxmlformats.org/officeDocument/2006/relationships/hyperlink" Target="https://us.corwin.com/en-us/nam/street-data/book271852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youtu.be/haf4Cx9OOdY" TargetMode="External"/><Relationship Id="rId5" Type="http://schemas.openxmlformats.org/officeDocument/2006/relationships/hyperlink" Target="https://www.oregon.gov/ode/StudentSuccess/Documents/AppendixI_DetailedGuidanceLPGTs.pdf" TargetMode="External"/><Relationship Id="rId10" Type="http://schemas.openxmlformats.org/officeDocument/2006/relationships/hyperlink" Target="https://www.coalitioncommunitiescolor.org/-why-research-data-justice#:~:text=Data%20justice%20is%20an%20approach,and%20harmed%20historically%20marginalized%20communities." TargetMode="External"/><Relationship Id="rId4" Type="http://schemas.openxmlformats.org/officeDocument/2006/relationships/hyperlink" Target="https://www.oregon.gov/ode/StudentSuccess/Documents/AppendixE_EquityLensTools.pdf" TargetMode="External"/><Relationship Id="rId9" Type="http://schemas.openxmlformats.org/officeDocument/2006/relationships/hyperlink" Target="https://drive.google.com/file/d/15vzCKY1531eXrrItLHEBdc9_UaRO32Sp/view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regon.gov/ode/StudentSuccess/Documents/ODE_Integrated%20Guidance.pdf?utm_medium=email&amp;utm_source=govdelivery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CrjbKyIhcmHJa0Fk4_UToU1QqLGUBrdMGI_Yb7YMXu0/edit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82"/>
          <p:cNvSpPr txBox="1">
            <a:spLocks noGrp="1"/>
          </p:cNvSpPr>
          <p:nvPr>
            <p:ph type="ctrTitle"/>
          </p:nvPr>
        </p:nvSpPr>
        <p:spPr>
          <a:xfrm>
            <a:off x="400800" y="1866575"/>
            <a:ext cx="8368800" cy="14253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 b="1">
                <a:solidFill>
                  <a:schemeClr val="dk1"/>
                </a:solidFill>
              </a:rPr>
              <a:t>Data in Context</a:t>
            </a:r>
            <a:endParaRPr sz="3000" b="1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00" i="1">
                <a:solidFill>
                  <a:schemeClr val="dk1"/>
                </a:solidFill>
              </a:rPr>
              <a:t>Webinar 1 of 4 supporting developing growth targets and understanding the performance framework in </a:t>
            </a:r>
            <a:endParaRPr sz="2300" i="1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00" i="1">
                <a:solidFill>
                  <a:schemeClr val="dk1"/>
                </a:solidFill>
              </a:rPr>
              <a:t>ODE’s Integrated Guidance</a:t>
            </a:r>
            <a:endParaRPr sz="2300" i="1">
              <a:solidFill>
                <a:schemeClr val="dk1"/>
              </a:solidFill>
            </a:endParaRPr>
          </a:p>
        </p:txBody>
      </p:sp>
      <p:sp>
        <p:nvSpPr>
          <p:cNvPr id="552" name="Google Shape;552;p82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p91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Types of Targets</a:t>
            </a:r>
            <a:endParaRPr/>
          </a:p>
        </p:txBody>
      </p:sp>
      <p:sp>
        <p:nvSpPr>
          <p:cNvPr id="663" name="Google Shape;663;p91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sp>
        <p:nvSpPr>
          <p:cNvPr id="661" name="Google Shape;661;p91"/>
          <p:cNvSpPr txBox="1">
            <a:spLocks noGrp="1"/>
          </p:cNvSpPr>
          <p:nvPr>
            <p:ph type="body" idx="1"/>
          </p:nvPr>
        </p:nvSpPr>
        <p:spPr>
          <a:xfrm>
            <a:off x="309275" y="1216825"/>
            <a:ext cx="7776000" cy="31365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rgbClr val="1F1F1F"/>
                </a:solidFill>
                <a:highlight>
                  <a:srgbClr val="FFFFFF"/>
                </a:highlight>
              </a:rPr>
              <a:t>For the five common metrics, three types of targets need to be set:</a:t>
            </a:r>
            <a:endParaRPr sz="2300">
              <a:solidFill>
                <a:srgbClr val="1F1F1F"/>
              </a:solidFill>
              <a:highlight>
                <a:srgbClr val="FFFFFF"/>
              </a:highlight>
            </a:endParaRPr>
          </a:p>
          <a:p>
            <a:pPr marL="457200" lvl="0" indent="-374650" algn="l" rtl="0">
              <a:spcBef>
                <a:spcPts val="800"/>
              </a:spcBef>
              <a:spcAft>
                <a:spcPts val="0"/>
              </a:spcAft>
              <a:buClr>
                <a:srgbClr val="1F1F1F"/>
              </a:buClr>
              <a:buSzPts val="2300"/>
              <a:buChar char="●"/>
            </a:pPr>
            <a:r>
              <a:rPr lang="en-US" sz="2300">
                <a:solidFill>
                  <a:srgbClr val="1F1F1F"/>
                </a:solidFill>
                <a:highlight>
                  <a:srgbClr val="FFFFFF"/>
                </a:highlight>
              </a:rPr>
              <a:t>Baseline</a:t>
            </a:r>
            <a:endParaRPr sz="2300">
              <a:solidFill>
                <a:srgbClr val="1F1F1F"/>
              </a:solidFill>
              <a:highlight>
                <a:srgbClr val="FFFFFF"/>
              </a:highlight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2300"/>
              <a:buChar char="●"/>
            </a:pPr>
            <a:r>
              <a:rPr lang="en-US" sz="2300">
                <a:solidFill>
                  <a:srgbClr val="1F1F1F"/>
                </a:solidFill>
                <a:highlight>
                  <a:srgbClr val="FFFFFF"/>
                </a:highlight>
              </a:rPr>
              <a:t>Stretch</a:t>
            </a:r>
            <a:endParaRPr sz="2300">
              <a:solidFill>
                <a:srgbClr val="1F1F1F"/>
              </a:solidFill>
              <a:highlight>
                <a:srgbClr val="FFFFFF"/>
              </a:highlight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2300"/>
              <a:buChar char="●"/>
            </a:pPr>
            <a:r>
              <a:rPr lang="en-US" sz="2300">
                <a:solidFill>
                  <a:srgbClr val="1F1F1F"/>
                </a:solidFill>
                <a:highlight>
                  <a:srgbClr val="FFFFFF"/>
                </a:highlight>
              </a:rPr>
              <a:t>Gap-Closing</a:t>
            </a:r>
            <a:endParaRPr sz="2300">
              <a:solidFill>
                <a:srgbClr val="1F1F1F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64" name="Google Shape;664;p91" descr="baseline, stretch and gap-closing target graph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17450" y="1689725"/>
            <a:ext cx="5302950" cy="2895625"/>
          </a:xfrm>
          <a:prstGeom prst="rect">
            <a:avLst/>
          </a:prstGeom>
          <a:noFill/>
          <a:ln>
            <a:noFill/>
          </a:ln>
        </p:spPr>
      </p:pic>
      <p:sp>
        <p:nvSpPr>
          <p:cNvPr id="665" name="Google Shape;665;p91"/>
          <p:cNvSpPr/>
          <p:nvPr/>
        </p:nvSpPr>
        <p:spPr>
          <a:xfrm>
            <a:off x="7567200" y="2686325"/>
            <a:ext cx="1359900" cy="1118700"/>
          </a:xfrm>
          <a:prstGeom prst="wedgeRoundRectCallout">
            <a:avLst>
              <a:gd name="adj1" fmla="val -66130"/>
              <a:gd name="adj2" fmla="val -46078"/>
              <a:gd name="adj3" fmla="val 0"/>
            </a:avLst>
          </a:prstGeom>
          <a:solidFill>
            <a:srgbClr val="00A8A5"/>
          </a:solidFill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chemeClr val="dk1"/>
                </a:solidFill>
              </a:rPr>
              <a:t>Context can alter the trajectories of all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666" name="Google Shape;666;p91" descr="baseline targets arrow"/>
          <p:cNvSpPr/>
          <p:nvPr/>
        </p:nvSpPr>
        <p:spPr>
          <a:xfrm rot="-834334">
            <a:off x="6570793" y="2705241"/>
            <a:ext cx="287114" cy="479421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DC5626">
              <a:alpha val="37500"/>
            </a:srgbClr>
          </a:soli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7" name="Google Shape;667;p91" descr="stretch targets arrow"/>
          <p:cNvSpPr/>
          <p:nvPr/>
        </p:nvSpPr>
        <p:spPr>
          <a:xfrm rot="-1534444">
            <a:off x="6570836" y="2095645"/>
            <a:ext cx="287020" cy="479434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9F2065">
              <a:alpha val="34520"/>
            </a:srgbClr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8" name="Google Shape;668;p91" descr="gap closing targets arrow"/>
          <p:cNvSpPr/>
          <p:nvPr/>
        </p:nvSpPr>
        <p:spPr>
          <a:xfrm rot="-1626031">
            <a:off x="6951739" y="2933787"/>
            <a:ext cx="287124" cy="479523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6CAD">
              <a:alpha val="39290"/>
            </a:srgbClr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Google Shape;675;p92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Holistic Target Setting: From Breakout Data </a:t>
            </a:r>
            <a:endParaRPr/>
          </a:p>
        </p:txBody>
      </p:sp>
      <p:sp>
        <p:nvSpPr>
          <p:cNvPr id="676" name="Google Shape;676;p92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sp>
        <p:nvSpPr>
          <p:cNvPr id="674" name="Google Shape;674;p92"/>
          <p:cNvSpPr txBox="1">
            <a:spLocks noGrp="1"/>
          </p:cNvSpPr>
          <p:nvPr>
            <p:ph type="body" idx="1"/>
          </p:nvPr>
        </p:nvSpPr>
        <p:spPr>
          <a:xfrm>
            <a:off x="537875" y="1369225"/>
            <a:ext cx="2512500" cy="31365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300" b="1">
                <a:solidFill>
                  <a:schemeClr val="accent1"/>
                </a:solidFill>
                <a:highlight>
                  <a:srgbClr val="FFFFFF"/>
                </a:highlight>
              </a:rPr>
              <a:t>Gap-Closing Targets Brainstorm :</a:t>
            </a:r>
            <a:endParaRPr sz="2300" b="1">
              <a:solidFill>
                <a:schemeClr val="accent1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rgbClr val="1F1F1F"/>
                </a:solidFill>
                <a:highlight>
                  <a:schemeClr val="lt1"/>
                </a:highlight>
              </a:rPr>
              <a:t>How can data integration allow you to be both ambitious and realistic in target setting?</a:t>
            </a:r>
            <a:endParaRPr sz="2300">
              <a:solidFill>
                <a:srgbClr val="1F1F1F"/>
              </a:solidFill>
              <a:highlight>
                <a:schemeClr val="lt1"/>
              </a:highlight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300">
              <a:solidFill>
                <a:srgbClr val="1F1F1F"/>
              </a:solidFill>
              <a:highlight>
                <a:schemeClr val="lt1"/>
              </a:highlight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sz="2300" b="1">
              <a:solidFill>
                <a:schemeClr val="accent1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sz="2300"/>
          </a:p>
        </p:txBody>
      </p:sp>
      <p:pic>
        <p:nvPicPr>
          <p:cNvPr id="677" name="Google Shape;677;p92" descr="gap closing graph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83675" y="1411112"/>
            <a:ext cx="5302950" cy="2895625"/>
          </a:xfrm>
          <a:prstGeom prst="rect">
            <a:avLst/>
          </a:prstGeom>
          <a:noFill/>
          <a:ln>
            <a:noFill/>
          </a:ln>
        </p:spPr>
      </p:pic>
      <p:sp>
        <p:nvSpPr>
          <p:cNvPr id="678" name="Google Shape;678;p92" descr="gap closing targets arrow"/>
          <p:cNvSpPr/>
          <p:nvPr/>
        </p:nvSpPr>
        <p:spPr>
          <a:xfrm rot="-1626031">
            <a:off x="7408939" y="2933787"/>
            <a:ext cx="287124" cy="479523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6CAD">
              <a:alpha val="39290"/>
            </a:srgbClr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93"/>
          <p:cNvSpPr txBox="1">
            <a:spLocks noGrp="1"/>
          </p:cNvSpPr>
          <p:nvPr>
            <p:ph type="title"/>
          </p:nvPr>
        </p:nvSpPr>
        <p:spPr>
          <a:xfrm>
            <a:off x="614082" y="342900"/>
            <a:ext cx="8088300" cy="770100"/>
          </a:xfrm>
          <a:prstGeom prst="rect">
            <a:avLst/>
          </a:prstGeom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Reflection</a:t>
            </a:r>
            <a:endParaRPr/>
          </a:p>
        </p:txBody>
      </p:sp>
      <p:sp>
        <p:nvSpPr>
          <p:cNvPr id="686" name="Google Shape;686;p93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p:sp>
        <p:nvSpPr>
          <p:cNvPr id="684" name="Google Shape;684;p93"/>
          <p:cNvSpPr txBox="1">
            <a:spLocks noGrp="1"/>
          </p:cNvSpPr>
          <p:nvPr>
            <p:ph type="body" idx="1"/>
          </p:nvPr>
        </p:nvSpPr>
        <p:spPr>
          <a:xfrm>
            <a:off x="3784350" y="904575"/>
            <a:ext cx="4842000" cy="37851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8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795"/>
          </a:p>
          <a:p>
            <a:pPr marL="0" lvl="0" indent="0" algn="l" rtl="0">
              <a:lnSpc>
                <a:spcPct val="18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000" b="1"/>
              <a:t>How do equitable practices and a holistic  data approach show up in the way you set targets?</a:t>
            </a:r>
            <a:endParaRPr sz="2000" b="1"/>
          </a:p>
          <a:p>
            <a:pPr marL="0" lvl="0" indent="0" algn="l" rtl="0">
              <a:lnSpc>
                <a:spcPct val="18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795"/>
          </a:p>
        </p:txBody>
      </p:sp>
      <p:pic>
        <p:nvPicPr>
          <p:cNvPr id="687" name="Google Shape;687;p93" descr="dialogue bubbles "/>
          <p:cNvPicPr preferRelativeResize="0"/>
          <p:nvPr/>
        </p:nvPicPr>
        <p:blipFill rotWithShape="1">
          <a:blip r:embed="rId3">
            <a:alphaModFix/>
          </a:blip>
          <a:srcRect r="4278" b="12064"/>
          <a:stretch/>
        </p:blipFill>
        <p:spPr>
          <a:xfrm>
            <a:off x="365775" y="1328725"/>
            <a:ext cx="3566150" cy="32761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Google Shape;693;p94"/>
          <p:cNvSpPr txBox="1">
            <a:spLocks noGrp="1"/>
          </p:cNvSpPr>
          <p:nvPr>
            <p:ph type="body" idx="1"/>
          </p:nvPr>
        </p:nvSpPr>
        <p:spPr>
          <a:xfrm>
            <a:off x="537882" y="1369219"/>
            <a:ext cx="8088300" cy="30819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1743">
                <a:highlight>
                  <a:schemeClr val="lt1"/>
                </a:highlight>
              </a:rPr>
              <a:t>Today we focused on the following objectives:</a:t>
            </a:r>
            <a:endParaRPr sz="1743">
              <a:highlight>
                <a:schemeClr val="lt1"/>
              </a:highlight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sz="1743">
              <a:highlight>
                <a:schemeClr val="lt1"/>
              </a:highlight>
            </a:endParaRPr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Font typeface="Calibri"/>
              <a:buChar char="●"/>
            </a:pPr>
            <a:r>
              <a:rPr lang="en-US" sz="1700"/>
              <a:t>Identify levels of data &amp; the role of integration</a:t>
            </a:r>
            <a:endParaRPr sz="1700"/>
          </a:p>
          <a:p>
            <a:pPr marL="914400" lvl="1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-US" sz="1700"/>
              <a:t>Example in breakouts and reflecting on the unique contexts in YOUR community</a:t>
            </a:r>
            <a:br>
              <a:rPr lang="en-US" sz="1700"/>
            </a:br>
            <a:endParaRPr sz="1700"/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Font typeface="Calibri"/>
              <a:buChar char="●"/>
            </a:pPr>
            <a:r>
              <a:rPr lang="en-US" sz="1700"/>
              <a:t>Identify relationships between levels of data and types of Longitudinal Performance Growth Targets</a:t>
            </a:r>
            <a:endParaRPr sz="1700"/>
          </a:p>
          <a:p>
            <a:pPr marL="914400" lvl="1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-US" sz="1700"/>
              <a:t>How to use context to think about setting targets</a:t>
            </a:r>
            <a:endParaRPr sz="17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/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Font typeface="Calibri"/>
              <a:buChar char="●"/>
            </a:pPr>
            <a:r>
              <a:rPr lang="en-US" sz="1700">
                <a:highlight>
                  <a:schemeClr val="lt1"/>
                </a:highlight>
              </a:rPr>
              <a:t>Implement equitable data practices to achieve realistic and inclusive goal setting</a:t>
            </a:r>
            <a:endParaRPr sz="1700">
              <a:highlight>
                <a:schemeClr val="lt1"/>
              </a:highlight>
            </a:endParaRPr>
          </a:p>
          <a:p>
            <a:pPr marL="914400" lvl="1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-US" sz="1700">
                <a:highlight>
                  <a:schemeClr val="lt1"/>
                </a:highlight>
              </a:rPr>
              <a:t>How does this allow us to set ambitious and realistic targets that meet our objectives for the function of data.</a:t>
            </a:r>
            <a:endParaRPr sz="1700">
              <a:highlight>
                <a:schemeClr val="lt1"/>
              </a:highlight>
            </a:endParaRPr>
          </a:p>
          <a:p>
            <a:pPr marL="914400" lvl="1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-US" sz="1700"/>
              <a:t>Context Matters. For all 3 targets, context can alter how closely you adhere to purely mathematical projections of the available data. </a:t>
            </a:r>
            <a:endParaRPr/>
          </a:p>
        </p:txBody>
      </p:sp>
      <p:sp>
        <p:nvSpPr>
          <p:cNvPr id="694" name="Google Shape;694;p94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Summary</a:t>
            </a:r>
            <a:endParaRPr/>
          </a:p>
        </p:txBody>
      </p:sp>
      <p:sp>
        <p:nvSpPr>
          <p:cNvPr id="695" name="Google Shape;695;p94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95"/>
          <p:cNvSpPr txBox="1">
            <a:spLocks noGrp="1"/>
          </p:cNvSpPr>
          <p:nvPr>
            <p:ph type="body" idx="1"/>
          </p:nvPr>
        </p:nvSpPr>
        <p:spPr>
          <a:xfrm>
            <a:off x="537882" y="1369219"/>
            <a:ext cx="8088300" cy="30819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61950" algn="l" rtl="0">
              <a:spcBef>
                <a:spcPts val="800"/>
              </a:spcBef>
              <a:spcAft>
                <a:spcPts val="0"/>
              </a:spcAft>
              <a:buSzPts val="2100"/>
              <a:buFont typeface="Calibri"/>
              <a:buChar char="●"/>
            </a:pPr>
            <a:r>
              <a:rPr lang="en-US" sz="2100" u="sng">
                <a:solidFill>
                  <a:schemeClr val="hlink"/>
                </a:solidFill>
                <a:hlinkClick r:id="rId3"/>
              </a:rPr>
              <a:t>Integrated Guidance</a:t>
            </a:r>
            <a:endParaRPr sz="2100"/>
          </a:p>
          <a:p>
            <a:pPr marL="914400" lvl="1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Calibri"/>
              <a:buChar char="○"/>
            </a:pPr>
            <a:r>
              <a:rPr lang="en-US" sz="2100" u="sng">
                <a:solidFill>
                  <a:schemeClr val="hlink"/>
                </a:solidFill>
                <a:hlinkClick r:id="rId4"/>
              </a:rPr>
              <a:t>Appendix E of the Integrated Guidance (Equity Lens Tools)</a:t>
            </a:r>
            <a:endParaRPr sz="2100"/>
          </a:p>
          <a:p>
            <a:pPr marL="914400" lvl="1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Calibri"/>
              <a:buChar char="○"/>
            </a:pPr>
            <a:r>
              <a:rPr lang="en-US" sz="2100" u="sng">
                <a:solidFill>
                  <a:schemeClr val="hlink"/>
                </a:solidFill>
                <a:hlinkClick r:id="rId5"/>
              </a:rPr>
              <a:t>Appendix I: Detailed Guidance on Longitudinal Performance Growth Targets (LPGTs)</a:t>
            </a:r>
            <a:r>
              <a:rPr lang="en-US" sz="2100"/>
              <a:t>(IG pages 154-159)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Font typeface="Calibri"/>
              <a:buChar char="●"/>
            </a:pPr>
            <a:r>
              <a:rPr lang="en-US" sz="2100"/>
              <a:t>Navigating Data Sheets </a:t>
            </a:r>
            <a:r>
              <a:rPr lang="en-US" sz="2100" u="sng">
                <a:solidFill>
                  <a:schemeClr val="hlink"/>
                </a:solidFill>
                <a:hlinkClick r:id="rId6"/>
              </a:rPr>
              <a:t>Video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Font typeface="Calibri"/>
              <a:buChar char="●"/>
            </a:pPr>
            <a:r>
              <a:rPr lang="en-US" sz="2100" u="sng">
                <a:solidFill>
                  <a:schemeClr val="hlink"/>
                </a:solidFill>
                <a:hlinkClick r:id="rId7"/>
              </a:rPr>
              <a:t>Street Data</a:t>
            </a:r>
            <a:r>
              <a:rPr lang="en-US" sz="2100"/>
              <a:t> by Shane Safir and Jamila Dugan</a:t>
            </a:r>
            <a:endParaRPr sz="2100"/>
          </a:p>
          <a:p>
            <a:pPr marL="914400" lvl="1" indent="-361950" algn="l" rtl="0">
              <a:spcBef>
                <a:spcPts val="0"/>
              </a:spcBef>
              <a:spcAft>
                <a:spcPts val="0"/>
              </a:spcAft>
              <a:buSzPts val="2100"/>
              <a:buFont typeface="Calibri"/>
              <a:buChar char="○"/>
            </a:pPr>
            <a:r>
              <a:rPr lang="en-US" sz="2100" u="sng">
                <a:solidFill>
                  <a:schemeClr val="hlink"/>
                </a:solidFill>
                <a:highlight>
                  <a:srgbClr val="FFFFFF"/>
                </a:highlight>
                <a:hlinkClick r:id="rId8"/>
              </a:rPr>
              <a:t>Street Data: A New Grammar for Educational Equity</a:t>
            </a:r>
            <a:endParaRPr sz="2100"/>
          </a:p>
          <a:p>
            <a:pPr marL="457200" lvl="0" indent="-361950" algn="l" rtl="0">
              <a:spcBef>
                <a:spcPts val="800"/>
              </a:spcBef>
              <a:spcAft>
                <a:spcPts val="0"/>
              </a:spcAft>
              <a:buSzPts val="2100"/>
              <a:buFont typeface="Calibri"/>
              <a:buChar char="●"/>
            </a:pPr>
            <a:r>
              <a:rPr lang="en-US" sz="2100" u="sng">
                <a:solidFill>
                  <a:srgbClr val="0563C1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ODE’s Equity Strategic Plan</a:t>
            </a:r>
            <a:r>
              <a:rPr lang="en-US" sz="2100"/>
              <a:t> and the  </a:t>
            </a:r>
            <a:r>
              <a:rPr lang="en-US" sz="2100" u="sng">
                <a:solidFill>
                  <a:srgbClr val="1155CC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ODE Equity Lens</a:t>
            </a:r>
            <a:endParaRPr sz="2100"/>
          </a:p>
          <a:p>
            <a:pPr marL="457200" lvl="0" indent="-361950" algn="l" rtl="0">
              <a:spcBef>
                <a:spcPts val="800"/>
              </a:spcBef>
              <a:spcAft>
                <a:spcPts val="0"/>
              </a:spcAft>
              <a:buSzPts val="2100"/>
              <a:buFont typeface="Calibri"/>
              <a:buChar char="●"/>
            </a:pPr>
            <a:r>
              <a:rPr lang="en-US" sz="2100" u="sng">
                <a:solidFill>
                  <a:schemeClr val="hlink"/>
                </a:solidFill>
                <a:highlight>
                  <a:schemeClr val="lt1"/>
                </a:highlight>
                <a:hlinkClick r:id="rId10"/>
              </a:rPr>
              <a:t>Coalition of Communities of Color</a:t>
            </a:r>
            <a:endParaRPr sz="2100"/>
          </a:p>
          <a:p>
            <a:pPr marL="914400" lvl="1" indent="-361950" algn="l" rtl="0">
              <a:spcBef>
                <a:spcPts val="400"/>
              </a:spcBef>
              <a:spcAft>
                <a:spcPts val="0"/>
              </a:spcAft>
              <a:buSzPts val="2100"/>
              <a:buFont typeface="Calibri"/>
              <a:buChar char="○"/>
            </a:pPr>
            <a:r>
              <a:rPr lang="en-US" sz="2100"/>
              <a:t>For a large list of resources</a:t>
            </a:r>
            <a:endParaRPr sz="2100"/>
          </a:p>
        </p:txBody>
      </p:sp>
      <p:sp>
        <p:nvSpPr>
          <p:cNvPr id="702" name="Google Shape;702;p95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Resources &amp; References</a:t>
            </a:r>
            <a:endParaRPr/>
          </a:p>
        </p:txBody>
      </p:sp>
      <p:sp>
        <p:nvSpPr>
          <p:cNvPr id="703" name="Google Shape;703;p95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Google Shape;729;p97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lvl="0" algn="ctr">
              <a:lnSpc>
                <a:spcPct val="100000"/>
              </a:lnSpc>
              <a:buClr>
                <a:srgbClr val="FFFFFF"/>
              </a:buClr>
              <a:buSzPts val="5400"/>
            </a:pPr>
            <a:r>
              <a:rPr lang="en-US" sz="3600" dirty="0">
                <a:solidFill>
                  <a:srgbClr val="0070C0"/>
                </a:solidFill>
              </a:rPr>
              <a:t>Next Session &amp; Beyond: 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730" name="Google Shape;730;p97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  <p:sp>
        <p:nvSpPr>
          <p:cNvPr id="8" name="Google Shape;713;p96"/>
          <p:cNvSpPr txBox="1"/>
          <p:nvPr/>
        </p:nvSpPr>
        <p:spPr>
          <a:xfrm>
            <a:off x="159578" y="1567109"/>
            <a:ext cx="2164500" cy="8628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Contextualizing Data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Thank you for joining us!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" name="Google Shape;714;p96" descr="&quot;&quot;"/>
          <p:cNvGrpSpPr/>
          <p:nvPr/>
        </p:nvGrpSpPr>
        <p:grpSpPr>
          <a:xfrm>
            <a:off x="2369374" y="1556250"/>
            <a:ext cx="2178275" cy="2807752"/>
            <a:chOff x="2342350" y="1556250"/>
            <a:chExt cx="2178275" cy="2807752"/>
          </a:xfrm>
        </p:grpSpPr>
        <p:sp>
          <p:nvSpPr>
            <p:cNvPr id="10" name="Google Shape;715;p96"/>
            <p:cNvSpPr txBox="1"/>
            <p:nvPr/>
          </p:nvSpPr>
          <p:spPr>
            <a:xfrm>
              <a:off x="2356125" y="1556250"/>
              <a:ext cx="2164500" cy="1535400"/>
            </a:xfrm>
            <a:prstGeom prst="rect">
              <a:avLst/>
            </a:prstGeom>
            <a:solidFill>
              <a:srgbClr val="BB8A0A">
                <a:alpha val="4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Setting Targets by Making Sense of the Mosaic of Data</a:t>
              </a:r>
              <a:endParaRPr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How can realistic, ambitious, and attainable targets be developed with available data? </a:t>
              </a:r>
              <a:endParaRPr sz="23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" name="Google Shape;716;p96"/>
            <p:cNvSpPr txBox="1"/>
            <p:nvPr/>
          </p:nvSpPr>
          <p:spPr>
            <a:xfrm>
              <a:off x="2342350" y="3749002"/>
              <a:ext cx="2164500" cy="615000"/>
            </a:xfrm>
            <a:prstGeom prst="rect">
              <a:avLst/>
            </a:prstGeom>
            <a:solidFill>
              <a:srgbClr val="BB8A0A">
                <a:alpha val="4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 b="1">
                  <a:latin typeface="Calibri"/>
                  <a:ea typeface="Calibri"/>
                  <a:cs typeface="Calibri"/>
                  <a:sym typeface="Calibri"/>
                </a:rPr>
                <a:t>January 18, 2022</a:t>
              </a:r>
              <a:endParaRPr sz="1300" b="1"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>
                  <a:latin typeface="Calibri"/>
                  <a:ea typeface="Calibri"/>
                  <a:cs typeface="Calibri"/>
                  <a:sym typeface="Calibri"/>
                </a:rPr>
                <a:t> 4:00-5:30 PM</a:t>
              </a:r>
              <a:endParaRPr sz="230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" name="Google Shape;717;p96" descr="&quot;&quot;"/>
          <p:cNvGrpSpPr/>
          <p:nvPr/>
        </p:nvGrpSpPr>
        <p:grpSpPr>
          <a:xfrm>
            <a:off x="4598162" y="1556250"/>
            <a:ext cx="2173063" cy="2807752"/>
            <a:chOff x="4571138" y="1556250"/>
            <a:chExt cx="2173063" cy="2807752"/>
          </a:xfrm>
        </p:grpSpPr>
        <p:sp>
          <p:nvSpPr>
            <p:cNvPr id="13" name="Google Shape;718;p96"/>
            <p:cNvSpPr txBox="1"/>
            <p:nvPr/>
          </p:nvSpPr>
          <p:spPr>
            <a:xfrm>
              <a:off x="4571138" y="1556250"/>
              <a:ext cx="2164500" cy="1553100"/>
            </a:xfrm>
            <a:prstGeom prst="rect">
              <a:avLst/>
            </a:prstGeom>
            <a:solidFill>
              <a:srgbClr val="E8EBFA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Local Optional Metrics</a:t>
              </a:r>
              <a:endParaRPr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How can existing or  additional data be leveraged to broaden the narrative of particular successes and challenges within districts? </a:t>
              </a:r>
              <a:endParaRPr sz="23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719;p96"/>
            <p:cNvSpPr txBox="1"/>
            <p:nvPr/>
          </p:nvSpPr>
          <p:spPr>
            <a:xfrm>
              <a:off x="4579700" y="3749002"/>
              <a:ext cx="2164500" cy="615000"/>
            </a:xfrm>
            <a:prstGeom prst="rect">
              <a:avLst/>
            </a:prstGeom>
            <a:solidFill>
              <a:srgbClr val="E8EBFA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 b="1">
                  <a:latin typeface="Calibri"/>
                  <a:ea typeface="Calibri"/>
                  <a:cs typeface="Calibri"/>
                  <a:sym typeface="Calibri"/>
                </a:rPr>
                <a:t>February 1, 2022</a:t>
              </a:r>
              <a:endParaRPr sz="1300" b="1"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>
                  <a:latin typeface="Calibri"/>
                  <a:ea typeface="Calibri"/>
                  <a:cs typeface="Calibri"/>
                  <a:sym typeface="Calibri"/>
                </a:rPr>
                <a:t> 4:00-5:30 PM</a:t>
              </a:r>
              <a:endParaRPr sz="230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" name="Google Shape;720;p96" descr="&quot;&quot;"/>
          <p:cNvGrpSpPr/>
          <p:nvPr/>
        </p:nvGrpSpPr>
        <p:grpSpPr>
          <a:xfrm>
            <a:off x="6816524" y="1567100"/>
            <a:ext cx="2169725" cy="2796902"/>
            <a:chOff x="6789500" y="1567100"/>
            <a:chExt cx="2169725" cy="2796902"/>
          </a:xfrm>
        </p:grpSpPr>
        <p:sp>
          <p:nvSpPr>
            <p:cNvPr id="16" name="Google Shape;721;p96"/>
            <p:cNvSpPr txBox="1"/>
            <p:nvPr/>
          </p:nvSpPr>
          <p:spPr>
            <a:xfrm>
              <a:off x="6794725" y="1567100"/>
              <a:ext cx="2164500" cy="1340700"/>
            </a:xfrm>
            <a:prstGeom prst="rect">
              <a:avLst/>
            </a:prstGeom>
            <a:solidFill>
              <a:srgbClr val="E8EBFA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Deep Dive Workshop: Setting Growth Targets</a:t>
              </a:r>
              <a:endParaRPr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How can collaboration support the complexities of establishing realistic targets? </a:t>
              </a:r>
              <a:endParaRPr sz="23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722;p96"/>
            <p:cNvSpPr txBox="1"/>
            <p:nvPr/>
          </p:nvSpPr>
          <p:spPr>
            <a:xfrm>
              <a:off x="6789500" y="3749002"/>
              <a:ext cx="2164500" cy="615000"/>
            </a:xfrm>
            <a:prstGeom prst="rect">
              <a:avLst/>
            </a:prstGeom>
            <a:solidFill>
              <a:srgbClr val="E8EBFA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 b="1">
                  <a:latin typeface="Calibri"/>
                  <a:ea typeface="Calibri"/>
                  <a:cs typeface="Calibri"/>
                  <a:sym typeface="Calibri"/>
                </a:rPr>
                <a:t>February 15, 2022</a:t>
              </a:r>
              <a:endParaRPr sz="1300" b="1"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>
                  <a:latin typeface="Calibri"/>
                  <a:ea typeface="Calibri"/>
                  <a:cs typeface="Calibri"/>
                  <a:sym typeface="Calibri"/>
                </a:rPr>
                <a:t> 4:00-5:30 PM</a:t>
              </a:r>
              <a:endParaRPr sz="230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989753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p85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lvl="0" algn="ctr">
              <a:lnSpc>
                <a:spcPct val="100000"/>
              </a:lnSpc>
              <a:buClr>
                <a:srgbClr val="FFFFFF"/>
              </a:buClr>
              <a:buSzPts val="5400"/>
            </a:pPr>
            <a:r>
              <a:rPr lang="en-US" sz="3600" dirty="0">
                <a:solidFill>
                  <a:srgbClr val="0070C0"/>
                </a:solidFill>
              </a:rPr>
              <a:t>A four-part series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592" name="Google Shape;592;p85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grpSp>
        <p:nvGrpSpPr>
          <p:cNvPr id="7" name="Google Shape;562;p83" descr="&quot;&quot;"/>
          <p:cNvGrpSpPr/>
          <p:nvPr/>
        </p:nvGrpSpPr>
        <p:grpSpPr>
          <a:xfrm>
            <a:off x="155640" y="1567109"/>
            <a:ext cx="2164504" cy="2796893"/>
            <a:chOff x="132550" y="1567109"/>
            <a:chExt cx="2164504" cy="2796893"/>
          </a:xfrm>
        </p:grpSpPr>
        <p:sp>
          <p:nvSpPr>
            <p:cNvPr id="8" name="Google Shape;563;p83" descr="&quot;&quot;"/>
            <p:cNvSpPr txBox="1"/>
            <p:nvPr/>
          </p:nvSpPr>
          <p:spPr>
            <a:xfrm>
              <a:off x="132554" y="1567109"/>
              <a:ext cx="2164500" cy="1323000"/>
            </a:xfrm>
            <a:prstGeom prst="rect">
              <a:avLst/>
            </a:prstGeom>
            <a:solidFill>
              <a:srgbClr val="BB8A0A">
                <a:alpha val="4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 in Context</a:t>
              </a:r>
              <a:endParaRPr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How are connections between diverse data sources essential to setting inclusive targets?</a:t>
              </a:r>
              <a:endParaRPr sz="2300" dirty="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564;p83"/>
            <p:cNvSpPr txBox="1"/>
            <p:nvPr/>
          </p:nvSpPr>
          <p:spPr>
            <a:xfrm>
              <a:off x="132550" y="3749002"/>
              <a:ext cx="2164500" cy="615000"/>
            </a:xfrm>
            <a:prstGeom prst="rect">
              <a:avLst/>
            </a:prstGeom>
            <a:solidFill>
              <a:srgbClr val="BB8A0A">
                <a:alpha val="4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 b="1">
                  <a:latin typeface="Calibri"/>
                  <a:ea typeface="Calibri"/>
                  <a:cs typeface="Calibri"/>
                  <a:sym typeface="Calibri"/>
                </a:rPr>
                <a:t>January 11, 2022</a:t>
              </a:r>
              <a:endParaRPr sz="1300" b="1"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>
                  <a:latin typeface="Calibri"/>
                  <a:ea typeface="Calibri"/>
                  <a:cs typeface="Calibri"/>
                  <a:sym typeface="Calibri"/>
                </a:rPr>
                <a:t> 3:30-5:00 PM</a:t>
              </a:r>
              <a:endParaRPr sz="230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" name="Google Shape;565;p83" descr="&quot;&quot;"/>
          <p:cNvGrpSpPr/>
          <p:nvPr/>
        </p:nvGrpSpPr>
        <p:grpSpPr>
          <a:xfrm>
            <a:off x="2365440" y="1567100"/>
            <a:ext cx="2195400" cy="2796902"/>
            <a:chOff x="2342350" y="1567100"/>
            <a:chExt cx="2195400" cy="2796902"/>
          </a:xfrm>
        </p:grpSpPr>
        <p:sp>
          <p:nvSpPr>
            <p:cNvPr id="11" name="Google Shape;566;p83"/>
            <p:cNvSpPr txBox="1"/>
            <p:nvPr/>
          </p:nvSpPr>
          <p:spPr>
            <a:xfrm>
              <a:off x="2373250" y="1567100"/>
              <a:ext cx="2164500" cy="1535400"/>
            </a:xfrm>
            <a:prstGeom prst="rect">
              <a:avLst/>
            </a:prstGeom>
            <a:solidFill>
              <a:srgbClr val="E8EBFA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Setting Targets by Making Sense of the Mosaic of Data</a:t>
              </a:r>
              <a:endParaRPr sz="13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How can realistic, ambitious, and attainable targets be developed with the data that is available?</a:t>
              </a:r>
              <a:endParaRPr sz="23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567;p83"/>
            <p:cNvSpPr txBox="1"/>
            <p:nvPr/>
          </p:nvSpPr>
          <p:spPr>
            <a:xfrm>
              <a:off x="2342350" y="3749002"/>
              <a:ext cx="2164500" cy="615000"/>
            </a:xfrm>
            <a:prstGeom prst="rect">
              <a:avLst/>
            </a:prstGeom>
            <a:solidFill>
              <a:srgbClr val="E8EBFA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 b="1">
                  <a:latin typeface="Calibri"/>
                  <a:ea typeface="Calibri"/>
                  <a:cs typeface="Calibri"/>
                  <a:sym typeface="Calibri"/>
                </a:rPr>
                <a:t>January 18, 2022</a:t>
              </a:r>
              <a:endParaRPr sz="1300" b="1"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>
                  <a:latin typeface="Calibri"/>
                  <a:ea typeface="Calibri"/>
                  <a:cs typeface="Calibri"/>
                  <a:sym typeface="Calibri"/>
                </a:rPr>
                <a:t> 4:00-5:30 PM</a:t>
              </a:r>
              <a:endParaRPr sz="230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" name="Google Shape;568;p83" descr="&quot;&quot;"/>
          <p:cNvGrpSpPr/>
          <p:nvPr/>
        </p:nvGrpSpPr>
        <p:grpSpPr>
          <a:xfrm>
            <a:off x="4602790" y="1599400"/>
            <a:ext cx="2164500" cy="2764602"/>
            <a:chOff x="4579700" y="1599400"/>
            <a:chExt cx="2164500" cy="2764602"/>
          </a:xfrm>
        </p:grpSpPr>
        <p:sp>
          <p:nvSpPr>
            <p:cNvPr id="14" name="Google Shape;569;p83"/>
            <p:cNvSpPr txBox="1"/>
            <p:nvPr/>
          </p:nvSpPr>
          <p:spPr>
            <a:xfrm>
              <a:off x="4579700" y="1599400"/>
              <a:ext cx="2164500" cy="1553100"/>
            </a:xfrm>
            <a:prstGeom prst="rect">
              <a:avLst/>
            </a:prstGeom>
            <a:solidFill>
              <a:srgbClr val="E8EBFA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Local Optional Metrics</a:t>
              </a:r>
              <a:endParaRPr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How can existing or  additional data be leveraged to broaden the narrative of particular successes and challenges within districts? </a:t>
              </a:r>
              <a:endParaRPr sz="23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570;p83"/>
            <p:cNvSpPr txBox="1"/>
            <p:nvPr/>
          </p:nvSpPr>
          <p:spPr>
            <a:xfrm>
              <a:off x="4579700" y="3749002"/>
              <a:ext cx="2164500" cy="615000"/>
            </a:xfrm>
            <a:prstGeom prst="rect">
              <a:avLst/>
            </a:prstGeom>
            <a:solidFill>
              <a:srgbClr val="E8EBFA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 b="1">
                  <a:latin typeface="Calibri"/>
                  <a:ea typeface="Calibri"/>
                  <a:cs typeface="Calibri"/>
                  <a:sym typeface="Calibri"/>
                </a:rPr>
                <a:t>February 1, 2022</a:t>
              </a:r>
              <a:endParaRPr sz="1300" b="1"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>
                  <a:latin typeface="Calibri"/>
                  <a:ea typeface="Calibri"/>
                  <a:cs typeface="Calibri"/>
                  <a:sym typeface="Calibri"/>
                </a:rPr>
                <a:t> 4:00-5:30 PM</a:t>
              </a:r>
              <a:endParaRPr sz="230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" name="Google Shape;571;p83" descr="&quot;&quot;"/>
          <p:cNvGrpSpPr/>
          <p:nvPr/>
        </p:nvGrpSpPr>
        <p:grpSpPr>
          <a:xfrm>
            <a:off x="6809240" y="1629400"/>
            <a:ext cx="2167850" cy="2734602"/>
            <a:chOff x="6786150" y="1629400"/>
            <a:chExt cx="2167850" cy="2734602"/>
          </a:xfrm>
        </p:grpSpPr>
        <p:sp>
          <p:nvSpPr>
            <p:cNvPr id="17" name="Google Shape;572;p83"/>
            <p:cNvSpPr txBox="1"/>
            <p:nvPr/>
          </p:nvSpPr>
          <p:spPr>
            <a:xfrm>
              <a:off x="6786150" y="1629400"/>
              <a:ext cx="2164500" cy="1340700"/>
            </a:xfrm>
            <a:prstGeom prst="rect">
              <a:avLst/>
            </a:prstGeom>
            <a:solidFill>
              <a:srgbClr val="E8EBFA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Deep Dive Workshop: Setting Growth Targets</a:t>
              </a:r>
              <a:endParaRPr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How can collaboration support the complexities of establishing realistic targets? </a:t>
              </a:r>
              <a:endParaRPr sz="23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573;p83"/>
            <p:cNvSpPr txBox="1"/>
            <p:nvPr/>
          </p:nvSpPr>
          <p:spPr>
            <a:xfrm>
              <a:off x="6789500" y="3749002"/>
              <a:ext cx="2164500" cy="615000"/>
            </a:xfrm>
            <a:prstGeom prst="rect">
              <a:avLst/>
            </a:prstGeom>
            <a:solidFill>
              <a:srgbClr val="E8EBFA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 b="1">
                  <a:latin typeface="Calibri"/>
                  <a:ea typeface="Calibri"/>
                  <a:cs typeface="Calibri"/>
                  <a:sym typeface="Calibri"/>
                </a:rPr>
                <a:t>February 15, 2022</a:t>
              </a:r>
              <a:endParaRPr sz="1300" b="1"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>
                  <a:latin typeface="Calibri"/>
                  <a:ea typeface="Calibri"/>
                  <a:cs typeface="Calibri"/>
                  <a:sym typeface="Calibri"/>
                </a:rPr>
                <a:t> 4:00-5:30 PM</a:t>
              </a:r>
              <a:endParaRPr sz="230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800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p85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Today’s Objectives</a:t>
            </a:r>
            <a:endParaRPr dirty="0"/>
          </a:p>
        </p:txBody>
      </p:sp>
      <p:sp>
        <p:nvSpPr>
          <p:cNvPr id="592" name="Google Shape;592;p85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5031373" y="1429252"/>
            <a:ext cx="3798591" cy="3142745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US" dirty="0"/>
              <a:t>This session aims to guide participants to be able to:</a:t>
            </a:r>
          </a:p>
          <a:p>
            <a:pPr lvl="0" indent="0">
              <a:spcBef>
                <a:spcPts val="0"/>
              </a:spcBef>
              <a:buNone/>
            </a:pPr>
            <a:endParaRPr lang="en-US" dirty="0"/>
          </a:p>
          <a:p>
            <a:pPr lvl="0" indent="-336550">
              <a:spcBef>
                <a:spcPts val="0"/>
              </a:spcBef>
              <a:buSzPts val="1700"/>
              <a:buFont typeface="Calibri"/>
              <a:buChar char="●"/>
            </a:pPr>
            <a:r>
              <a:rPr lang="en-US" dirty="0"/>
              <a:t>Identify levels of data &amp; the role of integration</a:t>
            </a:r>
          </a:p>
          <a:p>
            <a:pPr lvl="0" indent="-336550">
              <a:spcBef>
                <a:spcPts val="0"/>
              </a:spcBef>
              <a:buSzPts val="1700"/>
              <a:buFont typeface="Calibri"/>
              <a:buChar char="●"/>
            </a:pPr>
            <a:r>
              <a:rPr lang="en-US" dirty="0"/>
              <a:t>Identify relationships between levels of data and types of Longitudinal Performance Growth Targets</a:t>
            </a:r>
          </a:p>
          <a:p>
            <a:pPr lvl="0" indent="-336550">
              <a:spcBef>
                <a:spcPts val="0"/>
              </a:spcBef>
              <a:buSzPts val="1700"/>
              <a:buFont typeface="Calibri"/>
              <a:buChar char="●"/>
            </a:pPr>
            <a:r>
              <a:rPr lang="en-US" dirty="0">
                <a:highlight>
                  <a:schemeClr val="lt1"/>
                </a:highlight>
              </a:rPr>
              <a:t>Implement equitable data practices to achieve realistic and inclusive goal setting</a:t>
            </a:r>
          </a:p>
          <a:p>
            <a:endParaRPr lang="en-US" dirty="0"/>
          </a:p>
        </p:txBody>
      </p:sp>
      <p:pic>
        <p:nvPicPr>
          <p:cNvPr id="7" name="Google Shape;583;p84" descr="graphic of a road"/>
          <p:cNvPicPr preferRelativeResize="0"/>
          <p:nvPr/>
        </p:nvPicPr>
        <p:blipFill rotWithShape="1">
          <a:blip r:embed="rId3">
            <a:alphaModFix/>
          </a:blip>
          <a:srcRect b="15497"/>
          <a:stretch/>
        </p:blipFill>
        <p:spPr>
          <a:xfrm>
            <a:off x="894925" y="1493587"/>
            <a:ext cx="1953525" cy="16507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582;p84"/>
          <p:cNvSpPr txBox="1"/>
          <p:nvPr/>
        </p:nvSpPr>
        <p:spPr>
          <a:xfrm>
            <a:off x="499275" y="3253200"/>
            <a:ext cx="3268800" cy="997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are connections between diverse data sources essential to setting inclusive targets?</a:t>
            </a:r>
            <a:endParaRPr sz="1800" i="1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847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p85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How do we know what we know?</a:t>
            </a:r>
            <a:endParaRPr/>
          </a:p>
        </p:txBody>
      </p:sp>
      <p:sp>
        <p:nvSpPr>
          <p:cNvPr id="592" name="Google Shape;592;p85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sp>
        <p:nvSpPr>
          <p:cNvPr id="590" name="Google Shape;590;p85"/>
          <p:cNvSpPr txBox="1">
            <a:spLocks noGrp="1"/>
          </p:cNvSpPr>
          <p:nvPr>
            <p:ph type="body" idx="1"/>
          </p:nvPr>
        </p:nvSpPr>
        <p:spPr>
          <a:xfrm>
            <a:off x="433560" y="1375225"/>
            <a:ext cx="4474800" cy="33597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 lnSpcReduction="10000"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/>
              <a:t>“Working together we can avoid accountability pitfalls experienced in No Child Left Behind, Race to the Top, education compacts, and other education initiatives over the last few decades…</a:t>
            </a:r>
            <a:endParaRPr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sz="1600"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100" b="1"/>
              <a:t>Previous accountability measures often served to narrow the curriculum, using shame and blame of schools as an overly simplistic tactic while offering over-promised or oversimplified outcomes</a:t>
            </a:r>
            <a:r>
              <a:rPr lang="en-US" sz="2100"/>
              <a:t>.”</a:t>
            </a:r>
            <a:r>
              <a:rPr lang="en-US"/>
              <a:t> </a:t>
            </a:r>
            <a:endParaRPr/>
          </a:p>
        </p:txBody>
      </p:sp>
      <p:sp>
        <p:nvSpPr>
          <p:cNvPr id="593" name="Google Shape;593;p85"/>
          <p:cNvSpPr txBox="1"/>
          <p:nvPr/>
        </p:nvSpPr>
        <p:spPr>
          <a:xfrm>
            <a:off x="5539370" y="1798025"/>
            <a:ext cx="3067200" cy="20319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latin typeface="Calibri"/>
                <a:ea typeface="Calibri"/>
                <a:cs typeface="Calibri"/>
                <a:sym typeface="Calibri"/>
              </a:rPr>
              <a:t>LPGTs: </a:t>
            </a:r>
            <a:endParaRPr sz="18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dirty="0">
                <a:latin typeface="Calibri"/>
                <a:ea typeface="Calibri"/>
                <a:cs typeface="Calibri"/>
                <a:sym typeface="Calibri"/>
              </a:rPr>
              <a:t>There is no single formula for setting these targets, as investments in programs and interventions will vary from district to district. 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US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Integrated Guidance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, p 155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86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Levels of Data</a:t>
            </a:r>
            <a:endParaRPr/>
          </a:p>
        </p:txBody>
      </p:sp>
      <p:sp>
        <p:nvSpPr>
          <p:cNvPr id="600" name="Google Shape;600;p86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pic>
        <p:nvPicPr>
          <p:cNvPr id="601" name="Google Shape;601;p86" descr="3 levels of data: the inner circle contains zoomed in data examples such as experience, not generalizable, individual/family, empathy interviews, student work artifacts; The middle circle contains mid-range data examples such as medium grain size, quantitative and qualitative, differentiated outcomes, disaggregated rates/scores, survey domains; The outer circle contains zoomed out data, such as large group, state, district, community data, can lack context and nuance, grad rates, attendance patterns, enrollment numbers."/>
          <p:cNvPicPr preferRelativeResize="0"/>
          <p:nvPr/>
        </p:nvPicPr>
        <p:blipFill rotWithShape="1">
          <a:blip r:embed="rId3">
            <a:alphaModFix/>
          </a:blip>
          <a:srcRect l="12048" t="10346" r="10665"/>
          <a:stretch/>
        </p:blipFill>
        <p:spPr>
          <a:xfrm>
            <a:off x="430150" y="1180075"/>
            <a:ext cx="3358824" cy="3510774"/>
          </a:xfrm>
          <a:prstGeom prst="rect">
            <a:avLst/>
          </a:prstGeom>
          <a:noFill/>
          <a:ln>
            <a:noFill/>
          </a:ln>
        </p:spPr>
      </p:pic>
      <p:sp>
        <p:nvSpPr>
          <p:cNvPr id="602" name="Google Shape;602;p86"/>
          <p:cNvSpPr txBox="1"/>
          <p:nvPr/>
        </p:nvSpPr>
        <p:spPr>
          <a:xfrm>
            <a:off x="4073375" y="1265913"/>
            <a:ext cx="4552800" cy="19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Integrating Levels of Data means: 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Understanding the relationship amongst each of these levels to interpret data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Capturing more of the regional context 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Applying context when setting targets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Advancing towards inclusive &amp; equitable practices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3" name="Google Shape;603;p86"/>
          <p:cNvSpPr txBox="1"/>
          <p:nvPr/>
        </p:nvSpPr>
        <p:spPr>
          <a:xfrm>
            <a:off x="3666575" y="3293525"/>
            <a:ext cx="2444400" cy="8313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Note the relationship between levels of data &amp; where they most apply in setting targets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04" name="Google Shape;604;p86" descr="arrow pointing at the three levels of data"/>
          <p:cNvPicPr preferRelativeResize="0"/>
          <p:nvPr/>
        </p:nvPicPr>
        <p:blipFill rotWithShape="1">
          <a:blip r:embed="rId4">
            <a:alphaModFix/>
          </a:blip>
          <a:srcRect b="11535"/>
          <a:stretch/>
        </p:blipFill>
        <p:spPr>
          <a:xfrm rot="1748131">
            <a:off x="2860553" y="3978291"/>
            <a:ext cx="805851" cy="7128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87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Exploring Data Levels </a:t>
            </a:r>
            <a:endParaRPr/>
          </a:p>
        </p:txBody>
      </p:sp>
      <p:sp>
        <p:nvSpPr>
          <p:cNvPr id="612" name="Google Shape;612;p87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  <p:sp>
        <p:nvSpPr>
          <p:cNvPr id="610" name="Google Shape;610;p87"/>
          <p:cNvSpPr txBox="1">
            <a:spLocks noGrp="1"/>
          </p:cNvSpPr>
          <p:nvPr>
            <p:ph type="body" idx="1"/>
          </p:nvPr>
        </p:nvSpPr>
        <p:spPr>
          <a:xfrm>
            <a:off x="301650" y="1376850"/>
            <a:ext cx="4628400" cy="31011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3 Essential Understandings for Discussing Data: </a:t>
            </a:r>
            <a:endParaRPr b="1"/>
          </a:p>
          <a:p>
            <a:pPr marL="457200" lvl="0" indent="-3429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Font typeface="Calibri"/>
              <a:buAutoNum type="arabicPeriod"/>
            </a:pPr>
            <a:r>
              <a:rPr lang="en-US"/>
              <a:t>Student group performance differs as a function of their experience within the education system and not as a function of anything intrinsic to that group.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rabicPeriod"/>
            </a:pPr>
            <a:r>
              <a:rPr lang="en-US"/>
              <a:t>Use an asset-based approach (look for what’s going right).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rabicPeriod"/>
            </a:pPr>
            <a:r>
              <a:rPr lang="en-US"/>
              <a:t>A singular story is not representative of a population.</a:t>
            </a:r>
            <a:endParaRPr/>
          </a:p>
        </p:txBody>
      </p:sp>
      <p:sp>
        <p:nvSpPr>
          <p:cNvPr id="613" name="Google Shape;613;p87"/>
          <p:cNvSpPr txBox="1"/>
          <p:nvPr/>
        </p:nvSpPr>
        <p:spPr>
          <a:xfrm>
            <a:off x="5074925" y="1363975"/>
            <a:ext cx="3604200" cy="3170700"/>
          </a:xfrm>
          <a:prstGeom prst="rect">
            <a:avLst/>
          </a:prstGeom>
          <a:solidFill>
            <a:srgbClr val="BB8A0A">
              <a:alpha val="44640"/>
            </a:srgbClr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Break-Out Rounds: 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Font typeface="Calibri"/>
              <a:buAutoNum type="arabicPeriod"/>
            </a:pPr>
            <a:r>
              <a:rPr lang="en-US" sz="1500">
                <a:latin typeface="Calibri"/>
                <a:ea typeface="Calibri"/>
                <a:cs typeface="Calibri"/>
                <a:sym typeface="Calibri"/>
              </a:rPr>
              <a:t>Small groups will receive a different pieces of data each round. Each piece of data represents one of the levels of data.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Font typeface="Calibri"/>
              <a:buAutoNum type="arabicPeriod"/>
            </a:pPr>
            <a:r>
              <a:rPr lang="en-US" sz="1500">
                <a:latin typeface="Calibri"/>
                <a:ea typeface="Calibri"/>
                <a:cs typeface="Calibri"/>
                <a:sym typeface="Calibri"/>
              </a:rPr>
              <a:t>The group facilitator will share screen to review data together as a group. 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Font typeface="Calibri"/>
              <a:buAutoNum type="arabicPeriod"/>
            </a:pPr>
            <a:r>
              <a:rPr lang="en-US" sz="1500">
                <a:latin typeface="Calibri"/>
                <a:ea typeface="Calibri"/>
                <a:cs typeface="Calibri"/>
                <a:sym typeface="Calibri"/>
              </a:rPr>
              <a:t>The group will discuss prompted by the discussion questions for each round. The facilitator will capture some brief notes. 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88"/>
          <p:cNvSpPr txBox="1">
            <a:spLocks noGrp="1"/>
          </p:cNvSpPr>
          <p:nvPr>
            <p:ph type="title"/>
          </p:nvPr>
        </p:nvSpPr>
        <p:spPr>
          <a:xfrm>
            <a:off x="527857" y="392750"/>
            <a:ext cx="8088300" cy="770100"/>
          </a:xfrm>
          <a:prstGeom prst="rect">
            <a:avLst/>
          </a:prstGeom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Implementing Equity in Data Practices - Why?</a:t>
            </a:r>
            <a:endParaRPr dirty="0"/>
          </a:p>
        </p:txBody>
      </p:sp>
      <p:sp>
        <p:nvSpPr>
          <p:cNvPr id="621" name="Google Shape;621;p88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pic>
        <p:nvPicPr>
          <p:cNvPr id="622" name="Google Shape;622;p88" descr="Integrated Guidance graphic"/>
          <p:cNvPicPr preferRelativeResize="0"/>
          <p:nvPr/>
        </p:nvPicPr>
        <p:blipFill rotWithShape="1">
          <a:blip r:embed="rId3">
            <a:alphaModFix/>
          </a:blip>
          <a:srcRect l="2336" r="5310" b="3975"/>
          <a:stretch/>
        </p:blipFill>
        <p:spPr>
          <a:xfrm>
            <a:off x="5116025" y="2287862"/>
            <a:ext cx="3644476" cy="2642475"/>
          </a:xfrm>
          <a:prstGeom prst="rect">
            <a:avLst/>
          </a:prstGeom>
          <a:noFill/>
          <a:ln>
            <a:noFill/>
          </a:ln>
        </p:spPr>
      </p:pic>
      <p:sp>
        <p:nvSpPr>
          <p:cNvPr id="619" name="Google Shape;619;p88"/>
          <p:cNvSpPr txBox="1">
            <a:spLocks noGrp="1"/>
          </p:cNvSpPr>
          <p:nvPr>
            <p:ph type="body" idx="1"/>
          </p:nvPr>
        </p:nvSpPr>
        <p:spPr>
          <a:xfrm>
            <a:off x="537875" y="1369225"/>
            <a:ext cx="8350500" cy="14049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 fontScale="55000" lnSpcReduction="20000"/>
          </a:bodyPr>
          <a:lstStyle/>
          <a:p>
            <a:pPr marL="0" indent="0">
              <a:buNone/>
            </a:pPr>
            <a:r>
              <a:rPr lang="en-US" sz="4348" b="1" dirty="0"/>
              <a:t>“Leverages multiple perspectives and equity-centered data analysis to identify strengths and areas for improvement as well as to make timely adjustments to improve experiences and outcomes for </a:t>
            </a:r>
            <a:r>
              <a:rPr lang="en-US" sz="4348" b="1" dirty="0" smtClean="0"/>
              <a:t>students.”</a:t>
            </a:r>
            <a:r>
              <a:rPr lang="en-US" sz="4348" b="1" dirty="0" smtClean="0"/>
              <a:t> </a:t>
            </a:r>
            <a:r>
              <a:rPr lang="en-US" dirty="0"/>
              <a:t>Integrated Guidance pg. 15</a:t>
            </a: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dirty="0"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sz="1200" dirty="0"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sz="1200" dirty="0"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sz="1200" dirty="0">
              <a:highlight>
                <a:srgbClr val="FFFFFF"/>
              </a:highlight>
            </a:endParaRPr>
          </a:p>
        </p:txBody>
      </p:sp>
      <p:sp>
        <p:nvSpPr>
          <p:cNvPr id="623" name="Google Shape;623;p88"/>
          <p:cNvSpPr txBox="1"/>
          <p:nvPr/>
        </p:nvSpPr>
        <p:spPr>
          <a:xfrm>
            <a:off x="537875" y="2420575"/>
            <a:ext cx="3541500" cy="225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743" b="1" dirty="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Data should:</a:t>
            </a:r>
            <a:endParaRPr sz="1743" b="1" dirty="0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393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344"/>
              <a:buFont typeface="Calibri"/>
              <a:buAutoNum type="arabicPeriod"/>
            </a:pPr>
            <a:r>
              <a:rPr lang="en-US" sz="1743" dirty="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Make visible community-driven needs, challenges, and strengths</a:t>
            </a:r>
            <a:endParaRPr sz="1743" dirty="0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393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44"/>
              <a:buFont typeface="Calibri"/>
              <a:buAutoNum type="arabicPeriod"/>
            </a:pPr>
            <a:r>
              <a:rPr lang="en-US" sz="1743" dirty="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Represent the community</a:t>
            </a:r>
            <a:endParaRPr sz="1743" dirty="0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393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44"/>
              <a:buFont typeface="Calibri"/>
              <a:buAutoNum type="arabicPeriod"/>
            </a:pPr>
            <a:r>
              <a:rPr lang="en-US" sz="1743" dirty="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Be treated in ways that promote community self-determination</a:t>
            </a:r>
            <a:endParaRPr sz="100" dirty="0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4" name="Google Shape;624;p88" descr="arrow"/>
          <p:cNvSpPr/>
          <p:nvPr/>
        </p:nvSpPr>
        <p:spPr>
          <a:xfrm>
            <a:off x="3983075" y="3365725"/>
            <a:ext cx="1046100" cy="3642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89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Implementing Equity in Data Practices - How?</a:t>
            </a:r>
            <a:endParaRPr/>
          </a:p>
        </p:txBody>
      </p:sp>
      <p:sp>
        <p:nvSpPr>
          <p:cNvPr id="632" name="Google Shape;632;p89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sp>
        <p:nvSpPr>
          <p:cNvPr id="630" name="Google Shape;630;p89"/>
          <p:cNvSpPr txBox="1">
            <a:spLocks noGrp="1"/>
          </p:cNvSpPr>
          <p:nvPr>
            <p:ph type="body" idx="1"/>
          </p:nvPr>
        </p:nvSpPr>
        <p:spPr>
          <a:xfrm>
            <a:off x="5593600" y="1930500"/>
            <a:ext cx="3220200" cy="18204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-US" sz="1495" b="1"/>
              <a:t>Holistic Data Practices:</a:t>
            </a:r>
            <a:endParaRPr sz="1495"/>
          </a:p>
          <a:p>
            <a:pPr marL="0" lvl="0" indent="0" algn="l" rtl="0">
              <a:lnSpc>
                <a:spcPct val="7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endParaRPr sz="1495"/>
          </a:p>
          <a:p>
            <a:pPr marL="0" lvl="0" indent="0" algn="l" rtl="0">
              <a:lnSpc>
                <a:spcPct val="7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-US" sz="1495"/>
              <a:t>“Measure and define improved student outcomes through multiple approaches that holistically center student well-being rather than a singular focus on academics”</a:t>
            </a:r>
            <a:endParaRPr sz="1495"/>
          </a:p>
          <a:p>
            <a:pPr marL="0" lvl="0" indent="0" algn="l" rtl="0">
              <a:lnSpc>
                <a:spcPct val="7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endParaRPr sz="1495"/>
          </a:p>
          <a:p>
            <a:pPr marL="0" lvl="0" indent="0" algn="l" rtl="0">
              <a:lnSpc>
                <a:spcPct val="70000"/>
              </a:lnSpc>
              <a:spcBef>
                <a:spcPts val="800"/>
              </a:spcBef>
              <a:spcAft>
                <a:spcPts val="0"/>
              </a:spcAft>
              <a:buSzPts val="852"/>
              <a:buNone/>
            </a:pPr>
            <a:endParaRPr sz="1495"/>
          </a:p>
        </p:txBody>
      </p:sp>
      <p:pic>
        <p:nvPicPr>
          <p:cNvPr id="633" name="Google Shape;633;p89" descr="graphic of paper"/>
          <p:cNvPicPr preferRelativeResize="0"/>
          <p:nvPr/>
        </p:nvPicPr>
        <p:blipFill rotWithShape="1">
          <a:blip r:embed="rId3">
            <a:alphaModFix/>
          </a:blip>
          <a:srcRect l="36765" t="28887" r="36252" b="43566"/>
          <a:stretch/>
        </p:blipFill>
        <p:spPr>
          <a:xfrm>
            <a:off x="1869950" y="2307700"/>
            <a:ext cx="1029751" cy="105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4" name="Google Shape;634;p89" descr="methods input graphic"/>
          <p:cNvPicPr preferRelativeResize="0"/>
          <p:nvPr/>
        </p:nvPicPr>
        <p:blipFill rotWithShape="1">
          <a:blip r:embed="rId3">
            <a:alphaModFix/>
          </a:blip>
          <a:srcRect l="31278" t="56979" r="45941" b="23517"/>
          <a:stretch/>
        </p:blipFill>
        <p:spPr>
          <a:xfrm>
            <a:off x="1186495" y="3369825"/>
            <a:ext cx="1497954" cy="1282500"/>
          </a:xfrm>
          <a:prstGeom prst="rect">
            <a:avLst/>
          </a:prstGeom>
          <a:noFill/>
          <a:ln>
            <a:noFill/>
          </a:ln>
        </p:spPr>
      </p:pic>
      <p:sp>
        <p:nvSpPr>
          <p:cNvPr id="635" name="Google Shape;635;p89"/>
          <p:cNvSpPr txBox="1"/>
          <p:nvPr/>
        </p:nvSpPr>
        <p:spPr>
          <a:xfrm>
            <a:off x="1169775" y="3931500"/>
            <a:ext cx="968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Methods</a:t>
            </a:r>
            <a:endParaRPr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36" name="Google Shape;636;p89" descr="sources input graphic"/>
          <p:cNvPicPr preferRelativeResize="0"/>
          <p:nvPr/>
        </p:nvPicPr>
        <p:blipFill rotWithShape="1">
          <a:blip r:embed="rId3">
            <a:alphaModFix/>
          </a:blip>
          <a:srcRect l="63207" t="34634" r="11969" b="49715"/>
          <a:stretch/>
        </p:blipFill>
        <p:spPr>
          <a:xfrm>
            <a:off x="2930600" y="2268775"/>
            <a:ext cx="1740275" cy="10971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37" name="Google Shape;637;p89" descr="evaluators input graphic"/>
          <p:cNvPicPr preferRelativeResize="0"/>
          <p:nvPr/>
        </p:nvPicPr>
        <p:blipFill rotWithShape="1">
          <a:blip r:embed="rId3">
            <a:alphaModFix/>
          </a:blip>
          <a:srcRect l="15703" t="11399" r="59473" b="71024"/>
          <a:stretch/>
        </p:blipFill>
        <p:spPr>
          <a:xfrm>
            <a:off x="917950" y="1189201"/>
            <a:ext cx="1613126" cy="1142101"/>
          </a:xfrm>
          <a:prstGeom prst="rect">
            <a:avLst/>
          </a:prstGeom>
          <a:noFill/>
          <a:ln>
            <a:noFill/>
          </a:ln>
        </p:spPr>
      </p:pic>
      <p:sp>
        <p:nvSpPr>
          <p:cNvPr id="638" name="Google Shape;638;p89"/>
          <p:cNvSpPr txBox="1"/>
          <p:nvPr/>
        </p:nvSpPr>
        <p:spPr>
          <a:xfrm>
            <a:off x="3711150" y="2570175"/>
            <a:ext cx="8445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Sources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9" name="Google Shape;639;p89"/>
          <p:cNvSpPr txBox="1"/>
          <p:nvPr/>
        </p:nvSpPr>
        <p:spPr>
          <a:xfrm>
            <a:off x="897925" y="1441575"/>
            <a:ext cx="10299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Evaluators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0" name="Google Shape;640;p89"/>
          <p:cNvSpPr txBox="1"/>
          <p:nvPr/>
        </p:nvSpPr>
        <p:spPr>
          <a:xfrm>
            <a:off x="2174750" y="1334950"/>
            <a:ext cx="3047100" cy="431100"/>
          </a:xfrm>
          <a:prstGeom prst="rect">
            <a:avLst/>
          </a:prstGeom>
          <a:solidFill>
            <a:srgbClr val="1F1F1F">
              <a:alpha val="43450"/>
            </a:srgbClr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i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identities, experiences, expertise </a:t>
            </a:r>
            <a:endParaRPr sz="1600" i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1" name="Google Shape;641;p89"/>
          <p:cNvSpPr txBox="1"/>
          <p:nvPr/>
        </p:nvSpPr>
        <p:spPr>
          <a:xfrm>
            <a:off x="2422350" y="4221225"/>
            <a:ext cx="3047100" cy="431100"/>
          </a:xfrm>
          <a:prstGeom prst="rect">
            <a:avLst/>
          </a:prstGeom>
          <a:solidFill>
            <a:srgbClr val="1F1F1F">
              <a:alpha val="43450"/>
            </a:srgbClr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i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collection, analysis, interpretation</a:t>
            </a:r>
            <a:endParaRPr sz="1600" i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2" name="Google Shape;642;p89"/>
          <p:cNvSpPr txBox="1"/>
          <p:nvPr/>
        </p:nvSpPr>
        <p:spPr>
          <a:xfrm>
            <a:off x="3208650" y="3230625"/>
            <a:ext cx="2260800" cy="677100"/>
          </a:xfrm>
          <a:prstGeom prst="rect">
            <a:avLst/>
          </a:prstGeom>
          <a:solidFill>
            <a:srgbClr val="1F1F1F">
              <a:alpha val="43450"/>
            </a:srgbClr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types, representation, levels</a:t>
            </a:r>
            <a:endParaRPr sz="1600" i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90"/>
          <p:cNvSpPr txBox="1">
            <a:spLocks noGrp="1"/>
          </p:cNvSpPr>
          <p:nvPr>
            <p:ph type="title"/>
          </p:nvPr>
        </p:nvSpPr>
        <p:spPr>
          <a:xfrm>
            <a:off x="537882" y="342900"/>
            <a:ext cx="8088300" cy="770100"/>
          </a:xfrm>
          <a:prstGeom prst="rect">
            <a:avLst/>
          </a:prstGeom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Implementing Equity in Data Practices - How?</a:t>
            </a:r>
            <a:endParaRPr/>
          </a:p>
        </p:txBody>
      </p:sp>
      <p:sp>
        <p:nvSpPr>
          <p:cNvPr id="649" name="Google Shape;649;p90"/>
          <p:cNvSpPr txBox="1">
            <a:spLocks noGrp="1"/>
          </p:cNvSpPr>
          <p:nvPr>
            <p:ph type="sldNum" idx="12"/>
          </p:nvPr>
        </p:nvSpPr>
        <p:spPr>
          <a:xfrm>
            <a:off x="6457950" y="4604845"/>
            <a:ext cx="2168400" cy="2739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pic>
        <p:nvPicPr>
          <p:cNvPr id="650" name="Google Shape;650;p90" descr="cube made up of many smaller cubes graphic"/>
          <p:cNvPicPr preferRelativeResize="0"/>
          <p:nvPr/>
        </p:nvPicPr>
        <p:blipFill rotWithShape="1">
          <a:blip r:embed="rId3">
            <a:alphaModFix/>
          </a:blip>
          <a:srcRect l="11951" t="3286" r="11337" b="22192"/>
          <a:stretch/>
        </p:blipFill>
        <p:spPr>
          <a:xfrm>
            <a:off x="5447475" y="3554512"/>
            <a:ext cx="1441626" cy="140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1" name="Google Shape;651;p90" descr="blank cube graphic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55688" y="1083398"/>
            <a:ext cx="1400450" cy="14004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52" name="Google Shape;652;p90" descr="down arrow"/>
          <p:cNvGrpSpPr/>
          <p:nvPr/>
        </p:nvGrpSpPr>
        <p:grpSpPr>
          <a:xfrm>
            <a:off x="5371000" y="2355350"/>
            <a:ext cx="1644000" cy="1199150"/>
            <a:chOff x="3923200" y="2355350"/>
            <a:chExt cx="1644000" cy="1199150"/>
          </a:xfrm>
        </p:grpSpPr>
        <p:sp>
          <p:nvSpPr>
            <p:cNvPr id="653" name="Google Shape;653;p90"/>
            <p:cNvSpPr/>
            <p:nvPr/>
          </p:nvSpPr>
          <p:spPr>
            <a:xfrm rot="5400000">
              <a:off x="4343200" y="2815300"/>
              <a:ext cx="804000" cy="674400"/>
            </a:xfrm>
            <a:prstGeom prst="stripedRight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90"/>
            <p:cNvSpPr txBox="1"/>
            <p:nvPr/>
          </p:nvSpPr>
          <p:spPr>
            <a:xfrm>
              <a:off x="3923200" y="2355350"/>
              <a:ext cx="16440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700" b="1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Disaggregation</a:t>
              </a:r>
              <a:endParaRPr sz="17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55" name="Google Shape;655;p90"/>
          <p:cNvSpPr txBox="1"/>
          <p:nvPr/>
        </p:nvSpPr>
        <p:spPr>
          <a:xfrm>
            <a:off x="557225" y="1257750"/>
            <a:ext cx="2914800" cy="367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1743" b="1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Data should:</a:t>
            </a:r>
            <a:br>
              <a:rPr lang="en-US" sz="1743" b="1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</a:br>
            <a:endParaRPr sz="1743" b="1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393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344"/>
              <a:buFont typeface="Calibri"/>
              <a:buAutoNum type="arabicPeriod"/>
            </a:pPr>
            <a:r>
              <a:rPr lang="en-US" sz="1743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Make visible community-driven needs, challenges, and strengths</a:t>
            </a:r>
            <a:br>
              <a:rPr lang="en-US" sz="1743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</a:br>
            <a:endParaRPr sz="1743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393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44"/>
              <a:buFont typeface="Calibri"/>
              <a:buAutoNum type="arabicPeriod"/>
            </a:pPr>
            <a:r>
              <a:rPr lang="en-US" sz="1743" b="1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Represent the community</a:t>
            </a:r>
            <a:br>
              <a:rPr lang="en-US" sz="1743" b="1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</a:br>
            <a:endParaRPr sz="1743" b="1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393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44"/>
              <a:buFont typeface="Calibri"/>
              <a:buAutoNum type="arabicPeriod"/>
            </a:pPr>
            <a:r>
              <a:rPr lang="en-US" sz="1743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Be treated in ways that promote community self-determination</a:t>
            </a:r>
            <a:endParaRPr sz="100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DE_Powerpoint">
  <a:themeElements>
    <a:clrScheme name="ODE Color Theme">
      <a:dk1>
        <a:srgbClr val="000000"/>
      </a:dk1>
      <a:lt1>
        <a:srgbClr val="FFFFFF"/>
      </a:lt1>
      <a:dk2>
        <a:srgbClr val="344654"/>
      </a:dk2>
      <a:lt2>
        <a:srgbClr val="E2F4FC"/>
      </a:lt2>
      <a:accent1>
        <a:srgbClr val="1B75BC"/>
      </a:accent1>
      <a:accent2>
        <a:srgbClr val="9F2065"/>
      </a:accent2>
      <a:accent3>
        <a:srgbClr val="E26B2A"/>
      </a:accent3>
      <a:accent4>
        <a:srgbClr val="72C9F1"/>
      </a:accent4>
      <a:accent5>
        <a:srgbClr val="408740"/>
      </a:accent5>
      <a:accent6>
        <a:srgbClr val="1B75BC"/>
      </a:accent6>
      <a:hlink>
        <a:srgbClr val="1B75BC"/>
      </a:hlink>
      <a:folHlink>
        <a:srgbClr val="21AA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ue_2021ODE">
  <a:themeElements>
    <a:clrScheme name="ODE2021">
      <a:dk1>
        <a:srgbClr val="000000"/>
      </a:dk1>
      <a:lt1>
        <a:srgbClr val="FFFFFF"/>
      </a:lt1>
      <a:dk2>
        <a:srgbClr val="00A8A5"/>
      </a:dk2>
      <a:lt2>
        <a:srgbClr val="F2FAFE"/>
      </a:lt2>
      <a:accent1>
        <a:srgbClr val="006CAD"/>
      </a:accent1>
      <a:accent2>
        <a:srgbClr val="9F2065"/>
      </a:accent2>
      <a:accent3>
        <a:srgbClr val="DC5626"/>
      </a:accent3>
      <a:accent4>
        <a:srgbClr val="BB8A0A"/>
      </a:accent4>
      <a:accent5>
        <a:srgbClr val="007F43"/>
      </a:accent5>
      <a:accent6>
        <a:srgbClr val="C45BA3"/>
      </a:accent6>
      <a:hlink>
        <a:srgbClr val="1B75BC"/>
      </a:hlink>
      <a:folHlink>
        <a:srgbClr val="21AA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E4031395D90947ABECDA869C06B2A5" ma:contentTypeVersion="7" ma:contentTypeDescription="Create a new document." ma:contentTypeScope="" ma:versionID="a787c52e11333a9464cb0e6fbe9eae54">
  <xsd:schema xmlns:xsd="http://www.w3.org/2001/XMLSchema" xmlns:xs="http://www.w3.org/2001/XMLSchema" xmlns:p="http://schemas.microsoft.com/office/2006/metadata/properties" xmlns:ns1="http://schemas.microsoft.com/sharepoint/v3" xmlns:ns2="3815300f-9bc2-46c5-83e2-2c3e624abb24" xmlns:ns3="54031767-dd6d-417c-ab73-583408f47564" targetNamespace="http://schemas.microsoft.com/office/2006/metadata/properties" ma:root="true" ma:fieldsID="f2e14f5b86c3ce0673d081ad5753ed89" ns1:_="" ns2:_="" ns3:_="">
    <xsd:import namespace="http://schemas.microsoft.com/sharepoint/v3"/>
    <xsd:import namespace="3815300f-9bc2-46c5-83e2-2c3e624abb24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15300f-9bc2-46c5-83e2-2c3e624abb24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6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7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8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iority xmlns="3815300f-9bc2-46c5-83e2-2c3e624abb24">New</Priority>
    <PublishingExpirationDate xmlns="http://schemas.microsoft.com/sharepoint/v3" xsi:nil="true"/>
    <PublishingStartDate xmlns="http://schemas.microsoft.com/sharepoint/v3" xsi:nil="true"/>
    <Remediation_x0020_Date xmlns="3815300f-9bc2-46c5-83e2-2c3e624abb24">2023-02-23T01:56:51+00:00</Remediation_x0020_Date>
    <Estimated_x0020_Creation_x0020_Date xmlns="3815300f-9bc2-46c5-83e2-2c3e624abb24" xsi:nil="true"/>
  </documentManagement>
</p:properties>
</file>

<file path=customXml/itemProps1.xml><?xml version="1.0" encoding="utf-8"?>
<ds:datastoreItem xmlns:ds="http://schemas.openxmlformats.org/officeDocument/2006/customXml" ds:itemID="{C42D6FE6-3B46-4E3A-BE14-FBCD2B954263}"/>
</file>

<file path=customXml/itemProps2.xml><?xml version="1.0" encoding="utf-8"?>
<ds:datastoreItem xmlns:ds="http://schemas.openxmlformats.org/officeDocument/2006/customXml" ds:itemID="{1E5EA034-B5C5-404E-BE2E-AD481C98D30C}"/>
</file>

<file path=customXml/itemProps3.xml><?xml version="1.0" encoding="utf-8"?>
<ds:datastoreItem xmlns:ds="http://schemas.openxmlformats.org/officeDocument/2006/customXml" ds:itemID="{FA7F02FC-04F4-4BDB-8BBB-B6AABB3B861E}"/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1007</Words>
  <Application>Microsoft Office PowerPoint</Application>
  <PresentationFormat>On-screen Show (16:9)</PresentationFormat>
  <Paragraphs>156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ODE_Powerpoint</vt:lpstr>
      <vt:lpstr>Blue_2021ODE</vt:lpstr>
      <vt:lpstr>Data in Context Webinar 1 of 4 supporting developing growth targets and understanding the performance framework in  ODE’s Integrated Guidance</vt:lpstr>
      <vt:lpstr>A four-part series</vt:lpstr>
      <vt:lpstr>Today’s Objectives</vt:lpstr>
      <vt:lpstr>How do we know what we know?</vt:lpstr>
      <vt:lpstr>Levels of Data</vt:lpstr>
      <vt:lpstr>Exploring Data Levels </vt:lpstr>
      <vt:lpstr>Implementing Equity in Data Practices - Why?</vt:lpstr>
      <vt:lpstr>Implementing Equity in Data Practices - How?</vt:lpstr>
      <vt:lpstr>Implementing Equity in Data Practices - How?</vt:lpstr>
      <vt:lpstr>Types of Targets</vt:lpstr>
      <vt:lpstr>Holistic Target Setting: From Breakout Data </vt:lpstr>
      <vt:lpstr>Reflection</vt:lpstr>
      <vt:lpstr>Summary</vt:lpstr>
      <vt:lpstr>Resources &amp; References</vt:lpstr>
      <vt:lpstr>Next Session &amp; Beyond: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in Context Webinar</dc:title>
  <dc:creator>ODE</dc:creator>
  <cp:lastModifiedBy>DOUGLAS Dany * ODE</cp:lastModifiedBy>
  <cp:revision>8</cp:revision>
  <dcterms:modified xsi:type="dcterms:W3CDTF">2023-02-22T21:35:40Z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0x01010022E4031395D90947ABECDA869C06B2A5</vt:lpwstr>
  </property>
</Properties>
</file>