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13.xml" ContentType="application/vnd.openxmlformats-officedocument.presentationml.notesSl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5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50.xml" ContentType="application/vnd.openxmlformats-officedocument.presentationml.slideLayout+xml"/>
  <Override PartName="/ppt/notesSlides/notesSlide2.xml" ContentType="application/vnd.openxmlformats-officedocument.presentationml.notesSlid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Layouts/slideLayout6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35.xml" ContentType="application/vnd.openxmlformats-officedocument.presentationml.tags+xml"/>
  <Override PartName="/ppt/tags/tag20.xml" ContentType="application/vnd.openxmlformats-officedocument.presentationml.tags+xml"/>
  <Override PartName="/ppt/tags/tag34.xml" ContentType="application/vnd.openxmlformats-officedocument.presentationml.tags+xml"/>
  <Override PartName="/ppt/tags/tag3.xml" ContentType="application/vnd.openxmlformats-officedocument.presentationml.tags+xml"/>
  <Override PartName="/ppt/tags/tag33.xml" ContentType="application/vnd.openxmlformats-officedocument.presentationml.tags+xml"/>
  <Override PartName="/ppt/tags/tag2.xml" ContentType="application/vnd.openxmlformats-officedocument.presentationml.tags+xml"/>
  <Override PartName="/ppt/tags/tag38.xml" ContentType="application/vnd.openxmlformats-officedocument.presentationml.tags+xml"/>
  <Override PartName="/ppt/tags/tag37.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40.xml" ContentType="application/vnd.openxmlformats-officedocument.presentationml.tags+xml"/>
  <Override PartName="/ppt/tags/tag39.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36.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17.xml" ContentType="application/vnd.openxmlformats-officedocument.presentationml.tags+xml"/>
  <Override PartName="/ppt/tags/tag19.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18.xml" ContentType="application/vnd.openxmlformats-officedocument.presentationml.tags+xml"/>
  <Override PartName="/ppt/tags/tag26.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10.xml" ContentType="application/vnd.openxmlformats-officedocument.presentationml.tags+xml"/>
  <Override PartName="/ppt/tags/tag29.xml" ContentType="application/vnd.openxmlformats-officedocument.presentationml.tags+xml"/>
  <Override PartName="/ppt/tags/tag11.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3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9" r:id="rId1"/>
  </p:sldMasterIdLst>
  <p:notesMasterIdLst>
    <p:notesMasterId r:id="rId41"/>
  </p:notesMasterIdLst>
  <p:sldIdLst>
    <p:sldId id="256" r:id="rId2"/>
    <p:sldId id="257" r:id="rId3"/>
    <p:sldId id="258" r:id="rId4"/>
    <p:sldId id="305" r:id="rId5"/>
    <p:sldId id="261" r:id="rId6"/>
    <p:sldId id="262" r:id="rId7"/>
    <p:sldId id="263" r:id="rId8"/>
    <p:sldId id="264" r:id="rId9"/>
    <p:sldId id="265" r:id="rId10"/>
    <p:sldId id="266" r:id="rId11"/>
    <p:sldId id="267" r:id="rId12"/>
    <p:sldId id="268" r:id="rId13"/>
    <p:sldId id="308" r:id="rId14"/>
    <p:sldId id="269" r:id="rId15"/>
    <p:sldId id="270" r:id="rId16"/>
    <p:sldId id="272" r:id="rId17"/>
    <p:sldId id="306"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6" r:id="rId38"/>
    <p:sldId id="292" r:id="rId39"/>
    <p:sldId id="294" r:id="rId40"/>
  </p:sldIdLst>
  <p:sldSz cx="9144000" cy="5143500" type="screen16x9"/>
  <p:notesSz cx="7315200" cy="9601200"/>
  <p:embeddedFontLst>
    <p:embeddedFont>
      <p:font typeface="Rockwell" panose="02060603020205020403" pitchFamily="18"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aveat" panose="020B0604020202020204" charset="0"/>
      <p:regular r:id="rId50"/>
      <p:bold r:id="rId51"/>
    </p:embeddedFont>
  </p:embeddedFontLst>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F31EA0-C652-4ED9-BCD3-AB5AEC5F3724}">
  <a:tblStyle styleId="{92F31EA0-C652-4ED9-BCD3-AB5AEC5F372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4A9B20B-437A-4F31-948B-51C92CB1343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65308" autoAdjust="0"/>
  </p:normalViewPr>
  <p:slideViewPr>
    <p:cSldViewPr snapToGrid="0">
      <p:cViewPr varScale="1">
        <p:scale>
          <a:sx n="88" d="100"/>
          <a:sy n="88" d="100"/>
        </p:scale>
        <p:origin x="1164" y="5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809" y="1200150"/>
            <a:ext cx="57618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rive.google.com/file/d/1fCAl7-HV5cq0xlMEPLLGYGn8JqcyXkd_/view?usp=share_lin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youtu.be/haf4Cx9OOd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regon.gov/ode/StudentSuccess/Documents/ODE_Integrated%20Guidance.pdf?utm_medium=email&amp;utm_source=govdelive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ublish.smartsheet.com/607c6dde522a47e2a9cf735d6924775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3ce711323e_0_12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3ce711323e_0_1292:notes"/>
          <p:cNvSpPr txBox="1">
            <a:spLocks noGrp="1"/>
          </p:cNvSpPr>
          <p:nvPr>
            <p:ph type="body" idx="1"/>
          </p:nvPr>
        </p:nvSpPr>
        <p:spPr>
          <a:xfrm>
            <a:off x="731520" y="4620578"/>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b="1"/>
          </a:p>
        </p:txBody>
      </p:sp>
      <p:sp>
        <p:nvSpPr>
          <p:cNvPr id="553" name="Google Shape;553;g13ce711323e_0_1292:notes"/>
          <p:cNvSpPr txBox="1">
            <a:spLocks noGrp="1"/>
          </p:cNvSpPr>
          <p:nvPr>
            <p:ph type="sldNum" idx="12"/>
          </p:nvPr>
        </p:nvSpPr>
        <p:spPr>
          <a:xfrm>
            <a:off x="4143587" y="9119474"/>
            <a:ext cx="3169800" cy="4815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06f2c2bc07_2_17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06f2c2bc07_2_17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800"/>
              </a:spcBef>
              <a:spcAft>
                <a:spcPts val="0"/>
              </a:spcAft>
              <a:buNone/>
            </a:pPr>
            <a:endParaRPr/>
          </a:p>
          <a:p>
            <a:pPr marL="457200" lvl="0" indent="-317500" algn="l" rtl="0">
              <a:spcBef>
                <a:spcPts val="0"/>
              </a:spcBef>
              <a:spcAft>
                <a:spcPts val="0"/>
              </a:spcAft>
              <a:buSzPts val="1400"/>
              <a:buChar char="●"/>
            </a:pPr>
            <a:r>
              <a:rPr lang="en-US"/>
              <a:t>We will be using mock data for a mid-sized district to work through an example.</a:t>
            </a:r>
            <a:endParaRPr/>
          </a:p>
          <a:p>
            <a:pPr marL="914400" lvl="1" indent="-317500" algn="l" rtl="0">
              <a:spcBef>
                <a:spcPts val="0"/>
              </a:spcBef>
              <a:spcAft>
                <a:spcPts val="0"/>
              </a:spcAft>
              <a:buSzPts val="1400"/>
              <a:buChar char="○"/>
            </a:pPr>
            <a:r>
              <a:rPr lang="en-US"/>
              <a:t>Mock data: </a:t>
            </a:r>
            <a:r>
              <a:rPr lang="en-US" u="sng">
                <a:solidFill>
                  <a:schemeClr val="hlink"/>
                </a:solidFill>
                <a:hlinkClick r:id="rId3"/>
              </a:rPr>
              <a:t>https://drive.google.com/file/d/1fCAl7-HV5cq0xlMEPLLGYGn8JqcyXkd_/view?usp=share_link</a:t>
            </a:r>
            <a:endParaRPr/>
          </a:p>
          <a:p>
            <a:pPr marL="914400" lvl="0" indent="0" algn="l" rtl="0">
              <a:spcBef>
                <a:spcPts val="0"/>
              </a:spcBef>
              <a:spcAft>
                <a:spcPts val="0"/>
              </a:spcAft>
              <a:buNone/>
            </a:pPr>
            <a:endParaRPr/>
          </a:p>
          <a:p>
            <a:pPr marL="457200" lvl="0" indent="-317500" algn="l" rtl="0">
              <a:spcBef>
                <a:spcPts val="0"/>
              </a:spcBef>
              <a:spcAft>
                <a:spcPts val="0"/>
              </a:spcAft>
              <a:buSzPts val="1400"/>
              <a:buChar char="●"/>
            </a:pPr>
            <a:r>
              <a:rPr lang="en-US"/>
              <a:t>We distributed this with the video for walking through the data:</a:t>
            </a:r>
            <a:endParaRPr/>
          </a:p>
          <a:p>
            <a:pPr marL="914400" lvl="1" indent="-317500" algn="l" rtl="0">
              <a:spcBef>
                <a:spcPts val="0"/>
              </a:spcBef>
              <a:spcAft>
                <a:spcPts val="0"/>
              </a:spcAft>
              <a:buSzPts val="1400"/>
              <a:buChar char="○"/>
            </a:pPr>
            <a:r>
              <a:rPr lang="en-US" u="sng">
                <a:solidFill>
                  <a:schemeClr val="hlink"/>
                </a:solidFill>
                <a:hlinkClick r:id="rId4"/>
              </a:rPr>
              <a:t>https://youtu.be/haf4Cx9OOdY</a:t>
            </a:r>
            <a:endParaRPr/>
          </a:p>
          <a:p>
            <a:pPr marL="0" lvl="0" indent="0" algn="l" rtl="0">
              <a:spcBef>
                <a:spcPts val="0"/>
              </a:spcBef>
              <a:spcAft>
                <a:spcPts val="0"/>
              </a:spcAft>
              <a:buNone/>
            </a:pPr>
            <a:endParaRPr/>
          </a:p>
        </p:txBody>
      </p:sp>
      <p:sp>
        <p:nvSpPr>
          <p:cNvPr id="674" name="Google Shape;674;g206f2c2bc07_2_17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f0676911d0_0_49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f0676911d0_0_491: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f0676911d0_0_98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f0676911d0_0_982: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f0676911d0_0_98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f0676911d0_0_982: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02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f0676911d0_0_101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f0676911d0_0_1014: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Data for a combined focal student group will be provided. It is inclusive </a:t>
            </a:r>
            <a:r>
              <a:rPr lang="en-US" b="1"/>
              <a:t>of all focal groups</a:t>
            </a:r>
            <a:r>
              <a:rPr lang="en-US"/>
              <a:t> except those experiencing mobility:</a:t>
            </a:r>
            <a:endParaRPr/>
          </a:p>
          <a:p>
            <a:pPr marL="0" lvl="0" indent="0" algn="l" rtl="0">
              <a:spcBef>
                <a:spcPts val="0"/>
              </a:spcBef>
              <a:spcAft>
                <a:spcPts val="0"/>
              </a:spcAft>
              <a:buNone/>
            </a:pPr>
            <a:endParaRPr/>
          </a:p>
          <a:p>
            <a:pPr marL="1371600" lvl="0" indent="-298450" algn="l" rtl="0">
              <a:lnSpc>
                <a:spcPct val="115000"/>
              </a:lnSpc>
              <a:spcBef>
                <a:spcPts val="0"/>
              </a:spcBef>
              <a:spcAft>
                <a:spcPts val="0"/>
              </a:spcAft>
              <a:buClr>
                <a:schemeClr val="dk1"/>
              </a:buClr>
              <a:buSzPts val="1100"/>
              <a:buFont typeface="Calibri"/>
              <a:buChar char="●"/>
            </a:pPr>
            <a:r>
              <a:rPr lang="en-US" sz="1100"/>
              <a:t>Asian</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American Indian/Alaska Native</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Black/African American</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Multiracial</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Hispanic/Latino/a</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Native Hawaiian/Pacific Islander</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experiencing Disabilities (served through IEP)</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Migrant (served through federal migrant education program)</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experiencing houselessness</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Recent Arrivers</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Experience of incarceration or detention (in current or any prior year)</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Current English Learner/Emerging Bilingual</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Non-Binary gender</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navigating Foster Care</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navigating Poverty (using new SBE-approved definition)</a:t>
            </a:r>
            <a:endParaRPr sz="1100"/>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f22fd0b7b6_1_1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1f22fd0b7b6_1_1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AutoNum type="arabicPeriod"/>
            </a:pPr>
            <a:r>
              <a:rPr lang="en-US"/>
              <a:t>As you can see from this table in the IG : “The table below shows the growth that the top ten percent of districts achieved or exceeded from 2013 to 2018”: </a:t>
            </a:r>
            <a:r>
              <a:rPr lang="en-US" u="sng">
                <a:solidFill>
                  <a:schemeClr val="hlink"/>
                </a:solidFill>
                <a:hlinkClick r:id="rId3"/>
              </a:rPr>
              <a:t>https://www.oregon.gov/ode/StudentSuccess/Documents/ODE_Integrated%20Guidance.pdf?utm_medium=email&amp;utm_source=govdelivery</a:t>
            </a:r>
            <a:endParaRPr/>
          </a:p>
          <a:p>
            <a:pPr marL="457200" lvl="0" indent="0" algn="l" rtl="0">
              <a:spcBef>
                <a:spcPts val="0"/>
              </a:spcBef>
              <a:spcAft>
                <a:spcPts val="0"/>
              </a:spcAft>
              <a:buNone/>
            </a:pPr>
            <a:endParaRPr/>
          </a:p>
        </p:txBody>
      </p:sp>
      <p:sp>
        <p:nvSpPr>
          <p:cNvPr id="724" name="Google Shape;724;g1f22fd0b7b6_1_1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f0676911d0_0_10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f0676911d0_0_1032: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1f0676911d0_0_103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6" name="Google Shape;746;g1f0676911d0_0_1032: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7103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1f0676911d0_0_357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1f0676911d0_0_357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757" name="Google Shape;757;g1f0676911d0_0_3571: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1f0676911d0_0_151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1f0676911d0_0_151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b="1"/>
              <a:t>HEIDI</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From the IG pg 158: </a:t>
            </a:r>
            <a:br>
              <a:rPr lang="en-US" b="1"/>
            </a:br>
            <a:r>
              <a:rPr lang="en-US"/>
              <a:t>“For the purposes of Longitudinal Performance Growth Target setting, three options are suggested for determining your starting points. These were illustrated in the previous graphic. and are now mapped here in relation to the Regular Attenders data from out mock dataset.</a:t>
            </a:r>
            <a:endParaRPr/>
          </a:p>
          <a:p>
            <a:pPr marL="0" lvl="0" indent="0" algn="l" rtl="0">
              <a:spcBef>
                <a:spcPts val="0"/>
              </a:spcBef>
              <a:spcAft>
                <a:spcPts val="0"/>
              </a:spcAft>
              <a:buNone/>
            </a:pPr>
            <a:endParaRPr/>
          </a:p>
          <a:p>
            <a:pPr marL="0" lvl="0" indent="0" algn="l" rtl="0">
              <a:spcBef>
                <a:spcPts val="0"/>
              </a:spcBef>
              <a:spcAft>
                <a:spcPts val="0"/>
              </a:spcAft>
              <a:buNone/>
            </a:pPr>
            <a:r>
              <a:rPr lang="en-US"/>
              <a:t>WALK THROUGH THIS GRAPH:</a:t>
            </a:r>
            <a:endParaRPr/>
          </a:p>
          <a:p>
            <a:pPr marL="457200" lvl="0" indent="-317500" algn="l" rtl="0">
              <a:spcBef>
                <a:spcPts val="0"/>
              </a:spcBef>
              <a:spcAft>
                <a:spcPts val="0"/>
              </a:spcAft>
              <a:buSzPts val="1400"/>
              <a:buChar char="●"/>
            </a:pPr>
            <a:r>
              <a:rPr lang="en-US"/>
              <a:t>X-axis: The prior academic years, the “start point” for the new biennium and the next 5 academic years</a:t>
            </a:r>
            <a:endParaRPr/>
          </a:p>
          <a:p>
            <a:pPr marL="457200" lvl="0" indent="-317500" algn="l" rtl="0">
              <a:spcBef>
                <a:spcPts val="0"/>
              </a:spcBef>
              <a:spcAft>
                <a:spcPts val="0"/>
              </a:spcAft>
              <a:buSzPts val="1400"/>
              <a:buChar char="●"/>
            </a:pPr>
            <a:r>
              <a:rPr lang="en-US"/>
              <a:t>Y axis: Shows the % of students meeting the metric</a:t>
            </a:r>
            <a:endParaRPr/>
          </a:p>
          <a:p>
            <a:pPr marL="457200" lvl="0" indent="-317500" algn="l" rtl="0">
              <a:spcBef>
                <a:spcPts val="0"/>
              </a:spcBef>
              <a:spcAft>
                <a:spcPts val="0"/>
              </a:spcAft>
              <a:buSzPts val="1400"/>
              <a:buChar char="●"/>
            </a:pPr>
            <a:r>
              <a:rPr lang="en-US"/>
              <a:t>Legend: walk through</a:t>
            </a:r>
            <a:endParaRPr/>
          </a:p>
          <a:p>
            <a:pPr marL="457200" lvl="0" indent="0" algn="l" rtl="0">
              <a:spcBef>
                <a:spcPts val="0"/>
              </a:spcBef>
              <a:spcAft>
                <a:spcPts val="0"/>
              </a:spcAft>
              <a:buNone/>
            </a:pPr>
            <a:r>
              <a:rPr lang="en-US"/>
              <a:t>Scenarios 1-3: The dots represent the starting point options. Again, three can be MANY things</a:t>
            </a:r>
            <a:endParaRPr/>
          </a:p>
          <a:p>
            <a:pPr marL="457200" lvl="0" indent="0" algn="l" rtl="0">
              <a:spcBef>
                <a:spcPts val="0"/>
              </a:spcBef>
              <a:spcAft>
                <a:spcPts val="0"/>
              </a:spcAft>
              <a:buNone/>
            </a:pPr>
            <a:r>
              <a:rPr lang="en-US"/>
              <a:t>	ALL require context and justification</a:t>
            </a:r>
            <a:endParaRPr/>
          </a:p>
          <a:p>
            <a:pPr marL="0" lvl="0" indent="0" algn="l" rtl="0">
              <a:spcBef>
                <a:spcPts val="0"/>
              </a:spcBef>
              <a:spcAft>
                <a:spcPts val="0"/>
              </a:spcAft>
              <a:buNone/>
            </a:pPr>
            <a:endParaRPr b="1"/>
          </a:p>
          <a:p>
            <a:pPr marL="0" lvl="0" indent="0" algn="l" rtl="0">
              <a:spcBef>
                <a:spcPts val="0"/>
              </a:spcBef>
              <a:spcAft>
                <a:spcPts val="0"/>
              </a:spcAft>
              <a:buNone/>
            </a:pPr>
            <a:r>
              <a:rPr lang="en-US"/>
              <a:t>The starting point should be set </a:t>
            </a:r>
            <a:r>
              <a:rPr lang="en-US">
                <a:latin typeface="Arial"/>
                <a:ea typeface="Arial"/>
                <a:cs typeface="Arial"/>
                <a:sym typeface="Arial"/>
              </a:rPr>
              <a:t>based on an examination of the context and factors in the community. Which of those values best reflects the current state?</a:t>
            </a:r>
            <a:endParaRPr/>
          </a:p>
          <a:p>
            <a:pPr marL="0" lvl="0" indent="0" algn="l" rtl="0">
              <a:spcBef>
                <a:spcPts val="0"/>
              </a:spcBef>
              <a:spcAft>
                <a:spcPts val="0"/>
              </a:spcAft>
              <a:buNone/>
            </a:pPr>
            <a:endParaRPr sz="1100">
              <a:latin typeface="Arial"/>
              <a:ea typeface="Arial"/>
              <a:cs typeface="Arial"/>
              <a:sym typeface="Arial"/>
            </a:endParaRPr>
          </a:p>
        </p:txBody>
      </p:sp>
      <p:sp>
        <p:nvSpPr>
          <p:cNvPr id="768" name="Google Shape;768;g1f0676911d0_0_151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f22dc539a3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f22dc539a3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endParaRPr b="1"/>
          </a:p>
        </p:txBody>
      </p:sp>
      <p:sp>
        <p:nvSpPr>
          <p:cNvPr id="560" name="Google Shape;560;g1f22dc539a3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1f0676911d0_0_35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1f0676911d0_0_358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US"/>
              <a:t>This graph is the same as before, but now we have added lines extending out from the three “starting point options”</a:t>
            </a:r>
            <a:endParaRPr/>
          </a:p>
          <a:p>
            <a:pPr marL="0" lvl="0" indent="0" algn="l" rtl="0">
              <a:spcBef>
                <a:spcPts val="0"/>
              </a:spcBef>
              <a:spcAft>
                <a:spcPts val="0"/>
              </a:spcAft>
              <a:buNone/>
            </a:pPr>
            <a:endParaRPr/>
          </a:p>
          <a:p>
            <a:pPr marL="0" lvl="0" indent="0" algn="l" rtl="0">
              <a:spcBef>
                <a:spcPts val="0"/>
              </a:spcBef>
              <a:spcAft>
                <a:spcPts val="0"/>
              </a:spcAft>
              <a:buNone/>
            </a:pPr>
            <a:r>
              <a:rPr lang="en-US"/>
              <a:t>Effectively, each line becomes a potential  “</a:t>
            </a:r>
            <a:r>
              <a:rPr lang="en-US" b="1"/>
              <a:t>FLOOR”. </a:t>
            </a:r>
            <a:r>
              <a:rPr lang="en-US"/>
              <a:t> No declines or stasis. growth from here</a:t>
            </a:r>
            <a:endParaRPr/>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US"/>
              <a:t>NOTICE: As you lower or raise the starting point you potentially change trajectories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798" name="Google Shape;798;g1f0676911d0_0_358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f0676911d0_0_35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f0676911d0_0_353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800"/>
              </a:spcBef>
              <a:spcAft>
                <a:spcPts val="0"/>
              </a:spcAft>
              <a:buNone/>
            </a:pPr>
            <a:endParaRPr strike="sngStrike"/>
          </a:p>
        </p:txBody>
      </p:sp>
      <p:sp>
        <p:nvSpPr>
          <p:cNvPr id="830" name="Google Shape;830;g1f0676911d0_0_353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1f0676911d0_0_36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1f0676911d0_0_363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800"/>
              </a:spcBef>
              <a:spcAft>
                <a:spcPts val="0"/>
              </a:spcAft>
              <a:buNone/>
            </a:pPr>
            <a:r>
              <a:rPr lang="en-US" sz="1100" b="1" dirty="0">
                <a:highlight>
                  <a:schemeClr val="lt1"/>
                </a:highlight>
              </a:rPr>
              <a:t>Baseline</a:t>
            </a:r>
            <a:r>
              <a:rPr lang="en-US" sz="1100" dirty="0">
                <a:highlight>
                  <a:schemeClr val="lt1"/>
                </a:highlight>
              </a:rPr>
              <a:t>:  the </a:t>
            </a:r>
            <a:r>
              <a:rPr lang="en-US" sz="1100" dirty="0"/>
              <a:t>minimum growth applicants would be satisfied to meet or maintain over the next five-year period</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Run Through Scenario:</a:t>
            </a:r>
            <a:endParaRPr sz="1100" dirty="0"/>
          </a:p>
          <a:p>
            <a:pPr marL="0" lvl="0" indent="0" algn="l" rtl="0">
              <a:spcBef>
                <a:spcPts val="0"/>
              </a:spcBef>
              <a:spcAft>
                <a:spcPts val="0"/>
              </a:spcAft>
              <a:buNone/>
            </a:pPr>
            <a:endParaRPr sz="1100" dirty="0"/>
          </a:p>
          <a:p>
            <a:pPr marL="457200" lvl="0" indent="-298450" algn="l" rtl="0">
              <a:spcBef>
                <a:spcPts val="0"/>
              </a:spcBef>
              <a:spcAft>
                <a:spcPts val="0"/>
              </a:spcAft>
              <a:buClr>
                <a:schemeClr val="dk1"/>
              </a:buClr>
              <a:buSzPts val="1100"/>
              <a:buFont typeface="Calibri"/>
              <a:buChar char="●"/>
            </a:pPr>
            <a:r>
              <a:rPr lang="en-US" sz="1100" dirty="0"/>
              <a:t>Let’s say that we chose one of the three Start Point options we discussed before (although there are many more than three)</a:t>
            </a:r>
            <a:endParaRPr sz="1100" dirty="0"/>
          </a:p>
          <a:p>
            <a:pPr marL="914400" lvl="1" indent="-298450" algn="l" rtl="0">
              <a:spcBef>
                <a:spcPts val="0"/>
              </a:spcBef>
              <a:spcAft>
                <a:spcPts val="0"/>
              </a:spcAft>
              <a:buClr>
                <a:schemeClr val="dk1"/>
              </a:buClr>
              <a:buSzPts val="1100"/>
              <a:buChar char="○"/>
            </a:pPr>
            <a:r>
              <a:rPr lang="en-US" sz="1100" dirty="0"/>
              <a:t>We are choose the data point from the </a:t>
            </a:r>
            <a:r>
              <a:rPr lang="en-US" sz="1100" b="1" dirty="0">
                <a:solidFill>
                  <a:srgbClr val="CC0000"/>
                </a:solidFill>
              </a:rPr>
              <a:t>most recent year</a:t>
            </a:r>
            <a:r>
              <a:rPr lang="en-US" sz="1100" dirty="0">
                <a:solidFill>
                  <a:srgbClr val="CC0000"/>
                </a:solidFill>
              </a:rPr>
              <a:t> </a:t>
            </a:r>
            <a:r>
              <a:rPr lang="en-US" sz="1100" b="1" dirty="0">
                <a:solidFill>
                  <a:srgbClr val="CC0000"/>
                </a:solidFill>
              </a:rPr>
              <a:t>for this example</a:t>
            </a:r>
            <a:r>
              <a:rPr lang="en-US" sz="1100" dirty="0"/>
              <a:t>. This is not a prescription. #</a:t>
            </a:r>
            <a:r>
              <a:rPr lang="en-US" sz="1100" dirty="0" err="1"/>
              <a:t>itdepends</a:t>
            </a:r>
            <a:r>
              <a:rPr lang="en-US" sz="1100" dirty="0"/>
              <a:t> on your context. We just chose this point in order to keep moving  through our scenario.</a:t>
            </a:r>
            <a:endParaRPr sz="1100" dirty="0"/>
          </a:p>
          <a:p>
            <a:pPr marL="1371600" lvl="2" indent="-298450" algn="l" rtl="0">
              <a:spcBef>
                <a:spcPts val="0"/>
              </a:spcBef>
              <a:spcAft>
                <a:spcPts val="0"/>
              </a:spcAft>
              <a:buClr>
                <a:schemeClr val="dk1"/>
              </a:buClr>
              <a:buSzPts val="1100"/>
              <a:buFont typeface="Calibri"/>
              <a:buChar char="■"/>
            </a:pPr>
            <a:r>
              <a:rPr lang="en-US" sz="1100" dirty="0"/>
              <a:t>The red dot is that value and the line of the same color is stasis across the five years from that point. Our “floor”</a:t>
            </a:r>
            <a:endParaRPr sz="1100" dirty="0"/>
          </a:p>
          <a:p>
            <a:pPr marL="457200" lvl="0" indent="-298450" algn="l" rtl="0">
              <a:spcBef>
                <a:spcPts val="0"/>
              </a:spcBef>
              <a:spcAft>
                <a:spcPts val="0"/>
              </a:spcAft>
              <a:buClr>
                <a:schemeClr val="dk1"/>
              </a:buClr>
              <a:buSzPts val="1100"/>
              <a:buFont typeface="Calibri"/>
              <a:buChar char="●"/>
            </a:pPr>
            <a:r>
              <a:rPr lang="en-US" sz="1100" dirty="0"/>
              <a:t>Choices to make: </a:t>
            </a:r>
            <a:endParaRPr sz="1100" dirty="0"/>
          </a:p>
          <a:p>
            <a:pPr marL="914400" lvl="1" indent="-298450" algn="l" rtl="0">
              <a:spcBef>
                <a:spcPts val="0"/>
              </a:spcBef>
              <a:spcAft>
                <a:spcPts val="0"/>
              </a:spcAft>
              <a:buClr>
                <a:schemeClr val="dk1"/>
              </a:buClr>
              <a:buSzPts val="1100"/>
              <a:buFont typeface="Calibri"/>
              <a:buChar char="○"/>
            </a:pPr>
            <a:r>
              <a:rPr lang="en-US" sz="1100" dirty="0"/>
              <a:t>Target: What target do you choose to go for?</a:t>
            </a:r>
            <a:endParaRPr sz="1100" dirty="0"/>
          </a:p>
          <a:p>
            <a:pPr marL="914400" lvl="1" indent="-298450" algn="l" rtl="0">
              <a:spcBef>
                <a:spcPts val="0"/>
              </a:spcBef>
              <a:spcAft>
                <a:spcPts val="0"/>
              </a:spcAft>
              <a:buClr>
                <a:schemeClr val="dk1"/>
              </a:buClr>
              <a:buSzPts val="1100"/>
              <a:buChar char="○"/>
            </a:pPr>
            <a:r>
              <a:rPr lang="en-US" sz="1100" dirty="0"/>
              <a:t>Remember that the </a:t>
            </a:r>
            <a:r>
              <a:rPr lang="en-US" sz="1100" b="1" dirty="0"/>
              <a:t>baseline</a:t>
            </a:r>
            <a:r>
              <a:rPr lang="en-US" sz="1100" dirty="0"/>
              <a:t> target represents the minimum expectation of </a:t>
            </a:r>
            <a:r>
              <a:rPr lang="en-US" sz="1100" b="1" dirty="0"/>
              <a:t>progress</a:t>
            </a:r>
            <a:endParaRPr sz="1100" b="1" dirty="0"/>
          </a:p>
          <a:p>
            <a:pPr marL="1371600" lvl="2" indent="-298450" algn="l" rtl="0">
              <a:spcBef>
                <a:spcPts val="0"/>
              </a:spcBef>
              <a:spcAft>
                <a:spcPts val="0"/>
              </a:spcAft>
              <a:buClr>
                <a:schemeClr val="dk1"/>
              </a:buClr>
              <a:buSzPts val="1100"/>
              <a:buFont typeface="Calibri"/>
              <a:buChar char="■"/>
            </a:pPr>
            <a:r>
              <a:rPr lang="en-US" sz="1100" dirty="0"/>
              <a:t>Improvement is expected</a:t>
            </a:r>
            <a:endParaRPr sz="1100" dirty="0"/>
          </a:p>
          <a:p>
            <a:pPr marL="914400" lvl="1" indent="-298450" algn="l" rtl="0">
              <a:spcBef>
                <a:spcPts val="0"/>
              </a:spcBef>
              <a:spcAft>
                <a:spcPts val="0"/>
              </a:spcAft>
              <a:buClr>
                <a:schemeClr val="dk1"/>
              </a:buClr>
              <a:buSzPts val="1100"/>
              <a:buChar char="○"/>
            </a:pPr>
            <a:r>
              <a:rPr lang="en-US" sz="1100" dirty="0"/>
              <a:t>Top Growth</a:t>
            </a:r>
            <a:r>
              <a:rPr lang="en-US" sz="1100" b="1" dirty="0"/>
              <a:t>: </a:t>
            </a:r>
            <a:r>
              <a:rPr lang="en-US" sz="1100" dirty="0"/>
              <a:t>what value do you choose? </a:t>
            </a:r>
            <a:endParaRPr sz="1100" dirty="0"/>
          </a:p>
          <a:p>
            <a:pPr marL="1371600" lvl="2" indent="-298450" algn="l" rtl="0">
              <a:spcBef>
                <a:spcPts val="0"/>
              </a:spcBef>
              <a:spcAft>
                <a:spcPts val="0"/>
              </a:spcAft>
              <a:buSzPts val="1100"/>
              <a:buChar char="■"/>
            </a:pPr>
            <a:r>
              <a:rPr lang="en-US" sz="1100" dirty="0"/>
              <a:t>There are multiple options</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From the IG page 156: “Applicants, especially those below statewide averages, should strive to match or exceed statewide progress, </a:t>
            </a:r>
            <a:r>
              <a:rPr lang="en-US" sz="1100" b="1" dirty="0">
                <a:highlight>
                  <a:srgbClr val="FFFF00"/>
                </a:highlight>
              </a:rPr>
              <a:t>and not to see a decline in indicators</a:t>
            </a:r>
            <a:r>
              <a:rPr lang="en-US" sz="1100" b="1" dirty="0"/>
              <a:t>.</a:t>
            </a:r>
            <a:r>
              <a:rPr lang="en-US" sz="1100" dirty="0"/>
              <a:t>”</a:t>
            </a:r>
            <a:endParaRPr sz="1100" dirty="0"/>
          </a:p>
          <a:p>
            <a:pPr marL="457200" lvl="0" indent="-298450" algn="l" rtl="0">
              <a:spcBef>
                <a:spcPts val="0"/>
              </a:spcBef>
              <a:spcAft>
                <a:spcPts val="0"/>
              </a:spcAft>
              <a:buClr>
                <a:schemeClr val="dk1"/>
              </a:buClr>
              <a:buSzPts val="1100"/>
              <a:buFont typeface="Calibri"/>
              <a:buChar char="●"/>
            </a:pPr>
            <a:r>
              <a:rPr lang="en-US" sz="1100" dirty="0"/>
              <a:t>Applicants at the very high end of achievement might expect less or slower growth, or perhaps to hold steady and see maintenance at these levels as a signal of excellence.</a:t>
            </a:r>
            <a:endParaRPr sz="1100" dirty="0"/>
          </a:p>
          <a:p>
            <a:pPr marL="457200" lvl="0" indent="-298450" algn="l" rtl="0">
              <a:spcBef>
                <a:spcPts val="0"/>
              </a:spcBef>
              <a:spcAft>
                <a:spcPts val="0"/>
              </a:spcAft>
              <a:buClr>
                <a:schemeClr val="dk1"/>
              </a:buClr>
              <a:buSzPts val="1100"/>
              <a:buFont typeface="Calibri"/>
              <a:buChar char="●"/>
            </a:pPr>
            <a:r>
              <a:rPr lang="en-US" sz="1100" dirty="0"/>
              <a:t>Expecting growth above the “High” values outlined below (table of the top 10% of district rates)  may produce an unachievable target for districts. </a:t>
            </a:r>
            <a:endParaRPr sz="1100" dirty="0"/>
          </a:p>
          <a:p>
            <a:pPr marL="457200" lvl="0" indent="-298450" algn="l" rtl="0">
              <a:spcBef>
                <a:spcPts val="0"/>
              </a:spcBef>
              <a:spcAft>
                <a:spcPts val="0"/>
              </a:spcAft>
              <a:buClr>
                <a:schemeClr val="dk1"/>
              </a:buClr>
              <a:buSzPts val="1100"/>
              <a:buFont typeface="Calibri"/>
              <a:buChar char="●"/>
            </a:pPr>
            <a:r>
              <a:rPr lang="en-US" sz="1100" dirty="0"/>
              <a:t>New programs or investments don’t always impact metrics immediately; we expect growth to accelerate over time. This means intermediate targets may rise slowly at first.</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43" name="Google Shape;843;g1f0676911d0_0_363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06e4f00ad3_0_3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06e4f00ad3_0_35: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The District as a whole. Let’s remind ourselves of a </a:t>
            </a:r>
            <a:r>
              <a:rPr lang="en-US" b="1">
                <a:solidFill>
                  <a:srgbClr val="FF9900"/>
                </a:solidFill>
              </a:rPr>
              <a:t>few numbers</a:t>
            </a:r>
            <a:r>
              <a:rPr lang="en-US"/>
              <a:t>: </a:t>
            </a:r>
            <a:endParaRPr/>
          </a:p>
          <a:p>
            <a:pPr marL="0" lvl="0" indent="0" algn="l" rtl="0">
              <a:spcBef>
                <a:spcPts val="0"/>
              </a:spcBef>
              <a:spcAft>
                <a:spcPts val="0"/>
              </a:spcAft>
              <a:buClr>
                <a:schemeClr val="dk1"/>
              </a:buClr>
              <a:buSzPts val="1100"/>
              <a:buFont typeface="Arial"/>
              <a:buNone/>
            </a:pPr>
            <a:endParaRPr/>
          </a:p>
          <a:p>
            <a:pPr marL="457200" lvl="0" indent="-304800" algn="l" rtl="0">
              <a:spcBef>
                <a:spcPts val="0"/>
              </a:spcBef>
              <a:spcAft>
                <a:spcPts val="0"/>
              </a:spcAft>
              <a:buClr>
                <a:schemeClr val="dk1"/>
              </a:buClr>
              <a:buSzPts val="1200"/>
              <a:buAutoNum type="arabicPeriod"/>
            </a:pPr>
            <a:r>
              <a:rPr lang="en-US"/>
              <a:t>The highest value achieved by the district?: 76.7% (see the mock data for 2017-18): </a:t>
            </a:r>
            <a:endParaRPr/>
          </a:p>
          <a:p>
            <a:pPr marL="457200" lvl="0" indent="-304800" algn="l" rtl="0">
              <a:spcBef>
                <a:spcPts val="0"/>
              </a:spcBef>
              <a:spcAft>
                <a:spcPts val="0"/>
              </a:spcAft>
              <a:buClr>
                <a:schemeClr val="dk1"/>
              </a:buClr>
              <a:buSzPts val="1200"/>
              <a:buAutoNum type="arabicPeriod"/>
            </a:pPr>
            <a:r>
              <a:rPr lang="en-US"/>
              <a:t>Because it was higher than the last year we have data for: The five year average: 70.9% (see the mock data): </a:t>
            </a:r>
            <a:endParaRPr/>
          </a:p>
          <a:p>
            <a:pPr marL="457200" lvl="0" indent="-304800" algn="l" rtl="0">
              <a:spcBef>
                <a:spcPts val="0"/>
              </a:spcBef>
              <a:spcAft>
                <a:spcPts val="0"/>
              </a:spcAft>
              <a:buClr>
                <a:schemeClr val="dk1"/>
              </a:buClr>
              <a:buSzPts val="1200"/>
              <a:buAutoNum type="arabicPeriod"/>
            </a:pPr>
            <a:r>
              <a:rPr lang="en-US"/>
              <a:t>The most recent year: 56.3% (and currently set as the starting point): </a:t>
            </a:r>
            <a:r>
              <a:rPr lang="en-US" i="1"/>
              <a:t>Not feasible as this would be no growth</a:t>
            </a:r>
            <a:endParaRPr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2077092aaea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2077092aaea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r>
              <a:rPr lang="en-US"/>
              <a:t>In this scenario, it is useful to remember to review District Historical Values (from the last slide)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Remember that we have set a start point and we therefore have a floor</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Now let’s review potential targets</a:t>
            </a:r>
            <a:endParaRPr/>
          </a:p>
          <a:p>
            <a:pPr marL="0" lvl="0" indent="0" algn="l" rtl="0">
              <a:spcBef>
                <a:spcPts val="0"/>
              </a:spcBef>
              <a:spcAft>
                <a:spcPts val="0"/>
              </a:spcAft>
              <a:buClr>
                <a:schemeClr val="dk1"/>
              </a:buClr>
              <a:buSzPts val="1100"/>
              <a:buFont typeface="Arial"/>
              <a:buNone/>
            </a:pPr>
            <a:endParaRPr/>
          </a:p>
          <a:p>
            <a:pPr marL="457200" lvl="0" indent="-304800" algn="l" rtl="0">
              <a:spcBef>
                <a:spcPts val="0"/>
              </a:spcBef>
              <a:spcAft>
                <a:spcPts val="0"/>
              </a:spcAft>
              <a:buClr>
                <a:schemeClr val="dk1"/>
              </a:buClr>
              <a:buSzPts val="1200"/>
              <a:buAutoNum type="arabicPeriod"/>
            </a:pPr>
            <a:r>
              <a:rPr lang="en-US"/>
              <a:t>The </a:t>
            </a:r>
            <a:r>
              <a:rPr lang="en-US" b="1"/>
              <a:t>highest value</a:t>
            </a:r>
            <a:r>
              <a:rPr lang="en-US"/>
              <a:t> achieved by the district: 76.7% in 2017-2018 (see the mock data):</a:t>
            </a:r>
            <a:endParaRPr/>
          </a:p>
          <a:p>
            <a:pPr marL="457200" lvl="0" indent="-317500" algn="l" rtl="0">
              <a:spcBef>
                <a:spcPts val="0"/>
              </a:spcBef>
              <a:spcAft>
                <a:spcPts val="0"/>
              </a:spcAft>
              <a:buClr>
                <a:schemeClr val="dk1"/>
              </a:buClr>
              <a:buSzPts val="1400"/>
              <a:buAutoNum type="arabicPeriod"/>
            </a:pPr>
            <a:r>
              <a:rPr lang="en-US" b="1"/>
              <a:t>the five year average</a:t>
            </a:r>
            <a:r>
              <a:rPr lang="en-US"/>
              <a:t>: 70.9% (see the mock data): 5 yr Target would be 71.9</a:t>
            </a:r>
            <a:endParaRPr/>
          </a:p>
          <a:p>
            <a:pPr marL="457200" lvl="0" indent="-317500" algn="l" rtl="0">
              <a:spcBef>
                <a:spcPts val="0"/>
              </a:spcBef>
              <a:spcAft>
                <a:spcPts val="0"/>
              </a:spcAft>
              <a:buClr>
                <a:schemeClr val="dk1"/>
              </a:buClr>
              <a:buSzPts val="1400"/>
              <a:buAutoNum type="arabicPeriod"/>
            </a:pPr>
            <a:r>
              <a:rPr lang="en-US" b="1"/>
              <a:t> state average now</a:t>
            </a:r>
            <a:r>
              <a:rPr lang="en-US"/>
              <a:t> (light green dot)</a:t>
            </a:r>
            <a:endParaRPr/>
          </a:p>
          <a:p>
            <a:pPr marL="457200" lvl="0" indent="-317500" algn="l" rtl="0">
              <a:spcBef>
                <a:spcPts val="0"/>
              </a:spcBef>
              <a:spcAft>
                <a:spcPts val="0"/>
              </a:spcAft>
              <a:buClr>
                <a:srgbClr val="00A8A5"/>
              </a:buClr>
              <a:buSzPts val="1400"/>
              <a:buAutoNum type="arabicPeriod"/>
            </a:pPr>
            <a:r>
              <a:rPr lang="en-US">
                <a:solidFill>
                  <a:srgbClr val="00A8A5"/>
                </a:solidFill>
              </a:rPr>
              <a:t>The value reached if we assume an average rate of growth similar to that of the top 10% of districts for this metric from 2013-2018. </a:t>
            </a:r>
            <a:endParaRPr>
              <a:solidFill>
                <a:srgbClr val="00A8A5"/>
              </a:solidFill>
            </a:endParaRPr>
          </a:p>
          <a:p>
            <a:pPr marL="914400" lvl="1" indent="-317500" algn="l" rtl="0">
              <a:spcBef>
                <a:spcPts val="0"/>
              </a:spcBef>
              <a:spcAft>
                <a:spcPts val="0"/>
              </a:spcAft>
              <a:buClr>
                <a:schemeClr val="dk1"/>
              </a:buClr>
              <a:buSzPts val="1400"/>
              <a:buAutoNum type="alphaLcPeriod"/>
            </a:pPr>
            <a:r>
              <a:rPr lang="en-US"/>
              <a:t>This is represented by the dashed teal line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If these are potential targets (there are MANY more), what kind of growth would you have to do to get there and is that reasonable under the guidelines?</a:t>
            </a:r>
            <a:endParaRPr/>
          </a:p>
          <a:p>
            <a:pPr marL="0" lvl="0" indent="0" algn="l" rtl="0">
              <a:lnSpc>
                <a:spcPct val="90000"/>
              </a:lnSpc>
              <a:spcBef>
                <a:spcPts val="800"/>
              </a:spcBef>
              <a:spcAft>
                <a:spcPts val="0"/>
              </a:spcAft>
              <a:buClr>
                <a:schemeClr val="dk1"/>
              </a:buClr>
              <a:buSzPts val="1100"/>
              <a:buFont typeface="Arial"/>
              <a:buNone/>
            </a:pPr>
            <a:endParaRPr sz="1500" b="1">
              <a:solidFill>
                <a:srgbClr val="1F1F1F"/>
              </a:solidFill>
              <a:highlight>
                <a:schemeClr val="lt1"/>
              </a:highlight>
            </a:endParaRPr>
          </a:p>
          <a:p>
            <a:pPr marL="0" lvl="0" indent="0" algn="l" rtl="0">
              <a:lnSpc>
                <a:spcPct val="90000"/>
              </a:lnSpc>
              <a:spcBef>
                <a:spcPts val="800"/>
              </a:spcBef>
              <a:spcAft>
                <a:spcPts val="0"/>
              </a:spcAft>
              <a:buClr>
                <a:schemeClr val="dk1"/>
              </a:buClr>
              <a:buSzPts val="1100"/>
              <a:buFont typeface="Arial"/>
              <a:buNone/>
            </a:pPr>
            <a:endParaRPr sz="1500" b="1">
              <a:solidFill>
                <a:srgbClr val="1F1F1F"/>
              </a:solidFill>
              <a:highlight>
                <a:schemeClr val="lt1"/>
              </a:highlight>
            </a:endParaRPr>
          </a:p>
          <a:p>
            <a:pPr marL="0" lvl="0" indent="0" algn="l" rtl="0">
              <a:spcBef>
                <a:spcPts val="0"/>
              </a:spcBef>
              <a:spcAft>
                <a:spcPts val="0"/>
              </a:spcAft>
              <a:buNone/>
            </a:pPr>
            <a:endParaRPr/>
          </a:p>
        </p:txBody>
      </p:sp>
      <p:sp>
        <p:nvSpPr>
          <p:cNvPr id="879" name="Google Shape;879;g2077092aaea_1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077092aaea_1_8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077092aaea_1_8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r>
              <a:rPr lang="en-US"/>
              <a:t>We set a floor.</a:t>
            </a:r>
            <a:endParaRPr/>
          </a:p>
          <a:p>
            <a:pPr marL="0" lvl="0" indent="0" algn="l" rtl="0">
              <a:spcBef>
                <a:spcPts val="0"/>
              </a:spcBef>
              <a:spcAft>
                <a:spcPts val="0"/>
              </a:spcAft>
              <a:buClr>
                <a:schemeClr val="dk1"/>
              </a:buClr>
              <a:buSzPts val="1100"/>
              <a:buFont typeface="Arial"/>
              <a:buNone/>
            </a:pPr>
            <a:r>
              <a:rPr lang="en-US"/>
              <a:t>We have some options to consider.</a:t>
            </a:r>
            <a:endParaRPr/>
          </a:p>
          <a:p>
            <a:pPr marL="0" lvl="0" indent="0" algn="l" rtl="0">
              <a:spcBef>
                <a:spcPts val="0"/>
              </a:spcBef>
              <a:spcAft>
                <a:spcPts val="0"/>
              </a:spcAft>
              <a:buClr>
                <a:schemeClr val="dk1"/>
              </a:buClr>
              <a:buSzPts val="1100"/>
              <a:buFont typeface="Arial"/>
              <a:buNone/>
            </a:pPr>
            <a:r>
              <a:rPr lang="en-US"/>
              <a:t>Now we make that graph a bit lighter so we can consider our potential options for a “ceiling”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Now, how do we choose a “ceiling”? Effectively it is the second boundary for a perimeter of projected growth  within which we want to set our baseline and other targets</a:t>
            </a:r>
            <a:endParaRPr/>
          </a:p>
          <a:p>
            <a:pPr marL="0" lvl="0" indent="0" algn="l" rtl="0">
              <a:spcBef>
                <a:spcPts val="0"/>
              </a:spcBef>
              <a:spcAft>
                <a:spcPts val="0"/>
              </a:spcAft>
              <a:buNone/>
            </a:pPr>
            <a:endParaRPr/>
          </a:p>
          <a:p>
            <a:pPr marL="0" lvl="0" indent="0" algn="l" rtl="0">
              <a:spcBef>
                <a:spcPts val="0"/>
              </a:spcBef>
              <a:spcAft>
                <a:spcPts val="0"/>
              </a:spcAft>
              <a:buNone/>
            </a:pPr>
            <a:r>
              <a:rPr lang="en-US"/>
              <a:t>The </a:t>
            </a:r>
            <a:r>
              <a:rPr lang="en-US" b="1">
                <a:solidFill>
                  <a:srgbClr val="0070C0"/>
                </a:solidFill>
              </a:rPr>
              <a:t>blue dashed </a:t>
            </a:r>
            <a:r>
              <a:rPr lang="en-US"/>
              <a:t>lines represent the floor (no change from the start point) </a:t>
            </a:r>
            <a:endParaRPr/>
          </a:p>
          <a:p>
            <a:pPr marL="0" lvl="0" indent="0" algn="l" rtl="0">
              <a:spcBef>
                <a:spcPts val="0"/>
              </a:spcBef>
              <a:spcAft>
                <a:spcPts val="0"/>
              </a:spcAft>
              <a:buNone/>
            </a:pPr>
            <a:r>
              <a:rPr lang="en-US"/>
              <a:t>The </a:t>
            </a:r>
            <a:r>
              <a:rPr lang="en-US">
                <a:solidFill>
                  <a:srgbClr val="3284BF"/>
                </a:solidFill>
              </a:rPr>
              <a:t>solid blue</a:t>
            </a:r>
            <a:r>
              <a:rPr lang="en-US"/>
              <a:t> lines represent potential ceilings.</a:t>
            </a:r>
            <a:endParaRPr/>
          </a:p>
          <a:p>
            <a:pPr marL="457200" lvl="0" indent="-317500" algn="l" rtl="0">
              <a:spcBef>
                <a:spcPts val="0"/>
              </a:spcBef>
              <a:spcAft>
                <a:spcPts val="0"/>
              </a:spcAft>
              <a:buSzPts val="1400"/>
              <a:buChar char="●"/>
            </a:pPr>
            <a:r>
              <a:rPr lang="en-US"/>
              <a:t>The steepest blue line is for target 1. the highest achieved regular attendance for the district </a:t>
            </a:r>
            <a:endParaRPr/>
          </a:p>
          <a:p>
            <a:pPr marL="457200" lvl="0" indent="-317500" algn="l" rtl="0">
              <a:spcBef>
                <a:spcPts val="0"/>
              </a:spcBef>
              <a:spcAft>
                <a:spcPts val="0"/>
              </a:spcAft>
              <a:buSzPts val="1400"/>
              <a:buChar char="●"/>
            </a:pPr>
            <a:r>
              <a:rPr lang="en-US"/>
              <a:t>The next one is for the projected point if we assume growth similar to the top 10% of districts from 2013-2018</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19" name="Google Shape;919;g2077092aaea_1_8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2077092aaea_1_13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2077092aaea_1_13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For the sake of this discussion (and time): These are the only two options available we are exploring</a:t>
            </a:r>
            <a:br>
              <a:rPr lang="en-US"/>
            </a:br>
            <a:endParaRPr/>
          </a:p>
          <a:p>
            <a:pPr marL="0" lvl="0" indent="0" algn="l" rtl="0">
              <a:spcBef>
                <a:spcPts val="0"/>
              </a:spcBef>
              <a:spcAft>
                <a:spcPts val="0"/>
              </a:spcAft>
              <a:buNone/>
            </a:pPr>
            <a:r>
              <a:rPr lang="en-US"/>
              <a:t>We might  chose a “floor” and a “ceiling”</a:t>
            </a:r>
            <a:r>
              <a:rPr lang="en-US" b="1"/>
              <a:t> </a:t>
            </a:r>
            <a:r>
              <a:rPr lang="en-US"/>
              <a:t>based purely on data patterns</a:t>
            </a:r>
            <a:r>
              <a:rPr lang="en-US" b="1"/>
              <a:t>—</a:t>
            </a:r>
            <a:r>
              <a:rPr lang="en-US"/>
              <a:t>but even that is not</a:t>
            </a:r>
            <a:r>
              <a:rPr lang="en-US" b="1"/>
              <a:t> straightforward</a:t>
            </a:r>
            <a:r>
              <a:rPr lang="en-US"/>
              <a:t>. </a:t>
            </a:r>
            <a:r>
              <a:rPr lang="en-US" b="1"/>
              <a:t>There is no formula or single answer.</a:t>
            </a:r>
            <a:endParaRPr b="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What context do we need and how might that change or support our choices our choices?</a:t>
            </a:r>
            <a:endParaRPr/>
          </a:p>
          <a:p>
            <a:pPr marL="0" lvl="0" indent="0" algn="l" rtl="0">
              <a:spcBef>
                <a:spcPts val="0"/>
              </a:spcBef>
              <a:spcAft>
                <a:spcPts val="0"/>
              </a:spcAft>
              <a:buNone/>
            </a:pPr>
            <a:r>
              <a:rPr lang="en-US"/>
              <a:t>Rephrased: What justification and support do these two different decisions need?</a:t>
            </a:r>
            <a:endParaRPr/>
          </a:p>
          <a:p>
            <a:pPr marL="0" lvl="0" indent="0" algn="l" rtl="0">
              <a:spcBef>
                <a:spcPts val="0"/>
              </a:spcBef>
              <a:spcAft>
                <a:spcPts val="0"/>
              </a:spcAft>
              <a:buNone/>
            </a:pPr>
            <a:endParaRPr/>
          </a:p>
          <a:p>
            <a:pPr marL="0" lvl="0" indent="0" algn="l" rtl="0">
              <a:spcBef>
                <a:spcPts val="0"/>
              </a:spcBef>
              <a:spcAft>
                <a:spcPts val="0"/>
              </a:spcAft>
              <a:buNone/>
            </a:pPr>
            <a:r>
              <a:rPr lang="en-US"/>
              <a:t>What justifications and evidence are needed here to support either choice (only two presented here for simplicity)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What about the baseline? What might we now choose as the baseline now?</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939" name="Google Shape;939;g2077092aaea_1_13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1f22fd0b7b6_1_2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1f22fd0b7b6_1_23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t>For the sake of our continued scenario, we are now going to move forward with this ceiling and floor and therefore with this </a:t>
            </a:r>
            <a:r>
              <a:rPr lang="en-US" b="1">
                <a:solidFill>
                  <a:srgbClr val="595959"/>
                </a:solidFill>
              </a:rPr>
              <a:t>baseline</a:t>
            </a:r>
            <a:endParaRPr b="1">
              <a:solidFill>
                <a:srgbClr val="595959"/>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Thanks everyone for your sharing. I will now pass if off to my colleague Jennifer.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60" name="Google Shape;960;g1f22fd0b7b6_1_23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1f0676911d0_0_25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1f0676911d0_0_254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Recall that:</a:t>
            </a:r>
            <a:endParaRPr/>
          </a:p>
          <a:p>
            <a:pPr marL="457200" lvl="0" indent="-304800" algn="l" rtl="0">
              <a:spcBef>
                <a:spcPts val="0"/>
              </a:spcBef>
              <a:spcAft>
                <a:spcPts val="0"/>
              </a:spcAft>
              <a:buSzPts val="1200"/>
              <a:buAutoNum type="arabicPeriod"/>
            </a:pPr>
            <a:r>
              <a:rPr lang="en-US"/>
              <a:t>Gap closing targets mostly  move at faster rates than baseline (*not always)</a:t>
            </a:r>
            <a:endParaRPr/>
          </a:p>
          <a:p>
            <a:pPr marL="914400" lvl="1" indent="-304800" algn="l" rtl="0">
              <a:spcBef>
                <a:spcPts val="0"/>
              </a:spcBef>
              <a:spcAft>
                <a:spcPts val="0"/>
              </a:spcAft>
              <a:buSzPts val="1200"/>
              <a:buAutoNum type="alphaLcPeriod"/>
            </a:pPr>
            <a:r>
              <a:rPr lang="en-US"/>
              <a:t>Because the objective is to reduce the gaps present</a:t>
            </a:r>
            <a:endParaRPr/>
          </a:p>
          <a:p>
            <a:pPr marL="457200" lvl="0" indent="-304800" algn="l" rtl="0">
              <a:spcBef>
                <a:spcPts val="0"/>
              </a:spcBef>
              <a:spcAft>
                <a:spcPts val="0"/>
              </a:spcAft>
              <a:buSzPts val="1200"/>
              <a:buAutoNum type="arabicPeriod"/>
            </a:pPr>
            <a:r>
              <a:rPr lang="en-US"/>
              <a:t>How can we use:</a:t>
            </a:r>
            <a:endParaRPr/>
          </a:p>
          <a:p>
            <a:pPr marL="914400" lvl="1" indent="-304800" algn="l" rtl="0">
              <a:spcBef>
                <a:spcPts val="0"/>
              </a:spcBef>
              <a:spcAft>
                <a:spcPts val="0"/>
              </a:spcAft>
              <a:buSzPts val="1200"/>
              <a:buAutoNum type="alphaLcPeriod"/>
            </a:pPr>
            <a:r>
              <a:rPr lang="en-US" b="1"/>
              <a:t>Context</a:t>
            </a:r>
            <a:endParaRPr b="1"/>
          </a:p>
          <a:p>
            <a:pPr marL="914400" lvl="1" indent="-304800" algn="l" rtl="0">
              <a:spcBef>
                <a:spcPts val="0"/>
              </a:spcBef>
              <a:spcAft>
                <a:spcPts val="0"/>
              </a:spcAft>
              <a:buSzPts val="1200"/>
              <a:buAutoNum type="alphaLcPeriod"/>
            </a:pPr>
            <a:r>
              <a:rPr lang="en-US" b="1"/>
              <a:t>Data:</a:t>
            </a:r>
            <a:r>
              <a:rPr lang="en-US"/>
              <a:t> the Combined focal student group and our disaggregated data to close gaps?</a:t>
            </a:r>
            <a:endParaRPr/>
          </a:p>
          <a:p>
            <a:pPr marL="457200" lvl="0" indent="-304800" algn="l" rtl="0">
              <a:spcBef>
                <a:spcPts val="0"/>
              </a:spcBef>
              <a:spcAft>
                <a:spcPts val="0"/>
              </a:spcAft>
              <a:buSzPts val="1200"/>
              <a:buAutoNum type="arabicPeriod"/>
            </a:pPr>
            <a:r>
              <a:rPr lang="en-US"/>
              <a:t>From the IG: “When setting gap-closure targets we encourage districts to consider the following gaps:</a:t>
            </a:r>
            <a:endParaRPr/>
          </a:p>
          <a:p>
            <a:pPr marL="457200" lvl="0" indent="0" algn="l" rtl="0">
              <a:spcBef>
                <a:spcPts val="0"/>
              </a:spcBef>
              <a:spcAft>
                <a:spcPts val="0"/>
              </a:spcAft>
              <a:buNone/>
            </a:pPr>
            <a:r>
              <a:rPr lang="en-US"/>
              <a:t>▪ Within-district gap between the focal group and the applicant student population as a whole (e.g., Group A at the district level compared to all students in the district).</a:t>
            </a:r>
            <a:endParaRPr/>
          </a:p>
          <a:p>
            <a:pPr marL="0" lvl="0" indent="0" algn="l" rtl="0">
              <a:spcBef>
                <a:spcPts val="0"/>
              </a:spcBef>
              <a:spcAft>
                <a:spcPts val="0"/>
              </a:spcAft>
              <a:buNone/>
            </a:pPr>
            <a:r>
              <a:rPr lang="en-US"/>
              <a:t>▪ Within-state gap between focal groups for the applicant and the statewide student population as a whole (e.g., Group A at the district level compared to all students in the state, or to Group A at the state level).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82" name="Google Shape;982;g1f0676911d0_0_254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206f2c2bc07_2_38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206f2c2bc07_2_386: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r>
              <a:rPr lang="en-US"/>
              <a:t>This is just a subset of the focal student groups and what the combined focal student group data looks like overlaid on top.</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The </a:t>
            </a:r>
            <a:r>
              <a:rPr lang="en-US">
                <a:solidFill>
                  <a:srgbClr val="FF00FF"/>
                </a:solidFill>
              </a:rPr>
              <a:t>pink</a:t>
            </a:r>
            <a:r>
              <a:rPr lang="en-US"/>
              <a:t> line above is an </a:t>
            </a:r>
            <a:r>
              <a:rPr lang="en-US" b="1"/>
              <a:t>estimate</a:t>
            </a:r>
            <a:r>
              <a:rPr lang="en-US"/>
              <a:t> of what the plot of the combined focal student group will look like. </a:t>
            </a:r>
            <a:endParaRPr/>
          </a:p>
          <a:p>
            <a:pPr marL="0" lvl="0" indent="0" algn="l" rtl="0">
              <a:spcBef>
                <a:spcPts val="0"/>
              </a:spcBef>
              <a:spcAft>
                <a:spcPts val="0"/>
              </a:spcAft>
              <a:buNone/>
            </a:pPr>
            <a:endParaRPr/>
          </a:p>
          <a:p>
            <a:pPr marL="0" lvl="0" indent="0" algn="l" rtl="0">
              <a:spcBef>
                <a:spcPts val="0"/>
              </a:spcBef>
              <a:spcAft>
                <a:spcPts val="0"/>
              </a:spcAft>
              <a:buNone/>
            </a:pPr>
            <a:r>
              <a:rPr lang="en-US"/>
              <a:t>Data for a combined focal student group will be provided. It is inclusive of all focal groups listed except those experiencing mobility:</a:t>
            </a:r>
            <a:endParaRPr/>
          </a:p>
          <a:p>
            <a:pPr marL="0" lvl="0" indent="0" algn="l" rtl="0">
              <a:spcBef>
                <a:spcPts val="0"/>
              </a:spcBef>
              <a:spcAft>
                <a:spcPts val="0"/>
              </a:spcAft>
              <a:buNone/>
            </a:pPr>
            <a:endParaRPr/>
          </a:p>
          <a:p>
            <a:pPr marL="914400" lvl="1" indent="-317500" algn="l" rtl="0">
              <a:lnSpc>
                <a:spcPct val="115000"/>
              </a:lnSpc>
              <a:spcBef>
                <a:spcPts val="0"/>
              </a:spcBef>
              <a:spcAft>
                <a:spcPts val="0"/>
              </a:spcAft>
              <a:buClr>
                <a:schemeClr val="dk1"/>
              </a:buClr>
              <a:buSzPts val="1400"/>
              <a:buFont typeface="Calibri"/>
              <a:buChar char="○"/>
            </a:pPr>
            <a:r>
              <a:rPr lang="en-US" sz="1100" b="1"/>
              <a:t>Gap-closing targets</a:t>
            </a:r>
            <a:r>
              <a:rPr lang="en-US" sz="1100"/>
              <a:t>: the five-year series of goals for a calculated “combined focal” group composed of all students who meet at least one of the following criteria:</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Asian</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American Indian/Alaska Native</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Black/African American</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Multiracial</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Hispanic/Latino/a</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Native Hawaiian/Pacific Islander</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experiencing Disabilities (served through IEP)</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Migrant (served through federal migrant education program)</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experiencing houselessness</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Recent Arrivers</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Experience of incarceration or detention (in current or any prior year)</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Current English Learner/Emerging Bilingual</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Non-Binary gender</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navigating Foster Care</a:t>
            </a:r>
            <a:endParaRPr sz="1100"/>
          </a:p>
          <a:p>
            <a:pPr marL="1371600" lvl="0" indent="-298450" algn="l" rtl="0">
              <a:lnSpc>
                <a:spcPct val="115000"/>
              </a:lnSpc>
              <a:spcBef>
                <a:spcPts val="0"/>
              </a:spcBef>
              <a:spcAft>
                <a:spcPts val="0"/>
              </a:spcAft>
              <a:buClr>
                <a:schemeClr val="dk1"/>
              </a:buClr>
              <a:buSzPts val="1100"/>
              <a:buFont typeface="Calibri"/>
              <a:buChar char="●"/>
            </a:pPr>
            <a:r>
              <a:rPr lang="en-US" sz="1100"/>
              <a:t>Students navigating Poverty (using new SBE-approved definition)</a:t>
            </a:r>
            <a:endParaRPr sz="1100"/>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93ea8ad03b_0_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g193ea8ad03b_0_3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914400" lvl="1" indent="-304800" algn="l" rtl="0">
              <a:spcBef>
                <a:spcPts val="0"/>
              </a:spcBef>
              <a:spcAft>
                <a:spcPts val="0"/>
              </a:spcAft>
              <a:buClr>
                <a:schemeClr val="dk1"/>
              </a:buClr>
              <a:buSzPts val="1200"/>
              <a:buFont typeface="Calibri"/>
              <a:buChar char="○"/>
            </a:pPr>
            <a:endParaRPr/>
          </a:p>
        </p:txBody>
      </p:sp>
      <p:sp>
        <p:nvSpPr>
          <p:cNvPr id="573" name="Google Shape;573;g193ea8ad03b_0_3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077092aaea_1_2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2077092aaea_1_23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AutoNum type="arabicPeriod"/>
            </a:pPr>
            <a:r>
              <a:rPr lang="en-US"/>
              <a:t>For the sake of moving forward with this example let’s say we chose the following  </a:t>
            </a:r>
            <a:r>
              <a:rPr lang="en-US">
                <a:solidFill>
                  <a:srgbClr val="0070C0"/>
                </a:solidFill>
              </a:rPr>
              <a:t>floor</a:t>
            </a:r>
            <a:r>
              <a:rPr lang="en-US"/>
              <a:t>, </a:t>
            </a:r>
            <a:r>
              <a:rPr lang="en-US">
                <a:solidFill>
                  <a:srgbClr val="3284BF"/>
                </a:solidFill>
              </a:rPr>
              <a:t>ceiling</a:t>
            </a:r>
            <a:r>
              <a:rPr lang="en-US"/>
              <a:t> and </a:t>
            </a:r>
            <a:r>
              <a:rPr lang="en-US">
                <a:solidFill>
                  <a:srgbClr val="9E9E9E"/>
                </a:solidFill>
              </a:rPr>
              <a:t>baseline</a:t>
            </a:r>
            <a:endParaRPr>
              <a:solidFill>
                <a:srgbClr val="9E9E9E"/>
              </a:solidFill>
            </a:endParaRPr>
          </a:p>
          <a:p>
            <a:pPr marL="0" lvl="0" indent="0" algn="l" rtl="0">
              <a:spcBef>
                <a:spcPts val="0"/>
              </a:spcBef>
              <a:spcAft>
                <a:spcPts val="0"/>
              </a:spcAft>
              <a:buNone/>
            </a:pPr>
            <a:r>
              <a:rPr lang="en-US" b="1"/>
              <a:t>THE GAPS NEED TO CLOSE so let’s choose a gap closing target</a:t>
            </a:r>
            <a:endParaRPr b="1"/>
          </a:p>
          <a:p>
            <a:pPr marL="457200" lvl="0" indent="-317500" algn="l" rtl="0">
              <a:spcBef>
                <a:spcPts val="0"/>
              </a:spcBef>
              <a:spcAft>
                <a:spcPts val="0"/>
              </a:spcAft>
              <a:buSzPts val="1400"/>
              <a:buAutoNum type="arabicPeriod"/>
            </a:pPr>
            <a:r>
              <a:rPr lang="en-US"/>
              <a:t>How can we use:</a:t>
            </a:r>
            <a:endParaRPr/>
          </a:p>
          <a:p>
            <a:pPr marL="914400" lvl="1" indent="-317500" algn="l" rtl="0">
              <a:spcBef>
                <a:spcPts val="0"/>
              </a:spcBef>
              <a:spcAft>
                <a:spcPts val="0"/>
              </a:spcAft>
              <a:buSzPts val="1400"/>
              <a:buAutoNum type="alphaLcPeriod"/>
            </a:pPr>
            <a:r>
              <a:rPr lang="en-US" b="1"/>
              <a:t>Context</a:t>
            </a:r>
            <a:endParaRPr b="1"/>
          </a:p>
          <a:p>
            <a:pPr marL="914400" lvl="1" indent="-317500" algn="l" rtl="0">
              <a:spcBef>
                <a:spcPts val="0"/>
              </a:spcBef>
              <a:spcAft>
                <a:spcPts val="0"/>
              </a:spcAft>
              <a:buSzPts val="1400"/>
              <a:buAutoNum type="alphaLcPeriod"/>
            </a:pPr>
            <a:r>
              <a:rPr lang="en-US" b="1"/>
              <a:t>Data:</a:t>
            </a:r>
            <a:r>
              <a:rPr lang="en-US"/>
              <a:t> the </a:t>
            </a:r>
            <a:r>
              <a:rPr lang="en-US" u="sng"/>
              <a:t>Combined focal student group</a:t>
            </a:r>
            <a:r>
              <a:rPr lang="en-US"/>
              <a:t> and our </a:t>
            </a:r>
            <a:r>
              <a:rPr lang="en-US" u="sng"/>
              <a:t>disaggregated data</a:t>
            </a:r>
            <a:r>
              <a:rPr lang="en-US"/>
              <a:t> to close gaps?</a:t>
            </a:r>
            <a:endParaRPr/>
          </a:p>
          <a:p>
            <a:pPr marL="457200" lvl="0" indent="-317500" algn="l" rtl="0">
              <a:spcBef>
                <a:spcPts val="0"/>
              </a:spcBef>
              <a:spcAft>
                <a:spcPts val="0"/>
              </a:spcAft>
              <a:buSzPts val="1400"/>
              <a:buAutoNum type="arabicPeriod"/>
            </a:pPr>
            <a:r>
              <a:rPr lang="en-US"/>
              <a:t>From the IG: “When setting gap-closure targets we encourage districts to consider the following gaps:</a:t>
            </a:r>
            <a:endParaRPr/>
          </a:p>
          <a:p>
            <a:pPr marL="457200" lvl="0" indent="0" algn="l" rtl="0">
              <a:spcBef>
                <a:spcPts val="0"/>
              </a:spcBef>
              <a:spcAft>
                <a:spcPts val="0"/>
              </a:spcAft>
              <a:buNone/>
            </a:pPr>
            <a:r>
              <a:rPr lang="en-US"/>
              <a:t>▪ Within-district gap between the focal group and the applicant student population as a whole (e.g., Group A at the district level compared to all students in the district).</a:t>
            </a:r>
            <a:endParaRPr/>
          </a:p>
          <a:p>
            <a:pPr marL="0" lvl="0" indent="0" algn="l" rtl="0">
              <a:spcBef>
                <a:spcPts val="0"/>
              </a:spcBef>
              <a:spcAft>
                <a:spcPts val="0"/>
              </a:spcAft>
              <a:buNone/>
            </a:pPr>
            <a:r>
              <a:rPr lang="en-US"/>
              <a:t>▪ Within-state gap between focal groups for the applicant and the statewide student population as a whole (e.g., Group A at the district level compared to all students in the state, or to Group A at the state level).</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15" name="Google Shape;1015;g2077092aaea_1_23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2077092aaea_1_26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2077092aaea_1_26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44" name="Google Shape;1044;g2077092aaea_1_26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g1f0676911d0_0_370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2" name="Google Shape;1072;g1f0676911d0_0_370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From the IG page 158: </a:t>
            </a:r>
            <a:r>
              <a:rPr lang="en-US">
                <a:solidFill>
                  <a:srgbClr val="006CAD"/>
                </a:solidFill>
              </a:rPr>
              <a:t>“Stretch targets represent significant improvement by the district in either:</a:t>
            </a:r>
            <a:endParaRPr>
              <a:solidFill>
                <a:srgbClr val="006CAD"/>
              </a:solidFill>
            </a:endParaRPr>
          </a:p>
          <a:p>
            <a:pPr marL="0" lvl="0" indent="0" algn="l" rtl="0">
              <a:spcBef>
                <a:spcPts val="0"/>
              </a:spcBef>
              <a:spcAft>
                <a:spcPts val="0"/>
              </a:spcAft>
              <a:buClr>
                <a:schemeClr val="dk1"/>
              </a:buClr>
              <a:buSzPts val="1100"/>
              <a:buFont typeface="Arial"/>
              <a:buNone/>
            </a:pPr>
            <a:r>
              <a:rPr lang="en-US">
                <a:solidFill>
                  <a:srgbClr val="006CAD"/>
                </a:solidFill>
              </a:rPr>
              <a:t>▪ Raising academic achievement; or</a:t>
            </a:r>
            <a:endParaRPr>
              <a:solidFill>
                <a:srgbClr val="006CAD"/>
              </a:solidFill>
            </a:endParaRPr>
          </a:p>
          <a:p>
            <a:pPr marL="0" lvl="0" indent="0" algn="l" rtl="0">
              <a:spcBef>
                <a:spcPts val="0"/>
              </a:spcBef>
              <a:spcAft>
                <a:spcPts val="0"/>
              </a:spcAft>
              <a:buClr>
                <a:schemeClr val="dk1"/>
              </a:buClr>
              <a:buSzPts val="1100"/>
              <a:buFont typeface="Arial"/>
              <a:buNone/>
            </a:pPr>
            <a:r>
              <a:rPr lang="en-US">
                <a:solidFill>
                  <a:srgbClr val="006CAD"/>
                </a:solidFill>
              </a:rPr>
              <a:t>▪ Reducing academic disparities and closing gaps</a:t>
            </a:r>
            <a:endParaRPr>
              <a:solidFill>
                <a:srgbClr val="006CAD"/>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The baseline and gap closing targets were defined in the previous slides.</a:t>
            </a:r>
            <a:endParaRPr/>
          </a:p>
          <a:p>
            <a:pPr marL="0" lvl="0" indent="0" algn="l" rtl="0">
              <a:spcBef>
                <a:spcPts val="0"/>
              </a:spcBef>
              <a:spcAft>
                <a:spcPts val="0"/>
              </a:spcAft>
              <a:buClr>
                <a:schemeClr val="dk1"/>
              </a:buClr>
              <a:buSzPts val="1100"/>
              <a:buFont typeface="Arial"/>
              <a:buNone/>
            </a:pPr>
            <a:endParaRPr>
              <a:solidFill>
                <a:srgbClr val="006CAD"/>
              </a:solidFill>
            </a:endParaRPr>
          </a:p>
          <a:p>
            <a:pPr marL="0" lvl="0" indent="0" algn="l" rtl="0">
              <a:spcBef>
                <a:spcPts val="0"/>
              </a:spcBef>
              <a:spcAft>
                <a:spcPts val="0"/>
              </a:spcAft>
              <a:buClr>
                <a:schemeClr val="dk1"/>
              </a:buClr>
              <a:buSzPts val="1100"/>
              <a:buFont typeface="Arial"/>
              <a:buNone/>
            </a:pPr>
            <a:r>
              <a:rPr lang="en-US"/>
              <a:t>The stretch target is now overlaid on top by the </a:t>
            </a:r>
            <a:r>
              <a:rPr lang="en-US" b="1"/>
              <a:t>dashed black line</a:t>
            </a:r>
            <a:endParaRPr b="1"/>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None/>
            </a:pPr>
            <a:endParaRPr/>
          </a:p>
        </p:txBody>
      </p:sp>
      <p:sp>
        <p:nvSpPr>
          <p:cNvPr id="1073" name="Google Shape;1073;g1f0676911d0_0_3709: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1f0676911d0_0_35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1f0676911d0_0_355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1371600" lvl="0" indent="0" algn="l" rtl="0">
              <a:spcBef>
                <a:spcPts val="0"/>
              </a:spcBef>
              <a:spcAft>
                <a:spcPts val="0"/>
              </a:spcAft>
              <a:buNone/>
            </a:pPr>
            <a:endParaRPr/>
          </a:p>
        </p:txBody>
      </p:sp>
      <p:sp>
        <p:nvSpPr>
          <p:cNvPr id="1095" name="Google Shape;1095;g1f0676911d0_0_355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077092aaea_0_200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8" name="Google Shape;1108;g2077092aaea_0_200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b="1"/>
              <a:t> </a:t>
            </a:r>
            <a:endParaRPr b="1"/>
          </a:p>
          <a:p>
            <a:pPr marL="457200" lvl="0" indent="-317500" algn="l" rtl="0">
              <a:spcBef>
                <a:spcPts val="0"/>
              </a:spcBef>
              <a:spcAft>
                <a:spcPts val="0"/>
              </a:spcAft>
              <a:buSzPts val="1400"/>
              <a:buChar char="●"/>
            </a:pPr>
            <a:r>
              <a:rPr lang="en-US">
                <a:highlight>
                  <a:srgbClr val="FFF2CC"/>
                </a:highlight>
              </a:rPr>
              <a:t>All targets, including local optional metrics, will be submitted via the application portal using Smartsheet. </a:t>
            </a:r>
            <a:endParaRPr>
              <a:highlight>
                <a:srgbClr val="FFF2CC"/>
              </a:highlight>
            </a:endParaRPr>
          </a:p>
          <a:p>
            <a:pPr marL="914400" lvl="1" indent="-317500" algn="l" rtl="0">
              <a:spcBef>
                <a:spcPts val="0"/>
              </a:spcBef>
              <a:spcAft>
                <a:spcPts val="0"/>
              </a:spcAft>
              <a:buSzPts val="1400"/>
              <a:buChar char="○"/>
            </a:pPr>
            <a:r>
              <a:rPr lang="en-US">
                <a:highlight>
                  <a:srgbClr val="FFF2CC"/>
                </a:highlight>
              </a:rPr>
              <a:t>Here is a link to a preview so you can see what this will look like:</a:t>
            </a:r>
            <a:endParaRPr>
              <a:highlight>
                <a:srgbClr val="FFF2CC"/>
              </a:highlight>
            </a:endParaRPr>
          </a:p>
          <a:p>
            <a:pPr marL="457200" lvl="0" indent="0" algn="l" rtl="0">
              <a:lnSpc>
                <a:spcPct val="115000"/>
              </a:lnSpc>
              <a:spcBef>
                <a:spcPts val="0"/>
              </a:spcBef>
              <a:spcAft>
                <a:spcPts val="0"/>
              </a:spcAft>
              <a:buNone/>
            </a:pPr>
            <a:r>
              <a:rPr lang="en-US" sz="1100">
                <a:highlight>
                  <a:srgbClr val="FFF2CC"/>
                </a:highlight>
              </a:rPr>
              <a:t>Smartsheet Preview: </a:t>
            </a:r>
            <a:r>
              <a:rPr lang="en-US" sz="1100" u="sng">
                <a:solidFill>
                  <a:srgbClr val="0563C1"/>
                </a:solidFill>
                <a:highlight>
                  <a:srgbClr val="FFF2CC"/>
                </a:highligh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https://publish.smartsheet.com/607c6dde522a47e2a9cf735d6924775d</a:t>
            </a:r>
            <a:endParaRPr>
              <a:highlight>
                <a:srgbClr val="FFF2CC"/>
              </a:highlight>
            </a:endParaRPr>
          </a:p>
          <a:p>
            <a:pPr marL="457200" lvl="0" indent="-317500" algn="l" rtl="0">
              <a:spcBef>
                <a:spcPts val="0"/>
              </a:spcBef>
              <a:spcAft>
                <a:spcPts val="0"/>
              </a:spcAft>
              <a:buSzPts val="1400"/>
              <a:buChar char="●"/>
            </a:pPr>
            <a:r>
              <a:rPr lang="en-US">
                <a:highlight>
                  <a:srgbClr val="FFF2CC"/>
                </a:highlight>
              </a:rPr>
              <a:t>In the guidance that you’ll be receiving on March 1st, there will be more details on how to submit these targets </a:t>
            </a:r>
            <a:endParaRPr>
              <a:highlight>
                <a:srgbClr val="FFF2CC"/>
              </a:highlight>
            </a:endParaRPr>
          </a:p>
          <a:p>
            <a:pPr marL="914400" lvl="1" indent="-317500" algn="l" rtl="0">
              <a:lnSpc>
                <a:spcPct val="115000"/>
              </a:lnSpc>
              <a:spcBef>
                <a:spcPts val="0"/>
              </a:spcBef>
              <a:spcAft>
                <a:spcPts val="0"/>
              </a:spcAft>
              <a:buSzPts val="1400"/>
              <a:buChar char="○"/>
            </a:pPr>
            <a:r>
              <a:rPr lang="en-US">
                <a:highlight>
                  <a:srgbClr val="FFF2CC"/>
                </a:highlight>
              </a:rPr>
              <a:t>Including a video tutorial will also be released with the guidance </a:t>
            </a:r>
            <a:endParaRPr>
              <a:highlight>
                <a:srgbClr val="FFF2CC"/>
              </a:highlight>
            </a:endParaRPr>
          </a:p>
          <a:p>
            <a:pPr marL="0" lvl="0" indent="0" algn="l" rtl="0">
              <a:lnSpc>
                <a:spcPct val="115000"/>
              </a:lnSpc>
              <a:spcBef>
                <a:spcPts val="0"/>
              </a:spcBef>
              <a:spcAft>
                <a:spcPts val="0"/>
              </a:spcAft>
              <a:buNone/>
            </a:pPr>
            <a:r>
              <a:rPr lang="en-US">
                <a:highlight>
                  <a:srgbClr val="FFF2CC"/>
                </a:highlight>
              </a:rPr>
              <a:t>If you’re walking through the Smartsheet, if time allows: </a:t>
            </a:r>
            <a:endParaRPr>
              <a:highlight>
                <a:srgbClr val="FFF2CC"/>
              </a:highlight>
            </a:endParaRPr>
          </a:p>
          <a:p>
            <a:pPr marL="457200" lvl="0" indent="-317500" algn="l" rtl="0">
              <a:spcBef>
                <a:spcPts val="0"/>
              </a:spcBef>
              <a:spcAft>
                <a:spcPts val="0"/>
              </a:spcAft>
              <a:buSzPts val="1400"/>
              <a:buChar char="●"/>
            </a:pPr>
            <a:r>
              <a:rPr lang="en-US"/>
              <a:t>The last five years of suppressed data will be included in your template for the five common metrics</a:t>
            </a:r>
            <a:endParaRPr/>
          </a:p>
          <a:p>
            <a:pPr marL="457200" lvl="0" indent="-317500" algn="l" rtl="0">
              <a:spcBef>
                <a:spcPts val="0"/>
              </a:spcBef>
              <a:spcAft>
                <a:spcPts val="0"/>
              </a:spcAft>
              <a:buSzPts val="1400"/>
              <a:buChar char="●"/>
            </a:pPr>
            <a:r>
              <a:rPr lang="en-US"/>
              <a:t>The “meets minimum N size” will be checked if the student group is large enough (at least 10 students) to need to set a target</a:t>
            </a:r>
            <a:endParaRPr/>
          </a:p>
          <a:p>
            <a:pPr marL="457200" lvl="0" indent="-317500" algn="l" rtl="0">
              <a:spcBef>
                <a:spcPts val="0"/>
              </a:spcBef>
              <a:spcAft>
                <a:spcPts val="0"/>
              </a:spcAft>
              <a:buSzPts val="1400"/>
              <a:buChar char="●"/>
            </a:pPr>
            <a:r>
              <a:rPr lang="en-US"/>
              <a:t>There will be rows for the baseline, stretch, and gap-closing targets. Additional rows are available for other focal groups that you want to set targets for</a:t>
            </a:r>
            <a:endParaRPr/>
          </a:p>
          <a:p>
            <a:pPr marL="457200" lvl="0" indent="-317500" algn="l" rtl="0">
              <a:spcBef>
                <a:spcPts val="0"/>
              </a:spcBef>
              <a:spcAft>
                <a:spcPts val="0"/>
              </a:spcAft>
              <a:buSzPts val="1400"/>
              <a:buChar char="●"/>
            </a:pPr>
            <a:r>
              <a:rPr lang="en-US"/>
              <a:t>There is space for comments/background information for your thinking/reasoning (e.g. beginning implementation on new program that will take 3 years to really see results)</a:t>
            </a:r>
            <a:endParaRPr/>
          </a:p>
          <a:p>
            <a:pPr marL="457200" lvl="0" indent="-317500" algn="l" rtl="0">
              <a:spcBef>
                <a:spcPts val="0"/>
              </a:spcBef>
              <a:spcAft>
                <a:spcPts val="0"/>
              </a:spcAft>
              <a:buSzPts val="1400"/>
              <a:buChar char="●"/>
            </a:pPr>
            <a:r>
              <a:rPr lang="en-US"/>
              <a:t>Any changes made during the codevelopment process will be made directly to your Smartsheet for shared communication and understanding</a:t>
            </a:r>
            <a:endParaRPr/>
          </a:p>
        </p:txBody>
      </p:sp>
      <p:sp>
        <p:nvSpPr>
          <p:cNvPr id="1109" name="Google Shape;1109;g2077092aaea_0_2009: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0744784285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20744784285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b="1"/>
          </a:p>
        </p:txBody>
      </p:sp>
      <p:sp>
        <p:nvSpPr>
          <p:cNvPr id="1118" name="Google Shape;1118;g20744784285_1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20c2a0d1745_4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20c2a0d1745_4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31" name="Google Shape;1131;g20c2a0d1745_4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20e55a18877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20e55a18877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800"/>
              </a:spcBef>
              <a:spcAft>
                <a:spcPts val="0"/>
              </a:spcAft>
              <a:buNone/>
            </a:pPr>
            <a:r>
              <a:rPr lang="en-US"/>
              <a:t>Make sure to highlight:</a:t>
            </a:r>
            <a:endParaRPr/>
          </a:p>
          <a:p>
            <a:pPr marL="457200" lvl="0" indent="-317500" algn="l" rtl="0">
              <a:lnSpc>
                <a:spcPct val="90000"/>
              </a:lnSpc>
              <a:spcBef>
                <a:spcPts val="800"/>
              </a:spcBef>
              <a:spcAft>
                <a:spcPts val="0"/>
              </a:spcAft>
              <a:buSzPts val="1400"/>
              <a:buAutoNum type="arabicPeriod"/>
            </a:pPr>
            <a:r>
              <a:rPr lang="en-US"/>
              <a:t>codevelopment does not start until the application has been reviewed and approved</a:t>
            </a:r>
            <a:endParaRPr/>
          </a:p>
          <a:p>
            <a:pPr marL="457200" lvl="0" indent="-317500" algn="l" rtl="0">
              <a:lnSpc>
                <a:spcPct val="90000"/>
              </a:lnSpc>
              <a:spcBef>
                <a:spcPts val="0"/>
              </a:spcBef>
              <a:spcAft>
                <a:spcPts val="0"/>
              </a:spcAft>
              <a:buSzPts val="1400"/>
              <a:buAutoNum type="arabicPeriod"/>
            </a:pPr>
            <a:r>
              <a:rPr lang="en-US"/>
              <a:t>Codevelopment means coming together in a physical or virtual space in workshop fashion to talk through initial draft targets, understanding starting points, and how you expect your strategies to affect the outcomes. </a:t>
            </a:r>
            <a:endParaRPr/>
          </a:p>
          <a:p>
            <a:pPr marL="457200" lvl="0" indent="-317500" algn="l" rtl="0">
              <a:lnSpc>
                <a:spcPct val="90000"/>
              </a:lnSpc>
              <a:spcBef>
                <a:spcPts val="0"/>
              </a:spcBef>
              <a:spcAft>
                <a:spcPts val="0"/>
              </a:spcAft>
              <a:buSzPts val="1400"/>
              <a:buAutoNum type="arabicPeriod"/>
            </a:pPr>
            <a:r>
              <a:rPr lang="en-US"/>
              <a:t>After codevelopment, a calibration team in ODE (data folks) will check for reasonability</a:t>
            </a:r>
            <a:endParaRPr/>
          </a:p>
          <a:p>
            <a:pPr marL="457200" lvl="0" indent="-317500" algn="l" rtl="0">
              <a:lnSpc>
                <a:spcPct val="90000"/>
              </a:lnSpc>
              <a:spcBef>
                <a:spcPts val="0"/>
              </a:spcBef>
              <a:spcAft>
                <a:spcPts val="0"/>
              </a:spcAft>
              <a:buSzPts val="1400"/>
              <a:buAutoNum type="arabicPeriod"/>
            </a:pPr>
            <a:r>
              <a:rPr lang="en-US"/>
              <a:t>Following ODE approval, you will take these to your board for approval</a:t>
            </a:r>
            <a:endParaRPr/>
          </a:p>
        </p:txBody>
      </p:sp>
      <p:sp>
        <p:nvSpPr>
          <p:cNvPr id="1171" name="Google Shape;1171;g20e55a18877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077092aaea_0_15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077092aaea_0_151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b="1"/>
          </a:p>
        </p:txBody>
      </p:sp>
      <p:sp>
        <p:nvSpPr>
          <p:cNvPr id="1139" name="Google Shape;1139;g2077092aaea_0_151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f2664e2ba6_5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f2664e2ba6_5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Tobin</a:t>
            </a:r>
            <a:endParaRPr/>
          </a:p>
        </p:txBody>
      </p:sp>
      <p:sp>
        <p:nvSpPr>
          <p:cNvPr id="1157" name="Google Shape;1157;g1f2664e2ba6_5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04a0ba1ebb_0_55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04a0ba1ebb_0_55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05" name="Google Shape;605;g204a0ba1ebb_0_55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85712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04a0ba1ebb_0_55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04a0ba1ebb_0_55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800"/>
              </a:spcBef>
              <a:spcAft>
                <a:spcPts val="0"/>
              </a:spcAft>
              <a:buNone/>
            </a:pPr>
            <a:endParaRPr strike="sngStrike"/>
          </a:p>
        </p:txBody>
      </p:sp>
      <p:sp>
        <p:nvSpPr>
          <p:cNvPr id="616" name="Google Shape;616;g204a0ba1ebb_0_559: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04a0ba1ebb_0_16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204a0ba1ebb_0_169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100"/>
              <a:buFont typeface="Arial"/>
              <a:buNone/>
            </a:pPr>
            <a:endParaRPr/>
          </a:p>
        </p:txBody>
      </p:sp>
      <p:sp>
        <p:nvSpPr>
          <p:cNvPr id="629" name="Google Shape;629;g204a0ba1ebb_0_169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07c90c4cfa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07c90c4cfa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39" name="Google Shape;639;g207c90c4cfa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04a0ba1ebb_0_219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04a0ba1ebb_0_219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649" name="Google Shape;649;g204a0ba1ebb_0_219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f22fd0b7b6_1_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f22fd0b7b6_1_44:notes"/>
          <p:cNvSpPr txBox="1">
            <a:spLocks noGrp="1"/>
          </p:cNvSpPr>
          <p:nvPr>
            <p:ph type="body" idx="1"/>
          </p:nvPr>
        </p:nvSpPr>
        <p:spPr>
          <a:xfrm>
            <a:off x="731520" y="4560570"/>
            <a:ext cx="5852100" cy="432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78"/>
        <p:cNvGrpSpPr/>
        <p:nvPr/>
      </p:nvGrpSpPr>
      <p:grpSpPr>
        <a:xfrm>
          <a:off x="0" y="0"/>
          <a:ext cx="0" cy="0"/>
          <a:chOff x="0" y="0"/>
          <a:chExt cx="0" cy="0"/>
        </a:xfrm>
      </p:grpSpPr>
      <p:sp>
        <p:nvSpPr>
          <p:cNvPr id="79" name="Google Shape;79;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0" name="Google Shape;80;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81" name="Google Shape;81;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2" name="Google Shape;82;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84" name="Google Shape;84;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85" name="Google Shape;85;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b="0" i="0" u="none" strike="noStrike" cap="none">
                <a:solidFill>
                  <a:srgbClr val="595959"/>
                </a:solidFill>
                <a:latin typeface="Calibri"/>
                <a:ea typeface="Calibri"/>
                <a:cs typeface="Calibri"/>
                <a:sym typeface="Calibri"/>
              </a:rPr>
              <a:t>Oregon Department of Education</a:t>
            </a:r>
            <a:endParaRPr sz="1100"/>
          </a:p>
        </p:txBody>
      </p:sp>
      <p:sp>
        <p:nvSpPr>
          <p:cNvPr id="86" name="Google Shape;86;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48"/>
        <p:cNvGrpSpPr/>
        <p:nvPr/>
      </p:nvGrpSpPr>
      <p:grpSpPr>
        <a:xfrm>
          <a:off x="0" y="0"/>
          <a:ext cx="0" cy="0"/>
          <a:chOff x="0" y="0"/>
          <a:chExt cx="0" cy="0"/>
        </a:xfrm>
      </p:grpSpPr>
      <p:sp>
        <p:nvSpPr>
          <p:cNvPr id="149" name="Google Shape;149;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50" name="Google Shape;150;p2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1" name="Google Shape;151;p2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52" name="Google Shape;152;p2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53" name="Google Shape;153;p2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54" name="Google Shape;154;p2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55" name="Google Shape;155;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56" name="Google Shape;156;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57"/>
        <p:cNvGrpSpPr/>
        <p:nvPr/>
      </p:nvGrpSpPr>
      <p:grpSpPr>
        <a:xfrm>
          <a:off x="0" y="0"/>
          <a:ext cx="0" cy="0"/>
          <a:chOff x="0" y="0"/>
          <a:chExt cx="0" cy="0"/>
        </a:xfrm>
      </p:grpSpPr>
      <p:sp>
        <p:nvSpPr>
          <p:cNvPr id="158" name="Google Shape;158;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9" name="Google Shape;159;p26"/>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60" name="Google Shape;160;p2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61" name="Google Shape;161;p2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2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63" name="Google Shape;163;p2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64" name="Google Shape;164;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65" name="Google Shape;165;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66"/>
        <p:cNvGrpSpPr/>
        <p:nvPr/>
      </p:nvGrpSpPr>
      <p:grpSpPr>
        <a:xfrm>
          <a:off x="0" y="0"/>
          <a:ext cx="0" cy="0"/>
          <a:chOff x="0" y="0"/>
          <a:chExt cx="0" cy="0"/>
        </a:xfrm>
      </p:grpSpPr>
      <p:sp>
        <p:nvSpPr>
          <p:cNvPr id="167" name="Google Shape;167;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8" name="Google Shape;168;p27"/>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69" name="Google Shape;169;p2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70" name="Google Shape;170;p2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71" name="Google Shape;171;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72" name="Google Shape;172;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73"/>
        <p:cNvGrpSpPr/>
        <p:nvPr/>
      </p:nvGrpSpPr>
      <p:grpSpPr>
        <a:xfrm>
          <a:off x="0" y="0"/>
          <a:ext cx="0" cy="0"/>
          <a:chOff x="0" y="0"/>
          <a:chExt cx="0" cy="0"/>
        </a:xfrm>
      </p:grpSpPr>
      <p:sp>
        <p:nvSpPr>
          <p:cNvPr id="174" name="Google Shape;174;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5" name="Google Shape;175;p28"/>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76" name="Google Shape;176;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8" name="Google Shape;178;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79" name="Google Shape;179;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80"/>
        <p:cNvGrpSpPr/>
        <p:nvPr/>
      </p:nvGrpSpPr>
      <p:grpSpPr>
        <a:xfrm>
          <a:off x="0" y="0"/>
          <a:ext cx="0" cy="0"/>
          <a:chOff x="0" y="0"/>
          <a:chExt cx="0" cy="0"/>
        </a:xfrm>
      </p:grpSpPr>
      <p:sp>
        <p:nvSpPr>
          <p:cNvPr id="181" name="Google Shape;181;p2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2" name="Google Shape;182;p29"/>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3" name="Google Shape;183;p29"/>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2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85" name="Google Shape;185;p29"/>
          <p:cNvSpPr>
            <a:spLocks noGrp="1"/>
          </p:cNvSpPr>
          <p:nvPr>
            <p:ph type="pic" idx="2"/>
          </p:nvPr>
        </p:nvSpPr>
        <p:spPr>
          <a:xfrm>
            <a:off x="537883" y="2655094"/>
            <a:ext cx="2949000" cy="1740600"/>
          </a:xfrm>
          <a:prstGeom prst="rect">
            <a:avLst/>
          </a:prstGeom>
          <a:noFill/>
          <a:ln>
            <a:noFill/>
          </a:ln>
        </p:spPr>
      </p:sp>
      <p:sp>
        <p:nvSpPr>
          <p:cNvPr id="186" name="Google Shape;18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87" name="Google Shape;18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92" name="Google Shape;192;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5" name="Google Shape;195;p3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6" name="Google Shape;196;p3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7" name="Google Shape;197;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98" name="Google Shape;198;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99"/>
        <p:cNvGrpSpPr/>
        <p:nvPr/>
      </p:nvGrpSpPr>
      <p:grpSpPr>
        <a:xfrm>
          <a:off x="0" y="0"/>
          <a:ext cx="0" cy="0"/>
          <a:chOff x="0" y="0"/>
          <a:chExt cx="0" cy="0"/>
        </a:xfrm>
      </p:grpSpPr>
      <p:sp>
        <p:nvSpPr>
          <p:cNvPr id="200" name="Google Shape;200;p3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1" name="Google Shape;201;p3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2" name="Google Shape;202;p3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03" name="Google Shape;203;p3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4" name="Google Shape;20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5" name="Google Shape;20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06" name="Google Shape;20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07"/>
        <p:cNvGrpSpPr/>
        <p:nvPr/>
      </p:nvGrpSpPr>
      <p:grpSpPr>
        <a:xfrm>
          <a:off x="0" y="0"/>
          <a:ext cx="0" cy="0"/>
          <a:chOff x="0" y="0"/>
          <a:chExt cx="0" cy="0"/>
        </a:xfrm>
      </p:grpSpPr>
      <p:sp>
        <p:nvSpPr>
          <p:cNvPr id="208" name="Google Shape;20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09" name="Google Shape;209;p3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0" name="Google Shape;21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11" name="Google Shape;21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12"/>
        <p:cNvGrpSpPr/>
        <p:nvPr/>
      </p:nvGrpSpPr>
      <p:grpSpPr>
        <a:xfrm>
          <a:off x="0" y="0"/>
          <a:ext cx="0" cy="0"/>
          <a:chOff x="0" y="0"/>
          <a:chExt cx="0" cy="0"/>
        </a:xfrm>
      </p:grpSpPr>
      <p:sp>
        <p:nvSpPr>
          <p:cNvPr id="213" name="Google Shape;21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14" name="Google Shape;214;p3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5" name="Google Shape;215;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16" name="Google Shape;216;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87"/>
        <p:cNvGrpSpPr/>
        <p:nvPr/>
      </p:nvGrpSpPr>
      <p:grpSpPr>
        <a:xfrm>
          <a:off x="0" y="0"/>
          <a:ext cx="0" cy="0"/>
          <a:chOff x="0" y="0"/>
          <a:chExt cx="0" cy="0"/>
        </a:xfrm>
      </p:grpSpPr>
      <p:sp>
        <p:nvSpPr>
          <p:cNvPr id="88" name="Google Shape;88;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 name="Google Shape;89;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0" name="Google Shape;90;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91" name="Google Shape;91;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92" name="Google Shape;92;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93" name="Google Shape;93;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217"/>
        <p:cNvGrpSpPr/>
        <p:nvPr/>
      </p:nvGrpSpPr>
      <p:grpSpPr>
        <a:xfrm>
          <a:off x="0" y="0"/>
          <a:ext cx="0" cy="0"/>
          <a:chOff x="0" y="0"/>
          <a:chExt cx="0" cy="0"/>
        </a:xfrm>
      </p:grpSpPr>
      <p:sp>
        <p:nvSpPr>
          <p:cNvPr id="218" name="Google Shape;218;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9" name="Google Shape;219;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0" name="Google Shape;220;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22" name="Google Shape;222;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23" name="Google Shape;223;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224"/>
        <p:cNvGrpSpPr/>
        <p:nvPr/>
      </p:nvGrpSpPr>
      <p:grpSpPr>
        <a:xfrm>
          <a:off x="0" y="0"/>
          <a:ext cx="0" cy="0"/>
          <a:chOff x="0" y="0"/>
          <a:chExt cx="0" cy="0"/>
        </a:xfrm>
      </p:grpSpPr>
      <p:sp>
        <p:nvSpPr>
          <p:cNvPr id="225" name="Google Shape;225;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26" name="Google Shape;226;p3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27" name="Google Shape;227;p3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28" name="Google Shape;228;p3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29" name="Google Shape;229;p3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30" name="Google Shape;230;p3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31" name="Google Shape;231;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32" name="Google Shape;232;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33"/>
        <p:cNvGrpSpPr/>
        <p:nvPr/>
      </p:nvGrpSpPr>
      <p:grpSpPr>
        <a:xfrm>
          <a:off x="0" y="0"/>
          <a:ext cx="0" cy="0"/>
          <a:chOff x="0" y="0"/>
          <a:chExt cx="0" cy="0"/>
        </a:xfrm>
      </p:grpSpPr>
      <p:sp>
        <p:nvSpPr>
          <p:cNvPr id="234" name="Google Shape;234;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7"/>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36" name="Google Shape;236;p3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37" name="Google Shape;237;p3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8" name="Google Shape;238;p3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39" name="Google Shape;239;p3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40" name="Google Shape;240;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41" name="Google Shape;241;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42"/>
        <p:cNvGrpSpPr/>
        <p:nvPr/>
      </p:nvGrpSpPr>
      <p:grpSpPr>
        <a:xfrm>
          <a:off x="0" y="0"/>
          <a:ext cx="0" cy="0"/>
          <a:chOff x="0" y="0"/>
          <a:chExt cx="0" cy="0"/>
        </a:xfrm>
      </p:grpSpPr>
      <p:sp>
        <p:nvSpPr>
          <p:cNvPr id="243" name="Google Shape;243;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4" name="Google Shape;244;p38"/>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45" name="Google Shape;245;p3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6" name="Google Shape;246;p38"/>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7" name="Google Shape;247;p38"/>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8" name="Google Shape;248;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9" name="Google Shape;249;p3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50" name="Google Shape;250;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51"/>
        <p:cNvGrpSpPr/>
        <p:nvPr/>
      </p:nvGrpSpPr>
      <p:grpSpPr>
        <a:xfrm>
          <a:off x="0" y="0"/>
          <a:ext cx="0" cy="0"/>
          <a:chOff x="0" y="0"/>
          <a:chExt cx="0" cy="0"/>
        </a:xfrm>
      </p:grpSpPr>
      <p:sp>
        <p:nvSpPr>
          <p:cNvPr id="252" name="Google Shape;252;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3" name="Google Shape;253;p39"/>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4" name="Google Shape;254;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6" name="Google Shape;256;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57" name="Google Shape;257;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58"/>
        <p:cNvGrpSpPr/>
        <p:nvPr/>
      </p:nvGrpSpPr>
      <p:grpSpPr>
        <a:xfrm>
          <a:off x="0" y="0"/>
          <a:ext cx="0" cy="0"/>
          <a:chOff x="0" y="0"/>
          <a:chExt cx="0" cy="0"/>
        </a:xfrm>
      </p:grpSpPr>
      <p:sp>
        <p:nvSpPr>
          <p:cNvPr id="259" name="Google Shape;259;p4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0" name="Google Shape;260;p40"/>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1" name="Google Shape;261;p40"/>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2" name="Google Shape;262;p4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3" name="Google Shape;263;p40"/>
          <p:cNvSpPr>
            <a:spLocks noGrp="1"/>
          </p:cNvSpPr>
          <p:nvPr>
            <p:ph type="pic" idx="2"/>
          </p:nvPr>
        </p:nvSpPr>
        <p:spPr>
          <a:xfrm>
            <a:off x="537883" y="2655094"/>
            <a:ext cx="2949000" cy="1740600"/>
          </a:xfrm>
          <a:prstGeom prst="rect">
            <a:avLst/>
          </a:prstGeom>
          <a:noFill/>
          <a:ln>
            <a:noFill/>
          </a:ln>
        </p:spPr>
      </p:sp>
      <p:sp>
        <p:nvSpPr>
          <p:cNvPr id="264" name="Google Shape;26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65" name="Google Shape;26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8" name="Google Shape;268;p4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9" name="Google Shape;269;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70" name="Google Shape;270;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3" name="Google Shape;273;p4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4" name="Google Shape;274;p4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5" name="Google Shape;275;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76" name="Google Shape;276;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77"/>
        <p:cNvGrpSpPr/>
        <p:nvPr/>
      </p:nvGrpSpPr>
      <p:grpSpPr>
        <a:xfrm>
          <a:off x="0" y="0"/>
          <a:ext cx="0" cy="0"/>
          <a:chOff x="0" y="0"/>
          <a:chExt cx="0" cy="0"/>
        </a:xfrm>
      </p:grpSpPr>
      <p:sp>
        <p:nvSpPr>
          <p:cNvPr id="278" name="Google Shape;278;p4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79" name="Google Shape;279;p4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0" name="Google Shape;280;p4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81" name="Google Shape;281;p4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2" name="Google Shape;28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3" name="Google Shape;28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84" name="Google Shape;28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85"/>
        <p:cNvGrpSpPr/>
        <p:nvPr/>
      </p:nvGrpSpPr>
      <p:grpSpPr>
        <a:xfrm>
          <a:off x="0" y="0"/>
          <a:ext cx="0" cy="0"/>
          <a:chOff x="0" y="0"/>
          <a:chExt cx="0" cy="0"/>
        </a:xfrm>
      </p:grpSpPr>
      <p:sp>
        <p:nvSpPr>
          <p:cNvPr id="286" name="Google Shape;28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7" name="Google Shape;287;p4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8" name="Google Shape;28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89" name="Google Shape;28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94"/>
        <p:cNvGrpSpPr/>
        <p:nvPr/>
      </p:nvGrpSpPr>
      <p:grpSpPr>
        <a:xfrm>
          <a:off x="0" y="0"/>
          <a:ext cx="0" cy="0"/>
          <a:chOff x="0" y="0"/>
          <a:chExt cx="0" cy="0"/>
        </a:xfrm>
      </p:grpSpPr>
      <p:sp>
        <p:nvSpPr>
          <p:cNvPr id="95" name="Google Shape;95;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 name="Google Shape;96;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 name="Google Shape;97;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9" name="Google Shape;99;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00" name="Google Shape;100;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90"/>
        <p:cNvGrpSpPr/>
        <p:nvPr/>
      </p:nvGrpSpPr>
      <p:grpSpPr>
        <a:xfrm>
          <a:off x="0" y="0"/>
          <a:ext cx="0" cy="0"/>
          <a:chOff x="0" y="0"/>
          <a:chExt cx="0" cy="0"/>
        </a:xfrm>
      </p:grpSpPr>
      <p:sp>
        <p:nvSpPr>
          <p:cNvPr id="291" name="Google Shape;29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292" name="Google Shape;292;p4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 name="Google Shape;293;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294" name="Google Shape;294;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95"/>
        <p:cNvGrpSpPr/>
        <p:nvPr/>
      </p:nvGrpSpPr>
      <p:grpSpPr>
        <a:xfrm>
          <a:off x="0" y="0"/>
          <a:ext cx="0" cy="0"/>
          <a:chOff x="0" y="0"/>
          <a:chExt cx="0" cy="0"/>
        </a:xfrm>
      </p:grpSpPr>
      <p:sp>
        <p:nvSpPr>
          <p:cNvPr id="296" name="Google Shape;296;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97" name="Google Shape;297;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98" name="Google Shape;298;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9" name="Google Shape;299;p4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0" name="Google Shape;300;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01" name="Google Shape;301;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302"/>
        <p:cNvGrpSpPr/>
        <p:nvPr/>
      </p:nvGrpSpPr>
      <p:grpSpPr>
        <a:xfrm>
          <a:off x="0" y="0"/>
          <a:ext cx="0" cy="0"/>
          <a:chOff x="0" y="0"/>
          <a:chExt cx="0" cy="0"/>
        </a:xfrm>
      </p:grpSpPr>
      <p:sp>
        <p:nvSpPr>
          <p:cNvPr id="303" name="Google Shape;303;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04" name="Google Shape;304;p4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5" name="Google Shape;305;p4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06" name="Google Shape;306;p4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07" name="Google Shape;307;p4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08" name="Google Shape;308;p4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09" name="Google Shape;309;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10" name="Google Shape;310;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311"/>
        <p:cNvGrpSpPr/>
        <p:nvPr/>
      </p:nvGrpSpPr>
      <p:grpSpPr>
        <a:xfrm>
          <a:off x="0" y="0"/>
          <a:ext cx="0" cy="0"/>
          <a:chOff x="0" y="0"/>
          <a:chExt cx="0" cy="0"/>
        </a:xfrm>
      </p:grpSpPr>
      <p:sp>
        <p:nvSpPr>
          <p:cNvPr id="312" name="Google Shape;312;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3" name="Google Shape;313;p48"/>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14" name="Google Shape;314;p4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15" name="Google Shape;315;p4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6" name="Google Shape;316;p4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17" name="Google Shape;317;p4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18" name="Google Shape;318;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19" name="Google Shape;319;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320"/>
        <p:cNvGrpSpPr/>
        <p:nvPr/>
      </p:nvGrpSpPr>
      <p:grpSpPr>
        <a:xfrm>
          <a:off x="0" y="0"/>
          <a:ext cx="0" cy="0"/>
          <a:chOff x="0" y="0"/>
          <a:chExt cx="0" cy="0"/>
        </a:xfrm>
      </p:grpSpPr>
      <p:sp>
        <p:nvSpPr>
          <p:cNvPr id="321" name="Google Shape;321;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2" name="Google Shape;322;p49"/>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23" name="Google Shape;323;p4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24" name="Google Shape;324;p4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25" name="Google Shape;325;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26" name="Google Shape;326;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27"/>
        <p:cNvGrpSpPr/>
        <p:nvPr/>
      </p:nvGrpSpPr>
      <p:grpSpPr>
        <a:xfrm>
          <a:off x="0" y="0"/>
          <a:ext cx="0" cy="0"/>
          <a:chOff x="0" y="0"/>
          <a:chExt cx="0" cy="0"/>
        </a:xfrm>
      </p:grpSpPr>
      <p:sp>
        <p:nvSpPr>
          <p:cNvPr id="328" name="Google Shape;328;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9" name="Google Shape;329;p50"/>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0" name="Google Shape;330;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2" name="Google Shape;332;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33" name="Google Shape;333;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34"/>
        <p:cNvGrpSpPr/>
        <p:nvPr/>
      </p:nvGrpSpPr>
      <p:grpSpPr>
        <a:xfrm>
          <a:off x="0" y="0"/>
          <a:ext cx="0" cy="0"/>
          <a:chOff x="0" y="0"/>
          <a:chExt cx="0" cy="0"/>
        </a:xfrm>
      </p:grpSpPr>
      <p:sp>
        <p:nvSpPr>
          <p:cNvPr id="335" name="Google Shape;335;p5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6" name="Google Shape;336;p51"/>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7" name="Google Shape;337;p51"/>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8" name="Google Shape;338;p5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39" name="Google Shape;339;p51"/>
          <p:cNvSpPr>
            <a:spLocks noGrp="1"/>
          </p:cNvSpPr>
          <p:nvPr>
            <p:ph type="pic" idx="2"/>
          </p:nvPr>
        </p:nvSpPr>
        <p:spPr>
          <a:xfrm>
            <a:off x="537883" y="2655094"/>
            <a:ext cx="2949000" cy="1740600"/>
          </a:xfrm>
          <a:prstGeom prst="rect">
            <a:avLst/>
          </a:prstGeom>
          <a:noFill/>
          <a:ln>
            <a:noFill/>
          </a:ln>
        </p:spPr>
      </p:sp>
      <p:sp>
        <p:nvSpPr>
          <p:cNvPr id="340" name="Google Shape;34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1" name="Google Shape;34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42"/>
        <p:cNvGrpSpPr/>
        <p:nvPr/>
      </p:nvGrpSpPr>
      <p:grpSpPr>
        <a:xfrm>
          <a:off x="0" y="0"/>
          <a:ext cx="0" cy="0"/>
          <a:chOff x="0" y="0"/>
          <a:chExt cx="0" cy="0"/>
        </a:xfrm>
      </p:grpSpPr>
      <p:sp>
        <p:nvSpPr>
          <p:cNvPr id="343" name="Google Shape;34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5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5" name="Google Shape;345;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46" name="Google Shape;346;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47"/>
        <p:cNvGrpSpPr/>
        <p:nvPr/>
      </p:nvGrpSpPr>
      <p:grpSpPr>
        <a:xfrm>
          <a:off x="0" y="0"/>
          <a:ext cx="0" cy="0"/>
          <a:chOff x="0" y="0"/>
          <a:chExt cx="0" cy="0"/>
        </a:xfrm>
      </p:grpSpPr>
      <p:sp>
        <p:nvSpPr>
          <p:cNvPr id="348" name="Google Shape;348;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 name="Google Shape;349;p5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0" name="Google Shape;350;p5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1" name="Google Shape;351;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52" name="Google Shape;352;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53"/>
        <p:cNvGrpSpPr/>
        <p:nvPr/>
      </p:nvGrpSpPr>
      <p:grpSpPr>
        <a:xfrm>
          <a:off x="0" y="0"/>
          <a:ext cx="0" cy="0"/>
          <a:chOff x="0" y="0"/>
          <a:chExt cx="0" cy="0"/>
        </a:xfrm>
      </p:grpSpPr>
      <p:sp>
        <p:nvSpPr>
          <p:cNvPr id="354" name="Google Shape;354;p5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5" name="Google Shape;355;p5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6" name="Google Shape;356;p5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57" name="Google Shape;357;p5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8" name="Google Shape;35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 name="Google Shape;35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60" name="Google Shape;36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537882" y="342900"/>
            <a:ext cx="8088300" cy="770100"/>
          </a:xfrm>
          <a:prstGeom prst="rect">
            <a:avLst/>
          </a:prstGeom>
        </p:spPr>
        <p:txBody>
          <a:bodyPr spcFirstLastPara="1" wrap="square" lIns="68575" tIns="34275" rIns="68575" bIns="34275" anchor="t" anchorCtr="0">
            <a:normAutofit/>
          </a:bodyPr>
          <a:lstStyle>
            <a:lvl1pPr lvl="0">
              <a:spcBef>
                <a:spcPts val="0"/>
              </a:spcBef>
              <a:spcAft>
                <a:spcPts val="0"/>
              </a:spcAft>
              <a:buSzPts val="33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3" name="Google Shape;103;p1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61"/>
        <p:cNvGrpSpPr/>
        <p:nvPr/>
      </p:nvGrpSpPr>
      <p:grpSpPr>
        <a:xfrm>
          <a:off x="0" y="0"/>
          <a:ext cx="0" cy="0"/>
          <a:chOff x="0" y="0"/>
          <a:chExt cx="0" cy="0"/>
        </a:xfrm>
      </p:grpSpPr>
      <p:sp>
        <p:nvSpPr>
          <p:cNvPr id="362" name="Google Shape;36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3" name="Google Shape;363;p5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65" name="Google Shape;36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66"/>
        <p:cNvGrpSpPr/>
        <p:nvPr/>
      </p:nvGrpSpPr>
      <p:grpSpPr>
        <a:xfrm>
          <a:off x="0" y="0"/>
          <a:ext cx="0" cy="0"/>
          <a:chOff x="0" y="0"/>
          <a:chExt cx="0" cy="0"/>
        </a:xfrm>
      </p:grpSpPr>
      <p:sp>
        <p:nvSpPr>
          <p:cNvPr id="367" name="Google Shape;36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368" name="Google Shape;368;p5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9" name="Google Shape;369;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70" name="Google Shape;370;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71"/>
        <p:cNvGrpSpPr/>
        <p:nvPr/>
      </p:nvGrpSpPr>
      <p:grpSpPr>
        <a:xfrm>
          <a:off x="0" y="0"/>
          <a:ext cx="0" cy="0"/>
          <a:chOff x="0" y="0"/>
          <a:chExt cx="0" cy="0"/>
        </a:xfrm>
      </p:grpSpPr>
      <p:sp>
        <p:nvSpPr>
          <p:cNvPr id="372" name="Google Shape;372;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73" name="Google Shape;373;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74" name="Google Shape;374;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5" name="Google Shape;375;p5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76" name="Google Shape;376;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78"/>
        <p:cNvGrpSpPr/>
        <p:nvPr/>
      </p:nvGrpSpPr>
      <p:grpSpPr>
        <a:xfrm>
          <a:off x="0" y="0"/>
          <a:ext cx="0" cy="0"/>
          <a:chOff x="0" y="0"/>
          <a:chExt cx="0" cy="0"/>
        </a:xfrm>
      </p:grpSpPr>
      <p:sp>
        <p:nvSpPr>
          <p:cNvPr id="379" name="Google Shape;379;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80" name="Google Shape;380;p5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1" name="Google Shape;381;p5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82" name="Google Shape;382;p5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83" name="Google Shape;383;p5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84" name="Google Shape;384;p5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85" name="Google Shape;385;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86" name="Google Shape;386;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87"/>
        <p:cNvGrpSpPr/>
        <p:nvPr/>
      </p:nvGrpSpPr>
      <p:grpSpPr>
        <a:xfrm>
          <a:off x="0" y="0"/>
          <a:ext cx="0" cy="0"/>
          <a:chOff x="0" y="0"/>
          <a:chExt cx="0" cy="0"/>
        </a:xfrm>
      </p:grpSpPr>
      <p:sp>
        <p:nvSpPr>
          <p:cNvPr id="388" name="Google Shape;388;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9" name="Google Shape;389;p59"/>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90" name="Google Shape;390;p5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91" name="Google Shape;391;p5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2" name="Google Shape;392;p5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93" name="Google Shape;393;p5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94" name="Google Shape;394;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395" name="Google Shape;395;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96"/>
        <p:cNvGrpSpPr/>
        <p:nvPr/>
      </p:nvGrpSpPr>
      <p:grpSpPr>
        <a:xfrm>
          <a:off x="0" y="0"/>
          <a:ext cx="0" cy="0"/>
          <a:chOff x="0" y="0"/>
          <a:chExt cx="0" cy="0"/>
        </a:xfrm>
      </p:grpSpPr>
      <p:sp>
        <p:nvSpPr>
          <p:cNvPr id="397" name="Google Shape;397;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98" name="Google Shape;398;p60"/>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99" name="Google Shape;399;p6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00" name="Google Shape;400;p6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01" name="Google Shape;401;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02" name="Google Shape;402;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403"/>
        <p:cNvGrpSpPr/>
        <p:nvPr/>
      </p:nvGrpSpPr>
      <p:grpSpPr>
        <a:xfrm>
          <a:off x="0" y="0"/>
          <a:ext cx="0" cy="0"/>
          <a:chOff x="0" y="0"/>
          <a:chExt cx="0" cy="0"/>
        </a:xfrm>
      </p:grpSpPr>
      <p:sp>
        <p:nvSpPr>
          <p:cNvPr id="404" name="Google Shape;404;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5" name="Google Shape;405;p61"/>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06" name="Google Shape;406;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8" name="Google Shape;408;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09" name="Google Shape;409;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410"/>
        <p:cNvGrpSpPr/>
        <p:nvPr/>
      </p:nvGrpSpPr>
      <p:grpSpPr>
        <a:xfrm>
          <a:off x="0" y="0"/>
          <a:ext cx="0" cy="0"/>
          <a:chOff x="0" y="0"/>
          <a:chExt cx="0" cy="0"/>
        </a:xfrm>
      </p:grpSpPr>
      <p:sp>
        <p:nvSpPr>
          <p:cNvPr id="411" name="Google Shape;411;p6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62"/>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3" name="Google Shape;413;p6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4" name="Google Shape;414;p6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15" name="Google Shape;415;p62"/>
          <p:cNvSpPr>
            <a:spLocks noGrp="1"/>
          </p:cNvSpPr>
          <p:nvPr>
            <p:ph type="pic" idx="2"/>
          </p:nvPr>
        </p:nvSpPr>
        <p:spPr>
          <a:xfrm>
            <a:off x="537883" y="2655094"/>
            <a:ext cx="2949000" cy="1740600"/>
          </a:xfrm>
          <a:prstGeom prst="rect">
            <a:avLst/>
          </a:prstGeom>
          <a:noFill/>
          <a:ln>
            <a:noFill/>
          </a:ln>
        </p:spPr>
      </p:sp>
      <p:sp>
        <p:nvSpPr>
          <p:cNvPr id="416" name="Google Shape;41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17" name="Google Shape;41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418"/>
        <p:cNvGrpSpPr/>
        <p:nvPr/>
      </p:nvGrpSpPr>
      <p:grpSpPr>
        <a:xfrm>
          <a:off x="0" y="0"/>
          <a:ext cx="0" cy="0"/>
          <a:chOff x="0" y="0"/>
          <a:chExt cx="0" cy="0"/>
        </a:xfrm>
      </p:grpSpPr>
      <p:sp>
        <p:nvSpPr>
          <p:cNvPr id="419" name="Google Shape;41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0" name="Google Shape;420;p6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1" name="Google Shape;421;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22" name="Google Shape;422;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5" name="Google Shape;425;p6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6" name="Google Shape;426;p6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7" name="Google Shape;427;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28" name="Google Shape;428;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104"/>
        <p:cNvGrpSpPr/>
        <p:nvPr/>
      </p:nvGrpSpPr>
      <p:grpSpPr>
        <a:xfrm>
          <a:off x="0" y="0"/>
          <a:ext cx="0" cy="0"/>
          <a:chOff x="0" y="0"/>
          <a:chExt cx="0" cy="0"/>
        </a:xfrm>
      </p:grpSpPr>
      <p:sp>
        <p:nvSpPr>
          <p:cNvPr id="105" name="Google Shape;105;p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6" name="Google Shape;106;p18"/>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7" name="Google Shape;107;p18"/>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1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09" name="Google Shape;109;p18"/>
          <p:cNvSpPr>
            <a:spLocks noGrp="1"/>
          </p:cNvSpPr>
          <p:nvPr>
            <p:ph type="pic" idx="2"/>
          </p:nvPr>
        </p:nvSpPr>
        <p:spPr>
          <a:xfrm>
            <a:off x="537883" y="2655094"/>
            <a:ext cx="2949000" cy="1740600"/>
          </a:xfrm>
          <a:prstGeom prst="rect">
            <a:avLst/>
          </a:prstGeom>
          <a:noFill/>
          <a:ln>
            <a:noFill/>
          </a:ln>
        </p:spPr>
      </p:sp>
      <p:sp>
        <p:nvSpPr>
          <p:cNvPr id="110" name="Google Shape;11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11" name="Google Shape;11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29"/>
        <p:cNvGrpSpPr/>
        <p:nvPr/>
      </p:nvGrpSpPr>
      <p:grpSpPr>
        <a:xfrm>
          <a:off x="0" y="0"/>
          <a:ext cx="0" cy="0"/>
          <a:chOff x="0" y="0"/>
          <a:chExt cx="0" cy="0"/>
        </a:xfrm>
      </p:grpSpPr>
      <p:sp>
        <p:nvSpPr>
          <p:cNvPr id="430" name="Google Shape;430;p6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31" name="Google Shape;431;p6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2" name="Google Shape;432;p6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33" name="Google Shape;433;p6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34" name="Google Shape;43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35" name="Google Shape;43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36" name="Google Shape;43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37"/>
        <p:cNvGrpSpPr/>
        <p:nvPr/>
      </p:nvGrpSpPr>
      <p:grpSpPr>
        <a:xfrm>
          <a:off x="0" y="0"/>
          <a:ext cx="0" cy="0"/>
          <a:chOff x="0" y="0"/>
          <a:chExt cx="0" cy="0"/>
        </a:xfrm>
      </p:grpSpPr>
      <p:sp>
        <p:nvSpPr>
          <p:cNvPr id="438" name="Google Shape;43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39" name="Google Shape;439;p6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0" name="Google Shape;44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41" name="Google Shape;44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42"/>
        <p:cNvGrpSpPr/>
        <p:nvPr/>
      </p:nvGrpSpPr>
      <p:grpSpPr>
        <a:xfrm>
          <a:off x="0" y="0"/>
          <a:ext cx="0" cy="0"/>
          <a:chOff x="0" y="0"/>
          <a:chExt cx="0" cy="0"/>
        </a:xfrm>
      </p:grpSpPr>
      <p:sp>
        <p:nvSpPr>
          <p:cNvPr id="443" name="Google Shape;44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444" name="Google Shape;444;p6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45" name="Google Shape;445;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46" name="Google Shape;446;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47"/>
        <p:cNvGrpSpPr/>
        <p:nvPr/>
      </p:nvGrpSpPr>
      <p:grpSpPr>
        <a:xfrm>
          <a:off x="0" y="0"/>
          <a:ext cx="0" cy="0"/>
          <a:chOff x="0" y="0"/>
          <a:chExt cx="0" cy="0"/>
        </a:xfrm>
      </p:grpSpPr>
      <p:sp>
        <p:nvSpPr>
          <p:cNvPr id="448" name="Google Shape;448;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9" name="Google Shape;449;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0" name="Google Shape;450;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1" name="Google Shape;451;p6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52" name="Google Shape;452;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53" name="Google Shape;453;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54"/>
        <p:cNvGrpSpPr/>
        <p:nvPr/>
      </p:nvGrpSpPr>
      <p:grpSpPr>
        <a:xfrm>
          <a:off x="0" y="0"/>
          <a:ext cx="0" cy="0"/>
          <a:chOff x="0" y="0"/>
          <a:chExt cx="0" cy="0"/>
        </a:xfrm>
      </p:grpSpPr>
      <p:sp>
        <p:nvSpPr>
          <p:cNvPr id="455" name="Google Shape;455;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56" name="Google Shape;456;p6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57" name="Google Shape;457;p6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8" name="Google Shape;458;p6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59" name="Google Shape;459;p6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60" name="Google Shape;460;p6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61" name="Google Shape;461;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62" name="Google Shape;462;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63"/>
        <p:cNvGrpSpPr/>
        <p:nvPr/>
      </p:nvGrpSpPr>
      <p:grpSpPr>
        <a:xfrm>
          <a:off x="0" y="0"/>
          <a:ext cx="0" cy="0"/>
          <a:chOff x="0" y="0"/>
          <a:chExt cx="0" cy="0"/>
        </a:xfrm>
      </p:grpSpPr>
      <p:sp>
        <p:nvSpPr>
          <p:cNvPr id="464" name="Google Shape;464;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5" name="Google Shape;465;p70"/>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66" name="Google Shape;466;p7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67" name="Google Shape;467;p7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8" name="Google Shape;468;p7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69" name="Google Shape;469;p70"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70" name="Google Shape;470;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71" name="Google Shape;471;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72"/>
        <p:cNvGrpSpPr/>
        <p:nvPr/>
      </p:nvGrpSpPr>
      <p:grpSpPr>
        <a:xfrm>
          <a:off x="0" y="0"/>
          <a:ext cx="0" cy="0"/>
          <a:chOff x="0" y="0"/>
          <a:chExt cx="0" cy="0"/>
        </a:xfrm>
      </p:grpSpPr>
      <p:sp>
        <p:nvSpPr>
          <p:cNvPr id="473" name="Google Shape;473;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74" name="Google Shape;474;p71"/>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75" name="Google Shape;475;p7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76" name="Google Shape;476;p71"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77" name="Google Shape;477;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78" name="Google Shape;478;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79"/>
        <p:cNvGrpSpPr/>
        <p:nvPr/>
      </p:nvGrpSpPr>
      <p:grpSpPr>
        <a:xfrm>
          <a:off x="0" y="0"/>
          <a:ext cx="0" cy="0"/>
          <a:chOff x="0" y="0"/>
          <a:chExt cx="0" cy="0"/>
        </a:xfrm>
      </p:grpSpPr>
      <p:sp>
        <p:nvSpPr>
          <p:cNvPr id="480" name="Google Shape;480;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1" name="Google Shape;481;p72"/>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2" name="Google Shape;482;p7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4" name="Google Shape;484;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85" name="Google Shape;485;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86"/>
        <p:cNvGrpSpPr/>
        <p:nvPr/>
      </p:nvGrpSpPr>
      <p:grpSpPr>
        <a:xfrm>
          <a:off x="0" y="0"/>
          <a:ext cx="0" cy="0"/>
          <a:chOff x="0" y="0"/>
          <a:chExt cx="0" cy="0"/>
        </a:xfrm>
      </p:grpSpPr>
      <p:sp>
        <p:nvSpPr>
          <p:cNvPr id="487" name="Google Shape;487;p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8" name="Google Shape;488;p73"/>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89" name="Google Shape;489;p7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0" name="Google Shape;490;p7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91" name="Google Shape;491;p73"/>
          <p:cNvSpPr>
            <a:spLocks noGrp="1"/>
          </p:cNvSpPr>
          <p:nvPr>
            <p:ph type="pic" idx="2"/>
          </p:nvPr>
        </p:nvSpPr>
        <p:spPr>
          <a:xfrm>
            <a:off x="537883" y="2655094"/>
            <a:ext cx="2949000" cy="1740600"/>
          </a:xfrm>
          <a:prstGeom prst="rect">
            <a:avLst/>
          </a:prstGeom>
          <a:noFill/>
          <a:ln>
            <a:noFill/>
          </a:ln>
        </p:spPr>
      </p:sp>
      <p:sp>
        <p:nvSpPr>
          <p:cNvPr id="492" name="Google Shape;49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93" name="Google Shape;49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94"/>
        <p:cNvGrpSpPr/>
        <p:nvPr/>
      </p:nvGrpSpPr>
      <p:grpSpPr>
        <a:xfrm>
          <a:off x="0" y="0"/>
          <a:ext cx="0" cy="0"/>
          <a:chOff x="0" y="0"/>
          <a:chExt cx="0" cy="0"/>
        </a:xfrm>
      </p:grpSpPr>
      <p:sp>
        <p:nvSpPr>
          <p:cNvPr id="495" name="Google Shape;49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6" name="Google Shape;496;p7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7" name="Google Shape;497;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498" name="Google Shape;498;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1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5" name="Google Shape;115;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16" name="Google Shape;116;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99"/>
        <p:cNvGrpSpPr/>
        <p:nvPr/>
      </p:nvGrpSpPr>
      <p:grpSpPr>
        <a:xfrm>
          <a:off x="0" y="0"/>
          <a:ext cx="0" cy="0"/>
          <a:chOff x="0" y="0"/>
          <a:chExt cx="0" cy="0"/>
        </a:xfrm>
      </p:grpSpPr>
      <p:sp>
        <p:nvSpPr>
          <p:cNvPr id="500" name="Google Shape;500;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1" name="Google Shape;501;p7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2" name="Google Shape;502;p7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3" name="Google Shape;503;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04" name="Google Shape;504;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505"/>
        <p:cNvGrpSpPr/>
        <p:nvPr/>
      </p:nvGrpSpPr>
      <p:grpSpPr>
        <a:xfrm>
          <a:off x="0" y="0"/>
          <a:ext cx="0" cy="0"/>
          <a:chOff x="0" y="0"/>
          <a:chExt cx="0" cy="0"/>
        </a:xfrm>
      </p:grpSpPr>
      <p:sp>
        <p:nvSpPr>
          <p:cNvPr id="506" name="Google Shape;506;p7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07" name="Google Shape;507;p7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08" name="Google Shape;508;p7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509" name="Google Shape;509;p7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10" name="Google Shape;51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1" name="Google Shape;51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12" name="Google Shape;51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513"/>
        <p:cNvGrpSpPr/>
        <p:nvPr/>
      </p:nvGrpSpPr>
      <p:grpSpPr>
        <a:xfrm>
          <a:off x="0" y="0"/>
          <a:ext cx="0" cy="0"/>
          <a:chOff x="0" y="0"/>
          <a:chExt cx="0" cy="0"/>
        </a:xfrm>
      </p:grpSpPr>
      <p:sp>
        <p:nvSpPr>
          <p:cNvPr id="514" name="Google Shape;51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15" name="Google Shape;515;p7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6" name="Google Shape;51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17" name="Google Shape;51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518"/>
        <p:cNvGrpSpPr/>
        <p:nvPr/>
      </p:nvGrpSpPr>
      <p:grpSpPr>
        <a:xfrm>
          <a:off x="0" y="0"/>
          <a:ext cx="0" cy="0"/>
          <a:chOff x="0" y="0"/>
          <a:chExt cx="0" cy="0"/>
        </a:xfrm>
      </p:grpSpPr>
      <p:sp>
        <p:nvSpPr>
          <p:cNvPr id="519" name="Google Shape;51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US" sz="1400">
                <a:solidFill>
                  <a:schemeClr val="lt1"/>
                </a:solidFill>
                <a:latin typeface="Calibri"/>
                <a:ea typeface="Calibri"/>
                <a:cs typeface="Calibri"/>
                <a:sym typeface="Calibri"/>
              </a:rPr>
              <a:t>v</a:t>
            </a:r>
            <a:endParaRPr sz="1100"/>
          </a:p>
        </p:txBody>
      </p:sp>
      <p:sp>
        <p:nvSpPr>
          <p:cNvPr id="520" name="Google Shape;520;p7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21" name="Google Shape;521;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22" name="Google Shape;522;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523"/>
        <p:cNvGrpSpPr/>
        <p:nvPr/>
      </p:nvGrpSpPr>
      <p:grpSpPr>
        <a:xfrm>
          <a:off x="0" y="0"/>
          <a:ext cx="0" cy="0"/>
          <a:chOff x="0" y="0"/>
          <a:chExt cx="0" cy="0"/>
        </a:xfrm>
      </p:grpSpPr>
      <p:sp>
        <p:nvSpPr>
          <p:cNvPr id="524" name="Google Shape;524;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25" name="Google Shape;525;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6" name="Google Shape;526;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27" name="Google Shape;527;p7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28" name="Google Shape;528;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29" name="Google Shape;529;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30"/>
        <p:cNvGrpSpPr/>
        <p:nvPr/>
      </p:nvGrpSpPr>
      <p:grpSpPr>
        <a:xfrm>
          <a:off x="0" y="0"/>
          <a:ext cx="0" cy="0"/>
          <a:chOff x="0" y="0"/>
          <a:chExt cx="0" cy="0"/>
        </a:xfrm>
      </p:grpSpPr>
      <p:sp>
        <p:nvSpPr>
          <p:cNvPr id="531" name="Google Shape;531;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32" name="Google Shape;532;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34" name="Google Shape;534;p8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35" name="Google Shape;535;p8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36" name="Google Shape;536;p8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37" name="Google Shape;537;p8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538" name="Google Shape;538;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539"/>
        <p:cNvGrpSpPr/>
        <p:nvPr/>
      </p:nvGrpSpPr>
      <p:grpSpPr>
        <a:xfrm>
          <a:off x="0" y="0"/>
          <a:ext cx="0" cy="0"/>
          <a:chOff x="0" y="0"/>
          <a:chExt cx="0" cy="0"/>
        </a:xfrm>
      </p:grpSpPr>
      <p:pic>
        <p:nvPicPr>
          <p:cNvPr id="540" name="Google Shape;540;p81" descr="Decorative geometric pattern"/>
          <p:cNvPicPr preferRelativeResize="0"/>
          <p:nvPr/>
        </p:nvPicPr>
        <p:blipFill rotWithShape="1">
          <a:blip r:embed="rId2">
            <a:alphaModFix/>
          </a:blip>
          <a:srcRect/>
          <a:stretch/>
        </p:blipFill>
        <p:spPr>
          <a:xfrm>
            <a:off x="0" y="0"/>
            <a:ext cx="9144005" cy="4871139"/>
          </a:xfrm>
          <a:prstGeom prst="rect">
            <a:avLst/>
          </a:prstGeom>
          <a:noFill/>
          <a:ln>
            <a:noFill/>
          </a:ln>
        </p:spPr>
      </p:pic>
      <p:pic>
        <p:nvPicPr>
          <p:cNvPr id="541" name="Google Shape;541;p81" descr="Decorative blue bar"/>
          <p:cNvPicPr preferRelativeResize="0"/>
          <p:nvPr/>
        </p:nvPicPr>
        <p:blipFill rotWithShape="1">
          <a:blip r:embed="rId3">
            <a:alphaModFix/>
          </a:blip>
          <a:srcRect/>
          <a:stretch/>
        </p:blipFill>
        <p:spPr>
          <a:xfrm>
            <a:off x="0" y="4871140"/>
            <a:ext cx="3366656" cy="101721"/>
          </a:xfrm>
          <a:prstGeom prst="rect">
            <a:avLst/>
          </a:prstGeom>
          <a:noFill/>
          <a:ln>
            <a:noFill/>
          </a:ln>
        </p:spPr>
      </p:pic>
      <p:pic>
        <p:nvPicPr>
          <p:cNvPr id="542" name="Google Shape;542;p81" descr="Oregon Department of Education logo"/>
          <p:cNvPicPr preferRelativeResize="0"/>
          <p:nvPr/>
        </p:nvPicPr>
        <p:blipFill rotWithShape="1">
          <a:blip r:embed="rId4">
            <a:alphaModFix/>
          </a:blip>
          <a:srcRect/>
          <a:stretch/>
        </p:blipFill>
        <p:spPr>
          <a:xfrm>
            <a:off x="3739081" y="461361"/>
            <a:ext cx="1186365" cy="589988"/>
          </a:xfrm>
          <a:prstGeom prst="rect">
            <a:avLst/>
          </a:prstGeom>
          <a:noFill/>
          <a:ln>
            <a:noFill/>
          </a:ln>
        </p:spPr>
      </p:pic>
      <p:sp>
        <p:nvSpPr>
          <p:cNvPr id="543" name="Google Shape;543;p81"/>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200"/>
              <a:buFont typeface="Rockwell"/>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44" name="Google Shape;544;p81" descr="Decorative blue swoosh"/>
          <p:cNvPicPr preferRelativeResize="0"/>
          <p:nvPr/>
        </p:nvPicPr>
        <p:blipFill rotWithShape="1">
          <a:blip r:embed="rId5">
            <a:alphaModFix/>
          </a:blip>
          <a:srcRect/>
          <a:stretch/>
        </p:blipFill>
        <p:spPr>
          <a:xfrm>
            <a:off x="0" y="-300103"/>
            <a:ext cx="9144005" cy="1577651"/>
          </a:xfrm>
          <a:prstGeom prst="rect">
            <a:avLst/>
          </a:prstGeom>
          <a:noFill/>
          <a:ln>
            <a:noFill/>
          </a:ln>
        </p:spPr>
      </p:pic>
      <p:sp>
        <p:nvSpPr>
          <p:cNvPr id="545" name="Google Shape;545;p8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1" i="0" u="none" strike="noStrike" cap="none">
                <a:solidFill>
                  <a:schemeClr val="lt1"/>
                </a:solidFill>
                <a:latin typeface="Rockwell"/>
                <a:ea typeface="Rockwell"/>
                <a:cs typeface="Rockwell"/>
                <a:sym typeface="Rockwell"/>
              </a:defRPr>
            </a:lvl1pPr>
            <a:lvl2pPr marL="0" lvl="1" indent="0" algn="r" rtl="0">
              <a:spcBef>
                <a:spcPts val="0"/>
              </a:spcBef>
              <a:buNone/>
              <a:defRPr sz="1200" b="1" i="0" u="none" strike="noStrike" cap="none">
                <a:solidFill>
                  <a:schemeClr val="lt1"/>
                </a:solidFill>
                <a:latin typeface="Rockwell"/>
                <a:ea typeface="Rockwell"/>
                <a:cs typeface="Rockwell"/>
                <a:sym typeface="Rockwell"/>
              </a:defRPr>
            </a:lvl2pPr>
            <a:lvl3pPr marL="0" lvl="2" indent="0" algn="r" rtl="0">
              <a:spcBef>
                <a:spcPts val="0"/>
              </a:spcBef>
              <a:buNone/>
              <a:defRPr sz="1200" b="1" i="0" u="none" strike="noStrike" cap="none">
                <a:solidFill>
                  <a:schemeClr val="lt1"/>
                </a:solidFill>
                <a:latin typeface="Rockwell"/>
                <a:ea typeface="Rockwell"/>
                <a:cs typeface="Rockwell"/>
                <a:sym typeface="Rockwell"/>
              </a:defRPr>
            </a:lvl3pPr>
            <a:lvl4pPr marL="0" lvl="3" indent="0" algn="r" rtl="0">
              <a:spcBef>
                <a:spcPts val="0"/>
              </a:spcBef>
              <a:buNone/>
              <a:defRPr sz="1200" b="1" i="0" u="none" strike="noStrike" cap="none">
                <a:solidFill>
                  <a:schemeClr val="lt1"/>
                </a:solidFill>
                <a:latin typeface="Rockwell"/>
                <a:ea typeface="Rockwell"/>
                <a:cs typeface="Rockwell"/>
                <a:sym typeface="Rockwell"/>
              </a:defRPr>
            </a:lvl4pPr>
            <a:lvl5pPr marL="0" lvl="4" indent="0" algn="r" rtl="0">
              <a:spcBef>
                <a:spcPts val="0"/>
              </a:spcBef>
              <a:buNone/>
              <a:defRPr sz="1200" b="1" i="0" u="none" strike="noStrike" cap="none">
                <a:solidFill>
                  <a:schemeClr val="lt1"/>
                </a:solidFill>
                <a:latin typeface="Rockwell"/>
                <a:ea typeface="Rockwell"/>
                <a:cs typeface="Rockwell"/>
                <a:sym typeface="Rockwell"/>
              </a:defRPr>
            </a:lvl5pPr>
            <a:lvl6pPr marL="0" lvl="5" indent="0" algn="r" rtl="0">
              <a:spcBef>
                <a:spcPts val="0"/>
              </a:spcBef>
              <a:buNone/>
              <a:defRPr sz="1200" b="1" i="0" u="none" strike="noStrike" cap="none">
                <a:solidFill>
                  <a:schemeClr val="lt1"/>
                </a:solidFill>
                <a:latin typeface="Rockwell"/>
                <a:ea typeface="Rockwell"/>
                <a:cs typeface="Rockwell"/>
                <a:sym typeface="Rockwell"/>
              </a:defRPr>
            </a:lvl6pPr>
            <a:lvl7pPr marL="0" lvl="6" indent="0" algn="r" rtl="0">
              <a:spcBef>
                <a:spcPts val="0"/>
              </a:spcBef>
              <a:buNone/>
              <a:defRPr sz="1200" b="1" i="0" u="none" strike="noStrike" cap="none">
                <a:solidFill>
                  <a:schemeClr val="lt1"/>
                </a:solidFill>
                <a:latin typeface="Rockwell"/>
                <a:ea typeface="Rockwell"/>
                <a:cs typeface="Rockwell"/>
                <a:sym typeface="Rockwell"/>
              </a:defRPr>
            </a:lvl7pPr>
            <a:lvl8pPr marL="0" lvl="7" indent="0" algn="r" rtl="0">
              <a:spcBef>
                <a:spcPts val="0"/>
              </a:spcBef>
              <a:buNone/>
              <a:defRPr sz="1200" b="1" i="0" u="none" strike="noStrike" cap="none">
                <a:solidFill>
                  <a:schemeClr val="lt1"/>
                </a:solidFill>
                <a:latin typeface="Rockwell"/>
                <a:ea typeface="Rockwell"/>
                <a:cs typeface="Rockwell"/>
                <a:sym typeface="Rockwell"/>
              </a:defRPr>
            </a:lvl8pPr>
            <a:lvl9pPr marL="0" lvl="8" indent="0" algn="r" rtl="0">
              <a:spcBef>
                <a:spcPts val="0"/>
              </a:spcBef>
              <a:buNone/>
              <a:defRPr sz="1200" b="1"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6"/>
        <p:cNvGrpSpPr/>
        <p:nvPr/>
      </p:nvGrpSpPr>
      <p:grpSpPr>
        <a:xfrm>
          <a:off x="0" y="0"/>
          <a:ext cx="0" cy="0"/>
          <a:chOff x="0" y="0"/>
          <a:chExt cx="0" cy="0"/>
        </a:xfrm>
      </p:grpSpPr>
      <p:sp>
        <p:nvSpPr>
          <p:cNvPr id="547" name="Google Shape;547;p82"/>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8" name="Google Shape;548;p82"/>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rmAutofit/>
          </a:bodyPr>
          <a:lstStyle>
            <a:lvl1pPr marL="457200" lvl="0" indent="-342900" rtl="0">
              <a:spcBef>
                <a:spcPts val="800"/>
              </a:spcBef>
              <a:spcAft>
                <a:spcPts val="0"/>
              </a:spcAft>
              <a:buSzPts val="1800"/>
              <a:buChar char="•"/>
              <a:defRPr/>
            </a:lvl1pPr>
            <a:lvl2pPr marL="914400" lvl="1" indent="-342900" rtl="0">
              <a:spcBef>
                <a:spcPts val="400"/>
              </a:spcBef>
              <a:spcAft>
                <a:spcPts val="0"/>
              </a:spcAft>
              <a:buSzPts val="1800"/>
              <a:buChar char="•"/>
              <a:defRPr/>
            </a:lvl2pPr>
            <a:lvl3pPr marL="1371600" lvl="2" indent="-342900" rtl="0">
              <a:spcBef>
                <a:spcPts val="400"/>
              </a:spcBef>
              <a:spcAft>
                <a:spcPts val="0"/>
              </a:spcAft>
              <a:buSzPts val="1800"/>
              <a:buChar char="•"/>
              <a:defRPr/>
            </a:lvl3pPr>
            <a:lvl4pPr marL="1828800" lvl="3" indent="-342900" rtl="0">
              <a:spcBef>
                <a:spcPts val="400"/>
              </a:spcBef>
              <a:spcAft>
                <a:spcPts val="0"/>
              </a:spcAft>
              <a:buSzPts val="1800"/>
              <a:buChar char="•"/>
              <a:defRPr/>
            </a:lvl4pPr>
            <a:lvl5pPr marL="2286000" lvl="4" indent="-342900" rtl="0">
              <a:spcBef>
                <a:spcPts val="400"/>
              </a:spcBef>
              <a:spcAft>
                <a:spcPts val="0"/>
              </a:spcAft>
              <a:buSzPts val="18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549" name="Google Shape;549;p8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22" name="Google Shape;122;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5" name="Google Shape;125;p2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6" name="Google Shape;126;p2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27" name="Google Shape;127;p2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8" name="Google Shape;12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9" name="Google Shape;12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30" name="Google Shape;13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31"/>
        <p:cNvGrpSpPr/>
        <p:nvPr/>
      </p:nvGrpSpPr>
      <p:grpSpPr>
        <a:xfrm>
          <a:off x="0" y="0"/>
          <a:ext cx="0" cy="0"/>
          <a:chOff x="0" y="0"/>
          <a:chExt cx="0" cy="0"/>
        </a:xfrm>
      </p:grpSpPr>
      <p:sp>
        <p:nvSpPr>
          <p:cNvPr id="132" name="Google Shape;13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3" name="Google Shape;133;p2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4" name="Google Shape;13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900">
                <a:solidFill>
                  <a:srgbClr val="595959"/>
                </a:solidFill>
                <a:latin typeface="Calibri"/>
                <a:ea typeface="Calibri"/>
                <a:cs typeface="Calibri"/>
                <a:sym typeface="Calibri"/>
              </a:rPr>
              <a:t>Oregon Department of Education</a:t>
            </a:r>
            <a:endParaRPr sz="1100"/>
          </a:p>
        </p:txBody>
      </p:sp>
      <p:sp>
        <p:nvSpPr>
          <p:cNvPr id="135" name="Google Shape;13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2"/>
        <p:cNvGrpSpPr/>
        <p:nvPr/>
      </p:nvGrpSpPr>
      <p:grpSpPr>
        <a:xfrm>
          <a:off x="0" y="0"/>
          <a:ext cx="0" cy="0"/>
          <a:chOff x="0" y="0"/>
          <a:chExt cx="0" cy="0"/>
        </a:xfrm>
      </p:grpSpPr>
      <p:sp>
        <p:nvSpPr>
          <p:cNvPr id="73" name="Google Shape;73;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74" name="Google Shape;74;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5" name="Google Shape;75;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6" name="Google Shape;76;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13" descr="Decorative line break"/>
          <p:cNvPicPr preferRelativeResize="0"/>
          <p:nvPr/>
        </p:nvPicPr>
        <p:blipFill rotWithShape="1">
          <a:blip r:embed="rId69">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7.xml"/><Relationship Id="rId1" Type="http://schemas.openxmlformats.org/officeDocument/2006/relationships/tags" Target="../tags/tag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7.xml"/><Relationship Id="rId1" Type="http://schemas.openxmlformats.org/officeDocument/2006/relationships/tags" Target="../tags/tag1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7.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7.xml"/><Relationship Id="rId1" Type="http://schemas.openxmlformats.org/officeDocument/2006/relationships/tags" Target="../tags/tag1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6" Type="http://schemas.openxmlformats.org/officeDocument/2006/relationships/hyperlink" Target="https://www.oregon.gov/ode/StudentSuccess/Documents/ODE_Integrated%20Guidance.pdf?utm_medium=email&amp;utm_source=govdelivery"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7.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7.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oregon.gov/ode/StudentSuccess/Documents/ODE_Integrated%20Guidance.pdf?utm_medium=email&amp;utm_source=govdelivery"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7.xml"/><Relationship Id="rId1" Type="http://schemas.openxmlformats.org/officeDocument/2006/relationships/tags" Target="../tags/tag20.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7.xml"/><Relationship Id="rId1" Type="http://schemas.openxmlformats.org/officeDocument/2006/relationships/tags" Target="../tags/tag2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7.xml"/><Relationship Id="rId1" Type="http://schemas.openxmlformats.org/officeDocument/2006/relationships/tags" Target="../tags/tag2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7.xml"/><Relationship Id="rId1" Type="http://schemas.openxmlformats.org/officeDocument/2006/relationships/tags" Target="../tags/tag2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7.xml"/><Relationship Id="rId1" Type="http://schemas.openxmlformats.org/officeDocument/2006/relationships/tags" Target="../tags/tag25.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7.xml"/><Relationship Id="rId1" Type="http://schemas.openxmlformats.org/officeDocument/2006/relationships/tags" Target="../tags/tag2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7.xml"/><Relationship Id="rId1" Type="http://schemas.openxmlformats.org/officeDocument/2006/relationships/tags" Target="../tags/tag2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7.xml"/><Relationship Id="rId1" Type="http://schemas.openxmlformats.org/officeDocument/2006/relationships/tags" Target="../tags/tag2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7.xml"/><Relationship Id="rId1" Type="http://schemas.openxmlformats.org/officeDocument/2006/relationships/tags" Target="../tags/tag29.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7.xml"/><Relationship Id="rId1" Type="http://schemas.openxmlformats.org/officeDocument/2006/relationships/tags" Target="../tags/tag30.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6.xml"/><Relationship Id="rId1" Type="http://schemas.openxmlformats.org/officeDocument/2006/relationships/tags" Target="../tags/tag4.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7.xml"/><Relationship Id="rId1" Type="http://schemas.openxmlformats.org/officeDocument/2006/relationships/tags" Target="../tags/tag31.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7.xml"/><Relationship Id="rId1" Type="http://schemas.openxmlformats.org/officeDocument/2006/relationships/tags" Target="../tags/tag3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7.xml"/><Relationship Id="rId1" Type="http://schemas.openxmlformats.org/officeDocument/2006/relationships/tags" Target="../tags/tag33.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7.xml"/><Relationship Id="rId1" Type="http://schemas.openxmlformats.org/officeDocument/2006/relationships/tags" Target="../tags/tag34.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7.xml"/><Relationship Id="rId1" Type="http://schemas.openxmlformats.org/officeDocument/2006/relationships/tags" Target="../tags/tag36.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hyperlink" Target="https://www.oregon.gov/ode/StudentSuccess/Documents/ODE_Integrated%20Guidance.pdf?utm_medium=email&amp;utm_source=govdelivery"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7.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3"/>
          <p:cNvSpPr txBox="1">
            <a:spLocks noGrp="1"/>
          </p:cNvSpPr>
          <p:nvPr>
            <p:ph type="ctrTitle"/>
          </p:nvPr>
        </p:nvSpPr>
        <p:spPr>
          <a:xfrm>
            <a:off x="387600" y="2827425"/>
            <a:ext cx="8368800" cy="675000"/>
          </a:xfrm>
          <a:prstGeom prst="rect">
            <a:avLst/>
          </a:prstGeom>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300" b="1">
                <a:solidFill>
                  <a:schemeClr val="dk1"/>
                </a:solidFill>
              </a:rPr>
              <a:t>Deep Dive Workshop: Setting Growth Targets</a:t>
            </a:r>
            <a:endParaRPr sz="2800" i="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2300" i="1">
              <a:solidFill>
                <a:schemeClr val="dk1"/>
              </a:solidFill>
            </a:endParaRPr>
          </a:p>
          <a:p>
            <a:pPr marL="0" lvl="0" indent="0" algn="ctr" rtl="0">
              <a:lnSpc>
                <a:spcPct val="100000"/>
              </a:lnSpc>
              <a:spcBef>
                <a:spcPts val="0"/>
              </a:spcBef>
              <a:spcAft>
                <a:spcPts val="0"/>
              </a:spcAft>
              <a:buClr>
                <a:schemeClr val="dk1"/>
              </a:buClr>
              <a:buSzPts val="1100"/>
              <a:buFont typeface="Arial"/>
              <a:buNone/>
            </a:pPr>
            <a:endParaRPr sz="2300" i="1">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sz="2300" i="1">
                <a:solidFill>
                  <a:schemeClr val="dk1"/>
                </a:solidFill>
              </a:rPr>
              <a:t>Webinar 4 of 4 in the Evaluation &amp; Monitoring Series </a:t>
            </a:r>
            <a:endParaRPr sz="2300" i="1">
              <a:solidFill>
                <a:schemeClr val="dk1"/>
              </a:solidFill>
            </a:endParaRPr>
          </a:p>
        </p:txBody>
      </p:sp>
      <p:sp>
        <p:nvSpPr>
          <p:cNvPr id="556" name="Google Shape;556;p8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9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A walk through example</a:t>
            </a:r>
            <a:endParaRPr/>
          </a:p>
        </p:txBody>
      </p:sp>
      <p:sp>
        <p:nvSpPr>
          <p:cNvPr id="677" name="Google Shape;677;p9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678" name="Google Shape;678;p93"/>
          <p:cNvSpPr txBox="1"/>
          <p:nvPr/>
        </p:nvSpPr>
        <p:spPr>
          <a:xfrm>
            <a:off x="586150" y="1416550"/>
            <a:ext cx="3692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Calibri"/>
                <a:ea typeface="Calibri"/>
                <a:cs typeface="Calibri"/>
                <a:sym typeface="Calibri"/>
              </a:rPr>
              <a:t>Mock Data </a:t>
            </a:r>
            <a:r>
              <a:rPr lang="en-US" sz="1700">
                <a:latin typeface="Calibri"/>
                <a:ea typeface="Calibri"/>
                <a:cs typeface="Calibri"/>
                <a:sym typeface="Calibri"/>
              </a:rPr>
              <a:t>for Regular Attenders</a:t>
            </a:r>
            <a:endParaRPr sz="1700">
              <a:latin typeface="Calibri"/>
              <a:ea typeface="Calibri"/>
              <a:cs typeface="Calibri"/>
              <a:sym typeface="Calibri"/>
            </a:endParaRPr>
          </a:p>
        </p:txBody>
      </p:sp>
      <p:pic>
        <p:nvPicPr>
          <p:cNvPr id="679" name="Google Shape;679;p93" descr="screenshot of data visualizations set cover"/>
          <p:cNvPicPr preferRelativeResize="0"/>
          <p:nvPr/>
        </p:nvPicPr>
        <p:blipFill rotWithShape="1">
          <a:blip r:embed="rId4">
            <a:alphaModFix/>
          </a:blip>
          <a:srcRect l="1987" r="3378" b="2190"/>
          <a:stretch/>
        </p:blipFill>
        <p:spPr>
          <a:xfrm>
            <a:off x="5205850" y="342900"/>
            <a:ext cx="3792674" cy="3555625"/>
          </a:xfrm>
          <a:prstGeom prst="rect">
            <a:avLst/>
          </a:prstGeom>
          <a:noFill/>
          <a:ln>
            <a:noFill/>
          </a:ln>
        </p:spPr>
      </p:pic>
      <p:pic>
        <p:nvPicPr>
          <p:cNvPr id="680" name="Google Shape;680;p93" descr="regular attendance rate explanation"/>
          <p:cNvPicPr preferRelativeResize="0"/>
          <p:nvPr/>
        </p:nvPicPr>
        <p:blipFill>
          <a:blip r:embed="rId5">
            <a:alphaModFix/>
          </a:blip>
          <a:stretch>
            <a:fillRect/>
          </a:stretch>
        </p:blipFill>
        <p:spPr>
          <a:xfrm>
            <a:off x="293326" y="2233325"/>
            <a:ext cx="5931575" cy="1791375"/>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9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1 </a:t>
            </a:r>
            <a:r>
              <a:rPr lang="en-US"/>
              <a:t>- Review History of All Students</a:t>
            </a:r>
            <a:endParaRPr/>
          </a:p>
        </p:txBody>
      </p:sp>
      <p:pic>
        <p:nvPicPr>
          <p:cNvPr id="686" name="Google Shape;686;p94" descr="line graph of all students' history, comparing statewide and sample district data for single metric"/>
          <p:cNvPicPr preferRelativeResize="0"/>
          <p:nvPr/>
        </p:nvPicPr>
        <p:blipFill>
          <a:blip r:embed="rId4">
            <a:alphaModFix/>
          </a:blip>
          <a:stretch>
            <a:fillRect/>
          </a:stretch>
        </p:blipFill>
        <p:spPr>
          <a:xfrm>
            <a:off x="381600" y="1017725"/>
            <a:ext cx="6430254" cy="3820975"/>
          </a:xfrm>
          <a:prstGeom prst="rect">
            <a:avLst/>
          </a:prstGeom>
          <a:noFill/>
          <a:ln>
            <a:noFill/>
          </a:ln>
        </p:spPr>
      </p:pic>
      <p:sp>
        <p:nvSpPr>
          <p:cNvPr id="687" name="Google Shape;687;p94" descr="graph"/>
          <p:cNvSpPr/>
          <p:nvPr/>
        </p:nvSpPr>
        <p:spPr>
          <a:xfrm>
            <a:off x="1350825" y="4077200"/>
            <a:ext cx="5284500" cy="222600"/>
          </a:xfrm>
          <a:prstGeom prst="rect">
            <a:avLst/>
          </a:prstGeom>
          <a:noFill/>
          <a:ln w="9525"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4"/>
          <p:cNvSpPr/>
          <p:nvPr/>
        </p:nvSpPr>
        <p:spPr>
          <a:xfrm>
            <a:off x="6927550" y="1843175"/>
            <a:ext cx="1904700" cy="1038300"/>
          </a:xfrm>
          <a:prstGeom prst="wedgeRectCallout">
            <a:avLst>
              <a:gd name="adj1" fmla="val -94915"/>
              <a:gd name="adj2" fmla="val 167042"/>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The </a:t>
            </a:r>
            <a:r>
              <a:rPr lang="en-US" b="1" dirty="0">
                <a:solidFill>
                  <a:srgbClr val="006CAD"/>
                </a:solidFill>
              </a:rPr>
              <a:t>State</a:t>
            </a:r>
            <a:r>
              <a:rPr lang="en-US" dirty="0"/>
              <a:t> average 75.2% and (-4.0)</a:t>
            </a:r>
            <a:endParaRPr dirty="0"/>
          </a:p>
        </p:txBody>
      </p:sp>
      <p:sp>
        <p:nvSpPr>
          <p:cNvPr id="689" name="Google Shape;689;p94" descr="box"/>
          <p:cNvSpPr/>
          <p:nvPr/>
        </p:nvSpPr>
        <p:spPr>
          <a:xfrm>
            <a:off x="381600" y="4472850"/>
            <a:ext cx="6336000" cy="3660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4"/>
          <p:cNvSpPr/>
          <p:nvPr/>
        </p:nvSpPr>
        <p:spPr>
          <a:xfrm>
            <a:off x="7008350" y="3478000"/>
            <a:ext cx="1977000" cy="1284600"/>
          </a:xfrm>
          <a:prstGeom prst="wedgeRectCallout">
            <a:avLst>
              <a:gd name="adj1" fmla="val -90642"/>
              <a:gd name="adj2" fmla="val 40060"/>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rgbClr val="E69138"/>
                </a:solidFill>
              </a:rPr>
              <a:t>District</a:t>
            </a:r>
            <a:r>
              <a:rPr lang="en-US"/>
              <a:t>: Note that the -4.7% rate is not steady. there were large shifts in the last 2 academic years</a:t>
            </a:r>
            <a:endParaRPr/>
          </a:p>
        </p:txBody>
      </p:sp>
      <p:sp>
        <p:nvSpPr>
          <p:cNvPr id="691" name="Google Shape;691;p94" descr="line"/>
          <p:cNvSpPr/>
          <p:nvPr/>
        </p:nvSpPr>
        <p:spPr>
          <a:xfrm>
            <a:off x="1143000" y="1945400"/>
            <a:ext cx="2138800" cy="51975"/>
          </a:xfrm>
          <a:custGeom>
            <a:avLst/>
            <a:gdLst/>
            <a:ahLst/>
            <a:cxnLst/>
            <a:rect l="l" t="t" r="r" b="b"/>
            <a:pathLst>
              <a:path w="85552" h="2079" extrusionOk="0">
                <a:moveTo>
                  <a:pt x="0" y="0"/>
                </a:moveTo>
                <a:lnTo>
                  <a:pt x="69273" y="693"/>
                </a:lnTo>
                <a:lnTo>
                  <a:pt x="85552" y="2079"/>
                </a:lnTo>
              </a:path>
            </a:pathLst>
          </a:custGeom>
          <a:noFill/>
          <a:ln w="9525" cap="flat" cmpd="sng">
            <a:solidFill>
              <a:schemeClr val="dk2"/>
            </a:solidFill>
            <a:prstDash val="solid"/>
            <a:round/>
            <a:headEnd type="none" w="med" len="med"/>
            <a:tailEnd type="none" w="med" len="med"/>
          </a:ln>
        </p:spPr>
        <p:txBody>
          <a:bodyPr/>
          <a:lstStyle/>
          <a:p>
            <a:endParaRPr lang="en-US" dirty="0"/>
          </a:p>
        </p:txBody>
      </p:sp>
      <p:grpSp>
        <p:nvGrpSpPr>
          <p:cNvPr id="692" name="Google Shape;692;p94" descr="line"/>
          <p:cNvGrpSpPr/>
          <p:nvPr/>
        </p:nvGrpSpPr>
        <p:grpSpPr>
          <a:xfrm>
            <a:off x="1157300" y="2020250"/>
            <a:ext cx="4166225" cy="402900"/>
            <a:chOff x="1157300" y="2020250"/>
            <a:chExt cx="4166225" cy="402900"/>
          </a:xfrm>
        </p:grpSpPr>
        <p:sp>
          <p:nvSpPr>
            <p:cNvPr id="693" name="Google Shape;693;p94"/>
            <p:cNvSpPr/>
            <p:nvPr/>
          </p:nvSpPr>
          <p:spPr>
            <a:xfrm>
              <a:off x="1157300" y="2020250"/>
              <a:ext cx="2143125" cy="51425"/>
            </a:xfrm>
            <a:custGeom>
              <a:avLst/>
              <a:gdLst/>
              <a:ahLst/>
              <a:cxnLst/>
              <a:rect l="l" t="t" r="r" b="b"/>
              <a:pathLst>
                <a:path w="85725" h="2057" extrusionOk="0">
                  <a:moveTo>
                    <a:pt x="0" y="343"/>
                  </a:moveTo>
                  <a:lnTo>
                    <a:pt x="32575" y="0"/>
                  </a:lnTo>
                  <a:lnTo>
                    <a:pt x="63436" y="343"/>
                  </a:lnTo>
                  <a:lnTo>
                    <a:pt x="85725" y="2057"/>
                  </a:lnTo>
                </a:path>
              </a:pathLst>
            </a:custGeom>
            <a:noFill/>
            <a:ln w="9525" cap="flat" cmpd="sng">
              <a:solidFill>
                <a:srgbClr val="DC944A"/>
              </a:solidFill>
              <a:prstDash val="solid"/>
              <a:round/>
              <a:headEnd type="none" w="med" len="med"/>
              <a:tailEnd type="none" w="med" len="med"/>
            </a:ln>
          </p:spPr>
        </p:sp>
        <p:sp>
          <p:nvSpPr>
            <p:cNvPr id="694" name="Google Shape;694;p94"/>
            <p:cNvSpPr/>
            <p:nvPr/>
          </p:nvSpPr>
          <p:spPr>
            <a:xfrm>
              <a:off x="3977650" y="2131700"/>
              <a:ext cx="1345875" cy="291450"/>
            </a:xfrm>
            <a:custGeom>
              <a:avLst/>
              <a:gdLst/>
              <a:ahLst/>
              <a:cxnLst/>
              <a:rect l="l" t="t" r="r" b="b"/>
              <a:pathLst>
                <a:path w="53835" h="11658" extrusionOk="0">
                  <a:moveTo>
                    <a:pt x="0" y="0"/>
                  </a:moveTo>
                  <a:lnTo>
                    <a:pt x="19888" y="1371"/>
                  </a:lnTo>
                  <a:lnTo>
                    <a:pt x="53835" y="11658"/>
                  </a:lnTo>
                </a:path>
              </a:pathLst>
            </a:custGeom>
            <a:noFill/>
            <a:ln w="9525" cap="flat" cmpd="sng">
              <a:solidFill>
                <a:srgbClr val="DC944A"/>
              </a:solidFill>
              <a:prstDash val="solid"/>
              <a:round/>
              <a:headEnd type="none" w="med" len="med"/>
              <a:tailEnd type="none" w="med" len="med"/>
            </a:ln>
          </p:spPr>
        </p:sp>
      </p:gr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95"/>
          <p:cNvSpPr txBox="1">
            <a:spLocks noGrp="1"/>
          </p:cNvSpPr>
          <p:nvPr>
            <p:ph type="title"/>
          </p:nvPr>
        </p:nvSpPr>
        <p:spPr>
          <a:xfrm>
            <a:off x="311700" y="1402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1</a:t>
            </a:r>
            <a:r>
              <a:rPr lang="en-US"/>
              <a:t> - Review History of </a:t>
            </a:r>
            <a:r>
              <a:rPr lang="en-US" b="1"/>
              <a:t>All</a:t>
            </a:r>
            <a:r>
              <a:rPr lang="en-US"/>
              <a:t> Students</a:t>
            </a:r>
            <a:endParaRPr/>
          </a:p>
        </p:txBody>
      </p:sp>
      <p:pic>
        <p:nvPicPr>
          <p:cNvPr id="700" name="Google Shape;700;p95" descr="line graph that visualizes data shown in tables"/>
          <p:cNvPicPr preferRelativeResize="0"/>
          <p:nvPr/>
        </p:nvPicPr>
        <p:blipFill rotWithShape="1">
          <a:blip r:embed="rId4">
            <a:alphaModFix/>
          </a:blip>
          <a:srcRect l="1960"/>
          <a:stretch/>
        </p:blipFill>
        <p:spPr>
          <a:xfrm>
            <a:off x="134775" y="712925"/>
            <a:ext cx="5986049" cy="3703325"/>
          </a:xfrm>
          <a:prstGeom prst="rect">
            <a:avLst/>
          </a:prstGeom>
          <a:noFill/>
          <a:ln>
            <a:noFill/>
          </a:ln>
        </p:spPr>
      </p:pic>
      <p:sp>
        <p:nvSpPr>
          <p:cNvPr id="701" name="Google Shape;701;p95"/>
          <p:cNvSpPr txBox="1"/>
          <p:nvPr/>
        </p:nvSpPr>
        <p:spPr>
          <a:xfrm>
            <a:off x="6051000" y="663150"/>
            <a:ext cx="2781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Calibri"/>
                <a:ea typeface="Calibri"/>
                <a:cs typeface="Calibri"/>
                <a:sym typeface="Calibri"/>
              </a:rPr>
              <a:t>Questions to ask</a:t>
            </a:r>
            <a:r>
              <a:rPr lang="en-US" dirty="0">
                <a:latin typeface="Calibri"/>
                <a:ea typeface="Calibri"/>
                <a:cs typeface="Calibri"/>
                <a:sym typeface="Calibri"/>
              </a:rPr>
              <a:t>:</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Where are the disparities?</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What are the </a:t>
            </a:r>
            <a:r>
              <a:rPr lang="en-US" dirty="0">
                <a:highlight>
                  <a:srgbClr val="FFFF00"/>
                </a:highlight>
                <a:latin typeface="Calibri"/>
                <a:ea typeface="Calibri"/>
                <a:cs typeface="Calibri"/>
                <a:sym typeface="Calibri"/>
              </a:rPr>
              <a:t>sample sizes</a:t>
            </a:r>
            <a:r>
              <a:rPr lang="en-US" dirty="0">
                <a:latin typeface="Calibri"/>
                <a:ea typeface="Calibri"/>
                <a:cs typeface="Calibri"/>
                <a:sym typeface="Calibri"/>
              </a:rPr>
              <a:t> (N) for each focal student group?</a:t>
            </a:r>
            <a:endParaRPr dirty="0">
              <a:latin typeface="Calibri"/>
              <a:ea typeface="Calibri"/>
              <a:cs typeface="Calibri"/>
              <a:sym typeface="Calibri"/>
            </a:endParaRPr>
          </a:p>
          <a:p>
            <a:pPr marL="914400" lvl="1" indent="-317500" algn="l" rtl="0">
              <a:spcBef>
                <a:spcPts val="0"/>
              </a:spcBef>
              <a:spcAft>
                <a:spcPts val="0"/>
              </a:spcAft>
              <a:buSzPts val="1400"/>
              <a:buFont typeface="Calibri"/>
              <a:buAutoNum type="alphaLcPeriod"/>
            </a:pPr>
            <a:r>
              <a:rPr lang="en-US" b="1" dirty="0">
                <a:latin typeface="Calibri"/>
                <a:ea typeface="Calibri"/>
                <a:cs typeface="Calibri"/>
                <a:sym typeface="Calibri"/>
              </a:rPr>
              <a:t>Why is this important?</a:t>
            </a:r>
            <a:endParaRPr b="1" dirty="0">
              <a:latin typeface="Calibri"/>
              <a:ea typeface="Calibri"/>
              <a:cs typeface="Calibri"/>
              <a:sym typeface="Calibri"/>
            </a:endParaRPr>
          </a:p>
        </p:txBody>
      </p:sp>
      <p:grpSp>
        <p:nvGrpSpPr>
          <p:cNvPr id="702" name="Google Shape;702;p95" descr="data table highlighting certain focal groups meeting a metric"/>
          <p:cNvGrpSpPr/>
          <p:nvPr/>
        </p:nvGrpSpPr>
        <p:grpSpPr>
          <a:xfrm>
            <a:off x="3405820" y="2037254"/>
            <a:ext cx="5599734" cy="2801619"/>
            <a:chOff x="3688325" y="2209800"/>
            <a:chExt cx="5316876" cy="2628900"/>
          </a:xfrm>
        </p:grpSpPr>
        <p:pic>
          <p:nvPicPr>
            <p:cNvPr id="703" name="Google Shape;703;p95" descr="data table"/>
            <p:cNvPicPr preferRelativeResize="0"/>
            <p:nvPr/>
          </p:nvPicPr>
          <p:blipFill>
            <a:blip r:embed="rId5">
              <a:alphaModFix/>
            </a:blip>
            <a:stretch>
              <a:fillRect/>
            </a:stretch>
          </p:blipFill>
          <p:spPr>
            <a:xfrm>
              <a:off x="3688325" y="2209800"/>
              <a:ext cx="5316876" cy="2628900"/>
            </a:xfrm>
            <a:prstGeom prst="rect">
              <a:avLst/>
            </a:prstGeom>
            <a:noFill/>
            <a:ln>
              <a:noFill/>
            </a:ln>
          </p:spPr>
        </p:pic>
        <p:sp>
          <p:nvSpPr>
            <p:cNvPr id="704" name="Google Shape;704;p95"/>
            <p:cNvSpPr/>
            <p:nvPr/>
          </p:nvSpPr>
          <p:spPr>
            <a:xfrm>
              <a:off x="5343600" y="4194175"/>
              <a:ext cx="2781300" cy="114300"/>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5"/>
            <p:cNvSpPr/>
            <p:nvPr/>
          </p:nvSpPr>
          <p:spPr>
            <a:xfrm>
              <a:off x="5343600" y="3584575"/>
              <a:ext cx="2781300" cy="114300"/>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5" descr="data table focusing on select focal groups "/>
          <p:cNvGrpSpPr/>
          <p:nvPr/>
        </p:nvGrpSpPr>
        <p:grpSpPr>
          <a:xfrm>
            <a:off x="931950" y="3733950"/>
            <a:ext cx="6947849" cy="1239850"/>
            <a:chOff x="1312950" y="2971950"/>
            <a:chExt cx="6947849" cy="1239850"/>
          </a:xfrm>
        </p:grpSpPr>
        <p:pic>
          <p:nvPicPr>
            <p:cNvPr id="707" name="Google Shape;707;p95" descr="data table"/>
            <p:cNvPicPr preferRelativeResize="0"/>
            <p:nvPr/>
          </p:nvPicPr>
          <p:blipFill rotWithShape="1">
            <a:blip r:embed="rId5">
              <a:alphaModFix/>
            </a:blip>
            <a:srcRect t="52298" b="12031"/>
            <a:stretch/>
          </p:blipFill>
          <p:spPr>
            <a:xfrm>
              <a:off x="1312950" y="2971950"/>
              <a:ext cx="6947849" cy="1239850"/>
            </a:xfrm>
            <a:prstGeom prst="rect">
              <a:avLst/>
            </a:prstGeom>
            <a:noFill/>
            <a:ln>
              <a:noFill/>
            </a:ln>
          </p:spPr>
        </p:pic>
        <p:sp>
          <p:nvSpPr>
            <p:cNvPr id="708" name="Google Shape;708;p95"/>
            <p:cNvSpPr/>
            <p:nvPr/>
          </p:nvSpPr>
          <p:spPr>
            <a:xfrm>
              <a:off x="3437275" y="3774000"/>
              <a:ext cx="3653761" cy="174562"/>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5"/>
            <p:cNvSpPr/>
            <p:nvPr/>
          </p:nvSpPr>
          <p:spPr>
            <a:xfrm>
              <a:off x="3437275" y="2971950"/>
              <a:ext cx="3653761" cy="174562"/>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95"/>
          <p:cNvSpPr txBox="1">
            <a:spLocks noGrp="1"/>
          </p:cNvSpPr>
          <p:nvPr>
            <p:ph type="title"/>
          </p:nvPr>
        </p:nvSpPr>
        <p:spPr>
          <a:xfrm>
            <a:off x="311700" y="1402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1</a:t>
            </a:r>
            <a:r>
              <a:rPr lang="en-US"/>
              <a:t> - Review History of </a:t>
            </a:r>
            <a:r>
              <a:rPr lang="en-US" b="1"/>
              <a:t>All</a:t>
            </a:r>
            <a:r>
              <a:rPr lang="en-US"/>
              <a:t> Students</a:t>
            </a:r>
            <a:endParaRPr/>
          </a:p>
        </p:txBody>
      </p:sp>
      <p:pic>
        <p:nvPicPr>
          <p:cNvPr id="700" name="Google Shape;700;p95" descr="line graph that visualizes data shown in tables"/>
          <p:cNvPicPr preferRelativeResize="0"/>
          <p:nvPr/>
        </p:nvPicPr>
        <p:blipFill rotWithShape="1">
          <a:blip r:embed="rId4">
            <a:alphaModFix/>
          </a:blip>
          <a:srcRect l="1960"/>
          <a:stretch/>
        </p:blipFill>
        <p:spPr>
          <a:xfrm>
            <a:off x="134775" y="712925"/>
            <a:ext cx="5986049" cy="3703325"/>
          </a:xfrm>
          <a:prstGeom prst="rect">
            <a:avLst/>
          </a:prstGeom>
          <a:noFill/>
          <a:ln>
            <a:noFill/>
          </a:ln>
        </p:spPr>
      </p:pic>
      <p:sp>
        <p:nvSpPr>
          <p:cNvPr id="701" name="Google Shape;701;p95"/>
          <p:cNvSpPr txBox="1"/>
          <p:nvPr/>
        </p:nvSpPr>
        <p:spPr>
          <a:xfrm>
            <a:off x="6051000" y="663150"/>
            <a:ext cx="2781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dirty="0">
                <a:latin typeface="Calibri"/>
                <a:ea typeface="Calibri"/>
                <a:cs typeface="Calibri"/>
                <a:sym typeface="Calibri"/>
              </a:rPr>
              <a:t>Questions to ask</a:t>
            </a:r>
            <a:r>
              <a:rPr lang="en-US" dirty="0">
                <a:latin typeface="Calibri"/>
                <a:ea typeface="Calibri"/>
                <a:cs typeface="Calibri"/>
                <a:sym typeface="Calibri"/>
              </a:rPr>
              <a:t>:</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Where are the disparities?</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What are the </a:t>
            </a:r>
            <a:r>
              <a:rPr lang="en-US" dirty="0">
                <a:highlight>
                  <a:srgbClr val="FFFF00"/>
                </a:highlight>
                <a:latin typeface="Calibri"/>
                <a:ea typeface="Calibri"/>
                <a:cs typeface="Calibri"/>
                <a:sym typeface="Calibri"/>
              </a:rPr>
              <a:t>sample sizes</a:t>
            </a:r>
            <a:r>
              <a:rPr lang="en-US" dirty="0">
                <a:latin typeface="Calibri"/>
                <a:ea typeface="Calibri"/>
                <a:cs typeface="Calibri"/>
                <a:sym typeface="Calibri"/>
              </a:rPr>
              <a:t> (N) for each focal student group?</a:t>
            </a:r>
            <a:endParaRPr dirty="0">
              <a:latin typeface="Calibri"/>
              <a:ea typeface="Calibri"/>
              <a:cs typeface="Calibri"/>
              <a:sym typeface="Calibri"/>
            </a:endParaRPr>
          </a:p>
          <a:p>
            <a:pPr marL="914400" lvl="1" indent="-317500" algn="l" rtl="0">
              <a:spcBef>
                <a:spcPts val="0"/>
              </a:spcBef>
              <a:spcAft>
                <a:spcPts val="0"/>
              </a:spcAft>
              <a:buSzPts val="1400"/>
              <a:buFont typeface="Calibri"/>
              <a:buAutoNum type="alphaLcPeriod"/>
            </a:pPr>
            <a:r>
              <a:rPr lang="en-US" b="1" dirty="0">
                <a:latin typeface="Calibri"/>
                <a:ea typeface="Calibri"/>
                <a:cs typeface="Calibri"/>
                <a:sym typeface="Calibri"/>
              </a:rPr>
              <a:t>Why is this important?</a:t>
            </a:r>
            <a:endParaRPr b="1" dirty="0">
              <a:latin typeface="Calibri"/>
              <a:ea typeface="Calibri"/>
              <a:cs typeface="Calibri"/>
              <a:sym typeface="Calibri"/>
            </a:endParaRPr>
          </a:p>
        </p:txBody>
      </p:sp>
      <p:grpSp>
        <p:nvGrpSpPr>
          <p:cNvPr id="706" name="Google Shape;706;p95" descr="data table focusing on select focal groups "/>
          <p:cNvGrpSpPr/>
          <p:nvPr/>
        </p:nvGrpSpPr>
        <p:grpSpPr>
          <a:xfrm>
            <a:off x="931950" y="3733950"/>
            <a:ext cx="6947849" cy="1239850"/>
            <a:chOff x="1312950" y="2971950"/>
            <a:chExt cx="6947849" cy="1239850"/>
          </a:xfrm>
        </p:grpSpPr>
        <p:pic>
          <p:nvPicPr>
            <p:cNvPr id="707" name="Google Shape;707;p95" descr="data table"/>
            <p:cNvPicPr preferRelativeResize="0"/>
            <p:nvPr/>
          </p:nvPicPr>
          <p:blipFill rotWithShape="1">
            <a:blip r:embed="rId5">
              <a:alphaModFix/>
            </a:blip>
            <a:srcRect t="52298" b="12031"/>
            <a:stretch/>
          </p:blipFill>
          <p:spPr>
            <a:xfrm>
              <a:off x="1312950" y="2971950"/>
              <a:ext cx="6947849" cy="1239850"/>
            </a:xfrm>
            <a:prstGeom prst="rect">
              <a:avLst/>
            </a:prstGeom>
            <a:noFill/>
            <a:ln>
              <a:noFill/>
            </a:ln>
          </p:spPr>
        </p:pic>
        <p:sp>
          <p:nvSpPr>
            <p:cNvPr id="708" name="Google Shape;708;p95"/>
            <p:cNvSpPr/>
            <p:nvPr/>
          </p:nvSpPr>
          <p:spPr>
            <a:xfrm>
              <a:off x="3437275" y="3774000"/>
              <a:ext cx="3653761" cy="174562"/>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5"/>
            <p:cNvSpPr/>
            <p:nvPr/>
          </p:nvSpPr>
          <p:spPr>
            <a:xfrm>
              <a:off x="3437275" y="2971950"/>
              <a:ext cx="3653761" cy="174562"/>
            </a:xfrm>
            <a:prstGeom prst="roundRect">
              <a:avLst>
                <a:gd name="adj" fmla="val 16667"/>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1119987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96"/>
          <p:cNvSpPr txBox="1">
            <a:spLocks noGrp="1"/>
          </p:cNvSpPr>
          <p:nvPr>
            <p:ph type="title"/>
          </p:nvPr>
        </p:nvSpPr>
        <p:spPr>
          <a:xfrm>
            <a:off x="311700" y="1402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1 </a:t>
            </a:r>
            <a:r>
              <a:rPr lang="en-US"/>
              <a:t>- Review History of </a:t>
            </a:r>
            <a:r>
              <a:rPr lang="en-US" b="1"/>
              <a:t>All</a:t>
            </a:r>
            <a:r>
              <a:rPr lang="en-US"/>
              <a:t> Students</a:t>
            </a:r>
            <a:endParaRPr/>
          </a:p>
        </p:txBody>
      </p:sp>
      <p:sp>
        <p:nvSpPr>
          <p:cNvPr id="715" name="Google Shape;715;p96"/>
          <p:cNvSpPr txBox="1"/>
          <p:nvPr/>
        </p:nvSpPr>
        <p:spPr>
          <a:xfrm>
            <a:off x="6438900" y="712925"/>
            <a:ext cx="24957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Examine</a:t>
            </a:r>
            <a:r>
              <a:rPr lang="en-US">
                <a:latin typeface="Calibri"/>
                <a:ea typeface="Calibri"/>
                <a:cs typeface="Calibri"/>
                <a:sym typeface="Calibri"/>
              </a:rPr>
              <a:t>:</a:t>
            </a:r>
            <a:endParaRPr>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latin typeface="Calibri"/>
                <a:ea typeface="Calibri"/>
                <a:cs typeface="Calibri"/>
                <a:sym typeface="Calibri"/>
              </a:rPr>
              <a:t>What happens when you look at a </a:t>
            </a:r>
            <a:r>
              <a:rPr lang="en-US" b="1">
                <a:solidFill>
                  <a:srgbClr val="FF00FF"/>
                </a:solidFill>
                <a:latin typeface="Calibri"/>
                <a:ea typeface="Calibri"/>
                <a:cs typeface="Calibri"/>
                <a:sym typeface="Calibri"/>
              </a:rPr>
              <a:t>combined focal student</a:t>
            </a:r>
            <a:r>
              <a:rPr lang="en-US">
                <a:latin typeface="Calibri"/>
                <a:ea typeface="Calibri"/>
                <a:cs typeface="Calibri"/>
                <a:sym typeface="Calibri"/>
              </a:rPr>
              <a:t> group?</a:t>
            </a:r>
            <a:endParaRPr b="1">
              <a:latin typeface="Calibri"/>
              <a:ea typeface="Calibri"/>
              <a:cs typeface="Calibri"/>
              <a:sym typeface="Calibri"/>
            </a:endParaRPr>
          </a:p>
        </p:txBody>
      </p:sp>
      <p:pic>
        <p:nvPicPr>
          <p:cNvPr id="716" name="Google Shape;716;p96" descr="graph"/>
          <p:cNvPicPr preferRelativeResize="0"/>
          <p:nvPr/>
        </p:nvPicPr>
        <p:blipFill rotWithShape="1">
          <a:blip r:embed="rId4">
            <a:alphaModFix amt="98000"/>
          </a:blip>
          <a:srcRect l="1960"/>
          <a:stretch/>
        </p:blipFill>
        <p:spPr>
          <a:xfrm>
            <a:off x="182438" y="787756"/>
            <a:ext cx="6256347" cy="4009691"/>
          </a:xfrm>
          <a:prstGeom prst="rect">
            <a:avLst/>
          </a:prstGeom>
          <a:noFill/>
          <a:ln>
            <a:noFill/>
          </a:ln>
        </p:spPr>
      </p:pic>
      <p:pic>
        <p:nvPicPr>
          <p:cNvPr id="717" name="Google Shape;717;p96" descr="line graph of all students history, important to review as first step"/>
          <p:cNvPicPr preferRelativeResize="0"/>
          <p:nvPr/>
        </p:nvPicPr>
        <p:blipFill rotWithShape="1">
          <a:blip r:embed="rId4">
            <a:alphaModFix amt="31000"/>
          </a:blip>
          <a:srcRect l="1960"/>
          <a:stretch/>
        </p:blipFill>
        <p:spPr>
          <a:xfrm>
            <a:off x="182438" y="787756"/>
            <a:ext cx="6256347" cy="4009690"/>
          </a:xfrm>
          <a:prstGeom prst="rect">
            <a:avLst/>
          </a:prstGeom>
          <a:noFill/>
          <a:ln>
            <a:noFill/>
          </a:ln>
        </p:spPr>
      </p:pic>
      <p:grpSp>
        <p:nvGrpSpPr>
          <p:cNvPr id="718" name="Google Shape;718;p96" descr="graph"/>
          <p:cNvGrpSpPr/>
          <p:nvPr/>
        </p:nvGrpSpPr>
        <p:grpSpPr>
          <a:xfrm>
            <a:off x="771945" y="2168201"/>
            <a:ext cx="3830594" cy="650077"/>
            <a:chOff x="1285875" y="2182825"/>
            <a:chExt cx="3486161" cy="571095"/>
          </a:xfrm>
        </p:grpSpPr>
        <p:sp>
          <p:nvSpPr>
            <p:cNvPr id="719" name="Google Shape;719;p96"/>
            <p:cNvSpPr/>
            <p:nvPr/>
          </p:nvSpPr>
          <p:spPr>
            <a:xfrm>
              <a:off x="1285875" y="2182825"/>
              <a:ext cx="1719275" cy="14275"/>
            </a:xfrm>
            <a:custGeom>
              <a:avLst/>
              <a:gdLst/>
              <a:ahLst/>
              <a:cxnLst/>
              <a:rect l="l" t="t" r="r" b="b"/>
              <a:pathLst>
                <a:path w="68771" h="571" extrusionOk="0">
                  <a:moveTo>
                    <a:pt x="0" y="571"/>
                  </a:moveTo>
                  <a:lnTo>
                    <a:pt x="31814" y="0"/>
                  </a:lnTo>
                  <a:lnTo>
                    <a:pt x="68771" y="571"/>
                  </a:lnTo>
                </a:path>
              </a:pathLst>
            </a:custGeom>
            <a:noFill/>
            <a:ln w="28575" cap="flat" cmpd="sng">
              <a:solidFill>
                <a:srgbClr val="FF00FF"/>
              </a:solidFill>
              <a:prstDash val="lgDashDot"/>
              <a:round/>
              <a:headEnd type="none" w="med" len="med"/>
              <a:tailEnd type="none" w="med" len="med"/>
            </a:ln>
          </p:spPr>
        </p:sp>
        <p:sp>
          <p:nvSpPr>
            <p:cNvPr id="720" name="Google Shape;720;p96"/>
            <p:cNvSpPr/>
            <p:nvPr/>
          </p:nvSpPr>
          <p:spPr>
            <a:xfrm>
              <a:off x="4029075" y="2266950"/>
              <a:ext cx="742961" cy="486969"/>
            </a:xfrm>
            <a:custGeom>
              <a:avLst/>
              <a:gdLst/>
              <a:ahLst/>
              <a:cxnLst/>
              <a:rect l="l" t="t" r="r" b="b"/>
              <a:pathLst>
                <a:path w="35814" h="6858" extrusionOk="0">
                  <a:moveTo>
                    <a:pt x="0" y="0"/>
                  </a:moveTo>
                  <a:lnTo>
                    <a:pt x="35814" y="6858"/>
                  </a:lnTo>
                </a:path>
              </a:pathLst>
            </a:custGeom>
            <a:noFill/>
            <a:ln w="28575" cap="flat" cmpd="sng">
              <a:solidFill>
                <a:srgbClr val="FF00FF"/>
              </a:solidFill>
              <a:prstDash val="lgDashDot"/>
              <a:round/>
              <a:headEnd type="none" w="med" len="med"/>
              <a:tailEnd type="none" w="med" len="med"/>
            </a:ln>
          </p:spPr>
        </p:sp>
      </p:gr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97"/>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Reminder</a:t>
            </a:r>
            <a:r>
              <a:rPr lang="en-US"/>
              <a:t>: Not all metrics move the same</a:t>
            </a:r>
            <a:endParaRPr/>
          </a:p>
        </p:txBody>
      </p:sp>
      <p:sp>
        <p:nvSpPr>
          <p:cNvPr id="727" name="Google Shape;727;p9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728" name="Google Shape;728;p97" descr="data table of yearly growth achieved by top 10% of districts"/>
          <p:cNvPicPr preferRelativeResize="0"/>
          <p:nvPr/>
        </p:nvPicPr>
        <p:blipFill>
          <a:blip r:embed="rId4">
            <a:alphaModFix/>
          </a:blip>
          <a:stretch>
            <a:fillRect/>
          </a:stretch>
        </p:blipFill>
        <p:spPr>
          <a:xfrm>
            <a:off x="2946725" y="1177275"/>
            <a:ext cx="3971675" cy="3164575"/>
          </a:xfrm>
          <a:prstGeom prst="rect">
            <a:avLst/>
          </a:prstGeom>
          <a:noFill/>
          <a:ln>
            <a:noFill/>
          </a:ln>
        </p:spPr>
      </p:pic>
      <p:sp>
        <p:nvSpPr>
          <p:cNvPr id="729" name="Google Shape;729;p97" descr="regular attenders 1.2"/>
          <p:cNvSpPr/>
          <p:nvPr/>
        </p:nvSpPr>
        <p:spPr>
          <a:xfrm>
            <a:off x="3058500" y="2162500"/>
            <a:ext cx="3706500" cy="400200"/>
          </a:xfrm>
          <a:prstGeom prst="roundRect">
            <a:avLst>
              <a:gd name="adj" fmla="val 16667"/>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97" descr="graphic of data growing and declining at different rates"/>
          <p:cNvGrpSpPr/>
          <p:nvPr/>
        </p:nvGrpSpPr>
        <p:grpSpPr>
          <a:xfrm>
            <a:off x="319152" y="1906717"/>
            <a:ext cx="2480023" cy="1818790"/>
            <a:chOff x="1157298" y="1689500"/>
            <a:chExt cx="3277852" cy="2274625"/>
          </a:xfrm>
        </p:grpSpPr>
        <p:sp>
          <p:nvSpPr>
            <p:cNvPr id="731" name="Google Shape;731;p97"/>
            <p:cNvSpPr txBox="1"/>
            <p:nvPr/>
          </p:nvSpPr>
          <p:spPr>
            <a:xfrm>
              <a:off x="1727350" y="3560025"/>
              <a:ext cx="2707800" cy="40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B7B7B7"/>
                  </a:solidFill>
                  <a:latin typeface="Calibri"/>
                  <a:ea typeface="Calibri"/>
                  <a:cs typeface="Calibri"/>
                  <a:sym typeface="Calibri"/>
                </a:rPr>
                <a:t>Rafael Garcia Motta (Nounproject)</a:t>
              </a:r>
              <a:endParaRPr sz="900">
                <a:solidFill>
                  <a:srgbClr val="B7B7B7"/>
                </a:solidFill>
                <a:latin typeface="Calibri"/>
                <a:ea typeface="Calibri"/>
                <a:cs typeface="Calibri"/>
                <a:sym typeface="Calibri"/>
              </a:endParaRPr>
            </a:p>
          </p:txBody>
        </p:sp>
        <p:pic>
          <p:nvPicPr>
            <p:cNvPr id="732" name="Google Shape;732;p97" descr="graphic"/>
            <p:cNvPicPr preferRelativeResize="0"/>
            <p:nvPr/>
          </p:nvPicPr>
          <p:blipFill>
            <a:blip r:embed="rId5">
              <a:alphaModFix/>
            </a:blip>
            <a:stretch>
              <a:fillRect/>
            </a:stretch>
          </p:blipFill>
          <p:spPr>
            <a:xfrm>
              <a:off x="1157298" y="1689500"/>
              <a:ext cx="2230524" cy="2224150"/>
            </a:xfrm>
            <a:prstGeom prst="rect">
              <a:avLst/>
            </a:prstGeom>
            <a:noFill/>
            <a:ln>
              <a:noFill/>
            </a:ln>
          </p:spPr>
        </p:pic>
      </p:grpSp>
      <p:sp>
        <p:nvSpPr>
          <p:cNvPr id="733" name="Google Shape;733;p97"/>
          <p:cNvSpPr txBox="1"/>
          <p:nvPr/>
        </p:nvSpPr>
        <p:spPr>
          <a:xfrm>
            <a:off x="4410650" y="4406125"/>
            <a:ext cx="3867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t>
            </a:r>
            <a:r>
              <a:rPr lang="en-US" u="sng">
                <a:solidFill>
                  <a:schemeClr val="hlink"/>
                </a:solidFill>
                <a:latin typeface="Calibri"/>
                <a:ea typeface="Calibri"/>
                <a:cs typeface="Calibri"/>
                <a:sym typeface="Calibri"/>
                <a:hlinkClick r:id="rId6"/>
              </a:rPr>
              <a:t>Integrated Guidance</a:t>
            </a:r>
            <a:r>
              <a:rPr lang="en-US">
                <a:solidFill>
                  <a:schemeClr val="dk1"/>
                </a:solidFill>
                <a:latin typeface="Calibri"/>
                <a:ea typeface="Calibri"/>
                <a:cs typeface="Calibri"/>
                <a:sym typeface="Calibri"/>
              </a:rPr>
              <a:t>, p 155</a:t>
            </a:r>
            <a:endParaRPr>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9" name="Google Shape;749;p99"/>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3600" b="1" dirty="0" smtClean="0"/>
              <a:t>Preview Updated Data</a:t>
            </a:r>
            <a:endParaRPr sz="3600" dirty="0"/>
          </a:p>
        </p:txBody>
      </p:sp>
      <p:pic>
        <p:nvPicPr>
          <p:cNvPr id="9" name="Google Shape;743;p98" descr="data table of yearly growth achieved by 10% of districts for 5 common metrics"/>
          <p:cNvPicPr preferRelativeResize="0"/>
          <p:nvPr/>
        </p:nvPicPr>
        <p:blipFill>
          <a:blip r:embed="rId4">
            <a:alphaModFix/>
          </a:blip>
          <a:stretch>
            <a:fillRect/>
          </a:stretch>
        </p:blipFill>
        <p:spPr>
          <a:xfrm>
            <a:off x="200725" y="1854475"/>
            <a:ext cx="2745049" cy="2187225"/>
          </a:xfrm>
          <a:prstGeom prst="rect">
            <a:avLst/>
          </a:prstGeom>
          <a:noFill/>
          <a:ln>
            <a:noFill/>
          </a:ln>
        </p:spPr>
      </p:pic>
      <p:sp>
        <p:nvSpPr>
          <p:cNvPr id="10" name="Google Shape;742;p98"/>
          <p:cNvSpPr txBox="1"/>
          <p:nvPr/>
        </p:nvSpPr>
        <p:spPr>
          <a:xfrm>
            <a:off x="2945774" y="1104900"/>
            <a:ext cx="5905500" cy="49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a:latin typeface="Calibri"/>
                <a:ea typeface="Calibri"/>
                <a:cs typeface="Calibri"/>
                <a:sym typeface="Calibri"/>
              </a:rPr>
              <a:t>Total Growth from 2016-17 to 2021-22 among Districts with n &gt;= 10</a:t>
            </a:r>
            <a:endParaRPr sz="1800" b="1" dirty="0">
              <a:latin typeface="Calibri"/>
              <a:ea typeface="Calibri"/>
              <a:cs typeface="Calibri"/>
              <a:sym typeface="Calibri"/>
            </a:endParaRPr>
          </a:p>
        </p:txBody>
      </p:sp>
      <p:graphicFrame>
        <p:nvGraphicFramePr>
          <p:cNvPr id="11" name="Google Shape;741;p98" descr="data table of total growth from 2016-17 to 2021-22 among sample size of ten or smaller"/>
          <p:cNvGraphicFramePr/>
          <p:nvPr>
            <p:extLst>
              <p:ext uri="{D42A27DB-BD31-4B8C-83A1-F6EECF244321}">
                <p14:modId xmlns:p14="http://schemas.microsoft.com/office/powerpoint/2010/main" val="3405508615"/>
              </p:ext>
            </p:extLst>
          </p:nvPr>
        </p:nvGraphicFramePr>
        <p:xfrm>
          <a:off x="3048000" y="1600200"/>
          <a:ext cx="5905550" cy="3068320"/>
        </p:xfrm>
        <a:graphic>
          <a:graphicData uri="http://schemas.openxmlformats.org/drawingml/2006/table">
            <a:tbl>
              <a:tblPr firstRow="1">
                <a:noFill/>
                <a:tableStyleId>{92F31EA0-C652-4ED9-BCD3-AB5AEC5F3724}</a:tableStyleId>
              </a:tblPr>
              <a:tblGrid>
                <a:gridCol w="1619250">
                  <a:extLst>
                    <a:ext uri="{9D8B030D-6E8A-4147-A177-3AD203B41FA5}">
                      <a16:colId xmlns:a16="http://schemas.microsoft.com/office/drawing/2014/main" val="20000"/>
                    </a:ext>
                  </a:extLst>
                </a:gridCol>
                <a:gridCol w="1071575">
                  <a:extLst>
                    <a:ext uri="{9D8B030D-6E8A-4147-A177-3AD203B41FA5}">
                      <a16:colId xmlns:a16="http://schemas.microsoft.com/office/drawing/2014/main" val="20001"/>
                    </a:ext>
                  </a:extLst>
                </a:gridCol>
                <a:gridCol w="1071575">
                  <a:extLst>
                    <a:ext uri="{9D8B030D-6E8A-4147-A177-3AD203B41FA5}">
                      <a16:colId xmlns:a16="http://schemas.microsoft.com/office/drawing/2014/main" val="20002"/>
                    </a:ext>
                  </a:extLst>
                </a:gridCol>
                <a:gridCol w="1071575">
                  <a:extLst>
                    <a:ext uri="{9D8B030D-6E8A-4147-A177-3AD203B41FA5}">
                      <a16:colId xmlns:a16="http://schemas.microsoft.com/office/drawing/2014/main" val="20003"/>
                    </a:ext>
                  </a:extLst>
                </a:gridCol>
                <a:gridCol w="1071575">
                  <a:extLst>
                    <a:ext uri="{9D8B030D-6E8A-4147-A177-3AD203B41FA5}">
                      <a16:colId xmlns:a16="http://schemas.microsoft.com/office/drawing/2014/main" val="20004"/>
                    </a:ext>
                  </a:extLst>
                </a:gridCol>
              </a:tblGrid>
              <a:tr h="266700">
                <a:tc rowSpan="2">
                  <a:txBody>
                    <a:bodyPr/>
                    <a:lstStyle/>
                    <a:p>
                      <a:pPr marL="0" lvl="0" indent="0" algn="l" rtl="0">
                        <a:spcBef>
                          <a:spcPts val="0"/>
                        </a:spcBef>
                        <a:spcAft>
                          <a:spcPts val="0"/>
                        </a:spcAft>
                        <a:buNone/>
                      </a:pPr>
                      <a:r>
                        <a:rPr lang="en-US" sz="1300" b="1" dirty="0">
                          <a:latin typeface="Calibri"/>
                          <a:ea typeface="Calibri"/>
                          <a:cs typeface="Calibri"/>
                          <a:sym typeface="Calibri"/>
                        </a:rPr>
                        <a:t>Indicator</a:t>
                      </a:r>
                      <a:endParaRPr sz="1300" b="1" dirty="0">
                        <a:latin typeface="Calibri"/>
                        <a:ea typeface="Calibri"/>
                        <a:cs typeface="Calibri"/>
                        <a:sym typeface="Calibri"/>
                      </a:endParaRPr>
                    </a:p>
                  </a:txBody>
                  <a:tcPr marL="63500" marR="63500" marT="63500" marB="63500"/>
                </a:tc>
                <a:tc gridSpan="2">
                  <a:txBody>
                    <a:bodyPr/>
                    <a:lstStyle/>
                    <a:p>
                      <a:pPr marL="0" lvl="0" indent="0" algn="l" rtl="0">
                        <a:spcBef>
                          <a:spcPts val="0"/>
                        </a:spcBef>
                        <a:spcAft>
                          <a:spcPts val="0"/>
                        </a:spcAft>
                        <a:buNone/>
                      </a:pPr>
                      <a:r>
                        <a:rPr lang="en-US" sz="1300" b="1" dirty="0">
                          <a:latin typeface="Calibri"/>
                          <a:ea typeface="Calibri"/>
                          <a:cs typeface="Calibri"/>
                          <a:sym typeface="Calibri"/>
                        </a:rPr>
                        <a:t>Top 10% Growth (90th Percentile)</a:t>
                      </a:r>
                      <a:endParaRPr sz="1300" b="1" dirty="0">
                        <a:latin typeface="Calibri"/>
                        <a:ea typeface="Calibri"/>
                        <a:cs typeface="Calibri"/>
                        <a:sym typeface="Calibri"/>
                      </a:endParaRPr>
                    </a:p>
                  </a:txBody>
                  <a:tcPr marL="63500" marR="63500" marT="63500" marB="63500">
                    <a:solidFill>
                      <a:srgbClr val="006CAD">
                        <a:alpha val="39290"/>
                      </a:srgbClr>
                    </a:solidFill>
                  </a:tcPr>
                </a:tc>
                <a:tc hMerge="1">
                  <a:txBody>
                    <a:bodyPr/>
                    <a:lstStyle/>
                    <a:p>
                      <a:endParaRPr lang="en-US"/>
                    </a:p>
                  </a:txBody>
                  <a:tcPr/>
                </a:tc>
                <a:tc gridSpan="2">
                  <a:txBody>
                    <a:bodyPr/>
                    <a:lstStyle/>
                    <a:p>
                      <a:pPr marL="0" lvl="0" indent="0" algn="l" rtl="0">
                        <a:spcBef>
                          <a:spcPts val="0"/>
                        </a:spcBef>
                        <a:spcAft>
                          <a:spcPts val="0"/>
                        </a:spcAft>
                        <a:buNone/>
                      </a:pPr>
                      <a:r>
                        <a:rPr lang="en-US" sz="1300" b="1" dirty="0">
                          <a:latin typeface="Calibri"/>
                          <a:ea typeface="Calibri"/>
                          <a:cs typeface="Calibri"/>
                          <a:sym typeface="Calibri"/>
                        </a:rPr>
                        <a:t>Median Growth (50th Percentile)</a:t>
                      </a:r>
                      <a:endParaRPr sz="1300" b="1" dirty="0">
                        <a:latin typeface="Calibri"/>
                        <a:ea typeface="Calibri"/>
                        <a:cs typeface="Calibri"/>
                        <a:sym typeface="Calibri"/>
                      </a:endParaRPr>
                    </a:p>
                  </a:txBody>
                  <a:tcPr marL="63500" marR="63500" marT="63500" marB="63500">
                    <a:solidFill>
                      <a:srgbClr val="007F43">
                        <a:alpha val="51810"/>
                      </a:srgbClr>
                    </a:solidFill>
                  </a:tcPr>
                </a:tc>
                <a:tc hMerge="1">
                  <a:txBody>
                    <a:bodyPr/>
                    <a:lstStyle/>
                    <a:p>
                      <a:endParaRPr lang="en-US"/>
                    </a:p>
                  </a:txBody>
                  <a:tcPr/>
                </a:tc>
                <a:extLst>
                  <a:ext uri="{0D108BD9-81ED-4DB2-BD59-A6C34878D82A}">
                    <a16:rowId xmlns:a16="http://schemas.microsoft.com/office/drawing/2014/main" val="10000"/>
                  </a:ext>
                </a:extLst>
              </a:tr>
              <a:tr h="512813">
                <a:tc vMerge="1">
                  <a:txBody>
                    <a:bodyPr/>
                    <a:lstStyle/>
                    <a:p>
                      <a:endParaRPr lang="en-US"/>
                    </a:p>
                  </a:txBody>
                  <a:tcPr/>
                </a:tc>
                <a:tc>
                  <a:txBody>
                    <a:bodyPr/>
                    <a:lstStyle/>
                    <a:p>
                      <a:pPr marL="0" lvl="0" indent="0" algn="l" rtl="0">
                        <a:spcBef>
                          <a:spcPts val="0"/>
                        </a:spcBef>
                        <a:spcAft>
                          <a:spcPts val="0"/>
                        </a:spcAft>
                        <a:buNone/>
                      </a:pPr>
                      <a:r>
                        <a:rPr lang="en-US" sz="1300">
                          <a:latin typeface="Calibri"/>
                          <a:ea typeface="Calibri"/>
                          <a:cs typeface="Calibri"/>
                          <a:sym typeface="Calibri"/>
                        </a:rPr>
                        <a:t>Total over 5 years</a:t>
                      </a:r>
                      <a:endParaRPr sz="130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l" rtl="0">
                        <a:spcBef>
                          <a:spcPts val="0"/>
                        </a:spcBef>
                        <a:spcAft>
                          <a:spcPts val="0"/>
                        </a:spcAft>
                        <a:buNone/>
                      </a:pPr>
                      <a:r>
                        <a:rPr lang="en-US" sz="1300" dirty="0">
                          <a:latin typeface="Calibri"/>
                          <a:ea typeface="Calibri"/>
                          <a:cs typeface="Calibri"/>
                          <a:sym typeface="Calibri"/>
                        </a:rPr>
                        <a:t>Yearly Average</a:t>
                      </a:r>
                      <a:endParaRPr sz="1300" dirty="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l" rtl="0">
                        <a:spcBef>
                          <a:spcPts val="0"/>
                        </a:spcBef>
                        <a:spcAft>
                          <a:spcPts val="0"/>
                        </a:spcAft>
                        <a:buNone/>
                      </a:pPr>
                      <a:r>
                        <a:rPr lang="en-US" sz="1300">
                          <a:latin typeface="Calibri"/>
                          <a:ea typeface="Calibri"/>
                          <a:cs typeface="Calibri"/>
                          <a:sym typeface="Calibri"/>
                        </a:rPr>
                        <a:t>Total</a:t>
                      </a:r>
                      <a:endParaRPr sz="1300">
                        <a:latin typeface="Calibri"/>
                        <a:ea typeface="Calibri"/>
                        <a:cs typeface="Calibri"/>
                        <a:sym typeface="Calibri"/>
                      </a:endParaRPr>
                    </a:p>
                  </a:txBody>
                  <a:tcPr marL="63500" marR="63500" marT="63500" marB="63500">
                    <a:solidFill>
                      <a:srgbClr val="007F43">
                        <a:alpha val="51810"/>
                      </a:srgbClr>
                    </a:solidFill>
                  </a:tcPr>
                </a:tc>
                <a:tc>
                  <a:txBody>
                    <a:bodyPr/>
                    <a:lstStyle/>
                    <a:p>
                      <a:pPr marL="0" lvl="0" indent="0" algn="l" rtl="0">
                        <a:spcBef>
                          <a:spcPts val="0"/>
                        </a:spcBef>
                        <a:spcAft>
                          <a:spcPts val="0"/>
                        </a:spcAft>
                        <a:buNone/>
                      </a:pPr>
                      <a:r>
                        <a:rPr lang="en-US" sz="1300">
                          <a:latin typeface="Calibri"/>
                          <a:ea typeface="Calibri"/>
                          <a:cs typeface="Calibri"/>
                          <a:sym typeface="Calibri"/>
                        </a:rPr>
                        <a:t>Yearly Average</a:t>
                      </a:r>
                      <a:endParaRPr sz="1300">
                        <a:latin typeface="Calibri"/>
                        <a:ea typeface="Calibri"/>
                        <a:cs typeface="Calibri"/>
                        <a:sym typeface="Calibri"/>
                      </a:endParaRPr>
                    </a:p>
                  </a:txBody>
                  <a:tcPr marL="63500" marR="63500" marT="63500" marB="63500">
                    <a:solidFill>
                      <a:srgbClr val="007F43">
                        <a:alpha val="51810"/>
                      </a:srgbClr>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sz="1300" b="1" dirty="0">
                          <a:latin typeface="Calibri"/>
                          <a:ea typeface="Calibri"/>
                          <a:cs typeface="Calibri"/>
                          <a:sym typeface="Calibri"/>
                        </a:rPr>
                        <a:t>3rd Grade ELA</a:t>
                      </a:r>
                      <a:endParaRPr sz="1300" b="1" dirty="0">
                        <a:latin typeface="Calibri"/>
                        <a:ea typeface="Calibri"/>
                        <a:cs typeface="Calibri"/>
                        <a:sym typeface="Calibri"/>
                      </a:endParaRPr>
                    </a:p>
                  </a:txBody>
                  <a:tcPr marL="63500" marR="63500" marT="63500" marB="63500"/>
                </a:tc>
                <a:tc>
                  <a:txBody>
                    <a:bodyPr/>
                    <a:lstStyle/>
                    <a:p>
                      <a:pPr marL="0" lvl="0" indent="0" algn="r" rtl="0">
                        <a:spcBef>
                          <a:spcPts val="0"/>
                        </a:spcBef>
                        <a:spcAft>
                          <a:spcPts val="0"/>
                        </a:spcAft>
                        <a:buNone/>
                      </a:pPr>
                      <a:r>
                        <a:rPr lang="en-US" sz="1300">
                          <a:latin typeface="Calibri"/>
                          <a:ea typeface="Calibri"/>
                          <a:cs typeface="Calibri"/>
                          <a:sym typeface="Calibri"/>
                        </a:rPr>
                        <a:t>6.7</a:t>
                      </a:r>
                      <a:endParaRPr sz="130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1.3</a:t>
                      </a:r>
                      <a:endParaRPr sz="130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dirty="0">
                          <a:latin typeface="Calibri"/>
                          <a:ea typeface="Calibri"/>
                          <a:cs typeface="Calibri"/>
                          <a:sym typeface="Calibri"/>
                        </a:rPr>
                        <a:t>-6.2</a:t>
                      </a:r>
                      <a:endParaRPr sz="1300" dirty="0">
                        <a:latin typeface="Calibri"/>
                        <a:ea typeface="Calibri"/>
                        <a:cs typeface="Calibri"/>
                        <a:sym typeface="Calibri"/>
                      </a:endParaRPr>
                    </a:p>
                  </a:txBody>
                  <a:tcPr marL="63500" marR="63500" marT="63500" marB="63500">
                    <a:solidFill>
                      <a:srgbClr val="007F43">
                        <a:alpha val="5181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-1.2</a:t>
                      </a:r>
                      <a:endParaRPr sz="1300">
                        <a:latin typeface="Calibri"/>
                        <a:ea typeface="Calibri"/>
                        <a:cs typeface="Calibri"/>
                        <a:sym typeface="Calibri"/>
                      </a:endParaRPr>
                    </a:p>
                  </a:txBody>
                  <a:tcPr marL="63500" marR="63500" marT="63500" marB="63500">
                    <a:solidFill>
                      <a:srgbClr val="007F43">
                        <a:alpha val="51810"/>
                      </a:srgbClr>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sz="1300" b="1" dirty="0">
                          <a:latin typeface="Calibri"/>
                          <a:ea typeface="Calibri"/>
                          <a:cs typeface="Calibri"/>
                          <a:sym typeface="Calibri"/>
                        </a:rPr>
                        <a:t>Regular Attenders</a:t>
                      </a:r>
                      <a:endParaRPr sz="1300" b="1" dirty="0">
                        <a:latin typeface="Calibri"/>
                        <a:ea typeface="Calibri"/>
                        <a:cs typeface="Calibri"/>
                        <a:sym typeface="Calibri"/>
                      </a:endParaRPr>
                    </a:p>
                  </a:txBody>
                  <a:tcPr marL="63500" marR="63500" marT="63500" marB="63500"/>
                </a:tc>
                <a:tc>
                  <a:txBody>
                    <a:bodyPr/>
                    <a:lstStyle/>
                    <a:p>
                      <a:pPr marL="0" lvl="0" indent="0" algn="r" rtl="0">
                        <a:spcBef>
                          <a:spcPts val="0"/>
                        </a:spcBef>
                        <a:spcAft>
                          <a:spcPts val="0"/>
                        </a:spcAft>
                        <a:buNone/>
                      </a:pPr>
                      <a:r>
                        <a:rPr lang="en-US" sz="1300" dirty="0">
                          <a:latin typeface="Calibri"/>
                          <a:ea typeface="Calibri"/>
                          <a:cs typeface="Calibri"/>
                          <a:sym typeface="Calibri"/>
                        </a:rPr>
                        <a:t>-5.7</a:t>
                      </a:r>
                      <a:endParaRPr sz="1300" dirty="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-1.1</a:t>
                      </a:r>
                      <a:endParaRPr sz="130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-16.4</a:t>
                      </a:r>
                      <a:endParaRPr sz="1300">
                        <a:latin typeface="Calibri"/>
                        <a:ea typeface="Calibri"/>
                        <a:cs typeface="Calibri"/>
                        <a:sym typeface="Calibri"/>
                      </a:endParaRPr>
                    </a:p>
                  </a:txBody>
                  <a:tcPr marL="63500" marR="63500" marT="63500" marB="63500">
                    <a:solidFill>
                      <a:srgbClr val="007F43">
                        <a:alpha val="5181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-3.3</a:t>
                      </a:r>
                      <a:endParaRPr sz="1300">
                        <a:latin typeface="Calibri"/>
                        <a:ea typeface="Calibri"/>
                        <a:cs typeface="Calibri"/>
                        <a:sym typeface="Calibri"/>
                      </a:endParaRPr>
                    </a:p>
                  </a:txBody>
                  <a:tcPr marL="63500" marR="63500" marT="63500" marB="63500">
                    <a:solidFill>
                      <a:srgbClr val="007F43">
                        <a:alpha val="51810"/>
                      </a:srgbClr>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sz="1300" b="1" dirty="0">
                          <a:latin typeface="Calibri"/>
                          <a:ea typeface="Calibri"/>
                          <a:cs typeface="Calibri"/>
                          <a:sym typeface="Calibri"/>
                        </a:rPr>
                        <a:t>9th Grade On-Track</a:t>
                      </a:r>
                      <a:endParaRPr sz="1300" b="1" dirty="0">
                        <a:latin typeface="Calibri"/>
                        <a:ea typeface="Calibri"/>
                        <a:cs typeface="Calibri"/>
                        <a:sym typeface="Calibri"/>
                      </a:endParaRPr>
                    </a:p>
                  </a:txBody>
                  <a:tcPr marL="63500" marR="63500" marT="63500" marB="63500"/>
                </a:tc>
                <a:tc>
                  <a:txBody>
                    <a:bodyPr/>
                    <a:lstStyle/>
                    <a:p>
                      <a:pPr marL="0" lvl="0" indent="0" algn="r" rtl="0">
                        <a:spcBef>
                          <a:spcPts val="0"/>
                        </a:spcBef>
                        <a:spcAft>
                          <a:spcPts val="0"/>
                        </a:spcAft>
                        <a:buNone/>
                      </a:pPr>
                      <a:r>
                        <a:rPr lang="en-US" sz="1300" dirty="0">
                          <a:latin typeface="Calibri"/>
                          <a:ea typeface="Calibri"/>
                          <a:cs typeface="Calibri"/>
                          <a:sym typeface="Calibri"/>
                        </a:rPr>
                        <a:t>16.1</a:t>
                      </a:r>
                      <a:endParaRPr sz="1300" dirty="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3.2</a:t>
                      </a:r>
                      <a:endParaRPr sz="130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dirty="0">
                          <a:latin typeface="Calibri"/>
                          <a:ea typeface="Calibri"/>
                          <a:cs typeface="Calibri"/>
                          <a:sym typeface="Calibri"/>
                        </a:rPr>
                        <a:t>-0.4</a:t>
                      </a:r>
                      <a:endParaRPr sz="1300" dirty="0">
                        <a:latin typeface="Calibri"/>
                        <a:ea typeface="Calibri"/>
                        <a:cs typeface="Calibri"/>
                        <a:sym typeface="Calibri"/>
                      </a:endParaRPr>
                    </a:p>
                  </a:txBody>
                  <a:tcPr marL="63500" marR="63500" marT="63500" marB="63500">
                    <a:solidFill>
                      <a:srgbClr val="007F43">
                        <a:alpha val="5181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-0.1</a:t>
                      </a:r>
                      <a:endParaRPr sz="1300">
                        <a:latin typeface="Calibri"/>
                        <a:ea typeface="Calibri"/>
                        <a:cs typeface="Calibri"/>
                        <a:sym typeface="Calibri"/>
                      </a:endParaRPr>
                    </a:p>
                  </a:txBody>
                  <a:tcPr marL="63500" marR="63500" marT="63500" marB="63500">
                    <a:solidFill>
                      <a:srgbClr val="007F43">
                        <a:alpha val="51810"/>
                      </a:srgbClr>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US" sz="1300" b="1">
                          <a:latin typeface="Calibri"/>
                          <a:ea typeface="Calibri"/>
                          <a:cs typeface="Calibri"/>
                          <a:sym typeface="Calibri"/>
                        </a:rPr>
                        <a:t>4-year Cohort Graduation</a:t>
                      </a:r>
                      <a:endParaRPr sz="1300" b="1">
                        <a:latin typeface="Calibri"/>
                        <a:ea typeface="Calibri"/>
                        <a:cs typeface="Calibri"/>
                        <a:sym typeface="Calibri"/>
                      </a:endParaRPr>
                    </a:p>
                  </a:txBody>
                  <a:tcPr marL="63500" marR="63500" marT="63500" marB="63500"/>
                </a:tc>
                <a:tc>
                  <a:txBody>
                    <a:bodyPr/>
                    <a:lstStyle/>
                    <a:p>
                      <a:pPr marL="0" lvl="0" indent="0" algn="r" rtl="0">
                        <a:spcBef>
                          <a:spcPts val="0"/>
                        </a:spcBef>
                        <a:spcAft>
                          <a:spcPts val="0"/>
                        </a:spcAft>
                        <a:buNone/>
                      </a:pPr>
                      <a:r>
                        <a:rPr lang="en-US" sz="1300" dirty="0">
                          <a:latin typeface="Calibri"/>
                          <a:ea typeface="Calibri"/>
                          <a:cs typeface="Calibri"/>
                          <a:sym typeface="Calibri"/>
                        </a:rPr>
                        <a:t>16.9</a:t>
                      </a:r>
                      <a:endParaRPr sz="1300" dirty="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dirty="0">
                          <a:latin typeface="Calibri"/>
                          <a:ea typeface="Calibri"/>
                          <a:cs typeface="Calibri"/>
                          <a:sym typeface="Calibri"/>
                        </a:rPr>
                        <a:t>3.4</a:t>
                      </a:r>
                      <a:endParaRPr sz="1300" dirty="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dirty="0">
                          <a:latin typeface="Calibri"/>
                          <a:ea typeface="Calibri"/>
                          <a:cs typeface="Calibri"/>
                          <a:sym typeface="Calibri"/>
                        </a:rPr>
                        <a:t>3.2</a:t>
                      </a:r>
                      <a:endParaRPr sz="1300" dirty="0">
                        <a:latin typeface="Calibri"/>
                        <a:ea typeface="Calibri"/>
                        <a:cs typeface="Calibri"/>
                        <a:sym typeface="Calibri"/>
                      </a:endParaRPr>
                    </a:p>
                  </a:txBody>
                  <a:tcPr marL="63500" marR="63500" marT="63500" marB="63500">
                    <a:solidFill>
                      <a:srgbClr val="007F43">
                        <a:alpha val="5181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0.6</a:t>
                      </a:r>
                      <a:endParaRPr sz="1300">
                        <a:latin typeface="Calibri"/>
                        <a:ea typeface="Calibri"/>
                        <a:cs typeface="Calibri"/>
                        <a:sym typeface="Calibri"/>
                      </a:endParaRPr>
                    </a:p>
                  </a:txBody>
                  <a:tcPr marL="63500" marR="63500" marT="63500" marB="63500">
                    <a:solidFill>
                      <a:srgbClr val="007F43">
                        <a:alpha val="51810"/>
                      </a:srgbClr>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US" sz="1300" b="1" dirty="0">
                          <a:latin typeface="Calibri"/>
                          <a:ea typeface="Calibri"/>
                          <a:cs typeface="Calibri"/>
                          <a:sym typeface="Calibri"/>
                        </a:rPr>
                        <a:t>5-year Cohort Completion</a:t>
                      </a:r>
                      <a:endParaRPr sz="1300" b="1" dirty="0">
                        <a:latin typeface="Calibri"/>
                        <a:ea typeface="Calibri"/>
                        <a:cs typeface="Calibri"/>
                        <a:sym typeface="Calibri"/>
                      </a:endParaRPr>
                    </a:p>
                  </a:txBody>
                  <a:tcPr marL="63500" marR="63500" marT="63500" marB="63500"/>
                </a:tc>
                <a:tc>
                  <a:txBody>
                    <a:bodyPr/>
                    <a:lstStyle/>
                    <a:p>
                      <a:pPr marL="0" lvl="0" indent="0" algn="r" rtl="0">
                        <a:spcBef>
                          <a:spcPts val="0"/>
                        </a:spcBef>
                        <a:spcAft>
                          <a:spcPts val="0"/>
                        </a:spcAft>
                        <a:buNone/>
                      </a:pPr>
                      <a:r>
                        <a:rPr lang="en-US" sz="1300" dirty="0">
                          <a:latin typeface="Calibri"/>
                          <a:ea typeface="Calibri"/>
                          <a:cs typeface="Calibri"/>
                          <a:sym typeface="Calibri"/>
                        </a:rPr>
                        <a:t>12.1</a:t>
                      </a:r>
                      <a:endParaRPr sz="1300" dirty="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2.4</a:t>
                      </a:r>
                      <a:endParaRPr sz="1300">
                        <a:latin typeface="Calibri"/>
                        <a:ea typeface="Calibri"/>
                        <a:cs typeface="Calibri"/>
                        <a:sym typeface="Calibri"/>
                      </a:endParaRPr>
                    </a:p>
                  </a:txBody>
                  <a:tcPr marL="63500" marR="63500" marT="63500" marB="63500">
                    <a:solidFill>
                      <a:srgbClr val="006CAD">
                        <a:alpha val="39290"/>
                      </a:srgbClr>
                    </a:solidFill>
                  </a:tcPr>
                </a:tc>
                <a:tc>
                  <a:txBody>
                    <a:bodyPr/>
                    <a:lstStyle/>
                    <a:p>
                      <a:pPr marL="0" lvl="0" indent="0" algn="r" rtl="0">
                        <a:spcBef>
                          <a:spcPts val="0"/>
                        </a:spcBef>
                        <a:spcAft>
                          <a:spcPts val="0"/>
                        </a:spcAft>
                        <a:buNone/>
                      </a:pPr>
                      <a:r>
                        <a:rPr lang="en-US" sz="1300">
                          <a:latin typeface="Calibri"/>
                          <a:ea typeface="Calibri"/>
                          <a:cs typeface="Calibri"/>
                          <a:sym typeface="Calibri"/>
                        </a:rPr>
                        <a:t>1.7</a:t>
                      </a:r>
                      <a:endParaRPr sz="1300">
                        <a:latin typeface="Calibri"/>
                        <a:ea typeface="Calibri"/>
                        <a:cs typeface="Calibri"/>
                        <a:sym typeface="Calibri"/>
                      </a:endParaRPr>
                    </a:p>
                  </a:txBody>
                  <a:tcPr marL="63500" marR="63500" marT="63500" marB="63500">
                    <a:solidFill>
                      <a:srgbClr val="007F43">
                        <a:alpha val="51810"/>
                      </a:srgbClr>
                    </a:solidFill>
                  </a:tcPr>
                </a:tc>
                <a:tc>
                  <a:txBody>
                    <a:bodyPr/>
                    <a:lstStyle/>
                    <a:p>
                      <a:pPr marL="0" lvl="0" indent="0" algn="r" rtl="0">
                        <a:spcBef>
                          <a:spcPts val="0"/>
                        </a:spcBef>
                        <a:spcAft>
                          <a:spcPts val="0"/>
                        </a:spcAft>
                        <a:buNone/>
                      </a:pPr>
                      <a:r>
                        <a:rPr lang="en-US" sz="1300" dirty="0">
                          <a:latin typeface="Calibri"/>
                          <a:ea typeface="Calibri"/>
                          <a:cs typeface="Calibri"/>
                          <a:sym typeface="Calibri"/>
                        </a:rPr>
                        <a:t>0.3</a:t>
                      </a:r>
                      <a:endParaRPr sz="1300" dirty="0">
                        <a:latin typeface="Calibri"/>
                        <a:ea typeface="Calibri"/>
                        <a:cs typeface="Calibri"/>
                        <a:sym typeface="Calibri"/>
                      </a:endParaRPr>
                    </a:p>
                  </a:txBody>
                  <a:tcPr marL="63500" marR="63500" marT="63500" marB="63500">
                    <a:solidFill>
                      <a:srgbClr val="007F43">
                        <a:alpha val="51810"/>
                      </a:srgbClr>
                    </a:solidFill>
                  </a:tcPr>
                </a:tc>
                <a:extLst>
                  <a:ext uri="{0D108BD9-81ED-4DB2-BD59-A6C34878D82A}">
                    <a16:rowId xmlns:a16="http://schemas.microsoft.com/office/drawing/2014/main" val="10006"/>
                  </a:ext>
                </a:extLst>
              </a:tr>
            </a:tbl>
          </a:graphicData>
        </a:graphic>
      </p:graphicFrame>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pic>
        <p:nvPicPr>
          <p:cNvPr id="748" name="Google Shape;748;p99" descr="graphic of data levels: zoomed in, mid range, and zoomed out"/>
          <p:cNvPicPr preferRelativeResize="0"/>
          <p:nvPr/>
        </p:nvPicPr>
        <p:blipFill rotWithShape="1">
          <a:blip r:embed="rId4">
            <a:alphaModFix/>
          </a:blip>
          <a:srcRect r="4707"/>
          <a:stretch/>
        </p:blipFill>
        <p:spPr>
          <a:xfrm>
            <a:off x="2547600" y="1841075"/>
            <a:ext cx="2707800" cy="2776800"/>
          </a:xfrm>
          <a:prstGeom prst="rect">
            <a:avLst/>
          </a:prstGeom>
          <a:noFill/>
          <a:ln>
            <a:noFill/>
          </a:ln>
        </p:spPr>
      </p:pic>
      <p:sp>
        <p:nvSpPr>
          <p:cNvPr id="749" name="Google Shape;749;p99"/>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dirty="0"/>
              <a:t>Step 2</a:t>
            </a:r>
            <a:r>
              <a:rPr lang="en-US" dirty="0"/>
              <a:t> - What is the </a:t>
            </a:r>
            <a:r>
              <a:rPr lang="en-US" b="1" dirty="0"/>
              <a:t>context</a:t>
            </a:r>
            <a:r>
              <a:rPr lang="en-US" dirty="0"/>
              <a:t>?</a:t>
            </a:r>
            <a:endParaRPr dirty="0"/>
          </a:p>
        </p:txBody>
      </p:sp>
      <p:sp>
        <p:nvSpPr>
          <p:cNvPr id="750" name="Google Shape;750;p99"/>
          <p:cNvSpPr txBox="1">
            <a:spLocks noGrp="1"/>
          </p:cNvSpPr>
          <p:nvPr>
            <p:ph type="body" idx="1"/>
          </p:nvPr>
        </p:nvSpPr>
        <p:spPr>
          <a:xfrm>
            <a:off x="311700" y="1152475"/>
            <a:ext cx="2707800" cy="3416400"/>
          </a:xfrm>
          <a:prstGeom prst="rect">
            <a:avLst/>
          </a:prstGeom>
        </p:spPr>
        <p:txBody>
          <a:bodyPr spcFirstLastPara="1" wrap="square" lIns="68575" tIns="34275" rIns="68575" bIns="34275" anchor="t" anchorCtr="0">
            <a:normAutofit/>
          </a:bodyPr>
          <a:lstStyle/>
          <a:p>
            <a:pPr marL="457200" lvl="0" indent="-342900" algn="l" rtl="0">
              <a:spcBef>
                <a:spcPts val="800"/>
              </a:spcBef>
              <a:spcAft>
                <a:spcPts val="0"/>
              </a:spcAft>
              <a:buSzPts val="1800"/>
              <a:buChar char="●"/>
            </a:pPr>
            <a:r>
              <a:rPr lang="en-US"/>
              <a:t>Community Assets?</a:t>
            </a:r>
            <a:endParaRPr/>
          </a:p>
          <a:p>
            <a:pPr marL="457200" lvl="0" indent="-342900" algn="l" rtl="0">
              <a:spcBef>
                <a:spcPts val="0"/>
              </a:spcBef>
              <a:spcAft>
                <a:spcPts val="0"/>
              </a:spcAft>
              <a:buSzPts val="1800"/>
              <a:buChar char="●"/>
            </a:pPr>
            <a:r>
              <a:rPr lang="en-US"/>
              <a:t>Local Optional Metrics</a:t>
            </a:r>
            <a:endParaRPr/>
          </a:p>
          <a:p>
            <a:pPr marL="457200" lvl="0" indent="-342900" algn="l" rtl="0">
              <a:spcBef>
                <a:spcPts val="0"/>
              </a:spcBef>
              <a:spcAft>
                <a:spcPts val="0"/>
              </a:spcAft>
              <a:buSzPts val="1800"/>
              <a:buChar char="●"/>
            </a:pPr>
            <a:r>
              <a:rPr lang="en-US"/>
              <a:t>Plans and Investments</a:t>
            </a:r>
            <a:endParaRPr/>
          </a:p>
          <a:p>
            <a:pPr marL="520700" lvl="1" indent="-177800" algn="l" rtl="0">
              <a:spcBef>
                <a:spcPts val="0"/>
              </a:spcBef>
              <a:spcAft>
                <a:spcPts val="0"/>
              </a:spcAft>
              <a:buSzPts val="1800"/>
              <a:buChar char="○"/>
            </a:pPr>
            <a:r>
              <a:rPr lang="en-US"/>
              <a:t>Broad or targeted</a:t>
            </a:r>
            <a:endParaRPr/>
          </a:p>
          <a:p>
            <a:pPr marL="520700" lvl="0" indent="0" algn="l" rtl="0">
              <a:spcBef>
                <a:spcPts val="800"/>
              </a:spcBef>
              <a:spcAft>
                <a:spcPts val="0"/>
              </a:spcAft>
              <a:buNone/>
            </a:pPr>
            <a:endParaRPr/>
          </a:p>
        </p:txBody>
      </p:sp>
      <p:pic>
        <p:nvPicPr>
          <p:cNvPr id="751" name="Google Shape;751;p99" descr="graphic from integrated guidance showing relationship between equity, outcomes, needs assessment, and engaged community"/>
          <p:cNvPicPr preferRelativeResize="0"/>
          <p:nvPr/>
        </p:nvPicPr>
        <p:blipFill rotWithShape="1">
          <a:blip r:embed="rId5">
            <a:alphaModFix/>
          </a:blip>
          <a:srcRect l="3384" r="7065" b="3975"/>
          <a:stretch/>
        </p:blipFill>
        <p:spPr>
          <a:xfrm>
            <a:off x="5298525" y="863850"/>
            <a:ext cx="3533774" cy="2642475"/>
          </a:xfrm>
          <a:prstGeom prst="rect">
            <a:avLst/>
          </a:prstGeom>
          <a:noFill/>
          <a:ln>
            <a:noFill/>
          </a:ln>
        </p:spPr>
      </p:pic>
      <p:sp>
        <p:nvSpPr>
          <p:cNvPr id="752" name="Google Shape;752;p99"/>
          <p:cNvSpPr txBox="1"/>
          <p:nvPr/>
        </p:nvSpPr>
        <p:spPr>
          <a:xfrm>
            <a:off x="311700" y="4398225"/>
            <a:ext cx="2707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rgbClr val="B7B7B7"/>
                </a:solidFill>
                <a:latin typeface="Calibri"/>
                <a:ea typeface="Calibri"/>
                <a:cs typeface="Calibri"/>
                <a:sym typeface="Calibri"/>
              </a:rPr>
              <a:t>Solikin (Nounproject)</a:t>
            </a:r>
            <a:endParaRPr sz="900">
              <a:solidFill>
                <a:srgbClr val="B7B7B7"/>
              </a:solidFill>
              <a:latin typeface="Calibri"/>
              <a:ea typeface="Calibri"/>
              <a:cs typeface="Calibri"/>
              <a:sym typeface="Calibri"/>
            </a:endParaRPr>
          </a:p>
        </p:txBody>
      </p:sp>
      <p:pic>
        <p:nvPicPr>
          <p:cNvPr id="753" name="Google Shape;753;p99" descr="graphic of growth relating to investments"/>
          <p:cNvPicPr preferRelativeResize="0"/>
          <p:nvPr/>
        </p:nvPicPr>
        <p:blipFill rotWithShape="1">
          <a:blip r:embed="rId6">
            <a:alphaModFix/>
          </a:blip>
          <a:srcRect b="14668"/>
          <a:stretch/>
        </p:blipFill>
        <p:spPr>
          <a:xfrm>
            <a:off x="237525" y="2815625"/>
            <a:ext cx="1854626" cy="1582600"/>
          </a:xfrm>
          <a:prstGeom prst="rect">
            <a:avLst/>
          </a:prstGeom>
          <a:noFill/>
          <a:ln>
            <a:noFill/>
          </a:ln>
        </p:spPr>
      </p:pic>
    </p:spTree>
    <p:custDataLst>
      <p:tags r:id="rId1"/>
    </p:custDataLst>
    <p:extLst>
      <p:ext uri="{BB962C8B-B14F-4D97-AF65-F5344CB8AC3E}">
        <p14:creationId xmlns:p14="http://schemas.microsoft.com/office/powerpoint/2010/main" val="3692386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3: </a:t>
            </a:r>
            <a:r>
              <a:rPr lang="en-US"/>
              <a:t>Determine the starting point </a:t>
            </a:r>
            <a:endParaRPr/>
          </a:p>
        </p:txBody>
      </p:sp>
      <p:sp>
        <p:nvSpPr>
          <p:cNvPr id="760" name="Google Shape;760;p10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761" name="Google Shape;761;p100"/>
          <p:cNvSpPr txBox="1"/>
          <p:nvPr/>
        </p:nvSpPr>
        <p:spPr>
          <a:xfrm>
            <a:off x="5802125" y="1798025"/>
            <a:ext cx="3067200" cy="20319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latin typeface="Calibri"/>
                <a:ea typeface="Calibri"/>
                <a:cs typeface="Calibri"/>
                <a:sym typeface="Calibri"/>
              </a:rPr>
              <a:t>LPGTs: </a:t>
            </a:r>
            <a:endParaRPr sz="1800"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sz="1500" b="1" dirty="0">
                <a:latin typeface="Calibri"/>
                <a:ea typeface="Calibri"/>
                <a:cs typeface="Calibri"/>
                <a:sym typeface="Calibri"/>
              </a:rPr>
              <a:t>There is no single formula for setting these targets, as investments in programs and interventions will vary from district to district. </a:t>
            </a:r>
            <a:endParaRPr dirty="0">
              <a:latin typeface="Calibri"/>
              <a:ea typeface="Calibri"/>
              <a:cs typeface="Calibri"/>
              <a:sym typeface="Calibri"/>
            </a:endParaRPr>
          </a:p>
          <a:p>
            <a:pPr marL="0" lvl="0" indent="0" algn="r" rtl="0">
              <a:spcBef>
                <a:spcPts val="0"/>
              </a:spcBef>
              <a:spcAft>
                <a:spcPts val="0"/>
              </a:spcAft>
              <a:buNone/>
            </a:pPr>
            <a:r>
              <a:rPr lang="en-US" dirty="0">
                <a:latin typeface="Calibri"/>
                <a:ea typeface="Calibri"/>
                <a:cs typeface="Calibri"/>
                <a:sym typeface="Calibri"/>
              </a:rPr>
              <a:t>-</a:t>
            </a:r>
            <a:r>
              <a:rPr lang="en-US" u="sng" dirty="0">
                <a:solidFill>
                  <a:schemeClr val="hlink"/>
                </a:solidFill>
                <a:latin typeface="Calibri"/>
                <a:ea typeface="Calibri"/>
                <a:cs typeface="Calibri"/>
                <a:sym typeface="Calibri"/>
                <a:hlinkClick r:id="rId4"/>
              </a:rPr>
              <a:t>Integrated Guidance</a:t>
            </a:r>
            <a:r>
              <a:rPr lang="en-US" dirty="0">
                <a:latin typeface="Calibri"/>
                <a:ea typeface="Calibri"/>
                <a:cs typeface="Calibri"/>
                <a:sym typeface="Calibri"/>
              </a:rPr>
              <a:t>, p 155</a:t>
            </a:r>
            <a:endParaRPr dirty="0">
              <a:latin typeface="Calibri"/>
              <a:ea typeface="Calibri"/>
              <a:cs typeface="Calibri"/>
              <a:sym typeface="Calibri"/>
            </a:endParaRPr>
          </a:p>
        </p:txBody>
      </p:sp>
      <p:pic>
        <p:nvPicPr>
          <p:cNvPr id="762" name="Google Shape;762;p100" descr="graphic of 3 options, first option to set starting point based on previous year's performance"/>
          <p:cNvPicPr preferRelativeResize="0"/>
          <p:nvPr/>
        </p:nvPicPr>
        <p:blipFill>
          <a:blip r:embed="rId5">
            <a:alphaModFix/>
          </a:blip>
          <a:stretch>
            <a:fillRect/>
          </a:stretch>
        </p:blipFill>
        <p:spPr>
          <a:xfrm>
            <a:off x="143950" y="1265400"/>
            <a:ext cx="2653950" cy="1650339"/>
          </a:xfrm>
          <a:prstGeom prst="rect">
            <a:avLst/>
          </a:prstGeom>
          <a:noFill/>
          <a:ln w="9525" cap="flat" cmpd="sng">
            <a:solidFill>
              <a:schemeClr val="dk1"/>
            </a:solidFill>
            <a:prstDash val="solid"/>
            <a:round/>
            <a:headEnd type="none" w="sm" len="sm"/>
            <a:tailEnd type="none" w="sm" len="sm"/>
          </a:ln>
        </p:spPr>
      </p:pic>
      <p:pic>
        <p:nvPicPr>
          <p:cNvPr id="763" name="Google Shape;763;p100" descr="graphic of second option, setting starting point by average of past 5 years of data"/>
          <p:cNvPicPr preferRelativeResize="0"/>
          <p:nvPr/>
        </p:nvPicPr>
        <p:blipFill>
          <a:blip r:embed="rId6">
            <a:alphaModFix/>
          </a:blip>
          <a:stretch>
            <a:fillRect/>
          </a:stretch>
        </p:blipFill>
        <p:spPr>
          <a:xfrm>
            <a:off x="2797900" y="1265400"/>
            <a:ext cx="2693032" cy="1650350"/>
          </a:xfrm>
          <a:prstGeom prst="rect">
            <a:avLst/>
          </a:prstGeom>
          <a:noFill/>
          <a:ln w="9525" cap="flat" cmpd="sng">
            <a:solidFill>
              <a:schemeClr val="dk1"/>
            </a:solidFill>
            <a:prstDash val="solid"/>
            <a:round/>
            <a:headEnd type="none" w="sm" len="sm"/>
            <a:tailEnd type="none" w="sm" len="sm"/>
          </a:ln>
        </p:spPr>
      </p:pic>
      <p:pic>
        <p:nvPicPr>
          <p:cNvPr id="764" name="Google Shape;764;p100" descr="graphic of option 3: setting a starting point unrelated to prior data"/>
          <p:cNvPicPr preferRelativeResize="0"/>
          <p:nvPr/>
        </p:nvPicPr>
        <p:blipFill>
          <a:blip r:embed="rId7">
            <a:alphaModFix/>
          </a:blip>
          <a:stretch>
            <a:fillRect/>
          </a:stretch>
        </p:blipFill>
        <p:spPr>
          <a:xfrm>
            <a:off x="1511200" y="2954500"/>
            <a:ext cx="2455804" cy="1650350"/>
          </a:xfrm>
          <a:prstGeom prst="rect">
            <a:avLst/>
          </a:prstGeom>
          <a:noFill/>
          <a:ln w="9525" cap="flat" cmpd="sng">
            <a:solidFill>
              <a:schemeClr val="dk1"/>
            </a:solidFill>
            <a:prstDash val="solid"/>
            <a:round/>
            <a:headEnd type="none" w="sm" len="sm"/>
            <a:tailEnd type="none" w="sm" len="sm"/>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pic>
        <p:nvPicPr>
          <p:cNvPr id="770" name="Google Shape;770;p101" descr="graph comparing starting points "/>
          <p:cNvPicPr preferRelativeResize="0"/>
          <p:nvPr/>
        </p:nvPicPr>
        <p:blipFill>
          <a:blip r:embed="rId4">
            <a:alphaModFix/>
          </a:blip>
          <a:stretch>
            <a:fillRect/>
          </a:stretch>
        </p:blipFill>
        <p:spPr>
          <a:xfrm>
            <a:off x="3180225" y="1530750"/>
            <a:ext cx="5541359" cy="3333124"/>
          </a:xfrm>
          <a:prstGeom prst="rect">
            <a:avLst/>
          </a:prstGeom>
          <a:noFill/>
          <a:ln>
            <a:noFill/>
          </a:ln>
        </p:spPr>
      </p:pic>
      <p:sp>
        <p:nvSpPr>
          <p:cNvPr id="771" name="Google Shape;771;p101"/>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3:</a:t>
            </a:r>
            <a:r>
              <a:rPr lang="en-US"/>
              <a:t> Determine the starting point </a:t>
            </a:r>
            <a:endParaRPr/>
          </a:p>
        </p:txBody>
      </p:sp>
      <p:sp>
        <p:nvSpPr>
          <p:cNvPr id="772" name="Google Shape;772;p101"/>
          <p:cNvSpPr txBox="1">
            <a:spLocks noGrp="1"/>
          </p:cNvSpPr>
          <p:nvPr>
            <p:ph type="body" idx="1"/>
          </p:nvPr>
        </p:nvSpPr>
        <p:spPr>
          <a:xfrm>
            <a:off x="245025" y="3597275"/>
            <a:ext cx="2935200" cy="1190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Scenario 1: </a:t>
            </a:r>
            <a:r>
              <a:rPr lang="en-US" b="1">
                <a:solidFill>
                  <a:srgbClr val="980000"/>
                </a:solidFill>
              </a:rPr>
              <a:t>District average</a:t>
            </a: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Prior year</a:t>
            </a:r>
            <a:endParaRPr b="1">
              <a:solidFill>
                <a:srgbClr val="CC4125"/>
              </a:solidFill>
            </a:endParaRPr>
          </a:p>
          <a:p>
            <a:pPr marL="0" lvl="0" indent="0" algn="l" rtl="0">
              <a:spcBef>
                <a:spcPts val="800"/>
              </a:spcBef>
              <a:spcAft>
                <a:spcPts val="0"/>
              </a:spcAft>
              <a:buNone/>
            </a:pPr>
            <a:r>
              <a:rPr lang="en-US"/>
              <a:t>Scenario 3: </a:t>
            </a:r>
            <a:r>
              <a:rPr lang="en-US" b="1">
                <a:solidFill>
                  <a:srgbClr val="5B0F00"/>
                </a:solidFill>
              </a:rPr>
              <a:t>Other value</a:t>
            </a:r>
            <a:endParaRPr b="1">
              <a:solidFill>
                <a:srgbClr val="5B0F00"/>
              </a:solidFill>
            </a:endParaRPr>
          </a:p>
          <a:p>
            <a:pPr marL="0" lvl="0" indent="0" algn="l" rtl="0">
              <a:spcBef>
                <a:spcPts val="800"/>
              </a:spcBef>
              <a:spcAft>
                <a:spcPts val="0"/>
              </a:spcAft>
              <a:buNone/>
            </a:pPr>
            <a:endParaRPr b="1">
              <a:solidFill>
                <a:srgbClr val="980000"/>
              </a:solidFill>
            </a:endParaRPr>
          </a:p>
        </p:txBody>
      </p:sp>
      <p:sp>
        <p:nvSpPr>
          <p:cNvPr id="773" name="Google Shape;773;p101"/>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774" name="Google Shape;774;p101"/>
          <p:cNvSpPr txBox="1">
            <a:spLocks noGrp="1"/>
          </p:cNvSpPr>
          <p:nvPr>
            <p:ph type="body" idx="1"/>
          </p:nvPr>
        </p:nvSpPr>
        <p:spPr>
          <a:xfrm>
            <a:off x="235500" y="1239713"/>
            <a:ext cx="2295000" cy="1500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SzPts val="605"/>
              <a:buNone/>
            </a:pPr>
            <a:r>
              <a:rPr lang="en-US" sz="1719" b="1"/>
              <a:t>Legend</a:t>
            </a:r>
            <a:endParaRPr sz="1719" b="1"/>
          </a:p>
          <a:p>
            <a:pPr marL="0" lvl="0" indent="0" algn="l" rtl="0">
              <a:spcBef>
                <a:spcPts val="800"/>
              </a:spcBef>
              <a:spcAft>
                <a:spcPts val="0"/>
              </a:spcAft>
              <a:buSzPts val="605"/>
              <a:buNone/>
            </a:pPr>
            <a:r>
              <a:rPr lang="en-US" sz="1719"/>
              <a:t>District (all students):</a:t>
            </a:r>
            <a:endParaRPr sz="1719"/>
          </a:p>
          <a:p>
            <a:pPr marL="0" lvl="0" indent="0" algn="l" rtl="0">
              <a:spcBef>
                <a:spcPts val="800"/>
              </a:spcBef>
              <a:spcAft>
                <a:spcPts val="0"/>
              </a:spcAft>
              <a:buSzPts val="605"/>
              <a:buNone/>
            </a:pPr>
            <a:r>
              <a:rPr lang="en-US" sz="1719"/>
              <a:t>State history :</a:t>
            </a:r>
            <a:endParaRPr sz="1719"/>
          </a:p>
          <a:p>
            <a:pPr marL="0" lvl="0" indent="0" algn="l" rtl="0">
              <a:spcBef>
                <a:spcPts val="800"/>
              </a:spcBef>
              <a:spcAft>
                <a:spcPts val="0"/>
              </a:spcAft>
              <a:buSzPts val="605"/>
              <a:buNone/>
            </a:pPr>
            <a:r>
              <a:rPr lang="en-US" sz="1719"/>
              <a:t>State average : </a:t>
            </a:r>
            <a:endParaRPr sz="1719"/>
          </a:p>
        </p:txBody>
      </p:sp>
      <p:cxnSp>
        <p:nvCxnSpPr>
          <p:cNvPr id="775" name="Google Shape;775;p101" descr="line"/>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776" name="Google Shape;776;p101" descr="line"/>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grpSp>
        <p:nvGrpSpPr>
          <p:cNvPr id="777" name="Google Shape;777;p101" descr="arrow prior year"/>
          <p:cNvGrpSpPr/>
          <p:nvPr/>
        </p:nvGrpSpPr>
        <p:grpSpPr>
          <a:xfrm>
            <a:off x="4942515" y="2817215"/>
            <a:ext cx="1547700" cy="1204500"/>
            <a:chOff x="4942515" y="2817215"/>
            <a:chExt cx="1547700" cy="1204500"/>
          </a:xfrm>
        </p:grpSpPr>
        <p:sp>
          <p:nvSpPr>
            <p:cNvPr id="778" name="Google Shape;778;p101" descr="arrow showing prior year starting point at lowest"/>
            <p:cNvSpPr/>
            <p:nvPr/>
          </p:nvSpPr>
          <p:spPr>
            <a:xfrm rot="-1924864">
              <a:off x="4945915" y="3191603"/>
              <a:ext cx="1540899" cy="455725"/>
            </a:xfrm>
            <a:prstGeom prst="rightArrow">
              <a:avLst>
                <a:gd name="adj1" fmla="val 50000"/>
                <a:gd name="adj2" fmla="val 50000"/>
              </a:avLst>
            </a:prstGeom>
            <a:no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CC4125"/>
                  </a:solidFill>
                </a:rPr>
                <a:t>Prior year</a:t>
              </a:r>
              <a:endParaRPr dirty="0">
                <a:solidFill>
                  <a:srgbClr val="CC4125"/>
                </a:solidFill>
              </a:endParaRPr>
            </a:p>
          </p:txBody>
        </p:sp>
        <p:sp>
          <p:nvSpPr>
            <p:cNvPr id="779" name="Google Shape;779;p101"/>
            <p:cNvSpPr/>
            <p:nvPr/>
          </p:nvSpPr>
          <p:spPr>
            <a:xfrm>
              <a:off x="6315075" y="2968625"/>
              <a:ext cx="112800" cy="95100"/>
            </a:xfrm>
            <a:prstGeom prst="ellipse">
              <a:avLst/>
            </a:prstGeom>
            <a:solidFill>
              <a:srgbClr val="CC4125"/>
            </a:solidFill>
            <a:ln w="9525"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101" descr="arrow district year"/>
          <p:cNvGrpSpPr/>
          <p:nvPr/>
        </p:nvGrpSpPr>
        <p:grpSpPr>
          <a:xfrm>
            <a:off x="4852572" y="1617430"/>
            <a:ext cx="1575303" cy="1122600"/>
            <a:chOff x="4852572" y="1617430"/>
            <a:chExt cx="1575303" cy="1122600"/>
          </a:xfrm>
        </p:grpSpPr>
        <p:sp>
          <p:nvSpPr>
            <p:cNvPr id="781" name="Google Shape;781;p101"/>
            <p:cNvSpPr/>
            <p:nvPr/>
          </p:nvSpPr>
          <p:spPr>
            <a:xfrm>
              <a:off x="6315075" y="2511425"/>
              <a:ext cx="112800" cy="95100"/>
            </a:xfrm>
            <a:prstGeom prst="ellipse">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1" descr="arrow showing district average of 5 years starting point"/>
            <p:cNvSpPr/>
            <p:nvPr/>
          </p:nvSpPr>
          <p:spPr>
            <a:xfrm rot="1669939">
              <a:off x="4869797" y="1950798"/>
              <a:ext cx="1540849" cy="455863"/>
            </a:xfrm>
            <a:prstGeom prst="rightArrow">
              <a:avLst>
                <a:gd name="adj1" fmla="val 50000"/>
                <a:gd name="adj2" fmla="val 50000"/>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980000"/>
                  </a:solidFill>
                </a:rPr>
                <a:t>district average</a:t>
              </a:r>
              <a:endParaRPr dirty="0">
                <a:solidFill>
                  <a:srgbClr val="980000"/>
                </a:solidFill>
              </a:endParaRPr>
            </a:p>
          </p:txBody>
        </p:sp>
      </p:grpSp>
      <p:grpSp>
        <p:nvGrpSpPr>
          <p:cNvPr id="783" name="Google Shape;783;p101" descr="arrow some other starting point"/>
          <p:cNvGrpSpPr/>
          <p:nvPr/>
        </p:nvGrpSpPr>
        <p:grpSpPr>
          <a:xfrm>
            <a:off x="6315075" y="2616125"/>
            <a:ext cx="2070550" cy="342900"/>
            <a:chOff x="6315075" y="2616125"/>
            <a:chExt cx="2070550" cy="342900"/>
          </a:xfrm>
        </p:grpSpPr>
        <p:sp>
          <p:nvSpPr>
            <p:cNvPr id="784" name="Google Shape;784;p101"/>
            <p:cNvSpPr/>
            <p:nvPr/>
          </p:nvSpPr>
          <p:spPr>
            <a:xfrm>
              <a:off x="6315075" y="2740025"/>
              <a:ext cx="112800" cy="95100"/>
            </a:xfrm>
            <a:prstGeom prst="ellipse">
              <a:avLst/>
            </a:prstGeom>
            <a:solidFill>
              <a:srgbClr val="5B0F00"/>
            </a:solid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1" descr="arrow showing some other value set at medium"/>
            <p:cNvSpPr/>
            <p:nvPr/>
          </p:nvSpPr>
          <p:spPr>
            <a:xfrm>
              <a:off x="6490225" y="2616125"/>
              <a:ext cx="1895400" cy="342900"/>
            </a:xfrm>
            <a:prstGeom prst="leftArrow">
              <a:avLst>
                <a:gd name="adj1" fmla="val 50000"/>
                <a:gd name="adj2" fmla="val 50000"/>
              </a:avLst>
            </a:prstGeom>
            <a:noFill/>
            <a:ln w="9525"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5B0F00"/>
                  </a:solidFill>
                </a:rPr>
                <a:t>some other value</a:t>
              </a:r>
              <a:endParaRPr dirty="0">
                <a:solidFill>
                  <a:srgbClr val="5B0F00"/>
                </a:solidFill>
              </a:endParaRPr>
            </a:p>
          </p:txBody>
        </p:sp>
      </p:grpSp>
      <p:grpSp>
        <p:nvGrpSpPr>
          <p:cNvPr id="786" name="Google Shape;786;p101" descr="line"/>
          <p:cNvGrpSpPr/>
          <p:nvPr/>
        </p:nvGrpSpPr>
        <p:grpSpPr>
          <a:xfrm>
            <a:off x="6315075" y="2359025"/>
            <a:ext cx="2105025" cy="95100"/>
            <a:chOff x="6315075" y="2359025"/>
            <a:chExt cx="2105025" cy="95100"/>
          </a:xfrm>
        </p:grpSpPr>
        <p:sp>
          <p:nvSpPr>
            <p:cNvPr id="787" name="Google Shape;787;p101"/>
            <p:cNvSpPr/>
            <p:nvPr/>
          </p:nvSpPr>
          <p:spPr>
            <a:xfrm>
              <a:off x="6315075" y="23590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1"/>
            <p:cNvSpPr/>
            <p:nvPr/>
          </p:nvSpPr>
          <p:spPr>
            <a:xfrm>
              <a:off x="6391275" y="2406650"/>
              <a:ext cx="2028825"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grpSp>
        <p:nvGrpSpPr>
          <p:cNvPr id="789" name="Google Shape;789;p101" descr="line"/>
          <p:cNvGrpSpPr/>
          <p:nvPr/>
        </p:nvGrpSpPr>
        <p:grpSpPr>
          <a:xfrm>
            <a:off x="2124075" y="2359025"/>
            <a:ext cx="841820" cy="95100"/>
            <a:chOff x="2428875" y="2359025"/>
            <a:chExt cx="841820" cy="95100"/>
          </a:xfrm>
        </p:grpSpPr>
        <p:sp>
          <p:nvSpPr>
            <p:cNvPr id="790" name="Google Shape;790;p101"/>
            <p:cNvSpPr/>
            <p:nvPr/>
          </p:nvSpPr>
          <p:spPr>
            <a:xfrm>
              <a:off x="2428875" y="23590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1"/>
            <p:cNvSpPr/>
            <p:nvPr/>
          </p:nvSpPr>
          <p:spPr>
            <a:xfrm>
              <a:off x="2641963" y="24018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grpSp>
        <p:nvGrpSpPr>
          <p:cNvPr id="792" name="Google Shape;792;p101" descr="lines"/>
          <p:cNvGrpSpPr/>
          <p:nvPr/>
        </p:nvGrpSpPr>
        <p:grpSpPr>
          <a:xfrm>
            <a:off x="4003675" y="2232025"/>
            <a:ext cx="2033596" cy="530232"/>
            <a:chOff x="3927475" y="2232025"/>
            <a:chExt cx="2033596" cy="530232"/>
          </a:xfrm>
        </p:grpSpPr>
        <p:sp>
          <p:nvSpPr>
            <p:cNvPr id="793" name="Google Shape;793;p101"/>
            <p:cNvSpPr/>
            <p:nvPr/>
          </p:nvSpPr>
          <p:spPr>
            <a:xfrm>
              <a:off x="3927475" y="2232025"/>
              <a:ext cx="804875" cy="38100"/>
            </a:xfrm>
            <a:custGeom>
              <a:avLst/>
              <a:gdLst/>
              <a:ahLst/>
              <a:cxnLst/>
              <a:rect l="l" t="t" r="r" b="b"/>
              <a:pathLst>
                <a:path w="32195" h="1524" extrusionOk="0">
                  <a:moveTo>
                    <a:pt x="0" y="0"/>
                  </a:moveTo>
                  <a:lnTo>
                    <a:pt x="15431" y="1524"/>
                  </a:lnTo>
                  <a:lnTo>
                    <a:pt x="32195" y="1334"/>
                  </a:lnTo>
                </a:path>
              </a:pathLst>
            </a:custGeom>
            <a:noFill/>
            <a:ln w="9525" cap="flat" cmpd="sng">
              <a:solidFill>
                <a:srgbClr val="38761D"/>
              </a:solidFill>
              <a:prstDash val="solid"/>
              <a:round/>
              <a:headEnd type="none" w="med" len="med"/>
              <a:tailEnd type="none" w="med" len="med"/>
            </a:ln>
          </p:spPr>
        </p:sp>
        <p:sp>
          <p:nvSpPr>
            <p:cNvPr id="794" name="Google Shape;794;p101"/>
            <p:cNvSpPr/>
            <p:nvPr/>
          </p:nvSpPr>
          <p:spPr>
            <a:xfrm>
              <a:off x="5551500" y="2498725"/>
              <a:ext cx="409571" cy="263532"/>
            </a:xfrm>
            <a:custGeom>
              <a:avLst/>
              <a:gdLst/>
              <a:ahLst/>
              <a:cxnLst/>
              <a:rect l="l" t="t" r="r" b="b"/>
              <a:pathLst>
                <a:path w="16002" h="9970" extrusionOk="0">
                  <a:moveTo>
                    <a:pt x="0" y="0"/>
                  </a:moveTo>
                  <a:lnTo>
                    <a:pt x="16002" y="9970"/>
                  </a:lnTo>
                </a:path>
              </a:pathLst>
            </a:custGeom>
            <a:noFill/>
            <a:ln w="9525" cap="flat" cmpd="sng">
              <a:solidFill>
                <a:srgbClr val="38761D"/>
              </a:solidFill>
              <a:prstDash val="solid"/>
              <a:round/>
              <a:headEnd type="none" w="med" len="med"/>
              <a:tailEnd type="none" w="med" len="med"/>
            </a:ln>
          </p:spPr>
        </p:sp>
      </p:gr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4"/>
          <p:cNvSpPr txBox="1">
            <a:spLocks noGrp="1"/>
          </p:cNvSpPr>
          <p:nvPr>
            <p:ph type="ctrTitle"/>
          </p:nvPr>
        </p:nvSpPr>
        <p:spPr>
          <a:xfrm>
            <a:off x="527850" y="1894800"/>
            <a:ext cx="8088300" cy="1353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1400" i="1"/>
              <a:t>This presentation will not provide every answer, a formula, or a ‘’correct answer’’ for how to set </a:t>
            </a:r>
            <a:endParaRPr sz="1400" i="1"/>
          </a:p>
          <a:p>
            <a:pPr marL="0" lvl="0" indent="0" algn="ctr" rtl="0">
              <a:spcBef>
                <a:spcPts val="0"/>
              </a:spcBef>
              <a:spcAft>
                <a:spcPts val="0"/>
              </a:spcAft>
              <a:buNone/>
            </a:pPr>
            <a:r>
              <a:rPr lang="en-US" sz="1400" i="1"/>
              <a:t>growth targets of any type. </a:t>
            </a:r>
            <a:endParaRPr sz="1400" i="1"/>
          </a:p>
          <a:p>
            <a:pPr marL="0" lvl="0" indent="0" algn="ctr" rtl="0">
              <a:spcBef>
                <a:spcPts val="0"/>
              </a:spcBef>
              <a:spcAft>
                <a:spcPts val="0"/>
              </a:spcAft>
              <a:buNone/>
            </a:pPr>
            <a:endParaRPr sz="1400" i="1"/>
          </a:p>
          <a:p>
            <a:pPr marL="0" lvl="0" indent="0" algn="ctr" rtl="0">
              <a:spcBef>
                <a:spcPts val="0"/>
              </a:spcBef>
              <a:spcAft>
                <a:spcPts val="0"/>
              </a:spcAft>
              <a:buNone/>
            </a:pPr>
            <a:r>
              <a:rPr lang="en-US" sz="1400" i="1"/>
              <a:t>Ideally you will walk away with a tangible and useful set of concepts and practices to help you </a:t>
            </a:r>
            <a:endParaRPr sz="1400" i="1"/>
          </a:p>
          <a:p>
            <a:pPr marL="0" lvl="0" indent="0" algn="ctr" rtl="0">
              <a:spcBef>
                <a:spcPts val="0"/>
              </a:spcBef>
              <a:spcAft>
                <a:spcPts val="0"/>
              </a:spcAft>
              <a:buNone/>
            </a:pPr>
            <a:r>
              <a:rPr lang="en-US" sz="1400" i="1"/>
              <a:t>discuss and craft meaningful targets for your specific context and community.</a:t>
            </a:r>
            <a:endParaRPr sz="1400" i="1"/>
          </a:p>
        </p:txBody>
      </p:sp>
      <p:sp>
        <p:nvSpPr>
          <p:cNvPr id="563" name="Google Shape;563;p8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grpSp>
        <p:nvGrpSpPr>
          <p:cNvPr id="564" name="Google Shape;564;p84" descr="cloud with hashtag it depends" title="cloud"/>
          <p:cNvGrpSpPr/>
          <p:nvPr/>
        </p:nvGrpSpPr>
        <p:grpSpPr>
          <a:xfrm>
            <a:off x="3584300" y="4017700"/>
            <a:ext cx="1668816" cy="884304"/>
            <a:chOff x="784600" y="1581650"/>
            <a:chExt cx="1668816" cy="884304"/>
          </a:xfrm>
        </p:grpSpPr>
        <p:sp>
          <p:nvSpPr>
            <p:cNvPr id="565" name="Google Shape;565;p84" descr="Contains hashtag It Depends" title="Purple Cloud"/>
            <p:cNvSpPr/>
            <p:nvPr/>
          </p:nvSpPr>
          <p:spPr>
            <a:xfrm>
              <a:off x="784600" y="1581650"/>
              <a:ext cx="1668816" cy="884304"/>
            </a:xfrm>
            <a:prstGeom prst="cloud">
              <a:avLst/>
            </a:prstGeom>
            <a:solidFill>
              <a:srgbClr val="E8EBFA"/>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566" name="Google Shape;566;p84"/>
            <p:cNvSpPr txBox="1"/>
            <p:nvPr/>
          </p:nvSpPr>
          <p:spPr>
            <a:xfrm>
              <a:off x="1046150" y="1808250"/>
              <a:ext cx="1295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dirty="0">
                  <a:latin typeface="Calibri"/>
                  <a:ea typeface="Calibri"/>
                  <a:cs typeface="Calibri"/>
                  <a:sym typeface="Calibri"/>
                </a:rPr>
                <a:t>#</a:t>
              </a:r>
              <a:r>
                <a:rPr lang="en-US" sz="1700" b="1" dirty="0" err="1">
                  <a:latin typeface="Calibri"/>
                  <a:ea typeface="Calibri"/>
                  <a:cs typeface="Calibri"/>
                  <a:sym typeface="Calibri"/>
                </a:rPr>
                <a:t>itdepends</a:t>
              </a:r>
              <a:endParaRPr sz="1700" b="1" dirty="0">
                <a:latin typeface="Calibri"/>
                <a:ea typeface="Calibri"/>
                <a:cs typeface="Calibri"/>
                <a:sym typeface="Calibri"/>
              </a:endParaRPr>
            </a:p>
          </p:txBody>
        </p:sp>
      </p:grpSp>
      <p:pic>
        <p:nvPicPr>
          <p:cNvPr id="567" name="Google Shape;567;p84" descr="A post it note that contains text that says &quot;A quick note before we dive in&quot;" title="A quick note"/>
          <p:cNvPicPr preferRelativeResize="0"/>
          <p:nvPr/>
        </p:nvPicPr>
        <p:blipFill rotWithShape="1">
          <a:blip r:embed="rId4">
            <a:alphaModFix/>
          </a:blip>
          <a:srcRect b="23971"/>
          <a:stretch/>
        </p:blipFill>
        <p:spPr>
          <a:xfrm rot="-1299194">
            <a:off x="1638330" y="556808"/>
            <a:ext cx="1902164" cy="1446205"/>
          </a:xfrm>
          <a:prstGeom prst="rect">
            <a:avLst/>
          </a:prstGeom>
          <a:noFill/>
          <a:ln>
            <a:noFill/>
          </a:ln>
        </p:spPr>
      </p:pic>
      <p:sp>
        <p:nvSpPr>
          <p:cNvPr id="568" name="Google Shape;568;p84"/>
          <p:cNvSpPr txBox="1"/>
          <p:nvPr/>
        </p:nvSpPr>
        <p:spPr>
          <a:xfrm>
            <a:off x="1620750" y="1591150"/>
            <a:ext cx="69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
                <a:solidFill>
                  <a:srgbClr val="B7B7B7"/>
                </a:solidFill>
                <a:latin typeface="Calibri"/>
                <a:ea typeface="Calibri"/>
                <a:cs typeface="Calibri"/>
                <a:sym typeface="Calibri"/>
              </a:rPr>
              <a:t>Guilhem</a:t>
            </a:r>
            <a:endParaRPr sz="600">
              <a:solidFill>
                <a:srgbClr val="B7B7B7"/>
              </a:solidFill>
              <a:latin typeface="Calibri"/>
              <a:ea typeface="Calibri"/>
              <a:cs typeface="Calibri"/>
              <a:sym typeface="Calibri"/>
            </a:endParaRPr>
          </a:p>
          <a:p>
            <a:pPr marL="0" lvl="0" indent="0" algn="l" rtl="0">
              <a:spcBef>
                <a:spcPts val="0"/>
              </a:spcBef>
              <a:spcAft>
                <a:spcPts val="0"/>
              </a:spcAft>
              <a:buNone/>
            </a:pPr>
            <a:r>
              <a:rPr lang="en-US" sz="600">
                <a:solidFill>
                  <a:srgbClr val="B7B7B7"/>
                </a:solidFill>
                <a:latin typeface="Calibri"/>
                <a:ea typeface="Calibri"/>
                <a:cs typeface="Calibri"/>
                <a:sym typeface="Calibri"/>
              </a:rPr>
              <a:t>Noun Project</a:t>
            </a:r>
            <a:endParaRPr sz="600">
              <a:solidFill>
                <a:srgbClr val="B7B7B7"/>
              </a:solidFill>
              <a:latin typeface="Calibri"/>
              <a:ea typeface="Calibri"/>
              <a:cs typeface="Calibri"/>
              <a:sym typeface="Calibri"/>
            </a:endParaRPr>
          </a:p>
        </p:txBody>
      </p:sp>
      <p:sp>
        <p:nvSpPr>
          <p:cNvPr id="569" name="Google Shape;569;p84"/>
          <p:cNvSpPr txBox="1"/>
          <p:nvPr/>
        </p:nvSpPr>
        <p:spPr>
          <a:xfrm rot="-1305434">
            <a:off x="1982671" y="860978"/>
            <a:ext cx="1083700" cy="92364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Caveat"/>
                <a:ea typeface="Caveat"/>
                <a:cs typeface="Caveat"/>
                <a:sym typeface="Caveat"/>
              </a:rPr>
              <a:t> A quick note</a:t>
            </a:r>
            <a:endParaRPr sz="1600" dirty="0">
              <a:latin typeface="Caveat"/>
              <a:ea typeface="Caveat"/>
              <a:cs typeface="Caveat"/>
              <a:sym typeface="Caveat"/>
            </a:endParaRPr>
          </a:p>
          <a:p>
            <a:pPr marL="0" lvl="0" indent="0" algn="ctr" rtl="0">
              <a:spcBef>
                <a:spcPts val="0"/>
              </a:spcBef>
              <a:spcAft>
                <a:spcPts val="0"/>
              </a:spcAft>
              <a:buNone/>
            </a:pPr>
            <a:r>
              <a:rPr lang="en-US" sz="1600" dirty="0">
                <a:latin typeface="Caveat"/>
                <a:ea typeface="Caveat"/>
                <a:cs typeface="Caveat"/>
                <a:sym typeface="Caveat"/>
              </a:rPr>
              <a:t>before we </a:t>
            </a:r>
            <a:endParaRPr sz="1600" dirty="0">
              <a:latin typeface="Caveat"/>
              <a:ea typeface="Caveat"/>
              <a:cs typeface="Caveat"/>
              <a:sym typeface="Caveat"/>
            </a:endParaRPr>
          </a:p>
          <a:p>
            <a:pPr marL="0" lvl="0" indent="0" algn="ctr" rtl="0">
              <a:spcBef>
                <a:spcPts val="0"/>
              </a:spcBef>
              <a:spcAft>
                <a:spcPts val="0"/>
              </a:spcAft>
              <a:buNone/>
            </a:pPr>
            <a:r>
              <a:rPr lang="en-US" sz="1600" dirty="0">
                <a:latin typeface="Caveat"/>
                <a:ea typeface="Caveat"/>
                <a:cs typeface="Caveat"/>
                <a:sym typeface="Caveat"/>
              </a:rPr>
              <a:t>dive in! </a:t>
            </a:r>
            <a:endParaRPr sz="1600" dirty="0">
              <a:latin typeface="Caveat"/>
              <a:ea typeface="Caveat"/>
              <a:cs typeface="Caveat"/>
              <a:sym typeface="Caveat"/>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grpSp>
        <p:nvGrpSpPr>
          <p:cNvPr id="800" name="Google Shape;800;p102" descr="graphic"/>
          <p:cNvGrpSpPr/>
          <p:nvPr/>
        </p:nvGrpSpPr>
        <p:grpSpPr>
          <a:xfrm>
            <a:off x="3139550" y="1492250"/>
            <a:ext cx="5541359" cy="3333124"/>
            <a:chOff x="3139550" y="1492250"/>
            <a:chExt cx="5541359" cy="3333124"/>
          </a:xfrm>
        </p:grpSpPr>
        <p:pic>
          <p:nvPicPr>
            <p:cNvPr id="801" name="Google Shape;801;p102" descr="graphic"/>
            <p:cNvPicPr preferRelativeResize="0"/>
            <p:nvPr/>
          </p:nvPicPr>
          <p:blipFill>
            <a:blip r:embed="rId4">
              <a:alphaModFix/>
            </a:blip>
            <a:stretch>
              <a:fillRect/>
            </a:stretch>
          </p:blipFill>
          <p:spPr>
            <a:xfrm>
              <a:off x="3139550" y="1492250"/>
              <a:ext cx="5541359" cy="3333124"/>
            </a:xfrm>
            <a:prstGeom prst="rect">
              <a:avLst/>
            </a:prstGeom>
            <a:noFill/>
            <a:ln>
              <a:noFill/>
            </a:ln>
          </p:spPr>
        </p:pic>
        <p:grpSp>
          <p:nvGrpSpPr>
            <p:cNvPr id="802" name="Google Shape;802;p102"/>
            <p:cNvGrpSpPr/>
            <p:nvPr/>
          </p:nvGrpSpPr>
          <p:grpSpPr>
            <a:xfrm>
              <a:off x="3927475" y="2232025"/>
              <a:ext cx="2033596" cy="530232"/>
              <a:chOff x="3927475" y="2232025"/>
              <a:chExt cx="2033596" cy="530232"/>
            </a:xfrm>
          </p:grpSpPr>
          <p:sp>
            <p:nvSpPr>
              <p:cNvPr id="803" name="Google Shape;803;p102"/>
              <p:cNvSpPr/>
              <p:nvPr/>
            </p:nvSpPr>
            <p:spPr>
              <a:xfrm>
                <a:off x="3927475" y="2232025"/>
                <a:ext cx="804875" cy="38100"/>
              </a:xfrm>
              <a:custGeom>
                <a:avLst/>
                <a:gdLst/>
                <a:ahLst/>
                <a:cxnLst/>
                <a:rect l="l" t="t" r="r" b="b"/>
                <a:pathLst>
                  <a:path w="32195" h="1524" extrusionOk="0">
                    <a:moveTo>
                      <a:pt x="0" y="0"/>
                    </a:moveTo>
                    <a:lnTo>
                      <a:pt x="15431" y="1524"/>
                    </a:lnTo>
                    <a:lnTo>
                      <a:pt x="32195" y="1334"/>
                    </a:lnTo>
                  </a:path>
                </a:pathLst>
              </a:custGeom>
              <a:noFill/>
              <a:ln w="9525" cap="flat" cmpd="sng">
                <a:solidFill>
                  <a:srgbClr val="38761D"/>
                </a:solidFill>
                <a:prstDash val="solid"/>
                <a:round/>
                <a:headEnd type="none" w="med" len="med"/>
                <a:tailEnd type="none" w="med" len="med"/>
              </a:ln>
            </p:spPr>
          </p:sp>
          <p:sp>
            <p:nvSpPr>
              <p:cNvPr id="804" name="Google Shape;804;p102"/>
              <p:cNvSpPr/>
              <p:nvPr/>
            </p:nvSpPr>
            <p:spPr>
              <a:xfrm>
                <a:off x="5551500" y="2498725"/>
                <a:ext cx="409571" cy="263532"/>
              </a:xfrm>
              <a:custGeom>
                <a:avLst/>
                <a:gdLst/>
                <a:ahLst/>
                <a:cxnLst/>
                <a:rect l="l" t="t" r="r" b="b"/>
                <a:pathLst>
                  <a:path w="16002" h="9970" extrusionOk="0">
                    <a:moveTo>
                      <a:pt x="0" y="0"/>
                    </a:moveTo>
                    <a:lnTo>
                      <a:pt x="16002" y="9970"/>
                    </a:lnTo>
                  </a:path>
                </a:pathLst>
              </a:custGeom>
              <a:noFill/>
              <a:ln w="9525" cap="flat" cmpd="sng">
                <a:solidFill>
                  <a:srgbClr val="38761D"/>
                </a:solidFill>
                <a:prstDash val="solid"/>
                <a:round/>
                <a:headEnd type="none" w="med" len="med"/>
                <a:tailEnd type="none" w="med" len="med"/>
              </a:ln>
            </p:spPr>
          </p:sp>
        </p:grpSp>
      </p:grpSp>
      <p:sp>
        <p:nvSpPr>
          <p:cNvPr id="805" name="Google Shape;805;p102"/>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3</a:t>
            </a:r>
            <a:r>
              <a:rPr lang="en-US"/>
              <a:t>: Starting Points </a:t>
            </a:r>
            <a:endParaRPr/>
          </a:p>
        </p:txBody>
      </p:sp>
      <p:sp>
        <p:nvSpPr>
          <p:cNvPr id="806" name="Google Shape;806;p102"/>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r>
              <a:rPr lang="en-US"/>
              <a:t>Scenario 1: </a:t>
            </a:r>
            <a:r>
              <a:rPr lang="en-US" b="1">
                <a:solidFill>
                  <a:srgbClr val="980000"/>
                </a:solidFill>
              </a:rPr>
              <a:t>District average</a:t>
            </a: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Prior year</a:t>
            </a:r>
            <a:endParaRPr b="1">
              <a:solidFill>
                <a:srgbClr val="CC4125"/>
              </a:solidFill>
            </a:endParaRPr>
          </a:p>
          <a:p>
            <a:pPr marL="0" lvl="0" indent="0" algn="l" rtl="0">
              <a:spcBef>
                <a:spcPts val="800"/>
              </a:spcBef>
              <a:spcAft>
                <a:spcPts val="0"/>
              </a:spcAft>
              <a:buNone/>
            </a:pPr>
            <a:r>
              <a:rPr lang="en-US"/>
              <a:t>Scenario 3: </a:t>
            </a:r>
            <a:r>
              <a:rPr lang="en-US" b="1">
                <a:solidFill>
                  <a:srgbClr val="5B0F00"/>
                </a:solidFill>
              </a:rPr>
              <a:t>Some other value</a:t>
            </a:r>
            <a:endParaRPr b="1">
              <a:solidFill>
                <a:srgbClr val="5B0F00"/>
              </a:solidFill>
            </a:endParaRPr>
          </a:p>
          <a:p>
            <a:pPr marL="0" lvl="0" indent="0" algn="l" rtl="0">
              <a:spcBef>
                <a:spcPts val="800"/>
              </a:spcBef>
              <a:spcAft>
                <a:spcPts val="0"/>
              </a:spcAft>
              <a:buNone/>
            </a:pPr>
            <a:r>
              <a:rPr lang="en-US" b="1"/>
              <a:t>Lines</a:t>
            </a:r>
            <a:r>
              <a:rPr lang="en-US"/>
              <a:t>: if no progress made</a:t>
            </a:r>
            <a:endParaRPr/>
          </a:p>
          <a:p>
            <a:pPr marL="0" lvl="0" indent="0" algn="l" rtl="0">
              <a:spcBef>
                <a:spcPts val="800"/>
              </a:spcBef>
              <a:spcAft>
                <a:spcPts val="0"/>
              </a:spcAft>
              <a:buNone/>
            </a:pPr>
            <a:endParaRPr b="1">
              <a:solidFill>
                <a:srgbClr val="980000"/>
              </a:solidFill>
            </a:endParaRPr>
          </a:p>
        </p:txBody>
      </p:sp>
      <p:sp>
        <p:nvSpPr>
          <p:cNvPr id="807" name="Google Shape;807;p10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808" name="Google Shape;808;p102"/>
          <p:cNvSpPr txBox="1">
            <a:spLocks noGrp="1"/>
          </p:cNvSpPr>
          <p:nvPr>
            <p:ph type="body" idx="1"/>
          </p:nvPr>
        </p:nvSpPr>
        <p:spPr>
          <a:xfrm>
            <a:off x="5938088" y="225650"/>
            <a:ext cx="2935200" cy="1190400"/>
          </a:xfrm>
          <a:prstGeom prst="rect">
            <a:avLst/>
          </a:prstGeom>
        </p:spPr>
        <p:txBody>
          <a:bodyPr spcFirstLastPara="1" wrap="square" lIns="68575" tIns="34275" rIns="68575" bIns="34275" anchor="t" anchorCtr="0">
            <a:normAutofit fontScale="32500" lnSpcReduction="20000"/>
          </a:bodyPr>
          <a:lstStyle/>
          <a:p>
            <a:pPr marL="0" lvl="0" indent="0" algn="l" rtl="0">
              <a:spcBef>
                <a:spcPts val="800"/>
              </a:spcBef>
              <a:spcAft>
                <a:spcPts val="0"/>
              </a:spcAft>
              <a:buNone/>
            </a:pPr>
            <a:r>
              <a:rPr lang="en-US" sz="3489" b="1"/>
              <a:t>Legend</a:t>
            </a:r>
            <a:endParaRPr sz="3489" b="1"/>
          </a:p>
          <a:p>
            <a:pPr marL="0" lvl="0" indent="0" algn="l" rtl="0">
              <a:spcBef>
                <a:spcPts val="800"/>
              </a:spcBef>
              <a:spcAft>
                <a:spcPts val="0"/>
              </a:spcAft>
              <a:buNone/>
            </a:pPr>
            <a:r>
              <a:rPr lang="en-US" sz="3489"/>
              <a:t>District (all students):</a:t>
            </a:r>
            <a:endParaRPr sz="3489"/>
          </a:p>
          <a:p>
            <a:pPr marL="0" lvl="0" indent="0" algn="l" rtl="0">
              <a:spcBef>
                <a:spcPts val="800"/>
              </a:spcBef>
              <a:spcAft>
                <a:spcPts val="0"/>
              </a:spcAft>
              <a:buNone/>
            </a:pPr>
            <a:r>
              <a:rPr lang="en-US" sz="3489"/>
              <a:t>State history :</a:t>
            </a:r>
            <a:endParaRPr sz="3489"/>
          </a:p>
          <a:p>
            <a:pPr marL="0" lvl="0" indent="0" algn="l" rtl="0">
              <a:spcBef>
                <a:spcPts val="800"/>
              </a:spcBef>
              <a:spcAft>
                <a:spcPts val="0"/>
              </a:spcAft>
              <a:buNone/>
            </a:pPr>
            <a:r>
              <a:rPr lang="en-US" sz="3489"/>
              <a:t>State average :</a:t>
            </a:r>
            <a:endParaRPr sz="3489"/>
          </a:p>
          <a:p>
            <a:pPr marL="0" lvl="0" indent="0" algn="l" rtl="0">
              <a:spcBef>
                <a:spcPts val="800"/>
              </a:spcBef>
              <a:spcAft>
                <a:spcPts val="0"/>
              </a:spcAft>
              <a:buNone/>
            </a:pPr>
            <a:r>
              <a:rPr lang="en-US" sz="3489"/>
              <a:t>  </a:t>
            </a:r>
            <a:endParaRPr b="1">
              <a:solidFill>
                <a:srgbClr val="980000"/>
              </a:solidFill>
            </a:endParaRPr>
          </a:p>
        </p:txBody>
      </p:sp>
      <p:grpSp>
        <p:nvGrpSpPr>
          <p:cNvPr id="809" name="Google Shape;809;p102" descr="line"/>
          <p:cNvGrpSpPr/>
          <p:nvPr/>
        </p:nvGrpSpPr>
        <p:grpSpPr>
          <a:xfrm>
            <a:off x="6315075" y="2311400"/>
            <a:ext cx="2105025" cy="95100"/>
            <a:chOff x="6315075" y="2359025"/>
            <a:chExt cx="2105025" cy="95100"/>
          </a:xfrm>
        </p:grpSpPr>
        <p:sp>
          <p:nvSpPr>
            <p:cNvPr id="810" name="Google Shape;810;p102"/>
            <p:cNvSpPr/>
            <p:nvPr/>
          </p:nvSpPr>
          <p:spPr>
            <a:xfrm>
              <a:off x="6315075" y="23590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02"/>
            <p:cNvSpPr/>
            <p:nvPr/>
          </p:nvSpPr>
          <p:spPr>
            <a:xfrm>
              <a:off x="6391275" y="2406650"/>
              <a:ext cx="2028825"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grpSp>
        <p:nvGrpSpPr>
          <p:cNvPr id="812" name="Google Shape;812;p102" descr="line"/>
          <p:cNvGrpSpPr/>
          <p:nvPr/>
        </p:nvGrpSpPr>
        <p:grpSpPr>
          <a:xfrm>
            <a:off x="7877175" y="549275"/>
            <a:ext cx="803720" cy="533250"/>
            <a:chOff x="2124075" y="1768475"/>
            <a:chExt cx="803720" cy="533250"/>
          </a:xfrm>
        </p:grpSpPr>
        <p:cxnSp>
          <p:nvCxnSpPr>
            <p:cNvPr id="813" name="Google Shape;813;p102"/>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814" name="Google Shape;814;p102"/>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815" name="Google Shape;815;p102"/>
            <p:cNvSpPr/>
            <p:nvPr/>
          </p:nvSpPr>
          <p:spPr>
            <a:xfrm>
              <a:off x="2124075" y="2206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02"/>
            <p:cNvSpPr/>
            <p:nvPr/>
          </p:nvSpPr>
          <p:spPr>
            <a:xfrm>
              <a:off x="2299063" y="22494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817" name="Google Shape;817;p102"/>
          <p:cNvSpPr txBox="1"/>
          <p:nvPr/>
        </p:nvSpPr>
        <p:spPr>
          <a:xfrm>
            <a:off x="400050" y="1216025"/>
            <a:ext cx="24861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Each starting point sets a different “floor”</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What is the 5-year target?</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What does yearly progression look like?</a:t>
            </a:r>
            <a:endParaRPr>
              <a:solidFill>
                <a:schemeClr val="dk1"/>
              </a:solidFill>
              <a:latin typeface="Calibri"/>
              <a:ea typeface="Calibri"/>
              <a:cs typeface="Calibri"/>
              <a:sym typeface="Calibri"/>
            </a:endParaRPr>
          </a:p>
        </p:txBody>
      </p:sp>
      <p:grpSp>
        <p:nvGrpSpPr>
          <p:cNvPr id="818" name="Google Shape;818;p102" descr="line"/>
          <p:cNvGrpSpPr/>
          <p:nvPr/>
        </p:nvGrpSpPr>
        <p:grpSpPr>
          <a:xfrm>
            <a:off x="6315113" y="2476650"/>
            <a:ext cx="2260407" cy="95100"/>
            <a:chOff x="6315075" y="2511425"/>
            <a:chExt cx="2228100" cy="95100"/>
          </a:xfrm>
        </p:grpSpPr>
        <p:sp>
          <p:nvSpPr>
            <p:cNvPr id="819" name="Google Shape;819;p102"/>
            <p:cNvSpPr/>
            <p:nvPr/>
          </p:nvSpPr>
          <p:spPr>
            <a:xfrm>
              <a:off x="6315075" y="2511425"/>
              <a:ext cx="112800" cy="95100"/>
            </a:xfrm>
            <a:prstGeom prst="ellipse">
              <a:avLst/>
            </a:prstGeom>
            <a:solidFill>
              <a:srgbClr val="980000"/>
            </a:solidFill>
            <a:ln w="1905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0" name="Google Shape;820;p102"/>
            <p:cNvCxnSpPr>
              <a:stCxn id="819" idx="6"/>
            </p:cNvCxnSpPr>
            <p:nvPr/>
          </p:nvCxnSpPr>
          <p:spPr>
            <a:xfrm>
              <a:off x="6427875" y="2558975"/>
              <a:ext cx="2115300" cy="9600"/>
            </a:xfrm>
            <a:prstGeom prst="straightConnector1">
              <a:avLst/>
            </a:prstGeom>
            <a:noFill/>
            <a:ln w="19050" cap="flat" cmpd="sng">
              <a:solidFill>
                <a:srgbClr val="85200C"/>
              </a:solidFill>
              <a:prstDash val="solid"/>
              <a:round/>
              <a:headEnd type="none" w="med" len="med"/>
              <a:tailEnd type="none" w="med" len="med"/>
            </a:ln>
          </p:spPr>
        </p:cxnSp>
      </p:grpSp>
      <p:grpSp>
        <p:nvGrpSpPr>
          <p:cNvPr id="821" name="Google Shape;821;p102" descr="line"/>
          <p:cNvGrpSpPr/>
          <p:nvPr/>
        </p:nvGrpSpPr>
        <p:grpSpPr>
          <a:xfrm>
            <a:off x="6315075" y="2740025"/>
            <a:ext cx="2260500" cy="95100"/>
            <a:chOff x="6315075" y="2816225"/>
            <a:chExt cx="2260500" cy="95100"/>
          </a:xfrm>
        </p:grpSpPr>
        <p:sp>
          <p:nvSpPr>
            <p:cNvPr id="822" name="Google Shape;822;p102"/>
            <p:cNvSpPr/>
            <p:nvPr/>
          </p:nvSpPr>
          <p:spPr>
            <a:xfrm>
              <a:off x="6315075" y="2816225"/>
              <a:ext cx="112800" cy="95100"/>
            </a:xfrm>
            <a:prstGeom prst="ellipse">
              <a:avLst/>
            </a:prstGeom>
            <a:solidFill>
              <a:srgbClr val="5B0F00"/>
            </a:solidFill>
            <a:ln w="19050" cap="flat" cmpd="sng">
              <a:solidFill>
                <a:srgbClr val="5B0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3" name="Google Shape;823;p102"/>
            <p:cNvCxnSpPr>
              <a:stCxn id="822" idx="6"/>
            </p:cNvCxnSpPr>
            <p:nvPr/>
          </p:nvCxnSpPr>
          <p:spPr>
            <a:xfrm>
              <a:off x="6427875" y="2863775"/>
              <a:ext cx="2147700" cy="5400"/>
            </a:xfrm>
            <a:prstGeom prst="straightConnector1">
              <a:avLst/>
            </a:prstGeom>
            <a:noFill/>
            <a:ln w="19050" cap="flat" cmpd="sng">
              <a:solidFill>
                <a:srgbClr val="5B0F00"/>
              </a:solidFill>
              <a:prstDash val="solid"/>
              <a:round/>
              <a:headEnd type="none" w="med" len="med"/>
              <a:tailEnd type="none" w="med" len="med"/>
            </a:ln>
          </p:spPr>
        </p:cxnSp>
      </p:grpSp>
      <p:grpSp>
        <p:nvGrpSpPr>
          <p:cNvPr id="824" name="Google Shape;824;p102" descr="line"/>
          <p:cNvGrpSpPr/>
          <p:nvPr/>
        </p:nvGrpSpPr>
        <p:grpSpPr>
          <a:xfrm>
            <a:off x="6319100" y="2955263"/>
            <a:ext cx="2260500" cy="95100"/>
            <a:chOff x="6315075" y="3044825"/>
            <a:chExt cx="2260500" cy="95100"/>
          </a:xfrm>
        </p:grpSpPr>
        <p:sp>
          <p:nvSpPr>
            <p:cNvPr id="825" name="Google Shape;825;p102"/>
            <p:cNvSpPr/>
            <p:nvPr/>
          </p:nvSpPr>
          <p:spPr>
            <a:xfrm>
              <a:off x="6315075" y="3044825"/>
              <a:ext cx="112800" cy="95100"/>
            </a:xfrm>
            <a:prstGeom prst="ellipse">
              <a:avLst/>
            </a:prstGeom>
            <a:solidFill>
              <a:srgbClr val="CC4125"/>
            </a:solid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6" name="Google Shape;826;p102"/>
            <p:cNvCxnSpPr>
              <a:stCxn id="825" idx="6"/>
            </p:cNvCxnSpPr>
            <p:nvPr/>
          </p:nvCxnSpPr>
          <p:spPr>
            <a:xfrm>
              <a:off x="6427875" y="3092375"/>
              <a:ext cx="2147700" cy="5400"/>
            </a:xfrm>
            <a:prstGeom prst="straightConnector1">
              <a:avLst/>
            </a:prstGeom>
            <a:noFill/>
            <a:ln w="19050" cap="flat" cmpd="sng">
              <a:solidFill>
                <a:srgbClr val="CC4125"/>
              </a:solidFill>
              <a:prstDash val="solid"/>
              <a:round/>
              <a:headEnd type="none" w="med" len="med"/>
              <a:tailEnd type="none" w="med" len="med"/>
            </a:ln>
          </p:spPr>
        </p:cxnSp>
      </p:gr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03"/>
          <p:cNvSpPr txBox="1">
            <a:spLocks noGrp="1"/>
          </p:cNvSpPr>
          <p:nvPr>
            <p:ph type="body" idx="1"/>
          </p:nvPr>
        </p:nvSpPr>
        <p:spPr>
          <a:xfrm>
            <a:off x="309275" y="1216825"/>
            <a:ext cx="7776000" cy="3136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300">
                <a:solidFill>
                  <a:srgbClr val="1F1F1F"/>
                </a:solidFill>
                <a:highlight>
                  <a:srgbClr val="FFFFFF"/>
                </a:highlight>
              </a:rPr>
              <a:t>For the five common metrics, three types of targets need to be set:</a:t>
            </a:r>
            <a:endParaRPr sz="2300">
              <a:solidFill>
                <a:srgbClr val="1F1F1F"/>
              </a:solidFill>
              <a:highlight>
                <a:srgbClr val="FFFFFF"/>
              </a:highlight>
            </a:endParaRPr>
          </a:p>
          <a:p>
            <a:pPr marL="457200" lvl="0" indent="-374650" algn="l" rtl="0">
              <a:spcBef>
                <a:spcPts val="800"/>
              </a:spcBef>
              <a:spcAft>
                <a:spcPts val="0"/>
              </a:spcAft>
              <a:buClr>
                <a:srgbClr val="1F1F1F"/>
              </a:buClr>
              <a:buSzPts val="2300"/>
              <a:buChar char="●"/>
            </a:pPr>
            <a:r>
              <a:rPr lang="en-US" sz="2300">
                <a:solidFill>
                  <a:srgbClr val="1F1F1F"/>
                </a:solidFill>
                <a:highlight>
                  <a:srgbClr val="FFFFFF"/>
                </a:highlight>
              </a:rPr>
              <a:t>Baseline</a:t>
            </a:r>
            <a:endParaRPr sz="2300">
              <a:solidFill>
                <a:srgbClr val="1F1F1F"/>
              </a:solidFill>
              <a:highlight>
                <a:srgbClr val="FFFFFF"/>
              </a:highlight>
            </a:endParaRPr>
          </a:p>
          <a:p>
            <a:pPr marL="457200" lvl="0" indent="-374650" algn="l" rtl="0">
              <a:spcBef>
                <a:spcPts val="0"/>
              </a:spcBef>
              <a:spcAft>
                <a:spcPts val="0"/>
              </a:spcAft>
              <a:buClr>
                <a:srgbClr val="1F1F1F"/>
              </a:buClr>
              <a:buSzPts val="2300"/>
              <a:buChar char="●"/>
            </a:pPr>
            <a:r>
              <a:rPr lang="en-US" sz="2300">
                <a:solidFill>
                  <a:srgbClr val="1F1F1F"/>
                </a:solidFill>
                <a:highlight>
                  <a:srgbClr val="FFFFFF"/>
                </a:highlight>
              </a:rPr>
              <a:t>Stretch</a:t>
            </a:r>
            <a:endParaRPr sz="2300">
              <a:solidFill>
                <a:srgbClr val="1F1F1F"/>
              </a:solidFill>
              <a:highlight>
                <a:srgbClr val="FFFFFF"/>
              </a:highlight>
            </a:endParaRPr>
          </a:p>
          <a:p>
            <a:pPr marL="457200" lvl="0" indent="-374650" algn="l" rtl="0">
              <a:spcBef>
                <a:spcPts val="0"/>
              </a:spcBef>
              <a:spcAft>
                <a:spcPts val="0"/>
              </a:spcAft>
              <a:buClr>
                <a:srgbClr val="1F1F1F"/>
              </a:buClr>
              <a:buSzPts val="2300"/>
              <a:buChar char="●"/>
            </a:pPr>
            <a:r>
              <a:rPr lang="en-US" sz="2300">
                <a:solidFill>
                  <a:srgbClr val="1F1F1F"/>
                </a:solidFill>
                <a:highlight>
                  <a:srgbClr val="FFFFFF"/>
                </a:highlight>
              </a:rPr>
              <a:t>Gap-Closing</a:t>
            </a:r>
            <a:endParaRPr sz="2300">
              <a:solidFill>
                <a:srgbClr val="1F1F1F"/>
              </a:solidFill>
              <a:highlight>
                <a:srgbClr val="FFFFFF"/>
              </a:highlight>
            </a:endParaRPr>
          </a:p>
          <a:p>
            <a:pPr marL="0" lvl="0" indent="0" algn="l" rtl="0">
              <a:spcBef>
                <a:spcPts val="800"/>
              </a:spcBef>
              <a:spcAft>
                <a:spcPts val="0"/>
              </a:spcAft>
              <a:buNone/>
            </a:pPr>
            <a:endParaRPr/>
          </a:p>
        </p:txBody>
      </p:sp>
      <p:sp>
        <p:nvSpPr>
          <p:cNvPr id="833" name="Google Shape;833;p10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Types of Targets</a:t>
            </a:r>
            <a:endParaRPr/>
          </a:p>
        </p:txBody>
      </p:sp>
      <p:sp>
        <p:nvSpPr>
          <p:cNvPr id="834" name="Google Shape;834;p10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835" name="Google Shape;835;p103" descr="graphic of gap, closing, and stretch targets"/>
          <p:cNvPicPr preferRelativeResize="0"/>
          <p:nvPr/>
        </p:nvPicPr>
        <p:blipFill>
          <a:blip r:embed="rId4">
            <a:alphaModFix/>
          </a:blip>
          <a:stretch>
            <a:fillRect/>
          </a:stretch>
        </p:blipFill>
        <p:spPr>
          <a:xfrm>
            <a:off x="2317450" y="1689725"/>
            <a:ext cx="5302950" cy="2895625"/>
          </a:xfrm>
          <a:prstGeom prst="rect">
            <a:avLst/>
          </a:prstGeom>
          <a:noFill/>
          <a:ln>
            <a:noFill/>
          </a:ln>
        </p:spPr>
      </p:pic>
      <p:sp>
        <p:nvSpPr>
          <p:cNvPr id="836" name="Google Shape;836;p103"/>
          <p:cNvSpPr/>
          <p:nvPr/>
        </p:nvSpPr>
        <p:spPr>
          <a:xfrm>
            <a:off x="7567200" y="2686325"/>
            <a:ext cx="1359900" cy="1118700"/>
          </a:xfrm>
          <a:prstGeom prst="wedgeRoundRectCallout">
            <a:avLst>
              <a:gd name="adj1" fmla="val -66130"/>
              <a:gd name="adj2" fmla="val -46078"/>
              <a:gd name="adj3" fmla="val 0"/>
            </a:avLst>
          </a:prstGeom>
          <a:solidFill>
            <a:srgbClr val="00A8A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rPr>
              <a:t>Context can alter the trajectories of all</a:t>
            </a:r>
            <a:endParaRPr b="1">
              <a:solidFill>
                <a:schemeClr val="dk1"/>
              </a:solidFill>
            </a:endParaRPr>
          </a:p>
        </p:txBody>
      </p:sp>
      <p:sp>
        <p:nvSpPr>
          <p:cNvPr id="837" name="Google Shape;837;p103" descr="arrow"/>
          <p:cNvSpPr/>
          <p:nvPr/>
        </p:nvSpPr>
        <p:spPr>
          <a:xfrm rot="-834334">
            <a:off x="6570793" y="2705241"/>
            <a:ext cx="287114" cy="479421"/>
          </a:xfrm>
          <a:prstGeom prst="upDownArrow">
            <a:avLst>
              <a:gd name="adj1" fmla="val 50000"/>
              <a:gd name="adj2" fmla="val 50000"/>
            </a:avLst>
          </a:prstGeom>
          <a:solidFill>
            <a:srgbClr val="DC5626">
              <a:alpha val="37500"/>
            </a:srgbClr>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03" descr="arrow"/>
          <p:cNvSpPr/>
          <p:nvPr/>
        </p:nvSpPr>
        <p:spPr>
          <a:xfrm rot="-1534444">
            <a:off x="6570836" y="2095645"/>
            <a:ext cx="287020" cy="479434"/>
          </a:xfrm>
          <a:prstGeom prst="upDownArrow">
            <a:avLst>
              <a:gd name="adj1" fmla="val 50000"/>
              <a:gd name="adj2" fmla="val 50000"/>
            </a:avLst>
          </a:prstGeom>
          <a:solidFill>
            <a:srgbClr val="9F2065">
              <a:alpha val="3452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03" descr="arrow"/>
          <p:cNvSpPr/>
          <p:nvPr/>
        </p:nvSpPr>
        <p:spPr>
          <a:xfrm rot="-1626031">
            <a:off x="6951739" y="2933787"/>
            <a:ext cx="287124" cy="479523"/>
          </a:xfrm>
          <a:prstGeom prst="upDownArrow">
            <a:avLst>
              <a:gd name="adj1" fmla="val 50000"/>
              <a:gd name="adj2" fmla="val 50000"/>
            </a:avLst>
          </a:prstGeom>
          <a:solidFill>
            <a:srgbClr val="006CAD">
              <a:alpha val="3929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grpSp>
        <p:nvGrpSpPr>
          <p:cNvPr id="845" name="Google Shape;845;p104" descr="graph"/>
          <p:cNvGrpSpPr/>
          <p:nvPr/>
        </p:nvGrpSpPr>
        <p:grpSpPr>
          <a:xfrm>
            <a:off x="3139550" y="1720850"/>
            <a:ext cx="5541359" cy="3333124"/>
            <a:chOff x="3139550" y="1492250"/>
            <a:chExt cx="5541359" cy="3333124"/>
          </a:xfrm>
        </p:grpSpPr>
        <p:pic>
          <p:nvPicPr>
            <p:cNvPr id="846" name="Google Shape;846;p104" descr="graph"/>
            <p:cNvPicPr preferRelativeResize="0"/>
            <p:nvPr/>
          </p:nvPicPr>
          <p:blipFill>
            <a:blip r:embed="rId4">
              <a:alphaModFix/>
            </a:blip>
            <a:stretch>
              <a:fillRect/>
            </a:stretch>
          </p:blipFill>
          <p:spPr>
            <a:xfrm>
              <a:off x="3139550" y="1492250"/>
              <a:ext cx="5541359" cy="3333124"/>
            </a:xfrm>
            <a:prstGeom prst="rect">
              <a:avLst/>
            </a:prstGeom>
            <a:noFill/>
            <a:ln>
              <a:noFill/>
            </a:ln>
          </p:spPr>
        </p:pic>
        <p:grpSp>
          <p:nvGrpSpPr>
            <p:cNvPr id="847" name="Google Shape;847;p104"/>
            <p:cNvGrpSpPr/>
            <p:nvPr/>
          </p:nvGrpSpPr>
          <p:grpSpPr>
            <a:xfrm>
              <a:off x="3927475" y="2232025"/>
              <a:ext cx="2033596" cy="530232"/>
              <a:chOff x="3927475" y="2232025"/>
              <a:chExt cx="2033596" cy="530232"/>
            </a:xfrm>
          </p:grpSpPr>
          <p:sp>
            <p:nvSpPr>
              <p:cNvPr id="848" name="Google Shape;848;p104"/>
              <p:cNvSpPr/>
              <p:nvPr/>
            </p:nvSpPr>
            <p:spPr>
              <a:xfrm>
                <a:off x="3927475" y="2232025"/>
                <a:ext cx="804875" cy="38100"/>
              </a:xfrm>
              <a:custGeom>
                <a:avLst/>
                <a:gdLst/>
                <a:ahLst/>
                <a:cxnLst/>
                <a:rect l="l" t="t" r="r" b="b"/>
                <a:pathLst>
                  <a:path w="32195" h="1524" extrusionOk="0">
                    <a:moveTo>
                      <a:pt x="0" y="0"/>
                    </a:moveTo>
                    <a:lnTo>
                      <a:pt x="15431" y="1524"/>
                    </a:lnTo>
                    <a:lnTo>
                      <a:pt x="32195" y="1334"/>
                    </a:lnTo>
                  </a:path>
                </a:pathLst>
              </a:custGeom>
              <a:noFill/>
              <a:ln w="9525" cap="flat" cmpd="sng">
                <a:solidFill>
                  <a:srgbClr val="38761D"/>
                </a:solidFill>
                <a:prstDash val="solid"/>
                <a:round/>
                <a:headEnd type="none" w="med" len="med"/>
                <a:tailEnd type="none" w="med" len="med"/>
              </a:ln>
            </p:spPr>
          </p:sp>
          <p:sp>
            <p:nvSpPr>
              <p:cNvPr id="849" name="Google Shape;849;p104"/>
              <p:cNvSpPr/>
              <p:nvPr/>
            </p:nvSpPr>
            <p:spPr>
              <a:xfrm>
                <a:off x="5551500" y="2498725"/>
                <a:ext cx="409571" cy="263532"/>
              </a:xfrm>
              <a:custGeom>
                <a:avLst/>
                <a:gdLst/>
                <a:ahLst/>
                <a:cxnLst/>
                <a:rect l="l" t="t" r="r" b="b"/>
                <a:pathLst>
                  <a:path w="16002" h="9970" extrusionOk="0">
                    <a:moveTo>
                      <a:pt x="0" y="0"/>
                    </a:moveTo>
                    <a:lnTo>
                      <a:pt x="16002" y="9970"/>
                    </a:lnTo>
                  </a:path>
                </a:pathLst>
              </a:custGeom>
              <a:noFill/>
              <a:ln w="9525" cap="flat" cmpd="sng">
                <a:solidFill>
                  <a:srgbClr val="38761D"/>
                </a:solidFill>
                <a:prstDash val="solid"/>
                <a:round/>
                <a:headEnd type="none" w="med" len="med"/>
                <a:tailEnd type="none" w="med" len="med"/>
              </a:ln>
            </p:spPr>
          </p:sp>
        </p:grpSp>
      </p:grpSp>
      <p:sp>
        <p:nvSpPr>
          <p:cNvPr id="850" name="Google Shape;850;p10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4</a:t>
            </a:r>
            <a:r>
              <a:rPr lang="en-US"/>
              <a:t>: Baseline Targets</a:t>
            </a:r>
            <a:endParaRPr/>
          </a:p>
        </p:txBody>
      </p:sp>
      <p:sp>
        <p:nvSpPr>
          <p:cNvPr id="851" name="Google Shape;851;p104"/>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b="1">
              <a:solidFill>
                <a:srgbClr val="980000"/>
              </a:solidFill>
            </a:endParaRPr>
          </a:p>
        </p:txBody>
      </p:sp>
      <p:sp>
        <p:nvSpPr>
          <p:cNvPr id="852" name="Google Shape;852;p10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853" name="Google Shape;853;p104"/>
          <p:cNvSpPr txBox="1">
            <a:spLocks noGrp="1"/>
          </p:cNvSpPr>
          <p:nvPr>
            <p:ph type="body" idx="1"/>
          </p:nvPr>
        </p:nvSpPr>
        <p:spPr>
          <a:xfrm>
            <a:off x="6223850" y="190725"/>
            <a:ext cx="1991100" cy="11373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SzPts val="523"/>
              <a:buNone/>
            </a:pPr>
            <a:r>
              <a:rPr lang="en-US" sz="1457" b="1"/>
              <a:t>Legend</a:t>
            </a:r>
            <a:endParaRPr sz="1457" b="1"/>
          </a:p>
          <a:p>
            <a:pPr marL="0" lvl="0" indent="0" algn="l" rtl="0">
              <a:lnSpc>
                <a:spcPct val="70000"/>
              </a:lnSpc>
              <a:spcBef>
                <a:spcPts val="800"/>
              </a:spcBef>
              <a:spcAft>
                <a:spcPts val="0"/>
              </a:spcAft>
              <a:buSzPts val="523"/>
              <a:buNone/>
            </a:pPr>
            <a:r>
              <a:rPr lang="en-US" sz="1457"/>
              <a:t>District (all students):</a:t>
            </a:r>
            <a:endParaRPr sz="1457"/>
          </a:p>
          <a:p>
            <a:pPr marL="0" lvl="0" indent="0" algn="l" rtl="0">
              <a:lnSpc>
                <a:spcPct val="70000"/>
              </a:lnSpc>
              <a:spcBef>
                <a:spcPts val="800"/>
              </a:spcBef>
              <a:spcAft>
                <a:spcPts val="0"/>
              </a:spcAft>
              <a:buSzPts val="523"/>
              <a:buNone/>
            </a:pPr>
            <a:r>
              <a:rPr lang="en-US" sz="1457"/>
              <a:t>State history :</a:t>
            </a:r>
            <a:endParaRPr sz="1457"/>
          </a:p>
          <a:p>
            <a:pPr marL="0" lvl="0" indent="0" algn="l" rtl="0">
              <a:lnSpc>
                <a:spcPct val="70000"/>
              </a:lnSpc>
              <a:spcBef>
                <a:spcPts val="800"/>
              </a:spcBef>
              <a:spcAft>
                <a:spcPts val="0"/>
              </a:spcAft>
              <a:buSzPts val="523"/>
              <a:buNone/>
            </a:pPr>
            <a:r>
              <a:rPr lang="en-US" sz="1457"/>
              <a:t>State average :</a:t>
            </a:r>
            <a:endParaRPr sz="1457"/>
          </a:p>
          <a:p>
            <a:pPr marL="0" lvl="0" indent="0" algn="l" rtl="0">
              <a:lnSpc>
                <a:spcPct val="70000"/>
              </a:lnSpc>
              <a:spcBef>
                <a:spcPts val="800"/>
              </a:spcBef>
              <a:spcAft>
                <a:spcPts val="0"/>
              </a:spcAft>
              <a:buSzPts val="523"/>
              <a:buNone/>
            </a:pPr>
            <a:endParaRPr sz="655" b="1">
              <a:solidFill>
                <a:srgbClr val="980000"/>
              </a:solidFill>
            </a:endParaRPr>
          </a:p>
        </p:txBody>
      </p:sp>
      <p:grpSp>
        <p:nvGrpSpPr>
          <p:cNvPr id="854" name="Google Shape;854;p104" descr="line"/>
          <p:cNvGrpSpPr/>
          <p:nvPr/>
        </p:nvGrpSpPr>
        <p:grpSpPr>
          <a:xfrm>
            <a:off x="7877175" y="549275"/>
            <a:ext cx="803720" cy="533250"/>
            <a:chOff x="2124075" y="1768475"/>
            <a:chExt cx="803720" cy="533250"/>
          </a:xfrm>
        </p:grpSpPr>
        <p:cxnSp>
          <p:nvCxnSpPr>
            <p:cNvPr id="855" name="Google Shape;855;p104"/>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856" name="Google Shape;856;p104"/>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857" name="Google Shape;857;p104"/>
            <p:cNvSpPr/>
            <p:nvPr/>
          </p:nvSpPr>
          <p:spPr>
            <a:xfrm>
              <a:off x="2124075" y="2206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04"/>
            <p:cNvSpPr/>
            <p:nvPr/>
          </p:nvSpPr>
          <p:spPr>
            <a:xfrm>
              <a:off x="2299063" y="22494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859" name="Google Shape;859;p104"/>
          <p:cNvSpPr txBox="1"/>
          <p:nvPr/>
        </p:nvSpPr>
        <p:spPr>
          <a:xfrm>
            <a:off x="388100" y="1686813"/>
            <a:ext cx="2486100" cy="2124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999999"/>
              </a:buClr>
              <a:buSzPts val="1400"/>
              <a:buFont typeface="Calibri"/>
              <a:buChar char="●"/>
            </a:pPr>
            <a:r>
              <a:rPr lang="en-US">
                <a:solidFill>
                  <a:srgbClr val="999999"/>
                </a:solidFill>
                <a:latin typeface="Calibri"/>
                <a:ea typeface="Calibri"/>
                <a:cs typeface="Calibri"/>
                <a:sym typeface="Calibri"/>
              </a:rPr>
              <a:t>Choose a start point</a:t>
            </a:r>
            <a:endParaRPr>
              <a:solidFill>
                <a:srgbClr val="999999"/>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Choose a target</a:t>
            </a:r>
            <a:endParaRPr b="1">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reasonable growth?</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Remember that growth is </a:t>
            </a:r>
            <a:r>
              <a:rPr lang="en-US" b="1">
                <a:solidFill>
                  <a:schemeClr val="dk1"/>
                </a:solidFill>
                <a:latin typeface="Calibri"/>
                <a:ea typeface="Calibri"/>
                <a:cs typeface="Calibri"/>
                <a:sym typeface="Calibri"/>
              </a:rPr>
              <a:t>not linear</a:t>
            </a:r>
            <a:endParaRPr b="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Context</a:t>
            </a:r>
            <a:r>
              <a:rPr lang="en-US">
                <a:solidFill>
                  <a:schemeClr val="dk1"/>
                </a:solidFill>
                <a:latin typeface="Calibri"/>
                <a:ea typeface="Calibri"/>
                <a:cs typeface="Calibri"/>
                <a:sym typeface="Calibri"/>
              </a:rPr>
              <a:t> is key</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SET THE BASELINE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grpSp>
        <p:nvGrpSpPr>
          <p:cNvPr id="860" name="Google Shape;860;p104" descr="line showing state average"/>
          <p:cNvGrpSpPr/>
          <p:nvPr/>
        </p:nvGrpSpPr>
        <p:grpSpPr>
          <a:xfrm>
            <a:off x="6315075" y="2540000"/>
            <a:ext cx="2105025" cy="95100"/>
            <a:chOff x="6315075" y="2359025"/>
            <a:chExt cx="2105025" cy="95100"/>
          </a:xfrm>
        </p:grpSpPr>
        <p:sp>
          <p:nvSpPr>
            <p:cNvPr id="861" name="Google Shape;861;p104"/>
            <p:cNvSpPr/>
            <p:nvPr/>
          </p:nvSpPr>
          <p:spPr>
            <a:xfrm>
              <a:off x="6315075" y="23590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04"/>
            <p:cNvSpPr/>
            <p:nvPr/>
          </p:nvSpPr>
          <p:spPr>
            <a:xfrm>
              <a:off x="6391275" y="2406650"/>
              <a:ext cx="2028825"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grpSp>
        <p:nvGrpSpPr>
          <p:cNvPr id="863" name="Google Shape;863;p104" descr="line showing most recent year if no growth"/>
          <p:cNvGrpSpPr/>
          <p:nvPr/>
        </p:nvGrpSpPr>
        <p:grpSpPr>
          <a:xfrm>
            <a:off x="6319100" y="3183863"/>
            <a:ext cx="2260500" cy="95100"/>
            <a:chOff x="6315075" y="3044825"/>
            <a:chExt cx="2260500" cy="95100"/>
          </a:xfrm>
        </p:grpSpPr>
        <p:sp>
          <p:nvSpPr>
            <p:cNvPr id="864" name="Google Shape;864;p104"/>
            <p:cNvSpPr/>
            <p:nvPr/>
          </p:nvSpPr>
          <p:spPr>
            <a:xfrm>
              <a:off x="6315075" y="3044825"/>
              <a:ext cx="112800" cy="95100"/>
            </a:xfrm>
            <a:prstGeom prst="ellipse">
              <a:avLst/>
            </a:prstGeom>
            <a:solidFill>
              <a:srgbClr val="CC4125"/>
            </a:solid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5" name="Google Shape;865;p104"/>
            <p:cNvCxnSpPr>
              <a:stCxn id="864" idx="6"/>
            </p:cNvCxnSpPr>
            <p:nvPr/>
          </p:nvCxnSpPr>
          <p:spPr>
            <a:xfrm>
              <a:off x="6427875" y="3092375"/>
              <a:ext cx="2147700" cy="5400"/>
            </a:xfrm>
            <a:prstGeom prst="straightConnector1">
              <a:avLst/>
            </a:prstGeom>
            <a:noFill/>
            <a:ln w="19050" cap="flat" cmpd="sng">
              <a:solidFill>
                <a:srgbClr val="CC4125"/>
              </a:solidFill>
              <a:prstDash val="solid"/>
              <a:round/>
              <a:headEnd type="none" w="med" len="med"/>
              <a:tailEnd type="none" w="med" len="med"/>
            </a:ln>
          </p:spPr>
        </p:cxnSp>
      </p:grpSp>
      <p:sp>
        <p:nvSpPr>
          <p:cNvPr id="866" name="Google Shape;866;p104" descr="line"/>
          <p:cNvSpPr/>
          <p:nvPr/>
        </p:nvSpPr>
        <p:spPr>
          <a:xfrm>
            <a:off x="6338150" y="2744800"/>
            <a:ext cx="50100" cy="4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05"/>
          <p:cNvSpPr txBox="1">
            <a:spLocks noGrp="1"/>
          </p:cNvSpPr>
          <p:nvPr>
            <p:ph type="title"/>
          </p:nvPr>
        </p:nvSpPr>
        <p:spPr>
          <a:xfrm>
            <a:off x="311700" y="2164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4:</a:t>
            </a:r>
            <a:r>
              <a:rPr lang="en-US"/>
              <a:t> Baseline - Review Historical Data</a:t>
            </a:r>
            <a:endParaRPr/>
          </a:p>
        </p:txBody>
      </p:sp>
      <p:pic>
        <p:nvPicPr>
          <p:cNvPr id="872" name="Google Shape;872;p105" descr="data table and graph showing historical data of regular attendance comparing statewide and sampe district data"/>
          <p:cNvPicPr preferRelativeResize="0"/>
          <p:nvPr/>
        </p:nvPicPr>
        <p:blipFill>
          <a:blip r:embed="rId4">
            <a:alphaModFix/>
          </a:blip>
          <a:stretch>
            <a:fillRect/>
          </a:stretch>
        </p:blipFill>
        <p:spPr>
          <a:xfrm>
            <a:off x="381600" y="846350"/>
            <a:ext cx="6718675" cy="3992349"/>
          </a:xfrm>
          <a:prstGeom prst="rect">
            <a:avLst/>
          </a:prstGeom>
          <a:noFill/>
          <a:ln>
            <a:noFill/>
          </a:ln>
        </p:spPr>
      </p:pic>
      <p:sp>
        <p:nvSpPr>
          <p:cNvPr id="873" name="Google Shape;873;p105" descr="76.7%"/>
          <p:cNvSpPr/>
          <p:nvPr/>
        </p:nvSpPr>
        <p:spPr>
          <a:xfrm>
            <a:off x="3270600" y="4593325"/>
            <a:ext cx="433200" cy="279600"/>
          </a:xfrm>
          <a:prstGeom prst="ellipse">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05" descr="70.9%"/>
          <p:cNvSpPr/>
          <p:nvPr/>
        </p:nvSpPr>
        <p:spPr>
          <a:xfrm>
            <a:off x="5937600" y="4593325"/>
            <a:ext cx="433200" cy="279600"/>
          </a:xfrm>
          <a:prstGeom prst="ellipse">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05" descr="56.3%"/>
          <p:cNvSpPr/>
          <p:nvPr/>
        </p:nvSpPr>
        <p:spPr>
          <a:xfrm>
            <a:off x="5404200" y="4593325"/>
            <a:ext cx="433200" cy="279600"/>
          </a:xfrm>
          <a:prstGeom prst="ellipse">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grpSp>
        <p:nvGrpSpPr>
          <p:cNvPr id="881" name="Google Shape;881;p106" descr="graph showing baseline target setting in relationship to floor, which is the line of no growth or decline"/>
          <p:cNvGrpSpPr/>
          <p:nvPr/>
        </p:nvGrpSpPr>
        <p:grpSpPr>
          <a:xfrm>
            <a:off x="3139550" y="1720850"/>
            <a:ext cx="5541359" cy="3333124"/>
            <a:chOff x="3139550" y="1492250"/>
            <a:chExt cx="5541359" cy="3333124"/>
          </a:xfrm>
        </p:grpSpPr>
        <p:pic>
          <p:nvPicPr>
            <p:cNvPr id="882" name="Google Shape;882;p106" descr="graph"/>
            <p:cNvPicPr preferRelativeResize="0"/>
            <p:nvPr/>
          </p:nvPicPr>
          <p:blipFill>
            <a:blip r:embed="rId4">
              <a:alphaModFix/>
            </a:blip>
            <a:stretch>
              <a:fillRect/>
            </a:stretch>
          </p:blipFill>
          <p:spPr>
            <a:xfrm>
              <a:off x="3139550" y="1492250"/>
              <a:ext cx="5541359" cy="3333124"/>
            </a:xfrm>
            <a:prstGeom prst="rect">
              <a:avLst/>
            </a:prstGeom>
            <a:noFill/>
            <a:ln>
              <a:noFill/>
            </a:ln>
          </p:spPr>
        </p:pic>
        <p:grpSp>
          <p:nvGrpSpPr>
            <p:cNvPr id="883" name="Google Shape;883;p106"/>
            <p:cNvGrpSpPr/>
            <p:nvPr/>
          </p:nvGrpSpPr>
          <p:grpSpPr>
            <a:xfrm>
              <a:off x="3927475" y="2232025"/>
              <a:ext cx="2033596" cy="530232"/>
              <a:chOff x="3927475" y="2232025"/>
              <a:chExt cx="2033596" cy="530232"/>
            </a:xfrm>
          </p:grpSpPr>
          <p:sp>
            <p:nvSpPr>
              <p:cNvPr id="884" name="Google Shape;884;p106"/>
              <p:cNvSpPr/>
              <p:nvPr/>
            </p:nvSpPr>
            <p:spPr>
              <a:xfrm>
                <a:off x="3927475" y="2232025"/>
                <a:ext cx="804875" cy="38100"/>
              </a:xfrm>
              <a:custGeom>
                <a:avLst/>
                <a:gdLst/>
                <a:ahLst/>
                <a:cxnLst/>
                <a:rect l="l" t="t" r="r" b="b"/>
                <a:pathLst>
                  <a:path w="32195" h="1524" extrusionOk="0">
                    <a:moveTo>
                      <a:pt x="0" y="0"/>
                    </a:moveTo>
                    <a:lnTo>
                      <a:pt x="15431" y="1524"/>
                    </a:lnTo>
                    <a:lnTo>
                      <a:pt x="32195" y="1334"/>
                    </a:lnTo>
                  </a:path>
                </a:pathLst>
              </a:custGeom>
              <a:noFill/>
              <a:ln w="9525" cap="flat" cmpd="sng">
                <a:solidFill>
                  <a:srgbClr val="38761D"/>
                </a:solidFill>
                <a:prstDash val="solid"/>
                <a:round/>
                <a:headEnd type="none" w="med" len="med"/>
                <a:tailEnd type="none" w="med" len="med"/>
              </a:ln>
            </p:spPr>
          </p:sp>
          <p:sp>
            <p:nvSpPr>
              <p:cNvPr id="885" name="Google Shape;885;p106"/>
              <p:cNvSpPr/>
              <p:nvPr/>
            </p:nvSpPr>
            <p:spPr>
              <a:xfrm>
                <a:off x="5551500" y="2498725"/>
                <a:ext cx="409571" cy="263532"/>
              </a:xfrm>
              <a:custGeom>
                <a:avLst/>
                <a:gdLst/>
                <a:ahLst/>
                <a:cxnLst/>
                <a:rect l="l" t="t" r="r" b="b"/>
                <a:pathLst>
                  <a:path w="16002" h="9970" extrusionOk="0">
                    <a:moveTo>
                      <a:pt x="0" y="0"/>
                    </a:moveTo>
                    <a:lnTo>
                      <a:pt x="16002" y="9970"/>
                    </a:lnTo>
                  </a:path>
                </a:pathLst>
              </a:custGeom>
              <a:noFill/>
              <a:ln w="9525" cap="flat" cmpd="sng">
                <a:solidFill>
                  <a:srgbClr val="38761D"/>
                </a:solidFill>
                <a:prstDash val="solid"/>
                <a:round/>
                <a:headEnd type="none" w="med" len="med"/>
                <a:tailEnd type="none" w="med" len="med"/>
              </a:ln>
            </p:spPr>
          </p:sp>
        </p:grpSp>
      </p:grpSp>
      <p:sp>
        <p:nvSpPr>
          <p:cNvPr id="886" name="Google Shape;886;p106"/>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4</a:t>
            </a:r>
            <a:r>
              <a:rPr lang="en-US"/>
              <a:t>: Baseline Targets</a:t>
            </a:r>
            <a:endParaRPr/>
          </a:p>
        </p:txBody>
      </p:sp>
      <p:sp>
        <p:nvSpPr>
          <p:cNvPr id="887" name="Google Shape;887;p106"/>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b="1">
                <a:solidFill>
                  <a:srgbClr val="00A8A5"/>
                </a:solidFill>
              </a:rPr>
              <a:t>line:</a:t>
            </a:r>
            <a:r>
              <a:rPr lang="en-US">
                <a:solidFill>
                  <a:srgbClr val="00A8A5"/>
                </a:solidFill>
              </a:rPr>
              <a:t> </a:t>
            </a:r>
            <a:r>
              <a:rPr lang="en-US"/>
              <a:t>Top 10% (2013-2018)</a:t>
            </a:r>
            <a:endParaRPr b="1">
              <a:solidFill>
                <a:srgbClr val="980000"/>
              </a:solidFill>
            </a:endParaRPr>
          </a:p>
        </p:txBody>
      </p:sp>
      <p:sp>
        <p:nvSpPr>
          <p:cNvPr id="888" name="Google Shape;888;p10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889" name="Google Shape;889;p106"/>
          <p:cNvSpPr txBox="1">
            <a:spLocks noGrp="1"/>
          </p:cNvSpPr>
          <p:nvPr>
            <p:ph type="body" idx="1"/>
          </p:nvPr>
        </p:nvSpPr>
        <p:spPr>
          <a:xfrm>
            <a:off x="6229175" y="222075"/>
            <a:ext cx="2002500" cy="13683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SzPts val="523"/>
              <a:buNone/>
            </a:pPr>
            <a:r>
              <a:rPr lang="en-US" sz="1457" b="1"/>
              <a:t>Legend</a:t>
            </a:r>
            <a:endParaRPr sz="1457" b="1"/>
          </a:p>
          <a:p>
            <a:pPr marL="0" lvl="0" indent="0" algn="l" rtl="0">
              <a:lnSpc>
                <a:spcPct val="70000"/>
              </a:lnSpc>
              <a:spcBef>
                <a:spcPts val="800"/>
              </a:spcBef>
              <a:spcAft>
                <a:spcPts val="0"/>
              </a:spcAft>
              <a:buSzPts val="523"/>
              <a:buNone/>
            </a:pPr>
            <a:r>
              <a:rPr lang="en-US" sz="1457"/>
              <a:t>District (all students):</a:t>
            </a:r>
            <a:endParaRPr sz="1457"/>
          </a:p>
          <a:p>
            <a:pPr marL="0" lvl="0" indent="0" algn="l" rtl="0">
              <a:lnSpc>
                <a:spcPct val="70000"/>
              </a:lnSpc>
              <a:spcBef>
                <a:spcPts val="800"/>
              </a:spcBef>
              <a:spcAft>
                <a:spcPts val="0"/>
              </a:spcAft>
              <a:buSzPts val="523"/>
              <a:buNone/>
            </a:pPr>
            <a:r>
              <a:rPr lang="en-US" sz="1457"/>
              <a:t>State history :</a:t>
            </a:r>
            <a:endParaRPr sz="1457"/>
          </a:p>
          <a:p>
            <a:pPr marL="0" lvl="0" indent="0" algn="l" rtl="0">
              <a:lnSpc>
                <a:spcPct val="70000"/>
              </a:lnSpc>
              <a:spcBef>
                <a:spcPts val="800"/>
              </a:spcBef>
              <a:spcAft>
                <a:spcPts val="0"/>
              </a:spcAft>
              <a:buSzPts val="523"/>
              <a:buNone/>
            </a:pPr>
            <a:r>
              <a:rPr lang="en-US" sz="1457"/>
              <a:t>State average :</a:t>
            </a:r>
            <a:endParaRPr sz="1457"/>
          </a:p>
          <a:p>
            <a:pPr marL="0" lvl="0" indent="0" algn="l" rtl="0">
              <a:lnSpc>
                <a:spcPct val="70000"/>
              </a:lnSpc>
              <a:spcBef>
                <a:spcPts val="800"/>
              </a:spcBef>
              <a:spcAft>
                <a:spcPts val="0"/>
              </a:spcAft>
              <a:buSzPts val="523"/>
              <a:buNone/>
            </a:pPr>
            <a:endParaRPr sz="655" b="1">
              <a:solidFill>
                <a:srgbClr val="980000"/>
              </a:solidFill>
            </a:endParaRPr>
          </a:p>
        </p:txBody>
      </p:sp>
      <p:grpSp>
        <p:nvGrpSpPr>
          <p:cNvPr id="890" name="Google Shape;890;p106" descr="line"/>
          <p:cNvGrpSpPr/>
          <p:nvPr/>
        </p:nvGrpSpPr>
        <p:grpSpPr>
          <a:xfrm>
            <a:off x="7877175" y="625475"/>
            <a:ext cx="803720" cy="533250"/>
            <a:chOff x="2124075" y="1768475"/>
            <a:chExt cx="803720" cy="533250"/>
          </a:xfrm>
        </p:grpSpPr>
        <p:cxnSp>
          <p:nvCxnSpPr>
            <p:cNvPr id="891" name="Google Shape;891;p106"/>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892" name="Google Shape;892;p106"/>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893" name="Google Shape;893;p106"/>
            <p:cNvSpPr/>
            <p:nvPr/>
          </p:nvSpPr>
          <p:spPr>
            <a:xfrm>
              <a:off x="2124075" y="2206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06"/>
            <p:cNvSpPr/>
            <p:nvPr/>
          </p:nvSpPr>
          <p:spPr>
            <a:xfrm>
              <a:off x="2299063" y="22494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895" name="Google Shape;895;p106"/>
          <p:cNvSpPr txBox="1"/>
          <p:nvPr/>
        </p:nvSpPr>
        <p:spPr>
          <a:xfrm>
            <a:off x="388100" y="1686813"/>
            <a:ext cx="24861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999999"/>
              </a:buClr>
              <a:buSzPts val="1400"/>
              <a:buFont typeface="Calibri"/>
              <a:buChar char="●"/>
            </a:pPr>
            <a:r>
              <a:rPr lang="en-US">
                <a:solidFill>
                  <a:srgbClr val="999999"/>
                </a:solidFill>
                <a:latin typeface="Calibri"/>
                <a:ea typeface="Calibri"/>
                <a:cs typeface="Calibri"/>
                <a:sym typeface="Calibri"/>
              </a:rPr>
              <a:t>Choose a start point</a:t>
            </a:r>
            <a:endParaRPr>
              <a:solidFill>
                <a:srgbClr val="999999"/>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Set a </a:t>
            </a:r>
            <a:r>
              <a:rPr lang="en-US" b="1">
                <a:solidFill>
                  <a:srgbClr val="0070C0"/>
                </a:solidFill>
                <a:latin typeface="Calibri"/>
                <a:ea typeface="Calibri"/>
                <a:cs typeface="Calibri"/>
                <a:sym typeface="Calibri"/>
              </a:rPr>
              <a:t>floor</a:t>
            </a:r>
            <a:r>
              <a:rPr lang="en-US">
                <a:solidFill>
                  <a:schemeClr val="dk1"/>
                </a:solidFill>
                <a:latin typeface="Calibri"/>
                <a:ea typeface="Calibri"/>
                <a:cs typeface="Calibri"/>
                <a:sym typeface="Calibri"/>
              </a:rPr>
              <a:t> and a </a:t>
            </a:r>
            <a:r>
              <a:rPr lang="en-US">
                <a:solidFill>
                  <a:srgbClr val="0070C0"/>
                </a:solidFill>
                <a:latin typeface="Calibri"/>
                <a:ea typeface="Calibri"/>
                <a:cs typeface="Calibri"/>
                <a:sym typeface="Calibri"/>
              </a:rPr>
              <a:t>ceiling</a:t>
            </a:r>
            <a:endParaRPr>
              <a:solidFill>
                <a:srgbClr val="0070C0"/>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Remember that growth is </a:t>
            </a:r>
            <a:r>
              <a:rPr lang="en-US" i="1">
                <a:solidFill>
                  <a:schemeClr val="dk1"/>
                </a:solidFill>
                <a:latin typeface="Calibri"/>
                <a:ea typeface="Calibri"/>
                <a:cs typeface="Calibri"/>
                <a:sym typeface="Calibri"/>
              </a:rPr>
              <a:t>not linear</a:t>
            </a:r>
            <a:endParaRPr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Context</a:t>
            </a:r>
            <a:r>
              <a:rPr lang="en-US">
                <a:solidFill>
                  <a:schemeClr val="dk1"/>
                </a:solidFill>
                <a:latin typeface="Calibri"/>
                <a:ea typeface="Calibri"/>
                <a:cs typeface="Calibri"/>
                <a:sym typeface="Calibri"/>
              </a:rPr>
              <a:t> is key</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SET THE BASELINE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grpSp>
        <p:nvGrpSpPr>
          <p:cNvPr id="896" name="Google Shape;896;p106" descr="line"/>
          <p:cNvGrpSpPr/>
          <p:nvPr/>
        </p:nvGrpSpPr>
        <p:grpSpPr>
          <a:xfrm>
            <a:off x="6315075" y="2540000"/>
            <a:ext cx="2105025" cy="95100"/>
            <a:chOff x="6315075" y="2359025"/>
            <a:chExt cx="2105025" cy="95100"/>
          </a:xfrm>
        </p:grpSpPr>
        <p:sp>
          <p:nvSpPr>
            <p:cNvPr id="897" name="Google Shape;897;p106"/>
            <p:cNvSpPr/>
            <p:nvPr/>
          </p:nvSpPr>
          <p:spPr>
            <a:xfrm>
              <a:off x="6315075" y="23590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06"/>
            <p:cNvSpPr/>
            <p:nvPr/>
          </p:nvSpPr>
          <p:spPr>
            <a:xfrm>
              <a:off x="6391275" y="2406650"/>
              <a:ext cx="2028825"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899" name="Google Shape;899;p106" descr="line"/>
          <p:cNvSpPr/>
          <p:nvPr/>
        </p:nvSpPr>
        <p:spPr>
          <a:xfrm>
            <a:off x="6338150" y="2744800"/>
            <a:ext cx="50100" cy="4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106" descr="line"/>
          <p:cNvGrpSpPr/>
          <p:nvPr/>
        </p:nvGrpSpPr>
        <p:grpSpPr>
          <a:xfrm>
            <a:off x="6319100" y="3183863"/>
            <a:ext cx="2260500" cy="95100"/>
            <a:chOff x="6315075" y="3044825"/>
            <a:chExt cx="2260500" cy="95100"/>
          </a:xfrm>
        </p:grpSpPr>
        <p:sp>
          <p:nvSpPr>
            <p:cNvPr id="901" name="Google Shape;901;p106"/>
            <p:cNvSpPr/>
            <p:nvPr/>
          </p:nvSpPr>
          <p:spPr>
            <a:xfrm>
              <a:off x="6315075" y="3044825"/>
              <a:ext cx="112800" cy="95100"/>
            </a:xfrm>
            <a:prstGeom prst="ellipse">
              <a:avLst/>
            </a:prstGeom>
            <a:solidFill>
              <a:srgbClr val="CC4125"/>
            </a:solidFill>
            <a:ln w="19050" cap="flat" cmpd="sng">
              <a:solidFill>
                <a:srgbClr val="CC41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2" name="Google Shape;902;p106"/>
            <p:cNvCxnSpPr>
              <a:stCxn id="901" idx="6"/>
            </p:cNvCxnSpPr>
            <p:nvPr/>
          </p:nvCxnSpPr>
          <p:spPr>
            <a:xfrm>
              <a:off x="6427875" y="3092375"/>
              <a:ext cx="2147700" cy="5400"/>
            </a:xfrm>
            <a:prstGeom prst="straightConnector1">
              <a:avLst/>
            </a:prstGeom>
            <a:noFill/>
            <a:ln w="19050" cap="flat" cmpd="sng">
              <a:solidFill>
                <a:srgbClr val="CC4125"/>
              </a:solidFill>
              <a:prstDash val="solid"/>
              <a:round/>
              <a:headEnd type="none" w="med" len="med"/>
              <a:tailEnd type="none" w="med" len="med"/>
            </a:ln>
          </p:spPr>
        </p:cxnSp>
      </p:grpSp>
      <p:grpSp>
        <p:nvGrpSpPr>
          <p:cNvPr id="903" name="Google Shape;903;p106" descr="line"/>
          <p:cNvGrpSpPr/>
          <p:nvPr/>
        </p:nvGrpSpPr>
        <p:grpSpPr>
          <a:xfrm>
            <a:off x="4081800" y="2251975"/>
            <a:ext cx="486900" cy="354550"/>
            <a:chOff x="4081800" y="2251975"/>
            <a:chExt cx="486900" cy="354550"/>
          </a:xfrm>
        </p:grpSpPr>
        <p:sp>
          <p:nvSpPr>
            <p:cNvPr id="904" name="Google Shape;904;p106"/>
            <p:cNvSpPr/>
            <p:nvPr/>
          </p:nvSpPr>
          <p:spPr>
            <a:xfrm>
              <a:off x="4257675" y="2511425"/>
              <a:ext cx="112800" cy="95100"/>
            </a:xfrm>
            <a:prstGeom prst="ellipse">
              <a:avLst/>
            </a:prstGeom>
            <a:solidFill>
              <a:srgbClr val="E69138">
                <a:alpha val="4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06"/>
            <p:cNvSpPr txBox="1"/>
            <p:nvPr/>
          </p:nvSpPr>
          <p:spPr>
            <a:xfrm>
              <a:off x="4081800" y="2251975"/>
              <a:ext cx="486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latin typeface="Calibri"/>
                  <a:ea typeface="Calibri"/>
                  <a:cs typeface="Calibri"/>
                  <a:sym typeface="Calibri"/>
                </a:rPr>
                <a:t>1.</a:t>
              </a:r>
              <a:endParaRPr sz="1100" b="1">
                <a:latin typeface="Calibri"/>
                <a:ea typeface="Calibri"/>
                <a:cs typeface="Calibri"/>
                <a:sym typeface="Calibri"/>
              </a:endParaRPr>
            </a:p>
          </p:txBody>
        </p:sp>
      </p:grpSp>
      <p:grpSp>
        <p:nvGrpSpPr>
          <p:cNvPr id="906" name="Google Shape;906;p106" descr="line"/>
          <p:cNvGrpSpPr/>
          <p:nvPr/>
        </p:nvGrpSpPr>
        <p:grpSpPr>
          <a:xfrm>
            <a:off x="6306800" y="2464125"/>
            <a:ext cx="486900" cy="354000"/>
            <a:chOff x="6306800" y="2464125"/>
            <a:chExt cx="486900" cy="354000"/>
          </a:xfrm>
        </p:grpSpPr>
        <p:sp>
          <p:nvSpPr>
            <p:cNvPr id="907" name="Google Shape;907;p106"/>
            <p:cNvSpPr/>
            <p:nvPr/>
          </p:nvSpPr>
          <p:spPr>
            <a:xfrm>
              <a:off x="6306800" y="2701275"/>
              <a:ext cx="112800" cy="95100"/>
            </a:xfrm>
            <a:prstGeom prst="ellipse">
              <a:avLst/>
            </a:prstGeom>
            <a:solidFill>
              <a:srgbClr val="E69138">
                <a:alpha val="451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06"/>
            <p:cNvSpPr txBox="1"/>
            <p:nvPr/>
          </p:nvSpPr>
          <p:spPr>
            <a:xfrm>
              <a:off x="6306800" y="2464125"/>
              <a:ext cx="486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latin typeface="Calibri"/>
                  <a:ea typeface="Calibri"/>
                  <a:cs typeface="Calibri"/>
                  <a:sym typeface="Calibri"/>
                </a:rPr>
                <a:t>2.</a:t>
              </a:r>
              <a:endParaRPr sz="1100" b="1">
                <a:latin typeface="Calibri"/>
                <a:ea typeface="Calibri"/>
                <a:cs typeface="Calibri"/>
                <a:sym typeface="Calibri"/>
              </a:endParaRPr>
            </a:p>
          </p:txBody>
        </p:sp>
      </p:grpSp>
      <p:sp>
        <p:nvSpPr>
          <p:cNvPr id="909" name="Google Shape;909;p106"/>
          <p:cNvSpPr txBox="1"/>
          <p:nvPr/>
        </p:nvSpPr>
        <p:spPr>
          <a:xfrm>
            <a:off x="6043475" y="2351050"/>
            <a:ext cx="486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latin typeface="Calibri"/>
                <a:ea typeface="Calibri"/>
                <a:cs typeface="Calibri"/>
                <a:sym typeface="Calibri"/>
              </a:rPr>
              <a:t>3.</a:t>
            </a:r>
            <a:endParaRPr sz="1100" b="1">
              <a:latin typeface="Calibri"/>
              <a:ea typeface="Calibri"/>
              <a:cs typeface="Calibri"/>
              <a:sym typeface="Calibri"/>
            </a:endParaRPr>
          </a:p>
        </p:txBody>
      </p:sp>
      <p:cxnSp>
        <p:nvCxnSpPr>
          <p:cNvPr id="910" name="Google Shape;910;p106" descr="line"/>
          <p:cNvCxnSpPr/>
          <p:nvPr/>
        </p:nvCxnSpPr>
        <p:spPr>
          <a:xfrm rot="10800000" flipH="1">
            <a:off x="6431613" y="3213725"/>
            <a:ext cx="2031600" cy="17700"/>
          </a:xfrm>
          <a:prstGeom prst="straightConnector1">
            <a:avLst/>
          </a:prstGeom>
          <a:noFill/>
          <a:ln w="19050" cap="flat" cmpd="sng">
            <a:solidFill>
              <a:srgbClr val="0070C0"/>
            </a:solidFill>
            <a:prstDash val="dash"/>
            <a:round/>
            <a:headEnd type="none" w="med" len="med"/>
            <a:tailEnd type="none" w="med" len="med"/>
          </a:ln>
        </p:spPr>
      </p:cxnSp>
      <p:grpSp>
        <p:nvGrpSpPr>
          <p:cNvPr id="911" name="Google Shape;911;p106" descr="line"/>
          <p:cNvGrpSpPr/>
          <p:nvPr/>
        </p:nvGrpSpPr>
        <p:grpSpPr>
          <a:xfrm>
            <a:off x="6375338" y="2702013"/>
            <a:ext cx="2474513" cy="527395"/>
            <a:chOff x="6375338" y="2702013"/>
            <a:chExt cx="2474513" cy="527395"/>
          </a:xfrm>
        </p:grpSpPr>
        <p:sp>
          <p:nvSpPr>
            <p:cNvPr id="912" name="Google Shape;912;p106"/>
            <p:cNvSpPr/>
            <p:nvPr/>
          </p:nvSpPr>
          <p:spPr>
            <a:xfrm>
              <a:off x="6375337" y="3024200"/>
              <a:ext cx="2144245" cy="205208"/>
            </a:xfrm>
            <a:custGeom>
              <a:avLst/>
              <a:gdLst/>
              <a:ahLst/>
              <a:cxnLst/>
              <a:rect l="l" t="t" r="r" b="b"/>
              <a:pathLst>
                <a:path w="73914" h="8763" extrusionOk="0">
                  <a:moveTo>
                    <a:pt x="0" y="8763"/>
                  </a:moveTo>
                  <a:lnTo>
                    <a:pt x="73914" y="0"/>
                  </a:lnTo>
                </a:path>
              </a:pathLst>
            </a:custGeom>
            <a:noFill/>
            <a:ln w="28575" cap="flat" cmpd="sng">
              <a:solidFill>
                <a:srgbClr val="00A8A5"/>
              </a:solidFill>
              <a:prstDash val="dot"/>
              <a:round/>
              <a:headEnd type="none" w="med" len="med"/>
              <a:tailEnd type="none" w="med" len="med"/>
            </a:ln>
          </p:spPr>
        </p:sp>
        <p:grpSp>
          <p:nvGrpSpPr>
            <p:cNvPr id="913" name="Google Shape;913;p106"/>
            <p:cNvGrpSpPr/>
            <p:nvPr/>
          </p:nvGrpSpPr>
          <p:grpSpPr>
            <a:xfrm>
              <a:off x="8362950" y="2702013"/>
              <a:ext cx="486900" cy="361500"/>
              <a:chOff x="8343900" y="2663475"/>
              <a:chExt cx="486900" cy="361500"/>
            </a:xfrm>
          </p:grpSpPr>
          <p:sp>
            <p:nvSpPr>
              <p:cNvPr id="914" name="Google Shape;914;p106"/>
              <p:cNvSpPr/>
              <p:nvPr/>
            </p:nvSpPr>
            <p:spPr>
              <a:xfrm>
                <a:off x="8364200" y="2929875"/>
                <a:ext cx="112800" cy="95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06"/>
              <p:cNvSpPr txBox="1"/>
              <p:nvPr/>
            </p:nvSpPr>
            <p:spPr>
              <a:xfrm>
                <a:off x="8343900" y="2663475"/>
                <a:ext cx="486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b="1">
                    <a:latin typeface="Calibri"/>
                    <a:ea typeface="Calibri"/>
                    <a:cs typeface="Calibri"/>
                    <a:sym typeface="Calibri"/>
                  </a:rPr>
                  <a:t>4.</a:t>
                </a:r>
                <a:endParaRPr sz="1100" b="1">
                  <a:latin typeface="Calibri"/>
                  <a:ea typeface="Calibri"/>
                  <a:cs typeface="Calibri"/>
                  <a:sym typeface="Calibri"/>
                </a:endParaRPr>
              </a:p>
            </p:txBody>
          </p:sp>
        </p:grpSp>
      </p:gr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10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4</a:t>
            </a:r>
            <a:r>
              <a:rPr lang="en-US"/>
              <a:t>: Baseline Targets</a:t>
            </a:r>
            <a:endParaRPr/>
          </a:p>
        </p:txBody>
      </p:sp>
      <p:sp>
        <p:nvSpPr>
          <p:cNvPr id="922" name="Google Shape;922;p107"/>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b="1">
                <a:solidFill>
                  <a:srgbClr val="00A8A5"/>
                </a:solidFill>
              </a:rPr>
              <a:t>line:</a:t>
            </a:r>
            <a:r>
              <a:rPr lang="en-US">
                <a:solidFill>
                  <a:srgbClr val="00A8A5"/>
                </a:solidFill>
              </a:rPr>
              <a:t> </a:t>
            </a:r>
            <a:r>
              <a:rPr lang="en-US"/>
              <a:t>Top 10% (2013-2018)</a:t>
            </a:r>
            <a:endParaRPr b="1">
              <a:solidFill>
                <a:srgbClr val="980000"/>
              </a:solidFill>
            </a:endParaRPr>
          </a:p>
        </p:txBody>
      </p:sp>
      <p:sp>
        <p:nvSpPr>
          <p:cNvPr id="923" name="Google Shape;923;p10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924" name="Google Shape;924;p107"/>
          <p:cNvSpPr txBox="1">
            <a:spLocks noGrp="1"/>
          </p:cNvSpPr>
          <p:nvPr>
            <p:ph type="body" idx="1"/>
          </p:nvPr>
        </p:nvSpPr>
        <p:spPr>
          <a:xfrm>
            <a:off x="6229175" y="222075"/>
            <a:ext cx="2002500" cy="13683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SzPts val="523"/>
              <a:buNone/>
            </a:pPr>
            <a:r>
              <a:rPr lang="en-US" sz="1457" b="1"/>
              <a:t>Legend</a:t>
            </a:r>
            <a:endParaRPr sz="1457" b="1"/>
          </a:p>
          <a:p>
            <a:pPr marL="0" lvl="0" indent="0" algn="l" rtl="0">
              <a:lnSpc>
                <a:spcPct val="70000"/>
              </a:lnSpc>
              <a:spcBef>
                <a:spcPts val="800"/>
              </a:spcBef>
              <a:spcAft>
                <a:spcPts val="0"/>
              </a:spcAft>
              <a:buSzPts val="523"/>
              <a:buNone/>
            </a:pPr>
            <a:r>
              <a:rPr lang="en-US" sz="1457"/>
              <a:t>District (all students):</a:t>
            </a:r>
            <a:endParaRPr sz="1457"/>
          </a:p>
          <a:p>
            <a:pPr marL="0" lvl="0" indent="0" algn="l" rtl="0">
              <a:lnSpc>
                <a:spcPct val="70000"/>
              </a:lnSpc>
              <a:spcBef>
                <a:spcPts val="800"/>
              </a:spcBef>
              <a:spcAft>
                <a:spcPts val="0"/>
              </a:spcAft>
              <a:buSzPts val="523"/>
              <a:buNone/>
            </a:pPr>
            <a:r>
              <a:rPr lang="en-US" sz="1457"/>
              <a:t>State history :</a:t>
            </a:r>
            <a:endParaRPr sz="1457"/>
          </a:p>
          <a:p>
            <a:pPr marL="0" lvl="0" indent="0" algn="l" rtl="0">
              <a:lnSpc>
                <a:spcPct val="70000"/>
              </a:lnSpc>
              <a:spcBef>
                <a:spcPts val="800"/>
              </a:spcBef>
              <a:spcAft>
                <a:spcPts val="0"/>
              </a:spcAft>
              <a:buSzPts val="523"/>
              <a:buNone/>
            </a:pPr>
            <a:r>
              <a:rPr lang="en-US" sz="1457"/>
              <a:t>State average :</a:t>
            </a:r>
            <a:endParaRPr sz="1457"/>
          </a:p>
          <a:p>
            <a:pPr marL="0" lvl="0" indent="0" algn="l" rtl="0">
              <a:lnSpc>
                <a:spcPct val="70000"/>
              </a:lnSpc>
              <a:spcBef>
                <a:spcPts val="800"/>
              </a:spcBef>
              <a:spcAft>
                <a:spcPts val="0"/>
              </a:spcAft>
              <a:buSzPts val="523"/>
              <a:buNone/>
            </a:pPr>
            <a:endParaRPr sz="655" b="1">
              <a:solidFill>
                <a:srgbClr val="980000"/>
              </a:solidFill>
            </a:endParaRPr>
          </a:p>
        </p:txBody>
      </p:sp>
      <p:grpSp>
        <p:nvGrpSpPr>
          <p:cNvPr id="925" name="Google Shape;925;p107" descr="line"/>
          <p:cNvGrpSpPr/>
          <p:nvPr/>
        </p:nvGrpSpPr>
        <p:grpSpPr>
          <a:xfrm>
            <a:off x="7877175" y="549275"/>
            <a:ext cx="803720" cy="533250"/>
            <a:chOff x="2124075" y="1768475"/>
            <a:chExt cx="803720" cy="533250"/>
          </a:xfrm>
        </p:grpSpPr>
        <p:cxnSp>
          <p:nvCxnSpPr>
            <p:cNvPr id="926" name="Google Shape;926;p107"/>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927" name="Google Shape;927;p107"/>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928" name="Google Shape;928;p107"/>
            <p:cNvSpPr/>
            <p:nvPr/>
          </p:nvSpPr>
          <p:spPr>
            <a:xfrm>
              <a:off x="2124075" y="2206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07"/>
            <p:cNvSpPr/>
            <p:nvPr/>
          </p:nvSpPr>
          <p:spPr>
            <a:xfrm>
              <a:off x="2299063" y="22494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930" name="Google Shape;930;p107"/>
          <p:cNvSpPr txBox="1"/>
          <p:nvPr/>
        </p:nvSpPr>
        <p:spPr>
          <a:xfrm>
            <a:off x="388100" y="1686813"/>
            <a:ext cx="24861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999999"/>
              </a:buClr>
              <a:buSzPts val="1400"/>
              <a:buFont typeface="Calibri"/>
              <a:buChar char="●"/>
            </a:pPr>
            <a:r>
              <a:rPr lang="en-US">
                <a:solidFill>
                  <a:srgbClr val="999999"/>
                </a:solidFill>
                <a:latin typeface="Calibri"/>
                <a:ea typeface="Calibri"/>
                <a:cs typeface="Calibri"/>
                <a:sym typeface="Calibri"/>
              </a:rPr>
              <a:t>Choose a start point</a:t>
            </a:r>
            <a:endParaRPr>
              <a:solidFill>
                <a:srgbClr val="999999"/>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Set a </a:t>
            </a:r>
            <a:r>
              <a:rPr lang="en-US" b="1">
                <a:solidFill>
                  <a:srgbClr val="0070C0"/>
                </a:solidFill>
                <a:latin typeface="Calibri"/>
                <a:ea typeface="Calibri"/>
                <a:cs typeface="Calibri"/>
                <a:sym typeface="Calibri"/>
              </a:rPr>
              <a:t>floor</a:t>
            </a:r>
            <a:r>
              <a:rPr lang="en-US">
                <a:solidFill>
                  <a:schemeClr val="dk1"/>
                </a:solidFill>
                <a:latin typeface="Calibri"/>
                <a:ea typeface="Calibri"/>
                <a:cs typeface="Calibri"/>
                <a:sym typeface="Calibri"/>
              </a:rPr>
              <a:t> and a </a:t>
            </a:r>
            <a:r>
              <a:rPr lang="en-US" b="1">
                <a:solidFill>
                  <a:srgbClr val="3284BF"/>
                </a:solidFill>
                <a:latin typeface="Calibri"/>
                <a:ea typeface="Calibri"/>
                <a:cs typeface="Calibri"/>
                <a:sym typeface="Calibri"/>
              </a:rPr>
              <a:t>ceiling</a:t>
            </a:r>
            <a:endParaRPr b="1">
              <a:solidFill>
                <a:srgbClr val="3284BF"/>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Remember that growth is </a:t>
            </a:r>
            <a:r>
              <a:rPr lang="en-US" i="1">
                <a:solidFill>
                  <a:schemeClr val="dk1"/>
                </a:solidFill>
                <a:latin typeface="Calibri"/>
                <a:ea typeface="Calibri"/>
                <a:cs typeface="Calibri"/>
                <a:sym typeface="Calibri"/>
              </a:rPr>
              <a:t>not linear</a:t>
            </a:r>
            <a:endParaRPr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Context</a:t>
            </a:r>
            <a:r>
              <a:rPr lang="en-US">
                <a:solidFill>
                  <a:schemeClr val="dk1"/>
                </a:solidFill>
                <a:latin typeface="Calibri"/>
                <a:ea typeface="Calibri"/>
                <a:cs typeface="Calibri"/>
                <a:sym typeface="Calibri"/>
              </a:rPr>
              <a:t> is key</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SET THE BASELINE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
        <p:nvSpPr>
          <p:cNvPr id="931" name="Google Shape;931;p107" descr="line"/>
          <p:cNvSpPr/>
          <p:nvPr/>
        </p:nvSpPr>
        <p:spPr>
          <a:xfrm>
            <a:off x="7877175" y="9874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2" name="Google Shape;932;p107" descr="data table"/>
          <p:cNvPicPr preferRelativeResize="0"/>
          <p:nvPr/>
        </p:nvPicPr>
        <p:blipFill>
          <a:blip r:embed="rId4">
            <a:alphaModFix amt="47000"/>
          </a:blip>
          <a:stretch>
            <a:fillRect/>
          </a:stretch>
        </p:blipFill>
        <p:spPr>
          <a:xfrm>
            <a:off x="3089525" y="1458225"/>
            <a:ext cx="5628325" cy="3326200"/>
          </a:xfrm>
          <a:prstGeom prst="rect">
            <a:avLst/>
          </a:prstGeom>
          <a:noFill/>
          <a:ln>
            <a:noFill/>
          </a:ln>
        </p:spPr>
      </p:pic>
      <p:grpSp>
        <p:nvGrpSpPr>
          <p:cNvPr id="933" name="Google Shape;933;p107" descr="lines showing floor and ceiling"/>
          <p:cNvGrpSpPr/>
          <p:nvPr/>
        </p:nvGrpSpPr>
        <p:grpSpPr>
          <a:xfrm>
            <a:off x="6374503" y="2444758"/>
            <a:ext cx="2097336" cy="572683"/>
            <a:chOff x="6355389" y="2444825"/>
            <a:chExt cx="2068787" cy="634200"/>
          </a:xfrm>
        </p:grpSpPr>
        <p:cxnSp>
          <p:nvCxnSpPr>
            <p:cNvPr id="934" name="Google Shape;934;p107"/>
            <p:cNvCxnSpPr/>
            <p:nvPr/>
          </p:nvCxnSpPr>
          <p:spPr>
            <a:xfrm rot="10800000" flipH="1">
              <a:off x="6355389" y="2444825"/>
              <a:ext cx="1947300" cy="634200"/>
            </a:xfrm>
            <a:prstGeom prst="straightConnector1">
              <a:avLst/>
            </a:prstGeom>
            <a:noFill/>
            <a:ln w="19050" cap="flat" cmpd="sng">
              <a:solidFill>
                <a:srgbClr val="3284BF"/>
              </a:solidFill>
              <a:prstDash val="solid"/>
              <a:round/>
              <a:headEnd type="none" w="med" len="med"/>
              <a:tailEnd type="none" w="med" len="med"/>
            </a:ln>
          </p:spPr>
        </p:cxnSp>
        <p:sp>
          <p:nvSpPr>
            <p:cNvPr id="935" name="Google Shape;935;p107"/>
            <p:cNvSpPr/>
            <p:nvPr/>
          </p:nvSpPr>
          <p:spPr>
            <a:xfrm>
              <a:off x="6392625" y="2840025"/>
              <a:ext cx="2031551" cy="235250"/>
            </a:xfrm>
            <a:custGeom>
              <a:avLst/>
              <a:gdLst/>
              <a:ahLst/>
              <a:cxnLst/>
              <a:rect l="l" t="t" r="r" b="b"/>
              <a:pathLst>
                <a:path w="78552" h="9410" extrusionOk="0">
                  <a:moveTo>
                    <a:pt x="0" y="9410"/>
                  </a:moveTo>
                  <a:lnTo>
                    <a:pt x="78552" y="0"/>
                  </a:lnTo>
                </a:path>
              </a:pathLst>
            </a:custGeom>
            <a:noFill/>
            <a:ln w="19050" cap="flat" cmpd="sng">
              <a:solidFill>
                <a:srgbClr val="3284BF"/>
              </a:solidFill>
              <a:prstDash val="solid"/>
              <a:round/>
              <a:headEnd type="none" w="med" len="med"/>
              <a:tailEnd type="none" w="med" len="med"/>
            </a:ln>
          </p:spPr>
        </p:sp>
      </p:gr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08"/>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4</a:t>
            </a:r>
            <a:r>
              <a:rPr lang="en-US"/>
              <a:t>: Baseline Targets</a:t>
            </a:r>
            <a:endParaRPr/>
          </a:p>
        </p:txBody>
      </p:sp>
      <p:sp>
        <p:nvSpPr>
          <p:cNvPr id="942" name="Google Shape;942;p108"/>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b="1">
                <a:solidFill>
                  <a:srgbClr val="00A8A5"/>
                </a:solidFill>
              </a:rPr>
              <a:t>line:</a:t>
            </a:r>
            <a:r>
              <a:rPr lang="en-US">
                <a:solidFill>
                  <a:srgbClr val="00A8A5"/>
                </a:solidFill>
              </a:rPr>
              <a:t> </a:t>
            </a:r>
            <a:r>
              <a:rPr lang="en-US"/>
              <a:t>Top 10% (2013-2018)</a:t>
            </a:r>
            <a:endParaRPr b="1">
              <a:solidFill>
                <a:srgbClr val="980000"/>
              </a:solidFill>
            </a:endParaRPr>
          </a:p>
        </p:txBody>
      </p:sp>
      <p:sp>
        <p:nvSpPr>
          <p:cNvPr id="943" name="Google Shape;943;p10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944" name="Google Shape;944;p108"/>
          <p:cNvSpPr txBox="1">
            <a:spLocks noGrp="1"/>
          </p:cNvSpPr>
          <p:nvPr>
            <p:ph type="body" idx="1"/>
          </p:nvPr>
        </p:nvSpPr>
        <p:spPr>
          <a:xfrm>
            <a:off x="6229175" y="222075"/>
            <a:ext cx="2002500" cy="13683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SzPts val="523"/>
              <a:buNone/>
            </a:pPr>
            <a:r>
              <a:rPr lang="en-US" sz="1457" b="1"/>
              <a:t>Legend</a:t>
            </a:r>
            <a:endParaRPr sz="1457" b="1"/>
          </a:p>
          <a:p>
            <a:pPr marL="0" lvl="0" indent="0" algn="l" rtl="0">
              <a:lnSpc>
                <a:spcPct val="70000"/>
              </a:lnSpc>
              <a:spcBef>
                <a:spcPts val="800"/>
              </a:spcBef>
              <a:spcAft>
                <a:spcPts val="0"/>
              </a:spcAft>
              <a:buSzPts val="523"/>
              <a:buNone/>
            </a:pPr>
            <a:r>
              <a:rPr lang="en-US" sz="1457"/>
              <a:t>District (all students):</a:t>
            </a:r>
            <a:endParaRPr sz="1457"/>
          </a:p>
          <a:p>
            <a:pPr marL="0" lvl="0" indent="0" algn="l" rtl="0">
              <a:lnSpc>
                <a:spcPct val="70000"/>
              </a:lnSpc>
              <a:spcBef>
                <a:spcPts val="800"/>
              </a:spcBef>
              <a:spcAft>
                <a:spcPts val="0"/>
              </a:spcAft>
              <a:buSzPts val="523"/>
              <a:buNone/>
            </a:pPr>
            <a:r>
              <a:rPr lang="en-US" sz="1457"/>
              <a:t>State history :</a:t>
            </a:r>
            <a:endParaRPr sz="1457"/>
          </a:p>
          <a:p>
            <a:pPr marL="0" lvl="0" indent="0" algn="l" rtl="0">
              <a:lnSpc>
                <a:spcPct val="70000"/>
              </a:lnSpc>
              <a:spcBef>
                <a:spcPts val="800"/>
              </a:spcBef>
              <a:spcAft>
                <a:spcPts val="0"/>
              </a:spcAft>
              <a:buSzPts val="523"/>
              <a:buNone/>
            </a:pPr>
            <a:r>
              <a:rPr lang="en-US" sz="1457"/>
              <a:t>State average :</a:t>
            </a:r>
            <a:endParaRPr sz="1457"/>
          </a:p>
          <a:p>
            <a:pPr marL="0" lvl="0" indent="0" algn="l" rtl="0">
              <a:lnSpc>
                <a:spcPct val="70000"/>
              </a:lnSpc>
              <a:spcBef>
                <a:spcPts val="800"/>
              </a:spcBef>
              <a:spcAft>
                <a:spcPts val="0"/>
              </a:spcAft>
              <a:buSzPts val="523"/>
              <a:buNone/>
            </a:pPr>
            <a:endParaRPr sz="655" b="1">
              <a:solidFill>
                <a:srgbClr val="980000"/>
              </a:solidFill>
            </a:endParaRPr>
          </a:p>
        </p:txBody>
      </p:sp>
      <p:grpSp>
        <p:nvGrpSpPr>
          <p:cNvPr id="945" name="Google Shape;945;p108" descr="what context is needed hhere"/>
          <p:cNvGrpSpPr/>
          <p:nvPr/>
        </p:nvGrpSpPr>
        <p:grpSpPr>
          <a:xfrm>
            <a:off x="7877175" y="549275"/>
            <a:ext cx="803720" cy="609450"/>
            <a:chOff x="2124075" y="1692275"/>
            <a:chExt cx="803720" cy="609450"/>
          </a:xfrm>
        </p:grpSpPr>
        <p:cxnSp>
          <p:nvCxnSpPr>
            <p:cNvPr id="946" name="Google Shape;946;p108"/>
            <p:cNvCxnSpPr/>
            <p:nvPr/>
          </p:nvCxnSpPr>
          <p:spPr>
            <a:xfrm>
              <a:off x="2333625" y="16922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947" name="Google Shape;947;p108"/>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948" name="Google Shape;948;p108"/>
            <p:cNvSpPr/>
            <p:nvPr/>
          </p:nvSpPr>
          <p:spPr>
            <a:xfrm>
              <a:off x="2124075" y="2206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08"/>
            <p:cNvSpPr/>
            <p:nvPr/>
          </p:nvSpPr>
          <p:spPr>
            <a:xfrm>
              <a:off x="2299063" y="22494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950" name="Google Shape;950;p108"/>
          <p:cNvSpPr txBox="1"/>
          <p:nvPr/>
        </p:nvSpPr>
        <p:spPr>
          <a:xfrm>
            <a:off x="481875" y="2382563"/>
            <a:ext cx="2486100" cy="1477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999999"/>
              </a:buClr>
              <a:buSzPts val="1400"/>
              <a:buFont typeface="Calibri"/>
              <a:buChar char="●"/>
            </a:pPr>
            <a:r>
              <a:rPr lang="en-US">
                <a:solidFill>
                  <a:srgbClr val="999999"/>
                </a:solidFill>
                <a:latin typeface="Calibri"/>
                <a:ea typeface="Calibri"/>
                <a:cs typeface="Calibri"/>
                <a:sym typeface="Calibri"/>
              </a:rPr>
              <a:t>Choose a start point</a:t>
            </a:r>
            <a:endParaRPr>
              <a:solidFill>
                <a:srgbClr val="999999"/>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Set a </a:t>
            </a:r>
            <a:r>
              <a:rPr lang="en-US" b="1">
                <a:solidFill>
                  <a:srgbClr val="0070C0"/>
                </a:solidFill>
                <a:latin typeface="Calibri"/>
                <a:ea typeface="Calibri"/>
                <a:cs typeface="Calibri"/>
                <a:sym typeface="Calibri"/>
              </a:rPr>
              <a:t>floor</a:t>
            </a:r>
            <a:r>
              <a:rPr lang="en-US">
                <a:solidFill>
                  <a:schemeClr val="dk1"/>
                </a:solidFill>
                <a:latin typeface="Calibri"/>
                <a:ea typeface="Calibri"/>
                <a:cs typeface="Calibri"/>
                <a:sym typeface="Calibri"/>
              </a:rPr>
              <a:t> and a </a:t>
            </a:r>
            <a:r>
              <a:rPr lang="en-US" b="1">
                <a:solidFill>
                  <a:srgbClr val="3284BF"/>
                </a:solidFill>
                <a:latin typeface="Calibri"/>
                <a:ea typeface="Calibri"/>
                <a:cs typeface="Calibri"/>
                <a:sym typeface="Calibri"/>
              </a:rPr>
              <a:t>ceiling</a:t>
            </a:r>
            <a:endParaRPr b="1">
              <a:solidFill>
                <a:srgbClr val="3284BF"/>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Remember that growth is </a:t>
            </a:r>
            <a:r>
              <a:rPr lang="en-US" i="1">
                <a:solidFill>
                  <a:schemeClr val="dk1"/>
                </a:solidFill>
                <a:latin typeface="Calibri"/>
                <a:ea typeface="Calibri"/>
                <a:cs typeface="Calibri"/>
                <a:sym typeface="Calibri"/>
              </a:rPr>
              <a:t>not linear</a:t>
            </a:r>
            <a:endParaRPr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Context</a:t>
            </a:r>
            <a:r>
              <a:rPr lang="en-US">
                <a:solidFill>
                  <a:schemeClr val="dk1"/>
                </a:solidFill>
                <a:latin typeface="Calibri"/>
                <a:ea typeface="Calibri"/>
                <a:cs typeface="Calibri"/>
                <a:sym typeface="Calibri"/>
              </a:rPr>
              <a:t> is key</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SET THE BASELINE</a:t>
            </a:r>
            <a:endParaRPr>
              <a:solidFill>
                <a:schemeClr val="dk1"/>
              </a:solidFill>
              <a:latin typeface="Calibri"/>
              <a:ea typeface="Calibri"/>
              <a:cs typeface="Calibri"/>
              <a:sym typeface="Calibri"/>
            </a:endParaRPr>
          </a:p>
        </p:txBody>
      </p:sp>
      <p:sp>
        <p:nvSpPr>
          <p:cNvPr id="951" name="Google Shape;951;p108" descr="graph"/>
          <p:cNvSpPr/>
          <p:nvPr/>
        </p:nvSpPr>
        <p:spPr>
          <a:xfrm>
            <a:off x="7877175" y="1063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08"/>
          <p:cNvSpPr/>
          <p:nvPr/>
        </p:nvSpPr>
        <p:spPr>
          <a:xfrm>
            <a:off x="398325" y="1297400"/>
            <a:ext cx="2653200" cy="1122000"/>
          </a:xfrm>
          <a:prstGeom prst="roundRect">
            <a:avLst>
              <a:gd name="adj" fmla="val 16667"/>
            </a:avLst>
          </a:prstGeom>
          <a:solidFill>
            <a:srgbClr val="9F2065">
              <a:alpha val="3452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Thought Experiment 2:</a:t>
            </a:r>
            <a:endParaRPr b="1"/>
          </a:p>
          <a:p>
            <a:pPr marL="457200" lvl="0" indent="-317500" algn="l" rtl="0">
              <a:spcBef>
                <a:spcPts val="0"/>
              </a:spcBef>
              <a:spcAft>
                <a:spcPts val="0"/>
              </a:spcAft>
              <a:buSzPts val="1400"/>
              <a:buAutoNum type="arabicPeriod"/>
            </a:pPr>
            <a:r>
              <a:rPr lang="en-US">
                <a:solidFill>
                  <a:schemeClr val="dk1"/>
                </a:solidFill>
              </a:rPr>
              <a:t>What </a:t>
            </a:r>
            <a:r>
              <a:rPr lang="en-US" b="1">
                <a:solidFill>
                  <a:schemeClr val="dk1"/>
                </a:solidFill>
              </a:rPr>
              <a:t>context </a:t>
            </a:r>
            <a:r>
              <a:rPr lang="en-US">
                <a:solidFill>
                  <a:schemeClr val="dk1"/>
                </a:solidFill>
              </a:rPr>
              <a:t>is needed here? </a:t>
            </a:r>
            <a:endParaRPr/>
          </a:p>
        </p:txBody>
      </p:sp>
      <p:pic>
        <p:nvPicPr>
          <p:cNvPr id="953" name="Google Shape;953;p108" descr="graph"/>
          <p:cNvPicPr preferRelativeResize="0"/>
          <p:nvPr/>
        </p:nvPicPr>
        <p:blipFill>
          <a:blip r:embed="rId4">
            <a:alphaModFix amt="47000"/>
          </a:blip>
          <a:stretch>
            <a:fillRect/>
          </a:stretch>
        </p:blipFill>
        <p:spPr>
          <a:xfrm>
            <a:off x="3089525" y="1458225"/>
            <a:ext cx="5628325" cy="3326200"/>
          </a:xfrm>
          <a:prstGeom prst="rect">
            <a:avLst/>
          </a:prstGeom>
          <a:noFill/>
          <a:ln>
            <a:noFill/>
          </a:ln>
        </p:spPr>
      </p:pic>
      <p:grpSp>
        <p:nvGrpSpPr>
          <p:cNvPr id="954" name="Google Shape;954;p108" descr="lines showing wedge wherein context is important to consider"/>
          <p:cNvGrpSpPr/>
          <p:nvPr/>
        </p:nvGrpSpPr>
        <p:grpSpPr>
          <a:xfrm>
            <a:off x="6374503" y="2444758"/>
            <a:ext cx="2097336" cy="572683"/>
            <a:chOff x="6355389" y="2444825"/>
            <a:chExt cx="2068787" cy="634200"/>
          </a:xfrm>
        </p:grpSpPr>
        <p:cxnSp>
          <p:nvCxnSpPr>
            <p:cNvPr id="955" name="Google Shape;955;p108"/>
            <p:cNvCxnSpPr/>
            <p:nvPr/>
          </p:nvCxnSpPr>
          <p:spPr>
            <a:xfrm rot="10800000" flipH="1">
              <a:off x="6355389" y="2444825"/>
              <a:ext cx="1947300" cy="634200"/>
            </a:xfrm>
            <a:prstGeom prst="straightConnector1">
              <a:avLst/>
            </a:prstGeom>
            <a:noFill/>
            <a:ln w="19050" cap="flat" cmpd="sng">
              <a:solidFill>
                <a:srgbClr val="3284BF"/>
              </a:solidFill>
              <a:prstDash val="solid"/>
              <a:round/>
              <a:headEnd type="none" w="med" len="med"/>
              <a:tailEnd type="none" w="med" len="med"/>
            </a:ln>
          </p:spPr>
        </p:cxnSp>
        <p:sp>
          <p:nvSpPr>
            <p:cNvPr id="956" name="Google Shape;956;p108"/>
            <p:cNvSpPr/>
            <p:nvPr/>
          </p:nvSpPr>
          <p:spPr>
            <a:xfrm>
              <a:off x="6392625" y="2840025"/>
              <a:ext cx="2031551" cy="235250"/>
            </a:xfrm>
            <a:custGeom>
              <a:avLst/>
              <a:gdLst/>
              <a:ahLst/>
              <a:cxnLst/>
              <a:rect l="l" t="t" r="r" b="b"/>
              <a:pathLst>
                <a:path w="78552" h="9410" extrusionOk="0">
                  <a:moveTo>
                    <a:pt x="0" y="9410"/>
                  </a:moveTo>
                  <a:lnTo>
                    <a:pt x="78552" y="0"/>
                  </a:lnTo>
                </a:path>
              </a:pathLst>
            </a:custGeom>
            <a:noFill/>
            <a:ln w="19050" cap="flat" cmpd="sng">
              <a:solidFill>
                <a:srgbClr val="3284BF"/>
              </a:solidFill>
              <a:prstDash val="solid"/>
              <a:round/>
              <a:headEnd type="none" w="med" len="med"/>
              <a:tailEnd type="none" w="med" len="med"/>
            </a:ln>
          </p:spPr>
        </p:sp>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09"/>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4</a:t>
            </a:r>
            <a:r>
              <a:rPr lang="en-US"/>
              <a:t>: Baseline Targets</a:t>
            </a:r>
            <a:endParaRPr/>
          </a:p>
        </p:txBody>
      </p:sp>
      <p:sp>
        <p:nvSpPr>
          <p:cNvPr id="963" name="Google Shape;963;p109"/>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b="1">
                <a:solidFill>
                  <a:srgbClr val="00A8A5"/>
                </a:solidFill>
              </a:rPr>
              <a:t>line:</a:t>
            </a:r>
            <a:r>
              <a:rPr lang="en-US">
                <a:solidFill>
                  <a:srgbClr val="00A8A5"/>
                </a:solidFill>
              </a:rPr>
              <a:t> </a:t>
            </a:r>
            <a:r>
              <a:rPr lang="en-US"/>
              <a:t>Top 10% (2013-2018)</a:t>
            </a:r>
            <a:endParaRPr b="1">
              <a:solidFill>
                <a:srgbClr val="980000"/>
              </a:solidFill>
            </a:endParaRPr>
          </a:p>
        </p:txBody>
      </p:sp>
      <p:sp>
        <p:nvSpPr>
          <p:cNvPr id="964" name="Google Shape;964;p10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965" name="Google Shape;965;p109"/>
          <p:cNvSpPr txBox="1">
            <a:spLocks noGrp="1"/>
          </p:cNvSpPr>
          <p:nvPr>
            <p:ph type="body" idx="1"/>
          </p:nvPr>
        </p:nvSpPr>
        <p:spPr>
          <a:xfrm>
            <a:off x="6229175" y="222075"/>
            <a:ext cx="2002500" cy="13683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SzPts val="523"/>
              <a:buNone/>
            </a:pPr>
            <a:r>
              <a:rPr lang="en-US" sz="1457" b="1"/>
              <a:t>Legend</a:t>
            </a:r>
            <a:endParaRPr sz="1457" b="1"/>
          </a:p>
          <a:p>
            <a:pPr marL="0" lvl="0" indent="0" algn="l" rtl="0">
              <a:lnSpc>
                <a:spcPct val="70000"/>
              </a:lnSpc>
              <a:spcBef>
                <a:spcPts val="800"/>
              </a:spcBef>
              <a:spcAft>
                <a:spcPts val="0"/>
              </a:spcAft>
              <a:buSzPts val="523"/>
              <a:buNone/>
            </a:pPr>
            <a:r>
              <a:rPr lang="en-US" sz="1457"/>
              <a:t>District (all students):</a:t>
            </a:r>
            <a:endParaRPr sz="1457"/>
          </a:p>
          <a:p>
            <a:pPr marL="0" lvl="0" indent="0" algn="l" rtl="0">
              <a:lnSpc>
                <a:spcPct val="70000"/>
              </a:lnSpc>
              <a:spcBef>
                <a:spcPts val="800"/>
              </a:spcBef>
              <a:spcAft>
                <a:spcPts val="0"/>
              </a:spcAft>
              <a:buSzPts val="523"/>
              <a:buNone/>
            </a:pPr>
            <a:r>
              <a:rPr lang="en-US" sz="1457"/>
              <a:t>State history :</a:t>
            </a:r>
            <a:endParaRPr sz="1457"/>
          </a:p>
          <a:p>
            <a:pPr marL="0" lvl="0" indent="0" algn="l" rtl="0">
              <a:lnSpc>
                <a:spcPct val="70000"/>
              </a:lnSpc>
              <a:spcBef>
                <a:spcPts val="800"/>
              </a:spcBef>
              <a:spcAft>
                <a:spcPts val="0"/>
              </a:spcAft>
              <a:buSzPts val="523"/>
              <a:buNone/>
            </a:pPr>
            <a:r>
              <a:rPr lang="en-US" sz="1457"/>
              <a:t>State average :</a:t>
            </a:r>
            <a:endParaRPr sz="1457"/>
          </a:p>
          <a:p>
            <a:pPr marL="0" lvl="0" indent="0" algn="l" rtl="0">
              <a:lnSpc>
                <a:spcPct val="70000"/>
              </a:lnSpc>
              <a:spcBef>
                <a:spcPts val="800"/>
              </a:spcBef>
              <a:spcAft>
                <a:spcPts val="0"/>
              </a:spcAft>
              <a:buSzPts val="523"/>
              <a:buNone/>
            </a:pPr>
            <a:endParaRPr sz="655" b="1">
              <a:solidFill>
                <a:srgbClr val="980000"/>
              </a:solidFill>
            </a:endParaRPr>
          </a:p>
        </p:txBody>
      </p:sp>
      <p:grpSp>
        <p:nvGrpSpPr>
          <p:cNvPr id="966" name="Google Shape;966;p109" descr="line"/>
          <p:cNvGrpSpPr/>
          <p:nvPr/>
        </p:nvGrpSpPr>
        <p:grpSpPr>
          <a:xfrm>
            <a:off x="7877175" y="549275"/>
            <a:ext cx="803720" cy="609450"/>
            <a:chOff x="2124075" y="1692275"/>
            <a:chExt cx="803720" cy="609450"/>
          </a:xfrm>
        </p:grpSpPr>
        <p:cxnSp>
          <p:nvCxnSpPr>
            <p:cNvPr id="967" name="Google Shape;967;p109"/>
            <p:cNvCxnSpPr/>
            <p:nvPr/>
          </p:nvCxnSpPr>
          <p:spPr>
            <a:xfrm>
              <a:off x="2333625" y="16922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968" name="Google Shape;968;p109"/>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969" name="Google Shape;969;p109"/>
            <p:cNvSpPr/>
            <p:nvPr/>
          </p:nvSpPr>
          <p:spPr>
            <a:xfrm>
              <a:off x="2124075" y="2206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09"/>
            <p:cNvSpPr/>
            <p:nvPr/>
          </p:nvSpPr>
          <p:spPr>
            <a:xfrm>
              <a:off x="2299063" y="22494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971" name="Google Shape;971;p109"/>
          <p:cNvSpPr txBox="1"/>
          <p:nvPr/>
        </p:nvSpPr>
        <p:spPr>
          <a:xfrm>
            <a:off x="311700" y="1606838"/>
            <a:ext cx="24861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999999"/>
              </a:buClr>
              <a:buSzPts val="1400"/>
              <a:buFont typeface="Calibri"/>
              <a:buChar char="●"/>
            </a:pPr>
            <a:r>
              <a:rPr lang="en-US">
                <a:solidFill>
                  <a:srgbClr val="999999"/>
                </a:solidFill>
                <a:latin typeface="Calibri"/>
                <a:ea typeface="Calibri"/>
                <a:cs typeface="Calibri"/>
                <a:sym typeface="Calibri"/>
              </a:rPr>
              <a:t>Choose a start point</a:t>
            </a:r>
            <a:endParaRPr>
              <a:solidFill>
                <a:srgbClr val="999999"/>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b="1">
                <a:solidFill>
                  <a:srgbClr val="0070C0"/>
                </a:solidFill>
                <a:latin typeface="Calibri"/>
                <a:ea typeface="Calibri"/>
                <a:cs typeface="Calibri"/>
                <a:sym typeface="Calibri"/>
              </a:rPr>
              <a:t>floor</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b="1">
                <a:solidFill>
                  <a:srgbClr val="3284BF"/>
                </a:solidFill>
                <a:latin typeface="Calibri"/>
                <a:ea typeface="Calibri"/>
                <a:cs typeface="Calibri"/>
                <a:sym typeface="Calibri"/>
              </a:rPr>
              <a:t>ceiling:</a:t>
            </a:r>
            <a:endParaRPr b="1">
              <a:solidFill>
                <a:srgbClr val="3284BF"/>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Remember that growth is </a:t>
            </a:r>
            <a:r>
              <a:rPr lang="en-US" i="1">
                <a:solidFill>
                  <a:schemeClr val="dk1"/>
                </a:solidFill>
                <a:latin typeface="Calibri"/>
                <a:ea typeface="Calibri"/>
                <a:cs typeface="Calibri"/>
                <a:sym typeface="Calibri"/>
              </a:rPr>
              <a:t>not linear</a:t>
            </a:r>
            <a:endParaRPr i="1">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i="1">
                <a:solidFill>
                  <a:schemeClr val="dk1"/>
                </a:solidFill>
                <a:latin typeface="Calibri"/>
                <a:ea typeface="Calibri"/>
                <a:cs typeface="Calibri"/>
                <a:sym typeface="Calibri"/>
              </a:rPr>
              <a:t>Context</a:t>
            </a:r>
            <a:r>
              <a:rPr lang="en-US">
                <a:solidFill>
                  <a:schemeClr val="dk1"/>
                </a:solidFill>
                <a:latin typeface="Calibri"/>
                <a:ea typeface="Calibri"/>
                <a:cs typeface="Calibri"/>
                <a:sym typeface="Calibri"/>
              </a:rPr>
              <a:t> is key</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b="1">
                <a:solidFill>
                  <a:srgbClr val="666666"/>
                </a:solidFill>
                <a:latin typeface="Calibri"/>
                <a:ea typeface="Calibri"/>
                <a:cs typeface="Calibri"/>
                <a:sym typeface="Calibri"/>
              </a:rPr>
              <a:t>baseline</a:t>
            </a:r>
            <a:endParaRPr b="1">
              <a:solidFill>
                <a:srgbClr val="666666"/>
              </a:solidFill>
              <a:latin typeface="Calibri"/>
              <a:ea typeface="Calibri"/>
              <a:cs typeface="Calibri"/>
              <a:sym typeface="Calibri"/>
            </a:endParaRPr>
          </a:p>
        </p:txBody>
      </p:sp>
      <p:sp>
        <p:nvSpPr>
          <p:cNvPr id="972" name="Google Shape;972;p109" descr="line"/>
          <p:cNvSpPr/>
          <p:nvPr/>
        </p:nvSpPr>
        <p:spPr>
          <a:xfrm>
            <a:off x="7877175" y="1063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3" name="Google Shape;973;p109" descr="data table"/>
          <p:cNvPicPr preferRelativeResize="0"/>
          <p:nvPr/>
        </p:nvPicPr>
        <p:blipFill>
          <a:blip r:embed="rId4">
            <a:alphaModFix amt="47000"/>
          </a:blip>
          <a:stretch>
            <a:fillRect/>
          </a:stretch>
        </p:blipFill>
        <p:spPr>
          <a:xfrm>
            <a:off x="3089525" y="1458225"/>
            <a:ext cx="5628325" cy="3326200"/>
          </a:xfrm>
          <a:prstGeom prst="rect">
            <a:avLst/>
          </a:prstGeom>
          <a:noFill/>
          <a:ln>
            <a:noFill/>
          </a:ln>
        </p:spPr>
      </p:pic>
      <p:sp>
        <p:nvSpPr>
          <p:cNvPr id="974" name="Google Shape;974;p109" descr="line showing selection made"/>
          <p:cNvSpPr/>
          <p:nvPr/>
        </p:nvSpPr>
        <p:spPr>
          <a:xfrm>
            <a:off x="6412253" y="2801624"/>
            <a:ext cx="2059587" cy="212431"/>
          </a:xfrm>
          <a:custGeom>
            <a:avLst/>
            <a:gdLst/>
            <a:ahLst/>
            <a:cxnLst/>
            <a:rect l="l" t="t" r="r" b="b"/>
            <a:pathLst>
              <a:path w="78552" h="9410" extrusionOk="0">
                <a:moveTo>
                  <a:pt x="0" y="9410"/>
                </a:moveTo>
                <a:lnTo>
                  <a:pt x="78552" y="0"/>
                </a:lnTo>
              </a:path>
            </a:pathLst>
          </a:custGeom>
          <a:noFill/>
          <a:ln w="19050" cap="flat" cmpd="sng">
            <a:solidFill>
              <a:srgbClr val="3284BF"/>
            </a:solidFill>
            <a:prstDash val="solid"/>
            <a:round/>
            <a:headEnd type="none" w="med" len="med"/>
            <a:tailEnd type="none" w="med" len="med"/>
          </a:ln>
        </p:spPr>
      </p:sp>
      <p:cxnSp>
        <p:nvCxnSpPr>
          <p:cNvPr id="975" name="Google Shape;975;p109" descr="line"/>
          <p:cNvCxnSpPr/>
          <p:nvPr/>
        </p:nvCxnSpPr>
        <p:spPr>
          <a:xfrm rot="10800000" flipH="1">
            <a:off x="6402650" y="2913300"/>
            <a:ext cx="2118900" cy="125400"/>
          </a:xfrm>
          <a:prstGeom prst="straightConnector1">
            <a:avLst/>
          </a:prstGeom>
          <a:noFill/>
          <a:ln w="28575" cap="flat" cmpd="sng">
            <a:solidFill>
              <a:srgbClr val="999999"/>
            </a:solidFill>
            <a:prstDash val="solid"/>
            <a:round/>
            <a:headEnd type="none" w="med" len="med"/>
            <a:tailEnd type="none" w="med" len="med"/>
          </a:ln>
        </p:spPr>
      </p:cxnSp>
      <p:cxnSp>
        <p:nvCxnSpPr>
          <p:cNvPr id="976" name="Google Shape;976;p109" descr="line"/>
          <p:cNvCxnSpPr/>
          <p:nvPr/>
        </p:nvCxnSpPr>
        <p:spPr>
          <a:xfrm>
            <a:off x="1650103" y="2255441"/>
            <a:ext cx="751800" cy="2100"/>
          </a:xfrm>
          <a:prstGeom prst="straightConnector1">
            <a:avLst/>
          </a:prstGeom>
          <a:noFill/>
          <a:ln w="19050" cap="flat" cmpd="sng">
            <a:solidFill>
              <a:srgbClr val="3284BF"/>
            </a:solidFill>
            <a:prstDash val="solid"/>
            <a:round/>
            <a:headEnd type="none" w="med" len="med"/>
            <a:tailEnd type="none" w="med" len="med"/>
          </a:ln>
        </p:spPr>
      </p:cxnSp>
      <p:cxnSp>
        <p:nvCxnSpPr>
          <p:cNvPr id="977" name="Google Shape;977;p109" descr="line"/>
          <p:cNvCxnSpPr/>
          <p:nvPr/>
        </p:nvCxnSpPr>
        <p:spPr>
          <a:xfrm>
            <a:off x="1600200" y="2024750"/>
            <a:ext cx="740100" cy="0"/>
          </a:xfrm>
          <a:prstGeom prst="straightConnector1">
            <a:avLst/>
          </a:prstGeom>
          <a:noFill/>
          <a:ln w="19050" cap="flat" cmpd="sng">
            <a:solidFill>
              <a:srgbClr val="0070C0"/>
            </a:solidFill>
            <a:prstDash val="dash"/>
            <a:round/>
            <a:headEnd type="none" w="med" len="med"/>
            <a:tailEnd type="none" w="med" len="med"/>
          </a:ln>
        </p:spPr>
      </p:cxnSp>
      <p:cxnSp>
        <p:nvCxnSpPr>
          <p:cNvPr id="978" name="Google Shape;978;p109" descr="line"/>
          <p:cNvCxnSpPr/>
          <p:nvPr/>
        </p:nvCxnSpPr>
        <p:spPr>
          <a:xfrm>
            <a:off x="1678250" y="3114900"/>
            <a:ext cx="858000" cy="3900"/>
          </a:xfrm>
          <a:prstGeom prst="straightConnector1">
            <a:avLst/>
          </a:prstGeom>
          <a:noFill/>
          <a:ln w="28575" cap="flat" cmpd="sng">
            <a:solidFill>
              <a:srgbClr val="999999"/>
            </a:solidFill>
            <a:prstDash val="solid"/>
            <a:round/>
            <a:headEnd type="none" w="med" len="med"/>
            <a:tailEnd type="none" w="med" len="med"/>
          </a:ln>
        </p:spPr>
      </p:cxn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pic>
        <p:nvPicPr>
          <p:cNvPr id="984" name="Google Shape;984;p110" descr="line"/>
          <p:cNvPicPr preferRelativeResize="0"/>
          <p:nvPr/>
        </p:nvPicPr>
        <p:blipFill>
          <a:blip r:embed="rId4">
            <a:alphaModFix/>
          </a:blip>
          <a:stretch>
            <a:fillRect/>
          </a:stretch>
        </p:blipFill>
        <p:spPr>
          <a:xfrm>
            <a:off x="3175075" y="1537263"/>
            <a:ext cx="5505816" cy="3163175"/>
          </a:xfrm>
          <a:prstGeom prst="rect">
            <a:avLst/>
          </a:prstGeom>
          <a:noFill/>
          <a:ln>
            <a:noFill/>
          </a:ln>
        </p:spPr>
      </p:pic>
      <p:sp>
        <p:nvSpPr>
          <p:cNvPr id="985" name="Google Shape;985;p110"/>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5</a:t>
            </a:r>
            <a:r>
              <a:rPr lang="en-US"/>
              <a:t>: Gap-Closing Targets</a:t>
            </a:r>
            <a:endParaRPr/>
          </a:p>
        </p:txBody>
      </p:sp>
      <p:sp>
        <p:nvSpPr>
          <p:cNvPr id="986" name="Google Shape;986;p110"/>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a:solidFill>
                  <a:srgbClr val="00A8A5"/>
                </a:solidFill>
              </a:rPr>
              <a:t>line: </a:t>
            </a:r>
            <a:r>
              <a:rPr lang="en-US"/>
              <a:t>Top 10% (2013-2018)</a:t>
            </a:r>
            <a:endParaRPr b="1"/>
          </a:p>
          <a:p>
            <a:pPr marL="0" lvl="0" indent="0" algn="l" rtl="0">
              <a:spcBef>
                <a:spcPts val="800"/>
              </a:spcBef>
              <a:spcAft>
                <a:spcPts val="0"/>
              </a:spcAft>
              <a:buNone/>
            </a:pPr>
            <a:endParaRPr b="1">
              <a:solidFill>
                <a:srgbClr val="980000"/>
              </a:solidFill>
            </a:endParaRPr>
          </a:p>
        </p:txBody>
      </p:sp>
      <p:sp>
        <p:nvSpPr>
          <p:cNvPr id="987" name="Google Shape;987;p11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988" name="Google Shape;988;p110"/>
          <p:cNvSpPr txBox="1">
            <a:spLocks noGrp="1"/>
          </p:cNvSpPr>
          <p:nvPr>
            <p:ph type="body" idx="1"/>
          </p:nvPr>
        </p:nvSpPr>
        <p:spPr>
          <a:xfrm>
            <a:off x="5919050" y="190725"/>
            <a:ext cx="2935200" cy="1368300"/>
          </a:xfrm>
          <a:prstGeom prst="rect">
            <a:avLst/>
          </a:prstGeom>
        </p:spPr>
        <p:txBody>
          <a:bodyPr spcFirstLastPara="1" wrap="square" lIns="68575" tIns="34275" rIns="68575" bIns="34275" anchor="t" anchorCtr="0">
            <a:normAutofit fontScale="40000" lnSpcReduction="20000"/>
          </a:bodyPr>
          <a:lstStyle/>
          <a:p>
            <a:pPr marL="0" lvl="0" indent="0" algn="l" rtl="0">
              <a:spcBef>
                <a:spcPts val="800"/>
              </a:spcBef>
              <a:spcAft>
                <a:spcPts val="0"/>
              </a:spcAft>
              <a:buNone/>
            </a:pPr>
            <a:r>
              <a:rPr lang="en-US" sz="3068" b="1"/>
              <a:t>Legend</a:t>
            </a:r>
            <a:endParaRPr sz="3068" b="1"/>
          </a:p>
          <a:p>
            <a:pPr marL="0" lvl="0" indent="0" algn="l" rtl="0">
              <a:spcBef>
                <a:spcPts val="800"/>
              </a:spcBef>
              <a:spcAft>
                <a:spcPts val="0"/>
              </a:spcAft>
              <a:buNone/>
            </a:pPr>
            <a:r>
              <a:rPr lang="en-US" sz="3068"/>
              <a:t>District (all students):</a:t>
            </a:r>
            <a:endParaRPr sz="3068"/>
          </a:p>
          <a:p>
            <a:pPr marL="0" lvl="0" indent="0" algn="l" rtl="0">
              <a:spcBef>
                <a:spcPts val="800"/>
              </a:spcBef>
              <a:spcAft>
                <a:spcPts val="0"/>
              </a:spcAft>
              <a:buNone/>
            </a:pPr>
            <a:r>
              <a:rPr lang="en-US" sz="3068"/>
              <a:t>State history :</a:t>
            </a:r>
            <a:endParaRPr sz="3068"/>
          </a:p>
          <a:p>
            <a:pPr marL="0" lvl="0" indent="0" algn="l" rtl="0">
              <a:spcBef>
                <a:spcPts val="800"/>
              </a:spcBef>
              <a:spcAft>
                <a:spcPts val="0"/>
              </a:spcAft>
              <a:buNone/>
            </a:pPr>
            <a:r>
              <a:rPr lang="en-US" sz="3068"/>
              <a:t>State average :</a:t>
            </a:r>
            <a:endParaRPr sz="3068"/>
          </a:p>
          <a:p>
            <a:pPr marL="0" lvl="0" indent="0" algn="l" rtl="0">
              <a:spcBef>
                <a:spcPts val="800"/>
              </a:spcBef>
              <a:spcAft>
                <a:spcPts val="0"/>
              </a:spcAft>
              <a:buNone/>
            </a:pPr>
            <a:r>
              <a:rPr lang="en-US" sz="3068"/>
              <a:t>Combined focal group</a:t>
            </a:r>
            <a:r>
              <a:rPr lang="en-US" sz="3489"/>
              <a:t>  </a:t>
            </a:r>
            <a:endParaRPr b="1">
              <a:solidFill>
                <a:srgbClr val="980000"/>
              </a:solidFill>
            </a:endParaRPr>
          </a:p>
        </p:txBody>
      </p:sp>
      <p:grpSp>
        <p:nvGrpSpPr>
          <p:cNvPr id="989" name="Google Shape;989;p110" descr="line"/>
          <p:cNvGrpSpPr/>
          <p:nvPr/>
        </p:nvGrpSpPr>
        <p:grpSpPr>
          <a:xfrm>
            <a:off x="7877175" y="549275"/>
            <a:ext cx="803720" cy="533250"/>
            <a:chOff x="2124075" y="1768475"/>
            <a:chExt cx="803720" cy="533250"/>
          </a:xfrm>
        </p:grpSpPr>
        <p:cxnSp>
          <p:nvCxnSpPr>
            <p:cNvPr id="990" name="Google Shape;990;p110"/>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991" name="Google Shape;991;p110"/>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992" name="Google Shape;992;p110"/>
            <p:cNvSpPr/>
            <p:nvPr/>
          </p:nvSpPr>
          <p:spPr>
            <a:xfrm>
              <a:off x="2124075" y="22066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10"/>
            <p:cNvSpPr/>
            <p:nvPr/>
          </p:nvSpPr>
          <p:spPr>
            <a:xfrm>
              <a:off x="2299063" y="22494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994" name="Google Shape;994;p110"/>
          <p:cNvSpPr txBox="1"/>
          <p:nvPr/>
        </p:nvSpPr>
        <p:spPr>
          <a:xfrm>
            <a:off x="400050" y="1368425"/>
            <a:ext cx="24861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In </a:t>
            </a:r>
            <a:r>
              <a:rPr lang="en-US">
                <a:solidFill>
                  <a:schemeClr val="dk1"/>
                </a:solidFill>
                <a:latin typeface="Calibri"/>
                <a:ea typeface="Calibri"/>
                <a:cs typeface="Calibri"/>
                <a:sym typeface="Calibri"/>
              </a:rPr>
              <a:t>order to close gaps, the gap-closing targets will move at a </a:t>
            </a:r>
            <a:r>
              <a:rPr lang="en-US" b="1">
                <a:solidFill>
                  <a:schemeClr val="dk1"/>
                </a:solidFill>
                <a:latin typeface="Calibri"/>
                <a:ea typeface="Calibri"/>
                <a:cs typeface="Calibri"/>
                <a:sym typeface="Calibri"/>
              </a:rPr>
              <a:t>faster</a:t>
            </a:r>
            <a:r>
              <a:rPr lang="en-US">
                <a:solidFill>
                  <a:schemeClr val="dk1"/>
                </a:solidFill>
                <a:latin typeface="Calibri"/>
                <a:ea typeface="Calibri"/>
                <a:cs typeface="Calibri"/>
                <a:sym typeface="Calibri"/>
              </a:rPr>
              <a:t> rate than </a:t>
            </a:r>
            <a:r>
              <a:rPr lang="en-US" b="1">
                <a:solidFill>
                  <a:schemeClr val="dk1"/>
                </a:solidFill>
                <a:latin typeface="Calibri"/>
                <a:ea typeface="Calibri"/>
                <a:cs typeface="Calibri"/>
                <a:sym typeface="Calibri"/>
              </a:rPr>
              <a:t>baseline</a:t>
            </a:r>
            <a:r>
              <a:rPr lang="en-US">
                <a:solidFill>
                  <a:schemeClr val="dk1"/>
                </a:solidFill>
                <a:latin typeface="Calibri"/>
                <a:ea typeface="Calibri"/>
                <a:cs typeface="Calibri"/>
                <a:sym typeface="Calibri"/>
              </a:rPr>
              <a:t> targets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Recall:</a:t>
            </a:r>
            <a:endParaRPr>
              <a:solidFill>
                <a:schemeClr val="dk1"/>
              </a:solidFill>
              <a:latin typeface="Calibri"/>
              <a:ea typeface="Calibri"/>
              <a:cs typeface="Calibri"/>
              <a:sym typeface="Calibri"/>
            </a:endParaRPr>
          </a:p>
          <a:p>
            <a:pPr marL="914400" lvl="1" indent="-317500" algn="l" rtl="0">
              <a:spcBef>
                <a:spcPts val="0"/>
              </a:spcBef>
              <a:spcAft>
                <a:spcPts val="0"/>
              </a:spcAft>
              <a:buClr>
                <a:srgbClr val="9E9E9E"/>
              </a:buClr>
              <a:buSzPts val="1400"/>
              <a:buFont typeface="Calibri"/>
              <a:buChar char="○"/>
            </a:pPr>
            <a:r>
              <a:rPr lang="en-US">
                <a:solidFill>
                  <a:srgbClr val="9E9E9E"/>
                </a:solidFill>
                <a:latin typeface="Calibri"/>
                <a:ea typeface="Calibri"/>
                <a:cs typeface="Calibri"/>
                <a:sym typeface="Calibri"/>
              </a:rPr>
              <a:t>the floor and ceiling</a:t>
            </a:r>
            <a:endParaRPr>
              <a:solidFill>
                <a:srgbClr val="9E9E9E"/>
              </a:solidFill>
              <a:latin typeface="Calibri"/>
              <a:ea typeface="Calibri"/>
              <a:cs typeface="Calibri"/>
              <a:sym typeface="Calibri"/>
            </a:endParaRPr>
          </a:p>
          <a:p>
            <a:pPr marL="914400" lvl="1" indent="-317500" algn="l" rtl="0">
              <a:spcBef>
                <a:spcPts val="0"/>
              </a:spcBef>
              <a:spcAft>
                <a:spcPts val="0"/>
              </a:spcAft>
              <a:buClr>
                <a:srgbClr val="9E9E9E"/>
              </a:buClr>
              <a:buSzPts val="1400"/>
              <a:buFont typeface="Calibri"/>
              <a:buChar char="○"/>
            </a:pPr>
            <a:r>
              <a:rPr lang="en-US">
                <a:solidFill>
                  <a:srgbClr val="9E9E9E"/>
                </a:solidFill>
                <a:latin typeface="Calibri"/>
                <a:ea typeface="Calibri"/>
                <a:cs typeface="Calibri"/>
                <a:sym typeface="Calibri"/>
              </a:rPr>
              <a:t>the </a:t>
            </a:r>
            <a:r>
              <a:rPr lang="en-US" b="1">
                <a:solidFill>
                  <a:srgbClr val="595959"/>
                </a:solidFill>
                <a:latin typeface="Calibri"/>
                <a:ea typeface="Calibri"/>
                <a:cs typeface="Calibri"/>
                <a:sym typeface="Calibri"/>
              </a:rPr>
              <a:t>baseline</a:t>
            </a:r>
            <a:endParaRPr b="1">
              <a:solidFill>
                <a:srgbClr val="595959"/>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a:t>
            </a:r>
            <a:r>
              <a:rPr lang="en-US">
                <a:solidFill>
                  <a:srgbClr val="FF00FF"/>
                </a:solidFill>
                <a:latin typeface="Calibri"/>
                <a:ea typeface="Calibri"/>
                <a:cs typeface="Calibri"/>
                <a:sym typeface="Calibri"/>
              </a:rPr>
              <a:t>combined focal student group</a:t>
            </a:r>
            <a:endParaRPr>
              <a:solidFill>
                <a:schemeClr val="dk1"/>
              </a:solidFill>
              <a:latin typeface="Calibri"/>
              <a:ea typeface="Calibri"/>
              <a:cs typeface="Calibri"/>
              <a:sym typeface="Calibri"/>
            </a:endParaRPr>
          </a:p>
        </p:txBody>
      </p:sp>
      <p:sp>
        <p:nvSpPr>
          <p:cNvPr id="995" name="Google Shape;995;p110" descr="line"/>
          <p:cNvSpPr/>
          <p:nvPr/>
        </p:nvSpPr>
        <p:spPr>
          <a:xfrm>
            <a:off x="7886700" y="1368425"/>
            <a:ext cx="647700" cy="9525"/>
          </a:xfrm>
          <a:custGeom>
            <a:avLst/>
            <a:gdLst/>
            <a:ahLst/>
            <a:cxnLst/>
            <a:rect l="l" t="t" r="r" b="b"/>
            <a:pathLst>
              <a:path w="25908" h="381" extrusionOk="0">
                <a:moveTo>
                  <a:pt x="0" y="0"/>
                </a:moveTo>
                <a:lnTo>
                  <a:pt x="25908" y="381"/>
                </a:lnTo>
              </a:path>
            </a:pathLst>
          </a:custGeom>
          <a:noFill/>
          <a:ln w="28575" cap="flat" cmpd="sng">
            <a:solidFill>
              <a:srgbClr val="FF00FF"/>
            </a:solidFill>
            <a:prstDash val="lgDash"/>
            <a:round/>
            <a:headEnd type="none" w="med" len="med"/>
            <a:tailEnd type="none" w="med" len="med"/>
          </a:ln>
        </p:spPr>
      </p:sp>
      <p:sp>
        <p:nvSpPr>
          <p:cNvPr id="996" name="Google Shape;996;p110" descr="line"/>
          <p:cNvSpPr/>
          <p:nvPr/>
        </p:nvSpPr>
        <p:spPr>
          <a:xfrm>
            <a:off x="6338150" y="2744800"/>
            <a:ext cx="50100" cy="4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10" descr="line"/>
          <p:cNvSpPr/>
          <p:nvPr/>
        </p:nvSpPr>
        <p:spPr>
          <a:xfrm>
            <a:off x="6338150" y="2516200"/>
            <a:ext cx="50100" cy="4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 name="Google Shape;998;p110" descr="lines comparing gap closing targets historically"/>
          <p:cNvGrpSpPr/>
          <p:nvPr/>
        </p:nvGrpSpPr>
        <p:grpSpPr>
          <a:xfrm>
            <a:off x="3978292" y="2498620"/>
            <a:ext cx="1940784" cy="572677"/>
            <a:chOff x="3978275" y="2498725"/>
            <a:chExt cx="1981200" cy="542925"/>
          </a:xfrm>
        </p:grpSpPr>
        <p:sp>
          <p:nvSpPr>
            <p:cNvPr id="999" name="Google Shape;999;p110"/>
            <p:cNvSpPr/>
            <p:nvPr/>
          </p:nvSpPr>
          <p:spPr>
            <a:xfrm>
              <a:off x="3978275" y="2498725"/>
              <a:ext cx="781050" cy="47625"/>
            </a:xfrm>
            <a:custGeom>
              <a:avLst/>
              <a:gdLst/>
              <a:ahLst/>
              <a:cxnLst/>
              <a:rect l="l" t="t" r="r" b="b"/>
              <a:pathLst>
                <a:path w="31242" h="1905" extrusionOk="0">
                  <a:moveTo>
                    <a:pt x="0" y="1905"/>
                  </a:moveTo>
                  <a:lnTo>
                    <a:pt x="15240" y="0"/>
                  </a:lnTo>
                  <a:lnTo>
                    <a:pt x="31242" y="1905"/>
                  </a:lnTo>
                </a:path>
              </a:pathLst>
            </a:custGeom>
            <a:noFill/>
            <a:ln w="28575" cap="flat" cmpd="sng">
              <a:solidFill>
                <a:srgbClr val="FF00FF"/>
              </a:solidFill>
              <a:prstDash val="lgDashDot"/>
              <a:round/>
              <a:headEnd type="none" w="med" len="med"/>
              <a:tailEnd type="none" w="med" len="med"/>
            </a:ln>
          </p:spPr>
        </p:sp>
        <p:sp>
          <p:nvSpPr>
            <p:cNvPr id="1000" name="Google Shape;1000;p110"/>
            <p:cNvSpPr/>
            <p:nvPr/>
          </p:nvSpPr>
          <p:spPr>
            <a:xfrm>
              <a:off x="5578475" y="2698750"/>
              <a:ext cx="381000" cy="342900"/>
            </a:xfrm>
            <a:custGeom>
              <a:avLst/>
              <a:gdLst/>
              <a:ahLst/>
              <a:cxnLst/>
              <a:rect l="l" t="t" r="r" b="b"/>
              <a:pathLst>
                <a:path w="15240" h="13716" extrusionOk="0">
                  <a:moveTo>
                    <a:pt x="0" y="0"/>
                  </a:moveTo>
                  <a:lnTo>
                    <a:pt x="15240" y="13716"/>
                  </a:lnTo>
                </a:path>
              </a:pathLst>
            </a:custGeom>
            <a:noFill/>
            <a:ln w="28575" cap="flat" cmpd="sng">
              <a:solidFill>
                <a:srgbClr val="FF00FF"/>
              </a:solidFill>
              <a:prstDash val="lgDashDot"/>
              <a:round/>
              <a:headEnd type="none" w="med" len="med"/>
              <a:tailEnd type="none" w="med" len="med"/>
            </a:ln>
          </p:spPr>
        </p:sp>
      </p:grpSp>
      <p:cxnSp>
        <p:nvCxnSpPr>
          <p:cNvPr id="1001" name="Google Shape;1001;p110" descr="line"/>
          <p:cNvCxnSpPr/>
          <p:nvPr/>
        </p:nvCxnSpPr>
        <p:spPr>
          <a:xfrm rot="10800000" flipH="1">
            <a:off x="6402650" y="2913300"/>
            <a:ext cx="2118900" cy="125400"/>
          </a:xfrm>
          <a:prstGeom prst="straightConnector1">
            <a:avLst/>
          </a:prstGeom>
          <a:noFill/>
          <a:ln w="28575" cap="flat" cmpd="sng">
            <a:solidFill>
              <a:srgbClr val="999999"/>
            </a:solidFill>
            <a:prstDash val="solid"/>
            <a:round/>
            <a:headEnd type="none" w="med" len="med"/>
            <a:tailEnd type="none" w="med" len="med"/>
          </a:ln>
        </p:spPr>
      </p:cxn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11"/>
          <p:cNvSpPr txBox="1">
            <a:spLocks noGrp="1"/>
          </p:cNvSpPr>
          <p:nvPr>
            <p:ph type="title"/>
          </p:nvPr>
        </p:nvSpPr>
        <p:spPr>
          <a:xfrm>
            <a:off x="311700" y="1402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5</a:t>
            </a:r>
            <a:r>
              <a:rPr lang="en-US"/>
              <a:t> - Gap-Closing Targets</a:t>
            </a:r>
            <a:endParaRPr/>
          </a:p>
        </p:txBody>
      </p:sp>
      <p:pic>
        <p:nvPicPr>
          <p:cNvPr id="1007" name="Google Shape;1007;p111" descr="line graph demonstrating importance of looking at disaggregated data to inform gap closing targets"/>
          <p:cNvPicPr preferRelativeResize="0"/>
          <p:nvPr/>
        </p:nvPicPr>
        <p:blipFill rotWithShape="1">
          <a:blip r:embed="rId4">
            <a:alphaModFix amt="75000"/>
          </a:blip>
          <a:srcRect l="1960"/>
          <a:stretch/>
        </p:blipFill>
        <p:spPr>
          <a:xfrm>
            <a:off x="266275" y="1175325"/>
            <a:ext cx="5872100" cy="3622099"/>
          </a:xfrm>
          <a:prstGeom prst="rect">
            <a:avLst/>
          </a:prstGeom>
          <a:noFill/>
          <a:ln>
            <a:noFill/>
          </a:ln>
        </p:spPr>
      </p:pic>
      <p:sp>
        <p:nvSpPr>
          <p:cNvPr id="1011" name="Google Shape;1011;p111"/>
          <p:cNvSpPr/>
          <p:nvPr/>
        </p:nvSpPr>
        <p:spPr>
          <a:xfrm>
            <a:off x="6380900" y="884800"/>
            <a:ext cx="2451300" cy="2745900"/>
          </a:xfrm>
          <a:prstGeom prst="roundRect">
            <a:avLst>
              <a:gd name="adj" fmla="val 16667"/>
            </a:avLst>
          </a:prstGeom>
          <a:solidFill>
            <a:srgbClr val="007F43">
              <a:alpha val="5181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t>Reminders</a:t>
            </a:r>
            <a:r>
              <a:rPr lang="en-US" b="1">
                <a:latin typeface="Calibri"/>
                <a:ea typeface="Calibri"/>
                <a:cs typeface="Calibri"/>
                <a:sym typeface="Calibri"/>
              </a:rPr>
              <a:t>:</a:t>
            </a:r>
            <a:endParaRPr b="1">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a:solidFill>
                  <a:schemeClr val="dk1"/>
                </a:solidFill>
                <a:latin typeface="Calibri"/>
                <a:ea typeface="Calibri"/>
                <a:cs typeface="Calibri"/>
                <a:sym typeface="Calibri"/>
              </a:rPr>
              <a:t>How can we examine the disaggregated data to inform setting gap closing targets?</a:t>
            </a:r>
            <a:br>
              <a:rPr lang="en-U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AutoNum type="arabicPeriod"/>
            </a:pPr>
            <a:r>
              <a:rPr lang="en-US">
                <a:solidFill>
                  <a:schemeClr val="dk1"/>
                </a:solidFill>
                <a:latin typeface="Calibri"/>
                <a:ea typeface="Calibri"/>
                <a:cs typeface="Calibri"/>
                <a:sym typeface="Calibri"/>
              </a:rPr>
              <a:t>How can we factor in plans and incentives (both past and new) to justify draft targets?</a:t>
            </a:r>
            <a:endParaRPr>
              <a:solidFill>
                <a:schemeClr val="dk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574"/>
        <p:cNvGrpSpPr/>
        <p:nvPr/>
      </p:nvGrpSpPr>
      <p:grpSpPr>
        <a:xfrm>
          <a:off x="0" y="0"/>
          <a:ext cx="0" cy="0"/>
          <a:chOff x="0" y="0"/>
          <a:chExt cx="0" cy="0"/>
        </a:xfrm>
      </p:grpSpPr>
      <p:sp>
        <p:nvSpPr>
          <p:cNvPr id="576" name="Google Shape;576;p85" descr="&quot;&quot;"/>
          <p:cNvSpPr txBox="1"/>
          <p:nvPr/>
        </p:nvSpPr>
        <p:spPr>
          <a:xfrm>
            <a:off x="0" y="4446639"/>
            <a:ext cx="9144000" cy="2949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chemeClr val="dk1"/>
              </a:buClr>
              <a:buSzPts val="2790"/>
              <a:buFont typeface="Rockwell"/>
              <a:buNone/>
            </a:pPr>
            <a:endParaRPr sz="2790" b="1" i="0" u="none" strike="noStrike" cap="none">
              <a:solidFill>
                <a:srgbClr val="FFFFFF"/>
              </a:solidFill>
              <a:latin typeface="Calibri"/>
              <a:ea typeface="Calibri"/>
              <a:cs typeface="Calibri"/>
              <a:sym typeface="Calibri"/>
            </a:endParaRPr>
          </a:p>
        </p:txBody>
      </p:sp>
      <p:sp>
        <p:nvSpPr>
          <p:cNvPr id="577" name="Google Shape;577;p85"/>
          <p:cNvSpPr txBox="1">
            <a:spLocks noGrp="1"/>
          </p:cNvSpPr>
          <p:nvPr>
            <p:ph type="sldNum" idx="12"/>
          </p:nvPr>
        </p:nvSpPr>
        <p:spPr>
          <a:xfrm>
            <a:off x="6748616" y="4799602"/>
            <a:ext cx="2057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1" i="0" u="none" strike="noStrike" cap="none">
                <a:solidFill>
                  <a:srgbClr val="000000"/>
                </a:solidFill>
                <a:latin typeface="Calibri"/>
                <a:ea typeface="Calibri"/>
                <a:cs typeface="Calibri"/>
                <a:sym typeface="Calibri"/>
              </a:rPr>
              <a:t>3</a:t>
            </a:fld>
            <a:endParaRPr sz="1200" b="1" i="0" u="none" strike="noStrike" cap="none">
              <a:solidFill>
                <a:srgbClr val="000000"/>
              </a:solidFill>
              <a:latin typeface="Calibri"/>
              <a:ea typeface="Calibri"/>
              <a:cs typeface="Calibri"/>
              <a:sym typeface="Calibri"/>
            </a:endParaRPr>
          </a:p>
        </p:txBody>
      </p:sp>
      <p:sp>
        <p:nvSpPr>
          <p:cNvPr id="578" name="Google Shape;578;p85"/>
          <p:cNvSpPr txBox="1"/>
          <p:nvPr/>
        </p:nvSpPr>
        <p:spPr>
          <a:xfrm>
            <a:off x="499275" y="3253200"/>
            <a:ext cx="3268800" cy="819600"/>
          </a:xfrm>
          <a:prstGeom prst="rect">
            <a:avLst/>
          </a:prstGeom>
          <a:solidFill>
            <a:schemeClr val="lt2"/>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1250" i="1">
                <a:solidFill>
                  <a:schemeClr val="dk1"/>
                </a:solidFill>
                <a:latin typeface="Calibri"/>
                <a:ea typeface="Calibri"/>
                <a:cs typeface="Calibri"/>
                <a:sym typeface="Calibri"/>
              </a:rPr>
              <a:t>What key concepts can provide guidance through the process of developing, refining, and sharing growth targets?</a:t>
            </a:r>
            <a:endParaRPr sz="2000" i="1">
              <a:latin typeface="Calibri"/>
              <a:ea typeface="Calibri"/>
              <a:cs typeface="Calibri"/>
              <a:sym typeface="Calibri"/>
            </a:endParaRPr>
          </a:p>
        </p:txBody>
      </p:sp>
      <p:pic>
        <p:nvPicPr>
          <p:cNvPr id="579" name="Google Shape;579;p85" descr="Road merges into arrow pointing to horizon" title="Road with clock"/>
          <p:cNvPicPr preferRelativeResize="0"/>
          <p:nvPr/>
        </p:nvPicPr>
        <p:blipFill rotWithShape="1">
          <a:blip r:embed="rId4">
            <a:alphaModFix/>
          </a:blip>
          <a:srcRect b="15497"/>
          <a:stretch/>
        </p:blipFill>
        <p:spPr>
          <a:xfrm>
            <a:off x="894925" y="1493587"/>
            <a:ext cx="1953525" cy="1650775"/>
          </a:xfrm>
          <a:prstGeom prst="rect">
            <a:avLst/>
          </a:prstGeom>
          <a:noFill/>
          <a:ln>
            <a:noFill/>
          </a:ln>
        </p:spPr>
      </p:pic>
      <p:sp>
        <p:nvSpPr>
          <p:cNvPr id="580" name="Google Shape;580;p85"/>
          <p:cNvSpPr txBox="1"/>
          <p:nvPr/>
        </p:nvSpPr>
        <p:spPr>
          <a:xfrm>
            <a:off x="3768075" y="1468413"/>
            <a:ext cx="5198700" cy="280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Calibri"/>
                <a:ea typeface="Calibri"/>
                <a:cs typeface="Calibri"/>
                <a:sym typeface="Calibri"/>
              </a:rPr>
              <a:t>Our focus this session is to:</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Ground key concepts from our prior sessions </a:t>
            </a:r>
            <a:endParaRPr sz="1700">
              <a:latin typeface="Calibri"/>
              <a:ea typeface="Calibri"/>
              <a:cs typeface="Calibri"/>
              <a:sym typeface="Calibri"/>
            </a:endParaRPr>
          </a:p>
          <a:p>
            <a:pPr marL="457200" lvl="0" indent="-336550" algn="l" rtl="0">
              <a:spcBef>
                <a:spcPts val="0"/>
              </a:spcBef>
              <a:spcAft>
                <a:spcPts val="0"/>
              </a:spcAft>
              <a:buSzPts val="1700"/>
              <a:buFont typeface="Calibri"/>
              <a:buChar char="●"/>
            </a:pPr>
            <a:r>
              <a:rPr lang="en-US" sz="1700">
                <a:latin typeface="Calibri"/>
                <a:ea typeface="Calibri"/>
                <a:cs typeface="Calibri"/>
                <a:sym typeface="Calibri"/>
              </a:rPr>
              <a:t>Deepened understanding of these processes:</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1700">
                <a:latin typeface="Calibri"/>
                <a:ea typeface="Calibri"/>
                <a:cs typeface="Calibri"/>
                <a:sym typeface="Calibri"/>
              </a:rPr>
              <a:t>How to draft growth targets </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1700">
                <a:latin typeface="Calibri"/>
                <a:ea typeface="Calibri"/>
                <a:cs typeface="Calibri"/>
                <a:sym typeface="Calibri"/>
              </a:rPr>
              <a:t>Preparing draft targets for the co-development phase that are justified &amp; contextualized</a:t>
            </a:r>
            <a:endParaRPr sz="1700">
              <a:latin typeface="Calibri"/>
              <a:ea typeface="Calibri"/>
              <a:cs typeface="Calibri"/>
              <a:sym typeface="Calibri"/>
            </a:endParaRPr>
          </a:p>
          <a:p>
            <a:pPr marL="914400" lvl="1" indent="-336550" algn="l" rtl="0">
              <a:spcBef>
                <a:spcPts val="0"/>
              </a:spcBef>
              <a:spcAft>
                <a:spcPts val="0"/>
              </a:spcAft>
              <a:buSzPts val="1700"/>
              <a:buFont typeface="Calibri"/>
              <a:buChar char="○"/>
            </a:pPr>
            <a:r>
              <a:rPr lang="en-US" sz="1700">
                <a:latin typeface="Calibri"/>
                <a:ea typeface="Calibri"/>
                <a:cs typeface="Calibri"/>
                <a:sym typeface="Calibri"/>
              </a:rPr>
              <a:t>Presenting approved growth targets to the public</a:t>
            </a:r>
            <a:endParaRPr sz="1700">
              <a:latin typeface="Calibri"/>
              <a:ea typeface="Calibri"/>
              <a:cs typeface="Calibri"/>
              <a:sym typeface="Calibri"/>
            </a:endParaRPr>
          </a:p>
          <a:p>
            <a:pPr marL="0" lvl="0" indent="0" algn="l" rtl="0">
              <a:spcBef>
                <a:spcPts val="0"/>
              </a:spcBef>
              <a:spcAft>
                <a:spcPts val="0"/>
              </a:spcAft>
              <a:buNone/>
            </a:pPr>
            <a:endParaRPr sz="1700">
              <a:latin typeface="Calibri"/>
              <a:ea typeface="Calibri"/>
              <a:cs typeface="Calibri"/>
              <a:sym typeface="Calibri"/>
            </a:endParaRPr>
          </a:p>
          <a:p>
            <a:pPr marL="0" lvl="0" indent="0" algn="l" rtl="0">
              <a:spcBef>
                <a:spcPts val="0"/>
              </a:spcBef>
              <a:spcAft>
                <a:spcPts val="0"/>
              </a:spcAft>
              <a:buNone/>
            </a:pPr>
            <a:endParaRPr sz="1700">
              <a:solidFill>
                <a:schemeClr val="dk1"/>
              </a:solidFill>
              <a:latin typeface="Calibri"/>
              <a:ea typeface="Calibri"/>
              <a:cs typeface="Calibri"/>
              <a:sym typeface="Calibri"/>
            </a:endParaRPr>
          </a:p>
        </p:txBody>
      </p:sp>
      <p:sp>
        <p:nvSpPr>
          <p:cNvPr id="8" name="Title 1"/>
          <p:cNvSpPr>
            <a:spLocks noGrp="1"/>
          </p:cNvSpPr>
          <p:nvPr>
            <p:ph type="title"/>
          </p:nvPr>
        </p:nvSpPr>
        <p:spPr>
          <a:xfrm>
            <a:off x="537882" y="342900"/>
            <a:ext cx="8088300" cy="770100"/>
          </a:xfrm>
        </p:spPr>
        <p:txBody>
          <a:bodyPr>
            <a:normAutofit/>
          </a:bodyPr>
          <a:lstStyle/>
          <a:p>
            <a:r>
              <a:rPr lang="en-US" dirty="0" smtClean="0"/>
              <a:t>Today’s Objectives</a:t>
            </a: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pic>
        <p:nvPicPr>
          <p:cNvPr id="1017" name="Google Shape;1017;p112" descr="line"/>
          <p:cNvPicPr preferRelativeResize="0"/>
          <p:nvPr/>
        </p:nvPicPr>
        <p:blipFill>
          <a:blip r:embed="rId4">
            <a:alphaModFix amt="52999"/>
          </a:blip>
          <a:stretch>
            <a:fillRect/>
          </a:stretch>
        </p:blipFill>
        <p:spPr>
          <a:xfrm>
            <a:off x="3175075" y="1537263"/>
            <a:ext cx="5505816" cy="3163175"/>
          </a:xfrm>
          <a:prstGeom prst="rect">
            <a:avLst/>
          </a:prstGeom>
          <a:noFill/>
          <a:ln>
            <a:noFill/>
          </a:ln>
        </p:spPr>
      </p:pic>
      <p:sp>
        <p:nvSpPr>
          <p:cNvPr id="1018" name="Google Shape;1018;p112"/>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5</a:t>
            </a:r>
            <a:r>
              <a:rPr lang="en-US"/>
              <a:t>: Gap-Closing Targets</a:t>
            </a:r>
            <a:endParaRPr/>
          </a:p>
        </p:txBody>
      </p:sp>
      <p:sp>
        <p:nvSpPr>
          <p:cNvPr id="1019" name="Google Shape;1019;p112"/>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a:solidFill>
                  <a:srgbClr val="00A8A5"/>
                </a:solidFill>
              </a:rPr>
              <a:t>line: </a:t>
            </a:r>
            <a:r>
              <a:rPr lang="en-US"/>
              <a:t>Top 10% (2013-2018)</a:t>
            </a:r>
            <a:endParaRPr b="1"/>
          </a:p>
          <a:p>
            <a:pPr marL="0" lvl="0" indent="0" algn="l" rtl="0">
              <a:spcBef>
                <a:spcPts val="800"/>
              </a:spcBef>
              <a:spcAft>
                <a:spcPts val="0"/>
              </a:spcAft>
              <a:buNone/>
            </a:pPr>
            <a:endParaRPr b="1">
              <a:solidFill>
                <a:srgbClr val="980000"/>
              </a:solidFill>
            </a:endParaRPr>
          </a:p>
        </p:txBody>
      </p:sp>
      <p:sp>
        <p:nvSpPr>
          <p:cNvPr id="1020" name="Google Shape;1020;p112"/>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021" name="Google Shape;1021;p112"/>
          <p:cNvSpPr txBox="1">
            <a:spLocks noGrp="1"/>
          </p:cNvSpPr>
          <p:nvPr>
            <p:ph type="body" idx="1"/>
          </p:nvPr>
        </p:nvSpPr>
        <p:spPr>
          <a:xfrm>
            <a:off x="5919050" y="190725"/>
            <a:ext cx="2935200" cy="13683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sz="1400"/>
              <a:t>District (all students):</a:t>
            </a:r>
            <a:endParaRPr sz="1400"/>
          </a:p>
          <a:p>
            <a:pPr marL="0" lvl="0" indent="0" algn="l" rtl="0">
              <a:spcBef>
                <a:spcPts val="800"/>
              </a:spcBef>
              <a:spcAft>
                <a:spcPts val="0"/>
              </a:spcAft>
              <a:buNone/>
            </a:pPr>
            <a:r>
              <a:rPr lang="en-US" sz="1400"/>
              <a:t>State history :</a:t>
            </a:r>
            <a:endParaRPr sz="1400"/>
          </a:p>
          <a:p>
            <a:pPr marL="0" lvl="0" indent="0" algn="l" rtl="0">
              <a:spcBef>
                <a:spcPts val="800"/>
              </a:spcBef>
              <a:spcAft>
                <a:spcPts val="0"/>
              </a:spcAft>
              <a:buNone/>
            </a:pPr>
            <a:r>
              <a:rPr lang="en-US" sz="1400"/>
              <a:t>State average :</a:t>
            </a:r>
            <a:endParaRPr sz="1400"/>
          </a:p>
          <a:p>
            <a:pPr marL="0" lvl="0" indent="0" algn="l" rtl="0">
              <a:spcBef>
                <a:spcPts val="800"/>
              </a:spcBef>
              <a:spcAft>
                <a:spcPts val="0"/>
              </a:spcAft>
              <a:buNone/>
            </a:pPr>
            <a:r>
              <a:rPr lang="en-US" sz="1400"/>
              <a:t>Combined focal group  </a:t>
            </a:r>
            <a:endParaRPr sz="1400" b="1">
              <a:solidFill>
                <a:srgbClr val="980000"/>
              </a:solidFill>
            </a:endParaRPr>
          </a:p>
        </p:txBody>
      </p:sp>
      <p:grpSp>
        <p:nvGrpSpPr>
          <p:cNvPr id="1022" name="Google Shape;1022;p112" descr="line"/>
          <p:cNvGrpSpPr/>
          <p:nvPr/>
        </p:nvGrpSpPr>
        <p:grpSpPr>
          <a:xfrm>
            <a:off x="7724775" y="320675"/>
            <a:ext cx="803720" cy="609450"/>
            <a:chOff x="2124075" y="1768475"/>
            <a:chExt cx="803720" cy="609450"/>
          </a:xfrm>
        </p:grpSpPr>
        <p:cxnSp>
          <p:nvCxnSpPr>
            <p:cNvPr id="1023" name="Google Shape;1023;p112"/>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1024" name="Google Shape;1024;p112"/>
            <p:cNvCxnSpPr/>
            <p:nvPr/>
          </p:nvCxnSpPr>
          <p:spPr>
            <a:xfrm>
              <a:off x="2333625" y="20923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1025" name="Google Shape;1025;p112"/>
            <p:cNvSpPr/>
            <p:nvPr/>
          </p:nvSpPr>
          <p:spPr>
            <a:xfrm>
              <a:off x="2124075" y="22828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12"/>
            <p:cNvSpPr/>
            <p:nvPr/>
          </p:nvSpPr>
          <p:spPr>
            <a:xfrm>
              <a:off x="2299063" y="23256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1027" name="Google Shape;1027;p112" descr="line"/>
          <p:cNvSpPr/>
          <p:nvPr/>
        </p:nvSpPr>
        <p:spPr>
          <a:xfrm>
            <a:off x="7810500" y="1216025"/>
            <a:ext cx="647700" cy="9525"/>
          </a:xfrm>
          <a:custGeom>
            <a:avLst/>
            <a:gdLst/>
            <a:ahLst/>
            <a:cxnLst/>
            <a:rect l="l" t="t" r="r" b="b"/>
            <a:pathLst>
              <a:path w="25908" h="381" extrusionOk="0">
                <a:moveTo>
                  <a:pt x="0" y="0"/>
                </a:moveTo>
                <a:lnTo>
                  <a:pt x="25908" y="381"/>
                </a:lnTo>
              </a:path>
            </a:pathLst>
          </a:custGeom>
          <a:noFill/>
          <a:ln w="28575" cap="flat" cmpd="sng">
            <a:solidFill>
              <a:srgbClr val="FF00FF"/>
            </a:solidFill>
            <a:prstDash val="lgDash"/>
            <a:round/>
            <a:headEnd type="none" w="med" len="med"/>
            <a:tailEnd type="none" w="med" len="med"/>
          </a:ln>
        </p:spPr>
      </p:sp>
      <p:sp>
        <p:nvSpPr>
          <p:cNvPr id="1028" name="Google Shape;1028;p112" descr="line"/>
          <p:cNvSpPr/>
          <p:nvPr/>
        </p:nvSpPr>
        <p:spPr>
          <a:xfrm>
            <a:off x="6338150" y="2744800"/>
            <a:ext cx="50100" cy="4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12" descr="line"/>
          <p:cNvSpPr/>
          <p:nvPr/>
        </p:nvSpPr>
        <p:spPr>
          <a:xfrm>
            <a:off x="6338150" y="2516200"/>
            <a:ext cx="50100" cy="477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0" name="Google Shape;1030;p112" descr="line"/>
          <p:cNvGrpSpPr/>
          <p:nvPr/>
        </p:nvGrpSpPr>
        <p:grpSpPr>
          <a:xfrm>
            <a:off x="3978292" y="2498620"/>
            <a:ext cx="1940784" cy="572677"/>
            <a:chOff x="3978275" y="2498725"/>
            <a:chExt cx="1981200" cy="542925"/>
          </a:xfrm>
        </p:grpSpPr>
        <p:sp>
          <p:nvSpPr>
            <p:cNvPr id="1031" name="Google Shape;1031;p112"/>
            <p:cNvSpPr/>
            <p:nvPr/>
          </p:nvSpPr>
          <p:spPr>
            <a:xfrm>
              <a:off x="3978275" y="2498725"/>
              <a:ext cx="781050" cy="47625"/>
            </a:xfrm>
            <a:custGeom>
              <a:avLst/>
              <a:gdLst/>
              <a:ahLst/>
              <a:cxnLst/>
              <a:rect l="l" t="t" r="r" b="b"/>
              <a:pathLst>
                <a:path w="31242" h="1905" extrusionOk="0">
                  <a:moveTo>
                    <a:pt x="0" y="1905"/>
                  </a:moveTo>
                  <a:lnTo>
                    <a:pt x="15240" y="0"/>
                  </a:lnTo>
                  <a:lnTo>
                    <a:pt x="31242" y="1905"/>
                  </a:lnTo>
                </a:path>
              </a:pathLst>
            </a:custGeom>
            <a:noFill/>
            <a:ln w="28575" cap="flat" cmpd="sng">
              <a:solidFill>
                <a:srgbClr val="FF00FF"/>
              </a:solidFill>
              <a:prstDash val="lgDashDot"/>
              <a:round/>
              <a:headEnd type="none" w="med" len="med"/>
              <a:tailEnd type="none" w="med" len="med"/>
            </a:ln>
          </p:spPr>
        </p:sp>
        <p:sp>
          <p:nvSpPr>
            <p:cNvPr id="1032" name="Google Shape;1032;p112"/>
            <p:cNvSpPr/>
            <p:nvPr/>
          </p:nvSpPr>
          <p:spPr>
            <a:xfrm>
              <a:off x="5578475" y="2698750"/>
              <a:ext cx="381000" cy="342900"/>
            </a:xfrm>
            <a:custGeom>
              <a:avLst/>
              <a:gdLst/>
              <a:ahLst/>
              <a:cxnLst/>
              <a:rect l="l" t="t" r="r" b="b"/>
              <a:pathLst>
                <a:path w="15240" h="13716" extrusionOk="0">
                  <a:moveTo>
                    <a:pt x="0" y="0"/>
                  </a:moveTo>
                  <a:lnTo>
                    <a:pt x="15240" y="13716"/>
                  </a:lnTo>
                </a:path>
              </a:pathLst>
            </a:custGeom>
            <a:noFill/>
            <a:ln w="28575" cap="flat" cmpd="sng">
              <a:solidFill>
                <a:srgbClr val="FF00FF"/>
              </a:solidFill>
              <a:prstDash val="lgDashDot"/>
              <a:round/>
              <a:headEnd type="none" w="med" len="med"/>
              <a:tailEnd type="none" w="med" len="med"/>
            </a:ln>
          </p:spPr>
        </p:sp>
      </p:grpSp>
      <p:cxnSp>
        <p:nvCxnSpPr>
          <p:cNvPr id="1033" name="Google Shape;1033;p112" descr="line"/>
          <p:cNvCxnSpPr/>
          <p:nvPr/>
        </p:nvCxnSpPr>
        <p:spPr>
          <a:xfrm>
            <a:off x="6355413" y="3002825"/>
            <a:ext cx="2044200" cy="27600"/>
          </a:xfrm>
          <a:prstGeom prst="straightConnector1">
            <a:avLst/>
          </a:prstGeom>
          <a:noFill/>
          <a:ln w="19050" cap="flat" cmpd="sng">
            <a:solidFill>
              <a:srgbClr val="0070C0"/>
            </a:solidFill>
            <a:prstDash val="dash"/>
            <a:round/>
            <a:headEnd type="none" w="med" len="med"/>
            <a:tailEnd type="none" w="med" len="med"/>
          </a:ln>
        </p:spPr>
      </p:cxnSp>
      <p:cxnSp>
        <p:nvCxnSpPr>
          <p:cNvPr id="1034" name="Google Shape;1034;p112" descr="line"/>
          <p:cNvCxnSpPr/>
          <p:nvPr/>
        </p:nvCxnSpPr>
        <p:spPr>
          <a:xfrm rot="10800000" flipH="1">
            <a:off x="6373825" y="2891125"/>
            <a:ext cx="2074800" cy="102900"/>
          </a:xfrm>
          <a:prstGeom prst="straightConnector1">
            <a:avLst/>
          </a:prstGeom>
          <a:noFill/>
          <a:ln w="28575" cap="flat" cmpd="sng">
            <a:solidFill>
              <a:srgbClr val="999999"/>
            </a:solidFill>
            <a:prstDash val="solid"/>
            <a:round/>
            <a:headEnd type="none" w="med" len="med"/>
            <a:tailEnd type="none" w="med" len="med"/>
          </a:ln>
        </p:spPr>
      </p:cxnSp>
      <p:sp>
        <p:nvSpPr>
          <p:cNvPr id="1035" name="Google Shape;1035;p112" descr="setting gap closing target to be more aggressive than baseline "/>
          <p:cNvSpPr/>
          <p:nvPr/>
        </p:nvSpPr>
        <p:spPr>
          <a:xfrm>
            <a:off x="6392625" y="2792500"/>
            <a:ext cx="2031551" cy="206573"/>
          </a:xfrm>
          <a:custGeom>
            <a:avLst/>
            <a:gdLst/>
            <a:ahLst/>
            <a:cxnLst/>
            <a:rect l="l" t="t" r="r" b="b"/>
            <a:pathLst>
              <a:path w="78552" h="9410" extrusionOk="0">
                <a:moveTo>
                  <a:pt x="0" y="9410"/>
                </a:moveTo>
                <a:lnTo>
                  <a:pt x="78552" y="0"/>
                </a:lnTo>
              </a:path>
            </a:pathLst>
          </a:custGeom>
          <a:noFill/>
          <a:ln w="19050" cap="flat" cmpd="sng">
            <a:solidFill>
              <a:srgbClr val="3284BF"/>
            </a:solidFill>
            <a:prstDash val="solid"/>
            <a:round/>
            <a:headEnd type="none" w="med" len="med"/>
            <a:tailEnd type="none" w="med" len="med"/>
          </a:ln>
        </p:spPr>
      </p:sp>
      <p:grpSp>
        <p:nvGrpSpPr>
          <p:cNvPr id="1036" name="Google Shape;1036;p112" descr="text"/>
          <p:cNvGrpSpPr/>
          <p:nvPr/>
        </p:nvGrpSpPr>
        <p:grpSpPr>
          <a:xfrm>
            <a:off x="400050" y="1368425"/>
            <a:ext cx="2593400" cy="2339700"/>
            <a:chOff x="400050" y="1368425"/>
            <a:chExt cx="2593400" cy="2339700"/>
          </a:xfrm>
        </p:grpSpPr>
        <p:sp>
          <p:nvSpPr>
            <p:cNvPr id="1037" name="Google Shape;1037;p112"/>
            <p:cNvSpPr txBox="1"/>
            <p:nvPr/>
          </p:nvSpPr>
          <p:spPr>
            <a:xfrm>
              <a:off x="400050" y="1368425"/>
              <a:ext cx="24861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In </a:t>
              </a:r>
              <a:r>
                <a:rPr lang="en-US">
                  <a:solidFill>
                    <a:schemeClr val="dk1"/>
                  </a:solidFill>
                  <a:latin typeface="Calibri"/>
                  <a:ea typeface="Calibri"/>
                  <a:cs typeface="Calibri"/>
                  <a:sym typeface="Calibri"/>
                </a:rPr>
                <a:t>order to close gaps, the gap-closing targets will move at a </a:t>
              </a:r>
              <a:r>
                <a:rPr lang="en-US" b="1">
                  <a:solidFill>
                    <a:schemeClr val="dk1"/>
                  </a:solidFill>
                  <a:latin typeface="Calibri"/>
                  <a:ea typeface="Calibri"/>
                  <a:cs typeface="Calibri"/>
                  <a:sym typeface="Calibri"/>
                </a:rPr>
                <a:t>faster</a:t>
              </a:r>
              <a:r>
                <a:rPr lang="en-US">
                  <a:solidFill>
                    <a:schemeClr val="dk1"/>
                  </a:solidFill>
                  <a:latin typeface="Calibri"/>
                  <a:ea typeface="Calibri"/>
                  <a:cs typeface="Calibri"/>
                  <a:sym typeface="Calibri"/>
                </a:rPr>
                <a:t> rate than </a:t>
              </a:r>
              <a:r>
                <a:rPr lang="en-US" b="1">
                  <a:solidFill>
                    <a:schemeClr val="dk1"/>
                  </a:solidFill>
                  <a:latin typeface="Calibri"/>
                  <a:ea typeface="Calibri"/>
                  <a:cs typeface="Calibri"/>
                  <a:sym typeface="Calibri"/>
                </a:rPr>
                <a:t>baseline</a:t>
              </a:r>
              <a:r>
                <a:rPr lang="en-US">
                  <a:solidFill>
                    <a:schemeClr val="dk1"/>
                  </a:solidFill>
                  <a:latin typeface="Calibri"/>
                  <a:ea typeface="Calibri"/>
                  <a:cs typeface="Calibri"/>
                  <a:sym typeface="Calibri"/>
                </a:rPr>
                <a:t> targets*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Recall:</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b="1">
                  <a:solidFill>
                    <a:srgbClr val="0070C0"/>
                  </a:solidFill>
                  <a:latin typeface="Calibri"/>
                  <a:ea typeface="Calibri"/>
                  <a:cs typeface="Calibri"/>
                  <a:sym typeface="Calibri"/>
                </a:rPr>
                <a:t>floor</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b="1">
                  <a:solidFill>
                    <a:srgbClr val="3284BF"/>
                  </a:solidFill>
                  <a:latin typeface="Calibri"/>
                  <a:ea typeface="Calibri"/>
                  <a:cs typeface="Calibri"/>
                  <a:sym typeface="Calibri"/>
                </a:rPr>
                <a:t>ceiling</a:t>
              </a:r>
              <a:endParaRPr b="1">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b="1">
                  <a:solidFill>
                    <a:srgbClr val="595959"/>
                  </a:solidFill>
                  <a:latin typeface="Calibri"/>
                  <a:ea typeface="Calibri"/>
                  <a:cs typeface="Calibri"/>
                  <a:sym typeface="Calibri"/>
                </a:rPr>
                <a:t>baseline</a:t>
              </a:r>
              <a:endParaRPr b="1">
                <a:solidFill>
                  <a:srgbClr val="595959"/>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a:t>
              </a:r>
              <a:r>
                <a:rPr lang="en-US">
                  <a:solidFill>
                    <a:srgbClr val="FF00FF"/>
                  </a:solidFill>
                  <a:latin typeface="Calibri"/>
                  <a:ea typeface="Calibri"/>
                  <a:cs typeface="Calibri"/>
                  <a:sym typeface="Calibri"/>
                </a:rPr>
                <a:t>combined focal student group</a:t>
              </a:r>
              <a:endParaRPr>
                <a:solidFill>
                  <a:schemeClr val="dk1"/>
                </a:solidFill>
                <a:latin typeface="Calibri"/>
                <a:ea typeface="Calibri"/>
                <a:cs typeface="Calibri"/>
                <a:sym typeface="Calibri"/>
              </a:endParaRPr>
            </a:p>
          </p:txBody>
        </p:sp>
        <p:cxnSp>
          <p:nvCxnSpPr>
            <p:cNvPr id="1038" name="Google Shape;1038;p112"/>
            <p:cNvCxnSpPr/>
            <p:nvPr/>
          </p:nvCxnSpPr>
          <p:spPr>
            <a:xfrm>
              <a:off x="1954903" y="2865041"/>
              <a:ext cx="751800" cy="2100"/>
            </a:xfrm>
            <a:prstGeom prst="straightConnector1">
              <a:avLst/>
            </a:prstGeom>
            <a:noFill/>
            <a:ln w="19050" cap="flat" cmpd="sng">
              <a:solidFill>
                <a:srgbClr val="3284BF"/>
              </a:solidFill>
              <a:prstDash val="solid"/>
              <a:round/>
              <a:headEnd type="none" w="med" len="med"/>
              <a:tailEnd type="none" w="med" len="med"/>
            </a:ln>
          </p:spPr>
        </p:cxnSp>
        <p:cxnSp>
          <p:nvCxnSpPr>
            <p:cNvPr id="1039" name="Google Shape;1039;p112"/>
            <p:cNvCxnSpPr/>
            <p:nvPr/>
          </p:nvCxnSpPr>
          <p:spPr>
            <a:xfrm>
              <a:off x="1905000" y="2634350"/>
              <a:ext cx="740100" cy="0"/>
            </a:xfrm>
            <a:prstGeom prst="straightConnector1">
              <a:avLst/>
            </a:prstGeom>
            <a:noFill/>
            <a:ln w="19050" cap="flat" cmpd="sng">
              <a:solidFill>
                <a:srgbClr val="0070C0"/>
              </a:solidFill>
              <a:prstDash val="dash"/>
              <a:round/>
              <a:headEnd type="none" w="med" len="med"/>
              <a:tailEnd type="none" w="med" len="med"/>
            </a:ln>
          </p:spPr>
        </p:cxnSp>
        <p:cxnSp>
          <p:nvCxnSpPr>
            <p:cNvPr id="1040" name="Google Shape;1040;p112"/>
            <p:cNvCxnSpPr/>
            <p:nvPr/>
          </p:nvCxnSpPr>
          <p:spPr>
            <a:xfrm>
              <a:off x="2135450" y="3038700"/>
              <a:ext cx="858000" cy="3900"/>
            </a:xfrm>
            <a:prstGeom prst="straightConnector1">
              <a:avLst/>
            </a:prstGeom>
            <a:noFill/>
            <a:ln w="28575" cap="flat" cmpd="sng">
              <a:solidFill>
                <a:srgbClr val="999999"/>
              </a:solidFill>
              <a:prstDash val="solid"/>
              <a:round/>
              <a:headEnd type="none" w="med" len="med"/>
              <a:tailEnd type="none" w="med" len="med"/>
            </a:ln>
          </p:spPr>
        </p:cxnSp>
      </p:gr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pic>
        <p:nvPicPr>
          <p:cNvPr id="1046" name="Google Shape;1046;p113" descr="graph"/>
          <p:cNvPicPr preferRelativeResize="0"/>
          <p:nvPr/>
        </p:nvPicPr>
        <p:blipFill>
          <a:blip r:embed="rId4">
            <a:alphaModFix amt="52999"/>
          </a:blip>
          <a:stretch>
            <a:fillRect/>
          </a:stretch>
        </p:blipFill>
        <p:spPr>
          <a:xfrm>
            <a:off x="2909875" y="1612522"/>
            <a:ext cx="5694826" cy="3316503"/>
          </a:xfrm>
          <a:prstGeom prst="rect">
            <a:avLst/>
          </a:prstGeom>
          <a:noFill/>
          <a:ln>
            <a:noFill/>
          </a:ln>
        </p:spPr>
      </p:pic>
      <p:sp>
        <p:nvSpPr>
          <p:cNvPr id="1047" name="Google Shape;1047;p113"/>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Step 5: Gap-Closing Targets</a:t>
            </a:r>
            <a:endParaRPr/>
          </a:p>
        </p:txBody>
      </p:sp>
      <p:sp>
        <p:nvSpPr>
          <p:cNvPr id="1048" name="Google Shape;1048;p113"/>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2: </a:t>
            </a:r>
            <a:r>
              <a:rPr lang="en-US" b="1">
                <a:solidFill>
                  <a:srgbClr val="CC4125"/>
                </a:solidFill>
              </a:rPr>
              <a:t>most recent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a:solidFill>
                  <a:srgbClr val="00A8A5"/>
                </a:solidFill>
              </a:rPr>
              <a:t>line: </a:t>
            </a:r>
            <a:r>
              <a:rPr lang="en-US"/>
              <a:t>Top 10% (2013-2018)</a:t>
            </a:r>
            <a:endParaRPr b="1"/>
          </a:p>
          <a:p>
            <a:pPr marL="0" lvl="0" indent="0" algn="l" rtl="0">
              <a:spcBef>
                <a:spcPts val="800"/>
              </a:spcBef>
              <a:spcAft>
                <a:spcPts val="0"/>
              </a:spcAft>
              <a:buNone/>
            </a:pPr>
            <a:endParaRPr b="1">
              <a:solidFill>
                <a:srgbClr val="980000"/>
              </a:solidFill>
            </a:endParaRPr>
          </a:p>
        </p:txBody>
      </p:sp>
      <p:sp>
        <p:nvSpPr>
          <p:cNvPr id="1049" name="Google Shape;1049;p113"/>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1050" name="Google Shape;1050;p113"/>
          <p:cNvSpPr txBox="1">
            <a:spLocks noGrp="1"/>
          </p:cNvSpPr>
          <p:nvPr>
            <p:ph type="body" idx="1"/>
          </p:nvPr>
        </p:nvSpPr>
        <p:spPr>
          <a:xfrm>
            <a:off x="5995250" y="190725"/>
            <a:ext cx="2935200" cy="1368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1400"/>
              <a:t>District (all students):</a:t>
            </a:r>
            <a:endParaRPr sz="1400"/>
          </a:p>
          <a:p>
            <a:pPr marL="0" lvl="0" indent="0" algn="l" rtl="0">
              <a:spcBef>
                <a:spcPts val="800"/>
              </a:spcBef>
              <a:spcAft>
                <a:spcPts val="0"/>
              </a:spcAft>
              <a:buNone/>
            </a:pPr>
            <a:r>
              <a:rPr lang="en-US" sz="1400"/>
              <a:t>State history :</a:t>
            </a:r>
            <a:endParaRPr sz="1400"/>
          </a:p>
          <a:p>
            <a:pPr marL="0" lvl="0" indent="0" algn="l" rtl="0">
              <a:spcBef>
                <a:spcPts val="800"/>
              </a:spcBef>
              <a:spcAft>
                <a:spcPts val="0"/>
              </a:spcAft>
              <a:buNone/>
            </a:pPr>
            <a:r>
              <a:rPr lang="en-US" sz="1400"/>
              <a:t>State average :</a:t>
            </a:r>
            <a:endParaRPr sz="1400"/>
          </a:p>
          <a:p>
            <a:pPr marL="0" lvl="0" indent="0" algn="l" rtl="0">
              <a:spcBef>
                <a:spcPts val="800"/>
              </a:spcBef>
              <a:spcAft>
                <a:spcPts val="0"/>
              </a:spcAft>
              <a:buNone/>
            </a:pPr>
            <a:r>
              <a:rPr lang="en-US" sz="1400"/>
              <a:t>Combined focal group:</a:t>
            </a:r>
            <a:endParaRPr sz="1400"/>
          </a:p>
          <a:p>
            <a:pPr marL="0" lvl="0" indent="0" algn="l" rtl="0">
              <a:spcBef>
                <a:spcPts val="800"/>
              </a:spcBef>
              <a:spcAft>
                <a:spcPts val="0"/>
              </a:spcAft>
              <a:buNone/>
            </a:pPr>
            <a:r>
              <a:rPr lang="en-US" sz="1400"/>
              <a:t>Gap Closing:  </a:t>
            </a:r>
            <a:endParaRPr sz="1400" b="1">
              <a:solidFill>
                <a:srgbClr val="980000"/>
              </a:solidFill>
            </a:endParaRPr>
          </a:p>
        </p:txBody>
      </p:sp>
      <p:sp>
        <p:nvSpPr>
          <p:cNvPr id="1051" name="Google Shape;1051;p113"/>
          <p:cNvSpPr txBox="1"/>
          <p:nvPr/>
        </p:nvSpPr>
        <p:spPr>
          <a:xfrm>
            <a:off x="171450" y="1216025"/>
            <a:ext cx="2486100" cy="2770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Calibri"/>
              <a:buChar char="●"/>
            </a:pPr>
            <a:r>
              <a:rPr lang="en-US" b="1">
                <a:solidFill>
                  <a:schemeClr val="dk1"/>
                </a:solidFill>
                <a:latin typeface="Calibri"/>
                <a:ea typeface="Calibri"/>
                <a:cs typeface="Calibri"/>
                <a:sym typeface="Calibri"/>
              </a:rPr>
              <a:t>In </a:t>
            </a:r>
            <a:r>
              <a:rPr lang="en-US">
                <a:solidFill>
                  <a:schemeClr val="dk1"/>
                </a:solidFill>
                <a:latin typeface="Calibri"/>
                <a:ea typeface="Calibri"/>
                <a:cs typeface="Calibri"/>
                <a:sym typeface="Calibri"/>
              </a:rPr>
              <a:t>order to close gaps, the gap-closing targets will move at a </a:t>
            </a:r>
            <a:r>
              <a:rPr lang="en-US" b="1">
                <a:solidFill>
                  <a:schemeClr val="dk1"/>
                </a:solidFill>
                <a:latin typeface="Calibri"/>
                <a:ea typeface="Calibri"/>
                <a:cs typeface="Calibri"/>
                <a:sym typeface="Calibri"/>
              </a:rPr>
              <a:t>faster</a:t>
            </a:r>
            <a:r>
              <a:rPr lang="en-US">
                <a:solidFill>
                  <a:schemeClr val="dk1"/>
                </a:solidFill>
                <a:latin typeface="Calibri"/>
                <a:ea typeface="Calibri"/>
                <a:cs typeface="Calibri"/>
                <a:sym typeface="Calibri"/>
              </a:rPr>
              <a:t> rate than </a:t>
            </a:r>
            <a:r>
              <a:rPr lang="en-US" b="1">
                <a:solidFill>
                  <a:schemeClr val="dk1"/>
                </a:solidFill>
                <a:latin typeface="Calibri"/>
                <a:ea typeface="Calibri"/>
                <a:cs typeface="Calibri"/>
                <a:sym typeface="Calibri"/>
              </a:rPr>
              <a:t>baseline</a:t>
            </a:r>
            <a:r>
              <a:rPr lang="en-US">
                <a:solidFill>
                  <a:schemeClr val="dk1"/>
                </a:solidFill>
                <a:latin typeface="Calibri"/>
                <a:ea typeface="Calibri"/>
                <a:cs typeface="Calibri"/>
                <a:sym typeface="Calibri"/>
              </a:rPr>
              <a:t> targets*</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Recall:</a:t>
            </a:r>
            <a:endParaRPr>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a:t>
            </a:r>
            <a:r>
              <a:rPr lang="en-US" b="1">
                <a:solidFill>
                  <a:srgbClr val="0070C0"/>
                </a:solidFill>
                <a:latin typeface="Calibri"/>
                <a:ea typeface="Calibri"/>
                <a:cs typeface="Calibri"/>
                <a:sym typeface="Calibri"/>
              </a:rPr>
              <a:t>floor</a:t>
            </a:r>
            <a:r>
              <a:rPr lang="en-US">
                <a:solidFill>
                  <a:schemeClr val="dk1"/>
                </a:solidFill>
                <a:latin typeface="Calibri"/>
                <a:ea typeface="Calibri"/>
                <a:cs typeface="Calibri"/>
                <a:sym typeface="Calibri"/>
              </a:rPr>
              <a:t> and </a:t>
            </a:r>
            <a:r>
              <a:rPr lang="en-US" b="1">
                <a:solidFill>
                  <a:srgbClr val="3284BF"/>
                </a:solidFill>
                <a:latin typeface="Calibri"/>
                <a:ea typeface="Calibri"/>
                <a:cs typeface="Calibri"/>
                <a:sym typeface="Calibri"/>
              </a:rPr>
              <a:t>ceiling</a:t>
            </a:r>
            <a:endParaRPr b="1">
              <a:solidFill>
                <a:schemeClr val="dk1"/>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a:t>
            </a:r>
            <a:r>
              <a:rPr lang="en-US" b="1">
                <a:solidFill>
                  <a:srgbClr val="595959"/>
                </a:solidFill>
                <a:latin typeface="Calibri"/>
                <a:ea typeface="Calibri"/>
                <a:cs typeface="Calibri"/>
                <a:sym typeface="Calibri"/>
              </a:rPr>
              <a:t>baseline</a:t>
            </a:r>
            <a:endParaRPr b="1">
              <a:solidFill>
                <a:srgbClr val="595959"/>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the </a:t>
            </a:r>
            <a:r>
              <a:rPr lang="en-US">
                <a:solidFill>
                  <a:srgbClr val="FF00FF"/>
                </a:solidFill>
                <a:latin typeface="Calibri"/>
                <a:ea typeface="Calibri"/>
                <a:cs typeface="Calibri"/>
                <a:sym typeface="Calibri"/>
              </a:rPr>
              <a:t>combined focal student group </a:t>
            </a:r>
            <a:endParaRPr>
              <a:solidFill>
                <a:srgbClr val="FF00FF"/>
              </a:solidFill>
              <a:latin typeface="Calibri"/>
              <a:ea typeface="Calibri"/>
              <a:cs typeface="Calibri"/>
              <a:sym typeface="Calibri"/>
            </a:endParaRPr>
          </a:p>
          <a:p>
            <a:pPr marL="914400" lvl="1"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Gap closing target and trajectory</a:t>
            </a:r>
            <a:endParaRPr>
              <a:solidFill>
                <a:schemeClr val="dk1"/>
              </a:solidFill>
              <a:latin typeface="Calibri"/>
              <a:ea typeface="Calibri"/>
              <a:cs typeface="Calibri"/>
              <a:sym typeface="Calibri"/>
            </a:endParaRPr>
          </a:p>
        </p:txBody>
      </p:sp>
      <p:sp>
        <p:nvSpPr>
          <p:cNvPr id="1052" name="Google Shape;1052;p113" descr="line"/>
          <p:cNvSpPr/>
          <p:nvPr/>
        </p:nvSpPr>
        <p:spPr>
          <a:xfrm>
            <a:off x="6181535" y="2878592"/>
            <a:ext cx="51900" cy="4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13" descr="line"/>
          <p:cNvSpPr/>
          <p:nvPr/>
        </p:nvSpPr>
        <p:spPr>
          <a:xfrm>
            <a:off x="6181535" y="2638911"/>
            <a:ext cx="51900" cy="49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4" name="Google Shape;1054;p113" descr="line"/>
          <p:cNvGrpSpPr/>
          <p:nvPr/>
        </p:nvGrpSpPr>
        <p:grpSpPr>
          <a:xfrm>
            <a:off x="3740552" y="2620406"/>
            <a:ext cx="2007352" cy="600421"/>
            <a:chOff x="3978275" y="2498725"/>
            <a:chExt cx="1981200" cy="542925"/>
          </a:xfrm>
        </p:grpSpPr>
        <p:sp>
          <p:nvSpPr>
            <p:cNvPr id="1055" name="Google Shape;1055;p113"/>
            <p:cNvSpPr/>
            <p:nvPr/>
          </p:nvSpPr>
          <p:spPr>
            <a:xfrm>
              <a:off x="3978275" y="2498725"/>
              <a:ext cx="781050" cy="47625"/>
            </a:xfrm>
            <a:custGeom>
              <a:avLst/>
              <a:gdLst/>
              <a:ahLst/>
              <a:cxnLst/>
              <a:rect l="l" t="t" r="r" b="b"/>
              <a:pathLst>
                <a:path w="31242" h="1905" extrusionOk="0">
                  <a:moveTo>
                    <a:pt x="0" y="1905"/>
                  </a:moveTo>
                  <a:lnTo>
                    <a:pt x="15240" y="0"/>
                  </a:lnTo>
                  <a:lnTo>
                    <a:pt x="31242" y="1905"/>
                  </a:lnTo>
                </a:path>
              </a:pathLst>
            </a:custGeom>
            <a:noFill/>
            <a:ln w="28575" cap="flat" cmpd="sng">
              <a:solidFill>
                <a:srgbClr val="FF00FF"/>
              </a:solidFill>
              <a:prstDash val="lgDashDot"/>
              <a:round/>
              <a:headEnd type="none" w="med" len="med"/>
              <a:tailEnd type="none" w="med" len="med"/>
            </a:ln>
          </p:spPr>
        </p:sp>
        <p:sp>
          <p:nvSpPr>
            <p:cNvPr id="1056" name="Google Shape;1056;p113"/>
            <p:cNvSpPr/>
            <p:nvPr/>
          </p:nvSpPr>
          <p:spPr>
            <a:xfrm>
              <a:off x="5578475" y="2698750"/>
              <a:ext cx="381000" cy="342900"/>
            </a:xfrm>
            <a:custGeom>
              <a:avLst/>
              <a:gdLst/>
              <a:ahLst/>
              <a:cxnLst/>
              <a:rect l="l" t="t" r="r" b="b"/>
              <a:pathLst>
                <a:path w="15240" h="13716" extrusionOk="0">
                  <a:moveTo>
                    <a:pt x="0" y="0"/>
                  </a:moveTo>
                  <a:lnTo>
                    <a:pt x="15240" y="13716"/>
                  </a:lnTo>
                </a:path>
              </a:pathLst>
            </a:custGeom>
            <a:noFill/>
            <a:ln w="28575" cap="flat" cmpd="sng">
              <a:solidFill>
                <a:srgbClr val="FF00FF"/>
              </a:solidFill>
              <a:prstDash val="lgDashDot"/>
              <a:round/>
              <a:headEnd type="none" w="med" len="med"/>
              <a:tailEnd type="none" w="med" len="med"/>
            </a:ln>
          </p:spPr>
        </p:sp>
      </p:grpSp>
      <p:sp>
        <p:nvSpPr>
          <p:cNvPr id="1057" name="Google Shape;1057;p113" descr="line"/>
          <p:cNvSpPr/>
          <p:nvPr/>
        </p:nvSpPr>
        <p:spPr>
          <a:xfrm>
            <a:off x="6129094" y="3220918"/>
            <a:ext cx="104100" cy="99600"/>
          </a:xfrm>
          <a:prstGeom prst="ellipse">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58" name="Google Shape;1058;p113" descr="line"/>
          <p:cNvCxnSpPr/>
          <p:nvPr/>
        </p:nvCxnSpPr>
        <p:spPr>
          <a:xfrm rot="10800000" flipH="1">
            <a:off x="6199391" y="3130524"/>
            <a:ext cx="2101500" cy="18600"/>
          </a:xfrm>
          <a:prstGeom prst="straightConnector1">
            <a:avLst/>
          </a:prstGeom>
          <a:noFill/>
          <a:ln w="19050" cap="flat" cmpd="sng">
            <a:solidFill>
              <a:srgbClr val="0070C0"/>
            </a:solidFill>
            <a:prstDash val="dash"/>
            <a:round/>
            <a:headEnd type="none" w="med" len="med"/>
            <a:tailEnd type="none" w="med" len="med"/>
          </a:ln>
        </p:spPr>
      </p:cxnSp>
      <p:cxnSp>
        <p:nvCxnSpPr>
          <p:cNvPr id="1059" name="Google Shape;1059;p113" descr="line"/>
          <p:cNvCxnSpPr/>
          <p:nvPr/>
        </p:nvCxnSpPr>
        <p:spPr>
          <a:xfrm rot="10800000" flipH="1">
            <a:off x="6218435" y="3032198"/>
            <a:ext cx="2146200" cy="107700"/>
          </a:xfrm>
          <a:prstGeom prst="straightConnector1">
            <a:avLst/>
          </a:prstGeom>
          <a:noFill/>
          <a:ln w="28575" cap="flat" cmpd="sng">
            <a:solidFill>
              <a:srgbClr val="999999"/>
            </a:solidFill>
            <a:prstDash val="solid"/>
            <a:round/>
            <a:headEnd type="none" w="med" len="med"/>
            <a:tailEnd type="none" w="med" len="med"/>
          </a:ln>
        </p:spPr>
      </p:cxnSp>
      <p:sp>
        <p:nvSpPr>
          <p:cNvPr id="1060" name="Google Shape;1060;p113" descr="line"/>
          <p:cNvSpPr/>
          <p:nvPr/>
        </p:nvSpPr>
        <p:spPr>
          <a:xfrm>
            <a:off x="6237880" y="2928604"/>
            <a:ext cx="2101462" cy="216595"/>
          </a:xfrm>
          <a:custGeom>
            <a:avLst/>
            <a:gdLst/>
            <a:ahLst/>
            <a:cxnLst/>
            <a:rect l="l" t="t" r="r" b="b"/>
            <a:pathLst>
              <a:path w="78552" h="9410" extrusionOk="0">
                <a:moveTo>
                  <a:pt x="0" y="9410"/>
                </a:moveTo>
                <a:lnTo>
                  <a:pt x="78552" y="0"/>
                </a:lnTo>
              </a:path>
            </a:pathLst>
          </a:custGeom>
          <a:noFill/>
          <a:ln w="19050" cap="flat" cmpd="sng">
            <a:solidFill>
              <a:srgbClr val="3284BF"/>
            </a:solidFill>
            <a:prstDash val="solid"/>
            <a:round/>
            <a:headEnd type="none" w="med" len="med"/>
            <a:tailEnd type="none" w="med" len="med"/>
          </a:ln>
        </p:spPr>
      </p:sp>
      <p:cxnSp>
        <p:nvCxnSpPr>
          <p:cNvPr id="1061" name="Google Shape;1061;p113" descr="gap closing target is meeting baseline with this trajectory"/>
          <p:cNvCxnSpPr/>
          <p:nvPr/>
        </p:nvCxnSpPr>
        <p:spPr>
          <a:xfrm rot="10800000" flipH="1">
            <a:off x="6194386" y="2928677"/>
            <a:ext cx="2193300" cy="351900"/>
          </a:xfrm>
          <a:prstGeom prst="straightConnector1">
            <a:avLst/>
          </a:prstGeom>
          <a:noFill/>
          <a:ln w="28575" cap="flat" cmpd="sng">
            <a:solidFill>
              <a:srgbClr val="FF00FF"/>
            </a:solidFill>
            <a:prstDash val="dot"/>
            <a:round/>
            <a:headEnd type="none" w="med" len="med"/>
            <a:tailEnd type="none" w="med" len="med"/>
          </a:ln>
        </p:spPr>
      </p:cxnSp>
      <p:grpSp>
        <p:nvGrpSpPr>
          <p:cNvPr id="1062" name="Google Shape;1062;p113" descr="line"/>
          <p:cNvGrpSpPr/>
          <p:nvPr/>
        </p:nvGrpSpPr>
        <p:grpSpPr>
          <a:xfrm>
            <a:off x="7877175" y="320675"/>
            <a:ext cx="803720" cy="1201012"/>
            <a:chOff x="7877175" y="320675"/>
            <a:chExt cx="803720" cy="1201012"/>
          </a:xfrm>
        </p:grpSpPr>
        <p:grpSp>
          <p:nvGrpSpPr>
            <p:cNvPr id="1063" name="Google Shape;1063;p113"/>
            <p:cNvGrpSpPr/>
            <p:nvPr/>
          </p:nvGrpSpPr>
          <p:grpSpPr>
            <a:xfrm>
              <a:off x="7877175" y="320675"/>
              <a:ext cx="803720" cy="609450"/>
              <a:chOff x="2124075" y="1768475"/>
              <a:chExt cx="803720" cy="609450"/>
            </a:xfrm>
          </p:grpSpPr>
          <p:cxnSp>
            <p:nvCxnSpPr>
              <p:cNvPr id="1064" name="Google Shape;1064;p113"/>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1065" name="Google Shape;1065;p113"/>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1066" name="Google Shape;1066;p113"/>
              <p:cNvSpPr/>
              <p:nvPr/>
            </p:nvSpPr>
            <p:spPr>
              <a:xfrm>
                <a:off x="2124075" y="22828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13"/>
              <p:cNvSpPr/>
              <p:nvPr/>
            </p:nvSpPr>
            <p:spPr>
              <a:xfrm>
                <a:off x="2299063" y="23256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1068" name="Google Shape;1068;p113"/>
            <p:cNvSpPr/>
            <p:nvPr/>
          </p:nvSpPr>
          <p:spPr>
            <a:xfrm>
              <a:off x="7935645" y="1206900"/>
              <a:ext cx="669916" cy="9987"/>
            </a:xfrm>
            <a:custGeom>
              <a:avLst/>
              <a:gdLst/>
              <a:ahLst/>
              <a:cxnLst/>
              <a:rect l="l" t="t" r="r" b="b"/>
              <a:pathLst>
                <a:path w="25908" h="381" extrusionOk="0">
                  <a:moveTo>
                    <a:pt x="0" y="0"/>
                  </a:moveTo>
                  <a:lnTo>
                    <a:pt x="25908" y="381"/>
                  </a:lnTo>
                </a:path>
              </a:pathLst>
            </a:custGeom>
            <a:noFill/>
            <a:ln w="28575" cap="flat" cmpd="sng">
              <a:solidFill>
                <a:srgbClr val="FF00FF"/>
              </a:solidFill>
              <a:prstDash val="lgDash"/>
              <a:round/>
              <a:headEnd type="none" w="med" len="med"/>
              <a:tailEnd type="none" w="med" len="med"/>
            </a:ln>
          </p:spPr>
        </p:sp>
        <p:sp>
          <p:nvSpPr>
            <p:cNvPr id="1069" name="Google Shape;1069;p113"/>
            <p:cNvSpPr/>
            <p:nvPr/>
          </p:nvSpPr>
          <p:spPr>
            <a:xfrm>
              <a:off x="7935645" y="1511700"/>
              <a:ext cx="669916" cy="9987"/>
            </a:xfrm>
            <a:custGeom>
              <a:avLst/>
              <a:gdLst/>
              <a:ahLst/>
              <a:cxnLst/>
              <a:rect l="l" t="t" r="r" b="b"/>
              <a:pathLst>
                <a:path w="25908" h="381" extrusionOk="0">
                  <a:moveTo>
                    <a:pt x="0" y="0"/>
                  </a:moveTo>
                  <a:lnTo>
                    <a:pt x="25908" y="381"/>
                  </a:lnTo>
                </a:path>
              </a:pathLst>
            </a:custGeom>
            <a:noFill/>
            <a:ln w="28575" cap="flat" cmpd="sng">
              <a:solidFill>
                <a:srgbClr val="FF00FF"/>
              </a:solidFill>
              <a:prstDash val="dot"/>
              <a:round/>
              <a:headEnd type="none" w="med" len="med"/>
              <a:tailEnd type="none" w="med" len="med"/>
            </a:ln>
          </p:spPr>
        </p:sp>
      </p:gr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14"/>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b="1"/>
              <a:t>Step 6</a:t>
            </a:r>
            <a:r>
              <a:rPr lang="en-US"/>
              <a:t>: Stretch Targets</a:t>
            </a:r>
            <a:endParaRPr/>
          </a:p>
        </p:txBody>
      </p:sp>
      <p:sp>
        <p:nvSpPr>
          <p:cNvPr id="1076" name="Google Shape;1076;p114"/>
          <p:cNvSpPr txBox="1">
            <a:spLocks noGrp="1"/>
          </p:cNvSpPr>
          <p:nvPr>
            <p:ph type="body" idx="1"/>
          </p:nvPr>
        </p:nvSpPr>
        <p:spPr>
          <a:xfrm>
            <a:off x="311700" y="3673475"/>
            <a:ext cx="2935200" cy="1190400"/>
          </a:xfrm>
          <a:prstGeom prst="rect">
            <a:avLst/>
          </a:prstGeom>
        </p:spPr>
        <p:txBody>
          <a:bodyPr spcFirstLastPara="1" wrap="square" lIns="68575" tIns="34275" rIns="68575" bIns="34275" anchor="t" anchorCtr="0">
            <a:normAutofit fontScale="77500" lnSpcReduction="20000"/>
          </a:bodyPr>
          <a:lstStyle/>
          <a:p>
            <a:pPr marL="0" lvl="0" indent="0" algn="l" rtl="0">
              <a:spcBef>
                <a:spcPts val="800"/>
              </a:spcBef>
              <a:spcAft>
                <a:spcPts val="0"/>
              </a:spcAft>
              <a:buNone/>
            </a:pPr>
            <a:endParaRPr b="1">
              <a:solidFill>
                <a:srgbClr val="980000"/>
              </a:solidFill>
            </a:endParaRPr>
          </a:p>
          <a:p>
            <a:pPr marL="0" lvl="0" indent="0" algn="l" rtl="0">
              <a:spcBef>
                <a:spcPts val="800"/>
              </a:spcBef>
              <a:spcAft>
                <a:spcPts val="0"/>
              </a:spcAft>
              <a:buNone/>
            </a:pPr>
            <a:r>
              <a:rPr lang="en-US"/>
              <a:t>Scenario 1: </a:t>
            </a:r>
            <a:r>
              <a:rPr lang="en-US" b="1">
                <a:solidFill>
                  <a:srgbClr val="CC4125"/>
                </a:solidFill>
              </a:rPr>
              <a:t>Prior year</a:t>
            </a:r>
            <a:endParaRPr b="1">
              <a:solidFill>
                <a:srgbClr val="CC4125"/>
              </a:solidFill>
            </a:endParaRPr>
          </a:p>
          <a:p>
            <a:pPr marL="0" lvl="0" indent="0" algn="l" rtl="0">
              <a:spcBef>
                <a:spcPts val="800"/>
              </a:spcBef>
              <a:spcAft>
                <a:spcPts val="0"/>
              </a:spcAft>
              <a:buNone/>
            </a:pPr>
            <a:r>
              <a:rPr lang="en-US" b="1">
                <a:solidFill>
                  <a:srgbClr val="CC4125"/>
                </a:solidFill>
              </a:rPr>
              <a:t>line:</a:t>
            </a:r>
            <a:r>
              <a:rPr lang="en-US"/>
              <a:t> if no growth or loss</a:t>
            </a:r>
            <a:endParaRPr/>
          </a:p>
          <a:p>
            <a:pPr marL="0" lvl="0" indent="0" algn="l" rtl="0">
              <a:spcBef>
                <a:spcPts val="800"/>
              </a:spcBef>
              <a:spcAft>
                <a:spcPts val="0"/>
              </a:spcAft>
              <a:buNone/>
            </a:pPr>
            <a:r>
              <a:rPr lang="en-US" b="1">
                <a:solidFill>
                  <a:srgbClr val="00A8A5"/>
                </a:solidFill>
              </a:rPr>
              <a:t>line:</a:t>
            </a:r>
            <a:r>
              <a:rPr lang="en-US">
                <a:solidFill>
                  <a:srgbClr val="00A8A5"/>
                </a:solidFill>
              </a:rPr>
              <a:t> </a:t>
            </a:r>
            <a:r>
              <a:rPr lang="en-US" b="1">
                <a:solidFill>
                  <a:srgbClr val="00A8A5"/>
                </a:solidFill>
              </a:rPr>
              <a:t> </a:t>
            </a:r>
            <a:r>
              <a:rPr lang="en-US"/>
              <a:t>Top 10% of districts (2013-2018)</a:t>
            </a:r>
            <a:endParaRPr/>
          </a:p>
          <a:p>
            <a:pPr marL="0" lvl="0" indent="0" algn="l" rtl="0">
              <a:spcBef>
                <a:spcPts val="800"/>
              </a:spcBef>
              <a:spcAft>
                <a:spcPts val="0"/>
              </a:spcAft>
              <a:buNone/>
            </a:pPr>
            <a:endParaRPr b="1">
              <a:solidFill>
                <a:srgbClr val="980000"/>
              </a:solidFill>
            </a:endParaRPr>
          </a:p>
        </p:txBody>
      </p:sp>
      <p:pic>
        <p:nvPicPr>
          <p:cNvPr id="1077" name="Google Shape;1077;p114" descr="graph"/>
          <p:cNvPicPr preferRelativeResize="0"/>
          <p:nvPr/>
        </p:nvPicPr>
        <p:blipFill>
          <a:blip r:embed="rId4">
            <a:alphaModFix amt="66000"/>
          </a:blip>
          <a:stretch>
            <a:fillRect/>
          </a:stretch>
        </p:blipFill>
        <p:spPr>
          <a:xfrm>
            <a:off x="2894225" y="1397864"/>
            <a:ext cx="5811333" cy="3556268"/>
          </a:xfrm>
          <a:prstGeom prst="rect">
            <a:avLst/>
          </a:prstGeom>
          <a:noFill/>
          <a:ln>
            <a:noFill/>
          </a:ln>
        </p:spPr>
      </p:pic>
      <p:cxnSp>
        <p:nvCxnSpPr>
          <p:cNvPr id="1078" name="Google Shape;1078;p114" descr="line shows stretch target line, which needs to exceed baseline"/>
          <p:cNvCxnSpPr/>
          <p:nvPr/>
        </p:nvCxnSpPr>
        <p:spPr>
          <a:xfrm rot="10800000" flipH="1">
            <a:off x="6275932" y="2849143"/>
            <a:ext cx="2116500" cy="210600"/>
          </a:xfrm>
          <a:prstGeom prst="straightConnector1">
            <a:avLst/>
          </a:prstGeom>
          <a:noFill/>
          <a:ln w="19050" cap="flat" cmpd="sng">
            <a:solidFill>
              <a:srgbClr val="000000"/>
            </a:solidFill>
            <a:prstDash val="dash"/>
            <a:round/>
            <a:headEnd type="none" w="med" len="med"/>
            <a:tailEnd type="none" w="med" len="med"/>
          </a:ln>
        </p:spPr>
      </p:cxnSp>
      <p:sp>
        <p:nvSpPr>
          <p:cNvPr id="1079" name="Google Shape;1079;p114"/>
          <p:cNvSpPr txBox="1">
            <a:spLocks noGrp="1"/>
          </p:cNvSpPr>
          <p:nvPr>
            <p:ph type="sldNum" idx="12"/>
          </p:nvPr>
        </p:nvSpPr>
        <p:spPr>
          <a:xfrm>
            <a:off x="8721107" y="4809902"/>
            <a:ext cx="604800" cy="4335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080" name="Google Shape;1080;p114"/>
          <p:cNvSpPr txBox="1"/>
          <p:nvPr/>
        </p:nvSpPr>
        <p:spPr>
          <a:xfrm>
            <a:off x="171450" y="1368425"/>
            <a:ext cx="24861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latin typeface="Calibri"/>
                <a:ea typeface="Calibri"/>
                <a:cs typeface="Calibri"/>
                <a:sym typeface="Calibri"/>
              </a:rPr>
              <a:t>Stretch:</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match or exceed statewide progress</a:t>
            </a:r>
            <a:br>
              <a:rPr lang="en-US">
                <a:solidFill>
                  <a:schemeClr val="dk1"/>
                </a:solidFill>
                <a:latin typeface="Calibri"/>
                <a:ea typeface="Calibri"/>
                <a:cs typeface="Calibri"/>
                <a:sym typeface="Calibri"/>
              </a:rPr>
            </a:b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exceed baseline*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457200" lvl="0" indent="-317500" algn="l" rtl="0">
              <a:spcBef>
                <a:spcPts val="0"/>
              </a:spcBef>
              <a:spcAft>
                <a:spcPts val="0"/>
              </a:spcAft>
              <a:buClr>
                <a:schemeClr val="dk1"/>
              </a:buClr>
              <a:buSzPts val="1400"/>
              <a:buFont typeface="Calibri"/>
              <a:buChar char="●"/>
            </a:pPr>
            <a:r>
              <a:rPr lang="en-US">
                <a:solidFill>
                  <a:schemeClr val="dk1"/>
                </a:solidFill>
                <a:latin typeface="Calibri"/>
                <a:ea typeface="Calibri"/>
                <a:cs typeface="Calibri"/>
                <a:sym typeface="Calibri"/>
              </a:rPr>
              <a:t>Ambitious but attainable</a:t>
            </a:r>
            <a:endParaRPr>
              <a:solidFill>
                <a:schemeClr val="dk1"/>
              </a:solidFill>
              <a:latin typeface="Calibri"/>
              <a:ea typeface="Calibri"/>
              <a:cs typeface="Calibri"/>
              <a:sym typeface="Calibri"/>
            </a:endParaRPr>
          </a:p>
        </p:txBody>
      </p:sp>
      <p:sp>
        <p:nvSpPr>
          <p:cNvPr id="1081" name="Google Shape;1081;p11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082" name="Google Shape;1082;p114"/>
          <p:cNvSpPr txBox="1">
            <a:spLocks noGrp="1"/>
          </p:cNvSpPr>
          <p:nvPr>
            <p:ph type="body" idx="1"/>
          </p:nvPr>
        </p:nvSpPr>
        <p:spPr>
          <a:xfrm>
            <a:off x="5995250" y="190725"/>
            <a:ext cx="2935200" cy="13683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1400"/>
              <a:t>District (all students):</a:t>
            </a:r>
            <a:endParaRPr sz="1400"/>
          </a:p>
          <a:p>
            <a:pPr marL="0" lvl="0" indent="0" algn="l" rtl="0">
              <a:spcBef>
                <a:spcPts val="800"/>
              </a:spcBef>
              <a:spcAft>
                <a:spcPts val="0"/>
              </a:spcAft>
              <a:buNone/>
            </a:pPr>
            <a:r>
              <a:rPr lang="en-US" sz="1400"/>
              <a:t>State history :</a:t>
            </a:r>
            <a:endParaRPr sz="1400"/>
          </a:p>
          <a:p>
            <a:pPr marL="0" lvl="0" indent="0" algn="l" rtl="0">
              <a:spcBef>
                <a:spcPts val="800"/>
              </a:spcBef>
              <a:spcAft>
                <a:spcPts val="0"/>
              </a:spcAft>
              <a:buNone/>
            </a:pPr>
            <a:r>
              <a:rPr lang="en-US" sz="1400"/>
              <a:t>State average :</a:t>
            </a:r>
            <a:endParaRPr sz="1400"/>
          </a:p>
          <a:p>
            <a:pPr marL="0" lvl="0" indent="0" algn="l" rtl="0">
              <a:spcBef>
                <a:spcPts val="800"/>
              </a:spcBef>
              <a:spcAft>
                <a:spcPts val="0"/>
              </a:spcAft>
              <a:buNone/>
            </a:pPr>
            <a:r>
              <a:rPr lang="en-US" sz="1400"/>
              <a:t>Combined focal group:</a:t>
            </a:r>
            <a:endParaRPr sz="1400"/>
          </a:p>
          <a:p>
            <a:pPr marL="0" lvl="0" indent="0" algn="l" rtl="0">
              <a:spcBef>
                <a:spcPts val="800"/>
              </a:spcBef>
              <a:spcAft>
                <a:spcPts val="0"/>
              </a:spcAft>
              <a:buNone/>
            </a:pPr>
            <a:r>
              <a:rPr lang="en-US" sz="1400"/>
              <a:t>Gap Closing:  </a:t>
            </a:r>
            <a:endParaRPr sz="1400" b="1">
              <a:solidFill>
                <a:srgbClr val="980000"/>
              </a:solidFill>
            </a:endParaRPr>
          </a:p>
        </p:txBody>
      </p:sp>
      <p:grpSp>
        <p:nvGrpSpPr>
          <p:cNvPr id="1083" name="Google Shape;1083;p114" descr="graph"/>
          <p:cNvGrpSpPr/>
          <p:nvPr/>
        </p:nvGrpSpPr>
        <p:grpSpPr>
          <a:xfrm>
            <a:off x="7877175" y="320675"/>
            <a:ext cx="803720" cy="1201012"/>
            <a:chOff x="7877175" y="320675"/>
            <a:chExt cx="803720" cy="1201012"/>
          </a:xfrm>
        </p:grpSpPr>
        <p:grpSp>
          <p:nvGrpSpPr>
            <p:cNvPr id="1084" name="Google Shape;1084;p114"/>
            <p:cNvGrpSpPr/>
            <p:nvPr/>
          </p:nvGrpSpPr>
          <p:grpSpPr>
            <a:xfrm>
              <a:off x="7877175" y="320675"/>
              <a:ext cx="803720" cy="609450"/>
              <a:chOff x="2124075" y="1768475"/>
              <a:chExt cx="803720" cy="609450"/>
            </a:xfrm>
          </p:grpSpPr>
          <p:cxnSp>
            <p:nvCxnSpPr>
              <p:cNvPr id="1085" name="Google Shape;1085;p114"/>
              <p:cNvCxnSpPr/>
              <p:nvPr/>
            </p:nvCxnSpPr>
            <p:spPr>
              <a:xfrm>
                <a:off x="2333625" y="1768475"/>
                <a:ext cx="333300" cy="0"/>
              </a:xfrm>
              <a:prstGeom prst="straightConnector1">
                <a:avLst/>
              </a:prstGeom>
              <a:noFill/>
              <a:ln w="28575" cap="flat" cmpd="sng">
                <a:solidFill>
                  <a:srgbClr val="FF9900"/>
                </a:solidFill>
                <a:prstDash val="solid"/>
                <a:round/>
                <a:headEnd type="none" w="med" len="med"/>
                <a:tailEnd type="none" w="med" len="med"/>
              </a:ln>
            </p:spPr>
          </p:cxnSp>
          <p:cxnSp>
            <p:nvCxnSpPr>
              <p:cNvPr id="1086" name="Google Shape;1086;p114"/>
              <p:cNvCxnSpPr/>
              <p:nvPr/>
            </p:nvCxnSpPr>
            <p:spPr>
              <a:xfrm>
                <a:off x="2333625" y="2016125"/>
                <a:ext cx="333300" cy="0"/>
              </a:xfrm>
              <a:prstGeom prst="straightConnector1">
                <a:avLst/>
              </a:prstGeom>
              <a:noFill/>
              <a:ln w="28575" cap="flat" cmpd="sng">
                <a:solidFill>
                  <a:schemeClr val="accent5"/>
                </a:solidFill>
                <a:prstDash val="solid"/>
                <a:round/>
                <a:headEnd type="none" w="med" len="med"/>
                <a:tailEnd type="none" w="med" len="med"/>
              </a:ln>
            </p:spPr>
          </p:cxnSp>
          <p:sp>
            <p:nvSpPr>
              <p:cNvPr id="1087" name="Google Shape;1087;p114"/>
              <p:cNvSpPr/>
              <p:nvPr/>
            </p:nvSpPr>
            <p:spPr>
              <a:xfrm>
                <a:off x="2124075" y="2282825"/>
                <a:ext cx="112800" cy="95100"/>
              </a:xfrm>
              <a:prstGeom prst="ellipse">
                <a:avLst/>
              </a:prstGeom>
              <a:solidFill>
                <a:srgbClr val="6AA84F"/>
              </a:solidFill>
              <a:ln w="952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14"/>
              <p:cNvSpPr/>
              <p:nvPr/>
            </p:nvSpPr>
            <p:spPr>
              <a:xfrm>
                <a:off x="2299063" y="2325613"/>
                <a:ext cx="628733" cy="9525"/>
              </a:xfrm>
              <a:custGeom>
                <a:avLst/>
                <a:gdLst/>
                <a:ahLst/>
                <a:cxnLst/>
                <a:rect l="l" t="t" r="r" b="b"/>
                <a:pathLst>
                  <a:path w="81153" h="381" extrusionOk="0">
                    <a:moveTo>
                      <a:pt x="0" y="0"/>
                    </a:moveTo>
                    <a:lnTo>
                      <a:pt x="81153" y="381"/>
                    </a:lnTo>
                  </a:path>
                </a:pathLst>
              </a:custGeom>
              <a:noFill/>
              <a:ln w="28575" cap="flat" cmpd="sng">
                <a:solidFill>
                  <a:srgbClr val="6AA84F"/>
                </a:solidFill>
                <a:prstDash val="dash"/>
                <a:round/>
                <a:headEnd type="none" w="med" len="med"/>
                <a:tailEnd type="none" w="med" len="med"/>
              </a:ln>
            </p:spPr>
          </p:sp>
        </p:grpSp>
        <p:sp>
          <p:nvSpPr>
            <p:cNvPr id="1089" name="Google Shape;1089;p114"/>
            <p:cNvSpPr/>
            <p:nvPr/>
          </p:nvSpPr>
          <p:spPr>
            <a:xfrm>
              <a:off x="7935645" y="1206900"/>
              <a:ext cx="669916" cy="9987"/>
            </a:xfrm>
            <a:custGeom>
              <a:avLst/>
              <a:gdLst/>
              <a:ahLst/>
              <a:cxnLst/>
              <a:rect l="l" t="t" r="r" b="b"/>
              <a:pathLst>
                <a:path w="25908" h="381" extrusionOk="0">
                  <a:moveTo>
                    <a:pt x="0" y="0"/>
                  </a:moveTo>
                  <a:lnTo>
                    <a:pt x="25908" y="381"/>
                  </a:lnTo>
                </a:path>
              </a:pathLst>
            </a:custGeom>
            <a:noFill/>
            <a:ln w="28575" cap="flat" cmpd="sng">
              <a:solidFill>
                <a:srgbClr val="FF00FF"/>
              </a:solidFill>
              <a:prstDash val="lgDash"/>
              <a:round/>
              <a:headEnd type="none" w="med" len="med"/>
              <a:tailEnd type="none" w="med" len="med"/>
            </a:ln>
          </p:spPr>
        </p:sp>
        <p:sp>
          <p:nvSpPr>
            <p:cNvPr id="1090" name="Google Shape;1090;p114"/>
            <p:cNvSpPr/>
            <p:nvPr/>
          </p:nvSpPr>
          <p:spPr>
            <a:xfrm>
              <a:off x="7935645" y="1511700"/>
              <a:ext cx="669916" cy="9987"/>
            </a:xfrm>
            <a:custGeom>
              <a:avLst/>
              <a:gdLst/>
              <a:ahLst/>
              <a:cxnLst/>
              <a:rect l="l" t="t" r="r" b="b"/>
              <a:pathLst>
                <a:path w="25908" h="381" extrusionOk="0">
                  <a:moveTo>
                    <a:pt x="0" y="0"/>
                  </a:moveTo>
                  <a:lnTo>
                    <a:pt x="25908" y="381"/>
                  </a:lnTo>
                </a:path>
              </a:pathLst>
            </a:custGeom>
            <a:noFill/>
            <a:ln w="28575" cap="flat" cmpd="sng">
              <a:solidFill>
                <a:srgbClr val="FF00FF"/>
              </a:solidFill>
              <a:prstDash val="dot"/>
              <a:round/>
              <a:headEnd type="none" w="med" len="med"/>
              <a:tailEnd type="none" w="med" len="med"/>
            </a:ln>
          </p:spPr>
        </p:sp>
      </p:grpSp>
      <p:cxnSp>
        <p:nvCxnSpPr>
          <p:cNvPr id="1091" name="Google Shape;1091;p114" descr="graph"/>
          <p:cNvCxnSpPr/>
          <p:nvPr/>
        </p:nvCxnSpPr>
        <p:spPr>
          <a:xfrm rot="10800000" flipH="1">
            <a:off x="900075" y="1592225"/>
            <a:ext cx="726300" cy="10200"/>
          </a:xfrm>
          <a:prstGeom prst="straightConnector1">
            <a:avLst/>
          </a:prstGeom>
          <a:noFill/>
          <a:ln w="19050" cap="flat" cmpd="sng">
            <a:solidFill>
              <a:schemeClr val="dk1"/>
            </a:solidFill>
            <a:prstDash val="dash"/>
            <a:round/>
            <a:headEnd type="none" w="med" len="med"/>
            <a:tailEnd type="none" w="med" len="med"/>
          </a:ln>
        </p:spPr>
      </p:cxn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15"/>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Growth is not Linear</a:t>
            </a:r>
            <a:endParaRPr/>
          </a:p>
        </p:txBody>
      </p:sp>
      <p:sp>
        <p:nvSpPr>
          <p:cNvPr id="1098" name="Google Shape;1098;p1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33</a:t>
            </a:fld>
            <a:endParaRPr/>
          </a:p>
        </p:txBody>
      </p:sp>
      <p:pic>
        <p:nvPicPr>
          <p:cNvPr id="1099" name="Google Shape;1099;p115" descr="graph"/>
          <p:cNvPicPr preferRelativeResize="0"/>
          <p:nvPr/>
        </p:nvPicPr>
        <p:blipFill>
          <a:blip r:embed="rId4">
            <a:alphaModFix amt="65000"/>
          </a:blip>
          <a:stretch>
            <a:fillRect/>
          </a:stretch>
        </p:blipFill>
        <p:spPr>
          <a:xfrm>
            <a:off x="1981200" y="1093925"/>
            <a:ext cx="6641392" cy="3820975"/>
          </a:xfrm>
          <a:prstGeom prst="rect">
            <a:avLst/>
          </a:prstGeom>
          <a:noFill/>
          <a:ln>
            <a:noFill/>
          </a:ln>
        </p:spPr>
      </p:pic>
      <p:cxnSp>
        <p:nvCxnSpPr>
          <p:cNvPr id="1100" name="Google Shape;1100;p115" descr="line"/>
          <p:cNvCxnSpPr/>
          <p:nvPr/>
        </p:nvCxnSpPr>
        <p:spPr>
          <a:xfrm>
            <a:off x="5867588" y="2881050"/>
            <a:ext cx="2410500" cy="0"/>
          </a:xfrm>
          <a:prstGeom prst="straightConnector1">
            <a:avLst/>
          </a:prstGeom>
          <a:noFill/>
          <a:ln w="19050" cap="flat" cmpd="sng">
            <a:solidFill>
              <a:srgbClr val="0070C0"/>
            </a:solidFill>
            <a:prstDash val="dash"/>
            <a:round/>
            <a:headEnd type="none" w="med" len="med"/>
            <a:tailEnd type="none" w="med" len="med"/>
          </a:ln>
        </p:spPr>
      </p:cxnSp>
      <p:sp>
        <p:nvSpPr>
          <p:cNvPr id="1101" name="Google Shape;1101;p115" descr="line that is organic, because growth is not linear"/>
          <p:cNvSpPr/>
          <p:nvPr/>
        </p:nvSpPr>
        <p:spPr>
          <a:xfrm>
            <a:off x="5867600" y="2651125"/>
            <a:ext cx="2379536" cy="229933"/>
          </a:xfrm>
          <a:custGeom>
            <a:avLst/>
            <a:gdLst/>
            <a:ahLst/>
            <a:cxnLst/>
            <a:rect l="l" t="t" r="r" b="b"/>
            <a:pathLst>
              <a:path w="78552" h="9410" extrusionOk="0">
                <a:moveTo>
                  <a:pt x="0" y="9410"/>
                </a:moveTo>
                <a:lnTo>
                  <a:pt x="78552" y="0"/>
                </a:lnTo>
              </a:path>
            </a:pathLst>
          </a:custGeom>
          <a:noFill/>
          <a:ln w="19050" cap="flat" cmpd="sng">
            <a:solidFill>
              <a:srgbClr val="3284BF"/>
            </a:solidFill>
            <a:prstDash val="solid"/>
            <a:round/>
            <a:headEnd type="none" w="med" len="med"/>
            <a:tailEnd type="none" w="med" len="med"/>
          </a:ln>
        </p:spPr>
      </p:sp>
      <p:sp>
        <p:nvSpPr>
          <p:cNvPr id="1102" name="Google Shape;1102;p115" descr="line"/>
          <p:cNvSpPr/>
          <p:nvPr/>
        </p:nvSpPr>
        <p:spPr>
          <a:xfrm>
            <a:off x="5766800" y="2956863"/>
            <a:ext cx="100800" cy="95100"/>
          </a:xfrm>
          <a:prstGeom prst="ellipse">
            <a:avLst/>
          </a:prstGeom>
          <a:solidFill>
            <a:srgbClr val="FF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15" descr="line that is organic, because growth is not linear"/>
          <p:cNvSpPr/>
          <p:nvPr/>
        </p:nvSpPr>
        <p:spPr>
          <a:xfrm>
            <a:off x="5808675" y="2674950"/>
            <a:ext cx="2419350" cy="343900"/>
          </a:xfrm>
          <a:custGeom>
            <a:avLst/>
            <a:gdLst/>
            <a:ahLst/>
            <a:cxnLst/>
            <a:rect l="l" t="t" r="r" b="b"/>
            <a:pathLst>
              <a:path w="96774" h="13756" extrusionOk="0">
                <a:moveTo>
                  <a:pt x="0" y="13145"/>
                </a:moveTo>
                <a:cubicBezTo>
                  <a:pt x="3747" y="13177"/>
                  <a:pt x="15875" y="14319"/>
                  <a:pt x="22479" y="13335"/>
                </a:cubicBezTo>
                <a:cubicBezTo>
                  <a:pt x="29083" y="12351"/>
                  <a:pt x="34322" y="8477"/>
                  <a:pt x="39624" y="7239"/>
                </a:cubicBezTo>
                <a:cubicBezTo>
                  <a:pt x="44926" y="6001"/>
                  <a:pt x="44767" y="7113"/>
                  <a:pt x="54292" y="5906"/>
                </a:cubicBezTo>
                <a:cubicBezTo>
                  <a:pt x="63817" y="4700"/>
                  <a:pt x="89694" y="984"/>
                  <a:pt x="96774" y="0"/>
                </a:cubicBezTo>
              </a:path>
            </a:pathLst>
          </a:custGeom>
          <a:noFill/>
          <a:ln w="28575" cap="flat" cmpd="sng">
            <a:solidFill>
              <a:srgbClr val="FF00FF"/>
            </a:solidFill>
            <a:prstDash val="dot"/>
            <a:round/>
            <a:headEnd type="none" w="med" len="med"/>
            <a:tailEnd type="none" w="med" len="med"/>
          </a:ln>
        </p:spPr>
      </p:sp>
      <p:sp>
        <p:nvSpPr>
          <p:cNvPr id="1104" name="Google Shape;1104;p115" descr="line"/>
          <p:cNvSpPr/>
          <p:nvPr/>
        </p:nvSpPr>
        <p:spPr>
          <a:xfrm>
            <a:off x="5880100" y="2746375"/>
            <a:ext cx="2376500" cy="142375"/>
          </a:xfrm>
          <a:custGeom>
            <a:avLst/>
            <a:gdLst/>
            <a:ahLst/>
            <a:cxnLst/>
            <a:rect l="l" t="t" r="r" b="b"/>
            <a:pathLst>
              <a:path w="95060" h="5695" extrusionOk="0">
                <a:moveTo>
                  <a:pt x="0" y="5144"/>
                </a:moveTo>
                <a:cubicBezTo>
                  <a:pt x="10128" y="5176"/>
                  <a:pt x="44927" y="6191"/>
                  <a:pt x="60770" y="5334"/>
                </a:cubicBezTo>
                <a:cubicBezTo>
                  <a:pt x="76613" y="4477"/>
                  <a:pt x="89345" y="889"/>
                  <a:pt x="95060" y="0"/>
                </a:cubicBezTo>
              </a:path>
            </a:pathLst>
          </a:custGeom>
          <a:noFill/>
          <a:ln w="19050" cap="flat" cmpd="sng">
            <a:solidFill>
              <a:srgbClr val="9E9E9E"/>
            </a:solidFill>
            <a:prstDash val="solid"/>
            <a:round/>
            <a:headEnd type="none" w="med" len="med"/>
            <a:tailEnd type="none" w="med" len="med"/>
          </a:ln>
        </p:spPr>
      </p:sp>
      <p:sp>
        <p:nvSpPr>
          <p:cNvPr id="1105" name="Google Shape;1105;p115" descr="line"/>
          <p:cNvSpPr/>
          <p:nvPr/>
        </p:nvSpPr>
        <p:spPr>
          <a:xfrm>
            <a:off x="5867575" y="2674951"/>
            <a:ext cx="2410578" cy="240247"/>
          </a:xfrm>
          <a:custGeom>
            <a:avLst/>
            <a:gdLst/>
            <a:ahLst/>
            <a:cxnLst/>
            <a:rect l="l" t="t" r="r" b="b"/>
            <a:pathLst>
              <a:path w="76581" h="7811" extrusionOk="0">
                <a:moveTo>
                  <a:pt x="0" y="7811"/>
                </a:moveTo>
                <a:cubicBezTo>
                  <a:pt x="2096" y="7652"/>
                  <a:pt x="6668" y="7080"/>
                  <a:pt x="12573" y="6858"/>
                </a:cubicBezTo>
                <a:cubicBezTo>
                  <a:pt x="18479" y="6636"/>
                  <a:pt x="30385" y="6922"/>
                  <a:pt x="35433" y="6477"/>
                </a:cubicBezTo>
                <a:cubicBezTo>
                  <a:pt x="40481" y="6033"/>
                  <a:pt x="39624" y="4763"/>
                  <a:pt x="42862" y="4191"/>
                </a:cubicBezTo>
                <a:cubicBezTo>
                  <a:pt x="46101" y="3620"/>
                  <a:pt x="49244" y="3747"/>
                  <a:pt x="54864" y="3048"/>
                </a:cubicBezTo>
                <a:cubicBezTo>
                  <a:pt x="60484" y="2350"/>
                  <a:pt x="72962" y="508"/>
                  <a:pt x="76581" y="0"/>
                </a:cubicBezTo>
              </a:path>
            </a:pathLst>
          </a:custGeom>
          <a:noFill/>
          <a:ln w="19050" cap="flat" cmpd="sng">
            <a:solidFill>
              <a:srgbClr val="000000"/>
            </a:solidFill>
            <a:prstDash val="dash"/>
            <a:round/>
            <a:headEnd type="none" w="med" len="med"/>
            <a:tailEnd type="none" w="med" len="med"/>
          </a:ln>
        </p:spPr>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1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
        <p:nvSpPr>
          <p:cNvPr id="1112" name="Google Shape;1112;p11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Submitting Draft Targets</a:t>
            </a:r>
            <a:endParaRPr/>
          </a:p>
        </p:txBody>
      </p:sp>
      <p:sp>
        <p:nvSpPr>
          <p:cNvPr id="1113" name="Google Shape;1113;p116"/>
          <p:cNvSpPr txBox="1">
            <a:spLocks noGrp="1"/>
          </p:cNvSpPr>
          <p:nvPr>
            <p:ph type="body" idx="1"/>
          </p:nvPr>
        </p:nvSpPr>
        <p:spPr>
          <a:xfrm>
            <a:off x="537882" y="1369219"/>
            <a:ext cx="80883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Draft targets will be submitted via your application portal in Smartsheet</a:t>
            </a:r>
            <a:endParaRPr/>
          </a:p>
        </p:txBody>
      </p:sp>
      <p:pic>
        <p:nvPicPr>
          <p:cNvPr id="1114" name="Google Shape;1114;p116" descr="data table smart sheet"/>
          <p:cNvPicPr preferRelativeResize="0"/>
          <p:nvPr/>
        </p:nvPicPr>
        <p:blipFill rotWithShape="1">
          <a:blip r:embed="rId4">
            <a:alphaModFix/>
          </a:blip>
          <a:srcRect r="22118"/>
          <a:stretch/>
        </p:blipFill>
        <p:spPr>
          <a:xfrm>
            <a:off x="327475" y="2191250"/>
            <a:ext cx="8591773" cy="1757875"/>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117"/>
          <p:cNvSpPr txBox="1">
            <a:spLocks noGrp="1"/>
          </p:cNvSpPr>
          <p:nvPr>
            <p:ph type="title"/>
          </p:nvPr>
        </p:nvSpPr>
        <p:spPr>
          <a:xfrm>
            <a:off x="311700" y="4450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The Co-development Partnership</a:t>
            </a:r>
            <a:endParaRPr/>
          </a:p>
        </p:txBody>
      </p:sp>
      <p:sp>
        <p:nvSpPr>
          <p:cNvPr id="1121" name="Google Shape;1121;p117"/>
          <p:cNvSpPr txBox="1">
            <a:spLocks noGrp="1"/>
          </p:cNvSpPr>
          <p:nvPr>
            <p:ph type="body" idx="1"/>
          </p:nvPr>
        </p:nvSpPr>
        <p:spPr>
          <a:xfrm>
            <a:off x="2536225" y="1356750"/>
            <a:ext cx="6187500" cy="3416400"/>
          </a:xfrm>
          <a:prstGeom prst="rect">
            <a:avLst/>
          </a:prstGeom>
        </p:spPr>
        <p:txBody>
          <a:bodyPr spcFirstLastPara="1" wrap="square" lIns="68575" tIns="34275" rIns="68575" bIns="34275" anchor="t" anchorCtr="0">
            <a:noAutofit/>
          </a:bodyPr>
          <a:lstStyle/>
          <a:p>
            <a:pPr marL="0" lvl="0" indent="0" algn="l" rtl="0">
              <a:lnSpc>
                <a:spcPct val="80000"/>
              </a:lnSpc>
              <a:spcBef>
                <a:spcPts val="800"/>
              </a:spcBef>
              <a:spcAft>
                <a:spcPts val="0"/>
              </a:spcAft>
              <a:buSzPts val="935"/>
              <a:buNone/>
            </a:pPr>
            <a:endParaRPr sz="1729"/>
          </a:p>
          <a:p>
            <a:pPr marL="457200" lvl="0" indent="-338455" algn="l" rtl="0">
              <a:lnSpc>
                <a:spcPct val="80000"/>
              </a:lnSpc>
              <a:spcBef>
                <a:spcPts val="800"/>
              </a:spcBef>
              <a:spcAft>
                <a:spcPts val="0"/>
              </a:spcAft>
              <a:buSzPts val="1730"/>
              <a:buChar char="➢"/>
            </a:pPr>
            <a:r>
              <a:rPr lang="en-US" sz="1729"/>
              <a:t>Draft Targets not required, but strongly encouraged for effective collaboration</a:t>
            </a:r>
            <a:endParaRPr sz="1729"/>
          </a:p>
          <a:p>
            <a:pPr marL="457200" lvl="0" indent="0" algn="l" rtl="0">
              <a:lnSpc>
                <a:spcPct val="80000"/>
              </a:lnSpc>
              <a:spcBef>
                <a:spcPts val="800"/>
              </a:spcBef>
              <a:spcAft>
                <a:spcPts val="0"/>
              </a:spcAft>
              <a:buSzPts val="935"/>
              <a:buNone/>
            </a:pPr>
            <a:endParaRPr sz="1729"/>
          </a:p>
          <a:p>
            <a:pPr marL="457200" lvl="0" indent="-338455" algn="l" rtl="0">
              <a:lnSpc>
                <a:spcPct val="80000"/>
              </a:lnSpc>
              <a:spcBef>
                <a:spcPts val="800"/>
              </a:spcBef>
              <a:spcAft>
                <a:spcPts val="0"/>
              </a:spcAft>
              <a:buSzPts val="1730"/>
              <a:buChar char="➢"/>
            </a:pPr>
            <a:r>
              <a:rPr lang="en-US" sz="1729"/>
              <a:t>Co-development will support with calculations, and adjustments can be expected</a:t>
            </a:r>
            <a:endParaRPr sz="1729"/>
          </a:p>
          <a:p>
            <a:pPr marL="457200" lvl="0" indent="0" algn="l" rtl="0">
              <a:lnSpc>
                <a:spcPct val="80000"/>
              </a:lnSpc>
              <a:spcBef>
                <a:spcPts val="800"/>
              </a:spcBef>
              <a:spcAft>
                <a:spcPts val="0"/>
              </a:spcAft>
              <a:buSzPts val="935"/>
              <a:buNone/>
            </a:pPr>
            <a:endParaRPr sz="1729"/>
          </a:p>
          <a:p>
            <a:pPr marL="457200" lvl="0" indent="-338455" algn="l" rtl="0">
              <a:lnSpc>
                <a:spcPct val="80000"/>
              </a:lnSpc>
              <a:spcBef>
                <a:spcPts val="800"/>
              </a:spcBef>
              <a:spcAft>
                <a:spcPts val="0"/>
              </a:spcAft>
              <a:buSzPts val="1730"/>
              <a:buChar char="➢"/>
            </a:pPr>
            <a:r>
              <a:rPr lang="en-US" sz="1729"/>
              <a:t>Most supportive: Bringing the regional context to help inform how context potentially impacts growth. Keep in mind: </a:t>
            </a:r>
            <a:endParaRPr sz="1729"/>
          </a:p>
          <a:p>
            <a:pPr marL="914400" lvl="1" indent="-338455" algn="l" rtl="0">
              <a:lnSpc>
                <a:spcPct val="80000"/>
              </a:lnSpc>
              <a:spcBef>
                <a:spcPts val="0"/>
              </a:spcBef>
              <a:spcAft>
                <a:spcPts val="0"/>
              </a:spcAft>
              <a:buSzPts val="1730"/>
              <a:buChar char="○"/>
            </a:pPr>
            <a:r>
              <a:rPr lang="en-US" sz="1729"/>
              <a:t>challenges the district is working to overcome to best support students</a:t>
            </a:r>
            <a:endParaRPr sz="1729"/>
          </a:p>
          <a:p>
            <a:pPr marL="914400" lvl="1" indent="-338455" algn="l" rtl="0">
              <a:lnSpc>
                <a:spcPct val="80000"/>
              </a:lnSpc>
              <a:spcBef>
                <a:spcPts val="0"/>
              </a:spcBef>
              <a:spcAft>
                <a:spcPts val="0"/>
              </a:spcAft>
              <a:buSzPts val="1730"/>
              <a:buChar char="○"/>
            </a:pPr>
            <a:r>
              <a:rPr lang="en-US" sz="1729"/>
              <a:t>expected impacts of strategies &amp; investments over time</a:t>
            </a:r>
            <a:endParaRPr sz="1729"/>
          </a:p>
          <a:p>
            <a:pPr marL="914400" lvl="1" indent="-338455" algn="l" rtl="0">
              <a:lnSpc>
                <a:spcPct val="80000"/>
              </a:lnSpc>
              <a:spcBef>
                <a:spcPts val="0"/>
              </a:spcBef>
              <a:spcAft>
                <a:spcPts val="0"/>
              </a:spcAft>
              <a:buSzPts val="1730"/>
              <a:buChar char="○"/>
            </a:pPr>
            <a:r>
              <a:rPr lang="en-US" sz="1729"/>
              <a:t>other factors beyond investments from IG supporting growth for metrics</a:t>
            </a:r>
            <a:endParaRPr sz="1729"/>
          </a:p>
        </p:txBody>
      </p:sp>
      <p:sp>
        <p:nvSpPr>
          <p:cNvPr id="1122" name="Google Shape;1122;p11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a:t>35</a:t>
            </a:fld>
            <a:endParaRPr/>
          </a:p>
        </p:txBody>
      </p:sp>
      <p:grpSp>
        <p:nvGrpSpPr>
          <p:cNvPr id="1123" name="Google Shape;1123;p117" descr="cloud"/>
          <p:cNvGrpSpPr/>
          <p:nvPr/>
        </p:nvGrpSpPr>
        <p:grpSpPr>
          <a:xfrm>
            <a:off x="747250" y="2316425"/>
            <a:ext cx="1668816" cy="884304"/>
            <a:chOff x="784600" y="1581650"/>
            <a:chExt cx="1668816" cy="884304"/>
          </a:xfrm>
        </p:grpSpPr>
        <p:sp>
          <p:nvSpPr>
            <p:cNvPr id="1124" name="Google Shape;1124;p117" descr="cloud"/>
            <p:cNvSpPr/>
            <p:nvPr/>
          </p:nvSpPr>
          <p:spPr>
            <a:xfrm>
              <a:off x="784600" y="1581650"/>
              <a:ext cx="1668816" cy="884304"/>
            </a:xfrm>
            <a:prstGeom prst="cloud">
              <a:avLst/>
            </a:prstGeom>
            <a:solidFill>
              <a:srgbClr val="E8EBFA"/>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125" name="Google Shape;1125;p117"/>
            <p:cNvSpPr txBox="1"/>
            <p:nvPr/>
          </p:nvSpPr>
          <p:spPr>
            <a:xfrm>
              <a:off x="1046150" y="1808250"/>
              <a:ext cx="1295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dirty="0">
                  <a:latin typeface="Calibri"/>
                  <a:ea typeface="Calibri"/>
                  <a:cs typeface="Calibri"/>
                  <a:sym typeface="Calibri"/>
                </a:rPr>
                <a:t>#</a:t>
              </a:r>
              <a:r>
                <a:rPr lang="en-US" sz="1700" b="1" dirty="0" err="1">
                  <a:latin typeface="Calibri"/>
                  <a:ea typeface="Calibri"/>
                  <a:cs typeface="Calibri"/>
                  <a:sym typeface="Calibri"/>
                </a:rPr>
                <a:t>itdepends</a:t>
              </a:r>
              <a:endParaRPr sz="1700" b="1" dirty="0">
                <a:latin typeface="Calibri"/>
                <a:ea typeface="Calibri"/>
                <a:cs typeface="Calibri"/>
                <a:sym typeface="Calibri"/>
              </a:endParaRPr>
            </a:p>
          </p:txBody>
        </p:sp>
      </p:grpSp>
      <p:pic>
        <p:nvPicPr>
          <p:cNvPr id="1126" name="Google Shape;1126;p117" descr="graphic of collaboration"/>
          <p:cNvPicPr preferRelativeResize="0"/>
          <p:nvPr/>
        </p:nvPicPr>
        <p:blipFill>
          <a:blip r:embed="rId4">
            <a:alphaModFix/>
          </a:blip>
          <a:stretch>
            <a:fillRect/>
          </a:stretch>
        </p:blipFill>
        <p:spPr>
          <a:xfrm>
            <a:off x="6421725" y="288825"/>
            <a:ext cx="1291725" cy="1335775"/>
          </a:xfrm>
          <a:prstGeom prst="rect">
            <a:avLst/>
          </a:prstGeom>
          <a:noFill/>
          <a:ln>
            <a:noFill/>
          </a:ln>
        </p:spPr>
      </p:pic>
      <p:sp>
        <p:nvSpPr>
          <p:cNvPr id="1127" name="Google Shape;1127;p117"/>
          <p:cNvSpPr txBox="1"/>
          <p:nvPr/>
        </p:nvSpPr>
        <p:spPr>
          <a:xfrm>
            <a:off x="6907050" y="1432500"/>
            <a:ext cx="2114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solidFill>
                  <a:srgbClr val="CCCCCC"/>
                </a:solidFill>
                <a:latin typeface="Calibri"/>
                <a:ea typeface="Calibri"/>
                <a:cs typeface="Calibri"/>
                <a:sym typeface="Calibri"/>
              </a:rPr>
              <a:t>Olena Panasokova (Nounproject)</a:t>
            </a:r>
            <a:endParaRPr sz="800">
              <a:solidFill>
                <a:srgbClr val="CCCCCC"/>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118"/>
          <p:cNvSpPr txBox="1">
            <a:spLocks noGrp="1"/>
          </p:cNvSpPr>
          <p:nvPr>
            <p:ph type="title"/>
          </p:nvPr>
        </p:nvSpPr>
        <p:spPr>
          <a:xfrm>
            <a:off x="486157" y="187725"/>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Co-development Principles</a:t>
            </a:r>
            <a:endParaRPr/>
          </a:p>
        </p:txBody>
      </p:sp>
      <p:sp>
        <p:nvSpPr>
          <p:cNvPr id="1134" name="Google Shape;1134;p11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
        <p:nvSpPr>
          <p:cNvPr id="1135" name="Google Shape;1135;p118"/>
          <p:cNvSpPr txBox="1"/>
          <p:nvPr/>
        </p:nvSpPr>
        <p:spPr>
          <a:xfrm>
            <a:off x="300000" y="879225"/>
            <a:ext cx="8544000" cy="3848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There are meaningful and allowable investments under the integrated guidance that may not result or align with a given LPGT and a review of any one target should take into consideration the totality of what a grantee is proposing for their performance framework</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Baseline targets should reflect the minimum growth they and ODE would be satisfied with</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Do the targets make sense over a five-year trajectory based on what is known about historic trends for the district, region, and state?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Applicants below statewide averages should strive to match or exceed statewide progress overtime, avoiding projecting declines in any indicators</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Applicants at the high end of achievement might expect less or slower growth, or even hold steady and see maintenance at the levels attained as a signal of excellence</a:t>
            </a: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New programs or investments won’t impact metrics immediately and so growth rates might change over time – meaning intermediate (year 1, 2, 3) targets might rise more slowly at first.</a:t>
            </a:r>
            <a:endParaRPr>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2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
        <p:nvSpPr>
          <p:cNvPr id="1174" name="Google Shape;1174;p12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Co-Development of Targets Begins</a:t>
            </a:r>
            <a:endParaRPr/>
          </a:p>
        </p:txBody>
      </p:sp>
      <p:pic>
        <p:nvPicPr>
          <p:cNvPr id="1175" name="Google Shape;1175;p123" descr="diagram of co-development process"/>
          <p:cNvPicPr preferRelativeResize="0"/>
          <p:nvPr/>
        </p:nvPicPr>
        <p:blipFill>
          <a:blip r:embed="rId4">
            <a:alphaModFix/>
          </a:blip>
          <a:stretch>
            <a:fillRect/>
          </a:stretch>
        </p:blipFill>
        <p:spPr>
          <a:xfrm>
            <a:off x="220488" y="1198313"/>
            <a:ext cx="8703035" cy="3321225"/>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1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
        <p:nvSpPr>
          <p:cNvPr id="1142" name="Google Shape;1142;p11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Public Review &amp; Board Approval of Targets</a:t>
            </a:r>
            <a:endParaRPr/>
          </a:p>
        </p:txBody>
      </p:sp>
      <p:sp>
        <p:nvSpPr>
          <p:cNvPr id="1143" name="Google Shape;1143;p119"/>
          <p:cNvSpPr txBox="1">
            <a:spLocks noGrp="1"/>
          </p:cNvSpPr>
          <p:nvPr>
            <p:ph type="body" idx="1"/>
          </p:nvPr>
        </p:nvSpPr>
        <p:spPr>
          <a:xfrm>
            <a:off x="4971029" y="1369225"/>
            <a:ext cx="3655200" cy="30819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US"/>
              <a:t>Grant agreements with co-developed targets embedded are required to be:</a:t>
            </a:r>
            <a:endParaRPr/>
          </a:p>
          <a:p>
            <a:pPr marL="0" lvl="0" indent="0" algn="l" rtl="0">
              <a:spcBef>
                <a:spcPts val="800"/>
              </a:spcBef>
              <a:spcAft>
                <a:spcPts val="0"/>
              </a:spcAft>
              <a:buNone/>
            </a:pPr>
            <a:r>
              <a:rPr lang="en-US"/>
              <a:t>1. Posted to the applicant’s website and accessible in their main office; </a:t>
            </a:r>
            <a:endParaRPr/>
          </a:p>
          <a:p>
            <a:pPr marL="0" lvl="0" indent="0" algn="l" rtl="0">
              <a:spcBef>
                <a:spcPts val="800"/>
              </a:spcBef>
              <a:spcAft>
                <a:spcPts val="0"/>
              </a:spcAft>
              <a:buNone/>
            </a:pPr>
            <a:r>
              <a:rPr lang="en-US"/>
              <a:t>2. Presented to the governing board with the opportunity for public comment (not a consent agenda item); and </a:t>
            </a:r>
            <a:endParaRPr/>
          </a:p>
          <a:p>
            <a:pPr marL="0" lvl="0" indent="0" algn="l" rtl="0">
              <a:spcBef>
                <a:spcPts val="800"/>
              </a:spcBef>
              <a:spcAft>
                <a:spcPts val="0"/>
              </a:spcAft>
              <a:buNone/>
            </a:pPr>
            <a:r>
              <a:rPr lang="en-US"/>
              <a:t>3. Approved by the governing board. </a:t>
            </a:r>
            <a:endParaRPr/>
          </a:p>
        </p:txBody>
      </p:sp>
      <p:pic>
        <p:nvPicPr>
          <p:cNvPr id="1144" name="Google Shape;1144;p119" descr="graphic of people at a board meeting discussing growth targets"/>
          <p:cNvPicPr preferRelativeResize="0"/>
          <p:nvPr/>
        </p:nvPicPr>
        <p:blipFill>
          <a:blip r:embed="rId4">
            <a:alphaModFix/>
          </a:blip>
          <a:stretch>
            <a:fillRect/>
          </a:stretch>
        </p:blipFill>
        <p:spPr>
          <a:xfrm>
            <a:off x="618500" y="1112700"/>
            <a:ext cx="3544723" cy="3555149"/>
          </a:xfrm>
          <a:prstGeom prst="rect">
            <a:avLst/>
          </a:prstGeom>
          <a:noFill/>
          <a:ln>
            <a:noFill/>
          </a:ln>
        </p:spPr>
      </p:pic>
      <p:sp>
        <p:nvSpPr>
          <p:cNvPr id="1145" name="Google Shape;1145;p119"/>
          <p:cNvSpPr txBox="1"/>
          <p:nvPr/>
        </p:nvSpPr>
        <p:spPr>
          <a:xfrm>
            <a:off x="2551150" y="4673650"/>
            <a:ext cx="2250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rgbClr val="9E9E9E"/>
                </a:solidFill>
                <a:latin typeface="Calibri"/>
                <a:ea typeface="Calibri"/>
                <a:cs typeface="Calibri"/>
                <a:sym typeface="Calibri"/>
              </a:rPr>
              <a:t>Blackillustrations.com</a:t>
            </a:r>
            <a:endParaRPr sz="1000">
              <a:solidFill>
                <a:srgbClr val="9E9E9E"/>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21"/>
          <p:cNvSpPr txBox="1">
            <a:spLocks noGrp="1"/>
          </p:cNvSpPr>
          <p:nvPr>
            <p:ph type="title"/>
          </p:nvPr>
        </p:nvSpPr>
        <p:spPr>
          <a:xfrm>
            <a:off x="181811" y="43447"/>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dirty="0" smtClean="0"/>
              <a:t>Summary</a:t>
            </a:r>
            <a:endParaRPr dirty="0"/>
          </a:p>
        </p:txBody>
      </p:sp>
      <p:sp>
        <p:nvSpPr>
          <p:cNvPr id="1160" name="Google Shape;1160;p12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graphicFrame>
        <p:nvGraphicFramePr>
          <p:cNvPr id="4" name="Google Shape;1152;p120" descr="summary table: key concepts: context matters, effect targets are attainable, no single formula, consider impacts, make sure your framework makes sense to your community"/>
          <p:cNvGraphicFramePr/>
          <p:nvPr>
            <p:extLst>
              <p:ext uri="{D42A27DB-BD31-4B8C-83A1-F6EECF244321}">
                <p14:modId xmlns:p14="http://schemas.microsoft.com/office/powerpoint/2010/main" val="677519771"/>
              </p:ext>
            </p:extLst>
          </p:nvPr>
        </p:nvGraphicFramePr>
        <p:xfrm>
          <a:off x="181811" y="770020"/>
          <a:ext cx="8642782" cy="4124720"/>
        </p:xfrm>
        <a:graphic>
          <a:graphicData uri="http://schemas.openxmlformats.org/drawingml/2006/table">
            <a:tbl>
              <a:tblPr firstRow="1">
                <a:noFill/>
                <a:tableStyleId>{54A9B20B-437A-4F31-948B-51C92CB13439}</a:tableStyleId>
              </a:tblPr>
              <a:tblGrid>
                <a:gridCol w="3144276">
                  <a:extLst>
                    <a:ext uri="{9D8B030D-6E8A-4147-A177-3AD203B41FA5}">
                      <a16:colId xmlns:a16="http://schemas.microsoft.com/office/drawing/2014/main" val="20000"/>
                    </a:ext>
                  </a:extLst>
                </a:gridCol>
                <a:gridCol w="5498506">
                  <a:extLst>
                    <a:ext uri="{9D8B030D-6E8A-4147-A177-3AD203B41FA5}">
                      <a16:colId xmlns:a16="http://schemas.microsoft.com/office/drawing/2014/main" val="20001"/>
                    </a:ext>
                  </a:extLst>
                </a:gridCol>
              </a:tblGrid>
              <a:tr h="436492">
                <a:tc rowSpan="2">
                  <a:txBody>
                    <a:bodyPr/>
                    <a:lstStyle/>
                    <a:p>
                      <a:pPr marL="0" lvl="0" indent="0" algn="r" rtl="0">
                        <a:spcBef>
                          <a:spcPts val="0"/>
                        </a:spcBef>
                        <a:spcAft>
                          <a:spcPts val="0"/>
                        </a:spcAft>
                        <a:buNone/>
                      </a:pPr>
                      <a:endParaRPr b="1" dirty="0">
                        <a:solidFill>
                          <a:schemeClr val="dk1"/>
                        </a:solidFill>
                        <a:latin typeface="Calibri"/>
                        <a:ea typeface="Calibri"/>
                        <a:cs typeface="Calibri"/>
                        <a:sym typeface="Calibri"/>
                      </a:endParaRPr>
                    </a:p>
                    <a:p>
                      <a:pPr marL="0" lvl="0" indent="0" algn="r" rtl="0">
                        <a:spcBef>
                          <a:spcPts val="0"/>
                        </a:spcBef>
                        <a:spcAft>
                          <a:spcPts val="0"/>
                        </a:spcAft>
                        <a:buNone/>
                      </a:pPr>
                      <a:endParaRPr b="1" dirty="0">
                        <a:solidFill>
                          <a:schemeClr val="dk1"/>
                        </a:solidFill>
                        <a:latin typeface="Calibri"/>
                        <a:ea typeface="Calibri"/>
                        <a:cs typeface="Calibri"/>
                        <a:sym typeface="Calibri"/>
                      </a:endParaRPr>
                    </a:p>
                    <a:p>
                      <a:pPr marL="0" lvl="0" indent="0" algn="r" rtl="0">
                        <a:spcBef>
                          <a:spcPts val="0"/>
                        </a:spcBef>
                        <a:spcAft>
                          <a:spcPts val="0"/>
                        </a:spcAft>
                        <a:buNone/>
                      </a:pPr>
                      <a:endParaRPr b="1" dirty="0">
                        <a:solidFill>
                          <a:schemeClr val="dk1"/>
                        </a:solidFill>
                        <a:latin typeface="Calibri"/>
                        <a:ea typeface="Calibri"/>
                        <a:cs typeface="Calibri"/>
                        <a:sym typeface="Calibri"/>
                      </a:endParaRPr>
                    </a:p>
                    <a:p>
                      <a:pPr marL="0" lvl="0" indent="0" algn="r" rtl="0">
                        <a:spcBef>
                          <a:spcPts val="0"/>
                        </a:spcBef>
                        <a:spcAft>
                          <a:spcPts val="0"/>
                        </a:spcAft>
                        <a:buNone/>
                      </a:pPr>
                      <a:r>
                        <a:rPr lang="en-US" b="1" dirty="0">
                          <a:solidFill>
                            <a:schemeClr val="dk1"/>
                          </a:solidFill>
                          <a:latin typeface="Calibri"/>
                          <a:ea typeface="Calibri"/>
                          <a:cs typeface="Calibri"/>
                          <a:sym typeface="Calibri"/>
                        </a:rPr>
                        <a:t>1. Context Matters</a:t>
                      </a:r>
                      <a:endParaRPr sz="16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Reviewing all context and finding connections is essential to start, and must be considered throughout the drafting process</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36492">
                <a:tc vMerge="1">
                  <a:txBody>
                    <a:bodyPr/>
                    <a:lstStyle/>
                    <a:p>
                      <a:endParaRPr lang="en-US"/>
                    </a:p>
                  </a:txBody>
                  <a:tcPr/>
                </a:tc>
                <a:tc>
                  <a: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Consider Local Optional Metrics to help show in data regionally specific priorities that are likely unfolding ahead of bigger changes in the LPGTs for Common Metrics</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6436">
                <a:tc rowSpan="2">
                  <a:txBody>
                    <a:bodyPr/>
                    <a:lstStyle/>
                    <a:p>
                      <a:pPr marL="0" lvl="0" indent="0" algn="r" rtl="0">
                        <a:spcBef>
                          <a:spcPts val="0"/>
                        </a:spcBef>
                        <a:spcAft>
                          <a:spcPts val="0"/>
                        </a:spcAft>
                        <a:buNone/>
                      </a:pPr>
                      <a:r>
                        <a:rPr lang="en-US" b="1" dirty="0">
                          <a:solidFill>
                            <a:schemeClr val="dk1"/>
                          </a:solidFill>
                          <a:latin typeface="Calibri"/>
                          <a:ea typeface="Calibri"/>
                          <a:cs typeface="Calibri"/>
                          <a:sym typeface="Calibri"/>
                        </a:rPr>
                        <a:t>2. Effective Targets are Attainable, Realistic &amp; Ambitious</a:t>
                      </a:r>
                      <a:endParaRPr sz="16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6CAD">
                        <a:alpha val="39290"/>
                      </a:srgbClr>
                    </a:solidFill>
                  </a:tcPr>
                </a:tc>
                <a:tc>
                  <a:txBody>
                    <a:bodyPr/>
                    <a:lstStyle/>
                    <a:p>
                      <a:pPr marL="0" lvl="0" indent="0" algn="l" rtl="0">
                        <a:lnSpc>
                          <a:spcPct val="90000"/>
                        </a:lnSpc>
                        <a:spcBef>
                          <a:spcPts val="800"/>
                        </a:spcBef>
                        <a:spcAft>
                          <a:spcPts val="0"/>
                        </a:spcAft>
                        <a:buNone/>
                      </a:pPr>
                      <a:r>
                        <a:rPr lang="en-US" sz="1200">
                          <a:solidFill>
                            <a:schemeClr val="dk1"/>
                          </a:solidFill>
                          <a:latin typeface="Calibri"/>
                          <a:ea typeface="Calibri"/>
                          <a:cs typeface="Calibri"/>
                          <a:sym typeface="Calibri"/>
                        </a:rPr>
                        <a:t>Gap closing and stretch targets should be set higher than your baseline </a:t>
                      </a:r>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6CAD">
                        <a:alpha val="39290"/>
                      </a:srgbClr>
                    </a:solidFill>
                  </a:tcPr>
                </a:tc>
                <a:extLst>
                  <a:ext uri="{0D108BD9-81ED-4DB2-BD59-A6C34878D82A}">
                    <a16:rowId xmlns:a16="http://schemas.microsoft.com/office/drawing/2014/main" val="10002"/>
                  </a:ext>
                </a:extLst>
              </a:tr>
              <a:tr h="276436">
                <a:tc vMerge="1">
                  <a:txBody>
                    <a:bodyPr/>
                    <a:lstStyle/>
                    <a:p>
                      <a:endParaRPr lang="en-US"/>
                    </a:p>
                  </a:txBody>
                  <a:tcPr/>
                </a:tc>
                <a:tc>
                  <a:txBody>
                    <a:bodyPr/>
                    <a:lstStyle/>
                    <a:p>
                      <a:pPr marL="0" lvl="0" indent="0" algn="l" rtl="0">
                        <a:lnSpc>
                          <a:spcPct val="90000"/>
                        </a:lnSpc>
                        <a:spcBef>
                          <a:spcPts val="800"/>
                        </a:spcBef>
                        <a:spcAft>
                          <a:spcPts val="0"/>
                        </a:spcAft>
                        <a:buNone/>
                      </a:pPr>
                      <a:r>
                        <a:rPr lang="en-US" sz="1200" dirty="0">
                          <a:solidFill>
                            <a:schemeClr val="dk1"/>
                          </a:solidFill>
                          <a:latin typeface="Calibri"/>
                          <a:ea typeface="Calibri"/>
                          <a:cs typeface="Calibri"/>
                          <a:sym typeface="Calibri"/>
                        </a:rPr>
                        <a:t>Stay below the top historical growth (</a:t>
                      </a:r>
                      <a:r>
                        <a:rPr lang="en-US" sz="1200" dirty="0" smtClean="0">
                          <a:solidFill>
                            <a:schemeClr val="dk1"/>
                          </a:solidFill>
                          <a:latin typeface="Calibri"/>
                          <a:ea typeface="Calibri"/>
                          <a:cs typeface="Calibri"/>
                          <a:sym typeface="Calibri"/>
                        </a:rPr>
                        <a:t>Baseline + Growth</a:t>
                      </a:r>
                      <a:r>
                        <a:rPr lang="en-US" sz="1200" dirty="0">
                          <a:solidFill>
                            <a:schemeClr val="dk1"/>
                          </a:solidFill>
                          <a:latin typeface="Calibri"/>
                          <a:ea typeface="Calibri"/>
                          <a:cs typeface="Calibri"/>
                          <a:sym typeface="Calibri"/>
                        </a:rPr>
                        <a:t>)</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6CAD">
                        <a:alpha val="39290"/>
                      </a:srgbClr>
                    </a:solidFill>
                  </a:tcPr>
                </a:tc>
                <a:extLst>
                  <a:ext uri="{0D108BD9-81ED-4DB2-BD59-A6C34878D82A}">
                    <a16:rowId xmlns:a16="http://schemas.microsoft.com/office/drawing/2014/main" val="10003"/>
                  </a:ext>
                </a:extLst>
              </a:tr>
              <a:tr h="315813">
                <a:tc rowSpan="2">
                  <a:txBody>
                    <a:bodyPr/>
                    <a:lstStyle/>
                    <a:p>
                      <a:pPr marL="0" lvl="0" indent="0" algn="r" rtl="0">
                        <a:spcBef>
                          <a:spcPts val="0"/>
                        </a:spcBef>
                        <a:spcAft>
                          <a:spcPts val="0"/>
                        </a:spcAft>
                        <a:buNone/>
                      </a:pPr>
                      <a:r>
                        <a:rPr lang="en-US" b="1">
                          <a:solidFill>
                            <a:schemeClr val="dk1"/>
                          </a:solidFill>
                          <a:latin typeface="Calibri"/>
                          <a:ea typeface="Calibri"/>
                          <a:cs typeface="Calibri"/>
                          <a:sym typeface="Calibri"/>
                        </a:rPr>
                        <a:t>3. No Single Formula for setting these targets</a:t>
                      </a:r>
                      <a:endParaRPr sz="160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Co-development is a collaborative process that supports in setting these targets. </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5813">
                <a:tc vMerge="1">
                  <a:txBody>
                    <a:bodyPr/>
                    <a:lstStyle/>
                    <a:p>
                      <a:endParaRPr lang="en-US"/>
                    </a:p>
                  </a:txBody>
                  <a:tcPr/>
                </a:tc>
                <a:tc>
                  <a:txBody>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In Co-development,  we’ll bring focus of context into relationship with calculations. </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19181">
                <a:tc>
                  <a:txBody>
                    <a:bodyPr/>
                    <a:lstStyle/>
                    <a:p>
                      <a:pPr marL="0" lvl="0" indent="0" algn="r" rtl="0">
                        <a:spcBef>
                          <a:spcPts val="0"/>
                        </a:spcBef>
                        <a:spcAft>
                          <a:spcPts val="0"/>
                        </a:spcAft>
                        <a:buNone/>
                      </a:pPr>
                      <a:r>
                        <a:rPr lang="en-US" b="1" dirty="0">
                          <a:solidFill>
                            <a:schemeClr val="dk1"/>
                          </a:solidFill>
                          <a:latin typeface="Calibri"/>
                          <a:ea typeface="Calibri"/>
                          <a:cs typeface="Calibri"/>
                          <a:sym typeface="Calibri"/>
                        </a:rPr>
                        <a:t>4. Consider impacts of outcomes &amp; investments over time</a:t>
                      </a:r>
                      <a:endParaRPr sz="16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6CAD">
                        <a:alpha val="39290"/>
                      </a:srgbClr>
                    </a:solidFill>
                  </a:tcPr>
                </a:tc>
                <a:tc>
                  <a:txBody>
                    <a:bodyPr/>
                    <a:lstStyle/>
                    <a:p>
                      <a:pPr marL="0" lvl="0" indent="0" algn="l" rtl="0">
                        <a:lnSpc>
                          <a:spcPct val="90000"/>
                        </a:lnSpc>
                        <a:spcBef>
                          <a:spcPts val="800"/>
                        </a:spcBef>
                        <a:spcAft>
                          <a:spcPts val="0"/>
                        </a:spcAft>
                        <a:buNone/>
                      </a:pPr>
                      <a:r>
                        <a:rPr lang="en-US" sz="1200" dirty="0">
                          <a:solidFill>
                            <a:schemeClr val="dk1"/>
                          </a:solidFill>
                          <a:latin typeface="Calibri"/>
                          <a:ea typeface="Calibri"/>
                          <a:cs typeface="Calibri"/>
                          <a:sym typeface="Calibri"/>
                        </a:rPr>
                        <a:t>Expect an Implementation Curve</a:t>
                      </a:r>
                      <a:endParaRPr sz="1200" dirty="0">
                        <a:solidFill>
                          <a:schemeClr val="dk1"/>
                        </a:solidFill>
                        <a:latin typeface="Calibri"/>
                        <a:ea typeface="Calibri"/>
                        <a:cs typeface="Calibri"/>
                        <a:sym typeface="Calibri"/>
                      </a:endParaRPr>
                    </a:p>
                    <a:p>
                      <a:pPr marL="457200" lvl="0" indent="-304800" algn="l" rtl="0">
                        <a:lnSpc>
                          <a:spcPct val="90000"/>
                        </a:lnSpc>
                        <a:spcBef>
                          <a:spcPts val="80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ex: Efforts around Graduation are likely to take multiple years to manifest, set your curve appropriately</a:t>
                      </a:r>
                      <a:endParaRPr sz="1200" dirty="0">
                        <a:solidFill>
                          <a:schemeClr val="dk1"/>
                        </a:solidFill>
                        <a:latin typeface="Calibri"/>
                        <a:ea typeface="Calibri"/>
                        <a:cs typeface="Calibri"/>
                        <a:sym typeface="Calibri"/>
                      </a:endParaRPr>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006CAD">
                        <a:alpha val="39290"/>
                      </a:srgbClr>
                    </a:solidFill>
                  </a:tcPr>
                </a:tc>
                <a:extLst>
                  <a:ext uri="{0D108BD9-81ED-4DB2-BD59-A6C34878D82A}">
                    <a16:rowId xmlns:a16="http://schemas.microsoft.com/office/drawing/2014/main" val="10006"/>
                  </a:ext>
                </a:extLst>
              </a:tr>
              <a:tr h="654749">
                <a:tc>
                  <a:txBody>
                    <a:bodyPr/>
                    <a:lstStyle/>
                    <a:p>
                      <a:pPr marL="0" lvl="0" indent="0" algn="r" rtl="0">
                        <a:spcBef>
                          <a:spcPts val="0"/>
                        </a:spcBef>
                        <a:spcAft>
                          <a:spcPts val="0"/>
                        </a:spcAft>
                        <a:buNone/>
                      </a:pPr>
                      <a:r>
                        <a:rPr lang="en-US" b="1" dirty="0">
                          <a:latin typeface="Calibri"/>
                          <a:ea typeface="Calibri"/>
                          <a:cs typeface="Calibri"/>
                          <a:sym typeface="Calibri"/>
                        </a:rPr>
                        <a:t>5. </a:t>
                      </a:r>
                      <a:r>
                        <a:rPr lang="en-US" b="1" dirty="0">
                          <a:solidFill>
                            <a:schemeClr val="dk1"/>
                          </a:solidFill>
                          <a:latin typeface="Calibri"/>
                          <a:ea typeface="Calibri"/>
                          <a:cs typeface="Calibri"/>
                          <a:sym typeface="Calibri"/>
                        </a:rPr>
                        <a:t>Your performance framework should makes sense to you and your community over time</a:t>
                      </a:r>
                      <a:endParaRPr sz="1600"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tc>
                  <a:txBody>
                    <a:bodyPr/>
                    <a:lstStyle/>
                    <a:p>
                      <a:pPr marL="0" lvl="0" indent="0" algn="l" rtl="0">
                        <a:lnSpc>
                          <a:spcPct val="90000"/>
                        </a:lnSpc>
                        <a:spcBef>
                          <a:spcPts val="400"/>
                        </a:spcBef>
                        <a:spcAft>
                          <a:spcPts val="0"/>
                        </a:spcAft>
                        <a:buNone/>
                      </a:pPr>
                      <a:r>
                        <a:rPr lang="en-US" sz="1200" dirty="0">
                          <a:solidFill>
                            <a:schemeClr val="dk1"/>
                          </a:solidFill>
                          <a:latin typeface="Calibri"/>
                          <a:ea typeface="Calibri"/>
                          <a:cs typeface="Calibri"/>
                          <a:sym typeface="Calibri"/>
                        </a:rPr>
                        <a:t>Keep the community identified priorities in mind. </a:t>
                      </a:r>
                      <a:endParaRPr sz="1200" dirty="0">
                        <a:solidFill>
                          <a:schemeClr val="dk1"/>
                        </a:solidFill>
                        <a:latin typeface="Calibri"/>
                        <a:ea typeface="Calibri"/>
                        <a:cs typeface="Calibri"/>
                        <a:sym typeface="Calibri"/>
                      </a:endParaRPr>
                    </a:p>
                    <a:p>
                      <a:pPr marL="0" lvl="0" indent="0" algn="l" rtl="0">
                        <a:lnSpc>
                          <a:spcPct val="90000"/>
                        </a:lnSpc>
                        <a:spcBef>
                          <a:spcPts val="400"/>
                        </a:spcBef>
                        <a:spcAft>
                          <a:spcPts val="0"/>
                        </a:spcAft>
                        <a:buNone/>
                      </a:pPr>
                      <a:r>
                        <a:rPr lang="en-US" sz="1200" dirty="0">
                          <a:solidFill>
                            <a:schemeClr val="dk1"/>
                          </a:solidFill>
                          <a:latin typeface="Calibri"/>
                          <a:ea typeface="Calibri"/>
                          <a:cs typeface="Calibri"/>
                          <a:sym typeface="Calibri"/>
                        </a:rPr>
                        <a:t>If attendance is not your focus, you wouldn’t set a target for big changes in attendance rates. </a:t>
                      </a:r>
                      <a:endParaRPr dirty="0"/>
                    </a:p>
                  </a:txBody>
                  <a:tcPr marL="91425" marR="91425" marT="91425" marB="91425">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9" name="Google Shape;609;p87"/>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9" name="Title 1"/>
          <p:cNvSpPr>
            <a:spLocks noGrp="1"/>
          </p:cNvSpPr>
          <p:nvPr>
            <p:ph type="title"/>
          </p:nvPr>
        </p:nvSpPr>
        <p:spPr>
          <a:xfrm>
            <a:off x="537882" y="342900"/>
            <a:ext cx="8088300" cy="770100"/>
          </a:xfrm>
        </p:spPr>
        <p:txBody>
          <a:bodyPr/>
          <a:lstStyle/>
          <a:p>
            <a:r>
              <a:rPr lang="en-US" dirty="0" smtClean="0"/>
              <a:t>4 Part Series</a:t>
            </a:r>
            <a:endParaRPr lang="en-US" dirty="0"/>
          </a:p>
        </p:txBody>
      </p:sp>
      <p:grpSp>
        <p:nvGrpSpPr>
          <p:cNvPr id="14" name="Google Shape;596;p86" descr="box"/>
          <p:cNvGrpSpPr/>
          <p:nvPr/>
        </p:nvGrpSpPr>
        <p:grpSpPr>
          <a:xfrm>
            <a:off x="4688558" y="1599400"/>
            <a:ext cx="2164500" cy="2764602"/>
            <a:chOff x="4579700" y="1599400"/>
            <a:chExt cx="2164500" cy="2764602"/>
          </a:xfrm>
        </p:grpSpPr>
        <p:sp>
          <p:nvSpPr>
            <p:cNvPr id="15" name="Google Shape;597;p86"/>
            <p:cNvSpPr txBox="1"/>
            <p:nvPr/>
          </p:nvSpPr>
          <p:spPr>
            <a:xfrm>
              <a:off x="4579700" y="1599400"/>
              <a:ext cx="2164500" cy="1553100"/>
            </a:xfrm>
            <a:prstGeom prst="rect">
              <a:avLst/>
            </a:prstGeom>
            <a:solidFill>
              <a:srgbClr val="E8EBFA"/>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dirty="0">
                  <a:solidFill>
                    <a:schemeClr val="dk1"/>
                  </a:solidFill>
                  <a:latin typeface="Calibri"/>
                  <a:ea typeface="Calibri"/>
                  <a:cs typeface="Calibri"/>
                  <a:sym typeface="Calibri"/>
                </a:rPr>
                <a:t>Local Optional Metrics</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300" dirty="0">
                  <a:solidFill>
                    <a:schemeClr val="dk1"/>
                  </a:solidFill>
                  <a:latin typeface="Calibri"/>
                  <a:ea typeface="Calibri"/>
                  <a:cs typeface="Calibri"/>
                  <a:sym typeface="Calibri"/>
                </a:rPr>
                <a:t>How can existing or  additional data be leveraged to broaden the narrative of particular successes and challenges within districts? </a:t>
              </a:r>
              <a:endParaRPr sz="2300" dirty="0">
                <a:latin typeface="Calibri"/>
                <a:ea typeface="Calibri"/>
                <a:cs typeface="Calibri"/>
                <a:sym typeface="Calibri"/>
              </a:endParaRPr>
            </a:p>
          </p:txBody>
        </p:sp>
        <p:sp>
          <p:nvSpPr>
            <p:cNvPr id="16" name="Google Shape;598;p86" descr="text box with date"/>
            <p:cNvSpPr txBox="1"/>
            <p:nvPr/>
          </p:nvSpPr>
          <p:spPr>
            <a:xfrm>
              <a:off x="4579700" y="3749002"/>
              <a:ext cx="2164500" cy="615000"/>
            </a:xfrm>
            <a:prstGeom prst="rect">
              <a:avLst/>
            </a:prstGeom>
            <a:solidFill>
              <a:srgbClr val="E8EBFA"/>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b="1">
                  <a:latin typeface="Calibri"/>
                  <a:ea typeface="Calibri"/>
                  <a:cs typeface="Calibri"/>
                  <a:sym typeface="Calibri"/>
                </a:rPr>
                <a:t>February 1, 2022</a:t>
              </a:r>
              <a:endParaRPr sz="1300" b="1">
                <a:latin typeface="Calibri"/>
                <a:ea typeface="Calibri"/>
                <a:cs typeface="Calibri"/>
                <a:sym typeface="Calibri"/>
              </a:endParaRPr>
            </a:p>
            <a:p>
              <a:pPr marL="0" lvl="0" indent="0" algn="ctr" rtl="0">
                <a:lnSpc>
                  <a:spcPct val="115000"/>
                </a:lnSpc>
                <a:spcBef>
                  <a:spcPts val="0"/>
                </a:spcBef>
                <a:spcAft>
                  <a:spcPts val="0"/>
                </a:spcAft>
                <a:buNone/>
              </a:pPr>
              <a:r>
                <a:rPr lang="en-US" sz="1300">
                  <a:latin typeface="Calibri"/>
                  <a:ea typeface="Calibri"/>
                  <a:cs typeface="Calibri"/>
                  <a:sym typeface="Calibri"/>
                </a:rPr>
                <a:t> 4:00-5:30 PM</a:t>
              </a:r>
              <a:endParaRPr sz="2300">
                <a:latin typeface="Calibri"/>
                <a:ea typeface="Calibri"/>
                <a:cs typeface="Calibri"/>
                <a:sym typeface="Calibri"/>
              </a:endParaRPr>
            </a:p>
          </p:txBody>
        </p:sp>
      </p:grpSp>
      <p:grpSp>
        <p:nvGrpSpPr>
          <p:cNvPr id="17" name="Google Shape;593;p86" descr="box"/>
          <p:cNvGrpSpPr/>
          <p:nvPr/>
        </p:nvGrpSpPr>
        <p:grpSpPr>
          <a:xfrm>
            <a:off x="2400629" y="1599400"/>
            <a:ext cx="2195400" cy="2796902"/>
            <a:chOff x="2342350" y="1567100"/>
            <a:chExt cx="2195400" cy="2796902"/>
          </a:xfrm>
        </p:grpSpPr>
        <p:sp>
          <p:nvSpPr>
            <p:cNvPr id="18" name="Google Shape;594;p86"/>
            <p:cNvSpPr txBox="1"/>
            <p:nvPr/>
          </p:nvSpPr>
          <p:spPr>
            <a:xfrm>
              <a:off x="2373250" y="1567100"/>
              <a:ext cx="2164500" cy="1565014"/>
            </a:xfrm>
            <a:prstGeom prst="rect">
              <a:avLst/>
            </a:prstGeom>
            <a:solidFill>
              <a:srgbClr val="E8EBFA"/>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b="1" dirty="0">
                  <a:solidFill>
                    <a:schemeClr val="dk1"/>
                  </a:solidFill>
                  <a:latin typeface="Calibri"/>
                  <a:ea typeface="Calibri"/>
                  <a:cs typeface="Calibri"/>
                  <a:sym typeface="Calibri"/>
                </a:rPr>
                <a:t>Setting Targets by Making Sense of the Mosaic of Data</a:t>
              </a:r>
              <a:endParaRPr sz="13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300" dirty="0">
                  <a:solidFill>
                    <a:schemeClr val="dk1"/>
                  </a:solidFill>
                  <a:latin typeface="Calibri"/>
                  <a:ea typeface="Calibri"/>
                  <a:cs typeface="Calibri"/>
                  <a:sym typeface="Calibri"/>
                </a:rPr>
                <a:t>How can realistic, ambitious, and attainable targets be developed with </a:t>
              </a:r>
              <a:r>
                <a:rPr lang="en-US" sz="1300" dirty="0" smtClean="0">
                  <a:solidFill>
                    <a:schemeClr val="dk1"/>
                  </a:solidFill>
                  <a:latin typeface="Calibri"/>
                  <a:ea typeface="Calibri"/>
                  <a:cs typeface="Calibri"/>
                  <a:sym typeface="Calibri"/>
                </a:rPr>
                <a:t>the data </a:t>
              </a:r>
              <a:r>
                <a:rPr lang="en-US" sz="1300" dirty="0">
                  <a:solidFill>
                    <a:schemeClr val="dk1"/>
                  </a:solidFill>
                  <a:latin typeface="Calibri"/>
                  <a:ea typeface="Calibri"/>
                  <a:cs typeface="Calibri"/>
                  <a:sym typeface="Calibri"/>
                </a:rPr>
                <a:t>that is available?</a:t>
              </a:r>
              <a:endParaRPr sz="2300" dirty="0">
                <a:latin typeface="Calibri"/>
                <a:ea typeface="Calibri"/>
                <a:cs typeface="Calibri"/>
                <a:sym typeface="Calibri"/>
              </a:endParaRPr>
            </a:p>
          </p:txBody>
        </p:sp>
        <p:sp>
          <p:nvSpPr>
            <p:cNvPr id="19" name="Google Shape;595;p86"/>
            <p:cNvSpPr txBox="1"/>
            <p:nvPr/>
          </p:nvSpPr>
          <p:spPr>
            <a:xfrm>
              <a:off x="2342350" y="3749002"/>
              <a:ext cx="2164500" cy="615000"/>
            </a:xfrm>
            <a:prstGeom prst="rect">
              <a:avLst/>
            </a:prstGeom>
            <a:solidFill>
              <a:srgbClr val="E8EBFA"/>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b="1">
                  <a:latin typeface="Calibri"/>
                  <a:ea typeface="Calibri"/>
                  <a:cs typeface="Calibri"/>
                  <a:sym typeface="Calibri"/>
                </a:rPr>
                <a:t>January 18, 2022</a:t>
              </a:r>
              <a:endParaRPr sz="1300" b="1">
                <a:latin typeface="Calibri"/>
                <a:ea typeface="Calibri"/>
                <a:cs typeface="Calibri"/>
                <a:sym typeface="Calibri"/>
              </a:endParaRPr>
            </a:p>
            <a:p>
              <a:pPr marL="0" lvl="0" indent="0" algn="ctr" rtl="0">
                <a:lnSpc>
                  <a:spcPct val="115000"/>
                </a:lnSpc>
                <a:spcBef>
                  <a:spcPts val="0"/>
                </a:spcBef>
                <a:spcAft>
                  <a:spcPts val="0"/>
                </a:spcAft>
                <a:buNone/>
              </a:pPr>
              <a:r>
                <a:rPr lang="en-US" sz="1300">
                  <a:latin typeface="Calibri"/>
                  <a:ea typeface="Calibri"/>
                  <a:cs typeface="Calibri"/>
                  <a:sym typeface="Calibri"/>
                </a:rPr>
                <a:t> 4:00-5:30 PM</a:t>
              </a:r>
              <a:endParaRPr sz="2300">
                <a:latin typeface="Calibri"/>
                <a:ea typeface="Calibri"/>
                <a:cs typeface="Calibri"/>
                <a:sym typeface="Calibri"/>
              </a:endParaRPr>
            </a:p>
          </p:txBody>
        </p:sp>
      </p:grpSp>
      <p:sp>
        <p:nvSpPr>
          <p:cNvPr id="23" name="Google Shape;591;p86"/>
          <p:cNvSpPr txBox="1"/>
          <p:nvPr/>
        </p:nvSpPr>
        <p:spPr>
          <a:xfrm>
            <a:off x="174500" y="1599400"/>
            <a:ext cx="2164500" cy="1323000"/>
          </a:xfrm>
          <a:prstGeom prst="rect">
            <a:avLst/>
          </a:prstGeom>
          <a:solidFill>
            <a:srgbClr val="E8EBFA"/>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dirty="0">
                <a:solidFill>
                  <a:schemeClr val="dk1"/>
                </a:solidFill>
                <a:latin typeface="Calibri"/>
                <a:ea typeface="Calibri"/>
                <a:cs typeface="Calibri"/>
                <a:sym typeface="Calibri"/>
              </a:rPr>
              <a:t>Data in Context</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300" dirty="0">
                <a:solidFill>
                  <a:schemeClr val="dk1"/>
                </a:solidFill>
                <a:latin typeface="Calibri"/>
                <a:ea typeface="Calibri"/>
                <a:cs typeface="Calibri"/>
                <a:sym typeface="Calibri"/>
              </a:rPr>
              <a:t>How are connections between diverse data sources essential to setting inclusive targets?</a:t>
            </a:r>
            <a:endParaRPr sz="2300" dirty="0">
              <a:latin typeface="Calibri"/>
              <a:ea typeface="Calibri"/>
              <a:cs typeface="Calibri"/>
              <a:sym typeface="Calibri"/>
            </a:endParaRPr>
          </a:p>
        </p:txBody>
      </p:sp>
      <p:sp>
        <p:nvSpPr>
          <p:cNvPr id="24" name="Google Shape;592;p86"/>
          <p:cNvSpPr txBox="1"/>
          <p:nvPr/>
        </p:nvSpPr>
        <p:spPr>
          <a:xfrm>
            <a:off x="174415" y="3781302"/>
            <a:ext cx="2164500" cy="615000"/>
          </a:xfrm>
          <a:prstGeom prst="rect">
            <a:avLst/>
          </a:prstGeom>
          <a:solidFill>
            <a:srgbClr val="E8EBFA"/>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b="1">
                <a:latin typeface="Calibri"/>
                <a:ea typeface="Calibri"/>
                <a:cs typeface="Calibri"/>
                <a:sym typeface="Calibri"/>
              </a:rPr>
              <a:t>January 11, 2022</a:t>
            </a:r>
            <a:endParaRPr sz="1300" b="1">
              <a:latin typeface="Calibri"/>
              <a:ea typeface="Calibri"/>
              <a:cs typeface="Calibri"/>
              <a:sym typeface="Calibri"/>
            </a:endParaRPr>
          </a:p>
          <a:p>
            <a:pPr marL="0" lvl="0" indent="0" algn="ctr" rtl="0">
              <a:lnSpc>
                <a:spcPct val="115000"/>
              </a:lnSpc>
              <a:spcBef>
                <a:spcPts val="0"/>
              </a:spcBef>
              <a:spcAft>
                <a:spcPts val="0"/>
              </a:spcAft>
              <a:buNone/>
            </a:pPr>
            <a:r>
              <a:rPr lang="en-US" sz="1300">
                <a:latin typeface="Calibri"/>
                <a:ea typeface="Calibri"/>
                <a:cs typeface="Calibri"/>
                <a:sym typeface="Calibri"/>
              </a:rPr>
              <a:t> 3:30-5:00 PM</a:t>
            </a:r>
            <a:endParaRPr sz="2300">
              <a:latin typeface="Calibri"/>
              <a:ea typeface="Calibri"/>
              <a:cs typeface="Calibri"/>
              <a:sym typeface="Calibri"/>
            </a:endParaRPr>
          </a:p>
        </p:txBody>
      </p:sp>
      <p:grpSp>
        <p:nvGrpSpPr>
          <p:cNvPr id="25" name="Google Shape;599;p86" descr="box"/>
          <p:cNvGrpSpPr/>
          <p:nvPr/>
        </p:nvGrpSpPr>
        <p:grpSpPr>
          <a:xfrm>
            <a:off x="6917939" y="1609486"/>
            <a:ext cx="2046448" cy="2723716"/>
            <a:chOff x="6789499" y="1640286"/>
            <a:chExt cx="2164501" cy="2723716"/>
          </a:xfrm>
        </p:grpSpPr>
        <p:sp>
          <p:nvSpPr>
            <p:cNvPr id="26" name="Google Shape;600;p86"/>
            <p:cNvSpPr txBox="1"/>
            <p:nvPr/>
          </p:nvSpPr>
          <p:spPr>
            <a:xfrm>
              <a:off x="6789499" y="1640286"/>
              <a:ext cx="2164500" cy="1600408"/>
            </a:xfrm>
            <a:prstGeom prst="rect">
              <a:avLst/>
            </a:prstGeom>
            <a:solidFill>
              <a:srgbClr val="BB8A0A">
                <a:alpha val="44640"/>
              </a:srgbClr>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b="1" dirty="0">
                  <a:solidFill>
                    <a:schemeClr val="dk1"/>
                  </a:solidFill>
                  <a:latin typeface="Calibri"/>
                  <a:ea typeface="Calibri"/>
                  <a:cs typeface="Calibri"/>
                  <a:sym typeface="Calibri"/>
                </a:rPr>
                <a:t>Deep Dive Workshop: Setting Growth Targets</a:t>
              </a:r>
              <a:endParaRPr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300" dirty="0">
                  <a:solidFill>
                    <a:schemeClr val="dk1"/>
                  </a:solidFill>
                  <a:latin typeface="Calibri"/>
                  <a:ea typeface="Calibri"/>
                  <a:cs typeface="Calibri"/>
                  <a:sym typeface="Calibri"/>
                </a:rPr>
                <a:t>How can collaboration support the complexities of establishing realistic </a:t>
              </a:r>
              <a:endParaRPr lang="en-US" sz="1300" dirty="0" smtClean="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300" dirty="0" smtClean="0">
                  <a:solidFill>
                    <a:schemeClr val="dk1"/>
                  </a:solidFill>
                  <a:latin typeface="Calibri"/>
                  <a:ea typeface="Calibri"/>
                  <a:cs typeface="Calibri"/>
                  <a:sym typeface="Calibri"/>
                </a:rPr>
                <a:t>targets</a:t>
              </a:r>
              <a:r>
                <a:rPr lang="en-US" sz="1300" dirty="0">
                  <a:solidFill>
                    <a:schemeClr val="dk1"/>
                  </a:solidFill>
                  <a:latin typeface="Calibri"/>
                  <a:ea typeface="Calibri"/>
                  <a:cs typeface="Calibri"/>
                  <a:sym typeface="Calibri"/>
                </a:rPr>
                <a:t>? </a:t>
              </a:r>
              <a:endParaRPr sz="2300" dirty="0">
                <a:latin typeface="Calibri"/>
                <a:ea typeface="Calibri"/>
                <a:cs typeface="Calibri"/>
                <a:sym typeface="Calibri"/>
              </a:endParaRPr>
            </a:p>
          </p:txBody>
        </p:sp>
        <p:sp>
          <p:nvSpPr>
            <p:cNvPr id="27" name="Google Shape;601;p86"/>
            <p:cNvSpPr txBox="1"/>
            <p:nvPr/>
          </p:nvSpPr>
          <p:spPr>
            <a:xfrm>
              <a:off x="6789500" y="3749002"/>
              <a:ext cx="2164500" cy="615000"/>
            </a:xfrm>
            <a:prstGeom prst="rect">
              <a:avLst/>
            </a:prstGeom>
            <a:solidFill>
              <a:srgbClr val="BB8A0A">
                <a:alpha val="44640"/>
              </a:srgbClr>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300" b="1">
                  <a:latin typeface="Calibri"/>
                  <a:ea typeface="Calibri"/>
                  <a:cs typeface="Calibri"/>
                  <a:sym typeface="Calibri"/>
                </a:rPr>
                <a:t>February 15, 2022</a:t>
              </a:r>
              <a:endParaRPr sz="1300" b="1">
                <a:latin typeface="Calibri"/>
                <a:ea typeface="Calibri"/>
                <a:cs typeface="Calibri"/>
                <a:sym typeface="Calibri"/>
              </a:endParaRPr>
            </a:p>
            <a:p>
              <a:pPr marL="0" lvl="0" indent="0" algn="ctr" rtl="0">
                <a:lnSpc>
                  <a:spcPct val="115000"/>
                </a:lnSpc>
                <a:spcBef>
                  <a:spcPts val="0"/>
                </a:spcBef>
                <a:spcAft>
                  <a:spcPts val="0"/>
                </a:spcAft>
                <a:buNone/>
              </a:pPr>
              <a:r>
                <a:rPr lang="en-US" sz="1300">
                  <a:latin typeface="Calibri"/>
                  <a:ea typeface="Calibri"/>
                  <a:cs typeface="Calibri"/>
                  <a:sym typeface="Calibri"/>
                </a:rPr>
                <a:t> 4:00-5:30 PM</a:t>
              </a:r>
              <a:endParaRPr sz="2300">
                <a:latin typeface="Calibri"/>
                <a:ea typeface="Calibri"/>
                <a:cs typeface="Calibri"/>
                <a:sym typeface="Calibri"/>
              </a:endParaRPr>
            </a:p>
          </p:txBody>
        </p:sp>
      </p:grpSp>
    </p:spTree>
    <p:custDataLst>
      <p:tags r:id="rId1"/>
    </p:custDataLst>
    <p:extLst>
      <p:ext uri="{BB962C8B-B14F-4D97-AF65-F5344CB8AC3E}">
        <p14:creationId xmlns:p14="http://schemas.microsoft.com/office/powerpoint/2010/main" val="2046178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9" name="Google Shape;619;p8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None/>
            </a:pPr>
            <a:r>
              <a:rPr lang="en-US"/>
              <a:t>1. Context Matters: Impacting all 3 Types of Targets</a:t>
            </a:r>
            <a:endParaRPr/>
          </a:p>
        </p:txBody>
      </p:sp>
      <p:sp>
        <p:nvSpPr>
          <p:cNvPr id="620" name="Google Shape;620;p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dirty="0"/>
          </a:p>
        </p:txBody>
      </p:sp>
      <p:sp>
        <p:nvSpPr>
          <p:cNvPr id="618" name="Google Shape;618;p88"/>
          <p:cNvSpPr txBox="1">
            <a:spLocks noGrp="1"/>
          </p:cNvSpPr>
          <p:nvPr>
            <p:ph type="body" idx="1"/>
          </p:nvPr>
        </p:nvSpPr>
        <p:spPr>
          <a:xfrm>
            <a:off x="309275" y="1216825"/>
            <a:ext cx="7776000" cy="31365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300">
                <a:solidFill>
                  <a:srgbClr val="1F1F1F"/>
                </a:solidFill>
                <a:highlight>
                  <a:srgbClr val="FFFFFF"/>
                </a:highlight>
              </a:rPr>
              <a:t>For the five common metrics, three types of targets need to be set:</a:t>
            </a:r>
            <a:endParaRPr sz="2300">
              <a:solidFill>
                <a:srgbClr val="1F1F1F"/>
              </a:solidFill>
              <a:highlight>
                <a:srgbClr val="FFFFFF"/>
              </a:highlight>
            </a:endParaRPr>
          </a:p>
          <a:p>
            <a:pPr marL="457200" lvl="0" indent="-374650" algn="l" rtl="0">
              <a:spcBef>
                <a:spcPts val="800"/>
              </a:spcBef>
              <a:spcAft>
                <a:spcPts val="0"/>
              </a:spcAft>
              <a:buClr>
                <a:srgbClr val="1F1F1F"/>
              </a:buClr>
              <a:buSzPts val="2300"/>
              <a:buChar char="●"/>
            </a:pPr>
            <a:r>
              <a:rPr lang="en-US" sz="2300">
                <a:solidFill>
                  <a:srgbClr val="1F1F1F"/>
                </a:solidFill>
                <a:highlight>
                  <a:srgbClr val="FFFFFF"/>
                </a:highlight>
              </a:rPr>
              <a:t>Baseline</a:t>
            </a:r>
            <a:endParaRPr sz="2300">
              <a:solidFill>
                <a:srgbClr val="1F1F1F"/>
              </a:solidFill>
              <a:highlight>
                <a:srgbClr val="FFFFFF"/>
              </a:highlight>
            </a:endParaRPr>
          </a:p>
          <a:p>
            <a:pPr marL="457200" lvl="0" indent="-374650" algn="l" rtl="0">
              <a:spcBef>
                <a:spcPts val="0"/>
              </a:spcBef>
              <a:spcAft>
                <a:spcPts val="0"/>
              </a:spcAft>
              <a:buClr>
                <a:srgbClr val="1F1F1F"/>
              </a:buClr>
              <a:buSzPts val="2300"/>
              <a:buChar char="●"/>
            </a:pPr>
            <a:r>
              <a:rPr lang="en-US" sz="2300">
                <a:solidFill>
                  <a:srgbClr val="1F1F1F"/>
                </a:solidFill>
                <a:highlight>
                  <a:srgbClr val="FFFFFF"/>
                </a:highlight>
              </a:rPr>
              <a:t>Stretch</a:t>
            </a:r>
            <a:endParaRPr sz="2300">
              <a:solidFill>
                <a:srgbClr val="1F1F1F"/>
              </a:solidFill>
              <a:highlight>
                <a:srgbClr val="FFFFFF"/>
              </a:highlight>
            </a:endParaRPr>
          </a:p>
          <a:p>
            <a:pPr marL="457200" lvl="0" indent="-374650" algn="l" rtl="0">
              <a:spcBef>
                <a:spcPts val="0"/>
              </a:spcBef>
              <a:spcAft>
                <a:spcPts val="0"/>
              </a:spcAft>
              <a:buClr>
                <a:srgbClr val="1F1F1F"/>
              </a:buClr>
              <a:buSzPts val="2300"/>
              <a:buChar char="●"/>
            </a:pPr>
            <a:r>
              <a:rPr lang="en-US" sz="2300">
                <a:solidFill>
                  <a:srgbClr val="1F1F1F"/>
                </a:solidFill>
                <a:highlight>
                  <a:srgbClr val="FFFFFF"/>
                </a:highlight>
              </a:rPr>
              <a:t>Gap-Closing</a:t>
            </a:r>
            <a:endParaRPr sz="2300">
              <a:solidFill>
                <a:srgbClr val="1F1F1F"/>
              </a:solidFill>
              <a:highlight>
                <a:srgbClr val="FFFFFF"/>
              </a:highlight>
            </a:endParaRPr>
          </a:p>
          <a:p>
            <a:pPr marL="0" lvl="0" indent="0" algn="l" rtl="0">
              <a:spcBef>
                <a:spcPts val="800"/>
              </a:spcBef>
              <a:spcAft>
                <a:spcPts val="0"/>
              </a:spcAft>
              <a:buNone/>
            </a:pPr>
            <a:endParaRPr/>
          </a:p>
        </p:txBody>
      </p:sp>
      <p:pic>
        <p:nvPicPr>
          <p:cNvPr id="621" name="Google Shape;621;p88" descr="diagram showing gap, baseline, and stretch targets"/>
          <p:cNvPicPr preferRelativeResize="0"/>
          <p:nvPr/>
        </p:nvPicPr>
        <p:blipFill>
          <a:blip r:embed="rId4">
            <a:alphaModFix/>
          </a:blip>
          <a:stretch>
            <a:fillRect/>
          </a:stretch>
        </p:blipFill>
        <p:spPr>
          <a:xfrm>
            <a:off x="2317450" y="1689725"/>
            <a:ext cx="5302950" cy="2895625"/>
          </a:xfrm>
          <a:prstGeom prst="rect">
            <a:avLst/>
          </a:prstGeom>
          <a:noFill/>
          <a:ln>
            <a:noFill/>
          </a:ln>
        </p:spPr>
      </p:pic>
      <p:sp>
        <p:nvSpPr>
          <p:cNvPr id="622" name="Google Shape;622;p88"/>
          <p:cNvSpPr/>
          <p:nvPr/>
        </p:nvSpPr>
        <p:spPr>
          <a:xfrm>
            <a:off x="7567200" y="2686325"/>
            <a:ext cx="1359900" cy="1118700"/>
          </a:xfrm>
          <a:prstGeom prst="wedgeRoundRectCallout">
            <a:avLst>
              <a:gd name="adj1" fmla="val -66130"/>
              <a:gd name="adj2" fmla="val -46078"/>
              <a:gd name="adj3" fmla="val 0"/>
            </a:avLst>
          </a:prstGeom>
          <a:solidFill>
            <a:srgbClr val="00A8A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solidFill>
                  <a:schemeClr val="dk1"/>
                </a:solidFill>
              </a:rPr>
              <a:t>Context can alter the trajectories of all</a:t>
            </a:r>
            <a:endParaRPr b="1">
              <a:solidFill>
                <a:schemeClr val="dk1"/>
              </a:solidFill>
            </a:endParaRPr>
          </a:p>
        </p:txBody>
      </p:sp>
      <p:sp>
        <p:nvSpPr>
          <p:cNvPr id="625" name="Google Shape;625;p88" descr="arrow"/>
          <p:cNvSpPr/>
          <p:nvPr/>
        </p:nvSpPr>
        <p:spPr>
          <a:xfrm rot="-1626031">
            <a:off x="6951739" y="2933787"/>
            <a:ext cx="287124" cy="479523"/>
          </a:xfrm>
          <a:prstGeom prst="upDownArrow">
            <a:avLst>
              <a:gd name="adj1" fmla="val 50000"/>
              <a:gd name="adj2" fmla="val 50000"/>
            </a:avLst>
          </a:prstGeom>
          <a:solidFill>
            <a:srgbClr val="006CAD">
              <a:alpha val="3929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8" descr="arrow"/>
          <p:cNvSpPr/>
          <p:nvPr/>
        </p:nvSpPr>
        <p:spPr>
          <a:xfrm rot="-1534444">
            <a:off x="6570836" y="2095645"/>
            <a:ext cx="287020" cy="479434"/>
          </a:xfrm>
          <a:prstGeom prst="upDownArrow">
            <a:avLst>
              <a:gd name="adj1" fmla="val 50000"/>
              <a:gd name="adj2" fmla="val 50000"/>
            </a:avLst>
          </a:prstGeom>
          <a:solidFill>
            <a:srgbClr val="9F2065">
              <a:alpha val="3452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8" descr="arrow"/>
          <p:cNvSpPr/>
          <p:nvPr/>
        </p:nvSpPr>
        <p:spPr>
          <a:xfrm rot="-834334">
            <a:off x="6570793" y="2705241"/>
            <a:ext cx="287114" cy="479421"/>
          </a:xfrm>
          <a:prstGeom prst="upDownArrow">
            <a:avLst>
              <a:gd name="adj1" fmla="val 50000"/>
              <a:gd name="adj2" fmla="val 50000"/>
            </a:avLst>
          </a:prstGeom>
          <a:solidFill>
            <a:srgbClr val="DC5626">
              <a:alpha val="37500"/>
            </a:srgbClr>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9"/>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2. Ambitious, Attainable, Realistic</a:t>
            </a:r>
            <a:endParaRPr/>
          </a:p>
        </p:txBody>
      </p:sp>
      <p:sp>
        <p:nvSpPr>
          <p:cNvPr id="632" name="Google Shape;632;p8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633" name="Google Shape;633;p89"/>
          <p:cNvSpPr txBox="1"/>
          <p:nvPr/>
        </p:nvSpPr>
        <p:spPr>
          <a:xfrm>
            <a:off x="4227875" y="3144900"/>
            <a:ext cx="4054200" cy="1293000"/>
          </a:xfrm>
          <a:prstGeom prst="rect">
            <a:avLst/>
          </a:prstGeom>
          <a:solidFill>
            <a:srgbClr val="E8EBFA"/>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Calibri"/>
                <a:ea typeface="Calibri"/>
                <a:cs typeface="Calibri"/>
                <a:sym typeface="Calibri"/>
              </a:rPr>
              <a:t>We’ll want to understand the </a:t>
            </a:r>
            <a:r>
              <a:rPr lang="en-US" sz="1800" b="1" i="1">
                <a:latin typeface="Calibri"/>
                <a:ea typeface="Calibri"/>
                <a:cs typeface="Calibri"/>
                <a:sym typeface="Calibri"/>
              </a:rPr>
              <a:t>why</a:t>
            </a:r>
            <a:r>
              <a:rPr lang="en-US" sz="1800" b="1">
                <a:latin typeface="Calibri"/>
                <a:ea typeface="Calibri"/>
                <a:cs typeface="Calibri"/>
                <a:sym typeface="Calibri"/>
              </a:rPr>
              <a:t> behind draft target and metric  determination and decision making based on regionally specific context</a:t>
            </a:r>
            <a:endParaRPr sz="1800" b="1">
              <a:latin typeface="Calibri"/>
              <a:ea typeface="Calibri"/>
              <a:cs typeface="Calibri"/>
              <a:sym typeface="Calibri"/>
            </a:endParaRPr>
          </a:p>
        </p:txBody>
      </p:sp>
      <p:sp>
        <p:nvSpPr>
          <p:cNvPr id="634" name="Google Shape;634;p89"/>
          <p:cNvSpPr txBox="1"/>
          <p:nvPr/>
        </p:nvSpPr>
        <p:spPr>
          <a:xfrm>
            <a:off x="662325" y="1219550"/>
            <a:ext cx="80211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100" b="1">
                <a:solidFill>
                  <a:schemeClr val="dk1"/>
                </a:solidFill>
                <a:latin typeface="Calibri"/>
                <a:ea typeface="Calibri"/>
                <a:cs typeface="Calibri"/>
                <a:sym typeface="Calibri"/>
              </a:rPr>
              <a:t>Goal of Co-Development: </a:t>
            </a:r>
            <a:endParaRPr sz="21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1700">
                <a:solidFill>
                  <a:schemeClr val="dk1"/>
                </a:solidFill>
                <a:latin typeface="Calibri"/>
                <a:ea typeface="Calibri"/>
                <a:cs typeface="Calibri"/>
                <a:sym typeface="Calibri"/>
              </a:rPr>
              <a:t>Collaborative crafting of </a:t>
            </a:r>
            <a:r>
              <a:rPr lang="en-US" sz="1700">
                <a:solidFill>
                  <a:schemeClr val="dk1"/>
                </a:solidFill>
                <a:highlight>
                  <a:srgbClr val="FCEDE1"/>
                </a:highlight>
                <a:latin typeface="Calibri"/>
                <a:ea typeface="Calibri"/>
                <a:cs typeface="Calibri"/>
                <a:sym typeface="Calibri"/>
              </a:rPr>
              <a:t>ambitious, attainable, and realistic targets </a:t>
            </a:r>
            <a:endParaRPr sz="1700">
              <a:highlight>
                <a:srgbClr val="FCEDE1"/>
              </a:highlight>
              <a:latin typeface="Calibri"/>
              <a:ea typeface="Calibri"/>
              <a:cs typeface="Calibri"/>
              <a:sym typeface="Calibri"/>
            </a:endParaRPr>
          </a:p>
        </p:txBody>
      </p:sp>
      <p:sp>
        <p:nvSpPr>
          <p:cNvPr id="635" name="Google Shape;635;p89"/>
          <p:cNvSpPr txBox="1"/>
          <p:nvPr/>
        </p:nvSpPr>
        <p:spPr>
          <a:xfrm>
            <a:off x="748175" y="2189875"/>
            <a:ext cx="7533900" cy="754200"/>
          </a:xfrm>
          <a:prstGeom prst="rect">
            <a:avLst/>
          </a:prstGeom>
          <a:solidFill>
            <a:srgbClr val="BB8A0A">
              <a:alpha val="446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latin typeface="Calibri"/>
                <a:ea typeface="Calibri"/>
                <a:cs typeface="Calibri"/>
                <a:sym typeface="Calibri"/>
              </a:rPr>
              <a:t>Preparing for Co-Development: </a:t>
            </a:r>
            <a:endParaRPr sz="2000" b="1">
              <a:latin typeface="Calibri"/>
              <a:ea typeface="Calibri"/>
              <a:cs typeface="Calibri"/>
              <a:sym typeface="Calibri"/>
            </a:endParaRPr>
          </a:p>
          <a:p>
            <a:pPr marL="0" lvl="0" indent="0" algn="ctr" rtl="0">
              <a:spcBef>
                <a:spcPts val="0"/>
              </a:spcBef>
              <a:spcAft>
                <a:spcPts val="0"/>
              </a:spcAft>
              <a:buNone/>
            </a:pPr>
            <a:r>
              <a:rPr lang="en-US" sz="1700">
                <a:latin typeface="Calibri"/>
                <a:ea typeface="Calibri"/>
                <a:cs typeface="Calibri"/>
                <a:sym typeface="Calibri"/>
              </a:rPr>
              <a:t>Bring Focus of Context into relationship with Calculations</a:t>
            </a:r>
            <a:endParaRPr sz="1700">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90"/>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3. No Single Formula</a:t>
            </a:r>
            <a:endParaRPr/>
          </a:p>
        </p:txBody>
      </p:sp>
      <p:sp>
        <p:nvSpPr>
          <p:cNvPr id="642" name="Google Shape;642;p9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643" name="Google Shape;643;p90" descr="There is no single formula for creating LGPTs"/>
          <p:cNvSpPr txBox="1"/>
          <p:nvPr/>
        </p:nvSpPr>
        <p:spPr>
          <a:xfrm>
            <a:off x="1872550" y="1508550"/>
            <a:ext cx="5588700" cy="24474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Calibri"/>
                <a:ea typeface="Calibri"/>
                <a:cs typeface="Calibri"/>
                <a:sym typeface="Calibri"/>
              </a:rPr>
              <a:t>LPGTs: </a:t>
            </a:r>
            <a:endParaRPr sz="2400" b="1"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r>
              <a:rPr lang="en-US" sz="2100" b="1" dirty="0">
                <a:latin typeface="Calibri"/>
                <a:ea typeface="Calibri"/>
                <a:cs typeface="Calibri"/>
                <a:sym typeface="Calibri"/>
              </a:rPr>
              <a:t>There is no single formula for setting these targets, as investments in programs and interventions will vary from district to district. </a:t>
            </a:r>
            <a:endParaRPr sz="2100" b="1"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r" rtl="0">
              <a:spcBef>
                <a:spcPts val="0"/>
              </a:spcBef>
              <a:spcAft>
                <a:spcPts val="0"/>
              </a:spcAft>
              <a:buNone/>
            </a:pPr>
            <a:r>
              <a:rPr lang="en-US" sz="2000" dirty="0">
                <a:latin typeface="Calibri"/>
                <a:ea typeface="Calibri"/>
                <a:cs typeface="Calibri"/>
                <a:sym typeface="Calibri"/>
              </a:rPr>
              <a:t>-</a:t>
            </a:r>
            <a:r>
              <a:rPr lang="en-US" sz="2000" u="sng" dirty="0">
                <a:solidFill>
                  <a:schemeClr val="hlink"/>
                </a:solidFill>
                <a:latin typeface="Calibri"/>
                <a:ea typeface="Calibri"/>
                <a:cs typeface="Calibri"/>
                <a:sym typeface="Calibri"/>
                <a:hlinkClick r:id="rId4"/>
              </a:rPr>
              <a:t>Integrated Guidance</a:t>
            </a:r>
            <a:r>
              <a:rPr lang="en-US" sz="2000" dirty="0">
                <a:latin typeface="Calibri"/>
                <a:ea typeface="Calibri"/>
                <a:cs typeface="Calibri"/>
                <a:sym typeface="Calibri"/>
              </a:rPr>
              <a:t>, p 155</a:t>
            </a:r>
            <a:endParaRPr sz="2000" dirty="0">
              <a:latin typeface="Calibri"/>
              <a:ea typeface="Calibri"/>
              <a:cs typeface="Calibri"/>
              <a:sym typeface="Calibri"/>
            </a:endParaRPr>
          </a:p>
        </p:txBody>
      </p:sp>
      <p:sp>
        <p:nvSpPr>
          <p:cNvPr id="644" name="Google Shape;644;p90" descr="cloud"/>
          <p:cNvSpPr/>
          <p:nvPr/>
        </p:nvSpPr>
        <p:spPr>
          <a:xfrm>
            <a:off x="6647975" y="1053463"/>
            <a:ext cx="1668816" cy="884304"/>
          </a:xfrm>
          <a:prstGeom prst="cloud">
            <a:avLst/>
          </a:prstGeom>
          <a:solidFill>
            <a:srgbClr val="E8EBFA"/>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645" name="Google Shape;645;p90"/>
          <p:cNvSpPr txBox="1"/>
          <p:nvPr/>
        </p:nvSpPr>
        <p:spPr>
          <a:xfrm>
            <a:off x="6894600" y="1272425"/>
            <a:ext cx="12951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a:latin typeface="Calibri"/>
                <a:ea typeface="Calibri"/>
                <a:cs typeface="Calibri"/>
                <a:sym typeface="Calibri"/>
              </a:rPr>
              <a:t>#itdepends</a:t>
            </a:r>
            <a:endParaRPr sz="1700">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9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a:t>4. Impact of Investments over Time: </a:t>
            </a:r>
            <a:endParaRPr/>
          </a:p>
        </p:txBody>
      </p:sp>
      <p:sp>
        <p:nvSpPr>
          <p:cNvPr id="652" name="Google Shape;652;p91"/>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653" name="Google Shape;653;p91"/>
          <p:cNvSpPr txBox="1"/>
          <p:nvPr/>
        </p:nvSpPr>
        <p:spPr>
          <a:xfrm>
            <a:off x="2378025" y="1420325"/>
            <a:ext cx="6705300" cy="3132900"/>
          </a:xfrm>
          <a:prstGeom prst="rect">
            <a:avLst/>
          </a:prstGeom>
          <a:noFill/>
          <a:ln>
            <a:noFill/>
          </a:ln>
        </p:spPr>
        <p:txBody>
          <a:bodyPr spcFirstLastPara="1" wrap="square" lIns="91425" tIns="91425" rIns="91425" bIns="91425" anchor="t" anchorCtr="0">
            <a:spAutoFit/>
          </a:bodyPr>
          <a:lstStyle/>
          <a:p>
            <a:pPr marL="457200" lvl="0" indent="-374650" algn="l" rtl="0">
              <a:lnSpc>
                <a:spcPct val="90000"/>
              </a:lnSpc>
              <a:spcBef>
                <a:spcPts val="800"/>
              </a:spcBef>
              <a:spcAft>
                <a:spcPts val="0"/>
              </a:spcAft>
              <a:buClr>
                <a:schemeClr val="dk1"/>
              </a:buClr>
              <a:buSzPts val="2300"/>
              <a:buChar char="•"/>
            </a:pPr>
            <a:r>
              <a:rPr lang="en-US" sz="2700">
                <a:solidFill>
                  <a:schemeClr val="dk1"/>
                </a:solidFill>
                <a:latin typeface="Calibri"/>
                <a:ea typeface="Calibri"/>
                <a:cs typeface="Calibri"/>
                <a:sym typeface="Calibri"/>
              </a:rPr>
              <a:t>Consider impacts of outcomes &amp; investments over time</a:t>
            </a:r>
            <a:endParaRPr sz="2700">
              <a:solidFill>
                <a:schemeClr val="dk1"/>
              </a:solidFill>
              <a:latin typeface="Calibri"/>
              <a:ea typeface="Calibri"/>
              <a:cs typeface="Calibri"/>
              <a:sym typeface="Calibri"/>
            </a:endParaRPr>
          </a:p>
          <a:p>
            <a:pPr marL="457200" lvl="0" indent="-374650" algn="l" rtl="0">
              <a:lnSpc>
                <a:spcPct val="90000"/>
              </a:lnSpc>
              <a:spcBef>
                <a:spcPts val="0"/>
              </a:spcBef>
              <a:spcAft>
                <a:spcPts val="0"/>
              </a:spcAft>
              <a:buClr>
                <a:schemeClr val="dk1"/>
              </a:buClr>
              <a:buSzPts val="2300"/>
              <a:buChar char="•"/>
            </a:pPr>
            <a:r>
              <a:rPr lang="en-US" sz="2700">
                <a:solidFill>
                  <a:schemeClr val="dk1"/>
                </a:solidFill>
                <a:latin typeface="Calibri"/>
                <a:ea typeface="Calibri"/>
                <a:cs typeface="Calibri"/>
                <a:sym typeface="Calibri"/>
              </a:rPr>
              <a:t>Progress can be interrelated amongst the LPGTs and also with Local Optional Metrics </a:t>
            </a:r>
            <a:endParaRPr sz="2700">
              <a:solidFill>
                <a:schemeClr val="dk1"/>
              </a:solidFill>
              <a:latin typeface="Calibri"/>
              <a:ea typeface="Calibri"/>
              <a:cs typeface="Calibri"/>
              <a:sym typeface="Calibri"/>
            </a:endParaRPr>
          </a:p>
          <a:p>
            <a:pPr marL="457200" lvl="0" indent="-374650" algn="l" rtl="0">
              <a:lnSpc>
                <a:spcPct val="90000"/>
              </a:lnSpc>
              <a:spcBef>
                <a:spcPts val="0"/>
              </a:spcBef>
              <a:spcAft>
                <a:spcPts val="0"/>
              </a:spcAft>
              <a:buClr>
                <a:schemeClr val="dk1"/>
              </a:buClr>
              <a:buSzPts val="2300"/>
              <a:buChar char="•"/>
            </a:pPr>
            <a:r>
              <a:rPr lang="en-US" sz="2700">
                <a:solidFill>
                  <a:schemeClr val="dk1"/>
                </a:solidFill>
                <a:latin typeface="Calibri"/>
                <a:ea typeface="Calibri"/>
                <a:cs typeface="Calibri"/>
                <a:sym typeface="Calibri"/>
              </a:rPr>
              <a:t>Growth is not linear, and may not be realistic for every year</a:t>
            </a:r>
            <a:endParaRPr sz="2700">
              <a:solidFill>
                <a:schemeClr val="dk1"/>
              </a:solidFill>
              <a:latin typeface="Calibri"/>
              <a:ea typeface="Calibri"/>
              <a:cs typeface="Calibri"/>
              <a:sym typeface="Calibri"/>
            </a:endParaRPr>
          </a:p>
          <a:p>
            <a:pPr marL="45720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1800">
              <a:solidFill>
                <a:schemeClr val="dk1"/>
              </a:solidFill>
              <a:latin typeface="Calibri"/>
              <a:ea typeface="Calibri"/>
              <a:cs typeface="Calibri"/>
              <a:sym typeface="Calibri"/>
            </a:endParaRPr>
          </a:p>
        </p:txBody>
      </p:sp>
      <p:pic>
        <p:nvPicPr>
          <p:cNvPr id="654" name="Google Shape;654;p91" descr="graphic of growth"/>
          <p:cNvPicPr preferRelativeResize="0"/>
          <p:nvPr/>
        </p:nvPicPr>
        <p:blipFill rotWithShape="1">
          <a:blip r:embed="rId4">
            <a:alphaModFix/>
          </a:blip>
          <a:srcRect b="24516"/>
          <a:stretch/>
        </p:blipFill>
        <p:spPr>
          <a:xfrm>
            <a:off x="232150" y="2084188"/>
            <a:ext cx="2391575" cy="1805176"/>
          </a:xfrm>
          <a:prstGeom prst="rect">
            <a:avLst/>
          </a:prstGeom>
          <a:noFill/>
          <a:ln>
            <a:noFill/>
          </a:ln>
        </p:spPr>
      </p:pic>
      <p:sp>
        <p:nvSpPr>
          <p:cNvPr id="655" name="Google Shape;655;p91"/>
          <p:cNvSpPr txBox="1"/>
          <p:nvPr/>
        </p:nvSpPr>
        <p:spPr>
          <a:xfrm>
            <a:off x="1215800" y="3889375"/>
            <a:ext cx="1545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dirty="0">
                <a:solidFill>
                  <a:srgbClr val="9E9E9E"/>
                </a:solidFill>
                <a:latin typeface="Calibri"/>
                <a:ea typeface="Calibri"/>
                <a:cs typeface="Calibri"/>
                <a:sym typeface="Calibri"/>
              </a:rPr>
              <a:t>millennials (</a:t>
            </a:r>
            <a:r>
              <a:rPr lang="en-US" sz="1100" dirty="0" err="1">
                <a:solidFill>
                  <a:srgbClr val="9E9E9E"/>
                </a:solidFill>
                <a:latin typeface="Calibri"/>
                <a:ea typeface="Calibri"/>
                <a:cs typeface="Calibri"/>
                <a:sym typeface="Calibri"/>
              </a:rPr>
              <a:t>nounproject</a:t>
            </a:r>
            <a:r>
              <a:rPr lang="en-US" sz="1100" dirty="0">
                <a:solidFill>
                  <a:srgbClr val="9E9E9E"/>
                </a:solidFill>
                <a:latin typeface="Calibri"/>
                <a:ea typeface="Calibri"/>
                <a:cs typeface="Calibri"/>
                <a:sym typeface="Calibri"/>
              </a:rPr>
              <a:t>)</a:t>
            </a:r>
            <a:endParaRPr sz="1100" dirty="0">
              <a:solidFill>
                <a:srgbClr val="9E9E9E"/>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2"/>
          <p:cNvSpPr txBox="1">
            <a:spLocks noGrp="1"/>
          </p:cNvSpPr>
          <p:nvPr>
            <p:ph type="title"/>
          </p:nvPr>
        </p:nvSpPr>
        <p:spPr>
          <a:xfrm>
            <a:off x="311700" y="673625"/>
            <a:ext cx="8520600" cy="572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dirty="0"/>
              <a:t>Target Guidelines</a:t>
            </a:r>
            <a:endParaRPr dirty="0"/>
          </a:p>
          <a:p>
            <a:pPr marL="0" lvl="0" indent="0" algn="l" rtl="0">
              <a:spcBef>
                <a:spcPts val="0"/>
              </a:spcBef>
              <a:spcAft>
                <a:spcPts val="0"/>
              </a:spcAft>
              <a:buNone/>
            </a:pPr>
            <a:endParaRPr dirty="0"/>
          </a:p>
        </p:txBody>
      </p:sp>
      <p:sp>
        <p:nvSpPr>
          <p:cNvPr id="661" name="Google Shape;661;p92"/>
          <p:cNvSpPr txBox="1"/>
          <p:nvPr/>
        </p:nvSpPr>
        <p:spPr>
          <a:xfrm>
            <a:off x="414525" y="1393400"/>
            <a:ext cx="4779900" cy="711000"/>
          </a:xfrm>
          <a:prstGeom prst="rect">
            <a:avLst/>
          </a:prstGeom>
          <a:noFill/>
          <a:ln>
            <a:noFill/>
          </a:ln>
        </p:spPr>
        <p:txBody>
          <a:bodyPr spcFirstLastPara="1" wrap="square" lIns="91425" tIns="91425" rIns="91425" bIns="91425" anchor="ctr" anchorCtr="0">
            <a:spAutoFit/>
          </a:bodyPr>
          <a:lstStyle/>
          <a:p>
            <a:pPr marL="457200" lvl="0" indent="-349250" algn="l" rtl="0">
              <a:lnSpc>
                <a:spcPct val="90000"/>
              </a:lnSpc>
              <a:spcBef>
                <a:spcPts val="800"/>
              </a:spcBef>
              <a:spcAft>
                <a:spcPts val="0"/>
              </a:spcAft>
              <a:buClr>
                <a:schemeClr val="dk1"/>
              </a:buClr>
              <a:buSzPts val="1900"/>
              <a:buChar char="➢"/>
            </a:pPr>
            <a:r>
              <a:rPr lang="en-US" sz="1900">
                <a:solidFill>
                  <a:schemeClr val="dk1"/>
                </a:solidFill>
                <a:latin typeface="Calibri"/>
                <a:ea typeface="Calibri"/>
                <a:cs typeface="Calibri"/>
                <a:sym typeface="Calibri"/>
              </a:rPr>
              <a:t>Gap closing and stretch targets set higher than your baseline (Baseline) targets</a:t>
            </a:r>
            <a:endParaRPr sz="1900">
              <a:latin typeface="Calibri"/>
              <a:ea typeface="Calibri"/>
              <a:cs typeface="Calibri"/>
              <a:sym typeface="Calibri"/>
            </a:endParaRPr>
          </a:p>
        </p:txBody>
      </p:sp>
      <p:sp>
        <p:nvSpPr>
          <p:cNvPr id="662" name="Google Shape;662;p92"/>
          <p:cNvSpPr txBox="1"/>
          <p:nvPr/>
        </p:nvSpPr>
        <p:spPr>
          <a:xfrm>
            <a:off x="414525" y="2079200"/>
            <a:ext cx="4779900" cy="711000"/>
          </a:xfrm>
          <a:prstGeom prst="rect">
            <a:avLst/>
          </a:prstGeom>
          <a:noFill/>
          <a:ln>
            <a:noFill/>
          </a:ln>
        </p:spPr>
        <p:txBody>
          <a:bodyPr spcFirstLastPara="1" wrap="square" lIns="91425" tIns="91425" rIns="91425" bIns="91425" anchor="ctr" anchorCtr="0">
            <a:spAutoFit/>
          </a:bodyPr>
          <a:lstStyle/>
          <a:p>
            <a:pPr marL="457200" lvl="0" indent="-349250" algn="l" rtl="0">
              <a:lnSpc>
                <a:spcPct val="90000"/>
              </a:lnSpc>
              <a:spcBef>
                <a:spcPts val="80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Stay below the top historical growth (Baseline+Growth)</a:t>
            </a:r>
            <a:endParaRPr sz="1900">
              <a:solidFill>
                <a:schemeClr val="dk1"/>
              </a:solidFill>
              <a:latin typeface="Calibri"/>
              <a:ea typeface="Calibri"/>
              <a:cs typeface="Calibri"/>
              <a:sym typeface="Calibri"/>
            </a:endParaRPr>
          </a:p>
        </p:txBody>
      </p:sp>
      <p:grpSp>
        <p:nvGrpSpPr>
          <p:cNvPr id="663" name="Google Shape;663;p92" descr="graphic of line graph sweeping upwards"/>
          <p:cNvGrpSpPr/>
          <p:nvPr/>
        </p:nvGrpSpPr>
        <p:grpSpPr>
          <a:xfrm>
            <a:off x="414525" y="1065700"/>
            <a:ext cx="8192500" cy="2925900"/>
            <a:chOff x="490725" y="1065700"/>
            <a:chExt cx="8116300" cy="2925900"/>
          </a:xfrm>
        </p:grpSpPr>
        <p:grpSp>
          <p:nvGrpSpPr>
            <p:cNvPr id="664" name="Google Shape;664;p92"/>
            <p:cNvGrpSpPr/>
            <p:nvPr/>
          </p:nvGrpSpPr>
          <p:grpSpPr>
            <a:xfrm>
              <a:off x="5498650" y="1065700"/>
              <a:ext cx="3108374" cy="2925900"/>
              <a:chOff x="6233425" y="1249400"/>
              <a:chExt cx="3108374" cy="2925900"/>
            </a:xfrm>
          </p:grpSpPr>
          <p:pic>
            <p:nvPicPr>
              <p:cNvPr id="665" name="Google Shape;665;p92" descr="graphic"/>
              <p:cNvPicPr preferRelativeResize="0"/>
              <p:nvPr/>
            </p:nvPicPr>
            <p:blipFill rotWithShape="1">
              <a:blip r:embed="rId4">
                <a:alphaModFix/>
              </a:blip>
              <a:srcRect l="13587" t="2744" r="4852" b="21869"/>
              <a:stretch/>
            </p:blipFill>
            <p:spPr>
              <a:xfrm>
                <a:off x="6233425" y="1249400"/>
                <a:ext cx="3108374" cy="2873575"/>
              </a:xfrm>
              <a:prstGeom prst="rect">
                <a:avLst/>
              </a:prstGeom>
              <a:noFill/>
              <a:ln>
                <a:noFill/>
              </a:ln>
            </p:spPr>
          </p:pic>
          <p:sp>
            <p:nvSpPr>
              <p:cNvPr id="666" name="Google Shape;666;p92"/>
              <p:cNvSpPr txBox="1"/>
              <p:nvPr/>
            </p:nvSpPr>
            <p:spPr>
              <a:xfrm>
                <a:off x="7374638" y="3852200"/>
                <a:ext cx="14784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a:solidFill>
                      <a:srgbClr val="B7B7B7"/>
                    </a:solidFill>
                    <a:latin typeface="Calibri"/>
                    <a:ea typeface="Calibri"/>
                    <a:cs typeface="Calibri"/>
                    <a:sym typeface="Calibri"/>
                  </a:rPr>
                  <a:t>Akbar (</a:t>
                </a:r>
                <a:r>
                  <a:rPr lang="en-US" sz="900" dirty="0" err="1">
                    <a:solidFill>
                      <a:srgbClr val="B7B7B7"/>
                    </a:solidFill>
                    <a:latin typeface="Calibri"/>
                    <a:ea typeface="Calibri"/>
                    <a:cs typeface="Calibri"/>
                    <a:sym typeface="Calibri"/>
                  </a:rPr>
                  <a:t>Nounproject</a:t>
                </a:r>
                <a:r>
                  <a:rPr lang="en-US" sz="900" dirty="0">
                    <a:solidFill>
                      <a:srgbClr val="B7B7B7"/>
                    </a:solidFill>
                    <a:latin typeface="Calibri"/>
                    <a:ea typeface="Calibri"/>
                    <a:cs typeface="Calibri"/>
                    <a:sym typeface="Calibri"/>
                  </a:rPr>
                  <a:t>)</a:t>
                </a:r>
                <a:endParaRPr sz="900" dirty="0">
                  <a:solidFill>
                    <a:srgbClr val="B7B7B7"/>
                  </a:solidFill>
                  <a:latin typeface="Calibri"/>
                  <a:ea typeface="Calibri"/>
                  <a:cs typeface="Calibri"/>
                  <a:sym typeface="Calibri"/>
                </a:endParaRPr>
              </a:p>
            </p:txBody>
          </p:sp>
        </p:grpSp>
        <p:sp>
          <p:nvSpPr>
            <p:cNvPr id="667" name="Google Shape;667;p92"/>
            <p:cNvSpPr txBox="1"/>
            <p:nvPr/>
          </p:nvSpPr>
          <p:spPr>
            <a:xfrm>
              <a:off x="490725" y="2993600"/>
              <a:ext cx="4779900" cy="447900"/>
            </a:xfrm>
            <a:prstGeom prst="rect">
              <a:avLst/>
            </a:prstGeom>
            <a:noFill/>
            <a:ln>
              <a:noFill/>
            </a:ln>
          </p:spPr>
          <p:txBody>
            <a:bodyPr spcFirstLastPara="1" wrap="square" lIns="91425" tIns="91425" rIns="91425" bIns="91425" anchor="ctr" anchorCtr="0">
              <a:spAutoFit/>
            </a:bodyPr>
            <a:lstStyle/>
            <a:p>
              <a:pPr marL="457200" lvl="0" indent="-349250" algn="l" rtl="0">
                <a:lnSpc>
                  <a:spcPct val="90000"/>
                </a:lnSpc>
                <a:spcBef>
                  <a:spcPts val="800"/>
                </a:spcBef>
                <a:spcAft>
                  <a:spcPts val="0"/>
                </a:spcAft>
                <a:buClr>
                  <a:schemeClr val="dk1"/>
                </a:buClr>
                <a:buSzPts val="1900"/>
                <a:buFont typeface="Calibri"/>
                <a:buChar char="➢"/>
              </a:pPr>
              <a:r>
                <a:rPr lang="en-US" sz="1900">
                  <a:solidFill>
                    <a:schemeClr val="dk1"/>
                  </a:solidFill>
                  <a:latin typeface="Calibri"/>
                  <a:ea typeface="Calibri"/>
                  <a:cs typeface="Calibri"/>
                  <a:sym typeface="Calibri"/>
                </a:rPr>
                <a:t>Expect an Implementation Curve</a:t>
              </a:r>
              <a:endParaRPr sz="1900">
                <a:solidFill>
                  <a:schemeClr val="dk1"/>
                </a:solidFill>
                <a:latin typeface="Calibri"/>
                <a:ea typeface="Calibri"/>
                <a:cs typeface="Calibri"/>
                <a:sym typeface="Calibri"/>
              </a:endParaRPr>
            </a:p>
          </p:txBody>
        </p:sp>
      </p:grpSp>
      <p:sp>
        <p:nvSpPr>
          <p:cNvPr id="668" name="Google Shape;668;p92"/>
          <p:cNvSpPr txBox="1"/>
          <p:nvPr/>
        </p:nvSpPr>
        <p:spPr>
          <a:xfrm>
            <a:off x="490725" y="3603200"/>
            <a:ext cx="4779900" cy="711000"/>
          </a:xfrm>
          <a:prstGeom prst="rect">
            <a:avLst/>
          </a:prstGeom>
          <a:noFill/>
          <a:ln>
            <a:noFill/>
          </a:ln>
        </p:spPr>
        <p:txBody>
          <a:bodyPr spcFirstLastPara="1" wrap="square" lIns="91425" tIns="91425" rIns="91425" bIns="91425" anchor="ctr" anchorCtr="0">
            <a:spAutoFit/>
          </a:bodyPr>
          <a:lstStyle/>
          <a:p>
            <a:pPr marL="457200" lvl="0" indent="-349250" algn="l" rtl="0">
              <a:lnSpc>
                <a:spcPct val="90000"/>
              </a:lnSpc>
              <a:spcBef>
                <a:spcPts val="800"/>
              </a:spcBef>
              <a:spcAft>
                <a:spcPts val="0"/>
              </a:spcAft>
              <a:buClr>
                <a:schemeClr val="dk1"/>
              </a:buClr>
              <a:buSzPts val="1900"/>
              <a:buFont typeface="Calibri"/>
              <a:buChar char="➢"/>
            </a:pPr>
            <a:r>
              <a:rPr lang="en-US" sz="1900" dirty="0">
                <a:solidFill>
                  <a:schemeClr val="dk1"/>
                </a:solidFill>
                <a:latin typeface="Calibri"/>
                <a:ea typeface="Calibri"/>
                <a:cs typeface="Calibri"/>
                <a:sym typeface="Calibri"/>
              </a:rPr>
              <a:t>Expect less growth if you’re already above the state average</a:t>
            </a:r>
            <a:endParaRPr sz="1900" dirty="0">
              <a:solidFill>
                <a:schemeClr val="dk1"/>
              </a:solidFill>
              <a:latin typeface="Calibri"/>
              <a:ea typeface="Calibri"/>
              <a:cs typeface="Calibri"/>
              <a:sym typeface="Calibri"/>
            </a:endParaRPr>
          </a:p>
        </p:txBody>
      </p:sp>
      <p:pic>
        <p:nvPicPr>
          <p:cNvPr id="669" name="Google Shape;669;p92" descr="graphic of target"/>
          <p:cNvPicPr preferRelativeResize="0"/>
          <p:nvPr/>
        </p:nvPicPr>
        <p:blipFill>
          <a:blip r:embed="rId5">
            <a:alphaModFix/>
          </a:blip>
          <a:stretch>
            <a:fillRect/>
          </a:stretch>
        </p:blipFill>
        <p:spPr>
          <a:xfrm>
            <a:off x="3786772" y="21978"/>
            <a:ext cx="1151600" cy="1151600"/>
          </a:xfrm>
          <a:prstGeom prst="rect">
            <a:avLst/>
          </a:prstGeom>
          <a:noFill/>
          <a:ln>
            <a:noFill/>
          </a:ln>
        </p:spPr>
      </p:pic>
      <p:sp>
        <p:nvSpPr>
          <p:cNvPr id="670" name="Google Shape;670;p92"/>
          <p:cNvSpPr txBox="1"/>
          <p:nvPr/>
        </p:nvSpPr>
        <p:spPr>
          <a:xfrm>
            <a:off x="4645575" y="368659"/>
            <a:ext cx="1097700" cy="902781"/>
          </a:xfrm>
          <a:prstGeom prst="rect">
            <a:avLst/>
          </a:prstGeom>
          <a:noFill/>
          <a:ln>
            <a:noFill/>
          </a:ln>
        </p:spPr>
        <p:txBody>
          <a:bodyPr spcFirstLastPara="1" wrap="square" lIns="91425" tIns="91425" rIns="91425" bIns="91425" anchor="t" anchorCtr="0">
            <a:spAutoFit/>
          </a:bodyPr>
          <a:lstStyle/>
          <a:p>
            <a:pPr marL="0" lvl="0" indent="0" algn="ctr" rtl="0">
              <a:spcBef>
                <a:spcPts val="2600"/>
              </a:spcBef>
              <a:spcAft>
                <a:spcPts val="0"/>
              </a:spcAft>
              <a:buClr>
                <a:srgbClr val="000000"/>
              </a:buClr>
              <a:buSzPts val="1100"/>
              <a:buFont typeface="Arial"/>
              <a:buNone/>
            </a:pPr>
            <a:r>
              <a:rPr lang="en-US" sz="900" dirty="0">
                <a:solidFill>
                  <a:schemeClr val="bg1">
                    <a:lumMod val="65000"/>
                  </a:schemeClr>
                </a:solidFill>
                <a:uFill>
                  <a:noFill/>
                </a:uFill>
                <a:latin typeface="Calibri" panose="020F0502020204030204" pitchFamily="34" charset="0"/>
                <a:cs typeface="Calibri" panose="020F0502020204030204" pitchFamily="34" charset="0"/>
              </a:rPr>
              <a:t>St </a:t>
            </a:r>
            <a:r>
              <a:rPr lang="en-US" sz="900" dirty="0" err="1">
                <a:solidFill>
                  <a:schemeClr val="bg1">
                    <a:lumMod val="65000"/>
                  </a:schemeClr>
                </a:solidFill>
                <a:uFill>
                  <a:noFill/>
                </a:uFill>
                <a:latin typeface="Calibri" panose="020F0502020204030204" pitchFamily="34" charset="0"/>
                <a:cs typeface="Calibri" panose="020F0502020204030204" pitchFamily="34" charset="0"/>
              </a:rPr>
              <a:t>Musdalifah</a:t>
            </a:r>
            <a:r>
              <a:rPr lang="en-US" sz="900" dirty="0">
                <a:solidFill>
                  <a:schemeClr val="bg1">
                    <a:lumMod val="65000"/>
                  </a:schemeClr>
                </a:solidFill>
                <a:latin typeface="Calibri" panose="020F0502020204030204" pitchFamily="34" charset="0"/>
                <a:cs typeface="Calibri" panose="020F0502020204030204" pitchFamily="34" charset="0"/>
              </a:rPr>
              <a:t> (</a:t>
            </a:r>
            <a:r>
              <a:rPr lang="en-US" sz="900" dirty="0" err="1">
                <a:solidFill>
                  <a:schemeClr val="bg1">
                    <a:lumMod val="65000"/>
                  </a:schemeClr>
                </a:solidFill>
                <a:latin typeface="Calibri" panose="020F0502020204030204" pitchFamily="34" charset="0"/>
                <a:cs typeface="Calibri" panose="020F0502020204030204" pitchFamily="34" charset="0"/>
              </a:rPr>
              <a:t>Nounproject</a:t>
            </a:r>
            <a:r>
              <a:rPr lang="en-US" sz="900" dirty="0">
                <a:solidFill>
                  <a:schemeClr val="bg1">
                    <a:lumMod val="65000"/>
                  </a:schemeClr>
                </a:solidFill>
                <a:latin typeface="Calibri" panose="020F0502020204030204" pitchFamily="34" charset="0"/>
                <a:cs typeface="Calibri" panose="020F0502020204030204" pitchFamily="34" charset="0"/>
              </a:rPr>
              <a:t>)</a:t>
            </a:r>
            <a:endParaRPr sz="900" dirty="0">
              <a:solidFill>
                <a:schemeClr val="bg1">
                  <a:lumMod val="65000"/>
                </a:schemeClr>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700" dirty="0">
              <a:solidFill>
                <a:schemeClr val="bg1">
                  <a:lumMod val="65000"/>
                </a:schemeClr>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LUE_2021ODE" val="uVXKvEFi"/>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4031395D90947ABECDA869C06B2A5" ma:contentTypeVersion="7" ma:contentTypeDescription="Create a new document." ma:contentTypeScope="" ma:versionID="a787c52e11333a9464cb0e6fbe9eae54">
  <xsd:schema xmlns:xsd="http://www.w3.org/2001/XMLSchema" xmlns:xs="http://www.w3.org/2001/XMLSchema" xmlns:p="http://schemas.microsoft.com/office/2006/metadata/properties" xmlns:ns1="http://schemas.microsoft.com/sharepoint/v3" xmlns:ns2="3815300f-9bc2-46c5-83e2-2c3e624abb24" xmlns:ns3="54031767-dd6d-417c-ab73-583408f47564" targetNamespace="http://schemas.microsoft.com/office/2006/metadata/properties" ma:root="true" ma:fieldsID="f2e14f5b86c3ce0673d081ad5753ed89" ns1:_="" ns2:_="" ns3:_="">
    <xsd:import namespace="http://schemas.microsoft.com/sharepoint/v3"/>
    <xsd:import namespace="3815300f-9bc2-46c5-83e2-2c3e624abb24"/>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15300f-9bc2-46c5-83e2-2c3e624abb24"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3815300f-9bc2-46c5-83e2-2c3e624abb24">New</Priority>
    <PublishingExpirationDate xmlns="http://schemas.microsoft.com/sharepoint/v3" xsi:nil="true"/>
    <PublishingStartDate xmlns="http://schemas.microsoft.com/sharepoint/v3" xsi:nil="true"/>
    <Remediation_x0020_Date xmlns="3815300f-9bc2-46c5-83e2-2c3e624abb24">2023-02-23T01:56:51+00:00</Remediation_x0020_Date>
    <Estimated_x0020_Creation_x0020_Date xmlns="3815300f-9bc2-46c5-83e2-2c3e624abb24" xsi:nil="true"/>
  </documentManagement>
</p:properties>
</file>

<file path=customXml/itemProps1.xml><?xml version="1.0" encoding="utf-8"?>
<ds:datastoreItem xmlns:ds="http://schemas.openxmlformats.org/officeDocument/2006/customXml" ds:itemID="{605D8E8D-B4F0-4824-ACAA-4D0CF76040DF}"/>
</file>

<file path=customXml/itemProps2.xml><?xml version="1.0" encoding="utf-8"?>
<ds:datastoreItem xmlns:ds="http://schemas.openxmlformats.org/officeDocument/2006/customXml" ds:itemID="{FF4893A9-5092-42B0-A2D5-40F69F417070}"/>
</file>

<file path=customXml/itemProps3.xml><?xml version="1.0" encoding="utf-8"?>
<ds:datastoreItem xmlns:ds="http://schemas.openxmlformats.org/officeDocument/2006/customXml" ds:itemID="{663C4F36-34F8-4E2C-9079-0305B9C33FEE}"/>
</file>

<file path=docProps/app.xml><?xml version="1.0" encoding="utf-8"?>
<Properties xmlns="http://schemas.openxmlformats.org/officeDocument/2006/extended-properties" xmlns:vt="http://schemas.openxmlformats.org/officeDocument/2006/docPropsVTypes">
  <Template/>
  <TotalTime>1051</TotalTime>
  <Words>4111</Words>
  <Application>Microsoft Office PowerPoint</Application>
  <PresentationFormat>On-screen Show (16:9)</PresentationFormat>
  <Paragraphs>605</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Rockwell</vt:lpstr>
      <vt:lpstr>Calibri</vt:lpstr>
      <vt:lpstr>Caveat</vt:lpstr>
      <vt:lpstr>Blue_2021ODE</vt:lpstr>
      <vt:lpstr>Deep Dive Workshop: Setting Growth Targets   Webinar 4 of 4 in the Evaluation &amp; Monitoring Series </vt:lpstr>
      <vt:lpstr>This presentation will not provide every answer, a formula, or a ‘’correct answer’’ for how to set  growth targets of any type.   Ideally you will walk away with a tangible and useful set of concepts and practices to help you  discuss and craft meaningful targets for your specific context and community.</vt:lpstr>
      <vt:lpstr>Today’s Objectives</vt:lpstr>
      <vt:lpstr>4 Part Series</vt:lpstr>
      <vt:lpstr>1. Context Matters: Impacting all 3 Types of Targets</vt:lpstr>
      <vt:lpstr>2. Ambitious, Attainable, Realistic</vt:lpstr>
      <vt:lpstr>3. No Single Formula</vt:lpstr>
      <vt:lpstr>4. Impact of Investments over Time: </vt:lpstr>
      <vt:lpstr>Target Guidelines </vt:lpstr>
      <vt:lpstr>A walk through example</vt:lpstr>
      <vt:lpstr>Step 1 - Review History of All Students</vt:lpstr>
      <vt:lpstr>Step 1 - Review History of All Students</vt:lpstr>
      <vt:lpstr>Step 1 - Review History of All Students</vt:lpstr>
      <vt:lpstr>Step 1 - Review History of All Students</vt:lpstr>
      <vt:lpstr>Reminder: Not all metrics move the same</vt:lpstr>
      <vt:lpstr>Preview Updated Data</vt:lpstr>
      <vt:lpstr>Step 2 - What is the context?</vt:lpstr>
      <vt:lpstr>Step 3: Determine the starting point </vt:lpstr>
      <vt:lpstr>Step 3: Determine the starting point </vt:lpstr>
      <vt:lpstr>Step 3: Starting Points </vt:lpstr>
      <vt:lpstr>Types of Targets</vt:lpstr>
      <vt:lpstr>Step 4: Baseline Targets</vt:lpstr>
      <vt:lpstr>Step 4: Baseline - Review Historical Data</vt:lpstr>
      <vt:lpstr>Step 4: Baseline Targets</vt:lpstr>
      <vt:lpstr>Step 4: Baseline Targets</vt:lpstr>
      <vt:lpstr>Step 4: Baseline Targets</vt:lpstr>
      <vt:lpstr>Step 4: Baseline Targets</vt:lpstr>
      <vt:lpstr>Step 5: Gap-Closing Targets</vt:lpstr>
      <vt:lpstr>Step 5 - Gap-Closing Targets</vt:lpstr>
      <vt:lpstr>Step 5: Gap-Closing Targets</vt:lpstr>
      <vt:lpstr>Step 5: Gap-Closing Targets</vt:lpstr>
      <vt:lpstr>Step 6: Stretch Targets</vt:lpstr>
      <vt:lpstr>Growth is not Linear</vt:lpstr>
      <vt:lpstr>Submitting Draft Targets</vt:lpstr>
      <vt:lpstr>The Co-development Partnership</vt:lpstr>
      <vt:lpstr>Co-development Principles</vt:lpstr>
      <vt:lpstr>Co-Development of Targets Begins</vt:lpstr>
      <vt:lpstr>Public Review &amp; Board Approval of Targets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Workshop: Setting Growth Targets   Webinar 4 of 4 in the Evaluation &amp; Monitoring Series</dc:title>
  <dc:creator>MCDERMOTT Tobin * ODE</dc:creator>
  <cp:lastModifiedBy>DOUGLAS Dany * ODE</cp:lastModifiedBy>
  <cp:revision>19</cp:revision>
  <dcterms:modified xsi:type="dcterms:W3CDTF">2023-02-23T01:55:04Z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90023800-5F83-4CE3-9076-B70166FC992F</vt:lpwstr>
  </property>
  <property fmtid="{D5CDD505-2E9C-101B-9397-08002B2CF9AE}" pid="3" name="ArticulatePath">
    <vt:lpwstr>Attendee Version Session 4 Deep Dive</vt:lpwstr>
  </property>
  <property fmtid="{D5CDD505-2E9C-101B-9397-08002B2CF9AE}" pid="4" name="_MarkAsFinal">
    <vt:bool>true</vt:bool>
  </property>
  <property fmtid="{D5CDD505-2E9C-101B-9397-08002B2CF9AE}" pid="5" name="ContentTypeId">
    <vt:lpwstr>0x01010022E4031395D90947ABECDA869C06B2A5</vt:lpwstr>
  </property>
</Properties>
</file>