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s/slide15.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5.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slideMasters/slideMaster1.xml" ContentType="application/vnd.openxmlformats-officedocument.presentationml.slideMaster+xml"/>
  <Override PartName="/ppt/notesSlides/notesSlide28.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slideMasters/slideMaster2.xml" ContentType="application/vnd.openxmlformats-officedocument.presentationml.slideMaster+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Layouts/slideLayout24.xml" ContentType="application/vnd.openxmlformats-officedocument.presentationml.slideLayout+xml"/>
  <Override PartName="/ppt/slideLayouts/slideLayout26.xml" ContentType="application/vnd.openxmlformats-officedocument.presentationml.slideLayout+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slideLayouts/slideLayout25.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3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9144000" cy="6858000" type="screen4x3"/>
  <p:notesSz cx="6858000" cy="9144000"/>
  <p:embeddedFontLst>
    <p:embeddedFont>
      <p:font typeface="Gill Sans" panose="020B0604020202020204" charset="0"/>
      <p:regular r:id="rId34"/>
      <p:bold r:id="rId35"/>
    </p:embeddedFont>
    <p:embeddedFont>
      <p:font typeface="Calibri" panose="020F0502020204030204" pitchFamily="34" charset="0"/>
      <p:regular r:id="rId36"/>
      <p:bold r:id="rId37"/>
      <p:italic r:id="rId38"/>
      <p:boldItalic r:id="rId39"/>
    </p:embeddedFont>
    <p:embeddedFont>
      <p:font typeface="Comfortaa Regular" panose="020B0604020202020204" charset="0"/>
      <p:regular r:id="rId40"/>
      <p:bold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cott Nin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FEF6CE-6B13-4C1A-AEC1-598A2701FBC6}">
  <a:tblStyle styleId="{B1FEF6CE-6B13-4C1A-AEC1-598A2701FBC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0D87987-0243-4CB2-98EB-7D7D9EEBD1E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2015" autoAdjust="0"/>
  </p:normalViewPr>
  <p:slideViewPr>
    <p:cSldViewPr snapToGrid="0">
      <p:cViewPr>
        <p:scale>
          <a:sx n="91" d="100"/>
          <a:sy n="91" d="100"/>
        </p:scale>
        <p:origin x="2184" y="288"/>
      </p:cViewPr>
      <p:guideLst>
        <p:guide orient="horz" pos="2160"/>
        <p:guide pos="2880"/>
      </p:guideLst>
    </p:cSldViewPr>
  </p:slideViewPr>
  <p:outlineViewPr>
    <p:cViewPr>
      <p:scale>
        <a:sx n="33" d="100"/>
        <a:sy n="33" d="100"/>
      </p:scale>
      <p:origin x="0" y="-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commentAuthors" Target="commentAuthors.xml"/><Relationship Id="rId47"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7d71edca68_0_5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7d71edca68_0_566: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42" name="Google Shape;142;g7d71edca68_0_566: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 sz="1300"/>
              <a:t>1</a:t>
            </a:fld>
            <a:endParaRPr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7d7556e338_1_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7d7556e338_1_56: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
        <p:nvSpPr>
          <p:cNvPr id="234" name="Google Shape;234;g7d7556e338_1_56: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7d71edca68_0_8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7d71edca68_0_825: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dirty="0"/>
          </a:p>
        </p:txBody>
      </p:sp>
      <p:sp>
        <p:nvSpPr>
          <p:cNvPr id="244" name="Google Shape;244;g7d71edca68_0_825: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d71edca68_0_8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7d71edca68_0_814: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dirty="0"/>
          </a:p>
        </p:txBody>
      </p:sp>
      <p:sp>
        <p:nvSpPr>
          <p:cNvPr id="255" name="Google Shape;255;g7d71edca68_0_814: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7d7556e338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7d7556e338_1_0: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
        <p:nvSpPr>
          <p:cNvPr id="267" name="Google Shape;267;g7d7556e338_1_0: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7d7556e338_1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7d7556e338_1_9: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
        <p:nvSpPr>
          <p:cNvPr id="277" name="Google Shape;277;g7d7556e338_1_9: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7d8f1dc496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7d8f1dc49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7d7556e338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7d7556e338_0_26: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
        <p:nvSpPr>
          <p:cNvPr id="293" name="Google Shape;293;g7d7556e338_0_26: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d8f1dc496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7d8f1dc49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7d7556e338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7d7556e33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7d71edca68_0_8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7d71edca68_0_805: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
        <p:nvSpPr>
          <p:cNvPr id="314" name="Google Shape;314;g7d71edca68_0_805: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d71edca68_0_6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7d71edca68_0_683: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dirty="0"/>
          </a:p>
        </p:txBody>
      </p:sp>
      <p:sp>
        <p:nvSpPr>
          <p:cNvPr id="150" name="Google Shape;150;g7d71edca68_0_683: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7d7556e338_8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7d7556e338_8_14: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
        <p:nvSpPr>
          <p:cNvPr id="324" name="Google Shape;324;g7d7556e338_8_14: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7d7556e338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7d7556e33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7d7556e338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7d7556e338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7d7556e338_1_1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7d7556e338_1_113: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
        <p:nvSpPr>
          <p:cNvPr id="348" name="Google Shape;348;g7d7556e338_1_113: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7d7556e338_8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7d7556e338_8_24: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
        <p:nvSpPr>
          <p:cNvPr id="358" name="Google Shape;358;g7d7556e338_8_24: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7d7556e338_0_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7d7556e338_0_49: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
        <p:nvSpPr>
          <p:cNvPr id="369" name="Google Shape;369;g7d7556e338_0_49: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7d7556e338_1_1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7d7556e338_1_122: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
        <p:nvSpPr>
          <p:cNvPr id="379" name="Google Shape;379;g7d7556e338_1_122: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7d9408986d_8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7d9408986d_8_2: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
        <p:nvSpPr>
          <p:cNvPr id="388" name="Google Shape;388;g7d9408986d_8_2: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7d71edca68_0_9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7d71edca68_0_924: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
        <p:nvSpPr>
          <p:cNvPr id="414" name="Google Shape;414;g7d71edca68_0_924: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7d9408986d_15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7d9408986d_15_0: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
        <p:nvSpPr>
          <p:cNvPr id="424" name="Google Shape;424;g7d9408986d_15_0: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d7556e338_1_1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7d7556e338_1_103: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
        <p:nvSpPr>
          <p:cNvPr id="160" name="Google Shape;160;g7d7556e338_1_103: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7d71edca68_0_6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7d71edca68_0_662: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
        <p:nvSpPr>
          <p:cNvPr id="435" name="Google Shape;435;g7d71edca68_0_662: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7d7556e338_1_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7d7556e338_1_69: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
        <p:nvSpPr>
          <p:cNvPr id="171" name="Google Shape;171;g7d7556e338_1_69: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d7556e338_0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7d7556e338_0_3: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
        <p:nvSpPr>
          <p:cNvPr id="186" name="Google Shape;186;g7d7556e338_0_3: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7d7556e338_3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7d7556e338_3_0: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96" name="Google Shape;196;g7d7556e338_3_0: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 sz="1300"/>
              <a:t>6</a:t>
            </a:fld>
            <a:endParaRPr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d7556e338_1_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7d7556e338_1_92: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
        <p:nvSpPr>
          <p:cNvPr id="204" name="Google Shape;204;g7d7556e338_1_92: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7d71edca68_0_7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7d71edca68_0_782: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
        <p:nvSpPr>
          <p:cNvPr id="214" name="Google Shape;214;g7d71edca68_0_782: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7d7556e338_1_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7d7556e338_1_46:notes"/>
          <p:cNvSpPr txBox="1">
            <a:spLocks noGrp="1"/>
          </p:cNvSpPr>
          <p:nvPr>
            <p:ph type="body" idx="1"/>
          </p:nvPr>
        </p:nvSpPr>
        <p:spPr>
          <a:xfrm>
            <a:off x="685800" y="4400549"/>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dirty="0"/>
          </a:p>
        </p:txBody>
      </p:sp>
      <p:sp>
        <p:nvSpPr>
          <p:cNvPr id="224" name="Google Shape;224;g7d7556e338_1_46: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60"/>
        <p:cNvGrpSpPr/>
        <p:nvPr/>
      </p:nvGrpSpPr>
      <p:grpSpPr>
        <a:xfrm>
          <a:off x="0" y="0"/>
          <a:ext cx="0" cy="0"/>
          <a:chOff x="0" y="0"/>
          <a:chExt cx="0" cy="0"/>
        </a:xfrm>
      </p:grpSpPr>
      <p:pic>
        <p:nvPicPr>
          <p:cNvPr id="61" name="Google Shape;61;p14" descr="Decorative geometric pattern"/>
          <p:cNvPicPr preferRelativeResize="0"/>
          <p:nvPr/>
        </p:nvPicPr>
        <p:blipFill rotWithShape="1">
          <a:blip r:embed="rId2">
            <a:alphaModFix/>
          </a:blip>
          <a:srcRect/>
          <a:stretch/>
        </p:blipFill>
        <p:spPr>
          <a:xfrm>
            <a:off x="0" y="0"/>
            <a:ext cx="9144001" cy="6494856"/>
          </a:xfrm>
          <a:prstGeom prst="rect">
            <a:avLst/>
          </a:prstGeom>
          <a:noFill/>
          <a:ln>
            <a:noFill/>
          </a:ln>
        </p:spPr>
      </p:pic>
      <p:pic>
        <p:nvPicPr>
          <p:cNvPr id="62" name="Google Shape;62;p14" descr="Decorative blue bar"/>
          <p:cNvPicPr preferRelativeResize="0"/>
          <p:nvPr/>
        </p:nvPicPr>
        <p:blipFill rotWithShape="1">
          <a:blip r:embed="rId3">
            <a:alphaModFix/>
          </a:blip>
          <a:srcRect/>
          <a:stretch/>
        </p:blipFill>
        <p:spPr>
          <a:xfrm>
            <a:off x="0" y="6494854"/>
            <a:ext cx="9144001" cy="276279"/>
          </a:xfrm>
          <a:prstGeom prst="rect">
            <a:avLst/>
          </a:prstGeom>
          <a:noFill/>
          <a:ln>
            <a:noFill/>
          </a:ln>
        </p:spPr>
      </p:pic>
      <p:sp>
        <p:nvSpPr>
          <p:cNvPr id="63" name="Google Shape;63;p14"/>
          <p:cNvSpPr txBox="1">
            <a:spLocks noGrp="1"/>
          </p:cNvSpPr>
          <p:nvPr>
            <p:ph type="title"/>
          </p:nvPr>
        </p:nvSpPr>
        <p:spPr>
          <a:xfrm>
            <a:off x="995838" y="125248"/>
            <a:ext cx="7152300" cy="10131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1"/>
              </a:buClr>
              <a:buSzPts val="3600"/>
              <a:buFont typeface="Calibri"/>
              <a:buNone/>
              <a:defRPr sz="3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64" name="Google Shape;64;p14" descr="Oregon Department of Education Logo"/>
          <p:cNvPicPr preferRelativeResize="0"/>
          <p:nvPr/>
        </p:nvPicPr>
        <p:blipFill rotWithShape="1">
          <a:blip r:embed="rId4">
            <a:alphaModFix/>
          </a:blip>
          <a:srcRect/>
          <a:stretch/>
        </p:blipFill>
        <p:spPr>
          <a:xfrm>
            <a:off x="7924125" y="5703503"/>
            <a:ext cx="915250" cy="455150"/>
          </a:xfrm>
          <a:prstGeom prst="rect">
            <a:avLst/>
          </a:prstGeom>
          <a:noFill/>
          <a:ln>
            <a:noFill/>
          </a:ln>
        </p:spPr>
      </p:pic>
      <p:sp>
        <p:nvSpPr>
          <p:cNvPr id="65" name="Google Shape;65;p14"/>
          <p:cNvSpPr txBox="1">
            <a:spLocks noGrp="1"/>
          </p:cNvSpPr>
          <p:nvPr>
            <p:ph type="sldNum" idx="12"/>
          </p:nvPr>
        </p:nvSpPr>
        <p:spPr>
          <a:xfrm>
            <a:off x="6457950" y="6492537"/>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L="0" marR="0" lvl="1"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2pPr>
            <a:lvl3pPr marL="0" marR="0" lvl="2"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3pPr>
            <a:lvl4pPr marL="0" marR="0" lvl="3"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4pPr>
            <a:lvl5pPr marL="0" marR="0" lvl="4"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5pPr>
            <a:lvl6pPr marL="0" marR="0" lvl="5"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6pPr>
            <a:lvl7pPr marL="0" marR="0" lvl="6"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7pPr>
            <a:lvl8pPr marL="0" marR="0" lvl="7"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8pPr>
            <a:lvl9pPr marL="0" marR="0" lvl="8"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6"/>
        <p:cNvGrpSpPr/>
        <p:nvPr/>
      </p:nvGrpSpPr>
      <p:grpSpPr>
        <a:xfrm>
          <a:off x="0" y="0"/>
          <a:ext cx="0" cy="0"/>
          <a:chOff x="0" y="0"/>
          <a:chExt cx="0" cy="0"/>
        </a:xfrm>
      </p:grpSpPr>
      <p:sp>
        <p:nvSpPr>
          <p:cNvPr id="67" name="Google Shape;67;p15"/>
          <p:cNvSpPr txBox="1">
            <a:spLocks noGrp="1"/>
          </p:cNvSpPr>
          <p:nvPr>
            <p:ph type="subTitle" idx="1"/>
          </p:nvPr>
        </p:nvSpPr>
        <p:spPr>
          <a:xfrm>
            <a:off x="989091" y="2809827"/>
            <a:ext cx="6858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68" name="Google Shape;68;p15"/>
          <p:cNvSpPr txBox="1">
            <a:spLocks noGrp="1"/>
          </p:cNvSpPr>
          <p:nvPr>
            <p:ph type="title"/>
          </p:nvPr>
        </p:nvSpPr>
        <p:spPr>
          <a:xfrm>
            <a:off x="2679825" y="93193"/>
            <a:ext cx="6400800" cy="8571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lt1"/>
              </a:buClr>
              <a:buSzPts val="3200"/>
              <a:buFont typeface="Calibri"/>
              <a:buNone/>
              <a:defRPr sz="32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 name="Google Shape;69;p15"/>
          <p:cNvSpPr txBox="1">
            <a:spLocks noGrp="1"/>
          </p:cNvSpPr>
          <p:nvPr>
            <p:ph type="sldNum" idx="12"/>
          </p:nvPr>
        </p:nvSpPr>
        <p:spPr>
          <a:xfrm>
            <a:off x="6457950" y="6492537"/>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L="0" marR="0" lvl="1"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2pPr>
            <a:lvl3pPr marL="0" marR="0" lvl="2"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3pPr>
            <a:lvl4pPr marL="0" marR="0" lvl="3"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4pPr>
            <a:lvl5pPr marL="0" marR="0" lvl="4"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5pPr>
            <a:lvl6pPr marL="0" marR="0" lvl="5"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6pPr>
            <a:lvl7pPr marL="0" marR="0" lvl="6"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7pPr>
            <a:lvl8pPr marL="0" marR="0" lvl="7"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8pPr>
            <a:lvl9pPr marL="0" marR="0" lvl="8"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2_Blank" type="blank">
  <p:cSld name="BLANK">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6"/>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2"/>
        <p:cNvGrpSpPr/>
        <p:nvPr/>
      </p:nvGrpSpPr>
      <p:grpSpPr>
        <a:xfrm>
          <a:off x="0" y="0"/>
          <a:ext cx="0" cy="0"/>
          <a:chOff x="0" y="0"/>
          <a:chExt cx="0" cy="0"/>
        </a:xfrm>
      </p:grpSpPr>
      <p:sp>
        <p:nvSpPr>
          <p:cNvPr id="73" name="Google Shape;73;p17"/>
          <p:cNvSpPr txBox="1">
            <a:spLocks noGrp="1"/>
          </p:cNvSpPr>
          <p:nvPr>
            <p:ph type="body" idx="1"/>
          </p:nvPr>
        </p:nvSpPr>
        <p:spPr>
          <a:xfrm>
            <a:off x="692024" y="2748246"/>
            <a:ext cx="7886700" cy="2750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4" name="Google Shape;74;p17"/>
          <p:cNvSpPr txBox="1">
            <a:spLocks noGrp="1"/>
          </p:cNvSpPr>
          <p:nvPr>
            <p:ph type="title"/>
          </p:nvPr>
        </p:nvSpPr>
        <p:spPr>
          <a:xfrm>
            <a:off x="2679825" y="93193"/>
            <a:ext cx="6400800" cy="8571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lt1"/>
              </a:buClr>
              <a:buSzPts val="3200"/>
              <a:buFont typeface="Calibri"/>
              <a:buNone/>
              <a:defRPr sz="32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 name="Google Shape;75;p17"/>
          <p:cNvSpPr txBox="1">
            <a:spLocks noGrp="1"/>
          </p:cNvSpPr>
          <p:nvPr>
            <p:ph type="sldNum" idx="12"/>
          </p:nvPr>
        </p:nvSpPr>
        <p:spPr>
          <a:xfrm>
            <a:off x="6457950" y="6492537"/>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L="0" marR="0" lvl="1"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2pPr>
            <a:lvl3pPr marL="0" marR="0" lvl="2"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3pPr>
            <a:lvl4pPr marL="0" marR="0" lvl="3"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4pPr>
            <a:lvl5pPr marL="0" marR="0" lvl="4"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5pPr>
            <a:lvl6pPr marL="0" marR="0" lvl="5"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6pPr>
            <a:lvl7pPr marL="0" marR="0" lvl="6"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7pPr>
            <a:lvl8pPr marL="0" marR="0" lvl="7"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8pPr>
            <a:lvl9pPr marL="0" marR="0" lvl="8"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Logo only">
  <p:cSld name="Logo only">
    <p:bg>
      <p:bgPr>
        <a:solidFill>
          <a:schemeClr val="lt1"/>
        </a:solidFill>
        <a:effectLst/>
      </p:bgPr>
    </p:bg>
    <p:spTree>
      <p:nvGrpSpPr>
        <p:cNvPr id="1" name="Shape 76"/>
        <p:cNvGrpSpPr/>
        <p:nvPr/>
      </p:nvGrpSpPr>
      <p:grpSpPr>
        <a:xfrm>
          <a:off x="0" y="0"/>
          <a:ext cx="0" cy="0"/>
          <a:chOff x="0" y="0"/>
          <a:chExt cx="0" cy="0"/>
        </a:xfrm>
      </p:grpSpPr>
      <p:pic>
        <p:nvPicPr>
          <p:cNvPr id="77" name="Google Shape;77;p18" descr="Decorative geometric pattern"/>
          <p:cNvPicPr preferRelativeResize="0"/>
          <p:nvPr/>
        </p:nvPicPr>
        <p:blipFill rotWithShape="1">
          <a:blip r:embed="rId2">
            <a:alphaModFix/>
          </a:blip>
          <a:srcRect/>
          <a:stretch/>
        </p:blipFill>
        <p:spPr>
          <a:xfrm>
            <a:off x="0" y="0"/>
            <a:ext cx="9144001" cy="6494856"/>
          </a:xfrm>
          <a:prstGeom prst="rect">
            <a:avLst/>
          </a:prstGeom>
          <a:noFill/>
          <a:ln>
            <a:noFill/>
          </a:ln>
        </p:spPr>
      </p:pic>
      <p:pic>
        <p:nvPicPr>
          <p:cNvPr id="78" name="Google Shape;78;p18" descr="Decorative blue bar"/>
          <p:cNvPicPr preferRelativeResize="0"/>
          <p:nvPr/>
        </p:nvPicPr>
        <p:blipFill rotWithShape="1">
          <a:blip r:embed="rId3">
            <a:alphaModFix/>
          </a:blip>
          <a:srcRect/>
          <a:stretch/>
        </p:blipFill>
        <p:spPr>
          <a:xfrm>
            <a:off x="0" y="6494854"/>
            <a:ext cx="9144001" cy="276279"/>
          </a:xfrm>
          <a:prstGeom prst="rect">
            <a:avLst/>
          </a:prstGeom>
          <a:noFill/>
          <a:ln>
            <a:noFill/>
          </a:ln>
        </p:spPr>
      </p:pic>
      <p:pic>
        <p:nvPicPr>
          <p:cNvPr id="79" name="Google Shape;79;p18" descr="Oregon Department of Education logo"/>
          <p:cNvPicPr preferRelativeResize="0"/>
          <p:nvPr/>
        </p:nvPicPr>
        <p:blipFill rotWithShape="1">
          <a:blip r:embed="rId4">
            <a:alphaModFix/>
          </a:blip>
          <a:srcRect/>
          <a:stretch/>
        </p:blipFill>
        <p:spPr>
          <a:xfrm>
            <a:off x="3739081" y="615148"/>
            <a:ext cx="3222228" cy="1602435"/>
          </a:xfrm>
          <a:prstGeom prst="rect">
            <a:avLst/>
          </a:prstGeom>
          <a:noFill/>
          <a:ln>
            <a:noFill/>
          </a:ln>
        </p:spPr>
      </p:pic>
      <p:sp>
        <p:nvSpPr>
          <p:cNvPr id="80" name="Google Shape;80;p18"/>
          <p:cNvSpPr txBox="1">
            <a:spLocks noGrp="1"/>
          </p:cNvSpPr>
          <p:nvPr>
            <p:ph type="title"/>
          </p:nvPr>
        </p:nvSpPr>
        <p:spPr>
          <a:xfrm>
            <a:off x="619597" y="2935982"/>
            <a:ext cx="7886700" cy="1325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1"/>
              </a:buClr>
              <a:buSzPts val="4400"/>
              <a:buFont typeface="Calibri"/>
              <a:buNone/>
              <a:defRPr>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81" name="Google Shape;81;p18" descr="Decorative blue swoosh"/>
          <p:cNvPicPr preferRelativeResize="0"/>
          <p:nvPr/>
        </p:nvPicPr>
        <p:blipFill rotWithShape="1">
          <a:blip r:embed="rId5">
            <a:alphaModFix/>
          </a:blip>
          <a:srcRect/>
          <a:stretch/>
        </p:blipFill>
        <p:spPr>
          <a:xfrm>
            <a:off x="0" y="-400138"/>
            <a:ext cx="9144001" cy="2103535"/>
          </a:xfrm>
          <a:prstGeom prst="rect">
            <a:avLst/>
          </a:prstGeom>
          <a:noFill/>
          <a:ln>
            <a:noFill/>
          </a:ln>
        </p:spPr>
      </p:pic>
      <p:sp>
        <p:nvSpPr>
          <p:cNvPr id="82" name="Google Shape;82;p18"/>
          <p:cNvSpPr txBox="1">
            <a:spLocks noGrp="1"/>
          </p:cNvSpPr>
          <p:nvPr>
            <p:ph type="sldNum" idx="12"/>
          </p:nvPr>
        </p:nvSpPr>
        <p:spPr>
          <a:xfrm>
            <a:off x="6457950" y="6492537"/>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L="0" marR="0" lvl="1"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2pPr>
            <a:lvl3pPr marL="0" marR="0" lvl="2"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3pPr>
            <a:lvl4pPr marL="0" marR="0" lvl="3"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4pPr>
            <a:lvl5pPr marL="0" marR="0" lvl="4"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5pPr>
            <a:lvl6pPr marL="0" marR="0" lvl="5"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6pPr>
            <a:lvl7pPr marL="0" marR="0" lvl="6"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7pPr>
            <a:lvl8pPr marL="0" marR="0" lvl="7"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8pPr>
            <a:lvl9pPr marL="0" marR="0" lvl="8"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83"/>
        <p:cNvGrpSpPr/>
        <p:nvPr/>
      </p:nvGrpSpPr>
      <p:grpSpPr>
        <a:xfrm>
          <a:off x="0" y="0"/>
          <a:ext cx="0" cy="0"/>
          <a:chOff x="0" y="0"/>
          <a:chExt cx="0" cy="0"/>
        </a:xfrm>
      </p:grpSpPr>
      <p:sp>
        <p:nvSpPr>
          <p:cNvPr id="84" name="Google Shape;84;p19"/>
          <p:cNvSpPr txBox="1">
            <a:spLocks noGrp="1"/>
          </p:cNvSpPr>
          <p:nvPr>
            <p:ph type="body" idx="1"/>
          </p:nvPr>
        </p:nvSpPr>
        <p:spPr>
          <a:xfrm>
            <a:off x="655811" y="2558123"/>
            <a:ext cx="3886200" cy="2750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5" name="Google Shape;85;p19"/>
          <p:cNvSpPr txBox="1">
            <a:spLocks noGrp="1"/>
          </p:cNvSpPr>
          <p:nvPr>
            <p:ph type="body" idx="2"/>
          </p:nvPr>
        </p:nvSpPr>
        <p:spPr>
          <a:xfrm>
            <a:off x="4656311" y="2558123"/>
            <a:ext cx="3886200" cy="2750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6" name="Google Shape;86;p19"/>
          <p:cNvSpPr txBox="1">
            <a:spLocks noGrp="1"/>
          </p:cNvSpPr>
          <p:nvPr>
            <p:ph type="title"/>
          </p:nvPr>
        </p:nvSpPr>
        <p:spPr>
          <a:xfrm>
            <a:off x="2679825" y="93193"/>
            <a:ext cx="6400800" cy="8571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lt1"/>
              </a:buClr>
              <a:buSzPts val="3200"/>
              <a:buFont typeface="Calibri"/>
              <a:buNone/>
              <a:defRPr sz="32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7" name="Google Shape;87;p19"/>
          <p:cNvSpPr txBox="1">
            <a:spLocks noGrp="1"/>
          </p:cNvSpPr>
          <p:nvPr>
            <p:ph type="sldNum" idx="12"/>
          </p:nvPr>
        </p:nvSpPr>
        <p:spPr>
          <a:xfrm>
            <a:off x="6457950" y="6492537"/>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L="0" marR="0" lvl="1"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2pPr>
            <a:lvl3pPr marL="0" marR="0" lvl="2"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3pPr>
            <a:lvl4pPr marL="0" marR="0" lvl="3"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4pPr>
            <a:lvl5pPr marL="0" marR="0" lvl="4"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5pPr>
            <a:lvl6pPr marL="0" marR="0" lvl="5"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6pPr>
            <a:lvl7pPr marL="0" marR="0" lvl="6"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7pPr>
            <a:lvl8pPr marL="0" marR="0" lvl="7"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8pPr>
            <a:lvl9pPr marL="0" marR="0" lvl="8"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p:cSld name="Comparison">
    <p:bg>
      <p:bgPr>
        <a:solidFill>
          <a:srgbClr val="FFFFFF"/>
        </a:solidFill>
        <a:effectLst/>
      </p:bgPr>
    </p:bg>
    <p:spTree>
      <p:nvGrpSpPr>
        <p:cNvPr id="1" name="Shape 88"/>
        <p:cNvGrpSpPr/>
        <p:nvPr/>
      </p:nvGrpSpPr>
      <p:grpSpPr>
        <a:xfrm>
          <a:off x="0" y="0"/>
          <a:ext cx="0" cy="0"/>
          <a:chOff x="0" y="0"/>
          <a:chExt cx="0" cy="0"/>
        </a:xfrm>
      </p:grpSpPr>
      <p:sp>
        <p:nvSpPr>
          <p:cNvPr id="89" name="Google Shape;89;p20"/>
          <p:cNvSpPr txBox="1">
            <a:spLocks noGrp="1"/>
          </p:cNvSpPr>
          <p:nvPr>
            <p:ph type="sldNum" idx="12"/>
          </p:nvPr>
        </p:nvSpPr>
        <p:spPr>
          <a:xfrm>
            <a:off x="6457950" y="6492537"/>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L="0" marR="0" lvl="1"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2pPr>
            <a:lvl3pPr marL="0" marR="0" lvl="2"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3pPr>
            <a:lvl4pPr marL="0" marR="0" lvl="3"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4pPr>
            <a:lvl5pPr marL="0" marR="0" lvl="4"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5pPr>
            <a:lvl6pPr marL="0" marR="0" lvl="5"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6pPr>
            <a:lvl7pPr marL="0" marR="0" lvl="6"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7pPr>
            <a:lvl8pPr marL="0" marR="0" lvl="7"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8pPr>
            <a:lvl9pPr marL="0" marR="0" lvl="8"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3_Blank">
  <p:cSld name="3_Blank">
    <p:bg>
      <p:bgPr>
        <a:solidFill>
          <a:schemeClr val="lt1"/>
        </a:solidFill>
        <a:effectLst/>
      </p:bgPr>
    </p:bg>
    <p:spTree>
      <p:nvGrpSpPr>
        <p:cNvPr id="1" name="Shape 90"/>
        <p:cNvGrpSpPr/>
        <p:nvPr/>
      </p:nvGrpSpPr>
      <p:grpSpPr>
        <a:xfrm>
          <a:off x="0" y="0"/>
          <a:ext cx="0" cy="0"/>
          <a:chOff x="0" y="0"/>
          <a:chExt cx="0" cy="0"/>
        </a:xfrm>
      </p:grpSpPr>
      <p:pic>
        <p:nvPicPr>
          <p:cNvPr id="91" name="Google Shape;91;p21" descr="Decorative geometric pattern"/>
          <p:cNvPicPr preferRelativeResize="0"/>
          <p:nvPr/>
        </p:nvPicPr>
        <p:blipFill rotWithShape="1">
          <a:blip r:embed="rId2">
            <a:alphaModFix/>
          </a:blip>
          <a:srcRect/>
          <a:stretch/>
        </p:blipFill>
        <p:spPr>
          <a:xfrm>
            <a:off x="0" y="0"/>
            <a:ext cx="9144001" cy="6494856"/>
          </a:xfrm>
          <a:prstGeom prst="rect">
            <a:avLst/>
          </a:prstGeom>
          <a:noFill/>
          <a:ln>
            <a:noFill/>
          </a:ln>
        </p:spPr>
      </p:pic>
      <p:pic>
        <p:nvPicPr>
          <p:cNvPr id="92" name="Google Shape;92;p21" descr="Decorative blue bar"/>
          <p:cNvPicPr preferRelativeResize="0"/>
          <p:nvPr/>
        </p:nvPicPr>
        <p:blipFill rotWithShape="1">
          <a:blip r:embed="rId3">
            <a:alphaModFix/>
          </a:blip>
          <a:srcRect/>
          <a:stretch/>
        </p:blipFill>
        <p:spPr>
          <a:xfrm>
            <a:off x="0" y="6494854"/>
            <a:ext cx="9144001" cy="276279"/>
          </a:xfrm>
          <a:prstGeom prst="rect">
            <a:avLst/>
          </a:prstGeom>
          <a:noFill/>
          <a:ln>
            <a:noFill/>
          </a:ln>
        </p:spPr>
      </p:pic>
      <p:sp>
        <p:nvSpPr>
          <p:cNvPr id="93" name="Google Shape;93;p21"/>
          <p:cNvSpPr txBox="1">
            <a:spLocks noGrp="1"/>
          </p:cNvSpPr>
          <p:nvPr>
            <p:ph type="title"/>
          </p:nvPr>
        </p:nvSpPr>
        <p:spPr>
          <a:xfrm>
            <a:off x="120178" y="138546"/>
            <a:ext cx="8924400" cy="7935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3600"/>
              <a:buFont typeface="Calibri"/>
              <a:buNone/>
              <a:defRPr sz="36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94" name="Google Shape;94;p21" descr="Oregon Department of Education Logo"/>
          <p:cNvPicPr preferRelativeResize="0"/>
          <p:nvPr/>
        </p:nvPicPr>
        <p:blipFill rotWithShape="1">
          <a:blip r:embed="rId4">
            <a:alphaModFix/>
          </a:blip>
          <a:srcRect/>
          <a:stretch/>
        </p:blipFill>
        <p:spPr>
          <a:xfrm>
            <a:off x="7171552" y="5594283"/>
            <a:ext cx="1479336" cy="735684"/>
          </a:xfrm>
          <a:prstGeom prst="rect">
            <a:avLst/>
          </a:prstGeom>
          <a:noFill/>
          <a:ln>
            <a:noFill/>
          </a:ln>
        </p:spPr>
      </p:pic>
      <p:sp>
        <p:nvSpPr>
          <p:cNvPr id="95" name="Google Shape;95;p21"/>
          <p:cNvSpPr txBox="1">
            <a:spLocks noGrp="1"/>
          </p:cNvSpPr>
          <p:nvPr>
            <p:ph type="sldNum" idx="12"/>
          </p:nvPr>
        </p:nvSpPr>
        <p:spPr>
          <a:xfrm>
            <a:off x="6457950" y="6492537"/>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L="0" marR="0" lvl="1"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2pPr>
            <a:lvl3pPr marL="0" marR="0" lvl="2"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3pPr>
            <a:lvl4pPr marL="0" marR="0" lvl="3"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4pPr>
            <a:lvl5pPr marL="0" marR="0" lvl="4"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5pPr>
            <a:lvl6pPr marL="0" marR="0" lvl="5"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6pPr>
            <a:lvl7pPr marL="0" marR="0" lvl="6"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7pPr>
            <a:lvl8pPr marL="0" marR="0" lvl="7"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8pPr>
            <a:lvl9pPr marL="0" marR="0" lvl="8"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1_Blank">
  <p:cSld name="1_Blank">
    <p:bg>
      <p:bgPr>
        <a:solidFill>
          <a:srgbClr val="FFFFFF"/>
        </a:solidFill>
        <a:effectLst/>
      </p:bgPr>
    </p:bg>
    <p:spTree>
      <p:nvGrpSpPr>
        <p:cNvPr id="1" name="Shape 96"/>
        <p:cNvGrpSpPr/>
        <p:nvPr/>
      </p:nvGrpSpPr>
      <p:grpSpPr>
        <a:xfrm>
          <a:off x="0" y="0"/>
          <a:ext cx="0" cy="0"/>
          <a:chOff x="0" y="0"/>
          <a:chExt cx="0" cy="0"/>
        </a:xfrm>
      </p:grpSpPr>
      <p:sp>
        <p:nvSpPr>
          <p:cNvPr id="97" name="Google Shape;97;p22"/>
          <p:cNvSpPr txBox="1">
            <a:spLocks noGrp="1"/>
          </p:cNvSpPr>
          <p:nvPr>
            <p:ph type="title"/>
          </p:nvPr>
        </p:nvSpPr>
        <p:spPr>
          <a:xfrm>
            <a:off x="1881838" y="111581"/>
            <a:ext cx="7152300" cy="10131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lt1"/>
              </a:buClr>
              <a:buSzPts val="3600"/>
              <a:buFont typeface="Calibri"/>
              <a:buNone/>
              <a:defRPr sz="36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98" name="Google Shape;98;p22"/>
          <p:cNvPicPr preferRelativeResize="0"/>
          <p:nvPr/>
        </p:nvPicPr>
        <p:blipFill rotWithShape="1">
          <a:blip r:embed="rId2">
            <a:alphaModFix/>
          </a:blip>
          <a:srcRect/>
          <a:stretch/>
        </p:blipFill>
        <p:spPr>
          <a:xfrm>
            <a:off x="-90611" y="53562"/>
            <a:ext cx="1479336" cy="735683"/>
          </a:xfrm>
          <a:prstGeom prst="rect">
            <a:avLst/>
          </a:prstGeom>
          <a:noFill/>
          <a:ln>
            <a:noFill/>
          </a:ln>
        </p:spPr>
      </p:pic>
      <p:sp>
        <p:nvSpPr>
          <p:cNvPr id="99" name="Google Shape;99;p22"/>
          <p:cNvSpPr txBox="1">
            <a:spLocks noGrp="1"/>
          </p:cNvSpPr>
          <p:nvPr>
            <p:ph type="sldNum" idx="12"/>
          </p:nvPr>
        </p:nvSpPr>
        <p:spPr>
          <a:xfrm>
            <a:off x="6457950" y="6492537"/>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L="0" marR="0" lvl="1"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2pPr>
            <a:lvl3pPr marL="0" marR="0" lvl="2"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3pPr>
            <a:lvl4pPr marL="0" marR="0" lvl="3"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4pPr>
            <a:lvl5pPr marL="0" marR="0" lvl="4"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5pPr>
            <a:lvl6pPr marL="0" marR="0" lvl="5"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6pPr>
            <a:lvl7pPr marL="0" marR="0" lvl="6"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7pPr>
            <a:lvl8pPr marL="0" marR="0" lvl="7"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8pPr>
            <a:lvl9pPr marL="0" marR="0" lvl="8"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00" name="Google Shape;100;p22"/>
          <p:cNvSpPr/>
          <p:nvPr/>
        </p:nvSpPr>
        <p:spPr>
          <a:xfrm>
            <a:off x="0" y="-20600"/>
            <a:ext cx="2808900" cy="68991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1_Blank 1">
  <p:cSld name="1_Blank_1">
    <p:bg>
      <p:bgPr>
        <a:solidFill>
          <a:srgbClr val="FFFFFF"/>
        </a:solid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1881838" y="111581"/>
            <a:ext cx="7152300" cy="10131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lt1"/>
              </a:buClr>
              <a:buSzPts val="3600"/>
              <a:buFont typeface="Calibri"/>
              <a:buNone/>
              <a:defRPr sz="36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03" name="Google Shape;103;p23"/>
          <p:cNvPicPr preferRelativeResize="0"/>
          <p:nvPr/>
        </p:nvPicPr>
        <p:blipFill rotWithShape="1">
          <a:blip r:embed="rId2">
            <a:alphaModFix/>
          </a:blip>
          <a:srcRect/>
          <a:stretch/>
        </p:blipFill>
        <p:spPr>
          <a:xfrm>
            <a:off x="-90611" y="53562"/>
            <a:ext cx="1479336" cy="735683"/>
          </a:xfrm>
          <a:prstGeom prst="rect">
            <a:avLst/>
          </a:prstGeom>
          <a:noFill/>
          <a:ln>
            <a:noFill/>
          </a:ln>
        </p:spPr>
      </p:pic>
      <p:sp>
        <p:nvSpPr>
          <p:cNvPr id="104" name="Google Shape;104;p23"/>
          <p:cNvSpPr txBox="1">
            <a:spLocks noGrp="1"/>
          </p:cNvSpPr>
          <p:nvPr>
            <p:ph type="sldNum" idx="12"/>
          </p:nvPr>
        </p:nvSpPr>
        <p:spPr>
          <a:xfrm>
            <a:off x="6457950" y="6492537"/>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L="0" marR="0" lvl="1"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2pPr>
            <a:lvl3pPr marL="0" marR="0" lvl="2"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3pPr>
            <a:lvl4pPr marL="0" marR="0" lvl="3"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4pPr>
            <a:lvl5pPr marL="0" marR="0" lvl="4"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5pPr>
            <a:lvl6pPr marL="0" marR="0" lvl="5"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6pPr>
            <a:lvl7pPr marL="0" marR="0" lvl="6"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7pPr>
            <a:lvl8pPr marL="0" marR="0" lvl="7"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8pPr>
            <a:lvl9pPr marL="0" marR="0" lvl="8"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05" name="Google Shape;105;p23"/>
          <p:cNvSpPr/>
          <p:nvPr/>
        </p:nvSpPr>
        <p:spPr>
          <a:xfrm>
            <a:off x="0" y="-20600"/>
            <a:ext cx="2808900" cy="68991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1_Blank 1 1">
  <p:cSld name="1_Blank_1_1">
    <p:bg>
      <p:bgPr>
        <a:solidFill>
          <a:srgbClr val="FFFFFF"/>
        </a:solidFill>
        <a:effectLst/>
      </p:bgPr>
    </p:bg>
    <p:spTree>
      <p:nvGrpSpPr>
        <p:cNvPr id="1" name="Shape 106"/>
        <p:cNvGrpSpPr/>
        <p:nvPr/>
      </p:nvGrpSpPr>
      <p:grpSpPr>
        <a:xfrm>
          <a:off x="0" y="0"/>
          <a:ext cx="0" cy="0"/>
          <a:chOff x="0" y="0"/>
          <a:chExt cx="0" cy="0"/>
        </a:xfrm>
      </p:grpSpPr>
      <p:sp>
        <p:nvSpPr>
          <p:cNvPr id="107" name="Google Shape;107;p24"/>
          <p:cNvSpPr txBox="1">
            <a:spLocks noGrp="1"/>
          </p:cNvSpPr>
          <p:nvPr>
            <p:ph type="title"/>
          </p:nvPr>
        </p:nvSpPr>
        <p:spPr>
          <a:xfrm>
            <a:off x="1881838" y="111581"/>
            <a:ext cx="7152300" cy="10131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lt1"/>
              </a:buClr>
              <a:buSzPts val="3600"/>
              <a:buFont typeface="Calibri"/>
              <a:buNone/>
              <a:defRPr sz="36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08" name="Google Shape;108;p24"/>
          <p:cNvPicPr preferRelativeResize="0"/>
          <p:nvPr/>
        </p:nvPicPr>
        <p:blipFill rotWithShape="1">
          <a:blip r:embed="rId2">
            <a:alphaModFix/>
          </a:blip>
          <a:srcRect/>
          <a:stretch/>
        </p:blipFill>
        <p:spPr>
          <a:xfrm>
            <a:off x="-90611" y="53562"/>
            <a:ext cx="1479336" cy="735683"/>
          </a:xfrm>
          <a:prstGeom prst="rect">
            <a:avLst/>
          </a:prstGeom>
          <a:noFill/>
          <a:ln>
            <a:noFill/>
          </a:ln>
        </p:spPr>
      </p:pic>
      <p:sp>
        <p:nvSpPr>
          <p:cNvPr id="109" name="Google Shape;109;p24"/>
          <p:cNvSpPr txBox="1">
            <a:spLocks noGrp="1"/>
          </p:cNvSpPr>
          <p:nvPr>
            <p:ph type="sldNum" idx="12"/>
          </p:nvPr>
        </p:nvSpPr>
        <p:spPr>
          <a:xfrm>
            <a:off x="6457950" y="6492537"/>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L="0" marR="0" lvl="1"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2pPr>
            <a:lvl3pPr marL="0" marR="0" lvl="2"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3pPr>
            <a:lvl4pPr marL="0" marR="0" lvl="3"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4pPr>
            <a:lvl5pPr marL="0" marR="0" lvl="4"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5pPr>
            <a:lvl6pPr marL="0" marR="0" lvl="5"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6pPr>
            <a:lvl7pPr marL="0" marR="0" lvl="6"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7pPr>
            <a:lvl8pPr marL="0" marR="0" lvl="7"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8pPr>
            <a:lvl9pPr marL="0" marR="0" lvl="8"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10" name="Google Shape;110;p24"/>
          <p:cNvSpPr/>
          <p:nvPr/>
        </p:nvSpPr>
        <p:spPr>
          <a:xfrm>
            <a:off x="0" y="-20600"/>
            <a:ext cx="2808900" cy="6899100"/>
          </a:xfrm>
          <a:prstGeom prst="rect">
            <a:avLst/>
          </a:prstGeom>
          <a:solidFill>
            <a:srgbClr val="9F206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_Blank 1 1 1">
  <p:cSld name="1_Blank_1_1_1">
    <p:bg>
      <p:bgPr>
        <a:solidFill>
          <a:srgbClr val="FFFFFF"/>
        </a:solidFill>
        <a:effectLst/>
      </p:bgPr>
    </p:bg>
    <p:spTree>
      <p:nvGrpSpPr>
        <p:cNvPr id="1" name="Shape 111"/>
        <p:cNvGrpSpPr/>
        <p:nvPr/>
      </p:nvGrpSpPr>
      <p:grpSpPr>
        <a:xfrm>
          <a:off x="0" y="0"/>
          <a:ext cx="0" cy="0"/>
          <a:chOff x="0" y="0"/>
          <a:chExt cx="0" cy="0"/>
        </a:xfrm>
      </p:grpSpPr>
      <p:sp>
        <p:nvSpPr>
          <p:cNvPr id="112" name="Google Shape;112;p25"/>
          <p:cNvSpPr txBox="1">
            <a:spLocks noGrp="1"/>
          </p:cNvSpPr>
          <p:nvPr>
            <p:ph type="title"/>
          </p:nvPr>
        </p:nvSpPr>
        <p:spPr>
          <a:xfrm>
            <a:off x="1881838" y="111581"/>
            <a:ext cx="7152300" cy="10131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lt1"/>
              </a:buClr>
              <a:buSzPts val="3600"/>
              <a:buFont typeface="Calibri"/>
              <a:buNone/>
              <a:defRPr sz="36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13" name="Google Shape;113;p25"/>
          <p:cNvPicPr preferRelativeResize="0"/>
          <p:nvPr/>
        </p:nvPicPr>
        <p:blipFill rotWithShape="1">
          <a:blip r:embed="rId2">
            <a:alphaModFix/>
          </a:blip>
          <a:srcRect/>
          <a:stretch/>
        </p:blipFill>
        <p:spPr>
          <a:xfrm>
            <a:off x="-90611" y="53562"/>
            <a:ext cx="1479336" cy="735683"/>
          </a:xfrm>
          <a:prstGeom prst="rect">
            <a:avLst/>
          </a:prstGeom>
          <a:noFill/>
          <a:ln>
            <a:noFill/>
          </a:ln>
        </p:spPr>
      </p:pic>
      <p:sp>
        <p:nvSpPr>
          <p:cNvPr id="114" name="Google Shape;114;p25"/>
          <p:cNvSpPr txBox="1">
            <a:spLocks noGrp="1"/>
          </p:cNvSpPr>
          <p:nvPr>
            <p:ph type="sldNum" idx="12"/>
          </p:nvPr>
        </p:nvSpPr>
        <p:spPr>
          <a:xfrm>
            <a:off x="6457950" y="6492537"/>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L="0" marR="0" lvl="1"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2pPr>
            <a:lvl3pPr marL="0" marR="0" lvl="2"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3pPr>
            <a:lvl4pPr marL="0" marR="0" lvl="3"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4pPr>
            <a:lvl5pPr marL="0" marR="0" lvl="4"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5pPr>
            <a:lvl6pPr marL="0" marR="0" lvl="5"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6pPr>
            <a:lvl7pPr marL="0" marR="0" lvl="6"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7pPr>
            <a:lvl8pPr marL="0" marR="0" lvl="7"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8pPr>
            <a:lvl9pPr marL="0" marR="0" lvl="8"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15" name="Google Shape;115;p25"/>
          <p:cNvSpPr/>
          <p:nvPr/>
        </p:nvSpPr>
        <p:spPr>
          <a:xfrm>
            <a:off x="0" y="-20600"/>
            <a:ext cx="2808900" cy="68991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_Blank 1 1 1 1">
  <p:cSld name="1_Blank_1_1_1_1">
    <p:bg>
      <p:bgPr>
        <a:solidFill>
          <a:srgbClr val="FFFFFF"/>
        </a:solidFill>
        <a:effectLst/>
      </p:bgPr>
    </p:bg>
    <p:spTree>
      <p:nvGrpSpPr>
        <p:cNvPr id="1" name="Shape 116"/>
        <p:cNvGrpSpPr/>
        <p:nvPr/>
      </p:nvGrpSpPr>
      <p:grpSpPr>
        <a:xfrm>
          <a:off x="0" y="0"/>
          <a:ext cx="0" cy="0"/>
          <a:chOff x="0" y="0"/>
          <a:chExt cx="0" cy="0"/>
        </a:xfrm>
      </p:grpSpPr>
      <p:sp>
        <p:nvSpPr>
          <p:cNvPr id="117" name="Google Shape;117;p26"/>
          <p:cNvSpPr txBox="1">
            <a:spLocks noGrp="1"/>
          </p:cNvSpPr>
          <p:nvPr>
            <p:ph type="title"/>
          </p:nvPr>
        </p:nvSpPr>
        <p:spPr>
          <a:xfrm>
            <a:off x="1881838" y="111581"/>
            <a:ext cx="7152300" cy="10131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lt1"/>
              </a:buClr>
              <a:buSzPts val="3600"/>
              <a:buFont typeface="Calibri"/>
              <a:buNone/>
              <a:defRPr sz="36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18" name="Google Shape;118;p26"/>
          <p:cNvPicPr preferRelativeResize="0"/>
          <p:nvPr/>
        </p:nvPicPr>
        <p:blipFill rotWithShape="1">
          <a:blip r:embed="rId2">
            <a:alphaModFix/>
          </a:blip>
          <a:srcRect/>
          <a:stretch/>
        </p:blipFill>
        <p:spPr>
          <a:xfrm>
            <a:off x="-90611" y="53562"/>
            <a:ext cx="1479336" cy="735683"/>
          </a:xfrm>
          <a:prstGeom prst="rect">
            <a:avLst/>
          </a:prstGeom>
          <a:noFill/>
          <a:ln>
            <a:noFill/>
          </a:ln>
        </p:spPr>
      </p:pic>
      <p:sp>
        <p:nvSpPr>
          <p:cNvPr id="119" name="Google Shape;119;p26"/>
          <p:cNvSpPr txBox="1">
            <a:spLocks noGrp="1"/>
          </p:cNvSpPr>
          <p:nvPr>
            <p:ph type="sldNum" idx="12"/>
          </p:nvPr>
        </p:nvSpPr>
        <p:spPr>
          <a:xfrm>
            <a:off x="6457950" y="6492537"/>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L="0" marR="0" lvl="1"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2pPr>
            <a:lvl3pPr marL="0" marR="0" lvl="2"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3pPr>
            <a:lvl4pPr marL="0" marR="0" lvl="3"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4pPr>
            <a:lvl5pPr marL="0" marR="0" lvl="4"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5pPr>
            <a:lvl6pPr marL="0" marR="0" lvl="5"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6pPr>
            <a:lvl7pPr marL="0" marR="0" lvl="6"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7pPr>
            <a:lvl8pPr marL="0" marR="0" lvl="7"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8pPr>
            <a:lvl9pPr marL="0" marR="0" lvl="8"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20" name="Google Shape;120;p26"/>
          <p:cNvSpPr/>
          <p:nvPr/>
        </p:nvSpPr>
        <p:spPr>
          <a:xfrm>
            <a:off x="0" y="-20600"/>
            <a:ext cx="2808900" cy="68991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21"/>
        <p:cNvGrpSpPr/>
        <p:nvPr/>
      </p:nvGrpSpPr>
      <p:grpSpPr>
        <a:xfrm>
          <a:off x="0" y="0"/>
          <a:ext cx="0" cy="0"/>
          <a:chOff x="0" y="0"/>
          <a:chExt cx="0" cy="0"/>
        </a:xfrm>
      </p:grpSpPr>
      <p:sp>
        <p:nvSpPr>
          <p:cNvPr id="122" name="Google Shape;122;p27"/>
          <p:cNvSpPr txBox="1">
            <a:spLocks noGrp="1"/>
          </p:cNvSpPr>
          <p:nvPr>
            <p:ph type="body" idx="1"/>
          </p:nvPr>
        </p:nvSpPr>
        <p:spPr>
          <a:xfrm>
            <a:off x="3887391" y="1992834"/>
            <a:ext cx="4629300" cy="3868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23" name="Google Shape;123;p27"/>
          <p:cNvSpPr txBox="1">
            <a:spLocks noGrp="1"/>
          </p:cNvSpPr>
          <p:nvPr>
            <p:ph type="body" idx="2"/>
          </p:nvPr>
        </p:nvSpPr>
        <p:spPr>
          <a:xfrm>
            <a:off x="629841" y="3593039"/>
            <a:ext cx="2949300" cy="2276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24" name="Google Shape;124;p27"/>
          <p:cNvSpPr txBox="1">
            <a:spLocks noGrp="1"/>
          </p:cNvSpPr>
          <p:nvPr>
            <p:ph type="title"/>
          </p:nvPr>
        </p:nvSpPr>
        <p:spPr>
          <a:xfrm>
            <a:off x="2711848" y="111581"/>
            <a:ext cx="6322500" cy="10131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3600"/>
              <a:buFont typeface="Calibri"/>
              <a:buNone/>
              <a:defRPr sz="36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5" name="Google Shape;125;p27"/>
          <p:cNvSpPr txBox="1">
            <a:spLocks noGrp="1"/>
          </p:cNvSpPr>
          <p:nvPr>
            <p:ph type="sldNum" idx="12"/>
          </p:nvPr>
        </p:nvSpPr>
        <p:spPr>
          <a:xfrm>
            <a:off x="6457950" y="6492537"/>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L="0" marR="0" lvl="1"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2pPr>
            <a:lvl3pPr marL="0" marR="0" lvl="2"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3pPr>
            <a:lvl4pPr marL="0" marR="0" lvl="3"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4pPr>
            <a:lvl5pPr marL="0" marR="0" lvl="4"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5pPr>
            <a:lvl6pPr marL="0" marR="0" lvl="5"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6pPr>
            <a:lvl7pPr marL="0" marR="0" lvl="6"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7pPr>
            <a:lvl8pPr marL="0" marR="0" lvl="7"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8pPr>
            <a:lvl9pPr marL="0" marR="0" lvl="8"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26"/>
        <p:cNvGrpSpPr/>
        <p:nvPr/>
      </p:nvGrpSpPr>
      <p:grpSpPr>
        <a:xfrm>
          <a:off x="0" y="0"/>
          <a:ext cx="0" cy="0"/>
          <a:chOff x="0" y="0"/>
          <a:chExt cx="0" cy="0"/>
        </a:xfrm>
      </p:grpSpPr>
      <p:sp>
        <p:nvSpPr>
          <p:cNvPr id="127" name="Google Shape;127;p28"/>
          <p:cNvSpPr>
            <a:spLocks noGrp="1"/>
          </p:cNvSpPr>
          <p:nvPr>
            <p:ph type="pic" idx="2"/>
          </p:nvPr>
        </p:nvSpPr>
        <p:spPr>
          <a:xfrm>
            <a:off x="3887391" y="1999818"/>
            <a:ext cx="4629300" cy="38613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8" name="Google Shape;128;p28"/>
          <p:cNvSpPr txBox="1">
            <a:spLocks noGrp="1"/>
          </p:cNvSpPr>
          <p:nvPr>
            <p:ph type="body" idx="1"/>
          </p:nvPr>
        </p:nvSpPr>
        <p:spPr>
          <a:xfrm>
            <a:off x="629841" y="3613978"/>
            <a:ext cx="2949300" cy="2246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29" name="Google Shape;129;p28"/>
          <p:cNvSpPr txBox="1">
            <a:spLocks noGrp="1"/>
          </p:cNvSpPr>
          <p:nvPr>
            <p:ph type="title"/>
          </p:nvPr>
        </p:nvSpPr>
        <p:spPr>
          <a:xfrm>
            <a:off x="2711848" y="111581"/>
            <a:ext cx="6322500" cy="10131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lt1"/>
              </a:buClr>
              <a:buSzPts val="3600"/>
              <a:buFont typeface="Calibri"/>
              <a:buNone/>
              <a:defRPr sz="36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0" name="Google Shape;130;p28"/>
          <p:cNvSpPr txBox="1">
            <a:spLocks noGrp="1"/>
          </p:cNvSpPr>
          <p:nvPr>
            <p:ph type="sldNum" idx="12"/>
          </p:nvPr>
        </p:nvSpPr>
        <p:spPr>
          <a:xfrm>
            <a:off x="6457950" y="6492537"/>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L="0" marR="0" lvl="1"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2pPr>
            <a:lvl3pPr marL="0" marR="0" lvl="2"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3pPr>
            <a:lvl4pPr marL="0" marR="0" lvl="3"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4pPr>
            <a:lvl5pPr marL="0" marR="0" lvl="4"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5pPr>
            <a:lvl6pPr marL="0" marR="0" lvl="5"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6pPr>
            <a:lvl7pPr marL="0" marR="0" lvl="6"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7pPr>
            <a:lvl8pPr marL="0" marR="0" lvl="7"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8pPr>
            <a:lvl9pPr marL="0" marR="0" lvl="8"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1"/>
        <p:cNvGrpSpPr/>
        <p:nvPr/>
      </p:nvGrpSpPr>
      <p:grpSpPr>
        <a:xfrm>
          <a:off x="0" y="0"/>
          <a:ext cx="0" cy="0"/>
          <a:chOff x="0" y="0"/>
          <a:chExt cx="0" cy="0"/>
        </a:xfrm>
      </p:grpSpPr>
      <p:sp>
        <p:nvSpPr>
          <p:cNvPr id="132" name="Google Shape;132;p29"/>
          <p:cNvSpPr txBox="1">
            <a:spLocks noGrp="1"/>
          </p:cNvSpPr>
          <p:nvPr>
            <p:ph type="ctrTitle"/>
          </p:nvPr>
        </p:nvSpPr>
        <p:spPr>
          <a:xfrm>
            <a:off x="311708" y="992767"/>
            <a:ext cx="8520600" cy="2736900"/>
          </a:xfrm>
          <a:prstGeom prst="rect">
            <a:avLst/>
          </a:prstGeom>
        </p:spPr>
        <p:txBody>
          <a:bodyPr spcFirstLastPara="1" wrap="square" lIns="91425" tIns="45700" rIns="91425" bIns="4570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3" name="Google Shape;133;p29"/>
          <p:cNvSpPr txBox="1">
            <a:spLocks noGrp="1"/>
          </p:cNvSpPr>
          <p:nvPr>
            <p:ph type="subTitle" idx="1"/>
          </p:nvPr>
        </p:nvSpPr>
        <p:spPr>
          <a:xfrm>
            <a:off x="311700" y="3778833"/>
            <a:ext cx="8520600" cy="1056900"/>
          </a:xfrm>
          <a:prstGeom prst="rect">
            <a:avLst/>
          </a:prstGeom>
        </p:spPr>
        <p:txBody>
          <a:bodyPr spcFirstLastPara="1" wrap="square" lIns="91425" tIns="45700" rIns="91425" bIns="45700" anchor="t" anchorCtr="0">
            <a:noAutofit/>
          </a:bodyPr>
          <a:lstStyle>
            <a:lvl1pPr lvl="0" algn="ctr" rtl="0">
              <a:lnSpc>
                <a:spcPct val="100000"/>
              </a:lnSpc>
              <a:spcBef>
                <a:spcPts val="1000"/>
              </a:spcBef>
              <a:spcAft>
                <a:spcPts val="0"/>
              </a:spcAft>
              <a:buSzPts val="2800"/>
              <a:buNone/>
              <a:defRPr sz="2800"/>
            </a:lvl1pPr>
            <a:lvl2pPr lvl="1" algn="ctr" rtl="0">
              <a:lnSpc>
                <a:spcPct val="100000"/>
              </a:lnSpc>
              <a:spcBef>
                <a:spcPts val="500"/>
              </a:spcBef>
              <a:spcAft>
                <a:spcPts val="0"/>
              </a:spcAft>
              <a:buSzPts val="2800"/>
              <a:buNone/>
              <a:defRPr sz="2800"/>
            </a:lvl2pPr>
            <a:lvl3pPr lvl="2" algn="ctr" rtl="0">
              <a:lnSpc>
                <a:spcPct val="100000"/>
              </a:lnSpc>
              <a:spcBef>
                <a:spcPts val="500"/>
              </a:spcBef>
              <a:spcAft>
                <a:spcPts val="0"/>
              </a:spcAft>
              <a:buSzPts val="2800"/>
              <a:buNone/>
              <a:defRPr sz="2800"/>
            </a:lvl3pPr>
            <a:lvl4pPr lvl="3" algn="ctr" rtl="0">
              <a:lnSpc>
                <a:spcPct val="100000"/>
              </a:lnSpc>
              <a:spcBef>
                <a:spcPts val="500"/>
              </a:spcBef>
              <a:spcAft>
                <a:spcPts val="0"/>
              </a:spcAft>
              <a:buSzPts val="2800"/>
              <a:buNone/>
              <a:defRPr sz="2800"/>
            </a:lvl4pPr>
            <a:lvl5pPr lvl="4" algn="ctr" rtl="0">
              <a:lnSpc>
                <a:spcPct val="100000"/>
              </a:lnSpc>
              <a:spcBef>
                <a:spcPts val="500"/>
              </a:spcBef>
              <a:spcAft>
                <a:spcPts val="0"/>
              </a:spcAft>
              <a:buSzPts val="2800"/>
              <a:buNone/>
              <a:defRPr sz="2800"/>
            </a:lvl5pPr>
            <a:lvl6pPr lvl="5" algn="ctr" rtl="0">
              <a:lnSpc>
                <a:spcPct val="100000"/>
              </a:lnSpc>
              <a:spcBef>
                <a:spcPts val="500"/>
              </a:spcBef>
              <a:spcAft>
                <a:spcPts val="0"/>
              </a:spcAft>
              <a:buSzPts val="2800"/>
              <a:buNone/>
              <a:defRPr sz="2800"/>
            </a:lvl6pPr>
            <a:lvl7pPr lvl="6" algn="ctr" rtl="0">
              <a:lnSpc>
                <a:spcPct val="100000"/>
              </a:lnSpc>
              <a:spcBef>
                <a:spcPts val="500"/>
              </a:spcBef>
              <a:spcAft>
                <a:spcPts val="0"/>
              </a:spcAft>
              <a:buSzPts val="2800"/>
              <a:buNone/>
              <a:defRPr sz="2800"/>
            </a:lvl7pPr>
            <a:lvl8pPr lvl="7" algn="ctr" rtl="0">
              <a:lnSpc>
                <a:spcPct val="100000"/>
              </a:lnSpc>
              <a:spcBef>
                <a:spcPts val="500"/>
              </a:spcBef>
              <a:spcAft>
                <a:spcPts val="0"/>
              </a:spcAft>
              <a:buSzPts val="2800"/>
              <a:buNone/>
              <a:defRPr sz="2800"/>
            </a:lvl8pPr>
            <a:lvl9pPr lvl="8" algn="ctr" rtl="0">
              <a:lnSpc>
                <a:spcPct val="100000"/>
              </a:lnSpc>
              <a:spcBef>
                <a:spcPts val="500"/>
              </a:spcBef>
              <a:spcAft>
                <a:spcPts val="0"/>
              </a:spcAft>
              <a:buSzPts val="2800"/>
              <a:buNone/>
              <a:defRPr sz="2800"/>
            </a:lvl9pPr>
          </a:lstStyle>
          <a:p>
            <a:endParaRPr/>
          </a:p>
        </p:txBody>
      </p:sp>
      <p:sp>
        <p:nvSpPr>
          <p:cNvPr id="134" name="Google Shape;134;p29"/>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o pattern_Title Slide">
  <p:cSld name="no pattern_Title Slide">
    <p:spTree>
      <p:nvGrpSpPr>
        <p:cNvPr id="1" name="Shape 135"/>
        <p:cNvGrpSpPr/>
        <p:nvPr/>
      </p:nvGrpSpPr>
      <p:grpSpPr>
        <a:xfrm>
          <a:off x="0" y="0"/>
          <a:ext cx="0" cy="0"/>
          <a:chOff x="0" y="0"/>
          <a:chExt cx="0" cy="0"/>
        </a:xfrm>
      </p:grpSpPr>
      <p:sp>
        <p:nvSpPr>
          <p:cNvPr id="136" name="Google Shape;136;p30"/>
          <p:cNvSpPr txBox="1">
            <a:spLocks noGrp="1"/>
          </p:cNvSpPr>
          <p:nvPr>
            <p:ph type="subTitle" idx="1"/>
          </p:nvPr>
        </p:nvSpPr>
        <p:spPr>
          <a:xfrm>
            <a:off x="989091" y="2809827"/>
            <a:ext cx="6858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37" name="Google Shape;137;p30"/>
          <p:cNvSpPr txBox="1">
            <a:spLocks noGrp="1"/>
          </p:cNvSpPr>
          <p:nvPr>
            <p:ph type="title"/>
          </p:nvPr>
        </p:nvSpPr>
        <p:spPr>
          <a:xfrm>
            <a:off x="2679825" y="93193"/>
            <a:ext cx="6400800" cy="8571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lt1"/>
              </a:buClr>
              <a:buSzPts val="3200"/>
              <a:buFont typeface="Calibri"/>
              <a:buNone/>
              <a:defRPr sz="3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p30"/>
          <p:cNvSpPr txBox="1">
            <a:spLocks noGrp="1"/>
          </p:cNvSpPr>
          <p:nvPr>
            <p:ph type="sldNum" idx="12"/>
          </p:nvPr>
        </p:nvSpPr>
        <p:spPr>
          <a:xfrm>
            <a:off x="6457950" y="6492537"/>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b="0" i="0" u="none" strike="noStrike" cap="none">
                <a:solidFill>
                  <a:schemeClr val="lt1"/>
                </a:solidFill>
                <a:latin typeface="Calibri"/>
                <a:ea typeface="Calibri"/>
                <a:cs typeface="Calibri"/>
                <a:sym typeface="Calibri"/>
              </a:defRPr>
            </a:lvl1pPr>
            <a:lvl2pPr marL="0" lvl="1" indent="0" algn="r" rtl="0">
              <a:spcBef>
                <a:spcPts val="0"/>
              </a:spcBef>
              <a:buNone/>
              <a:defRPr sz="1200" b="0" i="0" u="none" strike="noStrike" cap="none">
                <a:solidFill>
                  <a:schemeClr val="lt1"/>
                </a:solidFill>
                <a:latin typeface="Calibri"/>
                <a:ea typeface="Calibri"/>
                <a:cs typeface="Calibri"/>
                <a:sym typeface="Calibri"/>
              </a:defRPr>
            </a:lvl2pPr>
            <a:lvl3pPr marL="0" lvl="2" indent="0" algn="r" rtl="0">
              <a:spcBef>
                <a:spcPts val="0"/>
              </a:spcBef>
              <a:buNone/>
              <a:defRPr sz="1200" b="0" i="0" u="none" strike="noStrike" cap="none">
                <a:solidFill>
                  <a:schemeClr val="lt1"/>
                </a:solidFill>
                <a:latin typeface="Calibri"/>
                <a:ea typeface="Calibri"/>
                <a:cs typeface="Calibri"/>
                <a:sym typeface="Calibri"/>
              </a:defRPr>
            </a:lvl3pPr>
            <a:lvl4pPr marL="0" lvl="3" indent="0" algn="r" rtl="0">
              <a:spcBef>
                <a:spcPts val="0"/>
              </a:spcBef>
              <a:buNone/>
              <a:defRPr sz="1200" b="0" i="0" u="none" strike="noStrike" cap="none">
                <a:solidFill>
                  <a:schemeClr val="lt1"/>
                </a:solidFill>
                <a:latin typeface="Calibri"/>
                <a:ea typeface="Calibri"/>
                <a:cs typeface="Calibri"/>
                <a:sym typeface="Calibri"/>
              </a:defRPr>
            </a:lvl4pPr>
            <a:lvl5pPr marL="0" lvl="4" indent="0" algn="r" rtl="0">
              <a:spcBef>
                <a:spcPts val="0"/>
              </a:spcBef>
              <a:buNone/>
              <a:defRPr sz="1200" b="0" i="0" u="none" strike="noStrike" cap="none">
                <a:solidFill>
                  <a:schemeClr val="lt1"/>
                </a:solidFill>
                <a:latin typeface="Calibri"/>
                <a:ea typeface="Calibri"/>
                <a:cs typeface="Calibri"/>
                <a:sym typeface="Calibri"/>
              </a:defRPr>
            </a:lvl5pPr>
            <a:lvl6pPr marL="0" lvl="5" indent="0" algn="r" rtl="0">
              <a:spcBef>
                <a:spcPts val="0"/>
              </a:spcBef>
              <a:buNone/>
              <a:defRPr sz="1200" b="0" i="0" u="none" strike="noStrike" cap="none">
                <a:solidFill>
                  <a:schemeClr val="lt1"/>
                </a:solidFill>
                <a:latin typeface="Calibri"/>
                <a:ea typeface="Calibri"/>
                <a:cs typeface="Calibri"/>
                <a:sym typeface="Calibri"/>
              </a:defRPr>
            </a:lvl6pPr>
            <a:lvl7pPr marL="0" lvl="6" indent="0" algn="r" rtl="0">
              <a:spcBef>
                <a:spcPts val="0"/>
              </a:spcBef>
              <a:buNone/>
              <a:defRPr sz="1200" b="0" i="0" u="none" strike="noStrike" cap="none">
                <a:solidFill>
                  <a:schemeClr val="lt1"/>
                </a:solidFill>
                <a:latin typeface="Calibri"/>
                <a:ea typeface="Calibri"/>
                <a:cs typeface="Calibri"/>
                <a:sym typeface="Calibri"/>
              </a:defRPr>
            </a:lvl7pPr>
            <a:lvl8pPr marL="0" lvl="7" indent="0" algn="r" rtl="0">
              <a:spcBef>
                <a:spcPts val="0"/>
              </a:spcBef>
              <a:buNone/>
              <a:defRPr sz="1200" b="0" i="0" u="none" strike="noStrike" cap="none">
                <a:solidFill>
                  <a:schemeClr val="lt1"/>
                </a:solidFill>
                <a:latin typeface="Calibri"/>
                <a:ea typeface="Calibri"/>
                <a:cs typeface="Calibri"/>
                <a:sym typeface="Calibri"/>
              </a:defRPr>
            </a:lvl8pPr>
            <a:lvl9pPr marL="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3.jp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pic>
        <p:nvPicPr>
          <p:cNvPr id="51" name="Google Shape;51;p13" descr="Decorative geometric pattern"/>
          <p:cNvPicPr preferRelativeResize="0"/>
          <p:nvPr/>
        </p:nvPicPr>
        <p:blipFill rotWithShape="1">
          <a:blip r:embed="rId19">
            <a:alphaModFix/>
          </a:blip>
          <a:srcRect/>
          <a:stretch/>
        </p:blipFill>
        <p:spPr>
          <a:xfrm>
            <a:off x="0" y="1"/>
            <a:ext cx="9144001" cy="6494856"/>
          </a:xfrm>
          <a:prstGeom prst="rect">
            <a:avLst/>
          </a:prstGeom>
          <a:noFill/>
          <a:ln>
            <a:noFill/>
          </a:ln>
        </p:spPr>
      </p:pic>
      <p:pic>
        <p:nvPicPr>
          <p:cNvPr id="52" name="Google Shape;52;p13" descr="Decorative blue swoosh"/>
          <p:cNvPicPr preferRelativeResize="0"/>
          <p:nvPr/>
        </p:nvPicPr>
        <p:blipFill rotWithShape="1">
          <a:blip r:embed="rId20">
            <a:alphaModFix/>
          </a:blip>
          <a:srcRect/>
          <a:stretch/>
        </p:blipFill>
        <p:spPr>
          <a:xfrm>
            <a:off x="-1" y="-902"/>
            <a:ext cx="9144003" cy="2075283"/>
          </a:xfrm>
          <a:prstGeom prst="rect">
            <a:avLst/>
          </a:prstGeom>
          <a:noFill/>
          <a:ln>
            <a:noFill/>
          </a:ln>
        </p:spPr>
      </p:pic>
      <p:pic>
        <p:nvPicPr>
          <p:cNvPr id="53" name="Google Shape;53;p13" descr="Decorative blue bar"/>
          <p:cNvPicPr preferRelativeResize="0"/>
          <p:nvPr/>
        </p:nvPicPr>
        <p:blipFill rotWithShape="1">
          <a:blip r:embed="rId21">
            <a:alphaModFix/>
          </a:blip>
          <a:srcRect/>
          <a:stretch/>
        </p:blipFill>
        <p:spPr>
          <a:xfrm>
            <a:off x="0" y="6494854"/>
            <a:ext cx="9144001" cy="276279"/>
          </a:xfrm>
          <a:prstGeom prst="rect">
            <a:avLst/>
          </a:prstGeom>
          <a:noFill/>
          <a:ln>
            <a:noFill/>
          </a:ln>
        </p:spPr>
      </p:pic>
      <p:sp>
        <p:nvSpPr>
          <p:cNvPr id="54" name="Google Shape;54;p13"/>
          <p:cNvSpPr txBox="1">
            <a:spLocks noGrp="1"/>
          </p:cNvSpPr>
          <p:nvPr>
            <p:ph type="title"/>
          </p:nvPr>
        </p:nvSpPr>
        <p:spPr>
          <a:xfrm>
            <a:off x="628650" y="1998486"/>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13"/>
          <p:cNvSpPr txBox="1">
            <a:spLocks noGrp="1"/>
          </p:cNvSpPr>
          <p:nvPr>
            <p:ph type="body" idx="1"/>
          </p:nvPr>
        </p:nvSpPr>
        <p:spPr>
          <a:xfrm>
            <a:off x="628650" y="3427255"/>
            <a:ext cx="7886700" cy="27501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6" name="Google Shape;56;p13"/>
          <p:cNvPicPr preferRelativeResize="0"/>
          <p:nvPr/>
        </p:nvPicPr>
        <p:blipFill rotWithShape="1">
          <a:blip r:embed="rId22">
            <a:alphaModFix/>
          </a:blip>
          <a:srcRect/>
          <a:stretch/>
        </p:blipFill>
        <p:spPr>
          <a:xfrm>
            <a:off x="115173" y="186164"/>
            <a:ext cx="2033166" cy="1011107"/>
          </a:xfrm>
          <a:prstGeom prst="rect">
            <a:avLst/>
          </a:prstGeom>
          <a:noFill/>
          <a:ln>
            <a:noFill/>
          </a:ln>
        </p:spPr>
      </p:pic>
      <p:pic>
        <p:nvPicPr>
          <p:cNvPr id="57" name="Google Shape;57;p13"/>
          <p:cNvPicPr preferRelativeResize="0"/>
          <p:nvPr/>
        </p:nvPicPr>
        <p:blipFill rotWithShape="1">
          <a:blip r:embed="rId22">
            <a:alphaModFix/>
          </a:blip>
          <a:srcRect/>
          <a:stretch/>
        </p:blipFill>
        <p:spPr>
          <a:xfrm>
            <a:off x="115173" y="186164"/>
            <a:ext cx="2033166" cy="1011107"/>
          </a:xfrm>
          <a:prstGeom prst="rect">
            <a:avLst/>
          </a:prstGeom>
          <a:noFill/>
          <a:ln>
            <a:noFill/>
          </a:ln>
        </p:spPr>
      </p:pic>
      <p:pic>
        <p:nvPicPr>
          <p:cNvPr id="58" name="Google Shape;58;p13" descr="Oregon Department of Education Logo"/>
          <p:cNvPicPr preferRelativeResize="0"/>
          <p:nvPr/>
        </p:nvPicPr>
        <p:blipFill rotWithShape="1">
          <a:blip r:embed="rId22">
            <a:alphaModFix/>
          </a:blip>
          <a:srcRect/>
          <a:stretch/>
        </p:blipFill>
        <p:spPr>
          <a:xfrm>
            <a:off x="115173" y="186164"/>
            <a:ext cx="2033166" cy="1011107"/>
          </a:xfrm>
          <a:prstGeom prst="rect">
            <a:avLst/>
          </a:prstGeom>
          <a:noFill/>
          <a:ln>
            <a:noFill/>
          </a:ln>
        </p:spPr>
      </p:pic>
      <p:sp>
        <p:nvSpPr>
          <p:cNvPr id="59" name="Google Shape;59;p13"/>
          <p:cNvSpPr txBox="1">
            <a:spLocks noGrp="1"/>
          </p:cNvSpPr>
          <p:nvPr>
            <p:ph type="sldNum" idx="12"/>
          </p:nvPr>
        </p:nvSpPr>
        <p:spPr>
          <a:xfrm>
            <a:off x="6457950" y="6492537"/>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L="0" marR="0" lvl="1"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2pPr>
            <a:lvl3pPr marL="0" marR="0" lvl="2"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3pPr>
            <a:lvl4pPr marL="0" marR="0" lvl="3"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4pPr>
            <a:lvl5pPr marL="0" marR="0" lvl="4"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5pPr>
            <a:lvl6pPr marL="0" marR="0" lvl="5"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6pPr>
            <a:lvl7pPr marL="0" marR="0" lvl="6"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7pPr>
            <a:lvl8pPr marL="0" marR="0" lvl="7"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8pPr>
            <a:lvl9pPr marL="0" marR="0" lvl="8" indent="0" algn="r" rtl="0">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hyperlink" Target="mailto:rachael.moser@state.or.us" TargetMode="External"/><Relationship Id="rId7"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hyperlink" Target="mailto:SIAinfo@state.or.us" TargetMode="External"/><Relationship Id="rId4" Type="http://schemas.openxmlformats.org/officeDocument/2006/relationships/hyperlink" Target="mailto:shpresa.halimi@state.or.u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1"/>
          <p:cNvSpPr/>
          <p:nvPr/>
        </p:nvSpPr>
        <p:spPr>
          <a:xfrm>
            <a:off x="3204601" y="1219725"/>
            <a:ext cx="5427600" cy="273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800"/>
              <a:buFont typeface="Calibri"/>
              <a:buNone/>
            </a:pPr>
            <a:r>
              <a:rPr lang="en" sz="4800">
                <a:latin typeface="Calibri"/>
                <a:ea typeface="Calibri"/>
                <a:cs typeface="Calibri"/>
                <a:sym typeface="Calibri"/>
              </a:rPr>
              <a:t>A “Deeper Dive” and Q&amp;A in Support of Setting Growth Targets</a:t>
            </a:r>
            <a:endParaRPr sz="4800" i="0" u="none" strike="noStrike" cap="none">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3200"/>
              <a:buFont typeface="Calibri"/>
              <a:buNone/>
            </a:pPr>
            <a:endParaRPr sz="3200">
              <a:latin typeface="Comfortaa Regular"/>
              <a:ea typeface="Comfortaa Regular"/>
              <a:cs typeface="Comfortaa Regular"/>
              <a:sym typeface="Comfortaa Regular"/>
            </a:endParaRPr>
          </a:p>
          <a:p>
            <a:pPr marL="0" marR="0" lvl="0" indent="0" algn="ctr" rtl="0">
              <a:lnSpc>
                <a:spcPct val="100000"/>
              </a:lnSpc>
              <a:spcBef>
                <a:spcPts val="0"/>
              </a:spcBef>
              <a:spcAft>
                <a:spcPts val="0"/>
              </a:spcAft>
              <a:buClr>
                <a:schemeClr val="dk1"/>
              </a:buClr>
              <a:buSzPts val="3200"/>
              <a:buFont typeface="Calibri"/>
              <a:buNone/>
            </a:pPr>
            <a:r>
              <a:rPr lang="en" sz="3600">
                <a:latin typeface="Calibri"/>
                <a:ea typeface="Calibri"/>
                <a:cs typeface="Calibri"/>
                <a:sym typeface="Calibri"/>
              </a:rPr>
              <a:t>Webinar #2</a:t>
            </a:r>
            <a:endParaRPr sz="360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3200"/>
              <a:buFont typeface="Calibri"/>
              <a:buNone/>
            </a:pPr>
            <a:r>
              <a:rPr lang="en" sz="3600">
                <a:latin typeface="Calibri"/>
                <a:ea typeface="Calibri"/>
                <a:cs typeface="Calibri"/>
                <a:sym typeface="Calibri"/>
              </a:rPr>
              <a:t>February 12</a:t>
            </a:r>
            <a:r>
              <a:rPr lang="en" sz="3600" i="0" u="none" strike="noStrike" cap="none">
                <a:latin typeface="Calibri"/>
                <a:ea typeface="Calibri"/>
                <a:cs typeface="Calibri"/>
                <a:sym typeface="Calibri"/>
              </a:rPr>
              <a:t>, 20</a:t>
            </a:r>
            <a:r>
              <a:rPr lang="en" sz="3600">
                <a:latin typeface="Calibri"/>
                <a:ea typeface="Calibri"/>
                <a:cs typeface="Calibri"/>
                <a:sym typeface="Calibri"/>
              </a:rPr>
              <a:t>20</a:t>
            </a:r>
            <a:endParaRPr sz="360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endParaRPr sz="1400" b="0" i="0" u="none" strike="noStrike" cap="none">
              <a:latin typeface="Calibri"/>
              <a:ea typeface="Calibri"/>
              <a:cs typeface="Calibri"/>
              <a:sym typeface="Calibri"/>
            </a:endParaRPr>
          </a:p>
        </p:txBody>
      </p:sp>
      <p:pic>
        <p:nvPicPr>
          <p:cNvPr id="145" name="Google Shape;145;p31" descr="ODE Logo"/>
          <p:cNvPicPr preferRelativeResize="0"/>
          <p:nvPr/>
        </p:nvPicPr>
        <p:blipFill>
          <a:blip r:embed="rId3">
            <a:alphaModFix/>
          </a:blip>
          <a:stretch>
            <a:fillRect/>
          </a:stretch>
        </p:blipFill>
        <p:spPr>
          <a:xfrm>
            <a:off x="457200" y="4924425"/>
            <a:ext cx="1533525" cy="1547649"/>
          </a:xfrm>
          <a:prstGeom prst="rect">
            <a:avLst/>
          </a:prstGeom>
          <a:noFill/>
          <a:ln>
            <a:noFill/>
          </a:ln>
        </p:spPr>
      </p:pic>
      <p:sp>
        <p:nvSpPr>
          <p:cNvPr id="146" name="Google Shape;146;p31"/>
          <p:cNvSpPr txBox="1">
            <a:spLocks noGrp="1"/>
          </p:cNvSpPr>
          <p:nvPr>
            <p:ph type="sldNum" idx="12"/>
          </p:nvPr>
        </p:nvSpPr>
        <p:spPr>
          <a:xfrm>
            <a:off x="6457950" y="6492537"/>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1200"/>
              <a:buFont typeface="Calibri"/>
              <a:buNone/>
            </a:pPr>
            <a:fld id="{00000000-1234-1234-1234-123412341234}" type="slidenum">
              <a:rPr lang="en"/>
              <a:t>1</a:t>
            </a:fld>
            <a:endParaRPr/>
          </a:p>
        </p:txBody>
      </p:sp>
      <p:sp>
        <p:nvSpPr>
          <p:cNvPr id="2" name="Title 1" hidden="1"/>
          <p:cNvSpPr>
            <a:spLocks noGrp="1"/>
          </p:cNvSpPr>
          <p:nvPr>
            <p:ph type="title"/>
          </p:nvPr>
        </p:nvSpPr>
        <p:spPr/>
        <p:txBody>
          <a:bodyPr/>
          <a:lstStyle/>
          <a:p>
            <a:r>
              <a:rPr lang="en-US" dirty="0" smtClean="0"/>
              <a:t>Deeper Dive</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35"/>
        <p:cNvGrpSpPr/>
        <p:nvPr/>
      </p:nvGrpSpPr>
      <p:grpSpPr>
        <a:xfrm>
          <a:off x="0" y="0"/>
          <a:ext cx="0" cy="0"/>
          <a:chOff x="0" y="0"/>
          <a:chExt cx="0" cy="0"/>
        </a:xfrm>
      </p:grpSpPr>
      <p:sp>
        <p:nvSpPr>
          <p:cNvPr id="236" name="Google Shape;236;p40"/>
          <p:cNvSpPr txBox="1"/>
          <p:nvPr/>
        </p:nvSpPr>
        <p:spPr>
          <a:xfrm>
            <a:off x="601875" y="258750"/>
            <a:ext cx="83826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Case Study: 3rd Grading Reading</a:t>
            </a:r>
            <a:endParaRPr sz="4800">
              <a:solidFill>
                <a:srgbClr val="0070C0"/>
              </a:solidFill>
              <a:latin typeface="Calibri"/>
              <a:ea typeface="Calibri"/>
              <a:cs typeface="Calibri"/>
              <a:sym typeface="Calibri"/>
            </a:endParaRPr>
          </a:p>
        </p:txBody>
      </p:sp>
      <p:pic>
        <p:nvPicPr>
          <p:cNvPr id="237" name="Google Shape;237;p40"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238" name="Google Shape;238;p40" descr="decorative divder line"/>
          <p:cNvSpPr txBox="1"/>
          <p:nvPr/>
        </p:nvSpPr>
        <p:spPr>
          <a:xfrm rot="10800000" flipH="1">
            <a:off x="0" y="596257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sp>
        <p:nvSpPr>
          <p:cNvPr id="239" name="Google Shape;239;p40"/>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10</a:t>
            </a:fld>
            <a:endParaRPr/>
          </a:p>
        </p:txBody>
      </p:sp>
      <p:pic>
        <p:nvPicPr>
          <p:cNvPr id="240" name="Google Shape;240;p40" descr="3rd grade reading assessment chart"/>
          <p:cNvPicPr preferRelativeResize="0"/>
          <p:nvPr/>
        </p:nvPicPr>
        <p:blipFill rotWithShape="1">
          <a:blip r:embed="rId4">
            <a:alphaModFix/>
          </a:blip>
          <a:srcRect t="10112"/>
          <a:stretch/>
        </p:blipFill>
        <p:spPr>
          <a:xfrm>
            <a:off x="873950" y="1339550"/>
            <a:ext cx="7050850" cy="4342941"/>
          </a:xfrm>
          <a:prstGeom prst="rect">
            <a:avLst/>
          </a:prstGeom>
          <a:noFill/>
          <a:ln>
            <a:noFill/>
          </a:ln>
        </p:spPr>
      </p:pic>
      <p:sp>
        <p:nvSpPr>
          <p:cNvPr id="2" name="Title 1" hidden="1"/>
          <p:cNvSpPr>
            <a:spLocks noGrp="1"/>
          </p:cNvSpPr>
          <p:nvPr>
            <p:ph type="title" idx="4294967295"/>
          </p:nvPr>
        </p:nvSpPr>
        <p:spPr/>
        <p:txBody>
          <a:bodyPr/>
          <a:lstStyle/>
          <a:p>
            <a:r>
              <a:rPr lang="en-US" dirty="0" smtClean="0"/>
              <a:t>Case Study </a:t>
            </a:r>
            <a:r>
              <a:rPr lang="en-US" dirty="0" err="1" smtClean="0"/>
              <a:t>pg</a:t>
            </a:r>
            <a:r>
              <a:rPr lang="en-US" dirty="0" smtClean="0"/>
              <a:t> 3</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45"/>
        <p:cNvGrpSpPr/>
        <p:nvPr/>
      </p:nvGrpSpPr>
      <p:grpSpPr>
        <a:xfrm>
          <a:off x="0" y="0"/>
          <a:ext cx="0" cy="0"/>
          <a:chOff x="0" y="0"/>
          <a:chExt cx="0" cy="0"/>
        </a:xfrm>
      </p:grpSpPr>
      <p:sp>
        <p:nvSpPr>
          <p:cNvPr id="246" name="Google Shape;246;p41"/>
          <p:cNvSpPr txBox="1"/>
          <p:nvPr/>
        </p:nvSpPr>
        <p:spPr>
          <a:xfrm>
            <a:off x="601875" y="258750"/>
            <a:ext cx="81354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Considering Historic State &amp; District Trends</a:t>
            </a:r>
            <a:endParaRPr sz="4800">
              <a:solidFill>
                <a:srgbClr val="0070C0"/>
              </a:solidFill>
              <a:latin typeface="Calibri"/>
              <a:ea typeface="Calibri"/>
              <a:cs typeface="Calibri"/>
              <a:sym typeface="Calibri"/>
            </a:endParaRPr>
          </a:p>
        </p:txBody>
      </p:sp>
      <p:pic>
        <p:nvPicPr>
          <p:cNvPr id="247" name="Google Shape;247;p41"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248" name="Google Shape;248;p41" descr="decorative divider line"/>
          <p:cNvSpPr txBox="1"/>
          <p:nvPr/>
        </p:nvSpPr>
        <p:spPr>
          <a:xfrm rot="10800000" flipH="1">
            <a:off x="0" y="596257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pic>
        <p:nvPicPr>
          <p:cNvPr id="249" name="Google Shape;249;p41" descr="indicators and all students totals"/>
          <p:cNvPicPr preferRelativeResize="0"/>
          <p:nvPr/>
        </p:nvPicPr>
        <p:blipFill rotWithShape="1">
          <a:blip r:embed="rId4">
            <a:alphaModFix/>
          </a:blip>
          <a:srcRect b="1565"/>
          <a:stretch/>
        </p:blipFill>
        <p:spPr>
          <a:xfrm>
            <a:off x="709875" y="2647950"/>
            <a:ext cx="6648450" cy="3272050"/>
          </a:xfrm>
          <a:prstGeom prst="rect">
            <a:avLst/>
          </a:prstGeom>
          <a:noFill/>
          <a:ln>
            <a:noFill/>
          </a:ln>
        </p:spPr>
      </p:pic>
      <p:sp>
        <p:nvSpPr>
          <p:cNvPr id="250" name="Google Shape;250;p41"/>
          <p:cNvSpPr txBox="1"/>
          <p:nvPr/>
        </p:nvSpPr>
        <p:spPr>
          <a:xfrm>
            <a:off x="745275" y="1971975"/>
            <a:ext cx="7114500" cy="52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82A75"/>
                </a:solidFill>
                <a:latin typeface="Calibri"/>
                <a:ea typeface="Calibri"/>
                <a:cs typeface="Calibri"/>
                <a:sym typeface="Calibri"/>
              </a:rPr>
              <a:t>The table below shows the last five years of state-level data on each of the five common metrics. </a:t>
            </a:r>
            <a:endParaRPr sz="2000">
              <a:latin typeface="Calibri"/>
              <a:ea typeface="Calibri"/>
              <a:cs typeface="Calibri"/>
              <a:sym typeface="Calibri"/>
            </a:endParaRPr>
          </a:p>
        </p:txBody>
      </p:sp>
      <p:sp>
        <p:nvSpPr>
          <p:cNvPr id="251" name="Google Shape;251;p41"/>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11</a:t>
            </a:fld>
            <a:endParaRPr/>
          </a:p>
        </p:txBody>
      </p:sp>
      <p:sp>
        <p:nvSpPr>
          <p:cNvPr id="2" name="Title 1" hidden="1"/>
          <p:cNvSpPr>
            <a:spLocks noGrp="1"/>
          </p:cNvSpPr>
          <p:nvPr>
            <p:ph type="title" idx="4294967295"/>
          </p:nvPr>
        </p:nvSpPr>
        <p:spPr/>
        <p:txBody>
          <a:bodyPr/>
          <a:lstStyle/>
          <a:p>
            <a:r>
              <a:rPr lang="en-US" dirty="0" smtClean="0"/>
              <a:t>Considering Historic State &amp; Dist. Trends</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56"/>
        <p:cNvGrpSpPr/>
        <p:nvPr/>
      </p:nvGrpSpPr>
      <p:grpSpPr>
        <a:xfrm>
          <a:off x="0" y="0"/>
          <a:ext cx="0" cy="0"/>
          <a:chOff x="0" y="0"/>
          <a:chExt cx="0" cy="0"/>
        </a:xfrm>
      </p:grpSpPr>
      <p:sp>
        <p:nvSpPr>
          <p:cNvPr id="257" name="Google Shape;257;p42"/>
          <p:cNvSpPr txBox="1"/>
          <p:nvPr/>
        </p:nvSpPr>
        <p:spPr>
          <a:xfrm>
            <a:off x="601875" y="258750"/>
            <a:ext cx="81354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Metrics “Move” Differently</a:t>
            </a:r>
            <a:endParaRPr sz="4800">
              <a:solidFill>
                <a:srgbClr val="0070C0"/>
              </a:solidFill>
              <a:latin typeface="Calibri"/>
              <a:ea typeface="Calibri"/>
              <a:cs typeface="Calibri"/>
              <a:sym typeface="Calibri"/>
            </a:endParaRPr>
          </a:p>
        </p:txBody>
      </p:sp>
      <p:pic>
        <p:nvPicPr>
          <p:cNvPr id="258" name="Google Shape;258;p42"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259" name="Google Shape;259;p42" descr="decorative divider line"/>
          <p:cNvSpPr txBox="1"/>
          <p:nvPr/>
        </p:nvSpPr>
        <p:spPr>
          <a:xfrm rot="10800000" flipH="1">
            <a:off x="0" y="595206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graphicFrame>
        <p:nvGraphicFramePr>
          <p:cNvPr id="260" name="Google Shape;260;p42" descr="indicator &amp; growth chart"/>
          <p:cNvGraphicFramePr/>
          <p:nvPr>
            <p:extLst>
              <p:ext uri="{D42A27DB-BD31-4B8C-83A1-F6EECF244321}">
                <p14:modId xmlns:p14="http://schemas.microsoft.com/office/powerpoint/2010/main" val="2321077776"/>
              </p:ext>
            </p:extLst>
          </p:nvPr>
        </p:nvGraphicFramePr>
        <p:xfrm>
          <a:off x="739949" y="1967585"/>
          <a:ext cx="4600977" cy="3466858"/>
        </p:xfrm>
        <a:graphic>
          <a:graphicData uri="http://schemas.openxmlformats.org/drawingml/2006/table">
            <a:tbl>
              <a:tblPr firstRow="1">
                <a:noFill/>
                <a:tableStyleId>{70D87987-0243-4CB2-98EB-7D7D9EEBD1E5}</a:tableStyleId>
              </a:tblPr>
              <a:tblGrid>
                <a:gridCol w="2256256">
                  <a:extLst>
                    <a:ext uri="{9D8B030D-6E8A-4147-A177-3AD203B41FA5}">
                      <a16:colId xmlns:a16="http://schemas.microsoft.com/office/drawing/2014/main" val="20000"/>
                    </a:ext>
                  </a:extLst>
                </a:gridCol>
                <a:gridCol w="2344721">
                  <a:extLst>
                    <a:ext uri="{9D8B030D-6E8A-4147-A177-3AD203B41FA5}">
                      <a16:colId xmlns:a16="http://schemas.microsoft.com/office/drawing/2014/main" val="20001"/>
                    </a:ext>
                  </a:extLst>
                </a:gridCol>
              </a:tblGrid>
              <a:tr h="617210">
                <a:tc>
                  <a:txBody>
                    <a:bodyPr/>
                    <a:lstStyle/>
                    <a:p>
                      <a:pPr marL="0" lvl="0" indent="0" algn="l" rtl="0">
                        <a:lnSpc>
                          <a:spcPct val="100000"/>
                        </a:lnSpc>
                        <a:spcBef>
                          <a:spcPts val="0"/>
                        </a:spcBef>
                        <a:spcAft>
                          <a:spcPts val="0"/>
                        </a:spcAft>
                        <a:buNone/>
                      </a:pPr>
                      <a:r>
                        <a:rPr lang="en" sz="1800" b="1" dirty="0">
                          <a:solidFill>
                            <a:srgbClr val="0070C0"/>
                          </a:solidFill>
                          <a:latin typeface="Calibri"/>
                          <a:ea typeface="Calibri"/>
                          <a:cs typeface="Calibri"/>
                          <a:sym typeface="Calibri"/>
                        </a:rPr>
                        <a:t>Indicator</a:t>
                      </a:r>
                      <a:endParaRPr sz="1800" b="1" dirty="0">
                        <a:solidFill>
                          <a:srgbClr val="0070C0"/>
                        </a:solidFill>
                        <a:latin typeface="Calibri"/>
                        <a:ea typeface="Calibri"/>
                        <a:cs typeface="Calibri"/>
                        <a:sym typeface="Calibri"/>
                      </a:endParaRPr>
                    </a:p>
                  </a:txBody>
                  <a:tcPr marL="27300" marR="27300" marT="27300" marB="27300" anchor="ctr">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800" b="1" dirty="0">
                          <a:solidFill>
                            <a:srgbClr val="0070C0"/>
                          </a:solidFill>
                          <a:latin typeface="Calibri"/>
                          <a:ea typeface="Calibri"/>
                          <a:cs typeface="Calibri"/>
                          <a:sym typeface="Calibri"/>
                        </a:rPr>
                        <a:t>Growth Achieved by </a:t>
                      </a:r>
                      <a:endParaRPr sz="1800" b="1" dirty="0">
                        <a:solidFill>
                          <a:srgbClr val="0070C0"/>
                        </a:solidFill>
                        <a:latin typeface="Calibri"/>
                        <a:ea typeface="Calibri"/>
                        <a:cs typeface="Calibri"/>
                        <a:sym typeface="Calibri"/>
                      </a:endParaRPr>
                    </a:p>
                    <a:p>
                      <a:pPr marL="0" lvl="0" indent="0" algn="r" rtl="0">
                        <a:lnSpc>
                          <a:spcPct val="100000"/>
                        </a:lnSpc>
                        <a:spcBef>
                          <a:spcPts val="0"/>
                        </a:spcBef>
                        <a:spcAft>
                          <a:spcPts val="0"/>
                        </a:spcAft>
                        <a:buNone/>
                      </a:pPr>
                      <a:r>
                        <a:rPr lang="en" sz="1800" b="1" dirty="0">
                          <a:solidFill>
                            <a:srgbClr val="0070C0"/>
                          </a:solidFill>
                          <a:latin typeface="Calibri"/>
                          <a:ea typeface="Calibri"/>
                          <a:cs typeface="Calibri"/>
                          <a:sym typeface="Calibri"/>
                        </a:rPr>
                        <a:t>top 10% of Districts </a:t>
                      </a:r>
                      <a:endParaRPr sz="1800" b="1" dirty="0">
                        <a:solidFill>
                          <a:srgbClr val="0070C0"/>
                        </a:solidFill>
                        <a:latin typeface="Calibri"/>
                        <a:ea typeface="Calibri"/>
                        <a:cs typeface="Calibri"/>
                        <a:sym typeface="Calibri"/>
                      </a:endParaRPr>
                    </a:p>
                  </a:txBody>
                  <a:tcPr marL="27300" marR="27300" marT="27300" marB="27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89211">
                <a:tc>
                  <a:txBody>
                    <a:bodyPr/>
                    <a:lstStyle/>
                    <a:p>
                      <a:pPr marL="0" lvl="0" indent="0" algn="l" rtl="0">
                        <a:lnSpc>
                          <a:spcPct val="100000"/>
                        </a:lnSpc>
                        <a:spcBef>
                          <a:spcPts val="0"/>
                        </a:spcBef>
                        <a:spcAft>
                          <a:spcPts val="0"/>
                        </a:spcAft>
                        <a:buNone/>
                      </a:pPr>
                      <a:r>
                        <a:rPr lang="en" sz="1800">
                          <a:latin typeface="Calibri"/>
                          <a:ea typeface="Calibri"/>
                          <a:cs typeface="Calibri"/>
                          <a:sym typeface="Calibri"/>
                        </a:rPr>
                        <a:t>Regular Attenders</a:t>
                      </a:r>
                      <a:endParaRPr sz="1800">
                        <a:latin typeface="Calibri"/>
                        <a:ea typeface="Calibri"/>
                        <a:cs typeface="Calibri"/>
                        <a:sym typeface="Calibri"/>
                      </a:endParaRPr>
                    </a:p>
                  </a:txBody>
                  <a:tcPr marL="27300" marR="27300" marT="27300" marB="2730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tcPr>
                </a:tc>
                <a:tc>
                  <a:txBody>
                    <a:bodyPr/>
                    <a:lstStyle/>
                    <a:p>
                      <a:pPr marL="0" lvl="0" indent="0" algn="r" rtl="0">
                        <a:lnSpc>
                          <a:spcPct val="100000"/>
                        </a:lnSpc>
                        <a:spcBef>
                          <a:spcPts val="0"/>
                        </a:spcBef>
                        <a:spcAft>
                          <a:spcPts val="0"/>
                        </a:spcAft>
                        <a:buNone/>
                      </a:pPr>
                      <a:r>
                        <a:rPr lang="en" sz="1800" dirty="0">
                          <a:latin typeface="Calibri"/>
                          <a:ea typeface="Calibri"/>
                          <a:cs typeface="Calibri"/>
                          <a:sym typeface="Calibri"/>
                        </a:rPr>
                        <a:t>1.2</a:t>
                      </a:r>
                      <a:endParaRPr sz="1800" dirty="0">
                        <a:latin typeface="Calibri"/>
                        <a:ea typeface="Calibri"/>
                        <a:cs typeface="Calibri"/>
                        <a:sym typeface="Calibri"/>
                      </a:endParaRPr>
                    </a:p>
                  </a:txBody>
                  <a:tcPr marL="27300" marR="27300" marT="27300" marB="2730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solidFill>
                      <a:srgbClr val="D9D9D9"/>
                    </a:solidFill>
                  </a:tcPr>
                </a:tc>
                <a:extLst>
                  <a:ext uri="{0D108BD9-81ED-4DB2-BD59-A6C34878D82A}">
                    <a16:rowId xmlns:a16="http://schemas.microsoft.com/office/drawing/2014/main" val="10002"/>
                  </a:ext>
                </a:extLst>
              </a:tr>
              <a:tr h="492804">
                <a:tc>
                  <a:txBody>
                    <a:bodyPr/>
                    <a:lstStyle/>
                    <a:p>
                      <a:pPr marL="0" lvl="0" indent="0" algn="l" rtl="0">
                        <a:lnSpc>
                          <a:spcPct val="100000"/>
                        </a:lnSpc>
                        <a:spcBef>
                          <a:spcPts val="0"/>
                        </a:spcBef>
                        <a:spcAft>
                          <a:spcPts val="0"/>
                        </a:spcAft>
                        <a:buNone/>
                      </a:pPr>
                      <a:r>
                        <a:rPr lang="en" sz="1800">
                          <a:latin typeface="Calibri"/>
                          <a:ea typeface="Calibri"/>
                          <a:cs typeface="Calibri"/>
                          <a:sym typeface="Calibri"/>
                        </a:rPr>
                        <a:t>3rd Grade ELA</a:t>
                      </a:r>
                      <a:endParaRPr sz="1800">
                        <a:latin typeface="Calibri"/>
                        <a:ea typeface="Calibri"/>
                        <a:cs typeface="Calibri"/>
                        <a:sym typeface="Calibri"/>
                      </a:endParaRPr>
                    </a:p>
                  </a:txBody>
                  <a:tcPr marL="27300" marR="27300" marT="27300" marB="27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r" rtl="0">
                        <a:lnSpc>
                          <a:spcPct val="100000"/>
                        </a:lnSpc>
                        <a:spcBef>
                          <a:spcPts val="0"/>
                        </a:spcBef>
                        <a:spcAft>
                          <a:spcPts val="0"/>
                        </a:spcAft>
                        <a:buNone/>
                      </a:pPr>
                      <a:r>
                        <a:rPr lang="en" sz="1800" dirty="0">
                          <a:latin typeface="Calibri"/>
                          <a:ea typeface="Calibri"/>
                          <a:cs typeface="Calibri"/>
                          <a:sym typeface="Calibri"/>
                        </a:rPr>
                        <a:t>3.7</a:t>
                      </a:r>
                      <a:endParaRPr sz="1800" dirty="0">
                        <a:latin typeface="Calibri"/>
                        <a:ea typeface="Calibri"/>
                        <a:cs typeface="Calibri"/>
                        <a:sym typeface="Calibri"/>
                      </a:endParaRPr>
                    </a:p>
                  </a:txBody>
                  <a:tcPr marL="27300" marR="27300" marT="27300" marB="2730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D9D9D9"/>
                    </a:solidFill>
                  </a:tcPr>
                </a:tc>
                <a:extLst>
                  <a:ext uri="{0D108BD9-81ED-4DB2-BD59-A6C34878D82A}">
                    <a16:rowId xmlns:a16="http://schemas.microsoft.com/office/drawing/2014/main" val="10003"/>
                  </a:ext>
                </a:extLst>
              </a:tr>
              <a:tr h="589211">
                <a:tc>
                  <a:txBody>
                    <a:bodyPr/>
                    <a:lstStyle/>
                    <a:p>
                      <a:pPr marL="0" lvl="0" indent="0" algn="l" rtl="0">
                        <a:lnSpc>
                          <a:spcPct val="100000"/>
                        </a:lnSpc>
                        <a:spcBef>
                          <a:spcPts val="0"/>
                        </a:spcBef>
                        <a:spcAft>
                          <a:spcPts val="0"/>
                        </a:spcAft>
                        <a:buNone/>
                      </a:pPr>
                      <a:r>
                        <a:rPr lang="en" sz="1800">
                          <a:latin typeface="Calibri"/>
                          <a:ea typeface="Calibri"/>
                          <a:cs typeface="Calibri"/>
                          <a:sym typeface="Calibri"/>
                        </a:rPr>
                        <a:t>9th Grade On Track</a:t>
                      </a:r>
                      <a:endParaRPr sz="1800">
                        <a:latin typeface="Calibri"/>
                        <a:ea typeface="Calibri"/>
                        <a:cs typeface="Calibri"/>
                        <a:sym typeface="Calibri"/>
                      </a:endParaRPr>
                    </a:p>
                  </a:txBody>
                  <a:tcPr marL="27300" marR="27300" marT="27300" marB="27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r" rtl="0">
                        <a:lnSpc>
                          <a:spcPct val="100000"/>
                        </a:lnSpc>
                        <a:spcBef>
                          <a:spcPts val="0"/>
                        </a:spcBef>
                        <a:spcAft>
                          <a:spcPts val="0"/>
                        </a:spcAft>
                        <a:buNone/>
                      </a:pPr>
                      <a:r>
                        <a:rPr lang="en" sz="1800" dirty="0">
                          <a:latin typeface="Calibri"/>
                          <a:ea typeface="Calibri"/>
                          <a:cs typeface="Calibri"/>
                          <a:sym typeface="Calibri"/>
                        </a:rPr>
                        <a:t>4.4</a:t>
                      </a:r>
                      <a:endParaRPr sz="1800" dirty="0">
                        <a:latin typeface="Calibri"/>
                        <a:ea typeface="Calibri"/>
                        <a:cs typeface="Calibri"/>
                        <a:sym typeface="Calibri"/>
                      </a:endParaRPr>
                    </a:p>
                  </a:txBody>
                  <a:tcPr marL="27300" marR="27300" marT="27300" marB="2730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D9D9D9"/>
                    </a:solidFill>
                  </a:tcPr>
                </a:tc>
                <a:extLst>
                  <a:ext uri="{0D108BD9-81ED-4DB2-BD59-A6C34878D82A}">
                    <a16:rowId xmlns:a16="http://schemas.microsoft.com/office/drawing/2014/main" val="10004"/>
                  </a:ext>
                </a:extLst>
              </a:tr>
              <a:tr h="589211">
                <a:tc>
                  <a:txBody>
                    <a:bodyPr/>
                    <a:lstStyle/>
                    <a:p>
                      <a:pPr marL="0" lvl="0" indent="0" algn="l" rtl="0">
                        <a:lnSpc>
                          <a:spcPct val="100000"/>
                        </a:lnSpc>
                        <a:spcBef>
                          <a:spcPts val="0"/>
                        </a:spcBef>
                        <a:spcAft>
                          <a:spcPts val="0"/>
                        </a:spcAft>
                        <a:buNone/>
                      </a:pPr>
                      <a:r>
                        <a:rPr lang="en" sz="1800">
                          <a:latin typeface="Calibri"/>
                          <a:ea typeface="Calibri"/>
                          <a:cs typeface="Calibri"/>
                          <a:sym typeface="Calibri"/>
                        </a:rPr>
                        <a:t>4-year Graduation</a:t>
                      </a:r>
                      <a:endParaRPr sz="1800">
                        <a:latin typeface="Calibri"/>
                        <a:ea typeface="Calibri"/>
                        <a:cs typeface="Calibri"/>
                        <a:sym typeface="Calibri"/>
                      </a:endParaRPr>
                    </a:p>
                  </a:txBody>
                  <a:tcPr marL="27300" marR="27300" marT="27300" marB="27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tc>
                  <a:txBody>
                    <a:bodyPr/>
                    <a:lstStyle/>
                    <a:p>
                      <a:pPr marL="0" lvl="0" indent="0" algn="r" rtl="0">
                        <a:lnSpc>
                          <a:spcPct val="100000"/>
                        </a:lnSpc>
                        <a:spcBef>
                          <a:spcPts val="0"/>
                        </a:spcBef>
                        <a:spcAft>
                          <a:spcPts val="0"/>
                        </a:spcAft>
                        <a:buNone/>
                      </a:pPr>
                      <a:r>
                        <a:rPr lang="en" sz="1800" dirty="0">
                          <a:latin typeface="Calibri"/>
                          <a:ea typeface="Calibri"/>
                          <a:cs typeface="Calibri"/>
                          <a:sym typeface="Calibri"/>
                        </a:rPr>
                        <a:t>3.8</a:t>
                      </a:r>
                      <a:endParaRPr sz="1800" dirty="0">
                        <a:latin typeface="Calibri"/>
                        <a:ea typeface="Calibri"/>
                        <a:cs typeface="Calibri"/>
                        <a:sym typeface="Calibri"/>
                      </a:endParaRPr>
                    </a:p>
                  </a:txBody>
                  <a:tcPr marL="27300" marR="27300" marT="27300" marB="2730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solidFill>
                      <a:srgbClr val="D9D9D9"/>
                    </a:solidFill>
                  </a:tcPr>
                </a:tc>
                <a:extLst>
                  <a:ext uri="{0D108BD9-81ED-4DB2-BD59-A6C34878D82A}">
                    <a16:rowId xmlns:a16="http://schemas.microsoft.com/office/drawing/2014/main" val="10005"/>
                  </a:ext>
                </a:extLst>
              </a:tr>
              <a:tr h="589211">
                <a:tc>
                  <a:txBody>
                    <a:bodyPr/>
                    <a:lstStyle/>
                    <a:p>
                      <a:pPr marL="0" lvl="0" indent="0" algn="l" rtl="0">
                        <a:lnSpc>
                          <a:spcPct val="100000"/>
                        </a:lnSpc>
                        <a:spcBef>
                          <a:spcPts val="0"/>
                        </a:spcBef>
                        <a:spcAft>
                          <a:spcPts val="0"/>
                        </a:spcAft>
                        <a:buNone/>
                      </a:pPr>
                      <a:r>
                        <a:rPr lang="en" sz="1800">
                          <a:latin typeface="Calibri"/>
                          <a:ea typeface="Calibri"/>
                          <a:cs typeface="Calibri"/>
                          <a:sym typeface="Calibri"/>
                        </a:rPr>
                        <a:t>5-year Completion</a:t>
                      </a:r>
                      <a:endParaRPr sz="1800">
                        <a:latin typeface="Calibri"/>
                        <a:ea typeface="Calibri"/>
                        <a:cs typeface="Calibri"/>
                        <a:sym typeface="Calibri"/>
                      </a:endParaRPr>
                    </a:p>
                  </a:txBody>
                  <a:tcPr marL="27300" marR="27300" marT="27300" marB="273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tcPr>
                </a:tc>
                <a:tc>
                  <a:txBody>
                    <a:bodyPr/>
                    <a:lstStyle/>
                    <a:p>
                      <a:pPr marL="0" lvl="0" indent="0" algn="r" rtl="0">
                        <a:lnSpc>
                          <a:spcPct val="100000"/>
                        </a:lnSpc>
                        <a:spcBef>
                          <a:spcPts val="0"/>
                        </a:spcBef>
                        <a:spcAft>
                          <a:spcPts val="0"/>
                        </a:spcAft>
                        <a:buNone/>
                      </a:pPr>
                      <a:r>
                        <a:rPr lang="en" sz="1800" dirty="0">
                          <a:latin typeface="Calibri"/>
                          <a:ea typeface="Calibri"/>
                          <a:cs typeface="Calibri"/>
                          <a:sym typeface="Calibri"/>
                        </a:rPr>
                        <a:t>2.3</a:t>
                      </a:r>
                      <a:endParaRPr sz="1800" dirty="0">
                        <a:latin typeface="Calibri"/>
                        <a:ea typeface="Calibri"/>
                        <a:cs typeface="Calibri"/>
                        <a:sym typeface="Calibri"/>
                      </a:endParaRPr>
                    </a:p>
                  </a:txBody>
                  <a:tcPr marL="27300" marR="27300" marT="27300" marB="2730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B w="12700" cap="flat" cmpd="sng" algn="ctr">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
        <p:nvSpPr>
          <p:cNvPr id="261" name="Google Shape;261;p42"/>
          <p:cNvSpPr txBox="1"/>
          <p:nvPr/>
        </p:nvSpPr>
        <p:spPr>
          <a:xfrm>
            <a:off x="5665550" y="1980975"/>
            <a:ext cx="3000000" cy="3505425"/>
          </a:xfrm>
          <a:prstGeom prst="rect">
            <a:avLst/>
          </a:prstGeom>
          <a:noFill/>
          <a:ln w="19050" cap="flat" cmpd="sng">
            <a:solidFill>
              <a:srgbClr val="082A75"/>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2000" b="1" dirty="0">
                <a:solidFill>
                  <a:srgbClr val="0070C0"/>
                </a:solidFill>
                <a:latin typeface="Calibri"/>
                <a:ea typeface="Calibri"/>
                <a:cs typeface="Calibri"/>
                <a:sym typeface="Calibri"/>
              </a:rPr>
              <a:t>For Consideration:</a:t>
            </a:r>
            <a:endParaRPr sz="2000" b="1" dirty="0">
              <a:solidFill>
                <a:srgbClr val="0070C0"/>
              </a:solidFill>
              <a:latin typeface="Calibri"/>
              <a:ea typeface="Calibri"/>
              <a:cs typeface="Calibri"/>
              <a:sym typeface="Calibri"/>
            </a:endParaRPr>
          </a:p>
          <a:p>
            <a:pPr marL="0" lvl="0" indent="0" algn="l" rtl="0">
              <a:lnSpc>
                <a:spcPct val="115000"/>
              </a:lnSpc>
              <a:spcBef>
                <a:spcPts val="1200"/>
              </a:spcBef>
              <a:spcAft>
                <a:spcPts val="0"/>
              </a:spcAft>
              <a:buNone/>
            </a:pPr>
            <a:r>
              <a:rPr lang="en" sz="1800" dirty="0">
                <a:solidFill>
                  <a:schemeClr val="dk1"/>
                </a:solidFill>
                <a:latin typeface="Calibri"/>
                <a:ea typeface="Calibri"/>
                <a:cs typeface="Calibri"/>
                <a:sym typeface="Calibri"/>
              </a:rPr>
              <a:t>The table shows the growth that the top 10 percent of districts have achieved or exceeded over the last five years.  </a:t>
            </a:r>
            <a:endParaRPr sz="1800" dirty="0">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r>
              <a:rPr lang="en" sz="1800" dirty="0">
                <a:solidFill>
                  <a:schemeClr val="dk1"/>
                </a:solidFill>
                <a:latin typeface="Calibri"/>
                <a:ea typeface="Calibri"/>
                <a:cs typeface="Calibri"/>
                <a:sym typeface="Calibri"/>
              </a:rPr>
              <a:t>Average yearly growth at this pace </a:t>
            </a:r>
            <a:r>
              <a:rPr lang="en" sz="1800" b="1" dirty="0">
                <a:solidFill>
                  <a:schemeClr val="dk1"/>
                </a:solidFill>
                <a:latin typeface="Calibri"/>
                <a:ea typeface="Calibri"/>
                <a:cs typeface="Calibri"/>
                <a:sym typeface="Calibri"/>
              </a:rPr>
              <a:t>represents a significant achievement.</a:t>
            </a:r>
            <a:r>
              <a:rPr lang="en" sz="1100" dirty="0">
                <a:solidFill>
                  <a:schemeClr val="dk1"/>
                </a:solidFill>
              </a:rPr>
              <a:t>.</a:t>
            </a:r>
            <a:endParaRPr sz="1100" dirty="0">
              <a:solidFill>
                <a:schemeClr val="dk1"/>
              </a:solidFill>
            </a:endParaRPr>
          </a:p>
          <a:p>
            <a:pPr marL="0" lvl="0" indent="0" algn="l" rtl="0">
              <a:lnSpc>
                <a:spcPct val="115000"/>
              </a:lnSpc>
              <a:spcBef>
                <a:spcPts val="1200"/>
              </a:spcBef>
              <a:spcAft>
                <a:spcPts val="0"/>
              </a:spcAft>
              <a:buNone/>
            </a:pPr>
            <a:r>
              <a:rPr lang="en" sz="1100" dirty="0">
                <a:solidFill>
                  <a:schemeClr val="dk1"/>
                </a:solidFill>
              </a:rPr>
              <a:t> </a:t>
            </a:r>
            <a:endParaRPr sz="1100" dirty="0">
              <a:solidFill>
                <a:schemeClr val="dk1"/>
              </a:solidFill>
            </a:endParaRPr>
          </a:p>
          <a:p>
            <a:pPr marL="0" lvl="0" indent="0" algn="l" rtl="0">
              <a:lnSpc>
                <a:spcPct val="115000"/>
              </a:lnSpc>
              <a:spcBef>
                <a:spcPts val="1200"/>
              </a:spcBef>
              <a:spcAft>
                <a:spcPts val="0"/>
              </a:spcAft>
              <a:buNone/>
            </a:pPr>
            <a:endParaRPr sz="1100" dirty="0">
              <a:solidFill>
                <a:schemeClr val="dk1"/>
              </a:solidFill>
            </a:endParaRPr>
          </a:p>
          <a:p>
            <a:pPr marL="0" lvl="0" indent="0" algn="l" rtl="0">
              <a:lnSpc>
                <a:spcPct val="115000"/>
              </a:lnSpc>
              <a:spcBef>
                <a:spcPts val="1200"/>
              </a:spcBef>
              <a:spcAft>
                <a:spcPts val="1200"/>
              </a:spcAft>
              <a:buNone/>
            </a:pPr>
            <a:endParaRPr sz="1100" dirty="0">
              <a:solidFill>
                <a:schemeClr val="dk1"/>
              </a:solidFill>
            </a:endParaRPr>
          </a:p>
        </p:txBody>
      </p:sp>
      <p:sp>
        <p:nvSpPr>
          <p:cNvPr id="262" name="Google Shape;262;p42"/>
          <p:cNvSpPr txBox="1"/>
          <p:nvPr/>
        </p:nvSpPr>
        <p:spPr>
          <a:xfrm>
            <a:off x="601875" y="1161150"/>
            <a:ext cx="7674300" cy="43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 sz="2000" b="1">
                <a:solidFill>
                  <a:schemeClr val="dk1"/>
                </a:solidFill>
                <a:latin typeface="Calibri"/>
                <a:ea typeface="Calibri"/>
                <a:cs typeface="Calibri"/>
                <a:sym typeface="Calibri"/>
              </a:rPr>
              <a:t>Growth Achieved by the Top 10 percent of Oregon’s Districts</a:t>
            </a:r>
            <a:endParaRPr sz="2000" b="1">
              <a:latin typeface="Calibri"/>
              <a:ea typeface="Calibri"/>
              <a:cs typeface="Calibri"/>
              <a:sym typeface="Calibri"/>
            </a:endParaRPr>
          </a:p>
        </p:txBody>
      </p:sp>
      <p:sp>
        <p:nvSpPr>
          <p:cNvPr id="263" name="Google Shape;263;p42"/>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2" name="Title 1" hidden="1"/>
          <p:cNvSpPr>
            <a:spLocks noGrp="1"/>
          </p:cNvSpPr>
          <p:nvPr>
            <p:ph type="title" idx="4294967295"/>
          </p:nvPr>
        </p:nvSpPr>
        <p:spPr/>
        <p:txBody>
          <a:bodyPr/>
          <a:lstStyle/>
          <a:p>
            <a:r>
              <a:rPr lang="en-US" dirty="0" smtClean="0"/>
              <a:t>Metrics “Move” Differently</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68"/>
        <p:cNvGrpSpPr/>
        <p:nvPr/>
      </p:nvGrpSpPr>
      <p:grpSpPr>
        <a:xfrm>
          <a:off x="0" y="0"/>
          <a:ext cx="0" cy="0"/>
          <a:chOff x="0" y="0"/>
          <a:chExt cx="0" cy="0"/>
        </a:xfrm>
      </p:grpSpPr>
      <p:sp>
        <p:nvSpPr>
          <p:cNvPr id="269" name="Google Shape;269;p43"/>
          <p:cNvSpPr txBox="1"/>
          <p:nvPr/>
        </p:nvSpPr>
        <p:spPr>
          <a:xfrm>
            <a:off x="601875" y="258750"/>
            <a:ext cx="85035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Case Study: How We Got Started</a:t>
            </a:r>
            <a:endParaRPr sz="4800">
              <a:solidFill>
                <a:srgbClr val="0070C0"/>
              </a:solidFill>
              <a:latin typeface="Calibri"/>
              <a:ea typeface="Calibri"/>
              <a:cs typeface="Calibri"/>
              <a:sym typeface="Calibri"/>
            </a:endParaRPr>
          </a:p>
        </p:txBody>
      </p:sp>
      <p:pic>
        <p:nvPicPr>
          <p:cNvPr id="270" name="Google Shape;270;p43"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271" name="Google Shape;271;p43" descr="decorative divider line"/>
          <p:cNvSpPr txBox="1"/>
          <p:nvPr/>
        </p:nvSpPr>
        <p:spPr>
          <a:xfrm rot="10800000" flipH="1">
            <a:off x="0" y="596257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sp>
        <p:nvSpPr>
          <p:cNvPr id="272" name="Google Shape;272;p43"/>
          <p:cNvSpPr txBox="1"/>
          <p:nvPr/>
        </p:nvSpPr>
        <p:spPr>
          <a:xfrm>
            <a:off x="129275" y="1282200"/>
            <a:ext cx="9014700" cy="75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3000">
                <a:solidFill>
                  <a:srgbClr val="191919"/>
                </a:solidFill>
                <a:latin typeface="Calibri"/>
                <a:ea typeface="Calibri"/>
                <a:cs typeface="Calibri"/>
                <a:sym typeface="Calibri"/>
              </a:rPr>
              <a:t>During needs assessment, large group with stakeholder representation identified six summary statements: </a:t>
            </a:r>
            <a:endParaRPr sz="3000">
              <a:solidFill>
                <a:srgbClr val="191919"/>
              </a:solidFill>
              <a:latin typeface="Calibri"/>
              <a:ea typeface="Calibri"/>
              <a:cs typeface="Calibri"/>
              <a:sym typeface="Calibri"/>
            </a:endParaRPr>
          </a:p>
          <a:p>
            <a:pPr marL="914400" lvl="0" indent="0" algn="l" rtl="0">
              <a:spcBef>
                <a:spcPts val="0"/>
              </a:spcBef>
              <a:spcAft>
                <a:spcPts val="0"/>
              </a:spcAft>
              <a:buClr>
                <a:srgbClr val="000000"/>
              </a:buClr>
              <a:buSzPts val="1100"/>
              <a:buFont typeface="Arial"/>
              <a:buNone/>
            </a:pPr>
            <a:endParaRPr sz="3000">
              <a:solidFill>
                <a:srgbClr val="191919"/>
              </a:solidFill>
              <a:latin typeface="Calibri"/>
              <a:ea typeface="Calibri"/>
              <a:cs typeface="Calibri"/>
              <a:sym typeface="Calibri"/>
            </a:endParaRPr>
          </a:p>
          <a:p>
            <a:pPr marL="0" lvl="0" indent="0" algn="l" rtl="0">
              <a:spcBef>
                <a:spcPts val="0"/>
              </a:spcBef>
              <a:spcAft>
                <a:spcPts val="0"/>
              </a:spcAft>
              <a:buNone/>
            </a:pPr>
            <a:r>
              <a:rPr lang="en" sz="3000">
                <a:solidFill>
                  <a:srgbClr val="191919"/>
                </a:solidFill>
                <a:latin typeface="Calibri"/>
                <a:ea typeface="Calibri"/>
                <a:cs typeface="Calibri"/>
                <a:sym typeface="Calibri"/>
              </a:rPr>
              <a:t>Example: </a:t>
            </a:r>
            <a:endParaRPr sz="3000">
              <a:solidFill>
                <a:srgbClr val="191919"/>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000" b="1">
                <a:solidFill>
                  <a:srgbClr val="191919"/>
                </a:solidFill>
                <a:latin typeface="Calibri"/>
                <a:ea typeface="Calibri"/>
                <a:cs typeface="Calibri"/>
                <a:sym typeface="Calibri"/>
              </a:rPr>
              <a:t>Summary   Statement   #1:   Compared   to   their   peers   in   District Y,   LatinX   and   English   Language   Learners:   (1)   score lower   on   statewide   reading   and   math   assessments,   (2)   graduate   at   lower   rates,   and   (3) experience   poorer   high   school   attendance.   This   group   of   students   does   receive   fewer behavior   referrals   and   -   up   through   the   8th   grade   -   show   better   than   average attendance rates.</a:t>
            </a:r>
            <a:r>
              <a:rPr lang="en" sz="3000" b="1">
                <a:solidFill>
                  <a:srgbClr val="191919"/>
                </a:solidFill>
                <a:latin typeface="Calibri"/>
                <a:ea typeface="Calibri"/>
                <a:cs typeface="Calibri"/>
                <a:sym typeface="Calibri"/>
              </a:rPr>
              <a:t> </a:t>
            </a:r>
            <a:endParaRPr sz="3000" b="1">
              <a:solidFill>
                <a:srgbClr val="191919"/>
              </a:solidFill>
              <a:latin typeface="Calibri"/>
              <a:ea typeface="Calibri"/>
              <a:cs typeface="Calibri"/>
              <a:sym typeface="Calibri"/>
            </a:endParaRPr>
          </a:p>
          <a:p>
            <a:pPr marL="0" lvl="0" indent="0" algn="l" rtl="0">
              <a:spcBef>
                <a:spcPts val="0"/>
              </a:spcBef>
              <a:spcAft>
                <a:spcPts val="0"/>
              </a:spcAft>
              <a:buNone/>
            </a:pPr>
            <a:endParaRPr sz="3000">
              <a:solidFill>
                <a:srgbClr val="191919"/>
              </a:solidFill>
              <a:latin typeface="Calibri"/>
              <a:ea typeface="Calibri"/>
              <a:cs typeface="Calibri"/>
              <a:sym typeface="Calibri"/>
            </a:endParaRPr>
          </a:p>
        </p:txBody>
      </p:sp>
      <p:sp>
        <p:nvSpPr>
          <p:cNvPr id="273" name="Google Shape;273;p43"/>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2" name="Title 1" hidden="1"/>
          <p:cNvSpPr>
            <a:spLocks noGrp="1"/>
          </p:cNvSpPr>
          <p:nvPr>
            <p:ph type="title" idx="4294967295"/>
          </p:nvPr>
        </p:nvSpPr>
        <p:spPr/>
        <p:txBody>
          <a:bodyPr/>
          <a:lstStyle/>
          <a:p>
            <a:r>
              <a:rPr lang="en-US" dirty="0" smtClean="0"/>
              <a:t>How we got started</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78"/>
        <p:cNvGrpSpPr/>
        <p:nvPr/>
      </p:nvGrpSpPr>
      <p:grpSpPr>
        <a:xfrm>
          <a:off x="0" y="0"/>
          <a:ext cx="0" cy="0"/>
          <a:chOff x="0" y="0"/>
          <a:chExt cx="0" cy="0"/>
        </a:xfrm>
      </p:grpSpPr>
      <p:sp>
        <p:nvSpPr>
          <p:cNvPr id="279" name="Google Shape;279;p44"/>
          <p:cNvSpPr txBox="1"/>
          <p:nvPr/>
        </p:nvSpPr>
        <p:spPr>
          <a:xfrm>
            <a:off x="601875" y="258750"/>
            <a:ext cx="79548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Case Study: Our Process</a:t>
            </a:r>
            <a:endParaRPr sz="4800">
              <a:solidFill>
                <a:srgbClr val="0070C0"/>
              </a:solidFill>
              <a:latin typeface="Calibri"/>
              <a:ea typeface="Calibri"/>
              <a:cs typeface="Calibri"/>
              <a:sym typeface="Calibri"/>
            </a:endParaRPr>
          </a:p>
        </p:txBody>
      </p:sp>
      <p:pic>
        <p:nvPicPr>
          <p:cNvPr id="280" name="Google Shape;280;p44"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281" name="Google Shape;281;p44" descr="decorative divider line"/>
          <p:cNvSpPr txBox="1"/>
          <p:nvPr/>
        </p:nvSpPr>
        <p:spPr>
          <a:xfrm rot="10800000" flipH="1">
            <a:off x="0" y="596257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sp>
        <p:nvSpPr>
          <p:cNvPr id="282" name="Google Shape;282;p44"/>
          <p:cNvSpPr txBox="1"/>
          <p:nvPr/>
        </p:nvSpPr>
        <p:spPr>
          <a:xfrm>
            <a:off x="511350" y="1282200"/>
            <a:ext cx="8121300" cy="7500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Clr>
                <a:srgbClr val="191919"/>
              </a:buClr>
              <a:buSzPts val="3000"/>
              <a:buFont typeface="Calibri"/>
              <a:buAutoNum type="arabicPeriod"/>
            </a:pPr>
            <a:r>
              <a:rPr lang="en" sz="3000">
                <a:solidFill>
                  <a:srgbClr val="191919"/>
                </a:solidFill>
                <a:latin typeface="Calibri"/>
                <a:ea typeface="Calibri"/>
                <a:cs typeface="Calibri"/>
                <a:sym typeface="Calibri"/>
              </a:rPr>
              <a:t>Plot current data from ODE data visualization on template provided by Willamette ESD</a:t>
            </a:r>
            <a:endParaRPr sz="3000">
              <a:solidFill>
                <a:srgbClr val="191919"/>
              </a:solidFill>
              <a:latin typeface="Calibri"/>
              <a:ea typeface="Calibri"/>
              <a:cs typeface="Calibri"/>
              <a:sym typeface="Calibri"/>
            </a:endParaRPr>
          </a:p>
          <a:p>
            <a:pPr marL="457200" lvl="0" indent="-419100" algn="l" rtl="0">
              <a:spcBef>
                <a:spcPts val="0"/>
              </a:spcBef>
              <a:spcAft>
                <a:spcPts val="0"/>
              </a:spcAft>
              <a:buClr>
                <a:srgbClr val="191919"/>
              </a:buClr>
              <a:buSzPts val="3000"/>
              <a:buFont typeface="Calibri"/>
              <a:buAutoNum type="arabicPeriod"/>
            </a:pPr>
            <a:r>
              <a:rPr lang="en" sz="3000">
                <a:solidFill>
                  <a:srgbClr val="191919"/>
                </a:solidFill>
                <a:latin typeface="Calibri"/>
                <a:ea typeface="Calibri"/>
                <a:cs typeface="Calibri"/>
                <a:sym typeface="Calibri"/>
              </a:rPr>
              <a:t>Trends/storyline - what is realistic? </a:t>
            </a:r>
            <a:endParaRPr sz="3000">
              <a:solidFill>
                <a:srgbClr val="191919"/>
              </a:solidFill>
              <a:latin typeface="Calibri"/>
              <a:ea typeface="Calibri"/>
              <a:cs typeface="Calibri"/>
              <a:sym typeface="Calibri"/>
            </a:endParaRPr>
          </a:p>
          <a:p>
            <a:pPr marL="914400" lvl="0" indent="0" algn="l" rtl="0">
              <a:spcBef>
                <a:spcPts val="0"/>
              </a:spcBef>
              <a:spcAft>
                <a:spcPts val="0"/>
              </a:spcAft>
              <a:buClr>
                <a:schemeClr val="dk1"/>
              </a:buClr>
              <a:buSzPts val="1100"/>
              <a:buFont typeface="Arial"/>
              <a:buNone/>
            </a:pPr>
            <a:endParaRPr sz="3000">
              <a:solidFill>
                <a:srgbClr val="191919"/>
              </a:solidFill>
              <a:latin typeface="Calibri"/>
              <a:ea typeface="Calibri"/>
              <a:cs typeface="Calibri"/>
              <a:sym typeface="Calibri"/>
            </a:endParaRPr>
          </a:p>
          <a:p>
            <a:pPr marL="914400" lvl="0" indent="0" algn="l" rtl="0">
              <a:spcBef>
                <a:spcPts val="0"/>
              </a:spcBef>
              <a:spcAft>
                <a:spcPts val="0"/>
              </a:spcAft>
              <a:buClr>
                <a:schemeClr val="dk1"/>
              </a:buClr>
              <a:buSzPts val="1100"/>
              <a:buFont typeface="Arial"/>
              <a:buNone/>
            </a:pPr>
            <a:endParaRPr sz="3000">
              <a:solidFill>
                <a:srgbClr val="191919"/>
              </a:solidFill>
              <a:latin typeface="Calibri"/>
              <a:ea typeface="Calibri"/>
              <a:cs typeface="Calibri"/>
              <a:sym typeface="Calibri"/>
            </a:endParaRPr>
          </a:p>
          <a:p>
            <a:pPr marL="914400" lvl="0" indent="0" algn="l" rtl="0">
              <a:spcBef>
                <a:spcPts val="0"/>
              </a:spcBef>
              <a:spcAft>
                <a:spcPts val="0"/>
              </a:spcAft>
              <a:buClr>
                <a:srgbClr val="000000"/>
              </a:buClr>
              <a:buSzPts val="1100"/>
              <a:buFont typeface="Arial"/>
              <a:buNone/>
            </a:pPr>
            <a:endParaRPr sz="3000">
              <a:solidFill>
                <a:srgbClr val="191919"/>
              </a:solidFill>
              <a:latin typeface="Calibri"/>
              <a:ea typeface="Calibri"/>
              <a:cs typeface="Calibri"/>
              <a:sym typeface="Calibri"/>
            </a:endParaRPr>
          </a:p>
        </p:txBody>
      </p:sp>
      <p:sp>
        <p:nvSpPr>
          <p:cNvPr id="283" name="Google Shape;283;p44"/>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14</a:t>
            </a:fld>
            <a:endParaRPr/>
          </a:p>
        </p:txBody>
      </p:sp>
      <p:pic>
        <p:nvPicPr>
          <p:cNvPr id="284" name="Google Shape;284;p44" descr="multi colored gears"/>
          <p:cNvPicPr preferRelativeResize="0"/>
          <p:nvPr/>
        </p:nvPicPr>
        <p:blipFill>
          <a:blip r:embed="rId4">
            <a:alphaModFix/>
          </a:blip>
          <a:stretch>
            <a:fillRect/>
          </a:stretch>
        </p:blipFill>
        <p:spPr>
          <a:xfrm>
            <a:off x="378750" y="3989350"/>
            <a:ext cx="8401050" cy="1619250"/>
          </a:xfrm>
          <a:prstGeom prst="rect">
            <a:avLst/>
          </a:prstGeom>
          <a:noFill/>
          <a:ln>
            <a:noFill/>
          </a:ln>
        </p:spPr>
      </p:pic>
      <p:sp>
        <p:nvSpPr>
          <p:cNvPr id="2" name="Title 1" hidden="1"/>
          <p:cNvSpPr>
            <a:spLocks noGrp="1"/>
          </p:cNvSpPr>
          <p:nvPr>
            <p:ph type="title" idx="4294967295"/>
          </p:nvPr>
        </p:nvSpPr>
        <p:spPr/>
        <p:txBody>
          <a:bodyPr/>
          <a:lstStyle/>
          <a:p>
            <a:r>
              <a:rPr lang="en-US" dirty="0" smtClean="0"/>
              <a:t>Our Process</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45" descr="3rd grade ELA template showing percentiles"/>
          <p:cNvPicPr preferRelativeResize="0"/>
          <p:nvPr/>
        </p:nvPicPr>
        <p:blipFill>
          <a:blip r:embed="rId3">
            <a:alphaModFix/>
          </a:blip>
          <a:stretch>
            <a:fillRect/>
          </a:stretch>
        </p:blipFill>
        <p:spPr>
          <a:xfrm rot="10800000">
            <a:off x="761999" y="228599"/>
            <a:ext cx="7890301" cy="5917726"/>
          </a:xfrm>
          <a:prstGeom prst="rect">
            <a:avLst/>
          </a:prstGeom>
          <a:noFill/>
          <a:ln>
            <a:noFill/>
          </a:ln>
        </p:spPr>
      </p:pic>
      <p:sp>
        <p:nvSpPr>
          <p:cNvPr id="2" name="Title 1" hidden="1"/>
          <p:cNvSpPr>
            <a:spLocks noGrp="1"/>
          </p:cNvSpPr>
          <p:nvPr>
            <p:ph type="title" idx="4294967295"/>
          </p:nvPr>
        </p:nvSpPr>
        <p:spPr/>
        <p:txBody>
          <a:bodyPr/>
          <a:lstStyle/>
          <a:p>
            <a:r>
              <a:rPr lang="en-US" dirty="0" smtClean="0"/>
              <a:t>ELA Template</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94"/>
        <p:cNvGrpSpPr/>
        <p:nvPr/>
      </p:nvGrpSpPr>
      <p:grpSpPr>
        <a:xfrm>
          <a:off x="0" y="0"/>
          <a:ext cx="0" cy="0"/>
          <a:chOff x="0" y="0"/>
          <a:chExt cx="0" cy="0"/>
        </a:xfrm>
      </p:grpSpPr>
      <p:sp>
        <p:nvSpPr>
          <p:cNvPr id="295" name="Google Shape;295;p46"/>
          <p:cNvSpPr txBox="1"/>
          <p:nvPr/>
        </p:nvSpPr>
        <p:spPr>
          <a:xfrm>
            <a:off x="601875" y="258750"/>
            <a:ext cx="82587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Case Study: Gap Closing Targets</a:t>
            </a:r>
            <a:endParaRPr sz="4800">
              <a:solidFill>
                <a:srgbClr val="0070C0"/>
              </a:solidFill>
              <a:latin typeface="Calibri"/>
              <a:ea typeface="Calibri"/>
              <a:cs typeface="Calibri"/>
              <a:sym typeface="Calibri"/>
            </a:endParaRPr>
          </a:p>
        </p:txBody>
      </p:sp>
      <p:pic>
        <p:nvPicPr>
          <p:cNvPr id="296" name="Google Shape;296;p46"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297" name="Google Shape;297;p46" descr="decorative divider line"/>
          <p:cNvSpPr txBox="1"/>
          <p:nvPr/>
        </p:nvSpPr>
        <p:spPr>
          <a:xfrm rot="10800000" flipH="1">
            <a:off x="0" y="627787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sp>
        <p:nvSpPr>
          <p:cNvPr id="298" name="Google Shape;298;p46"/>
          <p:cNvSpPr txBox="1"/>
          <p:nvPr/>
        </p:nvSpPr>
        <p:spPr>
          <a:xfrm>
            <a:off x="511350" y="1282200"/>
            <a:ext cx="8121300" cy="75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191919"/>
                </a:solidFill>
                <a:latin typeface="Calibri"/>
                <a:ea typeface="Calibri"/>
                <a:cs typeface="Calibri"/>
                <a:sym typeface="Calibri"/>
              </a:rPr>
              <a:t>Realized all groups scored much lower than five year average this past year.  </a:t>
            </a:r>
            <a:endParaRPr sz="3000" dirty="0">
              <a:solidFill>
                <a:srgbClr val="191919"/>
              </a:solidFill>
              <a:latin typeface="Calibri"/>
              <a:ea typeface="Calibri"/>
              <a:cs typeface="Calibri"/>
              <a:sym typeface="Calibri"/>
            </a:endParaRPr>
          </a:p>
          <a:p>
            <a:pPr marL="0" lvl="0" indent="0" algn="l" rtl="0">
              <a:spcBef>
                <a:spcPts val="0"/>
              </a:spcBef>
              <a:spcAft>
                <a:spcPts val="0"/>
              </a:spcAft>
              <a:buNone/>
            </a:pPr>
            <a:endParaRPr sz="2400" dirty="0">
              <a:solidFill>
                <a:srgbClr val="191919"/>
              </a:solidFill>
              <a:latin typeface="Calibri"/>
              <a:ea typeface="Calibri"/>
              <a:cs typeface="Calibri"/>
              <a:sym typeface="Calibri"/>
            </a:endParaRPr>
          </a:p>
          <a:p>
            <a:pPr marL="0" lvl="0" indent="0" algn="l" rtl="0">
              <a:spcBef>
                <a:spcPts val="0"/>
              </a:spcBef>
              <a:spcAft>
                <a:spcPts val="0"/>
              </a:spcAft>
              <a:buNone/>
            </a:pPr>
            <a:r>
              <a:rPr lang="en" sz="3000" dirty="0">
                <a:solidFill>
                  <a:srgbClr val="191919"/>
                </a:solidFill>
                <a:latin typeface="Calibri"/>
                <a:ea typeface="Calibri"/>
                <a:cs typeface="Calibri"/>
                <a:sym typeface="Calibri"/>
              </a:rPr>
              <a:t>Struggled to find current aggregate % for combined focal groups, so hard to write this target.  </a:t>
            </a:r>
            <a:endParaRPr sz="3000" dirty="0">
              <a:solidFill>
                <a:srgbClr val="191919"/>
              </a:solidFill>
              <a:latin typeface="Calibri"/>
              <a:ea typeface="Calibri"/>
              <a:cs typeface="Calibri"/>
              <a:sym typeface="Calibri"/>
            </a:endParaRPr>
          </a:p>
          <a:p>
            <a:pPr marL="0" lvl="0" indent="0" algn="l" rtl="0">
              <a:spcBef>
                <a:spcPts val="0"/>
              </a:spcBef>
              <a:spcAft>
                <a:spcPts val="0"/>
              </a:spcAft>
              <a:buNone/>
            </a:pPr>
            <a:endParaRPr sz="2400" dirty="0">
              <a:solidFill>
                <a:srgbClr val="191919"/>
              </a:solidFill>
              <a:latin typeface="Calibri"/>
              <a:ea typeface="Calibri"/>
              <a:cs typeface="Calibri"/>
              <a:sym typeface="Calibri"/>
            </a:endParaRPr>
          </a:p>
          <a:p>
            <a:pPr marL="0" lvl="0" indent="0" algn="l" rtl="0">
              <a:spcBef>
                <a:spcPts val="0"/>
              </a:spcBef>
              <a:spcAft>
                <a:spcPts val="0"/>
              </a:spcAft>
              <a:buNone/>
            </a:pPr>
            <a:r>
              <a:rPr lang="en" sz="3000" dirty="0">
                <a:solidFill>
                  <a:srgbClr val="191919"/>
                </a:solidFill>
                <a:latin typeface="Calibri"/>
                <a:ea typeface="Calibri"/>
                <a:cs typeface="Calibri"/>
                <a:sym typeface="Calibri"/>
              </a:rPr>
              <a:t>We know we want all groups in the 10-25 percentile, and that if Hispanic students and students in poverty meet their 5 year average, we will meet/exceed our stretch target.</a:t>
            </a:r>
            <a:endParaRPr sz="3000" dirty="0">
              <a:solidFill>
                <a:srgbClr val="191919"/>
              </a:solidFill>
              <a:latin typeface="Calibri"/>
              <a:ea typeface="Calibri"/>
              <a:cs typeface="Calibri"/>
              <a:sym typeface="Calibri"/>
            </a:endParaRPr>
          </a:p>
          <a:p>
            <a:pPr marL="914400" lvl="0" indent="0" algn="l" rtl="0">
              <a:spcBef>
                <a:spcPts val="0"/>
              </a:spcBef>
              <a:spcAft>
                <a:spcPts val="0"/>
              </a:spcAft>
              <a:buClr>
                <a:srgbClr val="000000"/>
              </a:buClr>
              <a:buSzPts val="1100"/>
              <a:buFont typeface="Arial"/>
              <a:buNone/>
            </a:pPr>
            <a:endParaRPr sz="3000" dirty="0">
              <a:solidFill>
                <a:srgbClr val="191919"/>
              </a:solidFill>
              <a:latin typeface="Calibri"/>
              <a:ea typeface="Calibri"/>
              <a:cs typeface="Calibri"/>
              <a:sym typeface="Calibri"/>
            </a:endParaRPr>
          </a:p>
        </p:txBody>
      </p:sp>
      <p:sp>
        <p:nvSpPr>
          <p:cNvPr id="299" name="Google Shape;299;p46"/>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2" name="Title 1" hidden="1"/>
          <p:cNvSpPr>
            <a:spLocks noGrp="1"/>
          </p:cNvSpPr>
          <p:nvPr>
            <p:ph type="title" idx="4294967295"/>
          </p:nvPr>
        </p:nvSpPr>
        <p:spPr/>
        <p:txBody>
          <a:bodyPr/>
          <a:lstStyle/>
          <a:p>
            <a:r>
              <a:rPr lang="en-US" dirty="0" smtClean="0"/>
              <a:t>Gap Closing Targets</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47" descr="3rd grade ELA template"/>
          <p:cNvPicPr preferRelativeResize="0"/>
          <p:nvPr/>
        </p:nvPicPr>
        <p:blipFill>
          <a:blip r:embed="rId3">
            <a:alphaModFix/>
          </a:blip>
          <a:stretch>
            <a:fillRect/>
          </a:stretch>
        </p:blipFill>
        <p:spPr>
          <a:xfrm rot="10800000">
            <a:off x="761999" y="228599"/>
            <a:ext cx="7890301" cy="5917726"/>
          </a:xfrm>
          <a:prstGeom prst="rect">
            <a:avLst/>
          </a:prstGeom>
          <a:noFill/>
          <a:ln>
            <a:noFill/>
          </a:ln>
        </p:spPr>
      </p:pic>
      <p:sp>
        <p:nvSpPr>
          <p:cNvPr id="2" name="Title 1" hidden="1"/>
          <p:cNvSpPr>
            <a:spLocks noGrp="1"/>
          </p:cNvSpPr>
          <p:nvPr>
            <p:ph type="title" idx="4294967295"/>
          </p:nvPr>
        </p:nvSpPr>
        <p:spPr/>
        <p:txBody>
          <a:bodyPr/>
          <a:lstStyle/>
          <a:p>
            <a:r>
              <a:rPr lang="en-US" dirty="0" smtClean="0"/>
              <a:t>ELA Template 2</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8"/>
          <p:cNvSpPr txBox="1"/>
          <p:nvPr/>
        </p:nvSpPr>
        <p:spPr>
          <a:xfrm>
            <a:off x="601875" y="258750"/>
            <a:ext cx="80064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0070C0"/>
                </a:solidFill>
                <a:latin typeface="Calibri"/>
                <a:ea typeface="Calibri"/>
                <a:cs typeface="Calibri"/>
                <a:sym typeface="Calibri"/>
              </a:rPr>
              <a:t>Developing LPGTs for 3rd Grade Reading</a:t>
            </a:r>
            <a:endParaRPr sz="3600">
              <a:solidFill>
                <a:srgbClr val="0070C0"/>
              </a:solidFill>
              <a:latin typeface="Calibri"/>
              <a:ea typeface="Calibri"/>
              <a:cs typeface="Calibri"/>
              <a:sym typeface="Calibri"/>
            </a:endParaRPr>
          </a:p>
        </p:txBody>
      </p:sp>
      <p:graphicFrame>
        <p:nvGraphicFramePr>
          <p:cNvPr id="310" name="Google Shape;310;p48" descr="5 year chart for developing LPGTs for 3rd grade reading"/>
          <p:cNvGraphicFramePr/>
          <p:nvPr>
            <p:extLst>
              <p:ext uri="{D42A27DB-BD31-4B8C-83A1-F6EECF244321}">
                <p14:modId xmlns:p14="http://schemas.microsoft.com/office/powerpoint/2010/main" val="3342614936"/>
              </p:ext>
            </p:extLst>
          </p:nvPr>
        </p:nvGraphicFramePr>
        <p:xfrm>
          <a:off x="384625" y="1830038"/>
          <a:ext cx="8374750" cy="2945010"/>
        </p:xfrm>
        <a:graphic>
          <a:graphicData uri="http://schemas.openxmlformats.org/drawingml/2006/table">
            <a:tbl>
              <a:tblPr firstRow="1">
                <a:noFill/>
                <a:tableStyleId>{B1FEF6CE-6B13-4C1A-AEC1-598A2701FBC6}</a:tableStyleId>
              </a:tblPr>
              <a:tblGrid>
                <a:gridCol w="1110575">
                  <a:extLst>
                    <a:ext uri="{9D8B030D-6E8A-4147-A177-3AD203B41FA5}">
                      <a16:colId xmlns:a16="http://schemas.microsoft.com/office/drawing/2014/main" val="20000"/>
                    </a:ext>
                  </a:extLst>
                </a:gridCol>
                <a:gridCol w="1631600">
                  <a:extLst>
                    <a:ext uri="{9D8B030D-6E8A-4147-A177-3AD203B41FA5}">
                      <a16:colId xmlns:a16="http://schemas.microsoft.com/office/drawing/2014/main" val="20001"/>
                    </a:ext>
                  </a:extLst>
                </a:gridCol>
                <a:gridCol w="1054775">
                  <a:extLst>
                    <a:ext uri="{9D8B030D-6E8A-4147-A177-3AD203B41FA5}">
                      <a16:colId xmlns:a16="http://schemas.microsoft.com/office/drawing/2014/main" val="20002"/>
                    </a:ext>
                  </a:extLst>
                </a:gridCol>
                <a:gridCol w="1122700">
                  <a:extLst>
                    <a:ext uri="{9D8B030D-6E8A-4147-A177-3AD203B41FA5}">
                      <a16:colId xmlns:a16="http://schemas.microsoft.com/office/drawing/2014/main" val="20003"/>
                    </a:ext>
                  </a:extLst>
                </a:gridCol>
                <a:gridCol w="1172025">
                  <a:extLst>
                    <a:ext uri="{9D8B030D-6E8A-4147-A177-3AD203B41FA5}">
                      <a16:colId xmlns:a16="http://schemas.microsoft.com/office/drawing/2014/main" val="20004"/>
                    </a:ext>
                  </a:extLst>
                </a:gridCol>
                <a:gridCol w="1055000">
                  <a:extLst>
                    <a:ext uri="{9D8B030D-6E8A-4147-A177-3AD203B41FA5}">
                      <a16:colId xmlns:a16="http://schemas.microsoft.com/office/drawing/2014/main" val="20005"/>
                    </a:ext>
                  </a:extLst>
                </a:gridCol>
                <a:gridCol w="1228075">
                  <a:extLst>
                    <a:ext uri="{9D8B030D-6E8A-4147-A177-3AD203B41FA5}">
                      <a16:colId xmlns:a16="http://schemas.microsoft.com/office/drawing/2014/main" val="20006"/>
                    </a:ext>
                  </a:extLst>
                </a:gridCol>
              </a:tblGrid>
              <a:tr h="702650">
                <a:tc>
                  <a:txBody>
                    <a:bodyPr/>
                    <a:lstStyle/>
                    <a:p>
                      <a:pPr marL="0" lvl="0" indent="0" algn="l" rtl="0">
                        <a:spcBef>
                          <a:spcPts val="0"/>
                        </a:spcBef>
                        <a:spcAft>
                          <a:spcPts val="0"/>
                        </a:spcAft>
                        <a:buNone/>
                      </a:pPr>
                      <a:endParaRPr sz="18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8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a:t>Year 1</a:t>
                      </a:r>
                      <a:endParaRPr sz="18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a:t>Year 2</a:t>
                      </a:r>
                      <a:endParaRPr sz="18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a:t>Year 3</a:t>
                      </a:r>
                      <a:endParaRPr sz="18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a:t>Year 4</a:t>
                      </a:r>
                      <a:endParaRPr sz="18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a:t>Year 5</a:t>
                      </a:r>
                      <a:endParaRPr sz="18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18275">
                <a:tc rowSpan="2">
                  <a:txBody>
                    <a:bodyPr/>
                    <a:lstStyle/>
                    <a:p>
                      <a:pPr marL="0" lvl="0" indent="0" algn="l" rtl="0">
                        <a:spcBef>
                          <a:spcPts val="0"/>
                        </a:spcBef>
                        <a:spcAft>
                          <a:spcPts val="0"/>
                        </a:spcAft>
                        <a:buNone/>
                      </a:pPr>
                      <a:r>
                        <a:rPr lang="en" sz="1800" b="1">
                          <a:solidFill>
                            <a:schemeClr val="lt1"/>
                          </a:solidFill>
                        </a:rPr>
                        <a:t>District-wide</a:t>
                      </a:r>
                      <a:endParaRPr sz="1800" b="1">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lvl="0" indent="0" algn="l" rtl="0">
                        <a:spcBef>
                          <a:spcPts val="0"/>
                        </a:spcBef>
                        <a:spcAft>
                          <a:spcPts val="0"/>
                        </a:spcAft>
                        <a:buNone/>
                      </a:pPr>
                      <a:r>
                        <a:rPr lang="en" sz="1800" b="1">
                          <a:solidFill>
                            <a:srgbClr val="0070C0"/>
                          </a:solidFill>
                        </a:rPr>
                        <a:t>Stretch</a:t>
                      </a:r>
                      <a:endParaRPr sz="1800" b="1">
                        <a:solidFill>
                          <a:srgbClr val="0070C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a:t>45</a:t>
                      </a:r>
                      <a:endParaRPr sz="18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a:t>47</a:t>
                      </a:r>
                      <a:endParaRPr sz="18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a:t>49.5</a:t>
                      </a:r>
                      <a:endParaRPr sz="18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a:t>51</a:t>
                      </a:r>
                      <a:endParaRPr sz="18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a:t>52</a:t>
                      </a:r>
                      <a:endParaRPr sz="18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18275">
                <a:tc vMerge="1">
                  <a:txBody>
                    <a:bodyPr/>
                    <a:lstStyle/>
                    <a:p>
                      <a:endParaRPr lang="en-US"/>
                    </a:p>
                  </a:txBody>
                  <a:tcPr/>
                </a:tc>
                <a:tc>
                  <a:txBody>
                    <a:bodyPr/>
                    <a:lstStyle/>
                    <a:p>
                      <a:pPr marL="0" lvl="0" indent="0" algn="l" rtl="0">
                        <a:spcBef>
                          <a:spcPts val="0"/>
                        </a:spcBef>
                        <a:spcAft>
                          <a:spcPts val="0"/>
                        </a:spcAft>
                        <a:buNone/>
                      </a:pPr>
                      <a:r>
                        <a:rPr lang="en" sz="1800" b="1">
                          <a:solidFill>
                            <a:srgbClr val="0070C0"/>
                          </a:solidFill>
                        </a:rPr>
                        <a:t>Baseline</a:t>
                      </a:r>
                      <a:endParaRPr sz="1800" b="1">
                        <a:solidFill>
                          <a:srgbClr val="0070C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a:t>43</a:t>
                      </a:r>
                      <a:endParaRPr sz="18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a:t>44</a:t>
                      </a:r>
                      <a:endParaRPr sz="18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a:t>45</a:t>
                      </a:r>
                      <a:endParaRPr sz="18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a:t>46.5</a:t>
                      </a:r>
                      <a:endParaRPr sz="18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a:t>48</a:t>
                      </a:r>
                      <a:endParaRPr sz="18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829075">
                <a:tc>
                  <a:txBody>
                    <a:bodyPr/>
                    <a:lstStyle/>
                    <a:p>
                      <a:pPr marL="0" lvl="0" indent="0" algn="l" rtl="0">
                        <a:spcBef>
                          <a:spcPts val="0"/>
                        </a:spcBef>
                        <a:spcAft>
                          <a:spcPts val="0"/>
                        </a:spcAft>
                        <a:buNone/>
                      </a:pPr>
                      <a:r>
                        <a:rPr lang="en" sz="1800" b="1">
                          <a:solidFill>
                            <a:schemeClr val="lt1"/>
                          </a:solidFill>
                        </a:rPr>
                        <a:t>Focal Student Groups</a:t>
                      </a:r>
                      <a:endParaRPr sz="1800" b="1">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70C0"/>
                    </a:solidFill>
                  </a:tcPr>
                </a:tc>
                <a:tc>
                  <a:txBody>
                    <a:bodyPr/>
                    <a:lstStyle/>
                    <a:p>
                      <a:pPr marL="0" lvl="0" indent="0" algn="l" rtl="0">
                        <a:spcBef>
                          <a:spcPts val="0"/>
                        </a:spcBef>
                        <a:spcAft>
                          <a:spcPts val="0"/>
                        </a:spcAft>
                        <a:buNone/>
                      </a:pPr>
                      <a:r>
                        <a:rPr lang="en" sz="1800" b="1">
                          <a:solidFill>
                            <a:srgbClr val="0070C0"/>
                          </a:solidFill>
                        </a:rPr>
                        <a:t>Gap-Closing</a:t>
                      </a:r>
                      <a:endParaRPr sz="1800" b="1">
                        <a:solidFill>
                          <a:srgbClr val="0070C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a:t>22</a:t>
                      </a:r>
                      <a:endParaRPr sz="18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a:t>25</a:t>
                      </a:r>
                      <a:endParaRPr sz="18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a:t>28</a:t>
                      </a:r>
                      <a:endParaRPr sz="18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a:t>31</a:t>
                      </a:r>
                      <a:endParaRPr sz="18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b="1" dirty="0"/>
                        <a:t>34</a:t>
                      </a:r>
                      <a:endParaRPr sz="1800" b="1"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 name="Title 1" hidden="1"/>
          <p:cNvSpPr>
            <a:spLocks noGrp="1"/>
          </p:cNvSpPr>
          <p:nvPr>
            <p:ph type="title" idx="4294967295"/>
          </p:nvPr>
        </p:nvSpPr>
        <p:spPr/>
        <p:txBody>
          <a:bodyPr/>
          <a:lstStyle/>
          <a:p>
            <a:r>
              <a:rPr lang="en-US" dirty="0" smtClean="0"/>
              <a:t>Developing LPGTs for 3</a:t>
            </a:r>
            <a:r>
              <a:rPr lang="en-US" baseline="30000" dirty="0" smtClean="0"/>
              <a:t>rd</a:t>
            </a:r>
            <a:r>
              <a:rPr lang="en-US" dirty="0" smtClean="0"/>
              <a:t> gr Reading</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15"/>
        <p:cNvGrpSpPr/>
        <p:nvPr/>
      </p:nvGrpSpPr>
      <p:grpSpPr>
        <a:xfrm>
          <a:off x="0" y="0"/>
          <a:ext cx="0" cy="0"/>
          <a:chOff x="0" y="0"/>
          <a:chExt cx="0" cy="0"/>
        </a:xfrm>
      </p:grpSpPr>
      <p:sp>
        <p:nvSpPr>
          <p:cNvPr id="316" name="Google Shape;316;p49"/>
          <p:cNvSpPr txBox="1"/>
          <p:nvPr/>
        </p:nvSpPr>
        <p:spPr>
          <a:xfrm>
            <a:off x="601875" y="258750"/>
            <a:ext cx="81354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Visualization of 3rd Grade</a:t>
            </a:r>
            <a:endParaRPr sz="4800">
              <a:solidFill>
                <a:srgbClr val="0070C0"/>
              </a:solidFill>
              <a:latin typeface="Calibri"/>
              <a:ea typeface="Calibri"/>
              <a:cs typeface="Calibri"/>
              <a:sym typeface="Calibri"/>
            </a:endParaRPr>
          </a:p>
        </p:txBody>
      </p:sp>
      <p:pic>
        <p:nvPicPr>
          <p:cNvPr id="317" name="Google Shape;317;p49"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318" name="Google Shape;318;p49" descr="decorative divider line"/>
          <p:cNvSpPr txBox="1"/>
          <p:nvPr/>
        </p:nvSpPr>
        <p:spPr>
          <a:xfrm rot="10800000" flipH="1">
            <a:off x="0" y="596257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pic>
        <p:nvPicPr>
          <p:cNvPr id="319" name="Google Shape;319;p49" descr="visualization of 3rd grade historical current and future data"/>
          <p:cNvPicPr preferRelativeResize="0"/>
          <p:nvPr/>
        </p:nvPicPr>
        <p:blipFill>
          <a:blip r:embed="rId4">
            <a:alphaModFix/>
          </a:blip>
          <a:stretch>
            <a:fillRect/>
          </a:stretch>
        </p:blipFill>
        <p:spPr>
          <a:xfrm>
            <a:off x="373575" y="1423489"/>
            <a:ext cx="7395751" cy="4011000"/>
          </a:xfrm>
          <a:prstGeom prst="rect">
            <a:avLst/>
          </a:prstGeom>
          <a:noFill/>
          <a:ln w="9525" cap="flat" cmpd="sng">
            <a:solidFill>
              <a:srgbClr val="FFFFFF"/>
            </a:solidFill>
            <a:prstDash val="solid"/>
            <a:round/>
            <a:headEnd type="none" w="sm" len="sm"/>
            <a:tailEnd type="none" w="sm" len="sm"/>
          </a:ln>
        </p:spPr>
      </p:pic>
      <p:sp>
        <p:nvSpPr>
          <p:cNvPr id="320" name="Google Shape;320;p49"/>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19</a:t>
            </a:fld>
            <a:endParaRPr/>
          </a:p>
        </p:txBody>
      </p:sp>
      <p:sp>
        <p:nvSpPr>
          <p:cNvPr id="2" name="Title 1" hidden="1"/>
          <p:cNvSpPr>
            <a:spLocks noGrp="1"/>
          </p:cNvSpPr>
          <p:nvPr>
            <p:ph type="title" idx="4294967295"/>
          </p:nvPr>
        </p:nvSpPr>
        <p:spPr/>
        <p:txBody>
          <a:bodyPr/>
          <a:lstStyle/>
          <a:p>
            <a:r>
              <a:rPr lang="en-US" dirty="0" smtClean="0"/>
              <a:t>Visualization</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51"/>
        <p:cNvGrpSpPr/>
        <p:nvPr/>
      </p:nvGrpSpPr>
      <p:grpSpPr>
        <a:xfrm>
          <a:off x="0" y="0"/>
          <a:ext cx="0" cy="0"/>
          <a:chOff x="0" y="0"/>
          <a:chExt cx="0" cy="0"/>
        </a:xfrm>
      </p:grpSpPr>
      <p:sp>
        <p:nvSpPr>
          <p:cNvPr id="152" name="Google Shape;152;p32"/>
          <p:cNvSpPr txBox="1"/>
          <p:nvPr/>
        </p:nvSpPr>
        <p:spPr>
          <a:xfrm>
            <a:off x="601875" y="258750"/>
            <a:ext cx="50085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Today’s Workshop</a:t>
            </a:r>
            <a:endParaRPr sz="4800">
              <a:solidFill>
                <a:srgbClr val="0070C0"/>
              </a:solidFill>
              <a:latin typeface="Calibri"/>
              <a:ea typeface="Calibri"/>
              <a:cs typeface="Calibri"/>
              <a:sym typeface="Calibri"/>
            </a:endParaRPr>
          </a:p>
        </p:txBody>
      </p:sp>
      <p:sp>
        <p:nvSpPr>
          <p:cNvPr id="153" name="Google Shape;153;p32"/>
          <p:cNvSpPr txBox="1"/>
          <p:nvPr/>
        </p:nvSpPr>
        <p:spPr>
          <a:xfrm>
            <a:off x="696450" y="1472725"/>
            <a:ext cx="7751100" cy="3470100"/>
          </a:xfrm>
          <a:prstGeom prst="rect">
            <a:avLst/>
          </a:prstGeom>
          <a:noFill/>
          <a:ln>
            <a:noFill/>
          </a:ln>
        </p:spPr>
        <p:txBody>
          <a:bodyPr spcFirstLastPara="1" wrap="square" lIns="91425" tIns="45700" rIns="91425" bIns="45700" anchor="t" anchorCtr="0">
            <a:noAutofit/>
          </a:bodyPr>
          <a:lstStyle/>
          <a:p>
            <a:pPr marL="457200" marR="0" lvl="0" indent="-419100" algn="l" rtl="0">
              <a:lnSpc>
                <a:spcPct val="90000"/>
              </a:lnSpc>
              <a:spcBef>
                <a:spcPts val="0"/>
              </a:spcBef>
              <a:spcAft>
                <a:spcPts val="0"/>
              </a:spcAft>
              <a:buSzPts val="3000"/>
              <a:buFont typeface="Calibri"/>
              <a:buChar char="❏"/>
            </a:pPr>
            <a:r>
              <a:rPr lang="en" sz="3000">
                <a:latin typeface="Calibri"/>
                <a:ea typeface="Calibri"/>
                <a:cs typeface="Calibri"/>
                <a:sym typeface="Calibri"/>
              </a:rPr>
              <a:t>A real time deep dive into a district case study to illuminate an approach to setting longitudinal performance growth targets and developing the monitoring and evaluation framework for your SIA investments. </a:t>
            </a:r>
            <a:endParaRPr sz="3000">
              <a:latin typeface="Calibri"/>
              <a:ea typeface="Calibri"/>
              <a:cs typeface="Calibri"/>
              <a:sym typeface="Calibri"/>
            </a:endParaRPr>
          </a:p>
          <a:p>
            <a:pPr marL="0" marR="0" lvl="0" indent="0" algn="l" rtl="0">
              <a:lnSpc>
                <a:spcPct val="90000"/>
              </a:lnSpc>
              <a:spcBef>
                <a:spcPts val="0"/>
              </a:spcBef>
              <a:spcAft>
                <a:spcPts val="0"/>
              </a:spcAft>
              <a:buNone/>
            </a:pPr>
            <a:endParaRPr sz="3000">
              <a:latin typeface="Calibri"/>
              <a:ea typeface="Calibri"/>
              <a:cs typeface="Calibri"/>
              <a:sym typeface="Calibri"/>
            </a:endParaRPr>
          </a:p>
          <a:p>
            <a:pPr marL="914400" marR="0" lvl="0" indent="0" algn="l" rtl="0">
              <a:lnSpc>
                <a:spcPct val="90000"/>
              </a:lnSpc>
              <a:spcBef>
                <a:spcPts val="0"/>
              </a:spcBef>
              <a:spcAft>
                <a:spcPts val="0"/>
              </a:spcAft>
              <a:buNone/>
            </a:pPr>
            <a:endParaRPr sz="1200">
              <a:latin typeface="Calibri"/>
              <a:ea typeface="Calibri"/>
              <a:cs typeface="Calibri"/>
              <a:sym typeface="Calibri"/>
            </a:endParaRPr>
          </a:p>
          <a:p>
            <a:pPr marL="457200" marR="0" lvl="0" indent="-419100" algn="l" rtl="0">
              <a:lnSpc>
                <a:spcPct val="90000"/>
              </a:lnSpc>
              <a:spcBef>
                <a:spcPts val="0"/>
              </a:spcBef>
              <a:spcAft>
                <a:spcPts val="0"/>
              </a:spcAft>
              <a:buSzPts val="3000"/>
              <a:buFont typeface="Calibri"/>
              <a:buChar char="❏"/>
            </a:pPr>
            <a:r>
              <a:rPr lang="en" sz="3000">
                <a:latin typeface="Calibri"/>
                <a:ea typeface="Calibri"/>
                <a:cs typeface="Calibri"/>
                <a:sym typeface="Calibri"/>
              </a:rPr>
              <a:t>Open question and answer</a:t>
            </a:r>
            <a:endParaRPr sz="3000">
              <a:latin typeface="Calibri"/>
              <a:ea typeface="Calibri"/>
              <a:cs typeface="Calibri"/>
              <a:sym typeface="Calibri"/>
            </a:endParaRPr>
          </a:p>
          <a:p>
            <a:pPr marL="914400" marR="0" lvl="0" indent="-419100" algn="l" rtl="0">
              <a:lnSpc>
                <a:spcPct val="90000"/>
              </a:lnSpc>
              <a:spcBef>
                <a:spcPts val="0"/>
              </a:spcBef>
              <a:spcAft>
                <a:spcPts val="0"/>
              </a:spcAft>
              <a:buSzPts val="3000"/>
              <a:buFont typeface="Calibri"/>
              <a:buChar char="➔"/>
            </a:pPr>
            <a:r>
              <a:rPr lang="en" sz="3000">
                <a:latin typeface="Calibri"/>
                <a:ea typeface="Calibri"/>
                <a:cs typeface="Calibri"/>
                <a:sym typeface="Calibri"/>
              </a:rPr>
              <a:t>Add questions to the chat the whole time!</a:t>
            </a:r>
            <a:endParaRPr sz="3000">
              <a:latin typeface="Calibri"/>
              <a:ea typeface="Calibri"/>
              <a:cs typeface="Calibri"/>
              <a:sym typeface="Calibri"/>
            </a:endParaRPr>
          </a:p>
          <a:p>
            <a:pPr marL="457200" marR="0" lvl="0" indent="0" algn="l" rtl="0">
              <a:lnSpc>
                <a:spcPct val="90000"/>
              </a:lnSpc>
              <a:spcBef>
                <a:spcPts val="1000"/>
              </a:spcBef>
              <a:spcAft>
                <a:spcPts val="0"/>
              </a:spcAft>
              <a:buNone/>
            </a:pPr>
            <a:endParaRPr sz="2400">
              <a:latin typeface="Calibri"/>
              <a:ea typeface="Calibri"/>
              <a:cs typeface="Calibri"/>
              <a:sym typeface="Calibri"/>
            </a:endParaRPr>
          </a:p>
        </p:txBody>
      </p:sp>
      <p:pic>
        <p:nvPicPr>
          <p:cNvPr id="154" name="Google Shape;154;p32"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155" name="Google Shape;155;p32" descr="decorative divider line"/>
          <p:cNvSpPr txBox="1"/>
          <p:nvPr/>
        </p:nvSpPr>
        <p:spPr>
          <a:xfrm rot="10800000" flipH="1">
            <a:off x="0" y="596257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sp>
        <p:nvSpPr>
          <p:cNvPr id="156" name="Google Shape;156;p32"/>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2</a:t>
            </a:fld>
            <a:endParaRPr/>
          </a:p>
        </p:txBody>
      </p:sp>
      <p:sp>
        <p:nvSpPr>
          <p:cNvPr id="2" name="Title 1" hidden="1"/>
          <p:cNvSpPr>
            <a:spLocks noGrp="1"/>
          </p:cNvSpPr>
          <p:nvPr>
            <p:ph type="title" idx="4294967295"/>
          </p:nvPr>
        </p:nvSpPr>
        <p:spPr/>
        <p:txBody>
          <a:bodyPr/>
          <a:lstStyle/>
          <a:p>
            <a:r>
              <a:rPr lang="en-US" dirty="0" smtClean="0"/>
              <a:t>Today’s Workshop</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25"/>
        <p:cNvGrpSpPr/>
        <p:nvPr/>
      </p:nvGrpSpPr>
      <p:grpSpPr>
        <a:xfrm>
          <a:off x="0" y="0"/>
          <a:ext cx="0" cy="0"/>
          <a:chOff x="0" y="0"/>
          <a:chExt cx="0" cy="0"/>
        </a:xfrm>
      </p:grpSpPr>
      <p:sp>
        <p:nvSpPr>
          <p:cNvPr id="326" name="Google Shape;326;p50"/>
          <p:cNvSpPr txBox="1"/>
          <p:nvPr/>
        </p:nvSpPr>
        <p:spPr>
          <a:xfrm>
            <a:off x="601875" y="258750"/>
            <a:ext cx="64851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Progress Markers</a:t>
            </a:r>
            <a:endParaRPr sz="4800">
              <a:solidFill>
                <a:srgbClr val="0070C0"/>
              </a:solidFill>
              <a:latin typeface="Calibri"/>
              <a:ea typeface="Calibri"/>
              <a:cs typeface="Calibri"/>
              <a:sym typeface="Calibri"/>
            </a:endParaRPr>
          </a:p>
        </p:txBody>
      </p:sp>
      <p:sp>
        <p:nvSpPr>
          <p:cNvPr id="327" name="Google Shape;327;p50"/>
          <p:cNvSpPr txBox="1"/>
          <p:nvPr/>
        </p:nvSpPr>
        <p:spPr>
          <a:xfrm>
            <a:off x="399825" y="1161150"/>
            <a:ext cx="7992900" cy="561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 sz="2400" b="1">
                <a:solidFill>
                  <a:schemeClr val="dk1"/>
                </a:solidFill>
                <a:latin typeface="Calibri"/>
                <a:ea typeface="Calibri"/>
                <a:cs typeface="Calibri"/>
                <a:sym typeface="Calibri"/>
              </a:rPr>
              <a:t>Examples of Draft Progress Markers for 3rd Grade Reading</a:t>
            </a:r>
            <a:endParaRPr sz="2400" b="1">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endParaRPr sz="2400" i="1">
              <a:solidFill>
                <a:schemeClr val="dk1"/>
              </a:solidFill>
              <a:latin typeface="Calibri"/>
              <a:ea typeface="Calibri"/>
              <a:cs typeface="Calibri"/>
              <a:sym typeface="Calibri"/>
            </a:endParaRPr>
          </a:p>
          <a:p>
            <a:pPr marL="0" marR="0" lvl="0" indent="0" algn="l" rtl="0">
              <a:lnSpc>
                <a:spcPct val="90000"/>
              </a:lnSpc>
              <a:spcBef>
                <a:spcPts val="1200"/>
              </a:spcBef>
              <a:spcAft>
                <a:spcPts val="0"/>
              </a:spcAft>
              <a:buNone/>
            </a:pPr>
            <a:endParaRPr sz="2400">
              <a:latin typeface="Calibri"/>
              <a:ea typeface="Calibri"/>
              <a:cs typeface="Calibri"/>
              <a:sym typeface="Calibri"/>
            </a:endParaRPr>
          </a:p>
          <a:p>
            <a:pPr marL="457200" marR="0" lvl="0" indent="0" algn="l" rtl="0">
              <a:lnSpc>
                <a:spcPct val="90000"/>
              </a:lnSpc>
              <a:spcBef>
                <a:spcPts val="1000"/>
              </a:spcBef>
              <a:spcAft>
                <a:spcPts val="0"/>
              </a:spcAft>
              <a:buNone/>
            </a:pPr>
            <a:endParaRPr sz="2400">
              <a:latin typeface="Calibri"/>
              <a:ea typeface="Calibri"/>
              <a:cs typeface="Calibri"/>
              <a:sym typeface="Calibri"/>
            </a:endParaRPr>
          </a:p>
        </p:txBody>
      </p:sp>
      <p:pic>
        <p:nvPicPr>
          <p:cNvPr id="328" name="Google Shape;328;p50"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329" name="Google Shape;329;p50" descr="decorative divider line"/>
          <p:cNvSpPr txBox="1"/>
          <p:nvPr/>
        </p:nvSpPr>
        <p:spPr>
          <a:xfrm rot="10800000" flipH="1">
            <a:off x="0" y="596257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pic>
        <p:nvPicPr>
          <p:cNvPr id="330" name="Google Shape;330;p50" descr="examples of draft progress markers - what we expect to see and what we would like to see"/>
          <p:cNvPicPr preferRelativeResize="0"/>
          <p:nvPr/>
        </p:nvPicPr>
        <p:blipFill>
          <a:blip r:embed="rId4">
            <a:alphaModFix/>
          </a:blip>
          <a:stretch>
            <a:fillRect/>
          </a:stretch>
        </p:blipFill>
        <p:spPr>
          <a:xfrm>
            <a:off x="436300" y="1798712"/>
            <a:ext cx="7237925" cy="4087900"/>
          </a:xfrm>
          <a:prstGeom prst="rect">
            <a:avLst/>
          </a:prstGeom>
          <a:noFill/>
          <a:ln>
            <a:noFill/>
          </a:ln>
        </p:spPr>
      </p:pic>
      <p:sp>
        <p:nvSpPr>
          <p:cNvPr id="331" name="Google Shape;331;p50"/>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20</a:t>
            </a:fld>
            <a:endParaRPr/>
          </a:p>
        </p:txBody>
      </p:sp>
      <p:sp>
        <p:nvSpPr>
          <p:cNvPr id="2" name="Title 1" hidden="1"/>
          <p:cNvSpPr>
            <a:spLocks noGrp="1"/>
          </p:cNvSpPr>
          <p:nvPr>
            <p:ph type="title" idx="4294967295"/>
          </p:nvPr>
        </p:nvSpPr>
        <p:spPr/>
        <p:txBody>
          <a:bodyPr/>
          <a:lstStyle/>
          <a:p>
            <a:r>
              <a:rPr lang="en-US" dirty="0" smtClean="0"/>
              <a:t>Progress Markers</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1"/>
          <p:cNvSpPr txBox="1"/>
          <p:nvPr/>
        </p:nvSpPr>
        <p:spPr>
          <a:xfrm>
            <a:off x="601875" y="258750"/>
            <a:ext cx="80064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dirty="0">
                <a:solidFill>
                  <a:srgbClr val="0070C0"/>
                </a:solidFill>
                <a:latin typeface="Calibri"/>
                <a:ea typeface="Calibri"/>
                <a:cs typeface="Calibri"/>
                <a:sym typeface="Calibri"/>
              </a:rPr>
              <a:t>Optional Progress Markers for 3rd Grade Reading </a:t>
            </a:r>
            <a:endParaRPr sz="3600" dirty="0">
              <a:solidFill>
                <a:srgbClr val="0070C0"/>
              </a:solidFill>
              <a:latin typeface="Calibri"/>
              <a:ea typeface="Calibri"/>
              <a:cs typeface="Calibri"/>
              <a:sym typeface="Calibri"/>
            </a:endParaRPr>
          </a:p>
        </p:txBody>
      </p:sp>
      <p:sp>
        <p:nvSpPr>
          <p:cNvPr id="337" name="Google Shape;337;p51"/>
          <p:cNvSpPr txBox="1"/>
          <p:nvPr/>
        </p:nvSpPr>
        <p:spPr>
          <a:xfrm>
            <a:off x="662475" y="1643950"/>
            <a:ext cx="73773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191919"/>
                </a:solidFill>
                <a:latin typeface="Calibri"/>
                <a:ea typeface="Calibri"/>
                <a:cs typeface="Calibri"/>
                <a:sym typeface="Calibri"/>
              </a:rPr>
              <a:t>Partnerships to support EL students language and mental health needs</a:t>
            </a:r>
            <a:endParaRPr sz="3000">
              <a:solidFill>
                <a:srgbClr val="191919"/>
              </a:solidFill>
              <a:latin typeface="Calibri"/>
              <a:ea typeface="Calibri"/>
              <a:cs typeface="Calibri"/>
              <a:sym typeface="Calibri"/>
            </a:endParaRPr>
          </a:p>
          <a:p>
            <a:pPr marL="0" lvl="0" indent="0" algn="l" rtl="0">
              <a:spcBef>
                <a:spcPts val="0"/>
              </a:spcBef>
              <a:spcAft>
                <a:spcPts val="0"/>
              </a:spcAft>
              <a:buNone/>
            </a:pPr>
            <a:endParaRPr sz="3000">
              <a:solidFill>
                <a:srgbClr val="191919"/>
              </a:solidFill>
              <a:latin typeface="Calibri"/>
              <a:ea typeface="Calibri"/>
              <a:cs typeface="Calibri"/>
              <a:sym typeface="Calibri"/>
            </a:endParaRPr>
          </a:p>
          <a:p>
            <a:pPr marL="0" lvl="0" indent="0" algn="l" rtl="0">
              <a:spcBef>
                <a:spcPts val="0"/>
              </a:spcBef>
              <a:spcAft>
                <a:spcPts val="0"/>
              </a:spcAft>
              <a:buNone/>
            </a:pPr>
            <a:r>
              <a:rPr lang="en" sz="3000">
                <a:solidFill>
                  <a:srgbClr val="191919"/>
                </a:solidFill>
                <a:latin typeface="Calibri"/>
                <a:ea typeface="Calibri"/>
                <a:cs typeface="Calibri"/>
                <a:sym typeface="Calibri"/>
              </a:rPr>
              <a:t>Shifting progress monitoring platforms</a:t>
            </a:r>
            <a:endParaRPr sz="3000">
              <a:solidFill>
                <a:srgbClr val="191919"/>
              </a:solidFill>
              <a:latin typeface="Calibri"/>
              <a:ea typeface="Calibri"/>
              <a:cs typeface="Calibri"/>
              <a:sym typeface="Calibri"/>
            </a:endParaRPr>
          </a:p>
          <a:p>
            <a:pPr marL="0" lvl="0" indent="0" algn="l" rtl="0">
              <a:spcBef>
                <a:spcPts val="0"/>
              </a:spcBef>
              <a:spcAft>
                <a:spcPts val="0"/>
              </a:spcAft>
              <a:buNone/>
            </a:pPr>
            <a:endParaRPr sz="3000">
              <a:solidFill>
                <a:srgbClr val="191919"/>
              </a:solidFill>
              <a:latin typeface="Calibri"/>
              <a:ea typeface="Calibri"/>
              <a:cs typeface="Calibri"/>
              <a:sym typeface="Calibri"/>
            </a:endParaRPr>
          </a:p>
          <a:p>
            <a:pPr marL="0" lvl="0" indent="0" algn="l" rtl="0">
              <a:spcBef>
                <a:spcPts val="0"/>
              </a:spcBef>
              <a:spcAft>
                <a:spcPts val="0"/>
              </a:spcAft>
              <a:buNone/>
            </a:pPr>
            <a:endParaRPr sz="3000">
              <a:solidFill>
                <a:srgbClr val="191919"/>
              </a:solidFill>
              <a:latin typeface="Calibri"/>
              <a:ea typeface="Calibri"/>
              <a:cs typeface="Calibri"/>
              <a:sym typeface="Calibri"/>
            </a:endParaRPr>
          </a:p>
          <a:p>
            <a:pPr marL="0" lvl="0" indent="0" algn="l" rtl="0">
              <a:spcBef>
                <a:spcPts val="0"/>
              </a:spcBef>
              <a:spcAft>
                <a:spcPts val="0"/>
              </a:spcAft>
              <a:buNone/>
            </a:pPr>
            <a:endParaRPr sz="3000">
              <a:solidFill>
                <a:srgbClr val="191919"/>
              </a:solidFill>
              <a:latin typeface="Calibri"/>
              <a:ea typeface="Calibri"/>
              <a:cs typeface="Calibri"/>
              <a:sym typeface="Calibri"/>
            </a:endParaRPr>
          </a:p>
          <a:p>
            <a:pPr marL="0" lvl="0" indent="0" algn="l" rtl="0">
              <a:spcBef>
                <a:spcPts val="0"/>
              </a:spcBef>
              <a:spcAft>
                <a:spcPts val="0"/>
              </a:spcAft>
              <a:buNone/>
            </a:pPr>
            <a:endParaRPr sz="3000">
              <a:solidFill>
                <a:srgbClr val="191919"/>
              </a:solidFill>
              <a:latin typeface="Calibri"/>
              <a:ea typeface="Calibri"/>
              <a:cs typeface="Calibri"/>
              <a:sym typeface="Calibri"/>
            </a:endParaRPr>
          </a:p>
        </p:txBody>
      </p:sp>
      <p:sp>
        <p:nvSpPr>
          <p:cNvPr id="2" name="Title 1" hidden="1"/>
          <p:cNvSpPr>
            <a:spLocks noGrp="1"/>
          </p:cNvSpPr>
          <p:nvPr>
            <p:ph type="title" idx="4294967295"/>
          </p:nvPr>
        </p:nvSpPr>
        <p:spPr/>
        <p:txBody>
          <a:bodyPr/>
          <a:lstStyle/>
          <a:p>
            <a:r>
              <a:rPr lang="en-US" dirty="0" smtClean="0"/>
              <a:t>Optional Progress Markers</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2"/>
          <p:cNvSpPr txBox="1"/>
          <p:nvPr/>
        </p:nvSpPr>
        <p:spPr>
          <a:xfrm>
            <a:off x="601875" y="258750"/>
            <a:ext cx="80064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070C0"/>
                </a:solidFill>
                <a:latin typeface="Calibri"/>
                <a:ea typeface="Calibri"/>
                <a:cs typeface="Calibri"/>
                <a:sym typeface="Calibri"/>
              </a:rPr>
              <a:t>Monitoring Performance Framework for 3rd Grade Reading</a:t>
            </a:r>
            <a:endParaRPr sz="2400">
              <a:solidFill>
                <a:srgbClr val="0070C0"/>
              </a:solidFill>
              <a:latin typeface="Calibri"/>
              <a:ea typeface="Calibri"/>
              <a:cs typeface="Calibri"/>
              <a:sym typeface="Calibri"/>
            </a:endParaRPr>
          </a:p>
        </p:txBody>
      </p:sp>
      <p:pic>
        <p:nvPicPr>
          <p:cNvPr id="343" name="Google Shape;343;p52" descr="3rd grade reading targets"/>
          <p:cNvPicPr preferRelativeResize="0"/>
          <p:nvPr/>
        </p:nvPicPr>
        <p:blipFill rotWithShape="1">
          <a:blip r:embed="rId3">
            <a:alphaModFix/>
          </a:blip>
          <a:srcRect l="48472" t="11878"/>
          <a:stretch/>
        </p:blipFill>
        <p:spPr>
          <a:xfrm>
            <a:off x="2989250" y="871050"/>
            <a:ext cx="2559475" cy="2373925"/>
          </a:xfrm>
          <a:prstGeom prst="rect">
            <a:avLst/>
          </a:prstGeom>
          <a:noFill/>
          <a:ln w="9525" cap="flat" cmpd="sng">
            <a:solidFill>
              <a:srgbClr val="FFFFFF"/>
            </a:solidFill>
            <a:prstDash val="solid"/>
            <a:round/>
            <a:headEnd type="none" w="sm" len="sm"/>
            <a:tailEnd type="none" w="sm" len="sm"/>
          </a:ln>
        </p:spPr>
      </p:pic>
      <p:pic>
        <p:nvPicPr>
          <p:cNvPr id="344" name="Google Shape;344;p52" descr="examples of draft progress markers - what we expect to see and what we would like to see"/>
          <p:cNvPicPr preferRelativeResize="0"/>
          <p:nvPr/>
        </p:nvPicPr>
        <p:blipFill>
          <a:blip r:embed="rId4">
            <a:alphaModFix/>
          </a:blip>
          <a:stretch>
            <a:fillRect/>
          </a:stretch>
        </p:blipFill>
        <p:spPr>
          <a:xfrm>
            <a:off x="1590675" y="3299125"/>
            <a:ext cx="5580550" cy="3151850"/>
          </a:xfrm>
          <a:prstGeom prst="rect">
            <a:avLst/>
          </a:prstGeom>
          <a:noFill/>
          <a:ln>
            <a:noFill/>
          </a:ln>
        </p:spPr>
      </p:pic>
      <p:sp>
        <p:nvSpPr>
          <p:cNvPr id="2" name="Title 1" hidden="1"/>
          <p:cNvSpPr>
            <a:spLocks noGrp="1"/>
          </p:cNvSpPr>
          <p:nvPr>
            <p:ph type="title" idx="4294967295"/>
          </p:nvPr>
        </p:nvSpPr>
        <p:spPr/>
        <p:txBody>
          <a:bodyPr/>
          <a:lstStyle/>
          <a:p>
            <a:r>
              <a:rPr lang="en-US" dirty="0" smtClean="0"/>
              <a:t>Monitoring Performance</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49"/>
        <p:cNvGrpSpPr/>
        <p:nvPr/>
      </p:nvGrpSpPr>
      <p:grpSpPr>
        <a:xfrm>
          <a:off x="0" y="0"/>
          <a:ext cx="0" cy="0"/>
          <a:chOff x="0" y="0"/>
          <a:chExt cx="0" cy="0"/>
        </a:xfrm>
      </p:grpSpPr>
      <p:sp>
        <p:nvSpPr>
          <p:cNvPr id="350" name="Google Shape;350;p53"/>
          <p:cNvSpPr txBox="1"/>
          <p:nvPr/>
        </p:nvSpPr>
        <p:spPr>
          <a:xfrm>
            <a:off x="601875" y="258750"/>
            <a:ext cx="79548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Case Study: Our Questions &amp; Sticky Points</a:t>
            </a:r>
            <a:endParaRPr sz="4800">
              <a:solidFill>
                <a:srgbClr val="0070C0"/>
              </a:solidFill>
              <a:latin typeface="Calibri"/>
              <a:ea typeface="Calibri"/>
              <a:cs typeface="Calibri"/>
              <a:sym typeface="Calibri"/>
            </a:endParaRPr>
          </a:p>
        </p:txBody>
      </p:sp>
      <p:pic>
        <p:nvPicPr>
          <p:cNvPr id="351" name="Google Shape;351;p53"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352" name="Google Shape;352;p53" descr="decorative divider line"/>
          <p:cNvSpPr txBox="1"/>
          <p:nvPr/>
        </p:nvSpPr>
        <p:spPr>
          <a:xfrm rot="10800000" flipH="1">
            <a:off x="0" y="596257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sp>
        <p:nvSpPr>
          <p:cNvPr id="353" name="Google Shape;353;p53"/>
          <p:cNvSpPr txBox="1"/>
          <p:nvPr/>
        </p:nvSpPr>
        <p:spPr>
          <a:xfrm>
            <a:off x="650850" y="2282225"/>
            <a:ext cx="8121300" cy="75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191919"/>
                </a:solidFill>
                <a:latin typeface="Calibri"/>
                <a:ea typeface="Calibri"/>
                <a:cs typeface="Calibri"/>
                <a:sym typeface="Calibri"/>
              </a:rPr>
              <a:t>Setting the gap closing target with one number feels opposed to the disaggregated approach to data we have used in the process.  Where do we access current aggregate number and how do we continue to communicate specific needs for each focal group while using this target?</a:t>
            </a:r>
            <a:endParaRPr sz="3000">
              <a:solidFill>
                <a:srgbClr val="191919"/>
              </a:solidFill>
              <a:latin typeface="Calibri"/>
              <a:ea typeface="Calibri"/>
              <a:cs typeface="Calibri"/>
              <a:sym typeface="Calibri"/>
            </a:endParaRPr>
          </a:p>
          <a:p>
            <a:pPr marL="914400" lvl="0" indent="0" algn="l" rtl="0">
              <a:spcBef>
                <a:spcPts val="0"/>
              </a:spcBef>
              <a:spcAft>
                <a:spcPts val="0"/>
              </a:spcAft>
              <a:buClr>
                <a:srgbClr val="000000"/>
              </a:buClr>
              <a:buSzPts val="1100"/>
              <a:buFont typeface="Arial"/>
              <a:buNone/>
            </a:pPr>
            <a:endParaRPr sz="3000">
              <a:solidFill>
                <a:srgbClr val="191919"/>
              </a:solidFill>
              <a:latin typeface="Calibri"/>
              <a:ea typeface="Calibri"/>
              <a:cs typeface="Calibri"/>
              <a:sym typeface="Calibri"/>
            </a:endParaRPr>
          </a:p>
        </p:txBody>
      </p:sp>
      <p:sp>
        <p:nvSpPr>
          <p:cNvPr id="354" name="Google Shape;354;p53"/>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23</a:t>
            </a:fld>
            <a:endParaRPr/>
          </a:p>
        </p:txBody>
      </p:sp>
      <p:sp>
        <p:nvSpPr>
          <p:cNvPr id="2" name="Title 1" hidden="1"/>
          <p:cNvSpPr>
            <a:spLocks noGrp="1"/>
          </p:cNvSpPr>
          <p:nvPr>
            <p:ph type="title" idx="4294967295"/>
          </p:nvPr>
        </p:nvSpPr>
        <p:spPr/>
        <p:txBody>
          <a:bodyPr/>
          <a:lstStyle/>
          <a:p>
            <a:r>
              <a:rPr lang="en-US" dirty="0" smtClean="0"/>
              <a:t>Our Questions &amp; Sticky</a:t>
            </a:r>
            <a:r>
              <a:rPr lang="en-US" baseline="0" dirty="0" smtClean="0"/>
              <a:t> Points</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59"/>
        <p:cNvGrpSpPr/>
        <p:nvPr/>
      </p:nvGrpSpPr>
      <p:grpSpPr>
        <a:xfrm>
          <a:off x="0" y="0"/>
          <a:ext cx="0" cy="0"/>
          <a:chOff x="0" y="0"/>
          <a:chExt cx="0" cy="0"/>
        </a:xfrm>
      </p:grpSpPr>
      <p:sp>
        <p:nvSpPr>
          <p:cNvPr id="360" name="Google Shape;360;p54"/>
          <p:cNvSpPr txBox="1"/>
          <p:nvPr/>
        </p:nvSpPr>
        <p:spPr>
          <a:xfrm>
            <a:off x="601875" y="258750"/>
            <a:ext cx="64851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Optional Local Metrics</a:t>
            </a:r>
            <a:endParaRPr sz="4800">
              <a:solidFill>
                <a:srgbClr val="0070C0"/>
              </a:solidFill>
              <a:latin typeface="Calibri"/>
              <a:ea typeface="Calibri"/>
              <a:cs typeface="Calibri"/>
              <a:sym typeface="Calibri"/>
            </a:endParaRPr>
          </a:p>
        </p:txBody>
      </p:sp>
      <p:sp>
        <p:nvSpPr>
          <p:cNvPr id="361" name="Google Shape;361;p54"/>
          <p:cNvSpPr txBox="1"/>
          <p:nvPr/>
        </p:nvSpPr>
        <p:spPr>
          <a:xfrm>
            <a:off x="601875" y="1301600"/>
            <a:ext cx="4032300" cy="347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1200"/>
              </a:spcBef>
              <a:spcAft>
                <a:spcPts val="0"/>
              </a:spcAft>
              <a:buNone/>
            </a:pPr>
            <a:r>
              <a:rPr lang="en" sz="2400">
                <a:solidFill>
                  <a:schemeClr val="dk1"/>
                </a:solidFill>
                <a:latin typeface="Calibri"/>
                <a:ea typeface="Calibri"/>
                <a:cs typeface="Calibri"/>
                <a:sym typeface="Calibri"/>
              </a:rPr>
              <a:t>Applicants may also elect and </a:t>
            </a:r>
            <a:r>
              <a:rPr lang="en" sz="2400" b="1">
                <a:solidFill>
                  <a:schemeClr val="dk1"/>
                </a:solidFill>
                <a:latin typeface="Calibri"/>
                <a:ea typeface="Calibri"/>
                <a:cs typeface="Calibri"/>
                <a:sym typeface="Calibri"/>
              </a:rPr>
              <a:t>are encouraged to put forward optional local metrics </a:t>
            </a:r>
            <a:r>
              <a:rPr lang="en" sz="2400">
                <a:solidFill>
                  <a:schemeClr val="dk1"/>
                </a:solidFill>
                <a:latin typeface="Calibri"/>
                <a:ea typeface="Calibri"/>
                <a:cs typeface="Calibri"/>
                <a:sym typeface="Calibri"/>
              </a:rPr>
              <a:t>(in addition to the five common metrics) that may more accurately align to the particular strategies, activities and investments outlined in their SIA grant application and plan. </a:t>
            </a:r>
            <a:endParaRPr sz="2400">
              <a:solidFill>
                <a:schemeClr val="dk1"/>
              </a:solidFill>
              <a:latin typeface="Calibri"/>
              <a:ea typeface="Calibri"/>
              <a:cs typeface="Calibri"/>
              <a:sym typeface="Calibri"/>
            </a:endParaRPr>
          </a:p>
          <a:p>
            <a:pPr marL="0" lvl="0" indent="0" algn="ctr" rtl="0">
              <a:lnSpc>
                <a:spcPct val="115000"/>
              </a:lnSpc>
              <a:spcBef>
                <a:spcPts val="1200"/>
              </a:spcBef>
              <a:spcAft>
                <a:spcPts val="0"/>
              </a:spcAft>
              <a:buNone/>
            </a:pPr>
            <a:endParaRPr sz="2400">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endParaRPr sz="2400" i="1">
              <a:solidFill>
                <a:schemeClr val="dk1"/>
              </a:solidFill>
              <a:latin typeface="Calibri"/>
              <a:ea typeface="Calibri"/>
              <a:cs typeface="Calibri"/>
              <a:sym typeface="Calibri"/>
            </a:endParaRPr>
          </a:p>
          <a:p>
            <a:pPr marL="0" marR="0" lvl="0" indent="0" algn="l" rtl="0">
              <a:lnSpc>
                <a:spcPct val="90000"/>
              </a:lnSpc>
              <a:spcBef>
                <a:spcPts val="1200"/>
              </a:spcBef>
              <a:spcAft>
                <a:spcPts val="0"/>
              </a:spcAft>
              <a:buNone/>
            </a:pPr>
            <a:endParaRPr sz="2400" i="1">
              <a:latin typeface="Calibri"/>
              <a:ea typeface="Calibri"/>
              <a:cs typeface="Calibri"/>
              <a:sym typeface="Calibri"/>
            </a:endParaRPr>
          </a:p>
          <a:p>
            <a:pPr marL="457200" marR="0" lvl="0" indent="0" algn="l" rtl="0">
              <a:lnSpc>
                <a:spcPct val="90000"/>
              </a:lnSpc>
              <a:spcBef>
                <a:spcPts val="1000"/>
              </a:spcBef>
              <a:spcAft>
                <a:spcPts val="0"/>
              </a:spcAft>
              <a:buNone/>
            </a:pPr>
            <a:endParaRPr sz="2400" i="1">
              <a:latin typeface="Calibri"/>
              <a:ea typeface="Calibri"/>
              <a:cs typeface="Calibri"/>
              <a:sym typeface="Calibri"/>
            </a:endParaRPr>
          </a:p>
        </p:txBody>
      </p:sp>
      <p:pic>
        <p:nvPicPr>
          <p:cNvPr id="362" name="Google Shape;362;p54"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363" name="Google Shape;363;p54" descr="decorative divider line"/>
          <p:cNvSpPr txBox="1"/>
          <p:nvPr/>
        </p:nvSpPr>
        <p:spPr>
          <a:xfrm rot="10800000" flipH="1">
            <a:off x="0" y="596257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sp>
        <p:nvSpPr>
          <p:cNvPr id="364" name="Google Shape;364;p54"/>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24</a:t>
            </a:fld>
            <a:endParaRPr/>
          </a:p>
        </p:txBody>
      </p:sp>
      <p:pic>
        <p:nvPicPr>
          <p:cNvPr id="365" name="Google Shape;365;p54" descr="students in classroom"/>
          <p:cNvPicPr preferRelativeResize="0"/>
          <p:nvPr/>
        </p:nvPicPr>
        <p:blipFill>
          <a:blip r:embed="rId4">
            <a:alphaModFix/>
          </a:blip>
          <a:stretch>
            <a:fillRect/>
          </a:stretch>
        </p:blipFill>
        <p:spPr>
          <a:xfrm>
            <a:off x="4746575" y="2222512"/>
            <a:ext cx="3810200" cy="2534325"/>
          </a:xfrm>
          <a:prstGeom prst="rect">
            <a:avLst/>
          </a:prstGeom>
          <a:noFill/>
          <a:ln>
            <a:noFill/>
          </a:ln>
        </p:spPr>
      </p:pic>
      <p:sp>
        <p:nvSpPr>
          <p:cNvPr id="2" name="Title 1" hidden="1"/>
          <p:cNvSpPr>
            <a:spLocks noGrp="1"/>
          </p:cNvSpPr>
          <p:nvPr>
            <p:ph type="title" idx="4294967295"/>
          </p:nvPr>
        </p:nvSpPr>
        <p:spPr/>
        <p:txBody>
          <a:bodyPr/>
          <a:lstStyle/>
          <a:p>
            <a:r>
              <a:rPr lang="en-US" dirty="0" smtClean="0"/>
              <a:t>Optional Local Metrics</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70"/>
        <p:cNvGrpSpPr/>
        <p:nvPr/>
      </p:nvGrpSpPr>
      <p:grpSpPr>
        <a:xfrm>
          <a:off x="0" y="0"/>
          <a:ext cx="0" cy="0"/>
          <a:chOff x="0" y="0"/>
          <a:chExt cx="0" cy="0"/>
        </a:xfrm>
      </p:grpSpPr>
      <p:sp>
        <p:nvSpPr>
          <p:cNvPr id="371" name="Google Shape;371;p55"/>
          <p:cNvSpPr txBox="1"/>
          <p:nvPr/>
        </p:nvSpPr>
        <p:spPr>
          <a:xfrm>
            <a:off x="601875" y="258750"/>
            <a:ext cx="82587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Case Study: Local Optional Metrics</a:t>
            </a:r>
            <a:endParaRPr sz="4800">
              <a:solidFill>
                <a:srgbClr val="0070C0"/>
              </a:solidFill>
              <a:latin typeface="Calibri"/>
              <a:ea typeface="Calibri"/>
              <a:cs typeface="Calibri"/>
              <a:sym typeface="Calibri"/>
            </a:endParaRPr>
          </a:p>
        </p:txBody>
      </p:sp>
      <p:pic>
        <p:nvPicPr>
          <p:cNvPr id="372" name="Google Shape;372;p55"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373" name="Google Shape;373;p55" descr="decorative divider line"/>
          <p:cNvSpPr txBox="1"/>
          <p:nvPr/>
        </p:nvSpPr>
        <p:spPr>
          <a:xfrm rot="10800000" flipH="1">
            <a:off x="0" y="596257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sp>
        <p:nvSpPr>
          <p:cNvPr id="374" name="Google Shape;374;p55"/>
          <p:cNvSpPr txBox="1"/>
          <p:nvPr/>
        </p:nvSpPr>
        <p:spPr>
          <a:xfrm>
            <a:off x="511350" y="1723850"/>
            <a:ext cx="8121300" cy="750000"/>
          </a:xfrm>
          <a:prstGeom prst="rect">
            <a:avLst/>
          </a:prstGeom>
          <a:noFill/>
          <a:ln>
            <a:noFill/>
          </a:ln>
        </p:spPr>
        <p:txBody>
          <a:bodyPr spcFirstLastPara="1" wrap="square" lIns="91425" tIns="91425" rIns="91425" bIns="91425" anchor="t" anchorCtr="0">
            <a:noAutofit/>
          </a:bodyPr>
          <a:lstStyle/>
          <a:p>
            <a:pPr marL="914400" lvl="0" indent="0" algn="l" rtl="0">
              <a:spcBef>
                <a:spcPts val="0"/>
              </a:spcBef>
              <a:spcAft>
                <a:spcPts val="0"/>
              </a:spcAft>
              <a:buClr>
                <a:srgbClr val="000000"/>
              </a:buClr>
              <a:buSzPts val="1100"/>
              <a:buFont typeface="Arial"/>
              <a:buNone/>
            </a:pPr>
            <a:endParaRPr sz="3000">
              <a:solidFill>
                <a:srgbClr val="191919"/>
              </a:solidFill>
              <a:latin typeface="Calibri"/>
              <a:ea typeface="Calibri"/>
              <a:cs typeface="Calibri"/>
              <a:sym typeface="Calibri"/>
            </a:endParaRPr>
          </a:p>
          <a:p>
            <a:pPr marL="0" lvl="0" indent="0" algn="l" rtl="0">
              <a:spcBef>
                <a:spcPts val="0"/>
              </a:spcBef>
              <a:spcAft>
                <a:spcPts val="0"/>
              </a:spcAft>
              <a:buClr>
                <a:srgbClr val="000000"/>
              </a:buClr>
              <a:buSzPts val="1100"/>
              <a:buFont typeface="Arial"/>
              <a:buNone/>
            </a:pPr>
            <a:r>
              <a:rPr lang="en" sz="3000">
                <a:solidFill>
                  <a:srgbClr val="191919"/>
                </a:solidFill>
                <a:latin typeface="Calibri"/>
                <a:ea typeface="Calibri"/>
                <a:cs typeface="Calibri"/>
                <a:sym typeface="Calibri"/>
              </a:rPr>
              <a:t>Oregon Healthy Teens survey data</a:t>
            </a:r>
            <a:endParaRPr sz="3000">
              <a:solidFill>
                <a:srgbClr val="191919"/>
              </a:solidFill>
              <a:latin typeface="Calibri"/>
              <a:ea typeface="Calibri"/>
              <a:cs typeface="Calibri"/>
              <a:sym typeface="Calibri"/>
            </a:endParaRPr>
          </a:p>
          <a:p>
            <a:pPr marL="0" lvl="0" indent="0" algn="l" rtl="0">
              <a:spcBef>
                <a:spcPts val="0"/>
              </a:spcBef>
              <a:spcAft>
                <a:spcPts val="0"/>
              </a:spcAft>
              <a:buClr>
                <a:srgbClr val="000000"/>
              </a:buClr>
              <a:buSzPts val="1100"/>
              <a:buFont typeface="Arial"/>
              <a:buNone/>
            </a:pPr>
            <a:endParaRPr sz="3000">
              <a:solidFill>
                <a:srgbClr val="191919"/>
              </a:solidFill>
              <a:latin typeface="Calibri"/>
              <a:ea typeface="Calibri"/>
              <a:cs typeface="Calibri"/>
              <a:sym typeface="Calibri"/>
            </a:endParaRPr>
          </a:p>
          <a:p>
            <a:pPr marL="0" lvl="0" indent="0" algn="l" rtl="0">
              <a:spcBef>
                <a:spcPts val="0"/>
              </a:spcBef>
              <a:spcAft>
                <a:spcPts val="0"/>
              </a:spcAft>
              <a:buClr>
                <a:srgbClr val="000000"/>
              </a:buClr>
              <a:buSzPts val="1100"/>
              <a:buFont typeface="Arial"/>
              <a:buNone/>
            </a:pPr>
            <a:r>
              <a:rPr lang="en" sz="3000">
                <a:solidFill>
                  <a:srgbClr val="191919"/>
                </a:solidFill>
                <a:latin typeface="Calibri"/>
                <a:ea typeface="Calibri"/>
                <a:cs typeface="Calibri"/>
                <a:sym typeface="Calibri"/>
              </a:rPr>
              <a:t>Math metric</a:t>
            </a:r>
            <a:endParaRPr sz="3000">
              <a:solidFill>
                <a:srgbClr val="191919"/>
              </a:solidFill>
              <a:latin typeface="Calibri"/>
              <a:ea typeface="Calibri"/>
              <a:cs typeface="Calibri"/>
              <a:sym typeface="Calibri"/>
            </a:endParaRPr>
          </a:p>
        </p:txBody>
      </p:sp>
      <p:sp>
        <p:nvSpPr>
          <p:cNvPr id="375" name="Google Shape;375;p55"/>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25</a:t>
            </a:fld>
            <a:endParaRPr/>
          </a:p>
        </p:txBody>
      </p:sp>
      <p:sp>
        <p:nvSpPr>
          <p:cNvPr id="2" name="Title 1" hidden="1"/>
          <p:cNvSpPr>
            <a:spLocks noGrp="1"/>
          </p:cNvSpPr>
          <p:nvPr>
            <p:ph type="title" idx="4294967295"/>
          </p:nvPr>
        </p:nvSpPr>
        <p:spPr/>
        <p:txBody>
          <a:bodyPr/>
          <a:lstStyle/>
          <a:p>
            <a:r>
              <a:rPr lang="en-US" dirty="0" smtClean="0"/>
              <a:t>Local Optional Metrics</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80"/>
        <p:cNvGrpSpPr/>
        <p:nvPr/>
      </p:nvGrpSpPr>
      <p:grpSpPr>
        <a:xfrm>
          <a:off x="0" y="0"/>
          <a:ext cx="0" cy="0"/>
          <a:chOff x="0" y="0"/>
          <a:chExt cx="0" cy="0"/>
        </a:xfrm>
      </p:grpSpPr>
      <p:sp>
        <p:nvSpPr>
          <p:cNvPr id="381" name="Google Shape;381;p56"/>
          <p:cNvSpPr txBox="1"/>
          <p:nvPr/>
        </p:nvSpPr>
        <p:spPr>
          <a:xfrm>
            <a:off x="816175" y="2526600"/>
            <a:ext cx="79548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Case Study: Big Takeaways</a:t>
            </a:r>
            <a:endParaRPr sz="4800">
              <a:solidFill>
                <a:srgbClr val="0070C0"/>
              </a:solidFill>
              <a:latin typeface="Calibri"/>
              <a:ea typeface="Calibri"/>
              <a:cs typeface="Calibri"/>
              <a:sym typeface="Calibri"/>
            </a:endParaRPr>
          </a:p>
        </p:txBody>
      </p:sp>
      <p:pic>
        <p:nvPicPr>
          <p:cNvPr id="382" name="Google Shape;382;p56"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383" name="Google Shape;383;p56" descr="decorative divider line"/>
          <p:cNvSpPr txBox="1"/>
          <p:nvPr/>
        </p:nvSpPr>
        <p:spPr>
          <a:xfrm rot="10800000" flipH="1">
            <a:off x="0" y="596257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sp>
        <p:nvSpPr>
          <p:cNvPr id="384" name="Google Shape;384;p56"/>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26</a:t>
            </a:fld>
            <a:endParaRPr/>
          </a:p>
        </p:txBody>
      </p:sp>
      <p:sp>
        <p:nvSpPr>
          <p:cNvPr id="2" name="Title 1" hidden="1"/>
          <p:cNvSpPr>
            <a:spLocks noGrp="1"/>
          </p:cNvSpPr>
          <p:nvPr>
            <p:ph type="title" idx="4294967295"/>
          </p:nvPr>
        </p:nvSpPr>
        <p:spPr/>
        <p:txBody>
          <a:bodyPr/>
          <a:lstStyle/>
          <a:p>
            <a:r>
              <a:rPr lang="en-US" dirty="0" smtClean="0"/>
              <a:t>Big Takeaways</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89"/>
        <p:cNvGrpSpPr/>
        <p:nvPr/>
      </p:nvGrpSpPr>
      <p:grpSpPr>
        <a:xfrm>
          <a:off x="0" y="0"/>
          <a:ext cx="0" cy="0"/>
          <a:chOff x="0" y="0"/>
          <a:chExt cx="0" cy="0"/>
        </a:xfrm>
      </p:grpSpPr>
      <p:sp>
        <p:nvSpPr>
          <p:cNvPr id="390" name="Google Shape;390;p57"/>
          <p:cNvSpPr txBox="1"/>
          <p:nvPr/>
        </p:nvSpPr>
        <p:spPr>
          <a:xfrm>
            <a:off x="590475" y="232125"/>
            <a:ext cx="83229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Co-Development to Agreement</a:t>
            </a:r>
            <a:endParaRPr sz="4800">
              <a:solidFill>
                <a:srgbClr val="0070C0"/>
              </a:solidFill>
              <a:latin typeface="Calibri"/>
              <a:ea typeface="Calibri"/>
              <a:cs typeface="Calibri"/>
              <a:sym typeface="Calibri"/>
            </a:endParaRPr>
          </a:p>
        </p:txBody>
      </p:sp>
      <p:pic>
        <p:nvPicPr>
          <p:cNvPr id="391" name="Google Shape;391;p57"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392" name="Google Shape;392;p57" descr="decorative divider line"/>
          <p:cNvSpPr txBox="1"/>
          <p:nvPr/>
        </p:nvSpPr>
        <p:spPr>
          <a:xfrm rot="10800000" flipH="1">
            <a:off x="0" y="596257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grpSp>
        <p:nvGrpSpPr>
          <p:cNvPr id="393" name="Google Shape;393;p57" descr="decorative chevron arrows"/>
          <p:cNvGrpSpPr/>
          <p:nvPr/>
        </p:nvGrpSpPr>
        <p:grpSpPr>
          <a:xfrm>
            <a:off x="516975" y="4467525"/>
            <a:ext cx="8343750" cy="1143000"/>
            <a:chOff x="581025" y="3667125"/>
            <a:chExt cx="8343750" cy="1143000"/>
          </a:xfrm>
        </p:grpSpPr>
        <p:sp>
          <p:nvSpPr>
            <p:cNvPr id="394" name="Google Shape;394;p57"/>
            <p:cNvSpPr/>
            <p:nvPr/>
          </p:nvSpPr>
          <p:spPr>
            <a:xfrm>
              <a:off x="581025" y="3667125"/>
              <a:ext cx="1733400" cy="1143000"/>
            </a:xfrm>
            <a:prstGeom prst="chevron">
              <a:avLst>
                <a:gd name="adj" fmla="val 50000"/>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7"/>
            <p:cNvSpPr/>
            <p:nvPr/>
          </p:nvSpPr>
          <p:spPr>
            <a:xfrm>
              <a:off x="2190750" y="3667125"/>
              <a:ext cx="1733400" cy="1143000"/>
            </a:xfrm>
            <a:prstGeom prst="chevron">
              <a:avLst>
                <a:gd name="adj" fmla="val 50000"/>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7"/>
            <p:cNvSpPr/>
            <p:nvPr/>
          </p:nvSpPr>
          <p:spPr>
            <a:xfrm>
              <a:off x="3924150" y="3667125"/>
              <a:ext cx="1733400" cy="1143000"/>
            </a:xfrm>
            <a:prstGeom prst="chevron">
              <a:avLst>
                <a:gd name="adj" fmla="val 50000"/>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7"/>
            <p:cNvSpPr/>
            <p:nvPr/>
          </p:nvSpPr>
          <p:spPr>
            <a:xfrm>
              <a:off x="5610225" y="3667125"/>
              <a:ext cx="1733400" cy="1143000"/>
            </a:xfrm>
            <a:prstGeom prst="chevron">
              <a:avLst>
                <a:gd name="adj" fmla="val 50000"/>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7"/>
            <p:cNvSpPr/>
            <p:nvPr/>
          </p:nvSpPr>
          <p:spPr>
            <a:xfrm>
              <a:off x="7191375" y="3667125"/>
              <a:ext cx="1733400" cy="1143000"/>
            </a:xfrm>
            <a:prstGeom prst="chevron">
              <a:avLst>
                <a:gd name="adj" fmla="val 50000"/>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57"/>
          <p:cNvSpPr txBox="1"/>
          <p:nvPr/>
        </p:nvSpPr>
        <p:spPr>
          <a:xfrm>
            <a:off x="2424588" y="2216900"/>
            <a:ext cx="1443000" cy="15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Once your SIA application is reviewed and meets all requirements, ODE will contact you to begin co-development based on the draft targets you submitted.</a:t>
            </a:r>
            <a:endParaRPr sz="1200">
              <a:latin typeface="Calibri"/>
              <a:ea typeface="Calibri"/>
              <a:cs typeface="Calibri"/>
              <a:sym typeface="Calibri"/>
            </a:endParaRPr>
          </a:p>
        </p:txBody>
      </p:sp>
      <p:grpSp>
        <p:nvGrpSpPr>
          <p:cNvPr id="400" name="Google Shape;400;p57" descr="Text box"/>
          <p:cNvGrpSpPr/>
          <p:nvPr/>
        </p:nvGrpSpPr>
        <p:grpSpPr>
          <a:xfrm>
            <a:off x="590475" y="1190125"/>
            <a:ext cx="8584000" cy="3064013"/>
            <a:chOff x="590475" y="850963"/>
            <a:chExt cx="8584000" cy="3064013"/>
          </a:xfrm>
        </p:grpSpPr>
        <p:sp>
          <p:nvSpPr>
            <p:cNvPr id="401" name="Google Shape;401;p57"/>
            <p:cNvSpPr txBox="1"/>
            <p:nvPr/>
          </p:nvSpPr>
          <p:spPr>
            <a:xfrm>
              <a:off x="590475" y="1644250"/>
              <a:ext cx="1903200" cy="6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1C4587"/>
                  </a:solidFill>
                  <a:latin typeface="Calibri"/>
                  <a:ea typeface="Calibri"/>
                  <a:cs typeface="Calibri"/>
                  <a:sym typeface="Calibri"/>
                </a:rPr>
                <a:t>Submit                  DRAFT Targets </a:t>
              </a:r>
              <a:endParaRPr b="1">
                <a:solidFill>
                  <a:srgbClr val="1C4587"/>
                </a:solidFill>
                <a:latin typeface="Calibri"/>
                <a:ea typeface="Calibri"/>
                <a:cs typeface="Calibri"/>
                <a:sym typeface="Calibri"/>
              </a:endParaRPr>
            </a:p>
          </p:txBody>
        </p:sp>
        <p:sp>
          <p:nvSpPr>
            <p:cNvPr id="402" name="Google Shape;402;p57"/>
            <p:cNvSpPr txBox="1"/>
            <p:nvPr/>
          </p:nvSpPr>
          <p:spPr>
            <a:xfrm>
              <a:off x="637100" y="2214200"/>
              <a:ext cx="1443000" cy="15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Attach your DRAFT targets with your complete SIA Application during submission: </a:t>
              </a: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March 2 - April 15, 2020.</a:t>
              </a:r>
              <a:endParaRPr sz="1200">
                <a:latin typeface="Calibri"/>
                <a:ea typeface="Calibri"/>
                <a:cs typeface="Calibri"/>
                <a:sym typeface="Calibri"/>
              </a:endParaRPr>
            </a:p>
          </p:txBody>
        </p:sp>
        <p:sp>
          <p:nvSpPr>
            <p:cNvPr id="403" name="Google Shape;403;p57"/>
            <p:cNvSpPr txBox="1"/>
            <p:nvPr/>
          </p:nvSpPr>
          <p:spPr>
            <a:xfrm>
              <a:off x="2320250" y="924300"/>
              <a:ext cx="1903200" cy="51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1C4587"/>
                  </a:solidFill>
                  <a:latin typeface="Calibri"/>
                  <a:ea typeface="Calibri"/>
                  <a:cs typeface="Calibri"/>
                  <a:sym typeface="Calibri"/>
                </a:rPr>
                <a:t>Co-Development of Targets begins once Application Meets Requirements</a:t>
              </a:r>
              <a:endParaRPr b="1">
                <a:solidFill>
                  <a:srgbClr val="1C4587"/>
                </a:solidFill>
                <a:latin typeface="Calibri"/>
                <a:ea typeface="Calibri"/>
                <a:cs typeface="Calibri"/>
                <a:sym typeface="Calibri"/>
              </a:endParaRPr>
            </a:p>
          </p:txBody>
        </p:sp>
        <p:sp>
          <p:nvSpPr>
            <p:cNvPr id="404" name="Google Shape;404;p57"/>
            <p:cNvSpPr txBox="1"/>
            <p:nvPr/>
          </p:nvSpPr>
          <p:spPr>
            <a:xfrm>
              <a:off x="4088225" y="1779550"/>
              <a:ext cx="1604700" cy="6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1C4587"/>
                  </a:solidFill>
                  <a:latin typeface="Calibri"/>
                  <a:ea typeface="Calibri"/>
                  <a:cs typeface="Calibri"/>
                  <a:sym typeface="Calibri"/>
                </a:rPr>
                <a:t>ODE Initiates Grant Agreement Process</a:t>
              </a:r>
              <a:endParaRPr b="1">
                <a:solidFill>
                  <a:srgbClr val="1C4587"/>
                </a:solidFill>
                <a:latin typeface="Calibri"/>
                <a:ea typeface="Calibri"/>
                <a:cs typeface="Calibri"/>
                <a:sym typeface="Calibri"/>
              </a:endParaRPr>
            </a:p>
          </p:txBody>
        </p:sp>
        <p:sp>
          <p:nvSpPr>
            <p:cNvPr id="405" name="Google Shape;405;p57"/>
            <p:cNvSpPr txBox="1"/>
            <p:nvPr/>
          </p:nvSpPr>
          <p:spPr>
            <a:xfrm>
              <a:off x="4173838" y="2352875"/>
              <a:ext cx="1443000" cy="15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ODE will initiate the grant agreement process, to include growth targets as an exhibit for monitoring purposes.</a:t>
              </a:r>
              <a:endParaRPr sz="1200">
                <a:latin typeface="Calibri"/>
                <a:ea typeface="Calibri"/>
                <a:cs typeface="Calibri"/>
                <a:sym typeface="Calibri"/>
              </a:endParaRPr>
            </a:p>
          </p:txBody>
        </p:sp>
        <p:sp>
          <p:nvSpPr>
            <p:cNvPr id="406" name="Google Shape;406;p57"/>
            <p:cNvSpPr txBox="1"/>
            <p:nvPr/>
          </p:nvSpPr>
          <p:spPr>
            <a:xfrm>
              <a:off x="6015600" y="850963"/>
              <a:ext cx="1783500" cy="6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1C4587"/>
                  </a:solidFill>
                  <a:latin typeface="Calibri"/>
                  <a:ea typeface="Calibri"/>
                  <a:cs typeface="Calibri"/>
                  <a:sym typeface="Calibri"/>
                </a:rPr>
                <a:t>Facilitate Public Review of Grant Agreement &amp; Obtain Board Approval </a:t>
              </a:r>
              <a:endParaRPr b="1">
                <a:solidFill>
                  <a:srgbClr val="1C4587"/>
                </a:solidFill>
                <a:latin typeface="Calibri"/>
                <a:ea typeface="Calibri"/>
                <a:cs typeface="Calibri"/>
                <a:sym typeface="Calibri"/>
              </a:endParaRPr>
            </a:p>
          </p:txBody>
        </p:sp>
        <p:sp>
          <p:nvSpPr>
            <p:cNvPr id="407" name="Google Shape;407;p57"/>
            <p:cNvSpPr txBox="1"/>
            <p:nvPr/>
          </p:nvSpPr>
          <p:spPr>
            <a:xfrm>
              <a:off x="6015600" y="1852900"/>
              <a:ext cx="1346700" cy="15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Applicants must post on webpage and/or make available in district office; present grant agreement at an open board meeting and obtain board approval.</a:t>
              </a:r>
              <a:endParaRPr sz="1200">
                <a:latin typeface="Calibri"/>
                <a:ea typeface="Calibri"/>
                <a:cs typeface="Calibri"/>
                <a:sym typeface="Calibri"/>
              </a:endParaRPr>
            </a:p>
          </p:txBody>
        </p:sp>
        <p:sp>
          <p:nvSpPr>
            <p:cNvPr id="408" name="Google Shape;408;p57"/>
            <p:cNvSpPr txBox="1"/>
            <p:nvPr/>
          </p:nvSpPr>
          <p:spPr>
            <a:xfrm>
              <a:off x="7684975" y="2002863"/>
              <a:ext cx="1489500" cy="6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1C4587"/>
                  </a:solidFill>
                  <a:latin typeface="Calibri"/>
                  <a:ea typeface="Calibri"/>
                  <a:cs typeface="Calibri"/>
                  <a:sym typeface="Calibri"/>
                </a:rPr>
                <a:t>Submit Documentation of Board Approval</a:t>
              </a:r>
              <a:endParaRPr b="1">
                <a:solidFill>
                  <a:srgbClr val="1C4587"/>
                </a:solidFill>
                <a:latin typeface="Calibri"/>
                <a:ea typeface="Calibri"/>
                <a:cs typeface="Calibri"/>
                <a:sym typeface="Calibri"/>
              </a:endParaRPr>
            </a:p>
          </p:txBody>
        </p:sp>
        <p:sp>
          <p:nvSpPr>
            <p:cNvPr id="409" name="Google Shape;409;p57"/>
            <p:cNvSpPr txBox="1"/>
            <p:nvPr/>
          </p:nvSpPr>
          <p:spPr>
            <a:xfrm>
              <a:off x="7666250" y="2950175"/>
              <a:ext cx="1269000" cy="9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Grant agreement is finalized with ODE and applicant.</a:t>
              </a:r>
              <a:endParaRPr sz="1200">
                <a:latin typeface="Calibri"/>
                <a:ea typeface="Calibri"/>
                <a:cs typeface="Calibri"/>
                <a:sym typeface="Calibri"/>
              </a:endParaRPr>
            </a:p>
          </p:txBody>
        </p:sp>
      </p:grpSp>
      <p:sp>
        <p:nvSpPr>
          <p:cNvPr id="410" name="Google Shape;410;p57"/>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27</a:t>
            </a:fld>
            <a:endParaRPr/>
          </a:p>
        </p:txBody>
      </p:sp>
      <p:sp>
        <p:nvSpPr>
          <p:cNvPr id="2" name="Title 1" hidden="1"/>
          <p:cNvSpPr>
            <a:spLocks noGrp="1"/>
          </p:cNvSpPr>
          <p:nvPr>
            <p:ph type="title" idx="4294967295"/>
          </p:nvPr>
        </p:nvSpPr>
        <p:spPr/>
        <p:txBody>
          <a:bodyPr/>
          <a:lstStyle/>
          <a:p>
            <a:r>
              <a:rPr lang="en-US" dirty="0" smtClean="0"/>
              <a:t>Co-Development to Agreement</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415"/>
        <p:cNvGrpSpPr/>
        <p:nvPr/>
      </p:nvGrpSpPr>
      <p:grpSpPr>
        <a:xfrm>
          <a:off x="0" y="0"/>
          <a:ext cx="0" cy="0"/>
          <a:chOff x="0" y="0"/>
          <a:chExt cx="0" cy="0"/>
        </a:xfrm>
      </p:grpSpPr>
      <p:sp>
        <p:nvSpPr>
          <p:cNvPr id="416" name="Google Shape;416;p58"/>
          <p:cNvSpPr txBox="1"/>
          <p:nvPr/>
        </p:nvSpPr>
        <p:spPr>
          <a:xfrm>
            <a:off x="601875" y="258750"/>
            <a:ext cx="71691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Your Questions Answered</a:t>
            </a:r>
            <a:endParaRPr sz="4800">
              <a:solidFill>
                <a:srgbClr val="0070C0"/>
              </a:solidFill>
              <a:latin typeface="Calibri"/>
              <a:ea typeface="Calibri"/>
              <a:cs typeface="Calibri"/>
              <a:sym typeface="Calibri"/>
            </a:endParaRPr>
          </a:p>
        </p:txBody>
      </p:sp>
      <p:pic>
        <p:nvPicPr>
          <p:cNvPr id="417" name="Google Shape;417;p58"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418" name="Google Shape;418;p58" descr="decorative divider line"/>
          <p:cNvSpPr txBox="1"/>
          <p:nvPr/>
        </p:nvSpPr>
        <p:spPr>
          <a:xfrm rot="10800000" flipH="1">
            <a:off x="0" y="596257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sp>
        <p:nvSpPr>
          <p:cNvPr id="419" name="Google Shape;419;p58"/>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28</a:t>
            </a:fld>
            <a:endParaRPr/>
          </a:p>
        </p:txBody>
      </p:sp>
      <p:pic>
        <p:nvPicPr>
          <p:cNvPr id="420" name="Google Shape;420;p58" descr="Q &amp; A thought bubbles"/>
          <p:cNvPicPr preferRelativeResize="0"/>
          <p:nvPr/>
        </p:nvPicPr>
        <p:blipFill>
          <a:blip r:embed="rId4">
            <a:alphaModFix/>
          </a:blip>
          <a:stretch>
            <a:fillRect/>
          </a:stretch>
        </p:blipFill>
        <p:spPr>
          <a:xfrm>
            <a:off x="1803638" y="1739788"/>
            <a:ext cx="4765574" cy="3177050"/>
          </a:xfrm>
          <a:prstGeom prst="rect">
            <a:avLst/>
          </a:prstGeom>
          <a:noFill/>
          <a:ln>
            <a:noFill/>
          </a:ln>
        </p:spPr>
      </p:pic>
      <p:sp>
        <p:nvSpPr>
          <p:cNvPr id="2" name="Title 1" hidden="1"/>
          <p:cNvSpPr>
            <a:spLocks noGrp="1"/>
          </p:cNvSpPr>
          <p:nvPr>
            <p:ph type="title" idx="4294967295"/>
          </p:nvPr>
        </p:nvSpPr>
        <p:spPr/>
        <p:txBody>
          <a:bodyPr/>
          <a:lstStyle/>
          <a:p>
            <a:r>
              <a:rPr lang="en-US" dirty="0" smtClean="0"/>
              <a:t>Your Questions Answered</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425"/>
        <p:cNvGrpSpPr/>
        <p:nvPr/>
      </p:nvGrpSpPr>
      <p:grpSpPr>
        <a:xfrm>
          <a:off x="0" y="0"/>
          <a:ext cx="0" cy="0"/>
          <a:chOff x="0" y="0"/>
          <a:chExt cx="0" cy="0"/>
        </a:xfrm>
      </p:grpSpPr>
      <p:sp>
        <p:nvSpPr>
          <p:cNvPr id="426" name="Google Shape;426;p59"/>
          <p:cNvSpPr txBox="1"/>
          <p:nvPr/>
        </p:nvSpPr>
        <p:spPr>
          <a:xfrm>
            <a:off x="601875" y="258750"/>
            <a:ext cx="71691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SIA Webpage</a:t>
            </a:r>
            <a:endParaRPr sz="4800">
              <a:solidFill>
                <a:srgbClr val="0070C0"/>
              </a:solidFill>
              <a:latin typeface="Calibri"/>
              <a:ea typeface="Calibri"/>
              <a:cs typeface="Calibri"/>
              <a:sym typeface="Calibri"/>
            </a:endParaRPr>
          </a:p>
        </p:txBody>
      </p:sp>
      <p:pic>
        <p:nvPicPr>
          <p:cNvPr id="427" name="Google Shape;427;p59"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428" name="Google Shape;428;p59" descr="decorative divider line"/>
          <p:cNvSpPr txBox="1"/>
          <p:nvPr/>
        </p:nvSpPr>
        <p:spPr>
          <a:xfrm rot="10800000" flipH="1">
            <a:off x="0" y="596257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sp>
        <p:nvSpPr>
          <p:cNvPr id="429" name="Google Shape;429;p59"/>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29</a:t>
            </a:fld>
            <a:endParaRPr/>
          </a:p>
        </p:txBody>
      </p:sp>
      <p:pic>
        <p:nvPicPr>
          <p:cNvPr id="430" name="Google Shape;430;p59" descr="screen shot of the SIA webpage"/>
          <p:cNvPicPr preferRelativeResize="0"/>
          <p:nvPr/>
        </p:nvPicPr>
        <p:blipFill>
          <a:blip r:embed="rId4">
            <a:alphaModFix/>
          </a:blip>
          <a:stretch>
            <a:fillRect/>
          </a:stretch>
        </p:blipFill>
        <p:spPr>
          <a:xfrm>
            <a:off x="477325" y="1201312"/>
            <a:ext cx="8005252" cy="4455376"/>
          </a:xfrm>
          <a:prstGeom prst="rect">
            <a:avLst/>
          </a:prstGeom>
          <a:noFill/>
          <a:ln>
            <a:noFill/>
          </a:ln>
        </p:spPr>
      </p:pic>
      <p:sp>
        <p:nvSpPr>
          <p:cNvPr id="431" name="Google Shape;431;p59" descr="circle around Longitudinal Performance Growth Targets"/>
          <p:cNvSpPr/>
          <p:nvPr/>
        </p:nvSpPr>
        <p:spPr>
          <a:xfrm>
            <a:off x="4421150" y="3608875"/>
            <a:ext cx="1845000" cy="475800"/>
          </a:xfrm>
          <a:prstGeom prst="ellipse">
            <a:avLst/>
          </a:prstGeom>
          <a:no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hidden="1"/>
          <p:cNvSpPr>
            <a:spLocks noGrp="1"/>
          </p:cNvSpPr>
          <p:nvPr>
            <p:ph type="title" idx="4294967295"/>
          </p:nvPr>
        </p:nvSpPr>
        <p:spPr/>
        <p:txBody>
          <a:bodyPr/>
          <a:lstStyle/>
          <a:p>
            <a:r>
              <a:rPr lang="en-US" dirty="0" smtClean="0"/>
              <a:t>SIA Webpage</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61"/>
        <p:cNvGrpSpPr/>
        <p:nvPr/>
      </p:nvGrpSpPr>
      <p:grpSpPr>
        <a:xfrm>
          <a:off x="0" y="0"/>
          <a:ext cx="0" cy="0"/>
          <a:chOff x="0" y="0"/>
          <a:chExt cx="0" cy="0"/>
        </a:xfrm>
      </p:grpSpPr>
      <p:sp>
        <p:nvSpPr>
          <p:cNvPr id="162" name="Google Shape;162;p33"/>
          <p:cNvSpPr txBox="1"/>
          <p:nvPr/>
        </p:nvSpPr>
        <p:spPr>
          <a:xfrm>
            <a:off x="601875" y="258750"/>
            <a:ext cx="50085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Setting LPGTs</a:t>
            </a:r>
            <a:endParaRPr sz="4800">
              <a:solidFill>
                <a:srgbClr val="0070C0"/>
              </a:solidFill>
              <a:latin typeface="Calibri"/>
              <a:ea typeface="Calibri"/>
              <a:cs typeface="Calibri"/>
              <a:sym typeface="Calibri"/>
            </a:endParaRPr>
          </a:p>
        </p:txBody>
      </p:sp>
      <p:pic>
        <p:nvPicPr>
          <p:cNvPr id="163" name="Google Shape;163;p33"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164" name="Google Shape;164;p33" descr="decorative divider line"/>
          <p:cNvSpPr txBox="1"/>
          <p:nvPr/>
        </p:nvSpPr>
        <p:spPr>
          <a:xfrm rot="10800000" flipH="1">
            <a:off x="0" y="596257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sp>
        <p:nvSpPr>
          <p:cNvPr id="165" name="Google Shape;165;p33"/>
          <p:cNvSpPr txBox="1"/>
          <p:nvPr/>
        </p:nvSpPr>
        <p:spPr>
          <a:xfrm>
            <a:off x="3301375" y="1455600"/>
            <a:ext cx="5319000" cy="4126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0070C0"/>
                </a:solidFill>
                <a:latin typeface="Calibri"/>
                <a:ea typeface="Calibri"/>
                <a:cs typeface="Calibri"/>
                <a:sym typeface="Calibri"/>
              </a:rPr>
              <a:t>Each applicant and ODE will co-develop:</a:t>
            </a:r>
            <a:endParaRPr sz="2400" b="1">
              <a:solidFill>
                <a:srgbClr val="0070C0"/>
              </a:solidFill>
              <a:latin typeface="Calibri"/>
              <a:ea typeface="Calibri"/>
              <a:cs typeface="Calibri"/>
              <a:sym typeface="Calibri"/>
            </a:endParaRPr>
          </a:p>
          <a:p>
            <a:pPr marL="457200" lvl="0" indent="-368300" algn="l" rtl="0">
              <a:lnSpc>
                <a:spcPct val="115000"/>
              </a:lnSpc>
              <a:spcBef>
                <a:spcPts val="1200"/>
              </a:spcBef>
              <a:spcAft>
                <a:spcPts val="0"/>
              </a:spcAft>
              <a:buSzPts val="2200"/>
              <a:buFont typeface="Calibri"/>
              <a:buChar char="●"/>
            </a:pPr>
            <a:r>
              <a:rPr lang="en" sz="2200">
                <a:latin typeface="Calibri"/>
                <a:ea typeface="Calibri"/>
                <a:cs typeface="Calibri"/>
                <a:sym typeface="Calibri"/>
              </a:rPr>
              <a:t>5-year targets </a:t>
            </a:r>
            <a:r>
              <a:rPr lang="en" sz="2200" b="1">
                <a:latin typeface="Calibri"/>
                <a:ea typeface="Calibri"/>
                <a:cs typeface="Calibri"/>
                <a:sym typeface="Calibri"/>
              </a:rPr>
              <a:t>for each of the common metrics </a:t>
            </a:r>
            <a:r>
              <a:rPr lang="en" sz="2200">
                <a:latin typeface="Calibri"/>
                <a:ea typeface="Calibri"/>
                <a:cs typeface="Calibri"/>
                <a:sym typeface="Calibri"/>
              </a:rPr>
              <a:t>(4-year graduation, 5-year completion, 3</a:t>
            </a:r>
            <a:r>
              <a:rPr lang="en" sz="2200" baseline="30000">
                <a:latin typeface="Calibri"/>
                <a:ea typeface="Calibri"/>
                <a:cs typeface="Calibri"/>
                <a:sym typeface="Calibri"/>
              </a:rPr>
              <a:t>rd</a:t>
            </a:r>
            <a:r>
              <a:rPr lang="en" sz="2200">
                <a:latin typeface="Calibri"/>
                <a:ea typeface="Calibri"/>
                <a:cs typeface="Calibri"/>
                <a:sym typeface="Calibri"/>
              </a:rPr>
              <a:t> grade reading, 9</a:t>
            </a:r>
            <a:r>
              <a:rPr lang="en" sz="2200" baseline="30000">
                <a:latin typeface="Calibri"/>
                <a:ea typeface="Calibri"/>
                <a:cs typeface="Calibri"/>
                <a:sym typeface="Calibri"/>
              </a:rPr>
              <a:t>th</a:t>
            </a:r>
            <a:r>
              <a:rPr lang="en" sz="2200">
                <a:latin typeface="Calibri"/>
                <a:ea typeface="Calibri"/>
                <a:cs typeface="Calibri"/>
                <a:sym typeface="Calibri"/>
              </a:rPr>
              <a:t> grade on track, and regular attendance); </a:t>
            </a:r>
            <a:endParaRPr sz="2200">
              <a:latin typeface="Calibri"/>
              <a:ea typeface="Calibri"/>
              <a:cs typeface="Calibri"/>
              <a:sym typeface="Calibri"/>
            </a:endParaRPr>
          </a:p>
          <a:p>
            <a:pPr marL="457200" lvl="0" indent="-368300" algn="l" rtl="0">
              <a:lnSpc>
                <a:spcPct val="115000"/>
              </a:lnSpc>
              <a:spcBef>
                <a:spcPts val="0"/>
              </a:spcBef>
              <a:spcAft>
                <a:spcPts val="0"/>
              </a:spcAft>
              <a:buSzPts val="2200"/>
              <a:buFont typeface="Calibri"/>
              <a:buChar char="●"/>
            </a:pPr>
            <a:r>
              <a:rPr lang="en" sz="2200">
                <a:latin typeface="Calibri"/>
                <a:ea typeface="Calibri"/>
                <a:cs typeface="Calibri"/>
                <a:sym typeface="Calibri"/>
              </a:rPr>
              <a:t>Baseline and stretch targets </a:t>
            </a:r>
            <a:r>
              <a:rPr lang="en" sz="2200" b="1">
                <a:latin typeface="Calibri"/>
                <a:ea typeface="Calibri"/>
                <a:cs typeface="Calibri"/>
                <a:sym typeface="Calibri"/>
              </a:rPr>
              <a:t>for each of the common metrics</a:t>
            </a:r>
            <a:r>
              <a:rPr lang="en" sz="2200">
                <a:latin typeface="Calibri"/>
                <a:ea typeface="Calibri"/>
                <a:cs typeface="Calibri"/>
                <a:sym typeface="Calibri"/>
              </a:rPr>
              <a:t>; and </a:t>
            </a:r>
            <a:endParaRPr sz="2200">
              <a:latin typeface="Calibri"/>
              <a:ea typeface="Calibri"/>
              <a:cs typeface="Calibri"/>
              <a:sym typeface="Calibri"/>
            </a:endParaRPr>
          </a:p>
          <a:p>
            <a:pPr marL="457200" lvl="0" indent="-368300" algn="l" rtl="0">
              <a:lnSpc>
                <a:spcPct val="115000"/>
              </a:lnSpc>
              <a:spcBef>
                <a:spcPts val="0"/>
              </a:spcBef>
              <a:spcAft>
                <a:spcPts val="0"/>
              </a:spcAft>
              <a:buSzPts val="2200"/>
              <a:buFont typeface="Calibri"/>
              <a:buChar char="●"/>
            </a:pPr>
            <a:r>
              <a:rPr lang="en" sz="2200">
                <a:latin typeface="Calibri"/>
                <a:ea typeface="Calibri"/>
                <a:cs typeface="Calibri"/>
                <a:sym typeface="Calibri"/>
              </a:rPr>
              <a:t>Gap closing targets for </a:t>
            </a:r>
            <a:r>
              <a:rPr lang="en" sz="2200" b="1">
                <a:latin typeface="Calibri"/>
                <a:ea typeface="Calibri"/>
                <a:cs typeface="Calibri"/>
                <a:sym typeface="Calibri"/>
              </a:rPr>
              <a:t>each of the five common metrics for focal student groups.</a:t>
            </a:r>
            <a:endParaRPr sz="2200" b="1">
              <a:latin typeface="Calibri"/>
              <a:ea typeface="Calibri"/>
              <a:cs typeface="Calibri"/>
              <a:sym typeface="Calibri"/>
            </a:endParaRPr>
          </a:p>
          <a:p>
            <a:pPr marL="0" lvl="0" indent="0" algn="l" rtl="0">
              <a:lnSpc>
                <a:spcPct val="115000"/>
              </a:lnSpc>
              <a:spcBef>
                <a:spcPts val="1200"/>
              </a:spcBef>
              <a:spcAft>
                <a:spcPts val="0"/>
              </a:spcAft>
              <a:buNone/>
            </a:pPr>
            <a:r>
              <a:rPr lang="en" sz="1800">
                <a:latin typeface="Calibri"/>
                <a:ea typeface="Calibri"/>
                <a:cs typeface="Calibri"/>
                <a:sym typeface="Calibri"/>
              </a:rPr>
              <a:t> </a:t>
            </a:r>
            <a:endParaRPr sz="1800">
              <a:latin typeface="Calibri"/>
              <a:ea typeface="Calibri"/>
              <a:cs typeface="Calibri"/>
              <a:sym typeface="Calibri"/>
            </a:endParaRPr>
          </a:p>
          <a:p>
            <a:pPr marL="0" lvl="0" indent="0" algn="l" rtl="0">
              <a:lnSpc>
                <a:spcPct val="90000"/>
              </a:lnSpc>
              <a:spcBef>
                <a:spcPts val="1200"/>
              </a:spcBef>
              <a:spcAft>
                <a:spcPts val="0"/>
              </a:spcAft>
              <a:buNone/>
            </a:pPr>
            <a:endParaRPr sz="3000">
              <a:latin typeface="Calibri"/>
              <a:ea typeface="Calibri"/>
              <a:cs typeface="Calibri"/>
              <a:sym typeface="Calibri"/>
            </a:endParaRPr>
          </a:p>
          <a:p>
            <a:pPr marL="457200" lvl="0" indent="0" algn="l" rtl="0">
              <a:lnSpc>
                <a:spcPct val="90000"/>
              </a:lnSpc>
              <a:spcBef>
                <a:spcPts val="1000"/>
              </a:spcBef>
              <a:spcAft>
                <a:spcPts val="0"/>
              </a:spcAft>
              <a:buNone/>
            </a:pPr>
            <a:endParaRPr sz="2400">
              <a:latin typeface="Calibri"/>
              <a:ea typeface="Calibri"/>
              <a:cs typeface="Calibri"/>
              <a:sym typeface="Calibri"/>
            </a:endParaRPr>
          </a:p>
          <a:p>
            <a:pPr marL="1828800" lvl="0" indent="0" algn="l" rtl="0">
              <a:spcBef>
                <a:spcPts val="0"/>
              </a:spcBef>
              <a:spcAft>
                <a:spcPts val="0"/>
              </a:spcAft>
              <a:buNone/>
            </a:pPr>
            <a:endParaRPr sz="2200" b="1">
              <a:solidFill>
                <a:srgbClr val="0070C0"/>
              </a:solidFill>
              <a:latin typeface="Calibri"/>
              <a:ea typeface="Calibri"/>
              <a:cs typeface="Calibri"/>
              <a:sym typeface="Calibri"/>
            </a:endParaRPr>
          </a:p>
        </p:txBody>
      </p:sp>
      <p:sp>
        <p:nvSpPr>
          <p:cNvPr id="166" name="Google Shape;166;p33"/>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3</a:t>
            </a:fld>
            <a:endParaRPr/>
          </a:p>
        </p:txBody>
      </p:sp>
      <p:pic>
        <p:nvPicPr>
          <p:cNvPr id="167" name="Google Shape;167;p33" descr="SMART&#10;S - Specific&#10;M - Measurable&#10;A - Attainable&#10;R - Relevant&#10;T - Time-bound" title="Goal Setting"/>
          <p:cNvPicPr preferRelativeResize="0"/>
          <p:nvPr/>
        </p:nvPicPr>
        <p:blipFill>
          <a:blip r:embed="rId4">
            <a:alphaModFix/>
          </a:blip>
          <a:stretch>
            <a:fillRect/>
          </a:stretch>
        </p:blipFill>
        <p:spPr>
          <a:xfrm>
            <a:off x="601875" y="1737738"/>
            <a:ext cx="2257150" cy="3053791"/>
          </a:xfrm>
          <a:prstGeom prst="rect">
            <a:avLst/>
          </a:prstGeom>
          <a:noFill/>
          <a:ln>
            <a:noFill/>
          </a:ln>
        </p:spPr>
      </p:pic>
      <p:sp>
        <p:nvSpPr>
          <p:cNvPr id="2" name="Title 1" hidden="1"/>
          <p:cNvSpPr>
            <a:spLocks noGrp="1"/>
          </p:cNvSpPr>
          <p:nvPr>
            <p:ph type="title" idx="4294967295"/>
          </p:nvPr>
        </p:nvSpPr>
        <p:spPr/>
        <p:txBody>
          <a:bodyPr/>
          <a:lstStyle/>
          <a:p>
            <a:r>
              <a:rPr lang="en-US" dirty="0" smtClean="0"/>
              <a:t>Setting LPGTs</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436"/>
        <p:cNvGrpSpPr/>
        <p:nvPr/>
      </p:nvGrpSpPr>
      <p:grpSpPr>
        <a:xfrm>
          <a:off x="0" y="0"/>
          <a:ext cx="0" cy="0"/>
          <a:chOff x="0" y="0"/>
          <a:chExt cx="0" cy="0"/>
        </a:xfrm>
      </p:grpSpPr>
      <p:sp>
        <p:nvSpPr>
          <p:cNvPr id="437" name="Google Shape;437;p60"/>
          <p:cNvSpPr txBox="1"/>
          <p:nvPr/>
        </p:nvSpPr>
        <p:spPr>
          <a:xfrm>
            <a:off x="601875" y="258750"/>
            <a:ext cx="50085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Here to Help</a:t>
            </a:r>
            <a:endParaRPr sz="4800">
              <a:solidFill>
                <a:srgbClr val="0070C0"/>
              </a:solidFill>
              <a:latin typeface="Calibri"/>
              <a:ea typeface="Calibri"/>
              <a:cs typeface="Calibri"/>
              <a:sym typeface="Calibri"/>
            </a:endParaRPr>
          </a:p>
        </p:txBody>
      </p:sp>
      <p:sp>
        <p:nvSpPr>
          <p:cNvPr id="438" name="Google Shape;438;p60"/>
          <p:cNvSpPr txBox="1"/>
          <p:nvPr/>
        </p:nvSpPr>
        <p:spPr>
          <a:xfrm>
            <a:off x="690050" y="1216200"/>
            <a:ext cx="4267800" cy="4156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a:solidFill>
                  <a:srgbClr val="9F2065"/>
                </a:solidFill>
              </a:rPr>
              <a:t>SIA Application Questions</a:t>
            </a:r>
            <a:endParaRPr sz="2400" b="1">
              <a:solidFill>
                <a:srgbClr val="9F2065"/>
              </a:solidFill>
            </a:endParaRPr>
          </a:p>
          <a:p>
            <a:pPr marL="0" lvl="0" indent="0" algn="l" rtl="0">
              <a:spcBef>
                <a:spcPts val="0"/>
              </a:spcBef>
              <a:spcAft>
                <a:spcPts val="0"/>
              </a:spcAft>
              <a:buNone/>
            </a:pPr>
            <a:r>
              <a:rPr lang="en" sz="2400"/>
              <a:t>Rachael Moser </a:t>
            </a:r>
            <a:r>
              <a:rPr lang="en" sz="2400" u="sng">
                <a:solidFill>
                  <a:srgbClr val="0000FF"/>
                </a:solidFill>
                <a:hlinkClick r:id="rId3"/>
              </a:rPr>
              <a:t>rachael.moser@state.or.us</a:t>
            </a:r>
            <a:r>
              <a:rPr lang="en" sz="2400">
                <a:solidFill>
                  <a:srgbClr val="0000FF"/>
                </a:solidFill>
              </a:rPr>
              <a:t> </a:t>
            </a:r>
            <a:endParaRPr sz="2400">
              <a:solidFill>
                <a:srgbClr val="0000FF"/>
              </a:solidFill>
            </a:endParaRPr>
          </a:p>
          <a:p>
            <a:pPr marL="0" lvl="0" indent="0" algn="l" rtl="0">
              <a:spcBef>
                <a:spcPts val="0"/>
              </a:spcBef>
              <a:spcAft>
                <a:spcPts val="0"/>
              </a:spcAft>
              <a:buNone/>
            </a:pPr>
            <a:endParaRPr sz="2400"/>
          </a:p>
          <a:p>
            <a:pPr marL="0" lvl="0" indent="0" algn="l" rtl="0">
              <a:spcBef>
                <a:spcPts val="0"/>
              </a:spcBef>
              <a:spcAft>
                <a:spcPts val="0"/>
              </a:spcAft>
              <a:buNone/>
            </a:pPr>
            <a:r>
              <a:rPr lang="en" sz="2400" b="1">
                <a:solidFill>
                  <a:schemeClr val="accent2"/>
                </a:solidFill>
              </a:rPr>
              <a:t>SIA Grant Agreement Questions</a:t>
            </a:r>
            <a:endParaRPr sz="2400" b="1">
              <a:solidFill>
                <a:schemeClr val="accent2"/>
              </a:solidFill>
            </a:endParaRPr>
          </a:p>
          <a:p>
            <a:pPr marL="0" lvl="0" indent="0" algn="l" rtl="0">
              <a:spcBef>
                <a:spcPts val="0"/>
              </a:spcBef>
              <a:spcAft>
                <a:spcPts val="0"/>
              </a:spcAft>
              <a:buNone/>
            </a:pPr>
            <a:r>
              <a:rPr lang="en" sz="2400"/>
              <a:t>Shpresa Halimi </a:t>
            </a:r>
            <a:r>
              <a:rPr lang="en" sz="2400" u="sng">
                <a:solidFill>
                  <a:srgbClr val="0000FF"/>
                </a:solidFill>
                <a:hlinkClick r:id="rId4"/>
              </a:rPr>
              <a:t>shpresa.halimi@state.or.us</a:t>
            </a:r>
            <a:r>
              <a:rPr lang="en" sz="2400">
                <a:solidFill>
                  <a:srgbClr val="0000FF"/>
                </a:solidFill>
              </a:rPr>
              <a:t> </a:t>
            </a:r>
            <a:endParaRPr sz="2400">
              <a:solidFill>
                <a:srgbClr val="0000FF"/>
              </a:solidFill>
            </a:endParaRPr>
          </a:p>
          <a:p>
            <a:pPr marL="0" lvl="0" indent="0" algn="l" rtl="0">
              <a:spcBef>
                <a:spcPts val="0"/>
              </a:spcBef>
              <a:spcAft>
                <a:spcPts val="0"/>
              </a:spcAft>
              <a:buNone/>
            </a:pPr>
            <a:endParaRPr sz="2400"/>
          </a:p>
          <a:p>
            <a:pPr marL="0" lvl="0" indent="0" algn="l" rtl="0">
              <a:spcBef>
                <a:spcPts val="0"/>
              </a:spcBef>
              <a:spcAft>
                <a:spcPts val="0"/>
              </a:spcAft>
              <a:buNone/>
            </a:pPr>
            <a:r>
              <a:rPr lang="en" sz="2400" b="1">
                <a:solidFill>
                  <a:srgbClr val="9F2065"/>
                </a:solidFill>
              </a:rPr>
              <a:t>General Questions </a:t>
            </a:r>
            <a:endParaRPr sz="2400" b="1">
              <a:solidFill>
                <a:srgbClr val="9F2065"/>
              </a:solidFill>
            </a:endParaRPr>
          </a:p>
          <a:p>
            <a:pPr marL="0" lvl="0" indent="0" algn="l" rtl="0">
              <a:spcBef>
                <a:spcPts val="0"/>
              </a:spcBef>
              <a:spcAft>
                <a:spcPts val="0"/>
              </a:spcAft>
              <a:buNone/>
            </a:pPr>
            <a:r>
              <a:rPr lang="en" sz="2400" u="sng">
                <a:solidFill>
                  <a:srgbClr val="0000FF"/>
                </a:solidFill>
                <a:hlinkClick r:id="rId5"/>
              </a:rPr>
              <a:t>SIAinfo@state.or.us</a:t>
            </a:r>
            <a:r>
              <a:rPr lang="en" sz="2400">
                <a:solidFill>
                  <a:srgbClr val="0000FF"/>
                </a:solidFill>
              </a:rPr>
              <a:t> </a:t>
            </a:r>
            <a:endParaRPr sz="2400">
              <a:solidFill>
                <a:srgbClr val="0000FF"/>
              </a:solidFill>
            </a:endParaRPr>
          </a:p>
          <a:p>
            <a:pPr marL="0" marR="0" lvl="0" indent="0" algn="l" rtl="0">
              <a:lnSpc>
                <a:spcPct val="90000"/>
              </a:lnSpc>
              <a:spcBef>
                <a:spcPts val="0"/>
              </a:spcBef>
              <a:spcAft>
                <a:spcPts val="0"/>
              </a:spcAft>
              <a:buNone/>
            </a:pPr>
            <a:endParaRPr sz="3000">
              <a:latin typeface="Calibri"/>
              <a:ea typeface="Calibri"/>
              <a:cs typeface="Calibri"/>
              <a:sym typeface="Calibri"/>
            </a:endParaRPr>
          </a:p>
        </p:txBody>
      </p:sp>
      <p:pic>
        <p:nvPicPr>
          <p:cNvPr id="439" name="Google Shape;439;p60" descr="ODE logo"/>
          <p:cNvPicPr preferRelativeResize="0"/>
          <p:nvPr/>
        </p:nvPicPr>
        <p:blipFill>
          <a:blip r:embed="rId6">
            <a:alphaModFix/>
          </a:blip>
          <a:stretch>
            <a:fillRect/>
          </a:stretch>
        </p:blipFill>
        <p:spPr>
          <a:xfrm>
            <a:off x="7924800" y="5818200"/>
            <a:ext cx="935925" cy="944551"/>
          </a:xfrm>
          <a:prstGeom prst="rect">
            <a:avLst/>
          </a:prstGeom>
          <a:noFill/>
          <a:ln>
            <a:noFill/>
          </a:ln>
        </p:spPr>
      </p:pic>
      <p:sp>
        <p:nvSpPr>
          <p:cNvPr id="440" name="Google Shape;440;p60" descr="decorative divider line"/>
          <p:cNvSpPr txBox="1"/>
          <p:nvPr/>
        </p:nvSpPr>
        <p:spPr>
          <a:xfrm rot="10800000" flipH="1">
            <a:off x="0" y="596257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sp>
        <p:nvSpPr>
          <p:cNvPr id="441" name="Google Shape;441;p60"/>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30</a:t>
            </a:fld>
            <a:endParaRPr/>
          </a:p>
        </p:txBody>
      </p:sp>
      <p:pic>
        <p:nvPicPr>
          <p:cNvPr id="442" name="Google Shape;442;p60" descr="Collaboration graphic"/>
          <p:cNvPicPr preferRelativeResize="0"/>
          <p:nvPr/>
        </p:nvPicPr>
        <p:blipFill>
          <a:blip r:embed="rId7">
            <a:alphaModFix/>
          </a:blip>
          <a:stretch>
            <a:fillRect/>
          </a:stretch>
        </p:blipFill>
        <p:spPr>
          <a:xfrm>
            <a:off x="4957850" y="3060400"/>
            <a:ext cx="3644650" cy="2429774"/>
          </a:xfrm>
          <a:prstGeom prst="rect">
            <a:avLst/>
          </a:prstGeom>
          <a:noFill/>
          <a:ln>
            <a:noFill/>
          </a:ln>
        </p:spPr>
      </p:pic>
      <p:sp>
        <p:nvSpPr>
          <p:cNvPr id="2" name="Title 1" hidden="1"/>
          <p:cNvSpPr>
            <a:spLocks noGrp="1"/>
          </p:cNvSpPr>
          <p:nvPr>
            <p:ph type="title" idx="4294967295"/>
          </p:nvPr>
        </p:nvSpPr>
        <p:spPr/>
        <p:txBody>
          <a:bodyPr/>
          <a:lstStyle/>
          <a:p>
            <a:r>
              <a:rPr lang="en-US" dirty="0" smtClean="0"/>
              <a:t>Here to Help</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72"/>
        <p:cNvGrpSpPr/>
        <p:nvPr/>
      </p:nvGrpSpPr>
      <p:grpSpPr>
        <a:xfrm>
          <a:off x="0" y="0"/>
          <a:ext cx="0" cy="0"/>
          <a:chOff x="0" y="0"/>
          <a:chExt cx="0" cy="0"/>
        </a:xfrm>
      </p:grpSpPr>
      <p:sp>
        <p:nvSpPr>
          <p:cNvPr id="173" name="Google Shape;173;p34"/>
          <p:cNvSpPr txBox="1"/>
          <p:nvPr/>
        </p:nvSpPr>
        <p:spPr>
          <a:xfrm>
            <a:off x="601875" y="258750"/>
            <a:ext cx="8153400" cy="115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0070C0"/>
                </a:solidFill>
                <a:latin typeface="Calibri"/>
                <a:ea typeface="Calibri"/>
                <a:cs typeface="Calibri"/>
                <a:sym typeface="Calibri"/>
              </a:rPr>
              <a:t>Common and Customized Monitoring and Evaluation Framework</a:t>
            </a:r>
            <a:endParaRPr sz="3000">
              <a:solidFill>
                <a:srgbClr val="0070C0"/>
              </a:solidFill>
              <a:latin typeface="Calibri"/>
              <a:ea typeface="Calibri"/>
              <a:cs typeface="Calibri"/>
              <a:sym typeface="Calibri"/>
            </a:endParaRPr>
          </a:p>
          <a:p>
            <a:pPr marL="0" lvl="0" indent="0" algn="l" rtl="0">
              <a:spcBef>
                <a:spcPts val="0"/>
              </a:spcBef>
              <a:spcAft>
                <a:spcPts val="0"/>
              </a:spcAft>
              <a:buNone/>
            </a:pPr>
            <a:endParaRPr sz="4800">
              <a:solidFill>
                <a:srgbClr val="0070C0"/>
              </a:solidFill>
              <a:latin typeface="Calibri"/>
              <a:ea typeface="Calibri"/>
              <a:cs typeface="Calibri"/>
              <a:sym typeface="Calibri"/>
            </a:endParaRPr>
          </a:p>
        </p:txBody>
      </p:sp>
      <p:pic>
        <p:nvPicPr>
          <p:cNvPr id="174" name="Google Shape;174;p34"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175" name="Google Shape;175;p34"/>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176" name="Google Shape;176;p34"/>
          <p:cNvSpPr txBox="1"/>
          <p:nvPr/>
        </p:nvSpPr>
        <p:spPr>
          <a:xfrm>
            <a:off x="538225" y="1308275"/>
            <a:ext cx="7617600" cy="43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accent3"/>
                </a:solidFill>
                <a:latin typeface="Calibri"/>
                <a:ea typeface="Calibri"/>
                <a:cs typeface="Calibri"/>
                <a:sym typeface="Calibri"/>
              </a:rPr>
              <a:t>Longitudinal Performance Growth Targets</a:t>
            </a:r>
            <a:endParaRPr sz="1800" b="1">
              <a:solidFill>
                <a:schemeClr val="accent3"/>
              </a:solidFill>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These are your 5-year, baseline, stretch and gap-closing targets for the 5 common metrics</a:t>
            </a:r>
            <a:endParaRPr>
              <a:latin typeface="Calibri"/>
              <a:ea typeface="Calibri"/>
              <a:cs typeface="Calibri"/>
              <a:sym typeface="Calibri"/>
            </a:endParaRPr>
          </a:p>
        </p:txBody>
      </p:sp>
      <p:cxnSp>
        <p:nvCxnSpPr>
          <p:cNvPr id="177" name="Google Shape;177;p34" descr="divider line"/>
          <p:cNvCxnSpPr/>
          <p:nvPr/>
        </p:nvCxnSpPr>
        <p:spPr>
          <a:xfrm>
            <a:off x="538225" y="3678600"/>
            <a:ext cx="7617600" cy="0"/>
          </a:xfrm>
          <a:prstGeom prst="straightConnector1">
            <a:avLst/>
          </a:prstGeom>
          <a:noFill/>
          <a:ln w="19050" cap="flat" cmpd="sng">
            <a:solidFill>
              <a:srgbClr val="0070C0"/>
            </a:solidFill>
            <a:prstDash val="solid"/>
            <a:round/>
            <a:headEnd type="none" w="med" len="med"/>
            <a:tailEnd type="none" w="med" len="med"/>
          </a:ln>
        </p:spPr>
      </p:cxnSp>
      <p:sp>
        <p:nvSpPr>
          <p:cNvPr id="178" name="Google Shape;178;p34"/>
          <p:cNvSpPr txBox="1"/>
          <p:nvPr/>
        </p:nvSpPr>
        <p:spPr>
          <a:xfrm>
            <a:off x="538225" y="3664063"/>
            <a:ext cx="7617600" cy="43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accent3"/>
                </a:solidFill>
                <a:latin typeface="Calibri"/>
                <a:ea typeface="Calibri"/>
                <a:cs typeface="Calibri"/>
                <a:sym typeface="Calibri"/>
              </a:rPr>
              <a:t>Progress Markers</a:t>
            </a:r>
            <a:endParaRPr sz="1800" b="1">
              <a:solidFill>
                <a:schemeClr val="accent3"/>
              </a:solidFill>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These are developed by ODE </a:t>
            </a:r>
            <a:r>
              <a:rPr lang="en">
                <a:solidFill>
                  <a:schemeClr val="dk1"/>
                </a:solidFill>
                <a:latin typeface="Calibri"/>
                <a:ea typeface="Calibri"/>
                <a:cs typeface="Calibri"/>
                <a:sym typeface="Calibri"/>
              </a:rPr>
              <a:t>for the 5 common metrics </a:t>
            </a:r>
            <a:r>
              <a:rPr lang="en">
                <a:latin typeface="Calibri"/>
                <a:ea typeface="Calibri"/>
                <a:cs typeface="Calibri"/>
                <a:sym typeface="Calibri"/>
              </a:rPr>
              <a:t>and will be the same for all applicants. Applicants also have the option to develop additional progress markers. </a:t>
            </a:r>
            <a:endParaRPr>
              <a:latin typeface="Calibri"/>
              <a:ea typeface="Calibri"/>
              <a:cs typeface="Calibri"/>
              <a:sym typeface="Calibri"/>
            </a:endParaRPr>
          </a:p>
        </p:txBody>
      </p:sp>
      <p:cxnSp>
        <p:nvCxnSpPr>
          <p:cNvPr id="179" name="Google Shape;179;p34" descr="divider line"/>
          <p:cNvCxnSpPr/>
          <p:nvPr/>
        </p:nvCxnSpPr>
        <p:spPr>
          <a:xfrm rot="10800000" flipH="1">
            <a:off x="532825" y="5913025"/>
            <a:ext cx="7628400" cy="10500"/>
          </a:xfrm>
          <a:prstGeom prst="straightConnector1">
            <a:avLst/>
          </a:prstGeom>
          <a:noFill/>
          <a:ln w="19050" cap="flat" cmpd="sng">
            <a:solidFill>
              <a:srgbClr val="0070C0"/>
            </a:solidFill>
            <a:prstDash val="solid"/>
            <a:round/>
            <a:headEnd type="none" w="med" len="med"/>
            <a:tailEnd type="none" w="med" len="med"/>
          </a:ln>
        </p:spPr>
      </p:cxnSp>
      <p:sp>
        <p:nvSpPr>
          <p:cNvPr id="180" name="Google Shape;180;p34"/>
          <p:cNvSpPr txBox="1"/>
          <p:nvPr/>
        </p:nvSpPr>
        <p:spPr>
          <a:xfrm>
            <a:off x="538225" y="5913013"/>
            <a:ext cx="7712700" cy="43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accent3"/>
                </a:solidFill>
                <a:latin typeface="Calibri"/>
                <a:ea typeface="Calibri"/>
                <a:cs typeface="Calibri"/>
                <a:sym typeface="Calibri"/>
              </a:rPr>
              <a:t>Optional Local Metrics</a:t>
            </a:r>
            <a:endParaRPr sz="1800" b="1">
              <a:solidFill>
                <a:schemeClr val="accent3"/>
              </a:solidFill>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These are locally-developed by the applicant. </a:t>
            </a:r>
            <a:endParaRPr>
              <a:latin typeface="Calibri"/>
              <a:ea typeface="Calibri"/>
              <a:cs typeface="Calibri"/>
              <a:sym typeface="Calibri"/>
            </a:endParaRPr>
          </a:p>
        </p:txBody>
      </p:sp>
      <p:graphicFrame>
        <p:nvGraphicFramePr>
          <p:cNvPr id="181" name="Google Shape;181;p34" descr="growth targets table"/>
          <p:cNvGraphicFramePr/>
          <p:nvPr>
            <p:extLst>
              <p:ext uri="{D42A27DB-BD31-4B8C-83A1-F6EECF244321}">
                <p14:modId xmlns:p14="http://schemas.microsoft.com/office/powerpoint/2010/main" val="1698051397"/>
              </p:ext>
            </p:extLst>
          </p:nvPr>
        </p:nvGraphicFramePr>
        <p:xfrm>
          <a:off x="601875" y="1951938"/>
          <a:ext cx="7239050" cy="1508670"/>
        </p:xfrm>
        <a:graphic>
          <a:graphicData uri="http://schemas.openxmlformats.org/drawingml/2006/table">
            <a:tbl>
              <a:tblPr firstRow="1">
                <a:noFill/>
                <a:tableStyleId>{B1FEF6CE-6B13-4C1A-AEC1-598A2701FBC6}</a:tableStyleId>
              </a:tblPr>
              <a:tblGrid>
                <a:gridCol w="896775">
                  <a:extLst>
                    <a:ext uri="{9D8B030D-6E8A-4147-A177-3AD203B41FA5}">
                      <a16:colId xmlns:a16="http://schemas.microsoft.com/office/drawing/2014/main" val="20000"/>
                    </a:ext>
                  </a:extLst>
                </a:gridCol>
                <a:gridCol w="1171525">
                  <a:extLst>
                    <a:ext uri="{9D8B030D-6E8A-4147-A177-3AD203B41FA5}">
                      <a16:colId xmlns:a16="http://schemas.microsoft.com/office/drawing/2014/main" val="20001"/>
                    </a:ext>
                  </a:extLst>
                </a:gridCol>
                <a:gridCol w="1034150">
                  <a:extLst>
                    <a:ext uri="{9D8B030D-6E8A-4147-A177-3AD203B41FA5}">
                      <a16:colId xmlns:a16="http://schemas.microsoft.com/office/drawing/2014/main" val="20002"/>
                    </a:ext>
                  </a:extLst>
                </a:gridCol>
                <a:gridCol w="1034150">
                  <a:extLst>
                    <a:ext uri="{9D8B030D-6E8A-4147-A177-3AD203B41FA5}">
                      <a16:colId xmlns:a16="http://schemas.microsoft.com/office/drawing/2014/main" val="20003"/>
                    </a:ext>
                  </a:extLst>
                </a:gridCol>
                <a:gridCol w="1034150">
                  <a:extLst>
                    <a:ext uri="{9D8B030D-6E8A-4147-A177-3AD203B41FA5}">
                      <a16:colId xmlns:a16="http://schemas.microsoft.com/office/drawing/2014/main" val="20004"/>
                    </a:ext>
                  </a:extLst>
                </a:gridCol>
                <a:gridCol w="1034150">
                  <a:extLst>
                    <a:ext uri="{9D8B030D-6E8A-4147-A177-3AD203B41FA5}">
                      <a16:colId xmlns:a16="http://schemas.microsoft.com/office/drawing/2014/main" val="20005"/>
                    </a:ext>
                  </a:extLst>
                </a:gridCol>
                <a:gridCol w="1034150">
                  <a:extLst>
                    <a:ext uri="{9D8B030D-6E8A-4147-A177-3AD203B41FA5}">
                      <a16:colId xmlns:a16="http://schemas.microsoft.com/office/drawing/2014/main" val="20006"/>
                    </a:ext>
                  </a:extLst>
                </a:gridCol>
              </a:tblGrid>
              <a:tr h="381000">
                <a:tc>
                  <a:txBody>
                    <a:bodyPr/>
                    <a:lstStyle/>
                    <a:p>
                      <a:pPr marL="0" lvl="0" indent="0" algn="l" rtl="0">
                        <a:spcBef>
                          <a:spcPts val="0"/>
                        </a:spcBef>
                        <a:spcAft>
                          <a:spcPts val="0"/>
                        </a:spcAft>
                        <a:buNone/>
                      </a:pPr>
                      <a:endParaRPr sz="9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b="1"/>
                        <a:t>Year 1</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b="1"/>
                        <a:t>Year 2</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b="1"/>
                        <a:t>Year 3</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b="1"/>
                        <a:t>Year 4</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b="1"/>
                        <a:t>Year 5</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40300">
                <a:tc rowSpan="2">
                  <a:txBody>
                    <a:bodyPr/>
                    <a:lstStyle/>
                    <a:p>
                      <a:pPr marL="0" lvl="0" indent="0" algn="l" rtl="0">
                        <a:spcBef>
                          <a:spcPts val="0"/>
                        </a:spcBef>
                        <a:spcAft>
                          <a:spcPts val="0"/>
                        </a:spcAft>
                        <a:buNone/>
                      </a:pPr>
                      <a:r>
                        <a:rPr lang="en" sz="900"/>
                        <a:t>District-wide</a:t>
                      </a:r>
                      <a:endParaRPr sz="9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b="1"/>
                        <a:t>Stretch</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0">
                <a:tc vMerge="1">
                  <a:txBody>
                    <a:bodyPr/>
                    <a:lstStyle/>
                    <a:p>
                      <a:endParaRPr lang="en-US"/>
                    </a:p>
                  </a:txBody>
                  <a:tcPr/>
                </a:tc>
                <a:tc>
                  <a:txBody>
                    <a:bodyPr/>
                    <a:lstStyle/>
                    <a:p>
                      <a:pPr marL="0" lvl="0" indent="0" algn="l" rtl="0">
                        <a:spcBef>
                          <a:spcPts val="0"/>
                        </a:spcBef>
                        <a:spcAft>
                          <a:spcPts val="0"/>
                        </a:spcAft>
                        <a:buNone/>
                      </a:pPr>
                      <a:r>
                        <a:rPr lang="en" sz="1000" b="1"/>
                        <a:t>Baseline</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80750">
                <a:tc>
                  <a:txBody>
                    <a:bodyPr/>
                    <a:lstStyle/>
                    <a:p>
                      <a:pPr marL="0" lvl="0" indent="0" algn="l" rtl="0">
                        <a:spcBef>
                          <a:spcPts val="0"/>
                        </a:spcBef>
                        <a:spcAft>
                          <a:spcPts val="0"/>
                        </a:spcAft>
                        <a:buNone/>
                      </a:pPr>
                      <a:r>
                        <a:rPr lang="en" sz="900"/>
                        <a:t>Focal Student Groups</a:t>
                      </a:r>
                      <a:endParaRPr sz="9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b="1"/>
                        <a:t>Gap-Closing</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b="1"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182" name="Google Shape;182;p34" descr="Progress Markers 1-3"/>
          <p:cNvGraphicFramePr/>
          <p:nvPr>
            <p:extLst>
              <p:ext uri="{D42A27DB-BD31-4B8C-83A1-F6EECF244321}">
                <p14:modId xmlns:p14="http://schemas.microsoft.com/office/powerpoint/2010/main" val="4019487657"/>
              </p:ext>
            </p:extLst>
          </p:nvPr>
        </p:nvGraphicFramePr>
        <p:xfrm>
          <a:off x="601875" y="4619375"/>
          <a:ext cx="7239050" cy="1061625"/>
        </p:xfrm>
        <a:graphic>
          <a:graphicData uri="http://schemas.openxmlformats.org/drawingml/2006/table">
            <a:tbl>
              <a:tblPr firstRow="1">
                <a:noFill/>
                <a:tableStyleId>{B1FEF6CE-6B13-4C1A-AEC1-598A2701FBC6}</a:tableStyleId>
              </a:tblPr>
              <a:tblGrid>
                <a:gridCol w="443750">
                  <a:extLst>
                    <a:ext uri="{9D8B030D-6E8A-4147-A177-3AD203B41FA5}">
                      <a16:colId xmlns:a16="http://schemas.microsoft.com/office/drawing/2014/main" val="20000"/>
                    </a:ext>
                  </a:extLst>
                </a:gridCol>
                <a:gridCol w="6795300">
                  <a:extLst>
                    <a:ext uri="{9D8B030D-6E8A-4147-A177-3AD203B41FA5}">
                      <a16:colId xmlns:a16="http://schemas.microsoft.com/office/drawing/2014/main" val="20001"/>
                    </a:ext>
                  </a:extLst>
                </a:gridCol>
              </a:tblGrid>
              <a:tr h="299625">
                <a:tc>
                  <a:txBody>
                    <a:bodyPr/>
                    <a:lstStyle/>
                    <a:p>
                      <a:pPr marL="0" lvl="0" indent="0" algn="l" rtl="0">
                        <a:lnSpc>
                          <a:spcPct val="100000"/>
                        </a:lnSpc>
                        <a:spcBef>
                          <a:spcPts val="0"/>
                        </a:spcBef>
                        <a:spcAft>
                          <a:spcPts val="0"/>
                        </a:spcAft>
                        <a:buNone/>
                      </a:pPr>
                      <a:r>
                        <a:rPr lang="en" sz="1000" dirty="0"/>
                        <a:t>1</a:t>
                      </a:r>
                      <a:endParaRPr sz="1000" dirty="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t>Literacy strategy is documented and communicated to staff and families.  </a:t>
                      </a:r>
                      <a:endParaRPr sz="10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lnSpc>
                          <a:spcPct val="100000"/>
                        </a:lnSpc>
                        <a:spcBef>
                          <a:spcPts val="0"/>
                        </a:spcBef>
                        <a:spcAft>
                          <a:spcPts val="0"/>
                        </a:spcAft>
                        <a:buNone/>
                      </a:pPr>
                      <a:r>
                        <a:rPr lang="en" sz="1000"/>
                        <a:t>2</a:t>
                      </a:r>
                      <a:endParaRPr sz="10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t>Hiring and policy implementation reflects an active agenda.</a:t>
                      </a:r>
                      <a:endParaRPr sz="10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lnSpc>
                          <a:spcPct val="100000"/>
                        </a:lnSpc>
                        <a:spcBef>
                          <a:spcPts val="0"/>
                        </a:spcBef>
                        <a:spcAft>
                          <a:spcPts val="0"/>
                        </a:spcAft>
                        <a:buNone/>
                      </a:pPr>
                      <a:r>
                        <a:rPr lang="en" sz="1000"/>
                        <a:t>3</a:t>
                      </a:r>
                      <a:endParaRPr sz="10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dirty="0"/>
                        <a:t>Evidence shows a variety of ways educators are thinking through their own and district literacy practices and actions.</a:t>
                      </a:r>
                      <a:endParaRPr sz="1000" dirty="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 name="Title 1" hidden="1"/>
          <p:cNvSpPr>
            <a:spLocks noGrp="1"/>
          </p:cNvSpPr>
          <p:nvPr>
            <p:ph type="title" idx="4294967295"/>
          </p:nvPr>
        </p:nvSpPr>
        <p:spPr/>
        <p:txBody>
          <a:bodyPr/>
          <a:lstStyle/>
          <a:p>
            <a:r>
              <a:rPr lang="en-US" dirty="0" smtClean="0"/>
              <a:t>Common &amp;</a:t>
            </a:r>
            <a:r>
              <a:rPr lang="en-US" baseline="0" dirty="0" smtClean="0"/>
              <a:t> Customized Monitoring &amp; Eval Framework</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87"/>
        <p:cNvGrpSpPr/>
        <p:nvPr/>
      </p:nvGrpSpPr>
      <p:grpSpPr>
        <a:xfrm>
          <a:off x="0" y="0"/>
          <a:ext cx="0" cy="0"/>
          <a:chOff x="0" y="0"/>
          <a:chExt cx="0" cy="0"/>
        </a:xfrm>
      </p:grpSpPr>
      <p:sp>
        <p:nvSpPr>
          <p:cNvPr id="188" name="Google Shape;188;p35"/>
          <p:cNvSpPr txBox="1"/>
          <p:nvPr/>
        </p:nvSpPr>
        <p:spPr>
          <a:xfrm>
            <a:off x="601875" y="258750"/>
            <a:ext cx="79548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Start with a Review of 5 Years Prior Data</a:t>
            </a:r>
            <a:endParaRPr sz="4800">
              <a:solidFill>
                <a:srgbClr val="0070C0"/>
              </a:solidFill>
              <a:latin typeface="Calibri"/>
              <a:ea typeface="Calibri"/>
              <a:cs typeface="Calibri"/>
              <a:sym typeface="Calibri"/>
            </a:endParaRPr>
          </a:p>
        </p:txBody>
      </p:sp>
      <p:sp>
        <p:nvSpPr>
          <p:cNvPr id="189" name="Google Shape;189;p35"/>
          <p:cNvSpPr txBox="1"/>
          <p:nvPr/>
        </p:nvSpPr>
        <p:spPr>
          <a:xfrm>
            <a:off x="696450" y="2098263"/>
            <a:ext cx="7751100" cy="3470100"/>
          </a:xfrm>
          <a:prstGeom prst="rect">
            <a:avLst/>
          </a:prstGeom>
          <a:noFill/>
          <a:ln>
            <a:noFill/>
          </a:ln>
        </p:spPr>
        <p:txBody>
          <a:bodyPr spcFirstLastPara="1" wrap="square" lIns="91425" tIns="45700" rIns="91425" bIns="45700" anchor="t" anchorCtr="0">
            <a:noAutofit/>
          </a:bodyPr>
          <a:lstStyle/>
          <a:p>
            <a:pPr marL="457200" marR="0" lvl="0" indent="-419100" algn="l" rtl="0">
              <a:lnSpc>
                <a:spcPct val="90000"/>
              </a:lnSpc>
              <a:spcBef>
                <a:spcPts val="1000"/>
              </a:spcBef>
              <a:spcAft>
                <a:spcPts val="0"/>
              </a:spcAft>
              <a:buSzPts val="3000"/>
              <a:buFont typeface="Calibri"/>
              <a:buChar char="●"/>
            </a:pPr>
            <a:r>
              <a:rPr lang="en" sz="3000">
                <a:latin typeface="Calibri"/>
                <a:ea typeface="Calibri"/>
                <a:cs typeface="Calibri"/>
                <a:sym typeface="Calibri"/>
              </a:rPr>
              <a:t>Knowing where you have been is an important step in understanding where you can go.</a:t>
            </a:r>
            <a:endParaRPr sz="3000">
              <a:latin typeface="Calibri"/>
              <a:ea typeface="Calibri"/>
              <a:cs typeface="Calibri"/>
              <a:sym typeface="Calibri"/>
            </a:endParaRPr>
          </a:p>
          <a:p>
            <a:pPr marL="457200" marR="0" lvl="0" indent="-419100" algn="l" rtl="0">
              <a:lnSpc>
                <a:spcPct val="90000"/>
              </a:lnSpc>
              <a:spcBef>
                <a:spcPts val="0"/>
              </a:spcBef>
              <a:spcAft>
                <a:spcPts val="0"/>
              </a:spcAft>
              <a:buSzPts val="3000"/>
              <a:buFont typeface="Calibri"/>
              <a:buChar char="●"/>
            </a:pPr>
            <a:r>
              <a:rPr lang="en" sz="3000">
                <a:latin typeface="Calibri"/>
                <a:ea typeface="Calibri"/>
                <a:cs typeface="Calibri"/>
                <a:sym typeface="Calibri"/>
              </a:rPr>
              <a:t>Understanding past trends provides a baseline for how current investments have moved student outcomes.</a:t>
            </a:r>
            <a:endParaRPr sz="3000">
              <a:latin typeface="Calibri"/>
              <a:ea typeface="Calibri"/>
              <a:cs typeface="Calibri"/>
              <a:sym typeface="Calibri"/>
            </a:endParaRPr>
          </a:p>
          <a:p>
            <a:pPr marL="457200" marR="0" lvl="0" indent="-419100" algn="l" rtl="0">
              <a:lnSpc>
                <a:spcPct val="90000"/>
              </a:lnSpc>
              <a:spcBef>
                <a:spcPts val="0"/>
              </a:spcBef>
              <a:spcAft>
                <a:spcPts val="0"/>
              </a:spcAft>
              <a:buSzPts val="3000"/>
              <a:buFont typeface="Calibri"/>
              <a:buChar char="●"/>
            </a:pPr>
            <a:r>
              <a:rPr lang="en" sz="3000">
                <a:latin typeface="Calibri"/>
                <a:ea typeface="Calibri"/>
                <a:cs typeface="Calibri"/>
                <a:sym typeface="Calibri"/>
              </a:rPr>
              <a:t>New investment in the SIA should “bend the curve” on the historic data.    </a:t>
            </a:r>
            <a:endParaRPr sz="3000">
              <a:latin typeface="Calibri"/>
              <a:ea typeface="Calibri"/>
              <a:cs typeface="Calibri"/>
              <a:sym typeface="Calibri"/>
            </a:endParaRPr>
          </a:p>
        </p:txBody>
      </p:sp>
      <p:pic>
        <p:nvPicPr>
          <p:cNvPr id="190" name="Google Shape;190;p35"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191" name="Google Shape;191;p35" descr="decorative divider line"/>
          <p:cNvSpPr txBox="1"/>
          <p:nvPr/>
        </p:nvSpPr>
        <p:spPr>
          <a:xfrm rot="10800000" flipH="1">
            <a:off x="0" y="596257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sp>
        <p:nvSpPr>
          <p:cNvPr id="192" name="Google Shape;192;p35"/>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2" name="Title 1" hidden="1"/>
          <p:cNvSpPr>
            <a:spLocks noGrp="1"/>
          </p:cNvSpPr>
          <p:nvPr>
            <p:ph type="title" idx="4294967295"/>
          </p:nvPr>
        </p:nvSpPr>
        <p:spPr/>
        <p:txBody>
          <a:bodyPr/>
          <a:lstStyle/>
          <a:p>
            <a:r>
              <a:rPr lang="en-US" dirty="0" smtClean="0"/>
              <a:t>Start with a Review</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6"/>
          <p:cNvSpPr/>
          <p:nvPr/>
        </p:nvSpPr>
        <p:spPr>
          <a:xfrm>
            <a:off x="3143251" y="1685925"/>
            <a:ext cx="5427600" cy="2739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1"/>
              </a:buClr>
              <a:buSzPts val="1100"/>
              <a:buFont typeface="Arial"/>
              <a:buNone/>
            </a:pPr>
            <a:r>
              <a:rPr lang="en" sz="7200">
                <a:solidFill>
                  <a:schemeClr val="dk1"/>
                </a:solidFill>
                <a:latin typeface="Calibri"/>
                <a:ea typeface="Calibri"/>
                <a:cs typeface="Calibri"/>
                <a:sym typeface="Calibri"/>
              </a:rPr>
              <a:t>Digging into a Case Study</a:t>
            </a:r>
            <a:endParaRPr sz="7200">
              <a:solidFill>
                <a:schemeClr val="dk1"/>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1100"/>
              <a:buFont typeface="Arial"/>
              <a:buNone/>
            </a:pPr>
            <a:r>
              <a:rPr lang="en" sz="3600">
                <a:solidFill>
                  <a:schemeClr val="dk1"/>
                </a:solidFill>
                <a:latin typeface="Calibri"/>
                <a:ea typeface="Calibri"/>
                <a:cs typeface="Calibri"/>
                <a:sym typeface="Calibri"/>
              </a:rPr>
              <a:t>3rd Grade Reading</a:t>
            </a:r>
            <a:endParaRPr sz="36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3200"/>
              <a:buFont typeface="Calibri"/>
              <a:buNone/>
            </a:pPr>
            <a:endParaRPr sz="3200">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endParaRPr sz="1400" i="0" u="none" strike="noStrike" cap="none">
              <a:latin typeface="Calibri"/>
              <a:ea typeface="Calibri"/>
              <a:cs typeface="Calibri"/>
              <a:sym typeface="Calibri"/>
            </a:endParaRPr>
          </a:p>
        </p:txBody>
      </p:sp>
      <p:pic>
        <p:nvPicPr>
          <p:cNvPr id="199" name="Google Shape;199;p36" descr="ODE Logo"/>
          <p:cNvPicPr preferRelativeResize="0"/>
          <p:nvPr/>
        </p:nvPicPr>
        <p:blipFill>
          <a:blip r:embed="rId3">
            <a:alphaModFix/>
          </a:blip>
          <a:stretch>
            <a:fillRect/>
          </a:stretch>
        </p:blipFill>
        <p:spPr>
          <a:xfrm>
            <a:off x="457200" y="4924425"/>
            <a:ext cx="1533525" cy="1547649"/>
          </a:xfrm>
          <a:prstGeom prst="rect">
            <a:avLst/>
          </a:prstGeom>
          <a:noFill/>
          <a:ln>
            <a:noFill/>
          </a:ln>
        </p:spPr>
      </p:pic>
      <p:sp>
        <p:nvSpPr>
          <p:cNvPr id="200" name="Google Shape;200;p36"/>
          <p:cNvSpPr txBox="1">
            <a:spLocks noGrp="1"/>
          </p:cNvSpPr>
          <p:nvPr>
            <p:ph type="sldNum" idx="12"/>
          </p:nvPr>
        </p:nvSpPr>
        <p:spPr>
          <a:xfrm>
            <a:off x="6457950" y="6492537"/>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1200"/>
              <a:buFont typeface="Calibri"/>
              <a:buNone/>
            </a:pPr>
            <a:fld id="{00000000-1234-1234-1234-123412341234}" type="slidenum">
              <a:rPr lang="en"/>
              <a:t>6</a:t>
            </a:fld>
            <a:endParaRPr/>
          </a:p>
        </p:txBody>
      </p:sp>
      <p:sp>
        <p:nvSpPr>
          <p:cNvPr id="2" name="Title 1" hidden="1"/>
          <p:cNvSpPr>
            <a:spLocks noGrp="1"/>
          </p:cNvSpPr>
          <p:nvPr>
            <p:ph type="title"/>
          </p:nvPr>
        </p:nvSpPr>
        <p:spPr/>
        <p:txBody>
          <a:bodyPr/>
          <a:lstStyle/>
          <a:p>
            <a:r>
              <a:rPr lang="en-US" dirty="0" smtClean="0"/>
              <a:t>Digging into a case study</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05"/>
        <p:cNvGrpSpPr/>
        <p:nvPr/>
      </p:nvGrpSpPr>
      <p:grpSpPr>
        <a:xfrm>
          <a:off x="0" y="0"/>
          <a:ext cx="0" cy="0"/>
          <a:chOff x="0" y="0"/>
          <a:chExt cx="0" cy="0"/>
        </a:xfrm>
      </p:grpSpPr>
      <p:sp>
        <p:nvSpPr>
          <p:cNvPr id="206" name="Google Shape;206;p37"/>
          <p:cNvSpPr txBox="1"/>
          <p:nvPr/>
        </p:nvSpPr>
        <p:spPr>
          <a:xfrm>
            <a:off x="601875" y="258750"/>
            <a:ext cx="79548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Introductions</a:t>
            </a:r>
            <a:endParaRPr sz="4800">
              <a:solidFill>
                <a:srgbClr val="0070C0"/>
              </a:solidFill>
              <a:latin typeface="Calibri"/>
              <a:ea typeface="Calibri"/>
              <a:cs typeface="Calibri"/>
              <a:sym typeface="Calibri"/>
            </a:endParaRPr>
          </a:p>
        </p:txBody>
      </p:sp>
      <p:sp>
        <p:nvSpPr>
          <p:cNvPr id="207" name="Google Shape;207;p37"/>
          <p:cNvSpPr txBox="1"/>
          <p:nvPr/>
        </p:nvSpPr>
        <p:spPr>
          <a:xfrm>
            <a:off x="703725" y="1588063"/>
            <a:ext cx="7751100" cy="3470100"/>
          </a:xfrm>
          <a:prstGeom prst="rect">
            <a:avLst/>
          </a:prstGeom>
          <a:noFill/>
          <a:ln>
            <a:noFill/>
          </a:ln>
        </p:spPr>
        <p:txBody>
          <a:bodyPr spcFirstLastPara="1" wrap="square" lIns="91425" tIns="45700" rIns="91425" bIns="45700" anchor="t" anchorCtr="0">
            <a:noAutofit/>
          </a:bodyPr>
          <a:lstStyle/>
          <a:p>
            <a:pPr marL="457200" marR="0" lvl="0" indent="-419100" algn="l" rtl="0">
              <a:lnSpc>
                <a:spcPct val="90000"/>
              </a:lnSpc>
              <a:spcBef>
                <a:spcPts val="1000"/>
              </a:spcBef>
              <a:spcAft>
                <a:spcPts val="0"/>
              </a:spcAft>
              <a:buSzPts val="3000"/>
              <a:buFont typeface="Calibri"/>
              <a:buChar char="●"/>
            </a:pPr>
            <a:r>
              <a:rPr lang="en" sz="3000">
                <a:latin typeface="Calibri"/>
                <a:ea typeface="Calibri"/>
                <a:cs typeface="Calibri"/>
                <a:sym typeface="Calibri"/>
              </a:rPr>
              <a:t>Sue Wilson, Lane ESD </a:t>
            </a:r>
            <a:endParaRPr sz="3000">
              <a:latin typeface="Calibri"/>
              <a:ea typeface="Calibri"/>
              <a:cs typeface="Calibri"/>
              <a:sym typeface="Calibri"/>
            </a:endParaRPr>
          </a:p>
          <a:p>
            <a:pPr marL="457200" marR="0" lvl="0" indent="-419100" algn="l" rtl="0">
              <a:lnSpc>
                <a:spcPct val="90000"/>
              </a:lnSpc>
              <a:spcBef>
                <a:spcPts val="0"/>
              </a:spcBef>
              <a:spcAft>
                <a:spcPts val="0"/>
              </a:spcAft>
              <a:buSzPts val="3000"/>
              <a:buFont typeface="Calibri"/>
              <a:buChar char="●"/>
            </a:pPr>
            <a:r>
              <a:rPr lang="en" sz="3000">
                <a:latin typeface="Calibri"/>
                <a:ea typeface="Calibri"/>
                <a:cs typeface="Calibri"/>
                <a:sym typeface="Calibri"/>
              </a:rPr>
              <a:t>Administrator from School District Y</a:t>
            </a:r>
            <a:endParaRPr sz="3000">
              <a:latin typeface="Calibri"/>
              <a:ea typeface="Calibri"/>
              <a:cs typeface="Calibri"/>
              <a:sym typeface="Calibri"/>
            </a:endParaRPr>
          </a:p>
          <a:p>
            <a:pPr marL="0" marR="0" lvl="0" indent="0" algn="l" rtl="0">
              <a:lnSpc>
                <a:spcPct val="90000"/>
              </a:lnSpc>
              <a:spcBef>
                <a:spcPts val="1000"/>
              </a:spcBef>
              <a:spcAft>
                <a:spcPts val="0"/>
              </a:spcAft>
              <a:buNone/>
            </a:pPr>
            <a:endParaRPr sz="3000">
              <a:latin typeface="Calibri"/>
              <a:ea typeface="Calibri"/>
              <a:cs typeface="Calibri"/>
              <a:sym typeface="Calibri"/>
            </a:endParaRPr>
          </a:p>
          <a:p>
            <a:pPr marL="0" marR="0" lvl="0" indent="0" algn="l" rtl="0">
              <a:lnSpc>
                <a:spcPct val="90000"/>
              </a:lnSpc>
              <a:spcBef>
                <a:spcPts val="1000"/>
              </a:spcBef>
              <a:spcAft>
                <a:spcPts val="0"/>
              </a:spcAft>
              <a:buNone/>
            </a:pPr>
            <a:r>
              <a:rPr lang="en" sz="3000">
                <a:latin typeface="Calibri"/>
                <a:ea typeface="Calibri"/>
                <a:cs typeface="Calibri"/>
                <a:sym typeface="Calibri"/>
              </a:rPr>
              <a:t>About District Y:</a:t>
            </a:r>
            <a:endParaRPr sz="3000">
              <a:latin typeface="Calibri"/>
              <a:ea typeface="Calibri"/>
              <a:cs typeface="Calibri"/>
              <a:sym typeface="Calibri"/>
            </a:endParaRPr>
          </a:p>
          <a:p>
            <a:pPr marL="457200" marR="0" lvl="0" indent="-419100" algn="l" rtl="0">
              <a:lnSpc>
                <a:spcPct val="90000"/>
              </a:lnSpc>
              <a:spcBef>
                <a:spcPts val="1000"/>
              </a:spcBef>
              <a:spcAft>
                <a:spcPts val="0"/>
              </a:spcAft>
              <a:buSzPts val="3000"/>
              <a:buFont typeface="Calibri"/>
              <a:buChar char="●"/>
            </a:pPr>
            <a:r>
              <a:rPr lang="en" sz="3000">
                <a:latin typeface="Calibri"/>
                <a:ea typeface="Calibri"/>
                <a:cs typeface="Calibri"/>
                <a:sym typeface="Calibri"/>
              </a:rPr>
              <a:t>Medium-Sized School District (2,500)</a:t>
            </a:r>
            <a:endParaRPr sz="3000">
              <a:latin typeface="Calibri"/>
              <a:ea typeface="Calibri"/>
              <a:cs typeface="Calibri"/>
              <a:sym typeface="Calibri"/>
            </a:endParaRPr>
          </a:p>
          <a:p>
            <a:pPr marL="457200" marR="0" lvl="0" indent="-419100" algn="l" rtl="0">
              <a:lnSpc>
                <a:spcPct val="90000"/>
              </a:lnSpc>
              <a:spcBef>
                <a:spcPts val="0"/>
              </a:spcBef>
              <a:spcAft>
                <a:spcPts val="0"/>
              </a:spcAft>
              <a:buSzPts val="3000"/>
              <a:buFont typeface="Calibri"/>
              <a:buChar char="●"/>
            </a:pPr>
            <a:r>
              <a:rPr lang="en" sz="3000">
                <a:latin typeface="Calibri"/>
                <a:ea typeface="Calibri"/>
                <a:cs typeface="Calibri"/>
                <a:sym typeface="Calibri"/>
              </a:rPr>
              <a:t>Focused efforts on community engagement</a:t>
            </a:r>
            <a:endParaRPr sz="3000">
              <a:latin typeface="Calibri"/>
              <a:ea typeface="Calibri"/>
              <a:cs typeface="Calibri"/>
              <a:sym typeface="Calibri"/>
            </a:endParaRPr>
          </a:p>
          <a:p>
            <a:pPr marL="457200" marR="0" lvl="0" indent="-419100" algn="l" rtl="0">
              <a:lnSpc>
                <a:spcPct val="90000"/>
              </a:lnSpc>
              <a:spcBef>
                <a:spcPts val="0"/>
              </a:spcBef>
              <a:spcAft>
                <a:spcPts val="0"/>
              </a:spcAft>
              <a:buSzPts val="3000"/>
              <a:buFont typeface="Calibri"/>
              <a:buChar char="●"/>
            </a:pPr>
            <a:r>
              <a:rPr lang="en" sz="3000">
                <a:latin typeface="Calibri"/>
                <a:ea typeface="Calibri"/>
                <a:cs typeface="Calibri"/>
                <a:sym typeface="Calibri"/>
              </a:rPr>
              <a:t>Currently developing SIA plan</a:t>
            </a:r>
            <a:endParaRPr sz="3000">
              <a:latin typeface="Calibri"/>
              <a:ea typeface="Calibri"/>
              <a:cs typeface="Calibri"/>
              <a:sym typeface="Calibri"/>
            </a:endParaRPr>
          </a:p>
        </p:txBody>
      </p:sp>
      <p:pic>
        <p:nvPicPr>
          <p:cNvPr id="208" name="Google Shape;208;p37"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209" name="Google Shape;209;p37" descr="decorative divider line"/>
          <p:cNvSpPr txBox="1"/>
          <p:nvPr/>
        </p:nvSpPr>
        <p:spPr>
          <a:xfrm rot="10800000" flipH="1">
            <a:off x="0" y="596257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sp>
        <p:nvSpPr>
          <p:cNvPr id="210" name="Google Shape;210;p37"/>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7</a:t>
            </a:fld>
            <a:endParaRPr/>
          </a:p>
        </p:txBody>
      </p:sp>
      <p:sp>
        <p:nvSpPr>
          <p:cNvPr id="2" name="Title 1" hidden="1"/>
          <p:cNvSpPr>
            <a:spLocks noGrp="1"/>
          </p:cNvSpPr>
          <p:nvPr>
            <p:ph type="title" idx="4294967295"/>
          </p:nvPr>
        </p:nvSpPr>
        <p:spPr/>
        <p:txBody>
          <a:bodyPr/>
          <a:lstStyle/>
          <a:p>
            <a:r>
              <a:rPr lang="en-US" dirty="0" smtClean="0"/>
              <a:t>Introductions</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15"/>
        <p:cNvGrpSpPr/>
        <p:nvPr/>
      </p:nvGrpSpPr>
      <p:grpSpPr>
        <a:xfrm>
          <a:off x="0" y="0"/>
          <a:ext cx="0" cy="0"/>
          <a:chOff x="0" y="0"/>
          <a:chExt cx="0" cy="0"/>
        </a:xfrm>
      </p:grpSpPr>
      <p:sp>
        <p:nvSpPr>
          <p:cNvPr id="216" name="Google Shape;216;p38"/>
          <p:cNvSpPr txBox="1"/>
          <p:nvPr/>
        </p:nvSpPr>
        <p:spPr>
          <a:xfrm>
            <a:off x="601875" y="258750"/>
            <a:ext cx="83826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Case Study: 3rd Grading Reading</a:t>
            </a:r>
            <a:endParaRPr sz="4800">
              <a:solidFill>
                <a:srgbClr val="0070C0"/>
              </a:solidFill>
              <a:latin typeface="Calibri"/>
              <a:ea typeface="Calibri"/>
              <a:cs typeface="Calibri"/>
              <a:sym typeface="Calibri"/>
            </a:endParaRPr>
          </a:p>
        </p:txBody>
      </p:sp>
      <p:pic>
        <p:nvPicPr>
          <p:cNvPr id="217" name="Google Shape;217;p38"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218" name="Google Shape;218;p38" descr="decorative divider line"/>
          <p:cNvSpPr txBox="1"/>
          <p:nvPr/>
        </p:nvSpPr>
        <p:spPr>
          <a:xfrm rot="10800000" flipH="1">
            <a:off x="0" y="596257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sp>
        <p:nvSpPr>
          <p:cNvPr id="219" name="Google Shape;219;p38"/>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8</a:t>
            </a:fld>
            <a:endParaRPr/>
          </a:p>
        </p:txBody>
      </p:sp>
      <p:pic>
        <p:nvPicPr>
          <p:cNvPr id="220" name="Google Shape;220;p38" descr="3rd grade reading assessment trend from 2014-15 to 2018-19"/>
          <p:cNvPicPr preferRelativeResize="0"/>
          <p:nvPr/>
        </p:nvPicPr>
        <p:blipFill>
          <a:blip r:embed="rId4">
            <a:alphaModFix/>
          </a:blip>
          <a:stretch>
            <a:fillRect/>
          </a:stretch>
        </p:blipFill>
        <p:spPr>
          <a:xfrm>
            <a:off x="152400" y="2184600"/>
            <a:ext cx="8576589" cy="3481201"/>
          </a:xfrm>
          <a:prstGeom prst="rect">
            <a:avLst/>
          </a:prstGeom>
          <a:noFill/>
          <a:ln>
            <a:noFill/>
          </a:ln>
        </p:spPr>
      </p:pic>
      <p:sp>
        <p:nvSpPr>
          <p:cNvPr id="2" name="Title 1" hidden="1"/>
          <p:cNvSpPr>
            <a:spLocks noGrp="1"/>
          </p:cNvSpPr>
          <p:nvPr>
            <p:ph type="title" idx="4294967295"/>
          </p:nvPr>
        </p:nvSpPr>
        <p:spPr/>
        <p:txBody>
          <a:bodyPr/>
          <a:lstStyle/>
          <a:p>
            <a:r>
              <a:rPr lang="en-US" dirty="0" smtClean="0"/>
              <a:t>Case Study: 3</a:t>
            </a:r>
            <a:r>
              <a:rPr lang="en-US" baseline="30000" dirty="0" smtClean="0"/>
              <a:t>rd</a:t>
            </a:r>
            <a:r>
              <a:rPr lang="en-US" dirty="0" smtClean="0"/>
              <a:t> Gr. Reading</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25"/>
        <p:cNvGrpSpPr/>
        <p:nvPr/>
      </p:nvGrpSpPr>
      <p:grpSpPr>
        <a:xfrm>
          <a:off x="0" y="0"/>
          <a:ext cx="0" cy="0"/>
          <a:chOff x="0" y="0"/>
          <a:chExt cx="0" cy="0"/>
        </a:xfrm>
      </p:grpSpPr>
      <p:sp>
        <p:nvSpPr>
          <p:cNvPr id="226" name="Google Shape;226;p39"/>
          <p:cNvSpPr txBox="1"/>
          <p:nvPr/>
        </p:nvSpPr>
        <p:spPr>
          <a:xfrm>
            <a:off x="601875" y="258750"/>
            <a:ext cx="8382600" cy="9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70C0"/>
                </a:solidFill>
                <a:latin typeface="Calibri"/>
                <a:ea typeface="Calibri"/>
                <a:cs typeface="Calibri"/>
                <a:sym typeface="Calibri"/>
              </a:rPr>
              <a:t>Case Study: 3rd Grading Reading</a:t>
            </a:r>
            <a:endParaRPr sz="4800">
              <a:solidFill>
                <a:srgbClr val="0070C0"/>
              </a:solidFill>
              <a:latin typeface="Calibri"/>
              <a:ea typeface="Calibri"/>
              <a:cs typeface="Calibri"/>
              <a:sym typeface="Calibri"/>
            </a:endParaRPr>
          </a:p>
        </p:txBody>
      </p:sp>
      <p:pic>
        <p:nvPicPr>
          <p:cNvPr id="227" name="Google Shape;227;p39" descr="ODE Logo"/>
          <p:cNvPicPr preferRelativeResize="0"/>
          <p:nvPr/>
        </p:nvPicPr>
        <p:blipFill>
          <a:blip r:embed="rId3">
            <a:alphaModFix/>
          </a:blip>
          <a:stretch>
            <a:fillRect/>
          </a:stretch>
        </p:blipFill>
        <p:spPr>
          <a:xfrm>
            <a:off x="7924800" y="5818200"/>
            <a:ext cx="935925" cy="944551"/>
          </a:xfrm>
          <a:prstGeom prst="rect">
            <a:avLst/>
          </a:prstGeom>
          <a:noFill/>
          <a:ln>
            <a:noFill/>
          </a:ln>
        </p:spPr>
      </p:pic>
      <p:sp>
        <p:nvSpPr>
          <p:cNvPr id="228" name="Google Shape;228;p39" descr="decorative divider line"/>
          <p:cNvSpPr txBox="1"/>
          <p:nvPr/>
        </p:nvSpPr>
        <p:spPr>
          <a:xfrm rot="10800000" flipH="1">
            <a:off x="0" y="5962573"/>
            <a:ext cx="4662900" cy="9600"/>
          </a:xfrm>
          <a:prstGeom prst="rect">
            <a:avLst/>
          </a:prstGeom>
          <a:solidFill>
            <a:srgbClr val="0070C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Gill Sans"/>
              <a:buNone/>
            </a:pPr>
            <a:endParaRPr sz="4800" b="1" i="0" u="none" strike="noStrike" cap="none">
              <a:solidFill>
                <a:srgbClr val="FFFFFF"/>
              </a:solidFill>
              <a:latin typeface="Gill Sans"/>
              <a:ea typeface="Gill Sans"/>
              <a:cs typeface="Gill Sans"/>
              <a:sym typeface="Gill Sans"/>
            </a:endParaRPr>
          </a:p>
        </p:txBody>
      </p:sp>
      <p:sp>
        <p:nvSpPr>
          <p:cNvPr id="229" name="Google Shape;229;p39"/>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9</a:t>
            </a:fld>
            <a:endParaRPr/>
          </a:p>
        </p:txBody>
      </p:sp>
      <p:pic>
        <p:nvPicPr>
          <p:cNvPr id="230" name="Google Shape;230;p39" descr="3rd grade reading proficiency by race/ethnicity"/>
          <p:cNvPicPr preferRelativeResize="0"/>
          <p:nvPr/>
        </p:nvPicPr>
        <p:blipFill>
          <a:blip r:embed="rId4">
            <a:alphaModFix/>
          </a:blip>
          <a:stretch>
            <a:fillRect/>
          </a:stretch>
        </p:blipFill>
        <p:spPr>
          <a:xfrm>
            <a:off x="1160399" y="1161150"/>
            <a:ext cx="6333049" cy="4805050"/>
          </a:xfrm>
          <a:prstGeom prst="rect">
            <a:avLst/>
          </a:prstGeom>
          <a:noFill/>
          <a:ln>
            <a:noFill/>
          </a:ln>
        </p:spPr>
      </p:pic>
      <p:sp>
        <p:nvSpPr>
          <p:cNvPr id="2" name="Title 1" hidden="1"/>
          <p:cNvSpPr>
            <a:spLocks noGrp="1"/>
          </p:cNvSpPr>
          <p:nvPr>
            <p:ph type="title" idx="4294967295"/>
          </p:nvPr>
        </p:nvSpPr>
        <p:spPr/>
        <p:txBody>
          <a:bodyPr/>
          <a:lstStyle/>
          <a:p>
            <a:r>
              <a:rPr lang="en-US" dirty="0" smtClean="0"/>
              <a:t>Case Study: 3</a:t>
            </a:r>
            <a:r>
              <a:rPr lang="en-US" baseline="30000" dirty="0" smtClean="0"/>
              <a:t>rd</a:t>
            </a:r>
            <a:r>
              <a:rPr lang="en-US" dirty="0" smtClean="0"/>
              <a:t> gr reading 2</a:t>
            </a:r>
            <a:endParaRPr lang="en-US"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DE_Powerpoint - pattern background">
  <a:themeElements>
    <a:clrScheme name="ODE Color Theme">
      <a:dk1>
        <a:srgbClr val="000000"/>
      </a:dk1>
      <a:lt1>
        <a:srgbClr val="FFFFFF"/>
      </a:lt1>
      <a:dk2>
        <a:srgbClr val="344654"/>
      </a:dk2>
      <a:lt2>
        <a:srgbClr val="E2F4FC"/>
      </a:lt2>
      <a:accent1>
        <a:srgbClr val="1B75BC"/>
      </a:accent1>
      <a:accent2>
        <a:srgbClr val="9F2065"/>
      </a:accent2>
      <a:accent3>
        <a:srgbClr val="E26B2A"/>
      </a:accent3>
      <a:accent4>
        <a:srgbClr val="72C9F1"/>
      </a:accent4>
      <a:accent5>
        <a:srgbClr val="408740"/>
      </a:accent5>
      <a:accent6>
        <a:srgbClr val="1B75BC"/>
      </a:accent6>
      <a:hlink>
        <a:srgbClr val="1B75BC"/>
      </a:hlink>
      <a:folHlink>
        <a:srgbClr val="21AA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E4031395D90947ABECDA869C06B2A5" ma:contentTypeVersion="7" ma:contentTypeDescription="Create a new document." ma:contentTypeScope="" ma:versionID="a787c52e11333a9464cb0e6fbe9eae54">
  <xsd:schema xmlns:xsd="http://www.w3.org/2001/XMLSchema" xmlns:xs="http://www.w3.org/2001/XMLSchema" xmlns:p="http://schemas.microsoft.com/office/2006/metadata/properties" xmlns:ns1="http://schemas.microsoft.com/sharepoint/v3" xmlns:ns2="3815300f-9bc2-46c5-83e2-2c3e624abb24" xmlns:ns3="54031767-dd6d-417c-ab73-583408f47564" targetNamespace="http://schemas.microsoft.com/office/2006/metadata/properties" ma:root="true" ma:fieldsID="f2e14f5b86c3ce0673d081ad5753ed89" ns1:_="" ns2:_="" ns3:_="">
    <xsd:import namespace="http://schemas.microsoft.com/sharepoint/v3"/>
    <xsd:import namespace="3815300f-9bc2-46c5-83e2-2c3e624abb24"/>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815300f-9bc2-46c5-83e2-2c3e624abb24"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Estimated_x0020_Creation_x0020_Date xmlns="3815300f-9bc2-46c5-83e2-2c3e624abb24" xsi:nil="true"/>
    <Priority xmlns="3815300f-9bc2-46c5-83e2-2c3e624abb24">New</Priority>
    <Remediation_x0020_Date xmlns="3815300f-9bc2-46c5-83e2-2c3e624abb24">2020-02-13T08:00:00+00:00</Remediation_x0020_Date>
  </documentManagement>
</p:properties>
</file>

<file path=customXml/itemProps1.xml><?xml version="1.0" encoding="utf-8"?>
<ds:datastoreItem xmlns:ds="http://schemas.openxmlformats.org/officeDocument/2006/customXml" ds:itemID="{9FAB0C2C-CC21-4D33-B900-AF4249C9184B}"/>
</file>

<file path=customXml/itemProps2.xml><?xml version="1.0" encoding="utf-8"?>
<ds:datastoreItem xmlns:ds="http://schemas.openxmlformats.org/officeDocument/2006/customXml" ds:itemID="{03E70641-0299-4C51-8B05-BB0D602DC748}"/>
</file>

<file path=customXml/itemProps3.xml><?xml version="1.0" encoding="utf-8"?>
<ds:datastoreItem xmlns:ds="http://schemas.openxmlformats.org/officeDocument/2006/customXml" ds:itemID="{A4C9DFC8-85F6-4E48-AA16-4BE4724CD416}"/>
</file>

<file path=docProps/app.xml><?xml version="1.0" encoding="utf-8"?>
<Properties xmlns="http://schemas.openxmlformats.org/officeDocument/2006/extended-properties" xmlns:vt="http://schemas.openxmlformats.org/officeDocument/2006/docPropsVTypes">
  <TotalTime>106</TotalTime>
  <Words>1181</Words>
  <Application>Microsoft Office PowerPoint</Application>
  <PresentationFormat>On-screen Show (4:3)</PresentationFormat>
  <Paragraphs>245</Paragraphs>
  <Slides>30</Slides>
  <Notes>30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Gill Sans</vt:lpstr>
      <vt:lpstr>Arial</vt:lpstr>
      <vt:lpstr>Calibri</vt:lpstr>
      <vt:lpstr>Comfortaa Regular</vt:lpstr>
      <vt:lpstr>Simple Light</vt:lpstr>
      <vt:lpstr>ODE_Powerpoint - pattern background</vt:lpstr>
      <vt:lpstr>Deeper Dive</vt:lpstr>
      <vt:lpstr>Today’s Workshop</vt:lpstr>
      <vt:lpstr>Setting LPGTs</vt:lpstr>
      <vt:lpstr>Common &amp; Customized Monitoring &amp; Eval Framework</vt:lpstr>
      <vt:lpstr>Start with a Review</vt:lpstr>
      <vt:lpstr>Digging into a case study</vt:lpstr>
      <vt:lpstr>Introductions</vt:lpstr>
      <vt:lpstr>Case Study: 3rd Gr. Reading</vt:lpstr>
      <vt:lpstr>Case Study: 3rd gr reading 2</vt:lpstr>
      <vt:lpstr>Case Study pg 3</vt:lpstr>
      <vt:lpstr>Considering Historic State &amp; Dist. Trends</vt:lpstr>
      <vt:lpstr>Metrics “Move” Differently</vt:lpstr>
      <vt:lpstr>How we got started</vt:lpstr>
      <vt:lpstr>Our Process</vt:lpstr>
      <vt:lpstr>ELA Template</vt:lpstr>
      <vt:lpstr>Gap Closing Targets</vt:lpstr>
      <vt:lpstr>ELA Template 2</vt:lpstr>
      <vt:lpstr>Developing LPGTs for 3rd gr Reading</vt:lpstr>
      <vt:lpstr>Visualization</vt:lpstr>
      <vt:lpstr>Progress Markers</vt:lpstr>
      <vt:lpstr>Optional Progress Markers</vt:lpstr>
      <vt:lpstr>Monitoring Performance</vt:lpstr>
      <vt:lpstr>Our Questions &amp; Sticky Points</vt:lpstr>
      <vt:lpstr>Optional Local Metrics</vt:lpstr>
      <vt:lpstr>Local Optional Metrics</vt:lpstr>
      <vt:lpstr>Big Takeaways</vt:lpstr>
      <vt:lpstr>Co-Development to Agreement</vt:lpstr>
      <vt:lpstr>Your Questions Answered</vt:lpstr>
      <vt:lpstr>SIA Webpage</vt:lpstr>
      <vt:lpstr>Here to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DUMAS Sheli - ODE</dc:creator>
  <cp:lastModifiedBy>DUMAS Sheli - ODE</cp:lastModifiedBy>
  <cp:revision>10</cp:revision>
  <dcterms:modified xsi:type="dcterms:W3CDTF">2020-02-13T18:51:35Z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0x01010022E4031395D90947ABECDA869C06B2A5</vt:lpwstr>
  </property>
</Properties>
</file>