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8" r:id="rId1"/>
  </p:sldMasterIdLst>
  <p:notesMasterIdLst>
    <p:notesMasterId r:id="rId22"/>
  </p:notesMasterIdLst>
  <p:sldIdLst>
    <p:sldId id="256" r:id="rId2"/>
    <p:sldId id="27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D9C3CF-CFA0-4D6E-B48D-2587E2B9BFA3}">
  <a:tblStyle styleId="{B2D9C3CF-CFA0-4D6E-B48D-2587E2B9BF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81" autoAdjust="0"/>
  </p:normalViewPr>
  <p:slideViewPr>
    <p:cSldViewPr snapToGrid="0">
      <p:cViewPr>
        <p:scale>
          <a:sx n="62" d="100"/>
          <a:sy n="62" d="100"/>
        </p:scale>
        <p:origin x="688" y="1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6809" y="1200150"/>
            <a:ext cx="5761800" cy="324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3ce711323e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3ce711323e_0_129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13ce711323e_0_129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5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ec0b77094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ec0b77094e_3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1ec0b77094e_3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fce01f7890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fce01f7890_3_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fce01f7890_3_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027e6e3004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027e6e3004_5_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2027e6e3004_5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aa720746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aa7207462_0_2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1eaa7207462_0_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ec0b77094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ec0b77094e_4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g1ec0b77094e_4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fbbb3ea9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fbbb3ea998_0_3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g1fbbb3ea998_0_3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820e843a27_8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820e843a27_8_49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g1820e843a27_8_49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820e843a27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820e843a27_5_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g1820e843a27_5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aa72074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aa7207462_0_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g1eaa7207462_0_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d978dd9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d978dd9dd8_0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1d978dd9dd8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d978dd9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d978dd9dd8_0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1d978dd9dd8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89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fce01f78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fce01f7890_0_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g1fce01f7890_0_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eaa720746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eaa7207462_0_5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eaa7207462_0_5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fbbb3ea99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fbbb3ea998_0_39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1fbbb3ea998_0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fd069433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fd06943327_1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g1fd06943327_1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eaa720746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eaa7207462_0_1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g1eaa7207462_0_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d0063f33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d0063f33f7_0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g1d0063f33f7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-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4" name="Google Shape;84;p14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9-Blank">
  <p:cSld name="Blue_9-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0-Large Type">
  <p:cSld name="Blue_10-Large Type">
    <p:bg>
      <p:bgPr>
        <a:solidFill>
          <a:schemeClr val="accen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1-Follow Us">
  <p:cSld name="Blue_11-Follow Us"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25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-Title Slide">
  <p:cSld name="Green_1-Title Slide">
    <p:bg>
      <p:bgPr>
        <a:solidFill>
          <a:schemeClr val="accent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Calibri"/>
              <a:buNone/>
              <a:defRPr sz="4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3" name="Google Shape;163;p26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2-Section Header">
  <p:cSld name="Green_2-Section Header">
    <p:bg>
      <p:bgPr>
        <a:solidFill>
          <a:schemeClr val="accent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100"/>
              <a:buFont typeface="Calibri"/>
              <a:buNone/>
              <a:defRPr sz="5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27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3-Title Bar and Content">
  <p:cSld name="Green_3-Title Bar and Content">
    <p:bg>
      <p:bgPr>
        <a:solidFill>
          <a:schemeClr val="accent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4-Content with Caption">
  <p:cSld name="Green_4-Content with Caption">
    <p:bg>
      <p:bgPr>
        <a:solidFill>
          <a:schemeClr val="accent5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 sz="33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5" name="Google Shape;185;p29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5-Title and Content">
  <p:cSld name="Green_5-Title and Content">
    <p:bg>
      <p:bgPr>
        <a:solidFill>
          <a:schemeClr val="accent5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6-Two Content">
  <p:cSld name="Green_6-Two Content">
    <p:bg>
      <p:bgPr>
        <a:solidFill>
          <a:schemeClr val="accent5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7-Comparison">
  <p:cSld name="Green_7-Comparison">
    <p:bg>
      <p:bgPr>
        <a:solidFill>
          <a:schemeClr val="accent5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alibri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2-Section Header">
  <p:cSld name="Blue_2-Section Header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Calibri"/>
              <a:buNone/>
              <a:defRPr sz="5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5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8-Title Only">
  <p:cSld name="Green_8-Title Only">
    <p:bg>
      <p:bgPr>
        <a:solidFill>
          <a:schemeClr val="accent5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11" name="Google Shape;211;p3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9-Blank">
  <p:cSld name="Green_9-Blank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0-Large Type">
  <p:cSld name="Green_10-Large Type">
    <p:bg>
      <p:bgPr>
        <a:solidFill>
          <a:schemeClr val="accent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1-Follow Us">
  <p:cSld name="Green_11-Follow Us">
    <p:bg>
      <p:bgPr>
        <a:solidFill>
          <a:schemeClr val="accent5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28" name="Google Shape;228;p36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6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-Title Slide">
  <p:cSld name="Gold_1-Title Slide">
    <p:bg>
      <p:bgPr>
        <a:solidFill>
          <a:schemeClr val="accent4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100"/>
              <a:buFont typeface="Calibri"/>
              <a:buNone/>
              <a:defRPr sz="41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39" name="Google Shape;239;p37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41" name="Google Shape;241;p3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2-Section Header">
  <p:cSld name="Gold_2-Section Header">
    <p:bg>
      <p:bgPr>
        <a:solidFill>
          <a:schemeClr val="accent4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8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8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100"/>
              <a:buFont typeface="Calibri"/>
              <a:buNone/>
              <a:defRPr sz="51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dt" idx="10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ftr" idx="11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p38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3-Title Bar and Content">
  <p:cSld name="Gold_3-Title Bar and Content">
    <p:bg>
      <p:bgPr>
        <a:solidFill>
          <a:schemeClr val="accent4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57" name="Google Shape;257;p3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4-Content with Caption">
  <p:cSld name="Gold_4-Content with Caption">
    <p:bg>
      <p:bgPr>
        <a:solidFill>
          <a:schemeClr val="accent4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0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3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63" name="Google Shape;263;p40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65" name="Google Shape;265;p4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5-Title and Content">
  <p:cSld name="Gold_5-Title and Content">
    <p:bg>
      <p:bgPr>
        <a:solidFill>
          <a:schemeClr val="accent4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70" name="Google Shape;270;p4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6-Two Content">
  <p:cSld name="Gold_6-Two Content">
    <p:bg>
      <p:bgPr>
        <a:solidFill>
          <a:schemeClr val="accent4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76" name="Google Shape;276;p4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3-Title Bar and Content">
  <p:cSld name="Blue_3-Title Bar and Content"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7-Comparison">
  <p:cSld name="Gold_7-Comparison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0">
                <a:solidFill>
                  <a:schemeClr val="accent4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0">
                <a:solidFill>
                  <a:schemeClr val="accent4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84" name="Google Shape;284;p4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8-Title Only">
  <p:cSld name="Gold_8-Title Only">
    <p:bg>
      <p:bgPr>
        <a:solidFill>
          <a:schemeClr val="accent4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89" name="Google Shape;289;p4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9-Blank">
  <p:cSld name="Gold_9-Blank">
    <p:bg>
      <p:bgPr>
        <a:solidFill>
          <a:schemeClr val="accent4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94" name="Google Shape;294;p4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0-Large Type">
  <p:cSld name="Gold_10-Large Type">
    <p:bg>
      <p:bgPr>
        <a:solidFill>
          <a:schemeClr val="accent4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6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0"/>
              <a:buFont typeface="Calibri"/>
              <a:buNone/>
              <a:defRPr sz="9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4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01" name="Google Shape;301;p4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1-Follow Us">
  <p:cSld name="Gold_11-Follow Us">
    <p:bg>
      <p:bgPr>
        <a:solidFill>
          <a:schemeClr val="accent4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7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0"/>
              <a:buFont typeface="Calibri"/>
              <a:buNone/>
              <a:defRPr sz="9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06" name="Google Shape;306;p47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7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7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10" name="Google Shape;310;p4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-Title Slide">
  <p:cSld name="Orange_1-Title Slide">
    <p:bg>
      <p:bgPr>
        <a:solidFill>
          <a:schemeClr val="accent3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8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8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100"/>
              <a:buFont typeface="Calibri"/>
              <a:buNone/>
              <a:defRPr sz="4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7" name="Google Shape;317;p48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19" name="Google Shape;319;p4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2-Section Header">
  <p:cSld name="Orange_2-Section Header">
    <p:bg>
      <p:bgPr>
        <a:solidFill>
          <a:schemeClr val="accent3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9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Calibri"/>
              <a:buNone/>
              <a:defRPr sz="5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24" name="Google Shape;324;p49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26" name="Google Shape;326;p4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3-Title Bar and Content">
  <p:cSld name="Orange_3-Title Bar and Content">
    <p:bg>
      <p:bgPr>
        <a:solidFill>
          <a:schemeClr val="accent3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0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0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33" name="Google Shape;333;p5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4-Content with Caption">
  <p:cSld name="Orange_4-Content with Caption">
    <p:bg>
      <p:bgPr>
        <a:solidFill>
          <a:schemeClr val="accent3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1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1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 sz="33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1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39" name="Google Shape;339;p51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5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41" name="Google Shape;341;p5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5-Title and Content">
  <p:cSld name="Orange_5-Title and Content">
    <p:bg>
      <p:bgPr>
        <a:solidFill>
          <a:schemeClr val="accent3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46" name="Google Shape;346;p5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6-Two Content">
  <p:cSld name="Orange_6-Two Content">
    <p:bg>
      <p:bgPr>
        <a:solidFill>
          <a:schemeClr val="accent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52" name="Google Shape;352;p5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7-Comparison">
  <p:cSld name="Orange_7-Comparison"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7" name="Google Shape;357;p5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60" name="Google Shape;360;p5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8-Title Only">
  <p:cSld name="Orange_8-Title Only">
    <p:bg>
      <p:bgPr>
        <a:solidFill>
          <a:schemeClr val="accent3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65" name="Google Shape;365;p5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9-Blank">
  <p:cSld name="Orange_9-Blank">
    <p:bg>
      <p:bgPr>
        <a:solidFill>
          <a:schemeClr val="accent3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70" name="Google Shape;370;p5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0-Large Type">
  <p:cSld name="Orange_10-Large Type">
    <p:bg>
      <p:bgPr>
        <a:solidFill>
          <a:schemeClr val="accent3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5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7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7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5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1-Follow Us">
  <p:cSld name="Orange_11-Follow Us">
    <p:bg>
      <p:bgPr>
        <a:solidFill>
          <a:schemeClr val="accent3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5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8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82" name="Google Shape;382;p58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8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8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86" name="Google Shape;386;p5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-Title Slide">
  <p:cSld name="Red_1-Title Slide">
    <p:bg>
      <p:bgPr>
        <a:solidFill>
          <a:schemeClr val="accent2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9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5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9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Calibri"/>
              <a:buNone/>
              <a:defRPr sz="4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93" name="Google Shape;393;p59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95" name="Google Shape;395;p5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2-Section Header">
  <p:cSld name="Red_2-Section Header">
    <p:bg>
      <p:bgPr>
        <a:solidFill>
          <a:schemeClr val="accent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0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0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100"/>
              <a:buFont typeface="Calibri"/>
              <a:buNone/>
              <a:defRPr sz="5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00" name="Google Shape;400;p60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6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02" name="Google Shape;402;p6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3-Title Bar and Content">
  <p:cSld name="Red_3-Title Bar and Content">
    <p:bg>
      <p:bgPr>
        <a:solidFill>
          <a:schemeClr val="accent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61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61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6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09" name="Google Shape;409;p6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4-Content with Caption">
  <p:cSld name="Red_4-Content with Caption">
    <p:bg>
      <p:bgPr>
        <a:solidFill>
          <a:schemeClr val="accent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2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2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62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15" name="Google Shape;415;p62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6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17" name="Google Shape;417;p6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4-Content with Caption">
  <p:cSld name="Blue_4-Content with Caption">
    <p:bg>
      <p:bgPr>
        <a:solidFill>
          <a:schemeClr val="accen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8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9" name="Google Shape;109;p18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5-Title and Content">
  <p:cSld name="Red_5-Title and Content">
    <p:bg>
      <p:bgPr>
        <a:solidFill>
          <a:schemeClr val="accent2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3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22" name="Google Shape;422;p6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6-Two Content">
  <p:cSld name="Red_6-Two Content">
    <p:bg>
      <p:bgPr>
        <a:solidFill>
          <a:schemeClr val="accent2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4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6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6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28" name="Google Shape;428;p6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7-Comparison">
  <p:cSld name="Red_7-Comparison">
    <p:bg>
      <p:bgPr>
        <a:solidFill>
          <a:schemeClr val="accent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5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1" name="Google Shape;431;p65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3" name="Google Shape;433;p6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6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36" name="Google Shape;436;p6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8-Title Only">
  <p:cSld name="Red_8-Title Only">
    <p:bg>
      <p:bgPr>
        <a:solidFill>
          <a:schemeClr val="accent2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6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6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41" name="Google Shape;441;p6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9-Blank">
  <p:cSld name="Red_9-Blank">
    <p:bg>
      <p:bgPr>
        <a:solidFill>
          <a:schemeClr val="accent2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444" name="Google Shape;444;p67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6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46" name="Google Shape;446;p6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0-Large Type">
  <p:cSld name="Red_10-Large Type">
    <p:bg>
      <p:bgPr>
        <a:solidFill>
          <a:schemeClr val="accent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6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8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Calibri"/>
              <a:buNone/>
              <a:defRPr sz="9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8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2" name="Google Shape;452;p6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53" name="Google Shape;453;p6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1-Follow Us">
  <p:cSld name="Red_11-Follow Us">
    <p:bg>
      <p:bgPr>
        <a:solidFill>
          <a:schemeClr val="accent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6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9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Calibri"/>
              <a:buNone/>
              <a:defRPr sz="9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58" name="Google Shape;458;p69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9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9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62" name="Google Shape;462;p6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-Title Slide">
  <p:cSld name="Teal_1-Title Slide">
    <p:bg>
      <p:bgPr>
        <a:solidFill>
          <a:schemeClr val="dk2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70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70"/>
          <p:cNvSpPr txBox="1">
            <a:spLocks noGrp="1"/>
          </p:cNvSpPr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  <a:defRPr sz="4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7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69" name="Google Shape;469;p70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71" name="Google Shape;471;p7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2-Section Header">
  <p:cSld name="Teal_2-Section Header">
    <p:bg>
      <p:bgPr>
        <a:solidFill>
          <a:schemeClr val="dk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71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71"/>
          <p:cNvSpPr txBox="1">
            <a:spLocks noGrp="1"/>
          </p:cNvSpPr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alibri"/>
              <a:buNone/>
              <a:defRPr sz="5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76" name="Google Shape;476;p71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78" name="Google Shape;478;p7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3-Title Bar and Content">
  <p:cSld name="Teal_3-Title Bar and Content">
    <p:bg>
      <p:bgPr>
        <a:solidFill>
          <a:schemeClr val="dk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2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2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7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85" name="Google Shape;485;p7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5-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4-Content with Caption">
  <p:cSld name="Teal_4-Content with Caption">
    <p:bg>
      <p:bgPr>
        <a:solidFill>
          <a:schemeClr val="dk2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3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73"/>
          <p:cNvSpPr txBox="1">
            <a:spLocks noGrp="1"/>
          </p:cNvSpPr>
          <p:nvPr>
            <p:ph type="title"/>
          </p:nvPr>
        </p:nvSpPr>
        <p:spPr>
          <a:xfrm>
            <a:off x="537883" y="584734"/>
            <a:ext cx="29490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3"/>
          <p:cNvSpPr txBox="1">
            <a:spLocks noGrp="1"/>
          </p:cNvSpPr>
          <p:nvPr>
            <p:ph type="body" idx="1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1" name="Google Shape;491;p73"/>
          <p:cNvSpPr>
            <a:spLocks noGrp="1"/>
          </p:cNvSpPr>
          <p:nvPr>
            <p:ph type="pic" idx="2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7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93" name="Google Shape;493;p7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5-Title and Content">
  <p:cSld name="Teal_5-Title and Content">
    <p:bg>
      <p:bgPr>
        <a:solidFill>
          <a:schemeClr val="dk2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74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7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98" name="Google Shape;498;p7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6-Two Content">
  <p:cSld name="Teal_6-Two Content">
    <p:bg>
      <p:bgPr>
        <a:solidFill>
          <a:schemeClr val="dk2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75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7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7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04" name="Google Shape;504;p7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7-Comparison">
  <p:cSld name="Teal_7-Comparison">
    <p:bg>
      <p:bgPr>
        <a:solidFill>
          <a:schemeClr val="dk2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6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7" name="Google Shape;507;p76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7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9" name="Google Shape;509;p7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76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7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12" name="Google Shape;512;p7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8-Title Only">
  <p:cSld name="Teal_8-Title Only">
    <p:bg>
      <p:bgPr>
        <a:solidFill>
          <a:schemeClr val="dk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7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17" name="Google Shape;517;p7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9-Blank">
  <p:cSld name="Teal_9-Blank">
    <p:bg>
      <p:bgPr>
        <a:solidFill>
          <a:schemeClr val="dk2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520" name="Google Shape;520;p78"/>
          <p:cNvSpPr txBox="1">
            <a:spLocks noGrp="1"/>
          </p:cNvSpPr>
          <p:nvPr>
            <p:ph type="body" idx="1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7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22" name="Google Shape;522;p7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0-Large Type">
  <p:cSld name="Teal_10-Large Type">
    <p:bg>
      <p:bgPr>
        <a:solidFill>
          <a:schemeClr val="dk2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7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79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79"/>
          <p:cNvSpPr txBox="1">
            <a:spLocks noGrp="1"/>
          </p:cNvSpPr>
          <p:nvPr>
            <p:ph type="subTitle" idx="1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28" name="Google Shape;528;p7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29" name="Google Shape;529;p7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1-Follow Us">
  <p:cSld name="Teal_11-Follow Us">
    <p:bg>
      <p:bgPr>
        <a:solidFill>
          <a:schemeClr val="dk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80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80"/>
          <p:cNvSpPr txBox="1">
            <a:spLocks noGrp="1"/>
          </p:cNvSpPr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34" name="Google Shape;534;p80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0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0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38" name="Google Shape;538;p8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6-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7-Comparison">
  <p:cSld name="Blue_7-Comparis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8-Title Only">
  <p:cSld name="Blue_8-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3" descr="Decorative line break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603503" y="1168770"/>
            <a:ext cx="964694" cy="182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ecure.sos.state.or.us/oard/viewSingleRule.action?ruleVrsnRsn=297472" TargetMode="External"/><Relationship Id="rId3" Type="http://schemas.openxmlformats.org/officeDocument/2006/relationships/hyperlink" Target="https://www.oregon.gov/ode/StudentSuccess/Documents/ODE_Integrated%20Guidance.pdf" TargetMode="External"/><Relationship Id="rId7" Type="http://schemas.openxmlformats.org/officeDocument/2006/relationships/hyperlink" Target="https://secure.sos.state.or.us/oard/viewSingleRule.action?ruleVrsnRsn=29747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cure.sos.state.or.us/oard/viewSingleRule.action?ruleVrsnRsn=297470" TargetMode="External"/><Relationship Id="rId11" Type="http://schemas.openxmlformats.org/officeDocument/2006/relationships/hyperlink" Target="https://www.oregon.gov/ode/StudentSuccess/Documents/CommunityEngagementSurveyItemBank.pdf" TargetMode="External"/><Relationship Id="rId5" Type="http://schemas.openxmlformats.org/officeDocument/2006/relationships/hyperlink" Target="https://secure.sos.state.or.us/oard/displayChapterRules.action" TargetMode="External"/><Relationship Id="rId10" Type="http://schemas.openxmlformats.org/officeDocument/2006/relationships/hyperlink" Target="https://oese.ed.gov/resources/oese-technical-assistance-centers/state-support-network/resources/leveraging-evidence-based-practices-local-school-improvement/" TargetMode="External"/><Relationship Id="rId4" Type="http://schemas.openxmlformats.org/officeDocument/2006/relationships/hyperlink" Target="https://olis.oregonlegislature.gov/liz/2021R1/Measures/Overview/HB2060" TargetMode="External"/><Relationship Id="rId9" Type="http://schemas.openxmlformats.org/officeDocument/2006/relationships/hyperlink" Target="https://secure.sos.state.or.us/oard/viewSingleRule.action?ruleVrsnRsn=29747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regon.gov/ode/StudentSuccess/Documents/ODE_Integrated%20Guidance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regon.gov/ode/StudentSuccess/Documents/ODE_Integrated%20Guidance.pdf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sos.state.or.us/oard/viewSingleRule.action?ruleVrsnRsn=29747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 txBox="1">
            <a:spLocks noGrp="1"/>
          </p:cNvSpPr>
          <p:nvPr>
            <p:ph type="ctrTitle"/>
          </p:nvPr>
        </p:nvSpPr>
        <p:spPr>
          <a:xfrm>
            <a:off x="387600" y="2827425"/>
            <a:ext cx="8368800" cy="6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chemeClr val="dk1"/>
                </a:solidFill>
              </a:rPr>
              <a:t>Local Optional Metrics</a:t>
            </a:r>
            <a:endParaRPr sz="28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i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i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i="1" dirty="0">
                <a:solidFill>
                  <a:schemeClr val="dk1"/>
                </a:solidFill>
              </a:rPr>
              <a:t>Webinar 3 of 4 addressing how existing or additional data can be leveraged to broaden the narrative of particular successes and challenges within districts? </a:t>
            </a:r>
            <a:endParaRPr sz="2300" i="1" dirty="0">
              <a:solidFill>
                <a:schemeClr val="dk1"/>
              </a:solidFill>
            </a:endParaRPr>
          </a:p>
        </p:txBody>
      </p:sp>
      <p:sp>
        <p:nvSpPr>
          <p:cNvPr id="552" name="Google Shape;552;p8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1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662" name="Google Shape;662;p91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LOM Activity</a:t>
            </a:r>
            <a:endParaRPr/>
          </a:p>
        </p:txBody>
      </p:sp>
      <p:sp>
        <p:nvSpPr>
          <p:cNvPr id="661" name="Google Shape;661;p91"/>
          <p:cNvSpPr txBox="1">
            <a:spLocks noGrp="1"/>
          </p:cNvSpPr>
          <p:nvPr>
            <p:ph type="body" idx="1"/>
          </p:nvPr>
        </p:nvSpPr>
        <p:spPr>
          <a:xfrm>
            <a:off x="537878" y="1369225"/>
            <a:ext cx="44100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/>
              <a:t>We’ll spend some time looking at mock data for a mid-sized Sample District. 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/>
              <a:t>The mock data we’ll look at together is from the Community Engagement Survey Item Bank, specifically from the domain of School Culture &amp; Climate. 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64" name="Google Shape;664;p91"/>
          <p:cNvSpPr txBox="1"/>
          <p:nvPr/>
        </p:nvSpPr>
        <p:spPr>
          <a:xfrm>
            <a:off x="5169175" y="1327425"/>
            <a:ext cx="3381900" cy="326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Our Steps: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Review the data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In break-outs: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Read the scenario for Sample District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Consult Sample District using the template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Prepare to share back out with the group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2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670" name="Google Shape;670;p92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Climate &amp; Culture for Sample District</a:t>
            </a:r>
            <a:endParaRPr/>
          </a:p>
        </p:txBody>
      </p:sp>
      <p:pic>
        <p:nvPicPr>
          <p:cNvPr id="672" name="Google Shape;672;p92" descr="screenshot of sample data responses on a school climate and culture surv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5" y="1369225"/>
            <a:ext cx="8229600" cy="20288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673" name="Google Shape;673;p92"/>
          <p:cNvSpPr txBox="1"/>
          <p:nvPr/>
        </p:nvSpPr>
        <p:spPr>
          <a:xfrm>
            <a:off x="6678700" y="3546650"/>
            <a:ext cx="1947300" cy="10266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main takeaways? 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3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79" name="Google Shape;679;p93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Out</a:t>
            </a:r>
            <a:endParaRPr/>
          </a:p>
        </p:txBody>
      </p:sp>
      <p:sp>
        <p:nvSpPr>
          <p:cNvPr id="681" name="Google Shape;681;p93" descr="dialogue bubble"/>
          <p:cNvSpPr/>
          <p:nvPr/>
        </p:nvSpPr>
        <p:spPr>
          <a:xfrm>
            <a:off x="2560525" y="1415550"/>
            <a:ext cx="5764200" cy="2647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8EB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3"/>
          <p:cNvSpPr txBox="1">
            <a:spLocks noGrp="1"/>
          </p:cNvSpPr>
          <p:nvPr>
            <p:ph type="body" idx="1"/>
          </p:nvPr>
        </p:nvSpPr>
        <p:spPr>
          <a:xfrm>
            <a:off x="3156675" y="2340450"/>
            <a:ext cx="4807200" cy="253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What observations or questions emerged from this activity?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4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688" name="Google Shape;688;p94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Projecting Ahead</a:t>
            </a:r>
            <a:endParaRPr/>
          </a:p>
        </p:txBody>
      </p:sp>
      <p:pic>
        <p:nvPicPr>
          <p:cNvPr id="690" name="Google Shape;690;p94" descr="Project out five years of improvement for this local metric of School Culture &amp; Climate. Consider using the non-binary student group as your gap-closing target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25" y="1701068"/>
            <a:ext cx="8088299" cy="190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97" name="Google Shape;697;p9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LOM with a Small &amp; Rural School Lens</a:t>
            </a:r>
            <a:endParaRPr/>
          </a:p>
        </p:txBody>
      </p:sp>
      <p:sp>
        <p:nvSpPr>
          <p:cNvPr id="696" name="Google Shape;696;p95"/>
          <p:cNvSpPr txBox="1">
            <a:spLocks noGrp="1"/>
          </p:cNvSpPr>
          <p:nvPr>
            <p:ph type="body" idx="1"/>
          </p:nvPr>
        </p:nvSpPr>
        <p:spPr>
          <a:xfrm>
            <a:off x="687175" y="1293025"/>
            <a:ext cx="8015100" cy="97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Schools w/ &gt; 80 ADMr not required to set LPGTs of the 5 Common Metrics, but can choose to set Local Optional Metrics as part of their evaluation &amp; monitoring processes in addition to Progress Markers that are required for all. </a:t>
            </a:r>
            <a:endParaRPr/>
          </a:p>
        </p:txBody>
      </p:sp>
      <p:grpSp>
        <p:nvGrpSpPr>
          <p:cNvPr id="699" name="Google Shape;699;p95" descr="&quot;&quot;"/>
          <p:cNvGrpSpPr/>
          <p:nvPr/>
        </p:nvGrpSpPr>
        <p:grpSpPr>
          <a:xfrm>
            <a:off x="3221967" y="2241375"/>
            <a:ext cx="5122383" cy="2247300"/>
            <a:chOff x="3221967" y="2241375"/>
            <a:chExt cx="5122383" cy="2247300"/>
          </a:xfrm>
        </p:grpSpPr>
        <p:sp>
          <p:nvSpPr>
            <p:cNvPr id="700" name="Google Shape;700;p95"/>
            <p:cNvSpPr txBox="1"/>
            <p:nvPr/>
          </p:nvSpPr>
          <p:spPr>
            <a:xfrm>
              <a:off x="3401550" y="2241375"/>
              <a:ext cx="4942800" cy="22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Advantages of LOM specifically for Small &amp; Rural Schools:</a:t>
              </a:r>
              <a:endParaRPr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Calibri"/>
                <a:buChar char="●"/>
              </a:pPr>
              <a:r>
                <a:rPr lang="en-US" sz="1500" dirty="0">
                  <a:latin typeface="Calibri"/>
                  <a:ea typeface="Calibri"/>
                  <a:cs typeface="Calibri"/>
                  <a:sym typeface="Calibri"/>
                </a:rPr>
                <a:t>Data sources with a smaller grain size (</a:t>
              </a:r>
              <a:r>
                <a:rPr lang="en-US" sz="1500" i="1" dirty="0">
                  <a:latin typeface="Calibri"/>
                  <a:ea typeface="Calibri"/>
                  <a:cs typeface="Calibri"/>
                  <a:sym typeface="Calibri"/>
                </a:rPr>
                <a:t>with appropriate N size of 10+ Students</a:t>
              </a:r>
              <a:r>
                <a:rPr lang="en-US" sz="1500" dirty="0"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5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lvl="1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Calibri"/>
                <a:buChar char="○"/>
              </a:pPr>
              <a:r>
                <a:rPr lang="en-US" sz="1500" dirty="0">
                  <a:latin typeface="Calibri"/>
                  <a:ea typeface="Calibri"/>
                  <a:cs typeface="Calibri"/>
                  <a:sym typeface="Calibri"/>
                </a:rPr>
                <a:t>Zoomed-In data =  local context → capture more detail</a:t>
              </a:r>
              <a:endParaRPr sz="15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Calibri"/>
                <a:buChar char="●"/>
              </a:pPr>
              <a:r>
                <a:rPr lang="en-US" sz="1500" dirty="0">
                  <a:latin typeface="Calibri"/>
                  <a:ea typeface="Calibri"/>
                  <a:cs typeface="Calibri"/>
                  <a:sym typeface="Calibri"/>
                </a:rPr>
                <a:t>Consider strengths specific to the local community and prioritized investments- powerful additions to the overall narrative</a:t>
              </a:r>
              <a:endParaRPr sz="15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1" name="Google Shape;701;p95" descr="arrow pointing to the circles of data"/>
            <p:cNvPicPr preferRelativeResize="0"/>
            <p:nvPr/>
          </p:nvPicPr>
          <p:blipFill rotWithShape="1">
            <a:blip r:embed="rId3">
              <a:alphaModFix/>
            </a:blip>
            <a:srcRect b="11535"/>
            <a:stretch/>
          </p:blipFill>
          <p:spPr>
            <a:xfrm rot="1748131">
              <a:off x="3344528" y="3205991"/>
              <a:ext cx="805851" cy="712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2" name="Google Shape;702;p95" descr="circles of data graphic - zoomed in data, mid-range data and zoomed out dat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00" y="2174025"/>
            <a:ext cx="2841600" cy="27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6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Student Health Survey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Local culture and climate survey for students and families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5th  / 7th Grade Math Proficiency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Teacher to student ratio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Exclusionary discipline rates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highlight>
                  <a:srgbClr val="FFFFFF"/>
                </a:highlight>
              </a:rPr>
              <a:t>Multilingual literacy in grades 4 or 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Mental health provider to student ratio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Advanced coursework completion rates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Dropout/Pushout rates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Rates of students completing ___ project (capstone, senior, 8th grade, etc.)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Number of co-curricular or extracurricular student clubs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Percentage of 11th grade students taking career exploration opportunities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Staff climate survey </a:t>
            </a:r>
            <a:endParaRPr/>
          </a:p>
        </p:txBody>
      </p:sp>
      <p:sp>
        <p:nvSpPr>
          <p:cNvPr id="709" name="Google Shape;709;p96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Many Possibilities of LOM</a:t>
            </a:r>
            <a:endParaRPr/>
          </a:p>
        </p:txBody>
      </p:sp>
      <p:sp>
        <p:nvSpPr>
          <p:cNvPr id="710" name="Google Shape;710;p9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717" name="Google Shape;717;p97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Submitting Draft LOMs</a:t>
            </a:r>
            <a:endParaRPr/>
          </a:p>
        </p:txBody>
      </p:sp>
      <p:sp>
        <p:nvSpPr>
          <p:cNvPr id="716" name="Google Shape;716;p97"/>
          <p:cNvSpPr txBox="1">
            <a:spLocks noGrp="1"/>
          </p:cNvSpPr>
          <p:nvPr>
            <p:ph type="body" idx="1"/>
          </p:nvPr>
        </p:nvSpPr>
        <p:spPr>
          <a:xfrm>
            <a:off x="350850" y="1353625"/>
            <a:ext cx="3346200" cy="325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Number not restricted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Meet minimum N (sample) size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Data from prior years submittable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Baseline and Gap-closing targets encouraged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Comments: Information on the metric and how criteria are met</a:t>
            </a:r>
            <a:endParaRPr/>
          </a:p>
        </p:txBody>
      </p:sp>
      <p:pic>
        <p:nvPicPr>
          <p:cNvPr id="719" name="Google Shape;719;p97" descr="screenshot of draft Local Optional Metrics template in Smartshee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154" y="1861150"/>
            <a:ext cx="5173219" cy="221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725" name="Google Shape;725;p98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Co-Development: Working Together</a:t>
            </a:r>
            <a:endParaRPr/>
          </a:p>
        </p:txBody>
      </p:sp>
      <p:sp>
        <p:nvSpPr>
          <p:cNvPr id="727" name="Google Shape;727;p98"/>
          <p:cNvSpPr txBox="1"/>
          <p:nvPr/>
        </p:nvSpPr>
        <p:spPr>
          <a:xfrm>
            <a:off x="584650" y="1112700"/>
            <a:ext cx="7911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Goal: collaborative crafting of ambitious, attainable, and realistic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for applicants.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In this process, we’re looking to really understand the </a:t>
            </a:r>
            <a:r>
              <a:rPr lang="en-US" sz="1500" b="1" i="1"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 behind how draft targets were determined and to understand decision making that is based on regionally specific context. 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28" name="Google Shape;728;p98" descr="table of supports"/>
          <p:cNvGraphicFramePr/>
          <p:nvPr>
            <p:extLst>
              <p:ext uri="{D42A27DB-BD31-4B8C-83A1-F6EECF244321}">
                <p14:modId xmlns:p14="http://schemas.microsoft.com/office/powerpoint/2010/main" val="4153469117"/>
              </p:ext>
            </p:extLst>
          </p:nvPr>
        </p:nvGraphicFramePr>
        <p:xfrm>
          <a:off x="920800" y="2415825"/>
          <a:ext cx="7239000" cy="1859220"/>
        </p:xfrm>
        <a:graphic>
          <a:graphicData uri="http://schemas.openxmlformats.org/drawingml/2006/table">
            <a:tbl>
              <a:tblPr firstRow="1">
                <a:noFill/>
                <a:tableStyleId>{B2D9C3CF-CFA0-4D6E-B48D-2587E2B9BFA3}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can offer these supports: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6CAD">
                        <a:alpha val="39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Applicants can support this process by: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006CAD">
                        <a:alpha val="392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Collaborative, open &amp; regular communication with Applicants.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a Google folder of shared artifacts, documents, and Smartsheet spreadsheets.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Collaborative, open &amp; regular communication with ODE.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Submitting </a:t>
                      </a:r>
                      <a:r>
                        <a:rPr lang="en-US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Smartsheet</a:t>
                      </a: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application with draft LPGTs by deadline: March 31, 2023.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734" name="Google Shape;734;p99"/>
          <p:cNvSpPr txBox="1">
            <a:spLocks noGrp="1"/>
          </p:cNvSpPr>
          <p:nvPr>
            <p:ph type="title"/>
          </p:nvPr>
        </p:nvSpPr>
        <p:spPr>
          <a:xfrm>
            <a:off x="527857" y="196775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Address ‘’Open Meeting with Public Comment”</a:t>
            </a:r>
            <a:endParaRPr/>
          </a:p>
        </p:txBody>
      </p:sp>
      <p:sp>
        <p:nvSpPr>
          <p:cNvPr id="736" name="Google Shape;736;p99"/>
          <p:cNvSpPr txBox="1"/>
          <p:nvPr/>
        </p:nvSpPr>
        <p:spPr>
          <a:xfrm>
            <a:off x="436350" y="1359450"/>
            <a:ext cx="7882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statutes say </a:t>
            </a:r>
            <a:r>
              <a:rPr lang="en-US" i="1"/>
              <a:t>opportunity for the public to comment at an open meeting</a:t>
            </a:r>
            <a:r>
              <a:rPr lang="en-US"/>
              <a:t>. They could have said just opportunity to comment on the plan or LPGTs. But they chose to specify that the comment had to occur at an open meeting.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99"/>
          <p:cNvSpPr txBox="1"/>
          <p:nvPr/>
        </p:nvSpPr>
        <p:spPr>
          <a:xfrm>
            <a:off x="2887425" y="2190750"/>
            <a:ext cx="25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Options that work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7" name="Google Shape;737;p99" descr="table of options that work"/>
          <p:cNvGraphicFramePr/>
          <p:nvPr>
            <p:extLst>
              <p:ext uri="{D42A27DB-BD31-4B8C-83A1-F6EECF244321}">
                <p14:modId xmlns:p14="http://schemas.microsoft.com/office/powerpoint/2010/main" val="3316755660"/>
              </p:ext>
            </p:extLst>
          </p:nvPr>
        </p:nvGraphicFramePr>
        <p:xfrm>
          <a:off x="636850" y="2604075"/>
          <a:ext cx="7239000" cy="1036290"/>
        </p:xfrm>
        <a:graphic>
          <a:graphicData uri="http://schemas.openxmlformats.org/drawingml/2006/table">
            <a:tbl>
              <a:tblPr firstRow="1">
                <a:noFill/>
                <a:tableStyleId>{B2D9C3CF-CFA0-4D6E-B48D-2587E2B9BFA3}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Allow real-time public comment during the meeting after the presentation or clear prior posting of the plan for the public to comment on.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Allow access and input through electronic public comment with enough time for the public to have seen the plan and presentation prior to finalizing. 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9" name="Google Shape;739;p99"/>
          <p:cNvSpPr txBox="1"/>
          <p:nvPr/>
        </p:nvSpPr>
        <p:spPr>
          <a:xfrm>
            <a:off x="722350" y="3814813"/>
            <a:ext cx="706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Remember, your board needs to approve your plan/application submission AND they will need to review and approve your final agreement with your LPGTs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0"/>
          <p:cNvSpPr txBox="1">
            <a:spLocks noGrp="1"/>
          </p:cNvSpPr>
          <p:nvPr>
            <p:ph type="body" idx="1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Integrated Guidance</a:t>
            </a:r>
            <a:endParaRPr sz="1400"/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Oregon state Legislature</a:t>
            </a:r>
            <a:endParaRPr sz="1400"/>
          </a:p>
          <a:p>
            <a:pPr marL="914400" lvl="1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House Bill 2060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 b="1">
                <a:solidFill>
                  <a:srgbClr val="333333"/>
                </a:solidFill>
              </a:rPr>
              <a:t>Oregon Administrative Rules </a:t>
            </a:r>
            <a:r>
              <a:rPr lang="en-US" sz="1400" b="1" u="sng">
                <a:solidFill>
                  <a:schemeClr val="hlink"/>
                </a:solidFill>
                <a:hlinkClick r:id="rId5"/>
              </a:rPr>
              <a:t>Chapter 581 Division 1</a:t>
            </a:r>
            <a:r>
              <a:rPr lang="en-US" sz="1400" b="1">
                <a:solidFill>
                  <a:srgbClr val="333333"/>
                </a:solidFill>
              </a:rPr>
              <a:t>4:</a:t>
            </a:r>
            <a:endParaRPr sz="1400" b="1">
              <a:solidFill>
                <a:srgbClr val="333333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-US" sz="1400" b="1">
                <a:solidFill>
                  <a:srgbClr val="333333"/>
                </a:solidFill>
              </a:rPr>
              <a:t>581-014-0022 </a:t>
            </a:r>
            <a:r>
              <a:rPr lang="en-US" sz="1400" b="1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Definitions of Optional Targets for Mental and Behavioral Health for the Student Investment Account</a:t>
            </a:r>
            <a:endParaRPr sz="1400" b="1">
              <a:solidFill>
                <a:srgbClr val="333333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-US" sz="1400" b="1">
                <a:solidFill>
                  <a:srgbClr val="333333"/>
                </a:solidFill>
              </a:rPr>
              <a:t>581-014-0025 </a:t>
            </a:r>
            <a:r>
              <a:rPr lang="en-US" sz="1400" b="1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Purpose of Optional Targets for Mental and Behavioral Health for the Student Investment Account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-US" sz="1400" b="1">
                <a:solidFill>
                  <a:srgbClr val="333333"/>
                </a:solidFill>
              </a:rPr>
              <a:t>581-014-0028 </a:t>
            </a:r>
            <a:r>
              <a:rPr lang="en-US" sz="1400" b="1" u="sng">
                <a:solidFill>
                  <a:schemeClr val="hlink"/>
                </a:solidFill>
                <a:hlinkClick r:id="rId8"/>
              </a:rPr>
              <a:t>Optional Targets Criteria for Mental and Behavioral Health for the Student Investment Account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b="1">
                <a:solidFill>
                  <a:srgbClr val="333333"/>
                </a:solidFill>
              </a:rPr>
              <a:t>581-014-0031 </a:t>
            </a:r>
            <a:r>
              <a:rPr lang="en-US" sz="1400" b="1" u="sng">
                <a:solidFill>
                  <a:schemeClr val="hlink"/>
                </a:solidFill>
                <a:hlinkClick r:id="rId9"/>
              </a:rPr>
              <a:t>Optional Targets Administration &amp; Reporting for Mental and Behavioral Health for the Student Investment Account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U.S. Department of Education Office of Elementary and Secondary Education:</a:t>
            </a:r>
            <a:endParaRPr sz="1400"/>
          </a:p>
          <a:p>
            <a:pPr marL="914400" lvl="1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-US" sz="1400" u="sng">
                <a:solidFill>
                  <a:srgbClr val="0563C1"/>
                </a:solidFill>
                <a:highlight>
                  <a:schemeClr val="lt1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Leveraging Evidence-Based Practices for Local School Improvement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ODE </a:t>
            </a:r>
            <a:r>
              <a:rPr lang="en-US" sz="1400" u="sng">
                <a:solidFill>
                  <a:srgbClr val="1155C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Community Engagement Survey Bank</a:t>
            </a:r>
            <a:endParaRPr sz="1400"/>
          </a:p>
        </p:txBody>
      </p:sp>
      <p:sp>
        <p:nvSpPr>
          <p:cNvPr id="746" name="Google Shape;746;p10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from this Session</a:t>
            </a:r>
            <a:endParaRPr/>
          </a:p>
        </p:txBody>
      </p:sp>
      <p:sp>
        <p:nvSpPr>
          <p:cNvPr id="747" name="Google Shape;747;p10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four-part series</a:t>
            </a:r>
            <a:endParaRPr lang="en-US" dirty="0"/>
          </a:p>
        </p:txBody>
      </p:sp>
      <p:grpSp>
        <p:nvGrpSpPr>
          <p:cNvPr id="5" name="Google Shape;562;p83" descr="Data in context"/>
          <p:cNvGrpSpPr/>
          <p:nvPr/>
        </p:nvGrpSpPr>
        <p:grpSpPr>
          <a:xfrm>
            <a:off x="164082" y="1567109"/>
            <a:ext cx="2164504" cy="2796893"/>
            <a:chOff x="132550" y="1567109"/>
            <a:chExt cx="2164504" cy="2796893"/>
          </a:xfrm>
        </p:grpSpPr>
        <p:sp>
          <p:nvSpPr>
            <p:cNvPr id="6" name="Google Shape;563;p83"/>
            <p:cNvSpPr txBox="1"/>
            <p:nvPr/>
          </p:nvSpPr>
          <p:spPr>
            <a:xfrm>
              <a:off x="132554" y="1567109"/>
              <a:ext cx="2164500" cy="1323000"/>
            </a:xfrm>
            <a:prstGeom prst="rect">
              <a:avLst/>
            </a:prstGeom>
            <a:solidFill>
              <a:srgbClr val="E8EBF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in Context</a:t>
              </a:r>
              <a:endParaRPr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are connections between diverse data sources essential to setting inclusive targets?</a:t>
              </a:r>
              <a:endParaRPr sz="23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64;p83"/>
            <p:cNvSpPr txBox="1"/>
            <p:nvPr/>
          </p:nvSpPr>
          <p:spPr>
            <a:xfrm>
              <a:off x="132550" y="3749002"/>
              <a:ext cx="2164500" cy="615000"/>
            </a:xfrm>
            <a:prstGeom prst="rect">
              <a:avLst/>
            </a:prstGeom>
            <a:solidFill>
              <a:srgbClr val="E8EBF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latin typeface="Calibri"/>
                  <a:ea typeface="Calibri"/>
                  <a:cs typeface="Calibri"/>
                  <a:sym typeface="Calibri"/>
                </a:rPr>
                <a:t>January 11, 2022</a:t>
              </a:r>
              <a:endParaRPr sz="1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 3:30-5:00 PM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565;p83" descr="Setting targets by making sense of the mosaic of data"/>
          <p:cNvGrpSpPr/>
          <p:nvPr/>
        </p:nvGrpSpPr>
        <p:grpSpPr>
          <a:xfrm>
            <a:off x="2373882" y="1567100"/>
            <a:ext cx="2195400" cy="2796902"/>
            <a:chOff x="2342350" y="1567100"/>
            <a:chExt cx="2195400" cy="2796902"/>
          </a:xfrm>
        </p:grpSpPr>
        <p:sp>
          <p:nvSpPr>
            <p:cNvPr id="9" name="Google Shape;566;p83"/>
            <p:cNvSpPr txBox="1"/>
            <p:nvPr/>
          </p:nvSpPr>
          <p:spPr>
            <a:xfrm>
              <a:off x="2373250" y="1567100"/>
              <a:ext cx="2164500" cy="1535400"/>
            </a:xfrm>
            <a:prstGeom prst="rect">
              <a:avLst/>
            </a:prstGeom>
            <a:solidFill>
              <a:srgbClr val="E8EBF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Setting Targets by Making Sense of the Mosaic of Data</a:t>
              </a:r>
              <a:endParaRPr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can realistic, ambitious, and attainable targets be developed with the data that is available?</a:t>
              </a:r>
              <a:endParaRPr sz="23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67;p83"/>
            <p:cNvSpPr txBox="1"/>
            <p:nvPr/>
          </p:nvSpPr>
          <p:spPr>
            <a:xfrm>
              <a:off x="2342350" y="3749002"/>
              <a:ext cx="2164500" cy="615000"/>
            </a:xfrm>
            <a:prstGeom prst="rect">
              <a:avLst/>
            </a:prstGeom>
            <a:solidFill>
              <a:srgbClr val="E8EBF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latin typeface="Calibri"/>
                  <a:ea typeface="Calibri"/>
                  <a:cs typeface="Calibri"/>
                  <a:sym typeface="Calibri"/>
                </a:rPr>
                <a:t>January 18, 2022</a:t>
              </a:r>
              <a:endParaRPr sz="1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 4:00-5:30 PM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568;p83" descr="Local optional metrics"/>
          <p:cNvGrpSpPr/>
          <p:nvPr/>
        </p:nvGrpSpPr>
        <p:grpSpPr>
          <a:xfrm>
            <a:off x="4611232" y="1599400"/>
            <a:ext cx="2164500" cy="2764602"/>
            <a:chOff x="4579700" y="1599400"/>
            <a:chExt cx="2164500" cy="2764602"/>
          </a:xfrm>
        </p:grpSpPr>
        <p:sp>
          <p:nvSpPr>
            <p:cNvPr id="12" name="Google Shape;569;p83"/>
            <p:cNvSpPr txBox="1"/>
            <p:nvPr/>
          </p:nvSpPr>
          <p:spPr>
            <a:xfrm>
              <a:off x="4579700" y="1599400"/>
              <a:ext cx="2164500" cy="1553100"/>
            </a:xfrm>
            <a:prstGeom prst="rect">
              <a:avLst/>
            </a:prstGeom>
            <a:solidFill>
              <a:srgbClr val="BB8A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Local Optional Metrics</a:t>
              </a:r>
              <a:endParaRPr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can existing or  additional data be leveraged to broaden the narrative of particular successes and challenges within districts? </a:t>
              </a:r>
              <a:endParaRPr sz="23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70;p83"/>
            <p:cNvSpPr txBox="1"/>
            <p:nvPr/>
          </p:nvSpPr>
          <p:spPr>
            <a:xfrm>
              <a:off x="4579700" y="3749002"/>
              <a:ext cx="2164500" cy="615000"/>
            </a:xfrm>
            <a:prstGeom prst="rect">
              <a:avLst/>
            </a:prstGeom>
            <a:solidFill>
              <a:srgbClr val="BB8A0A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latin typeface="Calibri"/>
                  <a:ea typeface="Calibri"/>
                  <a:cs typeface="Calibri"/>
                  <a:sym typeface="Calibri"/>
                </a:rPr>
                <a:t>February 1, 2022</a:t>
              </a:r>
              <a:endParaRPr sz="1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 4:00-5:30 PM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571;p83" descr="Deep dive workshop: setting growth targets"/>
          <p:cNvGrpSpPr/>
          <p:nvPr/>
        </p:nvGrpSpPr>
        <p:grpSpPr>
          <a:xfrm>
            <a:off x="6817682" y="1629400"/>
            <a:ext cx="2167850" cy="2734602"/>
            <a:chOff x="6786150" y="1629400"/>
            <a:chExt cx="2167850" cy="2734602"/>
          </a:xfrm>
        </p:grpSpPr>
        <p:sp>
          <p:nvSpPr>
            <p:cNvPr id="15" name="Google Shape;572;p83"/>
            <p:cNvSpPr txBox="1"/>
            <p:nvPr/>
          </p:nvSpPr>
          <p:spPr>
            <a:xfrm>
              <a:off x="6786150" y="1629400"/>
              <a:ext cx="2164500" cy="1340700"/>
            </a:xfrm>
            <a:prstGeom prst="rect">
              <a:avLst/>
            </a:prstGeom>
            <a:solidFill>
              <a:srgbClr val="E8EBF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Deep Dive Workshop: Setting Growth Targets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can collaboration support the complexities of establishing realistic targets? 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73;p83"/>
            <p:cNvSpPr txBox="1"/>
            <p:nvPr/>
          </p:nvSpPr>
          <p:spPr>
            <a:xfrm>
              <a:off x="6789500" y="3749002"/>
              <a:ext cx="2164500" cy="615000"/>
            </a:xfrm>
            <a:prstGeom prst="rect">
              <a:avLst/>
            </a:prstGeom>
            <a:solidFill>
              <a:srgbClr val="E8EBF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latin typeface="Calibri"/>
                  <a:ea typeface="Calibri"/>
                  <a:cs typeface="Calibri"/>
                  <a:sym typeface="Calibri"/>
                </a:rPr>
                <a:t>February 15, 2022</a:t>
              </a:r>
              <a:endParaRPr sz="1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 4:00-5:30 PM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7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Next Session &amp; Beyond</a:t>
            </a:r>
            <a:r>
              <a:rPr lang="en-US" sz="3600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Contextualizing Data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/>
              <a:t>Thank </a:t>
            </a:r>
            <a:r>
              <a:rPr lang="en-US" dirty="0"/>
              <a:t>you for joining us</a:t>
            </a:r>
            <a:r>
              <a:rPr lang="en-US" dirty="0" smtClean="0"/>
              <a:t>!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Setting Targets by Making Sense of the Mosaic of Data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dirty="0" smtClean="0"/>
              <a:t>Thank you for joining us!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dirty="0" smtClean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Local Optional </a:t>
            </a:r>
            <a:r>
              <a:rPr lang="en-US" b="1" dirty="0" smtClean="0"/>
              <a:t>Metrics</a:t>
            </a:r>
            <a:endParaRPr lang="en-US" b="1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dirty="0"/>
              <a:t>Thank you for joining us!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Deep Dive Workshop: Setting Growth Targets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dirty="0"/>
              <a:t>How can collaboration support the complexities of establishing realistic targets? </a:t>
            </a:r>
            <a:endParaRPr lang="en-US" dirty="0" smtClean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February 15, 2022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 4:00-5:30 PM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91" name="Google Shape;591;p8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Today’s Objectives</a:t>
            </a:r>
            <a:endParaRPr dirty="0"/>
          </a:p>
        </p:txBody>
      </p:sp>
      <p:sp>
        <p:nvSpPr>
          <p:cNvPr id="10" name="Google Shape;582;p84"/>
          <p:cNvSpPr txBox="1"/>
          <p:nvPr/>
        </p:nvSpPr>
        <p:spPr>
          <a:xfrm>
            <a:off x="499275" y="3253200"/>
            <a:ext cx="3268800" cy="10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existing or additional data be leveraged to broaden the narrative of particular successes and challenges within districts?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85"/>
          <p:cNvSpPr txBox="1">
            <a:spLocks noGrp="1"/>
          </p:cNvSpPr>
          <p:nvPr>
            <p:ph type="body" idx="1"/>
          </p:nvPr>
        </p:nvSpPr>
        <p:spPr>
          <a:xfrm>
            <a:off x="3768074" y="1332866"/>
            <a:ext cx="5110355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Our focus this session is to: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-336550">
              <a:spcBef>
                <a:spcPts val="0"/>
              </a:spcBef>
              <a:buSzPts val="1700"/>
              <a:buFont typeface="Calibri"/>
              <a:buChar char="●"/>
            </a:pPr>
            <a:r>
              <a:rPr lang="en-US" sz="2400" dirty="0">
                <a:highlight>
                  <a:schemeClr val="lt1"/>
                </a:highlight>
              </a:rPr>
              <a:t>Define Local Optional Metrics (LOMs)</a:t>
            </a:r>
          </a:p>
          <a:p>
            <a:pPr lvl="0" indent="-336550">
              <a:spcBef>
                <a:spcPts val="0"/>
              </a:spcBef>
              <a:buSzPts val="1700"/>
              <a:buFont typeface="Calibri"/>
              <a:buChar char="●"/>
            </a:pPr>
            <a:r>
              <a:rPr lang="en-US" sz="2400" dirty="0">
                <a:highlight>
                  <a:schemeClr val="lt1"/>
                </a:highlight>
              </a:rPr>
              <a:t>Discuss LOM best practices &amp; criteria </a:t>
            </a:r>
          </a:p>
          <a:p>
            <a:pPr lvl="0" indent="-336550">
              <a:spcBef>
                <a:spcPts val="0"/>
              </a:spcBef>
              <a:buSzPts val="1700"/>
              <a:buFont typeface="Calibri"/>
              <a:buChar char="●"/>
            </a:pPr>
            <a:r>
              <a:rPr lang="en-US" sz="2400" dirty="0">
                <a:highlight>
                  <a:schemeClr val="lt1"/>
                </a:highlight>
              </a:rPr>
              <a:t>Address the synergy between implementation of LOMs and execution of strategies and investments</a:t>
            </a:r>
            <a:endParaRPr lang="en-US" sz="2400" dirty="0">
              <a:highlight>
                <a:schemeClr val="lt1"/>
              </a:highlight>
            </a:endParaRPr>
          </a:p>
        </p:txBody>
      </p:sp>
      <p:pic>
        <p:nvPicPr>
          <p:cNvPr id="9" name="Google Shape;583;p84" descr="arrow image"/>
          <p:cNvPicPr preferRelativeResize="0"/>
          <p:nvPr/>
        </p:nvPicPr>
        <p:blipFill rotWithShape="1">
          <a:blip r:embed="rId3">
            <a:alphaModFix/>
          </a:blip>
          <a:srcRect b="15497"/>
          <a:stretch/>
        </p:blipFill>
        <p:spPr>
          <a:xfrm>
            <a:off x="894925" y="1493587"/>
            <a:ext cx="1953525" cy="16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5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91" name="Google Shape;591;p85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Local Optional Metrics (LOMs)?</a:t>
            </a:r>
            <a:endParaRPr/>
          </a:p>
        </p:txBody>
      </p:sp>
      <p:sp>
        <p:nvSpPr>
          <p:cNvPr id="590" name="Google Shape;590;p85"/>
          <p:cNvSpPr txBox="1">
            <a:spLocks noGrp="1"/>
          </p:cNvSpPr>
          <p:nvPr>
            <p:ph type="body" idx="1"/>
          </p:nvPr>
        </p:nvSpPr>
        <p:spPr>
          <a:xfrm>
            <a:off x="527852" y="1522950"/>
            <a:ext cx="55428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63696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-US" sz="2300" dirty="0"/>
              <a:t>Metrics established in addition to the five common metrics:</a:t>
            </a:r>
            <a:endParaRPr sz="2300" dirty="0"/>
          </a:p>
          <a:p>
            <a:pPr marL="914400" lvl="1" indent="-360759" algn="l" rtl="0">
              <a:spcBef>
                <a:spcPts val="400"/>
              </a:spcBef>
              <a:spcAft>
                <a:spcPts val="0"/>
              </a:spcAft>
              <a:buSzPct val="132352"/>
              <a:buChar char="•"/>
            </a:pPr>
            <a:r>
              <a:rPr lang="en-US" sz="1700" dirty="0"/>
              <a:t>Third-grade reading proficiency rates measured by ELA</a:t>
            </a:r>
            <a:endParaRPr sz="1700" dirty="0"/>
          </a:p>
          <a:p>
            <a:pPr marL="914400" lvl="1" indent="-360759" algn="l" rtl="0">
              <a:spcBef>
                <a:spcPts val="400"/>
              </a:spcBef>
              <a:spcAft>
                <a:spcPts val="0"/>
              </a:spcAft>
              <a:buSzPct val="132352"/>
              <a:buChar char="•"/>
            </a:pPr>
            <a:r>
              <a:rPr lang="en-US" sz="1700" dirty="0"/>
              <a:t>Ninth-grade on-track rates</a:t>
            </a:r>
            <a:endParaRPr sz="1700" dirty="0"/>
          </a:p>
          <a:p>
            <a:pPr marL="914400" lvl="1" indent="-360759" algn="l" rtl="0">
              <a:spcBef>
                <a:spcPts val="400"/>
              </a:spcBef>
              <a:spcAft>
                <a:spcPts val="0"/>
              </a:spcAft>
              <a:buSzPct val="132352"/>
              <a:buChar char="•"/>
            </a:pPr>
            <a:r>
              <a:rPr lang="en-US" sz="1700" dirty="0"/>
              <a:t>Regular attendance rates</a:t>
            </a:r>
            <a:endParaRPr sz="1700" dirty="0"/>
          </a:p>
          <a:p>
            <a:pPr marL="914400" lvl="1" indent="-360759" algn="l" rtl="0">
              <a:spcBef>
                <a:spcPts val="400"/>
              </a:spcBef>
              <a:spcAft>
                <a:spcPts val="0"/>
              </a:spcAft>
              <a:buSzPct val="132352"/>
              <a:buChar char="•"/>
            </a:pPr>
            <a:r>
              <a:rPr lang="en-US" sz="1700" dirty="0"/>
              <a:t>Four-year or on-time graduation rates</a:t>
            </a:r>
            <a:endParaRPr sz="1700" dirty="0"/>
          </a:p>
          <a:p>
            <a:pPr marL="914400" lvl="1" indent="-360759" algn="l" rtl="0">
              <a:spcBef>
                <a:spcPts val="0"/>
              </a:spcBef>
              <a:spcAft>
                <a:spcPts val="0"/>
              </a:spcAft>
              <a:buSzPct val="132352"/>
              <a:buChar char="•"/>
            </a:pPr>
            <a:r>
              <a:rPr lang="en-US" sz="1700" dirty="0"/>
              <a:t>Five-year completion rate</a:t>
            </a:r>
            <a:r>
              <a:rPr lang="en-US" sz="2300" dirty="0">
                <a:solidFill>
                  <a:schemeClr val="accent1"/>
                </a:solidFill>
              </a:rPr>
              <a:t/>
            </a:r>
            <a:br>
              <a:rPr lang="en-US" sz="2300" dirty="0">
                <a:solidFill>
                  <a:schemeClr val="accent1"/>
                </a:solidFill>
              </a:rPr>
            </a:br>
            <a:endParaRPr sz="2300" dirty="0">
              <a:solidFill>
                <a:schemeClr val="accent1"/>
              </a:solidFill>
            </a:endParaRPr>
          </a:p>
          <a:p>
            <a:pPr marL="457200" lvl="0" indent="-3607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 dirty="0"/>
              <a:t>Local optional metrics are designed to allow applicants to set &amp; monitor metrics connected to the outcomes they set forward.</a:t>
            </a:r>
            <a:endParaRPr sz="2250" dirty="0"/>
          </a:p>
        </p:txBody>
      </p:sp>
      <p:grpSp>
        <p:nvGrpSpPr>
          <p:cNvPr id="593" name="Google Shape;593;p85" descr="image of a pin with a gear in the center"/>
          <p:cNvGrpSpPr/>
          <p:nvPr/>
        </p:nvGrpSpPr>
        <p:grpSpPr>
          <a:xfrm>
            <a:off x="6213583" y="1256341"/>
            <a:ext cx="2729030" cy="2083434"/>
            <a:chOff x="6367520" y="2791841"/>
            <a:chExt cx="2729030" cy="2083434"/>
          </a:xfrm>
        </p:grpSpPr>
        <p:pic>
          <p:nvPicPr>
            <p:cNvPr id="594" name="Google Shape;594;p85" descr="&quot;&quot;"/>
            <p:cNvPicPr preferRelativeResize="0"/>
            <p:nvPr/>
          </p:nvPicPr>
          <p:blipFill rotWithShape="1">
            <a:blip r:embed="rId3">
              <a:alphaModFix/>
            </a:blip>
            <a:srcRect b="17999"/>
            <a:stretch/>
          </p:blipFill>
          <p:spPr>
            <a:xfrm>
              <a:off x="6367520" y="2791841"/>
              <a:ext cx="2412599" cy="197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85"/>
            <p:cNvSpPr txBox="1"/>
            <p:nvPr/>
          </p:nvSpPr>
          <p:spPr>
            <a:xfrm>
              <a:off x="7845250" y="4413575"/>
              <a:ext cx="1251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D9D9D9"/>
                  </a:solidFill>
                  <a:latin typeface="Calibri"/>
                  <a:ea typeface="Calibri"/>
                  <a:cs typeface="Calibri"/>
                  <a:sym typeface="Calibri"/>
                </a:rPr>
                <a:t>Sven </a:t>
              </a:r>
              <a:r>
                <a:rPr lang="en-US" sz="900" dirty="0" err="1">
                  <a:solidFill>
                    <a:srgbClr val="D9D9D9"/>
                  </a:solidFill>
                  <a:latin typeface="Calibri"/>
                  <a:ea typeface="Calibri"/>
                  <a:cs typeface="Calibri"/>
                  <a:sym typeface="Calibri"/>
                </a:rPr>
                <a:t>Ihrke</a:t>
              </a:r>
              <a:r>
                <a:rPr lang="en-US" sz="900" dirty="0">
                  <a:solidFill>
                    <a:srgbClr val="D9D9D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9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D9D9D9"/>
                  </a:solidFill>
                  <a:latin typeface="Calibri"/>
                  <a:ea typeface="Calibri"/>
                  <a:cs typeface="Calibri"/>
                  <a:sym typeface="Calibri"/>
                </a:rPr>
                <a:t>(thenounproject.com</a:t>
              </a:r>
              <a:r>
                <a:rPr lang="en-US" sz="900" dirty="0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85"/>
          <p:cNvSpPr txBox="1"/>
          <p:nvPr/>
        </p:nvSpPr>
        <p:spPr>
          <a:xfrm>
            <a:off x="2436675" y="4444800"/>
            <a:ext cx="34401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From: ODE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Integrated Guidance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pg. 77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6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6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02" name="Google Shape;602;p86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Set Local Optional Metrics?</a:t>
            </a:r>
            <a:endParaRPr/>
          </a:p>
        </p:txBody>
      </p:sp>
      <p:sp>
        <p:nvSpPr>
          <p:cNvPr id="605" name="Google Shape;605;p86" descr="what commitments are you working towrds in your districts?"/>
          <p:cNvSpPr/>
          <p:nvPr/>
        </p:nvSpPr>
        <p:spPr>
          <a:xfrm>
            <a:off x="631800" y="1640675"/>
            <a:ext cx="3123000" cy="266370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6"/>
          <p:cNvSpPr txBox="1"/>
          <p:nvPr/>
        </p:nvSpPr>
        <p:spPr>
          <a:xfrm>
            <a:off x="631800" y="1547060"/>
            <a:ext cx="3123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6CAD"/>
                </a:solidFill>
                <a:latin typeface="Calibri"/>
                <a:ea typeface="Calibri"/>
                <a:cs typeface="Calibri"/>
                <a:sym typeface="Calibri"/>
              </a:rPr>
              <a:t>What commitments are you working towards in your districts? </a:t>
            </a:r>
            <a:endParaRPr sz="2200" b="1" dirty="0">
              <a:solidFill>
                <a:srgbClr val="006CA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06CA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provides a fuller narrative of what the plan is accomplishing alongside and beyond the 5 Common Metrics.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86"/>
          <p:cNvSpPr/>
          <p:nvPr/>
        </p:nvSpPr>
        <p:spPr>
          <a:xfrm>
            <a:off x="3846500" y="1252475"/>
            <a:ext cx="5059800" cy="344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6CAD"/>
                </a:solidFill>
                <a:latin typeface="Calibri"/>
                <a:ea typeface="Calibri"/>
                <a:cs typeface="Calibri"/>
                <a:sym typeface="Calibri"/>
              </a:rPr>
              <a:t>How might investments show positive impacts in student and/or educator well-being, belonging, and health?</a:t>
            </a:r>
            <a:endParaRPr sz="2200" b="1">
              <a:solidFill>
                <a:srgbClr val="006CA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LOM are an invitation to track IG investments that honor the needs of students and educators as identified by your regional context and engagement with local communities.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7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15" name="Google Shape;615;p87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Set Local Optional Metrics?</a:t>
            </a:r>
            <a:endParaRPr/>
          </a:p>
        </p:txBody>
      </p:sp>
      <p:sp>
        <p:nvSpPr>
          <p:cNvPr id="614" name="Google Shape;614;p87"/>
          <p:cNvSpPr txBox="1">
            <a:spLocks noGrp="1"/>
          </p:cNvSpPr>
          <p:nvPr>
            <p:ph type="body" idx="1"/>
          </p:nvPr>
        </p:nvSpPr>
        <p:spPr>
          <a:xfrm>
            <a:off x="537874" y="1369225"/>
            <a:ext cx="5397300" cy="30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 b="1" dirty="0"/>
              <a:t>Thought Experiment: 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2" b="1" i="1" dirty="0"/>
              <a:t>Consider:</a:t>
            </a:r>
            <a:r>
              <a:rPr lang="en-US" sz="1682" dirty="0"/>
              <a:t> Your community engagement &amp; needs assessment point to prioritizing investments towards student mental &amp; behavioral health, particularly </a:t>
            </a:r>
            <a:r>
              <a:rPr lang="en-US" sz="1682" b="1" dirty="0"/>
              <a:t>fostering a positive, welcoming, and inclusive school culture &amp; climate</a:t>
            </a:r>
            <a:r>
              <a:rPr lang="en-US" sz="1682" dirty="0"/>
              <a:t>. </a:t>
            </a:r>
            <a:endParaRPr sz="1682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82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2" dirty="0"/>
              <a:t>This priority is not one of the 5 common metrics, though it certainly can impact them. </a:t>
            </a:r>
            <a:endParaRPr sz="1682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82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82" dirty="0"/>
              <a:t>Your team decides to draft a LOM reflecting community engagement input to tell a story that your investments are producing positive outcomes. </a:t>
            </a:r>
            <a:endParaRPr sz="1682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" name="Google Shape;618;p87"/>
          <p:cNvSpPr txBox="1"/>
          <p:nvPr/>
        </p:nvSpPr>
        <p:spPr>
          <a:xfrm>
            <a:off x="6037475" y="1186225"/>
            <a:ext cx="2588700" cy="2570400"/>
          </a:xfrm>
          <a:prstGeom prst="rect">
            <a:avLst/>
          </a:prstGeom>
          <a:solidFill>
            <a:srgbClr val="BB8A0A">
              <a:alpha val="446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Discuss: 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a LOM in this situation tell an even better story to a district’s own community beyond and alongside the 5 Common Metrics 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625" name="Google Shape;625;p88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LOM Guiding Principles</a:t>
            </a:r>
            <a:endParaRPr/>
          </a:p>
        </p:txBody>
      </p:sp>
      <p:sp>
        <p:nvSpPr>
          <p:cNvPr id="624" name="Google Shape;624;p88"/>
          <p:cNvSpPr txBox="1">
            <a:spLocks noGrp="1"/>
          </p:cNvSpPr>
          <p:nvPr>
            <p:ph type="body" idx="1"/>
          </p:nvPr>
        </p:nvSpPr>
        <p:spPr>
          <a:xfrm>
            <a:off x="385475" y="1162775"/>
            <a:ext cx="6383700" cy="3033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Measurable, valid,  reliable &amp; evidence-based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Numeric, proportional measurements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Student experiences &amp; outcomes metrics: Overall &amp; by focal student populations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Annual measurement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Broadly representative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Some allowances for metrics attending to a specific focal student group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Employ an equity lens </a:t>
            </a:r>
            <a:endParaRPr/>
          </a:p>
        </p:txBody>
      </p:sp>
      <p:sp>
        <p:nvSpPr>
          <p:cNvPr id="627" name="Google Shape;627;p88"/>
          <p:cNvSpPr txBox="1"/>
          <p:nvPr/>
        </p:nvSpPr>
        <p:spPr>
          <a:xfrm>
            <a:off x="7143750" y="4348050"/>
            <a:ext cx="1251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Sven Ihrke &amp; Seoul Nahwan</a:t>
            </a:r>
            <a:endParaRPr sz="9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(theounproject.com</a:t>
            </a:r>
            <a:r>
              <a:rPr lang="en-US" sz="9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9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p88" descr="graphic of a pin with a gear in the center"/>
          <p:cNvPicPr preferRelativeResize="0"/>
          <p:nvPr/>
        </p:nvPicPr>
        <p:blipFill rotWithShape="1">
          <a:blip r:embed="rId3">
            <a:alphaModFix/>
          </a:blip>
          <a:srcRect b="17999"/>
          <a:stretch/>
        </p:blipFill>
        <p:spPr>
          <a:xfrm>
            <a:off x="6457950" y="981247"/>
            <a:ext cx="1773900" cy="145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8" descr="graphic of a check box, checked"/>
          <p:cNvPicPr preferRelativeResize="0"/>
          <p:nvPr/>
        </p:nvPicPr>
        <p:blipFill rotWithShape="1">
          <a:blip r:embed="rId4">
            <a:alphaModFix/>
          </a:blip>
          <a:srcRect b="19594"/>
          <a:stretch/>
        </p:blipFill>
        <p:spPr>
          <a:xfrm>
            <a:off x="6769275" y="2435907"/>
            <a:ext cx="2000250" cy="160839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88"/>
          <p:cNvSpPr txBox="1"/>
          <p:nvPr/>
        </p:nvSpPr>
        <p:spPr>
          <a:xfrm>
            <a:off x="2380675" y="4458900"/>
            <a:ext cx="37275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From: ODE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Integrated Guidance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pg. 77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9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37" name="Google Shape;637;p89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HB 2060: </a:t>
            </a:r>
            <a:r>
              <a:rPr lang="en-US"/>
              <a:t>An Opportunity to Monitor Supports of Student Mental and Behavioral Health</a:t>
            </a:r>
            <a:endParaRPr/>
          </a:p>
        </p:txBody>
      </p:sp>
      <p:sp>
        <p:nvSpPr>
          <p:cNvPr id="636" name="Google Shape;636;p89"/>
          <p:cNvSpPr txBox="1">
            <a:spLocks noGrp="1"/>
          </p:cNvSpPr>
          <p:nvPr>
            <p:ph type="body" idx="1"/>
          </p:nvPr>
        </p:nvSpPr>
        <p:spPr>
          <a:xfrm>
            <a:off x="463675" y="1100822"/>
            <a:ext cx="6573300" cy="1497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0416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77777"/>
              <a:buChar char="●"/>
            </a:pPr>
            <a:r>
              <a:rPr lang="en-US" dirty="0"/>
              <a:t>Authorizes State Board of Education to establish targets for student mental &amp; behavioral health</a:t>
            </a:r>
            <a:endParaRPr dirty="0"/>
          </a:p>
          <a:p>
            <a:pPr marL="457200" lvl="0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dirty="0"/>
              <a:t>Not required</a:t>
            </a:r>
            <a:endParaRPr dirty="0"/>
          </a:p>
          <a:p>
            <a:pPr marL="457200" lvl="0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dirty="0"/>
              <a:t>Allow alignment of SIA funds to desired changes that traditional metrics do not capture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1" name="Google Shape;641;p89"/>
          <p:cNvSpPr txBox="1"/>
          <p:nvPr/>
        </p:nvSpPr>
        <p:spPr>
          <a:xfrm>
            <a:off x="476250" y="2490297"/>
            <a:ext cx="7950300" cy="2196900"/>
          </a:xfrm>
          <a:prstGeom prst="rect">
            <a:avLst/>
          </a:prstGeom>
          <a:solidFill>
            <a:srgbClr val="E8EBF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Recommendations: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Systems-level rather than individual, static outcomes</a:t>
            </a:r>
            <a:endParaRPr sz="1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domains: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belonging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culture and climate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mental health services and supports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2" name="Google Shape;642;p89" descr="building structure graphic"/>
          <p:cNvPicPr preferRelativeResize="0"/>
          <p:nvPr/>
        </p:nvPicPr>
        <p:blipFill rotWithShape="1">
          <a:blip r:embed="rId3">
            <a:alphaModFix/>
          </a:blip>
          <a:srcRect t="4252" b="17143"/>
          <a:stretch/>
        </p:blipFill>
        <p:spPr>
          <a:xfrm>
            <a:off x="7245375" y="777575"/>
            <a:ext cx="1544526" cy="121412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9"/>
          <p:cNvSpPr txBox="1"/>
          <p:nvPr/>
        </p:nvSpPr>
        <p:spPr>
          <a:xfrm>
            <a:off x="7683275" y="1744600"/>
            <a:ext cx="125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E8EBFA"/>
                </a:solidFill>
                <a:latin typeface="Calibri"/>
                <a:ea typeface="Calibri"/>
                <a:cs typeface="Calibri"/>
                <a:sym typeface="Calibri"/>
              </a:rPr>
              <a:t>Creative Stall</a:t>
            </a:r>
            <a:endParaRPr sz="900">
              <a:solidFill>
                <a:srgbClr val="E8EBF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E8EBFA"/>
                </a:solidFill>
                <a:latin typeface="Calibri"/>
                <a:ea typeface="Calibri"/>
                <a:cs typeface="Calibri"/>
                <a:sym typeface="Calibri"/>
              </a:rPr>
              <a:t>(theounproject.com)</a:t>
            </a:r>
            <a:endParaRPr sz="900">
              <a:solidFill>
                <a:srgbClr val="E8EB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0"/>
          <p:cNvSpPr txBox="1">
            <a:spLocks noGrp="1"/>
          </p:cNvSpPr>
          <p:nvPr>
            <p:ph type="sldNum" idx="12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50" name="Google Shape;650;p90"/>
          <p:cNvSpPr txBox="1">
            <a:spLocks noGrp="1"/>
          </p:cNvSpPr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Criteria for LOMs focused on Mental and Behavioral Health</a:t>
            </a:r>
            <a:endParaRPr/>
          </a:p>
        </p:txBody>
      </p:sp>
      <p:sp>
        <p:nvSpPr>
          <p:cNvPr id="649" name="Google Shape;649;p90"/>
          <p:cNvSpPr txBox="1">
            <a:spLocks noGrp="1"/>
          </p:cNvSpPr>
          <p:nvPr>
            <p:ph type="body" idx="1"/>
          </p:nvPr>
        </p:nvSpPr>
        <p:spPr>
          <a:xfrm>
            <a:off x="351575" y="1369225"/>
            <a:ext cx="5968200" cy="3089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-US">
                <a:solidFill>
                  <a:srgbClr val="999999"/>
                </a:solidFill>
              </a:rPr>
              <a:t>Consistently measurable </a:t>
            </a:r>
            <a:br>
              <a:rPr lang="en-US">
                <a:solidFill>
                  <a:srgbClr val="999999"/>
                </a:solidFill>
              </a:rPr>
            </a:br>
            <a:endParaRPr>
              <a:solidFill>
                <a:srgbClr val="99999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-US">
                <a:solidFill>
                  <a:srgbClr val="999999"/>
                </a:solidFill>
              </a:rPr>
              <a:t>Evidence-based</a:t>
            </a:r>
            <a:br>
              <a:rPr lang="en-US">
                <a:solidFill>
                  <a:srgbClr val="999999"/>
                </a:solidFill>
              </a:rPr>
            </a:br>
            <a:endParaRPr>
              <a:solidFill>
                <a:srgbClr val="99999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-US">
                <a:solidFill>
                  <a:srgbClr val="999999"/>
                </a:solidFill>
              </a:rPr>
              <a:t>Data are disaggregated by focal student groups &amp;/or staff</a:t>
            </a:r>
            <a:br>
              <a:rPr lang="en-US">
                <a:solidFill>
                  <a:srgbClr val="999999"/>
                </a:solidFill>
              </a:rPr>
            </a:br>
            <a:endParaRPr>
              <a:solidFill>
                <a:srgbClr val="99999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/>
              <a:t>Culturally responsive</a:t>
            </a:r>
            <a:r>
              <a:rPr lang="en-US"/>
              <a:t/>
            </a:r>
            <a:br>
              <a:rPr lang="en-US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-US">
                <a:solidFill>
                  <a:srgbClr val="999999"/>
                </a:solidFill>
              </a:rPr>
              <a:t>Align with the purpose of optional targets</a:t>
            </a:r>
            <a:br>
              <a:rPr lang="en-US">
                <a:solidFill>
                  <a:srgbClr val="999999"/>
                </a:solidFill>
              </a:rPr>
            </a:br>
            <a:endParaRPr>
              <a:solidFill>
                <a:srgbClr val="99999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-US">
                <a:solidFill>
                  <a:srgbClr val="999999"/>
                </a:solidFill>
              </a:rPr>
              <a:t>Connect to an investment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90"/>
          <p:cNvSpPr txBox="1"/>
          <p:nvPr/>
        </p:nvSpPr>
        <p:spPr>
          <a:xfrm>
            <a:off x="525100" y="4139375"/>
            <a:ext cx="497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From: </a:t>
            </a:r>
            <a:r>
              <a:rPr lang="en-US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581-014-0028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3" name="Google Shape;653;p90" descr="image of a pin with a gear in the center"/>
          <p:cNvPicPr preferRelativeResize="0"/>
          <p:nvPr/>
        </p:nvPicPr>
        <p:blipFill rotWithShape="1">
          <a:blip r:embed="rId4">
            <a:alphaModFix/>
          </a:blip>
          <a:srcRect b="17999"/>
          <a:stretch/>
        </p:blipFill>
        <p:spPr>
          <a:xfrm>
            <a:off x="6498538" y="1065699"/>
            <a:ext cx="1773900" cy="145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90" descr="graphic of check boxes, checked"/>
          <p:cNvPicPr preferRelativeResize="0"/>
          <p:nvPr/>
        </p:nvPicPr>
        <p:blipFill rotWithShape="1">
          <a:blip r:embed="rId5">
            <a:alphaModFix/>
          </a:blip>
          <a:srcRect b="19594"/>
          <a:stretch/>
        </p:blipFill>
        <p:spPr>
          <a:xfrm>
            <a:off x="6769275" y="2435907"/>
            <a:ext cx="2000250" cy="1608394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90"/>
          <p:cNvSpPr txBox="1"/>
          <p:nvPr/>
        </p:nvSpPr>
        <p:spPr>
          <a:xfrm>
            <a:off x="7143750" y="4348050"/>
            <a:ext cx="1251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Sven Ihrke &amp; Seoul Nahwan</a:t>
            </a:r>
            <a:endParaRPr sz="9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(theounproject.com</a:t>
            </a:r>
            <a:r>
              <a:rPr lang="en-US" sz="9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9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_2021ODE">
  <a:themeElements>
    <a:clrScheme name="ODE2021">
      <a:dk1>
        <a:srgbClr val="000000"/>
      </a:dk1>
      <a:lt1>
        <a:srgbClr val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31395D90947ABECDA869C06B2A5" ma:contentTypeVersion="7" ma:contentTypeDescription="Create a new document." ma:contentTypeScope="" ma:versionID="a787c52e11333a9464cb0e6fbe9eae54">
  <xsd:schema xmlns:xsd="http://www.w3.org/2001/XMLSchema" xmlns:xs="http://www.w3.org/2001/XMLSchema" xmlns:p="http://schemas.microsoft.com/office/2006/metadata/properties" xmlns:ns1="http://schemas.microsoft.com/sharepoint/v3" xmlns:ns2="3815300f-9bc2-46c5-83e2-2c3e624abb24" xmlns:ns3="54031767-dd6d-417c-ab73-583408f47564" targetNamespace="http://schemas.microsoft.com/office/2006/metadata/properties" ma:root="true" ma:fieldsID="f2e14f5b86c3ce0673d081ad5753ed89" ns1:_="" ns2:_="" ns3:_="">
    <xsd:import namespace="http://schemas.microsoft.com/sharepoint/v3"/>
    <xsd:import namespace="3815300f-9bc2-46c5-83e2-2c3e624abb24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5300f-9bc2-46c5-83e2-2c3e624abb24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 xmlns="3815300f-9bc2-46c5-83e2-2c3e624abb24">New</Priority>
    <PublishingExpirationDate xmlns="http://schemas.microsoft.com/sharepoint/v3" xsi:nil="true"/>
    <PublishingStartDate xmlns="http://schemas.microsoft.com/sharepoint/v3" xsi:nil="true"/>
    <Remediation_x0020_Date xmlns="3815300f-9bc2-46c5-83e2-2c3e624abb24">2023-02-23T01:56:52+00:00</Remediation_x0020_Date>
    <Estimated_x0020_Creation_x0020_Date xmlns="3815300f-9bc2-46c5-83e2-2c3e624abb24" xsi:nil="true"/>
  </documentManagement>
</p:properties>
</file>

<file path=customXml/itemProps1.xml><?xml version="1.0" encoding="utf-8"?>
<ds:datastoreItem xmlns:ds="http://schemas.openxmlformats.org/officeDocument/2006/customXml" ds:itemID="{EFED209B-91FD-437E-BD86-57DEF7F9BFCA}"/>
</file>

<file path=customXml/itemProps2.xml><?xml version="1.0" encoding="utf-8"?>
<ds:datastoreItem xmlns:ds="http://schemas.openxmlformats.org/officeDocument/2006/customXml" ds:itemID="{FDFEB42B-7577-42E7-9F88-3BC0194CACCB}"/>
</file>

<file path=customXml/itemProps3.xml><?xml version="1.0" encoding="utf-8"?>
<ds:datastoreItem xmlns:ds="http://schemas.openxmlformats.org/officeDocument/2006/customXml" ds:itemID="{CD4A332B-F2F6-4A3A-9F21-B87996053A56}"/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1413</Words>
  <Application>Microsoft Office PowerPoint</Application>
  <PresentationFormat>On-screen Show (16:9)</PresentationFormat>
  <Paragraphs>214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Blue_2021ODE</vt:lpstr>
      <vt:lpstr>Local Optional Metrics   Webinar 3 of 4 addressing how existing or additional data can be leveraged to broaden the narrative of particular successes and challenges within districts? </vt:lpstr>
      <vt:lpstr>A four-part series</vt:lpstr>
      <vt:lpstr>Today’s Objectives</vt:lpstr>
      <vt:lpstr>What are Local Optional Metrics (LOMs)?</vt:lpstr>
      <vt:lpstr>Why Set Local Optional Metrics?</vt:lpstr>
      <vt:lpstr>Why Set Local Optional Metrics?</vt:lpstr>
      <vt:lpstr>LOM Guiding Principles</vt:lpstr>
      <vt:lpstr>HB 2060: An Opportunity to Monitor Supports of Student Mental and Behavioral Health</vt:lpstr>
      <vt:lpstr>Criteria for LOMs focused on Mental and Behavioral Health</vt:lpstr>
      <vt:lpstr>LOM Activity</vt:lpstr>
      <vt:lpstr>School Climate &amp; Culture for Sample District</vt:lpstr>
      <vt:lpstr>Share Out</vt:lpstr>
      <vt:lpstr>Projecting Ahead</vt:lpstr>
      <vt:lpstr>LOM with a Small &amp; Rural School Lens</vt:lpstr>
      <vt:lpstr>The Many Possibilities of LOM</vt:lpstr>
      <vt:lpstr>Submitting Draft LOMs</vt:lpstr>
      <vt:lpstr>Co-Development: Working Together</vt:lpstr>
      <vt:lpstr>Address ‘’Open Meeting with Public Comment”</vt:lpstr>
      <vt:lpstr>Resources from this Session</vt:lpstr>
      <vt:lpstr>Next Session &amp; Beyond: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Optional Metrics</dc:title>
  <dc:creator>ODE</dc:creator>
  <cp:lastModifiedBy>DOUGLAS Dany * ODE</cp:lastModifiedBy>
  <cp:revision>10</cp:revision>
  <dcterms:modified xsi:type="dcterms:W3CDTF">2023-02-22T00:52:34Z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0x01010022E4031395D90947ABECDA869C06B2A5</vt:lpwstr>
  </property>
</Properties>
</file>