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2.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16.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20.xml" ContentType="application/vnd.openxmlformats-officedocument.presentationml.slideLayout+xml"/>
  <Override PartName="/ppt/notesSlides/notesSlide13.xml" ContentType="application/vnd.openxmlformats-officedocument.presentationml.notesSlide+xml"/>
  <Override PartName="/ppt/slideLayouts/slideLayout13.xml" ContentType="application/vnd.openxmlformats-officedocument.presentationml.slideLayout+xml"/>
  <Override PartName="/ppt/notesSlides/notesSlide12.xml" ContentType="application/vnd.openxmlformats-officedocument.presentationml.notesSlide+xml"/>
  <Override PartName="/ppt/slideLayouts/slideLayout1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7.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18.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notesSlides/notesSlide17.xml" ContentType="application/vnd.openxmlformats-officedocument.presentationml.notesSlide+xml"/>
  <Override PartName="/ppt/slideLayouts/slideLayout28.xml" ContentType="application/vnd.openxmlformats-officedocument.presentationml.slideLayout+xml"/>
  <Override PartName="/ppt/notesSlides/notesSlide18.xml" ContentType="application/vnd.openxmlformats-officedocument.presentationml.notesSlide+xml"/>
  <Override PartName="/ppt/slideLayouts/slideLayout6.xml" ContentType="application/vnd.openxmlformats-officedocument.presentationml.slideLayout+xml"/>
  <Override PartName="/ppt/notesSlides/notesSlide33.xml" ContentType="application/vnd.openxmlformats-officedocument.presentationml.notesSlide+xml"/>
  <Override PartName="/ppt/slideLayouts/slideLayout7.xml" ContentType="application/vnd.openxmlformats-officedocument.presentationml.slideLayout+xml"/>
  <Override PartName="/ppt/notesSlides/notesSlide3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slideLayouts/slideLayout5.xml" ContentType="application/vnd.openxmlformats-officedocument.presentationml.slideLayout+xml"/>
  <Override PartName="/ppt/notesSlides/notesSlide35.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slideLayouts/slideLayout1.xml" ContentType="application/vnd.openxmlformats-officedocument.presentationml.slideLayout+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3.xml" ContentType="application/vnd.openxmlformats-officedocument.presentationml.notesSl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22.xml" ContentType="application/vnd.openxmlformats-officedocument.presentationml.notesSlide+xml"/>
  <Override PartName="/ppt/slideLayouts/slideLayout27.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9.xml" ContentType="application/vnd.openxmlformats-officedocument.presentationml.notesSlide+xml"/>
  <Override PartName="/ppt/slideLayouts/slideLayout24.xml" ContentType="application/vnd.openxmlformats-officedocument.presentationml.slideLayout+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slideLayouts/slideLayout12.xml" ContentType="application/vnd.openxmlformats-officedocument.presentationml.slideLayout+xml"/>
  <Override PartName="/ppt/notesSlides/notesSlide27.xml" ContentType="application/vnd.openxmlformats-officedocument.presentationml.notesSlide+xml"/>
  <Override PartName="/ppt/slideLayouts/slideLayout21.xml" ContentType="application/vnd.openxmlformats-officedocument.presentationml.slideLayout+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4" r:id="rId1"/>
    <p:sldMasterId id="2147483695" r:id="rId2"/>
    <p:sldMasterId id="2147483696" r:id="rId3"/>
  </p:sldMasterIdLst>
  <p:notesMasterIdLst>
    <p:notesMasterId r:id="rId4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Lst>
  <p:sldSz cx="9144000" cy="6858000" type="screen4x3"/>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4794A0-2F2E-47FF-88FE-A37F68BB2D7F}">
  <a:tblStyle styleId="{2A4794A0-2F2E-47FF-88FE-A37F68BB2D7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BCB313B-EBD0-49B3-BAAE-4D7702AE427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963" autoAdjust="0"/>
  </p:normalViewPr>
  <p:slideViewPr>
    <p:cSldViewPr snapToGrid="0">
      <p:cViewPr varScale="1">
        <p:scale>
          <a:sx n="103" d="100"/>
          <a:sy n="103" d="100"/>
        </p:scale>
        <p:origin x="185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82119" cy="466434"/>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1" y="1"/>
            <a:ext cx="2982119" cy="466434"/>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6433"/>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1" y="8829967"/>
            <a:ext cx="2982119" cy="466433"/>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notes"/>
          <p:cNvSpPr txBox="1">
            <a:spLocks noGrp="1"/>
          </p:cNvSpPr>
          <p:nvPr>
            <p:ph type="body" idx="1"/>
          </p:nvPr>
        </p:nvSpPr>
        <p:spPr>
          <a:xfrm>
            <a:off x="688182" y="4473892"/>
            <a:ext cx="5505450" cy="3660458"/>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81da0fcfba_0_2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81da0fcfba_0_20: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342" name="Google Shape;342;g81da0fcfba_0_20: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81da0fcfba_2_29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g81da0fcfba_2_290:notes"/>
          <p:cNvSpPr txBox="1">
            <a:spLocks noGrp="1"/>
          </p:cNvSpPr>
          <p:nvPr>
            <p:ph type="body" idx="1"/>
          </p:nvPr>
        </p:nvSpPr>
        <p:spPr>
          <a:xfrm>
            <a:off x="688180" y="4473892"/>
            <a:ext cx="5505440" cy="366061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351" name="Google Shape;351;g81da0fcfba_2_290:notes"/>
          <p:cNvSpPr txBox="1">
            <a:spLocks noGrp="1"/>
          </p:cNvSpPr>
          <p:nvPr>
            <p:ph type="sldNum" idx="12"/>
          </p:nvPr>
        </p:nvSpPr>
        <p:spPr>
          <a:xfrm>
            <a:off x="3898094" y="8829967"/>
            <a:ext cx="2982113" cy="46665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81da0fcfba_0_41:notes"/>
          <p:cNvSpPr>
            <a:spLocks noGrp="1" noRot="1" noChangeAspect="1"/>
          </p:cNvSpPr>
          <p:nvPr>
            <p:ph type="sldImg" idx="2"/>
          </p:nvPr>
        </p:nvSpPr>
        <p:spPr>
          <a:xfrm>
            <a:off x="1117600" y="696913"/>
            <a:ext cx="4646613"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0" name="Google Shape;360;g81da0fcfba_0_41:notes"/>
          <p:cNvSpPr txBox="1">
            <a:spLocks noGrp="1"/>
          </p:cNvSpPr>
          <p:nvPr>
            <p:ph type="body" idx="1"/>
          </p:nvPr>
        </p:nvSpPr>
        <p:spPr>
          <a:xfrm>
            <a:off x="688180" y="4415790"/>
            <a:ext cx="5505300" cy="4183500"/>
          </a:xfrm>
          <a:prstGeom prst="rect">
            <a:avLst/>
          </a:prstGeom>
          <a:noFill/>
          <a:ln>
            <a:noFill/>
          </a:ln>
        </p:spPr>
        <p:txBody>
          <a:bodyPr spcFirstLastPara="1" wrap="square" lIns="92150" tIns="92150" rIns="92150" bIns="92150" anchor="t" anchorCtr="0">
            <a:noAutofit/>
          </a:bodyPr>
          <a:lstStyle/>
          <a:p>
            <a:pPr marL="0" lvl="0" indent="0" algn="l" rtl="0">
              <a:lnSpc>
                <a:spcPct val="100000"/>
              </a:lnSpc>
              <a:spcBef>
                <a:spcPts val="0"/>
              </a:spcBef>
              <a:spcAft>
                <a:spcPts val="0"/>
              </a:spcAft>
              <a:buSzPts val="1100"/>
              <a:buNone/>
            </a:pP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1da0fcfba_0_3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81da0fcfba_0_31: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372" name="Google Shape;372;g81da0fcfba_0_31: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81da0fcfba_0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81da0fcfba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82" name="Google Shape;382;g81da0fcfba_0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88f8468c91_0_3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1" name="Google Shape;391;g88f8468c91_0_36: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392" name="Google Shape;392;g88f8468c91_0_36: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81da0fcfba_0_73: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81da0fcfba_0_73: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02" name="Google Shape;402;g81da0fcfba_0_73: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9266cd870_0_2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89266cd870_0_28: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410" name="Google Shape;410;g89266cd870_0_28: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89266cd870_0_3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89266cd870_0_37: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420" name="Google Shape;420;g89266cd870_0_37: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88f8468c91_0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88f8468c91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430" name="Google Shape;430;g88f8468c91_0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a8296b567_1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8a8296b567_1_0:notes"/>
          <p:cNvSpPr txBox="1">
            <a:spLocks noGrp="1"/>
          </p:cNvSpPr>
          <p:nvPr>
            <p:ph type="body" idx="1"/>
          </p:nvPr>
        </p:nvSpPr>
        <p:spPr>
          <a:xfrm>
            <a:off x="688180" y="4473891"/>
            <a:ext cx="5505300" cy="3660600"/>
          </a:xfrm>
          <a:prstGeom prst="rect">
            <a:avLst/>
          </a:prstGeom>
          <a:noFill/>
          <a:ln>
            <a:noFill/>
          </a:ln>
        </p:spPr>
        <p:txBody>
          <a:bodyPr spcFirstLastPara="1" wrap="square" lIns="91825" tIns="45900" rIns="91825" bIns="45900" anchor="t" anchorCtr="0">
            <a:noAutofit/>
          </a:bodyPr>
          <a:lstStyle/>
          <a:p>
            <a:pPr marL="0" lvl="0" indent="0" algn="l" rtl="0">
              <a:lnSpc>
                <a:spcPct val="100000"/>
              </a:lnSpc>
              <a:spcBef>
                <a:spcPts val="0"/>
              </a:spcBef>
              <a:spcAft>
                <a:spcPts val="0"/>
              </a:spcAft>
              <a:buSzPts val="1100"/>
              <a:buNone/>
            </a:pPr>
            <a:endParaRPr sz="1400"/>
          </a:p>
        </p:txBody>
      </p:sp>
      <p:sp>
        <p:nvSpPr>
          <p:cNvPr id="268" name="Google Shape;268;g8a8296b567_1_0:notes"/>
          <p:cNvSpPr txBox="1">
            <a:spLocks noGrp="1"/>
          </p:cNvSpPr>
          <p:nvPr>
            <p:ph type="sldNum" idx="12"/>
          </p:nvPr>
        </p:nvSpPr>
        <p:spPr>
          <a:xfrm>
            <a:off x="3898094" y="8829968"/>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81da0fcfba_2_28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g81da0fcfba_2_281:notes"/>
          <p:cNvSpPr txBox="1">
            <a:spLocks noGrp="1"/>
          </p:cNvSpPr>
          <p:nvPr>
            <p:ph type="body" idx="1"/>
          </p:nvPr>
        </p:nvSpPr>
        <p:spPr>
          <a:xfrm>
            <a:off x="688180" y="4473892"/>
            <a:ext cx="5505440" cy="366061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440" name="Google Shape;440;g81da0fcfba_2_281:notes"/>
          <p:cNvSpPr txBox="1">
            <a:spLocks noGrp="1"/>
          </p:cNvSpPr>
          <p:nvPr>
            <p:ph type="sldNum" idx="12"/>
          </p:nvPr>
        </p:nvSpPr>
        <p:spPr>
          <a:xfrm>
            <a:off x="3898094" y="8829967"/>
            <a:ext cx="2982113" cy="46665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81da0fcfba_0_98: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g81da0fcfba_0_98: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449" name="Google Shape;449;g81da0fcfba_0_98: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8a7498a938_0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g8a7498a938_0_0: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461" name="Google Shape;461;g8a7498a938_0_0: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8a7498a938_0_1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g8a7498a938_0_11: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472" name="Google Shape;472;g8a7498a938_0_11: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8a7498a938_0_2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g8a7498a938_0_24: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484" name="Google Shape;484;g8a7498a938_0_24: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89266cd870_0_1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89266cd870_0_11: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494" name="Google Shape;494;g89266cd870_0_11: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8aba4e2404_0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3" name="Google Shape;503;g8aba4e2404_0_0: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504" name="Google Shape;504;g8aba4e2404_0_0: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8aba4e2404_0_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g8aba4e2404_0_9: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515" name="Google Shape;515;g8aba4e2404_0_9: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8aba4e2404_0_1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8aba4e2404_0_17: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526" name="Google Shape;526;g8aba4e2404_0_17: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8aba4e2404_0_2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g8aba4e2404_0_27: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537" name="Google Shape;537;g8aba4e2404_0_27: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8a8296b567_1_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8a8296b567_1_7:notes"/>
          <p:cNvSpPr txBox="1">
            <a:spLocks noGrp="1"/>
          </p:cNvSpPr>
          <p:nvPr>
            <p:ph type="body" idx="1"/>
          </p:nvPr>
        </p:nvSpPr>
        <p:spPr>
          <a:xfrm>
            <a:off x="688180" y="4473891"/>
            <a:ext cx="5505300" cy="3660600"/>
          </a:xfrm>
          <a:prstGeom prst="rect">
            <a:avLst/>
          </a:prstGeom>
          <a:noFill/>
          <a:ln>
            <a:noFill/>
          </a:ln>
        </p:spPr>
        <p:txBody>
          <a:bodyPr spcFirstLastPara="1" wrap="square" lIns="91825" tIns="45900" rIns="91825" bIns="45900" anchor="t" anchorCtr="0">
            <a:noAutofit/>
          </a:bodyPr>
          <a:lstStyle/>
          <a:p>
            <a:pPr marL="0" lvl="0" indent="0" algn="l" rtl="0">
              <a:lnSpc>
                <a:spcPct val="100000"/>
              </a:lnSpc>
              <a:spcBef>
                <a:spcPts val="0"/>
              </a:spcBef>
              <a:spcAft>
                <a:spcPts val="0"/>
              </a:spcAft>
              <a:buSzPts val="1100"/>
              <a:buNone/>
            </a:pPr>
            <a:endParaRPr sz="1400"/>
          </a:p>
        </p:txBody>
      </p:sp>
      <p:sp>
        <p:nvSpPr>
          <p:cNvPr id="277" name="Google Shape;277;g8a8296b567_1_7:notes"/>
          <p:cNvSpPr txBox="1">
            <a:spLocks noGrp="1"/>
          </p:cNvSpPr>
          <p:nvPr>
            <p:ph type="sldNum" idx="12"/>
          </p:nvPr>
        </p:nvSpPr>
        <p:spPr>
          <a:xfrm>
            <a:off x="3898094" y="8829968"/>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8aba4e2404_0_3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8aba4e2404_0_35: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548" name="Google Shape;548;g8aba4e2404_0_35: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81da0fcfba_0_10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g81da0fcfba_0_107: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dirty="0"/>
          </a:p>
        </p:txBody>
      </p:sp>
      <p:sp>
        <p:nvSpPr>
          <p:cNvPr id="557" name="Google Shape;557;g81da0fcfba_0_107: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81da0fcfba_0_13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81da0fcfba_0_131: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dirty="0"/>
          </a:p>
        </p:txBody>
      </p:sp>
      <p:sp>
        <p:nvSpPr>
          <p:cNvPr id="568" name="Google Shape;568;g81da0fcfba_0_131: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8a7498a938_2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8a7498a938_2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579" name="Google Shape;579;g8a7498a938_2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81da0fcfba_0_115: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g81da0fcfba_0_115: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588" name="Google Shape;588;g81da0fcfba_0_115: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8a7498a938_0_42: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g8a7498a938_0_42: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dirty="0"/>
          </a:p>
        </p:txBody>
      </p:sp>
      <p:sp>
        <p:nvSpPr>
          <p:cNvPr id="599" name="Google Shape;599;g8a7498a938_0_42: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81da0fcfba_0_13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81da0fcfba_0_139: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dirty="0"/>
          </a:p>
        </p:txBody>
      </p:sp>
      <p:sp>
        <p:nvSpPr>
          <p:cNvPr id="612" name="Google Shape;612;g81da0fcfba_0_139: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g89266cd870_0_47: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g89266cd870_0_47: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624" name="Google Shape;624;g89266cd870_0_47: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81da0fcfba_0_156: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g81da0fcfba_0_156: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634" name="Google Shape;634;g81da0fcfba_0_156: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81da0fcfba_0_16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g81da0fcfba_0_164: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642" name="Google Shape;642;g81da0fcfba_0_164: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8a8296b567_1_14: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g8a8296b567_1_14:notes"/>
          <p:cNvSpPr txBox="1">
            <a:spLocks noGrp="1"/>
          </p:cNvSpPr>
          <p:nvPr>
            <p:ph type="body" idx="1"/>
          </p:nvPr>
        </p:nvSpPr>
        <p:spPr>
          <a:xfrm>
            <a:off x="688180" y="4473891"/>
            <a:ext cx="5505300" cy="3660600"/>
          </a:xfrm>
          <a:prstGeom prst="rect">
            <a:avLst/>
          </a:prstGeom>
          <a:noFill/>
          <a:ln>
            <a:noFill/>
          </a:ln>
        </p:spPr>
        <p:txBody>
          <a:bodyPr spcFirstLastPara="1" wrap="square" lIns="91825" tIns="45900" rIns="91825" bIns="45900" anchor="t" anchorCtr="0">
            <a:noAutofit/>
          </a:bodyPr>
          <a:lstStyle/>
          <a:p>
            <a:pPr marL="0" lvl="0" indent="0" algn="l" rtl="0">
              <a:lnSpc>
                <a:spcPct val="100000"/>
              </a:lnSpc>
              <a:spcBef>
                <a:spcPts val="0"/>
              </a:spcBef>
              <a:spcAft>
                <a:spcPts val="0"/>
              </a:spcAft>
              <a:buSzPts val="1100"/>
              <a:buNone/>
            </a:pPr>
            <a:endParaRPr sz="1400"/>
          </a:p>
        </p:txBody>
      </p:sp>
      <p:sp>
        <p:nvSpPr>
          <p:cNvPr id="285" name="Google Shape;285;g8a8296b567_1_14:notes"/>
          <p:cNvSpPr txBox="1">
            <a:spLocks noGrp="1"/>
          </p:cNvSpPr>
          <p:nvPr>
            <p:ph type="sldNum" idx="12"/>
          </p:nvPr>
        </p:nvSpPr>
        <p:spPr>
          <a:xfrm>
            <a:off x="3898094" y="8829968"/>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8a8296b567_1_21: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8a8296b567_1_21:notes"/>
          <p:cNvSpPr txBox="1">
            <a:spLocks noGrp="1"/>
          </p:cNvSpPr>
          <p:nvPr>
            <p:ph type="body" idx="1"/>
          </p:nvPr>
        </p:nvSpPr>
        <p:spPr>
          <a:xfrm>
            <a:off x="688180" y="4473891"/>
            <a:ext cx="5505300" cy="3660600"/>
          </a:xfrm>
          <a:prstGeom prst="rect">
            <a:avLst/>
          </a:prstGeom>
          <a:noFill/>
          <a:ln>
            <a:noFill/>
          </a:ln>
        </p:spPr>
        <p:txBody>
          <a:bodyPr spcFirstLastPara="1" wrap="square" lIns="91825" tIns="45900" rIns="91825" bIns="45900" anchor="t" anchorCtr="0">
            <a:noAutofit/>
          </a:bodyPr>
          <a:lstStyle/>
          <a:p>
            <a:pPr marL="0" lvl="0" indent="0" algn="l" rtl="0">
              <a:lnSpc>
                <a:spcPct val="100000"/>
              </a:lnSpc>
              <a:spcBef>
                <a:spcPts val="0"/>
              </a:spcBef>
              <a:spcAft>
                <a:spcPts val="0"/>
              </a:spcAft>
              <a:buSzPts val="1100"/>
              <a:buNone/>
            </a:pPr>
            <a:endParaRPr sz="1400"/>
          </a:p>
        </p:txBody>
      </p:sp>
      <p:sp>
        <p:nvSpPr>
          <p:cNvPr id="293" name="Google Shape;293;g8a8296b567_1_21:notes"/>
          <p:cNvSpPr txBox="1">
            <a:spLocks noGrp="1"/>
          </p:cNvSpPr>
          <p:nvPr>
            <p:ph type="sldNum" idx="12"/>
          </p:nvPr>
        </p:nvSpPr>
        <p:spPr>
          <a:xfrm>
            <a:off x="3898094" y="8829968"/>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7bb526fd16_0_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7bb526fd16_0_0:notes"/>
          <p:cNvSpPr txBox="1">
            <a:spLocks noGrp="1"/>
          </p:cNvSpPr>
          <p:nvPr>
            <p:ph type="body" idx="1"/>
          </p:nvPr>
        </p:nvSpPr>
        <p:spPr>
          <a:xfrm>
            <a:off x="688182" y="4473892"/>
            <a:ext cx="5505600" cy="366060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301" name="Google Shape;301;g7bb526fd16_0_0:notes"/>
          <p:cNvSpPr txBox="1">
            <a:spLocks noGrp="1"/>
          </p:cNvSpPr>
          <p:nvPr>
            <p:ph type="sldNum" idx="12"/>
          </p:nvPr>
        </p:nvSpPr>
        <p:spPr>
          <a:xfrm>
            <a:off x="3898101" y="8829967"/>
            <a:ext cx="2982000" cy="466500"/>
          </a:xfrm>
          <a:prstGeom prst="rect">
            <a:avLst/>
          </a:prstGeom>
        </p:spPr>
        <p:txBody>
          <a:bodyPr spcFirstLastPara="1" wrap="square" lIns="92425" tIns="46200" rIns="92425" bIns="462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81da0fcfba_7_8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0" name="Google Shape;310;g81da0fcfba_7_89:notes"/>
          <p:cNvSpPr txBox="1">
            <a:spLocks noGrp="1"/>
          </p:cNvSpPr>
          <p:nvPr>
            <p:ph type="body" idx="1"/>
          </p:nvPr>
        </p:nvSpPr>
        <p:spPr>
          <a:xfrm>
            <a:off x="688180" y="4473891"/>
            <a:ext cx="5505440" cy="3660610"/>
          </a:xfrm>
          <a:prstGeom prst="rect">
            <a:avLst/>
          </a:prstGeom>
          <a:noFill/>
          <a:ln>
            <a:noFill/>
          </a:ln>
        </p:spPr>
        <p:txBody>
          <a:bodyPr spcFirstLastPara="1" wrap="square" lIns="91825" tIns="45900" rIns="91825" bIns="45900" anchor="t" anchorCtr="0">
            <a:noAutofit/>
          </a:bodyPr>
          <a:lstStyle/>
          <a:p>
            <a:pPr marL="0" lvl="0" indent="0" algn="l" rtl="0">
              <a:lnSpc>
                <a:spcPct val="100000"/>
              </a:lnSpc>
              <a:spcBef>
                <a:spcPts val="0"/>
              </a:spcBef>
              <a:spcAft>
                <a:spcPts val="0"/>
              </a:spcAft>
              <a:buSzPts val="1100"/>
              <a:buNone/>
            </a:pPr>
            <a:endParaRPr sz="1400"/>
          </a:p>
        </p:txBody>
      </p:sp>
      <p:sp>
        <p:nvSpPr>
          <p:cNvPr id="311" name="Google Shape;311;g81da0fcfba_7_89:notes"/>
          <p:cNvSpPr txBox="1">
            <a:spLocks noGrp="1"/>
          </p:cNvSpPr>
          <p:nvPr>
            <p:ph type="sldNum" idx="12"/>
          </p:nvPr>
        </p:nvSpPr>
        <p:spPr>
          <a:xfrm>
            <a:off x="3898094" y="8829968"/>
            <a:ext cx="2982113" cy="46665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1da0fcfba_0_9: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g81da0fcfba_0_9: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319" name="Google Shape;319;g81da0fcfba_0_9: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81da0fcfba_0_60:notes"/>
          <p:cNvSpPr>
            <a:spLocks noGrp="1" noRot="1" noChangeAspect="1"/>
          </p:cNvSpPr>
          <p:nvPr>
            <p:ph type="sldImg" idx="2"/>
          </p:nvPr>
        </p:nvSpPr>
        <p:spPr>
          <a:xfrm>
            <a:off x="1350963" y="1162050"/>
            <a:ext cx="4179887"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g81da0fcfba_0_60:notes"/>
          <p:cNvSpPr txBox="1">
            <a:spLocks noGrp="1"/>
          </p:cNvSpPr>
          <p:nvPr>
            <p:ph type="body" idx="1"/>
          </p:nvPr>
        </p:nvSpPr>
        <p:spPr>
          <a:xfrm>
            <a:off x="688180" y="4473892"/>
            <a:ext cx="5505300" cy="3660600"/>
          </a:xfrm>
          <a:prstGeom prst="rect">
            <a:avLst/>
          </a:prstGeom>
          <a:noFill/>
          <a:ln>
            <a:noFill/>
          </a:ln>
        </p:spPr>
        <p:txBody>
          <a:bodyPr spcFirstLastPara="1" wrap="square" lIns="91825" tIns="45900" rIns="91825" bIns="45900" anchor="t" anchorCtr="0">
            <a:noAutofit/>
          </a:bodyPr>
          <a:lstStyle/>
          <a:p>
            <a:pPr marL="0" lvl="0" indent="0" algn="l" rtl="0">
              <a:spcBef>
                <a:spcPts val="0"/>
              </a:spcBef>
              <a:spcAft>
                <a:spcPts val="0"/>
              </a:spcAft>
              <a:buNone/>
            </a:pPr>
            <a:endParaRPr sz="1400"/>
          </a:p>
        </p:txBody>
      </p:sp>
      <p:sp>
        <p:nvSpPr>
          <p:cNvPr id="330" name="Google Shape;330;g81da0fcfba_0_60:notes"/>
          <p:cNvSpPr txBox="1">
            <a:spLocks noGrp="1"/>
          </p:cNvSpPr>
          <p:nvPr>
            <p:ph type="sldNum" idx="12"/>
          </p:nvPr>
        </p:nvSpPr>
        <p:spPr>
          <a:xfrm>
            <a:off x="3898094" y="8829967"/>
            <a:ext cx="2982000" cy="466500"/>
          </a:xfrm>
          <a:prstGeom prst="rect">
            <a:avLst/>
          </a:prstGeom>
          <a:noFill/>
          <a:ln>
            <a:noFill/>
          </a:ln>
        </p:spPr>
        <p:txBody>
          <a:bodyPr spcFirstLastPara="1" wrap="square" lIns="91825" tIns="45900" rIns="91825" bIns="459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2"/>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title"/>
          </p:nvPr>
        </p:nvSpPr>
        <p:spPr>
          <a:xfrm>
            <a:off x="2679825" y="93193"/>
            <a:ext cx="64008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6"/>
        <p:cNvGrpSpPr/>
        <p:nvPr/>
      </p:nvGrpSpPr>
      <p:grpSpPr>
        <a:xfrm>
          <a:off x="0" y="0"/>
          <a:ext cx="0" cy="0"/>
          <a:chOff x="0" y="0"/>
          <a:chExt cx="0" cy="0"/>
        </a:xfrm>
      </p:grpSpPr>
      <p:sp>
        <p:nvSpPr>
          <p:cNvPr id="67" name="Google Shape;67;p11"/>
          <p:cNvSpPr txBox="1">
            <a:spLocks noGrp="1"/>
          </p:cNvSpPr>
          <p:nvPr>
            <p:ph type="body" idx="1"/>
          </p:nvPr>
        </p:nvSpPr>
        <p:spPr>
          <a:xfrm>
            <a:off x="3887391" y="1992834"/>
            <a:ext cx="4629300" cy="38682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68" name="Google Shape;68;p11"/>
          <p:cNvSpPr txBox="1">
            <a:spLocks noGrp="1"/>
          </p:cNvSpPr>
          <p:nvPr>
            <p:ph type="body" idx="2"/>
          </p:nvPr>
        </p:nvSpPr>
        <p:spPr>
          <a:xfrm>
            <a:off x="629841" y="3593039"/>
            <a:ext cx="2949300" cy="2276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69" name="Google Shape;69;p11"/>
          <p:cNvSpPr txBox="1">
            <a:spLocks noGrp="1"/>
          </p:cNvSpPr>
          <p:nvPr>
            <p:ph type="title"/>
          </p:nvPr>
        </p:nvSpPr>
        <p:spPr>
          <a:xfrm>
            <a:off x="2711848" y="111581"/>
            <a:ext cx="6322500" cy="10134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1"/>
        <p:cNvGrpSpPr/>
        <p:nvPr/>
      </p:nvGrpSpPr>
      <p:grpSpPr>
        <a:xfrm>
          <a:off x="0" y="0"/>
          <a:ext cx="0" cy="0"/>
          <a:chOff x="0" y="0"/>
          <a:chExt cx="0" cy="0"/>
        </a:xfrm>
      </p:grpSpPr>
      <p:sp>
        <p:nvSpPr>
          <p:cNvPr id="72" name="Google Shape;72;p12"/>
          <p:cNvSpPr>
            <a:spLocks noGrp="1"/>
          </p:cNvSpPr>
          <p:nvPr>
            <p:ph type="pic" idx="2"/>
          </p:nvPr>
        </p:nvSpPr>
        <p:spPr>
          <a:xfrm>
            <a:off x="3887391" y="1999818"/>
            <a:ext cx="4629300" cy="3861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3" name="Google Shape;73;p12"/>
          <p:cNvSpPr txBox="1">
            <a:spLocks noGrp="1"/>
          </p:cNvSpPr>
          <p:nvPr>
            <p:ph type="body" idx="1"/>
          </p:nvPr>
        </p:nvSpPr>
        <p:spPr>
          <a:xfrm>
            <a:off x="629841" y="3613978"/>
            <a:ext cx="2949300" cy="22470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74" name="Google Shape;74;p12"/>
          <p:cNvSpPr txBox="1">
            <a:spLocks noGrp="1"/>
          </p:cNvSpPr>
          <p:nvPr>
            <p:ph type="title"/>
          </p:nvPr>
        </p:nvSpPr>
        <p:spPr>
          <a:xfrm>
            <a:off x="2711848" y="111581"/>
            <a:ext cx="6322500" cy="10134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5" name="Google Shape;75;p12"/>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4_Blank">
  <p:cSld name="4_Blank">
    <p:bg>
      <p:bgPr>
        <a:solidFill>
          <a:srgbClr val="FFFFFF"/>
        </a:solidFill>
        <a:effectLst/>
      </p:bgPr>
    </p:bg>
    <p:spTree>
      <p:nvGrpSpPr>
        <p:cNvPr id="1" name="Shape 76"/>
        <p:cNvGrpSpPr/>
        <p:nvPr/>
      </p:nvGrpSpPr>
      <p:grpSpPr>
        <a:xfrm>
          <a:off x="0" y="0"/>
          <a:ext cx="0" cy="0"/>
          <a:chOff x="0" y="0"/>
          <a:chExt cx="0" cy="0"/>
        </a:xfrm>
      </p:grpSpPr>
      <p:pic>
        <p:nvPicPr>
          <p:cNvPr id="77" name="Google Shape;77;p13"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78" name="Google Shape;78;p13"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79" name="Google Shape;79;p13"/>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SzPts val="4400"/>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0" name="Google Shape;80;p13"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81" name="Google Shape;81;p13"/>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1pPr>
            <a:lvl2pPr marL="0" lvl="1"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2pPr>
            <a:lvl3pPr marL="0" lvl="2"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3pPr>
            <a:lvl4pPr marL="0" lvl="3"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4pPr>
            <a:lvl5pPr marL="0" lvl="4"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5pPr>
            <a:lvl6pPr marL="0" lvl="5"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6pPr>
            <a:lvl7pPr marL="0" lvl="6"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7pPr>
            <a:lvl8pPr marL="0" lvl="7"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8pPr>
            <a:lvl9pPr marL="0" lvl="8" indent="0" algn="r" rtl="0">
              <a:lnSpc>
                <a:spcPct val="100000"/>
              </a:lnSpc>
              <a:spcBef>
                <a:spcPts val="0"/>
              </a:spcBef>
              <a:spcAft>
                <a:spcPts val="0"/>
              </a:spcAft>
              <a:buSzPts val="1200"/>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rgbClr val="FFFFFF"/>
        </a:solidFill>
        <a:effectLst/>
      </p:bgPr>
    </p:bg>
    <p:spTree>
      <p:nvGrpSpPr>
        <p:cNvPr id="1" name="Shape 92"/>
        <p:cNvGrpSpPr/>
        <p:nvPr/>
      </p:nvGrpSpPr>
      <p:grpSpPr>
        <a:xfrm>
          <a:off x="0" y="0"/>
          <a:ext cx="0" cy="0"/>
          <a:chOff x="0" y="0"/>
          <a:chExt cx="0" cy="0"/>
        </a:xfrm>
      </p:grpSpPr>
      <p:pic>
        <p:nvPicPr>
          <p:cNvPr id="93" name="Google Shape;93;p15" descr="Decorative geometric pattern"/>
          <p:cNvPicPr preferRelativeResize="0"/>
          <p:nvPr/>
        </p:nvPicPr>
        <p:blipFill rotWithShape="1">
          <a:blip r:embed="rId2">
            <a:alphaModFix/>
          </a:blip>
          <a:srcRect/>
          <a:stretch/>
        </p:blipFill>
        <p:spPr>
          <a:xfrm>
            <a:off x="0" y="0"/>
            <a:ext cx="9144001" cy="6494856"/>
          </a:xfrm>
          <a:prstGeom prst="rect">
            <a:avLst/>
          </a:prstGeom>
          <a:noFill/>
          <a:ln>
            <a:noFill/>
          </a:ln>
        </p:spPr>
      </p:pic>
      <p:pic>
        <p:nvPicPr>
          <p:cNvPr id="94" name="Google Shape;94;p15" descr="Decorative blue bar"/>
          <p:cNvPicPr preferRelativeResize="0"/>
          <p:nvPr/>
        </p:nvPicPr>
        <p:blipFill rotWithShape="1">
          <a:blip r:embed="rId3">
            <a:alphaModFix/>
          </a:blip>
          <a:srcRect/>
          <a:stretch/>
        </p:blipFill>
        <p:spPr>
          <a:xfrm>
            <a:off x="0" y="6494854"/>
            <a:ext cx="9144001" cy="276279"/>
          </a:xfrm>
          <a:prstGeom prst="rect">
            <a:avLst/>
          </a:prstGeom>
          <a:noFill/>
          <a:ln>
            <a:noFill/>
          </a:ln>
        </p:spPr>
      </p:pic>
      <p:sp>
        <p:nvSpPr>
          <p:cNvPr id="95" name="Google Shape;95;p15"/>
          <p:cNvSpPr txBox="1">
            <a:spLocks noGrp="1"/>
          </p:cNvSpPr>
          <p:nvPr>
            <p:ph type="title"/>
          </p:nvPr>
        </p:nvSpPr>
        <p:spPr>
          <a:xfrm>
            <a:off x="995838" y="125248"/>
            <a:ext cx="7152300" cy="10131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3600"/>
              <a:buFont typeface="Calibri"/>
              <a:buNone/>
              <a:defRPr sz="36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96" name="Google Shape;96;p15" descr="Oregon Department of Education Logo"/>
          <p:cNvPicPr preferRelativeResize="0"/>
          <p:nvPr/>
        </p:nvPicPr>
        <p:blipFill rotWithShape="1">
          <a:blip r:embed="rId4">
            <a:alphaModFix/>
          </a:blip>
          <a:srcRect/>
          <a:stretch/>
        </p:blipFill>
        <p:spPr>
          <a:xfrm>
            <a:off x="7924125" y="5703503"/>
            <a:ext cx="915250" cy="455150"/>
          </a:xfrm>
          <a:prstGeom prst="rect">
            <a:avLst/>
          </a:prstGeom>
          <a:noFill/>
          <a:ln>
            <a:noFill/>
          </a:ln>
        </p:spPr>
      </p:pic>
      <p:sp>
        <p:nvSpPr>
          <p:cNvPr id="97" name="Google Shape;97;p15"/>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8"/>
        <p:cNvGrpSpPr/>
        <p:nvPr/>
      </p:nvGrpSpPr>
      <p:grpSpPr>
        <a:xfrm>
          <a:off x="0" y="0"/>
          <a:ext cx="0" cy="0"/>
          <a:chOff x="0" y="0"/>
          <a:chExt cx="0" cy="0"/>
        </a:xfrm>
      </p:grpSpPr>
      <p:sp>
        <p:nvSpPr>
          <p:cNvPr id="99" name="Google Shape;99;p16"/>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00" name="Google Shape;100;p16"/>
          <p:cNvSpPr txBox="1">
            <a:spLocks noGrp="1"/>
          </p:cNvSpPr>
          <p:nvPr>
            <p:ph type="title"/>
          </p:nvPr>
        </p:nvSpPr>
        <p:spPr>
          <a:xfrm>
            <a:off x="2679825" y="93193"/>
            <a:ext cx="6400800" cy="857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p16"/>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2_Blank" type="blank">
  <p:cSld name="BLANK">
    <p:bg>
      <p:bgPr>
        <a:solidFill>
          <a:srgbClr val="FFFFFF"/>
        </a:solidFill>
        <a:effectLst/>
      </p:bgPr>
    </p:bg>
    <p:spTree>
      <p:nvGrpSpPr>
        <p:cNvPr id="1" name="Shape 102"/>
        <p:cNvGrpSpPr/>
        <p:nvPr/>
      </p:nvGrpSpPr>
      <p:grpSpPr>
        <a:xfrm>
          <a:off x="0" y="0"/>
          <a:ext cx="0" cy="0"/>
          <a:chOff x="0" y="0"/>
          <a:chExt cx="0" cy="0"/>
        </a:xfrm>
      </p:grpSpPr>
      <p:sp>
        <p:nvSpPr>
          <p:cNvPr id="103" name="Google Shape;103;p17"/>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4"/>
        <p:cNvGrpSpPr/>
        <p:nvPr/>
      </p:nvGrpSpPr>
      <p:grpSpPr>
        <a:xfrm>
          <a:off x="0" y="0"/>
          <a:ext cx="0" cy="0"/>
          <a:chOff x="0" y="0"/>
          <a:chExt cx="0" cy="0"/>
        </a:xfrm>
      </p:grpSpPr>
      <p:sp>
        <p:nvSpPr>
          <p:cNvPr id="105" name="Google Shape;105;p18"/>
          <p:cNvSpPr txBox="1">
            <a:spLocks noGrp="1"/>
          </p:cNvSpPr>
          <p:nvPr>
            <p:ph type="body" idx="1"/>
          </p:nvPr>
        </p:nvSpPr>
        <p:spPr>
          <a:xfrm>
            <a:off x="692024" y="2748246"/>
            <a:ext cx="7886700" cy="2750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8"/>
          <p:cNvSpPr txBox="1">
            <a:spLocks noGrp="1"/>
          </p:cNvSpPr>
          <p:nvPr>
            <p:ph type="title"/>
          </p:nvPr>
        </p:nvSpPr>
        <p:spPr>
          <a:xfrm>
            <a:off x="2679825" y="93193"/>
            <a:ext cx="6400800" cy="857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1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rgbClr val="FFFFFF"/>
        </a:solidFill>
        <a:effectLst/>
      </p:bgPr>
    </p:bg>
    <p:spTree>
      <p:nvGrpSpPr>
        <p:cNvPr id="1" name="Shape 108"/>
        <p:cNvGrpSpPr/>
        <p:nvPr/>
      </p:nvGrpSpPr>
      <p:grpSpPr>
        <a:xfrm>
          <a:off x="0" y="0"/>
          <a:ext cx="0" cy="0"/>
          <a:chOff x="0" y="0"/>
          <a:chExt cx="0" cy="0"/>
        </a:xfrm>
      </p:grpSpPr>
      <p:pic>
        <p:nvPicPr>
          <p:cNvPr id="109" name="Google Shape;109;p19" descr="Decorative geometric pattern"/>
          <p:cNvPicPr preferRelativeResize="0"/>
          <p:nvPr/>
        </p:nvPicPr>
        <p:blipFill rotWithShape="1">
          <a:blip r:embed="rId2">
            <a:alphaModFix/>
          </a:blip>
          <a:srcRect/>
          <a:stretch/>
        </p:blipFill>
        <p:spPr>
          <a:xfrm>
            <a:off x="0" y="0"/>
            <a:ext cx="9144001" cy="6494856"/>
          </a:xfrm>
          <a:prstGeom prst="rect">
            <a:avLst/>
          </a:prstGeom>
          <a:noFill/>
          <a:ln>
            <a:noFill/>
          </a:ln>
        </p:spPr>
      </p:pic>
      <p:pic>
        <p:nvPicPr>
          <p:cNvPr id="110" name="Google Shape;110;p19" descr="Decorative blue bar"/>
          <p:cNvPicPr preferRelativeResize="0"/>
          <p:nvPr/>
        </p:nvPicPr>
        <p:blipFill rotWithShape="1">
          <a:blip r:embed="rId3">
            <a:alphaModFix/>
          </a:blip>
          <a:srcRect/>
          <a:stretch/>
        </p:blipFill>
        <p:spPr>
          <a:xfrm>
            <a:off x="0" y="6494854"/>
            <a:ext cx="9144001" cy="276279"/>
          </a:xfrm>
          <a:prstGeom prst="rect">
            <a:avLst/>
          </a:prstGeom>
          <a:noFill/>
          <a:ln>
            <a:noFill/>
          </a:ln>
        </p:spPr>
      </p:pic>
      <p:pic>
        <p:nvPicPr>
          <p:cNvPr id="111" name="Google Shape;111;p19" descr="Oregon Department of Education logo"/>
          <p:cNvPicPr preferRelativeResize="0"/>
          <p:nvPr/>
        </p:nvPicPr>
        <p:blipFill rotWithShape="1">
          <a:blip r:embed="rId4">
            <a:alphaModFix/>
          </a:blip>
          <a:srcRect/>
          <a:stretch/>
        </p:blipFill>
        <p:spPr>
          <a:xfrm>
            <a:off x="3739081" y="615148"/>
            <a:ext cx="3222228" cy="1602435"/>
          </a:xfrm>
          <a:prstGeom prst="rect">
            <a:avLst/>
          </a:prstGeom>
          <a:noFill/>
          <a:ln>
            <a:noFill/>
          </a:ln>
        </p:spPr>
      </p:pic>
      <p:sp>
        <p:nvSpPr>
          <p:cNvPr id="112" name="Google Shape;112;p19"/>
          <p:cNvSpPr txBox="1">
            <a:spLocks noGrp="1"/>
          </p:cNvSpPr>
          <p:nvPr>
            <p:ph type="title"/>
          </p:nvPr>
        </p:nvSpPr>
        <p:spPr>
          <a:xfrm>
            <a:off x="619597" y="2935982"/>
            <a:ext cx="78867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4400"/>
              <a:buFont typeface="Calibri"/>
              <a:buNone/>
              <a:defRPr>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13" name="Google Shape;113;p19" descr="Decorative blue swoosh"/>
          <p:cNvPicPr preferRelativeResize="0"/>
          <p:nvPr/>
        </p:nvPicPr>
        <p:blipFill rotWithShape="1">
          <a:blip r:embed="rId5">
            <a:alphaModFix/>
          </a:blip>
          <a:srcRect/>
          <a:stretch/>
        </p:blipFill>
        <p:spPr>
          <a:xfrm>
            <a:off x="0" y="-400138"/>
            <a:ext cx="9144001" cy="2103535"/>
          </a:xfrm>
          <a:prstGeom prst="rect">
            <a:avLst/>
          </a:prstGeom>
          <a:noFill/>
          <a:ln>
            <a:noFill/>
          </a:ln>
        </p:spPr>
      </p:pic>
      <p:sp>
        <p:nvSpPr>
          <p:cNvPr id="114" name="Google Shape;114;p19"/>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15"/>
        <p:cNvGrpSpPr/>
        <p:nvPr/>
      </p:nvGrpSpPr>
      <p:grpSpPr>
        <a:xfrm>
          <a:off x="0" y="0"/>
          <a:ext cx="0" cy="0"/>
          <a:chOff x="0" y="0"/>
          <a:chExt cx="0" cy="0"/>
        </a:xfrm>
      </p:grpSpPr>
      <p:sp>
        <p:nvSpPr>
          <p:cNvPr id="116" name="Google Shape;116;p20"/>
          <p:cNvSpPr txBox="1">
            <a:spLocks noGrp="1"/>
          </p:cNvSpPr>
          <p:nvPr>
            <p:ph type="body" idx="1"/>
          </p:nvPr>
        </p:nvSpPr>
        <p:spPr>
          <a:xfrm>
            <a:off x="655811" y="2558123"/>
            <a:ext cx="3886200" cy="2750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7" name="Google Shape;117;p20"/>
          <p:cNvSpPr txBox="1">
            <a:spLocks noGrp="1"/>
          </p:cNvSpPr>
          <p:nvPr>
            <p:ph type="body" idx="2"/>
          </p:nvPr>
        </p:nvSpPr>
        <p:spPr>
          <a:xfrm>
            <a:off x="4656311" y="2558123"/>
            <a:ext cx="3886200" cy="2750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8" name="Google Shape;118;p20"/>
          <p:cNvSpPr txBox="1">
            <a:spLocks noGrp="1"/>
          </p:cNvSpPr>
          <p:nvPr>
            <p:ph type="title"/>
          </p:nvPr>
        </p:nvSpPr>
        <p:spPr>
          <a:xfrm>
            <a:off x="2679825" y="93193"/>
            <a:ext cx="6400800" cy="857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9" name="Google Shape;119;p20"/>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0"/>
        <p:cNvGrpSpPr/>
        <p:nvPr/>
      </p:nvGrpSpPr>
      <p:grpSpPr>
        <a:xfrm>
          <a:off x="0" y="0"/>
          <a:ext cx="0" cy="0"/>
          <a:chOff x="0" y="0"/>
          <a:chExt cx="0" cy="0"/>
        </a:xfrm>
      </p:grpSpPr>
      <p:sp>
        <p:nvSpPr>
          <p:cNvPr id="121" name="Google Shape;121;p21"/>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rgbClr val="FFFFFF"/>
        </a:solidFill>
        <a:effectLst/>
      </p:bgPr>
    </p:bg>
    <p:spTree>
      <p:nvGrpSpPr>
        <p:cNvPr id="1" name="Shape 23"/>
        <p:cNvGrpSpPr/>
        <p:nvPr/>
      </p:nvGrpSpPr>
      <p:grpSpPr>
        <a:xfrm>
          <a:off x="0" y="0"/>
          <a:ext cx="0" cy="0"/>
          <a:chOff x="0" y="0"/>
          <a:chExt cx="0" cy="0"/>
        </a:xfrm>
      </p:grpSpPr>
      <p:pic>
        <p:nvPicPr>
          <p:cNvPr id="24" name="Google Shape;24;p3"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25" name="Google Shape;25;p3"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26" name="Google Shape;26;p3"/>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27" name="Google Shape;27;p3" descr="Oregon Department of Education Logo"/>
          <p:cNvPicPr preferRelativeResize="0"/>
          <p:nvPr/>
        </p:nvPicPr>
        <p:blipFill rotWithShape="1">
          <a:blip r:embed="rId4">
            <a:alphaModFix/>
          </a:blip>
          <a:srcRect/>
          <a:stretch/>
        </p:blipFill>
        <p:spPr>
          <a:xfrm>
            <a:off x="-90611" y="53562"/>
            <a:ext cx="1972448" cy="980912"/>
          </a:xfrm>
          <a:prstGeom prst="rect">
            <a:avLst/>
          </a:prstGeom>
          <a:noFill/>
          <a:ln>
            <a:noFill/>
          </a:ln>
        </p:spPr>
      </p:pic>
      <p:sp>
        <p:nvSpPr>
          <p:cNvPr id="28" name="Google Shape;28;p3"/>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rgbClr val="FFFFFF"/>
        </a:solidFill>
        <a:effectLst/>
      </p:bgPr>
    </p:bg>
    <p:spTree>
      <p:nvGrpSpPr>
        <p:cNvPr id="1" name="Shape 122"/>
        <p:cNvGrpSpPr/>
        <p:nvPr/>
      </p:nvGrpSpPr>
      <p:grpSpPr>
        <a:xfrm>
          <a:off x="0" y="0"/>
          <a:ext cx="0" cy="0"/>
          <a:chOff x="0" y="0"/>
          <a:chExt cx="0" cy="0"/>
        </a:xfrm>
      </p:grpSpPr>
      <p:pic>
        <p:nvPicPr>
          <p:cNvPr id="123" name="Google Shape;123;p22" descr="Decorative geometric pattern"/>
          <p:cNvPicPr preferRelativeResize="0"/>
          <p:nvPr/>
        </p:nvPicPr>
        <p:blipFill rotWithShape="1">
          <a:blip r:embed="rId2">
            <a:alphaModFix/>
          </a:blip>
          <a:srcRect/>
          <a:stretch/>
        </p:blipFill>
        <p:spPr>
          <a:xfrm>
            <a:off x="0" y="0"/>
            <a:ext cx="9144001" cy="6494856"/>
          </a:xfrm>
          <a:prstGeom prst="rect">
            <a:avLst/>
          </a:prstGeom>
          <a:noFill/>
          <a:ln>
            <a:noFill/>
          </a:ln>
        </p:spPr>
      </p:pic>
      <p:pic>
        <p:nvPicPr>
          <p:cNvPr id="124" name="Google Shape;124;p22" descr="Decorative blue bar"/>
          <p:cNvPicPr preferRelativeResize="0"/>
          <p:nvPr/>
        </p:nvPicPr>
        <p:blipFill rotWithShape="1">
          <a:blip r:embed="rId3">
            <a:alphaModFix/>
          </a:blip>
          <a:srcRect/>
          <a:stretch/>
        </p:blipFill>
        <p:spPr>
          <a:xfrm>
            <a:off x="0" y="6494854"/>
            <a:ext cx="9144001" cy="276279"/>
          </a:xfrm>
          <a:prstGeom prst="rect">
            <a:avLst/>
          </a:prstGeom>
          <a:noFill/>
          <a:ln>
            <a:noFill/>
          </a:ln>
        </p:spPr>
      </p:pic>
      <p:sp>
        <p:nvSpPr>
          <p:cNvPr id="125" name="Google Shape;125;p22"/>
          <p:cNvSpPr txBox="1">
            <a:spLocks noGrp="1"/>
          </p:cNvSpPr>
          <p:nvPr>
            <p:ph type="title"/>
          </p:nvPr>
        </p:nvSpPr>
        <p:spPr>
          <a:xfrm>
            <a:off x="120178" y="138546"/>
            <a:ext cx="8924400" cy="793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26" name="Google Shape;126;p22" descr="Oregon Department of Education Logo"/>
          <p:cNvPicPr preferRelativeResize="0"/>
          <p:nvPr/>
        </p:nvPicPr>
        <p:blipFill rotWithShape="1">
          <a:blip r:embed="rId4">
            <a:alphaModFix/>
          </a:blip>
          <a:srcRect/>
          <a:stretch/>
        </p:blipFill>
        <p:spPr>
          <a:xfrm>
            <a:off x="7171552" y="5594283"/>
            <a:ext cx="1479336" cy="735684"/>
          </a:xfrm>
          <a:prstGeom prst="rect">
            <a:avLst/>
          </a:prstGeom>
          <a:noFill/>
          <a:ln>
            <a:noFill/>
          </a:ln>
        </p:spPr>
      </p:pic>
      <p:sp>
        <p:nvSpPr>
          <p:cNvPr id="127" name="Google Shape;127;p22"/>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rgbClr val="FFFFFF"/>
        </a:solidFill>
        <a:effectLst/>
      </p:bgPr>
    </p:bg>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30" name="Google Shape;130;p23"/>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131" name="Google Shape;131;p23"/>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2" name="Google Shape;132;p23"/>
          <p:cNvSpPr/>
          <p:nvPr/>
        </p:nvSpPr>
        <p:spPr>
          <a:xfrm>
            <a:off x="0" y="-20600"/>
            <a:ext cx="2808900" cy="6899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1_Blank 1">
  <p:cSld name="1_Blank_1">
    <p:bg>
      <p:bgPr>
        <a:solidFill>
          <a:srgbClr val="FFFFFF"/>
        </a:solidFill>
        <a:effectLst/>
      </p:bgPr>
    </p:bg>
    <p:spTree>
      <p:nvGrpSpPr>
        <p:cNvPr id="1" name="Shape 133"/>
        <p:cNvGrpSpPr/>
        <p:nvPr/>
      </p:nvGrpSpPr>
      <p:grpSpPr>
        <a:xfrm>
          <a:off x="0" y="0"/>
          <a:ext cx="0" cy="0"/>
          <a:chOff x="0" y="0"/>
          <a:chExt cx="0" cy="0"/>
        </a:xfrm>
      </p:grpSpPr>
      <p:sp>
        <p:nvSpPr>
          <p:cNvPr id="134" name="Google Shape;134;p24"/>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35" name="Google Shape;135;p24"/>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136" name="Google Shape;136;p24"/>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24"/>
          <p:cNvSpPr/>
          <p:nvPr/>
        </p:nvSpPr>
        <p:spPr>
          <a:xfrm>
            <a:off x="0" y="-20600"/>
            <a:ext cx="2808900" cy="68991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1_Blank 1 1">
  <p:cSld name="1_Blank_1_1">
    <p:bg>
      <p:bgPr>
        <a:solidFill>
          <a:srgbClr val="FFFFFF"/>
        </a:solidFill>
        <a:effectLst/>
      </p:bgPr>
    </p:bg>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40" name="Google Shape;140;p25"/>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141" name="Google Shape;141;p25"/>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25"/>
          <p:cNvSpPr/>
          <p:nvPr/>
        </p:nvSpPr>
        <p:spPr>
          <a:xfrm>
            <a:off x="0" y="-20600"/>
            <a:ext cx="2808900" cy="6899100"/>
          </a:xfrm>
          <a:prstGeom prst="rect">
            <a:avLst/>
          </a:prstGeom>
          <a:solidFill>
            <a:srgbClr val="9F20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1_Blank 1 1 1">
  <p:cSld name="1_Blank_1_1_1">
    <p:bg>
      <p:bgPr>
        <a:solidFill>
          <a:srgbClr val="FFFFFF"/>
        </a:solidFill>
        <a:effectLst/>
      </p:bgPr>
    </p:bg>
    <p:spTree>
      <p:nvGrpSpPr>
        <p:cNvPr id="1" name="Shape 143"/>
        <p:cNvGrpSpPr/>
        <p:nvPr/>
      </p:nvGrpSpPr>
      <p:grpSpPr>
        <a:xfrm>
          <a:off x="0" y="0"/>
          <a:ext cx="0" cy="0"/>
          <a:chOff x="0" y="0"/>
          <a:chExt cx="0" cy="0"/>
        </a:xfrm>
      </p:grpSpPr>
      <p:sp>
        <p:nvSpPr>
          <p:cNvPr id="144" name="Google Shape;144;p26"/>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45" name="Google Shape;145;p26"/>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146" name="Google Shape;146;p26"/>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26"/>
          <p:cNvSpPr/>
          <p:nvPr/>
        </p:nvSpPr>
        <p:spPr>
          <a:xfrm>
            <a:off x="0" y="-20600"/>
            <a:ext cx="2808900" cy="68991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1_Blank 1 1 1 1">
  <p:cSld name="1_Blank_1_1_1_1">
    <p:bg>
      <p:bgPr>
        <a:solidFill>
          <a:srgbClr val="FFFFFF"/>
        </a:solidFill>
        <a:effectLst/>
      </p:bgPr>
    </p:bg>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50" name="Google Shape;150;p27"/>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151" name="Google Shape;151;p2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2" name="Google Shape;152;p27"/>
          <p:cNvSpPr/>
          <p:nvPr/>
        </p:nvSpPr>
        <p:spPr>
          <a:xfrm>
            <a:off x="0" y="-20600"/>
            <a:ext cx="2808900" cy="68991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53"/>
        <p:cNvGrpSpPr/>
        <p:nvPr/>
      </p:nvGrpSpPr>
      <p:grpSpPr>
        <a:xfrm>
          <a:off x="0" y="0"/>
          <a:ext cx="0" cy="0"/>
          <a:chOff x="0" y="0"/>
          <a:chExt cx="0" cy="0"/>
        </a:xfrm>
      </p:grpSpPr>
      <p:sp>
        <p:nvSpPr>
          <p:cNvPr id="154" name="Google Shape;154;p28"/>
          <p:cNvSpPr txBox="1">
            <a:spLocks noGrp="1"/>
          </p:cNvSpPr>
          <p:nvPr>
            <p:ph type="body" idx="1"/>
          </p:nvPr>
        </p:nvSpPr>
        <p:spPr>
          <a:xfrm>
            <a:off x="3887391" y="1992834"/>
            <a:ext cx="4629300" cy="3868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155" name="Google Shape;155;p28"/>
          <p:cNvSpPr txBox="1">
            <a:spLocks noGrp="1"/>
          </p:cNvSpPr>
          <p:nvPr>
            <p:ph type="body" idx="2"/>
          </p:nvPr>
        </p:nvSpPr>
        <p:spPr>
          <a:xfrm>
            <a:off x="629841" y="3593039"/>
            <a:ext cx="2949300" cy="22761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56" name="Google Shape;156;p28"/>
          <p:cNvSpPr txBox="1">
            <a:spLocks noGrp="1"/>
          </p:cNvSpPr>
          <p:nvPr>
            <p:ph type="title"/>
          </p:nvPr>
        </p:nvSpPr>
        <p:spPr>
          <a:xfrm>
            <a:off x="2711848" y="111581"/>
            <a:ext cx="6322500" cy="10131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p2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58"/>
        <p:cNvGrpSpPr/>
        <p:nvPr/>
      </p:nvGrpSpPr>
      <p:grpSpPr>
        <a:xfrm>
          <a:off x="0" y="0"/>
          <a:ext cx="0" cy="0"/>
          <a:chOff x="0" y="0"/>
          <a:chExt cx="0" cy="0"/>
        </a:xfrm>
      </p:grpSpPr>
      <p:sp>
        <p:nvSpPr>
          <p:cNvPr id="159" name="Google Shape;159;p29"/>
          <p:cNvSpPr>
            <a:spLocks noGrp="1"/>
          </p:cNvSpPr>
          <p:nvPr>
            <p:ph type="pic" idx="2"/>
          </p:nvPr>
        </p:nvSpPr>
        <p:spPr>
          <a:xfrm>
            <a:off x="3887391" y="1999818"/>
            <a:ext cx="4629300" cy="3861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0" name="Google Shape;160;p29"/>
          <p:cNvSpPr txBox="1">
            <a:spLocks noGrp="1"/>
          </p:cNvSpPr>
          <p:nvPr>
            <p:ph type="body" idx="1"/>
          </p:nvPr>
        </p:nvSpPr>
        <p:spPr>
          <a:xfrm>
            <a:off x="629841" y="3613978"/>
            <a:ext cx="2949300" cy="22467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161" name="Google Shape;161;p29"/>
          <p:cNvSpPr txBox="1">
            <a:spLocks noGrp="1"/>
          </p:cNvSpPr>
          <p:nvPr>
            <p:ph type="title"/>
          </p:nvPr>
        </p:nvSpPr>
        <p:spPr>
          <a:xfrm>
            <a:off x="2711848" y="111581"/>
            <a:ext cx="6322500" cy="10131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2" name="Google Shape;162;p29"/>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3"/>
        <p:cNvGrpSpPr/>
        <p:nvPr/>
      </p:nvGrpSpPr>
      <p:grpSpPr>
        <a:xfrm>
          <a:off x="0" y="0"/>
          <a:ext cx="0" cy="0"/>
          <a:chOff x="0" y="0"/>
          <a:chExt cx="0" cy="0"/>
        </a:xfrm>
      </p:grpSpPr>
      <p:sp>
        <p:nvSpPr>
          <p:cNvPr id="164" name="Google Shape;164;p30"/>
          <p:cNvSpPr txBox="1">
            <a:spLocks noGrp="1"/>
          </p:cNvSpPr>
          <p:nvPr>
            <p:ph type="ctrTitle"/>
          </p:nvPr>
        </p:nvSpPr>
        <p:spPr>
          <a:xfrm>
            <a:off x="311708" y="992767"/>
            <a:ext cx="8520600" cy="27369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5" name="Google Shape;165;p30"/>
          <p:cNvSpPr txBox="1">
            <a:spLocks noGrp="1"/>
          </p:cNvSpPr>
          <p:nvPr>
            <p:ph type="subTitle" idx="1"/>
          </p:nvPr>
        </p:nvSpPr>
        <p:spPr>
          <a:xfrm>
            <a:off x="311700" y="3778833"/>
            <a:ext cx="8520600" cy="1056900"/>
          </a:xfrm>
          <a:prstGeom prst="rect">
            <a:avLst/>
          </a:prstGeom>
        </p:spPr>
        <p:txBody>
          <a:bodyPr spcFirstLastPara="1" wrap="square" lIns="91425" tIns="45700" rIns="91425" bIns="45700" anchor="t" anchorCtr="0">
            <a:noAutofit/>
          </a:bodyPr>
          <a:lstStyle>
            <a:lvl1pPr lvl="0" algn="ctr" rtl="0">
              <a:lnSpc>
                <a:spcPct val="100000"/>
              </a:lnSpc>
              <a:spcBef>
                <a:spcPts val="10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166" name="Google Shape;166;p30"/>
          <p:cNvSpPr txBox="1">
            <a:spLocks noGrp="1"/>
          </p:cNvSpPr>
          <p:nvPr>
            <p:ph type="sldNum" idx="12"/>
          </p:nvPr>
        </p:nvSpPr>
        <p:spPr>
          <a:xfrm>
            <a:off x="8472458" y="6217622"/>
            <a:ext cx="548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o pattern_Title Slide">
  <p:cSld name="no pattern_Title Slide">
    <p:spTree>
      <p:nvGrpSpPr>
        <p:cNvPr id="1" name="Shape 167"/>
        <p:cNvGrpSpPr/>
        <p:nvPr/>
      </p:nvGrpSpPr>
      <p:grpSpPr>
        <a:xfrm>
          <a:off x="0" y="0"/>
          <a:ext cx="0" cy="0"/>
          <a:chOff x="0" y="0"/>
          <a:chExt cx="0" cy="0"/>
        </a:xfrm>
      </p:grpSpPr>
      <p:sp>
        <p:nvSpPr>
          <p:cNvPr id="168" name="Google Shape;168;p31"/>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169" name="Google Shape;169;p31"/>
          <p:cNvSpPr txBox="1">
            <a:spLocks noGrp="1"/>
          </p:cNvSpPr>
          <p:nvPr>
            <p:ph type="title"/>
          </p:nvPr>
        </p:nvSpPr>
        <p:spPr>
          <a:xfrm>
            <a:off x="2679825" y="93193"/>
            <a:ext cx="6400800" cy="8571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0" name="Google Shape;170;p31"/>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sz="1200" b="0" i="0" u="none" strike="noStrike" cap="none">
                <a:solidFill>
                  <a:schemeClr val="lt1"/>
                </a:solidFill>
                <a:latin typeface="Calibri"/>
                <a:ea typeface="Calibri"/>
                <a:cs typeface="Calibri"/>
                <a:sym typeface="Calibri"/>
              </a:defRPr>
            </a:lvl1pPr>
            <a:lvl2pPr marL="0" lvl="1" indent="0" algn="r" rtl="0">
              <a:spcBef>
                <a:spcPts val="0"/>
              </a:spcBef>
              <a:buNone/>
              <a:defRPr sz="1200" b="0" i="0" u="none" strike="noStrike" cap="none">
                <a:solidFill>
                  <a:schemeClr val="lt1"/>
                </a:solidFill>
                <a:latin typeface="Calibri"/>
                <a:ea typeface="Calibri"/>
                <a:cs typeface="Calibri"/>
                <a:sym typeface="Calibri"/>
              </a:defRPr>
            </a:lvl2pPr>
            <a:lvl3pPr marL="0" lvl="2" indent="0" algn="r" rtl="0">
              <a:spcBef>
                <a:spcPts val="0"/>
              </a:spcBef>
              <a:buNone/>
              <a:defRPr sz="1200" b="0" i="0" u="none" strike="noStrike" cap="none">
                <a:solidFill>
                  <a:schemeClr val="lt1"/>
                </a:solidFill>
                <a:latin typeface="Calibri"/>
                <a:ea typeface="Calibri"/>
                <a:cs typeface="Calibri"/>
                <a:sym typeface="Calibri"/>
              </a:defRPr>
            </a:lvl3pPr>
            <a:lvl4pPr marL="0" lvl="3" indent="0" algn="r" rtl="0">
              <a:spcBef>
                <a:spcPts val="0"/>
              </a:spcBef>
              <a:buNone/>
              <a:defRPr sz="1200" b="0" i="0" u="none" strike="noStrike" cap="none">
                <a:solidFill>
                  <a:schemeClr val="lt1"/>
                </a:solidFill>
                <a:latin typeface="Calibri"/>
                <a:ea typeface="Calibri"/>
                <a:cs typeface="Calibri"/>
                <a:sym typeface="Calibri"/>
              </a:defRPr>
            </a:lvl4pPr>
            <a:lvl5pPr marL="0" lvl="4" indent="0" algn="r" rtl="0">
              <a:spcBef>
                <a:spcPts val="0"/>
              </a:spcBef>
              <a:buNone/>
              <a:defRPr sz="1200" b="0" i="0" u="none" strike="noStrike" cap="none">
                <a:solidFill>
                  <a:schemeClr val="lt1"/>
                </a:solidFill>
                <a:latin typeface="Calibri"/>
                <a:ea typeface="Calibri"/>
                <a:cs typeface="Calibri"/>
                <a:sym typeface="Calibri"/>
              </a:defRPr>
            </a:lvl5pPr>
            <a:lvl6pPr marL="0" lvl="5" indent="0" algn="r" rtl="0">
              <a:spcBef>
                <a:spcPts val="0"/>
              </a:spcBef>
              <a:buNone/>
              <a:defRPr sz="1200" b="0" i="0" u="none" strike="noStrike" cap="none">
                <a:solidFill>
                  <a:schemeClr val="lt1"/>
                </a:solidFill>
                <a:latin typeface="Calibri"/>
                <a:ea typeface="Calibri"/>
                <a:cs typeface="Calibri"/>
                <a:sym typeface="Calibri"/>
              </a:defRPr>
            </a:lvl6pPr>
            <a:lvl7pPr marL="0" lvl="6" indent="0" algn="r" rtl="0">
              <a:spcBef>
                <a:spcPts val="0"/>
              </a:spcBef>
              <a:buNone/>
              <a:defRPr sz="1200" b="0" i="0" u="none" strike="noStrike" cap="none">
                <a:solidFill>
                  <a:schemeClr val="lt1"/>
                </a:solidFill>
                <a:latin typeface="Calibri"/>
                <a:ea typeface="Calibri"/>
                <a:cs typeface="Calibri"/>
                <a:sym typeface="Calibri"/>
              </a:defRPr>
            </a:lvl7pPr>
            <a:lvl8pPr marL="0" lvl="7" indent="0" algn="r" rtl="0">
              <a:spcBef>
                <a:spcPts val="0"/>
              </a:spcBef>
              <a:buNone/>
              <a:defRPr sz="1200" b="0" i="0" u="none" strike="noStrike" cap="none">
                <a:solidFill>
                  <a:schemeClr val="lt1"/>
                </a:solidFill>
                <a:latin typeface="Calibri"/>
                <a:ea typeface="Calibri"/>
                <a:cs typeface="Calibri"/>
                <a:sym typeface="Calibri"/>
              </a:defRPr>
            </a:lvl8pPr>
            <a:lvl9pPr marL="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_Blank" type="blank">
  <p:cSld name="BLANK">
    <p:bg>
      <p:bgPr>
        <a:solidFill>
          <a:srgbClr val="FFFFFF"/>
        </a:solidFill>
        <a:effectLst/>
      </p:bgPr>
    </p:bg>
    <p:spTree>
      <p:nvGrpSpPr>
        <p:cNvPr id="1" name="Shape 29"/>
        <p:cNvGrpSpPr/>
        <p:nvPr/>
      </p:nvGrpSpPr>
      <p:grpSpPr>
        <a:xfrm>
          <a:off x="0" y="0"/>
          <a:ext cx="0" cy="0"/>
          <a:chOff x="0" y="0"/>
          <a:chExt cx="0" cy="0"/>
        </a:xfrm>
      </p:grpSpPr>
      <p:pic>
        <p:nvPicPr>
          <p:cNvPr id="30" name="Google Shape;30;p4"/>
          <p:cNvPicPr preferRelativeResize="0"/>
          <p:nvPr/>
        </p:nvPicPr>
        <p:blipFill rotWithShape="1">
          <a:blip r:embed="rId2">
            <a:alphaModFix/>
          </a:blip>
          <a:srcRect/>
          <a:stretch/>
        </p:blipFill>
        <p:spPr>
          <a:xfrm>
            <a:off x="-1" y="111581"/>
            <a:ext cx="1714500" cy="669486"/>
          </a:xfrm>
          <a:prstGeom prst="rect">
            <a:avLst/>
          </a:prstGeom>
          <a:noFill/>
          <a:ln>
            <a:noFill/>
          </a:ln>
        </p:spPr>
      </p:pic>
      <p:pic>
        <p:nvPicPr>
          <p:cNvPr id="31" name="Google Shape;31;p4"/>
          <p:cNvPicPr preferRelativeResize="0"/>
          <p:nvPr/>
        </p:nvPicPr>
        <p:blipFill rotWithShape="1">
          <a:blip r:embed="rId2">
            <a:alphaModFix/>
          </a:blip>
          <a:srcRect/>
          <a:stretch/>
        </p:blipFill>
        <p:spPr>
          <a:xfrm>
            <a:off x="-1" y="111581"/>
            <a:ext cx="1714500" cy="669486"/>
          </a:xfrm>
          <a:prstGeom prst="rect">
            <a:avLst/>
          </a:prstGeom>
          <a:noFill/>
          <a:ln>
            <a:noFill/>
          </a:ln>
        </p:spPr>
      </p:pic>
      <p:pic>
        <p:nvPicPr>
          <p:cNvPr id="32" name="Google Shape;32;p4"/>
          <p:cNvPicPr preferRelativeResize="0"/>
          <p:nvPr/>
        </p:nvPicPr>
        <p:blipFill rotWithShape="1">
          <a:blip r:embed="rId2">
            <a:alphaModFix/>
          </a:blip>
          <a:srcRect/>
          <a:stretch/>
        </p:blipFill>
        <p:spPr>
          <a:xfrm>
            <a:off x="-1" y="111581"/>
            <a:ext cx="1714500" cy="66948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rgbClr val="FFFFFF"/>
        </a:solidFill>
        <a:effectLst/>
      </p:bgPr>
    </p:bg>
    <p:spTree>
      <p:nvGrpSpPr>
        <p:cNvPr id="1" name="Shape 181"/>
        <p:cNvGrpSpPr/>
        <p:nvPr/>
      </p:nvGrpSpPr>
      <p:grpSpPr>
        <a:xfrm>
          <a:off x="0" y="0"/>
          <a:ext cx="0" cy="0"/>
          <a:chOff x="0" y="0"/>
          <a:chExt cx="0" cy="0"/>
        </a:xfrm>
      </p:grpSpPr>
      <p:sp>
        <p:nvSpPr>
          <p:cNvPr id="182" name="Google Shape;182;p33"/>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3" name="Google Shape;183;p33"/>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184" name="Google Shape;184;p33"/>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5" name="Google Shape;185;p33"/>
          <p:cNvSpPr/>
          <p:nvPr/>
        </p:nvSpPr>
        <p:spPr>
          <a:xfrm>
            <a:off x="0" y="-20600"/>
            <a:ext cx="2808900" cy="6899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2_Blank" type="blank">
  <p:cSld name="BLANK">
    <p:bg>
      <p:bgPr>
        <a:solidFill>
          <a:srgbClr val="FFFFFF"/>
        </a:solidFill>
        <a:effectLst/>
      </p:bgPr>
    </p:bg>
    <p:spTree>
      <p:nvGrpSpPr>
        <p:cNvPr id="1" name="Shape 186"/>
        <p:cNvGrpSpPr/>
        <p:nvPr/>
      </p:nvGrpSpPr>
      <p:grpSpPr>
        <a:xfrm>
          <a:off x="0" y="0"/>
          <a:ext cx="0" cy="0"/>
          <a:chOff x="0" y="0"/>
          <a:chExt cx="0" cy="0"/>
        </a:xfrm>
      </p:grpSpPr>
      <p:sp>
        <p:nvSpPr>
          <p:cNvPr id="187" name="Google Shape;187;p34"/>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lt1"/>
              </a:buClr>
              <a:buSzPts val="1200"/>
              <a:buFont typeface="Calibri"/>
              <a:buNone/>
              <a:defRPr sz="13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3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3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3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3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3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3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3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3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1_Blank 1">
  <p:cSld name="1_Blank_1">
    <p:bg>
      <p:bgPr>
        <a:solidFill>
          <a:srgbClr val="FFFFFF"/>
        </a:solidFill>
        <a:effectLst/>
      </p:bgPr>
    </p:bg>
    <p:spTree>
      <p:nvGrpSpPr>
        <p:cNvPr id="1" name="Shape 188"/>
        <p:cNvGrpSpPr/>
        <p:nvPr/>
      </p:nvGrpSpPr>
      <p:grpSpPr>
        <a:xfrm>
          <a:off x="0" y="0"/>
          <a:ext cx="0" cy="0"/>
          <a:chOff x="0" y="0"/>
          <a:chExt cx="0" cy="0"/>
        </a:xfrm>
      </p:grpSpPr>
      <p:sp>
        <p:nvSpPr>
          <p:cNvPr id="189" name="Google Shape;189;p35"/>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90" name="Google Shape;190;p35"/>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191" name="Google Shape;191;p35"/>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2" name="Google Shape;192;p35"/>
          <p:cNvSpPr/>
          <p:nvPr/>
        </p:nvSpPr>
        <p:spPr>
          <a:xfrm>
            <a:off x="0" y="-20600"/>
            <a:ext cx="2808900" cy="68991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rgbClr val="FFFFFF"/>
        </a:solidFill>
        <a:effectLst/>
      </p:bgPr>
    </p:bg>
    <p:spTree>
      <p:nvGrpSpPr>
        <p:cNvPr id="1" name="Shape 193"/>
        <p:cNvGrpSpPr/>
        <p:nvPr/>
      </p:nvGrpSpPr>
      <p:grpSpPr>
        <a:xfrm>
          <a:off x="0" y="0"/>
          <a:ext cx="0" cy="0"/>
          <a:chOff x="0" y="0"/>
          <a:chExt cx="0" cy="0"/>
        </a:xfrm>
      </p:grpSpPr>
      <p:pic>
        <p:nvPicPr>
          <p:cNvPr id="194" name="Google Shape;194;p36" descr="Decorative geometric pattern"/>
          <p:cNvPicPr preferRelativeResize="0"/>
          <p:nvPr/>
        </p:nvPicPr>
        <p:blipFill rotWithShape="1">
          <a:blip r:embed="rId2">
            <a:alphaModFix/>
          </a:blip>
          <a:srcRect/>
          <a:stretch/>
        </p:blipFill>
        <p:spPr>
          <a:xfrm>
            <a:off x="0" y="0"/>
            <a:ext cx="9144001" cy="6494856"/>
          </a:xfrm>
          <a:prstGeom prst="rect">
            <a:avLst/>
          </a:prstGeom>
          <a:noFill/>
          <a:ln>
            <a:noFill/>
          </a:ln>
        </p:spPr>
      </p:pic>
      <p:pic>
        <p:nvPicPr>
          <p:cNvPr id="195" name="Google Shape;195;p36" descr="Decorative blue bar"/>
          <p:cNvPicPr preferRelativeResize="0"/>
          <p:nvPr/>
        </p:nvPicPr>
        <p:blipFill rotWithShape="1">
          <a:blip r:embed="rId3">
            <a:alphaModFix/>
          </a:blip>
          <a:srcRect/>
          <a:stretch/>
        </p:blipFill>
        <p:spPr>
          <a:xfrm>
            <a:off x="0" y="6494854"/>
            <a:ext cx="9144001" cy="276279"/>
          </a:xfrm>
          <a:prstGeom prst="rect">
            <a:avLst/>
          </a:prstGeom>
          <a:noFill/>
          <a:ln>
            <a:noFill/>
          </a:ln>
        </p:spPr>
      </p:pic>
      <p:sp>
        <p:nvSpPr>
          <p:cNvPr id="196" name="Google Shape;196;p36"/>
          <p:cNvSpPr txBox="1">
            <a:spLocks noGrp="1"/>
          </p:cNvSpPr>
          <p:nvPr>
            <p:ph type="title"/>
          </p:nvPr>
        </p:nvSpPr>
        <p:spPr>
          <a:xfrm>
            <a:off x="995838" y="125248"/>
            <a:ext cx="7152300" cy="10131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600"/>
              <a:buFont typeface="Calibri"/>
              <a:buNone/>
              <a:defRPr sz="3600">
                <a:solidFill>
                  <a:schemeClr val="dk1"/>
                </a:solidFill>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pic>
        <p:nvPicPr>
          <p:cNvPr id="197" name="Google Shape;197;p36" descr="Oregon Department of Education Logo"/>
          <p:cNvPicPr preferRelativeResize="0"/>
          <p:nvPr/>
        </p:nvPicPr>
        <p:blipFill rotWithShape="1">
          <a:blip r:embed="rId4">
            <a:alphaModFix/>
          </a:blip>
          <a:srcRect/>
          <a:stretch/>
        </p:blipFill>
        <p:spPr>
          <a:xfrm>
            <a:off x="7924125" y="5703503"/>
            <a:ext cx="915250" cy="455150"/>
          </a:xfrm>
          <a:prstGeom prst="rect">
            <a:avLst/>
          </a:prstGeom>
          <a:noFill/>
          <a:ln>
            <a:noFill/>
          </a:ln>
        </p:spPr>
      </p:pic>
      <p:sp>
        <p:nvSpPr>
          <p:cNvPr id="198" name="Google Shape;198;p36"/>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9"/>
        <p:cNvGrpSpPr/>
        <p:nvPr/>
      </p:nvGrpSpPr>
      <p:grpSpPr>
        <a:xfrm>
          <a:off x="0" y="0"/>
          <a:ext cx="0" cy="0"/>
          <a:chOff x="0" y="0"/>
          <a:chExt cx="0" cy="0"/>
        </a:xfrm>
      </p:grpSpPr>
      <p:sp>
        <p:nvSpPr>
          <p:cNvPr id="200" name="Google Shape;200;p37"/>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1" name="Google Shape;201;p37"/>
          <p:cNvSpPr txBox="1">
            <a:spLocks noGrp="1"/>
          </p:cNvSpPr>
          <p:nvPr>
            <p:ph type="title"/>
          </p:nvPr>
        </p:nvSpPr>
        <p:spPr>
          <a:xfrm>
            <a:off x="2679825" y="93193"/>
            <a:ext cx="6400800" cy="857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p3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3"/>
        <p:cNvGrpSpPr/>
        <p:nvPr/>
      </p:nvGrpSpPr>
      <p:grpSpPr>
        <a:xfrm>
          <a:off x="0" y="0"/>
          <a:ext cx="0" cy="0"/>
          <a:chOff x="0" y="0"/>
          <a:chExt cx="0" cy="0"/>
        </a:xfrm>
      </p:grpSpPr>
      <p:sp>
        <p:nvSpPr>
          <p:cNvPr id="204" name="Google Shape;204;p38"/>
          <p:cNvSpPr txBox="1">
            <a:spLocks noGrp="1"/>
          </p:cNvSpPr>
          <p:nvPr>
            <p:ph type="body" idx="1"/>
          </p:nvPr>
        </p:nvSpPr>
        <p:spPr>
          <a:xfrm>
            <a:off x="692024" y="2748246"/>
            <a:ext cx="7886700" cy="27501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38"/>
          <p:cNvSpPr txBox="1">
            <a:spLocks noGrp="1"/>
          </p:cNvSpPr>
          <p:nvPr>
            <p:ph type="title"/>
          </p:nvPr>
        </p:nvSpPr>
        <p:spPr>
          <a:xfrm>
            <a:off x="2679825" y="93193"/>
            <a:ext cx="6400800" cy="857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3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rgbClr val="FFFFFF"/>
        </a:solidFill>
        <a:effectLst/>
      </p:bgPr>
    </p:bg>
    <p:spTree>
      <p:nvGrpSpPr>
        <p:cNvPr id="1" name="Shape 207"/>
        <p:cNvGrpSpPr/>
        <p:nvPr/>
      </p:nvGrpSpPr>
      <p:grpSpPr>
        <a:xfrm>
          <a:off x="0" y="0"/>
          <a:ext cx="0" cy="0"/>
          <a:chOff x="0" y="0"/>
          <a:chExt cx="0" cy="0"/>
        </a:xfrm>
      </p:grpSpPr>
      <p:pic>
        <p:nvPicPr>
          <p:cNvPr id="208" name="Google Shape;208;p39" descr="Decorative geometric pattern"/>
          <p:cNvPicPr preferRelativeResize="0"/>
          <p:nvPr/>
        </p:nvPicPr>
        <p:blipFill rotWithShape="1">
          <a:blip r:embed="rId2">
            <a:alphaModFix/>
          </a:blip>
          <a:srcRect/>
          <a:stretch/>
        </p:blipFill>
        <p:spPr>
          <a:xfrm>
            <a:off x="0" y="0"/>
            <a:ext cx="9144001" cy="6494856"/>
          </a:xfrm>
          <a:prstGeom prst="rect">
            <a:avLst/>
          </a:prstGeom>
          <a:noFill/>
          <a:ln>
            <a:noFill/>
          </a:ln>
        </p:spPr>
      </p:pic>
      <p:pic>
        <p:nvPicPr>
          <p:cNvPr id="209" name="Google Shape;209;p39" descr="Decorative blue bar"/>
          <p:cNvPicPr preferRelativeResize="0"/>
          <p:nvPr/>
        </p:nvPicPr>
        <p:blipFill rotWithShape="1">
          <a:blip r:embed="rId3">
            <a:alphaModFix/>
          </a:blip>
          <a:srcRect/>
          <a:stretch/>
        </p:blipFill>
        <p:spPr>
          <a:xfrm>
            <a:off x="0" y="6494854"/>
            <a:ext cx="9144001" cy="276279"/>
          </a:xfrm>
          <a:prstGeom prst="rect">
            <a:avLst/>
          </a:prstGeom>
          <a:noFill/>
          <a:ln>
            <a:noFill/>
          </a:ln>
        </p:spPr>
      </p:pic>
      <p:pic>
        <p:nvPicPr>
          <p:cNvPr id="210" name="Google Shape;210;p39" descr="Oregon Department of Education logo"/>
          <p:cNvPicPr preferRelativeResize="0"/>
          <p:nvPr/>
        </p:nvPicPr>
        <p:blipFill rotWithShape="1">
          <a:blip r:embed="rId4">
            <a:alphaModFix/>
          </a:blip>
          <a:srcRect/>
          <a:stretch/>
        </p:blipFill>
        <p:spPr>
          <a:xfrm>
            <a:off x="3739081" y="615148"/>
            <a:ext cx="3222228" cy="1602435"/>
          </a:xfrm>
          <a:prstGeom prst="rect">
            <a:avLst/>
          </a:prstGeom>
          <a:noFill/>
          <a:ln>
            <a:noFill/>
          </a:ln>
        </p:spPr>
      </p:pic>
      <p:sp>
        <p:nvSpPr>
          <p:cNvPr id="211" name="Google Shape;211;p39"/>
          <p:cNvSpPr txBox="1">
            <a:spLocks noGrp="1"/>
          </p:cNvSpPr>
          <p:nvPr>
            <p:ph type="title"/>
          </p:nvPr>
        </p:nvSpPr>
        <p:spPr>
          <a:xfrm>
            <a:off x="619597" y="2935982"/>
            <a:ext cx="7886700" cy="1325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4400"/>
              <a:buFont typeface="Calibri"/>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2" name="Google Shape;212;p39" descr="Decorative blue swoosh"/>
          <p:cNvPicPr preferRelativeResize="0"/>
          <p:nvPr/>
        </p:nvPicPr>
        <p:blipFill rotWithShape="1">
          <a:blip r:embed="rId5">
            <a:alphaModFix/>
          </a:blip>
          <a:srcRect/>
          <a:stretch/>
        </p:blipFill>
        <p:spPr>
          <a:xfrm>
            <a:off x="0" y="-400138"/>
            <a:ext cx="9144001" cy="2103535"/>
          </a:xfrm>
          <a:prstGeom prst="rect">
            <a:avLst/>
          </a:prstGeom>
          <a:noFill/>
          <a:ln>
            <a:noFill/>
          </a:ln>
        </p:spPr>
      </p:pic>
      <p:sp>
        <p:nvSpPr>
          <p:cNvPr id="213" name="Google Shape;213;p39"/>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14"/>
        <p:cNvGrpSpPr/>
        <p:nvPr/>
      </p:nvGrpSpPr>
      <p:grpSpPr>
        <a:xfrm>
          <a:off x="0" y="0"/>
          <a:ext cx="0" cy="0"/>
          <a:chOff x="0" y="0"/>
          <a:chExt cx="0" cy="0"/>
        </a:xfrm>
      </p:grpSpPr>
      <p:sp>
        <p:nvSpPr>
          <p:cNvPr id="215" name="Google Shape;215;p40"/>
          <p:cNvSpPr txBox="1">
            <a:spLocks noGrp="1"/>
          </p:cNvSpPr>
          <p:nvPr>
            <p:ph type="body" idx="1"/>
          </p:nvPr>
        </p:nvSpPr>
        <p:spPr>
          <a:xfrm>
            <a:off x="655811" y="2558123"/>
            <a:ext cx="3886200" cy="27501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6" name="Google Shape;216;p40"/>
          <p:cNvSpPr txBox="1">
            <a:spLocks noGrp="1"/>
          </p:cNvSpPr>
          <p:nvPr>
            <p:ph type="body" idx="2"/>
          </p:nvPr>
        </p:nvSpPr>
        <p:spPr>
          <a:xfrm>
            <a:off x="4656311" y="2558123"/>
            <a:ext cx="3886200" cy="27501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7" name="Google Shape;217;p40"/>
          <p:cNvSpPr txBox="1">
            <a:spLocks noGrp="1"/>
          </p:cNvSpPr>
          <p:nvPr>
            <p:ph type="title"/>
          </p:nvPr>
        </p:nvSpPr>
        <p:spPr>
          <a:xfrm>
            <a:off x="2679825" y="93193"/>
            <a:ext cx="6400800" cy="857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40"/>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19"/>
        <p:cNvGrpSpPr/>
        <p:nvPr/>
      </p:nvGrpSpPr>
      <p:grpSpPr>
        <a:xfrm>
          <a:off x="0" y="0"/>
          <a:ext cx="0" cy="0"/>
          <a:chOff x="0" y="0"/>
          <a:chExt cx="0" cy="0"/>
        </a:xfrm>
      </p:grpSpPr>
      <p:sp>
        <p:nvSpPr>
          <p:cNvPr id="220" name="Google Shape;220;p41"/>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rgbClr val="FFFFFF"/>
        </a:solidFill>
        <a:effectLst/>
      </p:bgPr>
    </p:bg>
    <p:spTree>
      <p:nvGrpSpPr>
        <p:cNvPr id="1" name="Shape 221"/>
        <p:cNvGrpSpPr/>
        <p:nvPr/>
      </p:nvGrpSpPr>
      <p:grpSpPr>
        <a:xfrm>
          <a:off x="0" y="0"/>
          <a:ext cx="0" cy="0"/>
          <a:chOff x="0" y="0"/>
          <a:chExt cx="0" cy="0"/>
        </a:xfrm>
      </p:grpSpPr>
      <p:pic>
        <p:nvPicPr>
          <p:cNvPr id="222" name="Google Shape;222;p42" descr="Decorative geometric pattern"/>
          <p:cNvPicPr preferRelativeResize="0"/>
          <p:nvPr/>
        </p:nvPicPr>
        <p:blipFill rotWithShape="1">
          <a:blip r:embed="rId2">
            <a:alphaModFix/>
          </a:blip>
          <a:srcRect/>
          <a:stretch/>
        </p:blipFill>
        <p:spPr>
          <a:xfrm>
            <a:off x="0" y="0"/>
            <a:ext cx="9144001" cy="6494856"/>
          </a:xfrm>
          <a:prstGeom prst="rect">
            <a:avLst/>
          </a:prstGeom>
          <a:noFill/>
          <a:ln>
            <a:noFill/>
          </a:ln>
        </p:spPr>
      </p:pic>
      <p:pic>
        <p:nvPicPr>
          <p:cNvPr id="223" name="Google Shape;223;p42" descr="Decorative blue bar"/>
          <p:cNvPicPr preferRelativeResize="0"/>
          <p:nvPr/>
        </p:nvPicPr>
        <p:blipFill rotWithShape="1">
          <a:blip r:embed="rId3">
            <a:alphaModFix/>
          </a:blip>
          <a:srcRect/>
          <a:stretch/>
        </p:blipFill>
        <p:spPr>
          <a:xfrm>
            <a:off x="0" y="6494854"/>
            <a:ext cx="9144001" cy="276279"/>
          </a:xfrm>
          <a:prstGeom prst="rect">
            <a:avLst/>
          </a:prstGeom>
          <a:noFill/>
          <a:ln>
            <a:noFill/>
          </a:ln>
        </p:spPr>
      </p:pic>
      <p:sp>
        <p:nvSpPr>
          <p:cNvPr id="224" name="Google Shape;224;p42"/>
          <p:cNvSpPr txBox="1">
            <a:spLocks noGrp="1"/>
          </p:cNvSpPr>
          <p:nvPr>
            <p:ph type="title"/>
          </p:nvPr>
        </p:nvSpPr>
        <p:spPr>
          <a:xfrm>
            <a:off x="120178" y="138546"/>
            <a:ext cx="8924400" cy="793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5" name="Google Shape;225;p42" descr="Oregon Department of Education Logo"/>
          <p:cNvPicPr preferRelativeResize="0"/>
          <p:nvPr/>
        </p:nvPicPr>
        <p:blipFill rotWithShape="1">
          <a:blip r:embed="rId4">
            <a:alphaModFix/>
          </a:blip>
          <a:srcRect/>
          <a:stretch/>
        </p:blipFill>
        <p:spPr>
          <a:xfrm>
            <a:off x="7171552" y="5594283"/>
            <a:ext cx="1479336" cy="735684"/>
          </a:xfrm>
          <a:prstGeom prst="rect">
            <a:avLst/>
          </a:prstGeom>
          <a:noFill/>
          <a:ln>
            <a:noFill/>
          </a:ln>
        </p:spPr>
      </p:pic>
      <p:sp>
        <p:nvSpPr>
          <p:cNvPr id="226" name="Google Shape;226;p42"/>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
        <p:cNvGrpSpPr/>
        <p:nvPr/>
      </p:nvGrpSpPr>
      <p:grpSpPr>
        <a:xfrm>
          <a:off x="0" y="0"/>
          <a:ext cx="0" cy="0"/>
          <a:chOff x="0" y="0"/>
          <a:chExt cx="0" cy="0"/>
        </a:xfrm>
      </p:grpSpPr>
      <p:sp>
        <p:nvSpPr>
          <p:cNvPr id="34" name="Google Shape;34;p5"/>
          <p:cNvSpPr txBox="1">
            <a:spLocks noGrp="1"/>
          </p:cNvSpPr>
          <p:nvPr>
            <p:ph type="body" idx="1"/>
          </p:nvPr>
        </p:nvSpPr>
        <p:spPr>
          <a:xfrm>
            <a:off x="692024" y="2748246"/>
            <a:ext cx="7886700" cy="2749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35" name="Google Shape;35;p5"/>
          <p:cNvSpPr txBox="1">
            <a:spLocks noGrp="1"/>
          </p:cNvSpPr>
          <p:nvPr>
            <p:ph type="title"/>
          </p:nvPr>
        </p:nvSpPr>
        <p:spPr>
          <a:xfrm>
            <a:off x="2679825" y="93193"/>
            <a:ext cx="64008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1_Blank 1 1">
  <p:cSld name="1_Blank_1_1">
    <p:bg>
      <p:bgPr>
        <a:solidFill>
          <a:srgbClr val="FFFFFF"/>
        </a:solidFill>
        <a:effectLst/>
      </p:bgPr>
    </p:bg>
    <p:spTree>
      <p:nvGrpSpPr>
        <p:cNvPr id="1" name="Shape 227"/>
        <p:cNvGrpSpPr/>
        <p:nvPr/>
      </p:nvGrpSpPr>
      <p:grpSpPr>
        <a:xfrm>
          <a:off x="0" y="0"/>
          <a:ext cx="0" cy="0"/>
          <a:chOff x="0" y="0"/>
          <a:chExt cx="0" cy="0"/>
        </a:xfrm>
      </p:grpSpPr>
      <p:sp>
        <p:nvSpPr>
          <p:cNvPr id="228" name="Google Shape;228;p43"/>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29" name="Google Shape;229;p43"/>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230" name="Google Shape;230;p43"/>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1" name="Google Shape;231;p43"/>
          <p:cNvSpPr/>
          <p:nvPr/>
        </p:nvSpPr>
        <p:spPr>
          <a:xfrm>
            <a:off x="0" y="-20600"/>
            <a:ext cx="2808900" cy="6899100"/>
          </a:xfrm>
          <a:prstGeom prst="rect">
            <a:avLst/>
          </a:prstGeom>
          <a:solidFill>
            <a:srgbClr val="9F206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1_Blank 1 1 1">
  <p:cSld name="1_Blank_1_1_1">
    <p:bg>
      <p:bgPr>
        <a:solidFill>
          <a:srgbClr val="FFFFFF"/>
        </a:solidFill>
        <a:effectLst/>
      </p:bgPr>
    </p:bg>
    <p:spTree>
      <p:nvGrpSpPr>
        <p:cNvPr id="1" name="Shape 232"/>
        <p:cNvGrpSpPr/>
        <p:nvPr/>
      </p:nvGrpSpPr>
      <p:grpSpPr>
        <a:xfrm>
          <a:off x="0" y="0"/>
          <a:ext cx="0" cy="0"/>
          <a:chOff x="0" y="0"/>
          <a:chExt cx="0" cy="0"/>
        </a:xfrm>
      </p:grpSpPr>
      <p:sp>
        <p:nvSpPr>
          <p:cNvPr id="233" name="Google Shape;233;p44"/>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4" name="Google Shape;234;p44"/>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235" name="Google Shape;235;p44"/>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36" name="Google Shape;236;p44"/>
          <p:cNvSpPr/>
          <p:nvPr/>
        </p:nvSpPr>
        <p:spPr>
          <a:xfrm>
            <a:off x="0" y="-20600"/>
            <a:ext cx="2808900" cy="6899100"/>
          </a:xfrm>
          <a:prstGeom prst="rect">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Blank 1 1 1 1">
  <p:cSld name="1_Blank_1_1_1_1">
    <p:bg>
      <p:bgPr>
        <a:solidFill>
          <a:srgbClr val="FFFFFF"/>
        </a:solidFill>
        <a:effectLst/>
      </p:bgPr>
    </p:bg>
    <p:spTree>
      <p:nvGrpSpPr>
        <p:cNvPr id="1" name="Shape 237"/>
        <p:cNvGrpSpPr/>
        <p:nvPr/>
      </p:nvGrpSpPr>
      <p:grpSpPr>
        <a:xfrm>
          <a:off x="0" y="0"/>
          <a:ext cx="0" cy="0"/>
          <a:chOff x="0" y="0"/>
          <a:chExt cx="0" cy="0"/>
        </a:xfrm>
      </p:grpSpPr>
      <p:sp>
        <p:nvSpPr>
          <p:cNvPr id="238" name="Google Shape;238;p45"/>
          <p:cNvSpPr txBox="1">
            <a:spLocks noGrp="1"/>
          </p:cNvSpPr>
          <p:nvPr>
            <p:ph type="title"/>
          </p:nvPr>
        </p:nvSpPr>
        <p:spPr>
          <a:xfrm>
            <a:off x="1881838" y="111581"/>
            <a:ext cx="7152300" cy="1013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39" name="Google Shape;239;p45"/>
          <p:cNvPicPr preferRelativeResize="0"/>
          <p:nvPr/>
        </p:nvPicPr>
        <p:blipFill rotWithShape="1">
          <a:blip r:embed="rId2">
            <a:alphaModFix/>
          </a:blip>
          <a:srcRect/>
          <a:stretch/>
        </p:blipFill>
        <p:spPr>
          <a:xfrm>
            <a:off x="-90611" y="53562"/>
            <a:ext cx="1479336" cy="735683"/>
          </a:xfrm>
          <a:prstGeom prst="rect">
            <a:avLst/>
          </a:prstGeom>
          <a:noFill/>
          <a:ln>
            <a:noFill/>
          </a:ln>
        </p:spPr>
      </p:pic>
      <p:sp>
        <p:nvSpPr>
          <p:cNvPr id="240" name="Google Shape;240;p45"/>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41" name="Google Shape;241;p45"/>
          <p:cNvSpPr/>
          <p:nvPr/>
        </p:nvSpPr>
        <p:spPr>
          <a:xfrm>
            <a:off x="0" y="-20600"/>
            <a:ext cx="2808900" cy="6899100"/>
          </a:xfrm>
          <a:prstGeom prst="rect">
            <a:avLst/>
          </a:prstGeom>
          <a:solidFill>
            <a:schemeClr val="accent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42"/>
        <p:cNvGrpSpPr/>
        <p:nvPr/>
      </p:nvGrpSpPr>
      <p:grpSpPr>
        <a:xfrm>
          <a:off x="0" y="0"/>
          <a:ext cx="0" cy="0"/>
          <a:chOff x="0" y="0"/>
          <a:chExt cx="0" cy="0"/>
        </a:xfrm>
      </p:grpSpPr>
      <p:sp>
        <p:nvSpPr>
          <p:cNvPr id="243" name="Google Shape;243;p46"/>
          <p:cNvSpPr txBox="1">
            <a:spLocks noGrp="1"/>
          </p:cNvSpPr>
          <p:nvPr>
            <p:ph type="body" idx="1"/>
          </p:nvPr>
        </p:nvSpPr>
        <p:spPr>
          <a:xfrm>
            <a:off x="3887391" y="1992834"/>
            <a:ext cx="4629300" cy="3868500"/>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4" name="Google Shape;244;p46"/>
          <p:cNvSpPr txBox="1">
            <a:spLocks noGrp="1"/>
          </p:cNvSpPr>
          <p:nvPr>
            <p:ph type="body" idx="2"/>
          </p:nvPr>
        </p:nvSpPr>
        <p:spPr>
          <a:xfrm>
            <a:off x="629841" y="3593039"/>
            <a:ext cx="2949300" cy="2276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45" name="Google Shape;245;p46"/>
          <p:cNvSpPr txBox="1">
            <a:spLocks noGrp="1"/>
          </p:cNvSpPr>
          <p:nvPr>
            <p:ph type="title"/>
          </p:nvPr>
        </p:nvSpPr>
        <p:spPr>
          <a:xfrm>
            <a:off x="2711848" y="111581"/>
            <a:ext cx="6322500" cy="10131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46"/>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47"/>
        <p:cNvGrpSpPr/>
        <p:nvPr/>
      </p:nvGrpSpPr>
      <p:grpSpPr>
        <a:xfrm>
          <a:off x="0" y="0"/>
          <a:ext cx="0" cy="0"/>
          <a:chOff x="0" y="0"/>
          <a:chExt cx="0" cy="0"/>
        </a:xfrm>
      </p:grpSpPr>
      <p:sp>
        <p:nvSpPr>
          <p:cNvPr id="248" name="Google Shape;248;p47"/>
          <p:cNvSpPr>
            <a:spLocks noGrp="1"/>
          </p:cNvSpPr>
          <p:nvPr>
            <p:ph type="pic" idx="2"/>
          </p:nvPr>
        </p:nvSpPr>
        <p:spPr>
          <a:xfrm>
            <a:off x="3887391" y="1999818"/>
            <a:ext cx="4629300" cy="3861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49" name="Google Shape;249;p47"/>
          <p:cNvSpPr txBox="1">
            <a:spLocks noGrp="1"/>
          </p:cNvSpPr>
          <p:nvPr>
            <p:ph type="body" idx="1"/>
          </p:nvPr>
        </p:nvSpPr>
        <p:spPr>
          <a:xfrm>
            <a:off x="629841" y="3613978"/>
            <a:ext cx="2949300" cy="2246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0" name="Google Shape;250;p47"/>
          <p:cNvSpPr txBox="1">
            <a:spLocks noGrp="1"/>
          </p:cNvSpPr>
          <p:nvPr>
            <p:ph type="title"/>
          </p:nvPr>
        </p:nvSpPr>
        <p:spPr>
          <a:xfrm>
            <a:off x="2711848" y="111581"/>
            <a:ext cx="6322500" cy="10131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600"/>
              <a:buFont typeface="Calibri"/>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1" name="Google Shape;251;p4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2"/>
        <p:cNvGrpSpPr/>
        <p:nvPr/>
      </p:nvGrpSpPr>
      <p:grpSpPr>
        <a:xfrm>
          <a:off x="0" y="0"/>
          <a:ext cx="0" cy="0"/>
          <a:chOff x="0" y="0"/>
          <a:chExt cx="0" cy="0"/>
        </a:xfrm>
      </p:grpSpPr>
      <p:sp>
        <p:nvSpPr>
          <p:cNvPr id="253" name="Google Shape;253;p48"/>
          <p:cNvSpPr txBox="1">
            <a:spLocks noGrp="1"/>
          </p:cNvSpPr>
          <p:nvPr>
            <p:ph type="ctrTitle"/>
          </p:nvPr>
        </p:nvSpPr>
        <p:spPr>
          <a:xfrm>
            <a:off x="311708" y="992767"/>
            <a:ext cx="8520600" cy="27369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54" name="Google Shape;254;p48"/>
          <p:cNvSpPr txBox="1">
            <a:spLocks noGrp="1"/>
          </p:cNvSpPr>
          <p:nvPr>
            <p:ph type="subTitle" idx="1"/>
          </p:nvPr>
        </p:nvSpPr>
        <p:spPr>
          <a:xfrm>
            <a:off x="311700" y="3778833"/>
            <a:ext cx="8520600" cy="10569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1000"/>
              </a:spcBef>
              <a:spcAft>
                <a:spcPts val="0"/>
              </a:spcAft>
              <a:buSzPts val="2800"/>
              <a:buNone/>
              <a:defRPr sz="2800"/>
            </a:lvl1pPr>
            <a:lvl2pPr lvl="1" algn="ctr">
              <a:lnSpc>
                <a:spcPct val="100000"/>
              </a:lnSpc>
              <a:spcBef>
                <a:spcPts val="500"/>
              </a:spcBef>
              <a:spcAft>
                <a:spcPts val="0"/>
              </a:spcAft>
              <a:buSzPts val="2800"/>
              <a:buNone/>
              <a:defRPr sz="2800"/>
            </a:lvl2pPr>
            <a:lvl3pPr lvl="2" algn="ctr">
              <a:lnSpc>
                <a:spcPct val="100000"/>
              </a:lnSpc>
              <a:spcBef>
                <a:spcPts val="500"/>
              </a:spcBef>
              <a:spcAft>
                <a:spcPts val="0"/>
              </a:spcAft>
              <a:buSzPts val="2800"/>
              <a:buNone/>
              <a:defRPr sz="2800"/>
            </a:lvl3pPr>
            <a:lvl4pPr lvl="3" algn="ctr">
              <a:lnSpc>
                <a:spcPct val="100000"/>
              </a:lnSpc>
              <a:spcBef>
                <a:spcPts val="500"/>
              </a:spcBef>
              <a:spcAft>
                <a:spcPts val="0"/>
              </a:spcAft>
              <a:buSzPts val="2800"/>
              <a:buNone/>
              <a:defRPr sz="2800"/>
            </a:lvl4pPr>
            <a:lvl5pPr lvl="4" algn="ctr">
              <a:lnSpc>
                <a:spcPct val="100000"/>
              </a:lnSpc>
              <a:spcBef>
                <a:spcPts val="500"/>
              </a:spcBef>
              <a:spcAft>
                <a:spcPts val="0"/>
              </a:spcAft>
              <a:buSzPts val="2800"/>
              <a:buNone/>
              <a:defRPr sz="2800"/>
            </a:lvl5pPr>
            <a:lvl6pPr lvl="5" algn="ctr">
              <a:lnSpc>
                <a:spcPct val="100000"/>
              </a:lnSpc>
              <a:spcBef>
                <a:spcPts val="500"/>
              </a:spcBef>
              <a:spcAft>
                <a:spcPts val="0"/>
              </a:spcAft>
              <a:buSzPts val="2800"/>
              <a:buNone/>
              <a:defRPr sz="2800"/>
            </a:lvl6pPr>
            <a:lvl7pPr lvl="6" algn="ctr">
              <a:lnSpc>
                <a:spcPct val="100000"/>
              </a:lnSpc>
              <a:spcBef>
                <a:spcPts val="500"/>
              </a:spcBef>
              <a:spcAft>
                <a:spcPts val="0"/>
              </a:spcAft>
              <a:buSzPts val="2800"/>
              <a:buNone/>
              <a:defRPr sz="2800"/>
            </a:lvl7pPr>
            <a:lvl8pPr lvl="7" algn="ctr">
              <a:lnSpc>
                <a:spcPct val="100000"/>
              </a:lnSpc>
              <a:spcBef>
                <a:spcPts val="500"/>
              </a:spcBef>
              <a:spcAft>
                <a:spcPts val="0"/>
              </a:spcAft>
              <a:buSzPts val="2800"/>
              <a:buNone/>
              <a:defRPr sz="2800"/>
            </a:lvl8pPr>
            <a:lvl9pPr lvl="8" algn="ctr">
              <a:lnSpc>
                <a:spcPct val="100000"/>
              </a:lnSpc>
              <a:spcBef>
                <a:spcPts val="500"/>
              </a:spcBef>
              <a:spcAft>
                <a:spcPts val="0"/>
              </a:spcAft>
              <a:buSzPts val="2800"/>
              <a:buNone/>
              <a:defRPr sz="2800"/>
            </a:lvl9pPr>
          </a:lstStyle>
          <a:p>
            <a:endParaRPr/>
          </a:p>
        </p:txBody>
      </p:sp>
      <p:sp>
        <p:nvSpPr>
          <p:cNvPr id="255" name="Google Shape;255;p48"/>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no pattern_Title Slide">
  <p:cSld name="no pattern_Title Slide">
    <p:spTree>
      <p:nvGrpSpPr>
        <p:cNvPr id="1" name="Shape 256"/>
        <p:cNvGrpSpPr/>
        <p:nvPr/>
      </p:nvGrpSpPr>
      <p:grpSpPr>
        <a:xfrm>
          <a:off x="0" y="0"/>
          <a:ext cx="0" cy="0"/>
          <a:chOff x="0" y="0"/>
          <a:chExt cx="0" cy="0"/>
        </a:xfrm>
      </p:grpSpPr>
      <p:sp>
        <p:nvSpPr>
          <p:cNvPr id="257" name="Google Shape;257;p49"/>
          <p:cNvSpPr txBox="1">
            <a:spLocks noGrp="1"/>
          </p:cNvSpPr>
          <p:nvPr>
            <p:ph type="subTitle" idx="1"/>
          </p:nvPr>
        </p:nvSpPr>
        <p:spPr>
          <a:xfrm>
            <a:off x="989091" y="2809827"/>
            <a:ext cx="6858000" cy="1655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8" name="Google Shape;258;p49"/>
          <p:cNvSpPr txBox="1">
            <a:spLocks noGrp="1"/>
          </p:cNvSpPr>
          <p:nvPr>
            <p:ph type="title"/>
          </p:nvPr>
        </p:nvSpPr>
        <p:spPr>
          <a:xfrm>
            <a:off x="2679825" y="93193"/>
            <a:ext cx="6400800" cy="857100"/>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49"/>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Logo only">
  <p:cSld name="Logo only">
    <p:bg>
      <p:bgPr>
        <a:solidFill>
          <a:srgbClr val="FFFFFF"/>
        </a:solidFill>
        <a:effectLst/>
      </p:bgPr>
    </p:bg>
    <p:spTree>
      <p:nvGrpSpPr>
        <p:cNvPr id="1" name="Shape 37"/>
        <p:cNvGrpSpPr/>
        <p:nvPr/>
      </p:nvGrpSpPr>
      <p:grpSpPr>
        <a:xfrm>
          <a:off x="0" y="0"/>
          <a:ext cx="0" cy="0"/>
          <a:chOff x="0" y="0"/>
          <a:chExt cx="0" cy="0"/>
        </a:xfrm>
      </p:grpSpPr>
      <p:pic>
        <p:nvPicPr>
          <p:cNvPr id="38" name="Google Shape;38;p6"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39" name="Google Shape;39;p6"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pic>
        <p:nvPicPr>
          <p:cNvPr id="40" name="Google Shape;40;p6" descr="Oregon Department of Education logo"/>
          <p:cNvPicPr preferRelativeResize="0"/>
          <p:nvPr/>
        </p:nvPicPr>
        <p:blipFill rotWithShape="1">
          <a:blip r:embed="rId4">
            <a:alphaModFix/>
          </a:blip>
          <a:srcRect/>
          <a:stretch/>
        </p:blipFill>
        <p:spPr>
          <a:xfrm>
            <a:off x="3739081" y="615148"/>
            <a:ext cx="4296303" cy="2136580"/>
          </a:xfrm>
          <a:prstGeom prst="rect">
            <a:avLst/>
          </a:prstGeom>
          <a:noFill/>
          <a:ln>
            <a:noFill/>
          </a:ln>
        </p:spPr>
      </p:pic>
      <p:sp>
        <p:nvSpPr>
          <p:cNvPr id="41" name="Google Shape;41;p6"/>
          <p:cNvSpPr txBox="1">
            <a:spLocks noGrp="1"/>
          </p:cNvSpPr>
          <p:nvPr>
            <p:ph type="title"/>
          </p:nvPr>
        </p:nvSpPr>
        <p:spPr>
          <a:xfrm>
            <a:off x="619597" y="2935982"/>
            <a:ext cx="7886700" cy="13257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1"/>
              </a:buClr>
              <a:buSzPts val="4400"/>
              <a:buFont typeface="Calibri"/>
              <a:buNone/>
              <a:defRPr>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2" name="Google Shape;42;p6" descr="Decorative blue swoosh"/>
          <p:cNvPicPr preferRelativeResize="0"/>
          <p:nvPr/>
        </p:nvPicPr>
        <p:blipFill rotWithShape="1">
          <a:blip r:embed="rId5">
            <a:alphaModFix/>
          </a:blip>
          <a:srcRect/>
          <a:stretch/>
        </p:blipFill>
        <p:spPr>
          <a:xfrm>
            <a:off x="0" y="-400138"/>
            <a:ext cx="9144001" cy="2103535"/>
          </a:xfrm>
          <a:prstGeom prst="rect">
            <a:avLst/>
          </a:prstGeom>
          <a:noFill/>
          <a:ln>
            <a:noFill/>
          </a:ln>
        </p:spPr>
      </p:pic>
      <p:sp>
        <p:nvSpPr>
          <p:cNvPr id="43" name="Google Shape;43;p6"/>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4"/>
        <p:cNvGrpSpPr/>
        <p:nvPr/>
      </p:nvGrpSpPr>
      <p:grpSpPr>
        <a:xfrm>
          <a:off x="0" y="0"/>
          <a:ext cx="0" cy="0"/>
          <a:chOff x="0" y="0"/>
          <a:chExt cx="0" cy="0"/>
        </a:xfrm>
      </p:grpSpPr>
      <p:sp>
        <p:nvSpPr>
          <p:cNvPr id="45" name="Google Shape;45;p7"/>
          <p:cNvSpPr txBox="1">
            <a:spLocks noGrp="1"/>
          </p:cNvSpPr>
          <p:nvPr>
            <p:ph type="body" idx="1"/>
          </p:nvPr>
        </p:nvSpPr>
        <p:spPr>
          <a:xfrm>
            <a:off x="655811" y="2558123"/>
            <a:ext cx="3886200" cy="2749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4656311" y="2558123"/>
            <a:ext cx="3886200" cy="27498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title"/>
          </p:nvPr>
        </p:nvSpPr>
        <p:spPr>
          <a:xfrm>
            <a:off x="2679825" y="93193"/>
            <a:ext cx="64008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9"/>
        <p:cNvGrpSpPr/>
        <p:nvPr/>
      </p:nvGrpSpPr>
      <p:grpSpPr>
        <a:xfrm>
          <a:off x="0" y="0"/>
          <a:ext cx="0" cy="0"/>
          <a:chOff x="0" y="0"/>
          <a:chExt cx="0" cy="0"/>
        </a:xfrm>
      </p:grpSpPr>
      <p:sp>
        <p:nvSpPr>
          <p:cNvPr id="50" name="Google Shape;50;p8"/>
          <p:cNvSpPr txBox="1">
            <a:spLocks noGrp="1"/>
          </p:cNvSpPr>
          <p:nvPr>
            <p:ph type="body" idx="1"/>
          </p:nvPr>
        </p:nvSpPr>
        <p:spPr>
          <a:xfrm>
            <a:off x="584574" y="2471440"/>
            <a:ext cx="38682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1" name="Google Shape;51;p8"/>
          <p:cNvSpPr txBox="1">
            <a:spLocks noGrp="1"/>
          </p:cNvSpPr>
          <p:nvPr>
            <p:ph type="body" idx="2"/>
          </p:nvPr>
        </p:nvSpPr>
        <p:spPr>
          <a:xfrm>
            <a:off x="584574" y="3372933"/>
            <a:ext cx="3868200" cy="2240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body" idx="3"/>
          </p:nvPr>
        </p:nvSpPr>
        <p:spPr>
          <a:xfrm>
            <a:off x="4583884" y="2471440"/>
            <a:ext cx="38874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4"/>
          </p:nvPr>
        </p:nvSpPr>
        <p:spPr>
          <a:xfrm>
            <a:off x="4583884" y="3372934"/>
            <a:ext cx="3887400" cy="22401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title"/>
          </p:nvPr>
        </p:nvSpPr>
        <p:spPr>
          <a:xfrm>
            <a:off x="2679825" y="93193"/>
            <a:ext cx="6400800" cy="857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200"/>
              <a:buFont typeface="Calibri"/>
              <a:buNone/>
              <a:defRPr sz="32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3_Blank">
  <p:cSld name="3_Blank">
    <p:bg>
      <p:bgPr>
        <a:solidFill>
          <a:srgbClr val="FFFFFF"/>
        </a:solidFill>
        <a:effectLst/>
      </p:bgPr>
    </p:bg>
    <p:spTree>
      <p:nvGrpSpPr>
        <p:cNvPr id="1" name="Shape 56"/>
        <p:cNvGrpSpPr/>
        <p:nvPr/>
      </p:nvGrpSpPr>
      <p:grpSpPr>
        <a:xfrm>
          <a:off x="0" y="0"/>
          <a:ext cx="0" cy="0"/>
          <a:chOff x="0" y="0"/>
          <a:chExt cx="0" cy="0"/>
        </a:xfrm>
      </p:grpSpPr>
      <p:pic>
        <p:nvPicPr>
          <p:cNvPr id="57" name="Google Shape;57;p9" descr="Decorative geometric pattern"/>
          <p:cNvPicPr preferRelativeResize="0"/>
          <p:nvPr/>
        </p:nvPicPr>
        <p:blipFill rotWithShape="1">
          <a:blip r:embed="rId2">
            <a:alphaModFix/>
          </a:blip>
          <a:srcRect/>
          <a:stretch/>
        </p:blipFill>
        <p:spPr>
          <a:xfrm>
            <a:off x="0" y="0"/>
            <a:ext cx="9144001" cy="6494853"/>
          </a:xfrm>
          <a:prstGeom prst="rect">
            <a:avLst/>
          </a:prstGeom>
          <a:noFill/>
          <a:ln>
            <a:noFill/>
          </a:ln>
        </p:spPr>
      </p:pic>
      <p:pic>
        <p:nvPicPr>
          <p:cNvPr id="58" name="Google Shape;58;p9" descr="Decorative blue bar"/>
          <p:cNvPicPr preferRelativeResize="0"/>
          <p:nvPr/>
        </p:nvPicPr>
        <p:blipFill rotWithShape="1">
          <a:blip r:embed="rId3">
            <a:alphaModFix/>
          </a:blip>
          <a:srcRect/>
          <a:stretch/>
        </p:blipFill>
        <p:spPr>
          <a:xfrm>
            <a:off x="0" y="6494854"/>
            <a:ext cx="9144001" cy="368372"/>
          </a:xfrm>
          <a:prstGeom prst="rect">
            <a:avLst/>
          </a:prstGeom>
          <a:noFill/>
          <a:ln>
            <a:noFill/>
          </a:ln>
        </p:spPr>
      </p:pic>
      <p:sp>
        <p:nvSpPr>
          <p:cNvPr id="59" name="Google Shape;59;p9"/>
          <p:cNvSpPr txBox="1">
            <a:spLocks noGrp="1"/>
          </p:cNvSpPr>
          <p:nvPr>
            <p:ph type="title"/>
          </p:nvPr>
        </p:nvSpPr>
        <p:spPr>
          <a:xfrm>
            <a:off x="120178" y="138546"/>
            <a:ext cx="8924400" cy="793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dk1"/>
              </a:buClr>
              <a:buSzPts val="3600"/>
              <a:buFont typeface="Calibri"/>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0" name="Google Shape;60;p9" descr="Oregon Department of Education Logo"/>
          <p:cNvPicPr preferRelativeResize="0"/>
          <p:nvPr/>
        </p:nvPicPr>
        <p:blipFill rotWithShape="1">
          <a:blip r:embed="rId4">
            <a:alphaModFix/>
          </a:blip>
          <a:srcRect/>
          <a:stretch/>
        </p:blipFill>
        <p:spPr>
          <a:xfrm>
            <a:off x="7171552" y="5594283"/>
            <a:ext cx="1972448" cy="980912"/>
          </a:xfrm>
          <a:prstGeom prst="rect">
            <a:avLst/>
          </a:prstGeom>
          <a:noFill/>
          <a:ln>
            <a:noFill/>
          </a:ln>
        </p:spPr>
      </p:pic>
      <p:sp>
        <p:nvSpPr>
          <p:cNvPr id="61" name="Google Shape;61;p9"/>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rgbClr val="FFFFFF"/>
        </a:solidFill>
        <a:effectLst/>
      </p:bgPr>
    </p:bg>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1881838" y="111581"/>
            <a:ext cx="7152300" cy="1013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Clr>
                <a:schemeClr val="lt1"/>
              </a:buClr>
              <a:buSzPts val="3600"/>
              <a:buFont typeface="Calibri"/>
              <a:buNone/>
              <a:defRPr sz="360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64" name="Google Shape;64;p10"/>
          <p:cNvPicPr preferRelativeResize="0"/>
          <p:nvPr/>
        </p:nvPicPr>
        <p:blipFill rotWithShape="1">
          <a:blip r:embed="rId2">
            <a:alphaModFix/>
          </a:blip>
          <a:srcRect/>
          <a:stretch/>
        </p:blipFill>
        <p:spPr>
          <a:xfrm>
            <a:off x="-90611" y="53562"/>
            <a:ext cx="1972448" cy="980911"/>
          </a:xfrm>
          <a:prstGeom prst="rect">
            <a:avLst/>
          </a:prstGeom>
          <a:noFill/>
          <a:ln>
            <a:noFill/>
          </a:ln>
        </p:spPr>
      </p:pic>
      <p:sp>
        <p:nvSpPr>
          <p:cNvPr id="65" name="Google Shape;65;p10"/>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image" Target="../media/image3.jpg"/><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jp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21" Type="http://schemas.openxmlformats.org/officeDocument/2006/relationships/image" Target="../media/image3.jp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image" Target="../media/image2.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image" Target="../media/image1.jpg"/><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pic>
        <p:nvPicPr>
          <p:cNvPr id="10" name="Google Shape;10;p1" descr="Decorative geometric pattern"/>
          <p:cNvPicPr preferRelativeResize="0"/>
          <p:nvPr/>
        </p:nvPicPr>
        <p:blipFill rotWithShape="1">
          <a:blip r:embed="rId14">
            <a:alphaModFix/>
          </a:blip>
          <a:srcRect/>
          <a:stretch/>
        </p:blipFill>
        <p:spPr>
          <a:xfrm>
            <a:off x="0" y="1"/>
            <a:ext cx="9144001" cy="6494853"/>
          </a:xfrm>
          <a:prstGeom prst="rect">
            <a:avLst/>
          </a:prstGeom>
          <a:noFill/>
          <a:ln>
            <a:noFill/>
          </a:ln>
        </p:spPr>
      </p:pic>
      <p:pic>
        <p:nvPicPr>
          <p:cNvPr id="11" name="Google Shape;11;p1" descr="Decorative blue swoosh"/>
          <p:cNvPicPr preferRelativeResize="0"/>
          <p:nvPr/>
        </p:nvPicPr>
        <p:blipFill rotWithShape="1">
          <a:blip r:embed="rId15">
            <a:alphaModFix/>
          </a:blip>
          <a:srcRect/>
          <a:stretch/>
        </p:blipFill>
        <p:spPr>
          <a:xfrm>
            <a:off x="-1" y="-902"/>
            <a:ext cx="9144003" cy="2075283"/>
          </a:xfrm>
          <a:prstGeom prst="rect">
            <a:avLst/>
          </a:prstGeom>
          <a:noFill/>
          <a:ln>
            <a:noFill/>
          </a:ln>
        </p:spPr>
      </p:pic>
      <p:pic>
        <p:nvPicPr>
          <p:cNvPr id="12" name="Google Shape;12;p1" descr="Decorative blue bar"/>
          <p:cNvPicPr preferRelativeResize="0"/>
          <p:nvPr/>
        </p:nvPicPr>
        <p:blipFill rotWithShape="1">
          <a:blip r:embed="rId16">
            <a:alphaModFix/>
          </a:blip>
          <a:srcRect/>
          <a:stretch/>
        </p:blipFill>
        <p:spPr>
          <a:xfrm>
            <a:off x="0" y="6494854"/>
            <a:ext cx="9144001" cy="368372"/>
          </a:xfrm>
          <a:prstGeom prst="rect">
            <a:avLst/>
          </a:prstGeom>
          <a:noFill/>
          <a:ln>
            <a:noFill/>
          </a:ln>
        </p:spPr>
      </p:pic>
      <p:sp>
        <p:nvSpPr>
          <p:cNvPr id="13" name="Google Shape;13;p1"/>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1"/>
          <p:cNvSpPr txBox="1">
            <a:spLocks noGrp="1"/>
          </p:cNvSpPr>
          <p:nvPr>
            <p:ph type="body" idx="1"/>
          </p:nvPr>
        </p:nvSpPr>
        <p:spPr>
          <a:xfrm>
            <a:off x="628650" y="3427255"/>
            <a:ext cx="7886700" cy="2749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5" name="Google Shape;15;p1"/>
          <p:cNvPicPr preferRelativeResize="0"/>
          <p:nvPr/>
        </p:nvPicPr>
        <p:blipFill rotWithShape="1">
          <a:blip r:embed="rId17">
            <a:alphaModFix/>
          </a:blip>
          <a:srcRect/>
          <a:stretch/>
        </p:blipFill>
        <p:spPr>
          <a:xfrm>
            <a:off x="115173" y="186164"/>
            <a:ext cx="2710887" cy="1348143"/>
          </a:xfrm>
          <a:prstGeom prst="rect">
            <a:avLst/>
          </a:prstGeom>
          <a:noFill/>
          <a:ln>
            <a:noFill/>
          </a:ln>
        </p:spPr>
      </p:pic>
      <p:pic>
        <p:nvPicPr>
          <p:cNvPr id="16" name="Google Shape;16;p1"/>
          <p:cNvPicPr preferRelativeResize="0"/>
          <p:nvPr/>
        </p:nvPicPr>
        <p:blipFill rotWithShape="1">
          <a:blip r:embed="rId17">
            <a:alphaModFix/>
          </a:blip>
          <a:srcRect/>
          <a:stretch/>
        </p:blipFill>
        <p:spPr>
          <a:xfrm>
            <a:off x="115173" y="186164"/>
            <a:ext cx="2710887" cy="1348143"/>
          </a:xfrm>
          <a:prstGeom prst="rect">
            <a:avLst/>
          </a:prstGeom>
          <a:noFill/>
          <a:ln>
            <a:noFill/>
          </a:ln>
        </p:spPr>
      </p:pic>
      <p:pic>
        <p:nvPicPr>
          <p:cNvPr id="17" name="Google Shape;17;p1" descr="Oregon Department of Education Logo"/>
          <p:cNvPicPr preferRelativeResize="0"/>
          <p:nvPr/>
        </p:nvPicPr>
        <p:blipFill rotWithShape="1">
          <a:blip r:embed="rId17">
            <a:alphaModFix/>
          </a:blip>
          <a:srcRect/>
          <a:stretch/>
        </p:blipFill>
        <p:spPr>
          <a:xfrm>
            <a:off x="115173" y="186164"/>
            <a:ext cx="2710887" cy="1348143"/>
          </a:xfrm>
          <a:prstGeom prst="rect">
            <a:avLst/>
          </a:prstGeom>
          <a:noFill/>
          <a:ln>
            <a:noFill/>
          </a:ln>
        </p:spPr>
      </p:pic>
      <p:sp>
        <p:nvSpPr>
          <p:cNvPr id="18" name="Google Shape;18;p1"/>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2"/>
        <p:cNvGrpSpPr/>
        <p:nvPr/>
      </p:nvGrpSpPr>
      <p:grpSpPr>
        <a:xfrm>
          <a:off x="0" y="0"/>
          <a:ext cx="0" cy="0"/>
          <a:chOff x="0" y="0"/>
          <a:chExt cx="0" cy="0"/>
        </a:xfrm>
      </p:grpSpPr>
      <p:pic>
        <p:nvPicPr>
          <p:cNvPr id="83" name="Google Shape;83;p14" descr="Decorative geometric pattern"/>
          <p:cNvPicPr preferRelativeResize="0"/>
          <p:nvPr/>
        </p:nvPicPr>
        <p:blipFill rotWithShape="1">
          <a:blip r:embed="rId19">
            <a:alphaModFix/>
          </a:blip>
          <a:srcRect/>
          <a:stretch/>
        </p:blipFill>
        <p:spPr>
          <a:xfrm>
            <a:off x="0" y="1"/>
            <a:ext cx="9144001" cy="6494856"/>
          </a:xfrm>
          <a:prstGeom prst="rect">
            <a:avLst/>
          </a:prstGeom>
          <a:noFill/>
          <a:ln>
            <a:noFill/>
          </a:ln>
        </p:spPr>
      </p:pic>
      <p:pic>
        <p:nvPicPr>
          <p:cNvPr id="84" name="Google Shape;84;p14" descr="Decorative blue swoosh"/>
          <p:cNvPicPr preferRelativeResize="0"/>
          <p:nvPr/>
        </p:nvPicPr>
        <p:blipFill rotWithShape="1">
          <a:blip r:embed="rId20">
            <a:alphaModFix/>
          </a:blip>
          <a:srcRect/>
          <a:stretch/>
        </p:blipFill>
        <p:spPr>
          <a:xfrm>
            <a:off x="-1" y="-902"/>
            <a:ext cx="9144003" cy="2075283"/>
          </a:xfrm>
          <a:prstGeom prst="rect">
            <a:avLst/>
          </a:prstGeom>
          <a:noFill/>
          <a:ln>
            <a:noFill/>
          </a:ln>
        </p:spPr>
      </p:pic>
      <p:pic>
        <p:nvPicPr>
          <p:cNvPr id="85" name="Google Shape;85;p14" descr="Decorative blue bar"/>
          <p:cNvPicPr preferRelativeResize="0"/>
          <p:nvPr/>
        </p:nvPicPr>
        <p:blipFill rotWithShape="1">
          <a:blip r:embed="rId21">
            <a:alphaModFix/>
          </a:blip>
          <a:srcRect/>
          <a:stretch/>
        </p:blipFill>
        <p:spPr>
          <a:xfrm>
            <a:off x="0" y="6494854"/>
            <a:ext cx="9144001" cy="276279"/>
          </a:xfrm>
          <a:prstGeom prst="rect">
            <a:avLst/>
          </a:prstGeom>
          <a:noFill/>
          <a:ln>
            <a:noFill/>
          </a:ln>
        </p:spPr>
      </p:pic>
      <p:sp>
        <p:nvSpPr>
          <p:cNvPr id="86" name="Google Shape;86;p14"/>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7" name="Google Shape;87;p14"/>
          <p:cNvSpPr txBox="1">
            <a:spLocks noGrp="1"/>
          </p:cNvSpPr>
          <p:nvPr>
            <p:ph type="body" idx="1"/>
          </p:nvPr>
        </p:nvSpPr>
        <p:spPr>
          <a:xfrm>
            <a:off x="628650" y="3427255"/>
            <a:ext cx="7886700" cy="2750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88" name="Google Shape;88;p14"/>
          <p:cNvPicPr preferRelativeResize="0"/>
          <p:nvPr/>
        </p:nvPicPr>
        <p:blipFill rotWithShape="1">
          <a:blip r:embed="rId22">
            <a:alphaModFix/>
          </a:blip>
          <a:srcRect/>
          <a:stretch/>
        </p:blipFill>
        <p:spPr>
          <a:xfrm>
            <a:off x="115173" y="186164"/>
            <a:ext cx="2033166" cy="1011107"/>
          </a:xfrm>
          <a:prstGeom prst="rect">
            <a:avLst/>
          </a:prstGeom>
          <a:noFill/>
          <a:ln>
            <a:noFill/>
          </a:ln>
        </p:spPr>
      </p:pic>
      <p:pic>
        <p:nvPicPr>
          <p:cNvPr id="89" name="Google Shape;89;p14"/>
          <p:cNvPicPr preferRelativeResize="0"/>
          <p:nvPr/>
        </p:nvPicPr>
        <p:blipFill rotWithShape="1">
          <a:blip r:embed="rId22">
            <a:alphaModFix/>
          </a:blip>
          <a:srcRect/>
          <a:stretch/>
        </p:blipFill>
        <p:spPr>
          <a:xfrm>
            <a:off x="115173" y="186164"/>
            <a:ext cx="2033166" cy="1011107"/>
          </a:xfrm>
          <a:prstGeom prst="rect">
            <a:avLst/>
          </a:prstGeom>
          <a:noFill/>
          <a:ln>
            <a:noFill/>
          </a:ln>
        </p:spPr>
      </p:pic>
      <p:pic>
        <p:nvPicPr>
          <p:cNvPr id="90" name="Google Shape;90;p14" descr="Oregon Department of Education Logo"/>
          <p:cNvPicPr preferRelativeResize="0"/>
          <p:nvPr/>
        </p:nvPicPr>
        <p:blipFill rotWithShape="1">
          <a:blip r:embed="rId22">
            <a:alphaModFix/>
          </a:blip>
          <a:srcRect/>
          <a:stretch/>
        </p:blipFill>
        <p:spPr>
          <a:xfrm>
            <a:off x="115173" y="186164"/>
            <a:ext cx="2033166" cy="1011107"/>
          </a:xfrm>
          <a:prstGeom prst="rect">
            <a:avLst/>
          </a:prstGeom>
          <a:noFill/>
          <a:ln>
            <a:noFill/>
          </a:ln>
        </p:spPr>
      </p:pic>
      <p:sp>
        <p:nvSpPr>
          <p:cNvPr id="91" name="Google Shape;91;p14"/>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1"/>
        <p:cNvGrpSpPr/>
        <p:nvPr/>
      </p:nvGrpSpPr>
      <p:grpSpPr>
        <a:xfrm>
          <a:off x="0" y="0"/>
          <a:ext cx="0" cy="0"/>
          <a:chOff x="0" y="0"/>
          <a:chExt cx="0" cy="0"/>
        </a:xfrm>
      </p:grpSpPr>
      <p:pic>
        <p:nvPicPr>
          <p:cNvPr id="172" name="Google Shape;172;p32" descr="Decorative geometric pattern"/>
          <p:cNvPicPr preferRelativeResize="0"/>
          <p:nvPr/>
        </p:nvPicPr>
        <p:blipFill rotWithShape="1">
          <a:blip r:embed="rId19">
            <a:alphaModFix/>
          </a:blip>
          <a:srcRect/>
          <a:stretch/>
        </p:blipFill>
        <p:spPr>
          <a:xfrm>
            <a:off x="0" y="1"/>
            <a:ext cx="9144001" cy="6494856"/>
          </a:xfrm>
          <a:prstGeom prst="rect">
            <a:avLst/>
          </a:prstGeom>
          <a:noFill/>
          <a:ln>
            <a:noFill/>
          </a:ln>
        </p:spPr>
      </p:pic>
      <p:pic>
        <p:nvPicPr>
          <p:cNvPr id="173" name="Google Shape;173;p32" descr="Decorative blue swoosh"/>
          <p:cNvPicPr preferRelativeResize="0"/>
          <p:nvPr/>
        </p:nvPicPr>
        <p:blipFill rotWithShape="1">
          <a:blip r:embed="rId20">
            <a:alphaModFix/>
          </a:blip>
          <a:srcRect/>
          <a:stretch/>
        </p:blipFill>
        <p:spPr>
          <a:xfrm>
            <a:off x="-1" y="-902"/>
            <a:ext cx="9144003" cy="2075283"/>
          </a:xfrm>
          <a:prstGeom prst="rect">
            <a:avLst/>
          </a:prstGeom>
          <a:noFill/>
          <a:ln>
            <a:noFill/>
          </a:ln>
        </p:spPr>
      </p:pic>
      <p:pic>
        <p:nvPicPr>
          <p:cNvPr id="174" name="Google Shape;174;p32" descr="Decorative blue bar"/>
          <p:cNvPicPr preferRelativeResize="0"/>
          <p:nvPr/>
        </p:nvPicPr>
        <p:blipFill rotWithShape="1">
          <a:blip r:embed="rId21">
            <a:alphaModFix/>
          </a:blip>
          <a:srcRect/>
          <a:stretch/>
        </p:blipFill>
        <p:spPr>
          <a:xfrm>
            <a:off x="0" y="6494854"/>
            <a:ext cx="9144001" cy="276279"/>
          </a:xfrm>
          <a:prstGeom prst="rect">
            <a:avLst/>
          </a:prstGeom>
          <a:noFill/>
          <a:ln>
            <a:noFill/>
          </a:ln>
        </p:spPr>
      </p:pic>
      <p:sp>
        <p:nvSpPr>
          <p:cNvPr id="175" name="Google Shape;175;p32"/>
          <p:cNvSpPr txBox="1">
            <a:spLocks noGrp="1"/>
          </p:cNvSpPr>
          <p:nvPr>
            <p:ph type="title"/>
          </p:nvPr>
        </p:nvSpPr>
        <p:spPr>
          <a:xfrm>
            <a:off x="628650" y="1998486"/>
            <a:ext cx="7886700" cy="13257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6" name="Google Shape;176;p32"/>
          <p:cNvSpPr txBox="1">
            <a:spLocks noGrp="1"/>
          </p:cNvSpPr>
          <p:nvPr>
            <p:ph type="body" idx="1"/>
          </p:nvPr>
        </p:nvSpPr>
        <p:spPr>
          <a:xfrm>
            <a:off x="628650" y="3427255"/>
            <a:ext cx="7886700" cy="27501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77" name="Google Shape;177;p32"/>
          <p:cNvPicPr preferRelativeResize="0"/>
          <p:nvPr/>
        </p:nvPicPr>
        <p:blipFill rotWithShape="1">
          <a:blip r:embed="rId22">
            <a:alphaModFix/>
          </a:blip>
          <a:srcRect/>
          <a:stretch/>
        </p:blipFill>
        <p:spPr>
          <a:xfrm>
            <a:off x="115173" y="186164"/>
            <a:ext cx="2033166" cy="1011107"/>
          </a:xfrm>
          <a:prstGeom prst="rect">
            <a:avLst/>
          </a:prstGeom>
          <a:noFill/>
          <a:ln>
            <a:noFill/>
          </a:ln>
        </p:spPr>
      </p:pic>
      <p:pic>
        <p:nvPicPr>
          <p:cNvPr id="178" name="Google Shape;178;p32"/>
          <p:cNvPicPr preferRelativeResize="0"/>
          <p:nvPr/>
        </p:nvPicPr>
        <p:blipFill rotWithShape="1">
          <a:blip r:embed="rId22">
            <a:alphaModFix/>
          </a:blip>
          <a:srcRect/>
          <a:stretch/>
        </p:blipFill>
        <p:spPr>
          <a:xfrm>
            <a:off x="115173" y="186164"/>
            <a:ext cx="2033166" cy="1011107"/>
          </a:xfrm>
          <a:prstGeom prst="rect">
            <a:avLst/>
          </a:prstGeom>
          <a:noFill/>
          <a:ln>
            <a:noFill/>
          </a:ln>
        </p:spPr>
      </p:pic>
      <p:pic>
        <p:nvPicPr>
          <p:cNvPr id="179" name="Google Shape;179;p32" descr="Oregon Department of Education Logo"/>
          <p:cNvPicPr preferRelativeResize="0"/>
          <p:nvPr/>
        </p:nvPicPr>
        <p:blipFill rotWithShape="1">
          <a:blip r:embed="rId22">
            <a:alphaModFix/>
          </a:blip>
          <a:srcRect/>
          <a:stretch/>
        </p:blipFill>
        <p:spPr>
          <a:xfrm>
            <a:off x="115173" y="186164"/>
            <a:ext cx="2033166" cy="1011107"/>
          </a:xfrm>
          <a:prstGeom prst="rect">
            <a:avLst/>
          </a:prstGeom>
          <a:noFill/>
          <a:ln>
            <a:noFill/>
          </a:ln>
        </p:spPr>
      </p:pic>
      <p:sp>
        <p:nvSpPr>
          <p:cNvPr id="180" name="Google Shape;180;p32"/>
          <p:cNvSpPr txBox="1">
            <a:spLocks noGrp="1"/>
          </p:cNvSpPr>
          <p:nvPr>
            <p:ph type="sldNum" idx="12"/>
          </p:nvPr>
        </p:nvSpPr>
        <p:spPr>
          <a:xfrm>
            <a:off x="6457950" y="6492537"/>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200"/>
              <a:buFont typeface="Calibri"/>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hyperlink" Target="https://forms.gle/NqL3vetWwKQsMXNm6" TargetMode="External"/><Relationship Id="rId4" Type="http://schemas.openxmlformats.org/officeDocument/2006/relationships/hyperlink" Target="https://docs.google.com/document/d/1y5rvwaIF9psKhrK8ioVKdjILlw8GA4pxL-xiP_LEYXY/edit?usp=sharin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5.xml"/><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15.xml"/><Relationship Id="rId5" Type="http://schemas.openxmlformats.org/officeDocument/2006/relationships/image" Target="../media/image26.png"/><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5.xml"/><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50"/>
          <p:cNvSpPr txBox="1"/>
          <p:nvPr/>
        </p:nvSpPr>
        <p:spPr>
          <a:xfrm>
            <a:off x="116975" y="2366850"/>
            <a:ext cx="8867700" cy="2967900"/>
          </a:xfrm>
          <a:prstGeom prst="rect">
            <a:avLst/>
          </a:prstGeom>
          <a:noFill/>
          <a:ln>
            <a:noFill/>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r>
              <a:rPr lang="en-US" sz="3300" dirty="0">
                <a:solidFill>
                  <a:srgbClr val="1E75BC"/>
                </a:solidFill>
                <a:latin typeface="Calibri"/>
                <a:ea typeface="Calibri"/>
                <a:cs typeface="Calibri"/>
                <a:sym typeface="Calibri"/>
              </a:rPr>
              <a:t>LPGT Workshop</a:t>
            </a:r>
            <a:endParaRPr sz="3300" dirty="0">
              <a:solidFill>
                <a:srgbClr val="1E75BC"/>
              </a:solidFill>
              <a:latin typeface="Calibri"/>
              <a:ea typeface="Calibri"/>
              <a:cs typeface="Calibri"/>
              <a:sym typeface="Calibri"/>
            </a:endParaRPr>
          </a:p>
          <a:p>
            <a:pPr marL="457200" marR="0" lvl="0" indent="0" algn="ctr" rtl="0">
              <a:lnSpc>
                <a:spcPct val="100000"/>
              </a:lnSpc>
              <a:spcBef>
                <a:spcPts val="0"/>
              </a:spcBef>
              <a:spcAft>
                <a:spcPts val="0"/>
              </a:spcAft>
              <a:buNone/>
            </a:pPr>
            <a:endParaRPr sz="3300" dirty="0">
              <a:solidFill>
                <a:srgbClr val="1E75BC"/>
              </a:solidFill>
              <a:latin typeface="Calibri"/>
              <a:ea typeface="Calibri"/>
              <a:cs typeface="Calibri"/>
              <a:sym typeface="Calibri"/>
            </a:endParaRPr>
          </a:p>
          <a:p>
            <a:pPr marL="457200" marR="0" lvl="0" indent="0" algn="ctr" rtl="0">
              <a:lnSpc>
                <a:spcPct val="100000"/>
              </a:lnSpc>
              <a:spcBef>
                <a:spcPts val="0"/>
              </a:spcBef>
              <a:spcAft>
                <a:spcPts val="0"/>
              </a:spcAft>
              <a:buNone/>
            </a:pPr>
            <a:r>
              <a:rPr lang="en-US" sz="2400" dirty="0">
                <a:solidFill>
                  <a:srgbClr val="1E75BC"/>
                </a:solidFill>
                <a:latin typeface="Calibri"/>
                <a:ea typeface="Calibri"/>
                <a:cs typeface="Calibri"/>
                <a:sym typeface="Calibri"/>
              </a:rPr>
              <a:t>What are we learning about?</a:t>
            </a:r>
            <a:endParaRPr sz="2400" dirty="0">
              <a:solidFill>
                <a:srgbClr val="1E75BC"/>
              </a:solidFill>
              <a:latin typeface="Calibri"/>
              <a:ea typeface="Calibri"/>
              <a:cs typeface="Calibri"/>
              <a:sym typeface="Calibri"/>
            </a:endParaRPr>
          </a:p>
          <a:p>
            <a:pPr marL="457200" marR="0" lvl="0" indent="0" algn="ctr" rtl="0">
              <a:lnSpc>
                <a:spcPct val="100000"/>
              </a:lnSpc>
              <a:spcBef>
                <a:spcPts val="0"/>
              </a:spcBef>
              <a:spcAft>
                <a:spcPts val="0"/>
              </a:spcAft>
              <a:buNone/>
            </a:pPr>
            <a:endParaRPr sz="2400" dirty="0">
              <a:solidFill>
                <a:srgbClr val="1E75BC"/>
              </a:solidFill>
              <a:latin typeface="Calibri"/>
              <a:ea typeface="Calibri"/>
              <a:cs typeface="Calibri"/>
              <a:sym typeface="Calibri"/>
            </a:endParaRPr>
          </a:p>
          <a:p>
            <a:pPr marL="457200" marR="0" lvl="0" indent="0" algn="ctr" rtl="0">
              <a:lnSpc>
                <a:spcPct val="100000"/>
              </a:lnSpc>
              <a:spcBef>
                <a:spcPts val="0"/>
              </a:spcBef>
              <a:spcAft>
                <a:spcPts val="0"/>
              </a:spcAft>
              <a:buNone/>
            </a:pPr>
            <a:r>
              <a:rPr lang="en-US" sz="2400" dirty="0">
                <a:solidFill>
                  <a:srgbClr val="1E75BC"/>
                </a:solidFill>
                <a:latin typeface="Calibri"/>
                <a:ea typeface="Calibri"/>
                <a:cs typeface="Calibri"/>
                <a:sym typeface="Calibri"/>
              </a:rPr>
              <a:t>Sharing, Insights, Development of Progress Markers, LPGT </a:t>
            </a:r>
            <a:endParaRPr sz="2400" dirty="0">
              <a:solidFill>
                <a:srgbClr val="1E75BC"/>
              </a:solidFill>
              <a:latin typeface="Calibri"/>
              <a:ea typeface="Calibri"/>
              <a:cs typeface="Calibri"/>
              <a:sym typeface="Calibri"/>
            </a:endParaRPr>
          </a:p>
          <a:p>
            <a:pPr marL="457200" marR="0" lvl="0" indent="0" algn="ctr" rtl="0">
              <a:lnSpc>
                <a:spcPct val="100000"/>
              </a:lnSpc>
              <a:spcBef>
                <a:spcPts val="0"/>
              </a:spcBef>
              <a:spcAft>
                <a:spcPts val="0"/>
              </a:spcAft>
              <a:buNone/>
            </a:pPr>
            <a:r>
              <a:rPr lang="en-US" sz="2400" dirty="0">
                <a:solidFill>
                  <a:srgbClr val="1E75BC"/>
                </a:solidFill>
                <a:latin typeface="Calibri"/>
                <a:ea typeface="Calibri"/>
                <a:cs typeface="Calibri"/>
                <a:sym typeface="Calibri"/>
              </a:rPr>
              <a:t>and SIA Evaluation Approach</a:t>
            </a:r>
            <a:endParaRPr sz="2400" dirty="0">
              <a:solidFill>
                <a:srgbClr val="1E75BC"/>
              </a:solidFill>
              <a:latin typeface="Calibri"/>
              <a:ea typeface="Calibri"/>
              <a:cs typeface="Calibri"/>
              <a:sym typeface="Calibri"/>
            </a:endParaRPr>
          </a:p>
          <a:p>
            <a:pPr marL="0" lvl="0" indent="0" algn="ctr" rtl="0">
              <a:lnSpc>
                <a:spcPct val="115000"/>
              </a:lnSpc>
              <a:spcBef>
                <a:spcPts val="0"/>
              </a:spcBef>
              <a:spcAft>
                <a:spcPts val="0"/>
              </a:spcAft>
              <a:buClr>
                <a:schemeClr val="dk1"/>
              </a:buClr>
              <a:buSzPts val="1100"/>
              <a:buFont typeface="Arial"/>
              <a:buNone/>
            </a:pPr>
            <a:endParaRPr sz="1100" dirty="0">
              <a:solidFill>
                <a:schemeClr val="dk1"/>
              </a:solidFill>
              <a:highlight>
                <a:srgbClr val="FFFF00"/>
              </a:highlight>
            </a:endParaRPr>
          </a:p>
          <a:p>
            <a:pPr marL="0" lvl="0" indent="0" algn="ctr" rtl="0">
              <a:lnSpc>
                <a:spcPct val="115000"/>
              </a:lnSpc>
              <a:spcBef>
                <a:spcPts val="0"/>
              </a:spcBef>
              <a:spcAft>
                <a:spcPts val="0"/>
              </a:spcAft>
              <a:buClr>
                <a:schemeClr val="dk1"/>
              </a:buClr>
              <a:buSzPts val="1100"/>
              <a:buFont typeface="Arial"/>
              <a:buNone/>
            </a:pPr>
            <a:endParaRPr sz="1100" dirty="0">
              <a:solidFill>
                <a:schemeClr val="dk1"/>
              </a:solidFill>
              <a:highlight>
                <a:srgbClr val="FFFF00"/>
              </a:highlight>
            </a:endParaRPr>
          </a:p>
          <a:p>
            <a:pPr marL="0" lvl="0" indent="0" algn="ctr" rtl="0">
              <a:lnSpc>
                <a:spcPct val="115000"/>
              </a:lnSpc>
              <a:spcBef>
                <a:spcPts val="0"/>
              </a:spcBef>
              <a:spcAft>
                <a:spcPts val="0"/>
              </a:spcAft>
              <a:buClr>
                <a:schemeClr val="dk1"/>
              </a:buClr>
              <a:buSzPts val="1100"/>
              <a:buFont typeface="Arial"/>
              <a:buNone/>
            </a:pPr>
            <a:endParaRPr sz="1100" dirty="0">
              <a:solidFill>
                <a:schemeClr val="dk1"/>
              </a:solidFill>
              <a:highlight>
                <a:srgbClr val="FFFF00"/>
              </a:highlight>
            </a:endParaRPr>
          </a:p>
          <a:p>
            <a:pPr marL="3200400" marR="0" lvl="0" indent="457200" algn="l" rtl="0">
              <a:lnSpc>
                <a:spcPct val="100000"/>
              </a:lnSpc>
              <a:spcBef>
                <a:spcPts val="0"/>
              </a:spcBef>
              <a:spcAft>
                <a:spcPts val="0"/>
              </a:spcAft>
              <a:buClr>
                <a:srgbClr val="1E75BC"/>
              </a:buClr>
              <a:buSzPts val="3200"/>
              <a:buFont typeface="Arial"/>
              <a:buNone/>
            </a:pPr>
            <a:r>
              <a:rPr lang="en-US" sz="2400" dirty="0">
                <a:solidFill>
                  <a:srgbClr val="1E75BC"/>
                </a:solidFill>
                <a:latin typeface="Calibri"/>
                <a:ea typeface="Calibri"/>
                <a:cs typeface="Calibri"/>
                <a:sym typeface="Calibri"/>
              </a:rPr>
              <a:t>June 25</a:t>
            </a:r>
            <a:r>
              <a:rPr lang="en-US" sz="2400" b="0" u="none" strike="noStrike" cap="none" dirty="0">
                <a:solidFill>
                  <a:srgbClr val="1E75BC"/>
                </a:solidFill>
                <a:latin typeface="Calibri"/>
                <a:ea typeface="Calibri"/>
                <a:cs typeface="Calibri"/>
                <a:sym typeface="Calibri"/>
              </a:rPr>
              <a:t>, 20</a:t>
            </a:r>
            <a:r>
              <a:rPr lang="en-US" sz="2400" dirty="0">
                <a:solidFill>
                  <a:srgbClr val="1E75BC"/>
                </a:solidFill>
                <a:latin typeface="Calibri"/>
                <a:ea typeface="Calibri"/>
                <a:cs typeface="Calibri"/>
                <a:sym typeface="Calibri"/>
              </a:rPr>
              <a:t>20</a:t>
            </a:r>
            <a:endParaRPr sz="2400" b="0" u="none" strike="noStrike" cap="none" dirty="0">
              <a:solidFill>
                <a:srgbClr val="1E75BC"/>
              </a:solidFill>
              <a:latin typeface="Calibri"/>
              <a:ea typeface="Calibri"/>
              <a:cs typeface="Calibri"/>
              <a:sym typeface="Calibri"/>
            </a:endParaRPr>
          </a:p>
        </p:txBody>
      </p:sp>
      <p:sp>
        <p:nvSpPr>
          <p:cNvPr id="2" name="Title 1" hidden="1"/>
          <p:cNvSpPr>
            <a:spLocks noGrp="1"/>
          </p:cNvSpPr>
          <p:nvPr>
            <p:ph type="title"/>
          </p:nvPr>
        </p:nvSpPr>
        <p:spPr/>
        <p:txBody>
          <a:bodyPr/>
          <a:lstStyle/>
          <a:p>
            <a:r>
              <a:rPr lang="en-US" dirty="0" smtClean="0"/>
              <a:t>Welcome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43"/>
        <p:cNvGrpSpPr/>
        <p:nvPr/>
      </p:nvGrpSpPr>
      <p:grpSpPr>
        <a:xfrm>
          <a:off x="0" y="0"/>
          <a:ext cx="0" cy="0"/>
          <a:chOff x="0" y="0"/>
          <a:chExt cx="0" cy="0"/>
        </a:xfrm>
      </p:grpSpPr>
      <p:sp>
        <p:nvSpPr>
          <p:cNvPr id="344" name="Google Shape;344;p59"/>
          <p:cNvSpPr txBox="1"/>
          <p:nvPr/>
        </p:nvSpPr>
        <p:spPr>
          <a:xfrm>
            <a:off x="601875" y="258750"/>
            <a:ext cx="82590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What are Progress Markers?</a:t>
            </a:r>
            <a:endParaRPr sz="4800">
              <a:solidFill>
                <a:srgbClr val="0070C0"/>
              </a:solidFill>
              <a:latin typeface="Calibri"/>
              <a:ea typeface="Calibri"/>
              <a:cs typeface="Calibri"/>
              <a:sym typeface="Calibri"/>
            </a:endParaRPr>
          </a:p>
        </p:txBody>
      </p:sp>
      <p:sp>
        <p:nvSpPr>
          <p:cNvPr id="345" name="Google Shape;345;p59"/>
          <p:cNvSpPr txBox="1"/>
          <p:nvPr/>
        </p:nvSpPr>
        <p:spPr>
          <a:xfrm>
            <a:off x="722725" y="1300820"/>
            <a:ext cx="7291500" cy="1841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800">
                <a:solidFill>
                  <a:schemeClr val="dk1"/>
                </a:solidFill>
                <a:latin typeface="Calibri"/>
                <a:ea typeface="Calibri"/>
                <a:cs typeface="Calibri"/>
                <a:sym typeface="Calibri"/>
              </a:rPr>
              <a:t>For each of the five common metrics, ODE introduced the use of “progress markers” - sets of indicators that identify the kinds of changes we would expect and like to see in policies, practices and approaches over the next three years that we think would lead to applicants reaching their longitudinal performance growth targets.</a:t>
            </a: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800" i="1">
                <a:solidFill>
                  <a:srgbClr val="CC0000"/>
                </a:solidFill>
                <a:latin typeface="Calibri"/>
                <a:ea typeface="Calibri"/>
                <a:cs typeface="Calibri"/>
                <a:sym typeface="Calibri"/>
              </a:rPr>
              <a:t>“Expect to see”</a:t>
            </a:r>
            <a:r>
              <a:rPr lang="en-US" sz="1800">
                <a:solidFill>
                  <a:schemeClr val="dk1"/>
                </a:solidFill>
                <a:latin typeface="Calibri"/>
                <a:ea typeface="Calibri"/>
                <a:cs typeface="Calibri"/>
                <a:sym typeface="Calibri"/>
              </a:rPr>
              <a:t> progress makers represent initial, easy to achieve changes that indicate a recognition of and commitment to SIA plan goals. </a:t>
            </a: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US" sz="1800" i="1">
                <a:solidFill>
                  <a:srgbClr val="C00000"/>
                </a:solidFill>
                <a:latin typeface="Calibri"/>
                <a:ea typeface="Calibri"/>
                <a:cs typeface="Calibri"/>
                <a:sym typeface="Calibri"/>
              </a:rPr>
              <a:t>“Would like to see”</a:t>
            </a:r>
            <a:r>
              <a:rPr lang="en-US" sz="1800">
                <a:solidFill>
                  <a:schemeClr val="dk1"/>
                </a:solidFill>
                <a:latin typeface="Calibri"/>
                <a:ea typeface="Calibri"/>
                <a:cs typeface="Calibri"/>
                <a:sym typeface="Calibri"/>
              </a:rPr>
              <a:t> progress markers represent longer term likely changes and  indicate more active learning and engagement.</a:t>
            </a:r>
            <a:endParaRPr sz="1800">
              <a:solidFill>
                <a:schemeClr val="dk1"/>
              </a:solidFill>
              <a:latin typeface="Calibri"/>
              <a:ea typeface="Calibri"/>
              <a:cs typeface="Calibri"/>
              <a:sym typeface="Calibri"/>
            </a:endParaRPr>
          </a:p>
          <a:p>
            <a:pPr marL="0" lvl="0" indent="0" algn="l" rtl="0">
              <a:spcBef>
                <a:spcPts val="1200"/>
              </a:spcBef>
              <a:spcAft>
                <a:spcPts val="0"/>
              </a:spcAft>
              <a:buNone/>
            </a:pPr>
            <a:r>
              <a:rPr lang="en-US" sz="1800" i="1" u="sng">
                <a:solidFill>
                  <a:schemeClr val="dk1"/>
                </a:solidFill>
                <a:latin typeface="Calibri"/>
                <a:ea typeface="Calibri"/>
                <a:cs typeface="Calibri"/>
                <a:sym typeface="Calibri"/>
              </a:rPr>
              <a:t>Enabling Conditions</a:t>
            </a:r>
            <a:r>
              <a:rPr lang="en-US" sz="1800">
                <a:solidFill>
                  <a:schemeClr val="dk1"/>
                </a:solidFill>
                <a:latin typeface="Calibri"/>
                <a:ea typeface="Calibri"/>
                <a:cs typeface="Calibri"/>
                <a:sym typeface="Calibri"/>
              </a:rPr>
              <a:t>: changes that seem to be essential enabling conditions for growth towards each of the Common Metrics. E.g. </a:t>
            </a:r>
            <a:r>
              <a:rPr lang="en-US" sz="1800" i="1">
                <a:solidFill>
                  <a:srgbClr val="38761D"/>
                </a:solidFill>
                <a:latin typeface="Calibri"/>
                <a:ea typeface="Calibri"/>
                <a:cs typeface="Calibri"/>
                <a:sym typeface="Calibri"/>
              </a:rPr>
              <a:t>Equity lens is in place, adapted, and woven through all policies, procedures and practices.</a:t>
            </a:r>
            <a:endParaRPr sz="1800" i="1">
              <a:solidFill>
                <a:srgbClr val="38761D"/>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800">
              <a:solidFill>
                <a:srgbClr val="38761D"/>
              </a:solidFill>
              <a:latin typeface="Calibri"/>
              <a:ea typeface="Calibri"/>
              <a:cs typeface="Calibri"/>
              <a:sym typeface="Calibri"/>
            </a:endParaRPr>
          </a:p>
          <a:p>
            <a:pPr marL="0" lvl="0" indent="0" algn="l" rtl="0">
              <a:lnSpc>
                <a:spcPct val="115000"/>
              </a:lnSpc>
              <a:spcBef>
                <a:spcPts val="1200"/>
              </a:spcBef>
              <a:spcAft>
                <a:spcPts val="0"/>
              </a:spcAft>
              <a:buNone/>
            </a:pPr>
            <a:endParaRPr sz="2400">
              <a:solidFill>
                <a:schemeClr val="dk1"/>
              </a:solidFill>
              <a:latin typeface="Calibri"/>
              <a:ea typeface="Calibri"/>
              <a:cs typeface="Calibri"/>
              <a:sym typeface="Calibri"/>
            </a:endParaRPr>
          </a:p>
          <a:p>
            <a:pPr marL="457200" marR="0" lvl="0" indent="0" algn="l" rtl="0">
              <a:lnSpc>
                <a:spcPct val="100000"/>
              </a:lnSpc>
              <a:spcBef>
                <a:spcPts val="1200"/>
              </a:spcBef>
              <a:spcAft>
                <a:spcPts val="0"/>
              </a:spcAft>
              <a:buNone/>
            </a:pPr>
            <a:endParaRPr sz="1800">
              <a:latin typeface="Calibri"/>
              <a:ea typeface="Calibri"/>
              <a:cs typeface="Calibri"/>
              <a:sym typeface="Calibri"/>
            </a:endParaRPr>
          </a:p>
        </p:txBody>
      </p:sp>
      <p:pic>
        <p:nvPicPr>
          <p:cNvPr id="346" name="Google Shape;346;p59"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347" name="Google Shape;347;p59"/>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10</a:t>
            </a:fld>
            <a:endParaRPr/>
          </a:p>
        </p:txBody>
      </p:sp>
      <p:sp>
        <p:nvSpPr>
          <p:cNvPr id="2" name="Title 1" hidden="1"/>
          <p:cNvSpPr>
            <a:spLocks noGrp="1"/>
          </p:cNvSpPr>
          <p:nvPr>
            <p:ph type="title" idx="4294967295"/>
          </p:nvPr>
        </p:nvSpPr>
        <p:spPr/>
        <p:txBody>
          <a:bodyPr/>
          <a:lstStyle/>
          <a:p>
            <a:r>
              <a:rPr lang="en-US" dirty="0" smtClean="0"/>
              <a:t>Progress Markers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52"/>
        <p:cNvGrpSpPr/>
        <p:nvPr/>
      </p:nvGrpSpPr>
      <p:grpSpPr>
        <a:xfrm>
          <a:off x="0" y="0"/>
          <a:ext cx="0" cy="0"/>
          <a:chOff x="0" y="0"/>
          <a:chExt cx="0" cy="0"/>
        </a:xfrm>
      </p:grpSpPr>
      <p:sp>
        <p:nvSpPr>
          <p:cNvPr id="353" name="Google Shape;353;p60"/>
          <p:cNvSpPr txBox="1"/>
          <p:nvPr/>
        </p:nvSpPr>
        <p:spPr>
          <a:xfrm>
            <a:off x="601875" y="258750"/>
            <a:ext cx="78666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Optional Local Metrics</a:t>
            </a:r>
            <a:endParaRPr sz="4800">
              <a:solidFill>
                <a:srgbClr val="0070C0"/>
              </a:solidFill>
              <a:latin typeface="Calibri"/>
              <a:ea typeface="Calibri"/>
              <a:cs typeface="Calibri"/>
              <a:sym typeface="Calibri"/>
            </a:endParaRPr>
          </a:p>
        </p:txBody>
      </p:sp>
      <p:sp>
        <p:nvSpPr>
          <p:cNvPr id="354" name="Google Shape;354;p60"/>
          <p:cNvSpPr txBox="1"/>
          <p:nvPr/>
        </p:nvSpPr>
        <p:spPr>
          <a:xfrm>
            <a:off x="427200" y="1301600"/>
            <a:ext cx="4144800" cy="4640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2400">
                <a:solidFill>
                  <a:schemeClr val="dk1"/>
                </a:solidFill>
                <a:latin typeface="Calibri"/>
                <a:ea typeface="Calibri"/>
                <a:cs typeface="Calibri"/>
                <a:sym typeface="Calibri"/>
              </a:rPr>
              <a:t>Applicants may also elect and </a:t>
            </a:r>
            <a:r>
              <a:rPr lang="en-US" sz="2400" b="1">
                <a:solidFill>
                  <a:schemeClr val="dk1"/>
                </a:solidFill>
                <a:latin typeface="Calibri"/>
                <a:ea typeface="Calibri"/>
                <a:cs typeface="Calibri"/>
                <a:sym typeface="Calibri"/>
              </a:rPr>
              <a:t>are encouraged to put forward optional local metrics </a:t>
            </a:r>
            <a:r>
              <a:rPr lang="en-US" sz="2400">
                <a:solidFill>
                  <a:schemeClr val="dk1"/>
                </a:solidFill>
                <a:latin typeface="Calibri"/>
                <a:ea typeface="Calibri"/>
                <a:cs typeface="Calibri"/>
                <a:sym typeface="Calibri"/>
              </a:rPr>
              <a:t>(in addition to the five common metrics) that may more accurately align to the particular strategies, activities and investments outlined in their SIA grant application and plan. </a:t>
            </a:r>
            <a:endParaRPr sz="24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24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2400" i="1">
              <a:solidFill>
                <a:schemeClr val="dk1"/>
              </a:solidFill>
              <a:latin typeface="Calibri"/>
              <a:ea typeface="Calibri"/>
              <a:cs typeface="Calibri"/>
              <a:sym typeface="Calibri"/>
            </a:endParaRPr>
          </a:p>
          <a:p>
            <a:pPr marL="0" marR="0" lvl="0" indent="0" algn="l" rtl="0">
              <a:lnSpc>
                <a:spcPct val="90000"/>
              </a:lnSpc>
              <a:spcBef>
                <a:spcPts val="1200"/>
              </a:spcBef>
              <a:spcAft>
                <a:spcPts val="0"/>
              </a:spcAft>
              <a:buNone/>
            </a:pPr>
            <a:endParaRPr sz="2400" i="1">
              <a:latin typeface="Calibri"/>
              <a:ea typeface="Calibri"/>
              <a:cs typeface="Calibri"/>
              <a:sym typeface="Calibri"/>
            </a:endParaRPr>
          </a:p>
          <a:p>
            <a:pPr marL="457200" marR="0" lvl="0" indent="0" algn="l" rtl="0">
              <a:lnSpc>
                <a:spcPct val="90000"/>
              </a:lnSpc>
              <a:spcBef>
                <a:spcPts val="1000"/>
              </a:spcBef>
              <a:spcAft>
                <a:spcPts val="0"/>
              </a:spcAft>
              <a:buNone/>
            </a:pPr>
            <a:endParaRPr sz="2400" i="1">
              <a:latin typeface="Calibri"/>
              <a:ea typeface="Calibri"/>
              <a:cs typeface="Calibri"/>
              <a:sym typeface="Calibri"/>
            </a:endParaRPr>
          </a:p>
        </p:txBody>
      </p:sp>
      <p:pic>
        <p:nvPicPr>
          <p:cNvPr id="355" name="Google Shape;355;p60"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356" name="Google Shape;356;p60"/>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11</a:t>
            </a:fld>
            <a:endParaRPr/>
          </a:p>
        </p:txBody>
      </p:sp>
      <p:pic>
        <p:nvPicPr>
          <p:cNvPr id="357" name="Google Shape;357;p60" descr="Picture of a multi-cultural classroom." title="Photo"/>
          <p:cNvPicPr preferRelativeResize="0"/>
          <p:nvPr/>
        </p:nvPicPr>
        <p:blipFill>
          <a:blip r:embed="rId4">
            <a:alphaModFix/>
          </a:blip>
          <a:stretch>
            <a:fillRect/>
          </a:stretch>
        </p:blipFill>
        <p:spPr>
          <a:xfrm>
            <a:off x="4746575" y="2222512"/>
            <a:ext cx="3810200" cy="2534325"/>
          </a:xfrm>
          <a:prstGeom prst="rect">
            <a:avLst/>
          </a:prstGeom>
          <a:noFill/>
          <a:ln>
            <a:noFill/>
          </a:ln>
        </p:spPr>
      </p:pic>
      <p:sp>
        <p:nvSpPr>
          <p:cNvPr id="2" name="Title 1" hidden="1"/>
          <p:cNvSpPr>
            <a:spLocks noGrp="1"/>
          </p:cNvSpPr>
          <p:nvPr>
            <p:ph type="title" idx="4294967295"/>
          </p:nvPr>
        </p:nvSpPr>
        <p:spPr/>
        <p:txBody>
          <a:bodyPr/>
          <a:lstStyle/>
          <a:p>
            <a:r>
              <a:rPr lang="en-US" dirty="0" smtClean="0"/>
              <a:t>Optional Local Metrics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1"/>
          <p:cNvSpPr txBox="1"/>
          <p:nvPr/>
        </p:nvSpPr>
        <p:spPr>
          <a:xfrm>
            <a:off x="601875" y="258750"/>
            <a:ext cx="8006400" cy="90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4100" b="0" i="0" u="none" strike="noStrike" cap="none">
                <a:solidFill>
                  <a:srgbClr val="0070C0"/>
                </a:solidFill>
                <a:latin typeface="Calibri"/>
                <a:ea typeface="Calibri"/>
                <a:cs typeface="Calibri"/>
                <a:sym typeface="Calibri"/>
              </a:rPr>
              <a:t>Monitoring Performance Framework </a:t>
            </a:r>
            <a:endParaRPr sz="4100" b="0" i="0" u="none" strike="noStrike" cap="none">
              <a:solidFill>
                <a:srgbClr val="0070C0"/>
              </a:solidFill>
              <a:latin typeface="Calibri"/>
              <a:ea typeface="Calibri"/>
              <a:cs typeface="Calibri"/>
              <a:sym typeface="Calibri"/>
            </a:endParaRPr>
          </a:p>
        </p:txBody>
      </p:sp>
      <p:pic>
        <p:nvPicPr>
          <p:cNvPr id="363" name="Google Shape;363;p61" descr="3rd grade reading targets"/>
          <p:cNvPicPr preferRelativeResize="0"/>
          <p:nvPr/>
        </p:nvPicPr>
        <p:blipFill rotWithShape="1">
          <a:blip r:embed="rId3">
            <a:alphaModFix/>
          </a:blip>
          <a:srcRect l="48472" t="11878"/>
          <a:stretch/>
        </p:blipFill>
        <p:spPr>
          <a:xfrm>
            <a:off x="1272975" y="1580575"/>
            <a:ext cx="4010300" cy="2637300"/>
          </a:xfrm>
          <a:prstGeom prst="rect">
            <a:avLst/>
          </a:prstGeom>
          <a:noFill/>
          <a:ln w="9525" cap="flat" cmpd="sng">
            <a:solidFill>
              <a:srgbClr val="FFFFFF"/>
            </a:solidFill>
            <a:prstDash val="solid"/>
            <a:round/>
            <a:headEnd type="none" w="sm" len="sm"/>
            <a:tailEnd type="none" w="sm" len="sm"/>
          </a:ln>
        </p:spPr>
      </p:pic>
      <p:sp>
        <p:nvSpPr>
          <p:cNvPr id="364" name="Google Shape;364;p61"/>
          <p:cNvSpPr txBox="1"/>
          <p:nvPr/>
        </p:nvSpPr>
        <p:spPr>
          <a:xfrm>
            <a:off x="1214125" y="4523225"/>
            <a:ext cx="4128000" cy="1920600"/>
          </a:xfrm>
          <a:prstGeom prst="rect">
            <a:avLst/>
          </a:prstGeom>
          <a:solidFill>
            <a:srgbClr val="93C47D"/>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b="1">
                <a:latin typeface="Calibri"/>
                <a:ea typeface="Calibri"/>
                <a:cs typeface="Calibri"/>
                <a:sym typeface="Calibri"/>
              </a:rPr>
              <a:t>Progress Markers</a:t>
            </a:r>
            <a:endParaRPr sz="2400"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US" i="1">
                <a:latin typeface="Calibri"/>
                <a:ea typeface="Calibri"/>
                <a:cs typeface="Calibri"/>
                <a:sym typeface="Calibri"/>
              </a:rPr>
              <a:t>Expect to See </a:t>
            </a:r>
            <a:endParaRPr i="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i="1">
                <a:solidFill>
                  <a:schemeClr val="dk1"/>
                </a:solidFill>
                <a:latin typeface="Calibri"/>
                <a:ea typeface="Calibri"/>
                <a:cs typeface="Calibri"/>
                <a:sym typeface="Calibri"/>
              </a:rPr>
              <a:t>Would like to See</a:t>
            </a:r>
            <a:endParaRPr i="1">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365" name="Google Shape;365;p61"/>
          <p:cNvSpPr txBox="1"/>
          <p:nvPr/>
        </p:nvSpPr>
        <p:spPr>
          <a:xfrm>
            <a:off x="875650" y="831500"/>
            <a:ext cx="1398000" cy="32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900" b="1">
              <a:latin typeface="Calibri"/>
              <a:ea typeface="Calibri"/>
              <a:cs typeface="Calibri"/>
              <a:sym typeface="Calibri"/>
            </a:endParaRPr>
          </a:p>
          <a:p>
            <a:pPr marL="0" lvl="0" indent="0" algn="ctr" rtl="0">
              <a:spcBef>
                <a:spcPts val="0"/>
              </a:spcBef>
              <a:spcAft>
                <a:spcPts val="0"/>
              </a:spcAft>
              <a:buNone/>
            </a:pPr>
            <a:r>
              <a:rPr lang="en-US" sz="1900" b="1">
                <a:latin typeface="Calibri"/>
                <a:ea typeface="Calibri"/>
                <a:cs typeface="Calibri"/>
                <a:sym typeface="Calibri"/>
              </a:rPr>
              <a:t>LPGT</a:t>
            </a:r>
            <a:endParaRPr sz="1900" b="1">
              <a:latin typeface="Calibri"/>
              <a:ea typeface="Calibri"/>
              <a:cs typeface="Calibri"/>
              <a:sym typeface="Calibri"/>
            </a:endParaRPr>
          </a:p>
        </p:txBody>
      </p:sp>
      <p:sp>
        <p:nvSpPr>
          <p:cNvPr id="366" name="Google Shape;366;p61"/>
          <p:cNvSpPr txBox="1"/>
          <p:nvPr/>
        </p:nvSpPr>
        <p:spPr>
          <a:xfrm>
            <a:off x="6379700" y="2936000"/>
            <a:ext cx="1920600" cy="1736700"/>
          </a:xfrm>
          <a:prstGeom prst="rect">
            <a:avLst/>
          </a:prstGeom>
          <a:solidFill>
            <a:srgbClr val="E6913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latin typeface="Calibri"/>
                <a:ea typeface="Calibri"/>
                <a:cs typeface="Calibri"/>
                <a:sym typeface="Calibri"/>
              </a:rPr>
              <a:t>Optional </a:t>
            </a:r>
            <a:endParaRPr sz="3000" b="1">
              <a:latin typeface="Calibri"/>
              <a:ea typeface="Calibri"/>
              <a:cs typeface="Calibri"/>
              <a:sym typeface="Calibri"/>
            </a:endParaRPr>
          </a:p>
          <a:p>
            <a:pPr marL="0" lvl="0" indent="0" algn="l" rtl="0">
              <a:spcBef>
                <a:spcPts val="0"/>
              </a:spcBef>
              <a:spcAft>
                <a:spcPts val="0"/>
              </a:spcAft>
              <a:buNone/>
            </a:pPr>
            <a:r>
              <a:rPr lang="en-US" sz="3000" b="1">
                <a:latin typeface="Calibri"/>
                <a:ea typeface="Calibri"/>
                <a:cs typeface="Calibri"/>
                <a:sym typeface="Calibri"/>
              </a:rPr>
              <a:t>Local</a:t>
            </a:r>
            <a:endParaRPr sz="3000" b="1">
              <a:latin typeface="Calibri"/>
              <a:ea typeface="Calibri"/>
              <a:cs typeface="Calibri"/>
              <a:sym typeface="Calibri"/>
            </a:endParaRPr>
          </a:p>
          <a:p>
            <a:pPr marL="0" lvl="0" indent="0" algn="l" rtl="0">
              <a:spcBef>
                <a:spcPts val="0"/>
              </a:spcBef>
              <a:spcAft>
                <a:spcPts val="0"/>
              </a:spcAft>
              <a:buNone/>
            </a:pPr>
            <a:r>
              <a:rPr lang="en-US" sz="3000" b="1">
                <a:latin typeface="Calibri"/>
                <a:ea typeface="Calibri"/>
                <a:cs typeface="Calibri"/>
                <a:sym typeface="Calibri"/>
              </a:rPr>
              <a:t>Metrics</a:t>
            </a:r>
            <a:endParaRPr sz="3000" b="1">
              <a:latin typeface="Calibri"/>
              <a:ea typeface="Calibri"/>
              <a:cs typeface="Calibri"/>
              <a:sym typeface="Calibri"/>
            </a:endParaRPr>
          </a:p>
        </p:txBody>
      </p:sp>
      <p:pic>
        <p:nvPicPr>
          <p:cNvPr id="367" name="Google Shape;367;p61" descr="Logo" title="Oregon Department of Education"/>
          <p:cNvPicPr preferRelativeResize="0"/>
          <p:nvPr/>
        </p:nvPicPr>
        <p:blipFill>
          <a:blip r:embed="rId4">
            <a:alphaModFix/>
          </a:blip>
          <a:stretch>
            <a:fillRect/>
          </a:stretch>
        </p:blipFill>
        <p:spPr>
          <a:xfrm>
            <a:off x="7946875" y="5693125"/>
            <a:ext cx="935925" cy="944551"/>
          </a:xfrm>
          <a:prstGeom prst="rect">
            <a:avLst/>
          </a:prstGeom>
          <a:noFill/>
          <a:ln>
            <a:noFill/>
          </a:ln>
        </p:spPr>
      </p:pic>
      <p:sp>
        <p:nvSpPr>
          <p:cNvPr id="368" name="Google Shape;368;p61" descr="LPGT Data graph shows stretch targets, baseline targets and gap closing targets. Progress Markets with Expect to See and Would like to see. Optional Local Metrics." title="Monitoring Performance Framework"/>
          <p:cNvSpPr txBox="1"/>
          <p:nvPr/>
        </p:nvSpPr>
        <p:spPr>
          <a:xfrm>
            <a:off x="601200" y="1083575"/>
            <a:ext cx="8281500" cy="54948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Monitoring Performance Framework</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73"/>
        <p:cNvGrpSpPr/>
        <p:nvPr/>
      </p:nvGrpSpPr>
      <p:grpSpPr>
        <a:xfrm>
          <a:off x="0" y="0"/>
          <a:ext cx="0" cy="0"/>
          <a:chOff x="0" y="0"/>
          <a:chExt cx="0" cy="0"/>
        </a:xfrm>
      </p:grpSpPr>
      <p:sp>
        <p:nvSpPr>
          <p:cNvPr id="374" name="Google Shape;374;p62"/>
          <p:cNvSpPr txBox="1"/>
          <p:nvPr/>
        </p:nvSpPr>
        <p:spPr>
          <a:xfrm>
            <a:off x="601875" y="258750"/>
            <a:ext cx="81639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A Few Notes on this Approach</a:t>
            </a:r>
            <a:endParaRPr sz="4800">
              <a:solidFill>
                <a:srgbClr val="0070C0"/>
              </a:solidFill>
              <a:latin typeface="Calibri"/>
              <a:ea typeface="Calibri"/>
              <a:cs typeface="Calibri"/>
              <a:sym typeface="Calibri"/>
            </a:endParaRPr>
          </a:p>
        </p:txBody>
      </p:sp>
      <p:sp>
        <p:nvSpPr>
          <p:cNvPr id="375" name="Google Shape;375;p62"/>
          <p:cNvSpPr txBox="1"/>
          <p:nvPr/>
        </p:nvSpPr>
        <p:spPr>
          <a:xfrm>
            <a:off x="2778600" y="1263125"/>
            <a:ext cx="5335800" cy="12882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120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Creates the most flexibility for districts to respond to the variance of differing demographics while keeping a focus on closing opportunity and achievement gaps.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Does not create undue burden through the creation of page after page of targets.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Creates a system that highlights focal groups that are experiencing the greatest academic disparities.  </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Eliminates the confusion of setting or not setting targets individually for small groups of students.</a:t>
            </a:r>
            <a:endParaRPr sz="20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2000">
              <a:solidFill>
                <a:schemeClr val="dk1"/>
              </a:solidFill>
            </a:endParaRPr>
          </a:p>
          <a:p>
            <a:pPr marL="0" lvl="0" indent="0" algn="l" rtl="0">
              <a:lnSpc>
                <a:spcPct val="115000"/>
              </a:lnSpc>
              <a:spcBef>
                <a:spcPts val="1200"/>
              </a:spcBef>
              <a:spcAft>
                <a:spcPts val="0"/>
              </a:spcAft>
              <a:buNone/>
            </a:pPr>
            <a:endParaRPr sz="1800" i="1">
              <a:solidFill>
                <a:schemeClr val="dk1"/>
              </a:solidFill>
              <a:latin typeface="Calibri"/>
              <a:ea typeface="Calibri"/>
              <a:cs typeface="Calibri"/>
              <a:sym typeface="Calibri"/>
            </a:endParaRPr>
          </a:p>
          <a:p>
            <a:pPr marL="0" marR="0" lvl="0" indent="0" algn="l" rtl="0">
              <a:lnSpc>
                <a:spcPct val="90000"/>
              </a:lnSpc>
              <a:spcBef>
                <a:spcPts val="1200"/>
              </a:spcBef>
              <a:spcAft>
                <a:spcPts val="0"/>
              </a:spcAft>
              <a:buNone/>
            </a:pPr>
            <a:endParaRPr sz="3000">
              <a:latin typeface="Calibri"/>
              <a:ea typeface="Calibri"/>
              <a:cs typeface="Calibri"/>
              <a:sym typeface="Calibri"/>
            </a:endParaRPr>
          </a:p>
          <a:p>
            <a:pPr marL="457200" marR="0" lvl="0" indent="0" algn="l" rtl="0">
              <a:lnSpc>
                <a:spcPct val="90000"/>
              </a:lnSpc>
              <a:spcBef>
                <a:spcPts val="1000"/>
              </a:spcBef>
              <a:spcAft>
                <a:spcPts val="0"/>
              </a:spcAft>
              <a:buNone/>
            </a:pPr>
            <a:endParaRPr sz="2400">
              <a:latin typeface="Calibri"/>
              <a:ea typeface="Calibri"/>
              <a:cs typeface="Calibri"/>
              <a:sym typeface="Calibri"/>
            </a:endParaRPr>
          </a:p>
        </p:txBody>
      </p:sp>
      <p:pic>
        <p:nvPicPr>
          <p:cNvPr id="376" name="Google Shape;376;p62"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pic>
        <p:nvPicPr>
          <p:cNvPr id="377" name="Google Shape;377;p62" descr="Colored pencils showed against a red background." title="Graphic"/>
          <p:cNvPicPr preferRelativeResize="0"/>
          <p:nvPr/>
        </p:nvPicPr>
        <p:blipFill rotWithShape="1">
          <a:blip r:embed="rId4">
            <a:alphaModFix/>
          </a:blip>
          <a:srcRect r="37706" b="-1296"/>
          <a:stretch/>
        </p:blipFill>
        <p:spPr>
          <a:xfrm>
            <a:off x="539950" y="1566275"/>
            <a:ext cx="2141325" cy="3464951"/>
          </a:xfrm>
          <a:prstGeom prst="rect">
            <a:avLst/>
          </a:prstGeom>
          <a:noFill/>
          <a:ln>
            <a:noFill/>
          </a:ln>
        </p:spPr>
      </p:pic>
      <p:sp>
        <p:nvSpPr>
          <p:cNvPr id="378" name="Google Shape;378;p62"/>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13</a:t>
            </a:fld>
            <a:endParaRPr/>
          </a:p>
        </p:txBody>
      </p:sp>
      <p:sp>
        <p:nvSpPr>
          <p:cNvPr id="2" name="Title 1" hidden="1"/>
          <p:cNvSpPr>
            <a:spLocks noGrp="1"/>
          </p:cNvSpPr>
          <p:nvPr>
            <p:ph type="title" idx="4294967295"/>
          </p:nvPr>
        </p:nvSpPr>
        <p:spPr/>
        <p:txBody>
          <a:bodyPr/>
          <a:lstStyle/>
          <a:p>
            <a:r>
              <a:rPr lang="en-US" dirty="0" smtClean="0"/>
              <a:t>A Few Notes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3"/>
          <p:cNvSpPr txBox="1">
            <a:spLocks noGrp="1"/>
          </p:cNvSpPr>
          <p:nvPr>
            <p:ph type="title"/>
          </p:nvPr>
        </p:nvSpPr>
        <p:spPr>
          <a:xfrm>
            <a:off x="2679825" y="93193"/>
            <a:ext cx="6400800" cy="857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1E75BC"/>
              </a:buClr>
              <a:buSzPts val="3600"/>
              <a:buFont typeface="Calibri"/>
              <a:buNone/>
            </a:pPr>
            <a:r>
              <a:rPr lang="en-US" dirty="0">
                <a:solidFill>
                  <a:schemeClr val="accent6"/>
                </a:solidFill>
              </a:rPr>
              <a:t>Student Success Act (SSA)</a:t>
            </a:r>
            <a:endParaRPr dirty="0">
              <a:solidFill>
                <a:schemeClr val="accent6"/>
              </a:solidFill>
            </a:endParaRPr>
          </a:p>
        </p:txBody>
      </p:sp>
      <p:sp>
        <p:nvSpPr>
          <p:cNvPr id="385" name="Google Shape;385;p63"/>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
        <p:nvSpPr>
          <p:cNvPr id="386" name="Google Shape;386;p63" descr="Presenters: Shpresa Halimi (ODE)&#10;ESD Liasions: Sue Wilson, Lane ESD and Angie Arriola, Malheur ESD" title="Launching Draft Progress Markers"/>
          <p:cNvSpPr txBox="1"/>
          <p:nvPr/>
        </p:nvSpPr>
        <p:spPr>
          <a:xfrm>
            <a:off x="434150" y="2223750"/>
            <a:ext cx="8519700" cy="3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87" name="Google Shape;387;p63" descr="Geometric graphic background" title="Background graphic"/>
          <p:cNvSpPr txBox="1">
            <a:spLocks noGrp="1"/>
          </p:cNvSpPr>
          <p:nvPr>
            <p:ph type="body" idx="1"/>
          </p:nvPr>
        </p:nvSpPr>
        <p:spPr>
          <a:xfrm>
            <a:off x="560925" y="2055925"/>
            <a:ext cx="8519700" cy="2941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2000" b="1"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b="1"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800" i="1" u="sng" dirty="0">
              <a:latin typeface="Arial"/>
              <a:ea typeface="Arial"/>
              <a:cs typeface="Arial"/>
              <a:sym typeface="Arial"/>
            </a:endParaRPr>
          </a:p>
          <a:p>
            <a:pPr marL="457200" lvl="0" indent="0" algn="l" rtl="0">
              <a:lnSpc>
                <a:spcPct val="115000"/>
              </a:lnSpc>
              <a:spcBef>
                <a:spcPts val="0"/>
              </a:spcBef>
              <a:spcAft>
                <a:spcPts val="0"/>
              </a:spcAft>
              <a:buNone/>
            </a:pPr>
            <a:endParaRPr sz="2400" i="1" dirty="0">
              <a:latin typeface="Arial"/>
              <a:ea typeface="Arial"/>
              <a:cs typeface="Arial"/>
              <a:sym typeface="Arial"/>
            </a:endParaRPr>
          </a:p>
        </p:txBody>
      </p:sp>
      <p:sp>
        <p:nvSpPr>
          <p:cNvPr id="388" name="Google Shape;388;p63"/>
          <p:cNvSpPr txBox="1"/>
          <p:nvPr/>
        </p:nvSpPr>
        <p:spPr>
          <a:xfrm>
            <a:off x="391575" y="2659350"/>
            <a:ext cx="82551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3600" b="1">
              <a:solidFill>
                <a:schemeClr val="accent1"/>
              </a:solidFill>
              <a:latin typeface="Calibri"/>
              <a:ea typeface="Calibri"/>
              <a:cs typeface="Calibri"/>
              <a:sym typeface="Calibri"/>
            </a:endParaRPr>
          </a:p>
          <a:p>
            <a:pPr marL="0" lvl="0" indent="0" algn="l" rtl="0">
              <a:lnSpc>
                <a:spcPct val="115000"/>
              </a:lnSpc>
              <a:spcBef>
                <a:spcPts val="0"/>
              </a:spcBef>
              <a:spcAft>
                <a:spcPts val="0"/>
              </a:spcAft>
              <a:buNone/>
            </a:pPr>
            <a:r>
              <a:rPr lang="en-US" sz="3600" b="1">
                <a:solidFill>
                  <a:schemeClr val="accent1"/>
                </a:solidFill>
                <a:latin typeface="Calibri"/>
                <a:ea typeface="Calibri"/>
                <a:cs typeface="Calibri"/>
                <a:sym typeface="Calibri"/>
              </a:rPr>
              <a:t>Launching Draft Progress Markers</a:t>
            </a:r>
            <a:endParaRPr sz="3600" b="1">
              <a:solidFill>
                <a:schemeClr val="accent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i="1" u="sng">
                <a:solidFill>
                  <a:schemeClr val="dk1"/>
                </a:solidFill>
                <a:latin typeface="Calibri"/>
                <a:ea typeface="Calibri"/>
                <a:cs typeface="Calibri"/>
                <a:sym typeface="Calibri"/>
              </a:rPr>
              <a:t>Presenters</a:t>
            </a:r>
            <a:r>
              <a:rPr lang="en-US" sz="2000" i="1">
                <a:solidFill>
                  <a:schemeClr val="dk1"/>
                </a:solidFill>
                <a:latin typeface="Calibri"/>
                <a:ea typeface="Calibri"/>
                <a:cs typeface="Calibri"/>
                <a:sym typeface="Calibri"/>
              </a:rPr>
              <a:t>:  Shpresa Halimi (ODE)</a:t>
            </a:r>
            <a:endParaRPr sz="2000" i="1">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r>
              <a:rPr lang="en-US" sz="2000" i="1">
                <a:solidFill>
                  <a:schemeClr val="dk1"/>
                </a:solidFill>
                <a:latin typeface="Calibri"/>
                <a:ea typeface="Calibri"/>
                <a:cs typeface="Calibri"/>
                <a:sym typeface="Calibri"/>
              </a:rPr>
              <a:t>      ESD Liaisons:</a:t>
            </a:r>
            <a:endParaRPr sz="2000" i="1">
              <a:solidFill>
                <a:schemeClr val="dk1"/>
              </a:solidFill>
              <a:latin typeface="Calibri"/>
              <a:ea typeface="Calibri"/>
              <a:cs typeface="Calibri"/>
              <a:sym typeface="Calibri"/>
            </a:endParaRPr>
          </a:p>
          <a:p>
            <a:pPr marL="2286000" lvl="0" indent="457200" algn="l" rtl="0">
              <a:lnSpc>
                <a:spcPct val="115000"/>
              </a:lnSpc>
              <a:spcBef>
                <a:spcPts val="0"/>
              </a:spcBef>
              <a:spcAft>
                <a:spcPts val="0"/>
              </a:spcAft>
              <a:buClr>
                <a:schemeClr val="dk1"/>
              </a:buClr>
              <a:buSzPts val="1100"/>
              <a:buFont typeface="Arial"/>
              <a:buNone/>
            </a:pPr>
            <a:r>
              <a:rPr lang="en-US" sz="2000" i="1">
                <a:solidFill>
                  <a:schemeClr val="dk1"/>
                </a:solidFill>
                <a:latin typeface="Calibri"/>
                <a:ea typeface="Calibri"/>
                <a:cs typeface="Calibri"/>
                <a:sym typeface="Calibri"/>
              </a:rPr>
              <a:t>Sue Wilson, Lane ESD</a:t>
            </a:r>
            <a:endParaRPr sz="2000" i="1">
              <a:solidFill>
                <a:schemeClr val="dk1"/>
              </a:solidFill>
              <a:latin typeface="Calibri"/>
              <a:ea typeface="Calibri"/>
              <a:cs typeface="Calibri"/>
              <a:sym typeface="Calibri"/>
            </a:endParaRPr>
          </a:p>
          <a:p>
            <a:pPr marL="2286000" lvl="0" indent="457200" algn="l" rtl="0">
              <a:lnSpc>
                <a:spcPct val="115000"/>
              </a:lnSpc>
              <a:spcBef>
                <a:spcPts val="0"/>
              </a:spcBef>
              <a:spcAft>
                <a:spcPts val="0"/>
              </a:spcAft>
              <a:buClr>
                <a:schemeClr val="dk1"/>
              </a:buClr>
              <a:buSzPts val="1100"/>
              <a:buFont typeface="Arial"/>
              <a:buNone/>
            </a:pPr>
            <a:r>
              <a:rPr lang="en-US" sz="2000" i="1">
                <a:solidFill>
                  <a:schemeClr val="dk1"/>
                </a:solidFill>
                <a:latin typeface="Calibri"/>
                <a:ea typeface="Calibri"/>
                <a:cs typeface="Calibri"/>
                <a:sym typeface="Calibri"/>
              </a:rPr>
              <a:t>Angie Arriola,  Malheur ESD </a:t>
            </a:r>
            <a:endParaRPr sz="20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36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36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93"/>
        <p:cNvGrpSpPr/>
        <p:nvPr/>
      </p:nvGrpSpPr>
      <p:grpSpPr>
        <a:xfrm>
          <a:off x="0" y="0"/>
          <a:ext cx="0" cy="0"/>
          <a:chOff x="0" y="0"/>
          <a:chExt cx="0" cy="0"/>
        </a:xfrm>
      </p:grpSpPr>
      <p:sp>
        <p:nvSpPr>
          <p:cNvPr id="394" name="Google Shape;394;p64"/>
          <p:cNvSpPr txBox="1"/>
          <p:nvPr/>
        </p:nvSpPr>
        <p:spPr>
          <a:xfrm>
            <a:off x="601875" y="258750"/>
            <a:ext cx="81639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Progress Markers Development</a:t>
            </a:r>
            <a:endParaRPr sz="4800">
              <a:solidFill>
                <a:srgbClr val="0070C0"/>
              </a:solidFill>
              <a:latin typeface="Calibri"/>
              <a:ea typeface="Calibri"/>
              <a:cs typeface="Calibri"/>
              <a:sym typeface="Calibri"/>
            </a:endParaRPr>
          </a:p>
        </p:txBody>
      </p:sp>
      <p:pic>
        <p:nvPicPr>
          <p:cNvPr id="396" name="Google Shape;396;p64"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397" name="Google Shape;397;p64"/>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15</a:t>
            </a:fld>
            <a:endParaRPr/>
          </a:p>
        </p:txBody>
      </p:sp>
      <p:sp>
        <p:nvSpPr>
          <p:cNvPr id="398" name="Google Shape;398;p64"/>
          <p:cNvSpPr txBox="1"/>
          <p:nvPr/>
        </p:nvSpPr>
        <p:spPr>
          <a:xfrm>
            <a:off x="328575" y="1328250"/>
            <a:ext cx="8584800" cy="476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alibri"/>
                <a:ea typeface="Calibri"/>
                <a:cs typeface="Calibri"/>
                <a:sym typeface="Calibri"/>
              </a:rPr>
              <a:t>This  framework was developed through rounds of engagement with leading experts in each common metric, practitioners, and policy advocates. This work was completed and refined prior to the significant impacts associated with the ongoing public health crisis. </a:t>
            </a: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alibri"/>
                <a:ea typeface="Calibri"/>
                <a:cs typeface="Calibri"/>
                <a:sym typeface="Calibri"/>
              </a:rPr>
              <a:t>This work is being shared now as ODE continues work to implement the Student Investment Account amidst uncertain circumstances. The progress markers being presented could change and evolve through the year based on school district, ESDs and community feedback to further adapt to the evolving Oregon’s educational system.</a:t>
            </a: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1"/>
                </a:solidFill>
                <a:latin typeface="Calibri"/>
                <a:ea typeface="Calibri"/>
                <a:cs typeface="Calibri"/>
                <a:sym typeface="Calibri"/>
              </a:rPr>
              <a:t>While there are many questions about the future of Student Investment Account we are releasing Progress Markers in the spirit of continuous improvement and a desire to support learning that helps SDs inform decisions that are bigger than the SIA framework.</a:t>
            </a: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Progress</a:t>
            </a:r>
            <a:r>
              <a:rPr lang="en-US" baseline="0" dirty="0" smtClean="0"/>
              <a:t> Markers Development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5"/>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16</a:t>
            </a:fld>
            <a:endParaRPr/>
          </a:p>
        </p:txBody>
      </p:sp>
      <p:graphicFrame>
        <p:nvGraphicFramePr>
          <p:cNvPr id="405" name="Google Shape;405;p65" descr="Progress Markers Table shows Expect to See and Would Like to See going across the table. The columns in the first part of the table read Four Year Graduation and Five Year Graduation. The explanation under Expect to See at Four and Five Year completion reads, &quot;Meaningful community engagement informs strategies for increading the number of students who graduate ready for college or ready to pursue meaningful work.&quot; Under 'Would Like to See' row it reads, &quot;Changes are evident in curriculum, school culture, administrative and instructional practices, master schedule, and policies in support of graduation targets.&quot; Progress Markers under Third Grade Reading and Expect to See reads, &quot;Schools and districts have a complete inventory of literacy assessments, tools, and curriculum being used (or not used).&quot; Third Grade Reading and Would like to see progress markers reads, &quot;Increased communication exists between educators and families about student growth, literacy trajectory, areas for improvement, and providing individualized supports. Under Ninth Grade on Track and Expect to See reads, &quot;Systems analysis is conducted to identify district and school level barriers to 9th grade success. Ninth Grade on Track and Would Like to See reads, &quot;Develop with students and families a 9th grade on track intervention plan.&quot; Regular Attenders and Expect to See reads, &quot;Schools and families are partnering to promote the importance of engagement in school and identify barriers that impact student attendance.&quot; Lastly Regular Attenders and Would Like to See Progress Markers reads, &quot;District policies reflect geographic and cultural norms of the community and schools implement practices that are proactive for medical/health/bereavement needs.&quot;" title="Examples Table"/>
          <p:cNvGraphicFramePr/>
          <p:nvPr>
            <p:extLst>
              <p:ext uri="{D42A27DB-BD31-4B8C-83A1-F6EECF244321}">
                <p14:modId xmlns:p14="http://schemas.microsoft.com/office/powerpoint/2010/main" val="1605086313"/>
              </p:ext>
            </p:extLst>
          </p:nvPr>
        </p:nvGraphicFramePr>
        <p:xfrm>
          <a:off x="643450" y="1215800"/>
          <a:ext cx="7669500" cy="5300795"/>
        </p:xfrm>
        <a:graphic>
          <a:graphicData uri="http://schemas.openxmlformats.org/drawingml/2006/table">
            <a:tbl>
              <a:tblPr firstRow="1">
                <a:noFill/>
                <a:tableStyleId>{7BCB313B-EBD0-49B3-BAAE-4D7702AE427C}</a:tableStyleId>
              </a:tblPr>
              <a:tblGrid>
                <a:gridCol w="1278250">
                  <a:extLst>
                    <a:ext uri="{9D8B030D-6E8A-4147-A177-3AD203B41FA5}">
                      <a16:colId xmlns:a16="http://schemas.microsoft.com/office/drawing/2014/main" val="20000"/>
                    </a:ext>
                  </a:extLst>
                </a:gridCol>
                <a:gridCol w="1278250">
                  <a:extLst>
                    <a:ext uri="{9D8B030D-6E8A-4147-A177-3AD203B41FA5}">
                      <a16:colId xmlns:a16="http://schemas.microsoft.com/office/drawing/2014/main" val="20001"/>
                    </a:ext>
                  </a:extLst>
                </a:gridCol>
                <a:gridCol w="1278250">
                  <a:extLst>
                    <a:ext uri="{9D8B030D-6E8A-4147-A177-3AD203B41FA5}">
                      <a16:colId xmlns:a16="http://schemas.microsoft.com/office/drawing/2014/main" val="20002"/>
                    </a:ext>
                  </a:extLst>
                </a:gridCol>
                <a:gridCol w="1278250">
                  <a:extLst>
                    <a:ext uri="{9D8B030D-6E8A-4147-A177-3AD203B41FA5}">
                      <a16:colId xmlns:a16="http://schemas.microsoft.com/office/drawing/2014/main" val="20003"/>
                    </a:ext>
                  </a:extLst>
                </a:gridCol>
                <a:gridCol w="1278250">
                  <a:extLst>
                    <a:ext uri="{9D8B030D-6E8A-4147-A177-3AD203B41FA5}">
                      <a16:colId xmlns:a16="http://schemas.microsoft.com/office/drawing/2014/main" val="20004"/>
                    </a:ext>
                  </a:extLst>
                </a:gridCol>
                <a:gridCol w="1278250">
                  <a:extLst>
                    <a:ext uri="{9D8B030D-6E8A-4147-A177-3AD203B41FA5}">
                      <a16:colId xmlns:a16="http://schemas.microsoft.com/office/drawing/2014/main" val="20005"/>
                    </a:ext>
                  </a:extLst>
                </a:gridCol>
              </a:tblGrid>
              <a:tr h="596450">
                <a:tc>
                  <a:txBody>
                    <a:bodyPr/>
                    <a:lstStyle/>
                    <a:p>
                      <a:pPr marL="0" lvl="0" indent="0" algn="l" rtl="0">
                        <a:spcBef>
                          <a:spcPts val="0"/>
                        </a:spcBef>
                        <a:spcAft>
                          <a:spcPts val="0"/>
                        </a:spcAft>
                        <a:buNone/>
                      </a:pPr>
                      <a:r>
                        <a:rPr lang="en-US" dirty="0"/>
                        <a:t>Progress Markers </a:t>
                      </a:r>
                      <a:endParaRPr dirty="0"/>
                    </a:p>
                  </a:txBody>
                  <a:tcPr marL="91425" marR="91425" marT="91425" marB="91425">
                    <a:solidFill>
                      <a:schemeClr val="lt1"/>
                    </a:solidFill>
                  </a:tcPr>
                </a:tc>
                <a:tc>
                  <a:txBody>
                    <a:bodyPr/>
                    <a:lstStyle/>
                    <a:p>
                      <a:pPr marL="0" lvl="0" indent="0" algn="l" rtl="0">
                        <a:spcBef>
                          <a:spcPts val="0"/>
                        </a:spcBef>
                        <a:spcAft>
                          <a:spcPts val="0"/>
                        </a:spcAft>
                        <a:buNone/>
                      </a:pPr>
                      <a:r>
                        <a:rPr lang="en-US" b="1"/>
                        <a:t>Four Year Graduation</a:t>
                      </a:r>
                      <a:endParaRPr b="1"/>
                    </a:p>
                  </a:txBody>
                  <a:tcPr marL="91425" marR="91425" marT="91425" marB="91425">
                    <a:solidFill>
                      <a:schemeClr val="lt1"/>
                    </a:solidFill>
                  </a:tcPr>
                </a:tc>
                <a:tc>
                  <a:txBody>
                    <a:bodyPr/>
                    <a:lstStyle/>
                    <a:p>
                      <a:pPr marL="0" lvl="0" indent="0" algn="l" rtl="0">
                        <a:spcBef>
                          <a:spcPts val="0"/>
                        </a:spcBef>
                        <a:spcAft>
                          <a:spcPts val="0"/>
                        </a:spcAft>
                        <a:buNone/>
                      </a:pPr>
                      <a:r>
                        <a:rPr lang="en-US" b="1"/>
                        <a:t>Five Year Completion</a:t>
                      </a:r>
                      <a:endParaRPr b="1"/>
                    </a:p>
                  </a:txBody>
                  <a:tcPr marL="91425" marR="91425" marT="91425" marB="91425">
                    <a:solidFill>
                      <a:schemeClr val="lt1"/>
                    </a:solidFill>
                  </a:tcPr>
                </a:tc>
                <a:tc>
                  <a:txBody>
                    <a:bodyPr/>
                    <a:lstStyle/>
                    <a:p>
                      <a:pPr marL="0" lvl="0" indent="0" algn="l" rtl="0">
                        <a:spcBef>
                          <a:spcPts val="0"/>
                        </a:spcBef>
                        <a:spcAft>
                          <a:spcPts val="0"/>
                        </a:spcAft>
                        <a:buNone/>
                      </a:pPr>
                      <a:r>
                        <a:rPr lang="en-US" b="1"/>
                        <a:t>Third Grade Reading</a:t>
                      </a:r>
                      <a:endParaRPr b="1"/>
                    </a:p>
                  </a:txBody>
                  <a:tcPr marL="91425" marR="91425" marT="91425" marB="91425">
                    <a:solidFill>
                      <a:schemeClr val="lt1"/>
                    </a:solidFill>
                  </a:tcPr>
                </a:tc>
                <a:tc>
                  <a:txBody>
                    <a:bodyPr/>
                    <a:lstStyle/>
                    <a:p>
                      <a:pPr marL="0" lvl="0" indent="0" algn="l" rtl="0">
                        <a:spcBef>
                          <a:spcPts val="0"/>
                        </a:spcBef>
                        <a:spcAft>
                          <a:spcPts val="0"/>
                        </a:spcAft>
                        <a:buNone/>
                      </a:pPr>
                      <a:r>
                        <a:rPr lang="en-US" b="1"/>
                        <a:t>Ninth Grade on Track</a:t>
                      </a:r>
                      <a:endParaRPr b="1"/>
                    </a:p>
                  </a:txBody>
                  <a:tcPr marL="91425" marR="91425" marT="91425" marB="91425">
                    <a:solidFill>
                      <a:schemeClr val="lt1"/>
                    </a:solidFill>
                  </a:tcPr>
                </a:tc>
                <a:tc>
                  <a:txBody>
                    <a:bodyPr/>
                    <a:lstStyle/>
                    <a:p>
                      <a:pPr marL="0" lvl="0" indent="0" algn="l" rtl="0">
                        <a:spcBef>
                          <a:spcPts val="0"/>
                        </a:spcBef>
                        <a:spcAft>
                          <a:spcPts val="0"/>
                        </a:spcAft>
                        <a:buNone/>
                      </a:pPr>
                      <a:r>
                        <a:rPr lang="en-US" b="1"/>
                        <a:t>Regular Attenders</a:t>
                      </a:r>
                      <a:endParaRPr b="1"/>
                    </a:p>
                  </a:txBody>
                  <a:tcPr marL="91425" marR="91425" marT="91425" marB="91425">
                    <a:solidFill>
                      <a:schemeClr val="lt1"/>
                    </a:solidFill>
                  </a:tcPr>
                </a:tc>
                <a:extLst>
                  <a:ext uri="{0D108BD9-81ED-4DB2-BD59-A6C34878D82A}">
                    <a16:rowId xmlns:a16="http://schemas.microsoft.com/office/drawing/2014/main" val="10000"/>
                  </a:ext>
                </a:extLst>
              </a:tr>
              <a:tr h="2213425">
                <a:tc>
                  <a:txBody>
                    <a:bodyPr/>
                    <a:lstStyle/>
                    <a:p>
                      <a:pPr marL="0" lvl="0" indent="0" algn="l" rtl="0">
                        <a:spcBef>
                          <a:spcPts val="0"/>
                        </a:spcBef>
                        <a:spcAft>
                          <a:spcPts val="0"/>
                        </a:spcAft>
                        <a:buNone/>
                      </a:pPr>
                      <a:r>
                        <a:rPr lang="en-US" b="1" i="1"/>
                        <a:t>Expect to See</a:t>
                      </a:r>
                      <a:endParaRPr b="1" i="1"/>
                    </a:p>
                  </a:txBody>
                  <a:tcPr marL="91425" marR="91425" marT="91425" marB="91425">
                    <a:solidFill>
                      <a:schemeClr val="lt1"/>
                    </a:solidFill>
                  </a:tcPr>
                </a:tc>
                <a:tc gridSpan="2">
                  <a:txBody>
                    <a:bodyPr/>
                    <a:lstStyle/>
                    <a:p>
                      <a:pPr marL="0" lvl="0" indent="0" algn="l" rtl="0">
                        <a:lnSpc>
                          <a:spcPct val="115000"/>
                        </a:lnSpc>
                        <a:spcBef>
                          <a:spcPts val="0"/>
                        </a:spcBef>
                        <a:spcAft>
                          <a:spcPts val="0"/>
                        </a:spcAft>
                        <a:buClr>
                          <a:schemeClr val="dk1"/>
                        </a:buClr>
                        <a:buSzPts val="1100"/>
                        <a:buFont typeface="Arial"/>
                        <a:buNone/>
                      </a:pPr>
                      <a:r>
                        <a:rPr lang="en-US" sz="900">
                          <a:solidFill>
                            <a:schemeClr val="dk1"/>
                          </a:solidFill>
                        </a:rPr>
                        <a:t>Meaningful community engagement informs strategies for increasing the number of students who graduate ready for college or ready to pursue meaningful work.</a:t>
                      </a:r>
                      <a:endParaRPr sz="900">
                        <a:solidFill>
                          <a:schemeClr val="dk1"/>
                        </a:solidFill>
                      </a:endParaRPr>
                    </a:p>
                    <a:p>
                      <a:pPr marL="0" lvl="0" indent="0" algn="l" rtl="0">
                        <a:spcBef>
                          <a:spcPts val="0"/>
                        </a:spcBef>
                        <a:spcAft>
                          <a:spcPts val="0"/>
                        </a:spcAft>
                        <a:buNone/>
                      </a:pPr>
                      <a:endParaRPr sz="1200"/>
                    </a:p>
                  </a:txBody>
                  <a:tcPr marL="91425" marR="91425" marT="91425" marB="91425"/>
                </a:tc>
                <a:tc hMerge="1">
                  <a:txBody>
                    <a:bodyPr/>
                    <a:lstStyle/>
                    <a:p>
                      <a:endParaRPr lang="en-US"/>
                    </a:p>
                  </a:txBody>
                  <a:tcPr/>
                </a:tc>
                <a:tc>
                  <a:txBody>
                    <a:bodyPr/>
                    <a:lstStyle/>
                    <a:p>
                      <a:pPr marL="0" lvl="0" indent="0" algn="l" rtl="0">
                        <a:lnSpc>
                          <a:spcPct val="115000"/>
                        </a:lnSpc>
                        <a:spcBef>
                          <a:spcPts val="1200"/>
                        </a:spcBef>
                        <a:spcAft>
                          <a:spcPts val="1200"/>
                        </a:spcAft>
                        <a:buClr>
                          <a:schemeClr val="dk1"/>
                        </a:buClr>
                        <a:buSzPts val="1100"/>
                        <a:buFont typeface="Arial"/>
                        <a:buNone/>
                      </a:pPr>
                      <a:r>
                        <a:rPr lang="en-US" sz="900">
                          <a:solidFill>
                            <a:schemeClr val="dk1"/>
                          </a:solidFill>
                        </a:rPr>
                        <a:t>Schools and districts have a complete inventory of literacy assessments, tools, and curriculum being used (or not used)</a:t>
                      </a:r>
                      <a:endParaRPr sz="1200"/>
                    </a:p>
                  </a:txBody>
                  <a:tcPr marL="91425" marR="91425" marT="91425" marB="91425"/>
                </a:tc>
                <a:tc>
                  <a:txBody>
                    <a:bodyPr/>
                    <a:lstStyle/>
                    <a:p>
                      <a:pPr marL="0" lvl="0" indent="0" algn="l" rtl="0">
                        <a:lnSpc>
                          <a:spcPct val="115000"/>
                        </a:lnSpc>
                        <a:spcBef>
                          <a:spcPts val="1200"/>
                        </a:spcBef>
                        <a:spcAft>
                          <a:spcPts val="1200"/>
                        </a:spcAft>
                        <a:buClr>
                          <a:schemeClr val="dk1"/>
                        </a:buClr>
                        <a:buSzPts val="1100"/>
                        <a:buFont typeface="Arial"/>
                        <a:buNone/>
                      </a:pPr>
                      <a:r>
                        <a:rPr lang="en-US" sz="900">
                          <a:solidFill>
                            <a:schemeClr val="dk1"/>
                          </a:solidFill>
                        </a:rPr>
                        <a:t>Systems analysis is conducted to identify district and school level barriers to 9th grade success.</a:t>
                      </a:r>
                      <a:endParaRPr sz="1200"/>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900">
                          <a:solidFill>
                            <a:schemeClr val="dk1"/>
                          </a:solidFill>
                        </a:rPr>
                        <a:t>Schools and families are partnering to promote the importance of engagement in school and identify barriers that impact student attendance.</a:t>
                      </a:r>
                      <a:endParaRPr sz="1200"/>
                    </a:p>
                  </a:txBody>
                  <a:tcPr marL="91425" marR="91425" marT="91425" marB="91425"/>
                </a:tc>
                <a:extLst>
                  <a:ext uri="{0D108BD9-81ED-4DB2-BD59-A6C34878D82A}">
                    <a16:rowId xmlns:a16="http://schemas.microsoft.com/office/drawing/2014/main" val="10001"/>
                  </a:ext>
                </a:extLst>
              </a:tr>
              <a:tr h="2477800">
                <a:tc>
                  <a:txBody>
                    <a:bodyPr/>
                    <a:lstStyle/>
                    <a:p>
                      <a:pPr marL="0" lvl="0" indent="0" algn="l" rtl="0">
                        <a:spcBef>
                          <a:spcPts val="0"/>
                        </a:spcBef>
                        <a:spcAft>
                          <a:spcPts val="0"/>
                        </a:spcAft>
                        <a:buNone/>
                      </a:pPr>
                      <a:r>
                        <a:rPr lang="en-US" b="1" i="1"/>
                        <a:t>Would Like to See </a:t>
                      </a:r>
                      <a:endParaRPr b="1" i="1"/>
                    </a:p>
                  </a:txBody>
                  <a:tcPr marL="91425" marR="91425" marT="91425" marB="91425">
                    <a:solidFill>
                      <a:schemeClr val="lt1"/>
                    </a:solidFill>
                  </a:tcPr>
                </a:tc>
                <a:tc gridSpan="2">
                  <a:txBody>
                    <a:bodyPr/>
                    <a:lstStyle/>
                    <a:p>
                      <a:pPr marL="0" lvl="0" indent="0" algn="l" rtl="0">
                        <a:lnSpc>
                          <a:spcPct val="115000"/>
                        </a:lnSpc>
                        <a:spcBef>
                          <a:spcPts val="1200"/>
                        </a:spcBef>
                        <a:spcAft>
                          <a:spcPts val="1200"/>
                        </a:spcAft>
                        <a:buClr>
                          <a:schemeClr val="dk1"/>
                        </a:buClr>
                        <a:buSzPts val="1100"/>
                        <a:buFont typeface="Arial"/>
                        <a:buNone/>
                      </a:pPr>
                      <a:r>
                        <a:rPr lang="en-US" sz="900">
                          <a:solidFill>
                            <a:schemeClr val="dk1"/>
                          </a:solidFill>
                        </a:rPr>
                        <a:t>Changes are evident in curriculum, school culture, administrative and instructional practices, master schedule, and policies in support of graduation targets.</a:t>
                      </a:r>
                      <a:endParaRPr sz="1200"/>
                    </a:p>
                  </a:txBody>
                  <a:tcPr marL="91425" marR="91425" marT="91425" marB="91425"/>
                </a:tc>
                <a:tc hMerge="1">
                  <a:txBody>
                    <a:bodyPr/>
                    <a:lstStyle/>
                    <a:p>
                      <a:endParaRPr lang="en-US"/>
                    </a:p>
                  </a:txBody>
                  <a:tcPr/>
                </a:tc>
                <a:tc>
                  <a:txBody>
                    <a:bodyPr/>
                    <a:lstStyle/>
                    <a:p>
                      <a:pPr marL="0" lvl="0" indent="0" algn="l" rtl="0">
                        <a:lnSpc>
                          <a:spcPct val="115000"/>
                        </a:lnSpc>
                        <a:spcBef>
                          <a:spcPts val="0"/>
                        </a:spcBef>
                        <a:spcAft>
                          <a:spcPts val="0"/>
                        </a:spcAft>
                        <a:buClr>
                          <a:schemeClr val="dk1"/>
                        </a:buClr>
                        <a:buSzPts val="1100"/>
                        <a:buFont typeface="Arial"/>
                        <a:buNone/>
                      </a:pPr>
                      <a:r>
                        <a:rPr lang="en-US" sz="900">
                          <a:solidFill>
                            <a:schemeClr val="dk1"/>
                          </a:solidFill>
                        </a:rPr>
                        <a:t>Increased communication exists between educators and families about student growth, literacy trajectory, areas for improvement, and providing individualized supports.</a:t>
                      </a:r>
                      <a:endParaRPr sz="900">
                        <a:solidFill>
                          <a:schemeClr val="dk1"/>
                        </a:solidFill>
                      </a:endParaRPr>
                    </a:p>
                    <a:p>
                      <a:pPr marL="0" lvl="0" indent="0" algn="l" rtl="0">
                        <a:spcBef>
                          <a:spcPts val="0"/>
                        </a:spcBef>
                        <a:spcAft>
                          <a:spcPts val="0"/>
                        </a:spcAft>
                        <a:buNone/>
                      </a:pPr>
                      <a:endParaRPr sz="1200"/>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900">
                          <a:solidFill>
                            <a:schemeClr val="dk1"/>
                          </a:solidFill>
                        </a:rPr>
                        <a:t>Develop with students and families a 9th grade on track intervention plan</a:t>
                      </a:r>
                      <a:endParaRPr sz="1200"/>
                    </a:p>
                  </a:txBody>
                  <a:tcPr marL="91425" marR="91425" marT="91425" marB="91425"/>
                </a:tc>
                <a:tc>
                  <a:txBody>
                    <a:bodyPr/>
                    <a:lstStyle/>
                    <a:p>
                      <a:pPr marL="0" lvl="0" indent="0" algn="l" rtl="0">
                        <a:lnSpc>
                          <a:spcPct val="115000"/>
                        </a:lnSpc>
                        <a:spcBef>
                          <a:spcPts val="0"/>
                        </a:spcBef>
                        <a:spcAft>
                          <a:spcPts val="0"/>
                        </a:spcAft>
                        <a:buClr>
                          <a:schemeClr val="dk1"/>
                        </a:buClr>
                        <a:buSzPts val="1100"/>
                        <a:buFont typeface="Arial"/>
                        <a:buNone/>
                      </a:pPr>
                      <a:r>
                        <a:rPr lang="en-US" sz="900" dirty="0">
                          <a:solidFill>
                            <a:schemeClr val="dk1"/>
                          </a:solidFill>
                        </a:rPr>
                        <a:t>District policies reflect geographic and cultural norms of the community and schools implement practices that are proactive for medical/health/bereavement needs</a:t>
                      </a:r>
                      <a:endParaRPr sz="1200" dirty="0"/>
                    </a:p>
                  </a:txBody>
                  <a:tcPr marL="91425" marR="91425" marT="91425" marB="91425"/>
                </a:tc>
                <a:extLst>
                  <a:ext uri="{0D108BD9-81ED-4DB2-BD59-A6C34878D82A}">
                    <a16:rowId xmlns:a16="http://schemas.microsoft.com/office/drawing/2014/main" val="10002"/>
                  </a:ext>
                </a:extLst>
              </a:tr>
            </a:tbl>
          </a:graphicData>
        </a:graphic>
      </p:graphicFrame>
      <p:sp>
        <p:nvSpPr>
          <p:cNvPr id="406" name="Google Shape;406;p65"/>
          <p:cNvSpPr txBox="1"/>
          <p:nvPr/>
        </p:nvSpPr>
        <p:spPr>
          <a:xfrm>
            <a:off x="601875" y="258750"/>
            <a:ext cx="81639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Examples</a:t>
            </a:r>
            <a:endParaRPr sz="4800">
              <a:solidFill>
                <a:srgbClr val="0070C0"/>
              </a:solidFill>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Examples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11"/>
        <p:cNvGrpSpPr/>
        <p:nvPr/>
      </p:nvGrpSpPr>
      <p:grpSpPr>
        <a:xfrm>
          <a:off x="0" y="0"/>
          <a:ext cx="0" cy="0"/>
          <a:chOff x="0" y="0"/>
          <a:chExt cx="0" cy="0"/>
        </a:xfrm>
      </p:grpSpPr>
      <p:sp>
        <p:nvSpPr>
          <p:cNvPr id="412" name="Google Shape;412;p66"/>
          <p:cNvSpPr txBox="1"/>
          <p:nvPr/>
        </p:nvSpPr>
        <p:spPr>
          <a:xfrm>
            <a:off x="601875" y="334950"/>
            <a:ext cx="8163900" cy="16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Hearing from the experts...</a:t>
            </a:r>
            <a:endParaRPr sz="4800">
              <a:solidFill>
                <a:srgbClr val="0070C0"/>
              </a:solidFill>
              <a:latin typeface="Calibri"/>
              <a:ea typeface="Calibri"/>
              <a:cs typeface="Calibri"/>
              <a:sym typeface="Calibri"/>
            </a:endParaRPr>
          </a:p>
        </p:txBody>
      </p:sp>
      <p:pic>
        <p:nvPicPr>
          <p:cNvPr id="414" name="Google Shape;414;p66"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15" name="Google Shape;415;p66"/>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17</a:t>
            </a:fld>
            <a:endParaRPr/>
          </a:p>
        </p:txBody>
      </p:sp>
      <p:sp>
        <p:nvSpPr>
          <p:cNvPr id="416" name="Google Shape;416;p66"/>
          <p:cNvSpPr txBox="1"/>
          <p:nvPr/>
        </p:nvSpPr>
        <p:spPr>
          <a:xfrm>
            <a:off x="279600" y="1328250"/>
            <a:ext cx="8584800" cy="47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457200" algn="l" rtl="0">
              <a:spcBef>
                <a:spcPts val="0"/>
              </a:spcBef>
              <a:spcAft>
                <a:spcPts val="0"/>
              </a:spcAft>
              <a:buNone/>
            </a:pPr>
            <a:r>
              <a:rPr lang="en-US" sz="4400" b="1" i="1">
                <a:solidFill>
                  <a:schemeClr val="dk1"/>
                </a:solidFill>
                <a:latin typeface="Calibri"/>
                <a:ea typeface="Calibri"/>
                <a:cs typeface="Calibri"/>
                <a:sym typeface="Calibri"/>
              </a:rPr>
              <a:t>Sue Wilson</a:t>
            </a:r>
            <a:endParaRPr sz="4400" b="1" i="1">
              <a:solidFill>
                <a:schemeClr val="dk1"/>
              </a:solidFill>
              <a:latin typeface="Calibri"/>
              <a:ea typeface="Calibri"/>
              <a:cs typeface="Calibri"/>
              <a:sym typeface="Calibri"/>
            </a:endParaRPr>
          </a:p>
          <a:p>
            <a:pPr marL="0" lvl="0" indent="0" algn="l" rtl="0">
              <a:spcBef>
                <a:spcPts val="0"/>
              </a:spcBef>
              <a:spcAft>
                <a:spcPts val="0"/>
              </a:spcAft>
              <a:buNone/>
            </a:pPr>
            <a:endParaRPr sz="4400" b="1" i="1">
              <a:solidFill>
                <a:schemeClr val="dk1"/>
              </a:solidFill>
              <a:latin typeface="Calibri"/>
              <a:ea typeface="Calibri"/>
              <a:cs typeface="Calibri"/>
              <a:sym typeface="Calibri"/>
            </a:endParaRPr>
          </a:p>
          <a:p>
            <a:pPr marL="0" lvl="0" indent="457200" algn="l" rtl="0">
              <a:spcBef>
                <a:spcPts val="0"/>
              </a:spcBef>
              <a:spcAft>
                <a:spcPts val="0"/>
              </a:spcAft>
              <a:buNone/>
            </a:pPr>
            <a:r>
              <a:rPr lang="en-US" sz="4400" b="1" i="1">
                <a:solidFill>
                  <a:schemeClr val="dk1"/>
                </a:solidFill>
                <a:latin typeface="Calibri"/>
                <a:ea typeface="Calibri"/>
                <a:cs typeface="Calibri"/>
                <a:sym typeface="Calibri"/>
              </a:rPr>
              <a:t>Angie Arriola</a:t>
            </a:r>
            <a:endParaRPr sz="4400" b="1" i="1">
              <a:solidFill>
                <a:schemeClr val="dk1"/>
              </a:solidFill>
              <a:latin typeface="Calibri"/>
              <a:ea typeface="Calibri"/>
              <a:cs typeface="Calibri"/>
              <a:sym typeface="Calibri"/>
            </a:endParaRPr>
          </a:p>
          <a:p>
            <a:pPr marL="0" lvl="0" indent="0" algn="l" rtl="0">
              <a:spcBef>
                <a:spcPts val="0"/>
              </a:spcBef>
              <a:spcAft>
                <a:spcPts val="0"/>
              </a:spcAft>
              <a:buNone/>
            </a:pPr>
            <a:endParaRPr sz="4000" b="1" i="1">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Experts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21"/>
        <p:cNvGrpSpPr/>
        <p:nvPr/>
      </p:nvGrpSpPr>
      <p:grpSpPr>
        <a:xfrm>
          <a:off x="0" y="0"/>
          <a:ext cx="0" cy="0"/>
          <a:chOff x="0" y="0"/>
          <a:chExt cx="0" cy="0"/>
        </a:xfrm>
      </p:grpSpPr>
      <p:sp>
        <p:nvSpPr>
          <p:cNvPr id="422" name="Google Shape;422;p67"/>
          <p:cNvSpPr txBox="1"/>
          <p:nvPr/>
        </p:nvSpPr>
        <p:spPr>
          <a:xfrm>
            <a:off x="601875" y="258750"/>
            <a:ext cx="8163900" cy="160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Launching Draft Progress Markers</a:t>
            </a:r>
            <a:endParaRPr sz="4800">
              <a:solidFill>
                <a:srgbClr val="0070C0"/>
              </a:solidFill>
              <a:latin typeface="Calibri"/>
              <a:ea typeface="Calibri"/>
              <a:cs typeface="Calibri"/>
              <a:sym typeface="Calibri"/>
            </a:endParaRPr>
          </a:p>
        </p:txBody>
      </p:sp>
      <p:pic>
        <p:nvPicPr>
          <p:cNvPr id="424" name="Google Shape;424;p67"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25" name="Google Shape;425;p67"/>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18</a:t>
            </a:fld>
            <a:endParaRPr/>
          </a:p>
        </p:txBody>
      </p:sp>
      <p:sp>
        <p:nvSpPr>
          <p:cNvPr id="426" name="Google Shape;426;p67"/>
          <p:cNvSpPr txBox="1"/>
          <p:nvPr/>
        </p:nvSpPr>
        <p:spPr>
          <a:xfrm>
            <a:off x="279600" y="1328250"/>
            <a:ext cx="8584800" cy="476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457200" lvl="0" indent="-438150" algn="l" rtl="0">
              <a:spcBef>
                <a:spcPts val="0"/>
              </a:spcBef>
              <a:spcAft>
                <a:spcPts val="0"/>
              </a:spcAft>
              <a:buClr>
                <a:schemeClr val="dk1"/>
              </a:buClr>
              <a:buSzPts val="3300"/>
              <a:buFont typeface="Calibri"/>
              <a:buChar char="●"/>
            </a:pPr>
            <a:r>
              <a:rPr lang="en-US" sz="3300">
                <a:solidFill>
                  <a:schemeClr val="dk1"/>
                </a:solidFill>
                <a:latin typeface="Calibri"/>
                <a:ea typeface="Calibri"/>
                <a:cs typeface="Calibri"/>
                <a:sym typeface="Calibri"/>
              </a:rPr>
              <a:t>Draft Progress Markers can be accessed </a:t>
            </a:r>
            <a:r>
              <a:rPr lang="en-US" sz="3300" u="sng">
                <a:solidFill>
                  <a:schemeClr val="hlink"/>
                </a:solidFill>
                <a:latin typeface="Calibri"/>
                <a:ea typeface="Calibri"/>
                <a:cs typeface="Calibri"/>
                <a:sym typeface="Calibri"/>
                <a:hlinkClick r:id="rId4"/>
              </a:rPr>
              <a:t>here</a:t>
            </a:r>
            <a:endParaRPr sz="33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457200" lvl="0" indent="-412750" algn="l" rtl="0">
              <a:spcBef>
                <a:spcPts val="0"/>
              </a:spcBef>
              <a:spcAft>
                <a:spcPts val="0"/>
              </a:spcAft>
              <a:buClr>
                <a:schemeClr val="dk1"/>
              </a:buClr>
              <a:buSzPts val="2900"/>
              <a:buFont typeface="Calibri"/>
              <a:buChar char="●"/>
            </a:pPr>
            <a:r>
              <a:rPr lang="en-US" sz="2900">
                <a:solidFill>
                  <a:schemeClr val="dk1"/>
                </a:solidFill>
                <a:latin typeface="Calibri"/>
                <a:ea typeface="Calibri"/>
                <a:cs typeface="Calibri"/>
                <a:sym typeface="Calibri"/>
              </a:rPr>
              <a:t>Provide Feedback on Progress Markers using this </a:t>
            </a:r>
            <a:r>
              <a:rPr lang="en-US" sz="2900" u="sng">
                <a:solidFill>
                  <a:schemeClr val="hlink"/>
                </a:solidFill>
                <a:latin typeface="Calibri"/>
                <a:ea typeface="Calibri"/>
                <a:cs typeface="Calibri"/>
                <a:sym typeface="Calibri"/>
                <a:hlinkClick r:id="rId5"/>
              </a:rPr>
              <a:t>form</a:t>
            </a:r>
            <a:endParaRPr sz="2900">
              <a:solidFill>
                <a:schemeClr val="dk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Launching Draft Progress Markers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8"/>
          <p:cNvSpPr txBox="1">
            <a:spLocks noGrp="1"/>
          </p:cNvSpPr>
          <p:nvPr>
            <p:ph type="title"/>
          </p:nvPr>
        </p:nvSpPr>
        <p:spPr>
          <a:xfrm>
            <a:off x="2679825" y="93193"/>
            <a:ext cx="6400800" cy="857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1E75BC"/>
              </a:buClr>
              <a:buSzPts val="3600"/>
              <a:buFont typeface="Calibri"/>
              <a:buNone/>
            </a:pPr>
            <a:r>
              <a:rPr lang="en-US">
                <a:solidFill>
                  <a:schemeClr val="accent6"/>
                </a:solidFill>
              </a:rPr>
              <a:t>Student Success Act (SSA)</a:t>
            </a:r>
            <a:endParaRPr>
              <a:solidFill>
                <a:schemeClr val="accent6"/>
              </a:solidFill>
            </a:endParaRPr>
          </a:p>
        </p:txBody>
      </p:sp>
      <p:sp>
        <p:nvSpPr>
          <p:cNvPr id="433" name="Google Shape;433;p68"/>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
        <p:nvSpPr>
          <p:cNvPr id="434" name="Google Shape;434;p68" descr="Presenters: Tim Boyd, Leah Thorp, Shawna Moran (ODE)&#10;ESD Liasons: Ella Taylor, Willamette ESD&#10;Brian Bain, Northwest Region ESD&#10;Madi Koenig, InterMountain ESD" title="LPGT Development - Examples"/>
          <p:cNvSpPr txBox="1"/>
          <p:nvPr/>
        </p:nvSpPr>
        <p:spPr>
          <a:xfrm>
            <a:off x="434150" y="2223750"/>
            <a:ext cx="8519700" cy="3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35" name="Google Shape;435;p68" descr="Geometric graphic background" title="Background"/>
          <p:cNvSpPr txBox="1">
            <a:spLocks noGrp="1"/>
          </p:cNvSpPr>
          <p:nvPr>
            <p:ph type="body" idx="1"/>
          </p:nvPr>
        </p:nvSpPr>
        <p:spPr>
          <a:xfrm>
            <a:off x="560925" y="2055925"/>
            <a:ext cx="8519700" cy="2941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2000" b="1"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b="1" i="1"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800" i="1" u="sng" dirty="0">
              <a:latin typeface="Arial"/>
              <a:ea typeface="Arial"/>
              <a:cs typeface="Arial"/>
              <a:sym typeface="Arial"/>
            </a:endParaRPr>
          </a:p>
          <a:p>
            <a:pPr marL="457200" lvl="0" indent="0" algn="l" rtl="0">
              <a:lnSpc>
                <a:spcPct val="115000"/>
              </a:lnSpc>
              <a:spcBef>
                <a:spcPts val="0"/>
              </a:spcBef>
              <a:spcAft>
                <a:spcPts val="0"/>
              </a:spcAft>
              <a:buNone/>
            </a:pPr>
            <a:endParaRPr sz="2400" i="1" dirty="0">
              <a:latin typeface="Arial"/>
              <a:ea typeface="Arial"/>
              <a:cs typeface="Arial"/>
              <a:sym typeface="Arial"/>
            </a:endParaRPr>
          </a:p>
        </p:txBody>
      </p:sp>
      <p:sp>
        <p:nvSpPr>
          <p:cNvPr id="436" name="Google Shape;436;p68"/>
          <p:cNvSpPr txBox="1"/>
          <p:nvPr/>
        </p:nvSpPr>
        <p:spPr>
          <a:xfrm>
            <a:off x="391575" y="2659350"/>
            <a:ext cx="8255100" cy="3380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600" b="1">
                <a:solidFill>
                  <a:schemeClr val="accent1"/>
                </a:solidFill>
                <a:latin typeface="Calibri"/>
                <a:ea typeface="Calibri"/>
                <a:cs typeface="Calibri"/>
                <a:sym typeface="Calibri"/>
              </a:rPr>
              <a:t>LPGT Development - Examples</a:t>
            </a:r>
            <a:endParaRPr sz="3600" b="1">
              <a:solidFill>
                <a:schemeClr val="accent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000" i="1"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i="1" u="sng">
                <a:solidFill>
                  <a:schemeClr val="dk1"/>
                </a:solidFill>
                <a:latin typeface="Calibri"/>
                <a:ea typeface="Calibri"/>
                <a:cs typeface="Calibri"/>
                <a:sym typeface="Calibri"/>
              </a:rPr>
              <a:t>Presenters</a:t>
            </a:r>
            <a:r>
              <a:rPr lang="en-US" sz="2000" i="1">
                <a:solidFill>
                  <a:schemeClr val="dk1"/>
                </a:solidFill>
                <a:latin typeface="Calibri"/>
                <a:ea typeface="Calibri"/>
                <a:cs typeface="Calibri"/>
                <a:sym typeface="Calibri"/>
              </a:rPr>
              <a:t>: Tim Boyd, Leah Thorp, Shawna Moran (ODE)</a:t>
            </a:r>
            <a:endParaRPr sz="20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i="1">
                <a:solidFill>
                  <a:schemeClr val="dk1"/>
                </a:solidFill>
                <a:latin typeface="Calibri"/>
                <a:ea typeface="Calibri"/>
                <a:cs typeface="Calibri"/>
                <a:sym typeface="Calibri"/>
              </a:rPr>
              <a:t>		   ESD Liaisons: </a:t>
            </a:r>
            <a:endParaRPr sz="2000" i="1">
              <a:solidFill>
                <a:schemeClr val="dk1"/>
              </a:solidFill>
              <a:latin typeface="Calibri"/>
              <a:ea typeface="Calibri"/>
              <a:cs typeface="Calibri"/>
              <a:sym typeface="Calibri"/>
            </a:endParaRPr>
          </a:p>
          <a:p>
            <a:pPr marL="2286000" lvl="0" indent="457200" algn="l" rtl="0">
              <a:lnSpc>
                <a:spcPct val="115000"/>
              </a:lnSpc>
              <a:spcBef>
                <a:spcPts val="0"/>
              </a:spcBef>
              <a:spcAft>
                <a:spcPts val="0"/>
              </a:spcAft>
              <a:buClr>
                <a:schemeClr val="dk1"/>
              </a:buClr>
              <a:buSzPts val="1100"/>
              <a:buFont typeface="Arial"/>
              <a:buNone/>
            </a:pPr>
            <a:r>
              <a:rPr lang="en-US" sz="2000" i="1">
                <a:solidFill>
                  <a:schemeClr val="dk1"/>
                </a:solidFill>
                <a:latin typeface="Calibri"/>
                <a:ea typeface="Calibri"/>
                <a:cs typeface="Calibri"/>
                <a:sym typeface="Calibri"/>
              </a:rPr>
              <a:t>Ella Taylor, Willamette ESD</a:t>
            </a:r>
            <a:endParaRPr sz="2000" i="1">
              <a:solidFill>
                <a:schemeClr val="dk1"/>
              </a:solidFill>
              <a:latin typeface="Calibri"/>
              <a:ea typeface="Calibri"/>
              <a:cs typeface="Calibri"/>
              <a:sym typeface="Calibri"/>
            </a:endParaRPr>
          </a:p>
          <a:p>
            <a:pPr marL="2286000" lvl="0" indent="457200" algn="l" rtl="0">
              <a:lnSpc>
                <a:spcPct val="115000"/>
              </a:lnSpc>
              <a:spcBef>
                <a:spcPts val="0"/>
              </a:spcBef>
              <a:spcAft>
                <a:spcPts val="0"/>
              </a:spcAft>
              <a:buClr>
                <a:schemeClr val="dk1"/>
              </a:buClr>
              <a:buSzPts val="1100"/>
              <a:buFont typeface="Arial"/>
              <a:buNone/>
            </a:pPr>
            <a:r>
              <a:rPr lang="en-US" sz="2000" i="1">
                <a:solidFill>
                  <a:schemeClr val="dk1"/>
                </a:solidFill>
                <a:latin typeface="Calibri"/>
                <a:ea typeface="Calibri"/>
                <a:cs typeface="Calibri"/>
                <a:sym typeface="Calibri"/>
              </a:rPr>
              <a:t>Brian Bain, Northwest Region ESD</a:t>
            </a:r>
            <a:endParaRPr sz="2000" i="1">
              <a:solidFill>
                <a:schemeClr val="dk1"/>
              </a:solidFill>
              <a:latin typeface="Calibri"/>
              <a:ea typeface="Calibri"/>
              <a:cs typeface="Calibri"/>
              <a:sym typeface="Calibri"/>
            </a:endParaRPr>
          </a:p>
          <a:p>
            <a:pPr marL="2286000" lvl="0" indent="457200" algn="l" rtl="0">
              <a:lnSpc>
                <a:spcPct val="115000"/>
              </a:lnSpc>
              <a:spcBef>
                <a:spcPts val="0"/>
              </a:spcBef>
              <a:spcAft>
                <a:spcPts val="0"/>
              </a:spcAft>
              <a:buClr>
                <a:schemeClr val="dk1"/>
              </a:buClr>
              <a:buSzPts val="1100"/>
              <a:buFont typeface="Arial"/>
              <a:buNone/>
            </a:pPr>
            <a:r>
              <a:rPr lang="en-US" sz="2000" i="1">
                <a:solidFill>
                  <a:schemeClr val="dk1"/>
                </a:solidFill>
                <a:latin typeface="Calibri"/>
                <a:ea typeface="Calibri"/>
                <a:cs typeface="Calibri"/>
                <a:sym typeface="Calibri"/>
              </a:rPr>
              <a:t>Madi Koenig, InterMountain ESD </a:t>
            </a:r>
            <a:endParaRPr sz="2000" i="1">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000" i="1"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3600" b="1">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3600" b="1">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269"/>
        <p:cNvGrpSpPr/>
        <p:nvPr/>
      </p:nvGrpSpPr>
      <p:grpSpPr>
        <a:xfrm>
          <a:off x="0" y="0"/>
          <a:ext cx="0" cy="0"/>
          <a:chOff x="0" y="0"/>
          <a:chExt cx="0" cy="0"/>
        </a:xfrm>
      </p:grpSpPr>
      <p:sp>
        <p:nvSpPr>
          <p:cNvPr id="270" name="Google Shape;270;p51"/>
          <p:cNvSpPr txBox="1"/>
          <p:nvPr/>
        </p:nvSpPr>
        <p:spPr>
          <a:xfrm>
            <a:off x="601875" y="258750"/>
            <a:ext cx="8382600" cy="1661700"/>
          </a:xfrm>
          <a:prstGeom prst="rect">
            <a:avLst/>
          </a:prstGeom>
          <a:solidFill>
            <a:schemeClr val="lt1"/>
          </a:solid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US" sz="5000">
                <a:solidFill>
                  <a:srgbClr val="0070C0"/>
                </a:solidFill>
                <a:latin typeface="Calibri"/>
                <a:ea typeface="Calibri"/>
                <a:cs typeface="Calibri"/>
                <a:sym typeface="Calibri"/>
              </a:rPr>
              <a:t>Introductions</a:t>
            </a:r>
            <a:endParaRPr sz="5000">
              <a:solidFill>
                <a:srgbClr val="0070C0"/>
              </a:solidFill>
              <a:latin typeface="Calibri"/>
              <a:ea typeface="Calibri"/>
              <a:cs typeface="Calibri"/>
              <a:sym typeface="Calibri"/>
            </a:endParaRPr>
          </a:p>
          <a:p>
            <a:pPr marL="0" marR="0" lvl="0" indent="0" algn="l" rtl="0">
              <a:lnSpc>
                <a:spcPct val="100000"/>
              </a:lnSpc>
              <a:spcBef>
                <a:spcPts val="0"/>
              </a:spcBef>
              <a:spcAft>
                <a:spcPts val="0"/>
              </a:spcAft>
              <a:buNone/>
            </a:pPr>
            <a:endParaRPr sz="4800">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None/>
            </a:pPr>
            <a:endParaRPr sz="4800">
              <a:solidFill>
                <a:srgbClr val="0070C0"/>
              </a:solidFill>
              <a:latin typeface="Calibri"/>
              <a:ea typeface="Calibri"/>
              <a:cs typeface="Calibri"/>
              <a:sym typeface="Calibri"/>
            </a:endParaRPr>
          </a:p>
        </p:txBody>
      </p:sp>
      <p:pic>
        <p:nvPicPr>
          <p:cNvPr id="271" name="Google Shape;271;p51" descr="ODE Logo"/>
          <p:cNvPicPr preferRelativeResize="0"/>
          <p:nvPr/>
        </p:nvPicPr>
        <p:blipFill rotWithShape="1">
          <a:blip r:embed="rId3">
            <a:alphaModFix/>
          </a:blip>
          <a:srcRect/>
          <a:stretch/>
        </p:blipFill>
        <p:spPr>
          <a:xfrm>
            <a:off x="7924800" y="5818200"/>
            <a:ext cx="935925" cy="944551"/>
          </a:xfrm>
          <a:prstGeom prst="rect">
            <a:avLst/>
          </a:prstGeom>
          <a:noFill/>
          <a:ln>
            <a:noFill/>
          </a:ln>
        </p:spPr>
      </p:pic>
      <p:sp>
        <p:nvSpPr>
          <p:cNvPr id="272" name="Google Shape;272;p51"/>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273" name="Google Shape;273;p51"/>
          <p:cNvSpPr txBox="1"/>
          <p:nvPr/>
        </p:nvSpPr>
        <p:spPr>
          <a:xfrm>
            <a:off x="1097550" y="2439800"/>
            <a:ext cx="7319400" cy="314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i="1">
                <a:latin typeface="Calibri"/>
                <a:ea typeface="Calibri"/>
                <a:cs typeface="Calibri"/>
                <a:sym typeface="Calibri"/>
              </a:rPr>
              <a:t>Please use chat to introduce yourself.</a:t>
            </a:r>
            <a:endParaRPr sz="3600" i="1">
              <a:latin typeface="Calibri"/>
              <a:ea typeface="Calibri"/>
              <a:cs typeface="Calibri"/>
              <a:sym typeface="Calibri"/>
            </a:endParaRPr>
          </a:p>
          <a:p>
            <a:pPr marL="0" lvl="0" indent="0" algn="l" rtl="0">
              <a:spcBef>
                <a:spcPts val="0"/>
              </a:spcBef>
              <a:spcAft>
                <a:spcPts val="0"/>
              </a:spcAft>
              <a:buNone/>
            </a:pPr>
            <a:endParaRPr sz="3600" i="1">
              <a:latin typeface="Calibri"/>
              <a:ea typeface="Calibri"/>
              <a:cs typeface="Calibri"/>
              <a:sym typeface="Calibri"/>
            </a:endParaRPr>
          </a:p>
          <a:p>
            <a:pPr marL="0" lvl="0" indent="0" algn="l" rtl="0">
              <a:spcBef>
                <a:spcPts val="0"/>
              </a:spcBef>
              <a:spcAft>
                <a:spcPts val="0"/>
              </a:spcAft>
              <a:buNone/>
            </a:pPr>
            <a:r>
              <a:rPr lang="en-US" sz="3600" i="1">
                <a:latin typeface="Calibri"/>
                <a:ea typeface="Calibri"/>
                <a:cs typeface="Calibri"/>
                <a:sym typeface="Calibri"/>
              </a:rPr>
              <a:t>Type your name and affiliation in the chat box.</a:t>
            </a:r>
            <a:endParaRPr sz="3600" i="1">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Introductions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41"/>
        <p:cNvGrpSpPr/>
        <p:nvPr/>
      </p:nvGrpSpPr>
      <p:grpSpPr>
        <a:xfrm>
          <a:off x="0" y="0"/>
          <a:ext cx="0" cy="0"/>
          <a:chOff x="0" y="0"/>
          <a:chExt cx="0" cy="0"/>
        </a:xfrm>
      </p:grpSpPr>
      <p:sp>
        <p:nvSpPr>
          <p:cNvPr id="442" name="Google Shape;442;p69"/>
          <p:cNvSpPr txBox="1"/>
          <p:nvPr/>
        </p:nvSpPr>
        <p:spPr>
          <a:xfrm>
            <a:off x="601875" y="258750"/>
            <a:ext cx="64851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LPGT Review Protocol</a:t>
            </a:r>
            <a:endParaRPr sz="4800">
              <a:solidFill>
                <a:srgbClr val="0070C0"/>
              </a:solidFill>
              <a:latin typeface="Calibri"/>
              <a:ea typeface="Calibri"/>
              <a:cs typeface="Calibri"/>
              <a:sym typeface="Calibri"/>
            </a:endParaRPr>
          </a:p>
        </p:txBody>
      </p:sp>
      <p:pic>
        <p:nvPicPr>
          <p:cNvPr id="443" name="Google Shape;443;p69"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44" name="Google Shape;444;p69"/>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20</a:t>
            </a:fld>
            <a:endParaRPr/>
          </a:p>
        </p:txBody>
      </p:sp>
      <p:sp>
        <p:nvSpPr>
          <p:cNvPr id="445" name="Google Shape;445;p69"/>
          <p:cNvSpPr txBox="1"/>
          <p:nvPr/>
        </p:nvSpPr>
        <p:spPr>
          <a:xfrm>
            <a:off x="699050" y="1515825"/>
            <a:ext cx="7093500" cy="390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100">
              <a:solidFill>
                <a:schemeClr val="dk1"/>
              </a:solidFill>
            </a:endParaRPr>
          </a:p>
          <a:p>
            <a:pPr marL="457200" lvl="0" indent="-355600" algn="l" rtl="0">
              <a:lnSpc>
                <a:spcPct val="115000"/>
              </a:lnSpc>
              <a:spcBef>
                <a:spcPts val="0"/>
              </a:spcBef>
              <a:spcAft>
                <a:spcPts val="0"/>
              </a:spcAft>
              <a:buClr>
                <a:schemeClr val="dk1"/>
              </a:buClr>
              <a:buSzPts val="2000"/>
              <a:buAutoNum type="arabicPeriod"/>
            </a:pPr>
            <a:r>
              <a:rPr lang="en-US" sz="2000">
                <a:solidFill>
                  <a:schemeClr val="dk1"/>
                </a:solidFill>
              </a:rPr>
              <a:t>Did the applicant include targets for each of the 5 common metrics?</a:t>
            </a:r>
            <a:endParaRPr sz="2000">
              <a:solidFill>
                <a:schemeClr val="dk1"/>
              </a:solidFill>
            </a:endParaRPr>
          </a:p>
          <a:p>
            <a:pPr marL="457200" lvl="0" indent="0" algn="l" rtl="0">
              <a:lnSpc>
                <a:spcPct val="115000"/>
              </a:lnSpc>
              <a:spcBef>
                <a:spcPts val="0"/>
              </a:spcBef>
              <a:spcAft>
                <a:spcPts val="0"/>
              </a:spcAft>
              <a:buNone/>
            </a:pPr>
            <a:endParaRPr sz="2000">
              <a:solidFill>
                <a:schemeClr val="dk1"/>
              </a:solidFill>
            </a:endParaRPr>
          </a:p>
          <a:p>
            <a:pPr marL="457200" lvl="0" indent="-355600" algn="l" rtl="0">
              <a:lnSpc>
                <a:spcPct val="115000"/>
              </a:lnSpc>
              <a:spcBef>
                <a:spcPts val="0"/>
              </a:spcBef>
              <a:spcAft>
                <a:spcPts val="0"/>
              </a:spcAft>
              <a:buClr>
                <a:schemeClr val="dk1"/>
              </a:buClr>
              <a:buSzPts val="2000"/>
              <a:buAutoNum type="arabicPeriod"/>
            </a:pPr>
            <a:r>
              <a:rPr lang="en-US" sz="2000">
                <a:solidFill>
                  <a:schemeClr val="dk1"/>
                </a:solidFill>
              </a:rPr>
              <a:t>Did the applicant include a “gap closing metric” for focal student groups?</a:t>
            </a:r>
            <a:endParaRPr sz="2000">
              <a:solidFill>
                <a:schemeClr val="dk1"/>
              </a:solidFill>
            </a:endParaRPr>
          </a:p>
          <a:p>
            <a:pPr marL="457200" lvl="0" indent="0" algn="l" rtl="0">
              <a:lnSpc>
                <a:spcPct val="115000"/>
              </a:lnSpc>
              <a:spcBef>
                <a:spcPts val="0"/>
              </a:spcBef>
              <a:spcAft>
                <a:spcPts val="0"/>
              </a:spcAft>
              <a:buNone/>
            </a:pPr>
            <a:endParaRPr sz="2000">
              <a:solidFill>
                <a:schemeClr val="dk1"/>
              </a:solidFill>
            </a:endParaRPr>
          </a:p>
          <a:p>
            <a:pPr marL="457200" lvl="0" indent="-355600" algn="l" rtl="0">
              <a:lnSpc>
                <a:spcPct val="115000"/>
              </a:lnSpc>
              <a:spcBef>
                <a:spcPts val="0"/>
              </a:spcBef>
              <a:spcAft>
                <a:spcPts val="0"/>
              </a:spcAft>
              <a:buClr>
                <a:schemeClr val="dk1"/>
              </a:buClr>
              <a:buSzPts val="2000"/>
              <a:buAutoNum type="arabicPeriod"/>
            </a:pPr>
            <a:r>
              <a:rPr lang="en-US" sz="2000">
                <a:solidFill>
                  <a:schemeClr val="dk1"/>
                </a:solidFill>
              </a:rPr>
              <a:t>Are the targets reasonable (not too high or too low)? </a:t>
            </a:r>
            <a:endParaRPr sz="2000">
              <a:solidFill>
                <a:schemeClr val="dk1"/>
              </a:solidFill>
            </a:endParaRPr>
          </a:p>
          <a:p>
            <a:pPr marL="457200" lvl="0" indent="0" algn="l" rtl="0">
              <a:lnSpc>
                <a:spcPct val="115000"/>
              </a:lnSpc>
              <a:spcBef>
                <a:spcPts val="0"/>
              </a:spcBef>
              <a:spcAft>
                <a:spcPts val="0"/>
              </a:spcAft>
              <a:buNone/>
            </a:pPr>
            <a:endParaRPr sz="2000">
              <a:solidFill>
                <a:schemeClr val="dk1"/>
              </a:solidFill>
            </a:endParaRPr>
          </a:p>
          <a:p>
            <a:pPr marL="457200" lvl="0" indent="-355600" algn="l" rtl="0">
              <a:lnSpc>
                <a:spcPct val="115000"/>
              </a:lnSpc>
              <a:spcBef>
                <a:spcPts val="0"/>
              </a:spcBef>
              <a:spcAft>
                <a:spcPts val="0"/>
              </a:spcAft>
              <a:buClr>
                <a:schemeClr val="dk1"/>
              </a:buClr>
              <a:buSzPts val="2000"/>
              <a:buAutoNum type="arabicPeriod"/>
            </a:pPr>
            <a:r>
              <a:rPr lang="en-US" sz="2000">
                <a:solidFill>
                  <a:schemeClr val="dk1"/>
                </a:solidFill>
              </a:rPr>
              <a:t>Do the “gap closing targets” begin to close gaps?</a:t>
            </a:r>
            <a:endParaRPr sz="2000">
              <a:solidFill>
                <a:schemeClr val="dk1"/>
              </a:solidFill>
            </a:endParaRPr>
          </a:p>
          <a:p>
            <a:pPr marL="457200" lvl="0" indent="0" algn="l" rtl="0">
              <a:lnSpc>
                <a:spcPct val="115000"/>
              </a:lnSpc>
              <a:spcBef>
                <a:spcPts val="0"/>
              </a:spcBef>
              <a:spcAft>
                <a:spcPts val="0"/>
              </a:spcAft>
              <a:buNone/>
            </a:pPr>
            <a:endParaRPr sz="1100">
              <a:solidFill>
                <a:schemeClr val="dk1"/>
              </a:solidFill>
            </a:endParaRPr>
          </a:p>
          <a:p>
            <a:pPr marL="457200" lvl="0" indent="0" algn="l" rtl="0">
              <a:lnSpc>
                <a:spcPct val="115000"/>
              </a:lnSpc>
              <a:spcBef>
                <a:spcPts val="0"/>
              </a:spcBef>
              <a:spcAft>
                <a:spcPts val="0"/>
              </a:spcAft>
              <a:buNone/>
            </a:pPr>
            <a:endParaRPr sz="1800">
              <a:solidFill>
                <a:schemeClr val="dk1"/>
              </a:solidFill>
            </a:endParaRPr>
          </a:p>
          <a:p>
            <a:pPr marL="457200" lvl="0" indent="0" algn="l" rtl="0">
              <a:lnSpc>
                <a:spcPct val="115000"/>
              </a:lnSpc>
              <a:spcBef>
                <a:spcPts val="0"/>
              </a:spcBef>
              <a:spcAft>
                <a:spcPts val="0"/>
              </a:spcAft>
              <a:buNone/>
            </a:pPr>
            <a:r>
              <a:rPr lang="en-US" sz="1800">
                <a:solidFill>
                  <a:schemeClr val="dk1"/>
                </a:solidFill>
              </a:rPr>
              <a:t>( Optional Local Metrics - if any)</a:t>
            </a:r>
            <a:endParaRPr sz="1800">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Review Protocol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50"/>
        <p:cNvGrpSpPr/>
        <p:nvPr/>
      </p:nvGrpSpPr>
      <p:grpSpPr>
        <a:xfrm>
          <a:off x="0" y="0"/>
          <a:ext cx="0" cy="0"/>
          <a:chOff x="0" y="0"/>
          <a:chExt cx="0" cy="0"/>
        </a:xfrm>
      </p:grpSpPr>
      <p:sp>
        <p:nvSpPr>
          <p:cNvPr id="451" name="Google Shape;451;p70"/>
          <p:cNvSpPr txBox="1"/>
          <p:nvPr/>
        </p:nvSpPr>
        <p:spPr>
          <a:xfrm>
            <a:off x="601875" y="258750"/>
            <a:ext cx="64851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LPGT - Strong Examples</a:t>
            </a:r>
            <a:endParaRPr sz="4800">
              <a:solidFill>
                <a:srgbClr val="0070C0"/>
              </a:solidFill>
              <a:latin typeface="Calibri"/>
              <a:ea typeface="Calibri"/>
              <a:cs typeface="Calibri"/>
              <a:sym typeface="Calibri"/>
            </a:endParaRPr>
          </a:p>
        </p:txBody>
      </p:sp>
      <p:pic>
        <p:nvPicPr>
          <p:cNvPr id="452" name="Google Shape;452;p70"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53" name="Google Shape;453;p70"/>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21</a:t>
            </a:fld>
            <a:endParaRPr/>
          </a:p>
        </p:txBody>
      </p:sp>
      <p:graphicFrame>
        <p:nvGraphicFramePr>
          <p:cNvPr id="454" name="Google Shape;454;p70" descr="The columns are 14/15 - 18/19 5-Year Median, Year 1 2019-2020, Year 2 2020-2021, Year 3 2021-2022, Year 4 2022-2023, Year 5 2023-2024, and Factor. The row headings are Starting Point, Baseline Targets, Stretch Targets, and Gap Closing Targets." title="Four-Year Cohort Graduation Rate Targets Table"/>
          <p:cNvGraphicFramePr/>
          <p:nvPr>
            <p:extLst>
              <p:ext uri="{D42A27DB-BD31-4B8C-83A1-F6EECF244321}">
                <p14:modId xmlns:p14="http://schemas.microsoft.com/office/powerpoint/2010/main" val="3070677380"/>
              </p:ext>
            </p:extLst>
          </p:nvPr>
        </p:nvGraphicFramePr>
        <p:xfrm>
          <a:off x="659275" y="1328800"/>
          <a:ext cx="7222000" cy="3140754"/>
        </p:xfrm>
        <a:graphic>
          <a:graphicData uri="http://schemas.openxmlformats.org/drawingml/2006/table">
            <a:tbl>
              <a:tblPr firstRow="1">
                <a:noFill/>
                <a:tableStyleId>{2A4794A0-2F2E-47FF-88FE-A37F68BB2D7F}</a:tableStyleId>
              </a:tblPr>
              <a:tblGrid>
                <a:gridCol w="1295350">
                  <a:extLst>
                    <a:ext uri="{9D8B030D-6E8A-4147-A177-3AD203B41FA5}">
                      <a16:colId xmlns:a16="http://schemas.microsoft.com/office/drawing/2014/main" val="20000"/>
                    </a:ext>
                  </a:extLst>
                </a:gridCol>
                <a:gridCol w="887225">
                  <a:extLst>
                    <a:ext uri="{9D8B030D-6E8A-4147-A177-3AD203B41FA5}">
                      <a16:colId xmlns:a16="http://schemas.microsoft.com/office/drawing/2014/main" val="20001"/>
                    </a:ext>
                  </a:extLst>
                </a:gridCol>
                <a:gridCol w="887225">
                  <a:extLst>
                    <a:ext uri="{9D8B030D-6E8A-4147-A177-3AD203B41FA5}">
                      <a16:colId xmlns:a16="http://schemas.microsoft.com/office/drawing/2014/main" val="20002"/>
                    </a:ext>
                  </a:extLst>
                </a:gridCol>
                <a:gridCol w="887225">
                  <a:extLst>
                    <a:ext uri="{9D8B030D-6E8A-4147-A177-3AD203B41FA5}">
                      <a16:colId xmlns:a16="http://schemas.microsoft.com/office/drawing/2014/main" val="20003"/>
                    </a:ext>
                  </a:extLst>
                </a:gridCol>
                <a:gridCol w="887225">
                  <a:extLst>
                    <a:ext uri="{9D8B030D-6E8A-4147-A177-3AD203B41FA5}">
                      <a16:colId xmlns:a16="http://schemas.microsoft.com/office/drawing/2014/main" val="20004"/>
                    </a:ext>
                  </a:extLst>
                </a:gridCol>
                <a:gridCol w="887225">
                  <a:extLst>
                    <a:ext uri="{9D8B030D-6E8A-4147-A177-3AD203B41FA5}">
                      <a16:colId xmlns:a16="http://schemas.microsoft.com/office/drawing/2014/main" val="20005"/>
                    </a:ext>
                  </a:extLst>
                </a:gridCol>
                <a:gridCol w="887225">
                  <a:extLst>
                    <a:ext uri="{9D8B030D-6E8A-4147-A177-3AD203B41FA5}">
                      <a16:colId xmlns:a16="http://schemas.microsoft.com/office/drawing/2014/main" val="20006"/>
                    </a:ext>
                  </a:extLst>
                </a:gridCol>
                <a:gridCol w="603300">
                  <a:extLst>
                    <a:ext uri="{9D8B030D-6E8A-4147-A177-3AD203B41FA5}">
                      <a16:colId xmlns:a16="http://schemas.microsoft.com/office/drawing/2014/main" val="20007"/>
                    </a:ext>
                  </a:extLst>
                </a:gridCol>
              </a:tblGrid>
              <a:tr h="391180">
                <a:tc gridSpan="7">
                  <a:txBody>
                    <a:bodyPr/>
                    <a:lstStyle/>
                    <a:p>
                      <a:pPr marL="0" lvl="0" indent="0" algn="ctr" rtl="0">
                        <a:lnSpc>
                          <a:spcPct val="115000"/>
                        </a:lnSpc>
                        <a:spcBef>
                          <a:spcPts val="0"/>
                        </a:spcBef>
                        <a:spcAft>
                          <a:spcPts val="0"/>
                        </a:spcAft>
                        <a:buNone/>
                      </a:pPr>
                      <a:r>
                        <a:rPr lang="en-US" b="1" dirty="0">
                          <a:solidFill>
                            <a:srgbClr val="666666"/>
                          </a:solidFill>
                        </a:rPr>
                        <a:t>Four-Year Cohort Graduation Rate Targets</a:t>
                      </a:r>
                      <a:endParaRPr b="1" dirty="0">
                        <a:solidFill>
                          <a:srgbClr val="666666"/>
                        </a:solidFill>
                      </a:endParaRPr>
                    </a:p>
                  </a:txBody>
                  <a:tcPr marL="28575" marR="28575" marT="91425" marB="914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lvl="0" indent="0" algn="l" rtl="0">
                        <a:spcBef>
                          <a:spcPts val="0"/>
                        </a:spcBef>
                        <a:spcAft>
                          <a:spcPts val="0"/>
                        </a:spcAft>
                        <a:buNone/>
                      </a:pP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47344">
                <a:tc>
                  <a:txBody>
                    <a:bodyPr/>
                    <a:lstStyle/>
                    <a:p>
                      <a:pPr marL="0" lvl="0" indent="0" algn="l" rtl="0">
                        <a:spcBef>
                          <a:spcPts val="0"/>
                        </a:spcBef>
                        <a:spcAft>
                          <a:spcPts val="0"/>
                        </a:spcAft>
                        <a:buNone/>
                      </a:pP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b="1"/>
                        <a:t>14/15 - 18/19</a:t>
                      </a:r>
                      <a:endParaRPr sz="1000" b="1"/>
                    </a:p>
                    <a:p>
                      <a:pPr marL="0" lvl="0" indent="0" algn="ctr" rtl="0">
                        <a:lnSpc>
                          <a:spcPct val="115000"/>
                        </a:lnSpc>
                        <a:spcBef>
                          <a:spcPts val="0"/>
                        </a:spcBef>
                        <a:spcAft>
                          <a:spcPts val="0"/>
                        </a:spcAft>
                        <a:buNone/>
                      </a:pPr>
                      <a:r>
                        <a:rPr lang="en-US" sz="1000" b="1"/>
                        <a:t>5-Year Median</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1000" b="1"/>
                        <a:t>Year 1</a:t>
                      </a:r>
                      <a:endParaRPr sz="1000" b="1"/>
                    </a:p>
                    <a:p>
                      <a:pPr marL="0" lvl="0" indent="0" algn="ctr" rtl="0">
                        <a:lnSpc>
                          <a:spcPct val="115000"/>
                        </a:lnSpc>
                        <a:spcBef>
                          <a:spcPts val="0"/>
                        </a:spcBef>
                        <a:spcAft>
                          <a:spcPts val="0"/>
                        </a:spcAft>
                        <a:buNone/>
                      </a:pPr>
                      <a:r>
                        <a:rPr lang="en-US" sz="1000" b="1"/>
                        <a:t>2019-2020</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1000" b="1"/>
                        <a:t>Year 2</a:t>
                      </a:r>
                      <a:endParaRPr sz="1000" b="1"/>
                    </a:p>
                    <a:p>
                      <a:pPr marL="0" lvl="0" indent="0" algn="ctr" rtl="0">
                        <a:lnSpc>
                          <a:spcPct val="115000"/>
                        </a:lnSpc>
                        <a:spcBef>
                          <a:spcPts val="0"/>
                        </a:spcBef>
                        <a:spcAft>
                          <a:spcPts val="0"/>
                        </a:spcAft>
                        <a:buNone/>
                      </a:pPr>
                      <a:r>
                        <a:rPr lang="en-US" sz="1000" b="1"/>
                        <a:t>2020-2021</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1000" b="1"/>
                        <a:t>Year 3</a:t>
                      </a:r>
                      <a:endParaRPr sz="1000" b="1"/>
                    </a:p>
                    <a:p>
                      <a:pPr marL="0" lvl="0" indent="0" algn="ctr" rtl="0">
                        <a:lnSpc>
                          <a:spcPct val="115000"/>
                        </a:lnSpc>
                        <a:spcBef>
                          <a:spcPts val="0"/>
                        </a:spcBef>
                        <a:spcAft>
                          <a:spcPts val="0"/>
                        </a:spcAft>
                        <a:buNone/>
                      </a:pPr>
                      <a:r>
                        <a:rPr lang="en-US" sz="1000" b="1"/>
                        <a:t>2021-2022</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1000" b="1"/>
                        <a:t>Year 4</a:t>
                      </a:r>
                      <a:endParaRPr sz="1000" b="1"/>
                    </a:p>
                    <a:p>
                      <a:pPr marL="0" lvl="0" indent="0" algn="ctr" rtl="0">
                        <a:lnSpc>
                          <a:spcPct val="115000"/>
                        </a:lnSpc>
                        <a:spcBef>
                          <a:spcPts val="0"/>
                        </a:spcBef>
                        <a:spcAft>
                          <a:spcPts val="0"/>
                        </a:spcAft>
                        <a:buNone/>
                      </a:pPr>
                      <a:r>
                        <a:rPr lang="en-US" sz="1000" b="1"/>
                        <a:t>2022-2023</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1000" b="1"/>
                        <a:t>Year 5</a:t>
                      </a:r>
                      <a:endParaRPr sz="1000" b="1"/>
                    </a:p>
                    <a:p>
                      <a:pPr marL="0" lvl="0" indent="0" algn="ctr" rtl="0">
                        <a:lnSpc>
                          <a:spcPct val="115000"/>
                        </a:lnSpc>
                        <a:spcBef>
                          <a:spcPts val="0"/>
                        </a:spcBef>
                        <a:spcAft>
                          <a:spcPts val="0"/>
                        </a:spcAft>
                        <a:buNone/>
                      </a:pPr>
                      <a:r>
                        <a:rPr lang="en-US" sz="1000" b="1"/>
                        <a:t>2023-2024</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1000" b="1"/>
                        <a:t>Factor</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27139">
                <a:tc>
                  <a:txBody>
                    <a:bodyPr/>
                    <a:lstStyle/>
                    <a:p>
                      <a:pPr marL="0" lvl="0" indent="0" algn="l" rtl="0">
                        <a:lnSpc>
                          <a:spcPct val="115000"/>
                        </a:lnSpc>
                        <a:spcBef>
                          <a:spcPts val="0"/>
                        </a:spcBef>
                        <a:spcAft>
                          <a:spcPts val="0"/>
                        </a:spcAft>
                        <a:buNone/>
                      </a:pPr>
                      <a:r>
                        <a:rPr lang="en-US" sz="1000" b="1"/>
                        <a:t>Starting Point</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1000"/>
                        <a:t>84</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84</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84</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84</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84</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84</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NA</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27139">
                <a:tc>
                  <a:txBody>
                    <a:bodyPr/>
                    <a:lstStyle/>
                    <a:p>
                      <a:pPr marL="0" lvl="0" indent="0" algn="l" rtl="0">
                        <a:lnSpc>
                          <a:spcPct val="115000"/>
                        </a:lnSpc>
                        <a:spcBef>
                          <a:spcPts val="0"/>
                        </a:spcBef>
                        <a:spcAft>
                          <a:spcPts val="0"/>
                        </a:spcAft>
                        <a:buNone/>
                      </a:pPr>
                      <a:r>
                        <a:rPr lang="en-US" sz="1000" b="1"/>
                        <a:t>Baseline Targets</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1000"/>
                        <a:t>84</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4CCCC"/>
                    </a:solidFill>
                  </a:tcPr>
                </a:tc>
                <a:tc>
                  <a:txBody>
                    <a:bodyPr/>
                    <a:lstStyle/>
                    <a:p>
                      <a:pPr marL="0" lvl="0" indent="0" algn="ctr" rtl="0">
                        <a:lnSpc>
                          <a:spcPct val="115000"/>
                        </a:lnSpc>
                        <a:spcBef>
                          <a:spcPts val="0"/>
                        </a:spcBef>
                        <a:spcAft>
                          <a:spcPts val="0"/>
                        </a:spcAft>
                        <a:buNone/>
                      </a:pPr>
                      <a:r>
                        <a:rPr lang="en-US" sz="1000"/>
                        <a:t>85.0</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86.0</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87.0</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88.0</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89.0</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1.0</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27139">
                <a:tc>
                  <a:txBody>
                    <a:bodyPr/>
                    <a:lstStyle/>
                    <a:p>
                      <a:pPr marL="0" lvl="0" indent="0" algn="l" rtl="0">
                        <a:lnSpc>
                          <a:spcPct val="115000"/>
                        </a:lnSpc>
                        <a:spcBef>
                          <a:spcPts val="0"/>
                        </a:spcBef>
                        <a:spcAft>
                          <a:spcPts val="0"/>
                        </a:spcAft>
                        <a:buNone/>
                      </a:pPr>
                      <a:r>
                        <a:rPr lang="en-US" sz="1000" b="1"/>
                        <a:t>Stretch Targets</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1000"/>
                        <a:t>84</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85.9</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87.8</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89.7</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91.6</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93.5</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1.9</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87242">
                <a:tc>
                  <a:txBody>
                    <a:bodyPr/>
                    <a:lstStyle/>
                    <a:p>
                      <a:pPr marL="0" lvl="0" indent="0" algn="l" rtl="0">
                        <a:lnSpc>
                          <a:spcPct val="115000"/>
                        </a:lnSpc>
                        <a:spcBef>
                          <a:spcPts val="0"/>
                        </a:spcBef>
                        <a:spcAft>
                          <a:spcPts val="0"/>
                        </a:spcAft>
                        <a:buNone/>
                      </a:pPr>
                      <a:r>
                        <a:rPr lang="en-US" sz="1000" b="1"/>
                        <a:t>Gap Closing Targets</a:t>
                      </a:r>
                      <a:endParaRPr sz="1000" b="1"/>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a:txBody>
                    <a:bodyPr/>
                    <a:lstStyle/>
                    <a:p>
                      <a:pPr marL="0" lvl="0" indent="0" algn="ctr" rtl="0">
                        <a:lnSpc>
                          <a:spcPct val="115000"/>
                        </a:lnSpc>
                        <a:spcBef>
                          <a:spcPts val="0"/>
                        </a:spcBef>
                        <a:spcAft>
                          <a:spcPts val="0"/>
                        </a:spcAft>
                        <a:buNone/>
                      </a:pPr>
                      <a:r>
                        <a:rPr lang="en-US" sz="1000"/>
                        <a:t>79</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81.0</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83.0</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85.0</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87.0</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89.0</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US" sz="1000"/>
                        <a:t>2.0</a:t>
                      </a:r>
                      <a:endParaRPr sz="1000"/>
                    </a:p>
                  </a:txBody>
                  <a:tcPr marL="28575" marR="28575" marT="91425" marB="91425" anchor="b">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61944">
                <a:tc>
                  <a:txBody>
                    <a:bodyPr/>
                    <a:lstStyle/>
                    <a:p>
                      <a:pPr marL="0" lvl="0" indent="0" algn="l" rtl="0">
                        <a:spcBef>
                          <a:spcPts val="0"/>
                        </a:spcBef>
                        <a:spcAft>
                          <a:spcPts val="0"/>
                        </a:spcAft>
                        <a:buNone/>
                      </a:pPr>
                      <a:endParaRPr dirty="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dirty="0"/>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pic>
        <p:nvPicPr>
          <p:cNvPr id="455" name="Google Shape;455;p70" descr="Two tables show District-wide data and Focal Student Groups data." title="FIve-Year Completion Tables"/>
          <p:cNvPicPr preferRelativeResize="0"/>
          <p:nvPr/>
        </p:nvPicPr>
        <p:blipFill>
          <a:blip r:embed="rId4">
            <a:alphaModFix/>
          </a:blip>
          <a:stretch>
            <a:fillRect/>
          </a:stretch>
        </p:blipFill>
        <p:spPr>
          <a:xfrm>
            <a:off x="358212" y="4461228"/>
            <a:ext cx="7824125" cy="2272025"/>
          </a:xfrm>
          <a:prstGeom prst="rect">
            <a:avLst/>
          </a:prstGeom>
          <a:noFill/>
          <a:ln>
            <a:noFill/>
          </a:ln>
        </p:spPr>
      </p:pic>
      <p:sp>
        <p:nvSpPr>
          <p:cNvPr id="456" name="Google Shape;456;p70" descr="The data in this table shows the four-year cohort graduation rate targets example. " title="Four-Year Cohort Graduation Rate Targets Table"/>
          <p:cNvSpPr txBox="1"/>
          <p:nvPr/>
        </p:nvSpPr>
        <p:spPr>
          <a:xfrm>
            <a:off x="446324" y="1256837"/>
            <a:ext cx="7647900" cy="30447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57" name="Google Shape;457;p70" descr="There are two tables. The columns for both tables read Year 1 20-21, Year 2 21-22, Year 3 22-23, Year 4 23-24, and Year 5 24-25. The rows for the Five-Year Completion table read Stretch Target and Baseline Target. The one row for the Focal Student Groups reads Gap Closing." title="Five-Year Completion Table &amp; Focal Student Groups"/>
          <p:cNvSpPr txBox="1"/>
          <p:nvPr/>
        </p:nvSpPr>
        <p:spPr>
          <a:xfrm>
            <a:off x="461400" y="4397225"/>
            <a:ext cx="7647900" cy="22719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Strong Examples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62"/>
        <p:cNvGrpSpPr/>
        <p:nvPr/>
      </p:nvGrpSpPr>
      <p:grpSpPr>
        <a:xfrm>
          <a:off x="0" y="0"/>
          <a:ext cx="0" cy="0"/>
          <a:chOff x="0" y="0"/>
          <a:chExt cx="0" cy="0"/>
        </a:xfrm>
      </p:grpSpPr>
      <p:sp>
        <p:nvSpPr>
          <p:cNvPr id="463" name="Google Shape;463;p71"/>
          <p:cNvSpPr txBox="1"/>
          <p:nvPr/>
        </p:nvSpPr>
        <p:spPr>
          <a:xfrm>
            <a:off x="601875" y="258750"/>
            <a:ext cx="64851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Strong Examples….</a:t>
            </a:r>
            <a:endParaRPr sz="4800">
              <a:solidFill>
                <a:srgbClr val="0070C0"/>
              </a:solidFill>
              <a:latin typeface="Calibri"/>
              <a:ea typeface="Calibri"/>
              <a:cs typeface="Calibri"/>
              <a:sym typeface="Calibri"/>
            </a:endParaRPr>
          </a:p>
        </p:txBody>
      </p:sp>
      <p:pic>
        <p:nvPicPr>
          <p:cNvPr id="464" name="Google Shape;464;p71"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65" name="Google Shape;465;p71"/>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22</a:t>
            </a:fld>
            <a:endParaRPr/>
          </a:p>
        </p:txBody>
      </p:sp>
      <p:pic>
        <p:nvPicPr>
          <p:cNvPr id="466" name="Google Shape;466;p71" descr="The data provided on this line graph is for 3rd Grade Reading level for District Average, All Students, Students Experiencing Poverty, State Average, Hispanic, Underserved Race/Ethnicity, Stretch Targets, Baseline Targets, and Gap Closing Targets. The rows going across increase in increments of 10, starting at 0 and going to 90. The columns at the bottom of the graph are the years. They start at 2014 and go through 2024." title="Strong Examples Table"/>
          <p:cNvPicPr preferRelativeResize="0"/>
          <p:nvPr/>
        </p:nvPicPr>
        <p:blipFill>
          <a:blip r:embed="rId4">
            <a:alphaModFix/>
          </a:blip>
          <a:stretch>
            <a:fillRect/>
          </a:stretch>
        </p:blipFill>
        <p:spPr>
          <a:xfrm>
            <a:off x="1001125" y="4019700"/>
            <a:ext cx="6681800" cy="1879625"/>
          </a:xfrm>
          <a:prstGeom prst="rect">
            <a:avLst/>
          </a:prstGeom>
          <a:noFill/>
          <a:ln>
            <a:noFill/>
          </a:ln>
        </p:spPr>
      </p:pic>
      <p:pic>
        <p:nvPicPr>
          <p:cNvPr id="467" name="Google Shape;467;p71" descr="This table is the data for the State of Oregon. The column headers are State Average, District Average, Hispanic, Students Experiencing Poverty, Underserved Race/Ethnicity, Gap Closing Targets, Stretch Targets and Baseline Targets. The rows are the years 2014-15, 2015-16, 2016-17, 2017-18, 2018-19, 2019-20, 2020-21, 2021-22, 2022-23, and 2023-24." title="3rd Grade Reading Table"/>
          <p:cNvPicPr preferRelativeResize="0"/>
          <p:nvPr/>
        </p:nvPicPr>
        <p:blipFill>
          <a:blip r:embed="rId5">
            <a:alphaModFix/>
          </a:blip>
          <a:stretch>
            <a:fillRect/>
          </a:stretch>
        </p:blipFill>
        <p:spPr>
          <a:xfrm>
            <a:off x="1249950" y="1517000"/>
            <a:ext cx="6068600" cy="2146525"/>
          </a:xfrm>
          <a:prstGeom prst="rect">
            <a:avLst/>
          </a:prstGeom>
          <a:noFill/>
          <a:ln>
            <a:noFill/>
          </a:ln>
        </p:spPr>
      </p:pic>
      <p:sp>
        <p:nvSpPr>
          <p:cNvPr id="468" name="Google Shape;468;p71" descr="3rd Grade Reading data table and complimenting line graph table." title="Strong Examples Tables"/>
          <p:cNvSpPr txBox="1"/>
          <p:nvPr/>
        </p:nvSpPr>
        <p:spPr>
          <a:xfrm>
            <a:off x="957750" y="1307275"/>
            <a:ext cx="6536400" cy="48237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Strong Examples Continued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73"/>
        <p:cNvGrpSpPr/>
        <p:nvPr/>
      </p:nvGrpSpPr>
      <p:grpSpPr>
        <a:xfrm>
          <a:off x="0" y="0"/>
          <a:ext cx="0" cy="0"/>
          <a:chOff x="0" y="0"/>
          <a:chExt cx="0" cy="0"/>
        </a:xfrm>
      </p:grpSpPr>
      <p:sp>
        <p:nvSpPr>
          <p:cNvPr id="474" name="Google Shape;474;p72"/>
          <p:cNvSpPr txBox="1"/>
          <p:nvPr/>
        </p:nvSpPr>
        <p:spPr>
          <a:xfrm>
            <a:off x="601875" y="258750"/>
            <a:ext cx="64851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Strong examples….</a:t>
            </a:r>
            <a:endParaRPr sz="4800">
              <a:solidFill>
                <a:srgbClr val="0070C0"/>
              </a:solidFill>
              <a:latin typeface="Calibri"/>
              <a:ea typeface="Calibri"/>
              <a:cs typeface="Calibri"/>
              <a:sym typeface="Calibri"/>
            </a:endParaRPr>
          </a:p>
        </p:txBody>
      </p:sp>
      <p:pic>
        <p:nvPicPr>
          <p:cNvPr id="475" name="Google Shape;475;p72"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76" name="Google Shape;476;p72"/>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23</a:t>
            </a:fld>
            <a:endParaRPr/>
          </a:p>
        </p:txBody>
      </p:sp>
      <p:pic>
        <p:nvPicPr>
          <p:cNvPr id="477" name="Google Shape;477;p72" descr="Two data tables that show 9th Grade On-Track. The first table is the District-Wide table. The columns show Year 1 20-21, Year 2 21-22, Year 3 22-23, Year 4 23-24, and Year 5 24-25. The rows show the Stretch Target and the Baseline Target. The second table show the Focal Student Groups table. The columns show Year 1 20-21, Year 2 21-22, Year 3 22-23, Year 4 23-24, and Year 5 24-25. " title="9th Grade On-Track Table"/>
          <p:cNvPicPr preferRelativeResize="0"/>
          <p:nvPr/>
        </p:nvPicPr>
        <p:blipFill>
          <a:blip r:embed="rId4">
            <a:alphaModFix/>
          </a:blip>
          <a:stretch>
            <a:fillRect/>
          </a:stretch>
        </p:blipFill>
        <p:spPr>
          <a:xfrm>
            <a:off x="482375" y="4334725"/>
            <a:ext cx="7081699" cy="2370874"/>
          </a:xfrm>
          <a:prstGeom prst="rect">
            <a:avLst/>
          </a:prstGeom>
          <a:noFill/>
          <a:ln>
            <a:noFill/>
          </a:ln>
        </p:spPr>
      </p:pic>
      <p:pic>
        <p:nvPicPr>
          <p:cNvPr id="478" name="Google Shape;478;p72" descr="There are two tables in this graphic. The first table is the Regular Attendance District-Wide data. The column headers read Year 1 20-21, Year 2 21-22, Year 3 22-23, Year 4 23-24, and  Year 5 24-25. The rows in this table read Stretch Target and Baseline Target. The second table in this graphic is the Regular Attendance Focal Student Groups. The column headers read  Year 1 20-21, Year 2 21-22, Year 3 22-23, Year 4 23-24, and  Year 5 24-25. The one row header is Gap Closing." title="Regular Attendance District-Wide Table"/>
          <p:cNvPicPr preferRelativeResize="0"/>
          <p:nvPr/>
        </p:nvPicPr>
        <p:blipFill>
          <a:blip r:embed="rId5">
            <a:alphaModFix/>
          </a:blip>
          <a:stretch>
            <a:fillRect/>
          </a:stretch>
        </p:blipFill>
        <p:spPr>
          <a:xfrm>
            <a:off x="789975" y="1313550"/>
            <a:ext cx="6774100" cy="2868775"/>
          </a:xfrm>
          <a:prstGeom prst="rect">
            <a:avLst/>
          </a:prstGeom>
          <a:noFill/>
          <a:ln>
            <a:noFill/>
          </a:ln>
        </p:spPr>
      </p:pic>
      <p:sp>
        <p:nvSpPr>
          <p:cNvPr id="479" name="Google Shape;479;p72" descr="This is a two table graphic to explain the Regular Attendance for District-Wide as well as Focal Student Groups data." title="Regular Attendance District Wide Table"/>
          <p:cNvSpPr txBox="1"/>
          <p:nvPr/>
        </p:nvSpPr>
        <p:spPr>
          <a:xfrm>
            <a:off x="769000" y="1300300"/>
            <a:ext cx="6485100" cy="28821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480" name="Google Shape;480;p72" descr="These two tables show the data District-Wide and Focal Student Groups data." title="9th Grade On Track Tables"/>
          <p:cNvSpPr txBox="1"/>
          <p:nvPr/>
        </p:nvSpPr>
        <p:spPr>
          <a:xfrm>
            <a:off x="775975" y="4327325"/>
            <a:ext cx="6536400" cy="23280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Continued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85"/>
        <p:cNvGrpSpPr/>
        <p:nvPr/>
      </p:nvGrpSpPr>
      <p:grpSpPr>
        <a:xfrm>
          <a:off x="0" y="0"/>
          <a:ext cx="0" cy="0"/>
          <a:chOff x="0" y="0"/>
          <a:chExt cx="0" cy="0"/>
        </a:xfrm>
      </p:grpSpPr>
      <p:sp>
        <p:nvSpPr>
          <p:cNvPr id="486" name="Google Shape;486;p73"/>
          <p:cNvSpPr txBox="1"/>
          <p:nvPr/>
        </p:nvSpPr>
        <p:spPr>
          <a:xfrm>
            <a:off x="601875" y="258750"/>
            <a:ext cx="64851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Local Optional Metric</a:t>
            </a:r>
            <a:endParaRPr sz="4800">
              <a:solidFill>
                <a:srgbClr val="0070C0"/>
              </a:solidFill>
              <a:latin typeface="Calibri"/>
              <a:ea typeface="Calibri"/>
              <a:cs typeface="Calibri"/>
              <a:sym typeface="Calibri"/>
            </a:endParaRPr>
          </a:p>
        </p:txBody>
      </p:sp>
      <p:pic>
        <p:nvPicPr>
          <p:cNvPr id="487" name="Google Shape;487;p73"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88" name="Google Shape;488;p73"/>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24</a:t>
            </a:fld>
            <a:endParaRPr/>
          </a:p>
        </p:txBody>
      </p:sp>
      <p:pic>
        <p:nvPicPr>
          <p:cNvPr id="489" name="Google Shape;489;p73" descr="This is a two table graphic showing the Local Optonal Metric data. The first table shows 6th Grade Math District-Wide data. The columns read Year 1 20-21, Year 2 21-22, Year 3 22-23, Year 4 23-24, and  Year 5 24-25. The rows read Stretch Target and Baseline Target. The second table show 6th Grade Math Focal Student Groups. The columns read Year 1 20-21, Year 2 21-22, Year 3 22-23, Year 4 23-24, and  Year 5 24-25. The row reads Gap Closing." title="6th Grade Math Tables"/>
          <p:cNvPicPr preferRelativeResize="0"/>
          <p:nvPr/>
        </p:nvPicPr>
        <p:blipFill>
          <a:blip r:embed="rId4">
            <a:alphaModFix/>
          </a:blip>
          <a:stretch>
            <a:fillRect/>
          </a:stretch>
        </p:blipFill>
        <p:spPr>
          <a:xfrm>
            <a:off x="201325" y="1719025"/>
            <a:ext cx="8839199" cy="3355024"/>
          </a:xfrm>
          <a:prstGeom prst="rect">
            <a:avLst/>
          </a:prstGeom>
          <a:noFill/>
          <a:ln>
            <a:noFill/>
          </a:ln>
        </p:spPr>
      </p:pic>
      <p:sp>
        <p:nvSpPr>
          <p:cNvPr id="490" name="Google Shape;490;p73" descr="This is a two table graphic showing the District-Wide data vs. the Focal Student Groups data." title="Local Optional Metric Graphic"/>
          <p:cNvSpPr txBox="1"/>
          <p:nvPr/>
        </p:nvSpPr>
        <p:spPr>
          <a:xfrm>
            <a:off x="496350" y="1614875"/>
            <a:ext cx="8039400" cy="34674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Local Optional Metric</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495"/>
        <p:cNvGrpSpPr/>
        <p:nvPr/>
      </p:nvGrpSpPr>
      <p:grpSpPr>
        <a:xfrm>
          <a:off x="0" y="0"/>
          <a:ext cx="0" cy="0"/>
          <a:chOff x="0" y="0"/>
          <a:chExt cx="0" cy="0"/>
        </a:xfrm>
      </p:grpSpPr>
      <p:sp>
        <p:nvSpPr>
          <p:cNvPr id="496" name="Google Shape;496;p74"/>
          <p:cNvSpPr txBox="1"/>
          <p:nvPr/>
        </p:nvSpPr>
        <p:spPr>
          <a:xfrm>
            <a:off x="468375" y="202825"/>
            <a:ext cx="75414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LPGT Development Process</a:t>
            </a:r>
            <a:endParaRPr sz="4800">
              <a:solidFill>
                <a:srgbClr val="0070C0"/>
              </a:solidFill>
              <a:latin typeface="Calibri"/>
              <a:ea typeface="Calibri"/>
              <a:cs typeface="Calibri"/>
              <a:sym typeface="Calibri"/>
            </a:endParaRPr>
          </a:p>
        </p:txBody>
      </p:sp>
      <p:pic>
        <p:nvPicPr>
          <p:cNvPr id="497" name="Google Shape;497;p74"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498" name="Google Shape;498;p74"/>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25</a:t>
            </a:fld>
            <a:endParaRPr/>
          </a:p>
        </p:txBody>
      </p:sp>
      <p:sp>
        <p:nvSpPr>
          <p:cNvPr id="499" name="Google Shape;499;p74" title="ESDs Liasons"/>
          <p:cNvSpPr txBox="1"/>
          <p:nvPr/>
        </p:nvSpPr>
        <p:spPr>
          <a:xfrm>
            <a:off x="468375" y="1942750"/>
            <a:ext cx="7759800" cy="37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00" name="Google Shape;500;p74"/>
          <p:cNvSpPr txBox="1"/>
          <p:nvPr/>
        </p:nvSpPr>
        <p:spPr>
          <a:xfrm>
            <a:off x="1283400" y="2845250"/>
            <a:ext cx="6641400" cy="160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400" i="1">
                <a:latin typeface="Calibri"/>
                <a:ea typeface="Calibri"/>
                <a:cs typeface="Calibri"/>
                <a:sym typeface="Calibri"/>
              </a:rPr>
              <a:t>ESDs Liaisons</a:t>
            </a:r>
            <a:endParaRPr sz="3400" i="1">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ESD Liaisons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05"/>
        <p:cNvGrpSpPr/>
        <p:nvPr/>
      </p:nvGrpSpPr>
      <p:grpSpPr>
        <a:xfrm>
          <a:off x="0" y="0"/>
          <a:ext cx="0" cy="0"/>
          <a:chOff x="0" y="0"/>
          <a:chExt cx="0" cy="0"/>
        </a:xfrm>
      </p:grpSpPr>
      <p:sp>
        <p:nvSpPr>
          <p:cNvPr id="506" name="Google Shape;506;p75"/>
          <p:cNvSpPr txBox="1"/>
          <p:nvPr/>
        </p:nvSpPr>
        <p:spPr>
          <a:xfrm>
            <a:off x="468375" y="202825"/>
            <a:ext cx="75414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Templates used by ESDs</a:t>
            </a:r>
            <a:endParaRPr sz="4800">
              <a:solidFill>
                <a:srgbClr val="0070C0"/>
              </a:solidFill>
              <a:latin typeface="Calibri"/>
              <a:ea typeface="Calibri"/>
              <a:cs typeface="Calibri"/>
              <a:sym typeface="Calibri"/>
            </a:endParaRPr>
          </a:p>
        </p:txBody>
      </p:sp>
      <p:pic>
        <p:nvPicPr>
          <p:cNvPr id="507" name="Google Shape;507;p75"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508" name="Google Shape;508;p75"/>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26</a:t>
            </a:fld>
            <a:endParaRPr/>
          </a:p>
        </p:txBody>
      </p:sp>
      <p:pic>
        <p:nvPicPr>
          <p:cNvPr id="510" name="Google Shape;510;p75" descr="This is a graphic with 3 tables of data. Table 1 shows the student groups. The column headings are 2014-15, 2015-16, 2016-17, 2017-18, 19, g Point, 20, 21, 22, 23, and 24.The row headings are All Students, Starting Point (3 Year Avg), Starting &amp; Top Growth, Combined Disadvantaged, Starting Point (3 Year Av), Starting Point &amp; Top Growth, American Indian/Alaska Native, Black/African American, Hispanic/Latino, Native Hawaiian/Pacific Islander, Economically Disadvantaged, English Learners, Homeless, and Students with Disabilities. The second table is the District Percentiles. The Growth Achieved by Top 10 % of Districts is 3.8. The row headings read Top 10%, Top25%, Top 50%, Bottom 25% and Bottom 10%. The third table shows the Baseline Targets, Stretch Targets and Gap Closing Targets. The column headings read Starting, 2020-21, 2021-22, 2022-23, 2023-24, and 2024-25." title="Templates Used by ESDs"/>
          <p:cNvPicPr preferRelativeResize="0"/>
          <p:nvPr/>
        </p:nvPicPr>
        <p:blipFill>
          <a:blip r:embed="rId4">
            <a:alphaModFix/>
          </a:blip>
          <a:stretch>
            <a:fillRect/>
          </a:stretch>
        </p:blipFill>
        <p:spPr>
          <a:xfrm>
            <a:off x="755000" y="1286300"/>
            <a:ext cx="7235524" cy="4746774"/>
          </a:xfrm>
          <a:prstGeom prst="rect">
            <a:avLst/>
          </a:prstGeom>
          <a:noFill/>
          <a:ln>
            <a:noFill/>
          </a:ln>
        </p:spPr>
      </p:pic>
      <p:sp>
        <p:nvSpPr>
          <p:cNvPr id="511" name="Google Shape;511;p75" descr="Three table graphic showing the data used by ESDs." title="Templates used by ESDs"/>
          <p:cNvSpPr txBox="1"/>
          <p:nvPr/>
        </p:nvSpPr>
        <p:spPr>
          <a:xfrm>
            <a:off x="594225" y="1195425"/>
            <a:ext cx="7501200" cy="49425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Templates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16"/>
        <p:cNvGrpSpPr/>
        <p:nvPr/>
      </p:nvGrpSpPr>
      <p:grpSpPr>
        <a:xfrm>
          <a:off x="0" y="0"/>
          <a:ext cx="0" cy="0"/>
          <a:chOff x="0" y="0"/>
          <a:chExt cx="0" cy="0"/>
        </a:xfrm>
      </p:grpSpPr>
      <p:sp>
        <p:nvSpPr>
          <p:cNvPr id="517" name="Google Shape;517;p76"/>
          <p:cNvSpPr txBox="1"/>
          <p:nvPr/>
        </p:nvSpPr>
        <p:spPr>
          <a:xfrm>
            <a:off x="468375" y="202825"/>
            <a:ext cx="75414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Templates used by ESDs</a:t>
            </a:r>
            <a:endParaRPr sz="4800">
              <a:solidFill>
                <a:srgbClr val="0070C0"/>
              </a:solidFill>
              <a:latin typeface="Calibri"/>
              <a:ea typeface="Calibri"/>
              <a:cs typeface="Calibri"/>
              <a:sym typeface="Calibri"/>
            </a:endParaRPr>
          </a:p>
        </p:txBody>
      </p:sp>
      <p:pic>
        <p:nvPicPr>
          <p:cNvPr id="518" name="Google Shape;518;p76"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519" name="Google Shape;519;p76"/>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27</a:t>
            </a:fld>
            <a:endParaRPr/>
          </a:p>
        </p:txBody>
      </p:sp>
      <p:pic>
        <p:nvPicPr>
          <p:cNvPr id="521" name="Google Shape;521;p76" descr="A line graph showing the percentage of students graduating over four years. The row headings are numbers in the increments of 10 starting at 0 and going to 100. The column headers at the bottom of the graph show years 2014-15, 2015-16, 2016-17, 2017-18, Starting Point, 2019-20, 2020-21, 2021-22, 2022-23, and 2023-2024. " title="Four Year Graduation Rate Longitudinal Data Table"/>
          <p:cNvPicPr preferRelativeResize="0"/>
          <p:nvPr/>
        </p:nvPicPr>
        <p:blipFill>
          <a:blip r:embed="rId4">
            <a:alphaModFix/>
          </a:blip>
          <a:stretch>
            <a:fillRect/>
          </a:stretch>
        </p:blipFill>
        <p:spPr>
          <a:xfrm>
            <a:off x="699075" y="1174150"/>
            <a:ext cx="7606000" cy="4575126"/>
          </a:xfrm>
          <a:prstGeom prst="rect">
            <a:avLst/>
          </a:prstGeom>
          <a:noFill/>
          <a:ln>
            <a:noFill/>
          </a:ln>
        </p:spPr>
      </p:pic>
      <p:sp>
        <p:nvSpPr>
          <p:cNvPr id="522" name="Google Shape;522;p76" descr="This is a line graph showing the four year graduation rate." title="Four Year Graduation Rate Longitudinal Data Table"/>
          <p:cNvSpPr txBox="1"/>
          <p:nvPr/>
        </p:nvSpPr>
        <p:spPr>
          <a:xfrm>
            <a:off x="685100" y="1146500"/>
            <a:ext cx="7641000" cy="46629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Templates continued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27"/>
        <p:cNvGrpSpPr/>
        <p:nvPr/>
      </p:nvGrpSpPr>
      <p:grpSpPr>
        <a:xfrm>
          <a:off x="0" y="0"/>
          <a:ext cx="0" cy="0"/>
          <a:chOff x="0" y="0"/>
          <a:chExt cx="0" cy="0"/>
        </a:xfrm>
      </p:grpSpPr>
      <p:sp>
        <p:nvSpPr>
          <p:cNvPr id="528" name="Google Shape;528;p77"/>
          <p:cNvSpPr txBox="1"/>
          <p:nvPr/>
        </p:nvSpPr>
        <p:spPr>
          <a:xfrm>
            <a:off x="468375" y="202825"/>
            <a:ext cx="75414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Templates used by ESDs</a:t>
            </a:r>
            <a:endParaRPr sz="4800">
              <a:solidFill>
                <a:srgbClr val="0070C0"/>
              </a:solidFill>
              <a:latin typeface="Calibri"/>
              <a:ea typeface="Calibri"/>
              <a:cs typeface="Calibri"/>
              <a:sym typeface="Calibri"/>
            </a:endParaRPr>
          </a:p>
        </p:txBody>
      </p:sp>
      <p:pic>
        <p:nvPicPr>
          <p:cNvPr id="529" name="Google Shape;529;p77"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530" name="Google Shape;530;p77"/>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28</a:t>
            </a:fld>
            <a:endParaRPr/>
          </a:p>
        </p:txBody>
      </p:sp>
      <p:pic>
        <p:nvPicPr>
          <p:cNvPr id="532" name="Google Shape;532;p77" descr="This graphic shows five tables with data. The 3rd Grade SBAC ELA table shows the percentage of students scoring proficient or better as the row headers starting at 0 and increasing by 10 until you reach 100. The column headers are years 14-15, 15-16, 16-17, 17-18, 18-19, 19-20, 20-21, 21-22, 22-23 and 23-24. There's also a table with definitions. Baseline is the 2018-2019 percentage for all students (based on ODE's advice of starting with the lower of the 2018-2019 percentage or the prior 3 year average). Stretch target estimates growth at 3.7 each year (growth of top 10% of districts). This moves the district from the lower top 25% percentile band to the top 10% percentile band. Gap closing target moves focal student populations (using Hispanic/Latino rather than combined disadvantaged since district is a CEP district) from bottom 25% to top 50%. Growth is anticipated to be slower (1.8) for the first two years. By 2022-2023, growth increases to 3.7 (top 10%) since students will have benefited from increased focus throughout primary grades. Growth moves district fromj bottom 25th percentile band to top 50th percentile band. *Dotted lines are projected. Table 2 is in the lower left-hand corner of the graphic. It shows the District Percentiles. The Growth Achieved by Top 10% of Districts: 3.7. The row headings are Top 10%, Top25%, Top 50%, Bottom 50%, Bottom 25% and Bottom 10%. Table 3  shows that target data. The row headings are Baseline Targets, Stretch Targets and Gap Closing Targets. The column headings are the years 19-20, 20-21, 21-22, 22-23, and 23-24. Table 4 shows Starting Point-Pick 1 data. The row headings read All Students-Last, All Students-3 Yr Ave, CDIS-Last, and CDIS-3 Yr Ave. Table 5 shows the Growth Achieved by Top 10%: 3.7. The row headings all read Increase. The column headings are years 19-20, 20-21, 21-22, 22-23, and 23-24. &#10;ODE suggestions for setting Long-term Growth Targets:&#10;Baseline:&#10;1. If your data is trending downward, use a flat baseline based on either the current year's data or the 3-year average.&#10;Stretch:&#10;1. Avoid using an amount greater than what has been achieved by the top 10% of districts(see table 2).&#10;Gap Closing:&#10;1. If your starting point is much lower than All Students, aim for their baseline.&#10;Stretch and Gap Closing:&#10;1. Look for ways to move from one band to another or to move from the bottom to the top of the band. (See Table 2.)" title="3rd Grade SBAC ELA Tables"/>
          <p:cNvPicPr preferRelativeResize="0"/>
          <p:nvPr/>
        </p:nvPicPr>
        <p:blipFill>
          <a:blip r:embed="rId4">
            <a:alphaModFix/>
          </a:blip>
          <a:stretch>
            <a:fillRect/>
          </a:stretch>
        </p:blipFill>
        <p:spPr>
          <a:xfrm>
            <a:off x="699075" y="1222650"/>
            <a:ext cx="7405950" cy="4698575"/>
          </a:xfrm>
          <a:prstGeom prst="rect">
            <a:avLst/>
          </a:prstGeom>
          <a:noFill/>
          <a:ln>
            <a:noFill/>
          </a:ln>
        </p:spPr>
      </p:pic>
      <p:sp>
        <p:nvSpPr>
          <p:cNvPr id="533" name="Google Shape;533;p77" descr="This is a graphic with five tables showing the data for the 3rd Grade SBAC ELA." title="3rd Grade SBAC ELA Graphics"/>
          <p:cNvSpPr txBox="1"/>
          <p:nvPr/>
        </p:nvSpPr>
        <p:spPr>
          <a:xfrm>
            <a:off x="447375" y="1170588"/>
            <a:ext cx="7801800" cy="48027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Templates</a:t>
            </a:r>
            <a:r>
              <a:rPr lang="en-US" baseline="0" dirty="0" smtClean="0"/>
              <a:t> Continued.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38"/>
        <p:cNvGrpSpPr/>
        <p:nvPr/>
      </p:nvGrpSpPr>
      <p:grpSpPr>
        <a:xfrm>
          <a:off x="0" y="0"/>
          <a:ext cx="0" cy="0"/>
          <a:chOff x="0" y="0"/>
          <a:chExt cx="0" cy="0"/>
        </a:xfrm>
      </p:grpSpPr>
      <p:sp>
        <p:nvSpPr>
          <p:cNvPr id="539" name="Google Shape;539;p78"/>
          <p:cNvSpPr txBox="1"/>
          <p:nvPr/>
        </p:nvSpPr>
        <p:spPr>
          <a:xfrm>
            <a:off x="468375" y="202825"/>
            <a:ext cx="75414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Templates used by ESDs</a:t>
            </a:r>
            <a:endParaRPr sz="4800">
              <a:solidFill>
                <a:srgbClr val="0070C0"/>
              </a:solidFill>
              <a:latin typeface="Calibri"/>
              <a:ea typeface="Calibri"/>
              <a:cs typeface="Calibri"/>
              <a:sym typeface="Calibri"/>
            </a:endParaRPr>
          </a:p>
        </p:txBody>
      </p:sp>
      <p:pic>
        <p:nvPicPr>
          <p:cNvPr id="540" name="Google Shape;540;p78" descr="Logo" title="Oregon Departe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541" name="Google Shape;541;p78"/>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29</a:t>
            </a:fld>
            <a:endParaRPr/>
          </a:p>
        </p:txBody>
      </p:sp>
      <p:pic>
        <p:nvPicPr>
          <p:cNvPr id="543" name="Google Shape;543;p78" descr="This is the 3rd Grade Reading examples. 3.7% growth is considered a significant achievement based upon the top 10% of districts over the last five years. &quot;Growth projected at rates higher than this percentage is likely to be unrealistic&quot; (SIA Guidance, pg. 46).&#10;43.8% is considered at the 50th percentile for statewide district achievement over a five year average.&#10;District-wide table&#10;Base Data 5 year average in column 1. Column 2 Baseline Target 0.0% growth Stretch Target 0.0% growth. Column 3 Year 1 20-21. Column 4 Year 2 21-22. Column 5 Year 3 22-23. Column 6 Year 4 23-24. Column 7 Year 5 24-25.&#10;Combined Focal Groups Include table.&#10;Base Data 5 year Average in column 1. Gap Closing 0.0% growth in column 2. Column 3 Year 1 20-21. Column 4 Year 2 21-22. Column 5 Year 3 22-23. Column 6 Year 4 23-24. Column 7 Year 5 24-25." title="3rd Grade Reading Tables"/>
          <p:cNvPicPr preferRelativeResize="0"/>
          <p:nvPr/>
        </p:nvPicPr>
        <p:blipFill>
          <a:blip r:embed="rId4">
            <a:alphaModFix/>
          </a:blip>
          <a:stretch>
            <a:fillRect/>
          </a:stretch>
        </p:blipFill>
        <p:spPr>
          <a:xfrm>
            <a:off x="762000" y="1279325"/>
            <a:ext cx="7388626" cy="4655874"/>
          </a:xfrm>
          <a:prstGeom prst="rect">
            <a:avLst/>
          </a:prstGeom>
          <a:noFill/>
          <a:ln>
            <a:noFill/>
          </a:ln>
        </p:spPr>
      </p:pic>
      <p:sp>
        <p:nvSpPr>
          <p:cNvPr id="544" name="Google Shape;544;p78" descr="3rd Grade Reading Metrics by year for the next 5 years." title="Templates used by ESD's"/>
          <p:cNvSpPr txBox="1"/>
          <p:nvPr/>
        </p:nvSpPr>
        <p:spPr>
          <a:xfrm>
            <a:off x="720050" y="1181450"/>
            <a:ext cx="7242600" cy="48237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More Templates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78"/>
        <p:cNvGrpSpPr/>
        <p:nvPr/>
      </p:nvGrpSpPr>
      <p:grpSpPr>
        <a:xfrm>
          <a:off x="0" y="0"/>
          <a:ext cx="0" cy="0"/>
          <a:chOff x="0" y="0"/>
          <a:chExt cx="0" cy="0"/>
        </a:xfrm>
      </p:grpSpPr>
      <p:sp>
        <p:nvSpPr>
          <p:cNvPr id="279" name="Google Shape;279;p52"/>
          <p:cNvSpPr txBox="1"/>
          <p:nvPr/>
        </p:nvSpPr>
        <p:spPr>
          <a:xfrm>
            <a:off x="601875" y="258750"/>
            <a:ext cx="8382600" cy="1661700"/>
          </a:xfrm>
          <a:prstGeom prst="rect">
            <a:avLst/>
          </a:prstGeom>
          <a:solidFill>
            <a:schemeClr val="lt1"/>
          </a:solidFill>
          <a:ln>
            <a:noFill/>
          </a:ln>
        </p:spPr>
        <p:txBody>
          <a:bodyPr spcFirstLastPara="1" wrap="square" lIns="91425" tIns="91425" rIns="91425" bIns="91425" anchor="t" anchorCtr="0">
            <a:noAutofit/>
          </a:bodyPr>
          <a:lstStyle/>
          <a:p>
            <a:pPr marL="457200" lvl="0" indent="0" algn="ctr" rtl="0">
              <a:spcBef>
                <a:spcPts val="0"/>
              </a:spcBef>
              <a:spcAft>
                <a:spcPts val="0"/>
              </a:spcAft>
              <a:buNone/>
            </a:pPr>
            <a:r>
              <a:rPr lang="en-US" sz="4800">
                <a:solidFill>
                  <a:srgbClr val="0070C0"/>
                </a:solidFill>
                <a:latin typeface="Calibri"/>
                <a:ea typeface="Calibri"/>
                <a:cs typeface="Calibri"/>
                <a:sym typeface="Calibri"/>
              </a:rPr>
              <a:t>Agenda Items</a:t>
            </a:r>
            <a:endParaRPr sz="4800">
              <a:solidFill>
                <a:srgbClr val="0070C0"/>
              </a:solidFill>
              <a:latin typeface="Calibri"/>
              <a:ea typeface="Calibri"/>
              <a:cs typeface="Calibri"/>
              <a:sym typeface="Calibri"/>
            </a:endParaRPr>
          </a:p>
          <a:p>
            <a:pPr marL="0" marR="0" lvl="0" indent="0" algn="l" rtl="0">
              <a:lnSpc>
                <a:spcPct val="100000"/>
              </a:lnSpc>
              <a:spcBef>
                <a:spcPts val="0"/>
              </a:spcBef>
              <a:spcAft>
                <a:spcPts val="0"/>
              </a:spcAft>
              <a:buNone/>
            </a:pPr>
            <a:endParaRPr sz="4800">
              <a:solidFill>
                <a:schemeClr val="lt1"/>
              </a:solidFill>
              <a:latin typeface="Calibri"/>
              <a:ea typeface="Calibri"/>
              <a:cs typeface="Calibri"/>
              <a:sym typeface="Calibri"/>
            </a:endParaRPr>
          </a:p>
          <a:p>
            <a:pPr marL="457200" marR="0" lvl="0" indent="0" algn="l" rtl="0">
              <a:lnSpc>
                <a:spcPct val="100000"/>
              </a:lnSpc>
              <a:spcBef>
                <a:spcPts val="0"/>
              </a:spcBef>
              <a:spcAft>
                <a:spcPts val="0"/>
              </a:spcAft>
              <a:buNone/>
            </a:pPr>
            <a:endParaRPr sz="2400">
              <a:latin typeface="Calibri"/>
              <a:ea typeface="Calibri"/>
              <a:cs typeface="Calibri"/>
              <a:sym typeface="Calibri"/>
            </a:endParaRPr>
          </a:p>
          <a:p>
            <a:pPr marL="914400" lvl="1" indent="-374650" algn="l" rtl="0">
              <a:lnSpc>
                <a:spcPct val="150000"/>
              </a:lnSpc>
              <a:spcBef>
                <a:spcPts val="0"/>
              </a:spcBef>
              <a:spcAft>
                <a:spcPts val="0"/>
              </a:spcAft>
              <a:buSzPts val="2300"/>
              <a:buFont typeface="Calibri"/>
              <a:buAutoNum type="romanUcPeriod"/>
            </a:pPr>
            <a:r>
              <a:rPr lang="en-US" sz="2300" b="1">
                <a:latin typeface="Calibri"/>
                <a:ea typeface="Calibri"/>
                <a:cs typeface="Calibri"/>
                <a:sym typeface="Calibri"/>
              </a:rPr>
              <a:t>Welcome, Introductions, Goals, Norms</a:t>
            </a:r>
            <a:endParaRPr sz="2300" b="1">
              <a:latin typeface="Calibri"/>
              <a:ea typeface="Calibri"/>
              <a:cs typeface="Calibri"/>
              <a:sym typeface="Calibri"/>
            </a:endParaRPr>
          </a:p>
          <a:p>
            <a:pPr marL="914400" lvl="1" indent="-374650" algn="l" rtl="0">
              <a:lnSpc>
                <a:spcPct val="150000"/>
              </a:lnSpc>
              <a:spcBef>
                <a:spcPts val="0"/>
              </a:spcBef>
              <a:spcAft>
                <a:spcPts val="0"/>
              </a:spcAft>
              <a:buSzPts val="2300"/>
              <a:buFont typeface="Calibri"/>
              <a:buAutoNum type="romanUcPeriod"/>
            </a:pPr>
            <a:r>
              <a:rPr lang="en-US" sz="2300" b="1">
                <a:latin typeface="Calibri"/>
                <a:ea typeface="Calibri"/>
                <a:cs typeface="Calibri"/>
                <a:sym typeface="Calibri"/>
              </a:rPr>
              <a:t>SIA Common and Customized Framework Overview</a:t>
            </a:r>
            <a:endParaRPr sz="2300" b="1">
              <a:latin typeface="Calibri"/>
              <a:ea typeface="Calibri"/>
              <a:cs typeface="Calibri"/>
              <a:sym typeface="Calibri"/>
            </a:endParaRPr>
          </a:p>
          <a:p>
            <a:pPr marL="914400" lvl="1" indent="-374650" algn="l" rtl="0">
              <a:lnSpc>
                <a:spcPct val="150000"/>
              </a:lnSpc>
              <a:spcBef>
                <a:spcPts val="0"/>
              </a:spcBef>
              <a:spcAft>
                <a:spcPts val="0"/>
              </a:spcAft>
              <a:buSzPts val="2300"/>
              <a:buFont typeface="Calibri"/>
              <a:buAutoNum type="romanUcPeriod"/>
            </a:pPr>
            <a:r>
              <a:rPr lang="en-US" sz="2300" b="1">
                <a:latin typeface="Calibri"/>
                <a:ea typeface="Calibri"/>
                <a:cs typeface="Calibri"/>
                <a:sym typeface="Calibri"/>
              </a:rPr>
              <a:t>Progress Markers</a:t>
            </a:r>
            <a:endParaRPr sz="2300" b="1">
              <a:latin typeface="Calibri"/>
              <a:ea typeface="Calibri"/>
              <a:cs typeface="Calibri"/>
              <a:sym typeface="Calibri"/>
            </a:endParaRPr>
          </a:p>
          <a:p>
            <a:pPr marL="914400" lvl="1" indent="-374650" algn="l" rtl="0">
              <a:lnSpc>
                <a:spcPct val="150000"/>
              </a:lnSpc>
              <a:spcBef>
                <a:spcPts val="0"/>
              </a:spcBef>
              <a:spcAft>
                <a:spcPts val="0"/>
              </a:spcAft>
              <a:buSzPts val="2300"/>
              <a:buFont typeface="Calibri"/>
              <a:buAutoNum type="romanUcPeriod"/>
            </a:pPr>
            <a:r>
              <a:rPr lang="en-US" sz="2300" b="1">
                <a:latin typeface="Calibri"/>
                <a:ea typeface="Calibri"/>
                <a:cs typeface="Calibri"/>
                <a:sym typeface="Calibri"/>
              </a:rPr>
              <a:t>LPGT Development Examples (Trends, lessons learned)</a:t>
            </a:r>
            <a:endParaRPr sz="1700" b="1" i="1">
              <a:latin typeface="Calibri"/>
              <a:ea typeface="Calibri"/>
              <a:cs typeface="Calibri"/>
              <a:sym typeface="Calibri"/>
            </a:endParaRPr>
          </a:p>
          <a:p>
            <a:pPr marL="914400" lvl="1" indent="-374650" algn="l" rtl="0">
              <a:lnSpc>
                <a:spcPct val="150000"/>
              </a:lnSpc>
              <a:spcBef>
                <a:spcPts val="0"/>
              </a:spcBef>
              <a:spcAft>
                <a:spcPts val="0"/>
              </a:spcAft>
              <a:buSzPts val="2300"/>
              <a:buFont typeface="Calibri"/>
              <a:buAutoNum type="romanUcPeriod"/>
            </a:pPr>
            <a:r>
              <a:rPr lang="en-US" sz="2300" b="1">
                <a:latin typeface="Calibri"/>
                <a:ea typeface="Calibri"/>
                <a:cs typeface="Calibri"/>
                <a:sym typeface="Calibri"/>
              </a:rPr>
              <a:t>Q+A Session</a:t>
            </a:r>
            <a:endParaRPr sz="2300" b="1">
              <a:latin typeface="Calibri"/>
              <a:ea typeface="Calibri"/>
              <a:cs typeface="Calibri"/>
              <a:sym typeface="Calibri"/>
            </a:endParaRPr>
          </a:p>
          <a:p>
            <a:pPr marL="914400" lvl="1" indent="-374650" algn="l" rtl="0">
              <a:lnSpc>
                <a:spcPct val="150000"/>
              </a:lnSpc>
              <a:spcBef>
                <a:spcPts val="0"/>
              </a:spcBef>
              <a:spcAft>
                <a:spcPts val="0"/>
              </a:spcAft>
              <a:buSzPts val="2300"/>
              <a:buFont typeface="Calibri"/>
              <a:buAutoNum type="romanUcPeriod"/>
            </a:pPr>
            <a:r>
              <a:rPr lang="en-US" sz="2300" b="1">
                <a:latin typeface="Calibri"/>
                <a:ea typeface="Calibri"/>
                <a:cs typeface="Calibri"/>
                <a:sym typeface="Calibri"/>
              </a:rPr>
              <a:t>Closing</a:t>
            </a:r>
            <a:endParaRPr sz="2300" b="1">
              <a:latin typeface="Calibri"/>
              <a:ea typeface="Calibri"/>
              <a:cs typeface="Calibri"/>
              <a:sym typeface="Calibri"/>
            </a:endParaRPr>
          </a:p>
          <a:p>
            <a:pPr marL="457200" lvl="0" indent="0" algn="l" rtl="0">
              <a:lnSpc>
                <a:spcPct val="150000"/>
              </a:lnSpc>
              <a:spcBef>
                <a:spcPts val="0"/>
              </a:spcBef>
              <a:spcAft>
                <a:spcPts val="0"/>
              </a:spcAft>
              <a:buNone/>
            </a:pPr>
            <a:endParaRPr sz="2300" i="1">
              <a:solidFill>
                <a:srgbClr val="0B5394"/>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endParaRPr sz="2300" b="1">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endParaRPr sz="1800" b="1">
              <a:solidFill>
                <a:schemeClr val="dk1"/>
              </a:solidFill>
              <a:latin typeface="Calibri"/>
              <a:ea typeface="Calibri"/>
              <a:cs typeface="Calibri"/>
              <a:sym typeface="Calibri"/>
            </a:endParaRPr>
          </a:p>
          <a:p>
            <a:pPr marL="0" lvl="0" indent="0" algn="l" rtl="0">
              <a:lnSpc>
                <a:spcPct val="150000"/>
              </a:lnSpc>
              <a:spcBef>
                <a:spcPts val="0"/>
              </a:spcBef>
              <a:spcAft>
                <a:spcPts val="0"/>
              </a:spcAft>
              <a:buNone/>
            </a:pPr>
            <a:endParaRPr sz="1200" b="1">
              <a:solidFill>
                <a:schemeClr val="dk1"/>
              </a:solidFill>
              <a:latin typeface="Calibri"/>
              <a:ea typeface="Calibri"/>
              <a:cs typeface="Calibri"/>
              <a:sym typeface="Calibri"/>
            </a:endParaRPr>
          </a:p>
          <a:p>
            <a:pPr marL="0" lvl="0" indent="0" algn="l" rtl="0">
              <a:lnSpc>
                <a:spcPct val="150000"/>
              </a:lnSpc>
              <a:spcBef>
                <a:spcPts val="0"/>
              </a:spcBef>
              <a:spcAft>
                <a:spcPts val="0"/>
              </a:spcAft>
              <a:buClr>
                <a:schemeClr val="dk1"/>
              </a:buClr>
              <a:buSzPts val="1100"/>
              <a:buFont typeface="Arial"/>
              <a:buNone/>
            </a:pPr>
            <a:endParaRPr sz="1200" b="1">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a:solidFill>
                <a:srgbClr val="0070C0"/>
              </a:solidFill>
              <a:latin typeface="Calibri"/>
              <a:ea typeface="Calibri"/>
              <a:cs typeface="Calibri"/>
              <a:sym typeface="Calibri"/>
            </a:endParaRPr>
          </a:p>
        </p:txBody>
      </p:sp>
      <p:pic>
        <p:nvPicPr>
          <p:cNvPr id="280" name="Google Shape;280;p52" descr="ODE Logo"/>
          <p:cNvPicPr preferRelativeResize="0"/>
          <p:nvPr/>
        </p:nvPicPr>
        <p:blipFill rotWithShape="1">
          <a:blip r:embed="rId3">
            <a:alphaModFix/>
          </a:blip>
          <a:srcRect/>
          <a:stretch/>
        </p:blipFill>
        <p:spPr>
          <a:xfrm>
            <a:off x="7924800" y="5818200"/>
            <a:ext cx="935925" cy="944551"/>
          </a:xfrm>
          <a:prstGeom prst="rect">
            <a:avLst/>
          </a:prstGeom>
          <a:noFill/>
          <a:ln>
            <a:noFill/>
          </a:ln>
        </p:spPr>
      </p:pic>
      <p:sp>
        <p:nvSpPr>
          <p:cNvPr id="281" name="Google Shape;281;p52"/>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2" name="Title 1" hidden="1"/>
          <p:cNvSpPr>
            <a:spLocks noGrp="1"/>
          </p:cNvSpPr>
          <p:nvPr>
            <p:ph type="title" idx="4294967295"/>
          </p:nvPr>
        </p:nvSpPr>
        <p:spPr/>
        <p:txBody>
          <a:bodyPr/>
          <a:lstStyle/>
          <a:p>
            <a:r>
              <a:rPr lang="en-US" dirty="0" smtClean="0"/>
              <a:t>Agenda</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49"/>
        <p:cNvGrpSpPr/>
        <p:nvPr/>
      </p:nvGrpSpPr>
      <p:grpSpPr>
        <a:xfrm>
          <a:off x="0" y="0"/>
          <a:ext cx="0" cy="0"/>
          <a:chOff x="0" y="0"/>
          <a:chExt cx="0" cy="0"/>
        </a:xfrm>
      </p:grpSpPr>
      <p:sp>
        <p:nvSpPr>
          <p:cNvPr id="550" name="Google Shape;550;p79"/>
          <p:cNvSpPr txBox="1"/>
          <p:nvPr/>
        </p:nvSpPr>
        <p:spPr>
          <a:xfrm>
            <a:off x="468375" y="202825"/>
            <a:ext cx="75414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LPGT - Counter Examples</a:t>
            </a:r>
            <a:endParaRPr sz="4800">
              <a:solidFill>
                <a:srgbClr val="0070C0"/>
              </a:solidFill>
              <a:latin typeface="Calibri"/>
              <a:ea typeface="Calibri"/>
              <a:cs typeface="Calibri"/>
              <a:sym typeface="Calibri"/>
            </a:endParaRPr>
          </a:p>
        </p:txBody>
      </p:sp>
      <p:pic>
        <p:nvPicPr>
          <p:cNvPr id="551" name="Google Shape;551;p79"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552" name="Google Shape;552;p79"/>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30</a:t>
            </a:fld>
            <a:endParaRPr/>
          </a:p>
        </p:txBody>
      </p:sp>
      <p:sp>
        <p:nvSpPr>
          <p:cNvPr id="553" name="Google Shape;553;p79"/>
          <p:cNvSpPr txBox="1"/>
          <p:nvPr/>
        </p:nvSpPr>
        <p:spPr>
          <a:xfrm>
            <a:off x="468375" y="1942750"/>
            <a:ext cx="7759800" cy="37542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SzPts val="2600"/>
              <a:buChar char="●"/>
            </a:pPr>
            <a:r>
              <a:rPr lang="en-US" sz="2600"/>
              <a:t>Unrealistic Targets</a:t>
            </a:r>
            <a:endParaRPr sz="2600"/>
          </a:p>
          <a:p>
            <a:pPr marL="457200" lvl="0" indent="0" algn="l" rtl="0">
              <a:spcBef>
                <a:spcPts val="0"/>
              </a:spcBef>
              <a:spcAft>
                <a:spcPts val="0"/>
              </a:spcAft>
              <a:buNone/>
            </a:pPr>
            <a:endParaRPr sz="2600"/>
          </a:p>
          <a:p>
            <a:pPr marL="457200" lvl="0" indent="-393700" algn="l" rtl="0">
              <a:spcBef>
                <a:spcPts val="0"/>
              </a:spcBef>
              <a:spcAft>
                <a:spcPts val="0"/>
              </a:spcAft>
              <a:buSzPts val="2600"/>
              <a:buChar char="●"/>
            </a:pPr>
            <a:r>
              <a:rPr lang="en-US" sz="2600"/>
              <a:t>Gap widening vs Gap Closing Targets</a:t>
            </a:r>
            <a:endParaRPr sz="2600"/>
          </a:p>
          <a:p>
            <a:pPr marL="457200" lvl="0" indent="0" algn="l" rtl="0">
              <a:spcBef>
                <a:spcPts val="0"/>
              </a:spcBef>
              <a:spcAft>
                <a:spcPts val="0"/>
              </a:spcAft>
              <a:buNone/>
            </a:pPr>
            <a:endParaRPr sz="2600"/>
          </a:p>
          <a:p>
            <a:pPr marL="457200" lvl="0" indent="-393700" algn="l" rtl="0">
              <a:spcBef>
                <a:spcPts val="0"/>
              </a:spcBef>
              <a:spcAft>
                <a:spcPts val="0"/>
              </a:spcAft>
              <a:buSzPts val="2600"/>
              <a:buChar char="●"/>
            </a:pPr>
            <a:r>
              <a:rPr lang="en-US" sz="2600"/>
              <a:t>Gap Closing Targets for one focal group</a:t>
            </a:r>
            <a:endParaRPr sz="2600"/>
          </a:p>
          <a:p>
            <a:pPr marL="457200" lvl="0" indent="0" algn="l" rtl="0">
              <a:spcBef>
                <a:spcPts val="0"/>
              </a:spcBef>
              <a:spcAft>
                <a:spcPts val="0"/>
              </a:spcAft>
              <a:buNone/>
            </a:pPr>
            <a:endParaRPr sz="2600"/>
          </a:p>
          <a:p>
            <a:pPr marL="457200" lvl="0" indent="-393700" algn="l" rtl="0">
              <a:spcBef>
                <a:spcPts val="0"/>
              </a:spcBef>
              <a:spcAft>
                <a:spcPts val="0"/>
              </a:spcAft>
              <a:buSzPts val="2600"/>
              <a:buChar char="●"/>
            </a:pPr>
            <a:r>
              <a:rPr lang="en-US" sz="2600"/>
              <a:t>Flat Baseline</a:t>
            </a:r>
            <a:endParaRPr sz="2600"/>
          </a:p>
          <a:p>
            <a:pPr marL="457200" lvl="0" indent="0" algn="l" rtl="0">
              <a:spcBef>
                <a:spcPts val="0"/>
              </a:spcBef>
              <a:spcAft>
                <a:spcPts val="0"/>
              </a:spcAft>
              <a:buNone/>
            </a:pPr>
            <a:endParaRPr sz="2600"/>
          </a:p>
          <a:p>
            <a:pPr marL="457200" lvl="0" indent="-393700" algn="l" rtl="0">
              <a:spcBef>
                <a:spcPts val="0"/>
              </a:spcBef>
              <a:spcAft>
                <a:spcPts val="0"/>
              </a:spcAft>
              <a:buSzPts val="2600"/>
              <a:buChar char="●"/>
            </a:pPr>
            <a:r>
              <a:rPr lang="en-US" sz="2600"/>
              <a:t>Optional Local Metrics must be in addition to the Common Metrics</a:t>
            </a:r>
            <a:endParaRPr sz="2600"/>
          </a:p>
        </p:txBody>
      </p:sp>
      <p:sp>
        <p:nvSpPr>
          <p:cNvPr id="2" name="Title 1" hidden="1"/>
          <p:cNvSpPr>
            <a:spLocks noGrp="1"/>
          </p:cNvSpPr>
          <p:nvPr>
            <p:ph type="title" idx="4294967295"/>
          </p:nvPr>
        </p:nvSpPr>
        <p:spPr/>
        <p:txBody>
          <a:bodyPr/>
          <a:lstStyle/>
          <a:p>
            <a:r>
              <a:rPr lang="en-US" dirty="0" smtClean="0"/>
              <a:t>Counter Examples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58"/>
        <p:cNvGrpSpPr/>
        <p:nvPr/>
      </p:nvGrpSpPr>
      <p:grpSpPr>
        <a:xfrm>
          <a:off x="0" y="0"/>
          <a:ext cx="0" cy="0"/>
          <a:chOff x="0" y="0"/>
          <a:chExt cx="0" cy="0"/>
        </a:xfrm>
      </p:grpSpPr>
      <p:sp>
        <p:nvSpPr>
          <p:cNvPr id="559" name="Google Shape;559;p80"/>
          <p:cNvSpPr txBox="1"/>
          <p:nvPr/>
        </p:nvSpPr>
        <p:spPr>
          <a:xfrm>
            <a:off x="601875" y="258750"/>
            <a:ext cx="76125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Unrealistic Targets </a:t>
            </a:r>
            <a:endParaRPr sz="4800">
              <a:solidFill>
                <a:srgbClr val="0070C0"/>
              </a:solidFill>
              <a:latin typeface="Calibri"/>
              <a:ea typeface="Calibri"/>
              <a:cs typeface="Calibri"/>
              <a:sym typeface="Calibri"/>
            </a:endParaRPr>
          </a:p>
        </p:txBody>
      </p:sp>
      <p:pic>
        <p:nvPicPr>
          <p:cNvPr id="560" name="Google Shape;560;p80"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561" name="Google Shape;561;p80"/>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31</a:t>
            </a:fld>
            <a:endParaRPr/>
          </a:p>
        </p:txBody>
      </p:sp>
      <p:pic>
        <p:nvPicPr>
          <p:cNvPr id="562" name="Google Shape;562;p80" descr="This is a graphic with two tables. 3rd Grade Reading (ELA) Table&#10;District-Wide&#10;The two row headers are Reach Target and Baseline Target. The column headers are Year 1 20-21, Year 2 21-22, Year 3 22-23, Year 4 23-24, and Year 5 24-25.&#10;3rd Grade Reading (ELA) Table&#10;Focal Student Groups&#10;The row header reads Gap Closing. The column headers are Year 1 20-21, Year 2 21-22, Year 3 22-23, Year 4 23-24, and Year 5 24-25.&#10;" title="3rd Grade Reading (ELA) Tables"/>
          <p:cNvPicPr preferRelativeResize="0"/>
          <p:nvPr/>
        </p:nvPicPr>
        <p:blipFill>
          <a:blip r:embed="rId4">
            <a:alphaModFix/>
          </a:blip>
          <a:stretch>
            <a:fillRect/>
          </a:stretch>
        </p:blipFill>
        <p:spPr>
          <a:xfrm>
            <a:off x="152400" y="1313550"/>
            <a:ext cx="8839202" cy="3018876"/>
          </a:xfrm>
          <a:prstGeom prst="rect">
            <a:avLst/>
          </a:prstGeom>
          <a:noFill/>
          <a:ln>
            <a:noFill/>
          </a:ln>
        </p:spPr>
      </p:pic>
      <p:pic>
        <p:nvPicPr>
          <p:cNvPr id="563" name="Google Shape;563;p80" descr="Focal Student Groups&#10;The row header reads Gap Closing. The column headers are Year 1 20-21, Year 2 21-22, Year 3 22-23, Year 4 23-24, and Year 5 24-25.&#10;" title="3rd Grade Reading (ELA) Table"/>
          <p:cNvPicPr preferRelativeResize="0"/>
          <p:nvPr/>
        </p:nvPicPr>
        <p:blipFill>
          <a:blip r:embed="rId5">
            <a:alphaModFix/>
          </a:blip>
          <a:stretch>
            <a:fillRect/>
          </a:stretch>
        </p:blipFill>
        <p:spPr>
          <a:xfrm>
            <a:off x="230700" y="4056000"/>
            <a:ext cx="8630025" cy="1733125"/>
          </a:xfrm>
          <a:prstGeom prst="rect">
            <a:avLst/>
          </a:prstGeom>
          <a:noFill/>
          <a:ln>
            <a:noFill/>
          </a:ln>
        </p:spPr>
      </p:pic>
      <p:sp>
        <p:nvSpPr>
          <p:cNvPr id="564" name="Google Shape;564;p80" descr="3rd Grade Reading (ELA) District-Wide table and Focal Student Groups table. The first table, District-Wide, rows are Reach Target and Baseline Target. The column headers read Year 1 20-21, Year 2 21-22, Year 3 22-23, Year 4 23-24, and Year 5 24-25.&#10;Table 2 row header reads Gap Closing. The column headers reader Year 1 20-21, Year 2 21-22, Year 3 22-23, Year 4 23-24, and Year 5 24-25.&#10; " title="Unrealistic Targets Tables"/>
          <p:cNvSpPr txBox="1"/>
          <p:nvPr/>
        </p:nvSpPr>
        <p:spPr>
          <a:xfrm>
            <a:off x="244675" y="1321275"/>
            <a:ext cx="8570700" cy="44811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Unrealistic Targets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69"/>
        <p:cNvGrpSpPr/>
        <p:nvPr/>
      </p:nvGrpSpPr>
      <p:grpSpPr>
        <a:xfrm>
          <a:off x="0" y="0"/>
          <a:ext cx="0" cy="0"/>
          <a:chOff x="0" y="0"/>
          <a:chExt cx="0" cy="0"/>
        </a:xfrm>
      </p:grpSpPr>
      <p:sp>
        <p:nvSpPr>
          <p:cNvPr id="570" name="Google Shape;570;p81"/>
          <p:cNvSpPr txBox="1"/>
          <p:nvPr/>
        </p:nvSpPr>
        <p:spPr>
          <a:xfrm>
            <a:off x="601875" y="258750"/>
            <a:ext cx="7624800" cy="15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Gap widening vs. Gap Closing Targets  </a:t>
            </a:r>
            <a:endParaRPr sz="4800">
              <a:solidFill>
                <a:srgbClr val="0070C0"/>
              </a:solidFill>
              <a:latin typeface="Calibri"/>
              <a:ea typeface="Calibri"/>
              <a:cs typeface="Calibri"/>
              <a:sym typeface="Calibri"/>
            </a:endParaRPr>
          </a:p>
        </p:txBody>
      </p:sp>
      <p:pic>
        <p:nvPicPr>
          <p:cNvPr id="571" name="Google Shape;571;p81"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572" name="Google Shape;572;p81"/>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32</a:t>
            </a:fld>
            <a:endParaRPr/>
          </a:p>
        </p:txBody>
      </p:sp>
      <p:sp>
        <p:nvSpPr>
          <p:cNvPr id="573" name="Google Shape;573;p81"/>
          <p:cNvSpPr txBox="1"/>
          <p:nvPr/>
        </p:nvSpPr>
        <p:spPr>
          <a:xfrm>
            <a:off x="751000" y="5257150"/>
            <a:ext cx="7413600" cy="40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Difference:				1.7		2.5		2.7		2.9		3.1		3.3</a:t>
            </a:r>
            <a:endParaRPr>
              <a:latin typeface="Calibri"/>
              <a:ea typeface="Calibri"/>
              <a:cs typeface="Calibri"/>
              <a:sym typeface="Calibri"/>
            </a:endParaRPr>
          </a:p>
        </p:txBody>
      </p:sp>
      <p:sp>
        <p:nvSpPr>
          <p:cNvPr id="574" name="Google Shape;574;p81" descr="This table shows Attendance data. The row headers read Baseline Targets, Stretch Targets, and Gap Closing Targets. The column headers reader 2018-19, 2019-20, 2020-21, 2021-22, 2022-23, and 2023-24. " title="Gap widening vs. Gap Closing Targets Table"/>
          <p:cNvSpPr txBox="1"/>
          <p:nvPr/>
        </p:nvSpPr>
        <p:spPr>
          <a:xfrm>
            <a:off x="678100" y="2174150"/>
            <a:ext cx="7675800" cy="292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575" name="Google Shape;575;p81" descr="Data on attendance showing the Baseline Targets, Stretch Targets, and Gap Closing Targets." title="Attendance Table"/>
          <p:cNvPicPr preferRelativeResize="0"/>
          <p:nvPr/>
        </p:nvPicPr>
        <p:blipFill>
          <a:blip r:embed="rId4">
            <a:alphaModFix/>
          </a:blip>
          <a:stretch>
            <a:fillRect/>
          </a:stretch>
        </p:blipFill>
        <p:spPr>
          <a:xfrm>
            <a:off x="538300" y="1836325"/>
            <a:ext cx="8382000" cy="3176100"/>
          </a:xfrm>
          <a:prstGeom prst="rect">
            <a:avLst/>
          </a:prstGeom>
          <a:noFill/>
          <a:ln w="38100" cap="flat" cmpd="dbl">
            <a:solidFill>
              <a:srgbClr val="A64D79"/>
            </a:solidFill>
            <a:prstDash val="solid"/>
            <a:round/>
            <a:headEnd type="none" w="sm" len="sm"/>
            <a:tailEnd type="none" w="sm" len="sm"/>
          </a:ln>
        </p:spPr>
      </p:pic>
      <p:sp>
        <p:nvSpPr>
          <p:cNvPr id="2" name="Title 1" hidden="1"/>
          <p:cNvSpPr>
            <a:spLocks noGrp="1"/>
          </p:cNvSpPr>
          <p:nvPr>
            <p:ph type="title" idx="4294967295"/>
          </p:nvPr>
        </p:nvSpPr>
        <p:spPr/>
        <p:txBody>
          <a:bodyPr/>
          <a:lstStyle/>
          <a:p>
            <a:r>
              <a:rPr lang="en-US" dirty="0" smtClean="0"/>
              <a:t>Gaps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Google Shape;581;p82"/>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33</a:t>
            </a:fld>
            <a:endParaRPr/>
          </a:p>
        </p:txBody>
      </p:sp>
      <p:pic>
        <p:nvPicPr>
          <p:cNvPr id="582" name="Google Shape;582;p82" descr="There are two tables on this slide. District-Wide and Focal Students Groups - Gap Closing. The District-Wide table row headers read Baseline Targets and Stretch Targets. The column headers are Year 1 2020-21, Year 2 2021-22, Year 3 2022-23, Year 4 2023-24, and Year 5 2024-25. The Focal Student Group - Gap Closing Table row headers read Econ Dis, Students with Disabilities, English Learners, American Indian/Alaska Native, Black/African American, Hispanic/Latinos, Native Hawaiian/Pacific Islander, Homeless, Foster. The column headers are Year 1 2020-21, Year 2 2021-22, Year 3 2022-23, Year 4 2023-24, and Year 5 2024-25. " title="Gap Closing Targets for All Groups Tables"/>
          <p:cNvPicPr preferRelativeResize="0"/>
          <p:nvPr/>
        </p:nvPicPr>
        <p:blipFill>
          <a:blip r:embed="rId3">
            <a:alphaModFix/>
          </a:blip>
          <a:stretch>
            <a:fillRect/>
          </a:stretch>
        </p:blipFill>
        <p:spPr>
          <a:xfrm>
            <a:off x="236275" y="964725"/>
            <a:ext cx="7845099" cy="5104700"/>
          </a:xfrm>
          <a:prstGeom prst="rect">
            <a:avLst/>
          </a:prstGeom>
          <a:noFill/>
          <a:ln w="38100" cap="flat" cmpd="dbl">
            <a:solidFill>
              <a:srgbClr val="A64D79"/>
            </a:solidFill>
            <a:prstDash val="solid"/>
            <a:round/>
            <a:headEnd type="none" w="sm" len="sm"/>
            <a:tailEnd type="none" w="sm" len="sm"/>
          </a:ln>
        </p:spPr>
      </p:pic>
      <p:sp>
        <p:nvSpPr>
          <p:cNvPr id="584" name="Google Shape;584;p82"/>
          <p:cNvSpPr txBox="1"/>
          <p:nvPr/>
        </p:nvSpPr>
        <p:spPr>
          <a:xfrm>
            <a:off x="101680" y="-41950"/>
            <a:ext cx="8962200" cy="103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dirty="0">
                <a:solidFill>
                  <a:srgbClr val="0070C0"/>
                </a:solidFill>
                <a:latin typeface="Calibri"/>
                <a:ea typeface="Calibri"/>
                <a:cs typeface="Calibri"/>
                <a:sym typeface="Calibri"/>
              </a:rPr>
              <a:t>Gap closing targets for all groups</a:t>
            </a:r>
            <a:endParaRPr dirty="0"/>
          </a:p>
        </p:txBody>
      </p:sp>
      <p:sp>
        <p:nvSpPr>
          <p:cNvPr id="2" name="Title 1" hidden="1"/>
          <p:cNvSpPr>
            <a:spLocks noGrp="1"/>
          </p:cNvSpPr>
          <p:nvPr>
            <p:ph type="title" idx="4294967295"/>
          </p:nvPr>
        </p:nvSpPr>
        <p:spPr/>
        <p:txBody>
          <a:bodyPr/>
          <a:lstStyle/>
          <a:p>
            <a:r>
              <a:rPr lang="en-US" dirty="0" smtClean="0"/>
              <a:t>Gap Targets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589"/>
        <p:cNvGrpSpPr/>
        <p:nvPr/>
      </p:nvGrpSpPr>
      <p:grpSpPr>
        <a:xfrm>
          <a:off x="0" y="0"/>
          <a:ext cx="0" cy="0"/>
          <a:chOff x="0" y="0"/>
          <a:chExt cx="0" cy="0"/>
        </a:xfrm>
      </p:grpSpPr>
      <p:sp>
        <p:nvSpPr>
          <p:cNvPr id="590" name="Google Shape;590;p83"/>
          <p:cNvSpPr txBox="1"/>
          <p:nvPr/>
        </p:nvSpPr>
        <p:spPr>
          <a:xfrm>
            <a:off x="601875" y="258750"/>
            <a:ext cx="8132400" cy="15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Gap closing target focused on one focal group</a:t>
            </a:r>
            <a:endParaRPr sz="4800">
              <a:solidFill>
                <a:srgbClr val="0070C0"/>
              </a:solidFill>
              <a:latin typeface="Calibri"/>
              <a:ea typeface="Calibri"/>
              <a:cs typeface="Calibri"/>
              <a:sym typeface="Calibri"/>
            </a:endParaRPr>
          </a:p>
        </p:txBody>
      </p:sp>
      <p:pic>
        <p:nvPicPr>
          <p:cNvPr id="591" name="Google Shape;591;p83" descr="3rd Reading All and Latino data in this table. The row headers in this table read All and Latino. " title="Gap closing target focused on one focal group table"/>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592" name="Google Shape;592;p83"/>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34</a:t>
            </a:fld>
            <a:endParaRPr/>
          </a:p>
        </p:txBody>
      </p:sp>
      <p:graphicFrame>
        <p:nvGraphicFramePr>
          <p:cNvPr id="593" name="Google Shape;593;p83" descr="3rd Reading data. All 37 37 38 39 40 40. 38 39 40 40 41. Latino 33 34 35 36 38 40." title="3rd Reading Table "/>
          <p:cNvGraphicFramePr/>
          <p:nvPr>
            <p:extLst>
              <p:ext uri="{D42A27DB-BD31-4B8C-83A1-F6EECF244321}">
                <p14:modId xmlns:p14="http://schemas.microsoft.com/office/powerpoint/2010/main" val="2227360485"/>
              </p:ext>
            </p:extLst>
          </p:nvPr>
        </p:nvGraphicFramePr>
        <p:xfrm>
          <a:off x="1263328" y="2035684"/>
          <a:ext cx="5597525" cy="1185582"/>
        </p:xfrm>
        <a:graphic>
          <a:graphicData uri="http://schemas.openxmlformats.org/drawingml/2006/table">
            <a:tbl>
              <a:tblPr firstRow="1">
                <a:noFill/>
                <a:tableStyleId>{2A4794A0-2F2E-47FF-88FE-A37F68BB2D7F}</a:tableStyleId>
              </a:tblPr>
              <a:tblGrid>
                <a:gridCol w="1139675">
                  <a:extLst>
                    <a:ext uri="{9D8B030D-6E8A-4147-A177-3AD203B41FA5}">
                      <a16:colId xmlns:a16="http://schemas.microsoft.com/office/drawing/2014/main" val="20000"/>
                    </a:ext>
                  </a:extLst>
                </a:gridCol>
                <a:gridCol w="948050">
                  <a:extLst>
                    <a:ext uri="{9D8B030D-6E8A-4147-A177-3AD203B41FA5}">
                      <a16:colId xmlns:a16="http://schemas.microsoft.com/office/drawing/2014/main" val="20001"/>
                    </a:ext>
                  </a:extLst>
                </a:gridCol>
                <a:gridCol w="685825">
                  <a:extLst>
                    <a:ext uri="{9D8B030D-6E8A-4147-A177-3AD203B41FA5}">
                      <a16:colId xmlns:a16="http://schemas.microsoft.com/office/drawing/2014/main" val="20002"/>
                    </a:ext>
                  </a:extLst>
                </a:gridCol>
                <a:gridCol w="544625">
                  <a:extLst>
                    <a:ext uri="{9D8B030D-6E8A-4147-A177-3AD203B41FA5}">
                      <a16:colId xmlns:a16="http://schemas.microsoft.com/office/drawing/2014/main" val="20003"/>
                    </a:ext>
                  </a:extLst>
                </a:gridCol>
                <a:gridCol w="574875">
                  <a:extLst>
                    <a:ext uri="{9D8B030D-6E8A-4147-A177-3AD203B41FA5}">
                      <a16:colId xmlns:a16="http://schemas.microsoft.com/office/drawing/2014/main" val="20004"/>
                    </a:ext>
                  </a:extLst>
                </a:gridCol>
                <a:gridCol w="544625">
                  <a:extLst>
                    <a:ext uri="{9D8B030D-6E8A-4147-A177-3AD203B41FA5}">
                      <a16:colId xmlns:a16="http://schemas.microsoft.com/office/drawing/2014/main" val="20005"/>
                    </a:ext>
                  </a:extLst>
                </a:gridCol>
                <a:gridCol w="595050">
                  <a:extLst>
                    <a:ext uri="{9D8B030D-6E8A-4147-A177-3AD203B41FA5}">
                      <a16:colId xmlns:a16="http://schemas.microsoft.com/office/drawing/2014/main" val="20006"/>
                    </a:ext>
                  </a:extLst>
                </a:gridCol>
                <a:gridCol w="564800">
                  <a:extLst>
                    <a:ext uri="{9D8B030D-6E8A-4147-A177-3AD203B41FA5}">
                      <a16:colId xmlns:a16="http://schemas.microsoft.com/office/drawing/2014/main" val="20007"/>
                    </a:ext>
                  </a:extLst>
                </a:gridCol>
              </a:tblGrid>
              <a:tr h="0">
                <a:tc>
                  <a:txBody>
                    <a:bodyPr/>
                    <a:lstStyle/>
                    <a:p>
                      <a:pPr marL="0" lvl="0" indent="0" algn="l" rtl="0">
                        <a:lnSpc>
                          <a:spcPct val="115000"/>
                        </a:lnSpc>
                        <a:spcBef>
                          <a:spcPts val="0"/>
                        </a:spcBef>
                        <a:spcAft>
                          <a:spcPts val="0"/>
                        </a:spcAft>
                        <a:buNone/>
                      </a:pPr>
                      <a:r>
                        <a:rPr lang="en-US" sz="1200" dirty="0">
                          <a:latin typeface="Calibri"/>
                          <a:ea typeface="Calibri"/>
                          <a:cs typeface="Calibri"/>
                          <a:sym typeface="Calibri"/>
                        </a:rPr>
                        <a:t>3rd Reading</a:t>
                      </a:r>
                      <a:endParaRPr sz="1200" dirty="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200">
                          <a:latin typeface="Calibri"/>
                          <a:ea typeface="Calibri"/>
                          <a:cs typeface="Calibri"/>
                          <a:sym typeface="Calibri"/>
                        </a:rPr>
                        <a:t>All</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37</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37</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38</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19050"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39</a:t>
                      </a:r>
                      <a:endParaRPr sz="1200">
                        <a:latin typeface="Calibri"/>
                        <a:ea typeface="Calibri"/>
                        <a:cs typeface="Calibri"/>
                        <a:sym typeface="Calibri"/>
                      </a:endParaRPr>
                    </a:p>
                  </a:txBody>
                  <a:tcPr marL="28575" marR="28575" marT="91425" marB="91425" anchor="b">
                    <a:lnL w="19050" cap="flat" cmpd="sng">
                      <a:solidFill>
                        <a:srgbClr val="CCCCCC"/>
                      </a:solidFill>
                      <a:prstDash val="solid"/>
                      <a:round/>
                      <a:headEnd type="none" w="sm" len="sm"/>
                      <a:tailEnd type="none" w="sm" len="sm"/>
                    </a:lnL>
                    <a:lnR w="19050" cap="flat" cmpd="sng">
                      <a:solidFill>
                        <a:srgbClr val="CCCCCC"/>
                      </a:solidFill>
                      <a:prstDash val="solid"/>
                      <a:round/>
                      <a:headEnd type="none" w="sm" len="sm"/>
                      <a:tailEnd type="none" w="sm" len="sm"/>
                    </a:lnR>
                    <a:lnT w="19050" cap="flat" cmpd="sng">
                      <a:solidFill>
                        <a:srgbClr val="CCCCCC"/>
                      </a:solidFill>
                      <a:prstDash val="solid"/>
                      <a:round/>
                      <a:headEnd type="none" w="sm" len="sm"/>
                      <a:tailEnd type="none" w="sm" len="sm"/>
                    </a:lnT>
                    <a:lnB w="19050"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40</a:t>
                      </a:r>
                      <a:endParaRPr sz="1200">
                        <a:latin typeface="Calibri"/>
                        <a:ea typeface="Calibri"/>
                        <a:cs typeface="Calibri"/>
                        <a:sym typeface="Calibri"/>
                      </a:endParaRPr>
                    </a:p>
                  </a:txBody>
                  <a:tcPr marL="28575" marR="28575" marT="91425" marB="91425" anchor="b">
                    <a:lnL w="19050"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40</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A64D7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38</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39</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40</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19050"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40</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41</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200">
                          <a:latin typeface="Calibri"/>
                          <a:ea typeface="Calibri"/>
                          <a:cs typeface="Calibri"/>
                          <a:sym typeface="Calibri"/>
                        </a:rPr>
                        <a:t>Latino</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33</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A64D79"/>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34</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35</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36</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a:latin typeface="Calibri"/>
                          <a:ea typeface="Calibri"/>
                          <a:cs typeface="Calibri"/>
                          <a:sym typeface="Calibri"/>
                        </a:rPr>
                        <a:t>38</a:t>
                      </a:r>
                      <a:endParaRPr sz="120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200" dirty="0">
                          <a:latin typeface="Calibri"/>
                          <a:ea typeface="Calibri"/>
                          <a:cs typeface="Calibri"/>
                          <a:sym typeface="Calibri"/>
                        </a:rPr>
                        <a:t>40</a:t>
                      </a:r>
                      <a:endParaRPr sz="1200" dirty="0">
                        <a:latin typeface="Calibri"/>
                        <a:ea typeface="Calibri"/>
                        <a:cs typeface="Calibri"/>
                        <a:sym typeface="Calibri"/>
                      </a:endParaRPr>
                    </a:p>
                  </a:txBody>
                  <a:tcPr marL="28575" marR="28575" marT="91425" marB="91425"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594" name="Google Shape;594;p83" descr="This table shows data for Third Grade Reading Proficiency by Focal Student Poplation. The row headers Percent Proficient-Sup 10 20 30 40. The column headers are on the bottom of the table and are the years 2014-15, 2015-16, 2016-17, 2017-18, 2018-19. There are different color lines that represent diferent groups of students. The color pink represents English Learners. The color brown represents Students Experiencing Homelessness. The color gray represents Students Experiencing Poverty. The color blue respresents Students with Disabilities. The color green represents Underserved Race/Ethnicity. The color black represents Statewide Percentage Proficient." title="Third Grade Reading Assessment Table"/>
          <p:cNvPicPr preferRelativeResize="0"/>
          <p:nvPr/>
        </p:nvPicPr>
        <p:blipFill>
          <a:blip r:embed="rId4">
            <a:alphaModFix/>
          </a:blip>
          <a:stretch>
            <a:fillRect/>
          </a:stretch>
        </p:blipFill>
        <p:spPr>
          <a:xfrm>
            <a:off x="1179050" y="3325100"/>
            <a:ext cx="6006524" cy="3230601"/>
          </a:xfrm>
          <a:prstGeom prst="rect">
            <a:avLst/>
          </a:prstGeom>
          <a:noFill/>
          <a:ln>
            <a:noFill/>
          </a:ln>
        </p:spPr>
      </p:pic>
      <p:sp>
        <p:nvSpPr>
          <p:cNvPr id="2" name="Title 1" hidden="1"/>
          <p:cNvSpPr>
            <a:spLocks noGrp="1"/>
          </p:cNvSpPr>
          <p:nvPr>
            <p:ph type="title" idx="4294967295"/>
          </p:nvPr>
        </p:nvSpPr>
        <p:spPr/>
        <p:txBody>
          <a:bodyPr/>
          <a:lstStyle/>
          <a:p>
            <a:r>
              <a:rPr lang="en-US" dirty="0" smtClean="0"/>
              <a:t>Gaps on one focal group</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600"/>
        <p:cNvGrpSpPr/>
        <p:nvPr/>
      </p:nvGrpSpPr>
      <p:grpSpPr>
        <a:xfrm>
          <a:off x="0" y="0"/>
          <a:ext cx="0" cy="0"/>
          <a:chOff x="0" y="0"/>
          <a:chExt cx="0" cy="0"/>
        </a:xfrm>
      </p:grpSpPr>
      <p:sp>
        <p:nvSpPr>
          <p:cNvPr id="601" name="Google Shape;601;p84"/>
          <p:cNvSpPr txBox="1"/>
          <p:nvPr/>
        </p:nvSpPr>
        <p:spPr>
          <a:xfrm>
            <a:off x="105525" y="321700"/>
            <a:ext cx="84513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300">
                <a:solidFill>
                  <a:srgbClr val="0070C0"/>
                </a:solidFill>
                <a:latin typeface="Calibri"/>
                <a:ea typeface="Calibri"/>
                <a:cs typeface="Calibri"/>
                <a:sym typeface="Calibri"/>
              </a:rPr>
              <a:t>Flat Baseline - 5 Year Completion (example)</a:t>
            </a:r>
            <a:endParaRPr sz="4300">
              <a:solidFill>
                <a:srgbClr val="0070C0"/>
              </a:solidFill>
              <a:latin typeface="Calibri"/>
              <a:ea typeface="Calibri"/>
              <a:cs typeface="Calibri"/>
              <a:sym typeface="Calibri"/>
            </a:endParaRPr>
          </a:p>
        </p:txBody>
      </p:sp>
      <p:pic>
        <p:nvPicPr>
          <p:cNvPr id="602" name="Google Shape;602;p84" descr="Logo" title="Oregon Department of Educ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603" name="Google Shape;603;p84"/>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35</a:t>
            </a:fld>
            <a:endParaRPr/>
          </a:p>
        </p:txBody>
      </p:sp>
      <p:pic>
        <p:nvPicPr>
          <p:cNvPr id="604" name="Google Shape;604;p84" descr="This table shows the District Percentiles. Growth Achieved by Top 10% of Districts: 2.3.  The row headers read Top 10% 96.0-100.0, Top 25% 91.6-96.0, Top 50% 86.1-91.6, Bottom 50% 80.3-86.1, Bottom 25% 75.3-80.3, Bottom 10% 0.0-75.3." title="District Percentiles Table"/>
          <p:cNvPicPr preferRelativeResize="0"/>
          <p:nvPr/>
        </p:nvPicPr>
        <p:blipFill>
          <a:blip r:embed="rId4">
            <a:alphaModFix/>
          </a:blip>
          <a:stretch>
            <a:fillRect/>
          </a:stretch>
        </p:blipFill>
        <p:spPr>
          <a:xfrm>
            <a:off x="2144775" y="1816925"/>
            <a:ext cx="4295775" cy="2514600"/>
          </a:xfrm>
          <a:prstGeom prst="rect">
            <a:avLst/>
          </a:prstGeom>
          <a:noFill/>
          <a:ln>
            <a:noFill/>
          </a:ln>
        </p:spPr>
      </p:pic>
      <p:pic>
        <p:nvPicPr>
          <p:cNvPr id="605" name="Google Shape;605;p84" descr="This table shows the target data. The row headers read Baseline Target, Stretch Target, and Gap Closing Targets. The first column is the Starting Point with data 92.4, 92.4, 81.7. Column 2 reads 19-20 with data 92.4, 92.4, 81.7. Column 3 reads 20-21 with data 92.4, 93.0, 82.9. Column 4 reads 21-22 with data 92.4, 93.6, 84.1. Column 5 reads 22-23 with data 92.4, 94.2, 85.3. Column 6 reads 23-24 with data 92.4, 94.8, 86.5." title="Targets Table"/>
          <p:cNvPicPr preferRelativeResize="0"/>
          <p:nvPr/>
        </p:nvPicPr>
        <p:blipFill>
          <a:blip r:embed="rId5">
            <a:alphaModFix/>
          </a:blip>
          <a:stretch>
            <a:fillRect/>
          </a:stretch>
        </p:blipFill>
        <p:spPr>
          <a:xfrm>
            <a:off x="152400" y="4483925"/>
            <a:ext cx="4174925" cy="1419225"/>
          </a:xfrm>
          <a:prstGeom prst="rect">
            <a:avLst/>
          </a:prstGeom>
          <a:noFill/>
          <a:ln>
            <a:noFill/>
          </a:ln>
        </p:spPr>
      </p:pic>
      <p:pic>
        <p:nvPicPr>
          <p:cNvPr id="606" name="Google Shape;606;p84" descr="This table shows the 5-Year Completer data. The row headers read Baseline Targets, Stretch Targets, Gap Closing Targets. The first column is the Starting Point data 65.8, 65.8, 54.2. The second column reads 2019-20 with data 65.8, 68.1, 56.5. The third column reads 2020-21 with data 65.8, 70.4, 58.8. Column 4 reads 2021-22 with data 65.8, 72.7, 61.1. Column 5 reads 2022-23 with data 65.8, 75, 63.4. The last column reads 2023-24 with data 65.8, 77.3, 65.7." title="5-Year Completer Table"/>
          <p:cNvPicPr preferRelativeResize="0"/>
          <p:nvPr/>
        </p:nvPicPr>
        <p:blipFill>
          <a:blip r:embed="rId6">
            <a:alphaModFix/>
          </a:blip>
          <a:stretch>
            <a:fillRect/>
          </a:stretch>
        </p:blipFill>
        <p:spPr>
          <a:xfrm>
            <a:off x="4676850" y="4397225"/>
            <a:ext cx="4174926" cy="1607900"/>
          </a:xfrm>
          <a:prstGeom prst="rect">
            <a:avLst/>
          </a:prstGeom>
          <a:noFill/>
          <a:ln>
            <a:noFill/>
          </a:ln>
        </p:spPr>
      </p:pic>
      <p:sp>
        <p:nvSpPr>
          <p:cNvPr id="607" name="Google Shape;607;p84" descr="This shows the targets metrics data." title="Targets Table"/>
          <p:cNvSpPr txBox="1"/>
          <p:nvPr/>
        </p:nvSpPr>
        <p:spPr>
          <a:xfrm>
            <a:off x="202725" y="4383250"/>
            <a:ext cx="4194600" cy="15519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608" name="Google Shape;608;p84" descr="This is the 5-Year Completer data table. It shows the Baseline Targets, Stretch Targets, and Gap Closing Targets." title="5-Year Completer Table"/>
          <p:cNvSpPr txBox="1"/>
          <p:nvPr/>
        </p:nvSpPr>
        <p:spPr>
          <a:xfrm>
            <a:off x="4676850" y="4425200"/>
            <a:ext cx="4026600" cy="15171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Flat Baseline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613"/>
        <p:cNvGrpSpPr/>
        <p:nvPr/>
      </p:nvGrpSpPr>
      <p:grpSpPr>
        <a:xfrm>
          <a:off x="0" y="0"/>
          <a:ext cx="0" cy="0"/>
          <a:chOff x="0" y="0"/>
          <a:chExt cx="0" cy="0"/>
        </a:xfrm>
      </p:grpSpPr>
      <p:sp>
        <p:nvSpPr>
          <p:cNvPr id="614" name="Google Shape;614;p85"/>
          <p:cNvSpPr txBox="1"/>
          <p:nvPr/>
        </p:nvSpPr>
        <p:spPr>
          <a:xfrm>
            <a:off x="601875" y="258750"/>
            <a:ext cx="7624800" cy="152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200">
                <a:solidFill>
                  <a:srgbClr val="0070C0"/>
                </a:solidFill>
                <a:latin typeface="Calibri"/>
                <a:ea typeface="Calibri"/>
                <a:cs typeface="Calibri"/>
                <a:sym typeface="Calibri"/>
              </a:rPr>
              <a:t>Optional Local Metrics must be in addition to the Common Metrics</a:t>
            </a:r>
            <a:endParaRPr sz="3900">
              <a:solidFill>
                <a:srgbClr val="0070C0"/>
              </a:solidFill>
              <a:latin typeface="Calibri"/>
              <a:ea typeface="Calibri"/>
              <a:cs typeface="Calibri"/>
              <a:sym typeface="Calibri"/>
            </a:endParaRPr>
          </a:p>
        </p:txBody>
      </p:sp>
      <p:pic>
        <p:nvPicPr>
          <p:cNvPr id="615" name="Google Shape;615;p85"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616" name="Google Shape;616;p85"/>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36</a:t>
            </a:fld>
            <a:endParaRPr/>
          </a:p>
        </p:txBody>
      </p:sp>
      <p:pic>
        <p:nvPicPr>
          <p:cNvPr id="617" name="Google Shape;617;p85" descr="3rd Grade Reading Metrics. The row headers read Baseline Targets, Stretch Targets, and Gap Closing Targets. The first column reads Starting Point with data 35.7, 35.7, 26.0. Column 2 reads 2019-20 with data 35.7, 35.7, 26.0. Column 3 reads 2020-21 with data 35.7, 36.9, 27.2. Column 4 reads 2021-22 with data 36.9, 38.1, 28.4. Column 5 reads 2022-23 with data 38.1, 39.3, 29.6. Column 6 reads 2023-24 with data 39.3, 40.5, 30.8.&#10;5th Grade Reading Metrics.&#10;The row headers read Baseline Targets, Stretch Targets, and Gap Closing Targets. The first column reads Starting Point with data 44.7, 44.7, 34.7. Column 2 reads 2019-20 with data 44.7, 44.7, 34.7. Column 3 reads 2020-21 with data 44.7, 45.9, 35.9. Column 4 reads 2021-22 with data 45.9, 48.3, 37.1. Column 5 reads 2022-23 with data 47.1, 51.3, 39.5. Column 6 reads 2023-24 with data 48.3, 54.9, 43.1.&#10;8th Grade Math Metrics.&#10;The row headers read Baseline Targets, Stretch Targets, and Gap Closing Targets. The first column reads Starting Point with data 34.4, 34.4, 24.1. Column 2 reads 2019-20 with data 34.4, 34.4, 24.1. Column 3 reads 2020-21 with data 35.0, 36.4, 24.6. Column 4 reads 2021-22 with data 36.0, 38.4, 26.1. Column 5 reads 2022-23 with data 37.0, 40.4, 29.1. Column 6 reads 2023-24 with data 38.0, 43.4, 35.1.&#10;9th Grade On-Track Metrics.&#10;The row headers read Baseline Targets, Stretch Targets, and Gap Closing Targets. The first column reads Starting Point with data 85.7, 85.7, 80.0. Column 2 reads 2019-20 with data 85.7, 85.7, 80.0. Column 3 reads 2020-21 with data 85.7, 86.7, 81.2. Column 4 reads 2021-22 with data 85.7, 87.7, 82.4. Column 5 reads 2022-23 with data 85.7, 88.7, 83.6. Column 6 reads 2023-24 with data 85.7, 89.7, 84.8. &#10;4-Year Graduation Metrics.&#10;The row headers read Baseline Targets, Stretch Targets, and Gap Closing Targets. The first column reads Starting Point with data 79.2, 79.2, 74.7. Column 2 reads 2019-20 with data 79.2, 79.2, 74.7. Column 3 reads 2020-21 with data 80.6, 81.7, 76.7. Column 4 reads 2021-22 with data 82, 84.2, 78.7. Column 5 reads 2022-23 with data 83.4, 86.7, 80.7. Column 6 reads 2023-24 with data 84.9, 90.5, 84.5.&#10;5-Year Completer Metrics.&#10;The row headers read Baseline Targets, Stretch Targets, and Gap Closing Targets. The first column reads Starting Point with data 80.2, 80.2, 75.6. Column 2 reads 2019-20 with data 80.2, 80.2, 75.6. Column 3 reads 2020-21 with data 80.2, 81.95, 76.9. Column 4 reads 2021-22 with data 80.2, 83.7, 78.1. Column 5 reads 2022-23 with data 80.2, 85.45, 79.4. Column 6 reads 2023-24 with data 80.2, 87.2, 80.6." title="Optional Local Metrics must be in addition to the Common Metrics Tables"/>
          <p:cNvPicPr preferRelativeResize="0"/>
          <p:nvPr/>
        </p:nvPicPr>
        <p:blipFill>
          <a:blip r:embed="rId4">
            <a:alphaModFix/>
          </a:blip>
          <a:stretch>
            <a:fillRect/>
          </a:stretch>
        </p:blipFill>
        <p:spPr>
          <a:xfrm>
            <a:off x="2055300" y="1922475"/>
            <a:ext cx="4740875" cy="4502100"/>
          </a:xfrm>
          <a:prstGeom prst="rect">
            <a:avLst/>
          </a:prstGeom>
          <a:noFill/>
          <a:ln>
            <a:noFill/>
          </a:ln>
        </p:spPr>
      </p:pic>
      <p:sp>
        <p:nvSpPr>
          <p:cNvPr id="618" name="Google Shape;618;p85" descr="Light blue arrow pointing right at the metric tables." title="Graphic"/>
          <p:cNvSpPr/>
          <p:nvPr/>
        </p:nvSpPr>
        <p:spPr>
          <a:xfrm>
            <a:off x="1321250" y="3523375"/>
            <a:ext cx="552300" cy="286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85" descr="Second light blue arrow pointing right at the metrics tables." title="Graphic"/>
          <p:cNvSpPr/>
          <p:nvPr/>
        </p:nvSpPr>
        <p:spPr>
          <a:xfrm>
            <a:off x="1354800" y="2739025"/>
            <a:ext cx="552300" cy="286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85" descr="A graphic showing the 3rd Grade Reading Metrics, 5th Grade Reading Metrics, 8th Grade Math Metrics, 9th Grade On-Track Metrics, 4-Year Graduation and 5-Year Completer Metrics" title="Optional Local Metrics must be in addition to the Common Metrics"/>
          <p:cNvSpPr txBox="1"/>
          <p:nvPr/>
        </p:nvSpPr>
        <p:spPr>
          <a:xfrm>
            <a:off x="1118525" y="1852575"/>
            <a:ext cx="5753400" cy="4572000"/>
          </a:xfrm>
          <a:prstGeom prst="rect">
            <a:avLst/>
          </a:prstGeom>
          <a:noFill/>
          <a:ln w="38100" cap="flat" cmpd="dbl">
            <a:solidFill>
              <a:srgbClr val="A64D79"/>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Optional Local Metrics.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625"/>
        <p:cNvGrpSpPr/>
        <p:nvPr/>
      </p:nvGrpSpPr>
      <p:grpSpPr>
        <a:xfrm>
          <a:off x="0" y="0"/>
          <a:ext cx="0" cy="0"/>
          <a:chOff x="0" y="0"/>
          <a:chExt cx="0" cy="0"/>
        </a:xfrm>
      </p:grpSpPr>
      <p:sp>
        <p:nvSpPr>
          <p:cNvPr id="626" name="Google Shape;626;p86"/>
          <p:cNvSpPr txBox="1"/>
          <p:nvPr/>
        </p:nvSpPr>
        <p:spPr>
          <a:xfrm>
            <a:off x="468375" y="202825"/>
            <a:ext cx="75414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Observations, Comments, Lessons Learned</a:t>
            </a:r>
            <a:endParaRPr sz="4800">
              <a:solidFill>
                <a:srgbClr val="0070C0"/>
              </a:solidFill>
              <a:latin typeface="Calibri"/>
              <a:ea typeface="Calibri"/>
              <a:cs typeface="Calibri"/>
              <a:sym typeface="Calibri"/>
            </a:endParaRPr>
          </a:p>
        </p:txBody>
      </p:sp>
      <p:pic>
        <p:nvPicPr>
          <p:cNvPr id="627" name="Google Shape;627;p86"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628" name="Google Shape;628;p86"/>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37</a:t>
            </a:fld>
            <a:endParaRPr/>
          </a:p>
        </p:txBody>
      </p:sp>
      <p:sp>
        <p:nvSpPr>
          <p:cNvPr id="629" name="Google Shape;629;p86" descr="This is the slide asking ESD Liasons to share their observations, comments, and Lessons Learned." title="Observations, Comments, and Lessons Learned"/>
          <p:cNvSpPr txBox="1"/>
          <p:nvPr/>
        </p:nvSpPr>
        <p:spPr>
          <a:xfrm>
            <a:off x="468375" y="1942750"/>
            <a:ext cx="7759800" cy="375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630" name="Google Shape;630;p86"/>
          <p:cNvSpPr txBox="1"/>
          <p:nvPr/>
        </p:nvSpPr>
        <p:spPr>
          <a:xfrm>
            <a:off x="1283400" y="2845250"/>
            <a:ext cx="6641400" cy="160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400" i="1">
                <a:latin typeface="Calibri"/>
                <a:ea typeface="Calibri"/>
                <a:cs typeface="Calibri"/>
                <a:sym typeface="Calibri"/>
              </a:rPr>
              <a:t>ESDs Liaisons</a:t>
            </a:r>
            <a:endParaRPr sz="3400" i="1">
              <a:latin typeface="Calibri"/>
              <a:ea typeface="Calibri"/>
              <a:cs typeface="Calibri"/>
              <a:sym typeface="Calibri"/>
            </a:endParaRPr>
          </a:p>
        </p:txBody>
      </p:sp>
      <p:sp>
        <p:nvSpPr>
          <p:cNvPr id="2" name="Title 1" hidden="1"/>
          <p:cNvSpPr>
            <a:spLocks noGrp="1"/>
          </p:cNvSpPr>
          <p:nvPr>
            <p:ph type="title" idx="4294967295"/>
          </p:nvPr>
        </p:nvSpPr>
        <p:spPr/>
        <p:txBody>
          <a:bodyPr/>
          <a:lstStyle/>
          <a:p>
            <a:r>
              <a:rPr lang="en-US" dirty="0" smtClean="0"/>
              <a:t>Observations, Comments</a:t>
            </a:r>
            <a:r>
              <a:rPr lang="en-US" baseline="0" dirty="0" smtClean="0"/>
              <a:t>, Lessons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635"/>
        <p:cNvGrpSpPr/>
        <p:nvPr/>
      </p:nvGrpSpPr>
      <p:grpSpPr>
        <a:xfrm>
          <a:off x="0" y="0"/>
          <a:ext cx="0" cy="0"/>
          <a:chOff x="0" y="0"/>
          <a:chExt cx="0" cy="0"/>
        </a:xfrm>
      </p:grpSpPr>
      <p:sp>
        <p:nvSpPr>
          <p:cNvPr id="636" name="Google Shape;636;p87"/>
          <p:cNvSpPr txBox="1"/>
          <p:nvPr/>
        </p:nvSpPr>
        <p:spPr>
          <a:xfrm>
            <a:off x="412075" y="1789300"/>
            <a:ext cx="8484300" cy="1521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a:solidFill>
                  <a:srgbClr val="0070C0"/>
                </a:solidFill>
                <a:latin typeface="Calibri"/>
                <a:ea typeface="Calibri"/>
                <a:cs typeface="Calibri"/>
                <a:sym typeface="Calibri"/>
              </a:rPr>
              <a:t>Q+A Session </a:t>
            </a:r>
            <a:endParaRPr sz="4800">
              <a:solidFill>
                <a:srgbClr val="0070C0"/>
              </a:solidFill>
              <a:latin typeface="Calibri"/>
              <a:ea typeface="Calibri"/>
              <a:cs typeface="Calibri"/>
              <a:sym typeface="Calibri"/>
            </a:endParaRPr>
          </a:p>
        </p:txBody>
      </p:sp>
      <p:pic>
        <p:nvPicPr>
          <p:cNvPr id="637" name="Google Shape;637;p87" descr="This was a slide to hold a space for Questions and Answers at the end of the workshop." title="Q &amp; A Sess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638" name="Google Shape;638;p87"/>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38</a:t>
            </a:fld>
            <a:endParaRPr/>
          </a:p>
        </p:txBody>
      </p:sp>
      <p:sp>
        <p:nvSpPr>
          <p:cNvPr id="2" name="Title 1" hidden="1"/>
          <p:cNvSpPr>
            <a:spLocks noGrp="1"/>
          </p:cNvSpPr>
          <p:nvPr>
            <p:ph type="title" idx="4294967295"/>
          </p:nvPr>
        </p:nvSpPr>
        <p:spPr/>
        <p:txBody>
          <a:bodyPr/>
          <a:lstStyle/>
          <a:p>
            <a:r>
              <a:rPr lang="en-US" dirty="0" smtClean="0"/>
              <a:t>Q+A</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643"/>
        <p:cNvGrpSpPr/>
        <p:nvPr/>
      </p:nvGrpSpPr>
      <p:grpSpPr>
        <a:xfrm>
          <a:off x="0" y="0"/>
          <a:ext cx="0" cy="0"/>
          <a:chOff x="0" y="0"/>
          <a:chExt cx="0" cy="0"/>
        </a:xfrm>
      </p:grpSpPr>
      <p:sp>
        <p:nvSpPr>
          <p:cNvPr id="644" name="Google Shape;644;p88"/>
          <p:cNvSpPr txBox="1"/>
          <p:nvPr/>
        </p:nvSpPr>
        <p:spPr>
          <a:xfrm>
            <a:off x="252950" y="1115950"/>
            <a:ext cx="8484300" cy="152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0070C0"/>
                </a:solidFill>
                <a:latin typeface="Calibri"/>
                <a:ea typeface="Calibri"/>
                <a:cs typeface="Calibri"/>
                <a:sym typeface="Calibri"/>
              </a:rPr>
              <a:t> THANK YOU!</a:t>
            </a:r>
            <a:endParaRPr sz="4800">
              <a:solidFill>
                <a:srgbClr val="0070C0"/>
              </a:solidFill>
              <a:latin typeface="Calibri"/>
              <a:ea typeface="Calibri"/>
              <a:cs typeface="Calibri"/>
              <a:sym typeface="Calibri"/>
            </a:endParaRPr>
          </a:p>
          <a:p>
            <a:pPr marL="0" lvl="0" indent="0" algn="ctr" rtl="0">
              <a:spcBef>
                <a:spcPts val="0"/>
              </a:spcBef>
              <a:spcAft>
                <a:spcPts val="0"/>
              </a:spcAft>
              <a:buNone/>
            </a:pPr>
            <a:endParaRPr sz="4800">
              <a:solidFill>
                <a:srgbClr val="0070C0"/>
              </a:solidFill>
              <a:latin typeface="Calibri"/>
              <a:ea typeface="Calibri"/>
              <a:cs typeface="Calibri"/>
              <a:sym typeface="Calibri"/>
            </a:endParaRPr>
          </a:p>
          <a:p>
            <a:pPr marL="0" lvl="0" indent="0" algn="ctr" rtl="0">
              <a:spcBef>
                <a:spcPts val="0"/>
              </a:spcBef>
              <a:spcAft>
                <a:spcPts val="0"/>
              </a:spcAft>
              <a:buNone/>
            </a:pPr>
            <a:r>
              <a:rPr lang="en-US" sz="4800">
                <a:solidFill>
                  <a:schemeClr val="dk1"/>
                </a:solidFill>
                <a:latin typeface="Calibri"/>
                <a:ea typeface="Calibri"/>
                <a:cs typeface="Calibri"/>
                <a:sym typeface="Calibri"/>
              </a:rPr>
              <a:t>Please provide feedback on the workshop using the Chat function...</a:t>
            </a:r>
            <a:endParaRPr sz="4800">
              <a:solidFill>
                <a:schemeClr val="dk1"/>
              </a:solidFill>
              <a:latin typeface="Calibri"/>
              <a:ea typeface="Calibri"/>
              <a:cs typeface="Calibri"/>
              <a:sym typeface="Calibri"/>
            </a:endParaRPr>
          </a:p>
        </p:txBody>
      </p:sp>
      <p:pic>
        <p:nvPicPr>
          <p:cNvPr id="645" name="Google Shape;645;p88"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sp>
        <p:nvSpPr>
          <p:cNvPr id="646" name="Google Shape;646;p88"/>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39</a:t>
            </a:fld>
            <a:endParaRPr/>
          </a:p>
        </p:txBody>
      </p:sp>
      <p:sp>
        <p:nvSpPr>
          <p:cNvPr id="2" name="Title 1" hidden="1"/>
          <p:cNvSpPr>
            <a:spLocks noGrp="1"/>
          </p:cNvSpPr>
          <p:nvPr>
            <p:ph type="title" idx="4294967295"/>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86"/>
        <p:cNvGrpSpPr/>
        <p:nvPr/>
      </p:nvGrpSpPr>
      <p:grpSpPr>
        <a:xfrm>
          <a:off x="0" y="0"/>
          <a:ext cx="0" cy="0"/>
          <a:chOff x="0" y="0"/>
          <a:chExt cx="0" cy="0"/>
        </a:xfrm>
      </p:grpSpPr>
      <p:sp>
        <p:nvSpPr>
          <p:cNvPr id="287" name="Google Shape;287;p53"/>
          <p:cNvSpPr txBox="1"/>
          <p:nvPr/>
        </p:nvSpPr>
        <p:spPr>
          <a:xfrm>
            <a:off x="601875" y="258750"/>
            <a:ext cx="8382600" cy="16617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0070C0"/>
                </a:solidFill>
                <a:latin typeface="Calibri"/>
                <a:ea typeface="Calibri"/>
                <a:cs typeface="Calibri"/>
                <a:sym typeface="Calibri"/>
              </a:rPr>
              <a:t>Workshop Goals</a:t>
            </a:r>
            <a:endParaRPr sz="4800">
              <a:solidFill>
                <a:srgbClr val="0070C0"/>
              </a:solidFill>
              <a:latin typeface="Calibri"/>
              <a:ea typeface="Calibri"/>
              <a:cs typeface="Calibri"/>
              <a:sym typeface="Calibri"/>
            </a:endParaRPr>
          </a:p>
          <a:p>
            <a:pPr marL="0" lvl="0" indent="0" algn="l" rtl="0">
              <a:lnSpc>
                <a:spcPct val="115000"/>
              </a:lnSpc>
              <a:spcBef>
                <a:spcPts val="0"/>
              </a:spcBef>
              <a:spcAft>
                <a:spcPts val="0"/>
              </a:spcAft>
              <a:buNone/>
            </a:pPr>
            <a:endParaRPr sz="24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AutoNum type="arabicPeriod"/>
            </a:pPr>
            <a:r>
              <a:rPr lang="en-US" sz="2000">
                <a:solidFill>
                  <a:schemeClr val="dk1"/>
                </a:solidFill>
              </a:rPr>
              <a:t>Honor SD’s work that went into the development of Progress Markers and LPGTs.</a:t>
            </a:r>
            <a:endParaRPr sz="2000">
              <a:solidFill>
                <a:schemeClr val="dk1"/>
              </a:solidFill>
            </a:endParaRPr>
          </a:p>
          <a:p>
            <a:pPr marL="457200" lvl="0" indent="-355600" algn="l" rtl="0">
              <a:lnSpc>
                <a:spcPct val="115000"/>
              </a:lnSpc>
              <a:spcBef>
                <a:spcPts val="0"/>
              </a:spcBef>
              <a:spcAft>
                <a:spcPts val="0"/>
              </a:spcAft>
              <a:buClr>
                <a:schemeClr val="dk1"/>
              </a:buClr>
              <a:buSzPts val="2000"/>
              <a:buAutoNum type="arabicPeriod"/>
            </a:pPr>
            <a:r>
              <a:rPr lang="en-US" sz="2000">
                <a:solidFill>
                  <a:schemeClr val="dk1"/>
                </a:solidFill>
              </a:rPr>
              <a:t>Share some of the patterns, trends and lessons learned from the Progress Markers and LPGT development and review process</a:t>
            </a:r>
            <a:endParaRPr sz="2000">
              <a:solidFill>
                <a:schemeClr val="dk1"/>
              </a:solidFill>
            </a:endParaRPr>
          </a:p>
          <a:p>
            <a:pPr marL="457200" lvl="0" indent="-355600" algn="l" rtl="0">
              <a:lnSpc>
                <a:spcPct val="115000"/>
              </a:lnSpc>
              <a:spcBef>
                <a:spcPts val="0"/>
              </a:spcBef>
              <a:spcAft>
                <a:spcPts val="0"/>
              </a:spcAft>
              <a:buClr>
                <a:schemeClr val="dk1"/>
              </a:buClr>
              <a:buSzPts val="2000"/>
              <a:buAutoNum type="arabicPeriod"/>
            </a:pPr>
            <a:r>
              <a:rPr lang="en-US" sz="2000">
                <a:solidFill>
                  <a:schemeClr val="dk1"/>
                </a:solidFill>
              </a:rPr>
              <a:t>Create space for shared learning and growth opportunities</a:t>
            </a:r>
            <a:endParaRPr sz="2000">
              <a:solidFill>
                <a:schemeClr val="dk1"/>
              </a:solidFill>
            </a:endParaRPr>
          </a:p>
          <a:p>
            <a:pPr marL="457200" lvl="0" indent="-355600" algn="l" rtl="0">
              <a:lnSpc>
                <a:spcPct val="115000"/>
              </a:lnSpc>
              <a:spcBef>
                <a:spcPts val="0"/>
              </a:spcBef>
              <a:spcAft>
                <a:spcPts val="0"/>
              </a:spcAft>
              <a:buClr>
                <a:schemeClr val="dk1"/>
              </a:buClr>
              <a:buSzPts val="2000"/>
              <a:buAutoNum type="arabicPeriod"/>
            </a:pPr>
            <a:r>
              <a:rPr lang="en-US" sz="2000">
                <a:solidFill>
                  <a:schemeClr val="dk1"/>
                </a:solidFill>
              </a:rPr>
              <a:t>Explore opportunities for using a Common and Customized Framework to inform decision making processes that are bigger than the SIA framework.</a:t>
            </a:r>
            <a:endParaRPr sz="2000">
              <a:solidFill>
                <a:schemeClr val="dk1"/>
              </a:solidFill>
            </a:endParaRPr>
          </a:p>
          <a:p>
            <a:pPr marL="457200" lvl="0" indent="-355600" algn="l" rtl="0">
              <a:lnSpc>
                <a:spcPct val="115000"/>
              </a:lnSpc>
              <a:spcBef>
                <a:spcPts val="0"/>
              </a:spcBef>
              <a:spcAft>
                <a:spcPts val="0"/>
              </a:spcAft>
              <a:buClr>
                <a:schemeClr val="dk1"/>
              </a:buClr>
              <a:buSzPts val="2000"/>
              <a:buAutoNum type="arabicPeriod"/>
            </a:pPr>
            <a:r>
              <a:rPr lang="en-US" sz="2000">
                <a:solidFill>
                  <a:schemeClr val="dk1"/>
                </a:solidFill>
              </a:rPr>
              <a:t>Provide SD’s who didn’t draft growth targets with ideas and insights into where to begin with LPGT development.</a:t>
            </a:r>
            <a:endParaRPr sz="2000" i="1">
              <a:solidFill>
                <a:schemeClr val="dk1"/>
              </a:solidFill>
            </a:endParaRPr>
          </a:p>
          <a:p>
            <a:pPr marL="457200" lvl="0" indent="0" algn="l" rtl="0">
              <a:lnSpc>
                <a:spcPct val="115000"/>
              </a:lnSpc>
              <a:spcBef>
                <a:spcPts val="0"/>
              </a:spcBef>
              <a:spcAft>
                <a:spcPts val="0"/>
              </a:spcAft>
              <a:buNone/>
            </a:pPr>
            <a:endParaRPr sz="20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900" b="1">
              <a:latin typeface="Calibri"/>
              <a:ea typeface="Calibri"/>
              <a:cs typeface="Calibri"/>
              <a:sym typeface="Calibri"/>
            </a:endParaRPr>
          </a:p>
          <a:p>
            <a:pPr marL="0" lvl="0" indent="0" algn="l" rtl="0">
              <a:lnSpc>
                <a:spcPct val="115000"/>
              </a:lnSpc>
              <a:spcBef>
                <a:spcPts val="0"/>
              </a:spcBef>
              <a:spcAft>
                <a:spcPts val="0"/>
              </a:spcAft>
              <a:buNone/>
            </a:pPr>
            <a:endParaRPr sz="1900">
              <a:latin typeface="Calibri"/>
              <a:ea typeface="Calibri"/>
              <a:cs typeface="Calibri"/>
              <a:sym typeface="Calibri"/>
            </a:endParaRPr>
          </a:p>
          <a:p>
            <a:pPr marL="45720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Clr>
                <a:srgbClr val="000000"/>
              </a:buClr>
              <a:buFont typeface="Arial"/>
              <a:buNone/>
            </a:pPr>
            <a:endParaRPr sz="1900">
              <a:latin typeface="Calibri"/>
              <a:ea typeface="Calibri"/>
              <a:cs typeface="Calibri"/>
              <a:sym typeface="Calibri"/>
            </a:endParaRPr>
          </a:p>
          <a:p>
            <a:pPr marL="0" lvl="0" indent="0" algn="l" rtl="0">
              <a:spcBef>
                <a:spcPts val="0"/>
              </a:spcBef>
              <a:spcAft>
                <a:spcPts val="0"/>
              </a:spcAft>
              <a:buClr>
                <a:srgbClr val="000000"/>
              </a:buClr>
              <a:buFont typeface="Arial"/>
              <a:buNone/>
            </a:pPr>
            <a:r>
              <a:rPr lang="en-US"/>
              <a:t/>
            </a:r>
            <a:br>
              <a:rPr lang="en-US"/>
            </a:br>
            <a:endParaRPr/>
          </a:p>
          <a:p>
            <a:pPr marL="457200" marR="0" lvl="0" indent="0" algn="l" rtl="0">
              <a:lnSpc>
                <a:spcPct val="100000"/>
              </a:lnSpc>
              <a:spcBef>
                <a:spcPts val="0"/>
              </a:spcBef>
              <a:spcAft>
                <a:spcPts val="0"/>
              </a:spcAft>
              <a:buNone/>
            </a:pPr>
            <a:endParaRPr sz="24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a:solidFill>
                <a:srgbClr val="0070C0"/>
              </a:solidFill>
              <a:latin typeface="Calibri"/>
              <a:ea typeface="Calibri"/>
              <a:cs typeface="Calibri"/>
              <a:sym typeface="Calibri"/>
            </a:endParaRPr>
          </a:p>
        </p:txBody>
      </p:sp>
      <p:pic>
        <p:nvPicPr>
          <p:cNvPr id="288" name="Google Shape;288;p53" descr="ODE Logo"/>
          <p:cNvPicPr preferRelativeResize="0"/>
          <p:nvPr/>
        </p:nvPicPr>
        <p:blipFill rotWithShape="1">
          <a:blip r:embed="rId3">
            <a:alphaModFix/>
          </a:blip>
          <a:srcRect/>
          <a:stretch/>
        </p:blipFill>
        <p:spPr>
          <a:xfrm>
            <a:off x="7924800" y="5818200"/>
            <a:ext cx="935925" cy="944551"/>
          </a:xfrm>
          <a:prstGeom prst="rect">
            <a:avLst/>
          </a:prstGeom>
          <a:noFill/>
          <a:ln>
            <a:noFill/>
          </a:ln>
        </p:spPr>
      </p:pic>
      <p:sp>
        <p:nvSpPr>
          <p:cNvPr id="289" name="Google Shape;289;p53"/>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2" name="Title 1" hidden="1"/>
          <p:cNvSpPr>
            <a:spLocks noGrp="1"/>
          </p:cNvSpPr>
          <p:nvPr>
            <p:ph type="title" idx="4294967295"/>
          </p:nvPr>
        </p:nvSpPr>
        <p:spPr/>
        <p:txBody>
          <a:bodyPr/>
          <a:lstStyle/>
          <a:p>
            <a:r>
              <a:rPr lang="en-US" dirty="0" smtClean="0"/>
              <a:t>Workshop Goals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294"/>
        <p:cNvGrpSpPr/>
        <p:nvPr/>
      </p:nvGrpSpPr>
      <p:grpSpPr>
        <a:xfrm>
          <a:off x="0" y="0"/>
          <a:ext cx="0" cy="0"/>
          <a:chOff x="0" y="0"/>
          <a:chExt cx="0" cy="0"/>
        </a:xfrm>
      </p:grpSpPr>
      <p:sp>
        <p:nvSpPr>
          <p:cNvPr id="295" name="Google Shape;295;p54"/>
          <p:cNvSpPr txBox="1"/>
          <p:nvPr/>
        </p:nvSpPr>
        <p:spPr>
          <a:xfrm>
            <a:off x="601875" y="258750"/>
            <a:ext cx="8382600" cy="1661700"/>
          </a:xfrm>
          <a:prstGeom prst="rect">
            <a:avLst/>
          </a:prstGeom>
          <a:solidFill>
            <a:schemeClr val="lt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0070C0"/>
                </a:solidFill>
                <a:latin typeface="Calibri"/>
                <a:ea typeface="Calibri"/>
                <a:cs typeface="Calibri"/>
                <a:sym typeface="Calibri"/>
              </a:rPr>
              <a:t>Suggested Protocol for Dialogue</a:t>
            </a:r>
            <a:endParaRPr sz="4800">
              <a:solidFill>
                <a:srgbClr val="0070C0"/>
              </a:solidFill>
              <a:latin typeface="Calibri"/>
              <a:ea typeface="Calibri"/>
              <a:cs typeface="Calibri"/>
              <a:sym typeface="Calibri"/>
            </a:endParaRPr>
          </a:p>
          <a:p>
            <a:pPr marL="0" lvl="0" indent="0" algn="l" rtl="0">
              <a:spcBef>
                <a:spcPts val="0"/>
              </a:spcBef>
              <a:spcAft>
                <a:spcPts val="0"/>
              </a:spcAft>
              <a:buNone/>
            </a:pPr>
            <a:endParaRPr sz="2200">
              <a:solidFill>
                <a:schemeClr val="dk1"/>
              </a:solidFill>
              <a:latin typeface="Calibri"/>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Trust is earned - </a:t>
            </a:r>
            <a:r>
              <a:rPr lang="en-US" sz="2500" i="1">
                <a:solidFill>
                  <a:schemeClr val="dk1"/>
                </a:solidFill>
                <a:latin typeface="Calibri"/>
                <a:ea typeface="Calibri"/>
                <a:cs typeface="Calibri"/>
                <a:sym typeface="Calibri"/>
              </a:rPr>
              <a:t>and</a:t>
            </a:r>
            <a:r>
              <a:rPr lang="en-US" sz="2500">
                <a:solidFill>
                  <a:schemeClr val="dk1"/>
                </a:solidFill>
                <a:latin typeface="Calibri"/>
                <a:ea typeface="Calibri"/>
                <a:cs typeface="Calibri"/>
                <a:sym typeface="Calibri"/>
              </a:rPr>
              <a:t> let’s attempt to move in conversation like we’ve got several years working together already behind us.</a:t>
            </a:r>
            <a:endParaRPr sz="2500">
              <a:solidFill>
                <a:schemeClr val="dk1"/>
              </a:solidFill>
              <a:latin typeface="Calibri"/>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Engage tension, don’t indulge drama.</a:t>
            </a:r>
            <a:endParaRPr sz="2500">
              <a:solidFill>
                <a:schemeClr val="dk1"/>
              </a:solidFill>
              <a:latin typeface="Calibri"/>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Share space - help collectively balance the insights of verbal and quick processors with the wisdom of those who might appear more reticent. </a:t>
            </a:r>
            <a:endParaRPr sz="2500">
              <a:solidFill>
                <a:schemeClr val="dk1"/>
              </a:solidFill>
              <a:latin typeface="Calibri"/>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Dialogue, not selling - let’s converse not pitch.</a:t>
            </a:r>
            <a:endParaRPr sz="2500">
              <a:solidFill>
                <a:schemeClr val="dk1"/>
              </a:solidFill>
              <a:latin typeface="Calibri"/>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Assume best intent, attend to impact.</a:t>
            </a:r>
            <a:endParaRPr sz="2500">
              <a:solidFill>
                <a:schemeClr val="dk1"/>
              </a:solidFill>
              <a:latin typeface="Calibri"/>
              <a:ea typeface="Calibri"/>
              <a:cs typeface="Calibri"/>
              <a:sym typeface="Calibri"/>
            </a:endParaRPr>
          </a:p>
          <a:p>
            <a:pPr marL="457200" lvl="0" indent="-387350" algn="l" rtl="0">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Pay attention (neighbors, yourself, group process and dynamics).</a:t>
            </a:r>
            <a:endParaRPr sz="25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a:solidFill>
                <a:srgbClr val="0070C0"/>
              </a:solidFill>
              <a:latin typeface="Calibri"/>
              <a:ea typeface="Calibri"/>
              <a:cs typeface="Calibri"/>
              <a:sym typeface="Calibri"/>
            </a:endParaRPr>
          </a:p>
        </p:txBody>
      </p:sp>
      <p:pic>
        <p:nvPicPr>
          <p:cNvPr id="296" name="Google Shape;296;p54" descr="ODE Logo"/>
          <p:cNvPicPr preferRelativeResize="0"/>
          <p:nvPr/>
        </p:nvPicPr>
        <p:blipFill rotWithShape="1">
          <a:blip r:embed="rId3">
            <a:alphaModFix/>
          </a:blip>
          <a:srcRect/>
          <a:stretch/>
        </p:blipFill>
        <p:spPr>
          <a:xfrm>
            <a:off x="7924800" y="5818200"/>
            <a:ext cx="935925" cy="944551"/>
          </a:xfrm>
          <a:prstGeom prst="rect">
            <a:avLst/>
          </a:prstGeom>
          <a:noFill/>
          <a:ln>
            <a:noFill/>
          </a:ln>
        </p:spPr>
      </p:pic>
      <p:sp>
        <p:nvSpPr>
          <p:cNvPr id="297" name="Google Shape;297;p54"/>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
        <p:nvSpPr>
          <p:cNvPr id="2" name="Title 1" hidden="1"/>
          <p:cNvSpPr>
            <a:spLocks noGrp="1"/>
          </p:cNvSpPr>
          <p:nvPr>
            <p:ph type="title" idx="4294967295"/>
          </p:nvPr>
        </p:nvSpPr>
        <p:spPr/>
        <p:txBody>
          <a:bodyPr/>
          <a:lstStyle/>
          <a:p>
            <a:r>
              <a:rPr lang="en-US" dirty="0" smtClean="0"/>
              <a:t>Protocol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5"/>
          <p:cNvSpPr txBox="1">
            <a:spLocks noGrp="1"/>
          </p:cNvSpPr>
          <p:nvPr>
            <p:ph type="title"/>
          </p:nvPr>
        </p:nvSpPr>
        <p:spPr>
          <a:xfrm>
            <a:off x="2679825" y="93193"/>
            <a:ext cx="6400800" cy="8574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1E75BC"/>
              </a:buClr>
              <a:buSzPts val="3600"/>
              <a:buFont typeface="Calibri"/>
              <a:buNone/>
            </a:pPr>
            <a:r>
              <a:rPr lang="en-US" dirty="0">
                <a:solidFill>
                  <a:schemeClr val="accent6"/>
                </a:solidFill>
              </a:rPr>
              <a:t>Student Success Act (SSA)</a:t>
            </a:r>
            <a:endParaRPr dirty="0">
              <a:solidFill>
                <a:schemeClr val="accent6"/>
              </a:solidFill>
            </a:endParaRPr>
          </a:p>
        </p:txBody>
      </p:sp>
      <p:sp>
        <p:nvSpPr>
          <p:cNvPr id="304" name="Google Shape;304;p55"/>
          <p:cNvSpPr txBox="1">
            <a:spLocks noGrp="1"/>
          </p:cNvSpPr>
          <p:nvPr>
            <p:ph type="sldNum" idx="12"/>
          </p:nvPr>
        </p:nvSpPr>
        <p:spPr>
          <a:xfrm>
            <a:off x="6457950" y="6492537"/>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
        <p:nvSpPr>
          <p:cNvPr id="305" name="Google Shape;305;p55" descr="Presenter: Shpresa Halimi, SIA Grant Management and Monitoring (ODE)" title="SIA Common and Customized Monitoring &amp; Evaluation Framework"/>
          <p:cNvSpPr txBox="1"/>
          <p:nvPr/>
        </p:nvSpPr>
        <p:spPr>
          <a:xfrm>
            <a:off x="434150" y="2223750"/>
            <a:ext cx="8519700" cy="343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06" name="Google Shape;306;p55" descr="Presenter: Shpresa Halimi, SIA Grant Management and Monitoring (ODE)" title="SIA Common and Customized Monitoring &amp; Evaluation Framework"/>
          <p:cNvSpPr txBox="1">
            <a:spLocks noGrp="1"/>
          </p:cNvSpPr>
          <p:nvPr>
            <p:ph type="body" idx="1"/>
          </p:nvPr>
        </p:nvSpPr>
        <p:spPr>
          <a:xfrm>
            <a:off x="560925" y="2055925"/>
            <a:ext cx="8519700" cy="2941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2000" b="1"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b="1" i="1">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800" i="1" u="sng">
              <a:latin typeface="Arial"/>
              <a:ea typeface="Arial"/>
              <a:cs typeface="Arial"/>
              <a:sym typeface="Arial"/>
            </a:endParaRPr>
          </a:p>
          <a:p>
            <a:pPr marL="457200" lvl="0" indent="0" algn="l" rtl="0">
              <a:lnSpc>
                <a:spcPct val="115000"/>
              </a:lnSpc>
              <a:spcBef>
                <a:spcPts val="0"/>
              </a:spcBef>
              <a:spcAft>
                <a:spcPts val="0"/>
              </a:spcAft>
              <a:buNone/>
            </a:pPr>
            <a:endParaRPr sz="2400" i="1">
              <a:latin typeface="Arial"/>
              <a:ea typeface="Arial"/>
              <a:cs typeface="Arial"/>
              <a:sym typeface="Arial"/>
            </a:endParaRPr>
          </a:p>
        </p:txBody>
      </p:sp>
      <p:sp>
        <p:nvSpPr>
          <p:cNvPr id="307" name="Google Shape;307;p55" descr="Presenter: Shpresa Halimi, SIA Grant Management and Monitoring (ODE)" title="SIA Common and Customized Monitoring &amp; Evaluation Framework"/>
          <p:cNvSpPr txBox="1"/>
          <p:nvPr/>
        </p:nvSpPr>
        <p:spPr>
          <a:xfrm>
            <a:off x="391575" y="2659350"/>
            <a:ext cx="82551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600" b="1" dirty="0">
                <a:solidFill>
                  <a:schemeClr val="accent1"/>
                </a:solidFill>
                <a:latin typeface="Calibri"/>
                <a:ea typeface="Calibri"/>
                <a:cs typeface="Calibri"/>
                <a:sym typeface="Calibri"/>
              </a:rPr>
              <a:t>SIA Common and Customized Monitoring &amp; Evaluation Framework</a:t>
            </a:r>
            <a:endParaRPr sz="3600" b="1" dirty="0">
              <a:solidFill>
                <a:schemeClr val="accent1"/>
              </a:solidFill>
              <a:latin typeface="Calibri"/>
              <a:ea typeface="Calibri"/>
              <a:cs typeface="Calibri"/>
              <a:sym typeface="Calibri"/>
            </a:endParaRPr>
          </a:p>
          <a:p>
            <a:pPr marL="0" lvl="0" indent="0" algn="l" rtl="0">
              <a:lnSpc>
                <a:spcPct val="115000"/>
              </a:lnSpc>
              <a:spcBef>
                <a:spcPts val="0"/>
              </a:spcBef>
              <a:spcAft>
                <a:spcPts val="0"/>
              </a:spcAft>
              <a:buNone/>
            </a:pPr>
            <a:endParaRPr sz="3600" b="1" dirty="0">
              <a:solidFill>
                <a:schemeClr val="accent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000" i="1" u="sng" dirty="0">
                <a:solidFill>
                  <a:schemeClr val="dk1"/>
                </a:solidFill>
                <a:latin typeface="Calibri"/>
                <a:ea typeface="Calibri"/>
                <a:cs typeface="Calibri"/>
                <a:sym typeface="Calibri"/>
              </a:rPr>
              <a:t>Presenter</a:t>
            </a:r>
            <a:r>
              <a:rPr lang="en-US" sz="2000" i="1" dirty="0">
                <a:solidFill>
                  <a:schemeClr val="dk1"/>
                </a:solidFill>
                <a:latin typeface="Calibri"/>
                <a:ea typeface="Calibri"/>
                <a:cs typeface="Calibri"/>
                <a:sym typeface="Calibri"/>
              </a:rPr>
              <a:t>:  Shpresa </a:t>
            </a:r>
            <a:r>
              <a:rPr lang="en-US" sz="2000" i="1" dirty="0" err="1">
                <a:solidFill>
                  <a:schemeClr val="dk1"/>
                </a:solidFill>
                <a:latin typeface="Calibri"/>
                <a:ea typeface="Calibri"/>
                <a:cs typeface="Calibri"/>
                <a:sym typeface="Calibri"/>
              </a:rPr>
              <a:t>Halimi</a:t>
            </a:r>
            <a:r>
              <a:rPr lang="en-US" sz="2000" i="1" dirty="0">
                <a:solidFill>
                  <a:schemeClr val="dk1"/>
                </a:solidFill>
                <a:latin typeface="Calibri"/>
                <a:ea typeface="Calibri"/>
                <a:cs typeface="Calibri"/>
                <a:sym typeface="Calibri"/>
              </a:rPr>
              <a:t>, SIA Grant Management and Monitoring (ODE)</a:t>
            </a:r>
            <a:endParaRPr sz="2000" i="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36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3600" b="1"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12"/>
        <p:cNvGrpSpPr/>
        <p:nvPr/>
      </p:nvGrpSpPr>
      <p:grpSpPr>
        <a:xfrm>
          <a:off x="0" y="0"/>
          <a:ext cx="0" cy="0"/>
          <a:chOff x="0" y="0"/>
          <a:chExt cx="0" cy="0"/>
        </a:xfrm>
      </p:grpSpPr>
      <p:sp>
        <p:nvSpPr>
          <p:cNvPr id="313" name="Google Shape;313;p56"/>
          <p:cNvSpPr txBox="1"/>
          <p:nvPr/>
        </p:nvSpPr>
        <p:spPr>
          <a:xfrm>
            <a:off x="601875" y="258750"/>
            <a:ext cx="8382600" cy="16617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600">
                <a:solidFill>
                  <a:srgbClr val="0070C0"/>
                </a:solidFill>
                <a:latin typeface="Calibri"/>
                <a:ea typeface="Calibri"/>
                <a:cs typeface="Calibri"/>
                <a:sym typeface="Calibri"/>
              </a:rPr>
              <a:t>Common and Customized Monitoring and Evaluation Framework</a:t>
            </a:r>
            <a:endParaRPr sz="3600">
              <a:solidFill>
                <a:srgbClr val="0070C0"/>
              </a:solidFill>
              <a:latin typeface="Calibri"/>
              <a:ea typeface="Calibri"/>
              <a:cs typeface="Calibri"/>
              <a:sym typeface="Calibri"/>
            </a:endParaRPr>
          </a:p>
          <a:p>
            <a:pPr marL="0" marR="0" lvl="0" indent="0" algn="l" rtl="0">
              <a:lnSpc>
                <a:spcPct val="100000"/>
              </a:lnSpc>
              <a:spcBef>
                <a:spcPts val="0"/>
              </a:spcBef>
              <a:spcAft>
                <a:spcPts val="0"/>
              </a:spcAft>
              <a:buNone/>
            </a:pPr>
            <a:endParaRPr sz="4800">
              <a:solidFill>
                <a:schemeClr val="lt1"/>
              </a:solidFill>
              <a:latin typeface="Calibri"/>
              <a:ea typeface="Calibri"/>
              <a:cs typeface="Calibri"/>
              <a:sym typeface="Calibri"/>
            </a:endParaRPr>
          </a:p>
          <a:p>
            <a:pPr marL="457200" marR="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Longitudinal Performance Growth Targets for 5 Common Metrics</a:t>
            </a:r>
            <a:endParaRPr sz="2400">
              <a:latin typeface="Calibri"/>
              <a:ea typeface="Calibri"/>
              <a:cs typeface="Calibri"/>
              <a:sym typeface="Calibri"/>
            </a:endParaRPr>
          </a:p>
          <a:p>
            <a:pPr marL="0" marR="0" lvl="0" indent="0" algn="ctr" rtl="0">
              <a:lnSpc>
                <a:spcPct val="100000"/>
              </a:lnSpc>
              <a:spcBef>
                <a:spcPts val="0"/>
              </a:spcBef>
              <a:spcAft>
                <a:spcPts val="0"/>
              </a:spcAft>
              <a:buNone/>
            </a:pPr>
            <a:endParaRPr sz="2400">
              <a:latin typeface="Calibri"/>
              <a:ea typeface="Calibri"/>
              <a:cs typeface="Calibri"/>
              <a:sym typeface="Calibri"/>
            </a:endParaRPr>
          </a:p>
          <a:p>
            <a:pPr marL="2286000" marR="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Four Year Graduation</a:t>
            </a:r>
            <a:endParaRPr sz="2400">
              <a:latin typeface="Calibri"/>
              <a:ea typeface="Calibri"/>
              <a:cs typeface="Calibri"/>
              <a:sym typeface="Calibri"/>
            </a:endParaRPr>
          </a:p>
          <a:p>
            <a:pPr marL="2286000" marR="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Five Year Completion</a:t>
            </a:r>
            <a:endParaRPr sz="2400">
              <a:latin typeface="Calibri"/>
              <a:ea typeface="Calibri"/>
              <a:cs typeface="Calibri"/>
              <a:sym typeface="Calibri"/>
            </a:endParaRPr>
          </a:p>
          <a:p>
            <a:pPr marL="2286000" marR="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Third Grade Reading </a:t>
            </a:r>
            <a:endParaRPr sz="2400">
              <a:latin typeface="Calibri"/>
              <a:ea typeface="Calibri"/>
              <a:cs typeface="Calibri"/>
              <a:sym typeface="Calibri"/>
            </a:endParaRPr>
          </a:p>
          <a:p>
            <a:pPr marL="2286000" marR="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Ninth Grade on Track</a:t>
            </a:r>
            <a:endParaRPr sz="2400">
              <a:latin typeface="Calibri"/>
              <a:ea typeface="Calibri"/>
              <a:cs typeface="Calibri"/>
              <a:sym typeface="Calibri"/>
            </a:endParaRPr>
          </a:p>
          <a:p>
            <a:pPr marL="2286000" marR="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Regular Attenders </a:t>
            </a:r>
            <a:endParaRPr sz="2400">
              <a:latin typeface="Calibri"/>
              <a:ea typeface="Calibri"/>
              <a:cs typeface="Calibri"/>
              <a:sym typeface="Calibri"/>
            </a:endParaRPr>
          </a:p>
          <a:p>
            <a:pPr marL="0" marR="0" lvl="0" indent="0" algn="l" rtl="0">
              <a:lnSpc>
                <a:spcPct val="100000"/>
              </a:lnSpc>
              <a:spcBef>
                <a:spcPts val="0"/>
              </a:spcBef>
              <a:spcAft>
                <a:spcPts val="0"/>
              </a:spcAft>
              <a:buNone/>
            </a:pPr>
            <a:endParaRPr sz="2400">
              <a:latin typeface="Calibri"/>
              <a:ea typeface="Calibri"/>
              <a:cs typeface="Calibri"/>
              <a:sym typeface="Calibri"/>
            </a:endParaRPr>
          </a:p>
          <a:p>
            <a:pPr marL="457200" marR="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Progress Markers</a:t>
            </a:r>
            <a:endParaRPr sz="2400">
              <a:latin typeface="Calibri"/>
              <a:ea typeface="Calibri"/>
              <a:cs typeface="Calibri"/>
              <a:sym typeface="Calibri"/>
            </a:endParaRPr>
          </a:p>
          <a:p>
            <a:pPr marL="457200" marR="0" lvl="0" indent="0" algn="l" rtl="0">
              <a:lnSpc>
                <a:spcPct val="100000"/>
              </a:lnSpc>
              <a:spcBef>
                <a:spcPts val="0"/>
              </a:spcBef>
              <a:spcAft>
                <a:spcPts val="0"/>
              </a:spcAft>
              <a:buNone/>
            </a:pPr>
            <a:endParaRPr sz="2400">
              <a:latin typeface="Calibri"/>
              <a:ea typeface="Calibri"/>
              <a:cs typeface="Calibri"/>
              <a:sym typeface="Calibri"/>
            </a:endParaRPr>
          </a:p>
          <a:p>
            <a:pPr marL="457200" marR="0" lvl="0" indent="-381000" algn="l" rtl="0">
              <a:lnSpc>
                <a:spcPct val="100000"/>
              </a:lnSpc>
              <a:spcBef>
                <a:spcPts val="0"/>
              </a:spcBef>
              <a:spcAft>
                <a:spcPts val="0"/>
              </a:spcAft>
              <a:buSzPts val="2400"/>
              <a:buFont typeface="Calibri"/>
              <a:buChar char="●"/>
            </a:pPr>
            <a:r>
              <a:rPr lang="en-US" sz="2400">
                <a:latin typeface="Calibri"/>
                <a:ea typeface="Calibri"/>
                <a:cs typeface="Calibri"/>
                <a:sym typeface="Calibri"/>
              </a:rPr>
              <a:t>Optional Local Metrics</a:t>
            </a:r>
            <a:endParaRPr sz="24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800"/>
              <a:buFont typeface="Arial"/>
              <a:buNone/>
            </a:pPr>
            <a:endParaRPr sz="4800">
              <a:solidFill>
                <a:srgbClr val="0070C0"/>
              </a:solidFill>
              <a:latin typeface="Calibri"/>
              <a:ea typeface="Calibri"/>
              <a:cs typeface="Calibri"/>
              <a:sym typeface="Calibri"/>
            </a:endParaRPr>
          </a:p>
        </p:txBody>
      </p:sp>
      <p:pic>
        <p:nvPicPr>
          <p:cNvPr id="314" name="Google Shape;314;p56" descr="ODE Logo"/>
          <p:cNvPicPr preferRelativeResize="0"/>
          <p:nvPr/>
        </p:nvPicPr>
        <p:blipFill rotWithShape="1">
          <a:blip r:embed="rId3">
            <a:alphaModFix/>
          </a:blip>
          <a:srcRect/>
          <a:stretch/>
        </p:blipFill>
        <p:spPr>
          <a:xfrm>
            <a:off x="7924800" y="5818200"/>
            <a:ext cx="935925" cy="944551"/>
          </a:xfrm>
          <a:prstGeom prst="rect">
            <a:avLst/>
          </a:prstGeom>
          <a:noFill/>
          <a:ln>
            <a:noFill/>
          </a:ln>
        </p:spPr>
      </p:pic>
      <p:sp>
        <p:nvSpPr>
          <p:cNvPr id="315" name="Google Shape;315;p56"/>
          <p:cNvSpPr txBox="1">
            <a:spLocks noGrp="1"/>
          </p:cNvSpPr>
          <p:nvPr>
            <p:ph type="sldNum" idx="12"/>
          </p:nvPr>
        </p:nvSpPr>
        <p:spPr>
          <a:xfrm>
            <a:off x="8556784" y="6333134"/>
            <a:ext cx="548700" cy="5250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
        <p:nvSpPr>
          <p:cNvPr id="2" name="Title 1" hidden="1"/>
          <p:cNvSpPr>
            <a:spLocks noGrp="1"/>
          </p:cNvSpPr>
          <p:nvPr>
            <p:ph type="title" idx="4294967295"/>
          </p:nvPr>
        </p:nvSpPr>
        <p:spPr/>
        <p:txBody>
          <a:bodyPr/>
          <a:lstStyle/>
          <a:p>
            <a:r>
              <a:rPr lang="en-US" dirty="0" smtClean="0"/>
              <a:t>Framework</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20"/>
        <p:cNvGrpSpPr/>
        <p:nvPr/>
      </p:nvGrpSpPr>
      <p:grpSpPr>
        <a:xfrm>
          <a:off x="0" y="0"/>
          <a:ext cx="0" cy="0"/>
          <a:chOff x="0" y="0"/>
          <a:chExt cx="0" cy="0"/>
        </a:xfrm>
      </p:grpSpPr>
      <p:sp>
        <p:nvSpPr>
          <p:cNvPr id="321" name="Google Shape;321;p57"/>
          <p:cNvSpPr txBox="1"/>
          <p:nvPr/>
        </p:nvSpPr>
        <p:spPr>
          <a:xfrm>
            <a:off x="601875" y="182550"/>
            <a:ext cx="8259000" cy="1470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700">
                <a:solidFill>
                  <a:srgbClr val="0070C0"/>
                </a:solidFill>
                <a:latin typeface="Calibri"/>
                <a:ea typeface="Calibri"/>
                <a:cs typeface="Calibri"/>
                <a:sym typeface="Calibri"/>
              </a:rPr>
              <a:t>What are Longitudinal Performance Growth Targets (LPGT)?</a:t>
            </a:r>
            <a:endParaRPr sz="3700">
              <a:solidFill>
                <a:srgbClr val="0070C0"/>
              </a:solidFill>
              <a:latin typeface="Calibri"/>
              <a:ea typeface="Calibri"/>
              <a:cs typeface="Calibri"/>
              <a:sym typeface="Calibri"/>
            </a:endParaRPr>
          </a:p>
        </p:txBody>
      </p:sp>
      <p:sp>
        <p:nvSpPr>
          <p:cNvPr id="322" name="Google Shape;322;p57"/>
          <p:cNvSpPr txBox="1"/>
          <p:nvPr/>
        </p:nvSpPr>
        <p:spPr>
          <a:xfrm>
            <a:off x="210050" y="2483900"/>
            <a:ext cx="5524200" cy="2936100"/>
          </a:xfrm>
          <a:prstGeom prst="rect">
            <a:avLst/>
          </a:prstGeom>
          <a:noFill/>
          <a:ln>
            <a:noFill/>
          </a:ln>
        </p:spPr>
        <p:txBody>
          <a:bodyPr spcFirstLastPara="1" wrap="square" lIns="91425" tIns="45700" rIns="91425" bIns="45700" anchor="t" anchorCtr="0">
            <a:noAutofit/>
          </a:bodyPr>
          <a:lstStyle/>
          <a:p>
            <a:pPr marL="914400" lvl="0" indent="-381000" algn="l" rtl="0">
              <a:lnSpc>
                <a:spcPct val="100000"/>
              </a:lnSpc>
              <a:spcBef>
                <a:spcPts val="12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Based on data available for longitudinal analysis; </a:t>
            </a:r>
            <a:endParaRPr sz="2400">
              <a:solidFill>
                <a:schemeClr val="dk1"/>
              </a:solidFill>
              <a:latin typeface="Calibri"/>
              <a:ea typeface="Calibri"/>
              <a:cs typeface="Calibri"/>
              <a:sym typeface="Calibri"/>
            </a:endParaRPr>
          </a:p>
          <a:p>
            <a:pPr marL="914400" lvl="0" indent="-381000"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Use overall rates for districts and gaps in disaggregated rates; and</a:t>
            </a:r>
            <a:endParaRPr sz="2400">
              <a:solidFill>
                <a:schemeClr val="dk1"/>
              </a:solidFill>
              <a:latin typeface="Calibri"/>
              <a:ea typeface="Calibri"/>
              <a:cs typeface="Calibri"/>
              <a:sym typeface="Calibri"/>
            </a:endParaRPr>
          </a:p>
          <a:p>
            <a:pPr marL="914400" lvl="0" indent="-381000" algn="l" rtl="0">
              <a:lnSpc>
                <a:spcPct val="10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Include the common metrics and any locally defined metrics included in an applicant’s SIA plan.</a:t>
            </a:r>
            <a:endParaRPr sz="1800">
              <a:latin typeface="Calibri"/>
              <a:ea typeface="Calibri"/>
              <a:cs typeface="Calibri"/>
              <a:sym typeface="Calibri"/>
            </a:endParaRPr>
          </a:p>
          <a:p>
            <a:pPr marL="457200" marR="0" lvl="0" indent="0" algn="l" rtl="0">
              <a:lnSpc>
                <a:spcPct val="100000"/>
              </a:lnSpc>
              <a:spcBef>
                <a:spcPts val="1200"/>
              </a:spcBef>
              <a:spcAft>
                <a:spcPts val="0"/>
              </a:spcAft>
              <a:buNone/>
            </a:pPr>
            <a:endParaRPr sz="1800">
              <a:latin typeface="Calibri"/>
              <a:ea typeface="Calibri"/>
              <a:cs typeface="Calibri"/>
              <a:sym typeface="Calibri"/>
            </a:endParaRPr>
          </a:p>
        </p:txBody>
      </p:sp>
      <p:pic>
        <p:nvPicPr>
          <p:cNvPr id="323" name="Google Shape;323;p57"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pic>
        <p:nvPicPr>
          <p:cNvPr id="324" name="Google Shape;324;p57" descr="Picture of crayons, chalk and colored pencils in the shape of a rocket ship against a chalkboard." title="Photo "/>
          <p:cNvPicPr preferRelativeResize="0"/>
          <p:nvPr/>
        </p:nvPicPr>
        <p:blipFill>
          <a:blip r:embed="rId4">
            <a:alphaModFix/>
          </a:blip>
          <a:stretch>
            <a:fillRect/>
          </a:stretch>
        </p:blipFill>
        <p:spPr>
          <a:xfrm>
            <a:off x="6026050" y="2748337"/>
            <a:ext cx="2389400" cy="2584175"/>
          </a:xfrm>
          <a:prstGeom prst="rect">
            <a:avLst/>
          </a:prstGeom>
          <a:noFill/>
          <a:ln>
            <a:noFill/>
          </a:ln>
        </p:spPr>
      </p:pic>
      <p:sp>
        <p:nvSpPr>
          <p:cNvPr id="325" name="Google Shape;325;p57"/>
          <p:cNvSpPr txBox="1"/>
          <p:nvPr/>
        </p:nvSpPr>
        <p:spPr>
          <a:xfrm>
            <a:off x="210050" y="1869150"/>
            <a:ext cx="7886700" cy="1118100"/>
          </a:xfrm>
          <a:prstGeom prst="rect">
            <a:avLst/>
          </a:prstGeom>
          <a:noFill/>
          <a:ln>
            <a:noFill/>
          </a:ln>
        </p:spPr>
        <p:txBody>
          <a:bodyPr spcFirstLastPara="1" wrap="square" lIns="91425" tIns="91425" rIns="91425" bIns="91425" anchor="t" anchorCtr="0">
            <a:noAutofit/>
          </a:bodyPr>
          <a:lstStyle/>
          <a:p>
            <a:pPr marL="457200" lvl="0" indent="0" algn="l" rtl="0">
              <a:spcBef>
                <a:spcPts val="1200"/>
              </a:spcBef>
              <a:spcAft>
                <a:spcPts val="1200"/>
              </a:spcAft>
              <a:buNone/>
            </a:pPr>
            <a:r>
              <a:rPr lang="en-US" sz="2400" b="1">
                <a:solidFill>
                  <a:schemeClr val="dk1"/>
                </a:solidFill>
                <a:latin typeface="Calibri"/>
                <a:ea typeface="Calibri"/>
                <a:cs typeface="Calibri"/>
                <a:sym typeface="Calibri"/>
              </a:rPr>
              <a:t>Longitudinal Performance Growth Targets are:</a:t>
            </a:r>
            <a:endParaRPr sz="2400" b="1">
              <a:solidFill>
                <a:schemeClr val="dk1"/>
              </a:solidFill>
              <a:latin typeface="Calibri"/>
              <a:ea typeface="Calibri"/>
              <a:cs typeface="Calibri"/>
              <a:sym typeface="Calibri"/>
            </a:endParaRPr>
          </a:p>
        </p:txBody>
      </p:sp>
      <p:sp>
        <p:nvSpPr>
          <p:cNvPr id="326" name="Google Shape;326;p57"/>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8</a:t>
            </a:fld>
            <a:endParaRPr/>
          </a:p>
        </p:txBody>
      </p:sp>
      <p:sp>
        <p:nvSpPr>
          <p:cNvPr id="2" name="Title 1" hidden="1"/>
          <p:cNvSpPr>
            <a:spLocks noGrp="1"/>
          </p:cNvSpPr>
          <p:nvPr>
            <p:ph type="title" idx="4294967295"/>
          </p:nvPr>
        </p:nvSpPr>
        <p:spPr/>
        <p:txBody>
          <a:bodyPr/>
          <a:lstStyle/>
          <a:p>
            <a:r>
              <a:rPr lang="en-US" dirty="0" smtClean="0"/>
              <a:t>LPGT</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Shape 331"/>
        <p:cNvGrpSpPr/>
        <p:nvPr/>
      </p:nvGrpSpPr>
      <p:grpSpPr>
        <a:xfrm>
          <a:off x="0" y="0"/>
          <a:ext cx="0" cy="0"/>
          <a:chOff x="0" y="0"/>
          <a:chExt cx="0" cy="0"/>
        </a:xfrm>
      </p:grpSpPr>
      <p:sp>
        <p:nvSpPr>
          <p:cNvPr id="332" name="Google Shape;332;p58"/>
          <p:cNvSpPr txBox="1"/>
          <p:nvPr/>
        </p:nvSpPr>
        <p:spPr>
          <a:xfrm>
            <a:off x="601875" y="258750"/>
            <a:ext cx="7906200" cy="90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800">
                <a:solidFill>
                  <a:srgbClr val="0070C0"/>
                </a:solidFill>
                <a:latin typeface="Calibri"/>
                <a:ea typeface="Calibri"/>
                <a:cs typeface="Calibri"/>
                <a:sym typeface="Calibri"/>
              </a:rPr>
              <a:t>LPGT</a:t>
            </a:r>
            <a:endParaRPr sz="4800">
              <a:solidFill>
                <a:srgbClr val="0070C0"/>
              </a:solidFill>
              <a:latin typeface="Calibri"/>
              <a:ea typeface="Calibri"/>
              <a:cs typeface="Calibri"/>
              <a:sym typeface="Calibri"/>
            </a:endParaRPr>
          </a:p>
        </p:txBody>
      </p:sp>
      <p:pic>
        <p:nvPicPr>
          <p:cNvPr id="333" name="Google Shape;333;p58" descr="Logo" title="Oregon Department of Education"/>
          <p:cNvPicPr preferRelativeResize="0"/>
          <p:nvPr/>
        </p:nvPicPr>
        <p:blipFill>
          <a:blip r:embed="rId3">
            <a:alphaModFix/>
          </a:blip>
          <a:stretch>
            <a:fillRect/>
          </a:stretch>
        </p:blipFill>
        <p:spPr>
          <a:xfrm>
            <a:off x="7924800" y="5818200"/>
            <a:ext cx="935925" cy="944551"/>
          </a:xfrm>
          <a:prstGeom prst="rect">
            <a:avLst/>
          </a:prstGeom>
          <a:noFill/>
          <a:ln>
            <a:noFill/>
          </a:ln>
        </p:spPr>
      </p:pic>
      <p:graphicFrame>
        <p:nvGraphicFramePr>
          <p:cNvPr id="334" name="Google Shape;334;p58" descr="This slide has two tables on it. The first table is the district-wide data. The row headers read Stretch target and baseline target. There are 5 columns across the table. Column 1 reads Year 1 20-21. Column 2 reads Year 2 21-22. Column 3 reads Year 3 22-23. Column 4 reads Year 4 23-24. Column 5 is the last column in table 1.  Column 5 reads Year 5 24-25.&#10;" title="District-Wide Table"/>
          <p:cNvGraphicFramePr/>
          <p:nvPr>
            <p:extLst>
              <p:ext uri="{D42A27DB-BD31-4B8C-83A1-F6EECF244321}">
                <p14:modId xmlns:p14="http://schemas.microsoft.com/office/powerpoint/2010/main" val="3971731006"/>
              </p:ext>
            </p:extLst>
          </p:nvPr>
        </p:nvGraphicFramePr>
        <p:xfrm>
          <a:off x="723900" y="1905050"/>
          <a:ext cx="7200900" cy="1794505"/>
        </p:xfrm>
        <a:graphic>
          <a:graphicData uri="http://schemas.openxmlformats.org/drawingml/2006/table">
            <a:tbl>
              <a:tblPr firstRow="1">
                <a:noFill/>
                <a:tableStyleId>{2A4794A0-2F2E-47FF-88FE-A37F68BB2D7F}</a:tableStyleId>
              </a:tblPr>
              <a:tblGrid>
                <a:gridCol w="1200150">
                  <a:extLst>
                    <a:ext uri="{9D8B030D-6E8A-4147-A177-3AD203B41FA5}">
                      <a16:colId xmlns:a16="http://schemas.microsoft.com/office/drawing/2014/main" val="20000"/>
                    </a:ext>
                  </a:extLst>
                </a:gridCol>
                <a:gridCol w="1200150">
                  <a:extLst>
                    <a:ext uri="{9D8B030D-6E8A-4147-A177-3AD203B41FA5}">
                      <a16:colId xmlns:a16="http://schemas.microsoft.com/office/drawing/2014/main" val="20001"/>
                    </a:ext>
                  </a:extLst>
                </a:gridCol>
                <a:gridCol w="1200150">
                  <a:extLst>
                    <a:ext uri="{9D8B030D-6E8A-4147-A177-3AD203B41FA5}">
                      <a16:colId xmlns:a16="http://schemas.microsoft.com/office/drawing/2014/main" val="20002"/>
                    </a:ext>
                  </a:extLst>
                </a:gridCol>
                <a:gridCol w="1200150">
                  <a:extLst>
                    <a:ext uri="{9D8B030D-6E8A-4147-A177-3AD203B41FA5}">
                      <a16:colId xmlns:a16="http://schemas.microsoft.com/office/drawing/2014/main" val="20003"/>
                    </a:ext>
                  </a:extLst>
                </a:gridCol>
                <a:gridCol w="1200150">
                  <a:extLst>
                    <a:ext uri="{9D8B030D-6E8A-4147-A177-3AD203B41FA5}">
                      <a16:colId xmlns:a16="http://schemas.microsoft.com/office/drawing/2014/main" val="20004"/>
                    </a:ext>
                  </a:extLst>
                </a:gridCol>
                <a:gridCol w="1200150">
                  <a:extLst>
                    <a:ext uri="{9D8B030D-6E8A-4147-A177-3AD203B41FA5}">
                      <a16:colId xmlns:a16="http://schemas.microsoft.com/office/drawing/2014/main" val="20005"/>
                    </a:ext>
                  </a:extLst>
                </a:gridCol>
              </a:tblGrid>
              <a:tr h="471925">
                <a:tc>
                  <a:txBody>
                    <a:bodyPr/>
                    <a:lstStyle/>
                    <a:p>
                      <a:pPr marL="0" lvl="0" indent="0" algn="l" rtl="0">
                        <a:lnSpc>
                          <a:spcPct val="100000"/>
                        </a:lnSpc>
                        <a:spcBef>
                          <a:spcPts val="1200"/>
                        </a:spcBef>
                        <a:spcAft>
                          <a:spcPts val="1200"/>
                        </a:spcAft>
                        <a:buNone/>
                      </a:pPr>
                      <a:endParaRPr sz="10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1"/>
                        <a:t>Year 1</a:t>
                      </a:r>
                      <a:endParaRPr sz="1100" b="1"/>
                    </a:p>
                    <a:p>
                      <a:pPr marL="0" lvl="0" indent="0" algn="l" rtl="0">
                        <a:lnSpc>
                          <a:spcPct val="100000"/>
                        </a:lnSpc>
                        <a:spcBef>
                          <a:spcPts val="0"/>
                        </a:spcBef>
                        <a:spcAft>
                          <a:spcPts val="0"/>
                        </a:spcAft>
                        <a:buNone/>
                      </a:pPr>
                      <a:r>
                        <a:rPr lang="en-US" sz="1100" b="1"/>
                        <a:t>20-21</a:t>
                      </a:r>
                      <a:endParaRPr sz="11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1"/>
                        <a:t>Year 2</a:t>
                      </a:r>
                      <a:endParaRPr sz="1100" b="1"/>
                    </a:p>
                    <a:p>
                      <a:pPr marL="0" lvl="0" indent="0" algn="l" rtl="0">
                        <a:lnSpc>
                          <a:spcPct val="100000"/>
                        </a:lnSpc>
                        <a:spcBef>
                          <a:spcPts val="0"/>
                        </a:spcBef>
                        <a:spcAft>
                          <a:spcPts val="0"/>
                        </a:spcAft>
                        <a:buNone/>
                      </a:pPr>
                      <a:r>
                        <a:rPr lang="en-US" sz="1100" b="1"/>
                        <a:t>21-22</a:t>
                      </a:r>
                      <a:endParaRPr sz="11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1"/>
                        <a:t>Year 3</a:t>
                      </a:r>
                      <a:endParaRPr sz="1100" b="1"/>
                    </a:p>
                    <a:p>
                      <a:pPr marL="0" lvl="0" indent="0" algn="l" rtl="0">
                        <a:lnSpc>
                          <a:spcPct val="100000"/>
                        </a:lnSpc>
                        <a:spcBef>
                          <a:spcPts val="0"/>
                        </a:spcBef>
                        <a:spcAft>
                          <a:spcPts val="0"/>
                        </a:spcAft>
                        <a:buNone/>
                      </a:pPr>
                      <a:r>
                        <a:rPr lang="en-US" sz="1100" b="1"/>
                        <a:t>22-23</a:t>
                      </a:r>
                      <a:endParaRPr sz="11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1"/>
                        <a:t>Year 4</a:t>
                      </a:r>
                      <a:endParaRPr sz="1100" b="1"/>
                    </a:p>
                    <a:p>
                      <a:pPr marL="0" lvl="0" indent="0" algn="l" rtl="0">
                        <a:lnSpc>
                          <a:spcPct val="100000"/>
                        </a:lnSpc>
                        <a:spcBef>
                          <a:spcPts val="0"/>
                        </a:spcBef>
                        <a:spcAft>
                          <a:spcPts val="0"/>
                        </a:spcAft>
                        <a:buNone/>
                      </a:pPr>
                      <a:r>
                        <a:rPr lang="en-US" sz="1100" b="1"/>
                        <a:t>23-24</a:t>
                      </a:r>
                      <a:endParaRPr sz="11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1"/>
                        <a:t>Year 5</a:t>
                      </a:r>
                      <a:endParaRPr sz="1100" b="1"/>
                    </a:p>
                    <a:p>
                      <a:pPr marL="0" lvl="0" indent="0" algn="l" rtl="0">
                        <a:lnSpc>
                          <a:spcPct val="100000"/>
                        </a:lnSpc>
                        <a:spcBef>
                          <a:spcPts val="0"/>
                        </a:spcBef>
                        <a:spcAft>
                          <a:spcPts val="0"/>
                        </a:spcAft>
                        <a:buNone/>
                      </a:pPr>
                      <a:r>
                        <a:rPr lang="en-US" sz="1100" b="1"/>
                        <a:t>24-25</a:t>
                      </a:r>
                      <a:endParaRPr sz="11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64050">
                <a:tc>
                  <a:txBody>
                    <a:bodyPr/>
                    <a:lstStyle/>
                    <a:p>
                      <a:pPr marL="0" lvl="0" indent="0" algn="l" rtl="0">
                        <a:lnSpc>
                          <a:spcPct val="100000"/>
                        </a:lnSpc>
                        <a:spcBef>
                          <a:spcPts val="0"/>
                        </a:spcBef>
                        <a:spcAft>
                          <a:spcPts val="0"/>
                        </a:spcAft>
                        <a:buNone/>
                      </a:pPr>
                      <a:r>
                        <a:rPr lang="en-US" sz="1000" b="1"/>
                        <a:t>Stretch</a:t>
                      </a:r>
                      <a:endParaRPr sz="1000" b="1"/>
                    </a:p>
                    <a:p>
                      <a:pPr marL="0" lvl="0" indent="0" algn="l" rtl="0">
                        <a:lnSpc>
                          <a:spcPct val="100000"/>
                        </a:lnSpc>
                        <a:spcBef>
                          <a:spcPts val="0"/>
                        </a:spcBef>
                        <a:spcAft>
                          <a:spcPts val="0"/>
                        </a:spcAft>
                        <a:buNone/>
                      </a:pPr>
                      <a:r>
                        <a:rPr lang="en-US" sz="1000" b="1"/>
                        <a:t>Target</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US"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US"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US"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US"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US"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12325">
                <a:tc>
                  <a:txBody>
                    <a:bodyPr/>
                    <a:lstStyle/>
                    <a:p>
                      <a:pPr marL="0" lvl="0" indent="0" algn="l" rtl="0">
                        <a:lnSpc>
                          <a:spcPct val="100000"/>
                        </a:lnSpc>
                        <a:spcBef>
                          <a:spcPts val="0"/>
                        </a:spcBef>
                        <a:spcAft>
                          <a:spcPts val="0"/>
                        </a:spcAft>
                        <a:buNone/>
                      </a:pPr>
                      <a:r>
                        <a:rPr lang="en-US" sz="1000" b="1"/>
                        <a:t>Baseline Target</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US"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US"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US" sz="1000" dirty="0"/>
                        <a:t> </a:t>
                      </a:r>
                      <a:endParaRPr sz="10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US"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1200"/>
                        </a:spcBef>
                        <a:spcAft>
                          <a:spcPts val="1200"/>
                        </a:spcAft>
                        <a:buNone/>
                      </a:pPr>
                      <a:r>
                        <a:rPr lang="en-US" sz="1000" dirty="0"/>
                        <a:t> </a:t>
                      </a:r>
                      <a:endParaRPr sz="10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35" name="Google Shape;335;p58"/>
          <p:cNvSpPr txBox="1"/>
          <p:nvPr/>
        </p:nvSpPr>
        <p:spPr>
          <a:xfrm>
            <a:off x="710700" y="1111100"/>
            <a:ext cx="3026400" cy="4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b="1">
              <a:latin typeface="Calibri"/>
              <a:ea typeface="Calibri"/>
              <a:cs typeface="Calibri"/>
              <a:sym typeface="Calibri"/>
            </a:endParaRPr>
          </a:p>
          <a:p>
            <a:pPr marL="0" lvl="0" indent="0" algn="l" rtl="0">
              <a:spcBef>
                <a:spcPts val="0"/>
              </a:spcBef>
              <a:spcAft>
                <a:spcPts val="0"/>
              </a:spcAft>
              <a:buNone/>
            </a:pPr>
            <a:r>
              <a:rPr lang="en-US" sz="1800" b="1">
                <a:solidFill>
                  <a:srgbClr val="0070C0"/>
                </a:solidFill>
                <a:latin typeface="Calibri"/>
                <a:ea typeface="Calibri"/>
                <a:cs typeface="Calibri"/>
                <a:sym typeface="Calibri"/>
              </a:rPr>
              <a:t>District-Wide</a:t>
            </a:r>
            <a:endParaRPr sz="1800" b="1">
              <a:solidFill>
                <a:srgbClr val="0070C0"/>
              </a:solidFill>
              <a:latin typeface="Calibri"/>
              <a:ea typeface="Calibri"/>
              <a:cs typeface="Calibri"/>
              <a:sym typeface="Calibri"/>
            </a:endParaRPr>
          </a:p>
        </p:txBody>
      </p:sp>
      <p:sp>
        <p:nvSpPr>
          <p:cNvPr id="336" name="Google Shape;336;p58"/>
          <p:cNvSpPr txBox="1"/>
          <p:nvPr/>
        </p:nvSpPr>
        <p:spPr>
          <a:xfrm>
            <a:off x="681375" y="4082250"/>
            <a:ext cx="3000000" cy="40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0070C0"/>
                </a:solidFill>
                <a:latin typeface="Calibri"/>
                <a:ea typeface="Calibri"/>
                <a:cs typeface="Calibri"/>
                <a:sym typeface="Calibri"/>
              </a:rPr>
              <a:t>Focal Student Groups</a:t>
            </a:r>
            <a:endParaRPr sz="1800" b="1">
              <a:solidFill>
                <a:srgbClr val="0070C0"/>
              </a:solidFill>
              <a:latin typeface="Calibri"/>
              <a:ea typeface="Calibri"/>
              <a:cs typeface="Calibri"/>
              <a:sym typeface="Calibri"/>
            </a:endParaRPr>
          </a:p>
        </p:txBody>
      </p:sp>
      <p:graphicFrame>
        <p:nvGraphicFramePr>
          <p:cNvPr id="337" name="Google Shape;337;p58" descr="The second table is titled Focal Student Groups. This table has one row header reading Gap Closing. There are 5 columns in this table that are similar to table 1. Column 1 reads Year 1 20-21. Column 2 reads Year 2 21-22. Column 3 reads Year 3 22-23. Column 4 reads Year 4 23-24. Column 5 is the last column in table 1.  Column 5 reads Year 5 24-25.&#10;" title="Focal Studend Group Table"/>
          <p:cNvGraphicFramePr/>
          <p:nvPr>
            <p:extLst>
              <p:ext uri="{D42A27DB-BD31-4B8C-83A1-F6EECF244321}">
                <p14:modId xmlns:p14="http://schemas.microsoft.com/office/powerpoint/2010/main" val="2144562908"/>
              </p:ext>
            </p:extLst>
          </p:nvPr>
        </p:nvGraphicFramePr>
        <p:xfrm>
          <a:off x="723925" y="4544438"/>
          <a:ext cx="7200875" cy="853380"/>
        </p:xfrm>
        <a:graphic>
          <a:graphicData uri="http://schemas.openxmlformats.org/drawingml/2006/table">
            <a:tbl>
              <a:tblPr firstRow="1">
                <a:noFill/>
                <a:tableStyleId>{2A4794A0-2F2E-47FF-88FE-A37F68BB2D7F}</a:tableStyleId>
              </a:tblPr>
              <a:tblGrid>
                <a:gridCol w="1193100">
                  <a:extLst>
                    <a:ext uri="{9D8B030D-6E8A-4147-A177-3AD203B41FA5}">
                      <a16:colId xmlns:a16="http://schemas.microsoft.com/office/drawing/2014/main" val="20000"/>
                    </a:ext>
                  </a:extLst>
                </a:gridCol>
                <a:gridCol w="1193100">
                  <a:extLst>
                    <a:ext uri="{9D8B030D-6E8A-4147-A177-3AD203B41FA5}">
                      <a16:colId xmlns:a16="http://schemas.microsoft.com/office/drawing/2014/main" val="20001"/>
                    </a:ext>
                  </a:extLst>
                </a:gridCol>
                <a:gridCol w="1193100">
                  <a:extLst>
                    <a:ext uri="{9D8B030D-6E8A-4147-A177-3AD203B41FA5}">
                      <a16:colId xmlns:a16="http://schemas.microsoft.com/office/drawing/2014/main" val="20002"/>
                    </a:ext>
                  </a:extLst>
                </a:gridCol>
                <a:gridCol w="1193100">
                  <a:extLst>
                    <a:ext uri="{9D8B030D-6E8A-4147-A177-3AD203B41FA5}">
                      <a16:colId xmlns:a16="http://schemas.microsoft.com/office/drawing/2014/main" val="20003"/>
                    </a:ext>
                  </a:extLst>
                </a:gridCol>
                <a:gridCol w="1193100">
                  <a:extLst>
                    <a:ext uri="{9D8B030D-6E8A-4147-A177-3AD203B41FA5}">
                      <a16:colId xmlns:a16="http://schemas.microsoft.com/office/drawing/2014/main" val="20004"/>
                    </a:ext>
                  </a:extLst>
                </a:gridCol>
                <a:gridCol w="1235375">
                  <a:extLst>
                    <a:ext uri="{9D8B030D-6E8A-4147-A177-3AD203B41FA5}">
                      <a16:colId xmlns:a16="http://schemas.microsoft.com/office/drawing/2014/main" val="20005"/>
                    </a:ext>
                  </a:extLst>
                </a:gridCol>
              </a:tblGrid>
              <a:tr h="0">
                <a:tc>
                  <a:txBody>
                    <a:bodyPr/>
                    <a:lstStyle/>
                    <a:p>
                      <a:pPr marL="0" lvl="0" indent="0" algn="l" rtl="0">
                        <a:lnSpc>
                          <a:spcPct val="100000"/>
                        </a:lnSpc>
                        <a:spcBef>
                          <a:spcPts val="0"/>
                        </a:spcBef>
                        <a:spcAft>
                          <a:spcPts val="0"/>
                        </a:spcAft>
                        <a:buNone/>
                      </a:pPr>
                      <a:r>
                        <a:rPr lang="en-US" sz="1100" b="1" dirty="0"/>
                        <a:t> </a:t>
                      </a:r>
                      <a:endParaRPr sz="1100" b="1"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1"/>
                        <a:t>Year 1</a:t>
                      </a:r>
                      <a:endParaRPr sz="1100" b="1"/>
                    </a:p>
                    <a:p>
                      <a:pPr marL="0" lvl="0" indent="0" algn="l" rtl="0">
                        <a:lnSpc>
                          <a:spcPct val="100000"/>
                        </a:lnSpc>
                        <a:spcBef>
                          <a:spcPts val="0"/>
                        </a:spcBef>
                        <a:spcAft>
                          <a:spcPts val="0"/>
                        </a:spcAft>
                        <a:buNone/>
                      </a:pPr>
                      <a:r>
                        <a:rPr lang="en-US" sz="1100" b="1"/>
                        <a:t>20-21</a:t>
                      </a:r>
                      <a:endParaRPr sz="11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1"/>
                        <a:t>Year 2</a:t>
                      </a:r>
                      <a:endParaRPr sz="1100" b="1"/>
                    </a:p>
                    <a:p>
                      <a:pPr marL="0" lvl="0" indent="0" algn="l" rtl="0">
                        <a:lnSpc>
                          <a:spcPct val="100000"/>
                        </a:lnSpc>
                        <a:spcBef>
                          <a:spcPts val="0"/>
                        </a:spcBef>
                        <a:spcAft>
                          <a:spcPts val="0"/>
                        </a:spcAft>
                        <a:buNone/>
                      </a:pPr>
                      <a:r>
                        <a:rPr lang="en-US" sz="1100" b="1"/>
                        <a:t>21-22</a:t>
                      </a:r>
                      <a:endParaRPr sz="11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1"/>
                        <a:t>Year 3</a:t>
                      </a:r>
                      <a:endParaRPr sz="1100" b="1"/>
                    </a:p>
                    <a:p>
                      <a:pPr marL="0" lvl="0" indent="0" algn="l" rtl="0">
                        <a:lnSpc>
                          <a:spcPct val="100000"/>
                        </a:lnSpc>
                        <a:spcBef>
                          <a:spcPts val="0"/>
                        </a:spcBef>
                        <a:spcAft>
                          <a:spcPts val="0"/>
                        </a:spcAft>
                        <a:buNone/>
                      </a:pPr>
                      <a:r>
                        <a:rPr lang="en-US" sz="1100" b="1"/>
                        <a:t>22-23</a:t>
                      </a:r>
                      <a:endParaRPr sz="11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1"/>
                        <a:t>Year 4</a:t>
                      </a:r>
                      <a:endParaRPr sz="1100" b="1"/>
                    </a:p>
                    <a:p>
                      <a:pPr marL="0" lvl="0" indent="0" algn="l" rtl="0">
                        <a:lnSpc>
                          <a:spcPct val="100000"/>
                        </a:lnSpc>
                        <a:spcBef>
                          <a:spcPts val="0"/>
                        </a:spcBef>
                        <a:spcAft>
                          <a:spcPts val="0"/>
                        </a:spcAft>
                        <a:buNone/>
                      </a:pPr>
                      <a:r>
                        <a:rPr lang="en-US" sz="1100" b="1"/>
                        <a:t>23-24</a:t>
                      </a:r>
                      <a:endParaRPr sz="11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100" b="1"/>
                        <a:t>Year 5</a:t>
                      </a:r>
                      <a:endParaRPr sz="1100" b="1"/>
                    </a:p>
                    <a:p>
                      <a:pPr marL="0" lvl="0" indent="0" algn="l" rtl="0">
                        <a:lnSpc>
                          <a:spcPct val="100000"/>
                        </a:lnSpc>
                        <a:spcBef>
                          <a:spcPts val="0"/>
                        </a:spcBef>
                        <a:spcAft>
                          <a:spcPts val="0"/>
                        </a:spcAft>
                        <a:buNone/>
                      </a:pPr>
                      <a:r>
                        <a:rPr lang="en-US" sz="1100" b="1"/>
                        <a:t>24-25</a:t>
                      </a:r>
                      <a:endParaRPr sz="11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lvl="0" indent="0" algn="l" rtl="0">
                        <a:lnSpc>
                          <a:spcPct val="100000"/>
                        </a:lnSpc>
                        <a:spcBef>
                          <a:spcPts val="0"/>
                        </a:spcBef>
                        <a:spcAft>
                          <a:spcPts val="0"/>
                        </a:spcAft>
                        <a:buNone/>
                      </a:pPr>
                      <a:r>
                        <a:rPr lang="en-US" sz="1000" b="1"/>
                        <a:t>Gap Closing</a:t>
                      </a:r>
                      <a:endParaRPr sz="1000" b="1"/>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000"/>
                        <a:t> </a:t>
                      </a:r>
                      <a:endParaRPr sz="100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US" sz="1000" dirty="0"/>
                        <a:t> </a:t>
                      </a:r>
                      <a:endParaRPr sz="1000"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38" name="Google Shape;338;p58"/>
          <p:cNvSpPr txBox="1">
            <a:spLocks noGrp="1"/>
          </p:cNvSpPr>
          <p:nvPr>
            <p:ph type="sldNum" idx="12"/>
          </p:nvPr>
        </p:nvSpPr>
        <p:spPr>
          <a:xfrm>
            <a:off x="8556784" y="6333134"/>
            <a:ext cx="548700" cy="525000"/>
          </a:xfrm>
          <a:prstGeom prst="rect">
            <a:avLst/>
          </a:prstGeom>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9</a:t>
            </a:fld>
            <a:endParaRPr/>
          </a:p>
        </p:txBody>
      </p:sp>
      <p:sp>
        <p:nvSpPr>
          <p:cNvPr id="2" name="Title 1" hidden="1"/>
          <p:cNvSpPr>
            <a:spLocks noGrp="1"/>
          </p:cNvSpPr>
          <p:nvPr>
            <p:ph type="title" idx="4294967295"/>
          </p:nvPr>
        </p:nvSpPr>
        <p:spPr/>
        <p:txBody>
          <a:bodyPr/>
          <a:lstStyle/>
          <a:p>
            <a:r>
              <a:rPr lang="en-US" dirty="0" smtClean="0"/>
              <a:t>LPGT Tables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DE_Powerpoint - pattern background">
  <a:themeElements>
    <a:clrScheme name="ODE Color Theme">
      <a:dk1>
        <a:srgbClr val="000000"/>
      </a:dk1>
      <a:lt1>
        <a:srgbClr val="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E4031395D90947ABECDA869C06B2A5" ma:contentTypeVersion="7" ma:contentTypeDescription="Create a new document." ma:contentTypeScope="" ma:versionID="a787c52e11333a9464cb0e6fbe9eae54">
  <xsd:schema xmlns:xsd="http://www.w3.org/2001/XMLSchema" xmlns:xs="http://www.w3.org/2001/XMLSchema" xmlns:p="http://schemas.microsoft.com/office/2006/metadata/properties" xmlns:ns1="http://schemas.microsoft.com/sharepoint/v3" xmlns:ns2="3815300f-9bc2-46c5-83e2-2c3e624abb24" xmlns:ns3="54031767-dd6d-417c-ab73-583408f47564" targetNamespace="http://schemas.microsoft.com/office/2006/metadata/properties" ma:root="true" ma:fieldsID="f2e14f5b86c3ce0673d081ad5753ed89" ns1:_="" ns2:_="" ns3:_="">
    <xsd:import namespace="http://schemas.microsoft.com/sharepoint/v3"/>
    <xsd:import namespace="3815300f-9bc2-46c5-83e2-2c3e624abb24"/>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15300f-9bc2-46c5-83e2-2c3e624abb24"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riority xmlns="3815300f-9bc2-46c5-83e2-2c3e624abb24">New</Priority>
    <PublishingExpirationDate xmlns="http://schemas.microsoft.com/sharepoint/v3" xsi:nil="true"/>
    <PublishingStartDate xmlns="http://schemas.microsoft.com/sharepoint/v3" xsi:nil="true"/>
    <Remediation_x0020_Date xmlns="3815300f-9bc2-46c5-83e2-2c3e624abb24">2020-07-09T20:20:21+00:00</Remediation_x0020_Date>
    <Estimated_x0020_Creation_x0020_Date xmlns="3815300f-9bc2-46c5-83e2-2c3e624abb24" xsi:nil="true"/>
  </documentManagement>
</p:properties>
</file>

<file path=customXml/itemProps1.xml><?xml version="1.0" encoding="utf-8"?>
<ds:datastoreItem xmlns:ds="http://schemas.openxmlformats.org/officeDocument/2006/customXml" ds:itemID="{DE02688E-2A78-4AD6-A674-3E9C36B302D6}"/>
</file>

<file path=customXml/itemProps2.xml><?xml version="1.0" encoding="utf-8"?>
<ds:datastoreItem xmlns:ds="http://schemas.openxmlformats.org/officeDocument/2006/customXml" ds:itemID="{E1FAA3BE-FFB6-4741-AB25-15A112D14704}"/>
</file>

<file path=customXml/itemProps3.xml><?xml version="1.0" encoding="utf-8"?>
<ds:datastoreItem xmlns:ds="http://schemas.openxmlformats.org/officeDocument/2006/customXml" ds:itemID="{C6948A33-0AAC-440D-B385-7BD0CAC99937}"/>
</file>

<file path=docProps/app.xml><?xml version="1.0" encoding="utf-8"?>
<Properties xmlns="http://schemas.openxmlformats.org/officeDocument/2006/extended-properties" xmlns:vt="http://schemas.openxmlformats.org/officeDocument/2006/docPropsVTypes">
  <TotalTime>491</TotalTime>
  <Words>1589</Words>
  <Application>Microsoft Office PowerPoint</Application>
  <PresentationFormat>On-screen Show (4:3)</PresentationFormat>
  <Paragraphs>427</Paragraphs>
  <Slides>39</Slides>
  <Notes>39</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39</vt:i4>
      </vt:variant>
    </vt:vector>
  </HeadingPairs>
  <TitlesOfParts>
    <vt:vector size="44" baseType="lpstr">
      <vt:lpstr>Arial</vt:lpstr>
      <vt:lpstr>Calibri</vt:lpstr>
      <vt:lpstr>ODE_Powerpoint - pattern background</vt:lpstr>
      <vt:lpstr>ODE_Powerpoint - pattern background</vt:lpstr>
      <vt:lpstr>ODE_Powerpoint - pattern background</vt:lpstr>
      <vt:lpstr>Welcome</vt:lpstr>
      <vt:lpstr>Introductions</vt:lpstr>
      <vt:lpstr>Agenda</vt:lpstr>
      <vt:lpstr>Workshop Goals</vt:lpstr>
      <vt:lpstr>Protocol</vt:lpstr>
      <vt:lpstr>Student Success Act (SSA)</vt:lpstr>
      <vt:lpstr>Framework</vt:lpstr>
      <vt:lpstr>LPGT</vt:lpstr>
      <vt:lpstr>LPGT Tables</vt:lpstr>
      <vt:lpstr>Progress Markers</vt:lpstr>
      <vt:lpstr>Optional Local Metrics</vt:lpstr>
      <vt:lpstr>Monitoring Performance Framework</vt:lpstr>
      <vt:lpstr>A Few Notes</vt:lpstr>
      <vt:lpstr>Student Success Act (SSA)</vt:lpstr>
      <vt:lpstr>Progress Markers Development</vt:lpstr>
      <vt:lpstr>Examples</vt:lpstr>
      <vt:lpstr>Experts</vt:lpstr>
      <vt:lpstr>Launching Draft Progress Markers</vt:lpstr>
      <vt:lpstr>Student Success Act (SSA)</vt:lpstr>
      <vt:lpstr>Review Protocol</vt:lpstr>
      <vt:lpstr>Strong Examples</vt:lpstr>
      <vt:lpstr>Strong Examples Continued</vt:lpstr>
      <vt:lpstr>Continued</vt:lpstr>
      <vt:lpstr>Local Optional Metric</vt:lpstr>
      <vt:lpstr>ESD Liaisons</vt:lpstr>
      <vt:lpstr>Templates</vt:lpstr>
      <vt:lpstr>Templates continued</vt:lpstr>
      <vt:lpstr>Templates Continued.</vt:lpstr>
      <vt:lpstr>More Templates</vt:lpstr>
      <vt:lpstr>Counter Examples</vt:lpstr>
      <vt:lpstr>Unrealistic Targets</vt:lpstr>
      <vt:lpstr>Gaps</vt:lpstr>
      <vt:lpstr>Gap Targets</vt:lpstr>
      <vt:lpstr>Gaps on one focal group</vt:lpstr>
      <vt:lpstr>Flat Baseline</vt:lpstr>
      <vt:lpstr>Optional Local Metrics.</vt:lpstr>
      <vt:lpstr>Observations, Comments, Lessons</vt:lpstr>
      <vt:lpstr>Q+A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DUMAS Sheli - ODE</dc:creator>
  <cp:lastModifiedBy>DUMAS Sheli - ODE</cp:lastModifiedBy>
  <cp:revision>39</cp:revision>
  <dcterms:modified xsi:type="dcterms:W3CDTF">2020-07-08T18:38:29Z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0x01010022E4031395D90947ABECDA869C06B2A5</vt:lpwstr>
  </property>
</Properties>
</file>