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F8F28A2A-353C-4715-A9BF-A392B7CE0042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63EA88D1-F190-4A07-B70C-E6365A0268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716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4BB48E4-460F-4289-B0F2-359E7E4CA8A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39C9450-4208-44DB-9629-A3A14BF25ACA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48E4-460F-4289-B0F2-359E7E4CA8A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C9450-4208-44DB-9629-A3A14BF25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48E4-460F-4289-B0F2-359E7E4CA8A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C9450-4208-44DB-9629-A3A14BF25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48E4-460F-4289-B0F2-359E7E4CA8A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C9450-4208-44DB-9629-A3A14BF25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48E4-460F-4289-B0F2-359E7E4CA8A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C9450-4208-44DB-9629-A3A14BF25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48E4-460F-4289-B0F2-359E7E4CA8A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C9450-4208-44DB-9629-A3A14BF25AC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48E4-460F-4289-B0F2-359E7E4CA8A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C9450-4208-44DB-9629-A3A14BF25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48E4-460F-4289-B0F2-359E7E4CA8A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C9450-4208-44DB-9629-A3A14BF25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48E4-460F-4289-B0F2-359E7E4CA8A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C9450-4208-44DB-9629-A3A14BF25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48E4-460F-4289-B0F2-359E7E4CA8A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C9450-4208-44DB-9629-A3A14BF25ACA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48E4-460F-4289-B0F2-359E7E4CA8A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C9450-4208-44DB-9629-A3A14BF25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4BB48E4-460F-4289-B0F2-359E7E4CA8A3}" type="datetimeFigureOut">
              <a:rPr lang="en-US" smtClean="0"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39C9450-4208-44DB-9629-A3A14BF25A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2362200"/>
            <a:ext cx="3313355" cy="17021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State Board Presentation 4.10.2014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4038600"/>
            <a:ext cx="3309803" cy="1905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Modified Diploma:  Update and Discussion</a:t>
            </a:r>
          </a:p>
          <a:p>
            <a:r>
              <a:rPr lang="en-US" dirty="0" smtClean="0"/>
              <a:t>Sarah Drinkwater</a:t>
            </a:r>
          </a:p>
          <a:p>
            <a:r>
              <a:rPr lang="en-US" dirty="0" smtClean="0"/>
              <a:t>Derek Brown</a:t>
            </a:r>
          </a:p>
          <a:p>
            <a:r>
              <a:rPr lang="en-US" dirty="0" smtClean="0"/>
              <a:t>Michelle </a:t>
            </a:r>
            <a:r>
              <a:rPr lang="en-US" dirty="0" err="1" smtClean="0"/>
              <a:t>Zundel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9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# Modified Diplomas Increase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Previously earned by </a:t>
            </a:r>
            <a:endParaRPr lang="en-US" sz="2000" dirty="0" smtClean="0"/>
          </a:p>
          <a:p>
            <a:pPr marL="68580" indent="0">
              <a:buNone/>
            </a:pPr>
            <a:r>
              <a:rPr lang="en-US" sz="2000" dirty="0" smtClean="0"/>
              <a:t>Site </a:t>
            </a:r>
            <a:r>
              <a:rPr lang="en-US" sz="2000" dirty="0"/>
              <a:t>Based students who </a:t>
            </a:r>
            <a:endParaRPr lang="en-US" sz="2000" dirty="0" smtClean="0"/>
          </a:p>
          <a:p>
            <a:pPr marL="68580" indent="0">
              <a:buNone/>
            </a:pPr>
            <a:r>
              <a:rPr lang="en-US" sz="2000" dirty="0" smtClean="0"/>
              <a:t>required </a:t>
            </a:r>
            <a:r>
              <a:rPr lang="en-US" sz="2000" dirty="0"/>
              <a:t>modified </a:t>
            </a:r>
            <a:r>
              <a:rPr lang="en-US" sz="2000" dirty="0" smtClean="0"/>
              <a:t>curriculum</a:t>
            </a:r>
            <a:endParaRPr lang="en-US" sz="20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2000" dirty="0"/>
              <a:t>Now also earned by students </a:t>
            </a:r>
            <a:endParaRPr lang="en-US" sz="2000" dirty="0" smtClean="0"/>
          </a:p>
          <a:p>
            <a:pPr marL="68580" indent="0">
              <a:buNone/>
            </a:pPr>
            <a:r>
              <a:rPr lang="en-US" sz="2000" dirty="0" smtClean="0"/>
              <a:t>in </a:t>
            </a:r>
            <a:r>
              <a:rPr lang="en-US" sz="2000" dirty="0"/>
              <a:t>Resource who required </a:t>
            </a:r>
            <a:endParaRPr lang="en-US" sz="2000" dirty="0" smtClean="0"/>
          </a:p>
          <a:p>
            <a:pPr marL="68580" indent="0">
              <a:buNone/>
            </a:pPr>
            <a:r>
              <a:rPr lang="en-US" sz="2000" dirty="0" smtClean="0"/>
              <a:t>accommodations</a:t>
            </a:r>
            <a:endParaRPr lang="en-US" sz="2000" dirty="0"/>
          </a:p>
          <a:p>
            <a:endParaRPr lang="en-US" sz="1800" dirty="0"/>
          </a:p>
          <a:p>
            <a:r>
              <a:rPr lang="en-US" sz="2000" dirty="0"/>
              <a:t>Due to Essential Skills </a:t>
            </a:r>
            <a:endParaRPr lang="en-US" sz="2000" dirty="0" smtClean="0"/>
          </a:p>
          <a:p>
            <a:pPr marL="68580" indent="0">
              <a:buNone/>
            </a:pPr>
            <a:r>
              <a:rPr lang="en-US" sz="2000" dirty="0" smtClean="0"/>
              <a:t>requirements</a:t>
            </a:r>
            <a:endParaRPr lang="en-US" sz="2000" dirty="0"/>
          </a:p>
          <a:p>
            <a:endParaRPr lang="en-US" dirty="0"/>
          </a:p>
        </p:txBody>
      </p:sp>
      <p:pic>
        <p:nvPicPr>
          <p:cNvPr id="4" name="Content Placeholder 4" descr="brammo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612" r="-5612"/>
          <a:stretch/>
        </p:blipFill>
        <p:spPr>
          <a:xfrm>
            <a:off x="5105400" y="2028929"/>
            <a:ext cx="3810000" cy="4290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1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Reward Persistence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8"/>
            <a:r>
              <a:rPr lang="en-US" sz="1800" dirty="0"/>
              <a:t>Remove the stigma </a:t>
            </a:r>
            <a:r>
              <a:rPr lang="en-US" sz="1800" dirty="0" smtClean="0"/>
              <a:t>of</a:t>
            </a:r>
          </a:p>
          <a:p>
            <a:pPr marL="1691640" lvl="7" indent="0">
              <a:buNone/>
            </a:pPr>
            <a:r>
              <a:rPr lang="en-US" sz="1800" dirty="0" smtClean="0"/>
              <a:t> 		a </a:t>
            </a:r>
            <a:r>
              <a:rPr lang="en-US" sz="1800" dirty="0"/>
              <a:t>fifth year </a:t>
            </a:r>
            <a:r>
              <a:rPr lang="en-US" sz="1800" dirty="0" smtClean="0"/>
              <a:t>senior</a:t>
            </a:r>
            <a:endParaRPr lang="en-US" dirty="0"/>
          </a:p>
          <a:p>
            <a:pPr lvl="8"/>
            <a:r>
              <a:rPr lang="en-US" sz="1800" dirty="0"/>
              <a:t>Don’t penalize schools for fifth year </a:t>
            </a:r>
            <a:r>
              <a:rPr lang="en-US" sz="1800" dirty="0" smtClean="0"/>
              <a:t>seniors</a:t>
            </a:r>
            <a:endParaRPr lang="en-US" sz="1800" dirty="0"/>
          </a:p>
          <a:p>
            <a:endParaRPr lang="en-US" dirty="0"/>
          </a:p>
        </p:txBody>
      </p:sp>
      <p:pic>
        <p:nvPicPr>
          <p:cNvPr id="4" name="Content Placeholder 4" descr="IMG_2446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523" r="-5523"/>
          <a:stretch>
            <a:fillRect/>
          </a:stretch>
        </p:blipFill>
        <p:spPr>
          <a:xfrm>
            <a:off x="1752600" y="3581400"/>
            <a:ext cx="562145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60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Personalization</a:t>
            </a:r>
          </a:p>
        </p:txBody>
      </p:sp>
      <p:pic>
        <p:nvPicPr>
          <p:cNvPr id="4" name="Content Placeholder 4" descr="wrestling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200" r="-9200"/>
          <a:stretch>
            <a:fillRect/>
          </a:stretch>
        </p:blipFill>
        <p:spPr>
          <a:xfrm>
            <a:off x="457200" y="2514600"/>
            <a:ext cx="3115437" cy="3508375"/>
          </a:xfrm>
        </p:spPr>
      </p:pic>
      <p:sp>
        <p:nvSpPr>
          <p:cNvPr id="5" name="Rectangle 4"/>
          <p:cNvSpPr/>
          <p:nvPr/>
        </p:nvSpPr>
        <p:spPr>
          <a:xfrm>
            <a:off x="3886200" y="2971800"/>
            <a:ext cx="4572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/>
              <a:t>It is the purpose of schools to cultivate individual talents.” </a:t>
            </a:r>
          </a:p>
          <a:p>
            <a:endParaRPr lang="en-US" dirty="0"/>
          </a:p>
          <a:p>
            <a:r>
              <a:rPr lang="en-US" sz="1200" dirty="0"/>
              <a:t>–Yong Zhao </a:t>
            </a:r>
          </a:p>
          <a:p>
            <a:r>
              <a:rPr lang="en-US" sz="1200" dirty="0"/>
              <a:t>University of Oregon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97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Diploma Options In Oregon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Each student demonstrates the knowledge and skills necessary to transition successfully to post-secondary school and work</a:t>
            </a:r>
          </a:p>
          <a:p>
            <a:r>
              <a:rPr lang="en-US" dirty="0" smtClean="0"/>
              <a:t>Oregon has high expectations for all students, including students with disabilities</a:t>
            </a:r>
          </a:p>
          <a:p>
            <a:r>
              <a:rPr lang="en-US" dirty="0" smtClean="0"/>
              <a:t>Oregon Diploma/Modified Diploma/Extended Diploma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13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Historical Perspective Related to Federal Financial 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Higher Education Act of 1965 provided for the opportunity to receive federal assistance for college</a:t>
            </a:r>
          </a:p>
          <a:p>
            <a:r>
              <a:rPr lang="en-US" dirty="0" smtClean="0"/>
              <a:t>Ability to Benefit clause was removed in 2011 eliminating federal student aid eligibility for students without a certificate of graduation (high school diploma)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22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Oregon’s Modified Diploma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Approved by the State Board in 2009</a:t>
            </a:r>
          </a:p>
          <a:p>
            <a:endParaRPr lang="en-US" dirty="0" smtClean="0"/>
          </a:p>
          <a:p>
            <a:r>
              <a:rPr lang="en-US" dirty="0" smtClean="0"/>
              <a:t>Includes specific eligibility and credit/essential skill requirements</a:t>
            </a:r>
          </a:p>
          <a:p>
            <a:endParaRPr lang="en-US" dirty="0" smtClean="0"/>
          </a:p>
          <a:p>
            <a:r>
              <a:rPr lang="en-US" dirty="0" smtClean="0"/>
              <a:t>ODE requested guidance from federal government in 2009 as to whether the Modified Diploma met the requirement of a ‘high school diploma’ for federal financial aid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45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Oregon’s Modified Diploma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July 2009 – US Department of Education responded that the Modified Diploma did not meet requirements for federal financial assistance</a:t>
            </a:r>
          </a:p>
          <a:p>
            <a:endParaRPr lang="en-US" dirty="0" smtClean="0"/>
          </a:p>
          <a:p>
            <a:r>
              <a:rPr lang="en-US" dirty="0" smtClean="0"/>
              <a:t>Students could establish eligibility for federal financial assistance under Title IV by passing the ‘ability to benefit’ test (this was available until 2012)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96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Recent </a:t>
            </a:r>
            <a:r>
              <a:rPr lang="en-US" sz="3200" dirty="0" smtClean="0"/>
              <a:t>Guidance/Clarification from OSEP and Federal Financial Aid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Definition – the student must have a ‘certificate of graduation from a school providing secondary education (high school diploma)’</a:t>
            </a:r>
          </a:p>
          <a:p>
            <a:endParaRPr lang="en-US" dirty="0" smtClean="0"/>
          </a:p>
          <a:p>
            <a:r>
              <a:rPr lang="en-US" dirty="0" smtClean="0"/>
              <a:t>High school diploma is the basic qualification awarded to students who graduate from a state/private secondary school after completing formal instruction</a:t>
            </a:r>
          </a:p>
          <a:p>
            <a:endParaRPr lang="en-US" dirty="0" smtClean="0"/>
          </a:p>
          <a:p>
            <a:r>
              <a:rPr lang="en-US" dirty="0" smtClean="0"/>
              <a:t>A high school diploma may be used to meet the general eligibility requirements for receiving Title IV federal financial assistance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7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Positive Outcomes for Students in Oregon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Oregon Diploma – eligible for federal and state financial assistance for college; apply to the military</a:t>
            </a:r>
          </a:p>
          <a:p>
            <a:endParaRPr lang="en-US" dirty="0" smtClean="0"/>
          </a:p>
          <a:p>
            <a:r>
              <a:rPr lang="en-US" dirty="0" smtClean="0"/>
              <a:t>Modified Diploma – eligible for federal and state financial assistance for college; apply to the military</a:t>
            </a:r>
          </a:p>
          <a:p>
            <a:endParaRPr lang="en-US" dirty="0" smtClean="0"/>
          </a:p>
          <a:p>
            <a:r>
              <a:rPr lang="en-US" dirty="0" smtClean="0"/>
              <a:t>Extended Diploma – eligible for federal and state financial assistance; apply to the military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Benefits of Modified Diploma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Walk in Graduation </a:t>
            </a:r>
            <a:r>
              <a:rPr lang="en-US" sz="2000" dirty="0" smtClean="0"/>
              <a:t>Ceremony</a:t>
            </a:r>
          </a:p>
          <a:p>
            <a:endParaRPr lang="en-US" sz="1800" dirty="0"/>
          </a:p>
          <a:p>
            <a:r>
              <a:rPr lang="en-US" sz="2000" dirty="0"/>
              <a:t>Call </a:t>
            </a:r>
            <a:r>
              <a:rPr lang="en-US" sz="2000" dirty="0" smtClean="0"/>
              <a:t>Yourself</a:t>
            </a:r>
          </a:p>
          <a:p>
            <a:pPr marL="68580" indent="0">
              <a:buNone/>
            </a:pPr>
            <a:r>
              <a:rPr lang="en-US" sz="2000" dirty="0" smtClean="0"/>
              <a:t> </a:t>
            </a:r>
            <a:r>
              <a:rPr lang="en-US" sz="2000" dirty="0"/>
              <a:t>“High School Graduate</a:t>
            </a:r>
            <a:r>
              <a:rPr lang="en-US" sz="2000" dirty="0" smtClean="0"/>
              <a:t>”</a:t>
            </a:r>
          </a:p>
          <a:p>
            <a:endParaRPr lang="en-US" sz="1800" dirty="0"/>
          </a:p>
          <a:p>
            <a:r>
              <a:rPr lang="en-US" sz="2000" dirty="0"/>
              <a:t>18-21 year olds can continue </a:t>
            </a:r>
            <a:endParaRPr lang="en-US" sz="2000" dirty="0" smtClean="0"/>
          </a:p>
          <a:p>
            <a:pPr marL="68580" indent="0">
              <a:buNone/>
            </a:pPr>
            <a:r>
              <a:rPr lang="en-US" sz="2000" dirty="0"/>
              <a:t>w</a:t>
            </a:r>
            <a:r>
              <a:rPr lang="en-US" sz="2000" dirty="0" smtClean="0"/>
              <a:t>orking toward </a:t>
            </a:r>
            <a:r>
              <a:rPr lang="en-US" sz="2000" dirty="0"/>
              <a:t>standard </a:t>
            </a:r>
            <a:endParaRPr lang="en-US" sz="2000" dirty="0" smtClean="0"/>
          </a:p>
          <a:p>
            <a:pPr marL="68580" indent="0">
              <a:buNone/>
            </a:pPr>
            <a:r>
              <a:rPr lang="en-US" sz="2000" dirty="0" smtClean="0"/>
              <a:t>diploma</a:t>
            </a:r>
            <a:endParaRPr lang="en-US" sz="2000" dirty="0"/>
          </a:p>
          <a:p>
            <a:endParaRPr lang="en-US" dirty="0"/>
          </a:p>
        </p:txBody>
      </p:sp>
      <p:pic>
        <p:nvPicPr>
          <p:cNvPr id="4" name="Content Placeholder 6" descr="IMG_2438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124" r="-9124"/>
          <a:stretch>
            <a:fillRect/>
          </a:stretch>
        </p:blipFill>
        <p:spPr>
          <a:xfrm>
            <a:off x="5334000" y="2362200"/>
            <a:ext cx="3200400" cy="3604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23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Benefits of Modified Diploma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Qualify for state and local </a:t>
            </a:r>
            <a:endParaRPr lang="en-US" sz="2000" dirty="0" smtClean="0"/>
          </a:p>
          <a:p>
            <a:pPr marL="68580" indent="0">
              <a:buNone/>
            </a:pPr>
            <a:r>
              <a:rPr lang="en-US" sz="2000" dirty="0" smtClean="0"/>
              <a:t>scholarships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Join the workforce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Preserves a sense </a:t>
            </a:r>
            <a:endParaRPr lang="en-US" sz="2000" dirty="0" smtClean="0"/>
          </a:p>
          <a:p>
            <a:pPr marL="68580" indent="0">
              <a:buNone/>
            </a:pPr>
            <a:r>
              <a:rPr lang="en-US" sz="2000" dirty="0" smtClean="0"/>
              <a:t>of </a:t>
            </a:r>
            <a:r>
              <a:rPr lang="en-US" sz="2000" dirty="0"/>
              <a:t>accomplishment</a:t>
            </a:r>
          </a:p>
          <a:p>
            <a:endParaRPr lang="en-US" dirty="0"/>
          </a:p>
        </p:txBody>
      </p:sp>
      <p:pic>
        <p:nvPicPr>
          <p:cNvPr id="4" name="Content Placeholder 4" descr="pai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200" r="-9200"/>
          <a:stretch>
            <a:fillRect/>
          </a:stretch>
        </p:blipFill>
        <p:spPr>
          <a:xfrm>
            <a:off x="4800600" y="1905000"/>
            <a:ext cx="3586277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46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F345F31F18E44680D1011C5E8A15A0" ma:contentTypeVersion="6" ma:contentTypeDescription="Create a new document." ma:contentTypeScope="" ma:versionID="d6fb99deb2dc95688930dc2652d35da3">
  <xsd:schema xmlns:xsd="http://www.w3.org/2001/XMLSchema" xmlns:xs="http://www.w3.org/2001/XMLSchema" xmlns:p="http://schemas.microsoft.com/office/2006/metadata/properties" xmlns:ns1="http://schemas.microsoft.com/sharepoint/v3" xmlns:ns2="ec60daf9-795a-4040-9785-6b9d8ae581da" targetNamespace="http://schemas.microsoft.com/office/2006/metadata/properties" ma:root="true" ma:fieldsID="cb1c7d4551c6d7fd7a9b7e90f8482228" ns1:_="" ns2:_="">
    <xsd:import namespace="http://schemas.microsoft.com/sharepoint/v3"/>
    <xsd:import namespace="ec60daf9-795a-4040-9785-6b9d8ae581da"/>
    <xsd:element name="properties">
      <xsd:complexType>
        <xsd:sequence>
          <xsd:element name="documentManagement">
            <xsd:complexType>
              <xsd:all>
                <xsd:element ref="ns2:Estimated_x0020_Creation_x0020_Date" minOccurs="0"/>
                <xsd:element ref="ns2:Remediation_x0020_Date" minOccurs="0"/>
                <xsd:element ref="ns1:PublishingStartDate" minOccurs="0"/>
                <xsd:element ref="ns1:PublishingExpirationDate" minOccurs="0"/>
                <xsd:element ref="ns2:Prior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6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7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60daf9-795a-4040-9785-6b9d8ae581da" elementFormDefault="qualified">
    <xsd:import namespace="http://schemas.microsoft.com/office/2006/documentManagement/types"/>
    <xsd:import namespace="http://schemas.microsoft.com/office/infopath/2007/PartnerControls"/>
    <xsd:element name="Estimated_x0020_Creation_x0020_Date" ma:index="2" nillable="true" ma:displayName="Estimated Creation Date" ma:format="DateOnly" ma:internalName="Estimated_x0020_Creation_x0020_Date0" ma:readOnly="false">
      <xsd:simpleType>
        <xsd:restriction base="dms:DateTime"/>
      </xsd:simpleType>
    </xsd:element>
    <xsd:element name="Remediation_x0020_Date" ma:index="3" nillable="true" ma:displayName="Remediation Date" ma:default="[today]" ma:format="DateOnly" ma:internalName="Remediation_x0020_Date0" ma:readOnly="false">
      <xsd:simpleType>
        <xsd:restriction base="dms:DateTime"/>
      </xsd:simpleType>
    </xsd:element>
    <xsd:element name="Priority" ma:index="8" nillable="true" ma:displayName="Priority" ma:default="New" ma:description="What Priority Level Is This Document?" ma:format="RadioButtons" ma:internalName="Priority0" ma:readOnly="false">
      <xsd:simpleType>
        <xsd:restriction base="dms:Choice">
          <xsd:enumeration value="New"/>
          <xsd:enumeration value="Legacy"/>
          <xsd:enumeration value="Tier 1"/>
          <xsd:enumeration value="Tier 2"/>
          <xsd:enumeration value="Tier 3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Remediation_x0020_Date xmlns="ec60daf9-795a-4040-9785-6b9d8ae581da">2020-07-18T14:32:14+00:00</Remediation_x0020_Date>
    <Priority xmlns="ec60daf9-795a-4040-9785-6b9d8ae581da">New</Priority>
    <Estimated_x0020_Creation_x0020_Date xmlns="ec60daf9-795a-4040-9785-6b9d8ae581da" xsi:nil="true"/>
  </documentManagement>
</p:properties>
</file>

<file path=customXml/itemProps1.xml><?xml version="1.0" encoding="utf-8"?>
<ds:datastoreItem xmlns:ds="http://schemas.openxmlformats.org/officeDocument/2006/customXml" ds:itemID="{0DD245A6-0BC4-4AA0-9EA0-2DC2B2B487AD}"/>
</file>

<file path=customXml/itemProps2.xml><?xml version="1.0" encoding="utf-8"?>
<ds:datastoreItem xmlns:ds="http://schemas.openxmlformats.org/officeDocument/2006/customXml" ds:itemID="{5051A552-2631-424B-B0B1-146C956E56A4}"/>
</file>

<file path=customXml/itemProps3.xml><?xml version="1.0" encoding="utf-8"?>
<ds:datastoreItem xmlns:ds="http://schemas.openxmlformats.org/officeDocument/2006/customXml" ds:itemID="{7F396CE1-868D-47E5-98E9-664991DC0B1B}"/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62</TotalTime>
  <Words>419</Words>
  <Application>Microsoft Office PowerPoint</Application>
  <PresentationFormat>On-screen Show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Austin</vt:lpstr>
      <vt:lpstr>State Board Presentation 4.10.2014</vt:lpstr>
      <vt:lpstr>Diploma Options In Oregon</vt:lpstr>
      <vt:lpstr>Historical Perspective Related to Federal Financial Aid</vt:lpstr>
      <vt:lpstr>Oregon’s Modified Diploma</vt:lpstr>
      <vt:lpstr>Oregon’s Modified Diploma</vt:lpstr>
      <vt:lpstr>Recent Guidance/Clarification from OSEP and Federal Financial Aid</vt:lpstr>
      <vt:lpstr>Positive Outcomes for Students in Oregon</vt:lpstr>
      <vt:lpstr>Benefits of Modified Diploma</vt:lpstr>
      <vt:lpstr>Benefits of Modified Diploma cont.</vt:lpstr>
      <vt:lpstr># Modified Diplomas Increase</vt:lpstr>
      <vt:lpstr>Reward Persistence</vt:lpstr>
      <vt:lpstr>Personalization</vt:lpstr>
    </vt:vector>
  </TitlesOfParts>
  <Company>Oregon Department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Board Presentation 4.10.2014</dc:title>
  <dc:creator>DRINKWATER Sarah</dc:creator>
  <cp:lastModifiedBy>DRINKWATER Sarah</cp:lastModifiedBy>
  <cp:revision>11</cp:revision>
  <cp:lastPrinted>2014-04-10T17:59:18Z</cp:lastPrinted>
  <dcterms:created xsi:type="dcterms:W3CDTF">2014-04-10T14:07:09Z</dcterms:created>
  <dcterms:modified xsi:type="dcterms:W3CDTF">2014-04-10T20:12:08Z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0x0101005EF345F31F18E44680D1011C5E8A15A0</vt:lpwstr>
  </property>
  <property fmtid="{D5CDD505-2E9C-101B-9397-08002B2CF9AE}" pid="5" name="Priority">
    <vt:lpwstr>New</vt:lpwstr>
  </property>
</Properties>
</file>