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drawings/drawing1.xml" ContentType="application/vnd.openxmlformats-officedocument.drawingml.chartshapes+xml"/>
  <Override PartName="/ppt/presentation.xml" ContentType="application/vnd.openxmlformats-officedocument.presentationml.presentation.main+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1.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6" r:id="rId2"/>
    <p:sldId id="271" r:id="rId3"/>
    <p:sldId id="265" r:id="rId4"/>
    <p:sldId id="264" r:id="rId5"/>
    <p:sldId id="267" r:id="rId6"/>
    <p:sldId id="304" r:id="rId7"/>
    <p:sldId id="270" r:id="rId8"/>
    <p:sldId id="276" r:id="rId9"/>
    <p:sldId id="274" r:id="rId10"/>
    <p:sldId id="268" r:id="rId11"/>
    <p:sldId id="283" r:id="rId12"/>
    <p:sldId id="302" r:id="rId13"/>
    <p:sldId id="290" r:id="rId14"/>
    <p:sldId id="295" r:id="rId15"/>
    <p:sldId id="296" r:id="rId16"/>
    <p:sldId id="297" r:id="rId17"/>
    <p:sldId id="298" r:id="rId18"/>
    <p:sldId id="299" r:id="rId19"/>
    <p:sldId id="300" r:id="rId20"/>
    <p:sldId id="287" r:id="rId21"/>
    <p:sldId id="288" r:id="rId22"/>
    <p:sldId id="291" r:id="rId23"/>
    <p:sldId id="293" r:id="rId24"/>
    <p:sldId id="282" r:id="rId25"/>
    <p:sldId id="278" r:id="rId26"/>
    <p:sldId id="279" r:id="rId27"/>
    <p:sldId id="280" r:id="rId28"/>
    <p:sldId id="281" r:id="rId29"/>
    <p:sldId id="284" r:id="rId30"/>
    <p:sldId id="305" r:id="rId31"/>
    <p:sldId id="260"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77" autoAdjust="0"/>
  </p:normalViewPr>
  <p:slideViewPr>
    <p:cSldViewPr snapToGrid="0" snapToObjects="1">
      <p:cViewPr varScale="1">
        <p:scale>
          <a:sx n="95" d="100"/>
          <a:sy n="95" d="100"/>
        </p:scale>
        <p:origin x="-1456" y="-120"/>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customXml" Target="../customXml/item3.xml"/><Relationship Id="rId7" Type="http://schemas.openxmlformats.org/officeDocument/2006/relationships/slide" Target="slides/slide6.xml"/><Relationship Id="rId20" Type="http://schemas.openxmlformats.org/officeDocument/2006/relationships/slide" Target="slides/slide19.xml"/><Relationship Id="rId29" Type="http://schemas.openxmlformats.org/officeDocument/2006/relationships/slide" Target="slides/slide28.xml"/><Relationship Id="rId2" Type="http://schemas.openxmlformats.org/officeDocument/2006/relationships/slide" Target="slides/slide1.xml"/><Relationship Id="rId16" Type="http://schemas.openxmlformats.org/officeDocument/2006/relationships/slide" Target="slides/slide15.xml"/><Relationship Id="rId41" Type="http://schemas.openxmlformats.org/officeDocument/2006/relationships/customXml" Target="../customXml/item2.xml"/><Relationship Id="rId24" Type="http://schemas.openxmlformats.org/officeDocument/2006/relationships/slide" Target="slides/slide23.xml"/><Relationship Id="rId1" Type="http://schemas.openxmlformats.org/officeDocument/2006/relationships/slideMaster" Target="slideMasters/slideMaster1.xml"/><Relationship Id="rId32" Type="http://schemas.openxmlformats.org/officeDocument/2006/relationships/slide" Target="slides/slide3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viewProps" Target="viewProps.xml"/><Relationship Id="rId40" Type="http://schemas.openxmlformats.org/officeDocument/2006/relationships/customXml" Target="../customXml/item1.xml"/><Relationship Id="rId23" Type="http://schemas.openxmlformats.org/officeDocument/2006/relationships/slide" Target="slides/slide22.xml"/><Relationship Id="rId28" Type="http://schemas.openxmlformats.org/officeDocument/2006/relationships/slide" Target="slides/slide27.xml"/><Relationship Id="rId5" Type="http://schemas.openxmlformats.org/officeDocument/2006/relationships/slide" Target="slides/slide4.xml"/><Relationship Id="rId36" Type="http://schemas.openxmlformats.org/officeDocument/2006/relationships/presProps" Target="presProps.xml"/><Relationship Id="rId15" Type="http://schemas.openxmlformats.org/officeDocument/2006/relationships/slide" Target="slides/slide14.xml"/><Relationship Id="rId31" Type="http://schemas.openxmlformats.org/officeDocument/2006/relationships/slide" Target="slides/slide30.xml"/><Relationship Id="rId10" Type="http://schemas.openxmlformats.org/officeDocument/2006/relationships/slide" Target="slides/slide9.xml"/><Relationship Id="rId19" Type="http://schemas.openxmlformats.org/officeDocument/2006/relationships/slide" Target="slides/slide18.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slide" Target="slides/slide29.xml"/><Relationship Id="rId9" Type="http://schemas.openxmlformats.org/officeDocument/2006/relationships/slide" Target="slides/slide8.xml"/><Relationship Id="rId35" Type="http://schemas.openxmlformats.org/officeDocument/2006/relationships/printerSettings" Target="printerSettings/printerSettings1.bin"/><Relationship Id="rId14" Type="http://schemas.openxmlformats.org/officeDocument/2006/relationships/slide" Target="slides/slide13.xml"/><Relationship Id="rId8" Type="http://schemas.openxmlformats.org/officeDocument/2006/relationships/slide" Target="slides/slide7.xml"/><Relationship Id="rId3" Type="http://schemas.openxmlformats.org/officeDocument/2006/relationships/slide" Target="slides/slide2.xml"/><Relationship Id="rId25" Type="http://schemas.openxmlformats.org/officeDocument/2006/relationships/slide" Target="slides/slide24.xml"/><Relationship Id="rId33"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odefs\EII\A-3%20SPST\April%20SBE\ClusterProgramChart.xls"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RawData!$B$36</c:f>
              <c:strCache>
                <c:ptCount val="1"/>
                <c:pt idx="0">
                  <c:v>Ag, Food &amp; Nat Res</c:v>
                </c:pt>
              </c:strCache>
            </c:strRef>
          </c:tx>
          <c:invertIfNegative val="0"/>
          <c:cat>
            <c:strRef>
              <c:f>RawData!$C$35:$L$35</c:f>
              <c:strCache>
                <c:ptCount val="10"/>
                <c:pt idx="0">
                  <c:v>2006-2007</c:v>
                </c:pt>
                <c:pt idx="1">
                  <c:v>2007-2008</c:v>
                </c:pt>
                <c:pt idx="2">
                  <c:v>2008-2009</c:v>
                </c:pt>
                <c:pt idx="3">
                  <c:v>2009-2010</c:v>
                </c:pt>
                <c:pt idx="4">
                  <c:v>2010-2011</c:v>
                </c:pt>
                <c:pt idx="5">
                  <c:v>2011-2012</c:v>
                </c:pt>
                <c:pt idx="6">
                  <c:v>2012-2013</c:v>
                </c:pt>
                <c:pt idx="7">
                  <c:v>2013-2014</c:v>
                </c:pt>
                <c:pt idx="8">
                  <c:v>2014-2015</c:v>
                </c:pt>
                <c:pt idx="9">
                  <c:v>2015-2016</c:v>
                </c:pt>
              </c:strCache>
            </c:strRef>
          </c:cat>
          <c:val>
            <c:numRef>
              <c:f>RawData!$C$36:$L$36</c:f>
              <c:numCache>
                <c:formatCode>General</c:formatCode>
                <c:ptCount val="10"/>
                <c:pt idx="0">
                  <c:v>124.0</c:v>
                </c:pt>
                <c:pt idx="1">
                  <c:v>127.0</c:v>
                </c:pt>
                <c:pt idx="2">
                  <c:v>116.0</c:v>
                </c:pt>
                <c:pt idx="3">
                  <c:v>112.0</c:v>
                </c:pt>
                <c:pt idx="4">
                  <c:v>117.0</c:v>
                </c:pt>
                <c:pt idx="5">
                  <c:v>110.0</c:v>
                </c:pt>
                <c:pt idx="6">
                  <c:v>112.0</c:v>
                </c:pt>
                <c:pt idx="7">
                  <c:v>105.0</c:v>
                </c:pt>
                <c:pt idx="8">
                  <c:v>107.0</c:v>
                </c:pt>
                <c:pt idx="9">
                  <c:v>108.0</c:v>
                </c:pt>
              </c:numCache>
            </c:numRef>
          </c:val>
        </c:ser>
        <c:ser>
          <c:idx val="1"/>
          <c:order val="1"/>
          <c:tx>
            <c:strRef>
              <c:f>RawData!$B$37</c:f>
              <c:strCache>
                <c:ptCount val="1"/>
                <c:pt idx="0">
                  <c:v>Art and Information Communication</c:v>
                </c:pt>
              </c:strCache>
            </c:strRef>
          </c:tx>
          <c:invertIfNegative val="0"/>
          <c:cat>
            <c:strRef>
              <c:f>RawData!$C$35:$L$35</c:f>
              <c:strCache>
                <c:ptCount val="10"/>
                <c:pt idx="0">
                  <c:v>2006-2007</c:v>
                </c:pt>
                <c:pt idx="1">
                  <c:v>2007-2008</c:v>
                </c:pt>
                <c:pt idx="2">
                  <c:v>2008-2009</c:v>
                </c:pt>
                <c:pt idx="3">
                  <c:v>2009-2010</c:v>
                </c:pt>
                <c:pt idx="4">
                  <c:v>2010-2011</c:v>
                </c:pt>
                <c:pt idx="5">
                  <c:v>2011-2012</c:v>
                </c:pt>
                <c:pt idx="6">
                  <c:v>2012-2013</c:v>
                </c:pt>
                <c:pt idx="7">
                  <c:v>2013-2014</c:v>
                </c:pt>
                <c:pt idx="8">
                  <c:v>2014-2015</c:v>
                </c:pt>
                <c:pt idx="9">
                  <c:v>2015-2016</c:v>
                </c:pt>
              </c:strCache>
            </c:strRef>
          </c:cat>
          <c:val>
            <c:numRef>
              <c:f>RawData!$C$37:$L$37</c:f>
              <c:numCache>
                <c:formatCode>General</c:formatCode>
                <c:ptCount val="10"/>
                <c:pt idx="0">
                  <c:v>50.0</c:v>
                </c:pt>
                <c:pt idx="1">
                  <c:v>60.0</c:v>
                </c:pt>
                <c:pt idx="2">
                  <c:v>62.0</c:v>
                </c:pt>
                <c:pt idx="3">
                  <c:v>55.0</c:v>
                </c:pt>
                <c:pt idx="4">
                  <c:v>64.0</c:v>
                </c:pt>
                <c:pt idx="5">
                  <c:v>47.0</c:v>
                </c:pt>
                <c:pt idx="6">
                  <c:v>49.0</c:v>
                </c:pt>
                <c:pt idx="7">
                  <c:v>84.0</c:v>
                </c:pt>
                <c:pt idx="8">
                  <c:v>79.0</c:v>
                </c:pt>
                <c:pt idx="9">
                  <c:v>103.0</c:v>
                </c:pt>
              </c:numCache>
            </c:numRef>
          </c:val>
        </c:ser>
        <c:ser>
          <c:idx val="2"/>
          <c:order val="2"/>
          <c:tx>
            <c:strRef>
              <c:f>RawData!$B$38</c:f>
              <c:strCache>
                <c:ptCount val="1"/>
                <c:pt idx="0">
                  <c:v>Business Management</c:v>
                </c:pt>
              </c:strCache>
            </c:strRef>
          </c:tx>
          <c:invertIfNegative val="0"/>
          <c:cat>
            <c:strRef>
              <c:f>RawData!$C$35:$L$35</c:f>
              <c:strCache>
                <c:ptCount val="10"/>
                <c:pt idx="0">
                  <c:v>2006-2007</c:v>
                </c:pt>
                <c:pt idx="1">
                  <c:v>2007-2008</c:v>
                </c:pt>
                <c:pt idx="2">
                  <c:v>2008-2009</c:v>
                </c:pt>
                <c:pt idx="3">
                  <c:v>2009-2010</c:v>
                </c:pt>
                <c:pt idx="4">
                  <c:v>2010-2011</c:v>
                </c:pt>
                <c:pt idx="5">
                  <c:v>2011-2012</c:v>
                </c:pt>
                <c:pt idx="6">
                  <c:v>2012-2013</c:v>
                </c:pt>
                <c:pt idx="7">
                  <c:v>2013-2014</c:v>
                </c:pt>
                <c:pt idx="8">
                  <c:v>2014-2015</c:v>
                </c:pt>
                <c:pt idx="9">
                  <c:v>2015-2016</c:v>
                </c:pt>
              </c:strCache>
            </c:strRef>
          </c:cat>
          <c:val>
            <c:numRef>
              <c:f>RawData!$C$38:$L$38</c:f>
              <c:numCache>
                <c:formatCode>General</c:formatCode>
                <c:ptCount val="10"/>
                <c:pt idx="0">
                  <c:v>288.0</c:v>
                </c:pt>
                <c:pt idx="1">
                  <c:v>281.0</c:v>
                </c:pt>
                <c:pt idx="2">
                  <c:v>266.0</c:v>
                </c:pt>
                <c:pt idx="3">
                  <c:v>247.0</c:v>
                </c:pt>
                <c:pt idx="4">
                  <c:v>260.0</c:v>
                </c:pt>
                <c:pt idx="5">
                  <c:v>208.0</c:v>
                </c:pt>
                <c:pt idx="6">
                  <c:v>197.0</c:v>
                </c:pt>
                <c:pt idx="7">
                  <c:v>174.0</c:v>
                </c:pt>
                <c:pt idx="8">
                  <c:v>182.0</c:v>
                </c:pt>
                <c:pt idx="9">
                  <c:v>187.0</c:v>
                </c:pt>
              </c:numCache>
            </c:numRef>
          </c:val>
        </c:ser>
        <c:ser>
          <c:idx val="3"/>
          <c:order val="3"/>
          <c:tx>
            <c:strRef>
              <c:f>RawData!$B$39</c:f>
              <c:strCache>
                <c:ptCount val="1"/>
                <c:pt idx="0">
                  <c:v>Health Science</c:v>
                </c:pt>
              </c:strCache>
            </c:strRef>
          </c:tx>
          <c:invertIfNegative val="0"/>
          <c:cat>
            <c:strRef>
              <c:f>RawData!$C$35:$L$35</c:f>
              <c:strCache>
                <c:ptCount val="10"/>
                <c:pt idx="0">
                  <c:v>2006-2007</c:v>
                </c:pt>
                <c:pt idx="1">
                  <c:v>2007-2008</c:v>
                </c:pt>
                <c:pt idx="2">
                  <c:v>2008-2009</c:v>
                </c:pt>
                <c:pt idx="3">
                  <c:v>2009-2010</c:v>
                </c:pt>
                <c:pt idx="4">
                  <c:v>2010-2011</c:v>
                </c:pt>
                <c:pt idx="5">
                  <c:v>2011-2012</c:v>
                </c:pt>
                <c:pt idx="6">
                  <c:v>2012-2013</c:v>
                </c:pt>
                <c:pt idx="7">
                  <c:v>2013-2014</c:v>
                </c:pt>
                <c:pt idx="8">
                  <c:v>2014-2015</c:v>
                </c:pt>
                <c:pt idx="9">
                  <c:v>2015-2016</c:v>
                </c:pt>
              </c:strCache>
            </c:strRef>
          </c:cat>
          <c:val>
            <c:numRef>
              <c:f>RawData!$C$39:$L$39</c:f>
              <c:numCache>
                <c:formatCode>General</c:formatCode>
                <c:ptCount val="10"/>
                <c:pt idx="0">
                  <c:v>61.0</c:v>
                </c:pt>
                <c:pt idx="1">
                  <c:v>62.0</c:v>
                </c:pt>
                <c:pt idx="2">
                  <c:v>53.0</c:v>
                </c:pt>
                <c:pt idx="3">
                  <c:v>50.0</c:v>
                </c:pt>
                <c:pt idx="4">
                  <c:v>54.0</c:v>
                </c:pt>
                <c:pt idx="5">
                  <c:v>53.0</c:v>
                </c:pt>
                <c:pt idx="6">
                  <c:v>48.0</c:v>
                </c:pt>
                <c:pt idx="7">
                  <c:v>54.0</c:v>
                </c:pt>
                <c:pt idx="8">
                  <c:v>52.0</c:v>
                </c:pt>
                <c:pt idx="9">
                  <c:v>49.0</c:v>
                </c:pt>
              </c:numCache>
            </c:numRef>
          </c:val>
        </c:ser>
        <c:ser>
          <c:idx val="4"/>
          <c:order val="4"/>
          <c:tx>
            <c:strRef>
              <c:f>RawData!$B$40</c:f>
              <c:strCache>
                <c:ptCount val="1"/>
                <c:pt idx="0">
                  <c:v>Human Reources</c:v>
                </c:pt>
              </c:strCache>
            </c:strRef>
          </c:tx>
          <c:invertIfNegative val="0"/>
          <c:cat>
            <c:strRef>
              <c:f>RawData!$C$35:$L$35</c:f>
              <c:strCache>
                <c:ptCount val="10"/>
                <c:pt idx="0">
                  <c:v>2006-2007</c:v>
                </c:pt>
                <c:pt idx="1">
                  <c:v>2007-2008</c:v>
                </c:pt>
                <c:pt idx="2">
                  <c:v>2008-2009</c:v>
                </c:pt>
                <c:pt idx="3">
                  <c:v>2009-2010</c:v>
                </c:pt>
                <c:pt idx="4">
                  <c:v>2010-2011</c:v>
                </c:pt>
                <c:pt idx="5">
                  <c:v>2011-2012</c:v>
                </c:pt>
                <c:pt idx="6">
                  <c:v>2012-2013</c:v>
                </c:pt>
                <c:pt idx="7">
                  <c:v>2013-2014</c:v>
                </c:pt>
                <c:pt idx="8">
                  <c:v>2014-2015</c:v>
                </c:pt>
                <c:pt idx="9">
                  <c:v>2015-2016</c:v>
                </c:pt>
              </c:strCache>
            </c:strRef>
          </c:cat>
          <c:val>
            <c:numRef>
              <c:f>RawData!$C$40:$L$40</c:f>
              <c:numCache>
                <c:formatCode>General</c:formatCode>
                <c:ptCount val="10"/>
                <c:pt idx="0">
                  <c:v>67.0</c:v>
                </c:pt>
                <c:pt idx="1">
                  <c:v>67.0</c:v>
                </c:pt>
                <c:pt idx="2">
                  <c:v>66.0</c:v>
                </c:pt>
                <c:pt idx="3">
                  <c:v>57.0</c:v>
                </c:pt>
                <c:pt idx="4">
                  <c:v>59.0</c:v>
                </c:pt>
                <c:pt idx="5">
                  <c:v>54.0</c:v>
                </c:pt>
                <c:pt idx="6">
                  <c:v>43.0</c:v>
                </c:pt>
                <c:pt idx="7">
                  <c:v>42.0</c:v>
                </c:pt>
                <c:pt idx="8">
                  <c:v>43.0</c:v>
                </c:pt>
                <c:pt idx="9">
                  <c:v>43.0</c:v>
                </c:pt>
              </c:numCache>
            </c:numRef>
          </c:val>
        </c:ser>
        <c:ser>
          <c:idx val="5"/>
          <c:order val="5"/>
          <c:tx>
            <c:strRef>
              <c:f>RawData!$B$41</c:f>
              <c:strCache>
                <c:ptCount val="1"/>
                <c:pt idx="0">
                  <c:v>Industrial Engineering</c:v>
                </c:pt>
              </c:strCache>
            </c:strRef>
          </c:tx>
          <c:invertIfNegative val="0"/>
          <c:cat>
            <c:strRef>
              <c:f>RawData!$C$35:$L$35</c:f>
              <c:strCache>
                <c:ptCount val="10"/>
                <c:pt idx="0">
                  <c:v>2006-2007</c:v>
                </c:pt>
                <c:pt idx="1">
                  <c:v>2007-2008</c:v>
                </c:pt>
                <c:pt idx="2">
                  <c:v>2008-2009</c:v>
                </c:pt>
                <c:pt idx="3">
                  <c:v>2009-2010</c:v>
                </c:pt>
                <c:pt idx="4">
                  <c:v>2010-2011</c:v>
                </c:pt>
                <c:pt idx="5">
                  <c:v>2011-2012</c:v>
                </c:pt>
                <c:pt idx="6">
                  <c:v>2012-2013</c:v>
                </c:pt>
                <c:pt idx="7">
                  <c:v>2013-2014</c:v>
                </c:pt>
                <c:pt idx="8">
                  <c:v>2014-2015</c:v>
                </c:pt>
                <c:pt idx="9">
                  <c:v>2015-2016</c:v>
                </c:pt>
              </c:strCache>
            </c:strRef>
          </c:cat>
          <c:val>
            <c:numRef>
              <c:f>RawData!$C$41:$L$41</c:f>
              <c:numCache>
                <c:formatCode>General</c:formatCode>
                <c:ptCount val="10"/>
                <c:pt idx="0">
                  <c:v>273.0</c:v>
                </c:pt>
                <c:pt idx="1">
                  <c:v>285.0</c:v>
                </c:pt>
                <c:pt idx="2">
                  <c:v>268.0</c:v>
                </c:pt>
                <c:pt idx="3">
                  <c:v>255.0</c:v>
                </c:pt>
                <c:pt idx="4">
                  <c:v>272.0</c:v>
                </c:pt>
                <c:pt idx="5">
                  <c:v>215.0</c:v>
                </c:pt>
                <c:pt idx="6">
                  <c:v>207.0</c:v>
                </c:pt>
                <c:pt idx="7">
                  <c:v>179.0</c:v>
                </c:pt>
                <c:pt idx="8">
                  <c:v>188.0</c:v>
                </c:pt>
                <c:pt idx="9">
                  <c:v>200.0</c:v>
                </c:pt>
              </c:numCache>
            </c:numRef>
          </c:val>
        </c:ser>
        <c:dLbls>
          <c:showLegendKey val="0"/>
          <c:showVal val="0"/>
          <c:showCatName val="0"/>
          <c:showSerName val="0"/>
          <c:showPercent val="0"/>
          <c:showBubbleSize val="0"/>
        </c:dLbls>
        <c:gapWidth val="150"/>
        <c:overlap val="100"/>
        <c:axId val="2135361480"/>
        <c:axId val="2135543464"/>
      </c:barChart>
      <c:catAx>
        <c:axId val="2135361480"/>
        <c:scaling>
          <c:orientation val="minMax"/>
        </c:scaling>
        <c:delete val="0"/>
        <c:axPos val="b"/>
        <c:numFmt formatCode="General" sourceLinked="1"/>
        <c:majorTickMark val="out"/>
        <c:minorTickMark val="none"/>
        <c:tickLblPos val="nextTo"/>
        <c:crossAx val="2135543464"/>
        <c:crosses val="autoZero"/>
        <c:auto val="1"/>
        <c:lblAlgn val="ctr"/>
        <c:lblOffset val="100"/>
        <c:noMultiLvlLbl val="0"/>
      </c:catAx>
      <c:valAx>
        <c:axId val="2135543464"/>
        <c:scaling>
          <c:orientation val="minMax"/>
        </c:scaling>
        <c:delete val="0"/>
        <c:axPos val="l"/>
        <c:majorGridlines/>
        <c:numFmt formatCode="General" sourceLinked="1"/>
        <c:majorTickMark val="out"/>
        <c:minorTickMark val="none"/>
        <c:tickLblPos val="nextTo"/>
        <c:crossAx val="2135361480"/>
        <c:crosses val="autoZero"/>
        <c:crossBetween val="between"/>
      </c:valAx>
    </c:plotArea>
    <c:legend>
      <c:legendPos val="r"/>
      <c:layout>
        <c:manualLayout>
          <c:xMode val="edge"/>
          <c:yMode val="edge"/>
          <c:x val="0.717410099378603"/>
          <c:y val="0.363031147448345"/>
          <c:w val="0.276703232608744"/>
          <c:h val="0.617195571457214"/>
        </c:manualLayout>
      </c:layout>
      <c:overlay val="0"/>
      <c:txPr>
        <a:bodyPr/>
        <a:lstStyle/>
        <a:p>
          <a:pPr>
            <a:defRPr sz="1200"/>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0.25641</cdr:x>
      <cdr:y>0</cdr:y>
    </cdr:from>
    <cdr:to>
      <cdr:x>0.88034</cdr:x>
      <cdr:y>0.28074</cdr:y>
    </cdr:to>
    <cdr:sp macro="" textlink="">
      <cdr:nvSpPr>
        <cdr:cNvPr id="2" name="TextBox 1"/>
        <cdr:cNvSpPr txBox="1"/>
      </cdr:nvSpPr>
      <cdr:spPr>
        <a:xfrm xmlns:a="http://schemas.openxmlformats.org/drawingml/2006/main">
          <a:off x="2286000" y="0"/>
          <a:ext cx="5562585" cy="1704037"/>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2800" b="1" dirty="0"/>
            <a:t>Approved CTE Programs</a:t>
          </a:r>
          <a:r>
            <a:rPr lang="en-US" sz="2800" b="1" baseline="0" dirty="0"/>
            <a:t> of Study</a:t>
          </a:r>
        </a:p>
        <a:p xmlns:a="http://schemas.openxmlformats.org/drawingml/2006/main">
          <a:pPr algn="ctr"/>
          <a:endParaRPr lang="en-US" sz="1600" b="1" baseline="0" dirty="0"/>
        </a:p>
        <a:p xmlns:a="http://schemas.openxmlformats.org/drawingml/2006/main">
          <a:pPr algn="ctr"/>
          <a:r>
            <a:rPr lang="en-US" sz="1800" b="1" baseline="0" dirty="0"/>
            <a:t>by Career Area</a:t>
          </a:r>
        </a:p>
        <a:p xmlns:a="http://schemas.openxmlformats.org/drawingml/2006/main">
          <a:pPr algn="ctr"/>
          <a:endParaRPr lang="en-US" sz="800" b="1" baseline="0" dirty="0"/>
        </a:p>
        <a:p xmlns:a="http://schemas.openxmlformats.org/drawingml/2006/main">
          <a:pPr algn="ctr"/>
          <a:r>
            <a:rPr lang="en-US" sz="1600" baseline="0" dirty="0"/>
            <a:t>2006-2016</a:t>
          </a:r>
          <a:endParaRPr lang="en-US"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C79A00-CE68-3D44-B133-DDBAC1AEB816}" type="datetimeFigureOut">
              <a:rPr lang="en-US" smtClean="0"/>
              <a:t>4/13/16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8E4B0A-D454-7540-A941-F63C7E4E5779}" type="slidenum">
              <a:rPr lang="en-US" smtClean="0"/>
              <a:t>‹#›</a:t>
            </a:fld>
            <a:endParaRPr lang="en-US"/>
          </a:p>
        </p:txBody>
      </p:sp>
    </p:spTree>
    <p:extLst>
      <p:ext uri="{BB962C8B-B14F-4D97-AF65-F5344CB8AC3E}">
        <p14:creationId xmlns:p14="http://schemas.microsoft.com/office/powerpoint/2010/main" val="3703621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9D9E58-285B-0B42-B61D-82C437FBD98C}" type="datetimeFigureOut">
              <a:rPr lang="en-US" smtClean="0"/>
              <a:t>4/13/16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9840B6-2842-B343-968E-1472C78EF04B}" type="slidenum">
              <a:rPr lang="en-US" smtClean="0"/>
              <a:t>‹#›</a:t>
            </a:fld>
            <a:endParaRPr lang="en-US"/>
          </a:p>
        </p:txBody>
      </p:sp>
    </p:spTree>
    <p:extLst>
      <p:ext uri="{BB962C8B-B14F-4D97-AF65-F5344CB8AC3E}">
        <p14:creationId xmlns:p14="http://schemas.microsoft.com/office/powerpoint/2010/main" val="35625179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LC to lead</a:t>
            </a:r>
            <a:r>
              <a:rPr lang="is-IS" dirty="0" smtClean="0"/>
              <a:t>… emphasize importance of STEM</a:t>
            </a:r>
            <a:r>
              <a:rPr lang="is-IS" baseline="0" dirty="0" smtClean="0"/>
              <a:t> and CTE to the Governor.</a:t>
            </a:r>
            <a:endParaRPr lang="en-US" dirty="0"/>
          </a:p>
        </p:txBody>
      </p:sp>
      <p:sp>
        <p:nvSpPr>
          <p:cNvPr id="4" name="Slide Number Placeholder 3"/>
          <p:cNvSpPr>
            <a:spLocks noGrp="1"/>
          </p:cNvSpPr>
          <p:nvPr>
            <p:ph type="sldNum" sz="quarter" idx="10"/>
          </p:nvPr>
        </p:nvSpPr>
        <p:spPr/>
        <p:txBody>
          <a:bodyPr/>
          <a:lstStyle/>
          <a:p>
            <a:fld id="{409840B6-2842-B343-968E-1472C78EF04B}" type="slidenum">
              <a:rPr lang="en-US" smtClean="0"/>
              <a:t>1</a:t>
            </a:fld>
            <a:endParaRPr lang="en-US"/>
          </a:p>
        </p:txBody>
      </p:sp>
    </p:spTree>
    <p:extLst>
      <p:ext uri="{BB962C8B-B14F-4D97-AF65-F5344CB8AC3E}">
        <p14:creationId xmlns:p14="http://schemas.microsoft.com/office/powerpoint/2010/main" val="2608072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Recently</a:t>
            </a:r>
            <a:r>
              <a:rPr lang="en-US" baseline="0" dirty="0" smtClean="0"/>
              <a:t> added</a:t>
            </a:r>
            <a:endParaRPr lang="en-US" dirty="0"/>
          </a:p>
        </p:txBody>
      </p:sp>
      <p:sp>
        <p:nvSpPr>
          <p:cNvPr id="4" name="Slide Number Placeholder 3"/>
          <p:cNvSpPr>
            <a:spLocks noGrp="1"/>
          </p:cNvSpPr>
          <p:nvPr>
            <p:ph type="sldNum" sz="quarter" idx="10"/>
          </p:nvPr>
        </p:nvSpPr>
        <p:spPr/>
        <p:txBody>
          <a:bodyPr/>
          <a:lstStyle/>
          <a:p>
            <a:fld id="{409840B6-2842-B343-968E-1472C78EF04B}" type="slidenum">
              <a:rPr lang="en-US" smtClean="0"/>
              <a:t>10</a:t>
            </a:fld>
            <a:endParaRPr lang="en-US"/>
          </a:p>
        </p:txBody>
      </p:sp>
    </p:spTree>
    <p:extLst>
      <p:ext uri="{BB962C8B-B14F-4D97-AF65-F5344CB8AC3E}">
        <p14:creationId xmlns:p14="http://schemas.microsoft.com/office/powerpoint/2010/main" val="658525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E3BDD8-DD6A-EA4A-A125-22D7E8A126E9}" type="slidenum">
              <a:rPr lang="en-US" smtClean="0"/>
              <a:t>2</a:t>
            </a:fld>
            <a:endParaRPr lang="en-US"/>
          </a:p>
        </p:txBody>
      </p:sp>
    </p:spTree>
    <p:extLst>
      <p:ext uri="{BB962C8B-B14F-4D97-AF65-F5344CB8AC3E}">
        <p14:creationId xmlns:p14="http://schemas.microsoft.com/office/powerpoint/2010/main" val="2910852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C6F652-3A3D-4F2E-98CB-FAE1AC576312}" type="slidenum">
              <a:rPr lang="en-US" smtClean="0"/>
              <a:pPr/>
              <a:t>3</a:t>
            </a:fld>
            <a:endParaRPr lang="en-US"/>
          </a:p>
        </p:txBody>
      </p:sp>
    </p:spTree>
    <p:extLst>
      <p:ext uri="{BB962C8B-B14F-4D97-AF65-F5344CB8AC3E}">
        <p14:creationId xmlns:p14="http://schemas.microsoft.com/office/powerpoint/2010/main" val="3167248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B31AC-FF66-4C4F-A0FA-96FC17DA9C22}" type="slidenum">
              <a:rPr lang="en-US" smtClean="0"/>
              <a:t>4</a:t>
            </a:fld>
            <a:endParaRPr lang="en-US"/>
          </a:p>
        </p:txBody>
      </p:sp>
    </p:spTree>
    <p:extLst>
      <p:ext uri="{BB962C8B-B14F-4D97-AF65-F5344CB8AC3E}">
        <p14:creationId xmlns:p14="http://schemas.microsoft.com/office/powerpoint/2010/main" val="754683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E1B31AC-FF66-4C4F-A0FA-96FC17DA9C22}" type="slidenum">
              <a:rPr lang="en-US" smtClean="0"/>
              <a:t>5</a:t>
            </a:fld>
            <a:endParaRPr lang="en-US"/>
          </a:p>
        </p:txBody>
      </p:sp>
    </p:spTree>
    <p:extLst>
      <p:ext uri="{BB962C8B-B14F-4D97-AF65-F5344CB8AC3E}">
        <p14:creationId xmlns:p14="http://schemas.microsoft.com/office/powerpoint/2010/main" val="360179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LC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STEM Investment Council plays a critical role in advising the Chief Education Officer. T</a:t>
            </a:r>
            <a:r>
              <a:rPr lang="en-US" dirty="0" smtClean="0"/>
              <a:t>he</a:t>
            </a:r>
            <a:r>
              <a:rPr lang="en-US" baseline="0" dirty="0" smtClean="0"/>
              <a:t> charge that we heard from the Legislature was to more tightly connect education with workforce and economic development. As we take actions to improve and build a seamless system of education, we recognize that the purpose of education is to drive the health and prosperity of individuals, communities, and our economy.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AC6F652-3A3D-4F2E-98CB-FAE1AC576312}" type="slidenum">
              <a:rPr lang="en-US" smtClean="0"/>
              <a:pPr/>
              <a:t>6</a:t>
            </a:fld>
            <a:endParaRPr lang="en-US"/>
          </a:p>
        </p:txBody>
      </p:sp>
    </p:spTree>
    <p:extLst>
      <p:ext uri="{BB962C8B-B14F-4D97-AF65-F5344CB8AC3E}">
        <p14:creationId xmlns:p14="http://schemas.microsoft.com/office/powerpoint/2010/main" val="122449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committees</a:t>
            </a:r>
            <a:r>
              <a:rPr lang="en-US" baseline="0" dirty="0" smtClean="0"/>
              <a:t> of the STEM Investment Council has been focused on determi</a:t>
            </a:r>
            <a:r>
              <a:rPr lang="en-US" dirty="0" smtClean="0"/>
              <a:t>ning the outcomes and metrics that we will</a:t>
            </a:r>
            <a:r>
              <a:rPr lang="en-US" baseline="0" dirty="0" smtClean="0"/>
              <a:t> use to monitor the impact of investments.</a:t>
            </a:r>
          </a:p>
          <a:p>
            <a:endParaRPr lang="en-US" baseline="0" dirty="0" smtClean="0"/>
          </a:p>
          <a:p>
            <a:r>
              <a:rPr lang="en-US" baseline="0" dirty="0" smtClean="0"/>
              <a:t>I</a:t>
            </a:r>
            <a:r>
              <a:rPr lang="en-US" dirty="0" smtClean="0"/>
              <a:t>f</a:t>
            </a:r>
            <a:r>
              <a:rPr lang="en-US" baseline="0" dirty="0" smtClean="0"/>
              <a:t> we hope to inspire and prepare students to meet the needs of high-wage, high-growth sectors in our economy, we know that we need to start early and invest in actions along the entire continuum. Individuals make up their minds begin to form their individual identities in late elementary and middle school. We also recognize that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CCC7D38-92FA-5747-AD66-A27307E78294}" type="slidenum">
              <a:rPr lang="en-US" smtClean="0"/>
              <a:t>7</a:t>
            </a:fld>
            <a:endParaRPr lang="en-US"/>
          </a:p>
        </p:txBody>
      </p:sp>
    </p:spTree>
    <p:extLst>
      <p:ext uri="{BB962C8B-B14F-4D97-AF65-F5344CB8AC3E}">
        <p14:creationId xmlns:p14="http://schemas.microsoft.com/office/powerpoint/2010/main" val="296945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E1B31AC-FF66-4C4F-A0FA-96FC17DA9C22}" type="slidenum">
              <a:rPr lang="en-US" smtClean="0"/>
              <a:t>8</a:t>
            </a:fld>
            <a:endParaRPr lang="en-US"/>
          </a:p>
        </p:txBody>
      </p:sp>
    </p:spTree>
    <p:extLst>
      <p:ext uri="{BB962C8B-B14F-4D97-AF65-F5344CB8AC3E}">
        <p14:creationId xmlns:p14="http://schemas.microsoft.com/office/powerpoint/2010/main" val="3601790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closely with the</a:t>
            </a:r>
            <a:r>
              <a:rPr lang="en-US" baseline="0" dirty="0" smtClean="0"/>
              <a:t> Department of Education – State CTE Director,  Laura Roach and Salam Noor. </a:t>
            </a:r>
            <a:endParaRPr lang="en-US" dirty="0"/>
          </a:p>
        </p:txBody>
      </p:sp>
      <p:sp>
        <p:nvSpPr>
          <p:cNvPr id="4" name="Slide Number Placeholder 3"/>
          <p:cNvSpPr>
            <a:spLocks noGrp="1"/>
          </p:cNvSpPr>
          <p:nvPr>
            <p:ph type="sldNum" sz="quarter" idx="10"/>
          </p:nvPr>
        </p:nvSpPr>
        <p:spPr/>
        <p:txBody>
          <a:bodyPr/>
          <a:lstStyle/>
          <a:p>
            <a:fld id="{70E3BDD8-DD6A-EA4A-A125-22D7E8A126E9}" type="slidenum">
              <a:rPr lang="en-US" smtClean="0"/>
              <a:t>9</a:t>
            </a:fld>
            <a:endParaRPr lang="en-US"/>
          </a:p>
        </p:txBody>
      </p:sp>
    </p:spTree>
    <p:extLst>
      <p:ext uri="{BB962C8B-B14F-4D97-AF65-F5344CB8AC3E}">
        <p14:creationId xmlns:p14="http://schemas.microsoft.com/office/powerpoint/2010/main" val="3245708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869202-E3BE-BE42-A6D4-3055D2795F5A}" type="datetimeFigureOut">
              <a:rPr lang="en-US" smtClean="0"/>
              <a:t>4/13/16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1FB1-DA58-0F49-97E6-85E4179B50A7}" type="slidenum">
              <a:rPr lang="en-US" smtClean="0"/>
              <a:t>‹#›</a:t>
            </a:fld>
            <a:endParaRPr lang="en-US"/>
          </a:p>
        </p:txBody>
      </p:sp>
    </p:spTree>
    <p:extLst>
      <p:ext uri="{BB962C8B-B14F-4D97-AF65-F5344CB8AC3E}">
        <p14:creationId xmlns:p14="http://schemas.microsoft.com/office/powerpoint/2010/main" val="3753399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69202-E3BE-BE42-A6D4-3055D2795F5A}" type="datetimeFigureOut">
              <a:rPr lang="en-US" smtClean="0"/>
              <a:t>4/13/16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1FB1-DA58-0F49-97E6-85E4179B50A7}" type="slidenum">
              <a:rPr lang="en-US" smtClean="0"/>
              <a:t>‹#›</a:t>
            </a:fld>
            <a:endParaRPr lang="en-US"/>
          </a:p>
        </p:txBody>
      </p:sp>
    </p:spTree>
    <p:extLst>
      <p:ext uri="{BB962C8B-B14F-4D97-AF65-F5344CB8AC3E}">
        <p14:creationId xmlns:p14="http://schemas.microsoft.com/office/powerpoint/2010/main" val="85674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69202-E3BE-BE42-A6D4-3055D2795F5A}" type="datetimeFigureOut">
              <a:rPr lang="en-US" smtClean="0"/>
              <a:t>4/13/16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1FB1-DA58-0F49-97E6-85E4179B50A7}" type="slidenum">
              <a:rPr lang="en-US" smtClean="0"/>
              <a:t>‹#›</a:t>
            </a:fld>
            <a:endParaRPr lang="en-US"/>
          </a:p>
        </p:txBody>
      </p:sp>
    </p:spTree>
    <p:extLst>
      <p:ext uri="{BB962C8B-B14F-4D97-AF65-F5344CB8AC3E}">
        <p14:creationId xmlns:p14="http://schemas.microsoft.com/office/powerpoint/2010/main" val="868397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paper background.png"/>
          <p:cNvPicPr>
            <a:picLocks noChangeAspect="1"/>
          </p:cNvPicPr>
          <p:nvPr userDrawn="1"/>
        </p:nvPicPr>
        <p:blipFill>
          <a:blip r:embed="rId2" cstate="print"/>
          <a:srcRect b="77780"/>
          <a:stretch>
            <a:fillRect/>
          </a:stretch>
        </p:blipFill>
        <p:spPr>
          <a:xfrm>
            <a:off x="249" y="280"/>
            <a:ext cx="9143502" cy="1523720"/>
          </a:xfrm>
          <a:prstGeom prst="rect">
            <a:avLst/>
          </a:prstGeom>
        </p:spPr>
      </p:pic>
      <p:sp>
        <p:nvSpPr>
          <p:cNvPr id="5" name="Rectangle 4"/>
          <p:cNvSpPr/>
          <p:nvPr userDrawn="1"/>
        </p:nvSpPr>
        <p:spPr>
          <a:xfrm>
            <a:off x="0" y="609600"/>
            <a:ext cx="9144000" cy="762000"/>
          </a:xfrm>
          <a:prstGeom prst="rect">
            <a:avLst/>
          </a:prstGeom>
          <a:gradFill>
            <a:gsLst>
              <a:gs pos="0">
                <a:schemeClr val="tx1">
                  <a:alpha val="0"/>
                </a:schemeClr>
              </a:gs>
              <a:gs pos="50000">
                <a:schemeClr val="tx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685800"/>
            <a:ext cx="9144000" cy="6172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itchFamily="34" charset="0"/>
              <a:cs typeface="Arial" pitchFamily="34" charset="0"/>
            </a:endParaRPr>
          </a:p>
        </p:txBody>
      </p:sp>
      <p:sp>
        <p:nvSpPr>
          <p:cNvPr id="7" name="Title 1"/>
          <p:cNvSpPr>
            <a:spLocks noGrp="1"/>
          </p:cNvSpPr>
          <p:nvPr>
            <p:ph type="title" hasCustomPrompt="1"/>
          </p:nvPr>
        </p:nvSpPr>
        <p:spPr>
          <a:xfrm>
            <a:off x="457200" y="990600"/>
            <a:ext cx="8229600" cy="609600"/>
          </a:xfrm>
          <a:prstGeom prst="rect">
            <a:avLst/>
          </a:prstGeom>
        </p:spPr>
        <p:txBody>
          <a:bodyPr/>
          <a:lstStyle>
            <a:lvl1pPr algn="l">
              <a:defRPr sz="2400" b="1" spc="100" baseline="0">
                <a:latin typeface="+mn-lt"/>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600200"/>
            <a:ext cx="8229600" cy="4525963"/>
          </a:xfrm>
          <a:prstGeom prst="rect">
            <a:avLst/>
          </a:prstGeom>
        </p:spPr>
        <p:txBody>
          <a:bodyPr/>
          <a:lstStyle>
            <a:lvl1pPr>
              <a:defRPr sz="2400">
                <a:solidFill>
                  <a:schemeClr val="bg2"/>
                </a:solidFill>
                <a:latin typeface="Arial" pitchFamily="34" charset="0"/>
                <a:cs typeface="Arial" pitchFamily="34" charset="0"/>
              </a:defRPr>
            </a:lvl1pPr>
            <a:lvl2pPr>
              <a:buFont typeface="Wingdings" pitchFamily="2" charset="2"/>
              <a:buChar char="§"/>
              <a:defRPr sz="2000">
                <a:solidFill>
                  <a:schemeClr val="bg2"/>
                </a:solidFill>
                <a:latin typeface="Arial" pitchFamily="34" charset="0"/>
                <a:cs typeface="Arial" pitchFamily="34" charset="0"/>
              </a:defRPr>
            </a:lvl2pPr>
            <a:lvl3pPr>
              <a:defRPr sz="1800">
                <a:solidFill>
                  <a:schemeClr val="bg2"/>
                </a:solidFill>
                <a:latin typeface="Arial" pitchFamily="34" charset="0"/>
                <a:cs typeface="Arial" pitchFamily="34" charset="0"/>
              </a:defRPr>
            </a:lvl3pPr>
            <a:lvl4pPr>
              <a:buFont typeface="Wingdings" pitchFamily="2" charset="2"/>
              <a:buChar char="§"/>
              <a:defRPr sz="1600">
                <a:solidFill>
                  <a:schemeClr val="bg2"/>
                </a:solidFill>
                <a:latin typeface="Arial" pitchFamily="34" charset="0"/>
                <a:cs typeface="Arial" pitchFamily="34" charset="0"/>
              </a:defRPr>
            </a:lvl4pPr>
            <a:lvl5pPr>
              <a:defRPr sz="1600">
                <a:solidFill>
                  <a:schemeClr val="bg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3259691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57206"/>
            <a:ext cx="8229600" cy="51689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paper background.png"/>
          <p:cNvPicPr>
            <a:picLocks noChangeAspect="1"/>
          </p:cNvPicPr>
          <p:nvPr userDrawn="1"/>
        </p:nvPicPr>
        <p:blipFill>
          <a:blip r:embed="rId2" cstate="print"/>
          <a:srcRect b="77780"/>
          <a:stretch>
            <a:fillRect/>
          </a:stretch>
        </p:blipFill>
        <p:spPr>
          <a:xfrm>
            <a:off x="249" y="280"/>
            <a:ext cx="9143502" cy="596789"/>
          </a:xfrm>
          <a:prstGeom prst="rect">
            <a:avLst/>
          </a:prstGeom>
        </p:spPr>
      </p:pic>
    </p:spTree>
    <p:extLst>
      <p:ext uri="{BB962C8B-B14F-4D97-AF65-F5344CB8AC3E}">
        <p14:creationId xmlns:p14="http://schemas.microsoft.com/office/powerpoint/2010/main" val="350158028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69202-E3BE-BE42-A6D4-3055D2795F5A}" type="datetimeFigureOut">
              <a:rPr lang="en-US" smtClean="0"/>
              <a:t>4/13/16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1FB1-DA58-0F49-97E6-85E4179B50A7}" type="slidenum">
              <a:rPr lang="en-US" smtClean="0"/>
              <a:t>‹#›</a:t>
            </a:fld>
            <a:endParaRPr lang="en-US"/>
          </a:p>
        </p:txBody>
      </p:sp>
    </p:spTree>
    <p:extLst>
      <p:ext uri="{BB962C8B-B14F-4D97-AF65-F5344CB8AC3E}">
        <p14:creationId xmlns:p14="http://schemas.microsoft.com/office/powerpoint/2010/main" val="310932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869202-E3BE-BE42-A6D4-3055D2795F5A}" type="datetimeFigureOut">
              <a:rPr lang="en-US" smtClean="0"/>
              <a:t>4/13/16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1FB1-DA58-0F49-97E6-85E4179B50A7}" type="slidenum">
              <a:rPr lang="en-US" smtClean="0"/>
              <a:t>‹#›</a:t>
            </a:fld>
            <a:endParaRPr lang="en-US"/>
          </a:p>
        </p:txBody>
      </p:sp>
    </p:spTree>
    <p:extLst>
      <p:ext uri="{BB962C8B-B14F-4D97-AF65-F5344CB8AC3E}">
        <p14:creationId xmlns:p14="http://schemas.microsoft.com/office/powerpoint/2010/main" val="3064589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869202-E3BE-BE42-A6D4-3055D2795F5A}" type="datetimeFigureOut">
              <a:rPr lang="en-US" smtClean="0"/>
              <a:t>4/13/16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E1FB1-DA58-0F49-97E6-85E4179B50A7}" type="slidenum">
              <a:rPr lang="en-US" smtClean="0"/>
              <a:t>‹#›</a:t>
            </a:fld>
            <a:endParaRPr lang="en-US"/>
          </a:p>
        </p:txBody>
      </p:sp>
    </p:spTree>
    <p:extLst>
      <p:ext uri="{BB962C8B-B14F-4D97-AF65-F5344CB8AC3E}">
        <p14:creationId xmlns:p14="http://schemas.microsoft.com/office/powerpoint/2010/main" val="1228809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869202-E3BE-BE42-A6D4-3055D2795F5A}" type="datetimeFigureOut">
              <a:rPr lang="en-US" smtClean="0"/>
              <a:t>4/13/16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E1FB1-DA58-0F49-97E6-85E4179B50A7}" type="slidenum">
              <a:rPr lang="en-US" smtClean="0"/>
              <a:t>‹#›</a:t>
            </a:fld>
            <a:endParaRPr lang="en-US"/>
          </a:p>
        </p:txBody>
      </p:sp>
    </p:spTree>
    <p:extLst>
      <p:ext uri="{BB962C8B-B14F-4D97-AF65-F5344CB8AC3E}">
        <p14:creationId xmlns:p14="http://schemas.microsoft.com/office/powerpoint/2010/main" val="3150732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869202-E3BE-BE42-A6D4-3055D2795F5A}" type="datetimeFigureOut">
              <a:rPr lang="en-US" smtClean="0"/>
              <a:t>4/13/16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E1FB1-DA58-0F49-97E6-85E4179B50A7}" type="slidenum">
              <a:rPr lang="en-US" smtClean="0"/>
              <a:t>‹#›</a:t>
            </a:fld>
            <a:endParaRPr lang="en-US"/>
          </a:p>
        </p:txBody>
      </p:sp>
    </p:spTree>
    <p:extLst>
      <p:ext uri="{BB962C8B-B14F-4D97-AF65-F5344CB8AC3E}">
        <p14:creationId xmlns:p14="http://schemas.microsoft.com/office/powerpoint/2010/main" val="21157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69202-E3BE-BE42-A6D4-3055D2795F5A}" type="datetimeFigureOut">
              <a:rPr lang="en-US" smtClean="0"/>
              <a:t>4/13/16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E1FB1-DA58-0F49-97E6-85E4179B50A7}" type="slidenum">
              <a:rPr lang="en-US" smtClean="0"/>
              <a:t>‹#›</a:t>
            </a:fld>
            <a:endParaRPr lang="en-US"/>
          </a:p>
        </p:txBody>
      </p:sp>
    </p:spTree>
    <p:extLst>
      <p:ext uri="{BB962C8B-B14F-4D97-AF65-F5344CB8AC3E}">
        <p14:creationId xmlns:p14="http://schemas.microsoft.com/office/powerpoint/2010/main" val="2200584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869202-E3BE-BE42-A6D4-3055D2795F5A}" type="datetimeFigureOut">
              <a:rPr lang="en-US" smtClean="0"/>
              <a:t>4/13/16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E1FB1-DA58-0F49-97E6-85E4179B50A7}" type="slidenum">
              <a:rPr lang="en-US" smtClean="0"/>
              <a:t>‹#›</a:t>
            </a:fld>
            <a:endParaRPr lang="en-US"/>
          </a:p>
        </p:txBody>
      </p:sp>
    </p:spTree>
    <p:extLst>
      <p:ext uri="{BB962C8B-B14F-4D97-AF65-F5344CB8AC3E}">
        <p14:creationId xmlns:p14="http://schemas.microsoft.com/office/powerpoint/2010/main" val="926717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869202-E3BE-BE42-A6D4-3055D2795F5A}" type="datetimeFigureOut">
              <a:rPr lang="en-US" smtClean="0"/>
              <a:t>4/13/16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E1FB1-DA58-0F49-97E6-85E4179B50A7}" type="slidenum">
              <a:rPr lang="en-US" smtClean="0"/>
              <a:t>‹#›</a:t>
            </a:fld>
            <a:endParaRPr lang="en-US"/>
          </a:p>
        </p:txBody>
      </p:sp>
    </p:spTree>
    <p:extLst>
      <p:ext uri="{BB962C8B-B14F-4D97-AF65-F5344CB8AC3E}">
        <p14:creationId xmlns:p14="http://schemas.microsoft.com/office/powerpoint/2010/main" val="36701967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69202-E3BE-BE42-A6D4-3055D2795F5A}" type="datetimeFigureOut">
              <a:rPr lang="en-US" smtClean="0"/>
              <a:t>4/13/16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E1FB1-DA58-0F49-97E6-85E4179B50A7}" type="slidenum">
              <a:rPr lang="en-US" smtClean="0"/>
              <a:t>‹#›</a:t>
            </a:fld>
            <a:endParaRPr lang="en-US"/>
          </a:p>
        </p:txBody>
      </p:sp>
    </p:spTree>
    <p:extLst>
      <p:ext uri="{BB962C8B-B14F-4D97-AF65-F5344CB8AC3E}">
        <p14:creationId xmlns:p14="http://schemas.microsoft.com/office/powerpoint/2010/main" val="3857492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hiefEduOffice_PPTTemplate_Slide 1_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484910" y="4386229"/>
            <a:ext cx="8174182" cy="584776"/>
          </a:xfrm>
          <a:prstGeom prst="rect">
            <a:avLst/>
          </a:prstGeom>
          <a:noFill/>
        </p:spPr>
        <p:txBody>
          <a:bodyPr wrap="square" rtlCol="0">
            <a:spAutoFit/>
          </a:bodyPr>
          <a:lstStyle/>
          <a:p>
            <a:pPr algn="ctr"/>
            <a:r>
              <a:rPr lang="en-US" sz="3200" dirty="0" smtClean="0">
                <a:solidFill>
                  <a:schemeClr val="bg1"/>
                </a:solidFill>
                <a:latin typeface="DIN-Bold"/>
                <a:cs typeface="DIN-Bold"/>
              </a:rPr>
              <a:t>STEM &amp; CTE </a:t>
            </a:r>
            <a:r>
              <a:rPr lang="en-US" sz="2800" dirty="0" smtClean="0">
                <a:solidFill>
                  <a:schemeClr val="bg1"/>
                </a:solidFill>
                <a:latin typeface="DIN-Bold"/>
                <a:cs typeface="DIN-Bold"/>
              </a:rPr>
              <a:t>UPDATE</a:t>
            </a:r>
            <a:endParaRPr lang="en-US" sz="2800" dirty="0">
              <a:solidFill>
                <a:schemeClr val="bg1"/>
              </a:solidFill>
              <a:latin typeface="DIN-Bold"/>
              <a:cs typeface="DIN-Bold"/>
            </a:endParaRPr>
          </a:p>
        </p:txBody>
      </p:sp>
      <p:sp>
        <p:nvSpPr>
          <p:cNvPr id="8" name="TextBox 7"/>
          <p:cNvSpPr txBox="1"/>
          <p:nvPr/>
        </p:nvSpPr>
        <p:spPr>
          <a:xfrm>
            <a:off x="484910" y="5544141"/>
            <a:ext cx="8495317" cy="954107"/>
          </a:xfrm>
          <a:prstGeom prst="rect">
            <a:avLst/>
          </a:prstGeom>
          <a:noFill/>
        </p:spPr>
        <p:txBody>
          <a:bodyPr wrap="square" rtlCol="0">
            <a:spAutoFit/>
          </a:bodyPr>
          <a:lstStyle/>
          <a:p>
            <a:r>
              <a:rPr lang="en-US" sz="2400" dirty="0" smtClean="0">
                <a:solidFill>
                  <a:schemeClr val="bg1"/>
                </a:solidFill>
                <a:latin typeface="DIN-Light"/>
                <a:cs typeface="DIN-Light"/>
              </a:rPr>
              <a:t>Mark Lewis</a:t>
            </a:r>
            <a:r>
              <a:rPr lang="en-US" sz="2400" dirty="0" smtClean="0">
                <a:solidFill>
                  <a:schemeClr val="bg1"/>
                </a:solidFill>
                <a:latin typeface="DIN-Light"/>
                <a:cs typeface="DIN-Light"/>
              </a:rPr>
              <a:t>			</a:t>
            </a:r>
            <a:r>
              <a:rPr lang="en-US" sz="2400" dirty="0" smtClean="0">
                <a:solidFill>
                  <a:schemeClr val="bg1"/>
                </a:solidFill>
                <a:latin typeface="DIN-Light"/>
                <a:cs typeface="DIN-Light"/>
              </a:rPr>
              <a:t>Laura Roach                       Patrick Crane</a:t>
            </a:r>
            <a:endParaRPr lang="en-US" sz="2400" dirty="0">
              <a:solidFill>
                <a:schemeClr val="bg1"/>
              </a:solidFill>
              <a:latin typeface="DIN-Light"/>
              <a:cs typeface="DIN-Light"/>
            </a:endParaRPr>
          </a:p>
          <a:p>
            <a:r>
              <a:rPr lang="en-US" sz="1600" dirty="0" smtClean="0">
                <a:solidFill>
                  <a:schemeClr val="bg1"/>
                </a:solidFill>
                <a:cs typeface="DIN-Light"/>
              </a:rPr>
              <a:t>STEM/CTE Policy Director              CTE Director, Dept. of Education</a:t>
            </a:r>
            <a:r>
              <a:rPr lang="en-US" sz="1600" dirty="0" smtClean="0">
                <a:solidFill>
                  <a:schemeClr val="bg1"/>
                </a:solidFill>
                <a:cs typeface="DIN-Light"/>
              </a:rPr>
              <a:t>	    </a:t>
            </a:r>
            <a:r>
              <a:rPr lang="en-US" sz="1600" dirty="0" smtClean="0">
                <a:solidFill>
                  <a:schemeClr val="bg1"/>
                </a:solidFill>
                <a:cs typeface="DIN-Light"/>
              </a:rPr>
              <a:t>	  	 Director, CCWD</a:t>
            </a:r>
          </a:p>
          <a:p>
            <a:r>
              <a:rPr lang="en-US" sz="1600" dirty="0" smtClean="0">
                <a:solidFill>
                  <a:schemeClr val="bg1"/>
                </a:solidFill>
                <a:cs typeface="DIN-Light"/>
              </a:rPr>
              <a:t>Chief Education Office</a:t>
            </a:r>
            <a:endParaRPr lang="en-US" sz="1600" dirty="0">
              <a:solidFill>
                <a:schemeClr val="bg1"/>
              </a:solidFill>
              <a:cs typeface="DIN-Light"/>
            </a:endParaRPr>
          </a:p>
        </p:txBody>
      </p:sp>
    </p:spTree>
    <p:extLst>
      <p:ext uri="{BB962C8B-B14F-4D97-AF65-F5344CB8AC3E}">
        <p14:creationId xmlns:p14="http://schemas.microsoft.com/office/powerpoint/2010/main" val="3236212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efEduOffice_PPTTemplate_Slide 2_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4449" y="-25031"/>
            <a:ext cx="7721530" cy="6201544"/>
          </a:xfrm>
          <a:prstGeom prst="rect">
            <a:avLst/>
          </a:prstGeom>
        </p:spPr>
      </p:pic>
    </p:spTree>
    <p:extLst>
      <p:ext uri="{BB962C8B-B14F-4D97-AF65-F5344CB8AC3E}">
        <p14:creationId xmlns:p14="http://schemas.microsoft.com/office/powerpoint/2010/main" val="40273403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efEduOffice_PPTTemplate_Slide 5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2468649" y="2534820"/>
            <a:ext cx="4206703" cy="584776"/>
          </a:xfrm>
          <a:prstGeom prst="rect">
            <a:avLst/>
          </a:prstGeom>
          <a:noFill/>
        </p:spPr>
        <p:txBody>
          <a:bodyPr wrap="square" rtlCol="0">
            <a:spAutoFit/>
          </a:bodyPr>
          <a:lstStyle/>
          <a:p>
            <a:pPr algn="ctr"/>
            <a:r>
              <a:rPr lang="en-US" sz="3200" dirty="0" smtClean="0">
                <a:solidFill>
                  <a:schemeClr val="bg1"/>
                </a:solidFill>
                <a:latin typeface="DIN-Bold"/>
                <a:cs typeface="DIN-Bold"/>
              </a:rPr>
              <a:t>K-12 CTE Initiatives</a:t>
            </a:r>
            <a:endParaRPr lang="en-US" sz="3200" dirty="0">
              <a:solidFill>
                <a:schemeClr val="bg1"/>
              </a:solidFill>
              <a:latin typeface="DIN-Bold"/>
              <a:cs typeface="DIN-Bold"/>
            </a:endParaRPr>
          </a:p>
        </p:txBody>
      </p:sp>
    </p:spTree>
    <p:extLst>
      <p:ext uri="{BB962C8B-B14F-4D97-AF65-F5344CB8AC3E}">
        <p14:creationId xmlns:p14="http://schemas.microsoft.com/office/powerpoint/2010/main" val="35322978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efEduOffice_PPTTemplate_Slide 2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7268"/>
          <a:stretch/>
        </p:blipFill>
        <p:spPr bwMode="auto">
          <a:xfrm>
            <a:off x="1600200" y="381000"/>
            <a:ext cx="6134100" cy="47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731251" y="5068076"/>
            <a:ext cx="7704221" cy="1375504"/>
          </a:xfrm>
        </p:spPr>
        <p:txBody>
          <a:bodyPr/>
          <a:lstStyle/>
          <a:p>
            <a:pPr marL="0" indent="0">
              <a:buNone/>
              <a:tabLst>
                <a:tab pos="4117975" algn="l"/>
              </a:tabLst>
            </a:pPr>
            <a:r>
              <a:rPr lang="en-US" sz="2400" dirty="0" smtClean="0"/>
              <a:t>Participants:	</a:t>
            </a:r>
            <a:r>
              <a:rPr lang="en-US" sz="2400" dirty="0" smtClean="0"/>
              <a:t>Concentrators</a:t>
            </a:r>
            <a:r>
              <a:rPr lang="en-US" sz="2400" dirty="0"/>
              <a:t>:</a:t>
            </a:r>
          </a:p>
          <a:p>
            <a:pPr marL="676275">
              <a:tabLst>
                <a:tab pos="4572000" algn="l"/>
              </a:tabLst>
            </a:pPr>
            <a:r>
              <a:rPr lang="en-US" sz="2400" dirty="0" smtClean="0"/>
              <a:t>Secondary </a:t>
            </a:r>
            <a:r>
              <a:rPr lang="en-US" sz="2400" dirty="0"/>
              <a:t>= </a:t>
            </a:r>
            <a:r>
              <a:rPr lang="en-US" sz="2400" dirty="0"/>
              <a:t>40,693	Secondary = </a:t>
            </a:r>
            <a:r>
              <a:rPr lang="en-US" sz="2400" dirty="0" smtClean="0"/>
              <a:t>18,182</a:t>
            </a:r>
            <a:endParaRPr lang="en-US" sz="2400" dirty="0"/>
          </a:p>
          <a:p>
            <a:pPr marL="676275">
              <a:tabLst>
                <a:tab pos="4572000" algn="l"/>
              </a:tabLst>
            </a:pPr>
            <a:r>
              <a:rPr lang="en-US" sz="2400" dirty="0"/>
              <a:t>Postsecondary = </a:t>
            </a:r>
            <a:r>
              <a:rPr lang="en-US" sz="2400" dirty="0" smtClean="0"/>
              <a:t>60,190</a:t>
            </a:r>
            <a:r>
              <a:rPr lang="en-US" sz="2400" dirty="0"/>
              <a:t>	Postsecondary = 21,656</a:t>
            </a:r>
          </a:p>
          <a:p>
            <a:pPr marL="333375" indent="0">
              <a:buNone/>
              <a:tabLst>
                <a:tab pos="4572000" algn="l"/>
              </a:tabLst>
            </a:pPr>
            <a:endParaRPr lang="en-US" sz="2400" dirty="0"/>
          </a:p>
        </p:txBody>
      </p:sp>
    </p:spTree>
    <p:extLst>
      <p:ext uri="{BB962C8B-B14F-4D97-AF65-F5344CB8AC3E}">
        <p14:creationId xmlns:p14="http://schemas.microsoft.com/office/powerpoint/2010/main" val="3315673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efEduOffice_PPTTemplate_Slide 2_Blue.png"/>
          <p:cNvPicPr>
            <a:picLocks noChangeAspect="1"/>
          </p:cNvPicPr>
          <p:nvPr/>
        </p:nvPicPr>
        <p:blipFill rotWithShape="1">
          <a:blip r:embed="rId2">
            <a:extLst>
              <a:ext uri="{28A0092B-C50C-407E-A947-70E740481C1C}">
                <a14:useLocalDpi xmlns:a14="http://schemas.microsoft.com/office/drawing/2010/main" val="0"/>
              </a:ext>
            </a:extLst>
          </a:blip>
          <a:srcRect t="89084"/>
          <a:stretch/>
        </p:blipFill>
        <p:spPr>
          <a:xfrm>
            <a:off x="0" y="6109368"/>
            <a:ext cx="9144000" cy="748632"/>
          </a:xfrm>
          <a:prstGeom prst="rect">
            <a:avLst/>
          </a:prstGeom>
        </p:spPr>
      </p:pic>
      <p:graphicFrame>
        <p:nvGraphicFramePr>
          <p:cNvPr id="4" name="Chart 3"/>
          <p:cNvGraphicFramePr>
            <a:graphicFrameLocks/>
          </p:cNvGraphicFramePr>
          <p:nvPr>
            <p:extLst>
              <p:ext uri="{D42A27DB-BD31-4B8C-83A1-F6EECF244321}">
                <p14:modId xmlns:p14="http://schemas.microsoft.com/office/powerpoint/2010/main" val="3908791912"/>
              </p:ext>
            </p:extLst>
          </p:nvPr>
        </p:nvGraphicFramePr>
        <p:xfrm>
          <a:off x="0" y="457200"/>
          <a:ext cx="8915400" cy="60698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7294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iefEduOffice_PPTTemplate_Slide 2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50779" y="274638"/>
            <a:ext cx="8229600" cy="1143000"/>
          </a:xfrm>
        </p:spPr>
        <p:txBody>
          <a:bodyPr>
            <a:normAutofit/>
          </a:bodyPr>
          <a:lstStyle/>
          <a:p>
            <a:r>
              <a:rPr lang="en-US" sz="3200" dirty="0" smtClean="0"/>
              <a:t>Agriculture, Food &amp; Natural Resources</a:t>
            </a:r>
            <a:endParaRPr lang="en-US" sz="32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62505" y="1225883"/>
            <a:ext cx="6427147" cy="5029200"/>
          </a:xfrm>
          <a:prstGeom prst="rect">
            <a:avLst/>
          </a:prstGeom>
          <a:noFill/>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05400" y="5379003"/>
            <a:ext cx="1981200" cy="400110"/>
          </a:xfrm>
          <a:prstGeom prst="rect">
            <a:avLst/>
          </a:prstGeom>
          <a:solidFill>
            <a:schemeClr val="bg1"/>
          </a:solidFill>
          <a:ln>
            <a:solidFill>
              <a:schemeClr val="tx1"/>
            </a:solidFill>
          </a:ln>
        </p:spPr>
        <p:txBody>
          <a:bodyPr wrap="square" rtlCol="0">
            <a:spAutoFit/>
          </a:bodyPr>
          <a:lstStyle/>
          <a:p>
            <a:r>
              <a:rPr lang="en-US" sz="2000" b="1" dirty="0" smtClean="0"/>
              <a:t>108 Programs</a:t>
            </a:r>
            <a:endParaRPr lang="en-US" sz="2000" b="1" dirty="0"/>
          </a:p>
        </p:txBody>
      </p:sp>
    </p:spTree>
    <p:extLst>
      <p:ext uri="{BB962C8B-B14F-4D97-AF65-F5344CB8AC3E}">
        <p14:creationId xmlns:p14="http://schemas.microsoft.com/office/powerpoint/2010/main" val="36213976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iefEduOffice_PPTTemplate_Slide 2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sz="3200" dirty="0" smtClean="0"/>
              <a:t>Arts, Information &amp; Communication</a:t>
            </a:r>
            <a:endParaRPr lang="en-US" sz="32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92614" y="1265988"/>
            <a:ext cx="6644234" cy="5029200"/>
          </a:xfrm>
          <a:prstGeom prst="rect">
            <a:avLst/>
          </a:prstGeom>
          <a:noFill/>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05400" y="5379003"/>
            <a:ext cx="1981200" cy="400110"/>
          </a:xfrm>
          <a:prstGeom prst="rect">
            <a:avLst/>
          </a:prstGeom>
          <a:solidFill>
            <a:schemeClr val="bg1"/>
          </a:solidFill>
          <a:ln>
            <a:solidFill>
              <a:schemeClr val="tx1"/>
            </a:solidFill>
          </a:ln>
        </p:spPr>
        <p:txBody>
          <a:bodyPr wrap="square" rtlCol="0">
            <a:spAutoFit/>
          </a:bodyPr>
          <a:lstStyle/>
          <a:p>
            <a:r>
              <a:rPr lang="en-US" sz="2000" b="1" dirty="0" smtClean="0"/>
              <a:t>79 Programs</a:t>
            </a:r>
            <a:endParaRPr lang="en-US" sz="2000" b="1" dirty="0"/>
          </a:p>
        </p:txBody>
      </p:sp>
    </p:spTree>
    <p:extLst>
      <p:ext uri="{BB962C8B-B14F-4D97-AF65-F5344CB8AC3E}">
        <p14:creationId xmlns:p14="http://schemas.microsoft.com/office/powerpoint/2010/main" val="41852011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iefEduOffice_PPTTemplate_Slide 2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sz="3200" dirty="0" smtClean="0"/>
              <a:t>Business &amp; Management</a:t>
            </a:r>
            <a:endParaRPr lang="en-US" sz="3200"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32193" y="1239248"/>
            <a:ext cx="6505895" cy="5029200"/>
          </a:xfrm>
          <a:prstGeom prst="rect">
            <a:avLst/>
          </a:prstGeom>
          <a:noFill/>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05400" y="5379003"/>
            <a:ext cx="1981200" cy="400110"/>
          </a:xfrm>
          <a:prstGeom prst="rect">
            <a:avLst/>
          </a:prstGeom>
          <a:solidFill>
            <a:schemeClr val="bg1"/>
          </a:solidFill>
          <a:ln>
            <a:solidFill>
              <a:schemeClr val="tx1"/>
            </a:solidFill>
          </a:ln>
        </p:spPr>
        <p:txBody>
          <a:bodyPr wrap="square" rtlCol="0">
            <a:spAutoFit/>
          </a:bodyPr>
          <a:lstStyle/>
          <a:p>
            <a:r>
              <a:rPr lang="en-US" sz="2000" b="1" dirty="0" smtClean="0"/>
              <a:t>188 Programs</a:t>
            </a:r>
            <a:endParaRPr lang="en-US" sz="2000" b="1" dirty="0"/>
          </a:p>
        </p:txBody>
      </p:sp>
    </p:spTree>
    <p:extLst>
      <p:ext uri="{BB962C8B-B14F-4D97-AF65-F5344CB8AC3E}">
        <p14:creationId xmlns:p14="http://schemas.microsoft.com/office/powerpoint/2010/main" val="10554099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iefEduOffice_PPTTemplate_Slide 2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sz="3200" dirty="0" smtClean="0"/>
              <a:t>Health Sciences</a:t>
            </a:r>
            <a:endParaRPr lang="en-US" sz="3200"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9142" y="1292725"/>
            <a:ext cx="6508376" cy="5029200"/>
          </a:xfrm>
          <a:prstGeom prst="rect">
            <a:avLst/>
          </a:prstGeom>
          <a:noFill/>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05400" y="5379003"/>
            <a:ext cx="1981200" cy="400110"/>
          </a:xfrm>
          <a:prstGeom prst="rect">
            <a:avLst/>
          </a:prstGeom>
          <a:solidFill>
            <a:schemeClr val="bg1"/>
          </a:solidFill>
          <a:ln>
            <a:solidFill>
              <a:schemeClr val="tx1"/>
            </a:solidFill>
          </a:ln>
        </p:spPr>
        <p:txBody>
          <a:bodyPr wrap="square" rtlCol="0">
            <a:spAutoFit/>
          </a:bodyPr>
          <a:lstStyle/>
          <a:p>
            <a:r>
              <a:rPr lang="en-US" sz="2000" b="1" dirty="0" smtClean="0"/>
              <a:t>49 Programs</a:t>
            </a:r>
            <a:endParaRPr lang="en-US" sz="2000" b="1" dirty="0"/>
          </a:p>
        </p:txBody>
      </p:sp>
    </p:spTree>
    <p:extLst>
      <p:ext uri="{BB962C8B-B14F-4D97-AF65-F5344CB8AC3E}">
        <p14:creationId xmlns:p14="http://schemas.microsoft.com/office/powerpoint/2010/main" val="36407118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iefEduOffice_PPTTemplate_Slide 2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sz="3200" dirty="0" smtClean="0"/>
              <a:t>Human Resources</a:t>
            </a:r>
            <a:endParaRPr lang="en-US" sz="3200"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15452" y="1275821"/>
            <a:ext cx="6586380" cy="5029200"/>
          </a:xfrm>
          <a:prstGeom prst="rect">
            <a:avLst/>
          </a:prstGeom>
          <a:noFill/>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05400" y="5379003"/>
            <a:ext cx="1981200" cy="400110"/>
          </a:xfrm>
          <a:prstGeom prst="rect">
            <a:avLst/>
          </a:prstGeom>
          <a:solidFill>
            <a:schemeClr val="bg1"/>
          </a:solidFill>
          <a:ln>
            <a:solidFill>
              <a:schemeClr val="tx1"/>
            </a:solidFill>
          </a:ln>
        </p:spPr>
        <p:txBody>
          <a:bodyPr wrap="square" rtlCol="0">
            <a:spAutoFit/>
          </a:bodyPr>
          <a:lstStyle/>
          <a:p>
            <a:r>
              <a:rPr lang="en-US" sz="2000" b="1" dirty="0" smtClean="0"/>
              <a:t>47 Programs</a:t>
            </a:r>
            <a:endParaRPr lang="en-US" sz="2000" b="1" dirty="0"/>
          </a:p>
        </p:txBody>
      </p:sp>
    </p:spTree>
    <p:extLst>
      <p:ext uri="{BB962C8B-B14F-4D97-AF65-F5344CB8AC3E}">
        <p14:creationId xmlns:p14="http://schemas.microsoft.com/office/powerpoint/2010/main" val="11155998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iefEduOffice_PPTTemplate_Slide 2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sz="3200" dirty="0" smtClean="0"/>
              <a:t>Industrial &amp; Engineering Systems</a:t>
            </a:r>
            <a:endParaRPr lang="en-US" sz="3200"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19352" y="1239251"/>
            <a:ext cx="6666614" cy="5029200"/>
          </a:xfrm>
          <a:prstGeom prst="rect">
            <a:avLst/>
          </a:prstGeom>
          <a:noFill/>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05400" y="5379003"/>
            <a:ext cx="1981200" cy="400110"/>
          </a:xfrm>
          <a:prstGeom prst="rect">
            <a:avLst/>
          </a:prstGeom>
          <a:solidFill>
            <a:schemeClr val="bg1"/>
          </a:solidFill>
          <a:ln>
            <a:solidFill>
              <a:schemeClr val="tx1"/>
            </a:solidFill>
          </a:ln>
        </p:spPr>
        <p:txBody>
          <a:bodyPr wrap="square" rtlCol="0">
            <a:spAutoFit/>
          </a:bodyPr>
          <a:lstStyle/>
          <a:p>
            <a:r>
              <a:rPr lang="en-US" sz="2000" b="1" dirty="0" smtClean="0"/>
              <a:t>219 Programs</a:t>
            </a:r>
            <a:endParaRPr lang="en-US" sz="2000" b="1" dirty="0"/>
          </a:p>
        </p:txBody>
      </p:sp>
    </p:spTree>
    <p:extLst>
      <p:ext uri="{BB962C8B-B14F-4D97-AF65-F5344CB8AC3E}">
        <p14:creationId xmlns:p14="http://schemas.microsoft.com/office/powerpoint/2010/main" val="31858620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stretch>
            <a:fillRect/>
          </a:stretch>
        </p:blipFill>
        <p:spPr>
          <a:xfrm>
            <a:off x="114300" y="0"/>
            <a:ext cx="8906195" cy="6858000"/>
          </a:xfrm>
          <a:prstGeom prst="rect">
            <a:avLst/>
          </a:prstGeom>
        </p:spPr>
      </p:pic>
      <p:sp>
        <p:nvSpPr>
          <p:cNvPr id="6" name="Rectangle 5"/>
          <p:cNvSpPr/>
          <p:nvPr/>
        </p:nvSpPr>
        <p:spPr>
          <a:xfrm>
            <a:off x="6823364" y="6384635"/>
            <a:ext cx="2197131" cy="4156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ChiefEduOffice_PPTTemplate_Slide 2_Blue.png"/>
          <p:cNvPicPr>
            <a:picLocks noChangeAspect="1"/>
          </p:cNvPicPr>
          <p:nvPr/>
        </p:nvPicPr>
        <p:blipFill rotWithShape="1">
          <a:blip r:embed="rId4">
            <a:extLst>
              <a:ext uri="{28A0092B-C50C-407E-A947-70E740481C1C}">
                <a14:useLocalDpi xmlns:a14="http://schemas.microsoft.com/office/drawing/2010/main" val="0"/>
              </a:ext>
            </a:extLst>
          </a:blip>
          <a:srcRect t="88552"/>
          <a:stretch/>
        </p:blipFill>
        <p:spPr>
          <a:xfrm>
            <a:off x="0" y="6153723"/>
            <a:ext cx="9144000" cy="785091"/>
          </a:xfrm>
          <a:prstGeom prst="rect">
            <a:avLst/>
          </a:prstGeom>
        </p:spPr>
      </p:pic>
    </p:spTree>
    <p:extLst>
      <p:ext uri="{BB962C8B-B14F-4D97-AF65-F5344CB8AC3E}">
        <p14:creationId xmlns:p14="http://schemas.microsoft.com/office/powerpoint/2010/main" val="29727436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iefEduOffice_PPTTemplate_Slide 2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Oval 1"/>
          <p:cNvSpPr/>
          <p:nvPr/>
        </p:nvSpPr>
        <p:spPr>
          <a:xfrm>
            <a:off x="1370256" y="4014528"/>
            <a:ext cx="70104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2"/>
                </a:solidFill>
              </a:rPr>
              <a:t>ELECTIVES Called CTE</a:t>
            </a:r>
            <a:endParaRPr lang="en-US" sz="2800" dirty="0">
              <a:solidFill>
                <a:schemeClr val="accent2"/>
              </a:solidFill>
            </a:endParaRPr>
          </a:p>
        </p:txBody>
      </p:sp>
      <p:sp>
        <p:nvSpPr>
          <p:cNvPr id="3" name="Oval 2"/>
          <p:cNvSpPr/>
          <p:nvPr/>
        </p:nvSpPr>
        <p:spPr>
          <a:xfrm>
            <a:off x="836856" y="1233228"/>
            <a:ext cx="3429000" cy="3276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2"/>
                </a:solidFill>
              </a:rPr>
              <a:t>CTE Approved Programs</a:t>
            </a:r>
            <a:endParaRPr lang="en-US" sz="2800" dirty="0">
              <a:solidFill>
                <a:schemeClr val="accent2"/>
              </a:solidFill>
            </a:endParaRPr>
          </a:p>
          <a:p>
            <a:pPr algn="ctr"/>
            <a:r>
              <a:rPr lang="en-US" sz="2800" dirty="0" smtClean="0">
                <a:solidFill>
                  <a:schemeClr val="accent2"/>
                </a:solidFill>
              </a:rPr>
              <a:t>High Wage/High Demand</a:t>
            </a:r>
            <a:endParaRPr lang="en-US" sz="2800" dirty="0">
              <a:solidFill>
                <a:schemeClr val="accent2"/>
              </a:solidFill>
            </a:endParaRPr>
          </a:p>
        </p:txBody>
      </p:sp>
      <p:sp>
        <p:nvSpPr>
          <p:cNvPr id="4" name="Oval 3"/>
          <p:cNvSpPr/>
          <p:nvPr/>
        </p:nvSpPr>
        <p:spPr>
          <a:xfrm>
            <a:off x="4037256" y="2109528"/>
            <a:ext cx="2514600" cy="213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2">
                    <a:lumMod val="75000"/>
                  </a:schemeClr>
                </a:solidFill>
              </a:rPr>
              <a:t>Non-approved programs that have  structure</a:t>
            </a:r>
            <a:endParaRPr lang="en-US" sz="2000" dirty="0">
              <a:solidFill>
                <a:schemeClr val="accent2">
                  <a:lumMod val="75000"/>
                </a:schemeClr>
              </a:solidFill>
            </a:endParaRPr>
          </a:p>
        </p:txBody>
      </p:sp>
    </p:spTree>
    <p:extLst>
      <p:ext uri="{BB962C8B-B14F-4D97-AF65-F5344CB8AC3E}">
        <p14:creationId xmlns:p14="http://schemas.microsoft.com/office/powerpoint/2010/main" val="1557231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iefEduOffice_PPTTemplate_Slide 2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normAutofit/>
          </a:bodyPr>
          <a:lstStyle/>
          <a:p>
            <a:r>
              <a:rPr lang="en-US" sz="3200" dirty="0" smtClean="0"/>
              <a:t>CTE Secondary Dedicated FUNDING</a:t>
            </a:r>
            <a:endParaRPr lang="en-US" sz="3200" dirty="0"/>
          </a:p>
        </p:txBody>
      </p:sp>
      <p:sp>
        <p:nvSpPr>
          <p:cNvPr id="4" name="Content Placeholder 3"/>
          <p:cNvSpPr>
            <a:spLocks noGrp="1"/>
          </p:cNvSpPr>
          <p:nvPr>
            <p:ph idx="1"/>
          </p:nvPr>
        </p:nvSpPr>
        <p:spPr>
          <a:xfrm>
            <a:off x="822960" y="1471697"/>
            <a:ext cx="7940040" cy="4748463"/>
          </a:xfrm>
        </p:spPr>
        <p:txBody>
          <a:bodyPr>
            <a:normAutofit lnSpcReduction="10000"/>
          </a:bodyPr>
          <a:lstStyle/>
          <a:p>
            <a:r>
              <a:rPr lang="en-US" sz="2400" dirty="0"/>
              <a:t>Perkins Federal Grants- census based</a:t>
            </a:r>
          </a:p>
          <a:p>
            <a:pPr marL="1504188" lvl="8" indent="-342900">
              <a:spcBef>
                <a:spcPts val="800"/>
              </a:spcBef>
              <a:buNone/>
            </a:pPr>
            <a:r>
              <a:rPr lang="en-US" sz="2200" b="1" dirty="0"/>
              <a:t>$13m 50/50 split with community </a:t>
            </a:r>
            <a:r>
              <a:rPr lang="en-US" sz="2200" b="1" dirty="0" smtClean="0"/>
              <a:t>colleges</a:t>
            </a:r>
          </a:p>
          <a:p>
            <a:pPr marL="1504188" lvl="8" indent="-342900">
              <a:spcBef>
                <a:spcPts val="800"/>
              </a:spcBef>
              <a:buNone/>
            </a:pPr>
            <a:endParaRPr lang="en-US" sz="2200" b="1" dirty="0"/>
          </a:p>
          <a:p>
            <a:pPr>
              <a:tabLst>
                <a:tab pos="5948363" algn="l"/>
              </a:tabLst>
            </a:pPr>
            <a:r>
              <a:rPr lang="en-US" sz="2400" dirty="0"/>
              <a:t>CTE Revitalization                  </a:t>
            </a:r>
            <a:r>
              <a:rPr lang="en-US" sz="2400" dirty="0" smtClean="0"/>
              <a:t> </a:t>
            </a:r>
            <a:r>
              <a:rPr lang="en-US" sz="2400" dirty="0" smtClean="0"/>
              <a:t>	$</a:t>
            </a:r>
            <a:r>
              <a:rPr lang="en-US" sz="2400" dirty="0"/>
              <a:t>9m</a:t>
            </a:r>
          </a:p>
          <a:p>
            <a:pPr>
              <a:tabLst>
                <a:tab pos="5948363" algn="l"/>
              </a:tabLst>
            </a:pPr>
            <a:r>
              <a:rPr lang="en-US" sz="2400" dirty="0"/>
              <a:t>Career Pathways Secondary  </a:t>
            </a:r>
            <a:r>
              <a:rPr lang="en-US" sz="2400" dirty="0" smtClean="0"/>
              <a:t>	$8.75m</a:t>
            </a:r>
            <a:endParaRPr lang="en-US" sz="2400" dirty="0"/>
          </a:p>
          <a:p>
            <a:pPr>
              <a:tabLst>
                <a:tab pos="5948363" algn="l"/>
              </a:tabLst>
            </a:pPr>
            <a:r>
              <a:rPr lang="en-US" sz="2400" dirty="0"/>
              <a:t>Summer Programs-                 </a:t>
            </a:r>
            <a:r>
              <a:rPr lang="en-US" sz="2400" dirty="0" smtClean="0"/>
              <a:t>	$1.75m</a:t>
            </a:r>
            <a:endParaRPr lang="en-US" sz="2400" dirty="0"/>
          </a:p>
          <a:p>
            <a:pPr>
              <a:tabLst>
                <a:tab pos="5948363" algn="l"/>
              </a:tabLst>
            </a:pPr>
            <a:r>
              <a:rPr lang="en-US" sz="2400" dirty="0"/>
              <a:t>Student Leadership Orgs</a:t>
            </a:r>
            <a:r>
              <a:rPr lang="en-US" sz="2400" dirty="0" smtClean="0"/>
              <a:t>.       </a:t>
            </a:r>
            <a:r>
              <a:rPr lang="en-US" sz="2400" dirty="0" smtClean="0"/>
              <a:t>	$0.75m</a:t>
            </a:r>
            <a:endParaRPr lang="en-US" sz="2400" dirty="0"/>
          </a:p>
          <a:p>
            <a:pPr>
              <a:tabLst>
                <a:tab pos="5948363" algn="l"/>
              </a:tabLst>
            </a:pPr>
            <a:r>
              <a:rPr lang="en-US" sz="2400" dirty="0"/>
              <a:t>Course Equivalency                 </a:t>
            </a:r>
            <a:r>
              <a:rPr lang="en-US" sz="2400" dirty="0" smtClean="0"/>
              <a:t>	$0.12m</a:t>
            </a:r>
            <a:endParaRPr lang="en-US" sz="2400" dirty="0"/>
          </a:p>
          <a:p>
            <a:pPr>
              <a:tabLst>
                <a:tab pos="5948363" algn="l"/>
              </a:tabLst>
            </a:pPr>
            <a:r>
              <a:rPr lang="en-US" sz="2400" dirty="0" smtClean="0"/>
              <a:t>Teacher </a:t>
            </a:r>
            <a:r>
              <a:rPr lang="en-US" sz="2400" dirty="0"/>
              <a:t>Development </a:t>
            </a:r>
            <a:r>
              <a:rPr lang="en-US" sz="2400" dirty="0" smtClean="0"/>
              <a:t>&amp; </a:t>
            </a:r>
            <a:r>
              <a:rPr lang="en-US" sz="2400" dirty="0"/>
              <a:t>Mentoring       </a:t>
            </a:r>
            <a:r>
              <a:rPr lang="en-US" sz="2400" dirty="0" smtClean="0"/>
              <a:t>	$1.10m</a:t>
            </a:r>
          </a:p>
          <a:p>
            <a:pPr>
              <a:tabLst>
                <a:tab pos="5948363" algn="l"/>
              </a:tabLst>
            </a:pPr>
            <a:endParaRPr lang="en-US" sz="2400" dirty="0"/>
          </a:p>
          <a:p>
            <a:pPr marL="0" indent="0">
              <a:buNone/>
              <a:tabLst>
                <a:tab pos="5948363" algn="l"/>
              </a:tabLst>
            </a:pPr>
            <a:r>
              <a:rPr lang="en-US" sz="2400" b="0" dirty="0" smtClean="0">
                <a:cs typeface="Arial" panose="020B0604020202020204" pitchFamily="34" charset="0"/>
              </a:rPr>
              <a:t>	</a:t>
            </a:r>
            <a:r>
              <a:rPr lang="en-US" sz="2400" dirty="0" smtClean="0"/>
              <a:t>$21.5m</a:t>
            </a:r>
            <a:endParaRPr lang="en-US" sz="2400" dirty="0"/>
          </a:p>
        </p:txBody>
      </p:sp>
      <p:cxnSp>
        <p:nvCxnSpPr>
          <p:cNvPr id="6" name="Straight Connector 5"/>
          <p:cNvCxnSpPr/>
          <p:nvPr/>
        </p:nvCxnSpPr>
        <p:spPr>
          <a:xfrm>
            <a:off x="6791158" y="5334000"/>
            <a:ext cx="1189789" cy="1336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688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efEduOffice_PPTTemplate_Slide 2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67"/>
          <a:stretch/>
        </p:blipFill>
        <p:spPr bwMode="auto">
          <a:xfrm>
            <a:off x="1256638" y="347875"/>
            <a:ext cx="7259053" cy="590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366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43280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5217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efEduOffice_PPTTemplate_Slide 5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2468649" y="2534820"/>
            <a:ext cx="4206703" cy="1077218"/>
          </a:xfrm>
          <a:prstGeom prst="rect">
            <a:avLst/>
          </a:prstGeom>
          <a:noFill/>
        </p:spPr>
        <p:txBody>
          <a:bodyPr wrap="square" rtlCol="0">
            <a:spAutoFit/>
          </a:bodyPr>
          <a:lstStyle/>
          <a:p>
            <a:pPr algn="ctr"/>
            <a:r>
              <a:rPr lang="en-US" sz="3200" dirty="0" smtClean="0">
                <a:solidFill>
                  <a:schemeClr val="bg1"/>
                </a:solidFill>
                <a:latin typeface="DIN-Bold"/>
                <a:cs typeface="DIN-Bold"/>
              </a:rPr>
              <a:t>Post-secondary Career Pathways</a:t>
            </a:r>
            <a:endParaRPr lang="en-US" sz="3200" dirty="0">
              <a:solidFill>
                <a:schemeClr val="bg1"/>
              </a:solidFill>
              <a:latin typeface="DIN-Bold"/>
              <a:cs typeface="DIN-Bold"/>
            </a:endParaRPr>
          </a:p>
        </p:txBody>
      </p:sp>
    </p:spTree>
    <p:extLst>
      <p:ext uri="{BB962C8B-B14F-4D97-AF65-F5344CB8AC3E}">
        <p14:creationId xmlns:p14="http://schemas.microsoft.com/office/powerpoint/2010/main" val="4730446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iefEduOffice_PPTTemplate_Slide 2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Content Placeholder 1"/>
          <p:cNvSpPr>
            <a:spLocks noGrp="1"/>
          </p:cNvSpPr>
          <p:nvPr>
            <p:ph idx="1"/>
          </p:nvPr>
        </p:nvSpPr>
        <p:spPr>
          <a:xfrm>
            <a:off x="228600" y="2409520"/>
            <a:ext cx="4410242" cy="3962400"/>
          </a:xfrm>
        </p:spPr>
        <p:txBody>
          <a:bodyPr>
            <a:noAutofit/>
          </a:bodyPr>
          <a:lstStyle/>
          <a:p>
            <a:pPr>
              <a:spcBef>
                <a:spcPts val="1200"/>
              </a:spcBef>
            </a:pPr>
            <a:r>
              <a:rPr lang="en-US" sz="1600" dirty="0"/>
              <a:t>Launched in 2004 through the National Governors Association’s Pathways to Advancement Initiative, Oregon’s Career Pathways Initiative began with five colleges. In 2006, the Initiative expanded to 11 colleges and scaled to all 17 community colleges in spring 2007. </a:t>
            </a:r>
          </a:p>
          <a:p>
            <a:pPr>
              <a:spcBef>
                <a:spcPts val="1200"/>
              </a:spcBef>
            </a:pPr>
            <a:r>
              <a:rPr lang="en-US" sz="1600" dirty="0"/>
              <a:t>Career Pathway Certificates of Completion (CPC) are between 12-44 credits and are fully embedded in an Associate of Applied Science degree or One Year Certificate. </a:t>
            </a:r>
          </a:p>
          <a:p>
            <a:pPr>
              <a:spcBef>
                <a:spcPts val="1200"/>
              </a:spcBef>
            </a:pPr>
            <a:r>
              <a:rPr lang="en-US" sz="1600" dirty="0"/>
              <a:t>Currently there are more than 240 Career Pathway Certificates offered at Oregon's 17 community colleges. </a:t>
            </a:r>
          </a:p>
        </p:txBody>
      </p:sp>
      <p:sp>
        <p:nvSpPr>
          <p:cNvPr id="3" name="Title 2"/>
          <p:cNvSpPr>
            <a:spLocks noGrp="1"/>
          </p:cNvSpPr>
          <p:nvPr>
            <p:ph type="title"/>
          </p:nvPr>
        </p:nvSpPr>
        <p:spPr/>
        <p:txBody>
          <a:bodyPr>
            <a:normAutofit/>
          </a:bodyPr>
          <a:lstStyle/>
          <a:p>
            <a:r>
              <a:rPr lang="en-US" sz="3200" dirty="0"/>
              <a:t>What is a Career Pathway?</a:t>
            </a:r>
          </a:p>
        </p:txBody>
      </p:sp>
      <p:pic>
        <p:nvPicPr>
          <p:cNvPr id="4" name="Content Placeholder 2"/>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638842" y="2208530"/>
            <a:ext cx="4029921" cy="3828425"/>
          </a:xfrm>
          <a:prstGeom prst="rect">
            <a:avLst/>
          </a:prstGeom>
        </p:spPr>
      </p:pic>
      <p:sp>
        <p:nvSpPr>
          <p:cNvPr id="5" name="Rectangle 4"/>
          <p:cNvSpPr/>
          <p:nvPr/>
        </p:nvSpPr>
        <p:spPr>
          <a:xfrm>
            <a:off x="381000" y="1417638"/>
            <a:ext cx="8458200" cy="923330"/>
          </a:xfrm>
          <a:prstGeom prst="rect">
            <a:avLst/>
          </a:prstGeom>
        </p:spPr>
        <p:txBody>
          <a:bodyPr wrap="square">
            <a:spAutoFit/>
          </a:bodyPr>
          <a:lstStyle/>
          <a:p>
            <a:r>
              <a:rPr lang="en-US" dirty="0"/>
              <a:t>Career Pathways are linked education and training services that enable students, often while they are working, to advance over time to successfully reach higher education and employment goals.</a:t>
            </a:r>
          </a:p>
        </p:txBody>
      </p:sp>
    </p:spTree>
    <p:extLst>
      <p:ext uri="{BB962C8B-B14F-4D97-AF65-F5344CB8AC3E}">
        <p14:creationId xmlns:p14="http://schemas.microsoft.com/office/powerpoint/2010/main" val="111142367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iefEduOffice_PPTTemplate_Slide 2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2112212" y="34006"/>
            <a:ext cx="4879472" cy="1143000"/>
          </a:xfrm>
        </p:spPr>
        <p:txBody>
          <a:bodyPr>
            <a:normAutofit/>
          </a:bodyPr>
          <a:lstStyle/>
          <a:p>
            <a:r>
              <a:rPr lang="en-US" sz="3200" dirty="0"/>
              <a:t>Career Pathways Road Map </a:t>
            </a:r>
          </a:p>
        </p:txBody>
      </p:sp>
      <p:pic>
        <p:nvPicPr>
          <p:cNvPr id="4" name="Picture 3"/>
          <p:cNvPicPr>
            <a:picLocks noChangeAspect="1"/>
          </p:cNvPicPr>
          <p:nvPr/>
        </p:nvPicPr>
        <p:blipFill>
          <a:blip r:embed="rId3"/>
          <a:stretch>
            <a:fillRect/>
          </a:stretch>
        </p:blipFill>
        <p:spPr>
          <a:xfrm>
            <a:off x="2433044" y="983726"/>
            <a:ext cx="4264610" cy="5493274"/>
          </a:xfrm>
          <a:prstGeom prst="rect">
            <a:avLst/>
          </a:prstGeom>
        </p:spPr>
      </p:pic>
    </p:spTree>
    <p:extLst>
      <p:ext uri="{BB962C8B-B14F-4D97-AF65-F5344CB8AC3E}">
        <p14:creationId xmlns:p14="http://schemas.microsoft.com/office/powerpoint/2010/main" val="137042965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iefEduOffice_PPTTemplate_Slide 2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1844842" y="274638"/>
            <a:ext cx="5908842" cy="1143000"/>
          </a:xfrm>
        </p:spPr>
        <p:txBody>
          <a:bodyPr>
            <a:normAutofit/>
          </a:bodyPr>
          <a:lstStyle/>
          <a:p>
            <a:r>
              <a:rPr lang="en-US" sz="3200" dirty="0"/>
              <a:t>Career Pathway Certificates by </a:t>
            </a:r>
            <a:r>
              <a:rPr lang="en-US" sz="3200" dirty="0" smtClean="0"/>
              <a:t/>
            </a:r>
            <a:br>
              <a:rPr lang="en-US" sz="3200" dirty="0" smtClean="0"/>
            </a:br>
            <a:r>
              <a:rPr lang="en-US" sz="3200" dirty="0" smtClean="0"/>
              <a:t>Focus </a:t>
            </a:r>
            <a:r>
              <a:rPr lang="en-US" sz="3200" dirty="0"/>
              <a:t>Area</a:t>
            </a:r>
          </a:p>
        </p:txBody>
      </p:sp>
      <p:pic>
        <p:nvPicPr>
          <p:cNvPr id="6" name="Picture 5"/>
          <p:cNvPicPr>
            <a:picLocks noChangeAspect="1"/>
          </p:cNvPicPr>
          <p:nvPr/>
        </p:nvPicPr>
        <p:blipFill>
          <a:blip r:embed="rId3"/>
          <a:stretch>
            <a:fillRect/>
          </a:stretch>
        </p:blipFill>
        <p:spPr>
          <a:xfrm>
            <a:off x="152400" y="1676400"/>
            <a:ext cx="8715375" cy="4207163"/>
          </a:xfrm>
          <a:prstGeom prst="rect">
            <a:avLst/>
          </a:prstGeom>
        </p:spPr>
      </p:pic>
    </p:spTree>
    <p:extLst>
      <p:ext uri="{BB962C8B-B14F-4D97-AF65-F5344CB8AC3E}">
        <p14:creationId xmlns:p14="http://schemas.microsoft.com/office/powerpoint/2010/main" val="171643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iefEduOffice_PPTTemplate_Slide 2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1767305" y="349921"/>
            <a:ext cx="6079958" cy="1143000"/>
          </a:xfrm>
        </p:spPr>
        <p:txBody>
          <a:bodyPr>
            <a:normAutofit/>
          </a:bodyPr>
          <a:lstStyle/>
          <a:p>
            <a:r>
              <a:rPr lang="en-US" sz="3200" dirty="0"/>
              <a:t>Career Pathway Certificates by Gender and Focus Area</a:t>
            </a:r>
          </a:p>
        </p:txBody>
      </p:sp>
      <p:pic>
        <p:nvPicPr>
          <p:cNvPr id="6" name="Picture 5"/>
          <p:cNvPicPr>
            <a:picLocks noChangeAspect="1"/>
          </p:cNvPicPr>
          <p:nvPr/>
        </p:nvPicPr>
        <p:blipFill>
          <a:blip r:embed="rId3"/>
          <a:stretch>
            <a:fillRect/>
          </a:stretch>
        </p:blipFill>
        <p:spPr>
          <a:xfrm>
            <a:off x="152400" y="1828800"/>
            <a:ext cx="8706017" cy="4038600"/>
          </a:xfrm>
          <a:prstGeom prst="rect">
            <a:avLst/>
          </a:prstGeom>
        </p:spPr>
      </p:pic>
    </p:spTree>
    <p:extLst>
      <p:ext uri="{BB962C8B-B14F-4D97-AF65-F5344CB8AC3E}">
        <p14:creationId xmlns:p14="http://schemas.microsoft.com/office/powerpoint/2010/main" val="3357386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99368" y="6172200"/>
            <a:ext cx="4658645" cy="369332"/>
          </a:xfrm>
          <a:prstGeom prst="rect">
            <a:avLst/>
          </a:prstGeom>
        </p:spPr>
        <p:txBody>
          <a:bodyPr wrap="square">
            <a:spAutoFit/>
          </a:bodyPr>
          <a:lstStyle/>
          <a:p>
            <a:r>
              <a:rPr lang="en-US" dirty="0"/>
              <a:t>http://oregon.cteprogramsofstudy.org/#/cc/5</a:t>
            </a:r>
          </a:p>
        </p:txBody>
      </p:sp>
      <p:pic>
        <p:nvPicPr>
          <p:cNvPr id="5" name="Picture 4"/>
          <p:cNvPicPr>
            <a:picLocks noChangeAspect="1"/>
          </p:cNvPicPr>
          <p:nvPr/>
        </p:nvPicPr>
        <p:blipFill>
          <a:blip r:embed="rId2"/>
          <a:stretch>
            <a:fillRect/>
          </a:stretch>
        </p:blipFill>
        <p:spPr>
          <a:xfrm>
            <a:off x="8285" y="0"/>
            <a:ext cx="9135715" cy="6019800"/>
          </a:xfrm>
          <a:prstGeom prst="rect">
            <a:avLst/>
          </a:prstGeom>
        </p:spPr>
      </p:pic>
    </p:spTree>
    <p:extLst>
      <p:ext uri="{BB962C8B-B14F-4D97-AF65-F5344CB8AC3E}">
        <p14:creationId xmlns:p14="http://schemas.microsoft.com/office/powerpoint/2010/main" val="2399507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r>
              <a:rPr lang="en-US" sz="3800" b="1" dirty="0" smtClean="0">
                <a:solidFill>
                  <a:schemeClr val="tx2"/>
                </a:solidFill>
                <a:effectLst>
                  <a:outerShdw blurRad="31750" dist="25400" dir="5400000" algn="tl" rotWithShape="0">
                    <a:srgbClr val="000000">
                      <a:alpha val="25000"/>
                    </a:srgbClr>
                  </a:outerShdw>
                </a:effectLst>
              </a:rPr>
              <a:t>High Quality Jobs</a:t>
            </a:r>
            <a:endParaRPr lang="en-US" sz="38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26284931"/>
              </p:ext>
            </p:extLst>
          </p:nvPr>
        </p:nvGraphicFramePr>
        <p:xfrm>
          <a:off x="457200" y="1747144"/>
          <a:ext cx="8229600" cy="1854200"/>
        </p:xfrm>
        <a:graphic>
          <a:graphicData uri="http://schemas.openxmlformats.org/drawingml/2006/table">
            <a:tbl>
              <a:tblPr firstRow="1" bandRow="1">
                <a:tableStyleId>{5C22544A-7EE6-4342-B048-85BDC9FD1C3A}</a:tableStyleId>
              </a:tblPr>
              <a:tblGrid>
                <a:gridCol w="3872345"/>
                <a:gridCol w="1614055"/>
                <a:gridCol w="1272309"/>
                <a:gridCol w="1470891"/>
              </a:tblGrid>
              <a:tr h="370840">
                <a:tc>
                  <a:txBody>
                    <a:bodyPr/>
                    <a:lstStyle/>
                    <a:p>
                      <a:endParaRPr lang="en-US" dirty="0"/>
                    </a:p>
                  </a:txBody>
                  <a:tcPr>
                    <a:lnL w="28575" cap="flat" cmpd="sng" algn="ctr">
                      <a:solidFill>
                        <a:scrgbClr r="0" g="0" b="0"/>
                      </a:solidFill>
                      <a:prstDash val="solid"/>
                      <a:round/>
                      <a:headEnd type="none" w="med" len="med"/>
                      <a:tailEnd type="none" w="med" len="med"/>
                    </a:lnL>
                    <a:lnT w="28575" cap="flat" cmpd="sng" algn="ctr">
                      <a:solidFill>
                        <a:scrgbClr r="0" g="0" b="0"/>
                      </a:solidFill>
                      <a:prstDash val="solid"/>
                      <a:round/>
                      <a:headEnd type="none" w="med" len="med"/>
                      <a:tailEnd type="none" w="med" len="med"/>
                    </a:lnT>
                  </a:tcPr>
                </a:tc>
                <a:tc>
                  <a:txBody>
                    <a:bodyPr/>
                    <a:lstStyle/>
                    <a:p>
                      <a:r>
                        <a:rPr lang="en-US" dirty="0" smtClean="0"/>
                        <a:t>Non-STEM Job</a:t>
                      </a:r>
                      <a:endParaRPr lang="en-US" dirty="0"/>
                    </a:p>
                  </a:txBody>
                  <a:tcPr>
                    <a:lnT w="28575" cap="flat" cmpd="sng" algn="ctr">
                      <a:solidFill>
                        <a:scrgbClr r="0" g="0" b="0"/>
                      </a:solidFill>
                      <a:prstDash val="solid"/>
                      <a:round/>
                      <a:headEnd type="none" w="med" len="med"/>
                      <a:tailEnd type="none" w="med" len="med"/>
                    </a:lnT>
                  </a:tcPr>
                </a:tc>
                <a:tc>
                  <a:txBody>
                    <a:bodyPr/>
                    <a:lstStyle/>
                    <a:p>
                      <a:r>
                        <a:rPr lang="en-US" dirty="0" smtClean="0"/>
                        <a:t>STEM</a:t>
                      </a:r>
                      <a:r>
                        <a:rPr lang="en-US" baseline="0" dirty="0" smtClean="0"/>
                        <a:t> Job</a:t>
                      </a:r>
                      <a:endParaRPr lang="en-US" dirty="0"/>
                    </a:p>
                  </a:txBody>
                  <a:tcPr>
                    <a:lnT w="28575" cap="flat" cmpd="sng" algn="ctr">
                      <a:solidFill>
                        <a:scrgbClr r="0" g="0" b="0"/>
                      </a:solidFill>
                      <a:prstDash val="solid"/>
                      <a:round/>
                      <a:headEnd type="none" w="med" len="med"/>
                      <a:tailEnd type="none" w="med" len="med"/>
                    </a:lnT>
                  </a:tcPr>
                </a:tc>
                <a:tc>
                  <a:txBody>
                    <a:bodyPr/>
                    <a:lstStyle/>
                    <a:p>
                      <a:r>
                        <a:rPr lang="en-US" dirty="0" smtClean="0"/>
                        <a:t>% Difference</a:t>
                      </a:r>
                      <a:endParaRPr lang="en-US" dirty="0"/>
                    </a:p>
                  </a:txBody>
                  <a:tcPr>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tcPr>
                </a:tc>
              </a:tr>
              <a:tr h="370840">
                <a:tc>
                  <a:txBody>
                    <a:bodyPr/>
                    <a:lstStyle/>
                    <a:p>
                      <a:r>
                        <a:rPr lang="en-US" dirty="0" smtClean="0"/>
                        <a:t>High School Diploma</a:t>
                      </a:r>
                      <a:r>
                        <a:rPr lang="en-US" baseline="0" dirty="0" smtClean="0"/>
                        <a:t> or Less</a:t>
                      </a:r>
                      <a:endParaRPr lang="en-US" dirty="0"/>
                    </a:p>
                  </a:txBody>
                  <a:tcPr>
                    <a:lnL w="28575" cap="flat" cmpd="sng" algn="ctr">
                      <a:solidFill>
                        <a:scrgbClr r="0" g="0" b="0"/>
                      </a:solidFill>
                      <a:prstDash val="solid"/>
                      <a:round/>
                      <a:headEnd type="none" w="med" len="med"/>
                      <a:tailEnd type="none" w="med" len="med"/>
                    </a:lnL>
                  </a:tcPr>
                </a:tc>
                <a:tc>
                  <a:txBody>
                    <a:bodyPr/>
                    <a:lstStyle/>
                    <a:p>
                      <a:pPr algn="ctr"/>
                      <a:r>
                        <a:rPr lang="en-US" dirty="0" smtClean="0"/>
                        <a:t>$15.55</a:t>
                      </a:r>
                      <a:endParaRPr lang="en-US" dirty="0"/>
                    </a:p>
                  </a:txBody>
                  <a:tcPr/>
                </a:tc>
                <a:tc>
                  <a:txBody>
                    <a:bodyPr/>
                    <a:lstStyle/>
                    <a:p>
                      <a:pPr algn="ctr"/>
                      <a:r>
                        <a:rPr lang="en-US" dirty="0" smtClean="0"/>
                        <a:t>$24.82</a:t>
                      </a:r>
                      <a:endParaRPr lang="en-US" dirty="0"/>
                    </a:p>
                  </a:txBody>
                  <a:tcPr/>
                </a:tc>
                <a:tc>
                  <a:txBody>
                    <a:bodyPr/>
                    <a:lstStyle/>
                    <a:p>
                      <a:pPr algn="ctr"/>
                      <a:r>
                        <a:rPr lang="en-US" dirty="0" smtClean="0"/>
                        <a:t>60%</a:t>
                      </a:r>
                      <a:endParaRPr lang="en-US" dirty="0"/>
                    </a:p>
                  </a:txBody>
                  <a:tcPr>
                    <a:lnR w="28575" cap="flat" cmpd="sng" algn="ctr">
                      <a:solidFill>
                        <a:scrgbClr r="0" g="0" b="0"/>
                      </a:solidFill>
                      <a:prstDash val="solid"/>
                      <a:round/>
                      <a:headEnd type="none" w="med" len="med"/>
                      <a:tailEnd type="none" w="med" len="med"/>
                    </a:lnR>
                  </a:tcPr>
                </a:tc>
              </a:tr>
              <a:tr h="370840">
                <a:tc>
                  <a:txBody>
                    <a:bodyPr/>
                    <a:lstStyle/>
                    <a:p>
                      <a:r>
                        <a:rPr lang="en-US" dirty="0" smtClean="0"/>
                        <a:t>Some</a:t>
                      </a:r>
                      <a:r>
                        <a:rPr lang="en-US" baseline="0" dirty="0" smtClean="0"/>
                        <a:t> College or Associate Degree</a:t>
                      </a:r>
                      <a:endParaRPr lang="en-US" dirty="0"/>
                    </a:p>
                  </a:txBody>
                  <a:tcPr>
                    <a:lnL w="28575" cap="flat" cmpd="sng" algn="ctr">
                      <a:solidFill>
                        <a:scrgbClr r="0" g="0" b="0"/>
                      </a:solidFill>
                      <a:prstDash val="solid"/>
                      <a:round/>
                      <a:headEnd type="none" w="med" len="med"/>
                      <a:tailEnd type="none" w="med" len="med"/>
                    </a:lnL>
                  </a:tcPr>
                </a:tc>
                <a:tc>
                  <a:txBody>
                    <a:bodyPr/>
                    <a:lstStyle/>
                    <a:p>
                      <a:pPr algn="ctr"/>
                      <a:r>
                        <a:rPr lang="en-US" dirty="0" smtClean="0"/>
                        <a:t>$19.02</a:t>
                      </a:r>
                      <a:endParaRPr lang="en-US" dirty="0"/>
                    </a:p>
                  </a:txBody>
                  <a:tcPr/>
                </a:tc>
                <a:tc>
                  <a:txBody>
                    <a:bodyPr/>
                    <a:lstStyle/>
                    <a:p>
                      <a:pPr algn="ctr"/>
                      <a:r>
                        <a:rPr lang="en-US" dirty="0" smtClean="0"/>
                        <a:t>$26.63</a:t>
                      </a:r>
                      <a:endParaRPr lang="en-US" dirty="0"/>
                    </a:p>
                  </a:txBody>
                  <a:tcPr/>
                </a:tc>
                <a:tc>
                  <a:txBody>
                    <a:bodyPr/>
                    <a:lstStyle/>
                    <a:p>
                      <a:pPr algn="ctr"/>
                      <a:r>
                        <a:rPr lang="en-US" dirty="0" smtClean="0"/>
                        <a:t>40%</a:t>
                      </a:r>
                      <a:endParaRPr lang="en-US" dirty="0"/>
                    </a:p>
                  </a:txBody>
                  <a:tcPr>
                    <a:lnR w="28575" cap="flat" cmpd="sng" algn="ctr">
                      <a:solidFill>
                        <a:scrgbClr r="0" g="0" b="0"/>
                      </a:solidFill>
                      <a:prstDash val="solid"/>
                      <a:round/>
                      <a:headEnd type="none" w="med" len="med"/>
                      <a:tailEnd type="none" w="med" len="med"/>
                    </a:lnR>
                  </a:tcPr>
                </a:tc>
              </a:tr>
              <a:tr h="370840">
                <a:tc>
                  <a:txBody>
                    <a:bodyPr/>
                    <a:lstStyle/>
                    <a:p>
                      <a:r>
                        <a:rPr lang="en-US" dirty="0" smtClean="0"/>
                        <a:t>Bachelor’s Degree Only</a:t>
                      </a:r>
                      <a:endParaRPr lang="en-US" dirty="0"/>
                    </a:p>
                  </a:txBody>
                  <a:tcPr>
                    <a:lnL w="28575" cap="flat" cmpd="sng" algn="ctr">
                      <a:solidFill>
                        <a:scrgbClr r="0" g="0" b="0"/>
                      </a:solidFill>
                      <a:prstDash val="solid"/>
                      <a:round/>
                      <a:headEnd type="none" w="med" len="med"/>
                      <a:tailEnd type="none" w="med" len="med"/>
                    </a:lnL>
                  </a:tcPr>
                </a:tc>
                <a:tc>
                  <a:txBody>
                    <a:bodyPr/>
                    <a:lstStyle/>
                    <a:p>
                      <a:pPr algn="ctr"/>
                      <a:r>
                        <a:rPr lang="en-US" dirty="0" smtClean="0"/>
                        <a:t>$28.27</a:t>
                      </a:r>
                      <a:endParaRPr lang="en-US" dirty="0"/>
                    </a:p>
                  </a:txBody>
                  <a:tcPr/>
                </a:tc>
                <a:tc>
                  <a:txBody>
                    <a:bodyPr/>
                    <a:lstStyle/>
                    <a:p>
                      <a:pPr algn="ctr"/>
                      <a:r>
                        <a:rPr lang="en-US" dirty="0" smtClean="0"/>
                        <a:t>$35.81</a:t>
                      </a:r>
                      <a:endParaRPr lang="en-US" dirty="0"/>
                    </a:p>
                  </a:txBody>
                  <a:tcPr/>
                </a:tc>
                <a:tc>
                  <a:txBody>
                    <a:bodyPr/>
                    <a:lstStyle/>
                    <a:p>
                      <a:pPr algn="ctr"/>
                      <a:r>
                        <a:rPr lang="en-US" dirty="0" smtClean="0"/>
                        <a:t>27%</a:t>
                      </a:r>
                      <a:endParaRPr lang="en-US" dirty="0"/>
                    </a:p>
                  </a:txBody>
                  <a:tcPr>
                    <a:lnR w="28575" cap="flat" cmpd="sng" algn="ctr">
                      <a:solidFill>
                        <a:scrgbClr r="0" g="0" b="0"/>
                      </a:solidFill>
                      <a:prstDash val="solid"/>
                      <a:round/>
                      <a:headEnd type="none" w="med" len="med"/>
                      <a:tailEnd type="none" w="med" len="med"/>
                    </a:lnR>
                  </a:tcPr>
                </a:tc>
              </a:tr>
              <a:tr h="370840">
                <a:tc>
                  <a:txBody>
                    <a:bodyPr/>
                    <a:lstStyle/>
                    <a:p>
                      <a:r>
                        <a:rPr lang="en-US" dirty="0" smtClean="0"/>
                        <a:t>Graduate Degree</a:t>
                      </a:r>
                      <a:endParaRPr lang="en-US" dirty="0"/>
                    </a:p>
                  </a:txBody>
                  <a:tcPr>
                    <a:lnL w="28575" cap="flat" cmpd="sng" algn="ctr">
                      <a:solidFill>
                        <a:scrgbClr r="0" g="0" b="0"/>
                      </a:solidFill>
                      <a:prstDash val="solid"/>
                      <a:round/>
                      <a:headEnd type="none" w="med" len="med"/>
                      <a:tailEnd type="none" w="med" len="med"/>
                    </a:lnL>
                    <a:lnB w="28575" cap="flat" cmpd="sng" algn="ctr">
                      <a:solidFill>
                        <a:scrgbClr r="0" g="0" b="0"/>
                      </a:solidFill>
                      <a:prstDash val="solid"/>
                      <a:round/>
                      <a:headEnd type="none" w="med" len="med"/>
                      <a:tailEnd type="none" w="med" len="med"/>
                    </a:lnB>
                  </a:tcPr>
                </a:tc>
                <a:tc>
                  <a:txBody>
                    <a:bodyPr/>
                    <a:lstStyle/>
                    <a:p>
                      <a:pPr algn="ctr"/>
                      <a:r>
                        <a:rPr lang="en-US" dirty="0" smtClean="0"/>
                        <a:t>$36.22</a:t>
                      </a:r>
                      <a:endParaRPr lang="en-US" dirty="0"/>
                    </a:p>
                  </a:txBody>
                  <a:tcPr>
                    <a:lnB w="28575" cap="flat" cmpd="sng" algn="ctr">
                      <a:solidFill>
                        <a:scrgbClr r="0" g="0" b="0"/>
                      </a:solidFill>
                      <a:prstDash val="solid"/>
                      <a:round/>
                      <a:headEnd type="none" w="med" len="med"/>
                      <a:tailEnd type="none" w="med" len="med"/>
                    </a:lnB>
                  </a:tcPr>
                </a:tc>
                <a:tc>
                  <a:txBody>
                    <a:bodyPr/>
                    <a:lstStyle/>
                    <a:p>
                      <a:pPr algn="ctr"/>
                      <a:r>
                        <a:rPr lang="en-US" dirty="0" smtClean="0"/>
                        <a:t>$40.69</a:t>
                      </a:r>
                      <a:endParaRPr lang="en-US" dirty="0"/>
                    </a:p>
                  </a:txBody>
                  <a:tcPr>
                    <a:lnB w="28575" cap="flat" cmpd="sng" algn="ctr">
                      <a:solidFill>
                        <a:scrgbClr r="0" g="0" b="0"/>
                      </a:solidFill>
                      <a:prstDash val="solid"/>
                      <a:round/>
                      <a:headEnd type="none" w="med" len="med"/>
                      <a:tailEnd type="none" w="med" len="med"/>
                    </a:lnB>
                  </a:tcPr>
                </a:tc>
                <a:tc>
                  <a:txBody>
                    <a:bodyPr/>
                    <a:lstStyle/>
                    <a:p>
                      <a:pPr algn="ctr"/>
                      <a:r>
                        <a:rPr lang="en-US" dirty="0" smtClean="0"/>
                        <a:t>12%</a:t>
                      </a:r>
                      <a:endParaRPr lang="en-US" dirty="0"/>
                    </a:p>
                  </a:txBody>
                  <a:tcPr>
                    <a:lnR w="28575" cap="flat" cmpd="sng" algn="ctr">
                      <a:solidFill>
                        <a:scrgbClr r="0" g="0" b="0"/>
                      </a:solidFill>
                      <a:prstDash val="solid"/>
                      <a:round/>
                      <a:headEnd type="none" w="med" len="med"/>
                      <a:tailEnd type="none" w="med" len="med"/>
                    </a:lnR>
                    <a:lnB w="28575" cap="flat" cmpd="sng" algn="ctr">
                      <a:solidFill>
                        <a:scrgbClr r="0" g="0" b="0"/>
                      </a:solidFill>
                      <a:prstDash val="solid"/>
                      <a:round/>
                      <a:headEnd type="none" w="med" len="med"/>
                      <a:tailEnd type="none" w="med" len="med"/>
                    </a:lnB>
                  </a:tcPr>
                </a:tc>
              </a:tr>
            </a:tbl>
          </a:graphicData>
        </a:graphic>
      </p:graphicFrame>
      <p:sp>
        <p:nvSpPr>
          <p:cNvPr id="6" name="TextBox 5"/>
          <p:cNvSpPr txBox="1"/>
          <p:nvPr/>
        </p:nvSpPr>
        <p:spPr>
          <a:xfrm>
            <a:off x="1295400" y="4133916"/>
            <a:ext cx="6502582" cy="1938992"/>
          </a:xfrm>
          <a:prstGeom prst="rect">
            <a:avLst/>
          </a:prstGeom>
          <a:noFill/>
        </p:spPr>
        <p:txBody>
          <a:bodyPr wrap="square" rtlCol="0">
            <a:spAutoFit/>
          </a:bodyPr>
          <a:lstStyle/>
          <a:p>
            <a:r>
              <a:rPr lang="en-US" sz="2000" dirty="0" smtClean="0"/>
              <a:t>STEM = higher lifetime earnings (~25% more on average)</a:t>
            </a:r>
          </a:p>
          <a:p>
            <a:pPr marL="563563" indent="-342900">
              <a:spcBef>
                <a:spcPts val="600"/>
              </a:spcBef>
              <a:buFont typeface="Wingdings" charset="2"/>
              <a:buChar char="Ø"/>
            </a:pPr>
            <a:r>
              <a:rPr lang="en-US" sz="2000" dirty="0" smtClean="0">
                <a:sym typeface="Wingdings"/>
              </a:rPr>
              <a:t>Higher state tax revenues</a:t>
            </a:r>
          </a:p>
          <a:p>
            <a:pPr marL="563563" indent="-342900">
              <a:spcBef>
                <a:spcPts val="600"/>
              </a:spcBef>
              <a:buFont typeface="Wingdings" charset="2"/>
              <a:buChar char="Ø"/>
            </a:pPr>
            <a:r>
              <a:rPr lang="en-US" sz="2000" dirty="0" smtClean="0">
                <a:sym typeface="Wingdings"/>
              </a:rPr>
              <a:t>More $ in the economy</a:t>
            </a:r>
          </a:p>
          <a:p>
            <a:pPr marL="563563" indent="-342900">
              <a:spcBef>
                <a:spcPts val="600"/>
              </a:spcBef>
              <a:buFont typeface="Wingdings" charset="2"/>
              <a:buChar char="Ø"/>
            </a:pPr>
            <a:r>
              <a:rPr lang="en-US" sz="2000" dirty="0" smtClean="0"/>
              <a:t>Family wage jobs and break cycle of poverty</a:t>
            </a:r>
          </a:p>
          <a:p>
            <a:pPr marL="563563" indent="-342900">
              <a:spcBef>
                <a:spcPts val="600"/>
              </a:spcBef>
              <a:buFont typeface="Wingdings" charset="2"/>
              <a:buChar char="Ø"/>
            </a:pPr>
            <a:r>
              <a:rPr lang="en-US" sz="2000" dirty="0" smtClean="0"/>
              <a:t>Decreased reliance on social services</a:t>
            </a:r>
            <a:endParaRPr lang="en-US" sz="2000" dirty="0"/>
          </a:p>
        </p:txBody>
      </p:sp>
      <p:sp>
        <p:nvSpPr>
          <p:cNvPr id="7" name="Title 1"/>
          <p:cNvSpPr txBox="1">
            <a:spLocks/>
          </p:cNvSpPr>
          <p:nvPr/>
        </p:nvSpPr>
        <p:spPr>
          <a:xfrm>
            <a:off x="0" y="274638"/>
            <a:ext cx="8229600" cy="1143000"/>
          </a:xfrm>
          <a:prstGeom prst="rect">
            <a:avLst/>
          </a:prstGeom>
        </p:spPr>
        <p:txBody>
          <a:bodyPr vert="horz"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8" name="Round Same Side Corner Rectangle 7"/>
          <p:cNvSpPr/>
          <p:nvPr/>
        </p:nvSpPr>
        <p:spPr>
          <a:xfrm>
            <a:off x="5562600" y="304102"/>
            <a:ext cx="2895600" cy="381000"/>
          </a:xfrm>
          <a:prstGeom prst="round2SameRect">
            <a:avLst/>
          </a:prstGeom>
          <a:solidFill>
            <a:srgbClr val="37609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pc="50" dirty="0" smtClean="0"/>
              <a:t>Differential Income</a:t>
            </a:r>
            <a:endParaRPr lang="en-US" sz="1400" b="1" spc="50" dirty="0"/>
          </a:p>
        </p:txBody>
      </p:sp>
      <p:pic>
        <p:nvPicPr>
          <p:cNvPr id="9" name="Picture 8" descr="ChiefEduOffice_PPTTemplate_Slide 2_Blue.png"/>
          <p:cNvPicPr>
            <a:picLocks noChangeAspect="1"/>
          </p:cNvPicPr>
          <p:nvPr/>
        </p:nvPicPr>
        <p:blipFill rotWithShape="1">
          <a:blip r:embed="rId3">
            <a:extLst>
              <a:ext uri="{28A0092B-C50C-407E-A947-70E740481C1C}">
                <a14:useLocalDpi xmlns:a14="http://schemas.microsoft.com/office/drawing/2010/main" val="0"/>
              </a:ext>
            </a:extLst>
          </a:blip>
          <a:srcRect t="88552"/>
          <a:stretch/>
        </p:blipFill>
        <p:spPr>
          <a:xfrm>
            <a:off x="0" y="6072908"/>
            <a:ext cx="9144000" cy="785091"/>
          </a:xfrm>
          <a:prstGeom prst="rect">
            <a:avLst/>
          </a:prstGeom>
        </p:spPr>
      </p:pic>
    </p:spTree>
    <p:extLst>
      <p:ext uri="{BB962C8B-B14F-4D97-AF65-F5344CB8AC3E}">
        <p14:creationId xmlns:p14="http://schemas.microsoft.com/office/powerpoint/2010/main" val="1313805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iefEduOffice_PPTTemplate_Slide 2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1767305" y="349921"/>
            <a:ext cx="6079958" cy="1143000"/>
          </a:xfrm>
        </p:spPr>
        <p:txBody>
          <a:bodyPr>
            <a:normAutofit/>
          </a:bodyPr>
          <a:lstStyle/>
          <a:p>
            <a:r>
              <a:rPr lang="en-US" sz="3200" dirty="0" smtClean="0"/>
              <a:t>Some of the work ahead</a:t>
            </a:r>
            <a:endParaRPr lang="en-US" sz="3200" dirty="0"/>
          </a:p>
        </p:txBody>
      </p:sp>
      <p:sp>
        <p:nvSpPr>
          <p:cNvPr id="2" name="Rectangle 1"/>
          <p:cNvSpPr/>
          <p:nvPr/>
        </p:nvSpPr>
        <p:spPr>
          <a:xfrm>
            <a:off x="1163053" y="1385974"/>
            <a:ext cx="7566526" cy="4893648"/>
          </a:xfrm>
          <a:prstGeom prst="rect">
            <a:avLst/>
          </a:prstGeom>
        </p:spPr>
        <p:txBody>
          <a:bodyPr wrap="square">
            <a:spAutoFit/>
          </a:bodyPr>
          <a:lstStyle/>
          <a:p>
            <a:pPr marL="285750" indent="-285750">
              <a:spcBef>
                <a:spcPts val="1200"/>
              </a:spcBef>
              <a:buFont typeface="Arial"/>
              <a:buChar char="•"/>
            </a:pPr>
            <a:r>
              <a:rPr lang="en-US" sz="2800" dirty="0" smtClean="0"/>
              <a:t>Operationalizing the STEM/CTE Strategic plan</a:t>
            </a:r>
          </a:p>
          <a:p>
            <a:pPr marL="285750" indent="-285750">
              <a:spcBef>
                <a:spcPts val="1200"/>
              </a:spcBef>
              <a:buFont typeface="Arial"/>
              <a:buChar char="•"/>
            </a:pPr>
            <a:r>
              <a:rPr lang="en-US" sz="2800" dirty="0" smtClean="0"/>
              <a:t>CTE/STEM educator workforce</a:t>
            </a:r>
          </a:p>
          <a:p>
            <a:pPr marL="285750" indent="-285750">
              <a:spcBef>
                <a:spcPts val="1200"/>
              </a:spcBef>
              <a:buFont typeface="Arial"/>
              <a:buChar char="•"/>
            </a:pPr>
            <a:r>
              <a:rPr lang="en-US" sz="2800" dirty="0" smtClean="0"/>
              <a:t>Expand CTE revitalization efforts to include middle school</a:t>
            </a:r>
          </a:p>
          <a:p>
            <a:pPr marL="285750" indent="-285750">
              <a:spcBef>
                <a:spcPts val="1200"/>
              </a:spcBef>
              <a:buFont typeface="Arial"/>
              <a:buChar char="•"/>
            </a:pPr>
            <a:r>
              <a:rPr lang="en-US" sz="2800" dirty="0" smtClean="0"/>
              <a:t>Improved career information system</a:t>
            </a:r>
          </a:p>
          <a:p>
            <a:pPr marL="285750" indent="-285750">
              <a:spcBef>
                <a:spcPts val="1200"/>
              </a:spcBef>
              <a:buFont typeface="Arial"/>
              <a:buChar char="•"/>
            </a:pPr>
            <a:r>
              <a:rPr lang="en-US" sz="2800" dirty="0" smtClean="0"/>
              <a:t>Increased alignment </a:t>
            </a:r>
            <a:r>
              <a:rPr lang="en-US" sz="2800" dirty="0"/>
              <a:t>of </a:t>
            </a:r>
            <a:r>
              <a:rPr lang="en-US" sz="2800" dirty="0" smtClean="0"/>
              <a:t>pathways </a:t>
            </a:r>
            <a:r>
              <a:rPr lang="en-US" sz="2800" dirty="0"/>
              <a:t>between HS and post-</a:t>
            </a:r>
            <a:r>
              <a:rPr lang="en-US" sz="2800" dirty="0" smtClean="0"/>
              <a:t>secondary with workforce needs</a:t>
            </a:r>
            <a:endParaRPr lang="en-US" sz="2800" dirty="0"/>
          </a:p>
          <a:p>
            <a:pPr marL="285750" indent="-285750">
              <a:spcBef>
                <a:spcPts val="1200"/>
              </a:spcBef>
              <a:buFont typeface="Arial"/>
              <a:buChar char="•"/>
            </a:pPr>
            <a:r>
              <a:rPr lang="en-US" sz="2800" dirty="0" err="1" smtClean="0"/>
              <a:t>Mathways</a:t>
            </a:r>
            <a:r>
              <a:rPr lang="en-US" sz="2800" dirty="0" smtClean="0"/>
              <a:t> and major pedagogical shifts</a:t>
            </a:r>
          </a:p>
          <a:p>
            <a:pPr marL="285750" indent="-285750">
              <a:spcBef>
                <a:spcPts val="1200"/>
              </a:spcBef>
              <a:buFont typeface="Arial"/>
              <a:buChar char="•"/>
            </a:pPr>
            <a:r>
              <a:rPr lang="en-US" sz="2800" dirty="0" smtClean="0"/>
              <a:t>Capacity </a:t>
            </a:r>
            <a:r>
              <a:rPr lang="en-US" sz="2800" dirty="0"/>
              <a:t>and </a:t>
            </a:r>
            <a:r>
              <a:rPr lang="en-US" sz="2800" dirty="0" smtClean="0"/>
              <a:t>program equity </a:t>
            </a:r>
            <a:r>
              <a:rPr lang="en-US" sz="2800" dirty="0"/>
              <a:t>in rural </a:t>
            </a:r>
            <a:r>
              <a:rPr lang="en-US" sz="2800" dirty="0" smtClean="0"/>
              <a:t>areas</a:t>
            </a:r>
            <a:endParaRPr lang="en-US" sz="2800" dirty="0"/>
          </a:p>
        </p:txBody>
      </p:sp>
    </p:spTree>
    <p:extLst>
      <p:ext uri="{BB962C8B-B14F-4D97-AF65-F5344CB8AC3E}">
        <p14:creationId xmlns:p14="http://schemas.microsoft.com/office/powerpoint/2010/main" val="2876830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efEduOffice_PPTTemplate_Slide 5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2468649" y="2534820"/>
            <a:ext cx="4206703" cy="584776"/>
          </a:xfrm>
          <a:prstGeom prst="rect">
            <a:avLst/>
          </a:prstGeom>
          <a:noFill/>
        </p:spPr>
        <p:txBody>
          <a:bodyPr wrap="square" rtlCol="0">
            <a:spAutoFit/>
          </a:bodyPr>
          <a:lstStyle/>
          <a:p>
            <a:pPr algn="ctr"/>
            <a:r>
              <a:rPr lang="en-US" sz="3200" dirty="0" smtClean="0">
                <a:solidFill>
                  <a:schemeClr val="bg1"/>
                </a:solidFill>
                <a:latin typeface="DIN-Bold"/>
                <a:cs typeface="DIN-Bold"/>
              </a:rPr>
              <a:t>Questions?</a:t>
            </a:r>
            <a:endParaRPr lang="en-US" sz="3200" dirty="0">
              <a:solidFill>
                <a:schemeClr val="bg1"/>
              </a:solidFill>
              <a:latin typeface="DIN-Bold"/>
              <a:cs typeface="DIN-Bold"/>
            </a:endParaRPr>
          </a:p>
        </p:txBody>
      </p:sp>
      <p:pic>
        <p:nvPicPr>
          <p:cNvPr id="5" name="Picture 4" descr="ChiefEduOffice_PPTTemplate_Slide 2_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2400"/>
            <a:ext cx="9144000" cy="6858000"/>
          </a:xfrm>
          <a:prstGeom prst="rect">
            <a:avLst/>
          </a:prstGeom>
        </p:spPr>
      </p:pic>
    </p:spTree>
    <p:extLst>
      <p:ext uri="{BB962C8B-B14F-4D97-AF65-F5344CB8AC3E}">
        <p14:creationId xmlns:p14="http://schemas.microsoft.com/office/powerpoint/2010/main" val="29131567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0515"/>
            <a:ext cx="8229600" cy="609600"/>
          </a:xfrm>
        </p:spPr>
        <p:txBody>
          <a:bodyPr>
            <a:normAutofit/>
          </a:bodyPr>
          <a:lstStyle/>
          <a:p>
            <a:r>
              <a:rPr lang="en-US" dirty="0" smtClean="0"/>
              <a:t>STEM Outcomes for the Class of 2005</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556" y="1252582"/>
            <a:ext cx="7927149" cy="5261645"/>
          </a:xfrm>
          <a:prstGeom prst="rect">
            <a:avLst/>
          </a:prstGeom>
          <a:noFill/>
          <a:ln>
            <a:noFill/>
          </a:ln>
          <a:extLst>
            <a:ext uri="{FAA26D3D-D897-4be2-8F04-BA451C77F1D7}">
              <ma14:placeholderFlag xmlns:ma14="http://schemas.microsoft.com/office/mac/drawingml/2011/main"/>
            </a:ext>
          </a:extLst>
        </p:spPr>
      </p:pic>
      <p:sp>
        <p:nvSpPr>
          <p:cNvPr id="5" name="Round Same Side Corner Rectangle 4"/>
          <p:cNvSpPr/>
          <p:nvPr/>
        </p:nvSpPr>
        <p:spPr>
          <a:xfrm>
            <a:off x="5562600" y="304102"/>
            <a:ext cx="2895600" cy="381000"/>
          </a:xfrm>
          <a:prstGeom prst="round2SameRect">
            <a:avLst/>
          </a:prstGeom>
          <a:solidFill>
            <a:srgbClr val="37609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pc="50" dirty="0" smtClean="0"/>
              <a:t>Oregon’s STEM Pipeline</a:t>
            </a:r>
            <a:endParaRPr lang="en-US" sz="1400" b="1" spc="50" dirty="0"/>
          </a:p>
        </p:txBody>
      </p:sp>
      <p:pic>
        <p:nvPicPr>
          <p:cNvPr id="6" name="Picture 5" descr="ChiefEduOffice_PPTTemplate_Slide 2_Blue.png"/>
          <p:cNvPicPr>
            <a:picLocks noChangeAspect="1"/>
          </p:cNvPicPr>
          <p:nvPr/>
        </p:nvPicPr>
        <p:blipFill rotWithShape="1">
          <a:blip r:embed="rId4">
            <a:extLst>
              <a:ext uri="{28A0092B-C50C-407E-A947-70E740481C1C}">
                <a14:useLocalDpi xmlns:a14="http://schemas.microsoft.com/office/drawing/2010/main" val="0"/>
              </a:ext>
            </a:extLst>
          </a:blip>
          <a:srcRect t="88552"/>
          <a:stretch/>
        </p:blipFill>
        <p:spPr>
          <a:xfrm>
            <a:off x="0" y="6142178"/>
            <a:ext cx="9144000" cy="785091"/>
          </a:xfrm>
          <a:prstGeom prst="rect">
            <a:avLst/>
          </a:prstGeom>
        </p:spPr>
      </p:pic>
    </p:spTree>
    <p:extLst>
      <p:ext uri="{BB962C8B-B14F-4D97-AF65-F5344CB8AC3E}">
        <p14:creationId xmlns:p14="http://schemas.microsoft.com/office/powerpoint/2010/main" val="414976373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iefEduOffice_PPTTemplate_Slide 2_Blue.png"/>
          <p:cNvPicPr>
            <a:picLocks noChangeAspect="1"/>
          </p:cNvPicPr>
          <p:nvPr/>
        </p:nvPicPr>
        <p:blipFill rotWithShape="1">
          <a:blip r:embed="rId3">
            <a:extLst>
              <a:ext uri="{28A0092B-C50C-407E-A947-70E740481C1C}">
                <a14:useLocalDpi xmlns:a14="http://schemas.microsoft.com/office/drawing/2010/main" val="0"/>
              </a:ext>
            </a:extLst>
          </a:blip>
          <a:srcRect t="-1" b="-1"/>
          <a:stretch/>
        </p:blipFill>
        <p:spPr>
          <a:xfrm>
            <a:off x="0" y="0"/>
            <a:ext cx="9144000" cy="6857999"/>
          </a:xfrm>
          <a:prstGeom prst="rect">
            <a:avLst/>
          </a:prstGeom>
        </p:spPr>
      </p:pic>
      <p:pic>
        <p:nvPicPr>
          <p:cNvPr id="4" name="Picture 3" descr="ChiefEduOffice_PPTTemplate_Slide 2_Blue.png"/>
          <p:cNvPicPr>
            <a:picLocks noChangeAspect="1"/>
          </p:cNvPicPr>
          <p:nvPr/>
        </p:nvPicPr>
        <p:blipFill rotWithShape="1">
          <a:blip r:embed="rId3">
            <a:extLst>
              <a:ext uri="{28A0092B-C50C-407E-A947-70E740481C1C}">
                <a14:useLocalDpi xmlns:a14="http://schemas.microsoft.com/office/drawing/2010/main" val="0"/>
              </a:ext>
            </a:extLst>
          </a:blip>
          <a:srcRect t="88552"/>
          <a:stretch/>
        </p:blipFill>
        <p:spPr>
          <a:xfrm>
            <a:off x="0" y="6072908"/>
            <a:ext cx="9144000" cy="785091"/>
          </a:xfrm>
          <a:prstGeom prst="rect">
            <a:avLst/>
          </a:prstGeom>
        </p:spPr>
      </p:pic>
      <p:sp>
        <p:nvSpPr>
          <p:cNvPr id="3" name="Title 2"/>
          <p:cNvSpPr>
            <a:spLocks noGrp="1"/>
          </p:cNvSpPr>
          <p:nvPr>
            <p:ph type="title"/>
          </p:nvPr>
        </p:nvSpPr>
        <p:spPr/>
        <p:txBody>
          <a:bodyPr>
            <a:normAutofit/>
          </a:bodyPr>
          <a:lstStyle/>
          <a:p>
            <a:r>
              <a:rPr lang="en-US" sz="3200" dirty="0" smtClean="0"/>
              <a:t>STEM Investment Council</a:t>
            </a:r>
            <a:endParaRPr lang="en-US" sz="3200" dirty="0"/>
          </a:p>
        </p:txBody>
      </p:sp>
      <p:sp>
        <p:nvSpPr>
          <p:cNvPr id="2" name="Content Placeholder 1"/>
          <p:cNvSpPr>
            <a:spLocks noGrp="1"/>
          </p:cNvSpPr>
          <p:nvPr>
            <p:ph idx="4294967295"/>
          </p:nvPr>
        </p:nvSpPr>
        <p:spPr>
          <a:xfrm>
            <a:off x="914400" y="1663198"/>
            <a:ext cx="8229600" cy="4716463"/>
          </a:xfrm>
          <a:noFill/>
        </p:spPr>
        <p:txBody>
          <a:bodyPr>
            <a:normAutofit/>
          </a:bodyPr>
          <a:lstStyle/>
          <a:p>
            <a:pPr>
              <a:spcBef>
                <a:spcPts val="1800"/>
              </a:spcBef>
            </a:pPr>
            <a:r>
              <a:rPr lang="en-US" sz="2400" dirty="0" smtClean="0">
                <a:solidFill>
                  <a:schemeClr val="tx1"/>
                </a:solidFill>
                <a:latin typeface="Arial"/>
                <a:cs typeface="Arial"/>
              </a:rPr>
              <a:t>Established by </a:t>
            </a:r>
            <a:r>
              <a:rPr lang="en-US" sz="2400" dirty="0" smtClean="0">
                <a:latin typeface="Arial"/>
                <a:cs typeface="Arial"/>
              </a:rPr>
              <a:t>HB 2636 (2013)</a:t>
            </a:r>
          </a:p>
          <a:p>
            <a:pPr marL="342900" lvl="2" indent="-342900">
              <a:spcBef>
                <a:spcPts val="1800"/>
              </a:spcBef>
            </a:pPr>
            <a:r>
              <a:rPr lang="en-US" dirty="0">
                <a:latin typeface="Arial"/>
                <a:cs typeface="Arial"/>
              </a:rPr>
              <a:t>Advance </a:t>
            </a:r>
            <a:r>
              <a:rPr lang="en-US" dirty="0" smtClean="0">
                <a:latin typeface="Arial"/>
                <a:cs typeface="Arial"/>
              </a:rPr>
              <a:t>Science, Engineering, Technology and Mathematics (STEM) </a:t>
            </a:r>
            <a:r>
              <a:rPr lang="en-US" dirty="0">
                <a:latin typeface="Arial"/>
                <a:cs typeface="Arial"/>
              </a:rPr>
              <a:t>education goals to drive economic growth:</a:t>
            </a:r>
          </a:p>
          <a:p>
            <a:pPr lvl="2">
              <a:spcBef>
                <a:spcPts val="1200"/>
              </a:spcBef>
              <a:buClr>
                <a:schemeClr val="tx1"/>
              </a:buClr>
            </a:pPr>
            <a:r>
              <a:rPr lang="en-US" dirty="0">
                <a:latin typeface="Arial"/>
                <a:cs typeface="Arial"/>
              </a:rPr>
              <a:t>By 2025, </a:t>
            </a:r>
            <a:r>
              <a:rPr lang="en-US" b="1" dirty="0">
                <a:latin typeface="Arial"/>
                <a:cs typeface="Arial"/>
              </a:rPr>
              <a:t>double</a:t>
            </a:r>
            <a:r>
              <a:rPr lang="en-US" dirty="0">
                <a:latin typeface="Arial"/>
                <a:cs typeface="Arial"/>
              </a:rPr>
              <a:t> number of students proficient in math and science</a:t>
            </a:r>
          </a:p>
          <a:p>
            <a:pPr lvl="2">
              <a:spcBef>
                <a:spcPts val="1200"/>
              </a:spcBef>
              <a:buClr>
                <a:schemeClr val="tx1"/>
              </a:buClr>
            </a:pPr>
            <a:r>
              <a:rPr lang="en-US" dirty="0">
                <a:latin typeface="Arial"/>
                <a:cs typeface="Arial"/>
              </a:rPr>
              <a:t>By 2025, </a:t>
            </a:r>
            <a:r>
              <a:rPr lang="en-US" b="1" dirty="0">
                <a:latin typeface="Arial"/>
                <a:cs typeface="Arial"/>
              </a:rPr>
              <a:t>double</a:t>
            </a:r>
            <a:r>
              <a:rPr lang="en-US" dirty="0">
                <a:latin typeface="Arial"/>
                <a:cs typeface="Arial"/>
              </a:rPr>
              <a:t> post-secondary STEM degrees and </a:t>
            </a:r>
            <a:r>
              <a:rPr lang="en-US" dirty="0" smtClean="0">
                <a:latin typeface="Arial"/>
                <a:cs typeface="Arial"/>
              </a:rPr>
              <a:t>certificates</a:t>
            </a:r>
            <a:endParaRPr lang="en-US" dirty="0">
              <a:latin typeface="Arial"/>
              <a:cs typeface="Arial"/>
            </a:endParaRPr>
          </a:p>
        </p:txBody>
      </p:sp>
    </p:spTree>
    <p:extLst>
      <p:ext uri="{BB962C8B-B14F-4D97-AF65-F5344CB8AC3E}">
        <p14:creationId xmlns:p14="http://schemas.microsoft.com/office/powerpoint/2010/main" val="29022555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3627580" y="842816"/>
            <a:ext cx="5098178" cy="3198090"/>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4002737" y="1192953"/>
            <a:ext cx="4381336" cy="2499724"/>
          </a:xfrm>
          <a:prstGeom prst="rect">
            <a:avLst/>
          </a:prstGeom>
          <a:solidFill>
            <a:schemeClr val="accent1">
              <a:lumMod val="20000"/>
              <a:lumOff val="80000"/>
            </a:schemeClr>
          </a:solidFill>
          <a:effectLst>
            <a:glow rad="12700">
              <a:schemeClr val="bg1">
                <a:lumMod val="75000"/>
              </a:schemeClr>
            </a:glow>
            <a:outerShdw blurRad="40000" dist="23000" dir="5400000" rotWithShape="0">
              <a:srgbClr val="000000">
                <a:alpha val="35000"/>
              </a:srgbClr>
            </a:outerShdw>
            <a:softEdge rad="76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9" name="Rectangle 58"/>
          <p:cNvSpPr/>
          <p:nvPr/>
        </p:nvSpPr>
        <p:spPr>
          <a:xfrm>
            <a:off x="93494" y="916059"/>
            <a:ext cx="3138538" cy="5719945"/>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79451" y="1019168"/>
            <a:ext cx="2950524" cy="656752"/>
          </a:xfrm>
          <a:prstGeom prst="rect">
            <a:avLst/>
          </a:prstGeom>
          <a:effectLst>
            <a:glow rad="12700">
              <a:schemeClr val="tx2"/>
            </a:glow>
            <a:outerShdw blurRad="40000" dist="23000" dir="5400000" rotWithShape="0">
              <a:srgbClr val="000000">
                <a:alpha val="35000"/>
              </a:srgbClr>
            </a:outerShdw>
            <a:softEdge rad="76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179451" y="1840155"/>
            <a:ext cx="2950524" cy="9548"/>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75449" y="1166996"/>
            <a:ext cx="2559031" cy="338554"/>
          </a:xfrm>
          <a:prstGeom prst="rect">
            <a:avLst/>
          </a:prstGeom>
          <a:noFill/>
        </p:spPr>
        <p:txBody>
          <a:bodyPr wrap="square" rtlCol="0">
            <a:spAutoFit/>
          </a:bodyPr>
          <a:lstStyle/>
          <a:p>
            <a:r>
              <a:rPr lang="en-US" sz="1600" dirty="0" smtClean="0">
                <a:latin typeface="Lucida Sans Unicode"/>
                <a:cs typeface="Lucida Sans Unicode"/>
              </a:rPr>
              <a:t>Chief Education Officer</a:t>
            </a:r>
            <a:endParaRPr lang="en-US" sz="1600" dirty="0">
              <a:latin typeface="Lucida Sans Unicode"/>
              <a:cs typeface="Lucida Sans Unicode"/>
            </a:endParaRPr>
          </a:p>
        </p:txBody>
      </p:sp>
      <p:grpSp>
        <p:nvGrpSpPr>
          <p:cNvPr id="2" name="Group 1"/>
          <p:cNvGrpSpPr/>
          <p:nvPr/>
        </p:nvGrpSpPr>
        <p:grpSpPr>
          <a:xfrm>
            <a:off x="179451" y="3692677"/>
            <a:ext cx="2950524" cy="792134"/>
            <a:chOff x="179451" y="5528404"/>
            <a:chExt cx="2950524" cy="792134"/>
          </a:xfrm>
        </p:grpSpPr>
        <p:sp>
          <p:nvSpPr>
            <p:cNvPr id="8" name="Rectangle 7"/>
            <p:cNvSpPr/>
            <p:nvPr/>
          </p:nvSpPr>
          <p:spPr>
            <a:xfrm>
              <a:off x="179451" y="5528404"/>
              <a:ext cx="2950524" cy="792134"/>
            </a:xfrm>
            <a:prstGeom prst="rect">
              <a:avLst/>
            </a:prstGeom>
            <a:effectLst>
              <a:glow rad="12700">
                <a:schemeClr val="tx2"/>
              </a:glow>
              <a:outerShdw blurRad="40000" dist="23000" dir="5400000" rotWithShape="0">
                <a:srgbClr val="000000">
                  <a:alpha val="35000"/>
                </a:srgbClr>
              </a:outerShdw>
              <a:softEdge rad="76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217630" y="5585692"/>
              <a:ext cx="2883693" cy="584776"/>
            </a:xfrm>
            <a:prstGeom prst="rect">
              <a:avLst/>
            </a:prstGeom>
            <a:noFill/>
          </p:spPr>
          <p:txBody>
            <a:bodyPr wrap="square" rtlCol="0">
              <a:spAutoFit/>
            </a:bodyPr>
            <a:lstStyle/>
            <a:p>
              <a:pPr algn="ctr"/>
              <a:r>
                <a:rPr lang="en-US" sz="1600" dirty="0" smtClean="0">
                  <a:latin typeface="Lucida Sans Unicode"/>
                  <a:cs typeface="Lucida Sans Unicode"/>
                </a:rPr>
                <a:t>Oregon Department of Education</a:t>
              </a:r>
              <a:endParaRPr lang="en-US" sz="1600" dirty="0">
                <a:latin typeface="Lucida Sans Unicode"/>
                <a:cs typeface="Lucida Sans Unicode"/>
              </a:endParaRPr>
            </a:p>
          </p:txBody>
        </p:sp>
      </p:grpSp>
      <p:sp>
        <p:nvSpPr>
          <p:cNvPr id="29" name="TextBox 28"/>
          <p:cNvSpPr txBox="1"/>
          <p:nvPr/>
        </p:nvSpPr>
        <p:spPr>
          <a:xfrm>
            <a:off x="4022795" y="1248546"/>
            <a:ext cx="4206535" cy="369332"/>
          </a:xfrm>
          <a:prstGeom prst="rect">
            <a:avLst/>
          </a:prstGeom>
          <a:noFill/>
        </p:spPr>
        <p:txBody>
          <a:bodyPr wrap="square" rtlCol="0">
            <a:spAutoFit/>
          </a:bodyPr>
          <a:lstStyle/>
          <a:p>
            <a:pPr algn="ctr"/>
            <a:r>
              <a:rPr lang="en-US" b="1" dirty="0" smtClean="0">
                <a:latin typeface="Lucida Sans Unicode"/>
                <a:cs typeface="Lucida Sans Unicode"/>
              </a:rPr>
              <a:t>STEM Investment Council</a:t>
            </a:r>
            <a:endParaRPr lang="en-US" b="1" dirty="0">
              <a:latin typeface="Lucida Sans Unicode"/>
              <a:cs typeface="Lucida Sans Unicode"/>
            </a:endParaRPr>
          </a:p>
        </p:txBody>
      </p:sp>
      <p:sp>
        <p:nvSpPr>
          <p:cNvPr id="43" name="Left-Right Arrow 42"/>
          <p:cNvSpPr/>
          <p:nvPr/>
        </p:nvSpPr>
        <p:spPr>
          <a:xfrm>
            <a:off x="3164880" y="1307166"/>
            <a:ext cx="834573" cy="454603"/>
          </a:xfrm>
          <a:prstGeom prst="lef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4271822" y="1623710"/>
            <a:ext cx="4303851" cy="2169825"/>
          </a:xfrm>
          <a:prstGeom prst="rect">
            <a:avLst/>
          </a:prstGeom>
          <a:noFill/>
        </p:spPr>
        <p:txBody>
          <a:bodyPr wrap="square" rtlCol="0">
            <a:spAutoFit/>
          </a:bodyPr>
          <a:lstStyle/>
          <a:p>
            <a:pPr>
              <a:spcBef>
                <a:spcPts val="600"/>
              </a:spcBef>
              <a:buFont typeface="Arial"/>
              <a:buChar char="•"/>
            </a:pPr>
            <a:r>
              <a:rPr lang="en-US" sz="1600" dirty="0" smtClean="0"/>
              <a:t> </a:t>
            </a:r>
            <a:r>
              <a:rPr lang="en-US" sz="1600" dirty="0" smtClean="0">
                <a:solidFill>
                  <a:srgbClr val="000000"/>
                </a:solidFill>
                <a:latin typeface="Lucida Sans Unicode"/>
                <a:cs typeface="Lucida Sans Unicode"/>
              </a:rPr>
              <a:t>Develop STEM Strategy</a:t>
            </a:r>
          </a:p>
          <a:p>
            <a:pPr>
              <a:spcBef>
                <a:spcPts val="600"/>
              </a:spcBef>
              <a:buFont typeface="Arial"/>
              <a:buChar char="•"/>
            </a:pPr>
            <a:r>
              <a:rPr lang="en-US" sz="1600" dirty="0" smtClean="0">
                <a:latin typeface="Lucida Sans Unicode"/>
                <a:cs typeface="Lucida Sans Unicode"/>
              </a:rPr>
              <a:t> Engage industry &amp; other partners</a:t>
            </a:r>
          </a:p>
          <a:p>
            <a:pPr>
              <a:spcBef>
                <a:spcPts val="600"/>
              </a:spcBef>
              <a:buFont typeface="Arial"/>
              <a:buChar char="•"/>
            </a:pPr>
            <a:r>
              <a:rPr lang="en-US" sz="1600" dirty="0" smtClean="0">
                <a:latin typeface="Lucida Sans Unicode"/>
                <a:cs typeface="Lucida Sans Unicode"/>
              </a:rPr>
              <a:t> Guide &amp; support innovation initiatives</a:t>
            </a:r>
          </a:p>
          <a:p>
            <a:pPr>
              <a:spcBef>
                <a:spcPts val="600"/>
              </a:spcBef>
              <a:buFont typeface="Arial"/>
              <a:buChar char="•"/>
            </a:pPr>
            <a:r>
              <a:rPr lang="en-US" sz="1600" dirty="0">
                <a:latin typeface="Lucida Sans Unicode"/>
                <a:cs typeface="Lucida Sans Unicode"/>
              </a:rPr>
              <a:t> </a:t>
            </a:r>
            <a:r>
              <a:rPr lang="en-US" sz="1600" dirty="0" smtClean="0">
                <a:latin typeface="Lucida Sans Unicode"/>
                <a:cs typeface="Lucida Sans Unicode"/>
              </a:rPr>
              <a:t>Recommend investments and policies</a:t>
            </a:r>
          </a:p>
          <a:p>
            <a:pPr>
              <a:spcBef>
                <a:spcPts val="600"/>
              </a:spcBef>
              <a:buFont typeface="Arial"/>
              <a:buChar char="•"/>
            </a:pPr>
            <a:r>
              <a:rPr lang="en-US" sz="1600" dirty="0">
                <a:latin typeface="Lucida Sans Unicode"/>
                <a:cs typeface="Lucida Sans Unicode"/>
              </a:rPr>
              <a:t> </a:t>
            </a:r>
            <a:r>
              <a:rPr lang="en-US" sz="1600" dirty="0" smtClean="0">
                <a:latin typeface="Lucida Sans Unicode"/>
                <a:cs typeface="Lucida Sans Unicode"/>
              </a:rPr>
              <a:t>Define outcomes &amp; metrics</a:t>
            </a:r>
          </a:p>
          <a:p>
            <a:pPr>
              <a:spcBef>
                <a:spcPts val="600"/>
              </a:spcBef>
              <a:buFont typeface="Arial"/>
              <a:buChar char="•"/>
            </a:pPr>
            <a:r>
              <a:rPr lang="en-US" sz="1600" dirty="0" smtClean="0">
                <a:latin typeface="Lucida Sans Unicode"/>
                <a:cs typeface="Lucida Sans Unicode"/>
              </a:rPr>
              <a:t> Monitor impact of investments</a:t>
            </a:r>
          </a:p>
          <a:p>
            <a:endParaRPr lang="en-US" sz="1400" dirty="0"/>
          </a:p>
        </p:txBody>
      </p:sp>
      <p:sp>
        <p:nvSpPr>
          <p:cNvPr id="31" name="Title 30"/>
          <p:cNvSpPr>
            <a:spLocks noGrp="1"/>
          </p:cNvSpPr>
          <p:nvPr>
            <p:ph type="title"/>
          </p:nvPr>
        </p:nvSpPr>
        <p:spPr>
          <a:xfrm>
            <a:off x="457200" y="0"/>
            <a:ext cx="8458200" cy="838200"/>
          </a:xfrm>
        </p:spPr>
        <p:txBody>
          <a:bodyPr>
            <a:noAutofit/>
          </a:bodyPr>
          <a:lstStyle/>
          <a:p>
            <a:r>
              <a:rPr lang="en-US" sz="3000" dirty="0" smtClean="0"/>
              <a:t>STEM Investment Council</a:t>
            </a:r>
            <a:endParaRPr lang="en-US" sz="3000" dirty="0"/>
          </a:p>
        </p:txBody>
      </p:sp>
      <p:grpSp>
        <p:nvGrpSpPr>
          <p:cNvPr id="4" name="Group 3"/>
          <p:cNvGrpSpPr/>
          <p:nvPr/>
        </p:nvGrpSpPr>
        <p:grpSpPr>
          <a:xfrm>
            <a:off x="55297" y="2032921"/>
            <a:ext cx="3093763" cy="1441558"/>
            <a:chOff x="55297" y="2032921"/>
            <a:chExt cx="3093763" cy="1441558"/>
          </a:xfrm>
        </p:grpSpPr>
        <p:grpSp>
          <p:nvGrpSpPr>
            <p:cNvPr id="3" name="Group 2"/>
            <p:cNvGrpSpPr/>
            <p:nvPr/>
          </p:nvGrpSpPr>
          <p:grpSpPr>
            <a:xfrm>
              <a:off x="55297" y="2032921"/>
              <a:ext cx="3093763" cy="1441558"/>
              <a:chOff x="55297" y="3122480"/>
              <a:chExt cx="3093763" cy="1441558"/>
            </a:xfrm>
          </p:grpSpPr>
          <p:sp>
            <p:nvSpPr>
              <p:cNvPr id="6" name="Rectangle 5"/>
              <p:cNvSpPr/>
              <p:nvPr/>
            </p:nvSpPr>
            <p:spPr>
              <a:xfrm>
                <a:off x="179451" y="3131807"/>
                <a:ext cx="2950524" cy="1432231"/>
              </a:xfrm>
              <a:prstGeom prst="rect">
                <a:avLst/>
              </a:prstGeom>
              <a:effectLst>
                <a:glow rad="12700">
                  <a:schemeClr val="tx2"/>
                </a:glow>
                <a:outerShdw blurRad="40000" dist="23000" dir="5400000" rotWithShape="0">
                  <a:srgbClr val="000000">
                    <a:alpha val="35000"/>
                  </a:srgbClr>
                </a:outerShdw>
                <a:softEdge rad="76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60348" y="3122480"/>
                <a:ext cx="2950524" cy="584776"/>
              </a:xfrm>
              <a:prstGeom prst="rect">
                <a:avLst/>
              </a:prstGeom>
              <a:noFill/>
            </p:spPr>
            <p:txBody>
              <a:bodyPr wrap="square" rtlCol="0">
                <a:spAutoFit/>
              </a:bodyPr>
              <a:lstStyle/>
              <a:p>
                <a:pPr algn="ctr"/>
                <a:r>
                  <a:rPr lang="en-US" sz="1600" dirty="0" smtClean="0">
                    <a:latin typeface="Lucida Sans Unicode"/>
                    <a:cs typeface="Lucida Sans Unicode"/>
                  </a:rPr>
                  <a:t>Higher Education Coordinating Commission</a:t>
                </a:r>
                <a:endParaRPr lang="en-US" sz="1600" dirty="0">
                  <a:latin typeface="Lucida Sans Unicode"/>
                  <a:cs typeface="Lucida Sans Unicode"/>
                </a:endParaRPr>
              </a:p>
            </p:txBody>
          </p:sp>
          <p:sp>
            <p:nvSpPr>
              <p:cNvPr id="23" name="TextBox 22"/>
              <p:cNvSpPr txBox="1"/>
              <p:nvPr/>
            </p:nvSpPr>
            <p:spPr>
              <a:xfrm>
                <a:off x="55297" y="3830215"/>
                <a:ext cx="3093763" cy="584776"/>
              </a:xfrm>
              <a:prstGeom prst="rect">
                <a:avLst/>
              </a:prstGeom>
              <a:noFill/>
            </p:spPr>
            <p:txBody>
              <a:bodyPr wrap="square" rtlCol="0">
                <a:spAutoFit/>
              </a:bodyPr>
              <a:lstStyle/>
              <a:p>
                <a:pPr algn="ctr"/>
                <a:r>
                  <a:rPr lang="en-US" sz="1600" dirty="0" smtClean="0">
                    <a:latin typeface="Lucida Sans Unicode"/>
                    <a:cs typeface="Lucida Sans Unicode"/>
                  </a:rPr>
                  <a:t>Universities</a:t>
                </a:r>
              </a:p>
              <a:p>
                <a:pPr algn="ctr"/>
                <a:r>
                  <a:rPr lang="en-US" sz="1600" dirty="0" smtClean="0">
                    <a:latin typeface="Lucida Sans Unicode"/>
                    <a:cs typeface="Lucida Sans Unicode"/>
                  </a:rPr>
                  <a:t>Community Colleges</a:t>
                </a:r>
              </a:p>
            </p:txBody>
          </p:sp>
        </p:grpSp>
        <p:cxnSp>
          <p:nvCxnSpPr>
            <p:cNvPr id="17" name="Straight Connector 16"/>
            <p:cNvCxnSpPr/>
            <p:nvPr/>
          </p:nvCxnSpPr>
          <p:spPr>
            <a:xfrm flipV="1">
              <a:off x="179451" y="2662047"/>
              <a:ext cx="2950524" cy="954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198536" y="4637211"/>
            <a:ext cx="2950524" cy="792134"/>
            <a:chOff x="179451" y="5528404"/>
            <a:chExt cx="2950524" cy="792134"/>
          </a:xfrm>
        </p:grpSpPr>
        <p:sp>
          <p:nvSpPr>
            <p:cNvPr id="33" name="Rectangle 32"/>
            <p:cNvSpPr/>
            <p:nvPr/>
          </p:nvSpPr>
          <p:spPr>
            <a:xfrm>
              <a:off x="179451" y="5528404"/>
              <a:ext cx="2950524" cy="792134"/>
            </a:xfrm>
            <a:prstGeom prst="rect">
              <a:avLst/>
            </a:prstGeom>
            <a:effectLst>
              <a:glow rad="12700">
                <a:schemeClr val="tx2"/>
              </a:glow>
              <a:outerShdw blurRad="40000" dist="23000" dir="5400000" rotWithShape="0">
                <a:srgbClr val="000000">
                  <a:alpha val="35000"/>
                </a:srgbClr>
              </a:outerShdw>
              <a:softEdge rad="76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217630" y="5689597"/>
              <a:ext cx="2883693" cy="338554"/>
            </a:xfrm>
            <a:prstGeom prst="rect">
              <a:avLst/>
            </a:prstGeom>
            <a:noFill/>
          </p:spPr>
          <p:txBody>
            <a:bodyPr wrap="square" rtlCol="0">
              <a:spAutoFit/>
            </a:bodyPr>
            <a:lstStyle/>
            <a:p>
              <a:pPr algn="ctr"/>
              <a:r>
                <a:rPr lang="en-US" sz="1600" dirty="0" smtClean="0">
                  <a:latin typeface="Lucida Sans Unicode"/>
                  <a:cs typeface="Lucida Sans Unicode"/>
                </a:rPr>
                <a:t>Early Learning Division</a:t>
              </a:r>
              <a:endParaRPr lang="en-US" sz="1600" dirty="0">
                <a:latin typeface="Lucida Sans Unicode"/>
                <a:cs typeface="Lucida Sans Unicode"/>
              </a:endParaRPr>
            </a:p>
          </p:txBody>
        </p:sp>
      </p:grpSp>
      <p:grpSp>
        <p:nvGrpSpPr>
          <p:cNvPr id="37" name="Group 36"/>
          <p:cNvGrpSpPr/>
          <p:nvPr/>
        </p:nvGrpSpPr>
        <p:grpSpPr>
          <a:xfrm>
            <a:off x="169884" y="5627812"/>
            <a:ext cx="2950524" cy="792134"/>
            <a:chOff x="179451" y="5528404"/>
            <a:chExt cx="2950524" cy="792134"/>
          </a:xfrm>
        </p:grpSpPr>
        <p:sp>
          <p:nvSpPr>
            <p:cNvPr id="38" name="Rectangle 37"/>
            <p:cNvSpPr/>
            <p:nvPr/>
          </p:nvSpPr>
          <p:spPr>
            <a:xfrm>
              <a:off x="179451" y="5528404"/>
              <a:ext cx="2950524" cy="792134"/>
            </a:xfrm>
            <a:prstGeom prst="rect">
              <a:avLst/>
            </a:prstGeom>
            <a:effectLst>
              <a:glow rad="12700">
                <a:schemeClr val="tx2"/>
              </a:glow>
              <a:outerShdw blurRad="40000" dist="23000" dir="5400000" rotWithShape="0">
                <a:srgbClr val="000000">
                  <a:alpha val="35000"/>
                </a:srgbClr>
              </a:outerShdw>
              <a:softEdge rad="76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217630" y="5585692"/>
              <a:ext cx="2883693" cy="584776"/>
            </a:xfrm>
            <a:prstGeom prst="rect">
              <a:avLst/>
            </a:prstGeom>
            <a:noFill/>
          </p:spPr>
          <p:txBody>
            <a:bodyPr wrap="square" rtlCol="0">
              <a:spAutoFit/>
            </a:bodyPr>
            <a:lstStyle/>
            <a:p>
              <a:pPr algn="ctr"/>
              <a:r>
                <a:rPr lang="en-US" sz="1600" dirty="0" smtClean="0">
                  <a:latin typeface="Lucida Sans Unicode"/>
                  <a:cs typeface="Lucida Sans Unicode"/>
                </a:rPr>
                <a:t>Youth Development Council</a:t>
              </a:r>
              <a:endParaRPr lang="en-US" sz="1600" dirty="0">
                <a:latin typeface="Lucida Sans Unicode"/>
                <a:cs typeface="Lucida Sans Unicode"/>
              </a:endParaRPr>
            </a:p>
          </p:txBody>
        </p:sp>
      </p:grpSp>
      <p:pic>
        <p:nvPicPr>
          <p:cNvPr id="40" name="Picture 39" descr="ChiefEduOffice_PPTTemplate_Slide 2_Blue.png"/>
          <p:cNvPicPr>
            <a:picLocks noChangeAspect="1"/>
          </p:cNvPicPr>
          <p:nvPr/>
        </p:nvPicPr>
        <p:blipFill rotWithShape="1">
          <a:blip r:embed="rId3">
            <a:extLst>
              <a:ext uri="{28A0092B-C50C-407E-A947-70E740481C1C}">
                <a14:useLocalDpi xmlns:a14="http://schemas.microsoft.com/office/drawing/2010/main" val="0"/>
              </a:ext>
            </a:extLst>
          </a:blip>
          <a:srcRect t="88552"/>
          <a:stretch/>
        </p:blipFill>
        <p:spPr>
          <a:xfrm>
            <a:off x="0" y="6072908"/>
            <a:ext cx="9144000" cy="785091"/>
          </a:xfrm>
          <a:prstGeom prst="rect">
            <a:avLst/>
          </a:prstGeom>
        </p:spPr>
      </p:pic>
      <p:sp>
        <p:nvSpPr>
          <p:cNvPr id="28" name="Rounded Rectangle 27"/>
          <p:cNvSpPr/>
          <p:nvPr/>
        </p:nvSpPr>
        <p:spPr>
          <a:xfrm>
            <a:off x="3779980" y="4743180"/>
            <a:ext cx="4604093" cy="1132917"/>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271823" y="5082957"/>
            <a:ext cx="3804026" cy="400110"/>
          </a:xfrm>
          <a:prstGeom prst="rect">
            <a:avLst/>
          </a:prstGeom>
          <a:noFill/>
        </p:spPr>
        <p:txBody>
          <a:bodyPr wrap="square" rtlCol="0">
            <a:spAutoFit/>
          </a:bodyPr>
          <a:lstStyle/>
          <a:p>
            <a:pPr algn="ctr">
              <a:spcBef>
                <a:spcPts val="600"/>
              </a:spcBef>
            </a:pPr>
            <a:r>
              <a:rPr lang="en-US" sz="2000" b="1" dirty="0" smtClean="0"/>
              <a:t>Advisory Committee</a:t>
            </a:r>
            <a:endParaRPr lang="en-US" sz="2000" b="1" dirty="0"/>
          </a:p>
        </p:txBody>
      </p:sp>
      <p:sp>
        <p:nvSpPr>
          <p:cNvPr id="7" name="Up Arrow 6"/>
          <p:cNvSpPr/>
          <p:nvPr/>
        </p:nvSpPr>
        <p:spPr>
          <a:xfrm>
            <a:off x="5839460" y="4086497"/>
            <a:ext cx="593609" cy="64287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Brace 10"/>
          <p:cNvSpPr/>
          <p:nvPr/>
        </p:nvSpPr>
        <p:spPr>
          <a:xfrm>
            <a:off x="3232032" y="3325432"/>
            <a:ext cx="395548" cy="309451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ight Arrow 11"/>
          <p:cNvSpPr/>
          <p:nvPr/>
        </p:nvSpPr>
        <p:spPr>
          <a:xfrm>
            <a:off x="3437412" y="4784598"/>
            <a:ext cx="342568" cy="36738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193434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a:off x="5562600" y="206023"/>
            <a:ext cx="2895600" cy="381000"/>
          </a:xfrm>
          <a:prstGeom prst="round2SameRect">
            <a:avLst/>
          </a:prstGeom>
          <a:solidFill>
            <a:srgbClr val="37609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pc="50" dirty="0" smtClean="0"/>
              <a:t>Student Outcomes</a:t>
            </a:r>
            <a:endParaRPr lang="en-US" sz="1400" b="1" spc="50" dirty="0"/>
          </a:p>
        </p:txBody>
      </p:sp>
      <p:pic>
        <p:nvPicPr>
          <p:cNvPr id="3" name="Picture 2"/>
          <p:cNvPicPr>
            <a:picLocks noChangeAspect="1"/>
          </p:cNvPicPr>
          <p:nvPr/>
        </p:nvPicPr>
        <p:blipFill>
          <a:blip r:embed="rId3"/>
          <a:stretch>
            <a:fillRect/>
          </a:stretch>
        </p:blipFill>
        <p:spPr>
          <a:xfrm>
            <a:off x="0" y="626130"/>
            <a:ext cx="9144000" cy="6138930"/>
          </a:xfrm>
          <a:prstGeom prst="rect">
            <a:avLst/>
          </a:prstGeom>
        </p:spPr>
      </p:pic>
    </p:spTree>
    <p:extLst>
      <p:ext uri="{BB962C8B-B14F-4D97-AF65-F5344CB8AC3E}">
        <p14:creationId xmlns:p14="http://schemas.microsoft.com/office/powerpoint/2010/main" val="427687678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efEduOffice_PPTTemplate_Slide 2_Blue.png"/>
          <p:cNvPicPr>
            <a:picLocks noChangeAspect="1"/>
          </p:cNvPicPr>
          <p:nvPr/>
        </p:nvPicPr>
        <p:blipFill rotWithShape="1">
          <a:blip r:embed="rId3">
            <a:extLst>
              <a:ext uri="{28A0092B-C50C-407E-A947-70E740481C1C}">
                <a14:useLocalDpi xmlns:a14="http://schemas.microsoft.com/office/drawing/2010/main" val="0"/>
              </a:ext>
            </a:extLst>
          </a:blip>
          <a:srcRect t="88552"/>
          <a:stretch/>
        </p:blipFill>
        <p:spPr>
          <a:xfrm>
            <a:off x="0" y="6072908"/>
            <a:ext cx="9144000" cy="785091"/>
          </a:xfrm>
          <a:prstGeom prst="rect">
            <a:avLst/>
          </a:prstGeom>
        </p:spPr>
      </p:pic>
      <p:sp>
        <p:nvSpPr>
          <p:cNvPr id="5" name="Round Same Side Corner Rectangle 4"/>
          <p:cNvSpPr/>
          <p:nvPr/>
        </p:nvSpPr>
        <p:spPr>
          <a:xfrm>
            <a:off x="5562600" y="220134"/>
            <a:ext cx="2895600" cy="381000"/>
          </a:xfrm>
          <a:prstGeom prst="round2SameRect">
            <a:avLst/>
          </a:prstGeom>
          <a:solidFill>
            <a:schemeClr val="accent1">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pc="50" dirty="0" smtClean="0"/>
              <a:t>Strategic Plan</a:t>
            </a:r>
            <a:endParaRPr lang="en-US" sz="1400" b="1" spc="50" dirty="0"/>
          </a:p>
        </p:txBody>
      </p:sp>
      <p:sp>
        <p:nvSpPr>
          <p:cNvPr id="6" name="Rectangle 5"/>
          <p:cNvSpPr/>
          <p:nvPr/>
        </p:nvSpPr>
        <p:spPr>
          <a:xfrm>
            <a:off x="826652" y="2402772"/>
            <a:ext cx="7631547" cy="3693319"/>
          </a:xfrm>
          <a:prstGeom prst="rect">
            <a:avLst/>
          </a:prstGeom>
        </p:spPr>
        <p:txBody>
          <a:bodyPr wrap="square">
            <a:spAutoFit/>
          </a:bodyPr>
          <a:lstStyle/>
          <a:p>
            <a:r>
              <a:rPr lang="en-US" b="1" dirty="0"/>
              <a:t>GOALS</a:t>
            </a:r>
          </a:p>
          <a:p>
            <a:pPr marL="342900" indent="-342900">
              <a:buFont typeface="+mj-lt"/>
              <a:buAutoNum type="arabicPeriod"/>
            </a:pPr>
            <a:r>
              <a:rPr lang="en-US" b="1" dirty="0"/>
              <a:t>Inspire and empower our students</a:t>
            </a:r>
            <a:r>
              <a:rPr lang="en-US" dirty="0"/>
              <a:t> to develop the knowledge, skills, and mindsets necessary to thrive in a rapidly-changing, technologically rich, global society.</a:t>
            </a:r>
          </a:p>
          <a:p>
            <a:pPr marL="342900" indent="-342900">
              <a:buFont typeface="+mj-lt"/>
              <a:buAutoNum type="arabicPeriod"/>
            </a:pPr>
            <a:endParaRPr lang="en-US" dirty="0"/>
          </a:p>
          <a:p>
            <a:pPr marL="342900" indent="-342900">
              <a:buFont typeface="+mj-lt"/>
              <a:buAutoNum type="arabicPeriod"/>
            </a:pPr>
            <a:r>
              <a:rPr lang="en-US" b="1" dirty="0" smtClean="0"/>
              <a:t>Ensure </a:t>
            </a:r>
            <a:r>
              <a:rPr lang="en-US" b="1" dirty="0"/>
              <a:t>equitable opportunities and access</a:t>
            </a:r>
            <a:r>
              <a:rPr lang="en-US" dirty="0"/>
              <a:t> for every student to become a part of an inclusive innovation economy. </a:t>
            </a:r>
          </a:p>
          <a:p>
            <a:pPr marL="342900" indent="-342900">
              <a:buFont typeface="+mj-lt"/>
              <a:buAutoNum type="arabicPeriod"/>
            </a:pPr>
            <a:endParaRPr lang="en-US" dirty="0"/>
          </a:p>
          <a:p>
            <a:pPr marL="342900" indent="-342900">
              <a:buFont typeface="+mj-lt"/>
              <a:buAutoNum type="arabicPeriod"/>
            </a:pPr>
            <a:r>
              <a:rPr lang="en-US" b="1" dirty="0" smtClean="0"/>
              <a:t>Continuously </a:t>
            </a:r>
            <a:r>
              <a:rPr lang="en-US" b="1" dirty="0"/>
              <a:t>improve the effectiveness</a:t>
            </a:r>
            <a:r>
              <a:rPr lang="en-US" dirty="0"/>
              <a:t>, access to resources, and the number of formal and informal </a:t>
            </a:r>
            <a:r>
              <a:rPr lang="en-US" b="1" dirty="0"/>
              <a:t>STEM educators</a:t>
            </a:r>
            <a:r>
              <a:rPr lang="en-US" dirty="0"/>
              <a:t>. </a:t>
            </a:r>
          </a:p>
          <a:p>
            <a:pPr marL="342900" indent="-342900">
              <a:buFont typeface="+mj-lt"/>
              <a:buAutoNum type="arabicPeriod"/>
            </a:pPr>
            <a:endParaRPr lang="en-US" dirty="0"/>
          </a:p>
          <a:p>
            <a:pPr marL="342900" indent="-342900">
              <a:buFont typeface="+mj-lt"/>
              <a:buAutoNum type="arabicPeriod"/>
            </a:pPr>
            <a:r>
              <a:rPr lang="en-US" b="1" dirty="0" smtClean="0"/>
              <a:t>Create </a:t>
            </a:r>
            <a:r>
              <a:rPr lang="en-US" b="1" dirty="0"/>
              <a:t>sustainable and supportive conditions</a:t>
            </a:r>
            <a:r>
              <a:rPr lang="en-US" dirty="0"/>
              <a:t> to achieve STEM outcomes aligned to Oregon’s economic, education, and community goals. </a:t>
            </a:r>
          </a:p>
        </p:txBody>
      </p:sp>
      <p:sp>
        <p:nvSpPr>
          <p:cNvPr id="7" name="TextBox 6"/>
          <p:cNvSpPr txBox="1"/>
          <p:nvPr/>
        </p:nvSpPr>
        <p:spPr>
          <a:xfrm>
            <a:off x="826653" y="1086927"/>
            <a:ext cx="7890165" cy="1015663"/>
          </a:xfrm>
          <a:prstGeom prst="rect">
            <a:avLst/>
          </a:prstGeom>
          <a:noFill/>
        </p:spPr>
        <p:txBody>
          <a:bodyPr wrap="square" rtlCol="0">
            <a:spAutoFit/>
          </a:bodyPr>
          <a:lstStyle/>
          <a:p>
            <a:r>
              <a:rPr lang="en-US" sz="2000" b="1" dirty="0" smtClean="0"/>
              <a:t>Vision</a:t>
            </a:r>
            <a:r>
              <a:rPr lang="en-US" sz="2000" dirty="0" smtClean="0"/>
              <a:t>: </a:t>
            </a:r>
            <a:r>
              <a:rPr lang="en-US" sz="2000" dirty="0"/>
              <a:t>To build an inclusive, sustainable, innovation-based economy by reimagining and transforming how we educate and empower individuals and communities. </a:t>
            </a:r>
          </a:p>
        </p:txBody>
      </p:sp>
    </p:spTree>
    <p:extLst>
      <p:ext uri="{BB962C8B-B14F-4D97-AF65-F5344CB8AC3E}">
        <p14:creationId xmlns:p14="http://schemas.microsoft.com/office/powerpoint/2010/main" val="354816227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efEduOffice_PPTTemplate_Slide 2_Blue.png"/>
          <p:cNvPicPr>
            <a:picLocks noChangeAspect="1"/>
          </p:cNvPicPr>
          <p:nvPr/>
        </p:nvPicPr>
        <p:blipFill rotWithShape="1">
          <a:blip r:embed="rId3">
            <a:extLst>
              <a:ext uri="{28A0092B-C50C-407E-A947-70E740481C1C}">
                <a14:useLocalDpi xmlns:a14="http://schemas.microsoft.com/office/drawing/2010/main" val="0"/>
              </a:ext>
            </a:extLst>
          </a:blip>
          <a:srcRect t="88552"/>
          <a:stretch/>
        </p:blipFill>
        <p:spPr>
          <a:xfrm>
            <a:off x="0" y="6072908"/>
            <a:ext cx="9144000" cy="785091"/>
          </a:xfrm>
          <a:prstGeom prst="rect">
            <a:avLst/>
          </a:prstGeom>
        </p:spPr>
      </p:pic>
      <p:sp>
        <p:nvSpPr>
          <p:cNvPr id="5" name="Round Same Side Corner Rectangle 4"/>
          <p:cNvSpPr/>
          <p:nvPr/>
        </p:nvSpPr>
        <p:spPr>
          <a:xfrm>
            <a:off x="6045200" y="296796"/>
            <a:ext cx="2590800" cy="381000"/>
          </a:xfrm>
          <a:prstGeom prst="round2SameRect">
            <a:avLst/>
          </a:prstGeom>
          <a:solidFill>
            <a:srgbClr val="37609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pc="50" dirty="0" smtClean="0"/>
              <a:t>2015-2017 Investments</a:t>
            </a:r>
            <a:endParaRPr lang="en-US" sz="1400" b="1" spc="50" dirty="0"/>
          </a:p>
        </p:txBody>
      </p:sp>
      <p:sp>
        <p:nvSpPr>
          <p:cNvPr id="3" name="TextBox 2"/>
          <p:cNvSpPr txBox="1"/>
          <p:nvPr/>
        </p:nvSpPr>
        <p:spPr>
          <a:xfrm>
            <a:off x="944794" y="1510910"/>
            <a:ext cx="7434463" cy="4832093"/>
          </a:xfrm>
          <a:prstGeom prst="rect">
            <a:avLst/>
          </a:prstGeom>
          <a:noFill/>
        </p:spPr>
        <p:txBody>
          <a:bodyPr wrap="square" rtlCol="0">
            <a:spAutoFit/>
          </a:bodyPr>
          <a:lstStyle/>
          <a:p>
            <a:pPr fontAlgn="t"/>
            <a:r>
              <a:rPr lang="en-US" sz="2400" b="1" dirty="0"/>
              <a:t>Regional STEM </a:t>
            </a:r>
            <a:r>
              <a:rPr lang="en-US" sz="2400" b="1" dirty="0" smtClean="0"/>
              <a:t>Hubs, $5m</a:t>
            </a:r>
          </a:p>
          <a:p>
            <a:pPr marL="742950" lvl="1" indent="-285750" fontAlgn="t">
              <a:buFont typeface="Wingdings" charset="2"/>
              <a:buChar char="v"/>
            </a:pPr>
            <a:r>
              <a:rPr lang="en-US" dirty="0" smtClean="0"/>
              <a:t>“Backbone” Coordination functions</a:t>
            </a:r>
          </a:p>
          <a:p>
            <a:pPr marL="742950" lvl="1" indent="-285750" fontAlgn="t">
              <a:spcBef>
                <a:spcPts val="600"/>
              </a:spcBef>
              <a:buFont typeface="Wingdings" charset="2"/>
              <a:buChar char="v"/>
            </a:pPr>
            <a:r>
              <a:rPr lang="en-US" dirty="0" smtClean="0"/>
              <a:t>Program Funding </a:t>
            </a:r>
          </a:p>
          <a:p>
            <a:pPr marL="742950" lvl="1" indent="-285750" fontAlgn="t">
              <a:spcBef>
                <a:spcPts val="600"/>
              </a:spcBef>
              <a:buFont typeface="Wingdings" charset="2"/>
              <a:buChar char="v"/>
            </a:pPr>
            <a:r>
              <a:rPr lang="en-US" dirty="0" smtClean="0"/>
              <a:t>Scale-up Initiatives </a:t>
            </a:r>
          </a:p>
          <a:p>
            <a:pPr fontAlgn="t"/>
            <a:endParaRPr lang="en-US" dirty="0"/>
          </a:p>
          <a:p>
            <a:pPr fontAlgn="t"/>
            <a:r>
              <a:rPr lang="en-US" sz="2400" b="1" dirty="0"/>
              <a:t>STEM Innovation </a:t>
            </a:r>
            <a:r>
              <a:rPr lang="en-US" sz="2400" b="1" dirty="0" smtClean="0"/>
              <a:t>Grants, $4.75m</a:t>
            </a:r>
          </a:p>
          <a:p>
            <a:pPr marL="742950" lvl="1" indent="-285750" fontAlgn="t">
              <a:buFont typeface="Wingdings" charset="2"/>
              <a:buChar char="v"/>
            </a:pPr>
            <a:r>
              <a:rPr lang="en-US" dirty="0" smtClean="0"/>
              <a:t>Mathematics</a:t>
            </a:r>
          </a:p>
          <a:p>
            <a:pPr marL="1200150" lvl="2" indent="-285750" fontAlgn="t">
              <a:buFont typeface="Arial"/>
              <a:buChar char="•"/>
            </a:pPr>
            <a:r>
              <a:rPr lang="en-US" dirty="0" smtClean="0"/>
              <a:t>Pilot adaptive learning platforms</a:t>
            </a:r>
          </a:p>
          <a:p>
            <a:pPr marL="1200150" lvl="2" indent="-285750" fontAlgn="t">
              <a:buFont typeface="Arial"/>
              <a:buChar char="•"/>
            </a:pPr>
            <a:r>
              <a:rPr lang="en-US" dirty="0" smtClean="0"/>
              <a:t>“Math in real life” – contextualized professional development</a:t>
            </a:r>
          </a:p>
          <a:p>
            <a:pPr marL="742950" lvl="1" indent="-285750" fontAlgn="t">
              <a:spcBef>
                <a:spcPts val="600"/>
              </a:spcBef>
              <a:buFont typeface="Wingdings" charset="2"/>
              <a:buChar char="v"/>
            </a:pPr>
            <a:r>
              <a:rPr lang="en-US" dirty="0" smtClean="0"/>
              <a:t>Digital Literacy</a:t>
            </a:r>
            <a:r>
              <a:rPr lang="en-US" dirty="0"/>
              <a:t> </a:t>
            </a:r>
            <a:r>
              <a:rPr lang="en-US" dirty="0" smtClean="0"/>
              <a:t>&amp; Computer Science</a:t>
            </a:r>
          </a:p>
          <a:p>
            <a:pPr marL="742950" lvl="1" indent="-285750" fontAlgn="t">
              <a:spcBef>
                <a:spcPts val="600"/>
              </a:spcBef>
              <a:buFont typeface="Wingdings" charset="2"/>
              <a:buChar char="v"/>
            </a:pPr>
            <a:r>
              <a:rPr lang="en-US" dirty="0" smtClean="0"/>
              <a:t>Out of School network and programs</a:t>
            </a:r>
            <a:endParaRPr lang="en-US" dirty="0"/>
          </a:p>
          <a:p>
            <a:pPr fontAlgn="t"/>
            <a:endParaRPr lang="en-US" dirty="0"/>
          </a:p>
          <a:p>
            <a:pPr fontAlgn="t"/>
            <a:r>
              <a:rPr lang="en-US" sz="2400" b="1" dirty="0"/>
              <a:t>Post Secondary </a:t>
            </a:r>
            <a:r>
              <a:rPr lang="en-US" sz="2400" b="1" dirty="0" smtClean="0"/>
              <a:t>Success, $2m</a:t>
            </a:r>
            <a:endParaRPr lang="en-US" sz="2400" b="1" dirty="0"/>
          </a:p>
          <a:p>
            <a:pPr marL="742950" lvl="1" indent="-285750">
              <a:buFont typeface="Wingdings" charset="2"/>
              <a:buChar char="v"/>
            </a:pPr>
            <a:r>
              <a:rPr lang="en-US" dirty="0" smtClean="0"/>
              <a:t>Underserved and underrepresented students</a:t>
            </a:r>
          </a:p>
          <a:p>
            <a:pPr marL="742950" lvl="1" indent="-285750">
              <a:buFont typeface="Wingdings" charset="2"/>
              <a:buChar char="v"/>
            </a:pPr>
            <a:r>
              <a:rPr lang="en-US" dirty="0"/>
              <a:t>S</a:t>
            </a:r>
            <a:r>
              <a:rPr lang="en-US" dirty="0" smtClean="0"/>
              <a:t>upport services: Recruitment, retention, attainment</a:t>
            </a:r>
          </a:p>
        </p:txBody>
      </p:sp>
      <p:sp>
        <p:nvSpPr>
          <p:cNvPr id="2" name="TextBox 1"/>
          <p:cNvSpPr txBox="1"/>
          <p:nvPr/>
        </p:nvSpPr>
        <p:spPr>
          <a:xfrm>
            <a:off x="400341" y="973884"/>
            <a:ext cx="1421608" cy="523220"/>
          </a:xfrm>
          <a:prstGeom prst="rect">
            <a:avLst/>
          </a:prstGeom>
          <a:noFill/>
        </p:spPr>
        <p:txBody>
          <a:bodyPr wrap="none" rtlCol="0">
            <a:spAutoFit/>
          </a:bodyPr>
          <a:lstStyle/>
          <a:p>
            <a:r>
              <a:rPr lang="en-US" sz="2800" b="1" dirty="0" smtClean="0"/>
              <a:t>HB 3072</a:t>
            </a:r>
            <a:endParaRPr lang="en-US" sz="2800" b="1" dirty="0"/>
          </a:p>
        </p:txBody>
      </p:sp>
    </p:spTree>
    <p:extLst>
      <p:ext uri="{BB962C8B-B14F-4D97-AF65-F5344CB8AC3E}">
        <p14:creationId xmlns:p14="http://schemas.microsoft.com/office/powerpoint/2010/main" val="89968059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F345F31F18E44680D1011C5E8A15A0" ma:contentTypeVersion="6" ma:contentTypeDescription="Create a new document." ma:contentTypeScope="" ma:versionID="d6fb99deb2dc95688930dc2652d35da3">
  <xsd:schema xmlns:xsd="http://www.w3.org/2001/XMLSchema" xmlns:xs="http://www.w3.org/2001/XMLSchema" xmlns:p="http://schemas.microsoft.com/office/2006/metadata/properties" xmlns:ns1="http://schemas.microsoft.com/sharepoint/v3" xmlns:ns2="ec60daf9-795a-4040-9785-6b9d8ae581da" targetNamespace="http://schemas.microsoft.com/office/2006/metadata/properties" ma:root="true" ma:fieldsID="cb1c7d4551c6d7fd7a9b7e90f8482228" ns1:_="" ns2:_="">
    <xsd:import namespace="http://schemas.microsoft.com/sharepoint/v3"/>
    <xsd:import namespace="ec60daf9-795a-4040-9785-6b9d8ae581da"/>
    <xsd:element name="properties">
      <xsd:complexType>
        <xsd:sequence>
          <xsd:element name="documentManagement">
            <xsd:complexType>
              <xsd:all>
                <xsd:element ref="ns2:Estimated_x0020_Creation_x0020_Date" minOccurs="0"/>
                <xsd:element ref="ns2:Remediation_x0020_Date" minOccurs="0"/>
                <xsd:element ref="ns1:PublishingStartDate" minOccurs="0"/>
                <xsd:element ref="ns1:PublishingExpirationDate" minOccurs="0"/>
                <xsd:element ref="ns2:Prior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6"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7"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60daf9-795a-4040-9785-6b9d8ae581da" elementFormDefault="qualified">
    <xsd:import namespace="http://schemas.microsoft.com/office/2006/documentManagement/types"/>
    <xsd:import namespace="http://schemas.microsoft.com/office/infopath/2007/PartnerControls"/>
    <xsd:element name="Estimated_x0020_Creation_x0020_Date" ma:index="2" nillable="true" ma:displayName="Estimated Creation Date" ma:format="DateOnly" ma:internalName="Estimated_x0020_Creation_x0020_Date0" ma:readOnly="false">
      <xsd:simpleType>
        <xsd:restriction base="dms:DateTime"/>
      </xsd:simpleType>
    </xsd:element>
    <xsd:element name="Remediation_x0020_Date" ma:index="3" nillable="true" ma:displayName="Remediation Date" ma:default="[today]" ma:format="DateOnly" ma:internalName="Remediation_x0020_Date0" ma:readOnly="false">
      <xsd:simpleType>
        <xsd:restriction base="dms:DateTime"/>
      </xsd:simpleType>
    </xsd:element>
    <xsd:element name="Priority" ma:index="8" nillable="true" ma:displayName="Priority" ma:default="New" ma:description="What Priority Level Is This Document?" ma:format="RadioButtons" ma:internalName="Priority0" ma:readOnly="false">
      <xsd:simpleType>
        <xsd:restriction base="dms:Choice">
          <xsd:enumeration value="New"/>
          <xsd:enumeration value="Legacy"/>
          <xsd:enumeration value="Tier 1"/>
          <xsd:enumeration value="Tier 2"/>
          <xsd:enumeration value="Tier 3"/>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ec60daf9-795a-4040-9785-6b9d8ae581da">2020-07-18T07:38:53+00:00</Remediation_x0020_Date>
    <Priority xmlns="ec60daf9-795a-4040-9785-6b9d8ae581da">New</Priority>
    <Estimated_x0020_Creation_x0020_Date xmlns="ec60daf9-795a-4040-9785-6b9d8ae581da" xsi:nil="true"/>
  </documentManagement>
</p:properties>
</file>

<file path=customXml/itemProps1.xml><?xml version="1.0" encoding="utf-8"?>
<ds:datastoreItem xmlns:ds="http://schemas.openxmlformats.org/officeDocument/2006/customXml" ds:itemID="{08399B83-4A9A-4E4A-9C48-648A832854A3}"/>
</file>

<file path=customXml/itemProps2.xml><?xml version="1.0" encoding="utf-8"?>
<ds:datastoreItem xmlns:ds="http://schemas.openxmlformats.org/officeDocument/2006/customXml" ds:itemID="{45C0BB3D-F21A-40D0-8675-3696E7EE7FC2}"/>
</file>

<file path=customXml/itemProps3.xml><?xml version="1.0" encoding="utf-8"?>
<ds:datastoreItem xmlns:ds="http://schemas.openxmlformats.org/officeDocument/2006/customXml" ds:itemID="{4786635C-5293-4A29-A090-BF7EBFBB5F11}"/>
</file>

<file path=docProps/app.xml><?xml version="1.0" encoding="utf-8"?>
<Properties xmlns="http://schemas.openxmlformats.org/officeDocument/2006/extended-properties" xmlns:vt="http://schemas.openxmlformats.org/officeDocument/2006/docPropsVTypes">
  <TotalTime>3026</TotalTime>
  <Words>901</Words>
  <Application>Microsoft Macintosh PowerPoint</Application>
  <PresentationFormat>On-screen Show (4:3)</PresentationFormat>
  <Paragraphs>155</Paragraphs>
  <Slides>31</Slides>
  <Notes>10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High Quality Jobs</vt:lpstr>
      <vt:lpstr>STEM Outcomes for the Class of 2005</vt:lpstr>
      <vt:lpstr>STEM Investment Council</vt:lpstr>
      <vt:lpstr>STEM Investment Council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Agriculture, Food &amp; Natural Resources</vt:lpstr>
      <vt:lpstr>Arts, Information &amp; Communication</vt:lpstr>
      <vt:lpstr>Business &amp; Management</vt:lpstr>
      <vt:lpstr>Health Sciences</vt:lpstr>
      <vt:lpstr>Human Resources</vt:lpstr>
      <vt:lpstr>Industrial &amp; Engineering Systems</vt:lpstr>
      <vt:lpstr>PowerPoint Presentation</vt:lpstr>
      <vt:lpstr>CTE Secondary Dedicated FUNDING</vt:lpstr>
      <vt:lpstr>PowerPoint Presentation</vt:lpstr>
      <vt:lpstr>PowerPoint Presentation</vt:lpstr>
      <vt:lpstr>PowerPoint Presentation</vt:lpstr>
      <vt:lpstr>What is a Career Pathway?</vt:lpstr>
      <vt:lpstr>Career Pathways Road Map </vt:lpstr>
      <vt:lpstr>Career Pathway Certificates by  Focus Area</vt:lpstr>
      <vt:lpstr>Career Pathway Certificates by Gender and Focus Area</vt:lpstr>
      <vt:lpstr>PowerPoint Presentation</vt:lpstr>
      <vt:lpstr>Some of the work ahead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Gillihan</dc:creator>
  <cp:lastModifiedBy>Mark Lewis</cp:lastModifiedBy>
  <cp:revision>105</cp:revision>
  <cp:lastPrinted>2016-02-18T18:01:41Z</cp:lastPrinted>
  <dcterms:created xsi:type="dcterms:W3CDTF">2015-07-14T23:35:01Z</dcterms:created>
  <dcterms:modified xsi:type="dcterms:W3CDTF">2016-04-13T23:16:58Z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0x0101005EF345F31F18E44680D1011C5E8A15A0</vt:lpwstr>
  </property>
  <property fmtid="{D5CDD505-2E9C-101B-9397-08002B2CF9AE}" pid="5" name="Priority">
    <vt:lpwstr>New</vt:lpwstr>
  </property>
</Properties>
</file>