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91DD2-12FB-4EB1-B150-6BFCACEAA392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3D25A-B256-4278-AA88-CAB81D428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6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:\Documents and Settings\freedm\Local Settings\Temporary Internet Files\Content.IE5\G8HADOEN\MP9004000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4775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thumbnailCA2VNZ7K.jpg"/>
          <p:cNvPicPr>
            <a:picLocks noChangeAspect="1"/>
          </p:cNvPicPr>
          <p:nvPr/>
        </p:nvPicPr>
        <p:blipFill>
          <a:blip r:embed="rId3" cstate="print"/>
          <a:srcRect t="90845"/>
          <a:stretch>
            <a:fillRect/>
          </a:stretch>
        </p:blipFill>
        <p:spPr bwMode="auto">
          <a:xfrm rot="18884778">
            <a:off x="1380400" y="-207508"/>
            <a:ext cx="9304227" cy="7765279"/>
          </a:xfrm>
          <a:prstGeom prst="snip2SameRect">
            <a:avLst>
              <a:gd name="adj1" fmla="val 43076"/>
              <a:gd name="adj2" fmla="val 50000"/>
            </a:avLst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Oregon Department of Educ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125" y="3429000"/>
            <a:ext cx="20986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J:\Curriculum and Instruction\Common Core State Standards\ODE Outreach &amp; Communications\common_core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795463"/>
            <a:ext cx="23066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arallelogram 9"/>
          <p:cNvSpPr/>
          <p:nvPr/>
        </p:nvSpPr>
        <p:spPr>
          <a:xfrm>
            <a:off x="1371600" y="0"/>
            <a:ext cx="3352800" cy="3124200"/>
          </a:xfrm>
          <a:prstGeom prst="parallelogram">
            <a:avLst>
              <a:gd name="adj" fmla="val 7807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267200"/>
            <a:ext cx="5257800" cy="990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743200"/>
            <a:ext cx="5257800" cy="1317625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4333C4A-71A4-45DE-A02E-D6BF2D59F9B9}" type="datetime1">
              <a:rPr lang="en-US" smtClean="0"/>
              <a:t>12/2/2013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3E4880-55C2-498E-91D8-D57CCFB894B8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1A659C-BB78-4E36-90C8-2E184662A2C9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341313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E58AB7-F0AD-4668-A78B-E21920B20D3E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71FB52-98B9-4BAF-955D-375498B7CE18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1A3AD1-7D16-4AAA-AAEB-A81BE50333D0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82A0C0-3F6D-4444-B5A6-2BA4E837AD2C}" type="datetime1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49AD7-6134-454A-A674-AF7D0CF3F182}" type="datetime1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CC4D8-1329-4F31-AE7C-1D271E5CD905}" type="datetime1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67000"/>
            <a:ext cx="3008313" cy="3459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DD7210-6E4B-4413-8DF5-8147E28FDEFE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800AE-4E67-4F50-A176-475BE07294D0}" type="datetime1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ontent Placeholder 3" descr="thumbnailCA2VNZ7K.jpg"/>
          <p:cNvPicPr>
            <a:picLocks noChangeAspect="1"/>
          </p:cNvPicPr>
          <p:nvPr/>
        </p:nvPicPr>
        <p:blipFill>
          <a:blip r:embed="rId13" cstate="print"/>
          <a:srcRect t="90625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D349C6-A862-432C-929A-FAFFB5FDBA29}" type="datetime1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68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46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B6E74D-B28D-449B-BCF8-8560AC52CC36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5" descr="Oregon Department of Educatio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62713"/>
            <a:ext cx="1600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Content Placeholder 3" descr="thumbnailCA2VNZ7K.jpg"/>
          <p:cNvPicPr>
            <a:picLocks noChangeAspect="1"/>
          </p:cNvPicPr>
          <p:nvPr/>
        </p:nvPicPr>
        <p:blipFill>
          <a:blip r:embed="rId15" cstate="print"/>
          <a:srcRect b="90625"/>
          <a:stretch>
            <a:fillRect/>
          </a:stretch>
        </p:blipFill>
        <p:spPr bwMode="auto">
          <a:xfrm>
            <a:off x="0" y="0"/>
            <a:ext cx="7239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" descr="C:\Documents and Settings\freedm\Local Settings\Temporary Internet Files\Content.IE5\WQ4SRSSF\MP900400378[1]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00900" y="0"/>
            <a:ext cx="194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28600"/>
            <a:ext cx="624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" name="Parallelogram 22"/>
          <p:cNvSpPr/>
          <p:nvPr/>
        </p:nvSpPr>
        <p:spPr>
          <a:xfrm flipH="1">
            <a:off x="6096000" y="0"/>
            <a:ext cx="2209800" cy="1295400"/>
          </a:xfrm>
          <a:prstGeom prst="parallelogram">
            <a:avLst>
              <a:gd name="adj" fmla="val 7460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6" name="Picture 6" descr="J:\Curriculum and Instruction\Common Core State Standards\ODE Outreach &amp; Communications\common_core3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86600" y="990600"/>
            <a:ext cx="99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State Board of Education</a:t>
            </a:r>
          </a:p>
          <a:p>
            <a:r>
              <a:rPr lang="en-US" sz="2000" dirty="0" smtClean="0"/>
              <a:t>December 2013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Revision of</a:t>
            </a:r>
            <a:r>
              <a:rPr lang="en-US" b="1" dirty="0"/>
              <a:t> </a:t>
            </a:r>
            <a:r>
              <a:rPr lang="en-US" dirty="0"/>
              <a:t>Instructional Materials Adoption Process and Delay for Mathematics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 of current adoption process for the Oregon State Board of Education</a:t>
            </a:r>
          </a:p>
          <a:p>
            <a:r>
              <a:rPr lang="en-US" dirty="0" smtClean="0"/>
              <a:t>Review options that districts have when they adopt</a:t>
            </a:r>
          </a:p>
          <a:p>
            <a:r>
              <a:rPr lang="en-US" dirty="0" smtClean="0"/>
              <a:t>Highlight challenges with the current process</a:t>
            </a:r>
          </a:p>
          <a:p>
            <a:r>
              <a:rPr lang="en-US" dirty="0" smtClean="0"/>
              <a:t>ODE staff recommendations for next steps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Overview of current review cycle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876800"/>
          </a:xfrm>
        </p:spPr>
        <p:txBody>
          <a:bodyPr/>
          <a:lstStyle/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 smtClean="0"/>
              <a:t>	October 2013 	Draft rubric for next adoption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 smtClean="0"/>
              <a:t>	December </a:t>
            </a:r>
            <a:r>
              <a:rPr lang="en-US" sz="2800" dirty="0"/>
              <a:t>2013 	</a:t>
            </a:r>
            <a:r>
              <a:rPr lang="en-US" sz="2800" dirty="0" smtClean="0"/>
              <a:t>State </a:t>
            </a:r>
            <a:r>
              <a:rPr lang="en-US" sz="2800" dirty="0"/>
              <a:t>Board first read of </a:t>
            </a:r>
            <a:r>
              <a:rPr lang="en-US" sz="2800" dirty="0" smtClean="0"/>
              <a:t>criteria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January 2014	State Board adopt criteria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	Notice sent to publishers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March 2014	Proposals &amp; Bid sheets due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May 2014	Publisher summaries due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July 2014	Materials Evaluation (WOU)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October 2014	State Board materials adoption</a:t>
            </a:r>
          </a:p>
          <a:p>
            <a:pPr marL="3657600" indent="-3657600">
              <a:buNone/>
              <a:tabLst>
                <a:tab pos="280988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November 2014	Final contracts &amp; bonds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districts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Districts can select materials identified on the instructional materials list</a:t>
            </a:r>
          </a:p>
          <a:p>
            <a:r>
              <a:rPr lang="en-US" dirty="0" smtClean="0"/>
              <a:t>Districts can independently adopt materials OAR 581-022-1640</a:t>
            </a:r>
          </a:p>
          <a:p>
            <a:r>
              <a:rPr lang="en-US" dirty="0" smtClean="0"/>
              <a:t>Districts can postpone adoption of materials OAR 581-022-1650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5888" indent="0"/>
            <a:r>
              <a:rPr lang="en-US" sz="2400" dirty="0" smtClean="0"/>
              <a:t>Challenges with the current adoption process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r>
              <a:rPr lang="en-US" sz="2000" dirty="0" smtClean="0"/>
              <a:t>Expensive process for publishers</a:t>
            </a:r>
          </a:p>
          <a:p>
            <a:pPr lvl="1"/>
            <a:r>
              <a:rPr lang="en-US" sz="1800" dirty="0" smtClean="0"/>
              <a:t>Fewer publishers may participate, possibly preclude smaller publishers from engaging in the review process</a:t>
            </a:r>
          </a:p>
          <a:p>
            <a:pPr lvl="1"/>
            <a:r>
              <a:rPr lang="en-US" sz="1800" dirty="0" smtClean="0"/>
              <a:t>Current process does not review supplemental, or open source materials</a:t>
            </a:r>
          </a:p>
          <a:p>
            <a:pPr lvl="1"/>
            <a:r>
              <a:rPr lang="en-US" sz="1800" dirty="0" smtClean="0"/>
              <a:t>Unclear how subscription based materials would be priced</a:t>
            </a:r>
          </a:p>
          <a:p>
            <a:r>
              <a:rPr lang="en-US" sz="2000" dirty="0"/>
              <a:t>Data is not collected to know what materials have been adopted off the list, or independently adopted in the state</a:t>
            </a:r>
          </a:p>
          <a:p>
            <a:r>
              <a:rPr lang="en-US" sz="2000" dirty="0" smtClean="0"/>
              <a:t>Surveys indicate that state and district adoption cycles appear not to be in sync</a:t>
            </a:r>
          </a:p>
          <a:p>
            <a:pPr lvl="1"/>
            <a:r>
              <a:rPr lang="en-US" sz="1800" dirty="0" smtClean="0"/>
              <a:t>Professional learning team (PLT) conference survey indicates few districts plan to adopt the year after the state review process</a:t>
            </a:r>
          </a:p>
          <a:p>
            <a:pPr lvl="2"/>
            <a:r>
              <a:rPr lang="en-US" sz="1600" dirty="0" smtClean="0"/>
              <a:t>CCSS ELA </a:t>
            </a:r>
            <a:r>
              <a:rPr lang="en-US" sz="1600" dirty="0"/>
              <a:t>– </a:t>
            </a:r>
            <a:r>
              <a:rPr lang="en-US" sz="1600" dirty="0" smtClean="0"/>
              <a:t>10% 2013-14 </a:t>
            </a:r>
          </a:p>
          <a:p>
            <a:pPr lvl="2"/>
            <a:r>
              <a:rPr lang="en-US" sz="1600" dirty="0" smtClean="0"/>
              <a:t>CCSS Math – 22% 2014-15</a:t>
            </a:r>
          </a:p>
          <a:p>
            <a:pPr lvl="1"/>
            <a:r>
              <a:rPr lang="en-US" sz="1800" dirty="0" smtClean="0"/>
              <a:t>PLT surveys indicated many districts have adopted or implemented CCSS materials prior to state review process</a:t>
            </a:r>
          </a:p>
          <a:p>
            <a:pPr lvl="2"/>
            <a:r>
              <a:rPr lang="en-US" sz="1600" dirty="0"/>
              <a:t>CCSS ELA – </a:t>
            </a:r>
            <a:r>
              <a:rPr lang="en-US" sz="1600" dirty="0" smtClean="0"/>
              <a:t>44% 2012-13 or earlier</a:t>
            </a:r>
            <a:endParaRPr lang="en-US" sz="1600" dirty="0"/>
          </a:p>
          <a:p>
            <a:pPr lvl="2"/>
            <a:r>
              <a:rPr lang="en-US" sz="1600" dirty="0"/>
              <a:t>CCSS Math – </a:t>
            </a:r>
            <a:r>
              <a:rPr lang="en-US" sz="1600" dirty="0" smtClean="0"/>
              <a:t>48% 2013-14 or earlier</a:t>
            </a:r>
          </a:p>
          <a:p>
            <a:pPr marL="914400" lvl="2" indent="0">
              <a:buNone/>
            </a:pPr>
            <a:endParaRPr lang="en-US" sz="2000" i="1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5888" indent="0"/>
            <a:r>
              <a:rPr lang="en-US" sz="2400" dirty="0" smtClean="0"/>
              <a:t>Challenges with the current adoption process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r>
              <a:rPr lang="en-US" sz="2000" dirty="0" smtClean="0"/>
              <a:t>Many districts conduct appear to conduct their own local review of materials, although needs vary by region (PLT survey)</a:t>
            </a:r>
          </a:p>
          <a:p>
            <a:pPr lvl="1"/>
            <a:r>
              <a:rPr lang="en-US" sz="1800" dirty="0" smtClean="0"/>
              <a:t>“Very Likely” would conduct their own review</a:t>
            </a:r>
          </a:p>
          <a:p>
            <a:pPr lvl="2"/>
            <a:r>
              <a:rPr lang="en-US" sz="1400" dirty="0" smtClean="0"/>
              <a:t>Eastern conference – 30%</a:t>
            </a:r>
          </a:p>
          <a:p>
            <a:pPr lvl="2"/>
            <a:r>
              <a:rPr lang="en-US" sz="1400" dirty="0" smtClean="0"/>
              <a:t>Portland conference – 48%</a:t>
            </a:r>
          </a:p>
          <a:p>
            <a:pPr lvl="1"/>
            <a:r>
              <a:rPr lang="en-US" sz="1800" dirty="0" smtClean="0"/>
              <a:t>“Very Unlikely” would conduct their own review</a:t>
            </a:r>
          </a:p>
          <a:p>
            <a:pPr lvl="2"/>
            <a:r>
              <a:rPr lang="en-US" sz="1400" dirty="0"/>
              <a:t>Eastern conference – </a:t>
            </a:r>
            <a:r>
              <a:rPr lang="en-US" sz="1400" dirty="0" smtClean="0"/>
              <a:t>57%</a:t>
            </a:r>
            <a:endParaRPr lang="en-US" sz="1400" dirty="0"/>
          </a:p>
          <a:p>
            <a:pPr lvl="2"/>
            <a:r>
              <a:rPr lang="en-US" sz="1400" dirty="0"/>
              <a:t>Portland conference – </a:t>
            </a:r>
            <a:r>
              <a:rPr lang="en-US" sz="1400" dirty="0" smtClean="0"/>
              <a:t>33%</a:t>
            </a:r>
            <a:endParaRPr lang="en-US" sz="1400" dirty="0"/>
          </a:p>
          <a:p>
            <a:r>
              <a:rPr lang="en-US" sz="2200" dirty="0" smtClean="0"/>
              <a:t>Information from the review process does not appear to help most districts (PLT survey)</a:t>
            </a:r>
          </a:p>
          <a:p>
            <a:pPr lvl="1"/>
            <a:r>
              <a:rPr lang="en-US" sz="1800" i="1" u="sng" dirty="0" smtClean="0"/>
              <a:t>Survey Statement: </a:t>
            </a:r>
            <a:r>
              <a:rPr lang="en-US" sz="1800" i="1" dirty="0" smtClean="0"/>
              <a:t>The state instructional materials review process provides useful information that supports the local review of materials in our district</a:t>
            </a:r>
          </a:p>
          <a:p>
            <a:pPr lvl="2"/>
            <a:r>
              <a:rPr lang="en-US" sz="1600" dirty="0" smtClean="0"/>
              <a:t>20%  - Strongly or somewhat Agree</a:t>
            </a:r>
          </a:p>
          <a:p>
            <a:pPr lvl="2"/>
            <a:r>
              <a:rPr lang="en-US" sz="1600" dirty="0" smtClean="0"/>
              <a:t>52%  - Strongly or somewhat Disagree</a:t>
            </a:r>
            <a:endParaRPr lang="en-US" sz="1600" dirty="0"/>
          </a:p>
          <a:p>
            <a:pPr lvl="1"/>
            <a:endParaRPr lang="en-US" sz="800" dirty="0"/>
          </a:p>
          <a:p>
            <a:pPr marL="914400" lvl="2" indent="0">
              <a:buNone/>
            </a:pPr>
            <a:endParaRPr lang="en-US" sz="24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5888" indent="0"/>
            <a:r>
              <a:rPr lang="en-US" sz="2400" dirty="0"/>
              <a:t>Challenges with the current adoption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r>
              <a:rPr lang="en-US" sz="2400" dirty="0" smtClean="0"/>
              <a:t>PLT conference survey comments and recommendations</a:t>
            </a:r>
          </a:p>
          <a:p>
            <a:pPr lvl="1"/>
            <a:r>
              <a:rPr lang="en-US" sz="1800" dirty="0" smtClean="0"/>
              <a:t>[It would be great] to </a:t>
            </a:r>
            <a:r>
              <a:rPr lang="en-US" sz="1800" dirty="0"/>
              <a:t>have a comparison of the materials and not just an approved list of materials. </a:t>
            </a:r>
          </a:p>
          <a:p>
            <a:pPr lvl="1"/>
            <a:r>
              <a:rPr lang="en-US" sz="1800" dirty="0"/>
              <a:t>Use districts or ESD's to create a wider number of materials for review. Connect with other states now that we have common standards. Collect data about curriculum used in districts and review materials on those publications. </a:t>
            </a:r>
          </a:p>
          <a:p>
            <a:pPr lvl="1"/>
            <a:r>
              <a:rPr lang="en-US" sz="1800" dirty="0" smtClean="0"/>
              <a:t>[Provide] useful </a:t>
            </a:r>
            <a:r>
              <a:rPr lang="en-US" sz="1800" dirty="0"/>
              <a:t>tools for teaching to the </a:t>
            </a:r>
            <a:r>
              <a:rPr lang="en-US" sz="1800" dirty="0" smtClean="0"/>
              <a:t>CCSSs</a:t>
            </a:r>
          </a:p>
          <a:p>
            <a:pPr lvl="1"/>
            <a:r>
              <a:rPr lang="en-US" sz="1800" dirty="0"/>
              <a:t>Time line is not supportive to making sure schools purchase wisely and teacher are trained prior to implementation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How applicable is it to the tablet computer format?</a:t>
            </a:r>
            <a:endParaRPr lang="en-US" sz="1800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dirty="0"/>
              <a:t>seven year rotating adoption process makes the adoption of digital materials a lost opportunity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Stop doing it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5888" indent="0"/>
            <a:r>
              <a:rPr lang="en-US" dirty="0" smtClean="0"/>
              <a:t>ODE Staff recommendations:</a:t>
            </a:r>
            <a:br>
              <a:rPr lang="en-US" dirty="0" smtClean="0"/>
            </a:br>
            <a:r>
              <a:rPr lang="en-US" dirty="0" smtClean="0"/>
              <a:t>Mathematics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76800"/>
          </a:xfrm>
        </p:spPr>
        <p:txBody>
          <a:bodyPr/>
          <a:lstStyle/>
          <a:p>
            <a:r>
              <a:rPr lang="en-US" sz="2400" dirty="0" smtClean="0"/>
              <a:t>Adopt mathematics review criteria in 2014</a:t>
            </a:r>
          </a:p>
          <a:p>
            <a:pPr lvl="0"/>
            <a:r>
              <a:rPr lang="en-US" sz="2400" dirty="0"/>
              <a:t>Delay the adoption process for mathematics materials for at least one year.</a:t>
            </a:r>
          </a:p>
          <a:p>
            <a:pPr lvl="1"/>
            <a:r>
              <a:rPr lang="en-US" sz="2000" dirty="0"/>
              <a:t>Convene workgroups to provide feedback on the review and revision of Oregon law </a:t>
            </a:r>
          </a:p>
          <a:p>
            <a:pPr lvl="1"/>
            <a:r>
              <a:rPr lang="en-US" sz="2000" dirty="0"/>
              <a:t>Revise ORS 337 and submit for next legislative cycle (~April 2014).</a:t>
            </a:r>
          </a:p>
          <a:p>
            <a:pPr lvl="1"/>
            <a:r>
              <a:rPr lang="en-US" sz="2000" dirty="0"/>
              <a:t>Revise OAR 581 division 11 (instructional materials), and adoption options in division 22 (OAR 581-22-1640, OAR 581-22-1622, OAR 581-22-1650) after new statues have been passed</a:t>
            </a:r>
            <a:r>
              <a:rPr lang="en-US" sz="2000" dirty="0" smtClean="0"/>
              <a:t>.</a:t>
            </a:r>
          </a:p>
          <a:p>
            <a:pPr lvl="0"/>
            <a:r>
              <a:rPr lang="en-US" sz="2400" dirty="0"/>
              <a:t>Support the independent adoption process for CCSS mathematics materials in 2014-15.</a:t>
            </a:r>
          </a:p>
          <a:p>
            <a:pPr lvl="1"/>
            <a:r>
              <a:rPr lang="en-US" sz="2000" dirty="0" smtClean="0"/>
              <a:t>Provide </a:t>
            </a:r>
            <a:r>
              <a:rPr lang="en-US" sz="2000" dirty="0"/>
              <a:t>opportunities for districts to review CCSS mathematics materials. </a:t>
            </a:r>
          </a:p>
          <a:p>
            <a:pPr lvl="1"/>
            <a:r>
              <a:rPr lang="en-US" sz="2000" dirty="0"/>
              <a:t>Support local reviews of materials using the adopted criteria.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6E74D-B28D-449B-BCF8-8560AC52C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E CCSS 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2020-07-18T00:53:16+00:00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2367B3D8-4855-46F7-BE9E-E22BB081E7B4}"/>
</file>

<file path=customXml/itemProps2.xml><?xml version="1.0" encoding="utf-8"?>
<ds:datastoreItem xmlns:ds="http://schemas.openxmlformats.org/officeDocument/2006/customXml" ds:itemID="{54DC4362-309B-4247-BC88-FCB2619BC706}"/>
</file>

<file path=customXml/itemProps3.xml><?xml version="1.0" encoding="utf-8"?>
<ds:datastoreItem xmlns:ds="http://schemas.openxmlformats.org/officeDocument/2006/customXml" ds:itemID="{B402EBE8-7667-466A-AFD7-29554EE821F5}"/>
</file>

<file path=docProps/app.xml><?xml version="1.0" encoding="utf-8"?>
<Properties xmlns="http://schemas.openxmlformats.org/officeDocument/2006/extended-properties" xmlns:vt="http://schemas.openxmlformats.org/officeDocument/2006/docPropsVTypes">
  <Template>ODE CCSS Theme1</Template>
  <TotalTime>145</TotalTime>
  <Words>499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ODE CCSS Theme1</vt:lpstr>
      <vt:lpstr>Revision of Instructional Materials Adoption Process and Delay for Mathematics </vt:lpstr>
      <vt:lpstr>Outline</vt:lpstr>
      <vt:lpstr>Overview of current review cycle</vt:lpstr>
      <vt:lpstr>Options for districts</vt:lpstr>
      <vt:lpstr>Challenges with the current adoption process</vt:lpstr>
      <vt:lpstr>Challenges with the current adoption process</vt:lpstr>
      <vt:lpstr>Challenges with the current adoption process</vt:lpstr>
      <vt:lpstr>ODE Staff recommendations: Mathematics adoption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 Mark</dc:creator>
  <cp:lastModifiedBy>NAZAROV Emily</cp:lastModifiedBy>
  <cp:revision>14</cp:revision>
  <dcterms:created xsi:type="dcterms:W3CDTF">2013-11-14T21:44:15Z</dcterms:created>
  <dcterms:modified xsi:type="dcterms:W3CDTF">2013-12-03T02:06:45Z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