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191DD2-12FB-4EB1-B150-6BFCACEAA392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63D25A-B256-4278-AA88-CAB81D428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666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C:\Documents and Settings\freedm\Local Settings\Temporary Internet Files\Content.IE5\G8HADOEN\MP90040005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914775" cy="2608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Content Placeholder 3" descr="thumbnailCA2VNZ7K.jpg"/>
          <p:cNvPicPr>
            <a:picLocks noChangeAspect="1"/>
          </p:cNvPicPr>
          <p:nvPr/>
        </p:nvPicPr>
        <p:blipFill>
          <a:blip r:embed="rId3" cstate="print"/>
          <a:srcRect t="90845"/>
          <a:stretch>
            <a:fillRect/>
          </a:stretch>
        </p:blipFill>
        <p:spPr bwMode="auto">
          <a:xfrm rot="18884778">
            <a:off x="1380400" y="-207508"/>
            <a:ext cx="9304227" cy="7765279"/>
          </a:xfrm>
          <a:prstGeom prst="snip2SameRect">
            <a:avLst>
              <a:gd name="adj1" fmla="val 43076"/>
              <a:gd name="adj2" fmla="val 50000"/>
            </a:avLst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 descr="Oregon Department of Educatio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125" y="3429000"/>
            <a:ext cx="209867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6" descr="J:\Curriculum and Instruction\Common Core State Standards\ODE Outreach &amp; Communications\common_core3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53200" y="1795463"/>
            <a:ext cx="2306638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Parallelogram 9"/>
          <p:cNvSpPr/>
          <p:nvPr/>
        </p:nvSpPr>
        <p:spPr>
          <a:xfrm>
            <a:off x="1371600" y="0"/>
            <a:ext cx="3352800" cy="3124200"/>
          </a:xfrm>
          <a:prstGeom prst="parallelogram">
            <a:avLst>
              <a:gd name="adj" fmla="val 78074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33800" y="4267200"/>
            <a:ext cx="5257800" cy="990600"/>
          </a:xfrm>
        </p:spPr>
        <p:txBody>
          <a:bodyPr/>
          <a:lstStyle>
            <a:lvl1pPr marL="0" indent="0" algn="ctr">
              <a:buNone/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33800" y="2743200"/>
            <a:ext cx="5257800" cy="1317625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228600" y="632460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C4333C4A-71A4-45DE-A02E-D6BF2D59F9B9}" type="datetime1">
              <a:rPr lang="en-US" smtClean="0"/>
              <a:t>12/2/2013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32460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52B6E74D-B28D-449B-BCF8-8560AC52CC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E3E4880-55C2-498E-91D8-D57CCFB894B8}" type="datetime1">
              <a:rPr lang="en-US" smtClean="0"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B6E74D-B28D-449B-BCF8-8560AC52CC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1A659C-BB78-4E36-90C8-2E184662A2C9}" type="datetime1">
              <a:rPr lang="en-US" smtClean="0"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B6E74D-B28D-449B-BCF8-8560AC52CC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indent="341313"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E58AB7-F0AD-4668-A78B-E21920B20D3E}" type="datetime1">
              <a:rPr lang="en-US" smtClean="0"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B6E74D-B28D-449B-BCF8-8560AC52CC3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071FB52-98B9-4BAF-955D-375498B7CE18}" type="datetime1">
              <a:rPr lang="en-US" smtClean="0"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B6E74D-B28D-449B-BCF8-8560AC52CC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11A3AD1-7D16-4AAA-AAEB-A81BE50333D0}" type="datetime1">
              <a:rPr lang="en-US" smtClean="0"/>
              <a:t>12/2/2013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B6E74D-B28D-449B-BCF8-8560AC52CC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F82A0C0-3F6D-4444-B5A6-2BA4E837AD2C}" type="datetime1">
              <a:rPr lang="en-US" smtClean="0"/>
              <a:t>12/2/2013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B6E74D-B28D-449B-BCF8-8560AC52CC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B49AD7-6134-454A-A674-AF7D0CF3F182}" type="datetime1">
              <a:rPr lang="en-US" smtClean="0"/>
              <a:t>12/2/2013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B6E74D-B28D-449B-BCF8-8560AC52CC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37CC4D8-1329-4F31-AE7C-1D271E5CD905}" type="datetime1">
              <a:rPr lang="en-US" smtClean="0"/>
              <a:t>12/2/2013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B6E74D-B28D-449B-BCF8-8560AC52CC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7160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371600"/>
            <a:ext cx="5111750" cy="4754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667000"/>
            <a:ext cx="3008313" cy="34591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1DD7210-6E4B-4413-8DF5-8147E28FDEFE}" type="datetime1">
              <a:rPr lang="en-US" smtClean="0"/>
              <a:t>12/2/2013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B6E74D-B28D-449B-BCF8-8560AC52CC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371599"/>
            <a:ext cx="5486400" cy="33559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3800AE-4E67-4F50-A176-475BE07294D0}" type="datetime1">
              <a:rPr lang="en-US" smtClean="0"/>
              <a:t>12/2/2013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B6E74D-B28D-449B-BCF8-8560AC52CC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Content Placeholder 3" descr="thumbnailCA2VNZ7K.jpg"/>
          <p:cNvPicPr>
            <a:picLocks noChangeAspect="1"/>
          </p:cNvPicPr>
          <p:nvPr/>
        </p:nvPicPr>
        <p:blipFill>
          <a:blip r:embed="rId13" cstate="print"/>
          <a:srcRect t="90625"/>
          <a:stretch>
            <a:fillRect/>
          </a:stretch>
        </p:blipFill>
        <p:spPr bwMode="auto">
          <a:xfrm>
            <a:off x="0" y="64008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7BD349C6-A862-432C-929A-FAFFB5FDBA29}" type="datetime1">
              <a:rPr lang="en-US" smtClean="0"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4683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64468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fld id="{52B6E74D-B28D-449B-BCF8-8560AC52CC36}" type="slidenum">
              <a:rPr lang="en-US" smtClean="0"/>
              <a:t>‹#›</a:t>
            </a:fld>
            <a:endParaRPr lang="en-US"/>
          </a:p>
        </p:txBody>
      </p:sp>
      <p:pic>
        <p:nvPicPr>
          <p:cNvPr id="1031" name="Picture 5" descr="Oregon Department of Education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52400" y="6462713"/>
            <a:ext cx="16002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Content Placeholder 3" descr="thumbnailCA2VNZ7K.jpg"/>
          <p:cNvPicPr>
            <a:picLocks noChangeAspect="1"/>
          </p:cNvPicPr>
          <p:nvPr/>
        </p:nvPicPr>
        <p:blipFill>
          <a:blip r:embed="rId15" cstate="print"/>
          <a:srcRect b="90625"/>
          <a:stretch>
            <a:fillRect/>
          </a:stretch>
        </p:blipFill>
        <p:spPr bwMode="auto">
          <a:xfrm>
            <a:off x="0" y="0"/>
            <a:ext cx="7239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3" descr="C:\Documents and Settings\freedm\Local Settings\Temporary Internet Files\Content.IE5\WQ4SRSSF\MP900400378[1].jpg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200900" y="0"/>
            <a:ext cx="19431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4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228600"/>
            <a:ext cx="6248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" name="Parallelogram 22"/>
          <p:cNvSpPr/>
          <p:nvPr/>
        </p:nvSpPr>
        <p:spPr>
          <a:xfrm flipH="1">
            <a:off x="6096000" y="0"/>
            <a:ext cx="2209800" cy="1295400"/>
          </a:xfrm>
          <a:prstGeom prst="parallelogram">
            <a:avLst>
              <a:gd name="adj" fmla="val 74601"/>
            </a:avLst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036" name="Picture 6" descr="J:\Curriculum and Instruction\Common Core State Standards\ODE Outreach &amp; Communications\common_core3.png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7086600" y="990600"/>
            <a:ext cx="9906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bg1"/>
          </a:solidFill>
          <a:latin typeface="Calibri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pitchFamily="34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pitchFamily="34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pitchFamily="34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pitchFamily="34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pitchFamily="34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pitchFamily="34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pitchFamily="34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000" dirty="0" smtClean="0"/>
              <a:t>State Board of Education</a:t>
            </a:r>
          </a:p>
          <a:p>
            <a:r>
              <a:rPr lang="en-US" sz="2000" dirty="0" smtClean="0"/>
              <a:t>December 2013</a:t>
            </a:r>
          </a:p>
          <a:p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Revision of</a:t>
            </a:r>
            <a:r>
              <a:rPr lang="en-US" b="1" dirty="0"/>
              <a:t> </a:t>
            </a:r>
            <a:r>
              <a:rPr lang="en-US" dirty="0"/>
              <a:t>Instructional Materials Adoption Process and Delay for Mathematics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6E74D-B28D-449B-BCF8-8560AC52CC3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226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  of current adoption process for the Oregon State Board of Education</a:t>
            </a:r>
          </a:p>
          <a:p>
            <a:r>
              <a:rPr lang="en-US" dirty="0" smtClean="0"/>
              <a:t>Review options that districts have when they adopt</a:t>
            </a:r>
          </a:p>
          <a:p>
            <a:r>
              <a:rPr lang="en-US" dirty="0" smtClean="0"/>
              <a:t>Highlight challenges with the current process</a:t>
            </a:r>
          </a:p>
          <a:p>
            <a:r>
              <a:rPr lang="en-US" dirty="0" smtClean="0"/>
              <a:t>ODE staff recommendations for next steps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6E74D-B28D-449B-BCF8-8560AC52CC36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3632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Overview of current review cycle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10600" cy="4876800"/>
          </a:xfrm>
        </p:spPr>
        <p:txBody>
          <a:bodyPr/>
          <a:lstStyle/>
          <a:p>
            <a:pPr marL="3657600" indent="-3657600">
              <a:buNone/>
              <a:tabLst>
                <a:tab pos="280988" algn="l"/>
              </a:tabLst>
            </a:pPr>
            <a:r>
              <a:rPr lang="en-US" sz="2800" dirty="0" smtClean="0"/>
              <a:t>	October 2013 	Draft rubric for next adoption</a:t>
            </a:r>
          </a:p>
          <a:p>
            <a:pPr marL="3657600" indent="-3657600">
              <a:buNone/>
              <a:tabLst>
                <a:tab pos="280988" algn="l"/>
              </a:tabLst>
            </a:pPr>
            <a:r>
              <a:rPr lang="en-US" sz="2800" dirty="0" smtClean="0"/>
              <a:t>	December </a:t>
            </a:r>
            <a:r>
              <a:rPr lang="en-US" sz="2800" dirty="0"/>
              <a:t>2013 	</a:t>
            </a:r>
            <a:r>
              <a:rPr lang="en-US" sz="2800" dirty="0" smtClean="0"/>
              <a:t>State </a:t>
            </a:r>
            <a:r>
              <a:rPr lang="en-US" sz="2800" dirty="0"/>
              <a:t>Board first read of </a:t>
            </a:r>
            <a:r>
              <a:rPr lang="en-US" sz="2800" dirty="0" smtClean="0"/>
              <a:t>criteria</a:t>
            </a:r>
          </a:p>
          <a:p>
            <a:pPr marL="3657600" indent="-3657600">
              <a:buNone/>
              <a:tabLst>
                <a:tab pos="280988" algn="l"/>
              </a:tabLst>
            </a:pPr>
            <a:r>
              <a:rPr lang="en-US" sz="2800" dirty="0"/>
              <a:t>	</a:t>
            </a:r>
            <a:r>
              <a:rPr lang="en-US" sz="2800" dirty="0" smtClean="0"/>
              <a:t>January 2014	State Board adopt criteria</a:t>
            </a:r>
          </a:p>
          <a:p>
            <a:pPr marL="3657600" indent="-3657600">
              <a:buNone/>
              <a:tabLst>
                <a:tab pos="280988" algn="l"/>
              </a:tabLst>
            </a:pPr>
            <a:r>
              <a:rPr lang="en-US" sz="2800" dirty="0"/>
              <a:t>	</a:t>
            </a:r>
            <a:r>
              <a:rPr lang="en-US" sz="2800" dirty="0" smtClean="0"/>
              <a:t>	Notice sent to publishers</a:t>
            </a:r>
          </a:p>
          <a:p>
            <a:pPr marL="3657600" indent="-3657600">
              <a:buNone/>
              <a:tabLst>
                <a:tab pos="280988" algn="l"/>
              </a:tabLst>
            </a:pPr>
            <a:r>
              <a:rPr lang="en-US" sz="2800" dirty="0"/>
              <a:t>	</a:t>
            </a:r>
            <a:r>
              <a:rPr lang="en-US" sz="2800" dirty="0" smtClean="0"/>
              <a:t>March 2014	Proposals &amp; Bid sheets due</a:t>
            </a:r>
          </a:p>
          <a:p>
            <a:pPr marL="3657600" indent="-3657600">
              <a:buNone/>
              <a:tabLst>
                <a:tab pos="280988" algn="l"/>
              </a:tabLst>
            </a:pPr>
            <a:r>
              <a:rPr lang="en-US" sz="2800" dirty="0"/>
              <a:t>	</a:t>
            </a:r>
            <a:r>
              <a:rPr lang="en-US" sz="2800" dirty="0" smtClean="0"/>
              <a:t>May 2014	Publisher summaries due</a:t>
            </a:r>
          </a:p>
          <a:p>
            <a:pPr marL="3657600" indent="-3657600">
              <a:buNone/>
              <a:tabLst>
                <a:tab pos="280988" algn="l"/>
              </a:tabLst>
            </a:pPr>
            <a:r>
              <a:rPr lang="en-US" sz="2800" dirty="0"/>
              <a:t>	</a:t>
            </a:r>
            <a:r>
              <a:rPr lang="en-US" sz="2800" dirty="0" smtClean="0"/>
              <a:t>July 2014	Materials Evaluation (WOU)</a:t>
            </a:r>
          </a:p>
          <a:p>
            <a:pPr marL="3657600" indent="-3657600">
              <a:buNone/>
              <a:tabLst>
                <a:tab pos="280988" algn="l"/>
              </a:tabLst>
            </a:pPr>
            <a:r>
              <a:rPr lang="en-US" sz="2800" dirty="0"/>
              <a:t>	</a:t>
            </a:r>
            <a:r>
              <a:rPr lang="en-US" sz="2800" dirty="0" smtClean="0"/>
              <a:t>October 2014	State Board materials adoption</a:t>
            </a:r>
          </a:p>
          <a:p>
            <a:pPr marL="3657600" indent="-3657600">
              <a:buNone/>
              <a:tabLst>
                <a:tab pos="280988" algn="l"/>
              </a:tabLst>
            </a:pPr>
            <a:r>
              <a:rPr lang="en-US" sz="2800" dirty="0"/>
              <a:t>	</a:t>
            </a:r>
            <a:r>
              <a:rPr lang="en-US" sz="2800" dirty="0" smtClean="0"/>
              <a:t>November 2014	Final contracts &amp; bonds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6E74D-B28D-449B-BCF8-8560AC52CC36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362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Options for districts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Districts can select materials identified on the instructional materials list</a:t>
            </a:r>
          </a:p>
          <a:p>
            <a:r>
              <a:rPr lang="en-US" dirty="0" smtClean="0"/>
              <a:t>Districts can independently adopt materials OAR 581-022-1640</a:t>
            </a:r>
          </a:p>
          <a:p>
            <a:r>
              <a:rPr lang="en-US" dirty="0" smtClean="0"/>
              <a:t>Districts can postpone adoption of materials OAR 581-022-1650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6E74D-B28D-449B-BCF8-8560AC52CC36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796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115888" indent="0"/>
            <a:r>
              <a:rPr lang="en-US" sz="2400" dirty="0" smtClean="0"/>
              <a:t>Challenges with the current adoption process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5105400"/>
          </a:xfrm>
        </p:spPr>
        <p:txBody>
          <a:bodyPr/>
          <a:lstStyle/>
          <a:p>
            <a:r>
              <a:rPr lang="en-US" sz="2000" dirty="0" smtClean="0"/>
              <a:t>Expensive process for publishers</a:t>
            </a:r>
          </a:p>
          <a:p>
            <a:pPr lvl="1"/>
            <a:r>
              <a:rPr lang="en-US" sz="1800" dirty="0" smtClean="0"/>
              <a:t>Fewer publishers may participate, possibly preclude smaller publishers from engaging in the review process</a:t>
            </a:r>
          </a:p>
          <a:p>
            <a:pPr lvl="1"/>
            <a:r>
              <a:rPr lang="en-US" sz="1800" dirty="0" smtClean="0"/>
              <a:t>Current process does not review supplemental, or open source materials</a:t>
            </a:r>
          </a:p>
          <a:p>
            <a:pPr lvl="1"/>
            <a:r>
              <a:rPr lang="en-US" sz="1800" dirty="0" smtClean="0"/>
              <a:t>Unclear how subscription based materials would be priced</a:t>
            </a:r>
          </a:p>
          <a:p>
            <a:r>
              <a:rPr lang="en-US" sz="2000" dirty="0"/>
              <a:t>Data is not collected to know what materials have been adopted off the list, or independently adopted in the state</a:t>
            </a:r>
          </a:p>
          <a:p>
            <a:r>
              <a:rPr lang="en-US" sz="2000" dirty="0" smtClean="0"/>
              <a:t>Surveys indicate that state and district adoption cycles appear not to be in sync</a:t>
            </a:r>
          </a:p>
          <a:p>
            <a:pPr lvl="1"/>
            <a:r>
              <a:rPr lang="en-US" sz="1800" dirty="0" smtClean="0"/>
              <a:t>Professional learning team (PLT) conference survey indicates few districts plan to adopt the year after the state review process</a:t>
            </a:r>
          </a:p>
          <a:p>
            <a:pPr lvl="2"/>
            <a:r>
              <a:rPr lang="en-US" sz="1600" dirty="0" smtClean="0"/>
              <a:t>CCSS ELA </a:t>
            </a:r>
            <a:r>
              <a:rPr lang="en-US" sz="1600" dirty="0"/>
              <a:t>– </a:t>
            </a:r>
            <a:r>
              <a:rPr lang="en-US" sz="1600" dirty="0" smtClean="0"/>
              <a:t>10% 2013-14 </a:t>
            </a:r>
          </a:p>
          <a:p>
            <a:pPr lvl="2"/>
            <a:r>
              <a:rPr lang="en-US" sz="1600" dirty="0" smtClean="0"/>
              <a:t>CCSS Math – 22% 2014-15</a:t>
            </a:r>
          </a:p>
          <a:p>
            <a:pPr lvl="1"/>
            <a:r>
              <a:rPr lang="en-US" sz="1800" dirty="0" smtClean="0"/>
              <a:t>PLT surveys indicated many districts have adopted or implemented CCSS materials prior to state review process</a:t>
            </a:r>
          </a:p>
          <a:p>
            <a:pPr lvl="2"/>
            <a:r>
              <a:rPr lang="en-US" sz="1600" dirty="0"/>
              <a:t>CCSS ELA – </a:t>
            </a:r>
            <a:r>
              <a:rPr lang="en-US" sz="1600" dirty="0" smtClean="0"/>
              <a:t>44% 2012-13 or earlier</a:t>
            </a:r>
            <a:endParaRPr lang="en-US" sz="1600" dirty="0"/>
          </a:p>
          <a:p>
            <a:pPr lvl="2"/>
            <a:r>
              <a:rPr lang="en-US" sz="1600" dirty="0"/>
              <a:t>CCSS Math – </a:t>
            </a:r>
            <a:r>
              <a:rPr lang="en-US" sz="1600" dirty="0" smtClean="0"/>
              <a:t>48% 2013-14 or earlier</a:t>
            </a:r>
          </a:p>
          <a:p>
            <a:pPr marL="914400" lvl="2" indent="0">
              <a:buNone/>
            </a:pPr>
            <a:endParaRPr lang="en-US" sz="2000" i="1" dirty="0"/>
          </a:p>
          <a:p>
            <a:pPr lvl="1"/>
            <a:endParaRPr lang="en-US" sz="1600" dirty="0" smtClean="0"/>
          </a:p>
          <a:p>
            <a:pPr marL="0" indent="0">
              <a:buNone/>
            </a:pP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6E74D-B28D-449B-BCF8-8560AC52CC36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097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115888" indent="0"/>
            <a:r>
              <a:rPr lang="en-US" sz="2400" dirty="0" smtClean="0"/>
              <a:t>Challenges with the current adoption process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4876800"/>
          </a:xfrm>
        </p:spPr>
        <p:txBody>
          <a:bodyPr/>
          <a:lstStyle/>
          <a:p>
            <a:r>
              <a:rPr lang="en-US" sz="2000" dirty="0" smtClean="0"/>
              <a:t>Many districts conduct appear to conduct their own local review of materials, although needs vary by region (PLT survey)</a:t>
            </a:r>
          </a:p>
          <a:p>
            <a:pPr lvl="1"/>
            <a:r>
              <a:rPr lang="en-US" sz="1800" dirty="0" smtClean="0"/>
              <a:t>“Very Likely” would conduct their own review</a:t>
            </a:r>
          </a:p>
          <a:p>
            <a:pPr lvl="2"/>
            <a:r>
              <a:rPr lang="en-US" sz="1400" dirty="0" smtClean="0"/>
              <a:t>Eastern conference – 30%</a:t>
            </a:r>
          </a:p>
          <a:p>
            <a:pPr lvl="2"/>
            <a:r>
              <a:rPr lang="en-US" sz="1400" dirty="0" smtClean="0"/>
              <a:t>Portland conference – 48%</a:t>
            </a:r>
          </a:p>
          <a:p>
            <a:pPr lvl="1"/>
            <a:r>
              <a:rPr lang="en-US" sz="1800" dirty="0" smtClean="0"/>
              <a:t>“Very Unlikely” would conduct their own review</a:t>
            </a:r>
          </a:p>
          <a:p>
            <a:pPr lvl="2"/>
            <a:r>
              <a:rPr lang="en-US" sz="1400" dirty="0"/>
              <a:t>Eastern conference – </a:t>
            </a:r>
            <a:r>
              <a:rPr lang="en-US" sz="1400" dirty="0" smtClean="0"/>
              <a:t>57%</a:t>
            </a:r>
            <a:endParaRPr lang="en-US" sz="1400" dirty="0"/>
          </a:p>
          <a:p>
            <a:pPr lvl="2"/>
            <a:r>
              <a:rPr lang="en-US" sz="1400" dirty="0"/>
              <a:t>Portland conference – </a:t>
            </a:r>
            <a:r>
              <a:rPr lang="en-US" sz="1400" dirty="0" smtClean="0"/>
              <a:t>33%</a:t>
            </a:r>
            <a:endParaRPr lang="en-US" sz="1400" dirty="0"/>
          </a:p>
          <a:p>
            <a:r>
              <a:rPr lang="en-US" sz="2200" dirty="0" smtClean="0"/>
              <a:t>Information from the review process does not appear to help most districts (PLT survey)</a:t>
            </a:r>
          </a:p>
          <a:p>
            <a:pPr lvl="1"/>
            <a:r>
              <a:rPr lang="en-US" sz="1800" i="1" u="sng" dirty="0" smtClean="0"/>
              <a:t>Survey Statement: </a:t>
            </a:r>
            <a:r>
              <a:rPr lang="en-US" sz="1800" i="1" dirty="0" smtClean="0"/>
              <a:t>The state instructional materials review process provides useful information that supports the local review of materials in our district</a:t>
            </a:r>
          </a:p>
          <a:p>
            <a:pPr lvl="2"/>
            <a:r>
              <a:rPr lang="en-US" sz="1600" dirty="0" smtClean="0"/>
              <a:t>20%  - Strongly or somewhat Agree</a:t>
            </a:r>
          </a:p>
          <a:p>
            <a:pPr lvl="2"/>
            <a:r>
              <a:rPr lang="en-US" sz="1600" dirty="0" smtClean="0"/>
              <a:t>52%  - Strongly or somewhat Disagree</a:t>
            </a:r>
            <a:endParaRPr lang="en-US" sz="1600" dirty="0"/>
          </a:p>
          <a:p>
            <a:pPr lvl="1"/>
            <a:endParaRPr lang="en-US" sz="800" dirty="0"/>
          </a:p>
          <a:p>
            <a:pPr marL="914400" lvl="2" indent="0">
              <a:buNone/>
            </a:pPr>
            <a:endParaRPr lang="en-US" sz="2400" dirty="0" smtClean="0"/>
          </a:p>
          <a:p>
            <a:pPr lvl="1"/>
            <a:endParaRPr lang="en-US" sz="1600" dirty="0" smtClean="0"/>
          </a:p>
          <a:p>
            <a:pPr marL="0" indent="0">
              <a:buNone/>
            </a:pP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6E74D-B28D-449B-BCF8-8560AC52CC36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7695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115888" indent="0"/>
            <a:r>
              <a:rPr lang="en-US" sz="2400" dirty="0"/>
              <a:t>Challenges with the current adoption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4876800"/>
          </a:xfrm>
        </p:spPr>
        <p:txBody>
          <a:bodyPr/>
          <a:lstStyle/>
          <a:p>
            <a:r>
              <a:rPr lang="en-US" sz="2400" dirty="0" smtClean="0"/>
              <a:t>PLT conference survey comments and recommendations</a:t>
            </a:r>
          </a:p>
          <a:p>
            <a:pPr lvl="1"/>
            <a:r>
              <a:rPr lang="en-US" sz="1800" dirty="0" smtClean="0"/>
              <a:t>[It would be great] to </a:t>
            </a:r>
            <a:r>
              <a:rPr lang="en-US" sz="1800" dirty="0"/>
              <a:t>have a comparison of the materials and not just an approved list of materials. </a:t>
            </a:r>
          </a:p>
          <a:p>
            <a:pPr lvl="1"/>
            <a:r>
              <a:rPr lang="en-US" sz="1800" dirty="0"/>
              <a:t>Use districts or ESD's to create a wider number of materials for review. Connect with other states now that we have common standards. Collect data about curriculum used in districts and review materials on those publications. </a:t>
            </a:r>
          </a:p>
          <a:p>
            <a:pPr lvl="1"/>
            <a:r>
              <a:rPr lang="en-US" sz="1800" dirty="0" smtClean="0"/>
              <a:t>[Provide] useful </a:t>
            </a:r>
            <a:r>
              <a:rPr lang="en-US" sz="1800" dirty="0"/>
              <a:t>tools for teaching to the </a:t>
            </a:r>
            <a:r>
              <a:rPr lang="en-US" sz="1800" dirty="0" smtClean="0"/>
              <a:t>CCSSs</a:t>
            </a:r>
          </a:p>
          <a:p>
            <a:pPr lvl="1"/>
            <a:r>
              <a:rPr lang="en-US" sz="1800" dirty="0"/>
              <a:t>Time line is not supportive to making sure schools purchase wisely and teacher are trained prior to implementation</a:t>
            </a:r>
            <a:r>
              <a:rPr lang="en-US" sz="1800" dirty="0" smtClean="0"/>
              <a:t>.</a:t>
            </a:r>
          </a:p>
          <a:p>
            <a:pPr lvl="1"/>
            <a:r>
              <a:rPr lang="en-US" sz="1800" dirty="0"/>
              <a:t>How applicable is it to the tablet computer format?</a:t>
            </a:r>
            <a:endParaRPr lang="en-US" sz="1800" dirty="0" smtClean="0"/>
          </a:p>
          <a:p>
            <a:pPr lvl="1"/>
            <a:r>
              <a:rPr lang="en-US" sz="1800" dirty="0" smtClean="0"/>
              <a:t>A </a:t>
            </a:r>
            <a:r>
              <a:rPr lang="en-US" sz="1800" dirty="0"/>
              <a:t>seven year rotating adoption process makes the adoption of digital materials a lost opportunity</a:t>
            </a:r>
            <a:r>
              <a:rPr lang="en-US" sz="1800" dirty="0" smtClean="0"/>
              <a:t>.</a:t>
            </a:r>
          </a:p>
          <a:p>
            <a:pPr lvl="1"/>
            <a:r>
              <a:rPr lang="en-US" sz="1800" dirty="0"/>
              <a:t>Stop doing it</a:t>
            </a:r>
          </a:p>
          <a:p>
            <a:pPr marL="914400" lvl="2" indent="0">
              <a:buNone/>
            </a:pPr>
            <a:endParaRPr lang="en-US" sz="2400" dirty="0" smtClean="0"/>
          </a:p>
          <a:p>
            <a:pPr lvl="1"/>
            <a:endParaRPr lang="en-US" sz="1600" dirty="0" smtClean="0"/>
          </a:p>
          <a:p>
            <a:pPr marL="0" indent="0">
              <a:buNone/>
            </a:pP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6E74D-B28D-449B-BCF8-8560AC52CC36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132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115888" indent="0"/>
            <a:r>
              <a:rPr lang="en-US" dirty="0" smtClean="0"/>
              <a:t>ODE Staff recommendations:</a:t>
            </a:r>
            <a:br>
              <a:rPr lang="en-US" dirty="0" smtClean="0"/>
            </a:br>
            <a:r>
              <a:rPr lang="en-US" dirty="0" smtClean="0"/>
              <a:t>Mathematics adoption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763000" cy="4876800"/>
          </a:xfrm>
        </p:spPr>
        <p:txBody>
          <a:bodyPr/>
          <a:lstStyle/>
          <a:p>
            <a:r>
              <a:rPr lang="en-US" sz="2400" dirty="0" smtClean="0"/>
              <a:t>Adopt mathematics review criteria in 2014</a:t>
            </a:r>
          </a:p>
          <a:p>
            <a:pPr lvl="0"/>
            <a:r>
              <a:rPr lang="en-US" sz="2400" dirty="0"/>
              <a:t>Delay the adoption process for mathematics materials for at least one year.</a:t>
            </a:r>
          </a:p>
          <a:p>
            <a:pPr lvl="1"/>
            <a:r>
              <a:rPr lang="en-US" sz="2000" dirty="0"/>
              <a:t>Convene workgroups to provide feedback on the review and revision of Oregon law </a:t>
            </a:r>
          </a:p>
          <a:p>
            <a:pPr lvl="1"/>
            <a:r>
              <a:rPr lang="en-US" sz="2000" dirty="0"/>
              <a:t>Revise ORS 337 and submit for next legislative cycle (~April 2014).</a:t>
            </a:r>
          </a:p>
          <a:p>
            <a:pPr lvl="1"/>
            <a:r>
              <a:rPr lang="en-US" sz="2000" dirty="0"/>
              <a:t>Revise OAR 581 division 11 (instructional materials), and adoption options in division 22 (OAR 581-22-1640, OAR 581-22-1622, OAR 581-22-1650) after new statues have been passed</a:t>
            </a:r>
            <a:r>
              <a:rPr lang="en-US" sz="2000" dirty="0" smtClean="0"/>
              <a:t>.</a:t>
            </a:r>
          </a:p>
          <a:p>
            <a:pPr lvl="0"/>
            <a:r>
              <a:rPr lang="en-US" sz="2400" dirty="0"/>
              <a:t>Support the independent adoption process for CCSS mathematics materials in 2014-15.</a:t>
            </a:r>
          </a:p>
          <a:p>
            <a:pPr lvl="1"/>
            <a:r>
              <a:rPr lang="en-US" sz="2000" dirty="0" smtClean="0"/>
              <a:t>Provide </a:t>
            </a:r>
            <a:r>
              <a:rPr lang="en-US" sz="2000" dirty="0"/>
              <a:t>opportunities for districts to review CCSS mathematics materials. </a:t>
            </a:r>
          </a:p>
          <a:p>
            <a:pPr lvl="1"/>
            <a:r>
              <a:rPr lang="en-US" sz="2000" dirty="0"/>
              <a:t>Support local reviews of materials using the adopted criteria.</a:t>
            </a:r>
          </a:p>
          <a:p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6E74D-B28D-449B-BCF8-8560AC52CC36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672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DE CCSS 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EF345F31F18E44680D1011C5E8A15A0" ma:contentTypeVersion="6" ma:contentTypeDescription="Create a new document." ma:contentTypeScope="" ma:versionID="d6fb99deb2dc95688930dc2652d35da3">
  <xsd:schema xmlns:xsd="http://www.w3.org/2001/XMLSchema" xmlns:xs="http://www.w3.org/2001/XMLSchema" xmlns:p="http://schemas.microsoft.com/office/2006/metadata/properties" xmlns:ns1="http://schemas.microsoft.com/sharepoint/v3" xmlns:ns2="ec60daf9-795a-4040-9785-6b9d8ae581da" targetNamespace="http://schemas.microsoft.com/office/2006/metadata/properties" ma:root="true" ma:fieldsID="cb1c7d4551c6d7fd7a9b7e90f8482228" ns1:_="" ns2:_="">
    <xsd:import namespace="http://schemas.microsoft.com/sharepoint/v3"/>
    <xsd:import namespace="ec60daf9-795a-4040-9785-6b9d8ae581da"/>
    <xsd:element name="properties">
      <xsd:complexType>
        <xsd:sequence>
          <xsd:element name="documentManagement">
            <xsd:complexType>
              <xsd:all>
                <xsd:element ref="ns2:Estimated_x0020_Creation_x0020_Date" minOccurs="0"/>
                <xsd:element ref="ns2:Remediation_x0020_Date" minOccurs="0"/>
                <xsd:element ref="ns1:PublishingStartDate" minOccurs="0"/>
                <xsd:element ref="ns1:PublishingExpirationDate" minOccurs="0"/>
                <xsd:element ref="ns2:Prior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6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7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60daf9-795a-4040-9785-6b9d8ae581da" elementFormDefault="qualified">
    <xsd:import namespace="http://schemas.microsoft.com/office/2006/documentManagement/types"/>
    <xsd:import namespace="http://schemas.microsoft.com/office/infopath/2007/PartnerControls"/>
    <xsd:element name="Estimated_x0020_Creation_x0020_Date" ma:index="2" nillable="true" ma:displayName="Estimated Creation Date" ma:format="DateOnly" ma:internalName="Estimated_x0020_Creation_x0020_Date0" ma:readOnly="false">
      <xsd:simpleType>
        <xsd:restriction base="dms:DateTime"/>
      </xsd:simpleType>
    </xsd:element>
    <xsd:element name="Remediation_x0020_Date" ma:index="3" nillable="true" ma:displayName="Remediation Date" ma:default="[today]" ma:format="DateOnly" ma:internalName="Remediation_x0020_Date0" ma:readOnly="false">
      <xsd:simpleType>
        <xsd:restriction base="dms:DateTime"/>
      </xsd:simpleType>
    </xsd:element>
    <xsd:element name="Priority" ma:index="8" nillable="true" ma:displayName="Priority" ma:default="New" ma:description="What Priority Level Is This Document?" ma:format="RadioButtons" ma:internalName="Priority0" ma:readOnly="false">
      <xsd:simpleType>
        <xsd:restriction base="dms:Choice">
          <xsd:enumeration value="New"/>
          <xsd:enumeration value="Legacy"/>
          <xsd:enumeration value="Tier 1"/>
          <xsd:enumeration value="Tier 2"/>
          <xsd:enumeration value="Tier 3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Remediation_x0020_Date xmlns="ec60daf9-795a-4040-9785-6b9d8ae581da">2020-07-18T00:53:16+00:00</Remediation_x0020_Date>
    <Priority xmlns="ec60daf9-795a-4040-9785-6b9d8ae581da">New</Priority>
    <Estimated_x0020_Creation_x0020_Date xmlns="ec60daf9-795a-4040-9785-6b9d8ae581da" xsi:nil="true"/>
  </documentManagement>
</p:properties>
</file>

<file path=customXml/itemProps1.xml><?xml version="1.0" encoding="utf-8"?>
<ds:datastoreItem xmlns:ds="http://schemas.openxmlformats.org/officeDocument/2006/customXml" ds:itemID="{2367B3D8-4855-46F7-BE9E-E22BB081E7B4}"/>
</file>

<file path=customXml/itemProps2.xml><?xml version="1.0" encoding="utf-8"?>
<ds:datastoreItem xmlns:ds="http://schemas.openxmlformats.org/officeDocument/2006/customXml" ds:itemID="{54DC4362-309B-4247-BC88-FCB2619BC706}"/>
</file>

<file path=customXml/itemProps3.xml><?xml version="1.0" encoding="utf-8"?>
<ds:datastoreItem xmlns:ds="http://schemas.openxmlformats.org/officeDocument/2006/customXml" ds:itemID="{B402EBE8-7667-466A-AFD7-29554EE821F5}"/>
</file>

<file path=docProps/app.xml><?xml version="1.0" encoding="utf-8"?>
<Properties xmlns="http://schemas.openxmlformats.org/officeDocument/2006/extended-properties" xmlns:vt="http://schemas.openxmlformats.org/officeDocument/2006/docPropsVTypes">
  <Template>ODE CCSS Theme1</Template>
  <TotalTime>145</TotalTime>
  <Words>499</Words>
  <Application>Microsoft Office PowerPoint</Application>
  <PresentationFormat>On-screen Show (4:3)</PresentationFormat>
  <Paragraphs>84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ODE CCSS Theme1</vt:lpstr>
      <vt:lpstr>Revision of Instructional Materials Adoption Process and Delay for Mathematics </vt:lpstr>
      <vt:lpstr>Outline</vt:lpstr>
      <vt:lpstr>Overview of current review cycle</vt:lpstr>
      <vt:lpstr>Options for districts</vt:lpstr>
      <vt:lpstr>Challenges with the current adoption process</vt:lpstr>
      <vt:lpstr>Challenges with the current adoption process</vt:lpstr>
      <vt:lpstr>Challenges with the current adoption process</vt:lpstr>
      <vt:lpstr>ODE Staff recommendations: Mathematics adoption</vt:lpstr>
    </vt:vector>
  </TitlesOfParts>
  <Company>Oregon Department of Education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FREED Mark</dc:creator>
  <cp:lastModifiedBy>NAZAROV Emily</cp:lastModifiedBy>
  <cp:revision>14</cp:revision>
  <dcterms:created xsi:type="dcterms:W3CDTF">2013-11-14T21:44:15Z</dcterms:created>
  <dcterms:modified xsi:type="dcterms:W3CDTF">2013-12-03T02:06:45Z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0x0101005EF345F31F18E44680D1011C5E8A15A0</vt:lpwstr>
  </property>
  <property fmtid="{D5CDD505-2E9C-101B-9397-08002B2CF9AE}" pid="5" name="Priority">
    <vt:lpwstr>New</vt:lpwstr>
  </property>
</Properties>
</file>