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Default Extension="odttf" ContentType="application/vnd.openxmlformats-officedocument.obfuscatedFont"/>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Roboto"/>
      <p:regular r:id="rId25"/>
      <p:bold r:id="rId26"/>
      <p:italic r:id="rId27"/>
      <p:boldItalic r:id="rId28"/>
    </p:embeddedFont>
    <p:embeddedFont>
      <p:font typeface="Albert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iSrVg9tSMFN1IMfrG+zMEcIw1w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C8EC16-1097-48AF-BA1A-3A023E41383F}">
  <a:tblStyle styleId="{C6C8EC16-1097-48AF-BA1A-3A023E41383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6" Type="http://schemas.openxmlformats.org/officeDocument/2006/relationships/font" Target="fonts/Roboto-bold.fntdata"/><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tableStyles" Target="tableStyles.xml"/><Relationship Id="rId34" Type="http://schemas.openxmlformats.org/officeDocument/2006/relationships/customXml" Target="../customXml/item1.xml"/><Relationship Id="rId25" Type="http://schemas.openxmlformats.org/officeDocument/2006/relationships/font" Target="fonts/Roboto-regular.fntdata"/><Relationship Id="rId7" Type="http://schemas.openxmlformats.org/officeDocument/2006/relationships/slide" Target="slides/slide1.xml"/><Relationship Id="rId33" Type="http://customschemas.google.com/relationships/presentationmetadata" Target="metadata"/><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presProps" Target="presProps.xml"/><Relationship Id="rId29" Type="http://schemas.openxmlformats.org/officeDocument/2006/relationships/font" Target="fonts/AlbertSans-regular.fntdata"/><Relationship Id="rId16" Type="http://schemas.openxmlformats.org/officeDocument/2006/relationships/slide" Target="slides/slide10.xml"/><Relationship Id="rId24" Type="http://schemas.openxmlformats.org/officeDocument/2006/relationships/slide" Target="slides/slide18.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font" Target="fonts/AlbertSans-boldItalic.fntdata"/><Relationship Id="rId23" Type="http://schemas.openxmlformats.org/officeDocument/2006/relationships/slide" Target="slides/slide17.xml"/><Relationship Id="rId28" Type="http://schemas.openxmlformats.org/officeDocument/2006/relationships/font" Target="fonts/Roboto-boldItalic.fntdata"/><Relationship Id="rId5" Type="http://schemas.openxmlformats.org/officeDocument/2006/relationships/slideMaster" Target="slideMasters/slideMaster2.xml"/><Relationship Id="rId15" Type="http://schemas.openxmlformats.org/officeDocument/2006/relationships/slide" Target="slides/slide9.xml"/><Relationship Id="rId36" Type="http://schemas.openxmlformats.org/officeDocument/2006/relationships/customXml" Target="../customXml/item3.xml"/><Relationship Id="rId31" Type="http://schemas.openxmlformats.org/officeDocument/2006/relationships/font" Target="fonts/AlbertSans-italic.fntdata"/><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 Target="slides/slide3.xml"/><Relationship Id="rId27" Type="http://schemas.openxmlformats.org/officeDocument/2006/relationships/font" Target="fonts/Roboto-italic.fntdata"/><Relationship Id="rId30" Type="http://schemas.openxmlformats.org/officeDocument/2006/relationships/font" Target="fonts/AlbertSans-bold.fntdata"/><Relationship Id="rId14" Type="http://schemas.openxmlformats.org/officeDocument/2006/relationships/slide" Target="slides/slide8.xml"/><Relationship Id="rId35" Type="http://schemas.openxmlformats.org/officeDocument/2006/relationships/customXml" Target="../customXml/item2.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regon.gov/ode/accountability/Documents/Accountability%20Implementation%20Plan%20June%202025%20Full.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44e4704eaa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344e4704eaa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Next up is the District Performance &amp; ODE Support workstream.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This workstream focuses on developing a more responsive, equitable, and data-informed system of support and accountability for all public education entities in Oregon. Right now, based on our current reporting and information gathering processes, it’s not always clear which districts need support or what type of support they need.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It’s also not always clear who from ODE is providing what support. Meaning, we might have seven different staff from ODE working with a district on seven different things, and we don't have a systematic way of knowing that. So, it isn't just about getting clear on the support needed, but ensuring we are aligned on the delivery of the supports needed as well.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ultimate goal is to ensure that every school district—regardless of size, type, or student population—is both supported and held accountable in ways that drive continuous, measurable improvement in student outcomes through a dynamic, data-driven Continuum of Supports.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lang="en-US"/>
              <a:t>Key agency actions include the development and implementation of a Continuum of Supports with clearly defined entry points, expectations, and aligned resources based on district needs and student outcomes. To ensure coherence and effectiveness, the agency is aligning these efforts with the Student Success Priority Framework, supporting implementation through regional teams, and strengthening progress monitoring via interim assessments and enhanced data reporting.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lot of our efforts will be informed by the work of the the Streamlining Reports &amp; Grant Consolidation work. For example, if we’re actually asking the right questions at the right time, we will be able to better understand the needs of districts and identify how we can best support them.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43" name="Google Shape;343;g344e4704eaa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44e4704eaa_0_10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This visual helps bring to life what’s changing. </a:t>
            </a:r>
            <a:endParaRPr/>
          </a:p>
          <a:p>
            <a:pPr indent="-304800" lvl="0" marL="457200" rtl="0" algn="l">
              <a:lnSpc>
                <a:spcPct val="100000"/>
              </a:lnSpc>
              <a:spcBef>
                <a:spcPts val="0"/>
              </a:spcBef>
              <a:spcAft>
                <a:spcPts val="0"/>
              </a:spcAft>
              <a:buClr>
                <a:schemeClr val="dk1"/>
              </a:buClr>
              <a:buSzPts val="1200"/>
              <a:buChar char="●"/>
            </a:pPr>
            <a:r>
              <a:rPr lang="en-US"/>
              <a:t>The first portion (the three circles on the left) are preventative measures, many available now through ODE and ESDs. They include technical assistance, professional development and opt-in coaching.</a:t>
            </a:r>
            <a:endParaRPr>
              <a:solidFill>
                <a:srgbClr val="FF0000"/>
              </a:solidFill>
            </a:endParaRPr>
          </a:p>
          <a:p>
            <a:pPr indent="-304800" lvl="0" marL="457200" rtl="0" algn="l">
              <a:lnSpc>
                <a:spcPct val="100000"/>
              </a:lnSpc>
              <a:spcBef>
                <a:spcPts val="0"/>
              </a:spcBef>
              <a:spcAft>
                <a:spcPts val="0"/>
              </a:spcAft>
              <a:buClr>
                <a:schemeClr val="dk1"/>
              </a:buClr>
              <a:buSzPts val="1200"/>
              <a:buChar char="●"/>
            </a:pPr>
            <a:r>
              <a:rPr lang="en-US"/>
              <a:t>SB 141</a:t>
            </a:r>
            <a:r>
              <a:rPr b="1" lang="en-US"/>
              <a:t> adds new state interventions to the continuum (the three circles on the right). </a:t>
            </a:r>
            <a:r>
              <a:rPr lang="en-US"/>
              <a:t>These interventions will be for districts that do not meet their performance growth targets. Beginning in 2028-29:</a:t>
            </a:r>
            <a:endParaRPr/>
          </a:p>
          <a:p>
            <a:pPr indent="-304800" lvl="1" marL="914400" rtl="0" algn="l">
              <a:lnSpc>
                <a:spcPct val="100000"/>
              </a:lnSpc>
              <a:spcBef>
                <a:spcPts val="0"/>
              </a:spcBef>
              <a:spcAft>
                <a:spcPts val="0"/>
              </a:spcAft>
              <a:buClr>
                <a:schemeClr val="dk1"/>
              </a:buClr>
              <a:buSzPts val="1200"/>
              <a:buChar char="○"/>
            </a:pPr>
            <a:r>
              <a:rPr lang="en-US"/>
              <a:t>After two years of not meeting targets, the school district must accept coaching from ODE.</a:t>
            </a:r>
            <a:endParaRPr/>
          </a:p>
          <a:p>
            <a:pPr indent="-304800" lvl="1" marL="914400" rtl="0" algn="l">
              <a:lnSpc>
                <a:spcPct val="100000"/>
              </a:lnSpc>
              <a:spcBef>
                <a:spcPts val="0"/>
              </a:spcBef>
              <a:spcAft>
                <a:spcPts val="0"/>
              </a:spcAft>
              <a:buClr>
                <a:schemeClr val="dk1"/>
              </a:buClr>
              <a:buSzPts val="1200"/>
              <a:buChar char="○"/>
            </a:pPr>
            <a:r>
              <a:rPr lang="en-US"/>
              <a:t>After three years of not meeting targets, the district must participate in the intensive coaching program.</a:t>
            </a:r>
            <a:endParaRPr/>
          </a:p>
          <a:p>
            <a:pPr indent="-304800" lvl="1" marL="914400" rtl="0" algn="l">
              <a:lnSpc>
                <a:spcPct val="100000"/>
              </a:lnSpc>
              <a:spcBef>
                <a:spcPts val="0"/>
              </a:spcBef>
              <a:spcAft>
                <a:spcPts val="0"/>
              </a:spcAft>
              <a:buClr>
                <a:schemeClr val="dk1"/>
              </a:buClr>
              <a:buSzPts val="1200"/>
              <a:buChar char="○"/>
            </a:pPr>
            <a:r>
              <a:rPr lang="en-US"/>
              <a:t>After four years of not meeting targets, the district must continue participating in intensive coaching AND ODE will be able to prescribe the use of up to 25% of their State School Fund dollars. </a:t>
            </a:r>
            <a:endParaRPr/>
          </a:p>
          <a:p>
            <a:pPr indent="0" lvl="0" marL="45720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rPr lang="en-US"/>
              <a:t>Note that the legislation suggests the timelines listed on this slide for implementation. Many of the details will be fine-tuned during SBE rule-making. </a:t>
            </a:r>
            <a:endParaRPr sz="1300"/>
          </a:p>
        </p:txBody>
      </p:sp>
      <p:sp>
        <p:nvSpPr>
          <p:cNvPr id="352" name="Google Shape;352;g344e4704eaa_0_10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796a130965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300"/>
              <a:buNone/>
            </a:pPr>
            <a:r>
              <a:rPr lang="en-US" sz="1300"/>
              <a:t>Instead of a one-size-fits-all approach, we’re working with districts to co-develop growth targets, select relevant local metrics, and focus on real-time support through coaching—not after-the-fact consequences.</a:t>
            </a:r>
            <a:endParaRPr sz="15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lang="en-US" sz="1300"/>
              <a:t>Here you can see the timeline for rulemaking. In 2025-26 we will engage partners and go through the rulemaking process for:</a:t>
            </a:r>
            <a:endParaRPr sz="1300"/>
          </a:p>
          <a:p>
            <a:pPr indent="-311150" lvl="0" marL="457200" rtl="0" algn="l">
              <a:lnSpc>
                <a:spcPct val="100000"/>
              </a:lnSpc>
              <a:spcBef>
                <a:spcPts val="0"/>
              </a:spcBef>
              <a:spcAft>
                <a:spcPts val="0"/>
              </a:spcAft>
              <a:buSzPts val="1300"/>
              <a:buChar char="●"/>
            </a:pPr>
            <a:r>
              <a:rPr lang="en-US" sz="1300"/>
              <a:t>The new Continuum of Supports</a:t>
            </a:r>
            <a:endParaRPr sz="1300"/>
          </a:p>
          <a:p>
            <a:pPr indent="-311150" lvl="0" marL="457200" rtl="0" algn="l">
              <a:lnSpc>
                <a:spcPct val="100000"/>
              </a:lnSpc>
              <a:spcBef>
                <a:spcPts val="0"/>
              </a:spcBef>
              <a:spcAft>
                <a:spcPts val="0"/>
              </a:spcAft>
              <a:buSzPts val="1300"/>
              <a:buChar char="●"/>
            </a:pPr>
            <a:r>
              <a:rPr lang="en-US" sz="1300"/>
              <a:t>Developing a list of up to five local metrics</a:t>
            </a:r>
            <a:endParaRPr sz="1300"/>
          </a:p>
          <a:p>
            <a:pPr indent="-311150" lvl="0" marL="457200" rtl="0" algn="l">
              <a:lnSpc>
                <a:spcPct val="100000"/>
              </a:lnSpc>
              <a:spcBef>
                <a:spcPts val="0"/>
              </a:spcBef>
              <a:spcAft>
                <a:spcPts val="0"/>
              </a:spcAft>
              <a:buSzPts val="1300"/>
              <a:buChar char="●"/>
            </a:pPr>
            <a:r>
              <a:rPr lang="en-US" sz="1300"/>
              <a:t>Expanding statewide metris to include K-2 attendance and 8th grade math</a:t>
            </a:r>
            <a:endParaRPr sz="1300"/>
          </a:p>
          <a:p>
            <a:pPr indent="-311150" lvl="0" marL="457200" rtl="0" algn="l">
              <a:lnSpc>
                <a:spcPct val="100000"/>
              </a:lnSpc>
              <a:spcBef>
                <a:spcPts val="0"/>
              </a:spcBef>
              <a:spcAft>
                <a:spcPts val="0"/>
              </a:spcAft>
              <a:buSzPts val="1300"/>
              <a:buChar char="●"/>
            </a:pPr>
            <a:r>
              <a:rPr lang="en-US" sz="1300"/>
              <a:t>Developing a list of up to four approved interim assessments</a:t>
            </a:r>
            <a:endParaRPr sz="1300"/>
          </a:p>
          <a:p>
            <a:pPr indent="0" lvl="0" marL="0" rtl="0" algn="l">
              <a:lnSpc>
                <a:spcPct val="100000"/>
              </a:lnSpc>
              <a:spcBef>
                <a:spcPts val="0"/>
              </a:spcBef>
              <a:spcAft>
                <a:spcPts val="0"/>
              </a:spcAft>
              <a:buSzPts val="1100"/>
              <a:buNone/>
            </a:pPr>
            <a:r>
              <a:t/>
            </a:r>
            <a:endParaRPr b="1" sz="1300"/>
          </a:p>
          <a:p>
            <a:pPr indent="0" lvl="0" marL="0" rtl="0" algn="l">
              <a:lnSpc>
                <a:spcPct val="100000"/>
              </a:lnSpc>
              <a:spcBef>
                <a:spcPts val="0"/>
              </a:spcBef>
              <a:spcAft>
                <a:spcPts val="0"/>
              </a:spcAft>
              <a:buSzPts val="1100"/>
              <a:buNone/>
            </a:pPr>
            <a:r>
              <a:rPr lang="en-US"/>
              <a:t>That sets us up for the 2026-27 school year to begin tracking - on an annual basis - progress districts are making against their local metric targets and statewide targets. Remember from the previous slide, after two years of not meeting targets, districts enter the directed coaching program (starting in 2028-29).</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To build a truly balanced assessment system, ODE will take a more active and supportive role in helping school districts use assessment data to improve teaching and learning—not just to report results. School districts and charter schools will administer interim assessments three times per year, starting in 2027-28, to get a snapshot of student progress that can be used by teachers to make adjustments and support real-time feedback for students, parents and families. The goal is not more testing, but better use of data to inform instruction and system-level support.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timeline for interim assessments is:</a:t>
            </a:r>
            <a:endParaRPr/>
          </a:p>
          <a:p>
            <a:pPr indent="-317500" lvl="0" marL="457200" rtl="0" algn="l">
              <a:lnSpc>
                <a:spcPct val="100000"/>
              </a:lnSpc>
              <a:spcBef>
                <a:spcPts val="0"/>
              </a:spcBef>
              <a:spcAft>
                <a:spcPts val="0"/>
              </a:spcAft>
              <a:buClr>
                <a:schemeClr val="dk1"/>
              </a:buClr>
              <a:buSzPts val="1400"/>
              <a:buChar char="•"/>
            </a:pPr>
            <a:r>
              <a:rPr lang="en-US"/>
              <a:t>2025-26: The State Board will adopt a list of approved Interim assessment options that districts can select from to monitor student progress throughout the school year. School districts and charter schools must select one from the board-adopted list prior to the 2026-27 school year. </a:t>
            </a:r>
            <a:endParaRPr/>
          </a:p>
          <a:p>
            <a:pPr indent="-317500" lvl="0" marL="457200" rtl="0" algn="l">
              <a:lnSpc>
                <a:spcPct val="100000"/>
              </a:lnSpc>
              <a:spcBef>
                <a:spcPts val="0"/>
              </a:spcBef>
              <a:spcAft>
                <a:spcPts val="0"/>
              </a:spcAft>
              <a:buClr>
                <a:schemeClr val="dk1"/>
              </a:buClr>
              <a:buSzPts val="1400"/>
              <a:buChar char="•"/>
            </a:pPr>
            <a:r>
              <a:rPr lang="en-US"/>
              <a:t>2027-28: School districts will begin implementing Interim Assessments three times per year. </a:t>
            </a:r>
            <a:endParaRPr/>
          </a:p>
          <a:p>
            <a:pPr indent="-317500" lvl="0" marL="457200" rtl="0" algn="l">
              <a:lnSpc>
                <a:spcPct val="100000"/>
              </a:lnSpc>
              <a:spcBef>
                <a:spcPts val="0"/>
              </a:spcBef>
              <a:spcAft>
                <a:spcPts val="0"/>
              </a:spcAft>
              <a:buClr>
                <a:schemeClr val="dk1"/>
              </a:buClr>
              <a:buSzPts val="1400"/>
              <a:buChar char="•"/>
            </a:pPr>
            <a:r>
              <a:rPr lang="en-US"/>
              <a:t>School districts must review the data and establish a reporting process to communicate with students and families.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400"/>
              <a:buNone/>
            </a:pPr>
            <a:r>
              <a:t/>
            </a:r>
            <a:endParaRPr/>
          </a:p>
        </p:txBody>
      </p:sp>
      <p:sp>
        <p:nvSpPr>
          <p:cNvPr id="361" name="Google Shape;361;g3796a13096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44e4704eaa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344e4704eaa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This workstream focuses on expanding access to timely, accurate, and actionable information to support shared accountability and informed decision-making across Oregon’s education system. Its ultimate goal is to foster trust, strengthen engagement, and promote transparency by ensuring that families, educators, and communities have clear, accessible insights into student outcomes, district performance, and the supports and resources available to schools and learners.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Key agency actions include publishing an annual performance report that compares district progress against growth targets, enhancing grant budget reporting systems, and developing dashboards that integrate academic and financial data.</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70" name="Google Shape;370;g344e4704eaa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44e4704eaa_0_26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In terms of the timeline, there’s a lot of work that will happen leading up the publishing of a new public-facing data dashboard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We will prioritize simplicity and clarity in the initial development of the dashboard; continue to engage partners and community members along the way, checking in with people at key development milestones; and build a plan for long-term engagement.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When fully launched in 2028, the data dashboard will show progress at both state and local levels, including financial and accountability data, and the type of support districts are receiving.</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79" name="Google Shape;379;g344e4704eaa_0_26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44e4704eaa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g344e4704eaa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This workstream focuses on strengthening our internal capacity by optimizing our organizational structure, enhancing internal communication, and streamlining core functions, such as grant management, research, and program delivery. The goal is to transform ODE into a high-performing, service-oriented agency that provides equitable, coordinated, and responsive support to the field through improved collaboration and operational efficiency.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Key agency actions include completing a grant optimization project, enhancing staff training, and realigning operational and academic portfolios. The ultimate goal is to increase customer satisfaction with ODE. </a:t>
            </a:r>
            <a:endParaRPr/>
          </a:p>
        </p:txBody>
      </p:sp>
      <p:sp>
        <p:nvSpPr>
          <p:cNvPr id="388" name="Google Shape;388;g344e4704eaa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44e4704eaa_0_26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g344e4704eaa_0_26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6f94c3554d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36f94c3554d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slides brings all the key dates together to give a comprehensive overview of what’s coming. </a:t>
            </a:r>
            <a:endParaRPr/>
          </a:p>
        </p:txBody>
      </p:sp>
      <p:sp>
        <p:nvSpPr>
          <p:cNvPr id="406" name="Google Shape;406;g36f94c3554d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44e4704eaa_0_2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344e4704eaa_0_21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5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6f8410b74d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36f8410b74d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A lot of work has been done leading up to this moment in terms of accountability. Now, we are at a turning point. The passage of SB 141 - the Education Accountability Act - </a:t>
            </a:r>
            <a:r>
              <a:rPr lang="en-US" sz="1100">
                <a:latin typeface="Arial"/>
                <a:ea typeface="Arial"/>
                <a:cs typeface="Arial"/>
                <a:sym typeface="Arial"/>
              </a:rPr>
              <a:t>reinforces the need for a stronger, more effective approach.</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It r</a:t>
            </a:r>
            <a:r>
              <a:rPr lang="en-US" sz="1100">
                <a:latin typeface="Arial"/>
                <a:ea typeface="Arial"/>
                <a:cs typeface="Arial"/>
                <a:sym typeface="Arial"/>
              </a:rPr>
              <a:t>eflects a significant step forward in how we ensure every Oregon student has access to meaningful learning opportunities.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This new system of accountability involves everyone across Oregon’s education landscape, including ODE, the Legislature, Education Service Districts (ESDs), school districts, educators, families, community organizations, and other partners.</a:t>
            </a:r>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For ODE, the law represents a pivot point for how we will operate in support of school districts. Instead of taking a programmatic or punitive approach—ODE will use a support-first, equity-driven framework that focuses on shared responsibility, continuous improvement, and public transparency.</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School district leaders and educators, education partners, Tribal leaders, and other stakeholders will lend their expertise to inform how the state builds a system that will support the diverse needs of all Oregon’s schools - including rural, urban, charter, Tribal, and alternative programs.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This is a long-term investment in our education system; the timelines are structured to allow for piloting, engagement, and learning—not overnight change.</a:t>
            </a:r>
            <a:endParaRPr/>
          </a:p>
        </p:txBody>
      </p:sp>
      <p:sp>
        <p:nvSpPr>
          <p:cNvPr id="260" name="Google Shape;260;g36f8410b74d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77f70dff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377f70dff10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600"/>
              <a:t>As we move forward, it’s important that we center the shared values that were established through our previous Accountability Committee.</a:t>
            </a:r>
            <a:endParaRPr sz="1600"/>
          </a:p>
          <a:p>
            <a:pPr indent="0" lvl="0" marL="0" rtl="0" algn="l">
              <a:lnSpc>
                <a:spcPct val="100000"/>
              </a:lnSpc>
              <a:spcBef>
                <a:spcPts val="0"/>
              </a:spcBef>
              <a:spcAft>
                <a:spcPts val="0"/>
              </a:spcAft>
              <a:buSzPts val="1400"/>
              <a:buNone/>
            </a:pPr>
            <a:r>
              <a:t/>
            </a:r>
            <a:endParaRPr sz="1600"/>
          </a:p>
          <a:p>
            <a:pPr indent="0" lvl="0" marL="0" rtl="0" algn="l">
              <a:lnSpc>
                <a:spcPct val="100000"/>
              </a:lnSpc>
              <a:spcBef>
                <a:spcPts val="0"/>
              </a:spcBef>
              <a:spcAft>
                <a:spcPts val="0"/>
              </a:spcAft>
              <a:buSzPts val="1400"/>
              <a:buNone/>
            </a:pPr>
            <a:r>
              <a:rPr lang="en-US" sz="1600"/>
              <a:t>The f</a:t>
            </a:r>
            <a:r>
              <a:rPr lang="en-US" sz="1600">
                <a:solidFill>
                  <a:schemeClr val="dk1"/>
                </a:solidFill>
                <a:latin typeface="Calibri"/>
                <a:ea typeface="Calibri"/>
                <a:cs typeface="Calibri"/>
                <a:sym typeface="Calibri"/>
              </a:rPr>
              <a:t>irst two are</a:t>
            </a:r>
            <a:r>
              <a:rPr lang="en-US" sz="1600"/>
              <a:t> really</a:t>
            </a:r>
            <a:r>
              <a:rPr lang="en-US" sz="1600">
                <a:solidFill>
                  <a:schemeClr val="dk1"/>
                </a:solidFill>
                <a:latin typeface="Calibri"/>
                <a:ea typeface="Calibri"/>
                <a:cs typeface="Calibri"/>
                <a:sym typeface="Calibri"/>
              </a:rPr>
              <a:t> the </a:t>
            </a:r>
            <a:r>
              <a:rPr b="1" lang="en-US" sz="1600">
                <a:latin typeface="Calibri"/>
                <a:ea typeface="Calibri"/>
                <a:cs typeface="Calibri"/>
                <a:sym typeface="Calibri"/>
              </a:rPr>
              <a:t>backbone of this work: relationship and reciprocal (shared) accountability. </a:t>
            </a:r>
            <a:endParaRPr b="1" sz="16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600">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600">
                <a:latin typeface="Calibri"/>
                <a:ea typeface="Calibri"/>
                <a:cs typeface="Calibri"/>
                <a:sym typeface="Calibri"/>
              </a:rPr>
              <a:t>There’s no doubt this work starts with partnership.</a:t>
            </a:r>
            <a:r>
              <a:rPr lang="en-US" sz="1600">
                <a:latin typeface="Calibri"/>
                <a:ea typeface="Calibri"/>
                <a:cs typeface="Calibri"/>
                <a:sym typeface="Calibri"/>
              </a:rPr>
              <a:t> </a:t>
            </a:r>
            <a:r>
              <a:rPr lang="en-US" sz="1600">
                <a:solidFill>
                  <a:schemeClr val="dk1"/>
                </a:solidFill>
                <a:latin typeface="Calibri"/>
                <a:ea typeface="Calibri"/>
                <a:cs typeface="Calibri"/>
                <a:sym typeface="Calibri"/>
              </a:rPr>
              <a:t>Schools, students, families and caregivers, and community members are critical to facilitating authentic engagement and nurturing relationships between people within schools, throughout districts, and across the state. </a:t>
            </a:r>
            <a:endParaRPr sz="1600">
              <a:latin typeface="Calibri"/>
              <a:ea typeface="Calibri"/>
              <a:cs typeface="Calibri"/>
              <a:sym typeface="Calibri"/>
            </a:endParaRPr>
          </a:p>
          <a:p>
            <a:pPr indent="-228600" lvl="0" marL="457200" rtl="0" algn="l">
              <a:lnSpc>
                <a:spcPct val="115000"/>
              </a:lnSpc>
              <a:spcBef>
                <a:spcPts val="1200"/>
              </a:spcBef>
              <a:spcAft>
                <a:spcPts val="0"/>
              </a:spcAft>
              <a:buSzPts val="1600"/>
              <a:buFont typeface="Calibri"/>
              <a:buNone/>
            </a:pPr>
            <a:r>
              <a:rPr lang="en-US" sz="1600">
                <a:latin typeface="Calibri"/>
                <a:ea typeface="Calibri"/>
                <a:cs typeface="Calibri"/>
                <a:sym typeface="Calibri"/>
              </a:rPr>
              <a:t>Student success requires that schools and districts have sufficient resources to address the needs of their students.</a:t>
            </a:r>
            <a:endParaRPr sz="1600">
              <a:latin typeface="Calibri"/>
              <a:ea typeface="Calibri"/>
              <a:cs typeface="Calibri"/>
              <a:sym typeface="Calibri"/>
            </a:endParaRPr>
          </a:p>
          <a:p>
            <a:pPr indent="-228600" lvl="0" marL="457200" rtl="0" algn="l">
              <a:lnSpc>
                <a:spcPct val="115000"/>
              </a:lnSpc>
              <a:spcBef>
                <a:spcPts val="1200"/>
              </a:spcBef>
              <a:spcAft>
                <a:spcPts val="0"/>
              </a:spcAft>
              <a:buSzPts val="1600"/>
              <a:buFont typeface="Calibri"/>
              <a:buNone/>
            </a:pPr>
            <a:r>
              <a:rPr lang="en-US" sz="1600">
                <a:latin typeface="Calibri"/>
                <a:ea typeface="Calibri"/>
                <a:cs typeface="Calibri"/>
                <a:sym typeface="Calibri"/>
              </a:rPr>
              <a:t>Consistent, dedicated and clear funding mechanisms and effective spending needs to be a through line - it serves as a lever that leads to more equitable outcomes for students.</a:t>
            </a:r>
            <a:endParaRPr sz="1600">
              <a:latin typeface="Calibri"/>
              <a:ea typeface="Calibri"/>
              <a:cs typeface="Calibri"/>
              <a:sym typeface="Calibri"/>
            </a:endParaRPr>
          </a:p>
          <a:p>
            <a:pPr indent="-228600" lvl="0" marL="457200" rtl="0" algn="l">
              <a:lnSpc>
                <a:spcPct val="115000"/>
              </a:lnSpc>
              <a:spcBef>
                <a:spcPts val="1200"/>
              </a:spcBef>
              <a:spcAft>
                <a:spcPts val="0"/>
              </a:spcAft>
              <a:buSzPts val="1600"/>
              <a:buFont typeface="Calibri"/>
              <a:buNone/>
            </a:pPr>
            <a:r>
              <a:rPr lang="en-US" sz="1600">
                <a:latin typeface="Calibri"/>
                <a:ea typeface="Calibri"/>
                <a:cs typeface="Calibri"/>
                <a:sym typeface="Calibri"/>
              </a:rPr>
              <a:t>School districts need time and capacity to implement change ideas coupled with feedback from the state and community partners. </a:t>
            </a:r>
            <a:endParaRPr sz="1600">
              <a:latin typeface="Calibri"/>
              <a:ea typeface="Calibri"/>
              <a:cs typeface="Calibri"/>
              <a:sym typeface="Calibri"/>
            </a:endParaRPr>
          </a:p>
          <a:p>
            <a:pPr indent="0" lvl="0" marL="0" rtl="0" algn="l">
              <a:lnSpc>
                <a:spcPct val="100000"/>
              </a:lnSpc>
              <a:spcBef>
                <a:spcPts val="120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77f70dff10_0_2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377f70dff10_0_21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500"/>
              <a:t>And, there’s no doubt that we can serve students better when we prioritize our efforts. </a:t>
            </a:r>
            <a:r>
              <a:rPr lang="en-US" sz="1500"/>
              <a:t>It’s important to remember our five priorities for student success, as many of the elements of SB 141 implementation align to these. </a:t>
            </a:r>
            <a:endParaRPr sz="1500"/>
          </a:p>
          <a:p>
            <a:pPr indent="0" lvl="0" marL="0" rtl="0" algn="l">
              <a:lnSpc>
                <a:spcPct val="100000"/>
              </a:lnSpc>
              <a:spcBef>
                <a:spcPts val="0"/>
              </a:spcBef>
              <a:spcAft>
                <a:spcPts val="0"/>
              </a:spcAft>
              <a:buSzPts val="1400"/>
              <a:buNone/>
            </a:pPr>
            <a:r>
              <a:t/>
            </a:r>
            <a:endParaRPr sz="1500"/>
          </a:p>
          <a:p>
            <a:pPr indent="0" lvl="0" marL="0" rtl="0" algn="l">
              <a:lnSpc>
                <a:spcPct val="100000"/>
              </a:lnSpc>
              <a:spcBef>
                <a:spcPts val="0"/>
              </a:spcBef>
              <a:spcAft>
                <a:spcPts val="0"/>
              </a:spcAft>
              <a:buSzPts val="1400"/>
              <a:buNone/>
            </a:pPr>
            <a:r>
              <a:rPr lang="en-US" sz="1500"/>
              <a:t>These are the five key areas we need to focus on to commit to student success.</a:t>
            </a:r>
            <a:endParaRPr sz="1500"/>
          </a:p>
          <a:p>
            <a:pPr indent="-228600" lvl="0" marL="457200" rtl="0" algn="l">
              <a:lnSpc>
                <a:spcPct val="100000"/>
              </a:lnSpc>
              <a:spcBef>
                <a:spcPts val="0"/>
              </a:spcBef>
              <a:spcAft>
                <a:spcPts val="0"/>
              </a:spcAft>
              <a:buSzPts val="1500"/>
              <a:buNone/>
            </a:pPr>
            <a:r>
              <a:rPr lang="en-US" sz="1500"/>
              <a:t>High-quality learning experiences</a:t>
            </a:r>
            <a:endParaRPr sz="1500"/>
          </a:p>
          <a:p>
            <a:pPr indent="-228600" lvl="0" marL="457200" rtl="0" algn="l">
              <a:lnSpc>
                <a:spcPct val="100000"/>
              </a:lnSpc>
              <a:spcBef>
                <a:spcPts val="0"/>
              </a:spcBef>
              <a:spcAft>
                <a:spcPts val="0"/>
              </a:spcAft>
              <a:buSzPts val="1500"/>
              <a:buNone/>
            </a:pPr>
            <a:r>
              <a:rPr lang="en-US" sz="1500"/>
              <a:t>Aligned &amp; focused educational systems</a:t>
            </a:r>
            <a:endParaRPr sz="1500"/>
          </a:p>
          <a:p>
            <a:pPr indent="-228600" lvl="0" marL="457200" rtl="0" algn="l">
              <a:lnSpc>
                <a:spcPct val="100000"/>
              </a:lnSpc>
              <a:spcBef>
                <a:spcPts val="0"/>
              </a:spcBef>
              <a:spcAft>
                <a:spcPts val="0"/>
              </a:spcAft>
              <a:buSzPts val="1500"/>
              <a:buNone/>
            </a:pPr>
            <a:r>
              <a:rPr lang="en-US" sz="1500"/>
              <a:t>Engaged partners &amp; communities</a:t>
            </a:r>
            <a:endParaRPr sz="1500"/>
          </a:p>
          <a:p>
            <a:pPr indent="-228600" lvl="0" marL="457200" rtl="0" algn="l">
              <a:lnSpc>
                <a:spcPct val="100000"/>
              </a:lnSpc>
              <a:spcBef>
                <a:spcPts val="0"/>
              </a:spcBef>
              <a:spcAft>
                <a:spcPts val="0"/>
              </a:spcAft>
              <a:buSzPts val="1500"/>
              <a:buNone/>
            </a:pPr>
            <a:r>
              <a:rPr lang="en-US" sz="1500"/>
              <a:t>Safe &amp; inclusive schools</a:t>
            </a:r>
            <a:endParaRPr sz="1500"/>
          </a:p>
          <a:p>
            <a:pPr indent="-228600" lvl="0" marL="457200" rtl="0" algn="l">
              <a:lnSpc>
                <a:spcPct val="100000"/>
              </a:lnSpc>
              <a:spcBef>
                <a:spcPts val="0"/>
              </a:spcBef>
              <a:spcAft>
                <a:spcPts val="0"/>
              </a:spcAft>
              <a:buSzPts val="1500"/>
              <a:buNone/>
            </a:pPr>
            <a:r>
              <a:rPr lang="en-US" sz="1500"/>
              <a:t>Committed &amp; supported staff</a:t>
            </a:r>
            <a:endParaRPr sz="1500"/>
          </a:p>
          <a:p>
            <a:pPr indent="0" lvl="0" marL="0" rtl="0" algn="l">
              <a:lnSpc>
                <a:spcPct val="100000"/>
              </a:lnSpc>
              <a:spcBef>
                <a:spcPts val="0"/>
              </a:spcBef>
              <a:spcAft>
                <a:spcPts val="0"/>
              </a:spcAft>
              <a:buSzPts val="1400"/>
              <a:buNone/>
            </a:pPr>
            <a:r>
              <a:t/>
            </a:r>
            <a:endParaRPr sz="1500"/>
          </a:p>
          <a:p>
            <a:pPr indent="0" lvl="0" marL="0" rtl="0" algn="l">
              <a:lnSpc>
                <a:spcPct val="100000"/>
              </a:lnSpc>
              <a:spcBef>
                <a:spcPts val="0"/>
              </a:spcBef>
              <a:spcAft>
                <a:spcPts val="0"/>
              </a:spcAft>
              <a:buSzPts val="1400"/>
              <a:buNone/>
            </a:pPr>
            <a:r>
              <a:rPr b="1" lang="en-US" sz="1500"/>
              <a:t>ODE will use these Priorities as a filter to focus our efforts</a:t>
            </a:r>
            <a:r>
              <a:rPr lang="en-US" sz="1500"/>
              <a:t> - including grant consolidation, reducing reporting requirements, and targeted supports for school districts. </a:t>
            </a:r>
            <a:endParaRPr sz="15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7079546ec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Overall, we want to build a strong, equitable accountability system with shared responsibility. We’re going to relieve the administrative burden districts face by streamlining our reporting requirements; we’re going to provide meaningful, timely support to districts; and at the same time we will work to increase transparency and public trust. All while remaining focused on our end goal, which is i improving student outcomes. </a:t>
            </a:r>
            <a:endParaRPr/>
          </a:p>
          <a:p>
            <a:pPr indent="0" lvl="0" marL="0" rtl="0" algn="l">
              <a:lnSpc>
                <a:spcPct val="115000"/>
              </a:lnSpc>
              <a:spcBef>
                <a:spcPts val="1400"/>
              </a:spcBef>
              <a:spcAft>
                <a:spcPts val="0"/>
              </a:spcAft>
              <a:buClr>
                <a:schemeClr val="dk1"/>
              </a:buClr>
              <a:buSzPts val="1100"/>
              <a:buFont typeface="Arial"/>
              <a:buNone/>
            </a:pPr>
            <a:r>
              <a:rPr b="1" lang="en-US" sz="1300">
                <a:latin typeface="Arial"/>
                <a:ea typeface="Arial"/>
                <a:cs typeface="Arial"/>
                <a:sym typeface="Arial"/>
              </a:rPr>
              <a:t>So, what will success look like in 3–5 years?</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Fewer, clearer reporting requirements for districts.</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More real-time data to drive instruction.</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 new statewide dashboard that shows progress transparently.</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Targeted, effective support for districts based on student needs.</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 culture of shared accountability—not blame.</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rPr lang="en-US"/>
              <a:t>Right now, we are organizing/prepositioning ourselves internally (as an agency) to sustain these big picture goals.</a:t>
            </a:r>
            <a:endParaRPr/>
          </a:p>
        </p:txBody>
      </p:sp>
      <p:sp>
        <p:nvSpPr>
          <p:cNvPr id="281" name="Google Shape;281;g37079546ec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7079546ec0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SB 141 adds a number of new requirements. This is not an exhaustive list, but represents some of the biggest changes. </a:t>
            </a:r>
            <a:endParaRPr/>
          </a:p>
          <a:p>
            <a:pPr indent="-317500" lvl="0" marL="457200" rtl="0" algn="l">
              <a:lnSpc>
                <a:spcPct val="115000"/>
              </a:lnSpc>
              <a:spcBef>
                <a:spcPts val="1200"/>
              </a:spcBef>
              <a:spcAft>
                <a:spcPts val="0"/>
              </a:spcAft>
              <a:buSzPts val="1400"/>
              <a:buChar char="●"/>
            </a:pPr>
            <a:r>
              <a:rPr lang="en-US"/>
              <a:t>Adds new performance metrics (early attendance, 8th-grade math, one local metric) will offer a fuller picture of student success.</a:t>
            </a:r>
            <a:endParaRPr/>
          </a:p>
          <a:p>
            <a:pPr indent="-317500" lvl="0" marL="457200" rtl="0" algn="l">
              <a:lnSpc>
                <a:spcPct val="115000"/>
              </a:lnSpc>
              <a:spcBef>
                <a:spcPts val="0"/>
              </a:spcBef>
              <a:spcAft>
                <a:spcPts val="0"/>
              </a:spcAft>
              <a:buSzPts val="1400"/>
              <a:buChar char="●"/>
            </a:pPr>
            <a:r>
              <a:rPr lang="en-US"/>
              <a:t>Requires interim assessments - these are instructional tools to guide teaching and learning, not just compliance measures.</a:t>
            </a:r>
            <a:endParaRPr/>
          </a:p>
          <a:p>
            <a:pPr indent="-317500" lvl="0" marL="457200" rtl="0" algn="l">
              <a:lnSpc>
                <a:spcPct val="115000"/>
              </a:lnSpc>
              <a:spcBef>
                <a:spcPts val="0"/>
              </a:spcBef>
              <a:spcAft>
                <a:spcPts val="0"/>
              </a:spcAft>
              <a:buSzPts val="1400"/>
              <a:buChar char="●"/>
            </a:pPr>
            <a:r>
              <a:rPr lang="en-US"/>
              <a:t>Requires ODE to develop a new Continuum of Supports - districts will receive targeted coaching and assistance when performance targets are not met.</a:t>
            </a:r>
            <a:endParaRPr/>
          </a:p>
          <a:p>
            <a:pPr indent="-317500" lvl="0" marL="457200" rtl="0" algn="l">
              <a:lnSpc>
                <a:spcPct val="115000"/>
              </a:lnSpc>
              <a:spcBef>
                <a:spcPts val="0"/>
              </a:spcBef>
              <a:spcAft>
                <a:spcPts val="0"/>
              </a:spcAft>
              <a:buSzPts val="1400"/>
              <a:buChar char="●"/>
            </a:pPr>
            <a:r>
              <a:rPr lang="en-US"/>
              <a:t>We are simplifying grant processes and aligning metrics to reduce reporting burdens.</a:t>
            </a:r>
            <a:endParaRPr/>
          </a:p>
          <a:p>
            <a:pPr indent="-317500" lvl="0" marL="457200" rtl="0" algn="l">
              <a:lnSpc>
                <a:spcPct val="115000"/>
              </a:lnSpc>
              <a:spcBef>
                <a:spcPts val="0"/>
              </a:spcBef>
              <a:spcAft>
                <a:spcPts val="0"/>
              </a:spcAft>
              <a:buSzPts val="1400"/>
              <a:buChar char="●"/>
            </a:pPr>
            <a:r>
              <a:rPr lang="en-US"/>
              <a:t>We’ll launch a public dashboard to provide accessible information on school and district performance AND we’ll  publish annual reports with district-level progress toward goals, supporting both transparency and action.</a:t>
            </a:r>
            <a:endParaRPr/>
          </a:p>
          <a:p>
            <a:pPr indent="-317500" lvl="0" marL="457200" rtl="0" algn="l">
              <a:lnSpc>
                <a:spcPct val="115000"/>
              </a:lnSpc>
              <a:spcBef>
                <a:spcPts val="0"/>
              </a:spcBef>
              <a:spcAft>
                <a:spcPts val="0"/>
              </a:spcAft>
              <a:buSzPts val="1400"/>
              <a:buChar char="●"/>
            </a:pPr>
            <a:r>
              <a:rPr lang="en-US"/>
              <a:t>We’re also organizing internally to better support the needs of districts. </a:t>
            </a:r>
            <a:endParaRPr/>
          </a:p>
          <a:p>
            <a:pPr indent="0" lvl="0" marL="0" rtl="0" algn="l">
              <a:lnSpc>
                <a:spcPct val="100000"/>
              </a:lnSpc>
              <a:spcBef>
                <a:spcPts val="120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90" name="Google Shape;290;g37079546ec0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44e4704eaa_0_16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344e4704eaa_0_16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Internally, we’re focusing on four key areas - or workstreams. Each workstream is composed of multiple cross-office teams working toward clear goals and outcomes. The workstreams are: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100"/>
              <a:buFont typeface="Arial"/>
              <a:buNone/>
            </a:pPr>
            <a:r>
              <a:rPr lang="en-US"/>
              <a:t>1. Streamlining Reports and Grant Consolidation</a:t>
            </a:r>
            <a:endParaRPr/>
          </a:p>
          <a:p>
            <a:pPr indent="0" lvl="0" marL="0" rtl="0" algn="l">
              <a:lnSpc>
                <a:spcPct val="100000"/>
              </a:lnSpc>
              <a:spcBef>
                <a:spcPts val="0"/>
              </a:spcBef>
              <a:spcAft>
                <a:spcPts val="0"/>
              </a:spcAft>
              <a:buClr>
                <a:schemeClr val="dk1"/>
              </a:buClr>
              <a:buSzPts val="1100"/>
              <a:buFont typeface="Arial"/>
              <a:buNone/>
            </a:pPr>
            <a:r>
              <a:rPr lang="en-US"/>
              <a:t>2. District Performance and Continuum of Supports</a:t>
            </a:r>
            <a:endParaRPr/>
          </a:p>
          <a:p>
            <a:pPr indent="0" lvl="0" marL="0" rtl="0" algn="l">
              <a:lnSpc>
                <a:spcPct val="100000"/>
              </a:lnSpc>
              <a:spcBef>
                <a:spcPts val="0"/>
              </a:spcBef>
              <a:spcAft>
                <a:spcPts val="0"/>
              </a:spcAft>
              <a:buClr>
                <a:schemeClr val="dk1"/>
              </a:buClr>
              <a:buSzPts val="1100"/>
              <a:buFont typeface="Arial"/>
              <a:buNone/>
            </a:pPr>
            <a:r>
              <a:rPr lang="en-US"/>
              <a:t>3. Internal Operations</a:t>
            </a:r>
            <a:endParaRPr/>
          </a:p>
          <a:p>
            <a:pPr indent="0" lvl="0" marL="0" rtl="0" algn="l">
              <a:lnSpc>
                <a:spcPct val="100000"/>
              </a:lnSpc>
              <a:spcBef>
                <a:spcPts val="0"/>
              </a:spcBef>
              <a:spcAft>
                <a:spcPts val="0"/>
              </a:spcAft>
              <a:buClr>
                <a:schemeClr val="dk1"/>
              </a:buClr>
              <a:buSzPts val="1100"/>
              <a:buFont typeface="Arial"/>
              <a:buNone/>
            </a:pPr>
            <a:r>
              <a:rPr lang="en-US"/>
              <a:t>4. Public Transparency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Together, the workstreams establish the foundation for data-informed improvement efforts, equitable resource allocation, and collaborative partnerships.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Note that ODE’s full action plan is available online: </a:t>
            </a:r>
            <a:r>
              <a:rPr lang="en-US" sz="1100" u="sng">
                <a:solidFill>
                  <a:schemeClr val="hlink"/>
                </a:solidFill>
                <a:latin typeface="Arial"/>
                <a:ea typeface="Arial"/>
                <a:cs typeface="Arial"/>
                <a:sym typeface="Arial"/>
                <a:hlinkClick r:id="rId2"/>
              </a:rPr>
              <a:t>Accountability Implementation Action Plan June 2025</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99" name="Google Shape;299;g344e4704eaa_0_16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44e4704ea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344e4704eaa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latin typeface="Arial"/>
                <a:ea typeface="Arial"/>
                <a:cs typeface="Arial"/>
                <a:sym typeface="Arial"/>
              </a:rPr>
              <a:t>The first is Streamlining Reports &amp; Grant Consolidation.</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ODE currently administers 126 state and federal grants. Under the current reporting structure, districts must answer 250 narrative questions and complete 57 assurances:</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latin typeface="Arial"/>
                <a:ea typeface="Arial"/>
                <a:cs typeface="Arial"/>
                <a:sym typeface="Arial"/>
              </a:rPr>
              <a:t>Via 46 different submission methods,</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latin typeface="Arial"/>
                <a:ea typeface="Arial"/>
                <a:cs typeface="Arial"/>
                <a:sym typeface="Arial"/>
              </a:rPr>
              <a:t>With 93 assigned ODE contacts, and</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latin typeface="Arial"/>
                <a:ea typeface="Arial"/>
                <a:cs typeface="Arial"/>
                <a:sym typeface="Arial"/>
              </a:rPr>
              <a:t>In a submission window lasting 365 days. </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a:t>This is incredibly burdensome and inefficient. School districts have consistently voiced the need for ODE to reduce this administrative burden so that more focus can be spent on student outcomes.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Our goal is to streamline the number of reports down to 5 by the start of the 2027-28 school year by using the Student Success Priorities as filters or “buckets” for organizing information. We will move away from the silo-ed, programmatic approach and begin to consolidate and streamline our efforts for increased impact and improved outcomes for students.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At the heart of this effort is a shared goal: to reduce administrative burden experienced by districts, eliminate duplicative reporting, and ensure that what ODE collects is meaningful—for both districts and ODE. This will make it easier for districts to tell their story, demonstrate impact, and spend more time on student-centered work.</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rPr lang="en-US"/>
              <a:t>ODE has enlisted the help of a consultant (Watershed) who has experience with doing this work in other states. </a:t>
            </a:r>
            <a:endParaRPr sz="1050">
              <a:solidFill>
                <a:srgbClr val="444746"/>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
        <p:nvSpPr>
          <p:cNvPr id="326" name="Google Shape;326;g344e4704eaa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44e4704eaa_0_1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344e4704eaa_0_16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is an overview of the timeline.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We’ve selected 34 school districts to work with us to rethink and redesign state reporting and grant application processes. A kick-off meeting took place on August 28.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Together, we’re going to co-create what a streamlined process looks like. This work will happen over this next school year.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Then in 2026-27, we’ll do a full year of the consolidated grant application and reduced reporting process with the pilot districts only.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lang="en-US"/>
              <a:t>After that, we’ll roll out the process to all districts in the 2027-28 school year.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accent1"/>
        </a:solidFill>
      </p:bgPr>
    </p:bg>
    <p:spTree>
      <p:nvGrpSpPr>
        <p:cNvPr id="17" name="Shape 17"/>
        <p:cNvGrpSpPr/>
        <p:nvPr/>
      </p:nvGrpSpPr>
      <p:grpSpPr>
        <a:xfrm>
          <a:off x="0" y="0"/>
          <a:ext cx="0" cy="0"/>
          <a:chOff x="0" y="0"/>
          <a:chExt cx="0" cy="0"/>
        </a:xfrm>
      </p:grpSpPr>
      <p:sp>
        <p:nvSpPr>
          <p:cNvPr id="18" name="Google Shape;18;p17"/>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 name="Google Shape;19;p17"/>
          <p:cNvSpPr/>
          <p:nvPr/>
        </p:nvSpPr>
        <p:spPr>
          <a:xfrm>
            <a:off x="206188" y="5948082"/>
            <a:ext cx="11775141" cy="69924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 name="Google Shape;20;p17"/>
          <p:cNvPicPr preferRelativeResize="0"/>
          <p:nvPr/>
        </p:nvPicPr>
        <p:blipFill rotWithShape="1">
          <a:blip r:embed="rId2">
            <a:alphaModFix/>
          </a:blip>
          <a:srcRect b="0" l="0" r="0" t="0"/>
          <a:stretch/>
        </p:blipFill>
        <p:spPr>
          <a:xfrm>
            <a:off x="5452870" y="3472133"/>
            <a:ext cx="1286259" cy="24384"/>
          </a:xfrm>
          <a:prstGeom prst="rect">
            <a:avLst/>
          </a:prstGeom>
          <a:noFill/>
          <a:ln>
            <a:noFill/>
          </a:ln>
        </p:spPr>
      </p:pic>
      <p:pic>
        <p:nvPicPr>
          <p:cNvPr descr="Oregon Department of Education Logo" id="21" name="Google Shape;21;p17"/>
          <p:cNvPicPr preferRelativeResize="0"/>
          <p:nvPr/>
        </p:nvPicPr>
        <p:blipFill rotWithShape="1">
          <a:blip r:embed="rId3">
            <a:alphaModFix/>
          </a:blip>
          <a:srcRect b="0" l="0" r="0" t="0"/>
          <a:stretch/>
        </p:blipFill>
        <p:spPr>
          <a:xfrm>
            <a:off x="5033770" y="214049"/>
            <a:ext cx="2124460" cy="2167132"/>
          </a:xfrm>
          <a:prstGeom prst="rect">
            <a:avLst/>
          </a:prstGeom>
          <a:noFill/>
          <a:ln>
            <a:noFill/>
          </a:ln>
        </p:spPr>
      </p:pic>
      <p:sp>
        <p:nvSpPr>
          <p:cNvPr id="22" name="Google Shape;22;p17"/>
          <p:cNvSpPr txBox="1"/>
          <p:nvPr>
            <p:ph type="ctrTitle"/>
          </p:nvPr>
        </p:nvSpPr>
        <p:spPr>
          <a:xfrm>
            <a:off x="1524000" y="2486701"/>
            <a:ext cx="9144000" cy="10232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7"/>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7"/>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p:bg>
      <p:bgPr>
        <a:solidFill>
          <a:schemeClr val="accent1"/>
        </a:solidFill>
      </p:bgPr>
    </p:bg>
    <p:spTree>
      <p:nvGrpSpPr>
        <p:cNvPr id="86" name="Shape 86"/>
        <p:cNvGrpSpPr/>
        <p:nvPr/>
      </p:nvGrpSpPr>
      <p:grpSpPr>
        <a:xfrm>
          <a:off x="0" y="0"/>
          <a:ext cx="0" cy="0"/>
          <a:chOff x="0" y="0"/>
          <a:chExt cx="0" cy="0"/>
        </a:xfrm>
      </p:grpSpPr>
      <p:sp>
        <p:nvSpPr>
          <p:cNvPr id="87" name="Google Shape;87;p31"/>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31"/>
          <p:cNvSpPr/>
          <p:nvPr/>
        </p:nvSpPr>
        <p:spPr>
          <a:xfrm>
            <a:off x="206189" y="215153"/>
            <a:ext cx="4730470" cy="643217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31"/>
          <p:cNvSpPr txBox="1"/>
          <p:nvPr>
            <p:ph type="title"/>
          </p:nvPr>
        </p:nvSpPr>
        <p:spPr>
          <a:xfrm>
            <a:off x="717177" y="779645"/>
            <a:ext cx="3931826" cy="252561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1"/>
          <p:cNvSpPr/>
          <p:nvPr>
            <p:ph idx="2" type="pic"/>
          </p:nvPr>
        </p:nvSpPr>
        <p:spPr>
          <a:xfrm>
            <a:off x="717177" y="3540125"/>
            <a:ext cx="3931826" cy="2320926"/>
          </a:xfrm>
          <a:prstGeom prst="rect">
            <a:avLst/>
          </a:prstGeom>
          <a:noFill/>
          <a:ln>
            <a:noFill/>
          </a:ln>
        </p:spPr>
      </p:sp>
      <p:sp>
        <p:nvSpPr>
          <p:cNvPr id="91" name="Google Shape;91;p31"/>
          <p:cNvSpPr txBox="1"/>
          <p:nvPr>
            <p:ph idx="1" type="body"/>
          </p:nvPr>
        </p:nvSpPr>
        <p:spPr>
          <a:xfrm>
            <a:off x="5183188" y="779647"/>
            <a:ext cx="6172200" cy="5081404"/>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81000" lvl="1" marL="914400" algn="l">
              <a:lnSpc>
                <a:spcPct val="90000"/>
              </a:lnSpc>
              <a:spcBef>
                <a:spcPts val="500"/>
              </a:spcBef>
              <a:spcAft>
                <a:spcPts val="0"/>
              </a:spcAft>
              <a:buClr>
                <a:schemeClr val="dk1"/>
              </a:buClr>
              <a:buSzPts val="2400"/>
              <a:buChar char="•"/>
              <a:defRPr sz="2400"/>
            </a:lvl2pPr>
            <a:lvl3pPr indent="-381000" lvl="2" marL="1371600" algn="l">
              <a:lnSpc>
                <a:spcPct val="90000"/>
              </a:lnSpc>
              <a:spcBef>
                <a:spcPts val="500"/>
              </a:spcBef>
              <a:spcAft>
                <a:spcPts val="0"/>
              </a:spcAft>
              <a:buClr>
                <a:schemeClr val="dk1"/>
              </a:buClr>
              <a:buSzPts val="2400"/>
              <a:buChar char="•"/>
              <a:defRPr sz="2400"/>
            </a:lvl3pPr>
            <a:lvl4pPr indent="-381000" lvl="3" marL="1828800" algn="l">
              <a:lnSpc>
                <a:spcPct val="90000"/>
              </a:lnSpc>
              <a:spcBef>
                <a:spcPts val="500"/>
              </a:spcBef>
              <a:spcAft>
                <a:spcPts val="0"/>
              </a:spcAft>
              <a:buClr>
                <a:schemeClr val="dk1"/>
              </a:buClr>
              <a:buSzPts val="2400"/>
              <a:buChar char="•"/>
              <a:defRPr sz="2400"/>
            </a:lvl4pPr>
            <a:lvl5pPr indent="-381000" lvl="4" marL="2286000" algn="l">
              <a:lnSpc>
                <a:spcPct val="90000"/>
              </a:lnSpc>
              <a:spcBef>
                <a:spcPts val="500"/>
              </a:spcBef>
              <a:spcAft>
                <a:spcPts val="0"/>
              </a:spcAft>
              <a:buClr>
                <a:schemeClr val="dk1"/>
              </a:buClr>
              <a:buSzPts val="2400"/>
              <a:buChar char="•"/>
              <a:defRPr sz="2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2" name="Google Shape;92;p31"/>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1"/>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1"/>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95" name="Shape 95"/>
        <p:cNvGrpSpPr/>
        <p:nvPr/>
      </p:nvGrpSpPr>
      <p:grpSpPr>
        <a:xfrm>
          <a:off x="0" y="0"/>
          <a:ext cx="0" cy="0"/>
          <a:chOff x="0" y="0"/>
          <a:chExt cx="0" cy="0"/>
        </a:xfrm>
      </p:grpSpPr>
      <p:sp>
        <p:nvSpPr>
          <p:cNvPr id="96" name="Google Shape;96;p32"/>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2"/>
          <p:cNvSpPr txBox="1"/>
          <p:nvPr>
            <p:ph idx="1" type="body"/>
          </p:nvPr>
        </p:nvSpPr>
        <p:spPr>
          <a:xfrm>
            <a:off x="717176" y="1681163"/>
            <a:ext cx="5280399" cy="8239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3200"/>
              <a:buNone/>
              <a:defRPr b="0" sz="3200">
                <a:solidFill>
                  <a:schemeClr val="accen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8" name="Google Shape;98;p32"/>
          <p:cNvSpPr txBox="1"/>
          <p:nvPr>
            <p:ph idx="2" type="body"/>
          </p:nvPr>
        </p:nvSpPr>
        <p:spPr>
          <a:xfrm>
            <a:off x="717176" y="2505075"/>
            <a:ext cx="5280399" cy="34345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2"/>
          <p:cNvSpPr txBox="1"/>
          <p:nvPr>
            <p:ph idx="3" type="body"/>
          </p:nvPr>
        </p:nvSpPr>
        <p:spPr>
          <a:xfrm>
            <a:off x="6172200" y="1681163"/>
            <a:ext cx="5329518" cy="8239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3200"/>
              <a:buNone/>
              <a:defRPr b="0" sz="3200">
                <a:solidFill>
                  <a:schemeClr val="accen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0" name="Google Shape;100;p32"/>
          <p:cNvSpPr txBox="1"/>
          <p:nvPr>
            <p:ph idx="4" type="body"/>
          </p:nvPr>
        </p:nvSpPr>
        <p:spPr>
          <a:xfrm>
            <a:off x="6172200" y="2505075"/>
            <a:ext cx="5329518" cy="34345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2"/>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2"/>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2"/>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showMasterSp="0">
  <p:cSld name="Large Type">
    <p:bg>
      <p:bgPr>
        <a:solidFill>
          <a:schemeClr val="accent1"/>
        </a:solidFill>
      </p:bgPr>
    </p:bg>
    <p:spTree>
      <p:nvGrpSpPr>
        <p:cNvPr id="104" name="Shape 104"/>
        <p:cNvGrpSpPr/>
        <p:nvPr/>
      </p:nvGrpSpPr>
      <p:grpSpPr>
        <a:xfrm>
          <a:off x="0" y="0"/>
          <a:ext cx="0" cy="0"/>
          <a:chOff x="0" y="0"/>
          <a:chExt cx="0" cy="0"/>
        </a:xfrm>
      </p:grpSpPr>
      <p:sp>
        <p:nvSpPr>
          <p:cNvPr id="105" name="Google Shape;105;p35"/>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6" name="Google Shape;106;p35"/>
          <p:cNvPicPr preferRelativeResize="0"/>
          <p:nvPr/>
        </p:nvPicPr>
        <p:blipFill rotWithShape="1">
          <a:blip r:embed="rId2">
            <a:alphaModFix/>
          </a:blip>
          <a:srcRect b="0" l="0" r="0" t="0"/>
          <a:stretch/>
        </p:blipFill>
        <p:spPr>
          <a:xfrm>
            <a:off x="5452870" y="3848895"/>
            <a:ext cx="1286259" cy="24384"/>
          </a:xfrm>
          <a:prstGeom prst="rect">
            <a:avLst/>
          </a:prstGeom>
          <a:noFill/>
          <a:ln>
            <a:noFill/>
          </a:ln>
        </p:spPr>
      </p:pic>
      <p:sp>
        <p:nvSpPr>
          <p:cNvPr id="107" name="Google Shape;107;p35"/>
          <p:cNvSpPr txBox="1"/>
          <p:nvPr>
            <p:ph type="ctrTitle"/>
          </p:nvPr>
        </p:nvSpPr>
        <p:spPr>
          <a:xfrm>
            <a:off x="1524000" y="1499125"/>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5"/>
          <p:cNvSpPr txBox="1"/>
          <p:nvPr>
            <p:ph idx="1" type="subTitle"/>
          </p:nvPr>
        </p:nvSpPr>
        <p:spPr>
          <a:xfrm>
            <a:off x="1524000" y="4003184"/>
            <a:ext cx="9144000" cy="88060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9" name="Google Shape;109;p35"/>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5"/>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5"/>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9-Blank" showMasterSp="0">
  <p:cSld name="Blue_9-Blank">
    <p:spTree>
      <p:nvGrpSpPr>
        <p:cNvPr id="112" name="Shape 112"/>
        <p:cNvGrpSpPr/>
        <p:nvPr/>
      </p:nvGrpSpPr>
      <p:grpSpPr>
        <a:xfrm>
          <a:off x="0" y="0"/>
          <a:ext cx="0" cy="0"/>
          <a:chOff x="0" y="0"/>
          <a:chExt cx="0" cy="0"/>
        </a:xfrm>
      </p:grpSpPr>
      <p:sp>
        <p:nvSpPr>
          <p:cNvPr id="113" name="Google Shape;113;g377f70dff10_0_1984"/>
          <p:cNvSpPr/>
          <p:nvPr/>
        </p:nvSpPr>
        <p:spPr>
          <a:xfrm>
            <a:off x="206188" y="215153"/>
            <a:ext cx="11775300" cy="6432000"/>
          </a:xfrm>
          <a:prstGeom prst="rect">
            <a:avLst/>
          </a:prstGeom>
          <a:solidFill>
            <a:schemeClr val="lt1"/>
          </a:solidFill>
          <a:ln>
            <a:noFill/>
          </a:ln>
          <a:effectLst>
            <a:outerShdw blurRad="67733"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Calibri"/>
                <a:ea typeface="Calibri"/>
                <a:cs typeface="Calibri"/>
                <a:sym typeface="Calibri"/>
              </a:rPr>
              <a:t>v</a:t>
            </a:r>
            <a:endParaRPr b="0" i="0" sz="1500" u="none" cap="none" strike="noStrike">
              <a:solidFill>
                <a:srgbClr val="000000"/>
              </a:solidFill>
              <a:latin typeface="Arial"/>
              <a:ea typeface="Arial"/>
              <a:cs typeface="Arial"/>
              <a:sym typeface="Arial"/>
            </a:endParaRPr>
          </a:p>
        </p:txBody>
      </p:sp>
      <p:sp>
        <p:nvSpPr>
          <p:cNvPr id="114" name="Google Shape;114;g377f70dff10_0_1984"/>
          <p:cNvSpPr txBox="1"/>
          <p:nvPr>
            <p:ph idx="1" type="body"/>
          </p:nvPr>
        </p:nvSpPr>
        <p:spPr>
          <a:xfrm>
            <a:off x="717176" y="659958"/>
            <a:ext cx="10784400" cy="53988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 name="Google Shape;115;g377f70dff10_0_1984"/>
          <p:cNvSpPr txBox="1"/>
          <p:nvPr/>
        </p:nvSpPr>
        <p:spPr>
          <a:xfrm>
            <a:off x="717176" y="6188049"/>
            <a:ext cx="7646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500" u="none" cap="none" strike="noStrike">
              <a:solidFill>
                <a:srgbClr val="000000"/>
              </a:solidFill>
              <a:latin typeface="Arial"/>
              <a:ea typeface="Arial"/>
              <a:cs typeface="Arial"/>
              <a:sym typeface="Arial"/>
            </a:endParaRPr>
          </a:p>
        </p:txBody>
      </p:sp>
      <p:sp>
        <p:nvSpPr>
          <p:cNvPr id="116" name="Google Shape;116;g377f70dff10_0_1984"/>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9-Blank" showMasterSp="0">
  <p:cSld name="Blue_9-Blank">
    <p:spTree>
      <p:nvGrpSpPr>
        <p:cNvPr id="125" name="Shape 125"/>
        <p:cNvGrpSpPr/>
        <p:nvPr/>
      </p:nvGrpSpPr>
      <p:grpSpPr>
        <a:xfrm>
          <a:off x="0" y="0"/>
          <a:ext cx="0" cy="0"/>
          <a:chOff x="0" y="0"/>
          <a:chExt cx="0" cy="0"/>
        </a:xfrm>
      </p:grpSpPr>
      <p:sp>
        <p:nvSpPr>
          <p:cNvPr id="126" name="Google Shape;126;g377f70dff10_0_2236"/>
          <p:cNvSpPr/>
          <p:nvPr/>
        </p:nvSpPr>
        <p:spPr>
          <a:xfrm>
            <a:off x="206188" y="215153"/>
            <a:ext cx="11775300" cy="6432000"/>
          </a:xfrm>
          <a:prstGeom prst="rect">
            <a:avLst/>
          </a:prstGeom>
          <a:solidFill>
            <a:schemeClr val="lt1"/>
          </a:solidFill>
          <a:ln>
            <a:noFill/>
          </a:ln>
          <a:effectLst>
            <a:outerShdw blurRad="67733"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Calibri"/>
                <a:ea typeface="Calibri"/>
                <a:cs typeface="Calibri"/>
                <a:sym typeface="Calibri"/>
              </a:rPr>
              <a:t>v</a:t>
            </a:r>
            <a:endParaRPr b="0" i="0" sz="1500" u="none" cap="none" strike="noStrike">
              <a:solidFill>
                <a:srgbClr val="000000"/>
              </a:solidFill>
              <a:latin typeface="Arial"/>
              <a:ea typeface="Arial"/>
              <a:cs typeface="Arial"/>
              <a:sym typeface="Arial"/>
            </a:endParaRPr>
          </a:p>
        </p:txBody>
      </p:sp>
      <p:sp>
        <p:nvSpPr>
          <p:cNvPr id="127" name="Google Shape;127;g377f70dff10_0_2236"/>
          <p:cNvSpPr txBox="1"/>
          <p:nvPr>
            <p:ph idx="1" type="body"/>
          </p:nvPr>
        </p:nvSpPr>
        <p:spPr>
          <a:xfrm>
            <a:off x="717176" y="659958"/>
            <a:ext cx="10784400" cy="53988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8" name="Google Shape;128;g377f70dff10_0_2236"/>
          <p:cNvSpPr txBox="1"/>
          <p:nvPr/>
        </p:nvSpPr>
        <p:spPr>
          <a:xfrm>
            <a:off x="717176" y="6188049"/>
            <a:ext cx="7646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500" u="none" cap="none" strike="noStrike">
              <a:solidFill>
                <a:srgbClr val="000000"/>
              </a:solidFill>
              <a:latin typeface="Arial"/>
              <a:ea typeface="Arial"/>
              <a:cs typeface="Arial"/>
              <a:sym typeface="Arial"/>
            </a:endParaRPr>
          </a:p>
        </p:txBody>
      </p:sp>
      <p:sp>
        <p:nvSpPr>
          <p:cNvPr id="129" name="Google Shape;129;g377f70dff10_0_2236"/>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accent1"/>
        </a:solidFill>
      </p:bgPr>
    </p:bg>
    <p:spTree>
      <p:nvGrpSpPr>
        <p:cNvPr id="130" name="Shape 130"/>
        <p:cNvGrpSpPr/>
        <p:nvPr/>
      </p:nvGrpSpPr>
      <p:grpSpPr>
        <a:xfrm>
          <a:off x="0" y="0"/>
          <a:ext cx="0" cy="0"/>
          <a:chOff x="0" y="0"/>
          <a:chExt cx="0" cy="0"/>
        </a:xfrm>
      </p:grpSpPr>
      <p:sp>
        <p:nvSpPr>
          <p:cNvPr id="131" name="Google Shape;131;g377f70dff10_0_2141"/>
          <p:cNvSpPr/>
          <p:nvPr/>
        </p:nvSpPr>
        <p:spPr>
          <a:xfrm>
            <a:off x="206188" y="215153"/>
            <a:ext cx="11774700" cy="6432300"/>
          </a:xfrm>
          <a:prstGeom prst="rect">
            <a:avLst/>
          </a:prstGeom>
          <a:solidFill>
            <a:schemeClr val="lt1"/>
          </a:solidFill>
          <a:ln>
            <a:noFill/>
          </a:ln>
          <a:effectLst>
            <a:outerShdw blurRad="67733"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2" name="Google Shape;132;g377f70dff10_0_2141"/>
          <p:cNvSpPr/>
          <p:nvPr/>
        </p:nvSpPr>
        <p:spPr>
          <a:xfrm>
            <a:off x="206188" y="5948082"/>
            <a:ext cx="11774700" cy="699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id="133" name="Google Shape;133;g377f70dff10_0_2141"/>
          <p:cNvPicPr preferRelativeResize="0"/>
          <p:nvPr/>
        </p:nvPicPr>
        <p:blipFill rotWithShape="1">
          <a:blip r:embed="rId2">
            <a:alphaModFix/>
          </a:blip>
          <a:srcRect b="0" l="0" r="0" t="0"/>
          <a:stretch/>
        </p:blipFill>
        <p:spPr>
          <a:xfrm>
            <a:off x="5452870" y="3472133"/>
            <a:ext cx="1286259" cy="24384"/>
          </a:xfrm>
          <a:prstGeom prst="rect">
            <a:avLst/>
          </a:prstGeom>
          <a:noFill/>
          <a:ln>
            <a:noFill/>
          </a:ln>
        </p:spPr>
      </p:pic>
      <p:pic>
        <p:nvPicPr>
          <p:cNvPr descr="Oregon Department of Education Logo" id="134" name="Google Shape;134;g377f70dff10_0_2141"/>
          <p:cNvPicPr preferRelativeResize="0"/>
          <p:nvPr/>
        </p:nvPicPr>
        <p:blipFill rotWithShape="1">
          <a:blip r:embed="rId3">
            <a:alphaModFix/>
          </a:blip>
          <a:srcRect b="0" l="0" r="0" t="0"/>
          <a:stretch/>
        </p:blipFill>
        <p:spPr>
          <a:xfrm>
            <a:off x="5033770" y="214049"/>
            <a:ext cx="2124458" cy="2167130"/>
          </a:xfrm>
          <a:prstGeom prst="rect">
            <a:avLst/>
          </a:prstGeom>
          <a:noFill/>
          <a:ln>
            <a:noFill/>
          </a:ln>
        </p:spPr>
      </p:pic>
      <p:sp>
        <p:nvSpPr>
          <p:cNvPr id="135" name="Google Shape;135;g377f70dff10_0_2141"/>
          <p:cNvSpPr txBox="1"/>
          <p:nvPr>
            <p:ph type="ctrTitle"/>
          </p:nvPr>
        </p:nvSpPr>
        <p:spPr>
          <a:xfrm>
            <a:off x="1524000" y="2486701"/>
            <a:ext cx="9144000" cy="1023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5500"/>
              <a:buFont typeface="Calibri"/>
              <a:buNone/>
              <a:defRPr sz="5500">
                <a:solidFill>
                  <a:schemeClr val="accen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6" name="Google Shape;136;g377f70dff10_0_214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7" name="Google Shape;137;g377f70dff10_0_2141"/>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8" name="Google Shape;138;g377f70dff10_0_2141"/>
          <p:cNvSpPr txBox="1"/>
          <p:nvPr>
            <p:ph idx="10" type="dt"/>
          </p:nvPr>
        </p:nvSpPr>
        <p:spPr>
          <a:xfrm>
            <a:off x="3854824" y="6139793"/>
            <a:ext cx="45093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9" name="Google Shape;139;g377f70dff10_0_2141"/>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0" name="Shape 140"/>
        <p:cNvGrpSpPr/>
        <p:nvPr/>
      </p:nvGrpSpPr>
      <p:grpSpPr>
        <a:xfrm>
          <a:off x="0" y="0"/>
          <a:ext cx="0" cy="0"/>
          <a:chOff x="0" y="0"/>
          <a:chExt cx="0" cy="0"/>
        </a:xfrm>
      </p:grpSpPr>
      <p:sp>
        <p:nvSpPr>
          <p:cNvPr id="141" name="Google Shape;141;g377f70dff10_0_2151"/>
          <p:cNvSpPr txBox="1"/>
          <p:nvPr>
            <p:ph type="title"/>
          </p:nvPr>
        </p:nvSpPr>
        <p:spPr>
          <a:xfrm>
            <a:off x="717176" y="457200"/>
            <a:ext cx="10784400" cy="1026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2" name="Google Shape;142;g377f70dff10_0_2151"/>
          <p:cNvSpPr txBox="1"/>
          <p:nvPr>
            <p:ph idx="1" type="body"/>
          </p:nvPr>
        </p:nvSpPr>
        <p:spPr>
          <a:xfrm>
            <a:off x="717176" y="1825625"/>
            <a:ext cx="10784400" cy="41091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43" name="Google Shape;143;g377f70dff10_0_2151"/>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4" name="Google Shape;144;g377f70dff10_0_2151"/>
          <p:cNvSpPr txBox="1"/>
          <p:nvPr>
            <p:ph idx="10" type="dt"/>
          </p:nvPr>
        </p:nvSpPr>
        <p:spPr>
          <a:xfrm>
            <a:off x="3854824" y="6139793"/>
            <a:ext cx="45093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5" name="Google Shape;145;g377f70dff10_0_2151"/>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llow Us" showMasterSp="0">
  <p:cSld name="Follow Us">
    <p:bg>
      <p:bgPr>
        <a:solidFill>
          <a:schemeClr val="accent1"/>
        </a:solidFill>
      </p:bgPr>
    </p:bg>
    <p:spTree>
      <p:nvGrpSpPr>
        <p:cNvPr id="146" name="Shape 146"/>
        <p:cNvGrpSpPr/>
        <p:nvPr/>
      </p:nvGrpSpPr>
      <p:grpSpPr>
        <a:xfrm>
          <a:off x="0" y="0"/>
          <a:ext cx="0" cy="0"/>
          <a:chOff x="0" y="0"/>
          <a:chExt cx="0" cy="0"/>
        </a:xfrm>
      </p:grpSpPr>
      <p:sp>
        <p:nvSpPr>
          <p:cNvPr id="147" name="Google Shape;147;g377f70dff10_0_2157"/>
          <p:cNvSpPr/>
          <p:nvPr/>
        </p:nvSpPr>
        <p:spPr>
          <a:xfrm>
            <a:off x="206188" y="215153"/>
            <a:ext cx="11774700" cy="6432300"/>
          </a:xfrm>
          <a:prstGeom prst="rect">
            <a:avLst/>
          </a:prstGeom>
          <a:solidFill>
            <a:schemeClr val="lt1"/>
          </a:solidFill>
          <a:ln>
            <a:noFill/>
          </a:ln>
          <a:effectLst>
            <a:outerShdw blurRad="67733"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id="148" name="Google Shape;148;g377f70dff10_0_2157"/>
          <p:cNvPicPr preferRelativeResize="0"/>
          <p:nvPr/>
        </p:nvPicPr>
        <p:blipFill rotWithShape="1">
          <a:blip r:embed="rId2">
            <a:alphaModFix/>
          </a:blip>
          <a:srcRect b="0" l="0" r="0" t="0"/>
          <a:stretch/>
        </p:blipFill>
        <p:spPr>
          <a:xfrm>
            <a:off x="5452870" y="3848895"/>
            <a:ext cx="1286259" cy="24384"/>
          </a:xfrm>
          <a:prstGeom prst="rect">
            <a:avLst/>
          </a:prstGeom>
          <a:noFill/>
          <a:ln>
            <a:noFill/>
          </a:ln>
        </p:spPr>
      </p:pic>
      <p:sp>
        <p:nvSpPr>
          <p:cNvPr id="149" name="Google Shape;149;g377f70dff10_0_2157"/>
          <p:cNvSpPr txBox="1"/>
          <p:nvPr>
            <p:ph type="ctrTitle"/>
          </p:nvPr>
        </p:nvSpPr>
        <p:spPr>
          <a:xfrm>
            <a:off x="1524000" y="1499125"/>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descr="Twitter icon" id="150" name="Google Shape;150;g377f70dff10_0_2157"/>
          <p:cNvPicPr preferRelativeResize="0"/>
          <p:nvPr/>
        </p:nvPicPr>
        <p:blipFill rotWithShape="1">
          <a:blip r:embed="rId3">
            <a:alphaModFix/>
          </a:blip>
          <a:srcRect b="0" l="0" r="0" t="0"/>
          <a:stretch/>
        </p:blipFill>
        <p:spPr>
          <a:xfrm>
            <a:off x="2718290" y="4043402"/>
            <a:ext cx="500040" cy="500040"/>
          </a:xfrm>
          <a:prstGeom prst="rect">
            <a:avLst/>
          </a:prstGeom>
          <a:noFill/>
          <a:ln>
            <a:noFill/>
          </a:ln>
        </p:spPr>
      </p:pic>
      <p:sp>
        <p:nvSpPr>
          <p:cNvPr id="151" name="Google Shape;151;g377f70dff10_0_2157"/>
          <p:cNvSpPr txBox="1"/>
          <p:nvPr/>
        </p:nvSpPr>
        <p:spPr>
          <a:xfrm>
            <a:off x="2718290" y="4043402"/>
            <a:ext cx="68067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400"/>
              <a:buFont typeface="Arial"/>
              <a:buNone/>
            </a:pPr>
            <a:r>
              <a:rPr b="0" i="0" lang="en-US" sz="2400" u="none" cap="none" strike="noStrike">
                <a:solidFill>
                  <a:schemeClr val="accent1"/>
                </a:solidFill>
                <a:latin typeface="Arial"/>
                <a:ea typeface="Arial"/>
                <a:cs typeface="Arial"/>
                <a:sym typeface="Arial"/>
              </a:rPr>
              <a:t>twitter.com/ORDeptEd | fb.com/ORDeptEd</a:t>
            </a:r>
            <a:endParaRPr b="0" i="0" sz="2400" u="none" cap="none" strike="noStrike">
              <a:solidFill>
                <a:schemeClr val="accent1"/>
              </a:solidFill>
              <a:latin typeface="Arial"/>
              <a:ea typeface="Arial"/>
              <a:cs typeface="Arial"/>
              <a:sym typeface="Arial"/>
            </a:endParaRPr>
          </a:p>
        </p:txBody>
      </p:sp>
      <p:pic>
        <p:nvPicPr>
          <p:cNvPr descr="Facebook icon" id="152" name="Google Shape;152;g377f70dff10_0_2157"/>
          <p:cNvPicPr preferRelativeResize="0"/>
          <p:nvPr/>
        </p:nvPicPr>
        <p:blipFill rotWithShape="1">
          <a:blip r:embed="rId4">
            <a:alphaModFix/>
          </a:blip>
          <a:srcRect b="0" l="0" r="0" t="0"/>
          <a:stretch/>
        </p:blipFill>
        <p:spPr>
          <a:xfrm>
            <a:off x="9024960" y="4043402"/>
            <a:ext cx="500040" cy="500040"/>
          </a:xfrm>
          <a:prstGeom prst="rect">
            <a:avLst/>
          </a:prstGeom>
          <a:noFill/>
          <a:ln>
            <a:noFill/>
          </a:ln>
        </p:spPr>
      </p:pic>
      <p:sp>
        <p:nvSpPr>
          <p:cNvPr id="153" name="Google Shape;153;g377f70dff10_0_2157"/>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4" name="Google Shape;154;g377f70dff10_0_2157"/>
          <p:cNvSpPr txBox="1"/>
          <p:nvPr>
            <p:ph idx="10" type="dt"/>
          </p:nvPr>
        </p:nvSpPr>
        <p:spPr>
          <a:xfrm>
            <a:off x="3854824" y="6139793"/>
            <a:ext cx="45093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5" name="Google Shape;155;g377f70dff10_0_2157"/>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6" name="Shape 156"/>
        <p:cNvGrpSpPr/>
        <p:nvPr/>
      </p:nvGrpSpPr>
      <p:grpSpPr>
        <a:xfrm>
          <a:off x="0" y="0"/>
          <a:ext cx="0" cy="0"/>
          <a:chOff x="0" y="0"/>
          <a:chExt cx="0" cy="0"/>
        </a:xfrm>
      </p:grpSpPr>
      <p:sp>
        <p:nvSpPr>
          <p:cNvPr id="157" name="Google Shape;157;g377f70dff10_0_2167"/>
          <p:cNvSpPr txBox="1"/>
          <p:nvPr>
            <p:ph type="title"/>
          </p:nvPr>
        </p:nvSpPr>
        <p:spPr>
          <a:xfrm>
            <a:off x="717176" y="457200"/>
            <a:ext cx="10784400" cy="1026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8" name="Google Shape;158;g377f70dff10_0_2167"/>
          <p:cNvSpPr txBox="1"/>
          <p:nvPr>
            <p:ph idx="1" type="body"/>
          </p:nvPr>
        </p:nvSpPr>
        <p:spPr>
          <a:xfrm>
            <a:off x="717176" y="1825625"/>
            <a:ext cx="5302500" cy="41061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9" name="Google Shape;159;g377f70dff10_0_2167"/>
          <p:cNvSpPr txBox="1"/>
          <p:nvPr>
            <p:ph idx="2" type="body"/>
          </p:nvPr>
        </p:nvSpPr>
        <p:spPr>
          <a:xfrm>
            <a:off x="6172200" y="1825625"/>
            <a:ext cx="5329500" cy="41061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0" name="Google Shape;160;g377f70dff10_0_2167"/>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1" name="Google Shape;161;g377f70dff10_0_2167"/>
          <p:cNvSpPr txBox="1"/>
          <p:nvPr>
            <p:ph idx="10" type="dt"/>
          </p:nvPr>
        </p:nvSpPr>
        <p:spPr>
          <a:xfrm>
            <a:off x="3854824" y="6139793"/>
            <a:ext cx="45093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2" name="Google Shape;162;g377f70dff10_0_2167"/>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solidFill>
          <a:schemeClr val="accent1"/>
        </a:solidFill>
      </p:bgPr>
    </p:bg>
    <p:spTree>
      <p:nvGrpSpPr>
        <p:cNvPr id="163" name="Shape 163"/>
        <p:cNvGrpSpPr/>
        <p:nvPr/>
      </p:nvGrpSpPr>
      <p:grpSpPr>
        <a:xfrm>
          <a:off x="0" y="0"/>
          <a:ext cx="0" cy="0"/>
          <a:chOff x="0" y="0"/>
          <a:chExt cx="0" cy="0"/>
        </a:xfrm>
      </p:grpSpPr>
      <p:sp>
        <p:nvSpPr>
          <p:cNvPr id="164" name="Google Shape;164;g377f70dff10_0_2174"/>
          <p:cNvSpPr/>
          <p:nvPr/>
        </p:nvSpPr>
        <p:spPr>
          <a:xfrm>
            <a:off x="206188" y="215153"/>
            <a:ext cx="11774700" cy="6432300"/>
          </a:xfrm>
          <a:prstGeom prst="rect">
            <a:avLst/>
          </a:prstGeom>
          <a:solidFill>
            <a:schemeClr val="lt1"/>
          </a:solidFill>
          <a:ln>
            <a:noFill/>
          </a:ln>
          <a:effectLst>
            <a:outerShdw blurRad="67733"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65" name="Google Shape;165;g377f70dff10_0_2174"/>
          <p:cNvSpPr/>
          <p:nvPr/>
        </p:nvSpPr>
        <p:spPr>
          <a:xfrm>
            <a:off x="206187" y="2488757"/>
            <a:ext cx="11774700" cy="19005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pic>
        <p:nvPicPr>
          <p:cNvPr descr="Oregon Department of Education Logo" id="166" name="Google Shape;166;g377f70dff10_0_2174"/>
          <p:cNvPicPr preferRelativeResize="0"/>
          <p:nvPr/>
        </p:nvPicPr>
        <p:blipFill rotWithShape="1">
          <a:blip r:embed="rId2">
            <a:alphaModFix/>
          </a:blip>
          <a:srcRect b="0" l="0" r="0" t="0"/>
          <a:stretch/>
        </p:blipFill>
        <p:spPr>
          <a:xfrm>
            <a:off x="5033770" y="214049"/>
            <a:ext cx="2124458" cy="2167130"/>
          </a:xfrm>
          <a:prstGeom prst="rect">
            <a:avLst/>
          </a:prstGeom>
          <a:noFill/>
          <a:ln>
            <a:noFill/>
          </a:ln>
        </p:spPr>
      </p:pic>
      <p:sp>
        <p:nvSpPr>
          <p:cNvPr id="167" name="Google Shape;167;g377f70dff10_0_2174"/>
          <p:cNvSpPr txBox="1"/>
          <p:nvPr>
            <p:ph type="ctrTitle"/>
          </p:nvPr>
        </p:nvSpPr>
        <p:spPr>
          <a:xfrm>
            <a:off x="717177" y="2488757"/>
            <a:ext cx="10784400" cy="19005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8" name="Google Shape;168;g377f70dff10_0_2174"/>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9" name="Google Shape;169;g377f70dff10_0_2174"/>
          <p:cNvSpPr txBox="1"/>
          <p:nvPr>
            <p:ph idx="10" type="dt"/>
          </p:nvPr>
        </p:nvSpPr>
        <p:spPr>
          <a:xfrm>
            <a:off x="3854824" y="6139793"/>
            <a:ext cx="45093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0" name="Google Shape;170;g377f70dff10_0_2174"/>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27" name="Shape 27"/>
        <p:cNvGrpSpPr/>
        <p:nvPr/>
      </p:nvGrpSpPr>
      <p:grpSpPr>
        <a:xfrm>
          <a:off x="0" y="0"/>
          <a:ext cx="0" cy="0"/>
          <a:chOff x="0" y="0"/>
          <a:chExt cx="0" cy="0"/>
        </a:xfrm>
      </p:grpSpPr>
      <p:sp>
        <p:nvSpPr>
          <p:cNvPr id="28" name="Google Shape;28;p34"/>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v</a:t>
            </a:r>
            <a:endParaRPr b="0" i="0" sz="1400" u="none" cap="none" strike="noStrike">
              <a:solidFill>
                <a:srgbClr val="000000"/>
              </a:solidFill>
              <a:latin typeface="Arial"/>
              <a:ea typeface="Arial"/>
              <a:cs typeface="Arial"/>
              <a:sym typeface="Arial"/>
            </a:endParaRPr>
          </a:p>
        </p:txBody>
      </p:sp>
      <p:sp>
        <p:nvSpPr>
          <p:cNvPr id="29" name="Google Shape;29;p34"/>
          <p:cNvSpPr txBox="1"/>
          <p:nvPr>
            <p:ph idx="1" type="body"/>
          </p:nvPr>
        </p:nvSpPr>
        <p:spPr>
          <a:xfrm>
            <a:off x="717176" y="659958"/>
            <a:ext cx="10784542" cy="539893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4"/>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4"/>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4"/>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r and Content" showMasterSp="0">
  <p:cSld name="Title Bar and Content">
    <p:bg>
      <p:bgPr>
        <a:solidFill>
          <a:schemeClr val="accent1"/>
        </a:solidFill>
      </p:bgPr>
    </p:bg>
    <p:spTree>
      <p:nvGrpSpPr>
        <p:cNvPr id="171" name="Shape 171"/>
        <p:cNvGrpSpPr/>
        <p:nvPr/>
      </p:nvGrpSpPr>
      <p:grpSpPr>
        <a:xfrm>
          <a:off x="0" y="0"/>
          <a:ext cx="0" cy="0"/>
          <a:chOff x="0" y="0"/>
          <a:chExt cx="0" cy="0"/>
        </a:xfrm>
      </p:grpSpPr>
      <p:sp>
        <p:nvSpPr>
          <p:cNvPr id="172" name="Google Shape;172;g377f70dff10_0_2182"/>
          <p:cNvSpPr/>
          <p:nvPr/>
        </p:nvSpPr>
        <p:spPr>
          <a:xfrm>
            <a:off x="206188" y="215153"/>
            <a:ext cx="11774700" cy="6432300"/>
          </a:xfrm>
          <a:prstGeom prst="rect">
            <a:avLst/>
          </a:prstGeom>
          <a:solidFill>
            <a:schemeClr val="lt1"/>
          </a:solidFill>
          <a:ln>
            <a:noFill/>
          </a:ln>
          <a:effectLst>
            <a:outerShdw blurRad="67733"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73" name="Google Shape;173;g377f70dff10_0_2182"/>
          <p:cNvSpPr/>
          <p:nvPr/>
        </p:nvSpPr>
        <p:spPr>
          <a:xfrm>
            <a:off x="206188" y="215153"/>
            <a:ext cx="11774700" cy="1397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74" name="Google Shape;174;g377f70dff10_0_2182"/>
          <p:cNvSpPr txBox="1"/>
          <p:nvPr>
            <p:ph type="title"/>
          </p:nvPr>
        </p:nvSpPr>
        <p:spPr>
          <a:xfrm>
            <a:off x="717176" y="457200"/>
            <a:ext cx="10784400" cy="1026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5" name="Google Shape;175;g377f70dff10_0_2182"/>
          <p:cNvSpPr txBox="1"/>
          <p:nvPr>
            <p:ph idx="1" type="body"/>
          </p:nvPr>
        </p:nvSpPr>
        <p:spPr>
          <a:xfrm>
            <a:off x="717176" y="1825625"/>
            <a:ext cx="10784400" cy="41091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6" name="Google Shape;176;g377f70dff10_0_2182"/>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7" name="Google Shape;177;g377f70dff10_0_2182"/>
          <p:cNvSpPr txBox="1"/>
          <p:nvPr>
            <p:ph idx="10" type="dt"/>
          </p:nvPr>
        </p:nvSpPr>
        <p:spPr>
          <a:xfrm>
            <a:off x="3854824" y="6139793"/>
            <a:ext cx="45093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8" name="Google Shape;178;g377f70dff10_0_2182"/>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p:bg>
      <p:bgPr>
        <a:solidFill>
          <a:schemeClr val="accent1"/>
        </a:solidFill>
      </p:bgPr>
    </p:bg>
    <p:spTree>
      <p:nvGrpSpPr>
        <p:cNvPr id="179" name="Shape 179"/>
        <p:cNvGrpSpPr/>
        <p:nvPr/>
      </p:nvGrpSpPr>
      <p:grpSpPr>
        <a:xfrm>
          <a:off x="0" y="0"/>
          <a:ext cx="0" cy="0"/>
          <a:chOff x="0" y="0"/>
          <a:chExt cx="0" cy="0"/>
        </a:xfrm>
      </p:grpSpPr>
      <p:sp>
        <p:nvSpPr>
          <p:cNvPr id="180" name="Google Shape;180;g377f70dff10_0_2190"/>
          <p:cNvSpPr/>
          <p:nvPr/>
        </p:nvSpPr>
        <p:spPr>
          <a:xfrm>
            <a:off x="206188" y="215153"/>
            <a:ext cx="11774700" cy="6432300"/>
          </a:xfrm>
          <a:prstGeom prst="rect">
            <a:avLst/>
          </a:prstGeom>
          <a:solidFill>
            <a:schemeClr val="lt1"/>
          </a:solidFill>
          <a:ln>
            <a:noFill/>
          </a:ln>
          <a:effectLst>
            <a:outerShdw blurRad="67733"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81" name="Google Shape;181;g377f70dff10_0_2190"/>
          <p:cNvSpPr/>
          <p:nvPr/>
        </p:nvSpPr>
        <p:spPr>
          <a:xfrm>
            <a:off x="206189" y="215153"/>
            <a:ext cx="4730400" cy="6432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82" name="Google Shape;182;g377f70dff10_0_2190"/>
          <p:cNvSpPr txBox="1"/>
          <p:nvPr>
            <p:ph type="title"/>
          </p:nvPr>
        </p:nvSpPr>
        <p:spPr>
          <a:xfrm>
            <a:off x="717177" y="779645"/>
            <a:ext cx="3932100" cy="2525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sz="44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3" name="Google Shape;183;g377f70dff10_0_2190"/>
          <p:cNvSpPr/>
          <p:nvPr>
            <p:ph idx="2" type="pic"/>
          </p:nvPr>
        </p:nvSpPr>
        <p:spPr>
          <a:xfrm>
            <a:off x="717177" y="3540125"/>
            <a:ext cx="3932100" cy="2320800"/>
          </a:xfrm>
          <a:prstGeom prst="rect">
            <a:avLst/>
          </a:prstGeom>
          <a:noFill/>
          <a:ln>
            <a:noFill/>
          </a:ln>
        </p:spPr>
      </p:sp>
      <p:sp>
        <p:nvSpPr>
          <p:cNvPr id="184" name="Google Shape;184;g377f70dff10_0_2190"/>
          <p:cNvSpPr txBox="1"/>
          <p:nvPr>
            <p:ph idx="1" type="body"/>
          </p:nvPr>
        </p:nvSpPr>
        <p:spPr>
          <a:xfrm>
            <a:off x="5183188" y="779647"/>
            <a:ext cx="6172500" cy="50817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100"/>
              </a:spcBef>
              <a:spcAft>
                <a:spcPts val="0"/>
              </a:spcAft>
              <a:buClr>
                <a:schemeClr val="dk1"/>
              </a:buClr>
              <a:buSzPts val="2400"/>
              <a:buChar char="•"/>
              <a:defRPr sz="2400"/>
            </a:lvl1pPr>
            <a:lvl2pPr indent="-381000" lvl="1" marL="914400" algn="l">
              <a:lnSpc>
                <a:spcPct val="90000"/>
              </a:lnSpc>
              <a:spcBef>
                <a:spcPts val="500"/>
              </a:spcBef>
              <a:spcAft>
                <a:spcPts val="0"/>
              </a:spcAft>
              <a:buClr>
                <a:schemeClr val="dk1"/>
              </a:buClr>
              <a:buSzPts val="2400"/>
              <a:buChar char="•"/>
              <a:defRPr sz="2400"/>
            </a:lvl2pPr>
            <a:lvl3pPr indent="-381000" lvl="2" marL="1371600" algn="l">
              <a:lnSpc>
                <a:spcPct val="90000"/>
              </a:lnSpc>
              <a:spcBef>
                <a:spcPts val="500"/>
              </a:spcBef>
              <a:spcAft>
                <a:spcPts val="0"/>
              </a:spcAft>
              <a:buClr>
                <a:schemeClr val="dk1"/>
              </a:buClr>
              <a:buSzPts val="2400"/>
              <a:buChar char="•"/>
              <a:defRPr sz="2400"/>
            </a:lvl3pPr>
            <a:lvl4pPr indent="-381000" lvl="3" marL="1828800" algn="l">
              <a:lnSpc>
                <a:spcPct val="90000"/>
              </a:lnSpc>
              <a:spcBef>
                <a:spcPts val="500"/>
              </a:spcBef>
              <a:spcAft>
                <a:spcPts val="0"/>
              </a:spcAft>
              <a:buClr>
                <a:schemeClr val="dk1"/>
              </a:buClr>
              <a:buSzPts val="2400"/>
              <a:buChar char="•"/>
              <a:defRPr sz="2400"/>
            </a:lvl4pPr>
            <a:lvl5pPr indent="-381000" lvl="4" marL="2286000" algn="l">
              <a:lnSpc>
                <a:spcPct val="90000"/>
              </a:lnSpc>
              <a:spcBef>
                <a:spcPts val="500"/>
              </a:spcBef>
              <a:spcAft>
                <a:spcPts val="0"/>
              </a:spcAft>
              <a:buClr>
                <a:schemeClr val="dk1"/>
              </a:buClr>
              <a:buSzPts val="2400"/>
              <a:buChar char="•"/>
              <a:defRPr sz="2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5" name="Google Shape;185;g377f70dff10_0_2190"/>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6" name="Google Shape;186;g377f70dff10_0_2190"/>
          <p:cNvSpPr txBox="1"/>
          <p:nvPr>
            <p:ph idx="10" type="dt"/>
          </p:nvPr>
        </p:nvSpPr>
        <p:spPr>
          <a:xfrm>
            <a:off x="3854824" y="6139793"/>
            <a:ext cx="45093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7" name="Google Shape;187;g377f70dff10_0_2190"/>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88" name="Shape 188"/>
        <p:cNvGrpSpPr/>
        <p:nvPr/>
      </p:nvGrpSpPr>
      <p:grpSpPr>
        <a:xfrm>
          <a:off x="0" y="0"/>
          <a:ext cx="0" cy="0"/>
          <a:chOff x="0" y="0"/>
          <a:chExt cx="0" cy="0"/>
        </a:xfrm>
      </p:grpSpPr>
      <p:sp>
        <p:nvSpPr>
          <p:cNvPr id="189" name="Google Shape;189;g377f70dff10_0_2199"/>
          <p:cNvSpPr txBox="1"/>
          <p:nvPr>
            <p:ph type="title"/>
          </p:nvPr>
        </p:nvSpPr>
        <p:spPr>
          <a:xfrm>
            <a:off x="717176" y="457200"/>
            <a:ext cx="10784400" cy="1026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0" name="Google Shape;190;g377f70dff10_0_2199"/>
          <p:cNvSpPr txBox="1"/>
          <p:nvPr>
            <p:ph idx="1" type="body"/>
          </p:nvPr>
        </p:nvSpPr>
        <p:spPr>
          <a:xfrm>
            <a:off x="717176" y="1681163"/>
            <a:ext cx="5280300" cy="824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3200"/>
              <a:buNone/>
              <a:defRPr b="0" sz="3200">
                <a:solidFill>
                  <a:schemeClr val="accen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1" name="Google Shape;191;g377f70dff10_0_2199"/>
          <p:cNvSpPr txBox="1"/>
          <p:nvPr>
            <p:ph idx="2" type="body"/>
          </p:nvPr>
        </p:nvSpPr>
        <p:spPr>
          <a:xfrm>
            <a:off x="717176" y="2505075"/>
            <a:ext cx="5280300" cy="34344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2" name="Google Shape;192;g377f70dff10_0_2199"/>
          <p:cNvSpPr txBox="1"/>
          <p:nvPr>
            <p:ph idx="3" type="body"/>
          </p:nvPr>
        </p:nvSpPr>
        <p:spPr>
          <a:xfrm>
            <a:off x="6172200" y="1681163"/>
            <a:ext cx="5329500" cy="824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3200"/>
              <a:buNone/>
              <a:defRPr b="0" sz="3200">
                <a:solidFill>
                  <a:schemeClr val="accen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3" name="Google Shape;193;g377f70dff10_0_2199"/>
          <p:cNvSpPr txBox="1"/>
          <p:nvPr>
            <p:ph idx="4" type="body"/>
          </p:nvPr>
        </p:nvSpPr>
        <p:spPr>
          <a:xfrm>
            <a:off x="6172200" y="2505075"/>
            <a:ext cx="5329500" cy="34344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4" name="Google Shape;194;g377f70dff10_0_2199"/>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5" name="Google Shape;195;g377f70dff10_0_2199"/>
          <p:cNvSpPr txBox="1"/>
          <p:nvPr>
            <p:ph idx="10" type="dt"/>
          </p:nvPr>
        </p:nvSpPr>
        <p:spPr>
          <a:xfrm>
            <a:off x="3854824" y="6139793"/>
            <a:ext cx="45093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6" name="Google Shape;196;g377f70dff10_0_2199"/>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197" name="Shape 197"/>
        <p:cNvGrpSpPr/>
        <p:nvPr/>
      </p:nvGrpSpPr>
      <p:grpSpPr>
        <a:xfrm>
          <a:off x="0" y="0"/>
          <a:ext cx="0" cy="0"/>
          <a:chOff x="0" y="0"/>
          <a:chExt cx="0" cy="0"/>
        </a:xfrm>
      </p:grpSpPr>
      <p:sp>
        <p:nvSpPr>
          <p:cNvPr id="198" name="Google Shape;198;g377f70dff10_0_2208"/>
          <p:cNvSpPr/>
          <p:nvPr/>
        </p:nvSpPr>
        <p:spPr>
          <a:xfrm>
            <a:off x="206188" y="215153"/>
            <a:ext cx="11774700" cy="6432300"/>
          </a:xfrm>
          <a:prstGeom prst="rect">
            <a:avLst/>
          </a:prstGeom>
          <a:solidFill>
            <a:schemeClr val="lt1"/>
          </a:solidFill>
          <a:ln>
            <a:noFill/>
          </a:ln>
          <a:effectLst>
            <a:outerShdw blurRad="67733"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99" name="Google Shape;199;g377f70dff10_0_2208"/>
          <p:cNvSpPr txBox="1"/>
          <p:nvPr>
            <p:ph type="title"/>
          </p:nvPr>
        </p:nvSpPr>
        <p:spPr>
          <a:xfrm>
            <a:off x="717176" y="457200"/>
            <a:ext cx="10784400" cy="1026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0" name="Google Shape;200;g377f70dff10_0_2208"/>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1" name="Google Shape;201;g377f70dff10_0_2208"/>
          <p:cNvSpPr txBox="1"/>
          <p:nvPr>
            <p:ph idx="10" type="dt"/>
          </p:nvPr>
        </p:nvSpPr>
        <p:spPr>
          <a:xfrm>
            <a:off x="3854824" y="6139793"/>
            <a:ext cx="45093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2" name="Google Shape;202;g377f70dff10_0_2208"/>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203" name="Shape 203"/>
        <p:cNvGrpSpPr/>
        <p:nvPr/>
      </p:nvGrpSpPr>
      <p:grpSpPr>
        <a:xfrm>
          <a:off x="0" y="0"/>
          <a:ext cx="0" cy="0"/>
          <a:chOff x="0" y="0"/>
          <a:chExt cx="0" cy="0"/>
        </a:xfrm>
      </p:grpSpPr>
      <p:sp>
        <p:nvSpPr>
          <p:cNvPr id="204" name="Google Shape;204;g377f70dff10_0_2214"/>
          <p:cNvSpPr/>
          <p:nvPr/>
        </p:nvSpPr>
        <p:spPr>
          <a:xfrm>
            <a:off x="206188" y="215153"/>
            <a:ext cx="11774700" cy="6432300"/>
          </a:xfrm>
          <a:prstGeom prst="rect">
            <a:avLst/>
          </a:prstGeom>
          <a:solidFill>
            <a:schemeClr val="lt1"/>
          </a:solidFill>
          <a:ln>
            <a:noFill/>
          </a:ln>
          <a:effectLst>
            <a:outerShdw blurRad="67733"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v</a:t>
            </a:r>
            <a:endParaRPr b="0" i="0" sz="1500" u="none" cap="none" strike="noStrike">
              <a:solidFill>
                <a:srgbClr val="000000"/>
              </a:solidFill>
              <a:latin typeface="Arial"/>
              <a:ea typeface="Arial"/>
              <a:cs typeface="Arial"/>
              <a:sym typeface="Arial"/>
            </a:endParaRPr>
          </a:p>
        </p:txBody>
      </p:sp>
      <p:sp>
        <p:nvSpPr>
          <p:cNvPr id="205" name="Google Shape;205;g377f70dff10_0_2214"/>
          <p:cNvSpPr txBox="1"/>
          <p:nvPr>
            <p:ph idx="1" type="body"/>
          </p:nvPr>
        </p:nvSpPr>
        <p:spPr>
          <a:xfrm>
            <a:off x="717176" y="659958"/>
            <a:ext cx="10784400" cy="53988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6" name="Google Shape;206;g377f70dff10_0_2214"/>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7" name="Google Shape;207;g377f70dff10_0_2214"/>
          <p:cNvSpPr txBox="1"/>
          <p:nvPr>
            <p:ph idx="10" type="dt"/>
          </p:nvPr>
        </p:nvSpPr>
        <p:spPr>
          <a:xfrm>
            <a:off x="3854824" y="6139793"/>
            <a:ext cx="45093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8" name="Google Shape;208;g377f70dff10_0_2214"/>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showMasterSp="0">
  <p:cSld name="Large Type">
    <p:bg>
      <p:bgPr>
        <a:solidFill>
          <a:schemeClr val="accent1"/>
        </a:solidFill>
      </p:bgPr>
    </p:bg>
    <p:spTree>
      <p:nvGrpSpPr>
        <p:cNvPr id="209" name="Shape 209"/>
        <p:cNvGrpSpPr/>
        <p:nvPr/>
      </p:nvGrpSpPr>
      <p:grpSpPr>
        <a:xfrm>
          <a:off x="0" y="0"/>
          <a:ext cx="0" cy="0"/>
          <a:chOff x="0" y="0"/>
          <a:chExt cx="0" cy="0"/>
        </a:xfrm>
      </p:grpSpPr>
      <p:sp>
        <p:nvSpPr>
          <p:cNvPr id="210" name="Google Shape;210;g377f70dff10_0_2220"/>
          <p:cNvSpPr/>
          <p:nvPr/>
        </p:nvSpPr>
        <p:spPr>
          <a:xfrm>
            <a:off x="206188" y="215153"/>
            <a:ext cx="11774700" cy="6432300"/>
          </a:xfrm>
          <a:prstGeom prst="rect">
            <a:avLst/>
          </a:prstGeom>
          <a:solidFill>
            <a:schemeClr val="lt1"/>
          </a:solidFill>
          <a:ln>
            <a:noFill/>
          </a:ln>
          <a:effectLst>
            <a:outerShdw blurRad="67733"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id="211" name="Google Shape;211;g377f70dff10_0_2220"/>
          <p:cNvPicPr preferRelativeResize="0"/>
          <p:nvPr/>
        </p:nvPicPr>
        <p:blipFill rotWithShape="1">
          <a:blip r:embed="rId2">
            <a:alphaModFix/>
          </a:blip>
          <a:srcRect b="0" l="0" r="0" t="0"/>
          <a:stretch/>
        </p:blipFill>
        <p:spPr>
          <a:xfrm>
            <a:off x="5452870" y="3848895"/>
            <a:ext cx="1286259" cy="24384"/>
          </a:xfrm>
          <a:prstGeom prst="rect">
            <a:avLst/>
          </a:prstGeom>
          <a:noFill/>
          <a:ln>
            <a:noFill/>
          </a:ln>
        </p:spPr>
      </p:pic>
      <p:sp>
        <p:nvSpPr>
          <p:cNvPr id="212" name="Google Shape;212;g377f70dff10_0_2220"/>
          <p:cNvSpPr txBox="1"/>
          <p:nvPr>
            <p:ph type="ctrTitle"/>
          </p:nvPr>
        </p:nvSpPr>
        <p:spPr>
          <a:xfrm>
            <a:off x="1524000" y="1499125"/>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3" name="Google Shape;213;g377f70dff10_0_2220"/>
          <p:cNvSpPr txBox="1"/>
          <p:nvPr>
            <p:ph idx="1" type="subTitle"/>
          </p:nvPr>
        </p:nvSpPr>
        <p:spPr>
          <a:xfrm>
            <a:off x="1524000" y="4003184"/>
            <a:ext cx="9144000" cy="8805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4" name="Google Shape;214;g377f70dff10_0_2220"/>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5" name="Google Shape;215;g377f70dff10_0_2220"/>
          <p:cNvSpPr txBox="1"/>
          <p:nvPr>
            <p:ph idx="10" type="dt"/>
          </p:nvPr>
        </p:nvSpPr>
        <p:spPr>
          <a:xfrm>
            <a:off x="3854824" y="6139793"/>
            <a:ext cx="45093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6" name="Google Shape;216;g377f70dff10_0_2220"/>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7-Comparison">
  <p:cSld name="Blue_7-Comparison">
    <p:spTree>
      <p:nvGrpSpPr>
        <p:cNvPr id="217" name="Shape 217"/>
        <p:cNvGrpSpPr/>
        <p:nvPr/>
      </p:nvGrpSpPr>
      <p:grpSpPr>
        <a:xfrm>
          <a:off x="0" y="0"/>
          <a:ext cx="0" cy="0"/>
          <a:chOff x="0" y="0"/>
          <a:chExt cx="0" cy="0"/>
        </a:xfrm>
      </p:grpSpPr>
      <p:sp>
        <p:nvSpPr>
          <p:cNvPr id="218" name="Google Shape;218;g377f70dff10_0_2228"/>
          <p:cNvSpPr txBox="1"/>
          <p:nvPr>
            <p:ph idx="1" type="body"/>
          </p:nvPr>
        </p:nvSpPr>
        <p:spPr>
          <a:xfrm>
            <a:off x="717176" y="1681163"/>
            <a:ext cx="5280300" cy="824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3200"/>
              <a:buNone/>
              <a:defRPr b="0" sz="3200">
                <a:solidFill>
                  <a:schemeClr val="accen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9" name="Google Shape;219;g377f70dff10_0_2228"/>
          <p:cNvSpPr txBox="1"/>
          <p:nvPr>
            <p:ph idx="2" type="body"/>
          </p:nvPr>
        </p:nvSpPr>
        <p:spPr>
          <a:xfrm>
            <a:off x="717176" y="2505075"/>
            <a:ext cx="5280300" cy="34344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0" name="Google Shape;220;g377f70dff10_0_2228"/>
          <p:cNvSpPr txBox="1"/>
          <p:nvPr>
            <p:ph idx="3" type="body"/>
          </p:nvPr>
        </p:nvSpPr>
        <p:spPr>
          <a:xfrm>
            <a:off x="6172200" y="1681163"/>
            <a:ext cx="5329500" cy="824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3200"/>
              <a:buNone/>
              <a:defRPr b="0" sz="3200">
                <a:solidFill>
                  <a:schemeClr val="accen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1" name="Google Shape;221;g377f70dff10_0_2228"/>
          <p:cNvSpPr txBox="1"/>
          <p:nvPr>
            <p:ph idx="4" type="body"/>
          </p:nvPr>
        </p:nvSpPr>
        <p:spPr>
          <a:xfrm>
            <a:off x="6172200" y="2505075"/>
            <a:ext cx="5329500" cy="34344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2" name="Google Shape;222;g377f70dff10_0_2228"/>
          <p:cNvSpPr txBox="1"/>
          <p:nvPr>
            <p:ph type="title"/>
          </p:nvPr>
        </p:nvSpPr>
        <p:spPr>
          <a:xfrm>
            <a:off x="717176" y="457200"/>
            <a:ext cx="10784400" cy="1026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23" name="Google Shape;223;g377f70dff10_0_2228"/>
          <p:cNvSpPr txBox="1"/>
          <p:nvPr/>
        </p:nvSpPr>
        <p:spPr>
          <a:xfrm>
            <a:off x="717176" y="6188049"/>
            <a:ext cx="7646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500" u="none" cap="none" strike="noStrike">
              <a:solidFill>
                <a:srgbClr val="000000"/>
              </a:solidFill>
              <a:latin typeface="Arial"/>
              <a:ea typeface="Arial"/>
              <a:cs typeface="Arial"/>
              <a:sym typeface="Arial"/>
            </a:endParaRPr>
          </a:p>
        </p:txBody>
      </p:sp>
      <p:sp>
        <p:nvSpPr>
          <p:cNvPr id="224" name="Google Shape;224;g377f70dff10_0_2228"/>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4-Content with Caption" showMasterSp="0">
  <p:cSld name="Red_4-Content with Caption">
    <p:bg>
      <p:bgPr>
        <a:solidFill>
          <a:schemeClr val="accent2"/>
        </a:solidFill>
      </p:bgPr>
    </p:bg>
    <p:spTree>
      <p:nvGrpSpPr>
        <p:cNvPr id="225" name="Shape 225"/>
        <p:cNvGrpSpPr/>
        <p:nvPr/>
      </p:nvGrpSpPr>
      <p:grpSpPr>
        <a:xfrm>
          <a:off x="0" y="0"/>
          <a:ext cx="0" cy="0"/>
          <a:chOff x="0" y="0"/>
          <a:chExt cx="0" cy="0"/>
        </a:xfrm>
      </p:grpSpPr>
      <p:sp>
        <p:nvSpPr>
          <p:cNvPr id="226" name="Google Shape;226;g377f70dff10_0_2241"/>
          <p:cNvSpPr/>
          <p:nvPr/>
        </p:nvSpPr>
        <p:spPr>
          <a:xfrm>
            <a:off x="206188" y="215153"/>
            <a:ext cx="11774700" cy="6432300"/>
          </a:xfrm>
          <a:prstGeom prst="rect">
            <a:avLst/>
          </a:prstGeom>
          <a:solidFill>
            <a:schemeClr val="lt1"/>
          </a:solidFill>
          <a:ln>
            <a:noFill/>
          </a:ln>
          <a:effectLst>
            <a:outerShdw blurRad="67733"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27" name="Google Shape;227;g377f70dff10_0_2241"/>
          <p:cNvSpPr/>
          <p:nvPr/>
        </p:nvSpPr>
        <p:spPr>
          <a:xfrm>
            <a:off x="206189" y="215153"/>
            <a:ext cx="4730400" cy="6432300"/>
          </a:xfrm>
          <a:prstGeom prst="rect">
            <a:avLst/>
          </a:prstGeom>
          <a:solidFill>
            <a:srgbClr val="FCF4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28" name="Google Shape;228;g377f70dff10_0_2241"/>
          <p:cNvSpPr txBox="1"/>
          <p:nvPr>
            <p:ph type="title"/>
          </p:nvPr>
        </p:nvSpPr>
        <p:spPr>
          <a:xfrm>
            <a:off x="717177" y="779646"/>
            <a:ext cx="3932100" cy="252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2"/>
              </a:buClr>
              <a:buSzPts val="4400"/>
              <a:buFont typeface="Calibri"/>
              <a:buNone/>
              <a:defRPr sz="4400">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29" name="Google Shape;229;g377f70dff10_0_2241"/>
          <p:cNvSpPr txBox="1"/>
          <p:nvPr>
            <p:ph idx="1" type="body"/>
          </p:nvPr>
        </p:nvSpPr>
        <p:spPr>
          <a:xfrm>
            <a:off x="5183188" y="779647"/>
            <a:ext cx="6172500" cy="50817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100"/>
              </a:spcBef>
              <a:spcAft>
                <a:spcPts val="0"/>
              </a:spcAft>
              <a:buClr>
                <a:schemeClr val="dk1"/>
              </a:buClr>
              <a:buSzPts val="2400"/>
              <a:buChar char="•"/>
              <a:defRPr sz="2400"/>
            </a:lvl1pPr>
            <a:lvl2pPr indent="-381000" lvl="1" marL="914400" algn="l">
              <a:lnSpc>
                <a:spcPct val="90000"/>
              </a:lnSpc>
              <a:spcBef>
                <a:spcPts val="500"/>
              </a:spcBef>
              <a:spcAft>
                <a:spcPts val="0"/>
              </a:spcAft>
              <a:buClr>
                <a:schemeClr val="dk1"/>
              </a:buClr>
              <a:buSzPts val="2400"/>
              <a:buChar char="•"/>
              <a:defRPr sz="2400"/>
            </a:lvl2pPr>
            <a:lvl3pPr indent="-381000" lvl="2" marL="1371600" algn="l">
              <a:lnSpc>
                <a:spcPct val="90000"/>
              </a:lnSpc>
              <a:spcBef>
                <a:spcPts val="500"/>
              </a:spcBef>
              <a:spcAft>
                <a:spcPts val="0"/>
              </a:spcAft>
              <a:buClr>
                <a:schemeClr val="dk1"/>
              </a:buClr>
              <a:buSzPts val="2400"/>
              <a:buChar char="•"/>
              <a:defRPr sz="2400"/>
            </a:lvl3pPr>
            <a:lvl4pPr indent="-381000" lvl="3" marL="1828800" algn="l">
              <a:lnSpc>
                <a:spcPct val="90000"/>
              </a:lnSpc>
              <a:spcBef>
                <a:spcPts val="500"/>
              </a:spcBef>
              <a:spcAft>
                <a:spcPts val="0"/>
              </a:spcAft>
              <a:buClr>
                <a:schemeClr val="dk1"/>
              </a:buClr>
              <a:buSzPts val="2400"/>
              <a:buChar char="•"/>
              <a:defRPr sz="2400"/>
            </a:lvl4pPr>
            <a:lvl5pPr indent="-381000" lvl="4" marL="2286000" algn="l">
              <a:lnSpc>
                <a:spcPct val="90000"/>
              </a:lnSpc>
              <a:spcBef>
                <a:spcPts val="500"/>
              </a:spcBef>
              <a:spcAft>
                <a:spcPts val="0"/>
              </a:spcAft>
              <a:buClr>
                <a:schemeClr val="dk1"/>
              </a:buClr>
              <a:buSzPts val="2400"/>
              <a:buChar char="•"/>
              <a:defRPr sz="2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30" name="Google Shape;230;g377f70dff10_0_2241"/>
          <p:cNvSpPr/>
          <p:nvPr>
            <p:ph idx="2" type="pic"/>
          </p:nvPr>
        </p:nvSpPr>
        <p:spPr>
          <a:xfrm>
            <a:off x="717177" y="3540125"/>
            <a:ext cx="3932100" cy="2320800"/>
          </a:xfrm>
          <a:prstGeom prst="rect">
            <a:avLst/>
          </a:prstGeom>
          <a:noFill/>
          <a:ln>
            <a:noFill/>
          </a:ln>
        </p:spPr>
      </p:sp>
      <p:sp>
        <p:nvSpPr>
          <p:cNvPr id="231" name="Google Shape;231;g377f70dff10_0_2241"/>
          <p:cNvSpPr txBox="1"/>
          <p:nvPr/>
        </p:nvSpPr>
        <p:spPr>
          <a:xfrm>
            <a:off x="717176" y="6188049"/>
            <a:ext cx="76473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500" u="none" cap="none" strike="noStrike">
              <a:solidFill>
                <a:srgbClr val="000000"/>
              </a:solidFill>
              <a:latin typeface="Arial"/>
              <a:ea typeface="Arial"/>
              <a:cs typeface="Arial"/>
              <a:sym typeface="Arial"/>
            </a:endParaRPr>
          </a:p>
        </p:txBody>
      </p:sp>
      <p:sp>
        <p:nvSpPr>
          <p:cNvPr id="232" name="Google Shape;232;g377f70dff10_0_2241"/>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9-Blank" showMasterSp="0">
  <p:cSld name="Red_9-Blank">
    <p:bg>
      <p:bgPr>
        <a:solidFill>
          <a:schemeClr val="accent2"/>
        </a:solidFill>
      </p:bgPr>
    </p:bg>
    <p:spTree>
      <p:nvGrpSpPr>
        <p:cNvPr id="233" name="Shape 233"/>
        <p:cNvGrpSpPr/>
        <p:nvPr/>
      </p:nvGrpSpPr>
      <p:grpSpPr>
        <a:xfrm>
          <a:off x="0" y="0"/>
          <a:ext cx="0" cy="0"/>
          <a:chOff x="0" y="0"/>
          <a:chExt cx="0" cy="0"/>
        </a:xfrm>
      </p:grpSpPr>
      <p:sp>
        <p:nvSpPr>
          <p:cNvPr id="234" name="Google Shape;234;g377f70dff10_0_2249"/>
          <p:cNvSpPr/>
          <p:nvPr/>
        </p:nvSpPr>
        <p:spPr>
          <a:xfrm>
            <a:off x="206188" y="215153"/>
            <a:ext cx="11775300" cy="6432000"/>
          </a:xfrm>
          <a:prstGeom prst="rect">
            <a:avLst/>
          </a:prstGeom>
          <a:solidFill>
            <a:schemeClr val="lt1"/>
          </a:solidFill>
          <a:ln>
            <a:noFill/>
          </a:ln>
          <a:effectLst>
            <a:outerShdw blurRad="67733"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Calibri"/>
                <a:ea typeface="Calibri"/>
                <a:cs typeface="Calibri"/>
                <a:sym typeface="Calibri"/>
              </a:rPr>
              <a:t>v</a:t>
            </a:r>
            <a:endParaRPr b="0" i="0" sz="1500" u="none" cap="none" strike="noStrike">
              <a:solidFill>
                <a:srgbClr val="000000"/>
              </a:solidFill>
              <a:latin typeface="Arial"/>
              <a:ea typeface="Arial"/>
              <a:cs typeface="Arial"/>
              <a:sym typeface="Arial"/>
            </a:endParaRPr>
          </a:p>
        </p:txBody>
      </p:sp>
      <p:sp>
        <p:nvSpPr>
          <p:cNvPr id="235" name="Google Shape;235;g377f70dff10_0_2249"/>
          <p:cNvSpPr txBox="1"/>
          <p:nvPr>
            <p:ph idx="1" type="body"/>
          </p:nvPr>
        </p:nvSpPr>
        <p:spPr>
          <a:xfrm>
            <a:off x="717176" y="659958"/>
            <a:ext cx="10784400" cy="53988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6" name="Google Shape;236;g377f70dff10_0_2249"/>
          <p:cNvSpPr txBox="1"/>
          <p:nvPr/>
        </p:nvSpPr>
        <p:spPr>
          <a:xfrm>
            <a:off x="717176" y="6188049"/>
            <a:ext cx="7646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500" u="none" cap="none" strike="noStrike">
              <a:solidFill>
                <a:srgbClr val="000000"/>
              </a:solidFill>
              <a:latin typeface="Arial"/>
              <a:ea typeface="Arial"/>
              <a:cs typeface="Arial"/>
              <a:sym typeface="Arial"/>
            </a:endParaRPr>
          </a:p>
        </p:txBody>
      </p:sp>
      <p:sp>
        <p:nvSpPr>
          <p:cNvPr id="237" name="Google Shape;237;g377f70dff10_0_2249"/>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6-Two Content">
  <p:cSld name="Red_6-Two Content">
    <p:bg>
      <p:bgPr>
        <a:solidFill>
          <a:schemeClr val="accent2"/>
        </a:solidFill>
      </p:bgPr>
    </p:bg>
    <p:spTree>
      <p:nvGrpSpPr>
        <p:cNvPr id="238" name="Shape 238"/>
        <p:cNvGrpSpPr/>
        <p:nvPr/>
      </p:nvGrpSpPr>
      <p:grpSpPr>
        <a:xfrm>
          <a:off x="0" y="0"/>
          <a:ext cx="0" cy="0"/>
          <a:chOff x="0" y="0"/>
          <a:chExt cx="0" cy="0"/>
        </a:xfrm>
      </p:grpSpPr>
      <p:sp>
        <p:nvSpPr>
          <p:cNvPr id="239" name="Google Shape;239;g377f70dff10_0_2254"/>
          <p:cNvSpPr txBox="1"/>
          <p:nvPr>
            <p:ph type="title"/>
          </p:nvPr>
        </p:nvSpPr>
        <p:spPr>
          <a:xfrm>
            <a:off x="717176" y="457200"/>
            <a:ext cx="10784400" cy="1026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0" name="Google Shape;240;g377f70dff10_0_2254"/>
          <p:cNvSpPr txBox="1"/>
          <p:nvPr>
            <p:ph idx="1" type="body"/>
          </p:nvPr>
        </p:nvSpPr>
        <p:spPr>
          <a:xfrm>
            <a:off x="717176" y="1825625"/>
            <a:ext cx="5302800" cy="41061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41" name="Google Shape;241;g377f70dff10_0_2254"/>
          <p:cNvSpPr txBox="1"/>
          <p:nvPr>
            <p:ph idx="2" type="body"/>
          </p:nvPr>
        </p:nvSpPr>
        <p:spPr>
          <a:xfrm>
            <a:off x="6172200" y="1825625"/>
            <a:ext cx="5329500" cy="41061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42" name="Google Shape;242;g377f70dff10_0_2254"/>
          <p:cNvSpPr txBox="1"/>
          <p:nvPr/>
        </p:nvSpPr>
        <p:spPr>
          <a:xfrm>
            <a:off x="717176" y="6188049"/>
            <a:ext cx="7646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500" u="none" cap="none" strike="noStrike">
              <a:solidFill>
                <a:srgbClr val="000000"/>
              </a:solidFill>
              <a:latin typeface="Arial"/>
              <a:ea typeface="Arial"/>
              <a:cs typeface="Arial"/>
              <a:sym typeface="Arial"/>
            </a:endParaRPr>
          </a:p>
        </p:txBody>
      </p:sp>
      <p:sp>
        <p:nvSpPr>
          <p:cNvPr id="243" name="Google Shape;243;g377f70dff10_0_2254"/>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18"/>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8-Title Only" showMasterSp="0">
  <p:cSld name="Teal_8-Title Only">
    <p:bg>
      <p:bgPr>
        <a:solidFill>
          <a:schemeClr val="dk2"/>
        </a:solidFill>
      </p:bgPr>
    </p:bg>
    <p:spTree>
      <p:nvGrpSpPr>
        <p:cNvPr id="244" name="Shape 244"/>
        <p:cNvGrpSpPr/>
        <p:nvPr/>
      </p:nvGrpSpPr>
      <p:grpSpPr>
        <a:xfrm>
          <a:off x="0" y="0"/>
          <a:ext cx="0" cy="0"/>
          <a:chOff x="0" y="0"/>
          <a:chExt cx="0" cy="0"/>
        </a:xfrm>
      </p:grpSpPr>
      <p:sp>
        <p:nvSpPr>
          <p:cNvPr id="245" name="Google Shape;245;g377f70dff10_0_2260"/>
          <p:cNvSpPr/>
          <p:nvPr/>
        </p:nvSpPr>
        <p:spPr>
          <a:xfrm>
            <a:off x="206188" y="215153"/>
            <a:ext cx="11775300" cy="6432000"/>
          </a:xfrm>
          <a:prstGeom prst="rect">
            <a:avLst/>
          </a:prstGeom>
          <a:solidFill>
            <a:schemeClr val="lt1"/>
          </a:solidFill>
          <a:ln>
            <a:noFill/>
          </a:ln>
          <a:effectLst>
            <a:outerShdw blurRad="67733"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46" name="Google Shape;246;g377f70dff10_0_2260"/>
          <p:cNvSpPr txBox="1"/>
          <p:nvPr>
            <p:ph type="title"/>
          </p:nvPr>
        </p:nvSpPr>
        <p:spPr>
          <a:xfrm>
            <a:off x="717176" y="457200"/>
            <a:ext cx="10784400" cy="1026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7" name="Google Shape;247;g377f70dff10_0_2260"/>
          <p:cNvSpPr txBox="1"/>
          <p:nvPr/>
        </p:nvSpPr>
        <p:spPr>
          <a:xfrm>
            <a:off x="717176" y="6188049"/>
            <a:ext cx="7646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500" u="none" cap="none" strike="noStrike">
              <a:solidFill>
                <a:srgbClr val="000000"/>
              </a:solidFill>
              <a:latin typeface="Arial"/>
              <a:ea typeface="Arial"/>
              <a:cs typeface="Arial"/>
              <a:sym typeface="Arial"/>
            </a:endParaRPr>
          </a:p>
        </p:txBody>
      </p:sp>
      <p:sp>
        <p:nvSpPr>
          <p:cNvPr id="248" name="Google Shape;248;g377f70dff10_0_2260"/>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28"/>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8"/>
          <p:cNvSpPr txBox="1"/>
          <p:nvPr>
            <p:ph idx="1" type="body"/>
          </p:nvPr>
        </p:nvSpPr>
        <p:spPr>
          <a:xfrm>
            <a:off x="717176" y="1825625"/>
            <a:ext cx="5302624" cy="41060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8"/>
          <p:cNvSpPr txBox="1"/>
          <p:nvPr>
            <p:ph idx="2" type="body"/>
          </p:nvPr>
        </p:nvSpPr>
        <p:spPr>
          <a:xfrm>
            <a:off x="6172200" y="1825625"/>
            <a:ext cx="5329518" cy="41060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8"/>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8"/>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8"/>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7-Comparison">
  <p:cSld name="Blue_7-Comparison">
    <p:spTree>
      <p:nvGrpSpPr>
        <p:cNvPr id="46" name="Shape 46"/>
        <p:cNvGrpSpPr/>
        <p:nvPr/>
      </p:nvGrpSpPr>
      <p:grpSpPr>
        <a:xfrm>
          <a:off x="0" y="0"/>
          <a:ext cx="0" cy="0"/>
          <a:chOff x="0" y="0"/>
          <a:chExt cx="0" cy="0"/>
        </a:xfrm>
      </p:grpSpPr>
      <p:sp>
        <p:nvSpPr>
          <p:cNvPr id="47" name="Google Shape;47;g344e4704eaa_0_1068"/>
          <p:cNvSpPr txBox="1"/>
          <p:nvPr>
            <p:ph idx="1" type="body"/>
          </p:nvPr>
        </p:nvSpPr>
        <p:spPr>
          <a:xfrm>
            <a:off x="717176" y="1681163"/>
            <a:ext cx="5280300" cy="824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3200"/>
              <a:buNone/>
              <a:defRPr b="0" sz="3200">
                <a:solidFill>
                  <a:schemeClr val="accen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g344e4704eaa_0_1068"/>
          <p:cNvSpPr txBox="1"/>
          <p:nvPr>
            <p:ph idx="2" type="body"/>
          </p:nvPr>
        </p:nvSpPr>
        <p:spPr>
          <a:xfrm>
            <a:off x="717176" y="2505075"/>
            <a:ext cx="5280300" cy="34344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9" name="Google Shape;49;g344e4704eaa_0_1068"/>
          <p:cNvSpPr txBox="1"/>
          <p:nvPr>
            <p:ph idx="3" type="body"/>
          </p:nvPr>
        </p:nvSpPr>
        <p:spPr>
          <a:xfrm>
            <a:off x="6172200" y="1681163"/>
            <a:ext cx="5329500" cy="824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3200"/>
              <a:buNone/>
              <a:defRPr b="0" sz="3200">
                <a:solidFill>
                  <a:schemeClr val="accen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g344e4704eaa_0_1068"/>
          <p:cNvSpPr txBox="1"/>
          <p:nvPr>
            <p:ph idx="4" type="body"/>
          </p:nvPr>
        </p:nvSpPr>
        <p:spPr>
          <a:xfrm>
            <a:off x="6172200" y="2505075"/>
            <a:ext cx="5329500" cy="34344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1" name="Google Shape;51;g344e4704eaa_0_1068"/>
          <p:cNvSpPr txBox="1"/>
          <p:nvPr>
            <p:ph type="title"/>
          </p:nvPr>
        </p:nvSpPr>
        <p:spPr>
          <a:xfrm>
            <a:off x="717176" y="457200"/>
            <a:ext cx="10784400" cy="1026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344e4704eaa_0_1068"/>
          <p:cNvSpPr txBox="1"/>
          <p:nvPr/>
        </p:nvSpPr>
        <p:spPr>
          <a:xfrm>
            <a:off x="717176" y="6188049"/>
            <a:ext cx="7646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500" u="none" cap="none" strike="noStrike">
              <a:solidFill>
                <a:srgbClr val="000000"/>
              </a:solidFill>
              <a:latin typeface="Arial"/>
              <a:ea typeface="Arial"/>
              <a:cs typeface="Arial"/>
              <a:sym typeface="Arial"/>
            </a:endParaRPr>
          </a:p>
        </p:txBody>
      </p:sp>
      <p:sp>
        <p:nvSpPr>
          <p:cNvPr id="53" name="Google Shape;53;g344e4704eaa_0_1068"/>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54" name="Shape 54"/>
        <p:cNvGrpSpPr/>
        <p:nvPr/>
      </p:nvGrpSpPr>
      <p:grpSpPr>
        <a:xfrm>
          <a:off x="0" y="0"/>
          <a:ext cx="0" cy="0"/>
          <a:chOff x="0" y="0"/>
          <a:chExt cx="0" cy="0"/>
        </a:xfrm>
      </p:grpSpPr>
      <p:sp>
        <p:nvSpPr>
          <p:cNvPr id="55" name="Google Shape;55;p33"/>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 name="Google Shape;56;p33"/>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3"/>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llow Us" showMasterSp="0">
  <p:cSld name="Follow Us">
    <p:bg>
      <p:bgPr>
        <a:solidFill>
          <a:schemeClr val="accent1"/>
        </a:solidFill>
      </p:bgPr>
    </p:bg>
    <p:spTree>
      <p:nvGrpSpPr>
        <p:cNvPr id="60" name="Shape 60"/>
        <p:cNvGrpSpPr/>
        <p:nvPr/>
      </p:nvGrpSpPr>
      <p:grpSpPr>
        <a:xfrm>
          <a:off x="0" y="0"/>
          <a:ext cx="0" cy="0"/>
          <a:chOff x="0" y="0"/>
          <a:chExt cx="0" cy="0"/>
        </a:xfrm>
      </p:grpSpPr>
      <p:sp>
        <p:nvSpPr>
          <p:cNvPr id="61" name="Google Shape;61;p27"/>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2" name="Google Shape;62;p27"/>
          <p:cNvPicPr preferRelativeResize="0"/>
          <p:nvPr/>
        </p:nvPicPr>
        <p:blipFill rotWithShape="1">
          <a:blip r:embed="rId2">
            <a:alphaModFix/>
          </a:blip>
          <a:srcRect b="0" l="0" r="0" t="0"/>
          <a:stretch/>
        </p:blipFill>
        <p:spPr>
          <a:xfrm>
            <a:off x="5452870" y="3848895"/>
            <a:ext cx="1286259" cy="24384"/>
          </a:xfrm>
          <a:prstGeom prst="rect">
            <a:avLst/>
          </a:prstGeom>
          <a:noFill/>
          <a:ln>
            <a:noFill/>
          </a:ln>
        </p:spPr>
      </p:pic>
      <p:sp>
        <p:nvSpPr>
          <p:cNvPr id="63" name="Google Shape;63;p27"/>
          <p:cNvSpPr txBox="1"/>
          <p:nvPr>
            <p:ph type="ctrTitle"/>
          </p:nvPr>
        </p:nvSpPr>
        <p:spPr>
          <a:xfrm>
            <a:off x="1524000" y="1499125"/>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Twitter icon" id="64" name="Google Shape;64;p27"/>
          <p:cNvPicPr preferRelativeResize="0"/>
          <p:nvPr/>
        </p:nvPicPr>
        <p:blipFill rotWithShape="1">
          <a:blip r:embed="rId3">
            <a:alphaModFix/>
          </a:blip>
          <a:srcRect b="0" l="0" r="0" t="0"/>
          <a:stretch/>
        </p:blipFill>
        <p:spPr>
          <a:xfrm>
            <a:off x="2718290" y="4043402"/>
            <a:ext cx="500040" cy="500040"/>
          </a:xfrm>
          <a:prstGeom prst="rect">
            <a:avLst/>
          </a:prstGeom>
          <a:noFill/>
          <a:ln>
            <a:noFill/>
          </a:ln>
        </p:spPr>
      </p:pic>
      <p:sp>
        <p:nvSpPr>
          <p:cNvPr id="65" name="Google Shape;65;p27"/>
          <p:cNvSpPr txBox="1"/>
          <p:nvPr/>
        </p:nvSpPr>
        <p:spPr>
          <a:xfrm>
            <a:off x="2718290" y="4043402"/>
            <a:ext cx="680670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400"/>
              <a:buFont typeface="Arial"/>
              <a:buNone/>
            </a:pPr>
            <a:r>
              <a:rPr b="0" i="0" lang="en-US" sz="2400" u="none" cap="none" strike="noStrike">
                <a:solidFill>
                  <a:schemeClr val="accent1"/>
                </a:solidFill>
                <a:latin typeface="Arial"/>
                <a:ea typeface="Arial"/>
                <a:cs typeface="Arial"/>
                <a:sym typeface="Arial"/>
              </a:rPr>
              <a:t>twitter.com/ORDeptEd | fb.com/ORDeptEd</a:t>
            </a:r>
            <a:endParaRPr b="0" i="0" sz="2400" u="none" cap="none" strike="noStrike">
              <a:solidFill>
                <a:schemeClr val="accent1"/>
              </a:solidFill>
              <a:latin typeface="Arial"/>
              <a:ea typeface="Arial"/>
              <a:cs typeface="Arial"/>
              <a:sym typeface="Arial"/>
            </a:endParaRPr>
          </a:p>
        </p:txBody>
      </p:sp>
      <p:pic>
        <p:nvPicPr>
          <p:cNvPr descr="Facebook icon" id="66" name="Google Shape;66;p27"/>
          <p:cNvPicPr preferRelativeResize="0"/>
          <p:nvPr/>
        </p:nvPicPr>
        <p:blipFill rotWithShape="1">
          <a:blip r:embed="rId4">
            <a:alphaModFix/>
          </a:blip>
          <a:srcRect b="0" l="0" r="0" t="0"/>
          <a:stretch/>
        </p:blipFill>
        <p:spPr>
          <a:xfrm>
            <a:off x="9024960" y="4043402"/>
            <a:ext cx="500040" cy="500040"/>
          </a:xfrm>
          <a:prstGeom prst="rect">
            <a:avLst/>
          </a:prstGeom>
          <a:noFill/>
          <a:ln>
            <a:noFill/>
          </a:ln>
        </p:spPr>
      </p:pic>
      <p:sp>
        <p:nvSpPr>
          <p:cNvPr id="67" name="Google Shape;67;p27"/>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7"/>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7"/>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solidFill>
          <a:schemeClr val="accent1"/>
        </a:solidFill>
      </p:bgPr>
    </p:bg>
    <p:spTree>
      <p:nvGrpSpPr>
        <p:cNvPr id="70" name="Shape 70"/>
        <p:cNvGrpSpPr/>
        <p:nvPr/>
      </p:nvGrpSpPr>
      <p:grpSpPr>
        <a:xfrm>
          <a:off x="0" y="0"/>
          <a:ext cx="0" cy="0"/>
          <a:chOff x="0" y="0"/>
          <a:chExt cx="0" cy="0"/>
        </a:xfrm>
      </p:grpSpPr>
      <p:sp>
        <p:nvSpPr>
          <p:cNvPr id="71" name="Google Shape;71;p29"/>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 name="Google Shape;72;p29"/>
          <p:cNvSpPr/>
          <p:nvPr/>
        </p:nvSpPr>
        <p:spPr>
          <a:xfrm>
            <a:off x="206187" y="2488757"/>
            <a:ext cx="11775141" cy="190036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pic>
        <p:nvPicPr>
          <p:cNvPr descr="Oregon Department of Education Logo" id="73" name="Google Shape;73;p29"/>
          <p:cNvPicPr preferRelativeResize="0"/>
          <p:nvPr/>
        </p:nvPicPr>
        <p:blipFill rotWithShape="1">
          <a:blip r:embed="rId2">
            <a:alphaModFix/>
          </a:blip>
          <a:srcRect b="0" l="0" r="0" t="0"/>
          <a:stretch/>
        </p:blipFill>
        <p:spPr>
          <a:xfrm>
            <a:off x="5033770" y="214049"/>
            <a:ext cx="2124460" cy="2167132"/>
          </a:xfrm>
          <a:prstGeom prst="rect">
            <a:avLst/>
          </a:prstGeom>
          <a:noFill/>
          <a:ln>
            <a:noFill/>
          </a:ln>
        </p:spPr>
      </p:pic>
      <p:sp>
        <p:nvSpPr>
          <p:cNvPr id="74" name="Google Shape;74;p29"/>
          <p:cNvSpPr txBox="1"/>
          <p:nvPr>
            <p:ph type="ctrTitle"/>
          </p:nvPr>
        </p:nvSpPr>
        <p:spPr>
          <a:xfrm>
            <a:off x="717177" y="2488757"/>
            <a:ext cx="10784542" cy="19003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9"/>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r and Content" showMasterSp="0">
  <p:cSld name="Title Bar and Content">
    <p:bg>
      <p:bgPr>
        <a:solidFill>
          <a:schemeClr val="accent1"/>
        </a:solidFill>
      </p:bgPr>
    </p:bg>
    <p:spTree>
      <p:nvGrpSpPr>
        <p:cNvPr id="78" name="Shape 78"/>
        <p:cNvGrpSpPr/>
        <p:nvPr/>
      </p:nvGrpSpPr>
      <p:grpSpPr>
        <a:xfrm>
          <a:off x="0" y="0"/>
          <a:ext cx="0" cy="0"/>
          <a:chOff x="0" y="0"/>
          <a:chExt cx="0" cy="0"/>
        </a:xfrm>
      </p:grpSpPr>
      <p:sp>
        <p:nvSpPr>
          <p:cNvPr id="79" name="Google Shape;79;p30"/>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 name="Google Shape;80;p30"/>
          <p:cNvSpPr/>
          <p:nvPr/>
        </p:nvSpPr>
        <p:spPr>
          <a:xfrm>
            <a:off x="206188" y="215153"/>
            <a:ext cx="11775141" cy="139736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 name="Google Shape;81;p30"/>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30"/>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0"/>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0"/>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1.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theme" Target="../theme/theme3.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 name="Shape 9"/>
        <p:cNvGrpSpPr/>
        <p:nvPr/>
      </p:nvGrpSpPr>
      <p:grpSpPr>
        <a:xfrm>
          <a:off x="0" y="0"/>
          <a:ext cx="0" cy="0"/>
          <a:chOff x="0" y="0"/>
          <a:chExt cx="0" cy="0"/>
        </a:xfrm>
      </p:grpSpPr>
      <p:sp>
        <p:nvSpPr>
          <p:cNvPr id="10" name="Google Shape;10;p16"/>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1" name="Google Shape;11;p16"/>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6"/>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16"/>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16"/>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Decorative line break" id="16" name="Google Shape;16;p16"/>
          <p:cNvPicPr preferRelativeResize="0"/>
          <p:nvPr/>
        </p:nvPicPr>
        <p:blipFill rotWithShape="1">
          <a:blip r:embed="rId1">
            <a:alphaModFix/>
          </a:blip>
          <a:srcRect b="0" l="0" r="0" t="0"/>
          <a:stretch/>
        </p:blipFill>
        <p:spPr>
          <a:xfrm>
            <a:off x="804670" y="1558360"/>
            <a:ext cx="1286259" cy="2438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7" name="Shape 117"/>
        <p:cNvGrpSpPr/>
        <p:nvPr/>
      </p:nvGrpSpPr>
      <p:grpSpPr>
        <a:xfrm>
          <a:off x="0" y="0"/>
          <a:ext cx="0" cy="0"/>
          <a:chOff x="0" y="0"/>
          <a:chExt cx="0" cy="0"/>
        </a:xfrm>
      </p:grpSpPr>
      <p:sp>
        <p:nvSpPr>
          <p:cNvPr id="118" name="Google Shape;118;g377f70dff10_0_2133"/>
          <p:cNvSpPr/>
          <p:nvPr/>
        </p:nvSpPr>
        <p:spPr>
          <a:xfrm>
            <a:off x="206188" y="215153"/>
            <a:ext cx="11774700" cy="6432300"/>
          </a:xfrm>
          <a:prstGeom prst="rect">
            <a:avLst/>
          </a:prstGeom>
          <a:solidFill>
            <a:schemeClr val="lt1"/>
          </a:solidFill>
          <a:ln>
            <a:noFill/>
          </a:ln>
          <a:effectLst>
            <a:outerShdw blurRad="67733"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95959"/>
              </a:solidFill>
              <a:latin typeface="Arial"/>
              <a:ea typeface="Arial"/>
              <a:cs typeface="Arial"/>
              <a:sym typeface="Arial"/>
            </a:endParaRPr>
          </a:p>
        </p:txBody>
      </p:sp>
      <p:sp>
        <p:nvSpPr>
          <p:cNvPr id="119" name="Google Shape;119;g377f70dff10_0_2133"/>
          <p:cNvSpPr txBox="1"/>
          <p:nvPr>
            <p:ph type="title"/>
          </p:nvPr>
        </p:nvSpPr>
        <p:spPr>
          <a:xfrm>
            <a:off x="717176" y="457200"/>
            <a:ext cx="10784400" cy="10269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20" name="Google Shape;120;g377f70dff10_0_2133"/>
          <p:cNvSpPr txBox="1"/>
          <p:nvPr>
            <p:ph idx="1" type="body"/>
          </p:nvPr>
        </p:nvSpPr>
        <p:spPr>
          <a:xfrm>
            <a:off x="717176" y="1825625"/>
            <a:ext cx="10784400" cy="4109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1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1" name="Google Shape;121;g377f70dff10_0_2133"/>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22" name="Google Shape;122;g377f70dff10_0_2133"/>
          <p:cNvSpPr txBox="1"/>
          <p:nvPr>
            <p:ph idx="10" type="dt"/>
          </p:nvPr>
        </p:nvSpPr>
        <p:spPr>
          <a:xfrm>
            <a:off x="3854824" y="6139793"/>
            <a:ext cx="45093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23" name="Google Shape;123;g377f70dff10_0_2133"/>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Decorative line break" id="124" name="Google Shape;124;g377f70dff10_0_2133"/>
          <p:cNvPicPr preferRelativeResize="0"/>
          <p:nvPr/>
        </p:nvPicPr>
        <p:blipFill rotWithShape="1">
          <a:blip r:embed="rId1">
            <a:alphaModFix/>
          </a:blip>
          <a:srcRect b="0" l="0" r="0" t="0"/>
          <a:stretch/>
        </p:blipFill>
        <p:spPr>
          <a:xfrm>
            <a:off x="804670" y="1558360"/>
            <a:ext cx="1286259" cy="2438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oregon.gov/ode/accountability/Documents/Accountability%20Implementation%20Plan%20June%202025%20Full.pdf" TargetMode="External"/><Relationship Id="rId4" Type="http://schemas.openxmlformats.org/officeDocument/2006/relationships/hyperlink" Target="mailto:ODE.ReimaginingAccountability@ode.oregon.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
          <p:cNvSpPr txBox="1"/>
          <p:nvPr>
            <p:ph type="ctrTitle"/>
          </p:nvPr>
        </p:nvSpPr>
        <p:spPr>
          <a:xfrm>
            <a:off x="1524000" y="2486701"/>
            <a:ext cx="9144000" cy="102326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1"/>
              </a:buClr>
              <a:buSzPts val="4860"/>
              <a:buFont typeface="Calibri"/>
              <a:buNone/>
            </a:pPr>
            <a:r>
              <a:rPr lang="en-US" sz="4200"/>
              <a:t>Education </a:t>
            </a:r>
            <a:r>
              <a:rPr lang="en-US" sz="4200">
                <a:extLst>
                  <a:ext uri="http://customooxmlschemas.google.com/">
                    <go:slidesCustomData xmlns:go="http://customooxmlschemas.google.com/" textRoundtripDataId="0"/>
                  </a:ext>
                </a:extLst>
              </a:rPr>
              <a:t>Accountability</a:t>
            </a:r>
            <a:r>
              <a:rPr lang="en-US" sz="4200"/>
              <a:t> - </a:t>
            </a:r>
            <a:br>
              <a:rPr lang="en-US" sz="4200"/>
            </a:br>
            <a:r>
              <a:rPr lang="en-US" sz="4200"/>
              <a:t>Shared Responsibility. Real Results.</a:t>
            </a:r>
            <a:endParaRPr sz="4200"/>
          </a:p>
        </p:txBody>
      </p:sp>
      <p:sp>
        <p:nvSpPr>
          <p:cNvPr id="254" name="Google Shape;254;p1"/>
          <p:cNvSpPr txBox="1"/>
          <p:nvPr>
            <p:ph idx="1" type="subTitle"/>
          </p:nvPr>
        </p:nvSpPr>
        <p:spPr>
          <a:xfrm>
            <a:off x="1524000" y="38306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1"/>
              </a:buClr>
              <a:buSzPts val="2400"/>
              <a:buNone/>
            </a:pPr>
            <a:r>
              <a:rPr lang="en-US" sz="3300"/>
              <a:t>Implementing the Education Accountability Act (Senate Bill 141)</a:t>
            </a:r>
            <a:endParaRPr sz="3300"/>
          </a:p>
          <a:p>
            <a:pPr indent="0" lvl="0" marL="0" rtl="0" algn="ctr">
              <a:lnSpc>
                <a:spcPct val="90000"/>
              </a:lnSpc>
              <a:spcBef>
                <a:spcPts val="0"/>
              </a:spcBef>
              <a:spcAft>
                <a:spcPts val="0"/>
              </a:spcAft>
              <a:buClr>
                <a:schemeClr val="accent1"/>
              </a:buClr>
              <a:buSzPts val="2400"/>
              <a:buNone/>
            </a:pPr>
            <a:r>
              <a:t/>
            </a:r>
            <a:endParaRPr/>
          </a:p>
          <a:p>
            <a:pPr indent="0" lvl="0" marL="0" rtl="0" algn="ctr">
              <a:lnSpc>
                <a:spcPct val="90000"/>
              </a:lnSpc>
              <a:spcBef>
                <a:spcPts val="0"/>
              </a:spcBef>
              <a:spcAft>
                <a:spcPts val="0"/>
              </a:spcAft>
              <a:buClr>
                <a:schemeClr val="accent1"/>
              </a:buClr>
              <a:buSzPts val="2400"/>
              <a:buNone/>
            </a:pPr>
            <a:r>
              <a:rPr lang="en-US"/>
              <a:t>October 2025</a:t>
            </a:r>
            <a:endParaRPr/>
          </a:p>
        </p:txBody>
      </p:sp>
      <p:sp>
        <p:nvSpPr>
          <p:cNvPr id="255" name="Google Shape;255;p1"/>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256" name="Google Shape;256;p1"/>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6B28"/>
        </a:solidFill>
      </p:bgPr>
    </p:bg>
    <p:spTree>
      <p:nvGrpSpPr>
        <p:cNvPr id="344" name="Shape 344"/>
        <p:cNvGrpSpPr/>
        <p:nvPr/>
      </p:nvGrpSpPr>
      <p:grpSpPr>
        <a:xfrm>
          <a:off x="0" y="0"/>
          <a:ext cx="0" cy="0"/>
          <a:chOff x="0" y="0"/>
          <a:chExt cx="0" cy="0"/>
        </a:xfrm>
      </p:grpSpPr>
      <p:sp>
        <p:nvSpPr>
          <p:cNvPr id="345" name="Google Shape;345;g344e4704eaa_0_9"/>
          <p:cNvSpPr txBox="1"/>
          <p:nvPr>
            <p:ph type="title"/>
          </p:nvPr>
        </p:nvSpPr>
        <p:spPr>
          <a:xfrm>
            <a:off x="717176" y="457200"/>
            <a:ext cx="10784400" cy="1026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n-US">
                <a:solidFill>
                  <a:srgbClr val="E26B28"/>
                </a:solidFill>
                <a:extLst>
                  <a:ext uri="http://customooxmlschemas.google.com/">
                    <go:slidesCustomData xmlns:go="http://customooxmlschemas.google.com/" textRoundtripDataId="3"/>
                  </a:ext>
                </a:extLst>
              </a:rPr>
              <a:t>Dist</a:t>
            </a:r>
            <a:r>
              <a:rPr lang="en-US">
                <a:solidFill>
                  <a:srgbClr val="E26B28"/>
                </a:solidFill>
              </a:rPr>
              <a:t>rict Performance &amp; Continuum of Supports</a:t>
            </a:r>
            <a:endParaRPr>
              <a:solidFill>
                <a:srgbClr val="E26B28"/>
              </a:solidFill>
            </a:endParaRPr>
          </a:p>
        </p:txBody>
      </p:sp>
      <p:sp>
        <p:nvSpPr>
          <p:cNvPr id="346" name="Google Shape;346;g344e4704eaa_0_9"/>
          <p:cNvSpPr txBox="1"/>
          <p:nvPr>
            <p:ph idx="1" type="body"/>
          </p:nvPr>
        </p:nvSpPr>
        <p:spPr>
          <a:xfrm>
            <a:off x="564775" y="1825625"/>
            <a:ext cx="4498800" cy="4434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b="1" lang="en-US"/>
              <a:t>Where We’ve Been</a:t>
            </a:r>
            <a:endParaRPr b="1"/>
          </a:p>
          <a:p>
            <a:pPr indent="-355600" lvl="0" marL="457200" rtl="0" algn="l">
              <a:lnSpc>
                <a:spcPct val="100000"/>
              </a:lnSpc>
              <a:spcBef>
                <a:spcPts val="0"/>
              </a:spcBef>
              <a:spcAft>
                <a:spcPts val="0"/>
              </a:spcAft>
              <a:buSzPts val="2000"/>
              <a:buFont typeface="Calibri"/>
              <a:buChar char="●"/>
            </a:pPr>
            <a:r>
              <a:rPr lang="en-US" sz="2000"/>
              <a:t>It is not always clear which districts need support and the type of support needed.</a:t>
            </a:r>
            <a:endParaRPr sz="2000"/>
          </a:p>
          <a:p>
            <a:pPr indent="-355600" lvl="0" marL="457200" rtl="0" algn="l">
              <a:lnSpc>
                <a:spcPct val="100000"/>
              </a:lnSpc>
              <a:spcBef>
                <a:spcPts val="0"/>
              </a:spcBef>
              <a:spcAft>
                <a:spcPts val="0"/>
              </a:spcAft>
              <a:buSzPts val="2000"/>
              <a:buFont typeface="Calibri"/>
              <a:buChar char="●"/>
            </a:pPr>
            <a:r>
              <a:rPr lang="en-US" sz="2000"/>
              <a:t>It is not always clear which staff from ODE is providing what support. </a:t>
            </a:r>
            <a:endParaRPr sz="2000"/>
          </a:p>
          <a:p>
            <a:pPr indent="-355600" lvl="0" marL="457200" rtl="0" algn="l">
              <a:lnSpc>
                <a:spcPct val="100000"/>
              </a:lnSpc>
              <a:spcBef>
                <a:spcPts val="0"/>
              </a:spcBef>
              <a:spcAft>
                <a:spcPts val="0"/>
              </a:spcAft>
              <a:buSzPts val="2000"/>
              <a:buFont typeface="Calibri"/>
              <a:buChar char="●"/>
            </a:pPr>
            <a:r>
              <a:rPr lang="en-US" sz="2000"/>
              <a:t>Districts are not required to complete interim assessments. </a:t>
            </a:r>
            <a:endParaRPr sz="2000"/>
          </a:p>
          <a:p>
            <a:pPr indent="-355600" lvl="0" marL="457200" rtl="0" algn="l">
              <a:lnSpc>
                <a:spcPct val="100000"/>
              </a:lnSpc>
              <a:spcBef>
                <a:spcPts val="0"/>
              </a:spcBef>
              <a:spcAft>
                <a:spcPts val="0"/>
              </a:spcAft>
              <a:buSzPts val="2000"/>
              <a:buFont typeface="Calibri"/>
              <a:buChar char="●"/>
            </a:pPr>
            <a:r>
              <a:rPr lang="en-US" sz="2000"/>
              <a:t>Technical assistance is not clearly defined.</a:t>
            </a:r>
            <a:endParaRPr sz="2000"/>
          </a:p>
          <a:p>
            <a:pPr indent="-355600" lvl="0" marL="457200" rtl="0" algn="l">
              <a:lnSpc>
                <a:spcPct val="100000"/>
              </a:lnSpc>
              <a:spcBef>
                <a:spcPts val="0"/>
              </a:spcBef>
              <a:spcAft>
                <a:spcPts val="0"/>
              </a:spcAft>
              <a:buSzPts val="2000"/>
              <a:buFont typeface="Calibri"/>
              <a:buChar char="●"/>
            </a:pPr>
            <a:r>
              <a:rPr lang="en-US" sz="2000"/>
              <a:t>Professional development standards are not defined. </a:t>
            </a:r>
            <a:endParaRPr sz="2000"/>
          </a:p>
        </p:txBody>
      </p:sp>
      <p:sp>
        <p:nvSpPr>
          <p:cNvPr id="347" name="Google Shape;347;g344e4704eaa_0_9"/>
          <p:cNvSpPr txBox="1"/>
          <p:nvPr>
            <p:ph idx="2" type="body"/>
          </p:nvPr>
        </p:nvSpPr>
        <p:spPr>
          <a:xfrm>
            <a:off x="6705600" y="1825625"/>
            <a:ext cx="5145300" cy="4731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a:t>Where We’re Headed</a:t>
            </a:r>
            <a:endParaRPr b="1"/>
          </a:p>
          <a:p>
            <a:pPr indent="-355600" lvl="0" marL="457200" rtl="0" algn="l">
              <a:lnSpc>
                <a:spcPct val="100000"/>
              </a:lnSpc>
              <a:spcBef>
                <a:spcPts val="0"/>
              </a:spcBef>
              <a:spcAft>
                <a:spcPts val="0"/>
              </a:spcAft>
              <a:buSzPts val="2000"/>
              <a:buFont typeface="Calibri"/>
              <a:buChar char="●"/>
            </a:pPr>
            <a:r>
              <a:rPr lang="en-US" sz="2000"/>
              <a:t>ODE is a “one-stop shop” with a variety of supports available for school districts.</a:t>
            </a:r>
            <a:endParaRPr sz="2000"/>
          </a:p>
          <a:p>
            <a:pPr indent="-355600" lvl="0" marL="457200" rtl="0" algn="l">
              <a:lnSpc>
                <a:spcPct val="100000"/>
              </a:lnSpc>
              <a:spcBef>
                <a:spcPts val="0"/>
              </a:spcBef>
              <a:spcAft>
                <a:spcPts val="0"/>
              </a:spcAft>
              <a:buSzPts val="2000"/>
              <a:buChar char="●"/>
            </a:pPr>
            <a:r>
              <a:rPr lang="en-US" sz="2000"/>
              <a:t>ODE’s Continuum of Supports has clearly defined entry points and exit points, informed by adopted growth targets.</a:t>
            </a:r>
            <a:endParaRPr sz="2000"/>
          </a:p>
          <a:p>
            <a:pPr indent="-355600" lvl="0" marL="457200" rtl="0" algn="l">
              <a:lnSpc>
                <a:spcPct val="100000"/>
              </a:lnSpc>
              <a:spcBef>
                <a:spcPts val="0"/>
              </a:spcBef>
              <a:spcAft>
                <a:spcPts val="0"/>
              </a:spcAft>
              <a:buSzPts val="2000"/>
              <a:buChar char="●"/>
            </a:pPr>
            <a:r>
              <a:rPr lang="en-US" sz="2000"/>
              <a:t>ODE has cross-office regional support teams to address district needs, support progress monitoring, and deliver coaching and technical assistance as appropriate.</a:t>
            </a:r>
            <a:endParaRPr sz="2000"/>
          </a:p>
          <a:p>
            <a:pPr indent="-355600" lvl="0" marL="457200" rtl="0" algn="l">
              <a:lnSpc>
                <a:spcPct val="100000"/>
              </a:lnSpc>
              <a:spcBef>
                <a:spcPts val="0"/>
              </a:spcBef>
              <a:spcAft>
                <a:spcPts val="0"/>
              </a:spcAft>
              <a:buSzPts val="2000"/>
              <a:buChar char="●"/>
            </a:pPr>
            <a:r>
              <a:rPr lang="en-US" sz="2000"/>
              <a:t>ODE adheres to consistent technical assistance and professional development standards.</a:t>
            </a:r>
            <a:endParaRPr sz="2000"/>
          </a:p>
          <a:p>
            <a:pPr indent="-355600" lvl="0" marL="457200" rtl="0" algn="l">
              <a:lnSpc>
                <a:spcPct val="100000"/>
              </a:lnSpc>
              <a:spcBef>
                <a:spcPts val="0"/>
              </a:spcBef>
              <a:spcAft>
                <a:spcPts val="0"/>
              </a:spcAft>
              <a:buSzPts val="2000"/>
              <a:buChar char="●"/>
            </a:pPr>
            <a:r>
              <a:rPr lang="en-US" sz="2000"/>
              <a:t>Districts administer interim assessments in math &amp; language arts in Grades K-8. </a:t>
            </a:r>
            <a:endParaRPr sz="2000"/>
          </a:p>
        </p:txBody>
      </p:sp>
      <p:sp>
        <p:nvSpPr>
          <p:cNvPr id="348" name="Google Shape;348;g344e4704eaa_0_9"/>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49" name="Google Shape;349;g344e4704eaa_0_9"/>
          <p:cNvSpPr/>
          <p:nvPr/>
        </p:nvSpPr>
        <p:spPr>
          <a:xfrm rot="5400000">
            <a:off x="4334788" y="3313925"/>
            <a:ext cx="3252000" cy="1129500"/>
          </a:xfrm>
          <a:prstGeom prst="triangle">
            <a:avLst>
              <a:gd fmla="val 50000" name="adj"/>
            </a:avLst>
          </a:prstGeom>
          <a:gradFill>
            <a:gsLst>
              <a:gs pos="0">
                <a:srgbClr val="E16D42"/>
              </a:gs>
              <a:gs pos="100000">
                <a:srgbClr val="84381C"/>
              </a:gs>
            </a:gsLst>
            <a:path path="circle">
              <a:fillToRect b="50%" l="50%" r="50%" t="50%"/>
            </a:path>
            <a:tileRect/>
          </a:gradFill>
          <a:ln cap="flat" cmpd="sng" w="9525">
            <a:solidFill>
              <a:srgbClr val="E26B2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6B28"/>
        </a:solidFill>
      </p:bgPr>
    </p:bg>
    <p:spTree>
      <p:nvGrpSpPr>
        <p:cNvPr id="353" name="Shape 353"/>
        <p:cNvGrpSpPr/>
        <p:nvPr/>
      </p:nvGrpSpPr>
      <p:grpSpPr>
        <a:xfrm>
          <a:off x="0" y="0"/>
          <a:ext cx="0" cy="0"/>
          <a:chOff x="0" y="0"/>
          <a:chExt cx="0" cy="0"/>
        </a:xfrm>
      </p:grpSpPr>
      <p:sp>
        <p:nvSpPr>
          <p:cNvPr id="354" name="Google Shape;354;g344e4704eaa_0_1091"/>
          <p:cNvSpPr txBox="1"/>
          <p:nvPr>
            <p:ph type="title"/>
          </p:nvPr>
        </p:nvSpPr>
        <p:spPr>
          <a:xfrm>
            <a:off x="717176" y="457200"/>
            <a:ext cx="10784400" cy="1026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alibri"/>
              <a:buNone/>
            </a:pPr>
            <a:r>
              <a:rPr lang="en-US">
                <a:solidFill>
                  <a:srgbClr val="E26B28"/>
                </a:solidFill>
              </a:rPr>
              <a:t>Key Dates</a:t>
            </a:r>
            <a:endParaRPr>
              <a:solidFill>
                <a:srgbClr val="E26B28"/>
              </a:solidFill>
            </a:endParaRPr>
          </a:p>
        </p:txBody>
      </p:sp>
      <p:sp>
        <p:nvSpPr>
          <p:cNvPr id="355" name="Google Shape;355;g344e4704eaa_0_1091"/>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56" name="Google Shape;356;g344e4704eaa_0_1091"/>
          <p:cNvSpPr txBox="1"/>
          <p:nvPr>
            <p:ph idx="1" type="body"/>
          </p:nvPr>
        </p:nvSpPr>
        <p:spPr>
          <a:xfrm>
            <a:off x="717167" y="1681167"/>
            <a:ext cx="10870500" cy="498300"/>
          </a:xfrm>
          <a:prstGeom prst="rect">
            <a:avLst/>
          </a:prstGeom>
          <a:solidFill>
            <a:srgbClr val="E26B28"/>
          </a:solidFill>
          <a:ln cap="flat" cmpd="sng" w="9525">
            <a:solidFill>
              <a:srgbClr val="E26B28"/>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solidFill>
                  <a:schemeClr val="lt1"/>
                </a:solidFill>
              </a:rPr>
              <a:t>District Performance &amp; Continuum of Supports</a:t>
            </a:r>
            <a:endParaRPr>
              <a:solidFill>
                <a:schemeClr val="lt1"/>
              </a:solidFill>
            </a:endParaRPr>
          </a:p>
        </p:txBody>
      </p:sp>
      <p:graphicFrame>
        <p:nvGraphicFramePr>
          <p:cNvPr id="357" name="Google Shape;357;g344e4704eaa_0_1091"/>
          <p:cNvGraphicFramePr/>
          <p:nvPr/>
        </p:nvGraphicFramePr>
        <p:xfrm>
          <a:off x="869600" y="5765800"/>
          <a:ext cx="3000000" cy="3000000"/>
        </p:xfrm>
        <a:graphic>
          <a:graphicData uri="http://schemas.openxmlformats.org/drawingml/2006/table">
            <a:tbl>
              <a:tblPr>
                <a:noFill/>
                <a:tableStyleId>{C6C8EC16-1097-48AF-BA1A-3A023E41383F}</a:tableStyleId>
              </a:tblPr>
              <a:tblGrid>
                <a:gridCol w="1783700"/>
                <a:gridCol w="1783700"/>
                <a:gridCol w="1429775"/>
                <a:gridCol w="1853300"/>
                <a:gridCol w="1827075"/>
                <a:gridCol w="1787600"/>
              </a:tblGrid>
              <a:tr h="508000">
                <a:tc gridSpan="3">
                  <a:txBody>
                    <a:bodyPr/>
                    <a:lstStyle/>
                    <a:p>
                      <a:pPr indent="0" lvl="0" marL="0" marR="0" rtl="0" algn="ctr">
                        <a:lnSpc>
                          <a:spcPct val="100000"/>
                        </a:lnSpc>
                        <a:spcBef>
                          <a:spcPts val="0"/>
                        </a:spcBef>
                        <a:spcAft>
                          <a:spcPts val="0"/>
                        </a:spcAft>
                        <a:buClr>
                          <a:srgbClr val="000000"/>
                        </a:buClr>
                        <a:buSzPts val="1900"/>
                        <a:buFont typeface="Arial"/>
                        <a:buNone/>
                      </a:pPr>
                      <a:r>
                        <a:rPr b="1" lang="en-US" sz="1900" u="none" cap="none" strike="noStrike"/>
                        <a:t>CURRENTLY AVAILABLE</a:t>
                      </a:r>
                      <a:endParaRPr b="1" sz="1900" u="none" cap="none" strike="noStrike"/>
                    </a:p>
                  </a:txBody>
                  <a:tcPr marT="121900" marB="121900" marR="121900" marL="1219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900"/>
                        <a:buFont typeface="Arial"/>
                        <a:buNone/>
                      </a:pPr>
                      <a:r>
                        <a:rPr b="1" lang="en-US" sz="1900" u="none" cap="none" strike="noStrike"/>
                        <a:t>2028-29</a:t>
                      </a:r>
                      <a:endParaRPr b="1" sz="1900" u="none" cap="none" strike="noStrike"/>
                    </a:p>
                  </a:txBody>
                  <a:tcPr marT="121900" marB="121900" marR="121900" marL="1219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1" lang="en-US" sz="1900" u="none" cap="none" strike="noStrike"/>
                        <a:t>2029-30</a:t>
                      </a:r>
                      <a:endParaRPr b="1" sz="1900" u="none" cap="none" strike="noStrike"/>
                    </a:p>
                  </a:txBody>
                  <a:tcPr marT="121900" marB="121900" marR="121900" marL="1219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1" lang="en-US" sz="1900" u="none" cap="none" strike="noStrike">
                          <a:extLst>
                            <a:ext uri="http://customooxmlschemas.google.com/">
                              <go:slidesCustomData xmlns:go="http://customooxmlschemas.google.com/" textRoundtripDataId="4"/>
                            </a:ext>
                          </a:extLst>
                        </a:rPr>
                        <a:t>20</a:t>
                      </a:r>
                      <a:r>
                        <a:rPr b="1" lang="en-US" sz="1900" u="none" cap="none" strike="noStrike"/>
                        <a:t>30-31</a:t>
                      </a:r>
                      <a:endParaRPr b="1" sz="1900" u="none" cap="none" strike="noStrike"/>
                    </a:p>
                  </a:txBody>
                  <a:tcPr marT="121900" marB="121900" marR="121900" marL="1219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bl>
          </a:graphicData>
        </a:graphic>
      </p:graphicFrame>
      <p:pic>
        <p:nvPicPr>
          <p:cNvPr id="358" name="Google Shape;358;g344e4704eaa_0_1091"/>
          <p:cNvPicPr preferRelativeResize="0"/>
          <p:nvPr/>
        </p:nvPicPr>
        <p:blipFill rotWithShape="1">
          <a:blip r:embed="rId3">
            <a:alphaModFix/>
          </a:blip>
          <a:srcRect b="11821" l="3121" r="3976" t="28262"/>
          <a:stretch/>
        </p:blipFill>
        <p:spPr>
          <a:xfrm>
            <a:off x="774933" y="2351167"/>
            <a:ext cx="10635166" cy="32189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6B28"/>
        </a:solidFill>
      </p:bgPr>
    </p:bg>
    <p:spTree>
      <p:nvGrpSpPr>
        <p:cNvPr id="362" name="Shape 362"/>
        <p:cNvGrpSpPr/>
        <p:nvPr/>
      </p:nvGrpSpPr>
      <p:grpSpPr>
        <a:xfrm>
          <a:off x="0" y="0"/>
          <a:ext cx="0" cy="0"/>
          <a:chOff x="0" y="0"/>
          <a:chExt cx="0" cy="0"/>
        </a:xfrm>
      </p:grpSpPr>
      <p:sp>
        <p:nvSpPr>
          <p:cNvPr id="363" name="Google Shape;363;g3796a130965_0_8"/>
          <p:cNvSpPr txBox="1"/>
          <p:nvPr>
            <p:ph type="title"/>
          </p:nvPr>
        </p:nvSpPr>
        <p:spPr>
          <a:xfrm>
            <a:off x="717176" y="457200"/>
            <a:ext cx="10784400" cy="1026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alibri"/>
              <a:buNone/>
            </a:pPr>
            <a:r>
              <a:rPr lang="en-US">
                <a:solidFill>
                  <a:srgbClr val="E26B28"/>
                </a:solidFill>
              </a:rPr>
              <a:t>Key Dates</a:t>
            </a:r>
            <a:endParaRPr>
              <a:solidFill>
                <a:srgbClr val="E26B28"/>
              </a:solidFill>
            </a:endParaRPr>
          </a:p>
        </p:txBody>
      </p:sp>
      <p:sp>
        <p:nvSpPr>
          <p:cNvPr id="364" name="Google Shape;364;g3796a130965_0_8"/>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65" name="Google Shape;365;g3796a130965_0_8"/>
          <p:cNvSpPr txBox="1"/>
          <p:nvPr>
            <p:ph idx="1" type="body"/>
          </p:nvPr>
        </p:nvSpPr>
        <p:spPr>
          <a:xfrm>
            <a:off x="717167" y="1681167"/>
            <a:ext cx="10870500" cy="498300"/>
          </a:xfrm>
          <a:prstGeom prst="rect">
            <a:avLst/>
          </a:prstGeom>
          <a:solidFill>
            <a:srgbClr val="E26B28"/>
          </a:solidFill>
          <a:ln cap="flat" cmpd="sng" w="9525">
            <a:solidFill>
              <a:srgbClr val="E26B28"/>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solidFill>
                  <a:schemeClr val="lt1"/>
                </a:solidFill>
              </a:rPr>
              <a:t>District Performance &amp; Continuum of Supports</a:t>
            </a:r>
            <a:endParaRPr>
              <a:solidFill>
                <a:schemeClr val="lt1"/>
              </a:solidFill>
            </a:endParaRPr>
          </a:p>
        </p:txBody>
      </p:sp>
      <p:sp>
        <p:nvSpPr>
          <p:cNvPr id="366" name="Google Shape;366;g3796a130965_0_8"/>
          <p:cNvSpPr txBox="1"/>
          <p:nvPr/>
        </p:nvSpPr>
        <p:spPr>
          <a:xfrm>
            <a:off x="717175" y="2241625"/>
            <a:ext cx="10990500" cy="4139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8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During the 2025-26 School Year</a:t>
            </a:r>
            <a:endParaRPr b="1" i="0" sz="2000" u="none" cap="none" strike="noStrike">
              <a:solidFill>
                <a:srgbClr val="000000"/>
              </a:solidFill>
              <a:latin typeface="Calibri"/>
              <a:ea typeface="Calibri"/>
              <a:cs typeface="Calibri"/>
              <a:sym typeface="Calibri"/>
            </a:endParaRPr>
          </a:p>
          <a:p>
            <a:pPr indent="-355600" lvl="0" marL="457200" marR="0" rtl="0" algn="l">
              <a:lnSpc>
                <a:spcPct val="9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Engagement and rulemaking for:</a:t>
            </a:r>
            <a:endParaRPr b="0" i="0" sz="2000" u="none" cap="none" strike="noStrike">
              <a:solidFill>
                <a:srgbClr val="000000"/>
              </a:solidFill>
              <a:latin typeface="Calibri"/>
              <a:ea typeface="Calibri"/>
              <a:cs typeface="Calibri"/>
              <a:sym typeface="Calibri"/>
            </a:endParaRPr>
          </a:p>
          <a:p>
            <a:pPr indent="-355600" lvl="1" marL="914400" marR="0" rtl="0" algn="l">
              <a:lnSpc>
                <a:spcPct val="9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Developing a Continuum of Supports with clear entry and exit points f</a:t>
            </a:r>
            <a:r>
              <a:rPr b="0" i="0" lang="en-US" sz="2000" u="none" cap="none" strike="noStrike">
                <a:solidFill>
                  <a:schemeClr val="dk1"/>
                </a:solidFill>
                <a:latin typeface="Calibri"/>
                <a:ea typeface="Calibri"/>
                <a:cs typeface="Calibri"/>
                <a:sym typeface="Calibri"/>
              </a:rPr>
              <a:t>or each stage.</a:t>
            </a:r>
            <a:endParaRPr b="0" i="0" sz="2000" u="none" cap="none" strike="noStrike">
              <a:solidFill>
                <a:srgbClr val="000000"/>
              </a:solidFill>
              <a:latin typeface="Calibri"/>
              <a:ea typeface="Calibri"/>
              <a:cs typeface="Calibri"/>
              <a:sym typeface="Calibri"/>
            </a:endParaRPr>
          </a:p>
          <a:p>
            <a:pPr indent="-355600" lvl="1" marL="914400" marR="0" rtl="0" algn="l">
              <a:lnSpc>
                <a:spcPct val="9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Developing a list of up to five local metrics that districts may choose from.</a:t>
            </a:r>
            <a:endParaRPr b="0" i="0" sz="2000" u="none" cap="none" strike="noStrike">
              <a:solidFill>
                <a:srgbClr val="000000"/>
              </a:solidFill>
              <a:latin typeface="Calibri"/>
              <a:ea typeface="Calibri"/>
              <a:cs typeface="Calibri"/>
              <a:sym typeface="Calibri"/>
            </a:endParaRPr>
          </a:p>
          <a:p>
            <a:pPr indent="-355600" lvl="1" marL="914400" marR="0" rtl="0" algn="l">
              <a:lnSpc>
                <a:spcPct val="9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Expanding statewide performance growth targets (to include K-2 attendance &amp; 8th grade math).</a:t>
            </a:r>
            <a:endParaRPr b="0" i="0" sz="2000" u="none" cap="none" strike="noStrike">
              <a:solidFill>
                <a:srgbClr val="000000"/>
              </a:solidFill>
              <a:latin typeface="Calibri"/>
              <a:ea typeface="Calibri"/>
              <a:cs typeface="Calibri"/>
              <a:sym typeface="Calibri"/>
            </a:endParaRPr>
          </a:p>
          <a:p>
            <a:pPr indent="-355600" lvl="1" marL="914400" marR="0" rtl="0" algn="l">
              <a:lnSpc>
                <a:spcPct val="9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Developing a list of up to four approved interim assessments that districts may choose from.</a:t>
            </a:r>
            <a:endParaRPr b="0" i="0" sz="2000" u="none" cap="none" strike="noStrike">
              <a:solidFill>
                <a:srgbClr val="000000"/>
              </a:solidFill>
              <a:latin typeface="Calibri"/>
              <a:ea typeface="Calibri"/>
              <a:cs typeface="Calibri"/>
              <a:sym typeface="Calibri"/>
            </a:endParaRPr>
          </a:p>
          <a:p>
            <a:pPr indent="-368300" lvl="0" marL="457200" marR="0" rtl="0" algn="l">
              <a:lnSpc>
                <a:spcPct val="90000"/>
              </a:lnSpc>
              <a:spcBef>
                <a:spcPts val="0"/>
              </a:spcBef>
              <a:spcAft>
                <a:spcPts val="0"/>
              </a:spcAft>
              <a:buClr>
                <a:schemeClr val="dk1"/>
              </a:buClr>
              <a:buSzPts val="2200"/>
              <a:buFont typeface="Calibri"/>
              <a:buChar char="•"/>
            </a:pPr>
            <a:r>
              <a:rPr b="0" i="0" lang="en-US" sz="2000" u="none" cap="none" strike="noStrike">
                <a:solidFill>
                  <a:schemeClr val="dk1"/>
                </a:solidFill>
                <a:latin typeface="Calibri"/>
                <a:ea typeface="Calibri"/>
                <a:cs typeface="Calibri"/>
                <a:sym typeface="Calibri"/>
              </a:rPr>
              <a:t>School districts and charters set growth targets for new metrics (they must select one local metric from the board-adopted options).</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During the 2026-27 School Year</a:t>
            </a:r>
            <a:endParaRPr b="0" i="0" sz="20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ODE begins reviewing and tracking progress towards local and statewide metrics, annually.</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During the 2027-28 School Year</a:t>
            </a:r>
            <a:endParaRPr b="1" i="0" sz="20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School districts and charter schools administer interim assessments three times per year in grades K-8 in Math and ELA and review the data during a public meeting.</a:t>
            </a:r>
            <a:endParaRPr b="1"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883E"/>
        </a:solidFill>
      </p:bgPr>
    </p:bg>
    <p:spTree>
      <p:nvGrpSpPr>
        <p:cNvPr id="371" name="Shape 371"/>
        <p:cNvGrpSpPr/>
        <p:nvPr/>
      </p:nvGrpSpPr>
      <p:grpSpPr>
        <a:xfrm>
          <a:off x="0" y="0"/>
          <a:ext cx="0" cy="0"/>
          <a:chOff x="0" y="0"/>
          <a:chExt cx="0" cy="0"/>
        </a:xfrm>
      </p:grpSpPr>
      <p:sp>
        <p:nvSpPr>
          <p:cNvPr id="372" name="Google Shape;372;g344e4704eaa_0_20"/>
          <p:cNvSpPr txBox="1"/>
          <p:nvPr>
            <p:ph type="title"/>
          </p:nvPr>
        </p:nvSpPr>
        <p:spPr>
          <a:xfrm>
            <a:off x="717176" y="457200"/>
            <a:ext cx="10784400" cy="1026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n-US">
                <a:solidFill>
                  <a:srgbClr val="3F883E"/>
                </a:solidFill>
              </a:rPr>
              <a:t>Public Transparency</a:t>
            </a:r>
            <a:endParaRPr>
              <a:solidFill>
                <a:srgbClr val="3F883E"/>
              </a:solidFill>
            </a:endParaRPr>
          </a:p>
        </p:txBody>
      </p:sp>
      <p:sp>
        <p:nvSpPr>
          <p:cNvPr id="373" name="Google Shape;373;g344e4704eaa_0_20"/>
          <p:cNvSpPr txBox="1"/>
          <p:nvPr>
            <p:ph idx="1" type="body"/>
          </p:nvPr>
        </p:nvSpPr>
        <p:spPr>
          <a:xfrm>
            <a:off x="717175" y="1825625"/>
            <a:ext cx="4866300" cy="4106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a:t>Where We’ve Been</a:t>
            </a:r>
            <a:endParaRPr b="1"/>
          </a:p>
          <a:p>
            <a:pPr indent="-355600" lvl="0" marL="457200" rtl="0" algn="l">
              <a:lnSpc>
                <a:spcPct val="100000"/>
              </a:lnSpc>
              <a:spcBef>
                <a:spcPts val="0"/>
              </a:spcBef>
              <a:spcAft>
                <a:spcPts val="0"/>
              </a:spcAft>
              <a:buSzPts val="2000"/>
              <a:buChar char="●"/>
            </a:pPr>
            <a:r>
              <a:rPr lang="en-US" sz="2000"/>
              <a:t>Data are made available in Excel spreadsheets, which are not accessible to all.</a:t>
            </a:r>
            <a:endParaRPr sz="2000"/>
          </a:p>
          <a:p>
            <a:pPr indent="-355600" lvl="0" marL="457200" rtl="0" algn="l">
              <a:lnSpc>
                <a:spcPct val="100000"/>
              </a:lnSpc>
              <a:spcBef>
                <a:spcPts val="0"/>
              </a:spcBef>
              <a:spcAft>
                <a:spcPts val="0"/>
              </a:spcAft>
              <a:buSzPts val="2000"/>
              <a:buChar char="●"/>
            </a:pPr>
            <a:r>
              <a:rPr lang="en-US" sz="2000"/>
              <a:t>Insufficient context for interpreting data visualizations is provided.</a:t>
            </a:r>
            <a:endParaRPr sz="2000"/>
          </a:p>
          <a:p>
            <a:pPr indent="-355600" lvl="0" marL="457200" rtl="0" algn="l">
              <a:lnSpc>
                <a:spcPct val="100000"/>
              </a:lnSpc>
              <a:spcBef>
                <a:spcPts val="0"/>
              </a:spcBef>
              <a:spcAft>
                <a:spcPts val="0"/>
              </a:spcAft>
              <a:buSzPts val="2000"/>
              <a:buChar char="●"/>
            </a:pPr>
            <a:r>
              <a:rPr lang="en-US" sz="2000"/>
              <a:t>Fiscal information provided is minimal.</a:t>
            </a:r>
            <a:endParaRPr sz="2000"/>
          </a:p>
          <a:p>
            <a:pPr indent="-355600" lvl="0" marL="457200" rtl="0" algn="l">
              <a:lnSpc>
                <a:spcPct val="100000"/>
              </a:lnSpc>
              <a:spcBef>
                <a:spcPts val="0"/>
              </a:spcBef>
              <a:spcAft>
                <a:spcPts val="0"/>
              </a:spcAft>
              <a:buSzPts val="2000"/>
              <a:buChar char="●"/>
            </a:pPr>
            <a:r>
              <a:rPr lang="en-US" sz="2000"/>
              <a:t>Data visualizations are not dynamic.</a:t>
            </a:r>
            <a:endParaRPr sz="2000"/>
          </a:p>
          <a:p>
            <a:pPr indent="0" lvl="0" marL="0" rtl="0" algn="l">
              <a:lnSpc>
                <a:spcPct val="90000"/>
              </a:lnSpc>
              <a:spcBef>
                <a:spcPts val="1000"/>
              </a:spcBef>
              <a:spcAft>
                <a:spcPts val="0"/>
              </a:spcAft>
              <a:buSzPts val="1800"/>
              <a:buNone/>
            </a:pPr>
            <a:r>
              <a:t/>
            </a:r>
            <a:endParaRPr b="1"/>
          </a:p>
          <a:p>
            <a:pPr indent="0" lvl="0" marL="0" rtl="0" algn="l">
              <a:lnSpc>
                <a:spcPct val="90000"/>
              </a:lnSpc>
              <a:spcBef>
                <a:spcPts val="1000"/>
              </a:spcBef>
              <a:spcAft>
                <a:spcPts val="0"/>
              </a:spcAft>
              <a:buSzPts val="1800"/>
              <a:buNone/>
            </a:pPr>
            <a:r>
              <a:t/>
            </a:r>
            <a:endParaRPr/>
          </a:p>
        </p:txBody>
      </p:sp>
      <p:sp>
        <p:nvSpPr>
          <p:cNvPr id="374" name="Google Shape;374;g344e4704eaa_0_20"/>
          <p:cNvSpPr txBox="1"/>
          <p:nvPr>
            <p:ph idx="2" type="body"/>
          </p:nvPr>
        </p:nvSpPr>
        <p:spPr>
          <a:xfrm>
            <a:off x="6693800" y="1825625"/>
            <a:ext cx="5112600" cy="45360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b="1" lang="en-US"/>
              <a:t>Where We’re Headed</a:t>
            </a:r>
            <a:endParaRPr b="1"/>
          </a:p>
          <a:p>
            <a:pPr indent="-355600" lvl="0" marL="457200" rtl="0" algn="l">
              <a:lnSpc>
                <a:spcPct val="100000"/>
              </a:lnSpc>
              <a:spcBef>
                <a:spcPts val="0"/>
              </a:spcBef>
              <a:spcAft>
                <a:spcPts val="0"/>
              </a:spcAft>
              <a:buSzPts val="2000"/>
              <a:buFont typeface="Calibri"/>
              <a:buChar char="●"/>
            </a:pPr>
            <a:r>
              <a:rPr lang="en-US" sz="2000"/>
              <a:t>ODE provides data that updates in real time (or near real time), making it easier for the public to access the most current information.</a:t>
            </a:r>
            <a:endParaRPr sz="2000"/>
          </a:p>
          <a:p>
            <a:pPr indent="-355600" lvl="0" marL="457200" rtl="0" algn="l">
              <a:lnSpc>
                <a:spcPct val="100000"/>
              </a:lnSpc>
              <a:spcBef>
                <a:spcPts val="0"/>
              </a:spcBef>
              <a:spcAft>
                <a:spcPts val="0"/>
              </a:spcAft>
              <a:buSzPts val="2000"/>
              <a:buFont typeface="Calibri"/>
              <a:buChar char="●"/>
            </a:pPr>
            <a:r>
              <a:rPr lang="en-US" sz="2000"/>
              <a:t>ODE provides data that is structured longitudinally, allowing viewers to analyze trends over time and better understand long-term impacts and outcomes.</a:t>
            </a:r>
            <a:endParaRPr sz="2000"/>
          </a:p>
          <a:p>
            <a:pPr indent="-355600" lvl="0" marL="457200" rtl="0" algn="l">
              <a:lnSpc>
                <a:spcPct val="100000"/>
              </a:lnSpc>
              <a:spcBef>
                <a:spcPts val="0"/>
              </a:spcBef>
              <a:spcAft>
                <a:spcPts val="0"/>
              </a:spcAft>
              <a:buSzPts val="2000"/>
              <a:buChar char="●"/>
            </a:pPr>
            <a:r>
              <a:rPr lang="en-US" sz="2000"/>
              <a:t>ODE provides tailored views and insights for different audiences—whether it's a parent checking their child’s school performance, a community member exploring local outcomes, or a legislator comparing trends across districts.</a:t>
            </a:r>
            <a:endParaRPr sz="2000"/>
          </a:p>
        </p:txBody>
      </p:sp>
      <p:sp>
        <p:nvSpPr>
          <p:cNvPr id="375" name="Google Shape;375;g344e4704eaa_0_20"/>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76" name="Google Shape;376;g344e4704eaa_0_20"/>
          <p:cNvSpPr/>
          <p:nvPr/>
        </p:nvSpPr>
        <p:spPr>
          <a:xfrm rot="5400000">
            <a:off x="4487188" y="3313925"/>
            <a:ext cx="3252000" cy="1129500"/>
          </a:xfrm>
          <a:prstGeom prst="triangle">
            <a:avLst>
              <a:gd fmla="val 50000" name="adj"/>
            </a:avLst>
          </a:prstGeom>
          <a:gradFill>
            <a:gsLst>
              <a:gs pos="0">
                <a:srgbClr val="00C166"/>
              </a:gs>
              <a:gs pos="100000">
                <a:srgbClr val="033C21"/>
              </a:gs>
            </a:gsLst>
            <a:path path="circle">
              <a:fillToRect b="50%" l="50%" r="50%" t="50%"/>
            </a:path>
            <a:tileRect/>
          </a:gradFill>
          <a:ln cap="flat" cmpd="sng" w="9525">
            <a:solidFill>
              <a:srgbClr val="3F883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883E"/>
        </a:solidFill>
      </p:bgPr>
    </p:bg>
    <p:spTree>
      <p:nvGrpSpPr>
        <p:cNvPr id="380" name="Shape 380"/>
        <p:cNvGrpSpPr/>
        <p:nvPr/>
      </p:nvGrpSpPr>
      <p:grpSpPr>
        <a:xfrm>
          <a:off x="0" y="0"/>
          <a:ext cx="0" cy="0"/>
          <a:chOff x="0" y="0"/>
          <a:chExt cx="0" cy="0"/>
        </a:xfrm>
      </p:grpSpPr>
      <p:sp>
        <p:nvSpPr>
          <p:cNvPr id="381" name="Google Shape;381;g344e4704eaa_0_2679"/>
          <p:cNvSpPr txBox="1"/>
          <p:nvPr>
            <p:ph type="title"/>
          </p:nvPr>
        </p:nvSpPr>
        <p:spPr>
          <a:xfrm>
            <a:off x="717176" y="457200"/>
            <a:ext cx="10784400" cy="1026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alibri"/>
              <a:buNone/>
            </a:pPr>
            <a:r>
              <a:rPr lang="en-US">
                <a:solidFill>
                  <a:srgbClr val="3F883E"/>
                </a:solidFill>
              </a:rPr>
              <a:t>Key Dates</a:t>
            </a:r>
            <a:endParaRPr>
              <a:solidFill>
                <a:srgbClr val="3F883E"/>
              </a:solidFill>
            </a:endParaRPr>
          </a:p>
        </p:txBody>
      </p:sp>
      <p:sp>
        <p:nvSpPr>
          <p:cNvPr id="382" name="Google Shape;382;g344e4704eaa_0_2679"/>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83" name="Google Shape;383;g344e4704eaa_0_2679"/>
          <p:cNvSpPr txBox="1"/>
          <p:nvPr>
            <p:ph idx="1" type="body"/>
          </p:nvPr>
        </p:nvSpPr>
        <p:spPr>
          <a:xfrm>
            <a:off x="717167" y="1681167"/>
            <a:ext cx="10870500" cy="498300"/>
          </a:xfrm>
          <a:prstGeom prst="rect">
            <a:avLst/>
          </a:prstGeom>
          <a:solidFill>
            <a:srgbClr val="3F883E"/>
          </a:solidFill>
          <a:ln cap="flat" cmpd="sng" w="9525">
            <a:solidFill>
              <a:srgbClr val="3F883E"/>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solidFill>
                  <a:schemeClr val="lt1"/>
                </a:solidFill>
              </a:rPr>
              <a:t>Public Transparency</a:t>
            </a:r>
            <a:endParaRPr>
              <a:solidFill>
                <a:schemeClr val="lt1"/>
              </a:solidFill>
            </a:endParaRPr>
          </a:p>
        </p:txBody>
      </p:sp>
      <p:sp>
        <p:nvSpPr>
          <p:cNvPr id="384" name="Google Shape;384;g344e4704eaa_0_2679"/>
          <p:cNvSpPr txBox="1"/>
          <p:nvPr/>
        </p:nvSpPr>
        <p:spPr>
          <a:xfrm>
            <a:off x="717175" y="2241625"/>
            <a:ext cx="10870500" cy="41547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8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Summer 2025 - Winter 2026</a:t>
            </a:r>
            <a:endParaRPr b="1"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Centralize and consolidate existing ODE reports and data to make them easier to locate and access.</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Summer 2025 - Fall 2027</a:t>
            </a:r>
            <a:endParaRPr b="1"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Design and implement internal policies that guide the development, publication, and use of transparent, accessible data tools and that ensure consistent, equitable communication of education data.</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Summer 2025 - Fall 2027</a:t>
            </a:r>
            <a:endParaRPr b="1"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Develop and maintain an academic and financial data dashboard that integrates key educational performance metrics and financial data.</a:t>
            </a:r>
            <a:endParaRPr b="0"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Develop and launch a dynamic public dashboard with state and local metrics and visual indicators for progress across metrics, including disaggregated student group performance, and the status of supports provided through the Continuum of Supports.</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89" name="Shape 389"/>
        <p:cNvGrpSpPr/>
        <p:nvPr/>
      </p:nvGrpSpPr>
      <p:grpSpPr>
        <a:xfrm>
          <a:off x="0" y="0"/>
          <a:ext cx="0" cy="0"/>
          <a:chOff x="0" y="0"/>
          <a:chExt cx="0" cy="0"/>
        </a:xfrm>
      </p:grpSpPr>
      <p:sp>
        <p:nvSpPr>
          <p:cNvPr id="390" name="Google Shape;390;g344e4704eaa_0_34"/>
          <p:cNvSpPr txBox="1"/>
          <p:nvPr>
            <p:ph type="title"/>
          </p:nvPr>
        </p:nvSpPr>
        <p:spPr>
          <a:xfrm>
            <a:off x="717176" y="457200"/>
            <a:ext cx="10784400" cy="1026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n-US">
                <a:solidFill>
                  <a:schemeClr val="accent2"/>
                </a:solidFill>
              </a:rPr>
              <a:t>Internal Operations</a:t>
            </a:r>
            <a:endParaRPr>
              <a:solidFill>
                <a:schemeClr val="accent2"/>
              </a:solidFill>
            </a:endParaRPr>
          </a:p>
        </p:txBody>
      </p:sp>
      <p:sp>
        <p:nvSpPr>
          <p:cNvPr id="391" name="Google Shape;391;g344e4704eaa_0_34"/>
          <p:cNvSpPr txBox="1"/>
          <p:nvPr>
            <p:ph idx="1" type="body"/>
          </p:nvPr>
        </p:nvSpPr>
        <p:spPr>
          <a:xfrm>
            <a:off x="717175" y="1825625"/>
            <a:ext cx="4485300" cy="4106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a:t>Where We’ve Been</a:t>
            </a:r>
            <a:endParaRPr b="1"/>
          </a:p>
          <a:p>
            <a:pPr indent="-355600" lvl="0" marL="457200" rtl="0" algn="l">
              <a:lnSpc>
                <a:spcPct val="100000"/>
              </a:lnSpc>
              <a:spcBef>
                <a:spcPts val="0"/>
              </a:spcBef>
              <a:spcAft>
                <a:spcPts val="0"/>
              </a:spcAft>
              <a:buSzPts val="2000"/>
              <a:buChar char="●"/>
            </a:pPr>
            <a:r>
              <a:rPr lang="en-US" sz="2000"/>
              <a:t>The agency’s structure is misaligned to today’s strategic priorities. </a:t>
            </a:r>
            <a:endParaRPr sz="2000"/>
          </a:p>
          <a:p>
            <a:pPr indent="-355600" lvl="0" marL="457200" rtl="0" algn="l">
              <a:lnSpc>
                <a:spcPct val="100000"/>
              </a:lnSpc>
              <a:spcBef>
                <a:spcPts val="0"/>
              </a:spcBef>
              <a:spcAft>
                <a:spcPts val="0"/>
              </a:spcAft>
              <a:buSzPts val="2000"/>
              <a:buChar char="●"/>
            </a:pPr>
            <a:r>
              <a:rPr lang="en-US" sz="2000"/>
              <a:t>Distribution of grant funds is not done in a timely manner.</a:t>
            </a:r>
            <a:endParaRPr sz="2000"/>
          </a:p>
          <a:p>
            <a:pPr indent="-355600" lvl="0" marL="457200" rtl="0" algn="l">
              <a:lnSpc>
                <a:spcPct val="100000"/>
              </a:lnSpc>
              <a:spcBef>
                <a:spcPts val="0"/>
              </a:spcBef>
              <a:spcAft>
                <a:spcPts val="0"/>
              </a:spcAft>
              <a:buSzPts val="2000"/>
              <a:buChar char="●"/>
            </a:pPr>
            <a:r>
              <a:rPr lang="en-US" sz="2000"/>
              <a:t>Staff training needed to implement accountability expectations. </a:t>
            </a:r>
            <a:endParaRPr sz="2000"/>
          </a:p>
          <a:p>
            <a:pPr indent="-355600" lvl="0" marL="457200" rtl="0" algn="l">
              <a:lnSpc>
                <a:spcPct val="100000"/>
              </a:lnSpc>
              <a:spcBef>
                <a:spcPts val="0"/>
              </a:spcBef>
              <a:spcAft>
                <a:spcPts val="0"/>
              </a:spcAft>
              <a:buSzPts val="2000"/>
              <a:buChar char="●"/>
            </a:pPr>
            <a:r>
              <a:rPr lang="en-US" sz="2000"/>
              <a:t>Customer satisfaction with ODE is under target.</a:t>
            </a:r>
            <a:endParaRPr sz="2000"/>
          </a:p>
          <a:p>
            <a:pPr indent="0" lvl="0" marL="0" rtl="0" algn="l">
              <a:lnSpc>
                <a:spcPct val="90000"/>
              </a:lnSpc>
              <a:spcBef>
                <a:spcPts val="1000"/>
              </a:spcBef>
              <a:spcAft>
                <a:spcPts val="0"/>
              </a:spcAft>
              <a:buSzPts val="1800"/>
              <a:buNone/>
            </a:pPr>
            <a:r>
              <a:t/>
            </a:r>
            <a:endParaRPr b="1"/>
          </a:p>
          <a:p>
            <a:pPr indent="0" lvl="0" marL="0" rtl="0" algn="l">
              <a:lnSpc>
                <a:spcPct val="90000"/>
              </a:lnSpc>
              <a:spcBef>
                <a:spcPts val="1000"/>
              </a:spcBef>
              <a:spcAft>
                <a:spcPts val="0"/>
              </a:spcAft>
              <a:buSzPts val="1800"/>
              <a:buNone/>
            </a:pPr>
            <a:r>
              <a:t/>
            </a:r>
            <a:endParaRPr/>
          </a:p>
        </p:txBody>
      </p:sp>
      <p:sp>
        <p:nvSpPr>
          <p:cNvPr id="392" name="Google Shape;392;g344e4704eaa_0_34"/>
          <p:cNvSpPr txBox="1"/>
          <p:nvPr>
            <p:ph idx="2" type="body"/>
          </p:nvPr>
        </p:nvSpPr>
        <p:spPr>
          <a:xfrm>
            <a:off x="6821725" y="1825625"/>
            <a:ext cx="4908600" cy="4536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a:t>Where We’re Headed</a:t>
            </a:r>
            <a:endParaRPr b="1"/>
          </a:p>
          <a:p>
            <a:pPr indent="-355600" lvl="0" marL="457200" rtl="0" algn="l">
              <a:lnSpc>
                <a:spcPct val="100000"/>
              </a:lnSpc>
              <a:spcBef>
                <a:spcPts val="0"/>
              </a:spcBef>
              <a:spcAft>
                <a:spcPts val="0"/>
              </a:spcAft>
              <a:buSzPts val="2000"/>
              <a:buChar char="●"/>
            </a:pPr>
            <a:r>
              <a:rPr lang="en-US" sz="2000"/>
              <a:t>ODE’s staff, programs, and operations are aligned to improve efficiency and positioned to deliver on collective goals. </a:t>
            </a:r>
            <a:endParaRPr sz="2000"/>
          </a:p>
          <a:p>
            <a:pPr indent="-355600" lvl="0" marL="457200" rtl="0" algn="l">
              <a:lnSpc>
                <a:spcPct val="100000"/>
              </a:lnSpc>
              <a:spcBef>
                <a:spcPts val="0"/>
              </a:spcBef>
              <a:spcAft>
                <a:spcPts val="0"/>
              </a:spcAft>
              <a:buSzPts val="2000"/>
              <a:buChar char="●"/>
            </a:pPr>
            <a:r>
              <a:rPr lang="en-US" sz="2000"/>
              <a:t>ODE position descriptions are aligned to actual duties, expectations are clear, and training meets staff and agency needs.</a:t>
            </a:r>
            <a:endParaRPr sz="2000"/>
          </a:p>
          <a:p>
            <a:pPr indent="-355600" lvl="0" marL="457200" rtl="0" algn="l">
              <a:lnSpc>
                <a:spcPct val="100000"/>
              </a:lnSpc>
              <a:spcBef>
                <a:spcPts val="0"/>
              </a:spcBef>
              <a:spcAft>
                <a:spcPts val="0"/>
              </a:spcAft>
              <a:buSzPts val="2000"/>
              <a:buChar char="●"/>
            </a:pPr>
            <a:r>
              <a:rPr lang="en-US" sz="2000"/>
              <a:t>ODE procurement lead time is improved, and grant funds are disbursed in a timely manner. </a:t>
            </a:r>
            <a:endParaRPr sz="2000"/>
          </a:p>
          <a:p>
            <a:pPr indent="-355600" lvl="0" marL="457200" rtl="0" algn="l">
              <a:lnSpc>
                <a:spcPct val="100000"/>
              </a:lnSpc>
              <a:spcBef>
                <a:spcPts val="0"/>
              </a:spcBef>
              <a:spcAft>
                <a:spcPts val="0"/>
              </a:spcAft>
              <a:buSzPts val="2000"/>
              <a:buChar char="●"/>
            </a:pPr>
            <a:r>
              <a:rPr lang="en-US" sz="2000"/>
              <a:t>ODE’s customer satisfaction results are at or above target. </a:t>
            </a:r>
            <a:endParaRPr sz="2000"/>
          </a:p>
        </p:txBody>
      </p:sp>
      <p:sp>
        <p:nvSpPr>
          <p:cNvPr id="393" name="Google Shape;393;g344e4704eaa_0_34"/>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94" name="Google Shape;394;g344e4704eaa_0_34"/>
          <p:cNvSpPr/>
          <p:nvPr/>
        </p:nvSpPr>
        <p:spPr>
          <a:xfrm rot="5400000">
            <a:off x="4487188" y="3313925"/>
            <a:ext cx="3252000" cy="1129500"/>
          </a:xfrm>
          <a:prstGeom prst="triangle">
            <a:avLst>
              <a:gd fmla="val 50000" name="adj"/>
            </a:avLst>
          </a:prstGeom>
          <a:gradFill>
            <a:gsLst>
              <a:gs pos="0">
                <a:srgbClr val="D52D88"/>
              </a:gs>
              <a:gs pos="100000">
                <a:srgbClr val="651A43"/>
              </a:gs>
            </a:gsLst>
            <a:path path="circle">
              <a:fillToRect b="50%" l="50%" r="50%" t="50%"/>
            </a:path>
            <a:tileRect/>
          </a:gradFill>
          <a:ln cap="flat" cmpd="sng" w="9525">
            <a:solidFill>
              <a:srgbClr val="AE25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98" name="Shape 398"/>
        <p:cNvGrpSpPr/>
        <p:nvPr/>
      </p:nvGrpSpPr>
      <p:grpSpPr>
        <a:xfrm>
          <a:off x="0" y="0"/>
          <a:ext cx="0" cy="0"/>
          <a:chOff x="0" y="0"/>
          <a:chExt cx="0" cy="0"/>
        </a:xfrm>
      </p:grpSpPr>
      <p:sp>
        <p:nvSpPr>
          <p:cNvPr id="399" name="Google Shape;399;g344e4704eaa_0_2687"/>
          <p:cNvSpPr txBox="1"/>
          <p:nvPr>
            <p:ph type="title"/>
          </p:nvPr>
        </p:nvSpPr>
        <p:spPr>
          <a:xfrm>
            <a:off x="717176" y="457200"/>
            <a:ext cx="10784400" cy="1026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alibri"/>
              <a:buNone/>
            </a:pPr>
            <a:r>
              <a:rPr lang="en-US">
                <a:solidFill>
                  <a:schemeClr val="accent2"/>
                </a:solidFill>
              </a:rPr>
              <a:t>Key Dates</a:t>
            </a:r>
            <a:endParaRPr>
              <a:solidFill>
                <a:schemeClr val="accent2"/>
              </a:solidFill>
            </a:endParaRPr>
          </a:p>
        </p:txBody>
      </p:sp>
      <p:sp>
        <p:nvSpPr>
          <p:cNvPr id="400" name="Google Shape;400;g344e4704eaa_0_2687"/>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01" name="Google Shape;401;g344e4704eaa_0_2687"/>
          <p:cNvSpPr txBox="1"/>
          <p:nvPr>
            <p:ph idx="1" type="body"/>
          </p:nvPr>
        </p:nvSpPr>
        <p:spPr>
          <a:xfrm>
            <a:off x="717167" y="1681167"/>
            <a:ext cx="10870500" cy="498300"/>
          </a:xfrm>
          <a:prstGeom prst="rect">
            <a:avLst/>
          </a:prstGeom>
          <a:solidFill>
            <a:srgbClr val="9F2065"/>
          </a:solid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solidFill>
                  <a:schemeClr val="lt1"/>
                </a:solidFill>
              </a:rPr>
              <a:t>Internal Operations</a:t>
            </a:r>
            <a:endParaRPr>
              <a:solidFill>
                <a:schemeClr val="lt1"/>
              </a:solidFill>
            </a:endParaRPr>
          </a:p>
        </p:txBody>
      </p:sp>
      <p:sp>
        <p:nvSpPr>
          <p:cNvPr id="402" name="Google Shape;402;g344e4704eaa_0_2687"/>
          <p:cNvSpPr txBox="1"/>
          <p:nvPr/>
        </p:nvSpPr>
        <p:spPr>
          <a:xfrm>
            <a:off x="717175" y="2241625"/>
            <a:ext cx="10870500" cy="33735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8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March - December 2025</a:t>
            </a:r>
            <a:endParaRPr b="1" i="0" sz="2000" u="none" cap="none" strike="noStrike">
              <a:solidFill>
                <a:srgbClr val="000000"/>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Realign Agency Structure</a:t>
            </a:r>
            <a:endParaRPr b="1" i="0" sz="2000" u="none" cap="none" strike="noStrike">
              <a:solidFill>
                <a:schemeClr val="dk1"/>
              </a:solidFill>
              <a:latin typeface="Calibri"/>
              <a:ea typeface="Calibri"/>
              <a:cs typeface="Calibri"/>
              <a:sym typeface="Calibri"/>
            </a:endParaRPr>
          </a:p>
          <a:p>
            <a:pPr indent="-355600" lvl="1" marL="914400" marR="0" rtl="0" algn="l">
              <a:lnSpc>
                <a:spcPct val="9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Evaluate current ODE structure, align operational and academic portfolios, and align advisory committees to inform ODE action.</a:t>
            </a:r>
            <a:endParaRPr b="0"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Enhance Staff Training Practices</a:t>
            </a:r>
            <a:endParaRPr b="0" i="0" sz="2000" u="none" cap="none" strike="noStrike">
              <a:solidFill>
                <a:schemeClr val="dk1"/>
              </a:solidFill>
              <a:latin typeface="Calibri"/>
              <a:ea typeface="Calibri"/>
              <a:cs typeface="Calibri"/>
              <a:sym typeface="Calibri"/>
            </a:endParaRPr>
          </a:p>
          <a:p>
            <a:pPr indent="-355600" lvl="1" marL="914400" marR="0" rtl="0" algn="l">
              <a:lnSpc>
                <a:spcPct val="9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Determine skill deficits and identify training needs; review and update PDs; design and deliver training for managers and staff. </a:t>
            </a:r>
            <a:endParaRPr b="0" i="0" sz="2000" u="none" cap="none" strike="noStrike">
              <a:solidFill>
                <a:schemeClr val="dk1"/>
              </a:solidFill>
              <a:latin typeface="Calibri"/>
              <a:ea typeface="Calibri"/>
              <a:cs typeface="Calibri"/>
              <a:sym typeface="Calibri"/>
            </a:endParaRPr>
          </a:p>
          <a:p>
            <a:pPr indent="0" lvl="0" marL="91440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40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April 2025 - June 2026</a:t>
            </a:r>
            <a:endParaRPr b="1"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Increase Procurement Efficiencies</a:t>
            </a:r>
            <a:endParaRPr b="1" i="0" sz="2000" u="none" cap="none" strike="noStrike">
              <a:solidFill>
                <a:schemeClr val="dk1"/>
              </a:solidFill>
              <a:latin typeface="Calibri"/>
              <a:ea typeface="Calibri"/>
              <a:cs typeface="Calibri"/>
              <a:sym typeface="Calibri"/>
            </a:endParaRPr>
          </a:p>
          <a:p>
            <a:pPr indent="-355600" lvl="1" marL="914400" marR="0" rtl="0" algn="l">
              <a:lnSpc>
                <a:spcPct val="9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Design and deliver procurement training for ODE programs and set lead time targets for procurement.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36f94c3554d_2_0"/>
          <p:cNvSpPr txBox="1"/>
          <p:nvPr>
            <p:ph type="title"/>
          </p:nvPr>
        </p:nvSpPr>
        <p:spPr>
          <a:xfrm>
            <a:off x="717176" y="457200"/>
            <a:ext cx="10784400" cy="1026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sp>
        <p:nvSpPr>
          <p:cNvPr id="409" name="Google Shape;409;g36f94c3554d_2_0"/>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10" name="Google Shape;410;g36f94c3554d_2_0" title="Green Corporate Timeline Infographic Presentation (1).jpg"/>
          <p:cNvPicPr preferRelativeResize="0"/>
          <p:nvPr/>
        </p:nvPicPr>
        <p:blipFill rotWithShape="1">
          <a:blip r:embed="rId3">
            <a:alphaModFix/>
          </a:blip>
          <a:srcRect b="0" l="0" r="0" t="0"/>
          <a:stretch/>
        </p:blipFill>
        <p:spPr>
          <a:xfrm>
            <a:off x="369050" y="259000"/>
            <a:ext cx="11453875" cy="6347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344e4704eaa_0_2178"/>
          <p:cNvSpPr txBox="1"/>
          <p:nvPr>
            <p:ph type="title"/>
          </p:nvPr>
        </p:nvSpPr>
        <p:spPr>
          <a:xfrm>
            <a:off x="651435" y="228600"/>
            <a:ext cx="14379300" cy="1368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n-US"/>
              <a:t>Stay Informed</a:t>
            </a:r>
            <a:endParaRPr/>
          </a:p>
        </p:txBody>
      </p:sp>
      <p:sp>
        <p:nvSpPr>
          <p:cNvPr id="416" name="Google Shape;416;g344e4704eaa_0_2178"/>
          <p:cNvSpPr txBox="1"/>
          <p:nvPr>
            <p:ph idx="1" type="body"/>
          </p:nvPr>
        </p:nvSpPr>
        <p:spPr>
          <a:xfrm>
            <a:off x="717181" y="1825625"/>
            <a:ext cx="10104900" cy="4109100"/>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0"/>
              </a:spcBef>
              <a:spcAft>
                <a:spcPts val="0"/>
              </a:spcAft>
              <a:buSzPts val="2400"/>
              <a:buFont typeface="Calibri"/>
              <a:buChar char="•"/>
            </a:pPr>
            <a:r>
              <a:rPr lang="en-US"/>
              <a:t>ODE Accountability Website - OREducationAccountability.org</a:t>
            </a:r>
            <a:endParaRPr/>
          </a:p>
          <a:p>
            <a:pPr indent="-342900" lvl="1" marL="914400" rtl="0" algn="l">
              <a:lnSpc>
                <a:spcPct val="90000"/>
              </a:lnSpc>
              <a:spcBef>
                <a:spcPts val="0"/>
              </a:spcBef>
              <a:spcAft>
                <a:spcPts val="0"/>
              </a:spcAft>
              <a:buSzPts val="1800"/>
              <a:buChar char="•"/>
            </a:pPr>
            <a:r>
              <a:rPr lang="en-US"/>
              <a:t>Overview of focus areas</a:t>
            </a:r>
            <a:endParaRPr/>
          </a:p>
          <a:p>
            <a:pPr indent="-342900" lvl="1" marL="914400" rtl="0" algn="l">
              <a:lnSpc>
                <a:spcPct val="90000"/>
              </a:lnSpc>
              <a:spcBef>
                <a:spcPts val="0"/>
              </a:spcBef>
              <a:spcAft>
                <a:spcPts val="0"/>
              </a:spcAft>
              <a:buSzPts val="1800"/>
              <a:buChar char="•"/>
            </a:pPr>
            <a:r>
              <a:rPr lang="en-US"/>
              <a:t>Key dates</a:t>
            </a:r>
            <a:endParaRPr/>
          </a:p>
          <a:p>
            <a:pPr indent="-342900" lvl="1" marL="914400" rtl="0" algn="l">
              <a:lnSpc>
                <a:spcPct val="90000"/>
              </a:lnSpc>
              <a:spcBef>
                <a:spcPts val="0"/>
              </a:spcBef>
              <a:spcAft>
                <a:spcPts val="0"/>
              </a:spcAft>
              <a:buSzPts val="1800"/>
              <a:buChar char="•"/>
            </a:pPr>
            <a:r>
              <a:rPr lang="en-US"/>
              <a:t>Communications and engagement</a:t>
            </a:r>
            <a:endParaRPr/>
          </a:p>
          <a:p>
            <a:pPr indent="-342900" lvl="1" marL="914400" rtl="0" algn="l">
              <a:lnSpc>
                <a:spcPct val="90000"/>
              </a:lnSpc>
              <a:spcBef>
                <a:spcPts val="0"/>
              </a:spcBef>
              <a:spcAft>
                <a:spcPts val="0"/>
              </a:spcAft>
              <a:buSzPts val="1800"/>
              <a:buChar char="•"/>
            </a:pPr>
            <a:r>
              <a:rPr lang="en-US" u="sng">
                <a:solidFill>
                  <a:schemeClr val="hlink"/>
                </a:solidFill>
                <a:hlinkClick r:id="rId3"/>
              </a:rPr>
              <a:t>Full action plan</a:t>
            </a:r>
            <a:endParaRPr/>
          </a:p>
        </p:txBody>
      </p:sp>
      <p:sp>
        <p:nvSpPr>
          <p:cNvPr id="417" name="Google Shape;417;g344e4704eaa_0_2178"/>
          <p:cNvSpPr txBox="1"/>
          <p:nvPr/>
        </p:nvSpPr>
        <p:spPr>
          <a:xfrm>
            <a:off x="672967" y="5651500"/>
            <a:ext cx="10872900" cy="489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Questions?</a:t>
            </a:r>
            <a:r>
              <a:rPr b="0" i="0" lang="en-US" sz="2400" u="none" cap="none" strike="noStrike">
                <a:solidFill>
                  <a:schemeClr val="dk1"/>
                </a:solidFill>
                <a:latin typeface="Calibri"/>
                <a:ea typeface="Calibri"/>
                <a:cs typeface="Calibri"/>
                <a:sym typeface="Calibri"/>
              </a:rPr>
              <a:t> Email: </a:t>
            </a:r>
            <a:r>
              <a:rPr b="0" i="0" lang="en-US" sz="2400" u="sng" cap="none" strike="noStrike">
                <a:solidFill>
                  <a:schemeClr val="hlink"/>
                </a:solidFill>
                <a:latin typeface="Calibri"/>
                <a:ea typeface="Calibri"/>
                <a:cs typeface="Calibri"/>
                <a:sym typeface="Calibri"/>
                <a:hlinkClick r:id="rId4"/>
                <a:extLst>
                  <a:ext uri="http://customooxmlschemas.google.com/">
                    <go:slidesCustomData xmlns:go="http://customooxmlschemas.google.com/" textRoundtripDataId="5"/>
                  </a:ext>
                </a:extLst>
              </a:rPr>
              <a:t>ODE.ReimaginingAccountability@ode.oregon.gov</a:t>
            </a:r>
            <a:r>
              <a:rPr b="0" i="0" lang="en-US"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36f8410b74d_1_0"/>
          <p:cNvSpPr txBox="1"/>
          <p:nvPr>
            <p:ph idx="1" type="body"/>
          </p:nvPr>
        </p:nvSpPr>
        <p:spPr>
          <a:xfrm>
            <a:off x="717176" y="659958"/>
            <a:ext cx="10784400" cy="5398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p:txBody>
      </p:sp>
      <p:sp>
        <p:nvSpPr>
          <p:cNvPr id="263" name="Google Shape;263;g36f8410b74d_1_0"/>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64" name="Google Shape;264;g36f8410b74d_1_0" title="Black and White Modern Product Innovation Path Roadmap Infographic Presentation (3).jpg"/>
          <p:cNvPicPr preferRelativeResize="0"/>
          <p:nvPr/>
        </p:nvPicPr>
        <p:blipFill rotWithShape="1">
          <a:blip r:embed="rId3">
            <a:alphaModFix/>
          </a:blip>
          <a:srcRect b="0" l="0" r="0" t="0"/>
          <a:stretch/>
        </p:blipFill>
        <p:spPr>
          <a:xfrm>
            <a:off x="288650" y="250275"/>
            <a:ext cx="11400648" cy="6412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377f70dff10_0_0"/>
          <p:cNvSpPr txBox="1"/>
          <p:nvPr>
            <p:ph type="title"/>
          </p:nvPr>
        </p:nvSpPr>
        <p:spPr>
          <a:xfrm>
            <a:off x="717166" y="457200"/>
            <a:ext cx="10991700" cy="1026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n-US"/>
              <a:t>Shared Values are the Foundation for this Work</a:t>
            </a:r>
            <a:endParaRPr/>
          </a:p>
        </p:txBody>
      </p:sp>
      <p:sp>
        <p:nvSpPr>
          <p:cNvPr id="270" name="Google Shape;270;g377f70dff10_0_0"/>
          <p:cNvSpPr txBox="1"/>
          <p:nvPr>
            <p:ph idx="1" type="body"/>
          </p:nvPr>
        </p:nvSpPr>
        <p:spPr>
          <a:xfrm>
            <a:off x="717167" y="1887633"/>
            <a:ext cx="4598100" cy="4697100"/>
          </a:xfrm>
          <a:prstGeom prst="rect">
            <a:avLst/>
          </a:prstGeom>
          <a:noFill/>
          <a:ln>
            <a:noFill/>
          </a:ln>
        </p:spPr>
        <p:txBody>
          <a:bodyPr anchorCtr="0" anchor="t" bIns="45700" lIns="91425" spcFirstLastPara="1" rIns="91425" wrap="square" tIns="45700">
            <a:normAutofit/>
          </a:bodyPr>
          <a:lstStyle/>
          <a:p>
            <a:pPr indent="-419100" lvl="0" marL="609600" rtl="0" algn="l">
              <a:lnSpc>
                <a:spcPct val="107916"/>
              </a:lnSpc>
              <a:spcBef>
                <a:spcPts val="1600"/>
              </a:spcBef>
              <a:spcAft>
                <a:spcPts val="0"/>
              </a:spcAft>
              <a:buSzPts val="1800"/>
              <a:buAutoNum type="arabicPeriod"/>
            </a:pPr>
            <a:r>
              <a:rPr lang="en-US"/>
              <a:t>Meaningful Relationships </a:t>
            </a:r>
            <a:endParaRPr/>
          </a:p>
          <a:p>
            <a:pPr indent="-419100" lvl="0" marL="609600" rtl="0" algn="l">
              <a:lnSpc>
                <a:spcPct val="107916"/>
              </a:lnSpc>
              <a:spcBef>
                <a:spcPts val="0"/>
              </a:spcBef>
              <a:spcAft>
                <a:spcPts val="0"/>
              </a:spcAft>
              <a:buSzPts val="1800"/>
              <a:buAutoNum type="arabicPeriod"/>
            </a:pPr>
            <a:r>
              <a:rPr lang="en-US"/>
              <a:t>Shared Accountability </a:t>
            </a:r>
            <a:endParaRPr/>
          </a:p>
          <a:p>
            <a:pPr indent="-419100" lvl="0" marL="609600" rtl="0" algn="l">
              <a:lnSpc>
                <a:spcPct val="107916"/>
              </a:lnSpc>
              <a:spcBef>
                <a:spcPts val="0"/>
              </a:spcBef>
              <a:spcAft>
                <a:spcPts val="0"/>
              </a:spcAft>
              <a:buSzPts val="1800"/>
              <a:buAutoNum type="arabicPeriod"/>
            </a:pPr>
            <a:r>
              <a:rPr lang="en-US"/>
              <a:t>Systems-Level Continuous Improvement </a:t>
            </a:r>
            <a:endParaRPr/>
          </a:p>
          <a:p>
            <a:pPr indent="-419100" lvl="0" marL="609600" rtl="0" algn="l">
              <a:lnSpc>
                <a:spcPct val="107916"/>
              </a:lnSpc>
              <a:spcBef>
                <a:spcPts val="0"/>
              </a:spcBef>
              <a:spcAft>
                <a:spcPts val="0"/>
              </a:spcAft>
              <a:buSzPts val="1800"/>
              <a:buAutoNum type="arabicPeriod"/>
            </a:pPr>
            <a:r>
              <a:rPr lang="en-US"/>
              <a:t>Multiple Measures that Matter </a:t>
            </a:r>
            <a:endParaRPr/>
          </a:p>
          <a:p>
            <a:pPr indent="-419100" lvl="0" marL="609600" rtl="0" algn="l">
              <a:lnSpc>
                <a:spcPct val="107916"/>
              </a:lnSpc>
              <a:spcBef>
                <a:spcPts val="0"/>
              </a:spcBef>
              <a:spcAft>
                <a:spcPts val="0"/>
              </a:spcAft>
              <a:buSzPts val="1800"/>
              <a:buAutoNum type="arabicPeriod"/>
            </a:pPr>
            <a:r>
              <a:rPr lang="en-US"/>
              <a:t>Sufficient and Responsive Resources and Capacity </a:t>
            </a:r>
            <a:endParaRPr/>
          </a:p>
        </p:txBody>
      </p:sp>
      <p:pic>
        <p:nvPicPr>
          <p:cNvPr id="271" name="Google Shape;271;g377f70dff10_0_0"/>
          <p:cNvPicPr preferRelativeResize="0"/>
          <p:nvPr/>
        </p:nvPicPr>
        <p:blipFill rotWithShape="1">
          <a:blip r:embed="rId3">
            <a:alphaModFix/>
          </a:blip>
          <a:srcRect b="0" l="3882" r="6018" t="0"/>
          <a:stretch/>
        </p:blipFill>
        <p:spPr>
          <a:xfrm>
            <a:off x="5764367" y="2194133"/>
            <a:ext cx="5629402" cy="3501931"/>
          </a:xfrm>
          <a:prstGeom prst="rect">
            <a:avLst/>
          </a:prstGeom>
          <a:noFill/>
          <a:ln>
            <a:noFill/>
          </a:ln>
          <a:effectLst>
            <a:outerShdw blurRad="76200" rotWithShape="0" algn="bl" dir="5400000" dist="25400">
              <a:srgbClr val="000000">
                <a:alpha val="49803"/>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g377f70dff10_0_2127" title="shutterstock_735954460_800x480.jpg"/>
          <p:cNvPicPr preferRelativeResize="0"/>
          <p:nvPr/>
        </p:nvPicPr>
        <p:blipFill rotWithShape="1">
          <a:blip r:embed="rId3">
            <a:alphaModFix/>
          </a:blip>
          <a:srcRect b="0" l="9533" r="32118" t="0"/>
          <a:stretch/>
        </p:blipFill>
        <p:spPr>
          <a:xfrm>
            <a:off x="505367" y="876100"/>
            <a:ext cx="4862100" cy="5000400"/>
          </a:xfrm>
          <a:prstGeom prst="roundRect">
            <a:avLst>
              <a:gd fmla="val 16667" name="adj"/>
            </a:avLst>
          </a:prstGeom>
          <a:noFill/>
          <a:ln>
            <a:noFill/>
          </a:ln>
        </p:spPr>
      </p:pic>
      <p:sp>
        <p:nvSpPr>
          <p:cNvPr id="277" name="Google Shape;277;g377f70dff10_0_2127"/>
          <p:cNvSpPr txBox="1"/>
          <p:nvPr/>
        </p:nvSpPr>
        <p:spPr>
          <a:xfrm>
            <a:off x="5595533" y="1142200"/>
            <a:ext cx="6392700" cy="4573500"/>
          </a:xfrm>
          <a:prstGeom prst="rect">
            <a:avLst/>
          </a:prstGeom>
          <a:solidFill>
            <a:schemeClr val="lt2"/>
          </a:solid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rgbClr val="000000"/>
              </a:buClr>
              <a:buSzPts val="2700"/>
              <a:buFont typeface="Arial"/>
              <a:buNone/>
            </a:pPr>
            <a:r>
              <a:t/>
            </a:r>
            <a:endParaRPr b="1" i="0" sz="2700" u="none" cap="none" strike="noStrike">
              <a:solidFill>
                <a:schemeClr val="accent1"/>
              </a:solidFill>
              <a:latin typeface="Calibri"/>
              <a:ea typeface="Calibri"/>
              <a:cs typeface="Calibri"/>
              <a:sym typeface="Calibri"/>
            </a:endParaRPr>
          </a:p>
          <a:p>
            <a:pPr indent="-488950" lvl="0" marL="609600" marR="0" rtl="0" algn="l">
              <a:lnSpc>
                <a:spcPct val="90000"/>
              </a:lnSpc>
              <a:spcBef>
                <a:spcPts val="0"/>
              </a:spcBef>
              <a:spcAft>
                <a:spcPts val="0"/>
              </a:spcAft>
              <a:buClr>
                <a:schemeClr val="accent1"/>
              </a:buClr>
              <a:buSzPts val="2900"/>
              <a:buFont typeface="Lato Black"/>
              <a:buAutoNum type="arabicPeriod"/>
            </a:pPr>
            <a:r>
              <a:rPr b="0" i="0" lang="en-US" sz="2700" u="none" cap="none" strike="noStrike">
                <a:solidFill>
                  <a:schemeClr val="dk1"/>
                </a:solidFill>
                <a:latin typeface="Calibri"/>
                <a:ea typeface="Calibri"/>
                <a:cs typeface="Calibri"/>
                <a:sym typeface="Calibri"/>
              </a:rPr>
              <a:t>High-quality </a:t>
            </a:r>
            <a:endParaRPr b="0" i="0" sz="2700" u="none" cap="none" strike="noStrike">
              <a:solidFill>
                <a:schemeClr val="dk1"/>
              </a:solidFill>
              <a:latin typeface="Calibri"/>
              <a:ea typeface="Calibri"/>
              <a:cs typeface="Calibri"/>
              <a:sym typeface="Calibri"/>
            </a:endParaRPr>
          </a:p>
          <a:p>
            <a:pPr indent="0" lvl="0" marL="609600" marR="0" rtl="0" algn="l">
              <a:lnSpc>
                <a:spcPct val="90000"/>
              </a:lnSpc>
              <a:spcBef>
                <a:spcPts val="0"/>
              </a:spcBef>
              <a:spcAft>
                <a:spcPts val="0"/>
              </a:spcAft>
              <a:buClr>
                <a:srgbClr val="000000"/>
              </a:buClr>
              <a:buSzPts val="2700"/>
              <a:buFont typeface="Arial"/>
              <a:buNone/>
            </a:pPr>
            <a:r>
              <a:rPr b="0" i="0" lang="en-US" sz="2700" u="none" cap="none" strike="noStrike">
                <a:solidFill>
                  <a:schemeClr val="dk1"/>
                </a:solidFill>
                <a:latin typeface="Calibri"/>
                <a:ea typeface="Calibri"/>
                <a:cs typeface="Calibri"/>
                <a:sym typeface="Calibri"/>
              </a:rPr>
              <a:t>learning experiences.</a:t>
            </a:r>
            <a:endParaRPr b="0" i="0" sz="2700" u="none" cap="none" strike="noStrike">
              <a:solidFill>
                <a:schemeClr val="dk1"/>
              </a:solidFill>
              <a:latin typeface="Calibri"/>
              <a:ea typeface="Calibri"/>
              <a:cs typeface="Calibri"/>
              <a:sym typeface="Calibri"/>
            </a:endParaRPr>
          </a:p>
          <a:p>
            <a:pPr indent="0" lvl="0" marL="609600" marR="0" rtl="0" algn="l">
              <a:lnSpc>
                <a:spcPct val="9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488950" lvl="0" marL="609600" marR="0" rtl="0" algn="l">
              <a:lnSpc>
                <a:spcPct val="90000"/>
              </a:lnSpc>
              <a:spcBef>
                <a:spcPts val="0"/>
              </a:spcBef>
              <a:spcAft>
                <a:spcPts val="0"/>
              </a:spcAft>
              <a:buClr>
                <a:schemeClr val="accent1"/>
              </a:buClr>
              <a:buSzPts val="2900"/>
              <a:buFont typeface="Lato Black"/>
              <a:buAutoNum type="arabicPeriod"/>
            </a:pPr>
            <a:r>
              <a:rPr b="0" i="0" lang="en-US" sz="2700" u="none" cap="none" strike="noStrike">
                <a:solidFill>
                  <a:schemeClr val="dk1"/>
                </a:solidFill>
                <a:latin typeface="Calibri"/>
                <a:ea typeface="Calibri"/>
                <a:cs typeface="Calibri"/>
                <a:sym typeface="Calibri"/>
              </a:rPr>
              <a:t>Aligned &amp; focused educational systems. </a:t>
            </a:r>
            <a:endParaRPr b="0" i="0" sz="2700" u="none" cap="none" strike="noStrike">
              <a:solidFill>
                <a:schemeClr val="dk1"/>
              </a:solidFill>
              <a:latin typeface="Calibri"/>
              <a:ea typeface="Calibri"/>
              <a:cs typeface="Calibri"/>
              <a:sym typeface="Calibri"/>
            </a:endParaRPr>
          </a:p>
          <a:p>
            <a:pPr indent="0" lvl="0" marL="609600" marR="0" rtl="0" algn="l">
              <a:lnSpc>
                <a:spcPct val="9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488950" lvl="0" marL="609600" marR="0" rtl="0" algn="l">
              <a:lnSpc>
                <a:spcPct val="90000"/>
              </a:lnSpc>
              <a:spcBef>
                <a:spcPts val="0"/>
              </a:spcBef>
              <a:spcAft>
                <a:spcPts val="0"/>
              </a:spcAft>
              <a:buClr>
                <a:schemeClr val="accent1"/>
              </a:buClr>
              <a:buSzPts val="2900"/>
              <a:buFont typeface="Lato Black"/>
              <a:buAutoNum type="arabicPeriod"/>
            </a:pPr>
            <a:r>
              <a:rPr b="0" i="0" lang="en-US" sz="2700" u="none" cap="none" strike="noStrike">
                <a:solidFill>
                  <a:schemeClr val="dk1"/>
                </a:solidFill>
                <a:latin typeface="Calibri"/>
                <a:ea typeface="Calibri"/>
                <a:cs typeface="Calibri"/>
                <a:sym typeface="Calibri"/>
              </a:rPr>
              <a:t>Engaged partners &amp; communities.</a:t>
            </a:r>
            <a:endParaRPr b="0" i="0" sz="2700" u="none" cap="none" strike="noStrike">
              <a:solidFill>
                <a:schemeClr val="dk1"/>
              </a:solidFill>
              <a:latin typeface="Calibri"/>
              <a:ea typeface="Calibri"/>
              <a:cs typeface="Calibri"/>
              <a:sym typeface="Calibri"/>
            </a:endParaRPr>
          </a:p>
          <a:p>
            <a:pPr indent="0" lvl="0" marL="609600" marR="0" rtl="0" algn="l">
              <a:lnSpc>
                <a:spcPct val="9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488950" lvl="0" marL="609600" marR="0" rtl="0" algn="l">
              <a:lnSpc>
                <a:spcPct val="90000"/>
              </a:lnSpc>
              <a:spcBef>
                <a:spcPts val="0"/>
              </a:spcBef>
              <a:spcAft>
                <a:spcPts val="0"/>
              </a:spcAft>
              <a:buClr>
                <a:schemeClr val="accent1"/>
              </a:buClr>
              <a:buSzPts val="2900"/>
              <a:buFont typeface="Lato Black"/>
              <a:buAutoNum type="arabicPeriod"/>
            </a:pPr>
            <a:r>
              <a:rPr b="0" i="0" lang="en-US" sz="2700" u="none" cap="none" strike="noStrike">
                <a:solidFill>
                  <a:schemeClr val="dk1"/>
                </a:solidFill>
                <a:latin typeface="Calibri"/>
                <a:ea typeface="Calibri"/>
                <a:cs typeface="Calibri"/>
                <a:sym typeface="Calibri"/>
              </a:rPr>
              <a:t>Safe &amp; inclusive schools.</a:t>
            </a:r>
            <a:endParaRPr b="0" i="0" sz="2700" u="none" cap="none" strike="noStrike">
              <a:solidFill>
                <a:schemeClr val="dk1"/>
              </a:solidFill>
              <a:latin typeface="Calibri"/>
              <a:ea typeface="Calibri"/>
              <a:cs typeface="Calibri"/>
              <a:sym typeface="Calibri"/>
            </a:endParaRPr>
          </a:p>
          <a:p>
            <a:pPr indent="0" lvl="0" marL="609600" marR="0" rtl="0" algn="l">
              <a:lnSpc>
                <a:spcPct val="9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488950" lvl="0" marL="609600" marR="0" rtl="0" algn="l">
              <a:lnSpc>
                <a:spcPct val="90000"/>
              </a:lnSpc>
              <a:spcBef>
                <a:spcPts val="0"/>
              </a:spcBef>
              <a:spcAft>
                <a:spcPts val="0"/>
              </a:spcAft>
              <a:buClr>
                <a:schemeClr val="accent1"/>
              </a:buClr>
              <a:buSzPts val="2900"/>
              <a:buFont typeface="Lato Black"/>
              <a:buAutoNum type="arabicPeriod"/>
            </a:pPr>
            <a:r>
              <a:rPr b="0" i="0" lang="en-US" sz="2700" u="none" cap="none" strike="noStrike">
                <a:solidFill>
                  <a:schemeClr val="dk1"/>
                </a:solidFill>
                <a:latin typeface="Calibri"/>
                <a:ea typeface="Calibri"/>
                <a:cs typeface="Calibri"/>
                <a:sym typeface="Calibri"/>
              </a:rPr>
              <a:t>Committed &amp; supported staff. </a:t>
            </a:r>
            <a:endParaRPr b="0" i="0" sz="2700" u="none" cap="none" strike="noStrike">
              <a:solidFill>
                <a:schemeClr val="dk1"/>
              </a:solidFill>
              <a:latin typeface="Calibri"/>
              <a:ea typeface="Calibri"/>
              <a:cs typeface="Calibri"/>
              <a:sym typeface="Calibri"/>
            </a:endParaRPr>
          </a:p>
        </p:txBody>
      </p:sp>
      <p:pic>
        <p:nvPicPr>
          <p:cNvPr id="278" name="Google Shape;278;g377f70dff10_0_2127" title="PrioritiesForStudentSuccess-Square.png"/>
          <p:cNvPicPr preferRelativeResize="0"/>
          <p:nvPr/>
        </p:nvPicPr>
        <p:blipFill rotWithShape="1">
          <a:blip r:embed="rId4">
            <a:alphaModFix/>
          </a:blip>
          <a:srcRect b="0" l="0" r="0" t="0"/>
          <a:stretch/>
        </p:blipFill>
        <p:spPr>
          <a:xfrm>
            <a:off x="9861367" y="137033"/>
            <a:ext cx="2126968" cy="20775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37079546ec0_0_0"/>
          <p:cNvSpPr txBox="1"/>
          <p:nvPr>
            <p:ph type="title"/>
          </p:nvPr>
        </p:nvSpPr>
        <p:spPr>
          <a:xfrm>
            <a:off x="717176" y="457200"/>
            <a:ext cx="10784400" cy="1026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alibri"/>
              <a:buNone/>
            </a:pPr>
            <a:r>
              <a:rPr lang="en-US"/>
              <a:t>Big Picture Goals</a:t>
            </a:r>
            <a:endParaRPr/>
          </a:p>
        </p:txBody>
      </p:sp>
      <p:sp>
        <p:nvSpPr>
          <p:cNvPr id="284" name="Google Shape;284;g37079546ec0_0_0"/>
          <p:cNvSpPr txBox="1"/>
          <p:nvPr>
            <p:ph idx="1" type="body"/>
          </p:nvPr>
        </p:nvSpPr>
        <p:spPr>
          <a:xfrm>
            <a:off x="717175" y="1825625"/>
            <a:ext cx="5794500" cy="41091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SzPts val="2400"/>
              <a:buFont typeface="Calibri"/>
              <a:buChar char="•"/>
            </a:pPr>
            <a:r>
              <a:rPr lang="en-US"/>
              <a:t>Build a stronger, equitable accountability system.</a:t>
            </a:r>
            <a:endParaRPr/>
          </a:p>
          <a:p>
            <a:pPr indent="-381000" lvl="0" marL="457200" rtl="0" algn="l">
              <a:lnSpc>
                <a:spcPct val="90000"/>
              </a:lnSpc>
              <a:spcBef>
                <a:spcPts val="1000"/>
              </a:spcBef>
              <a:spcAft>
                <a:spcPts val="0"/>
              </a:spcAft>
              <a:buSzPts val="2400"/>
              <a:buFont typeface="Calibri"/>
              <a:buChar char="•"/>
            </a:pPr>
            <a:r>
              <a:rPr lang="en-US"/>
              <a:t>Reduce administrative burden through streamlined reporting.</a:t>
            </a:r>
            <a:endParaRPr/>
          </a:p>
          <a:p>
            <a:pPr indent="-381000" lvl="0" marL="457200" rtl="0" algn="l">
              <a:lnSpc>
                <a:spcPct val="90000"/>
              </a:lnSpc>
              <a:spcBef>
                <a:spcPts val="1000"/>
              </a:spcBef>
              <a:spcAft>
                <a:spcPts val="0"/>
              </a:spcAft>
              <a:buSzPts val="2400"/>
              <a:buFont typeface="Calibri"/>
              <a:buChar char="•"/>
            </a:pPr>
            <a:r>
              <a:rPr lang="en-US"/>
              <a:t>Provide meaningful, timely support to districts. </a:t>
            </a:r>
            <a:endParaRPr/>
          </a:p>
          <a:p>
            <a:pPr indent="-381000" lvl="0" marL="457200" rtl="0" algn="l">
              <a:lnSpc>
                <a:spcPct val="90000"/>
              </a:lnSpc>
              <a:spcBef>
                <a:spcPts val="1000"/>
              </a:spcBef>
              <a:spcAft>
                <a:spcPts val="0"/>
              </a:spcAft>
              <a:buSzPts val="2400"/>
              <a:buFont typeface="Calibri"/>
              <a:buChar char="•"/>
            </a:pPr>
            <a:r>
              <a:rPr lang="en-US"/>
              <a:t>Increase transparency and public trust.</a:t>
            </a:r>
            <a:endParaRPr/>
          </a:p>
          <a:p>
            <a:pPr indent="-381000" lvl="0" marL="457200" rtl="0" algn="l">
              <a:lnSpc>
                <a:spcPct val="90000"/>
              </a:lnSpc>
              <a:spcBef>
                <a:spcPts val="800"/>
              </a:spcBef>
              <a:spcAft>
                <a:spcPts val="0"/>
              </a:spcAft>
              <a:buSzPts val="2400"/>
              <a:buFont typeface="Calibri"/>
              <a:buChar char="•"/>
            </a:pPr>
            <a:r>
              <a:rPr lang="en-US"/>
              <a:t>Remain focused on improving student outcomes - including academic and social-emotional outcomes.</a:t>
            </a:r>
            <a:endParaRPr/>
          </a:p>
        </p:txBody>
      </p:sp>
      <p:sp>
        <p:nvSpPr>
          <p:cNvPr id="285" name="Google Shape;285;g37079546ec0_0_0"/>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286" name="Google Shape;286;g37079546ec0_0_0"/>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287" name="Google Shape;287;g37079546ec0_0_0" title="pexels-ann-h-45017-33118142.jpg"/>
          <p:cNvPicPr preferRelativeResize="0"/>
          <p:nvPr/>
        </p:nvPicPr>
        <p:blipFill rotWithShape="1">
          <a:blip r:embed="rId3">
            <a:alphaModFix/>
          </a:blip>
          <a:srcRect b="0" l="0" r="0" t="0"/>
          <a:stretch/>
        </p:blipFill>
        <p:spPr>
          <a:xfrm>
            <a:off x="7227023" y="858800"/>
            <a:ext cx="3602699" cy="5405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7079546ec0_0_8"/>
          <p:cNvSpPr txBox="1"/>
          <p:nvPr>
            <p:ph type="title"/>
          </p:nvPr>
        </p:nvSpPr>
        <p:spPr>
          <a:xfrm>
            <a:off x="717176" y="457200"/>
            <a:ext cx="10784400" cy="1026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alibri"/>
              <a:buNone/>
            </a:pPr>
            <a:r>
              <a:rPr lang="en-US"/>
              <a:t>What’s Changing</a:t>
            </a:r>
            <a:endParaRPr/>
          </a:p>
        </p:txBody>
      </p:sp>
      <p:sp>
        <p:nvSpPr>
          <p:cNvPr id="293" name="Google Shape;293;g37079546ec0_0_8"/>
          <p:cNvSpPr txBox="1"/>
          <p:nvPr>
            <p:ph idx="1" type="body"/>
          </p:nvPr>
        </p:nvSpPr>
        <p:spPr>
          <a:xfrm>
            <a:off x="717175" y="1825625"/>
            <a:ext cx="10784400" cy="4447800"/>
          </a:xfrm>
          <a:prstGeom prst="rect">
            <a:avLst/>
          </a:prstGeom>
          <a:noFill/>
          <a:ln>
            <a:noFill/>
          </a:ln>
        </p:spPr>
        <p:txBody>
          <a:bodyPr anchorCtr="0" anchor="t" bIns="45700" lIns="91425" spcFirstLastPara="1" rIns="91425" wrap="square" tIns="45700">
            <a:normAutofit/>
          </a:bodyPr>
          <a:lstStyle/>
          <a:p>
            <a:pPr indent="-355600" lvl="0" marL="457200" rtl="0" algn="l">
              <a:lnSpc>
                <a:spcPct val="90000"/>
              </a:lnSpc>
              <a:spcBef>
                <a:spcPts val="1000"/>
              </a:spcBef>
              <a:spcAft>
                <a:spcPts val="0"/>
              </a:spcAft>
              <a:buSzPts val="2000"/>
              <a:buFont typeface="Calibri"/>
              <a:buChar char="•"/>
            </a:pPr>
            <a:r>
              <a:rPr lang="en-US"/>
              <a:t>Adds new performance metrics (K-2 attendance, 8th‑grade math, local metrics).</a:t>
            </a:r>
            <a:br>
              <a:rPr lang="en-US"/>
            </a:br>
            <a:endParaRPr/>
          </a:p>
          <a:p>
            <a:pPr indent="-355600" lvl="0" marL="457200" rtl="0" algn="l">
              <a:lnSpc>
                <a:spcPct val="90000"/>
              </a:lnSpc>
              <a:spcBef>
                <a:spcPts val="0"/>
              </a:spcBef>
              <a:spcAft>
                <a:spcPts val="0"/>
              </a:spcAft>
              <a:buSzPts val="2000"/>
              <a:buFont typeface="Calibri"/>
              <a:buChar char="•"/>
            </a:pPr>
            <a:r>
              <a:rPr lang="en-US"/>
              <a:t>Requires interim assessments in math and language arts in grades K-8.</a:t>
            </a:r>
            <a:br>
              <a:rPr lang="en-US"/>
            </a:br>
            <a:endParaRPr/>
          </a:p>
          <a:p>
            <a:pPr indent="-355600" lvl="0" marL="457200" rtl="0" algn="l">
              <a:lnSpc>
                <a:spcPct val="90000"/>
              </a:lnSpc>
              <a:spcBef>
                <a:spcPts val="0"/>
              </a:spcBef>
              <a:spcAft>
                <a:spcPts val="0"/>
              </a:spcAft>
              <a:buSzPts val="2000"/>
              <a:buFont typeface="Calibri"/>
              <a:buChar char="•"/>
            </a:pPr>
            <a:r>
              <a:rPr lang="en-US"/>
              <a:t>Requires the implementation of a new Continuum of Supports (coaching → directed support).</a:t>
            </a:r>
            <a:br>
              <a:rPr lang="en-US"/>
            </a:br>
            <a:endParaRPr/>
          </a:p>
          <a:p>
            <a:pPr indent="-355600" lvl="0" marL="457200" rtl="0" algn="l">
              <a:lnSpc>
                <a:spcPct val="90000"/>
              </a:lnSpc>
              <a:spcBef>
                <a:spcPts val="0"/>
              </a:spcBef>
              <a:spcAft>
                <a:spcPts val="0"/>
              </a:spcAft>
              <a:buSzPts val="2000"/>
              <a:buFont typeface="Calibri"/>
              <a:buChar char="•"/>
            </a:pPr>
            <a:r>
              <a:rPr lang="en-US"/>
              <a:t>Directs ODE to streamline grant reporting.</a:t>
            </a:r>
            <a:br>
              <a:rPr lang="en-US"/>
            </a:br>
            <a:endParaRPr/>
          </a:p>
          <a:p>
            <a:pPr indent="-355600" lvl="0" marL="457200" rtl="0" algn="l">
              <a:lnSpc>
                <a:spcPct val="90000"/>
              </a:lnSpc>
              <a:spcBef>
                <a:spcPts val="0"/>
              </a:spcBef>
              <a:spcAft>
                <a:spcPts val="0"/>
              </a:spcAft>
              <a:buSzPts val="2000"/>
              <a:buFont typeface="Calibri"/>
              <a:buChar char="•"/>
            </a:pPr>
            <a:r>
              <a:rPr lang="en-US"/>
              <a:t>Improves public transparency through new data dashboards with financial data, educator workforce data, and accountability details.</a:t>
            </a:r>
            <a:endParaRPr/>
          </a:p>
          <a:p>
            <a:pPr indent="0" lvl="0" marL="457200" rtl="0" algn="l">
              <a:lnSpc>
                <a:spcPct val="90000"/>
              </a:lnSpc>
              <a:spcBef>
                <a:spcPts val="0"/>
              </a:spcBef>
              <a:spcAft>
                <a:spcPts val="0"/>
              </a:spcAft>
              <a:buSzPts val="1800"/>
              <a:buNone/>
            </a:pPr>
            <a:r>
              <a:t/>
            </a:r>
            <a:endParaRPr/>
          </a:p>
          <a:p>
            <a:pPr indent="-355600" lvl="0" marL="457200" rtl="0" algn="l">
              <a:lnSpc>
                <a:spcPct val="90000"/>
              </a:lnSpc>
              <a:spcBef>
                <a:spcPts val="0"/>
              </a:spcBef>
              <a:spcAft>
                <a:spcPts val="0"/>
              </a:spcAft>
              <a:buSzPts val="2000"/>
              <a:buFont typeface="Calibri"/>
              <a:buChar char="•"/>
            </a:pPr>
            <a:r>
              <a:rPr lang="en-US"/>
              <a:t>Directs ODE to realign internally to better support the needs of districts.</a:t>
            </a:r>
            <a:endParaRPr/>
          </a:p>
        </p:txBody>
      </p:sp>
      <p:sp>
        <p:nvSpPr>
          <p:cNvPr id="294" name="Google Shape;294;g37079546ec0_0_8"/>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295" name="Google Shape;295;g37079546ec0_0_8"/>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44e4704eaa_0_1630"/>
          <p:cNvSpPr txBox="1"/>
          <p:nvPr>
            <p:ph type="title"/>
          </p:nvPr>
        </p:nvSpPr>
        <p:spPr>
          <a:xfrm>
            <a:off x="717176" y="457200"/>
            <a:ext cx="10784400" cy="1026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alibri"/>
              <a:buNone/>
            </a:pPr>
            <a:r>
              <a:rPr lang="en-US"/>
              <a:t>How ODE is </a:t>
            </a:r>
            <a:r>
              <a:rPr lang="en-US">
                <a:extLst>
                  <a:ext uri="http://customooxmlschemas.google.com/">
                    <go:slidesCustomData xmlns:go="http://customooxmlschemas.google.com/" textRoundtripDataId="1"/>
                  </a:ext>
                </a:extLst>
              </a:rPr>
              <a:t>Organizing</a:t>
            </a:r>
            <a:endParaRPr/>
          </a:p>
        </p:txBody>
      </p:sp>
      <p:sp>
        <p:nvSpPr>
          <p:cNvPr id="302" name="Google Shape;302;g344e4704eaa_0_1630"/>
          <p:cNvSpPr/>
          <p:nvPr/>
        </p:nvSpPr>
        <p:spPr>
          <a:xfrm>
            <a:off x="1763906" y="3274674"/>
            <a:ext cx="2093674" cy="2992082"/>
          </a:xfrm>
          <a:prstGeom prst="roundRect">
            <a:avLst>
              <a:gd fmla="val 7295" name="adj"/>
            </a:avLst>
          </a:prstGeom>
          <a:solidFill>
            <a:srgbClr val="1B75BC"/>
          </a:solidFill>
          <a:ln cap="flat" cmpd="sng" w="19050">
            <a:solidFill>
              <a:srgbClr val="1B75B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sp>
        <p:nvSpPr>
          <p:cNvPr id="303" name="Google Shape;303;g344e4704eaa_0_1630"/>
          <p:cNvSpPr/>
          <p:nvPr/>
        </p:nvSpPr>
        <p:spPr>
          <a:xfrm>
            <a:off x="1857308" y="3172491"/>
            <a:ext cx="2093674" cy="2849122"/>
          </a:xfrm>
          <a:prstGeom prst="roundRect">
            <a:avLst>
              <a:gd fmla="val 7084" name="adj"/>
            </a:avLst>
          </a:prstGeom>
          <a:solidFill>
            <a:srgbClr val="F6F8FA"/>
          </a:solidFill>
          <a:ln cap="flat" cmpd="sng" w="19050">
            <a:solidFill>
              <a:srgbClr val="24242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sp>
        <p:nvSpPr>
          <p:cNvPr id="304" name="Google Shape;304;g344e4704eaa_0_1630"/>
          <p:cNvSpPr/>
          <p:nvPr/>
        </p:nvSpPr>
        <p:spPr>
          <a:xfrm>
            <a:off x="1962071" y="2531583"/>
            <a:ext cx="1895509" cy="877947"/>
          </a:xfrm>
          <a:prstGeom prst="roundRect">
            <a:avLst>
              <a:gd fmla="val 50000" name="adj"/>
            </a:avLst>
          </a:prstGeom>
          <a:solidFill>
            <a:srgbClr val="1B75B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sp>
        <p:nvSpPr>
          <p:cNvPr id="305" name="Google Shape;305;g344e4704eaa_0_1630"/>
          <p:cNvSpPr txBox="1"/>
          <p:nvPr/>
        </p:nvSpPr>
        <p:spPr>
          <a:xfrm>
            <a:off x="2111759" y="2638271"/>
            <a:ext cx="1596144" cy="664587"/>
          </a:xfrm>
          <a:prstGeom prst="rect">
            <a:avLst/>
          </a:prstGeom>
          <a:noFill/>
          <a:ln>
            <a:noFill/>
          </a:ln>
        </p:spPr>
        <p:txBody>
          <a:bodyPr anchorCtr="0" anchor="ctr" bIns="0" lIns="0" spcFirstLastPara="1" rIns="0" wrap="square" tIns="0">
            <a:noAutofit/>
          </a:bodyPr>
          <a:lstStyle/>
          <a:p>
            <a:pPr indent="0" lvl="0" marL="0" marR="0" rtl="0" algn="ctr">
              <a:lnSpc>
                <a:spcPct val="80000"/>
              </a:lnSpc>
              <a:spcBef>
                <a:spcPts val="0"/>
              </a:spcBef>
              <a:spcAft>
                <a:spcPts val="0"/>
              </a:spcAft>
              <a:buClr>
                <a:srgbClr val="000000"/>
              </a:buClr>
              <a:buSzPts val="1018"/>
              <a:buFont typeface="Arial"/>
              <a:buNone/>
            </a:pPr>
            <a:r>
              <a:rPr b="0" i="0" lang="en-US" sz="1665" u="none" cap="none" strike="noStrike">
                <a:solidFill>
                  <a:srgbClr val="FFFFFF"/>
                </a:solidFill>
                <a:latin typeface="Calibri"/>
                <a:ea typeface="Calibri"/>
                <a:cs typeface="Calibri"/>
                <a:sym typeface="Calibri"/>
              </a:rPr>
              <a:t>Streamlining Reports &amp; Grant Consolidation</a:t>
            </a:r>
            <a:endParaRPr b="0" i="0" sz="1665" u="none" cap="none" strike="noStrike">
              <a:solidFill>
                <a:srgbClr val="FFFFFF"/>
              </a:solidFill>
              <a:latin typeface="Calibri"/>
              <a:ea typeface="Calibri"/>
              <a:cs typeface="Calibri"/>
              <a:sym typeface="Calibri"/>
            </a:endParaRPr>
          </a:p>
        </p:txBody>
      </p:sp>
      <p:sp>
        <p:nvSpPr>
          <p:cNvPr id="306" name="Google Shape;306;g344e4704eaa_0_1630"/>
          <p:cNvSpPr txBox="1"/>
          <p:nvPr/>
        </p:nvSpPr>
        <p:spPr>
          <a:xfrm>
            <a:off x="1962073" y="3509392"/>
            <a:ext cx="1895509" cy="2296020"/>
          </a:xfrm>
          <a:prstGeom prst="rect">
            <a:avLst/>
          </a:prstGeom>
          <a:noFill/>
          <a:ln>
            <a:noFill/>
          </a:ln>
        </p:spPr>
        <p:txBody>
          <a:bodyPr anchorCtr="0" anchor="t" bIns="0" lIns="0" spcFirstLastPara="1" rIns="0" wrap="square" tIns="0">
            <a:noAutofit/>
          </a:bodyPr>
          <a:lstStyle/>
          <a:p>
            <a:pPr indent="-273050" lvl="0" marL="285750" marR="0" rtl="0" algn="l">
              <a:lnSpc>
                <a:spcPct val="100000"/>
              </a:lnSpc>
              <a:spcBef>
                <a:spcPts val="0"/>
              </a:spcBef>
              <a:spcAft>
                <a:spcPts val="0"/>
              </a:spcAft>
              <a:buClr>
                <a:srgbClr val="242424"/>
              </a:buClr>
              <a:buSzPts val="1600"/>
              <a:buFont typeface="Calibri"/>
              <a:buChar char="●"/>
            </a:pPr>
            <a:r>
              <a:rPr b="0" i="0" lang="en-US" sz="1600" u="none" cap="none" strike="noStrike">
                <a:solidFill>
                  <a:srgbClr val="242424"/>
                </a:solidFill>
                <a:latin typeface="Calibri"/>
                <a:ea typeface="Calibri"/>
                <a:cs typeface="Calibri"/>
                <a:sym typeface="Calibri"/>
              </a:rPr>
              <a:t>Aligned reporting to the 5 Student Success Priorities.</a:t>
            </a:r>
            <a:endParaRPr b="0" i="0" sz="1600" u="none" cap="none" strike="noStrike">
              <a:solidFill>
                <a:srgbClr val="242424"/>
              </a:solidFill>
              <a:latin typeface="Calibri"/>
              <a:ea typeface="Calibri"/>
              <a:cs typeface="Calibri"/>
              <a:sym typeface="Calibri"/>
            </a:endParaRPr>
          </a:p>
          <a:p>
            <a:pPr indent="-273050" lvl="0" marL="285750" marR="0" rtl="0" algn="l">
              <a:lnSpc>
                <a:spcPct val="100000"/>
              </a:lnSpc>
              <a:spcBef>
                <a:spcPts val="0"/>
              </a:spcBef>
              <a:spcAft>
                <a:spcPts val="0"/>
              </a:spcAft>
              <a:buClr>
                <a:srgbClr val="242424"/>
              </a:buClr>
              <a:buSzPts val="1600"/>
              <a:buFont typeface="Calibri"/>
              <a:buChar char="●"/>
            </a:pPr>
            <a:r>
              <a:rPr b="0" i="0" lang="en-US" sz="1600" u="none" cap="none" strike="noStrike">
                <a:solidFill>
                  <a:srgbClr val="242424"/>
                </a:solidFill>
                <a:latin typeface="Calibri"/>
                <a:ea typeface="Calibri"/>
                <a:cs typeface="Calibri"/>
                <a:sym typeface="Calibri"/>
              </a:rPr>
              <a:t>Streamlined process for gathering information from school districts and other education partners.</a:t>
            </a:r>
            <a:endParaRPr b="0" i="0" sz="1600" u="none" cap="none" strike="noStrike">
              <a:solidFill>
                <a:srgbClr val="242424"/>
              </a:solidFill>
              <a:latin typeface="Calibri"/>
              <a:ea typeface="Calibri"/>
              <a:cs typeface="Calibri"/>
              <a:sym typeface="Calibri"/>
            </a:endParaRPr>
          </a:p>
        </p:txBody>
      </p:sp>
      <p:sp>
        <p:nvSpPr>
          <p:cNvPr id="307" name="Google Shape;307;g344e4704eaa_0_1630"/>
          <p:cNvSpPr/>
          <p:nvPr/>
        </p:nvSpPr>
        <p:spPr>
          <a:xfrm>
            <a:off x="8325117" y="3274699"/>
            <a:ext cx="2093674" cy="2992082"/>
          </a:xfrm>
          <a:prstGeom prst="roundRect">
            <a:avLst>
              <a:gd fmla="val 7295" name="adj"/>
            </a:avLst>
          </a:prstGeom>
          <a:solidFill>
            <a:srgbClr val="3F883E"/>
          </a:solidFill>
          <a:ln cap="flat" cmpd="sng" w="19050">
            <a:solidFill>
              <a:srgbClr val="3F883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sp>
        <p:nvSpPr>
          <p:cNvPr id="308" name="Google Shape;308;g344e4704eaa_0_1630"/>
          <p:cNvSpPr/>
          <p:nvPr/>
        </p:nvSpPr>
        <p:spPr>
          <a:xfrm>
            <a:off x="8418519" y="3172516"/>
            <a:ext cx="2093674" cy="2849122"/>
          </a:xfrm>
          <a:prstGeom prst="roundRect">
            <a:avLst>
              <a:gd fmla="val 7084" name="adj"/>
            </a:avLst>
          </a:prstGeom>
          <a:solidFill>
            <a:srgbClr val="F6F8FA"/>
          </a:solidFill>
          <a:ln cap="flat" cmpd="sng" w="19050">
            <a:solidFill>
              <a:srgbClr val="24242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sp>
        <p:nvSpPr>
          <p:cNvPr id="309" name="Google Shape;309;g344e4704eaa_0_1630"/>
          <p:cNvSpPr/>
          <p:nvPr/>
        </p:nvSpPr>
        <p:spPr>
          <a:xfrm>
            <a:off x="8523282" y="2531608"/>
            <a:ext cx="1895509" cy="877947"/>
          </a:xfrm>
          <a:prstGeom prst="roundRect">
            <a:avLst>
              <a:gd fmla="val 50000" name="adj"/>
            </a:avLst>
          </a:prstGeom>
          <a:solidFill>
            <a:srgbClr val="3F883E"/>
          </a:solidFill>
          <a:ln cap="flat" cmpd="sng" w="19050">
            <a:solidFill>
              <a:srgbClr val="3F883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sp>
        <p:nvSpPr>
          <p:cNvPr id="310" name="Google Shape;310;g344e4704eaa_0_1630"/>
          <p:cNvSpPr txBox="1"/>
          <p:nvPr/>
        </p:nvSpPr>
        <p:spPr>
          <a:xfrm>
            <a:off x="8672970" y="2638296"/>
            <a:ext cx="1596144" cy="664587"/>
          </a:xfrm>
          <a:prstGeom prst="rect">
            <a:avLst/>
          </a:prstGeom>
          <a:noFill/>
          <a:ln>
            <a:noFill/>
          </a:ln>
        </p:spPr>
        <p:txBody>
          <a:bodyPr anchorCtr="0" anchor="ctr" bIns="0" lIns="0" spcFirstLastPara="1" rIns="0" wrap="square" tIns="0">
            <a:noAutofit/>
          </a:bodyPr>
          <a:lstStyle/>
          <a:p>
            <a:pPr indent="0" lvl="0" marL="0" marR="0" rtl="0" algn="ctr">
              <a:lnSpc>
                <a:spcPct val="80000"/>
              </a:lnSpc>
              <a:spcBef>
                <a:spcPts val="0"/>
              </a:spcBef>
              <a:spcAft>
                <a:spcPts val="0"/>
              </a:spcAft>
              <a:buClr>
                <a:srgbClr val="000000"/>
              </a:buClr>
              <a:buSzPts val="1018"/>
              <a:buFont typeface="Arial"/>
              <a:buNone/>
            </a:pPr>
            <a:r>
              <a:rPr b="0" i="0" lang="en-US" sz="1665" u="none" cap="none" strike="noStrike">
                <a:solidFill>
                  <a:srgbClr val="FFFFFF"/>
                </a:solidFill>
                <a:latin typeface="Calibri"/>
                <a:ea typeface="Calibri"/>
                <a:cs typeface="Calibri"/>
                <a:sym typeface="Calibri"/>
              </a:rPr>
              <a:t>Public Transparency</a:t>
            </a:r>
            <a:endParaRPr b="0" i="0" sz="1665" u="none" cap="none" strike="noStrike">
              <a:solidFill>
                <a:srgbClr val="FFFFFF"/>
              </a:solidFill>
              <a:latin typeface="Calibri"/>
              <a:ea typeface="Calibri"/>
              <a:cs typeface="Calibri"/>
              <a:sym typeface="Calibri"/>
            </a:endParaRPr>
          </a:p>
        </p:txBody>
      </p:sp>
      <p:sp>
        <p:nvSpPr>
          <p:cNvPr id="311" name="Google Shape;311;g344e4704eaa_0_1630"/>
          <p:cNvSpPr txBox="1"/>
          <p:nvPr/>
        </p:nvSpPr>
        <p:spPr>
          <a:xfrm>
            <a:off x="8523283" y="3509417"/>
            <a:ext cx="1895509" cy="2296020"/>
          </a:xfrm>
          <a:prstGeom prst="rect">
            <a:avLst/>
          </a:prstGeom>
          <a:noFill/>
          <a:ln>
            <a:noFill/>
          </a:ln>
        </p:spPr>
        <p:txBody>
          <a:bodyPr anchorCtr="0" anchor="t" bIns="0" lIns="0" spcFirstLastPara="1" rIns="0" wrap="square" tIns="0">
            <a:noAutofit/>
          </a:bodyPr>
          <a:lstStyle/>
          <a:p>
            <a:pPr indent="-273050" lvl="0" marL="285750" marR="0" rtl="0" algn="l">
              <a:lnSpc>
                <a:spcPct val="100000"/>
              </a:lnSpc>
              <a:spcBef>
                <a:spcPts val="0"/>
              </a:spcBef>
              <a:spcAft>
                <a:spcPts val="0"/>
              </a:spcAft>
              <a:buClr>
                <a:srgbClr val="242424"/>
              </a:buClr>
              <a:buSzPts val="1600"/>
              <a:buFont typeface="Calibri"/>
              <a:buChar char="●"/>
            </a:pPr>
            <a:r>
              <a:rPr b="0" i="0" lang="en-US" sz="1600" u="none" cap="none" strike="noStrike">
                <a:solidFill>
                  <a:srgbClr val="242424"/>
                </a:solidFill>
                <a:latin typeface="Calibri"/>
                <a:ea typeface="Calibri"/>
                <a:cs typeface="Calibri"/>
                <a:sym typeface="Calibri"/>
              </a:rPr>
              <a:t>Increased access to data.</a:t>
            </a:r>
            <a:endParaRPr b="0" i="0" sz="1600" u="none" cap="none" strike="noStrike">
              <a:solidFill>
                <a:srgbClr val="242424"/>
              </a:solidFill>
              <a:latin typeface="Calibri"/>
              <a:ea typeface="Calibri"/>
              <a:cs typeface="Calibri"/>
              <a:sym typeface="Calibri"/>
            </a:endParaRPr>
          </a:p>
          <a:p>
            <a:pPr indent="-273050" lvl="0" marL="285750" marR="0" rtl="0" algn="l">
              <a:lnSpc>
                <a:spcPct val="100000"/>
              </a:lnSpc>
              <a:spcBef>
                <a:spcPts val="0"/>
              </a:spcBef>
              <a:spcAft>
                <a:spcPts val="0"/>
              </a:spcAft>
              <a:buClr>
                <a:srgbClr val="242424"/>
              </a:buClr>
              <a:buSzPts val="1600"/>
              <a:buFont typeface="Calibri"/>
              <a:buChar char="●"/>
            </a:pPr>
            <a:r>
              <a:rPr b="0" i="0" lang="en-US" sz="1600" u="none" cap="none" strike="noStrike">
                <a:solidFill>
                  <a:srgbClr val="242424"/>
                </a:solidFill>
                <a:latin typeface="Calibri"/>
                <a:ea typeface="Calibri"/>
                <a:cs typeface="Calibri"/>
                <a:sym typeface="Calibri"/>
              </a:rPr>
              <a:t>Improved availability and timeliness of information.</a:t>
            </a:r>
            <a:endParaRPr b="0" i="0" sz="1600" u="none" cap="none" strike="noStrike">
              <a:solidFill>
                <a:srgbClr val="242424"/>
              </a:solidFill>
              <a:latin typeface="Calibri"/>
              <a:ea typeface="Calibri"/>
              <a:cs typeface="Calibri"/>
              <a:sym typeface="Calibri"/>
            </a:endParaRPr>
          </a:p>
        </p:txBody>
      </p:sp>
      <p:sp>
        <p:nvSpPr>
          <p:cNvPr id="312" name="Google Shape;312;g344e4704eaa_0_1630"/>
          <p:cNvSpPr/>
          <p:nvPr/>
        </p:nvSpPr>
        <p:spPr>
          <a:xfrm>
            <a:off x="3950978" y="3274699"/>
            <a:ext cx="2093674" cy="2992082"/>
          </a:xfrm>
          <a:prstGeom prst="roundRect">
            <a:avLst>
              <a:gd fmla="val 7295" name="adj"/>
            </a:avLst>
          </a:prstGeom>
          <a:solidFill>
            <a:srgbClr val="E26B28"/>
          </a:solidFill>
          <a:ln cap="flat" cmpd="sng" w="19050">
            <a:solidFill>
              <a:srgbClr val="E26B2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sp>
        <p:nvSpPr>
          <p:cNvPr id="313" name="Google Shape;313;g344e4704eaa_0_1630"/>
          <p:cNvSpPr/>
          <p:nvPr/>
        </p:nvSpPr>
        <p:spPr>
          <a:xfrm>
            <a:off x="4044380" y="3172516"/>
            <a:ext cx="2093674" cy="2849122"/>
          </a:xfrm>
          <a:prstGeom prst="roundRect">
            <a:avLst>
              <a:gd fmla="val 7084" name="adj"/>
            </a:avLst>
          </a:prstGeom>
          <a:solidFill>
            <a:srgbClr val="F6F8FA"/>
          </a:solidFill>
          <a:ln cap="flat" cmpd="sng" w="19050">
            <a:solidFill>
              <a:srgbClr val="24242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sp>
        <p:nvSpPr>
          <p:cNvPr id="314" name="Google Shape;314;g344e4704eaa_0_1630"/>
          <p:cNvSpPr/>
          <p:nvPr/>
        </p:nvSpPr>
        <p:spPr>
          <a:xfrm>
            <a:off x="4149143" y="2531608"/>
            <a:ext cx="1895509" cy="877947"/>
          </a:xfrm>
          <a:prstGeom prst="roundRect">
            <a:avLst>
              <a:gd fmla="val 50000" name="adj"/>
            </a:avLst>
          </a:prstGeom>
          <a:solidFill>
            <a:srgbClr val="E26B28"/>
          </a:solidFill>
          <a:ln cap="flat" cmpd="sng" w="19050">
            <a:solidFill>
              <a:srgbClr val="E26B2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sp>
        <p:nvSpPr>
          <p:cNvPr id="315" name="Google Shape;315;g344e4704eaa_0_1630"/>
          <p:cNvSpPr txBox="1"/>
          <p:nvPr/>
        </p:nvSpPr>
        <p:spPr>
          <a:xfrm>
            <a:off x="4298831" y="2638296"/>
            <a:ext cx="1596144" cy="664587"/>
          </a:xfrm>
          <a:prstGeom prst="rect">
            <a:avLst/>
          </a:prstGeom>
          <a:noFill/>
          <a:ln>
            <a:noFill/>
          </a:ln>
        </p:spPr>
        <p:txBody>
          <a:bodyPr anchorCtr="0" anchor="ctr" bIns="0" lIns="0" spcFirstLastPara="1" rIns="0" wrap="square" tIns="0">
            <a:noAutofit/>
          </a:bodyPr>
          <a:lstStyle/>
          <a:p>
            <a:pPr indent="0" lvl="0" marL="0" marR="0" rtl="0" algn="ctr">
              <a:lnSpc>
                <a:spcPct val="80000"/>
              </a:lnSpc>
              <a:spcBef>
                <a:spcPts val="0"/>
              </a:spcBef>
              <a:spcAft>
                <a:spcPts val="0"/>
              </a:spcAft>
              <a:buClr>
                <a:srgbClr val="000000"/>
              </a:buClr>
              <a:buSzPts val="1018"/>
              <a:buFont typeface="Arial"/>
              <a:buNone/>
            </a:pPr>
            <a:r>
              <a:rPr b="0" i="0" lang="en-US" sz="1665" u="none" cap="none" strike="noStrike">
                <a:solidFill>
                  <a:srgbClr val="FFFFFF"/>
                </a:solidFill>
                <a:latin typeface="Calibri"/>
                <a:ea typeface="Calibri"/>
                <a:cs typeface="Calibri"/>
                <a:sym typeface="Calibri"/>
              </a:rPr>
              <a:t>District Performance &amp; Continuum of Supports</a:t>
            </a:r>
            <a:endParaRPr b="0" i="0" sz="1665" u="none" cap="none" strike="noStrike">
              <a:solidFill>
                <a:srgbClr val="FFFFFF"/>
              </a:solidFill>
              <a:latin typeface="Calibri"/>
              <a:ea typeface="Calibri"/>
              <a:cs typeface="Calibri"/>
              <a:sym typeface="Calibri"/>
            </a:endParaRPr>
          </a:p>
        </p:txBody>
      </p:sp>
      <p:sp>
        <p:nvSpPr>
          <p:cNvPr id="316" name="Google Shape;316;g344e4704eaa_0_1630"/>
          <p:cNvSpPr txBox="1"/>
          <p:nvPr/>
        </p:nvSpPr>
        <p:spPr>
          <a:xfrm>
            <a:off x="4149144" y="3509417"/>
            <a:ext cx="1895509" cy="2296020"/>
          </a:xfrm>
          <a:prstGeom prst="rect">
            <a:avLst/>
          </a:prstGeom>
          <a:noFill/>
          <a:ln>
            <a:noFill/>
          </a:ln>
        </p:spPr>
        <p:txBody>
          <a:bodyPr anchorCtr="0" anchor="t" bIns="0" lIns="0" spcFirstLastPara="1" rIns="0" wrap="square" tIns="0">
            <a:noAutofit/>
          </a:bodyPr>
          <a:lstStyle/>
          <a:p>
            <a:pPr indent="-273050" lvl="0" marL="285750" marR="0" rtl="0" algn="l">
              <a:lnSpc>
                <a:spcPct val="100000"/>
              </a:lnSpc>
              <a:spcBef>
                <a:spcPts val="0"/>
              </a:spcBef>
              <a:spcAft>
                <a:spcPts val="0"/>
              </a:spcAft>
              <a:buClr>
                <a:srgbClr val="242424"/>
              </a:buClr>
              <a:buSzPts val="1600"/>
              <a:buFont typeface="Calibri"/>
              <a:buChar char="●"/>
            </a:pPr>
            <a:r>
              <a:rPr b="0" i="0" lang="en-US" sz="1600" u="none" cap="none" strike="noStrike">
                <a:solidFill>
                  <a:srgbClr val="242424"/>
                </a:solidFill>
                <a:latin typeface="Calibri"/>
                <a:ea typeface="Calibri"/>
                <a:cs typeface="Calibri"/>
                <a:sym typeface="Calibri"/>
              </a:rPr>
              <a:t>Established continuum of supports.</a:t>
            </a:r>
            <a:endParaRPr b="0" i="0" sz="1600" u="none" cap="none" strike="noStrike">
              <a:solidFill>
                <a:srgbClr val="242424"/>
              </a:solidFill>
              <a:latin typeface="Calibri"/>
              <a:ea typeface="Calibri"/>
              <a:cs typeface="Calibri"/>
              <a:sym typeface="Calibri"/>
            </a:endParaRPr>
          </a:p>
          <a:p>
            <a:pPr indent="-273050" lvl="0" marL="285750" marR="0" rtl="0" algn="l">
              <a:lnSpc>
                <a:spcPct val="100000"/>
              </a:lnSpc>
              <a:spcBef>
                <a:spcPts val="0"/>
              </a:spcBef>
              <a:spcAft>
                <a:spcPts val="0"/>
              </a:spcAft>
              <a:buClr>
                <a:srgbClr val="242424"/>
              </a:buClr>
              <a:buSzPts val="1600"/>
              <a:buFont typeface="Calibri"/>
              <a:buChar char="●"/>
            </a:pPr>
            <a:r>
              <a:rPr b="0" i="0" lang="en-US" sz="1600" u="none" cap="none" strike="noStrike">
                <a:solidFill>
                  <a:srgbClr val="242424"/>
                </a:solidFill>
                <a:latin typeface="Calibri"/>
                <a:ea typeface="Calibri"/>
                <a:cs typeface="Calibri"/>
                <a:sym typeface="Calibri"/>
              </a:rPr>
              <a:t>Defined success indicators and systems for monitoring performance.</a:t>
            </a:r>
            <a:endParaRPr b="0" i="0" sz="1600" u="none" cap="none" strike="noStrike">
              <a:solidFill>
                <a:srgbClr val="242424"/>
              </a:solidFill>
              <a:latin typeface="Calibri"/>
              <a:ea typeface="Calibri"/>
              <a:cs typeface="Calibri"/>
              <a:sym typeface="Calibri"/>
            </a:endParaRPr>
          </a:p>
        </p:txBody>
      </p:sp>
      <p:sp>
        <p:nvSpPr>
          <p:cNvPr id="317" name="Google Shape;317;g344e4704eaa_0_1630"/>
          <p:cNvSpPr/>
          <p:nvPr/>
        </p:nvSpPr>
        <p:spPr>
          <a:xfrm>
            <a:off x="6138056" y="3274699"/>
            <a:ext cx="2093674" cy="2992082"/>
          </a:xfrm>
          <a:prstGeom prst="roundRect">
            <a:avLst>
              <a:gd fmla="val 7295" name="adj"/>
            </a:avLst>
          </a:prstGeom>
          <a:solidFill>
            <a:srgbClr val="AE2570"/>
          </a:solidFill>
          <a:ln cap="flat" cmpd="sng" w="19050">
            <a:solidFill>
              <a:srgbClr val="AE25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sp>
        <p:nvSpPr>
          <p:cNvPr id="318" name="Google Shape;318;g344e4704eaa_0_1630"/>
          <p:cNvSpPr/>
          <p:nvPr/>
        </p:nvSpPr>
        <p:spPr>
          <a:xfrm>
            <a:off x="6231458" y="3172516"/>
            <a:ext cx="2093674" cy="2849122"/>
          </a:xfrm>
          <a:prstGeom prst="roundRect">
            <a:avLst>
              <a:gd fmla="val 7084" name="adj"/>
            </a:avLst>
          </a:prstGeom>
          <a:solidFill>
            <a:srgbClr val="F6F8FA"/>
          </a:solidFill>
          <a:ln cap="flat" cmpd="sng" w="19050">
            <a:solidFill>
              <a:srgbClr val="24242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sp>
        <p:nvSpPr>
          <p:cNvPr id="319" name="Google Shape;319;g344e4704eaa_0_1630"/>
          <p:cNvSpPr/>
          <p:nvPr/>
        </p:nvSpPr>
        <p:spPr>
          <a:xfrm>
            <a:off x="6336222" y="2531608"/>
            <a:ext cx="1895509" cy="877947"/>
          </a:xfrm>
          <a:prstGeom prst="roundRect">
            <a:avLst>
              <a:gd fmla="val 50000" name="adj"/>
            </a:avLst>
          </a:prstGeom>
          <a:solidFill>
            <a:srgbClr val="AE2570"/>
          </a:solidFill>
          <a:ln cap="flat" cmpd="sng" w="19050">
            <a:solidFill>
              <a:srgbClr val="AE25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sp>
        <p:nvSpPr>
          <p:cNvPr id="320" name="Google Shape;320;g344e4704eaa_0_1630"/>
          <p:cNvSpPr txBox="1"/>
          <p:nvPr/>
        </p:nvSpPr>
        <p:spPr>
          <a:xfrm>
            <a:off x="6485909" y="2638296"/>
            <a:ext cx="1596144" cy="664587"/>
          </a:xfrm>
          <a:prstGeom prst="rect">
            <a:avLst/>
          </a:prstGeom>
          <a:noFill/>
          <a:ln>
            <a:noFill/>
          </a:ln>
        </p:spPr>
        <p:txBody>
          <a:bodyPr anchorCtr="0" anchor="ctr" bIns="0" lIns="0" spcFirstLastPara="1" rIns="0" wrap="square" tIns="0">
            <a:noAutofit/>
          </a:bodyPr>
          <a:lstStyle/>
          <a:p>
            <a:pPr indent="0" lvl="0" marL="0" marR="0" rtl="0" algn="ctr">
              <a:lnSpc>
                <a:spcPct val="80000"/>
              </a:lnSpc>
              <a:spcBef>
                <a:spcPts val="0"/>
              </a:spcBef>
              <a:spcAft>
                <a:spcPts val="0"/>
              </a:spcAft>
              <a:buClr>
                <a:srgbClr val="000000"/>
              </a:buClr>
              <a:buSzPts val="1018"/>
              <a:buFont typeface="Arial"/>
              <a:buNone/>
            </a:pPr>
            <a:r>
              <a:rPr b="0" i="0" lang="en-US" sz="1665" u="none" cap="none" strike="noStrike">
                <a:solidFill>
                  <a:srgbClr val="FFFFFF"/>
                </a:solidFill>
                <a:latin typeface="Calibri"/>
                <a:ea typeface="Calibri"/>
                <a:cs typeface="Calibri"/>
                <a:sym typeface="Calibri"/>
              </a:rPr>
              <a:t>Internal Operations</a:t>
            </a:r>
            <a:endParaRPr b="0" i="0" sz="1665" u="none" cap="none" strike="noStrike">
              <a:solidFill>
                <a:srgbClr val="FFFFFF"/>
              </a:solidFill>
              <a:latin typeface="Calibri"/>
              <a:ea typeface="Calibri"/>
              <a:cs typeface="Calibri"/>
              <a:sym typeface="Calibri"/>
            </a:endParaRPr>
          </a:p>
        </p:txBody>
      </p:sp>
      <p:sp>
        <p:nvSpPr>
          <p:cNvPr id="321" name="Google Shape;321;g344e4704eaa_0_1630"/>
          <p:cNvSpPr txBox="1"/>
          <p:nvPr/>
        </p:nvSpPr>
        <p:spPr>
          <a:xfrm>
            <a:off x="6336223" y="3509417"/>
            <a:ext cx="1895509" cy="2296020"/>
          </a:xfrm>
          <a:prstGeom prst="rect">
            <a:avLst/>
          </a:prstGeom>
          <a:noFill/>
          <a:ln>
            <a:noFill/>
          </a:ln>
        </p:spPr>
        <p:txBody>
          <a:bodyPr anchorCtr="0" anchor="t" bIns="0" lIns="0" spcFirstLastPara="1" rIns="0" wrap="square" tIns="0">
            <a:noAutofit/>
          </a:bodyPr>
          <a:lstStyle/>
          <a:p>
            <a:pPr indent="-273050" lvl="0" marL="285750" marR="0" rtl="0" algn="l">
              <a:lnSpc>
                <a:spcPct val="100000"/>
              </a:lnSpc>
              <a:spcBef>
                <a:spcPts val="0"/>
              </a:spcBef>
              <a:spcAft>
                <a:spcPts val="0"/>
              </a:spcAft>
              <a:buClr>
                <a:srgbClr val="242424"/>
              </a:buClr>
              <a:buSzPts val="1600"/>
              <a:buFont typeface="Calibri"/>
              <a:buChar char="●"/>
            </a:pPr>
            <a:r>
              <a:rPr b="0" i="0" lang="en-US" sz="1600" u="none" cap="none" strike="noStrike">
                <a:solidFill>
                  <a:srgbClr val="242424"/>
                </a:solidFill>
                <a:latin typeface="Calibri"/>
                <a:ea typeface="Calibri"/>
                <a:cs typeface="Calibri"/>
                <a:sym typeface="Calibri"/>
              </a:rPr>
              <a:t>Standardized processes to promote collaboration and communication.</a:t>
            </a:r>
            <a:endParaRPr b="0" i="0" sz="1600" u="none" cap="none" strike="noStrike">
              <a:solidFill>
                <a:srgbClr val="242424"/>
              </a:solidFill>
              <a:latin typeface="Calibri"/>
              <a:ea typeface="Calibri"/>
              <a:cs typeface="Calibri"/>
              <a:sym typeface="Calibri"/>
            </a:endParaRPr>
          </a:p>
          <a:p>
            <a:pPr indent="-273050" lvl="0" marL="285750" marR="0" rtl="0" algn="l">
              <a:lnSpc>
                <a:spcPct val="100000"/>
              </a:lnSpc>
              <a:spcBef>
                <a:spcPts val="0"/>
              </a:spcBef>
              <a:spcAft>
                <a:spcPts val="0"/>
              </a:spcAft>
              <a:buClr>
                <a:srgbClr val="242424"/>
              </a:buClr>
              <a:buSzPts val="1600"/>
              <a:buFont typeface="Calibri"/>
              <a:buChar char="●"/>
            </a:pPr>
            <a:r>
              <a:rPr b="0" i="0" lang="en-US" sz="1600" u="none" cap="none" strike="noStrike">
                <a:solidFill>
                  <a:srgbClr val="242424"/>
                </a:solidFill>
                <a:latin typeface="Calibri"/>
                <a:ea typeface="Calibri"/>
                <a:cs typeface="Calibri"/>
                <a:sym typeface="Calibri"/>
              </a:rPr>
              <a:t>Improved customer and employee satisfaction.</a:t>
            </a:r>
            <a:endParaRPr b="0" i="0" sz="1600" u="none" cap="none" strike="noStrike">
              <a:solidFill>
                <a:srgbClr val="242424"/>
              </a:solidFill>
              <a:latin typeface="Calibri"/>
              <a:ea typeface="Calibri"/>
              <a:cs typeface="Calibri"/>
              <a:sym typeface="Calibri"/>
            </a:endParaRPr>
          </a:p>
        </p:txBody>
      </p:sp>
      <p:sp>
        <p:nvSpPr>
          <p:cNvPr id="322" name="Google Shape;322;g344e4704eaa_0_1630"/>
          <p:cNvSpPr txBox="1"/>
          <p:nvPr>
            <p:ph idx="1" type="body"/>
          </p:nvPr>
        </p:nvSpPr>
        <p:spPr>
          <a:xfrm>
            <a:off x="3292025" y="1758550"/>
            <a:ext cx="5769600" cy="498300"/>
          </a:xfrm>
          <a:prstGeom prst="rect">
            <a:avLst/>
          </a:prstGeom>
          <a:solidFill>
            <a:schemeClr val="lt1"/>
          </a:solid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852"/>
              <a:buNone/>
            </a:pPr>
            <a:r>
              <a:rPr lang="en-US" sz="2260"/>
              <a:t>Four Workstreams &amp; Desired Outcomes</a:t>
            </a:r>
            <a:endParaRPr sz="226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344e4704eaa_0_1"/>
          <p:cNvSpPr txBox="1"/>
          <p:nvPr>
            <p:ph type="title"/>
          </p:nvPr>
        </p:nvSpPr>
        <p:spPr>
          <a:xfrm>
            <a:off x="717176" y="457200"/>
            <a:ext cx="10784400" cy="1026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n-US">
                <a:extLst>
                  <a:ext uri="http://customooxmlschemas.google.com/">
                    <go:slidesCustomData xmlns:go="http://customooxmlschemas.google.com/" textRoundtripDataId="2"/>
                  </a:ext>
                </a:extLst>
              </a:rPr>
              <a:t>Str</a:t>
            </a:r>
            <a:r>
              <a:rPr lang="en-US"/>
              <a:t>eamlining Reports &amp; Grant Consolidation</a:t>
            </a:r>
            <a:endParaRPr/>
          </a:p>
        </p:txBody>
      </p:sp>
      <p:sp>
        <p:nvSpPr>
          <p:cNvPr id="329" name="Google Shape;329;g344e4704eaa_0_1"/>
          <p:cNvSpPr txBox="1"/>
          <p:nvPr>
            <p:ph idx="1" type="body"/>
          </p:nvPr>
        </p:nvSpPr>
        <p:spPr>
          <a:xfrm>
            <a:off x="717175" y="1825625"/>
            <a:ext cx="4675800" cy="4456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a:t>Where We’ve Been</a:t>
            </a:r>
            <a:endParaRPr b="1"/>
          </a:p>
          <a:p>
            <a:pPr indent="-355600" lvl="0" marL="457200" rtl="0" algn="l">
              <a:lnSpc>
                <a:spcPct val="100000"/>
              </a:lnSpc>
              <a:spcBef>
                <a:spcPts val="0"/>
              </a:spcBef>
              <a:spcAft>
                <a:spcPts val="0"/>
              </a:spcAft>
              <a:buSzPts val="2000"/>
              <a:buChar char="●"/>
            </a:pPr>
            <a:r>
              <a:rPr lang="en-US" sz="2000"/>
              <a:t>ODE administers 126 state and federal grants; districts must answer 250 narrative questions and 57 assurance questions:</a:t>
            </a:r>
            <a:endParaRPr sz="2000"/>
          </a:p>
          <a:p>
            <a:pPr indent="-355600" lvl="1" marL="914400" rtl="0" algn="l">
              <a:lnSpc>
                <a:spcPct val="100000"/>
              </a:lnSpc>
              <a:spcBef>
                <a:spcPts val="0"/>
              </a:spcBef>
              <a:spcAft>
                <a:spcPts val="0"/>
              </a:spcAft>
              <a:buSzPts val="2000"/>
              <a:buFont typeface="Calibri"/>
              <a:buChar char="○"/>
            </a:pPr>
            <a:r>
              <a:rPr lang="en-US" sz="2000"/>
              <a:t>Via 46 different submission methods,</a:t>
            </a:r>
            <a:endParaRPr sz="2000"/>
          </a:p>
          <a:p>
            <a:pPr indent="-355600" lvl="1" marL="914400" rtl="0" algn="l">
              <a:lnSpc>
                <a:spcPct val="100000"/>
              </a:lnSpc>
              <a:spcBef>
                <a:spcPts val="0"/>
              </a:spcBef>
              <a:spcAft>
                <a:spcPts val="0"/>
              </a:spcAft>
              <a:buSzPts val="2000"/>
              <a:buFont typeface="Calibri"/>
              <a:buChar char="○"/>
            </a:pPr>
            <a:r>
              <a:rPr lang="en-US" sz="2000"/>
              <a:t>With 93 assigned ODE contacts, and</a:t>
            </a:r>
            <a:endParaRPr sz="2000"/>
          </a:p>
          <a:p>
            <a:pPr indent="-355600" lvl="1" marL="914400" rtl="0" algn="l">
              <a:lnSpc>
                <a:spcPct val="100000"/>
              </a:lnSpc>
              <a:spcBef>
                <a:spcPts val="0"/>
              </a:spcBef>
              <a:spcAft>
                <a:spcPts val="0"/>
              </a:spcAft>
              <a:buSzPts val="2000"/>
              <a:buFont typeface="Calibri"/>
              <a:buChar char="○"/>
            </a:pPr>
            <a:r>
              <a:rPr lang="en-US" sz="2000"/>
              <a:t>In a submission window lasting 365 days. </a:t>
            </a:r>
            <a:endParaRPr sz="2000"/>
          </a:p>
          <a:p>
            <a:pPr indent="-355600" lvl="0" marL="457200" rtl="0" algn="l">
              <a:lnSpc>
                <a:spcPct val="100000"/>
              </a:lnSpc>
              <a:spcBef>
                <a:spcPts val="0"/>
              </a:spcBef>
              <a:spcAft>
                <a:spcPts val="0"/>
              </a:spcAft>
              <a:buSzPts val="2000"/>
              <a:buChar char="●"/>
            </a:pPr>
            <a:r>
              <a:rPr lang="en-US" sz="2000"/>
              <a:t>Not all questions inform district support needs. </a:t>
            </a:r>
            <a:endParaRPr sz="2000"/>
          </a:p>
          <a:p>
            <a:pPr indent="-355600" lvl="0" marL="457200" rtl="0" algn="l">
              <a:lnSpc>
                <a:spcPct val="100000"/>
              </a:lnSpc>
              <a:spcBef>
                <a:spcPts val="0"/>
              </a:spcBef>
              <a:spcAft>
                <a:spcPts val="0"/>
              </a:spcAft>
              <a:buSzPts val="2000"/>
              <a:buChar char="●"/>
            </a:pPr>
            <a:r>
              <a:rPr lang="en-US" sz="2000"/>
              <a:t>Districts are overburdened.</a:t>
            </a:r>
            <a:endParaRPr/>
          </a:p>
        </p:txBody>
      </p:sp>
      <p:sp>
        <p:nvSpPr>
          <p:cNvPr id="330" name="Google Shape;330;g344e4704eaa_0_1"/>
          <p:cNvSpPr txBox="1"/>
          <p:nvPr>
            <p:ph idx="2" type="body"/>
          </p:nvPr>
        </p:nvSpPr>
        <p:spPr>
          <a:xfrm>
            <a:off x="6699250" y="1825625"/>
            <a:ext cx="5107200" cy="4536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a:t>Where We’re Headed</a:t>
            </a:r>
            <a:endParaRPr b="1"/>
          </a:p>
          <a:p>
            <a:pPr indent="-355600" lvl="0" marL="457200" rtl="0" algn="l">
              <a:lnSpc>
                <a:spcPct val="100000"/>
              </a:lnSpc>
              <a:spcBef>
                <a:spcPts val="0"/>
              </a:spcBef>
              <a:spcAft>
                <a:spcPts val="0"/>
              </a:spcAft>
              <a:buSzPts val="2000"/>
              <a:buFont typeface="Calibri"/>
              <a:buChar char="●"/>
            </a:pPr>
            <a:r>
              <a:rPr lang="en-US" sz="2000"/>
              <a:t>Grant questions are aligned to the five Student Success Priorities.</a:t>
            </a:r>
            <a:endParaRPr sz="2000"/>
          </a:p>
          <a:p>
            <a:pPr indent="-355600" lvl="0" marL="457200" rtl="0" algn="l">
              <a:lnSpc>
                <a:spcPct val="100000"/>
              </a:lnSpc>
              <a:spcBef>
                <a:spcPts val="0"/>
              </a:spcBef>
              <a:spcAft>
                <a:spcPts val="0"/>
              </a:spcAft>
              <a:buSzPts val="2000"/>
              <a:buFont typeface="Calibri"/>
              <a:buChar char="●"/>
            </a:pPr>
            <a:r>
              <a:rPr lang="en-US" sz="2000"/>
              <a:t>ODE only asks for information that is legally required or that informs district support needs.</a:t>
            </a:r>
            <a:endParaRPr sz="2000"/>
          </a:p>
          <a:p>
            <a:pPr indent="-355600" lvl="0" marL="457200" rtl="0" algn="l">
              <a:lnSpc>
                <a:spcPct val="100000"/>
              </a:lnSpc>
              <a:spcBef>
                <a:spcPts val="0"/>
              </a:spcBef>
              <a:spcAft>
                <a:spcPts val="0"/>
              </a:spcAft>
              <a:buSzPts val="2000"/>
              <a:buChar char="●"/>
            </a:pPr>
            <a:r>
              <a:rPr lang="en-US" sz="2000"/>
              <a:t>There are clear submission windows, ideally before the school year begins.</a:t>
            </a:r>
            <a:endParaRPr sz="2000"/>
          </a:p>
          <a:p>
            <a:pPr indent="-355600" lvl="0" marL="457200" rtl="0" algn="l">
              <a:lnSpc>
                <a:spcPct val="100000"/>
              </a:lnSpc>
              <a:spcBef>
                <a:spcPts val="0"/>
              </a:spcBef>
              <a:spcAft>
                <a:spcPts val="0"/>
              </a:spcAft>
              <a:buSzPts val="2000"/>
              <a:buFont typeface="Calibri"/>
              <a:buChar char="●"/>
            </a:pPr>
            <a:r>
              <a:rPr lang="en-US" sz="2000"/>
              <a:t>ODE provides meaningful, timely feedback.</a:t>
            </a:r>
            <a:endParaRPr sz="2000"/>
          </a:p>
          <a:p>
            <a:pPr indent="-355600" lvl="0" marL="457200" rtl="0" algn="l">
              <a:lnSpc>
                <a:spcPct val="100000"/>
              </a:lnSpc>
              <a:spcBef>
                <a:spcPts val="0"/>
              </a:spcBef>
              <a:spcAft>
                <a:spcPts val="0"/>
              </a:spcAft>
              <a:buSzPts val="2000"/>
              <a:buFont typeface="Calibri"/>
              <a:buChar char="●"/>
            </a:pPr>
            <a:r>
              <a:rPr lang="en-US" sz="2000"/>
              <a:t>Requirements are tailored based on district size and capacity.</a:t>
            </a:r>
            <a:endParaRPr/>
          </a:p>
        </p:txBody>
      </p:sp>
      <p:sp>
        <p:nvSpPr>
          <p:cNvPr id="331" name="Google Shape;331;g344e4704eaa_0_1"/>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2" name="Google Shape;332;g344e4704eaa_0_1"/>
          <p:cNvSpPr/>
          <p:nvPr/>
        </p:nvSpPr>
        <p:spPr>
          <a:xfrm rot="5400000">
            <a:off x="4487188" y="3313925"/>
            <a:ext cx="3252000" cy="1129500"/>
          </a:xfrm>
          <a:prstGeom prst="triangle">
            <a:avLst>
              <a:gd fmla="val 50000" name="adj"/>
            </a:avLst>
          </a:prstGeom>
          <a:gradFill>
            <a:gsLst>
              <a:gs pos="0">
                <a:srgbClr val="4AB6A1"/>
              </a:gs>
              <a:gs pos="50000">
                <a:srgbClr val="6E9CE7"/>
              </a:gs>
              <a:gs pos="100000">
                <a:srgbClr val="6ED9E7"/>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344e4704eaa_0_1683"/>
          <p:cNvSpPr txBox="1"/>
          <p:nvPr>
            <p:ph idx="1" type="body"/>
          </p:nvPr>
        </p:nvSpPr>
        <p:spPr>
          <a:xfrm>
            <a:off x="717167" y="1681167"/>
            <a:ext cx="10784400" cy="498300"/>
          </a:xfrm>
          <a:prstGeom prst="rect">
            <a:avLst/>
          </a:prstGeom>
          <a:solidFill>
            <a:schemeClr val="accent1"/>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lang="en-US" sz="2400">
                <a:solidFill>
                  <a:schemeClr val="lt1"/>
                </a:solidFill>
              </a:rPr>
              <a:t>Streamlining Reports &amp; Grant Consolidation</a:t>
            </a:r>
            <a:endParaRPr sz="2400">
              <a:solidFill>
                <a:schemeClr val="lt1"/>
              </a:solidFill>
            </a:endParaRPr>
          </a:p>
        </p:txBody>
      </p:sp>
      <p:sp>
        <p:nvSpPr>
          <p:cNvPr id="338" name="Google Shape;338;g344e4704eaa_0_1683"/>
          <p:cNvSpPr txBox="1"/>
          <p:nvPr>
            <p:ph type="title"/>
          </p:nvPr>
        </p:nvSpPr>
        <p:spPr>
          <a:xfrm>
            <a:off x="597010" y="171175"/>
            <a:ext cx="14379300" cy="1368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None/>
            </a:pPr>
            <a:r>
              <a:rPr lang="en-US" sz="4400"/>
              <a:t>Key Dates</a:t>
            </a:r>
            <a:endParaRPr sz="4400"/>
          </a:p>
        </p:txBody>
      </p:sp>
      <p:sp>
        <p:nvSpPr>
          <p:cNvPr id="339" name="Google Shape;339;g344e4704eaa_0_1683"/>
          <p:cNvSpPr txBox="1"/>
          <p:nvPr>
            <p:ph idx="2" type="body"/>
          </p:nvPr>
        </p:nvSpPr>
        <p:spPr>
          <a:xfrm>
            <a:off x="717175" y="2244976"/>
            <a:ext cx="10629300" cy="39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500"/>
              <a:buFont typeface="Arial"/>
              <a:buNone/>
            </a:pPr>
            <a:r>
              <a:rPr b="1" lang="en-US" sz="2300"/>
              <a:t>August 2025</a:t>
            </a:r>
            <a:endParaRPr b="1" sz="2300"/>
          </a:p>
          <a:p>
            <a:pPr indent="-450850" lvl="0" marL="609600" rtl="0" algn="l">
              <a:lnSpc>
                <a:spcPct val="100000"/>
              </a:lnSpc>
              <a:spcBef>
                <a:spcPts val="0"/>
              </a:spcBef>
              <a:spcAft>
                <a:spcPts val="0"/>
              </a:spcAft>
              <a:buSzPts val="2300"/>
              <a:buFont typeface="Calibri"/>
              <a:buChar char="•"/>
            </a:pPr>
            <a:r>
              <a:rPr lang="en-US" sz="2300">
                <a:highlight>
                  <a:schemeClr val="lt1"/>
                </a:highlight>
              </a:rPr>
              <a:t>Launched pilot development with 34 school districts.</a:t>
            </a:r>
            <a:endParaRPr sz="2300">
              <a:highlight>
                <a:schemeClr val="lt1"/>
              </a:highlight>
            </a:endParaRPr>
          </a:p>
          <a:p>
            <a:pPr indent="0" lvl="0" marL="0" rtl="0" algn="l">
              <a:lnSpc>
                <a:spcPct val="100000"/>
              </a:lnSpc>
              <a:spcBef>
                <a:spcPts val="0"/>
              </a:spcBef>
              <a:spcAft>
                <a:spcPts val="0"/>
              </a:spcAft>
              <a:buSzPts val="1900"/>
              <a:buNone/>
            </a:pPr>
            <a:r>
              <a:rPr b="1" lang="en-US" sz="2300"/>
              <a:t>School Year 2025-26</a:t>
            </a:r>
            <a:endParaRPr sz="2300"/>
          </a:p>
          <a:p>
            <a:pPr indent="-450850" lvl="0" marL="609600" rtl="0" algn="l">
              <a:lnSpc>
                <a:spcPct val="100000"/>
              </a:lnSpc>
              <a:spcBef>
                <a:spcPts val="0"/>
              </a:spcBef>
              <a:spcAft>
                <a:spcPts val="0"/>
              </a:spcAft>
              <a:buSzPts val="2300"/>
              <a:buFont typeface="Calibri"/>
              <a:buChar char="•"/>
            </a:pPr>
            <a:r>
              <a:rPr lang="en-US" sz="2300"/>
              <a:t>Develop, test and refine consolidated grant application and reduced reporting process with district partnership and perspective.</a:t>
            </a:r>
            <a:endParaRPr sz="2300"/>
          </a:p>
          <a:p>
            <a:pPr indent="-450850" lvl="0" marL="609600" rtl="0" algn="l">
              <a:lnSpc>
                <a:spcPct val="100000"/>
              </a:lnSpc>
              <a:spcBef>
                <a:spcPts val="0"/>
              </a:spcBef>
              <a:spcAft>
                <a:spcPts val="0"/>
              </a:spcAft>
              <a:buSzPts val="2300"/>
              <a:buFont typeface="Calibri"/>
              <a:buChar char="•"/>
            </a:pPr>
            <a:r>
              <a:rPr lang="en-US" sz="2300"/>
              <a:t>ODE submits progress report to the legislature (Dec. 2025). </a:t>
            </a:r>
            <a:endParaRPr sz="2300"/>
          </a:p>
          <a:p>
            <a:pPr indent="0" lvl="0" marL="0" rtl="0" algn="l">
              <a:lnSpc>
                <a:spcPct val="100000"/>
              </a:lnSpc>
              <a:spcBef>
                <a:spcPts val="0"/>
              </a:spcBef>
              <a:spcAft>
                <a:spcPts val="0"/>
              </a:spcAft>
              <a:buSzPts val="1900"/>
              <a:buNone/>
            </a:pPr>
            <a:r>
              <a:rPr b="1" lang="en-US" sz="2300"/>
              <a:t>School Year 2026-27</a:t>
            </a:r>
            <a:r>
              <a:rPr lang="en-US" sz="2300"/>
              <a:t> </a:t>
            </a:r>
            <a:endParaRPr sz="2300"/>
          </a:p>
          <a:p>
            <a:pPr indent="-450850" lvl="0" marL="609600" rtl="0" algn="l">
              <a:lnSpc>
                <a:spcPct val="100000"/>
              </a:lnSpc>
              <a:spcBef>
                <a:spcPts val="0"/>
              </a:spcBef>
              <a:spcAft>
                <a:spcPts val="0"/>
              </a:spcAft>
              <a:buSzPts val="2300"/>
              <a:buFont typeface="Calibri"/>
              <a:buChar char="•"/>
            </a:pPr>
            <a:r>
              <a:rPr lang="en-US" sz="2300"/>
              <a:t>Full year of streamlined reporting for pilot districts only. </a:t>
            </a:r>
            <a:endParaRPr sz="2300"/>
          </a:p>
          <a:p>
            <a:pPr indent="-450850" lvl="0" marL="609600" rtl="0" algn="l">
              <a:lnSpc>
                <a:spcPct val="100000"/>
              </a:lnSpc>
              <a:spcBef>
                <a:spcPts val="0"/>
              </a:spcBef>
              <a:spcAft>
                <a:spcPts val="0"/>
              </a:spcAft>
              <a:buSzPts val="2300"/>
              <a:buFont typeface="Calibri"/>
              <a:buChar char="•"/>
            </a:pPr>
            <a:r>
              <a:rPr lang="en-US" sz="2300"/>
              <a:t>ODE submits progress report to the legislature (Dec. 2025, Dec. 2026). </a:t>
            </a:r>
            <a:endParaRPr sz="2300"/>
          </a:p>
          <a:p>
            <a:pPr indent="0" lvl="0" marL="0" rtl="0" algn="l">
              <a:lnSpc>
                <a:spcPct val="100000"/>
              </a:lnSpc>
              <a:spcBef>
                <a:spcPts val="0"/>
              </a:spcBef>
              <a:spcAft>
                <a:spcPts val="0"/>
              </a:spcAft>
              <a:buSzPts val="1900"/>
              <a:buNone/>
            </a:pPr>
            <a:r>
              <a:rPr b="1" lang="en-US" sz="2300"/>
              <a:t>School Year 2027-28 </a:t>
            </a:r>
            <a:endParaRPr sz="2300"/>
          </a:p>
          <a:p>
            <a:pPr indent="-450850" lvl="0" marL="609600" rtl="0" algn="l">
              <a:lnSpc>
                <a:spcPct val="100000"/>
              </a:lnSpc>
              <a:spcBef>
                <a:spcPts val="0"/>
              </a:spcBef>
              <a:spcAft>
                <a:spcPts val="0"/>
              </a:spcAft>
              <a:buSzPts val="2300"/>
              <a:buFont typeface="Calibri"/>
              <a:buChar char="•"/>
            </a:pPr>
            <a:r>
              <a:rPr lang="en-US" sz="2300"/>
              <a:t>All Oregon school districts follow streamlined process.</a:t>
            </a:r>
            <a:endParaRPr sz="2300"/>
          </a:p>
          <a:p>
            <a:pPr indent="0" lvl="0" marL="0" rtl="0" algn="l">
              <a:lnSpc>
                <a:spcPct val="90000"/>
              </a:lnSpc>
              <a:spcBef>
                <a:spcPts val="1100"/>
              </a:spcBef>
              <a:spcAft>
                <a:spcPts val="0"/>
              </a:spcAft>
              <a:buSzPts val="19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2021ODE">
  <a:themeElements>
    <a:clrScheme name="ODE 2025">
      <a:dk1>
        <a:srgbClr val="000000"/>
      </a:dk1>
      <a:lt1>
        <a:srgbClr val="FFFFFF"/>
      </a:lt1>
      <a:dk2>
        <a:srgbClr val="007A78"/>
      </a:dk2>
      <a:lt2>
        <a:srgbClr val="F2FAFE"/>
      </a:lt2>
      <a:accent1>
        <a:srgbClr val="1B75BC"/>
      </a:accent1>
      <a:accent2>
        <a:srgbClr val="9F2065"/>
      </a:accent2>
      <a:accent3>
        <a:srgbClr val="C14B1F"/>
      </a:accent3>
      <a:accent4>
        <a:srgbClr val="916600"/>
      </a:accent4>
      <a:accent5>
        <a:srgbClr val="007F43"/>
      </a:accent5>
      <a:accent6>
        <a:srgbClr val="D34F9A"/>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2021ODE">
  <a:themeElements>
    <a:clrScheme name="ODE 2025">
      <a:dk1>
        <a:srgbClr val="000000"/>
      </a:dk1>
      <a:lt1>
        <a:srgbClr val="FFFFFF"/>
      </a:lt1>
      <a:dk2>
        <a:srgbClr val="007A78"/>
      </a:dk2>
      <a:lt2>
        <a:srgbClr val="F2FAFE"/>
      </a:lt2>
      <a:accent1>
        <a:srgbClr val="1B75BC"/>
      </a:accent1>
      <a:accent2>
        <a:srgbClr val="9F2065"/>
      </a:accent2>
      <a:accent3>
        <a:srgbClr val="C14B1F"/>
      </a:accent3>
      <a:accent4>
        <a:srgbClr val="916600"/>
      </a:accent4>
      <a:accent5>
        <a:srgbClr val="007F43"/>
      </a:accent5>
      <a:accent6>
        <a:srgbClr val="D34F9A"/>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C441A3BE1A3347AA20236DA7B0BC92" ma:contentTypeVersion="2" ma:contentTypeDescription="Create a new document." ma:contentTypeScope="" ma:versionID="0eed6b1d2a2c001facec702c5a177b53">
  <xsd:schema xmlns:xsd="http://www.w3.org/2001/XMLSchema" xmlns:xs="http://www.w3.org/2001/XMLSchema" xmlns:p="http://schemas.microsoft.com/office/2006/metadata/properties" xmlns:ns1="http://schemas.microsoft.com/sharepoint/v3" xmlns:ns2="54031767-dd6d-417c-ab73-583408f47564" targetNamespace="http://schemas.microsoft.com/office/2006/metadata/properties" ma:root="true" ma:fieldsID="d9458e77cf9d198ba6dbaf0b974a459d" ns1:_="" ns2:_="">
    <xsd:import namespace="http://schemas.microsoft.com/sharepoint/v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1548CC5-8AAD-46D2-941E-C42D3CD936EA}"/>
</file>

<file path=customXml/itemProps2.xml><?xml version="1.0" encoding="utf-8"?>
<ds:datastoreItem xmlns:ds="http://schemas.openxmlformats.org/officeDocument/2006/customXml" ds:itemID="{A3C33CEF-26DE-4869-AEF5-AD4FCAC5336C}"/>
</file>

<file path=customXml/itemProps3.xml><?xml version="1.0" encoding="utf-8"?>
<ds:datastoreItem xmlns:ds="http://schemas.openxmlformats.org/officeDocument/2006/customXml" ds:itemID="{3637FBD1-495E-41F3-8A0E-571B6DA4226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BAKER Traci * ODE</dc:creator>
  <dcterms:created xsi:type="dcterms:W3CDTF">2025-04-16T17:42:20Z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0x01010084C441A3BE1A3347AA20236DA7B0BC92</vt:lpwstr>
  </property>
  <property fmtid="{D5CDD505-2E9C-101B-9397-08002B2CF9AE}" pid="3" name="TaxKeyword">
    <vt:lpwstr/>
  </property>
  <property fmtid="{D5CDD505-2E9C-101B-9397-08002B2CF9AE}" pid="4" name="MSIP_Label_61f40bdc-19d8-4b8e-be88-e9eb9bcca8b8_Enabled">
    <vt:lpwstr>true</vt:lpwstr>
  </property>
  <property fmtid="{D5CDD505-2E9C-101B-9397-08002B2CF9AE}" pid="5" name="MSIP_Label_61f40bdc-19d8-4b8e-be88-e9eb9bcca8b8_SetDate">
    <vt:lpwstr>2023-10-19T17:38:46Z</vt:lpwstr>
  </property>
  <property fmtid="{D5CDD505-2E9C-101B-9397-08002B2CF9AE}" pid="6" name="MSIP_Label_61f40bdc-19d8-4b8e-be88-e9eb9bcca8b8_Method">
    <vt:lpwstr>Privileged</vt:lpwstr>
  </property>
  <property fmtid="{D5CDD505-2E9C-101B-9397-08002B2CF9AE}" pid="7" name="MSIP_Label_61f40bdc-19d8-4b8e-be88-e9eb9bcca8b8_Name">
    <vt:lpwstr>Level 1 - Published (Items)</vt:lpwstr>
  </property>
  <property fmtid="{D5CDD505-2E9C-101B-9397-08002B2CF9AE}" pid="8" name="MSIP_Label_61f40bdc-19d8-4b8e-be88-e9eb9bcca8b8_SiteId">
    <vt:lpwstr>b4f51418-b269-49a2-935a-fa54bf584fc8</vt:lpwstr>
  </property>
  <property fmtid="{D5CDD505-2E9C-101B-9397-08002B2CF9AE}" pid="9" name="MSIP_Label_61f40bdc-19d8-4b8e-be88-e9eb9bcca8b8_ActionId">
    <vt:lpwstr>c4b5f7af-171c-4074-8f39-9fc74c531cc2</vt:lpwstr>
  </property>
  <property fmtid="{D5CDD505-2E9C-101B-9397-08002B2CF9AE}" pid="10" name="MSIP_Label_61f40bdc-19d8-4b8e-be88-e9eb9bcca8b8_ContentBits">
    <vt:lpwstr>0</vt:lpwstr>
  </property>
  <property fmtid="{D5CDD505-2E9C-101B-9397-08002B2CF9AE}" pid="11" name="MSIP_Label_09b73270-2993-4076-be47-9c78f42a1e84_Enabled">
    <vt:lpwstr>true</vt:lpwstr>
  </property>
  <property fmtid="{D5CDD505-2E9C-101B-9397-08002B2CF9AE}" pid="12" name="MSIP_Label_09b73270-2993-4076-be47-9c78f42a1e84_SetDate">
    <vt:lpwstr>2024-06-21T16:55:30Z</vt:lpwstr>
  </property>
  <property fmtid="{D5CDD505-2E9C-101B-9397-08002B2CF9AE}" pid="13" name="MSIP_Label_09b73270-2993-4076-be47-9c78f42a1e84_Method">
    <vt:lpwstr>Privileged</vt:lpwstr>
  </property>
  <property fmtid="{D5CDD505-2E9C-101B-9397-08002B2CF9AE}" pid="14" name="MSIP_Label_09b73270-2993-4076-be47-9c78f42a1e84_Name">
    <vt:lpwstr>Level 1 - Published (Items)</vt:lpwstr>
  </property>
  <property fmtid="{D5CDD505-2E9C-101B-9397-08002B2CF9AE}" pid="15" name="MSIP_Label_09b73270-2993-4076-be47-9c78f42a1e84_SiteId">
    <vt:lpwstr>aa3f6932-fa7c-47b4-a0ce-a598cad161cf</vt:lpwstr>
  </property>
  <property fmtid="{D5CDD505-2E9C-101B-9397-08002B2CF9AE}" pid="16" name="MSIP_Label_09b73270-2993-4076-be47-9c78f42a1e84_ActionId">
    <vt:lpwstr>9a956e48-93ec-48f0-b269-11b89d529c66</vt:lpwstr>
  </property>
  <property fmtid="{D5CDD505-2E9C-101B-9397-08002B2CF9AE}" pid="17" name="MSIP_Label_09b73270-2993-4076-be47-9c78f42a1e84_ContentBits">
    <vt:lpwstr>0</vt:lpwstr>
  </property>
</Properties>
</file>