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Metadata/LabelInfo.xml" ContentType="application/vnd.ms-office.classificationlabel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Poppins" panose="00000500000000000000" pitchFamily="2" charset="0"/>
      <p:regular r:id="rId25"/>
      <p:bold r:id="rId26"/>
      <p:italic r:id="rId27"/>
      <p:boldItalic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1D2B4E-4DB1-46CE-81FF-A4873DA2B8DE}">
  <a:tblStyle styleId="{951D2B4E-4DB1-46CE-81FF-A4873DA2B8D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43" autoAdjust="0"/>
  </p:normalViewPr>
  <p:slideViewPr>
    <p:cSldViewPr snapToGrid="0">
      <p:cViewPr varScale="1">
        <p:scale>
          <a:sx n="103" d="100"/>
          <a:sy n="103" d="100"/>
        </p:scale>
        <p:origin x="240" y="58"/>
      </p:cViewPr>
      <p:guideLst>
        <p:guide orient="horz" pos="1620"/>
        <p:guide pos="2880"/>
      </p:guideLst>
    </p:cSldViewPr>
  </p:slideViewPr>
  <p:outlineViewPr>
    <p:cViewPr>
      <p:scale>
        <a:sx n="33" d="100"/>
        <a:sy n="33" d="100"/>
      </p:scale>
      <p:origin x="0" y="-1402"/>
    </p:cViewPr>
  </p:outlineViewPr>
  <p:notesTextViewPr>
    <p:cViewPr>
      <p:scale>
        <a:sx n="1" d="1"/>
        <a:sy n="1" d="1"/>
      </p:scale>
      <p:origin x="0" y="0"/>
    </p:cViewPr>
  </p:notesTextViewPr>
  <p:notesViewPr>
    <p:cSldViewPr snapToGrid="0">
      <p:cViewPr varScale="1">
        <p:scale>
          <a:sx n="62" d="100"/>
          <a:sy n="62" d="100"/>
        </p:scale>
        <p:origin x="2479" y="5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5723d0d62_0_7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5723d0d62_0_7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400"/>
              </a:spcBef>
              <a:spcAft>
                <a:spcPts val="0"/>
              </a:spcAft>
              <a:buNone/>
            </a:pPr>
            <a:endParaRPr sz="1500"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f5723d0d62_0_1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f5723d0d62_0_10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400"/>
              </a:spcBef>
              <a:spcAft>
                <a:spcPts val="0"/>
              </a:spcAft>
              <a:buClr>
                <a:schemeClr val="dk1"/>
              </a:buClr>
              <a:buSzPts val="1100"/>
              <a:buFont typeface="Arial"/>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f5723d0d62_0_10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f5723d0d62_0_1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h17884ed489242459_1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h17884ed489242459_1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6d95becdf_1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g3f6d95becdf_1_2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400"/>
              </a:spcBef>
              <a:spcAft>
                <a:spcPts val="0"/>
              </a:spcAft>
              <a:buClr>
                <a:schemeClr val="dk1"/>
              </a:buClr>
              <a:buSzPts val="1100"/>
              <a:buFont typeface="Arial"/>
              <a:buNone/>
            </a:pPr>
            <a:endParaRPr sz="15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b8f152cd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fb8f152cdf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400"/>
              </a:spcBef>
              <a:spcAft>
                <a:spcPts val="0"/>
              </a:spcAft>
              <a:buClr>
                <a:schemeClr val="dk1"/>
              </a:buClr>
              <a:buSzPts val="1100"/>
              <a:buFont typeface="Arial"/>
              <a:buNone/>
            </a:pPr>
            <a:endParaRPr dirty="0"/>
          </a:p>
        </p:txBody>
      </p:sp>
      <p:sp>
        <p:nvSpPr>
          <p:cNvPr id="258" name="Google Shape;258;g3fb8f152cd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f581fe414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f581fe414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400"/>
              </a:spcBef>
              <a:spcAft>
                <a:spcPts val="0"/>
              </a:spcAft>
              <a:buClr>
                <a:schemeClr val="dk1"/>
              </a:buClr>
              <a:buSzPts val="1100"/>
              <a:buFont typeface="Arial"/>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6d95becdf_1_8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f6d95becdf_1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f6d95becdf_1_1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f6d95becdf_1_10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f6b84a73e9_0_16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f6b84a73e9_0_160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050" dirty="0">
              <a:solidFill>
                <a:schemeClr val="dk1"/>
              </a:solidFill>
              <a:latin typeface="Roboto"/>
              <a:ea typeface="Roboto"/>
              <a:cs typeface="Roboto"/>
              <a:sym typeface="Roboto"/>
            </a:endParaRPr>
          </a:p>
        </p:txBody>
      </p:sp>
      <p:sp>
        <p:nvSpPr>
          <p:cNvPr id="305" name="Google Shape;305;g3f6b84a73e9_0_16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fb88bfec03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fb88bfec03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11</a:t>
            </a:fld>
            <a:endParaRPr/>
          </a:p>
        </p:txBody>
      </p:sp>
      <p:sp>
        <p:nvSpPr>
          <p:cNvPr id="3" name="Notes Placeholder 2">
            <a:extLst>
              <a:ext uri="{FF2B5EF4-FFF2-40B4-BE49-F238E27FC236}">
                <a16:creationId xmlns:a16="http://schemas.microsoft.com/office/drawing/2014/main" id="{618FD1D6-9B1F-42B1-5E44-21B613345F80}"/>
              </a:ext>
            </a:extLst>
          </p:cNvPr>
          <p:cNvSpPr>
            <a:spLocks noGrp="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h17884ed489242459_1_5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h17884ed489242459_1_55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26" name="Google Shape;326;h17884ed489242459_1_5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f84dbcad07_0_4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f84dbcad07_0_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h53e92dff1ecbae1f_4_4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h53e92dff1ecbae1f_4_4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h20496680520a336b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h20496680520a336b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f581fe4147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f581fe414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h17884ed489242459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h17884ed489242459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b="1" dirty="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f5723d0d62_0_49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f5723d0d62_0_49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latin typeface="Poppins"/>
              <a:ea typeface="Poppins"/>
              <a:cs typeface="Poppins"/>
              <a:sym typeface="Poppi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h280a0e9901e7792f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h280a0e9901e7792f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h280a0e9901e7792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h280a0e9901e779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dirty="0">
              <a:solidFill>
                <a:schemeClr val="dk1"/>
              </a:solidFill>
              <a:latin typeface="Poppins"/>
              <a:ea typeface="Poppins"/>
              <a:cs typeface="Poppins"/>
              <a:sym typeface="Poppi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f6b84a73e9_0_28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f6b84a73e9_0_28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3f5723d0d62_0_55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3f5723d0d62_0_5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400" dirty="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2"/>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 name="Google Shape;15;p2"/>
          <p:cNvSpPr txBox="1">
            <a:spLocks noGrp="1"/>
          </p:cNvSpPr>
          <p:nvPr>
            <p:ph type="body" idx="1"/>
          </p:nvPr>
        </p:nvSpPr>
        <p:spPr>
          <a:xfrm>
            <a:off x="537882" y="1369219"/>
            <a:ext cx="8088300" cy="30819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 name="Google Shape;16;p2"/>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 name="Google Shape;17;p2"/>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 name="Google Shape;18;p2"/>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1"/>
        </a:solidFill>
        <a:effectLst/>
      </p:bgPr>
    </p:bg>
    <p:spTree>
      <p:nvGrpSpPr>
        <p:cNvPr id="1" name="Shape 19"/>
        <p:cNvGrpSpPr/>
        <p:nvPr/>
      </p:nvGrpSpPr>
      <p:grpSpPr>
        <a:xfrm>
          <a:off x="0" y="0"/>
          <a:ext cx="0" cy="0"/>
          <a:chOff x="0" y="0"/>
          <a:chExt cx="0" cy="0"/>
        </a:xfrm>
      </p:grpSpPr>
      <p:sp>
        <p:nvSpPr>
          <p:cNvPr id="20" name="Google Shape;20;p3"/>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21" name="Google Shape;21;p3"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22" name="Google Shape;22;p3"/>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1"/>
              </a:buClr>
              <a:buSzPts val="9000"/>
              <a:buFont typeface="Calibri"/>
              <a:buNone/>
              <a:defRPr sz="90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3" name="Google Shape;23;p3"/>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 name="Google Shape;24;p3"/>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5" name="Google Shape;25;p3"/>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26" name="Google Shape;26;p3" descr="Twitter icon"/>
          <p:cNvPicPr preferRelativeResize="0"/>
          <p:nvPr/>
        </p:nvPicPr>
        <p:blipFill rotWithShape="1">
          <a:blip r:embed="rId3">
            <a:alphaModFix/>
          </a:blip>
          <a:srcRect/>
          <a:stretch/>
        </p:blipFill>
        <p:spPr>
          <a:xfrm>
            <a:off x="2038718" y="3032551"/>
            <a:ext cx="375030" cy="375030"/>
          </a:xfrm>
          <a:prstGeom prst="rect">
            <a:avLst/>
          </a:prstGeom>
          <a:noFill/>
          <a:ln>
            <a:noFill/>
          </a:ln>
        </p:spPr>
      </p:pic>
      <p:pic>
        <p:nvPicPr>
          <p:cNvPr id="27" name="Google Shape;27;p3" descr="Facebook icon"/>
          <p:cNvPicPr preferRelativeResize="0"/>
          <p:nvPr/>
        </p:nvPicPr>
        <p:blipFill rotWithShape="1">
          <a:blip r:embed="rId4">
            <a:alphaModFix/>
          </a:blip>
          <a:srcRect/>
          <a:stretch/>
        </p:blipFill>
        <p:spPr>
          <a:xfrm>
            <a:off x="6768720" y="3032551"/>
            <a:ext cx="375030" cy="375030"/>
          </a:xfrm>
          <a:prstGeom prst="rect">
            <a:avLst/>
          </a:prstGeom>
          <a:noFill/>
          <a:ln>
            <a:noFill/>
          </a:ln>
        </p:spPr>
      </p:pic>
      <p:sp>
        <p:nvSpPr>
          <p:cNvPr id="28" name="Google Shape;28;p3"/>
          <p:cNvSpPr txBox="1"/>
          <p:nvPr/>
        </p:nvSpPr>
        <p:spPr>
          <a:xfrm>
            <a:off x="2038718" y="3032551"/>
            <a:ext cx="51051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accent1"/>
              </a:buClr>
              <a:buSzPts val="1800"/>
              <a:buFont typeface="Calibri"/>
              <a:buNone/>
            </a:pPr>
            <a:r>
              <a:rPr lang="en" sz="1800" b="0" i="0" u="none" strike="noStrike" cap="none">
                <a:solidFill>
                  <a:schemeClr val="accent1"/>
                </a:solidFill>
                <a:latin typeface="Calibri"/>
                <a:ea typeface="Calibri"/>
                <a:cs typeface="Calibri"/>
                <a:sym typeface="Calibri"/>
              </a:rPr>
              <a:t>twitter.com/ORDeptEd | fb.com/ORDeptEd</a:t>
            </a:r>
            <a:endParaRPr sz="1800" b="0" i="0" u="none" strike="noStrike" cap="none">
              <a:solidFill>
                <a:schemeClr val="accen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Google Shape;31;p4"/>
          <p:cNvSpPr txBox="1">
            <a:spLocks noGrp="1"/>
          </p:cNvSpPr>
          <p:nvPr>
            <p:ph type="body" idx="1"/>
          </p:nvPr>
        </p:nvSpPr>
        <p:spPr>
          <a:xfrm>
            <a:off x="537882" y="1369219"/>
            <a:ext cx="3976800" cy="30795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Google Shape;32;p4"/>
          <p:cNvSpPr txBox="1">
            <a:spLocks noGrp="1"/>
          </p:cNvSpPr>
          <p:nvPr>
            <p:ph type="body" idx="2"/>
          </p:nvPr>
        </p:nvSpPr>
        <p:spPr>
          <a:xfrm>
            <a:off x="4629150" y="1369219"/>
            <a:ext cx="3997200" cy="30795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Google Shape;33;p4"/>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Google Shape;34;p4"/>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Google Shape;35;p4"/>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36"/>
        <p:cNvGrpSpPr/>
        <p:nvPr/>
      </p:nvGrpSpPr>
      <p:grpSpPr>
        <a:xfrm>
          <a:off x="0" y="0"/>
          <a:ext cx="0" cy="0"/>
          <a:chOff x="0" y="0"/>
          <a:chExt cx="0" cy="0"/>
        </a:xfrm>
      </p:grpSpPr>
      <p:sp>
        <p:nvSpPr>
          <p:cNvPr id="37" name="Google Shape;37;p5"/>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8" name="Google Shape;38;p5"/>
          <p:cNvSpPr/>
          <p:nvPr/>
        </p:nvSpPr>
        <p:spPr>
          <a:xfrm>
            <a:off x="154641" y="4461062"/>
            <a:ext cx="8831100" cy="5244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39" name="Google Shape;39;p5" descr="Decorative line break"/>
          <p:cNvPicPr preferRelativeResize="0"/>
          <p:nvPr/>
        </p:nvPicPr>
        <p:blipFill rotWithShape="1">
          <a:blip r:embed="rId2">
            <a:alphaModFix/>
          </a:blip>
          <a:srcRect/>
          <a:stretch/>
        </p:blipFill>
        <p:spPr>
          <a:xfrm>
            <a:off x="4089652" y="2604100"/>
            <a:ext cx="964694" cy="18288"/>
          </a:xfrm>
          <a:prstGeom prst="rect">
            <a:avLst/>
          </a:prstGeom>
          <a:noFill/>
          <a:ln>
            <a:noFill/>
          </a:ln>
        </p:spPr>
      </p:pic>
      <p:sp>
        <p:nvSpPr>
          <p:cNvPr id="40" name="Google Shape;40;p5"/>
          <p:cNvSpPr txBox="1">
            <a:spLocks noGrp="1"/>
          </p:cNvSpPr>
          <p:nvPr>
            <p:ph type="ctrTitle"/>
          </p:nvPr>
        </p:nvSpPr>
        <p:spPr>
          <a:xfrm>
            <a:off x="1143000" y="1865026"/>
            <a:ext cx="6858000" cy="7674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accent1"/>
              </a:buClr>
              <a:buSzPts val="4100"/>
              <a:buFont typeface="Calibri"/>
              <a:buNone/>
              <a:defRPr sz="41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1" name="Google Shape;41;p5"/>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1"/>
              </a:buClr>
              <a:buSzPts val="1800"/>
              <a:buNone/>
              <a:defRPr sz="1800">
                <a:solidFill>
                  <a:schemeClr val="accent1"/>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42" name="Google Shape;42;p5"/>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Google Shape;43;p5"/>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Google Shape;44;p5"/>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45" name="Google Shape;45;p5" descr="Oregon Department of Education Logo"/>
          <p:cNvPicPr preferRelativeResize="0"/>
          <p:nvPr/>
        </p:nvPicPr>
        <p:blipFill rotWithShape="1">
          <a:blip r:embed="rId3">
            <a:alphaModFix/>
          </a:blip>
          <a:srcRect/>
          <a:stretch/>
        </p:blipFill>
        <p:spPr>
          <a:xfrm>
            <a:off x="3775327" y="160537"/>
            <a:ext cx="1593344" cy="162534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1"/>
        </a:solidFill>
        <a:effectLst/>
      </p:bgPr>
    </p:bg>
    <p:spTree>
      <p:nvGrpSpPr>
        <p:cNvPr id="1" name="Shape 46"/>
        <p:cNvGrpSpPr/>
        <p:nvPr/>
      </p:nvGrpSpPr>
      <p:grpSpPr>
        <a:xfrm>
          <a:off x="0" y="0"/>
          <a:ext cx="0" cy="0"/>
          <a:chOff x="0" y="0"/>
          <a:chExt cx="0" cy="0"/>
        </a:xfrm>
      </p:grpSpPr>
      <p:sp>
        <p:nvSpPr>
          <p:cNvPr id="47" name="Google Shape;47;p6"/>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48" name="Google Shape;48;p6"/>
          <p:cNvSpPr/>
          <p:nvPr/>
        </p:nvSpPr>
        <p:spPr>
          <a:xfrm>
            <a:off x="154640" y="1866568"/>
            <a:ext cx="8831100" cy="14253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sp>
        <p:nvSpPr>
          <p:cNvPr id="49" name="Google Shape;49;p6"/>
          <p:cNvSpPr txBox="1">
            <a:spLocks noGrp="1"/>
          </p:cNvSpPr>
          <p:nvPr>
            <p:ph type="ctrTitle"/>
          </p:nvPr>
        </p:nvSpPr>
        <p:spPr>
          <a:xfrm>
            <a:off x="537883" y="1866568"/>
            <a:ext cx="8088300" cy="14253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1"/>
              </a:buClr>
              <a:buSzPts val="5100"/>
              <a:buFont typeface="Calibri"/>
              <a:buNone/>
              <a:defRPr sz="51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0" name="Google Shape;50;p6"/>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1" name="Google Shape;51;p6"/>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Google Shape;52;p6"/>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53" name="Google Shape;53;p6" descr="Oregon Department of Education Logo"/>
          <p:cNvPicPr preferRelativeResize="0"/>
          <p:nvPr/>
        </p:nvPicPr>
        <p:blipFill rotWithShape="1">
          <a:blip r:embed="rId2">
            <a:alphaModFix/>
          </a:blip>
          <a:srcRect/>
          <a:stretch/>
        </p:blipFill>
        <p:spPr>
          <a:xfrm>
            <a:off x="3775327" y="160537"/>
            <a:ext cx="1593344" cy="162534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1"/>
        </a:solidFill>
        <a:effectLst/>
      </p:bgPr>
    </p:bg>
    <p:spTree>
      <p:nvGrpSpPr>
        <p:cNvPr id="1" name="Shape 54"/>
        <p:cNvGrpSpPr/>
        <p:nvPr/>
      </p:nvGrpSpPr>
      <p:grpSpPr>
        <a:xfrm>
          <a:off x="0" y="0"/>
          <a:ext cx="0" cy="0"/>
          <a:chOff x="0" y="0"/>
          <a:chExt cx="0" cy="0"/>
        </a:xfrm>
      </p:grpSpPr>
      <p:sp>
        <p:nvSpPr>
          <p:cNvPr id="55" name="Google Shape;55;p7"/>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6" name="Google Shape;56;p7"/>
          <p:cNvSpPr/>
          <p:nvPr/>
        </p:nvSpPr>
        <p:spPr>
          <a:xfrm>
            <a:off x="154641" y="161365"/>
            <a:ext cx="8831100" cy="10482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57" name="Google Shape;57;p7"/>
          <p:cNvSpPr txBox="1">
            <a:spLocks noGrp="1"/>
          </p:cNvSpPr>
          <p:nvPr>
            <p:ph type="body" idx="1"/>
          </p:nvPr>
        </p:nvSpPr>
        <p:spPr>
          <a:xfrm>
            <a:off x="537882" y="1369219"/>
            <a:ext cx="8088300" cy="30819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8" name="Google Shape;58;p7"/>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7"/>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7"/>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7"/>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64" name="Google Shape;64;p8"/>
          <p:cNvSpPr/>
          <p:nvPr/>
        </p:nvSpPr>
        <p:spPr>
          <a:xfrm>
            <a:off x="154642" y="161365"/>
            <a:ext cx="3547800" cy="48243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65" name="Google Shape;65;p8"/>
          <p:cNvSpPr txBox="1">
            <a:spLocks noGrp="1"/>
          </p:cNvSpPr>
          <p:nvPr>
            <p:ph type="title"/>
          </p:nvPr>
        </p:nvSpPr>
        <p:spPr>
          <a:xfrm>
            <a:off x="537883" y="584734"/>
            <a:ext cx="2949000" cy="18942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1"/>
              </a:buClr>
              <a:buSzPts val="3300"/>
              <a:buFont typeface="Calibri"/>
              <a:buNone/>
              <a:defRPr sz="33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8"/>
          <p:cNvSpPr txBox="1">
            <a:spLocks noGrp="1"/>
          </p:cNvSpPr>
          <p:nvPr>
            <p:ph type="body" idx="1"/>
          </p:nvPr>
        </p:nvSpPr>
        <p:spPr>
          <a:xfrm>
            <a:off x="3887391" y="584735"/>
            <a:ext cx="4629300" cy="3811200"/>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67" name="Google Shape;67;p8"/>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8"/>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8"/>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70" name="Google Shape;70;p8"/>
          <p:cNvSpPr>
            <a:spLocks noGrp="1"/>
          </p:cNvSpPr>
          <p:nvPr>
            <p:ph type="pic" idx="2"/>
          </p:nvPr>
        </p:nvSpPr>
        <p:spPr>
          <a:xfrm>
            <a:off x="537883" y="2655094"/>
            <a:ext cx="2949000" cy="17406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71"/>
        <p:cNvGrpSpPr/>
        <p:nvPr/>
      </p:nvGrpSpPr>
      <p:grpSpPr>
        <a:xfrm>
          <a:off x="0" y="0"/>
          <a:ext cx="0" cy="0"/>
          <a:chOff x="0" y="0"/>
          <a:chExt cx="0" cy="0"/>
        </a:xfrm>
      </p:grpSpPr>
      <p:sp>
        <p:nvSpPr>
          <p:cNvPr id="72" name="Google Shape;72;p9"/>
          <p:cNvSpPr txBox="1">
            <a:spLocks noGrp="1"/>
          </p:cNvSpPr>
          <p:nvPr>
            <p:ph type="body" idx="1"/>
          </p:nvPr>
        </p:nvSpPr>
        <p:spPr>
          <a:xfrm>
            <a:off x="537882" y="1260872"/>
            <a:ext cx="3960300" cy="618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1"/>
              </a:buClr>
              <a:buSzPts val="2400"/>
              <a:buNone/>
              <a:defRPr sz="2400" b="0">
                <a:solidFill>
                  <a:schemeClr val="accent1"/>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3" name="Google Shape;73;p9"/>
          <p:cNvSpPr txBox="1">
            <a:spLocks noGrp="1"/>
          </p:cNvSpPr>
          <p:nvPr>
            <p:ph type="body" idx="2"/>
          </p:nvPr>
        </p:nvSpPr>
        <p:spPr>
          <a:xfrm>
            <a:off x="537882" y="1878806"/>
            <a:ext cx="3960300" cy="2575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 name="Google Shape;74;p9"/>
          <p:cNvSpPr txBox="1">
            <a:spLocks noGrp="1"/>
          </p:cNvSpPr>
          <p:nvPr>
            <p:ph type="body" idx="3"/>
          </p:nvPr>
        </p:nvSpPr>
        <p:spPr>
          <a:xfrm>
            <a:off x="4629150" y="1260872"/>
            <a:ext cx="3997200" cy="618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1"/>
              </a:buClr>
              <a:buSzPts val="2400"/>
              <a:buNone/>
              <a:defRPr sz="2400" b="0">
                <a:solidFill>
                  <a:schemeClr val="accent1"/>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5" name="Google Shape;75;p9"/>
          <p:cNvSpPr txBox="1">
            <a:spLocks noGrp="1"/>
          </p:cNvSpPr>
          <p:nvPr>
            <p:ph type="body" idx="4"/>
          </p:nvPr>
        </p:nvSpPr>
        <p:spPr>
          <a:xfrm>
            <a:off x="4629150" y="1878806"/>
            <a:ext cx="3997200" cy="2575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9"/>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7" name="Google Shape;77;p9"/>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Google Shape;78;p9"/>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79" name="Google Shape;79;p9"/>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80"/>
        <p:cNvGrpSpPr/>
        <p:nvPr/>
      </p:nvGrpSpPr>
      <p:grpSpPr>
        <a:xfrm>
          <a:off x="0" y="0"/>
          <a:ext cx="0" cy="0"/>
          <a:chOff x="0" y="0"/>
          <a:chExt cx="0" cy="0"/>
        </a:xfrm>
      </p:grpSpPr>
      <p:sp>
        <p:nvSpPr>
          <p:cNvPr id="81" name="Google Shape;81;p10"/>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82" name="Google Shape;82;p10"/>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0"/>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0"/>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85" name="Google Shape;85;p10"/>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86"/>
        <p:cNvGrpSpPr/>
        <p:nvPr/>
      </p:nvGrpSpPr>
      <p:grpSpPr>
        <a:xfrm>
          <a:off x="0" y="0"/>
          <a:ext cx="0" cy="0"/>
          <a:chOff x="0" y="0"/>
          <a:chExt cx="0" cy="0"/>
        </a:xfrm>
      </p:grpSpPr>
      <p:sp>
        <p:nvSpPr>
          <p:cNvPr id="87" name="Google Shape;87;p11"/>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0" i="0" u="none" strike="noStrike" cap="none">
                <a:solidFill>
                  <a:schemeClr val="lt1"/>
                </a:solidFill>
                <a:latin typeface="Calibri"/>
                <a:ea typeface="Calibri"/>
                <a:cs typeface="Calibri"/>
                <a:sym typeface="Calibri"/>
              </a:rPr>
              <a:t>v</a:t>
            </a:r>
            <a:endParaRPr sz="1400" b="0" i="0" u="none" strike="noStrike" cap="none">
              <a:solidFill>
                <a:schemeClr val="lt1"/>
              </a:solidFill>
              <a:latin typeface="Calibri"/>
              <a:ea typeface="Calibri"/>
              <a:cs typeface="Calibri"/>
              <a:sym typeface="Calibri"/>
            </a:endParaRPr>
          </a:p>
        </p:txBody>
      </p:sp>
      <p:sp>
        <p:nvSpPr>
          <p:cNvPr id="88" name="Google Shape;88;p11"/>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1"/>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1"/>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91" name="Google Shape;91;p11"/>
          <p:cNvSpPr txBox="1">
            <a:spLocks noGrp="1"/>
          </p:cNvSpPr>
          <p:nvPr>
            <p:ph type="body" idx="1"/>
          </p:nvPr>
        </p:nvSpPr>
        <p:spPr>
          <a:xfrm>
            <a:off x="537882" y="494969"/>
            <a:ext cx="8088300" cy="40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1"/>
        </a:solidFill>
        <a:effectLst/>
      </p:bgPr>
    </p:bg>
    <p:spTree>
      <p:nvGrpSpPr>
        <p:cNvPr id="1" name="Shape 92"/>
        <p:cNvGrpSpPr/>
        <p:nvPr/>
      </p:nvGrpSpPr>
      <p:grpSpPr>
        <a:xfrm>
          <a:off x="0" y="0"/>
          <a:ext cx="0" cy="0"/>
          <a:chOff x="0" y="0"/>
          <a:chExt cx="0" cy="0"/>
        </a:xfrm>
      </p:grpSpPr>
      <p:sp>
        <p:nvSpPr>
          <p:cNvPr id="93" name="Google Shape;93;p12"/>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94" name="Google Shape;94;p12" descr="Decorative line break"/>
          <p:cNvPicPr preferRelativeResize="0"/>
          <p:nvPr/>
        </p:nvPicPr>
        <p:blipFill rotWithShape="1">
          <a:blip r:embed="rId2">
            <a:alphaModFix/>
          </a:blip>
          <a:srcRect/>
          <a:stretch/>
        </p:blipFill>
        <p:spPr>
          <a:xfrm>
            <a:off x="4089652" y="2886671"/>
            <a:ext cx="964694" cy="18288"/>
          </a:xfrm>
          <a:prstGeom prst="rect">
            <a:avLst/>
          </a:prstGeom>
          <a:noFill/>
          <a:ln>
            <a:noFill/>
          </a:ln>
        </p:spPr>
      </p:pic>
      <p:sp>
        <p:nvSpPr>
          <p:cNvPr id="95" name="Google Shape;95;p12"/>
          <p:cNvSpPr txBox="1">
            <a:spLocks noGrp="1"/>
          </p:cNvSpPr>
          <p:nvPr>
            <p:ph type="ctrTitle"/>
          </p:nvPr>
        </p:nvSpPr>
        <p:spPr>
          <a:xfrm>
            <a:off x="1143000" y="1124344"/>
            <a:ext cx="6858000" cy="1790700"/>
          </a:xfrm>
          <a:prstGeom prst="rect">
            <a:avLst/>
          </a:prstGeom>
          <a:noFill/>
          <a:ln>
            <a:noFill/>
          </a:ln>
        </p:spPr>
        <p:txBody>
          <a:bodyPr spcFirstLastPara="1" wrap="square" lIns="68575" tIns="34275" rIns="68575" bIns="34275" anchor="b" anchorCtr="0">
            <a:noAutofit/>
          </a:bodyPr>
          <a:lstStyle>
            <a:lvl1pPr lvl="0" algn="ctr">
              <a:lnSpc>
                <a:spcPct val="90000"/>
              </a:lnSpc>
              <a:spcBef>
                <a:spcPts val="0"/>
              </a:spcBef>
              <a:spcAft>
                <a:spcPts val="0"/>
              </a:spcAft>
              <a:buClr>
                <a:schemeClr val="accent1"/>
              </a:buClr>
              <a:buSzPts val="9000"/>
              <a:buFont typeface="Calibri"/>
              <a:buNone/>
              <a:defRPr sz="90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12"/>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12"/>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12"/>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99" name="Google Shape;99;p12"/>
          <p:cNvSpPr txBox="1">
            <a:spLocks noGrp="1"/>
          </p:cNvSpPr>
          <p:nvPr>
            <p:ph type="subTitle" idx="1"/>
          </p:nvPr>
        </p:nvSpPr>
        <p:spPr>
          <a:xfrm>
            <a:off x="1143000" y="3002388"/>
            <a:ext cx="6858000" cy="6603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accent1"/>
              </a:buClr>
              <a:buSzPts val="1800"/>
              <a:buNone/>
              <a:defRPr sz="1800">
                <a:solidFill>
                  <a:schemeClr val="accent1"/>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lue_2-Section Header">
  <p:cSld name="Blue_2-Section Header">
    <p:bg>
      <p:bgPr>
        <a:solidFill>
          <a:schemeClr val="accent1"/>
        </a:solidFill>
        <a:effectLst/>
      </p:bgPr>
    </p:bg>
    <p:spTree>
      <p:nvGrpSpPr>
        <p:cNvPr id="1" name="Shape 100"/>
        <p:cNvGrpSpPr/>
        <p:nvPr/>
      </p:nvGrpSpPr>
      <p:grpSpPr>
        <a:xfrm>
          <a:off x="0" y="0"/>
          <a:ext cx="0" cy="0"/>
          <a:chOff x="0" y="0"/>
          <a:chExt cx="0" cy="0"/>
        </a:xfrm>
      </p:grpSpPr>
      <p:sp>
        <p:nvSpPr>
          <p:cNvPr id="101" name="Google Shape;101;p13"/>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2" name="Google Shape;102;p13"/>
          <p:cNvSpPr/>
          <p:nvPr/>
        </p:nvSpPr>
        <p:spPr>
          <a:xfrm>
            <a:off x="154640" y="1866568"/>
            <a:ext cx="8831400" cy="14253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03" name="Google Shape;103;p13"/>
          <p:cNvSpPr txBox="1">
            <a:spLocks noGrp="1"/>
          </p:cNvSpPr>
          <p:nvPr>
            <p:ph type="ctrTitle"/>
          </p:nvPr>
        </p:nvSpPr>
        <p:spPr>
          <a:xfrm>
            <a:off x="537883" y="1866568"/>
            <a:ext cx="8088300" cy="14253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1"/>
              </a:buClr>
              <a:buSzPts val="5100"/>
              <a:buFont typeface="Calibri"/>
              <a:buNone/>
              <a:defRPr sz="51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04" name="Google Shape;104;p13" descr="Oregon Department of Education Logo"/>
          <p:cNvPicPr preferRelativeResize="0"/>
          <p:nvPr/>
        </p:nvPicPr>
        <p:blipFill rotWithShape="1">
          <a:blip r:embed="rId2">
            <a:alphaModFix/>
          </a:blip>
          <a:srcRect/>
          <a:stretch/>
        </p:blipFill>
        <p:spPr>
          <a:xfrm>
            <a:off x="3775327" y="160537"/>
            <a:ext cx="1593345" cy="1625350"/>
          </a:xfrm>
          <a:prstGeom prst="rect">
            <a:avLst/>
          </a:prstGeom>
          <a:noFill/>
          <a:ln>
            <a:noFill/>
          </a:ln>
        </p:spPr>
      </p:pic>
      <p:sp>
        <p:nvSpPr>
          <p:cNvPr id="105" name="Google Shape;105;p13"/>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06" name="Google Shape;106;p13"/>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ue_4-Content with Caption">
  <p:cSld name="Blue_4-Content with Caption">
    <p:bg>
      <p:bgPr>
        <a:solidFill>
          <a:schemeClr val="accent1"/>
        </a:solidFill>
        <a:effectLst/>
      </p:bgPr>
    </p:bg>
    <p:spTree>
      <p:nvGrpSpPr>
        <p:cNvPr id="1" name="Shape 107"/>
        <p:cNvGrpSpPr/>
        <p:nvPr/>
      </p:nvGrpSpPr>
      <p:grpSpPr>
        <a:xfrm>
          <a:off x="0" y="0"/>
          <a:ext cx="0" cy="0"/>
          <a:chOff x="0" y="0"/>
          <a:chExt cx="0" cy="0"/>
        </a:xfrm>
      </p:grpSpPr>
      <p:sp>
        <p:nvSpPr>
          <p:cNvPr id="108" name="Google Shape;108;p14"/>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9" name="Google Shape;109;p14"/>
          <p:cNvSpPr/>
          <p:nvPr/>
        </p:nvSpPr>
        <p:spPr>
          <a:xfrm>
            <a:off x="154642" y="161365"/>
            <a:ext cx="3547800" cy="48240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0" name="Google Shape;110;p14"/>
          <p:cNvSpPr txBox="1">
            <a:spLocks noGrp="1"/>
          </p:cNvSpPr>
          <p:nvPr>
            <p:ph type="title"/>
          </p:nvPr>
        </p:nvSpPr>
        <p:spPr>
          <a:xfrm>
            <a:off x="537883" y="584734"/>
            <a:ext cx="2949000" cy="18942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1"/>
              </a:buClr>
              <a:buSzPts val="3300"/>
              <a:buFont typeface="Calibri"/>
              <a:buNone/>
              <a:defRPr sz="33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14"/>
          <p:cNvSpPr txBox="1">
            <a:spLocks noGrp="1"/>
          </p:cNvSpPr>
          <p:nvPr>
            <p:ph type="body" idx="1"/>
          </p:nvPr>
        </p:nvSpPr>
        <p:spPr>
          <a:xfrm>
            <a:off x="3887391" y="584735"/>
            <a:ext cx="4629000" cy="3811200"/>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12" name="Google Shape;112;p14"/>
          <p:cNvSpPr>
            <a:spLocks noGrp="1"/>
          </p:cNvSpPr>
          <p:nvPr>
            <p:ph type="pic" idx="2"/>
          </p:nvPr>
        </p:nvSpPr>
        <p:spPr>
          <a:xfrm>
            <a:off x="537883" y="2655094"/>
            <a:ext cx="2949000" cy="1740600"/>
          </a:xfrm>
          <a:prstGeom prst="rect">
            <a:avLst/>
          </a:prstGeom>
          <a:noFill/>
          <a:ln>
            <a:noFill/>
          </a:ln>
        </p:spPr>
      </p:sp>
      <p:sp>
        <p:nvSpPr>
          <p:cNvPr id="113" name="Google Shape;113;p14"/>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14" name="Google Shape;114;p14"/>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ue_3-Title Bar and Content">
  <p:cSld name="Blue_3-Title Bar and Content">
    <p:bg>
      <p:bgPr>
        <a:solidFill>
          <a:schemeClr val="accent1"/>
        </a:solidFill>
        <a:effectLst/>
      </p:bgPr>
    </p:bg>
    <p:spTree>
      <p:nvGrpSpPr>
        <p:cNvPr id="1" name="Shape 115"/>
        <p:cNvGrpSpPr/>
        <p:nvPr/>
      </p:nvGrpSpPr>
      <p:grpSpPr>
        <a:xfrm>
          <a:off x="0" y="0"/>
          <a:ext cx="0" cy="0"/>
          <a:chOff x="0" y="0"/>
          <a:chExt cx="0" cy="0"/>
        </a:xfrm>
      </p:grpSpPr>
      <p:sp>
        <p:nvSpPr>
          <p:cNvPr id="116" name="Google Shape;116;p15"/>
          <p:cNvSpPr/>
          <p:nvPr/>
        </p:nvSpPr>
        <p:spPr>
          <a:xfrm>
            <a:off x="154641" y="161365"/>
            <a:ext cx="8831100" cy="4824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7" name="Google Shape;117;p15"/>
          <p:cNvSpPr/>
          <p:nvPr/>
        </p:nvSpPr>
        <p:spPr>
          <a:xfrm>
            <a:off x="154641" y="161365"/>
            <a:ext cx="8831100" cy="10482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8" name="Google Shape;118;p15"/>
          <p:cNvSpPr txBox="1">
            <a:spLocks noGrp="1"/>
          </p:cNvSpPr>
          <p:nvPr>
            <p:ph type="body" idx="1"/>
          </p:nvPr>
        </p:nvSpPr>
        <p:spPr>
          <a:xfrm>
            <a:off x="537882" y="1369219"/>
            <a:ext cx="8088300" cy="30819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9" name="Google Shape;119;p15"/>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0" name="Google Shape;120;p15"/>
          <p:cNvSpPr txBox="1"/>
          <p:nvPr/>
        </p:nvSpPr>
        <p:spPr>
          <a:xfrm>
            <a:off x="537882" y="4641037"/>
            <a:ext cx="57354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21" name="Google Shape;121;p15"/>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Green_2-Section Header">
  <p:cSld name="Green_2-Section Header">
    <p:bg>
      <p:bgPr>
        <a:solidFill>
          <a:schemeClr val="accent5"/>
        </a:solidFill>
        <a:effectLst/>
      </p:bgPr>
    </p:bg>
    <p:spTree>
      <p:nvGrpSpPr>
        <p:cNvPr id="1" name="Shape 122"/>
        <p:cNvGrpSpPr/>
        <p:nvPr/>
      </p:nvGrpSpPr>
      <p:grpSpPr>
        <a:xfrm>
          <a:off x="0" y="0"/>
          <a:ext cx="0" cy="0"/>
          <a:chOff x="0" y="0"/>
          <a:chExt cx="0" cy="0"/>
        </a:xfrm>
      </p:grpSpPr>
      <p:sp>
        <p:nvSpPr>
          <p:cNvPr id="123" name="Google Shape;123;p16"/>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4" name="Google Shape;124;p16"/>
          <p:cNvSpPr/>
          <p:nvPr/>
        </p:nvSpPr>
        <p:spPr>
          <a:xfrm>
            <a:off x="154640" y="1866568"/>
            <a:ext cx="8831400" cy="1425300"/>
          </a:xfrm>
          <a:prstGeom prst="rect">
            <a:avLst/>
          </a:prstGeom>
          <a:solidFill>
            <a:srgbClr val="F0F4E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25" name="Google Shape;125;p16"/>
          <p:cNvSpPr txBox="1">
            <a:spLocks noGrp="1"/>
          </p:cNvSpPr>
          <p:nvPr>
            <p:ph type="ctrTitle"/>
          </p:nvPr>
        </p:nvSpPr>
        <p:spPr>
          <a:xfrm>
            <a:off x="537883" y="1866568"/>
            <a:ext cx="8088300" cy="14253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5"/>
              </a:buClr>
              <a:buSzPts val="5100"/>
              <a:buFont typeface="Calibri"/>
              <a:buNone/>
              <a:defRPr sz="5100">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26" name="Google Shape;126;p16" descr="Oregon Department of Education Logo"/>
          <p:cNvPicPr preferRelativeResize="0"/>
          <p:nvPr/>
        </p:nvPicPr>
        <p:blipFill rotWithShape="1">
          <a:blip r:embed="rId2">
            <a:alphaModFix/>
          </a:blip>
          <a:srcRect/>
          <a:stretch/>
        </p:blipFill>
        <p:spPr>
          <a:xfrm>
            <a:off x="3775327" y="160537"/>
            <a:ext cx="1593345" cy="1625350"/>
          </a:xfrm>
          <a:prstGeom prst="rect">
            <a:avLst/>
          </a:prstGeom>
          <a:noFill/>
          <a:ln>
            <a:noFill/>
          </a:ln>
        </p:spPr>
      </p:pic>
      <p:sp>
        <p:nvSpPr>
          <p:cNvPr id="127" name="Google Shape;127;p16"/>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28" name="Google Shape;128;p16"/>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9"/>
        <p:cNvGrpSpPr/>
        <p:nvPr/>
      </p:nvGrpSpPr>
      <p:grpSpPr>
        <a:xfrm>
          <a:off x="0" y="0"/>
          <a:ext cx="0" cy="0"/>
          <a:chOff x="0" y="0"/>
          <a:chExt cx="0" cy="0"/>
        </a:xfrm>
      </p:grpSpPr>
      <p:sp>
        <p:nvSpPr>
          <p:cNvPr id="130" name="Google Shape;130;p1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31" name="Google Shape;131;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32" name="Google Shape;132;p17"/>
          <p:cNvSpPr txBox="1">
            <a:spLocks noGrp="1"/>
          </p:cNvSpPr>
          <p:nvPr>
            <p:ph type="sldNum" idx="12"/>
          </p:nvPr>
        </p:nvSpPr>
        <p:spPr>
          <a:xfrm>
            <a:off x="8525425" y="47039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1pPr>
            <a:lvl2pPr marL="0" marR="0" lvl="1"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2pPr>
            <a:lvl3pPr marL="0" marR="0" lvl="2"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3pPr>
            <a:lvl4pPr marL="0" marR="0" lvl="3"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4pPr>
            <a:lvl5pPr marL="0" marR="0" lvl="4"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5pPr>
            <a:lvl6pPr marL="0" marR="0" lvl="5"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6pPr>
            <a:lvl7pPr marL="0" marR="0" lvl="6"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7pPr>
            <a:lvl8pPr marL="0" marR="0" lvl="7"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8pPr>
            <a:lvl9pPr marL="0" marR="0" lvl="8" indent="0" algn="r">
              <a:lnSpc>
                <a:spcPct val="100000"/>
              </a:lnSpc>
              <a:spcBef>
                <a:spcPts val="0"/>
              </a:spcBef>
              <a:spcAft>
                <a:spcPts val="0"/>
              </a:spcAft>
              <a:buClr>
                <a:srgbClr val="000000"/>
              </a:buClr>
              <a:buSzPts val="1300"/>
              <a:buFont typeface="Arial"/>
              <a:buNone/>
              <a:defRPr sz="1300" b="1" i="0" u="none" strike="noStrike" cap="none">
                <a:solidFill>
                  <a:srgbClr val="FFFFFF"/>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Red_4-Content with Caption">
  <p:cSld name="Red_4-Content with Caption">
    <p:bg>
      <p:bgPr>
        <a:solidFill>
          <a:schemeClr val="accent2"/>
        </a:solidFill>
        <a:effectLst/>
      </p:bgPr>
    </p:bg>
    <p:spTree>
      <p:nvGrpSpPr>
        <p:cNvPr id="1" name="Shape 133"/>
        <p:cNvGrpSpPr/>
        <p:nvPr/>
      </p:nvGrpSpPr>
      <p:grpSpPr>
        <a:xfrm>
          <a:off x="0" y="0"/>
          <a:ext cx="0" cy="0"/>
          <a:chOff x="0" y="0"/>
          <a:chExt cx="0" cy="0"/>
        </a:xfrm>
      </p:grpSpPr>
      <p:sp>
        <p:nvSpPr>
          <p:cNvPr id="134" name="Google Shape;134;p18"/>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5" name="Google Shape;135;p18"/>
          <p:cNvSpPr/>
          <p:nvPr/>
        </p:nvSpPr>
        <p:spPr>
          <a:xfrm>
            <a:off x="154642" y="161365"/>
            <a:ext cx="3547800" cy="4824000"/>
          </a:xfrm>
          <a:prstGeom prst="rect">
            <a:avLst/>
          </a:prstGeom>
          <a:solidFill>
            <a:srgbClr val="FCF4F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6" name="Google Shape;136;p18"/>
          <p:cNvSpPr txBox="1">
            <a:spLocks noGrp="1"/>
          </p:cNvSpPr>
          <p:nvPr>
            <p:ph type="title"/>
          </p:nvPr>
        </p:nvSpPr>
        <p:spPr>
          <a:xfrm>
            <a:off x="537883" y="584734"/>
            <a:ext cx="2949000" cy="18975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2"/>
              </a:buClr>
              <a:buSzPts val="3300"/>
              <a:buFont typeface="Calibri"/>
              <a:buNone/>
              <a:defRPr sz="33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7" name="Google Shape;137;p18"/>
          <p:cNvSpPr txBox="1">
            <a:spLocks noGrp="1"/>
          </p:cNvSpPr>
          <p:nvPr>
            <p:ph type="body" idx="1"/>
          </p:nvPr>
        </p:nvSpPr>
        <p:spPr>
          <a:xfrm>
            <a:off x="3887391" y="584735"/>
            <a:ext cx="4629000" cy="3811200"/>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42900" algn="l">
              <a:lnSpc>
                <a:spcPct val="90000"/>
              </a:lnSpc>
              <a:spcBef>
                <a:spcPts val="400"/>
              </a:spcBef>
              <a:spcAft>
                <a:spcPts val="0"/>
              </a:spcAft>
              <a:buClr>
                <a:schemeClr val="dk1"/>
              </a:buClr>
              <a:buSzPts val="1800"/>
              <a:buChar char="•"/>
              <a:defRPr sz="1800"/>
            </a:lvl2pPr>
            <a:lvl3pPr marL="1371600" lvl="2" indent="-342900" algn="l">
              <a:lnSpc>
                <a:spcPct val="90000"/>
              </a:lnSpc>
              <a:spcBef>
                <a:spcPts val="400"/>
              </a:spcBef>
              <a:spcAft>
                <a:spcPts val="0"/>
              </a:spcAft>
              <a:buClr>
                <a:schemeClr val="dk1"/>
              </a:buClr>
              <a:buSzPts val="1800"/>
              <a:buChar char="•"/>
              <a:defRPr sz="1800"/>
            </a:lvl3pPr>
            <a:lvl4pPr marL="1828800" lvl="3" indent="-342900" algn="l">
              <a:lnSpc>
                <a:spcPct val="90000"/>
              </a:lnSpc>
              <a:spcBef>
                <a:spcPts val="400"/>
              </a:spcBef>
              <a:spcAft>
                <a:spcPts val="0"/>
              </a:spcAft>
              <a:buClr>
                <a:schemeClr val="dk1"/>
              </a:buClr>
              <a:buSzPts val="1800"/>
              <a:buChar char="•"/>
              <a:defRPr sz="1800"/>
            </a:lvl4pPr>
            <a:lvl5pPr marL="2286000" lvl="4" indent="-342900" algn="l">
              <a:lnSpc>
                <a:spcPct val="90000"/>
              </a:lnSpc>
              <a:spcBef>
                <a:spcPts val="400"/>
              </a:spcBef>
              <a:spcAft>
                <a:spcPts val="0"/>
              </a:spcAft>
              <a:buClr>
                <a:schemeClr val="dk1"/>
              </a:buClr>
              <a:buSzPts val="1800"/>
              <a:buChar char="•"/>
              <a:defRPr sz="18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38" name="Google Shape;138;p18"/>
          <p:cNvSpPr>
            <a:spLocks noGrp="1"/>
          </p:cNvSpPr>
          <p:nvPr>
            <p:ph type="pic" idx="2"/>
          </p:nvPr>
        </p:nvSpPr>
        <p:spPr>
          <a:xfrm>
            <a:off x="537883" y="2655094"/>
            <a:ext cx="2949000" cy="1740600"/>
          </a:xfrm>
          <a:prstGeom prst="rect">
            <a:avLst/>
          </a:prstGeom>
          <a:noFill/>
          <a:ln>
            <a:noFill/>
          </a:ln>
        </p:spPr>
      </p:sp>
      <p:sp>
        <p:nvSpPr>
          <p:cNvPr id="139" name="Google Shape;139;p18"/>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40" name="Google Shape;140;p18"/>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Red_8-Title Only">
  <p:cSld name="Red_8-Title Only">
    <p:bg>
      <p:bgPr>
        <a:solidFill>
          <a:schemeClr val="accent2"/>
        </a:solidFill>
        <a:effectLst/>
      </p:bgPr>
    </p:bg>
    <p:spTree>
      <p:nvGrpSpPr>
        <p:cNvPr id="1" name="Shape 141"/>
        <p:cNvGrpSpPr/>
        <p:nvPr/>
      </p:nvGrpSpPr>
      <p:grpSpPr>
        <a:xfrm>
          <a:off x="0" y="0"/>
          <a:ext cx="0" cy="0"/>
          <a:chOff x="0" y="0"/>
          <a:chExt cx="0" cy="0"/>
        </a:xfrm>
      </p:grpSpPr>
      <p:sp>
        <p:nvSpPr>
          <p:cNvPr id="142" name="Google Shape;142;p19"/>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3" name="Google Shape;143;p19"/>
          <p:cNvSpPr txBox="1">
            <a:spLocks noGrp="1"/>
          </p:cNvSpPr>
          <p:nvPr>
            <p:ph type="title"/>
          </p:nvPr>
        </p:nvSpPr>
        <p:spPr>
          <a:xfrm>
            <a:off x="537882" y="342900"/>
            <a:ext cx="8088300" cy="769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3300"/>
              <a:buFont typeface="Calibri"/>
              <a:buNone/>
              <a:defRPr>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4" name="Google Shape;144;p19"/>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45" name="Google Shape;145;p19"/>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Red_9-Blank">
  <p:cSld name="Red_9-Blank">
    <p:bg>
      <p:bgPr>
        <a:solidFill>
          <a:schemeClr val="accent2"/>
        </a:solidFill>
        <a:effectLst/>
      </p:bgPr>
    </p:bg>
    <p:spTree>
      <p:nvGrpSpPr>
        <p:cNvPr id="1" name="Shape 146"/>
        <p:cNvGrpSpPr/>
        <p:nvPr/>
      </p:nvGrpSpPr>
      <p:grpSpPr>
        <a:xfrm>
          <a:off x="0" y="0"/>
          <a:ext cx="0" cy="0"/>
          <a:chOff x="0" y="0"/>
          <a:chExt cx="0" cy="0"/>
        </a:xfrm>
      </p:grpSpPr>
      <p:sp>
        <p:nvSpPr>
          <p:cNvPr id="147" name="Google Shape;147;p20"/>
          <p:cNvSpPr/>
          <p:nvPr/>
        </p:nvSpPr>
        <p:spPr>
          <a:xfrm>
            <a:off x="154641" y="161365"/>
            <a:ext cx="8831100" cy="48243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148" name="Google Shape;148;p20"/>
          <p:cNvSpPr txBox="1">
            <a:spLocks noGrp="1"/>
          </p:cNvSpPr>
          <p:nvPr>
            <p:ph type="body" idx="1"/>
          </p:nvPr>
        </p:nvSpPr>
        <p:spPr>
          <a:xfrm>
            <a:off x="537882" y="494969"/>
            <a:ext cx="8088300" cy="40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20"/>
          <p:cNvSpPr txBox="1"/>
          <p:nvPr/>
        </p:nvSpPr>
        <p:spPr>
          <a:xfrm>
            <a:off x="537882" y="4641037"/>
            <a:ext cx="57354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50" name="Google Shape;150;p20"/>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Orange_3-Title Bar and Content">
  <p:cSld name="Orange_3-Title Bar and Content">
    <p:bg>
      <p:bgPr>
        <a:solidFill>
          <a:schemeClr val="accent3"/>
        </a:solidFill>
        <a:effectLst/>
      </p:bgPr>
    </p:bg>
    <p:spTree>
      <p:nvGrpSpPr>
        <p:cNvPr id="1" name="Shape 151"/>
        <p:cNvGrpSpPr/>
        <p:nvPr/>
      </p:nvGrpSpPr>
      <p:grpSpPr>
        <a:xfrm>
          <a:off x="0" y="0"/>
          <a:ext cx="0" cy="0"/>
          <a:chOff x="0" y="0"/>
          <a:chExt cx="0" cy="0"/>
        </a:xfrm>
      </p:grpSpPr>
      <p:sp>
        <p:nvSpPr>
          <p:cNvPr id="152" name="Google Shape;152;p21"/>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3" name="Google Shape;153;p21"/>
          <p:cNvSpPr/>
          <p:nvPr/>
        </p:nvSpPr>
        <p:spPr>
          <a:xfrm>
            <a:off x="154641" y="161365"/>
            <a:ext cx="8831400" cy="1047900"/>
          </a:xfrm>
          <a:prstGeom prst="rect">
            <a:avLst/>
          </a:prstGeom>
          <a:solidFill>
            <a:srgbClr val="FCEDE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54" name="Google Shape;154;p21"/>
          <p:cNvSpPr txBox="1">
            <a:spLocks noGrp="1"/>
          </p:cNvSpPr>
          <p:nvPr>
            <p:ph type="body" idx="1"/>
          </p:nvPr>
        </p:nvSpPr>
        <p:spPr>
          <a:xfrm>
            <a:off x="537882" y="1369219"/>
            <a:ext cx="8088300" cy="30819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5" name="Google Shape;155;p21"/>
          <p:cNvSpPr txBox="1">
            <a:spLocks noGrp="1"/>
          </p:cNvSpPr>
          <p:nvPr>
            <p:ph type="title"/>
          </p:nvPr>
        </p:nvSpPr>
        <p:spPr>
          <a:xfrm>
            <a:off x="537882" y="342900"/>
            <a:ext cx="8088300" cy="769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3"/>
              </a:buClr>
              <a:buSzPts val="3300"/>
              <a:buFont typeface="Calibri"/>
              <a:buNone/>
              <a:defRPr>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6" name="Google Shape;156;p21"/>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57" name="Google Shape;157;p21"/>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8"/>
        <p:cNvGrpSpPr/>
        <p:nvPr/>
      </p:nvGrpSpPr>
      <p:grpSpPr>
        <a:xfrm>
          <a:off x="0" y="0"/>
          <a:ext cx="0" cy="0"/>
          <a:chOff x="0" y="0"/>
          <a:chExt cx="0" cy="0"/>
        </a:xfrm>
      </p:grpSpPr>
      <p:sp>
        <p:nvSpPr>
          <p:cNvPr id="159" name="Google Shape;159;p22"/>
          <p:cNvSpPr txBox="1">
            <a:spLocks noGrp="1"/>
          </p:cNvSpPr>
          <p:nvPr>
            <p:ph type="title"/>
          </p:nvPr>
        </p:nvSpPr>
        <p:spPr>
          <a:xfrm>
            <a:off x="311700" y="391350"/>
            <a:ext cx="8520600" cy="626100"/>
          </a:xfrm>
          <a:prstGeom prst="rect">
            <a:avLst/>
          </a:prstGeom>
        </p:spPr>
        <p:txBody>
          <a:bodyPr spcFirstLastPara="1" wrap="square" lIns="68575" tIns="34275" rIns="68575" bIns="34275" anchor="b" anchorCtr="0">
            <a:normAutofit/>
          </a:bodyPr>
          <a:lstStyle>
            <a:lvl1pPr lvl="0">
              <a:spcBef>
                <a:spcPts val="0"/>
              </a:spcBef>
              <a:spcAft>
                <a:spcPts val="0"/>
              </a:spcAft>
              <a:buSzPts val="33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0" name="Google Shape;160;p22"/>
          <p:cNvSpPr txBox="1">
            <a:spLocks noGrp="1"/>
          </p:cNvSpPr>
          <p:nvPr>
            <p:ph type="sldNum" idx="12"/>
          </p:nvPr>
        </p:nvSpPr>
        <p:spPr>
          <a:xfrm>
            <a:off x="8525425" y="4703909"/>
            <a:ext cx="548700" cy="393600"/>
          </a:xfrm>
          <a:prstGeom prst="rect">
            <a:avLst/>
          </a:prstGeom>
        </p:spPr>
        <p:txBody>
          <a:bodyPr spcFirstLastPara="1" wrap="square" lIns="68575" tIns="34275" rIns="68575" bIns="3427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Orange_2-Section Header">
  <p:cSld name="Orange_2-Section Header">
    <p:bg>
      <p:bgPr>
        <a:solidFill>
          <a:schemeClr val="accent3"/>
        </a:solidFill>
        <a:effectLst/>
      </p:bgPr>
    </p:bg>
    <p:spTree>
      <p:nvGrpSpPr>
        <p:cNvPr id="1" name="Shape 161"/>
        <p:cNvGrpSpPr/>
        <p:nvPr/>
      </p:nvGrpSpPr>
      <p:grpSpPr>
        <a:xfrm>
          <a:off x="0" y="0"/>
          <a:ext cx="0" cy="0"/>
          <a:chOff x="0" y="0"/>
          <a:chExt cx="0" cy="0"/>
        </a:xfrm>
      </p:grpSpPr>
      <p:sp>
        <p:nvSpPr>
          <p:cNvPr id="162" name="Google Shape;162;p23"/>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63" name="Google Shape;163;p23"/>
          <p:cNvSpPr/>
          <p:nvPr/>
        </p:nvSpPr>
        <p:spPr>
          <a:xfrm>
            <a:off x="154640" y="1866568"/>
            <a:ext cx="8831400" cy="1425300"/>
          </a:xfrm>
          <a:prstGeom prst="rect">
            <a:avLst/>
          </a:prstGeom>
          <a:solidFill>
            <a:srgbClr val="FCEDE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64" name="Google Shape;164;p23"/>
          <p:cNvSpPr txBox="1">
            <a:spLocks noGrp="1"/>
          </p:cNvSpPr>
          <p:nvPr>
            <p:ph type="ctrTitle"/>
          </p:nvPr>
        </p:nvSpPr>
        <p:spPr>
          <a:xfrm>
            <a:off x="537883" y="1866568"/>
            <a:ext cx="8088300" cy="1425300"/>
          </a:xfrm>
          <a:prstGeom prst="rect">
            <a:avLst/>
          </a:prstGeom>
          <a:noFill/>
          <a:ln>
            <a:noFill/>
          </a:ln>
        </p:spPr>
        <p:txBody>
          <a:bodyPr spcFirstLastPara="1" wrap="square" lIns="68575" tIns="34275" rIns="68575" bIns="34275" anchor="ctr" anchorCtr="0">
            <a:noAutofit/>
          </a:bodyPr>
          <a:lstStyle>
            <a:lvl1pPr lvl="0" algn="ctr">
              <a:lnSpc>
                <a:spcPct val="90000"/>
              </a:lnSpc>
              <a:spcBef>
                <a:spcPts val="0"/>
              </a:spcBef>
              <a:spcAft>
                <a:spcPts val="0"/>
              </a:spcAft>
              <a:buClr>
                <a:schemeClr val="accent3"/>
              </a:buClr>
              <a:buSzPts val="5100"/>
              <a:buFont typeface="Calibri"/>
              <a:buNone/>
              <a:defRPr sz="5100">
                <a:solidFill>
                  <a:schemeClr val="accent3"/>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65" name="Google Shape;165;p23" descr="Oregon Department of Education Logo"/>
          <p:cNvPicPr preferRelativeResize="0"/>
          <p:nvPr/>
        </p:nvPicPr>
        <p:blipFill rotWithShape="1">
          <a:blip r:embed="rId2">
            <a:alphaModFix/>
          </a:blip>
          <a:srcRect/>
          <a:stretch/>
        </p:blipFill>
        <p:spPr>
          <a:xfrm>
            <a:off x="3775327" y="160537"/>
            <a:ext cx="1593345" cy="1625350"/>
          </a:xfrm>
          <a:prstGeom prst="rect">
            <a:avLst/>
          </a:prstGeom>
          <a:noFill/>
          <a:ln>
            <a:noFill/>
          </a:ln>
        </p:spPr>
      </p:pic>
      <p:sp>
        <p:nvSpPr>
          <p:cNvPr id="166" name="Google Shape;166;p23"/>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67" name="Google Shape;167;p23"/>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Blank 1">
  <p:cSld name="1_Blank">
    <p:spTree>
      <p:nvGrpSpPr>
        <p:cNvPr id="1" name="Shape 168"/>
        <p:cNvGrpSpPr/>
        <p:nvPr/>
      </p:nvGrpSpPr>
      <p:grpSpPr>
        <a:xfrm>
          <a:off x="0" y="0"/>
          <a:ext cx="0" cy="0"/>
          <a:chOff x="0" y="0"/>
          <a:chExt cx="0" cy="0"/>
        </a:xfrm>
      </p:grpSpPr>
      <p:sp>
        <p:nvSpPr>
          <p:cNvPr id="169" name="Google Shape;169;p24"/>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lt1"/>
                </a:solidFill>
                <a:latin typeface="Arial"/>
                <a:ea typeface="Arial"/>
                <a:cs typeface="Arial"/>
                <a:sym typeface="Arial"/>
              </a:rPr>
              <a:t>v</a:t>
            </a:r>
            <a:endParaRPr sz="1100" b="0" i="0" u="none" strike="noStrike" cap="none">
              <a:solidFill>
                <a:srgbClr val="000000"/>
              </a:solidFill>
              <a:latin typeface="Arial"/>
              <a:ea typeface="Arial"/>
              <a:cs typeface="Arial"/>
              <a:sym typeface="Arial"/>
            </a:endParaRPr>
          </a:p>
        </p:txBody>
      </p:sp>
      <p:sp>
        <p:nvSpPr>
          <p:cNvPr id="170" name="Google Shape;170;p24"/>
          <p:cNvSpPr txBox="1">
            <a:spLocks noGrp="1"/>
          </p:cNvSpPr>
          <p:nvPr>
            <p:ph type="body" idx="1"/>
          </p:nvPr>
        </p:nvSpPr>
        <p:spPr>
          <a:xfrm>
            <a:off x="537882" y="494969"/>
            <a:ext cx="8088300" cy="40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24"/>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2" name="Google Shape;172;p24"/>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3" name="Google Shape;173;p24"/>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74"/>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Green_8-Title Only">
  <p:cSld name="Green_8-Title Only">
    <p:bg>
      <p:bgPr>
        <a:solidFill>
          <a:schemeClr val="accent5"/>
        </a:solidFill>
        <a:effectLst/>
      </p:bgPr>
    </p:bg>
    <p:spTree>
      <p:nvGrpSpPr>
        <p:cNvPr id="1" name="Shape 175"/>
        <p:cNvGrpSpPr/>
        <p:nvPr/>
      </p:nvGrpSpPr>
      <p:grpSpPr>
        <a:xfrm>
          <a:off x="0" y="0"/>
          <a:ext cx="0" cy="0"/>
          <a:chOff x="0" y="0"/>
          <a:chExt cx="0" cy="0"/>
        </a:xfrm>
      </p:grpSpPr>
      <p:sp>
        <p:nvSpPr>
          <p:cNvPr id="176" name="Google Shape;176;p26"/>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7" name="Google Shape;177;p26"/>
          <p:cNvSpPr txBox="1">
            <a:spLocks noGrp="1"/>
          </p:cNvSpPr>
          <p:nvPr>
            <p:ph type="title"/>
          </p:nvPr>
        </p:nvSpPr>
        <p:spPr>
          <a:xfrm>
            <a:off x="537882" y="342900"/>
            <a:ext cx="8088300" cy="769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300"/>
              <a:buFont typeface="Calibri"/>
              <a:buNone/>
              <a:defRPr>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8" name="Google Shape;178;p26"/>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79" name="Google Shape;179;p26"/>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Red_7-Comparison">
  <p:cSld name="Red_7-Comparison">
    <p:bg>
      <p:bgPr>
        <a:solidFill>
          <a:schemeClr val="accent2"/>
        </a:solidFill>
        <a:effectLst/>
      </p:bgPr>
    </p:bg>
    <p:spTree>
      <p:nvGrpSpPr>
        <p:cNvPr id="1" name="Shape 180"/>
        <p:cNvGrpSpPr/>
        <p:nvPr/>
      </p:nvGrpSpPr>
      <p:grpSpPr>
        <a:xfrm>
          <a:off x="0" y="0"/>
          <a:ext cx="0" cy="0"/>
          <a:chOff x="0" y="0"/>
          <a:chExt cx="0" cy="0"/>
        </a:xfrm>
      </p:grpSpPr>
      <p:sp>
        <p:nvSpPr>
          <p:cNvPr id="181" name="Google Shape;181;p27"/>
          <p:cNvSpPr txBox="1">
            <a:spLocks noGrp="1"/>
          </p:cNvSpPr>
          <p:nvPr>
            <p:ph type="body" idx="1"/>
          </p:nvPr>
        </p:nvSpPr>
        <p:spPr>
          <a:xfrm>
            <a:off x="537882" y="1260872"/>
            <a:ext cx="3960300" cy="618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2"/>
              </a:buClr>
              <a:buSzPts val="2400"/>
              <a:buNone/>
              <a:defRPr sz="2400" b="0">
                <a:solidFill>
                  <a:schemeClr val="accent2"/>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82" name="Google Shape;182;p27"/>
          <p:cNvSpPr txBox="1">
            <a:spLocks noGrp="1"/>
          </p:cNvSpPr>
          <p:nvPr>
            <p:ph type="body" idx="2"/>
          </p:nvPr>
        </p:nvSpPr>
        <p:spPr>
          <a:xfrm>
            <a:off x="537882" y="1878806"/>
            <a:ext cx="3960300" cy="2575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3" name="Google Shape;183;p27"/>
          <p:cNvSpPr txBox="1">
            <a:spLocks noGrp="1"/>
          </p:cNvSpPr>
          <p:nvPr>
            <p:ph type="body" idx="3"/>
          </p:nvPr>
        </p:nvSpPr>
        <p:spPr>
          <a:xfrm>
            <a:off x="4629150" y="1260872"/>
            <a:ext cx="3997200" cy="6180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accent2"/>
              </a:buClr>
              <a:buSzPts val="2400"/>
              <a:buNone/>
              <a:defRPr sz="2400" b="0">
                <a:solidFill>
                  <a:schemeClr val="accent2"/>
                </a:solidFill>
              </a:defRPr>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84" name="Google Shape;184;p27"/>
          <p:cNvSpPr txBox="1">
            <a:spLocks noGrp="1"/>
          </p:cNvSpPr>
          <p:nvPr>
            <p:ph type="body" idx="4"/>
          </p:nvPr>
        </p:nvSpPr>
        <p:spPr>
          <a:xfrm>
            <a:off x="4629150" y="1878806"/>
            <a:ext cx="3997200" cy="2575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5" name="Google Shape;185;p27"/>
          <p:cNvSpPr txBox="1">
            <a:spLocks noGrp="1"/>
          </p:cNvSpPr>
          <p:nvPr>
            <p:ph type="title"/>
          </p:nvPr>
        </p:nvSpPr>
        <p:spPr>
          <a:xfrm>
            <a:off x="537882" y="342900"/>
            <a:ext cx="8088300" cy="769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2400"/>
              <a:buFont typeface="Calibri"/>
              <a:buNone/>
              <a:defRPr sz="24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6" name="Google Shape;186;p27"/>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87" name="Google Shape;187;p27"/>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Blue_9-Blank">
  <p:cSld name="Blue_9-Blank">
    <p:spTree>
      <p:nvGrpSpPr>
        <p:cNvPr id="1" name="Shape 188"/>
        <p:cNvGrpSpPr/>
        <p:nvPr/>
      </p:nvGrpSpPr>
      <p:grpSpPr>
        <a:xfrm>
          <a:off x="0" y="0"/>
          <a:ext cx="0" cy="0"/>
          <a:chOff x="0" y="0"/>
          <a:chExt cx="0" cy="0"/>
        </a:xfrm>
      </p:grpSpPr>
      <p:sp>
        <p:nvSpPr>
          <p:cNvPr id="189" name="Google Shape;189;p28"/>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190" name="Google Shape;190;p28"/>
          <p:cNvSpPr txBox="1">
            <a:spLocks noGrp="1"/>
          </p:cNvSpPr>
          <p:nvPr>
            <p:ph type="body" idx="1"/>
          </p:nvPr>
        </p:nvSpPr>
        <p:spPr>
          <a:xfrm>
            <a:off x="537882" y="494969"/>
            <a:ext cx="8088300" cy="40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28"/>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92" name="Google Shape;192;p28"/>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Green_3-Title Bar and Content">
  <p:cSld name="Green_3-Title Bar and Content">
    <p:bg>
      <p:bgPr>
        <a:solidFill>
          <a:schemeClr val="accent5"/>
        </a:solidFill>
        <a:effectLst/>
      </p:bgPr>
    </p:bg>
    <p:spTree>
      <p:nvGrpSpPr>
        <p:cNvPr id="1" name="Shape 193"/>
        <p:cNvGrpSpPr/>
        <p:nvPr/>
      </p:nvGrpSpPr>
      <p:grpSpPr>
        <a:xfrm>
          <a:off x="0" y="0"/>
          <a:ext cx="0" cy="0"/>
          <a:chOff x="0" y="0"/>
          <a:chExt cx="0" cy="0"/>
        </a:xfrm>
      </p:grpSpPr>
      <p:sp>
        <p:nvSpPr>
          <p:cNvPr id="194" name="Google Shape;194;p29"/>
          <p:cNvSpPr/>
          <p:nvPr/>
        </p:nvSpPr>
        <p:spPr>
          <a:xfrm>
            <a:off x="154641" y="161365"/>
            <a:ext cx="8831400" cy="4824000"/>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5" name="Google Shape;195;p29"/>
          <p:cNvSpPr/>
          <p:nvPr/>
        </p:nvSpPr>
        <p:spPr>
          <a:xfrm>
            <a:off x="154641" y="161365"/>
            <a:ext cx="8831400" cy="1047900"/>
          </a:xfrm>
          <a:prstGeom prst="rect">
            <a:avLst/>
          </a:prstGeom>
          <a:solidFill>
            <a:srgbClr val="F0F4E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6" name="Google Shape;196;p29"/>
          <p:cNvSpPr txBox="1">
            <a:spLocks noGrp="1"/>
          </p:cNvSpPr>
          <p:nvPr>
            <p:ph type="body" idx="1"/>
          </p:nvPr>
        </p:nvSpPr>
        <p:spPr>
          <a:xfrm>
            <a:off x="537882" y="1369219"/>
            <a:ext cx="8088300" cy="30819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29"/>
          <p:cNvSpPr txBox="1">
            <a:spLocks noGrp="1"/>
          </p:cNvSpPr>
          <p:nvPr>
            <p:ph type="title"/>
          </p:nvPr>
        </p:nvSpPr>
        <p:spPr>
          <a:xfrm>
            <a:off x="537882" y="342900"/>
            <a:ext cx="8088300" cy="7698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300"/>
              <a:buFont typeface="Calibri"/>
              <a:buNone/>
              <a:defRPr>
                <a:solidFill>
                  <a:schemeClr val="accent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8" name="Google Shape;198;p29"/>
          <p:cNvSpPr txBox="1"/>
          <p:nvPr/>
        </p:nvSpPr>
        <p:spPr>
          <a:xfrm>
            <a:off x="537882" y="4641037"/>
            <a:ext cx="5735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99" name="Google Shape;199;p29"/>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p:nvPr/>
        </p:nvSpPr>
        <p:spPr>
          <a:xfrm>
            <a:off x="154641" y="161365"/>
            <a:ext cx="8831100" cy="4824300"/>
          </a:xfrm>
          <a:prstGeom prst="rect">
            <a:avLst/>
          </a:prstGeom>
          <a:solidFill>
            <a:schemeClr val="lt1"/>
          </a:solidFill>
          <a:ln>
            <a:noFill/>
          </a:ln>
          <a:effectLst>
            <a:outerShdw blurRad="38100" dist="28575"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595959"/>
              </a:solidFill>
              <a:latin typeface="Calibri"/>
              <a:ea typeface="Calibri"/>
              <a:cs typeface="Calibri"/>
              <a:sym typeface="Calibri"/>
            </a:endParaRPr>
          </a:p>
        </p:txBody>
      </p:sp>
      <p:sp>
        <p:nvSpPr>
          <p:cNvPr id="7" name="Google Shape;7;p1"/>
          <p:cNvSpPr txBox="1">
            <a:spLocks noGrp="1"/>
          </p:cNvSpPr>
          <p:nvPr>
            <p:ph type="title"/>
          </p:nvPr>
        </p:nvSpPr>
        <p:spPr>
          <a:xfrm>
            <a:off x="537882" y="342900"/>
            <a:ext cx="8088300" cy="770100"/>
          </a:xfrm>
          <a:prstGeom prst="rect">
            <a:avLst/>
          </a:prstGeom>
          <a:noFill/>
          <a:ln>
            <a:noFill/>
          </a:ln>
        </p:spPr>
        <p:txBody>
          <a:bodyPr spcFirstLastPara="1" wrap="square" lIns="68575" tIns="34275" rIns="68575" bIns="34275" anchor="b" anchorCtr="0">
            <a:normAutofit/>
          </a:bodyPr>
          <a:lstStyle>
            <a:lvl1pPr marR="0" lvl="0" algn="l">
              <a:lnSpc>
                <a:spcPct val="90000"/>
              </a:lnSpc>
              <a:spcBef>
                <a:spcPts val="0"/>
              </a:spcBef>
              <a:spcAft>
                <a:spcPts val="0"/>
              </a:spcAft>
              <a:buClr>
                <a:schemeClr val="accent1"/>
              </a:buClr>
              <a:buSzPts val="3300"/>
              <a:buFont typeface="Calibri"/>
              <a:buNone/>
              <a:defRPr sz="3300" b="0" i="0" u="none" strike="noStrike" cap="none">
                <a:solidFill>
                  <a:schemeClr val="accent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 name="Google Shape;8;p1"/>
          <p:cNvSpPr txBox="1">
            <a:spLocks noGrp="1"/>
          </p:cNvSpPr>
          <p:nvPr>
            <p:ph type="body" idx="1"/>
          </p:nvPr>
        </p:nvSpPr>
        <p:spPr>
          <a:xfrm>
            <a:off x="537882" y="1369219"/>
            <a:ext cx="8088300" cy="3081900"/>
          </a:xfrm>
          <a:prstGeom prst="rect">
            <a:avLst/>
          </a:prstGeom>
          <a:noFill/>
          <a:ln>
            <a:noFill/>
          </a:ln>
        </p:spPr>
        <p:txBody>
          <a:bodyPr spcFirstLastPara="1" wrap="square" lIns="68575" tIns="34275" rIns="68575" bIns="34275" anchor="t" anchorCtr="0">
            <a:normAutofit/>
          </a:bodyPr>
          <a:lstStyle>
            <a:lvl1pPr marL="457200" marR="0" lvl="0" indent="-34290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537882" y="4604845"/>
            <a:ext cx="21480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595959"/>
                </a:solidFill>
                <a:latin typeface="Calibri"/>
                <a:ea typeface="Calibri"/>
                <a:cs typeface="Calibri"/>
                <a:sym typeface="Calibri"/>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dt" idx="10"/>
          </p:nvPr>
        </p:nvSpPr>
        <p:spPr>
          <a:xfrm>
            <a:off x="2891118" y="4604845"/>
            <a:ext cx="33819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595959"/>
                </a:solidFill>
                <a:latin typeface="Calibri"/>
                <a:ea typeface="Calibri"/>
                <a:cs typeface="Calibri"/>
                <a:sym typeface="Calibri"/>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57950" y="4604845"/>
            <a:ext cx="2168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595959"/>
                </a:solidFill>
                <a:latin typeface="Calibri"/>
                <a:ea typeface="Calibri"/>
                <a:cs typeface="Calibri"/>
                <a:sym typeface="Calibri"/>
              </a:defRPr>
            </a:lvl1pPr>
            <a:lvl2pPr marL="0" marR="0" lvl="1" indent="0" algn="r">
              <a:spcBef>
                <a:spcPts val="0"/>
              </a:spcBef>
              <a:buNone/>
              <a:defRPr sz="900" b="0" i="0" u="none" strike="noStrike" cap="none">
                <a:solidFill>
                  <a:srgbClr val="595959"/>
                </a:solidFill>
                <a:latin typeface="Calibri"/>
                <a:ea typeface="Calibri"/>
                <a:cs typeface="Calibri"/>
                <a:sym typeface="Calibri"/>
              </a:defRPr>
            </a:lvl2pPr>
            <a:lvl3pPr marL="0" marR="0" lvl="2" indent="0" algn="r">
              <a:spcBef>
                <a:spcPts val="0"/>
              </a:spcBef>
              <a:buNone/>
              <a:defRPr sz="900" b="0" i="0" u="none" strike="noStrike" cap="none">
                <a:solidFill>
                  <a:srgbClr val="595959"/>
                </a:solidFill>
                <a:latin typeface="Calibri"/>
                <a:ea typeface="Calibri"/>
                <a:cs typeface="Calibri"/>
                <a:sym typeface="Calibri"/>
              </a:defRPr>
            </a:lvl3pPr>
            <a:lvl4pPr marL="0" marR="0" lvl="3" indent="0" algn="r">
              <a:spcBef>
                <a:spcPts val="0"/>
              </a:spcBef>
              <a:buNone/>
              <a:defRPr sz="900" b="0" i="0" u="none" strike="noStrike" cap="none">
                <a:solidFill>
                  <a:srgbClr val="595959"/>
                </a:solidFill>
                <a:latin typeface="Calibri"/>
                <a:ea typeface="Calibri"/>
                <a:cs typeface="Calibri"/>
                <a:sym typeface="Calibri"/>
              </a:defRPr>
            </a:lvl4pPr>
            <a:lvl5pPr marL="0" marR="0" lvl="4" indent="0" algn="r">
              <a:spcBef>
                <a:spcPts val="0"/>
              </a:spcBef>
              <a:buNone/>
              <a:defRPr sz="900" b="0" i="0" u="none" strike="noStrike" cap="none">
                <a:solidFill>
                  <a:srgbClr val="595959"/>
                </a:solidFill>
                <a:latin typeface="Calibri"/>
                <a:ea typeface="Calibri"/>
                <a:cs typeface="Calibri"/>
                <a:sym typeface="Calibri"/>
              </a:defRPr>
            </a:lvl5pPr>
            <a:lvl6pPr marL="0" marR="0" lvl="5" indent="0" algn="r">
              <a:spcBef>
                <a:spcPts val="0"/>
              </a:spcBef>
              <a:buNone/>
              <a:defRPr sz="900" b="0" i="0" u="none" strike="noStrike" cap="none">
                <a:solidFill>
                  <a:srgbClr val="595959"/>
                </a:solidFill>
                <a:latin typeface="Calibri"/>
                <a:ea typeface="Calibri"/>
                <a:cs typeface="Calibri"/>
                <a:sym typeface="Calibri"/>
              </a:defRPr>
            </a:lvl6pPr>
            <a:lvl7pPr marL="0" marR="0" lvl="6" indent="0" algn="r">
              <a:spcBef>
                <a:spcPts val="0"/>
              </a:spcBef>
              <a:buNone/>
              <a:defRPr sz="900" b="0" i="0" u="none" strike="noStrike" cap="none">
                <a:solidFill>
                  <a:srgbClr val="595959"/>
                </a:solidFill>
                <a:latin typeface="Calibri"/>
                <a:ea typeface="Calibri"/>
                <a:cs typeface="Calibri"/>
                <a:sym typeface="Calibri"/>
              </a:defRPr>
            </a:lvl7pPr>
            <a:lvl8pPr marL="0" marR="0" lvl="7" indent="0" algn="r">
              <a:spcBef>
                <a:spcPts val="0"/>
              </a:spcBef>
              <a:buNone/>
              <a:defRPr sz="900" b="0" i="0" u="none" strike="noStrike" cap="none">
                <a:solidFill>
                  <a:srgbClr val="595959"/>
                </a:solidFill>
                <a:latin typeface="Calibri"/>
                <a:ea typeface="Calibri"/>
                <a:cs typeface="Calibri"/>
                <a:sym typeface="Calibri"/>
              </a:defRPr>
            </a:lvl8pPr>
            <a:lvl9pPr marL="0" marR="0" lvl="8" indent="0" algn="r">
              <a:spcBef>
                <a:spcPts val="0"/>
              </a:spcBef>
              <a:buNone/>
              <a:defRPr sz="900" b="0" i="0" u="none" strike="noStrike" cap="none">
                <a:solidFill>
                  <a:srgbClr val="59595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12" name="Google Shape;12;p1" descr="Decorative line break"/>
          <p:cNvPicPr preferRelativeResize="0"/>
          <p:nvPr/>
        </p:nvPicPr>
        <p:blipFill rotWithShape="1">
          <a:blip r:embed="rId30">
            <a:alphaModFix/>
          </a:blip>
          <a:srcRect/>
          <a:stretch/>
        </p:blipFill>
        <p:spPr>
          <a:xfrm>
            <a:off x="603503" y="1168770"/>
            <a:ext cx="964694" cy="1828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hyperlink" Target="https://nces.ed.gov/nationsreportcard/subject/publications/stt2024/pdf/2024220OR4.pdf" TargetMode="Externa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hyperlink" Target="https://www.oregon.gov/ode/educator-resources/assessment/pages/assessment-group-reports.aspx" TargetMode="External"/><Relationship Id="rId5" Type="http://schemas.openxmlformats.org/officeDocument/2006/relationships/hyperlink" Target="https://nces.ed.gov/nationsreportcard/subject/publications/stt2024/pdf/2024219OR4.pdf" TargetMode="External"/><Relationship Id="rId4" Type="http://schemas.openxmlformats.org/officeDocument/2006/relationships/hyperlink" Target="https://oregonbusinessindustry.com/oregon-test-results-point-to-school-accountability-proble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hyperlink" Target="https://docs.google.com/forms/d/e/1FAIpQLScuifL1E_71n0wnDYLtKPUxRhCb54q3MIceO7LHmYAfWGyF5g/viewform?usp=preview"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0"/>
          <p:cNvSpPr txBox="1">
            <a:spLocks noGrp="1"/>
          </p:cNvSpPr>
          <p:nvPr>
            <p:ph type="ctrTitle"/>
          </p:nvPr>
        </p:nvSpPr>
        <p:spPr>
          <a:xfrm>
            <a:off x="783350" y="1932800"/>
            <a:ext cx="7707900" cy="1104600"/>
          </a:xfrm>
          <a:prstGeom prst="rect">
            <a:avLst/>
          </a:prstGeom>
          <a:solidFill>
            <a:schemeClr val="lt1"/>
          </a:solidFill>
        </p:spPr>
        <p:txBody>
          <a:bodyPr spcFirstLastPara="1" wrap="square" lIns="68575" tIns="34275" rIns="68575" bIns="34275" anchor="b" anchorCtr="0">
            <a:noAutofit/>
          </a:bodyPr>
          <a:lstStyle/>
          <a:p>
            <a:pPr marL="0" lvl="0" indent="0" algn="ctr" rtl="0">
              <a:spcBef>
                <a:spcPts val="1000"/>
              </a:spcBef>
              <a:spcAft>
                <a:spcPts val="0"/>
              </a:spcAft>
              <a:buSzPts val="1000"/>
              <a:buNone/>
            </a:pPr>
            <a:r>
              <a:rPr lang="en" sz="2800" b="1" dirty="0"/>
              <a:t>Oregon Unified Grant Application (OUGA) </a:t>
            </a:r>
            <a:endParaRPr sz="2800" b="1" dirty="0"/>
          </a:p>
          <a:p>
            <a:pPr marL="0" lvl="0" indent="0" algn="ctr" rtl="0">
              <a:spcBef>
                <a:spcPts val="1000"/>
              </a:spcBef>
              <a:spcAft>
                <a:spcPts val="1000"/>
              </a:spcAft>
              <a:buSzPts val="1000"/>
              <a:buNone/>
            </a:pPr>
            <a:r>
              <a:rPr lang="en" sz="2800" dirty="0"/>
              <a:t>Statewide Launch Kickoff Call</a:t>
            </a:r>
            <a:endParaRPr sz="2800" dirty="0"/>
          </a:p>
        </p:txBody>
      </p:sp>
      <p:sp>
        <p:nvSpPr>
          <p:cNvPr id="205" name="Google Shape;205;p30"/>
          <p:cNvSpPr txBox="1"/>
          <p:nvPr/>
        </p:nvSpPr>
        <p:spPr>
          <a:xfrm>
            <a:off x="1659150" y="3473450"/>
            <a:ext cx="5825700" cy="529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Calibri"/>
                <a:ea typeface="Calibri"/>
                <a:cs typeface="Calibri"/>
                <a:sym typeface="Calibri"/>
              </a:rPr>
              <a:t>October 7, 2026 </a:t>
            </a:r>
            <a:endParaRPr sz="1800">
              <a:solidFill>
                <a:schemeClr val="dk1"/>
              </a:solidFill>
              <a:latin typeface="Calibri"/>
              <a:ea typeface="Calibri"/>
              <a:cs typeface="Calibri"/>
              <a:sym typeface="Calibri"/>
            </a:endParaRPr>
          </a:p>
        </p:txBody>
      </p:sp>
      <p:pic>
        <p:nvPicPr>
          <p:cNvPr id="206" name="Google Shape;206;p30" descr="Education Accountability logo"/>
          <p:cNvPicPr preferRelativeResize="0"/>
          <p:nvPr/>
        </p:nvPicPr>
        <p:blipFill rotWithShape="1">
          <a:blip r:embed="rId3">
            <a:alphaModFix/>
          </a:blip>
          <a:srcRect l="633" t="2752" r="386"/>
          <a:stretch/>
        </p:blipFill>
        <p:spPr>
          <a:xfrm>
            <a:off x="127650" y="163150"/>
            <a:ext cx="8794201" cy="1493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1"/>
          <p:cNvSpPr txBox="1">
            <a:spLocks noGrp="1"/>
          </p:cNvSpPr>
          <p:nvPr>
            <p:ph type="title"/>
          </p:nvPr>
        </p:nvSpPr>
        <p:spPr>
          <a:xfrm>
            <a:off x="537882" y="342900"/>
            <a:ext cx="8088300" cy="7701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Statewide Launch Kickoff Call</a:t>
            </a:r>
            <a:endParaRPr/>
          </a:p>
        </p:txBody>
      </p:sp>
      <p:sp>
        <p:nvSpPr>
          <p:cNvPr id="212" name="Google Shape;212;p31"/>
          <p:cNvSpPr txBox="1">
            <a:spLocks noGrp="1"/>
          </p:cNvSpPr>
          <p:nvPr>
            <p:ph type="body" idx="1"/>
          </p:nvPr>
        </p:nvSpPr>
        <p:spPr>
          <a:xfrm>
            <a:off x="537882" y="1260872"/>
            <a:ext cx="3960300" cy="6180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a:t>Objectives </a:t>
            </a:r>
            <a:endParaRPr/>
          </a:p>
        </p:txBody>
      </p:sp>
      <p:sp>
        <p:nvSpPr>
          <p:cNvPr id="213" name="Google Shape;213;p31"/>
          <p:cNvSpPr txBox="1">
            <a:spLocks noGrp="1"/>
          </p:cNvSpPr>
          <p:nvPr>
            <p:ph type="body" idx="2"/>
          </p:nvPr>
        </p:nvSpPr>
        <p:spPr>
          <a:xfrm>
            <a:off x="537882" y="1878806"/>
            <a:ext cx="3960300" cy="2575800"/>
          </a:xfrm>
          <a:prstGeom prst="rect">
            <a:avLst/>
          </a:prstGeom>
        </p:spPr>
        <p:txBody>
          <a:bodyPr spcFirstLastPara="1" wrap="square" lIns="68575" tIns="34275" rIns="68575" bIns="34275" anchor="t" anchorCtr="0">
            <a:normAutofit/>
          </a:bodyPr>
          <a:lstStyle/>
          <a:p>
            <a:pPr marL="457200" lvl="0" indent="-317500" algn="l" rtl="0">
              <a:spcBef>
                <a:spcPts val="800"/>
              </a:spcBef>
              <a:spcAft>
                <a:spcPts val="0"/>
              </a:spcAft>
              <a:buSzPts val="1400"/>
              <a:buChar char="●"/>
            </a:pPr>
            <a:r>
              <a:rPr lang="en"/>
              <a:t>Learn about the OUGA’s purpose and goals. </a:t>
            </a:r>
            <a:endParaRPr/>
          </a:p>
          <a:p>
            <a:pPr marL="457200" lvl="0" indent="-317500" algn="l" rtl="0">
              <a:spcBef>
                <a:spcPts val="1000"/>
              </a:spcBef>
              <a:spcAft>
                <a:spcPts val="0"/>
              </a:spcAft>
              <a:buSzPts val="1400"/>
              <a:buChar char="●"/>
            </a:pPr>
            <a:r>
              <a:rPr lang="en"/>
              <a:t>Understand how the OUGA fits into ODE’s efforts to improve student outcomes. </a:t>
            </a:r>
            <a:endParaRPr/>
          </a:p>
          <a:p>
            <a:pPr marL="457200" lvl="0" indent="-317500" algn="l" rtl="0">
              <a:spcBef>
                <a:spcPts val="1000"/>
              </a:spcBef>
              <a:spcAft>
                <a:spcPts val="1000"/>
              </a:spcAft>
              <a:buSzPts val="1400"/>
              <a:buChar char="●"/>
            </a:pPr>
            <a:r>
              <a:rPr lang="en"/>
              <a:t>Start preparing to undertake a district planning process. </a:t>
            </a:r>
            <a:endParaRPr/>
          </a:p>
        </p:txBody>
      </p:sp>
      <p:sp>
        <p:nvSpPr>
          <p:cNvPr id="214" name="Google Shape;214;p31"/>
          <p:cNvSpPr txBox="1">
            <a:spLocks noGrp="1"/>
          </p:cNvSpPr>
          <p:nvPr>
            <p:ph type="body" idx="3"/>
          </p:nvPr>
        </p:nvSpPr>
        <p:spPr>
          <a:xfrm>
            <a:off x="4629150" y="1260872"/>
            <a:ext cx="3997200" cy="6180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a:t>Agenda</a:t>
            </a:r>
            <a:endParaRPr/>
          </a:p>
        </p:txBody>
      </p:sp>
      <p:sp>
        <p:nvSpPr>
          <p:cNvPr id="215" name="Google Shape;215;p31"/>
          <p:cNvSpPr txBox="1">
            <a:spLocks noGrp="1"/>
          </p:cNvSpPr>
          <p:nvPr>
            <p:ph type="body" idx="4"/>
          </p:nvPr>
        </p:nvSpPr>
        <p:spPr>
          <a:xfrm>
            <a:off x="4629150" y="1878806"/>
            <a:ext cx="3997200" cy="2575800"/>
          </a:xfrm>
          <a:prstGeom prst="rect">
            <a:avLst/>
          </a:prstGeom>
        </p:spPr>
        <p:txBody>
          <a:bodyPr spcFirstLastPara="1" wrap="square" lIns="68575" tIns="34275" rIns="68575" bIns="34275" anchor="t" anchorCtr="0">
            <a:normAutofit/>
          </a:bodyPr>
          <a:lstStyle/>
          <a:p>
            <a:pPr marL="457200" lvl="0" indent="-317500" algn="l" rtl="0">
              <a:spcBef>
                <a:spcPts val="1000"/>
              </a:spcBef>
              <a:spcAft>
                <a:spcPts val="0"/>
              </a:spcAft>
              <a:buSzPts val="1400"/>
              <a:buChar char="●"/>
            </a:pPr>
            <a:r>
              <a:rPr lang="en"/>
              <a:t>Context and Overview</a:t>
            </a:r>
            <a:endParaRPr/>
          </a:p>
          <a:p>
            <a:pPr marL="457200" lvl="0" indent="-317500" algn="l" rtl="0">
              <a:spcBef>
                <a:spcPts val="1000"/>
              </a:spcBef>
              <a:spcAft>
                <a:spcPts val="0"/>
              </a:spcAft>
              <a:buSzPts val="1400"/>
              <a:buChar char="●"/>
            </a:pPr>
            <a:r>
              <a:rPr lang="en"/>
              <a:t>Headlines from the Pilot </a:t>
            </a:r>
            <a:endParaRPr/>
          </a:p>
          <a:p>
            <a:pPr marL="457200" lvl="0" indent="-317500" algn="l" rtl="0">
              <a:spcBef>
                <a:spcPts val="1000"/>
              </a:spcBef>
              <a:spcAft>
                <a:spcPts val="0"/>
              </a:spcAft>
              <a:buSzPts val="1400"/>
              <a:buChar char="●"/>
            </a:pPr>
            <a:r>
              <a:rPr lang="en"/>
              <a:t>District Support Structures</a:t>
            </a:r>
            <a:endParaRPr/>
          </a:p>
          <a:p>
            <a:pPr marL="457200" lvl="0" indent="-317500" algn="l" rtl="0">
              <a:spcBef>
                <a:spcPts val="1000"/>
              </a:spcBef>
              <a:spcAft>
                <a:spcPts val="0"/>
              </a:spcAft>
              <a:buSzPts val="1400"/>
              <a:buChar char="●"/>
            </a:pPr>
            <a:r>
              <a:rPr lang="en"/>
              <a:t>Selecting a Planning Lead</a:t>
            </a:r>
            <a:endParaRPr/>
          </a:p>
          <a:p>
            <a:pPr marL="457200" lvl="0" indent="-317500" algn="l" rtl="0">
              <a:spcBef>
                <a:spcPts val="1000"/>
              </a:spcBef>
              <a:spcAft>
                <a:spcPts val="0"/>
              </a:spcAft>
              <a:buSzPts val="1400"/>
              <a:buChar char="●"/>
            </a:pPr>
            <a:r>
              <a:rPr lang="en"/>
              <a:t>Next Steps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19"/>
        <p:cNvGrpSpPr/>
        <p:nvPr/>
      </p:nvGrpSpPr>
      <p:grpSpPr>
        <a:xfrm>
          <a:off x="0" y="0"/>
          <a:ext cx="0" cy="0"/>
          <a:chOff x="0" y="0"/>
          <a:chExt cx="0" cy="0"/>
        </a:xfrm>
      </p:grpSpPr>
      <p:sp>
        <p:nvSpPr>
          <p:cNvPr id="220" name="Google Shape;220;p32"/>
          <p:cNvSpPr txBox="1">
            <a:spLocks noGrp="1"/>
          </p:cNvSpPr>
          <p:nvPr>
            <p:ph type="ctrTitle"/>
          </p:nvPr>
        </p:nvSpPr>
        <p:spPr>
          <a:xfrm>
            <a:off x="537883" y="1866568"/>
            <a:ext cx="8088300" cy="1425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a:t>Context &amp; Overview</a:t>
            </a:r>
            <a:endParaRPr sz="3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a:extLst>
              <a:ext uri="{C183D7F6-B498-43B3-948B-1728B52AA6E4}">
                <adec:decorative xmlns:adec="http://schemas.microsoft.com/office/drawing/2017/decorative" val="1"/>
              </a:ext>
            </a:extLst>
          </p:cNvPr>
          <p:cNvSpPr/>
          <p:nvPr/>
        </p:nvSpPr>
        <p:spPr>
          <a:xfrm>
            <a:off x="4572000" y="1356000"/>
            <a:ext cx="4200000" cy="3098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26" name="Google Shape;226;p33">
            <a:extLst>
              <a:ext uri="{C183D7F6-B498-43B3-948B-1728B52AA6E4}">
                <adec:decorative xmlns:adec="http://schemas.microsoft.com/office/drawing/2017/decorative" val="1"/>
              </a:ext>
            </a:extLst>
          </p:cNvPr>
          <p:cNvSpPr/>
          <p:nvPr/>
        </p:nvSpPr>
        <p:spPr>
          <a:xfrm>
            <a:off x="334500" y="1356000"/>
            <a:ext cx="3930300" cy="3098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27" name="Google Shape;227;p33"/>
          <p:cNvSpPr txBox="1">
            <a:spLocks noGrp="1"/>
          </p:cNvSpPr>
          <p:nvPr>
            <p:ph type="title"/>
          </p:nvPr>
        </p:nvSpPr>
        <p:spPr>
          <a:xfrm>
            <a:off x="334500" y="257150"/>
            <a:ext cx="8475000" cy="102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t>Oregon’s students are ready to</a:t>
            </a:r>
            <a:r>
              <a:rPr lang="en" sz="2000" i="1" dirty="0"/>
              <a:t> </a:t>
            </a:r>
            <a:r>
              <a:rPr lang="en" sz="2000" b="1" i="1" dirty="0"/>
              <a:t>earn, learn, and thrive</a:t>
            </a:r>
            <a:r>
              <a:rPr lang="en" sz="2000" b="1" dirty="0"/>
              <a:t>,</a:t>
            </a:r>
            <a:r>
              <a:rPr lang="en" sz="2000" dirty="0"/>
              <a:t> and there is more work to do together to give every student the opportunity they deserve. </a:t>
            </a:r>
            <a:endParaRPr sz="2000" dirty="0"/>
          </a:p>
          <a:p>
            <a:pPr marL="0" lvl="0" indent="0" algn="l" rtl="0">
              <a:spcBef>
                <a:spcPts val="0"/>
              </a:spcBef>
              <a:spcAft>
                <a:spcPts val="0"/>
              </a:spcAft>
              <a:buNone/>
            </a:pPr>
            <a:endParaRPr sz="2000" dirty="0"/>
          </a:p>
        </p:txBody>
      </p:sp>
      <p:sp>
        <p:nvSpPr>
          <p:cNvPr id="228" name="Google Shape;228;p33">
            <a:extLst>
              <a:ext uri="{C183D7F6-B498-43B3-948B-1728B52AA6E4}">
                <adec:decorative xmlns:adec="http://schemas.microsoft.com/office/drawing/2017/decorative" val="1"/>
              </a:ext>
            </a:extLst>
          </p:cNvPr>
          <p:cNvSpPr/>
          <p:nvPr/>
        </p:nvSpPr>
        <p:spPr>
          <a:xfrm>
            <a:off x="1045820" y="1978565"/>
            <a:ext cx="651600" cy="651600"/>
          </a:xfrm>
          <a:prstGeom prst="ellipse">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9" name="Google Shape;229;p33">
            <a:extLst>
              <a:ext uri="{C183D7F6-B498-43B3-948B-1728B52AA6E4}">
                <adec:decorative xmlns:adec="http://schemas.microsoft.com/office/drawing/2017/decorative" val="1"/>
              </a:ext>
            </a:extLst>
          </p:cNvPr>
          <p:cNvSpPr/>
          <p:nvPr/>
        </p:nvSpPr>
        <p:spPr>
          <a:xfrm>
            <a:off x="3003173" y="2028940"/>
            <a:ext cx="651600" cy="651600"/>
          </a:xfrm>
          <a:prstGeom prst="ellipse">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0" name="Google Shape;230;p33">
            <a:extLst>
              <a:ext uri="{C183D7F6-B498-43B3-948B-1728B52AA6E4}">
                <adec:decorative xmlns:adec="http://schemas.microsoft.com/office/drawing/2017/decorative" val="1"/>
              </a:ext>
            </a:extLst>
          </p:cNvPr>
          <p:cNvSpPr/>
          <p:nvPr/>
        </p:nvSpPr>
        <p:spPr>
          <a:xfrm>
            <a:off x="5107350" y="1978578"/>
            <a:ext cx="651600" cy="651600"/>
          </a:xfrm>
          <a:prstGeom prst="ellipse">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1" name="Google Shape;231;p33">
            <a:extLst>
              <a:ext uri="{C183D7F6-B498-43B3-948B-1728B52AA6E4}">
                <adec:decorative xmlns:adec="http://schemas.microsoft.com/office/drawing/2017/decorative" val="1"/>
              </a:ext>
            </a:extLst>
          </p:cNvPr>
          <p:cNvSpPr/>
          <p:nvPr/>
        </p:nvSpPr>
        <p:spPr>
          <a:xfrm>
            <a:off x="7211540" y="1966953"/>
            <a:ext cx="651600" cy="651600"/>
          </a:xfrm>
          <a:prstGeom prst="ellipse">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2" name="Google Shape;232;p33">
            <a:extLst>
              <a:ext uri="{C183D7F6-B498-43B3-948B-1728B52AA6E4}">
                <adec:decorative xmlns:adec="http://schemas.microsoft.com/office/drawing/2017/decorative" val="1"/>
              </a:ext>
            </a:extLst>
          </p:cNvPr>
          <p:cNvSpPr/>
          <p:nvPr/>
        </p:nvSpPr>
        <p:spPr>
          <a:xfrm>
            <a:off x="1199375" y="2139299"/>
            <a:ext cx="344500" cy="330175"/>
          </a:xfrm>
          <a:custGeom>
            <a:avLst/>
            <a:gdLst/>
            <a:ahLst/>
            <a:cxnLst/>
            <a:rect l="l" t="t" r="r" b="b"/>
            <a:pathLst>
              <a:path w="116" h="94" extrusionOk="0">
                <a:moveTo>
                  <a:pt x="58" y="22"/>
                </a:moveTo>
                <a:cubicBezTo>
                  <a:pt x="58" y="3"/>
                  <a:pt x="17" y="0"/>
                  <a:pt x="0" y="0"/>
                </a:cubicBezTo>
                <a:cubicBezTo>
                  <a:pt x="0" y="80"/>
                  <a:pt x="0" y="80"/>
                  <a:pt x="0" y="80"/>
                </a:cubicBezTo>
                <a:cubicBezTo>
                  <a:pt x="3" y="80"/>
                  <a:pt x="3" y="80"/>
                  <a:pt x="3" y="80"/>
                </a:cubicBezTo>
                <a:cubicBezTo>
                  <a:pt x="5" y="80"/>
                  <a:pt x="6" y="80"/>
                  <a:pt x="7" y="80"/>
                </a:cubicBezTo>
                <a:cubicBezTo>
                  <a:pt x="7" y="87"/>
                  <a:pt x="7" y="87"/>
                  <a:pt x="7" y="87"/>
                </a:cubicBezTo>
                <a:cubicBezTo>
                  <a:pt x="21" y="87"/>
                  <a:pt x="51" y="83"/>
                  <a:pt x="51" y="94"/>
                </a:cubicBezTo>
                <a:cubicBezTo>
                  <a:pt x="65" y="94"/>
                  <a:pt x="65" y="94"/>
                  <a:pt x="65" y="94"/>
                </a:cubicBezTo>
                <a:cubicBezTo>
                  <a:pt x="65" y="83"/>
                  <a:pt x="94" y="87"/>
                  <a:pt x="109" y="87"/>
                </a:cubicBezTo>
                <a:cubicBezTo>
                  <a:pt x="109" y="80"/>
                  <a:pt x="109" y="80"/>
                  <a:pt x="109" y="80"/>
                </a:cubicBezTo>
                <a:cubicBezTo>
                  <a:pt x="110" y="80"/>
                  <a:pt x="111" y="80"/>
                  <a:pt x="112" y="80"/>
                </a:cubicBezTo>
                <a:cubicBezTo>
                  <a:pt x="116" y="80"/>
                  <a:pt x="116" y="80"/>
                  <a:pt x="116" y="80"/>
                </a:cubicBezTo>
                <a:cubicBezTo>
                  <a:pt x="116" y="0"/>
                  <a:pt x="116" y="0"/>
                  <a:pt x="116" y="0"/>
                </a:cubicBezTo>
                <a:cubicBezTo>
                  <a:pt x="98" y="0"/>
                  <a:pt x="58" y="3"/>
                  <a:pt x="58" y="22"/>
                </a:cubicBezTo>
                <a:close/>
                <a:moveTo>
                  <a:pt x="51" y="76"/>
                </a:moveTo>
                <a:cubicBezTo>
                  <a:pt x="40" y="69"/>
                  <a:pt x="20" y="69"/>
                  <a:pt x="7" y="69"/>
                </a:cubicBezTo>
                <a:cubicBezTo>
                  <a:pt x="7" y="7"/>
                  <a:pt x="7" y="7"/>
                  <a:pt x="7" y="7"/>
                </a:cubicBezTo>
                <a:cubicBezTo>
                  <a:pt x="11" y="7"/>
                  <a:pt x="14" y="7"/>
                  <a:pt x="17" y="7"/>
                </a:cubicBezTo>
                <a:cubicBezTo>
                  <a:pt x="19" y="8"/>
                  <a:pt x="19" y="8"/>
                  <a:pt x="19" y="8"/>
                </a:cubicBezTo>
                <a:cubicBezTo>
                  <a:pt x="19" y="8"/>
                  <a:pt x="19" y="8"/>
                  <a:pt x="19" y="8"/>
                </a:cubicBezTo>
                <a:cubicBezTo>
                  <a:pt x="34" y="9"/>
                  <a:pt x="49" y="12"/>
                  <a:pt x="50" y="20"/>
                </a:cubicBezTo>
                <a:cubicBezTo>
                  <a:pt x="51" y="22"/>
                  <a:pt x="51" y="22"/>
                  <a:pt x="51" y="22"/>
                </a:cubicBezTo>
                <a:lnTo>
                  <a:pt x="51" y="76"/>
                </a:lnTo>
                <a:close/>
                <a:moveTo>
                  <a:pt x="109" y="69"/>
                </a:moveTo>
                <a:cubicBezTo>
                  <a:pt x="95" y="69"/>
                  <a:pt x="76" y="69"/>
                  <a:pt x="65" y="76"/>
                </a:cubicBezTo>
                <a:cubicBezTo>
                  <a:pt x="65" y="22"/>
                  <a:pt x="65" y="22"/>
                  <a:pt x="65" y="22"/>
                </a:cubicBezTo>
                <a:cubicBezTo>
                  <a:pt x="65" y="17"/>
                  <a:pt x="73" y="7"/>
                  <a:pt x="109" y="7"/>
                </a:cubicBezTo>
                <a:lnTo>
                  <a:pt x="109" y="6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33">
            <a:extLst>
              <a:ext uri="{C183D7F6-B498-43B3-948B-1728B52AA6E4}">
                <adec:decorative xmlns:adec="http://schemas.microsoft.com/office/drawing/2017/decorative" val="1"/>
              </a:ext>
            </a:extLst>
          </p:cNvPr>
          <p:cNvSpPr/>
          <p:nvPr/>
        </p:nvSpPr>
        <p:spPr>
          <a:xfrm>
            <a:off x="5260913" y="2139299"/>
            <a:ext cx="344500" cy="330175"/>
          </a:xfrm>
          <a:custGeom>
            <a:avLst/>
            <a:gdLst/>
            <a:ahLst/>
            <a:cxnLst/>
            <a:rect l="l" t="t" r="r" b="b"/>
            <a:pathLst>
              <a:path w="116" h="94" extrusionOk="0">
                <a:moveTo>
                  <a:pt x="58" y="22"/>
                </a:moveTo>
                <a:cubicBezTo>
                  <a:pt x="58" y="3"/>
                  <a:pt x="17" y="0"/>
                  <a:pt x="0" y="0"/>
                </a:cubicBezTo>
                <a:cubicBezTo>
                  <a:pt x="0" y="80"/>
                  <a:pt x="0" y="80"/>
                  <a:pt x="0" y="80"/>
                </a:cubicBezTo>
                <a:cubicBezTo>
                  <a:pt x="3" y="80"/>
                  <a:pt x="3" y="80"/>
                  <a:pt x="3" y="80"/>
                </a:cubicBezTo>
                <a:cubicBezTo>
                  <a:pt x="5" y="80"/>
                  <a:pt x="6" y="80"/>
                  <a:pt x="7" y="80"/>
                </a:cubicBezTo>
                <a:cubicBezTo>
                  <a:pt x="7" y="87"/>
                  <a:pt x="7" y="87"/>
                  <a:pt x="7" y="87"/>
                </a:cubicBezTo>
                <a:cubicBezTo>
                  <a:pt x="21" y="87"/>
                  <a:pt x="51" y="83"/>
                  <a:pt x="51" y="94"/>
                </a:cubicBezTo>
                <a:cubicBezTo>
                  <a:pt x="65" y="94"/>
                  <a:pt x="65" y="94"/>
                  <a:pt x="65" y="94"/>
                </a:cubicBezTo>
                <a:cubicBezTo>
                  <a:pt x="65" y="83"/>
                  <a:pt x="94" y="87"/>
                  <a:pt x="109" y="87"/>
                </a:cubicBezTo>
                <a:cubicBezTo>
                  <a:pt x="109" y="80"/>
                  <a:pt x="109" y="80"/>
                  <a:pt x="109" y="80"/>
                </a:cubicBezTo>
                <a:cubicBezTo>
                  <a:pt x="110" y="80"/>
                  <a:pt x="111" y="80"/>
                  <a:pt x="112" y="80"/>
                </a:cubicBezTo>
                <a:cubicBezTo>
                  <a:pt x="116" y="80"/>
                  <a:pt x="116" y="80"/>
                  <a:pt x="116" y="80"/>
                </a:cubicBezTo>
                <a:cubicBezTo>
                  <a:pt x="116" y="0"/>
                  <a:pt x="116" y="0"/>
                  <a:pt x="116" y="0"/>
                </a:cubicBezTo>
                <a:cubicBezTo>
                  <a:pt x="98" y="0"/>
                  <a:pt x="58" y="3"/>
                  <a:pt x="58" y="22"/>
                </a:cubicBezTo>
                <a:close/>
                <a:moveTo>
                  <a:pt x="51" y="76"/>
                </a:moveTo>
                <a:cubicBezTo>
                  <a:pt x="40" y="69"/>
                  <a:pt x="20" y="69"/>
                  <a:pt x="7" y="69"/>
                </a:cubicBezTo>
                <a:cubicBezTo>
                  <a:pt x="7" y="7"/>
                  <a:pt x="7" y="7"/>
                  <a:pt x="7" y="7"/>
                </a:cubicBezTo>
                <a:cubicBezTo>
                  <a:pt x="11" y="7"/>
                  <a:pt x="14" y="7"/>
                  <a:pt x="17" y="7"/>
                </a:cubicBezTo>
                <a:cubicBezTo>
                  <a:pt x="19" y="8"/>
                  <a:pt x="19" y="8"/>
                  <a:pt x="19" y="8"/>
                </a:cubicBezTo>
                <a:cubicBezTo>
                  <a:pt x="19" y="8"/>
                  <a:pt x="19" y="8"/>
                  <a:pt x="19" y="8"/>
                </a:cubicBezTo>
                <a:cubicBezTo>
                  <a:pt x="34" y="9"/>
                  <a:pt x="49" y="12"/>
                  <a:pt x="50" y="20"/>
                </a:cubicBezTo>
                <a:cubicBezTo>
                  <a:pt x="51" y="22"/>
                  <a:pt x="51" y="22"/>
                  <a:pt x="51" y="22"/>
                </a:cubicBezTo>
                <a:lnTo>
                  <a:pt x="51" y="76"/>
                </a:lnTo>
                <a:close/>
                <a:moveTo>
                  <a:pt x="109" y="69"/>
                </a:moveTo>
                <a:cubicBezTo>
                  <a:pt x="95" y="69"/>
                  <a:pt x="76" y="69"/>
                  <a:pt x="65" y="76"/>
                </a:cubicBezTo>
                <a:cubicBezTo>
                  <a:pt x="65" y="22"/>
                  <a:pt x="65" y="22"/>
                  <a:pt x="65" y="22"/>
                </a:cubicBezTo>
                <a:cubicBezTo>
                  <a:pt x="65" y="17"/>
                  <a:pt x="73" y="7"/>
                  <a:pt x="109" y="7"/>
                </a:cubicBezTo>
                <a:lnTo>
                  <a:pt x="109" y="6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33">
            <a:extLst>
              <a:ext uri="{C183D7F6-B498-43B3-948B-1728B52AA6E4}">
                <adec:decorative xmlns:adec="http://schemas.microsoft.com/office/drawing/2017/decorative" val="1"/>
              </a:ext>
            </a:extLst>
          </p:cNvPr>
          <p:cNvSpPr/>
          <p:nvPr/>
        </p:nvSpPr>
        <p:spPr>
          <a:xfrm>
            <a:off x="3156714" y="2189100"/>
            <a:ext cx="344500" cy="350150"/>
          </a:xfrm>
          <a:custGeom>
            <a:avLst/>
            <a:gdLst/>
            <a:ahLst/>
            <a:cxnLst/>
            <a:rect l="l" t="t" r="r" b="b"/>
            <a:pathLst>
              <a:path w="85" h="109" extrusionOk="0">
                <a:moveTo>
                  <a:pt x="80" y="0"/>
                </a:moveTo>
                <a:cubicBezTo>
                  <a:pt x="5" y="0"/>
                  <a:pt x="5" y="0"/>
                  <a:pt x="5" y="0"/>
                </a:cubicBezTo>
                <a:cubicBezTo>
                  <a:pt x="3" y="0"/>
                  <a:pt x="0" y="2"/>
                  <a:pt x="0" y="5"/>
                </a:cubicBezTo>
                <a:cubicBezTo>
                  <a:pt x="0" y="104"/>
                  <a:pt x="0" y="104"/>
                  <a:pt x="0" y="104"/>
                </a:cubicBezTo>
                <a:cubicBezTo>
                  <a:pt x="0" y="107"/>
                  <a:pt x="3" y="109"/>
                  <a:pt x="5" y="109"/>
                </a:cubicBezTo>
                <a:cubicBezTo>
                  <a:pt x="80" y="109"/>
                  <a:pt x="80" y="109"/>
                  <a:pt x="80" y="109"/>
                </a:cubicBezTo>
                <a:cubicBezTo>
                  <a:pt x="83" y="109"/>
                  <a:pt x="85" y="107"/>
                  <a:pt x="85" y="104"/>
                </a:cubicBezTo>
                <a:cubicBezTo>
                  <a:pt x="85" y="5"/>
                  <a:pt x="85" y="5"/>
                  <a:pt x="85" y="5"/>
                </a:cubicBezTo>
                <a:cubicBezTo>
                  <a:pt x="85" y="2"/>
                  <a:pt x="83" y="0"/>
                  <a:pt x="80" y="0"/>
                </a:cubicBezTo>
                <a:close/>
                <a:moveTo>
                  <a:pt x="75" y="99"/>
                </a:moveTo>
                <a:cubicBezTo>
                  <a:pt x="10" y="99"/>
                  <a:pt x="10" y="99"/>
                  <a:pt x="10" y="99"/>
                </a:cubicBezTo>
                <a:cubicBezTo>
                  <a:pt x="10" y="35"/>
                  <a:pt x="10" y="35"/>
                  <a:pt x="10" y="35"/>
                </a:cubicBezTo>
                <a:cubicBezTo>
                  <a:pt x="75" y="35"/>
                  <a:pt x="75" y="35"/>
                  <a:pt x="75" y="35"/>
                </a:cubicBezTo>
                <a:lnTo>
                  <a:pt x="75" y="99"/>
                </a:lnTo>
                <a:close/>
                <a:moveTo>
                  <a:pt x="75" y="25"/>
                </a:moveTo>
                <a:cubicBezTo>
                  <a:pt x="10" y="25"/>
                  <a:pt x="10" y="25"/>
                  <a:pt x="10" y="25"/>
                </a:cubicBezTo>
                <a:cubicBezTo>
                  <a:pt x="10" y="10"/>
                  <a:pt x="10" y="10"/>
                  <a:pt x="10" y="10"/>
                </a:cubicBezTo>
                <a:cubicBezTo>
                  <a:pt x="75" y="10"/>
                  <a:pt x="75" y="10"/>
                  <a:pt x="75" y="10"/>
                </a:cubicBezTo>
                <a:lnTo>
                  <a:pt x="75" y="25"/>
                </a:lnTo>
                <a:close/>
                <a:moveTo>
                  <a:pt x="18" y="54"/>
                </a:moveTo>
                <a:cubicBezTo>
                  <a:pt x="28" y="54"/>
                  <a:pt x="28" y="54"/>
                  <a:pt x="28" y="54"/>
                </a:cubicBezTo>
                <a:cubicBezTo>
                  <a:pt x="29" y="54"/>
                  <a:pt x="31" y="53"/>
                  <a:pt x="31" y="52"/>
                </a:cubicBezTo>
                <a:cubicBezTo>
                  <a:pt x="31" y="42"/>
                  <a:pt x="31" y="42"/>
                  <a:pt x="31" y="42"/>
                </a:cubicBezTo>
                <a:cubicBezTo>
                  <a:pt x="31" y="40"/>
                  <a:pt x="29" y="39"/>
                  <a:pt x="28" y="39"/>
                </a:cubicBezTo>
                <a:cubicBezTo>
                  <a:pt x="18" y="39"/>
                  <a:pt x="18" y="39"/>
                  <a:pt x="18" y="39"/>
                </a:cubicBezTo>
                <a:cubicBezTo>
                  <a:pt x="16" y="39"/>
                  <a:pt x="15" y="40"/>
                  <a:pt x="15" y="42"/>
                </a:cubicBezTo>
                <a:cubicBezTo>
                  <a:pt x="15" y="52"/>
                  <a:pt x="15" y="52"/>
                  <a:pt x="15" y="52"/>
                </a:cubicBezTo>
                <a:cubicBezTo>
                  <a:pt x="15" y="53"/>
                  <a:pt x="16" y="54"/>
                  <a:pt x="18" y="54"/>
                </a:cubicBezTo>
                <a:close/>
                <a:moveTo>
                  <a:pt x="37" y="54"/>
                </a:moveTo>
                <a:cubicBezTo>
                  <a:pt x="48" y="54"/>
                  <a:pt x="48" y="54"/>
                  <a:pt x="48" y="54"/>
                </a:cubicBezTo>
                <a:cubicBezTo>
                  <a:pt x="49" y="54"/>
                  <a:pt x="50" y="53"/>
                  <a:pt x="50" y="52"/>
                </a:cubicBezTo>
                <a:cubicBezTo>
                  <a:pt x="50" y="42"/>
                  <a:pt x="50" y="42"/>
                  <a:pt x="50" y="42"/>
                </a:cubicBezTo>
                <a:cubicBezTo>
                  <a:pt x="50" y="40"/>
                  <a:pt x="49" y="39"/>
                  <a:pt x="48" y="39"/>
                </a:cubicBezTo>
                <a:cubicBezTo>
                  <a:pt x="37" y="39"/>
                  <a:pt x="37" y="39"/>
                  <a:pt x="37" y="39"/>
                </a:cubicBezTo>
                <a:cubicBezTo>
                  <a:pt x="36" y="39"/>
                  <a:pt x="35" y="40"/>
                  <a:pt x="35" y="42"/>
                </a:cubicBezTo>
                <a:cubicBezTo>
                  <a:pt x="35" y="52"/>
                  <a:pt x="35" y="52"/>
                  <a:pt x="35" y="52"/>
                </a:cubicBezTo>
                <a:cubicBezTo>
                  <a:pt x="35" y="53"/>
                  <a:pt x="36" y="54"/>
                  <a:pt x="37" y="54"/>
                </a:cubicBezTo>
                <a:close/>
                <a:moveTo>
                  <a:pt x="57" y="54"/>
                </a:moveTo>
                <a:cubicBezTo>
                  <a:pt x="67" y="54"/>
                  <a:pt x="67" y="54"/>
                  <a:pt x="67" y="54"/>
                </a:cubicBezTo>
                <a:cubicBezTo>
                  <a:pt x="69" y="54"/>
                  <a:pt x="70" y="53"/>
                  <a:pt x="70" y="52"/>
                </a:cubicBezTo>
                <a:cubicBezTo>
                  <a:pt x="70" y="42"/>
                  <a:pt x="70" y="42"/>
                  <a:pt x="70" y="42"/>
                </a:cubicBezTo>
                <a:cubicBezTo>
                  <a:pt x="70" y="40"/>
                  <a:pt x="69" y="39"/>
                  <a:pt x="67" y="39"/>
                </a:cubicBezTo>
                <a:cubicBezTo>
                  <a:pt x="57" y="39"/>
                  <a:pt x="57" y="39"/>
                  <a:pt x="57" y="39"/>
                </a:cubicBezTo>
                <a:cubicBezTo>
                  <a:pt x="56" y="39"/>
                  <a:pt x="55" y="40"/>
                  <a:pt x="55" y="42"/>
                </a:cubicBezTo>
                <a:cubicBezTo>
                  <a:pt x="55" y="52"/>
                  <a:pt x="55" y="52"/>
                  <a:pt x="55" y="52"/>
                </a:cubicBezTo>
                <a:cubicBezTo>
                  <a:pt x="55" y="53"/>
                  <a:pt x="56" y="54"/>
                  <a:pt x="57" y="54"/>
                </a:cubicBezTo>
                <a:close/>
                <a:moveTo>
                  <a:pt x="18" y="75"/>
                </a:moveTo>
                <a:cubicBezTo>
                  <a:pt x="28" y="75"/>
                  <a:pt x="28" y="75"/>
                  <a:pt x="28" y="75"/>
                </a:cubicBezTo>
                <a:cubicBezTo>
                  <a:pt x="29" y="75"/>
                  <a:pt x="31" y="74"/>
                  <a:pt x="31" y="72"/>
                </a:cubicBezTo>
                <a:cubicBezTo>
                  <a:pt x="31" y="62"/>
                  <a:pt x="31" y="62"/>
                  <a:pt x="31" y="62"/>
                </a:cubicBezTo>
                <a:cubicBezTo>
                  <a:pt x="31" y="61"/>
                  <a:pt x="29" y="59"/>
                  <a:pt x="28" y="59"/>
                </a:cubicBezTo>
                <a:cubicBezTo>
                  <a:pt x="18" y="59"/>
                  <a:pt x="18" y="59"/>
                  <a:pt x="18" y="59"/>
                </a:cubicBezTo>
                <a:cubicBezTo>
                  <a:pt x="16" y="59"/>
                  <a:pt x="15" y="61"/>
                  <a:pt x="15" y="62"/>
                </a:cubicBezTo>
                <a:cubicBezTo>
                  <a:pt x="15" y="72"/>
                  <a:pt x="15" y="72"/>
                  <a:pt x="15" y="72"/>
                </a:cubicBezTo>
                <a:cubicBezTo>
                  <a:pt x="15" y="74"/>
                  <a:pt x="16" y="75"/>
                  <a:pt x="18" y="75"/>
                </a:cubicBezTo>
                <a:close/>
                <a:moveTo>
                  <a:pt x="37" y="75"/>
                </a:moveTo>
                <a:cubicBezTo>
                  <a:pt x="48" y="75"/>
                  <a:pt x="48" y="75"/>
                  <a:pt x="48" y="75"/>
                </a:cubicBezTo>
                <a:cubicBezTo>
                  <a:pt x="49" y="75"/>
                  <a:pt x="50" y="74"/>
                  <a:pt x="50" y="72"/>
                </a:cubicBezTo>
                <a:cubicBezTo>
                  <a:pt x="50" y="62"/>
                  <a:pt x="50" y="62"/>
                  <a:pt x="50" y="62"/>
                </a:cubicBezTo>
                <a:cubicBezTo>
                  <a:pt x="50" y="61"/>
                  <a:pt x="49" y="59"/>
                  <a:pt x="48" y="59"/>
                </a:cubicBezTo>
                <a:cubicBezTo>
                  <a:pt x="37" y="59"/>
                  <a:pt x="37" y="59"/>
                  <a:pt x="37" y="59"/>
                </a:cubicBezTo>
                <a:cubicBezTo>
                  <a:pt x="36" y="59"/>
                  <a:pt x="35" y="61"/>
                  <a:pt x="35" y="62"/>
                </a:cubicBezTo>
                <a:cubicBezTo>
                  <a:pt x="35" y="72"/>
                  <a:pt x="35" y="72"/>
                  <a:pt x="35" y="72"/>
                </a:cubicBezTo>
                <a:cubicBezTo>
                  <a:pt x="35" y="74"/>
                  <a:pt x="36" y="75"/>
                  <a:pt x="37" y="75"/>
                </a:cubicBezTo>
                <a:close/>
                <a:moveTo>
                  <a:pt x="18" y="95"/>
                </a:moveTo>
                <a:cubicBezTo>
                  <a:pt x="28" y="95"/>
                  <a:pt x="28" y="95"/>
                  <a:pt x="28" y="95"/>
                </a:cubicBezTo>
                <a:cubicBezTo>
                  <a:pt x="29" y="95"/>
                  <a:pt x="31" y="94"/>
                  <a:pt x="31" y="93"/>
                </a:cubicBezTo>
                <a:cubicBezTo>
                  <a:pt x="31" y="82"/>
                  <a:pt x="31" y="82"/>
                  <a:pt x="31" y="82"/>
                </a:cubicBezTo>
                <a:cubicBezTo>
                  <a:pt x="31" y="81"/>
                  <a:pt x="29" y="80"/>
                  <a:pt x="28" y="80"/>
                </a:cubicBezTo>
                <a:cubicBezTo>
                  <a:pt x="18" y="80"/>
                  <a:pt x="18" y="80"/>
                  <a:pt x="18" y="80"/>
                </a:cubicBezTo>
                <a:cubicBezTo>
                  <a:pt x="16" y="80"/>
                  <a:pt x="15" y="81"/>
                  <a:pt x="15" y="82"/>
                </a:cubicBezTo>
                <a:cubicBezTo>
                  <a:pt x="15" y="93"/>
                  <a:pt x="15" y="93"/>
                  <a:pt x="15" y="93"/>
                </a:cubicBezTo>
                <a:cubicBezTo>
                  <a:pt x="15" y="94"/>
                  <a:pt x="16" y="95"/>
                  <a:pt x="18" y="95"/>
                </a:cubicBezTo>
                <a:close/>
                <a:moveTo>
                  <a:pt x="37" y="95"/>
                </a:moveTo>
                <a:cubicBezTo>
                  <a:pt x="48" y="95"/>
                  <a:pt x="48" y="95"/>
                  <a:pt x="48" y="95"/>
                </a:cubicBezTo>
                <a:cubicBezTo>
                  <a:pt x="49" y="95"/>
                  <a:pt x="50" y="94"/>
                  <a:pt x="50" y="93"/>
                </a:cubicBezTo>
                <a:cubicBezTo>
                  <a:pt x="50" y="82"/>
                  <a:pt x="50" y="82"/>
                  <a:pt x="50" y="82"/>
                </a:cubicBezTo>
                <a:cubicBezTo>
                  <a:pt x="50" y="81"/>
                  <a:pt x="49" y="80"/>
                  <a:pt x="48" y="80"/>
                </a:cubicBezTo>
                <a:cubicBezTo>
                  <a:pt x="37" y="80"/>
                  <a:pt x="37" y="80"/>
                  <a:pt x="37" y="80"/>
                </a:cubicBezTo>
                <a:cubicBezTo>
                  <a:pt x="36" y="80"/>
                  <a:pt x="35" y="81"/>
                  <a:pt x="35" y="82"/>
                </a:cubicBezTo>
                <a:cubicBezTo>
                  <a:pt x="35" y="93"/>
                  <a:pt x="35" y="93"/>
                  <a:pt x="35" y="93"/>
                </a:cubicBezTo>
                <a:cubicBezTo>
                  <a:pt x="35" y="94"/>
                  <a:pt x="36" y="95"/>
                  <a:pt x="37" y="95"/>
                </a:cubicBezTo>
                <a:close/>
                <a:moveTo>
                  <a:pt x="57" y="95"/>
                </a:moveTo>
                <a:cubicBezTo>
                  <a:pt x="67" y="95"/>
                  <a:pt x="67" y="95"/>
                  <a:pt x="67" y="95"/>
                </a:cubicBezTo>
                <a:cubicBezTo>
                  <a:pt x="69" y="95"/>
                  <a:pt x="70" y="94"/>
                  <a:pt x="70" y="93"/>
                </a:cubicBezTo>
                <a:cubicBezTo>
                  <a:pt x="70" y="62"/>
                  <a:pt x="70" y="62"/>
                  <a:pt x="70" y="62"/>
                </a:cubicBezTo>
                <a:cubicBezTo>
                  <a:pt x="70" y="61"/>
                  <a:pt x="69" y="59"/>
                  <a:pt x="67" y="59"/>
                </a:cubicBezTo>
                <a:cubicBezTo>
                  <a:pt x="57" y="59"/>
                  <a:pt x="57" y="59"/>
                  <a:pt x="57" y="59"/>
                </a:cubicBezTo>
                <a:cubicBezTo>
                  <a:pt x="56" y="59"/>
                  <a:pt x="55" y="61"/>
                  <a:pt x="55" y="62"/>
                </a:cubicBezTo>
                <a:cubicBezTo>
                  <a:pt x="55" y="93"/>
                  <a:pt x="55" y="93"/>
                  <a:pt x="55" y="93"/>
                </a:cubicBezTo>
                <a:cubicBezTo>
                  <a:pt x="55" y="94"/>
                  <a:pt x="56" y="95"/>
                  <a:pt x="57" y="95"/>
                </a:cubicBezTo>
                <a:close/>
              </a:path>
            </a:pathLst>
          </a:custGeom>
          <a:solidFill>
            <a:srgbClr val="FFFFFF"/>
          </a:solidFill>
          <a:ln>
            <a:noFill/>
          </a:ln>
        </p:spPr>
        <p:txBody>
          <a:bodyPr spcFirstLastPara="1" wrap="square" lIns="114975" tIns="57475" rIns="114975" bIns="57475" anchor="t" anchorCtr="0">
            <a:noAutofit/>
          </a:bodyPr>
          <a:lstStyle/>
          <a:p>
            <a:pPr marL="0" marR="0" lvl="0" indent="0" algn="l" rtl="0">
              <a:spcBef>
                <a:spcPts val="0"/>
              </a:spcBef>
              <a:spcAft>
                <a:spcPts val="0"/>
              </a:spcAft>
              <a:buNone/>
            </a:pPr>
            <a:endParaRPr sz="2264">
              <a:solidFill>
                <a:srgbClr val="000000"/>
              </a:solidFill>
              <a:latin typeface="Calibri"/>
              <a:ea typeface="Calibri"/>
              <a:cs typeface="Calibri"/>
              <a:sym typeface="Calibri"/>
            </a:endParaRPr>
          </a:p>
        </p:txBody>
      </p:sp>
      <p:sp>
        <p:nvSpPr>
          <p:cNvPr id="235" name="Google Shape;235;p33">
            <a:extLst>
              <a:ext uri="{C183D7F6-B498-43B3-948B-1728B52AA6E4}">
                <adec:decorative xmlns:adec="http://schemas.microsoft.com/office/drawing/2017/decorative" val="1"/>
              </a:ext>
            </a:extLst>
          </p:cNvPr>
          <p:cNvSpPr/>
          <p:nvPr/>
        </p:nvSpPr>
        <p:spPr>
          <a:xfrm>
            <a:off x="7365089" y="2117663"/>
            <a:ext cx="344500" cy="350150"/>
          </a:xfrm>
          <a:custGeom>
            <a:avLst/>
            <a:gdLst/>
            <a:ahLst/>
            <a:cxnLst/>
            <a:rect l="l" t="t" r="r" b="b"/>
            <a:pathLst>
              <a:path w="85" h="109" extrusionOk="0">
                <a:moveTo>
                  <a:pt x="80" y="0"/>
                </a:moveTo>
                <a:cubicBezTo>
                  <a:pt x="5" y="0"/>
                  <a:pt x="5" y="0"/>
                  <a:pt x="5" y="0"/>
                </a:cubicBezTo>
                <a:cubicBezTo>
                  <a:pt x="3" y="0"/>
                  <a:pt x="0" y="2"/>
                  <a:pt x="0" y="5"/>
                </a:cubicBezTo>
                <a:cubicBezTo>
                  <a:pt x="0" y="104"/>
                  <a:pt x="0" y="104"/>
                  <a:pt x="0" y="104"/>
                </a:cubicBezTo>
                <a:cubicBezTo>
                  <a:pt x="0" y="107"/>
                  <a:pt x="3" y="109"/>
                  <a:pt x="5" y="109"/>
                </a:cubicBezTo>
                <a:cubicBezTo>
                  <a:pt x="80" y="109"/>
                  <a:pt x="80" y="109"/>
                  <a:pt x="80" y="109"/>
                </a:cubicBezTo>
                <a:cubicBezTo>
                  <a:pt x="83" y="109"/>
                  <a:pt x="85" y="107"/>
                  <a:pt x="85" y="104"/>
                </a:cubicBezTo>
                <a:cubicBezTo>
                  <a:pt x="85" y="5"/>
                  <a:pt x="85" y="5"/>
                  <a:pt x="85" y="5"/>
                </a:cubicBezTo>
                <a:cubicBezTo>
                  <a:pt x="85" y="2"/>
                  <a:pt x="83" y="0"/>
                  <a:pt x="80" y="0"/>
                </a:cubicBezTo>
                <a:close/>
                <a:moveTo>
                  <a:pt x="75" y="99"/>
                </a:moveTo>
                <a:cubicBezTo>
                  <a:pt x="10" y="99"/>
                  <a:pt x="10" y="99"/>
                  <a:pt x="10" y="99"/>
                </a:cubicBezTo>
                <a:cubicBezTo>
                  <a:pt x="10" y="35"/>
                  <a:pt x="10" y="35"/>
                  <a:pt x="10" y="35"/>
                </a:cubicBezTo>
                <a:cubicBezTo>
                  <a:pt x="75" y="35"/>
                  <a:pt x="75" y="35"/>
                  <a:pt x="75" y="35"/>
                </a:cubicBezTo>
                <a:lnTo>
                  <a:pt x="75" y="99"/>
                </a:lnTo>
                <a:close/>
                <a:moveTo>
                  <a:pt x="75" y="25"/>
                </a:moveTo>
                <a:cubicBezTo>
                  <a:pt x="10" y="25"/>
                  <a:pt x="10" y="25"/>
                  <a:pt x="10" y="25"/>
                </a:cubicBezTo>
                <a:cubicBezTo>
                  <a:pt x="10" y="10"/>
                  <a:pt x="10" y="10"/>
                  <a:pt x="10" y="10"/>
                </a:cubicBezTo>
                <a:cubicBezTo>
                  <a:pt x="75" y="10"/>
                  <a:pt x="75" y="10"/>
                  <a:pt x="75" y="10"/>
                </a:cubicBezTo>
                <a:lnTo>
                  <a:pt x="75" y="25"/>
                </a:lnTo>
                <a:close/>
                <a:moveTo>
                  <a:pt x="18" y="54"/>
                </a:moveTo>
                <a:cubicBezTo>
                  <a:pt x="28" y="54"/>
                  <a:pt x="28" y="54"/>
                  <a:pt x="28" y="54"/>
                </a:cubicBezTo>
                <a:cubicBezTo>
                  <a:pt x="29" y="54"/>
                  <a:pt x="31" y="53"/>
                  <a:pt x="31" y="52"/>
                </a:cubicBezTo>
                <a:cubicBezTo>
                  <a:pt x="31" y="42"/>
                  <a:pt x="31" y="42"/>
                  <a:pt x="31" y="42"/>
                </a:cubicBezTo>
                <a:cubicBezTo>
                  <a:pt x="31" y="40"/>
                  <a:pt x="29" y="39"/>
                  <a:pt x="28" y="39"/>
                </a:cubicBezTo>
                <a:cubicBezTo>
                  <a:pt x="18" y="39"/>
                  <a:pt x="18" y="39"/>
                  <a:pt x="18" y="39"/>
                </a:cubicBezTo>
                <a:cubicBezTo>
                  <a:pt x="16" y="39"/>
                  <a:pt x="15" y="40"/>
                  <a:pt x="15" y="42"/>
                </a:cubicBezTo>
                <a:cubicBezTo>
                  <a:pt x="15" y="52"/>
                  <a:pt x="15" y="52"/>
                  <a:pt x="15" y="52"/>
                </a:cubicBezTo>
                <a:cubicBezTo>
                  <a:pt x="15" y="53"/>
                  <a:pt x="16" y="54"/>
                  <a:pt x="18" y="54"/>
                </a:cubicBezTo>
                <a:close/>
                <a:moveTo>
                  <a:pt x="37" y="54"/>
                </a:moveTo>
                <a:cubicBezTo>
                  <a:pt x="48" y="54"/>
                  <a:pt x="48" y="54"/>
                  <a:pt x="48" y="54"/>
                </a:cubicBezTo>
                <a:cubicBezTo>
                  <a:pt x="49" y="54"/>
                  <a:pt x="50" y="53"/>
                  <a:pt x="50" y="52"/>
                </a:cubicBezTo>
                <a:cubicBezTo>
                  <a:pt x="50" y="42"/>
                  <a:pt x="50" y="42"/>
                  <a:pt x="50" y="42"/>
                </a:cubicBezTo>
                <a:cubicBezTo>
                  <a:pt x="50" y="40"/>
                  <a:pt x="49" y="39"/>
                  <a:pt x="48" y="39"/>
                </a:cubicBezTo>
                <a:cubicBezTo>
                  <a:pt x="37" y="39"/>
                  <a:pt x="37" y="39"/>
                  <a:pt x="37" y="39"/>
                </a:cubicBezTo>
                <a:cubicBezTo>
                  <a:pt x="36" y="39"/>
                  <a:pt x="35" y="40"/>
                  <a:pt x="35" y="42"/>
                </a:cubicBezTo>
                <a:cubicBezTo>
                  <a:pt x="35" y="52"/>
                  <a:pt x="35" y="52"/>
                  <a:pt x="35" y="52"/>
                </a:cubicBezTo>
                <a:cubicBezTo>
                  <a:pt x="35" y="53"/>
                  <a:pt x="36" y="54"/>
                  <a:pt x="37" y="54"/>
                </a:cubicBezTo>
                <a:close/>
                <a:moveTo>
                  <a:pt x="57" y="54"/>
                </a:moveTo>
                <a:cubicBezTo>
                  <a:pt x="67" y="54"/>
                  <a:pt x="67" y="54"/>
                  <a:pt x="67" y="54"/>
                </a:cubicBezTo>
                <a:cubicBezTo>
                  <a:pt x="69" y="54"/>
                  <a:pt x="70" y="53"/>
                  <a:pt x="70" y="52"/>
                </a:cubicBezTo>
                <a:cubicBezTo>
                  <a:pt x="70" y="42"/>
                  <a:pt x="70" y="42"/>
                  <a:pt x="70" y="42"/>
                </a:cubicBezTo>
                <a:cubicBezTo>
                  <a:pt x="70" y="40"/>
                  <a:pt x="69" y="39"/>
                  <a:pt x="67" y="39"/>
                </a:cubicBezTo>
                <a:cubicBezTo>
                  <a:pt x="57" y="39"/>
                  <a:pt x="57" y="39"/>
                  <a:pt x="57" y="39"/>
                </a:cubicBezTo>
                <a:cubicBezTo>
                  <a:pt x="56" y="39"/>
                  <a:pt x="55" y="40"/>
                  <a:pt x="55" y="42"/>
                </a:cubicBezTo>
                <a:cubicBezTo>
                  <a:pt x="55" y="52"/>
                  <a:pt x="55" y="52"/>
                  <a:pt x="55" y="52"/>
                </a:cubicBezTo>
                <a:cubicBezTo>
                  <a:pt x="55" y="53"/>
                  <a:pt x="56" y="54"/>
                  <a:pt x="57" y="54"/>
                </a:cubicBezTo>
                <a:close/>
                <a:moveTo>
                  <a:pt x="18" y="75"/>
                </a:moveTo>
                <a:cubicBezTo>
                  <a:pt x="28" y="75"/>
                  <a:pt x="28" y="75"/>
                  <a:pt x="28" y="75"/>
                </a:cubicBezTo>
                <a:cubicBezTo>
                  <a:pt x="29" y="75"/>
                  <a:pt x="31" y="74"/>
                  <a:pt x="31" y="72"/>
                </a:cubicBezTo>
                <a:cubicBezTo>
                  <a:pt x="31" y="62"/>
                  <a:pt x="31" y="62"/>
                  <a:pt x="31" y="62"/>
                </a:cubicBezTo>
                <a:cubicBezTo>
                  <a:pt x="31" y="61"/>
                  <a:pt x="29" y="59"/>
                  <a:pt x="28" y="59"/>
                </a:cubicBezTo>
                <a:cubicBezTo>
                  <a:pt x="18" y="59"/>
                  <a:pt x="18" y="59"/>
                  <a:pt x="18" y="59"/>
                </a:cubicBezTo>
                <a:cubicBezTo>
                  <a:pt x="16" y="59"/>
                  <a:pt x="15" y="61"/>
                  <a:pt x="15" y="62"/>
                </a:cubicBezTo>
                <a:cubicBezTo>
                  <a:pt x="15" y="72"/>
                  <a:pt x="15" y="72"/>
                  <a:pt x="15" y="72"/>
                </a:cubicBezTo>
                <a:cubicBezTo>
                  <a:pt x="15" y="74"/>
                  <a:pt x="16" y="75"/>
                  <a:pt x="18" y="75"/>
                </a:cubicBezTo>
                <a:close/>
                <a:moveTo>
                  <a:pt x="37" y="75"/>
                </a:moveTo>
                <a:cubicBezTo>
                  <a:pt x="48" y="75"/>
                  <a:pt x="48" y="75"/>
                  <a:pt x="48" y="75"/>
                </a:cubicBezTo>
                <a:cubicBezTo>
                  <a:pt x="49" y="75"/>
                  <a:pt x="50" y="74"/>
                  <a:pt x="50" y="72"/>
                </a:cubicBezTo>
                <a:cubicBezTo>
                  <a:pt x="50" y="62"/>
                  <a:pt x="50" y="62"/>
                  <a:pt x="50" y="62"/>
                </a:cubicBezTo>
                <a:cubicBezTo>
                  <a:pt x="50" y="61"/>
                  <a:pt x="49" y="59"/>
                  <a:pt x="48" y="59"/>
                </a:cubicBezTo>
                <a:cubicBezTo>
                  <a:pt x="37" y="59"/>
                  <a:pt x="37" y="59"/>
                  <a:pt x="37" y="59"/>
                </a:cubicBezTo>
                <a:cubicBezTo>
                  <a:pt x="36" y="59"/>
                  <a:pt x="35" y="61"/>
                  <a:pt x="35" y="62"/>
                </a:cubicBezTo>
                <a:cubicBezTo>
                  <a:pt x="35" y="72"/>
                  <a:pt x="35" y="72"/>
                  <a:pt x="35" y="72"/>
                </a:cubicBezTo>
                <a:cubicBezTo>
                  <a:pt x="35" y="74"/>
                  <a:pt x="36" y="75"/>
                  <a:pt x="37" y="75"/>
                </a:cubicBezTo>
                <a:close/>
                <a:moveTo>
                  <a:pt x="18" y="95"/>
                </a:moveTo>
                <a:cubicBezTo>
                  <a:pt x="28" y="95"/>
                  <a:pt x="28" y="95"/>
                  <a:pt x="28" y="95"/>
                </a:cubicBezTo>
                <a:cubicBezTo>
                  <a:pt x="29" y="95"/>
                  <a:pt x="31" y="94"/>
                  <a:pt x="31" y="93"/>
                </a:cubicBezTo>
                <a:cubicBezTo>
                  <a:pt x="31" y="82"/>
                  <a:pt x="31" y="82"/>
                  <a:pt x="31" y="82"/>
                </a:cubicBezTo>
                <a:cubicBezTo>
                  <a:pt x="31" y="81"/>
                  <a:pt x="29" y="80"/>
                  <a:pt x="28" y="80"/>
                </a:cubicBezTo>
                <a:cubicBezTo>
                  <a:pt x="18" y="80"/>
                  <a:pt x="18" y="80"/>
                  <a:pt x="18" y="80"/>
                </a:cubicBezTo>
                <a:cubicBezTo>
                  <a:pt x="16" y="80"/>
                  <a:pt x="15" y="81"/>
                  <a:pt x="15" y="82"/>
                </a:cubicBezTo>
                <a:cubicBezTo>
                  <a:pt x="15" y="93"/>
                  <a:pt x="15" y="93"/>
                  <a:pt x="15" y="93"/>
                </a:cubicBezTo>
                <a:cubicBezTo>
                  <a:pt x="15" y="94"/>
                  <a:pt x="16" y="95"/>
                  <a:pt x="18" y="95"/>
                </a:cubicBezTo>
                <a:close/>
                <a:moveTo>
                  <a:pt x="37" y="95"/>
                </a:moveTo>
                <a:cubicBezTo>
                  <a:pt x="48" y="95"/>
                  <a:pt x="48" y="95"/>
                  <a:pt x="48" y="95"/>
                </a:cubicBezTo>
                <a:cubicBezTo>
                  <a:pt x="49" y="95"/>
                  <a:pt x="50" y="94"/>
                  <a:pt x="50" y="93"/>
                </a:cubicBezTo>
                <a:cubicBezTo>
                  <a:pt x="50" y="82"/>
                  <a:pt x="50" y="82"/>
                  <a:pt x="50" y="82"/>
                </a:cubicBezTo>
                <a:cubicBezTo>
                  <a:pt x="50" y="81"/>
                  <a:pt x="49" y="80"/>
                  <a:pt x="48" y="80"/>
                </a:cubicBezTo>
                <a:cubicBezTo>
                  <a:pt x="37" y="80"/>
                  <a:pt x="37" y="80"/>
                  <a:pt x="37" y="80"/>
                </a:cubicBezTo>
                <a:cubicBezTo>
                  <a:pt x="36" y="80"/>
                  <a:pt x="35" y="81"/>
                  <a:pt x="35" y="82"/>
                </a:cubicBezTo>
                <a:cubicBezTo>
                  <a:pt x="35" y="93"/>
                  <a:pt x="35" y="93"/>
                  <a:pt x="35" y="93"/>
                </a:cubicBezTo>
                <a:cubicBezTo>
                  <a:pt x="35" y="94"/>
                  <a:pt x="36" y="95"/>
                  <a:pt x="37" y="95"/>
                </a:cubicBezTo>
                <a:close/>
                <a:moveTo>
                  <a:pt x="57" y="95"/>
                </a:moveTo>
                <a:cubicBezTo>
                  <a:pt x="67" y="95"/>
                  <a:pt x="67" y="95"/>
                  <a:pt x="67" y="95"/>
                </a:cubicBezTo>
                <a:cubicBezTo>
                  <a:pt x="69" y="95"/>
                  <a:pt x="70" y="94"/>
                  <a:pt x="70" y="93"/>
                </a:cubicBezTo>
                <a:cubicBezTo>
                  <a:pt x="70" y="62"/>
                  <a:pt x="70" y="62"/>
                  <a:pt x="70" y="62"/>
                </a:cubicBezTo>
                <a:cubicBezTo>
                  <a:pt x="70" y="61"/>
                  <a:pt x="69" y="59"/>
                  <a:pt x="67" y="59"/>
                </a:cubicBezTo>
                <a:cubicBezTo>
                  <a:pt x="57" y="59"/>
                  <a:pt x="57" y="59"/>
                  <a:pt x="57" y="59"/>
                </a:cubicBezTo>
                <a:cubicBezTo>
                  <a:pt x="56" y="59"/>
                  <a:pt x="55" y="61"/>
                  <a:pt x="55" y="62"/>
                </a:cubicBezTo>
                <a:cubicBezTo>
                  <a:pt x="55" y="93"/>
                  <a:pt x="55" y="93"/>
                  <a:pt x="55" y="93"/>
                </a:cubicBezTo>
                <a:cubicBezTo>
                  <a:pt x="55" y="94"/>
                  <a:pt x="56" y="95"/>
                  <a:pt x="57" y="95"/>
                </a:cubicBezTo>
                <a:close/>
              </a:path>
            </a:pathLst>
          </a:custGeom>
          <a:solidFill>
            <a:srgbClr val="FFFFFF"/>
          </a:solidFill>
          <a:ln>
            <a:noFill/>
          </a:ln>
        </p:spPr>
        <p:txBody>
          <a:bodyPr spcFirstLastPara="1" wrap="square" lIns="114975" tIns="57475" rIns="114975" bIns="57475" anchor="t" anchorCtr="0">
            <a:noAutofit/>
          </a:bodyPr>
          <a:lstStyle/>
          <a:p>
            <a:pPr marL="0" marR="0" lvl="0" indent="0" algn="l" rtl="0">
              <a:spcBef>
                <a:spcPts val="0"/>
              </a:spcBef>
              <a:spcAft>
                <a:spcPts val="0"/>
              </a:spcAft>
              <a:buNone/>
            </a:pPr>
            <a:endParaRPr sz="2264">
              <a:solidFill>
                <a:srgbClr val="000000"/>
              </a:solidFill>
              <a:latin typeface="Calibri"/>
              <a:ea typeface="Calibri"/>
              <a:cs typeface="Calibri"/>
              <a:sym typeface="Calibri"/>
            </a:endParaRPr>
          </a:p>
        </p:txBody>
      </p:sp>
      <p:sp>
        <p:nvSpPr>
          <p:cNvPr id="244" name="Google Shape;244;p33"/>
          <p:cNvSpPr txBox="1"/>
          <p:nvPr/>
        </p:nvSpPr>
        <p:spPr>
          <a:xfrm>
            <a:off x="786400" y="1454903"/>
            <a:ext cx="3603300" cy="3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Calibri"/>
                <a:ea typeface="Calibri"/>
                <a:cs typeface="Calibri"/>
                <a:sym typeface="Calibri"/>
              </a:rPr>
              <a:t>4th Grade NAEP Scores – 2024 </a:t>
            </a:r>
            <a:endParaRPr sz="1800">
              <a:solidFill>
                <a:schemeClr val="dk1"/>
              </a:solidFill>
              <a:latin typeface="Calibri"/>
              <a:ea typeface="Calibri"/>
              <a:cs typeface="Calibri"/>
              <a:sym typeface="Calibri"/>
            </a:endParaRPr>
          </a:p>
        </p:txBody>
      </p:sp>
      <p:sp>
        <p:nvSpPr>
          <p:cNvPr id="240" name="Google Shape;240;p33">
            <a:hlinkClick r:id="rId3"/>
          </p:cNvPr>
          <p:cNvSpPr/>
          <p:nvPr/>
        </p:nvSpPr>
        <p:spPr>
          <a:xfrm>
            <a:off x="129695" y="2678688"/>
            <a:ext cx="2651700" cy="64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4D3D"/>
              </a:buClr>
              <a:buSzPts val="4000"/>
              <a:buFont typeface="Calibri"/>
              <a:buNone/>
            </a:pPr>
            <a:r>
              <a:rPr lang="en" sz="4000" b="1">
                <a:solidFill>
                  <a:schemeClr val="dk1"/>
                </a:solidFill>
                <a:latin typeface="Calibri"/>
                <a:ea typeface="Calibri"/>
                <a:cs typeface="Calibri"/>
                <a:sym typeface="Calibri"/>
              </a:rPr>
              <a:t>27% </a:t>
            </a:r>
            <a:endParaRPr sz="4000" b="0" i="0" u="none" strike="noStrike" cap="none">
              <a:solidFill>
                <a:schemeClr val="dk1"/>
              </a:solidFill>
              <a:latin typeface="Calibri"/>
              <a:ea typeface="Calibri"/>
              <a:cs typeface="Calibri"/>
              <a:sym typeface="Calibri"/>
            </a:endParaRPr>
          </a:p>
        </p:txBody>
      </p:sp>
      <p:sp>
        <p:nvSpPr>
          <p:cNvPr id="236" name="Google Shape;236;p33">
            <a:hlinkClick r:id="rId3"/>
          </p:cNvPr>
          <p:cNvSpPr/>
          <p:nvPr/>
        </p:nvSpPr>
        <p:spPr>
          <a:xfrm>
            <a:off x="496750" y="3427250"/>
            <a:ext cx="1745400" cy="945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B6660"/>
              </a:buClr>
              <a:buSzPts val="1300"/>
              <a:buFont typeface="Calibri"/>
              <a:buNone/>
            </a:pPr>
            <a:r>
              <a:rPr lang="en" sz="1500">
                <a:solidFill>
                  <a:srgbClr val="434343"/>
                </a:solidFill>
                <a:latin typeface="Calibri"/>
                <a:ea typeface="Calibri"/>
                <a:cs typeface="Calibri"/>
                <a:sym typeface="Calibri"/>
              </a:rPr>
              <a:t>O</a:t>
            </a:r>
            <a:r>
              <a:rPr lang="en" sz="1500">
                <a:solidFill>
                  <a:schemeClr val="dk1"/>
                </a:solidFill>
                <a:latin typeface="Calibri"/>
                <a:ea typeface="Calibri"/>
                <a:cs typeface="Calibri"/>
                <a:sym typeface="Calibri"/>
              </a:rPr>
              <a:t>f students are proficient in </a:t>
            </a:r>
            <a:r>
              <a:rPr lang="en" sz="1500" u="sng">
                <a:solidFill>
                  <a:schemeClr val="hlink"/>
                </a:solidFill>
                <a:latin typeface="Calibri"/>
                <a:ea typeface="Calibri"/>
                <a:cs typeface="Calibri"/>
                <a:sym typeface="Calibri"/>
                <a:hlinkClick r:id="rId3"/>
              </a:rPr>
              <a:t>ELA</a:t>
            </a:r>
            <a:r>
              <a:rPr lang="en" sz="1500">
                <a:solidFill>
                  <a:schemeClr val="dk1"/>
                </a:solidFill>
                <a:latin typeface="Calibri"/>
                <a:ea typeface="Calibri"/>
                <a:cs typeface="Calibri"/>
                <a:sym typeface="Calibri"/>
              </a:rPr>
              <a:t>, ranking Oregon</a:t>
            </a:r>
            <a:r>
              <a:rPr lang="en" sz="1500" u="sng">
                <a:solidFill>
                  <a:schemeClr val="hlink"/>
                </a:solidFill>
                <a:latin typeface="Calibri"/>
                <a:ea typeface="Calibri"/>
                <a:cs typeface="Calibri"/>
                <a:sym typeface="Calibri"/>
                <a:hlinkClick r:id="rId4"/>
              </a:rPr>
              <a:t> 46th</a:t>
            </a:r>
            <a:r>
              <a:rPr lang="en" sz="1500">
                <a:solidFill>
                  <a:schemeClr val="dk1"/>
                </a:solidFill>
                <a:latin typeface="Calibri"/>
                <a:ea typeface="Calibri"/>
                <a:cs typeface="Calibri"/>
                <a:sym typeface="Calibri"/>
              </a:rPr>
              <a:t> in the nation.</a:t>
            </a:r>
            <a:endParaRPr sz="1500" i="0" u="none" strike="noStrike" cap="none">
              <a:solidFill>
                <a:schemeClr val="dk1"/>
              </a:solidFill>
              <a:latin typeface="Calibri"/>
              <a:ea typeface="Calibri"/>
              <a:cs typeface="Calibri"/>
              <a:sym typeface="Calibri"/>
            </a:endParaRPr>
          </a:p>
        </p:txBody>
      </p:sp>
      <p:sp>
        <p:nvSpPr>
          <p:cNvPr id="241" name="Google Shape;241;p33">
            <a:hlinkClick r:id="rId5"/>
          </p:cNvPr>
          <p:cNvSpPr/>
          <p:nvPr/>
        </p:nvSpPr>
        <p:spPr>
          <a:xfrm>
            <a:off x="2827947" y="2733788"/>
            <a:ext cx="1117200" cy="64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4D3D"/>
              </a:buClr>
              <a:buSzPts val="4000"/>
              <a:buFont typeface="Calibri"/>
              <a:buNone/>
            </a:pPr>
            <a:r>
              <a:rPr lang="en" sz="4000" b="1">
                <a:solidFill>
                  <a:schemeClr val="dk1"/>
                </a:solidFill>
                <a:latin typeface="Calibri"/>
                <a:ea typeface="Calibri"/>
                <a:cs typeface="Calibri"/>
                <a:sym typeface="Calibri"/>
              </a:rPr>
              <a:t>31% </a:t>
            </a:r>
            <a:endParaRPr sz="4000" b="0" i="0" u="none" strike="noStrike" cap="none">
              <a:solidFill>
                <a:schemeClr val="dk1"/>
              </a:solidFill>
              <a:latin typeface="Calibri"/>
              <a:ea typeface="Calibri"/>
              <a:cs typeface="Calibri"/>
              <a:sym typeface="Calibri"/>
            </a:endParaRPr>
          </a:p>
        </p:txBody>
      </p:sp>
      <p:sp>
        <p:nvSpPr>
          <p:cNvPr id="237" name="Google Shape;237;p33"/>
          <p:cNvSpPr/>
          <p:nvPr/>
        </p:nvSpPr>
        <p:spPr>
          <a:xfrm>
            <a:off x="2397350" y="3427250"/>
            <a:ext cx="1815600" cy="945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Clr>
                <a:srgbClr val="5B6660"/>
              </a:buClr>
              <a:buSzPts val="1300"/>
              <a:buFont typeface="Calibri"/>
              <a:buNone/>
            </a:pPr>
            <a:r>
              <a:rPr lang="en" sz="1500">
                <a:solidFill>
                  <a:srgbClr val="434343"/>
                </a:solidFill>
                <a:latin typeface="Calibri"/>
                <a:ea typeface="Calibri"/>
                <a:cs typeface="Calibri"/>
                <a:sym typeface="Calibri"/>
              </a:rPr>
              <a:t>O</a:t>
            </a:r>
            <a:r>
              <a:rPr lang="en" sz="1500">
                <a:solidFill>
                  <a:schemeClr val="dk1"/>
                </a:solidFill>
                <a:latin typeface="Calibri"/>
                <a:ea typeface="Calibri"/>
                <a:cs typeface="Calibri"/>
                <a:sym typeface="Calibri"/>
              </a:rPr>
              <a:t>f students are proficient in </a:t>
            </a:r>
            <a:r>
              <a:rPr lang="en" sz="1500" u="sng">
                <a:solidFill>
                  <a:schemeClr val="hlink"/>
                </a:solidFill>
                <a:latin typeface="Calibri"/>
                <a:ea typeface="Calibri"/>
                <a:cs typeface="Calibri"/>
                <a:sym typeface="Calibri"/>
                <a:hlinkClick r:id="rId5"/>
              </a:rPr>
              <a:t>math, </a:t>
            </a:r>
            <a:r>
              <a:rPr lang="en" sz="1500">
                <a:solidFill>
                  <a:schemeClr val="dk1"/>
                </a:solidFill>
                <a:latin typeface="Calibri"/>
                <a:ea typeface="Calibri"/>
                <a:cs typeface="Calibri"/>
                <a:sym typeface="Calibri"/>
              </a:rPr>
              <a:t>ranking Oregon </a:t>
            </a:r>
            <a:r>
              <a:rPr lang="en" sz="1500" u="sng">
                <a:solidFill>
                  <a:schemeClr val="hlink"/>
                </a:solidFill>
                <a:latin typeface="Calibri"/>
                <a:ea typeface="Calibri"/>
                <a:cs typeface="Calibri"/>
                <a:sym typeface="Calibri"/>
                <a:hlinkClick r:id="rId4"/>
              </a:rPr>
              <a:t>48th</a:t>
            </a:r>
            <a:r>
              <a:rPr lang="en" sz="1500">
                <a:solidFill>
                  <a:schemeClr val="dk1"/>
                </a:solidFill>
                <a:latin typeface="Calibri"/>
                <a:ea typeface="Calibri"/>
                <a:cs typeface="Calibri"/>
                <a:sym typeface="Calibri"/>
              </a:rPr>
              <a:t> in the nation.</a:t>
            </a:r>
            <a:endParaRPr sz="1500">
              <a:solidFill>
                <a:schemeClr val="dk1"/>
              </a:solidFill>
              <a:latin typeface="Calibri"/>
              <a:ea typeface="Calibri"/>
              <a:cs typeface="Calibri"/>
              <a:sym typeface="Calibri"/>
            </a:endParaRPr>
          </a:p>
          <a:p>
            <a:pPr marL="0" marR="0" lvl="0" indent="0" algn="ctr" rtl="0">
              <a:spcBef>
                <a:spcPts val="0"/>
              </a:spcBef>
              <a:spcAft>
                <a:spcPts val="0"/>
              </a:spcAft>
              <a:buClr>
                <a:srgbClr val="5B6660"/>
              </a:buClr>
              <a:buSzPts val="1300"/>
              <a:buFont typeface="Calibri"/>
              <a:buNone/>
            </a:pPr>
            <a:endParaRPr sz="1500">
              <a:solidFill>
                <a:srgbClr val="434343"/>
              </a:solidFill>
              <a:latin typeface="Calibri"/>
              <a:ea typeface="Calibri"/>
              <a:cs typeface="Calibri"/>
              <a:sym typeface="Calibri"/>
            </a:endParaRPr>
          </a:p>
        </p:txBody>
      </p:sp>
      <p:sp>
        <p:nvSpPr>
          <p:cNvPr id="245" name="Google Shape;245;p33"/>
          <p:cNvSpPr txBox="1"/>
          <p:nvPr/>
        </p:nvSpPr>
        <p:spPr>
          <a:xfrm>
            <a:off x="5114050" y="1438113"/>
            <a:ext cx="3603300" cy="3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Calibri"/>
                <a:ea typeface="Calibri"/>
                <a:cs typeface="Calibri"/>
                <a:sym typeface="Calibri"/>
              </a:rPr>
              <a:t>4th Grade OSAS Scores – 2024 </a:t>
            </a:r>
            <a:endParaRPr sz="1800">
              <a:solidFill>
                <a:schemeClr val="dk1"/>
              </a:solidFill>
              <a:latin typeface="Calibri"/>
              <a:ea typeface="Calibri"/>
              <a:cs typeface="Calibri"/>
              <a:sym typeface="Calibri"/>
            </a:endParaRPr>
          </a:p>
        </p:txBody>
      </p:sp>
      <p:sp>
        <p:nvSpPr>
          <p:cNvPr id="242" name="Google Shape;242;p33">
            <a:hlinkClick r:id="rId6"/>
          </p:cNvPr>
          <p:cNvSpPr/>
          <p:nvPr/>
        </p:nvSpPr>
        <p:spPr>
          <a:xfrm>
            <a:off x="4212945" y="2678700"/>
            <a:ext cx="2651700" cy="64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4D3D"/>
              </a:buClr>
              <a:buSzPts val="4000"/>
              <a:buFont typeface="Calibri"/>
              <a:buNone/>
            </a:pPr>
            <a:r>
              <a:rPr lang="en" sz="4000" b="1">
                <a:solidFill>
                  <a:schemeClr val="dk1"/>
                </a:solidFill>
                <a:latin typeface="Calibri"/>
                <a:ea typeface="Calibri"/>
                <a:cs typeface="Calibri"/>
                <a:sym typeface="Calibri"/>
              </a:rPr>
              <a:t>41% </a:t>
            </a:r>
            <a:endParaRPr sz="4000" b="0" i="0" u="none" strike="noStrike" cap="none">
              <a:solidFill>
                <a:schemeClr val="dk1"/>
              </a:solidFill>
              <a:latin typeface="Calibri"/>
              <a:ea typeface="Calibri"/>
              <a:cs typeface="Calibri"/>
              <a:sym typeface="Calibri"/>
            </a:endParaRPr>
          </a:p>
        </p:txBody>
      </p:sp>
      <p:sp>
        <p:nvSpPr>
          <p:cNvPr id="238" name="Google Shape;238;p33"/>
          <p:cNvSpPr/>
          <p:nvPr/>
        </p:nvSpPr>
        <p:spPr>
          <a:xfrm>
            <a:off x="4630999" y="3427250"/>
            <a:ext cx="1815600" cy="945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Clr>
                <a:srgbClr val="5B6660"/>
              </a:buClr>
              <a:buSzPts val="1300"/>
              <a:buFont typeface="Calibri"/>
              <a:buNone/>
            </a:pPr>
            <a:r>
              <a:rPr lang="en" sz="1500">
                <a:solidFill>
                  <a:srgbClr val="434343"/>
                </a:solidFill>
                <a:latin typeface="Calibri"/>
                <a:ea typeface="Calibri"/>
                <a:cs typeface="Calibri"/>
                <a:sym typeface="Calibri"/>
              </a:rPr>
              <a:t>O</a:t>
            </a:r>
            <a:r>
              <a:rPr lang="en" sz="1500">
                <a:solidFill>
                  <a:schemeClr val="dk1"/>
                </a:solidFill>
                <a:latin typeface="Calibri"/>
                <a:ea typeface="Calibri"/>
                <a:cs typeface="Calibri"/>
                <a:sym typeface="Calibri"/>
              </a:rPr>
              <a:t>f students are proficient in</a:t>
            </a:r>
            <a:r>
              <a:rPr lang="en" sz="1500" u="sng">
                <a:solidFill>
                  <a:schemeClr val="hlink"/>
                </a:solidFill>
                <a:latin typeface="Calibri"/>
                <a:ea typeface="Calibri"/>
                <a:cs typeface="Calibri"/>
                <a:sym typeface="Calibri"/>
                <a:hlinkClick r:id="rId6"/>
              </a:rPr>
              <a:t> ELA.</a:t>
            </a:r>
            <a:r>
              <a:rPr lang="en" sz="1500">
                <a:solidFill>
                  <a:schemeClr val="dk1"/>
                </a:solidFill>
                <a:latin typeface="Calibri"/>
                <a:ea typeface="Calibri"/>
                <a:cs typeface="Calibri"/>
                <a:sym typeface="Calibri"/>
              </a:rPr>
              <a:t> </a:t>
            </a:r>
            <a:endParaRPr sz="1500">
              <a:solidFill>
                <a:schemeClr val="dk1"/>
              </a:solidFill>
              <a:latin typeface="Calibri"/>
              <a:ea typeface="Calibri"/>
              <a:cs typeface="Calibri"/>
              <a:sym typeface="Calibri"/>
            </a:endParaRPr>
          </a:p>
          <a:p>
            <a:pPr marL="0" marR="0" lvl="0" indent="0" algn="ctr" rtl="0">
              <a:spcBef>
                <a:spcPts val="0"/>
              </a:spcBef>
              <a:spcAft>
                <a:spcPts val="0"/>
              </a:spcAft>
              <a:buClr>
                <a:srgbClr val="5B6660"/>
              </a:buClr>
              <a:buSzPts val="1300"/>
              <a:buFont typeface="Calibri"/>
              <a:buNone/>
            </a:pPr>
            <a:endParaRPr sz="1500">
              <a:solidFill>
                <a:srgbClr val="434343"/>
              </a:solidFill>
              <a:latin typeface="Calibri"/>
              <a:ea typeface="Calibri"/>
              <a:cs typeface="Calibri"/>
              <a:sym typeface="Calibri"/>
            </a:endParaRPr>
          </a:p>
        </p:txBody>
      </p:sp>
      <p:sp>
        <p:nvSpPr>
          <p:cNvPr id="243" name="Google Shape;243;p33">
            <a:hlinkClick r:id="rId6"/>
          </p:cNvPr>
          <p:cNvSpPr/>
          <p:nvPr/>
        </p:nvSpPr>
        <p:spPr>
          <a:xfrm>
            <a:off x="6388220" y="2678700"/>
            <a:ext cx="2651700" cy="640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4D3D"/>
              </a:buClr>
              <a:buSzPts val="4000"/>
              <a:buFont typeface="Calibri"/>
              <a:buNone/>
            </a:pPr>
            <a:r>
              <a:rPr lang="en" sz="4000" b="1">
                <a:solidFill>
                  <a:schemeClr val="dk1"/>
                </a:solidFill>
                <a:latin typeface="Calibri"/>
                <a:ea typeface="Calibri"/>
                <a:cs typeface="Calibri"/>
                <a:sym typeface="Calibri"/>
              </a:rPr>
              <a:t>37% </a:t>
            </a:r>
            <a:endParaRPr sz="4000" b="0" i="0" u="none" strike="noStrike" cap="none">
              <a:solidFill>
                <a:schemeClr val="dk1"/>
              </a:solidFill>
              <a:latin typeface="Calibri"/>
              <a:ea typeface="Calibri"/>
              <a:cs typeface="Calibri"/>
              <a:sym typeface="Calibri"/>
            </a:endParaRPr>
          </a:p>
        </p:txBody>
      </p:sp>
      <p:sp>
        <p:nvSpPr>
          <p:cNvPr id="239" name="Google Shape;239;p33"/>
          <p:cNvSpPr/>
          <p:nvPr/>
        </p:nvSpPr>
        <p:spPr>
          <a:xfrm>
            <a:off x="6687950" y="3427250"/>
            <a:ext cx="1917600" cy="9459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Clr>
                <a:srgbClr val="5B6660"/>
              </a:buClr>
              <a:buSzPts val="1300"/>
              <a:buFont typeface="Calibri"/>
              <a:buNone/>
            </a:pPr>
            <a:r>
              <a:rPr lang="en" sz="1500">
                <a:solidFill>
                  <a:srgbClr val="434343"/>
                </a:solidFill>
                <a:latin typeface="Calibri"/>
                <a:ea typeface="Calibri"/>
                <a:cs typeface="Calibri"/>
                <a:sym typeface="Calibri"/>
              </a:rPr>
              <a:t>O</a:t>
            </a:r>
            <a:r>
              <a:rPr lang="en" sz="1500">
                <a:solidFill>
                  <a:schemeClr val="dk1"/>
                </a:solidFill>
                <a:latin typeface="Calibri"/>
                <a:ea typeface="Calibri"/>
                <a:cs typeface="Calibri"/>
                <a:sym typeface="Calibri"/>
              </a:rPr>
              <a:t>f students are proficient in </a:t>
            </a:r>
            <a:r>
              <a:rPr lang="en" sz="1500" u="sng">
                <a:solidFill>
                  <a:schemeClr val="hlink"/>
                </a:solidFill>
                <a:latin typeface="Calibri"/>
                <a:ea typeface="Calibri"/>
                <a:cs typeface="Calibri"/>
                <a:sym typeface="Calibri"/>
                <a:hlinkClick r:id="rId6"/>
              </a:rPr>
              <a:t>math.  </a:t>
            </a:r>
            <a:endParaRPr sz="150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34">
            <a:extLst>
              <a:ext uri="{C183D7F6-B498-43B3-948B-1728B52AA6E4}">
                <adec:decorative xmlns:adec="http://schemas.microsoft.com/office/drawing/2017/decorative" val="1"/>
              </a:ext>
            </a:extLst>
          </p:cNvPr>
          <p:cNvPicPr preferRelativeResize="0"/>
          <p:nvPr/>
        </p:nvPicPr>
        <p:blipFill rotWithShape="1">
          <a:blip r:embed="rId3">
            <a:alphaModFix/>
          </a:blip>
          <a:srcRect l="9534" r="32120"/>
          <a:stretch/>
        </p:blipFill>
        <p:spPr>
          <a:xfrm>
            <a:off x="300450" y="1159400"/>
            <a:ext cx="3244500" cy="3336600"/>
          </a:xfrm>
          <a:prstGeom prst="roundRect">
            <a:avLst>
              <a:gd name="adj" fmla="val 16667"/>
            </a:avLst>
          </a:prstGeom>
          <a:noFill/>
          <a:ln w="19050" cap="flat" cmpd="sng">
            <a:solidFill>
              <a:schemeClr val="accent1"/>
            </a:solidFill>
            <a:prstDash val="solid"/>
            <a:round/>
            <a:headEnd type="none" w="sm" len="sm"/>
            <a:tailEnd type="none" w="sm" len="sm"/>
          </a:ln>
        </p:spPr>
      </p:pic>
      <p:sp>
        <p:nvSpPr>
          <p:cNvPr id="253" name="Google Shape;253;p34"/>
          <p:cNvSpPr>
            <a:spLocks noGrp="1"/>
          </p:cNvSpPr>
          <p:nvPr>
            <p:ph type="title" idx="4294967295"/>
          </p:nvPr>
        </p:nvSpPr>
        <p:spPr>
          <a:xfrm>
            <a:off x="246125" y="182925"/>
            <a:ext cx="7149900" cy="8688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27302C"/>
              </a:buClr>
              <a:buSzPts val="2400"/>
              <a:buFont typeface="Calibri"/>
              <a:buNone/>
              <a:tabLst/>
              <a:defRPr/>
            </a:pPr>
            <a:r>
              <a:rPr kumimoji="0" lang="en-US" sz="2000" b="0" i="0" u="none" strike="noStrike" kern="0" cap="none" spc="0" normalizeH="0" baseline="0" noProof="0" dirty="0">
                <a:ln>
                  <a:noFill/>
                </a:ln>
                <a:solidFill>
                  <a:schemeClr val="accent1"/>
                </a:solidFill>
                <a:effectLst/>
                <a:uLnTx/>
                <a:uFillTx/>
                <a:latin typeface="Calibri"/>
                <a:ea typeface="Calibri"/>
                <a:cs typeface="Calibri"/>
                <a:sym typeface="Calibri"/>
              </a:rPr>
              <a:t>To improve student outcomes and support all students, ODE is focused on five priorities for student success.</a:t>
            </a:r>
          </a:p>
        </p:txBody>
      </p:sp>
      <p:sp>
        <p:nvSpPr>
          <p:cNvPr id="251" name="Google Shape;251;p34"/>
          <p:cNvSpPr txBox="1"/>
          <p:nvPr/>
        </p:nvSpPr>
        <p:spPr>
          <a:xfrm>
            <a:off x="3855075" y="1276325"/>
            <a:ext cx="4794600" cy="3430200"/>
          </a:xfrm>
          <a:prstGeom prst="rect">
            <a:avLst/>
          </a:prstGeom>
          <a:solidFill>
            <a:schemeClr val="lt2"/>
          </a:solid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2000"/>
              <a:buFont typeface="Arial"/>
              <a:buNone/>
            </a:pPr>
            <a:endParaRPr sz="2000" b="1" i="0" u="none" strike="noStrike" cap="none" dirty="0">
              <a:solidFill>
                <a:schemeClr val="accent1"/>
              </a:solidFill>
              <a:latin typeface="Calibri"/>
              <a:ea typeface="Calibri"/>
              <a:cs typeface="Calibri"/>
              <a:sym typeface="Calibri"/>
            </a:endParaRPr>
          </a:p>
          <a:p>
            <a:pPr marL="558800" marR="0" lvl="0" indent="-457200" algn="l" rtl="0">
              <a:lnSpc>
                <a:spcPct val="150000"/>
              </a:lnSpc>
              <a:spcBef>
                <a:spcPts val="0"/>
              </a:spcBef>
              <a:spcAft>
                <a:spcPts val="0"/>
              </a:spcAft>
              <a:buClr>
                <a:schemeClr val="accent1"/>
              </a:buClr>
              <a:buSzPts val="2000"/>
              <a:buFont typeface="+mj-lt"/>
              <a:buAutoNum type="arabicPeriod"/>
            </a:pPr>
            <a:r>
              <a:rPr lang="en" sz="2000" b="0" i="0" u="none" strike="noStrike" cap="none" dirty="0">
                <a:solidFill>
                  <a:schemeClr val="dk1"/>
                </a:solidFill>
                <a:latin typeface="Calibri"/>
                <a:ea typeface="Calibri"/>
                <a:cs typeface="Calibri"/>
                <a:sym typeface="Calibri"/>
              </a:rPr>
              <a:t>High-quality learning experiences</a:t>
            </a:r>
            <a:endParaRPr lang="en" sz="2000" dirty="0">
              <a:solidFill>
                <a:schemeClr val="dk1"/>
              </a:solidFill>
              <a:latin typeface="Calibri"/>
              <a:ea typeface="Calibri"/>
              <a:cs typeface="Calibri"/>
              <a:sym typeface="Calibri"/>
            </a:endParaRPr>
          </a:p>
          <a:p>
            <a:pPr marL="558800" marR="0" lvl="0" indent="-457200" algn="l" rtl="0">
              <a:lnSpc>
                <a:spcPct val="150000"/>
              </a:lnSpc>
              <a:spcBef>
                <a:spcPts val="0"/>
              </a:spcBef>
              <a:spcAft>
                <a:spcPts val="0"/>
              </a:spcAft>
              <a:buClr>
                <a:schemeClr val="accent1"/>
              </a:buClr>
              <a:buSzPts val="2000"/>
              <a:buFont typeface="+mj-lt"/>
              <a:buAutoNum type="arabicPeriod"/>
            </a:pPr>
            <a:r>
              <a:rPr lang="en" sz="2000" b="0" i="0" u="none" strike="noStrike" cap="none" dirty="0">
                <a:solidFill>
                  <a:schemeClr val="dk1"/>
                </a:solidFill>
                <a:latin typeface="Calibri"/>
                <a:ea typeface="Calibri"/>
                <a:cs typeface="Calibri"/>
                <a:sym typeface="Calibri"/>
              </a:rPr>
              <a:t>Aligned &amp; focused educational systems</a:t>
            </a:r>
          </a:p>
          <a:p>
            <a:pPr marL="558800" marR="0" lvl="0" indent="-457200" algn="l" rtl="0">
              <a:lnSpc>
                <a:spcPct val="150000"/>
              </a:lnSpc>
              <a:spcBef>
                <a:spcPts val="0"/>
              </a:spcBef>
              <a:spcAft>
                <a:spcPts val="0"/>
              </a:spcAft>
              <a:buClr>
                <a:schemeClr val="accent1"/>
              </a:buClr>
              <a:buSzPts val="2000"/>
              <a:buFont typeface="+mj-lt"/>
              <a:buAutoNum type="arabicPeriod"/>
            </a:pPr>
            <a:r>
              <a:rPr lang="en" sz="2000" b="0" i="0" u="none" strike="noStrike" cap="none" dirty="0">
                <a:solidFill>
                  <a:schemeClr val="dk1"/>
                </a:solidFill>
                <a:latin typeface="Calibri"/>
                <a:ea typeface="Calibri"/>
                <a:cs typeface="Calibri"/>
                <a:sym typeface="Calibri"/>
              </a:rPr>
              <a:t>Engaged partners &amp; communities</a:t>
            </a:r>
            <a:endParaRPr sz="2000" b="0" i="0" u="none" strike="noStrike" cap="none" dirty="0">
              <a:solidFill>
                <a:schemeClr val="dk1"/>
              </a:solidFill>
              <a:latin typeface="Calibri"/>
              <a:ea typeface="Calibri"/>
              <a:cs typeface="Calibri"/>
              <a:sym typeface="Calibri"/>
            </a:endParaRPr>
          </a:p>
          <a:p>
            <a:pPr marL="558800" marR="0" lvl="0" indent="-457200" algn="l" rtl="0">
              <a:lnSpc>
                <a:spcPct val="150000"/>
              </a:lnSpc>
              <a:spcBef>
                <a:spcPts val="0"/>
              </a:spcBef>
              <a:spcAft>
                <a:spcPts val="0"/>
              </a:spcAft>
              <a:buClr>
                <a:schemeClr val="accent1"/>
              </a:buClr>
              <a:buSzPts val="2000"/>
              <a:buFont typeface="+mj-lt"/>
              <a:buAutoNum type="arabicPeriod"/>
            </a:pPr>
            <a:r>
              <a:rPr lang="en" sz="2000" b="0" i="0" u="none" strike="noStrike" cap="none" dirty="0">
                <a:solidFill>
                  <a:schemeClr val="dk1"/>
                </a:solidFill>
                <a:latin typeface="Calibri"/>
                <a:ea typeface="Calibri"/>
                <a:cs typeface="Calibri"/>
                <a:sym typeface="Calibri"/>
              </a:rPr>
              <a:t>Safe &amp; inclusive schools</a:t>
            </a:r>
            <a:endParaRPr sz="2000" b="0" i="0" u="none" strike="noStrike" cap="none" dirty="0">
              <a:solidFill>
                <a:schemeClr val="dk1"/>
              </a:solidFill>
              <a:latin typeface="Calibri"/>
              <a:ea typeface="Calibri"/>
              <a:cs typeface="Calibri"/>
              <a:sym typeface="Calibri"/>
            </a:endParaRPr>
          </a:p>
          <a:p>
            <a:pPr marL="558800" marR="0" lvl="0" indent="-457200" algn="l" rtl="0">
              <a:lnSpc>
                <a:spcPct val="150000"/>
              </a:lnSpc>
              <a:spcBef>
                <a:spcPts val="0"/>
              </a:spcBef>
              <a:spcAft>
                <a:spcPts val="0"/>
              </a:spcAft>
              <a:buClr>
                <a:schemeClr val="accent1"/>
              </a:buClr>
              <a:buSzPts val="2000"/>
              <a:buFont typeface="+mj-lt"/>
              <a:buAutoNum type="arabicPeriod"/>
            </a:pPr>
            <a:r>
              <a:rPr lang="en" sz="2000" b="0" i="0" u="none" strike="noStrike" cap="none" dirty="0">
                <a:solidFill>
                  <a:schemeClr val="dk1"/>
                </a:solidFill>
                <a:latin typeface="Calibri"/>
                <a:ea typeface="Calibri"/>
                <a:cs typeface="Calibri"/>
                <a:sym typeface="Calibri"/>
              </a:rPr>
              <a:t>Committed &amp; supported staff</a:t>
            </a:r>
            <a:endParaRPr sz="2000" b="0" i="0" u="none" strike="noStrike" cap="none" dirty="0">
              <a:solidFill>
                <a:schemeClr val="dk1"/>
              </a:solidFill>
              <a:latin typeface="Calibri"/>
              <a:ea typeface="Calibri"/>
              <a:cs typeface="Calibri"/>
              <a:sym typeface="Calibri"/>
            </a:endParaRPr>
          </a:p>
        </p:txBody>
      </p:sp>
      <p:pic>
        <p:nvPicPr>
          <p:cNvPr id="252" name="Google Shape;252;p34" descr="Priorities For Student Success"/>
          <p:cNvPicPr preferRelativeResize="0"/>
          <p:nvPr/>
        </p:nvPicPr>
        <p:blipFill rotWithShape="1">
          <a:blip r:embed="rId4">
            <a:alphaModFix/>
          </a:blip>
          <a:srcRect/>
          <a:stretch/>
        </p:blipFill>
        <p:spPr>
          <a:xfrm>
            <a:off x="7396025" y="102775"/>
            <a:ext cx="1595225" cy="1558175"/>
          </a:xfrm>
          <a:prstGeom prst="rect">
            <a:avLst/>
          </a:prstGeom>
          <a:noFill/>
          <a:ln>
            <a:noFill/>
          </a:ln>
        </p:spPr>
      </p:pic>
      <p:sp>
        <p:nvSpPr>
          <p:cNvPr id="254" name="Google Shape;254;p34">
            <a:extLst>
              <a:ext uri="{C183D7F6-B498-43B3-948B-1728B52AA6E4}">
                <adec:decorative xmlns:adec="http://schemas.microsoft.com/office/drawing/2017/decorative" val="1"/>
              </a:ext>
            </a:extLst>
          </p:cNvPr>
          <p:cNvSpPr/>
          <p:nvPr/>
        </p:nvSpPr>
        <p:spPr>
          <a:xfrm>
            <a:off x="524850" y="4644900"/>
            <a:ext cx="2283000" cy="210000"/>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7" name="Google Shape;267;p35"/>
          <p:cNvSpPr txBox="1">
            <a:spLocks noGrp="1"/>
          </p:cNvSpPr>
          <p:nvPr>
            <p:ph type="title"/>
          </p:nvPr>
        </p:nvSpPr>
        <p:spPr>
          <a:xfrm>
            <a:off x="537882" y="342900"/>
            <a:ext cx="4732800" cy="7701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dirty="0"/>
              <a:t>How ODE is getting there</a:t>
            </a:r>
            <a:endParaRPr dirty="0"/>
          </a:p>
        </p:txBody>
      </p:sp>
      <p:sp>
        <p:nvSpPr>
          <p:cNvPr id="260" name="Google Shape;260;p35"/>
          <p:cNvSpPr txBox="1">
            <a:spLocks noGrp="1"/>
          </p:cNvSpPr>
          <p:nvPr>
            <p:ph type="body" idx="1"/>
          </p:nvPr>
        </p:nvSpPr>
        <p:spPr>
          <a:xfrm>
            <a:off x="417175" y="1257900"/>
            <a:ext cx="3495900" cy="3411000"/>
          </a:xfrm>
          <a:prstGeom prst="rect">
            <a:avLst/>
          </a:prstGeom>
        </p:spPr>
        <p:txBody>
          <a:bodyPr spcFirstLastPara="1" wrap="square" lIns="68575" tIns="34275" rIns="68575" bIns="34275" anchor="t" anchorCtr="0">
            <a:normAutofit fontScale="92500"/>
          </a:bodyPr>
          <a:lstStyle/>
          <a:p>
            <a:pPr marL="342900" lvl="0" indent="-247650" algn="l" rtl="0">
              <a:lnSpc>
                <a:spcPct val="115000"/>
              </a:lnSpc>
              <a:spcBef>
                <a:spcPts val="800"/>
              </a:spcBef>
              <a:spcAft>
                <a:spcPts val="0"/>
              </a:spcAft>
              <a:buSzPts val="1300"/>
              <a:buChar char="•"/>
            </a:pPr>
            <a:r>
              <a:rPr lang="en" sz="1700" b="1">
                <a:solidFill>
                  <a:schemeClr val="accent2"/>
                </a:solidFill>
              </a:rPr>
              <a:t>Evolving </a:t>
            </a:r>
            <a:r>
              <a:rPr lang="en" sz="1700"/>
              <a:t>organizational structure, culture, processes, and approach</a:t>
            </a:r>
            <a:endParaRPr sz="1700"/>
          </a:p>
          <a:p>
            <a:pPr marL="342900" lvl="0" indent="-247650" algn="l" rtl="0">
              <a:lnSpc>
                <a:spcPct val="115000"/>
              </a:lnSpc>
              <a:spcBef>
                <a:spcPts val="0"/>
              </a:spcBef>
              <a:spcAft>
                <a:spcPts val="0"/>
              </a:spcAft>
              <a:buSzPts val="1300"/>
              <a:buChar char="•"/>
            </a:pPr>
            <a:r>
              <a:rPr lang="en" sz="1700"/>
              <a:t>Moving from </a:t>
            </a:r>
            <a:r>
              <a:rPr lang="en" sz="1700" b="1">
                <a:solidFill>
                  <a:schemeClr val="accent2"/>
                </a:solidFill>
              </a:rPr>
              <a:t>programmatic compliance to holistic district support</a:t>
            </a:r>
            <a:endParaRPr sz="1700" b="1">
              <a:solidFill>
                <a:schemeClr val="accent2"/>
              </a:solidFill>
            </a:endParaRPr>
          </a:p>
          <a:p>
            <a:pPr marL="342900" lvl="0" indent="-247650" algn="l" rtl="0">
              <a:lnSpc>
                <a:spcPct val="115000"/>
              </a:lnSpc>
              <a:spcBef>
                <a:spcPts val="0"/>
              </a:spcBef>
              <a:spcAft>
                <a:spcPts val="0"/>
              </a:spcAft>
              <a:buSzPts val="1300"/>
              <a:buChar char="•"/>
            </a:pPr>
            <a:r>
              <a:rPr lang="en" sz="1700"/>
              <a:t>Aligning internal efforts, initiatives, and frameworks to support </a:t>
            </a:r>
            <a:r>
              <a:rPr lang="en" sz="1700" b="1">
                <a:solidFill>
                  <a:schemeClr val="accent2"/>
                </a:solidFill>
              </a:rPr>
              <a:t>system coherence</a:t>
            </a:r>
            <a:endParaRPr sz="1700" b="1">
              <a:solidFill>
                <a:schemeClr val="accent2"/>
              </a:solidFill>
            </a:endParaRPr>
          </a:p>
          <a:p>
            <a:pPr marL="342900" lvl="0" indent="-247650" algn="l" rtl="0">
              <a:lnSpc>
                <a:spcPct val="115000"/>
              </a:lnSpc>
              <a:spcBef>
                <a:spcPts val="0"/>
              </a:spcBef>
              <a:spcAft>
                <a:spcPts val="0"/>
              </a:spcAft>
              <a:buSzPts val="1300"/>
              <a:buChar char="•"/>
            </a:pPr>
            <a:r>
              <a:rPr lang="en" sz="1700"/>
              <a:t>Utilizing data to make </a:t>
            </a:r>
            <a:r>
              <a:rPr lang="en" sz="1700" b="1">
                <a:solidFill>
                  <a:schemeClr val="accent2"/>
                </a:solidFill>
              </a:rPr>
              <a:t>actionable data- and evidence-based </a:t>
            </a:r>
            <a:r>
              <a:rPr lang="en" sz="1700"/>
              <a:t>decisions</a:t>
            </a:r>
            <a:endParaRPr sz="1700"/>
          </a:p>
          <a:p>
            <a:pPr marL="342900" lvl="0" indent="-247650" algn="l" rtl="0">
              <a:lnSpc>
                <a:spcPct val="115000"/>
              </a:lnSpc>
              <a:spcBef>
                <a:spcPts val="0"/>
              </a:spcBef>
              <a:spcAft>
                <a:spcPts val="0"/>
              </a:spcAft>
              <a:buSzPts val="1300"/>
              <a:buChar char="•"/>
            </a:pPr>
            <a:r>
              <a:rPr lang="en" sz="1700"/>
              <a:t>Building </a:t>
            </a:r>
            <a:r>
              <a:rPr lang="en" sz="1700" b="1">
                <a:solidFill>
                  <a:schemeClr val="accent2"/>
                </a:solidFill>
              </a:rPr>
              <a:t>internal capacity</a:t>
            </a:r>
            <a:endParaRPr sz="1700" b="1">
              <a:solidFill>
                <a:schemeClr val="accent2"/>
              </a:solidFill>
            </a:endParaRPr>
          </a:p>
        </p:txBody>
      </p:sp>
      <p:sp>
        <p:nvSpPr>
          <p:cNvPr id="263" name="Google Shape;263;p35"/>
          <p:cNvSpPr/>
          <p:nvPr/>
        </p:nvSpPr>
        <p:spPr>
          <a:xfrm>
            <a:off x="5882006" y="426638"/>
            <a:ext cx="2168400" cy="422700"/>
          </a:xfrm>
          <a:prstGeom prst="wedgeRectCallout">
            <a:avLst>
              <a:gd name="adj1" fmla="val -21055"/>
              <a:gd name="adj2" fmla="val 85436"/>
            </a:avLst>
          </a:prstGeom>
          <a:solidFill>
            <a:schemeClr val="lt2"/>
          </a:solidFill>
          <a:ln w="7150"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r>
              <a:rPr lang="en" sz="1100">
                <a:latin typeface="Calibri"/>
                <a:ea typeface="Calibri"/>
                <a:cs typeface="Calibri"/>
                <a:sym typeface="Calibri"/>
              </a:rPr>
              <a:t>Oregon Unified Grant Application</a:t>
            </a:r>
            <a:endParaRPr sz="1100">
              <a:latin typeface="Calibri"/>
              <a:ea typeface="Calibri"/>
              <a:cs typeface="Calibri"/>
              <a:sym typeface="Calibri"/>
            </a:endParaRPr>
          </a:p>
          <a:p>
            <a:pPr marL="0" lvl="0" indent="0" algn="l" rtl="0">
              <a:spcBef>
                <a:spcPts val="0"/>
              </a:spcBef>
              <a:spcAft>
                <a:spcPts val="0"/>
              </a:spcAft>
              <a:buNone/>
            </a:pPr>
            <a:r>
              <a:rPr lang="en" sz="1100">
                <a:latin typeface="Calibri"/>
                <a:ea typeface="Calibri"/>
                <a:cs typeface="Calibri"/>
                <a:sym typeface="Calibri"/>
              </a:rPr>
              <a:t>Performance Growth Targets</a:t>
            </a:r>
            <a:endParaRPr sz="1100">
              <a:latin typeface="Calibri"/>
              <a:ea typeface="Calibri"/>
              <a:cs typeface="Calibri"/>
              <a:sym typeface="Calibri"/>
            </a:endParaRPr>
          </a:p>
        </p:txBody>
      </p:sp>
      <p:sp>
        <p:nvSpPr>
          <p:cNvPr id="266" name="Google Shape;266;p35"/>
          <p:cNvSpPr/>
          <p:nvPr/>
        </p:nvSpPr>
        <p:spPr>
          <a:xfrm>
            <a:off x="3833001" y="2364350"/>
            <a:ext cx="936600" cy="1193100"/>
          </a:xfrm>
          <a:prstGeom prst="wedgeRectCallout">
            <a:avLst>
              <a:gd name="adj1" fmla="val 61836"/>
              <a:gd name="adj2" fmla="val -19170"/>
            </a:avLst>
          </a:prstGeom>
          <a:solidFill>
            <a:schemeClr val="lt2"/>
          </a:solidFill>
          <a:ln w="7150"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r>
              <a:rPr lang="en" sz="1100">
                <a:latin typeface="Calibri"/>
                <a:ea typeface="Calibri"/>
                <a:cs typeface="Calibri"/>
                <a:sym typeface="Calibri"/>
              </a:rPr>
              <a:t>Chart of Accounts</a:t>
            </a:r>
            <a:endParaRPr sz="1100">
              <a:latin typeface="Calibri"/>
              <a:ea typeface="Calibri"/>
              <a:cs typeface="Calibri"/>
              <a:sym typeface="Calibri"/>
            </a:endParaRPr>
          </a:p>
          <a:p>
            <a:pPr marL="0" lvl="0" indent="0" algn="ctr" rtl="0">
              <a:spcBef>
                <a:spcPts val="0"/>
              </a:spcBef>
              <a:spcAft>
                <a:spcPts val="0"/>
              </a:spcAft>
              <a:buNone/>
            </a:pPr>
            <a:endParaRPr sz="1100">
              <a:latin typeface="Calibri"/>
              <a:ea typeface="Calibri"/>
              <a:cs typeface="Calibri"/>
              <a:sym typeface="Calibri"/>
            </a:endParaRPr>
          </a:p>
          <a:p>
            <a:pPr marL="0" lvl="0" indent="0" algn="ctr" rtl="0">
              <a:spcBef>
                <a:spcPts val="0"/>
              </a:spcBef>
              <a:spcAft>
                <a:spcPts val="0"/>
              </a:spcAft>
              <a:buNone/>
            </a:pPr>
            <a:r>
              <a:rPr lang="en" sz="1100">
                <a:latin typeface="Calibri"/>
                <a:ea typeface="Calibri"/>
                <a:cs typeface="Calibri"/>
                <a:sym typeface="Calibri"/>
              </a:rPr>
              <a:t>Fiscal Transparency Dashboard</a:t>
            </a:r>
            <a:endParaRPr sz="1100">
              <a:latin typeface="Calibri"/>
              <a:ea typeface="Calibri"/>
              <a:cs typeface="Calibri"/>
              <a:sym typeface="Calibri"/>
            </a:endParaRPr>
          </a:p>
        </p:txBody>
      </p:sp>
      <p:pic>
        <p:nvPicPr>
          <p:cNvPr id="262" name="Google Shape;262;p35" descr="A circle titled Improved Student Outcomes. The circle is composed of four arrows titled Plan, Monitor, Act and Fund."/>
          <p:cNvPicPr preferRelativeResize="0"/>
          <p:nvPr/>
        </p:nvPicPr>
        <p:blipFill>
          <a:blip r:embed="rId3">
            <a:alphaModFix/>
          </a:blip>
          <a:stretch>
            <a:fillRect/>
          </a:stretch>
        </p:blipFill>
        <p:spPr>
          <a:xfrm>
            <a:off x="4843463" y="1112999"/>
            <a:ext cx="3446568" cy="3402001"/>
          </a:xfrm>
          <a:prstGeom prst="rect">
            <a:avLst/>
          </a:prstGeom>
          <a:noFill/>
          <a:ln>
            <a:noFill/>
          </a:ln>
        </p:spPr>
      </p:pic>
      <p:sp>
        <p:nvSpPr>
          <p:cNvPr id="264" name="Google Shape;264;p35"/>
          <p:cNvSpPr/>
          <p:nvPr/>
        </p:nvSpPr>
        <p:spPr>
          <a:xfrm>
            <a:off x="8290031" y="2286225"/>
            <a:ext cx="638700" cy="1145400"/>
          </a:xfrm>
          <a:prstGeom prst="wedgeRectCallout">
            <a:avLst>
              <a:gd name="adj1" fmla="val -74136"/>
              <a:gd name="adj2" fmla="val -15450"/>
            </a:avLst>
          </a:prstGeom>
          <a:solidFill>
            <a:schemeClr val="lt2"/>
          </a:solidFill>
          <a:ln w="7150"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r>
              <a:rPr lang="en" sz="1000">
                <a:latin typeface="Calibri"/>
                <a:ea typeface="Calibri"/>
                <a:cs typeface="Calibri"/>
                <a:sym typeface="Calibri"/>
              </a:rPr>
              <a:t>360 District Summary</a:t>
            </a:r>
            <a:endParaRPr sz="1000">
              <a:latin typeface="Calibri"/>
              <a:ea typeface="Calibri"/>
              <a:cs typeface="Calibri"/>
              <a:sym typeface="Calibri"/>
            </a:endParaRPr>
          </a:p>
          <a:p>
            <a:pPr marL="0" lvl="0" indent="0" algn="ctr" rtl="0">
              <a:spcBef>
                <a:spcPts val="0"/>
              </a:spcBef>
              <a:spcAft>
                <a:spcPts val="0"/>
              </a:spcAft>
              <a:buNone/>
            </a:pPr>
            <a:endParaRPr sz="1000">
              <a:latin typeface="Calibri"/>
              <a:ea typeface="Calibri"/>
              <a:cs typeface="Calibri"/>
              <a:sym typeface="Calibri"/>
            </a:endParaRPr>
          </a:p>
          <a:p>
            <a:pPr marL="0" lvl="0" indent="0" algn="ctr" rtl="0">
              <a:spcBef>
                <a:spcPts val="0"/>
              </a:spcBef>
              <a:spcAft>
                <a:spcPts val="0"/>
              </a:spcAft>
              <a:buNone/>
            </a:pPr>
            <a:r>
              <a:rPr lang="en" sz="1000">
                <a:latin typeface="Calibri"/>
                <a:ea typeface="Calibri"/>
                <a:cs typeface="Calibri"/>
                <a:sym typeface="Calibri"/>
              </a:rPr>
              <a:t>Interim Tests</a:t>
            </a:r>
            <a:endParaRPr sz="1000">
              <a:latin typeface="Calibri"/>
              <a:ea typeface="Calibri"/>
              <a:cs typeface="Calibri"/>
              <a:sym typeface="Calibri"/>
            </a:endParaRPr>
          </a:p>
        </p:txBody>
      </p:sp>
      <p:sp>
        <p:nvSpPr>
          <p:cNvPr id="265" name="Google Shape;265;p35"/>
          <p:cNvSpPr/>
          <p:nvPr/>
        </p:nvSpPr>
        <p:spPr>
          <a:xfrm>
            <a:off x="5111063" y="4530375"/>
            <a:ext cx="2030700" cy="422700"/>
          </a:xfrm>
          <a:prstGeom prst="wedgeRectCallout">
            <a:avLst>
              <a:gd name="adj1" fmla="val 21014"/>
              <a:gd name="adj2" fmla="val -90199"/>
            </a:avLst>
          </a:prstGeom>
          <a:solidFill>
            <a:schemeClr val="lt2"/>
          </a:solidFill>
          <a:ln w="7150"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lvl="0" indent="0" algn="ctr" rtl="0">
              <a:spcBef>
                <a:spcPts val="0"/>
              </a:spcBef>
              <a:spcAft>
                <a:spcPts val="0"/>
              </a:spcAft>
              <a:buNone/>
            </a:pPr>
            <a:r>
              <a:rPr lang="en" sz="1100">
                <a:latin typeface="Calibri"/>
                <a:ea typeface="Calibri"/>
                <a:cs typeface="Calibri"/>
                <a:sym typeface="Calibri"/>
              </a:rPr>
              <a:t>Continuum of Supports</a:t>
            </a:r>
            <a:endParaRPr sz="1100">
              <a:latin typeface="Calibri"/>
              <a:ea typeface="Calibri"/>
              <a:cs typeface="Calibri"/>
              <a:sym typeface="Calibri"/>
            </a:endParaRPr>
          </a:p>
          <a:p>
            <a:pPr marL="0" lvl="0" indent="0" algn="ctr" rtl="0">
              <a:spcBef>
                <a:spcPts val="0"/>
              </a:spcBef>
              <a:spcAft>
                <a:spcPts val="0"/>
              </a:spcAft>
              <a:buNone/>
            </a:pPr>
            <a:r>
              <a:rPr lang="en" sz="1100">
                <a:latin typeface="Calibri"/>
                <a:ea typeface="Calibri"/>
                <a:cs typeface="Calibri"/>
                <a:sym typeface="Calibri"/>
              </a:rPr>
              <a:t>Regional Support Teams</a:t>
            </a:r>
            <a:endParaRPr sz="1100">
              <a:latin typeface="Calibri"/>
              <a:ea typeface="Calibri"/>
              <a:cs typeface="Calibri"/>
              <a:sym typeface="Calibri"/>
            </a:endParaRPr>
          </a:p>
        </p:txBody>
      </p:sp>
      <p:sp>
        <p:nvSpPr>
          <p:cNvPr id="261" name="Google Shape;261;p35">
            <a:extLst>
              <a:ext uri="{C183D7F6-B498-43B3-948B-1728B52AA6E4}">
                <adec:decorative xmlns:adec="http://schemas.microsoft.com/office/drawing/2017/decorative" val="1"/>
              </a:ext>
            </a:extLst>
          </p:cNvPr>
          <p:cNvSpPr txBox="1">
            <a:spLocks noGrp="1"/>
          </p:cNvSpPr>
          <p:nvPr>
            <p:ph type="sldNum" idx="12"/>
          </p:nvPr>
        </p:nvSpPr>
        <p:spPr>
          <a:xfrm>
            <a:off x="4843463" y="3453634"/>
            <a:ext cx="1626300" cy="2055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71"/>
        <p:cNvGrpSpPr/>
        <p:nvPr/>
      </p:nvGrpSpPr>
      <p:grpSpPr>
        <a:xfrm>
          <a:off x="0" y="0"/>
          <a:ext cx="0" cy="0"/>
          <a:chOff x="0" y="0"/>
          <a:chExt cx="0" cy="0"/>
        </a:xfrm>
      </p:grpSpPr>
      <p:sp>
        <p:nvSpPr>
          <p:cNvPr id="272" name="Google Shape;272;p36"/>
          <p:cNvSpPr txBox="1">
            <a:spLocks noGrp="1"/>
          </p:cNvSpPr>
          <p:nvPr>
            <p:ph type="ctrTitle"/>
          </p:nvPr>
        </p:nvSpPr>
        <p:spPr>
          <a:xfrm>
            <a:off x="537883" y="1866568"/>
            <a:ext cx="8088300" cy="1425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a:t>Oregon Unified Grant Application Statewide Launch</a:t>
            </a:r>
            <a:endParaRPr sz="33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7"/>
          <p:cNvSpPr txBox="1">
            <a:spLocks noGrp="1"/>
          </p:cNvSpPr>
          <p:nvPr>
            <p:ph type="title"/>
          </p:nvPr>
        </p:nvSpPr>
        <p:spPr>
          <a:xfrm>
            <a:off x="1650775" y="351575"/>
            <a:ext cx="7050600" cy="6822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SzPts val="990"/>
              <a:buNone/>
            </a:pPr>
            <a:r>
              <a:rPr lang="en" sz="2000" dirty="0"/>
              <a:t>ODE is launching the Oregon Unified Grant Application (OUGA), building on the 2026 pilot with 34 districts. </a:t>
            </a:r>
            <a:endParaRPr sz="2000" dirty="0"/>
          </a:p>
        </p:txBody>
      </p:sp>
      <p:sp>
        <p:nvSpPr>
          <p:cNvPr id="281" name="Google Shape;281;p37"/>
          <p:cNvSpPr txBox="1"/>
          <p:nvPr/>
        </p:nvSpPr>
        <p:spPr>
          <a:xfrm>
            <a:off x="513325" y="1245250"/>
            <a:ext cx="51351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dk1"/>
                </a:solidFill>
                <a:latin typeface="Calibri"/>
                <a:ea typeface="Calibri"/>
                <a:cs typeface="Calibri"/>
                <a:sym typeface="Calibri"/>
              </a:rPr>
              <a:t>During the Spring 2026 pilot, district planning leads: </a:t>
            </a:r>
            <a:endParaRPr sz="1500">
              <a:solidFill>
                <a:schemeClr val="dk1"/>
              </a:solidFill>
              <a:latin typeface="Calibri"/>
              <a:ea typeface="Calibri"/>
              <a:cs typeface="Calibri"/>
              <a:sym typeface="Calibri"/>
            </a:endParaRPr>
          </a:p>
        </p:txBody>
      </p:sp>
      <p:sp>
        <p:nvSpPr>
          <p:cNvPr id="282" name="Google Shape;282;p37"/>
          <p:cNvSpPr txBox="1"/>
          <p:nvPr/>
        </p:nvSpPr>
        <p:spPr>
          <a:xfrm>
            <a:off x="513325" y="1724250"/>
            <a:ext cx="2534100" cy="877200"/>
          </a:xfrm>
          <a:prstGeom prst="rect">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solidFill>
                  <a:schemeClr val="accent3"/>
                </a:solidFill>
                <a:latin typeface="Calibri"/>
                <a:ea typeface="Calibri"/>
                <a:cs typeface="Calibri"/>
                <a:sym typeface="Calibri"/>
              </a:rPr>
              <a:t>Met requirements for 18 federal and state grant programs</a:t>
            </a:r>
            <a:endParaRPr sz="1500" b="1">
              <a:solidFill>
                <a:schemeClr val="accent3"/>
              </a:solidFill>
              <a:latin typeface="Calibri"/>
              <a:ea typeface="Calibri"/>
              <a:cs typeface="Calibri"/>
              <a:sym typeface="Calibri"/>
            </a:endParaRPr>
          </a:p>
        </p:txBody>
      </p:sp>
      <p:sp>
        <p:nvSpPr>
          <p:cNvPr id="278" name="Google Shape;278;p37"/>
          <p:cNvSpPr/>
          <p:nvPr/>
        </p:nvSpPr>
        <p:spPr>
          <a:xfrm>
            <a:off x="513325" y="2571750"/>
            <a:ext cx="2534100" cy="2160300"/>
          </a:xfrm>
          <a:prstGeom prst="rect">
            <a:avLst/>
          </a:prstGeom>
          <a:solidFill>
            <a:schemeClr val="accent3"/>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tx1"/>
                </a:solidFill>
                <a:latin typeface="Calibri"/>
                <a:ea typeface="Calibri"/>
                <a:cs typeface="Calibri"/>
                <a:sym typeface="Calibri"/>
              </a:rPr>
              <a:t>“The movement toward integrated grants planning reflects an important long-term shift toward greater coherence across funding streams, continuous improvement efforts, and district strategy.”</a:t>
            </a:r>
            <a:endParaRPr sz="1300">
              <a:solidFill>
                <a:schemeClr val="tx1"/>
              </a:solidFill>
              <a:latin typeface="Calibri"/>
              <a:ea typeface="Calibri"/>
              <a:cs typeface="Calibri"/>
              <a:sym typeface="Calibri"/>
            </a:endParaRPr>
          </a:p>
          <a:p>
            <a:pPr marL="0" lvl="0" indent="0" algn="l" rtl="0">
              <a:spcBef>
                <a:spcPts val="0"/>
              </a:spcBef>
              <a:spcAft>
                <a:spcPts val="0"/>
              </a:spcAft>
              <a:buNone/>
            </a:pPr>
            <a:endParaRPr sz="1300">
              <a:solidFill>
                <a:schemeClr val="tx1"/>
              </a:solidFill>
              <a:latin typeface="Calibri"/>
              <a:ea typeface="Calibri"/>
              <a:cs typeface="Calibri"/>
              <a:sym typeface="Calibri"/>
            </a:endParaRPr>
          </a:p>
          <a:p>
            <a:pPr marL="457200" lvl="0" indent="-292100" algn="r" rtl="0">
              <a:spcBef>
                <a:spcPts val="0"/>
              </a:spcBef>
              <a:spcAft>
                <a:spcPts val="0"/>
              </a:spcAft>
              <a:buClr>
                <a:schemeClr val="lt1"/>
              </a:buClr>
              <a:buSzPts val="1000"/>
              <a:buFont typeface="Calibri"/>
              <a:buChar char="-"/>
            </a:pPr>
            <a:r>
              <a:rPr lang="en" sz="1000">
                <a:solidFill>
                  <a:schemeClr val="tx1"/>
                </a:solidFill>
                <a:latin typeface="Calibri"/>
                <a:ea typeface="Calibri"/>
                <a:cs typeface="Calibri"/>
                <a:sym typeface="Calibri"/>
              </a:rPr>
              <a:t>Pilot District Planning Lead</a:t>
            </a:r>
            <a:endParaRPr sz="1000">
              <a:solidFill>
                <a:schemeClr val="tx1"/>
              </a:solidFill>
              <a:latin typeface="Calibri"/>
              <a:ea typeface="Calibri"/>
              <a:cs typeface="Calibri"/>
              <a:sym typeface="Calibri"/>
            </a:endParaRPr>
          </a:p>
        </p:txBody>
      </p:sp>
      <p:pic>
        <p:nvPicPr>
          <p:cNvPr id="279" name="Google Shape;279;p3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53825" y="307083"/>
            <a:ext cx="1221675" cy="771192"/>
          </a:xfrm>
          <a:prstGeom prst="rect">
            <a:avLst/>
          </a:prstGeom>
          <a:noFill/>
          <a:ln>
            <a:noFill/>
          </a:ln>
        </p:spPr>
      </p:pic>
      <p:sp>
        <p:nvSpPr>
          <p:cNvPr id="280" name="Google Shape;280;p37">
            <a:extLst>
              <a:ext uri="{C183D7F6-B498-43B3-948B-1728B52AA6E4}">
                <adec:decorative xmlns:adec="http://schemas.microsoft.com/office/drawing/2017/decorative" val="1"/>
              </a:ext>
            </a:extLst>
          </p:cNvPr>
          <p:cNvSpPr txBox="1"/>
          <p:nvPr/>
        </p:nvSpPr>
        <p:spPr>
          <a:xfrm>
            <a:off x="513325" y="1403150"/>
            <a:ext cx="4666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37"/>
          <p:cNvSpPr txBox="1"/>
          <p:nvPr/>
        </p:nvSpPr>
        <p:spPr>
          <a:xfrm>
            <a:off x="3273275" y="1724250"/>
            <a:ext cx="2534100" cy="8772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solidFill>
                  <a:schemeClr val="accent4"/>
                </a:solidFill>
                <a:latin typeface="Calibri"/>
                <a:ea typeface="Calibri"/>
                <a:cs typeface="Calibri"/>
                <a:sym typeface="Calibri"/>
              </a:rPr>
              <a:t>Coordinated, streamlined responses focused on key priorities</a:t>
            </a:r>
            <a:endParaRPr sz="1500" b="1">
              <a:solidFill>
                <a:schemeClr val="accent4"/>
              </a:solidFill>
              <a:latin typeface="Calibri"/>
              <a:ea typeface="Calibri"/>
              <a:cs typeface="Calibri"/>
              <a:sym typeface="Calibri"/>
            </a:endParaRPr>
          </a:p>
        </p:txBody>
      </p:sp>
      <p:sp>
        <p:nvSpPr>
          <p:cNvPr id="283" name="Google Shape;283;p37"/>
          <p:cNvSpPr/>
          <p:nvPr/>
        </p:nvSpPr>
        <p:spPr>
          <a:xfrm>
            <a:off x="3273275" y="2571750"/>
            <a:ext cx="2534100" cy="2160300"/>
          </a:xfrm>
          <a:prstGeom prst="rect">
            <a:avLst/>
          </a:prstGeom>
          <a:solidFill>
            <a:schemeClr val="accent4"/>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tx1"/>
                </a:solidFill>
                <a:latin typeface="Calibri"/>
                <a:ea typeface="Calibri"/>
                <a:cs typeface="Calibri"/>
                <a:sym typeface="Calibri"/>
              </a:rPr>
              <a:t>“The shift away from narrative response questions toward more structured formats was a meaningful improvement. Consolidated assurances in a single place reduced significant duplication.”</a:t>
            </a:r>
            <a:endParaRPr sz="1300">
              <a:solidFill>
                <a:schemeClr val="tx1"/>
              </a:solidFill>
              <a:latin typeface="Calibri"/>
              <a:ea typeface="Calibri"/>
              <a:cs typeface="Calibri"/>
              <a:sym typeface="Calibri"/>
            </a:endParaRPr>
          </a:p>
          <a:p>
            <a:pPr marL="0" lvl="0" indent="0" algn="l" rtl="0">
              <a:spcBef>
                <a:spcPts val="0"/>
              </a:spcBef>
              <a:spcAft>
                <a:spcPts val="0"/>
              </a:spcAft>
              <a:buNone/>
            </a:pPr>
            <a:endParaRPr sz="1300">
              <a:solidFill>
                <a:schemeClr val="tx1"/>
              </a:solidFill>
              <a:latin typeface="Calibri"/>
              <a:ea typeface="Calibri"/>
              <a:cs typeface="Calibri"/>
              <a:sym typeface="Calibri"/>
            </a:endParaRPr>
          </a:p>
          <a:p>
            <a:pPr marL="457200" lvl="0" indent="-292100" algn="r" rtl="0">
              <a:spcBef>
                <a:spcPts val="0"/>
              </a:spcBef>
              <a:spcAft>
                <a:spcPts val="0"/>
              </a:spcAft>
              <a:buClr>
                <a:schemeClr val="lt1"/>
              </a:buClr>
              <a:buSzPts val="1000"/>
              <a:buFont typeface="Calibri"/>
              <a:buChar char="-"/>
            </a:pPr>
            <a:r>
              <a:rPr lang="en" sz="1000">
                <a:solidFill>
                  <a:schemeClr val="tx1"/>
                </a:solidFill>
                <a:latin typeface="Calibri"/>
                <a:ea typeface="Calibri"/>
                <a:cs typeface="Calibri"/>
                <a:sym typeface="Calibri"/>
              </a:rPr>
              <a:t>Pilot District Planning Lead</a:t>
            </a:r>
            <a:endParaRPr sz="1000">
              <a:solidFill>
                <a:schemeClr val="tx1"/>
              </a:solidFill>
              <a:latin typeface="Calibri"/>
              <a:ea typeface="Calibri"/>
              <a:cs typeface="Calibri"/>
              <a:sym typeface="Calibri"/>
            </a:endParaRPr>
          </a:p>
        </p:txBody>
      </p:sp>
      <p:sp>
        <p:nvSpPr>
          <p:cNvPr id="286" name="Google Shape;286;p37"/>
          <p:cNvSpPr txBox="1"/>
          <p:nvPr/>
        </p:nvSpPr>
        <p:spPr>
          <a:xfrm>
            <a:off x="6033225" y="1724250"/>
            <a:ext cx="2534100" cy="877200"/>
          </a:xfrm>
          <a:prstGeom prst="rect">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solidFill>
                  <a:schemeClr val="accent5"/>
                </a:solidFill>
                <a:latin typeface="Calibri"/>
                <a:ea typeface="Calibri"/>
                <a:cs typeface="Calibri"/>
                <a:sym typeface="Calibri"/>
              </a:rPr>
              <a:t>Received direct support from ODE’s Regional Support Teams</a:t>
            </a:r>
            <a:endParaRPr sz="1500" b="1">
              <a:solidFill>
                <a:schemeClr val="accent5"/>
              </a:solidFill>
              <a:latin typeface="Calibri"/>
              <a:ea typeface="Calibri"/>
              <a:cs typeface="Calibri"/>
              <a:sym typeface="Calibri"/>
            </a:endParaRPr>
          </a:p>
        </p:txBody>
      </p:sp>
      <p:sp>
        <p:nvSpPr>
          <p:cNvPr id="285" name="Google Shape;285;p37"/>
          <p:cNvSpPr/>
          <p:nvPr/>
        </p:nvSpPr>
        <p:spPr>
          <a:xfrm>
            <a:off x="6033225" y="2571750"/>
            <a:ext cx="2534100" cy="2160300"/>
          </a:xfrm>
          <a:prstGeom prst="rect">
            <a:avLst/>
          </a:prstGeom>
          <a:solidFill>
            <a:schemeClr val="accent5"/>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Calibri"/>
                <a:ea typeface="Calibri"/>
                <a:cs typeface="Calibri"/>
                <a:sym typeface="Calibri"/>
              </a:rPr>
              <a:t>“DOUBLE DOWN on this structure. THIS is what is going to make this process work. It is the HUMANS that will make this process work. Train them, empower them, listen to them."</a:t>
            </a:r>
            <a:endParaRPr sz="1300">
              <a:solidFill>
                <a:schemeClr val="lt1"/>
              </a:solidFill>
              <a:latin typeface="Calibri"/>
              <a:ea typeface="Calibri"/>
              <a:cs typeface="Calibri"/>
              <a:sym typeface="Calibri"/>
            </a:endParaRPr>
          </a:p>
          <a:p>
            <a:pPr marL="0" lvl="0" indent="0" algn="l" rtl="0">
              <a:spcBef>
                <a:spcPts val="0"/>
              </a:spcBef>
              <a:spcAft>
                <a:spcPts val="0"/>
              </a:spcAft>
              <a:buNone/>
            </a:pPr>
            <a:endParaRPr sz="1300">
              <a:solidFill>
                <a:schemeClr val="lt1"/>
              </a:solidFill>
              <a:latin typeface="Calibri"/>
              <a:ea typeface="Calibri"/>
              <a:cs typeface="Calibri"/>
              <a:sym typeface="Calibri"/>
            </a:endParaRPr>
          </a:p>
          <a:p>
            <a:pPr marL="457200" lvl="0" indent="-292100" algn="r" rtl="0">
              <a:spcBef>
                <a:spcPts val="0"/>
              </a:spcBef>
              <a:spcAft>
                <a:spcPts val="0"/>
              </a:spcAft>
              <a:buClr>
                <a:schemeClr val="lt1"/>
              </a:buClr>
              <a:buSzPts val="1000"/>
              <a:buFont typeface="Calibri"/>
              <a:buChar char="-"/>
            </a:pPr>
            <a:r>
              <a:rPr lang="en" sz="1000">
                <a:solidFill>
                  <a:schemeClr val="lt1"/>
                </a:solidFill>
                <a:latin typeface="Calibri"/>
                <a:ea typeface="Calibri"/>
                <a:cs typeface="Calibri"/>
                <a:sym typeface="Calibri"/>
              </a:rPr>
              <a:t>Pilot District Planning Lead</a:t>
            </a:r>
            <a:endParaRPr sz="10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8"/>
          <p:cNvSpPr txBox="1">
            <a:spLocks noGrp="1"/>
          </p:cNvSpPr>
          <p:nvPr>
            <p:ph type="title"/>
          </p:nvPr>
        </p:nvSpPr>
        <p:spPr>
          <a:xfrm>
            <a:off x="1639850" y="157875"/>
            <a:ext cx="7253100" cy="9204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None/>
            </a:pPr>
            <a:r>
              <a:rPr lang="en" sz="2000" dirty="0"/>
              <a:t>The OUGA streamlines planning and applications so districts can plan around student outcomes rather than individual funding sources.</a:t>
            </a:r>
            <a:endParaRPr sz="2000" dirty="0"/>
          </a:p>
        </p:txBody>
      </p:sp>
      <p:pic>
        <p:nvPicPr>
          <p:cNvPr id="292" name="Google Shape;292;p3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53825" y="307083"/>
            <a:ext cx="1221675" cy="771192"/>
          </a:xfrm>
          <a:prstGeom prst="rect">
            <a:avLst/>
          </a:prstGeom>
          <a:noFill/>
          <a:ln>
            <a:noFill/>
          </a:ln>
        </p:spPr>
      </p:pic>
      <p:sp>
        <p:nvSpPr>
          <p:cNvPr id="297" name="Google Shape;297;p38"/>
          <p:cNvSpPr txBox="1"/>
          <p:nvPr/>
        </p:nvSpPr>
        <p:spPr>
          <a:xfrm>
            <a:off x="64625" y="1391525"/>
            <a:ext cx="4663500" cy="415500"/>
          </a:xfrm>
          <a:prstGeom prst="rect">
            <a:avLst/>
          </a:prstGeom>
          <a:noFill/>
          <a:ln>
            <a:noFill/>
          </a:ln>
        </p:spPr>
        <p:txBody>
          <a:bodyPr spcFirstLastPara="1" wrap="square" lIns="91425" tIns="91425" rIns="91425" bIns="91425" anchor="t" anchorCtr="0">
            <a:spAutoFit/>
          </a:bodyPr>
          <a:lstStyle/>
          <a:p>
            <a:pPr marL="285750" marR="446101" lvl="0" indent="0" algn="l" rtl="0">
              <a:lnSpc>
                <a:spcPct val="115000"/>
              </a:lnSpc>
              <a:spcBef>
                <a:spcPts val="0"/>
              </a:spcBef>
              <a:spcAft>
                <a:spcPts val="1000"/>
              </a:spcAft>
              <a:buNone/>
            </a:pPr>
            <a:r>
              <a:rPr lang="en" sz="1500">
                <a:solidFill>
                  <a:schemeClr val="dk1"/>
                </a:solidFill>
                <a:latin typeface="Calibri"/>
                <a:ea typeface="Calibri"/>
                <a:cs typeface="Calibri"/>
                <a:sym typeface="Calibri"/>
              </a:rPr>
              <a:t>The OUGA enables districts to: </a:t>
            </a:r>
            <a:endParaRPr sz="1700">
              <a:solidFill>
                <a:schemeClr val="dk1"/>
              </a:solidFill>
              <a:latin typeface="Calibri"/>
              <a:ea typeface="Calibri"/>
              <a:cs typeface="Calibri"/>
              <a:sym typeface="Calibri"/>
            </a:endParaRPr>
          </a:p>
        </p:txBody>
      </p:sp>
      <p:sp>
        <p:nvSpPr>
          <p:cNvPr id="293" name="Google Shape;293;p38"/>
          <p:cNvSpPr txBox="1"/>
          <p:nvPr/>
        </p:nvSpPr>
        <p:spPr>
          <a:xfrm>
            <a:off x="349775" y="2120275"/>
            <a:ext cx="1872300" cy="2389800"/>
          </a:xfrm>
          <a:prstGeom prst="rect">
            <a:avLst/>
          </a:prstGeom>
          <a:no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100">
              <a:solidFill>
                <a:schemeClr val="dk2"/>
              </a:solidFill>
              <a:latin typeface="Calibri"/>
              <a:ea typeface="Calibri"/>
              <a:cs typeface="Calibri"/>
              <a:sym typeface="Calibri"/>
            </a:endParaRPr>
          </a:p>
          <a:p>
            <a:pPr marL="0" lvl="0" indent="0" algn="l" rtl="0">
              <a:lnSpc>
                <a:spcPct val="115000"/>
              </a:lnSpc>
              <a:spcBef>
                <a:spcPts val="1000"/>
              </a:spcBef>
              <a:spcAft>
                <a:spcPts val="0"/>
              </a:spcAft>
              <a:buNone/>
            </a:pPr>
            <a:endParaRPr sz="1100" b="1">
              <a:solidFill>
                <a:schemeClr val="dk2"/>
              </a:solidFill>
              <a:latin typeface="Calibri"/>
              <a:ea typeface="Calibri"/>
              <a:cs typeface="Calibri"/>
              <a:sym typeface="Calibri"/>
            </a:endParaRPr>
          </a:p>
          <a:p>
            <a:pPr marL="0" lvl="0" indent="0" algn="ctr" rtl="0">
              <a:lnSpc>
                <a:spcPct val="115000"/>
              </a:lnSpc>
              <a:spcBef>
                <a:spcPts val="1000"/>
              </a:spcBef>
              <a:spcAft>
                <a:spcPts val="0"/>
              </a:spcAft>
              <a:buNone/>
            </a:pPr>
            <a:r>
              <a:rPr lang="en" sz="1050" b="1">
                <a:solidFill>
                  <a:schemeClr val="accent1"/>
                </a:solidFill>
                <a:latin typeface="Roboto"/>
                <a:ea typeface="Roboto"/>
                <a:cs typeface="Roboto"/>
                <a:sym typeface="Roboto"/>
              </a:rPr>
              <a:t> </a:t>
            </a:r>
            <a:r>
              <a:rPr lang="en" b="1">
                <a:solidFill>
                  <a:schemeClr val="accent1"/>
                </a:solidFill>
                <a:latin typeface="Calibri"/>
                <a:ea typeface="Calibri"/>
                <a:cs typeface="Calibri"/>
                <a:sym typeface="Calibri"/>
              </a:rPr>
              <a:t>Complete a coordinated application and budget across state and federal grants.</a:t>
            </a:r>
            <a:endParaRPr b="1">
              <a:solidFill>
                <a:schemeClr val="accent1"/>
              </a:solidFill>
              <a:latin typeface="Calibri"/>
              <a:ea typeface="Calibri"/>
              <a:cs typeface="Calibri"/>
              <a:sym typeface="Calibri"/>
            </a:endParaRPr>
          </a:p>
          <a:p>
            <a:pPr marL="0" lvl="0" indent="0" algn="ctr" rtl="0">
              <a:lnSpc>
                <a:spcPct val="115000"/>
              </a:lnSpc>
              <a:spcBef>
                <a:spcPts val="1000"/>
              </a:spcBef>
              <a:spcAft>
                <a:spcPts val="1000"/>
              </a:spcAft>
              <a:buNone/>
            </a:pPr>
            <a:endParaRPr sz="1000">
              <a:solidFill>
                <a:schemeClr val="accent1"/>
              </a:solidFill>
              <a:latin typeface="Calibri"/>
              <a:ea typeface="Calibri"/>
              <a:cs typeface="Calibri"/>
              <a:sym typeface="Calibri"/>
            </a:endParaRPr>
          </a:p>
        </p:txBody>
      </p:sp>
      <p:sp>
        <p:nvSpPr>
          <p:cNvPr id="294" name="Google Shape;294;p38"/>
          <p:cNvSpPr txBox="1"/>
          <p:nvPr/>
        </p:nvSpPr>
        <p:spPr>
          <a:xfrm>
            <a:off x="2439300" y="2120275"/>
            <a:ext cx="1825800" cy="2389800"/>
          </a:xfrm>
          <a:prstGeom prst="rect">
            <a:avLst/>
          </a:prstGeom>
          <a:noFill/>
          <a:ln w="9525"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100">
              <a:solidFill>
                <a:schemeClr val="dk2"/>
              </a:solidFill>
              <a:latin typeface="Calibri"/>
              <a:ea typeface="Calibri"/>
              <a:cs typeface="Calibri"/>
              <a:sym typeface="Calibri"/>
            </a:endParaRPr>
          </a:p>
          <a:p>
            <a:pPr marL="0" lvl="0" indent="0" algn="l" rtl="0">
              <a:lnSpc>
                <a:spcPct val="115000"/>
              </a:lnSpc>
              <a:spcBef>
                <a:spcPts val="1000"/>
              </a:spcBef>
              <a:spcAft>
                <a:spcPts val="0"/>
              </a:spcAft>
              <a:buNone/>
            </a:pPr>
            <a:endParaRPr sz="1100">
              <a:solidFill>
                <a:schemeClr val="dk2"/>
              </a:solidFill>
              <a:latin typeface="Calibri"/>
              <a:ea typeface="Calibri"/>
              <a:cs typeface="Calibri"/>
              <a:sym typeface="Calibri"/>
            </a:endParaRPr>
          </a:p>
          <a:p>
            <a:pPr marL="0" lvl="0" indent="0" algn="ctr" rtl="0">
              <a:lnSpc>
                <a:spcPct val="115000"/>
              </a:lnSpc>
              <a:spcBef>
                <a:spcPts val="1000"/>
              </a:spcBef>
              <a:spcAft>
                <a:spcPts val="1000"/>
              </a:spcAft>
              <a:buNone/>
            </a:pPr>
            <a:r>
              <a:rPr lang="en" b="1">
                <a:solidFill>
                  <a:schemeClr val="accent2"/>
                </a:solidFill>
                <a:latin typeface="Calibri"/>
                <a:ea typeface="Calibri"/>
                <a:cs typeface="Calibri"/>
                <a:sym typeface="Calibri"/>
              </a:rPr>
              <a:t>Align implementation to the five key student success priorities.</a:t>
            </a:r>
            <a:endParaRPr b="1">
              <a:solidFill>
                <a:schemeClr val="accent2"/>
              </a:solidFill>
              <a:latin typeface="Calibri"/>
              <a:ea typeface="Calibri"/>
              <a:cs typeface="Calibri"/>
              <a:sym typeface="Calibri"/>
            </a:endParaRPr>
          </a:p>
        </p:txBody>
      </p:sp>
      <p:sp>
        <p:nvSpPr>
          <p:cNvPr id="295" name="Google Shape;295;p38"/>
          <p:cNvSpPr txBox="1"/>
          <p:nvPr/>
        </p:nvSpPr>
        <p:spPr>
          <a:xfrm>
            <a:off x="4555325" y="2120275"/>
            <a:ext cx="1872300" cy="2389800"/>
          </a:xfrm>
          <a:prstGeom prst="rect">
            <a:avLst/>
          </a:prstGeom>
          <a:noFill/>
          <a:ln w="9525" cap="flat" cmpd="sng">
            <a:solidFill>
              <a:schemeClr val="accent4"/>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100">
              <a:solidFill>
                <a:schemeClr val="dk2"/>
              </a:solidFill>
              <a:latin typeface="Calibri"/>
              <a:ea typeface="Calibri"/>
              <a:cs typeface="Calibri"/>
              <a:sym typeface="Calibri"/>
            </a:endParaRPr>
          </a:p>
          <a:p>
            <a:pPr marL="0" lvl="0" indent="0" algn="l" rtl="0">
              <a:lnSpc>
                <a:spcPct val="115000"/>
              </a:lnSpc>
              <a:spcBef>
                <a:spcPts val="1000"/>
              </a:spcBef>
              <a:spcAft>
                <a:spcPts val="0"/>
              </a:spcAft>
              <a:buNone/>
            </a:pPr>
            <a:endParaRPr sz="1100">
              <a:solidFill>
                <a:schemeClr val="dk2"/>
              </a:solidFill>
              <a:latin typeface="Calibri"/>
              <a:ea typeface="Calibri"/>
              <a:cs typeface="Calibri"/>
              <a:sym typeface="Calibri"/>
            </a:endParaRPr>
          </a:p>
          <a:p>
            <a:pPr marL="0" lvl="0" indent="0" algn="ctr" rtl="0">
              <a:lnSpc>
                <a:spcPct val="115000"/>
              </a:lnSpc>
              <a:spcBef>
                <a:spcPts val="1000"/>
              </a:spcBef>
              <a:spcAft>
                <a:spcPts val="1000"/>
              </a:spcAft>
              <a:buNone/>
            </a:pPr>
            <a:r>
              <a:rPr lang="en" b="1">
                <a:solidFill>
                  <a:schemeClr val="accent4"/>
                </a:solidFill>
                <a:latin typeface="Calibri"/>
                <a:ea typeface="Calibri"/>
                <a:cs typeface="Calibri"/>
                <a:sym typeface="Calibri"/>
              </a:rPr>
              <a:t>Plan, apply, and budget on a coordinated timeline. </a:t>
            </a:r>
            <a:endParaRPr b="1">
              <a:solidFill>
                <a:schemeClr val="accent4"/>
              </a:solidFill>
              <a:latin typeface="Calibri"/>
              <a:ea typeface="Calibri"/>
              <a:cs typeface="Calibri"/>
              <a:sym typeface="Calibri"/>
            </a:endParaRPr>
          </a:p>
        </p:txBody>
      </p:sp>
      <p:sp>
        <p:nvSpPr>
          <p:cNvPr id="296" name="Google Shape;296;p38"/>
          <p:cNvSpPr txBox="1"/>
          <p:nvPr/>
        </p:nvSpPr>
        <p:spPr>
          <a:xfrm>
            <a:off x="6717850" y="2120275"/>
            <a:ext cx="1807500" cy="23898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100">
              <a:solidFill>
                <a:schemeClr val="dk2"/>
              </a:solidFill>
              <a:latin typeface="Calibri"/>
              <a:ea typeface="Calibri"/>
              <a:cs typeface="Calibri"/>
              <a:sym typeface="Calibri"/>
            </a:endParaRPr>
          </a:p>
          <a:p>
            <a:pPr marL="0" lvl="0" indent="0" algn="l" rtl="0">
              <a:lnSpc>
                <a:spcPct val="115000"/>
              </a:lnSpc>
              <a:spcBef>
                <a:spcPts val="1000"/>
              </a:spcBef>
              <a:spcAft>
                <a:spcPts val="0"/>
              </a:spcAft>
              <a:buNone/>
            </a:pPr>
            <a:endParaRPr sz="1100">
              <a:solidFill>
                <a:schemeClr val="dk2"/>
              </a:solidFill>
              <a:latin typeface="Calibri"/>
              <a:ea typeface="Calibri"/>
              <a:cs typeface="Calibri"/>
              <a:sym typeface="Calibri"/>
            </a:endParaRPr>
          </a:p>
          <a:p>
            <a:pPr marL="0" lvl="0" indent="0" algn="ctr" rtl="0">
              <a:lnSpc>
                <a:spcPct val="115000"/>
              </a:lnSpc>
              <a:spcBef>
                <a:spcPts val="1000"/>
              </a:spcBef>
              <a:spcAft>
                <a:spcPts val="0"/>
              </a:spcAft>
              <a:buNone/>
            </a:pPr>
            <a:r>
              <a:rPr lang="en" b="1">
                <a:solidFill>
                  <a:schemeClr val="accent5"/>
                </a:solidFill>
                <a:latin typeface="Calibri"/>
                <a:ea typeface="Calibri"/>
                <a:cs typeface="Calibri"/>
                <a:sym typeface="Calibri"/>
              </a:rPr>
              <a:t>Receive clear, tailored support from ODE &amp; RSTs. </a:t>
            </a:r>
            <a:endParaRPr b="1">
              <a:solidFill>
                <a:schemeClr val="accent5"/>
              </a:solidFill>
              <a:latin typeface="Calibri"/>
              <a:ea typeface="Calibri"/>
              <a:cs typeface="Calibri"/>
              <a:sym typeface="Calibri"/>
            </a:endParaRPr>
          </a:p>
          <a:p>
            <a:pPr marL="0" lvl="0" indent="0" algn="ctr" rtl="0">
              <a:lnSpc>
                <a:spcPct val="115000"/>
              </a:lnSpc>
              <a:spcBef>
                <a:spcPts val="1000"/>
              </a:spcBef>
              <a:spcAft>
                <a:spcPts val="0"/>
              </a:spcAft>
              <a:buNone/>
            </a:pPr>
            <a:endParaRPr sz="1100">
              <a:solidFill>
                <a:schemeClr val="dk2"/>
              </a:solidFill>
              <a:latin typeface="Calibri"/>
              <a:ea typeface="Calibri"/>
              <a:cs typeface="Calibri"/>
              <a:sym typeface="Calibri"/>
            </a:endParaRPr>
          </a:p>
          <a:p>
            <a:pPr marL="0" lvl="0" indent="0" algn="ctr" rtl="0">
              <a:lnSpc>
                <a:spcPct val="115000"/>
              </a:lnSpc>
              <a:spcBef>
                <a:spcPts val="1000"/>
              </a:spcBef>
              <a:spcAft>
                <a:spcPts val="1000"/>
              </a:spcAft>
              <a:buNone/>
            </a:pPr>
            <a:endParaRPr sz="1100">
              <a:solidFill>
                <a:schemeClr val="dk2"/>
              </a:solidFill>
              <a:latin typeface="Calibri"/>
              <a:ea typeface="Calibri"/>
              <a:cs typeface="Calibri"/>
              <a:sym typeface="Calibri"/>
            </a:endParaRPr>
          </a:p>
        </p:txBody>
      </p:sp>
      <p:sp>
        <p:nvSpPr>
          <p:cNvPr id="298" name="Google Shape;298;p38">
            <a:extLst>
              <a:ext uri="{C183D7F6-B498-43B3-948B-1728B52AA6E4}">
                <adec:decorative xmlns:adec="http://schemas.microsoft.com/office/drawing/2017/decorative" val="1"/>
              </a:ext>
            </a:extLst>
          </p:cNvPr>
          <p:cNvSpPr/>
          <p:nvPr/>
        </p:nvSpPr>
        <p:spPr>
          <a:xfrm>
            <a:off x="1103325" y="2309125"/>
            <a:ext cx="365175" cy="415500"/>
          </a:xfrm>
          <a:custGeom>
            <a:avLst/>
            <a:gdLst/>
            <a:ahLst/>
            <a:cxnLst/>
            <a:rect l="l" t="t" r="r" b="b"/>
            <a:pathLst>
              <a:path w="95" h="102" extrusionOk="0">
                <a:moveTo>
                  <a:pt x="71" y="96"/>
                </a:moveTo>
                <a:cubicBezTo>
                  <a:pt x="7" y="96"/>
                  <a:pt x="7" y="96"/>
                  <a:pt x="7" y="96"/>
                </a:cubicBezTo>
                <a:cubicBezTo>
                  <a:pt x="7" y="7"/>
                  <a:pt x="7" y="7"/>
                  <a:pt x="7" y="7"/>
                </a:cubicBezTo>
                <a:cubicBezTo>
                  <a:pt x="55" y="7"/>
                  <a:pt x="55" y="7"/>
                  <a:pt x="55" y="7"/>
                </a:cubicBezTo>
                <a:cubicBezTo>
                  <a:pt x="55" y="20"/>
                  <a:pt x="55" y="20"/>
                  <a:pt x="55" y="20"/>
                </a:cubicBezTo>
                <a:cubicBezTo>
                  <a:pt x="55" y="21"/>
                  <a:pt x="56" y="23"/>
                  <a:pt x="58" y="23"/>
                </a:cubicBezTo>
                <a:cubicBezTo>
                  <a:pt x="71" y="23"/>
                  <a:pt x="71" y="23"/>
                  <a:pt x="71" y="23"/>
                </a:cubicBezTo>
                <a:cubicBezTo>
                  <a:pt x="71" y="38"/>
                  <a:pt x="71" y="38"/>
                  <a:pt x="71" y="38"/>
                </a:cubicBezTo>
                <a:cubicBezTo>
                  <a:pt x="77" y="28"/>
                  <a:pt x="77" y="28"/>
                  <a:pt x="77" y="28"/>
                </a:cubicBezTo>
                <a:cubicBezTo>
                  <a:pt x="77" y="19"/>
                  <a:pt x="77" y="19"/>
                  <a:pt x="77" y="19"/>
                </a:cubicBezTo>
                <a:cubicBezTo>
                  <a:pt x="77" y="18"/>
                  <a:pt x="77" y="18"/>
                  <a:pt x="77" y="17"/>
                </a:cubicBezTo>
                <a:cubicBezTo>
                  <a:pt x="60" y="1"/>
                  <a:pt x="60" y="1"/>
                  <a:pt x="60" y="1"/>
                </a:cubicBezTo>
                <a:cubicBezTo>
                  <a:pt x="60" y="0"/>
                  <a:pt x="59" y="0"/>
                  <a:pt x="58" y="0"/>
                </a:cubicBezTo>
                <a:cubicBezTo>
                  <a:pt x="6" y="0"/>
                  <a:pt x="6" y="0"/>
                  <a:pt x="6" y="0"/>
                </a:cubicBezTo>
                <a:cubicBezTo>
                  <a:pt x="3" y="0"/>
                  <a:pt x="0" y="3"/>
                  <a:pt x="0" y="6"/>
                </a:cubicBezTo>
                <a:cubicBezTo>
                  <a:pt x="0" y="96"/>
                  <a:pt x="0" y="96"/>
                  <a:pt x="0" y="96"/>
                </a:cubicBezTo>
                <a:cubicBezTo>
                  <a:pt x="0" y="100"/>
                  <a:pt x="3" y="102"/>
                  <a:pt x="6" y="102"/>
                </a:cubicBezTo>
                <a:cubicBezTo>
                  <a:pt x="71" y="102"/>
                  <a:pt x="71" y="102"/>
                  <a:pt x="71" y="102"/>
                </a:cubicBezTo>
                <a:cubicBezTo>
                  <a:pt x="75" y="102"/>
                  <a:pt x="77" y="100"/>
                  <a:pt x="77" y="96"/>
                </a:cubicBezTo>
                <a:cubicBezTo>
                  <a:pt x="77" y="71"/>
                  <a:pt x="77" y="71"/>
                  <a:pt x="77" y="71"/>
                </a:cubicBezTo>
                <a:cubicBezTo>
                  <a:pt x="71" y="81"/>
                  <a:pt x="71" y="81"/>
                  <a:pt x="71" y="81"/>
                </a:cubicBezTo>
                <a:lnTo>
                  <a:pt x="71" y="96"/>
                </a:lnTo>
                <a:close/>
                <a:moveTo>
                  <a:pt x="82" y="46"/>
                </a:moveTo>
                <a:cubicBezTo>
                  <a:pt x="82" y="45"/>
                  <a:pt x="81" y="46"/>
                  <a:pt x="81" y="46"/>
                </a:cubicBezTo>
                <a:cubicBezTo>
                  <a:pt x="66" y="69"/>
                  <a:pt x="66" y="69"/>
                  <a:pt x="66" y="69"/>
                </a:cubicBezTo>
                <a:cubicBezTo>
                  <a:pt x="63" y="67"/>
                  <a:pt x="63" y="67"/>
                  <a:pt x="63" y="67"/>
                </a:cubicBezTo>
                <a:cubicBezTo>
                  <a:pt x="78" y="44"/>
                  <a:pt x="78" y="44"/>
                  <a:pt x="78" y="44"/>
                </a:cubicBezTo>
                <a:cubicBezTo>
                  <a:pt x="78" y="44"/>
                  <a:pt x="78" y="43"/>
                  <a:pt x="78" y="43"/>
                </a:cubicBezTo>
                <a:cubicBezTo>
                  <a:pt x="75" y="41"/>
                  <a:pt x="75" y="41"/>
                  <a:pt x="75" y="41"/>
                </a:cubicBezTo>
                <a:cubicBezTo>
                  <a:pt x="74" y="41"/>
                  <a:pt x="74" y="41"/>
                  <a:pt x="74" y="41"/>
                </a:cubicBezTo>
                <a:cubicBezTo>
                  <a:pt x="51" y="75"/>
                  <a:pt x="51" y="75"/>
                  <a:pt x="51" y="75"/>
                </a:cubicBezTo>
                <a:cubicBezTo>
                  <a:pt x="51" y="75"/>
                  <a:pt x="51" y="76"/>
                  <a:pt x="51" y="76"/>
                </a:cubicBezTo>
                <a:cubicBezTo>
                  <a:pt x="51" y="87"/>
                  <a:pt x="51" y="87"/>
                  <a:pt x="51" y="87"/>
                </a:cubicBezTo>
                <a:cubicBezTo>
                  <a:pt x="51" y="88"/>
                  <a:pt x="51" y="88"/>
                  <a:pt x="51" y="88"/>
                </a:cubicBezTo>
                <a:cubicBezTo>
                  <a:pt x="51" y="89"/>
                  <a:pt x="52" y="89"/>
                  <a:pt x="52" y="88"/>
                </a:cubicBezTo>
                <a:cubicBezTo>
                  <a:pt x="63" y="83"/>
                  <a:pt x="63" y="83"/>
                  <a:pt x="63" y="83"/>
                </a:cubicBezTo>
                <a:cubicBezTo>
                  <a:pt x="63" y="83"/>
                  <a:pt x="63" y="83"/>
                  <a:pt x="63" y="83"/>
                </a:cubicBezTo>
                <a:cubicBezTo>
                  <a:pt x="85" y="49"/>
                  <a:pt x="85" y="49"/>
                  <a:pt x="85" y="49"/>
                </a:cubicBezTo>
                <a:cubicBezTo>
                  <a:pt x="85" y="48"/>
                  <a:pt x="85" y="48"/>
                  <a:pt x="85" y="48"/>
                </a:cubicBezTo>
                <a:lnTo>
                  <a:pt x="82" y="46"/>
                </a:lnTo>
                <a:close/>
                <a:moveTo>
                  <a:pt x="94" y="34"/>
                </a:moveTo>
                <a:cubicBezTo>
                  <a:pt x="84" y="27"/>
                  <a:pt x="84" y="27"/>
                  <a:pt x="84" y="27"/>
                </a:cubicBezTo>
                <a:cubicBezTo>
                  <a:pt x="84" y="27"/>
                  <a:pt x="83" y="27"/>
                  <a:pt x="83" y="27"/>
                </a:cubicBezTo>
                <a:cubicBezTo>
                  <a:pt x="76" y="38"/>
                  <a:pt x="76" y="38"/>
                  <a:pt x="76" y="38"/>
                </a:cubicBezTo>
                <a:cubicBezTo>
                  <a:pt x="76" y="38"/>
                  <a:pt x="76" y="39"/>
                  <a:pt x="76" y="39"/>
                </a:cubicBezTo>
                <a:cubicBezTo>
                  <a:pt x="86" y="46"/>
                  <a:pt x="86" y="46"/>
                  <a:pt x="86" y="46"/>
                </a:cubicBezTo>
                <a:cubicBezTo>
                  <a:pt x="87" y="46"/>
                  <a:pt x="87" y="46"/>
                  <a:pt x="88" y="45"/>
                </a:cubicBezTo>
                <a:cubicBezTo>
                  <a:pt x="94" y="35"/>
                  <a:pt x="94" y="35"/>
                  <a:pt x="94" y="35"/>
                </a:cubicBezTo>
                <a:cubicBezTo>
                  <a:pt x="95" y="35"/>
                  <a:pt x="94" y="34"/>
                  <a:pt x="94" y="34"/>
                </a:cubicBezTo>
                <a:close/>
                <a:moveTo>
                  <a:pt x="16" y="21"/>
                </a:moveTo>
                <a:cubicBezTo>
                  <a:pt x="35" y="21"/>
                  <a:pt x="35" y="21"/>
                  <a:pt x="35" y="21"/>
                </a:cubicBezTo>
                <a:cubicBezTo>
                  <a:pt x="37" y="21"/>
                  <a:pt x="38" y="20"/>
                  <a:pt x="38" y="19"/>
                </a:cubicBezTo>
                <a:cubicBezTo>
                  <a:pt x="38" y="17"/>
                  <a:pt x="37" y="16"/>
                  <a:pt x="35" y="16"/>
                </a:cubicBezTo>
                <a:cubicBezTo>
                  <a:pt x="16" y="16"/>
                  <a:pt x="16" y="16"/>
                  <a:pt x="16" y="16"/>
                </a:cubicBezTo>
                <a:cubicBezTo>
                  <a:pt x="15" y="16"/>
                  <a:pt x="14" y="17"/>
                  <a:pt x="14" y="19"/>
                </a:cubicBezTo>
                <a:cubicBezTo>
                  <a:pt x="14" y="20"/>
                  <a:pt x="15" y="21"/>
                  <a:pt x="16" y="21"/>
                </a:cubicBezTo>
                <a:close/>
                <a:moveTo>
                  <a:pt x="52" y="31"/>
                </a:moveTo>
                <a:cubicBezTo>
                  <a:pt x="52" y="30"/>
                  <a:pt x="51" y="29"/>
                  <a:pt x="50" y="29"/>
                </a:cubicBezTo>
                <a:cubicBezTo>
                  <a:pt x="16" y="29"/>
                  <a:pt x="16" y="29"/>
                  <a:pt x="16" y="29"/>
                </a:cubicBezTo>
                <a:cubicBezTo>
                  <a:pt x="15" y="29"/>
                  <a:pt x="14" y="30"/>
                  <a:pt x="14" y="31"/>
                </a:cubicBezTo>
                <a:cubicBezTo>
                  <a:pt x="14" y="32"/>
                  <a:pt x="15" y="33"/>
                  <a:pt x="16" y="33"/>
                </a:cubicBezTo>
                <a:cubicBezTo>
                  <a:pt x="50" y="33"/>
                  <a:pt x="50" y="33"/>
                  <a:pt x="50" y="33"/>
                </a:cubicBezTo>
                <a:cubicBezTo>
                  <a:pt x="51" y="33"/>
                  <a:pt x="52" y="32"/>
                  <a:pt x="52" y="31"/>
                </a:cubicBezTo>
                <a:close/>
                <a:moveTo>
                  <a:pt x="16" y="46"/>
                </a:moveTo>
                <a:cubicBezTo>
                  <a:pt x="35" y="46"/>
                  <a:pt x="35" y="46"/>
                  <a:pt x="35" y="46"/>
                </a:cubicBezTo>
                <a:cubicBezTo>
                  <a:pt x="37" y="46"/>
                  <a:pt x="38" y="45"/>
                  <a:pt x="38" y="43"/>
                </a:cubicBezTo>
                <a:cubicBezTo>
                  <a:pt x="38" y="42"/>
                  <a:pt x="37" y="41"/>
                  <a:pt x="35" y="41"/>
                </a:cubicBezTo>
                <a:cubicBezTo>
                  <a:pt x="16" y="41"/>
                  <a:pt x="16" y="41"/>
                  <a:pt x="16" y="41"/>
                </a:cubicBezTo>
                <a:cubicBezTo>
                  <a:pt x="15" y="41"/>
                  <a:pt x="14" y="42"/>
                  <a:pt x="14" y="43"/>
                </a:cubicBezTo>
                <a:cubicBezTo>
                  <a:pt x="14" y="45"/>
                  <a:pt x="15" y="46"/>
                  <a:pt x="16" y="46"/>
                </a:cubicBezTo>
                <a:close/>
                <a:moveTo>
                  <a:pt x="16" y="58"/>
                </a:moveTo>
                <a:cubicBezTo>
                  <a:pt x="35" y="58"/>
                  <a:pt x="35" y="58"/>
                  <a:pt x="35" y="58"/>
                </a:cubicBezTo>
                <a:cubicBezTo>
                  <a:pt x="37" y="58"/>
                  <a:pt x="38" y="57"/>
                  <a:pt x="38" y="55"/>
                </a:cubicBezTo>
                <a:cubicBezTo>
                  <a:pt x="38" y="54"/>
                  <a:pt x="37" y="53"/>
                  <a:pt x="35" y="53"/>
                </a:cubicBezTo>
                <a:cubicBezTo>
                  <a:pt x="16" y="53"/>
                  <a:pt x="16" y="53"/>
                  <a:pt x="16" y="53"/>
                </a:cubicBezTo>
                <a:cubicBezTo>
                  <a:pt x="15" y="53"/>
                  <a:pt x="14" y="54"/>
                  <a:pt x="14" y="55"/>
                </a:cubicBezTo>
                <a:cubicBezTo>
                  <a:pt x="14" y="57"/>
                  <a:pt x="15" y="58"/>
                  <a:pt x="16" y="58"/>
                </a:cubicBezTo>
                <a:close/>
                <a:moveTo>
                  <a:pt x="18" y="90"/>
                </a:moveTo>
                <a:cubicBezTo>
                  <a:pt x="20" y="88"/>
                  <a:pt x="21" y="86"/>
                  <a:pt x="22" y="84"/>
                </a:cubicBezTo>
                <a:cubicBezTo>
                  <a:pt x="23" y="84"/>
                  <a:pt x="24" y="84"/>
                  <a:pt x="24" y="84"/>
                </a:cubicBezTo>
                <a:cubicBezTo>
                  <a:pt x="25" y="84"/>
                  <a:pt x="26" y="83"/>
                  <a:pt x="27" y="82"/>
                </a:cubicBezTo>
                <a:cubicBezTo>
                  <a:pt x="27" y="82"/>
                  <a:pt x="28" y="81"/>
                  <a:pt x="29" y="81"/>
                </a:cubicBezTo>
                <a:cubicBezTo>
                  <a:pt x="29" y="81"/>
                  <a:pt x="30" y="81"/>
                  <a:pt x="30" y="81"/>
                </a:cubicBezTo>
                <a:cubicBezTo>
                  <a:pt x="32" y="82"/>
                  <a:pt x="33" y="81"/>
                  <a:pt x="35" y="81"/>
                </a:cubicBezTo>
                <a:cubicBezTo>
                  <a:pt x="36" y="81"/>
                  <a:pt x="37" y="80"/>
                  <a:pt x="38" y="79"/>
                </a:cubicBezTo>
                <a:cubicBezTo>
                  <a:pt x="38" y="78"/>
                  <a:pt x="37" y="78"/>
                  <a:pt x="37" y="78"/>
                </a:cubicBezTo>
                <a:cubicBezTo>
                  <a:pt x="36" y="79"/>
                  <a:pt x="35" y="80"/>
                  <a:pt x="34" y="80"/>
                </a:cubicBezTo>
                <a:cubicBezTo>
                  <a:pt x="33" y="80"/>
                  <a:pt x="32" y="80"/>
                  <a:pt x="30" y="80"/>
                </a:cubicBezTo>
                <a:cubicBezTo>
                  <a:pt x="30" y="80"/>
                  <a:pt x="29" y="80"/>
                  <a:pt x="28" y="80"/>
                </a:cubicBezTo>
                <a:cubicBezTo>
                  <a:pt x="27" y="80"/>
                  <a:pt x="26" y="82"/>
                  <a:pt x="25" y="82"/>
                </a:cubicBezTo>
                <a:cubicBezTo>
                  <a:pt x="24" y="83"/>
                  <a:pt x="24" y="83"/>
                  <a:pt x="23" y="83"/>
                </a:cubicBezTo>
                <a:cubicBezTo>
                  <a:pt x="23" y="83"/>
                  <a:pt x="23" y="83"/>
                  <a:pt x="23" y="83"/>
                </a:cubicBezTo>
                <a:cubicBezTo>
                  <a:pt x="23" y="83"/>
                  <a:pt x="23" y="82"/>
                  <a:pt x="23" y="82"/>
                </a:cubicBezTo>
                <a:cubicBezTo>
                  <a:pt x="24" y="79"/>
                  <a:pt x="25" y="76"/>
                  <a:pt x="25" y="73"/>
                </a:cubicBezTo>
                <a:cubicBezTo>
                  <a:pt x="26" y="71"/>
                  <a:pt x="26" y="69"/>
                  <a:pt x="24" y="69"/>
                </a:cubicBezTo>
                <a:cubicBezTo>
                  <a:pt x="22" y="69"/>
                  <a:pt x="20" y="71"/>
                  <a:pt x="19" y="73"/>
                </a:cubicBezTo>
                <a:cubicBezTo>
                  <a:pt x="19" y="74"/>
                  <a:pt x="19" y="76"/>
                  <a:pt x="19" y="77"/>
                </a:cubicBezTo>
                <a:cubicBezTo>
                  <a:pt x="19" y="78"/>
                  <a:pt x="19" y="79"/>
                  <a:pt x="19" y="80"/>
                </a:cubicBezTo>
                <a:cubicBezTo>
                  <a:pt x="17" y="80"/>
                  <a:pt x="16" y="82"/>
                  <a:pt x="16" y="84"/>
                </a:cubicBezTo>
                <a:cubicBezTo>
                  <a:pt x="16" y="86"/>
                  <a:pt x="19" y="85"/>
                  <a:pt x="20" y="84"/>
                </a:cubicBezTo>
                <a:cubicBezTo>
                  <a:pt x="20" y="84"/>
                  <a:pt x="21" y="83"/>
                  <a:pt x="21" y="82"/>
                </a:cubicBezTo>
                <a:cubicBezTo>
                  <a:pt x="21" y="82"/>
                  <a:pt x="21" y="83"/>
                  <a:pt x="21" y="83"/>
                </a:cubicBezTo>
                <a:cubicBezTo>
                  <a:pt x="20" y="85"/>
                  <a:pt x="19" y="87"/>
                  <a:pt x="17" y="89"/>
                </a:cubicBezTo>
                <a:cubicBezTo>
                  <a:pt x="17" y="90"/>
                  <a:pt x="18" y="91"/>
                  <a:pt x="18" y="90"/>
                </a:cubicBezTo>
                <a:close/>
                <a:moveTo>
                  <a:pt x="20" y="83"/>
                </a:moveTo>
                <a:cubicBezTo>
                  <a:pt x="19" y="83"/>
                  <a:pt x="18" y="84"/>
                  <a:pt x="18" y="84"/>
                </a:cubicBezTo>
                <a:cubicBezTo>
                  <a:pt x="17" y="84"/>
                  <a:pt x="17" y="83"/>
                  <a:pt x="17" y="83"/>
                </a:cubicBezTo>
                <a:cubicBezTo>
                  <a:pt x="18" y="82"/>
                  <a:pt x="19" y="82"/>
                  <a:pt x="20" y="81"/>
                </a:cubicBezTo>
                <a:cubicBezTo>
                  <a:pt x="20" y="82"/>
                  <a:pt x="20" y="82"/>
                  <a:pt x="20" y="83"/>
                </a:cubicBezTo>
                <a:close/>
                <a:moveTo>
                  <a:pt x="21" y="80"/>
                </a:moveTo>
                <a:cubicBezTo>
                  <a:pt x="20" y="79"/>
                  <a:pt x="20" y="78"/>
                  <a:pt x="20" y="77"/>
                </a:cubicBezTo>
                <a:cubicBezTo>
                  <a:pt x="20" y="76"/>
                  <a:pt x="20" y="74"/>
                  <a:pt x="21" y="72"/>
                </a:cubicBezTo>
                <a:cubicBezTo>
                  <a:pt x="22" y="71"/>
                  <a:pt x="23" y="70"/>
                  <a:pt x="24" y="70"/>
                </a:cubicBezTo>
                <a:cubicBezTo>
                  <a:pt x="25" y="70"/>
                  <a:pt x="24" y="72"/>
                  <a:pt x="24" y="73"/>
                </a:cubicBezTo>
                <a:cubicBezTo>
                  <a:pt x="24" y="74"/>
                  <a:pt x="24" y="76"/>
                  <a:pt x="23" y="77"/>
                </a:cubicBezTo>
                <a:cubicBezTo>
                  <a:pt x="23" y="79"/>
                  <a:pt x="22" y="80"/>
                  <a:pt x="22" y="81"/>
                </a:cubicBezTo>
                <a:cubicBezTo>
                  <a:pt x="22" y="81"/>
                  <a:pt x="21" y="80"/>
                  <a:pt x="21" y="8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38">
            <a:extLst>
              <a:ext uri="{C183D7F6-B498-43B3-948B-1728B52AA6E4}">
                <adec:decorative xmlns:adec="http://schemas.microsoft.com/office/drawing/2017/decorative" val="1"/>
              </a:ext>
            </a:extLst>
          </p:cNvPr>
          <p:cNvSpPr/>
          <p:nvPr/>
        </p:nvSpPr>
        <p:spPr>
          <a:xfrm>
            <a:off x="3217749" y="2299825"/>
            <a:ext cx="365175" cy="393600"/>
          </a:xfrm>
          <a:custGeom>
            <a:avLst/>
            <a:gdLst/>
            <a:ahLst/>
            <a:cxnLst/>
            <a:rect l="l" t="t" r="r" b="b"/>
            <a:pathLst>
              <a:path w="124" h="124" extrusionOk="0">
                <a:moveTo>
                  <a:pt x="103" y="42"/>
                </a:moveTo>
                <a:cubicBezTo>
                  <a:pt x="103" y="42"/>
                  <a:pt x="103" y="42"/>
                  <a:pt x="102" y="42"/>
                </a:cubicBezTo>
                <a:cubicBezTo>
                  <a:pt x="95" y="42"/>
                  <a:pt x="95" y="42"/>
                  <a:pt x="95" y="42"/>
                </a:cubicBezTo>
                <a:cubicBezTo>
                  <a:pt x="90" y="47"/>
                  <a:pt x="90" y="47"/>
                  <a:pt x="90" y="47"/>
                </a:cubicBezTo>
                <a:cubicBezTo>
                  <a:pt x="94" y="53"/>
                  <a:pt x="96" y="60"/>
                  <a:pt x="96" y="68"/>
                </a:cubicBezTo>
                <a:cubicBezTo>
                  <a:pt x="96" y="91"/>
                  <a:pt x="78" y="109"/>
                  <a:pt x="55" y="109"/>
                </a:cubicBezTo>
                <a:cubicBezTo>
                  <a:pt x="33" y="109"/>
                  <a:pt x="14" y="91"/>
                  <a:pt x="14" y="68"/>
                </a:cubicBezTo>
                <a:cubicBezTo>
                  <a:pt x="14" y="46"/>
                  <a:pt x="33" y="27"/>
                  <a:pt x="55" y="27"/>
                </a:cubicBezTo>
                <a:cubicBezTo>
                  <a:pt x="63" y="27"/>
                  <a:pt x="71" y="30"/>
                  <a:pt x="77" y="33"/>
                </a:cubicBezTo>
                <a:cubicBezTo>
                  <a:pt x="82" y="29"/>
                  <a:pt x="82" y="29"/>
                  <a:pt x="82" y="29"/>
                </a:cubicBezTo>
                <a:cubicBezTo>
                  <a:pt x="81" y="21"/>
                  <a:pt x="81" y="21"/>
                  <a:pt x="81" y="21"/>
                </a:cubicBezTo>
                <a:cubicBezTo>
                  <a:pt x="81" y="20"/>
                  <a:pt x="81" y="19"/>
                  <a:pt x="81" y="19"/>
                </a:cubicBezTo>
                <a:cubicBezTo>
                  <a:pt x="73" y="15"/>
                  <a:pt x="65" y="13"/>
                  <a:pt x="55" y="13"/>
                </a:cubicBezTo>
                <a:cubicBezTo>
                  <a:pt x="25" y="13"/>
                  <a:pt x="0" y="38"/>
                  <a:pt x="0" y="68"/>
                </a:cubicBezTo>
                <a:cubicBezTo>
                  <a:pt x="0" y="99"/>
                  <a:pt x="25" y="124"/>
                  <a:pt x="55" y="124"/>
                </a:cubicBezTo>
                <a:cubicBezTo>
                  <a:pt x="86" y="124"/>
                  <a:pt x="111" y="99"/>
                  <a:pt x="111" y="68"/>
                </a:cubicBezTo>
                <a:cubicBezTo>
                  <a:pt x="111" y="59"/>
                  <a:pt x="109" y="50"/>
                  <a:pt x="105" y="42"/>
                </a:cubicBezTo>
                <a:cubicBezTo>
                  <a:pt x="104" y="42"/>
                  <a:pt x="104" y="42"/>
                  <a:pt x="103" y="42"/>
                </a:cubicBezTo>
                <a:close/>
                <a:moveTo>
                  <a:pt x="55" y="54"/>
                </a:moveTo>
                <a:cubicBezTo>
                  <a:pt x="56" y="54"/>
                  <a:pt x="56" y="54"/>
                  <a:pt x="56" y="54"/>
                </a:cubicBezTo>
                <a:cubicBezTo>
                  <a:pt x="67" y="43"/>
                  <a:pt x="67" y="43"/>
                  <a:pt x="67" y="43"/>
                </a:cubicBezTo>
                <a:cubicBezTo>
                  <a:pt x="63" y="42"/>
                  <a:pt x="60" y="41"/>
                  <a:pt x="55" y="41"/>
                </a:cubicBezTo>
                <a:cubicBezTo>
                  <a:pt x="40" y="41"/>
                  <a:pt x="28" y="53"/>
                  <a:pt x="28" y="68"/>
                </a:cubicBezTo>
                <a:cubicBezTo>
                  <a:pt x="28" y="84"/>
                  <a:pt x="40" y="96"/>
                  <a:pt x="55" y="96"/>
                </a:cubicBezTo>
                <a:cubicBezTo>
                  <a:pt x="71" y="96"/>
                  <a:pt x="83" y="84"/>
                  <a:pt x="83" y="68"/>
                </a:cubicBezTo>
                <a:cubicBezTo>
                  <a:pt x="83" y="64"/>
                  <a:pt x="82" y="60"/>
                  <a:pt x="80" y="57"/>
                </a:cubicBezTo>
                <a:cubicBezTo>
                  <a:pt x="70" y="67"/>
                  <a:pt x="70" y="67"/>
                  <a:pt x="70" y="67"/>
                </a:cubicBezTo>
                <a:cubicBezTo>
                  <a:pt x="70" y="68"/>
                  <a:pt x="70" y="68"/>
                  <a:pt x="70" y="68"/>
                </a:cubicBezTo>
                <a:cubicBezTo>
                  <a:pt x="70" y="76"/>
                  <a:pt x="63" y="83"/>
                  <a:pt x="55" y="83"/>
                </a:cubicBezTo>
                <a:cubicBezTo>
                  <a:pt x="47" y="83"/>
                  <a:pt x="41" y="76"/>
                  <a:pt x="41" y="68"/>
                </a:cubicBezTo>
                <a:cubicBezTo>
                  <a:pt x="41" y="60"/>
                  <a:pt x="47" y="54"/>
                  <a:pt x="55" y="54"/>
                </a:cubicBezTo>
                <a:close/>
                <a:moveTo>
                  <a:pt x="122" y="19"/>
                </a:moveTo>
                <a:cubicBezTo>
                  <a:pt x="113" y="19"/>
                  <a:pt x="113" y="19"/>
                  <a:pt x="113" y="19"/>
                </a:cubicBezTo>
                <a:cubicBezTo>
                  <a:pt x="116" y="15"/>
                  <a:pt x="116" y="15"/>
                  <a:pt x="116" y="15"/>
                </a:cubicBezTo>
                <a:cubicBezTo>
                  <a:pt x="118" y="14"/>
                  <a:pt x="118" y="11"/>
                  <a:pt x="116" y="10"/>
                </a:cubicBezTo>
                <a:cubicBezTo>
                  <a:pt x="114" y="8"/>
                  <a:pt x="114" y="8"/>
                  <a:pt x="114" y="8"/>
                </a:cubicBezTo>
                <a:cubicBezTo>
                  <a:pt x="113" y="7"/>
                  <a:pt x="112" y="6"/>
                  <a:pt x="111" y="6"/>
                </a:cubicBezTo>
                <a:cubicBezTo>
                  <a:pt x="110" y="6"/>
                  <a:pt x="109" y="7"/>
                  <a:pt x="108" y="8"/>
                </a:cubicBezTo>
                <a:cubicBezTo>
                  <a:pt x="105" y="11"/>
                  <a:pt x="105" y="11"/>
                  <a:pt x="105" y="11"/>
                </a:cubicBezTo>
                <a:cubicBezTo>
                  <a:pt x="104" y="1"/>
                  <a:pt x="104" y="1"/>
                  <a:pt x="104" y="1"/>
                </a:cubicBezTo>
                <a:cubicBezTo>
                  <a:pt x="104" y="0"/>
                  <a:pt x="103" y="0"/>
                  <a:pt x="103" y="0"/>
                </a:cubicBezTo>
                <a:cubicBezTo>
                  <a:pt x="102" y="0"/>
                  <a:pt x="102" y="0"/>
                  <a:pt x="102" y="0"/>
                </a:cubicBezTo>
                <a:cubicBezTo>
                  <a:pt x="87" y="15"/>
                  <a:pt x="87" y="15"/>
                  <a:pt x="87" y="15"/>
                </a:cubicBezTo>
                <a:cubicBezTo>
                  <a:pt x="85" y="17"/>
                  <a:pt x="85" y="18"/>
                  <a:pt x="85" y="20"/>
                </a:cubicBezTo>
                <a:cubicBezTo>
                  <a:pt x="85" y="21"/>
                  <a:pt x="85" y="21"/>
                  <a:pt x="85" y="21"/>
                </a:cubicBezTo>
                <a:cubicBezTo>
                  <a:pt x="86" y="30"/>
                  <a:pt x="86" y="30"/>
                  <a:pt x="86" y="30"/>
                </a:cubicBezTo>
                <a:cubicBezTo>
                  <a:pt x="80" y="36"/>
                  <a:pt x="80" y="36"/>
                  <a:pt x="80" y="36"/>
                </a:cubicBezTo>
                <a:cubicBezTo>
                  <a:pt x="71" y="45"/>
                  <a:pt x="71" y="45"/>
                  <a:pt x="71" y="45"/>
                </a:cubicBezTo>
                <a:cubicBezTo>
                  <a:pt x="70" y="46"/>
                  <a:pt x="70" y="46"/>
                  <a:pt x="70" y="46"/>
                </a:cubicBezTo>
                <a:cubicBezTo>
                  <a:pt x="61" y="55"/>
                  <a:pt x="61" y="55"/>
                  <a:pt x="61" y="55"/>
                </a:cubicBezTo>
                <a:cubicBezTo>
                  <a:pt x="57" y="59"/>
                  <a:pt x="57" y="59"/>
                  <a:pt x="57" y="59"/>
                </a:cubicBezTo>
                <a:cubicBezTo>
                  <a:pt x="56" y="60"/>
                  <a:pt x="56" y="60"/>
                  <a:pt x="56" y="61"/>
                </a:cubicBezTo>
                <a:cubicBezTo>
                  <a:pt x="56" y="65"/>
                  <a:pt x="56" y="65"/>
                  <a:pt x="56" y="65"/>
                </a:cubicBezTo>
                <a:cubicBezTo>
                  <a:pt x="55" y="66"/>
                  <a:pt x="57" y="68"/>
                  <a:pt x="59" y="68"/>
                </a:cubicBezTo>
                <a:cubicBezTo>
                  <a:pt x="59" y="68"/>
                  <a:pt x="59" y="68"/>
                  <a:pt x="59" y="68"/>
                </a:cubicBezTo>
                <a:cubicBezTo>
                  <a:pt x="62" y="68"/>
                  <a:pt x="62" y="68"/>
                  <a:pt x="62" y="68"/>
                </a:cubicBezTo>
                <a:cubicBezTo>
                  <a:pt x="63" y="68"/>
                  <a:pt x="64" y="67"/>
                  <a:pt x="65" y="67"/>
                </a:cubicBezTo>
                <a:cubicBezTo>
                  <a:pt x="94" y="38"/>
                  <a:pt x="94" y="38"/>
                  <a:pt x="94" y="38"/>
                </a:cubicBezTo>
                <a:cubicBezTo>
                  <a:pt x="102" y="38"/>
                  <a:pt x="102" y="38"/>
                  <a:pt x="102" y="38"/>
                </a:cubicBezTo>
                <a:cubicBezTo>
                  <a:pt x="103" y="38"/>
                  <a:pt x="103" y="38"/>
                  <a:pt x="103" y="38"/>
                </a:cubicBezTo>
                <a:cubicBezTo>
                  <a:pt x="103" y="38"/>
                  <a:pt x="103" y="38"/>
                  <a:pt x="103" y="38"/>
                </a:cubicBezTo>
                <a:cubicBezTo>
                  <a:pt x="105" y="38"/>
                  <a:pt x="107" y="38"/>
                  <a:pt x="108" y="36"/>
                </a:cubicBezTo>
                <a:cubicBezTo>
                  <a:pt x="123" y="21"/>
                  <a:pt x="123" y="21"/>
                  <a:pt x="123" y="21"/>
                </a:cubicBezTo>
                <a:cubicBezTo>
                  <a:pt x="124" y="21"/>
                  <a:pt x="123" y="19"/>
                  <a:pt x="122" y="19"/>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38">
            <a:extLst>
              <a:ext uri="{C183D7F6-B498-43B3-948B-1728B52AA6E4}">
                <adec:decorative xmlns:adec="http://schemas.microsoft.com/office/drawing/2017/decorative" val="1"/>
              </a:ext>
            </a:extLst>
          </p:cNvPr>
          <p:cNvSpPr/>
          <p:nvPr/>
        </p:nvSpPr>
        <p:spPr>
          <a:xfrm>
            <a:off x="5370100" y="2260075"/>
            <a:ext cx="446425" cy="473125"/>
          </a:xfrm>
          <a:custGeom>
            <a:avLst/>
            <a:gdLst/>
            <a:ahLst/>
            <a:cxnLst/>
            <a:rect l="l" t="t" r="r" b="b"/>
            <a:pathLst>
              <a:path w="115" h="114" extrusionOk="0">
                <a:moveTo>
                  <a:pt x="29" y="65"/>
                </a:moveTo>
                <a:cubicBezTo>
                  <a:pt x="30" y="65"/>
                  <a:pt x="30" y="66"/>
                  <a:pt x="30" y="68"/>
                </a:cubicBezTo>
                <a:cubicBezTo>
                  <a:pt x="30" y="98"/>
                  <a:pt x="30" y="98"/>
                  <a:pt x="30" y="98"/>
                </a:cubicBezTo>
                <a:cubicBezTo>
                  <a:pt x="30" y="101"/>
                  <a:pt x="29" y="103"/>
                  <a:pt x="26" y="103"/>
                </a:cubicBezTo>
                <a:cubicBezTo>
                  <a:pt x="25" y="103"/>
                  <a:pt x="24" y="103"/>
                  <a:pt x="24" y="102"/>
                </a:cubicBezTo>
                <a:cubicBezTo>
                  <a:pt x="23" y="101"/>
                  <a:pt x="23" y="100"/>
                  <a:pt x="23" y="99"/>
                </a:cubicBezTo>
                <a:cubicBezTo>
                  <a:pt x="23" y="75"/>
                  <a:pt x="23" y="75"/>
                  <a:pt x="23" y="75"/>
                </a:cubicBezTo>
                <a:cubicBezTo>
                  <a:pt x="18" y="78"/>
                  <a:pt x="15" y="80"/>
                  <a:pt x="14" y="80"/>
                </a:cubicBezTo>
                <a:cubicBezTo>
                  <a:pt x="13" y="80"/>
                  <a:pt x="12" y="80"/>
                  <a:pt x="12" y="79"/>
                </a:cubicBezTo>
                <a:cubicBezTo>
                  <a:pt x="11" y="78"/>
                  <a:pt x="11" y="78"/>
                  <a:pt x="11" y="77"/>
                </a:cubicBezTo>
                <a:cubicBezTo>
                  <a:pt x="11" y="76"/>
                  <a:pt x="11" y="75"/>
                  <a:pt x="12" y="75"/>
                </a:cubicBezTo>
                <a:cubicBezTo>
                  <a:pt x="12" y="75"/>
                  <a:pt x="13" y="74"/>
                  <a:pt x="15" y="73"/>
                </a:cubicBezTo>
                <a:cubicBezTo>
                  <a:pt x="17" y="72"/>
                  <a:pt x="19" y="71"/>
                  <a:pt x="20" y="70"/>
                </a:cubicBezTo>
                <a:cubicBezTo>
                  <a:pt x="21" y="69"/>
                  <a:pt x="22" y="68"/>
                  <a:pt x="23" y="66"/>
                </a:cubicBezTo>
                <a:cubicBezTo>
                  <a:pt x="24" y="65"/>
                  <a:pt x="25" y="64"/>
                  <a:pt x="25" y="64"/>
                </a:cubicBezTo>
                <a:cubicBezTo>
                  <a:pt x="25" y="64"/>
                  <a:pt x="26" y="63"/>
                  <a:pt x="27" y="63"/>
                </a:cubicBezTo>
                <a:cubicBezTo>
                  <a:pt x="28" y="63"/>
                  <a:pt x="29" y="64"/>
                  <a:pt x="29" y="65"/>
                </a:cubicBezTo>
                <a:close/>
                <a:moveTo>
                  <a:pt x="45" y="64"/>
                </a:moveTo>
                <a:cubicBezTo>
                  <a:pt x="43" y="65"/>
                  <a:pt x="42" y="66"/>
                  <a:pt x="41" y="67"/>
                </a:cubicBezTo>
                <a:cubicBezTo>
                  <a:pt x="39" y="68"/>
                  <a:pt x="39" y="69"/>
                  <a:pt x="38" y="71"/>
                </a:cubicBezTo>
                <a:cubicBezTo>
                  <a:pt x="38" y="72"/>
                  <a:pt x="37" y="73"/>
                  <a:pt x="37" y="74"/>
                </a:cubicBezTo>
                <a:cubicBezTo>
                  <a:pt x="37" y="75"/>
                  <a:pt x="38" y="76"/>
                  <a:pt x="38" y="77"/>
                </a:cubicBezTo>
                <a:cubicBezTo>
                  <a:pt x="39" y="77"/>
                  <a:pt x="39" y="78"/>
                  <a:pt x="40" y="78"/>
                </a:cubicBezTo>
                <a:cubicBezTo>
                  <a:pt x="41" y="78"/>
                  <a:pt x="42" y="77"/>
                  <a:pt x="43" y="77"/>
                </a:cubicBezTo>
                <a:cubicBezTo>
                  <a:pt x="43" y="76"/>
                  <a:pt x="44" y="75"/>
                  <a:pt x="44" y="74"/>
                </a:cubicBezTo>
                <a:cubicBezTo>
                  <a:pt x="44" y="73"/>
                  <a:pt x="45" y="72"/>
                  <a:pt x="45" y="72"/>
                </a:cubicBezTo>
                <a:cubicBezTo>
                  <a:pt x="46" y="70"/>
                  <a:pt x="48" y="69"/>
                  <a:pt x="50" y="69"/>
                </a:cubicBezTo>
                <a:cubicBezTo>
                  <a:pt x="52" y="69"/>
                  <a:pt x="53" y="69"/>
                  <a:pt x="53" y="70"/>
                </a:cubicBezTo>
                <a:cubicBezTo>
                  <a:pt x="54" y="70"/>
                  <a:pt x="55" y="71"/>
                  <a:pt x="56" y="72"/>
                </a:cubicBezTo>
                <a:cubicBezTo>
                  <a:pt x="56" y="73"/>
                  <a:pt x="56" y="74"/>
                  <a:pt x="56" y="75"/>
                </a:cubicBezTo>
                <a:cubicBezTo>
                  <a:pt x="56" y="76"/>
                  <a:pt x="56" y="77"/>
                  <a:pt x="56" y="78"/>
                </a:cubicBezTo>
                <a:cubicBezTo>
                  <a:pt x="55" y="79"/>
                  <a:pt x="54" y="80"/>
                  <a:pt x="54" y="81"/>
                </a:cubicBezTo>
                <a:cubicBezTo>
                  <a:pt x="53" y="82"/>
                  <a:pt x="51" y="83"/>
                  <a:pt x="50" y="84"/>
                </a:cubicBezTo>
                <a:cubicBezTo>
                  <a:pt x="49" y="85"/>
                  <a:pt x="48" y="86"/>
                  <a:pt x="46" y="88"/>
                </a:cubicBezTo>
                <a:cubicBezTo>
                  <a:pt x="44" y="89"/>
                  <a:pt x="42" y="91"/>
                  <a:pt x="39" y="94"/>
                </a:cubicBezTo>
                <a:cubicBezTo>
                  <a:pt x="39" y="94"/>
                  <a:pt x="38" y="95"/>
                  <a:pt x="38" y="96"/>
                </a:cubicBezTo>
                <a:cubicBezTo>
                  <a:pt x="37" y="97"/>
                  <a:pt x="37" y="98"/>
                  <a:pt x="37" y="99"/>
                </a:cubicBezTo>
                <a:cubicBezTo>
                  <a:pt x="37" y="100"/>
                  <a:pt x="38" y="101"/>
                  <a:pt x="38" y="101"/>
                </a:cubicBezTo>
                <a:cubicBezTo>
                  <a:pt x="39" y="102"/>
                  <a:pt x="40" y="103"/>
                  <a:pt x="41" y="103"/>
                </a:cubicBezTo>
                <a:cubicBezTo>
                  <a:pt x="61" y="103"/>
                  <a:pt x="61" y="103"/>
                  <a:pt x="61" y="103"/>
                </a:cubicBezTo>
                <a:cubicBezTo>
                  <a:pt x="62" y="103"/>
                  <a:pt x="63" y="102"/>
                  <a:pt x="64" y="102"/>
                </a:cubicBezTo>
                <a:cubicBezTo>
                  <a:pt x="64" y="101"/>
                  <a:pt x="64" y="100"/>
                  <a:pt x="64" y="99"/>
                </a:cubicBezTo>
                <a:cubicBezTo>
                  <a:pt x="64" y="98"/>
                  <a:pt x="64" y="98"/>
                  <a:pt x="63" y="97"/>
                </a:cubicBezTo>
                <a:cubicBezTo>
                  <a:pt x="63" y="97"/>
                  <a:pt x="62" y="96"/>
                  <a:pt x="60" y="96"/>
                </a:cubicBezTo>
                <a:cubicBezTo>
                  <a:pt x="46" y="96"/>
                  <a:pt x="46" y="96"/>
                  <a:pt x="46" y="96"/>
                </a:cubicBezTo>
                <a:cubicBezTo>
                  <a:pt x="47" y="96"/>
                  <a:pt x="47" y="95"/>
                  <a:pt x="48" y="95"/>
                </a:cubicBezTo>
                <a:cubicBezTo>
                  <a:pt x="49" y="93"/>
                  <a:pt x="50" y="92"/>
                  <a:pt x="53" y="89"/>
                </a:cubicBezTo>
                <a:cubicBezTo>
                  <a:pt x="56" y="87"/>
                  <a:pt x="58" y="86"/>
                  <a:pt x="59" y="85"/>
                </a:cubicBezTo>
                <a:cubicBezTo>
                  <a:pt x="60" y="84"/>
                  <a:pt x="61" y="82"/>
                  <a:pt x="62" y="81"/>
                </a:cubicBezTo>
                <a:cubicBezTo>
                  <a:pt x="63" y="79"/>
                  <a:pt x="64" y="77"/>
                  <a:pt x="64" y="75"/>
                </a:cubicBezTo>
                <a:cubicBezTo>
                  <a:pt x="64" y="73"/>
                  <a:pt x="63" y="72"/>
                  <a:pt x="63" y="70"/>
                </a:cubicBezTo>
                <a:cubicBezTo>
                  <a:pt x="62" y="69"/>
                  <a:pt x="62" y="68"/>
                  <a:pt x="61" y="67"/>
                </a:cubicBezTo>
                <a:cubicBezTo>
                  <a:pt x="60" y="66"/>
                  <a:pt x="59" y="65"/>
                  <a:pt x="57" y="65"/>
                </a:cubicBezTo>
                <a:cubicBezTo>
                  <a:pt x="56" y="64"/>
                  <a:pt x="53" y="63"/>
                  <a:pt x="51" y="63"/>
                </a:cubicBezTo>
                <a:cubicBezTo>
                  <a:pt x="48" y="63"/>
                  <a:pt x="46" y="64"/>
                  <a:pt x="45" y="64"/>
                </a:cubicBezTo>
                <a:close/>
                <a:moveTo>
                  <a:pt x="115" y="35"/>
                </a:moveTo>
                <a:cubicBezTo>
                  <a:pt x="115" y="55"/>
                  <a:pt x="99" y="71"/>
                  <a:pt x="79" y="71"/>
                </a:cubicBezTo>
                <a:cubicBezTo>
                  <a:pt x="79" y="108"/>
                  <a:pt x="79" y="108"/>
                  <a:pt x="79" y="108"/>
                </a:cubicBezTo>
                <a:cubicBezTo>
                  <a:pt x="79" y="111"/>
                  <a:pt x="77" y="114"/>
                  <a:pt x="73" y="114"/>
                </a:cubicBezTo>
                <a:cubicBezTo>
                  <a:pt x="5" y="114"/>
                  <a:pt x="5" y="114"/>
                  <a:pt x="5" y="114"/>
                </a:cubicBezTo>
                <a:cubicBezTo>
                  <a:pt x="2" y="114"/>
                  <a:pt x="0" y="111"/>
                  <a:pt x="0" y="108"/>
                </a:cubicBezTo>
                <a:cubicBezTo>
                  <a:pt x="0" y="46"/>
                  <a:pt x="0" y="46"/>
                  <a:pt x="0" y="46"/>
                </a:cubicBezTo>
                <a:cubicBezTo>
                  <a:pt x="0" y="46"/>
                  <a:pt x="0" y="46"/>
                  <a:pt x="0" y="46"/>
                </a:cubicBezTo>
                <a:cubicBezTo>
                  <a:pt x="0" y="35"/>
                  <a:pt x="0" y="35"/>
                  <a:pt x="0" y="35"/>
                </a:cubicBezTo>
                <a:cubicBezTo>
                  <a:pt x="0" y="34"/>
                  <a:pt x="1" y="33"/>
                  <a:pt x="3" y="33"/>
                </a:cubicBezTo>
                <a:cubicBezTo>
                  <a:pt x="10" y="33"/>
                  <a:pt x="10" y="33"/>
                  <a:pt x="10" y="33"/>
                </a:cubicBezTo>
                <a:cubicBezTo>
                  <a:pt x="10" y="29"/>
                  <a:pt x="10" y="29"/>
                  <a:pt x="10" y="29"/>
                </a:cubicBezTo>
                <a:cubicBezTo>
                  <a:pt x="10" y="25"/>
                  <a:pt x="13" y="22"/>
                  <a:pt x="16" y="22"/>
                </a:cubicBezTo>
                <a:cubicBezTo>
                  <a:pt x="20" y="22"/>
                  <a:pt x="23" y="25"/>
                  <a:pt x="23" y="29"/>
                </a:cubicBezTo>
                <a:cubicBezTo>
                  <a:pt x="23" y="33"/>
                  <a:pt x="23" y="33"/>
                  <a:pt x="23" y="33"/>
                </a:cubicBezTo>
                <a:cubicBezTo>
                  <a:pt x="34" y="33"/>
                  <a:pt x="34" y="33"/>
                  <a:pt x="34" y="33"/>
                </a:cubicBezTo>
                <a:cubicBezTo>
                  <a:pt x="34" y="29"/>
                  <a:pt x="34" y="29"/>
                  <a:pt x="34" y="29"/>
                </a:cubicBezTo>
                <a:cubicBezTo>
                  <a:pt x="34" y="25"/>
                  <a:pt x="37" y="22"/>
                  <a:pt x="41" y="22"/>
                </a:cubicBezTo>
                <a:cubicBezTo>
                  <a:pt x="43" y="22"/>
                  <a:pt x="44" y="23"/>
                  <a:pt x="46" y="24"/>
                </a:cubicBezTo>
                <a:cubicBezTo>
                  <a:pt x="50" y="10"/>
                  <a:pt x="64" y="0"/>
                  <a:pt x="79" y="0"/>
                </a:cubicBezTo>
                <a:cubicBezTo>
                  <a:pt x="99" y="0"/>
                  <a:pt x="115" y="16"/>
                  <a:pt x="115" y="35"/>
                </a:cubicBezTo>
                <a:close/>
                <a:moveTo>
                  <a:pt x="37" y="33"/>
                </a:moveTo>
                <a:cubicBezTo>
                  <a:pt x="44" y="33"/>
                  <a:pt x="44" y="33"/>
                  <a:pt x="44" y="33"/>
                </a:cubicBezTo>
                <a:cubicBezTo>
                  <a:pt x="44" y="32"/>
                  <a:pt x="44" y="30"/>
                  <a:pt x="44" y="29"/>
                </a:cubicBezTo>
                <a:cubicBezTo>
                  <a:pt x="44" y="29"/>
                  <a:pt x="44" y="29"/>
                  <a:pt x="44" y="29"/>
                </a:cubicBezTo>
                <a:cubicBezTo>
                  <a:pt x="44" y="27"/>
                  <a:pt x="43" y="25"/>
                  <a:pt x="41" y="25"/>
                </a:cubicBezTo>
                <a:cubicBezTo>
                  <a:pt x="39" y="25"/>
                  <a:pt x="37" y="27"/>
                  <a:pt x="37" y="29"/>
                </a:cubicBezTo>
                <a:lnTo>
                  <a:pt x="37" y="33"/>
                </a:lnTo>
                <a:close/>
                <a:moveTo>
                  <a:pt x="13" y="33"/>
                </a:moveTo>
                <a:cubicBezTo>
                  <a:pt x="20" y="33"/>
                  <a:pt x="20" y="33"/>
                  <a:pt x="20" y="33"/>
                </a:cubicBezTo>
                <a:cubicBezTo>
                  <a:pt x="20" y="29"/>
                  <a:pt x="20" y="29"/>
                  <a:pt x="20" y="29"/>
                </a:cubicBezTo>
                <a:cubicBezTo>
                  <a:pt x="20" y="27"/>
                  <a:pt x="18" y="25"/>
                  <a:pt x="16" y="25"/>
                </a:cubicBezTo>
                <a:cubicBezTo>
                  <a:pt x="15" y="25"/>
                  <a:pt x="13" y="27"/>
                  <a:pt x="13" y="29"/>
                </a:cubicBezTo>
                <a:lnTo>
                  <a:pt x="13" y="33"/>
                </a:lnTo>
                <a:close/>
                <a:moveTo>
                  <a:pt x="74" y="71"/>
                </a:moveTo>
                <a:cubicBezTo>
                  <a:pt x="65" y="69"/>
                  <a:pt x="57" y="65"/>
                  <a:pt x="52" y="58"/>
                </a:cubicBezTo>
                <a:cubicBezTo>
                  <a:pt x="5" y="58"/>
                  <a:pt x="5" y="58"/>
                  <a:pt x="5" y="58"/>
                </a:cubicBezTo>
                <a:cubicBezTo>
                  <a:pt x="5" y="108"/>
                  <a:pt x="5" y="108"/>
                  <a:pt x="5" y="108"/>
                </a:cubicBezTo>
                <a:cubicBezTo>
                  <a:pt x="5" y="109"/>
                  <a:pt x="5" y="109"/>
                  <a:pt x="5" y="109"/>
                </a:cubicBezTo>
                <a:cubicBezTo>
                  <a:pt x="73" y="109"/>
                  <a:pt x="73" y="109"/>
                  <a:pt x="73" y="109"/>
                </a:cubicBezTo>
                <a:cubicBezTo>
                  <a:pt x="74" y="109"/>
                  <a:pt x="74" y="109"/>
                  <a:pt x="74" y="108"/>
                </a:cubicBezTo>
                <a:lnTo>
                  <a:pt x="74" y="71"/>
                </a:lnTo>
                <a:close/>
                <a:moveTo>
                  <a:pt x="109" y="35"/>
                </a:moveTo>
                <a:cubicBezTo>
                  <a:pt x="109" y="19"/>
                  <a:pt x="96" y="6"/>
                  <a:pt x="79" y="6"/>
                </a:cubicBezTo>
                <a:cubicBezTo>
                  <a:pt x="63" y="6"/>
                  <a:pt x="49" y="19"/>
                  <a:pt x="49" y="35"/>
                </a:cubicBezTo>
                <a:cubicBezTo>
                  <a:pt x="49" y="52"/>
                  <a:pt x="63" y="65"/>
                  <a:pt x="79" y="65"/>
                </a:cubicBezTo>
                <a:cubicBezTo>
                  <a:pt x="96" y="65"/>
                  <a:pt x="109" y="52"/>
                  <a:pt x="109" y="35"/>
                </a:cubicBezTo>
                <a:close/>
                <a:moveTo>
                  <a:pt x="100" y="21"/>
                </a:moveTo>
                <a:cubicBezTo>
                  <a:pt x="99" y="20"/>
                  <a:pt x="97" y="20"/>
                  <a:pt x="96" y="21"/>
                </a:cubicBezTo>
                <a:cubicBezTo>
                  <a:pt x="79" y="35"/>
                  <a:pt x="79" y="35"/>
                  <a:pt x="79" y="35"/>
                </a:cubicBezTo>
                <a:cubicBezTo>
                  <a:pt x="62" y="25"/>
                  <a:pt x="62" y="25"/>
                  <a:pt x="62" y="25"/>
                </a:cubicBezTo>
                <a:cubicBezTo>
                  <a:pt x="60" y="24"/>
                  <a:pt x="58" y="25"/>
                  <a:pt x="58" y="26"/>
                </a:cubicBezTo>
                <a:cubicBezTo>
                  <a:pt x="57" y="28"/>
                  <a:pt x="57" y="29"/>
                  <a:pt x="59" y="30"/>
                </a:cubicBezTo>
                <a:cubicBezTo>
                  <a:pt x="78" y="41"/>
                  <a:pt x="78" y="41"/>
                  <a:pt x="78" y="41"/>
                </a:cubicBezTo>
                <a:cubicBezTo>
                  <a:pt x="78" y="41"/>
                  <a:pt x="79" y="41"/>
                  <a:pt x="79" y="41"/>
                </a:cubicBezTo>
                <a:cubicBezTo>
                  <a:pt x="80" y="41"/>
                  <a:pt x="81" y="41"/>
                  <a:pt x="81" y="41"/>
                </a:cubicBezTo>
                <a:cubicBezTo>
                  <a:pt x="99" y="25"/>
                  <a:pt x="99" y="25"/>
                  <a:pt x="99" y="25"/>
                </a:cubicBezTo>
                <a:cubicBezTo>
                  <a:pt x="101" y="24"/>
                  <a:pt x="101" y="22"/>
                  <a:pt x="100" y="21"/>
                </a:cubicBezTo>
                <a:close/>
                <a:moveTo>
                  <a:pt x="100" y="21"/>
                </a:moveTo>
                <a:cubicBezTo>
                  <a:pt x="100" y="21"/>
                  <a:pt x="100" y="21"/>
                  <a:pt x="100" y="21"/>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01;p38">
            <a:extLst>
              <a:ext uri="{C183D7F6-B498-43B3-948B-1728B52AA6E4}">
                <adec:decorative xmlns:adec="http://schemas.microsoft.com/office/drawing/2017/decorative" val="1"/>
              </a:ext>
            </a:extLst>
          </p:cNvPr>
          <p:cNvSpPr/>
          <p:nvPr/>
        </p:nvSpPr>
        <p:spPr>
          <a:xfrm>
            <a:off x="7400025" y="2299825"/>
            <a:ext cx="446425" cy="473125"/>
          </a:xfrm>
          <a:custGeom>
            <a:avLst/>
            <a:gdLst/>
            <a:ahLst/>
            <a:cxnLst/>
            <a:rect l="l" t="t" r="r" b="b"/>
            <a:pathLst>
              <a:path w="131" h="142" extrusionOk="0">
                <a:moveTo>
                  <a:pt x="98" y="54"/>
                </a:moveTo>
                <a:cubicBezTo>
                  <a:pt x="106" y="54"/>
                  <a:pt x="112" y="47"/>
                  <a:pt x="112" y="39"/>
                </a:cubicBezTo>
                <a:cubicBezTo>
                  <a:pt x="112" y="31"/>
                  <a:pt x="106" y="25"/>
                  <a:pt x="98" y="25"/>
                </a:cubicBezTo>
                <a:cubicBezTo>
                  <a:pt x="90" y="25"/>
                  <a:pt x="83" y="31"/>
                  <a:pt x="83" y="39"/>
                </a:cubicBezTo>
                <a:cubicBezTo>
                  <a:pt x="83" y="47"/>
                  <a:pt x="90" y="54"/>
                  <a:pt x="98" y="54"/>
                </a:cubicBezTo>
                <a:close/>
                <a:moveTo>
                  <a:pt x="130" y="80"/>
                </a:moveTo>
                <a:cubicBezTo>
                  <a:pt x="125" y="73"/>
                  <a:pt x="125" y="73"/>
                  <a:pt x="125" y="73"/>
                </a:cubicBezTo>
                <a:cubicBezTo>
                  <a:pt x="123" y="72"/>
                  <a:pt x="122" y="69"/>
                  <a:pt x="120" y="68"/>
                </a:cubicBezTo>
                <a:cubicBezTo>
                  <a:pt x="113" y="59"/>
                  <a:pt x="113" y="59"/>
                  <a:pt x="113" y="59"/>
                </a:cubicBezTo>
                <a:cubicBezTo>
                  <a:pt x="112" y="57"/>
                  <a:pt x="111" y="56"/>
                  <a:pt x="109" y="56"/>
                </a:cubicBezTo>
                <a:cubicBezTo>
                  <a:pt x="109" y="56"/>
                  <a:pt x="91" y="56"/>
                  <a:pt x="91" y="56"/>
                </a:cubicBezTo>
                <a:cubicBezTo>
                  <a:pt x="80" y="49"/>
                  <a:pt x="80" y="49"/>
                  <a:pt x="80" y="49"/>
                </a:cubicBezTo>
                <a:cubicBezTo>
                  <a:pt x="79" y="48"/>
                  <a:pt x="77" y="46"/>
                  <a:pt x="76" y="45"/>
                </a:cubicBezTo>
                <a:cubicBezTo>
                  <a:pt x="74" y="44"/>
                  <a:pt x="74" y="44"/>
                  <a:pt x="74" y="44"/>
                </a:cubicBezTo>
                <a:cubicBezTo>
                  <a:pt x="77" y="44"/>
                  <a:pt x="77" y="44"/>
                  <a:pt x="77" y="44"/>
                </a:cubicBezTo>
                <a:cubicBezTo>
                  <a:pt x="77" y="44"/>
                  <a:pt x="77" y="44"/>
                  <a:pt x="78" y="43"/>
                </a:cubicBezTo>
                <a:cubicBezTo>
                  <a:pt x="78" y="43"/>
                  <a:pt x="78" y="43"/>
                  <a:pt x="78" y="42"/>
                </a:cubicBezTo>
                <a:cubicBezTo>
                  <a:pt x="76" y="37"/>
                  <a:pt x="76" y="37"/>
                  <a:pt x="76" y="37"/>
                </a:cubicBezTo>
                <a:cubicBezTo>
                  <a:pt x="76" y="36"/>
                  <a:pt x="75" y="35"/>
                  <a:pt x="75" y="35"/>
                </a:cubicBezTo>
                <a:cubicBezTo>
                  <a:pt x="71" y="35"/>
                  <a:pt x="71" y="35"/>
                  <a:pt x="71" y="35"/>
                </a:cubicBezTo>
                <a:cubicBezTo>
                  <a:pt x="70" y="29"/>
                  <a:pt x="70" y="29"/>
                  <a:pt x="70" y="29"/>
                </a:cubicBezTo>
                <a:cubicBezTo>
                  <a:pt x="75" y="26"/>
                  <a:pt x="75" y="26"/>
                  <a:pt x="75" y="26"/>
                </a:cubicBezTo>
                <a:cubicBezTo>
                  <a:pt x="76" y="25"/>
                  <a:pt x="77" y="24"/>
                  <a:pt x="78" y="22"/>
                </a:cubicBezTo>
                <a:cubicBezTo>
                  <a:pt x="82" y="22"/>
                  <a:pt x="85" y="18"/>
                  <a:pt x="85" y="14"/>
                </a:cubicBezTo>
                <a:cubicBezTo>
                  <a:pt x="85" y="8"/>
                  <a:pt x="84" y="5"/>
                  <a:pt x="80" y="5"/>
                </a:cubicBezTo>
                <a:cubicBezTo>
                  <a:pt x="81" y="2"/>
                  <a:pt x="81" y="2"/>
                  <a:pt x="81" y="2"/>
                </a:cubicBezTo>
                <a:cubicBezTo>
                  <a:pt x="81" y="1"/>
                  <a:pt x="81" y="1"/>
                  <a:pt x="80" y="0"/>
                </a:cubicBezTo>
                <a:cubicBezTo>
                  <a:pt x="80" y="0"/>
                  <a:pt x="80" y="0"/>
                  <a:pt x="79" y="0"/>
                </a:cubicBezTo>
                <a:cubicBezTo>
                  <a:pt x="52" y="0"/>
                  <a:pt x="52" y="0"/>
                  <a:pt x="52" y="0"/>
                </a:cubicBezTo>
                <a:cubicBezTo>
                  <a:pt x="52" y="0"/>
                  <a:pt x="51" y="0"/>
                  <a:pt x="51" y="0"/>
                </a:cubicBezTo>
                <a:cubicBezTo>
                  <a:pt x="51" y="1"/>
                  <a:pt x="51" y="1"/>
                  <a:pt x="51" y="2"/>
                </a:cubicBezTo>
                <a:cubicBezTo>
                  <a:pt x="52" y="5"/>
                  <a:pt x="52" y="5"/>
                  <a:pt x="52" y="5"/>
                </a:cubicBezTo>
                <a:cubicBezTo>
                  <a:pt x="48" y="5"/>
                  <a:pt x="46" y="8"/>
                  <a:pt x="46" y="14"/>
                </a:cubicBezTo>
                <a:cubicBezTo>
                  <a:pt x="46" y="18"/>
                  <a:pt x="50" y="22"/>
                  <a:pt x="54" y="22"/>
                </a:cubicBezTo>
                <a:cubicBezTo>
                  <a:pt x="54" y="24"/>
                  <a:pt x="55" y="25"/>
                  <a:pt x="57" y="26"/>
                </a:cubicBezTo>
                <a:cubicBezTo>
                  <a:pt x="62" y="29"/>
                  <a:pt x="62" y="29"/>
                  <a:pt x="62" y="29"/>
                </a:cubicBezTo>
                <a:cubicBezTo>
                  <a:pt x="61" y="35"/>
                  <a:pt x="61" y="35"/>
                  <a:pt x="61" y="35"/>
                </a:cubicBezTo>
                <a:cubicBezTo>
                  <a:pt x="58" y="35"/>
                  <a:pt x="58" y="35"/>
                  <a:pt x="58" y="35"/>
                </a:cubicBezTo>
                <a:cubicBezTo>
                  <a:pt x="57" y="35"/>
                  <a:pt x="56" y="36"/>
                  <a:pt x="56" y="37"/>
                </a:cubicBezTo>
                <a:cubicBezTo>
                  <a:pt x="54" y="42"/>
                  <a:pt x="54" y="42"/>
                  <a:pt x="54" y="42"/>
                </a:cubicBezTo>
                <a:cubicBezTo>
                  <a:pt x="54" y="43"/>
                  <a:pt x="54" y="43"/>
                  <a:pt x="54" y="43"/>
                </a:cubicBezTo>
                <a:cubicBezTo>
                  <a:pt x="55" y="44"/>
                  <a:pt x="55" y="44"/>
                  <a:pt x="55" y="44"/>
                </a:cubicBezTo>
                <a:cubicBezTo>
                  <a:pt x="57" y="44"/>
                  <a:pt x="57" y="44"/>
                  <a:pt x="57" y="44"/>
                </a:cubicBezTo>
                <a:cubicBezTo>
                  <a:pt x="56" y="45"/>
                  <a:pt x="56" y="45"/>
                  <a:pt x="56" y="45"/>
                </a:cubicBezTo>
                <a:cubicBezTo>
                  <a:pt x="55" y="46"/>
                  <a:pt x="53" y="48"/>
                  <a:pt x="51" y="49"/>
                </a:cubicBezTo>
                <a:cubicBezTo>
                  <a:pt x="40" y="56"/>
                  <a:pt x="40" y="56"/>
                  <a:pt x="40" y="56"/>
                </a:cubicBezTo>
                <a:cubicBezTo>
                  <a:pt x="40" y="56"/>
                  <a:pt x="23" y="56"/>
                  <a:pt x="23" y="56"/>
                </a:cubicBezTo>
                <a:cubicBezTo>
                  <a:pt x="21" y="56"/>
                  <a:pt x="19" y="57"/>
                  <a:pt x="18" y="59"/>
                </a:cubicBezTo>
                <a:cubicBezTo>
                  <a:pt x="11" y="68"/>
                  <a:pt x="11" y="68"/>
                  <a:pt x="11" y="68"/>
                </a:cubicBezTo>
                <a:cubicBezTo>
                  <a:pt x="10" y="69"/>
                  <a:pt x="8" y="72"/>
                  <a:pt x="7" y="73"/>
                </a:cubicBezTo>
                <a:cubicBezTo>
                  <a:pt x="2" y="80"/>
                  <a:pt x="2" y="80"/>
                  <a:pt x="2" y="80"/>
                </a:cubicBezTo>
                <a:cubicBezTo>
                  <a:pt x="1" y="81"/>
                  <a:pt x="0" y="83"/>
                  <a:pt x="1" y="85"/>
                </a:cubicBezTo>
                <a:cubicBezTo>
                  <a:pt x="1" y="86"/>
                  <a:pt x="2" y="88"/>
                  <a:pt x="3" y="89"/>
                </a:cubicBezTo>
                <a:cubicBezTo>
                  <a:pt x="4" y="89"/>
                  <a:pt x="5" y="90"/>
                  <a:pt x="7" y="90"/>
                </a:cubicBezTo>
                <a:cubicBezTo>
                  <a:pt x="9" y="90"/>
                  <a:pt x="10" y="89"/>
                  <a:pt x="12" y="87"/>
                </a:cubicBezTo>
                <a:cubicBezTo>
                  <a:pt x="16" y="81"/>
                  <a:pt x="16" y="81"/>
                  <a:pt x="16" y="81"/>
                </a:cubicBezTo>
                <a:cubicBezTo>
                  <a:pt x="15" y="92"/>
                  <a:pt x="15" y="92"/>
                  <a:pt x="15" y="92"/>
                </a:cubicBezTo>
                <a:cubicBezTo>
                  <a:pt x="6" y="133"/>
                  <a:pt x="6" y="133"/>
                  <a:pt x="6" y="133"/>
                </a:cubicBezTo>
                <a:cubicBezTo>
                  <a:pt x="6" y="135"/>
                  <a:pt x="6" y="137"/>
                  <a:pt x="7" y="138"/>
                </a:cubicBezTo>
                <a:cubicBezTo>
                  <a:pt x="8" y="139"/>
                  <a:pt x="10" y="140"/>
                  <a:pt x="11" y="141"/>
                </a:cubicBezTo>
                <a:cubicBezTo>
                  <a:pt x="12" y="141"/>
                  <a:pt x="12" y="141"/>
                  <a:pt x="13" y="141"/>
                </a:cubicBezTo>
                <a:cubicBezTo>
                  <a:pt x="16" y="141"/>
                  <a:pt x="19" y="139"/>
                  <a:pt x="19" y="136"/>
                </a:cubicBezTo>
                <a:cubicBezTo>
                  <a:pt x="27" y="97"/>
                  <a:pt x="27" y="97"/>
                  <a:pt x="27" y="97"/>
                </a:cubicBezTo>
                <a:cubicBezTo>
                  <a:pt x="29" y="97"/>
                  <a:pt x="29" y="97"/>
                  <a:pt x="29" y="97"/>
                </a:cubicBezTo>
                <a:cubicBezTo>
                  <a:pt x="30" y="110"/>
                  <a:pt x="30" y="110"/>
                  <a:pt x="30" y="110"/>
                </a:cubicBezTo>
                <a:cubicBezTo>
                  <a:pt x="31" y="112"/>
                  <a:pt x="31" y="115"/>
                  <a:pt x="31" y="116"/>
                </a:cubicBezTo>
                <a:cubicBezTo>
                  <a:pt x="30" y="134"/>
                  <a:pt x="30" y="134"/>
                  <a:pt x="30" y="134"/>
                </a:cubicBezTo>
                <a:cubicBezTo>
                  <a:pt x="30" y="136"/>
                  <a:pt x="31" y="138"/>
                  <a:pt x="32" y="139"/>
                </a:cubicBezTo>
                <a:cubicBezTo>
                  <a:pt x="33" y="140"/>
                  <a:pt x="34" y="141"/>
                  <a:pt x="36" y="141"/>
                </a:cubicBezTo>
                <a:cubicBezTo>
                  <a:pt x="36" y="141"/>
                  <a:pt x="36" y="141"/>
                  <a:pt x="36" y="141"/>
                </a:cubicBezTo>
                <a:cubicBezTo>
                  <a:pt x="40" y="141"/>
                  <a:pt x="43" y="138"/>
                  <a:pt x="43" y="135"/>
                </a:cubicBezTo>
                <a:cubicBezTo>
                  <a:pt x="44" y="117"/>
                  <a:pt x="44" y="117"/>
                  <a:pt x="44" y="117"/>
                </a:cubicBezTo>
                <a:cubicBezTo>
                  <a:pt x="44" y="115"/>
                  <a:pt x="44" y="111"/>
                  <a:pt x="43" y="109"/>
                </a:cubicBezTo>
                <a:cubicBezTo>
                  <a:pt x="42" y="90"/>
                  <a:pt x="42" y="90"/>
                  <a:pt x="42" y="90"/>
                </a:cubicBezTo>
                <a:cubicBezTo>
                  <a:pt x="42" y="90"/>
                  <a:pt x="42" y="90"/>
                  <a:pt x="42" y="90"/>
                </a:cubicBezTo>
                <a:cubicBezTo>
                  <a:pt x="44" y="69"/>
                  <a:pt x="44" y="69"/>
                  <a:pt x="44" y="69"/>
                </a:cubicBezTo>
                <a:cubicBezTo>
                  <a:pt x="58" y="59"/>
                  <a:pt x="58" y="59"/>
                  <a:pt x="58" y="59"/>
                </a:cubicBezTo>
                <a:cubicBezTo>
                  <a:pt x="60" y="58"/>
                  <a:pt x="63" y="55"/>
                  <a:pt x="64" y="54"/>
                </a:cubicBezTo>
                <a:cubicBezTo>
                  <a:pt x="66" y="53"/>
                  <a:pt x="66" y="53"/>
                  <a:pt x="66" y="53"/>
                </a:cubicBezTo>
                <a:cubicBezTo>
                  <a:pt x="67" y="54"/>
                  <a:pt x="67" y="54"/>
                  <a:pt x="67" y="54"/>
                </a:cubicBezTo>
                <a:cubicBezTo>
                  <a:pt x="69" y="55"/>
                  <a:pt x="71" y="58"/>
                  <a:pt x="73" y="59"/>
                </a:cubicBezTo>
                <a:cubicBezTo>
                  <a:pt x="87" y="68"/>
                  <a:pt x="87" y="68"/>
                  <a:pt x="87" y="68"/>
                </a:cubicBezTo>
                <a:cubicBezTo>
                  <a:pt x="89" y="90"/>
                  <a:pt x="89" y="90"/>
                  <a:pt x="89" y="90"/>
                </a:cubicBezTo>
                <a:cubicBezTo>
                  <a:pt x="89" y="90"/>
                  <a:pt x="89" y="90"/>
                  <a:pt x="89" y="90"/>
                </a:cubicBezTo>
                <a:cubicBezTo>
                  <a:pt x="87" y="109"/>
                  <a:pt x="87" y="109"/>
                  <a:pt x="87" y="109"/>
                </a:cubicBezTo>
                <a:cubicBezTo>
                  <a:pt x="87" y="111"/>
                  <a:pt x="87" y="115"/>
                  <a:pt x="87" y="117"/>
                </a:cubicBezTo>
                <a:cubicBezTo>
                  <a:pt x="88" y="135"/>
                  <a:pt x="88" y="135"/>
                  <a:pt x="88" y="135"/>
                </a:cubicBezTo>
                <a:cubicBezTo>
                  <a:pt x="88" y="139"/>
                  <a:pt x="91" y="142"/>
                  <a:pt x="94" y="142"/>
                </a:cubicBezTo>
                <a:cubicBezTo>
                  <a:pt x="94" y="142"/>
                  <a:pt x="94" y="142"/>
                  <a:pt x="94" y="142"/>
                </a:cubicBezTo>
                <a:cubicBezTo>
                  <a:pt x="96" y="142"/>
                  <a:pt x="98" y="141"/>
                  <a:pt x="99" y="140"/>
                </a:cubicBezTo>
                <a:cubicBezTo>
                  <a:pt x="100" y="138"/>
                  <a:pt x="101" y="137"/>
                  <a:pt x="101" y="135"/>
                </a:cubicBezTo>
                <a:cubicBezTo>
                  <a:pt x="100" y="116"/>
                  <a:pt x="100" y="116"/>
                  <a:pt x="100" y="116"/>
                </a:cubicBezTo>
                <a:cubicBezTo>
                  <a:pt x="100" y="115"/>
                  <a:pt x="100" y="112"/>
                  <a:pt x="100" y="110"/>
                </a:cubicBezTo>
                <a:cubicBezTo>
                  <a:pt x="101" y="97"/>
                  <a:pt x="101" y="97"/>
                  <a:pt x="101" y="97"/>
                </a:cubicBezTo>
                <a:cubicBezTo>
                  <a:pt x="103" y="97"/>
                  <a:pt x="103" y="97"/>
                  <a:pt x="103" y="97"/>
                </a:cubicBezTo>
                <a:cubicBezTo>
                  <a:pt x="106" y="112"/>
                  <a:pt x="106" y="112"/>
                  <a:pt x="106" y="112"/>
                </a:cubicBezTo>
                <a:cubicBezTo>
                  <a:pt x="107" y="114"/>
                  <a:pt x="107" y="117"/>
                  <a:pt x="108" y="119"/>
                </a:cubicBezTo>
                <a:cubicBezTo>
                  <a:pt x="112" y="136"/>
                  <a:pt x="112" y="136"/>
                  <a:pt x="112" y="136"/>
                </a:cubicBezTo>
                <a:cubicBezTo>
                  <a:pt x="113" y="139"/>
                  <a:pt x="115" y="141"/>
                  <a:pt x="118" y="141"/>
                </a:cubicBezTo>
                <a:cubicBezTo>
                  <a:pt x="119" y="141"/>
                  <a:pt x="119" y="141"/>
                  <a:pt x="120" y="141"/>
                </a:cubicBezTo>
                <a:cubicBezTo>
                  <a:pt x="123" y="140"/>
                  <a:pt x="125" y="136"/>
                  <a:pt x="125" y="133"/>
                </a:cubicBezTo>
                <a:cubicBezTo>
                  <a:pt x="120" y="116"/>
                  <a:pt x="120" y="116"/>
                  <a:pt x="120" y="116"/>
                </a:cubicBezTo>
                <a:cubicBezTo>
                  <a:pt x="120" y="114"/>
                  <a:pt x="119" y="111"/>
                  <a:pt x="119" y="109"/>
                </a:cubicBezTo>
                <a:cubicBezTo>
                  <a:pt x="115" y="92"/>
                  <a:pt x="115" y="92"/>
                  <a:pt x="115" y="92"/>
                </a:cubicBezTo>
                <a:cubicBezTo>
                  <a:pt x="114" y="80"/>
                  <a:pt x="114" y="80"/>
                  <a:pt x="114" y="80"/>
                </a:cubicBezTo>
                <a:cubicBezTo>
                  <a:pt x="114" y="80"/>
                  <a:pt x="115" y="80"/>
                  <a:pt x="115" y="81"/>
                </a:cubicBezTo>
                <a:cubicBezTo>
                  <a:pt x="120" y="87"/>
                  <a:pt x="120" y="87"/>
                  <a:pt x="120" y="87"/>
                </a:cubicBezTo>
                <a:cubicBezTo>
                  <a:pt x="121" y="89"/>
                  <a:pt x="123" y="90"/>
                  <a:pt x="125" y="90"/>
                </a:cubicBezTo>
                <a:cubicBezTo>
                  <a:pt x="126" y="90"/>
                  <a:pt x="127" y="89"/>
                  <a:pt x="128" y="89"/>
                </a:cubicBezTo>
                <a:cubicBezTo>
                  <a:pt x="130" y="88"/>
                  <a:pt x="130" y="86"/>
                  <a:pt x="131" y="85"/>
                </a:cubicBezTo>
                <a:cubicBezTo>
                  <a:pt x="131" y="83"/>
                  <a:pt x="131" y="81"/>
                  <a:pt x="130" y="80"/>
                </a:cubicBezTo>
                <a:close/>
                <a:moveTo>
                  <a:pt x="79" y="9"/>
                </a:moveTo>
                <a:cubicBezTo>
                  <a:pt x="79" y="9"/>
                  <a:pt x="79" y="9"/>
                  <a:pt x="79" y="9"/>
                </a:cubicBezTo>
                <a:cubicBezTo>
                  <a:pt x="79" y="9"/>
                  <a:pt x="79" y="9"/>
                  <a:pt x="79" y="9"/>
                </a:cubicBezTo>
                <a:cubicBezTo>
                  <a:pt x="81" y="9"/>
                  <a:pt x="82" y="9"/>
                  <a:pt x="82" y="14"/>
                </a:cubicBezTo>
                <a:cubicBezTo>
                  <a:pt x="82" y="16"/>
                  <a:pt x="81" y="18"/>
                  <a:pt x="79" y="19"/>
                </a:cubicBezTo>
                <a:lnTo>
                  <a:pt x="79" y="9"/>
                </a:lnTo>
                <a:close/>
                <a:moveTo>
                  <a:pt x="53" y="19"/>
                </a:moveTo>
                <a:cubicBezTo>
                  <a:pt x="51" y="18"/>
                  <a:pt x="49" y="16"/>
                  <a:pt x="49" y="14"/>
                </a:cubicBezTo>
                <a:cubicBezTo>
                  <a:pt x="49" y="9"/>
                  <a:pt x="51" y="9"/>
                  <a:pt x="52" y="9"/>
                </a:cubicBezTo>
                <a:cubicBezTo>
                  <a:pt x="52" y="9"/>
                  <a:pt x="53" y="9"/>
                  <a:pt x="53" y="9"/>
                </a:cubicBezTo>
                <a:cubicBezTo>
                  <a:pt x="53" y="9"/>
                  <a:pt x="53" y="9"/>
                  <a:pt x="53" y="9"/>
                </a:cubicBezTo>
                <a:lnTo>
                  <a:pt x="53" y="19"/>
                </a:lnTo>
                <a:close/>
                <a:moveTo>
                  <a:pt x="68" y="19"/>
                </a:moveTo>
                <a:cubicBezTo>
                  <a:pt x="66" y="17"/>
                  <a:pt x="66" y="17"/>
                  <a:pt x="66" y="17"/>
                </a:cubicBezTo>
                <a:cubicBezTo>
                  <a:pt x="63" y="19"/>
                  <a:pt x="63" y="19"/>
                  <a:pt x="63" y="19"/>
                </a:cubicBezTo>
                <a:cubicBezTo>
                  <a:pt x="63" y="19"/>
                  <a:pt x="62" y="19"/>
                  <a:pt x="62" y="19"/>
                </a:cubicBezTo>
                <a:cubicBezTo>
                  <a:pt x="62" y="19"/>
                  <a:pt x="62" y="19"/>
                  <a:pt x="62" y="18"/>
                </a:cubicBezTo>
                <a:cubicBezTo>
                  <a:pt x="63" y="15"/>
                  <a:pt x="63" y="15"/>
                  <a:pt x="63" y="15"/>
                </a:cubicBezTo>
                <a:cubicBezTo>
                  <a:pt x="63" y="15"/>
                  <a:pt x="63" y="15"/>
                  <a:pt x="63" y="15"/>
                </a:cubicBezTo>
                <a:cubicBezTo>
                  <a:pt x="60" y="13"/>
                  <a:pt x="60" y="13"/>
                  <a:pt x="60" y="13"/>
                </a:cubicBezTo>
                <a:cubicBezTo>
                  <a:pt x="59" y="13"/>
                  <a:pt x="60" y="12"/>
                  <a:pt x="60" y="12"/>
                </a:cubicBezTo>
                <a:cubicBezTo>
                  <a:pt x="60" y="12"/>
                  <a:pt x="60" y="11"/>
                  <a:pt x="61" y="11"/>
                </a:cubicBezTo>
                <a:cubicBezTo>
                  <a:pt x="64" y="11"/>
                  <a:pt x="64" y="11"/>
                  <a:pt x="64" y="11"/>
                </a:cubicBezTo>
                <a:cubicBezTo>
                  <a:pt x="64" y="11"/>
                  <a:pt x="64" y="11"/>
                  <a:pt x="64" y="11"/>
                </a:cubicBezTo>
                <a:cubicBezTo>
                  <a:pt x="65" y="8"/>
                  <a:pt x="65" y="8"/>
                  <a:pt x="65" y="8"/>
                </a:cubicBezTo>
                <a:cubicBezTo>
                  <a:pt x="65" y="8"/>
                  <a:pt x="66" y="8"/>
                  <a:pt x="66" y="8"/>
                </a:cubicBezTo>
                <a:cubicBezTo>
                  <a:pt x="66" y="8"/>
                  <a:pt x="66" y="8"/>
                  <a:pt x="67" y="8"/>
                </a:cubicBezTo>
                <a:cubicBezTo>
                  <a:pt x="68" y="11"/>
                  <a:pt x="68" y="11"/>
                  <a:pt x="68" y="11"/>
                </a:cubicBezTo>
                <a:cubicBezTo>
                  <a:pt x="68" y="11"/>
                  <a:pt x="68" y="11"/>
                  <a:pt x="68" y="11"/>
                </a:cubicBezTo>
                <a:cubicBezTo>
                  <a:pt x="71" y="11"/>
                  <a:pt x="71" y="11"/>
                  <a:pt x="71" y="11"/>
                </a:cubicBezTo>
                <a:cubicBezTo>
                  <a:pt x="72" y="11"/>
                  <a:pt x="72" y="12"/>
                  <a:pt x="72" y="12"/>
                </a:cubicBezTo>
                <a:cubicBezTo>
                  <a:pt x="72" y="12"/>
                  <a:pt x="72" y="13"/>
                  <a:pt x="71" y="13"/>
                </a:cubicBezTo>
                <a:cubicBezTo>
                  <a:pt x="69" y="15"/>
                  <a:pt x="69" y="15"/>
                  <a:pt x="69" y="15"/>
                </a:cubicBezTo>
                <a:cubicBezTo>
                  <a:pt x="69" y="15"/>
                  <a:pt x="69" y="15"/>
                  <a:pt x="69" y="15"/>
                </a:cubicBezTo>
                <a:cubicBezTo>
                  <a:pt x="70" y="18"/>
                  <a:pt x="70" y="18"/>
                  <a:pt x="70" y="18"/>
                </a:cubicBezTo>
                <a:cubicBezTo>
                  <a:pt x="70" y="19"/>
                  <a:pt x="70" y="19"/>
                  <a:pt x="70" y="19"/>
                </a:cubicBezTo>
                <a:cubicBezTo>
                  <a:pt x="70" y="19"/>
                  <a:pt x="69" y="19"/>
                  <a:pt x="69" y="19"/>
                </a:cubicBezTo>
                <a:cubicBezTo>
                  <a:pt x="69" y="19"/>
                  <a:pt x="69" y="19"/>
                  <a:pt x="68" y="19"/>
                </a:cubicBezTo>
                <a:close/>
                <a:moveTo>
                  <a:pt x="33" y="54"/>
                </a:moveTo>
                <a:cubicBezTo>
                  <a:pt x="41" y="54"/>
                  <a:pt x="47" y="47"/>
                  <a:pt x="47" y="39"/>
                </a:cubicBezTo>
                <a:cubicBezTo>
                  <a:pt x="47" y="31"/>
                  <a:pt x="41" y="25"/>
                  <a:pt x="33" y="25"/>
                </a:cubicBezTo>
                <a:cubicBezTo>
                  <a:pt x="25" y="25"/>
                  <a:pt x="18" y="31"/>
                  <a:pt x="18" y="39"/>
                </a:cubicBezTo>
                <a:cubicBezTo>
                  <a:pt x="18" y="47"/>
                  <a:pt x="25" y="54"/>
                  <a:pt x="33" y="54"/>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9"/>
          <p:cNvSpPr txBox="1">
            <a:spLocks noGrp="1"/>
          </p:cNvSpPr>
          <p:nvPr>
            <p:ph type="title"/>
          </p:nvPr>
        </p:nvSpPr>
        <p:spPr>
          <a:xfrm>
            <a:off x="339000" y="218950"/>
            <a:ext cx="8466000" cy="819600"/>
          </a:xfrm>
          <a:prstGeom prst="rect">
            <a:avLst/>
          </a:prstGeom>
        </p:spPr>
        <p:txBody>
          <a:bodyPr spcFirstLastPara="1" wrap="square" lIns="68575" tIns="34275" rIns="68575" bIns="34275" anchor="t" anchorCtr="0">
            <a:normAutofit fontScale="90000"/>
          </a:bodyPr>
          <a:lstStyle/>
          <a:p>
            <a:pPr marL="0" lvl="0" indent="0" algn="l" rtl="0">
              <a:spcBef>
                <a:spcPts val="0"/>
              </a:spcBef>
              <a:spcAft>
                <a:spcPts val="1500"/>
              </a:spcAft>
              <a:buSzPts val="700"/>
              <a:buNone/>
            </a:pPr>
            <a:r>
              <a:rPr lang="en" sz="2100"/>
              <a:t>Districts will meet requirements across state and federal grants and plans through the Oregon Unified Grant Application process. </a:t>
            </a:r>
            <a:endParaRPr sz="2100" i="1">
              <a:solidFill>
                <a:schemeClr val="dk1"/>
              </a:solidFill>
            </a:endParaRPr>
          </a:p>
        </p:txBody>
      </p:sp>
      <p:sp>
        <p:nvSpPr>
          <p:cNvPr id="308" name="Google Shape;308;p39"/>
          <p:cNvSpPr txBox="1">
            <a:spLocks noGrp="1"/>
          </p:cNvSpPr>
          <p:nvPr>
            <p:ph type="sldNum" idx="12"/>
          </p:nvPr>
        </p:nvSpPr>
        <p:spPr>
          <a:xfrm>
            <a:off x="4843463" y="3453634"/>
            <a:ext cx="1626300" cy="2055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
              <a:t>10</a:t>
            </a:fld>
            <a:endParaRPr/>
          </a:p>
        </p:txBody>
      </p:sp>
      <p:graphicFrame>
        <p:nvGraphicFramePr>
          <p:cNvPr id="309" name="Google Shape;309;p39"/>
          <p:cNvGraphicFramePr/>
          <p:nvPr>
            <p:extLst>
              <p:ext uri="{D42A27DB-BD31-4B8C-83A1-F6EECF244321}">
                <p14:modId xmlns:p14="http://schemas.microsoft.com/office/powerpoint/2010/main" val="4259429302"/>
              </p:ext>
            </p:extLst>
          </p:nvPr>
        </p:nvGraphicFramePr>
        <p:xfrm>
          <a:off x="338994" y="1038544"/>
          <a:ext cx="8371100" cy="2936855"/>
        </p:xfrm>
        <a:graphic>
          <a:graphicData uri="http://schemas.openxmlformats.org/drawingml/2006/table">
            <a:tbl>
              <a:tblPr firstRow="1">
                <a:noFill/>
                <a:tableStyleId>{951D2B4E-4DB1-46CE-81FF-A4873DA2B8DE}</a:tableStyleId>
              </a:tblPr>
              <a:tblGrid>
                <a:gridCol w="4185550">
                  <a:extLst>
                    <a:ext uri="{9D8B030D-6E8A-4147-A177-3AD203B41FA5}">
                      <a16:colId xmlns:a16="http://schemas.microsoft.com/office/drawing/2014/main" val="20000"/>
                    </a:ext>
                  </a:extLst>
                </a:gridCol>
                <a:gridCol w="4185550">
                  <a:extLst>
                    <a:ext uri="{9D8B030D-6E8A-4147-A177-3AD203B41FA5}">
                      <a16:colId xmlns:a16="http://schemas.microsoft.com/office/drawing/2014/main" val="20001"/>
                    </a:ext>
                  </a:extLst>
                </a:gridCol>
              </a:tblGrid>
              <a:tr h="232775">
                <a:tc>
                  <a:txBody>
                    <a:bodyPr/>
                    <a:lstStyle/>
                    <a:p>
                      <a:pPr marL="0" lvl="0" indent="0" algn="ctr" rtl="0">
                        <a:spcBef>
                          <a:spcPts val="0"/>
                        </a:spcBef>
                        <a:spcAft>
                          <a:spcPts val="500"/>
                        </a:spcAft>
                        <a:buClr>
                          <a:schemeClr val="dk1"/>
                        </a:buClr>
                        <a:buSzPts val="800"/>
                        <a:buFont typeface="Arial"/>
                        <a:buNone/>
                      </a:pPr>
                      <a:r>
                        <a:rPr lang="en" sz="1100" b="1">
                          <a:solidFill>
                            <a:schemeClr val="lt1"/>
                          </a:solidFill>
                          <a:latin typeface="Calibri"/>
                          <a:ea typeface="Calibri"/>
                          <a:cs typeface="Calibri"/>
                          <a:sym typeface="Calibri"/>
                        </a:rPr>
                        <a:t>State Grants </a:t>
                      </a:r>
                      <a:endParaRPr sz="1100" b="1">
                        <a:solidFill>
                          <a:schemeClr val="lt1"/>
                        </a:solidFill>
                        <a:latin typeface="Calibri"/>
                        <a:ea typeface="Calibri"/>
                        <a:cs typeface="Calibri"/>
                        <a:sym typeface="Calibri"/>
                      </a:endParaRPr>
                    </a:p>
                  </a:txBody>
                  <a:tcPr marL="68575" marR="68575" marT="68575" marB="6857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741B47"/>
                    </a:solidFill>
                  </a:tcPr>
                </a:tc>
                <a:tc>
                  <a:txBody>
                    <a:bodyPr/>
                    <a:lstStyle/>
                    <a:p>
                      <a:pPr marL="0" lvl="0" indent="0" algn="ctr" rtl="0">
                        <a:spcBef>
                          <a:spcPts val="0"/>
                        </a:spcBef>
                        <a:spcAft>
                          <a:spcPts val="500"/>
                        </a:spcAft>
                        <a:buClr>
                          <a:schemeClr val="dk1"/>
                        </a:buClr>
                        <a:buSzPts val="800"/>
                        <a:buFont typeface="Arial"/>
                        <a:buNone/>
                      </a:pPr>
                      <a:r>
                        <a:rPr lang="en" sz="1100" b="1">
                          <a:solidFill>
                            <a:schemeClr val="lt1"/>
                          </a:solidFill>
                          <a:latin typeface="Calibri"/>
                          <a:ea typeface="Calibri"/>
                          <a:cs typeface="Calibri"/>
                          <a:sym typeface="Calibri"/>
                        </a:rPr>
                        <a:t>Federal Grants </a:t>
                      </a:r>
                      <a:endParaRPr sz="1100" b="1">
                        <a:solidFill>
                          <a:schemeClr val="lt1"/>
                        </a:solidFill>
                        <a:latin typeface="Calibri"/>
                        <a:ea typeface="Calibri"/>
                        <a:cs typeface="Calibri"/>
                        <a:sym typeface="Calibri"/>
                      </a:endParaRPr>
                    </a:p>
                  </a:txBody>
                  <a:tcPr marL="68575" marR="68575" marT="68575" marB="68575" anchor="ctr">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741B47"/>
                    </a:solidFill>
                  </a:tcPr>
                </a:tc>
                <a:extLst>
                  <a:ext uri="{0D108BD9-81ED-4DB2-BD59-A6C34878D82A}">
                    <a16:rowId xmlns:a16="http://schemas.microsoft.com/office/drawing/2014/main" val="10000"/>
                  </a:ext>
                </a:extLst>
              </a:tr>
              <a:tr h="2250200">
                <a:tc>
                  <a:txBody>
                    <a:bodyPr/>
                    <a:lstStyle/>
                    <a:p>
                      <a:pPr marL="342900" lvl="0" indent="-234950" algn="l" rtl="0">
                        <a:lnSpc>
                          <a:spcPct val="115000"/>
                        </a:lnSpc>
                        <a:spcBef>
                          <a:spcPts val="50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Access to Menstrual Products</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Early Indicator and Intervention Systems Grants</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Early Literacy District Grants</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High School Success Fund</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Student Investment Grants – Formula</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PEEK-8 Professional Development Grants (PD)</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PEEK-8 Teacher Hire (TH) Grant</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Long-Range Facility Planning (TAP grant)</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Seismic Assessment Grant (TAP grant)</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Asbestos Hazard Assessment Grant (TAP grant)</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Engineered Wood Roof Systems Assessment Grant (TAP grant)</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Radon Hazard Assessment Grant (TAP grant)</a:t>
                      </a:r>
                      <a:endParaRPr sz="110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a:solidFill>
                            <a:srgbClr val="1D1C1D"/>
                          </a:solidFill>
                          <a:latin typeface="Calibri"/>
                          <a:ea typeface="Calibri"/>
                          <a:cs typeface="Calibri"/>
                          <a:sym typeface="Calibri"/>
                        </a:rPr>
                        <a:t>Oregon International Baccalaureate Test Fee Program</a:t>
                      </a:r>
                      <a:endParaRPr sz="1100">
                        <a:solidFill>
                          <a:srgbClr val="1D1C1D"/>
                        </a:solidFill>
                        <a:latin typeface="Calibri"/>
                        <a:ea typeface="Calibri"/>
                        <a:cs typeface="Calibri"/>
                        <a:sym typeface="Calibri"/>
                      </a:endParaRPr>
                    </a:p>
                  </a:txBody>
                  <a:tcPr marL="68575" marR="68575" marT="68575" marB="68575">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EAD1DC"/>
                    </a:solidFill>
                  </a:tcPr>
                </a:tc>
                <a:tc>
                  <a:txBody>
                    <a:bodyPr/>
                    <a:lstStyle/>
                    <a:p>
                      <a:pPr marL="342900" lvl="0" indent="-234950" algn="l" rtl="0">
                        <a:lnSpc>
                          <a:spcPct val="115000"/>
                        </a:lnSpc>
                        <a:spcBef>
                          <a:spcPts val="50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CTE Perkins - Basic Grant (Direct Recipients Only) </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I-A - School Improvement Programs</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IDEA (B) (611) - Grants to School Districts</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IDEA (B) (619) - Preschool Grants</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I-A - Grants to Local Educational Agencies</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I-C Migrant Education</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I-D - Neglected and Delinquent Program Subpart 2</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II-A - Supporting Effective Instruction</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III - English Language Acquisition</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III - Immigrant sub-grant</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IV-A - Student Support and Academic Enrichment</a:t>
                      </a:r>
                      <a:endParaRPr sz="1100" dirty="0">
                        <a:solidFill>
                          <a:srgbClr val="1D1C1D"/>
                        </a:solidFill>
                        <a:latin typeface="Calibri"/>
                        <a:ea typeface="Calibri"/>
                        <a:cs typeface="Calibri"/>
                        <a:sym typeface="Calibri"/>
                      </a:endParaRPr>
                    </a:p>
                    <a:p>
                      <a:pPr marL="342900" lvl="0" indent="-234950" algn="l" rtl="0">
                        <a:lnSpc>
                          <a:spcPct val="115000"/>
                        </a:lnSpc>
                        <a:spcBef>
                          <a:spcPts val="0"/>
                        </a:spcBef>
                        <a:spcAft>
                          <a:spcPts val="0"/>
                        </a:spcAft>
                        <a:buClr>
                          <a:srgbClr val="1D1C1D"/>
                        </a:buClr>
                        <a:buSzPts val="1100"/>
                        <a:buFont typeface="Calibri"/>
                        <a:buAutoNum type="arabicPeriod"/>
                      </a:pPr>
                      <a:r>
                        <a:rPr lang="en" sz="1100" dirty="0">
                          <a:solidFill>
                            <a:srgbClr val="1D1C1D"/>
                          </a:solidFill>
                          <a:latin typeface="Calibri"/>
                          <a:ea typeface="Calibri"/>
                          <a:cs typeface="Calibri"/>
                          <a:sym typeface="Calibri"/>
                        </a:rPr>
                        <a:t>Title V-B - Rural and Low Income Schools (RLIS) Program</a:t>
                      </a:r>
                      <a:endParaRPr sz="1100" dirty="0">
                        <a:solidFill>
                          <a:schemeClr val="dk1"/>
                        </a:solidFill>
                        <a:latin typeface="Calibri"/>
                        <a:ea typeface="Calibri"/>
                        <a:cs typeface="Calibri"/>
                        <a:sym typeface="Calibri"/>
                      </a:endParaRPr>
                    </a:p>
                  </a:txBody>
                  <a:tcPr marL="68575" marR="68575" marT="68575" marB="68575">
                    <a:lnL w="28575" cap="flat" cmpd="sng">
                      <a:solidFill>
                        <a:schemeClr val="lt1"/>
                      </a:solidFill>
                      <a:prstDash val="solid"/>
                      <a:round/>
                      <a:headEnd type="none" w="sm" len="sm"/>
                      <a:tailEnd type="none" w="sm" len="sm"/>
                    </a:lnL>
                    <a:lnR w="28575"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EAD1DC"/>
                    </a:solidFill>
                  </a:tcPr>
                </a:tc>
                <a:extLst>
                  <a:ext uri="{0D108BD9-81ED-4DB2-BD59-A6C34878D82A}">
                    <a16:rowId xmlns:a16="http://schemas.microsoft.com/office/drawing/2014/main" val="10001"/>
                  </a:ext>
                </a:extLst>
              </a:tr>
            </a:tbl>
          </a:graphicData>
        </a:graphic>
      </p:graphicFrame>
      <p:sp>
        <p:nvSpPr>
          <p:cNvPr id="310" name="Google Shape;310;p39">
            <a:extLst>
              <a:ext uri="{C183D7F6-B498-43B3-948B-1728B52AA6E4}">
                <adec:decorative xmlns:adec="http://schemas.microsoft.com/office/drawing/2017/decorative" val="1"/>
              </a:ext>
            </a:extLst>
          </p:cNvPr>
          <p:cNvSpPr/>
          <p:nvPr/>
        </p:nvSpPr>
        <p:spPr>
          <a:xfrm>
            <a:off x="490675" y="4666300"/>
            <a:ext cx="1914600" cy="205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11" name="Google Shape;311;p39"/>
          <p:cNvSpPr txBox="1"/>
          <p:nvPr/>
        </p:nvSpPr>
        <p:spPr>
          <a:xfrm>
            <a:off x="367600" y="3961525"/>
            <a:ext cx="83139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dk1"/>
                </a:solidFill>
                <a:latin typeface="Calibri"/>
                <a:ea typeface="Calibri"/>
                <a:cs typeface="Calibri"/>
                <a:sym typeface="Calibri"/>
              </a:rPr>
              <a:t>The application will meet the requirements of the following plans: (1) ESEA Consolidated Plan; (2) Federal School Improvement (1003) Plan; (3) State Student Investment Act Plan; (4) State Continuous Improvement Plan; (5) State High School Success Plan; and (6) State Early Literacy Success Plan. </a:t>
            </a:r>
            <a:endParaRPr sz="11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316"/>
        <p:cNvGrpSpPr/>
        <p:nvPr/>
      </p:nvGrpSpPr>
      <p:grpSpPr>
        <a:xfrm>
          <a:off x="0" y="0"/>
          <a:ext cx="0" cy="0"/>
          <a:chOff x="0" y="0"/>
          <a:chExt cx="0" cy="0"/>
        </a:xfrm>
      </p:grpSpPr>
      <p:sp>
        <p:nvSpPr>
          <p:cNvPr id="317" name="Google Shape;317;p40">
            <a:extLst>
              <a:ext uri="{C183D7F6-B498-43B3-948B-1728B52AA6E4}">
                <adec:decorative xmlns:adec="http://schemas.microsoft.com/office/drawing/2017/decorative" val="1"/>
              </a:ext>
            </a:extLst>
          </p:cNvPr>
          <p:cNvSpPr/>
          <p:nvPr/>
        </p:nvSpPr>
        <p:spPr>
          <a:xfrm>
            <a:off x="568775" y="4626700"/>
            <a:ext cx="1747500" cy="183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18" name="Google Shape;318;p40"/>
          <p:cNvSpPr txBox="1"/>
          <p:nvPr/>
        </p:nvSpPr>
        <p:spPr>
          <a:xfrm>
            <a:off x="2282247" y="962669"/>
            <a:ext cx="4579500" cy="37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FFFFFF"/>
                </a:solidFill>
                <a:latin typeface="Calibri"/>
                <a:ea typeface="Calibri"/>
                <a:cs typeface="Calibri"/>
                <a:sym typeface="Calibri"/>
              </a:rPr>
              <a:t>Application Structure Model</a:t>
            </a:r>
            <a:endParaRPr sz="1600" b="1">
              <a:solidFill>
                <a:srgbClr val="FFFFFF"/>
              </a:solidFill>
              <a:latin typeface="Calibri"/>
              <a:ea typeface="Calibri"/>
              <a:cs typeface="Calibri"/>
              <a:sym typeface="Calibri"/>
            </a:endParaRPr>
          </a:p>
        </p:txBody>
      </p:sp>
      <p:sp>
        <p:nvSpPr>
          <p:cNvPr id="319" name="Google Shape;319;p40"/>
          <p:cNvSpPr txBox="1">
            <a:spLocks noGrp="1"/>
          </p:cNvSpPr>
          <p:nvPr>
            <p:ph type="title"/>
          </p:nvPr>
        </p:nvSpPr>
        <p:spPr>
          <a:xfrm>
            <a:off x="494631" y="192875"/>
            <a:ext cx="8245500" cy="7698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sz="2100"/>
              <a:t>Districts will complete distinct modules across the OUGA Platform and CIP-BN.</a:t>
            </a:r>
            <a:endParaRPr sz="2100"/>
          </a:p>
        </p:txBody>
      </p:sp>
      <p:sp>
        <p:nvSpPr>
          <p:cNvPr id="320" name="Google Shape;320;p40"/>
          <p:cNvSpPr/>
          <p:nvPr/>
        </p:nvSpPr>
        <p:spPr>
          <a:xfrm>
            <a:off x="568775" y="1189275"/>
            <a:ext cx="3743700" cy="3003900"/>
          </a:xfrm>
          <a:prstGeom prst="rect">
            <a:avLst/>
          </a:prstGeom>
          <a:solidFill>
            <a:schemeClr val="accent4"/>
          </a:solidFill>
          <a:ln w="38100" cap="flat" cmpd="sng">
            <a:solidFill>
              <a:schemeClr val="accent4"/>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tx1"/>
                </a:solidFill>
                <a:latin typeface="Calibri"/>
                <a:ea typeface="Calibri"/>
                <a:cs typeface="Calibri"/>
                <a:sym typeface="Calibri"/>
              </a:rPr>
              <a:t>The state is taking the first steps to build a bespoke OUGA platform. For the Spring 2027 application cycle, this interface will include: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Priority Questions;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Grant compliance for state grants, Perkins, and IDEA;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Uploads of documents across state and federal grants;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Assurances; and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Budget for programs not in CIP-BN.  </a:t>
            </a:r>
            <a:endParaRPr sz="1600">
              <a:solidFill>
                <a:schemeClr val="tx1"/>
              </a:solidFill>
              <a:latin typeface="Calibri"/>
              <a:ea typeface="Calibri"/>
              <a:cs typeface="Calibri"/>
              <a:sym typeface="Calibri"/>
            </a:endParaRPr>
          </a:p>
          <a:p>
            <a:pPr marL="0" lvl="0" indent="0" algn="l" rtl="0">
              <a:spcBef>
                <a:spcPts val="0"/>
              </a:spcBef>
              <a:spcAft>
                <a:spcPts val="0"/>
              </a:spcAft>
              <a:buNone/>
            </a:pPr>
            <a:endParaRPr sz="1600">
              <a:solidFill>
                <a:schemeClr val="tx1"/>
              </a:solidFill>
              <a:latin typeface="Calibri"/>
              <a:ea typeface="Calibri"/>
              <a:cs typeface="Calibri"/>
              <a:sym typeface="Calibri"/>
            </a:endParaRPr>
          </a:p>
          <a:p>
            <a:pPr marL="0" lvl="0" indent="0" algn="l" rtl="0">
              <a:spcBef>
                <a:spcPts val="0"/>
              </a:spcBef>
              <a:spcAft>
                <a:spcPts val="0"/>
              </a:spcAft>
              <a:buNone/>
            </a:pPr>
            <a:endParaRPr sz="1600">
              <a:solidFill>
                <a:schemeClr val="tx1"/>
              </a:solidFill>
              <a:latin typeface="Calibri"/>
              <a:ea typeface="Calibri"/>
              <a:cs typeface="Calibri"/>
              <a:sym typeface="Calibri"/>
            </a:endParaRPr>
          </a:p>
        </p:txBody>
      </p:sp>
      <p:sp>
        <p:nvSpPr>
          <p:cNvPr id="321" name="Google Shape;321;p40"/>
          <p:cNvSpPr/>
          <p:nvPr/>
        </p:nvSpPr>
        <p:spPr>
          <a:xfrm>
            <a:off x="4572000" y="1189275"/>
            <a:ext cx="3821700" cy="3003900"/>
          </a:xfrm>
          <a:prstGeom prst="rect">
            <a:avLst/>
          </a:prstGeom>
          <a:solidFill>
            <a:schemeClr val="dk2"/>
          </a:solidFill>
          <a:ln w="38100"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chemeClr val="tx1"/>
                </a:solidFill>
                <a:latin typeface="Calibri"/>
                <a:ea typeface="Calibri"/>
                <a:cs typeface="Calibri"/>
                <a:sym typeface="Calibri"/>
              </a:rPr>
              <a:t>During the Spring 2027 application cycle, districts will continue to use the CIP-BN platform for legacy grants, including: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ESEA consolidated budgeting;</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Equitable Services; and </a:t>
            </a:r>
            <a:endParaRPr sz="1600">
              <a:solidFill>
                <a:schemeClr val="tx1"/>
              </a:solidFill>
              <a:latin typeface="Calibri"/>
              <a:ea typeface="Calibri"/>
              <a:cs typeface="Calibri"/>
              <a:sym typeface="Calibri"/>
            </a:endParaRPr>
          </a:p>
          <a:p>
            <a:pPr marL="457200" lvl="0" indent="-330200" algn="l" rtl="0">
              <a:spcBef>
                <a:spcPts val="0"/>
              </a:spcBef>
              <a:spcAft>
                <a:spcPts val="0"/>
              </a:spcAft>
              <a:buClr>
                <a:schemeClr val="lt1"/>
              </a:buClr>
              <a:buSzPts val="1600"/>
              <a:buFont typeface="Calibri"/>
              <a:buChar char="●"/>
            </a:pPr>
            <a:r>
              <a:rPr lang="en" sz="1600">
                <a:solidFill>
                  <a:schemeClr val="tx1"/>
                </a:solidFill>
                <a:latin typeface="Calibri"/>
                <a:ea typeface="Calibri"/>
                <a:cs typeface="Calibri"/>
                <a:sym typeface="Calibri"/>
              </a:rPr>
              <a:t>Transfers. </a:t>
            </a:r>
            <a:endParaRPr sz="1600">
              <a:solidFill>
                <a:schemeClr val="tx1"/>
              </a:solidFill>
              <a:latin typeface="Calibri"/>
              <a:ea typeface="Calibri"/>
              <a:cs typeface="Calibri"/>
              <a:sym typeface="Calibri"/>
            </a:endParaRPr>
          </a:p>
          <a:p>
            <a:pPr marL="0" lvl="0" indent="0" algn="l" rtl="0">
              <a:spcBef>
                <a:spcPts val="0"/>
              </a:spcBef>
              <a:spcAft>
                <a:spcPts val="0"/>
              </a:spcAft>
              <a:buNone/>
            </a:pPr>
            <a:endParaRPr sz="1600">
              <a:solidFill>
                <a:schemeClr val="tx1"/>
              </a:solidFill>
              <a:latin typeface="Calibri"/>
              <a:ea typeface="Calibri"/>
              <a:cs typeface="Calibri"/>
              <a:sym typeface="Calibri"/>
            </a:endParaRPr>
          </a:p>
          <a:p>
            <a:pPr marL="0" lvl="0" indent="0" algn="l" rtl="0">
              <a:spcBef>
                <a:spcPts val="0"/>
              </a:spcBef>
              <a:spcAft>
                <a:spcPts val="0"/>
              </a:spcAft>
              <a:buNone/>
            </a:pPr>
            <a:endParaRPr sz="1100" i="1">
              <a:solidFill>
                <a:schemeClr val="tx1"/>
              </a:solidFill>
              <a:latin typeface="Calibri"/>
              <a:ea typeface="Calibri"/>
              <a:cs typeface="Calibri"/>
              <a:sym typeface="Calibri"/>
            </a:endParaRPr>
          </a:p>
          <a:p>
            <a:pPr marL="0" lvl="0" indent="0" algn="l" rtl="0">
              <a:spcBef>
                <a:spcPts val="0"/>
              </a:spcBef>
              <a:spcAft>
                <a:spcPts val="0"/>
              </a:spcAft>
              <a:buNone/>
            </a:pPr>
            <a:endParaRPr sz="1100" i="1">
              <a:solidFill>
                <a:schemeClr val="tx1"/>
              </a:solidFill>
              <a:latin typeface="Calibri"/>
              <a:ea typeface="Calibri"/>
              <a:cs typeface="Calibri"/>
              <a:sym typeface="Calibri"/>
            </a:endParaRPr>
          </a:p>
          <a:p>
            <a:pPr marL="0" lvl="0" indent="0" algn="l" rtl="0">
              <a:spcBef>
                <a:spcPts val="0"/>
              </a:spcBef>
              <a:spcAft>
                <a:spcPts val="0"/>
              </a:spcAft>
              <a:buNone/>
            </a:pPr>
            <a:r>
              <a:rPr lang="en" sz="1100" i="1">
                <a:solidFill>
                  <a:schemeClr val="tx1"/>
                </a:solidFill>
                <a:latin typeface="Calibri"/>
                <a:ea typeface="Calibri"/>
                <a:cs typeface="Calibri"/>
                <a:sym typeface="Calibri"/>
              </a:rPr>
              <a:t>Note that there will be guidance updates for CIP-BN to increase alignment across grant programs. </a:t>
            </a:r>
            <a:endParaRPr sz="1100" i="1">
              <a:solidFill>
                <a:schemeClr val="tx1"/>
              </a:solidFill>
              <a:latin typeface="Calibri"/>
              <a:ea typeface="Calibri"/>
              <a:cs typeface="Calibri"/>
              <a:sym typeface="Calibri"/>
            </a:endParaRPr>
          </a:p>
        </p:txBody>
      </p:sp>
      <p:sp>
        <p:nvSpPr>
          <p:cNvPr id="322" name="Google Shape;322;p40"/>
          <p:cNvSpPr txBox="1"/>
          <p:nvPr/>
        </p:nvSpPr>
        <p:spPr>
          <a:xfrm>
            <a:off x="494625" y="4254300"/>
            <a:ext cx="7899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alibri"/>
                <a:ea typeface="Calibri"/>
                <a:cs typeface="Calibri"/>
                <a:sym typeface="Calibri"/>
              </a:rPr>
              <a:t>More details about the specific uploads, functionality, and expectations will be shared through information sessions in the late fall and winter of 2026-27.</a:t>
            </a:r>
            <a:endParaRPr>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1"/>
          <p:cNvSpPr txBox="1">
            <a:spLocks noGrp="1"/>
          </p:cNvSpPr>
          <p:nvPr>
            <p:ph type="title"/>
          </p:nvPr>
        </p:nvSpPr>
        <p:spPr>
          <a:xfrm>
            <a:off x="510308" y="1553059"/>
            <a:ext cx="2949000" cy="1897500"/>
          </a:xfrm>
          <a:prstGeom prst="rect">
            <a:avLst/>
          </a:prstGeom>
        </p:spPr>
        <p:txBody>
          <a:bodyPr spcFirstLastPara="1" wrap="square" lIns="68575" tIns="34275" rIns="68575" bIns="34275" anchor="t" anchorCtr="0">
            <a:normAutofit fontScale="90000"/>
          </a:bodyPr>
          <a:lstStyle/>
          <a:p>
            <a:pPr marL="0" lvl="0" indent="0" algn="ctr" rtl="0">
              <a:spcBef>
                <a:spcPts val="0"/>
              </a:spcBef>
              <a:spcAft>
                <a:spcPts val="0"/>
              </a:spcAft>
              <a:buNone/>
            </a:pPr>
            <a:r>
              <a:rPr lang="en" sz="3800" b="1"/>
              <a:t>Key Deadlines for Statewide Launch </a:t>
            </a:r>
            <a:endParaRPr sz="3800" b="1"/>
          </a:p>
        </p:txBody>
      </p:sp>
      <p:grpSp>
        <p:nvGrpSpPr>
          <p:cNvPr id="329" name="Google Shape;329;p41">
            <a:extLst>
              <a:ext uri="{C183D7F6-B498-43B3-948B-1728B52AA6E4}">
                <adec:decorative xmlns:adec="http://schemas.microsoft.com/office/drawing/2017/decorative" val="1"/>
              </a:ext>
            </a:extLst>
          </p:cNvPr>
          <p:cNvGrpSpPr/>
          <p:nvPr/>
        </p:nvGrpSpPr>
        <p:grpSpPr>
          <a:xfrm>
            <a:off x="3771507" y="423117"/>
            <a:ext cx="4610946" cy="1890740"/>
            <a:chOff x="3765260" y="946000"/>
            <a:chExt cx="4610946" cy="1890740"/>
          </a:xfrm>
        </p:grpSpPr>
        <p:grpSp>
          <p:nvGrpSpPr>
            <p:cNvPr id="330" name="Google Shape;330;p41"/>
            <p:cNvGrpSpPr/>
            <p:nvPr/>
          </p:nvGrpSpPr>
          <p:grpSpPr>
            <a:xfrm>
              <a:off x="4732925" y="1140987"/>
              <a:ext cx="529800" cy="1695753"/>
              <a:chOff x="4318975" y="1083450"/>
              <a:chExt cx="529800" cy="1004117"/>
            </a:xfrm>
          </p:grpSpPr>
          <p:sp>
            <p:nvSpPr>
              <p:cNvPr id="331" name="Google Shape;331;p41"/>
              <p:cNvSpPr/>
              <p:nvPr/>
            </p:nvSpPr>
            <p:spPr>
              <a:xfrm>
                <a:off x="4517129" y="1083467"/>
                <a:ext cx="118500" cy="1004100"/>
              </a:xfrm>
              <a:prstGeom prst="rect">
                <a:avLst/>
              </a:prstGeom>
              <a:solidFill>
                <a:srgbClr val="D5A6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2" name="Google Shape;332;p41"/>
              <p:cNvCxnSpPr/>
              <p:nvPr/>
            </p:nvCxnSpPr>
            <p:spPr>
              <a:xfrm rot="10800000">
                <a:off x="4318975" y="1083450"/>
                <a:ext cx="529800" cy="0"/>
              </a:xfrm>
              <a:prstGeom prst="straightConnector1">
                <a:avLst/>
              </a:prstGeom>
              <a:noFill/>
              <a:ln w="9525" cap="flat" cmpd="sng">
                <a:solidFill>
                  <a:srgbClr val="840D35"/>
                </a:solidFill>
                <a:prstDash val="solid"/>
                <a:round/>
                <a:headEnd type="none" w="sm" len="sm"/>
                <a:tailEnd type="none" w="sm" len="sm"/>
              </a:ln>
            </p:spPr>
          </p:cxnSp>
        </p:grpSp>
        <p:sp>
          <p:nvSpPr>
            <p:cNvPr id="333" name="Google Shape;333;p41"/>
            <p:cNvSpPr txBox="1"/>
            <p:nvPr/>
          </p:nvSpPr>
          <p:spPr>
            <a:xfrm>
              <a:off x="5343506" y="946000"/>
              <a:ext cx="30327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dirty="0">
                  <a:solidFill>
                    <a:srgbClr val="840D35"/>
                  </a:solidFill>
                  <a:latin typeface="Calibri"/>
                  <a:ea typeface="Calibri"/>
                  <a:cs typeface="Calibri"/>
                  <a:sym typeface="Calibri"/>
                </a:rPr>
                <a:t>Pre-Application Activities: </a:t>
              </a:r>
              <a:r>
                <a:rPr lang="en" sz="1300" dirty="0">
                  <a:solidFill>
                    <a:srgbClr val="840D35"/>
                  </a:solidFill>
                  <a:latin typeface="Calibri"/>
                  <a:ea typeface="Calibri"/>
                  <a:cs typeface="Calibri"/>
                  <a:sym typeface="Calibri"/>
                </a:rPr>
                <a:t>districts begin planning activities (e.g. needs assessments and community engagement, consultations, consortia formation).</a:t>
              </a:r>
              <a:endParaRPr sz="1300" dirty="0">
                <a:solidFill>
                  <a:srgbClr val="840D35"/>
                </a:solidFill>
                <a:latin typeface="Calibri"/>
                <a:ea typeface="Calibri"/>
                <a:cs typeface="Calibri"/>
                <a:sym typeface="Calibri"/>
              </a:endParaRPr>
            </a:p>
          </p:txBody>
        </p:sp>
        <p:sp>
          <p:nvSpPr>
            <p:cNvPr id="334" name="Google Shape;334;p41"/>
            <p:cNvSpPr txBox="1"/>
            <p:nvPr/>
          </p:nvSpPr>
          <p:spPr>
            <a:xfrm>
              <a:off x="3765260" y="973695"/>
              <a:ext cx="970500" cy="346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300" b="1">
                  <a:solidFill>
                    <a:srgbClr val="840D35"/>
                  </a:solidFill>
                  <a:latin typeface="Calibri"/>
                  <a:ea typeface="Calibri"/>
                  <a:cs typeface="Calibri"/>
                  <a:sym typeface="Calibri"/>
                </a:rPr>
                <a:t>October</a:t>
              </a:r>
              <a:endParaRPr sz="1300" b="1">
                <a:solidFill>
                  <a:srgbClr val="840D35"/>
                </a:solidFill>
                <a:latin typeface="Calibri"/>
                <a:ea typeface="Calibri"/>
                <a:cs typeface="Calibri"/>
                <a:sym typeface="Calibri"/>
              </a:endParaRPr>
            </a:p>
          </p:txBody>
        </p:sp>
      </p:grpSp>
      <p:grpSp>
        <p:nvGrpSpPr>
          <p:cNvPr id="335" name="Google Shape;335;p41">
            <a:extLst>
              <a:ext uri="{C183D7F6-B498-43B3-948B-1728B52AA6E4}">
                <adec:decorative xmlns:adec="http://schemas.microsoft.com/office/drawing/2017/decorative" val="1"/>
              </a:ext>
            </a:extLst>
          </p:cNvPr>
          <p:cNvGrpSpPr/>
          <p:nvPr/>
        </p:nvGrpSpPr>
        <p:grpSpPr>
          <a:xfrm>
            <a:off x="3628329" y="2113080"/>
            <a:ext cx="4973725" cy="374494"/>
            <a:chOff x="3622082" y="945995"/>
            <a:chExt cx="4973725" cy="374494"/>
          </a:xfrm>
        </p:grpSpPr>
        <p:cxnSp>
          <p:nvCxnSpPr>
            <p:cNvPr id="336" name="Google Shape;336;p41"/>
            <p:cNvCxnSpPr/>
            <p:nvPr/>
          </p:nvCxnSpPr>
          <p:spPr>
            <a:xfrm rot="10800000">
              <a:off x="4732925" y="1140987"/>
              <a:ext cx="529800" cy="0"/>
            </a:xfrm>
            <a:prstGeom prst="straightConnector1">
              <a:avLst/>
            </a:prstGeom>
            <a:noFill/>
            <a:ln w="9525" cap="flat" cmpd="sng">
              <a:solidFill>
                <a:srgbClr val="840D35"/>
              </a:solidFill>
              <a:prstDash val="solid"/>
              <a:round/>
              <a:headEnd type="none" w="sm" len="sm"/>
              <a:tailEnd type="none" w="sm" len="sm"/>
            </a:ln>
          </p:spPr>
        </p:cxnSp>
        <p:sp>
          <p:nvSpPr>
            <p:cNvPr id="337" name="Google Shape;337;p41"/>
            <p:cNvSpPr txBox="1"/>
            <p:nvPr/>
          </p:nvSpPr>
          <p:spPr>
            <a:xfrm>
              <a:off x="5343507" y="945995"/>
              <a:ext cx="32523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rgbClr val="840D35"/>
                  </a:solidFill>
                  <a:latin typeface="Calibri"/>
                  <a:ea typeface="Calibri"/>
                  <a:cs typeface="Calibri"/>
                  <a:sym typeface="Calibri"/>
                </a:rPr>
                <a:t>OUGA &amp; CIP-BN Platforms Open: </a:t>
              </a:r>
              <a:r>
                <a:rPr lang="en" sz="1300">
                  <a:solidFill>
                    <a:srgbClr val="840D35"/>
                  </a:solidFill>
                  <a:latin typeface="Calibri"/>
                  <a:ea typeface="Calibri"/>
                  <a:cs typeface="Calibri"/>
                  <a:sym typeface="Calibri"/>
                </a:rPr>
                <a:t>districts begin completing the planning questions and budgeting for state and federal grants. </a:t>
              </a:r>
              <a:endParaRPr sz="1300">
                <a:solidFill>
                  <a:srgbClr val="840D35"/>
                </a:solidFill>
                <a:latin typeface="Calibri"/>
                <a:ea typeface="Calibri"/>
                <a:cs typeface="Calibri"/>
                <a:sym typeface="Calibri"/>
              </a:endParaRPr>
            </a:p>
            <a:p>
              <a:pPr marL="457200" lvl="0" indent="0" algn="l" rtl="0">
                <a:lnSpc>
                  <a:spcPct val="115000"/>
                </a:lnSpc>
                <a:spcBef>
                  <a:spcPts val="200"/>
                </a:spcBef>
                <a:spcAft>
                  <a:spcPts val="2100"/>
                </a:spcAft>
                <a:buNone/>
              </a:pPr>
              <a:br>
                <a:rPr lang="en" sz="1100" b="1">
                  <a:solidFill>
                    <a:srgbClr val="840D35"/>
                  </a:solidFill>
                  <a:latin typeface="Calibri"/>
                  <a:ea typeface="Calibri"/>
                  <a:cs typeface="Calibri"/>
                  <a:sym typeface="Calibri"/>
                </a:rPr>
              </a:br>
              <a:br>
                <a:rPr lang="en" sz="1100" b="1">
                  <a:solidFill>
                    <a:srgbClr val="840D35"/>
                  </a:solidFill>
                  <a:latin typeface="Calibri"/>
                  <a:ea typeface="Calibri"/>
                  <a:cs typeface="Calibri"/>
                  <a:sym typeface="Calibri"/>
                </a:rPr>
              </a:br>
              <a:endParaRPr sz="1100" b="1">
                <a:solidFill>
                  <a:srgbClr val="840D35"/>
                </a:solidFill>
                <a:latin typeface="Calibri"/>
                <a:ea typeface="Calibri"/>
                <a:cs typeface="Calibri"/>
                <a:sym typeface="Calibri"/>
              </a:endParaRPr>
            </a:p>
          </p:txBody>
        </p:sp>
        <p:sp>
          <p:nvSpPr>
            <p:cNvPr id="338" name="Google Shape;338;p41"/>
            <p:cNvSpPr txBox="1"/>
            <p:nvPr/>
          </p:nvSpPr>
          <p:spPr>
            <a:xfrm>
              <a:off x="3622082" y="973689"/>
              <a:ext cx="1113600" cy="3468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300" b="1">
                  <a:solidFill>
                    <a:srgbClr val="840D35"/>
                  </a:solidFill>
                  <a:latin typeface="Calibri"/>
                  <a:ea typeface="Calibri"/>
                  <a:cs typeface="Calibri"/>
                  <a:sym typeface="Calibri"/>
                </a:rPr>
                <a:t>March 15</a:t>
              </a:r>
              <a:br>
                <a:rPr lang="en" sz="1300" b="1">
                  <a:solidFill>
                    <a:srgbClr val="840D35"/>
                  </a:solidFill>
                  <a:latin typeface="Calibri"/>
                  <a:ea typeface="Calibri"/>
                  <a:cs typeface="Calibri"/>
                  <a:sym typeface="Calibri"/>
                </a:rPr>
              </a:br>
              <a:endParaRPr sz="800" b="1">
                <a:solidFill>
                  <a:srgbClr val="840D35"/>
                </a:solidFill>
                <a:latin typeface="Calibri"/>
                <a:ea typeface="Calibri"/>
                <a:cs typeface="Calibri"/>
                <a:sym typeface="Calibri"/>
              </a:endParaRPr>
            </a:p>
          </p:txBody>
        </p:sp>
      </p:grpSp>
      <p:sp>
        <p:nvSpPr>
          <p:cNvPr id="339" name="Google Shape;339;p41">
            <a:extLst>
              <a:ext uri="{C183D7F6-B498-43B3-948B-1728B52AA6E4}">
                <adec:decorative xmlns:adec="http://schemas.microsoft.com/office/drawing/2017/decorative" val="1"/>
              </a:ext>
            </a:extLst>
          </p:cNvPr>
          <p:cNvSpPr/>
          <p:nvPr/>
        </p:nvSpPr>
        <p:spPr>
          <a:xfrm>
            <a:off x="541425" y="4568250"/>
            <a:ext cx="2097900" cy="273900"/>
          </a:xfrm>
          <a:prstGeom prst="rect">
            <a:avLst/>
          </a:prstGeom>
          <a:solidFill>
            <a:srgbClr val="FCF4F8"/>
          </a:solidFill>
          <a:ln w="9525" cap="flat" cmpd="sng">
            <a:solidFill>
              <a:srgbClr val="FCF4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340" name="Google Shape;340;p41">
            <a:extLst>
              <a:ext uri="{C183D7F6-B498-43B3-948B-1728B52AA6E4}">
                <adec:decorative xmlns:adec="http://schemas.microsoft.com/office/drawing/2017/decorative" val="1"/>
              </a:ext>
            </a:extLst>
          </p:cNvPr>
          <p:cNvGrpSpPr/>
          <p:nvPr/>
        </p:nvGrpSpPr>
        <p:grpSpPr>
          <a:xfrm>
            <a:off x="3590715" y="3704424"/>
            <a:ext cx="4854850" cy="930475"/>
            <a:chOff x="3590956" y="946005"/>
            <a:chExt cx="4854850" cy="930475"/>
          </a:xfrm>
        </p:grpSpPr>
        <p:grpSp>
          <p:nvGrpSpPr>
            <p:cNvPr id="341" name="Google Shape;341;p41"/>
            <p:cNvGrpSpPr/>
            <p:nvPr/>
          </p:nvGrpSpPr>
          <p:grpSpPr>
            <a:xfrm>
              <a:off x="4732925" y="1117533"/>
              <a:ext cx="529800" cy="758947"/>
              <a:chOff x="4318975" y="1069562"/>
              <a:chExt cx="529800" cy="449400"/>
            </a:xfrm>
          </p:grpSpPr>
          <p:sp>
            <p:nvSpPr>
              <p:cNvPr id="342" name="Google Shape;342;p41"/>
              <p:cNvSpPr/>
              <p:nvPr/>
            </p:nvSpPr>
            <p:spPr>
              <a:xfrm>
                <a:off x="4523088" y="1069562"/>
                <a:ext cx="133500" cy="449400"/>
              </a:xfrm>
              <a:prstGeom prst="rect">
                <a:avLst/>
              </a:prstGeom>
              <a:solidFill>
                <a:srgbClr val="840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3" name="Google Shape;343;p41"/>
              <p:cNvCxnSpPr/>
              <p:nvPr/>
            </p:nvCxnSpPr>
            <p:spPr>
              <a:xfrm rot="10800000">
                <a:off x="4318975" y="1084322"/>
                <a:ext cx="529800" cy="0"/>
              </a:xfrm>
              <a:prstGeom prst="straightConnector1">
                <a:avLst/>
              </a:prstGeom>
              <a:noFill/>
              <a:ln w="9525" cap="flat" cmpd="sng">
                <a:solidFill>
                  <a:srgbClr val="840D35"/>
                </a:solidFill>
                <a:prstDash val="solid"/>
                <a:round/>
                <a:headEnd type="none" w="sm" len="sm"/>
                <a:tailEnd type="none" w="sm" len="sm"/>
              </a:ln>
            </p:spPr>
          </p:cxnSp>
        </p:grpSp>
        <p:sp>
          <p:nvSpPr>
            <p:cNvPr id="344" name="Google Shape;344;p41"/>
            <p:cNvSpPr txBox="1"/>
            <p:nvPr/>
          </p:nvSpPr>
          <p:spPr>
            <a:xfrm>
              <a:off x="5343507" y="946005"/>
              <a:ext cx="31023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a:solidFill>
                    <a:srgbClr val="840D35"/>
                  </a:solidFill>
                  <a:latin typeface="Calibri"/>
                  <a:ea typeface="Calibri"/>
                  <a:cs typeface="Calibri"/>
                  <a:sym typeface="Calibri"/>
                </a:rPr>
                <a:t>OUGA Submission Due across platforms </a:t>
              </a:r>
              <a:endParaRPr sz="1300" b="1">
                <a:solidFill>
                  <a:srgbClr val="840D35"/>
                </a:solidFill>
                <a:latin typeface="Calibri"/>
                <a:ea typeface="Calibri"/>
                <a:cs typeface="Calibri"/>
                <a:sym typeface="Calibri"/>
              </a:endParaRPr>
            </a:p>
          </p:txBody>
        </p:sp>
        <p:sp>
          <p:nvSpPr>
            <p:cNvPr id="345" name="Google Shape;345;p41"/>
            <p:cNvSpPr txBox="1"/>
            <p:nvPr/>
          </p:nvSpPr>
          <p:spPr>
            <a:xfrm>
              <a:off x="3590956" y="969049"/>
              <a:ext cx="1145100" cy="3468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300" b="1">
                  <a:solidFill>
                    <a:srgbClr val="840D35"/>
                  </a:solidFill>
                  <a:latin typeface="Calibri"/>
                  <a:ea typeface="Calibri"/>
                  <a:cs typeface="Calibri"/>
                  <a:sym typeface="Calibri"/>
                </a:rPr>
                <a:t>April 30</a:t>
              </a:r>
              <a:br>
                <a:rPr lang="en" sz="1300" b="1">
                  <a:solidFill>
                    <a:srgbClr val="840D35"/>
                  </a:solidFill>
                  <a:latin typeface="Calibri"/>
                  <a:ea typeface="Calibri"/>
                  <a:cs typeface="Calibri"/>
                  <a:sym typeface="Calibri"/>
                </a:rPr>
              </a:br>
              <a:br>
                <a:rPr lang="en" sz="1300" b="1">
                  <a:solidFill>
                    <a:srgbClr val="840D35"/>
                  </a:solidFill>
                  <a:latin typeface="Calibri"/>
                  <a:ea typeface="Calibri"/>
                  <a:cs typeface="Calibri"/>
                  <a:sym typeface="Calibri"/>
                </a:rPr>
              </a:br>
              <a:endParaRPr sz="1300" b="1">
                <a:solidFill>
                  <a:srgbClr val="840D35"/>
                </a:solidFill>
                <a:latin typeface="Calibri"/>
                <a:ea typeface="Calibri"/>
                <a:cs typeface="Calibri"/>
                <a:sym typeface="Calibri"/>
              </a:endParaRPr>
            </a:p>
          </p:txBody>
        </p:sp>
      </p:grpSp>
      <p:grpSp>
        <p:nvGrpSpPr>
          <p:cNvPr id="346" name="Google Shape;346;p41">
            <a:extLst>
              <a:ext uri="{C183D7F6-B498-43B3-948B-1728B52AA6E4}">
                <adec:decorative xmlns:adec="http://schemas.microsoft.com/office/drawing/2017/decorative" val="1"/>
              </a:ext>
            </a:extLst>
          </p:cNvPr>
          <p:cNvGrpSpPr/>
          <p:nvPr/>
        </p:nvGrpSpPr>
        <p:grpSpPr>
          <a:xfrm>
            <a:off x="4739175" y="2313847"/>
            <a:ext cx="529800" cy="1582849"/>
            <a:chOff x="4318975" y="1084322"/>
            <a:chExt cx="529800" cy="748180"/>
          </a:xfrm>
        </p:grpSpPr>
        <p:sp>
          <p:nvSpPr>
            <p:cNvPr id="347" name="Google Shape;347;p41"/>
            <p:cNvSpPr/>
            <p:nvPr/>
          </p:nvSpPr>
          <p:spPr>
            <a:xfrm>
              <a:off x="4517121" y="1086102"/>
              <a:ext cx="133500" cy="746400"/>
            </a:xfrm>
            <a:prstGeom prst="rect">
              <a:avLst/>
            </a:prstGeom>
            <a:solidFill>
              <a:srgbClr val="A64D7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8" name="Google Shape;348;p41"/>
            <p:cNvCxnSpPr/>
            <p:nvPr/>
          </p:nvCxnSpPr>
          <p:spPr>
            <a:xfrm rot="10800000">
              <a:off x="4318975" y="1084322"/>
              <a:ext cx="529800" cy="0"/>
            </a:xfrm>
            <a:prstGeom prst="straightConnector1">
              <a:avLst/>
            </a:prstGeom>
            <a:noFill/>
            <a:ln w="9525" cap="flat" cmpd="sng">
              <a:solidFill>
                <a:schemeClr val="lt1"/>
              </a:solidFill>
              <a:prstDash val="solid"/>
              <a:round/>
              <a:headEnd type="none" w="sm" len="sm"/>
              <a:tailEnd type="none" w="sm" len="sm"/>
            </a:ln>
          </p:spPr>
        </p:cxnSp>
      </p:grpSp>
      <p:sp>
        <p:nvSpPr>
          <p:cNvPr id="349" name="Google Shape;349;p41"/>
          <p:cNvSpPr txBox="1"/>
          <p:nvPr/>
        </p:nvSpPr>
        <p:spPr>
          <a:xfrm>
            <a:off x="5468550" y="3097125"/>
            <a:ext cx="3133500" cy="4494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 sz="800" b="1">
                <a:solidFill>
                  <a:srgbClr val="840D35"/>
                </a:solidFill>
                <a:latin typeface="Calibri"/>
                <a:ea typeface="Calibri"/>
                <a:cs typeface="Calibri"/>
                <a:sym typeface="Calibri"/>
              </a:rPr>
              <a:t>Note: Some Federal grants (ESEA, Perkins) may be pushed to later dates if the federal release date for preliminary allocations is delayed.</a:t>
            </a:r>
            <a:endParaRPr/>
          </a:p>
        </p:txBody>
      </p:sp>
      <p:sp>
        <p:nvSpPr>
          <p:cNvPr id="350" name="Google Shape;350;p41"/>
          <p:cNvSpPr txBox="1"/>
          <p:nvPr/>
        </p:nvSpPr>
        <p:spPr>
          <a:xfrm>
            <a:off x="5439100" y="1553050"/>
            <a:ext cx="3133500" cy="4494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 sz="800" b="1">
                <a:solidFill>
                  <a:srgbClr val="840D35"/>
                </a:solidFill>
                <a:latin typeface="Calibri"/>
                <a:ea typeface="Calibri"/>
                <a:cs typeface="Calibri"/>
                <a:sym typeface="Calibri"/>
              </a:rPr>
              <a:t>Note: More information about the pre-application activities will be shared in Fall 2026.</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54"/>
        <p:cNvGrpSpPr/>
        <p:nvPr/>
      </p:nvGrpSpPr>
      <p:grpSpPr>
        <a:xfrm>
          <a:off x="0" y="0"/>
          <a:ext cx="0" cy="0"/>
          <a:chOff x="0" y="0"/>
          <a:chExt cx="0" cy="0"/>
        </a:xfrm>
      </p:grpSpPr>
      <p:sp>
        <p:nvSpPr>
          <p:cNvPr id="355" name="Google Shape;355;p42"/>
          <p:cNvSpPr txBox="1">
            <a:spLocks noGrp="1"/>
          </p:cNvSpPr>
          <p:nvPr>
            <p:ph type="ctrTitle"/>
          </p:nvPr>
        </p:nvSpPr>
        <p:spPr>
          <a:xfrm>
            <a:off x="537883" y="1866568"/>
            <a:ext cx="8088300" cy="1425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a:t>District Support Structures</a:t>
            </a:r>
            <a:endParaRPr sz="3300"/>
          </a:p>
        </p:txBody>
      </p:sp>
      <p:sp>
        <p:nvSpPr>
          <p:cNvPr id="356" name="Google Shape;356;p42">
            <a:extLst>
              <a:ext uri="{C183D7F6-B498-43B3-948B-1728B52AA6E4}">
                <adec:decorative xmlns:adec="http://schemas.microsoft.com/office/drawing/2017/decorative" val="1"/>
              </a:ext>
            </a:extLst>
          </p:cNvPr>
          <p:cNvSpPr/>
          <p:nvPr/>
        </p:nvSpPr>
        <p:spPr>
          <a:xfrm>
            <a:off x="528500" y="4596125"/>
            <a:ext cx="1981800" cy="283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3"/>
          <p:cNvSpPr txBox="1">
            <a:spLocks noGrp="1"/>
          </p:cNvSpPr>
          <p:nvPr>
            <p:ph type="title"/>
          </p:nvPr>
        </p:nvSpPr>
        <p:spPr>
          <a:xfrm>
            <a:off x="231750" y="133025"/>
            <a:ext cx="8680500" cy="1061700"/>
          </a:xfrm>
          <a:prstGeom prst="rect">
            <a:avLst/>
          </a:prstGeom>
        </p:spPr>
        <p:txBody>
          <a:bodyPr spcFirstLastPara="1" wrap="square" lIns="68575" tIns="34275" rIns="68575" bIns="34275" anchor="ctr" anchorCtr="0">
            <a:normAutofit/>
          </a:bodyPr>
          <a:lstStyle/>
          <a:p>
            <a:pPr marL="0" lvl="0" indent="0" algn="l" rtl="0">
              <a:lnSpc>
                <a:spcPct val="100000"/>
              </a:lnSpc>
              <a:spcBef>
                <a:spcPts val="0"/>
              </a:spcBef>
              <a:spcAft>
                <a:spcPts val="0"/>
              </a:spcAft>
              <a:buNone/>
            </a:pPr>
            <a:r>
              <a:rPr lang="en" sz="1900" dirty="0"/>
              <a:t>Regional Support Teams (RSTs) will provide comprehensive training and support to districts throughout the OUGA process to help strengthen district planning and improve student outcomes.</a:t>
            </a:r>
            <a:endParaRPr sz="1900" b="1" dirty="0"/>
          </a:p>
        </p:txBody>
      </p:sp>
      <p:sp>
        <p:nvSpPr>
          <p:cNvPr id="362" name="Google Shape;362;p43">
            <a:extLst>
              <a:ext uri="{C183D7F6-B498-43B3-948B-1728B52AA6E4}">
                <adec:decorative xmlns:adec="http://schemas.microsoft.com/office/drawing/2017/decorative" val="1"/>
              </a:ext>
            </a:extLst>
          </p:cNvPr>
          <p:cNvSpPr/>
          <p:nvPr/>
        </p:nvSpPr>
        <p:spPr>
          <a:xfrm>
            <a:off x="235450" y="1390375"/>
            <a:ext cx="4011900" cy="3085800"/>
          </a:xfrm>
          <a:prstGeom prst="roundRect">
            <a:avLst>
              <a:gd name="adj" fmla="val 1839"/>
            </a:avLst>
          </a:prstGeom>
          <a:solidFill>
            <a:srgbClr val="EAF1F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3" name="Google Shape;363;p43">
            <a:extLst>
              <a:ext uri="{C183D7F6-B498-43B3-948B-1728B52AA6E4}">
                <adec:decorative xmlns:adec="http://schemas.microsoft.com/office/drawing/2017/decorative" val="1"/>
              </a:ext>
            </a:extLst>
          </p:cNvPr>
          <p:cNvSpPr/>
          <p:nvPr/>
        </p:nvSpPr>
        <p:spPr>
          <a:xfrm>
            <a:off x="4384525" y="1390375"/>
            <a:ext cx="4354800" cy="3085800"/>
          </a:xfrm>
          <a:prstGeom prst="roundRect">
            <a:avLst>
              <a:gd name="adj" fmla="val 1839"/>
            </a:avLst>
          </a:prstGeom>
          <a:solidFill>
            <a:srgbClr val="FBF3E8"/>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4" name="Google Shape;364;p43"/>
          <p:cNvSpPr/>
          <p:nvPr/>
        </p:nvSpPr>
        <p:spPr>
          <a:xfrm>
            <a:off x="235445" y="1536900"/>
            <a:ext cx="4011900" cy="274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5AA6"/>
              </a:buClr>
              <a:buSzPts val="1400"/>
              <a:buFont typeface="Calibri"/>
              <a:buNone/>
            </a:pPr>
            <a:r>
              <a:rPr lang="en" sz="1500" b="1" i="0" u="none" strike="noStrike" cap="none">
                <a:solidFill>
                  <a:srgbClr val="2E5AA6"/>
                </a:solidFill>
                <a:latin typeface="Calibri"/>
                <a:ea typeface="Calibri"/>
                <a:cs typeface="Calibri"/>
                <a:sym typeface="Calibri"/>
              </a:rPr>
              <a:t>Here for Oregon Districts</a:t>
            </a:r>
            <a:endParaRPr sz="1500" b="0" i="0" u="none" strike="noStrike" cap="none">
              <a:solidFill>
                <a:schemeClr val="dk1"/>
              </a:solidFill>
              <a:latin typeface="Calibri"/>
              <a:ea typeface="Calibri"/>
              <a:cs typeface="Calibri"/>
              <a:sym typeface="Calibri"/>
            </a:endParaRPr>
          </a:p>
        </p:txBody>
      </p:sp>
      <p:sp>
        <p:nvSpPr>
          <p:cNvPr id="387" name="Google Shape;387;p43"/>
          <p:cNvSpPr txBox="1"/>
          <p:nvPr/>
        </p:nvSpPr>
        <p:spPr>
          <a:xfrm>
            <a:off x="495900" y="1760625"/>
            <a:ext cx="37080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dk1"/>
                </a:solidFill>
                <a:latin typeface="Calibri"/>
                <a:ea typeface="Calibri"/>
                <a:cs typeface="Calibri"/>
                <a:sym typeface="Calibri"/>
              </a:rPr>
              <a:t>RSTs have been operating for five years and providing individualized support for districts with school improvement and cross-functional alignment, including with the OUGA. </a:t>
            </a:r>
            <a:endParaRPr sz="1100">
              <a:solidFill>
                <a:schemeClr val="dk1"/>
              </a:solidFill>
              <a:latin typeface="Calibri"/>
              <a:ea typeface="Calibri"/>
              <a:cs typeface="Calibri"/>
              <a:sym typeface="Calibri"/>
            </a:endParaRPr>
          </a:p>
        </p:txBody>
      </p:sp>
      <p:sp>
        <p:nvSpPr>
          <p:cNvPr id="365" name="Google Shape;365;p43"/>
          <p:cNvSpPr/>
          <p:nvPr/>
        </p:nvSpPr>
        <p:spPr>
          <a:xfrm>
            <a:off x="4384485" y="1527375"/>
            <a:ext cx="4354800" cy="274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5AA6"/>
              </a:buClr>
              <a:buSzPts val="1400"/>
              <a:buFont typeface="Calibri"/>
              <a:buNone/>
            </a:pPr>
            <a:r>
              <a:rPr lang="en" sz="1500" b="1" i="0" u="none" strike="noStrike" cap="none">
                <a:solidFill>
                  <a:srgbClr val="2E5AA6"/>
                </a:solidFill>
                <a:latin typeface="Calibri"/>
                <a:ea typeface="Calibri"/>
                <a:cs typeface="Calibri"/>
                <a:sym typeface="Calibri"/>
              </a:rPr>
              <a:t>How RSTs </a:t>
            </a:r>
            <a:r>
              <a:rPr lang="en" sz="1500" b="1">
                <a:solidFill>
                  <a:srgbClr val="2E5AA6"/>
                </a:solidFill>
                <a:latin typeface="Calibri"/>
                <a:ea typeface="Calibri"/>
                <a:cs typeface="Calibri"/>
                <a:sym typeface="Calibri"/>
              </a:rPr>
              <a:t>Support Districts with the OUGA</a:t>
            </a:r>
            <a:endParaRPr sz="1500" b="0" i="0" u="none" strike="noStrike" cap="none">
              <a:solidFill>
                <a:schemeClr val="dk1"/>
              </a:solidFill>
              <a:latin typeface="Calibri"/>
              <a:ea typeface="Calibri"/>
              <a:cs typeface="Calibri"/>
              <a:sym typeface="Calibri"/>
            </a:endParaRPr>
          </a:p>
        </p:txBody>
      </p:sp>
      <p:sp>
        <p:nvSpPr>
          <p:cNvPr id="366" name="Google Shape;366;p43">
            <a:extLst>
              <a:ext uri="{C183D7F6-B498-43B3-948B-1728B52AA6E4}">
                <adec:decorative xmlns:adec="http://schemas.microsoft.com/office/drawing/2017/decorative" val="1"/>
              </a:ext>
            </a:extLst>
          </p:cNvPr>
          <p:cNvSpPr/>
          <p:nvPr/>
        </p:nvSpPr>
        <p:spPr>
          <a:xfrm>
            <a:off x="4624565" y="2007324"/>
            <a:ext cx="342900" cy="342900"/>
          </a:xfrm>
          <a:prstGeom prst="ellipse">
            <a:avLst/>
          </a:prstGeom>
          <a:solidFill>
            <a:srgbClr val="CFE0F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367" name="Google Shape;367;p4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693145" y="2075904"/>
            <a:ext cx="205740" cy="205740"/>
          </a:xfrm>
          <a:prstGeom prst="rect">
            <a:avLst/>
          </a:prstGeom>
          <a:noFill/>
          <a:ln>
            <a:noFill/>
          </a:ln>
        </p:spPr>
      </p:pic>
      <p:sp>
        <p:nvSpPr>
          <p:cNvPr id="368" name="Google Shape;368;p43"/>
          <p:cNvSpPr/>
          <p:nvPr/>
        </p:nvSpPr>
        <p:spPr>
          <a:xfrm>
            <a:off x="5070335" y="1973034"/>
            <a:ext cx="3429000" cy="48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900"/>
              <a:buFont typeface="Calibri"/>
              <a:buNone/>
            </a:pPr>
            <a:r>
              <a:rPr lang="en" sz="1000" b="1" i="0" u="none" strike="noStrike" cap="none">
                <a:solidFill>
                  <a:srgbClr val="1F1F1F"/>
                </a:solidFill>
                <a:latin typeface="Calibri"/>
                <a:ea typeface="Calibri"/>
                <a:cs typeface="Calibri"/>
                <a:sym typeface="Calibri"/>
              </a:rPr>
              <a:t>Provide training and information</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00"/>
              </a:spcBef>
              <a:spcAft>
                <a:spcPts val="0"/>
              </a:spcAft>
              <a:buClr>
                <a:srgbClr val="404040"/>
              </a:buClr>
              <a:buSzPts val="900"/>
              <a:buFont typeface="Calibri"/>
              <a:buNone/>
            </a:pPr>
            <a:r>
              <a:rPr lang="en" sz="1000" b="0" i="0" u="none" strike="noStrike" cap="none">
                <a:solidFill>
                  <a:srgbClr val="404040"/>
                </a:solidFill>
                <a:latin typeface="Calibri"/>
                <a:ea typeface="Calibri"/>
                <a:cs typeface="Calibri"/>
                <a:sym typeface="Calibri"/>
              </a:rPr>
              <a:t>Clear, timely training before and during the OUGA application.</a:t>
            </a:r>
            <a:endParaRPr sz="1000" b="0" i="0" u="none" strike="noStrike" cap="none">
              <a:solidFill>
                <a:schemeClr val="dk1"/>
              </a:solidFill>
              <a:latin typeface="Calibri"/>
              <a:ea typeface="Calibri"/>
              <a:cs typeface="Calibri"/>
              <a:sym typeface="Calibri"/>
            </a:endParaRPr>
          </a:p>
        </p:txBody>
      </p:sp>
      <p:cxnSp>
        <p:nvCxnSpPr>
          <p:cNvPr id="369" name="Google Shape;369;p43">
            <a:extLst>
              <a:ext uri="{C183D7F6-B498-43B3-948B-1728B52AA6E4}">
                <adec:decorative xmlns:adec="http://schemas.microsoft.com/office/drawing/2017/decorative" val="1"/>
              </a:ext>
            </a:extLst>
          </p:cNvPr>
          <p:cNvCxnSpPr/>
          <p:nvPr/>
        </p:nvCxnSpPr>
        <p:spPr>
          <a:xfrm>
            <a:off x="4590275" y="2432520"/>
            <a:ext cx="3943200" cy="0"/>
          </a:xfrm>
          <a:prstGeom prst="straightConnector1">
            <a:avLst/>
          </a:prstGeom>
          <a:noFill/>
          <a:ln w="7150" cap="flat" cmpd="sng">
            <a:solidFill>
              <a:srgbClr val="E0DDD4"/>
            </a:solidFill>
            <a:prstDash val="solid"/>
            <a:round/>
            <a:headEnd type="none" w="sm" len="sm"/>
            <a:tailEnd type="none" w="sm" len="sm"/>
          </a:ln>
        </p:spPr>
      </p:cxnSp>
      <p:sp>
        <p:nvSpPr>
          <p:cNvPr id="370" name="Google Shape;370;p43">
            <a:extLst>
              <a:ext uri="{C183D7F6-B498-43B3-948B-1728B52AA6E4}">
                <adec:decorative xmlns:adec="http://schemas.microsoft.com/office/drawing/2017/decorative" val="1"/>
              </a:ext>
            </a:extLst>
          </p:cNvPr>
          <p:cNvSpPr/>
          <p:nvPr/>
        </p:nvSpPr>
        <p:spPr>
          <a:xfrm>
            <a:off x="4624565" y="2487384"/>
            <a:ext cx="342900" cy="342900"/>
          </a:xfrm>
          <a:prstGeom prst="ellipse">
            <a:avLst/>
          </a:prstGeom>
          <a:solidFill>
            <a:srgbClr val="D6F0DC"/>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371" name="Google Shape;371;p4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693145" y="2555964"/>
            <a:ext cx="205740" cy="205740"/>
          </a:xfrm>
          <a:prstGeom prst="rect">
            <a:avLst/>
          </a:prstGeom>
          <a:noFill/>
          <a:ln>
            <a:noFill/>
          </a:ln>
        </p:spPr>
      </p:pic>
      <p:sp>
        <p:nvSpPr>
          <p:cNvPr id="372" name="Google Shape;372;p43"/>
          <p:cNvSpPr/>
          <p:nvPr/>
        </p:nvSpPr>
        <p:spPr>
          <a:xfrm>
            <a:off x="5070335" y="2453094"/>
            <a:ext cx="3429000" cy="48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900"/>
              <a:buFont typeface="Calibri"/>
              <a:buNone/>
            </a:pPr>
            <a:r>
              <a:rPr lang="en" sz="1000" b="1" i="0" u="none" strike="noStrike" cap="none">
                <a:solidFill>
                  <a:srgbClr val="1F1F1F"/>
                </a:solidFill>
                <a:latin typeface="Calibri"/>
                <a:ea typeface="Calibri"/>
                <a:cs typeface="Calibri"/>
                <a:sym typeface="Calibri"/>
              </a:rPr>
              <a:t>Answer questions and offer guidance</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00"/>
              </a:spcBef>
              <a:spcAft>
                <a:spcPts val="0"/>
              </a:spcAft>
              <a:buClr>
                <a:srgbClr val="404040"/>
              </a:buClr>
              <a:buSzPts val="900"/>
              <a:buFont typeface="Calibri"/>
              <a:buNone/>
            </a:pPr>
            <a:r>
              <a:rPr lang="en" sz="1000" b="0" i="0" u="none" strike="noStrike" cap="none">
                <a:solidFill>
                  <a:srgbClr val="404040"/>
                </a:solidFill>
                <a:latin typeface="Calibri"/>
                <a:ea typeface="Calibri"/>
                <a:cs typeface="Calibri"/>
                <a:sym typeface="Calibri"/>
              </a:rPr>
              <a:t>Help you navigate requirements, tools, and resources.</a:t>
            </a:r>
            <a:endParaRPr sz="1000" b="0" i="0" u="none" strike="noStrike" cap="none">
              <a:solidFill>
                <a:schemeClr val="dk1"/>
              </a:solidFill>
              <a:latin typeface="Calibri"/>
              <a:ea typeface="Calibri"/>
              <a:cs typeface="Calibri"/>
              <a:sym typeface="Calibri"/>
            </a:endParaRPr>
          </a:p>
        </p:txBody>
      </p:sp>
      <p:cxnSp>
        <p:nvCxnSpPr>
          <p:cNvPr id="373" name="Google Shape;373;p43">
            <a:extLst>
              <a:ext uri="{C183D7F6-B498-43B3-948B-1728B52AA6E4}">
                <adec:decorative xmlns:adec="http://schemas.microsoft.com/office/drawing/2017/decorative" val="1"/>
              </a:ext>
            </a:extLst>
          </p:cNvPr>
          <p:cNvCxnSpPr/>
          <p:nvPr/>
        </p:nvCxnSpPr>
        <p:spPr>
          <a:xfrm>
            <a:off x="4590275" y="2912580"/>
            <a:ext cx="3943200" cy="0"/>
          </a:xfrm>
          <a:prstGeom prst="straightConnector1">
            <a:avLst/>
          </a:prstGeom>
          <a:noFill/>
          <a:ln w="7150" cap="flat" cmpd="sng">
            <a:solidFill>
              <a:srgbClr val="E0DDD4"/>
            </a:solidFill>
            <a:prstDash val="solid"/>
            <a:round/>
            <a:headEnd type="none" w="sm" len="sm"/>
            <a:tailEnd type="none" w="sm" len="sm"/>
          </a:ln>
        </p:spPr>
      </p:cxnSp>
      <p:sp>
        <p:nvSpPr>
          <p:cNvPr id="374" name="Google Shape;374;p43">
            <a:extLst>
              <a:ext uri="{C183D7F6-B498-43B3-948B-1728B52AA6E4}">
                <adec:decorative xmlns:adec="http://schemas.microsoft.com/office/drawing/2017/decorative" val="1"/>
              </a:ext>
            </a:extLst>
          </p:cNvPr>
          <p:cNvSpPr/>
          <p:nvPr/>
        </p:nvSpPr>
        <p:spPr>
          <a:xfrm>
            <a:off x="4624565" y="2967444"/>
            <a:ext cx="342900" cy="342900"/>
          </a:xfrm>
          <a:prstGeom prst="ellipse">
            <a:avLst/>
          </a:prstGeom>
          <a:solidFill>
            <a:srgbClr val="E3DBF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375" name="Google Shape;375;p4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693145" y="3036024"/>
            <a:ext cx="205740" cy="205740"/>
          </a:xfrm>
          <a:prstGeom prst="rect">
            <a:avLst/>
          </a:prstGeom>
          <a:noFill/>
          <a:ln>
            <a:noFill/>
          </a:ln>
        </p:spPr>
      </p:pic>
      <p:sp>
        <p:nvSpPr>
          <p:cNvPr id="376" name="Google Shape;376;p43"/>
          <p:cNvSpPr/>
          <p:nvPr/>
        </p:nvSpPr>
        <p:spPr>
          <a:xfrm>
            <a:off x="5070335" y="2933154"/>
            <a:ext cx="3429000" cy="48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900"/>
              <a:buFont typeface="Calibri"/>
              <a:buNone/>
            </a:pPr>
            <a:r>
              <a:rPr lang="en" sz="1000" b="1" i="0" u="none" strike="noStrike" cap="none">
                <a:solidFill>
                  <a:srgbClr val="1F1F1F"/>
                </a:solidFill>
                <a:latin typeface="Calibri"/>
                <a:ea typeface="Calibri"/>
                <a:cs typeface="Calibri"/>
                <a:sym typeface="Calibri"/>
              </a:rPr>
              <a:t>Offer personalized, ongoing support</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00"/>
              </a:spcBef>
              <a:spcAft>
                <a:spcPts val="0"/>
              </a:spcAft>
              <a:buClr>
                <a:srgbClr val="404040"/>
              </a:buClr>
              <a:buSzPts val="900"/>
              <a:buFont typeface="Calibri"/>
              <a:buNone/>
            </a:pPr>
            <a:r>
              <a:rPr lang="en" sz="1000" b="0" i="0" u="none" strike="noStrike" cap="none">
                <a:solidFill>
                  <a:srgbClr val="404040"/>
                </a:solidFill>
                <a:latin typeface="Calibri"/>
                <a:ea typeface="Calibri"/>
                <a:cs typeface="Calibri"/>
                <a:sym typeface="Calibri"/>
              </a:rPr>
              <a:t>Work with you at key milestones and when you need extra help.</a:t>
            </a:r>
            <a:endParaRPr sz="1000" b="0" i="0" u="none" strike="noStrike" cap="none">
              <a:solidFill>
                <a:schemeClr val="dk1"/>
              </a:solidFill>
              <a:latin typeface="Calibri"/>
              <a:ea typeface="Calibri"/>
              <a:cs typeface="Calibri"/>
              <a:sym typeface="Calibri"/>
            </a:endParaRPr>
          </a:p>
        </p:txBody>
      </p:sp>
      <p:cxnSp>
        <p:nvCxnSpPr>
          <p:cNvPr id="377" name="Google Shape;377;p43">
            <a:extLst>
              <a:ext uri="{C183D7F6-B498-43B3-948B-1728B52AA6E4}">
                <adec:decorative xmlns:adec="http://schemas.microsoft.com/office/drawing/2017/decorative" val="1"/>
              </a:ext>
            </a:extLst>
          </p:cNvPr>
          <p:cNvCxnSpPr/>
          <p:nvPr/>
        </p:nvCxnSpPr>
        <p:spPr>
          <a:xfrm>
            <a:off x="4590275" y="3392640"/>
            <a:ext cx="3943200" cy="0"/>
          </a:xfrm>
          <a:prstGeom prst="straightConnector1">
            <a:avLst/>
          </a:prstGeom>
          <a:noFill/>
          <a:ln w="7150" cap="flat" cmpd="sng">
            <a:solidFill>
              <a:srgbClr val="E0DDD4"/>
            </a:solidFill>
            <a:prstDash val="solid"/>
            <a:round/>
            <a:headEnd type="none" w="sm" len="sm"/>
            <a:tailEnd type="none" w="sm" len="sm"/>
          </a:ln>
        </p:spPr>
      </p:cxnSp>
      <p:sp>
        <p:nvSpPr>
          <p:cNvPr id="378" name="Google Shape;378;p43">
            <a:extLst>
              <a:ext uri="{C183D7F6-B498-43B3-948B-1728B52AA6E4}">
                <adec:decorative xmlns:adec="http://schemas.microsoft.com/office/drawing/2017/decorative" val="1"/>
              </a:ext>
            </a:extLst>
          </p:cNvPr>
          <p:cNvSpPr/>
          <p:nvPr/>
        </p:nvSpPr>
        <p:spPr>
          <a:xfrm>
            <a:off x="4624565" y="3447504"/>
            <a:ext cx="342900" cy="342900"/>
          </a:xfrm>
          <a:prstGeom prst="ellipse">
            <a:avLst/>
          </a:prstGeom>
          <a:solidFill>
            <a:srgbClr val="FBEBCB"/>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379" name="Google Shape;379;p4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4693145" y="3516084"/>
            <a:ext cx="205740" cy="205740"/>
          </a:xfrm>
          <a:prstGeom prst="rect">
            <a:avLst/>
          </a:prstGeom>
          <a:noFill/>
          <a:ln>
            <a:noFill/>
          </a:ln>
        </p:spPr>
      </p:pic>
      <p:sp>
        <p:nvSpPr>
          <p:cNvPr id="380" name="Google Shape;380;p43"/>
          <p:cNvSpPr/>
          <p:nvPr/>
        </p:nvSpPr>
        <p:spPr>
          <a:xfrm>
            <a:off x="5070335" y="3413214"/>
            <a:ext cx="3429000" cy="48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900"/>
              <a:buFont typeface="Calibri"/>
              <a:buNone/>
            </a:pPr>
            <a:r>
              <a:rPr lang="en" sz="1000" b="1" i="0" u="none" strike="noStrike" cap="none">
                <a:solidFill>
                  <a:srgbClr val="1F1F1F"/>
                </a:solidFill>
                <a:latin typeface="Calibri"/>
                <a:ea typeface="Calibri"/>
                <a:cs typeface="Calibri"/>
                <a:sym typeface="Calibri"/>
              </a:rPr>
              <a:t>Connect you to the right resources</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00"/>
              </a:spcBef>
              <a:spcAft>
                <a:spcPts val="0"/>
              </a:spcAft>
              <a:buClr>
                <a:srgbClr val="404040"/>
              </a:buClr>
              <a:buSzPts val="900"/>
              <a:buFont typeface="Calibri"/>
              <a:buNone/>
            </a:pPr>
            <a:r>
              <a:rPr lang="en" sz="1000" b="0" i="0" u="none" strike="noStrike" cap="none">
                <a:solidFill>
                  <a:srgbClr val="404040"/>
                </a:solidFill>
                <a:latin typeface="Calibri"/>
                <a:ea typeface="Calibri"/>
                <a:cs typeface="Calibri"/>
                <a:sym typeface="Calibri"/>
              </a:rPr>
              <a:t>Route complex questions to ODE experts and other specialists.</a:t>
            </a:r>
            <a:endParaRPr sz="1000" b="0" i="0" u="none" strike="noStrike" cap="none">
              <a:solidFill>
                <a:schemeClr val="dk1"/>
              </a:solidFill>
              <a:latin typeface="Calibri"/>
              <a:ea typeface="Calibri"/>
              <a:cs typeface="Calibri"/>
              <a:sym typeface="Calibri"/>
            </a:endParaRPr>
          </a:p>
        </p:txBody>
      </p:sp>
      <p:cxnSp>
        <p:nvCxnSpPr>
          <p:cNvPr id="381" name="Google Shape;381;p43">
            <a:extLst>
              <a:ext uri="{C183D7F6-B498-43B3-948B-1728B52AA6E4}">
                <adec:decorative xmlns:adec="http://schemas.microsoft.com/office/drawing/2017/decorative" val="1"/>
              </a:ext>
            </a:extLst>
          </p:cNvPr>
          <p:cNvCxnSpPr/>
          <p:nvPr/>
        </p:nvCxnSpPr>
        <p:spPr>
          <a:xfrm>
            <a:off x="4590275" y="3872700"/>
            <a:ext cx="3943200" cy="0"/>
          </a:xfrm>
          <a:prstGeom prst="straightConnector1">
            <a:avLst/>
          </a:prstGeom>
          <a:noFill/>
          <a:ln w="7150" cap="flat" cmpd="sng">
            <a:solidFill>
              <a:srgbClr val="E0DDD4"/>
            </a:solidFill>
            <a:prstDash val="solid"/>
            <a:round/>
            <a:headEnd type="none" w="sm" len="sm"/>
            <a:tailEnd type="none" w="sm" len="sm"/>
          </a:ln>
        </p:spPr>
      </p:cxnSp>
      <p:sp>
        <p:nvSpPr>
          <p:cNvPr id="382" name="Google Shape;382;p43">
            <a:extLst>
              <a:ext uri="{C183D7F6-B498-43B3-948B-1728B52AA6E4}">
                <adec:decorative xmlns:adec="http://schemas.microsoft.com/office/drawing/2017/decorative" val="1"/>
              </a:ext>
            </a:extLst>
          </p:cNvPr>
          <p:cNvSpPr/>
          <p:nvPr/>
        </p:nvSpPr>
        <p:spPr>
          <a:xfrm>
            <a:off x="4624565" y="3927564"/>
            <a:ext cx="342900" cy="342900"/>
          </a:xfrm>
          <a:prstGeom prst="ellipse">
            <a:avLst/>
          </a:prstGeom>
          <a:solidFill>
            <a:srgbClr val="CFEDEB"/>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383" name="Google Shape;383;p43">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4693145" y="3996144"/>
            <a:ext cx="205740" cy="205740"/>
          </a:xfrm>
          <a:prstGeom prst="rect">
            <a:avLst/>
          </a:prstGeom>
          <a:noFill/>
          <a:ln>
            <a:noFill/>
          </a:ln>
        </p:spPr>
      </p:pic>
      <p:sp>
        <p:nvSpPr>
          <p:cNvPr id="384" name="Google Shape;384;p43"/>
          <p:cNvSpPr/>
          <p:nvPr/>
        </p:nvSpPr>
        <p:spPr>
          <a:xfrm>
            <a:off x="5070335" y="3893274"/>
            <a:ext cx="3429000" cy="48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900"/>
              <a:buFont typeface="Calibri"/>
              <a:buNone/>
            </a:pPr>
            <a:r>
              <a:rPr lang="en" sz="1000" b="1" i="0" u="none" strike="noStrike" cap="none">
                <a:solidFill>
                  <a:srgbClr val="1F1F1F"/>
                </a:solidFill>
                <a:latin typeface="Calibri"/>
                <a:ea typeface="Calibri"/>
                <a:cs typeface="Calibri"/>
                <a:sym typeface="Calibri"/>
              </a:rPr>
              <a:t>Support continuous improvement</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00"/>
              </a:spcBef>
              <a:spcAft>
                <a:spcPts val="0"/>
              </a:spcAft>
              <a:buClr>
                <a:srgbClr val="404040"/>
              </a:buClr>
              <a:buSzPts val="900"/>
              <a:buFont typeface="Calibri"/>
              <a:buNone/>
            </a:pPr>
            <a:r>
              <a:rPr lang="en" sz="1000" b="0" i="0" u="none" strike="noStrike" cap="none">
                <a:solidFill>
                  <a:srgbClr val="404040"/>
                </a:solidFill>
                <a:latin typeface="Calibri"/>
                <a:ea typeface="Calibri"/>
                <a:cs typeface="Calibri"/>
                <a:sym typeface="Calibri"/>
              </a:rPr>
              <a:t>Provide feedback loops and support after submission.</a:t>
            </a:r>
            <a:endParaRPr sz="1000" b="0" i="0" u="none" strike="noStrike" cap="none">
              <a:solidFill>
                <a:schemeClr val="dk1"/>
              </a:solidFill>
              <a:latin typeface="Calibri"/>
              <a:ea typeface="Calibri"/>
              <a:cs typeface="Calibri"/>
              <a:sym typeface="Calibri"/>
            </a:endParaRPr>
          </a:p>
        </p:txBody>
      </p:sp>
      <p:pic>
        <p:nvPicPr>
          <p:cNvPr id="385" name="Google Shape;385;p43">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461759" y="4716234"/>
            <a:ext cx="150876" cy="150876"/>
          </a:xfrm>
          <a:prstGeom prst="rect">
            <a:avLst/>
          </a:prstGeom>
          <a:noFill/>
          <a:ln>
            <a:noFill/>
          </a:ln>
        </p:spPr>
      </p:pic>
      <p:pic>
        <p:nvPicPr>
          <p:cNvPr id="386" name="Google Shape;386;p43">
            <a:extLst>
              <a:ext uri="{C183D7F6-B498-43B3-948B-1728B52AA6E4}">
                <adec:decorative xmlns:adec="http://schemas.microsoft.com/office/drawing/2017/decorative" val="1"/>
              </a:ext>
            </a:extLst>
          </p:cNvPr>
          <p:cNvPicPr preferRelativeResize="0"/>
          <p:nvPr/>
        </p:nvPicPr>
        <p:blipFill rotWithShape="1">
          <a:blip r:embed="rId9">
            <a:alphaModFix/>
          </a:blip>
          <a:srcRect/>
          <a:stretch/>
        </p:blipFill>
        <p:spPr>
          <a:xfrm>
            <a:off x="778363" y="2281651"/>
            <a:ext cx="2926075" cy="1924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44"/>
          <p:cNvSpPr txBox="1">
            <a:spLocks noGrp="1"/>
          </p:cNvSpPr>
          <p:nvPr>
            <p:ph type="title"/>
          </p:nvPr>
        </p:nvSpPr>
        <p:spPr>
          <a:xfrm>
            <a:off x="450382" y="299150"/>
            <a:ext cx="8088300" cy="770100"/>
          </a:xfrm>
          <a:prstGeom prst="rect">
            <a:avLst/>
          </a:prstGeom>
        </p:spPr>
        <p:txBody>
          <a:bodyPr spcFirstLastPara="1" wrap="square" lIns="68575" tIns="34275" rIns="68575" bIns="34275" anchor="b" anchorCtr="0">
            <a:noAutofit/>
          </a:bodyPr>
          <a:lstStyle/>
          <a:p>
            <a:pPr marL="0" lvl="0" indent="0" algn="l" rtl="0">
              <a:lnSpc>
                <a:spcPct val="105000"/>
              </a:lnSpc>
              <a:spcBef>
                <a:spcPts val="0"/>
              </a:spcBef>
              <a:spcAft>
                <a:spcPts val="0"/>
              </a:spcAft>
              <a:buClr>
                <a:srgbClr val="2E5AA6"/>
              </a:buClr>
              <a:buSzPts val="1900"/>
              <a:buFont typeface="Arial"/>
              <a:buNone/>
            </a:pPr>
            <a:r>
              <a:rPr lang="en" sz="2100" dirty="0"/>
              <a:t>RSTs will provide ongoing support throughout this process by delivering the following training scope and sequence.</a:t>
            </a:r>
            <a:endParaRPr sz="2100" dirty="0"/>
          </a:p>
        </p:txBody>
      </p:sp>
      <p:sp>
        <p:nvSpPr>
          <p:cNvPr id="393" name="Google Shape;393;p44">
            <a:extLst>
              <a:ext uri="{C183D7F6-B498-43B3-948B-1728B52AA6E4}">
                <adec:decorative xmlns:adec="http://schemas.microsoft.com/office/drawing/2017/decorative" val="1"/>
              </a:ext>
            </a:extLst>
          </p:cNvPr>
          <p:cNvSpPr txBox="1">
            <a:spLocks noGrp="1"/>
          </p:cNvSpPr>
          <p:nvPr>
            <p:ph type="body" idx="1"/>
          </p:nvPr>
        </p:nvSpPr>
        <p:spPr>
          <a:xfrm>
            <a:off x="537882" y="1369219"/>
            <a:ext cx="8088300" cy="30819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sp>
        <p:nvSpPr>
          <p:cNvPr id="394" name="Google Shape;394;p44">
            <a:extLst>
              <a:ext uri="{C183D7F6-B498-43B3-948B-1728B52AA6E4}">
                <adec:decorative xmlns:adec="http://schemas.microsoft.com/office/drawing/2017/decorative" val="1"/>
              </a:ext>
            </a:extLst>
          </p:cNvPr>
          <p:cNvSpPr/>
          <p:nvPr/>
        </p:nvSpPr>
        <p:spPr>
          <a:xfrm>
            <a:off x="397475" y="1168250"/>
            <a:ext cx="570900" cy="201600"/>
          </a:xfrm>
          <a:prstGeom prst="rect">
            <a:avLst/>
          </a:prstGeom>
          <a:solidFill>
            <a:srgbClr val="4A4A4A"/>
          </a:solidFill>
          <a:ln w="7000" cap="flat" cmpd="sng">
            <a:solidFill>
              <a:srgbClr val="FFFFFF"/>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395" name="Google Shape;395;p44">
            <a:extLst>
              <a:ext uri="{C183D7F6-B498-43B3-948B-1728B52AA6E4}">
                <adec:decorative xmlns:adec="http://schemas.microsoft.com/office/drawing/2017/decorative" val="1"/>
              </a:ext>
            </a:extLst>
          </p:cNvPr>
          <p:cNvSpPr/>
          <p:nvPr/>
        </p:nvSpPr>
        <p:spPr>
          <a:xfrm>
            <a:off x="397475" y="1168250"/>
            <a:ext cx="570900" cy="20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783"/>
              <a:buFont typeface="Arial"/>
              <a:buNone/>
            </a:pPr>
            <a:r>
              <a:rPr lang="en" sz="1000" b="1" i="0" u="none" strike="noStrike" cap="none">
                <a:solidFill>
                  <a:srgbClr val="FFFFFF"/>
                </a:solidFill>
                <a:latin typeface="Calibri"/>
                <a:ea typeface="Calibri"/>
                <a:cs typeface="Calibri"/>
                <a:sym typeface="Calibri"/>
              </a:rPr>
              <a:t>Module</a:t>
            </a:r>
            <a:endParaRPr sz="1000" i="0" u="none" strike="noStrike" cap="none">
              <a:solidFill>
                <a:schemeClr val="dk1"/>
              </a:solidFill>
              <a:latin typeface="Calibri"/>
              <a:ea typeface="Calibri"/>
              <a:cs typeface="Calibri"/>
              <a:sym typeface="Calibri"/>
            </a:endParaRPr>
          </a:p>
        </p:txBody>
      </p:sp>
      <p:sp>
        <p:nvSpPr>
          <p:cNvPr id="396" name="Google Shape;396;p44">
            <a:extLst>
              <a:ext uri="{C183D7F6-B498-43B3-948B-1728B52AA6E4}">
                <adec:decorative xmlns:adec="http://schemas.microsoft.com/office/drawing/2017/decorative" val="1"/>
              </a:ext>
            </a:extLst>
          </p:cNvPr>
          <p:cNvSpPr/>
          <p:nvPr/>
        </p:nvSpPr>
        <p:spPr>
          <a:xfrm>
            <a:off x="968262" y="1168250"/>
            <a:ext cx="638100" cy="201600"/>
          </a:xfrm>
          <a:prstGeom prst="rect">
            <a:avLst/>
          </a:prstGeom>
          <a:solidFill>
            <a:srgbClr val="4A4A4A"/>
          </a:solidFill>
          <a:ln w="7000" cap="flat" cmpd="sng">
            <a:solidFill>
              <a:srgbClr val="FFFFFF"/>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397" name="Google Shape;397;p44"/>
          <p:cNvSpPr/>
          <p:nvPr/>
        </p:nvSpPr>
        <p:spPr>
          <a:xfrm>
            <a:off x="968262" y="1168250"/>
            <a:ext cx="638100" cy="20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783"/>
              <a:buFont typeface="Arial"/>
              <a:buNone/>
            </a:pPr>
            <a:r>
              <a:rPr lang="en" sz="1000" b="1" i="0" u="none" strike="noStrike" cap="none">
                <a:solidFill>
                  <a:srgbClr val="FFFFFF"/>
                </a:solidFill>
                <a:latin typeface="Calibri"/>
                <a:ea typeface="Calibri"/>
                <a:cs typeface="Calibri"/>
                <a:sym typeface="Calibri"/>
              </a:rPr>
              <a:t>Date</a:t>
            </a:r>
            <a:endParaRPr sz="1000" i="0" u="none" strike="noStrike" cap="none">
              <a:solidFill>
                <a:schemeClr val="dk1"/>
              </a:solidFill>
              <a:latin typeface="Calibri"/>
              <a:ea typeface="Calibri"/>
              <a:cs typeface="Calibri"/>
              <a:sym typeface="Calibri"/>
            </a:endParaRPr>
          </a:p>
        </p:txBody>
      </p:sp>
      <p:sp>
        <p:nvSpPr>
          <p:cNvPr id="398" name="Google Shape;398;p44">
            <a:extLst>
              <a:ext uri="{C183D7F6-B498-43B3-948B-1728B52AA6E4}">
                <adec:decorative xmlns:adec="http://schemas.microsoft.com/office/drawing/2017/decorative" val="1"/>
              </a:ext>
            </a:extLst>
          </p:cNvPr>
          <p:cNvSpPr/>
          <p:nvPr/>
        </p:nvSpPr>
        <p:spPr>
          <a:xfrm>
            <a:off x="1606201" y="1168250"/>
            <a:ext cx="1343100" cy="201600"/>
          </a:xfrm>
          <a:prstGeom prst="rect">
            <a:avLst/>
          </a:prstGeom>
          <a:solidFill>
            <a:srgbClr val="4A4A4A"/>
          </a:solidFill>
          <a:ln w="7000" cap="flat" cmpd="sng">
            <a:solidFill>
              <a:srgbClr val="FFFFFF"/>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399" name="Google Shape;399;p44"/>
          <p:cNvSpPr/>
          <p:nvPr/>
        </p:nvSpPr>
        <p:spPr>
          <a:xfrm>
            <a:off x="1606201" y="1168250"/>
            <a:ext cx="1343100" cy="20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783"/>
              <a:buFont typeface="Arial"/>
              <a:buNone/>
            </a:pPr>
            <a:r>
              <a:rPr lang="en" sz="1000" b="1" i="0" u="none" strike="noStrike" cap="none">
                <a:solidFill>
                  <a:srgbClr val="FFFFFF"/>
                </a:solidFill>
                <a:latin typeface="Calibri"/>
                <a:ea typeface="Calibri"/>
                <a:cs typeface="Calibri"/>
                <a:sym typeface="Calibri"/>
              </a:rPr>
              <a:t>Topic</a:t>
            </a:r>
            <a:endParaRPr sz="1000" i="0" u="none" strike="noStrike" cap="none">
              <a:solidFill>
                <a:schemeClr val="dk1"/>
              </a:solidFill>
              <a:latin typeface="Calibri"/>
              <a:ea typeface="Calibri"/>
              <a:cs typeface="Calibri"/>
              <a:sym typeface="Calibri"/>
            </a:endParaRPr>
          </a:p>
        </p:txBody>
      </p:sp>
      <p:sp>
        <p:nvSpPr>
          <p:cNvPr id="400" name="Google Shape;400;p44">
            <a:extLst>
              <a:ext uri="{C183D7F6-B498-43B3-948B-1728B52AA6E4}">
                <adec:decorative xmlns:adec="http://schemas.microsoft.com/office/drawing/2017/decorative" val="1"/>
              </a:ext>
            </a:extLst>
          </p:cNvPr>
          <p:cNvSpPr/>
          <p:nvPr/>
        </p:nvSpPr>
        <p:spPr>
          <a:xfrm>
            <a:off x="2949230" y="1168250"/>
            <a:ext cx="1040700" cy="201600"/>
          </a:xfrm>
          <a:prstGeom prst="rect">
            <a:avLst/>
          </a:prstGeom>
          <a:solidFill>
            <a:srgbClr val="4A4A4A"/>
          </a:solidFill>
          <a:ln w="7000" cap="flat" cmpd="sng">
            <a:solidFill>
              <a:srgbClr val="FFFFFF"/>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01" name="Google Shape;401;p44"/>
          <p:cNvSpPr/>
          <p:nvPr/>
        </p:nvSpPr>
        <p:spPr>
          <a:xfrm>
            <a:off x="2949230" y="1168250"/>
            <a:ext cx="1040700" cy="20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783"/>
              <a:buFont typeface="Arial"/>
              <a:buNone/>
            </a:pPr>
            <a:r>
              <a:rPr lang="en" sz="1000" b="1" i="0" u="none" strike="noStrike" cap="none">
                <a:solidFill>
                  <a:srgbClr val="FFFFFF"/>
                </a:solidFill>
                <a:latin typeface="Calibri"/>
                <a:ea typeface="Calibri"/>
                <a:cs typeface="Calibri"/>
                <a:sym typeface="Calibri"/>
              </a:rPr>
              <a:t>Format</a:t>
            </a:r>
            <a:endParaRPr sz="1000" b="1" i="0" u="none" strike="noStrike" cap="none">
              <a:solidFill>
                <a:schemeClr val="dk1"/>
              </a:solidFill>
              <a:latin typeface="Calibri"/>
              <a:ea typeface="Calibri"/>
              <a:cs typeface="Calibri"/>
              <a:sym typeface="Calibri"/>
            </a:endParaRPr>
          </a:p>
        </p:txBody>
      </p:sp>
      <p:sp>
        <p:nvSpPr>
          <p:cNvPr id="402" name="Google Shape;402;p44">
            <a:extLst>
              <a:ext uri="{C183D7F6-B498-43B3-948B-1728B52AA6E4}">
                <adec:decorative xmlns:adec="http://schemas.microsoft.com/office/drawing/2017/decorative" val="1"/>
              </a:ext>
            </a:extLst>
          </p:cNvPr>
          <p:cNvSpPr/>
          <p:nvPr/>
        </p:nvSpPr>
        <p:spPr>
          <a:xfrm>
            <a:off x="3990078" y="1168250"/>
            <a:ext cx="1175400" cy="201600"/>
          </a:xfrm>
          <a:prstGeom prst="rect">
            <a:avLst/>
          </a:prstGeom>
          <a:solidFill>
            <a:srgbClr val="4A4A4A"/>
          </a:solidFill>
          <a:ln w="7000" cap="flat" cmpd="sng">
            <a:solidFill>
              <a:srgbClr val="FFFFFF"/>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03" name="Google Shape;403;p44"/>
          <p:cNvSpPr/>
          <p:nvPr/>
        </p:nvSpPr>
        <p:spPr>
          <a:xfrm>
            <a:off x="3990078" y="1168250"/>
            <a:ext cx="1175400" cy="20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783"/>
              <a:buFont typeface="Arial"/>
              <a:buNone/>
            </a:pPr>
            <a:r>
              <a:rPr lang="en" sz="1000" b="1" i="0" u="none" strike="noStrike" cap="none">
                <a:solidFill>
                  <a:srgbClr val="FFFFFF"/>
                </a:solidFill>
                <a:latin typeface="Calibri"/>
                <a:ea typeface="Calibri"/>
                <a:cs typeface="Calibri"/>
                <a:sym typeface="Calibri"/>
              </a:rPr>
              <a:t>Audience</a:t>
            </a:r>
            <a:endParaRPr sz="1000" i="0" u="none" strike="noStrike" cap="none">
              <a:solidFill>
                <a:schemeClr val="dk1"/>
              </a:solidFill>
              <a:latin typeface="Calibri"/>
              <a:ea typeface="Calibri"/>
              <a:cs typeface="Calibri"/>
              <a:sym typeface="Calibri"/>
            </a:endParaRPr>
          </a:p>
        </p:txBody>
      </p:sp>
      <p:sp>
        <p:nvSpPr>
          <p:cNvPr id="404" name="Google Shape;404;p44">
            <a:extLst>
              <a:ext uri="{C183D7F6-B498-43B3-948B-1728B52AA6E4}">
                <adec:decorative xmlns:adec="http://schemas.microsoft.com/office/drawing/2017/decorative" val="1"/>
              </a:ext>
            </a:extLst>
          </p:cNvPr>
          <p:cNvSpPr/>
          <p:nvPr/>
        </p:nvSpPr>
        <p:spPr>
          <a:xfrm>
            <a:off x="5165224" y="1168250"/>
            <a:ext cx="3713400" cy="255300"/>
          </a:xfrm>
          <a:prstGeom prst="rect">
            <a:avLst/>
          </a:prstGeom>
          <a:solidFill>
            <a:srgbClr val="4A4A4A"/>
          </a:solidFill>
          <a:ln w="7000" cap="flat" cmpd="sng">
            <a:solidFill>
              <a:srgbClr val="FFFFFF"/>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05" name="Google Shape;405;p44"/>
          <p:cNvSpPr/>
          <p:nvPr/>
        </p:nvSpPr>
        <p:spPr>
          <a:xfrm>
            <a:off x="5165225" y="1168250"/>
            <a:ext cx="3652200" cy="20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783"/>
              <a:buFont typeface="Arial"/>
              <a:buNone/>
            </a:pPr>
            <a:r>
              <a:rPr lang="en" sz="1000" b="1" i="0" u="none" strike="noStrike" cap="none">
                <a:solidFill>
                  <a:srgbClr val="FFFFFF"/>
                </a:solidFill>
                <a:latin typeface="Calibri"/>
                <a:ea typeface="Calibri"/>
                <a:cs typeface="Calibri"/>
                <a:sym typeface="Calibri"/>
              </a:rPr>
              <a:t>Objectives</a:t>
            </a:r>
            <a:endParaRPr sz="1000" i="0" u="none" strike="noStrike" cap="none">
              <a:solidFill>
                <a:schemeClr val="dk1"/>
              </a:solidFill>
              <a:latin typeface="Calibri"/>
              <a:ea typeface="Calibri"/>
              <a:cs typeface="Calibri"/>
              <a:sym typeface="Calibri"/>
            </a:endParaRPr>
          </a:p>
        </p:txBody>
      </p:sp>
      <p:sp>
        <p:nvSpPr>
          <p:cNvPr id="406" name="Google Shape;406;p44">
            <a:extLst>
              <a:ext uri="{C183D7F6-B498-43B3-948B-1728B52AA6E4}">
                <adec:decorative xmlns:adec="http://schemas.microsoft.com/office/drawing/2017/decorative" val="1"/>
              </a:ext>
            </a:extLst>
          </p:cNvPr>
          <p:cNvSpPr/>
          <p:nvPr/>
        </p:nvSpPr>
        <p:spPr>
          <a:xfrm>
            <a:off x="397475" y="1369704"/>
            <a:ext cx="8481300" cy="772200"/>
          </a:xfrm>
          <a:prstGeom prst="rect">
            <a:avLst/>
          </a:prstGeom>
          <a:solidFill>
            <a:srgbClr val="FFFFFF"/>
          </a:solidFill>
          <a:ln w="7000" cap="flat" cmpd="sng">
            <a:solidFill>
              <a:srgbClr val="D9D9D9"/>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07" name="Google Shape;407;p44"/>
          <p:cNvSpPr/>
          <p:nvPr/>
        </p:nvSpPr>
        <p:spPr>
          <a:xfrm>
            <a:off x="397475" y="1369704"/>
            <a:ext cx="570900" cy="772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5AA6"/>
              </a:buClr>
              <a:buSzPts val="2546"/>
              <a:buFont typeface="Arial"/>
              <a:buNone/>
            </a:pPr>
            <a:r>
              <a:rPr lang="en" sz="2546" b="1" i="0" u="none" strike="noStrike" cap="none">
                <a:solidFill>
                  <a:srgbClr val="2E5AA6"/>
                </a:solidFill>
                <a:latin typeface="Arial"/>
                <a:ea typeface="Arial"/>
                <a:cs typeface="Arial"/>
                <a:sym typeface="Arial"/>
              </a:rPr>
              <a:t>1</a:t>
            </a:r>
            <a:endParaRPr sz="2546" b="0" i="0" u="none" strike="noStrike" cap="none">
              <a:solidFill>
                <a:schemeClr val="dk1"/>
              </a:solidFill>
              <a:latin typeface="Calibri"/>
              <a:ea typeface="Calibri"/>
              <a:cs typeface="Calibri"/>
              <a:sym typeface="Calibri"/>
            </a:endParaRPr>
          </a:p>
        </p:txBody>
      </p:sp>
      <p:sp>
        <p:nvSpPr>
          <p:cNvPr id="408" name="Google Shape;408;p44"/>
          <p:cNvSpPr/>
          <p:nvPr/>
        </p:nvSpPr>
        <p:spPr>
          <a:xfrm>
            <a:off x="988408" y="1369704"/>
            <a:ext cx="597900" cy="772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5AA6"/>
              </a:buClr>
              <a:buSzPts val="881"/>
              <a:buFont typeface="Arial"/>
              <a:buNone/>
            </a:pPr>
            <a:r>
              <a:rPr lang="en" sz="881" b="1">
                <a:solidFill>
                  <a:srgbClr val="2E5AA6"/>
                </a:solidFill>
                <a:latin typeface="Calibri"/>
                <a:ea typeface="Calibri"/>
                <a:cs typeface="Calibri"/>
                <a:sym typeface="Calibri"/>
              </a:rPr>
              <a:t>October 7</a:t>
            </a:r>
            <a:endParaRPr sz="881" i="0" u="none" strike="noStrike" cap="none">
              <a:solidFill>
                <a:schemeClr val="dk1"/>
              </a:solidFill>
              <a:latin typeface="Calibri"/>
              <a:ea typeface="Calibri"/>
              <a:cs typeface="Calibri"/>
              <a:sym typeface="Calibri"/>
            </a:endParaRPr>
          </a:p>
        </p:txBody>
      </p:sp>
      <p:sp>
        <p:nvSpPr>
          <p:cNvPr id="409" name="Google Shape;409;p44"/>
          <p:cNvSpPr/>
          <p:nvPr/>
        </p:nvSpPr>
        <p:spPr>
          <a:xfrm>
            <a:off x="1816425" y="1410000"/>
            <a:ext cx="913200" cy="691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2E5AA6"/>
              </a:buClr>
              <a:buSzPts val="685"/>
              <a:buFont typeface="Arial"/>
              <a:buNone/>
            </a:pPr>
            <a:r>
              <a:rPr lang="en" sz="800" b="1" i="0" u="none" strike="noStrike" cap="none">
                <a:solidFill>
                  <a:srgbClr val="2E5AA6"/>
                </a:solidFill>
                <a:latin typeface="Calibri"/>
                <a:ea typeface="Calibri"/>
                <a:cs typeface="Calibri"/>
                <a:sym typeface="Calibri"/>
              </a:rPr>
              <a:t>Launching the OUGA</a:t>
            </a:r>
            <a:endParaRPr sz="800" b="1" i="0" u="none" strike="noStrike" cap="none">
              <a:solidFill>
                <a:schemeClr val="dk1"/>
              </a:solidFill>
              <a:latin typeface="Calibri"/>
              <a:ea typeface="Calibri"/>
              <a:cs typeface="Calibri"/>
              <a:sym typeface="Calibri"/>
            </a:endParaRPr>
          </a:p>
          <a:p>
            <a:pPr marL="0" marR="0" lvl="0" indent="0" algn="l" rtl="0">
              <a:lnSpc>
                <a:spcPct val="100000"/>
              </a:lnSpc>
              <a:spcBef>
                <a:spcPts val="196"/>
              </a:spcBef>
              <a:spcAft>
                <a:spcPts val="0"/>
              </a:spcAft>
              <a:buClr>
                <a:srgbClr val="404040"/>
              </a:buClr>
              <a:buSzPts val="685"/>
              <a:buFont typeface="Arial"/>
              <a:buNone/>
            </a:pPr>
            <a:r>
              <a:rPr lang="en" sz="800">
                <a:solidFill>
                  <a:srgbClr val="404040"/>
                </a:solidFill>
                <a:latin typeface="Calibri"/>
                <a:ea typeface="Calibri"/>
                <a:cs typeface="Calibri"/>
                <a:sym typeface="Calibri"/>
              </a:rPr>
              <a:t>Discuss the goals and timeline</a:t>
            </a:r>
            <a:endParaRPr sz="800" i="0" u="none" strike="noStrike" cap="none">
              <a:solidFill>
                <a:schemeClr val="dk1"/>
              </a:solidFill>
              <a:latin typeface="Calibri"/>
              <a:ea typeface="Calibri"/>
              <a:cs typeface="Calibri"/>
              <a:sym typeface="Calibri"/>
            </a:endParaRPr>
          </a:p>
        </p:txBody>
      </p:sp>
      <p:sp>
        <p:nvSpPr>
          <p:cNvPr id="410" name="Google Shape;410;p44"/>
          <p:cNvSpPr/>
          <p:nvPr/>
        </p:nvSpPr>
        <p:spPr>
          <a:xfrm>
            <a:off x="3054298" y="1557742"/>
            <a:ext cx="960300" cy="39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Kickoff Webinar</a:t>
            </a:r>
            <a:endParaRPr sz="800">
              <a:solidFill>
                <a:srgbClr val="1F1F1F"/>
              </a:solidFill>
              <a:latin typeface="Calibri"/>
              <a:ea typeface="Calibri"/>
              <a:cs typeface="Calibri"/>
              <a:sym typeface="Calibri"/>
            </a:endParaRPr>
          </a:p>
        </p:txBody>
      </p:sp>
      <p:sp>
        <p:nvSpPr>
          <p:cNvPr id="411" name="Google Shape;411;p44"/>
          <p:cNvSpPr/>
          <p:nvPr/>
        </p:nvSpPr>
        <p:spPr>
          <a:xfrm>
            <a:off x="4196199" y="1423426"/>
            <a:ext cx="1067700" cy="665100"/>
          </a:xfrm>
          <a:prstGeom prst="rect">
            <a:avLst/>
          </a:prstGeom>
          <a:noFill/>
          <a:ln>
            <a:noFill/>
          </a:ln>
        </p:spPr>
        <p:txBody>
          <a:bodyPr spcFirstLastPara="1" wrap="square" lIns="0" tIns="0" rIns="0" bIns="0" anchor="ctr" anchorCtr="0">
            <a:noAutofit/>
          </a:bodyPr>
          <a:lstStyle/>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District Leadership</a:t>
            </a:r>
            <a:endParaRPr sz="800" i="0" u="none" strike="noStrike" cap="none">
              <a:solidFill>
                <a:schemeClr val="dk1"/>
              </a:solidFill>
              <a:latin typeface="Calibri"/>
              <a:ea typeface="Calibri"/>
              <a:cs typeface="Calibri"/>
              <a:sym typeface="Calibri"/>
            </a:endParaRPr>
          </a:p>
        </p:txBody>
      </p:sp>
      <p:sp>
        <p:nvSpPr>
          <p:cNvPr id="412" name="Google Shape;412;p44"/>
          <p:cNvSpPr/>
          <p:nvPr/>
        </p:nvSpPr>
        <p:spPr>
          <a:xfrm>
            <a:off x="5391283" y="1403280"/>
            <a:ext cx="2907900" cy="705000"/>
          </a:xfrm>
          <a:prstGeom prst="rect">
            <a:avLst/>
          </a:prstGeom>
          <a:noFill/>
          <a:ln>
            <a:noFill/>
          </a:ln>
        </p:spPr>
        <p:txBody>
          <a:bodyPr spcFirstLastPara="1" wrap="square" lIns="0" tIns="0" rIns="0" bIns="0" anchor="t" anchorCtr="0">
            <a:noAutofit/>
          </a:bodyPr>
          <a:lstStyle/>
          <a:p>
            <a:pPr marL="99484" marR="0" lvl="0" indent="-112978" algn="l" rtl="0">
              <a:lnSpc>
                <a:spcPct val="100000"/>
              </a:lnSpc>
              <a:spcBef>
                <a:spcPts val="0"/>
              </a:spcBef>
              <a:spcAft>
                <a:spcPts val="0"/>
              </a:spcAft>
              <a:buClr>
                <a:srgbClr val="1F1F1F"/>
              </a:buClr>
              <a:buSzPts val="800"/>
              <a:buFont typeface="Calibri"/>
              <a:buChar char="•"/>
            </a:pPr>
            <a:r>
              <a:rPr lang="en" sz="800" i="0" u="none" strike="noStrike" cap="none">
                <a:solidFill>
                  <a:srgbClr val="1F1F1F"/>
                </a:solidFill>
                <a:latin typeface="Calibri"/>
                <a:ea typeface="Calibri"/>
                <a:cs typeface="Calibri"/>
                <a:sym typeface="Calibri"/>
              </a:rPr>
              <a:t>Understand the purpose and goals of the OUGA</a:t>
            </a:r>
            <a:endParaRPr sz="800" i="0" u="none" strike="noStrike" cap="none">
              <a:solidFill>
                <a:schemeClr val="dk1"/>
              </a:solidFill>
              <a:latin typeface="Calibri"/>
              <a:ea typeface="Calibri"/>
              <a:cs typeface="Calibri"/>
              <a:sym typeface="Calibri"/>
            </a:endParaRPr>
          </a:p>
          <a:p>
            <a:pPr marL="99484" marR="0" lvl="0" indent="-112978" algn="l" rtl="0">
              <a:lnSpc>
                <a:spcPct val="100000"/>
              </a:lnSpc>
              <a:spcBef>
                <a:spcPts val="196"/>
              </a:spcBef>
              <a:spcAft>
                <a:spcPts val="0"/>
              </a:spcAft>
              <a:buClr>
                <a:srgbClr val="1F1F1F"/>
              </a:buClr>
              <a:buSzPts val="800"/>
              <a:buFont typeface="Calibri"/>
              <a:buChar char="•"/>
            </a:pPr>
            <a:r>
              <a:rPr lang="en" sz="800" i="0" u="none" strike="noStrike" cap="none">
                <a:solidFill>
                  <a:srgbClr val="1F1F1F"/>
                </a:solidFill>
                <a:latin typeface="Calibri"/>
                <a:ea typeface="Calibri"/>
                <a:cs typeface="Calibri"/>
                <a:sym typeface="Calibri"/>
              </a:rPr>
              <a:t>Preview the full year: key topics and timeline</a:t>
            </a:r>
            <a:endParaRPr sz="800" i="0" u="none" strike="noStrike" cap="none">
              <a:solidFill>
                <a:srgbClr val="1F1F1F"/>
              </a:solidFill>
              <a:latin typeface="Calibri"/>
              <a:ea typeface="Calibri"/>
              <a:cs typeface="Calibri"/>
              <a:sym typeface="Calibri"/>
            </a:endParaRPr>
          </a:p>
          <a:p>
            <a:pPr marL="99484" marR="0" lvl="0" indent="-112978" algn="l" rtl="0">
              <a:lnSpc>
                <a:spcPct val="100000"/>
              </a:lnSpc>
              <a:spcBef>
                <a:spcPts val="196"/>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Provide information on identifying a planning lead</a:t>
            </a:r>
            <a:endParaRPr sz="800">
              <a:solidFill>
                <a:srgbClr val="1F1F1F"/>
              </a:solidFill>
              <a:latin typeface="Calibri"/>
              <a:ea typeface="Calibri"/>
              <a:cs typeface="Calibri"/>
              <a:sym typeface="Calibri"/>
            </a:endParaRPr>
          </a:p>
          <a:p>
            <a:pPr marL="99484" marR="0" lvl="0" indent="-112978" algn="l" rtl="0">
              <a:lnSpc>
                <a:spcPct val="100000"/>
              </a:lnSpc>
              <a:spcBef>
                <a:spcPts val="196"/>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Answer questions</a:t>
            </a:r>
            <a:endParaRPr sz="800">
              <a:solidFill>
                <a:srgbClr val="1F1F1F"/>
              </a:solidFill>
              <a:latin typeface="Calibri"/>
              <a:ea typeface="Calibri"/>
              <a:cs typeface="Calibri"/>
              <a:sym typeface="Calibri"/>
            </a:endParaRPr>
          </a:p>
          <a:p>
            <a:pPr marL="0" marR="0" lvl="0" indent="0" algn="l" rtl="0">
              <a:lnSpc>
                <a:spcPct val="100000"/>
              </a:lnSpc>
              <a:spcBef>
                <a:spcPts val="196"/>
              </a:spcBef>
              <a:spcAft>
                <a:spcPts val="0"/>
              </a:spcAft>
              <a:buNone/>
            </a:pPr>
            <a:endParaRPr sz="800" i="0" u="none" strike="noStrike" cap="none">
              <a:solidFill>
                <a:schemeClr val="dk1"/>
              </a:solidFill>
              <a:latin typeface="Calibri"/>
              <a:ea typeface="Calibri"/>
              <a:cs typeface="Calibri"/>
              <a:sym typeface="Calibri"/>
            </a:endParaRPr>
          </a:p>
        </p:txBody>
      </p:sp>
      <p:sp>
        <p:nvSpPr>
          <p:cNvPr id="413" name="Google Shape;413;p44">
            <a:extLst>
              <a:ext uri="{C183D7F6-B498-43B3-948B-1728B52AA6E4}">
                <adec:decorative xmlns:adec="http://schemas.microsoft.com/office/drawing/2017/decorative" val="1"/>
              </a:ext>
            </a:extLst>
          </p:cNvPr>
          <p:cNvSpPr/>
          <p:nvPr/>
        </p:nvSpPr>
        <p:spPr>
          <a:xfrm>
            <a:off x="397475" y="2141950"/>
            <a:ext cx="8481300" cy="1000800"/>
          </a:xfrm>
          <a:prstGeom prst="rect">
            <a:avLst/>
          </a:prstGeom>
          <a:solidFill>
            <a:srgbClr val="F2F2F2"/>
          </a:solidFill>
          <a:ln w="7000" cap="flat" cmpd="sng">
            <a:solidFill>
              <a:srgbClr val="D9D9D9"/>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14" name="Google Shape;414;p44"/>
          <p:cNvSpPr/>
          <p:nvPr/>
        </p:nvSpPr>
        <p:spPr>
          <a:xfrm>
            <a:off x="397475" y="2141946"/>
            <a:ext cx="570900" cy="1107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55A11"/>
              </a:buClr>
              <a:buSzPts val="2546"/>
              <a:buFont typeface="Arial"/>
              <a:buNone/>
            </a:pPr>
            <a:r>
              <a:rPr lang="en" sz="2546" b="1" i="0" u="none" strike="noStrike" cap="none">
                <a:solidFill>
                  <a:srgbClr val="C55A11"/>
                </a:solidFill>
                <a:latin typeface="Arial"/>
                <a:ea typeface="Arial"/>
                <a:cs typeface="Arial"/>
                <a:sym typeface="Arial"/>
              </a:rPr>
              <a:t>2</a:t>
            </a:r>
            <a:endParaRPr sz="2546" b="1" i="0" u="none" strike="noStrike" cap="none">
              <a:solidFill>
                <a:schemeClr val="dk1"/>
              </a:solidFill>
              <a:latin typeface="Calibri"/>
              <a:ea typeface="Calibri"/>
              <a:cs typeface="Calibri"/>
              <a:sym typeface="Calibri"/>
            </a:endParaRPr>
          </a:p>
        </p:txBody>
      </p:sp>
      <p:sp>
        <p:nvSpPr>
          <p:cNvPr id="415" name="Google Shape;415;p44"/>
          <p:cNvSpPr/>
          <p:nvPr/>
        </p:nvSpPr>
        <p:spPr>
          <a:xfrm>
            <a:off x="988400" y="2141950"/>
            <a:ext cx="597900" cy="962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55A11"/>
              </a:buClr>
              <a:buSzPts val="881"/>
              <a:buFont typeface="Arial"/>
              <a:buNone/>
            </a:pPr>
            <a:r>
              <a:rPr lang="en" sz="881" b="1" i="0" u="none" strike="noStrike" cap="none">
                <a:solidFill>
                  <a:srgbClr val="C55A11"/>
                </a:solidFill>
                <a:latin typeface="Calibri"/>
                <a:ea typeface="Calibri"/>
                <a:cs typeface="Calibri"/>
                <a:sym typeface="Calibri"/>
              </a:rPr>
              <a:t>October </a:t>
            </a:r>
            <a:r>
              <a:rPr lang="en" sz="881" b="1">
                <a:solidFill>
                  <a:srgbClr val="C55A11"/>
                </a:solidFill>
                <a:latin typeface="Calibri"/>
                <a:ea typeface="Calibri"/>
                <a:cs typeface="Calibri"/>
                <a:sym typeface="Calibri"/>
              </a:rPr>
              <a:t>– November</a:t>
            </a:r>
            <a:endParaRPr sz="881" i="0" u="none" strike="noStrike" cap="none">
              <a:solidFill>
                <a:schemeClr val="dk1"/>
              </a:solidFill>
              <a:latin typeface="Calibri"/>
              <a:ea typeface="Calibri"/>
              <a:cs typeface="Calibri"/>
              <a:sym typeface="Calibri"/>
            </a:endParaRPr>
          </a:p>
        </p:txBody>
      </p:sp>
      <p:sp>
        <p:nvSpPr>
          <p:cNvPr id="416" name="Google Shape;416;p44"/>
          <p:cNvSpPr/>
          <p:nvPr/>
        </p:nvSpPr>
        <p:spPr>
          <a:xfrm>
            <a:off x="1816425" y="2182226"/>
            <a:ext cx="913200" cy="921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C55A11"/>
              </a:buClr>
              <a:buSzPts val="685"/>
              <a:buFont typeface="Arial"/>
              <a:buNone/>
            </a:pPr>
            <a:r>
              <a:rPr lang="en" sz="800" b="1" i="0" u="none" strike="noStrike" cap="none">
                <a:solidFill>
                  <a:srgbClr val="C55A11"/>
                </a:solidFill>
                <a:latin typeface="Calibri"/>
                <a:ea typeface="Calibri"/>
                <a:cs typeface="Calibri"/>
                <a:sym typeface="Calibri"/>
              </a:rPr>
              <a:t>Preparing to Complete the OUGA</a:t>
            </a:r>
            <a:endParaRPr sz="800" i="0" u="none" strike="noStrike" cap="none">
              <a:solidFill>
                <a:schemeClr val="dk1"/>
              </a:solidFill>
              <a:latin typeface="Calibri"/>
              <a:ea typeface="Calibri"/>
              <a:cs typeface="Calibri"/>
              <a:sym typeface="Calibri"/>
            </a:endParaRPr>
          </a:p>
          <a:p>
            <a:pPr marL="0" marR="0" lvl="0" indent="0" algn="l" rtl="0">
              <a:lnSpc>
                <a:spcPct val="100000"/>
              </a:lnSpc>
              <a:spcBef>
                <a:spcPts val="196"/>
              </a:spcBef>
              <a:spcAft>
                <a:spcPts val="0"/>
              </a:spcAft>
              <a:buClr>
                <a:srgbClr val="404040"/>
              </a:buClr>
              <a:buSzPts val="685"/>
              <a:buFont typeface="Arial"/>
              <a:buNone/>
            </a:pPr>
            <a:r>
              <a:rPr lang="en" sz="800">
                <a:solidFill>
                  <a:srgbClr val="404040"/>
                </a:solidFill>
                <a:latin typeface="Calibri"/>
                <a:ea typeface="Calibri"/>
                <a:cs typeface="Calibri"/>
                <a:sym typeface="Calibri"/>
              </a:rPr>
              <a:t>Clarify planning activities </a:t>
            </a:r>
            <a:endParaRPr sz="800" i="0" u="none" strike="noStrike" cap="none">
              <a:solidFill>
                <a:schemeClr val="dk1"/>
              </a:solidFill>
              <a:latin typeface="Calibri"/>
              <a:ea typeface="Calibri"/>
              <a:cs typeface="Calibri"/>
              <a:sym typeface="Calibri"/>
            </a:endParaRPr>
          </a:p>
        </p:txBody>
      </p:sp>
      <p:sp>
        <p:nvSpPr>
          <p:cNvPr id="417" name="Google Shape;417;p44"/>
          <p:cNvSpPr/>
          <p:nvPr/>
        </p:nvSpPr>
        <p:spPr>
          <a:xfrm>
            <a:off x="3054300" y="2141950"/>
            <a:ext cx="960300" cy="962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685"/>
              <a:buFont typeface="Arial"/>
              <a:buNone/>
            </a:pPr>
            <a:r>
              <a:rPr lang="en" sz="800" i="0" u="none" strike="noStrike" cap="none">
                <a:solidFill>
                  <a:srgbClr val="1F1F1F"/>
                </a:solidFill>
                <a:latin typeface="Calibri"/>
                <a:ea typeface="Calibri"/>
                <a:cs typeface="Calibri"/>
                <a:sym typeface="Calibri"/>
              </a:rPr>
              <a:t>RST </a:t>
            </a:r>
            <a:r>
              <a:rPr lang="en" sz="800">
                <a:solidFill>
                  <a:srgbClr val="1F1F1F"/>
                </a:solidFill>
                <a:latin typeface="Calibri"/>
                <a:ea typeface="Calibri"/>
                <a:cs typeface="Calibri"/>
                <a:sym typeface="Calibri"/>
              </a:rPr>
              <a:t>Introduction and Launch Information Session</a:t>
            </a:r>
            <a:endParaRPr sz="8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F1F1F"/>
              </a:buClr>
              <a:buSzPts val="685"/>
              <a:buFont typeface="Arial"/>
              <a:buNone/>
            </a:pPr>
            <a:r>
              <a:rPr lang="en" sz="800" i="0" u="none" strike="noStrike" cap="none">
                <a:solidFill>
                  <a:srgbClr val="1F1F1F"/>
                </a:solidFill>
                <a:latin typeface="Calibri"/>
                <a:ea typeface="Calibri"/>
                <a:cs typeface="Calibri"/>
                <a:sym typeface="Calibri"/>
              </a:rPr>
              <a:t>(Regional)</a:t>
            </a:r>
            <a:endParaRPr sz="80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F1F1F"/>
              </a:buClr>
              <a:buSzPts val="685"/>
              <a:buFont typeface="Arial"/>
              <a:buNone/>
            </a:pPr>
            <a:endParaRPr sz="800">
              <a:solidFill>
                <a:srgbClr val="1F1F1F"/>
              </a:solidFill>
              <a:latin typeface="Calibri"/>
              <a:ea typeface="Calibri"/>
              <a:cs typeface="Calibri"/>
              <a:sym typeface="Calibri"/>
            </a:endParaRPr>
          </a:p>
          <a:p>
            <a:pPr marL="0" marR="0" lvl="0" indent="0" algn="l" rtl="0">
              <a:lnSpc>
                <a:spcPct val="100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Individualized Support with RST member</a:t>
            </a:r>
            <a:endParaRPr sz="800">
              <a:solidFill>
                <a:srgbClr val="1F1F1F"/>
              </a:solidFill>
              <a:latin typeface="Calibri"/>
              <a:ea typeface="Calibri"/>
              <a:cs typeface="Calibri"/>
              <a:sym typeface="Calibri"/>
            </a:endParaRPr>
          </a:p>
        </p:txBody>
      </p:sp>
      <p:sp>
        <p:nvSpPr>
          <p:cNvPr id="418" name="Google Shape;418;p44"/>
          <p:cNvSpPr/>
          <p:nvPr/>
        </p:nvSpPr>
        <p:spPr>
          <a:xfrm>
            <a:off x="4196200" y="2195674"/>
            <a:ext cx="1067700" cy="921900"/>
          </a:xfrm>
          <a:prstGeom prst="rect">
            <a:avLst/>
          </a:prstGeom>
          <a:noFill/>
          <a:ln>
            <a:noFill/>
          </a:ln>
        </p:spPr>
        <p:txBody>
          <a:bodyPr spcFirstLastPara="1" wrap="square" lIns="0" tIns="0" rIns="0" bIns="0" anchor="ctr" anchorCtr="0">
            <a:noAutofit/>
          </a:bodyPr>
          <a:lstStyle/>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Planning Leads</a:t>
            </a:r>
            <a:endParaRPr sz="800">
              <a:solidFill>
                <a:srgbClr val="1F1F1F"/>
              </a:solidFill>
              <a:latin typeface="Calibri"/>
              <a:ea typeface="Calibri"/>
              <a:cs typeface="Calibri"/>
              <a:sym typeface="Calibri"/>
            </a:endParaRPr>
          </a:p>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(and relevant district staff)</a:t>
            </a:r>
            <a:endParaRPr sz="800">
              <a:solidFill>
                <a:srgbClr val="1F1F1F"/>
              </a:solidFill>
              <a:latin typeface="Calibri"/>
              <a:ea typeface="Calibri"/>
              <a:cs typeface="Calibri"/>
              <a:sym typeface="Calibri"/>
            </a:endParaRPr>
          </a:p>
        </p:txBody>
      </p:sp>
      <p:sp>
        <p:nvSpPr>
          <p:cNvPr id="419" name="Google Shape;419;p44"/>
          <p:cNvSpPr/>
          <p:nvPr/>
        </p:nvSpPr>
        <p:spPr>
          <a:xfrm>
            <a:off x="5391275" y="2175525"/>
            <a:ext cx="2907900" cy="962100"/>
          </a:xfrm>
          <a:prstGeom prst="rect">
            <a:avLst/>
          </a:prstGeom>
          <a:noFill/>
          <a:ln>
            <a:noFill/>
          </a:ln>
        </p:spPr>
        <p:txBody>
          <a:bodyPr spcFirstLastPara="1" wrap="square" lIns="0" tIns="0" rIns="0" bIns="0" anchor="t" anchorCtr="0">
            <a:noAutofit/>
          </a:bodyPr>
          <a:lstStyle/>
          <a:p>
            <a:pPr marL="99484" marR="0" lvl="0" indent="-112978" algn="l" rtl="0">
              <a:lnSpc>
                <a:spcPct val="100000"/>
              </a:lnSpc>
              <a:spcBef>
                <a:spcPts val="196"/>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Plan for </a:t>
            </a:r>
            <a:r>
              <a:rPr lang="en" sz="800" i="0" u="none" strike="noStrike" cap="none">
                <a:solidFill>
                  <a:srgbClr val="1F1F1F"/>
                </a:solidFill>
                <a:latin typeface="Calibri"/>
                <a:ea typeface="Calibri"/>
                <a:cs typeface="Calibri"/>
                <a:sym typeface="Calibri"/>
              </a:rPr>
              <a:t>key elements of planning </a:t>
            </a:r>
            <a:r>
              <a:rPr lang="en" sz="800">
                <a:solidFill>
                  <a:srgbClr val="1F1F1F"/>
                </a:solidFill>
                <a:latin typeface="Calibri"/>
                <a:ea typeface="Calibri"/>
                <a:cs typeface="Calibri"/>
                <a:sym typeface="Calibri"/>
              </a:rPr>
              <a:t>that will inform application completion (e.g. needs assessment and community engagement, IDEA proportionate share, ESEA equitable services tribal consultation, consortia formation, charter school planning agreements). </a:t>
            </a:r>
            <a:endParaRPr sz="800">
              <a:solidFill>
                <a:srgbClr val="1F1F1F"/>
              </a:solidFill>
              <a:latin typeface="Calibri"/>
              <a:ea typeface="Calibri"/>
              <a:cs typeface="Calibri"/>
              <a:sym typeface="Calibri"/>
            </a:endParaRPr>
          </a:p>
          <a:p>
            <a:pPr marL="99484" marR="0" lvl="0" indent="-112978" algn="l" rtl="0">
              <a:lnSpc>
                <a:spcPct val="100000"/>
              </a:lnSpc>
              <a:spcBef>
                <a:spcPts val="100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A</a:t>
            </a:r>
            <a:r>
              <a:rPr lang="en" sz="800" i="0" u="none" strike="noStrike" cap="none">
                <a:solidFill>
                  <a:srgbClr val="1F1F1F"/>
                </a:solidFill>
                <a:latin typeface="Calibri"/>
                <a:ea typeface="Calibri"/>
                <a:cs typeface="Calibri"/>
                <a:sym typeface="Calibri"/>
              </a:rPr>
              <a:t>nswer questions</a:t>
            </a:r>
            <a:endParaRPr sz="800" i="0" u="none" strike="noStrike" cap="none">
              <a:solidFill>
                <a:schemeClr val="dk1"/>
              </a:solidFill>
              <a:latin typeface="Calibri"/>
              <a:ea typeface="Calibri"/>
              <a:cs typeface="Calibri"/>
              <a:sym typeface="Calibri"/>
            </a:endParaRPr>
          </a:p>
        </p:txBody>
      </p:sp>
      <p:sp>
        <p:nvSpPr>
          <p:cNvPr id="420" name="Google Shape;420;p44">
            <a:extLst>
              <a:ext uri="{C183D7F6-B498-43B3-948B-1728B52AA6E4}">
                <adec:decorative xmlns:adec="http://schemas.microsoft.com/office/drawing/2017/decorative" val="1"/>
              </a:ext>
            </a:extLst>
          </p:cNvPr>
          <p:cNvSpPr/>
          <p:nvPr/>
        </p:nvSpPr>
        <p:spPr>
          <a:xfrm>
            <a:off x="397475" y="3137625"/>
            <a:ext cx="8481300" cy="884400"/>
          </a:xfrm>
          <a:prstGeom prst="rect">
            <a:avLst/>
          </a:prstGeom>
          <a:solidFill>
            <a:srgbClr val="FFFFFF"/>
          </a:solidFill>
          <a:ln w="7000" cap="flat" cmpd="sng">
            <a:solidFill>
              <a:srgbClr val="D9D9D9"/>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21" name="Google Shape;421;p44"/>
          <p:cNvSpPr/>
          <p:nvPr/>
        </p:nvSpPr>
        <p:spPr>
          <a:xfrm>
            <a:off x="397475" y="3182750"/>
            <a:ext cx="570900" cy="839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38135"/>
              </a:buClr>
              <a:buSzPts val="2546"/>
              <a:buFont typeface="Arial"/>
              <a:buNone/>
            </a:pPr>
            <a:r>
              <a:rPr lang="en" sz="2546" b="1" i="0" u="none" strike="noStrike" cap="none">
                <a:solidFill>
                  <a:srgbClr val="538135"/>
                </a:solidFill>
                <a:latin typeface="Arial"/>
                <a:ea typeface="Arial"/>
                <a:cs typeface="Arial"/>
                <a:sym typeface="Arial"/>
              </a:rPr>
              <a:t>3</a:t>
            </a:r>
            <a:endParaRPr sz="2546" b="0" i="0" u="none" strike="noStrike" cap="none">
              <a:solidFill>
                <a:schemeClr val="dk1"/>
              </a:solidFill>
              <a:latin typeface="Calibri"/>
              <a:ea typeface="Calibri"/>
              <a:cs typeface="Calibri"/>
              <a:sym typeface="Calibri"/>
            </a:endParaRPr>
          </a:p>
        </p:txBody>
      </p:sp>
      <p:sp>
        <p:nvSpPr>
          <p:cNvPr id="422" name="Google Shape;422;p44"/>
          <p:cNvSpPr/>
          <p:nvPr/>
        </p:nvSpPr>
        <p:spPr>
          <a:xfrm>
            <a:off x="988400" y="3182750"/>
            <a:ext cx="597900" cy="839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38135"/>
              </a:buClr>
              <a:buSzPts val="881"/>
              <a:buFont typeface="Arial"/>
              <a:buNone/>
            </a:pPr>
            <a:r>
              <a:rPr lang="en" sz="881" b="1" i="0" u="none" strike="noStrike" cap="none">
                <a:solidFill>
                  <a:srgbClr val="538135"/>
                </a:solidFill>
                <a:latin typeface="Arial"/>
                <a:ea typeface="Arial"/>
                <a:cs typeface="Arial"/>
                <a:sym typeface="Arial"/>
              </a:rPr>
              <a:t>November – </a:t>
            </a:r>
            <a:r>
              <a:rPr lang="en" sz="881" b="1">
                <a:solidFill>
                  <a:srgbClr val="538135"/>
                </a:solidFill>
              </a:rPr>
              <a:t>March</a:t>
            </a:r>
            <a:endParaRPr sz="881" b="0" i="0" u="none" strike="noStrike" cap="none">
              <a:solidFill>
                <a:schemeClr val="dk1"/>
              </a:solidFill>
              <a:latin typeface="Calibri"/>
              <a:ea typeface="Calibri"/>
              <a:cs typeface="Calibri"/>
              <a:sym typeface="Calibri"/>
            </a:endParaRPr>
          </a:p>
        </p:txBody>
      </p:sp>
      <p:sp>
        <p:nvSpPr>
          <p:cNvPr id="423" name="Google Shape;423;p44"/>
          <p:cNvSpPr/>
          <p:nvPr/>
        </p:nvSpPr>
        <p:spPr>
          <a:xfrm>
            <a:off x="1816425" y="3182650"/>
            <a:ext cx="913200" cy="792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38135"/>
              </a:buClr>
              <a:buSzPts val="685"/>
              <a:buFont typeface="Arial"/>
              <a:buNone/>
            </a:pPr>
            <a:r>
              <a:rPr lang="en" sz="800" b="1" i="0" u="none" strike="noStrike" cap="none">
                <a:solidFill>
                  <a:srgbClr val="538135"/>
                </a:solidFill>
                <a:latin typeface="Calibri"/>
                <a:ea typeface="Calibri"/>
                <a:cs typeface="Calibri"/>
                <a:sym typeface="Calibri"/>
              </a:rPr>
              <a:t>Completing the OUGA</a:t>
            </a:r>
            <a:endParaRPr sz="800" i="0" u="none" strike="noStrike" cap="none">
              <a:solidFill>
                <a:schemeClr val="dk1"/>
              </a:solidFill>
              <a:latin typeface="Calibri"/>
              <a:ea typeface="Calibri"/>
              <a:cs typeface="Calibri"/>
              <a:sym typeface="Calibri"/>
            </a:endParaRPr>
          </a:p>
          <a:p>
            <a:pPr marL="0" marR="0" lvl="0" indent="0" algn="l" rtl="0">
              <a:lnSpc>
                <a:spcPct val="100000"/>
              </a:lnSpc>
              <a:spcBef>
                <a:spcPts val="196"/>
              </a:spcBef>
              <a:spcAft>
                <a:spcPts val="0"/>
              </a:spcAft>
              <a:buClr>
                <a:srgbClr val="404040"/>
              </a:buClr>
              <a:buSzPts val="685"/>
              <a:buFont typeface="Arial"/>
              <a:buNone/>
            </a:pPr>
            <a:r>
              <a:rPr lang="en" sz="800">
                <a:solidFill>
                  <a:srgbClr val="404040"/>
                </a:solidFill>
                <a:latin typeface="Calibri"/>
                <a:ea typeface="Calibri"/>
                <a:cs typeface="Calibri"/>
                <a:sym typeface="Calibri"/>
              </a:rPr>
              <a:t>Provide module- specific training on questions and response guidance</a:t>
            </a:r>
            <a:endParaRPr sz="800" i="0" u="none" strike="noStrike" cap="none">
              <a:solidFill>
                <a:schemeClr val="dk1"/>
              </a:solidFill>
              <a:latin typeface="Calibri"/>
              <a:ea typeface="Calibri"/>
              <a:cs typeface="Calibri"/>
              <a:sym typeface="Calibri"/>
            </a:endParaRPr>
          </a:p>
        </p:txBody>
      </p:sp>
      <p:sp>
        <p:nvSpPr>
          <p:cNvPr id="424" name="Google Shape;424;p44"/>
          <p:cNvSpPr/>
          <p:nvPr/>
        </p:nvSpPr>
        <p:spPr>
          <a:xfrm>
            <a:off x="3054300" y="3196475"/>
            <a:ext cx="960300" cy="792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Se</a:t>
            </a:r>
            <a:r>
              <a:rPr lang="en" sz="800" i="0" u="none" strike="noStrike" cap="none">
                <a:solidFill>
                  <a:srgbClr val="1F1F1F"/>
                </a:solidFill>
                <a:latin typeface="Calibri"/>
                <a:ea typeface="Calibri"/>
                <a:cs typeface="Calibri"/>
                <a:sym typeface="Calibri"/>
              </a:rPr>
              <a:t>ssions </a:t>
            </a:r>
            <a:r>
              <a:rPr lang="en" sz="800">
                <a:solidFill>
                  <a:srgbClr val="1F1F1F"/>
                </a:solidFill>
                <a:latin typeface="Calibri"/>
                <a:ea typeface="Calibri"/>
                <a:cs typeface="Calibri"/>
                <a:sym typeface="Calibri"/>
              </a:rPr>
              <a:t>focused on application completion</a:t>
            </a:r>
            <a:endParaRPr sz="800">
              <a:solidFill>
                <a:srgbClr val="1F1F1F"/>
              </a:solidFill>
              <a:latin typeface="Calibri"/>
              <a:ea typeface="Calibri"/>
              <a:cs typeface="Calibri"/>
              <a:sym typeface="Calibri"/>
            </a:endParaRPr>
          </a:p>
          <a:p>
            <a:pPr marL="0" marR="0" lvl="0" indent="0" algn="l" rtl="0">
              <a:lnSpc>
                <a:spcPct val="100000"/>
              </a:lnSpc>
              <a:spcBef>
                <a:spcPts val="0"/>
              </a:spcBef>
              <a:spcAft>
                <a:spcPts val="0"/>
              </a:spcAft>
              <a:buClr>
                <a:srgbClr val="1F1F1F"/>
              </a:buClr>
              <a:buSzPts val="685"/>
              <a:buFont typeface="Arial"/>
              <a:buNone/>
            </a:pPr>
            <a:endParaRPr sz="800">
              <a:solidFill>
                <a:srgbClr val="1F1F1F"/>
              </a:solidFill>
              <a:latin typeface="Calibri"/>
              <a:ea typeface="Calibri"/>
              <a:cs typeface="Calibri"/>
              <a:sym typeface="Calibri"/>
            </a:endParaRPr>
          </a:p>
          <a:p>
            <a:pPr marL="0" lvl="0" indent="0" algn="l" rtl="0">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Individualized Support with RST member</a:t>
            </a:r>
            <a:endParaRPr sz="800">
              <a:solidFill>
                <a:srgbClr val="1F1F1F"/>
              </a:solidFill>
              <a:latin typeface="Calibri"/>
              <a:ea typeface="Calibri"/>
              <a:cs typeface="Calibri"/>
              <a:sym typeface="Calibri"/>
            </a:endParaRPr>
          </a:p>
        </p:txBody>
      </p:sp>
      <p:sp>
        <p:nvSpPr>
          <p:cNvPr id="425" name="Google Shape;425;p44"/>
          <p:cNvSpPr/>
          <p:nvPr/>
        </p:nvSpPr>
        <p:spPr>
          <a:xfrm>
            <a:off x="4196200" y="3196575"/>
            <a:ext cx="1067700" cy="792600"/>
          </a:xfrm>
          <a:prstGeom prst="rect">
            <a:avLst/>
          </a:prstGeom>
          <a:noFill/>
          <a:ln>
            <a:noFill/>
          </a:ln>
        </p:spPr>
        <p:txBody>
          <a:bodyPr spcFirstLastPara="1" wrap="square" lIns="0" tIns="0" rIns="0" bIns="0" anchor="ctr" anchorCtr="0">
            <a:noAutofit/>
          </a:bodyPr>
          <a:lstStyle/>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ESD Liaisons</a:t>
            </a:r>
            <a:endParaRPr sz="800">
              <a:solidFill>
                <a:srgbClr val="1F1F1F"/>
              </a:solidFill>
              <a:latin typeface="Calibri"/>
              <a:ea typeface="Calibri"/>
              <a:cs typeface="Calibri"/>
              <a:sym typeface="Calibri"/>
            </a:endParaRPr>
          </a:p>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Planning Leads</a:t>
            </a:r>
            <a:br>
              <a:rPr lang="en" sz="800">
                <a:solidFill>
                  <a:srgbClr val="1F1F1F"/>
                </a:solidFill>
                <a:latin typeface="Calibri"/>
                <a:ea typeface="Calibri"/>
                <a:cs typeface="Calibri"/>
                <a:sym typeface="Calibri"/>
              </a:rPr>
            </a:br>
            <a:r>
              <a:rPr lang="en" sz="800">
                <a:solidFill>
                  <a:srgbClr val="1F1F1F"/>
                </a:solidFill>
                <a:latin typeface="Calibri"/>
                <a:ea typeface="Calibri"/>
                <a:cs typeface="Calibri"/>
                <a:sym typeface="Calibri"/>
              </a:rPr>
              <a:t>(and relevant district staff)</a:t>
            </a:r>
            <a:endParaRPr sz="800" i="0" u="none" strike="noStrike" cap="none">
              <a:solidFill>
                <a:schemeClr val="dk1"/>
              </a:solidFill>
              <a:latin typeface="Calibri"/>
              <a:ea typeface="Calibri"/>
              <a:cs typeface="Calibri"/>
              <a:sym typeface="Calibri"/>
            </a:endParaRPr>
          </a:p>
        </p:txBody>
      </p:sp>
      <p:sp>
        <p:nvSpPr>
          <p:cNvPr id="426" name="Google Shape;426;p44"/>
          <p:cNvSpPr/>
          <p:nvPr/>
        </p:nvSpPr>
        <p:spPr>
          <a:xfrm>
            <a:off x="5391275" y="3205150"/>
            <a:ext cx="3426300" cy="770100"/>
          </a:xfrm>
          <a:prstGeom prst="rect">
            <a:avLst/>
          </a:prstGeom>
          <a:noFill/>
          <a:ln>
            <a:noFill/>
          </a:ln>
        </p:spPr>
        <p:txBody>
          <a:bodyPr spcFirstLastPara="1" wrap="square" lIns="0" tIns="0" rIns="0" bIns="0" anchor="t" anchorCtr="0">
            <a:noAutofit/>
          </a:bodyPr>
          <a:lstStyle/>
          <a:p>
            <a:pPr marL="99484" marR="0" lvl="0" indent="-112978" algn="l" rtl="0">
              <a:lnSpc>
                <a:spcPct val="100000"/>
              </a:lnSpc>
              <a:spcBef>
                <a:spcPts val="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Preview the application structure</a:t>
            </a:r>
            <a:endParaRPr sz="800">
              <a:solidFill>
                <a:srgbClr val="1F1F1F"/>
              </a:solidFill>
              <a:latin typeface="Calibri"/>
              <a:ea typeface="Calibri"/>
              <a:cs typeface="Calibri"/>
              <a:sym typeface="Calibri"/>
            </a:endParaRPr>
          </a:p>
          <a:p>
            <a:pPr marL="99484" marR="0" lvl="0" indent="-112978" algn="l" rtl="0">
              <a:lnSpc>
                <a:spcPct val="100000"/>
              </a:lnSpc>
              <a:spcBef>
                <a:spcPts val="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Plan responses to the priority questions based on  response guidance </a:t>
            </a:r>
            <a:endParaRPr sz="800">
              <a:solidFill>
                <a:srgbClr val="1F1F1F"/>
              </a:solidFill>
              <a:latin typeface="Calibri"/>
              <a:ea typeface="Calibri"/>
              <a:cs typeface="Calibri"/>
              <a:sym typeface="Calibri"/>
            </a:endParaRPr>
          </a:p>
          <a:p>
            <a:pPr marL="99484" marR="0" lvl="0" indent="-112978" algn="l" rtl="0">
              <a:lnSpc>
                <a:spcPct val="100000"/>
              </a:lnSpc>
              <a:spcBef>
                <a:spcPts val="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Plan responses to the compliance questions based on  response guidance</a:t>
            </a:r>
            <a:endParaRPr sz="800">
              <a:solidFill>
                <a:schemeClr val="dk1"/>
              </a:solidFill>
              <a:latin typeface="Calibri"/>
              <a:ea typeface="Calibri"/>
              <a:cs typeface="Calibri"/>
              <a:sym typeface="Calibri"/>
            </a:endParaRPr>
          </a:p>
          <a:p>
            <a:pPr marL="99484" marR="0" lvl="0" indent="-112978" algn="l" rtl="0">
              <a:lnSpc>
                <a:spcPct val="100000"/>
              </a:lnSpc>
              <a:spcBef>
                <a:spcPts val="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Plan to complete  the budget  based on format and description standards</a:t>
            </a:r>
            <a:endParaRPr sz="800">
              <a:solidFill>
                <a:srgbClr val="1F1F1F"/>
              </a:solidFill>
              <a:latin typeface="Calibri"/>
              <a:ea typeface="Calibri"/>
              <a:cs typeface="Calibri"/>
              <a:sym typeface="Calibri"/>
            </a:endParaRPr>
          </a:p>
          <a:p>
            <a:pPr marL="99484" marR="0" lvl="0" indent="-112978" algn="l" rtl="0">
              <a:lnSpc>
                <a:spcPct val="100000"/>
              </a:lnSpc>
              <a:spcBef>
                <a:spcPts val="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Plan to submit application requirements</a:t>
            </a:r>
            <a:endParaRPr sz="800">
              <a:solidFill>
                <a:srgbClr val="1F1F1F"/>
              </a:solidFill>
              <a:latin typeface="Calibri"/>
              <a:ea typeface="Calibri"/>
              <a:cs typeface="Calibri"/>
              <a:sym typeface="Calibri"/>
            </a:endParaRPr>
          </a:p>
          <a:p>
            <a:pPr marL="99484" marR="0" lvl="0" indent="-112978" algn="l" rtl="0">
              <a:lnSpc>
                <a:spcPct val="100000"/>
              </a:lnSpc>
              <a:spcBef>
                <a:spcPts val="0"/>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Answer questions and support districts in beginning to plan </a:t>
            </a:r>
            <a:endParaRPr sz="800" i="0" u="none" strike="noStrike" cap="none">
              <a:solidFill>
                <a:schemeClr val="dk1"/>
              </a:solidFill>
              <a:latin typeface="Calibri"/>
              <a:ea typeface="Calibri"/>
              <a:cs typeface="Calibri"/>
              <a:sym typeface="Calibri"/>
            </a:endParaRPr>
          </a:p>
        </p:txBody>
      </p:sp>
      <p:sp>
        <p:nvSpPr>
          <p:cNvPr id="427" name="Google Shape;427;p44">
            <a:extLst>
              <a:ext uri="{C183D7F6-B498-43B3-948B-1728B52AA6E4}">
                <adec:decorative xmlns:adec="http://schemas.microsoft.com/office/drawing/2017/decorative" val="1"/>
              </a:ext>
            </a:extLst>
          </p:cNvPr>
          <p:cNvSpPr/>
          <p:nvPr/>
        </p:nvSpPr>
        <p:spPr>
          <a:xfrm>
            <a:off x="397475" y="4035618"/>
            <a:ext cx="8481300" cy="772200"/>
          </a:xfrm>
          <a:prstGeom prst="rect">
            <a:avLst/>
          </a:prstGeom>
          <a:solidFill>
            <a:srgbClr val="F2F2F2"/>
          </a:solidFill>
          <a:ln w="7000" cap="flat" cmpd="sng">
            <a:solidFill>
              <a:srgbClr val="D9D9D9"/>
            </a:solidFill>
            <a:prstDash val="solid"/>
            <a:round/>
            <a:headEnd type="none" w="sm" len="sm"/>
            <a:tailEnd type="none" w="sm" len="sm"/>
          </a:ln>
        </p:spPr>
        <p:txBody>
          <a:bodyPr spcFirstLastPara="1" wrap="square" lIns="67150" tIns="67150" rIns="67150" bIns="67150" anchor="ctr" anchorCtr="0">
            <a:noAutofit/>
          </a:bodyPr>
          <a:lstStyle/>
          <a:p>
            <a:pPr marL="0" lvl="0" indent="0" algn="l" rtl="0">
              <a:spcBef>
                <a:spcPts val="0"/>
              </a:spcBef>
              <a:spcAft>
                <a:spcPts val="0"/>
              </a:spcAft>
              <a:buNone/>
            </a:pPr>
            <a:endParaRPr/>
          </a:p>
        </p:txBody>
      </p:sp>
      <p:sp>
        <p:nvSpPr>
          <p:cNvPr id="428" name="Google Shape;428;p44"/>
          <p:cNvSpPr/>
          <p:nvPr/>
        </p:nvSpPr>
        <p:spPr>
          <a:xfrm>
            <a:off x="397475" y="4022188"/>
            <a:ext cx="570900" cy="772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7030A0"/>
              </a:buClr>
              <a:buSzPts val="2546"/>
              <a:buFont typeface="Arial"/>
              <a:buNone/>
            </a:pPr>
            <a:r>
              <a:rPr lang="en" sz="2546" b="1" i="0" u="none" strike="noStrike" cap="none">
                <a:solidFill>
                  <a:srgbClr val="7030A0"/>
                </a:solidFill>
                <a:latin typeface="Arial"/>
                <a:ea typeface="Arial"/>
                <a:cs typeface="Arial"/>
                <a:sym typeface="Arial"/>
              </a:rPr>
              <a:t>4</a:t>
            </a:r>
            <a:endParaRPr sz="2546" b="0" i="0" u="none" strike="noStrike" cap="none">
              <a:solidFill>
                <a:schemeClr val="dk1"/>
              </a:solidFill>
              <a:latin typeface="Calibri"/>
              <a:ea typeface="Calibri"/>
              <a:cs typeface="Calibri"/>
              <a:sym typeface="Calibri"/>
            </a:endParaRPr>
          </a:p>
        </p:txBody>
      </p:sp>
      <p:sp>
        <p:nvSpPr>
          <p:cNvPr id="429" name="Google Shape;429;p44"/>
          <p:cNvSpPr/>
          <p:nvPr/>
        </p:nvSpPr>
        <p:spPr>
          <a:xfrm>
            <a:off x="988408" y="4022188"/>
            <a:ext cx="597900" cy="772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7030A0"/>
              </a:buClr>
              <a:buSzPts val="881"/>
              <a:buFont typeface="Arial"/>
              <a:buNone/>
            </a:pPr>
            <a:r>
              <a:rPr lang="en" sz="881" b="1">
                <a:solidFill>
                  <a:srgbClr val="7030A0"/>
                </a:solidFill>
                <a:latin typeface="Calibri"/>
                <a:ea typeface="Calibri"/>
                <a:cs typeface="Calibri"/>
                <a:sym typeface="Calibri"/>
              </a:rPr>
              <a:t>March </a:t>
            </a:r>
            <a:r>
              <a:rPr lang="en" sz="881" b="1" i="0" u="none" strike="noStrike" cap="none">
                <a:solidFill>
                  <a:srgbClr val="7030A0"/>
                </a:solidFill>
                <a:latin typeface="Calibri"/>
                <a:ea typeface="Calibri"/>
                <a:cs typeface="Calibri"/>
                <a:sym typeface="Calibri"/>
              </a:rPr>
              <a:t> – Onwards</a:t>
            </a:r>
            <a:endParaRPr sz="881" i="0" u="none" strike="noStrike" cap="none">
              <a:solidFill>
                <a:schemeClr val="dk1"/>
              </a:solidFill>
              <a:latin typeface="Calibri"/>
              <a:ea typeface="Calibri"/>
              <a:cs typeface="Calibri"/>
              <a:sym typeface="Calibri"/>
            </a:endParaRPr>
          </a:p>
        </p:txBody>
      </p:sp>
      <p:sp>
        <p:nvSpPr>
          <p:cNvPr id="430" name="Google Shape;430;p44"/>
          <p:cNvSpPr/>
          <p:nvPr/>
        </p:nvSpPr>
        <p:spPr>
          <a:xfrm>
            <a:off x="1816419" y="4062479"/>
            <a:ext cx="913200" cy="691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7030A0"/>
              </a:buClr>
              <a:buSzPts val="685"/>
              <a:buFont typeface="Arial"/>
              <a:buNone/>
            </a:pPr>
            <a:r>
              <a:rPr lang="en" sz="800" b="1" i="0" u="none" strike="noStrike" cap="none">
                <a:solidFill>
                  <a:srgbClr val="7030A0"/>
                </a:solidFill>
                <a:latin typeface="Calibri"/>
                <a:ea typeface="Calibri"/>
                <a:cs typeface="Calibri"/>
                <a:sym typeface="Calibri"/>
              </a:rPr>
              <a:t>Review, Approval, and Amendments</a:t>
            </a:r>
            <a:endParaRPr sz="800" i="0" u="none" strike="noStrike" cap="none">
              <a:solidFill>
                <a:schemeClr val="dk1"/>
              </a:solidFill>
              <a:latin typeface="Calibri"/>
              <a:ea typeface="Calibri"/>
              <a:cs typeface="Calibri"/>
              <a:sym typeface="Calibri"/>
            </a:endParaRPr>
          </a:p>
          <a:p>
            <a:pPr marL="0" marR="0" lvl="0" indent="0" algn="l" rtl="0">
              <a:lnSpc>
                <a:spcPct val="100000"/>
              </a:lnSpc>
              <a:spcBef>
                <a:spcPts val="196"/>
              </a:spcBef>
              <a:spcAft>
                <a:spcPts val="0"/>
              </a:spcAft>
              <a:buClr>
                <a:srgbClr val="404040"/>
              </a:buClr>
              <a:buSzPts val="685"/>
              <a:buFont typeface="Arial"/>
              <a:buNone/>
            </a:pPr>
            <a:r>
              <a:rPr lang="en" sz="800" i="0" u="none" strike="noStrike" cap="none">
                <a:solidFill>
                  <a:srgbClr val="404040"/>
                </a:solidFill>
                <a:latin typeface="Calibri"/>
                <a:ea typeface="Calibri"/>
                <a:cs typeface="Calibri"/>
                <a:sym typeface="Calibri"/>
              </a:rPr>
              <a:t>Submission, review, feedback, and updates</a:t>
            </a:r>
            <a:endParaRPr sz="800" i="0" u="none" strike="noStrike" cap="none">
              <a:solidFill>
                <a:schemeClr val="dk1"/>
              </a:solidFill>
              <a:latin typeface="Calibri"/>
              <a:ea typeface="Calibri"/>
              <a:cs typeface="Calibri"/>
              <a:sym typeface="Calibri"/>
            </a:endParaRPr>
          </a:p>
        </p:txBody>
      </p:sp>
      <p:sp>
        <p:nvSpPr>
          <p:cNvPr id="431" name="Google Shape;431;p44"/>
          <p:cNvSpPr/>
          <p:nvPr/>
        </p:nvSpPr>
        <p:spPr>
          <a:xfrm>
            <a:off x="3054300" y="4223575"/>
            <a:ext cx="1001700" cy="396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685"/>
              <a:buFont typeface="Arial"/>
              <a:buNone/>
            </a:pPr>
            <a:r>
              <a:rPr lang="en" sz="800" i="0" u="none" strike="noStrike" cap="none">
                <a:solidFill>
                  <a:srgbClr val="1F1F1F"/>
                </a:solidFill>
                <a:latin typeface="Calibri"/>
                <a:ea typeface="Calibri"/>
                <a:cs typeface="Calibri"/>
                <a:sym typeface="Calibri"/>
              </a:rPr>
              <a:t>Updates &amp; Office Hours</a:t>
            </a:r>
            <a:endParaRPr sz="80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F1F1F"/>
              </a:buClr>
              <a:buSzPts val="685"/>
              <a:buFont typeface="Arial"/>
              <a:buNone/>
            </a:pPr>
            <a:endParaRPr sz="800">
              <a:solidFill>
                <a:srgbClr val="1F1F1F"/>
              </a:solidFill>
              <a:latin typeface="Calibri"/>
              <a:ea typeface="Calibri"/>
              <a:cs typeface="Calibri"/>
              <a:sym typeface="Calibri"/>
            </a:endParaRPr>
          </a:p>
          <a:p>
            <a:pPr marL="0" lvl="0" indent="0" algn="l" rtl="0">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Individualized Support with RST member</a:t>
            </a:r>
            <a:endParaRPr sz="800">
              <a:solidFill>
                <a:srgbClr val="1F1F1F"/>
              </a:solidFill>
              <a:latin typeface="Calibri"/>
              <a:ea typeface="Calibri"/>
              <a:cs typeface="Calibri"/>
              <a:sym typeface="Calibri"/>
            </a:endParaRPr>
          </a:p>
        </p:txBody>
      </p:sp>
      <p:sp>
        <p:nvSpPr>
          <p:cNvPr id="432" name="Google Shape;432;p44"/>
          <p:cNvSpPr/>
          <p:nvPr/>
        </p:nvSpPr>
        <p:spPr>
          <a:xfrm>
            <a:off x="4196199" y="4075909"/>
            <a:ext cx="1067700" cy="665100"/>
          </a:xfrm>
          <a:prstGeom prst="rect">
            <a:avLst/>
          </a:prstGeom>
          <a:noFill/>
          <a:ln>
            <a:noFill/>
          </a:ln>
        </p:spPr>
        <p:txBody>
          <a:bodyPr spcFirstLastPara="1" wrap="square" lIns="0" tIns="0" rIns="0" bIns="0" anchor="ctr" anchorCtr="0">
            <a:noAutofit/>
          </a:bodyPr>
          <a:lstStyle/>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Planning Leads</a:t>
            </a:r>
            <a:endParaRPr sz="800">
              <a:solidFill>
                <a:srgbClr val="1F1F1F"/>
              </a:solidFill>
              <a:latin typeface="Calibri"/>
              <a:ea typeface="Calibri"/>
              <a:cs typeface="Calibri"/>
              <a:sym typeface="Calibri"/>
            </a:endParaRPr>
          </a:p>
          <a:p>
            <a:pPr marL="0" marR="0" lvl="0" indent="0" algn="l" rtl="0">
              <a:lnSpc>
                <a:spcPct val="102000"/>
              </a:lnSpc>
              <a:spcBef>
                <a:spcPts val="0"/>
              </a:spcBef>
              <a:spcAft>
                <a:spcPts val="0"/>
              </a:spcAft>
              <a:buClr>
                <a:srgbClr val="1F1F1F"/>
              </a:buClr>
              <a:buSzPts val="685"/>
              <a:buFont typeface="Arial"/>
              <a:buNone/>
            </a:pPr>
            <a:r>
              <a:rPr lang="en" sz="800">
                <a:solidFill>
                  <a:srgbClr val="1F1F1F"/>
                </a:solidFill>
                <a:latin typeface="Calibri"/>
                <a:ea typeface="Calibri"/>
                <a:cs typeface="Calibri"/>
                <a:sym typeface="Calibri"/>
              </a:rPr>
              <a:t>(and relevant district staff)</a:t>
            </a:r>
            <a:endParaRPr sz="800">
              <a:solidFill>
                <a:srgbClr val="1F1F1F"/>
              </a:solidFill>
              <a:latin typeface="Calibri"/>
              <a:ea typeface="Calibri"/>
              <a:cs typeface="Calibri"/>
              <a:sym typeface="Calibri"/>
            </a:endParaRPr>
          </a:p>
        </p:txBody>
      </p:sp>
      <p:sp>
        <p:nvSpPr>
          <p:cNvPr id="433" name="Google Shape;433;p44"/>
          <p:cNvSpPr/>
          <p:nvPr/>
        </p:nvSpPr>
        <p:spPr>
          <a:xfrm>
            <a:off x="5391283" y="4055763"/>
            <a:ext cx="2907900" cy="705000"/>
          </a:xfrm>
          <a:prstGeom prst="rect">
            <a:avLst/>
          </a:prstGeom>
          <a:noFill/>
          <a:ln>
            <a:noFill/>
          </a:ln>
        </p:spPr>
        <p:txBody>
          <a:bodyPr spcFirstLastPara="1" wrap="square" lIns="0" tIns="0" rIns="0" bIns="0" anchor="t" anchorCtr="0">
            <a:noAutofit/>
          </a:bodyPr>
          <a:lstStyle/>
          <a:p>
            <a:pPr marL="99484" marR="0" lvl="0" indent="-112978" algn="l" rtl="0">
              <a:lnSpc>
                <a:spcPct val="100000"/>
              </a:lnSpc>
              <a:spcBef>
                <a:spcPts val="0"/>
              </a:spcBef>
              <a:spcAft>
                <a:spcPts val="0"/>
              </a:spcAft>
              <a:buClr>
                <a:srgbClr val="1F1F1F"/>
              </a:buClr>
              <a:buSzPts val="800"/>
              <a:buFont typeface="Calibri"/>
              <a:buChar char="•"/>
            </a:pPr>
            <a:r>
              <a:rPr lang="en" sz="800" i="0" u="none" strike="noStrike" cap="none">
                <a:solidFill>
                  <a:srgbClr val="1F1F1F"/>
                </a:solidFill>
                <a:latin typeface="Calibri"/>
                <a:ea typeface="Calibri"/>
                <a:cs typeface="Calibri"/>
                <a:sym typeface="Calibri"/>
              </a:rPr>
              <a:t>Understand the review and approval process</a:t>
            </a:r>
            <a:endParaRPr sz="800" i="0" u="none" strike="noStrike" cap="none">
              <a:solidFill>
                <a:schemeClr val="dk1"/>
              </a:solidFill>
              <a:latin typeface="Calibri"/>
              <a:ea typeface="Calibri"/>
              <a:cs typeface="Calibri"/>
              <a:sym typeface="Calibri"/>
            </a:endParaRPr>
          </a:p>
          <a:p>
            <a:pPr marL="99484" marR="0" lvl="0" indent="-112978" algn="l" rtl="0">
              <a:lnSpc>
                <a:spcPct val="100000"/>
              </a:lnSpc>
              <a:spcBef>
                <a:spcPts val="196"/>
              </a:spcBef>
              <a:spcAft>
                <a:spcPts val="0"/>
              </a:spcAft>
              <a:buClr>
                <a:srgbClr val="1F1F1F"/>
              </a:buClr>
              <a:buSzPts val="800"/>
              <a:buFont typeface="Calibri"/>
              <a:buChar char="•"/>
            </a:pPr>
            <a:r>
              <a:rPr lang="en" sz="800" i="0" u="none" strike="noStrike" cap="none">
                <a:solidFill>
                  <a:srgbClr val="1F1F1F"/>
                </a:solidFill>
                <a:latin typeface="Calibri"/>
                <a:ea typeface="Calibri"/>
                <a:cs typeface="Calibri"/>
                <a:sym typeface="Calibri"/>
              </a:rPr>
              <a:t>Receive and respond to feedback</a:t>
            </a:r>
            <a:endParaRPr sz="800" i="0" u="none" strike="noStrike" cap="none">
              <a:solidFill>
                <a:schemeClr val="dk1"/>
              </a:solidFill>
              <a:latin typeface="Calibri"/>
              <a:ea typeface="Calibri"/>
              <a:cs typeface="Calibri"/>
              <a:sym typeface="Calibri"/>
            </a:endParaRPr>
          </a:p>
          <a:p>
            <a:pPr marL="99484" marR="0" lvl="0" indent="-112978" algn="l" rtl="0">
              <a:lnSpc>
                <a:spcPct val="100000"/>
              </a:lnSpc>
              <a:spcBef>
                <a:spcPts val="196"/>
              </a:spcBef>
              <a:spcAft>
                <a:spcPts val="0"/>
              </a:spcAft>
              <a:buClr>
                <a:srgbClr val="1F1F1F"/>
              </a:buClr>
              <a:buSzPts val="800"/>
              <a:buFont typeface="Calibri"/>
              <a:buChar char="•"/>
            </a:pPr>
            <a:r>
              <a:rPr lang="en" sz="800" i="0" u="none" strike="noStrike" cap="none">
                <a:solidFill>
                  <a:srgbClr val="1F1F1F"/>
                </a:solidFill>
                <a:latin typeface="Calibri"/>
                <a:ea typeface="Calibri"/>
                <a:cs typeface="Calibri"/>
                <a:sym typeface="Calibri"/>
              </a:rPr>
              <a:t>Plan and submit amendments as needed</a:t>
            </a:r>
            <a:endParaRPr sz="800" i="0" u="none" strike="noStrike" cap="none">
              <a:solidFill>
                <a:schemeClr val="dk1"/>
              </a:solidFill>
              <a:latin typeface="Calibri"/>
              <a:ea typeface="Calibri"/>
              <a:cs typeface="Calibri"/>
              <a:sym typeface="Calibri"/>
            </a:endParaRPr>
          </a:p>
          <a:p>
            <a:pPr marL="99484" marR="0" lvl="0" indent="-112978" algn="l" rtl="0">
              <a:lnSpc>
                <a:spcPct val="100000"/>
              </a:lnSpc>
              <a:spcBef>
                <a:spcPts val="196"/>
              </a:spcBef>
              <a:spcAft>
                <a:spcPts val="0"/>
              </a:spcAft>
              <a:buClr>
                <a:srgbClr val="1F1F1F"/>
              </a:buClr>
              <a:buSzPts val="800"/>
              <a:buFont typeface="Calibri"/>
              <a:buChar char="•"/>
            </a:pPr>
            <a:r>
              <a:rPr lang="en" sz="800">
                <a:solidFill>
                  <a:srgbClr val="1F1F1F"/>
                </a:solidFill>
                <a:latin typeface="Calibri"/>
                <a:ea typeface="Calibri"/>
                <a:cs typeface="Calibri"/>
                <a:sym typeface="Calibri"/>
              </a:rPr>
              <a:t>Answer questions</a:t>
            </a:r>
            <a:endParaRPr sz="800" i="0" u="none" strike="noStrike" cap="none">
              <a:solidFill>
                <a:schemeClr val="dk1"/>
              </a:solidFill>
              <a:latin typeface="Calibri"/>
              <a:ea typeface="Calibri"/>
              <a:cs typeface="Calibri"/>
              <a:sym typeface="Calibri"/>
            </a:endParaRPr>
          </a:p>
        </p:txBody>
      </p:sp>
      <p:cxnSp>
        <p:nvCxnSpPr>
          <p:cNvPr id="434" name="Google Shape;434;p44">
            <a:extLst>
              <a:ext uri="{C183D7F6-B498-43B3-948B-1728B52AA6E4}">
                <adec:decorative xmlns:adec="http://schemas.microsoft.com/office/drawing/2017/decorative" val="1"/>
              </a:ext>
            </a:extLst>
          </p:cNvPr>
          <p:cNvCxnSpPr/>
          <p:nvPr/>
        </p:nvCxnSpPr>
        <p:spPr>
          <a:xfrm>
            <a:off x="4628016" y="4875011"/>
            <a:ext cx="0" cy="268500"/>
          </a:xfrm>
          <a:prstGeom prst="straightConnector1">
            <a:avLst/>
          </a:prstGeom>
          <a:noFill/>
          <a:ln w="9325" cap="flat" cmpd="sng">
            <a:solidFill>
              <a:srgbClr val="BFBFBF"/>
            </a:solidFill>
            <a:prstDash val="solid"/>
            <a:round/>
            <a:headEnd type="none" w="sm" len="sm"/>
            <a:tailEnd type="none" w="sm" len="sm"/>
          </a:ln>
        </p:spPr>
      </p:cxnSp>
      <p:sp>
        <p:nvSpPr>
          <p:cNvPr id="435" name="Google Shape;435;p44"/>
          <p:cNvSpPr txBox="1"/>
          <p:nvPr/>
        </p:nvSpPr>
        <p:spPr>
          <a:xfrm>
            <a:off x="4900925" y="4741575"/>
            <a:ext cx="39777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900" i="1">
                <a:solidFill>
                  <a:schemeClr val="dk1"/>
                </a:solidFill>
                <a:latin typeface="Calibri"/>
                <a:ea typeface="Calibri"/>
                <a:cs typeface="Calibri"/>
                <a:sym typeface="Calibri"/>
              </a:rPr>
              <a:t>Note: training schedule is tentative and subject to change.  </a:t>
            </a:r>
            <a:endParaRPr sz="900" i="1">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439"/>
        <p:cNvGrpSpPr/>
        <p:nvPr/>
      </p:nvGrpSpPr>
      <p:grpSpPr>
        <a:xfrm>
          <a:off x="0" y="0"/>
          <a:ext cx="0" cy="0"/>
          <a:chOff x="0" y="0"/>
          <a:chExt cx="0" cy="0"/>
        </a:xfrm>
      </p:grpSpPr>
      <p:sp>
        <p:nvSpPr>
          <p:cNvPr id="440" name="Google Shape;440;p45"/>
          <p:cNvSpPr txBox="1">
            <a:spLocks noGrp="1"/>
          </p:cNvSpPr>
          <p:nvPr>
            <p:ph type="ctrTitle"/>
          </p:nvPr>
        </p:nvSpPr>
        <p:spPr>
          <a:xfrm>
            <a:off x="537883" y="1866568"/>
            <a:ext cx="8088300" cy="1425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sz="3900"/>
              <a:t>Selecting a Planning Lead: </a:t>
            </a:r>
            <a:endParaRPr sz="3900"/>
          </a:p>
          <a:p>
            <a:pPr marL="0" lvl="0" indent="0" algn="ctr" rtl="0">
              <a:spcBef>
                <a:spcPts val="0"/>
              </a:spcBef>
              <a:spcAft>
                <a:spcPts val="0"/>
              </a:spcAft>
              <a:buNone/>
            </a:pPr>
            <a:r>
              <a:rPr lang="en" sz="3900"/>
              <a:t>Coordinating Planning Across District Teams</a:t>
            </a:r>
            <a:endParaRPr sz="2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6"/>
          <p:cNvSpPr txBox="1">
            <a:spLocks noGrp="1"/>
          </p:cNvSpPr>
          <p:nvPr>
            <p:ph type="title"/>
          </p:nvPr>
        </p:nvSpPr>
        <p:spPr>
          <a:xfrm>
            <a:off x="537882" y="342900"/>
            <a:ext cx="8088300" cy="7698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Clr>
                <a:schemeClr val="dk1"/>
              </a:buClr>
              <a:buSzPts val="1100"/>
              <a:buFont typeface="Arial"/>
              <a:buNone/>
            </a:pPr>
            <a:r>
              <a:rPr lang="en" sz="2200" b="1"/>
              <a:t>Coordination across programs at the district level will make it easier to </a:t>
            </a:r>
            <a:r>
              <a:rPr lang="en" sz="2200"/>
              <a:t>align planning and complete the OUGA. </a:t>
            </a:r>
            <a:endParaRPr/>
          </a:p>
        </p:txBody>
      </p:sp>
      <p:sp>
        <p:nvSpPr>
          <p:cNvPr id="446" name="Google Shape;446;p46"/>
          <p:cNvSpPr txBox="1"/>
          <p:nvPr/>
        </p:nvSpPr>
        <p:spPr>
          <a:xfrm>
            <a:off x="613950" y="1346700"/>
            <a:ext cx="7842600" cy="30837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A </a:t>
            </a:r>
            <a:r>
              <a:rPr lang="en" sz="1800" b="1">
                <a:solidFill>
                  <a:schemeClr val="dk1"/>
                </a:solidFill>
                <a:latin typeface="Calibri"/>
                <a:ea typeface="Calibri"/>
                <a:cs typeface="Calibri"/>
                <a:sym typeface="Calibri"/>
              </a:rPr>
              <a:t>planning lead</a:t>
            </a:r>
            <a:r>
              <a:rPr lang="en" sz="1800">
                <a:solidFill>
                  <a:schemeClr val="dk1"/>
                </a:solidFill>
                <a:latin typeface="Calibri"/>
                <a:ea typeface="Calibri"/>
                <a:cs typeface="Calibri"/>
                <a:sym typeface="Calibri"/>
              </a:rPr>
              <a:t> at the district level will facilitate the necessary coordination and the right person will vary based on district size and organizational structure. The ideal planning lead is someone who will: </a:t>
            </a:r>
            <a:endParaRPr sz="1800">
              <a:solidFill>
                <a:schemeClr val="dk1"/>
              </a:solidFill>
              <a:latin typeface="Calibri"/>
              <a:ea typeface="Calibri"/>
              <a:cs typeface="Calibri"/>
              <a:sym typeface="Calibri"/>
            </a:endParaRPr>
          </a:p>
          <a:p>
            <a:pPr marL="914400" lvl="1" indent="-342900" algn="l" rtl="0">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Serve as the primary point of contact with ODE regarding the application</a:t>
            </a:r>
            <a:endParaRPr sz="1800">
              <a:solidFill>
                <a:schemeClr val="dk1"/>
              </a:solidFill>
              <a:latin typeface="Calibri"/>
              <a:ea typeface="Calibri"/>
              <a:cs typeface="Calibri"/>
              <a:sym typeface="Calibri"/>
            </a:endParaRPr>
          </a:p>
          <a:p>
            <a:pPr marL="914400" lvl="1" indent="-342900" algn="l" rtl="0">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Oversee the completion of the Unified Application across the included grant programs and platforms </a:t>
            </a:r>
            <a:endParaRPr sz="1800">
              <a:solidFill>
                <a:schemeClr val="dk1"/>
              </a:solidFill>
              <a:latin typeface="Calibri"/>
              <a:ea typeface="Calibri"/>
              <a:cs typeface="Calibri"/>
              <a:sym typeface="Calibri"/>
            </a:endParaRPr>
          </a:p>
          <a:p>
            <a:pPr marL="914400" lvl="1" indent="-342900" algn="l" rtl="0">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Coordinate work with other functional areas such as instruction and finance</a:t>
            </a:r>
            <a:endParaRPr sz="1800">
              <a:solidFill>
                <a:schemeClr val="dk1"/>
              </a:solidFill>
              <a:latin typeface="Calibri"/>
              <a:ea typeface="Calibri"/>
              <a:cs typeface="Calibri"/>
              <a:sym typeface="Calibri"/>
            </a:endParaRPr>
          </a:p>
          <a:p>
            <a:pPr marL="457200" lvl="0" indent="-342900" algn="l" rtl="0">
              <a:spcBef>
                <a:spcPts val="100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Districts can work with ESDs and RSTs to identify the right person and share that information with their RST contact by </a:t>
            </a:r>
            <a:r>
              <a:rPr lang="en" sz="1800" b="1">
                <a:solidFill>
                  <a:schemeClr val="dk1"/>
                </a:solidFill>
                <a:latin typeface="Calibri"/>
                <a:ea typeface="Calibri"/>
                <a:cs typeface="Calibri"/>
                <a:sym typeface="Calibri"/>
              </a:rPr>
              <a:t>October 16, 2026.</a:t>
            </a:r>
            <a:r>
              <a:rPr lang="en"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450"/>
        <p:cNvGrpSpPr/>
        <p:nvPr/>
      </p:nvGrpSpPr>
      <p:grpSpPr>
        <a:xfrm>
          <a:off x="0" y="0"/>
          <a:ext cx="0" cy="0"/>
          <a:chOff x="0" y="0"/>
          <a:chExt cx="0" cy="0"/>
        </a:xfrm>
      </p:grpSpPr>
      <p:sp>
        <p:nvSpPr>
          <p:cNvPr id="451" name="Google Shape;451;p47"/>
          <p:cNvSpPr txBox="1">
            <a:spLocks noGrp="1"/>
          </p:cNvSpPr>
          <p:nvPr>
            <p:ph type="ctrTitle"/>
          </p:nvPr>
        </p:nvSpPr>
        <p:spPr>
          <a:xfrm>
            <a:off x="537883" y="1866568"/>
            <a:ext cx="8088300" cy="14253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a:t>Next Steps </a:t>
            </a:r>
            <a:endParaRPr sz="33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8"/>
          <p:cNvSpPr txBox="1">
            <a:spLocks noGrp="1"/>
          </p:cNvSpPr>
          <p:nvPr>
            <p:ph type="title"/>
          </p:nvPr>
        </p:nvSpPr>
        <p:spPr>
          <a:xfrm>
            <a:off x="371875" y="343325"/>
            <a:ext cx="8691300" cy="6261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sz="2000"/>
              <a:t>Select your district’s planning lead by October 16 and prepare for upcoming Module 2 roadshows.</a:t>
            </a:r>
            <a:endParaRPr sz="2000"/>
          </a:p>
        </p:txBody>
      </p:sp>
      <p:graphicFrame>
        <p:nvGraphicFramePr>
          <p:cNvPr id="457" name="Google Shape;457;p48"/>
          <p:cNvGraphicFramePr/>
          <p:nvPr>
            <p:extLst>
              <p:ext uri="{D42A27DB-BD31-4B8C-83A1-F6EECF244321}">
                <p14:modId xmlns:p14="http://schemas.microsoft.com/office/powerpoint/2010/main" val="729047442"/>
              </p:ext>
            </p:extLst>
          </p:nvPr>
        </p:nvGraphicFramePr>
        <p:xfrm>
          <a:off x="542675" y="1430800"/>
          <a:ext cx="3846525" cy="3218550"/>
        </p:xfrm>
        <a:graphic>
          <a:graphicData uri="http://schemas.openxmlformats.org/drawingml/2006/table">
            <a:tbl>
              <a:tblPr firstRow="1">
                <a:noFill/>
                <a:tableStyleId>{951D2B4E-4DB1-46CE-81FF-A4873DA2B8DE}</a:tableStyleId>
              </a:tblPr>
              <a:tblGrid>
                <a:gridCol w="3846525">
                  <a:extLst>
                    <a:ext uri="{9D8B030D-6E8A-4147-A177-3AD203B41FA5}">
                      <a16:colId xmlns:a16="http://schemas.microsoft.com/office/drawing/2014/main" val="20000"/>
                    </a:ext>
                  </a:extLst>
                </a:gridCol>
              </a:tblGrid>
              <a:tr h="537325">
                <a:tc>
                  <a:txBody>
                    <a:bodyPr/>
                    <a:lstStyle/>
                    <a:p>
                      <a:pPr marL="0" lvl="0" indent="0" algn="ctr" rtl="0">
                        <a:spcBef>
                          <a:spcPts val="0"/>
                        </a:spcBef>
                        <a:spcAft>
                          <a:spcPts val="0"/>
                        </a:spcAft>
                        <a:buNone/>
                      </a:pPr>
                      <a:r>
                        <a:rPr lang="en" sz="1600" b="1">
                          <a:solidFill>
                            <a:schemeClr val="lt1"/>
                          </a:solidFill>
                          <a:latin typeface="Calibri"/>
                          <a:ea typeface="Calibri"/>
                          <a:cs typeface="Calibri"/>
                          <a:sym typeface="Calibri"/>
                        </a:rPr>
                        <a:t>Identify a Planning Lead </a:t>
                      </a:r>
                      <a:endParaRPr sz="1600" b="1">
                        <a:solidFill>
                          <a:schemeClr val="lt1"/>
                        </a:solidFill>
                        <a:latin typeface="Calibri"/>
                        <a:ea typeface="Calibri"/>
                        <a:cs typeface="Calibri"/>
                        <a:sym typeface="Calibri"/>
                      </a:endParaRPr>
                    </a:p>
                  </a:txBody>
                  <a:tcPr marL="91425" marR="91425" marT="91425" marB="91425" anchor="ctr">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2681225">
                <a:tc>
                  <a:txBody>
                    <a:bodyPr/>
                    <a:lstStyle/>
                    <a:p>
                      <a:pPr marL="457200" lvl="0" indent="-355600" algn="l" rtl="0">
                        <a:spcBef>
                          <a:spcPts val="0"/>
                        </a:spcBef>
                        <a:spcAft>
                          <a:spcPts val="0"/>
                        </a:spcAft>
                        <a:buSzPts val="2000"/>
                        <a:buFont typeface="Calibri"/>
                        <a:buChar char="●"/>
                      </a:pPr>
                      <a:r>
                        <a:rPr lang="en" sz="1500" dirty="0">
                          <a:solidFill>
                            <a:schemeClr val="dk1"/>
                          </a:solidFill>
                          <a:latin typeface="Calibri"/>
                          <a:ea typeface="Calibri"/>
                          <a:cs typeface="Calibri"/>
                          <a:sym typeface="Calibri"/>
                        </a:rPr>
                        <a:t>Following the launch webinar, your RST will reach out to collect your planning lead’s name and contact information.</a:t>
                      </a:r>
                      <a:endParaRPr sz="1500" dirty="0">
                        <a:solidFill>
                          <a:schemeClr val="dk1"/>
                        </a:solidFill>
                        <a:latin typeface="Calibri"/>
                        <a:ea typeface="Calibri"/>
                        <a:cs typeface="Calibri"/>
                        <a:sym typeface="Calibri"/>
                      </a:endParaRPr>
                    </a:p>
                    <a:p>
                      <a:pPr marL="457200" lvl="0" indent="-355600" algn="l" rtl="0">
                        <a:spcBef>
                          <a:spcPts val="1000"/>
                        </a:spcBef>
                        <a:spcAft>
                          <a:spcPts val="1000"/>
                        </a:spcAft>
                        <a:buSzPts val="2000"/>
                        <a:buFont typeface="Calibri"/>
                        <a:buChar char="●"/>
                      </a:pPr>
                      <a:r>
                        <a:rPr lang="en" sz="1500" dirty="0">
                          <a:solidFill>
                            <a:schemeClr val="dk1"/>
                          </a:solidFill>
                          <a:latin typeface="Calibri"/>
                          <a:ea typeface="Calibri"/>
                          <a:cs typeface="Calibri"/>
                          <a:sym typeface="Calibri"/>
                        </a:rPr>
                        <a:t>Plan for your planning lead to attend the Module 2 regional information session to learn about upcoming pre-application activities and next steps.</a:t>
                      </a:r>
                      <a:endParaRPr sz="2000" dirty="0">
                        <a:latin typeface="Calibri"/>
                        <a:ea typeface="Calibri"/>
                        <a:cs typeface="Calibri"/>
                        <a:sym typeface="Calibri"/>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solidFill>
                      <a:srgbClr val="F3F3F3"/>
                    </a:solidFill>
                  </a:tcPr>
                </a:tc>
                <a:extLst>
                  <a:ext uri="{0D108BD9-81ED-4DB2-BD59-A6C34878D82A}">
                    <a16:rowId xmlns:a16="http://schemas.microsoft.com/office/drawing/2014/main" val="10001"/>
                  </a:ext>
                </a:extLst>
              </a:tr>
            </a:tbl>
          </a:graphicData>
        </a:graphic>
      </p:graphicFrame>
      <p:graphicFrame>
        <p:nvGraphicFramePr>
          <p:cNvPr id="458" name="Google Shape;458;p48"/>
          <p:cNvGraphicFramePr/>
          <p:nvPr>
            <p:extLst>
              <p:ext uri="{D42A27DB-BD31-4B8C-83A1-F6EECF244321}">
                <p14:modId xmlns:p14="http://schemas.microsoft.com/office/powerpoint/2010/main" val="3778912864"/>
              </p:ext>
            </p:extLst>
          </p:nvPr>
        </p:nvGraphicFramePr>
        <p:xfrm>
          <a:off x="4726550" y="1430800"/>
          <a:ext cx="3810975" cy="3218550"/>
        </p:xfrm>
        <a:graphic>
          <a:graphicData uri="http://schemas.openxmlformats.org/drawingml/2006/table">
            <a:tbl>
              <a:tblPr firstRow="1">
                <a:noFill/>
                <a:tableStyleId>{951D2B4E-4DB1-46CE-81FF-A4873DA2B8DE}</a:tableStyleId>
              </a:tblPr>
              <a:tblGrid>
                <a:gridCol w="3810975">
                  <a:extLst>
                    <a:ext uri="{9D8B030D-6E8A-4147-A177-3AD203B41FA5}">
                      <a16:colId xmlns:a16="http://schemas.microsoft.com/office/drawing/2014/main" val="20000"/>
                    </a:ext>
                  </a:extLst>
                </a:gridCol>
              </a:tblGrid>
              <a:tr h="518825">
                <a:tc>
                  <a:txBody>
                    <a:bodyPr/>
                    <a:lstStyle/>
                    <a:p>
                      <a:pPr marL="0" lvl="0" indent="0" algn="ctr" rtl="0">
                        <a:spcBef>
                          <a:spcPts val="0"/>
                        </a:spcBef>
                        <a:spcAft>
                          <a:spcPts val="0"/>
                        </a:spcAft>
                        <a:buNone/>
                      </a:pPr>
                      <a:r>
                        <a:rPr lang="en" sz="1600" b="1">
                          <a:solidFill>
                            <a:schemeClr val="lt1"/>
                          </a:solidFill>
                          <a:latin typeface="Calibri"/>
                          <a:ea typeface="Calibri"/>
                          <a:cs typeface="Calibri"/>
                          <a:sym typeface="Calibri"/>
                        </a:rPr>
                        <a:t>Receive Support</a:t>
                      </a:r>
                      <a:endParaRPr sz="1600" b="1">
                        <a:solidFill>
                          <a:schemeClr val="lt1"/>
                        </a:solidFill>
                        <a:latin typeface="Calibri"/>
                        <a:ea typeface="Calibri"/>
                        <a:cs typeface="Calibri"/>
                        <a:sym typeface="Calibri"/>
                      </a:endParaRPr>
                    </a:p>
                  </a:txBody>
                  <a:tcPr marL="91425" marR="91425" marT="91425" marB="91425" anchor="ctr">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2699725">
                <a:tc>
                  <a:txBody>
                    <a:bodyPr/>
                    <a:lstStyle/>
                    <a:p>
                      <a:pPr marL="457200" lvl="0" indent="-355600" algn="l" rtl="0">
                        <a:spcBef>
                          <a:spcPts val="0"/>
                        </a:spcBef>
                        <a:spcAft>
                          <a:spcPts val="0"/>
                        </a:spcAft>
                        <a:buSzPts val="2000"/>
                        <a:buFont typeface="Calibri"/>
                        <a:buChar char="●"/>
                      </a:pPr>
                      <a:r>
                        <a:rPr lang="en" sz="1500" dirty="0">
                          <a:latin typeface="Calibri"/>
                          <a:ea typeface="Calibri"/>
                          <a:cs typeface="Calibri"/>
                          <a:sym typeface="Calibri"/>
                        </a:rPr>
                        <a:t>An OUGA webpage is coming soon and will serve as a central location for updates, materials, and upcoming communications.</a:t>
                      </a:r>
                      <a:endParaRPr sz="1500" dirty="0">
                        <a:latin typeface="Calibri"/>
                        <a:ea typeface="Calibri"/>
                        <a:cs typeface="Calibri"/>
                        <a:sym typeface="Calibri"/>
                      </a:endParaRPr>
                    </a:p>
                    <a:p>
                      <a:pPr marL="457200" lvl="0" indent="-355600" algn="l" rtl="0">
                        <a:spcBef>
                          <a:spcPts val="0"/>
                        </a:spcBef>
                        <a:spcAft>
                          <a:spcPts val="0"/>
                        </a:spcAft>
                        <a:buSzPts val="2000"/>
                        <a:buFont typeface="Calibri"/>
                        <a:buChar char="●"/>
                      </a:pPr>
                      <a:r>
                        <a:rPr lang="en" sz="1500" dirty="0">
                          <a:latin typeface="Calibri"/>
                          <a:ea typeface="Calibri"/>
                          <a:cs typeface="Calibri"/>
                          <a:sym typeface="Calibri"/>
                        </a:rPr>
                        <a:t>Your RST will serve as your primary point of contact for OUGA support.</a:t>
                      </a:r>
                      <a:endParaRPr sz="1500" dirty="0">
                        <a:latin typeface="Calibri"/>
                        <a:ea typeface="Calibri"/>
                        <a:cs typeface="Calibri"/>
                        <a:sym typeface="Calibri"/>
                      </a:endParaRPr>
                    </a:p>
                    <a:p>
                      <a:pPr marL="457200" lvl="0" indent="-355600" algn="l" rtl="0">
                        <a:spcBef>
                          <a:spcPts val="1000"/>
                        </a:spcBef>
                        <a:spcAft>
                          <a:spcPts val="1000"/>
                        </a:spcAft>
                        <a:buSzPts val="2000"/>
                        <a:buFont typeface="Calibri"/>
                        <a:buChar char="●"/>
                      </a:pPr>
                      <a:r>
                        <a:rPr lang="en" sz="1500" dirty="0">
                          <a:latin typeface="Calibri"/>
                          <a:ea typeface="Calibri"/>
                          <a:cs typeface="Calibri"/>
                          <a:sym typeface="Calibri"/>
                        </a:rPr>
                        <a:t>Contact your RST with questions about the OUGA process, requirements, timelines, or next steps.</a:t>
                      </a:r>
                      <a:endParaRPr sz="1500" dirty="0">
                        <a:latin typeface="Calibri"/>
                        <a:ea typeface="Calibri"/>
                        <a:cs typeface="Calibri"/>
                        <a:sym typeface="Calibri"/>
                      </a:endParaRPr>
                    </a:p>
                  </a:txBody>
                  <a:tcPr marL="91425" marR="91425" marT="91425" marB="91425">
                    <a:lnL w="28575" cap="flat" cmpd="sng">
                      <a:solidFill>
                        <a:schemeClr val="accent1"/>
                      </a:solidFill>
                      <a:prstDash val="solid"/>
                      <a:round/>
                      <a:headEnd type="none" w="sm" len="sm"/>
                      <a:tailEnd type="none" w="sm" len="sm"/>
                    </a:lnL>
                    <a:lnR w="28575" cap="flat" cmpd="sng">
                      <a:solidFill>
                        <a:schemeClr val="accent1"/>
                      </a:solidFill>
                      <a:prstDash val="solid"/>
                      <a:round/>
                      <a:headEnd type="none" w="sm" len="sm"/>
                      <a:tailEnd type="none" w="sm" len="sm"/>
                    </a:lnR>
                    <a:lnT w="28575" cap="flat" cmpd="sng">
                      <a:solidFill>
                        <a:schemeClr val="accent1"/>
                      </a:solidFill>
                      <a:prstDash val="solid"/>
                      <a:round/>
                      <a:headEnd type="none" w="sm" len="sm"/>
                      <a:tailEnd type="none" w="sm" len="sm"/>
                    </a:lnT>
                    <a:lnB w="28575" cap="flat" cmpd="sng">
                      <a:solidFill>
                        <a:schemeClr val="accent1"/>
                      </a:solidFill>
                      <a:prstDash val="solid"/>
                      <a:round/>
                      <a:headEnd type="none" w="sm" len="sm"/>
                      <a:tailEnd type="none" w="sm" len="sm"/>
                    </a:lnB>
                    <a:solidFill>
                      <a:srgbClr val="F3F3F3"/>
                    </a:solidFill>
                  </a:tcPr>
                </a:tc>
                <a:extLst>
                  <a:ext uri="{0D108BD9-81ED-4DB2-BD59-A6C34878D82A}">
                    <a16:rowId xmlns:a16="http://schemas.microsoft.com/office/drawing/2014/main" val="10001"/>
                  </a:ext>
                </a:extLst>
              </a:tr>
            </a:tbl>
          </a:graphicData>
        </a:graphic>
      </p:graphicFrame>
      <p:sp>
        <p:nvSpPr>
          <p:cNvPr id="459" name="Google Shape;459;p48">
            <a:extLst>
              <a:ext uri="{C183D7F6-B498-43B3-948B-1728B52AA6E4}">
                <adec:decorative xmlns:adec="http://schemas.microsoft.com/office/drawing/2017/decorative" val="1"/>
              </a:ext>
            </a:extLst>
          </p:cNvPr>
          <p:cNvSpPr/>
          <p:nvPr/>
        </p:nvSpPr>
        <p:spPr>
          <a:xfrm>
            <a:off x="865900" y="1515463"/>
            <a:ext cx="370000" cy="386300"/>
          </a:xfrm>
          <a:custGeom>
            <a:avLst/>
            <a:gdLst/>
            <a:ahLst/>
            <a:cxnLst/>
            <a:rect l="l" t="t" r="r" b="b"/>
            <a:pathLst>
              <a:path w="109" h="101" extrusionOk="0">
                <a:moveTo>
                  <a:pt x="101" y="11"/>
                </a:moveTo>
                <a:cubicBezTo>
                  <a:pt x="90" y="11"/>
                  <a:pt x="90" y="11"/>
                  <a:pt x="90" y="11"/>
                </a:cubicBezTo>
                <a:cubicBezTo>
                  <a:pt x="90" y="5"/>
                  <a:pt x="90" y="5"/>
                  <a:pt x="90" y="5"/>
                </a:cubicBezTo>
                <a:cubicBezTo>
                  <a:pt x="90" y="2"/>
                  <a:pt x="88" y="0"/>
                  <a:pt x="86" y="0"/>
                </a:cubicBezTo>
                <a:cubicBezTo>
                  <a:pt x="79" y="0"/>
                  <a:pt x="79" y="0"/>
                  <a:pt x="79" y="0"/>
                </a:cubicBezTo>
                <a:cubicBezTo>
                  <a:pt x="77" y="0"/>
                  <a:pt x="75" y="2"/>
                  <a:pt x="75" y="5"/>
                </a:cubicBezTo>
                <a:cubicBezTo>
                  <a:pt x="75" y="11"/>
                  <a:pt x="75" y="11"/>
                  <a:pt x="75" y="11"/>
                </a:cubicBezTo>
                <a:cubicBezTo>
                  <a:pt x="35" y="11"/>
                  <a:pt x="35" y="11"/>
                  <a:pt x="35" y="11"/>
                </a:cubicBezTo>
                <a:cubicBezTo>
                  <a:pt x="35" y="5"/>
                  <a:pt x="35" y="5"/>
                  <a:pt x="35" y="5"/>
                </a:cubicBezTo>
                <a:cubicBezTo>
                  <a:pt x="35" y="2"/>
                  <a:pt x="33" y="0"/>
                  <a:pt x="31" y="0"/>
                </a:cubicBezTo>
                <a:cubicBezTo>
                  <a:pt x="24" y="0"/>
                  <a:pt x="24" y="0"/>
                  <a:pt x="24" y="0"/>
                </a:cubicBezTo>
                <a:cubicBezTo>
                  <a:pt x="22" y="0"/>
                  <a:pt x="20" y="2"/>
                  <a:pt x="20" y="5"/>
                </a:cubicBezTo>
                <a:cubicBezTo>
                  <a:pt x="20" y="11"/>
                  <a:pt x="20" y="11"/>
                  <a:pt x="20" y="11"/>
                </a:cubicBezTo>
                <a:cubicBezTo>
                  <a:pt x="8" y="11"/>
                  <a:pt x="8" y="11"/>
                  <a:pt x="8" y="11"/>
                </a:cubicBezTo>
                <a:cubicBezTo>
                  <a:pt x="4" y="11"/>
                  <a:pt x="0" y="14"/>
                  <a:pt x="0" y="19"/>
                </a:cubicBezTo>
                <a:cubicBezTo>
                  <a:pt x="0" y="92"/>
                  <a:pt x="0" y="92"/>
                  <a:pt x="0" y="92"/>
                </a:cubicBezTo>
                <a:cubicBezTo>
                  <a:pt x="0" y="97"/>
                  <a:pt x="4" y="101"/>
                  <a:pt x="8" y="101"/>
                </a:cubicBezTo>
                <a:cubicBezTo>
                  <a:pt x="101" y="101"/>
                  <a:pt x="101" y="101"/>
                  <a:pt x="101" y="101"/>
                </a:cubicBezTo>
                <a:cubicBezTo>
                  <a:pt x="106" y="101"/>
                  <a:pt x="109" y="97"/>
                  <a:pt x="109" y="92"/>
                </a:cubicBezTo>
                <a:cubicBezTo>
                  <a:pt x="109" y="19"/>
                  <a:pt x="109" y="19"/>
                  <a:pt x="109" y="19"/>
                </a:cubicBezTo>
                <a:cubicBezTo>
                  <a:pt x="109" y="14"/>
                  <a:pt x="106" y="11"/>
                  <a:pt x="101" y="11"/>
                </a:cubicBezTo>
                <a:close/>
                <a:moveTo>
                  <a:pt x="79" y="5"/>
                </a:moveTo>
                <a:cubicBezTo>
                  <a:pt x="86" y="5"/>
                  <a:pt x="86" y="5"/>
                  <a:pt x="86" y="5"/>
                </a:cubicBezTo>
                <a:cubicBezTo>
                  <a:pt x="86" y="19"/>
                  <a:pt x="86" y="19"/>
                  <a:pt x="86" y="19"/>
                </a:cubicBezTo>
                <a:cubicBezTo>
                  <a:pt x="79" y="19"/>
                  <a:pt x="79" y="19"/>
                  <a:pt x="79" y="19"/>
                </a:cubicBezTo>
                <a:lnTo>
                  <a:pt x="79" y="5"/>
                </a:lnTo>
                <a:close/>
                <a:moveTo>
                  <a:pt x="24" y="5"/>
                </a:moveTo>
                <a:cubicBezTo>
                  <a:pt x="31" y="5"/>
                  <a:pt x="31" y="5"/>
                  <a:pt x="31" y="5"/>
                </a:cubicBezTo>
                <a:cubicBezTo>
                  <a:pt x="31" y="19"/>
                  <a:pt x="31" y="19"/>
                  <a:pt x="31" y="19"/>
                </a:cubicBezTo>
                <a:cubicBezTo>
                  <a:pt x="24" y="19"/>
                  <a:pt x="24" y="19"/>
                  <a:pt x="24" y="19"/>
                </a:cubicBezTo>
                <a:lnTo>
                  <a:pt x="24" y="5"/>
                </a:lnTo>
                <a:close/>
                <a:moveTo>
                  <a:pt x="8" y="15"/>
                </a:moveTo>
                <a:cubicBezTo>
                  <a:pt x="20" y="15"/>
                  <a:pt x="20" y="15"/>
                  <a:pt x="20" y="15"/>
                </a:cubicBezTo>
                <a:cubicBezTo>
                  <a:pt x="20" y="20"/>
                  <a:pt x="20" y="20"/>
                  <a:pt x="20" y="20"/>
                </a:cubicBezTo>
                <a:cubicBezTo>
                  <a:pt x="20" y="22"/>
                  <a:pt x="22" y="24"/>
                  <a:pt x="24" y="24"/>
                </a:cubicBezTo>
                <a:cubicBezTo>
                  <a:pt x="31" y="24"/>
                  <a:pt x="31" y="24"/>
                  <a:pt x="31" y="24"/>
                </a:cubicBezTo>
                <a:cubicBezTo>
                  <a:pt x="33" y="24"/>
                  <a:pt x="36" y="22"/>
                  <a:pt x="36" y="20"/>
                </a:cubicBezTo>
                <a:cubicBezTo>
                  <a:pt x="36" y="15"/>
                  <a:pt x="36" y="15"/>
                  <a:pt x="36" y="15"/>
                </a:cubicBezTo>
                <a:cubicBezTo>
                  <a:pt x="75" y="15"/>
                  <a:pt x="75" y="15"/>
                  <a:pt x="75" y="15"/>
                </a:cubicBezTo>
                <a:cubicBezTo>
                  <a:pt x="75" y="20"/>
                  <a:pt x="75" y="20"/>
                  <a:pt x="75" y="20"/>
                </a:cubicBezTo>
                <a:cubicBezTo>
                  <a:pt x="75" y="22"/>
                  <a:pt x="77" y="24"/>
                  <a:pt x="79" y="24"/>
                </a:cubicBezTo>
                <a:cubicBezTo>
                  <a:pt x="86" y="24"/>
                  <a:pt x="86" y="24"/>
                  <a:pt x="86" y="24"/>
                </a:cubicBezTo>
                <a:cubicBezTo>
                  <a:pt x="88" y="24"/>
                  <a:pt x="90" y="22"/>
                  <a:pt x="90" y="20"/>
                </a:cubicBezTo>
                <a:cubicBezTo>
                  <a:pt x="90" y="15"/>
                  <a:pt x="90" y="15"/>
                  <a:pt x="90" y="15"/>
                </a:cubicBezTo>
                <a:cubicBezTo>
                  <a:pt x="101" y="15"/>
                  <a:pt x="101" y="15"/>
                  <a:pt x="101" y="15"/>
                </a:cubicBezTo>
                <a:cubicBezTo>
                  <a:pt x="103" y="15"/>
                  <a:pt x="105" y="17"/>
                  <a:pt x="105" y="19"/>
                </a:cubicBezTo>
                <a:cubicBezTo>
                  <a:pt x="105" y="32"/>
                  <a:pt x="105" y="32"/>
                  <a:pt x="105" y="32"/>
                </a:cubicBezTo>
                <a:cubicBezTo>
                  <a:pt x="5" y="32"/>
                  <a:pt x="5" y="32"/>
                  <a:pt x="5" y="32"/>
                </a:cubicBezTo>
                <a:cubicBezTo>
                  <a:pt x="5" y="19"/>
                  <a:pt x="5" y="19"/>
                  <a:pt x="5" y="19"/>
                </a:cubicBezTo>
                <a:cubicBezTo>
                  <a:pt x="5" y="17"/>
                  <a:pt x="7" y="15"/>
                  <a:pt x="8" y="15"/>
                </a:cubicBezTo>
                <a:close/>
                <a:moveTo>
                  <a:pt x="101" y="96"/>
                </a:moveTo>
                <a:cubicBezTo>
                  <a:pt x="8" y="96"/>
                  <a:pt x="8" y="96"/>
                  <a:pt x="8" y="96"/>
                </a:cubicBezTo>
                <a:cubicBezTo>
                  <a:pt x="7" y="96"/>
                  <a:pt x="5" y="94"/>
                  <a:pt x="5" y="92"/>
                </a:cubicBezTo>
                <a:cubicBezTo>
                  <a:pt x="5" y="37"/>
                  <a:pt x="5" y="37"/>
                  <a:pt x="5" y="37"/>
                </a:cubicBezTo>
                <a:cubicBezTo>
                  <a:pt x="104" y="37"/>
                  <a:pt x="104" y="37"/>
                  <a:pt x="104" y="37"/>
                </a:cubicBezTo>
                <a:cubicBezTo>
                  <a:pt x="104" y="92"/>
                  <a:pt x="104" y="92"/>
                  <a:pt x="104" y="92"/>
                </a:cubicBezTo>
                <a:cubicBezTo>
                  <a:pt x="104" y="94"/>
                  <a:pt x="103" y="96"/>
                  <a:pt x="101" y="96"/>
                </a:cubicBezTo>
                <a:close/>
                <a:moveTo>
                  <a:pt x="27" y="50"/>
                </a:moveTo>
                <a:cubicBezTo>
                  <a:pt x="27" y="51"/>
                  <a:pt x="26" y="52"/>
                  <a:pt x="24" y="52"/>
                </a:cubicBezTo>
                <a:cubicBezTo>
                  <a:pt x="16" y="52"/>
                  <a:pt x="16" y="52"/>
                  <a:pt x="16" y="52"/>
                </a:cubicBezTo>
                <a:cubicBezTo>
                  <a:pt x="15" y="52"/>
                  <a:pt x="14" y="51"/>
                  <a:pt x="14" y="50"/>
                </a:cubicBezTo>
                <a:cubicBezTo>
                  <a:pt x="14" y="49"/>
                  <a:pt x="15" y="48"/>
                  <a:pt x="16" y="48"/>
                </a:cubicBezTo>
                <a:cubicBezTo>
                  <a:pt x="24" y="48"/>
                  <a:pt x="24" y="48"/>
                  <a:pt x="24" y="48"/>
                </a:cubicBezTo>
                <a:cubicBezTo>
                  <a:pt x="26" y="48"/>
                  <a:pt x="27" y="49"/>
                  <a:pt x="27" y="50"/>
                </a:cubicBezTo>
                <a:close/>
                <a:moveTo>
                  <a:pt x="50" y="50"/>
                </a:moveTo>
                <a:cubicBezTo>
                  <a:pt x="50" y="51"/>
                  <a:pt x="48" y="52"/>
                  <a:pt x="47" y="52"/>
                </a:cubicBezTo>
                <a:cubicBezTo>
                  <a:pt x="39" y="52"/>
                  <a:pt x="39" y="52"/>
                  <a:pt x="39" y="52"/>
                </a:cubicBezTo>
                <a:cubicBezTo>
                  <a:pt x="38" y="52"/>
                  <a:pt x="37" y="51"/>
                  <a:pt x="37" y="50"/>
                </a:cubicBezTo>
                <a:cubicBezTo>
                  <a:pt x="37" y="49"/>
                  <a:pt x="38" y="48"/>
                  <a:pt x="39" y="48"/>
                </a:cubicBezTo>
                <a:cubicBezTo>
                  <a:pt x="47" y="48"/>
                  <a:pt x="47" y="48"/>
                  <a:pt x="47" y="48"/>
                </a:cubicBezTo>
                <a:cubicBezTo>
                  <a:pt x="48" y="48"/>
                  <a:pt x="50" y="49"/>
                  <a:pt x="50" y="50"/>
                </a:cubicBezTo>
                <a:close/>
                <a:moveTo>
                  <a:pt x="72" y="50"/>
                </a:moveTo>
                <a:cubicBezTo>
                  <a:pt x="72" y="51"/>
                  <a:pt x="71" y="52"/>
                  <a:pt x="70" y="52"/>
                </a:cubicBezTo>
                <a:cubicBezTo>
                  <a:pt x="62" y="52"/>
                  <a:pt x="62" y="52"/>
                  <a:pt x="62" y="52"/>
                </a:cubicBezTo>
                <a:cubicBezTo>
                  <a:pt x="61" y="52"/>
                  <a:pt x="60" y="51"/>
                  <a:pt x="60" y="50"/>
                </a:cubicBezTo>
                <a:cubicBezTo>
                  <a:pt x="60" y="49"/>
                  <a:pt x="61" y="48"/>
                  <a:pt x="62" y="48"/>
                </a:cubicBezTo>
                <a:cubicBezTo>
                  <a:pt x="70" y="48"/>
                  <a:pt x="70" y="48"/>
                  <a:pt x="70" y="48"/>
                </a:cubicBezTo>
                <a:cubicBezTo>
                  <a:pt x="71" y="48"/>
                  <a:pt x="72" y="49"/>
                  <a:pt x="72" y="50"/>
                </a:cubicBezTo>
                <a:close/>
                <a:moveTo>
                  <a:pt x="95" y="50"/>
                </a:moveTo>
                <a:cubicBezTo>
                  <a:pt x="95" y="51"/>
                  <a:pt x="94" y="52"/>
                  <a:pt x="93" y="52"/>
                </a:cubicBezTo>
                <a:cubicBezTo>
                  <a:pt x="85" y="52"/>
                  <a:pt x="85" y="52"/>
                  <a:pt x="85" y="52"/>
                </a:cubicBezTo>
                <a:cubicBezTo>
                  <a:pt x="83" y="52"/>
                  <a:pt x="82" y="51"/>
                  <a:pt x="82" y="50"/>
                </a:cubicBezTo>
                <a:cubicBezTo>
                  <a:pt x="82" y="49"/>
                  <a:pt x="83" y="48"/>
                  <a:pt x="85" y="48"/>
                </a:cubicBezTo>
                <a:cubicBezTo>
                  <a:pt x="93" y="48"/>
                  <a:pt x="93" y="48"/>
                  <a:pt x="93" y="48"/>
                </a:cubicBezTo>
                <a:cubicBezTo>
                  <a:pt x="94" y="48"/>
                  <a:pt x="95" y="49"/>
                  <a:pt x="95" y="50"/>
                </a:cubicBezTo>
                <a:close/>
                <a:moveTo>
                  <a:pt x="27" y="66"/>
                </a:moveTo>
                <a:cubicBezTo>
                  <a:pt x="27" y="68"/>
                  <a:pt x="26" y="69"/>
                  <a:pt x="24" y="69"/>
                </a:cubicBezTo>
                <a:cubicBezTo>
                  <a:pt x="16" y="69"/>
                  <a:pt x="16" y="69"/>
                  <a:pt x="16" y="69"/>
                </a:cubicBezTo>
                <a:cubicBezTo>
                  <a:pt x="15" y="69"/>
                  <a:pt x="14" y="68"/>
                  <a:pt x="14" y="66"/>
                </a:cubicBezTo>
                <a:cubicBezTo>
                  <a:pt x="14" y="65"/>
                  <a:pt x="15" y="64"/>
                  <a:pt x="16" y="64"/>
                </a:cubicBezTo>
                <a:cubicBezTo>
                  <a:pt x="24" y="64"/>
                  <a:pt x="24" y="64"/>
                  <a:pt x="24" y="64"/>
                </a:cubicBezTo>
                <a:cubicBezTo>
                  <a:pt x="26" y="64"/>
                  <a:pt x="27" y="65"/>
                  <a:pt x="27" y="66"/>
                </a:cubicBezTo>
                <a:close/>
                <a:moveTo>
                  <a:pt x="50" y="66"/>
                </a:moveTo>
                <a:cubicBezTo>
                  <a:pt x="50" y="68"/>
                  <a:pt x="48" y="69"/>
                  <a:pt x="47" y="69"/>
                </a:cubicBezTo>
                <a:cubicBezTo>
                  <a:pt x="39" y="69"/>
                  <a:pt x="39" y="69"/>
                  <a:pt x="39" y="69"/>
                </a:cubicBezTo>
                <a:cubicBezTo>
                  <a:pt x="38" y="69"/>
                  <a:pt x="37" y="68"/>
                  <a:pt x="37" y="66"/>
                </a:cubicBezTo>
                <a:cubicBezTo>
                  <a:pt x="37" y="65"/>
                  <a:pt x="38" y="64"/>
                  <a:pt x="39" y="64"/>
                </a:cubicBezTo>
                <a:cubicBezTo>
                  <a:pt x="47" y="64"/>
                  <a:pt x="47" y="64"/>
                  <a:pt x="47" y="64"/>
                </a:cubicBezTo>
                <a:cubicBezTo>
                  <a:pt x="48" y="64"/>
                  <a:pt x="50" y="65"/>
                  <a:pt x="50" y="66"/>
                </a:cubicBezTo>
                <a:close/>
                <a:moveTo>
                  <a:pt x="72" y="66"/>
                </a:moveTo>
                <a:cubicBezTo>
                  <a:pt x="72" y="68"/>
                  <a:pt x="71" y="69"/>
                  <a:pt x="70" y="69"/>
                </a:cubicBezTo>
                <a:cubicBezTo>
                  <a:pt x="62" y="69"/>
                  <a:pt x="62" y="69"/>
                  <a:pt x="62" y="69"/>
                </a:cubicBezTo>
                <a:cubicBezTo>
                  <a:pt x="61" y="69"/>
                  <a:pt x="60" y="68"/>
                  <a:pt x="60" y="66"/>
                </a:cubicBezTo>
                <a:cubicBezTo>
                  <a:pt x="60" y="65"/>
                  <a:pt x="61" y="64"/>
                  <a:pt x="62" y="64"/>
                </a:cubicBezTo>
                <a:cubicBezTo>
                  <a:pt x="70" y="64"/>
                  <a:pt x="70" y="64"/>
                  <a:pt x="70" y="64"/>
                </a:cubicBezTo>
                <a:cubicBezTo>
                  <a:pt x="71" y="64"/>
                  <a:pt x="72" y="65"/>
                  <a:pt x="72" y="66"/>
                </a:cubicBezTo>
                <a:close/>
                <a:moveTo>
                  <a:pt x="95" y="66"/>
                </a:moveTo>
                <a:cubicBezTo>
                  <a:pt x="95" y="68"/>
                  <a:pt x="94" y="69"/>
                  <a:pt x="93" y="69"/>
                </a:cubicBezTo>
                <a:cubicBezTo>
                  <a:pt x="85" y="69"/>
                  <a:pt x="85" y="69"/>
                  <a:pt x="85" y="69"/>
                </a:cubicBezTo>
                <a:cubicBezTo>
                  <a:pt x="83" y="69"/>
                  <a:pt x="82" y="68"/>
                  <a:pt x="82" y="66"/>
                </a:cubicBezTo>
                <a:cubicBezTo>
                  <a:pt x="82" y="65"/>
                  <a:pt x="83" y="64"/>
                  <a:pt x="85" y="64"/>
                </a:cubicBezTo>
                <a:cubicBezTo>
                  <a:pt x="93" y="64"/>
                  <a:pt x="93" y="64"/>
                  <a:pt x="93" y="64"/>
                </a:cubicBezTo>
                <a:cubicBezTo>
                  <a:pt x="94" y="64"/>
                  <a:pt x="95" y="65"/>
                  <a:pt x="95" y="66"/>
                </a:cubicBezTo>
                <a:close/>
                <a:moveTo>
                  <a:pt x="27" y="83"/>
                </a:moveTo>
                <a:cubicBezTo>
                  <a:pt x="27" y="84"/>
                  <a:pt x="26" y="85"/>
                  <a:pt x="24" y="85"/>
                </a:cubicBezTo>
                <a:cubicBezTo>
                  <a:pt x="16" y="85"/>
                  <a:pt x="16" y="85"/>
                  <a:pt x="16" y="85"/>
                </a:cubicBezTo>
                <a:cubicBezTo>
                  <a:pt x="15" y="85"/>
                  <a:pt x="14" y="84"/>
                  <a:pt x="14" y="83"/>
                </a:cubicBezTo>
                <a:cubicBezTo>
                  <a:pt x="14" y="81"/>
                  <a:pt x="15" y="80"/>
                  <a:pt x="16" y="80"/>
                </a:cubicBezTo>
                <a:cubicBezTo>
                  <a:pt x="24" y="80"/>
                  <a:pt x="24" y="80"/>
                  <a:pt x="24" y="80"/>
                </a:cubicBezTo>
                <a:cubicBezTo>
                  <a:pt x="26" y="80"/>
                  <a:pt x="27" y="81"/>
                  <a:pt x="27" y="83"/>
                </a:cubicBezTo>
                <a:close/>
                <a:moveTo>
                  <a:pt x="50" y="83"/>
                </a:moveTo>
                <a:cubicBezTo>
                  <a:pt x="50" y="84"/>
                  <a:pt x="48" y="85"/>
                  <a:pt x="47" y="85"/>
                </a:cubicBezTo>
                <a:cubicBezTo>
                  <a:pt x="39" y="85"/>
                  <a:pt x="39" y="85"/>
                  <a:pt x="39" y="85"/>
                </a:cubicBezTo>
                <a:cubicBezTo>
                  <a:pt x="38" y="85"/>
                  <a:pt x="37" y="84"/>
                  <a:pt x="37" y="83"/>
                </a:cubicBezTo>
                <a:cubicBezTo>
                  <a:pt x="37" y="81"/>
                  <a:pt x="38" y="80"/>
                  <a:pt x="39" y="80"/>
                </a:cubicBezTo>
                <a:cubicBezTo>
                  <a:pt x="47" y="80"/>
                  <a:pt x="47" y="80"/>
                  <a:pt x="47" y="80"/>
                </a:cubicBezTo>
                <a:cubicBezTo>
                  <a:pt x="48" y="80"/>
                  <a:pt x="50" y="81"/>
                  <a:pt x="50" y="83"/>
                </a:cubicBezTo>
                <a:close/>
                <a:moveTo>
                  <a:pt x="72" y="83"/>
                </a:moveTo>
                <a:cubicBezTo>
                  <a:pt x="72" y="84"/>
                  <a:pt x="71" y="85"/>
                  <a:pt x="70" y="85"/>
                </a:cubicBezTo>
                <a:cubicBezTo>
                  <a:pt x="62" y="85"/>
                  <a:pt x="62" y="85"/>
                  <a:pt x="62" y="85"/>
                </a:cubicBezTo>
                <a:cubicBezTo>
                  <a:pt x="61" y="85"/>
                  <a:pt x="60" y="84"/>
                  <a:pt x="60" y="83"/>
                </a:cubicBezTo>
                <a:cubicBezTo>
                  <a:pt x="60" y="81"/>
                  <a:pt x="61" y="80"/>
                  <a:pt x="62" y="80"/>
                </a:cubicBezTo>
                <a:cubicBezTo>
                  <a:pt x="70" y="80"/>
                  <a:pt x="70" y="80"/>
                  <a:pt x="70" y="80"/>
                </a:cubicBezTo>
                <a:cubicBezTo>
                  <a:pt x="71" y="80"/>
                  <a:pt x="72" y="81"/>
                  <a:pt x="72" y="83"/>
                </a:cubicBezTo>
                <a:close/>
                <a:moveTo>
                  <a:pt x="95" y="83"/>
                </a:moveTo>
                <a:cubicBezTo>
                  <a:pt x="95" y="84"/>
                  <a:pt x="94" y="85"/>
                  <a:pt x="93" y="85"/>
                </a:cubicBezTo>
                <a:cubicBezTo>
                  <a:pt x="85" y="85"/>
                  <a:pt x="85" y="85"/>
                  <a:pt x="85" y="85"/>
                </a:cubicBezTo>
                <a:cubicBezTo>
                  <a:pt x="83" y="85"/>
                  <a:pt x="82" y="84"/>
                  <a:pt x="82" y="83"/>
                </a:cubicBezTo>
                <a:cubicBezTo>
                  <a:pt x="82" y="81"/>
                  <a:pt x="83" y="80"/>
                  <a:pt x="85" y="80"/>
                </a:cubicBezTo>
                <a:cubicBezTo>
                  <a:pt x="93" y="80"/>
                  <a:pt x="93" y="80"/>
                  <a:pt x="93" y="80"/>
                </a:cubicBezTo>
                <a:cubicBezTo>
                  <a:pt x="94" y="80"/>
                  <a:pt x="95" y="81"/>
                  <a:pt x="95" y="83"/>
                </a:cubicBezTo>
                <a:close/>
                <a:moveTo>
                  <a:pt x="95" y="83"/>
                </a:moveTo>
                <a:cubicBezTo>
                  <a:pt x="95" y="83"/>
                  <a:pt x="95" y="83"/>
                  <a:pt x="95" y="83"/>
                </a:cubicBezTo>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460;p48">
            <a:extLst>
              <a:ext uri="{C183D7F6-B498-43B3-948B-1728B52AA6E4}">
                <adec:decorative xmlns:adec="http://schemas.microsoft.com/office/drawing/2017/decorative" val="1"/>
              </a:ext>
            </a:extLst>
          </p:cNvPr>
          <p:cNvSpPr/>
          <p:nvPr/>
        </p:nvSpPr>
        <p:spPr>
          <a:xfrm>
            <a:off x="4989800" y="1569450"/>
            <a:ext cx="544875" cy="278325"/>
          </a:xfrm>
          <a:custGeom>
            <a:avLst/>
            <a:gdLst/>
            <a:ahLst/>
            <a:cxnLst/>
            <a:rect l="l" t="t" r="r" b="b"/>
            <a:pathLst>
              <a:path w="140" h="90" extrusionOk="0">
                <a:moveTo>
                  <a:pt x="76" y="88"/>
                </a:moveTo>
                <a:cubicBezTo>
                  <a:pt x="78" y="87"/>
                  <a:pt x="79" y="84"/>
                  <a:pt x="78" y="82"/>
                </a:cubicBezTo>
                <a:cubicBezTo>
                  <a:pt x="78" y="82"/>
                  <a:pt x="75" y="77"/>
                  <a:pt x="74" y="75"/>
                </a:cubicBezTo>
                <a:cubicBezTo>
                  <a:pt x="73" y="78"/>
                  <a:pt x="72" y="79"/>
                  <a:pt x="67" y="83"/>
                </a:cubicBezTo>
                <a:cubicBezTo>
                  <a:pt x="69" y="86"/>
                  <a:pt x="69" y="86"/>
                  <a:pt x="69" y="86"/>
                </a:cubicBezTo>
                <a:cubicBezTo>
                  <a:pt x="70" y="88"/>
                  <a:pt x="73" y="90"/>
                  <a:pt x="76" y="88"/>
                </a:cubicBezTo>
                <a:close/>
                <a:moveTo>
                  <a:pt x="63" y="83"/>
                </a:moveTo>
                <a:cubicBezTo>
                  <a:pt x="70" y="77"/>
                  <a:pt x="70" y="77"/>
                  <a:pt x="70" y="77"/>
                </a:cubicBezTo>
                <a:cubicBezTo>
                  <a:pt x="72" y="75"/>
                  <a:pt x="72" y="71"/>
                  <a:pt x="70" y="70"/>
                </a:cubicBezTo>
                <a:cubicBezTo>
                  <a:pt x="68" y="68"/>
                  <a:pt x="65" y="68"/>
                  <a:pt x="63" y="69"/>
                </a:cubicBezTo>
                <a:cubicBezTo>
                  <a:pt x="57" y="75"/>
                  <a:pt x="57" y="75"/>
                  <a:pt x="57" y="75"/>
                </a:cubicBezTo>
                <a:cubicBezTo>
                  <a:pt x="55" y="77"/>
                  <a:pt x="54" y="80"/>
                  <a:pt x="56" y="82"/>
                </a:cubicBezTo>
                <a:cubicBezTo>
                  <a:pt x="58" y="84"/>
                  <a:pt x="61" y="85"/>
                  <a:pt x="63" y="83"/>
                </a:cubicBezTo>
                <a:close/>
                <a:moveTo>
                  <a:pt x="87" y="83"/>
                </a:moveTo>
                <a:cubicBezTo>
                  <a:pt x="89" y="81"/>
                  <a:pt x="90" y="78"/>
                  <a:pt x="89" y="76"/>
                </a:cubicBezTo>
                <a:cubicBezTo>
                  <a:pt x="81" y="62"/>
                  <a:pt x="81" y="62"/>
                  <a:pt x="81" y="62"/>
                </a:cubicBezTo>
                <a:cubicBezTo>
                  <a:pt x="83" y="60"/>
                  <a:pt x="83" y="60"/>
                  <a:pt x="83" y="60"/>
                </a:cubicBezTo>
                <a:cubicBezTo>
                  <a:pt x="92" y="76"/>
                  <a:pt x="92" y="76"/>
                  <a:pt x="92" y="76"/>
                </a:cubicBezTo>
                <a:cubicBezTo>
                  <a:pt x="93" y="79"/>
                  <a:pt x="96" y="80"/>
                  <a:pt x="98" y="78"/>
                </a:cubicBezTo>
                <a:cubicBezTo>
                  <a:pt x="101" y="77"/>
                  <a:pt x="102" y="74"/>
                  <a:pt x="100" y="72"/>
                </a:cubicBezTo>
                <a:cubicBezTo>
                  <a:pt x="92" y="55"/>
                  <a:pt x="92" y="55"/>
                  <a:pt x="92" y="55"/>
                </a:cubicBezTo>
                <a:cubicBezTo>
                  <a:pt x="94" y="54"/>
                  <a:pt x="94" y="54"/>
                  <a:pt x="94" y="54"/>
                </a:cubicBezTo>
                <a:cubicBezTo>
                  <a:pt x="94" y="54"/>
                  <a:pt x="100" y="65"/>
                  <a:pt x="102" y="69"/>
                </a:cubicBezTo>
                <a:cubicBezTo>
                  <a:pt x="103" y="71"/>
                  <a:pt x="106" y="72"/>
                  <a:pt x="108" y="71"/>
                </a:cubicBezTo>
                <a:cubicBezTo>
                  <a:pt x="111" y="70"/>
                  <a:pt x="112" y="67"/>
                  <a:pt x="110" y="64"/>
                </a:cubicBezTo>
                <a:cubicBezTo>
                  <a:pt x="104" y="52"/>
                  <a:pt x="105" y="55"/>
                  <a:pt x="103" y="50"/>
                </a:cubicBezTo>
                <a:cubicBezTo>
                  <a:pt x="95" y="39"/>
                  <a:pt x="83" y="32"/>
                  <a:pt x="72" y="22"/>
                </a:cubicBezTo>
                <a:cubicBezTo>
                  <a:pt x="52" y="32"/>
                  <a:pt x="52" y="32"/>
                  <a:pt x="52" y="32"/>
                </a:cubicBezTo>
                <a:cubicBezTo>
                  <a:pt x="48" y="34"/>
                  <a:pt x="43" y="32"/>
                  <a:pt x="41" y="28"/>
                </a:cubicBezTo>
                <a:cubicBezTo>
                  <a:pt x="40" y="24"/>
                  <a:pt x="41" y="20"/>
                  <a:pt x="45" y="18"/>
                </a:cubicBezTo>
                <a:cubicBezTo>
                  <a:pt x="50" y="15"/>
                  <a:pt x="50" y="15"/>
                  <a:pt x="50" y="15"/>
                </a:cubicBezTo>
                <a:cubicBezTo>
                  <a:pt x="34" y="15"/>
                  <a:pt x="34" y="15"/>
                  <a:pt x="34" y="15"/>
                </a:cubicBezTo>
                <a:cubicBezTo>
                  <a:pt x="18" y="38"/>
                  <a:pt x="18" y="38"/>
                  <a:pt x="18" y="38"/>
                </a:cubicBezTo>
                <a:cubicBezTo>
                  <a:pt x="29" y="48"/>
                  <a:pt x="29" y="48"/>
                  <a:pt x="29" y="48"/>
                </a:cubicBezTo>
                <a:cubicBezTo>
                  <a:pt x="29" y="47"/>
                  <a:pt x="30" y="46"/>
                  <a:pt x="31" y="45"/>
                </a:cubicBezTo>
                <a:cubicBezTo>
                  <a:pt x="43" y="35"/>
                  <a:pt x="43" y="35"/>
                  <a:pt x="43" y="35"/>
                </a:cubicBezTo>
                <a:cubicBezTo>
                  <a:pt x="46" y="32"/>
                  <a:pt x="51" y="32"/>
                  <a:pt x="53" y="35"/>
                </a:cubicBezTo>
                <a:cubicBezTo>
                  <a:pt x="55" y="37"/>
                  <a:pt x="56" y="39"/>
                  <a:pt x="55" y="41"/>
                </a:cubicBezTo>
                <a:cubicBezTo>
                  <a:pt x="58" y="41"/>
                  <a:pt x="61" y="42"/>
                  <a:pt x="63" y="44"/>
                </a:cubicBezTo>
                <a:cubicBezTo>
                  <a:pt x="65" y="46"/>
                  <a:pt x="65" y="50"/>
                  <a:pt x="64" y="53"/>
                </a:cubicBezTo>
                <a:cubicBezTo>
                  <a:pt x="65" y="53"/>
                  <a:pt x="67" y="54"/>
                  <a:pt x="68" y="55"/>
                </a:cubicBezTo>
                <a:cubicBezTo>
                  <a:pt x="71" y="58"/>
                  <a:pt x="71" y="63"/>
                  <a:pt x="68" y="66"/>
                </a:cubicBezTo>
                <a:cubicBezTo>
                  <a:pt x="70" y="65"/>
                  <a:pt x="72" y="66"/>
                  <a:pt x="73" y="68"/>
                </a:cubicBezTo>
                <a:cubicBezTo>
                  <a:pt x="73" y="68"/>
                  <a:pt x="78" y="77"/>
                  <a:pt x="80" y="81"/>
                </a:cubicBezTo>
                <a:cubicBezTo>
                  <a:pt x="81" y="82"/>
                  <a:pt x="84" y="84"/>
                  <a:pt x="87" y="83"/>
                </a:cubicBezTo>
                <a:close/>
                <a:moveTo>
                  <a:pt x="55" y="73"/>
                </a:moveTo>
                <a:cubicBezTo>
                  <a:pt x="66" y="64"/>
                  <a:pt x="66" y="64"/>
                  <a:pt x="66" y="64"/>
                </a:cubicBezTo>
                <a:cubicBezTo>
                  <a:pt x="68" y="62"/>
                  <a:pt x="68" y="59"/>
                  <a:pt x="66" y="57"/>
                </a:cubicBezTo>
                <a:cubicBezTo>
                  <a:pt x="64" y="55"/>
                  <a:pt x="61" y="55"/>
                  <a:pt x="59" y="57"/>
                </a:cubicBezTo>
                <a:cubicBezTo>
                  <a:pt x="59" y="57"/>
                  <a:pt x="48" y="66"/>
                  <a:pt x="48" y="66"/>
                </a:cubicBezTo>
                <a:cubicBezTo>
                  <a:pt x="46" y="68"/>
                  <a:pt x="46" y="71"/>
                  <a:pt x="48" y="73"/>
                </a:cubicBezTo>
                <a:cubicBezTo>
                  <a:pt x="50" y="75"/>
                  <a:pt x="53" y="75"/>
                  <a:pt x="55" y="73"/>
                </a:cubicBezTo>
                <a:close/>
                <a:moveTo>
                  <a:pt x="46" y="65"/>
                </a:moveTo>
                <a:cubicBezTo>
                  <a:pt x="60" y="52"/>
                  <a:pt x="60" y="52"/>
                  <a:pt x="60" y="52"/>
                </a:cubicBezTo>
                <a:cubicBezTo>
                  <a:pt x="62" y="51"/>
                  <a:pt x="63" y="48"/>
                  <a:pt x="61" y="45"/>
                </a:cubicBezTo>
                <a:cubicBezTo>
                  <a:pt x="59" y="43"/>
                  <a:pt x="56" y="43"/>
                  <a:pt x="54" y="45"/>
                </a:cubicBezTo>
                <a:cubicBezTo>
                  <a:pt x="40" y="57"/>
                  <a:pt x="40" y="57"/>
                  <a:pt x="40" y="57"/>
                </a:cubicBezTo>
                <a:cubicBezTo>
                  <a:pt x="37" y="59"/>
                  <a:pt x="37" y="63"/>
                  <a:pt x="39" y="65"/>
                </a:cubicBezTo>
                <a:cubicBezTo>
                  <a:pt x="40" y="66"/>
                  <a:pt x="43" y="67"/>
                  <a:pt x="46" y="65"/>
                </a:cubicBezTo>
                <a:close/>
                <a:moveTo>
                  <a:pt x="32" y="54"/>
                </a:moveTo>
                <a:cubicBezTo>
                  <a:pt x="30" y="52"/>
                  <a:pt x="30" y="49"/>
                  <a:pt x="32" y="47"/>
                </a:cubicBezTo>
                <a:cubicBezTo>
                  <a:pt x="44" y="37"/>
                  <a:pt x="44" y="37"/>
                  <a:pt x="44" y="37"/>
                </a:cubicBezTo>
                <a:cubicBezTo>
                  <a:pt x="46" y="35"/>
                  <a:pt x="50" y="35"/>
                  <a:pt x="51" y="37"/>
                </a:cubicBezTo>
                <a:cubicBezTo>
                  <a:pt x="53" y="39"/>
                  <a:pt x="53" y="42"/>
                  <a:pt x="51" y="44"/>
                </a:cubicBezTo>
                <a:cubicBezTo>
                  <a:pt x="39" y="55"/>
                  <a:pt x="39" y="55"/>
                  <a:pt x="39" y="55"/>
                </a:cubicBezTo>
                <a:cubicBezTo>
                  <a:pt x="37" y="56"/>
                  <a:pt x="34" y="56"/>
                  <a:pt x="32" y="54"/>
                </a:cubicBezTo>
                <a:close/>
                <a:moveTo>
                  <a:pt x="72" y="19"/>
                </a:moveTo>
                <a:cubicBezTo>
                  <a:pt x="51" y="29"/>
                  <a:pt x="51" y="29"/>
                  <a:pt x="51" y="29"/>
                </a:cubicBezTo>
                <a:cubicBezTo>
                  <a:pt x="48" y="30"/>
                  <a:pt x="45" y="29"/>
                  <a:pt x="44" y="27"/>
                </a:cubicBezTo>
                <a:cubicBezTo>
                  <a:pt x="43" y="24"/>
                  <a:pt x="44" y="21"/>
                  <a:pt x="46" y="20"/>
                </a:cubicBezTo>
                <a:cubicBezTo>
                  <a:pt x="68" y="10"/>
                  <a:pt x="68" y="10"/>
                  <a:pt x="68" y="10"/>
                </a:cubicBezTo>
                <a:cubicBezTo>
                  <a:pt x="71" y="9"/>
                  <a:pt x="74" y="8"/>
                  <a:pt x="78" y="8"/>
                </a:cubicBezTo>
                <a:cubicBezTo>
                  <a:pt x="86" y="8"/>
                  <a:pt x="101" y="12"/>
                  <a:pt x="108" y="14"/>
                </a:cubicBezTo>
                <a:cubicBezTo>
                  <a:pt x="121" y="36"/>
                  <a:pt x="121" y="36"/>
                  <a:pt x="121" y="36"/>
                </a:cubicBezTo>
                <a:cubicBezTo>
                  <a:pt x="114" y="41"/>
                  <a:pt x="114" y="41"/>
                  <a:pt x="114" y="41"/>
                </a:cubicBezTo>
                <a:cubicBezTo>
                  <a:pt x="112" y="43"/>
                  <a:pt x="110" y="47"/>
                  <a:pt x="107" y="50"/>
                </a:cubicBezTo>
                <a:cubicBezTo>
                  <a:pt x="99" y="39"/>
                  <a:pt x="85" y="28"/>
                  <a:pt x="72" y="19"/>
                </a:cubicBezTo>
                <a:close/>
                <a:moveTo>
                  <a:pt x="110" y="10"/>
                </a:moveTo>
                <a:cubicBezTo>
                  <a:pt x="124" y="2"/>
                  <a:pt x="124" y="2"/>
                  <a:pt x="124" y="2"/>
                </a:cubicBezTo>
                <a:cubicBezTo>
                  <a:pt x="140" y="29"/>
                  <a:pt x="140" y="29"/>
                  <a:pt x="140" y="29"/>
                </a:cubicBezTo>
                <a:cubicBezTo>
                  <a:pt x="126" y="37"/>
                  <a:pt x="126" y="37"/>
                  <a:pt x="126" y="37"/>
                </a:cubicBezTo>
                <a:lnTo>
                  <a:pt x="110" y="10"/>
                </a:lnTo>
                <a:close/>
                <a:moveTo>
                  <a:pt x="0" y="27"/>
                </a:moveTo>
                <a:cubicBezTo>
                  <a:pt x="19" y="0"/>
                  <a:pt x="19" y="0"/>
                  <a:pt x="19" y="0"/>
                </a:cubicBezTo>
                <a:cubicBezTo>
                  <a:pt x="32" y="11"/>
                  <a:pt x="32" y="11"/>
                  <a:pt x="32" y="11"/>
                </a:cubicBezTo>
                <a:cubicBezTo>
                  <a:pt x="14" y="37"/>
                  <a:pt x="14" y="37"/>
                  <a:pt x="14" y="37"/>
                </a:cubicBezTo>
                <a:lnTo>
                  <a:pt x="0" y="27"/>
                </a:lnTo>
                <a:close/>
                <a:moveTo>
                  <a:pt x="0" y="27"/>
                </a:moveTo>
                <a:cubicBezTo>
                  <a:pt x="0" y="27"/>
                  <a:pt x="0" y="27"/>
                  <a:pt x="0" y="27"/>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49"/>
          <p:cNvSpPr txBox="1">
            <a:spLocks noGrp="1"/>
          </p:cNvSpPr>
          <p:nvPr>
            <p:ph type="title"/>
          </p:nvPr>
        </p:nvSpPr>
        <p:spPr>
          <a:xfrm>
            <a:off x="311700" y="227300"/>
            <a:ext cx="8520600" cy="626100"/>
          </a:xfrm>
          <a:prstGeom prst="rect">
            <a:avLst/>
          </a:prstGeom>
        </p:spPr>
        <p:txBody>
          <a:bodyPr spcFirstLastPara="1" wrap="square" lIns="68575" tIns="34275" rIns="68575" bIns="34275" anchor="b" anchorCtr="0">
            <a:normAutofit/>
          </a:bodyPr>
          <a:lstStyle/>
          <a:p>
            <a:pPr marL="0" lvl="0" indent="0" algn="l" rtl="0">
              <a:lnSpc>
                <a:spcPct val="100000"/>
              </a:lnSpc>
              <a:spcBef>
                <a:spcPts val="0"/>
              </a:spcBef>
              <a:spcAft>
                <a:spcPts val="0"/>
              </a:spcAft>
              <a:buClr>
                <a:schemeClr val="dk1"/>
              </a:buClr>
              <a:buSzPts val="1100"/>
              <a:buFont typeface="Arial"/>
              <a:buNone/>
            </a:pPr>
            <a:r>
              <a:rPr lang="en" sz="2300"/>
              <a:t>What’s Coming Next – Module 2 Roadshows</a:t>
            </a:r>
            <a:endParaRPr sz="3600"/>
          </a:p>
        </p:txBody>
      </p:sp>
      <p:sp>
        <p:nvSpPr>
          <p:cNvPr id="466" name="Google Shape;466;p49">
            <a:extLst>
              <a:ext uri="{C183D7F6-B498-43B3-948B-1728B52AA6E4}">
                <adec:decorative xmlns:adec="http://schemas.microsoft.com/office/drawing/2017/decorative" val="1"/>
              </a:ext>
            </a:extLst>
          </p:cNvPr>
          <p:cNvSpPr/>
          <p:nvPr/>
        </p:nvSpPr>
        <p:spPr>
          <a:xfrm>
            <a:off x="312325" y="1567050"/>
            <a:ext cx="4198200" cy="2732100"/>
          </a:xfrm>
          <a:prstGeom prst="roundRect">
            <a:avLst>
              <a:gd name="adj" fmla="val 4000"/>
            </a:avLst>
          </a:prstGeom>
          <a:solidFill>
            <a:srgbClr val="EEF4FB"/>
          </a:solidFill>
          <a:ln>
            <a:noFill/>
          </a:ln>
        </p:spPr>
        <p:txBody>
          <a:bodyPr spcFirstLastPara="1" wrap="square" lIns="88150" tIns="44075" rIns="88150" bIns="44075" anchor="ctr" anchorCtr="0">
            <a:noAutofit/>
          </a:bodyPr>
          <a:lstStyle/>
          <a:p>
            <a:pPr marL="0" marR="0" lvl="0" indent="0" algn="ctr" rtl="0">
              <a:spcBef>
                <a:spcPts val="0"/>
              </a:spcBef>
              <a:spcAft>
                <a:spcPts val="0"/>
              </a:spcAft>
              <a:buNone/>
            </a:pPr>
            <a:endParaRPr sz="1736" b="0" i="0" u="none" strike="noStrike" cap="none">
              <a:solidFill>
                <a:srgbClr val="000000"/>
              </a:solidFill>
              <a:latin typeface="Calibri"/>
              <a:ea typeface="Calibri"/>
              <a:cs typeface="Calibri"/>
              <a:sym typeface="Calibri"/>
            </a:endParaRPr>
          </a:p>
        </p:txBody>
      </p:sp>
      <p:sp>
        <p:nvSpPr>
          <p:cNvPr id="467" name="Google Shape;467;p49">
            <a:extLst>
              <a:ext uri="{C183D7F6-B498-43B3-948B-1728B52AA6E4}">
                <adec:decorative xmlns:adec="http://schemas.microsoft.com/office/drawing/2017/decorative" val="1"/>
              </a:ext>
            </a:extLst>
          </p:cNvPr>
          <p:cNvSpPr/>
          <p:nvPr/>
        </p:nvSpPr>
        <p:spPr>
          <a:xfrm>
            <a:off x="2102571" y="1786473"/>
            <a:ext cx="617700" cy="640800"/>
          </a:xfrm>
          <a:prstGeom prst="ellipse">
            <a:avLst/>
          </a:prstGeom>
          <a:solidFill>
            <a:srgbClr val="2058A8"/>
          </a:solidFill>
          <a:ln>
            <a:noFill/>
          </a:ln>
        </p:spPr>
        <p:txBody>
          <a:bodyPr spcFirstLastPara="1" wrap="square" lIns="88150" tIns="44075" rIns="88150" bIns="44075" anchor="ctr" anchorCtr="0">
            <a:noAutofit/>
          </a:bodyPr>
          <a:lstStyle/>
          <a:p>
            <a:pPr marL="0" marR="0" lvl="0" indent="0" algn="ctr" rtl="0">
              <a:spcBef>
                <a:spcPts val="0"/>
              </a:spcBef>
              <a:spcAft>
                <a:spcPts val="0"/>
              </a:spcAft>
              <a:buNone/>
            </a:pPr>
            <a:endParaRPr sz="1736" b="0" i="0" u="none" strike="noStrike" cap="none">
              <a:solidFill>
                <a:srgbClr val="000000"/>
              </a:solidFill>
              <a:latin typeface="Calibri"/>
              <a:ea typeface="Calibri"/>
              <a:cs typeface="Calibri"/>
              <a:sym typeface="Calibri"/>
            </a:endParaRPr>
          </a:p>
        </p:txBody>
      </p:sp>
      <p:pic>
        <p:nvPicPr>
          <p:cNvPr id="468" name="Google Shape;468;p4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229544" y="1918438"/>
            <a:ext cx="363173" cy="376864"/>
          </a:xfrm>
          <a:prstGeom prst="rect">
            <a:avLst/>
          </a:prstGeom>
          <a:noFill/>
          <a:ln>
            <a:noFill/>
          </a:ln>
        </p:spPr>
      </p:pic>
      <p:sp>
        <p:nvSpPr>
          <p:cNvPr id="469" name="Google Shape;469;p49"/>
          <p:cNvSpPr txBox="1"/>
          <p:nvPr/>
        </p:nvSpPr>
        <p:spPr>
          <a:xfrm>
            <a:off x="457669" y="2450617"/>
            <a:ext cx="3907500" cy="320700"/>
          </a:xfrm>
          <a:prstGeom prst="rect">
            <a:avLst/>
          </a:prstGeom>
          <a:noFill/>
          <a:ln>
            <a:noFill/>
          </a:ln>
        </p:spPr>
        <p:txBody>
          <a:bodyPr spcFirstLastPara="1" wrap="square" lIns="26450" tIns="26450" rIns="26450" bIns="26450" anchor="t" anchorCtr="0">
            <a:spAutoFit/>
          </a:bodyPr>
          <a:lstStyle/>
          <a:p>
            <a:pPr marL="0" marR="0" lvl="0" indent="0" algn="ctr" rtl="0">
              <a:spcBef>
                <a:spcPts val="0"/>
              </a:spcBef>
              <a:spcAft>
                <a:spcPts val="0"/>
              </a:spcAft>
              <a:buNone/>
            </a:pPr>
            <a:r>
              <a:rPr lang="en" sz="1736" b="1" i="0" u="none" strike="noStrike" cap="none">
                <a:solidFill>
                  <a:srgbClr val="2058A8"/>
                </a:solidFill>
                <a:latin typeface="Calibri"/>
                <a:ea typeface="Calibri"/>
                <a:cs typeface="Calibri"/>
                <a:sym typeface="Calibri"/>
              </a:rPr>
              <a:t>TIMING</a:t>
            </a:r>
            <a:endParaRPr sz="1350">
              <a:latin typeface="Calibri"/>
              <a:ea typeface="Calibri"/>
              <a:cs typeface="Calibri"/>
              <a:sym typeface="Calibri"/>
            </a:endParaRPr>
          </a:p>
        </p:txBody>
      </p:sp>
      <p:cxnSp>
        <p:nvCxnSpPr>
          <p:cNvPr id="470" name="Google Shape;470;p49">
            <a:extLst>
              <a:ext uri="{C183D7F6-B498-43B3-948B-1728B52AA6E4}">
                <adec:decorative xmlns:adec="http://schemas.microsoft.com/office/drawing/2017/decorative" val="1"/>
              </a:ext>
            </a:extLst>
          </p:cNvPr>
          <p:cNvCxnSpPr/>
          <p:nvPr/>
        </p:nvCxnSpPr>
        <p:spPr>
          <a:xfrm>
            <a:off x="783926" y="2794670"/>
            <a:ext cx="3254400" cy="0"/>
          </a:xfrm>
          <a:prstGeom prst="straightConnector1">
            <a:avLst/>
          </a:prstGeom>
          <a:noFill/>
          <a:ln w="15300" cap="flat" cmpd="sng">
            <a:solidFill>
              <a:srgbClr val="A9C4E6"/>
            </a:solidFill>
            <a:prstDash val="solid"/>
            <a:round/>
            <a:headEnd type="none" w="sm" len="sm"/>
            <a:tailEnd type="none" w="sm" len="sm"/>
          </a:ln>
          <a:effectLst>
            <a:outerShdw blurRad="38586" dist="19293" dir="5400000" rotWithShape="0">
              <a:srgbClr val="000000">
                <a:alpha val="38040"/>
              </a:srgbClr>
            </a:outerShdw>
          </a:effectLst>
        </p:spPr>
      </p:cxnSp>
      <p:sp>
        <p:nvSpPr>
          <p:cNvPr id="471" name="Google Shape;471;p49"/>
          <p:cNvSpPr txBox="1"/>
          <p:nvPr/>
        </p:nvSpPr>
        <p:spPr>
          <a:xfrm>
            <a:off x="457669" y="2894956"/>
            <a:ext cx="3907500" cy="365100"/>
          </a:xfrm>
          <a:prstGeom prst="rect">
            <a:avLst/>
          </a:prstGeom>
          <a:noFill/>
          <a:ln>
            <a:noFill/>
          </a:ln>
        </p:spPr>
        <p:txBody>
          <a:bodyPr spcFirstLastPara="1" wrap="square" lIns="26450" tIns="26450" rIns="26450" bIns="26450" anchor="t" anchorCtr="0">
            <a:spAutoFit/>
          </a:bodyPr>
          <a:lstStyle/>
          <a:p>
            <a:pPr marL="0" marR="0" lvl="0" indent="0" algn="ctr" rtl="0">
              <a:spcBef>
                <a:spcPts val="0"/>
              </a:spcBef>
              <a:spcAft>
                <a:spcPts val="0"/>
              </a:spcAft>
              <a:buNone/>
            </a:pPr>
            <a:r>
              <a:rPr lang="en" sz="2026" b="1" i="0" u="none" strike="noStrike" cap="none">
                <a:solidFill>
                  <a:srgbClr val="0E2F6E"/>
                </a:solidFill>
                <a:latin typeface="Calibri"/>
                <a:ea typeface="Calibri"/>
                <a:cs typeface="Calibri"/>
                <a:sym typeface="Calibri"/>
              </a:rPr>
              <a:t>Mid-October – Mid-November</a:t>
            </a:r>
            <a:endParaRPr sz="1350">
              <a:latin typeface="Calibri"/>
              <a:ea typeface="Calibri"/>
              <a:cs typeface="Calibri"/>
              <a:sym typeface="Calibri"/>
            </a:endParaRPr>
          </a:p>
        </p:txBody>
      </p:sp>
      <p:sp>
        <p:nvSpPr>
          <p:cNvPr id="472" name="Google Shape;472;p49"/>
          <p:cNvSpPr txBox="1"/>
          <p:nvPr/>
        </p:nvSpPr>
        <p:spPr>
          <a:xfrm>
            <a:off x="638994" y="3360346"/>
            <a:ext cx="3544500" cy="528600"/>
          </a:xfrm>
          <a:prstGeom prst="rect">
            <a:avLst/>
          </a:prstGeom>
          <a:noFill/>
          <a:ln>
            <a:noFill/>
          </a:ln>
        </p:spPr>
        <p:txBody>
          <a:bodyPr spcFirstLastPara="1" wrap="square" lIns="26450" tIns="26450" rIns="26450" bIns="26450" anchor="t" anchorCtr="0">
            <a:spAutoFit/>
          </a:bodyPr>
          <a:lstStyle/>
          <a:p>
            <a:pPr marL="0" marR="0" lvl="0" indent="0" algn="ctr" rtl="0">
              <a:spcBef>
                <a:spcPts val="0"/>
              </a:spcBef>
              <a:spcAft>
                <a:spcPts val="0"/>
              </a:spcAft>
              <a:buNone/>
            </a:pPr>
            <a:r>
              <a:rPr lang="en" sz="1543" i="0" u="none" strike="noStrike" cap="none">
                <a:solidFill>
                  <a:srgbClr val="2B2B2B"/>
                </a:solidFill>
                <a:latin typeface="Calibri"/>
                <a:ea typeface="Calibri"/>
                <a:cs typeface="Calibri"/>
                <a:sym typeface="Calibri"/>
              </a:rPr>
              <a:t>Module 2 sessions will take place during this window.</a:t>
            </a:r>
            <a:endParaRPr sz="1350">
              <a:latin typeface="Calibri"/>
              <a:ea typeface="Calibri"/>
              <a:cs typeface="Calibri"/>
              <a:sym typeface="Calibri"/>
            </a:endParaRPr>
          </a:p>
        </p:txBody>
      </p:sp>
      <p:sp>
        <p:nvSpPr>
          <p:cNvPr id="473" name="Google Shape;473;p49">
            <a:extLst>
              <a:ext uri="{C183D7F6-B498-43B3-948B-1728B52AA6E4}">
                <adec:decorative xmlns:adec="http://schemas.microsoft.com/office/drawing/2017/decorative" val="1"/>
              </a:ext>
            </a:extLst>
          </p:cNvPr>
          <p:cNvSpPr/>
          <p:nvPr/>
        </p:nvSpPr>
        <p:spPr>
          <a:xfrm>
            <a:off x="4633900" y="1567050"/>
            <a:ext cx="4198200" cy="2732100"/>
          </a:xfrm>
          <a:prstGeom prst="roundRect">
            <a:avLst>
              <a:gd name="adj" fmla="val 4000"/>
            </a:avLst>
          </a:prstGeom>
          <a:solidFill>
            <a:srgbClr val="FDF2E9"/>
          </a:solidFill>
          <a:ln>
            <a:noFill/>
          </a:ln>
        </p:spPr>
        <p:txBody>
          <a:bodyPr spcFirstLastPara="1" wrap="square" lIns="88150" tIns="44075" rIns="88150" bIns="44075" anchor="ctr" anchorCtr="0">
            <a:noAutofit/>
          </a:bodyPr>
          <a:lstStyle/>
          <a:p>
            <a:pPr marL="0" marR="0" lvl="0" indent="0" algn="ctr" rtl="0">
              <a:spcBef>
                <a:spcPts val="0"/>
              </a:spcBef>
              <a:spcAft>
                <a:spcPts val="0"/>
              </a:spcAft>
              <a:buNone/>
            </a:pPr>
            <a:endParaRPr sz="1736" b="0" i="0" u="none" strike="noStrike" cap="none">
              <a:solidFill>
                <a:srgbClr val="000000"/>
              </a:solidFill>
              <a:latin typeface="Calibri"/>
              <a:ea typeface="Calibri"/>
              <a:cs typeface="Calibri"/>
              <a:sym typeface="Calibri"/>
            </a:endParaRPr>
          </a:p>
        </p:txBody>
      </p:sp>
      <p:sp>
        <p:nvSpPr>
          <p:cNvPr id="474" name="Google Shape;474;p49">
            <a:extLst>
              <a:ext uri="{C183D7F6-B498-43B3-948B-1728B52AA6E4}">
                <adec:decorative xmlns:adec="http://schemas.microsoft.com/office/drawing/2017/decorative" val="1"/>
              </a:ext>
            </a:extLst>
          </p:cNvPr>
          <p:cNvSpPr/>
          <p:nvPr/>
        </p:nvSpPr>
        <p:spPr>
          <a:xfrm>
            <a:off x="6424161" y="1786473"/>
            <a:ext cx="617700" cy="640800"/>
          </a:xfrm>
          <a:prstGeom prst="ellipse">
            <a:avLst/>
          </a:prstGeom>
          <a:solidFill>
            <a:srgbClr val="D9622B"/>
          </a:solidFill>
          <a:ln>
            <a:noFill/>
          </a:ln>
        </p:spPr>
        <p:txBody>
          <a:bodyPr spcFirstLastPara="1" wrap="square" lIns="88150" tIns="44075" rIns="88150" bIns="44075" anchor="ctr" anchorCtr="0">
            <a:noAutofit/>
          </a:bodyPr>
          <a:lstStyle/>
          <a:p>
            <a:pPr marL="0" marR="0" lvl="0" indent="0" algn="ctr" rtl="0">
              <a:spcBef>
                <a:spcPts val="0"/>
              </a:spcBef>
              <a:spcAft>
                <a:spcPts val="0"/>
              </a:spcAft>
              <a:buNone/>
            </a:pPr>
            <a:endParaRPr sz="1736" b="0" i="0" u="none" strike="noStrike" cap="none">
              <a:solidFill>
                <a:srgbClr val="000000"/>
              </a:solidFill>
              <a:latin typeface="Calibri"/>
              <a:ea typeface="Calibri"/>
              <a:cs typeface="Calibri"/>
              <a:sym typeface="Calibri"/>
            </a:endParaRPr>
          </a:p>
        </p:txBody>
      </p:sp>
      <p:pic>
        <p:nvPicPr>
          <p:cNvPr id="475" name="Google Shape;475;p4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551409" y="1918438"/>
            <a:ext cx="363173" cy="376864"/>
          </a:xfrm>
          <a:prstGeom prst="rect">
            <a:avLst/>
          </a:prstGeom>
          <a:noFill/>
          <a:ln>
            <a:noFill/>
          </a:ln>
        </p:spPr>
      </p:pic>
      <p:sp>
        <p:nvSpPr>
          <p:cNvPr id="476" name="Google Shape;476;p49"/>
          <p:cNvSpPr txBox="1"/>
          <p:nvPr/>
        </p:nvSpPr>
        <p:spPr>
          <a:xfrm>
            <a:off x="4779260" y="2450629"/>
            <a:ext cx="3907500" cy="320700"/>
          </a:xfrm>
          <a:prstGeom prst="rect">
            <a:avLst/>
          </a:prstGeom>
          <a:noFill/>
          <a:ln>
            <a:noFill/>
          </a:ln>
        </p:spPr>
        <p:txBody>
          <a:bodyPr spcFirstLastPara="1" wrap="square" lIns="26450" tIns="26450" rIns="26450" bIns="26450" anchor="t" anchorCtr="0">
            <a:spAutoFit/>
          </a:bodyPr>
          <a:lstStyle/>
          <a:p>
            <a:pPr marL="0" marR="0" lvl="0" indent="0" algn="ctr" rtl="0">
              <a:spcBef>
                <a:spcPts val="0"/>
              </a:spcBef>
              <a:spcAft>
                <a:spcPts val="0"/>
              </a:spcAft>
              <a:buNone/>
            </a:pPr>
            <a:r>
              <a:rPr lang="en" sz="1736" b="1" i="0" u="none" strike="noStrike" cap="none">
                <a:solidFill>
                  <a:srgbClr val="D9622B"/>
                </a:solidFill>
                <a:latin typeface="Calibri"/>
                <a:ea typeface="Calibri"/>
                <a:cs typeface="Calibri"/>
                <a:sym typeface="Calibri"/>
              </a:rPr>
              <a:t>REGIONAL SCHEDULING</a:t>
            </a:r>
            <a:endParaRPr sz="1350">
              <a:latin typeface="Calibri"/>
              <a:ea typeface="Calibri"/>
              <a:cs typeface="Calibri"/>
              <a:sym typeface="Calibri"/>
            </a:endParaRPr>
          </a:p>
        </p:txBody>
      </p:sp>
      <p:cxnSp>
        <p:nvCxnSpPr>
          <p:cNvPr id="477" name="Google Shape;477;p49">
            <a:extLst>
              <a:ext uri="{C183D7F6-B498-43B3-948B-1728B52AA6E4}">
                <adec:decorative xmlns:adec="http://schemas.microsoft.com/office/drawing/2017/decorative" val="1"/>
              </a:ext>
            </a:extLst>
          </p:cNvPr>
          <p:cNvCxnSpPr/>
          <p:nvPr/>
        </p:nvCxnSpPr>
        <p:spPr>
          <a:xfrm>
            <a:off x="5105991" y="2794670"/>
            <a:ext cx="3254400" cy="0"/>
          </a:xfrm>
          <a:prstGeom prst="straightConnector1">
            <a:avLst/>
          </a:prstGeom>
          <a:noFill/>
          <a:ln w="15300" cap="flat" cmpd="sng">
            <a:solidFill>
              <a:srgbClr val="F0C9AE"/>
            </a:solidFill>
            <a:prstDash val="solid"/>
            <a:round/>
            <a:headEnd type="none" w="sm" len="sm"/>
            <a:tailEnd type="none" w="sm" len="sm"/>
          </a:ln>
          <a:effectLst>
            <a:outerShdw blurRad="38586" dist="19293" dir="5400000" rotWithShape="0">
              <a:srgbClr val="000000">
                <a:alpha val="38040"/>
              </a:srgbClr>
            </a:outerShdw>
          </a:effectLst>
        </p:spPr>
      </p:cxnSp>
      <p:sp>
        <p:nvSpPr>
          <p:cNvPr id="478" name="Google Shape;478;p49"/>
          <p:cNvSpPr txBox="1"/>
          <p:nvPr/>
        </p:nvSpPr>
        <p:spPr>
          <a:xfrm>
            <a:off x="4779460" y="2926643"/>
            <a:ext cx="3907500" cy="365100"/>
          </a:xfrm>
          <a:prstGeom prst="rect">
            <a:avLst/>
          </a:prstGeom>
          <a:noFill/>
          <a:ln>
            <a:noFill/>
          </a:ln>
        </p:spPr>
        <p:txBody>
          <a:bodyPr spcFirstLastPara="1" wrap="square" lIns="26450" tIns="26450" rIns="26450" bIns="26450" anchor="t" anchorCtr="0">
            <a:spAutoFit/>
          </a:bodyPr>
          <a:lstStyle/>
          <a:p>
            <a:pPr marL="0" marR="0" lvl="0" indent="0" algn="ctr" rtl="0">
              <a:spcBef>
                <a:spcPts val="0"/>
              </a:spcBef>
              <a:spcAft>
                <a:spcPts val="0"/>
              </a:spcAft>
              <a:buNone/>
            </a:pPr>
            <a:r>
              <a:rPr lang="en" sz="2026" b="1" i="0" u="none" strike="noStrike" cap="none">
                <a:solidFill>
                  <a:srgbClr val="0E2F6E"/>
                </a:solidFill>
                <a:latin typeface="Calibri"/>
                <a:ea typeface="Calibri"/>
                <a:cs typeface="Calibri"/>
                <a:sym typeface="Calibri"/>
              </a:rPr>
              <a:t>Coordinated by RSTs and ESDs</a:t>
            </a:r>
            <a:endParaRPr sz="1350">
              <a:latin typeface="Calibri"/>
              <a:ea typeface="Calibri"/>
              <a:cs typeface="Calibri"/>
              <a:sym typeface="Calibri"/>
            </a:endParaRPr>
          </a:p>
        </p:txBody>
      </p:sp>
      <p:sp>
        <p:nvSpPr>
          <p:cNvPr id="479" name="Google Shape;479;p49"/>
          <p:cNvSpPr txBox="1"/>
          <p:nvPr/>
        </p:nvSpPr>
        <p:spPr>
          <a:xfrm>
            <a:off x="4960625" y="3360350"/>
            <a:ext cx="3726000" cy="766200"/>
          </a:xfrm>
          <a:prstGeom prst="rect">
            <a:avLst/>
          </a:prstGeom>
          <a:noFill/>
          <a:ln>
            <a:noFill/>
          </a:ln>
        </p:spPr>
        <p:txBody>
          <a:bodyPr spcFirstLastPara="1" wrap="square" lIns="26450" tIns="26450" rIns="26450" bIns="26450" anchor="t" anchorCtr="0">
            <a:spAutoFit/>
          </a:bodyPr>
          <a:lstStyle/>
          <a:p>
            <a:pPr marL="0" marR="0" lvl="0" indent="0" algn="ctr" rtl="0">
              <a:spcBef>
                <a:spcPts val="0"/>
              </a:spcBef>
              <a:spcAft>
                <a:spcPts val="0"/>
              </a:spcAft>
              <a:buNone/>
            </a:pPr>
            <a:r>
              <a:rPr lang="en" sz="1543">
                <a:solidFill>
                  <a:srgbClr val="2B2B2B"/>
                </a:solidFill>
                <a:latin typeface="Calibri"/>
                <a:ea typeface="Calibri"/>
                <a:cs typeface="Calibri"/>
                <a:sym typeface="Calibri"/>
              </a:rPr>
              <a:t>RSTs &amp; ESDs are working to schedule Module 2 sessions and will follow up with districts as regional details are finalized.</a:t>
            </a:r>
            <a:endParaRPr sz="135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5" name="Google Shape;485;p50"/>
          <p:cNvSpPr txBox="1">
            <a:spLocks noGrp="1"/>
          </p:cNvSpPr>
          <p:nvPr>
            <p:ph type="title"/>
          </p:nvPr>
        </p:nvSpPr>
        <p:spPr>
          <a:xfrm>
            <a:off x="403411" y="257175"/>
            <a:ext cx="6066300" cy="5775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dirty="0"/>
              <a:t>Post-Meeting Engagement</a:t>
            </a:r>
            <a:endParaRPr dirty="0"/>
          </a:p>
        </p:txBody>
      </p:sp>
      <p:sp>
        <p:nvSpPr>
          <p:cNvPr id="484" name="Google Shape;484;p50"/>
          <p:cNvSpPr txBox="1">
            <a:spLocks noGrp="1"/>
          </p:cNvSpPr>
          <p:nvPr>
            <p:ph type="body" idx="1"/>
          </p:nvPr>
        </p:nvSpPr>
        <p:spPr>
          <a:xfrm>
            <a:off x="537882" y="1369219"/>
            <a:ext cx="3976800" cy="3079500"/>
          </a:xfrm>
          <a:prstGeom prst="rect">
            <a:avLst/>
          </a:prstGeom>
        </p:spPr>
        <p:txBody>
          <a:bodyPr spcFirstLastPara="1" wrap="square" lIns="68575" tIns="34275" rIns="68575" bIns="34275" anchor="t" anchorCtr="0">
            <a:normAutofit lnSpcReduction="10000"/>
          </a:bodyPr>
          <a:lstStyle/>
          <a:p>
            <a:pPr marL="457200" lvl="0" indent="-336550" algn="l" rtl="0">
              <a:spcBef>
                <a:spcPts val="800"/>
              </a:spcBef>
              <a:spcAft>
                <a:spcPts val="0"/>
              </a:spcAft>
              <a:buSzPts val="1700"/>
              <a:buFont typeface="Calibri"/>
              <a:buChar char="•"/>
            </a:pPr>
            <a:r>
              <a:rPr lang="en" sz="1700"/>
              <a:t>Continuous feedback will be key to success</a:t>
            </a:r>
            <a:endParaRPr sz="1700"/>
          </a:p>
          <a:p>
            <a:pPr marL="457200" lvl="0" indent="-336550" algn="l" rtl="0">
              <a:spcBef>
                <a:spcPts val="800"/>
              </a:spcBef>
              <a:spcAft>
                <a:spcPts val="0"/>
              </a:spcAft>
              <a:buSzPts val="1700"/>
              <a:buFont typeface="Calibri"/>
              <a:buChar char="•"/>
            </a:pPr>
            <a:r>
              <a:rPr lang="en" sz="1700"/>
              <a:t>We need to know if we’re on the right track and where/when we need to pivot</a:t>
            </a:r>
            <a:endParaRPr sz="1700"/>
          </a:p>
          <a:p>
            <a:pPr marL="457200" lvl="0" indent="-336550" algn="l" rtl="0">
              <a:spcBef>
                <a:spcPts val="800"/>
              </a:spcBef>
              <a:spcAft>
                <a:spcPts val="0"/>
              </a:spcAft>
              <a:buSzPts val="1700"/>
              <a:buFont typeface="Calibri"/>
              <a:buChar char="•"/>
            </a:pPr>
            <a:r>
              <a:rPr lang="en" sz="1700"/>
              <a:t>Today’s Feedback </a:t>
            </a:r>
            <a:r>
              <a:rPr lang="en" sz="1700" u="sng">
                <a:solidFill>
                  <a:schemeClr val="hlink"/>
                </a:solidFill>
                <a:hlinkClick r:id="rId3"/>
              </a:rPr>
              <a:t>(Google Form)</a:t>
            </a:r>
            <a:endParaRPr sz="1700"/>
          </a:p>
          <a:p>
            <a:pPr marL="914400" lvl="1" indent="-336550" algn="l" rtl="0">
              <a:spcBef>
                <a:spcPts val="0"/>
              </a:spcBef>
              <a:spcAft>
                <a:spcPts val="0"/>
              </a:spcAft>
              <a:buSzPts val="1700"/>
              <a:buChar char="•"/>
            </a:pPr>
            <a:r>
              <a:rPr lang="en" sz="1700"/>
              <a:t>Did we achieve today's meeting objectives?</a:t>
            </a:r>
            <a:endParaRPr sz="1700"/>
          </a:p>
          <a:p>
            <a:pPr marL="914400" lvl="1" indent="-336550" algn="l" rtl="0">
              <a:spcBef>
                <a:spcPts val="0"/>
              </a:spcBef>
              <a:spcAft>
                <a:spcPts val="0"/>
              </a:spcAft>
              <a:buSzPts val="1700"/>
              <a:buChar char="•"/>
            </a:pPr>
            <a:r>
              <a:rPr lang="en" sz="1700"/>
              <a:t>What didn’t work for you today?</a:t>
            </a:r>
            <a:endParaRPr sz="1700"/>
          </a:p>
          <a:p>
            <a:pPr marL="914400" lvl="1" indent="-336550" algn="l" rtl="0">
              <a:spcBef>
                <a:spcPts val="0"/>
              </a:spcBef>
              <a:spcAft>
                <a:spcPts val="0"/>
              </a:spcAft>
              <a:buSzPts val="1700"/>
              <a:buChar char="•"/>
            </a:pPr>
            <a:r>
              <a:rPr lang="en" sz="1700"/>
              <a:t>Do you have questions or suggestions for future meetings? (Protocols, etc.)</a:t>
            </a:r>
            <a:endParaRPr sz="1700"/>
          </a:p>
        </p:txBody>
      </p:sp>
      <p:pic>
        <p:nvPicPr>
          <p:cNvPr id="486" name="Google Shape;486;p50" descr="Your Voice Matters!"/>
          <p:cNvPicPr preferRelativeResize="0"/>
          <p:nvPr/>
        </p:nvPicPr>
        <p:blipFill>
          <a:blip r:embed="rId4">
            <a:alphaModFix/>
          </a:blip>
          <a:stretch>
            <a:fillRect/>
          </a:stretch>
        </p:blipFill>
        <p:spPr>
          <a:xfrm>
            <a:off x="5129250" y="2631619"/>
            <a:ext cx="3390488" cy="194021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5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37875" y="353250"/>
            <a:ext cx="7854398" cy="4436999"/>
          </a:xfrm>
          <a:prstGeom prst="rect">
            <a:avLst/>
          </a:prstGeom>
          <a:noFill/>
          <a:ln>
            <a:noFill/>
          </a:ln>
        </p:spPr>
      </p:pic>
      <p:sp>
        <p:nvSpPr>
          <p:cNvPr id="492" name="Google Shape;492;p51"/>
          <p:cNvSpPr txBox="1">
            <a:spLocks noGrp="1"/>
          </p:cNvSpPr>
          <p:nvPr>
            <p:ph type="title" idx="4294967295"/>
          </p:nvPr>
        </p:nvSpPr>
        <p:spPr>
          <a:xfrm>
            <a:off x="1492850" y="2601325"/>
            <a:ext cx="5809800" cy="1077300"/>
          </a:xfrm>
          <a:prstGeom prst="rect">
            <a:avLst/>
          </a:prstGeom>
          <a:solidFill>
            <a:srgbClr val="006CAD">
              <a:alpha val="70440"/>
            </a:srgbClr>
          </a:solid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Thank You</a:t>
            </a:r>
            <a:endParaRPr kumimoji="0" lang="en-US" sz="22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2021ODE">
  <a:themeElements>
    <a:clrScheme name="ODE2021">
      <a:dk1>
        <a:srgbClr val="000000"/>
      </a:dk1>
      <a:lt1>
        <a:srgbClr val="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C441A3BE1A3347AA20236DA7B0BC92" ma:contentTypeVersion="18" ma:contentTypeDescription="Create a new document." ma:contentTypeScope="" ma:versionID="eabbe1ec113d51da537fb2e863b65007">
  <xsd:schema xmlns:xsd="http://www.w3.org/2001/XMLSchema" xmlns:xs="http://www.w3.org/2001/XMLSchema" xmlns:p="http://schemas.microsoft.com/office/2006/metadata/properties" xmlns:ns1="http://schemas.microsoft.com/sharepoint/v3" xmlns:ns2="54031767-dd6d-417c-ab73-583408f47564" targetNamespace="http://schemas.microsoft.com/office/2006/metadata/properties" ma:root="true" ma:fieldsID="221270d6f2074c454dcefd082aca6f2e" ns1:_="" ns2:_="">
    <xsd:import namespace="http://schemas.microsoft.com/sharepoint/v3"/>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B85E4ED-61C1-4857-BC90-0FDE9FAB398E}"/>
</file>

<file path=customXml/itemProps2.xml><?xml version="1.0" encoding="utf-8"?>
<ds:datastoreItem xmlns:ds="http://schemas.openxmlformats.org/officeDocument/2006/customXml" ds:itemID="{D4541B18-3A55-4F38-972E-2009F714FD16}"/>
</file>

<file path=customXml/itemProps3.xml><?xml version="1.0" encoding="utf-8"?>
<ds:datastoreItem xmlns:ds="http://schemas.openxmlformats.org/officeDocument/2006/customXml" ds:itemID="{CD514F9F-61CD-42BD-AAC2-8889978DB7A8}"/>
</file>

<file path=docMetadata/LabelInfo.xml><?xml version="1.0" encoding="utf-8"?>
<clbl:labelList xmlns:clbl="http://schemas.microsoft.com/office/2020/mipLabelMetadata">
  <clbl:label id="{7730ea53-6f5e-4160-81a5-992a9105450a}" enabled="1" method="Standard" siteId="{b4f51418-b269-49a2-935a-fa54bf584fc8}" contentBits="0" removed="0"/>
</clbl:labelList>
</file>

<file path=docProps/app.xml><?xml version="1.0" encoding="utf-8"?>
<Properties xmlns="http://schemas.openxmlformats.org/officeDocument/2006/extended-properties" xmlns:vt="http://schemas.openxmlformats.org/officeDocument/2006/docPropsVTypes">
  <TotalTime>23</TotalTime>
  <Words>1826</Words>
  <Application>Microsoft Office PowerPoint</Application>
  <PresentationFormat>On-screen Show (16:9)</PresentationFormat>
  <Paragraphs>245</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Poppins</vt:lpstr>
      <vt:lpstr>Arial</vt:lpstr>
      <vt:lpstr>Roboto</vt:lpstr>
      <vt:lpstr>Calibri</vt:lpstr>
      <vt:lpstr>2021ODE</vt:lpstr>
      <vt:lpstr>Oregon Unified Grant Application (OUGA)  Statewide Launch Kickoff Call</vt:lpstr>
      <vt:lpstr>Statewide Launch Kickoff Call</vt:lpstr>
      <vt:lpstr>Context &amp; Overview</vt:lpstr>
      <vt:lpstr>Oregon’s students are ready to earn, learn, and thrive, and there is more work to do together to give every student the opportunity they deserve.  </vt:lpstr>
      <vt:lpstr>To improve student outcomes and support all students, ODE is focused on five priorities for student success.</vt:lpstr>
      <vt:lpstr>How ODE is getting there</vt:lpstr>
      <vt:lpstr>Oregon Unified Grant Application Statewide Launch</vt:lpstr>
      <vt:lpstr>ODE is launching the Oregon Unified Grant Application (OUGA), building on the 2026 pilot with 34 districts. </vt:lpstr>
      <vt:lpstr>The OUGA streamlines planning and applications so districts can plan around student outcomes rather than individual funding sources.</vt:lpstr>
      <vt:lpstr>Districts will meet requirements across state and federal grants and plans through the Oregon Unified Grant Application process. </vt:lpstr>
      <vt:lpstr>Districts will complete distinct modules across the OUGA Platform and CIP-BN.</vt:lpstr>
      <vt:lpstr>Key Deadlines for Statewide Launch </vt:lpstr>
      <vt:lpstr>District Support Structures</vt:lpstr>
      <vt:lpstr>Regional Support Teams (RSTs) will provide comprehensive training and support to districts throughout the OUGA process to help strengthen district planning and improve student outcomes.</vt:lpstr>
      <vt:lpstr>RSTs will provide ongoing support throughout this process by delivering the following training scope and sequence.</vt:lpstr>
      <vt:lpstr>Selecting a Planning Lead:  Coordinating Planning Across District Teams</vt:lpstr>
      <vt:lpstr>Coordination across programs at the district level will make it easier to align planning and complete the OUGA. </vt:lpstr>
      <vt:lpstr>Next Steps </vt:lpstr>
      <vt:lpstr>Select your district’s planning lead by October 16 and prepare for upcoming Module 2 roadshows.</vt:lpstr>
      <vt:lpstr>What’s Coming Next – Module 2 Roadshows</vt:lpstr>
      <vt:lpstr>Post-Meeting Engagement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RUDY Peter * ODE</cp:lastModifiedBy>
  <cp:revision>2</cp:revision>
  <dcterms:modified xsi:type="dcterms:W3CDTF">2026-10-09T18:24:18Z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0x01010084C441A3BE1A3347AA20236DA7B0BC92</vt:lpwstr>
  </property>
</Properties>
</file>