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25"/>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Byer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2CFE5F-4CA5-4F11-BA8F-F015D229D306}">
  <a:tblStyle styleId="{062CFE5F-4CA5-4F11-BA8F-F015D229D30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2463CC9-C425-4793-A93C-66487F7499F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00" autoAdjust="0"/>
  </p:normalViewPr>
  <p:slideViewPr>
    <p:cSldViewPr snapToGrid="0">
      <p:cViewPr varScale="1">
        <p:scale>
          <a:sx n="41" d="100"/>
          <a:sy n="41" d="100"/>
        </p:scale>
        <p:origin x="274" y="1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regon.gov/ode/educator-resources/assessment/Documents/RightAssessmentRightPurpos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csso.org/resource-library/revising-definition-formative-assess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f3f195091_0_0: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8f3f195091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400" dirty="0" smtClean="0"/>
              <a:t>Facilitator 1</a:t>
            </a:r>
          </a:p>
          <a:p>
            <a:pPr marL="0" lvl="0" indent="0" algn="l" rtl="0">
              <a:lnSpc>
                <a:spcPct val="100000"/>
              </a:lnSpc>
              <a:spcBef>
                <a:spcPts val="0"/>
              </a:spcBef>
              <a:spcAft>
                <a:spcPts val="0"/>
              </a:spcAft>
              <a:buSzPts val="1400"/>
              <a:buNone/>
            </a:pPr>
            <a:endParaRPr lang="en-US" sz="14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The Oregon Department of Education has developed an Oregon Statewide Assessment System professional learning series to further support district efforts in building a balanced assessment system and their efforts in the implementation of the Oregon Statewide Assessment System: Interim Assessment System.</a:t>
            </a: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Welcome to Session 1 of the Oregon Statewide Summative Assessment: Interim Assessment System. This is the first of six sessions in this webinar series, and will provide an introduction to Understanding a Balanced Assessment System inclusive to the different components, assessments, and purposes of each level.</a:t>
            </a:r>
          </a:p>
          <a:p>
            <a:pPr marL="0" lvl="0" indent="0" algn="l" rtl="0">
              <a:lnSpc>
                <a:spcPct val="100000"/>
              </a:lnSpc>
              <a:spcBef>
                <a:spcPts val="0"/>
              </a:spcBef>
              <a:spcAft>
                <a:spcPts val="0"/>
              </a:spcAft>
              <a:buSzPts val="1400"/>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This presentation is available year-round on the Oregon Department of Education’s Interim Assessment webpage under the Interim Professional Development Materials expandable folder.</a:t>
            </a:r>
            <a:endParaRPr lang="en-US" sz="1200" b="0" i="0" u="none" strike="noStrike" cap="none" dirty="0">
              <a:solidFill>
                <a:schemeClr val="dk1"/>
              </a:solidFill>
              <a:effectLst/>
              <a:latin typeface="Calibri"/>
              <a:ea typeface="Calibri"/>
              <a:cs typeface="Calibri"/>
              <a:sym typeface="Calibri"/>
            </a:endParaRPr>
          </a:p>
        </p:txBody>
      </p:sp>
      <p:sp>
        <p:nvSpPr>
          <p:cNvPr id="87" name="Google Shape;87;g8f3f195091_0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31d30ff4d_6_6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31d30ff4d_6_6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Facilitator</a:t>
            </a:r>
            <a:r>
              <a:rPr lang="en-US" baseline="0" dirty="0" smtClean="0"/>
              <a:t> 4</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400" dirty="0">
                <a:solidFill>
                  <a:srgbClr val="000000"/>
                </a:solidFill>
              </a:rPr>
              <a:t>The Oregon Statewide Assessment System has three components: </a:t>
            </a:r>
            <a:endParaRPr sz="1400" dirty="0">
              <a:solidFill>
                <a:srgbClr val="000000"/>
              </a:solidFill>
            </a:endParaRPr>
          </a:p>
          <a:p>
            <a:pPr marL="457200" lvl="0" indent="-317500" algn="l" rtl="0">
              <a:spcBef>
                <a:spcPts val="0"/>
              </a:spcBef>
              <a:spcAft>
                <a:spcPts val="0"/>
              </a:spcAft>
              <a:buClr>
                <a:srgbClr val="000000"/>
              </a:buClr>
              <a:buSzPts val="1400"/>
              <a:buChar char="●"/>
            </a:pPr>
            <a:r>
              <a:rPr lang="en-US" sz="1400" dirty="0">
                <a:solidFill>
                  <a:srgbClr val="000000"/>
                </a:solidFill>
              </a:rPr>
              <a:t>summative assessments, designed for program evaluation and accountability;</a:t>
            </a:r>
            <a:endParaRPr sz="1400" dirty="0">
              <a:solidFill>
                <a:srgbClr val="000000"/>
              </a:solidFill>
            </a:endParaRPr>
          </a:p>
          <a:p>
            <a:pPr marL="457200" lvl="0" indent="-317500" algn="l" rtl="0">
              <a:spcBef>
                <a:spcPts val="0"/>
              </a:spcBef>
              <a:spcAft>
                <a:spcPts val="0"/>
              </a:spcAft>
              <a:buClr>
                <a:srgbClr val="000000"/>
              </a:buClr>
              <a:buSzPts val="1400"/>
              <a:buChar char="●"/>
            </a:pPr>
            <a:r>
              <a:rPr lang="en-US" sz="1400" dirty="0">
                <a:solidFill>
                  <a:srgbClr val="000000"/>
                </a:solidFill>
              </a:rPr>
              <a:t>interim assessments, designed to support teaching and learning throughout the year; and</a:t>
            </a:r>
            <a:endParaRPr sz="1400" dirty="0">
              <a:solidFill>
                <a:srgbClr val="000000"/>
              </a:solidFill>
            </a:endParaRPr>
          </a:p>
          <a:p>
            <a:pPr marL="457200" lvl="0" indent="-317500" algn="l" rtl="0">
              <a:spcBef>
                <a:spcPts val="0"/>
              </a:spcBef>
              <a:spcAft>
                <a:spcPts val="0"/>
              </a:spcAft>
              <a:buClr>
                <a:srgbClr val="000000"/>
              </a:buClr>
              <a:buSzPts val="1400"/>
              <a:buChar char="●"/>
            </a:pPr>
            <a:r>
              <a:rPr lang="en-US" sz="1400" dirty="0">
                <a:solidFill>
                  <a:srgbClr val="000000"/>
                </a:solidFill>
              </a:rPr>
              <a:t>formative assessment practices, which support students’ learning in day-to-day instruction.</a:t>
            </a:r>
            <a:endParaRPr dirty="0"/>
          </a:p>
        </p:txBody>
      </p:sp>
      <p:sp>
        <p:nvSpPr>
          <p:cNvPr id="168" name="Google Shape;168;g531d30ff4d_6_6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f3f195091_1_29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f3f195091_1_2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p>
          <a:p>
            <a:r>
              <a:rPr lang="en-US" sz="1200" b="0" i="0" u="none" strike="noStrike" cap="none" dirty="0" smtClean="0">
                <a:solidFill>
                  <a:schemeClr val="dk1"/>
                </a:solidFill>
                <a:effectLst/>
                <a:latin typeface="Calibri"/>
                <a:ea typeface="Calibri"/>
                <a:cs typeface="Calibri"/>
                <a:sym typeface="Calibri"/>
              </a:rPr>
              <a:t>As described in the Right Assessment for the Right Purpose, a balanced assessment system is fundamental to our public education system.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To date, Oregon’s statewide assessment system has been composed almost exclusively of annual summative assessments, which are administered annually and intended to provide an estimate of learning primarily across schools, districts, and the state.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While this approach allows comparison of performance across grade levels and/or schools, etc., it does not fully meet the needs of educators in the classroom.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Classroom educators need evidence of learning that they can act on within an instructional cycle (best provided by interim assessments), as well as evidence on learning that is occurring in the moment throughout classroom instruction (best from formative assessment practices).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 balanced approach to assessment can provide evidence of learning that addresses questions at different points of time within the education process and across the educational system, from student, to classroom, to school, to district, to state level determinations.</a:t>
            </a:r>
          </a:p>
          <a:p>
            <a:pPr marL="0" lvl="0" indent="0" algn="l" rtl="0">
              <a:spcBef>
                <a:spcPts val="0"/>
              </a:spcBef>
              <a:spcAft>
                <a:spcPts val="0"/>
              </a:spcAft>
              <a:buNone/>
            </a:pPr>
            <a:endParaRPr dirty="0"/>
          </a:p>
        </p:txBody>
      </p:sp>
      <p:sp>
        <p:nvSpPr>
          <p:cNvPr id="176" name="Google Shape;176;g8f3f195091_1_29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f3f195091_0_6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8f3f195091_0_6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3</a:t>
            </a:r>
          </a:p>
          <a:p>
            <a:pPr rtl="0"/>
            <a:endParaRPr lang="en-US" b="0" dirty="0" smtClean="0">
              <a:effectLst/>
            </a:endParaRPr>
          </a:p>
          <a:p>
            <a:pPr rtl="0"/>
            <a:r>
              <a:rPr lang="en-US" sz="1200" b="0" i="0" u="none" strike="noStrike" cap="none" dirty="0" smtClean="0">
                <a:solidFill>
                  <a:schemeClr val="dk1"/>
                </a:solidFill>
                <a:effectLst/>
                <a:latin typeface="Calibri"/>
                <a:ea typeface="Calibri"/>
                <a:cs typeface="Calibri"/>
                <a:sym typeface="Calibri"/>
              </a:rPr>
              <a:t>(Link to RARP for facilitator’s notes: </a:t>
            </a:r>
            <a:r>
              <a:rPr lang="en-US" sz="1200" b="0" i="0" u="sng" strike="noStrike" cap="none" dirty="0" smtClean="0">
                <a:solidFill>
                  <a:schemeClr val="dk1"/>
                </a:solidFill>
                <a:effectLst/>
                <a:latin typeface="Calibri"/>
                <a:ea typeface="Calibri"/>
                <a:cs typeface="Calibri"/>
                <a:sym typeface="Calibri"/>
                <a:hlinkClick r:id="rId3"/>
              </a:rPr>
              <a:t>https://www.oregon.gov/ode/educator-resources/assessment/Documents/RightAssessmentRightPurpose.pdf</a:t>
            </a:r>
            <a:r>
              <a:rPr lang="en-US" sz="1200" b="0" i="0" u="none" strike="noStrike" cap="none" dirty="0" smtClean="0">
                <a:solidFill>
                  <a:schemeClr val="dk1"/>
                </a:solidFill>
                <a:effectLst/>
                <a:latin typeface="Calibri"/>
                <a:ea typeface="Calibri"/>
                <a:cs typeface="Calibri"/>
                <a:sym typeface="Calibri"/>
              </a:rPr>
              <a:t>) </a:t>
            </a:r>
            <a:endParaRPr lang="en-US" b="0" dirty="0" smtClean="0">
              <a:effectLst/>
            </a:endParaRPr>
          </a:p>
          <a:p>
            <a:pPr marL="228600" indent="0" rtl="0">
              <a:buFont typeface="Arial" panose="020B0604020202020204" pitchFamily="34" charset="0"/>
              <a:buNone/>
            </a:pPr>
            <a:r>
              <a:rPr lang="en-US" b="0" dirty="0" smtClean="0">
                <a:effectLst/>
              </a:rPr>
              <a:t/>
            </a:r>
            <a:br>
              <a:rPr lang="en-US" b="0" dirty="0" smtClean="0">
                <a:effectLst/>
              </a:rPr>
            </a:br>
            <a:r>
              <a:rPr lang="en-US" sz="1200" b="0" i="0" u="none" strike="noStrike" cap="none" dirty="0" smtClean="0">
                <a:solidFill>
                  <a:schemeClr val="dk1"/>
                </a:solidFill>
                <a:effectLst/>
                <a:latin typeface="Calibri"/>
                <a:ea typeface="Calibri"/>
                <a:cs typeface="Calibri"/>
                <a:sym typeface="Calibri"/>
              </a:rPr>
              <a:t>As we’ve learned, the largest part of a student-centered balanced assessment system is a well-designed formative assessment process. </a:t>
            </a:r>
          </a:p>
          <a:p>
            <a:pPr marL="228600" indent="0" rtl="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228600" indent="0" rtl="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In our “Right Assessment for the Right Purpose” guidance document, we use the metaphor of lenses to consider each type of assessment. </a:t>
            </a:r>
          </a:p>
          <a:p>
            <a:pPr marL="228600" indent="0" rtl="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228600" indent="0" rtl="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A microscope best represents formative assessment practices because, when done effectively, these practices pull student learning into focus in the moment. Formative assessment practices are used throughout instruction: from planning clear learning outcomes to selecting the right tasks to engage students to providing feedback, these practices span the arc of the teaching and learning experience. </a:t>
            </a:r>
          </a:p>
          <a:p>
            <a:pPr marL="228600" indent="0" rtl="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228600" indent="0" rtl="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In the following slide we will take a closer look.</a:t>
            </a:r>
            <a:endParaRPr lang="en-US" b="0" dirty="0" smtClean="0">
              <a:effectLst/>
            </a:endParaRPr>
          </a:p>
          <a:p>
            <a:r>
              <a:rPr lang="en-US" dirty="0" smtClean="0"/>
              <a:t/>
            </a:r>
            <a:br>
              <a:rPr lang="en-US" dirty="0" smtClean="0"/>
            </a:br>
            <a:endParaRPr dirty="0"/>
          </a:p>
        </p:txBody>
      </p:sp>
      <p:sp>
        <p:nvSpPr>
          <p:cNvPr id="188" name="Google Shape;188;g8f3f195091_0_6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31d30ff4d_0_5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531d30ff4d_0_5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3</a:t>
            </a:r>
          </a:p>
          <a:p>
            <a:pPr rtl="0"/>
            <a:r>
              <a:rPr lang="en-US" sz="1200" b="0" i="0" u="none" strike="noStrike" cap="none" dirty="0" smtClean="0">
                <a:solidFill>
                  <a:schemeClr val="dk1"/>
                </a:solidFill>
                <a:effectLst/>
                <a:latin typeface="Calibri"/>
                <a:ea typeface="Calibri"/>
                <a:cs typeface="Calibri"/>
                <a:sym typeface="Calibri"/>
              </a:rPr>
              <a:t>(Citation for definition: </a:t>
            </a:r>
            <a:r>
              <a:rPr lang="en-US" sz="1200" b="0" i="0" u="sng" strike="noStrike" cap="none" dirty="0" smtClean="0">
                <a:solidFill>
                  <a:schemeClr val="dk1"/>
                </a:solidFill>
                <a:effectLst/>
                <a:latin typeface="Calibri"/>
                <a:ea typeface="Calibri"/>
                <a:cs typeface="Calibri"/>
                <a:sym typeface="Calibri"/>
                <a:hlinkClick r:id="rId3"/>
              </a:rPr>
              <a:t>https://ccsso.org/resource-library/revising-definition-formative-assessment</a:t>
            </a:r>
            <a:r>
              <a:rPr lang="en-US" sz="1200" b="0" i="0" u="none" strike="noStrike" cap="none" dirty="0" smtClean="0">
                <a:solidFill>
                  <a:schemeClr val="dk1"/>
                </a:solidFill>
                <a:effectLst/>
                <a:latin typeface="Calibri"/>
                <a:ea typeface="Calibri"/>
                <a:cs typeface="Calibri"/>
                <a:sym typeface="Calibri"/>
              </a:rPr>
              <a:t>)</a:t>
            </a:r>
            <a:endParaRPr lang="en-US" b="0" dirty="0" smtClean="0">
              <a:effectLst/>
            </a:endParaRPr>
          </a:p>
          <a:p>
            <a:pPr marL="400050" indent="-171450" rt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marL="400050" indent="-171450" rt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Formative assessment is assessment </a:t>
            </a:r>
            <a:r>
              <a:rPr lang="en-US" sz="1200" b="1" i="0" u="sng" strike="noStrike" cap="none" dirty="0" smtClean="0">
                <a:solidFill>
                  <a:schemeClr val="dk1"/>
                </a:solidFill>
                <a:effectLst/>
                <a:latin typeface="Calibri"/>
                <a:ea typeface="Calibri"/>
                <a:cs typeface="Calibri"/>
                <a:sym typeface="Calibri"/>
              </a:rPr>
              <a:t>for</a:t>
            </a:r>
            <a:r>
              <a:rPr lang="en-US" sz="1200" b="0" i="0" u="none" strike="noStrike" cap="none" dirty="0" smtClean="0">
                <a:solidFill>
                  <a:schemeClr val="dk1"/>
                </a:solidFill>
                <a:effectLst/>
                <a:latin typeface="Calibri"/>
                <a:ea typeface="Calibri"/>
                <a:cs typeface="Calibri"/>
                <a:sym typeface="Calibri"/>
              </a:rPr>
              <a:t> learning. Contrary to our common vernacular, formative assessment is not a “thing” nor is it accurate to talk about “formative assessments”. Rather, formative assessment is a planned, ongoing process used by all students and educators during learning and teaching to elicit and use evidence of student learning to improve student understanding of intended disciplinary learning outcomes and support students to become self-directed learners. </a:t>
            </a:r>
            <a:endParaRPr lang="en-US" b="0" dirty="0" smtClean="0">
              <a:effectLst/>
            </a:endParaRPr>
          </a:p>
          <a:p>
            <a:pPr marL="400050" indent="-171450" rtl="0">
              <a:buFont typeface="Arial" panose="020B0604020202020204" pitchFamily="34" charset="0"/>
              <a:buChar char="•"/>
            </a:pPr>
            <a:endParaRPr lang="en-US" b="0" dirty="0" smtClean="0">
              <a:effectLst/>
            </a:endParaRPr>
          </a:p>
          <a:p>
            <a:pPr marL="400050" indent="-171450" rt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high-quality formative assessment process is built on the foundation of a collaborative and respectful learning environment, and requires the ownership of both students </a:t>
            </a:r>
            <a:r>
              <a:rPr lang="en-US" sz="1200" b="1" i="0" u="sng" strike="noStrike" cap="none" dirty="0" smtClean="0">
                <a:solidFill>
                  <a:schemeClr val="dk1"/>
                </a:solidFill>
                <a:effectLst/>
                <a:latin typeface="Calibri"/>
                <a:ea typeface="Calibri"/>
                <a:cs typeface="Calibri"/>
                <a:sym typeface="Calibri"/>
              </a:rPr>
              <a:t>and</a:t>
            </a:r>
            <a:r>
              <a:rPr lang="en-US" sz="1200" b="0" i="0" u="none" strike="noStrike" cap="none" dirty="0" smtClean="0">
                <a:solidFill>
                  <a:schemeClr val="dk1"/>
                </a:solidFill>
                <a:effectLst/>
                <a:latin typeface="Calibri"/>
                <a:ea typeface="Calibri"/>
                <a:cs typeface="Calibri"/>
                <a:sym typeface="Calibri"/>
              </a:rPr>
              <a:t> educators. </a:t>
            </a:r>
          </a:p>
          <a:p>
            <a:pPr rtl="0"/>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dirty="0" smtClean="0"/>
              <a:t>[Click Animation]</a:t>
            </a: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The clover image works well to illustrate the process:</a:t>
            </a:r>
            <a:endParaRPr lang="en-US" b="0" dirty="0" smtClean="0">
              <a:effectLst/>
            </a:endParaRPr>
          </a:p>
          <a:p>
            <a:pPr rtl="0" fontAlgn="base"/>
            <a:endParaRPr lang="en-US" sz="1200" b="0" i="0" u="none" strike="noStrike" cap="none" dirty="0" smtClean="0">
              <a:solidFill>
                <a:schemeClr val="dk1"/>
              </a:solidFill>
              <a:effectLst/>
              <a:latin typeface="Calibri"/>
              <a:ea typeface="Calibri"/>
              <a:cs typeface="Calibri"/>
              <a:sym typeface="Calibri"/>
            </a:endParaRPr>
          </a:p>
          <a:p>
            <a:pPr rtl="0" fontAlgn="base"/>
            <a:r>
              <a:rPr lang="en-US" sz="1200" b="0" i="0" u="none" strike="noStrike" cap="none" dirty="0" smtClean="0">
                <a:solidFill>
                  <a:schemeClr val="dk1"/>
                </a:solidFill>
                <a:effectLst/>
                <a:latin typeface="Calibri"/>
                <a:ea typeface="Calibri"/>
                <a:cs typeface="Calibri"/>
                <a:sym typeface="Calibri"/>
              </a:rPr>
              <a:t>First, learning goals and success criteria must be clarified;</a:t>
            </a:r>
          </a:p>
          <a:p>
            <a:pPr rtl="0" fontAlgn="base"/>
            <a:r>
              <a:rPr lang="en-US" sz="1200" b="0" i="0" u="none" strike="noStrike" cap="none" dirty="0" smtClean="0">
                <a:solidFill>
                  <a:schemeClr val="dk1"/>
                </a:solidFill>
                <a:effectLst/>
                <a:latin typeface="Calibri"/>
                <a:ea typeface="Calibri"/>
                <a:cs typeface="Calibri"/>
                <a:sym typeface="Calibri"/>
              </a:rPr>
              <a:t>Second, activities and instructional strategies must be designed or selected to elicit evidence of student thinking;</a:t>
            </a:r>
          </a:p>
          <a:p>
            <a:pPr rtl="0" fontAlgn="base"/>
            <a:r>
              <a:rPr lang="en-US" sz="1200" b="0" i="0" u="none" strike="noStrike" cap="none" dirty="0" smtClean="0">
                <a:solidFill>
                  <a:schemeClr val="dk1"/>
                </a:solidFill>
                <a:effectLst/>
                <a:latin typeface="Calibri"/>
                <a:ea typeface="Calibri"/>
                <a:cs typeface="Calibri"/>
                <a:sym typeface="Calibri"/>
              </a:rPr>
              <a:t>Third, this evidence is interpreted - often in the moment - to provide actionable feedback;</a:t>
            </a:r>
          </a:p>
          <a:p>
            <a:pPr rtl="0" fontAlgn="base"/>
            <a:r>
              <a:rPr lang="en-US" sz="1200" b="0" i="0" u="none" strike="noStrike" cap="none" dirty="0" smtClean="0">
                <a:solidFill>
                  <a:schemeClr val="dk1"/>
                </a:solidFill>
                <a:effectLst/>
                <a:latin typeface="Calibri"/>
                <a:ea typeface="Calibri"/>
                <a:cs typeface="Calibri"/>
                <a:sym typeface="Calibri"/>
              </a:rPr>
              <a:t>Finally, this feedback is acted upon and instruction is adjusted as needed.</a:t>
            </a:r>
          </a:p>
          <a:p>
            <a:pPr rtl="0"/>
            <a:endParaRPr lang="en-US" sz="1200" b="0" i="0" u="none" strike="noStrike" cap="none" dirty="0" smtClean="0">
              <a:solidFill>
                <a:schemeClr val="dk1"/>
              </a:solidFill>
              <a:effectLst/>
              <a:latin typeface="Calibri"/>
              <a:ea typeface="Calibri"/>
              <a:cs typeface="Calibri"/>
              <a:sym typeface="Calibri"/>
            </a:endParaRPr>
          </a:p>
          <a:p>
            <a:pPr rtl="0"/>
            <a:r>
              <a:rPr lang="en-US" sz="1200" b="0" i="0" u="none" strike="noStrike" cap="none" dirty="0" smtClean="0">
                <a:solidFill>
                  <a:schemeClr val="dk1"/>
                </a:solidFill>
                <a:effectLst/>
                <a:latin typeface="Calibri"/>
                <a:ea typeface="Calibri"/>
                <a:cs typeface="Calibri"/>
                <a:sym typeface="Calibri"/>
              </a:rPr>
              <a:t>Throughout the process, students must not only be engaged with their teacher, but also with peers and given the opportunity to self-reflect on their learning progress.</a:t>
            </a:r>
            <a:endParaRPr lang="en-US" b="0" dirty="0" smtClean="0">
              <a:effectLst/>
            </a:endParaRPr>
          </a:p>
          <a:p>
            <a:r>
              <a:rPr lang="en-US" dirty="0" smtClean="0"/>
              <a:t/>
            </a:r>
            <a:br>
              <a:rPr lang="en-US" dirty="0" smtClean="0"/>
            </a:br>
            <a:endParaRPr dirty="0"/>
          </a:p>
        </p:txBody>
      </p:sp>
      <p:sp>
        <p:nvSpPr>
          <p:cNvPr id="202" name="Google Shape;202;g531d30ff4d_0_5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31d30ff4d_6_7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531d30ff4d_6_7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3</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smtClean="0">
                <a:solidFill>
                  <a:schemeClr val="dk1"/>
                </a:solidFill>
                <a:effectLst/>
                <a:latin typeface="Calibri"/>
                <a:ea typeface="Calibri"/>
                <a:cs typeface="Calibri"/>
                <a:sym typeface="Calibri"/>
              </a:rPr>
              <a:t>Over the past three decades, researchers have continually found that quality formative assessment has the largest positive impact of any strategy on student learning and achievement</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that has been documented.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smtClean="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1" u="none" dirty="0" smtClean="0"/>
              <a:t>[Click Animation]</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1" u="none" dirty="0" smtClean="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smtClean="0">
                <a:solidFill>
                  <a:schemeClr val="dk1"/>
                </a:solidFill>
                <a:effectLst/>
                <a:latin typeface="Calibri"/>
                <a:ea typeface="Calibri"/>
                <a:cs typeface="Calibri"/>
                <a:sym typeface="Calibri"/>
              </a:rPr>
              <a:t>In addition to the researchers listed here, John Hattie has identified nearly every aspect of the formative assessment process as ways as having a positive impact on, or even accelerating student achievement.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smtClean="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1" u="none" dirty="0" smtClean="0"/>
              <a:t>[Click Animation]</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smtClean="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smtClean="0">
                <a:solidFill>
                  <a:schemeClr val="dk1"/>
                </a:solidFill>
                <a:effectLst/>
                <a:latin typeface="Calibri"/>
                <a:ea typeface="Calibri"/>
                <a:cs typeface="Calibri"/>
                <a:sym typeface="Calibri"/>
              </a:rPr>
              <a:t>It is critical that districts, schools, and educators develop formative assessment literacy in service of student learning. To reiterate, formative assessment is a process, not a thing.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smtClean="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smtClean="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smtClean="0">
                <a:solidFill>
                  <a:schemeClr val="dk1"/>
                </a:solidFill>
                <a:effectLst/>
                <a:latin typeface="Calibri"/>
                <a:ea typeface="Calibri"/>
                <a:cs typeface="Calibri"/>
                <a:sym typeface="Calibri"/>
              </a:rPr>
              <a:t>This table summarizes some of what formative assessment is, and what it is not. We’ll give you a brief moment to read for yourself.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1" u="none" strike="noStrike" cap="none" dirty="0" smtClean="0">
                <a:solidFill>
                  <a:schemeClr val="dk1"/>
                </a:solidFill>
                <a:effectLst/>
                <a:latin typeface="Calibri"/>
                <a:ea typeface="Calibri"/>
                <a:cs typeface="Calibri"/>
                <a:sym typeface="Calibri"/>
              </a:rPr>
              <a:t>&lt;Pause on this screen to allow reading before moving on.&gt;</a:t>
            </a:r>
            <a:endParaRPr lang="en-US" b="0" i="1" dirty="0" smtClean="0">
              <a:effectLst/>
            </a:endParaRPr>
          </a:p>
          <a:p>
            <a:r>
              <a:rPr lang="en-US" dirty="0" smtClean="0"/>
              <a:t/>
            </a:r>
            <a:br>
              <a:rPr lang="en-US" dirty="0" smtClean="0"/>
            </a:br>
            <a:endParaRPr dirty="0"/>
          </a:p>
        </p:txBody>
      </p:sp>
      <p:sp>
        <p:nvSpPr>
          <p:cNvPr id="211" name="Google Shape;211;g531d30ff4d_6_7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31d30ff4d_6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531d30ff4d_6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When looking at Interim Assessments, educators can make unique connections that</a:t>
            </a:r>
            <a:r>
              <a:rPr lang="en-US" sz="1200" baseline="0" dirty="0" smtClean="0"/>
              <a:t> can be used to bridge instructional practices between formative assessment practices and end of year summative assessments.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smtClean="0"/>
              <a:t>The graphic of the binoculars provides educators to stand </a:t>
            </a:r>
            <a:r>
              <a:rPr lang="en-US" sz="1200" b="0" i="0" u="none" strike="noStrike" cap="none" dirty="0" smtClean="0">
                <a:solidFill>
                  <a:schemeClr val="dk1"/>
                </a:solidFill>
                <a:effectLst/>
                <a:latin typeface="Calibri"/>
                <a:ea typeface="Calibri"/>
                <a:cs typeface="Calibri"/>
                <a:sym typeface="Calibri"/>
              </a:rPr>
              <a:t>a little farther away from the student </a:t>
            </a:r>
            <a:r>
              <a:rPr lang="en-US" sz="1200" baseline="0" dirty="0" smtClean="0"/>
              <a:t>within a wider landscape of standards and learning progressions.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aseline="0" dirty="0" smtClean="0"/>
              <a:t>However binoculars allow educators to still zoom in and focus in on details and patterns for both a classes’ performance or at the student level to still apply appropriate instruction as needed prior to end of year summative assessments.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aseline="0" dirty="0" smtClean="0"/>
          </a:p>
          <a:p>
            <a:pPr marL="0" marR="0" lvl="0" indent="0" algn="l" rtl="0">
              <a:lnSpc>
                <a:spcPct val="100000"/>
              </a:lnSpc>
              <a:spcBef>
                <a:spcPts val="0"/>
              </a:spcBef>
              <a:spcAft>
                <a:spcPts val="0"/>
              </a:spcAft>
              <a:buSzPts val="1400"/>
              <a:buNone/>
            </a:pPr>
            <a:endParaRPr dirty="0"/>
          </a:p>
        </p:txBody>
      </p:sp>
      <p:sp>
        <p:nvSpPr>
          <p:cNvPr id="221" name="Google Shape;221;g531d30ff4d_6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31d30ff4d_0_6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531d30ff4d_0_6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1</a:t>
            </a:r>
          </a:p>
          <a:p>
            <a:pPr marL="0" marR="0" lvl="0" indent="0" algn="l" rtl="0">
              <a:lnSpc>
                <a:spcPct val="100000"/>
              </a:lnSpc>
              <a:spcBef>
                <a:spcPts val="0"/>
              </a:spcBef>
              <a:spcAft>
                <a:spcPts val="0"/>
              </a:spcAft>
              <a:buSzPts val="1400"/>
              <a:buNone/>
            </a:pPr>
            <a:endParaRPr dirty="0"/>
          </a:p>
          <a:p>
            <a:pPr marL="0" lvl="0" indent="0" algn="l" rtl="0">
              <a:spcBef>
                <a:spcPts val="0"/>
              </a:spcBef>
              <a:spcAft>
                <a:spcPts val="0"/>
              </a:spcAft>
              <a:buNone/>
            </a:pPr>
            <a:r>
              <a:rPr lang="en-US" sz="2000" dirty="0"/>
              <a:t>Interim assessments are periodic standards-based assessments that target specific units of content. </a:t>
            </a:r>
            <a:endParaRPr lang="en-US" sz="2000" dirty="0" smtClean="0"/>
          </a:p>
          <a:p>
            <a:pPr marL="0" lvl="0" indent="0" algn="l" rtl="0">
              <a:spcBef>
                <a:spcPts val="0"/>
              </a:spcBef>
              <a:spcAft>
                <a:spcPts val="0"/>
              </a:spcAft>
              <a:buNone/>
            </a:pPr>
            <a:endParaRPr lang="en-US" sz="200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000" b="0" i="1" u="none" dirty="0" smtClean="0"/>
              <a:t>[Click Animation]</a:t>
            </a:r>
          </a:p>
          <a:p>
            <a:pPr marL="0" lvl="0" indent="0" algn="l" rtl="0">
              <a:spcBef>
                <a:spcPts val="0"/>
              </a:spcBef>
              <a:spcAft>
                <a:spcPts val="0"/>
              </a:spcAft>
              <a:buNone/>
            </a:pPr>
            <a:endParaRPr lang="en-US" sz="2000" dirty="0" smtClean="0"/>
          </a:p>
          <a:p>
            <a:pPr marL="0" lvl="0" indent="0" algn="l" rtl="0">
              <a:spcBef>
                <a:spcPts val="0"/>
              </a:spcBef>
              <a:spcAft>
                <a:spcPts val="0"/>
              </a:spcAft>
              <a:buNone/>
            </a:pPr>
            <a:r>
              <a:rPr lang="en-US" sz="2000" dirty="0" smtClean="0"/>
              <a:t>Districts </a:t>
            </a:r>
            <a:r>
              <a:rPr lang="en-US" sz="2000" dirty="0"/>
              <a:t>can elect to have students across an entire grade take the same interim assessment in a standardized manner at the same time. This allows for a common, within-school or district view of how students are progressing toward understanding Oregon’s content standards and provides and opportunity for education collaboration and training.</a:t>
            </a:r>
            <a:endParaRPr sz="2000" dirty="0"/>
          </a:p>
          <a:p>
            <a:pPr marL="0" lvl="0" indent="0" algn="l" rtl="0">
              <a:spcBef>
                <a:spcPts val="0"/>
              </a:spcBef>
              <a:spcAft>
                <a:spcPts val="0"/>
              </a:spcAft>
              <a:buNone/>
            </a:pPr>
            <a:endParaRPr lang="en-US" sz="2000" dirty="0" smtClean="0"/>
          </a:p>
          <a:p>
            <a:pPr marL="0" lvl="0" indent="0" algn="l" rtl="0">
              <a:spcBef>
                <a:spcPts val="0"/>
              </a:spcBef>
              <a:spcAft>
                <a:spcPts val="0"/>
              </a:spcAft>
              <a:buNone/>
            </a:pPr>
            <a:r>
              <a:rPr lang="en-US" sz="2000" dirty="0" smtClean="0"/>
              <a:t>Teachers </a:t>
            </a:r>
            <a:r>
              <a:rPr lang="en-US" sz="2000" dirty="0"/>
              <a:t>also can also leverage interims in non-standardized ways to see what scaffolds or supports students might need to aid comprehension. </a:t>
            </a:r>
            <a:r>
              <a:rPr lang="en-US" sz="2000" dirty="0" smtClean="0"/>
              <a:t>Therefore educators can choose to have a standardized “on-demand” administration or display</a:t>
            </a:r>
            <a:r>
              <a:rPr lang="en-US" sz="2000" baseline="0" dirty="0" smtClean="0"/>
              <a:t> items for the whole class to discuss and work through individually or in groups, print single items that are most relevant to current instructional pacing, or assign to students to be completed collectively in a group setting.</a:t>
            </a:r>
            <a:endParaRPr dirty="0"/>
          </a:p>
        </p:txBody>
      </p:sp>
      <p:sp>
        <p:nvSpPr>
          <p:cNvPr id="235" name="Google Shape;235;g531d30ff4d_0_6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1d30ff4d_0_8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531d30ff4d_0_8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1</a:t>
            </a:r>
          </a:p>
          <a:p>
            <a:pPr marL="0" marR="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sz="2000" i="0" dirty="0"/>
              <a:t>Interim assessment systems connect student performance to instruction, outlining not just where student learning is needed, but providing classroom educators with instructional examples of what to work on next. </a:t>
            </a:r>
            <a:r>
              <a:rPr lang="en-US" sz="2000" i="0" dirty="0" smtClean="0"/>
              <a:t>Additionally</a:t>
            </a:r>
            <a:r>
              <a:rPr lang="en-US" sz="2000" i="0" baseline="0" dirty="0" smtClean="0"/>
              <a:t>, interim assessments provide students an opportunity to engage in learning standards at multiple stages of rigor or cognitive demands, such as Depth of Knowledge or (DOK) levels.</a:t>
            </a:r>
            <a:endParaRPr lang="en-US" sz="2000" i="0" dirty="0" smtClean="0"/>
          </a:p>
          <a:p>
            <a:pPr marL="0" lvl="0" indent="0" algn="l" rtl="0">
              <a:spcBef>
                <a:spcPts val="0"/>
              </a:spcBef>
              <a:spcAft>
                <a:spcPts val="0"/>
              </a:spcAft>
              <a:buClr>
                <a:schemeClr val="dk1"/>
              </a:buClr>
              <a:buSzPts val="1100"/>
              <a:buFont typeface="Arial"/>
              <a:buNone/>
            </a:pPr>
            <a:endParaRPr lang="en-US" sz="2000" i="0" dirty="0" smtClean="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2000" b="0" i="1" u="none" dirty="0" smtClean="0"/>
              <a:t>[Click Animation]</a:t>
            </a:r>
          </a:p>
          <a:p>
            <a:pPr marL="0" lvl="0" indent="0" algn="l" rtl="0">
              <a:spcBef>
                <a:spcPts val="0"/>
              </a:spcBef>
              <a:spcAft>
                <a:spcPts val="0"/>
              </a:spcAft>
              <a:buClr>
                <a:schemeClr val="dk1"/>
              </a:buClr>
              <a:buSzPts val="1100"/>
              <a:buFont typeface="Arial"/>
              <a:buNone/>
            </a:pPr>
            <a:endParaRPr lang="en-US" sz="2000" i="0" dirty="0" smtClean="0"/>
          </a:p>
          <a:p>
            <a:pPr marL="0" lvl="0" indent="0" algn="l" rtl="0">
              <a:spcBef>
                <a:spcPts val="0"/>
              </a:spcBef>
              <a:spcAft>
                <a:spcPts val="0"/>
              </a:spcAft>
              <a:buClr>
                <a:schemeClr val="dk1"/>
              </a:buClr>
              <a:buSzPts val="1100"/>
              <a:buFont typeface="Arial"/>
              <a:buNone/>
            </a:pPr>
            <a:r>
              <a:rPr lang="en-US" sz="2000" i="0" dirty="0" smtClean="0"/>
              <a:t>Robust </a:t>
            </a:r>
            <a:r>
              <a:rPr lang="en-US" sz="2000" i="0" dirty="0"/>
              <a:t>interim assessment systems provide teachers and students with access to the questions and data to support substantial evaluation of student performance. Data from interim assessments can help educators answer questions such as: Did my students understand that concept? and What aspects do I probably need to revisit and reframe to support their learning? </a:t>
            </a:r>
            <a:endParaRPr i="0" dirty="0"/>
          </a:p>
        </p:txBody>
      </p:sp>
      <p:sp>
        <p:nvSpPr>
          <p:cNvPr id="243" name="Google Shape;243;g531d30ff4d_0_8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31d30ff4d_6_1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531d30ff4d_6_1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4</a:t>
            </a:r>
          </a:p>
          <a:p>
            <a:pPr marL="0" marR="0" lvl="0" indent="0" algn="l" rtl="0">
              <a:lnSpc>
                <a:spcPct val="100000"/>
              </a:lnSpc>
              <a:spcBef>
                <a:spcPts val="0"/>
              </a:spcBef>
              <a:spcAft>
                <a:spcPts val="0"/>
              </a:spcAft>
              <a:buSzPts val="1400"/>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As we transition to understanding the Oregon Summative Assessment System, it is important to make connections to its intended design, purpose, and use.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Summative assessments, like a telescope, are useful for looking at large systems from afar and identifying patterns that might not be visible at a finer grain of observation.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marR="0" lvl="0" indent="0" algn="l" rtl="0">
              <a:lnSpc>
                <a:spcPct val="100000"/>
              </a:lnSpc>
              <a:spcBef>
                <a:spcPts val="0"/>
              </a:spcBef>
              <a:spcAft>
                <a:spcPts val="0"/>
              </a:spcAft>
              <a:buSzPts val="1400"/>
              <a:buNone/>
            </a:pPr>
            <a:r>
              <a:rPr lang="en-US" dirty="0" smtClean="0"/>
              <a:t>They </a:t>
            </a:r>
            <a:r>
              <a:rPr lang="en-US" baseline="0" dirty="0" smtClean="0"/>
              <a:t>help us better understand the health of our system and are critical to increasing equity and excellence at the state, district, and school levels. It is important to remember that summative assessments cannot answer all educational questions at every level within our system and are not intended to provide data for minute-to-minute instructional decisions. </a:t>
            </a:r>
          </a:p>
          <a:p>
            <a:pPr marL="0" marR="0" lvl="0" indent="0" algn="l" rtl="0">
              <a:lnSpc>
                <a:spcPct val="100000"/>
              </a:lnSpc>
              <a:spcBef>
                <a:spcPts val="0"/>
              </a:spcBef>
              <a:spcAft>
                <a:spcPts val="0"/>
              </a:spcAft>
              <a:buSzPts val="1400"/>
              <a:buNone/>
            </a:pPr>
            <a:endParaRPr lang="en-US" baseline="0" dirty="0" smtClean="0"/>
          </a:p>
          <a:p>
            <a:pPr marL="0" marR="0" lvl="0" indent="0" algn="l" rtl="0">
              <a:lnSpc>
                <a:spcPct val="100000"/>
              </a:lnSpc>
              <a:spcBef>
                <a:spcPts val="0"/>
              </a:spcBef>
              <a:spcAft>
                <a:spcPts val="0"/>
              </a:spcAft>
              <a:buSzPts val="1400"/>
              <a:buNone/>
            </a:pPr>
            <a:r>
              <a:rPr lang="en-US" baseline="0" dirty="0" smtClean="0"/>
              <a:t>Summative data is best used to make programmatic and systems level decisions and should only be viewed as one piece of data among several when making decisions for students.</a:t>
            </a:r>
          </a:p>
        </p:txBody>
      </p:sp>
      <p:sp>
        <p:nvSpPr>
          <p:cNvPr id="252" name="Google Shape;252;g531d30ff4d_6_1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31d30ff4d_0_9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531d30ff4d_0_9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4</a:t>
            </a:r>
          </a:p>
          <a:p>
            <a:pPr marL="0" marR="0" lvl="0" indent="0" algn="l" rtl="0">
              <a:lnSpc>
                <a:spcPct val="100000"/>
              </a:lnSpc>
              <a:spcBef>
                <a:spcPts val="0"/>
              </a:spcBef>
              <a:spcAft>
                <a:spcPts val="0"/>
              </a:spcAft>
              <a:buSzPts val="1400"/>
              <a:buNone/>
            </a:pPr>
            <a:endParaRPr lang="en-US" dirty="0" smtClean="0"/>
          </a:p>
          <a:p>
            <a:pPr marL="0" marR="0" lvl="0" indent="0" algn="l" rtl="0">
              <a:lnSpc>
                <a:spcPct val="100000"/>
              </a:lnSpc>
              <a:spcBef>
                <a:spcPts val="0"/>
              </a:spcBef>
              <a:spcAft>
                <a:spcPts val="0"/>
              </a:spcAft>
              <a:buSzPts val="1400"/>
              <a:buNone/>
            </a:pPr>
            <a:r>
              <a:rPr lang="en-US" dirty="0" smtClean="0"/>
              <a:t>Summative assessments</a:t>
            </a:r>
            <a:r>
              <a:rPr lang="en-US" baseline="0" dirty="0" smtClean="0"/>
              <a:t> are standards-based assessments of proficiency administered after instruction has occurred, generally at the end of an academic school year.</a:t>
            </a:r>
          </a:p>
          <a:p>
            <a:pPr marL="0" marR="0" lvl="0" indent="0" algn="l" rtl="0">
              <a:lnSpc>
                <a:spcPct val="100000"/>
              </a:lnSpc>
              <a:spcBef>
                <a:spcPts val="0"/>
              </a:spcBef>
              <a:spcAft>
                <a:spcPts val="0"/>
              </a:spcAft>
              <a:buSzPts val="14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dirty="0" smtClean="0"/>
              <a:t>[Click Animation]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dirty="0" smtClean="0"/>
          </a:p>
          <a:p>
            <a:pPr marL="0" marR="0" lvl="0" indent="0" algn="l" rtl="0">
              <a:lnSpc>
                <a:spcPct val="100000"/>
              </a:lnSpc>
              <a:spcBef>
                <a:spcPts val="0"/>
              </a:spcBef>
              <a:spcAft>
                <a:spcPts val="0"/>
              </a:spcAft>
              <a:buSzPts val="1400"/>
              <a:buNone/>
            </a:pPr>
            <a:r>
              <a:rPr lang="en-US" baseline="0" dirty="0" smtClean="0"/>
              <a:t>State level summative assessments are typically used for school accountability, program evaluation, and to estimate the achievement levels of groups of students. </a:t>
            </a:r>
            <a:endParaRPr dirty="0"/>
          </a:p>
        </p:txBody>
      </p:sp>
      <p:sp>
        <p:nvSpPr>
          <p:cNvPr id="266" name="Google Shape;266;g531d30ff4d_0_9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f3f195091_1_1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8f3f195091_1_1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1</a:t>
            </a: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The </a:t>
            </a:r>
            <a:r>
              <a:rPr lang="en-US" sz="1200" b="0" u="none" dirty="0"/>
              <a:t>purpose of this series is to help district- and school-based teams improve their systems of teaching and learning using </a:t>
            </a:r>
            <a:r>
              <a:rPr lang="en-US" sz="1200" b="0" u="none" dirty="0" smtClean="0"/>
              <a:t>an</a:t>
            </a:r>
            <a:r>
              <a:rPr lang="en-US" sz="1200" b="0" u="none" baseline="0" dirty="0" smtClean="0"/>
              <a:t> approach inclusive to a balanced assessment system.</a:t>
            </a:r>
            <a:endParaRPr dirty="0"/>
          </a:p>
          <a:p>
            <a:pPr marL="0" lvl="0" indent="0" algn="l" rtl="0">
              <a:lnSpc>
                <a:spcPct val="100000"/>
              </a:lnSpc>
              <a:spcBef>
                <a:spcPts val="0"/>
              </a:spcBef>
              <a:spcAft>
                <a:spcPts val="0"/>
              </a:spcAft>
              <a:buSzPts val="1400"/>
              <a:buNone/>
            </a:pPr>
            <a:endParaRPr sz="1200" b="0" u="none" dirty="0"/>
          </a:p>
          <a:p>
            <a:pPr marL="0" lvl="0" indent="0" algn="l" rtl="0">
              <a:lnSpc>
                <a:spcPct val="100000"/>
              </a:lnSpc>
              <a:spcBef>
                <a:spcPts val="0"/>
              </a:spcBef>
              <a:spcAft>
                <a:spcPts val="0"/>
              </a:spcAft>
              <a:buSzPts val="1400"/>
              <a:buNone/>
            </a:pPr>
            <a:r>
              <a:rPr lang="en-US" sz="1200" b="0" u="none" dirty="0" smtClean="0"/>
              <a:t>All </a:t>
            </a:r>
            <a:r>
              <a:rPr lang="en-US" sz="1200" b="0" u="none" dirty="0"/>
              <a:t>participants will build assessment literacy and connect </a:t>
            </a:r>
            <a:r>
              <a:rPr lang="en-US" sz="1200" b="0" u="none" dirty="0" smtClean="0"/>
              <a:t>formative assessment practices, Oregon’s Statewide</a:t>
            </a:r>
            <a:r>
              <a:rPr lang="en-US" sz="1200" b="0" u="none" baseline="0" dirty="0" smtClean="0"/>
              <a:t> I</a:t>
            </a:r>
            <a:r>
              <a:rPr lang="en-US" sz="1200" b="0" u="none" dirty="0" smtClean="0"/>
              <a:t>nterim Assessment System, </a:t>
            </a:r>
            <a:r>
              <a:rPr lang="en-US" sz="1200" b="0" u="none" dirty="0"/>
              <a:t>and </a:t>
            </a:r>
            <a:r>
              <a:rPr lang="en-US" sz="1200" b="0" u="none" dirty="0" smtClean="0"/>
              <a:t>the Oregon Statewide Summative Assessments to </a:t>
            </a:r>
            <a:r>
              <a:rPr lang="en-US" sz="1200" b="0" u="none" dirty="0"/>
              <a:t>continually improve access and outcomes for each and every learner in their classroom, school, and district.</a:t>
            </a:r>
            <a:endParaRPr sz="1200" b="0" u="none" dirty="0"/>
          </a:p>
        </p:txBody>
      </p:sp>
      <p:sp>
        <p:nvSpPr>
          <p:cNvPr id="93" name="Google Shape;93;g8f3f195091_1_11: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31d30ff4d_0_10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531d30ff4d_0_10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p>
          <a:p>
            <a:pPr marL="0" marR="0" lvl="0" indent="0" algn="l" rtl="0">
              <a:lnSpc>
                <a:spcPct val="100000"/>
              </a:lnSpc>
              <a:spcBef>
                <a:spcPts val="0"/>
              </a:spcBef>
              <a:spcAft>
                <a:spcPts val="0"/>
              </a:spcAft>
              <a:buSzPts val="1400"/>
              <a:buNone/>
            </a:pPr>
            <a:r>
              <a:rPr lang="en-US" dirty="0" smtClean="0"/>
              <a:t>Summative</a:t>
            </a:r>
            <a:r>
              <a:rPr lang="en-US" baseline="0" dirty="0" smtClean="0"/>
              <a:t> assessments are reflective of the full depth, breadth, and complexity of grade level content standards to which they are aligned. </a:t>
            </a:r>
          </a:p>
          <a:p>
            <a:pPr marL="0" marR="0" lvl="0" indent="0" algn="l" rtl="0">
              <a:lnSpc>
                <a:spcPct val="100000"/>
              </a:lnSpc>
              <a:spcBef>
                <a:spcPts val="0"/>
              </a:spcBef>
              <a:spcAft>
                <a:spcPts val="0"/>
              </a:spcAft>
              <a:buSzPts val="14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dirty="0" smtClean="0"/>
              <a:t>[Click Animation]</a:t>
            </a:r>
          </a:p>
          <a:p>
            <a:pPr marL="0" marR="0" lvl="0" indent="0" algn="l" rtl="0">
              <a:lnSpc>
                <a:spcPct val="100000"/>
              </a:lnSpc>
              <a:spcBef>
                <a:spcPts val="0"/>
              </a:spcBef>
              <a:spcAft>
                <a:spcPts val="0"/>
              </a:spcAft>
              <a:buSzPts val="14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Instruments used for statewide accountability must be administered in a standardized manner in order to be comparable. Comparability (apples- to- apples) is a strength of summative assessments. </a:t>
            </a:r>
          </a:p>
          <a:p>
            <a:pPr marL="0" marR="0" lvl="0" indent="0" algn="l" rtl="0">
              <a:lnSpc>
                <a:spcPct val="100000"/>
              </a:lnSpc>
              <a:spcBef>
                <a:spcPts val="0"/>
              </a:spcBef>
              <a:spcAft>
                <a:spcPts val="0"/>
              </a:spcAft>
              <a:buSzPts val="1400"/>
              <a:buNone/>
            </a:pPr>
            <a:endParaRPr lang="en-US" baseline="0" dirty="0" smtClean="0"/>
          </a:p>
          <a:p>
            <a:pPr marL="0" marR="0" lvl="0" indent="0" algn="l" rtl="0">
              <a:lnSpc>
                <a:spcPct val="100000"/>
              </a:lnSpc>
              <a:spcBef>
                <a:spcPts val="0"/>
              </a:spcBef>
              <a:spcAft>
                <a:spcPts val="0"/>
              </a:spcAft>
              <a:buSzPts val="14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dirty="0" smtClean="0"/>
              <a:t>[Click Animation]</a:t>
            </a:r>
          </a:p>
          <a:p>
            <a:pPr marL="0" marR="0" lvl="0" indent="0" algn="l" rtl="0">
              <a:lnSpc>
                <a:spcPct val="100000"/>
              </a:lnSpc>
              <a:spcBef>
                <a:spcPts val="0"/>
              </a:spcBef>
              <a:spcAft>
                <a:spcPts val="0"/>
              </a:spcAft>
              <a:buSzPts val="14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solidFill>
                  <a:schemeClr val="dk1"/>
                </a:solidFill>
                <a:latin typeface="Calibri"/>
                <a:ea typeface="Calibri"/>
                <a:cs typeface="Calibri"/>
                <a:sym typeface="Calibri"/>
              </a:rPr>
              <a:t>Standardization is defined as “maintaining consistent testing environment and conducting tests according to detailed rules and specifications, so that testing conditions are the same for all test takers on the same and multiple occasions.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solidFill>
                  <a:schemeClr val="dk1"/>
                </a:solidFill>
                <a:latin typeface="Calibri"/>
                <a:ea typeface="Calibri"/>
                <a:cs typeface="Calibri"/>
                <a:sym typeface="Calibri"/>
              </a:rPr>
              <a:t>Standardized summative assessments must also reflect the full range of the student population that participates in each grade level assessment, called the full performance continuum.</a:t>
            </a:r>
            <a:r>
              <a:rPr lang="en-US" sz="1200" baseline="0" dirty="0" smtClean="0">
                <a:solidFill>
                  <a:schemeClr val="dk1"/>
                </a:solidFill>
                <a:latin typeface="Calibri"/>
                <a:ea typeface="Calibri"/>
                <a:cs typeface="Calibri"/>
                <a:sym typeface="Calibri"/>
              </a:rPr>
              <a:t> </a:t>
            </a:r>
            <a:r>
              <a:rPr lang="en-US" baseline="0" dirty="0" smtClean="0"/>
              <a:t>With regard to scoring, standardization ensures that student test responses are all scored in the same manner which is predetermined and consistently applied.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marR="0" lvl="0" indent="0" algn="l" rtl="0">
              <a:lnSpc>
                <a:spcPct val="100000"/>
              </a:lnSpc>
              <a:spcBef>
                <a:spcPts val="0"/>
              </a:spcBef>
              <a:spcAft>
                <a:spcPts val="0"/>
              </a:spcAft>
              <a:buSzPts val="1400"/>
              <a:buNone/>
            </a:pPr>
            <a:endParaRPr dirty="0"/>
          </a:p>
        </p:txBody>
      </p:sp>
      <p:sp>
        <p:nvSpPr>
          <p:cNvPr id="274" name="Google Shape;274;g531d30ff4d_0_10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f3f195091_1_29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f3f195091_1_29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4</a:t>
            </a:r>
          </a:p>
          <a:p>
            <a:pPr marL="0" lvl="0" indent="0" algn="l" rtl="0">
              <a:spcBef>
                <a:spcPts val="0"/>
              </a:spcBef>
              <a:spcAft>
                <a:spcPts val="0"/>
              </a:spcAft>
              <a:buNone/>
            </a:pPr>
            <a:endParaRPr lang="en-US" dirty="0" smtClean="0"/>
          </a:p>
          <a:p>
            <a:pPr marL="0" lvl="0" indent="0" algn="l" rtl="0">
              <a:spcBef>
                <a:spcPts val="0"/>
              </a:spcBef>
              <a:spcAft>
                <a:spcPts val="0"/>
              </a:spcAft>
              <a:buClr>
                <a:schemeClr val="dk1"/>
              </a:buClr>
              <a:buSzPts val="1100"/>
              <a:buFont typeface="Arial"/>
              <a:buNone/>
            </a:pPr>
            <a:r>
              <a:rPr lang="en-US" dirty="0" smtClean="0"/>
              <a:t>Standardizing </a:t>
            </a:r>
            <a:r>
              <a:rPr lang="en-US" dirty="0"/>
              <a:t>tests </a:t>
            </a:r>
            <a:r>
              <a:rPr lang="en-US" dirty="0" smtClean="0"/>
              <a:t>makes it possible to compare</a:t>
            </a:r>
            <a:r>
              <a:rPr lang="en-US" baseline="0" dirty="0" smtClean="0"/>
              <a:t> scores in an apples to apples way</a:t>
            </a:r>
            <a:r>
              <a:rPr lang="en-US" dirty="0" smtClean="0"/>
              <a:t>.  </a:t>
            </a:r>
            <a:r>
              <a:rPr lang="en-US" dirty="0"/>
              <a:t>Standardization happens, to varying degrees, in class tests and state tests alike</a:t>
            </a:r>
            <a:r>
              <a:rPr lang="en-US" dirty="0" smtClean="0"/>
              <a:t>. </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t>Standardization in</a:t>
            </a:r>
            <a:r>
              <a:rPr lang="en-US" baseline="0" dirty="0" smtClean="0"/>
              <a:t> test development and delivery </a:t>
            </a:r>
            <a:r>
              <a:rPr lang="en-US" dirty="0" smtClean="0"/>
              <a:t>makes it so test results can be compared against the standards achievement level descriptors for all locations and students;</a:t>
            </a:r>
            <a:r>
              <a:rPr lang="en-US" baseline="0" dirty="0" smtClean="0"/>
              <a:t> </a:t>
            </a:r>
            <a:r>
              <a:rPr lang="en-US" dirty="0" smtClean="0"/>
              <a:t>this is important for evaluating investments and programs.</a:t>
            </a:r>
          </a:p>
          <a:p>
            <a:pPr marL="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b="0" i="1" u="none" dirty="0" smtClean="0"/>
              <a:t>[Click Animation]</a:t>
            </a:r>
          </a:p>
          <a:p>
            <a:pPr marL="0" lvl="0" indent="0" algn="l" rtl="0">
              <a:spcBef>
                <a:spcPts val="0"/>
              </a:spcBef>
              <a:spcAft>
                <a:spcPts val="0"/>
              </a:spcAft>
              <a:buClr>
                <a:schemeClr val="dk1"/>
              </a:buClr>
              <a:buSzPts val="1100"/>
              <a:buFont typeface="Arial"/>
              <a:buNone/>
            </a:pPr>
            <a:endParaRPr lang="en-US" dirty="0" smtClean="0"/>
          </a:p>
          <a:p>
            <a:pPr marL="0" lvl="0" indent="0" algn="l" rtl="0">
              <a:spcBef>
                <a:spcPts val="0"/>
              </a:spcBef>
              <a:spcAft>
                <a:spcPts val="0"/>
              </a:spcAft>
              <a:buClr>
                <a:schemeClr val="dk1"/>
              </a:buClr>
              <a:buSzPts val="1100"/>
              <a:buFont typeface="Arial"/>
              <a:buNone/>
            </a:pPr>
            <a:r>
              <a:rPr lang="en-US" dirty="0" smtClean="0"/>
              <a:t>It is important</a:t>
            </a:r>
            <a:r>
              <a:rPr lang="en-US" baseline="0" dirty="0" smtClean="0"/>
              <a:t> to note that s</a:t>
            </a:r>
            <a:r>
              <a:rPr lang="en-US" dirty="0" smtClean="0"/>
              <a:t>tandardization </a:t>
            </a:r>
            <a:r>
              <a:rPr lang="en-US" dirty="0"/>
              <a:t>doesn’t mean the exact same testing </a:t>
            </a:r>
            <a:r>
              <a:rPr lang="en-US" dirty="0" smtClean="0"/>
              <a:t>experience for every student—there </a:t>
            </a:r>
            <a:r>
              <a:rPr lang="en-US" dirty="0"/>
              <a:t>are many features (other than the content) that can be adjusted to match the student’s needs.</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b="0" i="1" u="none" dirty="0" smtClean="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283" name="Google Shape;283;g8f3f195091_1_29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31d30ff4d_0_7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31d30ff4d_0_7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2</a:t>
            </a:r>
          </a:p>
          <a:p>
            <a:pPr marL="0" lvl="0" indent="0" algn="l" rtl="0">
              <a:spcBef>
                <a:spcPts val="0"/>
              </a:spcBef>
              <a:spcAft>
                <a:spcPts val="0"/>
              </a:spcAft>
              <a:buNone/>
            </a:pPr>
            <a:endParaRPr lang="en-US" dirty="0" smtClean="0"/>
          </a:p>
          <a:p>
            <a:pPr marL="0" lvl="0" indent="0" algn="l" rtl="0">
              <a:lnSpc>
                <a:spcPct val="100000"/>
              </a:lnSpc>
              <a:spcBef>
                <a:spcPts val="0"/>
              </a:spcBef>
              <a:spcAft>
                <a:spcPts val="0"/>
              </a:spcAft>
              <a:buSzPts val="1400"/>
              <a:buNone/>
            </a:pPr>
            <a:r>
              <a:rPr lang="en-US" sz="1200" b="0" u="none" dirty="0" smtClean="0"/>
              <a:t>As stated previously, the purpose of this series is to help district- and school-based teams improve their systems of teaching and learning using an</a:t>
            </a:r>
            <a:r>
              <a:rPr lang="en-US" sz="1200" b="0" u="none" baseline="0" dirty="0" smtClean="0"/>
              <a:t> approach inclusive to a balanced assessment system.</a:t>
            </a:r>
            <a:endParaRPr lang="en-US" dirty="0" smtClean="0"/>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As districts,</a:t>
            </a:r>
            <a:r>
              <a:rPr lang="en-US" sz="1200" b="0" u="none" baseline="0" dirty="0" smtClean="0"/>
              <a:t> schools, and educators continue throughout the following sessions our goal is to continue</a:t>
            </a:r>
            <a:r>
              <a:rPr lang="en-US" sz="1200" b="0" u="none" dirty="0" smtClean="0"/>
              <a:t> building</a:t>
            </a:r>
            <a:r>
              <a:rPr lang="en-US" sz="1200" b="0" u="none" baseline="0" dirty="0" smtClean="0"/>
              <a:t> a shared</a:t>
            </a:r>
            <a:r>
              <a:rPr lang="en-US" sz="1200" b="0" u="none" dirty="0" smtClean="0"/>
              <a:t> assessment literacy foundation</a:t>
            </a:r>
            <a:r>
              <a:rPr lang="en-US" sz="1200" b="0" u="none" baseline="0" dirty="0" smtClean="0"/>
              <a:t> </a:t>
            </a:r>
            <a:r>
              <a:rPr lang="en-US" sz="1200" b="0" u="none" dirty="0" smtClean="0"/>
              <a:t>and connecting formative assessment practices, Oregon’s Statewide</a:t>
            </a:r>
            <a:r>
              <a:rPr lang="en-US" sz="1200" b="0" u="none" baseline="0" dirty="0" smtClean="0"/>
              <a:t> I</a:t>
            </a:r>
            <a:r>
              <a:rPr lang="en-US" sz="1200" b="0" u="none" dirty="0" smtClean="0"/>
              <a:t>nterim Assessment System, and the Oregon Statewide Summative Assessments.</a:t>
            </a:r>
            <a:endParaRPr dirty="0"/>
          </a:p>
        </p:txBody>
      </p:sp>
      <p:sp>
        <p:nvSpPr>
          <p:cNvPr id="291" name="Google Shape;291;g531d30ff4d_0_7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f3f195091_1_10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8f3f195091_1_10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In addition to these professional development resources, the ODE Assessment team is available to support districts and schools with general or content specific assessment questions.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contact information including email or telephone, please visit the ODE Assessment homepage and select the Assessment Contact button.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Information specific to the Interim Assessment System, including supporting resources and additional session presentations, are available on the ODE Interim Assessment webpage.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Once you have completed Session 1: Understanding a Balanced Assessment System, please navigate to Session 2: Overview of the OSAS Interim Assessment System.</a:t>
            </a:r>
          </a:p>
          <a:p>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u="none" dirty="0"/>
          </a:p>
        </p:txBody>
      </p:sp>
      <p:sp>
        <p:nvSpPr>
          <p:cNvPr id="299" name="Google Shape;299;g8f3f195091_1_10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31d30ff4d_6_2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531d30ff4d_6_2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1</a:t>
            </a: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All participants will build assessment literacy and connect formative assessment practices, Oregon’s Statewide</a:t>
            </a:r>
            <a:r>
              <a:rPr lang="en-US" sz="1200" b="0" u="none" baseline="0" dirty="0" smtClean="0"/>
              <a:t> I</a:t>
            </a:r>
            <a:r>
              <a:rPr lang="en-US" sz="1200" b="0" u="none" dirty="0" smtClean="0"/>
              <a:t>nterim Assessment System, and the Oregon Statewide Summative Assessments to continually improve access and outcomes for each and every learner in their classroom, school, and district.</a:t>
            </a:r>
            <a:endParaRPr lang="en-US" sz="1200" b="0" u="none" dirty="0"/>
          </a:p>
        </p:txBody>
      </p:sp>
      <p:sp>
        <p:nvSpPr>
          <p:cNvPr id="102" name="Google Shape;102;g531d30ff4d_6_2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31d30ff4d_3_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531d30ff4d_3_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1</a:t>
            </a:r>
          </a:p>
          <a:p>
            <a:pPr marL="0" lvl="0" indent="0" algn="l" rtl="0">
              <a:lnSpc>
                <a:spcPct val="100000"/>
              </a:lnSpc>
              <a:spcBef>
                <a:spcPts val="0"/>
              </a:spcBef>
              <a:spcAft>
                <a:spcPts val="0"/>
              </a:spcAft>
              <a:buSzPts val="1400"/>
              <a:buNone/>
            </a:pPr>
            <a:endParaRPr lang="en-US" sz="1200" b="0" u="none"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u="none" dirty="0" smtClean="0"/>
              <a:t>As a reminder this</a:t>
            </a:r>
            <a:r>
              <a:rPr lang="en-US" sz="1200" b="0" u="none" baseline="0" dirty="0" smtClean="0"/>
              <a:t> series will focus only on Session 1: Understanding a Balanced Assessment System </a:t>
            </a:r>
            <a:r>
              <a:rPr lang="en-US" sz="1200" b="0" u="none" dirty="0" smtClean="0"/>
              <a:t>of </a:t>
            </a:r>
            <a:r>
              <a:rPr lang="en-US" sz="1200" b="0" u="none" dirty="0"/>
              <a:t>Oregon Statewide Assessment System: Interim Assessment </a:t>
            </a:r>
            <a:r>
              <a:rPr lang="en-US" sz="1200" b="0" u="none" dirty="0" smtClean="0"/>
              <a:t>System series. </a:t>
            </a:r>
          </a:p>
          <a:p>
            <a:pPr marL="0" lvl="0" indent="0" algn="l" rtl="0">
              <a:lnSpc>
                <a:spcPct val="100000"/>
              </a:lnSpc>
              <a:spcBef>
                <a:spcPts val="0"/>
              </a:spcBef>
              <a:spcAft>
                <a:spcPts val="0"/>
              </a:spcAft>
              <a:buSzPts val="1400"/>
              <a:buNone/>
            </a:pPr>
            <a:endParaRPr dirty="0"/>
          </a:p>
          <a:p>
            <a:pPr marL="457200" lvl="0" indent="-298450" algn="l" rtl="0">
              <a:spcBef>
                <a:spcPts val="0"/>
              </a:spcBef>
              <a:spcAft>
                <a:spcPts val="0"/>
              </a:spcAft>
              <a:buClr>
                <a:srgbClr val="000000"/>
              </a:buClr>
              <a:buSzPts val="1100"/>
              <a:buAutoNum type="arabicPeriod"/>
            </a:pPr>
            <a:endParaRPr lang="en-US" sz="1100" dirty="0" smtClean="0">
              <a:solidFill>
                <a:srgbClr val="000000"/>
              </a:solidFill>
            </a:endParaRPr>
          </a:p>
          <a:p>
            <a:pPr marL="457200" lvl="0" indent="-298450" algn="l" rtl="0">
              <a:spcBef>
                <a:spcPts val="0"/>
              </a:spcBef>
              <a:spcAft>
                <a:spcPts val="0"/>
              </a:spcAft>
              <a:buClr>
                <a:srgbClr val="000000"/>
              </a:buClr>
              <a:buSzPts val="1100"/>
              <a:buAutoNum type="arabicPeriod"/>
            </a:pPr>
            <a:endParaRPr sz="1100" dirty="0">
              <a:solidFill>
                <a:srgbClr val="000000"/>
              </a:solidFill>
            </a:endParaRPr>
          </a:p>
          <a:p>
            <a:pPr marL="0" lvl="0" indent="0" algn="l" rtl="0">
              <a:lnSpc>
                <a:spcPct val="100000"/>
              </a:lnSpc>
              <a:spcBef>
                <a:spcPts val="0"/>
              </a:spcBef>
              <a:spcAft>
                <a:spcPts val="0"/>
              </a:spcAft>
              <a:buSzPts val="1400"/>
              <a:buNone/>
            </a:pPr>
            <a:endParaRPr dirty="0"/>
          </a:p>
        </p:txBody>
      </p:sp>
      <p:sp>
        <p:nvSpPr>
          <p:cNvPr id="111" name="Google Shape;111;g531d30ff4d_3_1: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f3f195091_0_11: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8f3f195091_0_1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1</a:t>
            </a: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Specifically</a:t>
            </a:r>
            <a:r>
              <a:rPr lang="en-US" sz="1200" b="0" u="none" dirty="0"/>
              <a:t>, by the end of the series, educators will be able to </a:t>
            </a:r>
            <a:endParaRPr dirty="0"/>
          </a:p>
          <a:p>
            <a:pPr marL="0" lvl="0" indent="0" algn="l" rtl="0">
              <a:lnSpc>
                <a:spcPct val="100000"/>
              </a:lnSpc>
              <a:spcBef>
                <a:spcPts val="0"/>
              </a:spcBef>
              <a:spcAft>
                <a:spcPts val="0"/>
              </a:spcAft>
              <a:buSzPts val="1400"/>
              <a:buNone/>
            </a:pPr>
            <a:endParaRPr sz="1200" b="0" u="none" dirty="0"/>
          </a:p>
          <a:p>
            <a:pPr marL="0" lvl="0" indent="0" algn="l" rtl="0">
              <a:lnSpc>
                <a:spcPct val="100000"/>
              </a:lnSpc>
              <a:spcBef>
                <a:spcPts val="0"/>
              </a:spcBef>
              <a:spcAft>
                <a:spcPts val="0"/>
              </a:spcAft>
              <a:buSzPts val="1400"/>
              <a:buNone/>
            </a:pPr>
            <a:r>
              <a:rPr lang="en-US" sz="1200" b="0" i="1" u="none" dirty="0"/>
              <a:t>[Click </a:t>
            </a:r>
            <a:r>
              <a:rPr lang="en-US" sz="1200" b="0" i="1" u="none" dirty="0" smtClean="0"/>
              <a:t>Animation]</a:t>
            </a:r>
            <a:endParaRPr lang="en-US" sz="1200" b="0" i="1" u="none" dirty="0"/>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smtClean="0"/>
              <a:t>Identify the different components of a balanced assessment system.</a:t>
            </a:r>
          </a:p>
          <a:p>
            <a:pPr marL="0" lvl="0" indent="0" algn="l" rtl="0">
              <a:lnSpc>
                <a:spcPct val="100000"/>
              </a:lnSpc>
              <a:spcBef>
                <a:spcPts val="0"/>
              </a:spcBef>
              <a:spcAft>
                <a:spcPts val="0"/>
              </a:spcAft>
              <a:buSzPts val="1400"/>
              <a:buNone/>
            </a:pP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dirty="0" smtClean="0"/>
              <a:t>[Click Animation]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smtClean="0"/>
              <a:t>Differentiate the different use and purpose of each part of the balanced assessment system.</a:t>
            </a:r>
          </a:p>
          <a:p>
            <a:pPr marL="0" lvl="0" indent="0" algn="l" rtl="0">
              <a:lnSpc>
                <a:spcPct val="100000"/>
              </a:lnSpc>
              <a:spcBef>
                <a:spcPts val="0"/>
              </a:spcBef>
              <a:spcAft>
                <a:spcPts val="0"/>
              </a:spcAft>
              <a:buSzPts val="1400"/>
              <a:buNone/>
            </a:pP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dirty="0" smtClean="0"/>
              <a:t>[Click Animation]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smtClean="0"/>
              <a:t>Make connections to local instructional practice implications.</a:t>
            </a:r>
          </a:p>
          <a:p>
            <a:pPr marL="0" lvl="0" indent="0" algn="l" rtl="0">
              <a:lnSpc>
                <a:spcPct val="100000"/>
              </a:lnSpc>
              <a:spcBef>
                <a:spcPts val="0"/>
              </a:spcBef>
              <a:spcAft>
                <a:spcPts val="0"/>
              </a:spcAft>
              <a:buSzPts val="1400"/>
              <a:buNone/>
            </a:pPr>
            <a:endParaRPr sz="1200" b="0" u="none" dirty="0"/>
          </a:p>
        </p:txBody>
      </p:sp>
      <p:sp>
        <p:nvSpPr>
          <p:cNvPr id="126" name="Google Shape;126;g8f3f195091_0_11: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f3f195091_1_27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f3f195091_1_27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2</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Oregon Statewide Assessment System maintains ODE’s commitment to focusing</a:t>
            </a:r>
            <a:r>
              <a:rPr lang="en-US" baseline="0" dirty="0" smtClean="0"/>
              <a:t> on equity through both access and transparency.</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ODE is committed to providing students access to a high quality of learning experiences and providing educators access to resources and tools to improve instructional practices and student outcomes.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Additionally, ODE is committed to providing all students the opportunity to demonstrate their knowledge and skills with appropriate supports as needed.</a:t>
            </a:r>
            <a:endParaRPr dirty="0"/>
          </a:p>
        </p:txBody>
      </p:sp>
      <p:sp>
        <p:nvSpPr>
          <p:cNvPr id="133" name="Google Shape;133;g8f3f195091_1_27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f3f195091_1_28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f3f195091_1_28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2</a:t>
            </a:r>
          </a:p>
          <a:p>
            <a:pPr marL="0" lvl="0" indent="0" algn="l" rtl="0">
              <a:lnSpc>
                <a:spcPct val="115000"/>
              </a:lnSpc>
              <a:spcBef>
                <a:spcPts val="0"/>
              </a:spcBef>
              <a:spcAft>
                <a:spcPts val="0"/>
              </a:spcAft>
              <a:buNone/>
            </a:pPr>
            <a:endParaRPr lang="en-US" b="0" dirty="0" smtClean="0"/>
          </a:p>
          <a:p>
            <a:r>
              <a:rPr lang="en-US" sz="1200" b="0" i="0" u="none" strike="noStrike" cap="none" dirty="0" smtClean="0">
                <a:solidFill>
                  <a:schemeClr val="dk1"/>
                </a:solidFill>
                <a:effectLst/>
                <a:latin typeface="Calibri"/>
                <a:ea typeface="Calibri"/>
                <a:cs typeface="Calibri"/>
                <a:sym typeface="Calibri"/>
              </a:rPr>
              <a:t>In order to guarantee a high quality, balanced assessment system to serve all students well, it is important to understand “why” this series begins with reviewing a balanced assessment system.</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As a state, it is important to build a collective background addressing assessment literacy, which shares both common language and a common foundation.</a:t>
            </a:r>
          </a:p>
          <a:p>
            <a:pPr marL="0" lvl="0" indent="0" algn="l" rtl="0">
              <a:lnSpc>
                <a:spcPct val="115000"/>
              </a:lnSpc>
              <a:spcBef>
                <a:spcPts val="0"/>
              </a:spcBef>
              <a:spcAft>
                <a:spcPts val="0"/>
              </a:spcAft>
              <a:buNone/>
            </a:pPr>
            <a:endParaRPr lang="en-US" b="0" dirty="0"/>
          </a:p>
        </p:txBody>
      </p:sp>
      <p:sp>
        <p:nvSpPr>
          <p:cNvPr id="142" name="Google Shape;142;g8f3f195091_1_28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31d30ff4d_6_5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31d30ff4d_6_5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2</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smtClean="0">
                <a:solidFill>
                  <a:srgbClr val="FFFFFF"/>
                </a:solidFill>
                <a:latin typeface="Calibri"/>
                <a:ea typeface="Calibri"/>
                <a:cs typeface="Calibri"/>
                <a:sym typeface="Calibri"/>
              </a:rPr>
              <a:t>“Assessment literacy consists of an individual's understanding of the fundamental assessment concepts and procedures deemed likely to influence educational decisions.”</a:t>
            </a:r>
          </a:p>
          <a:p>
            <a:pPr marL="0" lvl="0" indent="0" algn="l" rtl="0">
              <a:spcBef>
                <a:spcPts val="0"/>
              </a:spcBef>
              <a:spcAft>
                <a:spcPts val="0"/>
              </a:spcAft>
              <a:buNone/>
            </a:pPr>
            <a:endParaRPr dirty="0"/>
          </a:p>
        </p:txBody>
      </p:sp>
      <p:sp>
        <p:nvSpPr>
          <p:cNvPr id="151" name="Google Shape;151;g531d30ff4d_6_5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31d30ff4d_6_4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31d30ff4d_6_4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t>Facilitator 2</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James </a:t>
            </a:r>
            <a:r>
              <a:rPr lang="en-US" baseline="0" dirty="0" err="1" smtClean="0"/>
              <a:t>Popham</a:t>
            </a:r>
            <a:r>
              <a:rPr lang="en-US" baseline="0" dirty="0" smtClean="0"/>
              <a:t>, identifies multiple concerns surrounding assessment use. However, the following “bridges” can be referenced to avoid these pitfalls.</a:t>
            </a:r>
          </a:p>
          <a:p>
            <a:pPr marL="0" lvl="0" indent="0" algn="l" rtl="0">
              <a:spcBef>
                <a:spcPts val="0"/>
              </a:spcBef>
              <a:spcAft>
                <a:spcPts val="0"/>
              </a:spcAft>
              <a:buNone/>
            </a:pPr>
            <a:endParaRPr lang="en-US" baseline="0" dirty="0" smtClean="0"/>
          </a:p>
          <a:p>
            <a:pPr marL="228600" lvl="0" indent="-228600" algn="l" rtl="0">
              <a:spcBef>
                <a:spcPts val="0"/>
              </a:spcBef>
              <a:spcAft>
                <a:spcPts val="0"/>
              </a:spcAft>
              <a:buFont typeface="+mj-lt"/>
              <a:buAutoNum type="arabicPeriod"/>
            </a:pPr>
            <a:r>
              <a:rPr lang="en-US" baseline="0" dirty="0" smtClean="0"/>
              <a:t>Prior to administering an assessment, first identify what is the purpose of providing an assessment and what is the right assessment to measure the desired outcome or information.</a:t>
            </a:r>
          </a:p>
          <a:p>
            <a:pPr marL="228600" lvl="0" indent="-228600" algn="l" rtl="0">
              <a:spcBef>
                <a:spcPts val="0"/>
              </a:spcBef>
              <a:spcAft>
                <a:spcPts val="0"/>
              </a:spcAft>
              <a:buFont typeface="+mj-lt"/>
              <a:buAutoNum type="arabicPeriod"/>
            </a:pPr>
            <a:endParaRPr lang="en-US" baseline="0" dirty="0" smtClean="0"/>
          </a:p>
          <a:p>
            <a:pPr marL="228600" lvl="0" indent="-228600" algn="l" rtl="0">
              <a:spcBef>
                <a:spcPts val="0"/>
              </a:spcBef>
              <a:spcAft>
                <a:spcPts val="0"/>
              </a:spcAft>
              <a:buFont typeface="+mj-lt"/>
              <a:buAutoNum type="arabicPeriod"/>
            </a:pPr>
            <a:r>
              <a:rPr lang="en-US" baseline="0" dirty="0" smtClean="0"/>
              <a:t>When looking at the results of an assessment, has the educator accounted for the balance of using multiple data points to triangulate information.</a:t>
            </a:r>
          </a:p>
          <a:p>
            <a:pPr marL="228600" lvl="0" indent="-228600" algn="l" rtl="0">
              <a:spcBef>
                <a:spcPts val="0"/>
              </a:spcBef>
              <a:spcAft>
                <a:spcPts val="0"/>
              </a:spcAft>
              <a:buFont typeface="+mj-lt"/>
              <a:buAutoNum type="arabicPeriod"/>
            </a:pPr>
            <a:endParaRPr lang="en-US" baseline="0" dirty="0" smtClean="0"/>
          </a:p>
          <a:p>
            <a:pPr marL="228600" lvl="0" indent="-228600" algn="l" rtl="0">
              <a:spcBef>
                <a:spcPts val="0"/>
              </a:spcBef>
              <a:spcAft>
                <a:spcPts val="0"/>
              </a:spcAft>
              <a:buFont typeface="+mj-lt"/>
              <a:buAutoNum type="arabicPeriod"/>
            </a:pPr>
            <a:r>
              <a:rPr lang="en-US" baseline="0" dirty="0" smtClean="0"/>
              <a:t>An additional lens to assessment administration is accounting for the students’ opportunity to fully demonstrate their thinking which can be leveraged to support instructional practices.</a:t>
            </a:r>
          </a:p>
        </p:txBody>
      </p:sp>
      <p:sp>
        <p:nvSpPr>
          <p:cNvPr id="159" name="Google Shape;159;g531d30ff4d_6_4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18"/>
        <p:cNvGrpSpPr/>
        <p:nvPr/>
      </p:nvGrpSpPr>
      <p:grpSpPr>
        <a:xfrm>
          <a:off x="0" y="0"/>
          <a:ext cx="0" cy="0"/>
          <a:chOff x="0" y="0"/>
          <a:chExt cx="0" cy="0"/>
        </a:xfrm>
      </p:grpSpPr>
      <p:sp>
        <p:nvSpPr>
          <p:cNvPr id="19" name="Google Shape;19;p2"/>
          <p:cNvSpPr txBox="1">
            <a:spLocks noGrp="1"/>
          </p:cNvSpPr>
          <p:nvPr>
            <p:ph type="subTitle" idx="1"/>
          </p:nvPr>
        </p:nvSpPr>
        <p:spPr>
          <a:xfrm>
            <a:off x="989091" y="2809827"/>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o pattern_Picture with Caption">
  <p:cSld name="no pattern_Picture with Caption">
    <p:spTree>
      <p:nvGrpSpPr>
        <p:cNvPr id="1" name="Shape 63"/>
        <p:cNvGrpSpPr/>
        <p:nvPr/>
      </p:nvGrpSpPr>
      <p:grpSpPr>
        <a:xfrm>
          <a:off x="0" y="0"/>
          <a:ext cx="0" cy="0"/>
          <a:chOff x="0" y="0"/>
          <a:chExt cx="0" cy="0"/>
        </a:xfrm>
      </p:grpSpPr>
      <p:sp>
        <p:nvSpPr>
          <p:cNvPr id="64" name="Google Shape;64;p11"/>
          <p:cNvSpPr>
            <a:spLocks noGrp="1"/>
          </p:cNvSpPr>
          <p:nvPr>
            <p:ph type="pic" idx="2"/>
          </p:nvPr>
        </p:nvSpPr>
        <p:spPr>
          <a:xfrm>
            <a:off x="3887391" y="1999818"/>
            <a:ext cx="4629150" cy="38612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body" idx="1"/>
          </p:nvPr>
        </p:nvSpPr>
        <p:spPr>
          <a:xfrm>
            <a:off x="629841" y="3613978"/>
            <a:ext cx="2949178" cy="22470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1"/>
          <p:cNvSpPr txBox="1">
            <a:spLocks noGrp="1"/>
          </p:cNvSpPr>
          <p:nvPr>
            <p:ph type="title"/>
          </p:nvPr>
        </p:nvSpPr>
        <p:spPr>
          <a:xfrm>
            <a:off x="2711848" y="111581"/>
            <a:ext cx="6322423"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68"/>
        <p:cNvGrpSpPr/>
        <p:nvPr/>
      </p:nvGrpSpPr>
      <p:grpSpPr>
        <a:xfrm>
          <a:off x="0" y="0"/>
          <a:ext cx="0" cy="0"/>
          <a:chOff x="0" y="0"/>
          <a:chExt cx="0" cy="0"/>
        </a:xfrm>
      </p:grpSpPr>
      <p:pic>
        <p:nvPicPr>
          <p:cNvPr id="69" name="Google Shape;69;p12"/>
          <p:cNvPicPr preferRelativeResize="0"/>
          <p:nvPr/>
        </p:nvPicPr>
        <p:blipFill rotWithShape="1">
          <a:blip r:embed="rId3">
            <a:alphaModFix/>
          </a:blip>
          <a:srcRect/>
          <a:stretch/>
        </p:blipFill>
        <p:spPr>
          <a:xfrm>
            <a:off x="-1" y="111581"/>
            <a:ext cx="1285876" cy="502114"/>
          </a:xfrm>
          <a:prstGeom prst="rect">
            <a:avLst/>
          </a:prstGeom>
          <a:noFill/>
          <a:ln>
            <a:noFill/>
          </a:ln>
        </p:spPr>
      </p:pic>
      <p:pic>
        <p:nvPicPr>
          <p:cNvPr id="70" name="Google Shape;70;p12"/>
          <p:cNvPicPr preferRelativeResize="0"/>
          <p:nvPr/>
        </p:nvPicPr>
        <p:blipFill rotWithShape="1">
          <a:blip r:embed="rId3">
            <a:alphaModFix/>
          </a:blip>
          <a:srcRect/>
          <a:stretch/>
        </p:blipFill>
        <p:spPr>
          <a:xfrm>
            <a:off x="-1" y="111581"/>
            <a:ext cx="1285876" cy="502114"/>
          </a:xfrm>
          <a:prstGeom prst="rect">
            <a:avLst/>
          </a:prstGeom>
          <a:noFill/>
          <a:ln>
            <a:noFill/>
          </a:ln>
        </p:spPr>
      </p:pic>
      <p:pic>
        <p:nvPicPr>
          <p:cNvPr id="71" name="Google Shape;71;p12"/>
          <p:cNvPicPr preferRelativeResize="0"/>
          <p:nvPr/>
        </p:nvPicPr>
        <p:blipFill rotWithShape="1">
          <a:blip r:embed="rId3">
            <a:alphaModFix/>
          </a:blip>
          <a:srcRect/>
          <a:stretch/>
        </p:blipFill>
        <p:spPr>
          <a:xfrm>
            <a:off x="-1" y="111581"/>
            <a:ext cx="1285876" cy="5021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28650" y="4462480"/>
            <a:ext cx="78867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4" name="Google Shape;74;p13"/>
          <p:cNvPicPr preferRelativeResize="0"/>
          <p:nvPr/>
        </p:nvPicPr>
        <p:blipFill rotWithShape="1">
          <a:blip r:embed="rId3">
            <a:alphaModFix/>
          </a:blip>
          <a:srcRect/>
          <a:stretch/>
        </p:blipFill>
        <p:spPr>
          <a:xfrm>
            <a:off x="3311090" y="678080"/>
            <a:ext cx="4655428" cy="23151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4"/>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78"/>
        <p:cNvGrpSpPr/>
        <p:nvPr/>
      </p:nvGrpSpPr>
      <p:grpSpPr>
        <a:xfrm>
          <a:off x="0" y="0"/>
          <a:ext cx="0" cy="0"/>
          <a:chOff x="0" y="0"/>
          <a:chExt cx="0" cy="0"/>
        </a:xfrm>
      </p:grpSpPr>
      <p:pic>
        <p:nvPicPr>
          <p:cNvPr id="79" name="Google Shape;79;p15"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80" name="Google Shape;80;p15"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81" name="Google Shape;81;p15"/>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2" name="Google Shape;82;p15"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83" name="Google Shape;83;p1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22"/>
        <p:cNvGrpSpPr/>
        <p:nvPr/>
      </p:nvGrpSpPr>
      <p:grpSpPr>
        <a:xfrm>
          <a:off x="0" y="0"/>
          <a:ext cx="0" cy="0"/>
          <a:chOff x="0" y="0"/>
          <a:chExt cx="0" cy="0"/>
        </a:xfrm>
      </p:grpSpPr>
      <p:pic>
        <p:nvPicPr>
          <p:cNvPr id="23" name="Google Shape;23;p3" descr="Decorative blue bar"/>
          <p:cNvPicPr preferRelativeResize="0"/>
          <p:nvPr/>
        </p:nvPicPr>
        <p:blipFill rotWithShape="1">
          <a:blip r:embed="rId2">
            <a:alphaModFix/>
          </a:blip>
          <a:srcRect/>
          <a:stretch/>
        </p:blipFill>
        <p:spPr>
          <a:xfrm>
            <a:off x="0" y="6494854"/>
            <a:ext cx="9144000" cy="368372"/>
          </a:xfrm>
          <a:prstGeom prst="rect">
            <a:avLst/>
          </a:prstGeom>
          <a:noFill/>
          <a:ln>
            <a:noFill/>
          </a:ln>
        </p:spPr>
      </p:pic>
      <p:pic>
        <p:nvPicPr>
          <p:cNvPr id="24" name="Google Shape;24;p3" descr="Oregon Department of Education logo"/>
          <p:cNvPicPr preferRelativeResize="0"/>
          <p:nvPr/>
        </p:nvPicPr>
        <p:blipFill rotWithShape="1">
          <a:blip r:embed="rId3">
            <a:alphaModFix/>
          </a:blip>
          <a:srcRect/>
          <a:stretch/>
        </p:blipFill>
        <p:spPr>
          <a:xfrm>
            <a:off x="3739081" y="615148"/>
            <a:ext cx="4296302" cy="2136580"/>
          </a:xfrm>
          <a:prstGeom prst="rect">
            <a:avLst/>
          </a:prstGeom>
          <a:noFill/>
          <a:ln>
            <a:noFill/>
          </a:ln>
        </p:spPr>
      </p:pic>
      <p:sp>
        <p:nvSpPr>
          <p:cNvPr id="25" name="Google Shape;25;p3"/>
          <p:cNvSpPr txBox="1">
            <a:spLocks noGrp="1"/>
          </p:cNvSpPr>
          <p:nvPr>
            <p:ph type="title"/>
          </p:nvPr>
        </p:nvSpPr>
        <p:spPr>
          <a:xfrm>
            <a:off x="619597" y="2935982"/>
            <a:ext cx="78867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 name="Google Shape;26;p3" descr="Decorative blue swoosh"/>
          <p:cNvPicPr preferRelativeResize="0"/>
          <p:nvPr/>
        </p:nvPicPr>
        <p:blipFill rotWithShape="1">
          <a:blip r:embed="rId4">
            <a:alphaModFix/>
          </a:blip>
          <a:srcRect/>
          <a:stretch/>
        </p:blipFill>
        <p:spPr>
          <a:xfrm>
            <a:off x="0" y="-400138"/>
            <a:ext cx="9144000" cy="2103535"/>
          </a:xfrm>
          <a:prstGeom prst="rect">
            <a:avLst/>
          </a:prstGeom>
          <a:noFill/>
          <a:ln>
            <a:noFill/>
          </a:ln>
        </p:spPr>
      </p:pic>
      <p:sp>
        <p:nvSpPr>
          <p:cNvPr id="27" name="Google Shape;27;p3"/>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692024" y="2748246"/>
            <a:ext cx="78867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o pattern_Two Content">
  <p:cSld name="no pattern_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655811" y="2558123"/>
            <a:ext cx="38862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4656311" y="2558123"/>
            <a:ext cx="38862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584574" y="2471440"/>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584574" y="3372933"/>
            <a:ext cx="3868340" cy="224021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583884" y="2471440"/>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583884" y="3372934"/>
            <a:ext cx="3887391" cy="224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44"/>
        <p:cNvGrpSpPr/>
        <p:nvPr/>
      </p:nvGrpSpPr>
      <p:grpSpPr>
        <a:xfrm>
          <a:off x="0" y="0"/>
          <a:ext cx="0" cy="0"/>
          <a:chOff x="0" y="0"/>
          <a:chExt cx="0" cy="0"/>
        </a:xfrm>
      </p:grpSpPr>
      <p:pic>
        <p:nvPicPr>
          <p:cNvPr id="45" name="Google Shape;45;p7" descr="Decorative blue bar"/>
          <p:cNvPicPr preferRelativeResize="0"/>
          <p:nvPr/>
        </p:nvPicPr>
        <p:blipFill rotWithShape="1">
          <a:blip r:embed="rId2">
            <a:alphaModFix/>
          </a:blip>
          <a:srcRect/>
          <a:stretch/>
        </p:blipFill>
        <p:spPr>
          <a:xfrm>
            <a:off x="0" y="6494854"/>
            <a:ext cx="9144000" cy="368372"/>
          </a:xfrm>
          <a:prstGeom prst="rect">
            <a:avLst/>
          </a:prstGeom>
          <a:noFill/>
          <a:ln>
            <a:noFill/>
          </a:ln>
        </p:spPr>
      </p:pic>
      <p:sp>
        <p:nvSpPr>
          <p:cNvPr id="46" name="Google Shape;46;p7"/>
          <p:cNvSpPr txBox="1">
            <a:spLocks noGrp="1"/>
          </p:cNvSpPr>
          <p:nvPr>
            <p:ph type="title"/>
          </p:nvPr>
        </p:nvSpPr>
        <p:spPr>
          <a:xfrm>
            <a:off x="1881838" y="111581"/>
            <a:ext cx="7152434" cy="101339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 name="Google Shape;47;p7" descr="Oregon Department of Education Logo"/>
          <p:cNvPicPr preferRelativeResize="0"/>
          <p:nvPr/>
        </p:nvPicPr>
        <p:blipFill rotWithShape="1">
          <a:blip r:embed="rId3">
            <a:alphaModFix/>
          </a:blip>
          <a:srcRect/>
          <a:stretch/>
        </p:blipFill>
        <p:spPr>
          <a:xfrm>
            <a:off x="-90611" y="53562"/>
            <a:ext cx="1972448" cy="980912"/>
          </a:xfrm>
          <a:prstGeom prst="rect">
            <a:avLst/>
          </a:prstGeom>
          <a:noFill/>
          <a:ln>
            <a:noFill/>
          </a:ln>
        </p:spPr>
      </p:pic>
      <p:sp>
        <p:nvSpPr>
          <p:cNvPr id="48" name="Google Shape;48;p7"/>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49"/>
        <p:cNvGrpSpPr/>
        <p:nvPr/>
      </p:nvGrpSpPr>
      <p:grpSpPr>
        <a:xfrm>
          <a:off x="0" y="0"/>
          <a:ext cx="0" cy="0"/>
          <a:chOff x="0" y="0"/>
          <a:chExt cx="0" cy="0"/>
        </a:xfrm>
      </p:grpSpPr>
      <p:pic>
        <p:nvPicPr>
          <p:cNvPr id="50" name="Google Shape;50;p8" descr="Decorative blue bar"/>
          <p:cNvPicPr preferRelativeResize="0"/>
          <p:nvPr/>
        </p:nvPicPr>
        <p:blipFill rotWithShape="1">
          <a:blip r:embed="rId2">
            <a:alphaModFix/>
          </a:blip>
          <a:srcRect/>
          <a:stretch/>
        </p:blipFill>
        <p:spPr>
          <a:xfrm>
            <a:off x="0" y="6494854"/>
            <a:ext cx="9144000" cy="368372"/>
          </a:xfrm>
          <a:prstGeom prst="rect">
            <a:avLst/>
          </a:prstGeom>
          <a:noFill/>
          <a:ln>
            <a:noFill/>
          </a:ln>
        </p:spPr>
      </p:pic>
      <p:sp>
        <p:nvSpPr>
          <p:cNvPr id="51" name="Google Shape;51;p8"/>
          <p:cNvSpPr txBox="1">
            <a:spLocks noGrp="1"/>
          </p:cNvSpPr>
          <p:nvPr>
            <p:ph type="title"/>
          </p:nvPr>
        </p:nvSpPr>
        <p:spPr>
          <a:xfrm>
            <a:off x="120178" y="138546"/>
            <a:ext cx="8924544" cy="7935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8" descr="Oregon Department of Education Logo"/>
          <p:cNvPicPr preferRelativeResize="0"/>
          <p:nvPr/>
        </p:nvPicPr>
        <p:blipFill rotWithShape="1">
          <a:blip r:embed="rId3">
            <a:alphaModFix/>
          </a:blip>
          <a:srcRect/>
          <a:stretch/>
        </p:blipFill>
        <p:spPr>
          <a:xfrm>
            <a:off x="7171552" y="5594283"/>
            <a:ext cx="1972448" cy="980912"/>
          </a:xfrm>
          <a:prstGeom prst="rect">
            <a:avLst/>
          </a:prstGeom>
          <a:noFill/>
          <a:ln>
            <a:noFill/>
          </a:ln>
        </p:spPr>
      </p:pic>
      <p:sp>
        <p:nvSpPr>
          <p:cNvPr id="53" name="Google Shape;53;p8"/>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881838" y="111581"/>
            <a:ext cx="7152434" cy="101339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9"/>
          <p:cNvPicPr preferRelativeResize="0"/>
          <p:nvPr/>
        </p:nvPicPr>
        <p:blipFill rotWithShape="1">
          <a:blip r:embed="rId2">
            <a:alphaModFix/>
          </a:blip>
          <a:srcRect/>
          <a:stretch/>
        </p:blipFill>
        <p:spPr>
          <a:xfrm>
            <a:off x="-90611" y="53562"/>
            <a:ext cx="1972448" cy="980911"/>
          </a:xfrm>
          <a:prstGeom prst="rect">
            <a:avLst/>
          </a:prstGeom>
          <a:noFill/>
          <a:ln>
            <a:noFill/>
          </a:ln>
        </p:spPr>
      </p:pic>
      <p:sp>
        <p:nvSpPr>
          <p:cNvPr id="57" name="Google Shape;57;p9"/>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o pattern_Content with Caption">
  <p:cSld name="no pattern_Content with Caption">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3887391" y="1992834"/>
            <a:ext cx="4629150" cy="3868216"/>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10"/>
          <p:cNvSpPr txBox="1">
            <a:spLocks noGrp="1"/>
          </p:cNvSpPr>
          <p:nvPr>
            <p:ph type="body" idx="2"/>
          </p:nvPr>
        </p:nvSpPr>
        <p:spPr>
          <a:xfrm>
            <a:off x="629841" y="3593039"/>
            <a:ext cx="2949178" cy="22759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0"/>
          <p:cNvSpPr txBox="1">
            <a:spLocks noGrp="1"/>
          </p:cNvSpPr>
          <p:nvPr>
            <p:ph type="title"/>
          </p:nvPr>
        </p:nvSpPr>
        <p:spPr>
          <a:xfrm>
            <a:off x="2711848" y="111581"/>
            <a:ext cx="6322423"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Decorative blue swoosh"/>
          <p:cNvPicPr preferRelativeResize="0"/>
          <p:nvPr/>
        </p:nvPicPr>
        <p:blipFill rotWithShape="1">
          <a:blip r:embed="rId16">
            <a:alphaModFix/>
          </a:blip>
          <a:srcRect/>
          <a:stretch/>
        </p:blipFill>
        <p:spPr>
          <a:xfrm>
            <a:off x="-1" y="-902"/>
            <a:ext cx="9144001" cy="2075283"/>
          </a:xfrm>
          <a:prstGeom prst="rect">
            <a:avLst/>
          </a:prstGeom>
          <a:noFill/>
          <a:ln>
            <a:noFill/>
          </a:ln>
        </p:spPr>
      </p:pic>
      <p:pic>
        <p:nvPicPr>
          <p:cNvPr id="11" name="Google Shape;11;p1" descr="Decorative blue bar"/>
          <p:cNvPicPr preferRelativeResize="0"/>
          <p:nvPr/>
        </p:nvPicPr>
        <p:blipFill rotWithShape="1">
          <a:blip r:embed="rId17">
            <a:alphaModFix/>
          </a:blip>
          <a:srcRect/>
          <a:stretch/>
        </p:blipFill>
        <p:spPr>
          <a:xfrm>
            <a:off x="0" y="6494854"/>
            <a:ext cx="9144000" cy="368372"/>
          </a:xfrm>
          <a:prstGeom prst="rect">
            <a:avLst/>
          </a:prstGeom>
          <a:noFill/>
          <a:ln>
            <a:noFill/>
          </a:ln>
        </p:spPr>
      </p:pic>
      <p:sp>
        <p:nvSpPr>
          <p:cNvPr id="12" name="Google Shape;12;p1"/>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628650" y="3427255"/>
            <a:ext cx="7886700" cy="27497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 name="Google Shape;14;p1"/>
          <p:cNvPicPr preferRelativeResize="0"/>
          <p:nvPr/>
        </p:nvPicPr>
        <p:blipFill rotWithShape="1">
          <a:blip r:embed="rId18">
            <a:alphaModFix/>
          </a:blip>
          <a:srcRect/>
          <a:stretch/>
        </p:blipFill>
        <p:spPr>
          <a:xfrm>
            <a:off x="115173" y="186164"/>
            <a:ext cx="2710888" cy="1348143"/>
          </a:xfrm>
          <a:prstGeom prst="rect">
            <a:avLst/>
          </a:prstGeom>
          <a:noFill/>
          <a:ln>
            <a:noFill/>
          </a:ln>
        </p:spPr>
      </p:pic>
      <p:pic>
        <p:nvPicPr>
          <p:cNvPr id="15" name="Google Shape;15;p1"/>
          <p:cNvPicPr preferRelativeResize="0"/>
          <p:nvPr/>
        </p:nvPicPr>
        <p:blipFill rotWithShape="1">
          <a:blip r:embed="rId18">
            <a:alphaModFix/>
          </a:blip>
          <a:srcRect/>
          <a:stretch/>
        </p:blipFill>
        <p:spPr>
          <a:xfrm>
            <a:off x="115173" y="186164"/>
            <a:ext cx="2710888" cy="1348143"/>
          </a:xfrm>
          <a:prstGeom prst="rect">
            <a:avLst/>
          </a:prstGeom>
          <a:noFill/>
          <a:ln>
            <a:noFill/>
          </a:ln>
        </p:spPr>
      </p:pic>
      <p:pic>
        <p:nvPicPr>
          <p:cNvPr id="16" name="Google Shape;16;p1" descr="Oregon Department of Education Logo"/>
          <p:cNvPicPr preferRelativeResize="0"/>
          <p:nvPr/>
        </p:nvPicPr>
        <p:blipFill rotWithShape="1">
          <a:blip r:embed="rId18">
            <a:alphaModFix/>
          </a:blip>
          <a:srcRect/>
          <a:stretch/>
        </p:blipFill>
        <p:spPr>
          <a:xfrm>
            <a:off x="115173" y="186164"/>
            <a:ext cx="2710888" cy="1348143"/>
          </a:xfrm>
          <a:prstGeom prst="rect">
            <a:avLst/>
          </a:prstGeom>
          <a:noFill/>
          <a:ln>
            <a:noFill/>
          </a:ln>
        </p:spPr>
      </p:pic>
      <p:sp>
        <p:nvSpPr>
          <p:cNvPr id="17" name="Google Shape;17;p1"/>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https://bit.ly/ode-rarp"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https://bit.ly/ode-rarp"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https://bit.ly/ode-rarp"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bekirdonmeez?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hyperlink" Target="https://unsplash.com/s/photos/balance?utm_source=unsplash&amp;utm_medium=referral&amp;utm_content=creditCopyTex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unsplash.com/@lunarts?utm_source=unsplash&amp;utm_medium=referral&amp;utm_content=creditCopyText" TargetMode="External"/><Relationship Id="rId3" Type="http://schemas.openxmlformats.org/officeDocument/2006/relationships/hyperlink" Target="mailto:dan.farley@state.or.us" TargetMode="External"/><Relationship Id="rId7" Type="http://schemas.openxmlformats.org/officeDocument/2006/relationships/hyperlink" Target="mailto:ben.wolcott@state.or.u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mailto:tony.bertrand@state.or.us" TargetMode="External"/><Relationship Id="rId5" Type="http://schemas.openxmlformats.org/officeDocument/2006/relationships/hyperlink" Target="mailto:andrew.byerley@state.or.us" TargetMode="External"/><Relationship Id="rId10" Type="http://schemas.openxmlformats.org/officeDocument/2006/relationships/image" Target="../media/image21.jpg"/><Relationship Id="rId4" Type="http://schemas.openxmlformats.org/officeDocument/2006/relationships/hyperlink" Target="mailto:noelle.gorbett@state.or.us" TargetMode="External"/><Relationship Id="rId9" Type="http://schemas.openxmlformats.org/officeDocument/2006/relationships/hyperlink" Target="https://unsplash.com/s/photos/contact?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unsplash.com/s/photos/connecting?utm_source=unsplash&amp;utm_medium=referral&amp;utm_content=creditCopyText" TargetMode="External"/><Relationship Id="rId4" Type="http://schemas.openxmlformats.org/officeDocument/2006/relationships/hyperlink" Target="https://unsplash.com/@tomas_nz?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127000" y="3428999"/>
            <a:ext cx="9144000" cy="242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959"/>
              <a:buNone/>
            </a:pPr>
            <a:r>
              <a:rPr lang="en-US" sz="3563" dirty="0"/>
              <a:t>Oregon Statewide Assessment System</a:t>
            </a:r>
            <a:br>
              <a:rPr lang="en-US" sz="3563" dirty="0"/>
            </a:br>
            <a:r>
              <a:rPr lang="en-US" sz="1440" dirty="0"/>
              <a:t/>
            </a:r>
            <a:br>
              <a:rPr lang="en-US" sz="1440" dirty="0"/>
            </a:br>
            <a:r>
              <a:rPr lang="en-US" sz="3563" dirty="0">
                <a:solidFill>
                  <a:srgbClr val="0F75BC"/>
                </a:solidFill>
              </a:rPr>
              <a:t>Session 1 - Understanding A Balanced Assessment System </a:t>
            </a:r>
            <a:r>
              <a:rPr lang="en-US" sz="2790" dirty="0"/>
              <a:t/>
            </a:r>
            <a:br>
              <a:rPr lang="en-US" sz="2790" dirty="0"/>
            </a:br>
            <a:endParaRPr sz="2790" dirty="0"/>
          </a:p>
          <a:p>
            <a:pPr marL="0" lvl="0" indent="0" algn="ctr" rtl="0">
              <a:lnSpc>
                <a:spcPct val="90000"/>
              </a:lnSpc>
              <a:spcBef>
                <a:spcPts val="0"/>
              </a:spcBef>
              <a:spcAft>
                <a:spcPts val="0"/>
              </a:spcAft>
              <a:buSzPts val="3959"/>
              <a:buNone/>
            </a:pPr>
            <a:r>
              <a:rPr lang="en-US" sz="2187" b="0" i="1" dirty="0"/>
              <a:t>Office of Teaching, Learning, and Assessment</a:t>
            </a:r>
            <a:endParaRPr sz="1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dirty="0"/>
              <a:t>Balanced Assessment System</a:t>
            </a:r>
            <a:endParaRPr dirty="0"/>
          </a:p>
        </p:txBody>
      </p:sp>
      <p:sp>
        <p:nvSpPr>
          <p:cNvPr id="171" name="Google Shape;171;p26"/>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72" name="Google Shape;172;p26" title="Balanced Assessment System"/>
          <p:cNvPicPr preferRelativeResize="0"/>
          <p:nvPr/>
        </p:nvPicPr>
        <p:blipFill>
          <a:blip r:embed="rId3">
            <a:alphaModFix/>
          </a:blip>
          <a:stretch>
            <a:fillRect/>
          </a:stretch>
        </p:blipFill>
        <p:spPr>
          <a:xfrm>
            <a:off x="957250" y="1124963"/>
            <a:ext cx="7229475" cy="53625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933300" y="386750"/>
            <a:ext cx="7277400" cy="101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Moving Toward A </a:t>
            </a:r>
            <a:endParaRPr dirty="0"/>
          </a:p>
          <a:p>
            <a:pPr marL="0" lvl="0" indent="0" algn="ctr" rtl="0">
              <a:spcBef>
                <a:spcPts val="0"/>
              </a:spcBef>
              <a:spcAft>
                <a:spcPts val="0"/>
              </a:spcAft>
              <a:buNone/>
            </a:pPr>
            <a:r>
              <a:rPr lang="en-US" dirty="0"/>
              <a:t>Balanced Assessment System</a:t>
            </a:r>
            <a:endParaRPr dirty="0"/>
          </a:p>
        </p:txBody>
      </p:sp>
      <p:sp>
        <p:nvSpPr>
          <p:cNvPr id="179" name="Google Shape;179;p27"/>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80" name="Google Shape;180;p27" title="Moving Toward A Balanced Assessment System"/>
          <p:cNvSpPr/>
          <p:nvPr/>
        </p:nvSpPr>
        <p:spPr>
          <a:xfrm>
            <a:off x="3254400" y="4656650"/>
            <a:ext cx="2635200" cy="1566300"/>
          </a:xfrm>
          <a:prstGeom prst="triangle">
            <a:avLst>
              <a:gd name="adj" fmla="val 50000"/>
            </a:avLst>
          </a:prstGeom>
          <a:solidFill>
            <a:schemeClr val="accent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txBox="1"/>
          <p:nvPr/>
        </p:nvSpPr>
        <p:spPr>
          <a:xfrm>
            <a:off x="647700" y="4148675"/>
            <a:ext cx="7848600" cy="3651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Calibri"/>
                <a:ea typeface="Calibri"/>
                <a:cs typeface="Calibri"/>
                <a:sym typeface="Calibri"/>
              </a:rPr>
              <a:t>Rigorous Oregon State Standards</a:t>
            </a:r>
            <a:endParaRPr sz="1800" b="1">
              <a:solidFill>
                <a:srgbClr val="FFFFFF"/>
              </a:solidFill>
              <a:latin typeface="Calibri"/>
              <a:ea typeface="Calibri"/>
              <a:cs typeface="Calibri"/>
              <a:sym typeface="Calibri"/>
            </a:endParaRPr>
          </a:p>
        </p:txBody>
      </p:sp>
      <p:sp>
        <p:nvSpPr>
          <p:cNvPr id="182" name="Google Shape;182;p27"/>
          <p:cNvSpPr txBox="1"/>
          <p:nvPr/>
        </p:nvSpPr>
        <p:spPr>
          <a:xfrm>
            <a:off x="687925" y="2624675"/>
            <a:ext cx="4296900" cy="13812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Calibri"/>
                <a:ea typeface="Calibri"/>
                <a:cs typeface="Calibri"/>
                <a:sym typeface="Calibri"/>
              </a:rPr>
              <a:t>Formative Assessment Practices</a:t>
            </a:r>
            <a:endParaRPr sz="2200" b="1">
              <a:solidFill>
                <a:srgbClr val="FFFFFF"/>
              </a:solidFill>
              <a:latin typeface="Calibri"/>
              <a:ea typeface="Calibri"/>
              <a:cs typeface="Calibri"/>
              <a:sym typeface="Calibri"/>
            </a:endParaRPr>
          </a:p>
        </p:txBody>
      </p:sp>
      <p:sp>
        <p:nvSpPr>
          <p:cNvPr id="183" name="Google Shape;183;p27"/>
          <p:cNvSpPr txBox="1"/>
          <p:nvPr/>
        </p:nvSpPr>
        <p:spPr>
          <a:xfrm>
            <a:off x="5113938" y="2624600"/>
            <a:ext cx="1865700" cy="1381200"/>
          </a:xfrm>
          <a:prstGeom prst="rect">
            <a:avLst/>
          </a:prstGeom>
          <a:solidFill>
            <a:srgbClr val="B7B7B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Calibri"/>
                <a:ea typeface="Calibri"/>
                <a:cs typeface="Calibri"/>
                <a:sym typeface="Calibri"/>
              </a:rPr>
              <a:t>Interim Assessments</a:t>
            </a:r>
            <a:endParaRPr sz="2200" b="1">
              <a:solidFill>
                <a:srgbClr val="FFFFFF"/>
              </a:solidFill>
              <a:latin typeface="Calibri"/>
              <a:ea typeface="Calibri"/>
              <a:cs typeface="Calibri"/>
              <a:sym typeface="Calibri"/>
            </a:endParaRPr>
          </a:p>
        </p:txBody>
      </p:sp>
      <p:sp>
        <p:nvSpPr>
          <p:cNvPr id="184" name="Google Shape;184;p27"/>
          <p:cNvSpPr txBox="1"/>
          <p:nvPr/>
        </p:nvSpPr>
        <p:spPr>
          <a:xfrm>
            <a:off x="7079325" y="2624600"/>
            <a:ext cx="1416900" cy="1381200"/>
          </a:xfrm>
          <a:prstGeom prst="rect">
            <a:avLst/>
          </a:prstGeom>
          <a:solidFill>
            <a:srgbClr val="6FA8D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latin typeface="Calibri"/>
                <a:ea typeface="Calibri"/>
                <a:cs typeface="Calibri"/>
                <a:sym typeface="Calibri"/>
              </a:rPr>
              <a:t>Summative</a:t>
            </a:r>
            <a:endParaRPr sz="1800" b="1">
              <a:solidFill>
                <a:srgbClr val="FFFFFF"/>
              </a:solidFill>
              <a:latin typeface="Calibri"/>
              <a:ea typeface="Calibri"/>
              <a:cs typeface="Calibri"/>
              <a:sym typeface="Calibri"/>
            </a:endParaRPr>
          </a:p>
          <a:p>
            <a:pPr marL="0" lvl="0" indent="0" algn="ctr" rtl="0">
              <a:spcBef>
                <a:spcPts val="0"/>
              </a:spcBef>
              <a:spcAft>
                <a:spcPts val="0"/>
              </a:spcAft>
              <a:buNone/>
            </a:pPr>
            <a:r>
              <a:rPr lang="en-US" sz="1800" b="1">
                <a:solidFill>
                  <a:srgbClr val="FFFFFF"/>
                </a:solidFill>
                <a:latin typeface="Calibri"/>
                <a:ea typeface="Calibri"/>
                <a:cs typeface="Calibri"/>
                <a:sym typeface="Calibri"/>
              </a:rPr>
              <a:t>Assessments</a:t>
            </a:r>
            <a:endParaRPr sz="1800" b="1">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title="Formative visual of microscope"/>
          <p:cNvSpPr/>
          <p:nvPr/>
        </p:nvSpPr>
        <p:spPr>
          <a:xfrm>
            <a:off x="140500" y="3045325"/>
            <a:ext cx="3019800" cy="28686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txBox="1"/>
          <p:nvPr/>
        </p:nvSpPr>
        <p:spPr>
          <a:xfrm>
            <a:off x="168333" y="3102224"/>
            <a:ext cx="3171600" cy="14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dirty="0">
                <a:solidFill>
                  <a:srgbClr val="6AA84F"/>
                </a:solidFill>
                <a:latin typeface="Calibri"/>
                <a:ea typeface="Calibri"/>
                <a:cs typeface="Calibri"/>
                <a:sym typeface="Calibri"/>
              </a:rPr>
              <a:t>Formative</a:t>
            </a:r>
            <a:endParaRPr dirty="0">
              <a:solidFill>
                <a:srgbClr val="6AA84F"/>
              </a:solidFill>
            </a:endParaRPr>
          </a:p>
          <a:p>
            <a:pPr marL="0" marR="0" lvl="0" indent="0" algn="l" rtl="0">
              <a:lnSpc>
                <a:spcPct val="100000"/>
              </a:lnSpc>
              <a:spcBef>
                <a:spcPts val="0"/>
              </a:spcBef>
              <a:spcAft>
                <a:spcPts val="0"/>
              </a:spcAft>
              <a:buNone/>
            </a:pPr>
            <a:r>
              <a:rPr lang="en-US" sz="2000" b="1" i="0" u="none" strike="noStrike" cap="none" dirty="0">
                <a:solidFill>
                  <a:srgbClr val="6AA84F"/>
                </a:solidFill>
                <a:latin typeface="Calibri"/>
                <a:ea typeface="Calibri"/>
                <a:cs typeface="Calibri"/>
                <a:sym typeface="Calibri"/>
              </a:rPr>
              <a:t>Student level information, in the moment. </a:t>
            </a:r>
            <a:endParaRPr dirty="0">
              <a:solidFill>
                <a:srgbClr val="6AA84F"/>
              </a:solidFill>
            </a:endParaRPr>
          </a:p>
          <a:p>
            <a:pPr marL="0" marR="0" lvl="0" indent="0" algn="l" rtl="0">
              <a:lnSpc>
                <a:spcPct val="100000"/>
              </a:lnSpc>
              <a:spcBef>
                <a:spcPts val="0"/>
              </a:spcBef>
              <a:spcAft>
                <a:spcPts val="0"/>
              </a:spcAft>
              <a:buNone/>
            </a:pPr>
            <a:endParaRPr sz="1000" b="0" i="0" u="none" strike="noStrike" cap="none" dirty="0">
              <a:solidFill>
                <a:srgbClr val="6AA84F"/>
              </a:solidFill>
              <a:latin typeface="Calibri"/>
              <a:ea typeface="Calibri"/>
              <a:cs typeface="Calibri"/>
              <a:sym typeface="Calibri"/>
            </a:endParaRPr>
          </a:p>
        </p:txBody>
      </p:sp>
      <p:sp>
        <p:nvSpPr>
          <p:cNvPr id="192" name="Google Shape;192;p28"/>
          <p:cNvSpPr/>
          <p:nvPr/>
        </p:nvSpPr>
        <p:spPr>
          <a:xfrm>
            <a:off x="3241494" y="2167206"/>
            <a:ext cx="2661000" cy="126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rgbClr val="666666"/>
                </a:solidFill>
                <a:latin typeface="Calibri"/>
                <a:ea typeface="Calibri"/>
                <a:cs typeface="Calibri"/>
                <a:sym typeface="Calibri"/>
              </a:rPr>
              <a:t>Interim</a:t>
            </a:r>
            <a:endParaRPr>
              <a:solidFill>
                <a:srgbClr val="666666"/>
              </a:solidFill>
            </a:endParaRPr>
          </a:p>
          <a:p>
            <a:pPr marL="0" marR="0" lvl="0" indent="0" algn="l" rtl="0">
              <a:lnSpc>
                <a:spcPct val="100000"/>
              </a:lnSpc>
              <a:spcBef>
                <a:spcPts val="0"/>
              </a:spcBef>
              <a:spcAft>
                <a:spcPts val="0"/>
              </a:spcAft>
              <a:buNone/>
            </a:pPr>
            <a:r>
              <a:rPr lang="en-US" sz="2000" b="1" i="0" u="none" strike="noStrike" cap="none">
                <a:solidFill>
                  <a:srgbClr val="666666"/>
                </a:solidFill>
                <a:latin typeface="Calibri"/>
                <a:ea typeface="Calibri"/>
                <a:cs typeface="Calibri"/>
                <a:sym typeface="Calibri"/>
              </a:rPr>
              <a:t>Classroom information at the end of a unit. </a:t>
            </a:r>
            <a:endParaRPr>
              <a:solidFill>
                <a:srgbClr val="666666"/>
              </a:solidFill>
            </a:endParaRPr>
          </a:p>
        </p:txBody>
      </p:sp>
      <p:sp>
        <p:nvSpPr>
          <p:cNvPr id="193" name="Google Shape;193;p28"/>
          <p:cNvSpPr/>
          <p:nvPr/>
        </p:nvSpPr>
        <p:spPr>
          <a:xfrm>
            <a:off x="6278310" y="1220343"/>
            <a:ext cx="27387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chemeClr val="accent1"/>
                </a:solidFill>
                <a:latin typeface="Calibri"/>
                <a:ea typeface="Calibri"/>
                <a:cs typeface="Calibri"/>
                <a:sym typeface="Calibri"/>
              </a:rPr>
              <a:t>Summative</a:t>
            </a:r>
            <a:endParaRPr/>
          </a:p>
          <a:p>
            <a:pPr marL="0" marR="0" lvl="0" indent="0" algn="l" rtl="0">
              <a:lnSpc>
                <a:spcPct val="100000"/>
              </a:lnSpc>
              <a:spcBef>
                <a:spcPts val="0"/>
              </a:spcBef>
              <a:spcAft>
                <a:spcPts val="0"/>
              </a:spcAft>
              <a:buNone/>
            </a:pPr>
            <a:r>
              <a:rPr lang="en-US" sz="2000" b="1" i="0" u="none" strike="noStrike" cap="none">
                <a:solidFill>
                  <a:schemeClr val="accent1"/>
                </a:solidFill>
                <a:latin typeface="Calibri"/>
                <a:ea typeface="Calibri"/>
                <a:cs typeface="Calibri"/>
                <a:sym typeface="Calibri"/>
              </a:rPr>
              <a:t>State, district, and school information at the end of the year.</a:t>
            </a:r>
            <a:endParaRPr/>
          </a:p>
        </p:txBody>
      </p:sp>
      <p:pic>
        <p:nvPicPr>
          <p:cNvPr id="194" name="Google Shape;194;p28" descr="Euskal Herria Bildu - EAEko etxebizitza legea"/>
          <p:cNvPicPr preferRelativeResize="0"/>
          <p:nvPr/>
        </p:nvPicPr>
        <p:blipFill rotWithShape="1">
          <a:blip r:embed="rId3">
            <a:alphaModFix/>
          </a:blip>
          <a:srcRect/>
          <a:stretch/>
        </p:blipFill>
        <p:spPr>
          <a:xfrm>
            <a:off x="3941100" y="3429000"/>
            <a:ext cx="1261800" cy="1261800"/>
          </a:xfrm>
          <a:prstGeom prst="rect">
            <a:avLst/>
          </a:prstGeom>
          <a:noFill/>
          <a:ln>
            <a:noFill/>
          </a:ln>
        </p:spPr>
      </p:pic>
      <p:pic>
        <p:nvPicPr>
          <p:cNvPr id="196" name="Google Shape;196;p28" descr="File:Microscope icon (black).svg - Wikimedia Commons"/>
          <p:cNvPicPr preferRelativeResize="0"/>
          <p:nvPr/>
        </p:nvPicPr>
        <p:blipFill rotWithShape="1">
          <a:blip r:embed="rId4">
            <a:alphaModFix/>
          </a:blip>
          <a:srcRect/>
          <a:stretch/>
        </p:blipFill>
        <p:spPr>
          <a:xfrm>
            <a:off x="1147922" y="4370275"/>
            <a:ext cx="933077" cy="1480600"/>
          </a:xfrm>
          <a:prstGeom prst="rect">
            <a:avLst/>
          </a:prstGeom>
          <a:noFill/>
          <a:ln>
            <a:noFill/>
          </a:ln>
        </p:spPr>
      </p:pic>
      <p:sp>
        <p:nvSpPr>
          <p:cNvPr id="197" name="Google Shape;197;p28"/>
          <p:cNvSpPr/>
          <p:nvPr/>
        </p:nvSpPr>
        <p:spPr>
          <a:xfrm>
            <a:off x="1185300" y="5850875"/>
            <a:ext cx="67734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0" i="1" u="none" strike="noStrike" cap="none">
                <a:solidFill>
                  <a:srgbClr val="000000"/>
                </a:solidFill>
                <a:latin typeface="Calibri"/>
                <a:ea typeface="Calibri"/>
                <a:cs typeface="Calibri"/>
                <a:sym typeface="Calibri"/>
              </a:rPr>
              <a:t>For additional information, please visit our guidance document</a:t>
            </a:r>
            <a:endParaRPr/>
          </a:p>
          <a:p>
            <a:pPr marL="0" marR="0" lvl="0" indent="0" algn="ctr" rtl="0">
              <a:lnSpc>
                <a:spcPct val="100000"/>
              </a:lnSpc>
              <a:spcBef>
                <a:spcPts val="0"/>
              </a:spcBef>
              <a:spcAft>
                <a:spcPts val="0"/>
              </a:spcAft>
              <a:buNone/>
            </a:pPr>
            <a:r>
              <a:rPr lang="en-US" sz="1800" b="0" i="1" u="none" strike="noStrike" cap="none">
                <a:solidFill>
                  <a:srgbClr val="000000"/>
                </a:solidFill>
                <a:latin typeface="Calibri"/>
                <a:ea typeface="Calibri"/>
                <a:cs typeface="Calibri"/>
                <a:sym typeface="Calibri"/>
              </a:rPr>
              <a:t>“The Right Assessment for the Right Purpose” </a:t>
            </a:r>
            <a:r>
              <a:rPr lang="en-US" sz="1800" b="0" i="1" u="sng" strike="noStrike" cap="none">
                <a:solidFill>
                  <a:srgbClr val="000000"/>
                </a:solidFill>
                <a:latin typeface="Calibri"/>
                <a:ea typeface="Calibri"/>
                <a:cs typeface="Calibri"/>
                <a:sym typeface="Calibri"/>
                <a:hlinkClick r:id="rId5"/>
              </a:rPr>
              <a:t>bit.ly/ode-rarp</a:t>
            </a:r>
            <a:r>
              <a:rPr lang="en-US" sz="1800" b="0" i="1" u="none" strike="noStrike" cap="none">
                <a:solidFill>
                  <a:srgbClr val="000000"/>
                </a:solidFill>
                <a:latin typeface="Calibri"/>
                <a:ea typeface="Calibri"/>
                <a:cs typeface="Calibri"/>
                <a:sym typeface="Calibri"/>
              </a:rPr>
              <a:t> </a:t>
            </a:r>
            <a:endParaRPr sz="1800" b="0" i="1" u="none" strike="noStrike" cap="none">
              <a:solidFill>
                <a:srgbClr val="000000"/>
              </a:solidFill>
              <a:latin typeface="Calibri"/>
              <a:ea typeface="Calibri"/>
              <a:cs typeface="Calibri"/>
              <a:sym typeface="Calibri"/>
            </a:endParaRPr>
          </a:p>
        </p:txBody>
      </p:sp>
      <p:sp>
        <p:nvSpPr>
          <p:cNvPr id="198" name="Google Shape;198;p28"/>
          <p:cNvSpPr txBox="1"/>
          <p:nvPr/>
        </p:nvSpPr>
        <p:spPr>
          <a:xfrm>
            <a:off x="216875" y="923075"/>
            <a:ext cx="5238900" cy="117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600" b="1" dirty="0">
                <a:latin typeface="Calibri"/>
                <a:ea typeface="Calibri"/>
                <a:cs typeface="Calibri"/>
                <a:sym typeface="Calibri"/>
              </a:rPr>
              <a:t>The Right Assessment for the Right Purpose</a:t>
            </a:r>
            <a:endParaRPr sz="3600" b="1" dirty="0">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a:t>The Right Assessment for the Right Purpose</a:t>
            </a:r>
            <a:br>
              <a:rPr lang="en-US" dirty="0"/>
            </a:br>
            <a:endParaRPr lang="en-US" dirty="0"/>
          </a:p>
        </p:txBody>
      </p:sp>
      <p:pic>
        <p:nvPicPr>
          <p:cNvPr id="3" name="Picture 2" title="telescope image"/>
          <p:cNvPicPr>
            <a:picLocks noChangeAspect="1"/>
          </p:cNvPicPr>
          <p:nvPr/>
        </p:nvPicPr>
        <p:blipFill>
          <a:blip r:embed="rId6"/>
          <a:stretch>
            <a:fillRect/>
          </a:stretch>
        </p:blipFill>
        <p:spPr>
          <a:xfrm>
            <a:off x="7039254" y="2806526"/>
            <a:ext cx="1216811" cy="13163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p:nvPr/>
        </p:nvSpPr>
        <p:spPr>
          <a:xfrm>
            <a:off x="2822100" y="139600"/>
            <a:ext cx="5164800" cy="569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000" b="1" dirty="0" smtClean="0">
                <a:latin typeface="Calibri"/>
                <a:ea typeface="Calibri"/>
                <a:cs typeface="Calibri"/>
                <a:sym typeface="Calibri"/>
              </a:rPr>
              <a:t>Assessment </a:t>
            </a:r>
            <a:r>
              <a:rPr lang="en-US" sz="3000" b="1" dirty="0">
                <a:solidFill>
                  <a:srgbClr val="6AA84F"/>
                </a:solidFill>
                <a:latin typeface="Calibri"/>
                <a:ea typeface="Calibri"/>
                <a:cs typeface="Calibri"/>
                <a:sym typeface="Calibri"/>
              </a:rPr>
              <a:t>FOR </a:t>
            </a:r>
            <a:r>
              <a:rPr lang="en-US" sz="3000" b="1" dirty="0">
                <a:latin typeface="Calibri"/>
                <a:ea typeface="Calibri"/>
                <a:cs typeface="Calibri"/>
                <a:sym typeface="Calibri"/>
              </a:rPr>
              <a:t>Learning</a:t>
            </a:r>
            <a:endParaRPr dirty="0">
              <a:latin typeface="Calibri"/>
              <a:ea typeface="Calibri"/>
              <a:cs typeface="Calibri"/>
              <a:sym typeface="Calibri"/>
            </a:endParaRPr>
          </a:p>
        </p:txBody>
      </p:sp>
      <p:pic>
        <p:nvPicPr>
          <p:cNvPr id="205" name="Google Shape;205;p29" descr="File:Microscope icon (black).svg - Wikimedia Commons"/>
          <p:cNvPicPr preferRelativeResize="0"/>
          <p:nvPr/>
        </p:nvPicPr>
        <p:blipFill rotWithShape="1">
          <a:blip r:embed="rId3">
            <a:alphaModFix/>
          </a:blip>
          <a:srcRect/>
          <a:stretch/>
        </p:blipFill>
        <p:spPr>
          <a:xfrm>
            <a:off x="235197" y="4812950"/>
            <a:ext cx="933077" cy="1480600"/>
          </a:xfrm>
          <a:prstGeom prst="rect">
            <a:avLst/>
          </a:prstGeom>
          <a:noFill/>
          <a:ln>
            <a:noFill/>
          </a:ln>
        </p:spPr>
      </p:pic>
      <p:sp>
        <p:nvSpPr>
          <p:cNvPr id="206" name="Google Shape;206;p29"/>
          <p:cNvSpPr txBox="1"/>
          <p:nvPr/>
        </p:nvSpPr>
        <p:spPr>
          <a:xfrm>
            <a:off x="444500" y="889000"/>
            <a:ext cx="8152800" cy="19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b="1">
                <a:solidFill>
                  <a:srgbClr val="6AA84F"/>
                </a:solidFill>
                <a:latin typeface="Calibri"/>
                <a:ea typeface="Calibri"/>
                <a:cs typeface="Calibri"/>
                <a:sym typeface="Calibri"/>
              </a:rPr>
              <a:t>Formative assessment</a:t>
            </a:r>
            <a:r>
              <a:rPr lang="en-US" sz="3200" b="1">
                <a:latin typeface="Calibri"/>
                <a:ea typeface="Calibri"/>
                <a:cs typeface="Calibri"/>
                <a:sym typeface="Calibri"/>
              </a:rPr>
              <a:t> </a:t>
            </a:r>
            <a:r>
              <a:rPr lang="en-US" sz="2200" b="1">
                <a:latin typeface="Calibri"/>
                <a:ea typeface="Calibri"/>
                <a:cs typeface="Calibri"/>
                <a:sym typeface="Calibri"/>
              </a:rPr>
              <a:t>is a planned, ongoing process</a:t>
            </a:r>
            <a:r>
              <a:rPr lang="en-US" sz="2200">
                <a:latin typeface="Calibri"/>
                <a:ea typeface="Calibri"/>
                <a:cs typeface="Calibri"/>
                <a:sym typeface="Calibri"/>
              </a:rPr>
              <a:t> </a:t>
            </a:r>
            <a:r>
              <a:rPr lang="en-US" sz="2200" b="1">
                <a:solidFill>
                  <a:srgbClr val="6AA84F"/>
                </a:solidFill>
                <a:latin typeface="Calibri"/>
                <a:ea typeface="Calibri"/>
                <a:cs typeface="Calibri"/>
                <a:sym typeface="Calibri"/>
              </a:rPr>
              <a:t>used by all students and educators</a:t>
            </a:r>
            <a:r>
              <a:rPr lang="en-US" sz="2200">
                <a:latin typeface="Calibri"/>
                <a:ea typeface="Calibri"/>
                <a:cs typeface="Calibri"/>
                <a:sym typeface="Calibri"/>
              </a:rPr>
              <a:t> during learning and teaching </a:t>
            </a:r>
            <a:r>
              <a:rPr lang="en-US" sz="2200" b="1">
                <a:latin typeface="Calibri"/>
                <a:ea typeface="Calibri"/>
                <a:cs typeface="Calibri"/>
                <a:sym typeface="Calibri"/>
              </a:rPr>
              <a:t>to elicit and use evidence</a:t>
            </a:r>
            <a:r>
              <a:rPr lang="en-US" sz="2200">
                <a:latin typeface="Calibri"/>
                <a:ea typeface="Calibri"/>
                <a:cs typeface="Calibri"/>
                <a:sym typeface="Calibri"/>
              </a:rPr>
              <a:t> of student learning </a:t>
            </a:r>
            <a:r>
              <a:rPr lang="en-US" sz="2200" b="1">
                <a:latin typeface="Calibri"/>
                <a:ea typeface="Calibri"/>
                <a:cs typeface="Calibri"/>
                <a:sym typeface="Calibri"/>
              </a:rPr>
              <a:t>to improve student understanding</a:t>
            </a:r>
            <a:r>
              <a:rPr lang="en-US" sz="2200">
                <a:latin typeface="Calibri"/>
                <a:ea typeface="Calibri"/>
                <a:cs typeface="Calibri"/>
                <a:sym typeface="Calibri"/>
              </a:rPr>
              <a:t> of intended disciplinary learning outcomes </a:t>
            </a:r>
            <a:r>
              <a:rPr lang="en-US" sz="2200" b="1">
                <a:latin typeface="Calibri"/>
                <a:ea typeface="Calibri"/>
                <a:cs typeface="Calibri"/>
                <a:sym typeface="Calibri"/>
              </a:rPr>
              <a:t>and support students to become self-directed learners</a:t>
            </a:r>
            <a:r>
              <a:rPr lang="en-US" sz="2200">
                <a:latin typeface="Calibri"/>
                <a:ea typeface="Calibri"/>
                <a:cs typeface="Calibri"/>
                <a:sym typeface="Calibri"/>
              </a:rPr>
              <a:t>. </a:t>
            </a:r>
            <a:endParaRPr sz="22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207" name="Google Shape;207;p29" title="Formative Assessment Clover graphic"/>
          <p:cNvPicPr preferRelativeResize="0"/>
          <p:nvPr/>
        </p:nvPicPr>
        <p:blipFill>
          <a:blip r:embed="rId4">
            <a:alphaModFix/>
          </a:blip>
          <a:stretch>
            <a:fillRect/>
          </a:stretch>
        </p:blipFill>
        <p:spPr>
          <a:xfrm>
            <a:off x="3361275" y="3022975"/>
            <a:ext cx="4564500" cy="3339875"/>
          </a:xfrm>
          <a:prstGeom prst="rect">
            <a:avLst/>
          </a:prstGeom>
          <a:noFill/>
          <a:ln>
            <a:noFill/>
          </a:ln>
        </p:spPr>
      </p:pic>
      <p:sp>
        <p:nvSpPr>
          <p:cNvPr id="2" name="Title 1" hidden="1"/>
          <p:cNvSpPr>
            <a:spLocks noGrp="1"/>
          </p:cNvSpPr>
          <p:nvPr>
            <p:ph type="title"/>
          </p:nvPr>
        </p:nvSpPr>
        <p:spPr/>
        <p:txBody>
          <a:bodyPr/>
          <a:lstStyle/>
          <a:p>
            <a:r>
              <a:rPr lang="en-US" dirty="0" smtClean="0"/>
              <a:t>Formative Assessment Introduction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aphicFrame>
        <p:nvGraphicFramePr>
          <p:cNvPr id="7" name="Google Shape;217;p30" title="Formative Assessment Uses Table"/>
          <p:cNvGraphicFramePr/>
          <p:nvPr>
            <p:extLst>
              <p:ext uri="{D42A27DB-BD31-4B8C-83A1-F6EECF244321}">
                <p14:modId xmlns:p14="http://schemas.microsoft.com/office/powerpoint/2010/main" val="3228881914"/>
              </p:ext>
            </p:extLst>
          </p:nvPr>
        </p:nvGraphicFramePr>
        <p:xfrm>
          <a:off x="1508875" y="3183834"/>
          <a:ext cx="7239000" cy="3230670"/>
        </p:xfrm>
        <a:graphic>
          <a:graphicData uri="http://schemas.openxmlformats.org/drawingml/2006/table">
            <a:tbl>
              <a:tblPr firstRow="1">
                <a:noFill/>
                <a:tableStyleId>{C2463CC9-C425-4793-A93C-66487F7499FF}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2000" dirty="0">
                          <a:solidFill>
                            <a:srgbClr val="FFFFFF"/>
                          </a:solidFill>
                          <a:latin typeface="Calibri"/>
                          <a:ea typeface="Calibri"/>
                          <a:cs typeface="Calibri"/>
                          <a:sym typeface="Calibri"/>
                        </a:rPr>
                        <a:t>Formative Assessment IS...</a:t>
                      </a:r>
                      <a:endParaRPr sz="2000" dirty="0">
                        <a:solidFill>
                          <a:srgbClr val="FFFFFF"/>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US" sz="2000" dirty="0">
                          <a:solidFill>
                            <a:srgbClr val="FFFFFF"/>
                          </a:solidFill>
                          <a:latin typeface="Calibri"/>
                          <a:ea typeface="Calibri"/>
                          <a:cs typeface="Calibri"/>
                          <a:sym typeface="Calibri"/>
                        </a:rPr>
                        <a:t>Formative Assessment is NOT...</a:t>
                      </a:r>
                      <a:endParaRPr sz="2000" dirty="0">
                        <a:solidFill>
                          <a:srgbClr val="FFFFFF"/>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800">
                          <a:latin typeface="Calibri"/>
                          <a:ea typeface="Calibri"/>
                          <a:cs typeface="Calibri"/>
                          <a:sym typeface="Calibri"/>
                        </a:rPr>
                        <a:t>A planful, intentional process</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A “thing” or test</a:t>
                      </a:r>
                      <a:endParaRPr sz="1800" dirty="0">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800" dirty="0">
                          <a:latin typeface="Calibri"/>
                          <a:ea typeface="Calibri"/>
                          <a:cs typeface="Calibri"/>
                          <a:sym typeface="Calibri"/>
                        </a:rPr>
                        <a:t>Student-centered</a:t>
                      </a:r>
                      <a:endParaRPr sz="1800"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Teacher-centered</a:t>
                      </a:r>
                      <a:endParaRPr sz="1800" dirty="0">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1800">
                          <a:latin typeface="Calibri"/>
                          <a:ea typeface="Calibri"/>
                          <a:cs typeface="Calibri"/>
                          <a:sym typeface="Calibri"/>
                        </a:rPr>
                        <a:t>Full of descriptive feedback</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Evaluative feedback</a:t>
                      </a:r>
                      <a:endParaRPr sz="1800" dirty="0">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sz="1800">
                          <a:latin typeface="Calibri"/>
                          <a:ea typeface="Calibri"/>
                          <a:cs typeface="Calibri"/>
                          <a:sym typeface="Calibri"/>
                        </a:rPr>
                        <a:t>Dynamic and ongoing</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Static and “one-and-done”</a:t>
                      </a:r>
                      <a:endParaRPr sz="1800" dirty="0">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800">
                          <a:latin typeface="Calibri"/>
                          <a:ea typeface="Calibri"/>
                          <a:cs typeface="Calibri"/>
                          <a:sym typeface="Calibri"/>
                        </a:rPr>
                        <a:t>Built on clear criteria</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The same test I use every year</a:t>
                      </a:r>
                      <a:endParaRPr sz="1800" dirty="0">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US" sz="1800">
                          <a:latin typeface="Calibri"/>
                          <a:ea typeface="Calibri"/>
                          <a:cs typeface="Calibri"/>
                          <a:sym typeface="Calibri"/>
                        </a:rPr>
                        <a:t>Full of evidence from students</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dirty="0">
                          <a:solidFill>
                            <a:srgbClr val="FF0000"/>
                          </a:solidFill>
                          <a:latin typeface="Calibri"/>
                          <a:ea typeface="Calibri"/>
                          <a:cs typeface="Calibri"/>
                          <a:sym typeface="Calibri"/>
                        </a:rPr>
                        <a:t>Quantity over quality</a:t>
                      </a:r>
                      <a:endParaRPr sz="1800" dirty="0">
                        <a:solidFill>
                          <a:srgbClr val="FF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bl>
          </a:graphicData>
        </a:graphic>
      </p:graphicFrame>
      <p:sp>
        <p:nvSpPr>
          <p:cNvPr id="213" name="Google Shape;213;p30"/>
          <p:cNvSpPr txBox="1"/>
          <p:nvPr/>
        </p:nvSpPr>
        <p:spPr>
          <a:xfrm>
            <a:off x="2136300" y="139600"/>
            <a:ext cx="5164800" cy="56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b="1">
                <a:solidFill>
                  <a:srgbClr val="6AA84F"/>
                </a:solidFill>
                <a:latin typeface="Calibri"/>
                <a:ea typeface="Calibri"/>
                <a:cs typeface="Calibri"/>
                <a:sym typeface="Calibri"/>
              </a:rPr>
              <a:t>Formative Assessment</a:t>
            </a:r>
            <a:endParaRPr sz="3600">
              <a:latin typeface="Calibri"/>
              <a:ea typeface="Calibri"/>
              <a:cs typeface="Calibri"/>
              <a:sym typeface="Calibri"/>
            </a:endParaRPr>
          </a:p>
        </p:txBody>
      </p:sp>
      <p:pic>
        <p:nvPicPr>
          <p:cNvPr id="214" name="Google Shape;214;p30" descr="File:Microscope icon (black).svg - Wikimedia Commons"/>
          <p:cNvPicPr preferRelativeResize="0"/>
          <p:nvPr/>
        </p:nvPicPr>
        <p:blipFill rotWithShape="1">
          <a:blip r:embed="rId3">
            <a:alphaModFix/>
          </a:blip>
          <a:srcRect/>
          <a:stretch/>
        </p:blipFill>
        <p:spPr>
          <a:xfrm>
            <a:off x="235197" y="4812950"/>
            <a:ext cx="933077" cy="1480600"/>
          </a:xfrm>
          <a:prstGeom prst="rect">
            <a:avLst/>
          </a:prstGeom>
          <a:noFill/>
          <a:ln>
            <a:noFill/>
          </a:ln>
        </p:spPr>
      </p:pic>
      <p:pic>
        <p:nvPicPr>
          <p:cNvPr id="215" name="Google Shape;215;p30" title="Formative Assessment Clover graphic"/>
          <p:cNvPicPr preferRelativeResize="0"/>
          <p:nvPr/>
        </p:nvPicPr>
        <p:blipFill>
          <a:blip r:embed="rId4">
            <a:alphaModFix/>
          </a:blip>
          <a:stretch>
            <a:fillRect/>
          </a:stretch>
        </p:blipFill>
        <p:spPr>
          <a:xfrm>
            <a:off x="6692404" y="12"/>
            <a:ext cx="2451600" cy="1793850"/>
          </a:xfrm>
          <a:prstGeom prst="rect">
            <a:avLst/>
          </a:prstGeom>
          <a:noFill/>
          <a:ln>
            <a:noFill/>
          </a:ln>
        </p:spPr>
      </p:pic>
      <p:sp>
        <p:nvSpPr>
          <p:cNvPr id="216" name="Google Shape;216;p30"/>
          <p:cNvSpPr txBox="1"/>
          <p:nvPr/>
        </p:nvSpPr>
        <p:spPr>
          <a:xfrm>
            <a:off x="235200" y="940100"/>
            <a:ext cx="6302400" cy="2052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Calibri"/>
                <a:ea typeface="Calibri"/>
                <a:cs typeface="Calibri"/>
                <a:sym typeface="Calibri"/>
              </a:rPr>
              <a:t>Quality formative assessment has the largest positive impact of any strategy on student learning and achievement that has been documented. </a:t>
            </a:r>
            <a:endParaRPr sz="2400">
              <a:latin typeface="Calibri"/>
              <a:ea typeface="Calibri"/>
              <a:cs typeface="Calibri"/>
              <a:sym typeface="Calibri"/>
            </a:endParaRPr>
          </a:p>
          <a:p>
            <a:pPr marL="0" lvl="0" indent="0" algn="ctr" rtl="0">
              <a:spcBef>
                <a:spcPts val="1000"/>
              </a:spcBef>
              <a:spcAft>
                <a:spcPts val="0"/>
              </a:spcAft>
              <a:buNone/>
            </a:pPr>
            <a:r>
              <a:rPr lang="en-US">
                <a:latin typeface="Calibri"/>
                <a:ea typeface="Calibri"/>
                <a:cs typeface="Calibri"/>
                <a:sym typeface="Calibri"/>
              </a:rPr>
              <a:t>Crooks, 1987; Black &amp; William, 1998, 2001; Miesels, et al., 2003; Rodríguez, 2004</a:t>
            </a:r>
            <a:endParaRPr>
              <a:latin typeface="Calibri"/>
              <a:ea typeface="Calibri"/>
              <a:cs typeface="Calibri"/>
              <a:sym typeface="Calibri"/>
            </a:endParaRPr>
          </a:p>
        </p:txBody>
      </p:sp>
      <p:graphicFrame>
        <p:nvGraphicFramePr>
          <p:cNvPr id="217" name="Google Shape;217;p30" title="Formative Assessment Uses Table"/>
          <p:cNvGraphicFramePr/>
          <p:nvPr>
            <p:extLst>
              <p:ext uri="{D42A27DB-BD31-4B8C-83A1-F6EECF244321}">
                <p14:modId xmlns:p14="http://schemas.microsoft.com/office/powerpoint/2010/main" val="280383660"/>
              </p:ext>
            </p:extLst>
          </p:nvPr>
        </p:nvGraphicFramePr>
        <p:xfrm>
          <a:off x="1508875" y="3183834"/>
          <a:ext cx="3619500" cy="3230670"/>
        </p:xfrm>
        <a:graphic>
          <a:graphicData uri="http://schemas.openxmlformats.org/drawingml/2006/table">
            <a:tbl>
              <a:tblPr firstRow="1">
                <a:noFill/>
                <a:tableStyleId>{C2463CC9-C425-4793-A93C-66487F7499FF}</a:tableStyleId>
              </a:tblPr>
              <a:tblGrid>
                <a:gridCol w="36195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US" sz="2000" dirty="0">
                          <a:solidFill>
                            <a:srgbClr val="FFFFFF"/>
                          </a:solidFill>
                          <a:latin typeface="Calibri"/>
                          <a:ea typeface="Calibri"/>
                          <a:cs typeface="Calibri"/>
                          <a:sym typeface="Calibri"/>
                        </a:rPr>
                        <a:t>Formative Assessment IS...</a:t>
                      </a:r>
                      <a:endParaRPr sz="2000" dirty="0">
                        <a:solidFill>
                          <a:srgbClr val="FFFFFF"/>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800" dirty="0">
                          <a:latin typeface="Calibri"/>
                          <a:ea typeface="Calibri"/>
                          <a:cs typeface="Calibri"/>
                          <a:sym typeface="Calibri"/>
                        </a:rPr>
                        <a:t>A </a:t>
                      </a:r>
                      <a:r>
                        <a:rPr lang="en-US" sz="1800" dirty="0" err="1">
                          <a:latin typeface="Calibri"/>
                          <a:ea typeface="Calibri"/>
                          <a:cs typeface="Calibri"/>
                          <a:sym typeface="Calibri"/>
                        </a:rPr>
                        <a:t>planful</a:t>
                      </a:r>
                      <a:r>
                        <a:rPr lang="en-US" sz="1800" dirty="0">
                          <a:latin typeface="Calibri"/>
                          <a:ea typeface="Calibri"/>
                          <a:cs typeface="Calibri"/>
                          <a:sym typeface="Calibri"/>
                        </a:rPr>
                        <a:t>, intentional process</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800" dirty="0">
                          <a:latin typeface="Calibri"/>
                          <a:ea typeface="Calibri"/>
                          <a:cs typeface="Calibri"/>
                          <a:sym typeface="Calibri"/>
                        </a:rPr>
                        <a:t>Student-centered</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1800">
                          <a:latin typeface="Calibri"/>
                          <a:ea typeface="Calibri"/>
                          <a:cs typeface="Calibri"/>
                          <a:sym typeface="Calibri"/>
                        </a:rPr>
                        <a:t>Full of descriptive feedback</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sz="1800">
                          <a:latin typeface="Calibri"/>
                          <a:ea typeface="Calibri"/>
                          <a:cs typeface="Calibri"/>
                          <a:sym typeface="Calibri"/>
                        </a:rPr>
                        <a:t>Dynamic and ongoing</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800">
                          <a:latin typeface="Calibri"/>
                          <a:ea typeface="Calibri"/>
                          <a:cs typeface="Calibri"/>
                          <a:sym typeface="Calibri"/>
                        </a:rPr>
                        <a:t>Built on clear criteria</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US" sz="1800" dirty="0">
                          <a:latin typeface="Calibri"/>
                          <a:ea typeface="Calibri"/>
                          <a:cs typeface="Calibri"/>
                          <a:sym typeface="Calibri"/>
                        </a:rPr>
                        <a:t>Full of evidence from students</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bl>
          </a:graphicData>
        </a:graphic>
      </p:graphicFrame>
      <p:sp>
        <p:nvSpPr>
          <p:cNvPr id="2" name="Title 1" hidden="1"/>
          <p:cNvSpPr>
            <a:spLocks noGrp="1"/>
          </p:cNvSpPr>
          <p:nvPr>
            <p:ph type="title"/>
          </p:nvPr>
        </p:nvSpPr>
        <p:spPr/>
        <p:txBody>
          <a:bodyPr/>
          <a:lstStyle/>
          <a:p>
            <a:r>
              <a:rPr lang="en-US" dirty="0" smtClean="0"/>
              <a:t>What Formative Assessment Is and IS NOT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p:nvPr/>
        </p:nvSpPr>
        <p:spPr>
          <a:xfrm>
            <a:off x="168333" y="3102224"/>
            <a:ext cx="3171600" cy="14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rgbClr val="6AA84F"/>
                </a:solidFill>
                <a:latin typeface="Calibri"/>
                <a:ea typeface="Calibri"/>
                <a:cs typeface="Calibri"/>
                <a:sym typeface="Calibri"/>
              </a:rPr>
              <a:t>Formative</a:t>
            </a:r>
            <a:endParaRPr>
              <a:solidFill>
                <a:srgbClr val="6AA84F"/>
              </a:solidFill>
            </a:endParaRPr>
          </a:p>
          <a:p>
            <a:pPr marL="0" marR="0" lvl="0" indent="0" algn="l" rtl="0">
              <a:lnSpc>
                <a:spcPct val="100000"/>
              </a:lnSpc>
              <a:spcBef>
                <a:spcPts val="0"/>
              </a:spcBef>
              <a:spcAft>
                <a:spcPts val="0"/>
              </a:spcAft>
              <a:buNone/>
            </a:pPr>
            <a:r>
              <a:rPr lang="en-US" sz="2000" b="1" i="0" u="none" strike="noStrike" cap="none">
                <a:solidFill>
                  <a:srgbClr val="6AA84F"/>
                </a:solidFill>
                <a:latin typeface="Calibri"/>
                <a:ea typeface="Calibri"/>
                <a:cs typeface="Calibri"/>
                <a:sym typeface="Calibri"/>
              </a:rPr>
              <a:t>Student level information, in the moment. </a:t>
            </a:r>
            <a:endParaRPr>
              <a:solidFill>
                <a:srgbClr val="6AA84F"/>
              </a:solidFill>
            </a:endParaRPr>
          </a:p>
          <a:p>
            <a:pPr marL="0" marR="0" lvl="0" indent="0" algn="l" rtl="0">
              <a:lnSpc>
                <a:spcPct val="100000"/>
              </a:lnSpc>
              <a:spcBef>
                <a:spcPts val="0"/>
              </a:spcBef>
              <a:spcAft>
                <a:spcPts val="0"/>
              </a:spcAft>
              <a:buNone/>
            </a:pPr>
            <a:endParaRPr sz="1000" b="0" i="0" u="none" strike="noStrike" cap="none">
              <a:solidFill>
                <a:srgbClr val="6AA84F"/>
              </a:solidFill>
              <a:latin typeface="Calibri"/>
              <a:ea typeface="Calibri"/>
              <a:cs typeface="Calibri"/>
              <a:sym typeface="Calibri"/>
            </a:endParaRPr>
          </a:p>
        </p:txBody>
      </p:sp>
      <p:sp>
        <p:nvSpPr>
          <p:cNvPr id="224" name="Google Shape;224;p31"/>
          <p:cNvSpPr/>
          <p:nvPr/>
        </p:nvSpPr>
        <p:spPr>
          <a:xfrm>
            <a:off x="3241494" y="2167206"/>
            <a:ext cx="2661000" cy="126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rgbClr val="666666"/>
                </a:solidFill>
                <a:latin typeface="Calibri"/>
                <a:ea typeface="Calibri"/>
                <a:cs typeface="Calibri"/>
                <a:sym typeface="Calibri"/>
              </a:rPr>
              <a:t>Interim</a:t>
            </a:r>
            <a:endParaRPr>
              <a:solidFill>
                <a:srgbClr val="666666"/>
              </a:solidFill>
            </a:endParaRPr>
          </a:p>
          <a:p>
            <a:pPr marL="0" marR="0" lvl="0" indent="0" algn="l" rtl="0">
              <a:lnSpc>
                <a:spcPct val="100000"/>
              </a:lnSpc>
              <a:spcBef>
                <a:spcPts val="0"/>
              </a:spcBef>
              <a:spcAft>
                <a:spcPts val="0"/>
              </a:spcAft>
              <a:buNone/>
            </a:pPr>
            <a:r>
              <a:rPr lang="en-US" sz="2000" b="1" i="0" u="none" strike="noStrike" cap="none">
                <a:solidFill>
                  <a:srgbClr val="666666"/>
                </a:solidFill>
                <a:latin typeface="Calibri"/>
                <a:ea typeface="Calibri"/>
                <a:cs typeface="Calibri"/>
                <a:sym typeface="Calibri"/>
              </a:rPr>
              <a:t>Classroom information at the end of a unit. </a:t>
            </a:r>
            <a:endParaRPr>
              <a:solidFill>
                <a:srgbClr val="666666"/>
              </a:solidFill>
            </a:endParaRPr>
          </a:p>
        </p:txBody>
      </p:sp>
      <p:sp>
        <p:nvSpPr>
          <p:cNvPr id="225" name="Google Shape;225;p31"/>
          <p:cNvSpPr/>
          <p:nvPr/>
        </p:nvSpPr>
        <p:spPr>
          <a:xfrm>
            <a:off x="6278310" y="1220343"/>
            <a:ext cx="27387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chemeClr val="accent1"/>
                </a:solidFill>
                <a:latin typeface="Calibri"/>
                <a:ea typeface="Calibri"/>
                <a:cs typeface="Calibri"/>
                <a:sym typeface="Calibri"/>
              </a:rPr>
              <a:t>Summative</a:t>
            </a:r>
            <a:endParaRPr/>
          </a:p>
          <a:p>
            <a:pPr marL="0" marR="0" lvl="0" indent="0" algn="l" rtl="0">
              <a:lnSpc>
                <a:spcPct val="100000"/>
              </a:lnSpc>
              <a:spcBef>
                <a:spcPts val="0"/>
              </a:spcBef>
              <a:spcAft>
                <a:spcPts val="0"/>
              </a:spcAft>
              <a:buNone/>
            </a:pPr>
            <a:r>
              <a:rPr lang="en-US" sz="2000" b="1" i="0" u="none" strike="noStrike" cap="none">
                <a:solidFill>
                  <a:schemeClr val="accent1"/>
                </a:solidFill>
                <a:latin typeface="Calibri"/>
                <a:ea typeface="Calibri"/>
                <a:cs typeface="Calibri"/>
                <a:sym typeface="Calibri"/>
              </a:rPr>
              <a:t>State, district, and school information at the end of the year.</a:t>
            </a:r>
            <a:endParaRPr/>
          </a:p>
        </p:txBody>
      </p:sp>
      <p:pic>
        <p:nvPicPr>
          <p:cNvPr id="226" name="Google Shape;226;p31" descr="Euskal Herria Bildu - EAEko etxebizitza legea"/>
          <p:cNvPicPr preferRelativeResize="0"/>
          <p:nvPr/>
        </p:nvPicPr>
        <p:blipFill rotWithShape="1">
          <a:blip r:embed="rId3">
            <a:alphaModFix/>
          </a:blip>
          <a:srcRect/>
          <a:stretch/>
        </p:blipFill>
        <p:spPr>
          <a:xfrm>
            <a:off x="3941100" y="3429000"/>
            <a:ext cx="1261800" cy="1261800"/>
          </a:xfrm>
          <a:prstGeom prst="rect">
            <a:avLst/>
          </a:prstGeom>
          <a:noFill/>
          <a:ln>
            <a:noFill/>
          </a:ln>
        </p:spPr>
      </p:pic>
      <p:pic>
        <p:nvPicPr>
          <p:cNvPr id="228" name="Google Shape;228;p31" descr="File:Microscope icon (black).svg - Wikimedia Commons"/>
          <p:cNvPicPr preferRelativeResize="0"/>
          <p:nvPr/>
        </p:nvPicPr>
        <p:blipFill rotWithShape="1">
          <a:blip r:embed="rId4">
            <a:alphaModFix/>
          </a:blip>
          <a:srcRect/>
          <a:stretch/>
        </p:blipFill>
        <p:spPr>
          <a:xfrm>
            <a:off x="1147922" y="4370275"/>
            <a:ext cx="933077" cy="1480600"/>
          </a:xfrm>
          <a:prstGeom prst="rect">
            <a:avLst/>
          </a:prstGeom>
          <a:noFill/>
          <a:ln>
            <a:noFill/>
          </a:ln>
        </p:spPr>
      </p:pic>
      <p:sp>
        <p:nvSpPr>
          <p:cNvPr id="229" name="Google Shape;229;p31"/>
          <p:cNvSpPr/>
          <p:nvPr/>
        </p:nvSpPr>
        <p:spPr>
          <a:xfrm>
            <a:off x="1185300" y="5850875"/>
            <a:ext cx="67734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0" i="1" u="none" strike="noStrike" cap="none" dirty="0">
                <a:solidFill>
                  <a:srgbClr val="000000"/>
                </a:solidFill>
                <a:latin typeface="Calibri"/>
                <a:ea typeface="Calibri"/>
                <a:cs typeface="Calibri"/>
                <a:sym typeface="Calibri"/>
              </a:rPr>
              <a:t>For additional information, please visit our guidance document</a:t>
            </a:r>
            <a:endParaRPr dirty="0"/>
          </a:p>
          <a:p>
            <a:pPr marL="0" marR="0" lvl="0" indent="0" algn="ctr" rtl="0">
              <a:lnSpc>
                <a:spcPct val="100000"/>
              </a:lnSpc>
              <a:spcBef>
                <a:spcPts val="0"/>
              </a:spcBef>
              <a:spcAft>
                <a:spcPts val="0"/>
              </a:spcAft>
              <a:buNone/>
            </a:pPr>
            <a:r>
              <a:rPr lang="en-US" sz="1800" b="0" i="1" u="none" strike="noStrike" cap="none" dirty="0">
                <a:solidFill>
                  <a:srgbClr val="000000"/>
                </a:solidFill>
                <a:latin typeface="Calibri"/>
                <a:ea typeface="Calibri"/>
                <a:cs typeface="Calibri"/>
                <a:sym typeface="Calibri"/>
              </a:rPr>
              <a:t>“The Right Assessment for the Right Purpose” </a:t>
            </a:r>
            <a:r>
              <a:rPr lang="en-US" sz="1800" b="0" i="1" u="sng" strike="noStrike" cap="none" dirty="0">
                <a:solidFill>
                  <a:srgbClr val="000000"/>
                </a:solidFill>
                <a:latin typeface="Calibri"/>
                <a:ea typeface="Calibri"/>
                <a:cs typeface="Calibri"/>
                <a:sym typeface="Calibri"/>
                <a:hlinkClick r:id="rId5"/>
              </a:rPr>
              <a:t>bit.ly/ode-</a:t>
            </a:r>
            <a:r>
              <a:rPr lang="en-US" sz="1800" b="0" i="1" u="sng" strike="noStrike" cap="none" dirty="0" err="1">
                <a:solidFill>
                  <a:srgbClr val="000000"/>
                </a:solidFill>
                <a:latin typeface="Calibri"/>
                <a:ea typeface="Calibri"/>
                <a:cs typeface="Calibri"/>
                <a:sym typeface="Calibri"/>
                <a:hlinkClick r:id="rId5"/>
              </a:rPr>
              <a:t>rarp</a:t>
            </a:r>
            <a:r>
              <a:rPr lang="en-US" sz="1800" b="0" i="1" u="none" strike="noStrike" cap="none" dirty="0">
                <a:solidFill>
                  <a:srgbClr val="000000"/>
                </a:solidFill>
                <a:latin typeface="Calibri"/>
                <a:ea typeface="Calibri"/>
                <a:cs typeface="Calibri"/>
                <a:sym typeface="Calibri"/>
              </a:rPr>
              <a:t> </a:t>
            </a:r>
            <a:endParaRPr sz="1800" b="0" i="1" u="none" strike="noStrike" cap="none" dirty="0">
              <a:solidFill>
                <a:srgbClr val="000000"/>
              </a:solidFill>
              <a:latin typeface="Calibri"/>
              <a:ea typeface="Calibri"/>
              <a:cs typeface="Calibri"/>
              <a:sym typeface="Calibri"/>
            </a:endParaRPr>
          </a:p>
        </p:txBody>
      </p:sp>
      <p:sp>
        <p:nvSpPr>
          <p:cNvPr id="230" name="Google Shape;230;p31"/>
          <p:cNvSpPr txBox="1"/>
          <p:nvPr/>
        </p:nvSpPr>
        <p:spPr>
          <a:xfrm>
            <a:off x="216875" y="923075"/>
            <a:ext cx="5238900" cy="117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600" b="1" dirty="0">
                <a:latin typeface="Calibri"/>
                <a:ea typeface="Calibri"/>
                <a:cs typeface="Calibri"/>
                <a:sym typeface="Calibri"/>
              </a:rPr>
              <a:t>The Right Assessment for the Right Purpose</a:t>
            </a:r>
            <a:endParaRPr sz="3600" b="1" dirty="0">
              <a:latin typeface="Calibri"/>
              <a:ea typeface="Calibri"/>
              <a:cs typeface="Calibri"/>
              <a:sym typeface="Calibri"/>
            </a:endParaRPr>
          </a:p>
        </p:txBody>
      </p:sp>
      <p:sp>
        <p:nvSpPr>
          <p:cNvPr id="231" name="Google Shape;231;p31" title="Interim Assessment visual of binoculars"/>
          <p:cNvSpPr/>
          <p:nvPr/>
        </p:nvSpPr>
        <p:spPr>
          <a:xfrm>
            <a:off x="3112300" y="2130925"/>
            <a:ext cx="3019800" cy="28686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p:cNvSpPr>
            <a:spLocks noGrp="1"/>
          </p:cNvSpPr>
          <p:nvPr>
            <p:ph type="title"/>
          </p:nvPr>
        </p:nvSpPr>
        <p:spPr/>
        <p:txBody>
          <a:bodyPr/>
          <a:lstStyle/>
          <a:p>
            <a:r>
              <a:rPr lang="en-US" dirty="0"/>
              <a:t>The Right Assessment for the Right Purpose</a:t>
            </a:r>
            <a:br>
              <a:rPr lang="en-US" dirty="0"/>
            </a:br>
            <a:r>
              <a:rPr lang="en-US" dirty="0" smtClean="0"/>
              <a:t>Interims</a:t>
            </a:r>
            <a:endParaRPr lang="en-US" dirty="0"/>
          </a:p>
        </p:txBody>
      </p:sp>
      <p:pic>
        <p:nvPicPr>
          <p:cNvPr id="12" name="Picture 11" title="telescope image"/>
          <p:cNvPicPr>
            <a:picLocks noChangeAspect="1"/>
          </p:cNvPicPr>
          <p:nvPr/>
        </p:nvPicPr>
        <p:blipFill>
          <a:blip r:embed="rId6"/>
          <a:stretch>
            <a:fillRect/>
          </a:stretch>
        </p:blipFill>
        <p:spPr>
          <a:xfrm>
            <a:off x="7039254" y="2806526"/>
            <a:ext cx="1216811" cy="13163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p:nvPr/>
        </p:nvSpPr>
        <p:spPr>
          <a:xfrm>
            <a:off x="2318547" y="139575"/>
            <a:ext cx="4506900" cy="141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3600" b="1">
                <a:solidFill>
                  <a:srgbClr val="666666"/>
                </a:solidFill>
                <a:latin typeface="Calibri"/>
                <a:ea typeface="Calibri"/>
                <a:cs typeface="Calibri"/>
                <a:sym typeface="Calibri"/>
              </a:rPr>
              <a:t>Interim</a:t>
            </a:r>
            <a:endParaRPr>
              <a:solidFill>
                <a:srgbClr val="666666"/>
              </a:solidFill>
            </a:endParaRPr>
          </a:p>
          <a:p>
            <a:pPr marL="0" lvl="0" indent="0" algn="l" rtl="0">
              <a:spcBef>
                <a:spcPts val="0"/>
              </a:spcBef>
              <a:spcAft>
                <a:spcPts val="0"/>
              </a:spcAft>
              <a:buClr>
                <a:schemeClr val="dk1"/>
              </a:buClr>
              <a:buFont typeface="Arial"/>
              <a:buNone/>
            </a:pPr>
            <a:r>
              <a:rPr lang="en-US" sz="2400" b="1">
                <a:solidFill>
                  <a:srgbClr val="666666"/>
                </a:solidFill>
                <a:latin typeface="Calibri"/>
                <a:ea typeface="Calibri"/>
                <a:cs typeface="Calibri"/>
                <a:sym typeface="Calibri"/>
              </a:rPr>
              <a:t>Classroom information at the end of a unit. </a:t>
            </a:r>
            <a:endParaRPr sz="2400" b="1">
              <a:solidFill>
                <a:srgbClr val="6AA84F"/>
              </a:solidFill>
              <a:latin typeface="Calibri"/>
              <a:ea typeface="Calibri"/>
              <a:cs typeface="Calibri"/>
              <a:sym typeface="Calibri"/>
            </a:endParaRPr>
          </a:p>
          <a:p>
            <a:pPr marL="0" marR="0" lvl="0" indent="0" algn="l" rtl="0">
              <a:lnSpc>
                <a:spcPct val="100000"/>
              </a:lnSpc>
              <a:spcBef>
                <a:spcPts val="0"/>
              </a:spcBef>
              <a:spcAft>
                <a:spcPts val="0"/>
              </a:spcAft>
              <a:buNone/>
            </a:pPr>
            <a:endParaRPr sz="1000" b="0" i="0" u="none" strike="noStrike" cap="none">
              <a:solidFill>
                <a:srgbClr val="6AA84F"/>
              </a:solidFill>
              <a:latin typeface="Calibri"/>
              <a:ea typeface="Calibri"/>
              <a:cs typeface="Calibri"/>
              <a:sym typeface="Calibri"/>
            </a:endParaRPr>
          </a:p>
        </p:txBody>
      </p:sp>
      <p:sp>
        <p:nvSpPr>
          <p:cNvPr id="238" name="Google Shape;238;p32"/>
          <p:cNvSpPr txBox="1"/>
          <p:nvPr/>
        </p:nvSpPr>
        <p:spPr>
          <a:xfrm>
            <a:off x="465675" y="1746250"/>
            <a:ext cx="8223300" cy="46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Calibri"/>
                <a:ea typeface="Calibri"/>
                <a:cs typeface="Calibri"/>
                <a:sym typeface="Calibri"/>
              </a:rPr>
              <a:t>Interim assessments are periodic standards-based assessments that target specific units of content. </a:t>
            </a:r>
            <a:endParaRPr sz="2400" b="1"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2000" dirty="0">
                <a:latin typeface="Calibri"/>
                <a:ea typeface="Calibri"/>
                <a:cs typeface="Calibri"/>
                <a:sym typeface="Calibri"/>
              </a:rPr>
              <a:t>Allows for a </a:t>
            </a:r>
            <a:r>
              <a:rPr lang="en-US" sz="2000" b="1" dirty="0">
                <a:latin typeface="Calibri"/>
                <a:ea typeface="Calibri"/>
                <a:cs typeface="Calibri"/>
                <a:sym typeface="Calibri"/>
              </a:rPr>
              <a:t>common, within-school or district view of how students are progressing toward understanding Oregon’s content standards</a:t>
            </a:r>
            <a:r>
              <a:rPr lang="en-US" sz="2000" dirty="0">
                <a:latin typeface="Calibri"/>
                <a:ea typeface="Calibri"/>
                <a:cs typeface="Calibri"/>
                <a:sym typeface="Calibri"/>
              </a:rPr>
              <a:t> and provides an </a:t>
            </a:r>
            <a:r>
              <a:rPr lang="en-US" sz="2000" u="sng" dirty="0">
                <a:latin typeface="Calibri"/>
                <a:ea typeface="Calibri"/>
                <a:cs typeface="Calibri"/>
                <a:sym typeface="Calibri"/>
              </a:rPr>
              <a:t>opportunity for educator collaboration and calibration. </a:t>
            </a:r>
            <a:endParaRPr sz="2000" u="sng"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457200" lvl="0" indent="0" algn="l" rtl="0">
              <a:spcBef>
                <a:spcPts val="0"/>
              </a:spcBef>
              <a:spcAft>
                <a:spcPts val="0"/>
              </a:spcAft>
              <a:buNone/>
            </a:pPr>
            <a:endParaRPr sz="2000" dirty="0">
              <a:highlight>
                <a:srgbClr val="FFFF00"/>
              </a:highlight>
              <a:latin typeface="Calibri"/>
              <a:ea typeface="Calibri"/>
              <a:cs typeface="Calibri"/>
              <a:sym typeface="Calibri"/>
            </a:endParaRPr>
          </a:p>
        </p:txBody>
      </p:sp>
      <p:pic>
        <p:nvPicPr>
          <p:cNvPr id="239" name="Google Shape;239;p32" descr="Euskal Herria Bildu - EAEko etxebizitza legea"/>
          <p:cNvPicPr preferRelativeResize="0"/>
          <p:nvPr/>
        </p:nvPicPr>
        <p:blipFill rotWithShape="1">
          <a:blip r:embed="rId3">
            <a:alphaModFix/>
          </a:blip>
          <a:srcRect/>
          <a:stretch/>
        </p:blipFill>
        <p:spPr>
          <a:xfrm>
            <a:off x="7427175" y="216525"/>
            <a:ext cx="1261800" cy="1261800"/>
          </a:xfrm>
          <a:prstGeom prst="rect">
            <a:avLst/>
          </a:prstGeom>
          <a:noFill/>
          <a:ln>
            <a:noFill/>
          </a:ln>
        </p:spPr>
      </p:pic>
      <p:sp>
        <p:nvSpPr>
          <p:cNvPr id="2" name="Title 1" hidden="1"/>
          <p:cNvSpPr>
            <a:spLocks noGrp="1"/>
          </p:cNvSpPr>
          <p:nvPr>
            <p:ph type="title"/>
          </p:nvPr>
        </p:nvSpPr>
        <p:spPr/>
        <p:txBody>
          <a:bodyPr/>
          <a:lstStyle/>
          <a:p>
            <a:r>
              <a:rPr lang="en-US" dirty="0" smtClean="0"/>
              <a:t>Interim Assessment Introduction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4" end="4"/>
                                            </p:txEl>
                                          </p:spTgt>
                                        </p:tgtEl>
                                        <p:attrNameLst>
                                          <p:attrName>style.visibility</p:attrName>
                                        </p:attrNameLst>
                                      </p:cBhvr>
                                      <p:to>
                                        <p:strVal val="visible"/>
                                      </p:to>
                                    </p:set>
                                    <p:animEffect transition="in" filter="fade">
                                      <p:cBhvr>
                                        <p:cTn id="7" dur="500"/>
                                        <p:tgtEl>
                                          <p:spTgt spid="2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p:nvPr/>
        </p:nvSpPr>
        <p:spPr>
          <a:xfrm>
            <a:off x="1841500" y="139600"/>
            <a:ext cx="6810300" cy="569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000" b="1" dirty="0">
                <a:latin typeface="Calibri"/>
                <a:ea typeface="Calibri"/>
                <a:cs typeface="Calibri"/>
                <a:sym typeface="Calibri"/>
              </a:rPr>
              <a:t>Assessment </a:t>
            </a:r>
            <a:r>
              <a:rPr lang="en-US" sz="3000" b="1" dirty="0">
                <a:solidFill>
                  <a:srgbClr val="999999"/>
                </a:solidFill>
                <a:latin typeface="Calibri"/>
                <a:ea typeface="Calibri"/>
                <a:cs typeface="Calibri"/>
                <a:sym typeface="Calibri"/>
              </a:rPr>
              <a:t>FOR </a:t>
            </a:r>
            <a:r>
              <a:rPr lang="en-US" sz="3000" b="1" u="sng" dirty="0">
                <a:latin typeface="Calibri"/>
                <a:ea typeface="Calibri"/>
                <a:cs typeface="Calibri"/>
                <a:sym typeface="Calibri"/>
              </a:rPr>
              <a:t>and</a:t>
            </a:r>
            <a:r>
              <a:rPr lang="en-US" sz="3000" b="1" dirty="0">
                <a:latin typeface="Calibri"/>
                <a:ea typeface="Calibri"/>
                <a:cs typeface="Calibri"/>
                <a:sym typeface="Calibri"/>
              </a:rPr>
              <a:t> </a:t>
            </a:r>
            <a:r>
              <a:rPr lang="en-US" sz="3000" b="1" dirty="0">
                <a:solidFill>
                  <a:srgbClr val="999999"/>
                </a:solidFill>
                <a:latin typeface="Calibri"/>
                <a:ea typeface="Calibri"/>
                <a:cs typeface="Calibri"/>
                <a:sym typeface="Calibri"/>
              </a:rPr>
              <a:t>OF </a:t>
            </a:r>
            <a:r>
              <a:rPr lang="en-US" sz="3000" b="1" dirty="0">
                <a:solidFill>
                  <a:srgbClr val="6AA84F"/>
                </a:solidFill>
                <a:latin typeface="Calibri"/>
                <a:ea typeface="Calibri"/>
                <a:cs typeface="Calibri"/>
                <a:sym typeface="Calibri"/>
              </a:rPr>
              <a:t> </a:t>
            </a:r>
            <a:r>
              <a:rPr lang="en-US" sz="3000" b="1" dirty="0">
                <a:latin typeface="Calibri"/>
                <a:ea typeface="Calibri"/>
                <a:cs typeface="Calibri"/>
                <a:sym typeface="Calibri"/>
              </a:rPr>
              <a:t>Learning</a:t>
            </a:r>
            <a:endParaRPr dirty="0">
              <a:latin typeface="Calibri"/>
              <a:ea typeface="Calibri"/>
              <a:cs typeface="Calibri"/>
              <a:sym typeface="Calibri"/>
            </a:endParaRPr>
          </a:p>
        </p:txBody>
      </p:sp>
      <p:sp>
        <p:nvSpPr>
          <p:cNvPr id="246" name="Google Shape;246;p33"/>
          <p:cNvSpPr txBox="1"/>
          <p:nvPr/>
        </p:nvSpPr>
        <p:spPr>
          <a:xfrm>
            <a:off x="444500" y="1498600"/>
            <a:ext cx="7426200" cy="16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999999"/>
                </a:solidFill>
                <a:latin typeface="Calibri"/>
                <a:ea typeface="Calibri"/>
                <a:cs typeface="Calibri"/>
                <a:sym typeface="Calibri"/>
              </a:rPr>
              <a:t>Interim assessment </a:t>
            </a:r>
            <a:r>
              <a:rPr lang="en-US" sz="2000">
                <a:solidFill>
                  <a:schemeClr val="dk1"/>
                </a:solidFill>
                <a:latin typeface="Calibri"/>
                <a:ea typeface="Calibri"/>
                <a:cs typeface="Calibri"/>
                <a:sym typeface="Calibri"/>
              </a:rPr>
              <a:t>systems </a:t>
            </a:r>
            <a:r>
              <a:rPr lang="en-US" sz="2000" u="sng">
                <a:solidFill>
                  <a:schemeClr val="dk1"/>
                </a:solidFill>
                <a:latin typeface="Calibri"/>
                <a:ea typeface="Calibri"/>
                <a:cs typeface="Calibri"/>
                <a:sym typeface="Calibri"/>
              </a:rPr>
              <a:t>connect student performance to instruction</a:t>
            </a:r>
            <a:r>
              <a:rPr lang="en-US" sz="2000">
                <a:solidFill>
                  <a:schemeClr val="dk1"/>
                </a:solidFill>
                <a:latin typeface="Calibri"/>
                <a:ea typeface="Calibri"/>
                <a:cs typeface="Calibri"/>
                <a:sym typeface="Calibri"/>
              </a:rPr>
              <a:t>, outlining not just where student learning is needed, but providing classroom educators </a:t>
            </a:r>
            <a:r>
              <a:rPr lang="en-US" sz="2000" u="sng">
                <a:solidFill>
                  <a:schemeClr val="dk1"/>
                </a:solidFill>
                <a:latin typeface="Calibri"/>
                <a:ea typeface="Calibri"/>
                <a:cs typeface="Calibri"/>
                <a:sym typeface="Calibri"/>
              </a:rPr>
              <a:t>with instructional examples of </a:t>
            </a:r>
            <a:r>
              <a:rPr lang="en-US" sz="2000" b="1">
                <a:solidFill>
                  <a:schemeClr val="dk1"/>
                </a:solidFill>
                <a:latin typeface="Calibri"/>
                <a:ea typeface="Calibri"/>
                <a:cs typeface="Calibri"/>
                <a:sym typeface="Calibri"/>
              </a:rPr>
              <a:t>what to work on next</a:t>
            </a:r>
            <a:r>
              <a:rPr lang="en-US" sz="2000">
                <a:solidFill>
                  <a:schemeClr val="dk1"/>
                </a:solidFill>
                <a:latin typeface="Calibri"/>
                <a:ea typeface="Calibri"/>
                <a:cs typeface="Calibri"/>
                <a:sym typeface="Calibri"/>
              </a:rPr>
              <a:t>.</a:t>
            </a:r>
            <a:endParaRPr sz="2000" u="sng">
              <a:latin typeface="Calibri"/>
              <a:ea typeface="Calibri"/>
              <a:cs typeface="Calibri"/>
              <a:sym typeface="Calibri"/>
            </a:endParaRPr>
          </a:p>
        </p:txBody>
      </p:sp>
      <p:sp>
        <p:nvSpPr>
          <p:cNvPr id="247" name="Google Shape;247;p33"/>
          <p:cNvSpPr txBox="1"/>
          <p:nvPr/>
        </p:nvSpPr>
        <p:spPr>
          <a:xfrm>
            <a:off x="468300" y="3297675"/>
            <a:ext cx="8207400" cy="29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Data from interim assessments can help educators answer questions such as: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6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b="1" i="1">
                <a:solidFill>
                  <a:schemeClr val="dk1"/>
                </a:solidFill>
                <a:latin typeface="Calibri"/>
                <a:ea typeface="Calibri"/>
                <a:cs typeface="Calibri"/>
                <a:sym typeface="Calibri"/>
              </a:rPr>
              <a:t>“Did my students understand that that concept?” and, </a:t>
            </a:r>
            <a:endParaRPr sz="2000" b="1" i="1">
              <a:solidFill>
                <a:schemeClr val="dk1"/>
              </a:solidFill>
              <a:latin typeface="Calibri"/>
              <a:ea typeface="Calibri"/>
              <a:cs typeface="Calibri"/>
              <a:sym typeface="Calibri"/>
            </a:endParaRPr>
          </a:p>
          <a:p>
            <a:pPr marL="457200" lvl="0" indent="0" algn="l" rtl="0">
              <a:spcBef>
                <a:spcPts val="0"/>
              </a:spcBef>
              <a:spcAft>
                <a:spcPts val="0"/>
              </a:spcAft>
              <a:buNone/>
            </a:pPr>
            <a:endParaRPr sz="600" b="1" i="1">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b="1" i="1">
                <a:solidFill>
                  <a:schemeClr val="dk1"/>
                </a:solidFill>
                <a:latin typeface="Calibri"/>
                <a:ea typeface="Calibri"/>
                <a:cs typeface="Calibri"/>
                <a:sym typeface="Calibri"/>
              </a:rPr>
              <a:t>“What aspects do I probably need to revisit and reframe to support their learning?”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i="1" u="sng">
              <a:solidFill>
                <a:schemeClr val="dk1"/>
              </a:solidFill>
              <a:latin typeface="Calibri"/>
              <a:ea typeface="Calibri"/>
              <a:cs typeface="Calibri"/>
              <a:sym typeface="Calibri"/>
            </a:endParaRPr>
          </a:p>
        </p:txBody>
      </p:sp>
      <p:pic>
        <p:nvPicPr>
          <p:cNvPr id="248" name="Google Shape;248;p33" descr="Euskal Herria Bildu - EAEko etxebizitza legea"/>
          <p:cNvPicPr preferRelativeResize="0"/>
          <p:nvPr/>
        </p:nvPicPr>
        <p:blipFill rotWithShape="1">
          <a:blip r:embed="rId3">
            <a:alphaModFix/>
          </a:blip>
          <a:srcRect/>
          <a:stretch/>
        </p:blipFill>
        <p:spPr>
          <a:xfrm>
            <a:off x="7771000" y="878500"/>
            <a:ext cx="1261800" cy="1261800"/>
          </a:xfrm>
          <a:prstGeom prst="rect">
            <a:avLst/>
          </a:prstGeom>
          <a:noFill/>
          <a:ln>
            <a:noFill/>
          </a:ln>
        </p:spPr>
      </p:pic>
      <p:sp>
        <p:nvSpPr>
          <p:cNvPr id="2" name="Title 1" hidden="1"/>
          <p:cNvSpPr>
            <a:spLocks noGrp="1"/>
          </p:cNvSpPr>
          <p:nvPr>
            <p:ph type="title"/>
          </p:nvPr>
        </p:nvSpPr>
        <p:spPr/>
        <p:txBody>
          <a:bodyPr/>
          <a:lstStyle/>
          <a:p>
            <a:r>
              <a:rPr lang="en-US" dirty="0" smtClean="0"/>
              <a:t>Interim Assessment </a:t>
            </a:r>
            <a:r>
              <a:rPr lang="en-US" dirty="0">
                <a:solidFill>
                  <a:srgbClr val="999999"/>
                </a:solidFill>
              </a:rPr>
              <a:t>FOR </a:t>
            </a:r>
            <a:r>
              <a:rPr lang="en-US" u="sng" dirty="0"/>
              <a:t>and</a:t>
            </a:r>
            <a:r>
              <a:rPr lang="en-US" dirty="0"/>
              <a:t> </a:t>
            </a:r>
            <a:r>
              <a:rPr lang="en-US" dirty="0">
                <a:solidFill>
                  <a:srgbClr val="999999"/>
                </a:solidFill>
              </a:rPr>
              <a:t>OF </a:t>
            </a:r>
            <a:r>
              <a:rPr lang="en-US" dirty="0">
                <a:solidFill>
                  <a:srgbClr val="6AA84F"/>
                </a:solidFill>
              </a:rPr>
              <a:t> </a:t>
            </a:r>
            <a:r>
              <a:rPr lang="en-US" dirty="0"/>
              <a:t>Learning</a:t>
            </a:r>
            <a:br>
              <a:rPr lang="en-US" dirty="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p:nvPr/>
        </p:nvSpPr>
        <p:spPr>
          <a:xfrm>
            <a:off x="168333" y="3102224"/>
            <a:ext cx="3171600" cy="14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rgbClr val="6AA84F"/>
                </a:solidFill>
                <a:latin typeface="Calibri"/>
                <a:ea typeface="Calibri"/>
                <a:cs typeface="Calibri"/>
                <a:sym typeface="Calibri"/>
              </a:rPr>
              <a:t>Formative</a:t>
            </a:r>
            <a:endParaRPr>
              <a:solidFill>
                <a:srgbClr val="6AA84F"/>
              </a:solidFill>
            </a:endParaRPr>
          </a:p>
          <a:p>
            <a:pPr marL="0" marR="0" lvl="0" indent="0" algn="l" rtl="0">
              <a:lnSpc>
                <a:spcPct val="100000"/>
              </a:lnSpc>
              <a:spcBef>
                <a:spcPts val="0"/>
              </a:spcBef>
              <a:spcAft>
                <a:spcPts val="0"/>
              </a:spcAft>
              <a:buNone/>
            </a:pPr>
            <a:r>
              <a:rPr lang="en-US" sz="2000" b="1" i="0" u="none" strike="noStrike" cap="none">
                <a:solidFill>
                  <a:srgbClr val="6AA84F"/>
                </a:solidFill>
                <a:latin typeface="Calibri"/>
                <a:ea typeface="Calibri"/>
                <a:cs typeface="Calibri"/>
                <a:sym typeface="Calibri"/>
              </a:rPr>
              <a:t>Student level information, in the moment. </a:t>
            </a:r>
            <a:endParaRPr>
              <a:solidFill>
                <a:srgbClr val="6AA84F"/>
              </a:solidFill>
            </a:endParaRPr>
          </a:p>
          <a:p>
            <a:pPr marL="0" marR="0" lvl="0" indent="0" algn="l" rtl="0">
              <a:lnSpc>
                <a:spcPct val="100000"/>
              </a:lnSpc>
              <a:spcBef>
                <a:spcPts val="0"/>
              </a:spcBef>
              <a:spcAft>
                <a:spcPts val="0"/>
              </a:spcAft>
              <a:buNone/>
            </a:pPr>
            <a:endParaRPr sz="1000" b="0" i="0" u="none" strike="noStrike" cap="none">
              <a:solidFill>
                <a:srgbClr val="6AA84F"/>
              </a:solidFill>
              <a:latin typeface="Calibri"/>
              <a:ea typeface="Calibri"/>
              <a:cs typeface="Calibri"/>
              <a:sym typeface="Calibri"/>
            </a:endParaRPr>
          </a:p>
        </p:txBody>
      </p:sp>
      <p:sp>
        <p:nvSpPr>
          <p:cNvPr id="255" name="Google Shape;255;p34"/>
          <p:cNvSpPr/>
          <p:nvPr/>
        </p:nvSpPr>
        <p:spPr>
          <a:xfrm>
            <a:off x="3241494" y="2167206"/>
            <a:ext cx="2661000" cy="126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rgbClr val="666666"/>
                </a:solidFill>
                <a:latin typeface="Calibri"/>
                <a:ea typeface="Calibri"/>
                <a:cs typeface="Calibri"/>
                <a:sym typeface="Calibri"/>
              </a:rPr>
              <a:t>Interim</a:t>
            </a:r>
            <a:endParaRPr>
              <a:solidFill>
                <a:srgbClr val="666666"/>
              </a:solidFill>
            </a:endParaRPr>
          </a:p>
          <a:p>
            <a:pPr marL="0" marR="0" lvl="0" indent="0" algn="l" rtl="0">
              <a:lnSpc>
                <a:spcPct val="100000"/>
              </a:lnSpc>
              <a:spcBef>
                <a:spcPts val="0"/>
              </a:spcBef>
              <a:spcAft>
                <a:spcPts val="0"/>
              </a:spcAft>
              <a:buNone/>
            </a:pPr>
            <a:r>
              <a:rPr lang="en-US" sz="2000" b="1" i="0" u="none" strike="noStrike" cap="none">
                <a:solidFill>
                  <a:srgbClr val="666666"/>
                </a:solidFill>
                <a:latin typeface="Calibri"/>
                <a:ea typeface="Calibri"/>
                <a:cs typeface="Calibri"/>
                <a:sym typeface="Calibri"/>
              </a:rPr>
              <a:t>Classroom information at the end of a unit. </a:t>
            </a:r>
            <a:endParaRPr>
              <a:solidFill>
                <a:srgbClr val="666666"/>
              </a:solidFill>
            </a:endParaRPr>
          </a:p>
        </p:txBody>
      </p:sp>
      <p:sp>
        <p:nvSpPr>
          <p:cNvPr id="256" name="Google Shape;256;p34"/>
          <p:cNvSpPr/>
          <p:nvPr/>
        </p:nvSpPr>
        <p:spPr>
          <a:xfrm>
            <a:off x="6278310" y="1220343"/>
            <a:ext cx="27387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chemeClr val="accent1"/>
                </a:solidFill>
                <a:latin typeface="Calibri"/>
                <a:ea typeface="Calibri"/>
                <a:cs typeface="Calibri"/>
                <a:sym typeface="Calibri"/>
              </a:rPr>
              <a:t>Summative</a:t>
            </a:r>
            <a:endParaRPr/>
          </a:p>
          <a:p>
            <a:pPr marL="0" marR="0" lvl="0" indent="0" algn="l" rtl="0">
              <a:lnSpc>
                <a:spcPct val="100000"/>
              </a:lnSpc>
              <a:spcBef>
                <a:spcPts val="0"/>
              </a:spcBef>
              <a:spcAft>
                <a:spcPts val="0"/>
              </a:spcAft>
              <a:buNone/>
            </a:pPr>
            <a:r>
              <a:rPr lang="en-US" sz="2000" b="1" i="0" u="none" strike="noStrike" cap="none">
                <a:solidFill>
                  <a:schemeClr val="accent1"/>
                </a:solidFill>
                <a:latin typeface="Calibri"/>
                <a:ea typeface="Calibri"/>
                <a:cs typeface="Calibri"/>
                <a:sym typeface="Calibri"/>
              </a:rPr>
              <a:t>State, district, and school information at the end of the year.</a:t>
            </a:r>
            <a:endParaRPr/>
          </a:p>
        </p:txBody>
      </p:sp>
      <p:pic>
        <p:nvPicPr>
          <p:cNvPr id="257" name="Google Shape;257;p34" descr="Euskal Herria Bildu - EAEko etxebizitza legea"/>
          <p:cNvPicPr preferRelativeResize="0"/>
          <p:nvPr/>
        </p:nvPicPr>
        <p:blipFill rotWithShape="1">
          <a:blip r:embed="rId3">
            <a:alphaModFix/>
          </a:blip>
          <a:srcRect/>
          <a:stretch/>
        </p:blipFill>
        <p:spPr>
          <a:xfrm>
            <a:off x="3941100" y="3429000"/>
            <a:ext cx="1261800" cy="1261800"/>
          </a:xfrm>
          <a:prstGeom prst="rect">
            <a:avLst/>
          </a:prstGeom>
          <a:noFill/>
          <a:ln>
            <a:noFill/>
          </a:ln>
        </p:spPr>
      </p:pic>
      <p:pic>
        <p:nvPicPr>
          <p:cNvPr id="259" name="Google Shape;259;p34" descr="File:Microscope icon (black).svg - Wikimedia Commons"/>
          <p:cNvPicPr preferRelativeResize="0"/>
          <p:nvPr/>
        </p:nvPicPr>
        <p:blipFill rotWithShape="1">
          <a:blip r:embed="rId4">
            <a:alphaModFix/>
          </a:blip>
          <a:srcRect/>
          <a:stretch/>
        </p:blipFill>
        <p:spPr>
          <a:xfrm>
            <a:off x="1147922" y="4370275"/>
            <a:ext cx="933077" cy="1480600"/>
          </a:xfrm>
          <a:prstGeom prst="rect">
            <a:avLst/>
          </a:prstGeom>
          <a:noFill/>
          <a:ln>
            <a:noFill/>
          </a:ln>
        </p:spPr>
      </p:pic>
      <p:sp>
        <p:nvSpPr>
          <p:cNvPr id="260" name="Google Shape;260;p34"/>
          <p:cNvSpPr/>
          <p:nvPr/>
        </p:nvSpPr>
        <p:spPr>
          <a:xfrm>
            <a:off x="1185300" y="5850875"/>
            <a:ext cx="67734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0" i="1" u="none" strike="noStrike" cap="none" dirty="0">
                <a:solidFill>
                  <a:srgbClr val="000000"/>
                </a:solidFill>
                <a:latin typeface="Calibri"/>
                <a:ea typeface="Calibri"/>
                <a:cs typeface="Calibri"/>
                <a:sym typeface="Calibri"/>
              </a:rPr>
              <a:t>For additional information, please visit our guidance document</a:t>
            </a:r>
            <a:endParaRPr dirty="0"/>
          </a:p>
          <a:p>
            <a:pPr marL="0" marR="0" lvl="0" indent="0" algn="ctr" rtl="0">
              <a:lnSpc>
                <a:spcPct val="100000"/>
              </a:lnSpc>
              <a:spcBef>
                <a:spcPts val="0"/>
              </a:spcBef>
              <a:spcAft>
                <a:spcPts val="0"/>
              </a:spcAft>
              <a:buNone/>
            </a:pPr>
            <a:r>
              <a:rPr lang="en-US" sz="1800" b="0" i="1" u="none" strike="noStrike" cap="none" dirty="0">
                <a:solidFill>
                  <a:srgbClr val="000000"/>
                </a:solidFill>
                <a:latin typeface="Calibri"/>
                <a:ea typeface="Calibri"/>
                <a:cs typeface="Calibri"/>
                <a:sym typeface="Calibri"/>
              </a:rPr>
              <a:t>“The Right Assessment for the Right Purpose” </a:t>
            </a:r>
            <a:r>
              <a:rPr lang="en-US" sz="1800" b="0" i="1" u="sng" strike="noStrike" cap="none" dirty="0">
                <a:solidFill>
                  <a:srgbClr val="000000"/>
                </a:solidFill>
                <a:latin typeface="Calibri"/>
                <a:ea typeface="Calibri"/>
                <a:cs typeface="Calibri"/>
                <a:sym typeface="Calibri"/>
                <a:hlinkClick r:id="rId5"/>
              </a:rPr>
              <a:t>bit.ly/ode-</a:t>
            </a:r>
            <a:r>
              <a:rPr lang="en-US" sz="1800" b="0" i="1" u="sng" strike="noStrike" cap="none" dirty="0" err="1">
                <a:solidFill>
                  <a:srgbClr val="000000"/>
                </a:solidFill>
                <a:latin typeface="Calibri"/>
                <a:ea typeface="Calibri"/>
                <a:cs typeface="Calibri"/>
                <a:sym typeface="Calibri"/>
                <a:hlinkClick r:id="rId5"/>
              </a:rPr>
              <a:t>rarp</a:t>
            </a:r>
            <a:r>
              <a:rPr lang="en-US" sz="1800" b="0" i="1" u="none" strike="noStrike" cap="none" dirty="0">
                <a:solidFill>
                  <a:srgbClr val="000000"/>
                </a:solidFill>
                <a:latin typeface="Calibri"/>
                <a:ea typeface="Calibri"/>
                <a:cs typeface="Calibri"/>
                <a:sym typeface="Calibri"/>
              </a:rPr>
              <a:t> </a:t>
            </a:r>
            <a:endParaRPr sz="1800" b="0" i="1" u="none" strike="noStrike" cap="none" dirty="0">
              <a:solidFill>
                <a:srgbClr val="000000"/>
              </a:solidFill>
              <a:latin typeface="Calibri"/>
              <a:ea typeface="Calibri"/>
              <a:cs typeface="Calibri"/>
              <a:sym typeface="Calibri"/>
            </a:endParaRPr>
          </a:p>
        </p:txBody>
      </p:sp>
      <p:sp>
        <p:nvSpPr>
          <p:cNvPr id="261" name="Google Shape;261;p34"/>
          <p:cNvSpPr txBox="1"/>
          <p:nvPr/>
        </p:nvSpPr>
        <p:spPr>
          <a:xfrm>
            <a:off x="216875" y="923075"/>
            <a:ext cx="5238900" cy="117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600" b="1" dirty="0">
                <a:latin typeface="Calibri"/>
                <a:ea typeface="Calibri"/>
                <a:cs typeface="Calibri"/>
                <a:sym typeface="Calibri"/>
              </a:rPr>
              <a:t>The Right Assessment for the Right Purpose</a:t>
            </a:r>
            <a:endParaRPr sz="3600" b="1" dirty="0">
              <a:latin typeface="Calibri"/>
              <a:ea typeface="Calibri"/>
              <a:cs typeface="Calibri"/>
              <a:sym typeface="Calibri"/>
            </a:endParaRPr>
          </a:p>
        </p:txBody>
      </p:sp>
      <p:sp>
        <p:nvSpPr>
          <p:cNvPr id="262" name="Google Shape;262;p34" title="Summative Assessment graphic of telescope"/>
          <p:cNvSpPr/>
          <p:nvPr/>
        </p:nvSpPr>
        <p:spPr>
          <a:xfrm>
            <a:off x="6007900" y="1216524"/>
            <a:ext cx="3019800" cy="3009309"/>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p:cNvSpPr>
            <a:spLocks noGrp="1"/>
          </p:cNvSpPr>
          <p:nvPr>
            <p:ph type="title"/>
          </p:nvPr>
        </p:nvSpPr>
        <p:spPr/>
        <p:txBody>
          <a:bodyPr/>
          <a:lstStyle/>
          <a:p>
            <a:r>
              <a:rPr lang="en-US" dirty="0"/>
              <a:t>The Right Assessment for the Right Purpose</a:t>
            </a:r>
            <a:br>
              <a:rPr lang="en-US" dirty="0"/>
            </a:br>
            <a:r>
              <a:rPr lang="en-US" dirty="0" smtClean="0"/>
              <a:t>Summative Assessment</a:t>
            </a:r>
            <a:endParaRPr lang="en-US" dirty="0"/>
          </a:p>
        </p:txBody>
      </p:sp>
      <p:pic>
        <p:nvPicPr>
          <p:cNvPr id="12" name="Picture 11" title="telescope image"/>
          <p:cNvPicPr>
            <a:picLocks noChangeAspect="1"/>
          </p:cNvPicPr>
          <p:nvPr/>
        </p:nvPicPr>
        <p:blipFill>
          <a:blip r:embed="rId6"/>
          <a:stretch>
            <a:fillRect/>
          </a:stretch>
        </p:blipFill>
        <p:spPr>
          <a:xfrm>
            <a:off x="7039254" y="2806526"/>
            <a:ext cx="1216811" cy="13163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p:nvPr/>
        </p:nvSpPr>
        <p:spPr>
          <a:xfrm>
            <a:off x="2318550" y="139575"/>
            <a:ext cx="4954200" cy="141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600" b="1">
                <a:solidFill>
                  <a:srgbClr val="3D85C6"/>
                </a:solidFill>
                <a:latin typeface="Calibri"/>
                <a:ea typeface="Calibri"/>
                <a:cs typeface="Calibri"/>
                <a:sym typeface="Calibri"/>
              </a:rPr>
              <a:t>Summative</a:t>
            </a:r>
            <a:endParaRPr>
              <a:solidFill>
                <a:srgbClr val="3D85C6"/>
              </a:solidFill>
            </a:endParaRPr>
          </a:p>
          <a:p>
            <a:pPr marL="0" lvl="0" indent="0" algn="l" rtl="0">
              <a:spcBef>
                <a:spcPts val="0"/>
              </a:spcBef>
              <a:spcAft>
                <a:spcPts val="0"/>
              </a:spcAft>
              <a:buClr>
                <a:schemeClr val="dk1"/>
              </a:buClr>
              <a:buFont typeface="Arial"/>
              <a:buNone/>
            </a:pPr>
            <a:r>
              <a:rPr lang="en-US" sz="2400" b="1">
                <a:solidFill>
                  <a:schemeClr val="accent1"/>
                </a:solidFill>
                <a:latin typeface="Calibri"/>
                <a:ea typeface="Calibri"/>
                <a:cs typeface="Calibri"/>
                <a:sym typeface="Calibri"/>
              </a:rPr>
              <a:t>State, district, and school information at the end of the year.</a:t>
            </a:r>
            <a:endParaRPr sz="2400">
              <a:solidFill>
                <a:schemeClr val="dk1"/>
              </a:solidFill>
            </a:endParaRPr>
          </a:p>
          <a:p>
            <a:pPr marL="0" marR="0" lvl="0" indent="0" algn="l" rtl="0">
              <a:lnSpc>
                <a:spcPct val="100000"/>
              </a:lnSpc>
              <a:spcBef>
                <a:spcPts val="0"/>
              </a:spcBef>
              <a:spcAft>
                <a:spcPts val="0"/>
              </a:spcAft>
              <a:buNone/>
            </a:pPr>
            <a:endParaRPr sz="3600" b="1">
              <a:solidFill>
                <a:srgbClr val="6AA84F"/>
              </a:solidFill>
              <a:latin typeface="Calibri"/>
              <a:ea typeface="Calibri"/>
              <a:cs typeface="Calibri"/>
              <a:sym typeface="Calibri"/>
            </a:endParaRPr>
          </a:p>
        </p:txBody>
      </p:sp>
      <p:sp>
        <p:nvSpPr>
          <p:cNvPr id="269" name="Google Shape;269;p35"/>
          <p:cNvSpPr txBox="1"/>
          <p:nvPr/>
        </p:nvSpPr>
        <p:spPr>
          <a:xfrm>
            <a:off x="465675" y="2074325"/>
            <a:ext cx="8223300" cy="437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Calibri"/>
                <a:ea typeface="Calibri"/>
                <a:cs typeface="Calibri"/>
                <a:sym typeface="Calibri"/>
              </a:rPr>
              <a:t>Summative assessments are standards-based assessments of proficiency administered after instruction has occurred, generally at the end of an academic school year. </a:t>
            </a:r>
            <a:endParaRPr sz="2400" b="1" dirty="0">
              <a:latin typeface="Calibri"/>
              <a:ea typeface="Calibri"/>
              <a:cs typeface="Calibri"/>
              <a:sym typeface="Calibri"/>
            </a:endParaRPr>
          </a:p>
          <a:p>
            <a:pPr marL="0" lvl="0" indent="0" algn="l" rtl="0">
              <a:spcBef>
                <a:spcPts val="0"/>
              </a:spcBef>
              <a:spcAft>
                <a:spcPts val="0"/>
              </a:spcAft>
              <a:buNone/>
            </a:pPr>
            <a:endParaRPr sz="2400" b="1" dirty="0">
              <a:latin typeface="Calibri"/>
              <a:ea typeface="Calibri"/>
              <a:cs typeface="Calibri"/>
              <a:sym typeface="Calibri"/>
            </a:endParaRPr>
          </a:p>
          <a:p>
            <a:pPr marL="0" lvl="0" indent="0" algn="l" rtl="0">
              <a:spcBef>
                <a:spcPts val="0"/>
              </a:spcBef>
              <a:spcAft>
                <a:spcPts val="0"/>
              </a:spcAft>
              <a:buNone/>
            </a:pPr>
            <a:endParaRPr sz="24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State-level summative assessments are typically used for school </a:t>
            </a:r>
            <a:r>
              <a:rPr lang="en-US" sz="2000" u="sng" dirty="0">
                <a:latin typeface="Calibri"/>
                <a:ea typeface="Calibri"/>
                <a:cs typeface="Calibri"/>
                <a:sym typeface="Calibri"/>
              </a:rPr>
              <a:t>accountability</a:t>
            </a:r>
            <a:r>
              <a:rPr lang="en-US" sz="2000" dirty="0">
                <a:latin typeface="Calibri"/>
                <a:ea typeface="Calibri"/>
                <a:cs typeface="Calibri"/>
                <a:sym typeface="Calibri"/>
              </a:rPr>
              <a:t>, </a:t>
            </a:r>
            <a:r>
              <a:rPr lang="en-US" sz="2000" u="sng" dirty="0">
                <a:latin typeface="Calibri"/>
                <a:ea typeface="Calibri"/>
                <a:cs typeface="Calibri"/>
                <a:sym typeface="Calibri"/>
              </a:rPr>
              <a:t>program evaluation</a:t>
            </a:r>
            <a:r>
              <a:rPr lang="en-US" sz="2000" dirty="0">
                <a:latin typeface="Calibri"/>
                <a:ea typeface="Calibri"/>
                <a:cs typeface="Calibri"/>
                <a:sym typeface="Calibri"/>
              </a:rPr>
              <a:t>, and to </a:t>
            </a:r>
            <a:r>
              <a:rPr lang="en-US" sz="2000" u="sng" dirty="0">
                <a:latin typeface="Calibri"/>
                <a:ea typeface="Calibri"/>
                <a:cs typeface="Calibri"/>
                <a:sym typeface="Calibri"/>
              </a:rPr>
              <a:t>estimate groups of students’ achievement levels</a:t>
            </a:r>
            <a:r>
              <a:rPr lang="en-US" sz="2000" dirty="0">
                <a:latin typeface="Calibri"/>
                <a:ea typeface="Calibri"/>
                <a:cs typeface="Calibri"/>
                <a:sym typeface="Calibri"/>
              </a:rPr>
              <a:t>. </a:t>
            </a:r>
            <a:endParaRPr sz="2000" dirty="0">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Summative Assessment Introduction</a:t>
            </a:r>
            <a:endParaRPr lang="en-US" dirty="0"/>
          </a:p>
        </p:txBody>
      </p:sp>
      <p:pic>
        <p:nvPicPr>
          <p:cNvPr id="6" name="Picture 5" title="telescope image"/>
          <p:cNvPicPr>
            <a:picLocks noChangeAspect="1"/>
          </p:cNvPicPr>
          <p:nvPr/>
        </p:nvPicPr>
        <p:blipFill>
          <a:blip r:embed="rId3"/>
          <a:stretch>
            <a:fillRect/>
          </a:stretch>
        </p:blipFill>
        <p:spPr>
          <a:xfrm>
            <a:off x="7472164" y="238907"/>
            <a:ext cx="1216811" cy="1316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3" end="3"/>
                                            </p:txEl>
                                          </p:spTgt>
                                        </p:tgtEl>
                                        <p:attrNameLst>
                                          <p:attrName>style.visibility</p:attrName>
                                        </p:attrNameLst>
                                      </p:cBhvr>
                                      <p:to>
                                        <p:strVal val="visible"/>
                                      </p:to>
                                    </p:set>
                                    <p:animEffect transition="in" filter="fade">
                                      <p:cBhvr>
                                        <p:cTn id="7" dur="500"/>
                                        <p:tgtEl>
                                          <p:spTgt spid="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7"/>
          <p:cNvSpPr txBox="1"/>
          <p:nvPr/>
        </p:nvSpPr>
        <p:spPr>
          <a:xfrm>
            <a:off x="5725834" y="6098125"/>
            <a:ext cx="2710200" cy="32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chemeClr val="dk1"/>
                </a:solidFill>
              </a:rPr>
              <a:t>Photo by</a:t>
            </a:r>
            <a:r>
              <a:rPr lang="en-US" sz="1100">
                <a:solidFill>
                  <a:schemeClr val="dk1"/>
                </a:solidFill>
                <a:uFill>
                  <a:noFill/>
                </a:uFill>
                <a:hlinkClick r:id="rId3"/>
              </a:rPr>
              <a:t> </a:t>
            </a:r>
            <a:r>
              <a:rPr lang="en-US" sz="1100" u="sng">
                <a:solidFill>
                  <a:schemeClr val="hlink"/>
                </a:solidFill>
                <a:hlinkClick r:id="rId3"/>
              </a:rPr>
              <a:t>Bekir Dönmez</a:t>
            </a:r>
            <a:r>
              <a:rPr lang="en-US" sz="1100">
                <a:solidFill>
                  <a:schemeClr val="dk1"/>
                </a:solidFill>
              </a:rPr>
              <a:t> on</a:t>
            </a:r>
            <a:r>
              <a:rPr lang="en-US" sz="1100">
                <a:solidFill>
                  <a:schemeClr val="dk1"/>
                </a:solidFill>
                <a:uFill>
                  <a:noFill/>
                </a:uFill>
                <a:hlinkClick r:id="rId4"/>
              </a:rPr>
              <a:t> </a:t>
            </a:r>
            <a:r>
              <a:rPr lang="en-US" sz="1100" u="sng">
                <a:solidFill>
                  <a:schemeClr val="hlink"/>
                </a:solidFill>
                <a:hlinkClick r:id="rId4"/>
              </a:rPr>
              <a:t>Unsplash</a:t>
            </a:r>
            <a:endParaRPr>
              <a:latin typeface="Calibri"/>
              <a:ea typeface="Calibri"/>
              <a:cs typeface="Calibri"/>
              <a:sym typeface="Calibri"/>
            </a:endParaRPr>
          </a:p>
        </p:txBody>
      </p:sp>
      <p:pic>
        <p:nvPicPr>
          <p:cNvPr id="98" name="Google Shape;98;p17" descr="picture of rocks balanced on eachother" title="Balanced Assessment System"/>
          <p:cNvPicPr preferRelativeResize="0"/>
          <p:nvPr/>
        </p:nvPicPr>
        <p:blipFill>
          <a:blip r:embed="rId5">
            <a:alphaModFix/>
          </a:blip>
          <a:stretch>
            <a:fillRect/>
          </a:stretch>
        </p:blipFill>
        <p:spPr>
          <a:xfrm>
            <a:off x="5549350" y="1503412"/>
            <a:ext cx="3063153" cy="4594715"/>
          </a:xfrm>
          <a:prstGeom prst="rect">
            <a:avLst/>
          </a:prstGeom>
          <a:noFill/>
          <a:ln>
            <a:noFill/>
          </a:ln>
        </p:spPr>
      </p:pic>
      <p:sp>
        <p:nvSpPr>
          <p:cNvPr id="96" name="Google Shape;96;p17"/>
          <p:cNvSpPr txBox="1">
            <a:spLocks noGrp="1"/>
          </p:cNvSpPr>
          <p:nvPr>
            <p:ph type="body" idx="1"/>
          </p:nvPr>
        </p:nvSpPr>
        <p:spPr>
          <a:xfrm>
            <a:off x="465675" y="2287825"/>
            <a:ext cx="5128800" cy="41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The Oregon Statewide Assessment webinar series is designed to help teams of educators and administrators improve their teaching and learning systems using the tools and resources provided in a </a:t>
            </a:r>
            <a:r>
              <a:rPr lang="en-US" b="1" dirty="0"/>
              <a:t>balanced assessment system</a:t>
            </a:r>
            <a:r>
              <a:rPr lang="en-US" dirty="0"/>
              <a:t>.</a:t>
            </a:r>
            <a:endParaRPr dirty="0"/>
          </a:p>
        </p:txBody>
      </p:sp>
      <p:sp>
        <p:nvSpPr>
          <p:cNvPr id="95" name="Google Shape;95;p17"/>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p:nvPr/>
        </p:nvSpPr>
        <p:spPr>
          <a:xfrm>
            <a:off x="2822100" y="139600"/>
            <a:ext cx="5164800" cy="56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b="1" dirty="0">
                <a:latin typeface="Calibri"/>
                <a:ea typeface="Calibri"/>
                <a:cs typeface="Calibri"/>
                <a:sym typeface="Calibri"/>
              </a:rPr>
              <a:t>Assessment </a:t>
            </a:r>
            <a:r>
              <a:rPr lang="en-US" sz="3000" b="1" dirty="0">
                <a:solidFill>
                  <a:srgbClr val="3D85C6"/>
                </a:solidFill>
                <a:latin typeface="Calibri"/>
                <a:ea typeface="Calibri"/>
                <a:cs typeface="Calibri"/>
                <a:sym typeface="Calibri"/>
              </a:rPr>
              <a:t>OF </a:t>
            </a:r>
            <a:r>
              <a:rPr lang="en-US" sz="3000" b="1" dirty="0">
                <a:latin typeface="Calibri"/>
                <a:ea typeface="Calibri"/>
                <a:cs typeface="Calibri"/>
                <a:sym typeface="Calibri"/>
              </a:rPr>
              <a:t>Learning</a:t>
            </a:r>
            <a:endParaRPr dirty="0">
              <a:latin typeface="Calibri"/>
              <a:ea typeface="Calibri"/>
              <a:cs typeface="Calibri"/>
              <a:sym typeface="Calibri"/>
            </a:endParaRPr>
          </a:p>
        </p:txBody>
      </p:sp>
      <p:sp>
        <p:nvSpPr>
          <p:cNvPr id="277" name="Google Shape;277;p36"/>
          <p:cNvSpPr txBox="1"/>
          <p:nvPr/>
        </p:nvSpPr>
        <p:spPr>
          <a:xfrm>
            <a:off x="497425" y="1258950"/>
            <a:ext cx="6791100" cy="13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3D85C6"/>
                </a:solidFill>
                <a:latin typeface="Calibri"/>
                <a:ea typeface="Calibri"/>
                <a:cs typeface="Calibri"/>
                <a:sym typeface="Calibri"/>
              </a:rPr>
              <a:t>Summative </a:t>
            </a:r>
            <a:r>
              <a:rPr lang="en-US" sz="3000" b="1" dirty="0" smtClean="0">
                <a:solidFill>
                  <a:srgbClr val="3D85C6"/>
                </a:solidFill>
                <a:latin typeface="Calibri"/>
                <a:ea typeface="Calibri"/>
                <a:cs typeface="Calibri"/>
                <a:sym typeface="Calibri"/>
              </a:rPr>
              <a:t>assessments</a:t>
            </a:r>
            <a:r>
              <a:rPr lang="en-US" sz="3000" b="1" dirty="0" smtClean="0">
                <a:latin typeface="Calibri"/>
                <a:ea typeface="Calibri"/>
                <a:cs typeface="Calibri"/>
                <a:sym typeface="Calibri"/>
              </a:rPr>
              <a:t> </a:t>
            </a:r>
            <a:r>
              <a:rPr lang="en-US" sz="2000" u="sng" dirty="0">
                <a:solidFill>
                  <a:schemeClr val="dk1"/>
                </a:solidFill>
                <a:latin typeface="Calibri"/>
                <a:ea typeface="Calibri"/>
                <a:cs typeface="Calibri"/>
                <a:sym typeface="Calibri"/>
              </a:rPr>
              <a:t>are reflective of the </a:t>
            </a:r>
            <a:r>
              <a:rPr lang="en-US" sz="2000" b="1" dirty="0">
                <a:solidFill>
                  <a:schemeClr val="dk1"/>
                </a:solidFill>
                <a:latin typeface="Calibri"/>
                <a:ea typeface="Calibri"/>
                <a:cs typeface="Calibri"/>
                <a:sym typeface="Calibri"/>
              </a:rPr>
              <a:t>full depth, breadth, and complexity</a:t>
            </a:r>
            <a:r>
              <a:rPr lang="en-US" sz="2000" u="sng" dirty="0">
                <a:solidFill>
                  <a:schemeClr val="dk1"/>
                </a:solidFill>
                <a:latin typeface="Calibri"/>
                <a:ea typeface="Calibri"/>
                <a:cs typeface="Calibri"/>
                <a:sym typeface="Calibri"/>
              </a:rPr>
              <a:t> of grade level content standards to which they are aligned. </a:t>
            </a:r>
            <a:endParaRPr sz="1800" u="sng" dirty="0">
              <a:latin typeface="Calibri"/>
              <a:ea typeface="Calibri"/>
              <a:cs typeface="Calibri"/>
              <a:sym typeface="Calibri"/>
            </a:endParaRPr>
          </a:p>
        </p:txBody>
      </p:sp>
      <p:sp>
        <p:nvSpPr>
          <p:cNvPr id="279" name="Google Shape;279;p36"/>
          <p:cNvSpPr txBox="1"/>
          <p:nvPr/>
        </p:nvSpPr>
        <p:spPr>
          <a:xfrm>
            <a:off x="494700" y="3152900"/>
            <a:ext cx="8154600" cy="22233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Instruments used for statewide accountability must be administered in a standardized manner in order to be comparable. Comparability is a strength of summative assessments</a:t>
            </a:r>
            <a:r>
              <a:rPr lang="en-US" sz="2000" dirty="0" smtClean="0">
                <a:solidFill>
                  <a:schemeClr val="dk1"/>
                </a:solidFill>
                <a:latin typeface="Calibri"/>
                <a:ea typeface="Calibri"/>
                <a:cs typeface="Calibri"/>
                <a:sym typeface="Calibri"/>
              </a:rPr>
              <a:t>.</a:t>
            </a:r>
          </a:p>
          <a:p>
            <a:pPr marL="101600" lvl="0" algn="l" rtl="0">
              <a:spcBef>
                <a:spcPts val="0"/>
              </a:spcBef>
              <a:spcAft>
                <a:spcPts val="0"/>
              </a:spcAft>
              <a:buClr>
                <a:schemeClr val="dk1"/>
              </a:buClr>
              <a:buSzPts val="2000"/>
            </a:pPr>
            <a:endParaRPr lang="en-US" sz="2000" dirty="0" smtClean="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smtClean="0">
                <a:solidFill>
                  <a:schemeClr val="dk1"/>
                </a:solidFill>
                <a:latin typeface="Calibri"/>
                <a:ea typeface="Calibri"/>
                <a:cs typeface="Calibri"/>
                <a:sym typeface="Calibri"/>
              </a:rPr>
              <a:t>Standardization is defined as “maintaining consistent testing environment and conducting tests according to detailed rules and specifications, so that testing conditions are the same for all test takers on the same and multiple occasions”.</a:t>
            </a:r>
          </a:p>
          <a:p>
            <a:pPr marL="45720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Summative </a:t>
            </a:r>
            <a:r>
              <a:rPr lang="en-US" dirty="0"/>
              <a:t>Assessment </a:t>
            </a:r>
            <a:r>
              <a:rPr lang="en-US" dirty="0">
                <a:solidFill>
                  <a:srgbClr val="3D85C6"/>
                </a:solidFill>
              </a:rPr>
              <a:t>OF </a:t>
            </a:r>
            <a:r>
              <a:rPr lang="en-US" dirty="0"/>
              <a:t>Learning</a:t>
            </a:r>
            <a:br>
              <a:rPr lang="en-US" dirty="0"/>
            </a:br>
            <a:endParaRPr lang="en-US" dirty="0"/>
          </a:p>
        </p:txBody>
      </p:sp>
      <p:pic>
        <p:nvPicPr>
          <p:cNvPr id="7" name="Picture 6" title="telescope image"/>
          <p:cNvPicPr>
            <a:picLocks noChangeAspect="1"/>
          </p:cNvPicPr>
          <p:nvPr/>
        </p:nvPicPr>
        <p:blipFill>
          <a:blip r:embed="rId3"/>
          <a:stretch>
            <a:fillRect/>
          </a:stretch>
        </p:blipFill>
        <p:spPr>
          <a:xfrm>
            <a:off x="7432489" y="1258950"/>
            <a:ext cx="1216811" cy="1316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fade">
                                      <p:cBhvr>
                                        <p:cTn id="7" dur="500"/>
                                        <p:tgtEl>
                                          <p:spTgt spid="2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xEl>
                                              <p:pRg st="2" end="2"/>
                                            </p:txEl>
                                          </p:spTgt>
                                        </p:tgtEl>
                                        <p:attrNameLst>
                                          <p:attrName>style.visibility</p:attrName>
                                        </p:attrNameLst>
                                      </p:cBhvr>
                                      <p:to>
                                        <p:strVal val="visible"/>
                                      </p:to>
                                    </p:set>
                                    <p:animEffect transition="in" filter="fade">
                                      <p:cBhvr>
                                        <p:cTn id="12" dur="500"/>
                                        <p:tgtEl>
                                          <p:spTgt spid="2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sz="3300"/>
              <a:t>Common Questions: Standardized Tests</a:t>
            </a:r>
            <a:endParaRPr sz="3300"/>
          </a:p>
        </p:txBody>
      </p:sp>
      <p:sp>
        <p:nvSpPr>
          <p:cNvPr id="286" name="Google Shape;286;p37"/>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287" name="Google Shape;287;p37"/>
          <p:cNvSpPr txBox="1"/>
          <p:nvPr/>
        </p:nvSpPr>
        <p:spPr>
          <a:xfrm>
            <a:off x="460350" y="1375800"/>
            <a:ext cx="8223300" cy="465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solidFill>
                  <a:schemeClr val="dk1"/>
                </a:solidFill>
                <a:latin typeface="Calibri"/>
                <a:ea typeface="Calibri"/>
                <a:cs typeface="Calibri"/>
                <a:sym typeface="Calibri"/>
              </a:rPr>
              <a:t>Why is standardization important?</a:t>
            </a:r>
            <a:endParaRPr sz="3000" b="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800" dirty="0">
              <a:solidFill>
                <a:schemeClr val="dk1"/>
              </a:solidFill>
              <a:latin typeface="Calibri"/>
              <a:ea typeface="Calibri"/>
              <a:cs typeface="Calibri"/>
              <a:sym typeface="Calibri"/>
            </a:endParaRPr>
          </a:p>
          <a:p>
            <a:pPr marL="457200" lvl="0" indent="-368300" algn="l" rtl="0">
              <a:lnSpc>
                <a:spcPct val="150000"/>
              </a:lnSpc>
              <a:spcBef>
                <a:spcPts val="0"/>
              </a:spcBef>
              <a:spcAft>
                <a:spcPts val="0"/>
              </a:spcAft>
              <a:buClr>
                <a:schemeClr val="dk1"/>
              </a:buClr>
              <a:buSzPts val="2200"/>
              <a:buFont typeface="Calibri"/>
              <a:buChar char="●"/>
            </a:pPr>
            <a:r>
              <a:rPr lang="en-US" sz="2200" b="1" dirty="0">
                <a:solidFill>
                  <a:schemeClr val="dk1"/>
                </a:solidFill>
                <a:latin typeface="Calibri"/>
                <a:ea typeface="Calibri"/>
                <a:cs typeface="Calibri"/>
                <a:sym typeface="Calibri"/>
              </a:rPr>
              <a:t>so scores can be compared “apples-to-apples” </a:t>
            </a:r>
            <a:endParaRPr sz="2200" b="1" dirty="0">
              <a:solidFill>
                <a:schemeClr val="dk1"/>
              </a:solidFill>
              <a:latin typeface="Calibri"/>
              <a:ea typeface="Calibri"/>
              <a:cs typeface="Calibri"/>
              <a:sym typeface="Calibri"/>
            </a:endParaRPr>
          </a:p>
          <a:p>
            <a:pPr marL="914400" lvl="1" indent="-368300" algn="l" rtl="0">
              <a:lnSpc>
                <a:spcPct val="150000"/>
              </a:lnSpc>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evaluation across all locations and students</a:t>
            </a:r>
            <a:endParaRPr sz="2200" dirty="0">
              <a:solidFill>
                <a:schemeClr val="dk1"/>
              </a:solidFill>
              <a:latin typeface="Calibri"/>
              <a:ea typeface="Calibri"/>
              <a:cs typeface="Calibri"/>
              <a:sym typeface="Calibri"/>
            </a:endParaRPr>
          </a:p>
          <a:p>
            <a:pPr marL="457200" lvl="0" indent="-368300" algn="l" rtl="0">
              <a:lnSpc>
                <a:spcPct val="150000"/>
              </a:lnSpc>
              <a:spcBef>
                <a:spcPts val="0"/>
              </a:spcBef>
              <a:spcAft>
                <a:spcPts val="0"/>
              </a:spcAft>
              <a:buClr>
                <a:schemeClr val="dk1"/>
              </a:buClr>
              <a:buSzPts val="2200"/>
              <a:buFont typeface="Calibri"/>
              <a:buChar char="●"/>
            </a:pPr>
            <a:r>
              <a:rPr lang="en-US" sz="2200" b="1" dirty="0">
                <a:solidFill>
                  <a:schemeClr val="dk1"/>
                </a:solidFill>
                <a:latin typeface="Calibri"/>
                <a:ea typeface="Calibri"/>
                <a:cs typeface="Calibri"/>
                <a:sym typeface="Calibri"/>
              </a:rPr>
              <a:t>so scores can be compared to an achievement level</a:t>
            </a:r>
            <a:endParaRPr sz="800" dirty="0">
              <a:solidFill>
                <a:schemeClr val="dk1"/>
              </a:solidFill>
              <a:latin typeface="Calibri"/>
              <a:ea typeface="Calibri"/>
              <a:cs typeface="Calibri"/>
              <a:sym typeface="Calibri"/>
            </a:endParaRPr>
          </a:p>
          <a:p>
            <a:pPr marL="914400" lvl="1" indent="-368300" algn="l" rtl="0">
              <a:lnSpc>
                <a:spcPct val="150000"/>
              </a:lnSpc>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so students and educators know how “proficient” is defined</a:t>
            </a:r>
            <a:endParaRPr sz="2200" dirty="0">
              <a:solidFill>
                <a:schemeClr val="dk1"/>
              </a:solidFill>
              <a:latin typeface="Calibri"/>
              <a:ea typeface="Calibri"/>
              <a:cs typeface="Calibri"/>
              <a:sym typeface="Calibri"/>
            </a:endParaRPr>
          </a:p>
          <a:p>
            <a:pPr marL="457200" lvl="0" indent="-368300" algn="l" rtl="0">
              <a:lnSpc>
                <a:spcPct val="150000"/>
              </a:lnSpc>
              <a:spcBef>
                <a:spcPts val="0"/>
              </a:spcBef>
              <a:spcAft>
                <a:spcPts val="0"/>
              </a:spcAft>
              <a:buClr>
                <a:schemeClr val="dk1"/>
              </a:buClr>
              <a:buSzPts val="2200"/>
              <a:buFont typeface="Calibri"/>
              <a:buChar char="●"/>
            </a:pPr>
            <a:r>
              <a:rPr lang="en-US" sz="2200" b="1" dirty="0">
                <a:solidFill>
                  <a:schemeClr val="dk1"/>
                </a:solidFill>
                <a:latin typeface="Calibri"/>
                <a:ea typeface="Calibri"/>
                <a:cs typeface="Calibri"/>
                <a:sym typeface="Calibri"/>
              </a:rPr>
              <a:t>so program and investment evaluation is consistent</a:t>
            </a:r>
            <a:endParaRPr sz="2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3000" b="1" dirty="0">
                <a:solidFill>
                  <a:schemeClr val="dk1"/>
                </a:solidFill>
                <a:latin typeface="Calibri"/>
                <a:ea typeface="Calibri"/>
                <a:cs typeface="Calibri"/>
                <a:sym typeface="Calibri"/>
              </a:rPr>
              <a:t>Standardization isn’t “one size fits all”</a:t>
            </a:r>
            <a:endParaRPr sz="30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dirty="0">
                <a:solidFill>
                  <a:schemeClr val="dk1"/>
                </a:solidFill>
                <a:latin typeface="Calibri"/>
                <a:ea typeface="Calibri"/>
                <a:cs typeface="Calibri"/>
                <a:sym typeface="Calibri"/>
              </a:rPr>
              <a:t>There are many features and accommodations that can be adjusted to match the student’s needs.</a:t>
            </a:r>
            <a:endParaRPr sz="2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8" end="8"/>
                                            </p:txEl>
                                          </p:spTgt>
                                        </p:tgtEl>
                                        <p:attrNameLst>
                                          <p:attrName>style.visibility</p:attrName>
                                        </p:attrNameLst>
                                      </p:cBhvr>
                                      <p:to>
                                        <p:strVal val="visible"/>
                                      </p:to>
                                    </p:set>
                                    <p:animEffect transition="in" filter="fade">
                                      <p:cBhvr>
                                        <p:cTn id="7" dur="500"/>
                                        <p:tgtEl>
                                          <p:spTgt spid="287">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7">
                                            <p:txEl>
                                              <p:pRg st="9" end="9"/>
                                            </p:txEl>
                                          </p:spTgt>
                                        </p:tgtEl>
                                        <p:attrNameLst>
                                          <p:attrName>style.visibility</p:attrName>
                                        </p:attrNameLst>
                                      </p:cBhvr>
                                      <p:to>
                                        <p:strVal val="visible"/>
                                      </p:to>
                                    </p:set>
                                    <p:animEffect transition="in" filter="fade">
                                      <p:cBhvr>
                                        <p:cTn id="10" dur="500"/>
                                        <p:tgtEl>
                                          <p:spTgt spid="2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a:ea typeface="Calibri"/>
                <a:cs typeface="Calibri"/>
                <a:sym typeface="Calibri"/>
              </a:rPr>
              <a:t>22</a:t>
            </a:fld>
            <a:endParaRPr>
              <a:latin typeface="Calibri"/>
              <a:ea typeface="Calibri"/>
              <a:cs typeface="Calibri"/>
              <a:sym typeface="Calibri"/>
            </a:endParaRPr>
          </a:p>
        </p:txBody>
      </p:sp>
      <p:sp>
        <p:nvSpPr>
          <p:cNvPr id="294" name="Google Shape;294;p38"/>
          <p:cNvSpPr txBox="1"/>
          <p:nvPr/>
        </p:nvSpPr>
        <p:spPr>
          <a:xfrm>
            <a:off x="460350" y="2275125"/>
            <a:ext cx="8223300" cy="2784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i="1">
                <a:solidFill>
                  <a:schemeClr val="dk1"/>
                </a:solidFill>
                <a:latin typeface="Calibri"/>
                <a:ea typeface="Calibri"/>
                <a:cs typeface="Calibri"/>
                <a:sym typeface="Calibri"/>
              </a:rPr>
              <a:t>“Now, after a lengthy career, I am convinced that the single most cost effective way to improve our nation’s schools is to increase educator’s assessment literacy. ”</a:t>
            </a:r>
            <a:endParaRPr sz="3000" i="1">
              <a:solidFill>
                <a:schemeClr val="dk1"/>
              </a:solidFill>
              <a:latin typeface="Calibri"/>
              <a:ea typeface="Calibri"/>
              <a:cs typeface="Calibri"/>
              <a:sym typeface="Calibri"/>
            </a:endParaRPr>
          </a:p>
          <a:p>
            <a:pPr marL="0" lvl="0" indent="0" algn="r" rtl="0">
              <a:lnSpc>
                <a:spcPct val="115000"/>
              </a:lnSpc>
              <a:spcBef>
                <a:spcPts val="0"/>
              </a:spcBef>
              <a:spcAft>
                <a:spcPts val="0"/>
              </a:spcAft>
              <a:buNone/>
            </a:pPr>
            <a:r>
              <a:rPr lang="en-US" sz="3000" i="1">
                <a:solidFill>
                  <a:schemeClr val="dk1"/>
                </a:solidFill>
                <a:latin typeface="Calibri"/>
                <a:ea typeface="Calibri"/>
                <a:cs typeface="Calibri"/>
                <a:sym typeface="Calibri"/>
              </a:rPr>
              <a:t>  - W. James Popham (2018)</a:t>
            </a:r>
            <a:endParaRPr sz="3000" i="1">
              <a:solidFill>
                <a:schemeClr val="dk1"/>
              </a:solidFill>
              <a:latin typeface="Calibri"/>
              <a:ea typeface="Calibri"/>
              <a:cs typeface="Calibri"/>
              <a:sym typeface="Calibri"/>
            </a:endParaRPr>
          </a:p>
        </p:txBody>
      </p:sp>
      <p:sp>
        <p:nvSpPr>
          <p:cNvPr id="295" name="Google Shape;295;p38"/>
          <p:cNvSpPr txBox="1">
            <a:spLocks noGrp="1"/>
          </p:cNvSpPr>
          <p:nvPr>
            <p:ph type="title"/>
          </p:nvPr>
        </p:nvSpPr>
        <p:spPr>
          <a:xfrm>
            <a:off x="109803" y="498396"/>
            <a:ext cx="8924400" cy="79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959"/>
              <a:buNone/>
            </a:pPr>
            <a:r>
              <a:rPr lang="en-US" sz="3563" dirty="0"/>
              <a:t>Oregon Statewide Assessment System</a:t>
            </a:r>
            <a:br>
              <a:rPr lang="en-US" sz="3563" dirty="0"/>
            </a:br>
            <a:r>
              <a:rPr lang="en-US" sz="1440" dirty="0"/>
              <a:t/>
            </a:r>
            <a:br>
              <a:rPr lang="en-US" sz="1440" dirty="0"/>
            </a:br>
            <a:r>
              <a:rPr lang="en-US" sz="3563" dirty="0">
                <a:solidFill>
                  <a:srgbClr val="0F75BC"/>
                </a:solidFill>
              </a:rPr>
              <a:t>Understanding A Balanced Assessment System </a:t>
            </a:r>
            <a:endParaRPr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4000">
                <a:solidFill>
                  <a:schemeClr val="lt1"/>
                </a:solidFill>
              </a:rPr>
              <a:t>ODE Assessment Team</a:t>
            </a:r>
            <a:endParaRPr sz="4000">
              <a:solidFill>
                <a:schemeClr val="lt1"/>
              </a:solidFill>
            </a:endParaRPr>
          </a:p>
        </p:txBody>
      </p:sp>
      <p:sp>
        <p:nvSpPr>
          <p:cNvPr id="302" name="Google Shape;302;p39"/>
          <p:cNvSpPr txBox="1">
            <a:spLocks noGrp="1"/>
          </p:cNvSpPr>
          <p:nvPr>
            <p:ph type="body" idx="1"/>
          </p:nvPr>
        </p:nvSpPr>
        <p:spPr>
          <a:xfrm>
            <a:off x="591150" y="2561300"/>
            <a:ext cx="8418900" cy="38604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2800"/>
              <a:buNone/>
            </a:pPr>
            <a:r>
              <a:rPr lang="en-US" sz="2400" b="1" u="sng">
                <a:solidFill>
                  <a:schemeClr val="hlink"/>
                </a:solidFill>
                <a:hlinkClick r:id="rId3"/>
              </a:rPr>
              <a:t>Dan Farley</a:t>
            </a:r>
            <a:r>
              <a:rPr lang="en-US" sz="2400" b="1"/>
              <a:t>:</a:t>
            </a:r>
            <a:r>
              <a:rPr lang="en-US" sz="2400"/>
              <a:t> </a:t>
            </a:r>
            <a:r>
              <a:rPr lang="en-US" sz="2400" i="1"/>
              <a:t>Director of Assessment </a:t>
            </a:r>
            <a:endParaRPr sz="2400" i="1"/>
          </a:p>
          <a:p>
            <a:pPr marL="914400" lvl="1" indent="-279400" algn="r" rtl="0">
              <a:lnSpc>
                <a:spcPct val="90000"/>
              </a:lnSpc>
              <a:spcBef>
                <a:spcPts val="0"/>
              </a:spcBef>
              <a:spcAft>
                <a:spcPts val="0"/>
              </a:spcAft>
              <a:buSzPts val="2800"/>
              <a:buNone/>
            </a:pPr>
            <a:endParaRPr/>
          </a:p>
          <a:p>
            <a:pPr marL="0" lvl="0" indent="0" algn="r" rtl="0">
              <a:lnSpc>
                <a:spcPct val="90000"/>
              </a:lnSpc>
              <a:spcBef>
                <a:spcPts val="0"/>
              </a:spcBef>
              <a:spcAft>
                <a:spcPts val="0"/>
              </a:spcAft>
              <a:buNone/>
            </a:pPr>
            <a:r>
              <a:rPr lang="en-US" sz="2400" b="1" u="sng">
                <a:solidFill>
                  <a:schemeClr val="hlink"/>
                </a:solidFill>
                <a:hlinkClick r:id="rId4"/>
              </a:rPr>
              <a:t>Noelle Gorbett</a:t>
            </a:r>
            <a:r>
              <a:rPr lang="en-US" sz="2400" b="1"/>
              <a:t>: </a:t>
            </a:r>
            <a:r>
              <a:rPr lang="en-US" sz="2400" i="1"/>
              <a:t>Science Assessment</a:t>
            </a:r>
            <a:endParaRPr sz="2400" i="1"/>
          </a:p>
          <a:p>
            <a:pPr marL="457200" lvl="0" indent="0" algn="r" rtl="0">
              <a:lnSpc>
                <a:spcPct val="90000"/>
              </a:lnSpc>
              <a:spcBef>
                <a:spcPts val="0"/>
              </a:spcBef>
              <a:spcAft>
                <a:spcPts val="0"/>
              </a:spcAft>
              <a:buNone/>
            </a:pPr>
            <a:endParaRPr sz="2400" i="1"/>
          </a:p>
          <a:p>
            <a:pPr marL="0" lvl="0" indent="0" algn="r" rtl="0">
              <a:lnSpc>
                <a:spcPct val="90000"/>
              </a:lnSpc>
              <a:spcBef>
                <a:spcPts val="0"/>
              </a:spcBef>
              <a:spcAft>
                <a:spcPts val="0"/>
              </a:spcAft>
              <a:buNone/>
            </a:pPr>
            <a:r>
              <a:rPr lang="en-US" sz="2400" b="1" u="sng">
                <a:solidFill>
                  <a:schemeClr val="hlink"/>
                </a:solidFill>
                <a:hlinkClick r:id="rId5"/>
              </a:rPr>
              <a:t>Andrew Byerley</a:t>
            </a:r>
            <a:r>
              <a:rPr lang="en-US" sz="2400" b="1"/>
              <a:t>:</a:t>
            </a:r>
            <a:r>
              <a:rPr lang="en-US" sz="2400" i="1"/>
              <a:t> Mathematics Assessment </a:t>
            </a:r>
            <a:endParaRPr sz="2400" i="1"/>
          </a:p>
          <a:p>
            <a:pPr marL="457200" lvl="0" indent="0" algn="r" rtl="0">
              <a:lnSpc>
                <a:spcPct val="90000"/>
              </a:lnSpc>
              <a:spcBef>
                <a:spcPts val="0"/>
              </a:spcBef>
              <a:spcAft>
                <a:spcPts val="0"/>
              </a:spcAft>
              <a:buNone/>
            </a:pPr>
            <a:endParaRPr sz="2400" i="1"/>
          </a:p>
          <a:p>
            <a:pPr marL="0" lvl="0" indent="0" algn="r" rtl="0">
              <a:lnSpc>
                <a:spcPct val="90000"/>
              </a:lnSpc>
              <a:spcBef>
                <a:spcPts val="0"/>
              </a:spcBef>
              <a:spcAft>
                <a:spcPts val="0"/>
              </a:spcAft>
              <a:buNone/>
            </a:pPr>
            <a:r>
              <a:rPr lang="en-US" sz="2400" b="1" u="sng">
                <a:solidFill>
                  <a:schemeClr val="hlink"/>
                </a:solidFill>
                <a:hlinkClick r:id="rId6"/>
              </a:rPr>
              <a:t>Tony Bertrand</a:t>
            </a:r>
            <a:r>
              <a:rPr lang="en-US" sz="2400" b="1"/>
              <a:t>:</a:t>
            </a:r>
            <a:r>
              <a:rPr lang="en-US" sz="2400" i="1"/>
              <a:t> ELA and Social Sciences Assessment </a:t>
            </a:r>
            <a:endParaRPr sz="2400" i="1"/>
          </a:p>
          <a:p>
            <a:pPr marL="457200" lvl="0" indent="0" algn="r" rtl="0">
              <a:lnSpc>
                <a:spcPct val="90000"/>
              </a:lnSpc>
              <a:spcBef>
                <a:spcPts val="0"/>
              </a:spcBef>
              <a:spcAft>
                <a:spcPts val="0"/>
              </a:spcAft>
              <a:buNone/>
            </a:pPr>
            <a:endParaRPr sz="2400" i="1"/>
          </a:p>
          <a:p>
            <a:pPr marL="0" lvl="0" indent="0" algn="r" rtl="0">
              <a:lnSpc>
                <a:spcPct val="90000"/>
              </a:lnSpc>
              <a:spcBef>
                <a:spcPts val="0"/>
              </a:spcBef>
              <a:spcAft>
                <a:spcPts val="0"/>
              </a:spcAft>
              <a:buNone/>
            </a:pPr>
            <a:r>
              <a:rPr lang="en-US" sz="2400" b="1" u="sng">
                <a:solidFill>
                  <a:schemeClr val="hlink"/>
                </a:solidFill>
                <a:hlinkClick r:id="rId7"/>
              </a:rPr>
              <a:t>Ben Wolcott</a:t>
            </a:r>
            <a:r>
              <a:rPr lang="en-US" sz="2400" b="1"/>
              <a:t>: </a:t>
            </a:r>
            <a:r>
              <a:rPr lang="en-US" sz="2400" i="1"/>
              <a:t>English Language Proficiency Assessment</a:t>
            </a:r>
            <a:endParaRPr sz="2400"/>
          </a:p>
        </p:txBody>
      </p:sp>
      <p:sp>
        <p:nvSpPr>
          <p:cNvPr id="303" name="Google Shape;303;p39"/>
          <p:cNvSpPr txBox="1"/>
          <p:nvPr/>
        </p:nvSpPr>
        <p:spPr>
          <a:xfrm>
            <a:off x="65850" y="6077200"/>
            <a:ext cx="35286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dk1"/>
                </a:solidFill>
              </a:rPr>
              <a:t>Photo by</a:t>
            </a:r>
            <a:r>
              <a:rPr lang="en-US" sz="1100">
                <a:solidFill>
                  <a:schemeClr val="dk1"/>
                </a:solidFill>
                <a:uFill>
                  <a:noFill/>
                </a:uFill>
                <a:hlinkClick r:id="rId8"/>
              </a:rPr>
              <a:t> </a:t>
            </a:r>
            <a:r>
              <a:rPr lang="en-US" sz="1100" u="sng">
                <a:solidFill>
                  <a:schemeClr val="hlink"/>
                </a:solidFill>
                <a:hlinkClick r:id="rId8"/>
              </a:rPr>
              <a:t>Volodymyr Hryshchenko</a:t>
            </a:r>
            <a:r>
              <a:rPr lang="en-US" sz="1100">
                <a:solidFill>
                  <a:schemeClr val="dk1"/>
                </a:solidFill>
              </a:rPr>
              <a:t> on</a:t>
            </a:r>
            <a:r>
              <a:rPr lang="en-US" sz="1100">
                <a:solidFill>
                  <a:schemeClr val="dk1"/>
                </a:solidFill>
                <a:uFill>
                  <a:noFill/>
                </a:uFill>
                <a:hlinkClick r:id="rId9"/>
              </a:rPr>
              <a:t> </a:t>
            </a:r>
            <a:r>
              <a:rPr lang="en-US" sz="1100" u="sng">
                <a:solidFill>
                  <a:schemeClr val="hlink"/>
                </a:solidFill>
                <a:hlinkClick r:id="rId9"/>
              </a:rPr>
              <a:t>Unsplash</a:t>
            </a:r>
            <a:endParaRPr/>
          </a:p>
        </p:txBody>
      </p:sp>
      <p:pic>
        <p:nvPicPr>
          <p:cNvPr id="304" name="Google Shape;304;p39" title="Question and Contact visual picture"/>
          <p:cNvPicPr preferRelativeResize="0"/>
          <p:nvPr/>
        </p:nvPicPr>
        <p:blipFill>
          <a:blip r:embed="rId10">
            <a:alphaModFix/>
          </a:blip>
          <a:stretch>
            <a:fillRect/>
          </a:stretch>
        </p:blipFill>
        <p:spPr>
          <a:xfrm>
            <a:off x="76200" y="2080925"/>
            <a:ext cx="3169752" cy="211316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6" name="Google Shape;106;p18" descr="picture of zippers " title="connecting formative assessment practices, interim assessments, and summative assessments"/>
          <p:cNvPicPr preferRelativeResize="0"/>
          <p:nvPr/>
        </p:nvPicPr>
        <p:blipFill>
          <a:blip r:embed="rId3">
            <a:alphaModFix/>
          </a:blip>
          <a:stretch>
            <a:fillRect/>
          </a:stretch>
        </p:blipFill>
        <p:spPr>
          <a:xfrm>
            <a:off x="130525" y="2628075"/>
            <a:ext cx="4267201" cy="2824152"/>
          </a:xfrm>
          <a:prstGeom prst="rect">
            <a:avLst/>
          </a:prstGeom>
          <a:noFill/>
          <a:ln>
            <a:noFill/>
          </a:ln>
        </p:spPr>
      </p:pic>
      <p:sp>
        <p:nvSpPr>
          <p:cNvPr id="107" name="Google Shape;107;p18"/>
          <p:cNvSpPr txBox="1"/>
          <p:nvPr/>
        </p:nvSpPr>
        <p:spPr>
          <a:xfrm>
            <a:off x="968425" y="5598325"/>
            <a:ext cx="25914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dk1"/>
                </a:solidFill>
              </a:rPr>
              <a:t>Photo by</a:t>
            </a:r>
            <a:r>
              <a:rPr lang="en-US" sz="1100">
                <a:solidFill>
                  <a:schemeClr val="dk1"/>
                </a:solidFill>
                <a:uFill>
                  <a:noFill/>
                </a:uFill>
                <a:hlinkClick r:id="rId4"/>
              </a:rPr>
              <a:t> </a:t>
            </a:r>
            <a:r>
              <a:rPr lang="en-US" sz="1100" u="sng">
                <a:solidFill>
                  <a:schemeClr val="hlink"/>
                </a:solidFill>
                <a:hlinkClick r:id="rId4"/>
              </a:rPr>
              <a:t>Tomas Sobek</a:t>
            </a:r>
            <a:r>
              <a:rPr lang="en-US" sz="1100">
                <a:solidFill>
                  <a:schemeClr val="dk1"/>
                </a:solidFill>
              </a:rPr>
              <a:t> on</a:t>
            </a:r>
            <a:r>
              <a:rPr lang="en-US" sz="1100">
                <a:solidFill>
                  <a:schemeClr val="dk1"/>
                </a:solidFill>
                <a:uFill>
                  <a:noFill/>
                </a:uFill>
                <a:hlinkClick r:id="rId5"/>
              </a:rPr>
              <a:t> </a:t>
            </a:r>
            <a:r>
              <a:rPr lang="en-US" sz="1100" u="sng">
                <a:solidFill>
                  <a:schemeClr val="hlink"/>
                </a:solidFill>
                <a:hlinkClick r:id="rId5"/>
              </a:rPr>
              <a:t>Unsplash</a:t>
            </a:r>
            <a:endParaRPr/>
          </a:p>
        </p:txBody>
      </p:sp>
      <p:sp>
        <p:nvSpPr>
          <p:cNvPr id="105" name="Google Shape;105;p18"/>
          <p:cNvSpPr txBox="1">
            <a:spLocks noGrp="1"/>
          </p:cNvSpPr>
          <p:nvPr>
            <p:ph type="body" idx="1"/>
          </p:nvPr>
        </p:nvSpPr>
        <p:spPr>
          <a:xfrm>
            <a:off x="4572000" y="1484900"/>
            <a:ext cx="44982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Participants will build assessment literacy and improve practice by </a:t>
            </a:r>
            <a:r>
              <a:rPr lang="en-US" b="1" dirty="0"/>
              <a:t>connecting formative assessment practices, interim assessments, and summative assessments</a:t>
            </a:r>
            <a:r>
              <a:rPr lang="en-US" dirty="0"/>
              <a:t> to continually improve access and outcomes for each and every learner in their care.</a:t>
            </a:r>
            <a:endParaRPr dirty="0"/>
          </a:p>
        </p:txBody>
      </p:sp>
      <p:sp>
        <p:nvSpPr>
          <p:cNvPr id="104" name="Google Shape;104;p18"/>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dirty="0" smtClean="0">
                <a:solidFill>
                  <a:schemeClr val="lt1"/>
                </a:solidFill>
              </a:rPr>
              <a:t>Series </a:t>
            </a:r>
            <a:r>
              <a:rPr lang="en-US" dirty="0">
                <a:solidFill>
                  <a:schemeClr val="lt1"/>
                </a:solidFill>
              </a:rPr>
              <a:t>Outcome</a:t>
            </a:r>
            <a:endParaRPr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Title 2" hidden="1"/>
          <p:cNvSpPr>
            <a:spLocks noGrp="1"/>
          </p:cNvSpPr>
          <p:nvPr>
            <p:ph type="title"/>
          </p:nvPr>
        </p:nvSpPr>
        <p:spPr/>
        <p:txBody>
          <a:bodyPr/>
          <a:lstStyle/>
          <a:p>
            <a:pPr lvl="0"/>
            <a:r>
              <a:rPr lang="en-US" dirty="0">
                <a:solidFill>
                  <a:srgbClr val="FFFFFF"/>
                </a:solidFill>
              </a:rPr>
              <a:t>Session Guide</a:t>
            </a:r>
          </a:p>
        </p:txBody>
      </p:sp>
      <p:sp>
        <p:nvSpPr>
          <p:cNvPr id="114" name="Google Shape;114;p19"/>
          <p:cNvSpPr txBox="1">
            <a:spLocks noGrp="1"/>
          </p:cNvSpPr>
          <p:nvPr>
            <p:ph type="sldNum" idx="12"/>
          </p:nvPr>
        </p:nvSpPr>
        <p:spPr/>
        <p:txBody>
          <a:bodyPr/>
          <a:lstStyle/>
          <a:p>
            <a:pPr lvl="0"/>
            <a:fld id="{00000000-1234-1234-1234-123412341234}" type="slidenum">
              <a:rPr lang="en-US" smtClean="0"/>
              <a:pPr lvl="0"/>
              <a:t>4</a:t>
            </a:fld>
            <a:endParaRPr lang="en-US"/>
          </a:p>
        </p:txBody>
      </p:sp>
      <p:graphicFrame>
        <p:nvGraphicFramePr>
          <p:cNvPr id="113" name="Google Shape;113;p19" title="Session Guide Table"/>
          <p:cNvGraphicFramePr/>
          <p:nvPr>
            <p:extLst>
              <p:ext uri="{D42A27DB-BD31-4B8C-83A1-F6EECF244321}">
                <p14:modId xmlns:p14="http://schemas.microsoft.com/office/powerpoint/2010/main" val="1341023118"/>
              </p:ext>
            </p:extLst>
          </p:nvPr>
        </p:nvGraphicFramePr>
        <p:xfrm>
          <a:off x="248165" y="983939"/>
          <a:ext cx="8647650" cy="5296850"/>
        </p:xfrm>
        <a:graphic>
          <a:graphicData uri="http://schemas.openxmlformats.org/drawingml/2006/table">
            <a:tbl>
              <a:tblPr firstRow="1" bandRow="1">
                <a:noFill/>
                <a:tableStyleId>{062CFE5F-4CA5-4F11-BA8F-F015D229D306}</a:tableStyleId>
              </a:tblPr>
              <a:tblGrid>
                <a:gridCol w="2014325">
                  <a:extLst>
                    <a:ext uri="{9D8B030D-6E8A-4147-A177-3AD203B41FA5}">
                      <a16:colId xmlns:a16="http://schemas.microsoft.com/office/drawing/2014/main" val="20000"/>
                    </a:ext>
                  </a:extLst>
                </a:gridCol>
                <a:gridCol w="6633325">
                  <a:extLst>
                    <a:ext uri="{9D8B030D-6E8A-4147-A177-3AD203B41FA5}">
                      <a16:colId xmlns:a16="http://schemas.microsoft.com/office/drawing/2014/main" val="20001"/>
                    </a:ext>
                  </a:extLst>
                </a:gridCol>
              </a:tblGrid>
              <a:tr h="668750">
                <a:tc gridSpan="2">
                  <a:txBody>
                    <a:bodyPr/>
                    <a:lstStyle/>
                    <a:p>
                      <a:pPr marL="0" lvl="0" indent="0" algn="ctr" rtl="0">
                        <a:spcBef>
                          <a:spcPts val="0"/>
                        </a:spcBef>
                        <a:spcAft>
                          <a:spcPts val="0"/>
                        </a:spcAft>
                        <a:buNone/>
                      </a:pPr>
                      <a:r>
                        <a:rPr lang="en-US" sz="2800" b="1" dirty="0">
                          <a:solidFill>
                            <a:srgbClr val="FFFFFF"/>
                          </a:solidFill>
                          <a:latin typeface="Calibri"/>
                          <a:ea typeface="Calibri"/>
                          <a:cs typeface="Calibri"/>
                          <a:sym typeface="Calibri"/>
                        </a:rPr>
                        <a:t>Session Guide</a:t>
                      </a:r>
                      <a:endParaRPr sz="2800" b="1" dirty="0">
                        <a:solidFill>
                          <a:srgbClr val="FFFFFF"/>
                        </a:solidFill>
                        <a:latin typeface="Calibri"/>
                        <a:ea typeface="Calibri"/>
                        <a:cs typeface="Calibri"/>
                        <a:sym typeface="Calibri"/>
                      </a:endParaRPr>
                    </a:p>
                  </a:txBody>
                  <a:tcPr marL="91450" marR="91450" marT="45725" marB="45725" anchor="c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1350">
                <a:tc>
                  <a:txBody>
                    <a:bodyPr/>
                    <a:lstStyle/>
                    <a:p>
                      <a:pPr marL="0" marR="0" lvl="0" indent="0" algn="ctr" rtl="0">
                        <a:lnSpc>
                          <a:spcPct val="100000"/>
                        </a:lnSpc>
                        <a:spcBef>
                          <a:spcPts val="0"/>
                        </a:spcBef>
                        <a:spcAft>
                          <a:spcPts val="0"/>
                        </a:spcAft>
                        <a:buNone/>
                      </a:pPr>
                      <a:r>
                        <a:rPr lang="en-US" sz="2200" b="1" u="none" strike="noStrike" cap="none">
                          <a:latin typeface="Calibri"/>
                          <a:ea typeface="Calibri"/>
                          <a:cs typeface="Calibri"/>
                          <a:sym typeface="Calibri"/>
                        </a:rPr>
                        <a:t>1</a:t>
                      </a:r>
                      <a:endParaRPr sz="2200" b="1" u="none" strike="noStrike" cap="none">
                        <a:latin typeface="Calibri"/>
                        <a:ea typeface="Calibri"/>
                        <a:cs typeface="Calibri"/>
                        <a:sym typeface="Calibri"/>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None/>
                      </a:pPr>
                      <a:r>
                        <a:rPr lang="en-US" sz="2200" b="1">
                          <a:latin typeface="Calibri"/>
                          <a:ea typeface="Calibri"/>
                          <a:cs typeface="Calibri"/>
                          <a:sym typeface="Calibri"/>
                        </a:rPr>
                        <a:t>Understanding a Balanced Assessment System</a:t>
                      </a:r>
                      <a:endParaRPr sz="2200" b="1" u="none" strike="noStrike" cap="none">
                        <a:latin typeface="Calibri"/>
                        <a:ea typeface="Calibri"/>
                        <a:cs typeface="Calibri"/>
                        <a:sym typeface="Calibri"/>
                      </a:endParaRPr>
                    </a:p>
                  </a:txBody>
                  <a:tcPr marL="91450" marR="91450" marT="45725" marB="45725" anchor="ctr">
                    <a:solidFill>
                      <a:schemeClr val="lt1"/>
                    </a:solidFill>
                  </a:tcPr>
                </a:tc>
                <a:extLst>
                  <a:ext uri="{0D108BD9-81ED-4DB2-BD59-A6C34878D82A}">
                    <a16:rowId xmlns:a16="http://schemas.microsoft.com/office/drawing/2014/main" val="10001"/>
                  </a:ext>
                </a:extLst>
              </a:tr>
              <a:tr h="771350">
                <a:tc>
                  <a:txBody>
                    <a:bodyPr/>
                    <a:lstStyle/>
                    <a:p>
                      <a:pPr marL="0" marR="0" lvl="0" indent="0" algn="ctr" rtl="0">
                        <a:lnSpc>
                          <a:spcPct val="100000"/>
                        </a:lnSpc>
                        <a:spcBef>
                          <a:spcPts val="0"/>
                        </a:spcBef>
                        <a:spcAft>
                          <a:spcPts val="0"/>
                        </a:spcAft>
                        <a:buNone/>
                      </a:pPr>
                      <a:r>
                        <a:rPr lang="en-US" sz="2200" i="1" u="none" strike="noStrike" cap="none">
                          <a:latin typeface="Calibri"/>
                          <a:ea typeface="Calibri"/>
                          <a:cs typeface="Calibri"/>
                          <a:sym typeface="Calibri"/>
                        </a:rPr>
                        <a:t>2</a:t>
                      </a:r>
                      <a:endParaRPr sz="2200" i="1" u="none" strike="noStrike" cap="none">
                        <a:latin typeface="Calibri"/>
                        <a:ea typeface="Calibri"/>
                        <a:cs typeface="Calibri"/>
                        <a:sym typeface="Calibri"/>
                      </a:endParaRPr>
                    </a:p>
                  </a:txBody>
                  <a:tcPr marL="91450" marR="91450" marT="45725" marB="45725" anchor="ctr">
                    <a:solidFill>
                      <a:srgbClr val="D9D9D9"/>
                    </a:solidFill>
                  </a:tcPr>
                </a:tc>
                <a:tc>
                  <a:txBody>
                    <a:bodyPr/>
                    <a:lstStyle/>
                    <a:p>
                      <a:pPr marL="0" marR="0" lvl="0" indent="0" algn="ctr" rtl="0">
                        <a:lnSpc>
                          <a:spcPct val="100000"/>
                        </a:lnSpc>
                        <a:spcBef>
                          <a:spcPts val="0"/>
                        </a:spcBef>
                        <a:spcAft>
                          <a:spcPts val="0"/>
                        </a:spcAft>
                        <a:buNone/>
                      </a:pPr>
                      <a:r>
                        <a:rPr lang="en-US" sz="2200" i="1" dirty="0">
                          <a:latin typeface="Calibri"/>
                          <a:ea typeface="Calibri"/>
                          <a:cs typeface="Calibri"/>
                          <a:sym typeface="Calibri"/>
                        </a:rPr>
                        <a:t>Overview of the OSAS Interim Assessment System</a:t>
                      </a:r>
                      <a:endParaRPr sz="2200" i="1" u="none" strike="noStrike" cap="none" dirty="0">
                        <a:latin typeface="Calibri"/>
                        <a:ea typeface="Calibri"/>
                        <a:cs typeface="Calibri"/>
                        <a:sym typeface="Calibri"/>
                      </a:endParaRPr>
                    </a:p>
                  </a:txBody>
                  <a:tcPr marL="91450" marR="91450" marT="45725" marB="45725" anchor="ctr">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771350">
                <a:tc>
                  <a:txBody>
                    <a:bodyPr/>
                    <a:lstStyle/>
                    <a:p>
                      <a:pPr marL="0" marR="0" lvl="0" indent="0" algn="ctr" rtl="0">
                        <a:lnSpc>
                          <a:spcPct val="100000"/>
                        </a:lnSpc>
                        <a:spcBef>
                          <a:spcPts val="0"/>
                        </a:spcBef>
                        <a:spcAft>
                          <a:spcPts val="0"/>
                        </a:spcAft>
                        <a:buNone/>
                      </a:pPr>
                      <a:r>
                        <a:rPr lang="en-US" sz="2200" i="1" u="none" strike="noStrike" cap="none">
                          <a:latin typeface="Calibri"/>
                          <a:ea typeface="Calibri"/>
                          <a:cs typeface="Calibri"/>
                          <a:sym typeface="Calibri"/>
                        </a:rPr>
                        <a:t>3</a:t>
                      </a:r>
                      <a:endParaRPr sz="2200" i="1" u="none" strike="noStrike" cap="none">
                        <a:latin typeface="Calibri"/>
                        <a:ea typeface="Calibri"/>
                        <a:cs typeface="Calibri"/>
                        <a:sym typeface="Calibri"/>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US" sz="2200" i="1">
                          <a:latin typeface="Calibri"/>
                          <a:ea typeface="Calibri"/>
                          <a:cs typeface="Calibri"/>
                          <a:sym typeface="Calibri"/>
                        </a:rPr>
                        <a:t>Using Interim Assessments in the</a:t>
                      </a:r>
                      <a:endParaRPr sz="2200" i="1">
                        <a:latin typeface="Calibri"/>
                        <a:ea typeface="Calibri"/>
                        <a:cs typeface="Calibri"/>
                        <a:sym typeface="Calibri"/>
                      </a:endParaRPr>
                    </a:p>
                    <a:p>
                      <a:pPr marL="0" marR="0" lvl="0" indent="0" algn="ctr" rtl="0">
                        <a:lnSpc>
                          <a:spcPct val="100000"/>
                        </a:lnSpc>
                        <a:spcBef>
                          <a:spcPts val="0"/>
                        </a:spcBef>
                        <a:spcAft>
                          <a:spcPts val="0"/>
                        </a:spcAft>
                        <a:buNone/>
                      </a:pPr>
                      <a:r>
                        <a:rPr lang="en-US" sz="2200" i="1">
                          <a:latin typeface="Calibri"/>
                          <a:ea typeface="Calibri"/>
                          <a:cs typeface="Calibri"/>
                          <a:sym typeface="Calibri"/>
                        </a:rPr>
                        <a:t>Context of Instructional Practices</a:t>
                      </a:r>
                      <a:endParaRPr sz="2200" i="1" u="none" strike="noStrike" cap="none">
                        <a:latin typeface="Calibri"/>
                        <a:ea typeface="Calibri"/>
                        <a:cs typeface="Calibri"/>
                        <a:sym typeface="Calibri"/>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71350">
                <a:tc>
                  <a:txBody>
                    <a:bodyPr/>
                    <a:lstStyle/>
                    <a:p>
                      <a:pPr marL="0" marR="0" lvl="0" indent="0" algn="ctr" rtl="0">
                        <a:lnSpc>
                          <a:spcPct val="100000"/>
                        </a:lnSpc>
                        <a:spcBef>
                          <a:spcPts val="0"/>
                        </a:spcBef>
                        <a:spcAft>
                          <a:spcPts val="0"/>
                        </a:spcAft>
                        <a:buNone/>
                      </a:pPr>
                      <a:r>
                        <a:rPr lang="en-US" sz="2200" i="1" u="none" strike="noStrike" cap="none">
                          <a:latin typeface="Calibri"/>
                          <a:ea typeface="Calibri"/>
                          <a:cs typeface="Calibri"/>
                          <a:sym typeface="Calibri"/>
                        </a:rPr>
                        <a:t>4</a:t>
                      </a:r>
                      <a:endParaRPr sz="2200" i="1" u="none" strike="noStrike" cap="none">
                        <a:latin typeface="Calibri"/>
                        <a:ea typeface="Calibri"/>
                        <a:cs typeface="Calibri"/>
                        <a:sym typeface="Calibri"/>
                      </a:endParaRPr>
                    </a:p>
                  </a:txBody>
                  <a:tcPr marL="91450" marR="91450" marT="45725" marB="45725" anchor="ctr">
                    <a:lnR w="9525" cap="flat" cmpd="sng">
                      <a:solidFill>
                        <a:srgbClr val="9E9E9E"/>
                      </a:solidFill>
                      <a:prstDash val="solid"/>
                      <a:round/>
                      <a:headEnd type="none" w="sm" len="sm"/>
                      <a:tailEnd type="none" w="sm" len="sm"/>
                    </a:lnR>
                    <a:solidFill>
                      <a:srgbClr val="D9D9D9"/>
                    </a:solidFill>
                  </a:tcPr>
                </a:tc>
                <a:tc>
                  <a:txBody>
                    <a:bodyPr/>
                    <a:lstStyle/>
                    <a:p>
                      <a:pPr marL="0" marR="0" lvl="0" indent="0" algn="ctr" rtl="0">
                        <a:lnSpc>
                          <a:spcPct val="100000"/>
                        </a:lnSpc>
                        <a:spcBef>
                          <a:spcPts val="0"/>
                        </a:spcBef>
                        <a:spcAft>
                          <a:spcPts val="0"/>
                        </a:spcAft>
                        <a:buNone/>
                      </a:pPr>
                      <a:r>
                        <a:rPr lang="en-US" sz="2200" i="1">
                          <a:latin typeface="Calibri"/>
                          <a:ea typeface="Calibri"/>
                          <a:cs typeface="Calibri"/>
                          <a:sym typeface="Calibri"/>
                        </a:rPr>
                        <a:t>Interim Assessment Administration:</a:t>
                      </a:r>
                      <a:endParaRPr sz="2200" i="1">
                        <a:latin typeface="Calibri"/>
                        <a:ea typeface="Calibri"/>
                        <a:cs typeface="Calibri"/>
                        <a:sym typeface="Calibri"/>
                      </a:endParaRPr>
                    </a:p>
                    <a:p>
                      <a:pPr marL="0" marR="0" lvl="0" indent="0" algn="ctr" rtl="0">
                        <a:lnSpc>
                          <a:spcPct val="100000"/>
                        </a:lnSpc>
                        <a:spcBef>
                          <a:spcPts val="0"/>
                        </a:spcBef>
                        <a:spcAft>
                          <a:spcPts val="0"/>
                        </a:spcAft>
                        <a:buNone/>
                      </a:pPr>
                      <a:r>
                        <a:rPr lang="en-US" sz="2200" i="1">
                          <a:latin typeface="Calibri"/>
                          <a:ea typeface="Calibri"/>
                          <a:cs typeface="Calibri"/>
                          <a:sym typeface="Calibri"/>
                        </a:rPr>
                        <a:t>Guidance and Support</a:t>
                      </a:r>
                      <a:endParaRPr sz="2200" i="1">
                        <a:latin typeface="Calibri"/>
                        <a:ea typeface="Calibri"/>
                        <a:cs typeface="Calibri"/>
                        <a:sym typeface="Calibri"/>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771350">
                <a:tc>
                  <a:txBody>
                    <a:bodyPr/>
                    <a:lstStyle/>
                    <a:p>
                      <a:pPr marL="0" marR="0" lvl="0" indent="0" algn="ctr" rtl="0">
                        <a:lnSpc>
                          <a:spcPct val="100000"/>
                        </a:lnSpc>
                        <a:spcBef>
                          <a:spcPts val="0"/>
                        </a:spcBef>
                        <a:spcAft>
                          <a:spcPts val="0"/>
                        </a:spcAft>
                        <a:buNone/>
                      </a:pPr>
                      <a:r>
                        <a:rPr lang="en-US" sz="2200" i="1" u="none" strike="noStrike" cap="none">
                          <a:latin typeface="Calibri"/>
                          <a:ea typeface="Calibri"/>
                          <a:cs typeface="Calibri"/>
                          <a:sym typeface="Calibri"/>
                        </a:rPr>
                        <a:t>5</a:t>
                      </a:r>
                      <a:endParaRPr sz="2200" i="1" u="none" strike="noStrike" cap="none">
                        <a:latin typeface="Calibri"/>
                        <a:ea typeface="Calibri"/>
                        <a:cs typeface="Calibri"/>
                        <a:sym typeface="Calibri"/>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None/>
                      </a:pPr>
                      <a:r>
                        <a:rPr lang="en-US" sz="2200" i="1">
                          <a:latin typeface="Calibri"/>
                          <a:ea typeface="Calibri"/>
                          <a:cs typeface="Calibri"/>
                          <a:sym typeface="Calibri"/>
                        </a:rPr>
                        <a:t>Accessing Interim Assessment Data to Inform Instructional Practices</a:t>
                      </a:r>
                      <a:endParaRPr sz="2200" i="1">
                        <a:latin typeface="Calibri"/>
                        <a:ea typeface="Calibri"/>
                        <a:cs typeface="Calibri"/>
                        <a:sym typeface="Calibri"/>
                      </a:endParaRPr>
                    </a:p>
                  </a:txBody>
                  <a:tcPr marL="91450" marR="91450" marT="45725" marB="45725" anchor="ctr">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5"/>
                  </a:ext>
                </a:extLst>
              </a:tr>
              <a:tr h="771350">
                <a:tc>
                  <a:txBody>
                    <a:bodyPr/>
                    <a:lstStyle/>
                    <a:p>
                      <a:pPr marL="0" marR="0" lvl="0" indent="0" algn="ctr" rtl="0">
                        <a:lnSpc>
                          <a:spcPct val="100000"/>
                        </a:lnSpc>
                        <a:spcBef>
                          <a:spcPts val="0"/>
                        </a:spcBef>
                        <a:spcAft>
                          <a:spcPts val="0"/>
                        </a:spcAft>
                        <a:buNone/>
                      </a:pPr>
                      <a:r>
                        <a:rPr lang="en-US" sz="2200" i="1" u="none" strike="noStrike" cap="none">
                          <a:latin typeface="Calibri"/>
                          <a:ea typeface="Calibri"/>
                          <a:cs typeface="Calibri"/>
                          <a:sym typeface="Calibri"/>
                        </a:rPr>
                        <a:t>6</a:t>
                      </a:r>
                      <a:endParaRPr sz="2200" i="1" u="none" strike="noStrike" cap="none">
                        <a:latin typeface="Calibri"/>
                        <a:ea typeface="Calibri"/>
                        <a:cs typeface="Calibri"/>
                        <a:sym typeface="Calibri"/>
                      </a:endParaRPr>
                    </a:p>
                  </a:txBody>
                  <a:tcPr marL="91450" marR="91450" marT="45725" marB="45725" anchor="ctr">
                    <a:solidFill>
                      <a:srgbClr val="D9D9D9"/>
                    </a:solidFill>
                  </a:tcPr>
                </a:tc>
                <a:tc>
                  <a:txBody>
                    <a:bodyPr/>
                    <a:lstStyle/>
                    <a:p>
                      <a:pPr marL="0" marR="0" lvl="0" indent="0" algn="ctr" rtl="0">
                        <a:lnSpc>
                          <a:spcPct val="100000"/>
                        </a:lnSpc>
                        <a:spcBef>
                          <a:spcPts val="0"/>
                        </a:spcBef>
                        <a:spcAft>
                          <a:spcPts val="0"/>
                        </a:spcAft>
                        <a:buNone/>
                      </a:pPr>
                      <a:r>
                        <a:rPr lang="en-US" sz="2200" i="1" dirty="0">
                          <a:latin typeface="Calibri"/>
                          <a:ea typeface="Calibri"/>
                          <a:cs typeface="Calibri"/>
                          <a:sym typeface="Calibri"/>
                        </a:rPr>
                        <a:t>Exploring Tools for Teachers and Using Formative Assessment Practices</a:t>
                      </a:r>
                      <a:endParaRPr sz="2200" i="1" dirty="0">
                        <a:latin typeface="Calibri"/>
                        <a:ea typeface="Calibri"/>
                        <a:cs typeface="Calibri"/>
                        <a:sym typeface="Calibri"/>
                      </a:endParaRPr>
                    </a:p>
                  </a:txBody>
                  <a:tcPr marL="91450" marR="91450" marT="45725" marB="45725" anchor="ctr">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Session </a:t>
            </a:r>
            <a:r>
              <a:rPr lang="en-US" b="1">
                <a:solidFill>
                  <a:schemeClr val="lt1"/>
                </a:solidFill>
              </a:rPr>
              <a:t>Objectives</a:t>
            </a:r>
            <a:endParaRPr>
              <a:solidFill>
                <a:schemeClr val="lt1"/>
              </a:solidFill>
            </a:endParaRPr>
          </a:p>
        </p:txBody>
      </p:sp>
      <p:sp>
        <p:nvSpPr>
          <p:cNvPr id="129" name="Google Shape;129;p21"/>
          <p:cNvSpPr txBox="1">
            <a:spLocks noGrp="1"/>
          </p:cNvSpPr>
          <p:nvPr>
            <p:ph type="body" idx="1"/>
          </p:nvPr>
        </p:nvSpPr>
        <p:spPr>
          <a:xfrm>
            <a:off x="346840" y="2242686"/>
            <a:ext cx="84189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By the end of this session, educators will be able to:</a:t>
            </a:r>
            <a:endParaRPr dirty="0"/>
          </a:p>
          <a:p>
            <a:pPr marL="0" lvl="1" indent="0" algn="l" rtl="0">
              <a:lnSpc>
                <a:spcPct val="90000"/>
              </a:lnSpc>
              <a:spcBef>
                <a:spcPts val="0"/>
              </a:spcBef>
              <a:spcAft>
                <a:spcPts val="0"/>
              </a:spcAft>
              <a:buSzPts val="2800"/>
              <a:buNone/>
            </a:pPr>
            <a:endParaRPr dirty="0"/>
          </a:p>
          <a:p>
            <a:pPr marL="457200" lvl="0" indent="-381000" algn="l" rtl="0">
              <a:lnSpc>
                <a:spcPct val="115000"/>
              </a:lnSpc>
              <a:spcBef>
                <a:spcPts val="0"/>
              </a:spcBef>
              <a:spcAft>
                <a:spcPts val="0"/>
              </a:spcAft>
              <a:buSzPts val="2400"/>
              <a:buFont typeface="Calibri"/>
              <a:buChar char="•"/>
            </a:pPr>
            <a:r>
              <a:rPr lang="en-US" sz="2400" dirty="0"/>
              <a:t>Identify the different components of a balanced assessment system.</a:t>
            </a:r>
            <a:endParaRPr sz="2400" dirty="0"/>
          </a:p>
          <a:p>
            <a:pPr marL="457200" lvl="0" indent="-381000" algn="l" rtl="0">
              <a:lnSpc>
                <a:spcPct val="115000"/>
              </a:lnSpc>
              <a:spcBef>
                <a:spcPts val="1000"/>
              </a:spcBef>
              <a:spcAft>
                <a:spcPts val="0"/>
              </a:spcAft>
              <a:buSzPts val="2400"/>
              <a:buFont typeface="Calibri"/>
              <a:buChar char="•"/>
            </a:pPr>
            <a:r>
              <a:rPr lang="en-US" sz="2400" dirty="0"/>
              <a:t>Differentiate the different use and purpose of each part of the balanced assessment system.</a:t>
            </a:r>
            <a:endParaRPr sz="2400" dirty="0"/>
          </a:p>
          <a:p>
            <a:pPr marL="457200" lvl="0" indent="-381000" algn="l" rtl="0">
              <a:lnSpc>
                <a:spcPct val="115000"/>
              </a:lnSpc>
              <a:spcBef>
                <a:spcPts val="1000"/>
              </a:spcBef>
              <a:spcAft>
                <a:spcPts val="1000"/>
              </a:spcAft>
              <a:buSzPts val="2400"/>
              <a:buFont typeface="Calibri"/>
              <a:buChar char="•"/>
            </a:pPr>
            <a:r>
              <a:rPr lang="en-US" sz="2400" dirty="0"/>
              <a:t>Make connections to local instructional practice implications.</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500"/>
                                        <p:tgtEl>
                                          <p:spTgt spid="1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3" end="3"/>
                                            </p:txEl>
                                          </p:spTgt>
                                        </p:tgtEl>
                                        <p:attrNameLst>
                                          <p:attrName>style.visibility</p:attrName>
                                        </p:attrNameLst>
                                      </p:cBhvr>
                                      <p:to>
                                        <p:strVal val="visible"/>
                                      </p:to>
                                    </p:set>
                                    <p:animEffect transition="in" filter="fade">
                                      <p:cBhvr>
                                        <p:cTn id="12" dur="500"/>
                                        <p:tgtEl>
                                          <p:spTgt spid="12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4" end="4"/>
                                            </p:txEl>
                                          </p:spTgt>
                                        </p:tgtEl>
                                        <p:attrNameLst>
                                          <p:attrName>style.visibility</p:attrName>
                                        </p:attrNameLst>
                                      </p:cBhvr>
                                      <p:to>
                                        <p:strVal val="visible"/>
                                      </p:to>
                                    </p:set>
                                    <p:animEffect transition="in" filter="fade">
                                      <p:cBhvr>
                                        <p:cTn id="17" dur="500"/>
                                        <p:tgtEl>
                                          <p:spTgt spid="1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2" descr="Diversity of Oregon Students" title="Oregon’s Statewide Assessment System"/>
          <p:cNvPicPr preferRelativeResize="0"/>
          <p:nvPr/>
        </p:nvPicPr>
        <p:blipFill>
          <a:blip r:embed="rId3">
            <a:alphaModFix/>
          </a:blip>
          <a:stretch>
            <a:fillRect/>
          </a:stretch>
        </p:blipFill>
        <p:spPr>
          <a:xfrm>
            <a:off x="0" y="4748650"/>
            <a:ext cx="9143999" cy="2109350"/>
          </a:xfrm>
          <a:prstGeom prst="rect">
            <a:avLst/>
          </a:prstGeom>
          <a:noFill/>
          <a:ln>
            <a:noFill/>
          </a:ln>
        </p:spPr>
      </p:pic>
      <p:sp>
        <p:nvSpPr>
          <p:cNvPr id="137" name="Google Shape;137;p22"/>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38" name="Google Shape;138;p22"/>
          <p:cNvSpPr txBox="1"/>
          <p:nvPr/>
        </p:nvSpPr>
        <p:spPr>
          <a:xfrm>
            <a:off x="0" y="1227550"/>
            <a:ext cx="9144000" cy="306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b="1" dirty="0">
                <a:solidFill>
                  <a:srgbClr val="0F75BC"/>
                </a:solidFill>
                <a:latin typeface="Calibri"/>
                <a:ea typeface="Calibri"/>
                <a:cs typeface="Calibri"/>
                <a:sym typeface="Calibri"/>
              </a:rPr>
              <a:t>EQUITY </a:t>
            </a:r>
            <a:r>
              <a:rPr lang="en-US" sz="2800" i="1" dirty="0">
                <a:solidFill>
                  <a:schemeClr val="dk1"/>
                </a:solidFill>
                <a:latin typeface="Calibri"/>
                <a:ea typeface="Calibri"/>
                <a:cs typeface="Calibri"/>
                <a:sym typeface="Calibri"/>
              </a:rPr>
              <a:t>through</a:t>
            </a:r>
            <a:endParaRPr sz="2800" i="1" dirty="0">
              <a:solidFill>
                <a:schemeClr val="dk1"/>
              </a:solidFill>
              <a:latin typeface="Calibri"/>
              <a:ea typeface="Calibri"/>
              <a:cs typeface="Calibri"/>
              <a:sym typeface="Calibri"/>
            </a:endParaRPr>
          </a:p>
          <a:p>
            <a:pPr marL="457200" lvl="0" indent="0" algn="l" rtl="0">
              <a:lnSpc>
                <a:spcPct val="115000"/>
              </a:lnSpc>
              <a:spcBef>
                <a:spcPts val="100"/>
              </a:spcBef>
              <a:spcAft>
                <a:spcPts val="0"/>
              </a:spcAft>
              <a:buNone/>
            </a:pPr>
            <a:r>
              <a:rPr lang="en-US" sz="2800" b="1" dirty="0">
                <a:solidFill>
                  <a:srgbClr val="0F75BC"/>
                </a:solidFill>
                <a:latin typeface="Calibri"/>
                <a:ea typeface="Calibri"/>
                <a:cs typeface="Calibri"/>
                <a:sym typeface="Calibri"/>
              </a:rPr>
              <a:t>Access</a:t>
            </a:r>
            <a:endParaRPr sz="2800" b="1" dirty="0">
              <a:solidFill>
                <a:srgbClr val="0F75BC"/>
              </a:solidFill>
              <a:latin typeface="Calibri"/>
              <a:ea typeface="Calibri"/>
              <a:cs typeface="Calibri"/>
              <a:sym typeface="Calibri"/>
            </a:endParaRPr>
          </a:p>
          <a:p>
            <a:pPr marL="914400" lvl="0" indent="-368300" algn="l" rtl="0">
              <a:lnSpc>
                <a:spcPct val="115000"/>
              </a:lnSpc>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For students: access to quality learning experiences.</a:t>
            </a:r>
            <a:endParaRPr sz="2200" dirty="0">
              <a:solidFill>
                <a:schemeClr val="dk1"/>
              </a:solidFill>
              <a:latin typeface="Calibri"/>
              <a:ea typeface="Calibri"/>
              <a:cs typeface="Calibri"/>
              <a:sym typeface="Calibri"/>
            </a:endParaRPr>
          </a:p>
          <a:p>
            <a:pPr marL="914400" lvl="0" indent="-368300" algn="l" rtl="0">
              <a:lnSpc>
                <a:spcPct val="115000"/>
              </a:lnSpc>
              <a:spcBef>
                <a:spcPts val="0"/>
              </a:spcBef>
              <a:spcAft>
                <a:spcPts val="0"/>
              </a:spcAft>
              <a:buClr>
                <a:schemeClr val="dk1"/>
              </a:buClr>
              <a:buSzPts val="2200"/>
              <a:buFont typeface="Calibri"/>
              <a:buChar char="●"/>
            </a:pPr>
            <a:r>
              <a:rPr lang="en-US" sz="2200" dirty="0">
                <a:solidFill>
                  <a:schemeClr val="dk1"/>
                </a:solidFill>
                <a:latin typeface="Calibri"/>
                <a:ea typeface="Calibri"/>
                <a:cs typeface="Calibri"/>
                <a:sym typeface="Calibri"/>
              </a:rPr>
              <a:t>For educators: access to resources to improve their practice.</a:t>
            </a:r>
            <a:endParaRPr sz="2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457200" lvl="0" indent="0" algn="l" rtl="0">
              <a:lnSpc>
                <a:spcPct val="115000"/>
              </a:lnSpc>
              <a:spcBef>
                <a:spcPts val="100"/>
              </a:spcBef>
              <a:spcAft>
                <a:spcPts val="0"/>
              </a:spcAft>
              <a:buNone/>
            </a:pPr>
            <a:r>
              <a:rPr lang="en-US" sz="2800" b="1" dirty="0">
                <a:solidFill>
                  <a:schemeClr val="accent1"/>
                </a:solidFill>
                <a:latin typeface="Calibri"/>
                <a:ea typeface="Calibri"/>
                <a:cs typeface="Calibri"/>
                <a:sym typeface="Calibri"/>
              </a:rPr>
              <a:t>Transparency</a:t>
            </a:r>
            <a:endParaRPr sz="2800" b="1" dirty="0">
              <a:solidFill>
                <a:schemeClr val="accent1"/>
              </a:solidFill>
              <a:latin typeface="Calibri"/>
              <a:ea typeface="Calibri"/>
              <a:cs typeface="Calibri"/>
              <a:sym typeface="Calibri"/>
            </a:endParaRPr>
          </a:p>
          <a:p>
            <a:pPr marL="914400" lvl="0" indent="-368300" algn="l" rtl="0">
              <a:lnSpc>
                <a:spcPct val="115000"/>
              </a:lnSpc>
              <a:spcBef>
                <a:spcPts val="0"/>
              </a:spcBef>
              <a:spcAft>
                <a:spcPts val="0"/>
              </a:spcAft>
              <a:buClr>
                <a:schemeClr val="dk1"/>
              </a:buClr>
              <a:buSzPts val="2200"/>
              <a:buFont typeface="Calibri"/>
              <a:buChar char="●"/>
            </a:pPr>
            <a:r>
              <a:rPr lang="en-US" sz="2200" b="1" u="sng" dirty="0">
                <a:solidFill>
                  <a:schemeClr val="dk1"/>
                </a:solidFill>
                <a:latin typeface="Calibri"/>
                <a:ea typeface="Calibri"/>
                <a:cs typeface="Calibri"/>
                <a:sym typeface="Calibri"/>
              </a:rPr>
              <a:t>All</a:t>
            </a:r>
            <a:r>
              <a:rPr lang="en-US" sz="2200" b="1" dirty="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students show what they know, so we know how well our schools are serving </a:t>
            </a:r>
            <a:r>
              <a:rPr lang="en-US" sz="2200" b="1" u="sng" dirty="0">
                <a:solidFill>
                  <a:schemeClr val="dk1"/>
                </a:solidFill>
                <a:latin typeface="Calibri"/>
                <a:ea typeface="Calibri"/>
                <a:cs typeface="Calibri"/>
                <a:sym typeface="Calibri"/>
              </a:rPr>
              <a:t>each</a:t>
            </a:r>
            <a:r>
              <a:rPr lang="en-US" sz="2200" b="1" dirty="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student.</a:t>
            </a:r>
            <a:endParaRPr sz="2200" dirty="0">
              <a:solidFill>
                <a:schemeClr val="dk1"/>
              </a:solidFill>
              <a:latin typeface="Calibri"/>
              <a:ea typeface="Calibri"/>
              <a:cs typeface="Calibri"/>
              <a:sym typeface="Calibri"/>
            </a:endParaRPr>
          </a:p>
        </p:txBody>
      </p:sp>
      <p:sp>
        <p:nvSpPr>
          <p:cNvPr id="136" name="Google Shape;136;p22"/>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300" dirty="0">
                <a:solidFill>
                  <a:srgbClr val="000000"/>
                </a:solidFill>
              </a:rPr>
              <a:t>Oregon’s Statewide Assessment System</a:t>
            </a:r>
            <a:br>
              <a:rPr lang="en-US" sz="3300" dirty="0">
                <a:solidFill>
                  <a:srgbClr val="000000"/>
                </a:solidFill>
              </a:rPr>
            </a:br>
            <a:r>
              <a:rPr lang="en-US" sz="3300" dirty="0">
                <a:solidFill>
                  <a:srgbClr val="000000"/>
                </a:solidFill>
              </a:rPr>
              <a:t>Focusing on Equity</a:t>
            </a:r>
            <a:endParaRPr sz="33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23"/>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47" name="Google Shape;147;p23" title="balanced assessment system to serve all students well"/>
          <p:cNvPicPr preferRelativeResize="0"/>
          <p:nvPr/>
        </p:nvPicPr>
        <p:blipFill>
          <a:blip r:embed="rId3">
            <a:alphaModFix/>
          </a:blip>
          <a:stretch>
            <a:fillRect/>
          </a:stretch>
        </p:blipFill>
        <p:spPr>
          <a:xfrm>
            <a:off x="5158275" y="2134425"/>
            <a:ext cx="3357075" cy="3590332"/>
          </a:xfrm>
          <a:prstGeom prst="rect">
            <a:avLst/>
          </a:prstGeom>
          <a:noFill/>
          <a:ln>
            <a:noFill/>
          </a:ln>
        </p:spPr>
      </p:pic>
      <p:sp>
        <p:nvSpPr>
          <p:cNvPr id="145" name="Google Shape;145;p23"/>
          <p:cNvSpPr txBox="1">
            <a:spLocks noGrp="1"/>
          </p:cNvSpPr>
          <p:nvPr>
            <p:ph type="body" idx="1"/>
          </p:nvPr>
        </p:nvSpPr>
        <p:spPr>
          <a:xfrm>
            <a:off x="342775" y="2134425"/>
            <a:ext cx="4419600" cy="2585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t>To guarantee a high-quality, balanced assessment system to serve all students well.</a:t>
            </a:r>
            <a:endParaRPr b="1" dirty="0"/>
          </a:p>
          <a:p>
            <a:pPr marL="0" lvl="0" indent="0" algn="l" rtl="0">
              <a:lnSpc>
                <a:spcPct val="115000"/>
              </a:lnSpc>
              <a:spcBef>
                <a:spcPts val="0"/>
              </a:spcBef>
              <a:spcAft>
                <a:spcPts val="0"/>
              </a:spcAft>
              <a:buClr>
                <a:schemeClr val="dk1"/>
              </a:buClr>
              <a:buSzPts val="1100"/>
              <a:buFont typeface="Arial"/>
              <a:buNone/>
            </a:pPr>
            <a:endParaRPr sz="1200" b="1" dirty="0"/>
          </a:p>
          <a:p>
            <a:pPr marL="0" lvl="0" indent="0" algn="l" rtl="0">
              <a:lnSpc>
                <a:spcPct val="115000"/>
              </a:lnSpc>
              <a:spcBef>
                <a:spcPts val="0"/>
              </a:spcBef>
              <a:spcAft>
                <a:spcPts val="0"/>
              </a:spcAft>
              <a:buClr>
                <a:schemeClr val="dk1"/>
              </a:buClr>
              <a:buSzPts val="1100"/>
              <a:buFont typeface="Arial"/>
              <a:buNone/>
            </a:pPr>
            <a:r>
              <a:rPr lang="en-US" dirty="0"/>
              <a:t>… In order to do that, we must be speaking the same language and share a common foundation.</a:t>
            </a:r>
            <a:endParaRPr dirty="0"/>
          </a:p>
        </p:txBody>
      </p:sp>
      <p:sp>
        <p:nvSpPr>
          <p:cNvPr id="144" name="Google Shape;144;p23"/>
          <p:cNvSpPr txBox="1">
            <a:spLocks noGrp="1"/>
          </p:cNvSpPr>
          <p:nvPr>
            <p:ph type="title"/>
          </p:nvPr>
        </p:nvSpPr>
        <p:spPr>
          <a:xfrm>
            <a:off x="2679825" y="71387"/>
            <a:ext cx="64008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dirty="0">
                <a:solidFill>
                  <a:srgbClr val="FFFFFF"/>
                </a:solidFill>
              </a:rPr>
              <a:t>Our “Why” for Understanding a </a:t>
            </a:r>
            <a:endParaRPr sz="3000" dirty="0">
              <a:solidFill>
                <a:srgbClr val="FFFFFF"/>
              </a:solidFill>
            </a:endParaRPr>
          </a:p>
          <a:p>
            <a:pPr marL="0" lvl="0" indent="0" algn="ctr" rtl="0">
              <a:spcBef>
                <a:spcPts val="0"/>
              </a:spcBef>
              <a:spcAft>
                <a:spcPts val="0"/>
              </a:spcAft>
              <a:buNone/>
            </a:pPr>
            <a:r>
              <a:rPr lang="en-US" sz="3000" dirty="0">
                <a:solidFill>
                  <a:srgbClr val="FFFFFF"/>
                </a:solidFill>
              </a:rPr>
              <a:t>Balanced Assessment System</a:t>
            </a:r>
            <a:endParaRPr sz="30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4"/>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55" name="Google Shape;155;p24"/>
          <p:cNvSpPr txBox="1"/>
          <p:nvPr/>
        </p:nvSpPr>
        <p:spPr>
          <a:xfrm>
            <a:off x="460350" y="2045202"/>
            <a:ext cx="8223300" cy="280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i="1" dirty="0">
                <a:solidFill>
                  <a:srgbClr val="FFFFFF"/>
                </a:solidFill>
                <a:latin typeface="Calibri"/>
                <a:ea typeface="Calibri"/>
                <a:cs typeface="Calibri"/>
                <a:sym typeface="Calibri"/>
              </a:rPr>
              <a:t>“Assessment literacy consists of an individual's understanding of the fundamental assessment concepts and procedures deemed likely to influence educational decisions.”</a:t>
            </a:r>
            <a:endParaRPr sz="3200" i="1" dirty="0">
              <a:solidFill>
                <a:srgbClr val="FFFFFF"/>
              </a:solidFill>
              <a:latin typeface="Calibri"/>
              <a:ea typeface="Calibri"/>
              <a:cs typeface="Calibri"/>
              <a:sym typeface="Calibri"/>
            </a:endParaRPr>
          </a:p>
          <a:p>
            <a:pPr marL="0" lvl="0" indent="0" algn="r" rtl="0">
              <a:lnSpc>
                <a:spcPct val="115000"/>
              </a:lnSpc>
              <a:spcBef>
                <a:spcPts val="0"/>
              </a:spcBef>
              <a:spcAft>
                <a:spcPts val="0"/>
              </a:spcAft>
              <a:buNone/>
            </a:pPr>
            <a:r>
              <a:rPr lang="en-US" sz="3200" i="1" dirty="0">
                <a:solidFill>
                  <a:srgbClr val="FFFFFF"/>
                </a:solidFill>
                <a:latin typeface="Calibri"/>
                <a:ea typeface="Calibri"/>
                <a:cs typeface="Calibri"/>
                <a:sym typeface="Calibri"/>
              </a:rPr>
              <a:t>  </a:t>
            </a:r>
            <a:endParaRPr sz="3200" i="1" dirty="0">
              <a:solidFill>
                <a:srgbClr val="FFFFFF"/>
              </a:solidFill>
              <a:latin typeface="Calibri"/>
              <a:ea typeface="Calibri"/>
              <a:cs typeface="Calibri"/>
              <a:sym typeface="Calibri"/>
            </a:endParaRPr>
          </a:p>
          <a:p>
            <a:pPr marL="0" lvl="0" indent="0" algn="r" rtl="0">
              <a:lnSpc>
                <a:spcPct val="115000"/>
              </a:lnSpc>
              <a:spcBef>
                <a:spcPts val="0"/>
              </a:spcBef>
              <a:spcAft>
                <a:spcPts val="0"/>
              </a:spcAft>
              <a:buNone/>
            </a:pPr>
            <a:r>
              <a:rPr lang="en-US" sz="3200" i="1" dirty="0">
                <a:solidFill>
                  <a:srgbClr val="FFFFFF"/>
                </a:solidFill>
                <a:latin typeface="Calibri"/>
                <a:ea typeface="Calibri"/>
                <a:cs typeface="Calibri"/>
                <a:sym typeface="Calibri"/>
              </a:rPr>
              <a:t>- W. James </a:t>
            </a:r>
            <a:r>
              <a:rPr lang="en-US" sz="3200" i="1" dirty="0" err="1">
                <a:solidFill>
                  <a:srgbClr val="FFFFFF"/>
                </a:solidFill>
                <a:latin typeface="Calibri"/>
                <a:ea typeface="Calibri"/>
                <a:cs typeface="Calibri"/>
                <a:sym typeface="Calibri"/>
              </a:rPr>
              <a:t>Popham</a:t>
            </a:r>
            <a:r>
              <a:rPr lang="en-US" sz="3200" i="1" dirty="0">
                <a:solidFill>
                  <a:srgbClr val="FFFFFF"/>
                </a:solidFill>
                <a:latin typeface="Calibri"/>
                <a:ea typeface="Calibri"/>
                <a:cs typeface="Calibri"/>
                <a:sym typeface="Calibri"/>
              </a:rPr>
              <a:t> (2018)</a:t>
            </a:r>
            <a:endParaRPr sz="3200" i="1" dirty="0">
              <a:solidFill>
                <a:srgbClr val="FFFFFF"/>
              </a:solidFill>
              <a:latin typeface="Calibri"/>
              <a:ea typeface="Calibri"/>
              <a:cs typeface="Calibri"/>
              <a:sym typeface="Calibri"/>
            </a:endParaRPr>
          </a:p>
        </p:txBody>
      </p:sp>
      <p:sp>
        <p:nvSpPr>
          <p:cNvPr id="153" name="Google Shape;153;p24"/>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What is Assessment Literacy?</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1881838" y="111581"/>
            <a:ext cx="71523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dirty="0"/>
              <a:t>Three Primary </a:t>
            </a:r>
            <a:r>
              <a:rPr lang="en-US" dirty="0" smtClean="0"/>
              <a:t>Pitfalls of Assessment</a:t>
            </a:r>
            <a:endParaRPr dirty="0"/>
          </a:p>
        </p:txBody>
      </p:sp>
      <p:sp>
        <p:nvSpPr>
          <p:cNvPr id="162" name="Google Shape;162;p25"/>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graphicFrame>
        <p:nvGraphicFramePr>
          <p:cNvPr id="163" name="Google Shape;163;p25" title="Three Primary Pitfalls of Assessment Table"/>
          <p:cNvGraphicFramePr/>
          <p:nvPr>
            <p:extLst>
              <p:ext uri="{D42A27DB-BD31-4B8C-83A1-F6EECF244321}">
                <p14:modId xmlns:p14="http://schemas.microsoft.com/office/powerpoint/2010/main" val="1653703749"/>
              </p:ext>
            </p:extLst>
          </p:nvPr>
        </p:nvGraphicFramePr>
        <p:xfrm>
          <a:off x="538675" y="1947400"/>
          <a:ext cx="8078550" cy="3566445"/>
        </p:xfrm>
        <a:graphic>
          <a:graphicData uri="http://schemas.openxmlformats.org/drawingml/2006/table">
            <a:tbl>
              <a:tblPr firstRow="1">
                <a:noFill/>
                <a:tableStyleId>{C2463CC9-C425-4793-A93C-66487F7499FF}</a:tableStyleId>
              </a:tblPr>
              <a:tblGrid>
                <a:gridCol w="2665500">
                  <a:extLst>
                    <a:ext uri="{9D8B030D-6E8A-4147-A177-3AD203B41FA5}">
                      <a16:colId xmlns:a16="http://schemas.microsoft.com/office/drawing/2014/main" val="20000"/>
                    </a:ext>
                  </a:extLst>
                </a:gridCol>
                <a:gridCol w="5413050">
                  <a:extLst>
                    <a:ext uri="{9D8B030D-6E8A-4147-A177-3AD203B41FA5}">
                      <a16:colId xmlns:a16="http://schemas.microsoft.com/office/drawing/2014/main" val="20001"/>
                    </a:ext>
                  </a:extLst>
                </a:gridCol>
              </a:tblGrid>
              <a:tr h="763525">
                <a:tc>
                  <a:txBody>
                    <a:bodyPr/>
                    <a:lstStyle/>
                    <a:p>
                      <a:pPr marL="0" lvl="0" indent="0" algn="ctr" rtl="0">
                        <a:lnSpc>
                          <a:spcPct val="115000"/>
                        </a:lnSpc>
                        <a:spcBef>
                          <a:spcPts val="0"/>
                        </a:spcBef>
                        <a:spcAft>
                          <a:spcPts val="0"/>
                        </a:spcAft>
                        <a:buNone/>
                      </a:pPr>
                      <a:r>
                        <a:rPr lang="en-US" sz="2400">
                          <a:solidFill>
                            <a:srgbClr val="FFFFFF"/>
                          </a:solidFill>
                          <a:latin typeface="Calibri"/>
                          <a:ea typeface="Calibri"/>
                          <a:cs typeface="Calibri"/>
                          <a:sym typeface="Calibri"/>
                        </a:rPr>
                        <a:t>Pitfalls</a:t>
                      </a:r>
                      <a:endParaRPr sz="2400">
                        <a:solidFill>
                          <a:srgbClr val="FFFFFF"/>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lnSpc>
                          <a:spcPct val="115000"/>
                        </a:lnSpc>
                        <a:spcBef>
                          <a:spcPts val="0"/>
                        </a:spcBef>
                        <a:spcAft>
                          <a:spcPts val="0"/>
                        </a:spcAft>
                        <a:buNone/>
                      </a:pPr>
                      <a:r>
                        <a:rPr lang="en-US" sz="2400" dirty="0">
                          <a:solidFill>
                            <a:srgbClr val="FFFFFF"/>
                          </a:solidFill>
                          <a:latin typeface="Calibri"/>
                          <a:ea typeface="Calibri"/>
                          <a:cs typeface="Calibri"/>
                          <a:sym typeface="Calibri"/>
                        </a:rPr>
                        <a:t>Assessment Literacy “Bridges”</a:t>
                      </a:r>
                      <a:endParaRPr sz="2400" dirty="0">
                        <a:solidFill>
                          <a:srgbClr val="FFFFFF"/>
                        </a:solidFill>
                        <a:latin typeface="Calibri"/>
                        <a:ea typeface="Calibri"/>
                        <a:cs typeface="Calibri"/>
                        <a:sym typeface="Calibri"/>
                      </a:endParaRPr>
                    </a:p>
                  </a:txBody>
                  <a:tcPr marL="91425" marR="91425" marT="91425" marB="91425" anchor="ctr">
                    <a:solidFill>
                      <a:schemeClr val="accent1"/>
                    </a:solidFill>
                  </a:tcPr>
                </a:tc>
                <a:extLst>
                  <a:ext uri="{0D108BD9-81ED-4DB2-BD59-A6C34878D82A}">
                    <a16:rowId xmlns:a16="http://schemas.microsoft.com/office/drawing/2014/main" val="10000"/>
                  </a:ext>
                </a:extLst>
              </a:tr>
              <a:tr h="630625">
                <a:tc>
                  <a:txBody>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Using the wrong tests</a:t>
                      </a:r>
                      <a:endParaRPr sz="1800">
                        <a:latin typeface="Calibri"/>
                        <a:ea typeface="Calibri"/>
                        <a:cs typeface="Calibri"/>
                        <a:sym typeface="Calibri"/>
                      </a:endParaRPr>
                    </a:p>
                  </a:txBody>
                  <a:tcPr marL="91425" marR="91425" marT="91425" marB="91425" anchor="ctr"/>
                </a:tc>
                <a:tc>
                  <a:txBody>
                    <a:bodyPr/>
                    <a:lstStyle/>
                    <a:p>
                      <a:pPr marL="0" lvl="0" indent="0" algn="l" rtl="0">
                        <a:spcBef>
                          <a:spcPts val="0"/>
                        </a:spcBef>
                        <a:spcAft>
                          <a:spcPts val="0"/>
                        </a:spcAft>
                        <a:buNone/>
                      </a:pPr>
                      <a:r>
                        <a:rPr lang="en-US" sz="1800">
                          <a:latin typeface="Calibri"/>
                          <a:ea typeface="Calibri"/>
                          <a:cs typeface="Calibri"/>
                          <a:sym typeface="Calibri"/>
                        </a:rPr>
                        <a:t>Is this the right assessment for the right purpose?</a:t>
                      </a:r>
                      <a:endParaRPr sz="180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1029325">
                <a:tc>
                  <a:txBody>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Misusing the results of the right tests</a:t>
                      </a:r>
                      <a:endParaRPr sz="1800">
                        <a:latin typeface="Calibri"/>
                        <a:ea typeface="Calibri"/>
                        <a:cs typeface="Calibri"/>
                        <a:sym typeface="Calibri"/>
                      </a:endParaRPr>
                    </a:p>
                  </a:txBody>
                  <a:tcPr marL="91425" marR="91425" marT="91425" marB="91425" anchor="ctr">
                    <a:solidFill>
                      <a:srgbClr val="D9D9D9"/>
                    </a:solidFill>
                  </a:tcPr>
                </a:tc>
                <a:tc>
                  <a:txBody>
                    <a:bodyPr/>
                    <a:lstStyle/>
                    <a:p>
                      <a:pPr marL="0" lvl="0" indent="0" algn="l" rtl="0">
                        <a:lnSpc>
                          <a:spcPct val="150000"/>
                        </a:lnSpc>
                        <a:spcBef>
                          <a:spcPts val="0"/>
                        </a:spcBef>
                        <a:spcAft>
                          <a:spcPts val="0"/>
                        </a:spcAft>
                        <a:buNone/>
                      </a:pPr>
                      <a:r>
                        <a:rPr lang="en-US" sz="1800">
                          <a:latin typeface="Calibri"/>
                          <a:ea typeface="Calibri"/>
                          <a:cs typeface="Calibri"/>
                          <a:sym typeface="Calibri"/>
                        </a:rPr>
                        <a:t>Are there multiple data points? </a:t>
                      </a: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Are we inadvertently making this a high-stakes assessment?</a:t>
                      </a:r>
                      <a:endParaRPr sz="1800">
                        <a:latin typeface="Calibri"/>
                        <a:ea typeface="Calibri"/>
                        <a:cs typeface="Calibri"/>
                        <a:sym typeface="Calibri"/>
                      </a:endParaRPr>
                    </a:p>
                  </a:txBody>
                  <a:tcPr marL="91425" marR="91425" marT="91425" marB="91425" anchor="ctr">
                    <a:solidFill>
                      <a:srgbClr val="D9D9D9"/>
                    </a:solidFill>
                  </a:tcPr>
                </a:tc>
                <a:extLst>
                  <a:ext uri="{0D108BD9-81ED-4DB2-BD59-A6C34878D82A}">
                    <a16:rowId xmlns:a16="http://schemas.microsoft.com/office/drawing/2014/main" val="10002"/>
                  </a:ext>
                </a:extLst>
              </a:tr>
              <a:tr h="1029325">
                <a:tc>
                  <a:txBody>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Failing to employ instructionally useful tests</a:t>
                      </a:r>
                      <a:endParaRPr sz="1800">
                        <a:latin typeface="Calibri"/>
                        <a:ea typeface="Calibri"/>
                        <a:cs typeface="Calibri"/>
                        <a:sym typeface="Calibri"/>
                      </a:endParaRPr>
                    </a:p>
                  </a:txBody>
                  <a:tcPr marL="91425" marR="91425" marT="91425" marB="91425" anchor="ctr"/>
                </a:tc>
                <a:tc>
                  <a:txBody>
                    <a:bodyPr/>
                    <a:lstStyle/>
                    <a:p>
                      <a:pPr marL="0" lvl="0" indent="0" algn="l" rtl="0">
                        <a:spcBef>
                          <a:spcPts val="0"/>
                        </a:spcBef>
                        <a:spcAft>
                          <a:spcPts val="0"/>
                        </a:spcAft>
                        <a:buNone/>
                      </a:pPr>
                      <a:r>
                        <a:rPr lang="en-US" sz="1800" dirty="0">
                          <a:latin typeface="Calibri"/>
                          <a:ea typeface="Calibri"/>
                          <a:cs typeface="Calibri"/>
                          <a:sym typeface="Calibri"/>
                        </a:rPr>
                        <a:t>To be “instructionally useful”, assessments must collect evidence of student thinking.</a:t>
                      </a:r>
                      <a:endParaRPr sz="1800"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bl>
          </a:graphicData>
        </a:graphic>
      </p:graphicFrame>
      <p:sp>
        <p:nvSpPr>
          <p:cNvPr id="164" name="Google Shape;164;p25"/>
          <p:cNvSpPr txBox="1"/>
          <p:nvPr/>
        </p:nvSpPr>
        <p:spPr>
          <a:xfrm>
            <a:off x="2135975" y="5620425"/>
            <a:ext cx="6481200" cy="732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US" dirty="0" err="1">
                <a:solidFill>
                  <a:schemeClr val="dk1"/>
                </a:solidFill>
                <a:latin typeface="Calibri"/>
                <a:ea typeface="Calibri"/>
                <a:cs typeface="Calibri"/>
                <a:sym typeface="Calibri"/>
              </a:rPr>
              <a:t>Popham</a:t>
            </a:r>
            <a:r>
              <a:rPr lang="en-US" dirty="0">
                <a:solidFill>
                  <a:schemeClr val="dk1"/>
                </a:solidFill>
                <a:latin typeface="Calibri"/>
                <a:ea typeface="Calibri"/>
                <a:cs typeface="Calibri"/>
                <a:sym typeface="Calibri"/>
              </a:rPr>
              <a:t>, J. (2018). </a:t>
            </a:r>
            <a:r>
              <a:rPr lang="en-US" i="1" dirty="0">
                <a:solidFill>
                  <a:schemeClr val="dk1"/>
                </a:solidFill>
                <a:latin typeface="Calibri"/>
                <a:ea typeface="Calibri"/>
                <a:cs typeface="Calibri"/>
                <a:sym typeface="Calibri"/>
              </a:rPr>
              <a:t>Assessment literacy for educators in a hurry. </a:t>
            </a:r>
            <a:r>
              <a:rPr lang="en-US" dirty="0">
                <a:solidFill>
                  <a:schemeClr val="dk1"/>
                </a:solidFill>
                <a:latin typeface="Calibri"/>
                <a:ea typeface="Calibri"/>
                <a:cs typeface="Calibri"/>
                <a:sym typeface="Calibri"/>
              </a:rPr>
              <a:t>ASCD: Alexandria, VA.</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E_Powerpoint">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2020-09-09T16:18:45+00:00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A816285C-5226-4F80-B1B4-73517F4E9D71}"/>
</file>

<file path=customXml/itemProps2.xml><?xml version="1.0" encoding="utf-8"?>
<ds:datastoreItem xmlns:ds="http://schemas.openxmlformats.org/officeDocument/2006/customXml" ds:itemID="{EBEC453C-2171-4BDD-BA7B-5BBC57515DFB}"/>
</file>

<file path=customXml/itemProps3.xml><?xml version="1.0" encoding="utf-8"?>
<ds:datastoreItem xmlns:ds="http://schemas.openxmlformats.org/officeDocument/2006/customXml" ds:itemID="{A551F0D6-7C07-46AF-BF26-4EB71133C8F6}"/>
</file>

<file path=docProps/app.xml><?xml version="1.0" encoding="utf-8"?>
<Properties xmlns="http://schemas.openxmlformats.org/officeDocument/2006/extended-properties" xmlns:vt="http://schemas.openxmlformats.org/officeDocument/2006/docPropsVTypes">
  <TotalTime>2397</TotalTime>
  <Words>3696</Words>
  <Application>Microsoft Office PowerPoint</Application>
  <PresentationFormat>On-screen Show (4:3)</PresentationFormat>
  <Paragraphs>409</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ODE_Powerpoint</vt:lpstr>
      <vt:lpstr>Oregon Statewide Assessment System  Session 1 - Understanding A Balanced Assessment System   Office of Teaching, Learning, and Assessment</vt:lpstr>
      <vt:lpstr>Purpose</vt:lpstr>
      <vt:lpstr>Series Outcome</vt:lpstr>
      <vt:lpstr>Session Guide</vt:lpstr>
      <vt:lpstr>Session Objectives</vt:lpstr>
      <vt:lpstr>Oregon’s Statewide Assessment System Focusing on Equity</vt:lpstr>
      <vt:lpstr>Our “Why” for Understanding a  Balanced Assessment System</vt:lpstr>
      <vt:lpstr>What is Assessment Literacy?</vt:lpstr>
      <vt:lpstr>Three Primary Pitfalls of Assessment</vt:lpstr>
      <vt:lpstr>Balanced Assessment System</vt:lpstr>
      <vt:lpstr>Moving Toward A  Balanced Assessment System</vt:lpstr>
      <vt:lpstr>The Right Assessment for the Right Purpose </vt:lpstr>
      <vt:lpstr>Formative Assessment Introduction</vt:lpstr>
      <vt:lpstr>What Formative Assessment Is and IS NOT</vt:lpstr>
      <vt:lpstr>The Right Assessment for the Right Purpose Interims</vt:lpstr>
      <vt:lpstr>Interim Assessment Introduction</vt:lpstr>
      <vt:lpstr>Interim Assessment FOR and OF  Learning </vt:lpstr>
      <vt:lpstr>The Right Assessment for the Right Purpose Summative Assessment</vt:lpstr>
      <vt:lpstr>Summative Assessment Introduction</vt:lpstr>
      <vt:lpstr>Summative Assessment OF Learning </vt:lpstr>
      <vt:lpstr>Common Questions: Standardized Tests</vt:lpstr>
      <vt:lpstr>Oregon Statewide Assessment System  Understanding A Balanced Assessment System </vt:lpstr>
      <vt:lpstr>ODE Assessment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Statewide Assessment System  Session 1 - Understanding A Balanced Assessment System   Office of Teaching, Learning, and Assessment</dc:title>
  <dc:creator>HOUSE Renee - ODE</dc:creator>
  <cp:lastModifiedBy>LEDOUX Renee - ODE</cp:lastModifiedBy>
  <cp:revision>37</cp:revision>
  <dcterms:modified xsi:type="dcterms:W3CDTF">2020-09-09T16:15:24Z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