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4.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ppt/tags/tag3.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9"/>
  </p:notesMasterIdLst>
  <p:sldIdLst>
    <p:sldId id="282" r:id="rId2"/>
    <p:sldId id="339" r:id="rId3"/>
    <p:sldId id="340" r:id="rId4"/>
    <p:sldId id="341" r:id="rId5"/>
    <p:sldId id="342" r:id="rId6"/>
    <p:sldId id="343" r:id="rId7"/>
    <p:sldId id="344" r:id="rId8"/>
    <p:sldId id="363" r:id="rId9"/>
    <p:sldId id="345" r:id="rId10"/>
    <p:sldId id="346" r:id="rId11"/>
    <p:sldId id="347" r:id="rId12"/>
    <p:sldId id="348" r:id="rId13"/>
    <p:sldId id="349" r:id="rId14"/>
    <p:sldId id="350" r:id="rId15"/>
    <p:sldId id="351" r:id="rId16"/>
    <p:sldId id="352" r:id="rId17"/>
    <p:sldId id="354" r:id="rId18"/>
    <p:sldId id="353" r:id="rId19"/>
    <p:sldId id="355" r:id="rId20"/>
    <p:sldId id="356" r:id="rId21"/>
    <p:sldId id="359" r:id="rId22"/>
    <p:sldId id="357" r:id="rId23"/>
    <p:sldId id="358" r:id="rId24"/>
    <p:sldId id="360" r:id="rId25"/>
    <p:sldId id="361" r:id="rId26"/>
    <p:sldId id="362" r:id="rId27"/>
    <p:sldId id="364" r:id="rId28"/>
  </p:sldIdLst>
  <p:sldSz cx="9144000" cy="6858000" type="screen4x3"/>
  <p:notesSz cx="7315200" cy="9601200"/>
  <p:embeddedFontLst>
    <p:embeddedFont>
      <p:font typeface="Raleway" panose="020B0604020202020204" charset="0"/>
      <p:regular r:id="rId30"/>
      <p:bold r:id="rId31"/>
      <p:italic r:id="rId32"/>
      <p:boldItalic r:id="rId33"/>
    </p:embeddedFont>
    <p:embeddedFont>
      <p:font typeface="Abril Fatface" panose="020B0604020202020204" charset="0"/>
      <p:regular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6" roundtripDataSignature="AMtx7mhhntc+u9AoHlNC5apk3T+Ur5c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71" autoAdjust="0"/>
  </p:normalViewPr>
  <p:slideViewPr>
    <p:cSldViewPr snapToGrid="0">
      <p:cViewPr varScale="1">
        <p:scale>
          <a:sx n="48" d="100"/>
          <a:sy n="48" d="100"/>
        </p:scale>
        <p:origin x="70" y="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6"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79"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82"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78" Type="http://schemas.openxmlformats.org/officeDocument/2006/relationships/viewProps" Target="viewProps.xml"/><Relationship Id="rId8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77" Type="http://schemas.openxmlformats.org/officeDocument/2006/relationships/presProps" Target="presProps.xml"/><Relationship Id="rId8" Type="http://schemas.openxmlformats.org/officeDocument/2006/relationships/slide" Target="slides/slide7.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8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regon.gov/ode/educator-resources/assessment/Documents/Facilitator%20Guide%20Overview%20Session%201_6_CC_Overview_Oregon%20Statewide%20Interim%20Assessment%20System.pdf" TargetMode="External"/><Relationship Id="rId7" Type="http://schemas.openxmlformats.org/officeDocument/2006/relationships/hyperlink" Target="https://www.oregon.gov/ode/educator-resources/assessment/Pages/Interim_Assessments.aspx"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oregon.gov/ode/educator-resources/assessment/Documents/1-Understanding_a_Balanced_Assessment_System.pptx" TargetMode="External"/><Relationship Id="rId5" Type="http://schemas.openxmlformats.org/officeDocument/2006/relationships/hyperlink" Target="https://www.oregon.gov/ode/educator-resources/assessment/Documents/Facilitator_Guide_Session_1-Understanding_A_Balanced_Assessment_System.pdf" TargetMode="External"/><Relationship Id="rId4" Type="http://schemas.openxmlformats.org/officeDocument/2006/relationships/hyperlink" Target="https://www.oregon.gov/ode/educator-resources/assessment/Documents/Overview_Oregon%20Statewide%20Interim%20Assessment%20System%20-%20Copy.pptx"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dministration-guide.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oregon.gov/ode/educator-resources/assessment/Documents/Quick-Guide-Interim-Assessments-Remotely.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Im-thuZCp4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sasportal.org/core/fileparse.php/2718/urlt/Science-Interim-Info.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overview.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overview.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ortal.smarterbalanced.org/library/en/formative-assessment-process.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remote.smartertoolsforteachers.org/"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regon.gov/ode/educator-resources/assessment/Documents/mod-8-fac-guide.pdf"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oregon.gov/ode/educator-resources/assessment/Documents/mod-08-interim_remote_admin_test_security.pptx" TargetMode="External"/><Relationship Id="rId4" Type="http://schemas.openxmlformats.org/officeDocument/2006/relationships/hyperlink" Target="https://www.oregon.gov/ode/educator-resources/assessment/Documents/mod-08-interim_remote_admin_test_security_no_audio.pptx"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regon.gov/ode/educator-resources/assessment/Documents/mod-8-fac-guide.pdf"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oregon.gov/ode/educator-resources/assessment/Pages/Assessment-Training-Materials.aspx" TargetMode="External"/><Relationship Id="rId5" Type="http://schemas.openxmlformats.org/officeDocument/2006/relationships/hyperlink" Target="https://www.oregon.gov/ode/educator-resources/assessment/Documents/mod-08-interim_remote_admin_test_security.pptx" TargetMode="External"/><Relationship Id="rId4" Type="http://schemas.openxmlformats.org/officeDocument/2006/relationships/hyperlink" Target="https://www.oregon.gov/ode/educator-resources/assessment/Documents/mod-08-interim_remote_admin_test_security_no_audio.pptx"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ode.state.or.us/search/staff/staff.aspx?unit=24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regon.gov/ode/educator-resources/assessment/Documents/Balanced%20Assessment%20System%20Graphic.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eriesFlier.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overview.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oregon.gov/ode/educator-resources/standards/Pages/default.aspx" TargetMode="External"/><Relationship Id="rId4" Type="http://schemas.openxmlformats.org/officeDocument/2006/relationships/hyperlink" Target="https://www.oregon.gov/ode/educator-resources/assessment/Documents/sampl_train_interims_at_a_glance.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regon.gov/ode/educator-resources/assessment/Documents/Facilitator_Guide_Session_1-Understanding_A_Balanced_Assessment_System.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oregon.gov/ode/educator-resources/assessment/Documents/1-Understanding_a_Balanced_Assessment_System.pptx"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regon.gov/ode/educator-resources/assessment/Documents/RightAssessmentRightPurpos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regon.gov/ode/educator-resources/assessment/Documents/sampl_train_interims_at_a_glance.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osasportal.org/core/fileparse.php/2718/urlt/Science-Interim-Info.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1: Title Slide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 Oregon Department of Education has developed an Oregon Statewide Assessment System professional learning series to further support district efforts in building a balanced assessment system and their implementation of the Oregon Statewide Interim Assessment System.</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Welcome to Session 2 of the Oregon Assessment Professional Learning series. This is the second of six sessions in this webinar series, and will provide an overview of the Interim Assessment System.</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This presentation is available year-round on the Oregon Department of Education’s Interim Assessment webpage under the Interim Professional Development Materials expandable folder.</a:t>
            </a:r>
          </a:p>
          <a:p>
            <a:endParaRPr lang="en-US" sz="1200" b="0" i="0" u="none" strike="noStrike" cap="none" dirty="0" smtClean="0">
              <a:solidFill>
                <a:schemeClr val="dk1"/>
              </a:solidFill>
              <a:effectLst/>
              <a:latin typeface="Calibri"/>
              <a:ea typeface="Calibri"/>
              <a:cs typeface="Calibri"/>
              <a:sym typeface="Calibri"/>
            </a:endParaRPr>
          </a:p>
          <a:p>
            <a:pPr lvl="0"/>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The Overview PPT presentation and Session 1 Understanding a Balanced Assessment System can be included with Session 2: Interim Assessment System Overview.</a:t>
            </a:r>
          </a:p>
          <a:p>
            <a:pPr lvl="0"/>
            <a:r>
              <a:rPr lang="en-US" sz="1200" b="0" i="0" u="none" strike="noStrike" cap="none" dirty="0" smtClean="0">
                <a:solidFill>
                  <a:schemeClr val="dk1"/>
                </a:solidFill>
                <a:effectLst/>
                <a:latin typeface="Calibri"/>
                <a:ea typeface="Calibri"/>
                <a:cs typeface="Calibri"/>
                <a:sym typeface="Calibri"/>
              </a:rPr>
              <a:t>(Overview Session 1 - 6) Oregon Statewide Summative Assessment: Interim Assessment Series ​​</a:t>
            </a:r>
            <a:r>
              <a:rPr lang="en-US" sz="1200" b="0" i="0" u="sng" strike="noStrike" cap="none" dirty="0" smtClean="0">
                <a:solidFill>
                  <a:schemeClr val="dk1"/>
                </a:solidFill>
                <a:effectLst/>
                <a:latin typeface="Calibri"/>
                <a:ea typeface="Calibri"/>
                <a:cs typeface="Calibri"/>
                <a:sym typeface="Calibri"/>
                <a:hlinkClick r:id="rId3"/>
              </a:rPr>
              <a:t>Facilitation Guide</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smtClean="0">
                <a:solidFill>
                  <a:schemeClr val="dk1"/>
                </a:solidFill>
                <a:effectLst/>
                <a:latin typeface="Calibri"/>
                <a:ea typeface="Calibri"/>
                <a:cs typeface="Calibri"/>
                <a:sym typeface="Calibri"/>
                <a:hlinkClick r:id="rId4"/>
              </a:rPr>
              <a:t>PowerPoint​</a:t>
            </a:r>
            <a:endParaRPr lang="en-US" sz="14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endParaRPr lang="en-US" sz="14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(Session 1) Understanding a Balanced Assessment System </a:t>
            </a:r>
            <a:endParaRPr lang="en-US" sz="1400" b="0" i="0" u="none" strike="noStrike" cap="none" dirty="0" smtClean="0">
              <a:solidFill>
                <a:schemeClr val="dk1"/>
              </a:solidFill>
              <a:effectLst/>
              <a:latin typeface="Calibri"/>
              <a:ea typeface="Calibri"/>
              <a:cs typeface="Calibri"/>
              <a:sym typeface="Calibri"/>
            </a:endParaRPr>
          </a:p>
          <a:p>
            <a:r>
              <a:rPr lang="en-US" sz="1200" b="0" i="0" u="sng" strike="noStrike" cap="none" dirty="0" smtClean="0">
                <a:solidFill>
                  <a:schemeClr val="dk1"/>
                </a:solidFill>
                <a:effectLst/>
                <a:latin typeface="Calibri"/>
                <a:ea typeface="Calibri"/>
                <a:cs typeface="Calibri"/>
                <a:sym typeface="Calibri"/>
                <a:hlinkClick r:id="rId5"/>
              </a:rPr>
              <a:t>Facilitation Guide</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smtClean="0">
                <a:solidFill>
                  <a:schemeClr val="dk1"/>
                </a:solidFill>
                <a:effectLst/>
                <a:latin typeface="Calibri"/>
                <a:ea typeface="Calibri"/>
                <a:cs typeface="Calibri"/>
                <a:sym typeface="Calibri"/>
                <a:hlinkClick r:id="rId6"/>
              </a:rPr>
              <a:t>PowerPoint</a:t>
            </a:r>
            <a:r>
              <a:rPr lang="en-US" sz="1200" b="0" i="0" u="none" strike="noStrike" cap="none" dirty="0" smtClean="0">
                <a:solidFill>
                  <a:schemeClr val="dk1"/>
                </a:solidFill>
                <a:effectLst/>
                <a:latin typeface="Calibri"/>
                <a:ea typeface="Calibri"/>
                <a:cs typeface="Calibri"/>
                <a:sym typeface="Calibri"/>
              </a:rPr>
              <a:t>​</a:t>
            </a:r>
            <a:endParaRPr lang="en-US" sz="14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endParaRPr lang="en-US" sz="14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Additional Resource: </a:t>
            </a:r>
          </a:p>
          <a:p>
            <a:pPr lvl="1"/>
            <a:r>
              <a:rPr lang="en-US" sz="1200" b="0" i="0" u="sng" strike="noStrike" cap="none" dirty="0" smtClean="0">
                <a:solidFill>
                  <a:schemeClr val="dk1"/>
                </a:solidFill>
                <a:effectLst/>
                <a:latin typeface="Calibri"/>
                <a:ea typeface="Calibri"/>
                <a:cs typeface="Calibri"/>
                <a:sym typeface="Calibri"/>
                <a:hlinkClick r:id="rId7"/>
              </a:rPr>
              <a:t>ODE Interim Assessment webpage</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sz="1200" b="0" i="0" u="none" strike="noStrike" cap="none" dirty="0">
              <a:solidFill>
                <a:schemeClr val="dk1"/>
              </a:solidFill>
              <a:effectLst/>
              <a:latin typeface="Calibri"/>
              <a:ea typeface="Calibri"/>
              <a:cs typeface="Calibri"/>
              <a:sym typeface="Calibri"/>
            </a:endParaRPr>
          </a:p>
        </p:txBody>
      </p:sp>
      <p:sp>
        <p:nvSpPr>
          <p:cNvPr id="106" name="Google Shape;106;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317650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d7ef3356c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d7ef3356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10: Features of Interim Assessments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For the first time since, ODE is able to provide a free statewide interim assessment system for ELA and Mathematics. An additional feature includes the Tools for Teachers resources. These additional resources provide instructional resources directly connected to the interim assessments and formative assessment practice resources.</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ODE has worked with both Smarter Balanced and Cambium Assessment Incorporated to provide a remote administration option for educators and students. This remote administration option is further described in the ODE Assessment Module 8 Interim Training Resource and will be covered in Session 4 - Interim Assessment Administration: Guidance and Support</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Additionally the interim assessments provide the same accessibility supports as those provided on the OSAS Summative Assessment. To adjust TIDE settings educators can either refer to ODE Assessment Module 3 Accessibility Training Resource or refer to the future information presented in Session 4 - Interim Assessment Administration: Guidance and Support.</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Finally, for ELA and Mathematics, the interims have a comprehensive assessment option, which uses the same scoring scale as the OSAS Summative Assessment. More information about the comprehensive assessment will be covered later in this presentation. Please note the comprehensive assessment will be available for administration beginning January 5, 2021.</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sng" strike="noStrike" cap="none" dirty="0" smtClean="0">
                <a:solidFill>
                  <a:schemeClr val="dk1"/>
                </a:solidFill>
                <a:effectLst/>
                <a:latin typeface="Calibri"/>
                <a:ea typeface="Calibri"/>
                <a:cs typeface="Calibri"/>
                <a:sym typeface="Calibri"/>
                <a:hlinkClick r:id="rId3"/>
              </a:rPr>
              <a:t>Interim Administration Guide​</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(Posted 08/31/20)</a:t>
            </a:r>
          </a:p>
          <a:p>
            <a:r>
              <a:rPr lang="en-US" sz="1200" b="0" i="1" u="none" strike="noStrike" cap="none" dirty="0" smtClean="0">
                <a:solidFill>
                  <a:schemeClr val="dk1"/>
                </a:solidFill>
                <a:effectLst/>
                <a:latin typeface="Calibri"/>
                <a:ea typeface="Calibri"/>
                <a:cs typeface="Calibri"/>
                <a:sym typeface="Calibri"/>
              </a:rPr>
              <a:t>This Interim Assessment Guide for Administration is intended for staff who play a role in the administration of, and review of results for, the ELA and Mathematics interim assessments.</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r>
              <a:rPr lang="en-US" sz="1200" b="0" i="0" u="sng" strike="noStrike" cap="none" dirty="0" smtClean="0">
                <a:solidFill>
                  <a:schemeClr val="dk1"/>
                </a:solidFill>
                <a:effectLst/>
                <a:latin typeface="Calibri"/>
                <a:ea typeface="Calibri"/>
                <a:cs typeface="Calibri"/>
                <a:sym typeface="Calibri"/>
                <a:hlinkClick r:id="rId4"/>
              </a:rPr>
              <a:t>Quick Guide to Administering Interim Assessments Remotely​</a:t>
            </a:r>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This document describes how test administrators (TAs) can remotely administer the interim assessment and how students may access and participate in an interim assessment.​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725380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d9aa3ab48_4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d9aa3ab48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11: Additional Features of Interim Assessments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To provide additional flexibility use of the interim assessments, interims can be administered to students using out-of-grade-level context. For example, an educator could administer the 3</a:t>
            </a:r>
            <a:r>
              <a:rPr lang="en-US" sz="1200" b="0" i="0" u="none" strike="noStrike" cap="none" baseline="30000" dirty="0" smtClean="0">
                <a:solidFill>
                  <a:schemeClr val="dk1"/>
                </a:solidFill>
                <a:effectLst/>
                <a:latin typeface="Calibri"/>
                <a:ea typeface="Calibri"/>
                <a:cs typeface="Calibri"/>
                <a:sym typeface="Calibri"/>
              </a:rPr>
              <a:t>rd</a:t>
            </a:r>
            <a:r>
              <a:rPr lang="en-US" sz="1200" b="0" i="0" u="none" strike="noStrike" cap="none" dirty="0" smtClean="0">
                <a:solidFill>
                  <a:schemeClr val="dk1"/>
                </a:solidFill>
                <a:effectLst/>
                <a:latin typeface="Calibri"/>
                <a:ea typeface="Calibri"/>
                <a:cs typeface="Calibri"/>
                <a:sym typeface="Calibri"/>
              </a:rPr>
              <a:t> grade literary text interim assessment to a group of 5</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dirty="0" smtClean="0">
                <a:solidFill>
                  <a:schemeClr val="dk1"/>
                </a:solidFill>
                <a:effectLst/>
                <a:latin typeface="Calibri"/>
                <a:ea typeface="Calibri"/>
                <a:cs typeface="Calibri"/>
                <a:sym typeface="Calibri"/>
              </a:rPr>
              <a:t> grade students if it we deemed to be the right assessment for the right purpose.</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interim assessments are aligned to the Oregon State Standards and cover a wide range of Depth of Knowledge (DOK) levels to allow for the collection of student learning and evidence across the standards.</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Teachers may also view the content of the interim assessments in the Assessment Viewing Application prior to administration to students. This allows educators to better choose the right assessment for the right purpose of administration. It also allow educators to select specific items for non-standardized administration.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We will discuss standardized and non-standardized administration further in this presentation and we will further discuss the Assessment Viewing Application in Session 4 </a:t>
            </a:r>
            <a:r>
              <a:rPr lang="en-US" sz="1200" b="0" i="1" u="none" strike="noStrike" cap="none" dirty="0" smtClean="0">
                <a:solidFill>
                  <a:schemeClr val="dk1"/>
                </a:solidFill>
                <a:effectLst/>
                <a:latin typeface="Calibri"/>
                <a:ea typeface="Calibri"/>
                <a:cs typeface="Calibri"/>
                <a:sym typeface="Calibri"/>
              </a:rPr>
              <a:t>Interim Assessment Administration: Guidance and Support</a:t>
            </a: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184635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12: Interim Assessment Design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Both ELA and Mathematics Interim Assessment are aligned to Assessment Targets and connect to multiple standards. In ELA targets can be further categorized into Content Categories or Claims. While Math can be further categorized into Priority Clusters or Supporting Clusters within Claim 1 Concepts and Procedures.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Within the Science Interim Assessment System, standards are identified by their grade and disciplinary core idea and can be broken down into scoring assertions describing what the student should be able to demonstrate. </a:t>
            </a: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2619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13: Connecting Claims, Targets, and Standards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One unique feature in the Interim Assessment System is its alignment to assessment Targets rather than individual standards. We will provide an example of how the interim assessments align and connect to standards and where they are positioned within the context of OSAS Assessment design and development.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This model provides a quick overview of assessment design relative to ELA and Mathematics; however, we will use a mathematics example for this purpose. As you can see moving from right to left, the assessment development starts with alignment to standards, that grouped into learning targets, and move towards content claims in blue and then an overall claim at the end, on track for college and career readiness.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When first thinking about the summative assessment we can easily connect to the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Overall Claim or composite scores.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However when we look further we can connect to data at the content claim level. In this example </a:t>
            </a:r>
            <a:r>
              <a:rPr lang="en-US" sz="1200" b="0" i="1" u="none" strike="noStrike" cap="none" dirty="0" smtClean="0">
                <a:solidFill>
                  <a:schemeClr val="dk1"/>
                </a:solidFill>
                <a:effectLst/>
                <a:latin typeface="Calibri"/>
                <a:ea typeface="Calibri"/>
                <a:cs typeface="Calibri"/>
                <a:sym typeface="Calibri"/>
              </a:rPr>
              <a:t>[Click Animation]</a:t>
            </a:r>
            <a:r>
              <a:rPr lang="en-US" sz="1200" b="0" i="0" u="none" strike="noStrike" cap="none" dirty="0" smtClean="0">
                <a:solidFill>
                  <a:schemeClr val="dk1"/>
                </a:solidFill>
                <a:effectLst/>
                <a:latin typeface="Calibri"/>
                <a:ea typeface="Calibri"/>
                <a:cs typeface="Calibri"/>
                <a:sym typeface="Calibri"/>
              </a:rPr>
              <a:t> we use Concepts and Procedures,</a:t>
            </a:r>
            <a:r>
              <a:rPr lang="en-US" sz="1200" b="0" i="1" u="none" strike="noStrike" cap="none" dirty="0" smtClean="0">
                <a:solidFill>
                  <a:schemeClr val="dk1"/>
                </a:solidFill>
                <a:effectLst/>
                <a:latin typeface="Calibri"/>
                <a:ea typeface="Calibri"/>
                <a:cs typeface="Calibri"/>
                <a:sym typeface="Calibri"/>
              </a:rPr>
              <a:t> [Click Animation] </a:t>
            </a:r>
            <a:r>
              <a:rPr lang="en-US" sz="1200" b="0" i="0" u="none" strike="noStrike" cap="none" dirty="0" smtClean="0">
                <a:solidFill>
                  <a:schemeClr val="dk1"/>
                </a:solidFill>
                <a:effectLst/>
                <a:latin typeface="Calibri"/>
                <a:ea typeface="Calibri"/>
                <a:cs typeface="Calibri"/>
                <a:sym typeface="Calibri"/>
              </a:rPr>
              <a:t>Problem Solving, and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both Claim 3 Communicating and Claim 4 Modeling.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Further, within the context of Mathematics, Claim 1 Concepts and Procedures can be further connected to </a:t>
            </a:r>
            <a:r>
              <a:rPr lang="en-US" sz="1200" b="0" i="1" u="none" strike="noStrike" cap="none" dirty="0" smtClean="0">
                <a:solidFill>
                  <a:schemeClr val="dk1"/>
                </a:solidFill>
                <a:effectLst/>
                <a:latin typeface="Calibri"/>
                <a:ea typeface="Calibri"/>
                <a:cs typeface="Calibri"/>
                <a:sym typeface="Calibri"/>
              </a:rPr>
              <a:t>[Click Animation]</a:t>
            </a:r>
            <a:r>
              <a:rPr lang="en-US" sz="1200" b="0" i="0" u="none" strike="noStrike" cap="none" dirty="0" smtClean="0">
                <a:solidFill>
                  <a:schemeClr val="dk1"/>
                </a:solidFill>
                <a:effectLst/>
                <a:latin typeface="Calibri"/>
                <a:ea typeface="Calibri"/>
                <a:cs typeface="Calibri"/>
                <a:sym typeface="Calibri"/>
              </a:rPr>
              <a:t> Priority Clusters/Standards, and </a:t>
            </a:r>
            <a:r>
              <a:rPr lang="en-US" sz="1200" b="0" i="1" u="none" strike="noStrike" cap="none" dirty="0" smtClean="0">
                <a:solidFill>
                  <a:schemeClr val="dk1"/>
                </a:solidFill>
                <a:effectLst/>
                <a:latin typeface="Calibri"/>
                <a:ea typeface="Calibri"/>
                <a:cs typeface="Calibri"/>
                <a:sym typeface="Calibri"/>
              </a:rPr>
              <a:t>[Click Animation]</a:t>
            </a:r>
            <a:r>
              <a:rPr lang="en-US" sz="1200" b="0" i="0" u="none" strike="noStrike" cap="none" dirty="0" smtClean="0">
                <a:solidFill>
                  <a:schemeClr val="dk1"/>
                </a:solidFill>
                <a:effectLst/>
                <a:latin typeface="Calibri"/>
                <a:ea typeface="Calibri"/>
                <a:cs typeface="Calibri"/>
                <a:sym typeface="Calibri"/>
              </a:rPr>
              <a:t> Supporting Clusters/Standards. Again, this contributes to the Overall Claim and composite score. </a:t>
            </a:r>
          </a:p>
          <a:p>
            <a:r>
              <a:rPr lang="en-US" sz="1200" b="0" i="0" u="none" strike="noStrike" cap="none" dirty="0" smtClean="0">
                <a:solidFill>
                  <a:schemeClr val="dk1"/>
                </a:solidFill>
                <a:effectLst/>
                <a:latin typeface="Calibri"/>
                <a:ea typeface="Calibri"/>
                <a:cs typeface="Calibri"/>
                <a:sym typeface="Calibri"/>
              </a:rPr>
              <a:t>However, the Interim Assessments are organized into</a:t>
            </a:r>
            <a:r>
              <a:rPr lang="en-US" sz="1200" b="0" i="1"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learning targets. Therefore, if an educator can identify which standards they want to assess, they can crosswalk directly to what interim assessment target they wish to administer.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ODE will provide specific examples to this process in Session 3 – Content Specific Interim Assessment Guidance for ELA, Mathematics, and Science.</a:t>
            </a:r>
            <a:endParaRPr lang="en-US" sz="1200" b="0" i="0" u="none" strike="noStrike" cap="none" dirty="0">
              <a:solidFill>
                <a:schemeClr val="dk1"/>
              </a:solidFill>
              <a:effectLst/>
              <a:latin typeface="Calibri"/>
              <a:ea typeface="Calibri"/>
              <a:cs typeface="Calibri"/>
              <a:sym typeface="Calibri"/>
            </a:endParaRPr>
          </a:p>
        </p:txBody>
      </p:sp>
      <p:sp>
        <p:nvSpPr>
          <p:cNvPr id="99" name="Google Shape;99;p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87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d9aa3ab48_4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d9aa3ab48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14: Oregon’s Interim Assessment System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Oregon Interim Assessment System provides flexibility in the types of assessments available for educator administration.</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As previously discussed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the ICAs provide a complete assessment option which mirrors the summative assessment. This also means they take about the same amount of time to administer as the summative assessment, therefore their use should be evaluated prior to administration to account for the time commitment and what the data will provide to inform instruction. Again, the ICAs are available starting January 5, 2021.</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 </a:t>
            </a:r>
            <a:r>
              <a:rPr lang="en-US" sz="1200" b="0" i="1" u="none" strike="noStrike" cap="none" dirty="0" smtClean="0">
                <a:solidFill>
                  <a:schemeClr val="dk1"/>
                </a:solidFill>
                <a:effectLst/>
                <a:latin typeface="Calibri"/>
                <a:ea typeface="Calibri"/>
                <a:cs typeface="Calibri"/>
                <a:sym typeface="Calibri"/>
              </a:rPr>
              <a:t>[Click Animation]</a:t>
            </a:r>
            <a:r>
              <a:rPr lang="en-US" sz="1200" b="0" i="0" u="none" strike="noStrike" cap="none" dirty="0" smtClean="0">
                <a:solidFill>
                  <a:schemeClr val="dk1"/>
                </a:solidFill>
                <a:effectLst/>
                <a:latin typeface="Calibri"/>
                <a:ea typeface="Calibri"/>
                <a:cs typeface="Calibri"/>
                <a:sym typeface="Calibri"/>
              </a:rPr>
              <a:t> Interim Assessment Blocks or IABs assess at the target level, usually 3 – 5 targets, and include a wide range of connected standards. They typically take 45 – 60 minutes to administer and provide a more detailed approach to information relative to the standards assessed which can then be used to inform instructional practices.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Finally, the </a:t>
            </a:r>
            <a:r>
              <a:rPr lang="en-US" sz="1200" b="0" i="1" u="none" strike="noStrike" cap="none" dirty="0" smtClean="0">
                <a:solidFill>
                  <a:schemeClr val="dk1"/>
                </a:solidFill>
                <a:effectLst/>
                <a:latin typeface="Calibri"/>
                <a:ea typeface="Calibri"/>
                <a:cs typeface="Calibri"/>
                <a:sym typeface="Calibri"/>
              </a:rPr>
              <a:t>[Click Animation]</a:t>
            </a:r>
            <a:r>
              <a:rPr lang="en-US" sz="1200" b="0" i="0" u="none" strike="noStrike" cap="none" dirty="0" smtClean="0">
                <a:solidFill>
                  <a:schemeClr val="dk1"/>
                </a:solidFill>
                <a:effectLst/>
                <a:latin typeface="Calibri"/>
                <a:ea typeface="Calibri"/>
                <a:cs typeface="Calibri"/>
                <a:sym typeface="Calibri"/>
              </a:rPr>
              <a:t> Focused Interim Assessment Blocks or Focused IABs measure a smaller scope of targets, usually 1 – 3 targets, and therefore provide educators with the even more detailed information of the assessed standards to inform instructional decisions. These take around the same time to administer as the IABs.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It is important to note, when referring to the Science Interim Assessments, they contain only Interim Assessment Blocks at this time and are available to purchasing districts.</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Understanding the Interim Assessment System (Video)</a:t>
            </a:r>
            <a:r>
              <a:rPr lang="en-US" sz="1200" b="0" i="0" u="none" strike="noStrike" cap="none" dirty="0" smtClean="0">
                <a:solidFill>
                  <a:schemeClr val="dk1"/>
                </a:solidFill>
                <a:effectLst/>
                <a:latin typeface="Calibri"/>
                <a:ea typeface="Calibri"/>
                <a:cs typeface="Calibri"/>
                <a:sym typeface="Calibri"/>
              </a:rPr>
              <a:t>​</a:t>
            </a:r>
            <a:r>
              <a:rPr lang="en-US" sz="1200" b="0" i="0" u="sng" strike="noStrike" cap="none" dirty="0" smtClean="0">
                <a:solidFill>
                  <a:schemeClr val="dk1"/>
                </a:solidFill>
                <a:effectLst/>
                <a:latin typeface="Calibri"/>
                <a:ea typeface="Calibri"/>
                <a:cs typeface="Calibri"/>
                <a:sym typeface="Calibri"/>
                <a:hlinkClick r:id="rId3"/>
              </a:rPr>
              <a:t>​</a:t>
            </a:r>
            <a:endParaRPr lang="en-US" sz="1200" b="1"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2699867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247499a28_0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247499a2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15: Interim Comprehensive Assessment (Facilitator 1)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On this slide, the ICA is represented as the full cube because it covers the full targets and standards of the OSAS Summative Assessment.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In ELA it also includes brief write items from the original test blueprint used prior to 2018.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Of note, both ELA and Math Interim Assessment may require some hand-scoring items that will be required as part of the scoring process by teachers and using the appropriate scoring rubrics in the interim assessment system. </a:t>
            </a:r>
          </a:p>
          <a:p>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Another note is there is only one ICA per grade level for administration. </a:t>
            </a:r>
          </a:p>
          <a:p>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Once the hand-scored components have been entered into the Central Reporting System, a scale score will be populated and the system will produce an Individual Student Report similar to the one available for the summative assessment.</a:t>
            </a:r>
            <a:endParaRPr lang="en-US" sz="1200" b="0" i="0" u="none" strike="noStrike" cap="none" dirty="0">
              <a:solidFill>
                <a:schemeClr val="dk1"/>
              </a:solidFill>
              <a:effectLst/>
              <a:latin typeface="Calibri"/>
              <a:ea typeface="Calibri"/>
              <a:cs typeface="Calibri"/>
              <a:sym typeface="Calibri"/>
            </a:endParaRPr>
          </a:p>
        </p:txBody>
      </p:sp>
      <p:sp>
        <p:nvSpPr>
          <p:cNvPr id="346" name="Google Shape;346;g6247499a28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15</a:t>
            </a:fld>
            <a:endParaRPr/>
          </a:p>
        </p:txBody>
      </p:sp>
    </p:spTree>
    <p:extLst>
      <p:ext uri="{BB962C8B-B14F-4D97-AF65-F5344CB8AC3E}">
        <p14:creationId xmlns:p14="http://schemas.microsoft.com/office/powerpoint/2010/main" val="95100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247499a28_0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247499a2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16: ELA and Math Interim Assessment Blocks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There are over 108 interim assessment blocks available for ELA and Mathematics which are all aligned to the Oregon state standards and assessment targets.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In this visual, the cube consists of fewer targets within each IAB compared to the comprehensive assessment. This allows educators to gather evidence and information associated with specific assessment targets and associated standards. </a:t>
            </a:r>
          </a:p>
          <a:p>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This allows educators to focus on assessment targets within a Claim, such as literary text from Claim 1 Reading, or Operations and Algebraic Thinking from the Mathematics Claim 1 Concepts and Procedures.</a:t>
            </a:r>
          </a:p>
          <a:p>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Further, these IABs are shorter in length consisting of 6 – 18 items and can be directly connected to the associated Tools for Teacher instructional resources.</a:t>
            </a:r>
            <a:endParaRPr lang="en-US" sz="1200" b="0" i="0" u="none" strike="noStrike" cap="none" dirty="0">
              <a:solidFill>
                <a:schemeClr val="dk1"/>
              </a:solidFill>
              <a:effectLst/>
              <a:latin typeface="Calibri"/>
              <a:ea typeface="Calibri"/>
              <a:cs typeface="Calibri"/>
              <a:sym typeface="Calibri"/>
            </a:endParaRPr>
          </a:p>
        </p:txBody>
      </p:sp>
      <p:sp>
        <p:nvSpPr>
          <p:cNvPr id="346" name="Google Shape;346;g6247499a28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16</a:t>
            </a:fld>
            <a:endParaRPr/>
          </a:p>
        </p:txBody>
      </p:sp>
    </p:spTree>
    <p:extLst>
      <p:ext uri="{BB962C8B-B14F-4D97-AF65-F5344CB8AC3E}">
        <p14:creationId xmlns:p14="http://schemas.microsoft.com/office/powerpoint/2010/main" val="1987770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247499a28_0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247499a2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17: Focused Interim Assessment Blocks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last type of interim assessments available in the ELA and Math Interim Assessment System is the Focused Interim Assessment Blocks or Focused IABs. In this image, there are even fewer assessments targets within the interim assessment and provide the most detailed information in alignment to the assessed standards.</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This allows educators to dive deeper within a claim to get to very specific assessment targets within a Claim, such as Text Analysis or Operations with whole numbers and decimals.</a:t>
            </a:r>
          </a:p>
          <a:p>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focused IABs also provide educators with direct connections to the Tools for Teachers instructional resources and consist of about 10 – 15 items.</a:t>
            </a:r>
            <a:endParaRPr lang="en-US" sz="1200" b="0" i="0" u="none" strike="noStrike" cap="none" dirty="0">
              <a:solidFill>
                <a:schemeClr val="dk1"/>
              </a:solidFill>
              <a:effectLst/>
              <a:latin typeface="Calibri"/>
              <a:ea typeface="Calibri"/>
              <a:cs typeface="Calibri"/>
              <a:sym typeface="Calibri"/>
            </a:endParaRPr>
          </a:p>
        </p:txBody>
      </p:sp>
      <p:sp>
        <p:nvSpPr>
          <p:cNvPr id="346" name="Google Shape;346;g6247499a28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17</a:t>
            </a:fld>
            <a:endParaRPr/>
          </a:p>
        </p:txBody>
      </p:sp>
    </p:spTree>
    <p:extLst>
      <p:ext uri="{BB962C8B-B14F-4D97-AF65-F5344CB8AC3E}">
        <p14:creationId xmlns:p14="http://schemas.microsoft.com/office/powerpoint/2010/main" val="2133840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247499a28_0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247499a2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18: Science Interim Assessment Blocks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Interim Assessment Blocks available for Science slightly differ in their design.</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Rather than a learning target approach, they are organized and aligned direct to the Oregon State Science Standards. For example, the entire task would be aligned to a standard such as 5-PS1-1.</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Further, the Science IABs are organized by Cluster items which may include up to 4 or 8 interactions to engage in the 3 dimensional design of the assessment. The science interim assessment blocks require less testing time, ranging from 10 – 20 minutes to administer, and because there is no hand scoring requirement, scores are available immediately after administration.</a:t>
            </a:r>
            <a:endParaRPr lang="en-US" sz="1200" b="0" i="0" u="none" strike="noStrike" cap="none" dirty="0">
              <a:solidFill>
                <a:schemeClr val="dk1"/>
              </a:solidFill>
              <a:effectLst/>
              <a:latin typeface="Calibri"/>
              <a:ea typeface="Calibri"/>
              <a:cs typeface="Calibri"/>
              <a:sym typeface="Calibri"/>
            </a:endParaRPr>
          </a:p>
        </p:txBody>
      </p:sp>
      <p:sp>
        <p:nvSpPr>
          <p:cNvPr id="346" name="Google Shape;346;g6247499a28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18</a:t>
            </a:fld>
            <a:endParaRPr/>
          </a:p>
        </p:txBody>
      </p:sp>
    </p:spTree>
    <p:extLst>
      <p:ext uri="{BB962C8B-B14F-4D97-AF65-F5344CB8AC3E}">
        <p14:creationId xmlns:p14="http://schemas.microsoft.com/office/powerpoint/2010/main" val="977156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19: Standardized vs. Non-Standardized Interim Assessment Administration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Another additional flexibility component allows educators to administer the Interim Assessments in both a standardized, on-demand format similar to the summative assessment, or in a non-standardized administration allowing for flexibility of use during instruction.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However, if an educator provides the interim assessments in a non-standardized approach, they must ensure they meet the test security requirements outlined in the ODE Assessment Module 8 Interim Training Resource. ODE will further discuss remote administration requirements in Session 4 - </a:t>
            </a:r>
            <a:r>
              <a:rPr lang="en-US" sz="1200" b="0" i="1" u="none" strike="noStrike" cap="none" dirty="0" smtClean="0">
                <a:solidFill>
                  <a:schemeClr val="dk1"/>
                </a:solidFill>
                <a:effectLst/>
                <a:latin typeface="Calibri"/>
                <a:ea typeface="Calibri"/>
                <a:cs typeface="Calibri"/>
                <a:sym typeface="Calibri"/>
              </a:rPr>
              <a:t>Interim Assessment Administration: Guidance and Support.</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408574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3ce3ff203_0_2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93ce3ff203_0_2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2: Purpose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 purpose of this series is to help district and school-based teams improve their systems of teaching and learning using an approach inclusive to a balanced assessment system.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For the first time, ODE is able to provide a statewide interim assessment system aligned to both the Oregon State Standards and the Oregon Summative Assessment.</a:t>
            </a:r>
            <a:endParaRPr lang="en-US" sz="1200" b="0" i="0" u="none" strike="noStrike" cap="none" dirty="0">
              <a:solidFill>
                <a:schemeClr val="dk1"/>
              </a:solidFill>
              <a:effectLst/>
              <a:latin typeface="Calibri"/>
              <a:ea typeface="Calibri"/>
              <a:cs typeface="Calibri"/>
              <a:sym typeface="Calibri"/>
            </a:endParaRPr>
          </a:p>
        </p:txBody>
      </p:sp>
      <p:sp>
        <p:nvSpPr>
          <p:cNvPr id="101" name="Google Shape;101;g93ce3ff203_0_2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3659873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20: Additional Interim Assessments Facts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interim assessment system was designed to be used in conjunction with the state standards, the summative assessment, and local assessment systems. Items in the interim assessment system were developed using the same criteria for summative assessment items and go through a rigorous process including sensitivity, bias, and accessibility.</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Interim Assessments are administered through the OSAS portal similar to the process for summative assessments and remote administration occurs in a web-based browser removing the need for districts to download the secure browser. This applies to interims only and at this time the secure browser will still be required for the summative assessment.</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interim assessments are fixed forms and are not computer adaptive like the summative, however, they can be administered multiple times and provide out-of-grade-level administration.</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Scores are available in a separate Centralized Reporting System for educators to access through the OSAS portal. Therefore, it is important for educators to have their own test administration account to access information and data.</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Hand scoring is required for some of the interim assessments for both ELA and Mathematics and can be identified using the Interim Assessment Overview PDF. This provides an opportunity for educators and students to become familiar with the assessment rubrics and calibrate on scoring. As a reminder, there are no hand-scoring items for Science.</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As a reminder, all the interim assessments can be previewed by educators prior to administration using the Assessment Viewing Application and can be discussed with other educators to collaborate on the rigor of the standards and select the best interim assessments for administration.</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1795267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21: Grade 5 Science IABs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As discussed earlier the science interim assessment system is slightly different in its design from ELA or Mathematics. The Science interim assessments are directly aligned to the Oregon Science Standards.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They can also be assigned out of grade-level and though the Science interims are available for 5</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dirty="0" smtClean="0">
                <a:solidFill>
                  <a:schemeClr val="dk1"/>
                </a:solidFill>
                <a:effectLst/>
                <a:latin typeface="Calibri"/>
                <a:ea typeface="Calibri"/>
                <a:cs typeface="Calibri"/>
                <a:sym typeface="Calibri"/>
              </a:rPr>
              <a:t> grade, 8</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dirty="0" smtClean="0">
                <a:solidFill>
                  <a:schemeClr val="dk1"/>
                </a:solidFill>
                <a:effectLst/>
                <a:latin typeface="Calibri"/>
                <a:ea typeface="Calibri"/>
                <a:cs typeface="Calibri"/>
                <a:sym typeface="Calibri"/>
              </a:rPr>
              <a:t> grade, and high school. It can be used in other grades.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In this example the first row, Earth’s System 1 is a 4</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dirty="0" smtClean="0">
                <a:solidFill>
                  <a:schemeClr val="dk1"/>
                </a:solidFill>
                <a:effectLst/>
                <a:latin typeface="Calibri"/>
                <a:ea typeface="Calibri"/>
                <a:cs typeface="Calibri"/>
                <a:sym typeface="Calibri"/>
              </a:rPr>
              <a:t> grade standards and therefore appropriate for a 4</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dirty="0" smtClean="0">
                <a:solidFill>
                  <a:schemeClr val="dk1"/>
                </a:solidFill>
                <a:effectLst/>
                <a:latin typeface="Calibri"/>
                <a:ea typeface="Calibri"/>
                <a:cs typeface="Calibri"/>
                <a:sym typeface="Calibri"/>
              </a:rPr>
              <a:t> grade educator to administer to their 4</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dirty="0" smtClean="0">
                <a:solidFill>
                  <a:schemeClr val="dk1"/>
                </a:solidFill>
                <a:effectLst/>
                <a:latin typeface="Calibri"/>
                <a:ea typeface="Calibri"/>
                <a:cs typeface="Calibri"/>
                <a:sym typeface="Calibri"/>
              </a:rPr>
              <a:t> grade students. It can also be used as an instructional resource for 5</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dirty="0" smtClean="0">
                <a:solidFill>
                  <a:schemeClr val="dk1"/>
                </a:solidFill>
                <a:effectLst/>
                <a:latin typeface="Calibri"/>
                <a:ea typeface="Calibri"/>
                <a:cs typeface="Calibri"/>
                <a:sym typeface="Calibri"/>
              </a:rPr>
              <a:t> grade students.</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Science Interim Assessments Information Sheet</a:t>
            </a:r>
            <a:endParaRPr lang="en-US" sz="1200" b="1"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5871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247499a28_0_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6247499a28_0_1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22: ELA Grade 5 IABs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following is an example of the interim assessments included for 5</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dirty="0" smtClean="0">
                <a:solidFill>
                  <a:schemeClr val="dk1"/>
                </a:solidFill>
                <a:effectLst/>
                <a:latin typeface="Calibri"/>
                <a:ea typeface="Calibri"/>
                <a:cs typeface="Calibri"/>
                <a:sym typeface="Calibri"/>
              </a:rPr>
              <a:t> grade ELA. As you can see some of the interim assessments have a footnote 1 located next to their title indicating there are hand-scoring items within that specific ICA, IAB, or Focused IAB.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Additionally educators can quickly identify which learning targets are being assessed within the selected interim assessment.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We will further explore making connections from learning targets to standards in Session 3 for both ELA and Mathematics.</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sng" strike="noStrike" cap="none" dirty="0" smtClean="0">
                <a:solidFill>
                  <a:schemeClr val="dk1"/>
                </a:solidFill>
                <a:effectLst/>
                <a:latin typeface="Calibri"/>
                <a:ea typeface="Calibri"/>
                <a:cs typeface="Calibri"/>
                <a:sym typeface="Calibri"/>
                <a:hlinkClick r:id="rId3"/>
              </a:rPr>
              <a:t>ELA and Mathematics Interim Assessment Overview​</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This document describes the interim assessments, including their purpose, use, and varieties. </a:t>
            </a:r>
            <a:endParaRPr lang="en-US" sz="1200" b="0" i="0" u="none" strike="noStrike" cap="none" dirty="0">
              <a:solidFill>
                <a:schemeClr val="dk1"/>
              </a:solidFill>
              <a:effectLst/>
              <a:latin typeface="Calibri"/>
              <a:ea typeface="Calibri"/>
              <a:cs typeface="Calibri"/>
              <a:sym typeface="Calibri"/>
            </a:endParaRPr>
          </a:p>
        </p:txBody>
      </p:sp>
      <p:sp>
        <p:nvSpPr>
          <p:cNvPr id="353" name="Google Shape;353;g6247499a28_0_15: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22</a:t>
            </a:fld>
            <a:endParaRPr/>
          </a:p>
        </p:txBody>
      </p:sp>
    </p:spTree>
    <p:extLst>
      <p:ext uri="{BB962C8B-B14F-4D97-AF65-F5344CB8AC3E}">
        <p14:creationId xmlns:p14="http://schemas.microsoft.com/office/powerpoint/2010/main" val="3824987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247499a28_0_2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6247499a28_0_2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23: Math Grade 5 IABs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following is an example of the interim assessments included for 5</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dirty="0" smtClean="0">
                <a:solidFill>
                  <a:schemeClr val="dk1"/>
                </a:solidFill>
                <a:effectLst/>
                <a:latin typeface="Calibri"/>
                <a:ea typeface="Calibri"/>
                <a:cs typeface="Calibri"/>
                <a:sym typeface="Calibri"/>
              </a:rPr>
              <a:t> grade Mathematics. Similar to the ELA example, educators can see some of the interim assessments that have a footnote 1 located next to their title indicating there are hand-scoring items within an interim assessment.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Again, educators can quickly identify which learning targets are being assessed within the selected interim assessment.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As a reminder, Session 3 will be broken into two separate session specific to ELA and Mathematics to help make the direct connections from learning targets to standards.</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sng" strike="noStrike" cap="none" dirty="0" smtClean="0">
                <a:solidFill>
                  <a:schemeClr val="dk1"/>
                </a:solidFill>
                <a:effectLst/>
                <a:latin typeface="Calibri"/>
                <a:ea typeface="Calibri"/>
                <a:cs typeface="Calibri"/>
                <a:sym typeface="Calibri"/>
                <a:hlinkClick r:id="rId3"/>
              </a:rPr>
              <a:t>ELA and Mathematics Interim Assessment Overview​</a:t>
            </a:r>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This document describes the interim assessments, including their purpose, use, and varieties.</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p:txBody>
      </p:sp>
      <p:sp>
        <p:nvSpPr>
          <p:cNvPr id="360" name="Google Shape;360;g6247499a28_0_21: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931440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d9aa3ab48_4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d9aa3ab48_4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24: Tools for Teachers: Formative Assessment Practices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As mentioned, the ELA and Mathematics Interim Assessment System includes the Tools for Teachers instructional resources. These resources are aligned to college- and career-ready standards and help educators implement </a:t>
            </a:r>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formative assessment process to improve teaching and learning.</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 Tools for Teachers resources are created by classroom educators from not only Oregon, but across 13 states which contribute to the Smarter Balanced Assessment Consortium. This includes educators from Washington, Hawaii, California, Vermont, Connecticut, and many other states that are part of the Consortium.</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Tools for Teachers is available to all Oregon educators whether a district choose to participate or not participate in the Oregon Statewide Interim Assessment System. This includes instructional or educational assistants working directly with students. Educators will use their OSAS Portal sign-in account and credentials to access Tools for Teachers.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Therefore, it is important for district testing coordinators to review the “User role” supplemental training module to ensure access is provided for use of the Tools for Teachers resources.</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sng" strike="noStrike" cap="none" dirty="0" smtClean="0">
                <a:solidFill>
                  <a:schemeClr val="dk1"/>
                </a:solidFill>
                <a:effectLst/>
                <a:latin typeface="Calibri"/>
                <a:ea typeface="Calibri"/>
                <a:cs typeface="Calibri"/>
                <a:sym typeface="Calibri"/>
                <a:hlinkClick r:id="rId3"/>
              </a:rPr>
              <a:t>Formative Assessment Process Graphic (PDF)</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lvl="0"/>
            <a:r>
              <a:rPr lang="en-US" sz="1200" b="0" i="0" u="sng" strike="noStrike" cap="none" dirty="0" smtClean="0">
                <a:solidFill>
                  <a:schemeClr val="dk1"/>
                </a:solidFill>
                <a:effectLst/>
                <a:latin typeface="Calibri"/>
                <a:ea typeface="Calibri"/>
                <a:cs typeface="Calibri"/>
                <a:sym typeface="Calibri"/>
                <a:hlinkClick r:id="rId4"/>
              </a:rPr>
              <a:t>Remote Use of Tools for Teachers and Formative Assessment Resources </a:t>
            </a:r>
            <a:r>
              <a:rPr lang="en-US" sz="1200" b="0" i="0" u="none" strike="noStrike" cap="none" dirty="0" smtClean="0">
                <a:solidFill>
                  <a:schemeClr val="dk1"/>
                </a:solidFill>
                <a:effectLst/>
                <a:latin typeface="Calibri"/>
                <a:ea typeface="Calibri"/>
                <a:cs typeface="Calibri"/>
                <a:sym typeface="Calibri"/>
              </a:rPr>
              <a:t> </a:t>
            </a:r>
          </a:p>
          <a:p>
            <a:endParaRPr lang="en-US" sz="1200" b="1"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867026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25: Interim Training Requirements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ODE has made this system available to all Oregon educators, however, the decision to allow educators access to the interim assessments is determined by their district. Either their District Testing Coordinator or their local School Testing Coordinator must activate the interim assessment system for educators.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Users will not be able to administer the interim assessments if the Test Group permission is not assigned to their TA user account.</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Module 8 - Interims: Remote Administration and Test Security</a:t>
            </a:r>
          </a:p>
          <a:p>
            <a:pPr lvl="1"/>
            <a:r>
              <a:rPr lang="en-US" sz="1200" b="0" i="0" u="sng" strike="noStrike" cap="none" dirty="0" smtClean="0">
                <a:solidFill>
                  <a:schemeClr val="dk1"/>
                </a:solidFill>
                <a:effectLst/>
                <a:latin typeface="Calibri"/>
                <a:ea typeface="Calibri"/>
                <a:cs typeface="Calibri"/>
                <a:sym typeface="Calibri"/>
                <a:hlinkClick r:id="rId3"/>
              </a:rPr>
              <a:t>Facilitation Guide​</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err="1" smtClean="0">
                <a:solidFill>
                  <a:schemeClr val="dk1"/>
                </a:solidFill>
                <a:effectLst/>
                <a:latin typeface="Calibri"/>
                <a:ea typeface="Calibri"/>
                <a:cs typeface="Calibri"/>
                <a:sym typeface="Calibri"/>
                <a:hlinkClick r:id="rId4"/>
              </a:rPr>
              <a:t>Powe</a:t>
            </a:r>
            <a:r>
              <a:rPr lang="en-US" sz="1200" b="0" i="0" u="sng" strike="noStrike" cap="none" dirty="0" smtClean="0">
                <a:solidFill>
                  <a:schemeClr val="dk1"/>
                </a:solidFill>
                <a:effectLst/>
                <a:latin typeface="Calibri"/>
                <a:ea typeface="Calibri"/>
                <a:cs typeface="Calibri"/>
                <a:sym typeface="Calibri"/>
                <a:hlinkClick r:id="rId4"/>
              </a:rPr>
              <a:t>​</a:t>
            </a:r>
            <a:r>
              <a:rPr lang="en-US" sz="1200" b="0" i="0" u="sng" strike="noStrike" cap="none" dirty="0" err="1" smtClean="0">
                <a:solidFill>
                  <a:schemeClr val="dk1"/>
                </a:solidFill>
                <a:effectLst/>
                <a:latin typeface="Calibri"/>
                <a:ea typeface="Calibri"/>
                <a:cs typeface="Calibri"/>
                <a:sym typeface="Calibri"/>
                <a:hlinkClick r:id="rId4"/>
              </a:rPr>
              <a:t>rPoint</a:t>
            </a:r>
            <a:r>
              <a:rPr lang="en-US" sz="1200" b="0" i="0" u="none" strike="noStrike" cap="none" dirty="0" smtClean="0">
                <a:solidFill>
                  <a:schemeClr val="dk1"/>
                </a:solidFill>
                <a:effectLst/>
                <a:latin typeface="Calibri"/>
                <a:ea typeface="Calibri"/>
                <a:cs typeface="Calibri"/>
                <a:sym typeface="Calibri"/>
              </a:rPr>
              <a:t> and </a:t>
            </a:r>
            <a:r>
              <a:rPr lang="en-US" sz="1200" b="0" i="0" u="sng" strike="noStrike" cap="none" dirty="0" smtClean="0">
                <a:solidFill>
                  <a:schemeClr val="dk1"/>
                </a:solidFill>
                <a:effectLst/>
                <a:latin typeface="Calibri"/>
                <a:ea typeface="Calibri"/>
                <a:cs typeface="Calibri"/>
                <a:sym typeface="Calibri"/>
                <a:hlinkClick r:id="rId5"/>
              </a:rPr>
              <a:t>PowerPoint with Audio​ </a:t>
            </a:r>
            <a:r>
              <a:rPr lang="en-US" sz="1200" b="0" i="0" u="none" strike="noStrike" cap="none" dirty="0" smtClean="0">
                <a:solidFill>
                  <a:schemeClr val="dk1"/>
                </a:solidFill>
                <a:effectLst/>
                <a:latin typeface="Calibri"/>
                <a:ea typeface="Calibri"/>
                <a:cs typeface="Calibri"/>
                <a:sym typeface="Calibri"/>
              </a:rPr>
              <a:t>​</a:t>
            </a:r>
          </a:p>
          <a:p>
            <a:r>
              <a:rPr lang="en-US" sz="1200" b="0" i="0" u="none" strike="noStrike" cap="none" dirty="0" smtClean="0">
                <a:solidFill>
                  <a:schemeClr val="dk1"/>
                </a:solidFill>
                <a:effectLst/>
                <a:latin typeface="Calibri"/>
                <a:ea typeface="Calibri"/>
                <a:cs typeface="Calibri"/>
                <a:sym typeface="Calibri"/>
              </a:rPr>
              <a:t> </a:t>
            </a:r>
          </a:p>
          <a:p>
            <a:endParaRPr lang="en-US" sz="1200" b="1"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747803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26: Interim Training Requirements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ODE has worked to reduce the work of our district testing coordinators, and this year we have implemented a roll-over process where educators from last year have already been populated in the OSAS Portal TIDE Account and will automatically have access to the Tools for Teachers resources, which launch on September 20, 2020. </a:t>
            </a:r>
          </a:p>
          <a:p>
            <a:r>
              <a:rPr lang="en-US" sz="1200" b="0" i="0" u="none" strike="noStrike" cap="none" dirty="0" smtClean="0">
                <a:solidFill>
                  <a:schemeClr val="dk1"/>
                </a:solidFill>
                <a:effectLst/>
                <a:latin typeface="Calibri"/>
                <a:ea typeface="Calibri"/>
                <a:cs typeface="Calibri"/>
                <a:sym typeface="Calibri"/>
              </a:rPr>
              <a:t>Therefore, if the educators has completed the 2019-20 TA requirements they will only need to provide evidence they have completed Module 8 - Interim Assessment Remote Administration and Test Security in order for the Interim Assessment user role to be assigned to them.</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However, if an educator did not have a TA user account from the 2019-20 instructional year or if the educator has transitioned to a new district which is different from last year. They must complete the reading requirements in Table 5 of the Test Administration Manual and in addition to completing Module 8, they must also complete training modules 2, 3, and 4. These training modules have already been updated for the 2020 -21 instructional year, and have been </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Module 8 - Interims: Remote Administration and Test Security</a:t>
            </a:r>
          </a:p>
          <a:p>
            <a:pPr lvl="1"/>
            <a:r>
              <a:rPr lang="en-US" sz="1200" b="0" i="0" u="sng" strike="noStrike" cap="none" dirty="0" smtClean="0">
                <a:solidFill>
                  <a:schemeClr val="dk1"/>
                </a:solidFill>
                <a:effectLst/>
                <a:latin typeface="Calibri"/>
                <a:ea typeface="Calibri"/>
                <a:cs typeface="Calibri"/>
                <a:sym typeface="Calibri"/>
                <a:hlinkClick r:id="rId3"/>
              </a:rPr>
              <a:t>Facilitation Guide​</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err="1" smtClean="0">
                <a:solidFill>
                  <a:schemeClr val="dk1"/>
                </a:solidFill>
                <a:effectLst/>
                <a:latin typeface="Calibri"/>
                <a:ea typeface="Calibri"/>
                <a:cs typeface="Calibri"/>
                <a:sym typeface="Calibri"/>
                <a:hlinkClick r:id="rId4"/>
              </a:rPr>
              <a:t>Powe</a:t>
            </a:r>
            <a:r>
              <a:rPr lang="en-US" sz="1200" b="0" i="0" u="sng" strike="noStrike" cap="none" dirty="0" smtClean="0">
                <a:solidFill>
                  <a:schemeClr val="dk1"/>
                </a:solidFill>
                <a:effectLst/>
                <a:latin typeface="Calibri"/>
                <a:ea typeface="Calibri"/>
                <a:cs typeface="Calibri"/>
                <a:sym typeface="Calibri"/>
                <a:hlinkClick r:id="rId4"/>
              </a:rPr>
              <a:t>​</a:t>
            </a:r>
            <a:r>
              <a:rPr lang="en-US" sz="1200" b="0" i="0" u="sng" strike="noStrike" cap="none" dirty="0" err="1" smtClean="0">
                <a:solidFill>
                  <a:schemeClr val="dk1"/>
                </a:solidFill>
                <a:effectLst/>
                <a:latin typeface="Calibri"/>
                <a:ea typeface="Calibri"/>
                <a:cs typeface="Calibri"/>
                <a:sym typeface="Calibri"/>
                <a:hlinkClick r:id="rId4"/>
              </a:rPr>
              <a:t>rPoint</a:t>
            </a:r>
            <a:r>
              <a:rPr lang="en-US" sz="1200" b="0" i="0" u="none" strike="noStrike" cap="none" dirty="0" smtClean="0">
                <a:solidFill>
                  <a:schemeClr val="dk1"/>
                </a:solidFill>
                <a:effectLst/>
                <a:latin typeface="Calibri"/>
                <a:ea typeface="Calibri"/>
                <a:cs typeface="Calibri"/>
                <a:sym typeface="Calibri"/>
              </a:rPr>
              <a:t> and </a:t>
            </a:r>
            <a:r>
              <a:rPr lang="en-US" sz="1200" b="0" i="0" u="sng" strike="noStrike" cap="none" dirty="0" smtClean="0">
                <a:solidFill>
                  <a:schemeClr val="dk1"/>
                </a:solidFill>
                <a:effectLst/>
                <a:latin typeface="Calibri"/>
                <a:ea typeface="Calibri"/>
                <a:cs typeface="Calibri"/>
                <a:sym typeface="Calibri"/>
                <a:hlinkClick r:id="rId5"/>
              </a:rPr>
              <a:t>PowerPoint with Audio​ </a:t>
            </a:r>
            <a:r>
              <a:rPr lang="en-US" sz="1200" b="0" i="0" u="none" strike="noStrike" cap="none" dirty="0" smtClean="0">
                <a:solidFill>
                  <a:schemeClr val="dk1"/>
                </a:solidFill>
                <a:effectLst/>
                <a:latin typeface="Calibri"/>
                <a:ea typeface="Calibri"/>
                <a:cs typeface="Calibri"/>
                <a:sym typeface="Calibri"/>
              </a:rPr>
              <a: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smtClean="0">
                <a:solidFill>
                  <a:schemeClr val="dk1"/>
                </a:solidFill>
                <a:effectLst/>
                <a:latin typeface="Calibri"/>
                <a:ea typeface="Calibri"/>
                <a:cs typeface="Calibri"/>
                <a:sym typeface="Calibri"/>
                <a:hlinkClick r:id="rId6"/>
              </a:rPr>
              <a:t>Assessment Training Materials</a:t>
            </a: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3972941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27: Contact Information and Additional Resources (Facilitator 2)</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In addition to these professional development resources, the ODE Assessment team is available to support districts and schools with general or content specific assessment questions.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For contact information including email or telephone, please visit the ODE Assessment homepage and select the Assessment Contact button.</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Information specific to the Interim Assessment System, including supporting resources and additional session presentations, are available on the ODE Interim Assessment webpage.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Once you have completed Session 1: Understanding a Balanced Assessment System, please navigate to Session 2: Overview of the OSAS Interim Assessment System.</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ODE Assessment Contacts</a:t>
            </a:r>
            <a:endParaRPr lang="en-US" sz="1200" b="1" i="0" u="none" strike="noStrike" cap="none" dirty="0">
              <a:solidFill>
                <a:schemeClr val="dk1"/>
              </a:solidFill>
              <a:effectLst/>
              <a:latin typeface="Calibri"/>
              <a:ea typeface="Calibri"/>
              <a:cs typeface="Calibri"/>
              <a:sym typeface="Calibri"/>
            </a:endParaRPr>
          </a:p>
        </p:txBody>
      </p:sp>
      <p:sp>
        <p:nvSpPr>
          <p:cNvPr id="330" name="Google Shape;330;p2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280351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3: Series Outcome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Our goal is that all participants will build assessment literacy and connect formative assessment practices, Oregon’s Statewide Interim Assessment System, and the Oregon Statewide Summative Assessments to local assessment systems to continually improve access and outcomes for each and every learner in their classroom, school, and district.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Again this series will focus primarily on the new interim assessment system and other supporting resources connected to both formative assessment practices and the Oregon Summative Assessment.</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Oregon Balanced Assessment Graphic (PDF)</a:t>
            </a:r>
            <a:endParaRPr lang="en-US" sz="1200" b="1" i="0" u="none" strike="noStrike" cap="none" dirty="0">
              <a:solidFill>
                <a:schemeClr val="dk1"/>
              </a:solidFill>
              <a:effectLst/>
              <a:latin typeface="Calibri"/>
              <a:ea typeface="Calibri"/>
              <a:cs typeface="Calibri"/>
              <a:sym typeface="Calibri"/>
            </a:endParaRPr>
          </a:p>
        </p:txBody>
      </p:sp>
      <p:sp>
        <p:nvSpPr>
          <p:cNvPr id="110" name="Google Shape;110;p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397728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4: Series and Session Overview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Session 2 serves as the launching point to dive into the Interim Assessment System, and is just one of the six planned sessions.</a:t>
            </a:r>
          </a:p>
          <a:p>
            <a:r>
              <a:rPr lang="en-US" sz="1200" b="0" i="0" u="none" strike="noStrike" cap="none" dirty="0" smtClean="0">
                <a:solidFill>
                  <a:schemeClr val="dk1"/>
                </a:solidFill>
                <a:effectLst/>
                <a:latin typeface="Calibri"/>
                <a:ea typeface="Calibri"/>
                <a:cs typeface="Calibri"/>
                <a:sym typeface="Calibri"/>
              </a:rPr>
              <a:t>Previously in session 1, participants were able to build their understanding or make further connections to the theories of a balanced assessment system.</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After this session educators will have the opportunity to gain content specific information in Session 3A ELA Interims, Session 3B Math Interims, or if your district purchased the science interim assessment system,  Session 3C Science interims.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Additional Sessions will cover how to navigate the OSAS Portal to Administer Interims, how to access the interim assessment data in the Central Reporting System to inform instruction, and finally how the interim assessment system interacts with the instructional resources within Tools for Teachers and how the formative assessment process can be leveraged with these resources.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Educators can register for the other future webinar sessions by accessing the Interim Assessment Professional Learning Information flyer posted on ODE’s Interim Assessment webpage.</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Interim Assessment Series Flier (PDF)</a:t>
            </a:r>
            <a:endParaRPr lang="en-US" sz="1200" b="1" i="0" u="none" strike="noStrike" cap="none" dirty="0">
              <a:solidFill>
                <a:schemeClr val="dk1"/>
              </a:solidFill>
              <a:effectLst/>
              <a:latin typeface="Calibri"/>
              <a:ea typeface="Calibri"/>
              <a:cs typeface="Calibri"/>
              <a:sym typeface="Calibri"/>
            </a:endParaRPr>
          </a:p>
        </p:txBody>
      </p:sp>
      <p:sp>
        <p:nvSpPr>
          <p:cNvPr id="119" name="Google Shape;119;p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50101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5: Session Outcome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By the end of the series, educators will be able to </a:t>
            </a:r>
          </a:p>
          <a:p>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Distinguish the different types of interim assessment available in the Interim Assessment System. </a:t>
            </a:r>
          </a:p>
          <a:p>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Describe the difference between each type of interim assessment and explain their use and purpose. </a:t>
            </a:r>
          </a:p>
          <a:p>
            <a:endParaRPr lang="en-US" sz="1200" b="0" i="1"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Make connections between the interim assessment targets and the Oregon State Standards. </a:t>
            </a:r>
          </a:p>
          <a:p>
            <a:pPr marL="0" lvl="0" indent="0" algn="l" rtl="0">
              <a:lnSpc>
                <a:spcPct val="100000"/>
              </a:lnSpc>
              <a:spcBef>
                <a:spcPts val="0"/>
              </a:spcBef>
              <a:spcAft>
                <a:spcPts val="0"/>
              </a:spcAft>
              <a:buSzPts val="1400"/>
              <a:buNone/>
            </a:pPr>
            <a:endParaRPr lang="en-US" sz="1200" b="0" u="none" dirty="0" smtClean="0"/>
          </a:p>
          <a:p>
            <a:pPr marL="0" lvl="0" indent="0" algn="l" rtl="0">
              <a:lnSpc>
                <a:spcPct val="100000"/>
              </a:lnSpc>
              <a:spcBef>
                <a:spcPts val="0"/>
              </a:spcBef>
              <a:spcAft>
                <a:spcPts val="0"/>
              </a:spcAft>
              <a:buSzPts val="1400"/>
              <a:buNone/>
            </a:pPr>
            <a:r>
              <a:rPr lang="en-US" sz="1200" b="1" u="none" dirty="0" smtClean="0"/>
              <a:t>Resources:</a:t>
            </a:r>
          </a:p>
          <a:p>
            <a:pPr lvl="0"/>
            <a:r>
              <a:rPr lang="en-US" sz="1200" b="0" i="0" u="sng" strike="noStrike" cap="none" dirty="0" smtClean="0">
                <a:solidFill>
                  <a:schemeClr val="dk1"/>
                </a:solidFill>
                <a:effectLst/>
                <a:latin typeface="Calibri"/>
                <a:ea typeface="Calibri"/>
                <a:cs typeface="Calibri"/>
                <a:sym typeface="Calibri"/>
                <a:hlinkClick r:id="rId3"/>
              </a:rPr>
              <a:t>ELA and Mathematics Interim Assessment Overview​</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This document describes the interim assessments, including their purpose, use, and varieties.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lvl="0"/>
            <a:r>
              <a:rPr lang="en-US" sz="1200" b="0" i="0" u="sng" strike="noStrike" cap="none" dirty="0" smtClean="0">
                <a:solidFill>
                  <a:schemeClr val="dk1"/>
                </a:solidFill>
                <a:effectLst/>
                <a:latin typeface="Calibri"/>
                <a:ea typeface="Calibri"/>
                <a:cs typeface="Calibri"/>
                <a:sym typeface="Calibri"/>
                <a:hlinkClick r:id="rId4"/>
              </a:rPr>
              <a:t>Assessment Resources Use Chart​</a:t>
            </a:r>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This document provides a side-by-side comparison of training tests, practice tests, and interim assessments.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lvl="0"/>
            <a:r>
              <a:rPr lang="en-US" sz="1200" b="0" i="0" u="sng" strike="noStrike" cap="none" dirty="0" smtClean="0">
                <a:solidFill>
                  <a:schemeClr val="dk1"/>
                </a:solidFill>
                <a:effectLst/>
                <a:latin typeface="Calibri"/>
                <a:ea typeface="Calibri"/>
                <a:cs typeface="Calibri"/>
                <a:sym typeface="Calibri"/>
                <a:hlinkClick r:id="rId5"/>
              </a:rPr>
              <a:t>Oregon State Standards</a:t>
            </a: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98319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6: Interim Assessment Overview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During Session 1 Understanding a Balanced Assessment System, we shared how interim assessment can be used both FOR learning and serve as an assessment tool OF learning. Further, we shared how interim assessments can be used to modify instructional practices throughout the year to build students’ knowledge and skills in meeting end-of-year grade level standards and preparing them for college and career readiness.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 Interim Assessment System allows educators to connect student performance to instruction, outlining not just where student learning is needed, but providing classroom educators with instructional examples of what to work on next.</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(Session 1) Understanding a Balanced Assessment System </a:t>
            </a:r>
          </a:p>
          <a:p>
            <a:r>
              <a:rPr lang="en-US" sz="1200" b="0" i="0" u="sng" strike="noStrike" cap="none" dirty="0" smtClean="0">
                <a:solidFill>
                  <a:schemeClr val="dk1"/>
                </a:solidFill>
                <a:effectLst/>
                <a:latin typeface="Calibri"/>
                <a:ea typeface="Calibri"/>
                <a:cs typeface="Calibri"/>
                <a:sym typeface="Calibri"/>
                <a:hlinkClick r:id="rId3"/>
              </a:rPr>
              <a:t>Facilitation Guide</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smtClean="0">
                <a:solidFill>
                  <a:schemeClr val="dk1"/>
                </a:solidFill>
                <a:effectLst/>
                <a:latin typeface="Calibri"/>
                <a:ea typeface="Calibri"/>
                <a:cs typeface="Calibri"/>
                <a:sym typeface="Calibri"/>
                <a:hlinkClick r:id="rId4"/>
              </a:rPr>
              <a:t>PowerPoint</a:t>
            </a:r>
            <a:endParaRPr lang="en-US" sz="1200" b="1" i="0" u="none" strike="noStrike" cap="none" dirty="0">
              <a:solidFill>
                <a:schemeClr val="dk1"/>
              </a:solidFill>
              <a:effectLst/>
              <a:latin typeface="Calibri"/>
              <a:ea typeface="Calibri"/>
              <a:cs typeface="Calibri"/>
              <a:sym typeface="Calibri"/>
            </a:endParaRPr>
          </a:p>
        </p:txBody>
      </p:sp>
      <p:sp>
        <p:nvSpPr>
          <p:cNvPr id="129" name="Google Shape;129;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5195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7: Another Assessment? Why?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Whether referring to the Oregon Interim Assessment System or Local Interim Assessments, interim assessments are not just another assessment, if used appropriately, as referenced in ODE’s The Right Assessment for the Right Purpose, they provide educators and students the opportunity to monitor their instructional progress.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Additionally, the results from interim assessments, provide educators the opportunity to examine instructional pacing, modify student supports, or adjust instruction within the school year and decide which way to go next.</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Right Assessment for the Right Purpose</a:t>
            </a:r>
            <a:endParaRPr lang="en-US" sz="1200" b="0" i="0" u="sng" strike="noStrike" cap="none" dirty="0" smtClean="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387994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8: Interim Assessment System Uses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This slide provides different ways in which the Interim Assessment System can be utilized:</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A quick check around a specific concept or standard.</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A non-standardized administration as part of an instructional activity</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A tool to clarify expectations around concepts, standards, specific item designs, complexities, and scoring criteria as part of formative assessment practices</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Or a formal assessment to measure or collect evidence around student learning specific to taught content to determine additional instructional decisions.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Based on these examples, using the </a:t>
            </a:r>
            <a:r>
              <a:rPr lang="en-US" sz="1200" b="0" i="0" u="none" strike="noStrike" cap="none" dirty="0" err="1" smtClean="0">
                <a:solidFill>
                  <a:schemeClr val="dk1"/>
                </a:solidFill>
                <a:effectLst/>
                <a:latin typeface="Calibri"/>
                <a:ea typeface="Calibri"/>
                <a:cs typeface="Calibri"/>
                <a:sym typeface="Calibri"/>
              </a:rPr>
              <a:t>Menti</a:t>
            </a:r>
            <a:r>
              <a:rPr lang="en-US" sz="1200" b="0" i="0" u="none" strike="noStrike" cap="none" dirty="0" smtClean="0">
                <a:solidFill>
                  <a:schemeClr val="dk1"/>
                </a:solidFill>
                <a:effectLst/>
                <a:latin typeface="Calibri"/>
                <a:ea typeface="Calibri"/>
                <a:cs typeface="Calibri"/>
                <a:sym typeface="Calibri"/>
              </a:rPr>
              <a:t> Code [</a:t>
            </a:r>
            <a:r>
              <a:rPr lang="en-US" sz="1200" b="1" i="0" u="none" strike="noStrike" cap="none" dirty="0" smtClean="0">
                <a:solidFill>
                  <a:schemeClr val="dk1"/>
                </a:solidFill>
                <a:effectLst/>
                <a:latin typeface="Calibri"/>
                <a:ea typeface="Calibri"/>
                <a:cs typeface="Calibri"/>
                <a:sym typeface="Calibri"/>
              </a:rPr>
              <a:t>www.menti.com and use the code 72 96 52 7</a:t>
            </a:r>
            <a:r>
              <a:rPr lang="en-US" sz="1200" b="0" i="0" u="none" strike="noStrike" cap="none" dirty="0" smtClean="0">
                <a:solidFill>
                  <a:schemeClr val="dk1"/>
                </a:solidFill>
                <a:effectLst/>
                <a:latin typeface="Calibri"/>
                <a:ea typeface="Calibri"/>
                <a:cs typeface="Calibri"/>
                <a:sym typeface="Calibri"/>
              </a:rPr>
              <a:t>] which example most connects to your desired use for implementation?</a:t>
            </a: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1233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f3356c_3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f3356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9: Utilizing the Interim Assessment System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Oregon Interim Assessment System consists of 3 content areas, which is aligned to learning claims within each content.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Each Interim content areas provides learning targets and/ or standards aligned to the Oregon State Standards. Educators will be able to learn about the design of the content interims and their specific targets and/or standards further into this presentation.</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 unique feature included in the Science Interims is the science items are three dimensional as aligned to the disciplinary core ideas. The Science Interim Bank is at an earlier stage of development and ODE is continuing to develop additional resources to support a wide range of items and instructional support materials. As this work continues, ODE will communicate progress with Oregon educators.</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sng" strike="noStrike" cap="none" dirty="0" smtClean="0">
                <a:solidFill>
                  <a:schemeClr val="dk1"/>
                </a:solidFill>
                <a:effectLst/>
                <a:latin typeface="Calibri"/>
                <a:ea typeface="Calibri"/>
                <a:cs typeface="Calibri"/>
                <a:sym typeface="Calibri"/>
                <a:hlinkClick r:id="rId3"/>
              </a:rPr>
              <a:t>Assessment Resources Use Chart​</a:t>
            </a:r>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This document provides a side-by-side comparison of training tests, practice tests, and interim assessments.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sng" strike="noStrike" cap="none" dirty="0" smtClean="0">
                <a:solidFill>
                  <a:schemeClr val="dk1"/>
                </a:solidFill>
                <a:effectLst/>
                <a:latin typeface="Calibri"/>
                <a:ea typeface="Calibri"/>
                <a:cs typeface="Calibri"/>
                <a:sym typeface="Calibri"/>
                <a:hlinkClick r:id="rId4"/>
              </a:rPr>
              <a:t>Science Interim Assessments Information Sheet</a:t>
            </a:r>
            <a:endParaRPr lang="en-US" sz="1200" b="1"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297300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g61d6a94471_0_362"/>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61d6a94471_0_362"/>
          <p:cNvSpPr txBox="1">
            <a:spLocks noGrp="1"/>
          </p:cNvSpPr>
          <p:nvPr>
            <p:ph type="body" idx="1"/>
          </p:nvPr>
        </p:nvSpPr>
        <p:spPr>
          <a:xfrm>
            <a:off x="628650" y="3427255"/>
            <a:ext cx="78867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lt1"/>
        </a:solidFill>
        <a:effectLst/>
      </p:bgPr>
    </p:bg>
    <p:spTree>
      <p:nvGrpSpPr>
        <p:cNvPr id="1" name="Shape 24"/>
        <p:cNvGrpSpPr/>
        <p:nvPr/>
      </p:nvGrpSpPr>
      <p:grpSpPr>
        <a:xfrm>
          <a:off x="0" y="0"/>
          <a:ext cx="0" cy="0"/>
          <a:chOff x="0" y="0"/>
          <a:chExt cx="0" cy="0"/>
        </a:xfrm>
      </p:grpSpPr>
      <p:pic>
        <p:nvPicPr>
          <p:cNvPr id="25" name="Google Shape;25;p27"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26" name="Google Shape;26;p27"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27" name="Google Shape;27;p27"/>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SzPts val="44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7"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29" name="Google Shape;29;p2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614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22"/>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4" name="Google Shape;24;p22"/>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5" name="Google Shape;25;p22"/>
          <p:cNvPicPr preferRelativeResize="0"/>
          <p:nvPr/>
        </p:nvPicPr>
        <p:blipFill rotWithShape="1">
          <a:blip r:embed="rId3">
            <a:alphaModFix/>
          </a:blip>
          <a:srcRect/>
          <a:stretch/>
        </p:blipFill>
        <p:spPr>
          <a:xfrm>
            <a:off x="-1" y="111581"/>
            <a:ext cx="1714500" cy="669486"/>
          </a:xfrm>
          <a:prstGeom prst="rect">
            <a:avLst/>
          </a:prstGeom>
          <a:noFill/>
          <a:ln>
            <a:noFill/>
          </a:ln>
        </p:spPr>
      </p:pic>
    </p:spTree>
    <p:extLst>
      <p:ext uri="{BB962C8B-B14F-4D97-AF65-F5344CB8AC3E}">
        <p14:creationId xmlns:p14="http://schemas.microsoft.com/office/powerpoint/2010/main" val="213101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p:cSld name="2_Blank">
    <p:bg>
      <p:bgPr>
        <a:blipFill>
          <a:blip r:embed="rId2">
            <a:alphaModFix/>
          </a:blip>
          <a:stretch>
            <a:fillRect/>
          </a:stretch>
        </a:blipFill>
        <a:effectLst/>
      </p:bgPr>
    </p:bg>
    <p:spTree>
      <p:nvGrpSpPr>
        <p:cNvPr id="1" name="Shape 23"/>
        <p:cNvGrpSpPr/>
        <p:nvPr/>
      </p:nvGrpSpPr>
      <p:grpSpPr>
        <a:xfrm>
          <a:off x="0" y="0"/>
          <a:ext cx="0" cy="0"/>
          <a:chOff x="0" y="0"/>
          <a:chExt cx="0" cy="0"/>
        </a:xfrm>
      </p:grpSpPr>
      <p:pic>
        <p:nvPicPr>
          <p:cNvPr id="24" name="Google Shape;24;p39"/>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5" name="Google Shape;25;p39"/>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6" name="Google Shape;26;p39"/>
          <p:cNvPicPr preferRelativeResize="0"/>
          <p:nvPr/>
        </p:nvPicPr>
        <p:blipFill rotWithShape="1">
          <a:blip r:embed="rId3">
            <a:alphaModFix/>
          </a:blip>
          <a:srcRect/>
          <a:stretch/>
        </p:blipFill>
        <p:spPr>
          <a:xfrm>
            <a:off x="-1" y="111581"/>
            <a:ext cx="1714500" cy="669486"/>
          </a:xfrm>
          <a:prstGeom prst="rect">
            <a:avLst/>
          </a:prstGeom>
          <a:noFill/>
          <a:ln>
            <a:noFill/>
          </a:ln>
        </p:spPr>
      </p:pic>
      <p:sp>
        <p:nvSpPr>
          <p:cNvPr id="27" name="Google Shape;27;p39"/>
          <p:cNvSpPr txBox="1">
            <a:spLocks noGrp="1"/>
          </p:cNvSpPr>
          <p:nvPr>
            <p:ph type="title"/>
          </p:nvPr>
        </p:nvSpPr>
        <p:spPr>
          <a:xfrm>
            <a:off x="628650" y="199848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07145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628650" y="199848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621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4"/>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1" y="6492538"/>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4743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g61d6a94471_0_359"/>
          <p:cNvSpPr txBox="1">
            <a:spLocks noGrp="1"/>
          </p:cNvSpPr>
          <p:nvPr>
            <p:ph type="title"/>
          </p:nvPr>
        </p:nvSpPr>
        <p:spPr>
          <a:xfrm>
            <a:off x="628650" y="4462480"/>
            <a:ext cx="7886700" cy="1325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g61d6a94471_0_359"/>
          <p:cNvPicPr preferRelativeResize="0"/>
          <p:nvPr/>
        </p:nvPicPr>
        <p:blipFill rotWithShape="1">
          <a:blip r:embed="rId3">
            <a:alphaModFix/>
          </a:blip>
          <a:srcRect/>
          <a:stretch/>
        </p:blipFill>
        <p:spPr>
          <a:xfrm>
            <a:off x="3311090" y="678080"/>
            <a:ext cx="4655428" cy="23151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sp>
        <p:nvSpPr>
          <p:cNvPr id="76" name="Google Shape;76;g61d6a94471_0_369"/>
          <p:cNvSpPr txBox="1">
            <a:spLocks noGrp="1"/>
          </p:cNvSpPr>
          <p:nvPr>
            <p:ph type="ctrTitle"/>
          </p:nvPr>
        </p:nvSpPr>
        <p:spPr>
          <a:xfrm>
            <a:off x="1143000" y="1982367"/>
            <a:ext cx="6858000" cy="2274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61d6a94471_0_369"/>
          <p:cNvSpPr txBox="1">
            <a:spLocks noGrp="1"/>
          </p:cNvSpPr>
          <p:nvPr>
            <p:ph type="subTitle" idx="1"/>
          </p:nvPr>
        </p:nvSpPr>
        <p:spPr>
          <a:xfrm>
            <a:off x="1143000" y="4348915"/>
            <a:ext cx="6858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blipFill>
          <a:blip r:embed="rId2">
            <a:alphaModFix/>
          </a:blip>
          <a:stretch>
            <a:fillRect/>
          </a:stretch>
        </a:blipFill>
        <a:effectLst/>
      </p:bgPr>
    </p:bg>
    <p:spTree>
      <p:nvGrpSpPr>
        <p:cNvPr id="1" name="Shape 78"/>
        <p:cNvGrpSpPr/>
        <p:nvPr/>
      </p:nvGrpSpPr>
      <p:grpSpPr>
        <a:xfrm>
          <a:off x="0" y="0"/>
          <a:ext cx="0" cy="0"/>
          <a:chOff x="0" y="0"/>
          <a:chExt cx="0" cy="0"/>
        </a:xfrm>
      </p:grpSpPr>
      <p:pic>
        <p:nvPicPr>
          <p:cNvPr id="79" name="Google Shape;79;g61d6a94471_0_374"/>
          <p:cNvPicPr preferRelativeResize="0"/>
          <p:nvPr/>
        </p:nvPicPr>
        <p:blipFill rotWithShape="1">
          <a:blip r:embed="rId3">
            <a:alphaModFix/>
          </a:blip>
          <a:srcRect/>
          <a:stretch/>
        </p:blipFill>
        <p:spPr>
          <a:xfrm>
            <a:off x="2257328" y="2326251"/>
            <a:ext cx="4655428" cy="2315174"/>
          </a:xfrm>
          <a:prstGeom prst="rect">
            <a:avLst/>
          </a:prstGeom>
          <a:noFill/>
          <a:ln>
            <a:noFill/>
          </a:ln>
        </p:spPr>
      </p:pic>
      <p:pic>
        <p:nvPicPr>
          <p:cNvPr id="80" name="Google Shape;80;g61d6a94471_0_374"/>
          <p:cNvPicPr preferRelativeResize="0"/>
          <p:nvPr/>
        </p:nvPicPr>
        <p:blipFill rotWithShape="1">
          <a:blip r:embed="rId3">
            <a:alphaModFix/>
          </a:blip>
          <a:srcRect/>
          <a:stretch/>
        </p:blipFill>
        <p:spPr>
          <a:xfrm>
            <a:off x="2257328" y="2326251"/>
            <a:ext cx="4655428" cy="2315174"/>
          </a:xfrm>
          <a:prstGeom prst="rect">
            <a:avLst/>
          </a:prstGeom>
          <a:noFill/>
          <a:ln>
            <a:noFill/>
          </a:ln>
        </p:spPr>
      </p:pic>
      <p:pic>
        <p:nvPicPr>
          <p:cNvPr id="81" name="Google Shape;81;g61d6a94471_0_374"/>
          <p:cNvPicPr preferRelativeResize="0"/>
          <p:nvPr/>
        </p:nvPicPr>
        <p:blipFill rotWithShape="1">
          <a:blip r:embed="rId3">
            <a:alphaModFix/>
          </a:blip>
          <a:srcRect/>
          <a:stretch/>
        </p:blipFill>
        <p:spPr>
          <a:xfrm>
            <a:off x="2257328" y="2326251"/>
            <a:ext cx="4655428" cy="23151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g61d6a94471_0_378"/>
          <p:cNvSpPr txBox="1">
            <a:spLocks noGrp="1"/>
          </p:cNvSpPr>
          <p:nvPr>
            <p:ph type="title"/>
          </p:nvPr>
        </p:nvSpPr>
        <p:spPr>
          <a:xfrm>
            <a:off x="623888" y="1982363"/>
            <a:ext cx="7886700" cy="2580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61d6a94471_0_378"/>
          <p:cNvSpPr txBox="1">
            <a:spLocks noGrp="1"/>
          </p:cNvSpPr>
          <p:nvPr>
            <p:ph type="body" idx="1"/>
          </p:nvPr>
        </p:nvSpPr>
        <p:spPr>
          <a:xfrm>
            <a:off x="623888" y="4589468"/>
            <a:ext cx="78867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g61d6a94471_0_381"/>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61d6a94471_0_381"/>
          <p:cNvSpPr txBox="1">
            <a:spLocks noGrp="1"/>
          </p:cNvSpPr>
          <p:nvPr>
            <p:ph type="body" idx="1"/>
          </p:nvPr>
        </p:nvSpPr>
        <p:spPr>
          <a:xfrm>
            <a:off x="628650" y="3427255"/>
            <a:ext cx="38862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g61d6a94471_0_381"/>
          <p:cNvSpPr txBox="1">
            <a:spLocks noGrp="1"/>
          </p:cNvSpPr>
          <p:nvPr>
            <p:ph type="body" idx="2"/>
          </p:nvPr>
        </p:nvSpPr>
        <p:spPr>
          <a:xfrm>
            <a:off x="4629150" y="3427255"/>
            <a:ext cx="38862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g61d6a94471_0_385"/>
          <p:cNvSpPr txBox="1">
            <a:spLocks noGrp="1"/>
          </p:cNvSpPr>
          <p:nvPr>
            <p:ph type="title"/>
          </p:nvPr>
        </p:nvSpPr>
        <p:spPr>
          <a:xfrm>
            <a:off x="629841" y="2002541"/>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61d6a94471_0_385"/>
          <p:cNvSpPr txBox="1">
            <a:spLocks noGrp="1"/>
          </p:cNvSpPr>
          <p:nvPr>
            <p:ph type="body" idx="1"/>
          </p:nvPr>
        </p:nvSpPr>
        <p:spPr>
          <a:xfrm>
            <a:off x="629842" y="3440161"/>
            <a:ext cx="38682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g61d6a94471_0_385"/>
          <p:cNvSpPr txBox="1">
            <a:spLocks noGrp="1"/>
          </p:cNvSpPr>
          <p:nvPr>
            <p:ph type="body" idx="2"/>
          </p:nvPr>
        </p:nvSpPr>
        <p:spPr>
          <a:xfrm>
            <a:off x="629842" y="4341655"/>
            <a:ext cx="3868200" cy="18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g61d6a94471_0_385"/>
          <p:cNvSpPr txBox="1">
            <a:spLocks noGrp="1"/>
          </p:cNvSpPr>
          <p:nvPr>
            <p:ph type="body" idx="3"/>
          </p:nvPr>
        </p:nvSpPr>
        <p:spPr>
          <a:xfrm>
            <a:off x="4629152" y="3440161"/>
            <a:ext cx="38874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g61d6a94471_0_385"/>
          <p:cNvSpPr txBox="1">
            <a:spLocks noGrp="1"/>
          </p:cNvSpPr>
          <p:nvPr>
            <p:ph type="body" idx="4"/>
          </p:nvPr>
        </p:nvSpPr>
        <p:spPr>
          <a:xfrm>
            <a:off x="4629152" y="4341655"/>
            <a:ext cx="3887400" cy="18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g61d6a94471_0_391"/>
          <p:cNvSpPr txBox="1">
            <a:spLocks noGrp="1"/>
          </p:cNvSpPr>
          <p:nvPr>
            <p:ph type="title"/>
          </p:nvPr>
        </p:nvSpPr>
        <p:spPr>
          <a:xfrm>
            <a:off x="629841" y="1992834"/>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61d6a94471_0_391"/>
          <p:cNvSpPr txBox="1">
            <a:spLocks noGrp="1"/>
          </p:cNvSpPr>
          <p:nvPr>
            <p:ph type="body" idx="1"/>
          </p:nvPr>
        </p:nvSpPr>
        <p:spPr>
          <a:xfrm>
            <a:off x="3887391" y="1992834"/>
            <a:ext cx="4629300" cy="38682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8" name="Google Shape;98;g61d6a94471_0_391"/>
          <p:cNvSpPr txBox="1">
            <a:spLocks noGrp="1"/>
          </p:cNvSpPr>
          <p:nvPr>
            <p:ph type="body" idx="2"/>
          </p:nvPr>
        </p:nvSpPr>
        <p:spPr>
          <a:xfrm>
            <a:off x="629841" y="3593039"/>
            <a:ext cx="2949300" cy="2276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9"/>
        <p:cNvGrpSpPr/>
        <p:nvPr/>
      </p:nvGrpSpPr>
      <p:grpSpPr>
        <a:xfrm>
          <a:off x="0" y="0"/>
          <a:ext cx="0" cy="0"/>
          <a:chOff x="0" y="0"/>
          <a:chExt cx="0" cy="0"/>
        </a:xfrm>
      </p:grpSpPr>
      <p:sp>
        <p:nvSpPr>
          <p:cNvPr id="100" name="Google Shape;100;g61d6a94471_0_395"/>
          <p:cNvSpPr txBox="1">
            <a:spLocks noGrp="1"/>
          </p:cNvSpPr>
          <p:nvPr>
            <p:ph type="title"/>
          </p:nvPr>
        </p:nvSpPr>
        <p:spPr>
          <a:xfrm>
            <a:off x="629841" y="1999813"/>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61d6a94471_0_395"/>
          <p:cNvSpPr>
            <a:spLocks noGrp="1"/>
          </p:cNvSpPr>
          <p:nvPr>
            <p:ph type="pic" idx="2"/>
          </p:nvPr>
        </p:nvSpPr>
        <p:spPr>
          <a:xfrm>
            <a:off x="3887391" y="1999818"/>
            <a:ext cx="4629300" cy="3861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g61d6a94471_0_395"/>
          <p:cNvSpPr txBox="1">
            <a:spLocks noGrp="1"/>
          </p:cNvSpPr>
          <p:nvPr>
            <p:ph type="body" idx="1"/>
          </p:nvPr>
        </p:nvSpPr>
        <p:spPr>
          <a:xfrm>
            <a:off x="629841" y="3613977"/>
            <a:ext cx="2949300" cy="228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57"/>
        <p:cNvGrpSpPr/>
        <p:nvPr/>
      </p:nvGrpSpPr>
      <p:grpSpPr>
        <a:xfrm>
          <a:off x="0" y="0"/>
          <a:ext cx="0" cy="0"/>
          <a:chOff x="0" y="0"/>
          <a:chExt cx="0" cy="0"/>
        </a:xfrm>
      </p:grpSpPr>
      <p:sp>
        <p:nvSpPr>
          <p:cNvPr id="58" name="Google Shape;58;g61d6a94471_0_353"/>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g61d6a94471_0_353"/>
          <p:cNvSpPr txBox="1">
            <a:spLocks noGrp="1"/>
          </p:cNvSpPr>
          <p:nvPr>
            <p:ph type="body" idx="1"/>
          </p:nvPr>
        </p:nvSpPr>
        <p:spPr>
          <a:xfrm>
            <a:off x="628650" y="3427255"/>
            <a:ext cx="7886700" cy="2749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Google Shape;60;g61d6a94471_0_353"/>
          <p:cNvPicPr preferRelativeResize="0"/>
          <p:nvPr/>
        </p:nvPicPr>
        <p:blipFill rotWithShape="1">
          <a:blip r:embed="rId17">
            <a:alphaModFix/>
          </a:blip>
          <a:srcRect/>
          <a:stretch/>
        </p:blipFill>
        <p:spPr>
          <a:xfrm>
            <a:off x="115173" y="186164"/>
            <a:ext cx="2710887" cy="1348143"/>
          </a:xfrm>
          <a:prstGeom prst="rect">
            <a:avLst/>
          </a:prstGeom>
          <a:noFill/>
          <a:ln>
            <a:noFill/>
          </a:ln>
        </p:spPr>
      </p:pic>
      <p:pic>
        <p:nvPicPr>
          <p:cNvPr id="61" name="Google Shape;61;g61d6a94471_0_353"/>
          <p:cNvPicPr preferRelativeResize="0"/>
          <p:nvPr/>
        </p:nvPicPr>
        <p:blipFill rotWithShape="1">
          <a:blip r:embed="rId17">
            <a:alphaModFix/>
          </a:blip>
          <a:srcRect/>
          <a:stretch/>
        </p:blipFill>
        <p:spPr>
          <a:xfrm>
            <a:off x="115173" y="186164"/>
            <a:ext cx="2710887" cy="1348143"/>
          </a:xfrm>
          <a:prstGeom prst="rect">
            <a:avLst/>
          </a:prstGeom>
          <a:noFill/>
          <a:ln>
            <a:noFill/>
          </a:ln>
        </p:spPr>
      </p:pic>
      <p:pic>
        <p:nvPicPr>
          <p:cNvPr id="62" name="Google Shape;62;g61d6a94471_0_353"/>
          <p:cNvPicPr preferRelativeResize="0"/>
          <p:nvPr/>
        </p:nvPicPr>
        <p:blipFill rotWithShape="1">
          <a:blip r:embed="rId17">
            <a:alphaModFix/>
          </a:blip>
          <a:srcRect/>
          <a:stretch/>
        </p:blipFill>
        <p:spPr>
          <a:xfrm>
            <a:off x="115173" y="186164"/>
            <a:ext cx="2710887" cy="1348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3"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martertoolsforteachers.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hyperlink" Target="http://www.oregon.gov/ode/educator-resources/assessment/Pages/Assessment-Training-Materials.aspx"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mailto:ben.wolcott@state.or.us" TargetMode="External"/><Relationship Id="rId3" Type="http://schemas.openxmlformats.org/officeDocument/2006/relationships/image" Target="../media/image30.png"/><Relationship Id="rId7" Type="http://schemas.openxmlformats.org/officeDocument/2006/relationships/hyperlink" Target="mailto:tony.bertrand@state.or.u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mailto:andrew.byerley@state.or.us" TargetMode="External"/><Relationship Id="rId11" Type="http://schemas.openxmlformats.org/officeDocument/2006/relationships/image" Target="../media/image31.jpg"/><Relationship Id="rId5" Type="http://schemas.openxmlformats.org/officeDocument/2006/relationships/hyperlink" Target="mailto:noelle.gorbett@state.or.us" TargetMode="External"/><Relationship Id="rId10" Type="http://schemas.openxmlformats.org/officeDocument/2006/relationships/hyperlink" Target="https://unsplash.com/s/photos/contact?utm_source=unsplash&amp;utm_medium=referral&amp;utm_content=creditCopyText" TargetMode="External"/><Relationship Id="rId4" Type="http://schemas.openxmlformats.org/officeDocument/2006/relationships/hyperlink" Target="mailto:dan.farley@state.or.us" TargetMode="External"/><Relationship Id="rId9" Type="http://schemas.openxmlformats.org/officeDocument/2006/relationships/hyperlink" Target="https://unsplash.com/@lunarts?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unsplash.com/s/photos/connecting?utm_source=unsplash&amp;utm_medium=referral&amp;utm_content=creditCopyText" TargetMode="External"/><Relationship Id="rId4" Type="http://schemas.openxmlformats.org/officeDocument/2006/relationships/hyperlink" Target="https://unsplash.com/@tomas_nz?utm_source=unsplash&amp;utm_medium=referral&amp;utm_content=creditCopyTex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 name="Title 1"/>
          <p:cNvSpPr>
            <a:spLocks noGrp="1"/>
          </p:cNvSpPr>
          <p:nvPr>
            <p:ph type="title"/>
          </p:nvPr>
        </p:nvSpPr>
        <p:spPr>
          <a:xfrm>
            <a:off x="652096" y="3843501"/>
            <a:ext cx="7886700" cy="1325700"/>
          </a:xfrm>
        </p:spPr>
        <p:txBody>
          <a:bodyPr>
            <a:normAutofit fontScale="90000"/>
          </a:bodyPr>
          <a:lstStyle/>
          <a:p>
            <a:pPr lvl="0">
              <a:buSzPts val="3959"/>
            </a:pPr>
            <a:r>
              <a:rPr lang="en-US" sz="4000" dirty="0"/>
              <a:t>Oregon Statewide Assessment System</a:t>
            </a:r>
            <a:br>
              <a:rPr lang="en-US" sz="4000" dirty="0"/>
            </a:br>
            <a:r>
              <a:rPr lang="en-US" sz="4000" dirty="0"/>
              <a:t/>
            </a:r>
            <a:br>
              <a:rPr lang="en-US" sz="4000" dirty="0"/>
            </a:br>
            <a:r>
              <a:rPr lang="en-US" sz="4000" dirty="0">
                <a:solidFill>
                  <a:srgbClr val="0F75BC"/>
                </a:solidFill>
              </a:rPr>
              <a:t>Session </a:t>
            </a:r>
            <a:r>
              <a:rPr lang="en-US" sz="4000" dirty="0" smtClean="0">
                <a:solidFill>
                  <a:srgbClr val="0F75BC"/>
                </a:solidFill>
              </a:rPr>
              <a:t>2 – Oregon Interim Assessment Overview</a:t>
            </a:r>
            <a:r>
              <a:rPr lang="en-US" sz="3600" dirty="0"/>
              <a:t/>
            </a:r>
            <a:br>
              <a:rPr lang="en-US" sz="3600" dirty="0"/>
            </a:br>
            <a:r>
              <a:rPr lang="en-US" sz="3600" dirty="0"/>
              <a:t/>
            </a:r>
            <a:br>
              <a:rPr lang="en-US" sz="3600" dirty="0"/>
            </a:br>
            <a:r>
              <a:rPr lang="en-US" sz="2400" b="0" i="1" dirty="0"/>
              <a:t>Office of Teaching, Learning, and Assessment</a:t>
            </a:r>
            <a:endParaRPr lang="en-US" sz="2400" dirty="0"/>
          </a:p>
        </p:txBody>
      </p:sp>
    </p:spTree>
    <p:extLst>
      <p:ext uri="{BB962C8B-B14F-4D97-AF65-F5344CB8AC3E}">
        <p14:creationId xmlns:p14="http://schemas.microsoft.com/office/powerpoint/2010/main" val="3466587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2286000" y="167636"/>
            <a:ext cx="6858000" cy="826482"/>
          </a:xfrm>
          <a:prstGeom prst="rect">
            <a:avLst/>
          </a:prstGeom>
        </p:spPr>
        <p:txBody>
          <a:bodyPr spcFirstLastPara="1" wrap="square" lIns="91425" tIns="45700" rIns="91425" bIns="45700" anchor="ctr" anchorCtr="0">
            <a:noAutofit/>
          </a:bodyPr>
          <a:lstStyle/>
          <a:p>
            <a:pPr algn="r"/>
            <a:r>
              <a:rPr lang="en" sz="3600" dirty="0">
                <a:solidFill>
                  <a:schemeClr val="bg1"/>
                </a:solidFill>
              </a:rPr>
              <a:t>Features of Interim Assessments</a:t>
            </a:r>
            <a:endParaRPr sz="3600" dirty="0">
              <a:solidFill>
                <a:schemeClr val="bg1"/>
              </a:solidFill>
            </a:endParaRPr>
          </a:p>
        </p:txBody>
      </p:sp>
      <p:sp>
        <p:nvSpPr>
          <p:cNvPr id="153" name="Google Shape;153;p25"/>
          <p:cNvSpPr txBox="1">
            <a:spLocks noGrp="1"/>
          </p:cNvSpPr>
          <p:nvPr>
            <p:ph type="subTitle" idx="1"/>
          </p:nvPr>
        </p:nvSpPr>
        <p:spPr>
          <a:xfrm>
            <a:off x="376299" y="1907177"/>
            <a:ext cx="8520277" cy="4554583"/>
          </a:xfrm>
          <a:prstGeom prst="rect">
            <a:avLst/>
          </a:prstGeom>
        </p:spPr>
        <p:txBody>
          <a:bodyPr spcFirstLastPara="1" wrap="square" lIns="91425" tIns="45700" rIns="91425" bIns="45700" anchor="t" anchorCtr="0">
            <a:noAutofit/>
          </a:bodyPr>
          <a:lstStyle/>
          <a:p>
            <a:pPr marL="482588" indent="-380990" algn="l">
              <a:lnSpc>
                <a:spcPct val="100000"/>
              </a:lnSpc>
              <a:buSzPts val="2000"/>
              <a:buFont typeface="Arial" panose="020B0604020202020204" pitchFamily="34" charset="0"/>
              <a:buChar char="•"/>
            </a:pPr>
            <a:r>
              <a:rPr lang="en" dirty="0"/>
              <a:t>Free statewide access to ELA and mathematics interim assessments and Tools for Teachers</a:t>
            </a:r>
            <a:endParaRPr dirty="0"/>
          </a:p>
          <a:p>
            <a:pPr marL="482588" indent="-380990" algn="l">
              <a:lnSpc>
                <a:spcPct val="100000"/>
              </a:lnSpc>
              <a:buSzPts val="2000"/>
              <a:buFont typeface="Arial" panose="020B0604020202020204" pitchFamily="34" charset="0"/>
              <a:buChar char="•"/>
            </a:pPr>
            <a:r>
              <a:rPr lang="en" dirty="0"/>
              <a:t>Flexible administration options better support local purposes. </a:t>
            </a:r>
            <a:endParaRPr dirty="0"/>
          </a:p>
          <a:p>
            <a:pPr marL="914377" lvl="1" indent="-355591" algn="l">
              <a:lnSpc>
                <a:spcPct val="100000"/>
              </a:lnSpc>
              <a:spcBef>
                <a:spcPts val="1000"/>
              </a:spcBef>
              <a:buSzPct val="100000"/>
              <a:buFont typeface="Courier New" panose="02070309020205020404" pitchFamily="49" charset="0"/>
              <a:buChar char="o"/>
            </a:pPr>
            <a:r>
              <a:rPr lang="en" b="1" i="1" dirty="0"/>
              <a:t>Remote administration option for ELA, Mathematics, and Science</a:t>
            </a:r>
            <a:endParaRPr b="1" i="1" dirty="0"/>
          </a:p>
          <a:p>
            <a:pPr marL="482588" indent="-380990" algn="l">
              <a:lnSpc>
                <a:spcPct val="100000"/>
              </a:lnSpc>
              <a:buSzPts val="2000"/>
              <a:buFont typeface="Arial" panose="020B0604020202020204" pitchFamily="34" charset="0"/>
              <a:buChar char="•"/>
            </a:pPr>
            <a:r>
              <a:rPr lang="en" dirty="0"/>
              <a:t>Items include all the accessibility resources available in the summative assessment to help provide accurate results for students.</a:t>
            </a:r>
            <a:endParaRPr dirty="0"/>
          </a:p>
          <a:p>
            <a:pPr marL="482588" indent="-380990" algn="l">
              <a:lnSpc>
                <a:spcPct val="100000"/>
              </a:lnSpc>
              <a:spcAft>
                <a:spcPts val="1000"/>
              </a:spcAft>
              <a:buSzPts val="2000"/>
              <a:buFont typeface="Arial" panose="020B0604020202020204" pitchFamily="34" charset="0"/>
              <a:buChar char="•"/>
            </a:pPr>
            <a:r>
              <a:rPr lang="en" dirty="0"/>
              <a:t>Student performance on Interim Comprehensive Assessments (ELA and Math) is reported on the same scoring scale as the summative assessment</a:t>
            </a:r>
            <a:r>
              <a:rPr lang="en" dirty="0" smtClean="0"/>
              <a:t>. </a:t>
            </a:r>
            <a:r>
              <a:rPr lang="en" sz="1800" i="1" dirty="0" smtClean="0">
                <a:solidFill>
                  <a:srgbClr val="FF0000"/>
                </a:solidFill>
              </a:rPr>
              <a:t>(Available January 5, 2021)</a:t>
            </a:r>
            <a:endParaRPr sz="1800" i="1" dirty="0">
              <a:solidFill>
                <a:srgbClr val="FF0000"/>
              </a:solidFill>
            </a:endParaRPr>
          </a:p>
        </p:txBody>
      </p:sp>
    </p:spTree>
    <p:extLst>
      <p:ext uri="{BB962C8B-B14F-4D97-AF65-F5344CB8AC3E}">
        <p14:creationId xmlns:p14="http://schemas.microsoft.com/office/powerpoint/2010/main" val="246278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1" end="1"/>
                                            </p:txEl>
                                          </p:spTgt>
                                        </p:tgtEl>
                                        <p:attrNameLst>
                                          <p:attrName>style.visibility</p:attrName>
                                        </p:attrNameLst>
                                      </p:cBhvr>
                                      <p:to>
                                        <p:strVal val="visible"/>
                                      </p:to>
                                    </p:set>
                                    <p:animEffect transition="in" filter="fade">
                                      <p:cBhvr>
                                        <p:cTn id="7" dur="500"/>
                                        <p:tgtEl>
                                          <p:spTgt spid="15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
                                            <p:txEl>
                                              <p:pRg st="2" end="2"/>
                                            </p:txEl>
                                          </p:spTgt>
                                        </p:tgtEl>
                                        <p:attrNameLst>
                                          <p:attrName>style.visibility</p:attrName>
                                        </p:attrNameLst>
                                      </p:cBhvr>
                                      <p:to>
                                        <p:strVal val="visible"/>
                                      </p:to>
                                    </p:set>
                                    <p:animEffect transition="in" filter="fade">
                                      <p:cBhvr>
                                        <p:cTn id="10" dur="500"/>
                                        <p:tgtEl>
                                          <p:spTgt spid="15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3">
                                            <p:txEl>
                                              <p:pRg st="3" end="3"/>
                                            </p:txEl>
                                          </p:spTgt>
                                        </p:tgtEl>
                                        <p:attrNameLst>
                                          <p:attrName>style.visibility</p:attrName>
                                        </p:attrNameLst>
                                      </p:cBhvr>
                                      <p:to>
                                        <p:strVal val="visible"/>
                                      </p:to>
                                    </p:set>
                                    <p:animEffect transition="in" filter="fade">
                                      <p:cBhvr>
                                        <p:cTn id="15" dur="500"/>
                                        <p:tgtEl>
                                          <p:spTgt spid="15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3">
                                            <p:txEl>
                                              <p:pRg st="4" end="4"/>
                                            </p:txEl>
                                          </p:spTgt>
                                        </p:tgtEl>
                                        <p:attrNameLst>
                                          <p:attrName>style.visibility</p:attrName>
                                        </p:attrNameLst>
                                      </p:cBhvr>
                                      <p:to>
                                        <p:strVal val="visible"/>
                                      </p:to>
                                    </p:set>
                                    <p:animEffect transition="in" filter="fade">
                                      <p:cBhvr>
                                        <p:cTn id="20" dur="500"/>
                                        <p:tgtEl>
                                          <p:spTgt spid="1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1196047" y="0"/>
            <a:ext cx="7886700" cy="1072960"/>
          </a:xfrm>
          <a:prstGeom prst="rect">
            <a:avLst/>
          </a:prstGeom>
        </p:spPr>
        <p:txBody>
          <a:bodyPr spcFirstLastPara="1" wrap="square" lIns="91425" tIns="45700" rIns="91425" bIns="45700" anchor="ctr" anchorCtr="0">
            <a:noAutofit/>
          </a:bodyPr>
          <a:lstStyle/>
          <a:p>
            <a:pPr algn="r"/>
            <a:r>
              <a:rPr lang="en" sz="3600" dirty="0" smtClean="0">
                <a:solidFill>
                  <a:schemeClr val="bg1"/>
                </a:solidFill>
              </a:rPr>
              <a:t>Additional Features </a:t>
            </a:r>
            <a:br>
              <a:rPr lang="en" sz="3600" dirty="0" smtClean="0">
                <a:solidFill>
                  <a:schemeClr val="bg1"/>
                </a:solidFill>
              </a:rPr>
            </a:br>
            <a:r>
              <a:rPr lang="en" sz="3600" dirty="0" smtClean="0">
                <a:solidFill>
                  <a:schemeClr val="bg1"/>
                </a:solidFill>
              </a:rPr>
              <a:t>of </a:t>
            </a:r>
            <a:r>
              <a:rPr lang="en" sz="3600" dirty="0">
                <a:solidFill>
                  <a:schemeClr val="bg1"/>
                </a:solidFill>
              </a:rPr>
              <a:t>Interim Assessments</a:t>
            </a:r>
            <a:endParaRPr sz="3600" dirty="0">
              <a:solidFill>
                <a:schemeClr val="bg1"/>
              </a:solidFill>
            </a:endParaRPr>
          </a:p>
        </p:txBody>
      </p:sp>
      <p:sp>
        <p:nvSpPr>
          <p:cNvPr id="159" name="Google Shape;159;p26"/>
          <p:cNvSpPr txBox="1">
            <a:spLocks noGrp="1"/>
          </p:cNvSpPr>
          <p:nvPr>
            <p:ph type="body" idx="1"/>
          </p:nvPr>
        </p:nvSpPr>
        <p:spPr>
          <a:xfrm>
            <a:off x="253998" y="1911868"/>
            <a:ext cx="8732108" cy="3083093"/>
          </a:xfrm>
          <a:prstGeom prst="rect">
            <a:avLst/>
          </a:prstGeom>
        </p:spPr>
        <p:txBody>
          <a:bodyPr spcFirstLastPara="1" wrap="square" lIns="91425" tIns="45700" rIns="91425" bIns="45700" anchor="t" anchorCtr="0">
            <a:noAutofit/>
          </a:bodyPr>
          <a:lstStyle/>
          <a:p>
            <a:pPr marL="457189" indent="-355591">
              <a:lnSpc>
                <a:spcPct val="115000"/>
              </a:lnSpc>
              <a:buSzPts val="2000"/>
              <a:buFont typeface="Calibri"/>
              <a:buChar char="●"/>
            </a:pPr>
            <a:r>
              <a:rPr lang="en" sz="2667" dirty="0"/>
              <a:t>May be used to measure students’ knowledge and skills in grade levels other than the students’ enrolled grades.</a:t>
            </a:r>
          </a:p>
          <a:p>
            <a:pPr marL="457189" indent="-355591">
              <a:lnSpc>
                <a:spcPct val="115000"/>
              </a:lnSpc>
              <a:buSzPts val="2000"/>
              <a:buFont typeface="Calibri"/>
              <a:buChar char="●"/>
            </a:pPr>
            <a:endParaRPr sz="800" dirty="0"/>
          </a:p>
          <a:p>
            <a:pPr marL="457189" indent="-355591">
              <a:lnSpc>
                <a:spcPct val="115000"/>
              </a:lnSpc>
              <a:spcBef>
                <a:spcPts val="0"/>
              </a:spcBef>
              <a:buSzPts val="2000"/>
              <a:buFont typeface="Calibri"/>
              <a:buChar char="●"/>
            </a:pPr>
            <a:r>
              <a:rPr lang="en" sz="2667" dirty="0"/>
              <a:t>Cover the range of cognitive demand described in Oregon’s State Standards.</a:t>
            </a:r>
            <a:endParaRPr sz="2667" dirty="0"/>
          </a:p>
          <a:p>
            <a:pPr marL="457189" indent="-355591">
              <a:lnSpc>
                <a:spcPct val="115000"/>
              </a:lnSpc>
              <a:spcBef>
                <a:spcPts val="0"/>
              </a:spcBef>
              <a:buSzPts val="2000"/>
              <a:buFont typeface="Calibri"/>
              <a:buChar char="●"/>
            </a:pPr>
            <a:endParaRPr lang="en" sz="800" dirty="0"/>
          </a:p>
          <a:p>
            <a:pPr marL="457189" indent="-355591">
              <a:lnSpc>
                <a:spcPct val="115000"/>
              </a:lnSpc>
              <a:spcBef>
                <a:spcPts val="0"/>
              </a:spcBef>
              <a:buSzPts val="2000"/>
              <a:buFont typeface="Calibri"/>
              <a:buChar char="●"/>
            </a:pPr>
            <a:r>
              <a:rPr lang="en" sz="2667" dirty="0"/>
              <a:t>Allow educators access to view the test questions and their students’ responses to the test questions as part of educators’ instructional process to address students’ relative strengths and needs for improvement.</a:t>
            </a:r>
            <a:endParaRPr sz="2667" dirty="0"/>
          </a:p>
        </p:txBody>
      </p:sp>
    </p:spTree>
    <p:extLst>
      <p:ext uri="{BB962C8B-B14F-4D97-AF65-F5344CB8AC3E}">
        <p14:creationId xmlns:p14="http://schemas.microsoft.com/office/powerpoint/2010/main" val="36312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2" end="2"/>
                                            </p:txEl>
                                          </p:spTgt>
                                        </p:tgtEl>
                                        <p:attrNameLst>
                                          <p:attrName>style.visibility</p:attrName>
                                        </p:attrNameLst>
                                      </p:cBhvr>
                                      <p:to>
                                        <p:strVal val="visible"/>
                                      </p:to>
                                    </p:set>
                                    <p:animEffect transition="in" filter="fade">
                                      <p:cBhvr>
                                        <p:cTn id="7" dur="500"/>
                                        <p:tgtEl>
                                          <p:spTgt spid="1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4" end="4"/>
                                            </p:txEl>
                                          </p:spTgt>
                                        </p:tgtEl>
                                        <p:attrNameLst>
                                          <p:attrName>style.visibility</p:attrName>
                                        </p:attrNameLst>
                                      </p:cBhvr>
                                      <p:to>
                                        <p:strVal val="visible"/>
                                      </p:to>
                                    </p:set>
                                    <p:animEffect transition="in" filter="fade">
                                      <p:cBhvr>
                                        <p:cTn id="12" dur="500"/>
                                        <p:tgtEl>
                                          <p:spTgt spid="1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130" y="0"/>
            <a:ext cx="7152300" cy="637356"/>
          </a:xfrm>
        </p:spPr>
        <p:txBody>
          <a:bodyPr>
            <a:normAutofit/>
          </a:bodyPr>
          <a:lstStyle/>
          <a:p>
            <a:pPr algn="ctr"/>
            <a:r>
              <a:rPr lang="en-US" sz="3600" dirty="0" smtClean="0">
                <a:solidFill>
                  <a:schemeClr val="tx1"/>
                </a:solidFill>
              </a:rPr>
              <a:t>Interim Assessment Design</a:t>
            </a:r>
            <a:endParaRPr lang="en-US" sz="3600" dirty="0">
              <a:solidFill>
                <a:schemeClr val="tx1"/>
              </a:solidFill>
            </a:endParaRPr>
          </a:p>
        </p:txBody>
      </p:sp>
      <p:graphicFrame>
        <p:nvGraphicFramePr>
          <p:cNvPr id="3" name="Table 2" title="Interim Assessment Design Table"/>
          <p:cNvGraphicFramePr>
            <a:graphicFrameLocks noGrp="1"/>
          </p:cNvGraphicFramePr>
          <p:nvPr>
            <p:extLst>
              <p:ext uri="{D42A27DB-BD31-4B8C-83A1-F6EECF244321}">
                <p14:modId xmlns:p14="http://schemas.microsoft.com/office/powerpoint/2010/main" val="3241275779"/>
              </p:ext>
            </p:extLst>
          </p:nvPr>
        </p:nvGraphicFramePr>
        <p:xfrm>
          <a:off x="189346" y="961832"/>
          <a:ext cx="8766927" cy="5500440"/>
        </p:xfrm>
        <a:graphic>
          <a:graphicData uri="http://schemas.openxmlformats.org/drawingml/2006/table">
            <a:tbl>
              <a:tblPr firstRow="1" bandRow="1">
                <a:tableStyleId>{5C22544A-7EE6-4342-B048-85BDC9FD1C3A}</a:tableStyleId>
              </a:tblPr>
              <a:tblGrid>
                <a:gridCol w="2759455">
                  <a:extLst>
                    <a:ext uri="{9D8B030D-6E8A-4147-A177-3AD203B41FA5}">
                      <a16:colId xmlns:a16="http://schemas.microsoft.com/office/drawing/2014/main" val="1485918313"/>
                    </a:ext>
                  </a:extLst>
                </a:gridCol>
                <a:gridCol w="2898748">
                  <a:extLst>
                    <a:ext uri="{9D8B030D-6E8A-4147-A177-3AD203B41FA5}">
                      <a16:colId xmlns:a16="http://schemas.microsoft.com/office/drawing/2014/main" val="3092979345"/>
                    </a:ext>
                  </a:extLst>
                </a:gridCol>
                <a:gridCol w="3108724">
                  <a:extLst>
                    <a:ext uri="{9D8B030D-6E8A-4147-A177-3AD203B41FA5}">
                      <a16:colId xmlns:a16="http://schemas.microsoft.com/office/drawing/2014/main" val="2735424703"/>
                    </a:ext>
                  </a:extLst>
                </a:gridCol>
              </a:tblGrid>
              <a:tr h="540506">
                <a:tc>
                  <a:txBody>
                    <a:bodyPr/>
                    <a:lstStyle/>
                    <a:p>
                      <a:pPr algn="ctr"/>
                      <a:r>
                        <a:rPr lang="en-US" sz="2800" dirty="0" smtClean="0"/>
                        <a:t>ELA </a:t>
                      </a:r>
                      <a:endParaRPr lang="en-US" sz="2800" dirty="0"/>
                    </a:p>
                  </a:txBody>
                  <a:tcPr/>
                </a:tc>
                <a:tc>
                  <a:txBody>
                    <a:bodyPr/>
                    <a:lstStyle/>
                    <a:p>
                      <a:pPr algn="ctr"/>
                      <a:r>
                        <a:rPr lang="en-US" sz="2800" dirty="0" smtClean="0"/>
                        <a:t>Math</a:t>
                      </a:r>
                      <a:endParaRPr lang="en-US" sz="2800" dirty="0"/>
                    </a:p>
                  </a:txBody>
                  <a:tcPr/>
                </a:tc>
                <a:tc>
                  <a:txBody>
                    <a:bodyPr/>
                    <a:lstStyle/>
                    <a:p>
                      <a:pPr algn="ctr"/>
                      <a:r>
                        <a:rPr lang="en-US" sz="2800" dirty="0" smtClean="0"/>
                        <a:t>Science</a:t>
                      </a:r>
                      <a:endParaRPr lang="en-US" sz="2800" dirty="0"/>
                    </a:p>
                  </a:txBody>
                  <a:tcPr/>
                </a:tc>
                <a:extLst>
                  <a:ext uri="{0D108BD9-81ED-4DB2-BD59-A6C34878D82A}">
                    <a16:rowId xmlns:a16="http://schemas.microsoft.com/office/drawing/2014/main" val="363371890"/>
                  </a:ext>
                </a:extLst>
              </a:tr>
              <a:tr h="4959934">
                <a:tc>
                  <a:txBody>
                    <a:bodyPr/>
                    <a:lstStyle/>
                    <a:p>
                      <a:r>
                        <a:rPr lang="en-US" sz="1800" dirty="0" smtClean="0"/>
                        <a:t>Interim Assessments</a:t>
                      </a:r>
                      <a:r>
                        <a:rPr lang="en-US" sz="1800" baseline="0" dirty="0" smtClean="0"/>
                        <a:t> aligned by Targets</a:t>
                      </a:r>
                    </a:p>
                    <a:p>
                      <a:endParaRPr lang="en-US" sz="1800" baseline="0" dirty="0" smtClean="0"/>
                    </a:p>
                    <a:p>
                      <a:r>
                        <a:rPr lang="en-US" sz="1800" baseline="0" dirty="0" smtClean="0"/>
                        <a:t>Multiple Standards contribute to Assessment Target</a:t>
                      </a:r>
                    </a:p>
                    <a:p>
                      <a:endParaRPr lang="en-US" sz="1800" baseline="0" dirty="0" smtClean="0"/>
                    </a:p>
                    <a:p>
                      <a:r>
                        <a:rPr lang="en-US" sz="1800" baseline="0" dirty="0" smtClean="0"/>
                        <a:t>Assessment Targets are assigned to a Content Category and/or Content Claim</a:t>
                      </a:r>
                    </a:p>
                    <a:p>
                      <a:endParaRPr lang="en-US" sz="1800" baseline="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i="1" baseline="0" dirty="0" smtClean="0"/>
                        <a:t>(Claim 2 Writing; Target 1 Narrative Writing)</a:t>
                      </a:r>
                    </a:p>
                    <a:p>
                      <a:endParaRPr lang="en-US" sz="1800" dirty="0"/>
                    </a:p>
                  </a:txBody>
                  <a:tcPr/>
                </a:tc>
                <a:tc>
                  <a:txBody>
                    <a:bodyPr/>
                    <a:lstStyle/>
                    <a:p>
                      <a:r>
                        <a:rPr lang="en-US" sz="1800" dirty="0" smtClean="0"/>
                        <a:t>Interim Assessments</a:t>
                      </a:r>
                      <a:r>
                        <a:rPr lang="en-US" sz="1800" baseline="0" dirty="0" smtClean="0"/>
                        <a:t> aligned by Targets</a:t>
                      </a:r>
                    </a:p>
                    <a:p>
                      <a:endParaRPr lang="en-US" sz="1800" baseline="0" dirty="0" smtClean="0"/>
                    </a:p>
                    <a:p>
                      <a:r>
                        <a:rPr lang="en-US" sz="1800" baseline="0" dirty="0" smtClean="0"/>
                        <a:t>Multiple Standards contribute to Assessment Target</a:t>
                      </a:r>
                    </a:p>
                    <a:p>
                      <a:endParaRPr lang="en-US" sz="1800" baseline="0" dirty="0" smtClean="0"/>
                    </a:p>
                    <a:p>
                      <a:r>
                        <a:rPr lang="en-US" sz="1800" baseline="0" dirty="0" smtClean="0"/>
                        <a:t>Assessment Targets are aligned to Priority Clusters or Supporting Clusters</a:t>
                      </a:r>
                    </a:p>
                    <a:p>
                      <a:endParaRPr lang="en-US" sz="1800" baseline="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i="1" baseline="0" dirty="0" smtClean="0"/>
                        <a:t>(Claim 1 Concepts and Procedures; Target D Perform operations with multi-digit whole numbers and with decimals to hundredths.</a:t>
                      </a:r>
                      <a:endParaRPr lang="en-US" dirty="0"/>
                    </a:p>
                  </a:txBody>
                  <a:tcPr/>
                </a:tc>
                <a:tc>
                  <a:txBody>
                    <a:bodyPr/>
                    <a:lstStyle/>
                    <a:p>
                      <a:r>
                        <a:rPr lang="en-US" sz="1800" dirty="0" smtClean="0"/>
                        <a:t>Interim Assessments</a:t>
                      </a:r>
                      <a:r>
                        <a:rPr lang="en-US" sz="1800" baseline="0" dirty="0" smtClean="0"/>
                        <a:t> aligned by Standards</a:t>
                      </a:r>
                    </a:p>
                    <a:p>
                      <a:endParaRPr lang="en-US" sz="1800" baseline="0" dirty="0" smtClean="0"/>
                    </a:p>
                    <a:p>
                      <a:r>
                        <a:rPr lang="en-US" sz="1800" dirty="0" smtClean="0"/>
                        <a:t>Standards</a:t>
                      </a:r>
                      <a:r>
                        <a:rPr lang="en-US" sz="1800" baseline="0" dirty="0" smtClean="0"/>
                        <a:t> are identified by their grade and disciplinary core idea</a:t>
                      </a:r>
                    </a:p>
                    <a:p>
                      <a:endParaRPr lang="en-US" sz="1800" baseline="0" dirty="0" smtClean="0"/>
                    </a:p>
                    <a:p>
                      <a:r>
                        <a:rPr lang="en-US" sz="1800" baseline="0" dirty="0" smtClean="0"/>
                        <a:t>Each standard is broken down into scoring assertions describing what the student should demonstrate to earn the point(s)</a:t>
                      </a:r>
                    </a:p>
                    <a:p>
                      <a:endParaRPr lang="en-US" sz="1800" baseline="0" dirty="0" smtClean="0"/>
                    </a:p>
                    <a:p>
                      <a:r>
                        <a:rPr lang="en-US" sz="1800" baseline="0" dirty="0" smtClean="0"/>
                        <a:t>(5-PS1-1; The student was able to __________ demonstrating their understanding of _____.)</a:t>
                      </a:r>
                      <a:endParaRPr lang="en-US" sz="1800" dirty="0"/>
                    </a:p>
                  </a:txBody>
                  <a:tcPr/>
                </a:tc>
                <a:extLst>
                  <a:ext uri="{0D108BD9-81ED-4DB2-BD59-A6C34878D82A}">
                    <a16:rowId xmlns:a16="http://schemas.microsoft.com/office/drawing/2014/main" val="3314702140"/>
                  </a:ext>
                </a:extLst>
              </a:tr>
            </a:tbl>
          </a:graphicData>
        </a:graphic>
      </p:graphicFrame>
    </p:spTree>
    <p:extLst>
      <p:ext uri="{BB962C8B-B14F-4D97-AF65-F5344CB8AC3E}">
        <p14:creationId xmlns:p14="http://schemas.microsoft.com/office/powerpoint/2010/main" val="2130669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7" descr="progression of standards to overall claim" title="Mapping standards to overall claim"/>
          <p:cNvPicPr preferRelativeResize="0"/>
          <p:nvPr/>
        </p:nvPicPr>
        <p:blipFill rotWithShape="1">
          <a:blip r:embed="rId3">
            <a:alphaModFix/>
          </a:blip>
          <a:srcRect t="13731" r="2347" b="1576"/>
          <a:stretch/>
        </p:blipFill>
        <p:spPr>
          <a:xfrm>
            <a:off x="570829" y="1486595"/>
            <a:ext cx="7900741" cy="4170557"/>
          </a:xfrm>
          <a:prstGeom prst="rect">
            <a:avLst/>
          </a:prstGeom>
          <a:noFill/>
          <a:ln>
            <a:noFill/>
          </a:ln>
        </p:spPr>
      </p:pic>
      <p:sp>
        <p:nvSpPr>
          <p:cNvPr id="102" name="Google Shape;102;p7"/>
          <p:cNvSpPr txBox="1"/>
          <p:nvPr/>
        </p:nvSpPr>
        <p:spPr>
          <a:xfrm>
            <a:off x="2948050" y="166254"/>
            <a:ext cx="6447786" cy="64126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dirty="0" smtClean="0">
                <a:solidFill>
                  <a:schemeClr val="dk1"/>
                </a:solidFill>
                <a:latin typeface="Calibri"/>
                <a:ea typeface="Calibri"/>
                <a:cs typeface="Calibri"/>
                <a:sym typeface="Calibri"/>
              </a:rPr>
              <a:t>Mathematics </a:t>
            </a:r>
            <a:r>
              <a:rPr lang="en-US" sz="3200" b="1" i="0" u="none" strike="noStrike" cap="none" dirty="0">
                <a:solidFill>
                  <a:schemeClr val="dk1"/>
                </a:solidFill>
                <a:latin typeface="Calibri"/>
                <a:ea typeface="Calibri"/>
                <a:cs typeface="Calibri"/>
                <a:sym typeface="Calibri"/>
              </a:rPr>
              <a:t>Claims and Targets</a:t>
            </a:r>
            <a:endParaRPr dirty="0"/>
          </a:p>
        </p:txBody>
      </p:sp>
      <p:grpSp>
        <p:nvGrpSpPr>
          <p:cNvPr id="103" name="Google Shape;103;p7" title="Supporting CLuster"/>
          <p:cNvGrpSpPr/>
          <p:nvPr/>
        </p:nvGrpSpPr>
        <p:grpSpPr>
          <a:xfrm>
            <a:off x="4666736" y="5147728"/>
            <a:ext cx="2920600" cy="819166"/>
            <a:chOff x="4521343" y="5587879"/>
            <a:chExt cx="2920600" cy="819166"/>
          </a:xfrm>
        </p:grpSpPr>
        <p:sp>
          <p:nvSpPr>
            <p:cNvPr id="104" name="Google Shape;104;p7"/>
            <p:cNvSpPr txBox="1"/>
            <p:nvPr/>
          </p:nvSpPr>
          <p:spPr>
            <a:xfrm>
              <a:off x="5105143" y="6037713"/>
              <a:ext cx="2336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chemeClr val="dk1"/>
                  </a:solidFill>
                  <a:latin typeface="Calibri"/>
                  <a:ea typeface="Calibri"/>
                  <a:cs typeface="Calibri"/>
                  <a:sym typeface="Calibri"/>
                </a:rPr>
                <a:t>Supporting Cluster</a:t>
              </a:r>
              <a:endParaRPr dirty="0"/>
            </a:p>
          </p:txBody>
        </p:sp>
        <p:cxnSp>
          <p:nvCxnSpPr>
            <p:cNvPr id="105" name="Google Shape;105;p7"/>
            <p:cNvCxnSpPr>
              <a:stCxn id="104" idx="1"/>
            </p:cNvCxnSpPr>
            <p:nvPr/>
          </p:nvCxnSpPr>
          <p:spPr>
            <a:xfrm rot="10800000">
              <a:off x="4521343" y="5587879"/>
              <a:ext cx="583800" cy="634500"/>
            </a:xfrm>
            <a:prstGeom prst="straightConnector1">
              <a:avLst/>
            </a:prstGeom>
            <a:noFill/>
            <a:ln w="38100" cap="flat" cmpd="sng">
              <a:solidFill>
                <a:schemeClr val="accent6"/>
              </a:solidFill>
              <a:prstDash val="solid"/>
              <a:miter lim="800000"/>
              <a:headEnd type="none" w="sm" len="sm"/>
              <a:tailEnd type="triangle" w="med" len="med"/>
            </a:ln>
          </p:spPr>
        </p:cxnSp>
      </p:grpSp>
      <p:grpSp>
        <p:nvGrpSpPr>
          <p:cNvPr id="106" name="Google Shape;106;p7" title="Priority CLuster"/>
          <p:cNvGrpSpPr/>
          <p:nvPr/>
        </p:nvGrpSpPr>
        <p:grpSpPr>
          <a:xfrm>
            <a:off x="3946737" y="807521"/>
            <a:ext cx="2336800" cy="1010599"/>
            <a:chOff x="1779650" y="2051822"/>
            <a:chExt cx="2336800" cy="1010599"/>
          </a:xfrm>
        </p:grpSpPr>
        <p:sp>
          <p:nvSpPr>
            <p:cNvPr id="107" name="Google Shape;107;p7"/>
            <p:cNvSpPr txBox="1"/>
            <p:nvPr/>
          </p:nvSpPr>
          <p:spPr>
            <a:xfrm>
              <a:off x="1779650" y="2051822"/>
              <a:ext cx="2336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Priority Cluster</a:t>
              </a:r>
              <a:endParaRPr/>
            </a:p>
          </p:txBody>
        </p:sp>
        <p:cxnSp>
          <p:nvCxnSpPr>
            <p:cNvPr id="108" name="Google Shape;108;p7"/>
            <p:cNvCxnSpPr/>
            <p:nvPr/>
          </p:nvCxnSpPr>
          <p:spPr>
            <a:xfrm flipH="1">
              <a:off x="2499506" y="2421154"/>
              <a:ext cx="448544" cy="641267"/>
            </a:xfrm>
            <a:prstGeom prst="straightConnector1">
              <a:avLst/>
            </a:prstGeom>
            <a:noFill/>
            <a:ln w="38100" cap="flat" cmpd="sng">
              <a:solidFill>
                <a:schemeClr val="accent6"/>
              </a:solidFill>
              <a:prstDash val="solid"/>
              <a:miter lim="800000"/>
              <a:headEnd type="none" w="sm" len="sm"/>
              <a:tailEnd type="triangle" w="med" len="med"/>
            </a:ln>
          </p:spPr>
        </p:cxnSp>
      </p:grpSp>
      <p:grpSp>
        <p:nvGrpSpPr>
          <p:cNvPr id="109" name="Google Shape;109;p7" title="Oregon Math Summative Assessment"/>
          <p:cNvGrpSpPr/>
          <p:nvPr/>
        </p:nvGrpSpPr>
        <p:grpSpPr>
          <a:xfrm>
            <a:off x="232477" y="2177403"/>
            <a:ext cx="2459523" cy="1394470"/>
            <a:chOff x="1779649" y="2051822"/>
            <a:chExt cx="2459523" cy="1394470"/>
          </a:xfrm>
        </p:grpSpPr>
        <p:sp>
          <p:nvSpPr>
            <p:cNvPr id="110" name="Google Shape;110;p7"/>
            <p:cNvSpPr txBox="1"/>
            <p:nvPr/>
          </p:nvSpPr>
          <p:spPr>
            <a:xfrm>
              <a:off x="1779649" y="2051822"/>
              <a:ext cx="24595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Oregon Mathematics Summative Assessment</a:t>
              </a:r>
              <a:endParaRPr/>
            </a:p>
          </p:txBody>
        </p:sp>
        <p:cxnSp>
          <p:nvCxnSpPr>
            <p:cNvPr id="111" name="Google Shape;111;p7"/>
            <p:cNvCxnSpPr/>
            <p:nvPr/>
          </p:nvCxnSpPr>
          <p:spPr>
            <a:xfrm flipH="1">
              <a:off x="2762519" y="2690701"/>
              <a:ext cx="246891" cy="755591"/>
            </a:xfrm>
            <a:prstGeom prst="straightConnector1">
              <a:avLst/>
            </a:prstGeom>
            <a:noFill/>
            <a:ln w="38100" cap="flat" cmpd="sng">
              <a:solidFill>
                <a:schemeClr val="accent6"/>
              </a:solidFill>
              <a:prstDash val="solid"/>
              <a:miter lim="800000"/>
              <a:headEnd type="none" w="sm" len="sm"/>
              <a:tailEnd type="triangle" w="med" len="med"/>
            </a:ln>
          </p:spPr>
        </p:cxnSp>
      </p:grpSp>
      <p:grpSp>
        <p:nvGrpSpPr>
          <p:cNvPr id="112" name="Google Shape;112;p7" title="Claim 1 Concepts and Procedures"/>
          <p:cNvGrpSpPr/>
          <p:nvPr/>
        </p:nvGrpSpPr>
        <p:grpSpPr>
          <a:xfrm>
            <a:off x="1231164" y="1228782"/>
            <a:ext cx="2715573" cy="1573725"/>
            <a:chOff x="1779649" y="2163341"/>
            <a:chExt cx="2715573" cy="1573725"/>
          </a:xfrm>
        </p:grpSpPr>
        <p:sp>
          <p:nvSpPr>
            <p:cNvPr id="113" name="Google Shape;113;p7"/>
            <p:cNvSpPr txBox="1"/>
            <p:nvPr/>
          </p:nvSpPr>
          <p:spPr>
            <a:xfrm>
              <a:off x="1779649" y="2163341"/>
              <a:ext cx="27155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Concepts and Procedures</a:t>
              </a:r>
              <a:endParaRPr/>
            </a:p>
          </p:txBody>
        </p:sp>
        <p:cxnSp>
          <p:nvCxnSpPr>
            <p:cNvPr id="114" name="Google Shape;114;p7"/>
            <p:cNvCxnSpPr/>
            <p:nvPr/>
          </p:nvCxnSpPr>
          <p:spPr>
            <a:xfrm>
              <a:off x="3102499" y="2532673"/>
              <a:ext cx="394036" cy="1204393"/>
            </a:xfrm>
            <a:prstGeom prst="straightConnector1">
              <a:avLst/>
            </a:prstGeom>
            <a:noFill/>
            <a:ln w="38100" cap="flat" cmpd="sng">
              <a:solidFill>
                <a:schemeClr val="accent6"/>
              </a:solidFill>
              <a:prstDash val="solid"/>
              <a:miter lim="800000"/>
              <a:headEnd type="none" w="sm" len="sm"/>
              <a:tailEnd type="triangle" w="med" len="med"/>
            </a:ln>
          </p:spPr>
        </p:cxnSp>
      </p:grpSp>
      <p:grpSp>
        <p:nvGrpSpPr>
          <p:cNvPr id="115" name="Google Shape;115;p7" title="Claim 2 Problem Solving"/>
          <p:cNvGrpSpPr/>
          <p:nvPr/>
        </p:nvGrpSpPr>
        <p:grpSpPr>
          <a:xfrm>
            <a:off x="355200" y="5287820"/>
            <a:ext cx="2756710" cy="850142"/>
            <a:chOff x="1928350" y="5153107"/>
            <a:chExt cx="2756710" cy="850142"/>
          </a:xfrm>
        </p:grpSpPr>
        <p:sp>
          <p:nvSpPr>
            <p:cNvPr id="116" name="Google Shape;116;p7"/>
            <p:cNvSpPr txBox="1"/>
            <p:nvPr/>
          </p:nvSpPr>
          <p:spPr>
            <a:xfrm>
              <a:off x="1928350" y="5633958"/>
              <a:ext cx="275671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Problem </a:t>
              </a:r>
              <a:r>
                <a:rPr lang="en-US" sz="1800" b="1" dirty="0" smtClean="0">
                  <a:solidFill>
                    <a:schemeClr val="dk1"/>
                  </a:solidFill>
                  <a:latin typeface="Calibri"/>
                  <a:ea typeface="Calibri"/>
                  <a:cs typeface="Calibri"/>
                  <a:sym typeface="Calibri"/>
                </a:rPr>
                <a:t>Solving</a:t>
              </a:r>
              <a:endParaRPr dirty="0"/>
            </a:p>
          </p:txBody>
        </p:sp>
        <p:cxnSp>
          <p:nvCxnSpPr>
            <p:cNvPr id="117" name="Google Shape;117;p7"/>
            <p:cNvCxnSpPr/>
            <p:nvPr/>
          </p:nvCxnSpPr>
          <p:spPr>
            <a:xfrm rot="10800000" flipH="1">
              <a:off x="3035388" y="5153107"/>
              <a:ext cx="867555" cy="431870"/>
            </a:xfrm>
            <a:prstGeom prst="straightConnector1">
              <a:avLst/>
            </a:prstGeom>
            <a:noFill/>
            <a:ln w="38100" cap="flat" cmpd="sng">
              <a:solidFill>
                <a:schemeClr val="accent6"/>
              </a:solidFill>
              <a:prstDash val="solid"/>
              <a:miter lim="800000"/>
              <a:headEnd type="none" w="sm" len="sm"/>
              <a:tailEnd type="triangle" w="med" len="med"/>
            </a:ln>
          </p:spPr>
        </p:cxnSp>
      </p:grpSp>
      <p:sp>
        <p:nvSpPr>
          <p:cNvPr id="2" name="Rectangle 1" title="Group of arrows pointing from standards to assessment targets"/>
          <p:cNvSpPr/>
          <p:nvPr/>
        </p:nvSpPr>
        <p:spPr>
          <a:xfrm>
            <a:off x="6629400" y="1449421"/>
            <a:ext cx="632298" cy="35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Google Shape;118;p7" title="Red Box around assessment targets"/>
          <p:cNvSpPr/>
          <p:nvPr/>
        </p:nvSpPr>
        <p:spPr>
          <a:xfrm>
            <a:off x="5453488" y="1257234"/>
            <a:ext cx="1371600" cy="4030586"/>
          </a:xfrm>
          <a:prstGeom prst="frame">
            <a:avLst>
              <a:gd name="adj1" fmla="val 125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4" name="Straight Arrow Connector 3" title="Group of arrows pointing from standards to assessment targets"/>
          <p:cNvCxnSpPr/>
          <p:nvPr/>
        </p:nvCxnSpPr>
        <p:spPr>
          <a:xfrm flipH="1">
            <a:off x="6585626" y="1554340"/>
            <a:ext cx="649865" cy="2112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title="Group of arrows pointing from standards to assessment targets"/>
          <p:cNvCxnSpPr/>
          <p:nvPr/>
        </p:nvCxnSpPr>
        <p:spPr>
          <a:xfrm flipH="1">
            <a:off x="6585626" y="1832570"/>
            <a:ext cx="649865" cy="133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title="Group of arrows pointing from standards to assessment targets"/>
          <p:cNvCxnSpPr/>
          <p:nvPr/>
        </p:nvCxnSpPr>
        <p:spPr>
          <a:xfrm flipH="1">
            <a:off x="6629400" y="2130357"/>
            <a:ext cx="606091" cy="470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title="Group of arrows pointing from standards to assessment targets"/>
          <p:cNvCxnSpPr/>
          <p:nvPr/>
        </p:nvCxnSpPr>
        <p:spPr>
          <a:xfrm flipH="1">
            <a:off x="6585626" y="2435216"/>
            <a:ext cx="649866" cy="1238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title="Group of arrows pointing from standards to assessment targets"/>
          <p:cNvCxnSpPr/>
          <p:nvPr/>
        </p:nvCxnSpPr>
        <p:spPr>
          <a:xfrm flipH="1" flipV="1">
            <a:off x="6603193" y="2621604"/>
            <a:ext cx="632298" cy="714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title="Group of arrows pointing from standards to assessment targets"/>
          <p:cNvCxnSpPr/>
          <p:nvPr/>
        </p:nvCxnSpPr>
        <p:spPr>
          <a:xfrm flipH="1" flipV="1">
            <a:off x="6585626" y="2693030"/>
            <a:ext cx="649865" cy="26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title="Group of arrows pointing from standards to assessment targets"/>
          <p:cNvCxnSpPr/>
          <p:nvPr/>
        </p:nvCxnSpPr>
        <p:spPr>
          <a:xfrm flipH="1" flipV="1">
            <a:off x="6603193" y="3069077"/>
            <a:ext cx="658506" cy="2069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title="Group of arrows pointing from standards to assessment targets"/>
          <p:cNvCxnSpPr/>
          <p:nvPr/>
        </p:nvCxnSpPr>
        <p:spPr>
          <a:xfrm flipH="1">
            <a:off x="6593466" y="3540303"/>
            <a:ext cx="649865" cy="2112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title="Group of arrows pointing from standards to assessment targets"/>
          <p:cNvCxnSpPr/>
          <p:nvPr/>
        </p:nvCxnSpPr>
        <p:spPr>
          <a:xfrm flipH="1">
            <a:off x="6593466" y="3810541"/>
            <a:ext cx="659593" cy="213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title="Group of arrows pointing from standards to assessment targets"/>
          <p:cNvCxnSpPr/>
          <p:nvPr/>
        </p:nvCxnSpPr>
        <p:spPr>
          <a:xfrm flipH="1">
            <a:off x="6629399" y="4064282"/>
            <a:ext cx="618603" cy="1161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title="Group of arrows pointing from standards to assessment targets"/>
          <p:cNvCxnSpPr/>
          <p:nvPr/>
        </p:nvCxnSpPr>
        <p:spPr>
          <a:xfrm flipH="1">
            <a:off x="6603193" y="4384604"/>
            <a:ext cx="640138" cy="15622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title="Group of arrows pointing from standards to assessment targets"/>
          <p:cNvCxnSpPr/>
          <p:nvPr/>
        </p:nvCxnSpPr>
        <p:spPr>
          <a:xfrm flipH="1" flipV="1">
            <a:off x="6603193" y="4621213"/>
            <a:ext cx="640140" cy="482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title="Group of arrows pointing from standards to assessment targets"/>
          <p:cNvCxnSpPr/>
          <p:nvPr/>
        </p:nvCxnSpPr>
        <p:spPr>
          <a:xfrm flipH="1" flipV="1">
            <a:off x="6603193" y="4669414"/>
            <a:ext cx="640138" cy="2511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Google Shape;116;p7"/>
          <p:cNvSpPr txBox="1"/>
          <p:nvPr/>
        </p:nvSpPr>
        <p:spPr>
          <a:xfrm>
            <a:off x="2554013" y="5808970"/>
            <a:ext cx="4167799" cy="646290"/>
          </a:xfrm>
          <a:prstGeom prst="rect">
            <a:avLst/>
          </a:prstGeom>
          <a:noFill/>
          <a:ln w="28575">
            <a:solidFill>
              <a:schemeClr val="tx1"/>
            </a:solidFill>
          </a:ln>
        </p:spPr>
        <p:txBody>
          <a:bodyPr spcFirstLastPara="1" wrap="square" lIns="91425" tIns="45700" rIns="91425" bIns="45700" anchor="t" anchorCtr="0">
            <a:spAutoFit/>
          </a:bodyPr>
          <a:lstStyle/>
          <a:p>
            <a:r>
              <a:rPr lang="en-US" sz="1800" b="1" i="1" dirty="0" smtClean="0">
                <a:solidFill>
                  <a:schemeClr val="dk1"/>
                </a:solidFill>
                <a:latin typeface="Calibri"/>
                <a:ea typeface="Calibri"/>
                <a:cs typeface="Calibri"/>
                <a:sym typeface="Calibri"/>
              </a:rPr>
              <a:t>Claim 3 Communicating and Reasoning &amp; Claim 4 </a:t>
            </a:r>
            <a:r>
              <a:rPr lang="en-US" sz="1800" b="1" i="1" dirty="0">
                <a:latin typeface="Calibri"/>
                <a:ea typeface="Calibri"/>
                <a:cs typeface="Calibri"/>
                <a:sym typeface="Calibri"/>
              </a:rPr>
              <a:t>Modeling &amp; Data </a:t>
            </a:r>
            <a:r>
              <a:rPr lang="en-US" sz="1800" b="1" i="1" dirty="0" smtClean="0">
                <a:latin typeface="Calibri"/>
                <a:ea typeface="Calibri"/>
                <a:cs typeface="Calibri"/>
                <a:sym typeface="Calibri"/>
              </a:rPr>
              <a:t>Analysis</a:t>
            </a:r>
            <a:endParaRPr i="1" dirty="0"/>
          </a:p>
        </p:txBody>
      </p:sp>
      <p:sp>
        <p:nvSpPr>
          <p:cNvPr id="3" name="Title 2" hidden="1"/>
          <p:cNvSpPr>
            <a:spLocks noGrp="1"/>
          </p:cNvSpPr>
          <p:nvPr>
            <p:ph type="title"/>
          </p:nvPr>
        </p:nvSpPr>
        <p:spPr/>
        <p:txBody>
          <a:bodyPr/>
          <a:lstStyle/>
          <a:p>
            <a:r>
              <a:rPr lang="en-US" dirty="0" smtClean="0"/>
              <a:t>Assessment Design for Mathematics</a:t>
            </a:r>
            <a:endParaRPr lang="en-US" dirty="0"/>
          </a:p>
        </p:txBody>
      </p:sp>
    </p:spTree>
    <p:extLst>
      <p:ext uri="{BB962C8B-B14F-4D97-AF65-F5344CB8AC3E}">
        <p14:creationId xmlns:p14="http://schemas.microsoft.com/office/powerpoint/2010/main" val="425531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9"/>
                                        </p:tgtEl>
                                      </p:cBhvr>
                                    </p:animEffect>
                                    <p:set>
                                      <p:cBhvr>
                                        <p:cTn id="12" dur="1" fill="hold">
                                          <p:stCondLst>
                                            <p:cond delay="500"/>
                                          </p:stCondLst>
                                        </p:cTn>
                                        <p:tgtEl>
                                          <p:spTgt spid="10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500"/>
                                        <p:tgtEl>
                                          <p:spTgt spid="1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15"/>
                                        </p:tgtEl>
                                      </p:cBhvr>
                                    </p:animEffect>
                                    <p:set>
                                      <p:cBhvr>
                                        <p:cTn id="35" dur="1" fill="hold">
                                          <p:stCondLst>
                                            <p:cond delay="500"/>
                                          </p:stCondLst>
                                        </p:cTn>
                                        <p:tgtEl>
                                          <p:spTgt spid="1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fade">
                                      <p:cBhvr>
                                        <p:cTn id="40" dur="500"/>
                                        <p:tgtEl>
                                          <p:spTgt spid="10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fade">
                                      <p:cBhvr>
                                        <p:cTn id="45" dur="500"/>
                                        <p:tgtEl>
                                          <p:spTgt spid="10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idx="4294967295"/>
          </p:nvPr>
        </p:nvSpPr>
        <p:spPr>
          <a:xfrm>
            <a:off x="1755058" y="211138"/>
            <a:ext cx="7388942" cy="611187"/>
          </a:xfrm>
          <a:prstGeom prst="rect">
            <a:avLst/>
          </a:prstGeom>
        </p:spPr>
        <p:txBody>
          <a:bodyPr spcFirstLastPara="1" vert="horz" wrap="square" lIns="68569" tIns="34275" rIns="68569" bIns="34275" rtlCol="0" anchor="ctr" anchorCtr="0">
            <a:noAutofit/>
          </a:bodyPr>
          <a:lstStyle/>
          <a:p>
            <a:pPr algn="r"/>
            <a:r>
              <a:rPr lang="en" sz="3600" dirty="0">
                <a:solidFill>
                  <a:schemeClr val="tx1"/>
                </a:solidFill>
              </a:rPr>
              <a:t>Oregon’s </a:t>
            </a:r>
            <a:r>
              <a:rPr lang="en" sz="3600" dirty="0" smtClean="0">
                <a:solidFill>
                  <a:schemeClr val="tx1"/>
                </a:solidFill>
              </a:rPr>
              <a:t>Interim </a:t>
            </a:r>
            <a:r>
              <a:rPr lang="en" sz="3600" dirty="0">
                <a:solidFill>
                  <a:schemeClr val="tx1"/>
                </a:solidFill>
              </a:rPr>
              <a:t>Assessment System</a:t>
            </a:r>
            <a:endParaRPr sz="3600" dirty="0">
              <a:solidFill>
                <a:schemeClr val="tx1"/>
              </a:solidFill>
            </a:endParaRPr>
          </a:p>
        </p:txBody>
      </p:sp>
      <p:pic>
        <p:nvPicPr>
          <p:cNvPr id="174" name="Google Shape;174;p28" title="Interim Assessments at a glance"/>
          <p:cNvPicPr preferRelativeResize="0"/>
          <p:nvPr/>
        </p:nvPicPr>
        <p:blipFill>
          <a:blip r:embed="rId4">
            <a:alphaModFix/>
          </a:blip>
          <a:stretch>
            <a:fillRect/>
          </a:stretch>
        </p:blipFill>
        <p:spPr>
          <a:xfrm>
            <a:off x="332940" y="3304997"/>
            <a:ext cx="8557846" cy="2160640"/>
          </a:xfrm>
          <a:prstGeom prst="rect">
            <a:avLst/>
          </a:prstGeom>
          <a:noFill/>
          <a:ln>
            <a:noFill/>
          </a:ln>
        </p:spPr>
      </p:pic>
      <p:sp>
        <p:nvSpPr>
          <p:cNvPr id="175" name="Google Shape;175;p28"/>
          <p:cNvSpPr txBox="1"/>
          <p:nvPr/>
        </p:nvSpPr>
        <p:spPr>
          <a:xfrm>
            <a:off x="361870" y="834720"/>
            <a:ext cx="8499987" cy="729570"/>
          </a:xfrm>
          <a:prstGeom prst="rect">
            <a:avLst/>
          </a:prstGeom>
          <a:noFill/>
          <a:ln>
            <a:noFill/>
          </a:ln>
        </p:spPr>
        <p:txBody>
          <a:bodyPr spcFirstLastPara="1" wrap="square" lIns="68569" tIns="68569" rIns="68569" bIns="68569" anchor="t" anchorCtr="0">
            <a:noAutofit/>
          </a:bodyPr>
          <a:lstStyle/>
          <a:p>
            <a:pPr>
              <a:lnSpc>
                <a:spcPct val="115000"/>
              </a:lnSpc>
              <a:spcBef>
                <a:spcPts val="900"/>
              </a:spcBef>
              <a:spcAft>
                <a:spcPts val="900"/>
              </a:spcAft>
            </a:pPr>
            <a:r>
              <a:rPr lang="en" sz="2200" b="1" dirty="0">
                <a:solidFill>
                  <a:schemeClr val="dk1"/>
                </a:solidFill>
                <a:latin typeface="Calibri" panose="020F0502020204030204" pitchFamily="34" charset="0"/>
                <a:cs typeface="Calibri" panose="020F0502020204030204" pitchFamily="34" charset="0"/>
              </a:rPr>
              <a:t>The ELA/ Mathematics system offers the following interim assessments:</a:t>
            </a:r>
            <a:endParaRPr sz="2200" b="1" dirty="0">
              <a:solidFill>
                <a:schemeClr val="dk1"/>
              </a:solidFill>
              <a:latin typeface="Calibri" panose="020F0502020204030204" pitchFamily="34" charset="0"/>
              <a:cs typeface="Calibri" panose="020F0502020204030204" pitchFamily="34" charset="0"/>
            </a:endParaRPr>
          </a:p>
        </p:txBody>
      </p:sp>
      <p:sp>
        <p:nvSpPr>
          <p:cNvPr id="176" name="Google Shape;176;p28"/>
          <p:cNvSpPr txBox="1"/>
          <p:nvPr/>
        </p:nvSpPr>
        <p:spPr>
          <a:xfrm>
            <a:off x="956696" y="1523660"/>
            <a:ext cx="2146050" cy="602775"/>
          </a:xfrm>
          <a:prstGeom prst="rect">
            <a:avLst/>
          </a:prstGeom>
          <a:noFill/>
          <a:ln>
            <a:noFill/>
          </a:ln>
        </p:spPr>
        <p:txBody>
          <a:bodyPr spcFirstLastPara="1" wrap="square" lIns="68569" tIns="68569" rIns="68569" bIns="68569" anchor="t" anchorCtr="0">
            <a:noAutofit/>
          </a:bodyPr>
          <a:lstStyle/>
          <a:p>
            <a:pPr>
              <a:lnSpc>
                <a:spcPct val="115000"/>
              </a:lnSpc>
              <a:spcBef>
                <a:spcPts val="900"/>
              </a:spcBef>
            </a:pPr>
            <a:r>
              <a:rPr lang="en" sz="1500" b="1" dirty="0">
                <a:solidFill>
                  <a:schemeClr val="dk1"/>
                </a:solidFill>
                <a:latin typeface="Calibri" panose="020F0502020204030204" pitchFamily="34" charset="0"/>
                <a:cs typeface="Calibri" panose="020F0502020204030204" pitchFamily="34" charset="0"/>
              </a:rPr>
              <a:t>Interim Comprehensive Assessments</a:t>
            </a:r>
            <a:r>
              <a:rPr lang="en" sz="1500" dirty="0">
                <a:solidFill>
                  <a:schemeClr val="dk1"/>
                </a:solidFill>
                <a:latin typeface="Calibri" panose="020F0502020204030204" pitchFamily="34" charset="0"/>
                <a:cs typeface="Calibri" panose="020F0502020204030204" pitchFamily="34" charset="0"/>
              </a:rPr>
              <a:t> </a:t>
            </a:r>
            <a:r>
              <a:rPr lang="en" sz="1500" b="1" dirty="0">
                <a:solidFill>
                  <a:schemeClr val="dk1"/>
                </a:solidFill>
                <a:latin typeface="Calibri" panose="020F0502020204030204" pitchFamily="34" charset="0"/>
                <a:cs typeface="Calibri" panose="020F0502020204030204" pitchFamily="34" charset="0"/>
              </a:rPr>
              <a:t>(ICAs) </a:t>
            </a:r>
            <a:r>
              <a:rPr lang="en" sz="1500" dirty="0">
                <a:solidFill>
                  <a:schemeClr val="dk1"/>
                </a:solidFill>
                <a:latin typeface="Calibri" panose="020F0502020204030204" pitchFamily="34" charset="0"/>
                <a:cs typeface="Calibri" panose="020F0502020204030204" pitchFamily="34" charset="0"/>
              </a:rPr>
              <a:t>test the same content and report scores on the same scale as the summative assessments.</a:t>
            </a:r>
            <a:endParaRPr sz="1500" dirty="0">
              <a:solidFill>
                <a:schemeClr val="dk1"/>
              </a:solidFill>
              <a:latin typeface="Calibri" panose="020F0502020204030204" pitchFamily="34" charset="0"/>
              <a:cs typeface="Calibri" panose="020F0502020204030204" pitchFamily="34" charset="0"/>
            </a:endParaRPr>
          </a:p>
          <a:p>
            <a:pPr>
              <a:spcBef>
                <a:spcPts val="900"/>
              </a:spcBef>
            </a:pPr>
            <a:endParaRPr dirty="0">
              <a:latin typeface="Calibri" panose="020F0502020204030204" pitchFamily="34" charset="0"/>
              <a:ea typeface="Calibri"/>
              <a:cs typeface="Calibri" panose="020F0502020204030204" pitchFamily="34" charset="0"/>
              <a:sym typeface="Calibri"/>
            </a:endParaRPr>
          </a:p>
        </p:txBody>
      </p:sp>
      <p:sp>
        <p:nvSpPr>
          <p:cNvPr id="177" name="Google Shape;177;p28"/>
          <p:cNvSpPr txBox="1"/>
          <p:nvPr/>
        </p:nvSpPr>
        <p:spPr>
          <a:xfrm>
            <a:off x="3600561" y="1520731"/>
            <a:ext cx="2225052" cy="569925"/>
          </a:xfrm>
          <a:prstGeom prst="rect">
            <a:avLst/>
          </a:prstGeom>
          <a:noFill/>
          <a:ln>
            <a:noFill/>
          </a:ln>
        </p:spPr>
        <p:txBody>
          <a:bodyPr spcFirstLastPara="1" wrap="square" lIns="68569" tIns="68569" rIns="68569" bIns="68569" anchor="t" anchorCtr="0">
            <a:noAutofit/>
          </a:bodyPr>
          <a:lstStyle/>
          <a:p>
            <a:pPr>
              <a:lnSpc>
                <a:spcPct val="115000"/>
              </a:lnSpc>
              <a:spcBef>
                <a:spcPts val="900"/>
              </a:spcBef>
              <a:spcAft>
                <a:spcPts val="900"/>
              </a:spcAft>
            </a:pPr>
            <a:r>
              <a:rPr lang="en" sz="1500" b="1" dirty="0">
                <a:solidFill>
                  <a:schemeClr val="dk1"/>
                </a:solidFill>
                <a:latin typeface="Calibri" panose="020F0502020204030204" pitchFamily="34" charset="0"/>
                <a:cs typeface="Calibri" panose="020F0502020204030204" pitchFamily="34" charset="0"/>
              </a:rPr>
              <a:t>Interim Assessment Blocks</a:t>
            </a:r>
            <a:r>
              <a:rPr lang="en" sz="1500" dirty="0">
                <a:solidFill>
                  <a:schemeClr val="dk1"/>
                </a:solidFill>
                <a:latin typeface="Calibri" panose="020F0502020204030204" pitchFamily="34" charset="0"/>
                <a:cs typeface="Calibri" panose="020F0502020204030204" pitchFamily="34" charset="0"/>
              </a:rPr>
              <a:t> </a:t>
            </a:r>
            <a:r>
              <a:rPr lang="en" sz="1500" b="1" dirty="0">
                <a:solidFill>
                  <a:schemeClr val="dk1"/>
                </a:solidFill>
                <a:latin typeface="Calibri" panose="020F0502020204030204" pitchFamily="34" charset="0"/>
                <a:cs typeface="Calibri" panose="020F0502020204030204" pitchFamily="34" charset="0"/>
              </a:rPr>
              <a:t>(IABs) </a:t>
            </a:r>
            <a:r>
              <a:rPr lang="en" sz="1500" dirty="0">
                <a:solidFill>
                  <a:schemeClr val="dk1"/>
                </a:solidFill>
                <a:latin typeface="Calibri" panose="020F0502020204030204" pitchFamily="34" charset="0"/>
                <a:cs typeface="Calibri" panose="020F0502020204030204" pitchFamily="34" charset="0"/>
              </a:rPr>
              <a:t>provide more detailed information for instructional purposes.</a:t>
            </a:r>
            <a:endParaRPr sz="1500" dirty="0">
              <a:latin typeface="Calibri" panose="020F0502020204030204" pitchFamily="34" charset="0"/>
              <a:ea typeface="Calibri"/>
              <a:cs typeface="Calibri" panose="020F0502020204030204" pitchFamily="34" charset="0"/>
              <a:sym typeface="Calibri"/>
            </a:endParaRPr>
          </a:p>
        </p:txBody>
      </p:sp>
      <p:sp>
        <p:nvSpPr>
          <p:cNvPr id="178" name="Google Shape;178;p28"/>
          <p:cNvSpPr txBox="1"/>
          <p:nvPr/>
        </p:nvSpPr>
        <p:spPr>
          <a:xfrm>
            <a:off x="6323428" y="1527634"/>
            <a:ext cx="2146050" cy="569925"/>
          </a:xfrm>
          <a:prstGeom prst="rect">
            <a:avLst/>
          </a:prstGeom>
          <a:noFill/>
          <a:ln>
            <a:noFill/>
          </a:ln>
        </p:spPr>
        <p:txBody>
          <a:bodyPr spcFirstLastPara="1" wrap="square" lIns="68569" tIns="68569" rIns="68569" bIns="68569" anchor="t" anchorCtr="0">
            <a:noAutofit/>
          </a:bodyPr>
          <a:lstStyle/>
          <a:p>
            <a:pPr>
              <a:lnSpc>
                <a:spcPct val="115000"/>
              </a:lnSpc>
              <a:spcBef>
                <a:spcPts val="900"/>
              </a:spcBef>
            </a:pPr>
            <a:r>
              <a:rPr lang="en" sz="1500" b="1" dirty="0">
                <a:solidFill>
                  <a:schemeClr val="dk1"/>
                </a:solidFill>
                <a:latin typeface="Calibri" panose="020F0502020204030204" pitchFamily="34" charset="0"/>
                <a:cs typeface="Calibri" panose="020F0502020204030204" pitchFamily="34" charset="0"/>
              </a:rPr>
              <a:t>Focused IABs</a:t>
            </a:r>
            <a:r>
              <a:rPr lang="en" sz="1500" dirty="0">
                <a:solidFill>
                  <a:schemeClr val="dk1"/>
                </a:solidFill>
                <a:latin typeface="Calibri" panose="020F0502020204030204" pitchFamily="34" charset="0"/>
                <a:cs typeface="Calibri" panose="020F0502020204030204" pitchFamily="34" charset="0"/>
              </a:rPr>
              <a:t> provide educators with a finer grained understanding of student learning.</a:t>
            </a:r>
            <a:endParaRPr sz="1500" dirty="0">
              <a:solidFill>
                <a:schemeClr val="dk1"/>
              </a:solidFill>
              <a:latin typeface="Calibri" panose="020F0502020204030204" pitchFamily="34" charset="0"/>
              <a:cs typeface="Calibri" panose="020F0502020204030204" pitchFamily="34" charset="0"/>
            </a:endParaRPr>
          </a:p>
          <a:p>
            <a:pPr>
              <a:spcBef>
                <a:spcPts val="900"/>
              </a:spcBef>
            </a:pPr>
            <a:endParaRPr dirty="0">
              <a:latin typeface="Calibri" panose="020F0502020204030204" pitchFamily="34" charset="0"/>
              <a:ea typeface="Calibri"/>
              <a:cs typeface="Calibri" panose="020F0502020204030204" pitchFamily="34" charset="0"/>
              <a:sym typeface="Calibri"/>
            </a:endParaRPr>
          </a:p>
        </p:txBody>
      </p:sp>
      <p:sp>
        <p:nvSpPr>
          <p:cNvPr id="3" name="Rectangle 2"/>
          <p:cNvSpPr/>
          <p:nvPr/>
        </p:nvSpPr>
        <p:spPr>
          <a:xfrm>
            <a:off x="1182863" y="5642617"/>
            <a:ext cx="6858000" cy="584775"/>
          </a:xfrm>
          <a:prstGeom prst="rect">
            <a:avLst/>
          </a:prstGeom>
        </p:spPr>
        <p:txBody>
          <a:bodyPr wrap="square">
            <a:spAutoFit/>
          </a:bodyPr>
          <a:lstStyle/>
          <a:p>
            <a:pPr marL="158750" lvl="0" algn="ctr">
              <a:buSzPts val="1100"/>
            </a:pPr>
            <a:r>
              <a:rPr lang="en-US" sz="1600" i="1" dirty="0" smtClean="0"/>
              <a:t>The Science </a:t>
            </a:r>
            <a:r>
              <a:rPr lang="en-US" sz="1600" i="1" dirty="0"/>
              <a:t>Interim </a:t>
            </a:r>
            <a:r>
              <a:rPr lang="en-US" sz="1600" i="1" dirty="0" smtClean="0"/>
              <a:t>Assessments </a:t>
            </a:r>
            <a:r>
              <a:rPr lang="en-US" sz="1600" i="1" dirty="0"/>
              <a:t>contain only Interim Assessment </a:t>
            </a:r>
            <a:r>
              <a:rPr lang="en-US" sz="1600" i="1" dirty="0" smtClean="0"/>
              <a:t>Blocks (IABs) and are available to purchasing districts.</a:t>
            </a:r>
            <a:endParaRPr lang="en-US" sz="1600" i="1" dirty="0"/>
          </a:p>
        </p:txBody>
      </p:sp>
    </p:spTree>
    <p:custDataLst>
      <p:tags r:id="rId1"/>
    </p:custDataLst>
    <p:extLst>
      <p:ext uri="{BB962C8B-B14F-4D97-AF65-F5344CB8AC3E}">
        <p14:creationId xmlns:p14="http://schemas.microsoft.com/office/powerpoint/2010/main" val="418180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5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xEl>
                                              <p:pRg st="0" end="0"/>
                                            </p:txEl>
                                          </p:spTgt>
                                        </p:tgtEl>
                                        <p:attrNameLst>
                                          <p:attrName>style.visibility</p:attrName>
                                        </p:attrNameLst>
                                      </p:cBhvr>
                                      <p:to>
                                        <p:strVal val="visible"/>
                                      </p:to>
                                    </p:set>
                                    <p:animEffect transition="in" filter="fade">
                                      <p:cBhvr>
                                        <p:cTn id="12" dur="500"/>
                                        <p:tgtEl>
                                          <p:spTgt spid="1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0" end="0"/>
                                            </p:txEl>
                                          </p:spTgt>
                                        </p:tgtEl>
                                        <p:attrNameLst>
                                          <p:attrName>style.visibility</p:attrName>
                                        </p:attrNameLst>
                                      </p:cBhvr>
                                      <p:to>
                                        <p:strVal val="visible"/>
                                      </p:to>
                                    </p:set>
                                    <p:animEffect transition="in" filter="fade">
                                      <p:cBhvr>
                                        <p:cTn id="17" dur="500"/>
                                        <p:tgtEl>
                                          <p:spTgt spid="1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247499a28_0_0"/>
          <p:cNvSpPr txBox="1">
            <a:spLocks noGrp="1"/>
          </p:cNvSpPr>
          <p:nvPr>
            <p:ph type="title"/>
          </p:nvPr>
        </p:nvSpPr>
        <p:spPr>
          <a:xfrm>
            <a:off x="1772529" y="85281"/>
            <a:ext cx="7141699" cy="744715"/>
          </a:xfrm>
          <a:prstGeom prst="rect">
            <a:avLst/>
          </a:prstGeom>
        </p:spPr>
        <p:txBody>
          <a:bodyPr spcFirstLastPara="1" wrap="square" lIns="91425" tIns="45700" rIns="91425" bIns="45700" anchor="ctr" anchorCtr="0">
            <a:noAutofit/>
          </a:bodyPr>
          <a:lstStyle/>
          <a:p>
            <a:pPr algn="l"/>
            <a:r>
              <a:rPr lang="en-US" sz="2800" dirty="0">
                <a:latin typeface="+mn-lt"/>
              </a:rPr>
              <a:t>INTERIM ASSESSMENTS AT A GLANCE</a:t>
            </a:r>
            <a:endParaRPr sz="2800" dirty="0">
              <a:latin typeface="+mn-lt"/>
            </a:endParaRPr>
          </a:p>
        </p:txBody>
      </p:sp>
      <p:pic>
        <p:nvPicPr>
          <p:cNvPr id="2" name="Picture 1" title="Cube with all assessment targets"/>
          <p:cNvPicPr>
            <a:picLocks noChangeAspect="1"/>
          </p:cNvPicPr>
          <p:nvPr/>
        </p:nvPicPr>
        <p:blipFill>
          <a:blip r:embed="rId3"/>
          <a:stretch>
            <a:fillRect/>
          </a:stretch>
        </p:blipFill>
        <p:spPr>
          <a:xfrm>
            <a:off x="5782182" y="829995"/>
            <a:ext cx="2556959" cy="2283540"/>
          </a:xfrm>
          <a:prstGeom prst="rect">
            <a:avLst/>
          </a:prstGeom>
        </p:spPr>
      </p:pic>
      <p:sp>
        <p:nvSpPr>
          <p:cNvPr id="6" name="Google Shape;348;g6247499a28_0_0"/>
          <p:cNvSpPr txBox="1">
            <a:spLocks/>
          </p:cNvSpPr>
          <p:nvPr/>
        </p:nvSpPr>
        <p:spPr>
          <a:xfrm>
            <a:off x="345977" y="1281552"/>
            <a:ext cx="3282755" cy="7447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spcBef>
                <a:spcPts val="900"/>
              </a:spcBef>
            </a:pPr>
            <a:r>
              <a:rPr lang="en-US" sz="2800" dirty="0">
                <a:latin typeface="+mn-lt"/>
              </a:rPr>
              <a:t>Interim Comprehensive Assessments</a:t>
            </a:r>
          </a:p>
        </p:txBody>
      </p:sp>
      <p:sp>
        <p:nvSpPr>
          <p:cNvPr id="4" name="Rectangle 3"/>
          <p:cNvSpPr/>
          <p:nvPr/>
        </p:nvSpPr>
        <p:spPr>
          <a:xfrm>
            <a:off x="345977" y="2637258"/>
            <a:ext cx="4047832" cy="3785652"/>
          </a:xfrm>
          <a:prstGeom prst="rect">
            <a:avLst/>
          </a:prstGeom>
        </p:spPr>
        <p:txBody>
          <a:bodyPr wrap="square">
            <a:spAutoFit/>
          </a:bodyPr>
          <a:lstStyle/>
          <a:p>
            <a:r>
              <a:rPr lang="en-US" sz="2400" b="1" i="1" dirty="0">
                <a:latin typeface="+mn-lt"/>
                <a:cs typeface="Calibri" panose="020F0502020204030204" pitchFamily="34" charset="0"/>
              </a:rPr>
              <a:t>(ICAs) </a:t>
            </a:r>
            <a:r>
              <a:rPr lang="en-US" sz="2400" i="1" dirty="0">
                <a:latin typeface="+mn-lt"/>
                <a:cs typeface="Calibri" panose="020F0502020204030204" pitchFamily="34" charset="0"/>
              </a:rPr>
              <a:t>test the same content and report scores on the same scale as the summative assessments.</a:t>
            </a:r>
          </a:p>
          <a:p>
            <a:endParaRPr lang="en-US" sz="2000" i="1" dirty="0">
              <a:latin typeface="+mn-lt"/>
              <a:cs typeface="Calibri" panose="020F0502020204030204" pitchFamily="34" charset="0"/>
            </a:endParaRPr>
          </a:p>
          <a:p>
            <a:pPr indent="-317492">
              <a:buSzPts val="1400"/>
            </a:pPr>
            <a:r>
              <a:rPr lang="en-US" sz="2000" b="1" dirty="0">
                <a:latin typeface="+mn-lt"/>
              </a:rPr>
              <a:t>One per grade, per content area</a:t>
            </a:r>
          </a:p>
          <a:p>
            <a:endParaRPr lang="en-US" sz="2000" i="1" dirty="0">
              <a:latin typeface="+mn-lt"/>
              <a:cs typeface="Calibri" panose="020F0502020204030204" pitchFamily="34" charset="0"/>
            </a:endParaRPr>
          </a:p>
          <a:p>
            <a:r>
              <a:rPr lang="en-US" sz="2000" i="1" dirty="0">
                <a:latin typeface="+mn-lt"/>
                <a:cs typeface="Calibri" panose="020F0502020204030204" pitchFamily="34" charset="0"/>
              </a:rPr>
              <a:t>Examples:</a:t>
            </a:r>
          </a:p>
          <a:p>
            <a:pPr marL="457189" indent="-457189">
              <a:buFont typeface="Arial" panose="020B0604020202020204" pitchFamily="34" charset="0"/>
              <a:buChar char="•"/>
            </a:pPr>
            <a:r>
              <a:rPr lang="en-US" sz="2000" i="1" dirty="0">
                <a:latin typeface="+mn-lt"/>
                <a:cs typeface="Calibri" panose="020F0502020204030204" pitchFamily="34" charset="0"/>
              </a:rPr>
              <a:t>Grade </a:t>
            </a:r>
            <a:r>
              <a:rPr lang="en-US" sz="2000" i="1" dirty="0" smtClean="0">
                <a:latin typeface="+mn-lt"/>
                <a:cs typeface="Calibri" panose="020F0502020204030204" pitchFamily="34" charset="0"/>
              </a:rPr>
              <a:t>5 </a:t>
            </a:r>
            <a:r>
              <a:rPr lang="en-US" sz="2000" i="1" dirty="0">
                <a:latin typeface="+mn-lt"/>
                <a:cs typeface="Calibri" panose="020F0502020204030204" pitchFamily="34" charset="0"/>
              </a:rPr>
              <a:t>ELA</a:t>
            </a:r>
          </a:p>
          <a:p>
            <a:pPr marL="457189" indent="-457189">
              <a:buFont typeface="Arial" panose="020B0604020202020204" pitchFamily="34" charset="0"/>
              <a:buChar char="•"/>
            </a:pPr>
            <a:r>
              <a:rPr lang="en-US" sz="2000" i="1" dirty="0">
                <a:latin typeface="+mn-lt"/>
                <a:cs typeface="Calibri" panose="020F0502020204030204" pitchFamily="34" charset="0"/>
              </a:rPr>
              <a:t>Grade </a:t>
            </a:r>
            <a:r>
              <a:rPr lang="en-US" sz="2000" i="1" dirty="0" smtClean="0">
                <a:latin typeface="+mn-lt"/>
                <a:cs typeface="Calibri" panose="020F0502020204030204" pitchFamily="34" charset="0"/>
              </a:rPr>
              <a:t>5 </a:t>
            </a:r>
            <a:r>
              <a:rPr lang="en-US" sz="2000" i="1" dirty="0">
                <a:latin typeface="+mn-lt"/>
                <a:cs typeface="Calibri" panose="020F0502020204030204" pitchFamily="34" charset="0"/>
              </a:rPr>
              <a:t>Math</a:t>
            </a:r>
          </a:p>
          <a:p>
            <a:endParaRPr lang="en-US" sz="2400" i="1" dirty="0">
              <a:latin typeface="+mn-lt"/>
              <a:cs typeface="Calibri" panose="020F0502020204030204" pitchFamily="34" charset="0"/>
            </a:endParaRPr>
          </a:p>
        </p:txBody>
      </p:sp>
      <p:sp>
        <p:nvSpPr>
          <p:cNvPr id="8" name="TextBox 7"/>
          <p:cNvSpPr txBox="1"/>
          <p:nvPr/>
        </p:nvSpPr>
        <p:spPr>
          <a:xfrm>
            <a:off x="4977799" y="3507544"/>
            <a:ext cx="3537845" cy="2677656"/>
          </a:xfrm>
          <a:prstGeom prst="rect">
            <a:avLst/>
          </a:prstGeom>
          <a:noFill/>
          <a:ln>
            <a:solidFill>
              <a:schemeClr val="tx1"/>
            </a:solidFill>
          </a:ln>
        </p:spPr>
        <p:txBody>
          <a:bodyPr wrap="square" rtlCol="0">
            <a:spAutoFit/>
          </a:bodyPr>
          <a:lstStyle/>
          <a:p>
            <a:pPr indent="-317492">
              <a:buSzPts val="1400"/>
            </a:pPr>
            <a:r>
              <a:rPr lang="en-US" b="1" dirty="0"/>
              <a:t>Similar to the Summative Assessment</a:t>
            </a:r>
          </a:p>
          <a:p>
            <a:endParaRPr lang="en-US" dirty="0"/>
          </a:p>
          <a:p>
            <a:pPr lvl="1" indent="-304792">
              <a:buSzPts val="1200"/>
            </a:pPr>
            <a:r>
              <a:rPr lang="en-US" dirty="0"/>
              <a:t>Same range of standards</a:t>
            </a:r>
          </a:p>
          <a:p>
            <a:endParaRPr lang="en-US" dirty="0"/>
          </a:p>
          <a:p>
            <a:pPr lvl="1" indent="-304792">
              <a:buSzPts val="1200"/>
            </a:pPr>
            <a:r>
              <a:rPr lang="en-US" dirty="0"/>
              <a:t>Scores on are on the same scale</a:t>
            </a:r>
          </a:p>
          <a:p>
            <a:pPr marL="914377"/>
            <a:endParaRPr lang="en-US" dirty="0"/>
          </a:p>
          <a:p>
            <a:pPr lvl="1" indent="-304792">
              <a:buSzPts val="1200"/>
            </a:pPr>
            <a:r>
              <a:rPr lang="en-US" dirty="0"/>
              <a:t>Assesses full range of targets</a:t>
            </a:r>
          </a:p>
          <a:p>
            <a:endParaRPr lang="en-US" dirty="0"/>
          </a:p>
          <a:p>
            <a:pPr lvl="1" indent="-304792">
              <a:buSzPts val="1200"/>
            </a:pPr>
            <a:r>
              <a:rPr lang="en-US" i="1" dirty="0"/>
              <a:t>If administered in a standardized way (secure testing environment), the approximate expected testing time length would be the same as the Summative</a:t>
            </a:r>
          </a:p>
        </p:txBody>
      </p:sp>
    </p:spTree>
    <p:extLst>
      <p:ext uri="{BB962C8B-B14F-4D97-AF65-F5344CB8AC3E}">
        <p14:creationId xmlns:p14="http://schemas.microsoft.com/office/powerpoint/2010/main" val="3131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247499a28_0_0"/>
          <p:cNvSpPr txBox="1">
            <a:spLocks noGrp="1"/>
          </p:cNvSpPr>
          <p:nvPr>
            <p:ph type="title"/>
          </p:nvPr>
        </p:nvSpPr>
        <p:spPr>
          <a:xfrm>
            <a:off x="1772529" y="85281"/>
            <a:ext cx="8140504" cy="744715"/>
          </a:xfrm>
          <a:prstGeom prst="rect">
            <a:avLst/>
          </a:prstGeom>
        </p:spPr>
        <p:txBody>
          <a:bodyPr spcFirstLastPara="1" wrap="square" lIns="91425" tIns="45700" rIns="91425" bIns="45700" anchor="ctr" anchorCtr="0">
            <a:noAutofit/>
          </a:bodyPr>
          <a:lstStyle/>
          <a:p>
            <a:pPr algn="l"/>
            <a:r>
              <a:rPr lang="en-US" sz="2800" dirty="0">
                <a:latin typeface="+mn-lt"/>
              </a:rPr>
              <a:t>INTERIM ASSESSMENTS AT A GLANCE</a:t>
            </a:r>
            <a:endParaRPr sz="2800" dirty="0">
              <a:latin typeface="+mn-lt"/>
            </a:endParaRPr>
          </a:p>
        </p:txBody>
      </p:sp>
      <p:sp>
        <p:nvSpPr>
          <p:cNvPr id="6" name="Google Shape;348;g6247499a28_0_0"/>
          <p:cNvSpPr txBox="1">
            <a:spLocks/>
          </p:cNvSpPr>
          <p:nvPr/>
        </p:nvSpPr>
        <p:spPr>
          <a:xfrm>
            <a:off x="515523" y="1286241"/>
            <a:ext cx="3282755" cy="7447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spcBef>
                <a:spcPts val="900"/>
              </a:spcBef>
            </a:pPr>
            <a:r>
              <a:rPr lang="en-US" sz="2800" dirty="0" smtClean="0">
                <a:latin typeface="+mn-lt"/>
              </a:rPr>
              <a:t>Interim </a:t>
            </a:r>
            <a:r>
              <a:rPr lang="en-US" sz="2800" dirty="0">
                <a:latin typeface="+mn-lt"/>
              </a:rPr>
              <a:t>Assessment </a:t>
            </a:r>
            <a:r>
              <a:rPr lang="en-US" sz="2800" dirty="0" smtClean="0">
                <a:latin typeface="+mn-lt"/>
              </a:rPr>
              <a:t>Blocks </a:t>
            </a:r>
            <a:r>
              <a:rPr lang="en-US" sz="2000" i="1" dirty="0" smtClean="0">
                <a:latin typeface="+mn-lt"/>
              </a:rPr>
              <a:t>(ELA &amp; Math)</a:t>
            </a:r>
            <a:endParaRPr lang="en-US" sz="2000" i="1" dirty="0">
              <a:latin typeface="+mn-lt"/>
            </a:endParaRPr>
          </a:p>
        </p:txBody>
      </p:sp>
      <p:sp>
        <p:nvSpPr>
          <p:cNvPr id="4" name="Rectangle 3"/>
          <p:cNvSpPr/>
          <p:nvPr/>
        </p:nvSpPr>
        <p:spPr>
          <a:xfrm>
            <a:off x="515523" y="2487202"/>
            <a:ext cx="3888399" cy="4031873"/>
          </a:xfrm>
          <a:prstGeom prst="rect">
            <a:avLst/>
          </a:prstGeom>
        </p:spPr>
        <p:txBody>
          <a:bodyPr wrap="square">
            <a:spAutoFit/>
          </a:bodyPr>
          <a:lstStyle/>
          <a:p>
            <a:r>
              <a:rPr lang="en-US" sz="2400" b="1" i="1" dirty="0">
                <a:latin typeface="+mn-lt"/>
                <a:cs typeface="Calibri" panose="020F0502020204030204" pitchFamily="34" charset="0"/>
              </a:rPr>
              <a:t>(IABs) </a:t>
            </a:r>
            <a:r>
              <a:rPr lang="en-US" sz="2400" i="1" dirty="0">
                <a:latin typeface="+mn-lt"/>
                <a:cs typeface="Calibri" panose="020F0502020204030204" pitchFamily="34" charset="0"/>
              </a:rPr>
              <a:t>provide more detailed information for instructional purposes.</a:t>
            </a:r>
          </a:p>
          <a:p>
            <a:endParaRPr lang="en-US" sz="2400" i="1" dirty="0">
              <a:latin typeface="+mn-lt"/>
              <a:cs typeface="Calibri" panose="020F0502020204030204" pitchFamily="34" charset="0"/>
            </a:endParaRPr>
          </a:p>
          <a:p>
            <a:r>
              <a:rPr lang="en-US" sz="2000" b="1" i="1" dirty="0">
                <a:latin typeface="+mn-lt"/>
                <a:cs typeface="Calibri" panose="020F0502020204030204" pitchFamily="34" charset="0"/>
              </a:rPr>
              <a:t>Over 108 IABs in total across all tested grades</a:t>
            </a:r>
          </a:p>
          <a:p>
            <a:endParaRPr lang="en-US" sz="2000" b="1" i="1" dirty="0">
              <a:latin typeface="+mn-lt"/>
              <a:cs typeface="Calibri" panose="020F0502020204030204" pitchFamily="34" charset="0"/>
            </a:endParaRPr>
          </a:p>
          <a:p>
            <a:r>
              <a:rPr lang="en-US" sz="2000" i="1" dirty="0">
                <a:latin typeface="+mn-lt"/>
                <a:cs typeface="Calibri" panose="020F0502020204030204" pitchFamily="34" charset="0"/>
              </a:rPr>
              <a:t>Examples:</a:t>
            </a:r>
          </a:p>
          <a:p>
            <a:pPr marL="457189" indent="-457189">
              <a:buFont typeface="Arial" panose="020B0604020202020204" pitchFamily="34" charset="0"/>
              <a:buChar char="•"/>
            </a:pPr>
            <a:r>
              <a:rPr lang="en-US" sz="2000" i="1" dirty="0">
                <a:latin typeface="+mn-lt"/>
                <a:cs typeface="Calibri" panose="020F0502020204030204" pitchFamily="34" charset="0"/>
              </a:rPr>
              <a:t>Grade </a:t>
            </a:r>
            <a:r>
              <a:rPr lang="en-US" sz="2000" i="1" dirty="0" smtClean="0">
                <a:latin typeface="+mn-lt"/>
                <a:cs typeface="Calibri" panose="020F0502020204030204" pitchFamily="34" charset="0"/>
              </a:rPr>
              <a:t>5 </a:t>
            </a:r>
            <a:r>
              <a:rPr lang="en-US" sz="2000" i="1" dirty="0">
                <a:latin typeface="+mn-lt"/>
                <a:cs typeface="Calibri" panose="020F0502020204030204" pitchFamily="34" charset="0"/>
              </a:rPr>
              <a:t>ELA, Reading Literary Text</a:t>
            </a:r>
          </a:p>
          <a:p>
            <a:pPr marL="457189" indent="-457189">
              <a:buFont typeface="Arial" panose="020B0604020202020204" pitchFamily="34" charset="0"/>
              <a:buChar char="•"/>
            </a:pPr>
            <a:r>
              <a:rPr lang="en-US" sz="2000" i="1" dirty="0">
                <a:latin typeface="+mn-lt"/>
                <a:cs typeface="Calibri" panose="020F0502020204030204" pitchFamily="34" charset="0"/>
              </a:rPr>
              <a:t>Grade </a:t>
            </a:r>
            <a:r>
              <a:rPr lang="en-US" sz="2000" i="1" dirty="0" smtClean="0">
                <a:latin typeface="+mn-lt"/>
                <a:cs typeface="Calibri" panose="020F0502020204030204" pitchFamily="34" charset="0"/>
              </a:rPr>
              <a:t>5 </a:t>
            </a:r>
            <a:r>
              <a:rPr lang="en-US" sz="2000" i="1" dirty="0">
                <a:latin typeface="+mn-lt"/>
                <a:cs typeface="Calibri" panose="020F0502020204030204" pitchFamily="34" charset="0"/>
              </a:rPr>
              <a:t>Math, Operations and Algebraic Thinking</a:t>
            </a:r>
          </a:p>
        </p:txBody>
      </p:sp>
      <p:pic>
        <p:nvPicPr>
          <p:cNvPr id="3" name="Picture 2" title="Cube with 8 assessment targets"/>
          <p:cNvPicPr>
            <a:picLocks noChangeAspect="1"/>
          </p:cNvPicPr>
          <p:nvPr/>
        </p:nvPicPr>
        <p:blipFill>
          <a:blip r:embed="rId3"/>
          <a:stretch>
            <a:fillRect/>
          </a:stretch>
        </p:blipFill>
        <p:spPr>
          <a:xfrm>
            <a:off x="5824026" y="829995"/>
            <a:ext cx="2468223" cy="2281847"/>
          </a:xfrm>
          <a:prstGeom prst="rect">
            <a:avLst/>
          </a:prstGeom>
        </p:spPr>
      </p:pic>
      <p:sp>
        <p:nvSpPr>
          <p:cNvPr id="7" name="TextBox 6"/>
          <p:cNvSpPr txBox="1"/>
          <p:nvPr/>
        </p:nvSpPr>
        <p:spPr>
          <a:xfrm>
            <a:off x="4977799" y="3507543"/>
            <a:ext cx="3537845" cy="2677656"/>
          </a:xfrm>
          <a:prstGeom prst="rect">
            <a:avLst/>
          </a:prstGeom>
          <a:noFill/>
          <a:ln>
            <a:solidFill>
              <a:schemeClr val="tx1"/>
            </a:solidFill>
          </a:ln>
        </p:spPr>
        <p:txBody>
          <a:bodyPr wrap="square" rtlCol="0">
            <a:spAutoFit/>
          </a:bodyPr>
          <a:lstStyle/>
          <a:p>
            <a:pPr indent="-317492">
              <a:buSzPts val="1400"/>
            </a:pPr>
            <a:r>
              <a:rPr lang="en-US" b="1" dirty="0"/>
              <a:t>Assesses fewer (3-8) targets</a:t>
            </a:r>
            <a:br>
              <a:rPr lang="en-US" b="1" dirty="0"/>
            </a:br>
            <a:endParaRPr lang="en-US" b="1" dirty="0"/>
          </a:p>
          <a:p>
            <a:pPr indent="-317492">
              <a:buSzPts val="1400"/>
            </a:pPr>
            <a:r>
              <a:rPr lang="en-US" dirty="0"/>
              <a:t>Short item sets  (6- 18 items)</a:t>
            </a:r>
            <a:br>
              <a:rPr lang="en-US" dirty="0"/>
            </a:br>
            <a:endParaRPr lang="en-US" dirty="0"/>
          </a:p>
          <a:p>
            <a:pPr indent="-317492">
              <a:buSzPts val="1400"/>
            </a:pPr>
            <a:r>
              <a:rPr lang="en-US" dirty="0"/>
              <a:t>Associated with a Tools for Teachers formative assessment resources Connections Playlist</a:t>
            </a:r>
            <a:br>
              <a:rPr lang="en-US" dirty="0"/>
            </a:br>
            <a:endParaRPr lang="en-US" dirty="0"/>
          </a:p>
          <a:p>
            <a:pPr indent="-317492">
              <a:buSzPts val="1400"/>
            </a:pPr>
            <a:r>
              <a:rPr lang="en-US" i="1" dirty="0"/>
              <a:t>If administered in a standardized way (secure testing environment), the approximate expected testing time length would be the length of a class period.</a:t>
            </a:r>
          </a:p>
        </p:txBody>
      </p:sp>
    </p:spTree>
    <p:extLst>
      <p:ext uri="{BB962C8B-B14F-4D97-AF65-F5344CB8AC3E}">
        <p14:creationId xmlns:p14="http://schemas.microsoft.com/office/powerpoint/2010/main" val="352477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247499a28_0_0"/>
          <p:cNvSpPr txBox="1">
            <a:spLocks noGrp="1"/>
          </p:cNvSpPr>
          <p:nvPr>
            <p:ph type="title"/>
          </p:nvPr>
        </p:nvSpPr>
        <p:spPr>
          <a:xfrm>
            <a:off x="1772529" y="85281"/>
            <a:ext cx="8140504" cy="744715"/>
          </a:xfrm>
          <a:prstGeom prst="rect">
            <a:avLst/>
          </a:prstGeom>
        </p:spPr>
        <p:txBody>
          <a:bodyPr spcFirstLastPara="1" wrap="square" lIns="91425" tIns="45700" rIns="91425" bIns="45700" anchor="ctr" anchorCtr="0">
            <a:noAutofit/>
          </a:bodyPr>
          <a:lstStyle/>
          <a:p>
            <a:pPr algn="l"/>
            <a:r>
              <a:rPr lang="en-US" sz="2800" dirty="0">
                <a:latin typeface="+mn-lt"/>
              </a:rPr>
              <a:t>INTERIM ASSESSMENTS AT A GLANCE</a:t>
            </a:r>
            <a:endParaRPr sz="2800" dirty="0">
              <a:latin typeface="+mn-lt"/>
            </a:endParaRPr>
          </a:p>
        </p:txBody>
      </p:sp>
      <p:sp>
        <p:nvSpPr>
          <p:cNvPr id="6" name="Google Shape;348;g6247499a28_0_0"/>
          <p:cNvSpPr txBox="1">
            <a:spLocks/>
          </p:cNvSpPr>
          <p:nvPr/>
        </p:nvSpPr>
        <p:spPr>
          <a:xfrm>
            <a:off x="289707" y="1395863"/>
            <a:ext cx="3282755" cy="7447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spcBef>
                <a:spcPts val="900"/>
              </a:spcBef>
            </a:pPr>
            <a:r>
              <a:rPr lang="en-US" sz="2800" dirty="0">
                <a:latin typeface="+mn-lt"/>
              </a:rPr>
              <a:t>Focused Interim Assessment Blocks</a:t>
            </a:r>
          </a:p>
        </p:txBody>
      </p:sp>
      <p:sp>
        <p:nvSpPr>
          <p:cNvPr id="4" name="Rectangle 3"/>
          <p:cNvSpPr/>
          <p:nvPr/>
        </p:nvSpPr>
        <p:spPr>
          <a:xfrm>
            <a:off x="289707" y="2766532"/>
            <a:ext cx="4010319" cy="3724096"/>
          </a:xfrm>
          <a:prstGeom prst="rect">
            <a:avLst/>
          </a:prstGeom>
        </p:spPr>
        <p:txBody>
          <a:bodyPr wrap="square">
            <a:spAutoFit/>
          </a:bodyPr>
          <a:lstStyle/>
          <a:p>
            <a:r>
              <a:rPr lang="en-US" sz="2400" b="1" i="1" dirty="0">
                <a:latin typeface="+mn-lt"/>
                <a:cs typeface="Calibri" panose="020F0502020204030204" pitchFamily="34" charset="0"/>
              </a:rPr>
              <a:t>(FIABs) </a:t>
            </a:r>
            <a:r>
              <a:rPr lang="en-US" sz="2400" i="1" dirty="0">
                <a:latin typeface="+mn-lt"/>
                <a:cs typeface="Calibri" panose="020F0502020204030204" pitchFamily="34" charset="0"/>
              </a:rPr>
              <a:t>provide more detailed information for instructional purposes.</a:t>
            </a:r>
          </a:p>
          <a:p>
            <a:endParaRPr lang="en-US" sz="2400" i="1" dirty="0">
              <a:latin typeface="+mn-lt"/>
              <a:cs typeface="Calibri" panose="020F0502020204030204" pitchFamily="34" charset="0"/>
            </a:endParaRPr>
          </a:p>
          <a:p>
            <a:endParaRPr lang="en-US" sz="2000" i="1" dirty="0">
              <a:latin typeface="+mn-lt"/>
              <a:cs typeface="Calibri" panose="020F0502020204030204" pitchFamily="34" charset="0"/>
            </a:endParaRPr>
          </a:p>
          <a:p>
            <a:r>
              <a:rPr lang="en-US" sz="2000" i="1" dirty="0">
                <a:latin typeface="+mn-lt"/>
                <a:cs typeface="Calibri" panose="020F0502020204030204" pitchFamily="34" charset="0"/>
              </a:rPr>
              <a:t>Examples:</a:t>
            </a:r>
          </a:p>
          <a:p>
            <a:pPr marL="457189" indent="-457189">
              <a:buFont typeface="Arial" panose="020B0604020202020204" pitchFamily="34" charset="0"/>
              <a:buChar char="•"/>
            </a:pPr>
            <a:r>
              <a:rPr lang="en-US" sz="2000" i="1" dirty="0">
                <a:latin typeface="+mn-lt"/>
                <a:cs typeface="Calibri" panose="020F0502020204030204" pitchFamily="34" charset="0"/>
              </a:rPr>
              <a:t>Grade </a:t>
            </a:r>
            <a:r>
              <a:rPr lang="en-US" sz="2000" i="1" dirty="0" smtClean="0">
                <a:latin typeface="+mn-lt"/>
                <a:cs typeface="Calibri" panose="020F0502020204030204" pitchFamily="34" charset="0"/>
              </a:rPr>
              <a:t>5 </a:t>
            </a:r>
            <a:r>
              <a:rPr lang="en-US" sz="2000" i="1" dirty="0">
                <a:latin typeface="+mn-lt"/>
                <a:cs typeface="Calibri" panose="020F0502020204030204" pitchFamily="34" charset="0"/>
              </a:rPr>
              <a:t>ELA, Text Analysis (Literary)</a:t>
            </a:r>
          </a:p>
          <a:p>
            <a:pPr marL="457189" indent="-457189">
              <a:buFont typeface="Arial" panose="020B0604020202020204" pitchFamily="34" charset="0"/>
              <a:buChar char="•"/>
            </a:pPr>
            <a:r>
              <a:rPr lang="en-US" sz="2000" i="1" dirty="0">
                <a:latin typeface="+mn-lt"/>
                <a:cs typeface="Calibri" panose="020F0502020204030204" pitchFamily="34" charset="0"/>
              </a:rPr>
              <a:t>Grade </a:t>
            </a:r>
            <a:r>
              <a:rPr lang="en-US" sz="2000" i="1" dirty="0" smtClean="0">
                <a:latin typeface="+mn-lt"/>
                <a:cs typeface="Calibri" panose="020F0502020204030204" pitchFamily="34" charset="0"/>
              </a:rPr>
              <a:t>5 </a:t>
            </a:r>
            <a:r>
              <a:rPr lang="en-US" sz="2000" i="1" dirty="0">
                <a:latin typeface="+mn-lt"/>
                <a:cs typeface="Calibri" panose="020F0502020204030204" pitchFamily="34" charset="0"/>
              </a:rPr>
              <a:t>Math, Operations with Whole Numbers and Decimals</a:t>
            </a:r>
          </a:p>
        </p:txBody>
      </p:sp>
      <p:pic>
        <p:nvPicPr>
          <p:cNvPr id="7" name="Picture 6" title="Cube with 2 assessment targets"/>
          <p:cNvPicPr>
            <a:picLocks noChangeAspect="1"/>
          </p:cNvPicPr>
          <p:nvPr/>
        </p:nvPicPr>
        <p:blipFill>
          <a:blip r:embed="rId3"/>
          <a:stretch>
            <a:fillRect/>
          </a:stretch>
        </p:blipFill>
        <p:spPr>
          <a:xfrm>
            <a:off x="5796333" y="829995"/>
            <a:ext cx="2542807" cy="2283540"/>
          </a:xfrm>
          <a:prstGeom prst="rect">
            <a:avLst/>
          </a:prstGeom>
        </p:spPr>
      </p:pic>
      <p:sp>
        <p:nvSpPr>
          <p:cNvPr id="8" name="TextBox 7"/>
          <p:cNvSpPr txBox="1"/>
          <p:nvPr/>
        </p:nvSpPr>
        <p:spPr>
          <a:xfrm>
            <a:off x="4977799" y="3507543"/>
            <a:ext cx="3537845" cy="2677656"/>
          </a:xfrm>
          <a:prstGeom prst="rect">
            <a:avLst/>
          </a:prstGeom>
          <a:noFill/>
          <a:ln>
            <a:solidFill>
              <a:schemeClr val="tx1"/>
            </a:solidFill>
          </a:ln>
        </p:spPr>
        <p:txBody>
          <a:bodyPr wrap="square" rtlCol="0">
            <a:spAutoFit/>
          </a:bodyPr>
          <a:lstStyle/>
          <a:p>
            <a:r>
              <a:rPr lang="en-US" b="1" dirty="0">
                <a:solidFill>
                  <a:schemeClr val="dk1"/>
                </a:solidFill>
              </a:rPr>
              <a:t>Assesses 1 - 3 targets </a:t>
            </a:r>
          </a:p>
          <a:p>
            <a:endParaRPr lang="en-US" dirty="0"/>
          </a:p>
          <a:p>
            <a:r>
              <a:rPr lang="en-US" dirty="0">
                <a:solidFill>
                  <a:schemeClr val="dk1"/>
                </a:solidFill>
              </a:rPr>
              <a:t>Short item sets (10 - 15 items)</a:t>
            </a:r>
          </a:p>
          <a:p>
            <a:endParaRPr lang="en-US" dirty="0"/>
          </a:p>
          <a:p>
            <a:r>
              <a:rPr lang="en-US" dirty="0"/>
              <a:t>Associated with a Tools for Teachers formative assessment resources Connections Playlist</a:t>
            </a:r>
          </a:p>
          <a:p>
            <a:endParaRPr lang="en-US" dirty="0"/>
          </a:p>
          <a:p>
            <a:r>
              <a:rPr lang="en-US" i="1" dirty="0">
                <a:solidFill>
                  <a:schemeClr val="dk1"/>
                </a:solidFill>
              </a:rPr>
              <a:t>If administered in a standardized way (secure testing environment), the approximate expected testing time length would be the length of a class period.</a:t>
            </a:r>
          </a:p>
        </p:txBody>
      </p:sp>
    </p:spTree>
    <p:extLst>
      <p:ext uri="{BB962C8B-B14F-4D97-AF65-F5344CB8AC3E}">
        <p14:creationId xmlns:p14="http://schemas.microsoft.com/office/powerpoint/2010/main" val="34683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247499a28_0_0"/>
          <p:cNvSpPr txBox="1">
            <a:spLocks noGrp="1"/>
          </p:cNvSpPr>
          <p:nvPr>
            <p:ph type="title"/>
          </p:nvPr>
        </p:nvSpPr>
        <p:spPr>
          <a:xfrm>
            <a:off x="1772529" y="85281"/>
            <a:ext cx="8140504" cy="744715"/>
          </a:xfrm>
          <a:prstGeom prst="rect">
            <a:avLst/>
          </a:prstGeom>
        </p:spPr>
        <p:txBody>
          <a:bodyPr spcFirstLastPara="1" wrap="square" lIns="91425" tIns="45700" rIns="91425" bIns="45700" anchor="ctr" anchorCtr="0">
            <a:noAutofit/>
          </a:bodyPr>
          <a:lstStyle/>
          <a:p>
            <a:pPr algn="l"/>
            <a:r>
              <a:rPr lang="en-US" sz="2800" dirty="0">
                <a:latin typeface="+mn-lt"/>
              </a:rPr>
              <a:t>INTERIM ASSESSMENTS AT A GLANCE</a:t>
            </a:r>
            <a:endParaRPr sz="2800" dirty="0">
              <a:latin typeface="+mn-lt"/>
            </a:endParaRPr>
          </a:p>
        </p:txBody>
      </p:sp>
      <p:sp>
        <p:nvSpPr>
          <p:cNvPr id="6" name="Google Shape;348;g6247499a28_0_0"/>
          <p:cNvSpPr txBox="1">
            <a:spLocks/>
          </p:cNvSpPr>
          <p:nvPr/>
        </p:nvSpPr>
        <p:spPr>
          <a:xfrm>
            <a:off x="515523" y="1286241"/>
            <a:ext cx="3282755" cy="7447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spcBef>
                <a:spcPts val="900"/>
              </a:spcBef>
            </a:pPr>
            <a:r>
              <a:rPr lang="en-US" sz="2800" dirty="0">
                <a:latin typeface="+mn-lt"/>
              </a:rPr>
              <a:t>Science Interim Assessment Blocks</a:t>
            </a:r>
          </a:p>
        </p:txBody>
      </p:sp>
      <p:sp>
        <p:nvSpPr>
          <p:cNvPr id="4" name="Rectangle 3"/>
          <p:cNvSpPr/>
          <p:nvPr/>
        </p:nvSpPr>
        <p:spPr>
          <a:xfrm>
            <a:off x="515523" y="2487202"/>
            <a:ext cx="4115951" cy="3416320"/>
          </a:xfrm>
          <a:prstGeom prst="rect">
            <a:avLst/>
          </a:prstGeom>
        </p:spPr>
        <p:txBody>
          <a:bodyPr wrap="square">
            <a:spAutoFit/>
          </a:bodyPr>
          <a:lstStyle/>
          <a:p>
            <a:r>
              <a:rPr lang="en-US" sz="2400" b="1" i="1" dirty="0">
                <a:latin typeface="+mn-lt"/>
                <a:cs typeface="Calibri" panose="020F0502020204030204" pitchFamily="34" charset="0"/>
              </a:rPr>
              <a:t>(IABs) </a:t>
            </a:r>
            <a:r>
              <a:rPr lang="en-US" sz="2400" i="1" dirty="0">
                <a:latin typeface="+mn-lt"/>
                <a:cs typeface="Calibri" panose="020F0502020204030204" pitchFamily="34" charset="0"/>
              </a:rPr>
              <a:t>provide more detailed information for instructional purposes.</a:t>
            </a:r>
          </a:p>
          <a:p>
            <a:endParaRPr lang="en-US" sz="2400" i="1" dirty="0">
              <a:latin typeface="+mn-lt"/>
              <a:cs typeface="Calibri" panose="020F0502020204030204" pitchFamily="34" charset="0"/>
            </a:endParaRPr>
          </a:p>
          <a:p>
            <a:r>
              <a:rPr lang="en-US" sz="2000" b="1" i="1" dirty="0">
                <a:latin typeface="+mn-lt"/>
                <a:cs typeface="Calibri" panose="020F0502020204030204" pitchFamily="34" charset="0"/>
              </a:rPr>
              <a:t>Over 70 IABs in total across all tested grades</a:t>
            </a:r>
          </a:p>
          <a:p>
            <a:endParaRPr lang="en-US" sz="2000" b="1" i="1" dirty="0">
              <a:latin typeface="+mn-lt"/>
              <a:cs typeface="Calibri" panose="020F0502020204030204" pitchFamily="34" charset="0"/>
            </a:endParaRPr>
          </a:p>
          <a:p>
            <a:r>
              <a:rPr lang="en-US" sz="2000" i="1" dirty="0">
                <a:latin typeface="+mn-lt"/>
                <a:cs typeface="Calibri" panose="020F0502020204030204" pitchFamily="34" charset="0"/>
              </a:rPr>
              <a:t>Examples:</a:t>
            </a:r>
          </a:p>
          <a:p>
            <a:pPr marL="457189" indent="-457189">
              <a:buFont typeface="Arial" panose="020B0604020202020204" pitchFamily="34" charset="0"/>
              <a:buChar char="•"/>
            </a:pPr>
            <a:r>
              <a:rPr lang="en-US" sz="2000" i="1" dirty="0">
                <a:latin typeface="+mn-lt"/>
                <a:cs typeface="Calibri" panose="020F0502020204030204" pitchFamily="34" charset="0"/>
              </a:rPr>
              <a:t>Grade 5: </a:t>
            </a:r>
            <a:r>
              <a:rPr lang="en-US" sz="2000" i="1" dirty="0" err="1">
                <a:latin typeface="+mn-lt"/>
                <a:cs typeface="Calibri" panose="020F0502020204030204" pitchFamily="34" charset="0"/>
              </a:rPr>
              <a:t>ESS_EarthSys_2</a:t>
            </a:r>
            <a:r>
              <a:rPr lang="en-US" sz="2000" i="1" dirty="0">
                <a:latin typeface="+mn-lt"/>
                <a:cs typeface="Calibri" panose="020F0502020204030204" pitchFamily="34" charset="0"/>
              </a:rPr>
              <a:t>-5</a:t>
            </a:r>
          </a:p>
          <a:p>
            <a:pPr marL="457189" indent="-457189">
              <a:buFont typeface="Arial" panose="020B0604020202020204" pitchFamily="34" charset="0"/>
              <a:buChar char="•"/>
            </a:pPr>
            <a:r>
              <a:rPr lang="en-US" sz="2000" i="1" dirty="0">
                <a:latin typeface="+mn-lt"/>
                <a:cs typeface="Calibri" panose="020F0502020204030204" pitchFamily="34" charset="0"/>
              </a:rPr>
              <a:t>HS: </a:t>
            </a:r>
            <a:r>
              <a:rPr lang="en-US" sz="2000" i="1" dirty="0" err="1">
                <a:latin typeface="+mn-lt"/>
                <a:cs typeface="Calibri" panose="020F0502020204030204" pitchFamily="34" charset="0"/>
              </a:rPr>
              <a:t>LS_StructureFunc_1</a:t>
            </a:r>
            <a:r>
              <a:rPr lang="en-US" sz="2000" i="1" dirty="0">
                <a:latin typeface="+mn-lt"/>
                <a:cs typeface="Calibri" panose="020F0502020204030204" pitchFamily="34" charset="0"/>
              </a:rPr>
              <a:t>-11</a:t>
            </a:r>
          </a:p>
        </p:txBody>
      </p:sp>
      <p:pic>
        <p:nvPicPr>
          <p:cNvPr id="3" name="Picture 2" title="Cube with 8 assessment targets"/>
          <p:cNvPicPr>
            <a:picLocks noChangeAspect="1"/>
          </p:cNvPicPr>
          <p:nvPr/>
        </p:nvPicPr>
        <p:blipFill>
          <a:blip r:embed="rId3"/>
          <a:stretch>
            <a:fillRect/>
          </a:stretch>
        </p:blipFill>
        <p:spPr>
          <a:xfrm>
            <a:off x="5824026" y="829995"/>
            <a:ext cx="2468223" cy="2281847"/>
          </a:xfrm>
          <a:prstGeom prst="rect">
            <a:avLst/>
          </a:prstGeom>
        </p:spPr>
      </p:pic>
      <p:sp>
        <p:nvSpPr>
          <p:cNvPr id="7" name="TextBox 6"/>
          <p:cNvSpPr txBox="1"/>
          <p:nvPr/>
        </p:nvSpPr>
        <p:spPr>
          <a:xfrm>
            <a:off x="4977799" y="3507543"/>
            <a:ext cx="3537845" cy="2677656"/>
          </a:xfrm>
          <a:prstGeom prst="rect">
            <a:avLst/>
          </a:prstGeom>
          <a:noFill/>
          <a:ln>
            <a:solidFill>
              <a:schemeClr val="tx1"/>
            </a:solidFill>
          </a:ln>
        </p:spPr>
        <p:txBody>
          <a:bodyPr wrap="square" rtlCol="0">
            <a:spAutoFit/>
          </a:bodyPr>
          <a:lstStyle/>
          <a:p>
            <a:pPr indent="-317492">
              <a:buSzPts val="1400"/>
            </a:pPr>
            <a:r>
              <a:rPr lang="en-US" b="1" dirty="0"/>
              <a:t>Aligned to 1 Standard (NGSS PE)</a:t>
            </a:r>
            <a:br>
              <a:rPr lang="en-US" b="1" dirty="0"/>
            </a:br>
            <a:endParaRPr lang="en-US" b="1" dirty="0"/>
          </a:p>
          <a:p>
            <a:pPr indent="-317492">
              <a:buSzPts val="1400"/>
            </a:pPr>
            <a:r>
              <a:rPr lang="en-US" dirty="0"/>
              <a:t>Cluster (4-8 Interactions)</a:t>
            </a:r>
            <a:br>
              <a:rPr lang="en-US" dirty="0"/>
            </a:br>
            <a:endParaRPr lang="en-US" dirty="0"/>
          </a:p>
          <a:p>
            <a:pPr indent="-317492">
              <a:buSzPts val="1400"/>
            </a:pPr>
            <a:r>
              <a:rPr lang="en-US" dirty="0"/>
              <a:t>Scoring Assertion information is provided for teachers to describe the knowledge and skills measured by the interaction. </a:t>
            </a:r>
          </a:p>
          <a:p>
            <a:pPr indent="-317492">
              <a:buSzPts val="1400"/>
            </a:pPr>
            <a:endParaRPr lang="en-US" dirty="0"/>
          </a:p>
          <a:p>
            <a:pPr indent="-317492">
              <a:buSzPts val="1400"/>
            </a:pPr>
            <a:r>
              <a:rPr lang="en-US" i="1" dirty="0"/>
              <a:t>If administered in a standardized way (secure testing environment), the approximate expected testing time length would be 10-20 minutes.</a:t>
            </a:r>
          </a:p>
        </p:txBody>
      </p:sp>
    </p:spTree>
    <p:extLst>
      <p:ext uri="{BB962C8B-B14F-4D97-AF65-F5344CB8AC3E}">
        <p14:creationId xmlns:p14="http://schemas.microsoft.com/office/powerpoint/2010/main" val="37102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aphicFrame>
        <p:nvGraphicFramePr>
          <p:cNvPr id="501" name="Google Shape;501;p59" title="Standard vs Non Standard Administration Table"/>
          <p:cNvGraphicFramePr/>
          <p:nvPr>
            <p:extLst/>
          </p:nvPr>
        </p:nvGraphicFramePr>
        <p:xfrm>
          <a:off x="781540" y="2311326"/>
          <a:ext cx="7753474" cy="3875489"/>
        </p:xfrm>
        <a:graphic>
          <a:graphicData uri="http://schemas.openxmlformats.org/drawingml/2006/table">
            <a:tbl>
              <a:tblPr firstRow="1">
                <a:noFill/>
              </a:tblPr>
              <a:tblGrid>
                <a:gridCol w="3876737">
                  <a:extLst>
                    <a:ext uri="{9D8B030D-6E8A-4147-A177-3AD203B41FA5}">
                      <a16:colId xmlns:a16="http://schemas.microsoft.com/office/drawing/2014/main" val="20000"/>
                    </a:ext>
                  </a:extLst>
                </a:gridCol>
                <a:gridCol w="3876737">
                  <a:extLst>
                    <a:ext uri="{9D8B030D-6E8A-4147-A177-3AD203B41FA5}">
                      <a16:colId xmlns:a16="http://schemas.microsoft.com/office/drawing/2014/main" val="20001"/>
                    </a:ext>
                  </a:extLst>
                </a:gridCol>
              </a:tblGrid>
              <a:tr h="411458">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dirty="0">
                          <a:solidFill>
                            <a:schemeClr val="bg1"/>
                          </a:solidFill>
                          <a:latin typeface="+mn-lt"/>
                          <a:ea typeface="Raleway"/>
                          <a:cs typeface="Raleway"/>
                          <a:sym typeface="Raleway"/>
                        </a:rPr>
                        <a:t>Standardized </a:t>
                      </a:r>
                      <a:r>
                        <a:rPr lang="en" sz="1800" b="1" u="none" strike="noStrike" cap="none" dirty="0" smtClean="0">
                          <a:solidFill>
                            <a:schemeClr val="bg1"/>
                          </a:solidFill>
                          <a:latin typeface="+mn-lt"/>
                          <a:ea typeface="Raleway"/>
                          <a:cs typeface="Raleway"/>
                          <a:sym typeface="Raleway"/>
                        </a:rPr>
                        <a:t>Administration</a:t>
                      </a:r>
                      <a:endParaRPr sz="1800" b="1" u="none" strike="noStrike" cap="none" dirty="0">
                        <a:solidFill>
                          <a:schemeClr val="bg1"/>
                        </a:solidFill>
                        <a:latin typeface="+mn-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dirty="0">
                          <a:solidFill>
                            <a:schemeClr val="bg1"/>
                          </a:solidFill>
                          <a:latin typeface="+mn-lt"/>
                          <a:ea typeface="Raleway"/>
                          <a:cs typeface="Raleway"/>
                          <a:sym typeface="Raleway"/>
                        </a:rPr>
                        <a:t>Non-Standardized Administration</a:t>
                      </a:r>
                      <a:endParaRPr sz="1800" b="1" u="none" strike="noStrike" cap="none" dirty="0">
                        <a:solidFill>
                          <a:schemeClr val="bg1"/>
                        </a:solidFill>
                        <a:latin typeface="+mn-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464031">
                <a:tc>
                  <a:txBody>
                    <a:bodyPr/>
                    <a:lstStyle/>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a:solidFill>
                            <a:schemeClr val="dk1"/>
                          </a:solidFill>
                          <a:latin typeface="+mj-lt"/>
                          <a:ea typeface="Raleway"/>
                          <a:cs typeface="Raleway"/>
                          <a:sym typeface="Raleway"/>
                        </a:rPr>
                        <a:t>Individual and independent </a:t>
                      </a:r>
                      <a:r>
                        <a:rPr lang="en" sz="1700" u="none" strike="noStrike" cap="none" dirty="0" smtClean="0">
                          <a:solidFill>
                            <a:schemeClr val="dk1"/>
                          </a:solidFill>
                          <a:latin typeface="+mj-lt"/>
                          <a:ea typeface="Raleway"/>
                          <a:cs typeface="Raleway"/>
                          <a:sym typeface="Raleway"/>
                        </a:rPr>
                        <a:t>testing</a:t>
                      </a:r>
                    </a:p>
                    <a:p>
                      <a:pPr marL="457200" marR="0" lvl="0" indent="-317500" algn="l" rtl="0">
                        <a:lnSpc>
                          <a:spcPct val="115000"/>
                        </a:lnSpc>
                        <a:spcBef>
                          <a:spcPts val="0"/>
                        </a:spcBef>
                        <a:spcAft>
                          <a:spcPts val="0"/>
                        </a:spcAft>
                        <a:buClr>
                          <a:schemeClr val="dk1"/>
                        </a:buClr>
                        <a:buSzPts val="1400"/>
                        <a:buFont typeface="Raleway"/>
                        <a:buChar char="●"/>
                      </a:pPr>
                      <a:endParaRPr lang="en" sz="17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Single </a:t>
                      </a:r>
                      <a:r>
                        <a:rPr lang="en" sz="1700" u="none" strike="noStrike" cap="none" dirty="0">
                          <a:solidFill>
                            <a:schemeClr val="dk1"/>
                          </a:solidFill>
                          <a:latin typeface="+mj-lt"/>
                          <a:ea typeface="Raleway"/>
                          <a:cs typeface="Raleway"/>
                          <a:sym typeface="Raleway"/>
                        </a:rPr>
                        <a:t>administration allows for a reliable “point-in-time” spot check of student knowledge</a:t>
                      </a:r>
                      <a:endParaRPr sz="1700" u="none" strike="noStrike" cap="none" dirty="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endParaRPr lang="en" sz="17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Following </a:t>
                      </a:r>
                      <a:r>
                        <a:rPr lang="en" sz="1700" u="none" strike="noStrike" cap="none" dirty="0">
                          <a:solidFill>
                            <a:schemeClr val="dk1"/>
                          </a:solidFill>
                          <a:latin typeface="+mj-lt"/>
                          <a:ea typeface="Raleway"/>
                          <a:cs typeface="Raleway"/>
                          <a:sym typeface="Raleway"/>
                        </a:rPr>
                        <a:t>summative policies and procedures, such as a secure test environment (e.g., no cell phones, guiding resources, etc</a:t>
                      </a:r>
                      <a:r>
                        <a:rPr lang="en" sz="1700" u="none" strike="noStrike" cap="none" dirty="0" smtClean="0">
                          <a:solidFill>
                            <a:schemeClr val="dk1"/>
                          </a:solidFill>
                          <a:latin typeface="+mj-lt"/>
                          <a:ea typeface="Raleway"/>
                          <a:cs typeface="Raleway"/>
                          <a:sym typeface="Raleway"/>
                        </a:rPr>
                        <a:t>.)</a:t>
                      </a:r>
                      <a:endParaRPr sz="1700" u="none" strike="noStrike" cap="none" dirty="0">
                        <a:solidFill>
                          <a:schemeClr val="dk1"/>
                        </a:solidFill>
                        <a:latin typeface="+mj-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a:solidFill>
                            <a:schemeClr val="dk1"/>
                          </a:solidFill>
                          <a:latin typeface="+mj-lt"/>
                          <a:ea typeface="Raleway"/>
                          <a:cs typeface="Raleway"/>
                          <a:sym typeface="Raleway"/>
                        </a:rPr>
                        <a:t>Non-secure, non-public</a:t>
                      </a:r>
                      <a:endParaRPr sz="1700" u="none" strike="noStrike" cap="none" dirty="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endParaRPr lang="en" sz="17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Working </a:t>
                      </a:r>
                      <a:r>
                        <a:rPr lang="en" sz="1700" u="none" strike="noStrike" cap="none" dirty="0">
                          <a:solidFill>
                            <a:schemeClr val="dk1"/>
                          </a:solidFill>
                          <a:latin typeface="+mj-lt"/>
                          <a:ea typeface="Raleway"/>
                          <a:cs typeface="Raleway"/>
                          <a:sym typeface="Raleway"/>
                        </a:rPr>
                        <a:t>on assessment items collaboratively</a:t>
                      </a:r>
                      <a:endParaRPr sz="17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0"/>
                        </a:spcAft>
                        <a:buClr>
                          <a:schemeClr val="dk1"/>
                        </a:buClr>
                        <a:buSzPts val="1200"/>
                        <a:buFont typeface="Raleway"/>
                        <a:buChar char="○"/>
                      </a:pPr>
                      <a:r>
                        <a:rPr lang="en" sz="1700" u="none" strike="noStrike" cap="none" dirty="0">
                          <a:solidFill>
                            <a:schemeClr val="dk1"/>
                          </a:solidFill>
                          <a:latin typeface="+mj-lt"/>
                          <a:ea typeface="Raleway"/>
                          <a:cs typeface="Raleway"/>
                          <a:sym typeface="Raleway"/>
                        </a:rPr>
                        <a:t>Students working with other students to answer items</a:t>
                      </a:r>
                      <a:endParaRPr sz="17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0"/>
                        </a:spcAft>
                        <a:buClr>
                          <a:schemeClr val="dk1"/>
                        </a:buClr>
                        <a:buSzPts val="1200"/>
                        <a:buFont typeface="Raleway"/>
                        <a:buChar char="○"/>
                      </a:pPr>
                      <a:r>
                        <a:rPr lang="en" sz="1700" u="none" strike="noStrike" cap="none" dirty="0">
                          <a:solidFill>
                            <a:schemeClr val="dk1"/>
                          </a:solidFill>
                          <a:latin typeface="+mj-lt"/>
                          <a:ea typeface="Raleway"/>
                          <a:cs typeface="Raleway"/>
                          <a:sym typeface="Raleway"/>
                        </a:rPr>
                        <a:t>Teacher guides students through items</a:t>
                      </a:r>
                      <a:endParaRPr sz="1700" u="none" strike="noStrike" cap="none" dirty="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endParaRPr lang="en" sz="17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Students </a:t>
                      </a:r>
                      <a:r>
                        <a:rPr lang="en" sz="1700" u="none" strike="noStrike" cap="none" dirty="0">
                          <a:solidFill>
                            <a:schemeClr val="dk1"/>
                          </a:solidFill>
                          <a:latin typeface="+mj-lt"/>
                          <a:ea typeface="Raleway"/>
                          <a:cs typeface="Raleway"/>
                          <a:sym typeface="Raleway"/>
                        </a:rPr>
                        <a:t>use resources to help them answer questions</a:t>
                      </a:r>
                      <a:endParaRPr sz="1700" u="none" strike="noStrike" cap="none" dirty="0">
                        <a:solidFill>
                          <a:schemeClr val="dk1"/>
                        </a:solidFill>
                        <a:latin typeface="+mj-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1036689" y="81197"/>
            <a:ext cx="7886700" cy="961024"/>
          </a:xfrm>
        </p:spPr>
        <p:txBody>
          <a:bodyPr>
            <a:normAutofit fontScale="90000"/>
          </a:bodyPr>
          <a:lstStyle/>
          <a:p>
            <a:pPr algn="r"/>
            <a:r>
              <a:rPr lang="en" sz="3600" dirty="0">
                <a:solidFill>
                  <a:schemeClr val="bg1"/>
                </a:solidFill>
              </a:rPr>
              <a:t>Standardized vs. Non-Standardized  </a:t>
            </a:r>
            <a:br>
              <a:rPr lang="en" sz="3600" dirty="0">
                <a:solidFill>
                  <a:schemeClr val="bg1"/>
                </a:solidFill>
              </a:rPr>
            </a:br>
            <a:r>
              <a:rPr lang="en" sz="3600" dirty="0">
                <a:solidFill>
                  <a:schemeClr val="bg1"/>
                </a:solidFill>
              </a:rPr>
              <a:t>Interim Assessment Administration</a:t>
            </a:r>
            <a:endParaRPr lang="en-US" sz="3600" dirty="0">
              <a:solidFill>
                <a:schemeClr val="bg1"/>
              </a:solidFill>
            </a:endParaRPr>
          </a:p>
        </p:txBody>
      </p:sp>
    </p:spTree>
    <p:extLst>
      <p:ext uri="{BB962C8B-B14F-4D97-AF65-F5344CB8AC3E}">
        <p14:creationId xmlns:p14="http://schemas.microsoft.com/office/powerpoint/2010/main" val="2542871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6" name="Google Shape;192;p10" title="Balanced Assessment System"/>
          <p:cNvPicPr preferRelativeResize="0"/>
          <p:nvPr/>
        </p:nvPicPr>
        <p:blipFill rotWithShape="1">
          <a:blip r:embed="rId3">
            <a:alphaModFix/>
          </a:blip>
          <a:srcRect/>
          <a:stretch/>
        </p:blipFill>
        <p:spPr>
          <a:xfrm>
            <a:off x="4609322" y="2369975"/>
            <a:ext cx="4386056" cy="3252926"/>
          </a:xfrm>
          <a:prstGeom prst="rect">
            <a:avLst/>
          </a:prstGeom>
          <a:noFill/>
          <a:ln>
            <a:noFill/>
          </a:ln>
        </p:spPr>
      </p:pic>
      <p:sp>
        <p:nvSpPr>
          <p:cNvPr id="105" name="Google Shape;105;g93ce3ff203_0_25"/>
          <p:cNvSpPr txBox="1">
            <a:spLocks noGrp="1"/>
          </p:cNvSpPr>
          <p:nvPr>
            <p:ph type="body" idx="1"/>
          </p:nvPr>
        </p:nvSpPr>
        <p:spPr>
          <a:xfrm>
            <a:off x="123553" y="2138535"/>
            <a:ext cx="5128800" cy="4134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t>The Oregon Statewide Assessment webinar series is designed to help teams of educators and administrators improve their teaching and learning systems using the tools and resources provided in a </a:t>
            </a:r>
            <a:r>
              <a:rPr lang="en-US" b="1" dirty="0"/>
              <a:t>balanced assessment system</a:t>
            </a:r>
            <a:r>
              <a:rPr lang="en-US" dirty="0"/>
              <a:t>.</a:t>
            </a:r>
            <a:endParaRPr dirty="0"/>
          </a:p>
        </p:txBody>
      </p:sp>
      <p:sp>
        <p:nvSpPr>
          <p:cNvPr id="106" name="Google Shape;106;g93ce3ff203_0_2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Purpose</a:t>
            </a:r>
            <a:endParaRPr>
              <a:solidFill>
                <a:schemeClr val="lt1"/>
              </a:solidFill>
            </a:endParaRPr>
          </a:p>
        </p:txBody>
      </p:sp>
    </p:spTree>
    <p:extLst>
      <p:ext uri="{BB962C8B-B14F-4D97-AF65-F5344CB8AC3E}">
        <p14:creationId xmlns:p14="http://schemas.microsoft.com/office/powerpoint/2010/main" val="32029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58"/>
          <p:cNvSpPr txBox="1">
            <a:spLocks noGrp="1"/>
          </p:cNvSpPr>
          <p:nvPr>
            <p:ph type="body" idx="4294967295"/>
          </p:nvPr>
        </p:nvSpPr>
        <p:spPr>
          <a:xfrm>
            <a:off x="246187" y="895643"/>
            <a:ext cx="2743200" cy="2514600"/>
          </a:xfrm>
          <a:prstGeom prst="rect">
            <a:avLst/>
          </a:prstGeom>
          <a:noFill/>
          <a:ln>
            <a:solidFill>
              <a:schemeClr val="tx1"/>
            </a:solidFill>
          </a:ln>
        </p:spPr>
        <p:txBody>
          <a:bodyPr spcFirstLastPara="1" wrap="square" lIns="91425" tIns="91425" rIns="91425" bIns="91425" anchor="t" anchorCtr="0">
            <a:noAutofit/>
          </a:bodyPr>
          <a:lstStyle/>
          <a:p>
            <a:pPr marL="0" indent="0">
              <a:buNone/>
            </a:pPr>
            <a:r>
              <a:rPr lang="en" sz="1800" b="1" dirty="0">
                <a:latin typeface="+mn-lt"/>
              </a:rPr>
              <a:t>#1</a:t>
            </a:r>
            <a:endParaRPr sz="1800" b="1" dirty="0">
              <a:latin typeface="+mn-lt"/>
            </a:endParaRPr>
          </a:p>
          <a:p>
            <a:pPr marL="0" indent="0">
              <a:spcAft>
                <a:spcPts val="1000"/>
              </a:spcAft>
              <a:buNone/>
            </a:pPr>
            <a:r>
              <a:rPr lang="en" sz="1800" dirty="0">
                <a:latin typeface="+mn-lt"/>
              </a:rPr>
              <a:t>Are developed using the same process and criteria as the items on the summative assessment</a:t>
            </a:r>
            <a:endParaRPr sz="1800" dirty="0">
              <a:latin typeface="+mn-lt"/>
            </a:endParaRPr>
          </a:p>
        </p:txBody>
      </p:sp>
      <p:sp>
        <p:nvSpPr>
          <p:cNvPr id="491" name="Google Shape;491;p58"/>
          <p:cNvSpPr txBox="1">
            <a:spLocks noGrp="1"/>
          </p:cNvSpPr>
          <p:nvPr>
            <p:ph type="body" idx="4294967295"/>
          </p:nvPr>
        </p:nvSpPr>
        <p:spPr>
          <a:xfrm>
            <a:off x="3231197" y="895643"/>
            <a:ext cx="2743200" cy="2514600"/>
          </a:xfrm>
          <a:prstGeom prst="rect">
            <a:avLst/>
          </a:prstGeom>
          <a:noFill/>
          <a:ln>
            <a:solidFill>
              <a:schemeClr val="tx1"/>
            </a:solidFill>
          </a:ln>
        </p:spPr>
        <p:txBody>
          <a:bodyPr spcFirstLastPara="1" wrap="square" lIns="91425" tIns="91425" rIns="91425" bIns="91425" anchor="t" anchorCtr="0">
            <a:noAutofit/>
          </a:bodyPr>
          <a:lstStyle/>
          <a:p>
            <a:pPr marL="0" indent="0">
              <a:buNone/>
            </a:pPr>
            <a:r>
              <a:rPr lang="en" sz="1800" b="1" dirty="0">
                <a:latin typeface="+mn-lt"/>
              </a:rPr>
              <a:t>#2</a:t>
            </a:r>
            <a:endParaRPr sz="1800" b="1" dirty="0">
              <a:latin typeface="+mn-lt"/>
            </a:endParaRPr>
          </a:p>
          <a:p>
            <a:pPr marL="0" indent="0">
              <a:buNone/>
            </a:pPr>
            <a:r>
              <a:rPr lang="en" sz="1800" dirty="0">
                <a:latin typeface="+mn-lt"/>
              </a:rPr>
              <a:t>Can be administered through the OSAS Portal using the Test Administrator User Role </a:t>
            </a:r>
          </a:p>
          <a:p>
            <a:pPr marL="0" indent="0">
              <a:buNone/>
            </a:pPr>
            <a:r>
              <a:rPr lang="en" sz="1400" b="1" i="1" dirty="0">
                <a:latin typeface="+mn-lt"/>
              </a:rPr>
              <a:t>(Remote Administration Option)</a:t>
            </a:r>
            <a:endParaRPr sz="1400" b="1" i="1" dirty="0">
              <a:latin typeface="+mn-lt"/>
            </a:endParaRPr>
          </a:p>
          <a:p>
            <a:pPr marL="0" indent="0">
              <a:buNone/>
            </a:pPr>
            <a:endParaRPr sz="1800" dirty="0">
              <a:latin typeface="+mn-lt"/>
            </a:endParaRPr>
          </a:p>
        </p:txBody>
      </p:sp>
      <p:sp>
        <p:nvSpPr>
          <p:cNvPr id="492" name="Google Shape;492;p58"/>
          <p:cNvSpPr txBox="1">
            <a:spLocks noGrp="1"/>
          </p:cNvSpPr>
          <p:nvPr>
            <p:ph type="body" idx="4294967295"/>
          </p:nvPr>
        </p:nvSpPr>
        <p:spPr>
          <a:xfrm>
            <a:off x="6216208" y="895643"/>
            <a:ext cx="2743200" cy="2514600"/>
          </a:xfrm>
          <a:prstGeom prst="rect">
            <a:avLst/>
          </a:prstGeom>
          <a:noFill/>
          <a:ln>
            <a:solidFill>
              <a:schemeClr val="tx1"/>
            </a:solidFill>
          </a:ln>
        </p:spPr>
        <p:txBody>
          <a:bodyPr spcFirstLastPara="1" wrap="square" lIns="91425" tIns="91425" rIns="91425" bIns="91425" anchor="t" anchorCtr="0">
            <a:noAutofit/>
          </a:bodyPr>
          <a:lstStyle/>
          <a:p>
            <a:pPr marL="0" indent="0">
              <a:buNone/>
            </a:pPr>
            <a:r>
              <a:rPr lang="en" sz="1800" b="1" dirty="0">
                <a:latin typeface="+mn-lt"/>
              </a:rPr>
              <a:t>#3</a:t>
            </a:r>
            <a:endParaRPr sz="1800" b="1" dirty="0">
              <a:latin typeface="+mn-lt"/>
            </a:endParaRPr>
          </a:p>
          <a:p>
            <a:pPr marL="0" indent="0">
              <a:buNone/>
            </a:pPr>
            <a:r>
              <a:rPr lang="en" sz="1800" dirty="0">
                <a:latin typeface="+mn-lt"/>
              </a:rPr>
              <a:t>Can be administered up to 5 times for each assessment for both </a:t>
            </a:r>
            <a:r>
              <a:rPr lang="en" sz="1800" b="1" dirty="0">
                <a:latin typeface="+mn-lt"/>
              </a:rPr>
              <a:t>in-grade</a:t>
            </a:r>
            <a:r>
              <a:rPr lang="en" sz="1800" dirty="0">
                <a:latin typeface="+mn-lt"/>
              </a:rPr>
              <a:t> and </a:t>
            </a:r>
            <a:r>
              <a:rPr lang="en" sz="1800" b="1" dirty="0">
                <a:latin typeface="+mn-lt"/>
              </a:rPr>
              <a:t>out-of grade-level</a:t>
            </a:r>
            <a:r>
              <a:rPr lang="en" sz="1800" dirty="0">
                <a:latin typeface="+mn-lt"/>
              </a:rPr>
              <a:t> flexibility </a:t>
            </a:r>
          </a:p>
          <a:p>
            <a:pPr marL="0" indent="0">
              <a:buNone/>
            </a:pPr>
            <a:r>
              <a:rPr lang="en" sz="1400" dirty="0">
                <a:latin typeface="+mn-lt"/>
              </a:rPr>
              <a:t>(fixed-form tests)</a:t>
            </a:r>
            <a:endParaRPr sz="1400" dirty="0">
              <a:latin typeface="+mn-lt"/>
            </a:endParaRPr>
          </a:p>
          <a:p>
            <a:pPr marL="0" indent="0">
              <a:buNone/>
            </a:pPr>
            <a:endParaRPr sz="1800" dirty="0">
              <a:latin typeface="+mn-lt"/>
            </a:endParaRPr>
          </a:p>
        </p:txBody>
      </p:sp>
      <p:sp>
        <p:nvSpPr>
          <p:cNvPr id="493" name="Google Shape;493;p58"/>
          <p:cNvSpPr txBox="1">
            <a:spLocks noGrp="1"/>
          </p:cNvSpPr>
          <p:nvPr>
            <p:ph type="body" idx="4294967295"/>
          </p:nvPr>
        </p:nvSpPr>
        <p:spPr>
          <a:xfrm>
            <a:off x="246187" y="3699732"/>
            <a:ext cx="2743200" cy="2514600"/>
          </a:xfrm>
          <a:prstGeom prst="rect">
            <a:avLst/>
          </a:prstGeom>
          <a:noFill/>
          <a:ln>
            <a:solidFill>
              <a:schemeClr val="tx1"/>
            </a:solidFill>
          </a:ln>
        </p:spPr>
        <p:txBody>
          <a:bodyPr spcFirstLastPara="1" wrap="square" lIns="91425" tIns="91425" rIns="91425" bIns="91425" anchor="t" anchorCtr="0">
            <a:noAutofit/>
          </a:bodyPr>
          <a:lstStyle/>
          <a:p>
            <a:pPr marL="0" indent="0">
              <a:buNone/>
            </a:pPr>
            <a:r>
              <a:rPr lang="en" sz="1800" b="1" dirty="0">
                <a:latin typeface="+mn-lt"/>
              </a:rPr>
              <a:t>#4</a:t>
            </a:r>
            <a:endParaRPr sz="1800" b="1" dirty="0">
              <a:latin typeface="+mn-lt"/>
            </a:endParaRPr>
          </a:p>
          <a:p>
            <a:pPr marL="0" indent="0">
              <a:buNone/>
            </a:pPr>
            <a:r>
              <a:rPr lang="en" sz="1800" dirty="0">
                <a:latin typeface="+mn-lt"/>
              </a:rPr>
              <a:t>Scores appear in OSAS Portal using new Central Reporting System</a:t>
            </a:r>
          </a:p>
          <a:p>
            <a:pPr marL="0" indent="0">
              <a:buNone/>
            </a:pPr>
            <a:r>
              <a:rPr lang="en" sz="1400" i="1" dirty="0">
                <a:latin typeface="+mn-lt"/>
              </a:rPr>
              <a:t>(ICA provides Individual Score Report)</a:t>
            </a:r>
          </a:p>
          <a:p>
            <a:pPr marL="0" indent="0">
              <a:buNone/>
            </a:pPr>
            <a:r>
              <a:rPr lang="en" sz="1400" i="1" dirty="0">
                <a:latin typeface="+mn-lt"/>
              </a:rPr>
              <a:t>(IABs&amp;FIABs Report Roster and Student Scores</a:t>
            </a:r>
            <a:endParaRPr sz="1400" i="1" dirty="0">
              <a:latin typeface="+mn-lt"/>
            </a:endParaRPr>
          </a:p>
        </p:txBody>
      </p:sp>
      <p:sp>
        <p:nvSpPr>
          <p:cNvPr id="494" name="Google Shape;494;p58"/>
          <p:cNvSpPr txBox="1">
            <a:spLocks noGrp="1"/>
          </p:cNvSpPr>
          <p:nvPr>
            <p:ph type="body" idx="4294967295"/>
          </p:nvPr>
        </p:nvSpPr>
        <p:spPr>
          <a:xfrm>
            <a:off x="3231197" y="3701271"/>
            <a:ext cx="2743200" cy="2514600"/>
          </a:xfrm>
          <a:prstGeom prst="rect">
            <a:avLst/>
          </a:prstGeom>
          <a:noFill/>
          <a:ln>
            <a:solidFill>
              <a:schemeClr val="tx1"/>
            </a:solidFill>
          </a:ln>
        </p:spPr>
        <p:txBody>
          <a:bodyPr spcFirstLastPara="1" wrap="square" lIns="91425" tIns="91425" rIns="91425" bIns="91425" anchor="t" anchorCtr="0">
            <a:noAutofit/>
          </a:bodyPr>
          <a:lstStyle/>
          <a:p>
            <a:pPr marL="0" indent="0">
              <a:buNone/>
            </a:pPr>
            <a:r>
              <a:rPr lang="en" sz="1800" b="1" dirty="0">
                <a:latin typeface="+mn-lt"/>
              </a:rPr>
              <a:t>#5</a:t>
            </a:r>
            <a:endParaRPr sz="1800" b="1" dirty="0">
              <a:latin typeface="+mn-lt"/>
            </a:endParaRPr>
          </a:p>
          <a:p>
            <a:pPr marL="0" indent="0">
              <a:buNone/>
            </a:pPr>
            <a:r>
              <a:rPr lang="en" sz="1800" dirty="0">
                <a:latin typeface="+mn-lt"/>
              </a:rPr>
              <a:t>Hand scoring required for ICAs and some IABs, to promote teacher and student learning and familiarity with scoring rubrics.</a:t>
            </a:r>
            <a:endParaRPr sz="1800" dirty="0">
              <a:latin typeface="+mn-lt"/>
            </a:endParaRPr>
          </a:p>
        </p:txBody>
      </p:sp>
      <p:sp>
        <p:nvSpPr>
          <p:cNvPr id="495" name="Google Shape;495;p58"/>
          <p:cNvSpPr txBox="1">
            <a:spLocks noGrp="1"/>
          </p:cNvSpPr>
          <p:nvPr>
            <p:ph type="body" idx="4294967295"/>
          </p:nvPr>
        </p:nvSpPr>
        <p:spPr>
          <a:xfrm>
            <a:off x="6216208" y="3693433"/>
            <a:ext cx="2743200" cy="2514600"/>
          </a:xfrm>
          <a:prstGeom prst="rect">
            <a:avLst/>
          </a:prstGeom>
          <a:noFill/>
          <a:ln>
            <a:solidFill>
              <a:schemeClr val="tx1"/>
            </a:solidFill>
          </a:ln>
        </p:spPr>
        <p:txBody>
          <a:bodyPr spcFirstLastPara="1" wrap="square" lIns="91425" tIns="91425" rIns="91425" bIns="91425" anchor="t" anchorCtr="0">
            <a:noAutofit/>
          </a:bodyPr>
          <a:lstStyle/>
          <a:p>
            <a:pPr marL="0" indent="0">
              <a:buNone/>
            </a:pPr>
            <a:r>
              <a:rPr lang="en" sz="1800" b="1" dirty="0">
                <a:latin typeface="+mn-lt"/>
              </a:rPr>
              <a:t>#6</a:t>
            </a:r>
            <a:endParaRPr sz="1800" b="1" dirty="0">
              <a:latin typeface="+mn-lt"/>
            </a:endParaRPr>
          </a:p>
          <a:p>
            <a:pPr marL="0" indent="0">
              <a:buNone/>
            </a:pPr>
            <a:r>
              <a:rPr lang="en" sz="1800" dirty="0">
                <a:latin typeface="+mn-lt"/>
              </a:rPr>
              <a:t>Each interim assessment can be previewed prior to administration in the Assessment Viewing Application.</a:t>
            </a:r>
            <a:endParaRPr sz="1800" dirty="0">
              <a:latin typeface="+mn-lt"/>
            </a:endParaRPr>
          </a:p>
        </p:txBody>
      </p:sp>
      <p:sp>
        <p:nvSpPr>
          <p:cNvPr id="489" name="Google Shape;489;p58"/>
          <p:cNvSpPr txBox="1">
            <a:spLocks noGrp="1"/>
          </p:cNvSpPr>
          <p:nvPr>
            <p:ph type="title" idx="4294967295"/>
          </p:nvPr>
        </p:nvSpPr>
        <p:spPr>
          <a:xfrm>
            <a:off x="1810044" y="183931"/>
            <a:ext cx="7104184" cy="585104"/>
          </a:xfrm>
          <a:prstGeom prst="rect">
            <a:avLst/>
          </a:prstGeom>
          <a:noFill/>
          <a:ln>
            <a:noFill/>
          </a:ln>
        </p:spPr>
        <p:txBody>
          <a:bodyPr spcFirstLastPara="1" wrap="square" lIns="91425" tIns="91425" rIns="91425" bIns="91425" anchor="t" anchorCtr="0">
            <a:noAutofit/>
          </a:bodyPr>
          <a:lstStyle/>
          <a:p>
            <a:r>
              <a:rPr lang="en-US" sz="2800" dirty="0">
                <a:latin typeface="+mn-lt"/>
              </a:rPr>
              <a:t>Additional Interim Assessments Facts</a:t>
            </a:r>
            <a:endParaRPr sz="1000" dirty="0"/>
          </a:p>
          <a:p>
            <a:endParaRPr sz="1000" dirty="0"/>
          </a:p>
        </p:txBody>
      </p:sp>
    </p:spTree>
    <p:extLst>
      <p:ext uri="{BB962C8B-B14F-4D97-AF65-F5344CB8AC3E}">
        <p14:creationId xmlns:p14="http://schemas.microsoft.com/office/powerpoint/2010/main" val="329036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500"/>
                                        <p:tgtEl>
                                          <p:spTgt spid="4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2"/>
                                        </p:tgtEl>
                                        <p:attrNameLst>
                                          <p:attrName>style.visibility</p:attrName>
                                        </p:attrNameLst>
                                      </p:cBhvr>
                                      <p:to>
                                        <p:strVal val="visible"/>
                                      </p:to>
                                    </p:set>
                                    <p:animEffect transition="in" filter="fade">
                                      <p:cBhvr>
                                        <p:cTn id="12" dur="500"/>
                                        <p:tgtEl>
                                          <p:spTgt spid="4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3"/>
                                        </p:tgtEl>
                                        <p:attrNameLst>
                                          <p:attrName>style.visibility</p:attrName>
                                        </p:attrNameLst>
                                      </p:cBhvr>
                                      <p:to>
                                        <p:strVal val="visible"/>
                                      </p:to>
                                    </p:set>
                                    <p:animEffect transition="in" filter="fade">
                                      <p:cBhvr>
                                        <p:cTn id="17" dur="500"/>
                                        <p:tgtEl>
                                          <p:spTgt spid="4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4"/>
                                        </p:tgtEl>
                                        <p:attrNameLst>
                                          <p:attrName>style.visibility</p:attrName>
                                        </p:attrNameLst>
                                      </p:cBhvr>
                                      <p:to>
                                        <p:strVal val="visible"/>
                                      </p:to>
                                    </p:set>
                                    <p:animEffect transition="in" filter="fade">
                                      <p:cBhvr>
                                        <p:cTn id="22" dur="500"/>
                                        <p:tgtEl>
                                          <p:spTgt spid="4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5"/>
                                        </p:tgtEl>
                                        <p:attrNameLst>
                                          <p:attrName>style.visibility</p:attrName>
                                        </p:attrNameLst>
                                      </p:cBhvr>
                                      <p:to>
                                        <p:strVal val="visible"/>
                                      </p:to>
                                    </p:set>
                                    <p:animEffect transition="in" filter="fade">
                                      <p:cBhvr>
                                        <p:cTn id="27"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 grpId="0" animBg="1"/>
      <p:bldP spid="492" grpId="0" animBg="1"/>
      <p:bldP spid="493" grpId="0" animBg="1"/>
      <p:bldP spid="494" grpId="0" animBg="1"/>
      <p:bldP spid="49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Grade Items*</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21</a:t>
            </a:fld>
            <a:endParaRPr lang="en-US"/>
          </a:p>
        </p:txBody>
      </p:sp>
      <p:pic>
        <p:nvPicPr>
          <p:cNvPr id="11" name="Content Placeholder 10" title="Science Interim Assessment table"/>
          <p:cNvPicPr>
            <a:picLocks noGrp="1" noChangeAspect="1"/>
          </p:cNvPicPr>
          <p:nvPr>
            <p:ph sz="half" idx="1"/>
          </p:nvPr>
        </p:nvPicPr>
        <p:blipFill>
          <a:blip r:embed="rId3"/>
          <a:stretch>
            <a:fillRect/>
          </a:stretch>
        </p:blipFill>
        <p:spPr>
          <a:xfrm>
            <a:off x="58993" y="2194882"/>
            <a:ext cx="4344115" cy="3518629"/>
          </a:xfrm>
          <a:prstGeom prst="rect">
            <a:avLst/>
          </a:prstGeom>
        </p:spPr>
      </p:pic>
      <p:pic>
        <p:nvPicPr>
          <p:cNvPr id="12" name="Picture 11" title="Science Interim Assessment table"/>
          <p:cNvPicPr>
            <a:picLocks noChangeAspect="1"/>
          </p:cNvPicPr>
          <p:nvPr/>
        </p:nvPicPr>
        <p:blipFill>
          <a:blip r:embed="rId4"/>
          <a:stretch>
            <a:fillRect/>
          </a:stretch>
        </p:blipFill>
        <p:spPr>
          <a:xfrm>
            <a:off x="4532980" y="2681340"/>
            <a:ext cx="4397169" cy="3032171"/>
          </a:xfrm>
          <a:prstGeom prst="rect">
            <a:avLst/>
          </a:prstGeom>
        </p:spPr>
      </p:pic>
      <p:pic>
        <p:nvPicPr>
          <p:cNvPr id="8" name="Picture 7" title="Science Interim Assessment table"/>
          <p:cNvPicPr>
            <a:picLocks noChangeAspect="1"/>
          </p:cNvPicPr>
          <p:nvPr/>
        </p:nvPicPr>
        <p:blipFill>
          <a:blip r:embed="rId5"/>
          <a:stretch>
            <a:fillRect/>
          </a:stretch>
        </p:blipFill>
        <p:spPr>
          <a:xfrm>
            <a:off x="4569806" y="2194881"/>
            <a:ext cx="4391639" cy="570755"/>
          </a:xfrm>
          <a:prstGeom prst="rect">
            <a:avLst/>
          </a:prstGeom>
        </p:spPr>
      </p:pic>
      <p:sp>
        <p:nvSpPr>
          <p:cNvPr id="15" name="Rectangle 14"/>
          <p:cNvSpPr/>
          <p:nvPr/>
        </p:nvSpPr>
        <p:spPr>
          <a:xfrm>
            <a:off x="3681198" y="683187"/>
            <a:ext cx="5336365" cy="307777"/>
          </a:xfrm>
          <a:prstGeom prst="rect">
            <a:avLst/>
          </a:prstGeom>
        </p:spPr>
        <p:txBody>
          <a:bodyPr wrap="square">
            <a:spAutoFit/>
          </a:bodyPr>
          <a:lstStyle/>
          <a:p>
            <a:pPr algn="r"/>
            <a:r>
              <a:rPr lang="en-US" dirty="0">
                <a:solidFill>
                  <a:schemeClr val="bg1"/>
                </a:solidFill>
              </a:rPr>
              <a:t>*content is recommended for use in </a:t>
            </a:r>
            <a:r>
              <a:rPr lang="en-US" dirty="0" smtClean="0">
                <a:solidFill>
                  <a:schemeClr val="bg1"/>
                </a:solidFill>
              </a:rPr>
              <a:t>3</a:t>
            </a:r>
            <a:r>
              <a:rPr lang="en-US" baseline="30000" dirty="0" smtClean="0">
                <a:solidFill>
                  <a:schemeClr val="bg1"/>
                </a:solidFill>
              </a:rPr>
              <a:t>rd </a:t>
            </a:r>
            <a:r>
              <a:rPr lang="en-US" dirty="0" smtClean="0">
                <a:solidFill>
                  <a:schemeClr val="bg1"/>
                </a:solidFill>
              </a:rPr>
              <a:t>- 5</a:t>
            </a:r>
            <a:r>
              <a:rPr lang="en-US" baseline="30000" dirty="0" smtClean="0">
                <a:solidFill>
                  <a:schemeClr val="bg1"/>
                </a:solidFill>
              </a:rPr>
              <a:t>th</a:t>
            </a:r>
            <a:r>
              <a:rPr lang="en-US" dirty="0" smtClean="0">
                <a:solidFill>
                  <a:schemeClr val="bg1"/>
                </a:solidFill>
              </a:rPr>
              <a:t> </a:t>
            </a:r>
            <a:r>
              <a:rPr lang="en-US" dirty="0">
                <a:solidFill>
                  <a:schemeClr val="bg1"/>
                </a:solidFill>
              </a:rPr>
              <a:t>grades</a:t>
            </a:r>
          </a:p>
        </p:txBody>
      </p:sp>
    </p:spTree>
    <p:extLst>
      <p:ext uri="{BB962C8B-B14F-4D97-AF65-F5344CB8AC3E}">
        <p14:creationId xmlns:p14="http://schemas.microsoft.com/office/powerpoint/2010/main" val="4127814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g6247499a28_0_15"/>
          <p:cNvSpPr txBox="1"/>
          <p:nvPr/>
        </p:nvSpPr>
        <p:spPr>
          <a:xfrm>
            <a:off x="2948051" y="166251"/>
            <a:ext cx="5649000" cy="641400"/>
          </a:xfrm>
          <a:prstGeom prst="rect">
            <a:avLst/>
          </a:prstGeom>
          <a:noFill/>
          <a:ln>
            <a:noFill/>
          </a:ln>
        </p:spPr>
        <p:txBody>
          <a:bodyPr spcFirstLastPara="1" wrap="square" lIns="91425" tIns="45700" rIns="91425" bIns="45700" anchor="t" anchorCtr="0">
            <a:noAutofit/>
          </a:bodyPr>
          <a:lstStyle/>
          <a:p>
            <a:pPr algn="r">
              <a:lnSpc>
                <a:spcPct val="90000"/>
              </a:lnSpc>
              <a:buSzPts val="3200"/>
            </a:pPr>
            <a:r>
              <a:rPr lang="en-US" sz="3200" b="1" dirty="0">
                <a:latin typeface="Calibri"/>
                <a:ea typeface="Calibri"/>
                <a:cs typeface="Calibri"/>
                <a:sym typeface="Calibri"/>
              </a:rPr>
              <a:t>ELA Grade </a:t>
            </a:r>
            <a:r>
              <a:rPr lang="en-US" sz="3200" b="1" dirty="0" smtClean="0">
                <a:latin typeface="Calibri"/>
                <a:ea typeface="Calibri"/>
                <a:cs typeface="Calibri"/>
                <a:sym typeface="Calibri"/>
              </a:rPr>
              <a:t>5 Interims</a:t>
            </a:r>
            <a:endParaRPr dirty="0"/>
          </a:p>
        </p:txBody>
      </p:sp>
      <p:pic>
        <p:nvPicPr>
          <p:cNvPr id="3" name="Picture 2" title="ELA Interim Assessment table"/>
          <p:cNvPicPr>
            <a:picLocks noChangeAspect="1"/>
          </p:cNvPicPr>
          <p:nvPr/>
        </p:nvPicPr>
        <p:blipFill>
          <a:blip r:embed="rId3"/>
          <a:stretch>
            <a:fillRect/>
          </a:stretch>
        </p:blipFill>
        <p:spPr>
          <a:xfrm>
            <a:off x="1229873" y="758774"/>
            <a:ext cx="6422388" cy="5710852"/>
          </a:xfrm>
          <a:prstGeom prst="rect">
            <a:avLst/>
          </a:prstGeom>
        </p:spPr>
      </p:pic>
      <p:sp>
        <p:nvSpPr>
          <p:cNvPr id="2" name="Title 1" hidden="1"/>
          <p:cNvSpPr>
            <a:spLocks noGrp="1"/>
          </p:cNvSpPr>
          <p:nvPr>
            <p:ph type="title"/>
          </p:nvPr>
        </p:nvSpPr>
        <p:spPr/>
        <p:txBody>
          <a:bodyPr/>
          <a:lstStyle/>
          <a:p>
            <a:r>
              <a:rPr lang="en-US" dirty="0"/>
              <a:t>ELA Grade 5 Interims</a:t>
            </a:r>
            <a:br>
              <a:rPr lang="en-US" dirty="0"/>
            </a:br>
            <a:endParaRPr lang="en-US" dirty="0"/>
          </a:p>
        </p:txBody>
      </p:sp>
    </p:spTree>
    <p:extLst>
      <p:ext uri="{BB962C8B-B14F-4D97-AF65-F5344CB8AC3E}">
        <p14:creationId xmlns:p14="http://schemas.microsoft.com/office/powerpoint/2010/main" val="3562707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6247499a28_0_21"/>
          <p:cNvSpPr txBox="1"/>
          <p:nvPr/>
        </p:nvSpPr>
        <p:spPr>
          <a:xfrm>
            <a:off x="2948051" y="166251"/>
            <a:ext cx="5649000" cy="641400"/>
          </a:xfrm>
          <a:prstGeom prst="rect">
            <a:avLst/>
          </a:prstGeom>
          <a:noFill/>
          <a:ln>
            <a:noFill/>
          </a:ln>
        </p:spPr>
        <p:txBody>
          <a:bodyPr spcFirstLastPara="1" wrap="square" lIns="91425" tIns="45700" rIns="91425" bIns="45700" anchor="t" anchorCtr="0">
            <a:noAutofit/>
          </a:bodyPr>
          <a:lstStyle/>
          <a:p>
            <a:pPr algn="r">
              <a:lnSpc>
                <a:spcPct val="90000"/>
              </a:lnSpc>
              <a:buSzPts val="3200"/>
            </a:pPr>
            <a:r>
              <a:rPr lang="en-US" sz="3200" b="1" dirty="0">
                <a:latin typeface="Calibri"/>
                <a:ea typeface="Calibri"/>
                <a:cs typeface="Calibri"/>
                <a:sym typeface="Calibri"/>
              </a:rPr>
              <a:t>Math Grade </a:t>
            </a:r>
            <a:r>
              <a:rPr lang="en-US" sz="3200" b="1" dirty="0" smtClean="0">
                <a:latin typeface="Calibri"/>
                <a:ea typeface="Calibri"/>
                <a:cs typeface="Calibri"/>
                <a:sym typeface="Calibri"/>
              </a:rPr>
              <a:t>5 Interims</a:t>
            </a:r>
            <a:endParaRPr dirty="0"/>
          </a:p>
        </p:txBody>
      </p:sp>
      <p:pic>
        <p:nvPicPr>
          <p:cNvPr id="2" name="Picture 1" title="Math Interim Assessment table"/>
          <p:cNvPicPr>
            <a:picLocks noChangeAspect="1"/>
          </p:cNvPicPr>
          <p:nvPr/>
        </p:nvPicPr>
        <p:blipFill>
          <a:blip r:embed="rId3"/>
          <a:stretch>
            <a:fillRect/>
          </a:stretch>
        </p:blipFill>
        <p:spPr>
          <a:xfrm>
            <a:off x="1494619" y="698091"/>
            <a:ext cx="6174544" cy="5786020"/>
          </a:xfrm>
          <a:prstGeom prst="rect">
            <a:avLst/>
          </a:prstGeom>
        </p:spPr>
      </p:pic>
      <p:sp>
        <p:nvSpPr>
          <p:cNvPr id="3" name="Title 2" hidden="1"/>
          <p:cNvSpPr>
            <a:spLocks noGrp="1"/>
          </p:cNvSpPr>
          <p:nvPr>
            <p:ph type="title"/>
          </p:nvPr>
        </p:nvSpPr>
        <p:spPr/>
        <p:txBody>
          <a:bodyPr/>
          <a:lstStyle/>
          <a:p>
            <a:r>
              <a:rPr lang="en-US" dirty="0"/>
              <a:t>Math Grade 5 Interims</a:t>
            </a:r>
            <a:br>
              <a:rPr lang="en-US" dirty="0"/>
            </a:br>
            <a:endParaRPr lang="en-US" dirty="0"/>
          </a:p>
        </p:txBody>
      </p:sp>
    </p:spTree>
    <p:extLst>
      <p:ext uri="{BB962C8B-B14F-4D97-AF65-F5344CB8AC3E}">
        <p14:creationId xmlns:p14="http://schemas.microsoft.com/office/powerpoint/2010/main" val="4190473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2160639" y="133903"/>
            <a:ext cx="6858000" cy="687091"/>
          </a:xfrm>
          <a:prstGeom prst="rect">
            <a:avLst/>
          </a:prstGeom>
        </p:spPr>
        <p:txBody>
          <a:bodyPr spcFirstLastPara="1" wrap="square" lIns="91425" tIns="45700" rIns="91425" bIns="45700" anchor="ctr" anchorCtr="0">
            <a:noAutofit/>
          </a:bodyPr>
          <a:lstStyle/>
          <a:p>
            <a:r>
              <a:rPr lang="en" sz="3600" dirty="0">
                <a:solidFill>
                  <a:schemeClr val="bg1"/>
                </a:solidFill>
                <a:latin typeface="Calibri" panose="020F0502020204030204" pitchFamily="34" charset="0"/>
                <a:cs typeface="Calibri" panose="020F0502020204030204" pitchFamily="34" charset="0"/>
              </a:rPr>
              <a:t>Tools for </a:t>
            </a:r>
            <a:r>
              <a:rPr lang="en" sz="3600" dirty="0" smtClean="0">
                <a:solidFill>
                  <a:schemeClr val="bg1"/>
                </a:solidFill>
                <a:latin typeface="Calibri" panose="020F0502020204030204" pitchFamily="34" charset="0"/>
                <a:cs typeface="Calibri" panose="020F0502020204030204" pitchFamily="34" charset="0"/>
              </a:rPr>
              <a:t>Teachers</a:t>
            </a:r>
            <a:br>
              <a:rPr lang="en" sz="3600" dirty="0" smtClean="0">
                <a:solidFill>
                  <a:schemeClr val="bg1"/>
                </a:solidFill>
                <a:latin typeface="Calibri" panose="020F0502020204030204" pitchFamily="34" charset="0"/>
                <a:cs typeface="Calibri" panose="020F0502020204030204" pitchFamily="34" charset="0"/>
              </a:rPr>
            </a:br>
            <a:r>
              <a:rPr lang="en" sz="3600" dirty="0" smtClean="0">
                <a:solidFill>
                  <a:schemeClr val="bg1"/>
                </a:solidFill>
                <a:latin typeface="Calibri" panose="020F0502020204030204" pitchFamily="34" charset="0"/>
                <a:cs typeface="Calibri" panose="020F0502020204030204" pitchFamily="34" charset="0"/>
              </a:rPr>
              <a:t>for ELA and Mathematics</a:t>
            </a:r>
            <a:endParaRPr sz="3600" dirty="0">
              <a:solidFill>
                <a:schemeClr val="bg1"/>
              </a:solidFill>
              <a:latin typeface="Calibri" panose="020F0502020204030204" pitchFamily="34" charset="0"/>
              <a:cs typeface="Calibri" panose="020F0502020204030204" pitchFamily="34" charset="0"/>
            </a:endParaRPr>
          </a:p>
        </p:txBody>
      </p:sp>
      <p:sp>
        <p:nvSpPr>
          <p:cNvPr id="219" name="Google Shape;219;p33"/>
          <p:cNvSpPr txBox="1">
            <a:spLocks noGrp="1"/>
          </p:cNvSpPr>
          <p:nvPr>
            <p:ph type="subTitle" idx="1"/>
          </p:nvPr>
        </p:nvSpPr>
        <p:spPr>
          <a:xfrm>
            <a:off x="282138" y="2126189"/>
            <a:ext cx="8632158" cy="1655761"/>
          </a:xfrm>
          <a:prstGeom prst="rect">
            <a:avLst/>
          </a:prstGeom>
        </p:spPr>
        <p:txBody>
          <a:bodyPr spcFirstLastPara="1" wrap="square" lIns="91425" tIns="45700" rIns="91425" bIns="45700" anchor="ctr" anchorCtr="0">
            <a:noAutofit/>
          </a:bodyPr>
          <a:lstStyle/>
          <a:p>
            <a:pPr marL="0" indent="0" algn="l">
              <a:lnSpc>
                <a:spcPct val="115000"/>
              </a:lnSpc>
            </a:pPr>
            <a:r>
              <a:rPr lang="en" sz="2800" dirty="0">
                <a:latin typeface="Calibri" panose="020F0502020204030204" pitchFamily="34" charset="0"/>
                <a:ea typeface="Arial"/>
                <a:cs typeface="Calibri" panose="020F0502020204030204" pitchFamily="34" charset="0"/>
                <a:sym typeface="Arial"/>
              </a:rPr>
              <a:t>To support formative assessment,</a:t>
            </a:r>
            <a:r>
              <a:rPr lang="en" sz="2800" dirty="0">
                <a:uFill>
                  <a:noFill/>
                </a:uFill>
                <a:latin typeface="Calibri" panose="020F0502020204030204" pitchFamily="34" charset="0"/>
                <a:ea typeface="Arial"/>
                <a:cs typeface="Calibri" panose="020F0502020204030204" pitchFamily="34" charset="0"/>
                <a:sym typeface="Arial"/>
                <a:hlinkClick r:id="rId3"/>
              </a:rPr>
              <a:t> </a:t>
            </a:r>
            <a:r>
              <a:rPr lang="en" sz="2800" u="sng" dirty="0">
                <a:solidFill>
                  <a:schemeClr val="hlink"/>
                </a:solidFill>
                <a:latin typeface="Calibri" panose="020F0502020204030204" pitchFamily="34" charset="0"/>
                <a:ea typeface="Arial"/>
                <a:cs typeface="Calibri" panose="020F0502020204030204" pitchFamily="34" charset="0"/>
                <a:sym typeface="Arial"/>
                <a:hlinkClick r:id="rId3"/>
              </a:rPr>
              <a:t>Smarter Tools for Teachers</a:t>
            </a:r>
            <a:r>
              <a:rPr lang="en" sz="2800" dirty="0">
                <a:latin typeface="Calibri" panose="020F0502020204030204" pitchFamily="34" charset="0"/>
                <a:ea typeface="Arial"/>
                <a:cs typeface="Calibri" panose="020F0502020204030204" pitchFamily="34" charset="0"/>
                <a:sym typeface="Arial"/>
              </a:rPr>
              <a:t> is an online collection of high-quality instructional and professional learning resources contributed </a:t>
            </a:r>
            <a:r>
              <a:rPr lang="en" sz="2800" b="1" u="sng" dirty="0">
                <a:latin typeface="Calibri" panose="020F0502020204030204" pitchFamily="34" charset="0"/>
                <a:ea typeface="Arial"/>
                <a:cs typeface="Calibri" panose="020F0502020204030204" pitchFamily="34" charset="0"/>
                <a:sym typeface="Arial"/>
              </a:rPr>
              <a:t>by educators for educators</a:t>
            </a:r>
            <a:r>
              <a:rPr lang="en" sz="2800" dirty="0">
                <a:latin typeface="Calibri" panose="020F0502020204030204" pitchFamily="34" charset="0"/>
                <a:ea typeface="Arial"/>
                <a:cs typeface="Calibri" panose="020F0502020204030204" pitchFamily="34" charset="0"/>
                <a:sym typeface="Arial"/>
              </a:rPr>
              <a:t>. </a:t>
            </a:r>
            <a:endParaRPr sz="2800" dirty="0">
              <a:latin typeface="Calibri" panose="020F0502020204030204" pitchFamily="34" charset="0"/>
              <a:cs typeface="Calibri" panose="020F0502020204030204" pitchFamily="34" charset="0"/>
            </a:endParaRPr>
          </a:p>
        </p:txBody>
      </p:sp>
      <p:pic>
        <p:nvPicPr>
          <p:cNvPr id="220" name="Google Shape;220;p33" title="Tools for Teachers image"/>
          <p:cNvPicPr preferRelativeResize="0"/>
          <p:nvPr/>
        </p:nvPicPr>
        <p:blipFill>
          <a:blip r:embed="rId4">
            <a:alphaModFix/>
          </a:blip>
          <a:stretch>
            <a:fillRect/>
          </a:stretch>
        </p:blipFill>
        <p:spPr>
          <a:xfrm>
            <a:off x="282138" y="4256756"/>
            <a:ext cx="3655681" cy="2099799"/>
          </a:xfrm>
          <a:prstGeom prst="rect">
            <a:avLst/>
          </a:prstGeom>
          <a:noFill/>
          <a:ln>
            <a:noFill/>
          </a:ln>
        </p:spPr>
      </p:pic>
      <p:pic>
        <p:nvPicPr>
          <p:cNvPr id="5" name="Google Shape;195;p30" title="Formative Assessment Process graphic"/>
          <p:cNvPicPr preferRelativeResize="0"/>
          <p:nvPr/>
        </p:nvPicPr>
        <p:blipFill>
          <a:blip r:embed="rId5">
            <a:alphaModFix/>
          </a:blip>
          <a:stretch>
            <a:fillRect/>
          </a:stretch>
        </p:blipFill>
        <p:spPr>
          <a:xfrm>
            <a:off x="5287616" y="4256756"/>
            <a:ext cx="3626680" cy="2099799"/>
          </a:xfrm>
          <a:prstGeom prst="rect">
            <a:avLst/>
          </a:prstGeom>
          <a:noFill/>
          <a:ln>
            <a:noFill/>
          </a:ln>
        </p:spPr>
      </p:pic>
    </p:spTree>
    <p:extLst>
      <p:ext uri="{BB962C8B-B14F-4D97-AF65-F5344CB8AC3E}">
        <p14:creationId xmlns:p14="http://schemas.microsoft.com/office/powerpoint/2010/main" val="2167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257300" y="134851"/>
            <a:ext cx="7886700" cy="849217"/>
          </a:xfrm>
          <a:prstGeom prst="rect">
            <a:avLst/>
          </a:prstGeom>
        </p:spPr>
        <p:txBody>
          <a:bodyPr spcFirstLastPara="1" vert="horz" wrap="square" lIns="68569" tIns="34275" rIns="68569" bIns="34275" rtlCol="0" anchor="ctr" anchorCtr="0">
            <a:noAutofit/>
          </a:bodyPr>
          <a:lstStyle/>
          <a:p>
            <a:pPr algn="r"/>
            <a:r>
              <a:rPr lang="en" sz="3600" dirty="0" smtClean="0">
                <a:solidFill>
                  <a:schemeClr val="bg1"/>
                </a:solidFill>
              </a:rPr>
              <a:t>Interim Training Requirements</a:t>
            </a:r>
            <a:endParaRPr sz="3600" dirty="0">
              <a:solidFill>
                <a:schemeClr val="bg1"/>
              </a:solidFill>
            </a:endParaRPr>
          </a:p>
        </p:txBody>
      </p:sp>
      <p:sp>
        <p:nvSpPr>
          <p:cNvPr id="96" name="Google Shape;96;p16"/>
          <p:cNvSpPr txBox="1">
            <a:spLocks noGrp="1"/>
          </p:cNvSpPr>
          <p:nvPr>
            <p:ph type="subTitle" idx="4294967295"/>
          </p:nvPr>
        </p:nvSpPr>
        <p:spPr>
          <a:xfrm>
            <a:off x="477043" y="2342607"/>
            <a:ext cx="8189913" cy="3405052"/>
          </a:xfrm>
          <a:prstGeom prst="rect">
            <a:avLst/>
          </a:prstGeom>
        </p:spPr>
        <p:txBody>
          <a:bodyPr spcFirstLastPara="1" vert="horz" wrap="square" lIns="68569" tIns="34275" rIns="68569" bIns="34275" rtlCol="0" anchor="t" anchorCtr="0">
            <a:noAutofit/>
          </a:bodyPr>
          <a:lstStyle/>
          <a:p>
            <a:pPr lvl="0"/>
            <a:r>
              <a:rPr lang="en-US" dirty="0"/>
              <a:t>DTCs or STCs will need to apply the </a:t>
            </a:r>
            <a:r>
              <a:rPr lang="en-US" b="1" dirty="0"/>
              <a:t>“Interim” </a:t>
            </a:r>
            <a:r>
              <a:rPr lang="en-US" dirty="0"/>
              <a:t>Test Group to each user that will administer the interim assessments.  The decision to allow access to the Interim Assessment System is determined by the educators’ district. </a:t>
            </a:r>
            <a:endParaRPr lang="en-US" dirty="0" smtClean="0"/>
          </a:p>
          <a:p>
            <a:pPr lvl="0"/>
            <a:endParaRPr lang="en-US" sz="600" dirty="0"/>
          </a:p>
          <a:p>
            <a:pPr lvl="1"/>
            <a:r>
              <a:rPr lang="en-US" dirty="0"/>
              <a:t>Users </a:t>
            </a:r>
            <a:r>
              <a:rPr lang="en-US" b="1" dirty="0">
                <a:solidFill>
                  <a:srgbClr val="FF0000"/>
                </a:solidFill>
              </a:rPr>
              <a:t>will not be able to administer the interim assessments </a:t>
            </a:r>
            <a:r>
              <a:rPr lang="en-US" dirty="0"/>
              <a:t>if the Test Group permission is not assigned to their TA user account.</a:t>
            </a:r>
          </a:p>
          <a:p>
            <a:pPr marL="257168" lvl="1" indent="0">
              <a:buNone/>
            </a:pPr>
            <a:endParaRPr lang="en-US" sz="3200" dirty="0"/>
          </a:p>
        </p:txBody>
      </p:sp>
    </p:spTree>
    <p:custDataLst>
      <p:tags r:id="rId1"/>
    </p:custDataLst>
    <p:extLst>
      <p:ext uri="{BB962C8B-B14F-4D97-AF65-F5344CB8AC3E}">
        <p14:creationId xmlns:p14="http://schemas.microsoft.com/office/powerpoint/2010/main" val="124072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2" end="2"/>
                                            </p:txEl>
                                          </p:spTgt>
                                        </p:tgtEl>
                                        <p:attrNameLst>
                                          <p:attrName>style.visibility</p:attrName>
                                        </p:attrNameLst>
                                      </p:cBhvr>
                                      <p:to>
                                        <p:strVal val="visible"/>
                                      </p:to>
                                    </p:set>
                                    <p:animEffect transition="in" filter="fade">
                                      <p:cBhvr>
                                        <p:cTn id="7" dur="500"/>
                                        <p:tgtEl>
                                          <p:spTgt spid="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177290" y="195811"/>
            <a:ext cx="7886700" cy="631503"/>
          </a:xfrm>
          <a:prstGeom prst="rect">
            <a:avLst/>
          </a:prstGeom>
        </p:spPr>
        <p:txBody>
          <a:bodyPr spcFirstLastPara="1" vert="horz" wrap="square" lIns="68569" tIns="34275" rIns="68569" bIns="34275" rtlCol="0" anchor="ctr" anchorCtr="0">
            <a:noAutofit/>
          </a:bodyPr>
          <a:lstStyle/>
          <a:p>
            <a:pPr algn="r"/>
            <a:r>
              <a:rPr lang="en" sz="3600" dirty="0" smtClean="0">
                <a:solidFill>
                  <a:schemeClr val="bg1"/>
                </a:solidFill>
              </a:rPr>
              <a:t>Interim Training Requirements</a:t>
            </a:r>
            <a:endParaRPr sz="3600" dirty="0">
              <a:solidFill>
                <a:schemeClr val="bg1"/>
              </a:solidFill>
            </a:endParaRPr>
          </a:p>
        </p:txBody>
      </p:sp>
      <p:sp>
        <p:nvSpPr>
          <p:cNvPr id="96" name="Google Shape;96;p16"/>
          <p:cNvSpPr txBox="1">
            <a:spLocks noGrp="1"/>
          </p:cNvSpPr>
          <p:nvPr>
            <p:ph type="subTitle" idx="4294967295"/>
          </p:nvPr>
        </p:nvSpPr>
        <p:spPr>
          <a:xfrm>
            <a:off x="278675" y="2098765"/>
            <a:ext cx="8630193" cy="3881891"/>
          </a:xfrm>
          <a:prstGeom prst="rect">
            <a:avLst/>
          </a:prstGeom>
        </p:spPr>
        <p:txBody>
          <a:bodyPr spcFirstLastPara="1" vert="horz" wrap="square" lIns="68569" tIns="34275" rIns="68569" bIns="34275" rtlCol="0" anchor="t" anchorCtr="0">
            <a:noAutofit/>
          </a:bodyPr>
          <a:lstStyle/>
          <a:p>
            <a:r>
              <a:rPr lang="en-US" dirty="0" smtClean="0"/>
              <a:t>If </a:t>
            </a:r>
            <a:r>
              <a:rPr lang="en-US" dirty="0"/>
              <a:t>the TA is a returning user from 2019-20, </a:t>
            </a:r>
            <a:r>
              <a:rPr lang="en-US" b="1" dirty="0"/>
              <a:t>there are no additional requirements required to apply the “Interim” Test Group other than Module – 8. </a:t>
            </a:r>
          </a:p>
          <a:p>
            <a:endParaRPr lang="en-US" sz="2400" b="1" dirty="0"/>
          </a:p>
          <a:p>
            <a:r>
              <a:rPr lang="en-US" dirty="0"/>
              <a:t>However, if an educator </a:t>
            </a:r>
            <a:r>
              <a:rPr lang="en-US" b="1" u="sng" dirty="0"/>
              <a:t>does not </a:t>
            </a:r>
            <a:r>
              <a:rPr lang="en-US" dirty="0"/>
              <a:t>have a 2019-20 TA user role </a:t>
            </a:r>
            <a:r>
              <a:rPr lang="en-US" b="1" u="sng" dirty="0"/>
              <a:t>or has transitioned to a new district</a:t>
            </a:r>
            <a:r>
              <a:rPr lang="en-US" dirty="0"/>
              <a:t>, they </a:t>
            </a:r>
            <a:r>
              <a:rPr lang="en-US" b="1" dirty="0">
                <a:solidFill>
                  <a:srgbClr val="FF0000"/>
                </a:solidFill>
              </a:rPr>
              <a:t>must complete </a:t>
            </a:r>
            <a:r>
              <a:rPr lang="en-US" dirty="0"/>
              <a:t>the reading requirements in Table 5 of the </a:t>
            </a:r>
            <a:r>
              <a:rPr lang="en-US" b="1" u="sng" dirty="0">
                <a:hlinkClick r:id="rId4"/>
              </a:rPr>
              <a:t>Test Administration Manual</a:t>
            </a:r>
            <a:r>
              <a:rPr lang="en-US" b="1" dirty="0"/>
              <a:t> and</a:t>
            </a:r>
            <a:r>
              <a:rPr lang="en-US" dirty="0"/>
              <a:t> </a:t>
            </a:r>
            <a:r>
              <a:rPr lang="en-US" b="1" dirty="0">
                <a:solidFill>
                  <a:srgbClr val="FF0000"/>
                </a:solidFill>
              </a:rPr>
              <a:t>the ODE-provided training </a:t>
            </a:r>
            <a:r>
              <a:rPr lang="en-US" b="1" u="sng" dirty="0">
                <a:solidFill>
                  <a:srgbClr val="FF0000"/>
                </a:solidFill>
              </a:rPr>
              <a:t>modules 2 – 4 and 8</a:t>
            </a:r>
            <a:r>
              <a:rPr lang="en-US" dirty="0"/>
              <a:t> posted to the </a:t>
            </a:r>
            <a:r>
              <a:rPr lang="en-US" b="1" u="sng" dirty="0">
                <a:hlinkClick r:id="rId4"/>
              </a:rPr>
              <a:t>Assessment Training Materials </a:t>
            </a:r>
            <a:r>
              <a:rPr lang="en-US" dirty="0"/>
              <a:t>webpage.</a:t>
            </a:r>
          </a:p>
        </p:txBody>
      </p:sp>
    </p:spTree>
    <p:custDataLst>
      <p:tags r:id="rId1"/>
    </p:custDataLst>
    <p:extLst>
      <p:ext uri="{BB962C8B-B14F-4D97-AF65-F5344CB8AC3E}">
        <p14:creationId xmlns:p14="http://schemas.microsoft.com/office/powerpoint/2010/main" val="19208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2" end="2"/>
                                            </p:txEl>
                                          </p:spTgt>
                                        </p:tgtEl>
                                        <p:attrNameLst>
                                          <p:attrName>style.visibility</p:attrName>
                                        </p:attrNameLst>
                                      </p:cBhvr>
                                      <p:to>
                                        <p:strVal val="visible"/>
                                      </p:to>
                                    </p:set>
                                    <p:animEffect transition="in" filter="fade">
                                      <p:cBhvr>
                                        <p:cTn id="7" dur="500"/>
                                        <p:tgtEl>
                                          <p:spTgt spid="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2" name="Picture 1" title="ODE Website Student Assessment screenshot"/>
          <p:cNvPicPr>
            <a:picLocks noChangeAspect="1"/>
          </p:cNvPicPr>
          <p:nvPr/>
        </p:nvPicPr>
        <p:blipFill>
          <a:blip r:embed="rId3"/>
          <a:stretch>
            <a:fillRect/>
          </a:stretch>
        </p:blipFill>
        <p:spPr>
          <a:xfrm>
            <a:off x="0" y="1398133"/>
            <a:ext cx="3249307" cy="3742456"/>
          </a:xfrm>
          <a:prstGeom prst="rect">
            <a:avLst/>
          </a:prstGeom>
        </p:spPr>
      </p:pic>
      <p:sp>
        <p:nvSpPr>
          <p:cNvPr id="332" name="Google Shape;332;p23"/>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algn="r">
              <a:buSzPts val="4400"/>
            </a:pPr>
            <a:r>
              <a:rPr lang="en-US" sz="3600" dirty="0" smtClean="0">
                <a:solidFill>
                  <a:schemeClr val="lt1"/>
                </a:solidFill>
              </a:rPr>
              <a:t>Contact Us! www.oregon.gov/ode</a:t>
            </a:r>
            <a:endParaRPr sz="3600" dirty="0">
              <a:solidFill>
                <a:schemeClr val="bg1"/>
              </a:solidFill>
            </a:endParaRPr>
          </a:p>
        </p:txBody>
      </p:sp>
      <p:sp>
        <p:nvSpPr>
          <p:cNvPr id="333" name="Google Shape;333;p23"/>
          <p:cNvSpPr txBox="1">
            <a:spLocks noGrp="1"/>
          </p:cNvSpPr>
          <p:nvPr>
            <p:ph type="body" idx="1"/>
          </p:nvPr>
        </p:nvSpPr>
        <p:spPr>
          <a:xfrm>
            <a:off x="591150" y="2074911"/>
            <a:ext cx="8418900" cy="4551300"/>
          </a:xfrm>
          <a:prstGeom prst="rect">
            <a:avLst/>
          </a:prstGeom>
          <a:noFill/>
          <a:ln>
            <a:noFill/>
          </a:ln>
        </p:spPr>
        <p:txBody>
          <a:bodyPr spcFirstLastPara="1" wrap="square" lIns="91425" tIns="45700" rIns="91425" bIns="45700" anchor="t" anchorCtr="0">
            <a:noAutofit/>
          </a:bodyPr>
          <a:lstStyle/>
          <a:p>
            <a:pPr marL="2743200" lvl="0" indent="0" algn="l" rtl="0">
              <a:lnSpc>
                <a:spcPct val="90000"/>
              </a:lnSpc>
              <a:spcBef>
                <a:spcPts val="0"/>
              </a:spcBef>
              <a:spcAft>
                <a:spcPts val="0"/>
              </a:spcAft>
              <a:buSzPts val="2800"/>
              <a:buNone/>
            </a:pPr>
            <a:r>
              <a:rPr lang="en-US" b="1" dirty="0" smtClean="0"/>
              <a:t> </a:t>
            </a:r>
          </a:p>
          <a:p>
            <a:pPr marL="2743200" lvl="0" indent="0" algn="l"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2800"/>
              <a:buNone/>
            </a:pPr>
            <a:r>
              <a:rPr lang="en-US" sz="2400" b="1" u="sng" dirty="0">
                <a:solidFill>
                  <a:schemeClr val="hlink"/>
                </a:solidFill>
                <a:hlinkClick r:id="rId4"/>
              </a:rPr>
              <a:t>Dan Farley</a:t>
            </a:r>
            <a:r>
              <a:rPr lang="en-US" sz="2400" b="1" dirty="0"/>
              <a:t>:</a:t>
            </a:r>
            <a:r>
              <a:rPr lang="en-US" sz="2400" dirty="0"/>
              <a:t> </a:t>
            </a:r>
            <a:r>
              <a:rPr lang="en-US" sz="2400" i="1" dirty="0"/>
              <a:t>Director of Assessment </a:t>
            </a:r>
            <a:endParaRPr sz="2400" i="1" dirty="0"/>
          </a:p>
          <a:p>
            <a:pPr marL="914400" lvl="1" indent="-279400" algn="r"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1800"/>
              <a:buNone/>
            </a:pPr>
            <a:r>
              <a:rPr lang="en-US" sz="2400" b="1" u="sng" dirty="0">
                <a:solidFill>
                  <a:schemeClr val="hlink"/>
                </a:solidFill>
                <a:hlinkClick r:id="rId5"/>
              </a:rPr>
              <a:t>Noelle </a:t>
            </a:r>
            <a:r>
              <a:rPr lang="en-US" sz="2400" b="1" u="sng" dirty="0" err="1">
                <a:solidFill>
                  <a:schemeClr val="hlink"/>
                </a:solidFill>
                <a:hlinkClick r:id="rId5"/>
              </a:rPr>
              <a:t>Gorbett</a:t>
            </a:r>
            <a:r>
              <a:rPr lang="en-US" sz="2400" b="1" dirty="0"/>
              <a:t>: </a:t>
            </a:r>
            <a:r>
              <a:rPr lang="en-US" sz="2400" i="1" dirty="0"/>
              <a:t>Science Assessment</a:t>
            </a:r>
            <a:endParaRPr sz="2400" i="1" dirty="0"/>
          </a:p>
          <a:p>
            <a:pPr marL="457200" lvl="0" indent="0" algn="r" rtl="0">
              <a:lnSpc>
                <a:spcPct val="90000"/>
              </a:lnSpc>
              <a:spcBef>
                <a:spcPts val="0"/>
              </a:spcBef>
              <a:spcAft>
                <a:spcPts val="0"/>
              </a:spcAft>
              <a:buSzPts val="1800"/>
              <a:buNone/>
            </a:pPr>
            <a:endParaRPr sz="2400" i="1" dirty="0"/>
          </a:p>
          <a:p>
            <a:pPr marL="0" lvl="0" indent="0" algn="r" rtl="0">
              <a:lnSpc>
                <a:spcPct val="90000"/>
              </a:lnSpc>
              <a:spcBef>
                <a:spcPts val="0"/>
              </a:spcBef>
              <a:spcAft>
                <a:spcPts val="0"/>
              </a:spcAft>
              <a:buSzPts val="1800"/>
              <a:buNone/>
            </a:pPr>
            <a:r>
              <a:rPr lang="en-US" sz="2400" b="1" u="sng" dirty="0">
                <a:solidFill>
                  <a:schemeClr val="hlink"/>
                </a:solidFill>
                <a:hlinkClick r:id="rId6"/>
              </a:rPr>
              <a:t>Andrew </a:t>
            </a:r>
            <a:r>
              <a:rPr lang="en-US" sz="2400" b="1" u="sng" dirty="0" err="1">
                <a:solidFill>
                  <a:schemeClr val="hlink"/>
                </a:solidFill>
                <a:hlinkClick r:id="rId6"/>
              </a:rPr>
              <a:t>Byerley</a:t>
            </a:r>
            <a:r>
              <a:rPr lang="en-US" sz="2400" b="1" dirty="0"/>
              <a:t>:</a:t>
            </a:r>
            <a:r>
              <a:rPr lang="en-US" sz="2400" i="1" dirty="0"/>
              <a:t> Mathematics Assessment </a:t>
            </a:r>
            <a:endParaRPr sz="2400" i="1" dirty="0"/>
          </a:p>
          <a:p>
            <a:pPr marL="457200" lvl="0" indent="0" algn="r" rtl="0">
              <a:lnSpc>
                <a:spcPct val="90000"/>
              </a:lnSpc>
              <a:spcBef>
                <a:spcPts val="0"/>
              </a:spcBef>
              <a:spcAft>
                <a:spcPts val="0"/>
              </a:spcAft>
              <a:buSzPts val="1800"/>
              <a:buNone/>
            </a:pPr>
            <a:endParaRPr sz="2400" i="1" dirty="0"/>
          </a:p>
          <a:p>
            <a:pPr marL="0" lvl="0" indent="0" algn="r" rtl="0">
              <a:lnSpc>
                <a:spcPct val="90000"/>
              </a:lnSpc>
              <a:spcBef>
                <a:spcPts val="0"/>
              </a:spcBef>
              <a:spcAft>
                <a:spcPts val="0"/>
              </a:spcAft>
              <a:buSzPts val="1800"/>
              <a:buNone/>
            </a:pPr>
            <a:r>
              <a:rPr lang="en-US" sz="2400" b="1" u="sng" dirty="0">
                <a:solidFill>
                  <a:schemeClr val="hlink"/>
                </a:solidFill>
                <a:hlinkClick r:id="rId7"/>
              </a:rPr>
              <a:t>Tony Bertrand</a:t>
            </a:r>
            <a:r>
              <a:rPr lang="en-US" sz="2400" b="1" dirty="0"/>
              <a:t>:</a:t>
            </a:r>
            <a:r>
              <a:rPr lang="en-US" sz="2400" i="1" dirty="0"/>
              <a:t> ELA and Social Sciences Assessment </a:t>
            </a:r>
            <a:endParaRPr sz="2400" i="1" dirty="0"/>
          </a:p>
          <a:p>
            <a:pPr marL="457200" lvl="0" indent="0" algn="r" rtl="0">
              <a:lnSpc>
                <a:spcPct val="90000"/>
              </a:lnSpc>
              <a:spcBef>
                <a:spcPts val="0"/>
              </a:spcBef>
              <a:spcAft>
                <a:spcPts val="0"/>
              </a:spcAft>
              <a:buSzPts val="1800"/>
              <a:buNone/>
            </a:pPr>
            <a:endParaRPr sz="2400" i="1" dirty="0"/>
          </a:p>
          <a:p>
            <a:pPr marL="0" lvl="0" indent="0" algn="r" rtl="0">
              <a:lnSpc>
                <a:spcPct val="90000"/>
              </a:lnSpc>
              <a:spcBef>
                <a:spcPts val="0"/>
              </a:spcBef>
              <a:spcAft>
                <a:spcPts val="0"/>
              </a:spcAft>
              <a:buSzPts val="1800"/>
              <a:buNone/>
            </a:pPr>
            <a:r>
              <a:rPr lang="en-US" sz="2400" b="1" u="sng" dirty="0">
                <a:solidFill>
                  <a:schemeClr val="hlink"/>
                </a:solidFill>
                <a:hlinkClick r:id="rId8"/>
              </a:rPr>
              <a:t>Ben Wolcott</a:t>
            </a:r>
            <a:r>
              <a:rPr lang="en-US" sz="2400" b="1" dirty="0"/>
              <a:t>: </a:t>
            </a:r>
            <a:r>
              <a:rPr lang="en-US" sz="2400" i="1" dirty="0"/>
              <a:t>English Language Proficiency Assessment</a:t>
            </a:r>
            <a:endParaRPr sz="2400" dirty="0"/>
          </a:p>
        </p:txBody>
      </p:sp>
      <p:sp>
        <p:nvSpPr>
          <p:cNvPr id="334" name="Google Shape;334;p23"/>
          <p:cNvSpPr txBox="1"/>
          <p:nvPr/>
        </p:nvSpPr>
        <p:spPr>
          <a:xfrm>
            <a:off x="65850" y="6504900"/>
            <a:ext cx="3528600" cy="35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Photo by</a:t>
            </a:r>
            <a:r>
              <a:rPr lang="en-US" sz="1100" b="0" i="0" u="none" strike="noStrike" cap="none">
                <a:solidFill>
                  <a:srgbClr val="FFFFFF"/>
                </a:solidFill>
                <a:uFill>
                  <a:noFill/>
                </a:u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a:solidFill>
                  <a:srgbClr val="FFFFFF"/>
                </a:solid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Volodymyr Hryshchenko</a:t>
            </a:r>
            <a:r>
              <a:rPr lang="en-US" sz="1100" b="0" i="0" u="none" strike="noStrike" cap="none">
                <a:solidFill>
                  <a:srgbClr val="FFFFFF"/>
                </a:solidFill>
                <a:latin typeface="Arial"/>
                <a:ea typeface="Arial"/>
                <a:cs typeface="Arial"/>
                <a:sym typeface="Arial"/>
              </a:rPr>
              <a:t> on</a:t>
            </a:r>
            <a:r>
              <a:rPr lang="en-US" sz="1100" b="0" i="0" u="none" strike="noStrike" cap="none">
                <a:solidFill>
                  <a:srgbClr val="FFFFFF"/>
                </a:solidFill>
                <a:uFill>
                  <a:noFill/>
                </a:uFill>
                <a:latin typeface="Arial"/>
                <a:ea typeface="Arial"/>
                <a:cs typeface="Arial"/>
                <a:sym typeface="Aria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a:solidFill>
                  <a:srgbClr val="FFFFFF"/>
                </a:solidFill>
                <a:latin typeface="Arial"/>
                <a:ea typeface="Arial"/>
                <a:cs typeface="Arial"/>
                <a:sym typeface="Aria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Unsplash</a:t>
            </a:r>
            <a:endParaRPr sz="1400" b="0" i="0" u="none" strike="noStrike" cap="none">
              <a:solidFill>
                <a:srgbClr val="FFFFFF"/>
              </a:solidFill>
              <a:latin typeface="Arial"/>
              <a:ea typeface="Arial"/>
              <a:cs typeface="Arial"/>
              <a:sym typeface="Arial"/>
            </a:endParaRPr>
          </a:p>
        </p:txBody>
      </p:sp>
      <p:pic>
        <p:nvPicPr>
          <p:cNvPr id="335" name="Google Shape;335;p23" title="Question and Contact visual picture"/>
          <p:cNvPicPr preferRelativeResize="0"/>
          <p:nvPr/>
        </p:nvPicPr>
        <p:blipFill rotWithShape="1">
          <a:blip r:embed="rId11">
            <a:alphaModFix/>
          </a:blip>
          <a:srcRect/>
          <a:stretch/>
        </p:blipFill>
        <p:spPr>
          <a:xfrm>
            <a:off x="5369166" y="1398133"/>
            <a:ext cx="2522810" cy="1556082"/>
          </a:xfrm>
          <a:prstGeom prst="rect">
            <a:avLst/>
          </a:prstGeom>
          <a:noFill/>
          <a:ln>
            <a:noFill/>
          </a:ln>
        </p:spPr>
      </p:pic>
      <p:sp>
        <p:nvSpPr>
          <p:cNvPr id="337" name="Google Shape;337;p23" title="red box around student assessment link"/>
          <p:cNvSpPr/>
          <p:nvPr/>
        </p:nvSpPr>
        <p:spPr>
          <a:xfrm>
            <a:off x="103163" y="4290646"/>
            <a:ext cx="1832754" cy="351692"/>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770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descr="picture of zippers " title="connecting formative assessment practices, interim assessments, and summative assessments"/>
          <p:cNvPicPr preferRelativeResize="0"/>
          <p:nvPr/>
        </p:nvPicPr>
        <p:blipFill rotWithShape="1">
          <a:blip r:embed="rId3">
            <a:alphaModFix/>
          </a:blip>
          <a:srcRect/>
          <a:stretch/>
        </p:blipFill>
        <p:spPr>
          <a:xfrm>
            <a:off x="130525" y="2628075"/>
            <a:ext cx="4267201" cy="2824152"/>
          </a:xfrm>
          <a:prstGeom prst="rect">
            <a:avLst/>
          </a:prstGeom>
          <a:noFill/>
          <a:ln>
            <a:noFill/>
          </a:ln>
        </p:spPr>
      </p:pic>
      <p:sp>
        <p:nvSpPr>
          <p:cNvPr id="113" name="Google Shape;113;p3"/>
          <p:cNvSpPr txBox="1"/>
          <p:nvPr/>
        </p:nvSpPr>
        <p:spPr>
          <a:xfrm>
            <a:off x="968425" y="5598325"/>
            <a:ext cx="2591400" cy="35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Photo by</a:t>
            </a:r>
            <a:r>
              <a:rPr lang="en-US" sz="1100" b="0" i="0" u="none" strike="noStrike" cap="none">
                <a:solidFill>
                  <a:schemeClr val="dk1"/>
                </a:solidFill>
                <a:uFill>
                  <a:noFill/>
                </a:u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a:solidFill>
                  <a:schemeClr val="hlink"/>
                </a:solidFill>
                <a:latin typeface="Arial"/>
                <a:ea typeface="Arial"/>
                <a:cs typeface="Arial"/>
                <a:sym typeface="Arial"/>
                <a:hlinkClick r:id="rId4"/>
              </a:rPr>
              <a:t>Tomas Sobek</a:t>
            </a:r>
            <a:r>
              <a:rPr lang="en-US" sz="1100" b="0" i="0" u="none" strike="noStrike" cap="none">
                <a:solidFill>
                  <a:schemeClr val="dk1"/>
                </a:solidFill>
                <a:latin typeface="Arial"/>
                <a:ea typeface="Arial"/>
                <a:cs typeface="Arial"/>
                <a:sym typeface="Arial"/>
              </a:rPr>
              <a:t> on</a:t>
            </a:r>
            <a:r>
              <a:rPr lang="en-US" sz="1100" b="0" i="0" u="none" strike="noStrike" cap="none">
                <a:solidFill>
                  <a:schemeClr val="dk1"/>
                </a:solidFill>
                <a:uFill>
                  <a:noFill/>
                </a:u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a:solidFill>
                  <a:schemeClr val="hlink"/>
                </a:solidFill>
                <a:latin typeface="Arial"/>
                <a:ea typeface="Arial"/>
                <a:cs typeface="Arial"/>
                <a:sym typeface="Arial"/>
                <a:hlinkClick r:id="rId5"/>
              </a:rPr>
              <a:t>Unsplash</a:t>
            </a:r>
            <a:endParaRPr sz="1400" b="0" i="0" u="none" strike="noStrike" cap="none">
              <a:solidFill>
                <a:srgbClr val="000000"/>
              </a:solidFill>
              <a:latin typeface="Arial"/>
              <a:ea typeface="Arial"/>
              <a:cs typeface="Arial"/>
              <a:sym typeface="Arial"/>
            </a:endParaRPr>
          </a:p>
        </p:txBody>
      </p:sp>
      <p:sp>
        <p:nvSpPr>
          <p:cNvPr id="114" name="Google Shape;114;p3"/>
          <p:cNvSpPr txBox="1">
            <a:spLocks noGrp="1"/>
          </p:cNvSpPr>
          <p:nvPr>
            <p:ph type="body" idx="1"/>
          </p:nvPr>
        </p:nvSpPr>
        <p:spPr>
          <a:xfrm>
            <a:off x="4572000" y="1484900"/>
            <a:ext cx="4498200" cy="434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t>Participants will build assessment literacy and improve practice by </a:t>
            </a:r>
            <a:r>
              <a:rPr lang="en-US" b="1" dirty="0"/>
              <a:t>connecting formative assessment practices, interim assessments, and summative assessments</a:t>
            </a:r>
            <a:r>
              <a:rPr lang="en-US" dirty="0"/>
              <a:t> to continually improve access and outcomes for each and every learner in their care.</a:t>
            </a:r>
            <a:endParaRPr dirty="0"/>
          </a:p>
        </p:txBody>
      </p:sp>
      <p:sp>
        <p:nvSpPr>
          <p:cNvPr id="115" name="Google Shape;115;p3"/>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Series Outcome</a:t>
            </a:r>
            <a:endParaRPr>
              <a:solidFill>
                <a:schemeClr val="lt1"/>
              </a:solidFill>
            </a:endParaRPr>
          </a:p>
        </p:txBody>
      </p:sp>
    </p:spTree>
    <p:extLst>
      <p:ext uri="{BB962C8B-B14F-4D97-AF65-F5344CB8AC3E}">
        <p14:creationId xmlns:p14="http://schemas.microsoft.com/office/powerpoint/2010/main" val="2306487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Interim Assessment Series</a:t>
            </a:r>
            <a:endParaRPr lang="en-US" dirty="0"/>
          </a:p>
        </p:txBody>
      </p:sp>
      <p:sp>
        <p:nvSpPr>
          <p:cNvPr id="121" name="Google Shape;121;p4"/>
          <p:cNvSpPr txBox="1">
            <a:spLocks noGrp="1"/>
          </p:cNvSpPr>
          <p:nvPr>
            <p:ph type="sldNum" idx="12"/>
          </p:nvPr>
        </p:nvSpPr>
        <p:spPr/>
        <p:txBody>
          <a:bodyPr/>
          <a:lstStyle/>
          <a:p>
            <a:pPr lvl="0"/>
            <a:fld id="{00000000-1234-1234-1234-123412341234}" type="slidenum">
              <a:rPr lang="en-US" smtClean="0"/>
              <a:pPr lvl="0"/>
              <a:t>4</a:t>
            </a:fld>
            <a:endParaRPr lang="en-US"/>
          </a:p>
        </p:txBody>
      </p:sp>
      <p:graphicFrame>
        <p:nvGraphicFramePr>
          <p:cNvPr id="122" name="Google Shape;122;p4" title="Session Guide Table"/>
          <p:cNvGraphicFramePr/>
          <p:nvPr>
            <p:extLst/>
          </p:nvPr>
        </p:nvGraphicFramePr>
        <p:xfrm>
          <a:off x="248165" y="983939"/>
          <a:ext cx="8647650" cy="5296850"/>
        </p:xfrm>
        <a:graphic>
          <a:graphicData uri="http://schemas.openxmlformats.org/drawingml/2006/table">
            <a:tbl>
              <a:tblPr firstRow="1" bandRow="1">
                <a:noFill/>
              </a:tblPr>
              <a:tblGrid>
                <a:gridCol w="2014325">
                  <a:extLst>
                    <a:ext uri="{9D8B030D-6E8A-4147-A177-3AD203B41FA5}">
                      <a16:colId xmlns:a16="http://schemas.microsoft.com/office/drawing/2014/main" val="20000"/>
                    </a:ext>
                  </a:extLst>
                </a:gridCol>
                <a:gridCol w="6633325">
                  <a:extLst>
                    <a:ext uri="{9D8B030D-6E8A-4147-A177-3AD203B41FA5}">
                      <a16:colId xmlns:a16="http://schemas.microsoft.com/office/drawing/2014/main" val="20001"/>
                    </a:ext>
                  </a:extLst>
                </a:gridCol>
              </a:tblGrid>
              <a:tr h="668750">
                <a:tc gridSpan="2">
                  <a:txBody>
                    <a:bodyPr/>
                    <a:lstStyle/>
                    <a:p>
                      <a:pPr marL="0" marR="0" lvl="0" indent="0" algn="ctr" rtl="0">
                        <a:lnSpc>
                          <a:spcPct val="100000"/>
                        </a:lnSpc>
                        <a:spcBef>
                          <a:spcPts val="0"/>
                        </a:spcBef>
                        <a:spcAft>
                          <a:spcPts val="0"/>
                        </a:spcAft>
                        <a:buClr>
                          <a:srgbClr val="000000"/>
                        </a:buClr>
                        <a:buSzPts val="2800"/>
                        <a:buFont typeface="Arial"/>
                        <a:buNone/>
                      </a:pPr>
                      <a:r>
                        <a:rPr lang="en-US" sz="2800" b="1" u="none" strike="noStrike" cap="none">
                          <a:solidFill>
                            <a:srgbClr val="FFFFFF"/>
                          </a:solidFill>
                          <a:latin typeface="Calibri"/>
                          <a:ea typeface="Calibri"/>
                          <a:cs typeface="Calibri"/>
                          <a:sym typeface="Calibri"/>
                        </a:rPr>
                        <a:t>Session Guide</a:t>
                      </a:r>
                      <a:endParaRPr sz="2800" b="1" u="none" strike="noStrike" cap="none">
                        <a:solidFill>
                          <a:srgbClr val="FFFFFF"/>
                        </a:solidFill>
                        <a:latin typeface="Calibri"/>
                        <a:ea typeface="Calibri"/>
                        <a:cs typeface="Calibri"/>
                        <a:sym typeface="Calibri"/>
                      </a:endParaRPr>
                    </a:p>
                  </a:txBody>
                  <a:tcPr marL="91450" marR="91450" marT="45725" marB="45725" anchor="ctr">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dirty="0">
                          <a:latin typeface="Calibri"/>
                          <a:ea typeface="Calibri"/>
                          <a:cs typeface="Calibri"/>
                          <a:sym typeface="Calibri"/>
                        </a:rPr>
                        <a:t>1</a:t>
                      </a:r>
                      <a:endParaRPr sz="2200" b="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dirty="0">
                          <a:latin typeface="Calibri"/>
                          <a:ea typeface="Calibri"/>
                          <a:cs typeface="Calibri"/>
                          <a:sym typeface="Calibri"/>
                        </a:rPr>
                        <a:t>Understanding a Balanced Assessment System</a:t>
                      </a:r>
                      <a:endParaRPr sz="2200" b="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1"/>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latin typeface="Calibri"/>
                          <a:ea typeface="Calibri"/>
                          <a:cs typeface="Calibri"/>
                          <a:sym typeface="Calibri"/>
                        </a:rPr>
                        <a:t>2</a:t>
                      </a:r>
                      <a:endParaRPr sz="2200" b="1" i="0"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latin typeface="Calibri"/>
                          <a:ea typeface="Calibri"/>
                          <a:cs typeface="Calibri"/>
                          <a:sym typeface="Calibri"/>
                        </a:rPr>
                        <a:t>Overview of the OSAS Interim Assessment System</a:t>
                      </a:r>
                      <a:endParaRPr sz="2200" b="1" i="0"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2"/>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3</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Using Interim Assessments in the</a:t>
                      </a:r>
                      <a:endParaRPr sz="2200" i="1"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Context of Instructional Practices</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4</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Interim Assessment Administration:</a:t>
                      </a:r>
                      <a:endParaRPr sz="2200" i="1"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Guidance and Support</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4"/>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5</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Accessing Interim Assessment Data to Inform Instructional Practices</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5"/>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6</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Exploring Tools for Teachers and Using Formative Assessment Practices</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83771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Session </a:t>
            </a:r>
            <a:r>
              <a:rPr lang="en-US" b="1">
                <a:solidFill>
                  <a:schemeClr val="lt1"/>
                </a:solidFill>
              </a:rPr>
              <a:t>Objectives</a:t>
            </a:r>
            <a:endParaRPr>
              <a:solidFill>
                <a:schemeClr val="lt1"/>
              </a:solidFill>
            </a:endParaRPr>
          </a:p>
        </p:txBody>
      </p:sp>
      <p:sp>
        <p:nvSpPr>
          <p:cNvPr id="129" name="Google Shape;129;p5"/>
          <p:cNvSpPr txBox="1">
            <a:spLocks noGrp="1"/>
          </p:cNvSpPr>
          <p:nvPr>
            <p:ph type="body" idx="1"/>
          </p:nvPr>
        </p:nvSpPr>
        <p:spPr>
          <a:xfrm>
            <a:off x="346840" y="2242686"/>
            <a:ext cx="8418900" cy="434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By the end</a:t>
            </a:r>
            <a:r>
              <a:rPr lang="en-US" dirty="0"/>
              <a:t> of this session, educators will be able to:</a:t>
            </a:r>
            <a:endParaRPr dirty="0"/>
          </a:p>
          <a:p>
            <a:pPr marL="0" lvl="1" indent="0" algn="l" rtl="0">
              <a:lnSpc>
                <a:spcPct val="90000"/>
              </a:lnSpc>
              <a:spcBef>
                <a:spcPts val="0"/>
              </a:spcBef>
              <a:spcAft>
                <a:spcPts val="0"/>
              </a:spcAft>
              <a:buSzPts val="2800"/>
              <a:buNone/>
            </a:pPr>
            <a:endParaRPr dirty="0"/>
          </a:p>
          <a:p>
            <a:pPr lvl="0" indent="-381000">
              <a:lnSpc>
                <a:spcPct val="100000"/>
              </a:lnSpc>
              <a:spcBef>
                <a:spcPts val="0"/>
              </a:spcBef>
              <a:buSzPts val="2400"/>
              <a:buFont typeface="Calibri"/>
              <a:buChar char="•"/>
            </a:pPr>
            <a:r>
              <a:rPr lang="en-US" sz="2400" dirty="0" smtClean="0"/>
              <a:t>Distinguish </a:t>
            </a:r>
            <a:r>
              <a:rPr lang="en-US" sz="2400" dirty="0"/>
              <a:t>the different types of interim assessment available in the Interim Assessment System. </a:t>
            </a:r>
            <a:endParaRPr lang="en-US" sz="2400" dirty="0" smtClean="0"/>
          </a:p>
          <a:p>
            <a:pPr lvl="0" indent="-381000">
              <a:lnSpc>
                <a:spcPct val="100000"/>
              </a:lnSpc>
              <a:spcBef>
                <a:spcPts val="0"/>
              </a:spcBef>
              <a:buSzPts val="2400"/>
              <a:buFont typeface="Calibri"/>
              <a:buChar char="•"/>
            </a:pPr>
            <a:endParaRPr lang="en-US" sz="2400" dirty="0"/>
          </a:p>
          <a:p>
            <a:pPr lvl="0" indent="-381000">
              <a:lnSpc>
                <a:spcPct val="100000"/>
              </a:lnSpc>
              <a:spcBef>
                <a:spcPts val="0"/>
              </a:spcBef>
              <a:buSzPts val="2400"/>
              <a:buFont typeface="Calibri"/>
              <a:buChar char="•"/>
            </a:pPr>
            <a:r>
              <a:rPr lang="en-US" sz="2400" dirty="0" smtClean="0"/>
              <a:t>Describe </a:t>
            </a:r>
            <a:r>
              <a:rPr lang="en-US" sz="2400" dirty="0"/>
              <a:t>the difference between each type of interim assessment and explain their use and purpose. </a:t>
            </a:r>
            <a:endParaRPr lang="en-US" sz="2400" dirty="0" smtClean="0"/>
          </a:p>
          <a:p>
            <a:pPr lvl="0" indent="-381000">
              <a:lnSpc>
                <a:spcPct val="100000"/>
              </a:lnSpc>
              <a:spcBef>
                <a:spcPts val="0"/>
              </a:spcBef>
              <a:buSzPts val="2400"/>
              <a:buFont typeface="Calibri"/>
              <a:buChar char="•"/>
            </a:pPr>
            <a:endParaRPr lang="en-US" sz="2400" dirty="0" smtClean="0"/>
          </a:p>
          <a:p>
            <a:pPr lvl="0" indent="-381000">
              <a:lnSpc>
                <a:spcPct val="100000"/>
              </a:lnSpc>
              <a:spcBef>
                <a:spcPts val="0"/>
              </a:spcBef>
              <a:buSzPts val="2400"/>
              <a:buFont typeface="Calibri"/>
              <a:buChar char="•"/>
            </a:pPr>
            <a:r>
              <a:rPr lang="en-US" sz="2400" dirty="0" smtClean="0"/>
              <a:t>Make </a:t>
            </a:r>
            <a:r>
              <a:rPr lang="en-US" sz="2400" dirty="0"/>
              <a:t>connections between the interim assessment targets and the Oregon State Standards. </a:t>
            </a:r>
            <a:endParaRPr sz="2400" dirty="0"/>
          </a:p>
        </p:txBody>
      </p:sp>
    </p:spTree>
    <p:extLst>
      <p:ext uri="{BB962C8B-B14F-4D97-AF65-F5344CB8AC3E}">
        <p14:creationId xmlns:p14="http://schemas.microsoft.com/office/powerpoint/2010/main" val="339559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2" end="2"/>
                                            </p:txEl>
                                          </p:spTgt>
                                        </p:tgtEl>
                                        <p:attrNameLst>
                                          <p:attrName>style.visibility</p:attrName>
                                        </p:attrNameLst>
                                      </p:cBhvr>
                                      <p:to>
                                        <p:strVal val="visible"/>
                                      </p:to>
                                    </p:set>
                                    <p:animEffect transition="in" filter="fade">
                                      <p:cBhvr>
                                        <p:cTn id="7" dur="500"/>
                                        <p:tgtEl>
                                          <p:spTgt spid="12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4" end="4"/>
                                            </p:txEl>
                                          </p:spTgt>
                                        </p:tgtEl>
                                        <p:attrNameLst>
                                          <p:attrName>style.visibility</p:attrName>
                                        </p:attrNameLst>
                                      </p:cBhvr>
                                      <p:to>
                                        <p:strVal val="visible"/>
                                      </p:to>
                                    </p:set>
                                    <p:animEffect transition="in" filter="fade">
                                      <p:cBhvr>
                                        <p:cTn id="12" dur="500"/>
                                        <p:tgtEl>
                                          <p:spTgt spid="12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6" end="6"/>
                                            </p:txEl>
                                          </p:spTgt>
                                        </p:tgtEl>
                                        <p:attrNameLst>
                                          <p:attrName>style.visibility</p:attrName>
                                        </p:attrNameLst>
                                      </p:cBhvr>
                                      <p:to>
                                        <p:strVal val="visible"/>
                                      </p:to>
                                    </p:set>
                                    <p:animEffect transition="in" filter="fade">
                                      <p:cBhvr>
                                        <p:cTn id="17" dur="500"/>
                                        <p:tgtEl>
                                          <p:spTgt spid="1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7" name="Google Shape;192;p10" title="Balanced Assessment System"/>
          <p:cNvPicPr preferRelativeResize="0"/>
          <p:nvPr/>
        </p:nvPicPr>
        <p:blipFill rotWithShape="1">
          <a:blip r:embed="rId3">
            <a:alphaModFix/>
          </a:blip>
          <a:srcRect/>
          <a:stretch/>
        </p:blipFill>
        <p:spPr>
          <a:xfrm>
            <a:off x="5477023" y="2018571"/>
            <a:ext cx="3385623" cy="2558118"/>
          </a:xfrm>
          <a:prstGeom prst="rect">
            <a:avLst/>
          </a:prstGeom>
          <a:noFill/>
          <a:ln>
            <a:noFill/>
          </a:ln>
        </p:spPr>
      </p:pic>
      <p:sp>
        <p:nvSpPr>
          <p:cNvPr id="3" name="Title 2"/>
          <p:cNvSpPr>
            <a:spLocks noGrp="1"/>
          </p:cNvSpPr>
          <p:nvPr>
            <p:ph type="title"/>
          </p:nvPr>
        </p:nvSpPr>
        <p:spPr>
          <a:xfrm>
            <a:off x="239152" y="2171987"/>
            <a:ext cx="5158154" cy="2404702"/>
          </a:xfrm>
          <a:ln w="28575">
            <a:solidFill>
              <a:schemeClr val="tx1"/>
            </a:solidFill>
          </a:ln>
        </p:spPr>
        <p:txBody>
          <a:bodyPr anchor="t">
            <a:noAutofit/>
          </a:bodyPr>
          <a:lstStyle/>
          <a:p>
            <a:r>
              <a:rPr lang="en-US" sz="3200" dirty="0"/>
              <a:t>Interim assessments </a:t>
            </a:r>
            <a:r>
              <a:rPr lang="en-US" sz="2800" b="0" dirty="0"/>
              <a:t>are designed to </a:t>
            </a:r>
            <a:r>
              <a:rPr lang="en-US" sz="2800" i="1" dirty="0"/>
              <a:t>support teaching and learning throughout the year </a:t>
            </a:r>
            <a:r>
              <a:rPr lang="en-US" sz="2800" b="0" dirty="0"/>
              <a:t>by using periodic standards-based assessments that target specific units of content. </a:t>
            </a:r>
          </a:p>
        </p:txBody>
      </p:sp>
      <p:sp>
        <p:nvSpPr>
          <p:cNvPr id="4" name="Text Placeholder 3"/>
          <p:cNvSpPr>
            <a:spLocks noGrp="1"/>
          </p:cNvSpPr>
          <p:nvPr>
            <p:ph type="body" idx="1"/>
          </p:nvPr>
        </p:nvSpPr>
        <p:spPr>
          <a:xfrm>
            <a:off x="574484" y="4895814"/>
            <a:ext cx="7886700" cy="1622217"/>
          </a:xfrm>
        </p:spPr>
        <p:txBody>
          <a:bodyPr>
            <a:normAutofit fontScale="92500"/>
          </a:bodyPr>
          <a:lstStyle/>
          <a:p>
            <a:r>
              <a:rPr lang="en-US" sz="2400" dirty="0" smtClean="0">
                <a:solidFill>
                  <a:schemeClr val="tx1"/>
                </a:solidFill>
              </a:rPr>
              <a:t>The Interim Assessment System allows educators to </a:t>
            </a:r>
            <a:r>
              <a:rPr lang="en-US" sz="2400" b="1" dirty="0" smtClean="0">
                <a:solidFill>
                  <a:schemeClr val="tx1"/>
                </a:solidFill>
              </a:rPr>
              <a:t>connect </a:t>
            </a:r>
            <a:r>
              <a:rPr lang="en-US" sz="2400" b="1" dirty="0">
                <a:solidFill>
                  <a:schemeClr val="tx1"/>
                </a:solidFill>
              </a:rPr>
              <a:t>student performance to instruction</a:t>
            </a:r>
            <a:r>
              <a:rPr lang="en-US" sz="2400" dirty="0">
                <a:solidFill>
                  <a:schemeClr val="tx1"/>
                </a:solidFill>
              </a:rPr>
              <a:t>, outlining not just where student learning is needed, but providing classroom educators </a:t>
            </a:r>
            <a:r>
              <a:rPr lang="en-US" sz="2400" b="1" dirty="0">
                <a:solidFill>
                  <a:schemeClr val="tx1"/>
                </a:solidFill>
              </a:rPr>
              <a:t>with instructional examples of what to work on next</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426294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4"/>
          <p:cNvSpPr txBox="1">
            <a:spLocks noGrp="1"/>
          </p:cNvSpPr>
          <p:nvPr>
            <p:ph type="title" idx="4294967295"/>
          </p:nvPr>
        </p:nvSpPr>
        <p:spPr>
          <a:xfrm>
            <a:off x="1296856" y="84804"/>
            <a:ext cx="6756400" cy="865188"/>
          </a:xfrm>
          <a:prstGeom prst="rect">
            <a:avLst/>
          </a:prstGeom>
          <a:noFill/>
          <a:ln>
            <a:noFill/>
          </a:ln>
        </p:spPr>
        <p:txBody>
          <a:bodyPr spcFirstLastPara="1" wrap="square" lIns="91425" tIns="91425" rIns="91425" bIns="91425" anchor="t" anchorCtr="0">
            <a:noAutofit/>
          </a:bodyPr>
          <a:lstStyle/>
          <a:p>
            <a:pPr algn="ctr">
              <a:buSzPts val="1100"/>
            </a:pPr>
            <a:r>
              <a:rPr lang="en" sz="3600" dirty="0">
                <a:latin typeface="Calibri" panose="020F0502020204030204" pitchFamily="34" charset="0"/>
                <a:cs typeface="Calibri" panose="020F0502020204030204" pitchFamily="34" charset="0"/>
              </a:rPr>
              <a:t>Interim </a:t>
            </a:r>
            <a:r>
              <a:rPr lang="en" sz="3600" dirty="0" smtClean="0">
                <a:latin typeface="Calibri" panose="020F0502020204030204" pitchFamily="34" charset="0"/>
                <a:cs typeface="Calibri" panose="020F0502020204030204" pitchFamily="34" charset="0"/>
              </a:rPr>
              <a:t>Assessments: </a:t>
            </a:r>
            <a:br>
              <a:rPr lang="en" sz="3600" dirty="0" smtClean="0">
                <a:latin typeface="Calibri" panose="020F0502020204030204" pitchFamily="34" charset="0"/>
                <a:cs typeface="Calibri" panose="020F0502020204030204" pitchFamily="34" charset="0"/>
              </a:rPr>
            </a:br>
            <a:r>
              <a:rPr lang="en" sz="3600" i="1" dirty="0" smtClean="0">
                <a:latin typeface="Calibri" panose="020F0502020204030204" pitchFamily="34" charset="0"/>
                <a:cs typeface="Calibri" panose="020F0502020204030204" pitchFamily="34" charset="0"/>
              </a:rPr>
              <a:t>Another </a:t>
            </a:r>
            <a:r>
              <a:rPr lang="en" sz="3600" i="1" dirty="0">
                <a:latin typeface="Calibri" panose="020F0502020204030204" pitchFamily="34" charset="0"/>
                <a:cs typeface="Calibri" panose="020F0502020204030204" pitchFamily="34" charset="0"/>
              </a:rPr>
              <a:t>Assessment? </a:t>
            </a:r>
            <a:r>
              <a:rPr lang="en" sz="3600" i="1" dirty="0">
                <a:solidFill>
                  <a:srgbClr val="FF0000"/>
                </a:solidFill>
                <a:latin typeface="Calibri" panose="020F0502020204030204" pitchFamily="34" charset="0"/>
                <a:cs typeface="Calibri" panose="020F0502020204030204" pitchFamily="34" charset="0"/>
              </a:rPr>
              <a:t>Why?</a:t>
            </a:r>
            <a:endParaRPr sz="3600" i="1" dirty="0">
              <a:solidFill>
                <a:srgbClr val="FF0000"/>
              </a:solidFill>
              <a:latin typeface="Calibri" panose="020F0502020204030204" pitchFamily="34" charset="0"/>
              <a:cs typeface="Calibri" panose="020F0502020204030204" pitchFamily="34" charset="0"/>
            </a:endParaRPr>
          </a:p>
          <a:p>
            <a:endParaRPr sz="2000" dirty="0"/>
          </a:p>
        </p:txBody>
      </p:sp>
      <p:sp>
        <p:nvSpPr>
          <p:cNvPr id="533" name="Google Shape;533;p64"/>
          <p:cNvSpPr txBox="1">
            <a:spLocks noGrp="1"/>
          </p:cNvSpPr>
          <p:nvPr>
            <p:ph type="body" idx="4294967295"/>
          </p:nvPr>
        </p:nvSpPr>
        <p:spPr>
          <a:xfrm>
            <a:off x="-1" y="1488000"/>
            <a:ext cx="4468813" cy="2566987"/>
          </a:xfrm>
          <a:prstGeom prst="rect">
            <a:avLst/>
          </a:prstGeom>
          <a:noFill/>
          <a:ln>
            <a:noFill/>
          </a:ln>
        </p:spPr>
        <p:txBody>
          <a:bodyPr spcFirstLastPara="1" wrap="square" lIns="91425" tIns="91425" rIns="91425" bIns="91425" anchor="t" anchorCtr="0">
            <a:noAutofit/>
          </a:bodyPr>
          <a:lstStyle/>
          <a:p>
            <a:pPr marL="0" indent="0">
              <a:spcBef>
                <a:spcPts val="0"/>
              </a:spcBef>
              <a:buNone/>
            </a:pPr>
            <a:r>
              <a:rPr lang="en" b="1" dirty="0">
                <a:latin typeface="Calibri" panose="020F0502020204030204" pitchFamily="34" charset="0"/>
                <a:ea typeface="Abril Fatface"/>
                <a:cs typeface="Calibri" panose="020F0502020204030204" pitchFamily="34" charset="0"/>
                <a:sym typeface="Abril Fatface"/>
              </a:rPr>
              <a:t>Targeted and Effective </a:t>
            </a:r>
            <a:endParaRPr lang="en" b="1" dirty="0" smtClean="0">
              <a:latin typeface="Calibri" panose="020F0502020204030204" pitchFamily="34" charset="0"/>
              <a:ea typeface="Abril Fatface"/>
              <a:cs typeface="Calibri" panose="020F0502020204030204" pitchFamily="34" charset="0"/>
              <a:sym typeface="Abril Fatface"/>
            </a:endParaRPr>
          </a:p>
          <a:p>
            <a:pPr marL="0" indent="0">
              <a:spcBef>
                <a:spcPts val="0"/>
              </a:spcBef>
              <a:buNone/>
            </a:pPr>
            <a:endParaRPr sz="800" b="1" dirty="0">
              <a:latin typeface="Calibri" panose="020F0502020204030204" pitchFamily="34" charset="0"/>
              <a:ea typeface="Abril Fatface"/>
              <a:cs typeface="Calibri" panose="020F0502020204030204" pitchFamily="34" charset="0"/>
              <a:sym typeface="Abril Fatface"/>
            </a:endParaRPr>
          </a:p>
          <a:p>
            <a:pPr indent="0">
              <a:spcBef>
                <a:spcPts val="0"/>
              </a:spcBef>
              <a:buNone/>
            </a:pPr>
            <a:endParaRPr sz="600" dirty="0">
              <a:latin typeface="Calibri" panose="020F0502020204030204" pitchFamily="34" charset="0"/>
              <a:cs typeface="Calibri" panose="020F0502020204030204" pitchFamily="34" charset="0"/>
            </a:endParaRPr>
          </a:p>
          <a:p>
            <a:pPr>
              <a:spcBef>
                <a:spcPts val="0"/>
              </a:spcBef>
            </a:pPr>
            <a:r>
              <a:rPr lang="en" dirty="0">
                <a:solidFill>
                  <a:schemeClr val="dk1"/>
                </a:solidFill>
                <a:latin typeface="Calibri" panose="020F0502020204030204" pitchFamily="34" charset="0"/>
                <a:cs typeface="Calibri" panose="020F0502020204030204" pitchFamily="34" charset="0"/>
              </a:rPr>
              <a:t>How well are my students grasping the concepts and skills?</a:t>
            </a:r>
            <a:endParaRPr dirty="0">
              <a:solidFill>
                <a:schemeClr val="dk1"/>
              </a:solidFill>
              <a:latin typeface="Calibri" panose="020F0502020204030204" pitchFamily="34" charset="0"/>
              <a:cs typeface="Calibri" panose="020F0502020204030204" pitchFamily="34" charset="0"/>
            </a:endParaRPr>
          </a:p>
          <a:p>
            <a:pPr indent="0">
              <a:spcBef>
                <a:spcPts val="0"/>
              </a:spcBef>
              <a:buNone/>
            </a:pPr>
            <a:endParaRPr sz="800" dirty="0">
              <a:latin typeface="Calibri" panose="020F0502020204030204" pitchFamily="34" charset="0"/>
              <a:cs typeface="Calibri" panose="020F0502020204030204" pitchFamily="34" charset="0"/>
            </a:endParaRPr>
          </a:p>
          <a:p>
            <a:pPr>
              <a:spcBef>
                <a:spcPts val="0"/>
              </a:spcBef>
            </a:pPr>
            <a:r>
              <a:rPr lang="en" dirty="0">
                <a:solidFill>
                  <a:schemeClr val="dk1"/>
                </a:solidFill>
                <a:latin typeface="Calibri" panose="020F0502020204030204" pitchFamily="34" charset="0"/>
                <a:cs typeface="Calibri" panose="020F0502020204030204" pitchFamily="34" charset="0"/>
              </a:rPr>
              <a:t>Who needs more </a:t>
            </a:r>
            <a:r>
              <a:rPr lang="en" dirty="0" smtClean="0">
                <a:latin typeface="Calibri" panose="020F0502020204030204" pitchFamily="34" charset="0"/>
                <a:cs typeface="Calibri" panose="020F0502020204030204" pitchFamily="34" charset="0"/>
              </a:rPr>
              <a:t>challenge or enrichment</a:t>
            </a:r>
            <a:r>
              <a:rPr lang="en" dirty="0" smtClean="0">
                <a:solidFill>
                  <a:schemeClr val="dk1"/>
                </a:solidFill>
                <a:latin typeface="Calibri" panose="020F0502020204030204" pitchFamily="34" charset="0"/>
                <a:cs typeface="Calibri" panose="020F0502020204030204" pitchFamily="34" charset="0"/>
              </a:rPr>
              <a:t>? More </a:t>
            </a:r>
            <a:r>
              <a:rPr lang="en" dirty="0" smtClean="0">
                <a:latin typeface="Calibri" panose="020F0502020204030204" pitchFamily="34" charset="0"/>
                <a:cs typeface="Calibri" panose="020F0502020204030204" pitchFamily="34" charset="0"/>
              </a:rPr>
              <a:t>support</a:t>
            </a:r>
            <a:r>
              <a:rPr lang="en" dirty="0" smtClean="0">
                <a:solidFill>
                  <a:schemeClr val="dk1"/>
                </a:solidFill>
                <a:latin typeface="Calibri" panose="020F0502020204030204" pitchFamily="34" charset="0"/>
                <a:cs typeface="Calibri" panose="020F0502020204030204" pitchFamily="34" charset="0"/>
              </a:rPr>
              <a:t>?</a:t>
            </a:r>
            <a:endParaRPr dirty="0">
              <a:solidFill>
                <a:schemeClr val="dk1"/>
              </a:solidFill>
              <a:latin typeface="Calibri" panose="020F0502020204030204" pitchFamily="34" charset="0"/>
              <a:cs typeface="Calibri" panose="020F0502020204030204" pitchFamily="34" charset="0"/>
            </a:endParaRPr>
          </a:p>
          <a:p>
            <a:pPr indent="0">
              <a:spcBef>
                <a:spcPts val="0"/>
              </a:spcBef>
              <a:buNone/>
            </a:pPr>
            <a:endParaRPr dirty="0">
              <a:solidFill>
                <a:schemeClr val="dk1"/>
              </a:solidFill>
              <a:latin typeface="Calibri" panose="020F0502020204030204" pitchFamily="34" charset="0"/>
              <a:cs typeface="Calibri" panose="020F0502020204030204" pitchFamily="34" charset="0"/>
            </a:endParaRPr>
          </a:p>
          <a:p>
            <a:pPr indent="0">
              <a:spcBef>
                <a:spcPts val="0"/>
              </a:spcBef>
              <a:buNone/>
            </a:pPr>
            <a:endParaRPr dirty="0">
              <a:solidFill>
                <a:schemeClr val="dk1"/>
              </a:solidFill>
              <a:latin typeface="Calibri" panose="020F0502020204030204" pitchFamily="34" charset="0"/>
              <a:cs typeface="Calibri" panose="020F0502020204030204" pitchFamily="34" charset="0"/>
            </a:endParaRPr>
          </a:p>
          <a:p>
            <a:pPr marL="914400" indent="0">
              <a:spcBef>
                <a:spcPts val="0"/>
              </a:spcBef>
              <a:buNone/>
            </a:pPr>
            <a:endParaRPr dirty="0">
              <a:solidFill>
                <a:schemeClr val="dk1"/>
              </a:solidFill>
              <a:latin typeface="Calibri" panose="020F0502020204030204" pitchFamily="34" charset="0"/>
              <a:ea typeface="Abril Fatface"/>
              <a:cs typeface="Calibri" panose="020F0502020204030204" pitchFamily="34" charset="0"/>
              <a:sym typeface="Abril Fatface"/>
            </a:endParaRPr>
          </a:p>
          <a:p>
            <a:pPr marL="0" indent="0">
              <a:buNone/>
            </a:pPr>
            <a:endParaRPr dirty="0">
              <a:latin typeface="Calibri" panose="020F0502020204030204" pitchFamily="34" charset="0"/>
              <a:ea typeface="Abril Fatface"/>
              <a:cs typeface="Calibri" panose="020F0502020204030204" pitchFamily="34" charset="0"/>
              <a:sym typeface="Abril Fatface"/>
            </a:endParaRPr>
          </a:p>
        </p:txBody>
      </p:sp>
      <p:sp>
        <p:nvSpPr>
          <p:cNvPr id="534" name="Google Shape;534;p64"/>
          <p:cNvSpPr txBox="1">
            <a:spLocks noGrp="1"/>
          </p:cNvSpPr>
          <p:nvPr>
            <p:ph type="body" idx="4294967295"/>
          </p:nvPr>
        </p:nvSpPr>
        <p:spPr>
          <a:xfrm>
            <a:off x="5294313" y="1488000"/>
            <a:ext cx="3849687" cy="1693862"/>
          </a:xfrm>
          <a:prstGeom prst="rect">
            <a:avLst/>
          </a:prstGeom>
          <a:noFill/>
          <a:ln>
            <a:noFill/>
          </a:ln>
        </p:spPr>
        <p:txBody>
          <a:bodyPr spcFirstLastPara="1" wrap="square" lIns="91425" tIns="91425" rIns="91425" bIns="91425" anchor="t" anchorCtr="0">
            <a:noAutofit/>
          </a:bodyPr>
          <a:lstStyle/>
          <a:p>
            <a:pPr marL="0" indent="0">
              <a:spcBef>
                <a:spcPts val="0"/>
              </a:spcBef>
              <a:buNone/>
            </a:pPr>
            <a:r>
              <a:rPr lang="en" b="1" dirty="0">
                <a:latin typeface="Calibri" panose="020F0502020204030204" pitchFamily="34" charset="0"/>
                <a:ea typeface="Abril Fatface"/>
                <a:cs typeface="Calibri" panose="020F0502020204030204" pitchFamily="34" charset="0"/>
                <a:sym typeface="Abril Fatface"/>
              </a:rPr>
              <a:t>Optional and </a:t>
            </a:r>
            <a:r>
              <a:rPr lang="en" b="1" dirty="0" smtClean="0">
                <a:latin typeface="Calibri" panose="020F0502020204030204" pitchFamily="34" charset="0"/>
                <a:ea typeface="Abril Fatface"/>
                <a:cs typeface="Calibri" panose="020F0502020204030204" pitchFamily="34" charset="0"/>
                <a:sym typeface="Abril Fatface"/>
              </a:rPr>
              <a:t>Flexible</a:t>
            </a:r>
          </a:p>
          <a:p>
            <a:pPr marL="0" indent="0">
              <a:spcBef>
                <a:spcPts val="0"/>
              </a:spcBef>
              <a:buNone/>
            </a:pPr>
            <a:endParaRPr sz="800" dirty="0">
              <a:latin typeface="Calibri" panose="020F0502020204030204" pitchFamily="34" charset="0"/>
              <a:ea typeface="Abril Fatface"/>
              <a:cs typeface="Calibri" panose="020F0502020204030204" pitchFamily="34" charset="0"/>
              <a:sym typeface="Abril Fatface"/>
            </a:endParaRPr>
          </a:p>
          <a:p>
            <a:pPr>
              <a:spcBef>
                <a:spcPts val="0"/>
              </a:spcBef>
            </a:pPr>
            <a:r>
              <a:rPr lang="en" dirty="0">
                <a:solidFill>
                  <a:schemeClr val="dk1"/>
                </a:solidFill>
                <a:latin typeface="Calibri" panose="020F0502020204030204" pitchFamily="34" charset="0"/>
                <a:cs typeface="Calibri" panose="020F0502020204030204" pitchFamily="34" charset="0"/>
              </a:rPr>
              <a:t>What fits my type of instruction, pacing guide, class schedule</a:t>
            </a:r>
            <a:r>
              <a:rPr lang="en" dirty="0" smtClean="0">
                <a:solidFill>
                  <a:schemeClr val="dk1"/>
                </a:solidFill>
                <a:latin typeface="Calibri" panose="020F0502020204030204" pitchFamily="34" charset="0"/>
                <a:cs typeface="Calibri" panose="020F0502020204030204" pitchFamily="34" charset="0"/>
              </a:rPr>
              <a:t>?</a:t>
            </a:r>
          </a:p>
          <a:p>
            <a:pPr>
              <a:spcBef>
                <a:spcPts val="0"/>
              </a:spcBef>
            </a:pPr>
            <a:endParaRPr lang="en" sz="800" dirty="0" smtClean="0">
              <a:solidFill>
                <a:schemeClr val="dk1"/>
              </a:solidFill>
              <a:latin typeface="Calibri" panose="020F0502020204030204" pitchFamily="34" charset="0"/>
              <a:cs typeface="Calibri" panose="020F0502020204030204" pitchFamily="34" charset="0"/>
            </a:endParaRPr>
          </a:p>
          <a:p>
            <a:pPr>
              <a:spcBef>
                <a:spcPts val="0"/>
              </a:spcBef>
            </a:pPr>
            <a:r>
              <a:rPr lang="en-US" dirty="0">
                <a:latin typeface="Calibri" panose="020F0502020204030204" pitchFamily="34" charset="0"/>
                <a:cs typeface="Calibri" panose="020F0502020204030204" pitchFamily="34" charset="0"/>
              </a:rPr>
              <a:t>Should I adjust my instruction?</a:t>
            </a:r>
          </a:p>
          <a:p>
            <a:pPr>
              <a:spcBef>
                <a:spcPts val="0"/>
              </a:spcBef>
            </a:pPr>
            <a:endParaRPr dirty="0">
              <a:solidFill>
                <a:schemeClr val="dk1"/>
              </a:solidFill>
              <a:latin typeface="Calibri" panose="020F0502020204030204" pitchFamily="34" charset="0"/>
              <a:cs typeface="Calibri" panose="020F0502020204030204" pitchFamily="34" charset="0"/>
            </a:endParaRPr>
          </a:p>
          <a:p>
            <a:pPr marL="0" indent="0">
              <a:buNone/>
            </a:pPr>
            <a:endParaRPr dirty="0">
              <a:latin typeface="Calibri" panose="020F0502020204030204" pitchFamily="34" charset="0"/>
              <a:ea typeface="Abril Fatface"/>
              <a:cs typeface="Calibri" panose="020F0502020204030204" pitchFamily="34" charset="0"/>
              <a:sym typeface="Abril Fatface"/>
            </a:endParaRPr>
          </a:p>
        </p:txBody>
      </p:sp>
      <p:pic>
        <p:nvPicPr>
          <p:cNvPr id="535" name="Google Shape;535;p64" title="Sign pointing in two directions, This way or That Way"/>
          <p:cNvPicPr preferRelativeResize="0"/>
          <p:nvPr/>
        </p:nvPicPr>
        <p:blipFill rotWithShape="1">
          <a:blip r:embed="rId3">
            <a:alphaModFix/>
          </a:blip>
          <a:srcRect/>
          <a:stretch/>
        </p:blipFill>
        <p:spPr>
          <a:xfrm>
            <a:off x="7126635" y="4511040"/>
            <a:ext cx="1853242" cy="1997612"/>
          </a:xfrm>
          <a:prstGeom prst="rect">
            <a:avLst/>
          </a:prstGeom>
          <a:noFill/>
          <a:ln>
            <a:noFill/>
          </a:ln>
        </p:spPr>
      </p:pic>
      <p:pic>
        <p:nvPicPr>
          <p:cNvPr id="536" name="Google Shape;536;p64" title="Temperature of student learning picture"/>
          <p:cNvPicPr preferRelativeResize="0"/>
          <p:nvPr/>
        </p:nvPicPr>
        <p:blipFill rotWithShape="1">
          <a:blip r:embed="rId4">
            <a:alphaModFix/>
          </a:blip>
          <a:srcRect/>
          <a:stretch/>
        </p:blipFill>
        <p:spPr>
          <a:xfrm>
            <a:off x="274101" y="4784725"/>
            <a:ext cx="3920610" cy="1500554"/>
          </a:xfrm>
          <a:prstGeom prst="rect">
            <a:avLst/>
          </a:prstGeom>
          <a:noFill/>
          <a:ln>
            <a:noFill/>
          </a:ln>
        </p:spPr>
      </p:pic>
    </p:spTree>
    <p:extLst>
      <p:ext uri="{BB962C8B-B14F-4D97-AF65-F5344CB8AC3E}">
        <p14:creationId xmlns:p14="http://schemas.microsoft.com/office/powerpoint/2010/main" val="376341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4"/>
                                        </p:tgtEl>
                                        <p:attrNameLst>
                                          <p:attrName>style.visibility</p:attrName>
                                        </p:attrNameLst>
                                      </p:cBhvr>
                                      <p:to>
                                        <p:strVal val="visible"/>
                                      </p:to>
                                    </p:set>
                                    <p:animEffect transition="in" filter="fade">
                                      <p:cBhvr>
                                        <p:cTn id="7" dur="500"/>
                                        <p:tgtEl>
                                          <p:spTgt spid="534"/>
                                        </p:tgtEl>
                                      </p:cBhvr>
                                    </p:animEffect>
                                  </p:childTnLst>
                                </p:cTn>
                              </p:par>
                              <p:par>
                                <p:cTn id="8" presetID="10" presetClass="entr" presetSubtype="0" fill="hold" nodeType="withEffect">
                                  <p:stCondLst>
                                    <p:cond delay="0"/>
                                  </p:stCondLst>
                                  <p:childTnLst>
                                    <p:set>
                                      <p:cBhvr>
                                        <p:cTn id="9" dur="1" fill="hold">
                                          <p:stCondLst>
                                            <p:cond delay="0"/>
                                          </p:stCondLst>
                                        </p:cTn>
                                        <p:tgtEl>
                                          <p:spTgt spid="535"/>
                                        </p:tgtEl>
                                        <p:attrNameLst>
                                          <p:attrName>style.visibility</p:attrName>
                                        </p:attrNameLst>
                                      </p:cBhvr>
                                      <p:to>
                                        <p:strVal val="visible"/>
                                      </p:to>
                                    </p:set>
                                    <p:animEffect transition="in" filter="fade">
                                      <p:cBhvr>
                                        <p:cTn id="10"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 grpId="0" uiExpan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02;p32" title="4 ways to use interim assessment "/>
          <p:cNvGrpSpPr/>
          <p:nvPr/>
        </p:nvGrpSpPr>
        <p:grpSpPr>
          <a:xfrm>
            <a:off x="258785" y="1259892"/>
            <a:ext cx="8496969" cy="3906133"/>
            <a:chOff x="433300" y="1531125"/>
            <a:chExt cx="8268900" cy="3308995"/>
          </a:xfrm>
        </p:grpSpPr>
        <p:pic>
          <p:nvPicPr>
            <p:cNvPr id="3" name="Google Shape;203;p32" title="#1 Quick Check"/>
            <p:cNvPicPr preferRelativeResize="0"/>
            <p:nvPr/>
          </p:nvPicPr>
          <p:blipFill>
            <a:blip r:embed="rId3">
              <a:alphaModFix/>
            </a:blip>
            <a:stretch>
              <a:fillRect/>
            </a:stretch>
          </p:blipFill>
          <p:spPr>
            <a:xfrm>
              <a:off x="433300" y="1531125"/>
              <a:ext cx="4016070" cy="1580174"/>
            </a:xfrm>
            <a:prstGeom prst="rect">
              <a:avLst/>
            </a:prstGeom>
            <a:noFill/>
            <a:ln>
              <a:noFill/>
            </a:ln>
          </p:spPr>
        </p:pic>
        <p:pic>
          <p:nvPicPr>
            <p:cNvPr id="4" name="Google Shape;204;p32" title="# 2 Instructional Activity"/>
            <p:cNvPicPr preferRelativeResize="0"/>
            <p:nvPr/>
          </p:nvPicPr>
          <p:blipFill>
            <a:blip r:embed="rId4">
              <a:alphaModFix/>
            </a:blip>
            <a:stretch>
              <a:fillRect/>
            </a:stretch>
          </p:blipFill>
          <p:spPr>
            <a:xfrm>
              <a:off x="433300" y="3190300"/>
              <a:ext cx="4016075" cy="1649820"/>
            </a:xfrm>
            <a:prstGeom prst="rect">
              <a:avLst/>
            </a:prstGeom>
            <a:noFill/>
            <a:ln>
              <a:noFill/>
            </a:ln>
          </p:spPr>
        </p:pic>
        <p:pic>
          <p:nvPicPr>
            <p:cNvPr id="5" name="Google Shape;205;p32" title="#3 Clarify Expectations"/>
            <p:cNvPicPr preferRelativeResize="0"/>
            <p:nvPr/>
          </p:nvPicPr>
          <p:blipFill>
            <a:blip r:embed="rId5">
              <a:alphaModFix/>
            </a:blip>
            <a:stretch>
              <a:fillRect/>
            </a:stretch>
          </p:blipFill>
          <p:spPr>
            <a:xfrm>
              <a:off x="4686125" y="1531125"/>
              <a:ext cx="4016074" cy="1580175"/>
            </a:xfrm>
            <a:prstGeom prst="rect">
              <a:avLst/>
            </a:prstGeom>
            <a:noFill/>
            <a:ln>
              <a:noFill/>
            </a:ln>
          </p:spPr>
        </p:pic>
        <p:pic>
          <p:nvPicPr>
            <p:cNvPr id="6" name="Google Shape;206;p32" title="# 4 Formal Assessment"/>
            <p:cNvPicPr preferRelativeResize="0"/>
            <p:nvPr/>
          </p:nvPicPr>
          <p:blipFill>
            <a:blip r:embed="rId6">
              <a:alphaModFix/>
            </a:blip>
            <a:stretch>
              <a:fillRect/>
            </a:stretch>
          </p:blipFill>
          <p:spPr>
            <a:xfrm>
              <a:off x="4686125" y="3199125"/>
              <a:ext cx="4016075" cy="1632187"/>
            </a:xfrm>
            <a:prstGeom prst="rect">
              <a:avLst/>
            </a:prstGeom>
            <a:noFill/>
            <a:ln>
              <a:noFill/>
            </a:ln>
          </p:spPr>
        </p:pic>
      </p:grpSp>
      <p:sp>
        <p:nvSpPr>
          <p:cNvPr id="8" name="Title 7"/>
          <p:cNvSpPr>
            <a:spLocks noGrp="1"/>
          </p:cNvSpPr>
          <p:nvPr>
            <p:ph type="title"/>
          </p:nvPr>
        </p:nvSpPr>
        <p:spPr/>
        <p:txBody>
          <a:bodyPr anchor="t">
            <a:noAutofit/>
          </a:bodyPr>
          <a:lstStyle/>
          <a:p>
            <a:pPr algn="r"/>
            <a:r>
              <a:rPr lang="en-US" sz="3600" dirty="0">
                <a:solidFill>
                  <a:schemeClr val="tx1"/>
                </a:solidFill>
                <a:latin typeface="Calibri" panose="020F0502020204030204" pitchFamily="34" charset="0"/>
                <a:cs typeface="Calibri" panose="020F0502020204030204" pitchFamily="34" charset="0"/>
              </a:rPr>
              <a:t>4 Ways to </a:t>
            </a:r>
            <a:r>
              <a:rPr lang="en-US" sz="3600" dirty="0" smtClean="0">
                <a:solidFill>
                  <a:schemeClr val="tx1"/>
                </a:solidFill>
                <a:latin typeface="Calibri" panose="020F0502020204030204" pitchFamily="34" charset="0"/>
                <a:cs typeface="Calibri" panose="020F0502020204030204" pitchFamily="34" charset="0"/>
              </a:rPr>
              <a:t>Use Interim </a:t>
            </a:r>
            <a:r>
              <a:rPr lang="en-US" sz="3600" dirty="0">
                <a:solidFill>
                  <a:schemeClr val="tx1"/>
                </a:solidFill>
                <a:latin typeface="Calibri" panose="020F0502020204030204" pitchFamily="34" charset="0"/>
                <a:cs typeface="Calibri" panose="020F0502020204030204" pitchFamily="34" charset="0"/>
              </a:rPr>
              <a:t>Assessments</a:t>
            </a:r>
            <a:br>
              <a:rPr lang="en-US" sz="3600" dirty="0">
                <a:solidFill>
                  <a:schemeClr val="tx1"/>
                </a:solidFill>
                <a:latin typeface="Calibri" panose="020F0502020204030204" pitchFamily="34" charset="0"/>
                <a:cs typeface="Calibri" panose="020F0502020204030204" pitchFamily="34" charset="0"/>
              </a:rPr>
            </a:br>
            <a:endParaRPr lang="en-US" sz="3600" dirty="0">
              <a:solidFill>
                <a:schemeClr val="tx1"/>
              </a:solidFill>
            </a:endParaRPr>
          </a:p>
        </p:txBody>
      </p:sp>
      <p:sp>
        <p:nvSpPr>
          <p:cNvPr id="7" name="Rectangle 6"/>
          <p:cNvSpPr/>
          <p:nvPr/>
        </p:nvSpPr>
        <p:spPr>
          <a:xfrm>
            <a:off x="1772999" y="5688528"/>
            <a:ext cx="5711820" cy="369332"/>
          </a:xfrm>
          <a:prstGeom prst="rect">
            <a:avLst/>
          </a:prstGeom>
        </p:spPr>
        <p:txBody>
          <a:bodyPr wrap="none">
            <a:spAutoFit/>
          </a:bodyPr>
          <a:lstStyle/>
          <a:p>
            <a:r>
              <a:rPr lang="en-US" sz="1800" b="1" dirty="0">
                <a:solidFill>
                  <a:srgbClr val="FF0000"/>
                </a:solidFill>
              </a:rPr>
              <a:t>Go to www.menti.com and use the code 72 96 52 7</a:t>
            </a:r>
          </a:p>
        </p:txBody>
      </p:sp>
    </p:spTree>
    <p:extLst>
      <p:ext uri="{BB962C8B-B14F-4D97-AF65-F5344CB8AC3E}">
        <p14:creationId xmlns:p14="http://schemas.microsoft.com/office/powerpoint/2010/main" val="1889790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2855742" y="79274"/>
            <a:ext cx="6206775" cy="1013399"/>
          </a:xfrm>
          <a:prstGeom prst="rect">
            <a:avLst/>
          </a:prstGeom>
        </p:spPr>
        <p:txBody>
          <a:bodyPr spcFirstLastPara="1" wrap="square" lIns="91425" tIns="45700" rIns="91425" bIns="45700" anchor="ctr" anchorCtr="0">
            <a:noAutofit/>
          </a:bodyPr>
          <a:lstStyle/>
          <a:p>
            <a:pPr algn="r"/>
            <a:r>
              <a:rPr lang="en" sz="3600" dirty="0"/>
              <a:t>Utilizing the Interim Assessment System</a:t>
            </a:r>
            <a:endParaRPr sz="3600" dirty="0"/>
          </a:p>
        </p:txBody>
      </p:sp>
      <p:sp>
        <p:nvSpPr>
          <p:cNvPr id="165" name="Google Shape;165;p27"/>
          <p:cNvSpPr txBox="1">
            <a:spLocks noGrp="1"/>
          </p:cNvSpPr>
          <p:nvPr>
            <p:ph type="subTitle" idx="4294967295"/>
          </p:nvPr>
        </p:nvSpPr>
        <p:spPr>
          <a:xfrm>
            <a:off x="241734" y="1444283"/>
            <a:ext cx="8673959" cy="1521340"/>
          </a:xfrm>
          <a:prstGeom prst="rect">
            <a:avLst/>
          </a:prstGeom>
        </p:spPr>
        <p:txBody>
          <a:bodyPr spcFirstLastPara="1" wrap="square" lIns="91425" tIns="45700" rIns="91425" bIns="45700" anchor="t" anchorCtr="0">
            <a:noAutofit/>
          </a:bodyPr>
          <a:lstStyle/>
          <a:p>
            <a:pPr marL="0" indent="0">
              <a:buNone/>
            </a:pPr>
            <a:r>
              <a:rPr lang="en" sz="2400" dirty="0"/>
              <a:t>For most students, grade-level interim assessments, rather than tests aligned to the prior grade’s content standards, will provide the most actionable information for teachers in support of their students’ learning.</a:t>
            </a:r>
            <a:endParaRPr sz="2400" dirty="0"/>
          </a:p>
        </p:txBody>
      </p:sp>
      <p:sp>
        <p:nvSpPr>
          <p:cNvPr id="166" name="Google Shape;166;p27"/>
          <p:cNvSpPr txBox="1"/>
          <p:nvPr/>
        </p:nvSpPr>
        <p:spPr>
          <a:xfrm>
            <a:off x="284100" y="3548051"/>
            <a:ext cx="2478000" cy="2145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sz="2000" b="1" dirty="0">
                <a:latin typeface="Calibri"/>
                <a:ea typeface="Calibri"/>
                <a:cs typeface="Calibri"/>
                <a:sym typeface="Calibri"/>
              </a:rPr>
              <a:t>ELA Interims</a:t>
            </a:r>
            <a:endParaRPr sz="2000" b="1"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Read Literary Text</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Read Informational Text</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Brief Writes</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Revisions</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Performance Tasks</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Research</a:t>
            </a:r>
            <a:endParaRPr sz="1600" dirty="0">
              <a:latin typeface="Calibri"/>
              <a:ea typeface="Calibri"/>
              <a:cs typeface="Calibri"/>
              <a:sym typeface="Calibri"/>
            </a:endParaRPr>
          </a:p>
        </p:txBody>
      </p:sp>
      <p:sp>
        <p:nvSpPr>
          <p:cNvPr id="167" name="Google Shape;167;p27"/>
          <p:cNvSpPr txBox="1"/>
          <p:nvPr/>
        </p:nvSpPr>
        <p:spPr>
          <a:xfrm>
            <a:off x="3333000" y="3548051"/>
            <a:ext cx="2478000" cy="2145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sz="2000" b="1">
                <a:latin typeface="Calibri"/>
                <a:ea typeface="Calibri"/>
                <a:cs typeface="Calibri"/>
                <a:sym typeface="Calibri"/>
              </a:rPr>
              <a:t>Math Interims</a:t>
            </a:r>
            <a:endParaRPr sz="2000" b="1">
              <a:latin typeface="Calibri"/>
              <a:ea typeface="Calibri"/>
              <a:cs typeface="Calibri"/>
              <a:sym typeface="Calibri"/>
            </a:endParaRPr>
          </a:p>
          <a:p>
            <a:pPr marL="171446" indent="-158747">
              <a:buSzPts val="1600"/>
              <a:buFont typeface="Calibri"/>
              <a:buChar char="-"/>
            </a:pPr>
            <a:r>
              <a:rPr lang="en" sz="1600">
                <a:latin typeface="Calibri"/>
                <a:ea typeface="Calibri"/>
                <a:cs typeface="Calibri"/>
                <a:sym typeface="Calibri"/>
              </a:rPr>
              <a:t>Concepts and Procedures</a:t>
            </a:r>
            <a:endParaRPr sz="1600">
              <a:latin typeface="Calibri"/>
              <a:ea typeface="Calibri"/>
              <a:cs typeface="Calibri"/>
              <a:sym typeface="Calibri"/>
            </a:endParaRPr>
          </a:p>
          <a:p>
            <a:pPr marL="171446" indent="-158747">
              <a:buSzPts val="1600"/>
              <a:buFont typeface="Calibri"/>
              <a:buChar char="-"/>
            </a:pPr>
            <a:r>
              <a:rPr lang="en" sz="1600">
                <a:latin typeface="Calibri"/>
                <a:ea typeface="Calibri"/>
                <a:cs typeface="Calibri"/>
                <a:sym typeface="Calibri"/>
              </a:rPr>
              <a:t>Problem Solving</a:t>
            </a:r>
            <a:endParaRPr sz="1600">
              <a:latin typeface="Calibri"/>
              <a:ea typeface="Calibri"/>
              <a:cs typeface="Calibri"/>
              <a:sym typeface="Calibri"/>
            </a:endParaRPr>
          </a:p>
          <a:p>
            <a:pPr marL="171446" indent="-158747">
              <a:buSzPts val="1600"/>
              <a:buFont typeface="Calibri"/>
              <a:buChar char="-"/>
            </a:pPr>
            <a:r>
              <a:rPr lang="en" sz="1600">
                <a:latin typeface="Calibri"/>
                <a:ea typeface="Calibri"/>
                <a:cs typeface="Calibri"/>
                <a:sym typeface="Calibri"/>
              </a:rPr>
              <a:t>Modeling and Data Analysis</a:t>
            </a:r>
            <a:endParaRPr sz="1600">
              <a:latin typeface="Calibri"/>
              <a:ea typeface="Calibri"/>
              <a:cs typeface="Calibri"/>
              <a:sym typeface="Calibri"/>
            </a:endParaRPr>
          </a:p>
          <a:p>
            <a:pPr marL="171446" indent="-158747">
              <a:buSzPts val="1600"/>
              <a:buFont typeface="Calibri"/>
              <a:buChar char="-"/>
            </a:pPr>
            <a:r>
              <a:rPr lang="en" sz="1600">
                <a:latin typeface="Calibri"/>
                <a:ea typeface="Calibri"/>
                <a:cs typeface="Calibri"/>
                <a:sym typeface="Calibri"/>
              </a:rPr>
              <a:t>Communicating Reasoning</a:t>
            </a:r>
            <a:endParaRPr sz="1600">
              <a:latin typeface="Calibri"/>
              <a:ea typeface="Calibri"/>
              <a:cs typeface="Calibri"/>
              <a:sym typeface="Calibri"/>
            </a:endParaRPr>
          </a:p>
        </p:txBody>
      </p:sp>
      <p:sp>
        <p:nvSpPr>
          <p:cNvPr id="168" name="Google Shape;168;p27"/>
          <p:cNvSpPr txBox="1"/>
          <p:nvPr/>
        </p:nvSpPr>
        <p:spPr>
          <a:xfrm>
            <a:off x="6381900" y="3548051"/>
            <a:ext cx="2478000" cy="2145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sz="2000" b="1" dirty="0">
                <a:latin typeface="Calibri"/>
                <a:ea typeface="Calibri"/>
                <a:cs typeface="Calibri"/>
                <a:sym typeface="Calibri"/>
              </a:rPr>
              <a:t>Science Interims</a:t>
            </a:r>
            <a:endParaRPr sz="2000" b="1" dirty="0">
              <a:latin typeface="Calibri"/>
              <a:ea typeface="Calibri"/>
              <a:cs typeface="Calibri"/>
              <a:sym typeface="Calibri"/>
            </a:endParaRPr>
          </a:p>
          <a:p>
            <a:r>
              <a:rPr lang="en" sz="2000" b="1" dirty="0">
                <a:latin typeface="Calibri"/>
                <a:ea typeface="Calibri"/>
                <a:cs typeface="Calibri"/>
                <a:sym typeface="Calibri"/>
              </a:rPr>
              <a:t>3-D</a:t>
            </a:r>
            <a:endParaRPr sz="2000" b="1" dirty="0">
              <a:latin typeface="Calibri"/>
              <a:ea typeface="Calibri"/>
              <a:cs typeface="Calibri"/>
              <a:sym typeface="Calibri"/>
            </a:endParaRPr>
          </a:p>
          <a:p>
            <a:pPr marL="171446" indent="-158747">
              <a:buSzPts val="1600"/>
              <a:buFont typeface="Calibri"/>
              <a:buChar char="-"/>
            </a:pPr>
            <a:r>
              <a:rPr lang="en" sz="1600" dirty="0">
                <a:solidFill>
                  <a:schemeClr val="dk1"/>
                </a:solidFill>
                <a:latin typeface="Calibri"/>
                <a:ea typeface="Calibri"/>
                <a:cs typeface="Calibri"/>
                <a:sym typeface="Calibri"/>
              </a:rPr>
              <a:t>Earth/Space</a:t>
            </a:r>
            <a:endParaRPr sz="1600" dirty="0">
              <a:solidFill>
                <a:schemeClr val="dk1"/>
              </a:solidFill>
              <a:latin typeface="Calibri"/>
              <a:ea typeface="Calibri"/>
              <a:cs typeface="Calibri"/>
              <a:sym typeface="Calibri"/>
            </a:endParaRPr>
          </a:p>
          <a:p>
            <a:pPr marL="171446" indent="-158747">
              <a:buSzPts val="1600"/>
              <a:buFont typeface="Calibri"/>
              <a:buChar char="-"/>
            </a:pPr>
            <a:r>
              <a:rPr lang="en" sz="1600" dirty="0">
                <a:solidFill>
                  <a:schemeClr val="dk1"/>
                </a:solidFill>
                <a:latin typeface="Calibri"/>
                <a:ea typeface="Calibri"/>
                <a:cs typeface="Calibri"/>
                <a:sym typeface="Calibri"/>
              </a:rPr>
              <a:t>Life Science</a:t>
            </a:r>
            <a:endParaRPr sz="1600" dirty="0">
              <a:solidFill>
                <a:schemeClr val="dk1"/>
              </a:solidFill>
              <a:latin typeface="Calibri"/>
              <a:ea typeface="Calibri"/>
              <a:cs typeface="Calibri"/>
              <a:sym typeface="Calibri"/>
            </a:endParaRPr>
          </a:p>
          <a:p>
            <a:pPr marL="171446" indent="-158747">
              <a:buSzPts val="1600"/>
              <a:buFont typeface="Calibri"/>
              <a:buChar char="-"/>
            </a:pPr>
            <a:r>
              <a:rPr lang="en" sz="1600" dirty="0">
                <a:solidFill>
                  <a:schemeClr val="dk1"/>
                </a:solidFill>
                <a:latin typeface="Calibri"/>
                <a:ea typeface="Calibri"/>
                <a:cs typeface="Calibri"/>
                <a:sym typeface="Calibri"/>
              </a:rPr>
              <a:t>Physical Science. </a:t>
            </a:r>
            <a:endParaRPr sz="1600" dirty="0">
              <a:solidFill>
                <a:schemeClr val="dk1"/>
              </a:solidFill>
              <a:latin typeface="Calibri"/>
              <a:ea typeface="Calibri"/>
              <a:cs typeface="Calibri"/>
              <a:sym typeface="Calibri"/>
            </a:endParaRPr>
          </a:p>
          <a:p>
            <a:endParaRPr sz="1600" i="1" dirty="0">
              <a:solidFill>
                <a:schemeClr val="dk1"/>
              </a:solidFill>
              <a:latin typeface="Calibri"/>
              <a:ea typeface="Calibri"/>
              <a:cs typeface="Calibri"/>
              <a:sym typeface="Calibri"/>
            </a:endParaRPr>
          </a:p>
          <a:p>
            <a:r>
              <a:rPr lang="en" sz="1200" i="1" dirty="0">
                <a:solidFill>
                  <a:schemeClr val="dk1"/>
                </a:solidFill>
                <a:latin typeface="Calibri"/>
                <a:ea typeface="Calibri"/>
                <a:cs typeface="Calibri"/>
                <a:sym typeface="Calibri"/>
              </a:rPr>
              <a:t>The science interims are available for $4.95 per enrolled student.</a:t>
            </a:r>
            <a:r>
              <a:rPr lang="en" sz="1351" dirty="0">
                <a:solidFill>
                  <a:schemeClr val="dk1"/>
                </a:solidFill>
                <a:latin typeface="Times New Roman"/>
                <a:ea typeface="Times New Roman"/>
                <a:cs typeface="Times New Roman"/>
                <a:sym typeface="Times New Roman"/>
              </a:rPr>
              <a:t> </a:t>
            </a:r>
            <a:endParaRPr sz="16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9786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2|9.7|7.9"/>
</p:tagLst>
</file>

<file path=ppt/tags/tag2.xml><?xml version="1.0" encoding="utf-8"?>
<p:tagLst xmlns:a="http://schemas.openxmlformats.org/drawingml/2006/main" xmlns:r="http://schemas.openxmlformats.org/officeDocument/2006/relationships" xmlns:p="http://schemas.openxmlformats.org/presentationml/2006/main">
  <p:tag name="TIMING" val="|20.2|15.7"/>
</p:tagLst>
</file>

<file path=ppt/tags/tag3.xml><?xml version="1.0" encoding="utf-8"?>
<p:tagLst xmlns:a="http://schemas.openxmlformats.org/drawingml/2006/main" xmlns:r="http://schemas.openxmlformats.org/officeDocument/2006/relationships" xmlns:p="http://schemas.openxmlformats.org/presentationml/2006/main">
  <p:tag name="TIMING" val="|20.2|15.7"/>
</p:tagLst>
</file>

<file path=ppt/theme/theme1.xml><?xml version="1.0" encoding="utf-8"?>
<a:theme xmlns:a="http://schemas.openxmlformats.org/drawingml/2006/main" name="ODE_Powerpoint Template B">
  <a:themeElements>
    <a:clrScheme name="ODE-blue links">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2020-09-14T13:28:47+00:00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59923842-B545-42D3-B278-11204E16C78D}"/>
</file>

<file path=customXml/itemProps2.xml><?xml version="1.0" encoding="utf-8"?>
<ds:datastoreItem xmlns:ds="http://schemas.openxmlformats.org/officeDocument/2006/customXml" ds:itemID="{6D540781-3079-436D-8059-60832E9C6C97}"/>
</file>

<file path=customXml/itemProps3.xml><?xml version="1.0" encoding="utf-8"?>
<ds:datastoreItem xmlns:ds="http://schemas.openxmlformats.org/officeDocument/2006/customXml" ds:itemID="{42431D30-ADA8-4FA4-B22C-901DA3860555}"/>
</file>

<file path=docProps/app.xml><?xml version="1.0" encoding="utf-8"?>
<Properties xmlns="http://schemas.openxmlformats.org/officeDocument/2006/extended-properties" xmlns:vt="http://schemas.openxmlformats.org/officeDocument/2006/docPropsVTypes">
  <TotalTime>6386</TotalTime>
  <Words>6223</Words>
  <Application>Microsoft Office PowerPoint</Application>
  <PresentationFormat>On-screen Show (4:3)</PresentationFormat>
  <Paragraphs>584</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Times New Roman</vt:lpstr>
      <vt:lpstr>Raleway</vt:lpstr>
      <vt:lpstr>Courier New</vt:lpstr>
      <vt:lpstr>Arial</vt:lpstr>
      <vt:lpstr>Abril Fatface</vt:lpstr>
      <vt:lpstr>Calibri</vt:lpstr>
      <vt:lpstr>ODE_Powerpoint Template B</vt:lpstr>
      <vt:lpstr>Oregon Statewide Assessment System  Session 2 – Oregon Interim Assessment Overview  Office of Teaching, Learning, and Assessment</vt:lpstr>
      <vt:lpstr>Purpose</vt:lpstr>
      <vt:lpstr>Series Outcome</vt:lpstr>
      <vt:lpstr>Interim Assessment Series</vt:lpstr>
      <vt:lpstr>Session Objectives</vt:lpstr>
      <vt:lpstr>Interim assessments are designed to support teaching and learning throughout the year by using periodic standards-based assessments that target specific units of content. </vt:lpstr>
      <vt:lpstr>Interim Assessments:  Another Assessment? Why? </vt:lpstr>
      <vt:lpstr>4 Ways to Use Interim Assessments </vt:lpstr>
      <vt:lpstr>Utilizing the Interim Assessment System</vt:lpstr>
      <vt:lpstr>Features of Interim Assessments</vt:lpstr>
      <vt:lpstr>Additional Features  of Interim Assessments</vt:lpstr>
      <vt:lpstr>Interim Assessment Design</vt:lpstr>
      <vt:lpstr>Assessment Design for Mathematics</vt:lpstr>
      <vt:lpstr>Oregon’s Interim Assessment System</vt:lpstr>
      <vt:lpstr>INTERIM ASSESSMENTS AT A GLANCE</vt:lpstr>
      <vt:lpstr>INTERIM ASSESSMENTS AT A GLANCE</vt:lpstr>
      <vt:lpstr>INTERIM ASSESSMENTS AT A GLANCE</vt:lpstr>
      <vt:lpstr>INTERIM ASSESSMENTS AT A GLANCE</vt:lpstr>
      <vt:lpstr>Standardized vs. Non-Standardized   Interim Assessment Administration</vt:lpstr>
      <vt:lpstr>Additional Interim Assessments Facts </vt:lpstr>
      <vt:lpstr>5th Grade Items*</vt:lpstr>
      <vt:lpstr>ELA Grade 5 Interims </vt:lpstr>
      <vt:lpstr>Math Grade 5 Interims </vt:lpstr>
      <vt:lpstr>Tools for Teachers for ELA and Mathematics</vt:lpstr>
      <vt:lpstr>Interim Training Requirements</vt:lpstr>
      <vt:lpstr>Interim Training Requirements</vt:lpstr>
      <vt:lpstr>Contact Us! www.oregon.gov/ode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KNAUS Jenni - ODE</dc:creator>
  <cp:lastModifiedBy>LEDOUX Renee - ODE</cp:lastModifiedBy>
  <cp:revision>66</cp:revision>
  <dcterms:created xsi:type="dcterms:W3CDTF">2017-09-14T21:37:43Z</dcterms:created>
  <dcterms:modified xsi:type="dcterms:W3CDTF">2020-09-14T13:27:13Z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