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notesSlides/notesSlide35.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28.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2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2.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ppt/tags/tag4.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7"/>
  </p:notesMasterIdLst>
  <p:sldIdLst>
    <p:sldId id="282" r:id="rId2"/>
    <p:sldId id="339" r:id="rId3"/>
    <p:sldId id="340" r:id="rId4"/>
    <p:sldId id="341" r:id="rId5"/>
    <p:sldId id="342" r:id="rId6"/>
    <p:sldId id="381" r:id="rId7"/>
    <p:sldId id="361" r:id="rId8"/>
    <p:sldId id="407" r:id="rId9"/>
    <p:sldId id="374" r:id="rId10"/>
    <p:sldId id="406" r:id="rId11"/>
    <p:sldId id="375" r:id="rId12"/>
    <p:sldId id="376" r:id="rId13"/>
    <p:sldId id="382" r:id="rId14"/>
    <p:sldId id="383" r:id="rId15"/>
    <p:sldId id="386" r:id="rId16"/>
    <p:sldId id="384" r:id="rId17"/>
    <p:sldId id="385" r:id="rId18"/>
    <p:sldId id="388" r:id="rId19"/>
    <p:sldId id="378" r:id="rId20"/>
    <p:sldId id="399" r:id="rId21"/>
    <p:sldId id="400" r:id="rId22"/>
    <p:sldId id="401" r:id="rId23"/>
    <p:sldId id="389" r:id="rId24"/>
    <p:sldId id="390" r:id="rId25"/>
    <p:sldId id="398" r:id="rId26"/>
    <p:sldId id="397" r:id="rId27"/>
    <p:sldId id="391" r:id="rId28"/>
    <p:sldId id="402" r:id="rId29"/>
    <p:sldId id="380" r:id="rId30"/>
    <p:sldId id="392" r:id="rId31"/>
    <p:sldId id="393" r:id="rId32"/>
    <p:sldId id="394" r:id="rId33"/>
    <p:sldId id="387" r:id="rId34"/>
    <p:sldId id="403" r:id="rId35"/>
    <p:sldId id="364" r:id="rId36"/>
  </p:sldIdLst>
  <p:sldSz cx="9144000" cy="6858000" type="screen4x3"/>
  <p:notesSz cx="7315200" cy="9601200"/>
  <p:embeddedFontLst>
    <p:embeddedFont>
      <p:font typeface="Calibri" panose="020F0502020204030204" pitchFamily="34" charset="0"/>
      <p:regular r:id="rId38"/>
      <p:bold r:id="rId39"/>
      <p:italic r:id="rId40"/>
      <p:boldItalic r:id="rId41"/>
    </p:embeddedFont>
    <p:embeddedFont>
      <p:font typeface="Raleway"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6" roundtripDataSignature="AMtx7mhhntc+u9AoHlNC5apk3T+Ur5cK/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ERLEY Andrew - ODE" initials="BA-O" lastIdx="6" clrIdx="0">
    <p:extLst>
      <p:ext uri="{19B8F6BF-5375-455C-9EA6-DF929625EA0E}">
        <p15:presenceInfo xmlns:p15="http://schemas.microsoft.com/office/powerpoint/2012/main" userId="S-1-5-21-2237050375-1962090969-1930583096-48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0" autoAdjust="0"/>
    <p:restoredTop sz="75379" autoAdjust="0"/>
  </p:normalViewPr>
  <p:slideViewPr>
    <p:cSldViewPr snapToGrid="0">
      <p:cViewPr varScale="1">
        <p:scale>
          <a:sx n="45" d="100"/>
          <a:sy n="45" d="100"/>
        </p:scale>
        <p:origin x="744" y="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6" Type="http://customschemas.google.com/relationships/presentationmetadata" Target="metadata"/><Relationship Id="rId84"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79" Type="http://schemas.openxmlformats.org/officeDocument/2006/relationships/viewProps" Target="viewProps.xml"/><Relationship Id="rId5" Type="http://schemas.openxmlformats.org/officeDocument/2006/relationships/slide" Target="slides/slide4.xml"/><Relationship Id="rId82"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77" Type="http://schemas.openxmlformats.org/officeDocument/2006/relationships/commentAuthors" Target="commentAuthors.xml"/><Relationship Id="rId8" Type="http://schemas.openxmlformats.org/officeDocument/2006/relationships/slide" Target="slides/slide7.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regon.gov/ode/educator-resources/assessment/Pages/Interim_Assessments.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regon.gov/ode/educator-resources/assessment/Documents/Quick-Guide-Interim-Assessments-Remotel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osasportal.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regon.gov/ode/educator-resources/assessment/Documents/Quick-Guide-Interim-Assessments-Remotely.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regon.gov/ode/educator-resources/assessment/Documents/Quick-Guide-Interim-Assessments-Remotely.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osasportal.org/core/fileparse.php/2718/urlt/AVA-Training-Module.pptx"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regon.gov/ode/educator-resources/standards/science/Pages/Science-Standards.aspx"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nextgenscience.org/evidence-statement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regon.gov/ode/educator-resources/assessment/Documents/Balanced%20Assessment%20System%20Graphic.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osasportal.org/core/fileparse.php/2718/urlt/Science-Interim-Info.pdf"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oregon.gov/ode/educator-resources/assessment/Documents/Quick-Guide-Interim-Assessments-Remotely.pdf" TargetMode="External"/><Relationship Id="rId4" Type="http://schemas.openxmlformats.org/officeDocument/2006/relationships/hyperlink" Target="https://www.oregon.gov/ode/educator-resources/assessment/Documents/Sci%20Interim%20Assessments_Quick%20Guide_2020-2021.pdf"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youtu.be/Im-thuZCp4c"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oregon.gov/ode/educator-resources/assessment/Documents/Quick-Guide-Interim-Assessments-Remotely.pdf" TargetMode="External"/><Relationship Id="rId5" Type="http://schemas.openxmlformats.org/officeDocument/2006/relationships/hyperlink" Target="https://www.oregon.gov/ode/educator-resources/assessment/Documents/Interim-administration-guide.pdf" TargetMode="External"/><Relationship Id="rId4" Type="http://schemas.openxmlformats.org/officeDocument/2006/relationships/hyperlink" Target="https://www.oregon.gov/ode/educator-resources/assessment/Documents/interim-assessments-overview.pdf"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regon.gov/ode/educator-resources/assessment/Documents/Test%20Group%20TA%20Permissions%20-%20v5.ppt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ode.state.or.us/search/staff/staff.aspx?unit=248"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eriesFlie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7" Type="http://schemas.openxmlformats.org/officeDocument/2006/relationships/hyperlink" Target="https://www.oregon.gov/ode/educator-resources/assessment/Documents/Sci%20Interim%20Assessments_Quick%20Guide_2020-2021.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osasportal.org/core/fileparse.php/2718/urlt/Science-Interim-Info.pdf" TargetMode="External"/><Relationship Id="rId5" Type="http://schemas.openxmlformats.org/officeDocument/2006/relationships/hyperlink" Target="https://www.oregon.gov/ode/educator-resources/assessment/Documents/Quick-Guide-Interim-Assessments-Remotely.pdf" TargetMode="External"/><Relationship Id="rId4" Type="http://schemas.openxmlformats.org/officeDocument/2006/relationships/hyperlink" Target="https://www.oregon.gov/ode/educator-resources/assessment/Documents/Interim-administration-guide.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regon.gov/ode/educator-resources/assessment/Documents/mod-8-fac-guide.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oregon.gov/ode/educator-resources/assessment/Documents/mod-08-interim_remote_admin_test_security.pptx" TargetMode="External"/><Relationship Id="rId4" Type="http://schemas.openxmlformats.org/officeDocument/2006/relationships/hyperlink" Target="https://www.oregon.gov/ode/educator-resources/assessment/Documents/mod-08-interim_remote_admin_test_security_no_audio.pptx"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regon.gov/ode/educator-resources/assessment/Documents/mod-8-fac-guide.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oregon.gov/ode/educator-resources/assessment/Pages/Assessment-Training-Materials.aspx" TargetMode="External"/><Relationship Id="rId5" Type="http://schemas.openxmlformats.org/officeDocument/2006/relationships/hyperlink" Target="https://www.oregon.gov/ode/educator-resources/assessment/Documents/mod-08-interim_remote_admin_test_security.pptx" TargetMode="External"/><Relationship Id="rId4" Type="http://schemas.openxmlformats.org/officeDocument/2006/relationships/hyperlink" Target="https://www.oregon.gov/ode/educator-resources/assessment/Documents/mod-08-interim_remote_admin_test_security_no_audio.ppt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 Title Slide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Oregon Department of Education has developed an Oregon Statewide Assessment System professional learning series to further support district efforts in building a balanced assessment system and their implementation of the Oregon Statewide Interim Assessment System.</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Welcome to Session 4 of the Oregon Assessment Professional Learning series. This is the fourth of six sessions in this webinar series, and will provide an overview of the Interim Assessment System- Test Administration and Assessment Viewing Application.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This presentation is available year-round on the Oregon Department of Education’s Interim Assessment webpage under the Interim Professional Development Materials expandable folder.</a:t>
            </a:r>
          </a:p>
          <a:p>
            <a:endParaRPr lang="en-US" sz="1200" b="0" i="0" u="none" strike="noStrike" cap="none" dirty="0" smtClean="0">
              <a:solidFill>
                <a:schemeClr val="dk1"/>
              </a:solidFill>
              <a:effectLst/>
              <a:latin typeface="Calibri"/>
              <a:ea typeface="Calibri"/>
              <a:cs typeface="Calibri"/>
              <a:sym typeface="Calibri"/>
            </a:endParaRPr>
          </a:p>
          <a:p>
            <a:pPr lvl="0"/>
            <a:r>
              <a:rPr lang="en-US" sz="1200" b="1" i="0" u="none" strike="noStrike" cap="none" dirty="0" smtClean="0">
                <a:solidFill>
                  <a:schemeClr val="dk1"/>
                </a:solidFill>
                <a:effectLst/>
                <a:latin typeface="Calibri"/>
                <a:ea typeface="Calibri"/>
                <a:cs typeface="Calibri"/>
                <a:sym typeface="Calibri"/>
              </a:rPr>
              <a:t>Resources:</a:t>
            </a:r>
          </a:p>
          <a:p>
            <a:pPr lvl="0"/>
            <a:endParaRPr lang="en-US" sz="1200" b="1" i="0" u="none" strike="noStrike" cap="none" dirty="0" smtClean="0">
              <a:solidFill>
                <a:schemeClr val="dk1"/>
              </a:solidFill>
              <a:effectLst/>
              <a:latin typeface="Calibri"/>
              <a:ea typeface="Calibri"/>
              <a:cs typeface="Calibri"/>
              <a:sym typeface="Calibri"/>
              <a:hlinkClick r:id="rId3"/>
            </a:endParaRPr>
          </a:p>
          <a:p>
            <a:pPr lvl="0"/>
            <a:r>
              <a:rPr lang="en-US" sz="1200" b="0" i="0" u="sng" strike="noStrike" cap="none" dirty="0" smtClean="0">
                <a:solidFill>
                  <a:schemeClr val="dk1"/>
                </a:solidFill>
                <a:effectLst/>
                <a:latin typeface="Calibri"/>
                <a:ea typeface="Calibri"/>
                <a:cs typeface="Calibri"/>
                <a:sym typeface="Calibri"/>
                <a:hlinkClick r:id="rId3"/>
              </a:rPr>
              <a:t>ODE Interim Assessment webpage</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a:solidFill>
                <a:schemeClr val="dk1"/>
              </a:solidFill>
              <a:effectLst/>
              <a:latin typeface="Calibri"/>
              <a:ea typeface="Calibri"/>
              <a:cs typeface="Calibri"/>
              <a:sym typeface="Calibri"/>
            </a:endParaRPr>
          </a:p>
        </p:txBody>
      </p:sp>
      <p:sp>
        <p:nvSpPr>
          <p:cNvPr id="106" name="Google Shape;106;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317650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11: </a:t>
            </a:r>
            <a:r>
              <a:rPr lang="en-US" b="1" dirty="0" smtClean="0">
                <a:solidFill>
                  <a:schemeClr val="tx1">
                    <a:lumMod val="50000"/>
                  </a:schemeClr>
                </a:solidFill>
              </a:rPr>
              <a:t>Remote Administration Features and Interim Assessment Test Security</a:t>
            </a:r>
            <a:r>
              <a:rPr lang="en-US" sz="1200" b="1" i="0" u="none" strike="noStrike" cap="none" dirty="0" smtClean="0">
                <a:solidFill>
                  <a:schemeClr val="dk1"/>
                </a:solidFill>
                <a:effectLst/>
                <a:latin typeface="Calibri"/>
                <a:ea typeface="Calibri"/>
                <a:cs typeface="Calibri"/>
                <a:sym typeface="Calibri"/>
              </a:rPr>
              <a:t> (Facilitator 1)</a:t>
            </a: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As a reminder the Interim Assessment provide additional flexibility that allows educators to administer the Interim Assessments</a:t>
            </a:r>
            <a:r>
              <a:rPr lang="en-US" baseline="0" dirty="0" smtClean="0"/>
              <a:t> in both a standardized, on-demand format similar to the summative assessment, or in a non-standardized administration allowing for flexibility of use during instruction. </a:t>
            </a:r>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baseline="0" dirty="0" smtClean="0"/>
              <a:t>In a standardized approach students use the interims independently within the OSAS Portal and scores are available immediately. Note interims assessments that have hand-scoring items will not be available until hand-scoring items have been entered into the Central Reporting System, which is covered in Session 5.</a:t>
            </a:r>
          </a:p>
          <a:p>
            <a:pPr marL="0" lvl="0" indent="0" algn="l" rtl="0">
              <a:lnSpc>
                <a:spcPct val="100000"/>
              </a:lnSpc>
              <a:spcBef>
                <a:spcPts val="0"/>
              </a:spcBef>
              <a:spcAft>
                <a:spcPts val="0"/>
              </a:spcAft>
              <a:buSzPts val="1400"/>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baseline="0" dirty="0" smtClean="0"/>
              <a:t>In non-standardized administration interim assessments can be used as part of the instructional process, students can discuss and collaborate, educators can provide student support. However, interim assessments and items must be scored, analyzed, and interpreted at the local level by the educator. </a:t>
            </a:r>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baseline="0" dirty="0" smtClean="0"/>
              <a:t>Educators should discuss and plan the best use of the interims assessments within the local context of instruction. Please refer to information from the Session 3 presentations which focused on examples using the interim assessments in the different content areas of ELA, Math, and Science.</a:t>
            </a:r>
          </a:p>
          <a:p>
            <a:pPr marL="0" lvl="0" indent="0" algn="l" rtl="0">
              <a:lnSpc>
                <a:spcPct val="100000"/>
              </a:lnSpc>
              <a:spcBef>
                <a:spcPts val="0"/>
              </a:spcBef>
              <a:spcAft>
                <a:spcPts val="0"/>
              </a:spcAft>
              <a:buSzPts val="1400"/>
              <a:buNone/>
            </a:pPr>
            <a:endParaRPr lang="en-US" dirty="0" smtClean="0"/>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Smarter Balanced</a:t>
            </a:r>
            <a:r>
              <a:rPr lang="en-US" sz="1200" b="0" i="0" u="none" strike="noStrike" cap="none" baseline="0" dirty="0" smtClean="0">
                <a:solidFill>
                  <a:schemeClr val="dk1"/>
                </a:solidFill>
                <a:effectLst/>
                <a:latin typeface="Calibri"/>
                <a:ea typeface="Calibri"/>
                <a:cs typeface="Calibri"/>
                <a:sym typeface="Calibri"/>
              </a:rPr>
              <a:t> Remote Teaching and Learning</a:t>
            </a:r>
          </a:p>
          <a:p>
            <a:pPr lvl="0"/>
            <a:r>
              <a:rPr lang="en-US" sz="1200" b="0" i="0" u="none" strike="noStrike" cap="none" dirty="0" smtClean="0">
                <a:solidFill>
                  <a:schemeClr val="dk1"/>
                </a:solidFill>
                <a:effectLst/>
                <a:latin typeface="Calibri"/>
                <a:ea typeface="Calibri"/>
                <a:cs typeface="Calibri"/>
                <a:sym typeface="Calibri"/>
              </a:rPr>
              <a:t>https://remote.smartertoolsforteachers.org/ </a:t>
            </a:r>
          </a:p>
          <a:p>
            <a:pPr lvl="0"/>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1730405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12: </a:t>
            </a:r>
            <a:r>
              <a:rPr lang="en-US" b="1" dirty="0" smtClean="0">
                <a:solidFill>
                  <a:schemeClr val="tx1">
                    <a:lumMod val="50000"/>
                  </a:schemeClr>
                </a:solidFill>
              </a:rPr>
              <a:t>Remote Administration and Test Security</a:t>
            </a:r>
            <a:r>
              <a:rPr lang="en-US" sz="1200" b="1" i="0" u="none" strike="noStrike" cap="none" dirty="0" smtClean="0">
                <a:solidFill>
                  <a:schemeClr val="dk1"/>
                </a:solidFill>
                <a:effectLst/>
                <a:latin typeface="Calibri"/>
                <a:ea typeface="Calibri"/>
                <a:cs typeface="Calibri"/>
                <a:sym typeface="Calibri"/>
              </a:rPr>
              <a:t> (Facilitator 1)</a:t>
            </a:r>
            <a:endParaRPr lang="en-US" sz="1200" b="0" i="0" u="none" strike="noStrike" cap="none" dirty="0" smtClean="0">
              <a:solidFill>
                <a:schemeClr val="dk1"/>
              </a:solidFill>
              <a:effectLst/>
              <a:latin typeface="Calibri"/>
              <a:ea typeface="Calibri"/>
              <a:cs typeface="Calibri"/>
              <a:sym typeface="Calibri"/>
            </a:endParaRPr>
          </a:p>
          <a:p>
            <a:endParaRPr lang="en-US" dirty="0" smtClean="0"/>
          </a:p>
          <a:p>
            <a:r>
              <a:rPr lang="en-US" dirty="0" smtClean="0"/>
              <a:t>In</a:t>
            </a:r>
            <a:r>
              <a:rPr lang="en-US" baseline="0" dirty="0" smtClean="0"/>
              <a:t> order to administer the interim assessments in a remote setting educators meet the following conditions.</a:t>
            </a:r>
          </a:p>
          <a:p>
            <a:pPr marL="228600" indent="-228600">
              <a:buAutoNum type="arabicPeriod"/>
            </a:pPr>
            <a:endParaRPr lang="en-US" baseline="0" dirty="0" smtClean="0"/>
          </a:p>
          <a:p>
            <a:pPr marL="228600" indent="-228600">
              <a:buFont typeface="Arial" panose="020B0604020202020204" pitchFamily="34" charset="0"/>
              <a:buChar char="•"/>
            </a:pPr>
            <a:r>
              <a:rPr lang="en-US" baseline="0" dirty="0" smtClean="0"/>
              <a:t>The interims must be administer by an authorized employee who has completed the required trainings.</a:t>
            </a:r>
          </a:p>
          <a:p>
            <a:pPr marL="228600" indent="-228600">
              <a:buFont typeface="Arial" panose="020B0604020202020204" pitchFamily="34" charset="0"/>
              <a:buChar char="•"/>
            </a:pPr>
            <a:r>
              <a:rPr lang="en-US" baseline="0" dirty="0" smtClean="0"/>
              <a:t>The TA must monitor test activity and student access to limit the amount of time any test is open in a remote setting.</a:t>
            </a:r>
          </a:p>
          <a:p>
            <a:pPr marL="228600" indent="-228600">
              <a:buFont typeface="Arial" panose="020B0604020202020204" pitchFamily="34" charset="0"/>
              <a:buChar char="•"/>
            </a:pPr>
            <a:r>
              <a:rPr lang="en-US" baseline="0" dirty="0" smtClean="0"/>
              <a:t>Provide information to parents and students on administration practices to support students’ access and use of the interim assessment tool.</a:t>
            </a:r>
          </a:p>
          <a:p>
            <a:pPr marL="228600" indent="-228600">
              <a:buAutoNum type="arabicPeriod"/>
            </a:pPr>
            <a:endParaRPr lang="en-US" baseline="0" dirty="0" smtClean="0"/>
          </a:p>
          <a:p>
            <a:pPr marL="0" indent="0">
              <a:buNone/>
            </a:pPr>
            <a:r>
              <a:rPr lang="en-US" baseline="0" dirty="0" smtClean="0"/>
              <a:t>[</a:t>
            </a:r>
            <a:r>
              <a:rPr lang="en-US" i="1" baseline="0" dirty="0" smtClean="0"/>
              <a:t>Click Animation</a:t>
            </a:r>
            <a:r>
              <a:rPr lang="en-US" i="0" baseline="0" dirty="0" smtClean="0"/>
              <a:t>]</a:t>
            </a:r>
            <a:endParaRPr lang="en-US" baseline="0" dirty="0" smtClean="0"/>
          </a:p>
          <a:p>
            <a:pPr marL="228600" indent="-228600">
              <a:buFont typeface="Arial" panose="020B0604020202020204" pitchFamily="34" charset="0"/>
              <a:buChar char="•"/>
            </a:pPr>
            <a:r>
              <a:rPr lang="en-US" baseline="0" dirty="0" smtClean="0"/>
              <a:t>Educators must follow FERPA guidelines including a student’s SSID  or other </a:t>
            </a:r>
            <a:r>
              <a:rPr lang="en-US" b="0" dirty="0" smtClean="0"/>
              <a:t>personally identifiable information</a:t>
            </a:r>
          </a:p>
          <a:p>
            <a:pPr marL="228600" indent="-228600">
              <a:buFont typeface="Arial" panose="020B0604020202020204" pitchFamily="34" charset="0"/>
              <a:buChar char="•"/>
            </a:pPr>
            <a:r>
              <a:rPr lang="en-US" b="0" baseline="0" dirty="0" smtClean="0"/>
              <a:t>Provide a secure method for students to gain access to the SSID numbers required to log into the interim assessment system.</a:t>
            </a:r>
          </a:p>
          <a:p>
            <a:pPr marL="228600" indent="-228600">
              <a:buFont typeface="Arial" panose="020B0604020202020204" pitchFamily="34" charset="0"/>
              <a:buChar char="•"/>
            </a:pPr>
            <a:r>
              <a:rPr lang="en-US" b="0" baseline="0" dirty="0" smtClean="0"/>
              <a:t>If the TA suspects an item has been shared on social media, they should immediately contact their district testing coordinator to report the issue to ODE.</a:t>
            </a:r>
          </a:p>
          <a:p>
            <a:endParaRPr lang="en-US" dirty="0"/>
          </a:p>
        </p:txBody>
      </p:sp>
      <p:sp>
        <p:nvSpPr>
          <p:cNvPr id="4" name="Slide Number Placeholder 3"/>
          <p:cNvSpPr>
            <a:spLocks noGrp="1"/>
          </p:cNvSpPr>
          <p:nvPr>
            <p:ph type="sldNum" sz="quarter" idx="10"/>
          </p:nvPr>
        </p:nvSpPr>
        <p:spPr/>
        <p:txBody>
          <a:bodyPr/>
          <a:lstStyle/>
          <a:p>
            <a:fld id="{0292FCAB-B3A6-438F-B6B4-1AAA1EC793BD}" type="slidenum">
              <a:rPr lang="en-US" smtClean="0"/>
              <a:t>11</a:t>
            </a:fld>
            <a:endParaRPr lang="en-US"/>
          </a:p>
        </p:txBody>
      </p:sp>
    </p:spTree>
    <p:extLst>
      <p:ext uri="{BB962C8B-B14F-4D97-AF65-F5344CB8AC3E}">
        <p14:creationId xmlns:p14="http://schemas.microsoft.com/office/powerpoint/2010/main" val="124142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13: </a:t>
            </a:r>
            <a:r>
              <a:rPr lang="en-US" b="1" dirty="0" smtClean="0">
                <a:solidFill>
                  <a:schemeClr val="tx1">
                    <a:lumMod val="50000"/>
                  </a:schemeClr>
                </a:solidFill>
              </a:rPr>
              <a:t>In-person</a:t>
            </a:r>
            <a:r>
              <a:rPr lang="en-US" b="1" baseline="0" dirty="0" smtClean="0">
                <a:solidFill>
                  <a:schemeClr val="tx1">
                    <a:lumMod val="50000"/>
                  </a:schemeClr>
                </a:solidFill>
              </a:rPr>
              <a:t> vs. remote administration</a:t>
            </a:r>
            <a:r>
              <a:rPr lang="en-US" sz="1200" b="1" i="0" u="none" strike="noStrike" cap="none" dirty="0" smtClean="0">
                <a:solidFill>
                  <a:schemeClr val="dk1"/>
                </a:solidFill>
                <a:effectLst/>
                <a:latin typeface="Calibri"/>
                <a:ea typeface="Calibri"/>
                <a:cs typeface="Calibri"/>
                <a:sym typeface="Calibri"/>
              </a:rPr>
              <a:t> (Facilitator 1)</a:t>
            </a:r>
            <a:endParaRPr lang="en-US" sz="1200" b="0" i="0" u="none" strike="noStrike" cap="none" dirty="0" smtClean="0">
              <a:solidFill>
                <a:schemeClr val="dk1"/>
              </a:solidFill>
              <a:effectLst/>
              <a:latin typeface="Calibri"/>
              <a:ea typeface="Calibri"/>
              <a:cs typeface="Calibri"/>
              <a:sym typeface="Calibri"/>
            </a:endParaRPr>
          </a:p>
          <a:p>
            <a:endParaRPr lang="en-US" dirty="0" smtClean="0"/>
          </a:p>
          <a:p>
            <a:endParaRPr lang="en-US" dirty="0" smtClean="0"/>
          </a:p>
          <a:p>
            <a:r>
              <a:rPr lang="en-US" dirty="0" smtClean="0"/>
              <a:t>Additionally Test</a:t>
            </a:r>
            <a:r>
              <a:rPr lang="en-US" baseline="0" dirty="0" smtClean="0"/>
              <a:t> Administrators should follow the following guidance when administering interim assessments whether in person or in a remote setting.</a:t>
            </a:r>
          </a:p>
          <a:p>
            <a:endParaRPr lang="en-US"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t>
            </a:r>
            <a:r>
              <a:rPr lang="en-US" i="1" baseline="0" dirty="0" smtClean="0"/>
              <a:t>Click Animation</a:t>
            </a:r>
            <a:r>
              <a:rPr lang="en-US" i="0" baseline="0" dirty="0" smtClean="0"/>
              <a:t>]</a:t>
            </a:r>
            <a:endParaRPr lang="en-US" baseline="0" dirty="0" smtClean="0"/>
          </a:p>
          <a:p>
            <a:r>
              <a:rPr lang="en-US" baseline="0" dirty="0" smtClean="0"/>
              <a:t>Know the purpose for administering the interim assessments, choose the interim assessment that will provide the best information, provide necessary supports and considerations in order for students to demonstrate their knowledge and skills, use information to guide next steps or additional support within instruction.</a:t>
            </a:r>
          </a:p>
          <a:p>
            <a:endParaRPr lang="en-US"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t>
            </a:r>
            <a:r>
              <a:rPr lang="en-US" i="1" baseline="0" dirty="0" smtClean="0"/>
              <a:t>Click Animation</a:t>
            </a:r>
            <a:r>
              <a:rPr lang="en-US" i="0" baseline="0" dirty="0" smtClean="0"/>
              <a:t>]</a:t>
            </a:r>
            <a:endParaRPr lang="en-US" baseline="0" dirty="0" smtClean="0"/>
          </a:p>
          <a:p>
            <a:r>
              <a:rPr lang="en-US" baseline="0" dirty="0" smtClean="0"/>
              <a:t>The following provide examples of what should not be done within the context of interim assessment administration.</a:t>
            </a:r>
          </a:p>
          <a:p>
            <a:endParaRPr lang="en-US" baseline="0" dirty="0" smtClean="0"/>
          </a:p>
          <a:p>
            <a:r>
              <a:rPr lang="en-US" baseline="0" dirty="0" smtClean="0"/>
              <a:t>Do not post items on the internet or on any public page. Do not email interim assessment test items, do not email or text personal or confidential information as previously discussed on the previous slide. This includes directly to parents. Please use a secure method as outlined by your district.</a:t>
            </a:r>
          </a:p>
          <a:p>
            <a:endParaRPr lang="en-US" baseline="0" dirty="0" smtClean="0"/>
          </a:p>
          <a:p>
            <a:r>
              <a:rPr lang="en-US" baseline="0" dirty="0" smtClean="0"/>
              <a:t>Please note use within your online teaching platform is considered acceptable use. Similar to ODE’s approach if a presentation is being recorded or posted on a public facing website, interim items should not be displayed as part of the presentation.</a:t>
            </a:r>
          </a:p>
          <a:p>
            <a:endParaRPr lang="en-US" baseline="0" dirty="0" smtClean="0"/>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Smarter Balanced</a:t>
            </a:r>
            <a:r>
              <a:rPr lang="en-US" sz="1200" b="0" i="0" u="none" strike="noStrike" cap="none" baseline="0" dirty="0" smtClean="0">
                <a:solidFill>
                  <a:schemeClr val="dk1"/>
                </a:solidFill>
                <a:effectLst/>
                <a:latin typeface="Calibri"/>
                <a:ea typeface="Calibri"/>
                <a:cs typeface="Calibri"/>
                <a:sym typeface="Calibri"/>
              </a:rPr>
              <a:t> Remote Teaching and Learning</a:t>
            </a:r>
          </a:p>
          <a:p>
            <a:pPr lvl="0"/>
            <a:r>
              <a:rPr lang="en-US" sz="1200" b="0" i="0" u="none" strike="noStrike" cap="none" dirty="0" smtClean="0">
                <a:solidFill>
                  <a:schemeClr val="dk1"/>
                </a:solidFill>
                <a:effectLst/>
                <a:latin typeface="Calibri"/>
                <a:ea typeface="Calibri"/>
                <a:cs typeface="Calibri"/>
                <a:sym typeface="Calibri"/>
              </a:rPr>
              <a:t>https://remote.smartertoolsforteachers.org/ </a:t>
            </a:r>
          </a:p>
          <a:p>
            <a:endParaRPr lang="en-US" dirty="0"/>
          </a:p>
        </p:txBody>
      </p:sp>
      <p:sp>
        <p:nvSpPr>
          <p:cNvPr id="4" name="Slide Number Placeholder 3"/>
          <p:cNvSpPr>
            <a:spLocks noGrp="1"/>
          </p:cNvSpPr>
          <p:nvPr>
            <p:ph type="sldNum" sz="quarter" idx="10"/>
          </p:nvPr>
        </p:nvSpPr>
        <p:spPr/>
        <p:txBody>
          <a:bodyPr/>
          <a:lstStyle/>
          <a:p>
            <a:fld id="{0292FCAB-B3A6-438F-B6B4-1AAA1EC793BD}" type="slidenum">
              <a:rPr lang="en-US" smtClean="0"/>
              <a:t>12</a:t>
            </a:fld>
            <a:endParaRPr lang="en-US"/>
          </a:p>
        </p:txBody>
      </p:sp>
    </p:spTree>
    <p:extLst>
      <p:ext uri="{BB962C8B-B14F-4D97-AF65-F5344CB8AC3E}">
        <p14:creationId xmlns:p14="http://schemas.microsoft.com/office/powerpoint/2010/main" val="361299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14: </a:t>
            </a:r>
            <a:r>
              <a:rPr lang="en-US" b="1" dirty="0" smtClean="0">
                <a:solidFill>
                  <a:schemeClr val="tx1">
                    <a:lumMod val="50000"/>
                  </a:schemeClr>
                </a:solidFill>
              </a:rPr>
              <a:t>In-person and Remote Administration for Students</a:t>
            </a:r>
            <a:r>
              <a:rPr lang="en-US" sz="1200" b="1" i="0" u="none" strike="noStrike" cap="none" dirty="0" smtClean="0">
                <a:solidFill>
                  <a:schemeClr val="dk1"/>
                </a:solidFill>
                <a:effectLst/>
                <a:latin typeface="Calibri"/>
                <a:ea typeface="Calibri"/>
                <a:cs typeface="Calibri"/>
                <a:sym typeface="Calibri"/>
              </a:rPr>
              <a:t> (Facilitator 1)</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sz="1200" b="1" i="0" u="none" strike="noStrike" cap="none" dirty="0" smtClean="0">
              <a:solidFill>
                <a:schemeClr val="dk1"/>
              </a:solidFill>
              <a:effectLst/>
              <a:latin typeface="Calibri"/>
              <a:ea typeface="Calibri"/>
              <a:cs typeface="Calibri"/>
              <a:sym typeface="Calibri"/>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dirty="0" smtClean="0">
                <a:solidFill>
                  <a:schemeClr val="tx1">
                    <a:lumMod val="50000"/>
                  </a:schemeClr>
                </a:solidFill>
              </a:rPr>
              <a:t>In-person and Remote Administration for Students – Using the OSAS Portal</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dirty="0" smtClean="0">
              <a:hlinkClick r:id="rId3"/>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Resources:</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dirty="0" smtClean="0">
                <a:hlinkClick r:id="rId3"/>
              </a:rPr>
              <a:t>Quick Guide to Administering Interim Assessments Remotely​</a:t>
            </a:r>
            <a:r>
              <a:rPr lang="en-US" dirty="0" smtClean="0"/>
              <a:t> </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i="1" dirty="0" smtClean="0"/>
              <a:t>This document describes how test administrators (TAs) can remotely administer the interim assessment and how students may </a:t>
            </a:r>
            <a:r>
              <a:rPr lang="en-US" i="1" dirty="0" err="1" smtClean="0"/>
              <a:t>accessand</a:t>
            </a:r>
            <a:r>
              <a:rPr lang="en-US" i="1" dirty="0" smtClean="0"/>
              <a:t> participate in an interim assessment.​</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2471556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15: Student Access</a:t>
            </a:r>
            <a:r>
              <a:rPr lang="en-US" sz="1200" b="1" i="0" u="none" strike="noStrike" cap="none" baseline="0" dirty="0" smtClean="0">
                <a:solidFill>
                  <a:schemeClr val="dk1"/>
                </a:solidFill>
                <a:effectLst/>
                <a:latin typeface="Calibri"/>
                <a:ea typeface="Calibri"/>
                <a:cs typeface="Calibri"/>
                <a:sym typeface="Calibri"/>
              </a:rPr>
              <a:t> to the Interim Assessments</a:t>
            </a:r>
            <a:r>
              <a:rPr lang="en-US" sz="1200" b="1" i="0" u="none" strike="noStrike" cap="none" dirty="0" smtClean="0">
                <a:solidFill>
                  <a:schemeClr val="dk1"/>
                </a:solidFill>
                <a:effectLst/>
                <a:latin typeface="Calibri"/>
                <a:ea typeface="Calibri"/>
                <a:cs typeface="Calibri"/>
                <a:sym typeface="Calibri"/>
              </a:rPr>
              <a:t>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indent="-457200">
              <a:lnSpc>
                <a:spcPct val="115000"/>
              </a:lnSpc>
              <a:spcBef>
                <a:spcPts val="0"/>
              </a:spcBef>
              <a:buSzPts val="2800"/>
            </a:pPr>
            <a:r>
              <a:rPr lang="en-US"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In-person use is one option for using either interim assessment items or interim assessments blocks including the ICAs.</a:t>
            </a:r>
          </a:p>
          <a:p>
            <a:pPr indent="-457200">
              <a:lnSpc>
                <a:spcPct val="115000"/>
              </a:lnSpc>
              <a:spcBef>
                <a:spcPts val="0"/>
              </a:spcBef>
              <a:buSzPts val="2800"/>
            </a:pPr>
            <a:endParaRPr lang="en-US" sz="120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457200" marR="0" lvl="0" indent="-457200" algn="l" defTabSz="914400" rtl="0" eaLnBrk="1" fontAlgn="auto" latinLnBrk="0" hangingPunct="1">
              <a:lnSpc>
                <a:spcPct val="115000"/>
              </a:lnSpc>
              <a:spcBef>
                <a:spcPts val="0"/>
              </a:spcBef>
              <a:spcAft>
                <a:spcPts val="0"/>
              </a:spcAft>
              <a:buClr>
                <a:srgbClr val="000000"/>
              </a:buClr>
              <a:buSzPts val="28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pPr indent="-457200">
              <a:lnSpc>
                <a:spcPct val="115000"/>
              </a:lnSpc>
              <a:spcBef>
                <a:spcPts val="0"/>
              </a:spcBef>
              <a:buSzPts val="2800"/>
            </a:pPr>
            <a:r>
              <a:rPr lang="en-US"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However, students can also participate using the </a:t>
            </a:r>
            <a:r>
              <a:rPr lang="en-US" b="1" i="1"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Remote Interim Assessment Testing Site</a:t>
            </a:r>
            <a:r>
              <a:rPr lang="en-US"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p>
          <a:p>
            <a:pPr indent="-457200">
              <a:lnSpc>
                <a:spcPct val="115000"/>
              </a:lnSpc>
              <a:spcBef>
                <a:spcPts val="0"/>
              </a:spcBef>
              <a:buSzPts val="2800"/>
            </a:pPr>
            <a:endParaRPr lang="en-US" sz="120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457200" marR="0" lvl="0" indent="-457200" algn="l" defTabSz="914400" rtl="0" eaLnBrk="1" fontAlgn="auto" latinLnBrk="0" hangingPunct="1">
              <a:lnSpc>
                <a:spcPct val="115000"/>
              </a:lnSpc>
              <a:spcBef>
                <a:spcPts val="0"/>
              </a:spcBef>
              <a:spcAft>
                <a:spcPts val="0"/>
              </a:spcAft>
              <a:buClr>
                <a:srgbClr val="000000"/>
              </a:buClr>
              <a:buSzPts val="28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pPr marL="457200" marR="0" lvl="0" indent="-457200" algn="l" defTabSz="914400" rtl="0" eaLnBrk="1" fontAlgn="auto" latinLnBrk="0" hangingPunct="1">
              <a:lnSpc>
                <a:spcPct val="115000"/>
              </a:lnSpc>
              <a:spcBef>
                <a:spcPts val="0"/>
              </a:spcBef>
              <a:spcAft>
                <a:spcPts val="0"/>
              </a:spcAft>
              <a:buClr>
                <a:srgbClr val="000000"/>
              </a:buClr>
              <a:buSzPts val="2800"/>
              <a:buFont typeface="Arial"/>
              <a:buNone/>
              <a:tabLst/>
              <a:defRPr/>
            </a:pPr>
            <a:r>
              <a:rPr lang="en-US"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The </a:t>
            </a:r>
            <a:r>
              <a:rPr lang="en-US" i="1"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Remote Interim Assessment Testing </a:t>
            </a:r>
            <a:r>
              <a:rPr lang="en-US" i="1"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Site </a:t>
            </a:r>
            <a:r>
              <a:rPr lang="en-US"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is available on the </a:t>
            </a:r>
            <a:r>
              <a:rPr lang="en-US" dirty="0" smtClean="0">
                <a:hlinkClick r:id="rId3" action="ppaction://hlinkfile"/>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OSAS Portal</a:t>
            </a:r>
            <a:endParaRPr lang="en-US"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457200" marR="0" lvl="0" indent="-457200" algn="l" defTabSz="914400" rtl="0" eaLnBrk="1" fontAlgn="auto" latinLnBrk="0" hangingPunct="1">
              <a:lnSpc>
                <a:spcPct val="115000"/>
              </a:lnSpc>
              <a:spcBef>
                <a:spcPts val="0"/>
              </a:spcBef>
              <a:spcAft>
                <a:spcPts val="0"/>
              </a:spcAft>
              <a:buClr>
                <a:srgbClr val="000000"/>
              </a:buClr>
              <a:buSzPts val="2800"/>
              <a:buFont typeface="Arial"/>
              <a:buNone/>
              <a:tabLst/>
              <a:defRPr/>
            </a:pPr>
            <a:endParaRPr lang="en-US"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457200" marR="0" lvl="0" indent="-457200" algn="l" defTabSz="914400" rtl="0" eaLnBrk="1" fontAlgn="auto" latinLnBrk="0" hangingPunct="1">
              <a:lnSpc>
                <a:spcPct val="115000"/>
              </a:lnSpc>
              <a:spcBef>
                <a:spcPts val="0"/>
              </a:spcBef>
              <a:spcAft>
                <a:spcPts val="0"/>
              </a:spcAft>
              <a:buClr>
                <a:srgbClr val="000000"/>
              </a:buClr>
              <a:buSzPts val="2800"/>
              <a:buFont typeface="Arial"/>
              <a:buNone/>
              <a:tabLst/>
              <a:defRPr/>
            </a:pPr>
            <a:r>
              <a:rPr lang="en-US"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Whether</a:t>
            </a:r>
            <a:r>
              <a:rPr lang="en-US"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In-person or remotely, students will need to access the OSAS Portal</a:t>
            </a:r>
            <a:endParaRPr lang="en-US"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1" u="none" dirty="0" smtClean="0"/>
              <a:t>Resources:</a:t>
            </a:r>
          </a:p>
          <a:p>
            <a:pPr marL="457200" marR="0" lvl="0" indent="-457200" algn="l" defTabSz="914400" rtl="0" eaLnBrk="1" fontAlgn="auto" latinLnBrk="0" hangingPunct="1">
              <a:lnSpc>
                <a:spcPct val="115000"/>
              </a:lnSpc>
              <a:spcBef>
                <a:spcPts val="0"/>
              </a:spcBef>
              <a:spcAft>
                <a:spcPts val="0"/>
              </a:spcAft>
              <a:buClr>
                <a:srgbClr val="000000"/>
              </a:buClr>
              <a:buSzPts val="2800"/>
              <a:buFont typeface="Arial"/>
              <a:buNone/>
              <a:tabLst/>
              <a:defRPr/>
            </a:pPr>
            <a:r>
              <a:rPr lang="en-US" dirty="0" smtClean="0">
                <a:hlinkClick r:id="rId3" action="ppaction://hlinkfile"/>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Student and Families OSAS Portal</a:t>
            </a:r>
            <a:endParaRPr lang="en-US"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0" lvl="0" indent="0" algn="l" rtl="0">
              <a:lnSpc>
                <a:spcPct val="100000"/>
              </a:lnSpc>
              <a:spcBef>
                <a:spcPts val="0"/>
              </a:spcBef>
              <a:spcAft>
                <a:spcPts val="0"/>
              </a:spcAft>
              <a:buSzPts val="1400"/>
              <a:buNone/>
            </a:pPr>
            <a:endParaRPr sz="1200" b="1"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767456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16: </a:t>
            </a:r>
            <a:r>
              <a:rPr lang="en-US" b="1" dirty="0" smtClean="0">
                <a:solidFill>
                  <a:schemeClr val="tx1">
                    <a:lumMod val="50000"/>
                  </a:schemeClr>
                </a:solidFill>
              </a:rPr>
              <a:t>Remote Administration for In-Person Use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In this</a:t>
            </a:r>
            <a:r>
              <a:rPr lang="en-US" baseline="0" dirty="0" smtClean="0"/>
              <a:t> first example of </a:t>
            </a:r>
            <a:r>
              <a:rPr lang="en-US" b="0" baseline="0" dirty="0" smtClean="0"/>
              <a:t>In-Person administration, </a:t>
            </a:r>
            <a:r>
              <a:rPr lang="en-US" dirty="0" smtClean="0"/>
              <a:t>a</a:t>
            </a:r>
            <a:r>
              <a:rPr lang="en-US" baseline="0" dirty="0" smtClean="0"/>
              <a:t> district, school, or educator could have students access the interim assessment system through the same secure browser used for the summative assessments.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Following the same steps as accessing the summative assessments, a district, school, or the individual responsible for site based technology would navigate to the [</a:t>
            </a:r>
            <a:r>
              <a:rPr lang="en-US" i="1" baseline="0" dirty="0" smtClean="0"/>
              <a:t>Click Animation</a:t>
            </a:r>
            <a:r>
              <a:rPr lang="en-US" i="0" baseline="0" dirty="0" smtClean="0"/>
              <a:t>] Secure Browser tile.</a:t>
            </a:r>
          </a:p>
          <a:p>
            <a:pPr marL="0" lvl="0" indent="0" algn="l" rtl="0">
              <a:spcBef>
                <a:spcPts val="0"/>
              </a:spcBef>
              <a:spcAft>
                <a:spcPts val="0"/>
              </a:spcAft>
              <a:buNone/>
            </a:pPr>
            <a:endParaRPr lang="en-US" i="0" baseline="0" dirty="0" smtClean="0"/>
          </a:p>
          <a:p>
            <a:pPr marL="0" lvl="0" indent="0" algn="l" rtl="0">
              <a:spcBef>
                <a:spcPts val="0"/>
              </a:spcBef>
              <a:spcAft>
                <a:spcPts val="0"/>
              </a:spcAft>
              <a:buNone/>
            </a:pPr>
            <a:r>
              <a:rPr lang="en-US" i="0" baseline="0" dirty="0" smtClean="0"/>
              <a:t>The individual would be prompted to </a:t>
            </a:r>
            <a:r>
              <a:rPr lang="en-US" baseline="0" dirty="0" smtClean="0"/>
              <a:t>[</a:t>
            </a:r>
            <a:r>
              <a:rPr lang="en-US" i="1" baseline="0" dirty="0" smtClean="0"/>
              <a:t>Click Animation</a:t>
            </a:r>
            <a:r>
              <a:rPr lang="en-US" i="0" baseline="0" dirty="0" smtClean="0"/>
              <a:t>] download the Secure Browser to the desired device.</a:t>
            </a:r>
          </a:p>
          <a:p>
            <a:pPr marL="0" lvl="0" indent="0" algn="l" rtl="0">
              <a:spcBef>
                <a:spcPts val="0"/>
              </a:spcBef>
              <a:spcAft>
                <a:spcPts val="0"/>
              </a:spcAft>
              <a:buNone/>
            </a:pPr>
            <a:endParaRPr lang="en-US" i="0" baseline="0" dirty="0" smtClean="0"/>
          </a:p>
          <a:p>
            <a:pPr marL="0" lvl="0" indent="0" algn="l" rtl="0">
              <a:spcBef>
                <a:spcPts val="0"/>
              </a:spcBef>
              <a:spcAft>
                <a:spcPts val="0"/>
              </a:spcAft>
              <a:buNone/>
            </a:pPr>
            <a:r>
              <a:rPr lang="en-US" i="0" baseline="0" dirty="0" smtClean="0"/>
              <a:t>Once the browser has been downloaded </a:t>
            </a:r>
            <a:r>
              <a:rPr lang="en-US" baseline="0" dirty="0" smtClean="0"/>
              <a:t>[</a:t>
            </a:r>
            <a:r>
              <a:rPr lang="en-US" i="1" baseline="0" dirty="0" smtClean="0"/>
              <a:t>Click Animation</a:t>
            </a:r>
            <a:r>
              <a:rPr lang="en-US" i="0" baseline="0" dirty="0" smtClean="0"/>
              <a:t>] the Secure Browser icon would be used to access the testing platform for the interim assessments.</a:t>
            </a:r>
          </a:p>
          <a:p>
            <a:pPr marL="0" lvl="0" indent="0" algn="l" rtl="0">
              <a:spcBef>
                <a:spcPts val="0"/>
              </a:spcBef>
              <a:spcAft>
                <a:spcPts val="0"/>
              </a:spcAft>
              <a:buNone/>
            </a:pPr>
            <a:endParaRPr lang="en-US" i="0" baseline="0" dirty="0" smtClean="0"/>
          </a:p>
          <a:p>
            <a:pPr marL="0" lvl="0" indent="0" algn="l" rtl="0">
              <a:spcBef>
                <a:spcPts val="0"/>
              </a:spcBef>
              <a:spcAft>
                <a:spcPts val="0"/>
              </a:spcAft>
              <a:buNone/>
            </a:pPr>
            <a:r>
              <a:rPr lang="en-US" i="0" baseline="0" dirty="0" smtClean="0"/>
              <a:t>Again this is the same process used for the summative assessment in year’s past.</a:t>
            </a:r>
          </a:p>
          <a:p>
            <a:pPr marL="0" lvl="0" indent="0" algn="l" rtl="0">
              <a:spcBef>
                <a:spcPts val="0"/>
              </a:spcBef>
              <a:spcAft>
                <a:spcPts val="0"/>
              </a:spcAft>
              <a:buNone/>
            </a:pPr>
            <a:endParaRPr lang="en-US" i="0" baseline="0" dirty="0" smtClean="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15</a:t>
            </a:fld>
            <a:endParaRPr/>
          </a:p>
        </p:txBody>
      </p:sp>
    </p:spTree>
    <p:extLst>
      <p:ext uri="{BB962C8B-B14F-4D97-AF65-F5344CB8AC3E}">
        <p14:creationId xmlns:p14="http://schemas.microsoft.com/office/powerpoint/2010/main" val="24556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17: </a:t>
            </a:r>
            <a:r>
              <a:rPr lang="en-US" b="1" dirty="0" smtClean="0">
                <a:solidFill>
                  <a:schemeClr val="tx1">
                    <a:lumMod val="50000"/>
                  </a:schemeClr>
                </a:solidFill>
              </a:rPr>
              <a:t>Remote Administration for Remote Use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There are two options</a:t>
            </a:r>
            <a:r>
              <a:rPr lang="en-US" baseline="0" dirty="0" smtClean="0"/>
              <a:t> for students to access the interim assessments via the </a:t>
            </a:r>
            <a:r>
              <a:rPr lang="en-US" i="1"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Remote Interim Assessment Testing </a:t>
            </a:r>
            <a:r>
              <a:rPr lang="en-US" i="1"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Site.</a:t>
            </a:r>
            <a:r>
              <a:rPr lang="en-US" i="1"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Additionally, if districts or schools have not yet downloaded the secure browser, this option is available all year for the 2020 – 21 academic year. This applies ONLY to the interim assessments.</a:t>
            </a:r>
          </a:p>
          <a:p>
            <a:pPr marL="0" lvl="0" indent="0" algn="l" rtl="0">
              <a:spcBef>
                <a:spcPts val="0"/>
              </a:spcBef>
              <a:spcAft>
                <a:spcPts val="0"/>
              </a:spcAft>
              <a:buNone/>
            </a:pPr>
            <a:endPar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0" lvl="0" indent="0" algn="l" rtl="0">
              <a:spcBef>
                <a:spcPts val="0"/>
              </a:spcBef>
              <a:spcAft>
                <a:spcPts val="0"/>
              </a:spcAft>
              <a:buNone/>
            </a:pPr>
            <a:r>
              <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The primary way students will access the remote testing site is through the [</a:t>
            </a:r>
            <a:r>
              <a:rPr lang="en-US" i="1"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Click Animation</a:t>
            </a:r>
            <a:r>
              <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Student and Families button. They will be taken to the Student and Families web page and will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select the Remote Interim Assessment Testing Site icon-tile. </a:t>
            </a:r>
          </a:p>
          <a:p>
            <a:pPr marL="0" lvl="0" indent="0" algn="l" rtl="0">
              <a:spcBef>
                <a:spcPts val="0"/>
              </a:spcBef>
              <a:spcAft>
                <a:spcPts val="0"/>
              </a:spcAft>
              <a:buNone/>
            </a:pPr>
            <a:endPar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If a student should click on </a:t>
            </a:r>
            <a:r>
              <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en-US" i="1"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Click Animation</a:t>
            </a:r>
            <a:r>
              <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the Interim Assessments button by accident. The following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following buttons will appear, and the student would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still be able to select the </a:t>
            </a:r>
            <a:r>
              <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Remote Interim Assessment Testing Site icon-tile. </a:t>
            </a:r>
          </a:p>
          <a:p>
            <a:pPr marL="0" lvl="0" indent="0" algn="l" rtl="0">
              <a:spcBef>
                <a:spcPts val="0"/>
              </a:spcBef>
              <a:spcAft>
                <a:spcPts val="0"/>
              </a:spcAft>
              <a:buNone/>
            </a:pPr>
            <a:endParaRPr lang="en-US" baseline="0" dirty="0" smtClean="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16</a:t>
            </a:fld>
            <a:endParaRPr/>
          </a:p>
        </p:txBody>
      </p:sp>
    </p:spTree>
    <p:extLst>
      <p:ext uri="{BB962C8B-B14F-4D97-AF65-F5344CB8AC3E}">
        <p14:creationId xmlns:p14="http://schemas.microsoft.com/office/powerpoint/2010/main" val="4072001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18: </a:t>
            </a:r>
            <a:r>
              <a:rPr lang="en-US" b="1" dirty="0" smtClean="0">
                <a:solidFill>
                  <a:schemeClr val="tx1">
                    <a:lumMod val="50000"/>
                  </a:schemeClr>
                </a:solidFill>
              </a:rPr>
              <a:t>Remote Interim Student Testing Site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The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Remote Interim Assessment Testing Site icon-tile will take students to the Remote Student Sign on website. This site functions and is similar to the one used for the summative assessments.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Therefore students will sign in using the same process as they would for the summative. In addition to students entering their official first name.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en-US" i="1"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Click Animation</a:t>
            </a:r>
            <a:r>
              <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Student will need to either know or have access to their SSID number. As a reminder educators should follow the guidance provided by their local districts for communicating personally identifiable 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Additionally, educators will need to have an interim session ID to share with students. The Session ID can be shared with students via chat or email. Please note if no students log into the Session ID number within the first 15 minutes the system will automatically end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Once all the information has been entered students will use the Sign-In button.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p>
          <a:p>
            <a:pPr marL="0" lvl="0" indent="0" algn="l" rtl="0">
              <a:spcBef>
                <a:spcPts val="0"/>
              </a:spcBef>
              <a:spcAft>
                <a:spcPts val="0"/>
              </a:spcAft>
              <a:buNone/>
            </a:pP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p>
          <a:p>
            <a:pPr marL="0" lvl="0" indent="0" algn="l" rtl="0">
              <a:spcBef>
                <a:spcPts val="0"/>
              </a:spcBef>
              <a:spcAft>
                <a:spcPts val="0"/>
              </a:spcAft>
              <a:buNone/>
            </a:pPr>
            <a:endPar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2664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19: </a:t>
            </a:r>
            <a:r>
              <a:rPr lang="en-US" b="1" dirty="0" smtClean="0">
                <a:solidFill>
                  <a:schemeClr val="tx1">
                    <a:lumMod val="50000"/>
                  </a:schemeClr>
                </a:solidFill>
              </a:rPr>
              <a:t>How Educators Administer the Interim Assessments </a:t>
            </a:r>
            <a:r>
              <a:rPr lang="en-US" sz="1200" b="1" i="0" u="none" strike="noStrike" cap="none" dirty="0" smtClean="0">
                <a:solidFill>
                  <a:schemeClr val="dk1"/>
                </a:solidFill>
                <a:effectLst/>
                <a:latin typeface="Calibri"/>
                <a:ea typeface="Calibri"/>
                <a:cs typeface="Calibri"/>
                <a:sym typeface="Calibri"/>
              </a:rPr>
              <a:t>(Facilitator 1)</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sz="1200" b="1" i="0" u="none" strike="noStrike" cap="none" dirty="0" smtClean="0">
              <a:solidFill>
                <a:schemeClr val="dk1"/>
              </a:solidFill>
              <a:effectLst/>
              <a:latin typeface="Calibri"/>
              <a:ea typeface="Calibri"/>
              <a:cs typeface="Calibri"/>
              <a:sym typeface="Calibri"/>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dirty="0" smtClean="0">
                <a:solidFill>
                  <a:schemeClr val="tx1">
                    <a:lumMod val="50000"/>
                  </a:schemeClr>
                </a:solidFill>
              </a:rPr>
              <a:t>How Educators Administer the Interim Assessments – Using the OSAS Portal</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dirty="0" smtClean="0">
              <a:hlinkClick r:id="rId3"/>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Resources:</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dirty="0" smtClean="0">
                <a:hlinkClick r:id="rId3"/>
              </a:rPr>
              <a:t>Quick Guide to Administering Interim Assessments Remotely​</a:t>
            </a:r>
            <a:r>
              <a:rPr lang="en-US" dirty="0" smtClean="0"/>
              <a:t> </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i="1" dirty="0" smtClean="0"/>
              <a:t>This document describes how test administrators (TAs) can remotely administer the interim assessment and how students may </a:t>
            </a:r>
            <a:r>
              <a:rPr lang="en-US" i="1" dirty="0" err="1" smtClean="0"/>
              <a:t>accessand</a:t>
            </a:r>
            <a:r>
              <a:rPr lang="en-US" i="1" dirty="0" smtClean="0"/>
              <a:t> participate in an interim assessment.​</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511175" indent="-511175">
              <a:spcAft>
                <a:spcPts val="600"/>
              </a:spcAft>
              <a:defRPr/>
            </a:pPr>
            <a:endParaRPr lang="en-US" dirty="0" smtClean="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1947613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20: </a:t>
            </a:r>
            <a:r>
              <a:rPr lang="en-US" b="1" dirty="0" smtClean="0">
                <a:solidFill>
                  <a:schemeClr val="tx1">
                    <a:lumMod val="50000"/>
                  </a:schemeClr>
                </a:solidFill>
              </a:rPr>
              <a:t>Administration of the Interim</a:t>
            </a:r>
            <a:r>
              <a:rPr lang="en-US" b="1" baseline="0" dirty="0" smtClean="0">
                <a:solidFill>
                  <a:schemeClr val="tx1">
                    <a:lumMod val="50000"/>
                  </a:schemeClr>
                </a:solidFill>
              </a:rPr>
              <a:t>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a:t>
            </a:r>
            <a:r>
              <a:rPr lang="en-US" baseline="0" dirty="0" smtClean="0"/>
              <a:t> process of administering the Interim Assessment via the OSAS Portal is the same as the summative assessment. This applies to both an in-person or remote administration.</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As previously stated students can access a remote interim assessment site by navigating</a:t>
            </a:r>
            <a:r>
              <a:rPr lang="en-US" baseline="0" dirty="0" smtClean="0"/>
              <a:t> to the Students and Families Button and selecting the (animation) Remote Interim Student Testing System.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Educators will navigate to the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baseline="0" dirty="0" smtClean="0"/>
              <a:t>Interim Assessments button. This will take educators to a new screen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baseline="0" dirty="0" smtClean="0"/>
              <a:t>where all of the tile options are available.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Educators will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en-US" i="1"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Click Animation</a:t>
            </a:r>
            <a:r>
              <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baseline="0" dirty="0" smtClean="0"/>
              <a:t>select the Test Administration tile to access the available interim assessments.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using their TA login credentials. For specific information on navigating the TA portal, please refer to training Module 2.</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Once logged into the system educators will select the (animation) Interim Assessment the wish to assign for student access.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As shown a teacher can choose the content area they would like to administer, they can further select (animation) the grade level they would like to access and again the Interim Assessment System allows for flexible administration both in and out of grade level.</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Finally the educators can select the (animation) type of interim assessment, whether a IAB, ICA, or FIAB and the (animation)  instructional content of the selected interim type.</a:t>
            </a:r>
            <a:endParaRPr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19</a:t>
            </a:fld>
            <a:endParaRPr/>
          </a:p>
        </p:txBody>
      </p:sp>
    </p:spTree>
    <p:extLst>
      <p:ext uri="{BB962C8B-B14F-4D97-AF65-F5344CB8AC3E}">
        <p14:creationId xmlns:p14="http://schemas.microsoft.com/office/powerpoint/2010/main" val="407192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3ce3ff203_0_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93ce3ff203_0_2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3: Purpose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purpose of this series is to help district and school-based teams improve their systems of teaching and learning using an approach inclusive to a balanced assessment system.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For the first time, ODE is able to provide a statewide interim assessment system aligned to both the Oregon State Standards and the Oregon Summative Assessment.</a:t>
            </a:r>
            <a:endParaRPr lang="en-US" sz="1200" b="0" i="0" u="none" strike="noStrike" cap="none" dirty="0">
              <a:solidFill>
                <a:schemeClr val="dk1"/>
              </a:solidFill>
              <a:effectLst/>
              <a:latin typeface="Calibri"/>
              <a:ea typeface="Calibri"/>
              <a:cs typeface="Calibri"/>
              <a:sym typeface="Calibri"/>
            </a:endParaRPr>
          </a:p>
        </p:txBody>
      </p:sp>
      <p:sp>
        <p:nvSpPr>
          <p:cNvPr id="101" name="Google Shape;101;g93ce3ff203_0_2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3659873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21: </a:t>
            </a:r>
            <a:r>
              <a:rPr lang="en-US" b="1" dirty="0" smtClean="0">
                <a:solidFill>
                  <a:schemeClr val="tx1">
                    <a:lumMod val="50000"/>
                  </a:schemeClr>
                </a:solidFill>
              </a:rPr>
              <a:t>Accessing the Interim Assessments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By clicking on the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baseline="0" dirty="0" smtClean="0"/>
              <a:t>Test Administration link on the OSAS Portal Interim Assessment webpage,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baseline="0" dirty="0" smtClean="0"/>
              <a:t>the teacher will be prompted to log into the test administration or TA interface.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Note, </a:t>
            </a:r>
            <a:r>
              <a:rPr lang="en-US" b="0" dirty="0" smtClean="0">
                <a:latin typeface="Arial" panose="020B0604020202020204" pitchFamily="34" charset="0"/>
                <a:cs typeface="Arial" panose="020B0604020202020204" pitchFamily="34" charset="0"/>
              </a:rPr>
              <a:t>If it is your first time logging in (ever or for the year),</a:t>
            </a:r>
            <a:r>
              <a:rPr lang="en-US" b="0" baseline="0" dirty="0" smtClean="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 you log into the TA</a:t>
            </a:r>
            <a:r>
              <a:rPr lang="en-US" b="0" baseline="0" dirty="0" smtClean="0">
                <a:latin typeface="Arial" panose="020B0604020202020204" pitchFamily="34" charset="0"/>
                <a:cs typeface="Arial" panose="020B0604020202020204" pitchFamily="34" charset="0"/>
              </a:rPr>
              <a:t> interface</a:t>
            </a:r>
            <a:r>
              <a:rPr lang="en-US" b="0" dirty="0" smtClean="0">
                <a:latin typeface="Arial" panose="020B0604020202020204" pitchFamily="34" charset="0"/>
                <a:cs typeface="Arial" panose="020B0604020202020204" pitchFamily="34" charset="0"/>
              </a:rPr>
              <a:t> from a new device, or you have cleared the cache on your computer,</a:t>
            </a:r>
            <a:r>
              <a:rPr lang="en-US" b="0" baseline="0" dirty="0" smtClean="0">
                <a:latin typeface="Arial" panose="020B0604020202020204" pitchFamily="34" charset="0"/>
                <a:cs typeface="Arial" panose="020B0604020202020204" pitchFamily="34" charset="0"/>
              </a:rPr>
              <a:t> </a:t>
            </a:r>
            <a:r>
              <a:rPr lang="en-US" b="0"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b="0"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b="0"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b="0" dirty="0" smtClean="0">
                <a:latin typeface="Arial" panose="020B0604020202020204" pitchFamily="34" charset="0"/>
                <a:cs typeface="Arial" panose="020B0604020202020204" pitchFamily="34" charset="0"/>
              </a:rPr>
              <a:t>you may be asked</a:t>
            </a:r>
            <a:r>
              <a:rPr lang="en-US" b="0" baseline="0" dirty="0" smtClean="0">
                <a:latin typeface="Arial" panose="020B0604020202020204" pitchFamily="34" charset="0"/>
                <a:cs typeface="Arial" panose="020B0604020202020204" pitchFamily="34" charset="0"/>
              </a:rPr>
              <a:t> to enter a code which will be sent to you via email. Under circumstances other than those we have just listed you should not be asked for a code and test selection window in the TA interface will appear.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smtClean="0">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274203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22: </a:t>
            </a:r>
            <a:r>
              <a:rPr lang="en-US" b="1" dirty="0" smtClean="0">
                <a:solidFill>
                  <a:schemeClr val="tx1">
                    <a:lumMod val="50000"/>
                  </a:schemeClr>
                </a:solidFill>
              </a:rPr>
              <a:t>Selecting Interim Assessments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Once logged into the system educators will select the </a:t>
            </a:r>
            <a:r>
              <a:rPr lang="en-US" i="1" baseline="0" dirty="0" smtClean="0"/>
              <a:t>[Click Animation] </a:t>
            </a:r>
            <a:r>
              <a:rPr lang="en-US" i="0" baseline="0" dirty="0" smtClean="0"/>
              <a:t>Interim</a:t>
            </a:r>
            <a:r>
              <a:rPr lang="en-US" baseline="0" dirty="0" smtClean="0"/>
              <a:t> Assessment the wish to assign for student access. This can either be the ELA and Mathematics Interim Assessments, or the Science Interim Assessments for purchasing districts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t>
            </a:r>
            <a:r>
              <a:rPr lang="en-US" i="1" baseline="0" dirty="0" smtClean="0"/>
              <a:t>Click </a:t>
            </a:r>
            <a:r>
              <a:rPr lang="en-US" i="0" baseline="0" dirty="0" smtClean="0"/>
              <a:t>Animation] In this example we have selected the Mathematics Interim Assessments and now the educator has the Option of selecting which type of interim assessment they would like IAB, ICA, or Focused IAB.</a:t>
            </a:r>
          </a:p>
          <a:p>
            <a:pPr marL="0" lvl="0" indent="0" algn="l" rtl="0">
              <a:spcBef>
                <a:spcPts val="0"/>
              </a:spcBef>
              <a:spcAft>
                <a:spcPts val="0"/>
              </a:spcAft>
              <a:buNone/>
            </a:pPr>
            <a:endParaRPr lang="en-US" i="0" baseline="0" dirty="0" smtClean="0"/>
          </a:p>
          <a:p>
            <a:pPr marL="0" lvl="0" indent="0" algn="l" rtl="0">
              <a:spcBef>
                <a:spcPts val="0"/>
              </a:spcBef>
              <a:spcAft>
                <a:spcPts val="0"/>
              </a:spcAft>
              <a:buNone/>
            </a:pPr>
            <a:r>
              <a:rPr lang="en-US" baseline="0" dirty="0" smtClean="0"/>
              <a:t>[</a:t>
            </a:r>
            <a:r>
              <a:rPr lang="en-US" i="1" baseline="0" dirty="0" smtClean="0"/>
              <a:t>Click </a:t>
            </a:r>
            <a:r>
              <a:rPr lang="en-US" i="0" baseline="0" dirty="0" smtClean="0"/>
              <a:t>Animation] </a:t>
            </a:r>
            <a:r>
              <a:rPr lang="en-US" baseline="0" dirty="0" smtClean="0"/>
              <a:t>By selecting the interim type, such as the Focused IAB in this example, they can further select the grade level they would like to access  and choose from. As a reminder, the Interim Assessment System allows for flexible administration both in and out of grade level.</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t>
            </a:r>
            <a:r>
              <a:rPr lang="en-US" i="1" baseline="0" dirty="0" smtClean="0"/>
              <a:t>Click </a:t>
            </a:r>
            <a:r>
              <a:rPr lang="en-US" i="0" baseline="0" dirty="0" smtClean="0"/>
              <a:t>Animation] </a:t>
            </a:r>
            <a:r>
              <a:rPr lang="en-US" baseline="0" dirty="0" smtClean="0"/>
              <a:t>Finally within the grade level the educator can select the appropriate interim assessment by the desired instructional concepts or standards.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dirty="0" smtClean="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21</a:t>
            </a:fld>
            <a:endParaRPr/>
          </a:p>
        </p:txBody>
      </p:sp>
    </p:spTree>
    <p:extLst>
      <p:ext uri="{BB962C8B-B14F-4D97-AF65-F5344CB8AC3E}">
        <p14:creationId xmlns:p14="http://schemas.microsoft.com/office/powerpoint/2010/main" val="3815721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smtClean="0"/>
              <a:t>Slide 23: Approving and Review Test</a:t>
            </a:r>
            <a:r>
              <a:rPr lang="en-US" b="1" baseline="0" dirty="0" smtClean="0"/>
              <a:t> Settings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endParaRPr lang="en-US" b="1" dirty="0" smtClean="0"/>
          </a:p>
          <a:p>
            <a:endParaRPr lang="en-US" dirty="0" smtClean="0"/>
          </a:p>
          <a:p>
            <a:r>
              <a:rPr lang="en-US" baseline="0" dirty="0" smtClean="0"/>
              <a:t>Once you have started the test session and students have logged in, you must approve their test settings before they can access their tests. A list of students awaiting approval will display, organized by test name. </a:t>
            </a:r>
            <a:r>
              <a:rPr lang="en-US" i="1" baseline="0" dirty="0" smtClean="0"/>
              <a:t>[Click Animation] </a:t>
            </a:r>
            <a:endParaRPr lang="en-US" baseline="0" dirty="0" smtClean="0"/>
          </a:p>
          <a:p>
            <a:endParaRPr lang="en-US" baseline="0" dirty="0" smtClean="0"/>
          </a:p>
          <a:p>
            <a:r>
              <a:rPr lang="en-US" baseline="0" dirty="0" smtClean="0"/>
              <a:t>If you are administering multiple tests, it is very important that you pay close attention to the test name prior to approving to be sure that students have selected the appropriate test. If a student has selected an incorrect test, you must deny that student entry to the test session by clicking on the red x.</a:t>
            </a:r>
          </a:p>
          <a:p>
            <a:endParaRPr lang="en-US" baseline="0" dirty="0" smtClean="0"/>
          </a:p>
          <a:p>
            <a:r>
              <a:rPr lang="en-US" i="1" baseline="0" dirty="0" smtClean="0"/>
              <a:t>[Click Animation] </a:t>
            </a:r>
            <a:r>
              <a:rPr lang="en-US" baseline="0" dirty="0" smtClean="0"/>
              <a:t>You should also ensure that all the settings the student should have are correct. You can review and confirm a student’s test settings and accommodations </a:t>
            </a:r>
            <a:r>
              <a:rPr lang="en-US" i="1" baseline="0" dirty="0" smtClean="0"/>
              <a:t>[Click Animation] </a:t>
            </a:r>
            <a:r>
              <a:rPr lang="en-US" baseline="0" dirty="0" smtClean="0"/>
              <a:t>by clicking on the eye icon under the See Details section for that student. </a:t>
            </a:r>
          </a:p>
          <a:p>
            <a:endParaRPr lang="en-US" baseline="0" dirty="0" smtClean="0"/>
          </a:p>
          <a:p>
            <a:r>
              <a:rPr lang="en-US" i="1" baseline="0" dirty="0" smtClean="0"/>
              <a:t>[Click Animation] </a:t>
            </a:r>
            <a:r>
              <a:rPr lang="en-US" i="0" baseline="0" dirty="0" smtClean="0"/>
              <a:t>Educators can v</a:t>
            </a:r>
            <a:r>
              <a:rPr lang="en-US" baseline="0" dirty="0" smtClean="0"/>
              <a:t>erify that all test settings are correct before the test begins. If the test settings are not correct, please update the student settings in TIDE before proceeding with the test. In some cases this may require additional support from a school test coordinator or district test coordinator.</a:t>
            </a:r>
          </a:p>
          <a:p>
            <a:endParaRPr lang="en-US" baseline="0" dirty="0" smtClean="0"/>
          </a:p>
          <a:p>
            <a:r>
              <a:rPr lang="en-US" baseline="0" dirty="0" smtClean="0"/>
              <a:t>To confirm the selected test settings and return to the list of students awaiting approval click set. </a:t>
            </a:r>
          </a:p>
          <a:p>
            <a:endParaRPr lang="en-US" baseline="0" dirty="0" smtClean="0"/>
          </a:p>
          <a:p>
            <a:r>
              <a:rPr lang="en-US" baseline="0" dirty="0" smtClean="0"/>
              <a:t>However, to confirm the settings and approve the student for testing click set and approve. Both appear at the top of the test setting pop-up.</a:t>
            </a:r>
          </a:p>
          <a:p>
            <a:endParaRPr lang="en-US" baseline="0" dirty="0" smtClean="0"/>
          </a:p>
          <a:p>
            <a:r>
              <a:rPr lang="en-US" baseline="0" dirty="0" smtClean="0"/>
              <a:t>Once you click set and approve the student is permitted into the test session and no longer appears in the approvals and student test settings window. </a:t>
            </a:r>
          </a:p>
          <a:p>
            <a:endParaRPr lang="en-US" baseline="0" dirty="0" smtClean="0"/>
          </a:p>
          <a:p>
            <a:r>
              <a:rPr lang="en-US" baseline="0" dirty="0" smtClean="0"/>
              <a:t>If no changes are need to student test settings or test selections, the educator can choose to click approve all students to admit all students to the interim assessment session. </a:t>
            </a:r>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1666617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19: </a:t>
            </a:r>
            <a:r>
              <a:rPr lang="en-US" b="1" dirty="0" smtClean="0">
                <a:solidFill>
                  <a:schemeClr val="tx1">
                    <a:lumMod val="50000"/>
                  </a:schemeClr>
                </a:solidFill>
              </a:rPr>
              <a:t>Previewing Interim Assessments or Interim Assessment Items </a:t>
            </a:r>
            <a:r>
              <a:rPr lang="en-US" sz="1200" b="1" i="0" u="none" strike="noStrike" cap="none" dirty="0" smtClean="0">
                <a:solidFill>
                  <a:schemeClr val="dk1"/>
                </a:solidFill>
                <a:effectLst/>
                <a:latin typeface="Calibri"/>
                <a:ea typeface="Calibri"/>
                <a:cs typeface="Calibri"/>
                <a:sym typeface="Calibri"/>
              </a:rPr>
              <a:t>(Facilitator 3)</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sz="1200" b="1" i="0" u="none" strike="noStrike" cap="none" dirty="0" smtClean="0">
              <a:solidFill>
                <a:schemeClr val="dk1"/>
              </a:solidFill>
              <a:effectLst/>
              <a:latin typeface="Calibri"/>
              <a:ea typeface="Calibri"/>
              <a:cs typeface="Calibri"/>
              <a:sym typeface="Calibri"/>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dirty="0" smtClean="0">
                <a:solidFill>
                  <a:schemeClr val="tx1">
                    <a:lumMod val="50000"/>
                  </a:schemeClr>
                </a:solidFill>
              </a:rPr>
              <a:t>Previewing Interim Assessments or</a:t>
            </a:r>
            <a:r>
              <a:rPr lang="en-US" baseline="0" dirty="0" smtClean="0">
                <a:solidFill>
                  <a:schemeClr val="tx1">
                    <a:lumMod val="50000"/>
                  </a:schemeClr>
                </a:solidFill>
              </a:rPr>
              <a:t> </a:t>
            </a:r>
            <a:r>
              <a:rPr lang="en-US" dirty="0" smtClean="0">
                <a:solidFill>
                  <a:schemeClr val="tx1">
                    <a:lumMod val="50000"/>
                  </a:schemeClr>
                </a:solidFill>
              </a:rPr>
              <a:t>Interim Assessment Items– Using the </a:t>
            </a:r>
            <a:r>
              <a:rPr lang="en-US" sz="1200" b="0" i="0" dirty="0" smtClean="0">
                <a:solidFill>
                  <a:schemeClr val="tx1">
                    <a:lumMod val="50000"/>
                  </a:schemeClr>
                </a:solidFill>
              </a:rPr>
              <a:t>Using the Assessment Viewing Application (AVA)</a:t>
            </a:r>
            <a:endParaRPr lang="en-US" sz="1200" b="0" i="0" dirty="0" smtClean="0"/>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dirty="0" smtClean="0">
              <a:solidFill>
                <a:schemeClr val="tx1">
                  <a:lumMod val="50000"/>
                </a:schemeClr>
              </a:solidFill>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dirty="0" smtClean="0">
              <a:hlinkClick r:id="rId3"/>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Resources:</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dirty="0" smtClean="0">
                <a:hlinkClick r:id="rId4"/>
              </a:rPr>
              <a:t>Assessment Viewing Application (AVA) Training Module</a:t>
            </a:r>
            <a:r>
              <a:rPr lang="en-US" dirty="0" smtClean="0"/>
              <a:t> [</a:t>
            </a:r>
            <a:r>
              <a:rPr lang="en-US" dirty="0" err="1" smtClean="0"/>
              <a:t>pptx</a:t>
            </a:r>
            <a:r>
              <a:rPr lang="en-US" dirty="0" smtClean="0"/>
              <a:t>]</a:t>
            </a:r>
            <a:endParaRPr lang="en-US" sz="1200" b="0" i="0" u="none" strike="noStrike" cap="none" dirty="0" smtClean="0">
              <a:solidFill>
                <a:schemeClr val="dk1"/>
              </a:solidFill>
              <a:effectLst/>
              <a:latin typeface="Calibri"/>
              <a:ea typeface="Calibri"/>
              <a:cs typeface="Calibri"/>
              <a:sym typeface="Calibri"/>
            </a:endParaRPr>
          </a:p>
          <a:p>
            <a:pPr marL="511175" indent="-511175">
              <a:spcAft>
                <a:spcPts val="600"/>
              </a:spcAft>
              <a:defRPr/>
            </a:pPr>
            <a:endParaRPr lang="en-US" dirty="0" smtClean="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3225534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25: </a:t>
            </a:r>
            <a:r>
              <a:rPr lang="en-US" b="1" dirty="0" smtClean="0">
                <a:solidFill>
                  <a:schemeClr val="tx1">
                    <a:lumMod val="50000"/>
                  </a:schemeClr>
                </a:solidFill>
              </a:rPr>
              <a:t>Administration of the Interim</a:t>
            </a:r>
            <a:r>
              <a:rPr lang="en-US" b="1" baseline="0" dirty="0" smtClean="0">
                <a:solidFill>
                  <a:schemeClr val="tx1">
                    <a:lumMod val="50000"/>
                  </a:schemeClr>
                </a:solidFill>
              </a:rPr>
              <a:t> </a:t>
            </a:r>
            <a:r>
              <a:rPr lang="en-US" sz="1200" b="1" i="0" u="none" strike="noStrike" cap="none" dirty="0" smtClean="0">
                <a:solidFill>
                  <a:schemeClr val="dk1"/>
                </a:solidFill>
                <a:effectLst/>
                <a:latin typeface="Calibri"/>
                <a:ea typeface="Calibri"/>
                <a:cs typeface="Calibri"/>
                <a:sym typeface="Calibri"/>
              </a:rPr>
              <a:t>(Facilitator 3)</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As previously stated by navigating to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dirty="0" smtClean="0"/>
              <a:t>the interim assessment button educators can access numerous resources within the OSAS portal.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One feature available for educators is </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i="1"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Click Animation</a:t>
            </a:r>
            <a:r>
              <a:rPr lang="en-US" i="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dirty="0" smtClean="0"/>
              <a:t> the Assessment Viewing</a:t>
            </a:r>
            <a:r>
              <a:rPr lang="en-US" baseline="0" dirty="0" smtClean="0"/>
              <a:t> Application, which allows educators to preview items included in the different types of interim assessments available for use.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As reminder from the test security guidance, educators can use this function as part of their non-standardized use to enhance classroom instructional practices.</a:t>
            </a:r>
            <a:endParaRPr lang="en-US"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24</a:t>
            </a:fld>
            <a:endParaRPr/>
          </a:p>
        </p:txBody>
      </p:sp>
    </p:spTree>
    <p:extLst>
      <p:ext uri="{BB962C8B-B14F-4D97-AF65-F5344CB8AC3E}">
        <p14:creationId xmlns:p14="http://schemas.microsoft.com/office/powerpoint/2010/main" val="183786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Slide 26: Previewing Items selected by Oregon Science Standard (NGSS) </a:t>
            </a:r>
            <a:r>
              <a:rPr lang="en-US" sz="1200" b="1" i="0" u="none" strike="noStrike" cap="none" dirty="0" smtClean="0">
                <a:solidFill>
                  <a:schemeClr val="dk1"/>
                </a:solidFill>
                <a:effectLst/>
                <a:latin typeface="Calibri"/>
                <a:ea typeface="Calibri"/>
                <a:cs typeface="Calibri"/>
                <a:sym typeface="Calibri"/>
              </a:rPr>
              <a:t>(Facilitator 3)</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slide we have provided a Science Interim Assessment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logging in to the </a:t>
            </a:r>
            <a:r>
              <a:rPr lang="en-US" dirty="0" smtClean="0"/>
              <a:t>Assessment Viewing</a:t>
            </a:r>
            <a:r>
              <a:rPr lang="en-US" baseline="0" dirty="0" smtClean="0"/>
              <a:t> Application  you will see the Available Tests Screen. All available science interim tests will be listed on the screen by standard.  By clicking on the name of the test you will be able to see the contents of the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Remember that the Oregon Science standards</a:t>
            </a:r>
            <a:r>
              <a:rPr lang="en-US" baseline="0" dirty="0" smtClean="0"/>
              <a:t> are 3-dimensional. By referring to the text of the Oregon Science Standards found on the Oregon Department of Education standards page or on the NGSS website, teachers can identify the specific dimensions found within the standard.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clicking on the test that you want, you will be able to see and interact with the item the same way the student would.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Resources:</a:t>
            </a:r>
            <a:endParaRPr lang="en-US" b="0" baseline="0" dirty="0" smtClean="0"/>
          </a:p>
          <a:p>
            <a:pPr rtl="0" fontAlgn="base"/>
            <a:r>
              <a:rPr lang="en-US" sz="1200" b="0" i="0" u="sng" strike="noStrike" kern="1200" dirty="0" smtClean="0">
                <a:solidFill>
                  <a:schemeClr val="tx1"/>
                </a:solidFill>
                <a:effectLst/>
                <a:latin typeface="+mn-lt"/>
                <a:ea typeface="+mn-ea"/>
                <a:cs typeface="+mn-cs"/>
                <a:hlinkClick r:id="rId3"/>
              </a:rPr>
              <a:t>ODE Science Standards webpage: </a:t>
            </a:r>
          </a:p>
          <a:p>
            <a:pPr rtl="0" fontAlgn="base"/>
            <a:r>
              <a:rPr lang="en-US" sz="1200" b="0" i="0" u="sng" strike="noStrike" kern="1200" dirty="0" smtClean="0">
                <a:solidFill>
                  <a:schemeClr val="tx1"/>
                </a:solidFill>
                <a:effectLst/>
                <a:latin typeface="+mn-lt"/>
                <a:ea typeface="+mn-ea"/>
                <a:cs typeface="+mn-cs"/>
                <a:hlinkClick r:id="rId3"/>
              </a:rPr>
              <a:t>https://www.oregon.gov/ode/educator-resources/standards/science/Pages/Science-Standards.aspx</a:t>
            </a:r>
            <a:endParaRPr lang="en-US" sz="1200" b="0" i="0" u="none" strike="noStrike" kern="1200" dirty="0" smtClean="0">
              <a:solidFill>
                <a:schemeClr val="tx1"/>
              </a:solidFill>
              <a:effectLst/>
              <a:latin typeface="+mn-lt"/>
              <a:ea typeface="+mn-ea"/>
              <a:cs typeface="+mn-cs"/>
            </a:endParaRPr>
          </a:p>
          <a:p>
            <a:endParaRPr lang="en-US" sz="1200" b="0" i="0" u="sng" strike="noStrike" kern="1200" dirty="0" smtClean="0">
              <a:solidFill>
                <a:schemeClr val="tx1"/>
              </a:solidFill>
              <a:effectLst/>
              <a:latin typeface="+mn-lt"/>
              <a:ea typeface="+mn-ea"/>
              <a:cs typeface="+mn-cs"/>
              <a:hlinkClick r:id="rId4"/>
            </a:endParaRPr>
          </a:p>
          <a:p>
            <a:r>
              <a:rPr lang="en-US" sz="1200" b="0" i="0" u="sng" strike="noStrike" kern="1200" dirty="0" smtClean="0">
                <a:solidFill>
                  <a:schemeClr val="tx1"/>
                </a:solidFill>
                <a:effectLst/>
                <a:latin typeface="+mn-lt"/>
                <a:ea typeface="+mn-ea"/>
                <a:cs typeface="+mn-cs"/>
                <a:hlinkClick r:id="rId4"/>
              </a:rPr>
              <a:t>NGSS Evidence Statements: </a:t>
            </a:r>
          </a:p>
          <a:p>
            <a:r>
              <a:rPr lang="en-US" sz="1200" b="0" i="0" u="sng" strike="noStrike" kern="1200" dirty="0" smtClean="0">
                <a:solidFill>
                  <a:schemeClr val="tx1"/>
                </a:solidFill>
                <a:effectLst/>
                <a:latin typeface="+mn-lt"/>
                <a:ea typeface="+mn-ea"/>
                <a:cs typeface="+mn-cs"/>
                <a:hlinkClick r:id="rId4"/>
              </a:rPr>
              <a:t>https://www.nextgenscience.org/evidence-statements</a:t>
            </a:r>
            <a:endParaRPr lang="en-US" b="0"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167779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Slide 27: Science Interim Assessment Item Example </a:t>
            </a:r>
            <a:r>
              <a:rPr lang="en-US" sz="1200" b="1" i="0" u="none" strike="noStrike" cap="none" dirty="0" smtClean="0">
                <a:solidFill>
                  <a:schemeClr val="dk1"/>
                </a:solidFill>
                <a:effectLst/>
                <a:latin typeface="Calibri"/>
                <a:ea typeface="Calibri"/>
                <a:cs typeface="Calibri"/>
                <a:sym typeface="Calibri"/>
              </a:rPr>
              <a:t>(Facilitator 3)</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test in the Science Interim bank contains a task item. The tasks were developed with the same specifications as the cluster/task items developed for the OSAS Science Assessment. Unlike the state-wide summative assessment, there are no independent/stand-alone items in the science interim assessment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tasks in the science interim bank are comprised of a stimulus section on the left and a scored student interaction section on the right. In the stimulus, students are presented with a phenomena, background information, and a task statement. The student interactions assess the combined disciplinary core ideas, science and engineering practices and cross-cutting concepts. You will notice that the tasks are somewhat </a:t>
            </a:r>
            <a:r>
              <a:rPr lang="en-US" baseline="0" dirty="0" err="1" smtClean="0"/>
              <a:t>scaffolded</a:t>
            </a:r>
            <a:r>
              <a:rPr lang="en-US" baseline="0" dirty="0" smtClean="0"/>
              <a:t> and contain the same interaction types as the state-wide summative OSAS Science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we stated previously, you will notice that the interim assessment tests contain the same accessibility features that are present in the state-wide summative OSAS Science Assessment. Students should consistently use the same accessibility supports throughout instruction and assessment.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1924100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Slide 27: </a:t>
            </a:r>
            <a:r>
              <a:rPr lang="en-US" sz="1200" b="1" dirty="0" smtClean="0">
                <a:latin typeface="Calibri" panose="020F0502020204030204" pitchFamily="34" charset="0"/>
                <a:cs typeface="Calibri" panose="020F0502020204030204" pitchFamily="34" charset="0"/>
              </a:rPr>
              <a:t>Previewing ELA Interim Assessments and Interim Assessment Items </a:t>
            </a:r>
            <a:r>
              <a:rPr lang="en-US" sz="1200" b="1" i="0" u="none" strike="noStrike" cap="none" dirty="0" smtClean="0">
                <a:solidFill>
                  <a:schemeClr val="dk1"/>
                </a:solidFill>
                <a:effectLst/>
                <a:latin typeface="Calibri"/>
                <a:ea typeface="Calibri"/>
                <a:cs typeface="Calibri"/>
                <a:sym typeface="Calibri"/>
              </a:rPr>
              <a:t>(Facilitator 3)</a:t>
            </a:r>
            <a:endParaRPr lang="en-US" b="1" baseline="0"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In this ELA example,</a:t>
            </a:r>
            <a:r>
              <a:rPr lang="en-US" baseline="0" dirty="0" smtClean="0"/>
              <a:t> we have selected the grade 5 ELA Interim Assessments.</a:t>
            </a:r>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After logging in to the </a:t>
            </a:r>
            <a:r>
              <a:rPr lang="en-US" dirty="0" smtClean="0"/>
              <a:t>Assessment Viewing</a:t>
            </a:r>
            <a:r>
              <a:rPr lang="en-US" baseline="0" dirty="0" smtClean="0"/>
              <a:t> Application  you will see the Available Tests Screen. All available ELA interim tests will be listed on the screen by their assessment targets.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Again the ELA and Mathematics Interim Assessment are organized by assessment targets, therefore we recommend revisiting the Session 3 ELA and Mathematics materials to support educators in making the connections between assessment targets and standards.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t>Additionally the ELA and Mathematics Interim Assessment will have either </a:t>
            </a:r>
            <a:r>
              <a:rPr lang="en-US" i="1" baseline="0" dirty="0" smtClean="0"/>
              <a:t>[Click Animation]</a:t>
            </a:r>
            <a:r>
              <a:rPr lang="en-US" i="0" baseline="0" dirty="0" smtClean="0"/>
              <a:t> the interim type such IAB, </a:t>
            </a:r>
            <a:r>
              <a:rPr lang="en-US" i="1" baseline="0" dirty="0" smtClean="0"/>
              <a:t>[Click Animation] </a:t>
            </a:r>
            <a:r>
              <a:rPr lang="en-US" i="0" baseline="0" dirty="0" smtClean="0"/>
              <a:t>or Focused IAB in the title. This also applies to the ICAs not shown in the image.</a:t>
            </a:r>
            <a:endParaRPr lang="en-US" i="1"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Similar to the Science example, by clicking on the name of the test you will be able to see the contents of the item. </a:t>
            </a:r>
          </a:p>
          <a:p>
            <a:pPr marL="0" lvl="0" indent="0" algn="l" rtl="0">
              <a:spcBef>
                <a:spcPts val="0"/>
              </a:spcBef>
              <a:spcAft>
                <a:spcPts val="0"/>
              </a:spcAft>
              <a:buNone/>
            </a:pPr>
            <a:endParaRPr lang="en-US" dirty="0" smtClean="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27</a:t>
            </a:fld>
            <a:endParaRPr/>
          </a:p>
        </p:txBody>
      </p:sp>
    </p:spTree>
    <p:extLst>
      <p:ext uri="{BB962C8B-B14F-4D97-AF65-F5344CB8AC3E}">
        <p14:creationId xmlns:p14="http://schemas.microsoft.com/office/powerpoint/2010/main" val="3323043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Slide 29: ELA  Interim Assessment Item Example </a:t>
            </a:r>
            <a:r>
              <a:rPr lang="en-US" sz="1200" b="1" i="0" u="none" strike="noStrike" cap="none" dirty="0" smtClean="0">
                <a:solidFill>
                  <a:schemeClr val="dk1"/>
                </a:solidFill>
                <a:effectLst/>
                <a:latin typeface="Calibri"/>
                <a:ea typeface="Calibri"/>
                <a:cs typeface="Calibri"/>
                <a:sym typeface="Calibri"/>
              </a:rPr>
              <a:t>(Facilitator 3)</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grade 5 example, educators can preview the reading passage and items associated with the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Similar to the science example the interim assessment tests contain the same accessibility features that are present in the state-wide summative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in the interim assessment system educators can provide additional supports depending on whether they use the interim assessment in a standardized model or a non-standardized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interim assessment are intended to support both resources </a:t>
            </a:r>
            <a:r>
              <a:rPr lang="en-US" b="1" baseline="0" dirty="0" smtClean="0"/>
              <a:t>FOR </a:t>
            </a:r>
            <a:r>
              <a:rPr lang="en-US" b="0" baseline="0" dirty="0" smtClean="0"/>
              <a:t>learning and </a:t>
            </a:r>
            <a:r>
              <a:rPr lang="en-US" b="1" baseline="0" dirty="0" smtClean="0"/>
              <a:t>OF </a:t>
            </a:r>
            <a:r>
              <a:rPr lang="en-US" b="0" baseline="0" dirty="0" smtClean="0"/>
              <a:t>learning.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3028986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Slide 30: </a:t>
            </a:r>
            <a:r>
              <a:rPr lang="en-US" sz="1200" b="1" dirty="0" smtClean="0"/>
              <a:t>Interim Test Administration Resources</a:t>
            </a:r>
            <a:r>
              <a:rPr lang="en-US" b="1" baseline="0" dirty="0" smtClean="0"/>
              <a:t> </a:t>
            </a:r>
            <a:r>
              <a:rPr lang="en-US" sz="1200" b="1" i="0" u="none" strike="noStrike" cap="none" dirty="0" smtClean="0">
                <a:solidFill>
                  <a:schemeClr val="dk1"/>
                </a:solidFill>
                <a:effectLst/>
                <a:latin typeface="Calibri"/>
                <a:ea typeface="Calibri"/>
                <a:cs typeface="Calibri"/>
                <a:sym typeface="Calibri"/>
              </a:rPr>
              <a:t>(Facilitator 3)</a:t>
            </a:r>
            <a:endParaRPr lang="en-US" b="1" baseline="0" dirty="0" smtClean="0"/>
          </a:p>
          <a:p>
            <a:endParaRPr lang="en-US" altLang="en-US" sz="1200" b="1" i="0" u="none" strike="noStrike" cap="none" dirty="0" smtClean="0">
              <a:solidFill>
                <a:schemeClr val="dk1"/>
              </a:solidFill>
              <a:effectLst/>
              <a:latin typeface="Calibri"/>
              <a:cs typeface="Calibri"/>
              <a:sym typeface="Calibri"/>
            </a:endParaRPr>
          </a:p>
          <a:p>
            <a:r>
              <a:rPr lang="en-US" altLang="en-US" dirty="0" smtClean="0"/>
              <a:t>For access</a:t>
            </a:r>
            <a:r>
              <a:rPr lang="en-US" altLang="en-US" baseline="0" dirty="0" smtClean="0"/>
              <a:t> to any of the interim assessment resources discussed in this session or past sessions, please navigate to ODE Interim Assessment webpage or the Resources section of the OSAS Portal webpage.</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29</a:t>
            </a:fld>
            <a:endParaRPr lang="en-US" altLang="en-US"/>
          </a:p>
        </p:txBody>
      </p:sp>
    </p:spTree>
    <p:extLst>
      <p:ext uri="{BB962C8B-B14F-4D97-AF65-F5344CB8AC3E}">
        <p14:creationId xmlns:p14="http://schemas.microsoft.com/office/powerpoint/2010/main" val="126618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4: Series Outcome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Our goal is that all participants will build assessment literacy and connect formative assessment practices, Oregon’s Statewide Interim Assessment System, and the Oregon Statewide Summative Assessments to local assessment systems to continually improve access and outcomes for each and every learner in their classroom, school, and district.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Again this series will focus primarily on the new interim assessment system and other supporting resources connected to both formative assessment practices and the Oregon Summative Assessment.</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Oregon Balanced Assessment Graphic (PDF)</a:t>
            </a:r>
            <a:endParaRPr lang="en-US" sz="1200" b="1" i="0" u="none" strike="noStrike" cap="none" dirty="0">
              <a:solidFill>
                <a:schemeClr val="dk1"/>
              </a:solidFill>
              <a:effectLst/>
              <a:latin typeface="Calibri"/>
              <a:ea typeface="Calibri"/>
              <a:cs typeface="Calibri"/>
              <a:sym typeface="Calibri"/>
            </a:endParaRPr>
          </a:p>
        </p:txBody>
      </p:sp>
      <p:sp>
        <p:nvSpPr>
          <p:cNvPr id="110" name="Google Shape;110;p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977283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Slide 31: </a:t>
            </a:r>
            <a:r>
              <a:rPr lang="en-US" sz="1200" b="1" dirty="0" smtClean="0"/>
              <a:t>Interim Test Administration Resources</a:t>
            </a:r>
            <a:r>
              <a:rPr lang="en-US" b="1" baseline="0" dirty="0" smtClean="0"/>
              <a:t> </a:t>
            </a:r>
            <a:r>
              <a:rPr lang="en-US" sz="1200" b="1" i="0" u="none" strike="noStrike" cap="none" dirty="0" smtClean="0">
                <a:solidFill>
                  <a:schemeClr val="dk1"/>
                </a:solidFill>
                <a:effectLst/>
                <a:latin typeface="Calibri"/>
                <a:ea typeface="Calibri"/>
                <a:cs typeface="Calibri"/>
                <a:sym typeface="Calibri"/>
              </a:rPr>
              <a:t>(Facilitator 3)</a:t>
            </a:r>
            <a:endParaRPr lang="en-US" b="1" baseline="0" dirty="0" smtClean="0"/>
          </a:p>
          <a:p>
            <a:endParaRPr lang="en-US" altLang="en-US" dirty="0" smtClean="0"/>
          </a:p>
          <a:p>
            <a:r>
              <a:rPr lang="en-US" altLang="en-US" baseline="0" dirty="0" smtClean="0"/>
              <a:t>On the ODE - Interim Assessment web page, educators can find additional Interim Science Resources.</a:t>
            </a:r>
          </a:p>
          <a:p>
            <a:endParaRPr lang="en-US" altLang="en-US" baseline="0" dirty="0" smtClean="0"/>
          </a:p>
          <a:p>
            <a:r>
              <a:rPr lang="en-US" i="1" baseline="0" dirty="0" smtClean="0"/>
              <a:t>[Click Animation] </a:t>
            </a:r>
            <a:r>
              <a:rPr lang="en-US" i="0" baseline="0" dirty="0" smtClean="0"/>
              <a:t>The </a:t>
            </a:r>
            <a:r>
              <a:rPr lang="en-US" dirty="0" smtClean="0">
                <a:hlinkClick r:id="rId3"/>
              </a:rPr>
              <a:t>Science Interim Assessment Information Sheet​</a:t>
            </a:r>
            <a:r>
              <a:rPr lang="en-US" baseline="0" dirty="0" smtClean="0"/>
              <a:t> </a:t>
            </a:r>
            <a:r>
              <a:rPr lang="en-US" dirty="0" smtClean="0"/>
              <a:t>provides an overview of the different Science Interim Assessment available and purchasing information.</a:t>
            </a:r>
          </a:p>
          <a:p>
            <a:endParaRPr lang="en-US" dirty="0" smtClean="0"/>
          </a:p>
          <a:p>
            <a:r>
              <a:rPr lang="en-US" i="1" baseline="0" dirty="0" smtClean="0"/>
              <a:t>[Click Animation] </a:t>
            </a:r>
          </a:p>
          <a:p>
            <a:endParaRPr lang="en-US" i="1" baseline="0" dirty="0" smtClean="0"/>
          </a:p>
          <a:p>
            <a:r>
              <a:rPr lang="en-US" i="1" baseline="0" dirty="0" smtClean="0"/>
              <a:t>[Click Animation]</a:t>
            </a:r>
            <a:r>
              <a:rPr lang="en-US" i="0" baseline="0" dirty="0" smtClean="0"/>
              <a:t> The </a:t>
            </a:r>
            <a:r>
              <a:rPr lang="en-US" i="1" baseline="0" dirty="0" smtClean="0"/>
              <a:t> </a:t>
            </a:r>
            <a:r>
              <a:rPr lang="en-US" dirty="0" smtClean="0">
                <a:hlinkClick r:id="rId4"/>
              </a:rPr>
              <a:t>Quick Guide to Administering Science Interim Assessments</a:t>
            </a:r>
            <a:r>
              <a:rPr lang="en-US" baseline="0" dirty="0" smtClean="0"/>
              <a:t> </a:t>
            </a:r>
            <a:r>
              <a:rPr lang="en-US" dirty="0" smtClean="0"/>
              <a:t>provides information for administering the OSAS Science Interim Assessment including: Assessment Viewing Application, Secure Browser, TA Interface, and Centralized Reporting System. </a:t>
            </a:r>
          </a:p>
          <a:p>
            <a:endParaRPr lang="en-US" altLang="en-US" dirty="0" smtClean="0"/>
          </a:p>
          <a:p>
            <a:r>
              <a:rPr lang="en-US" i="1" baseline="0" dirty="0" smtClean="0"/>
              <a:t>[Click Animation] </a:t>
            </a:r>
          </a:p>
          <a:p>
            <a:endParaRPr lang="en-US" i="1" baseline="0" dirty="0" smtClean="0"/>
          </a:p>
          <a:p>
            <a:r>
              <a:rPr lang="en-US" i="1" baseline="0" dirty="0" smtClean="0"/>
              <a:t>[Click Animation]</a:t>
            </a:r>
            <a:r>
              <a:rPr lang="en-US" i="0" baseline="0" dirty="0" smtClean="0"/>
              <a:t> The </a:t>
            </a:r>
            <a:r>
              <a:rPr lang="en-US" dirty="0" smtClean="0">
                <a:hlinkClick r:id="rId5"/>
              </a:rPr>
              <a:t>Quick Guide to Administering Interim Assessments Remotely​</a:t>
            </a:r>
            <a:r>
              <a:rPr lang="en-US" baseline="0" dirty="0" smtClean="0"/>
              <a:t> </a:t>
            </a:r>
            <a:r>
              <a:rPr lang="en-US" dirty="0" smtClean="0"/>
              <a:t>describes how test administrators (TAs) can remotely administer the interim assessment and how students may access and participate in an interim assessment. </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3651392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Slide 32: </a:t>
            </a:r>
            <a:r>
              <a:rPr lang="en-US" sz="1200" b="1" dirty="0" smtClean="0"/>
              <a:t>Interim Test Administration Resources</a:t>
            </a:r>
            <a:r>
              <a:rPr lang="en-US" b="1" baseline="0" dirty="0" smtClean="0"/>
              <a:t> </a:t>
            </a:r>
            <a:r>
              <a:rPr lang="en-US" sz="1200" b="1" i="0" u="none" strike="noStrike" cap="none" dirty="0" smtClean="0">
                <a:solidFill>
                  <a:schemeClr val="dk1"/>
                </a:solidFill>
                <a:effectLst/>
                <a:latin typeface="Calibri"/>
                <a:ea typeface="Calibri"/>
                <a:cs typeface="Calibri"/>
                <a:sym typeface="Calibri"/>
              </a:rPr>
              <a:t>(Facilitator 3)</a:t>
            </a:r>
            <a:endParaRPr lang="en-US" b="1" baseline="0" dirty="0" smtClean="0"/>
          </a:p>
          <a:p>
            <a:endParaRPr lang="en-US" altLang="en-US" dirty="0" smtClean="0"/>
          </a:p>
          <a:p>
            <a:r>
              <a:rPr lang="en-US" altLang="en-US" baseline="0" dirty="0" smtClean="0"/>
              <a:t>On the ODE - Interim Assessment web page, educators can find additional Interim Science Resources.</a:t>
            </a:r>
          </a:p>
          <a:p>
            <a:endParaRPr lang="en-US" altLang="en-US"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 </a:t>
            </a:r>
            <a:r>
              <a:rPr lang="en-US" i="0" baseline="0" dirty="0" smtClean="0"/>
              <a:t>The </a:t>
            </a:r>
            <a:r>
              <a:rPr lang="en-US" dirty="0" smtClean="0">
                <a:hlinkClick r:id="rId3"/>
              </a:rPr>
              <a:t>Understanding the Interim Assessment System (Video)</a:t>
            </a:r>
            <a:r>
              <a:rPr lang="en-US" dirty="0" smtClean="0"/>
              <a:t>​</a:t>
            </a:r>
            <a:r>
              <a:rPr lang="en-US" dirty="0" smtClean="0">
                <a:hlinkClick r:id="rId3"/>
              </a:rPr>
              <a:t>​</a:t>
            </a:r>
            <a:r>
              <a:rPr lang="en-US" dirty="0" smtClean="0"/>
              <a:t> ​​explains different components of the ELA and Mathematics Interim Assessment System. </a:t>
            </a:r>
          </a:p>
          <a:p>
            <a:endParaRPr lang="en-US" dirty="0" smtClean="0"/>
          </a:p>
          <a:p>
            <a:r>
              <a:rPr lang="en-US" i="1" baseline="0" dirty="0" smtClean="0"/>
              <a:t>[Click Animation] </a:t>
            </a:r>
          </a:p>
          <a:p>
            <a:endParaRPr lang="en-US" i="1" baseline="0" dirty="0" smtClean="0"/>
          </a:p>
          <a:p>
            <a:r>
              <a:rPr lang="en-US" i="1" baseline="0" dirty="0" smtClean="0"/>
              <a:t>[Click Animation]</a:t>
            </a:r>
            <a:r>
              <a:rPr lang="en-US" i="0" baseline="0" dirty="0" smtClean="0"/>
              <a:t> The </a:t>
            </a:r>
            <a:r>
              <a:rPr lang="en-US" dirty="0" smtClean="0">
                <a:hlinkClick r:id="rId4"/>
              </a:rPr>
              <a:t>ELA and Mathematics Interim Assessment Overview​</a:t>
            </a:r>
            <a:r>
              <a:rPr lang="en-US" dirty="0" smtClean="0"/>
              <a:t> ​​describes the interim assessments, including their purpose</a:t>
            </a:r>
            <a:r>
              <a:rPr lang="en-US" baseline="0" dirty="0" smtClean="0"/>
              <a:t> </a:t>
            </a:r>
            <a:r>
              <a:rPr lang="en-US" dirty="0" smtClean="0"/>
              <a:t>and use for each grade and subject, this document also provides a list of all interim assessments available for the 2020-21 school year.​</a:t>
            </a:r>
          </a:p>
          <a:p>
            <a:endParaRPr lang="en-US" i="1" baseline="0" dirty="0" smtClean="0"/>
          </a:p>
          <a:p>
            <a:r>
              <a:rPr lang="en-US" i="1" baseline="0" dirty="0" smtClean="0"/>
              <a:t>[Click Animation] </a:t>
            </a:r>
          </a:p>
          <a:p>
            <a:endParaRPr lang="en-US" i="1"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 </a:t>
            </a:r>
            <a:r>
              <a:rPr lang="en-US" i="0" baseline="0" dirty="0" smtClean="0"/>
              <a:t>Both the </a:t>
            </a:r>
            <a:r>
              <a:rPr lang="en-US" dirty="0" smtClean="0">
                <a:hlinkClick r:id="rId5"/>
              </a:rPr>
              <a:t>Interim Administration Guide​</a:t>
            </a:r>
            <a:r>
              <a:rPr lang="en-US" dirty="0" smtClean="0"/>
              <a:t> and t</a:t>
            </a:r>
            <a:r>
              <a:rPr lang="en-US" i="0" baseline="0" dirty="0" smtClean="0"/>
              <a:t>he </a:t>
            </a:r>
            <a:r>
              <a:rPr lang="en-US" dirty="0" smtClean="0">
                <a:hlinkClick r:id="rId6"/>
              </a:rPr>
              <a:t>Quick Guide to Administering Interim Assessments Remotely​</a:t>
            </a:r>
            <a:r>
              <a:rPr lang="en-US" baseline="0" dirty="0" smtClean="0"/>
              <a:t> </a:t>
            </a:r>
            <a:r>
              <a:rPr lang="en-US" dirty="0" smtClean="0"/>
              <a:t>describes how test administrators (TAs) can remotely administer the interim assessment and how students may access and participate in an interim assessment. </a:t>
            </a:r>
          </a:p>
          <a:p>
            <a:endParaRPr lang="en-US" i="1" baseline="0" dirty="0" smtClean="0"/>
          </a:p>
          <a:p>
            <a:endParaRPr lang="en-US" altLang="en-US" dirty="0" smtClean="0"/>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1843238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b="1" baseline="0" dirty="0" smtClean="0"/>
              <a:t>Slide 33: </a:t>
            </a:r>
            <a:r>
              <a:rPr lang="en-US" sz="1200" b="1" dirty="0" smtClean="0"/>
              <a:t>How DTCs Assign Test Groups for Educators in TIDE</a:t>
            </a:r>
            <a:r>
              <a:rPr lang="en-US" b="1" baseline="0" dirty="0" smtClean="0"/>
              <a:t> </a:t>
            </a:r>
            <a:r>
              <a:rPr lang="en-US" sz="1200" b="1" i="0" u="none" strike="noStrike" cap="none" dirty="0" smtClean="0">
                <a:solidFill>
                  <a:schemeClr val="dk1"/>
                </a:solidFill>
                <a:effectLst/>
                <a:latin typeface="Calibri"/>
                <a:ea typeface="Calibri"/>
                <a:cs typeface="Calibri"/>
                <a:sym typeface="Calibri"/>
              </a:rPr>
              <a:t>(Facilitator 2)</a:t>
            </a:r>
            <a:endParaRPr lang="en-US" b="1" baseline="0" dirty="0" smtClean="0"/>
          </a:p>
          <a:p>
            <a:pPr marL="511175" indent="-511175">
              <a:spcAft>
                <a:spcPts val="600"/>
              </a:spcAft>
              <a:defRPr/>
            </a:pPr>
            <a:endParaRPr lang="en-US" dirty="0" smtClean="0">
              <a:solidFill>
                <a:schemeClr val="tx1">
                  <a:lumMod val="50000"/>
                </a:schemeClr>
              </a:solidFill>
            </a:endParaRPr>
          </a:p>
          <a:p>
            <a:pPr marL="511175" indent="-511175">
              <a:spcAft>
                <a:spcPts val="600"/>
              </a:spcAft>
              <a:defRPr/>
            </a:pPr>
            <a:r>
              <a:rPr lang="en-US" dirty="0" err="1" smtClean="0">
                <a:solidFill>
                  <a:schemeClr val="tx1">
                    <a:lumMod val="50000"/>
                  </a:schemeClr>
                </a:solidFill>
              </a:rPr>
              <a:t>Thislast</a:t>
            </a:r>
            <a:r>
              <a:rPr lang="en-US" dirty="0" smtClean="0">
                <a:solidFill>
                  <a:schemeClr val="tx1">
                    <a:lumMod val="50000"/>
                  </a:schemeClr>
                </a:solidFill>
              </a:rPr>
              <a:t> section is specific to those who are either a Districts</a:t>
            </a:r>
            <a:r>
              <a:rPr lang="en-US" baseline="0" dirty="0" smtClean="0">
                <a:solidFill>
                  <a:schemeClr val="tx1">
                    <a:lumMod val="50000"/>
                  </a:schemeClr>
                </a:solidFill>
              </a:rPr>
              <a:t> Testing Coordinator or  School Testing Coordinator. </a:t>
            </a:r>
            <a:endParaRPr lang="en-US" dirty="0" smtClean="0">
              <a:solidFill>
                <a:schemeClr val="tx1">
                  <a:lumMod val="50000"/>
                </a:schemeClr>
              </a:solidFill>
            </a:endParaRPr>
          </a:p>
          <a:p>
            <a:pPr marL="511175" indent="-511175">
              <a:spcAft>
                <a:spcPts val="600"/>
              </a:spcAft>
              <a:defRPr/>
            </a:pPr>
            <a:endParaRPr lang="en-US" dirty="0" smtClean="0">
              <a:solidFill>
                <a:schemeClr val="tx1">
                  <a:lumMod val="50000"/>
                </a:schemeClr>
              </a:solidFill>
            </a:endParaRPr>
          </a:p>
          <a:p>
            <a:pPr marL="511175" indent="-511175">
              <a:spcAft>
                <a:spcPts val="600"/>
              </a:spcAft>
              <a:defRPr/>
            </a:pPr>
            <a:r>
              <a:rPr lang="en-US" b="1" dirty="0" smtClean="0">
                <a:solidFill>
                  <a:schemeClr val="tx1">
                    <a:lumMod val="50000"/>
                  </a:schemeClr>
                </a:solidFill>
              </a:rPr>
              <a:t>Resources:</a:t>
            </a:r>
            <a:endParaRPr lang="en-US" dirty="0" smtClean="0">
              <a:solidFill>
                <a:schemeClr val="tx1">
                  <a:lumMod val="50000"/>
                </a:schemeClr>
              </a:solidFill>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dirty="0" smtClean="0">
                <a:hlinkClick r:id="rId3"/>
              </a:rPr>
              <a:t>Granting Permission to Administer Tests using Test Groups in TIDE (PPT)​</a:t>
            </a:r>
            <a:r>
              <a:rPr lang="en-US" dirty="0" smtClean="0"/>
              <a:t> (Updated 08/06/20) This presentation explains how 2019-2020 user accounts in TIDE roll over in TIDE for 2020-2021. It explains how DTCs will manage user permission for users in their district to administer tests by Test Group (ELPA Screener, Summative, and/or Interim tests) using a new feature in TIDE.</a:t>
            </a:r>
          </a:p>
          <a:p>
            <a:pPr marL="511175" indent="-511175">
              <a:spcAft>
                <a:spcPts val="600"/>
              </a:spcAft>
              <a:defRPr/>
            </a:pP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912392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Slide 34: </a:t>
            </a:r>
            <a:r>
              <a:rPr lang="en-US" sz="1200" b="1" dirty="0" smtClean="0"/>
              <a:t>Assigning Test Groups to OSAS Portal User Accounts</a:t>
            </a:r>
            <a:r>
              <a:rPr lang="en-US" b="1" baseline="0" dirty="0" smtClean="0"/>
              <a:t> </a:t>
            </a:r>
            <a:r>
              <a:rPr lang="en-US" sz="1200" b="1" i="0" u="none" strike="noStrike" cap="none" dirty="0" smtClean="0">
                <a:solidFill>
                  <a:schemeClr val="dk1"/>
                </a:solidFill>
                <a:effectLst/>
                <a:latin typeface="Calibri"/>
                <a:ea typeface="Calibri"/>
                <a:cs typeface="Calibri"/>
                <a:sym typeface="Calibri"/>
              </a:rPr>
              <a:t>(Facilitator 2)</a:t>
            </a:r>
            <a:endParaRPr lang="en-US" b="1" baseline="0"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 PowerPoint presentation describing</a:t>
            </a:r>
            <a:r>
              <a:rPr lang="en-US" baseline="0" dirty="0" smtClean="0"/>
              <a:t> how to </a:t>
            </a:r>
            <a:r>
              <a:rPr lang="en-US" dirty="0" smtClean="0"/>
              <a:t>assign test groups is available on the ODE Assessment web page under the Test Administrator User Guide materials.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a:t>
            </a:r>
            <a:r>
              <a:rPr lang="en-US" baseline="0" dirty="0" smtClean="0"/>
              <a:t> following is a quick example to assign test groups for educators in the OSAS Portal.</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dirty="0" smtClean="0"/>
              <a:t>Th</a:t>
            </a:r>
            <a:r>
              <a:rPr lang="en-US" baseline="0" dirty="0" smtClean="0"/>
              <a:t>e DTC or STC can </a:t>
            </a:r>
            <a:r>
              <a:rPr lang="en-US" i="1" baseline="0" dirty="0" smtClean="0"/>
              <a:t>[Click Animation]</a:t>
            </a:r>
            <a:r>
              <a:rPr lang="en-US" i="0" baseline="0" dirty="0" smtClean="0"/>
              <a:t> select the Test Coordinators and System Administrators buttons to navigate into the TIDE Settings. </a:t>
            </a:r>
            <a:r>
              <a:rPr lang="en-US" i="1" baseline="0" dirty="0" smtClean="0"/>
              <a:t>[Click Animation]</a:t>
            </a:r>
            <a:r>
              <a:rPr lang="en-US" i="0" baseline="0" dirty="0" smtClean="0"/>
              <a:t> </a:t>
            </a:r>
          </a:p>
          <a:p>
            <a:pPr marL="0" lvl="0" indent="0" algn="l" rtl="0">
              <a:spcBef>
                <a:spcPts val="0"/>
              </a:spcBef>
              <a:spcAft>
                <a:spcPts val="0"/>
              </a:spcAft>
              <a:buNone/>
            </a:pPr>
            <a:endParaRPr lang="en-US" i="0" baseline="0" dirty="0" smtClean="0"/>
          </a:p>
          <a:p>
            <a:pPr marL="0" lvl="0" indent="0" algn="l" rtl="0">
              <a:spcBef>
                <a:spcPts val="0"/>
              </a:spcBef>
              <a:spcAft>
                <a:spcPts val="0"/>
              </a:spcAft>
              <a:buNone/>
            </a:pPr>
            <a:endParaRPr lang="en-US" i="0" baseline="0" dirty="0" smtClean="0"/>
          </a:p>
          <a:p>
            <a:pPr marL="0" lvl="0" indent="0" algn="l" rtl="0">
              <a:spcBef>
                <a:spcPts val="0"/>
              </a:spcBef>
              <a:spcAft>
                <a:spcPts val="0"/>
              </a:spcAft>
              <a:buNone/>
            </a:pPr>
            <a:r>
              <a:rPr lang="en-US" i="1" baseline="0" dirty="0" smtClean="0"/>
              <a:t>[Click Animation]</a:t>
            </a:r>
            <a:r>
              <a:rPr lang="en-US" i="0" baseline="0" dirty="0" smtClean="0"/>
              <a:t> From the icon-tiles select the </a:t>
            </a:r>
            <a:r>
              <a:rPr lang="en-US" i="1" baseline="0" dirty="0" smtClean="0"/>
              <a:t>[Click Animation]</a:t>
            </a:r>
            <a:r>
              <a:rPr lang="en-US" i="0" baseline="0" dirty="0" smtClean="0"/>
              <a:t> TIDE icon-tile. This will requires users to sign in using the authorized credentials.</a:t>
            </a:r>
          </a:p>
          <a:p>
            <a:pPr marL="0" lvl="0" indent="0" algn="l" rtl="0">
              <a:spcBef>
                <a:spcPts val="0"/>
              </a:spcBef>
              <a:spcAft>
                <a:spcPts val="0"/>
              </a:spcAft>
              <a:buNone/>
            </a:pPr>
            <a:endParaRPr lang="en-US" i="1" dirty="0" smtClean="0"/>
          </a:p>
          <a:p>
            <a:pPr marL="0" lvl="0" indent="0" algn="l" rtl="0">
              <a:spcBef>
                <a:spcPts val="0"/>
              </a:spcBef>
              <a:spcAft>
                <a:spcPts val="0"/>
              </a:spcAft>
              <a:buNone/>
            </a:pPr>
            <a:r>
              <a:rPr lang="en-US" i="1" baseline="0" dirty="0" smtClean="0"/>
              <a:t>[Click Animation]</a:t>
            </a:r>
            <a:r>
              <a:rPr lang="en-US" i="0" baseline="0" dirty="0" smtClean="0"/>
              <a:t> </a:t>
            </a:r>
            <a:r>
              <a:rPr lang="en-US" i="1" baseline="0" dirty="0" smtClean="0"/>
              <a:t>[Click Animation]</a:t>
            </a:r>
            <a:r>
              <a:rPr lang="en-US" i="0" baseline="0" dirty="0" smtClean="0"/>
              <a:t> Once in the TIDE System select the User information expanding folder and </a:t>
            </a:r>
            <a:r>
              <a:rPr lang="en-US" i="1" baseline="0" dirty="0" smtClean="0"/>
              <a:t>[Click Animation]</a:t>
            </a:r>
            <a:r>
              <a:rPr lang="en-US" i="0" baseline="0" dirty="0" smtClean="0"/>
              <a:t>  select, View/Edit/Export Users.</a:t>
            </a:r>
          </a:p>
          <a:p>
            <a:pPr marL="0" lvl="0" indent="0" algn="l" rtl="0">
              <a:spcBef>
                <a:spcPts val="0"/>
              </a:spcBef>
              <a:spcAft>
                <a:spcPts val="0"/>
              </a:spcAft>
              <a:buNone/>
            </a:pPr>
            <a:endParaRPr lang="en-US" i="0" baseline="0" dirty="0" smtClean="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33</a:t>
            </a:fld>
            <a:endParaRPr/>
          </a:p>
        </p:txBody>
      </p:sp>
    </p:spTree>
    <p:extLst>
      <p:ext uri="{BB962C8B-B14F-4D97-AF65-F5344CB8AC3E}">
        <p14:creationId xmlns:p14="http://schemas.microsoft.com/office/powerpoint/2010/main" val="3903737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Slide 34: </a:t>
            </a:r>
            <a:r>
              <a:rPr lang="en-US" sz="1200" b="1" dirty="0" smtClean="0"/>
              <a:t>Assigning Test Groups to OSAS Portal User Accounts</a:t>
            </a:r>
            <a:r>
              <a:rPr lang="en-US" b="1" baseline="0" dirty="0" smtClean="0"/>
              <a:t> </a:t>
            </a:r>
            <a:r>
              <a:rPr lang="en-US" sz="1200" b="1" i="0" u="none" strike="noStrike" cap="none" dirty="0" smtClean="0">
                <a:solidFill>
                  <a:schemeClr val="dk1"/>
                </a:solidFill>
                <a:effectLst/>
                <a:latin typeface="Calibri"/>
                <a:ea typeface="Calibri"/>
                <a:cs typeface="Calibri"/>
                <a:sym typeface="Calibri"/>
              </a:rPr>
              <a:t>(Facilitator 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t>Once in the TIDE System select the User information expanding folder and </a:t>
            </a:r>
            <a:r>
              <a:rPr lang="en-US" i="1" baseline="0" dirty="0" smtClean="0"/>
              <a:t>[Click Animation]</a:t>
            </a:r>
            <a:r>
              <a:rPr lang="en-US" i="0" baseline="0" dirty="0" smtClean="0"/>
              <a:t>  select, View/Edit/Export Users.</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 new window will open and DTCs or STCs can search by User role </a:t>
            </a:r>
            <a:r>
              <a:rPr lang="en-US" i="1" baseline="0" dirty="0" smtClean="0"/>
              <a:t>[Click Animation]</a:t>
            </a: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 </a:t>
            </a:r>
            <a:r>
              <a:rPr lang="en-US" i="0" baseline="0" dirty="0" smtClean="0"/>
              <a:t>or search by Name.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t>In either case the DTC or STC will need to activate the Interim Assessments </a:t>
            </a:r>
            <a:r>
              <a:rPr lang="en-US" i="1" baseline="0" dirty="0" smtClean="0"/>
              <a:t>[Click Animation]</a:t>
            </a:r>
            <a:r>
              <a:rPr lang="en-US" i="0" baseline="0" dirty="0" smtClean="0"/>
              <a:t> by selecting the interim assessment check box.</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t>Again the detailed PowerPoint explaining the process is available on the ODE Test Administration web page under the User Guides folder.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34</a:t>
            </a:fld>
            <a:endParaRPr/>
          </a:p>
        </p:txBody>
      </p:sp>
    </p:spTree>
    <p:extLst>
      <p:ext uri="{BB962C8B-B14F-4D97-AF65-F5344CB8AC3E}">
        <p14:creationId xmlns:p14="http://schemas.microsoft.com/office/powerpoint/2010/main" val="3007914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36: Contact Information and Additional Resources (Facilitator 2)</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 addition to these professional development resources, the ODE Assessment team is available to support districts and schools with general or content specific assessment questions.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For contact information including email or telephone, please visit the ODE Assessment homepage and select the Assessment Contact button.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Information specific to the Interim Assessment System, including supporting resources and additional session presentations, are available on the ODE Interim Assessment webpage. </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ODE Assessment Contacts</a:t>
            </a:r>
            <a:endParaRPr lang="en-US" sz="1200" b="1" i="0" u="none" strike="noStrike" cap="none" dirty="0">
              <a:solidFill>
                <a:schemeClr val="dk1"/>
              </a:solidFill>
              <a:effectLst/>
              <a:latin typeface="Calibri"/>
              <a:ea typeface="Calibri"/>
              <a:cs typeface="Calibri"/>
              <a:sym typeface="Calibri"/>
            </a:endParaRPr>
          </a:p>
        </p:txBody>
      </p:sp>
      <p:sp>
        <p:nvSpPr>
          <p:cNvPr id="330" name="Google Shape;330;p2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280351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5: Series and Session Overview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Session 4 serves as a technical support for districts, schools and educators for the </a:t>
            </a:r>
            <a:r>
              <a:rPr lang="en-US" sz="1200" b="0" i="0" u="none" strike="noStrike" cap="none" dirty="0" err="1" smtClean="0">
                <a:solidFill>
                  <a:schemeClr val="dk1"/>
                </a:solidFill>
                <a:effectLst/>
                <a:latin typeface="Calibri"/>
                <a:ea typeface="Calibri"/>
                <a:cs typeface="Calibri"/>
                <a:sym typeface="Calibri"/>
              </a:rPr>
              <a:t>the</a:t>
            </a:r>
            <a:r>
              <a:rPr lang="en-US" sz="1200" b="0" i="0" u="none" strike="noStrike" cap="none" dirty="0" smtClean="0">
                <a:solidFill>
                  <a:schemeClr val="dk1"/>
                </a:solidFill>
                <a:effectLst/>
                <a:latin typeface="Calibri"/>
                <a:ea typeface="Calibri"/>
                <a:cs typeface="Calibri"/>
                <a:sym typeface="Calibri"/>
              </a:rPr>
              <a:t> administration and use of the interim assessments.</a:t>
            </a:r>
            <a:r>
              <a:rPr lang="en-US" sz="1200" b="0" i="0" u="none" strike="noStrike" cap="none" baseline="0" dirty="0" smtClean="0">
                <a:solidFill>
                  <a:schemeClr val="dk1"/>
                </a:solidFill>
                <a:effectLst/>
                <a:latin typeface="Calibri"/>
                <a:ea typeface="Calibri"/>
                <a:cs typeface="Calibri"/>
                <a:sym typeface="Calibri"/>
              </a:rPr>
              <a:t> Again this i</a:t>
            </a:r>
            <a:r>
              <a:rPr lang="en-US" sz="1200" b="0" i="0" u="none" strike="noStrike" cap="none" dirty="0" smtClean="0">
                <a:solidFill>
                  <a:schemeClr val="dk1"/>
                </a:solidFill>
                <a:effectLst/>
                <a:latin typeface="Calibri"/>
                <a:ea typeface="Calibri"/>
                <a:cs typeface="Calibri"/>
                <a:sym typeface="Calibri"/>
              </a:rPr>
              <a:t>s just one of the six sessions.</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remaining sessions will cover how to access the interim assessment data in the Central Reporting System to inform instruction, and finally how the interim assessment system interacts with the instructional resources within Tools for Teachers and how the formative assessment process can be leveraged with these resources.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Educators can register for the other future webinar sessions by accessing the Interim Assessment Professional Learning Information flyer posted on ODE’s Interim Assessment webpage.</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Interim Assessment Series Flier (PDF)</a:t>
            </a:r>
            <a:endParaRPr lang="en-US" sz="1200" b="1" i="0" u="none" strike="noStrike" cap="none" dirty="0">
              <a:solidFill>
                <a:schemeClr val="dk1"/>
              </a:solidFill>
              <a:effectLst/>
              <a:latin typeface="Calibri"/>
              <a:ea typeface="Calibri"/>
              <a:cs typeface="Calibri"/>
              <a:sym typeface="Calibri"/>
            </a:endParaRPr>
          </a:p>
        </p:txBody>
      </p:sp>
      <p:sp>
        <p:nvSpPr>
          <p:cNvPr id="119" name="Google Shape;119;p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5010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6: Session Outcome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By the end of the series, educators will be able to </a:t>
            </a:r>
          </a:p>
          <a:p>
            <a:endParaRPr lang="en-US" sz="1200" b="0" i="0" u="none" strike="noStrike" cap="none" dirty="0" smtClean="0">
              <a:solidFill>
                <a:schemeClr val="dk1"/>
              </a:solidFill>
              <a:effectLst/>
              <a:latin typeface="Calibri"/>
              <a:ea typeface="Calibri"/>
              <a:cs typeface="Calibri"/>
              <a:sym typeface="Calibri"/>
            </a:endParaRPr>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lang="en-US" sz="800" b="0" i="1" u="none" strike="noStrike" cap="none" dirty="0" smtClean="0">
                <a:solidFill>
                  <a:schemeClr val="dk1"/>
                </a:solidFill>
                <a:effectLst/>
                <a:latin typeface="Calibri"/>
                <a:ea typeface="Calibri"/>
                <a:cs typeface="Calibri"/>
                <a:sym typeface="Calibri"/>
              </a:rPr>
              <a:t>[Click Animation]</a:t>
            </a:r>
            <a:endParaRPr lang="en-US" sz="800" b="0" i="0" u="none" strike="noStrike" cap="none" dirty="0" smtClean="0">
              <a:solidFill>
                <a:schemeClr val="dk1"/>
              </a:solidFill>
              <a:effectLst/>
              <a:latin typeface="Calibri"/>
              <a:ea typeface="Calibri"/>
              <a:cs typeface="Calibri"/>
              <a:sym typeface="Calibri"/>
            </a:endParaRPr>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lang="en-US" sz="800" dirty="0" smtClean="0"/>
              <a:t>Review the training requirements and test security required for administering the interim assessments. </a:t>
            </a:r>
          </a:p>
          <a:p>
            <a:pPr marL="76200" lvl="0" indent="0">
              <a:lnSpc>
                <a:spcPct val="100000"/>
              </a:lnSpc>
              <a:spcBef>
                <a:spcPts val="0"/>
              </a:spcBef>
              <a:buSzPts val="2400"/>
              <a:buFont typeface="Calibri"/>
              <a:buNone/>
            </a:pPr>
            <a:endParaRPr lang="en-US" sz="800" dirty="0" smtClean="0"/>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lang="en-US" sz="800" b="0" i="1" u="none" strike="noStrike" cap="none" dirty="0" smtClean="0">
                <a:solidFill>
                  <a:schemeClr val="dk1"/>
                </a:solidFill>
                <a:effectLst/>
                <a:latin typeface="Calibri"/>
                <a:ea typeface="Calibri"/>
                <a:cs typeface="Calibri"/>
                <a:sym typeface="Calibri"/>
              </a:rPr>
              <a:t>[Click Animation]</a:t>
            </a:r>
            <a:endParaRPr lang="en-US" sz="800" b="0" i="0" u="none" strike="noStrike" cap="none" dirty="0" smtClean="0">
              <a:solidFill>
                <a:schemeClr val="dk1"/>
              </a:solidFill>
              <a:effectLst/>
              <a:latin typeface="Calibri"/>
              <a:ea typeface="Calibri"/>
              <a:cs typeface="Calibri"/>
              <a:sym typeface="Calibri"/>
            </a:endParaRPr>
          </a:p>
          <a:p>
            <a:pPr lvl="0" indent="-381000">
              <a:lnSpc>
                <a:spcPct val="100000"/>
              </a:lnSpc>
              <a:spcBef>
                <a:spcPts val="0"/>
              </a:spcBef>
              <a:buSzPts val="2400"/>
              <a:buFont typeface="Calibri"/>
              <a:buChar char="•"/>
            </a:pPr>
            <a:r>
              <a:rPr lang="en-US" sz="1200" dirty="0" smtClean="0"/>
              <a:t>Identify the resources available for both in-person and remote administration.</a:t>
            </a:r>
          </a:p>
          <a:p>
            <a:pPr marL="76200" lvl="0" indent="0">
              <a:lnSpc>
                <a:spcPct val="100000"/>
              </a:lnSpc>
              <a:spcBef>
                <a:spcPts val="0"/>
              </a:spcBef>
              <a:buSzPts val="2400"/>
              <a:buFont typeface="Calibri"/>
              <a:buNone/>
            </a:pPr>
            <a:endParaRPr lang="en-US" sz="800" dirty="0" smtClean="0"/>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lang="en-US" sz="800" b="0" i="1" u="none" strike="noStrike" cap="none" dirty="0" smtClean="0">
                <a:solidFill>
                  <a:schemeClr val="dk1"/>
                </a:solidFill>
                <a:effectLst/>
                <a:latin typeface="Calibri"/>
                <a:ea typeface="Calibri"/>
                <a:cs typeface="Calibri"/>
                <a:sym typeface="Calibri"/>
              </a:rPr>
              <a:t>[Click Animation]</a:t>
            </a:r>
            <a:endParaRPr lang="en-US" sz="800" b="0" i="0" u="none" strike="noStrike" cap="none" dirty="0" smtClean="0">
              <a:solidFill>
                <a:schemeClr val="dk1"/>
              </a:solidFill>
              <a:effectLst/>
              <a:latin typeface="Calibri"/>
              <a:ea typeface="Calibri"/>
              <a:cs typeface="Calibri"/>
              <a:sym typeface="Calibri"/>
            </a:endParaRPr>
          </a:p>
          <a:p>
            <a:pPr lvl="0" indent="-381000">
              <a:lnSpc>
                <a:spcPct val="100000"/>
              </a:lnSpc>
              <a:spcBef>
                <a:spcPts val="0"/>
              </a:spcBef>
              <a:buSzPts val="2400"/>
              <a:buFont typeface="Calibri"/>
              <a:buChar char="•"/>
            </a:pPr>
            <a:r>
              <a:rPr lang="en-US" sz="1200" dirty="0" smtClean="0"/>
              <a:t>Navigate the OSAS Portal to identify, select, and administer the interim assessments.</a:t>
            </a:r>
          </a:p>
          <a:p>
            <a:pPr marL="76200" lvl="0" indent="0">
              <a:lnSpc>
                <a:spcPct val="100000"/>
              </a:lnSpc>
              <a:spcBef>
                <a:spcPts val="0"/>
              </a:spcBef>
              <a:buSzPts val="2400"/>
              <a:buFont typeface="Calibri"/>
              <a:buNone/>
            </a:pPr>
            <a:endParaRPr lang="en-US" sz="800" dirty="0" smtClean="0"/>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lang="en-US" sz="800" b="0" i="1" u="none" strike="noStrike" cap="none" dirty="0" smtClean="0">
                <a:solidFill>
                  <a:schemeClr val="dk1"/>
                </a:solidFill>
                <a:effectLst/>
                <a:latin typeface="Calibri"/>
                <a:ea typeface="Calibri"/>
                <a:cs typeface="Calibri"/>
                <a:sym typeface="Calibri"/>
              </a:rPr>
              <a:t>[Click Animation]</a:t>
            </a:r>
            <a:endParaRPr lang="en-US" sz="800" b="0" i="0" u="none" strike="noStrike" cap="none" dirty="0" smtClean="0">
              <a:solidFill>
                <a:schemeClr val="dk1"/>
              </a:solidFill>
              <a:effectLst/>
              <a:latin typeface="Calibri"/>
              <a:ea typeface="Calibri"/>
              <a:cs typeface="Calibri"/>
              <a:sym typeface="Calibri"/>
            </a:endParaRPr>
          </a:p>
          <a:p>
            <a:pPr lvl="0" indent="-381000">
              <a:lnSpc>
                <a:spcPct val="100000"/>
              </a:lnSpc>
              <a:spcBef>
                <a:spcPts val="0"/>
              </a:spcBef>
              <a:buSzPts val="2400"/>
              <a:buFont typeface="Calibri"/>
              <a:buChar char="•"/>
            </a:pPr>
            <a:r>
              <a:rPr lang="en-US" sz="1200" dirty="0" smtClean="0"/>
              <a:t>Investigate how the Assessment Viewing Application can be used to better select the right interim assessment.</a:t>
            </a:r>
          </a:p>
          <a:p>
            <a:r>
              <a:rPr lang="en-US" sz="1200" b="0" i="1" u="none" strike="noStrike" cap="none" dirty="0" smtClean="0">
                <a:solidFill>
                  <a:schemeClr val="dk1"/>
                </a:solidFill>
                <a:effectLst/>
                <a:latin typeface="Calibri"/>
                <a:ea typeface="Calibri"/>
                <a:cs typeface="Calibri"/>
                <a:sym typeface="Calibri"/>
              </a:rPr>
              <a:t> </a:t>
            </a:r>
            <a:endParaRPr lang="en-US" sz="1200" b="0" u="none" dirty="0" smtClean="0"/>
          </a:p>
          <a:p>
            <a:pPr marL="0" lvl="0" indent="0" algn="l" rtl="0">
              <a:lnSpc>
                <a:spcPct val="100000"/>
              </a:lnSpc>
              <a:spcBef>
                <a:spcPts val="0"/>
              </a:spcBef>
              <a:spcAft>
                <a:spcPts val="0"/>
              </a:spcAft>
              <a:buSzPts val="1400"/>
              <a:buNone/>
            </a:pPr>
            <a:r>
              <a:rPr lang="en-US" sz="1200" b="1" u="none" dirty="0" smtClean="0"/>
              <a:t>Resources:</a:t>
            </a:r>
          </a:p>
          <a:p>
            <a:pPr lvl="0"/>
            <a:r>
              <a:rPr lang="en-US" sz="1200" b="0" i="0" u="sng" strike="noStrike" cap="none" dirty="0" smtClean="0">
                <a:solidFill>
                  <a:schemeClr val="dk1"/>
                </a:solidFill>
                <a:effectLst/>
                <a:latin typeface="Calibri"/>
                <a:ea typeface="Calibri"/>
                <a:cs typeface="Calibri"/>
                <a:sym typeface="Calibri"/>
                <a:hlinkClick r:id="rId3"/>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p>
          <a:p>
            <a:endParaRPr lang="en-US" sz="1200" b="0" i="1" u="none" strike="noStrike" cap="none" dirty="0" smtClean="0">
              <a:solidFill>
                <a:schemeClr val="dk1"/>
              </a:solidFill>
              <a:effectLst/>
              <a:latin typeface="Calibri"/>
              <a:ea typeface="Calibri"/>
              <a:cs typeface="Calibri"/>
              <a:sym typeface="Calibri"/>
            </a:endParaRPr>
          </a:p>
          <a:p>
            <a:r>
              <a:rPr lang="en-US" dirty="0" smtClean="0">
                <a:hlinkClick r:id="rId4"/>
              </a:rPr>
              <a:t>Interim Administration Guide​</a:t>
            </a:r>
            <a:r>
              <a:rPr lang="en-US" dirty="0" smtClean="0"/>
              <a:t> (Posted 08/31/20)</a:t>
            </a:r>
          </a:p>
          <a:p>
            <a:r>
              <a:rPr lang="en-US" i="1" dirty="0" smtClean="0"/>
              <a:t>This Interim Assessment Guide for Administration is intended for staff who play a role in the administration of, and review of results for, the ELA and Mathematics interim assessments.</a:t>
            </a:r>
          </a:p>
          <a:p>
            <a:endParaRPr lang="en-US" sz="1200" b="0" i="1"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hlinkClick r:id="rId5"/>
              </a:rPr>
              <a:t>Quick Guide to Administering Interim Assessments Remotely​</a:t>
            </a:r>
            <a:r>
              <a:rPr lang="en-US" dirty="0" smtClean="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smtClean="0"/>
              <a:t>This document describes how test administrators (TAs) can remotely administer the interim assessment and how students may </a:t>
            </a:r>
            <a:r>
              <a:rPr lang="en-US" i="1" dirty="0" err="1" smtClean="0"/>
              <a:t>accessand</a:t>
            </a:r>
            <a:r>
              <a:rPr lang="en-US" i="1" dirty="0" smtClean="0"/>
              <a:t> participate in an interim assessment.​</a:t>
            </a:r>
          </a:p>
          <a:p>
            <a:endParaRPr lang="en-US" sz="1200" b="0" i="0" u="none" strike="noStrike" cap="none" dirty="0" smtClean="0">
              <a:solidFill>
                <a:schemeClr val="dk1"/>
              </a:solidFill>
              <a:effectLst/>
              <a:latin typeface="Calibri"/>
              <a:ea typeface="Calibri"/>
              <a:cs typeface="Calibri"/>
              <a:sym typeface="Calibri"/>
            </a:endParaRPr>
          </a:p>
          <a:p>
            <a:r>
              <a:rPr lang="en-US" dirty="0" smtClean="0">
                <a:hlinkClick r:id="rId6"/>
              </a:rPr>
              <a:t>Science Interim Assessment Information Sheet​</a:t>
            </a:r>
            <a:endParaRPr lang="en-US" dirty="0" smtClean="0"/>
          </a:p>
          <a:p>
            <a:r>
              <a:rPr lang="en-US" i="1" dirty="0" smtClean="0"/>
              <a:t>This document provides Science Interim Assessment content details and purchase information. </a:t>
            </a:r>
          </a:p>
          <a:p>
            <a:r>
              <a:rPr lang="en-US" sz="1200" b="0" i="0" u="none" strike="noStrike" cap="none" dirty="0" smtClean="0">
                <a:solidFill>
                  <a:schemeClr val="dk1"/>
                </a:solidFill>
                <a:effectLst/>
                <a:latin typeface="Calibri"/>
                <a:ea typeface="Calibri"/>
                <a:cs typeface="Calibri"/>
                <a:sym typeface="Calibri"/>
              </a:rPr>
              <a:t> </a:t>
            </a:r>
          </a:p>
          <a:p>
            <a:r>
              <a:rPr lang="en-US" dirty="0" smtClean="0">
                <a:hlinkClick r:id="rId7"/>
              </a:rPr>
              <a:t>Quick Guide to Administering Science Interim Assessments</a:t>
            </a:r>
            <a:endParaRPr lang="en-US" dirty="0" smtClean="0"/>
          </a:p>
          <a:p>
            <a:r>
              <a:rPr lang="en-US" i="1" dirty="0" smtClean="0"/>
              <a:t>This document provides information for administering the OSAS Science Interim Assessment including: Assessment Viewing Application, Secure Browser, TA Interface, and Centralized Reporting</a:t>
            </a:r>
            <a:r>
              <a:rPr lang="en-US" i="1" baseline="0" dirty="0" smtClean="0"/>
              <a:t> </a:t>
            </a:r>
            <a:r>
              <a:rPr lang="en-US" i="1" dirty="0" smtClean="0"/>
              <a:t>System.  </a:t>
            </a:r>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98319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7: Interim Training Requirements (Facilitator 1)</a:t>
            </a:r>
            <a:endParaRPr lang="en-US" sz="1200" b="0" i="0" u="none" strike="noStrike" cap="none" dirty="0" smtClean="0">
              <a:solidFill>
                <a:schemeClr val="dk1"/>
              </a:solidFill>
              <a:effectLst/>
              <a:latin typeface="Calibri"/>
              <a:ea typeface="Calibri"/>
              <a:cs typeface="Calibri"/>
              <a:sym typeface="Calibri"/>
            </a:endParaRPr>
          </a:p>
          <a:p>
            <a:pPr marL="511175" indent="-511175">
              <a:spcAft>
                <a:spcPts val="600"/>
              </a:spcAft>
              <a:defRPr/>
            </a:pPr>
            <a:endParaRPr lang="en-US" dirty="0" smtClean="0">
              <a:solidFill>
                <a:schemeClr val="tx1">
                  <a:lumMod val="50000"/>
                </a:schemeClr>
              </a:solidFill>
            </a:endParaRPr>
          </a:p>
          <a:p>
            <a:pPr marL="511175" indent="-511175">
              <a:spcAft>
                <a:spcPts val="600"/>
              </a:spcAft>
              <a:defRPr/>
            </a:pPr>
            <a:r>
              <a:rPr lang="en-US" dirty="0" smtClean="0">
                <a:solidFill>
                  <a:schemeClr val="tx1">
                    <a:lumMod val="50000"/>
                  </a:schemeClr>
                </a:solidFill>
              </a:rPr>
              <a:t>Interim Assessment Training Requirements</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108421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8: Interim Training Requirements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ODE has made this system available to all Oregon educators, however, the decision to allow educators access to the interim assessments is determined by their district. Either their District Testing Coordinator or their local School Testing Coordinator must activate the interim assessment system for educators.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Users will not be able to administer the interim assessments if the Test Group permission is not assigned to their TA user account.</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Module 8 - Interims: Remote Administration and Test Security</a:t>
            </a:r>
          </a:p>
          <a:p>
            <a:pPr lvl="1"/>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err="1" smtClean="0">
                <a:solidFill>
                  <a:schemeClr val="dk1"/>
                </a:solidFill>
                <a:effectLst/>
                <a:latin typeface="Calibri"/>
                <a:ea typeface="Calibri"/>
                <a:cs typeface="Calibri"/>
                <a:sym typeface="Calibri"/>
                <a:hlinkClick r:id="rId4"/>
              </a:rPr>
              <a:t>Powe</a:t>
            </a:r>
            <a:r>
              <a:rPr lang="en-US" sz="1200" b="0" i="0" u="sng" strike="noStrike" cap="none" dirty="0" smtClean="0">
                <a:solidFill>
                  <a:schemeClr val="dk1"/>
                </a:solidFill>
                <a:effectLst/>
                <a:latin typeface="Calibri"/>
                <a:ea typeface="Calibri"/>
                <a:cs typeface="Calibri"/>
                <a:sym typeface="Calibri"/>
                <a:hlinkClick r:id="rId4"/>
              </a:rPr>
              <a:t>​</a:t>
            </a:r>
            <a:r>
              <a:rPr lang="en-US" sz="1200" b="0" i="0" u="sng" strike="noStrike" cap="none" dirty="0" err="1" smtClean="0">
                <a:solidFill>
                  <a:schemeClr val="dk1"/>
                </a:solidFill>
                <a:effectLst/>
                <a:latin typeface="Calibri"/>
                <a:ea typeface="Calibri"/>
                <a:cs typeface="Calibri"/>
                <a:sym typeface="Calibri"/>
                <a:hlinkClick r:id="rId4"/>
              </a:rPr>
              <a:t>rPoint</a:t>
            </a:r>
            <a:r>
              <a:rPr lang="en-US" sz="1200" b="0" i="0" u="none" strike="noStrike" cap="none" dirty="0" smtClean="0">
                <a:solidFill>
                  <a:schemeClr val="dk1"/>
                </a:solidFill>
                <a:effectLst/>
                <a:latin typeface="Calibri"/>
                <a:ea typeface="Calibri"/>
                <a:cs typeface="Calibri"/>
                <a:sym typeface="Calibri"/>
              </a:rPr>
              <a:t> and </a:t>
            </a:r>
            <a:r>
              <a:rPr lang="en-US" sz="1200" b="0" i="0" u="sng" strike="noStrike" cap="none" dirty="0" smtClean="0">
                <a:solidFill>
                  <a:schemeClr val="dk1"/>
                </a:solidFill>
                <a:effectLst/>
                <a:latin typeface="Calibri"/>
                <a:ea typeface="Calibri"/>
                <a:cs typeface="Calibri"/>
                <a:sym typeface="Calibri"/>
                <a:hlinkClick r:id="rId5"/>
              </a:rPr>
              <a:t>PowerPoint with Audio​ </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endParaRPr lang="en-US" sz="1200" b="1"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74780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9: Interim Training Requirements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ODE has worked to reduce the work of our district testing coordinators, and this year we have implemented a roll-over process where educators from last year have already been populated in the OSAS Portal TIDE Account and will automatically have access to the Tools for Teachers resources, which launch on September 20, 2020.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Therefore, [</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if you were an educators who completed the 2019-20 TA requirements, you would only need to provide evidence they have completed Module 8 - Interim Assessment Remote Administration and Test Security in order for the Interim Assessment test group to be assigned.</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However, [</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if an educator did not have a TA user account from the 2019-20 instructional year or  if the educator has transitioned to a new district which is different from last year.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They must complete the reading requirements in Table 5 of the Test Administration Manual and also complete training modules 2, 3, and 4.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Once</a:t>
            </a:r>
            <a:r>
              <a:rPr lang="en-US" sz="1200" b="0" i="0" u="none" strike="noStrike" cap="none" baseline="0" dirty="0" smtClean="0">
                <a:solidFill>
                  <a:schemeClr val="dk1"/>
                </a:solidFill>
                <a:effectLst/>
                <a:latin typeface="Calibri"/>
                <a:ea typeface="Calibri"/>
                <a:cs typeface="Calibri"/>
                <a:sym typeface="Calibri"/>
              </a:rPr>
              <a:t> these requirements had been fulfilled </a:t>
            </a:r>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baseline="0" dirty="0" smtClean="0">
                <a:solidFill>
                  <a:schemeClr val="dk1"/>
                </a:solidFill>
                <a:effectLst/>
                <a:latin typeface="Calibri"/>
                <a:ea typeface="Calibri"/>
                <a:cs typeface="Calibri"/>
                <a:sym typeface="Calibri"/>
              </a:rPr>
              <a:t> the final step would be </a:t>
            </a:r>
            <a:r>
              <a:rPr lang="en-US" sz="1200" b="0" i="0" u="none" strike="noStrike" cap="none" dirty="0" smtClean="0">
                <a:solidFill>
                  <a:schemeClr val="dk1"/>
                </a:solidFill>
                <a:effectLst/>
                <a:latin typeface="Calibri"/>
                <a:ea typeface="Calibri"/>
                <a:cs typeface="Calibri"/>
                <a:sym typeface="Calibri"/>
              </a:rPr>
              <a:t>completing Module 8</a:t>
            </a:r>
            <a:r>
              <a:rPr lang="en-US" sz="1200" b="0" i="0" u="none" strike="noStrike" cap="none" baseline="0" dirty="0" smtClean="0">
                <a:solidFill>
                  <a:schemeClr val="dk1"/>
                </a:solidFill>
                <a:effectLst/>
                <a:latin typeface="Calibri"/>
                <a:ea typeface="Calibri"/>
                <a:cs typeface="Calibri"/>
                <a:sym typeface="Calibri"/>
              </a:rPr>
              <a:t> to have the interim assessment test group assigned. </a:t>
            </a:r>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Note</a:t>
            </a:r>
            <a:r>
              <a:rPr lang="en-US" sz="1200" b="0" i="0" u="none" strike="noStrike" cap="none" dirty="0" smtClean="0">
                <a:solidFill>
                  <a:schemeClr val="dk1"/>
                </a:solidFill>
                <a:effectLst/>
                <a:latin typeface="Calibri"/>
                <a:ea typeface="Calibri"/>
                <a:cs typeface="Calibri"/>
                <a:sym typeface="Calibri"/>
              </a:rPr>
              <a:t> These training modules have already been updated for the 2020 -21 instructional year, and have been </a:t>
            </a:r>
            <a:r>
              <a:rPr lang="en-US" sz="1200" b="0" i="0" u="none" strike="noStrike" cap="none" dirty="0" err="1" smtClean="0">
                <a:solidFill>
                  <a:schemeClr val="dk1"/>
                </a:solidFill>
                <a:effectLst/>
                <a:latin typeface="Calibri"/>
                <a:ea typeface="Calibri"/>
                <a:cs typeface="Calibri"/>
                <a:sym typeface="Calibri"/>
              </a:rPr>
              <a:t>beed</a:t>
            </a:r>
            <a:r>
              <a:rPr lang="en-US" sz="1200" b="0" i="0" u="none" strike="noStrike" cap="none" dirty="0" smtClean="0">
                <a:solidFill>
                  <a:schemeClr val="dk1"/>
                </a:solidFill>
                <a:effectLst/>
                <a:latin typeface="Calibri"/>
                <a:ea typeface="Calibri"/>
                <a:cs typeface="Calibri"/>
                <a:sym typeface="Calibri"/>
              </a:rPr>
              <a:t> posted to the ODE Training web</a:t>
            </a:r>
            <a:r>
              <a:rPr lang="en-US" sz="1200" b="0" i="0" u="none" strike="noStrike" cap="none" baseline="0" dirty="0" smtClean="0">
                <a:solidFill>
                  <a:schemeClr val="dk1"/>
                </a:solidFill>
                <a:effectLst/>
                <a:latin typeface="Calibri"/>
                <a:ea typeface="Calibri"/>
                <a:cs typeface="Calibri"/>
                <a:sym typeface="Calibri"/>
              </a:rPr>
              <a:t> page.</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Module 8 - Interims: Remote Administration and Test Security</a:t>
            </a:r>
          </a:p>
          <a:p>
            <a:pPr lvl="1"/>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err="1" smtClean="0">
                <a:solidFill>
                  <a:schemeClr val="dk1"/>
                </a:solidFill>
                <a:effectLst/>
                <a:latin typeface="Calibri"/>
                <a:ea typeface="Calibri"/>
                <a:cs typeface="Calibri"/>
                <a:sym typeface="Calibri"/>
                <a:hlinkClick r:id="rId4"/>
              </a:rPr>
              <a:t>Powe</a:t>
            </a:r>
            <a:r>
              <a:rPr lang="en-US" sz="1200" b="0" i="0" u="sng" strike="noStrike" cap="none" dirty="0" smtClean="0">
                <a:solidFill>
                  <a:schemeClr val="dk1"/>
                </a:solidFill>
                <a:effectLst/>
                <a:latin typeface="Calibri"/>
                <a:ea typeface="Calibri"/>
                <a:cs typeface="Calibri"/>
                <a:sym typeface="Calibri"/>
                <a:hlinkClick r:id="rId4"/>
              </a:rPr>
              <a:t>​</a:t>
            </a:r>
            <a:r>
              <a:rPr lang="en-US" sz="1200" b="0" i="0" u="sng" strike="noStrike" cap="none" dirty="0" err="1" smtClean="0">
                <a:solidFill>
                  <a:schemeClr val="dk1"/>
                </a:solidFill>
                <a:effectLst/>
                <a:latin typeface="Calibri"/>
                <a:ea typeface="Calibri"/>
                <a:cs typeface="Calibri"/>
                <a:sym typeface="Calibri"/>
                <a:hlinkClick r:id="rId4"/>
              </a:rPr>
              <a:t>rPoint</a:t>
            </a:r>
            <a:r>
              <a:rPr lang="en-US" sz="1200" b="0" i="0" u="none" strike="noStrike" cap="none" dirty="0" smtClean="0">
                <a:solidFill>
                  <a:schemeClr val="dk1"/>
                </a:solidFill>
                <a:effectLst/>
                <a:latin typeface="Calibri"/>
                <a:ea typeface="Calibri"/>
                <a:cs typeface="Calibri"/>
                <a:sym typeface="Calibri"/>
              </a:rPr>
              <a:t> and </a:t>
            </a:r>
            <a:r>
              <a:rPr lang="en-US" sz="1200" b="0" i="0" u="sng" strike="noStrike" cap="none" dirty="0" smtClean="0">
                <a:solidFill>
                  <a:schemeClr val="dk1"/>
                </a:solidFill>
                <a:effectLst/>
                <a:latin typeface="Calibri"/>
                <a:ea typeface="Calibri"/>
                <a:cs typeface="Calibri"/>
                <a:sym typeface="Calibri"/>
                <a:hlinkClick r:id="rId5"/>
              </a:rPr>
              <a:t>PowerPoint with Audio​ </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smtClean="0">
                <a:solidFill>
                  <a:schemeClr val="dk1"/>
                </a:solidFill>
                <a:effectLst/>
                <a:latin typeface="Calibri"/>
                <a:ea typeface="Calibri"/>
                <a:cs typeface="Calibri"/>
                <a:sym typeface="Calibri"/>
                <a:hlinkClick r:id="rId6"/>
              </a:rPr>
              <a:t>Assessment Training Materials</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172467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10: </a:t>
            </a:r>
            <a:r>
              <a:rPr lang="en-US" b="1" dirty="0" smtClean="0">
                <a:solidFill>
                  <a:schemeClr val="tx1">
                    <a:lumMod val="50000"/>
                  </a:schemeClr>
                </a:solidFill>
              </a:rPr>
              <a:t>Remote Administration Features and Interim Assessment Test Security</a:t>
            </a:r>
            <a:r>
              <a:rPr lang="en-US" sz="1200" b="1" i="0" u="none" strike="noStrike" cap="none" dirty="0" smtClean="0">
                <a:solidFill>
                  <a:schemeClr val="dk1"/>
                </a:solidFill>
                <a:effectLst/>
                <a:latin typeface="Calibri"/>
                <a:ea typeface="Calibri"/>
                <a:cs typeface="Calibri"/>
                <a:sym typeface="Calibri"/>
              </a:rPr>
              <a:t> (Facilitator 1)</a:t>
            </a:r>
            <a:endParaRPr lang="en-US" sz="1200" b="0" i="0" u="none" strike="noStrike" cap="none" dirty="0" smtClean="0">
              <a:solidFill>
                <a:schemeClr val="dk1"/>
              </a:solidFill>
              <a:effectLst/>
              <a:latin typeface="Calibri"/>
              <a:ea typeface="Calibri"/>
              <a:cs typeface="Calibri"/>
              <a:sym typeface="Calibri"/>
            </a:endParaRPr>
          </a:p>
          <a:p>
            <a:pPr marL="511175" indent="-511175">
              <a:spcAft>
                <a:spcPts val="600"/>
              </a:spcAft>
              <a:defRPr/>
            </a:pPr>
            <a:endParaRPr lang="en-US" dirty="0" smtClean="0">
              <a:solidFill>
                <a:schemeClr val="tx1">
                  <a:lumMod val="50000"/>
                </a:schemeClr>
              </a:solidFill>
            </a:endParaRPr>
          </a:p>
          <a:p>
            <a:pPr marL="511175" indent="-511175">
              <a:spcAft>
                <a:spcPts val="600"/>
              </a:spcAft>
              <a:defRPr/>
            </a:pPr>
            <a:r>
              <a:rPr lang="en-US" dirty="0" smtClean="0">
                <a:solidFill>
                  <a:schemeClr val="tx1">
                    <a:lumMod val="50000"/>
                  </a:schemeClr>
                </a:solidFill>
              </a:rPr>
              <a:t>Remote Administration Features and Interim Assessment Test Security</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212298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g61d6a94471_0_362"/>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61d6a94471_0_362"/>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24"/>
        <p:cNvGrpSpPr/>
        <p:nvPr/>
      </p:nvGrpSpPr>
      <p:grpSpPr>
        <a:xfrm>
          <a:off x="0" y="0"/>
          <a:ext cx="0" cy="0"/>
          <a:chOff x="0" y="0"/>
          <a:chExt cx="0" cy="0"/>
        </a:xfrm>
      </p:grpSpPr>
      <p:pic>
        <p:nvPicPr>
          <p:cNvPr id="25" name="Google Shape;25;p27"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26" name="Google Shape;26;p27"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27" name="Google Shape;27;p27"/>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4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29" name="Google Shape;29;p2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61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22"/>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4" name="Google Shape;24;p22"/>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5" name="Google Shape;25;p22"/>
          <p:cNvPicPr preferRelativeResize="0"/>
          <p:nvPr/>
        </p:nvPicPr>
        <p:blipFill rotWithShape="1">
          <a:blip r:embed="rId3">
            <a:alphaModFix/>
          </a:blip>
          <a:srcRect/>
          <a:stretch/>
        </p:blipFill>
        <p:spPr>
          <a:xfrm>
            <a:off x="-1" y="111581"/>
            <a:ext cx="1714500" cy="669486"/>
          </a:xfrm>
          <a:prstGeom prst="rect">
            <a:avLst/>
          </a:prstGeom>
          <a:noFill/>
          <a:ln>
            <a:noFill/>
          </a:ln>
        </p:spPr>
      </p:pic>
    </p:spTree>
    <p:extLst>
      <p:ext uri="{BB962C8B-B14F-4D97-AF65-F5344CB8AC3E}">
        <p14:creationId xmlns:p14="http://schemas.microsoft.com/office/powerpoint/2010/main" val="213101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621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g61d6a94471_0_359"/>
          <p:cNvSpPr txBox="1">
            <a:spLocks noGrp="1"/>
          </p:cNvSpPr>
          <p:nvPr>
            <p:ph type="title"/>
          </p:nvPr>
        </p:nvSpPr>
        <p:spPr>
          <a:xfrm>
            <a:off x="628650" y="4462480"/>
            <a:ext cx="78867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g61d6a94471_0_359"/>
          <p:cNvPicPr preferRelativeResize="0"/>
          <p:nvPr/>
        </p:nvPicPr>
        <p:blipFill rotWithShape="1">
          <a:blip r:embed="rId3">
            <a:alphaModFix/>
          </a:blip>
          <a:srcRect/>
          <a:stretch/>
        </p:blipFill>
        <p:spPr>
          <a:xfrm>
            <a:off x="3311090" y="678080"/>
            <a:ext cx="4655428" cy="2315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sp>
        <p:nvSpPr>
          <p:cNvPr id="76" name="Google Shape;76;g61d6a94471_0_369"/>
          <p:cNvSpPr txBox="1">
            <a:spLocks noGrp="1"/>
          </p:cNvSpPr>
          <p:nvPr>
            <p:ph type="ctrTitle"/>
          </p:nvPr>
        </p:nvSpPr>
        <p:spPr>
          <a:xfrm>
            <a:off x="1143000" y="1982367"/>
            <a:ext cx="6858000" cy="2274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61d6a94471_0_369"/>
          <p:cNvSpPr txBox="1">
            <a:spLocks noGrp="1"/>
          </p:cNvSpPr>
          <p:nvPr>
            <p:ph type="subTitle" idx="1"/>
          </p:nvPr>
        </p:nvSpPr>
        <p:spPr>
          <a:xfrm>
            <a:off x="1143000" y="4348915"/>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blipFill>
          <a:blip r:embed="rId2">
            <a:alphaModFix/>
          </a:blip>
          <a:stretch>
            <a:fillRect/>
          </a:stretch>
        </a:blipFill>
        <a:effectLst/>
      </p:bgPr>
    </p:bg>
    <p:spTree>
      <p:nvGrpSpPr>
        <p:cNvPr id="1" name="Shape 78"/>
        <p:cNvGrpSpPr/>
        <p:nvPr/>
      </p:nvGrpSpPr>
      <p:grpSpPr>
        <a:xfrm>
          <a:off x="0" y="0"/>
          <a:ext cx="0" cy="0"/>
          <a:chOff x="0" y="0"/>
          <a:chExt cx="0" cy="0"/>
        </a:xfrm>
      </p:grpSpPr>
      <p:pic>
        <p:nvPicPr>
          <p:cNvPr id="79" name="Google Shape;79;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pic>
        <p:nvPicPr>
          <p:cNvPr id="80" name="Google Shape;80;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pic>
        <p:nvPicPr>
          <p:cNvPr id="81" name="Google Shape;81;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g61d6a94471_0_378"/>
          <p:cNvSpPr txBox="1">
            <a:spLocks noGrp="1"/>
          </p:cNvSpPr>
          <p:nvPr>
            <p:ph type="title"/>
          </p:nvPr>
        </p:nvSpPr>
        <p:spPr>
          <a:xfrm>
            <a:off x="623888" y="1982363"/>
            <a:ext cx="7886700" cy="258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61d6a94471_0_378"/>
          <p:cNvSpPr txBox="1">
            <a:spLocks noGrp="1"/>
          </p:cNvSpPr>
          <p:nvPr>
            <p:ph type="body" idx="1"/>
          </p:nvPr>
        </p:nvSpPr>
        <p:spPr>
          <a:xfrm>
            <a:off x="623888" y="4589468"/>
            <a:ext cx="78867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g61d6a94471_0_381"/>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61d6a94471_0_381"/>
          <p:cNvSpPr txBox="1">
            <a:spLocks noGrp="1"/>
          </p:cNvSpPr>
          <p:nvPr>
            <p:ph type="body" idx="1"/>
          </p:nvPr>
        </p:nvSpPr>
        <p:spPr>
          <a:xfrm>
            <a:off x="628650" y="3427255"/>
            <a:ext cx="38862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g61d6a94471_0_381"/>
          <p:cNvSpPr txBox="1">
            <a:spLocks noGrp="1"/>
          </p:cNvSpPr>
          <p:nvPr>
            <p:ph type="body" idx="2"/>
          </p:nvPr>
        </p:nvSpPr>
        <p:spPr>
          <a:xfrm>
            <a:off x="4629150" y="3427255"/>
            <a:ext cx="38862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g61d6a94471_0_385"/>
          <p:cNvSpPr txBox="1">
            <a:spLocks noGrp="1"/>
          </p:cNvSpPr>
          <p:nvPr>
            <p:ph type="title"/>
          </p:nvPr>
        </p:nvSpPr>
        <p:spPr>
          <a:xfrm>
            <a:off x="629841" y="2002541"/>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61d6a94471_0_385"/>
          <p:cNvSpPr txBox="1">
            <a:spLocks noGrp="1"/>
          </p:cNvSpPr>
          <p:nvPr>
            <p:ph type="body" idx="1"/>
          </p:nvPr>
        </p:nvSpPr>
        <p:spPr>
          <a:xfrm>
            <a:off x="629842" y="3440161"/>
            <a:ext cx="38682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g61d6a94471_0_385"/>
          <p:cNvSpPr txBox="1">
            <a:spLocks noGrp="1"/>
          </p:cNvSpPr>
          <p:nvPr>
            <p:ph type="body" idx="2"/>
          </p:nvPr>
        </p:nvSpPr>
        <p:spPr>
          <a:xfrm>
            <a:off x="629842" y="4341655"/>
            <a:ext cx="38682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61d6a94471_0_385"/>
          <p:cNvSpPr txBox="1">
            <a:spLocks noGrp="1"/>
          </p:cNvSpPr>
          <p:nvPr>
            <p:ph type="body" idx="3"/>
          </p:nvPr>
        </p:nvSpPr>
        <p:spPr>
          <a:xfrm>
            <a:off x="4629152" y="3440161"/>
            <a:ext cx="38874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g61d6a94471_0_385"/>
          <p:cNvSpPr txBox="1">
            <a:spLocks noGrp="1"/>
          </p:cNvSpPr>
          <p:nvPr>
            <p:ph type="body" idx="4"/>
          </p:nvPr>
        </p:nvSpPr>
        <p:spPr>
          <a:xfrm>
            <a:off x="4629152" y="4341655"/>
            <a:ext cx="38874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g61d6a94471_0_391"/>
          <p:cNvSpPr txBox="1">
            <a:spLocks noGrp="1"/>
          </p:cNvSpPr>
          <p:nvPr>
            <p:ph type="title"/>
          </p:nvPr>
        </p:nvSpPr>
        <p:spPr>
          <a:xfrm>
            <a:off x="629841" y="1992834"/>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61d6a94471_0_391"/>
          <p:cNvSpPr txBox="1">
            <a:spLocks noGrp="1"/>
          </p:cNvSpPr>
          <p:nvPr>
            <p:ph type="body" idx="1"/>
          </p:nvPr>
        </p:nvSpPr>
        <p:spPr>
          <a:xfrm>
            <a:off x="3887391" y="1992834"/>
            <a:ext cx="4629300" cy="3868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g61d6a94471_0_391"/>
          <p:cNvSpPr txBox="1">
            <a:spLocks noGrp="1"/>
          </p:cNvSpPr>
          <p:nvPr>
            <p:ph type="body" idx="2"/>
          </p:nvPr>
        </p:nvSpPr>
        <p:spPr>
          <a:xfrm>
            <a:off x="629841" y="3593039"/>
            <a:ext cx="2949300" cy="2276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9"/>
        <p:cNvGrpSpPr/>
        <p:nvPr/>
      </p:nvGrpSpPr>
      <p:grpSpPr>
        <a:xfrm>
          <a:off x="0" y="0"/>
          <a:ext cx="0" cy="0"/>
          <a:chOff x="0" y="0"/>
          <a:chExt cx="0" cy="0"/>
        </a:xfrm>
      </p:grpSpPr>
      <p:sp>
        <p:nvSpPr>
          <p:cNvPr id="100" name="Google Shape;100;g61d6a94471_0_395"/>
          <p:cNvSpPr txBox="1">
            <a:spLocks noGrp="1"/>
          </p:cNvSpPr>
          <p:nvPr>
            <p:ph type="title"/>
          </p:nvPr>
        </p:nvSpPr>
        <p:spPr>
          <a:xfrm>
            <a:off x="629841" y="1999813"/>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61d6a94471_0_395"/>
          <p:cNvSpPr>
            <a:spLocks noGrp="1"/>
          </p:cNvSpPr>
          <p:nvPr>
            <p:ph type="pic" idx="2"/>
          </p:nvPr>
        </p:nvSpPr>
        <p:spPr>
          <a:xfrm>
            <a:off x="3887391" y="1999818"/>
            <a:ext cx="4629300" cy="3861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g61d6a94471_0_395"/>
          <p:cNvSpPr txBox="1">
            <a:spLocks noGrp="1"/>
          </p:cNvSpPr>
          <p:nvPr>
            <p:ph type="body" idx="1"/>
          </p:nvPr>
        </p:nvSpPr>
        <p:spPr>
          <a:xfrm>
            <a:off x="629841" y="3613977"/>
            <a:ext cx="2949300" cy="228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7"/>
        <p:cNvGrpSpPr/>
        <p:nvPr/>
      </p:nvGrpSpPr>
      <p:grpSpPr>
        <a:xfrm>
          <a:off x="0" y="0"/>
          <a:ext cx="0" cy="0"/>
          <a:chOff x="0" y="0"/>
          <a:chExt cx="0" cy="0"/>
        </a:xfrm>
      </p:grpSpPr>
      <p:sp>
        <p:nvSpPr>
          <p:cNvPr id="58" name="Google Shape;58;g61d6a94471_0_353"/>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g61d6a94471_0_353"/>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g61d6a94471_0_353"/>
          <p:cNvPicPr preferRelativeResize="0"/>
          <p:nvPr/>
        </p:nvPicPr>
        <p:blipFill rotWithShape="1">
          <a:blip r:embed="rId15">
            <a:alphaModFix/>
          </a:blip>
          <a:srcRect/>
          <a:stretch/>
        </p:blipFill>
        <p:spPr>
          <a:xfrm>
            <a:off x="115173" y="186164"/>
            <a:ext cx="2710887" cy="1348143"/>
          </a:xfrm>
          <a:prstGeom prst="rect">
            <a:avLst/>
          </a:prstGeom>
          <a:noFill/>
          <a:ln>
            <a:noFill/>
          </a:ln>
        </p:spPr>
      </p:pic>
      <p:pic>
        <p:nvPicPr>
          <p:cNvPr id="61" name="Google Shape;61;g61d6a94471_0_353"/>
          <p:cNvPicPr preferRelativeResize="0"/>
          <p:nvPr/>
        </p:nvPicPr>
        <p:blipFill rotWithShape="1">
          <a:blip r:embed="rId15">
            <a:alphaModFix/>
          </a:blip>
          <a:srcRect/>
          <a:stretch/>
        </p:blipFill>
        <p:spPr>
          <a:xfrm>
            <a:off x="115173" y="186164"/>
            <a:ext cx="2710887" cy="1348143"/>
          </a:xfrm>
          <a:prstGeom prst="rect">
            <a:avLst/>
          </a:prstGeom>
          <a:noFill/>
          <a:ln>
            <a:noFill/>
          </a:ln>
        </p:spPr>
      </p:pic>
      <p:pic>
        <p:nvPicPr>
          <p:cNvPr id="62" name="Google Shape;62;g61d6a94471_0_353"/>
          <p:cNvPicPr preferRelativeResize="0"/>
          <p:nvPr/>
        </p:nvPicPr>
        <p:blipFill rotWithShape="1">
          <a:blip r:embed="rId15">
            <a:alphaModFix/>
          </a:blip>
          <a:srcRect/>
          <a:stretch/>
        </p:blipFill>
        <p:spPr>
          <a:xfrm>
            <a:off x="115173" y="186164"/>
            <a:ext cx="2710887" cy="1348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3" r:id="rId10"/>
    <p:sldLayoutId id="2147483674"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osasportal.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oregon.gov/ode/educator-resources/assessment/Pages/Interim_Assessments.aspx"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hyperlink" Target="https://osasportal.org/"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unsplash.com/s/photos/connecting?utm_source=unsplash&amp;utm_medium=referral&amp;utm_content=creditCopyText" TargetMode="External"/><Relationship Id="rId4" Type="http://schemas.openxmlformats.org/officeDocument/2006/relationships/hyperlink" Target="https://unsplash.com/@tomas_nz?utm_source=unsplash&amp;utm_medium=referral&amp;utm_content=creditCopyTex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8" Type="http://schemas.openxmlformats.org/officeDocument/2006/relationships/hyperlink" Target="mailto:ben.wolcott@state.or.us" TargetMode="External"/><Relationship Id="rId3" Type="http://schemas.openxmlformats.org/officeDocument/2006/relationships/image" Target="../media/image40.png"/><Relationship Id="rId7" Type="http://schemas.openxmlformats.org/officeDocument/2006/relationships/hyperlink" Target="mailto:tony.bertrand@state.or.us"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mailto:andrew.byerley@state.or.us" TargetMode="External"/><Relationship Id="rId11" Type="http://schemas.openxmlformats.org/officeDocument/2006/relationships/image" Target="../media/image41.jpg"/><Relationship Id="rId5" Type="http://schemas.openxmlformats.org/officeDocument/2006/relationships/hyperlink" Target="mailto:noelle.gorbett@state.or.us" TargetMode="External"/><Relationship Id="rId10" Type="http://schemas.openxmlformats.org/officeDocument/2006/relationships/hyperlink" Target="https://unsplash.com/s/photos/contact?utm_source=unsplash&amp;utm_medium=referral&amp;utm_content=creditCopyText" TargetMode="External"/><Relationship Id="rId4" Type="http://schemas.openxmlformats.org/officeDocument/2006/relationships/hyperlink" Target="mailto:dan.farley@state.or.us" TargetMode="External"/><Relationship Id="rId9" Type="http://schemas.openxmlformats.org/officeDocument/2006/relationships/hyperlink" Target="https://unsplash.com/@lunarts?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hyperlink" Target="http://www.oregon.gov/ode/educator-resources/assessment/Pages/Assessment-Training-Materials.a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 name="Title 1"/>
          <p:cNvSpPr>
            <a:spLocks noGrp="1"/>
          </p:cNvSpPr>
          <p:nvPr>
            <p:ph type="title"/>
          </p:nvPr>
        </p:nvSpPr>
        <p:spPr>
          <a:xfrm>
            <a:off x="197115" y="3843501"/>
            <a:ext cx="8733341" cy="1325700"/>
          </a:xfrm>
        </p:spPr>
        <p:txBody>
          <a:bodyPr>
            <a:normAutofit fontScale="90000"/>
          </a:bodyPr>
          <a:lstStyle/>
          <a:p>
            <a:pPr lvl="0">
              <a:buSzPts val="3959"/>
            </a:pPr>
            <a:r>
              <a:rPr lang="en-US" sz="4000" dirty="0"/>
              <a:t>Oregon Statewide Assessment System</a:t>
            </a:r>
            <a:br>
              <a:rPr lang="en-US" sz="4000" dirty="0"/>
            </a:br>
            <a:r>
              <a:rPr lang="en-US" sz="4000" dirty="0"/>
              <a:t/>
            </a:r>
            <a:br>
              <a:rPr lang="en-US" sz="4000" dirty="0"/>
            </a:br>
            <a:r>
              <a:rPr lang="en-US" sz="4000" dirty="0">
                <a:solidFill>
                  <a:srgbClr val="0F75BC"/>
                </a:solidFill>
              </a:rPr>
              <a:t>Session </a:t>
            </a:r>
            <a:r>
              <a:rPr lang="en-US" sz="4000" dirty="0" smtClean="0">
                <a:solidFill>
                  <a:srgbClr val="0F75BC"/>
                </a:solidFill>
              </a:rPr>
              <a:t>4 – </a:t>
            </a:r>
            <a:r>
              <a:rPr lang="en-US" sz="4000" dirty="0">
                <a:solidFill>
                  <a:srgbClr val="0F75BC"/>
                </a:solidFill>
              </a:rPr>
              <a:t>Interim </a:t>
            </a:r>
            <a:r>
              <a:rPr lang="en-US" sz="4000" dirty="0" smtClean="0">
                <a:solidFill>
                  <a:srgbClr val="0F75BC"/>
                </a:solidFill>
              </a:rPr>
              <a:t>Assessment Administration: Guidance </a:t>
            </a:r>
            <a:r>
              <a:rPr lang="en-US" sz="4000" dirty="0">
                <a:solidFill>
                  <a:srgbClr val="0F75BC"/>
                </a:solidFill>
              </a:rPr>
              <a:t>and Support</a:t>
            </a:r>
            <a:br>
              <a:rPr lang="en-US" sz="4000" dirty="0">
                <a:solidFill>
                  <a:srgbClr val="0F75BC"/>
                </a:solidFill>
              </a:rPr>
            </a:br>
            <a:r>
              <a:rPr lang="en-US" sz="3600" dirty="0"/>
              <a:t/>
            </a:r>
            <a:br>
              <a:rPr lang="en-US" sz="3600" dirty="0"/>
            </a:br>
            <a:r>
              <a:rPr lang="en-US" sz="3600" dirty="0"/>
              <a:t/>
            </a:r>
            <a:br>
              <a:rPr lang="en-US" sz="3600" dirty="0"/>
            </a:br>
            <a:r>
              <a:rPr lang="en-US" sz="2400" b="0" i="1" dirty="0"/>
              <a:t>Office of Teaching, Learning, and Assessment</a:t>
            </a:r>
            <a:endParaRPr lang="en-US" sz="2400" dirty="0"/>
          </a:p>
        </p:txBody>
      </p:sp>
    </p:spTree>
    <p:extLst>
      <p:ext uri="{BB962C8B-B14F-4D97-AF65-F5344CB8AC3E}">
        <p14:creationId xmlns:p14="http://schemas.microsoft.com/office/powerpoint/2010/main" val="3466587086"/>
      </p:ext>
    </p:extLst>
  </p:cSld>
  <p:clrMapOvr>
    <a:masterClrMapping/>
  </p:clrMapOvr>
  <mc:AlternateContent xmlns:mc="http://schemas.openxmlformats.org/markup-compatibility/2006" xmlns:p14="http://schemas.microsoft.com/office/powerpoint/2010/main">
    <mc:Choice Requires="p14">
      <p:transition spd="slow" p14:dur="2000" advTm="48640"/>
    </mc:Choice>
    <mc:Fallback xmlns="">
      <p:transition spd="slow" advTm="4864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aphicFrame>
        <p:nvGraphicFramePr>
          <p:cNvPr id="501" name="Google Shape;501;p59" title="Standard vs Non Standard Administration Table"/>
          <p:cNvGraphicFramePr/>
          <p:nvPr>
            <p:extLst/>
          </p:nvPr>
        </p:nvGraphicFramePr>
        <p:xfrm>
          <a:off x="626000" y="2169924"/>
          <a:ext cx="3876737" cy="4259536"/>
        </p:xfrm>
        <a:graphic>
          <a:graphicData uri="http://schemas.openxmlformats.org/drawingml/2006/table">
            <a:tbl>
              <a:tblPr firstRow="1">
                <a:noFill/>
              </a:tblPr>
              <a:tblGrid>
                <a:gridCol w="3876737">
                  <a:extLst>
                    <a:ext uri="{9D8B030D-6E8A-4147-A177-3AD203B41FA5}">
                      <a16:colId xmlns:a16="http://schemas.microsoft.com/office/drawing/2014/main" val="20000"/>
                    </a:ext>
                  </a:extLst>
                </a:gridCol>
              </a:tblGrid>
              <a:tr h="411458">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a:solidFill>
                            <a:schemeClr val="bg1"/>
                          </a:solidFill>
                          <a:latin typeface="+mn-lt"/>
                          <a:ea typeface="Raleway"/>
                          <a:cs typeface="Raleway"/>
                          <a:sym typeface="Raleway"/>
                        </a:rPr>
                        <a:t>Standardized </a:t>
                      </a:r>
                      <a:r>
                        <a:rPr lang="en" sz="1800" b="1" u="none" strike="noStrike" cap="none" dirty="0" smtClean="0">
                          <a:solidFill>
                            <a:schemeClr val="bg1"/>
                          </a:solidFill>
                          <a:latin typeface="+mn-lt"/>
                          <a:ea typeface="Raleway"/>
                          <a:cs typeface="Raleway"/>
                          <a:sym typeface="Raleway"/>
                        </a:rPr>
                        <a:t>Administration</a:t>
                      </a: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smtClean="0">
                          <a:solidFill>
                            <a:schemeClr val="bg1"/>
                          </a:solidFill>
                          <a:latin typeface="+mn-lt"/>
                          <a:ea typeface="Raleway"/>
                          <a:cs typeface="Raleway"/>
                          <a:sym typeface="Raleway"/>
                        </a:rPr>
                        <a:t>(</a:t>
                      </a:r>
                      <a:r>
                        <a:rPr lang="en" sz="1800" b="1" i="1" u="none" strike="noStrike" cap="none" dirty="0" smtClean="0">
                          <a:solidFill>
                            <a:schemeClr val="bg1"/>
                          </a:solidFill>
                          <a:latin typeface="+mn-lt"/>
                          <a:ea typeface="Raleway"/>
                          <a:cs typeface="Raleway"/>
                          <a:sym typeface="Raleway"/>
                        </a:rPr>
                        <a:t>Inside</a:t>
                      </a:r>
                      <a:r>
                        <a:rPr lang="en" sz="1800" b="1" u="none" strike="noStrike" cap="none" dirty="0" smtClean="0">
                          <a:solidFill>
                            <a:schemeClr val="bg1"/>
                          </a:solidFill>
                          <a:latin typeface="+mn-lt"/>
                          <a:ea typeface="Raleway"/>
                          <a:cs typeface="Raleway"/>
                          <a:sym typeface="Raleway"/>
                        </a:rPr>
                        <a:t> the OSAS Portal)</a:t>
                      </a:r>
                      <a:endParaRPr sz="1800" b="1" u="none" strike="noStrike" cap="none" dirty="0">
                        <a:solidFill>
                          <a:schemeClr val="bg1"/>
                        </a:solidFill>
                        <a:latin typeface="+mn-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464031">
                <a:tc>
                  <a:txBody>
                    <a:bodyPr/>
                    <a:lstStyle/>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a:solidFill>
                            <a:schemeClr val="dk1"/>
                          </a:solidFill>
                          <a:latin typeface="+mj-lt"/>
                          <a:ea typeface="Raleway"/>
                          <a:cs typeface="Raleway"/>
                          <a:sym typeface="Raleway"/>
                        </a:rPr>
                        <a:t>Individual </a:t>
                      </a:r>
                      <a:r>
                        <a:rPr lang="en" sz="1700" u="none" strike="noStrike" cap="none" dirty="0" smtClean="0">
                          <a:solidFill>
                            <a:schemeClr val="dk1"/>
                          </a:solidFill>
                          <a:latin typeface="+mj-lt"/>
                          <a:ea typeface="Raleway"/>
                          <a:cs typeface="Raleway"/>
                          <a:sym typeface="Raleway"/>
                        </a:rPr>
                        <a:t>&amp; independent</a:t>
                      </a:r>
                    </a:p>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Single </a:t>
                      </a:r>
                      <a:r>
                        <a:rPr lang="en" sz="1700" u="none" strike="noStrike" cap="none" dirty="0">
                          <a:solidFill>
                            <a:schemeClr val="dk1"/>
                          </a:solidFill>
                          <a:latin typeface="+mj-lt"/>
                          <a:ea typeface="Raleway"/>
                          <a:cs typeface="Raleway"/>
                          <a:sym typeface="Raleway"/>
                        </a:rPr>
                        <a:t>administration allows for a reliable “point-in-time” spot check of student </a:t>
                      </a:r>
                      <a:r>
                        <a:rPr lang="en" sz="1700" u="none" strike="noStrike" cap="none" dirty="0" smtClean="0">
                          <a:solidFill>
                            <a:schemeClr val="dk1"/>
                          </a:solidFill>
                          <a:latin typeface="+mj-lt"/>
                          <a:ea typeface="Raleway"/>
                          <a:cs typeface="Raleway"/>
                          <a:sym typeface="Raleway"/>
                        </a:rPr>
                        <a:t>knowledge</a:t>
                      </a:r>
                    </a:p>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Following </a:t>
                      </a:r>
                      <a:r>
                        <a:rPr lang="en" sz="1700" u="none" strike="noStrike" cap="none" dirty="0">
                          <a:solidFill>
                            <a:schemeClr val="dk1"/>
                          </a:solidFill>
                          <a:latin typeface="+mj-lt"/>
                          <a:ea typeface="Raleway"/>
                          <a:cs typeface="Raleway"/>
                          <a:sym typeface="Raleway"/>
                        </a:rPr>
                        <a:t>summative policies and procedures, such as a secure test environment (e.g., no cell phones, guiding resources, etc</a:t>
                      </a:r>
                      <a:r>
                        <a:rPr lang="en" sz="1700" u="none" strike="noStrike" cap="none" dirty="0" smtClean="0">
                          <a:solidFill>
                            <a:schemeClr val="dk1"/>
                          </a:solidFill>
                          <a:latin typeface="+mj-lt"/>
                          <a:ea typeface="Raleway"/>
                          <a:cs typeface="Raleway"/>
                          <a:sym typeface="Raleway"/>
                        </a:rPr>
                        <a:t>.)</a:t>
                      </a:r>
                    </a:p>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Student data</a:t>
                      </a:r>
                      <a:r>
                        <a:rPr lang="en" sz="1700" u="none" strike="noStrike" cap="none" baseline="0" dirty="0" smtClean="0">
                          <a:solidFill>
                            <a:schemeClr val="dk1"/>
                          </a:solidFill>
                          <a:latin typeface="+mj-lt"/>
                          <a:ea typeface="Raleway"/>
                          <a:cs typeface="Raleway"/>
                          <a:sym typeface="Raleway"/>
                        </a:rPr>
                        <a:t> available immediately</a:t>
                      </a:r>
                      <a:endParaRPr sz="1700" u="none" strike="noStrike" cap="none" dirty="0">
                        <a:solidFill>
                          <a:schemeClr val="dk1"/>
                        </a:solidFill>
                        <a:latin typeface="+mj-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1257300" y="0"/>
            <a:ext cx="7886700" cy="961024"/>
          </a:xfrm>
        </p:spPr>
        <p:txBody>
          <a:bodyPr>
            <a:normAutofit fontScale="90000"/>
          </a:bodyPr>
          <a:lstStyle/>
          <a:p>
            <a:pPr algn="r"/>
            <a:r>
              <a:rPr lang="en" sz="3600" dirty="0">
                <a:solidFill>
                  <a:schemeClr val="bg1"/>
                </a:solidFill>
              </a:rPr>
              <a:t>Standardized vs. Non-Standardized  </a:t>
            </a:r>
            <a:br>
              <a:rPr lang="en" sz="3600" dirty="0">
                <a:solidFill>
                  <a:schemeClr val="bg1"/>
                </a:solidFill>
              </a:rPr>
            </a:br>
            <a:r>
              <a:rPr lang="en" sz="3600" dirty="0">
                <a:solidFill>
                  <a:schemeClr val="bg1"/>
                </a:solidFill>
              </a:rPr>
              <a:t>Interim Assessment Administration</a:t>
            </a:r>
            <a:endParaRPr lang="en-US" sz="3600" dirty="0">
              <a:solidFill>
                <a:schemeClr val="bg1"/>
              </a:solidFill>
            </a:endParaRPr>
          </a:p>
        </p:txBody>
      </p:sp>
      <p:graphicFrame>
        <p:nvGraphicFramePr>
          <p:cNvPr id="4" name="Google Shape;501;p59" title="Standard vs Non Standard Administration Table"/>
          <p:cNvGraphicFramePr/>
          <p:nvPr>
            <p:extLst/>
          </p:nvPr>
        </p:nvGraphicFramePr>
        <p:xfrm>
          <a:off x="4643387" y="2163066"/>
          <a:ext cx="3876737" cy="4266394"/>
        </p:xfrm>
        <a:graphic>
          <a:graphicData uri="http://schemas.openxmlformats.org/drawingml/2006/table">
            <a:tbl>
              <a:tblPr firstRow="1">
                <a:noFill/>
              </a:tblPr>
              <a:tblGrid>
                <a:gridCol w="3876737">
                  <a:extLst>
                    <a:ext uri="{9D8B030D-6E8A-4147-A177-3AD203B41FA5}">
                      <a16:colId xmlns:a16="http://schemas.microsoft.com/office/drawing/2014/main" val="20001"/>
                    </a:ext>
                  </a:extLst>
                </a:gridCol>
              </a:tblGrid>
              <a:tr h="411458">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a:solidFill>
                            <a:schemeClr val="bg1"/>
                          </a:solidFill>
                          <a:latin typeface="+mn-lt"/>
                          <a:ea typeface="Raleway"/>
                          <a:cs typeface="Raleway"/>
                          <a:sym typeface="Raleway"/>
                        </a:rPr>
                        <a:t>Non-Standardized </a:t>
                      </a:r>
                      <a:r>
                        <a:rPr lang="en" sz="1800" b="1" u="none" strike="noStrike" cap="none" dirty="0" smtClean="0">
                          <a:solidFill>
                            <a:schemeClr val="bg1"/>
                          </a:solidFill>
                          <a:latin typeface="+mn-lt"/>
                          <a:ea typeface="Raleway"/>
                          <a:cs typeface="Raleway"/>
                          <a:sym typeface="Raleway"/>
                        </a:rPr>
                        <a:t>Administration</a:t>
                      </a: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smtClean="0">
                          <a:solidFill>
                            <a:schemeClr val="bg1"/>
                          </a:solidFill>
                          <a:latin typeface="+mn-lt"/>
                          <a:ea typeface="Raleway"/>
                          <a:cs typeface="Raleway"/>
                          <a:sym typeface="Raleway"/>
                        </a:rPr>
                        <a:t>(</a:t>
                      </a:r>
                      <a:r>
                        <a:rPr lang="en" sz="1800" b="1" i="1" u="none" strike="noStrike" cap="none" dirty="0" smtClean="0">
                          <a:solidFill>
                            <a:schemeClr val="bg1"/>
                          </a:solidFill>
                          <a:latin typeface="+mn-lt"/>
                          <a:ea typeface="Raleway"/>
                          <a:cs typeface="Raleway"/>
                          <a:sym typeface="Raleway"/>
                        </a:rPr>
                        <a:t>Outside</a:t>
                      </a:r>
                      <a:r>
                        <a:rPr lang="en" sz="1800" b="1" u="none" strike="noStrike" cap="none" dirty="0" smtClean="0">
                          <a:solidFill>
                            <a:schemeClr val="bg1"/>
                          </a:solidFill>
                          <a:latin typeface="+mn-lt"/>
                          <a:ea typeface="Raleway"/>
                          <a:cs typeface="Raleway"/>
                          <a:sym typeface="Raleway"/>
                        </a:rPr>
                        <a:t> the OSAS Portal)</a:t>
                      </a:r>
                      <a:endParaRPr sz="1800" b="1" u="none" strike="noStrike" cap="none" dirty="0">
                        <a:solidFill>
                          <a:schemeClr val="bg1"/>
                        </a:solidFill>
                        <a:latin typeface="+mn-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464031">
                <a:tc>
                  <a:txBody>
                    <a:bodyPr/>
                    <a:lstStyle/>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a:solidFill>
                            <a:schemeClr val="dk1"/>
                          </a:solidFill>
                          <a:latin typeface="+mj-lt"/>
                          <a:ea typeface="Raleway"/>
                          <a:cs typeface="Raleway"/>
                          <a:sym typeface="Raleway"/>
                        </a:rPr>
                        <a:t>Non-secure, </a:t>
                      </a:r>
                      <a:r>
                        <a:rPr lang="en" sz="1700" u="none" strike="noStrike" cap="none" dirty="0" smtClean="0">
                          <a:solidFill>
                            <a:schemeClr val="dk1"/>
                          </a:solidFill>
                          <a:latin typeface="+mj-lt"/>
                          <a:ea typeface="Raleway"/>
                          <a:cs typeface="Raleway"/>
                          <a:sym typeface="Raleway"/>
                        </a:rPr>
                        <a:t>non-public</a:t>
                      </a:r>
                    </a:p>
                    <a:p>
                      <a:pPr marL="457200" marR="0" lvl="0" indent="-317500" algn="l" rtl="0">
                        <a:lnSpc>
                          <a:spcPct val="115000"/>
                        </a:lnSpc>
                        <a:spcBef>
                          <a:spcPts val="0"/>
                        </a:spcBef>
                        <a:spcAft>
                          <a:spcPts val="1200"/>
                        </a:spcAft>
                        <a:buClr>
                          <a:schemeClr val="dk1"/>
                        </a:buClr>
                        <a:buSzPts val="1400"/>
                        <a:buFont typeface="Raleway"/>
                        <a:buChar char="●"/>
                      </a:pPr>
                      <a:r>
                        <a:rPr lang="en-US" sz="1700" u="none" strike="noStrike" cap="none" dirty="0" smtClean="0">
                          <a:solidFill>
                            <a:schemeClr val="dk1"/>
                          </a:solidFill>
                          <a:latin typeface="+mj-lt"/>
                          <a:ea typeface="Raleway"/>
                          <a:cs typeface="Raleway"/>
                          <a:sym typeface="Raleway"/>
                        </a:rPr>
                        <a:t>Use within the arc of instruction</a:t>
                      </a:r>
                      <a:endParaRPr sz="17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1200"/>
                        </a:spcAft>
                        <a:buClr>
                          <a:schemeClr val="dk1"/>
                        </a:buClr>
                        <a:buSzPts val="1200"/>
                        <a:buFont typeface="Raleway"/>
                        <a:buChar char="○"/>
                      </a:pPr>
                      <a:r>
                        <a:rPr lang="en" sz="1700" u="none" strike="noStrike" cap="none" dirty="0" smtClean="0">
                          <a:solidFill>
                            <a:schemeClr val="dk1"/>
                          </a:solidFill>
                          <a:latin typeface="+mj-lt"/>
                          <a:ea typeface="Raleway"/>
                          <a:cs typeface="Raleway"/>
                          <a:sym typeface="Raleway"/>
                        </a:rPr>
                        <a:t>Collaborative tasks</a:t>
                      </a:r>
                      <a:endParaRPr sz="17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1200"/>
                        </a:spcAft>
                        <a:buClr>
                          <a:schemeClr val="dk1"/>
                        </a:buClr>
                        <a:buSzPts val="1200"/>
                        <a:buFont typeface="Raleway"/>
                        <a:buChar char="○"/>
                      </a:pPr>
                      <a:r>
                        <a:rPr lang="en" sz="1700" u="none" strike="noStrike" cap="none" dirty="0" smtClean="0">
                          <a:solidFill>
                            <a:schemeClr val="dk1"/>
                          </a:solidFill>
                          <a:latin typeface="+mj-lt"/>
                          <a:ea typeface="Raleway"/>
                          <a:cs typeface="Raleway"/>
                          <a:sym typeface="Raleway"/>
                        </a:rPr>
                        <a:t>Guided &amp; independent</a:t>
                      </a:r>
                      <a:r>
                        <a:rPr lang="en" sz="1700" u="none" strike="noStrike" cap="none" baseline="0" dirty="0" smtClean="0">
                          <a:solidFill>
                            <a:schemeClr val="dk1"/>
                          </a:solidFill>
                          <a:latin typeface="+mj-lt"/>
                          <a:ea typeface="Raleway"/>
                          <a:cs typeface="Raleway"/>
                          <a:sym typeface="Raleway"/>
                        </a:rPr>
                        <a:t> </a:t>
                      </a:r>
                      <a:r>
                        <a:rPr lang="en" sz="1700" u="none" strike="noStrike" cap="none" dirty="0" smtClean="0">
                          <a:solidFill>
                            <a:schemeClr val="dk1"/>
                          </a:solidFill>
                          <a:latin typeface="+mj-lt"/>
                          <a:ea typeface="Raleway"/>
                          <a:cs typeface="Raleway"/>
                          <a:sym typeface="Raleway"/>
                        </a:rPr>
                        <a:t>practice</a:t>
                      </a:r>
                    </a:p>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Students use resources to help them answer questions</a:t>
                      </a:r>
                    </a:p>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Must be scored, analyzed, and interpreted</a:t>
                      </a:r>
                      <a:endParaRPr sz="1700" u="none" strike="noStrike" cap="none" dirty="0">
                        <a:solidFill>
                          <a:schemeClr val="dk1"/>
                        </a:solidFill>
                        <a:latin typeface="+mj-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lgn="ctr">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314831751"/>
      </p:ext>
    </p:extLst>
  </p:cSld>
  <p:clrMapOvr>
    <a:masterClrMapping/>
  </p:clrMapOvr>
  <mc:AlternateContent xmlns:mc="http://schemas.openxmlformats.org/markup-compatibility/2006" xmlns:p14="http://schemas.microsoft.com/office/powerpoint/2010/main">
    <mc:Choice Requires="p14">
      <p:transition spd="slow" p14:dur="2000" advTm="93077"/>
    </mc:Choice>
    <mc:Fallback xmlns="">
      <p:transition spd="slow" advTm="930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0517" y="121126"/>
            <a:ext cx="7243483" cy="1000274"/>
          </a:xfrm>
          <a:prstGeom prst="rect">
            <a:avLst/>
          </a:prstGeom>
        </p:spPr>
        <p:txBody>
          <a:bodyPr wrap="square">
            <a:spAutoFit/>
          </a:bodyPr>
          <a:lstStyle/>
          <a:p>
            <a:pPr algn="ctr"/>
            <a:r>
              <a:rPr lang="en-US" sz="2700" b="1" dirty="0"/>
              <a:t>How </a:t>
            </a:r>
            <a:r>
              <a:rPr lang="en-US" sz="3200" b="1" dirty="0">
                <a:latin typeface="Calibri" panose="020F0502020204030204" pitchFamily="34" charset="0"/>
                <a:cs typeface="Calibri" panose="020F0502020204030204" pitchFamily="34" charset="0"/>
              </a:rPr>
              <a:t>Test</a:t>
            </a:r>
            <a:r>
              <a:rPr lang="en-US" sz="2700" b="1" dirty="0"/>
              <a:t> Administrators Administer </a:t>
            </a:r>
          </a:p>
          <a:p>
            <a:pPr algn="ctr"/>
            <a:r>
              <a:rPr lang="en-US" sz="2700" b="1" dirty="0"/>
              <a:t>Interim Assessments Remotely </a:t>
            </a:r>
          </a:p>
        </p:txBody>
      </p:sp>
      <p:graphicFrame>
        <p:nvGraphicFramePr>
          <p:cNvPr id="5" name="Table 4" title="How Test Administrators Administer  Interims Remotely Table"/>
          <p:cNvGraphicFramePr>
            <a:graphicFrameLocks noGrp="1"/>
          </p:cNvGraphicFramePr>
          <p:nvPr>
            <p:extLst>
              <p:ext uri="{D42A27DB-BD31-4B8C-83A1-F6EECF244321}">
                <p14:modId xmlns:p14="http://schemas.microsoft.com/office/powerpoint/2010/main" val="2049581037"/>
              </p:ext>
            </p:extLst>
          </p:nvPr>
        </p:nvGraphicFramePr>
        <p:xfrm>
          <a:off x="430305" y="1330534"/>
          <a:ext cx="8234084" cy="5041728"/>
        </p:xfrm>
        <a:graphic>
          <a:graphicData uri="http://schemas.openxmlformats.org/drawingml/2006/table">
            <a:tbl>
              <a:tblPr firstRow="1" bandRow="1">
                <a:tableStyleId>{5C22544A-7EE6-4342-B048-85BDC9FD1C3A}</a:tableStyleId>
              </a:tblPr>
              <a:tblGrid>
                <a:gridCol w="4117042">
                  <a:extLst>
                    <a:ext uri="{9D8B030D-6E8A-4147-A177-3AD203B41FA5}">
                      <a16:colId xmlns:a16="http://schemas.microsoft.com/office/drawing/2014/main" val="555557518"/>
                    </a:ext>
                  </a:extLst>
                </a:gridCol>
                <a:gridCol w="4117042">
                  <a:extLst>
                    <a:ext uri="{9D8B030D-6E8A-4147-A177-3AD203B41FA5}">
                      <a16:colId xmlns:a16="http://schemas.microsoft.com/office/drawing/2014/main" val="3090842084"/>
                    </a:ext>
                  </a:extLst>
                </a:gridCol>
              </a:tblGrid>
              <a:tr h="934548">
                <a:tc gridSpan="2">
                  <a:txBody>
                    <a:bodyPr/>
                    <a:lstStyle/>
                    <a:p>
                      <a:pPr algn="ctr"/>
                      <a:r>
                        <a:rPr lang="en-US" sz="2000" dirty="0" smtClean="0">
                          <a:latin typeface="Calibri" panose="020F0502020204030204" pitchFamily="34" charset="0"/>
                          <a:cs typeface="Calibri" panose="020F0502020204030204" pitchFamily="34" charset="0"/>
                        </a:rPr>
                        <a:t>Remotely During the 2020 – 21 instructional year, teachers may administer, and students may take, interim assessments under the following conditions:</a:t>
                      </a:r>
                      <a:endParaRPr lang="en-US" sz="2000" dirty="0">
                        <a:latin typeface="Calibri" panose="020F0502020204030204" pitchFamily="34" charset="0"/>
                        <a:cs typeface="Calibri" panose="020F0502020204030204" pitchFamily="34" charset="0"/>
                      </a:endParaRPr>
                    </a:p>
                  </a:txBody>
                  <a:tcPr marL="68580" marR="68580" marT="34290" marB="34290" anchor="ctr">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670129635"/>
                  </a:ext>
                </a:extLst>
              </a:tr>
              <a:tr h="1251907">
                <a:tc>
                  <a:txBody>
                    <a:bodyPr/>
                    <a:lstStyle/>
                    <a:p>
                      <a:pPr marL="285750" indent="-285750">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An authorized employee (e.g., teacher, test administrator) in a district administers the test </a:t>
                      </a:r>
                      <a:r>
                        <a:rPr lang="en-US" sz="1600" dirty="0" smtClean="0">
                          <a:latin typeface="Calibri" panose="020F0502020204030204" pitchFamily="34" charset="0"/>
                          <a:cs typeface="Calibri" panose="020F0502020204030204" pitchFamily="34" charset="0"/>
                        </a:rPr>
                        <a:t>consistent with the district or school policies for in-person interim assessment administration.</a:t>
                      </a:r>
                      <a:endParaRPr lang="en-US" sz="1600" dirty="0">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2">
                  <a:txBody>
                    <a:bodyPr/>
                    <a:lstStyle/>
                    <a:p>
                      <a:pPr marL="285750" indent="-285750">
                        <a:buFont typeface="Arial" panose="020B0604020202020204" pitchFamily="34" charset="0"/>
                        <a:buChar char="•"/>
                      </a:pPr>
                      <a:endParaRPr lang="en-US" sz="1600" u="sng" dirty="0">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7187089"/>
                  </a:ext>
                </a:extLst>
              </a:tr>
              <a:tr h="1251907">
                <a:tc>
                  <a:txBody>
                    <a:bodyPr/>
                    <a:lstStyle/>
                    <a:p>
                      <a:pPr marL="285750" indent="-285750">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The test administrator monitors the test activity </a:t>
                      </a:r>
                      <a:r>
                        <a:rPr lang="en-US" sz="1600" dirty="0" smtClean="0">
                          <a:latin typeface="Calibri" panose="020F0502020204030204" pitchFamily="34" charset="0"/>
                          <a:cs typeface="Calibri" panose="020F0502020204030204" pitchFamily="34" charset="0"/>
                        </a:rPr>
                        <a:t>such that tests are open only for the minimum amount of time necessary for students to complete and submit their responses.</a:t>
                      </a:r>
                      <a:endParaRPr lang="en-US" sz="1600" dirty="0">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US" dirty="0"/>
                    </a:p>
                  </a:txBody>
                  <a:tcPr/>
                </a:tc>
                <a:extLst>
                  <a:ext uri="{0D108BD9-81ED-4DB2-BD59-A6C34878D82A}">
                    <a16:rowId xmlns:a16="http://schemas.microsoft.com/office/drawing/2014/main" val="4013424575"/>
                  </a:ext>
                </a:extLst>
              </a:tr>
              <a:tr h="1403444">
                <a:tc>
                  <a:txBody>
                    <a:bodyPr/>
                    <a:lstStyle/>
                    <a:p>
                      <a:pPr marL="285750" indent="-285750">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The test administrator uses established test administration practices to support students accessing the interim assessments</a:t>
                      </a:r>
                      <a:r>
                        <a:rPr lang="en-US" sz="1600" dirty="0" smtClean="0">
                          <a:latin typeface="Calibri" panose="020F0502020204030204" pitchFamily="34" charset="0"/>
                          <a:cs typeface="Calibri" panose="020F0502020204030204" pitchFamily="34" charset="0"/>
                        </a:rPr>
                        <a:t>; this may be a phone call or chat with a parent in advance of starting the test.</a:t>
                      </a:r>
                      <a:endParaRPr lang="en-US" sz="1600" dirty="0">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US" sz="1600" b="0" i="1" dirty="0">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6345284"/>
                  </a:ext>
                </a:extLst>
              </a:tr>
            </a:tbl>
          </a:graphicData>
        </a:graphic>
      </p:graphicFrame>
      <p:sp>
        <p:nvSpPr>
          <p:cNvPr id="2" name="Title 1" hidden="1"/>
          <p:cNvSpPr>
            <a:spLocks noGrp="1"/>
          </p:cNvSpPr>
          <p:nvPr>
            <p:ph type="title" idx="4294967295"/>
          </p:nvPr>
        </p:nvSpPr>
        <p:spPr>
          <a:xfrm>
            <a:off x="0" y="2356247"/>
            <a:ext cx="7886700" cy="994172"/>
          </a:xfrm>
        </p:spPr>
        <p:txBody>
          <a:bodyPr/>
          <a:lstStyle/>
          <a:p>
            <a:r>
              <a:rPr lang="en-US" dirty="0"/>
              <a:t>How Test Administrators Administer </a:t>
            </a:r>
            <a:br>
              <a:rPr lang="en-US" dirty="0"/>
            </a:br>
            <a:r>
              <a:rPr lang="en-US" dirty="0"/>
              <a:t>Interim Assessments Remotely</a:t>
            </a:r>
          </a:p>
        </p:txBody>
      </p:sp>
      <p:graphicFrame>
        <p:nvGraphicFramePr>
          <p:cNvPr id="6" name="Table 5" title="How Test Administrators Administer  Interims Remotely Table"/>
          <p:cNvGraphicFramePr>
            <a:graphicFrameLocks noGrp="1"/>
          </p:cNvGraphicFramePr>
          <p:nvPr>
            <p:extLst>
              <p:ext uri="{D42A27DB-BD31-4B8C-83A1-F6EECF244321}">
                <p14:modId xmlns:p14="http://schemas.microsoft.com/office/powerpoint/2010/main" val="1130969153"/>
              </p:ext>
            </p:extLst>
          </p:nvPr>
        </p:nvGraphicFramePr>
        <p:xfrm>
          <a:off x="430305" y="1330534"/>
          <a:ext cx="8234084" cy="5041728"/>
        </p:xfrm>
        <a:graphic>
          <a:graphicData uri="http://schemas.openxmlformats.org/drawingml/2006/table">
            <a:tbl>
              <a:tblPr firstRow="1" bandRow="1">
                <a:tableStyleId>{5C22544A-7EE6-4342-B048-85BDC9FD1C3A}</a:tableStyleId>
              </a:tblPr>
              <a:tblGrid>
                <a:gridCol w="4117042">
                  <a:extLst>
                    <a:ext uri="{9D8B030D-6E8A-4147-A177-3AD203B41FA5}">
                      <a16:colId xmlns:a16="http://schemas.microsoft.com/office/drawing/2014/main" val="555557518"/>
                    </a:ext>
                  </a:extLst>
                </a:gridCol>
                <a:gridCol w="4117042">
                  <a:extLst>
                    <a:ext uri="{9D8B030D-6E8A-4147-A177-3AD203B41FA5}">
                      <a16:colId xmlns:a16="http://schemas.microsoft.com/office/drawing/2014/main" val="3090842084"/>
                    </a:ext>
                  </a:extLst>
                </a:gridCol>
              </a:tblGrid>
              <a:tr h="934548">
                <a:tc gridSpan="2">
                  <a:txBody>
                    <a:bodyPr/>
                    <a:lstStyle/>
                    <a:p>
                      <a:pPr algn="ctr"/>
                      <a:r>
                        <a:rPr lang="en-US" sz="2000" dirty="0" smtClean="0">
                          <a:latin typeface="Calibri" panose="020F0502020204030204" pitchFamily="34" charset="0"/>
                          <a:cs typeface="Calibri" panose="020F0502020204030204" pitchFamily="34" charset="0"/>
                        </a:rPr>
                        <a:t>Remotely During the 2020 – 21 instructional year, teachers may administer, and students may take, interim assessments under the following conditions:</a:t>
                      </a:r>
                      <a:endParaRPr lang="en-US" sz="2000" dirty="0">
                        <a:latin typeface="Calibri" panose="020F0502020204030204" pitchFamily="34" charset="0"/>
                        <a:cs typeface="Calibri" panose="020F0502020204030204" pitchFamily="34" charset="0"/>
                      </a:endParaRPr>
                    </a:p>
                  </a:txBody>
                  <a:tcPr marL="68580" marR="68580" marT="34290" marB="34290" anchor="ctr">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670129635"/>
                  </a:ext>
                </a:extLst>
              </a:tr>
              <a:tr h="1251907">
                <a:tc>
                  <a:txBody>
                    <a:bodyPr/>
                    <a:lstStyle/>
                    <a:p>
                      <a:pPr marL="285750" indent="-285750">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An authorized employee (e.g., teacher, test administrator) in a district administers the test </a:t>
                      </a:r>
                      <a:r>
                        <a:rPr lang="en-US" sz="1600" dirty="0" smtClean="0">
                          <a:latin typeface="Calibri" panose="020F0502020204030204" pitchFamily="34" charset="0"/>
                          <a:cs typeface="Calibri" panose="020F0502020204030204" pitchFamily="34" charset="0"/>
                        </a:rPr>
                        <a:t>consistent with the district or school policies for in-person interim assessment administration.</a:t>
                      </a:r>
                      <a:endParaRPr lang="en-US" sz="1600" dirty="0">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2">
                  <a:txBody>
                    <a:bodyPr/>
                    <a:lstStyle/>
                    <a:p>
                      <a:pPr marL="285750" indent="-285750">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The test administrator maintains student data privacy with student SSID and other personally identifiable information (PII), </a:t>
                      </a:r>
                      <a:r>
                        <a:rPr lang="en-US" sz="1600" dirty="0" smtClean="0">
                          <a:latin typeface="Calibri" panose="020F0502020204030204" pitchFamily="34" charset="0"/>
                          <a:cs typeface="Calibri" panose="020F0502020204030204" pitchFamily="34" charset="0"/>
                        </a:rPr>
                        <a:t>which are required to take an interim. </a:t>
                      </a:r>
                    </a:p>
                    <a:p>
                      <a:pPr marL="285750" indent="-285750">
                        <a:buFont typeface="Arial" panose="020B0604020202020204" pitchFamily="34" charset="0"/>
                        <a:buChar char="•"/>
                      </a:pPr>
                      <a:endParaRPr lang="en-US" sz="11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1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Do not send PII over email, chat or text, or other non-secure transmission methods. </a:t>
                      </a:r>
                      <a:r>
                        <a:rPr lang="en-US" sz="1600" u="sng" dirty="0" smtClean="0">
                          <a:latin typeface="Calibri" panose="020F0502020204030204" pitchFamily="34" charset="0"/>
                          <a:cs typeface="Calibri" panose="020F0502020204030204" pitchFamily="34" charset="0"/>
                        </a:rPr>
                        <a:t>Please refer to local policies regarding communicating PII.</a:t>
                      </a:r>
                      <a:endParaRPr lang="en-US" sz="1600" u="sng" dirty="0">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7187089"/>
                  </a:ext>
                </a:extLst>
              </a:tr>
              <a:tr h="1251907">
                <a:tc>
                  <a:txBody>
                    <a:bodyPr/>
                    <a:lstStyle/>
                    <a:p>
                      <a:pPr marL="285750" indent="-285750">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The test administrator monitors the test activity </a:t>
                      </a:r>
                      <a:r>
                        <a:rPr lang="en-US" sz="1600" dirty="0" smtClean="0">
                          <a:latin typeface="Calibri" panose="020F0502020204030204" pitchFamily="34" charset="0"/>
                          <a:cs typeface="Calibri" panose="020F0502020204030204" pitchFamily="34" charset="0"/>
                        </a:rPr>
                        <a:t>such that tests are open only for the minimum amount of time necessary for students to complete and submit their responses.</a:t>
                      </a:r>
                      <a:endParaRPr lang="en-US" sz="1600" dirty="0">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US" dirty="0"/>
                    </a:p>
                  </a:txBody>
                  <a:tcPr/>
                </a:tc>
                <a:extLst>
                  <a:ext uri="{0D108BD9-81ED-4DB2-BD59-A6C34878D82A}">
                    <a16:rowId xmlns:a16="http://schemas.microsoft.com/office/drawing/2014/main" val="4013424575"/>
                  </a:ext>
                </a:extLst>
              </a:tr>
              <a:tr h="1403444">
                <a:tc>
                  <a:txBody>
                    <a:bodyPr/>
                    <a:lstStyle/>
                    <a:p>
                      <a:pPr marL="285750" indent="-285750">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The test administrator uses established test administration practices to support students accessing the interim assessments</a:t>
                      </a:r>
                      <a:r>
                        <a:rPr lang="en-US" sz="1600" dirty="0" smtClean="0">
                          <a:latin typeface="Calibri" panose="020F0502020204030204" pitchFamily="34" charset="0"/>
                          <a:cs typeface="Calibri" panose="020F0502020204030204" pitchFamily="34" charset="0"/>
                        </a:rPr>
                        <a:t>; this may be a phone call or chat with a parent in advance of starting the test.</a:t>
                      </a:r>
                      <a:endParaRPr lang="en-US" sz="1600" dirty="0">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The test administrator follows state and local policies regarding test security </a:t>
                      </a:r>
                      <a:r>
                        <a:rPr lang="en-US" sz="1600" b="1" u="sng" dirty="0" smtClean="0">
                          <a:latin typeface="Calibri" panose="020F0502020204030204" pitchFamily="34" charset="0"/>
                          <a:cs typeface="Calibri" panose="020F0502020204030204" pitchFamily="34" charset="0"/>
                        </a:rPr>
                        <a:t>and</a:t>
                      </a:r>
                      <a:r>
                        <a:rPr lang="en-US" sz="1600" b="1" dirty="0" smtClean="0">
                          <a:latin typeface="Calibri" panose="020F0502020204030204" pitchFamily="34" charset="0"/>
                          <a:cs typeface="Calibri" panose="020F0502020204030204" pitchFamily="34" charset="0"/>
                        </a:rPr>
                        <a:t> immediately escalates to the test coordinator any suspected item security issue </a:t>
                      </a:r>
                      <a:r>
                        <a:rPr lang="en-US" sz="1600" b="0" i="1" dirty="0" smtClean="0">
                          <a:latin typeface="Calibri" panose="020F0502020204030204" pitchFamily="34" charset="0"/>
                          <a:cs typeface="Calibri" panose="020F0502020204030204" pitchFamily="34" charset="0"/>
                        </a:rPr>
                        <a:t>(e.g. posting on social media).</a:t>
                      </a:r>
                      <a:endParaRPr lang="en-US" sz="1600" b="0" i="1" dirty="0">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6345284"/>
                  </a:ext>
                </a:extLst>
              </a:tr>
            </a:tbl>
          </a:graphicData>
        </a:graphic>
      </p:graphicFrame>
    </p:spTree>
    <p:extLst>
      <p:ext uri="{BB962C8B-B14F-4D97-AF65-F5344CB8AC3E}">
        <p14:creationId xmlns:p14="http://schemas.microsoft.com/office/powerpoint/2010/main" val="122106902"/>
      </p:ext>
    </p:extLst>
  </p:cSld>
  <p:clrMapOvr>
    <a:masterClrMapping/>
  </p:clrMapOvr>
  <mc:AlternateContent xmlns:mc="http://schemas.openxmlformats.org/markup-compatibility/2006" xmlns:p14="http://schemas.microsoft.com/office/powerpoint/2010/main">
    <mc:Choice Requires="p14">
      <p:transition spd="slow" p14:dur="2000" advTm="2205"/>
    </mc:Choice>
    <mc:Fallback xmlns="">
      <p:transition spd="slow" advTm="22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43643" y="333150"/>
            <a:ext cx="7109012" cy="410485"/>
          </a:xfrm>
        </p:spPr>
        <p:txBody>
          <a:bodyPr>
            <a:noAutofit/>
          </a:bodyPr>
          <a:lstStyle/>
          <a:p>
            <a:pPr algn="ctr"/>
            <a:r>
              <a:rPr lang="en-US" sz="2800" dirty="0"/>
              <a:t>Similarities in the assessment process between remote and in-person instruction</a:t>
            </a:r>
          </a:p>
        </p:txBody>
      </p:sp>
      <p:sp>
        <p:nvSpPr>
          <p:cNvPr id="7" name="Rectangle 1"/>
          <p:cNvSpPr>
            <a:spLocks noGrp="1" noChangeArrowheads="1"/>
          </p:cNvSpPr>
          <p:nvPr>
            <p:ph sz="half" idx="4294967295"/>
          </p:nvPr>
        </p:nvSpPr>
        <p:spPr bwMode="auto">
          <a:xfrm>
            <a:off x="359772" y="992914"/>
            <a:ext cx="8686801" cy="550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68580" tIns="34290" rIns="68580" bIns="34290" numCol="1" anchor="ctr" anchorCtr="0" compatLnSpc="1">
            <a:prstTxWarp prst="textNoShape">
              <a:avLst/>
            </a:prstTxWarp>
            <a:spAutoFit/>
          </a:bodyPr>
          <a:lstStyle/>
          <a:p>
            <a:pPr defTabSz="685800" eaLnBrk="0" fontAlgn="base" hangingPunct="0">
              <a:lnSpc>
                <a:spcPct val="100000"/>
              </a:lnSpc>
              <a:spcBef>
                <a:spcPct val="0"/>
              </a:spcBef>
              <a:spcAft>
                <a:spcPct val="0"/>
              </a:spcAft>
              <a:buFont typeface="Arial" panose="020B0604020202020204" pitchFamily="34" charset="0"/>
              <a:buChar char="•"/>
            </a:pPr>
            <a:r>
              <a:rPr lang="en-US" altLang="en-US" sz="2200" b="1" dirty="0">
                <a:solidFill>
                  <a:schemeClr val="accent5"/>
                </a:solidFill>
              </a:rPr>
              <a:t>Know the purpose for administering the interim </a:t>
            </a:r>
            <a:r>
              <a:rPr lang="en-US" altLang="en-US" sz="2200" b="1" dirty="0" smtClean="0">
                <a:solidFill>
                  <a:schemeClr val="accent5"/>
                </a:solidFill>
              </a:rPr>
              <a:t>assessment</a:t>
            </a:r>
          </a:p>
          <a:p>
            <a:pPr defTabSz="685800" eaLnBrk="0" fontAlgn="base" hangingPunct="0">
              <a:lnSpc>
                <a:spcPct val="100000"/>
              </a:lnSpc>
              <a:spcBef>
                <a:spcPct val="0"/>
              </a:spcBef>
              <a:spcAft>
                <a:spcPct val="0"/>
              </a:spcAft>
              <a:buFont typeface="Arial" panose="020B0604020202020204" pitchFamily="34" charset="0"/>
              <a:buChar char="•"/>
            </a:pPr>
            <a:endParaRPr lang="en-US" altLang="en-US" sz="1200" dirty="0">
              <a:solidFill>
                <a:schemeClr val="tx1"/>
              </a:solidFill>
            </a:endParaRPr>
          </a:p>
          <a:p>
            <a:pPr defTabSz="685800" eaLnBrk="0" fontAlgn="base" hangingPunct="0">
              <a:lnSpc>
                <a:spcPct val="100000"/>
              </a:lnSpc>
              <a:spcBef>
                <a:spcPct val="0"/>
              </a:spcBef>
              <a:spcAft>
                <a:spcPct val="0"/>
              </a:spcAft>
              <a:buFont typeface="Arial" panose="020B0604020202020204" pitchFamily="34" charset="0"/>
              <a:buChar char="•"/>
            </a:pPr>
            <a:r>
              <a:rPr lang="en-US" altLang="en-US" sz="2200" b="1" dirty="0">
                <a:solidFill>
                  <a:schemeClr val="accent5"/>
                </a:solidFill>
              </a:rPr>
              <a:t>Choose which interim assessment will provide the best </a:t>
            </a:r>
            <a:r>
              <a:rPr lang="en-US" altLang="en-US" sz="2200" b="1" dirty="0" smtClean="0">
                <a:solidFill>
                  <a:schemeClr val="accent5"/>
                </a:solidFill>
              </a:rPr>
              <a:t>information</a:t>
            </a:r>
            <a:endParaRPr lang="en-US" altLang="en-US" sz="2200" dirty="0">
              <a:solidFill>
                <a:schemeClr val="tx1"/>
              </a:solidFill>
            </a:endParaRPr>
          </a:p>
          <a:p>
            <a:pPr defTabSz="685800" eaLnBrk="0" fontAlgn="base" hangingPunct="0">
              <a:lnSpc>
                <a:spcPct val="100000"/>
              </a:lnSpc>
              <a:spcBef>
                <a:spcPct val="0"/>
              </a:spcBef>
              <a:spcAft>
                <a:spcPct val="0"/>
              </a:spcAft>
              <a:buFont typeface="Arial" panose="020B0604020202020204" pitchFamily="34" charset="0"/>
              <a:buChar char="•"/>
            </a:pPr>
            <a:endParaRPr lang="en-US" altLang="en-US" sz="1200" b="1" dirty="0" smtClean="0">
              <a:solidFill>
                <a:schemeClr val="accent5"/>
              </a:solidFill>
            </a:endParaRPr>
          </a:p>
          <a:p>
            <a:pPr defTabSz="685800" eaLnBrk="0" fontAlgn="base" hangingPunct="0">
              <a:lnSpc>
                <a:spcPct val="100000"/>
              </a:lnSpc>
              <a:spcBef>
                <a:spcPct val="0"/>
              </a:spcBef>
              <a:spcAft>
                <a:spcPct val="0"/>
              </a:spcAft>
              <a:buFont typeface="Arial" panose="020B0604020202020204" pitchFamily="34" charset="0"/>
              <a:buChar char="•"/>
            </a:pPr>
            <a:r>
              <a:rPr lang="en-US" altLang="en-US" sz="2200" b="1" dirty="0" smtClean="0">
                <a:solidFill>
                  <a:schemeClr val="accent5"/>
                </a:solidFill>
              </a:rPr>
              <a:t>Match </a:t>
            </a:r>
            <a:r>
              <a:rPr lang="en-US" altLang="en-US" sz="2200" b="1" dirty="0">
                <a:solidFill>
                  <a:schemeClr val="accent5"/>
                </a:solidFill>
              </a:rPr>
              <a:t>the conditions with the </a:t>
            </a:r>
            <a:r>
              <a:rPr lang="en-US" altLang="en-US" sz="2200" b="1" dirty="0" smtClean="0">
                <a:solidFill>
                  <a:schemeClr val="accent5"/>
                </a:solidFill>
              </a:rPr>
              <a:t>purpose</a:t>
            </a:r>
            <a:r>
              <a:rPr lang="en-US" altLang="en-US" sz="2200" dirty="0" smtClean="0">
                <a:solidFill>
                  <a:schemeClr val="tx1"/>
                </a:solidFill>
              </a:rPr>
              <a:t>: </a:t>
            </a:r>
            <a:endParaRPr lang="en-US" altLang="en-US" sz="2200" dirty="0">
              <a:solidFill>
                <a:schemeClr val="tx1"/>
              </a:solidFill>
            </a:endParaRPr>
          </a:p>
          <a:p>
            <a:pPr lvl="1" defTabSz="685800" eaLnBrk="0" fontAlgn="base" hangingPunct="0">
              <a:lnSpc>
                <a:spcPct val="100000"/>
              </a:lnSpc>
              <a:spcBef>
                <a:spcPct val="0"/>
              </a:spcBef>
              <a:spcAft>
                <a:spcPct val="0"/>
              </a:spcAft>
              <a:buFont typeface="Arial" panose="020B0604020202020204" pitchFamily="34" charset="0"/>
              <a:buChar char="•"/>
            </a:pPr>
            <a:r>
              <a:rPr lang="en-US" altLang="en-US" sz="2200" b="1" dirty="0" smtClean="0">
                <a:solidFill>
                  <a:schemeClr val="accent5"/>
                </a:solidFill>
              </a:rPr>
              <a:t>student’s environment</a:t>
            </a:r>
            <a:endParaRPr lang="en-US" altLang="en-US" sz="2200" dirty="0">
              <a:solidFill>
                <a:schemeClr val="tx1"/>
              </a:solidFill>
            </a:endParaRPr>
          </a:p>
          <a:p>
            <a:pPr lvl="1" defTabSz="685800" eaLnBrk="0" fontAlgn="base" hangingPunct="0">
              <a:lnSpc>
                <a:spcPct val="100000"/>
              </a:lnSpc>
              <a:spcBef>
                <a:spcPct val="0"/>
              </a:spcBef>
              <a:spcAft>
                <a:spcPct val="0"/>
              </a:spcAft>
              <a:buFont typeface="Arial" panose="020B0604020202020204" pitchFamily="34" charset="0"/>
              <a:buChar char="•"/>
            </a:pPr>
            <a:r>
              <a:rPr lang="en-US" altLang="en-US" sz="2200" b="1" dirty="0">
                <a:solidFill>
                  <a:schemeClr val="accent5"/>
                </a:solidFill>
              </a:rPr>
              <a:t>accessibility resources</a:t>
            </a:r>
            <a:r>
              <a:rPr lang="en-US" altLang="en-US" sz="2200" dirty="0">
                <a:solidFill>
                  <a:schemeClr val="tx1"/>
                </a:solidFill>
              </a:rPr>
              <a:t>, </a:t>
            </a:r>
          </a:p>
          <a:p>
            <a:pPr lvl="1" defTabSz="685800" eaLnBrk="0" fontAlgn="base" hangingPunct="0">
              <a:lnSpc>
                <a:spcPct val="100000"/>
              </a:lnSpc>
              <a:spcBef>
                <a:spcPct val="0"/>
              </a:spcBef>
              <a:spcAft>
                <a:spcPct val="0"/>
              </a:spcAft>
              <a:buFont typeface="Arial" panose="020B0604020202020204" pitchFamily="34" charset="0"/>
              <a:buChar char="•"/>
            </a:pPr>
            <a:r>
              <a:rPr lang="en-US" altLang="en-US" sz="2200" b="1" dirty="0" smtClean="0">
                <a:solidFill>
                  <a:schemeClr val="accent5"/>
                </a:solidFill>
              </a:rPr>
              <a:t>timing </a:t>
            </a:r>
            <a:r>
              <a:rPr lang="en-US" altLang="en-US" sz="2200" b="1" dirty="0">
                <a:solidFill>
                  <a:schemeClr val="accent5"/>
                </a:solidFill>
              </a:rPr>
              <a:t>based on when instruction was provided</a:t>
            </a:r>
            <a:r>
              <a:rPr lang="en-US" altLang="en-US" sz="2200" dirty="0">
                <a:solidFill>
                  <a:schemeClr val="accent5"/>
                </a:solidFill>
              </a:rPr>
              <a:t>. </a:t>
            </a:r>
          </a:p>
          <a:p>
            <a:pPr defTabSz="685800" eaLnBrk="0" fontAlgn="base" hangingPunct="0">
              <a:lnSpc>
                <a:spcPct val="100000"/>
              </a:lnSpc>
              <a:spcBef>
                <a:spcPct val="0"/>
              </a:spcBef>
              <a:spcAft>
                <a:spcPct val="0"/>
              </a:spcAft>
              <a:buFont typeface="Arial" panose="020B0604020202020204" pitchFamily="34" charset="0"/>
              <a:buChar char="•"/>
            </a:pPr>
            <a:endParaRPr lang="en-US" altLang="en-US" sz="1200" dirty="0">
              <a:solidFill>
                <a:schemeClr val="tx1"/>
              </a:solidFill>
            </a:endParaRPr>
          </a:p>
          <a:p>
            <a:pPr defTabSz="685800" eaLnBrk="0" fontAlgn="base" hangingPunct="0">
              <a:lnSpc>
                <a:spcPct val="100000"/>
              </a:lnSpc>
              <a:spcBef>
                <a:spcPct val="0"/>
              </a:spcBef>
              <a:spcAft>
                <a:spcPct val="0"/>
              </a:spcAft>
              <a:buFont typeface="Arial" panose="020B0604020202020204" pitchFamily="34" charset="0"/>
              <a:buChar char="•"/>
            </a:pPr>
            <a:r>
              <a:rPr lang="en-US" altLang="en-US" sz="2200" b="1" dirty="0">
                <a:solidFill>
                  <a:schemeClr val="accent5"/>
                </a:solidFill>
              </a:rPr>
              <a:t>Use the results to inform next steps in instruction. </a:t>
            </a:r>
          </a:p>
          <a:p>
            <a:pPr defTabSz="685800" eaLnBrk="0" fontAlgn="base" hangingPunct="0">
              <a:lnSpc>
                <a:spcPct val="100000"/>
              </a:lnSpc>
              <a:spcBef>
                <a:spcPct val="0"/>
              </a:spcBef>
              <a:spcAft>
                <a:spcPct val="0"/>
              </a:spcAft>
              <a:buFont typeface="Arial" panose="020B0604020202020204" pitchFamily="34" charset="0"/>
              <a:buChar char="•"/>
            </a:pPr>
            <a:endParaRPr lang="en-US" altLang="en-US" sz="1200" dirty="0"/>
          </a:p>
          <a:p>
            <a:pPr>
              <a:buFont typeface="Arial" panose="020B0604020202020204" pitchFamily="34" charset="0"/>
              <a:buChar char="•"/>
            </a:pPr>
            <a:r>
              <a:rPr lang="en-US" sz="2200" b="1" dirty="0">
                <a:solidFill>
                  <a:srgbClr val="FF0000"/>
                </a:solidFill>
              </a:rPr>
              <a:t>Do not post the test items on the internet or a public page</a:t>
            </a:r>
          </a:p>
          <a:p>
            <a:pPr>
              <a:buFont typeface="Arial" panose="020B0604020202020204" pitchFamily="34" charset="0"/>
              <a:buChar char="•"/>
            </a:pPr>
            <a:endParaRPr lang="en-US" sz="1000" b="1" dirty="0" smtClean="0">
              <a:solidFill>
                <a:srgbClr val="FF0000"/>
              </a:solidFill>
            </a:endParaRPr>
          </a:p>
          <a:p>
            <a:pPr>
              <a:buFont typeface="Arial" panose="020B0604020202020204" pitchFamily="34" charset="0"/>
              <a:buChar char="•"/>
            </a:pPr>
            <a:r>
              <a:rPr lang="en-US" sz="2200" b="1" dirty="0" smtClean="0">
                <a:solidFill>
                  <a:srgbClr val="FF0000"/>
                </a:solidFill>
              </a:rPr>
              <a:t>Do </a:t>
            </a:r>
            <a:r>
              <a:rPr lang="en-US" sz="2200" b="1" dirty="0">
                <a:solidFill>
                  <a:srgbClr val="FF0000"/>
                </a:solidFill>
              </a:rPr>
              <a:t>not email interim test items</a:t>
            </a:r>
          </a:p>
          <a:p>
            <a:pPr>
              <a:buFont typeface="Arial" panose="020B0604020202020204" pitchFamily="34" charset="0"/>
              <a:buChar char="•"/>
            </a:pPr>
            <a:endParaRPr lang="en-US" sz="1000" b="1" dirty="0" smtClean="0">
              <a:solidFill>
                <a:srgbClr val="FF0000"/>
              </a:solidFill>
            </a:endParaRPr>
          </a:p>
          <a:p>
            <a:pPr>
              <a:buFont typeface="Arial" panose="020B0604020202020204" pitchFamily="34" charset="0"/>
              <a:buChar char="•"/>
            </a:pPr>
            <a:r>
              <a:rPr lang="en-US" sz="2200" b="1" dirty="0" smtClean="0">
                <a:solidFill>
                  <a:srgbClr val="FF0000"/>
                </a:solidFill>
              </a:rPr>
              <a:t>Do </a:t>
            </a:r>
            <a:r>
              <a:rPr lang="en-US" sz="2200" b="1" dirty="0">
                <a:solidFill>
                  <a:srgbClr val="FF0000"/>
                </a:solidFill>
              </a:rPr>
              <a:t>not email or text students’ personal or confidential information – </a:t>
            </a:r>
            <a:r>
              <a:rPr lang="en-US" sz="2200" b="1" u="sng" dirty="0">
                <a:solidFill>
                  <a:srgbClr val="FF0000"/>
                </a:solidFill>
              </a:rPr>
              <a:t>even to parents.</a:t>
            </a:r>
            <a:r>
              <a:rPr lang="en-US" sz="2200" dirty="0"/>
              <a:t>  </a:t>
            </a:r>
            <a:r>
              <a:rPr lang="en-US" sz="2200" dirty="0">
                <a:solidFill>
                  <a:srgbClr val="FF0000"/>
                </a:solidFill>
              </a:rPr>
              <a:t>Use a secure method provided by your district</a:t>
            </a:r>
            <a:r>
              <a:rPr lang="en-US" sz="2200" dirty="0" smtClean="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795969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animEffect transition="in" filter="fade">
                                      <p:cBhvr>
                                        <p:cTn id="25" dur="500"/>
                                        <p:tgtEl>
                                          <p:spTgt spid="7">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11" end="11"/>
                                            </p:txEl>
                                          </p:spTgt>
                                        </p:tgtEl>
                                        <p:attrNameLst>
                                          <p:attrName>style.visibility</p:attrName>
                                        </p:attrNameLst>
                                      </p:cBhvr>
                                      <p:to>
                                        <p:strVal val="visible"/>
                                      </p:to>
                                    </p:set>
                                    <p:animEffect transition="in" filter="fade">
                                      <p:cBhvr>
                                        <p:cTn id="30" dur="500"/>
                                        <p:tgtEl>
                                          <p:spTgt spid="7">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animEffect transition="in" filter="fade">
                                      <p:cBhvr>
                                        <p:cTn id="33" dur="500"/>
                                        <p:tgtEl>
                                          <p:spTgt spid="7">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5" end="15"/>
                                            </p:txEl>
                                          </p:spTgt>
                                        </p:tgtEl>
                                        <p:attrNameLst>
                                          <p:attrName>style.visibility</p:attrName>
                                        </p:attrNameLst>
                                      </p:cBhvr>
                                      <p:to>
                                        <p:strVal val="visible"/>
                                      </p:to>
                                    </p:set>
                                    <p:animEffect transition="in" filter="fade">
                                      <p:cBhvr>
                                        <p:cTn id="36"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501485" y="2896900"/>
            <a:ext cx="7886700" cy="585606"/>
          </a:xfrm>
        </p:spPr>
        <p:txBody>
          <a:bodyPr>
            <a:normAutofit fontScale="90000"/>
          </a:bodyPr>
          <a:lstStyle/>
          <a:p>
            <a:pPr marL="383381" indent="-383381" algn="ctr">
              <a:spcAft>
                <a:spcPts val="450"/>
              </a:spcAft>
              <a:defRPr/>
            </a:pPr>
            <a:r>
              <a:rPr lang="en-US" dirty="0" smtClean="0">
                <a:solidFill>
                  <a:schemeClr val="tx1">
                    <a:lumMod val="50000"/>
                  </a:schemeClr>
                </a:solidFill>
              </a:rPr>
              <a:t/>
            </a:r>
            <a:br>
              <a:rPr lang="en-US" dirty="0" smtClean="0">
                <a:solidFill>
                  <a:schemeClr val="tx1">
                    <a:lumMod val="50000"/>
                  </a:schemeClr>
                </a:solidFill>
              </a:rPr>
            </a:br>
            <a:r>
              <a:rPr lang="en-US" dirty="0" smtClean="0">
                <a:solidFill>
                  <a:schemeClr val="tx1">
                    <a:lumMod val="50000"/>
                  </a:schemeClr>
                </a:solidFill>
              </a:rPr>
              <a:t>In-person and Remote Administration for Students </a:t>
            </a:r>
            <a:endParaRPr lang="en-US" dirty="0">
              <a:solidFill>
                <a:schemeClr val="tx1">
                  <a:lumMod val="50000"/>
                </a:schemeClr>
              </a:solidFill>
            </a:endParaRPr>
          </a:p>
        </p:txBody>
      </p:sp>
      <p:sp>
        <p:nvSpPr>
          <p:cNvPr id="3" name="Rectangle 2"/>
          <p:cNvSpPr/>
          <p:nvPr/>
        </p:nvSpPr>
        <p:spPr>
          <a:xfrm>
            <a:off x="2416876" y="5481718"/>
            <a:ext cx="4055919" cy="523220"/>
          </a:xfrm>
          <a:prstGeom prst="rect">
            <a:avLst/>
          </a:prstGeom>
        </p:spPr>
        <p:txBody>
          <a:bodyPr wrap="none">
            <a:spAutoFit/>
          </a:bodyPr>
          <a:lstStyle/>
          <a:p>
            <a:r>
              <a:rPr lang="en-US" sz="2800" b="1" i="1" dirty="0" smtClean="0">
                <a:solidFill>
                  <a:schemeClr val="tx1">
                    <a:lumMod val="50000"/>
                  </a:schemeClr>
                </a:solidFill>
              </a:rPr>
              <a:t>Using the OSAS Portal</a:t>
            </a:r>
            <a:endParaRPr lang="en-US" sz="2800" b="1" i="1" dirty="0"/>
          </a:p>
        </p:txBody>
      </p:sp>
    </p:spTree>
    <p:extLst>
      <p:ext uri="{BB962C8B-B14F-4D97-AF65-F5344CB8AC3E}">
        <p14:creationId xmlns:p14="http://schemas.microsoft.com/office/powerpoint/2010/main" val="175747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4000" dirty="0" smtClean="0">
                <a:solidFill>
                  <a:schemeClr val="lt1"/>
                </a:solidFill>
                <a:latin typeface="Calibri" panose="020F0502020204030204" pitchFamily="34" charset="0"/>
                <a:cs typeface="Calibri" panose="020F0502020204030204" pitchFamily="34" charset="0"/>
              </a:rPr>
              <a:t>Student Access to the Interim Assessments</a:t>
            </a:r>
            <a:endParaRPr sz="4000" dirty="0">
              <a:solidFill>
                <a:schemeClr val="lt1"/>
              </a:solidFill>
              <a:latin typeface="Calibri" panose="020F0502020204030204" pitchFamily="34" charset="0"/>
              <a:cs typeface="Calibri" panose="020F0502020204030204" pitchFamily="34" charset="0"/>
            </a:endParaRPr>
          </a:p>
        </p:txBody>
      </p:sp>
      <p:sp>
        <p:nvSpPr>
          <p:cNvPr id="129" name="Google Shape;129;p5"/>
          <p:cNvSpPr txBox="1">
            <a:spLocks noGrp="1"/>
          </p:cNvSpPr>
          <p:nvPr>
            <p:ph type="body" idx="1"/>
          </p:nvPr>
        </p:nvSpPr>
        <p:spPr>
          <a:xfrm>
            <a:off x="346840" y="2025916"/>
            <a:ext cx="8418900" cy="456527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SzPts val="2800"/>
            </a:pP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In-person use is one option for using either interim assessment items or interim assessments blocks including the ICAs.</a:t>
            </a:r>
          </a:p>
          <a:p>
            <a:pPr indent="-457200">
              <a:lnSpc>
                <a:spcPct val="115000"/>
              </a:lnSpc>
              <a:spcBef>
                <a:spcPts val="0"/>
              </a:spcBef>
              <a:buSzPts val="2800"/>
            </a:pPr>
            <a:endPar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indent="-457200">
              <a:lnSpc>
                <a:spcPct val="115000"/>
              </a:lnSpc>
              <a:spcBef>
                <a:spcPts val="0"/>
              </a:spcBef>
              <a:buSzPts val="2800"/>
            </a:pP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However, students can also participate using the </a:t>
            </a:r>
            <a:r>
              <a:rPr lang="en-US" b="1" i="1"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Remote Interim Assessment Testing Site</a:t>
            </a: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p>
          <a:p>
            <a:pPr lvl="1" indent="-457200">
              <a:lnSpc>
                <a:spcPct val="115000"/>
              </a:lnSpc>
              <a:spcBef>
                <a:spcPts val="0"/>
              </a:spcBef>
              <a:buSzPts val="2800"/>
            </a:pPr>
            <a:endParaRPr lang="en-US" sz="1200"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lvl="1" indent="-457200">
              <a:lnSpc>
                <a:spcPct val="115000"/>
              </a:lnSpc>
              <a:spcBef>
                <a:spcPts val="0"/>
              </a:spcBef>
              <a:buSzPts val="2800"/>
            </a:pP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The </a:t>
            </a:r>
            <a:r>
              <a:rPr lang="en-US" i="1"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Remote Interim Assessment Testing </a:t>
            </a:r>
            <a:r>
              <a:rPr lang="en-US" i="1"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Site </a:t>
            </a: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is available on the </a:t>
            </a:r>
            <a:r>
              <a:rPr lang="en-US" dirty="0" smtClean="0">
                <a:hlinkClick r:id="rId3" action="ppaction://hlinkfil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OSAS Portal</a:t>
            </a:r>
            <a:endPar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p:txBody>
      </p:sp>
    </p:spTree>
    <p:extLst>
      <p:ext uri="{BB962C8B-B14F-4D97-AF65-F5344CB8AC3E}">
        <p14:creationId xmlns:p14="http://schemas.microsoft.com/office/powerpoint/2010/main" val="38931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2" end="2"/>
                                            </p:txEl>
                                          </p:spTgt>
                                        </p:tgtEl>
                                        <p:attrNameLst>
                                          <p:attrName>style.visibility</p:attrName>
                                        </p:attrNameLst>
                                      </p:cBhvr>
                                      <p:to>
                                        <p:strVal val="visible"/>
                                      </p:to>
                                    </p:set>
                                    <p:animEffect transition="in" filter="fade">
                                      <p:cBhvr>
                                        <p:cTn id="7" dur="500"/>
                                        <p:tgtEl>
                                          <p:spTgt spid="1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4" end="4"/>
                                            </p:txEl>
                                          </p:spTgt>
                                        </p:tgtEl>
                                        <p:attrNameLst>
                                          <p:attrName>style.visibility</p:attrName>
                                        </p:attrNameLst>
                                      </p:cBhvr>
                                      <p:to>
                                        <p:strVal val="visible"/>
                                      </p:to>
                                    </p:set>
                                    <p:animEffect transition="in" filter="fade">
                                      <p:cBhvr>
                                        <p:cTn id="12" dur="500"/>
                                        <p:tgtEl>
                                          <p:spTgt spid="1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2214783" y="352307"/>
            <a:ext cx="6149788" cy="650631"/>
          </a:xfrm>
          <a:prstGeom prst="rect">
            <a:avLst/>
          </a:prstGeom>
        </p:spPr>
        <p:txBody>
          <a:bodyPr spcFirstLastPara="1" vert="horz" wrap="square" lIns="68569" tIns="34275" rIns="68569" bIns="34275" rtlCol="0" anchor="ctr" anchorCtr="0">
            <a:noAutofit/>
          </a:bodyPr>
          <a:lstStyle/>
          <a:p>
            <a:pPr algn="ctr"/>
            <a:r>
              <a:rPr lang="en-US" sz="3000" dirty="0"/>
              <a:t>Student Access to the Interim Assessment System for </a:t>
            </a:r>
            <a:r>
              <a:rPr lang="en-US" sz="3000" u="sng" dirty="0"/>
              <a:t>In-person</a:t>
            </a:r>
            <a:r>
              <a:rPr lang="en-US" sz="3000" dirty="0"/>
              <a:t/>
            </a:r>
            <a:br>
              <a:rPr lang="en-US" sz="3000" dirty="0"/>
            </a:br>
            <a:endParaRPr sz="3000" dirty="0">
              <a:latin typeface="+mn-lt"/>
            </a:endParaRPr>
          </a:p>
        </p:txBody>
      </p:sp>
      <p:grpSp>
        <p:nvGrpSpPr>
          <p:cNvPr id="6" name="Group 5" title="OSAS Portal"/>
          <p:cNvGrpSpPr/>
          <p:nvPr/>
        </p:nvGrpSpPr>
        <p:grpSpPr>
          <a:xfrm>
            <a:off x="575076" y="1096021"/>
            <a:ext cx="8081761" cy="5063860"/>
            <a:chOff x="1723660" y="762913"/>
            <a:chExt cx="8896350" cy="5405045"/>
          </a:xfrm>
        </p:grpSpPr>
        <p:pic>
          <p:nvPicPr>
            <p:cNvPr id="2" name="Picture 1" title="OSAS Portal"/>
            <p:cNvPicPr>
              <a:picLocks noChangeAspect="1"/>
            </p:cNvPicPr>
            <p:nvPr/>
          </p:nvPicPr>
          <p:blipFill>
            <a:blip r:embed="rId3"/>
            <a:stretch>
              <a:fillRect/>
            </a:stretch>
          </p:blipFill>
          <p:spPr>
            <a:xfrm>
              <a:off x="1723660" y="762913"/>
              <a:ext cx="8896350" cy="5400860"/>
            </a:xfrm>
            <a:prstGeom prst="rect">
              <a:avLst/>
            </a:prstGeom>
          </p:spPr>
        </p:pic>
        <p:sp>
          <p:nvSpPr>
            <p:cNvPr id="3" name="Rectangle 2"/>
            <p:cNvSpPr/>
            <p:nvPr/>
          </p:nvSpPr>
          <p:spPr>
            <a:xfrm>
              <a:off x="4323472" y="1900237"/>
              <a:ext cx="3690424" cy="4267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7" name="Rectangle 6" descr="Box around Interim Assessment button" title="Red Box"/>
          <p:cNvSpPr/>
          <p:nvPr/>
        </p:nvSpPr>
        <p:spPr>
          <a:xfrm>
            <a:off x="6380914" y="3369188"/>
            <a:ext cx="2171737" cy="7209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Download Browser" title="Download Browser"/>
          <p:cNvPicPr>
            <a:picLocks noChangeAspect="1"/>
          </p:cNvPicPr>
          <p:nvPr/>
        </p:nvPicPr>
        <p:blipFill>
          <a:blip r:embed="rId4"/>
          <a:stretch>
            <a:fillRect/>
          </a:stretch>
        </p:blipFill>
        <p:spPr>
          <a:xfrm>
            <a:off x="2819428" y="3281161"/>
            <a:ext cx="3353912" cy="865656"/>
          </a:xfrm>
          <a:prstGeom prst="rect">
            <a:avLst/>
          </a:prstGeom>
        </p:spPr>
      </p:pic>
      <p:sp>
        <p:nvSpPr>
          <p:cNvPr id="11" name="Rectangle 10" descr="Box around Interim Assessment button" title="Red Box"/>
          <p:cNvSpPr/>
          <p:nvPr/>
        </p:nvSpPr>
        <p:spPr>
          <a:xfrm>
            <a:off x="2819428" y="3285082"/>
            <a:ext cx="3405605" cy="8695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descr="Secure Browser Icon"/>
          <p:cNvPicPr>
            <a:picLocks noChangeAspect="1"/>
          </p:cNvPicPr>
          <p:nvPr/>
        </p:nvPicPr>
        <p:blipFill>
          <a:blip r:embed="rId5"/>
          <a:stretch>
            <a:fillRect/>
          </a:stretch>
        </p:blipFill>
        <p:spPr>
          <a:xfrm>
            <a:off x="3481971" y="2729549"/>
            <a:ext cx="2028825" cy="2000250"/>
          </a:xfrm>
          <a:prstGeom prst="rect">
            <a:avLst/>
          </a:prstGeom>
        </p:spPr>
      </p:pic>
    </p:spTree>
    <p:extLst>
      <p:ext uri="{BB962C8B-B14F-4D97-AF65-F5344CB8AC3E}">
        <p14:creationId xmlns:p14="http://schemas.microsoft.com/office/powerpoint/2010/main" val="356770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2214783" y="352307"/>
            <a:ext cx="6149788" cy="650631"/>
          </a:xfrm>
          <a:prstGeom prst="rect">
            <a:avLst/>
          </a:prstGeom>
        </p:spPr>
        <p:txBody>
          <a:bodyPr spcFirstLastPara="1" vert="horz" wrap="square" lIns="68569" tIns="34275" rIns="68569" bIns="34275" rtlCol="0" anchor="ctr" anchorCtr="0">
            <a:noAutofit/>
          </a:bodyPr>
          <a:lstStyle/>
          <a:p>
            <a:pPr algn="ctr"/>
            <a:r>
              <a:rPr lang="en-US" sz="3000" dirty="0"/>
              <a:t>Student Access to the Interim Assessment System for </a:t>
            </a:r>
            <a:r>
              <a:rPr lang="en-US" sz="3000" u="sng" dirty="0" smtClean="0"/>
              <a:t>Remote Use</a:t>
            </a:r>
            <a:r>
              <a:rPr lang="en-US" sz="3000" dirty="0"/>
              <a:t/>
            </a:r>
            <a:br>
              <a:rPr lang="en-US" sz="3000" dirty="0"/>
            </a:br>
            <a:endParaRPr sz="3000" dirty="0">
              <a:latin typeface="+mn-lt"/>
            </a:endParaRPr>
          </a:p>
        </p:txBody>
      </p:sp>
      <p:grpSp>
        <p:nvGrpSpPr>
          <p:cNvPr id="6" name="Group 5" title="OSAS Portal"/>
          <p:cNvGrpSpPr/>
          <p:nvPr/>
        </p:nvGrpSpPr>
        <p:grpSpPr>
          <a:xfrm>
            <a:off x="575076" y="1096021"/>
            <a:ext cx="8081761" cy="5063860"/>
            <a:chOff x="1723660" y="762913"/>
            <a:chExt cx="8896350" cy="5405045"/>
          </a:xfrm>
        </p:grpSpPr>
        <p:pic>
          <p:nvPicPr>
            <p:cNvPr id="2" name="Picture 1" title="OSAS Portal"/>
            <p:cNvPicPr>
              <a:picLocks noChangeAspect="1"/>
            </p:cNvPicPr>
            <p:nvPr/>
          </p:nvPicPr>
          <p:blipFill>
            <a:blip r:embed="rId3"/>
            <a:stretch>
              <a:fillRect/>
            </a:stretch>
          </p:blipFill>
          <p:spPr>
            <a:xfrm>
              <a:off x="1723660" y="762913"/>
              <a:ext cx="8896350" cy="5400860"/>
            </a:xfrm>
            <a:prstGeom prst="rect">
              <a:avLst/>
            </a:prstGeom>
          </p:spPr>
        </p:pic>
        <p:sp>
          <p:nvSpPr>
            <p:cNvPr id="3" name="Rectangle 2"/>
            <p:cNvSpPr/>
            <p:nvPr/>
          </p:nvSpPr>
          <p:spPr>
            <a:xfrm>
              <a:off x="4323472" y="1900237"/>
              <a:ext cx="3690424" cy="4267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72" name="Google Shape;372;g6247499a28_0_6" descr="Pointing to INterim Resources" title="Blue Arrow"/>
          <p:cNvSpPr/>
          <p:nvPr/>
        </p:nvSpPr>
        <p:spPr>
          <a:xfrm>
            <a:off x="2984382" y="2373895"/>
            <a:ext cx="990000" cy="402525"/>
          </a:xfrm>
          <a:prstGeom prst="rightArrow">
            <a:avLst>
              <a:gd name="adj1" fmla="val 50000"/>
              <a:gd name="adj2" fmla="val 50000"/>
            </a:avLst>
          </a:prstGeom>
          <a:solidFill>
            <a:srgbClr val="3D85C6"/>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7" name="Rectangle 6" descr="Box around Interim Assessment button" title="Red Box"/>
          <p:cNvSpPr/>
          <p:nvPr/>
        </p:nvSpPr>
        <p:spPr>
          <a:xfrm>
            <a:off x="522097" y="2127871"/>
            <a:ext cx="2314186" cy="8398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title="Remote Interim Assessment Button"/>
          <p:cNvPicPr>
            <a:picLocks noChangeAspect="1"/>
          </p:cNvPicPr>
          <p:nvPr/>
        </p:nvPicPr>
        <p:blipFill>
          <a:blip r:embed="rId4"/>
          <a:stretch>
            <a:fillRect/>
          </a:stretch>
        </p:blipFill>
        <p:spPr>
          <a:xfrm>
            <a:off x="4315187" y="2029313"/>
            <a:ext cx="1138359" cy="1253947"/>
          </a:xfrm>
          <a:prstGeom prst="rect">
            <a:avLst/>
          </a:prstGeom>
        </p:spPr>
      </p:pic>
      <p:sp>
        <p:nvSpPr>
          <p:cNvPr id="10" name="Rectangle 9" descr="Box around Interim Assessment button" title="Red Box"/>
          <p:cNvSpPr/>
          <p:nvPr/>
        </p:nvSpPr>
        <p:spPr>
          <a:xfrm>
            <a:off x="522097" y="5318099"/>
            <a:ext cx="2314186" cy="8398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title="TA Button options "/>
          <p:cNvPicPr>
            <a:picLocks noChangeAspect="1"/>
          </p:cNvPicPr>
          <p:nvPr/>
        </p:nvPicPr>
        <p:blipFill>
          <a:blip r:embed="rId5"/>
          <a:stretch>
            <a:fillRect/>
          </a:stretch>
        </p:blipFill>
        <p:spPr>
          <a:xfrm>
            <a:off x="2922290" y="2478300"/>
            <a:ext cx="3367061" cy="3615875"/>
          </a:xfrm>
          <a:prstGeom prst="rect">
            <a:avLst/>
          </a:prstGeom>
        </p:spPr>
      </p:pic>
      <p:sp>
        <p:nvSpPr>
          <p:cNvPr id="12" name="Rectangle 11" descr="Box around Interim Assessment button" title="Red Box"/>
          <p:cNvSpPr/>
          <p:nvPr/>
        </p:nvSpPr>
        <p:spPr>
          <a:xfrm>
            <a:off x="4040952" y="4863156"/>
            <a:ext cx="1142545" cy="1231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172186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2"/>
                                        </p:tgtEl>
                                        <p:attrNameLst>
                                          <p:attrName>style.visibility</p:attrName>
                                        </p:attrNameLst>
                                      </p:cBhvr>
                                      <p:to>
                                        <p:strVal val="visible"/>
                                      </p:to>
                                    </p:set>
                                    <p:animEffect transition="in" filter="fade">
                                      <p:cBhvr>
                                        <p:cTn id="12" dur="500"/>
                                        <p:tgtEl>
                                          <p:spTgt spid="37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372"/>
                                        </p:tgtEl>
                                      </p:cBhvr>
                                    </p:animEffect>
                                    <p:set>
                                      <p:cBhvr>
                                        <p:cTn id="23" dur="1" fill="hold">
                                          <p:stCondLst>
                                            <p:cond delay="499"/>
                                          </p:stCondLst>
                                        </p:cTn>
                                        <p:tgtEl>
                                          <p:spTgt spid="37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animBg="1"/>
      <p:bldP spid="372" grpId="1" animBg="1"/>
      <p:bldP spid="7" grpId="0" animBg="1"/>
      <p:bldP spid="7" grpId="1" animBg="1"/>
      <p:bldP spid="10" grpId="0" animBg="1"/>
      <p:bldP spid="10" grpId="1"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Remote Interim </a:t>
            </a:r>
            <a:br>
              <a:rPr lang="en-US" dirty="0" smtClean="0"/>
            </a:br>
            <a:r>
              <a:rPr lang="en-US" dirty="0" smtClean="0"/>
              <a:t>Student Testing Site  </a:t>
            </a:r>
            <a:endParaRPr lang="en-US" dirty="0"/>
          </a:p>
        </p:txBody>
      </p:sp>
      <p:pic>
        <p:nvPicPr>
          <p:cNvPr id="5" name="Picture 4" descr="Sign in Screen"/>
          <p:cNvPicPr>
            <a:picLocks noChangeAspect="1"/>
          </p:cNvPicPr>
          <p:nvPr/>
        </p:nvPicPr>
        <p:blipFill>
          <a:blip r:embed="rId3"/>
          <a:stretch>
            <a:fillRect/>
          </a:stretch>
        </p:blipFill>
        <p:spPr>
          <a:xfrm>
            <a:off x="791847" y="1183655"/>
            <a:ext cx="7169456" cy="5121732"/>
          </a:xfrm>
          <a:prstGeom prst="rect">
            <a:avLst/>
          </a:prstGeom>
        </p:spPr>
      </p:pic>
      <p:sp>
        <p:nvSpPr>
          <p:cNvPr id="6" name="Rectangle 5" descr="Box around Interim Assessment button" title="Red Box"/>
          <p:cNvSpPr/>
          <p:nvPr/>
        </p:nvSpPr>
        <p:spPr>
          <a:xfrm>
            <a:off x="2480378" y="2540609"/>
            <a:ext cx="3175761" cy="876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descr="Box around Interim Assessment button" title="Red Box"/>
          <p:cNvSpPr/>
          <p:nvPr/>
        </p:nvSpPr>
        <p:spPr>
          <a:xfrm>
            <a:off x="2480377" y="4598465"/>
            <a:ext cx="3175761" cy="876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descr="Box around Interim Assessment button" title="Red Box"/>
          <p:cNvSpPr/>
          <p:nvPr/>
        </p:nvSpPr>
        <p:spPr>
          <a:xfrm>
            <a:off x="2480377" y="5474537"/>
            <a:ext cx="826794" cy="6086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descr="Sign in Screen"/>
          <p:cNvPicPr>
            <a:picLocks noChangeAspect="1"/>
          </p:cNvPicPr>
          <p:nvPr/>
        </p:nvPicPr>
        <p:blipFill>
          <a:blip r:embed="rId4"/>
          <a:stretch>
            <a:fillRect/>
          </a:stretch>
        </p:blipFill>
        <p:spPr>
          <a:xfrm>
            <a:off x="1456843" y="1183655"/>
            <a:ext cx="5839463" cy="5221080"/>
          </a:xfrm>
          <a:prstGeom prst="rect">
            <a:avLst/>
          </a:prstGeom>
        </p:spPr>
      </p:pic>
      <p:sp>
        <p:nvSpPr>
          <p:cNvPr id="10" name="Rectangle 9" descr="Box around Students and Families Button" title="Red Box"/>
          <p:cNvSpPr/>
          <p:nvPr/>
        </p:nvSpPr>
        <p:spPr>
          <a:xfrm>
            <a:off x="3013152" y="3146574"/>
            <a:ext cx="3206958" cy="943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descr="Box around Students and Families Button" title="Red Box"/>
          <p:cNvSpPr/>
          <p:nvPr/>
        </p:nvSpPr>
        <p:spPr>
          <a:xfrm>
            <a:off x="3013152" y="4170238"/>
            <a:ext cx="3206958" cy="9985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descr="Box around Students and Families Button" title="Red Box"/>
          <p:cNvSpPr/>
          <p:nvPr/>
        </p:nvSpPr>
        <p:spPr>
          <a:xfrm>
            <a:off x="4052659" y="5825878"/>
            <a:ext cx="1099739" cy="6188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68628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0" grpId="0" animBg="1"/>
      <p:bldP spid="10" grpId="1" animBg="1"/>
      <p:bldP spid="11" grpId="0" animBg="1"/>
      <p:bldP spid="11" grpId="1"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501485" y="2896900"/>
            <a:ext cx="7886700" cy="585606"/>
          </a:xfrm>
        </p:spPr>
        <p:txBody>
          <a:bodyPr>
            <a:normAutofit fontScale="90000"/>
          </a:bodyPr>
          <a:lstStyle/>
          <a:p>
            <a:pPr marL="383381" indent="-383381" algn="ctr">
              <a:spcAft>
                <a:spcPts val="450"/>
              </a:spcAft>
              <a:defRPr/>
            </a:pPr>
            <a:r>
              <a:rPr lang="en-US" dirty="0" smtClean="0">
                <a:solidFill>
                  <a:schemeClr val="tx1">
                    <a:lumMod val="50000"/>
                  </a:schemeClr>
                </a:solidFill>
              </a:rPr>
              <a:t/>
            </a:r>
            <a:br>
              <a:rPr lang="en-US" dirty="0" smtClean="0">
                <a:solidFill>
                  <a:schemeClr val="tx1">
                    <a:lumMod val="50000"/>
                  </a:schemeClr>
                </a:solidFill>
              </a:rPr>
            </a:br>
            <a:r>
              <a:rPr lang="en-US" dirty="0" smtClean="0">
                <a:solidFill>
                  <a:schemeClr val="tx1">
                    <a:lumMod val="50000"/>
                  </a:schemeClr>
                </a:solidFill>
              </a:rPr>
              <a:t>How Educators Administer the Interim Assessments for Students</a:t>
            </a:r>
            <a:endParaRPr lang="en-US" dirty="0">
              <a:solidFill>
                <a:schemeClr val="tx1">
                  <a:lumMod val="50000"/>
                </a:schemeClr>
              </a:solidFill>
            </a:endParaRPr>
          </a:p>
        </p:txBody>
      </p:sp>
      <p:sp>
        <p:nvSpPr>
          <p:cNvPr id="3" name="Rectangle 2"/>
          <p:cNvSpPr/>
          <p:nvPr/>
        </p:nvSpPr>
        <p:spPr>
          <a:xfrm>
            <a:off x="2416876" y="5481718"/>
            <a:ext cx="4055919" cy="523220"/>
          </a:xfrm>
          <a:prstGeom prst="rect">
            <a:avLst/>
          </a:prstGeom>
        </p:spPr>
        <p:txBody>
          <a:bodyPr wrap="none">
            <a:spAutoFit/>
          </a:bodyPr>
          <a:lstStyle/>
          <a:p>
            <a:r>
              <a:rPr lang="en-US" sz="2800" b="1" i="1" dirty="0" smtClean="0">
                <a:solidFill>
                  <a:schemeClr val="tx1">
                    <a:lumMod val="50000"/>
                  </a:schemeClr>
                </a:solidFill>
              </a:rPr>
              <a:t>Using the OSAS Portal</a:t>
            </a:r>
            <a:endParaRPr lang="en-US" sz="2800" b="1" i="1" dirty="0"/>
          </a:p>
        </p:txBody>
      </p:sp>
    </p:spTree>
    <p:extLst>
      <p:ext uri="{BB962C8B-B14F-4D97-AF65-F5344CB8AC3E}">
        <p14:creationId xmlns:p14="http://schemas.microsoft.com/office/powerpoint/2010/main" val="324999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1946835" y="90789"/>
            <a:ext cx="6889377" cy="650631"/>
          </a:xfrm>
          <a:prstGeom prst="rect">
            <a:avLst/>
          </a:prstGeom>
        </p:spPr>
        <p:txBody>
          <a:bodyPr spcFirstLastPara="1" vert="horz" wrap="square" lIns="68569" tIns="34275" rIns="68569" bIns="34275" rtlCol="0" anchor="ctr" anchorCtr="0">
            <a:noAutofit/>
          </a:bodyPr>
          <a:lstStyle/>
          <a:p>
            <a:pPr algn="ctr"/>
            <a:r>
              <a:rPr lang="en-US" sz="3200" dirty="0" smtClean="0">
                <a:latin typeface="Calibri" panose="020F0502020204030204" pitchFamily="34" charset="0"/>
                <a:cs typeface="Calibri" panose="020F0502020204030204" pitchFamily="34" charset="0"/>
              </a:rPr>
              <a:t>Administration of </a:t>
            </a:r>
            <a:r>
              <a:rPr lang="en-US" sz="3200" dirty="0">
                <a:latin typeface="Calibri" panose="020F0502020204030204" pitchFamily="34" charset="0"/>
                <a:cs typeface="Calibri" panose="020F0502020204030204" pitchFamily="34" charset="0"/>
              </a:rPr>
              <a:t>Interim Assessments</a:t>
            </a:r>
            <a:endParaRPr sz="3200" dirty="0">
              <a:latin typeface="Calibri" panose="020F0502020204030204" pitchFamily="34" charset="0"/>
              <a:cs typeface="Calibri" panose="020F0502020204030204" pitchFamily="34" charset="0"/>
            </a:endParaRPr>
          </a:p>
        </p:txBody>
      </p:sp>
      <p:grpSp>
        <p:nvGrpSpPr>
          <p:cNvPr id="5" name="Group 4" title="OSAS Portal"/>
          <p:cNvGrpSpPr/>
          <p:nvPr/>
        </p:nvGrpSpPr>
        <p:grpSpPr>
          <a:xfrm>
            <a:off x="400424" y="920376"/>
            <a:ext cx="8217647" cy="5181600"/>
            <a:chOff x="199659" y="762914"/>
            <a:chExt cx="8944340" cy="5405044"/>
          </a:xfrm>
        </p:grpSpPr>
        <p:pic>
          <p:nvPicPr>
            <p:cNvPr id="2" name="Picture 1" title="OSAS Portal"/>
            <p:cNvPicPr>
              <a:picLocks noChangeAspect="1"/>
            </p:cNvPicPr>
            <p:nvPr/>
          </p:nvPicPr>
          <p:blipFill>
            <a:blip r:embed="rId3"/>
            <a:stretch>
              <a:fillRect/>
            </a:stretch>
          </p:blipFill>
          <p:spPr>
            <a:xfrm>
              <a:off x="199659" y="762914"/>
              <a:ext cx="8896350" cy="5400859"/>
            </a:xfrm>
            <a:prstGeom prst="rect">
              <a:avLst/>
            </a:prstGeom>
          </p:spPr>
        </p:pic>
        <p:sp>
          <p:nvSpPr>
            <p:cNvPr id="3" name="Rectangle 2"/>
            <p:cNvSpPr/>
            <p:nvPr/>
          </p:nvSpPr>
          <p:spPr>
            <a:xfrm>
              <a:off x="2799470" y="1730326"/>
              <a:ext cx="6344529" cy="4437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5" name="Rectangle 14" descr="Box around Interim Assessment Button" title="Red Box"/>
          <p:cNvSpPr/>
          <p:nvPr/>
        </p:nvSpPr>
        <p:spPr>
          <a:xfrm>
            <a:off x="457415" y="5273979"/>
            <a:ext cx="2208091" cy="781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9" name="Picture 18" title="TA Button options "/>
          <p:cNvPicPr>
            <a:picLocks noChangeAspect="1"/>
          </p:cNvPicPr>
          <p:nvPr/>
        </p:nvPicPr>
        <p:blipFill>
          <a:blip r:embed="rId4"/>
          <a:stretch>
            <a:fillRect/>
          </a:stretch>
        </p:blipFill>
        <p:spPr>
          <a:xfrm>
            <a:off x="3410907" y="1851021"/>
            <a:ext cx="3954704" cy="4246943"/>
          </a:xfrm>
          <a:prstGeom prst="rect">
            <a:avLst/>
          </a:prstGeom>
        </p:spPr>
      </p:pic>
      <p:sp>
        <p:nvSpPr>
          <p:cNvPr id="21" name="Rectangle 20" descr="Box around Interim Assessment button" title="Red Box"/>
          <p:cNvSpPr/>
          <p:nvPr/>
        </p:nvSpPr>
        <p:spPr>
          <a:xfrm>
            <a:off x="3405996" y="1855695"/>
            <a:ext cx="1322986" cy="14458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Rectangle 21" descr="Box around Interim Assessment button" title="Red Box"/>
          <p:cNvSpPr/>
          <p:nvPr/>
        </p:nvSpPr>
        <p:spPr>
          <a:xfrm>
            <a:off x="3405995" y="1851021"/>
            <a:ext cx="3959615" cy="42469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986336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2" grpId="0" animBg="1"/>
      <p:bldP spid="2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6" name="Google Shape;192;p10" title="Balanced Assessment System"/>
          <p:cNvPicPr preferRelativeResize="0"/>
          <p:nvPr/>
        </p:nvPicPr>
        <p:blipFill rotWithShape="1">
          <a:blip r:embed="rId3">
            <a:alphaModFix/>
          </a:blip>
          <a:srcRect/>
          <a:stretch/>
        </p:blipFill>
        <p:spPr>
          <a:xfrm>
            <a:off x="4609322" y="2369975"/>
            <a:ext cx="4386056" cy="3252926"/>
          </a:xfrm>
          <a:prstGeom prst="rect">
            <a:avLst/>
          </a:prstGeom>
          <a:noFill/>
          <a:ln>
            <a:noFill/>
          </a:ln>
        </p:spPr>
      </p:pic>
      <p:sp>
        <p:nvSpPr>
          <p:cNvPr id="105" name="Google Shape;105;g93ce3ff203_0_25"/>
          <p:cNvSpPr txBox="1">
            <a:spLocks noGrp="1"/>
          </p:cNvSpPr>
          <p:nvPr>
            <p:ph type="body" idx="1"/>
          </p:nvPr>
        </p:nvSpPr>
        <p:spPr>
          <a:xfrm>
            <a:off x="123553" y="2138535"/>
            <a:ext cx="5128800" cy="413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The Oregon Statewide Assessment webinar series is designed to help teams of educators and administrators improve their teaching and learning systems using the tools and resources provided in a </a:t>
            </a:r>
            <a:r>
              <a:rPr lang="en-US" b="1" dirty="0"/>
              <a:t>balanced assessment system</a:t>
            </a:r>
            <a:r>
              <a:rPr lang="en-US" dirty="0"/>
              <a:t>.</a:t>
            </a:r>
            <a:endParaRPr dirty="0"/>
          </a:p>
        </p:txBody>
      </p:sp>
      <p:sp>
        <p:nvSpPr>
          <p:cNvPr id="106" name="Google Shape;106;g93ce3ff203_0_2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Purpose</a:t>
            </a:r>
            <a:endParaRPr>
              <a:solidFill>
                <a:schemeClr val="lt1"/>
              </a:solidFill>
            </a:endParaRPr>
          </a:p>
        </p:txBody>
      </p:sp>
    </p:spTree>
    <p:extLst>
      <p:ext uri="{BB962C8B-B14F-4D97-AF65-F5344CB8AC3E}">
        <p14:creationId xmlns:p14="http://schemas.microsoft.com/office/powerpoint/2010/main" val="32029793"/>
      </p:ext>
    </p:extLst>
  </p:cSld>
  <p:clrMapOvr>
    <a:masterClrMapping/>
  </p:clrMapOvr>
  <mc:AlternateContent xmlns:mc="http://schemas.openxmlformats.org/markup-compatibility/2006" xmlns:p14="http://schemas.microsoft.com/office/powerpoint/2010/main">
    <mc:Choice Requires="p14">
      <p:transition spd="slow" p14:dur="2000" advTm="25820"/>
    </mc:Choice>
    <mc:Fallback xmlns="">
      <p:transition spd="slow" advTm="2582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an Interim Assessment  Test in Interim TA Interface</a:t>
            </a:r>
            <a:endParaRPr lang="en-US" dirty="0"/>
          </a:p>
        </p:txBody>
      </p:sp>
      <p:sp>
        <p:nvSpPr>
          <p:cNvPr id="3" name="Slide Number Placeholder 2" hidden="1"/>
          <p:cNvSpPr>
            <a:spLocks noGrp="1"/>
          </p:cNvSpPr>
          <p:nvPr>
            <p:ph type="sldNum" sz="quarter" idx="4294967295"/>
          </p:nvPr>
        </p:nvSpPr>
        <p:spPr/>
        <p:txBody>
          <a:bodyPr/>
          <a:lstStyle/>
          <a:p>
            <a:fld id="{8A0BAB59-E1FB-40DE-BF54-BC3526BEF81F}" type="slidenum">
              <a:rPr lang="en-US" smtClean="0"/>
              <a:pPr/>
              <a:t>20</a:t>
            </a:fld>
            <a:endParaRPr lang="en-US"/>
          </a:p>
        </p:txBody>
      </p:sp>
      <p:pic>
        <p:nvPicPr>
          <p:cNvPr id="4" name="Picture 3" descr="Test Administration button"/>
          <p:cNvPicPr>
            <a:picLocks noChangeAspect="1"/>
          </p:cNvPicPr>
          <p:nvPr/>
        </p:nvPicPr>
        <p:blipFill>
          <a:blip r:embed="rId3"/>
          <a:stretch>
            <a:fillRect/>
          </a:stretch>
        </p:blipFill>
        <p:spPr>
          <a:xfrm>
            <a:off x="151295" y="1180159"/>
            <a:ext cx="2008066" cy="2526452"/>
          </a:xfrm>
          <a:prstGeom prst="rect">
            <a:avLst/>
          </a:prstGeom>
          <a:ln w="57150">
            <a:solidFill>
              <a:srgbClr val="FF0000"/>
            </a:solidFill>
          </a:ln>
        </p:spPr>
      </p:pic>
      <p:pic>
        <p:nvPicPr>
          <p:cNvPr id="5" name="Picture 4" descr="Secure Login page">
            <a:extLst>
              <a:ext uri="{FF2B5EF4-FFF2-40B4-BE49-F238E27FC236}">
                <a16:creationId xmlns:a16="http://schemas.microsoft.com/office/drawing/2014/main" id="{6C0FDE5E-8BD5-45C8-8E84-1B1DD88E7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594" y="2083717"/>
            <a:ext cx="3480082" cy="2283559"/>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6" name="Picture 5" descr="Enter code verification"/>
          <p:cNvPicPr>
            <a:picLocks noChangeAspect="1"/>
          </p:cNvPicPr>
          <p:nvPr/>
        </p:nvPicPr>
        <p:blipFill>
          <a:blip r:embed="rId5"/>
          <a:stretch>
            <a:fillRect/>
          </a:stretch>
        </p:blipFill>
        <p:spPr>
          <a:xfrm>
            <a:off x="6301581" y="2754017"/>
            <a:ext cx="2705100" cy="2638425"/>
          </a:xfrm>
          <a:prstGeom prst="rect">
            <a:avLst/>
          </a:prstGeom>
          <a:ln w="57150">
            <a:solidFill>
              <a:srgbClr val="FFFF00"/>
            </a:solidFill>
          </a:ln>
        </p:spPr>
      </p:pic>
      <p:sp>
        <p:nvSpPr>
          <p:cNvPr id="7" name="TextBox 6"/>
          <p:cNvSpPr txBox="1"/>
          <p:nvPr/>
        </p:nvSpPr>
        <p:spPr>
          <a:xfrm>
            <a:off x="6301581" y="5466276"/>
            <a:ext cx="2760279" cy="1015663"/>
          </a:xfrm>
          <a:prstGeom prst="rect">
            <a:avLst/>
          </a:prstGeom>
          <a:noFill/>
        </p:spPr>
        <p:txBody>
          <a:bodyPr wrap="square" rtlCol="0">
            <a:spAutoFit/>
          </a:bodyPr>
          <a:lstStyle/>
          <a:p>
            <a:r>
              <a:rPr lang="en-US" sz="2000" dirty="0" smtClean="0"/>
              <a:t>Will appear if logging in for first time or with cleared cache</a:t>
            </a:r>
            <a:endParaRPr lang="en-US" sz="2000" dirty="0"/>
          </a:p>
        </p:txBody>
      </p:sp>
      <p:sp>
        <p:nvSpPr>
          <p:cNvPr id="8" name="Down Arrow 7" title="Arrow"/>
          <p:cNvSpPr/>
          <p:nvPr/>
        </p:nvSpPr>
        <p:spPr>
          <a:xfrm rot="10800000">
            <a:off x="943748" y="4073229"/>
            <a:ext cx="423159" cy="9578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51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1946835" y="90789"/>
            <a:ext cx="6889377" cy="650631"/>
          </a:xfrm>
          <a:prstGeom prst="rect">
            <a:avLst/>
          </a:prstGeom>
        </p:spPr>
        <p:txBody>
          <a:bodyPr spcFirstLastPara="1" vert="horz" wrap="square" lIns="68569" tIns="34275" rIns="68569" bIns="34275" rtlCol="0" anchor="ctr" anchorCtr="0">
            <a:noAutofit/>
          </a:bodyPr>
          <a:lstStyle/>
          <a:p>
            <a:pPr algn="ctr"/>
            <a:r>
              <a:rPr lang="en-US" sz="3200" dirty="0" smtClean="0">
                <a:latin typeface="Calibri" panose="020F0502020204030204" pitchFamily="34" charset="0"/>
                <a:cs typeface="Calibri" panose="020F0502020204030204" pitchFamily="34" charset="0"/>
              </a:rPr>
              <a:t>Selecting the Right </a:t>
            </a:r>
            <a:r>
              <a:rPr lang="en-US" sz="3200" dirty="0">
                <a:latin typeface="Calibri" panose="020F0502020204030204" pitchFamily="34" charset="0"/>
                <a:cs typeface="Calibri" panose="020F0502020204030204" pitchFamily="34" charset="0"/>
              </a:rPr>
              <a:t>Interim </a:t>
            </a:r>
            <a:r>
              <a:rPr lang="en-US" sz="3200" dirty="0" smtClean="0">
                <a:latin typeface="Calibri" panose="020F0502020204030204" pitchFamily="34" charset="0"/>
                <a:cs typeface="Calibri" panose="020F0502020204030204" pitchFamily="34" charset="0"/>
              </a:rPr>
              <a:t>Assessment</a:t>
            </a:r>
            <a:endParaRPr sz="3200" dirty="0">
              <a:latin typeface="Calibri" panose="020F0502020204030204" pitchFamily="34" charset="0"/>
              <a:cs typeface="Calibri" panose="020F0502020204030204" pitchFamily="34" charset="0"/>
            </a:endParaRPr>
          </a:p>
        </p:txBody>
      </p:sp>
      <p:pic>
        <p:nvPicPr>
          <p:cNvPr id="4" name="Picture 3" descr="Content Interim Assessment options " title="Interim Assessments Selection Pane"/>
          <p:cNvPicPr>
            <a:picLocks noChangeAspect="1"/>
          </p:cNvPicPr>
          <p:nvPr/>
        </p:nvPicPr>
        <p:blipFill>
          <a:blip r:embed="rId3"/>
          <a:stretch>
            <a:fillRect/>
          </a:stretch>
        </p:blipFill>
        <p:spPr>
          <a:xfrm>
            <a:off x="936229" y="883408"/>
            <a:ext cx="7253615" cy="2761698"/>
          </a:xfrm>
          <a:prstGeom prst="rect">
            <a:avLst/>
          </a:prstGeom>
        </p:spPr>
      </p:pic>
      <p:pic>
        <p:nvPicPr>
          <p:cNvPr id="7" name="Picture 6" title="Interim Assessments Selection Pane"/>
          <p:cNvPicPr>
            <a:picLocks noChangeAspect="1"/>
          </p:cNvPicPr>
          <p:nvPr/>
        </p:nvPicPr>
        <p:blipFill>
          <a:blip r:embed="rId4"/>
          <a:stretch>
            <a:fillRect/>
          </a:stretch>
        </p:blipFill>
        <p:spPr>
          <a:xfrm>
            <a:off x="936229" y="883408"/>
            <a:ext cx="7253615" cy="3852895"/>
          </a:xfrm>
          <a:prstGeom prst="rect">
            <a:avLst/>
          </a:prstGeom>
        </p:spPr>
      </p:pic>
      <p:pic>
        <p:nvPicPr>
          <p:cNvPr id="8" name="Picture 7" descr="Math Interim Assessment exandable screen shot" title="Interim Assessments Selection Pane"/>
          <p:cNvPicPr>
            <a:picLocks noChangeAspect="1"/>
          </p:cNvPicPr>
          <p:nvPr/>
        </p:nvPicPr>
        <p:blipFill>
          <a:blip r:embed="rId5"/>
          <a:stretch>
            <a:fillRect/>
          </a:stretch>
        </p:blipFill>
        <p:spPr>
          <a:xfrm>
            <a:off x="936229" y="877350"/>
            <a:ext cx="7253615" cy="5140912"/>
          </a:xfrm>
          <a:prstGeom prst="rect">
            <a:avLst/>
          </a:prstGeom>
        </p:spPr>
      </p:pic>
      <p:pic>
        <p:nvPicPr>
          <p:cNvPr id="9" name="Picture 8" descr="Focused IAB Screenshot" title="Interim Assessments Selection "/>
          <p:cNvPicPr>
            <a:picLocks noChangeAspect="1"/>
          </p:cNvPicPr>
          <p:nvPr/>
        </p:nvPicPr>
        <p:blipFill>
          <a:blip r:embed="rId6"/>
          <a:stretch>
            <a:fillRect/>
          </a:stretch>
        </p:blipFill>
        <p:spPr>
          <a:xfrm>
            <a:off x="936229" y="877350"/>
            <a:ext cx="7271545" cy="5466655"/>
          </a:xfrm>
          <a:prstGeom prst="rect">
            <a:avLst/>
          </a:prstGeom>
        </p:spPr>
      </p:pic>
    </p:spTree>
    <p:extLst>
      <p:ext uri="{BB962C8B-B14F-4D97-AF65-F5344CB8AC3E}">
        <p14:creationId xmlns:p14="http://schemas.microsoft.com/office/powerpoint/2010/main" val="254006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838" y="111581"/>
            <a:ext cx="7152300" cy="856474"/>
          </a:xfrm>
        </p:spPr>
        <p:txBody>
          <a:bodyPr/>
          <a:lstStyle/>
          <a:p>
            <a:r>
              <a:rPr lang="en-US" dirty="0" smtClean="0"/>
              <a:t>Approving the Interim Assessment and Reviewing Test Settings</a:t>
            </a:r>
            <a:endParaRPr lang="en-US" dirty="0"/>
          </a:p>
        </p:txBody>
      </p:sp>
      <p:sp>
        <p:nvSpPr>
          <p:cNvPr id="3" name="Slide Number Placeholder 2" hidden="1"/>
          <p:cNvSpPr>
            <a:spLocks noGrp="1"/>
          </p:cNvSpPr>
          <p:nvPr>
            <p:ph type="sldNum" sz="quarter" idx="4294967295"/>
          </p:nvPr>
        </p:nvSpPr>
        <p:spPr/>
        <p:txBody>
          <a:bodyPr/>
          <a:lstStyle/>
          <a:p>
            <a:fld id="{8A0BAB59-E1FB-40DE-BF54-BC3526BEF81F}" type="slidenum">
              <a:rPr lang="en-US" smtClean="0"/>
              <a:pPr/>
              <a:t>22</a:t>
            </a:fld>
            <a:endParaRPr lang="en-US"/>
          </a:p>
        </p:txBody>
      </p:sp>
      <p:pic>
        <p:nvPicPr>
          <p:cNvPr id="4" name="Picture 3" descr="approval screen"/>
          <p:cNvPicPr>
            <a:picLocks noChangeAspect="1"/>
          </p:cNvPicPr>
          <p:nvPr/>
        </p:nvPicPr>
        <p:blipFill>
          <a:blip r:embed="rId3"/>
          <a:stretch>
            <a:fillRect/>
          </a:stretch>
        </p:blipFill>
        <p:spPr>
          <a:xfrm>
            <a:off x="220863" y="1125139"/>
            <a:ext cx="6679733" cy="2387220"/>
          </a:xfrm>
          <a:prstGeom prst="rect">
            <a:avLst/>
          </a:prstGeom>
        </p:spPr>
      </p:pic>
      <p:pic>
        <p:nvPicPr>
          <p:cNvPr id="5" name="Picture 4" descr="test settings screen"/>
          <p:cNvPicPr>
            <a:picLocks noChangeAspect="1"/>
          </p:cNvPicPr>
          <p:nvPr/>
        </p:nvPicPr>
        <p:blipFill>
          <a:blip r:embed="rId4"/>
          <a:stretch>
            <a:fillRect/>
          </a:stretch>
        </p:blipFill>
        <p:spPr>
          <a:xfrm>
            <a:off x="4132034" y="4111961"/>
            <a:ext cx="2862028" cy="2391936"/>
          </a:xfrm>
          <a:prstGeom prst="rect">
            <a:avLst/>
          </a:prstGeom>
        </p:spPr>
      </p:pic>
      <p:sp>
        <p:nvSpPr>
          <p:cNvPr id="6" name="Down Arrow 5" title="Arrow"/>
          <p:cNvSpPr/>
          <p:nvPr/>
        </p:nvSpPr>
        <p:spPr>
          <a:xfrm>
            <a:off x="5367651" y="3512359"/>
            <a:ext cx="292170" cy="5123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Box around Interim Assessment button" title="Red Box"/>
          <p:cNvSpPr/>
          <p:nvPr/>
        </p:nvSpPr>
        <p:spPr>
          <a:xfrm>
            <a:off x="5748169" y="2578874"/>
            <a:ext cx="953645" cy="9334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descr="Box around Interim Assessment button" title="Red Box"/>
          <p:cNvSpPr/>
          <p:nvPr/>
        </p:nvSpPr>
        <p:spPr>
          <a:xfrm>
            <a:off x="5232084" y="2883480"/>
            <a:ext cx="561009" cy="541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TextBox 8"/>
          <p:cNvSpPr txBox="1"/>
          <p:nvPr/>
        </p:nvSpPr>
        <p:spPr>
          <a:xfrm>
            <a:off x="7031224" y="2676284"/>
            <a:ext cx="1658415" cy="738664"/>
          </a:xfrm>
          <a:prstGeom prst="rect">
            <a:avLst/>
          </a:prstGeom>
          <a:noFill/>
          <a:ln>
            <a:solidFill>
              <a:schemeClr val="tx1"/>
            </a:solidFill>
          </a:ln>
        </p:spPr>
        <p:txBody>
          <a:bodyPr wrap="square" rtlCol="0">
            <a:spAutoFit/>
          </a:bodyPr>
          <a:lstStyle/>
          <a:p>
            <a:r>
              <a:rPr lang="en-US" b="1" dirty="0" smtClean="0"/>
              <a:t>Use the Check Box to Approve Students</a:t>
            </a:r>
            <a:endParaRPr lang="en-US" b="1" dirty="0"/>
          </a:p>
        </p:txBody>
      </p:sp>
    </p:spTree>
    <p:extLst>
      <p:ext uri="{BB962C8B-B14F-4D97-AF65-F5344CB8AC3E}">
        <p14:creationId xmlns:p14="http://schemas.microsoft.com/office/powerpoint/2010/main" val="4581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3"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2" animBg="1"/>
      <p:bldP spid="7" grpId="3" animBg="1"/>
      <p:bldP spid="8" grpId="0" animBg="1"/>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501485" y="3132344"/>
            <a:ext cx="7886700" cy="585606"/>
          </a:xfrm>
        </p:spPr>
        <p:txBody>
          <a:bodyPr>
            <a:normAutofit fontScale="90000"/>
          </a:bodyPr>
          <a:lstStyle/>
          <a:p>
            <a:pPr marL="383381" indent="-383381" algn="ctr">
              <a:spcAft>
                <a:spcPts val="450"/>
              </a:spcAft>
              <a:defRPr/>
            </a:pPr>
            <a:r>
              <a:rPr lang="en-US" dirty="0" smtClean="0">
                <a:solidFill>
                  <a:schemeClr val="tx1">
                    <a:lumMod val="50000"/>
                  </a:schemeClr>
                </a:solidFill>
              </a:rPr>
              <a:t>Previewing Interim Assessments </a:t>
            </a:r>
            <a:br>
              <a:rPr lang="en-US" dirty="0" smtClean="0">
                <a:solidFill>
                  <a:schemeClr val="tx1">
                    <a:lumMod val="50000"/>
                  </a:schemeClr>
                </a:solidFill>
              </a:rPr>
            </a:br>
            <a:r>
              <a:rPr lang="en-US" dirty="0" smtClean="0">
                <a:solidFill>
                  <a:schemeClr val="tx1">
                    <a:lumMod val="50000"/>
                  </a:schemeClr>
                </a:solidFill>
              </a:rPr>
              <a:t>or</a:t>
            </a:r>
            <a:br>
              <a:rPr lang="en-US" dirty="0" smtClean="0">
                <a:solidFill>
                  <a:schemeClr val="tx1">
                    <a:lumMod val="50000"/>
                  </a:schemeClr>
                </a:solidFill>
              </a:rPr>
            </a:br>
            <a:r>
              <a:rPr lang="en-US" dirty="0" smtClean="0">
                <a:solidFill>
                  <a:schemeClr val="tx1">
                    <a:lumMod val="50000"/>
                  </a:schemeClr>
                </a:solidFill>
              </a:rPr>
              <a:t>Interim Assessment Items</a:t>
            </a:r>
            <a:endParaRPr lang="en-US" dirty="0">
              <a:solidFill>
                <a:schemeClr val="tx1">
                  <a:lumMod val="50000"/>
                </a:schemeClr>
              </a:solidFill>
            </a:endParaRPr>
          </a:p>
        </p:txBody>
      </p:sp>
      <p:sp>
        <p:nvSpPr>
          <p:cNvPr id="3" name="Rectangle 2"/>
          <p:cNvSpPr/>
          <p:nvPr/>
        </p:nvSpPr>
        <p:spPr>
          <a:xfrm>
            <a:off x="118169" y="5673358"/>
            <a:ext cx="8653331" cy="523220"/>
          </a:xfrm>
          <a:prstGeom prst="rect">
            <a:avLst/>
          </a:prstGeom>
        </p:spPr>
        <p:txBody>
          <a:bodyPr wrap="none">
            <a:spAutoFit/>
          </a:bodyPr>
          <a:lstStyle/>
          <a:p>
            <a:r>
              <a:rPr lang="en-US" sz="2800" b="1" i="1" dirty="0" smtClean="0">
                <a:solidFill>
                  <a:schemeClr val="tx1">
                    <a:lumMod val="50000"/>
                  </a:schemeClr>
                </a:solidFill>
              </a:rPr>
              <a:t>Using the Assessment Viewing Application (AVA)</a:t>
            </a:r>
            <a:endParaRPr lang="en-US" sz="2800" b="1" i="1" dirty="0"/>
          </a:p>
        </p:txBody>
      </p:sp>
    </p:spTree>
    <p:extLst>
      <p:ext uri="{BB962C8B-B14F-4D97-AF65-F5344CB8AC3E}">
        <p14:creationId xmlns:p14="http://schemas.microsoft.com/office/powerpoint/2010/main" val="88836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1946835" y="90789"/>
            <a:ext cx="6889377" cy="650631"/>
          </a:xfrm>
          <a:prstGeom prst="rect">
            <a:avLst/>
          </a:prstGeom>
        </p:spPr>
        <p:txBody>
          <a:bodyPr spcFirstLastPara="1" vert="horz" wrap="square" lIns="68569" tIns="34275" rIns="68569" bIns="34275" rtlCol="0" anchor="ctr" anchorCtr="0">
            <a:noAutofit/>
          </a:bodyPr>
          <a:lstStyle/>
          <a:p>
            <a:pPr algn="ctr"/>
            <a:r>
              <a:rPr lang="en-US" sz="2800" dirty="0">
                <a:latin typeface="Calibri" panose="020F0502020204030204" pitchFamily="34" charset="0"/>
                <a:cs typeface="Calibri" panose="020F0502020204030204" pitchFamily="34" charset="0"/>
              </a:rPr>
              <a:t>Previewing Interim Assessments and Items</a:t>
            </a:r>
            <a:endParaRPr sz="2800" dirty="0">
              <a:latin typeface="Calibri" panose="020F0502020204030204" pitchFamily="34" charset="0"/>
              <a:cs typeface="Calibri" panose="020F0502020204030204" pitchFamily="34" charset="0"/>
            </a:endParaRPr>
          </a:p>
        </p:txBody>
      </p:sp>
      <p:grpSp>
        <p:nvGrpSpPr>
          <p:cNvPr id="5" name="Group 4" title="OSAS Portal"/>
          <p:cNvGrpSpPr/>
          <p:nvPr/>
        </p:nvGrpSpPr>
        <p:grpSpPr>
          <a:xfrm>
            <a:off x="400424" y="920376"/>
            <a:ext cx="8217647" cy="5181600"/>
            <a:chOff x="199659" y="762914"/>
            <a:chExt cx="8944340" cy="5405044"/>
          </a:xfrm>
        </p:grpSpPr>
        <p:pic>
          <p:nvPicPr>
            <p:cNvPr id="2" name="Picture 1" title="OSAS Portal"/>
            <p:cNvPicPr>
              <a:picLocks noChangeAspect="1"/>
            </p:cNvPicPr>
            <p:nvPr/>
          </p:nvPicPr>
          <p:blipFill>
            <a:blip r:embed="rId3"/>
            <a:stretch>
              <a:fillRect/>
            </a:stretch>
          </p:blipFill>
          <p:spPr>
            <a:xfrm>
              <a:off x="199659" y="762914"/>
              <a:ext cx="8896350" cy="5400859"/>
            </a:xfrm>
            <a:prstGeom prst="rect">
              <a:avLst/>
            </a:prstGeom>
          </p:spPr>
        </p:pic>
        <p:sp>
          <p:nvSpPr>
            <p:cNvPr id="3" name="Rectangle 2"/>
            <p:cNvSpPr/>
            <p:nvPr/>
          </p:nvSpPr>
          <p:spPr>
            <a:xfrm>
              <a:off x="2799470" y="1730326"/>
              <a:ext cx="6344529" cy="4437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cxnSp>
        <p:nvCxnSpPr>
          <p:cNvPr id="12" name="Straight Arrow Connector 11" descr="Pointing to Test Administration button" title="Red Arrow"/>
          <p:cNvCxnSpPr/>
          <p:nvPr/>
        </p:nvCxnSpPr>
        <p:spPr>
          <a:xfrm flipV="1">
            <a:off x="2849263" y="5664912"/>
            <a:ext cx="493880" cy="123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descr="Box around Interim Assessment Button" title="Red Box"/>
          <p:cNvSpPr/>
          <p:nvPr/>
        </p:nvSpPr>
        <p:spPr>
          <a:xfrm>
            <a:off x="457415" y="5273979"/>
            <a:ext cx="2208091" cy="781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9" name="Picture 18" title="TA Button options "/>
          <p:cNvPicPr>
            <a:picLocks noChangeAspect="1"/>
          </p:cNvPicPr>
          <p:nvPr/>
        </p:nvPicPr>
        <p:blipFill>
          <a:blip r:embed="rId4"/>
          <a:stretch>
            <a:fillRect/>
          </a:stretch>
        </p:blipFill>
        <p:spPr>
          <a:xfrm>
            <a:off x="3410907" y="1851021"/>
            <a:ext cx="3954704" cy="4246943"/>
          </a:xfrm>
          <a:prstGeom prst="rect">
            <a:avLst/>
          </a:prstGeom>
        </p:spPr>
      </p:pic>
      <p:sp>
        <p:nvSpPr>
          <p:cNvPr id="21" name="Rectangle 20" descr="Box around Interim Assessment button" title="Red Box"/>
          <p:cNvSpPr/>
          <p:nvPr/>
        </p:nvSpPr>
        <p:spPr>
          <a:xfrm>
            <a:off x="6026465" y="3251559"/>
            <a:ext cx="1322986" cy="14458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59811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Previewing </a:t>
            </a:r>
            <a:r>
              <a:rPr lang="en-US" dirty="0" smtClean="0">
                <a:latin typeface="Calibri" panose="020F0502020204030204" pitchFamily="34" charset="0"/>
                <a:cs typeface="Calibri" panose="020F0502020204030204" pitchFamily="34" charset="0"/>
              </a:rPr>
              <a:t>Science </a:t>
            </a:r>
            <a:r>
              <a:rPr lang="en-US" dirty="0">
                <a:latin typeface="Calibri" panose="020F0502020204030204" pitchFamily="34" charset="0"/>
                <a:cs typeface="Calibri" panose="020F0502020204030204" pitchFamily="34" charset="0"/>
              </a:rPr>
              <a:t>Interim Assessments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and Interim Assessment Items</a:t>
            </a:r>
            <a:endParaRPr lang="en-US" dirty="0"/>
          </a:p>
        </p:txBody>
      </p:sp>
      <p:sp>
        <p:nvSpPr>
          <p:cNvPr id="3" name="Slide Number Placeholder 2" hidden="1"/>
          <p:cNvSpPr>
            <a:spLocks noGrp="1"/>
          </p:cNvSpPr>
          <p:nvPr>
            <p:ph type="sldNum" sz="quarter" idx="4294967295"/>
          </p:nvPr>
        </p:nvSpPr>
        <p:spPr/>
        <p:txBody>
          <a:bodyPr/>
          <a:lstStyle/>
          <a:p>
            <a:fld id="{8A0BAB59-E1FB-40DE-BF54-BC3526BEF81F}" type="slidenum">
              <a:rPr lang="en-US" smtClean="0"/>
              <a:pPr/>
              <a:t>25</a:t>
            </a:fld>
            <a:endParaRPr lang="en-US"/>
          </a:p>
        </p:txBody>
      </p:sp>
      <p:pic>
        <p:nvPicPr>
          <p:cNvPr id="4" name="Picture 3" descr="science interim assessments"/>
          <p:cNvPicPr>
            <a:picLocks noChangeAspect="1"/>
          </p:cNvPicPr>
          <p:nvPr/>
        </p:nvPicPr>
        <p:blipFill>
          <a:blip r:embed="rId3"/>
          <a:stretch>
            <a:fillRect/>
          </a:stretch>
        </p:blipFill>
        <p:spPr>
          <a:xfrm>
            <a:off x="1422419" y="2658732"/>
            <a:ext cx="6377562" cy="3772565"/>
          </a:xfrm>
          <a:prstGeom prst="rect">
            <a:avLst/>
          </a:prstGeom>
        </p:spPr>
      </p:pic>
      <p:pic>
        <p:nvPicPr>
          <p:cNvPr id="7" name="Picture 6" descr="Grade level test selection screen"/>
          <p:cNvPicPr>
            <a:picLocks noChangeAspect="1"/>
          </p:cNvPicPr>
          <p:nvPr/>
        </p:nvPicPr>
        <p:blipFill>
          <a:blip r:embed="rId4"/>
          <a:stretch>
            <a:fillRect/>
          </a:stretch>
        </p:blipFill>
        <p:spPr>
          <a:xfrm>
            <a:off x="1422419" y="1179797"/>
            <a:ext cx="6377562" cy="1478935"/>
          </a:xfrm>
          <a:prstGeom prst="rect">
            <a:avLst/>
          </a:prstGeom>
        </p:spPr>
      </p:pic>
    </p:spTree>
    <p:extLst>
      <p:ext uri="{BB962C8B-B14F-4D97-AF65-F5344CB8AC3E}">
        <p14:creationId xmlns:p14="http://schemas.microsoft.com/office/powerpoint/2010/main" val="2857136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Science Interim Test Item Example</a:t>
            </a:r>
            <a:endParaRPr lang="en-US" dirty="0"/>
          </a:p>
        </p:txBody>
      </p:sp>
      <p:sp>
        <p:nvSpPr>
          <p:cNvPr id="3" name="Slide Number Placeholder 2"/>
          <p:cNvSpPr>
            <a:spLocks noGrp="1"/>
          </p:cNvSpPr>
          <p:nvPr>
            <p:ph type="sldNum" sz="quarter" idx="4294967295"/>
          </p:nvPr>
        </p:nvSpPr>
        <p:spPr/>
        <p:txBody>
          <a:bodyPr/>
          <a:lstStyle/>
          <a:p>
            <a:fld id="{8A0BAB59-E1FB-40DE-BF54-BC3526BEF81F}" type="slidenum">
              <a:rPr lang="en-US" smtClean="0"/>
              <a:pPr/>
              <a:t>26</a:t>
            </a:fld>
            <a:endParaRPr lang="en-US"/>
          </a:p>
        </p:txBody>
      </p:sp>
      <p:pic>
        <p:nvPicPr>
          <p:cNvPr id="4" name="Picture 3" descr="science interim item type"/>
          <p:cNvPicPr>
            <a:picLocks noChangeAspect="1"/>
          </p:cNvPicPr>
          <p:nvPr/>
        </p:nvPicPr>
        <p:blipFill>
          <a:blip r:embed="rId3"/>
          <a:stretch>
            <a:fillRect/>
          </a:stretch>
        </p:blipFill>
        <p:spPr>
          <a:xfrm>
            <a:off x="105015" y="1261865"/>
            <a:ext cx="8929123" cy="4874069"/>
          </a:xfrm>
          <a:prstGeom prst="rect">
            <a:avLst/>
          </a:prstGeom>
        </p:spPr>
      </p:pic>
    </p:spTree>
    <p:extLst>
      <p:ext uri="{BB962C8B-B14F-4D97-AF65-F5344CB8AC3E}">
        <p14:creationId xmlns:p14="http://schemas.microsoft.com/office/powerpoint/2010/main" val="748847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1946835" y="90789"/>
            <a:ext cx="6889377" cy="650631"/>
          </a:xfrm>
          <a:prstGeom prst="rect">
            <a:avLst/>
          </a:prstGeom>
        </p:spPr>
        <p:txBody>
          <a:bodyPr spcFirstLastPara="1" vert="horz" wrap="square" lIns="68569" tIns="34275" rIns="68569" bIns="34275" rtlCol="0" anchor="ctr" anchorCtr="0">
            <a:noAutofit/>
          </a:bodyPr>
          <a:lstStyle/>
          <a:p>
            <a:pPr algn="r"/>
            <a:r>
              <a:rPr lang="en-US" sz="2800" dirty="0">
                <a:latin typeface="Calibri" panose="020F0502020204030204" pitchFamily="34" charset="0"/>
                <a:cs typeface="Calibri" panose="020F0502020204030204" pitchFamily="34" charset="0"/>
              </a:rPr>
              <a:t>Previewing </a:t>
            </a:r>
            <a:r>
              <a:rPr lang="en-US" sz="2800" dirty="0" smtClean="0">
                <a:latin typeface="Calibri" panose="020F0502020204030204" pitchFamily="34" charset="0"/>
                <a:cs typeface="Calibri" panose="020F0502020204030204" pitchFamily="34" charset="0"/>
              </a:rPr>
              <a:t>ELA Interim </a:t>
            </a:r>
            <a:r>
              <a:rPr lang="en-US" sz="2800" dirty="0">
                <a:latin typeface="Calibri" panose="020F0502020204030204" pitchFamily="34" charset="0"/>
                <a:cs typeface="Calibri" panose="020F0502020204030204" pitchFamily="34" charset="0"/>
              </a:rPr>
              <a:t>Assessments </a:t>
            </a: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and Interim Assessment Items</a:t>
            </a:r>
            <a:endParaRPr sz="2800" dirty="0">
              <a:latin typeface="Calibri" panose="020F0502020204030204" pitchFamily="34" charset="0"/>
              <a:cs typeface="Calibri" panose="020F0502020204030204" pitchFamily="34" charset="0"/>
            </a:endParaRPr>
          </a:p>
        </p:txBody>
      </p:sp>
      <p:pic>
        <p:nvPicPr>
          <p:cNvPr id="6" name="Picture 5" descr="Grade level test selection screen"/>
          <p:cNvPicPr>
            <a:picLocks noChangeAspect="1"/>
          </p:cNvPicPr>
          <p:nvPr/>
        </p:nvPicPr>
        <p:blipFill>
          <a:blip r:embed="rId3"/>
          <a:stretch>
            <a:fillRect/>
          </a:stretch>
        </p:blipFill>
        <p:spPr>
          <a:xfrm>
            <a:off x="197037" y="916364"/>
            <a:ext cx="8639175" cy="2266950"/>
          </a:xfrm>
          <a:prstGeom prst="rect">
            <a:avLst/>
          </a:prstGeom>
        </p:spPr>
      </p:pic>
      <p:pic>
        <p:nvPicPr>
          <p:cNvPr id="10" name="Picture 9" descr="ELA interim assessments"/>
          <p:cNvPicPr>
            <a:picLocks noChangeAspect="1"/>
          </p:cNvPicPr>
          <p:nvPr/>
        </p:nvPicPr>
        <p:blipFill>
          <a:blip r:embed="rId4"/>
          <a:stretch>
            <a:fillRect/>
          </a:stretch>
        </p:blipFill>
        <p:spPr>
          <a:xfrm>
            <a:off x="197037" y="916364"/>
            <a:ext cx="8639175" cy="4681139"/>
          </a:xfrm>
          <a:prstGeom prst="rect">
            <a:avLst/>
          </a:prstGeom>
        </p:spPr>
      </p:pic>
      <p:sp>
        <p:nvSpPr>
          <p:cNvPr id="22" name="Rectangle 21" descr="Box around Interim Assessment Button" title="Red Box"/>
          <p:cNvSpPr/>
          <p:nvPr/>
        </p:nvSpPr>
        <p:spPr>
          <a:xfrm>
            <a:off x="2488344" y="3046574"/>
            <a:ext cx="1408844" cy="408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3" name="Rectangle 22" descr="Box around Interim Assessment Button" title="Red Box"/>
          <p:cNvSpPr/>
          <p:nvPr/>
        </p:nvSpPr>
        <p:spPr>
          <a:xfrm>
            <a:off x="6385951" y="3052784"/>
            <a:ext cx="1408844" cy="408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93249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9533"/>
            <a:ext cx="6858000" cy="738931"/>
          </a:xfrm>
        </p:spPr>
        <p:txBody>
          <a:bodyPr>
            <a:normAutofit/>
          </a:bodyPr>
          <a:lstStyle/>
          <a:p>
            <a:pPr algn="r"/>
            <a:r>
              <a:rPr lang="en-US" sz="3600" dirty="0" smtClean="0">
                <a:solidFill>
                  <a:schemeClr val="bg1"/>
                </a:solidFill>
              </a:rPr>
              <a:t>ELA Interim Test Item Example</a:t>
            </a:r>
            <a:endParaRPr lang="en-US" sz="3600" dirty="0">
              <a:solidFill>
                <a:schemeClr val="bg1"/>
              </a:solidFill>
            </a:endParaRPr>
          </a:p>
        </p:txBody>
      </p:sp>
      <p:sp>
        <p:nvSpPr>
          <p:cNvPr id="3" name="Slide Number Placeholder 2" hidden="1"/>
          <p:cNvSpPr>
            <a:spLocks noGrp="1"/>
          </p:cNvSpPr>
          <p:nvPr>
            <p:ph type="sldNum" sz="quarter" idx="4294967295"/>
          </p:nvPr>
        </p:nvSpPr>
        <p:spPr/>
        <p:txBody>
          <a:bodyPr/>
          <a:lstStyle/>
          <a:p>
            <a:fld id="{8A0BAB59-E1FB-40DE-BF54-BC3526BEF81F}" type="slidenum">
              <a:rPr lang="en-US" smtClean="0"/>
              <a:pPr/>
              <a:t>28</a:t>
            </a:fld>
            <a:endParaRPr lang="en-US"/>
          </a:p>
        </p:txBody>
      </p:sp>
      <p:pic>
        <p:nvPicPr>
          <p:cNvPr id="5" name="Picture 4" descr="Sample ELA intem"/>
          <p:cNvPicPr>
            <a:picLocks noChangeAspect="1"/>
          </p:cNvPicPr>
          <p:nvPr/>
        </p:nvPicPr>
        <p:blipFill>
          <a:blip r:embed="rId3"/>
          <a:stretch>
            <a:fillRect/>
          </a:stretch>
        </p:blipFill>
        <p:spPr>
          <a:xfrm>
            <a:off x="168634" y="2391678"/>
            <a:ext cx="8832652" cy="3291580"/>
          </a:xfrm>
          <a:prstGeom prst="rect">
            <a:avLst/>
          </a:prstGeom>
        </p:spPr>
      </p:pic>
    </p:spTree>
    <p:extLst>
      <p:ext uri="{BB962C8B-B14F-4D97-AF65-F5344CB8AC3E}">
        <p14:creationId xmlns:p14="http://schemas.microsoft.com/office/powerpoint/2010/main" val="1796612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idx="4294967295"/>
          </p:nvPr>
        </p:nvSpPr>
        <p:spPr>
          <a:xfrm>
            <a:off x="1689596" y="209854"/>
            <a:ext cx="6937189" cy="478631"/>
          </a:xfrm>
        </p:spPr>
        <p:txBody>
          <a:bodyPr>
            <a:noAutofit/>
          </a:bodyPr>
          <a:lstStyle/>
          <a:p>
            <a:pPr algn="r"/>
            <a:r>
              <a:rPr lang="en-US" sz="3200" dirty="0"/>
              <a:t>Interim </a:t>
            </a:r>
            <a:r>
              <a:rPr sz="3200" dirty="0"/>
              <a:t>Test Administration Resources</a:t>
            </a:r>
          </a:p>
        </p:txBody>
      </p:sp>
      <p:sp>
        <p:nvSpPr>
          <p:cNvPr id="3" name="Content Placeholder 2"/>
          <p:cNvSpPr>
            <a:spLocks noGrp="1"/>
          </p:cNvSpPr>
          <p:nvPr>
            <p:ph idx="4294967295"/>
          </p:nvPr>
        </p:nvSpPr>
        <p:spPr>
          <a:xfrm>
            <a:off x="537881" y="4840246"/>
            <a:ext cx="3554505" cy="394166"/>
          </a:xfrm>
        </p:spPr>
        <p:txBody>
          <a:bodyPr>
            <a:noAutofit/>
          </a:bodyPr>
          <a:lstStyle/>
          <a:p>
            <a:pPr marL="44053" indent="0" algn="ctr">
              <a:spcAft>
                <a:spcPts val="450"/>
              </a:spcAft>
              <a:buNone/>
              <a:defRPr/>
            </a:pPr>
            <a:r>
              <a:rPr lang="en-US" dirty="0">
                <a:solidFill>
                  <a:schemeClr val="tx1">
                    <a:lumMod val="50000"/>
                  </a:schemeClr>
                </a:solidFill>
                <a:hlinkClick r:id="rId3"/>
              </a:rPr>
              <a:t>ODE Interim Assessment webpage</a:t>
            </a:r>
            <a:endParaRPr lang="en-US" u="sng" dirty="0">
              <a:solidFill>
                <a:schemeClr val="accent6">
                  <a:lumMod val="75000"/>
                </a:schemeClr>
              </a:solidFill>
              <a:cs typeface="Times New Roman" pitchFamily="18" charset="0"/>
            </a:endParaRPr>
          </a:p>
        </p:txBody>
      </p:sp>
      <p:pic>
        <p:nvPicPr>
          <p:cNvPr id="4" name="Picture 3" title="Interim Assessment webpage"/>
          <p:cNvPicPr>
            <a:picLocks noChangeAspect="1"/>
          </p:cNvPicPr>
          <p:nvPr/>
        </p:nvPicPr>
        <p:blipFill>
          <a:blip r:embed="rId4"/>
          <a:stretch>
            <a:fillRect/>
          </a:stretch>
        </p:blipFill>
        <p:spPr>
          <a:xfrm>
            <a:off x="67234" y="1765994"/>
            <a:ext cx="4495801" cy="2779661"/>
          </a:xfrm>
          <a:prstGeom prst="rect">
            <a:avLst/>
          </a:prstGeom>
        </p:spPr>
      </p:pic>
      <p:pic>
        <p:nvPicPr>
          <p:cNvPr id="5" name="Picture 4" title="OSAS Portal homepage"/>
          <p:cNvPicPr>
            <a:picLocks noChangeAspect="1"/>
          </p:cNvPicPr>
          <p:nvPr/>
        </p:nvPicPr>
        <p:blipFill>
          <a:blip r:embed="rId5"/>
          <a:stretch>
            <a:fillRect/>
          </a:stretch>
        </p:blipFill>
        <p:spPr>
          <a:xfrm>
            <a:off x="4677831" y="1765994"/>
            <a:ext cx="4343401" cy="2640574"/>
          </a:xfrm>
          <a:prstGeom prst="rect">
            <a:avLst/>
          </a:prstGeom>
        </p:spPr>
      </p:pic>
      <p:sp>
        <p:nvSpPr>
          <p:cNvPr id="10" name="Content Placeholder 2"/>
          <p:cNvSpPr txBox="1">
            <a:spLocks/>
          </p:cNvSpPr>
          <p:nvPr/>
        </p:nvSpPr>
        <p:spPr>
          <a:xfrm>
            <a:off x="5072278" y="5234412"/>
            <a:ext cx="3554505" cy="394166"/>
          </a:xfrm>
          <a:prstGeom prst="rect">
            <a:avLst/>
          </a:prstGeom>
        </p:spPr>
        <p:txBody>
          <a:bodyPr vert="horz" lIns="68580" tIns="34290" rIns="6858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53" indent="0" algn="ctr">
              <a:spcAft>
                <a:spcPts val="450"/>
              </a:spcAft>
              <a:buNone/>
              <a:defRPr/>
            </a:pPr>
            <a:r>
              <a:rPr lang="en-US" dirty="0">
                <a:solidFill>
                  <a:schemeClr val="tx1">
                    <a:lumMod val="50000"/>
                  </a:schemeClr>
                </a:solidFill>
                <a:latin typeface="Calibri" panose="020F0502020204030204" pitchFamily="34" charset="0"/>
                <a:cs typeface="Calibri" panose="020F0502020204030204" pitchFamily="34" charset="0"/>
                <a:hlinkClick r:id="rId6"/>
              </a:rPr>
              <a:t>OSAS Portal</a:t>
            </a:r>
            <a:endParaRPr lang="en-US" u="sng" dirty="0">
              <a:solidFill>
                <a:schemeClr val="accent6">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442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descr="picture of zippers " title="connecting formative assessment practices, interim assessments, and summative assessments"/>
          <p:cNvPicPr preferRelativeResize="0"/>
          <p:nvPr/>
        </p:nvPicPr>
        <p:blipFill rotWithShape="1">
          <a:blip r:embed="rId3">
            <a:alphaModFix/>
          </a:blip>
          <a:srcRect/>
          <a:stretch/>
        </p:blipFill>
        <p:spPr>
          <a:xfrm>
            <a:off x="130525" y="2628075"/>
            <a:ext cx="4267201" cy="2824152"/>
          </a:xfrm>
          <a:prstGeom prst="rect">
            <a:avLst/>
          </a:prstGeom>
          <a:noFill/>
          <a:ln>
            <a:noFill/>
          </a:ln>
        </p:spPr>
      </p:pic>
      <p:sp>
        <p:nvSpPr>
          <p:cNvPr id="113" name="Google Shape;113;p3"/>
          <p:cNvSpPr txBox="1"/>
          <p:nvPr/>
        </p:nvSpPr>
        <p:spPr>
          <a:xfrm>
            <a:off x="968425" y="5598325"/>
            <a:ext cx="2591400" cy="35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Photo by</a:t>
            </a:r>
            <a:r>
              <a:rPr lang="en-US" sz="1100" b="0" i="0" u="none" strike="noStrike" cap="none">
                <a:solidFill>
                  <a:schemeClr val="dk1"/>
                </a:solidFill>
                <a:uFill>
                  <a:noFill/>
                </a:u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4"/>
              </a:rPr>
              <a:t>Tomas Sobek</a:t>
            </a:r>
            <a:r>
              <a:rPr lang="en-US" sz="1100" b="0" i="0" u="none" strike="noStrike" cap="none">
                <a:solidFill>
                  <a:schemeClr val="dk1"/>
                </a:solidFill>
                <a:latin typeface="Arial"/>
                <a:ea typeface="Arial"/>
                <a:cs typeface="Arial"/>
                <a:sym typeface="Arial"/>
              </a:rPr>
              <a:t> on</a:t>
            </a:r>
            <a:r>
              <a:rPr lang="en-US" sz="1100" b="0" i="0" u="none" strike="noStrike" cap="none">
                <a:solidFill>
                  <a:schemeClr val="dk1"/>
                </a:solidFill>
                <a:uFill>
                  <a:noFill/>
                </a:u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5"/>
              </a:rPr>
              <a:t>Unsplash</a:t>
            </a:r>
            <a:endParaRPr sz="1400" b="0" i="0" u="none" strike="noStrike" cap="none">
              <a:solidFill>
                <a:srgbClr val="000000"/>
              </a:solidFill>
              <a:latin typeface="Arial"/>
              <a:ea typeface="Arial"/>
              <a:cs typeface="Arial"/>
              <a:sym typeface="Arial"/>
            </a:endParaRPr>
          </a:p>
        </p:txBody>
      </p:sp>
      <p:sp>
        <p:nvSpPr>
          <p:cNvPr id="114" name="Google Shape;114;p3"/>
          <p:cNvSpPr txBox="1">
            <a:spLocks noGrp="1"/>
          </p:cNvSpPr>
          <p:nvPr>
            <p:ph type="body" idx="1"/>
          </p:nvPr>
        </p:nvSpPr>
        <p:spPr>
          <a:xfrm>
            <a:off x="4572000" y="1484900"/>
            <a:ext cx="44982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Participants will build assessment literacy and improve practice by </a:t>
            </a:r>
            <a:r>
              <a:rPr lang="en-US" b="1" dirty="0"/>
              <a:t>connecting formative assessment practices, interim assessments, and summative assessments</a:t>
            </a:r>
            <a:r>
              <a:rPr lang="en-US" dirty="0"/>
              <a:t> to continually improve access and outcomes for each and every learner in their care.</a:t>
            </a:r>
            <a:endParaRPr dirty="0"/>
          </a:p>
        </p:txBody>
      </p:sp>
      <p:sp>
        <p:nvSpPr>
          <p:cNvPr id="115" name="Google Shape;115;p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Series Outcome</a:t>
            </a:r>
            <a:endParaRPr>
              <a:solidFill>
                <a:schemeClr val="lt1"/>
              </a:solidFill>
            </a:endParaRPr>
          </a:p>
        </p:txBody>
      </p:sp>
    </p:spTree>
    <p:extLst>
      <p:ext uri="{BB962C8B-B14F-4D97-AF65-F5344CB8AC3E}">
        <p14:creationId xmlns:p14="http://schemas.microsoft.com/office/powerpoint/2010/main" val="2306487856"/>
      </p:ext>
    </p:extLst>
  </p:cSld>
  <p:clrMapOvr>
    <a:masterClrMapping/>
  </p:clrMapOvr>
  <p:transition advTm="36787"/>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p:nvPr>
        </p:nvSpPr>
        <p:spPr>
          <a:xfrm>
            <a:off x="1190438" y="80040"/>
            <a:ext cx="7886700" cy="774596"/>
          </a:xfrm>
        </p:spPr>
        <p:txBody>
          <a:bodyPr>
            <a:noAutofit/>
          </a:bodyPr>
          <a:lstStyle/>
          <a:p>
            <a:pPr algn="r"/>
            <a:r>
              <a:rPr lang="en-US" sz="3600" dirty="0">
                <a:solidFill>
                  <a:schemeClr val="bg1"/>
                </a:solidFill>
              </a:rPr>
              <a:t>Interim </a:t>
            </a:r>
            <a:r>
              <a:rPr sz="3600" dirty="0" smtClean="0">
                <a:solidFill>
                  <a:schemeClr val="bg1"/>
                </a:solidFill>
              </a:rPr>
              <a:t>Resources</a:t>
            </a:r>
            <a:r>
              <a:rPr lang="en-US" sz="3600" dirty="0" smtClean="0">
                <a:solidFill>
                  <a:schemeClr val="bg1"/>
                </a:solidFill>
              </a:rPr>
              <a:t> for Science</a:t>
            </a:r>
            <a:endParaRPr sz="3600" dirty="0">
              <a:solidFill>
                <a:schemeClr val="bg1"/>
              </a:solidFill>
            </a:endParaRPr>
          </a:p>
        </p:txBody>
      </p:sp>
      <p:pic>
        <p:nvPicPr>
          <p:cNvPr id="2" name="Picture 1" descr="ODE interim resources-science"/>
          <p:cNvPicPr>
            <a:picLocks noChangeAspect="1"/>
          </p:cNvPicPr>
          <p:nvPr/>
        </p:nvPicPr>
        <p:blipFill>
          <a:blip r:embed="rId3"/>
          <a:stretch>
            <a:fillRect/>
          </a:stretch>
        </p:blipFill>
        <p:spPr>
          <a:xfrm>
            <a:off x="158096" y="2373779"/>
            <a:ext cx="8919042" cy="3375475"/>
          </a:xfrm>
          <a:prstGeom prst="rect">
            <a:avLst/>
          </a:prstGeom>
        </p:spPr>
      </p:pic>
      <p:sp>
        <p:nvSpPr>
          <p:cNvPr id="8" name="Rectangle 7" descr="box around AVA button" title="Red box"/>
          <p:cNvSpPr/>
          <p:nvPr/>
        </p:nvSpPr>
        <p:spPr>
          <a:xfrm>
            <a:off x="245035" y="3048001"/>
            <a:ext cx="8552329" cy="6813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descr="box around AVA button" title="Red box"/>
          <p:cNvSpPr/>
          <p:nvPr/>
        </p:nvSpPr>
        <p:spPr>
          <a:xfrm>
            <a:off x="245035" y="3729319"/>
            <a:ext cx="8552329" cy="854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descr="box around AVA button" title="Red box"/>
          <p:cNvSpPr/>
          <p:nvPr/>
        </p:nvSpPr>
        <p:spPr>
          <a:xfrm>
            <a:off x="245034" y="4583953"/>
            <a:ext cx="8552329" cy="812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007988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DE interim resources-ELA and Math"/>
          <p:cNvPicPr>
            <a:picLocks noChangeAspect="1"/>
          </p:cNvPicPr>
          <p:nvPr/>
        </p:nvPicPr>
        <p:blipFill>
          <a:blip r:embed="rId3"/>
          <a:stretch>
            <a:fillRect/>
          </a:stretch>
        </p:blipFill>
        <p:spPr>
          <a:xfrm>
            <a:off x="4129" y="1465640"/>
            <a:ext cx="9034137" cy="4889270"/>
          </a:xfrm>
          <a:prstGeom prst="rect">
            <a:avLst/>
          </a:prstGeom>
        </p:spPr>
      </p:pic>
      <p:sp>
        <p:nvSpPr>
          <p:cNvPr id="33798" name="Title 6"/>
          <p:cNvSpPr>
            <a:spLocks noGrp="1"/>
          </p:cNvSpPr>
          <p:nvPr>
            <p:ph type="title"/>
          </p:nvPr>
        </p:nvSpPr>
        <p:spPr/>
        <p:txBody>
          <a:bodyPr>
            <a:noAutofit/>
          </a:bodyPr>
          <a:lstStyle/>
          <a:p>
            <a:pPr algn="r"/>
            <a:r>
              <a:rPr lang="en-US" sz="3600" dirty="0">
                <a:solidFill>
                  <a:schemeClr val="tx1"/>
                </a:solidFill>
              </a:rPr>
              <a:t>Interim </a:t>
            </a:r>
            <a:r>
              <a:rPr sz="3600" dirty="0" smtClean="0">
                <a:solidFill>
                  <a:schemeClr val="tx1"/>
                </a:solidFill>
              </a:rPr>
              <a:t>Resources</a:t>
            </a:r>
            <a:r>
              <a:rPr lang="en-US" sz="3600" dirty="0" smtClean="0">
                <a:solidFill>
                  <a:schemeClr val="tx1"/>
                </a:solidFill>
              </a:rPr>
              <a:t> for ELA </a:t>
            </a:r>
            <a:br>
              <a:rPr lang="en-US" sz="3600" dirty="0" smtClean="0">
                <a:solidFill>
                  <a:schemeClr val="tx1"/>
                </a:solidFill>
              </a:rPr>
            </a:br>
            <a:r>
              <a:rPr lang="en-US" sz="3600" dirty="0" smtClean="0">
                <a:solidFill>
                  <a:schemeClr val="tx1"/>
                </a:solidFill>
              </a:rPr>
              <a:t>and Mathematics</a:t>
            </a:r>
            <a:endParaRPr sz="3600" dirty="0">
              <a:solidFill>
                <a:schemeClr val="tx1"/>
              </a:solidFill>
            </a:endParaRPr>
          </a:p>
        </p:txBody>
      </p:sp>
      <p:sp>
        <p:nvSpPr>
          <p:cNvPr id="8" name="Rectangle 7" descr="box around AVA button" title="Red box"/>
          <p:cNvSpPr/>
          <p:nvPr/>
        </p:nvSpPr>
        <p:spPr>
          <a:xfrm>
            <a:off x="365486" y="2972334"/>
            <a:ext cx="8552329" cy="1091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descr="box around AVA button" title="Red box"/>
          <p:cNvSpPr/>
          <p:nvPr/>
        </p:nvSpPr>
        <p:spPr>
          <a:xfrm>
            <a:off x="365485" y="4063999"/>
            <a:ext cx="8552329" cy="7872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descr="box around AVA button" title="Red box"/>
          <p:cNvSpPr/>
          <p:nvPr/>
        </p:nvSpPr>
        <p:spPr>
          <a:xfrm>
            <a:off x="365484" y="5559364"/>
            <a:ext cx="8552329" cy="812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descr="box around AVA button" title="Red box"/>
          <p:cNvSpPr/>
          <p:nvPr/>
        </p:nvSpPr>
        <p:spPr>
          <a:xfrm>
            <a:off x="365484" y="2132638"/>
            <a:ext cx="8552329" cy="748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6077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501485" y="3132344"/>
            <a:ext cx="7886700" cy="585606"/>
          </a:xfrm>
        </p:spPr>
        <p:txBody>
          <a:bodyPr>
            <a:normAutofit fontScale="90000"/>
          </a:bodyPr>
          <a:lstStyle/>
          <a:p>
            <a:pPr marL="383381" indent="-383381" algn="ctr">
              <a:spcAft>
                <a:spcPts val="450"/>
              </a:spcAft>
              <a:defRPr/>
            </a:pPr>
            <a:r>
              <a:rPr lang="en-US" dirty="0" smtClean="0">
                <a:solidFill>
                  <a:schemeClr val="tx1">
                    <a:lumMod val="50000"/>
                  </a:schemeClr>
                </a:solidFill>
              </a:rPr>
              <a:t>How DTCs Assign Test Groups for Educators in TIDE</a:t>
            </a:r>
            <a:endParaRPr lang="en-US" dirty="0">
              <a:solidFill>
                <a:schemeClr val="tx1">
                  <a:lumMod val="50000"/>
                </a:schemeClr>
              </a:solidFill>
            </a:endParaRPr>
          </a:p>
        </p:txBody>
      </p:sp>
      <p:sp>
        <p:nvSpPr>
          <p:cNvPr id="3" name="Rectangle 2"/>
          <p:cNvSpPr/>
          <p:nvPr/>
        </p:nvSpPr>
        <p:spPr>
          <a:xfrm>
            <a:off x="1908724" y="5667883"/>
            <a:ext cx="5072222" cy="523220"/>
          </a:xfrm>
          <a:prstGeom prst="rect">
            <a:avLst/>
          </a:prstGeom>
        </p:spPr>
        <p:txBody>
          <a:bodyPr wrap="none">
            <a:spAutoFit/>
          </a:bodyPr>
          <a:lstStyle/>
          <a:p>
            <a:r>
              <a:rPr lang="en-US" sz="2800" b="1" i="1" dirty="0" smtClean="0">
                <a:solidFill>
                  <a:schemeClr val="tx1">
                    <a:lumMod val="50000"/>
                  </a:schemeClr>
                </a:solidFill>
              </a:rPr>
              <a:t>Using OSAS Portal and TIDE</a:t>
            </a:r>
            <a:endParaRPr lang="en-US" sz="2800" b="1" i="1" dirty="0"/>
          </a:p>
        </p:txBody>
      </p:sp>
    </p:spTree>
    <p:extLst>
      <p:ext uri="{BB962C8B-B14F-4D97-AF65-F5344CB8AC3E}">
        <p14:creationId xmlns:p14="http://schemas.microsoft.com/office/powerpoint/2010/main" val="246170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2214783" y="245472"/>
            <a:ext cx="6149788" cy="650631"/>
          </a:xfrm>
          <a:prstGeom prst="rect">
            <a:avLst/>
          </a:prstGeom>
        </p:spPr>
        <p:txBody>
          <a:bodyPr spcFirstLastPara="1" vert="horz" wrap="square" lIns="68569" tIns="34275" rIns="68569" bIns="34275" rtlCol="0" anchor="ctr" anchorCtr="0">
            <a:noAutofit/>
          </a:bodyPr>
          <a:lstStyle/>
          <a:p>
            <a:pPr algn="ctr"/>
            <a:r>
              <a:rPr lang="en-US" sz="3000" dirty="0" smtClean="0"/>
              <a:t>Assigning Test Groups to OSAS Portal User Accounts</a:t>
            </a:r>
            <a:endParaRPr sz="3000" dirty="0">
              <a:latin typeface="+mn-lt"/>
            </a:endParaRPr>
          </a:p>
        </p:txBody>
      </p:sp>
      <p:grpSp>
        <p:nvGrpSpPr>
          <p:cNvPr id="6" name="Group 5" title="OSAS Portal"/>
          <p:cNvGrpSpPr/>
          <p:nvPr/>
        </p:nvGrpSpPr>
        <p:grpSpPr>
          <a:xfrm>
            <a:off x="575076" y="1096021"/>
            <a:ext cx="8081761" cy="5063860"/>
            <a:chOff x="1723660" y="762913"/>
            <a:chExt cx="8896350" cy="5405045"/>
          </a:xfrm>
        </p:grpSpPr>
        <p:pic>
          <p:nvPicPr>
            <p:cNvPr id="2" name="Picture 1" title="OSAS Portal"/>
            <p:cNvPicPr>
              <a:picLocks noChangeAspect="1"/>
            </p:cNvPicPr>
            <p:nvPr/>
          </p:nvPicPr>
          <p:blipFill>
            <a:blip r:embed="rId3"/>
            <a:stretch>
              <a:fillRect/>
            </a:stretch>
          </p:blipFill>
          <p:spPr>
            <a:xfrm>
              <a:off x="1723660" y="762913"/>
              <a:ext cx="8896350" cy="5400860"/>
            </a:xfrm>
            <a:prstGeom prst="rect">
              <a:avLst/>
            </a:prstGeom>
          </p:spPr>
        </p:pic>
        <p:sp>
          <p:nvSpPr>
            <p:cNvPr id="3" name="Rectangle 2"/>
            <p:cNvSpPr/>
            <p:nvPr/>
          </p:nvSpPr>
          <p:spPr>
            <a:xfrm>
              <a:off x="4323472" y="1900237"/>
              <a:ext cx="3690424" cy="4267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0" name="Rectangle 9" descr="Box around Interim Assessment button" title="Red Box"/>
          <p:cNvSpPr/>
          <p:nvPr/>
        </p:nvSpPr>
        <p:spPr>
          <a:xfrm>
            <a:off x="554804" y="3740806"/>
            <a:ext cx="2314186" cy="1608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title="TA Button options "/>
          <p:cNvPicPr>
            <a:picLocks noChangeAspect="1"/>
          </p:cNvPicPr>
          <p:nvPr/>
        </p:nvPicPr>
        <p:blipFill>
          <a:blip r:embed="rId4"/>
          <a:stretch>
            <a:fillRect/>
          </a:stretch>
        </p:blipFill>
        <p:spPr>
          <a:xfrm>
            <a:off x="2922290" y="2478300"/>
            <a:ext cx="3367061" cy="3615875"/>
          </a:xfrm>
          <a:prstGeom prst="rect">
            <a:avLst/>
          </a:prstGeom>
        </p:spPr>
      </p:pic>
      <p:sp>
        <p:nvSpPr>
          <p:cNvPr id="12" name="Rectangle 11" descr="Box around Interim Assessment button" title="Red Box"/>
          <p:cNvSpPr/>
          <p:nvPr/>
        </p:nvSpPr>
        <p:spPr>
          <a:xfrm>
            <a:off x="4034547" y="2474379"/>
            <a:ext cx="1142545" cy="1231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56959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2214783" y="245472"/>
            <a:ext cx="6149788" cy="650631"/>
          </a:xfrm>
          <a:prstGeom prst="rect">
            <a:avLst/>
          </a:prstGeom>
        </p:spPr>
        <p:txBody>
          <a:bodyPr spcFirstLastPara="1" vert="horz" wrap="square" lIns="68569" tIns="34275" rIns="68569" bIns="34275" rtlCol="0" anchor="ctr" anchorCtr="0">
            <a:noAutofit/>
          </a:bodyPr>
          <a:lstStyle/>
          <a:p>
            <a:pPr algn="ctr"/>
            <a:r>
              <a:rPr lang="en-US" sz="3000" dirty="0" smtClean="0"/>
              <a:t>Assigning Test Groups to OSAS Portal User Accounts</a:t>
            </a:r>
            <a:endParaRPr sz="3000" dirty="0">
              <a:latin typeface="+mn-lt"/>
            </a:endParaRPr>
          </a:p>
        </p:txBody>
      </p:sp>
      <p:pic>
        <p:nvPicPr>
          <p:cNvPr id="4" name="Picture 3" descr="Tide USER Search"/>
          <p:cNvPicPr>
            <a:picLocks noChangeAspect="1"/>
          </p:cNvPicPr>
          <p:nvPr/>
        </p:nvPicPr>
        <p:blipFill>
          <a:blip r:embed="rId3"/>
          <a:stretch>
            <a:fillRect/>
          </a:stretch>
        </p:blipFill>
        <p:spPr>
          <a:xfrm>
            <a:off x="255225" y="1458412"/>
            <a:ext cx="8715738" cy="4335155"/>
          </a:xfrm>
          <a:prstGeom prst="rect">
            <a:avLst/>
          </a:prstGeom>
        </p:spPr>
      </p:pic>
      <p:sp>
        <p:nvSpPr>
          <p:cNvPr id="13" name="Rectangle 12" descr="box around AVA button" title="Red box"/>
          <p:cNvSpPr/>
          <p:nvPr/>
        </p:nvSpPr>
        <p:spPr>
          <a:xfrm>
            <a:off x="695381" y="4851248"/>
            <a:ext cx="7775139" cy="49769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descr="Tide USER Search"/>
          <p:cNvPicPr>
            <a:picLocks noChangeAspect="1"/>
          </p:cNvPicPr>
          <p:nvPr/>
        </p:nvPicPr>
        <p:blipFill>
          <a:blip r:embed="rId4"/>
          <a:stretch>
            <a:fillRect/>
          </a:stretch>
        </p:blipFill>
        <p:spPr>
          <a:xfrm>
            <a:off x="0" y="1411245"/>
            <a:ext cx="9093512" cy="3293387"/>
          </a:xfrm>
          <a:prstGeom prst="rect">
            <a:avLst/>
          </a:prstGeom>
        </p:spPr>
      </p:pic>
      <p:sp>
        <p:nvSpPr>
          <p:cNvPr id="14" name="Rectangle 13" descr="box around AVA button" title="Red box"/>
          <p:cNvSpPr/>
          <p:nvPr/>
        </p:nvSpPr>
        <p:spPr>
          <a:xfrm>
            <a:off x="2004014" y="2551559"/>
            <a:ext cx="2442051" cy="15878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descr="box around AVA button" title="Red box"/>
          <p:cNvSpPr/>
          <p:nvPr/>
        </p:nvSpPr>
        <p:spPr>
          <a:xfrm>
            <a:off x="7025001" y="2677495"/>
            <a:ext cx="1945962" cy="892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descr="box around AVA button" title="Red box"/>
          <p:cNvSpPr/>
          <p:nvPr/>
        </p:nvSpPr>
        <p:spPr>
          <a:xfrm>
            <a:off x="7660153" y="4205145"/>
            <a:ext cx="1352436" cy="295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611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2" name="Picture 1" title="ODE Website Student Assessment screenshot"/>
          <p:cNvPicPr>
            <a:picLocks noChangeAspect="1"/>
          </p:cNvPicPr>
          <p:nvPr/>
        </p:nvPicPr>
        <p:blipFill>
          <a:blip r:embed="rId3"/>
          <a:stretch>
            <a:fillRect/>
          </a:stretch>
        </p:blipFill>
        <p:spPr>
          <a:xfrm>
            <a:off x="0" y="1398133"/>
            <a:ext cx="3249307" cy="3742456"/>
          </a:xfrm>
          <a:prstGeom prst="rect">
            <a:avLst/>
          </a:prstGeom>
        </p:spPr>
      </p:pic>
      <p:sp>
        <p:nvSpPr>
          <p:cNvPr id="332" name="Google Shape;332;p2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algn="r">
              <a:buSzPts val="4400"/>
            </a:pPr>
            <a:r>
              <a:rPr lang="en-US" sz="3600" dirty="0" smtClean="0">
                <a:solidFill>
                  <a:schemeClr val="lt1"/>
                </a:solidFill>
              </a:rPr>
              <a:t>Contact Us! www.oregon.gov/ode</a:t>
            </a:r>
            <a:endParaRPr sz="3600" dirty="0">
              <a:solidFill>
                <a:schemeClr val="bg1"/>
              </a:solidFill>
            </a:endParaRPr>
          </a:p>
        </p:txBody>
      </p:sp>
      <p:sp>
        <p:nvSpPr>
          <p:cNvPr id="333" name="Google Shape;333;p23"/>
          <p:cNvSpPr txBox="1">
            <a:spLocks noGrp="1"/>
          </p:cNvSpPr>
          <p:nvPr>
            <p:ph type="body" idx="1"/>
          </p:nvPr>
        </p:nvSpPr>
        <p:spPr>
          <a:xfrm>
            <a:off x="591150" y="2074911"/>
            <a:ext cx="8418900" cy="4551300"/>
          </a:xfrm>
          <a:prstGeom prst="rect">
            <a:avLst/>
          </a:prstGeom>
          <a:noFill/>
          <a:ln>
            <a:noFill/>
          </a:ln>
        </p:spPr>
        <p:txBody>
          <a:bodyPr spcFirstLastPara="1" wrap="square" lIns="91425" tIns="45700" rIns="91425" bIns="45700" anchor="t" anchorCtr="0">
            <a:noAutofit/>
          </a:bodyPr>
          <a:lstStyle/>
          <a:p>
            <a:pPr marL="2743200" lvl="0" indent="0" algn="l" rtl="0">
              <a:lnSpc>
                <a:spcPct val="90000"/>
              </a:lnSpc>
              <a:spcBef>
                <a:spcPts val="0"/>
              </a:spcBef>
              <a:spcAft>
                <a:spcPts val="0"/>
              </a:spcAft>
              <a:buSzPts val="2800"/>
              <a:buNone/>
            </a:pPr>
            <a:r>
              <a:rPr lang="en-US" b="1" dirty="0" smtClean="0"/>
              <a:t> </a:t>
            </a:r>
          </a:p>
          <a:p>
            <a:pPr marL="2743200" lvl="0" indent="0" algn="l"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2800"/>
              <a:buNone/>
            </a:pPr>
            <a:r>
              <a:rPr lang="en-US" sz="2400" b="1" u="sng" dirty="0">
                <a:solidFill>
                  <a:schemeClr val="hlink"/>
                </a:solidFill>
                <a:hlinkClick r:id="rId4"/>
              </a:rPr>
              <a:t>Dan Farley</a:t>
            </a:r>
            <a:r>
              <a:rPr lang="en-US" sz="2400" b="1" dirty="0"/>
              <a:t>:</a:t>
            </a:r>
            <a:r>
              <a:rPr lang="en-US" sz="2400" dirty="0"/>
              <a:t> </a:t>
            </a:r>
            <a:r>
              <a:rPr lang="en-US" sz="2400" i="1" dirty="0"/>
              <a:t>Director of Assessment </a:t>
            </a:r>
            <a:endParaRPr sz="2400" i="1" dirty="0"/>
          </a:p>
          <a:p>
            <a:pPr marL="914400" lvl="1" indent="-279400" algn="r"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1800"/>
              <a:buNone/>
            </a:pPr>
            <a:r>
              <a:rPr lang="en-US" sz="2400" b="1" u="sng" dirty="0">
                <a:solidFill>
                  <a:schemeClr val="hlink"/>
                </a:solidFill>
                <a:hlinkClick r:id="rId5"/>
              </a:rPr>
              <a:t>Noelle </a:t>
            </a:r>
            <a:r>
              <a:rPr lang="en-US" sz="2400" b="1" u="sng" dirty="0" err="1">
                <a:solidFill>
                  <a:schemeClr val="hlink"/>
                </a:solidFill>
                <a:hlinkClick r:id="rId5"/>
              </a:rPr>
              <a:t>Gorbett</a:t>
            </a:r>
            <a:r>
              <a:rPr lang="en-US" sz="2400" b="1" dirty="0"/>
              <a:t>: </a:t>
            </a:r>
            <a:r>
              <a:rPr lang="en-US" sz="2400" i="1" dirty="0"/>
              <a:t>Science Assessment</a:t>
            </a:r>
            <a:endParaRPr sz="2400" i="1" dirty="0"/>
          </a:p>
          <a:p>
            <a:pPr marL="457200" lvl="0" indent="0" algn="r" rtl="0">
              <a:lnSpc>
                <a:spcPct val="90000"/>
              </a:lnSpc>
              <a:spcBef>
                <a:spcPts val="0"/>
              </a:spcBef>
              <a:spcAft>
                <a:spcPts val="0"/>
              </a:spcAft>
              <a:buSzPts val="1800"/>
              <a:buNone/>
            </a:pPr>
            <a:endParaRPr sz="2400" i="1" dirty="0"/>
          </a:p>
          <a:p>
            <a:pPr marL="0" lvl="0" indent="0" algn="r" rtl="0">
              <a:lnSpc>
                <a:spcPct val="90000"/>
              </a:lnSpc>
              <a:spcBef>
                <a:spcPts val="0"/>
              </a:spcBef>
              <a:spcAft>
                <a:spcPts val="0"/>
              </a:spcAft>
              <a:buSzPts val="1800"/>
              <a:buNone/>
            </a:pPr>
            <a:r>
              <a:rPr lang="en-US" sz="2400" b="1" u="sng" dirty="0">
                <a:solidFill>
                  <a:schemeClr val="hlink"/>
                </a:solidFill>
                <a:hlinkClick r:id="rId6"/>
              </a:rPr>
              <a:t>Andrew </a:t>
            </a:r>
            <a:r>
              <a:rPr lang="en-US" sz="2400" b="1" u="sng" dirty="0" err="1">
                <a:solidFill>
                  <a:schemeClr val="hlink"/>
                </a:solidFill>
                <a:hlinkClick r:id="rId6"/>
              </a:rPr>
              <a:t>Byerley</a:t>
            </a:r>
            <a:r>
              <a:rPr lang="en-US" sz="2400" b="1" dirty="0"/>
              <a:t>:</a:t>
            </a:r>
            <a:r>
              <a:rPr lang="en-US" sz="2400" i="1" dirty="0"/>
              <a:t> Mathematics Assessment </a:t>
            </a:r>
            <a:endParaRPr sz="2400" i="1" dirty="0"/>
          </a:p>
          <a:p>
            <a:pPr marL="457200" lvl="0" indent="0" algn="r" rtl="0">
              <a:lnSpc>
                <a:spcPct val="90000"/>
              </a:lnSpc>
              <a:spcBef>
                <a:spcPts val="0"/>
              </a:spcBef>
              <a:spcAft>
                <a:spcPts val="0"/>
              </a:spcAft>
              <a:buSzPts val="1800"/>
              <a:buNone/>
            </a:pPr>
            <a:endParaRPr sz="2400" i="1" dirty="0"/>
          </a:p>
          <a:p>
            <a:pPr marL="0" lvl="0" indent="0" algn="r" rtl="0">
              <a:lnSpc>
                <a:spcPct val="90000"/>
              </a:lnSpc>
              <a:spcBef>
                <a:spcPts val="0"/>
              </a:spcBef>
              <a:spcAft>
                <a:spcPts val="0"/>
              </a:spcAft>
              <a:buSzPts val="1800"/>
              <a:buNone/>
            </a:pPr>
            <a:r>
              <a:rPr lang="en-US" sz="2400" b="1" u="sng" dirty="0">
                <a:solidFill>
                  <a:schemeClr val="hlink"/>
                </a:solidFill>
                <a:hlinkClick r:id="rId7"/>
              </a:rPr>
              <a:t>Tony Bertrand</a:t>
            </a:r>
            <a:r>
              <a:rPr lang="en-US" sz="2400" b="1" dirty="0"/>
              <a:t>:</a:t>
            </a:r>
            <a:r>
              <a:rPr lang="en-US" sz="2400" i="1" dirty="0"/>
              <a:t> ELA and Social Sciences Assessment </a:t>
            </a:r>
            <a:endParaRPr sz="2400" i="1" dirty="0"/>
          </a:p>
          <a:p>
            <a:pPr marL="457200" lvl="0" indent="0" algn="r" rtl="0">
              <a:lnSpc>
                <a:spcPct val="90000"/>
              </a:lnSpc>
              <a:spcBef>
                <a:spcPts val="0"/>
              </a:spcBef>
              <a:spcAft>
                <a:spcPts val="0"/>
              </a:spcAft>
              <a:buSzPts val="1800"/>
              <a:buNone/>
            </a:pPr>
            <a:endParaRPr sz="2400" i="1" dirty="0"/>
          </a:p>
          <a:p>
            <a:pPr marL="0" lvl="0" indent="0" algn="r" rtl="0">
              <a:lnSpc>
                <a:spcPct val="90000"/>
              </a:lnSpc>
              <a:spcBef>
                <a:spcPts val="0"/>
              </a:spcBef>
              <a:spcAft>
                <a:spcPts val="0"/>
              </a:spcAft>
              <a:buSzPts val="1800"/>
              <a:buNone/>
            </a:pPr>
            <a:r>
              <a:rPr lang="en-US" sz="2400" b="1" u="sng" dirty="0">
                <a:solidFill>
                  <a:schemeClr val="hlink"/>
                </a:solidFill>
                <a:hlinkClick r:id="rId8"/>
              </a:rPr>
              <a:t>Ben Wolcott</a:t>
            </a:r>
            <a:r>
              <a:rPr lang="en-US" sz="2400" b="1" dirty="0"/>
              <a:t>: </a:t>
            </a:r>
            <a:r>
              <a:rPr lang="en-US" sz="2400" i="1" dirty="0"/>
              <a:t>English Language Proficiency Assessment</a:t>
            </a:r>
            <a:endParaRPr sz="2400" dirty="0"/>
          </a:p>
        </p:txBody>
      </p:sp>
      <p:sp>
        <p:nvSpPr>
          <p:cNvPr id="334" name="Google Shape;334;p23"/>
          <p:cNvSpPr txBox="1"/>
          <p:nvPr/>
        </p:nvSpPr>
        <p:spPr>
          <a:xfrm>
            <a:off x="65850" y="6504900"/>
            <a:ext cx="3528600" cy="35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Photo by</a:t>
            </a:r>
            <a:r>
              <a:rPr lang="en-US" sz="1100" b="0" i="0" u="none" strike="noStrike" cap="none">
                <a:solidFill>
                  <a:srgbClr val="FFFFFF"/>
                </a:solidFill>
                <a:uFill>
                  <a:noFill/>
                </a:u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rgbClr val="FFFFFF"/>
                </a:solid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Volodymyr Hryshchenko</a:t>
            </a:r>
            <a:r>
              <a:rPr lang="en-US" sz="1100" b="0" i="0" u="none" strike="noStrike" cap="none">
                <a:solidFill>
                  <a:srgbClr val="FFFFFF"/>
                </a:solidFill>
                <a:latin typeface="Arial"/>
                <a:ea typeface="Arial"/>
                <a:cs typeface="Arial"/>
                <a:sym typeface="Arial"/>
              </a:rPr>
              <a:t> on</a:t>
            </a:r>
            <a:r>
              <a:rPr lang="en-US" sz="1100" b="0" i="0" u="none" strike="noStrike" cap="none">
                <a:solidFill>
                  <a:srgbClr val="FFFFFF"/>
                </a:solidFill>
                <a:uFill>
                  <a:noFill/>
                </a:uFill>
                <a:latin typeface="Arial"/>
                <a:ea typeface="Arial"/>
                <a:cs typeface="Arial"/>
                <a:sym typeface="Aria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rgbClr val="FFFFFF"/>
                </a:solidFill>
                <a:latin typeface="Arial"/>
                <a:ea typeface="Arial"/>
                <a:cs typeface="Arial"/>
                <a:sym typeface="Aria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Unsplash</a:t>
            </a:r>
            <a:endParaRPr sz="1400" b="0" i="0" u="none" strike="noStrike" cap="none">
              <a:solidFill>
                <a:srgbClr val="FFFFFF"/>
              </a:solidFill>
              <a:latin typeface="Arial"/>
              <a:ea typeface="Arial"/>
              <a:cs typeface="Arial"/>
              <a:sym typeface="Arial"/>
            </a:endParaRPr>
          </a:p>
        </p:txBody>
      </p:sp>
      <p:pic>
        <p:nvPicPr>
          <p:cNvPr id="335" name="Google Shape;335;p23" title="Question and Contact visual picture"/>
          <p:cNvPicPr preferRelativeResize="0"/>
          <p:nvPr/>
        </p:nvPicPr>
        <p:blipFill rotWithShape="1">
          <a:blip r:embed="rId11">
            <a:alphaModFix/>
          </a:blip>
          <a:srcRect/>
          <a:stretch/>
        </p:blipFill>
        <p:spPr>
          <a:xfrm>
            <a:off x="5369166" y="1398133"/>
            <a:ext cx="2522810" cy="1556082"/>
          </a:xfrm>
          <a:prstGeom prst="rect">
            <a:avLst/>
          </a:prstGeom>
          <a:noFill/>
          <a:ln>
            <a:noFill/>
          </a:ln>
        </p:spPr>
      </p:pic>
      <p:sp>
        <p:nvSpPr>
          <p:cNvPr id="337" name="Google Shape;337;p23" title="red box around student assessment link"/>
          <p:cNvSpPr/>
          <p:nvPr/>
        </p:nvSpPr>
        <p:spPr>
          <a:xfrm>
            <a:off x="103163" y="4290646"/>
            <a:ext cx="1832754" cy="351692"/>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770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Interim Assessment Series</a:t>
            </a:r>
            <a:endParaRPr lang="en-US" dirty="0"/>
          </a:p>
        </p:txBody>
      </p:sp>
      <p:sp>
        <p:nvSpPr>
          <p:cNvPr id="121" name="Google Shape;121;p4"/>
          <p:cNvSpPr txBox="1">
            <a:spLocks noGrp="1"/>
          </p:cNvSpPr>
          <p:nvPr>
            <p:ph type="sldNum" idx="12"/>
          </p:nvPr>
        </p:nvSpPr>
        <p:spPr/>
        <p:txBody>
          <a:bodyPr/>
          <a:lstStyle/>
          <a:p>
            <a:pPr lvl="0"/>
            <a:fld id="{00000000-1234-1234-1234-123412341234}" type="slidenum">
              <a:rPr lang="en-US" smtClean="0"/>
              <a:pPr lvl="0"/>
              <a:t>4</a:t>
            </a:fld>
            <a:endParaRPr lang="en-US"/>
          </a:p>
        </p:txBody>
      </p:sp>
      <p:graphicFrame>
        <p:nvGraphicFramePr>
          <p:cNvPr id="122" name="Google Shape;122;p4" title="Session Guide Table"/>
          <p:cNvGraphicFramePr/>
          <p:nvPr>
            <p:extLst>
              <p:ext uri="{D42A27DB-BD31-4B8C-83A1-F6EECF244321}">
                <p14:modId xmlns:p14="http://schemas.microsoft.com/office/powerpoint/2010/main" val="3938085189"/>
              </p:ext>
            </p:extLst>
          </p:nvPr>
        </p:nvGraphicFramePr>
        <p:xfrm>
          <a:off x="248165" y="983939"/>
          <a:ext cx="8647650" cy="5296850"/>
        </p:xfrm>
        <a:graphic>
          <a:graphicData uri="http://schemas.openxmlformats.org/drawingml/2006/table">
            <a:tbl>
              <a:tblPr firstRow="1" bandRow="1">
                <a:noFill/>
              </a:tblPr>
              <a:tblGrid>
                <a:gridCol w="2014325">
                  <a:extLst>
                    <a:ext uri="{9D8B030D-6E8A-4147-A177-3AD203B41FA5}">
                      <a16:colId xmlns:a16="http://schemas.microsoft.com/office/drawing/2014/main" val="20000"/>
                    </a:ext>
                  </a:extLst>
                </a:gridCol>
                <a:gridCol w="6633325">
                  <a:extLst>
                    <a:ext uri="{9D8B030D-6E8A-4147-A177-3AD203B41FA5}">
                      <a16:colId xmlns:a16="http://schemas.microsoft.com/office/drawing/2014/main" val="20001"/>
                    </a:ext>
                  </a:extLst>
                </a:gridCol>
              </a:tblGrid>
              <a:tr h="668750">
                <a:tc gridSpan="2">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a:solidFill>
                            <a:srgbClr val="FFFFFF"/>
                          </a:solidFill>
                          <a:latin typeface="Calibri"/>
                          <a:ea typeface="Calibri"/>
                          <a:cs typeface="Calibri"/>
                          <a:sym typeface="Calibri"/>
                        </a:rPr>
                        <a:t>Session Guide</a:t>
                      </a:r>
                      <a:endParaRPr sz="2800" b="1" u="none" strike="noStrike" cap="none">
                        <a:solidFill>
                          <a:srgbClr val="FFFFFF"/>
                        </a:solidFill>
                        <a:latin typeface="Calibri"/>
                        <a:ea typeface="Calibri"/>
                        <a:cs typeface="Calibri"/>
                        <a:sym typeface="Calibri"/>
                      </a:endParaRPr>
                    </a:p>
                  </a:txBody>
                  <a:tcPr marL="91450" marR="91450" marT="45725" marB="45725" anchor="ctr">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1</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Understanding a Balanced Assessment System</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1"/>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dirty="0">
                          <a:latin typeface="Calibri"/>
                          <a:ea typeface="Calibri"/>
                          <a:cs typeface="Calibri"/>
                          <a:sym typeface="Calibri"/>
                        </a:rPr>
                        <a:t>2</a:t>
                      </a:r>
                      <a:endParaRPr sz="2200" b="0" i="0"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dirty="0">
                          <a:latin typeface="Calibri"/>
                          <a:ea typeface="Calibri"/>
                          <a:cs typeface="Calibri"/>
                          <a:sym typeface="Calibri"/>
                        </a:rPr>
                        <a:t>Overview of the OSAS Interim Assessment System</a:t>
                      </a:r>
                      <a:endParaRPr sz="2200" b="0" i="0"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2"/>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3</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Using Interim Assessments in the</a:t>
                      </a:r>
                      <a:endParaRPr sz="2200"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Context of Instructional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dirty="0">
                          <a:latin typeface="Calibri"/>
                          <a:ea typeface="Calibri"/>
                          <a:cs typeface="Calibri"/>
                          <a:sym typeface="Calibri"/>
                        </a:rPr>
                        <a:t>4</a:t>
                      </a:r>
                      <a:endParaRPr sz="2200" b="1"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dirty="0">
                          <a:latin typeface="Calibri"/>
                          <a:ea typeface="Calibri"/>
                          <a:cs typeface="Calibri"/>
                          <a:sym typeface="Calibri"/>
                        </a:rPr>
                        <a:t>Interim Assessment Administration:</a:t>
                      </a:r>
                      <a:endParaRPr sz="2200" b="1"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dirty="0">
                          <a:latin typeface="Calibri"/>
                          <a:ea typeface="Calibri"/>
                          <a:cs typeface="Calibri"/>
                          <a:sym typeface="Calibri"/>
                        </a:rPr>
                        <a:t>Guidance and Support</a:t>
                      </a:r>
                      <a:endParaRPr sz="2200" b="1"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4"/>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5</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Accessing Interim Assessment Data to Inform Instructional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5"/>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6</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Exploring Tools for Teachers and Using Formative Assessment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83771594"/>
      </p:ext>
    </p:extLst>
  </p:cSld>
  <p:clrMapOvr>
    <a:masterClrMapping/>
  </p:clrMapOvr>
  <mc:AlternateContent xmlns:mc="http://schemas.openxmlformats.org/markup-compatibility/2006" xmlns:p14="http://schemas.microsoft.com/office/powerpoint/2010/main">
    <mc:Choice Requires="p14">
      <p:transition spd="slow" p14:dur="2000" advTm="47825"/>
    </mc:Choice>
    <mc:Fallback xmlns="">
      <p:transition spd="slow" advTm="4782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Session </a:t>
            </a:r>
            <a:r>
              <a:rPr lang="en-US" b="1">
                <a:solidFill>
                  <a:schemeClr val="lt1"/>
                </a:solidFill>
              </a:rPr>
              <a:t>Objectives</a:t>
            </a:r>
            <a:endParaRPr>
              <a:solidFill>
                <a:schemeClr val="lt1"/>
              </a:solidFill>
            </a:endParaRPr>
          </a:p>
        </p:txBody>
      </p:sp>
      <p:sp>
        <p:nvSpPr>
          <p:cNvPr id="129" name="Google Shape;129;p5"/>
          <p:cNvSpPr txBox="1">
            <a:spLocks noGrp="1"/>
          </p:cNvSpPr>
          <p:nvPr>
            <p:ph type="body" idx="1"/>
          </p:nvPr>
        </p:nvSpPr>
        <p:spPr>
          <a:xfrm>
            <a:off x="346840" y="2025916"/>
            <a:ext cx="8418900" cy="456527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By the end</a:t>
            </a:r>
            <a:r>
              <a:rPr lang="en-US" dirty="0"/>
              <a:t> of this session, educators will be able to:</a:t>
            </a:r>
            <a:endParaRPr dirty="0"/>
          </a:p>
          <a:p>
            <a:pPr marL="0" lvl="1" indent="0" algn="l" rtl="0">
              <a:lnSpc>
                <a:spcPct val="90000"/>
              </a:lnSpc>
              <a:spcBef>
                <a:spcPts val="0"/>
              </a:spcBef>
              <a:spcAft>
                <a:spcPts val="0"/>
              </a:spcAft>
              <a:buSzPts val="2800"/>
              <a:buNone/>
            </a:pPr>
            <a:endParaRPr sz="1200" dirty="0"/>
          </a:p>
          <a:p>
            <a:pPr lvl="0" indent="-381000">
              <a:lnSpc>
                <a:spcPct val="100000"/>
              </a:lnSpc>
              <a:spcBef>
                <a:spcPts val="0"/>
              </a:spcBef>
              <a:buSzPts val="2400"/>
              <a:buFont typeface="Calibri"/>
              <a:buChar char="•"/>
            </a:pPr>
            <a:r>
              <a:rPr lang="en-US" sz="2400" dirty="0" smtClean="0"/>
              <a:t>Review the training requirements and test security required for administering the interim assessments. </a:t>
            </a:r>
          </a:p>
          <a:p>
            <a:pPr lvl="0" indent="-381000">
              <a:lnSpc>
                <a:spcPct val="100000"/>
              </a:lnSpc>
              <a:spcBef>
                <a:spcPts val="0"/>
              </a:spcBef>
              <a:buSzPts val="2400"/>
              <a:buFont typeface="Calibri"/>
              <a:buChar char="•"/>
            </a:pPr>
            <a:endParaRPr lang="en-US" sz="1200" dirty="0"/>
          </a:p>
          <a:p>
            <a:pPr lvl="0" indent="-381000">
              <a:lnSpc>
                <a:spcPct val="100000"/>
              </a:lnSpc>
              <a:spcBef>
                <a:spcPts val="0"/>
              </a:spcBef>
              <a:buSzPts val="2400"/>
              <a:buFont typeface="Calibri"/>
              <a:buChar char="•"/>
            </a:pPr>
            <a:r>
              <a:rPr lang="en-US" sz="2400" dirty="0" smtClean="0"/>
              <a:t>Identify the resources available for both in-person and remote administration.</a:t>
            </a:r>
          </a:p>
          <a:p>
            <a:pPr lvl="0" indent="-381000">
              <a:lnSpc>
                <a:spcPct val="100000"/>
              </a:lnSpc>
              <a:spcBef>
                <a:spcPts val="0"/>
              </a:spcBef>
              <a:buSzPts val="2400"/>
              <a:buFont typeface="Calibri"/>
              <a:buChar char="•"/>
            </a:pPr>
            <a:endParaRPr lang="en-US" sz="1200" dirty="0"/>
          </a:p>
          <a:p>
            <a:pPr lvl="0" indent="-381000">
              <a:lnSpc>
                <a:spcPct val="100000"/>
              </a:lnSpc>
              <a:spcBef>
                <a:spcPts val="0"/>
              </a:spcBef>
              <a:buSzPts val="2400"/>
              <a:buFont typeface="Calibri"/>
              <a:buChar char="•"/>
            </a:pPr>
            <a:r>
              <a:rPr lang="en-US" sz="2400" dirty="0" smtClean="0"/>
              <a:t>Navigate the OSAS Portal to identify, select, and administer the interim assessments.</a:t>
            </a:r>
          </a:p>
          <a:p>
            <a:pPr lvl="0" indent="-381000">
              <a:lnSpc>
                <a:spcPct val="100000"/>
              </a:lnSpc>
              <a:spcBef>
                <a:spcPts val="0"/>
              </a:spcBef>
              <a:buSzPts val="2400"/>
              <a:buFont typeface="Calibri"/>
              <a:buChar char="•"/>
            </a:pPr>
            <a:endParaRPr lang="en-US" sz="1200" dirty="0"/>
          </a:p>
          <a:p>
            <a:pPr lvl="0" indent="-381000">
              <a:lnSpc>
                <a:spcPct val="100000"/>
              </a:lnSpc>
              <a:spcBef>
                <a:spcPts val="0"/>
              </a:spcBef>
              <a:buSzPts val="2400"/>
              <a:buFont typeface="Calibri"/>
              <a:buChar char="•"/>
            </a:pPr>
            <a:r>
              <a:rPr lang="en-US" sz="2400" dirty="0" smtClean="0"/>
              <a:t>Investigate how the Assessment Viewing Application can be used to better select the right interim assessment.</a:t>
            </a:r>
          </a:p>
        </p:txBody>
      </p:sp>
    </p:spTree>
    <p:custDataLst>
      <p:tags r:id="rId1"/>
    </p:custDataLst>
    <p:extLst>
      <p:ext uri="{BB962C8B-B14F-4D97-AF65-F5344CB8AC3E}">
        <p14:creationId xmlns:p14="http://schemas.microsoft.com/office/powerpoint/2010/main" val="3395593441"/>
      </p:ext>
    </p:extLst>
  </p:cSld>
  <p:clrMapOvr>
    <a:masterClrMapping/>
  </p:clrMapOvr>
  <mc:AlternateContent xmlns:mc="http://schemas.openxmlformats.org/markup-compatibility/2006" xmlns:p14="http://schemas.microsoft.com/office/powerpoint/2010/main">
    <mc:Choice Requires="p14">
      <p:transition spd="slow" p14:dur="2000" advTm="37486"/>
    </mc:Choice>
    <mc:Fallback xmlns="">
      <p:transition spd="slow" advTm="374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2" end="2"/>
                                            </p:txEl>
                                          </p:spTgt>
                                        </p:tgtEl>
                                        <p:attrNameLst>
                                          <p:attrName>style.visibility</p:attrName>
                                        </p:attrNameLst>
                                      </p:cBhvr>
                                      <p:to>
                                        <p:strVal val="visible"/>
                                      </p:to>
                                    </p:set>
                                    <p:animEffect transition="in" filter="fade">
                                      <p:cBhvr>
                                        <p:cTn id="7" dur="500"/>
                                        <p:tgtEl>
                                          <p:spTgt spid="1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4" end="4"/>
                                            </p:txEl>
                                          </p:spTgt>
                                        </p:tgtEl>
                                        <p:attrNameLst>
                                          <p:attrName>style.visibility</p:attrName>
                                        </p:attrNameLst>
                                      </p:cBhvr>
                                      <p:to>
                                        <p:strVal val="visible"/>
                                      </p:to>
                                    </p:set>
                                    <p:animEffect transition="in" filter="fade">
                                      <p:cBhvr>
                                        <p:cTn id="12" dur="500"/>
                                        <p:tgtEl>
                                          <p:spTgt spid="12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6" end="6"/>
                                            </p:txEl>
                                          </p:spTgt>
                                        </p:tgtEl>
                                        <p:attrNameLst>
                                          <p:attrName>style.visibility</p:attrName>
                                        </p:attrNameLst>
                                      </p:cBhvr>
                                      <p:to>
                                        <p:strVal val="visible"/>
                                      </p:to>
                                    </p:set>
                                    <p:animEffect transition="in" filter="fade">
                                      <p:cBhvr>
                                        <p:cTn id="17" dur="500"/>
                                        <p:tgtEl>
                                          <p:spTgt spid="12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8" end="8"/>
                                            </p:txEl>
                                          </p:spTgt>
                                        </p:tgtEl>
                                        <p:attrNameLst>
                                          <p:attrName>style.visibility</p:attrName>
                                        </p:attrNameLst>
                                      </p:cBhvr>
                                      <p:to>
                                        <p:strVal val="visible"/>
                                      </p:to>
                                    </p:set>
                                    <p:animEffect transition="in" filter="fade">
                                      <p:cBhvr>
                                        <p:cTn id="22" dur="500"/>
                                        <p:tgtEl>
                                          <p:spTgt spid="1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676700" y="3455396"/>
            <a:ext cx="7886700" cy="585606"/>
          </a:xfrm>
        </p:spPr>
        <p:txBody>
          <a:bodyPr>
            <a:normAutofit fontScale="90000"/>
          </a:bodyPr>
          <a:lstStyle/>
          <a:p>
            <a:pPr marL="383381" indent="-383381" algn="ctr">
              <a:spcAft>
                <a:spcPts val="450"/>
              </a:spcAft>
              <a:defRPr/>
            </a:pPr>
            <a:r>
              <a:rPr lang="en-US" dirty="0">
                <a:solidFill>
                  <a:schemeClr val="tx1">
                    <a:lumMod val="50000"/>
                  </a:schemeClr>
                </a:solidFill>
              </a:rPr>
              <a:t>Interim Assessment </a:t>
            </a:r>
            <a:r>
              <a:rPr lang="en-US" dirty="0" smtClean="0">
                <a:solidFill>
                  <a:schemeClr val="tx1">
                    <a:lumMod val="50000"/>
                  </a:schemeClr>
                </a:solidFill>
              </a:rPr>
              <a:t/>
            </a:r>
            <a:br>
              <a:rPr lang="en-US" dirty="0" smtClean="0">
                <a:solidFill>
                  <a:schemeClr val="tx1">
                    <a:lumMod val="50000"/>
                  </a:schemeClr>
                </a:solidFill>
              </a:rPr>
            </a:br>
            <a:r>
              <a:rPr lang="en-US" dirty="0" smtClean="0">
                <a:solidFill>
                  <a:schemeClr val="tx1">
                    <a:lumMod val="50000"/>
                  </a:schemeClr>
                </a:solidFill>
              </a:rPr>
              <a:t>Training Requirements</a:t>
            </a:r>
            <a:endParaRPr lang="en-US" dirty="0">
              <a:solidFill>
                <a:schemeClr val="tx1">
                  <a:lumMod val="50000"/>
                </a:schemeClr>
              </a:solidFill>
            </a:endParaRPr>
          </a:p>
        </p:txBody>
      </p:sp>
    </p:spTree>
    <p:extLst>
      <p:ext uri="{BB962C8B-B14F-4D97-AF65-F5344CB8AC3E}">
        <p14:creationId xmlns:p14="http://schemas.microsoft.com/office/powerpoint/2010/main" val="3268242591"/>
      </p:ext>
    </p:extLst>
  </p:cSld>
  <p:clrMapOvr>
    <a:masterClrMapping/>
  </p:clrMapOvr>
  <mc:AlternateContent xmlns:mc="http://schemas.openxmlformats.org/markup-compatibility/2006" xmlns:p14="http://schemas.microsoft.com/office/powerpoint/2010/main">
    <mc:Choice Requires="p14">
      <p:transition spd="slow" p14:dur="2000" advTm="4982"/>
    </mc:Choice>
    <mc:Fallback xmlns="">
      <p:transition spd="slow" advTm="498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257300" y="134851"/>
            <a:ext cx="7886700" cy="849217"/>
          </a:xfrm>
          <a:prstGeom prst="rect">
            <a:avLst/>
          </a:prstGeom>
        </p:spPr>
        <p:txBody>
          <a:bodyPr spcFirstLastPara="1" vert="horz" wrap="square" lIns="68569" tIns="34275" rIns="68569" bIns="34275" rtlCol="0" anchor="ctr" anchorCtr="0">
            <a:noAutofit/>
          </a:bodyPr>
          <a:lstStyle/>
          <a:p>
            <a:pPr algn="r"/>
            <a:r>
              <a:rPr lang="en" sz="3600" dirty="0" smtClean="0">
                <a:solidFill>
                  <a:schemeClr val="bg1"/>
                </a:solidFill>
              </a:rPr>
              <a:t>Interim Training Requirements</a:t>
            </a:r>
            <a:endParaRPr sz="3600" dirty="0">
              <a:solidFill>
                <a:schemeClr val="bg1"/>
              </a:solidFill>
            </a:endParaRPr>
          </a:p>
        </p:txBody>
      </p:sp>
      <p:sp>
        <p:nvSpPr>
          <p:cNvPr id="96" name="Google Shape;96;p16"/>
          <p:cNvSpPr txBox="1">
            <a:spLocks noGrp="1"/>
          </p:cNvSpPr>
          <p:nvPr>
            <p:ph type="subTitle" idx="4294967295"/>
          </p:nvPr>
        </p:nvSpPr>
        <p:spPr>
          <a:xfrm>
            <a:off x="477043" y="2342607"/>
            <a:ext cx="8189913" cy="3405052"/>
          </a:xfrm>
          <a:prstGeom prst="rect">
            <a:avLst/>
          </a:prstGeom>
        </p:spPr>
        <p:txBody>
          <a:bodyPr spcFirstLastPara="1" vert="horz" wrap="square" lIns="68569" tIns="34275" rIns="68569" bIns="34275" rtlCol="0" anchor="t" anchorCtr="0">
            <a:noAutofit/>
          </a:bodyPr>
          <a:lstStyle/>
          <a:p>
            <a:pPr lvl="0"/>
            <a:r>
              <a:rPr lang="en-US" dirty="0"/>
              <a:t>DTCs or STCs will need to apply the </a:t>
            </a:r>
            <a:r>
              <a:rPr lang="en-US" b="1" dirty="0"/>
              <a:t>“Interim” </a:t>
            </a:r>
            <a:r>
              <a:rPr lang="en-US" dirty="0"/>
              <a:t>Test Group to each user that will administer the interim assessments.  The decision to allow access to the Interim Assessment System is determined by the educators’ district. </a:t>
            </a:r>
            <a:endParaRPr lang="en-US" dirty="0" smtClean="0"/>
          </a:p>
          <a:p>
            <a:pPr lvl="0"/>
            <a:endParaRPr lang="en-US" sz="600" dirty="0"/>
          </a:p>
          <a:p>
            <a:pPr lvl="1"/>
            <a:r>
              <a:rPr lang="en-US" dirty="0"/>
              <a:t>Users </a:t>
            </a:r>
            <a:r>
              <a:rPr lang="en-US" b="1" dirty="0">
                <a:solidFill>
                  <a:srgbClr val="FF0000"/>
                </a:solidFill>
              </a:rPr>
              <a:t>will not be able to administer the interim assessments </a:t>
            </a:r>
            <a:r>
              <a:rPr lang="en-US" dirty="0"/>
              <a:t>if the Test Group permission is not assigned to their TA user account.</a:t>
            </a:r>
          </a:p>
          <a:p>
            <a:pPr marL="257168" lvl="1" indent="0">
              <a:buNone/>
            </a:pPr>
            <a:endParaRPr lang="en-US" sz="3200" dirty="0"/>
          </a:p>
        </p:txBody>
      </p:sp>
    </p:spTree>
    <p:custDataLst>
      <p:tags r:id="rId1"/>
    </p:custDataLst>
    <p:extLst>
      <p:ext uri="{BB962C8B-B14F-4D97-AF65-F5344CB8AC3E}">
        <p14:creationId xmlns:p14="http://schemas.microsoft.com/office/powerpoint/2010/main" val="1240729168"/>
      </p:ext>
    </p:extLst>
  </p:cSld>
  <p:clrMapOvr>
    <a:masterClrMapping/>
  </p:clrMapOvr>
  <mc:AlternateContent xmlns:mc="http://schemas.openxmlformats.org/markup-compatibility/2006" xmlns:p14="http://schemas.microsoft.com/office/powerpoint/2010/main">
    <mc:Choice Requires="p14">
      <p:transition spd="slow" p14:dur="2000" advTm="37554"/>
    </mc:Choice>
    <mc:Fallback xmlns="">
      <p:transition spd="slow" advTm="375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animEffect transition="in" filter="fade">
                                      <p:cBhvr>
                                        <p:cTn id="7" dur="500"/>
                                        <p:tgtEl>
                                          <p:spTgt spid="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177290" y="195811"/>
            <a:ext cx="7886700" cy="631503"/>
          </a:xfrm>
          <a:prstGeom prst="rect">
            <a:avLst/>
          </a:prstGeom>
        </p:spPr>
        <p:txBody>
          <a:bodyPr spcFirstLastPara="1" vert="horz" wrap="square" lIns="68569" tIns="34275" rIns="68569" bIns="34275" rtlCol="0" anchor="ctr" anchorCtr="0">
            <a:noAutofit/>
          </a:bodyPr>
          <a:lstStyle/>
          <a:p>
            <a:pPr algn="r"/>
            <a:r>
              <a:rPr lang="en" sz="3600" dirty="0" smtClean="0">
                <a:solidFill>
                  <a:schemeClr val="bg1"/>
                </a:solidFill>
              </a:rPr>
              <a:t>Interim Training Requirements</a:t>
            </a:r>
            <a:endParaRPr sz="3600" dirty="0">
              <a:solidFill>
                <a:schemeClr val="bg1"/>
              </a:solidFill>
            </a:endParaRPr>
          </a:p>
        </p:txBody>
      </p:sp>
      <p:sp>
        <p:nvSpPr>
          <p:cNvPr id="2" name="Rectangle 1"/>
          <p:cNvSpPr/>
          <p:nvPr/>
        </p:nvSpPr>
        <p:spPr>
          <a:xfrm>
            <a:off x="459146" y="2237362"/>
            <a:ext cx="2431914" cy="7859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latin typeface="Calibri" panose="020F0502020204030204" pitchFamily="34" charset="0"/>
                <a:cs typeface="Calibri" panose="020F0502020204030204" pitchFamily="34" charset="0"/>
              </a:rPr>
              <a:t>Were you a Test Administrator in </a:t>
            </a:r>
          </a:p>
          <a:p>
            <a:pPr algn="ctr"/>
            <a:r>
              <a:rPr lang="en-US" sz="1800" b="1" dirty="0" smtClean="0">
                <a:solidFill>
                  <a:schemeClr val="tx1"/>
                </a:solidFill>
                <a:latin typeface="Calibri" panose="020F0502020204030204" pitchFamily="34" charset="0"/>
                <a:cs typeface="Calibri" panose="020F0502020204030204" pitchFamily="34" charset="0"/>
              </a:rPr>
              <a:t>2019-20?</a:t>
            </a:r>
            <a:endParaRPr lang="en-US" sz="1800" b="1" dirty="0">
              <a:solidFill>
                <a:schemeClr val="tx1"/>
              </a:solidFill>
              <a:latin typeface="Calibri" panose="020F0502020204030204" pitchFamily="34" charset="0"/>
              <a:cs typeface="Calibri" panose="020F0502020204030204" pitchFamily="34" charset="0"/>
            </a:endParaRPr>
          </a:p>
        </p:txBody>
      </p:sp>
      <p:cxnSp>
        <p:nvCxnSpPr>
          <p:cNvPr id="4" name="Straight Arrow Connector 3" title="Arrow"/>
          <p:cNvCxnSpPr>
            <a:stCxn id="2" idx="3"/>
          </p:cNvCxnSpPr>
          <p:nvPr/>
        </p:nvCxnSpPr>
        <p:spPr>
          <a:xfrm>
            <a:off x="2891060" y="2630360"/>
            <a:ext cx="1540862"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00790" y="2476468"/>
            <a:ext cx="521402" cy="369332"/>
          </a:xfrm>
          <a:prstGeom prst="rect">
            <a:avLst/>
          </a:prstGeom>
          <a:solidFill>
            <a:schemeClr val="accent5">
              <a:lumMod val="40000"/>
              <a:lumOff val="60000"/>
            </a:schemeClr>
          </a:solid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YES</a:t>
            </a:r>
            <a:endParaRPr lang="en-US" sz="1800" b="1" dirty="0">
              <a:latin typeface="Calibri" panose="020F0502020204030204" pitchFamily="34" charset="0"/>
              <a:cs typeface="Calibri" panose="020F0502020204030204" pitchFamily="34" charset="0"/>
            </a:endParaRPr>
          </a:p>
        </p:txBody>
      </p:sp>
      <p:cxnSp>
        <p:nvCxnSpPr>
          <p:cNvPr id="7" name="Straight Arrow Connector 6" title="Arrow"/>
          <p:cNvCxnSpPr/>
          <p:nvPr/>
        </p:nvCxnSpPr>
        <p:spPr>
          <a:xfrm>
            <a:off x="2396895" y="3023357"/>
            <a:ext cx="0" cy="13268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cNvCxnSpPr/>
          <p:nvPr/>
        </p:nvCxnSpPr>
        <p:spPr>
          <a:xfrm>
            <a:off x="1031780" y="3040218"/>
            <a:ext cx="0" cy="13099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0815" y="3532894"/>
            <a:ext cx="643181" cy="369332"/>
          </a:xfrm>
          <a:prstGeom prst="rect">
            <a:avLst/>
          </a:prstGeom>
          <a:solidFill>
            <a:schemeClr val="accent2">
              <a:lumMod val="20000"/>
              <a:lumOff val="80000"/>
            </a:schemeClr>
          </a:solid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NO</a:t>
            </a:r>
            <a:endParaRPr lang="en-US" sz="1800" b="1" dirty="0">
              <a:latin typeface="Calibri" panose="020F0502020204030204" pitchFamily="34" charset="0"/>
              <a:cs typeface="Calibri" panose="020F0502020204030204" pitchFamily="34" charset="0"/>
            </a:endParaRPr>
          </a:p>
        </p:txBody>
      </p:sp>
      <p:sp>
        <p:nvSpPr>
          <p:cNvPr id="8" name="TextBox 7"/>
          <p:cNvSpPr txBox="1"/>
          <p:nvPr/>
        </p:nvSpPr>
        <p:spPr>
          <a:xfrm>
            <a:off x="1674962" y="3284696"/>
            <a:ext cx="1302875" cy="738664"/>
          </a:xfrm>
          <a:prstGeom prst="rect">
            <a:avLst/>
          </a:prstGeom>
          <a:solidFill>
            <a:schemeClr val="accent2">
              <a:lumMod val="20000"/>
              <a:lumOff val="80000"/>
            </a:schemeClr>
          </a:solidFill>
        </p:spPr>
        <p:txBody>
          <a:bodyPr wrap="square" rtlCol="0">
            <a:spAutoFit/>
          </a:bodyPr>
          <a:lstStyle/>
          <a:p>
            <a:pPr algn="ctr"/>
            <a:r>
              <a:rPr lang="en-US" b="1" dirty="0" smtClean="0">
                <a:latin typeface="Calibri" panose="020F0502020204030204" pitchFamily="34" charset="0"/>
                <a:cs typeface="Calibri" panose="020F0502020204030204" pitchFamily="34" charset="0"/>
              </a:rPr>
              <a:t>Yes, but in a different district/state</a:t>
            </a:r>
            <a:endParaRPr lang="en-US" b="1" dirty="0">
              <a:latin typeface="Calibri" panose="020F0502020204030204" pitchFamily="34" charset="0"/>
              <a:cs typeface="Calibri" panose="020F0502020204030204" pitchFamily="34" charset="0"/>
            </a:endParaRPr>
          </a:p>
        </p:txBody>
      </p:sp>
      <p:sp>
        <p:nvSpPr>
          <p:cNvPr id="18" name="Rectangle 17"/>
          <p:cNvSpPr/>
          <p:nvPr/>
        </p:nvSpPr>
        <p:spPr>
          <a:xfrm>
            <a:off x="4431922" y="2225687"/>
            <a:ext cx="1225685" cy="7859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alibri" panose="020F0502020204030204" pitchFamily="34" charset="0"/>
                <a:cs typeface="Calibri" panose="020F0502020204030204" pitchFamily="34" charset="0"/>
              </a:rPr>
              <a:t>Complete Module 8</a:t>
            </a:r>
            <a:endParaRPr lang="en-US" sz="1800" dirty="0">
              <a:solidFill>
                <a:schemeClr val="tx1"/>
              </a:solidFill>
              <a:latin typeface="Calibri" panose="020F0502020204030204" pitchFamily="34" charset="0"/>
              <a:cs typeface="Calibri" panose="020F0502020204030204" pitchFamily="34" charset="0"/>
            </a:endParaRPr>
          </a:p>
        </p:txBody>
      </p:sp>
      <p:cxnSp>
        <p:nvCxnSpPr>
          <p:cNvPr id="22" name="Straight Arrow Connector 21" title="Arrow"/>
          <p:cNvCxnSpPr/>
          <p:nvPr/>
        </p:nvCxnSpPr>
        <p:spPr>
          <a:xfrm>
            <a:off x="5657607" y="2630360"/>
            <a:ext cx="1202339"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863838" y="2103447"/>
            <a:ext cx="1521405" cy="10304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alibri" panose="020F0502020204030204" pitchFamily="34" charset="0"/>
                <a:cs typeface="Calibri" panose="020F0502020204030204" pitchFamily="34" charset="0"/>
              </a:rPr>
              <a:t>DTC assigns “Interim” test group in TIDE</a:t>
            </a:r>
            <a:endParaRPr lang="en-US" sz="1800" dirty="0">
              <a:solidFill>
                <a:schemeClr val="tx1"/>
              </a:solidFill>
              <a:latin typeface="Calibri" panose="020F0502020204030204" pitchFamily="34" charset="0"/>
              <a:cs typeface="Calibri" panose="020F0502020204030204" pitchFamily="34" charset="0"/>
            </a:endParaRPr>
          </a:p>
        </p:txBody>
      </p:sp>
      <p:sp>
        <p:nvSpPr>
          <p:cNvPr id="25" name="Rectangle 24"/>
          <p:cNvSpPr/>
          <p:nvPr/>
        </p:nvSpPr>
        <p:spPr>
          <a:xfrm>
            <a:off x="459145" y="4367070"/>
            <a:ext cx="5198461" cy="171855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800" dirty="0">
                <a:solidFill>
                  <a:schemeClr val="tx1"/>
                </a:solidFill>
                <a:latin typeface="Calibri" panose="020F0502020204030204" pitchFamily="34" charset="0"/>
                <a:cs typeface="Calibri" panose="020F0502020204030204" pitchFamily="34" charset="0"/>
              </a:rPr>
              <a:t> </a:t>
            </a:r>
            <a:r>
              <a:rPr lang="en-US" sz="1800" dirty="0" smtClean="0">
                <a:solidFill>
                  <a:schemeClr val="tx1"/>
                </a:solidFill>
                <a:latin typeface="Calibri" panose="020F0502020204030204" pitchFamily="34" charset="0"/>
                <a:cs typeface="Calibri" panose="020F0502020204030204" pitchFamily="34" charset="0"/>
              </a:rPr>
              <a:t>    1.  Reading requirements from Table 5 of Oregon’s </a:t>
            </a:r>
          </a:p>
          <a:p>
            <a:pPr lvl="2"/>
            <a:r>
              <a:rPr lang="en-US" sz="1800" dirty="0">
                <a:solidFill>
                  <a:schemeClr val="tx1"/>
                </a:solidFill>
                <a:latin typeface="Calibri" panose="020F0502020204030204" pitchFamily="34" charset="0"/>
                <a:cs typeface="Calibri" panose="020F0502020204030204" pitchFamily="34" charset="0"/>
              </a:rPr>
              <a:t> </a:t>
            </a:r>
            <a:r>
              <a:rPr lang="en-US" sz="1800" dirty="0" smtClean="0">
                <a:solidFill>
                  <a:schemeClr val="tx1"/>
                </a:solidFill>
                <a:latin typeface="Calibri" panose="020F0502020204030204" pitchFamily="34" charset="0"/>
                <a:cs typeface="Calibri" panose="020F0502020204030204" pitchFamily="34" charset="0"/>
              </a:rPr>
              <a:t>         </a:t>
            </a:r>
            <a:r>
              <a:rPr lang="en-US" sz="1800" dirty="0" smtClean="0">
                <a:solidFill>
                  <a:schemeClr val="tx1"/>
                </a:solidFill>
                <a:latin typeface="Calibri" panose="020F0502020204030204" pitchFamily="34" charset="0"/>
                <a:cs typeface="Calibri" panose="020F0502020204030204" pitchFamily="34" charset="0"/>
                <a:hlinkClick r:id="rId4"/>
              </a:rPr>
              <a:t>Test Administration Manual </a:t>
            </a:r>
            <a:r>
              <a:rPr lang="en-US" sz="1800" dirty="0" smtClean="0">
                <a:solidFill>
                  <a:schemeClr val="tx1"/>
                </a:solidFill>
                <a:latin typeface="Calibri" panose="020F0502020204030204" pitchFamily="34" charset="0"/>
                <a:cs typeface="Calibri" panose="020F0502020204030204" pitchFamily="34" charset="0"/>
              </a:rPr>
              <a:t>(TAM)</a:t>
            </a:r>
          </a:p>
          <a:p>
            <a:pPr lvl="2"/>
            <a:endParaRPr lang="en-US" sz="1800" dirty="0" smtClean="0">
              <a:solidFill>
                <a:schemeClr val="tx1"/>
              </a:solidFill>
              <a:latin typeface="Calibri" panose="020F0502020204030204" pitchFamily="34" charset="0"/>
              <a:cs typeface="Calibri" panose="020F0502020204030204" pitchFamily="34" charset="0"/>
            </a:endParaRPr>
          </a:p>
          <a:p>
            <a:pPr lvl="3"/>
            <a:r>
              <a:rPr lang="en-US" sz="1800" dirty="0" smtClean="0">
                <a:solidFill>
                  <a:schemeClr val="tx1"/>
                </a:solidFill>
                <a:latin typeface="Calibri" panose="020F0502020204030204" pitchFamily="34" charset="0"/>
                <a:cs typeface="Calibri" panose="020F0502020204030204" pitchFamily="34" charset="0"/>
              </a:rPr>
              <a:t>     2.  Complete Modules 2, 3, and 4 as posted to the </a:t>
            </a:r>
          </a:p>
          <a:p>
            <a:pPr lvl="3"/>
            <a:r>
              <a:rPr lang="en-US" sz="1800" dirty="0">
                <a:solidFill>
                  <a:schemeClr val="tx1"/>
                </a:solidFill>
                <a:latin typeface="Calibri" panose="020F0502020204030204" pitchFamily="34" charset="0"/>
                <a:cs typeface="Calibri" panose="020F0502020204030204" pitchFamily="34" charset="0"/>
              </a:rPr>
              <a:t> </a:t>
            </a:r>
            <a:r>
              <a:rPr lang="en-US" sz="1800" dirty="0" smtClean="0">
                <a:solidFill>
                  <a:schemeClr val="tx1"/>
                </a:solidFill>
                <a:latin typeface="Calibri" panose="020F0502020204030204" pitchFamily="34" charset="0"/>
                <a:cs typeface="Calibri" panose="020F0502020204030204" pitchFamily="34" charset="0"/>
              </a:rPr>
              <a:t>         </a:t>
            </a:r>
            <a:r>
              <a:rPr lang="en-US" sz="1800" dirty="0" smtClean="0">
                <a:solidFill>
                  <a:schemeClr val="tx1"/>
                </a:solidFill>
                <a:latin typeface="Calibri" panose="020F0502020204030204" pitchFamily="34" charset="0"/>
                <a:cs typeface="Calibri" panose="020F0502020204030204" pitchFamily="34" charset="0"/>
                <a:hlinkClick r:id="rId4"/>
              </a:rPr>
              <a:t>Assessment Training Materials</a:t>
            </a:r>
            <a:r>
              <a:rPr lang="en-US" sz="1800" dirty="0" smtClean="0">
                <a:solidFill>
                  <a:schemeClr val="tx1"/>
                </a:solidFill>
                <a:latin typeface="Calibri" panose="020F0502020204030204" pitchFamily="34" charset="0"/>
                <a:cs typeface="Calibri" panose="020F0502020204030204" pitchFamily="34" charset="0"/>
              </a:rPr>
              <a:t> webpage</a:t>
            </a:r>
            <a:endParaRPr lang="en-US" sz="1800" dirty="0">
              <a:solidFill>
                <a:schemeClr val="tx1"/>
              </a:solidFill>
              <a:latin typeface="Calibri" panose="020F0502020204030204" pitchFamily="34" charset="0"/>
              <a:cs typeface="Calibri" panose="020F0502020204030204" pitchFamily="34" charset="0"/>
            </a:endParaRPr>
          </a:p>
        </p:txBody>
      </p:sp>
      <p:cxnSp>
        <p:nvCxnSpPr>
          <p:cNvPr id="26" name="Straight Arrow Connector 25" title="Arrow"/>
          <p:cNvCxnSpPr>
            <a:endCxn id="18" idx="2"/>
          </p:cNvCxnSpPr>
          <p:nvPr/>
        </p:nvCxnSpPr>
        <p:spPr>
          <a:xfrm flipV="1">
            <a:off x="5038928" y="3011682"/>
            <a:ext cx="5837" cy="135538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9653672"/>
      </p:ext>
    </p:extLst>
  </p:cSld>
  <p:clrMapOvr>
    <a:masterClrMapping/>
  </p:clrMapOvr>
  <mc:AlternateContent xmlns:mc="http://schemas.openxmlformats.org/markup-compatibility/2006" xmlns:p14="http://schemas.microsoft.com/office/powerpoint/2010/main">
    <mc:Choice Requires="p14">
      <p:transition spd="slow" p14:dur="2000" advTm="47670"/>
    </mc:Choice>
    <mc:Fallback xmlns="">
      <p:transition spd="slow" advTm="476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8" grpId="0" animBg="1"/>
      <p:bldP spid="18" grpId="0" animBg="1"/>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671225" y="3143295"/>
            <a:ext cx="7886700" cy="585606"/>
          </a:xfrm>
        </p:spPr>
        <p:txBody>
          <a:bodyPr>
            <a:normAutofit fontScale="90000"/>
          </a:bodyPr>
          <a:lstStyle/>
          <a:p>
            <a:pPr marL="383381" indent="-383381" algn="ctr">
              <a:spcAft>
                <a:spcPts val="450"/>
              </a:spcAft>
              <a:defRPr/>
            </a:pPr>
            <a:r>
              <a:rPr lang="en-US" dirty="0">
                <a:solidFill>
                  <a:schemeClr val="tx1">
                    <a:lumMod val="50000"/>
                  </a:schemeClr>
                </a:solidFill>
              </a:rPr>
              <a:t>Remote Administration Features </a:t>
            </a:r>
            <a:r>
              <a:rPr lang="en-US" dirty="0" smtClean="0">
                <a:solidFill>
                  <a:schemeClr val="tx1">
                    <a:lumMod val="50000"/>
                  </a:schemeClr>
                </a:solidFill>
              </a:rPr>
              <a:t>and</a:t>
            </a:r>
            <a:r>
              <a:rPr lang="en-US" dirty="0">
                <a:solidFill>
                  <a:schemeClr val="tx1">
                    <a:lumMod val="50000"/>
                  </a:schemeClr>
                </a:solidFill>
              </a:rPr>
              <a:t/>
            </a:r>
            <a:br>
              <a:rPr lang="en-US" dirty="0">
                <a:solidFill>
                  <a:schemeClr val="tx1">
                    <a:lumMod val="50000"/>
                  </a:schemeClr>
                </a:solidFill>
              </a:rPr>
            </a:br>
            <a:r>
              <a:rPr lang="en-US" dirty="0" smtClean="0">
                <a:solidFill>
                  <a:schemeClr val="tx1">
                    <a:lumMod val="50000"/>
                  </a:schemeClr>
                </a:solidFill>
              </a:rPr>
              <a:t>Interim </a:t>
            </a:r>
            <a:r>
              <a:rPr lang="en-US" dirty="0">
                <a:solidFill>
                  <a:schemeClr val="tx1">
                    <a:lumMod val="50000"/>
                  </a:schemeClr>
                </a:solidFill>
              </a:rPr>
              <a:t>Assessment Test Security</a:t>
            </a:r>
          </a:p>
        </p:txBody>
      </p:sp>
      <p:sp>
        <p:nvSpPr>
          <p:cNvPr id="2" name="Rectangle 1"/>
          <p:cNvSpPr/>
          <p:nvPr/>
        </p:nvSpPr>
        <p:spPr>
          <a:xfrm>
            <a:off x="262822" y="5652928"/>
            <a:ext cx="8508847" cy="369332"/>
          </a:xfrm>
          <a:prstGeom prst="rect">
            <a:avLst/>
          </a:prstGeom>
        </p:spPr>
        <p:txBody>
          <a:bodyPr wrap="square">
            <a:spAutoFit/>
          </a:bodyPr>
          <a:lstStyle/>
          <a:p>
            <a:pPr marL="558786" algn="ctr">
              <a:spcBef>
                <a:spcPts val="1000"/>
              </a:spcBef>
              <a:buSzPct val="100000"/>
            </a:pPr>
            <a:r>
              <a:rPr lang="en-US" sz="1800" b="1" i="1" dirty="0" smtClean="0"/>
              <a:t>Remote </a:t>
            </a:r>
            <a:r>
              <a:rPr lang="en-US" sz="1800" b="1" i="1" dirty="0"/>
              <a:t>administration option for ELA, Mathematics, and Science</a:t>
            </a:r>
          </a:p>
        </p:txBody>
      </p:sp>
    </p:spTree>
    <p:extLst>
      <p:ext uri="{BB962C8B-B14F-4D97-AF65-F5344CB8AC3E}">
        <p14:creationId xmlns:p14="http://schemas.microsoft.com/office/powerpoint/2010/main" val="4154124490"/>
      </p:ext>
    </p:extLst>
  </p:cSld>
  <p:clrMapOvr>
    <a:masterClrMapping/>
  </p:clrMapOvr>
  <mc:AlternateContent xmlns:mc="http://schemas.openxmlformats.org/markup-compatibility/2006" xmlns:p14="http://schemas.microsoft.com/office/powerpoint/2010/main">
    <mc:Choice Requires="p14">
      <p:transition spd="slow" p14:dur="2000" advTm="31937"/>
    </mc:Choice>
    <mc:Fallback xmlns="">
      <p:transition spd="slow" advTm="3193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7|6.7|6.5|8.2"/>
</p:tagLst>
</file>

<file path=ppt/tags/tag2.xml><?xml version="1.0" encoding="utf-8"?>
<p:tagLst xmlns:a="http://schemas.openxmlformats.org/drawingml/2006/main" xmlns:r="http://schemas.openxmlformats.org/officeDocument/2006/relationships" xmlns:p="http://schemas.openxmlformats.org/presentationml/2006/main">
  <p:tag name="TIMING" val="|27.1"/>
</p:tagLst>
</file>

<file path=ppt/tags/tag3.xml><?xml version="1.0" encoding="utf-8"?>
<p:tagLst xmlns:a="http://schemas.openxmlformats.org/drawingml/2006/main" xmlns:r="http://schemas.openxmlformats.org/officeDocument/2006/relationships" xmlns:p="http://schemas.openxmlformats.org/presentationml/2006/main">
  <p:tag name="TIMING" val="|7.7|12.1|10.8"/>
</p:tagLst>
</file>

<file path=ppt/tags/tag4.xml><?xml version="1.0" encoding="utf-8"?>
<p:tagLst xmlns:a="http://schemas.openxmlformats.org/drawingml/2006/main" xmlns:r="http://schemas.openxmlformats.org/officeDocument/2006/relationships" xmlns:p="http://schemas.openxmlformats.org/presentationml/2006/main">
  <p:tag name="TIMING" val="|45.4"/>
</p:tagLst>
</file>

<file path=ppt/theme/theme1.xml><?xml version="1.0" encoding="utf-8"?>
<a:theme xmlns:a="http://schemas.openxmlformats.org/drawingml/2006/main" name="ODE_Powerpoint Template B">
  <a:themeElements>
    <a:clrScheme name="ODE-blue links">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2020-10-20T17:40:12+00:00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8AB319B8-D370-4345-BEC8-55FC6FAE85D7}"/>
</file>

<file path=customXml/itemProps2.xml><?xml version="1.0" encoding="utf-8"?>
<ds:datastoreItem xmlns:ds="http://schemas.openxmlformats.org/officeDocument/2006/customXml" ds:itemID="{57E82F98-4A02-4883-828B-80099BDC4072}"/>
</file>

<file path=customXml/itemProps3.xml><?xml version="1.0" encoding="utf-8"?>
<ds:datastoreItem xmlns:ds="http://schemas.openxmlformats.org/officeDocument/2006/customXml" ds:itemID="{4EC33E1B-66D2-499B-A051-58A4D61117C1}"/>
</file>

<file path=docProps/app.xml><?xml version="1.0" encoding="utf-8"?>
<Properties xmlns="http://schemas.openxmlformats.org/officeDocument/2006/extended-properties" xmlns:vt="http://schemas.openxmlformats.org/officeDocument/2006/docPropsVTypes">
  <TotalTime>8504</TotalTime>
  <Words>6112</Words>
  <Application>Microsoft Office PowerPoint</Application>
  <PresentationFormat>On-screen Show (4:3)</PresentationFormat>
  <Paragraphs>572</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Times New Roman</vt:lpstr>
      <vt:lpstr>Arial</vt:lpstr>
      <vt:lpstr>Calibri</vt:lpstr>
      <vt:lpstr>Raleway</vt:lpstr>
      <vt:lpstr>ODE_Powerpoint Template B</vt:lpstr>
      <vt:lpstr>Oregon Statewide Assessment System  Session 4 – Interim Assessment Administration: Guidance and Support   Office of Teaching, Learning, and Assessment</vt:lpstr>
      <vt:lpstr>Purpose</vt:lpstr>
      <vt:lpstr>Series Outcome</vt:lpstr>
      <vt:lpstr>Interim Assessment Series</vt:lpstr>
      <vt:lpstr>Session Objectives</vt:lpstr>
      <vt:lpstr>Interim Assessment  Training Requirements</vt:lpstr>
      <vt:lpstr>Interim Training Requirements</vt:lpstr>
      <vt:lpstr>Interim Training Requirements</vt:lpstr>
      <vt:lpstr>Remote Administration Features and Interim Assessment Test Security</vt:lpstr>
      <vt:lpstr>Standardized vs. Non-Standardized   Interim Assessment Administration</vt:lpstr>
      <vt:lpstr>How Test Administrators Administer  Interim Assessments Remotely</vt:lpstr>
      <vt:lpstr>Similarities in the assessment process between remote and in-person instruction</vt:lpstr>
      <vt:lpstr> In-person and Remote Administration for Students </vt:lpstr>
      <vt:lpstr>Student Access to the Interim Assessments</vt:lpstr>
      <vt:lpstr>Student Access to the Interim Assessment System for In-person </vt:lpstr>
      <vt:lpstr>Student Access to the Interim Assessment System for Remote Use </vt:lpstr>
      <vt:lpstr>Using the Remote Interim  Student Testing Site  </vt:lpstr>
      <vt:lpstr> How Educators Administer the Interim Assessments for Students</vt:lpstr>
      <vt:lpstr>Administration of Interim Assessments</vt:lpstr>
      <vt:lpstr>Assigning an Interim Assessment  Test in Interim TA Interface</vt:lpstr>
      <vt:lpstr>Selecting the Right Interim Assessment</vt:lpstr>
      <vt:lpstr>Approving the Interim Assessment and Reviewing Test Settings</vt:lpstr>
      <vt:lpstr>Previewing Interim Assessments  or Interim Assessment Items</vt:lpstr>
      <vt:lpstr>Previewing Interim Assessments and Items</vt:lpstr>
      <vt:lpstr>Previewing Science Interim Assessments  and Interim Assessment Items</vt:lpstr>
      <vt:lpstr>Science Interim Test Item Example</vt:lpstr>
      <vt:lpstr>Previewing ELA Interim Assessments  and Interim Assessment Items</vt:lpstr>
      <vt:lpstr>ELA Interim Test Item Example</vt:lpstr>
      <vt:lpstr>Interim Test Administration Resources</vt:lpstr>
      <vt:lpstr>Interim Resources for Science</vt:lpstr>
      <vt:lpstr>Interim Resources for ELA  and Mathematics</vt:lpstr>
      <vt:lpstr>How DTCs Assign Test Groups for Educators in TIDE</vt:lpstr>
      <vt:lpstr>Assigning Test Groups to OSAS Portal User Accounts</vt:lpstr>
      <vt:lpstr>Assigning Test Groups to OSAS Portal User Accounts</vt:lpstr>
      <vt:lpstr>Contact Us! www.oregon.gov/ode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KNAUS Jenni - ODE</dc:creator>
  <cp:lastModifiedBy>LEDOUX Renee - ODE</cp:lastModifiedBy>
  <cp:revision>123</cp:revision>
  <dcterms:created xsi:type="dcterms:W3CDTF">2017-09-14T21:37:43Z</dcterms:created>
  <dcterms:modified xsi:type="dcterms:W3CDTF">2020-10-20T17:38:48Z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