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4"/>
  </p:notesMasterIdLst>
  <p:handoutMasterIdLst>
    <p:handoutMasterId r:id="rId125"/>
  </p:handoutMasterIdLst>
  <p:sldIdLst>
    <p:sldId id="615" r:id="rId5"/>
    <p:sldId id="713" r:id="rId6"/>
    <p:sldId id="617" r:id="rId7"/>
    <p:sldId id="593" r:id="rId8"/>
    <p:sldId id="701" r:id="rId9"/>
    <p:sldId id="594" r:id="rId10"/>
    <p:sldId id="595" r:id="rId11"/>
    <p:sldId id="705" r:id="rId12"/>
    <p:sldId id="540" r:id="rId13"/>
    <p:sldId id="614" r:id="rId14"/>
    <p:sldId id="598" r:id="rId15"/>
    <p:sldId id="601" r:id="rId16"/>
    <p:sldId id="604" r:id="rId17"/>
    <p:sldId id="605" r:id="rId18"/>
    <p:sldId id="606" r:id="rId19"/>
    <p:sldId id="608" r:id="rId20"/>
    <p:sldId id="610" r:id="rId21"/>
    <p:sldId id="562" r:id="rId22"/>
    <p:sldId id="542" r:id="rId23"/>
    <p:sldId id="612" r:id="rId24"/>
    <p:sldId id="552" r:id="rId25"/>
    <p:sldId id="706" r:id="rId26"/>
    <p:sldId id="554" r:id="rId27"/>
    <p:sldId id="555" r:id="rId28"/>
    <p:sldId id="613" r:id="rId29"/>
    <p:sldId id="556" r:id="rId30"/>
    <p:sldId id="714" r:id="rId31"/>
    <p:sldId id="558" r:id="rId32"/>
    <p:sldId id="559" r:id="rId33"/>
    <p:sldId id="560" r:id="rId34"/>
    <p:sldId id="703" r:id="rId35"/>
    <p:sldId id="616" r:id="rId36"/>
    <p:sldId id="704" r:id="rId37"/>
    <p:sldId id="618" r:id="rId38"/>
    <p:sldId id="619" r:id="rId39"/>
    <p:sldId id="620" r:id="rId40"/>
    <p:sldId id="621" r:id="rId41"/>
    <p:sldId id="622" r:id="rId42"/>
    <p:sldId id="623" r:id="rId43"/>
    <p:sldId id="624" r:id="rId44"/>
    <p:sldId id="625" r:id="rId45"/>
    <p:sldId id="626" r:id="rId46"/>
    <p:sldId id="627" r:id="rId47"/>
    <p:sldId id="628" r:id="rId48"/>
    <p:sldId id="629" r:id="rId49"/>
    <p:sldId id="630" r:id="rId50"/>
    <p:sldId id="631" r:id="rId51"/>
    <p:sldId id="632" r:id="rId52"/>
    <p:sldId id="633" r:id="rId53"/>
    <p:sldId id="634" r:id="rId54"/>
    <p:sldId id="635" r:id="rId55"/>
    <p:sldId id="636" r:id="rId56"/>
    <p:sldId id="707" r:id="rId57"/>
    <p:sldId id="637" r:id="rId58"/>
    <p:sldId id="638" r:id="rId59"/>
    <p:sldId id="639" r:id="rId60"/>
    <p:sldId id="640" r:id="rId61"/>
    <p:sldId id="641" r:id="rId62"/>
    <p:sldId id="642" r:id="rId63"/>
    <p:sldId id="643" r:id="rId64"/>
    <p:sldId id="644" r:id="rId65"/>
    <p:sldId id="645" r:id="rId66"/>
    <p:sldId id="646" r:id="rId67"/>
    <p:sldId id="647" r:id="rId68"/>
    <p:sldId id="648" r:id="rId69"/>
    <p:sldId id="649" r:id="rId70"/>
    <p:sldId id="650" r:id="rId71"/>
    <p:sldId id="651" r:id="rId72"/>
    <p:sldId id="652" r:id="rId73"/>
    <p:sldId id="653" r:id="rId74"/>
    <p:sldId id="654" r:id="rId75"/>
    <p:sldId id="655" r:id="rId76"/>
    <p:sldId id="656" r:id="rId77"/>
    <p:sldId id="657" r:id="rId78"/>
    <p:sldId id="659" r:id="rId79"/>
    <p:sldId id="660" r:id="rId80"/>
    <p:sldId id="661" r:id="rId81"/>
    <p:sldId id="662" r:id="rId82"/>
    <p:sldId id="663" r:id="rId83"/>
    <p:sldId id="664" r:id="rId84"/>
    <p:sldId id="665" r:id="rId85"/>
    <p:sldId id="666" r:id="rId86"/>
    <p:sldId id="667" r:id="rId87"/>
    <p:sldId id="668" r:id="rId88"/>
    <p:sldId id="669" r:id="rId89"/>
    <p:sldId id="670" r:id="rId90"/>
    <p:sldId id="671" r:id="rId91"/>
    <p:sldId id="672" r:id="rId92"/>
    <p:sldId id="673" r:id="rId93"/>
    <p:sldId id="674" r:id="rId94"/>
    <p:sldId id="675" r:id="rId95"/>
    <p:sldId id="708" r:id="rId96"/>
    <p:sldId id="709" r:id="rId97"/>
    <p:sldId id="677" r:id="rId98"/>
    <p:sldId id="678" r:id="rId99"/>
    <p:sldId id="710" r:id="rId100"/>
    <p:sldId id="679" r:id="rId101"/>
    <p:sldId id="680" r:id="rId102"/>
    <p:sldId id="711" r:id="rId103"/>
    <p:sldId id="681" r:id="rId104"/>
    <p:sldId id="682" r:id="rId105"/>
    <p:sldId id="683" r:id="rId106"/>
    <p:sldId id="684" r:id="rId107"/>
    <p:sldId id="685" r:id="rId108"/>
    <p:sldId id="686" r:id="rId109"/>
    <p:sldId id="687" r:id="rId110"/>
    <p:sldId id="688" r:id="rId111"/>
    <p:sldId id="689" r:id="rId112"/>
    <p:sldId id="690" r:id="rId113"/>
    <p:sldId id="712" r:id="rId114"/>
    <p:sldId id="692" r:id="rId115"/>
    <p:sldId id="693" r:id="rId116"/>
    <p:sldId id="694" r:id="rId117"/>
    <p:sldId id="695" r:id="rId118"/>
    <p:sldId id="696" r:id="rId119"/>
    <p:sldId id="697" r:id="rId120"/>
    <p:sldId id="698" r:id="rId121"/>
    <p:sldId id="699" r:id="rId122"/>
    <p:sldId id="700" r:id="rId1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ssica Arnold" initials="JA [6]" lastIdx="1" clrIdx="6">
    <p:extLst/>
  </p:cmAuthor>
  <p:cmAuthor id="1" name="Deb Sigman" initials="DS" lastIdx="9" clrIdx="0">
    <p:extLst/>
  </p:cmAuthor>
  <p:cmAuthor id="8" name="Jessica Arnold" initials="JA [7]" lastIdx="1" clrIdx="7">
    <p:extLst/>
  </p:cmAuthor>
  <p:cmAuthor id="2" name="Jessica Arnold" initials="JA" lastIdx="59" clrIdx="1">
    <p:extLst/>
  </p:cmAuthor>
  <p:cmAuthor id="9" name="Lindy Wolf" initials="LW" lastIdx="21" clrIdx="8">
    <p:extLst/>
  </p:cmAuthor>
  <p:cmAuthor id="3" name="Jessica Arnold" initials="JA [2]" lastIdx="1" clrIdx="2">
    <p:extLst/>
  </p:cmAuthor>
  <p:cmAuthor id="4" name="Jessica Arnold" initials="JA [3]" lastIdx="1" clrIdx="3">
    <p:extLst/>
  </p:cmAuthor>
  <p:cmAuthor id="5" name="Jessica Arnold" initials="JA [4]" lastIdx="1" clrIdx="4">
    <p:extLst/>
  </p:cmAuthor>
  <p:cmAuthor id="6" name="Jessica Arnold" initials="JA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943A"/>
    <a:srgbClr val="063760"/>
    <a:srgbClr val="782C2A"/>
    <a:srgbClr val="883230"/>
    <a:srgbClr val="053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6" autoAdjust="0"/>
    <p:restoredTop sz="84040" autoAdjust="0"/>
  </p:normalViewPr>
  <p:slideViewPr>
    <p:cSldViewPr>
      <p:cViewPr varScale="1">
        <p:scale>
          <a:sx n="49" d="100"/>
          <a:sy n="49" d="100"/>
        </p:scale>
        <p:origin x="1884" y="48"/>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notesMaster" Target="notesMasters/notesMaster1.xml"/><Relationship Id="rId12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2FA0F-DDBE-4455-89D1-E06FCEEBC719}" type="doc">
      <dgm:prSet loTypeId="urn:microsoft.com/office/officeart/2005/8/layout/pyramid3" loCatId="pyramid" qsTypeId="urn:microsoft.com/office/officeart/2005/8/quickstyle/3d1" qsCatId="3D" csTypeId="urn:microsoft.com/office/officeart/2005/8/colors/colorful2" csCatId="colorful" phldr="1"/>
      <dgm:spPr/>
    </dgm:pt>
    <dgm:pt modelId="{BBD85FB1-EC10-4CE1-9830-167E165FDF89}">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800" b="1" dirty="0"/>
            <a:t>Formative practices (teacher &amp; student)</a:t>
          </a:r>
        </a:p>
      </dgm:t>
    </dgm:pt>
    <dgm:pt modelId="{DFEFCFC9-9EA1-4382-AFEF-6277AD373C4B}" type="parTrans" cxnId="{6AC04F4E-90B5-4485-B630-663280FA5377}">
      <dgm:prSet/>
      <dgm:spPr/>
      <dgm:t>
        <a:bodyPr/>
        <a:lstStyle/>
        <a:p>
          <a:endParaRPr lang="en-US"/>
        </a:p>
      </dgm:t>
    </dgm:pt>
    <dgm:pt modelId="{6C69010D-4788-461E-B187-B0B782BA4823}" type="sibTrans" cxnId="{6AC04F4E-90B5-4485-B630-663280FA5377}">
      <dgm:prSet/>
      <dgm:spPr/>
      <dgm:t>
        <a:bodyPr/>
        <a:lstStyle/>
        <a:p>
          <a:endParaRPr lang="en-US"/>
        </a:p>
      </dgm:t>
    </dgm:pt>
    <dgm:pt modelId="{0BADD403-6FF5-4557-83F8-F4BD909A7C01}">
      <dgm:prSet phldrT="[Text]" custT="1">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en-US" sz="1800" b="1" dirty="0"/>
            <a:t>Summative</a:t>
          </a:r>
        </a:p>
        <a:p>
          <a:pPr>
            <a:spcAft>
              <a:spcPts val="0"/>
            </a:spcAft>
          </a:pPr>
          <a:endParaRPr lang="en-US" sz="1800" b="1" dirty="0"/>
        </a:p>
      </dgm:t>
    </dgm:pt>
    <dgm:pt modelId="{149CA8BB-8E0B-403C-86D4-D402CC6BFD4C}" type="sibTrans" cxnId="{6C7F2B97-3C23-4EFD-8A9C-3222E53ED2F4}">
      <dgm:prSet/>
      <dgm:spPr/>
      <dgm:t>
        <a:bodyPr/>
        <a:lstStyle/>
        <a:p>
          <a:endParaRPr lang="en-US"/>
        </a:p>
      </dgm:t>
    </dgm:pt>
    <dgm:pt modelId="{BF5E2AF7-EA8E-4E20-B4EF-AEF3F643C0FE}" type="parTrans" cxnId="{6C7F2B97-3C23-4EFD-8A9C-3222E53ED2F4}">
      <dgm:prSet/>
      <dgm:spPr/>
      <dgm:t>
        <a:bodyPr/>
        <a:lstStyle/>
        <a:p>
          <a:endParaRPr lang="en-US"/>
        </a:p>
      </dgm:t>
    </dgm:pt>
    <dgm:pt modelId="{08E1D705-A514-4688-9052-7DFDB2A51217}">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800" b="1" dirty="0"/>
            <a:t>Interim</a:t>
          </a:r>
        </a:p>
      </dgm:t>
    </dgm:pt>
    <dgm:pt modelId="{180FA2D9-5D39-401B-98F3-534F97FEBAD2}" type="sibTrans" cxnId="{F96B566A-F6AC-4F83-9C29-18B55D63B7E4}">
      <dgm:prSet/>
      <dgm:spPr/>
      <dgm:t>
        <a:bodyPr/>
        <a:lstStyle/>
        <a:p>
          <a:endParaRPr lang="en-US"/>
        </a:p>
      </dgm:t>
    </dgm:pt>
    <dgm:pt modelId="{E03790EC-8853-490C-BF18-7DF971C09EA2}" type="parTrans" cxnId="{F96B566A-F6AC-4F83-9C29-18B55D63B7E4}">
      <dgm:prSet/>
      <dgm:spPr/>
      <dgm:t>
        <a:bodyPr/>
        <a:lstStyle/>
        <a:p>
          <a:endParaRPr lang="en-US"/>
        </a:p>
      </dgm:t>
    </dgm:pt>
    <dgm:pt modelId="{62C613CB-9DFD-4152-ADA3-27DE7C16BD61}" type="pres">
      <dgm:prSet presAssocID="{CCE2FA0F-DDBE-4455-89D1-E06FCEEBC719}" presName="Name0" presStyleCnt="0">
        <dgm:presLayoutVars>
          <dgm:dir/>
          <dgm:animLvl val="lvl"/>
          <dgm:resizeHandles val="exact"/>
        </dgm:presLayoutVars>
      </dgm:prSet>
      <dgm:spPr/>
    </dgm:pt>
    <dgm:pt modelId="{178806DB-0106-4864-B361-A99488FC655F}" type="pres">
      <dgm:prSet presAssocID="{BBD85FB1-EC10-4CE1-9830-167E165FDF89}" presName="Name8" presStyleCnt="0"/>
      <dgm:spPr/>
    </dgm:pt>
    <dgm:pt modelId="{643C1A15-0E18-41FC-A954-E7FC28483B03}" type="pres">
      <dgm:prSet presAssocID="{BBD85FB1-EC10-4CE1-9830-167E165FDF89}" presName="level" presStyleLbl="node1" presStyleIdx="0" presStyleCnt="3">
        <dgm:presLayoutVars>
          <dgm:chMax val="1"/>
          <dgm:bulletEnabled val="1"/>
        </dgm:presLayoutVars>
      </dgm:prSet>
      <dgm:spPr/>
      <dgm:t>
        <a:bodyPr/>
        <a:lstStyle/>
        <a:p>
          <a:endParaRPr lang="en-US"/>
        </a:p>
      </dgm:t>
    </dgm:pt>
    <dgm:pt modelId="{721A24CB-44F1-4A6B-A4FD-48591C679798}" type="pres">
      <dgm:prSet presAssocID="{BBD85FB1-EC10-4CE1-9830-167E165FDF89}" presName="levelTx" presStyleLbl="revTx" presStyleIdx="0" presStyleCnt="0">
        <dgm:presLayoutVars>
          <dgm:chMax val="1"/>
          <dgm:bulletEnabled val="1"/>
        </dgm:presLayoutVars>
      </dgm:prSet>
      <dgm:spPr/>
      <dgm:t>
        <a:bodyPr/>
        <a:lstStyle/>
        <a:p>
          <a:endParaRPr lang="en-US"/>
        </a:p>
      </dgm:t>
    </dgm:pt>
    <dgm:pt modelId="{CCE84D00-37A8-4C97-BD55-EC1AF4EDF6C4}" type="pres">
      <dgm:prSet presAssocID="{08E1D705-A514-4688-9052-7DFDB2A51217}" presName="Name8" presStyleCnt="0"/>
      <dgm:spPr/>
    </dgm:pt>
    <dgm:pt modelId="{E7F51D98-EDF5-4B50-9129-92D9B54906AF}" type="pres">
      <dgm:prSet presAssocID="{08E1D705-A514-4688-9052-7DFDB2A51217}" presName="level" presStyleLbl="node1" presStyleIdx="1" presStyleCnt="3">
        <dgm:presLayoutVars>
          <dgm:chMax val="1"/>
          <dgm:bulletEnabled val="1"/>
        </dgm:presLayoutVars>
      </dgm:prSet>
      <dgm:spPr/>
      <dgm:t>
        <a:bodyPr/>
        <a:lstStyle/>
        <a:p>
          <a:endParaRPr lang="en-US"/>
        </a:p>
      </dgm:t>
    </dgm:pt>
    <dgm:pt modelId="{2B224D07-3188-4BB5-83FA-69E4BB285762}" type="pres">
      <dgm:prSet presAssocID="{08E1D705-A514-4688-9052-7DFDB2A51217}" presName="levelTx" presStyleLbl="revTx" presStyleIdx="0" presStyleCnt="0">
        <dgm:presLayoutVars>
          <dgm:chMax val="1"/>
          <dgm:bulletEnabled val="1"/>
        </dgm:presLayoutVars>
      </dgm:prSet>
      <dgm:spPr/>
      <dgm:t>
        <a:bodyPr/>
        <a:lstStyle/>
        <a:p>
          <a:endParaRPr lang="en-US"/>
        </a:p>
      </dgm:t>
    </dgm:pt>
    <dgm:pt modelId="{4D1316C8-7561-47A1-ACE3-6F0E34024E79}" type="pres">
      <dgm:prSet presAssocID="{0BADD403-6FF5-4557-83F8-F4BD909A7C01}" presName="Name8" presStyleCnt="0"/>
      <dgm:spPr/>
    </dgm:pt>
    <dgm:pt modelId="{155BBD78-DD9C-43FD-AED9-00B7FBF7C398}" type="pres">
      <dgm:prSet presAssocID="{0BADD403-6FF5-4557-83F8-F4BD909A7C01}" presName="level" presStyleLbl="node1" presStyleIdx="2" presStyleCnt="3" custLinFactNeighborY="0">
        <dgm:presLayoutVars>
          <dgm:chMax val="1"/>
          <dgm:bulletEnabled val="1"/>
        </dgm:presLayoutVars>
      </dgm:prSet>
      <dgm:spPr/>
      <dgm:t>
        <a:bodyPr/>
        <a:lstStyle/>
        <a:p>
          <a:endParaRPr lang="en-US"/>
        </a:p>
      </dgm:t>
    </dgm:pt>
    <dgm:pt modelId="{897CEB81-D9AB-49EE-A932-C415845E0269}" type="pres">
      <dgm:prSet presAssocID="{0BADD403-6FF5-4557-83F8-F4BD909A7C01}" presName="levelTx" presStyleLbl="revTx" presStyleIdx="0" presStyleCnt="0">
        <dgm:presLayoutVars>
          <dgm:chMax val="1"/>
          <dgm:bulletEnabled val="1"/>
        </dgm:presLayoutVars>
      </dgm:prSet>
      <dgm:spPr/>
      <dgm:t>
        <a:bodyPr/>
        <a:lstStyle/>
        <a:p>
          <a:endParaRPr lang="en-US"/>
        </a:p>
      </dgm:t>
    </dgm:pt>
  </dgm:ptLst>
  <dgm:cxnLst>
    <dgm:cxn modelId="{42E5B870-6F98-CB45-9A17-2955BDB44735}" type="presOf" srcId="{08E1D705-A514-4688-9052-7DFDB2A51217}" destId="{E7F51D98-EDF5-4B50-9129-92D9B54906AF}" srcOrd="0" destOrd="0" presId="urn:microsoft.com/office/officeart/2005/8/layout/pyramid3"/>
    <dgm:cxn modelId="{35FAC82B-1C60-114E-9342-D6C7CC48477F}" type="presOf" srcId="{BBD85FB1-EC10-4CE1-9830-167E165FDF89}" destId="{643C1A15-0E18-41FC-A954-E7FC28483B03}" srcOrd="0" destOrd="0" presId="urn:microsoft.com/office/officeart/2005/8/layout/pyramid3"/>
    <dgm:cxn modelId="{F96B566A-F6AC-4F83-9C29-18B55D63B7E4}" srcId="{CCE2FA0F-DDBE-4455-89D1-E06FCEEBC719}" destId="{08E1D705-A514-4688-9052-7DFDB2A51217}" srcOrd="1" destOrd="0" parTransId="{E03790EC-8853-490C-BF18-7DF971C09EA2}" sibTransId="{180FA2D9-5D39-401B-98F3-534F97FEBAD2}"/>
    <dgm:cxn modelId="{18DEB512-F9EE-4648-B9B2-BC7FEF6D45CF}" type="presOf" srcId="{BBD85FB1-EC10-4CE1-9830-167E165FDF89}" destId="{721A24CB-44F1-4A6B-A4FD-48591C679798}" srcOrd="1" destOrd="0" presId="urn:microsoft.com/office/officeart/2005/8/layout/pyramid3"/>
    <dgm:cxn modelId="{204A8A4A-BCDD-AB45-A305-A29F69D3A31E}" type="presOf" srcId="{CCE2FA0F-DDBE-4455-89D1-E06FCEEBC719}" destId="{62C613CB-9DFD-4152-ADA3-27DE7C16BD61}" srcOrd="0" destOrd="0" presId="urn:microsoft.com/office/officeart/2005/8/layout/pyramid3"/>
    <dgm:cxn modelId="{6C7F2B97-3C23-4EFD-8A9C-3222E53ED2F4}" srcId="{CCE2FA0F-DDBE-4455-89D1-E06FCEEBC719}" destId="{0BADD403-6FF5-4557-83F8-F4BD909A7C01}" srcOrd="2" destOrd="0" parTransId="{BF5E2AF7-EA8E-4E20-B4EF-AEF3F643C0FE}" sibTransId="{149CA8BB-8E0B-403C-86D4-D402CC6BFD4C}"/>
    <dgm:cxn modelId="{6AC04F4E-90B5-4485-B630-663280FA5377}" srcId="{CCE2FA0F-DDBE-4455-89D1-E06FCEEBC719}" destId="{BBD85FB1-EC10-4CE1-9830-167E165FDF89}" srcOrd="0" destOrd="0" parTransId="{DFEFCFC9-9EA1-4382-AFEF-6277AD373C4B}" sibTransId="{6C69010D-4788-461E-B187-B0B782BA4823}"/>
    <dgm:cxn modelId="{24C2DC37-0740-EA43-A4CB-98945F7B26AD}" type="presOf" srcId="{08E1D705-A514-4688-9052-7DFDB2A51217}" destId="{2B224D07-3188-4BB5-83FA-69E4BB285762}" srcOrd="1" destOrd="0" presId="urn:microsoft.com/office/officeart/2005/8/layout/pyramid3"/>
    <dgm:cxn modelId="{180624E8-C640-2540-9561-6D40BF614808}" type="presOf" srcId="{0BADD403-6FF5-4557-83F8-F4BD909A7C01}" destId="{897CEB81-D9AB-49EE-A932-C415845E0269}" srcOrd="1" destOrd="0" presId="urn:microsoft.com/office/officeart/2005/8/layout/pyramid3"/>
    <dgm:cxn modelId="{BF3F6C1D-43B5-6E41-A372-73FBF7368338}" type="presOf" srcId="{0BADD403-6FF5-4557-83F8-F4BD909A7C01}" destId="{155BBD78-DD9C-43FD-AED9-00B7FBF7C398}" srcOrd="0" destOrd="0" presId="urn:microsoft.com/office/officeart/2005/8/layout/pyramid3"/>
    <dgm:cxn modelId="{34416D56-8C36-ED4A-A5BC-8235A765E957}" type="presParOf" srcId="{62C613CB-9DFD-4152-ADA3-27DE7C16BD61}" destId="{178806DB-0106-4864-B361-A99488FC655F}" srcOrd="0" destOrd="0" presId="urn:microsoft.com/office/officeart/2005/8/layout/pyramid3"/>
    <dgm:cxn modelId="{14F81D36-797B-8C41-B6CC-1F594D5C6BF0}" type="presParOf" srcId="{178806DB-0106-4864-B361-A99488FC655F}" destId="{643C1A15-0E18-41FC-A954-E7FC28483B03}" srcOrd="0" destOrd="0" presId="urn:microsoft.com/office/officeart/2005/8/layout/pyramid3"/>
    <dgm:cxn modelId="{47FCEC35-4AC4-BE43-AC55-DB8928A68F3D}" type="presParOf" srcId="{178806DB-0106-4864-B361-A99488FC655F}" destId="{721A24CB-44F1-4A6B-A4FD-48591C679798}" srcOrd="1" destOrd="0" presId="urn:microsoft.com/office/officeart/2005/8/layout/pyramid3"/>
    <dgm:cxn modelId="{D837CE55-9FC8-404A-BFE5-1BD3CC792E9C}" type="presParOf" srcId="{62C613CB-9DFD-4152-ADA3-27DE7C16BD61}" destId="{CCE84D00-37A8-4C97-BD55-EC1AF4EDF6C4}" srcOrd="1" destOrd="0" presId="urn:microsoft.com/office/officeart/2005/8/layout/pyramid3"/>
    <dgm:cxn modelId="{0402DD0E-F80E-D046-B77B-6D2BFC5E6E6E}" type="presParOf" srcId="{CCE84D00-37A8-4C97-BD55-EC1AF4EDF6C4}" destId="{E7F51D98-EDF5-4B50-9129-92D9B54906AF}" srcOrd="0" destOrd="0" presId="urn:microsoft.com/office/officeart/2005/8/layout/pyramid3"/>
    <dgm:cxn modelId="{DC344D79-6B56-A94E-A355-580B5645E6FD}" type="presParOf" srcId="{CCE84D00-37A8-4C97-BD55-EC1AF4EDF6C4}" destId="{2B224D07-3188-4BB5-83FA-69E4BB285762}" srcOrd="1" destOrd="0" presId="urn:microsoft.com/office/officeart/2005/8/layout/pyramid3"/>
    <dgm:cxn modelId="{EBD0BF51-56E0-AE4A-8559-CE405497C1FF}" type="presParOf" srcId="{62C613CB-9DFD-4152-ADA3-27DE7C16BD61}" destId="{4D1316C8-7561-47A1-ACE3-6F0E34024E79}" srcOrd="2" destOrd="0" presId="urn:microsoft.com/office/officeart/2005/8/layout/pyramid3"/>
    <dgm:cxn modelId="{2B1B76DA-7777-2449-BC75-47F9359D69D3}" type="presParOf" srcId="{4D1316C8-7561-47A1-ACE3-6F0E34024E79}" destId="{155BBD78-DD9C-43FD-AED9-00B7FBF7C398}" srcOrd="0" destOrd="0" presId="urn:microsoft.com/office/officeart/2005/8/layout/pyramid3"/>
    <dgm:cxn modelId="{4059EBC3-7B79-DC45-81CB-B55EE322C8D4}" type="presParOf" srcId="{4D1316C8-7561-47A1-ACE3-6F0E34024E79}" destId="{897CEB81-D9AB-49EE-A932-C415845E026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C1A15-0E18-41FC-A954-E7FC28483B03}">
      <dsp:nvSpPr>
        <dsp:cNvPr id="0" name=""/>
        <dsp:cNvSpPr/>
      </dsp:nvSpPr>
      <dsp:spPr>
        <a:xfrm rot="10800000">
          <a:off x="0" y="0"/>
          <a:ext cx="4239986" cy="1195940"/>
        </a:xfrm>
        <a:prstGeom prst="trapezoid">
          <a:avLst>
            <a:gd name="adj" fmla="val 59089"/>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Formative practices (teacher &amp; student)</a:t>
          </a:r>
        </a:p>
      </dsp:txBody>
      <dsp:txXfrm rot="-10800000">
        <a:off x="741997" y="0"/>
        <a:ext cx="2755990" cy="1195940"/>
      </dsp:txXfrm>
    </dsp:sp>
    <dsp:sp modelId="{E7F51D98-EDF5-4B50-9129-92D9B54906AF}">
      <dsp:nvSpPr>
        <dsp:cNvPr id="0" name=""/>
        <dsp:cNvSpPr/>
      </dsp:nvSpPr>
      <dsp:spPr>
        <a:xfrm rot="10800000">
          <a:off x="706664" y="1195940"/>
          <a:ext cx="2826657" cy="1195940"/>
        </a:xfrm>
        <a:prstGeom prst="trapezoid">
          <a:avLst>
            <a:gd name="adj" fmla="val 59089"/>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Interim</a:t>
          </a:r>
        </a:p>
      </dsp:txBody>
      <dsp:txXfrm rot="-10800000">
        <a:off x="1201329" y="1195940"/>
        <a:ext cx="1837327" cy="1195940"/>
      </dsp:txXfrm>
    </dsp:sp>
    <dsp:sp modelId="{155BBD78-DD9C-43FD-AED9-00B7FBF7C398}">
      <dsp:nvSpPr>
        <dsp:cNvPr id="0" name=""/>
        <dsp:cNvSpPr/>
      </dsp:nvSpPr>
      <dsp:spPr>
        <a:xfrm rot="10800000">
          <a:off x="1413328" y="2391880"/>
          <a:ext cx="1413328" cy="1195940"/>
        </a:xfrm>
        <a:prstGeom prst="trapezoid">
          <a:avLst>
            <a:gd name="adj" fmla="val 59089"/>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0"/>
            </a:spcAft>
          </a:pPr>
          <a:r>
            <a:rPr lang="en-US" sz="1800" b="1" kern="1200" dirty="0"/>
            <a:t>Summative</a:t>
          </a:r>
        </a:p>
        <a:p>
          <a:pPr lvl="0" algn="ctr" defTabSz="800100">
            <a:lnSpc>
              <a:spcPct val="90000"/>
            </a:lnSpc>
            <a:spcBef>
              <a:spcPct val="0"/>
            </a:spcBef>
            <a:spcAft>
              <a:spcPts val="0"/>
            </a:spcAft>
          </a:pPr>
          <a:endParaRPr lang="en-US" sz="1800" b="1" kern="1200" dirty="0"/>
        </a:p>
      </dsp:txBody>
      <dsp:txXfrm rot="-10800000">
        <a:off x="1413328" y="2391880"/>
        <a:ext cx="1413328" cy="11959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BEFE64-78DB-F648-AA22-B563B7032FF1}" type="datetimeFigureOut">
              <a:rPr lang="en-US" smtClean="0"/>
              <a:t>3/19/2019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2941613-7A84-B24D-8DAC-883C2754A9BE}" type="slidenum">
              <a:rPr lang="en-US" smtClean="0"/>
              <a:t>‹#›</a:t>
            </a:fld>
            <a:endParaRPr lang="en-US"/>
          </a:p>
        </p:txBody>
      </p:sp>
    </p:spTree>
    <p:extLst>
      <p:ext uri="{BB962C8B-B14F-4D97-AF65-F5344CB8AC3E}">
        <p14:creationId xmlns:p14="http://schemas.microsoft.com/office/powerpoint/2010/main" val="69507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3B5FDFE-BFA6-DE4A-8919-8D579D8E5290}" type="datetimeFigureOut">
              <a:rPr lang="en-US" smtClean="0"/>
              <a:pPr/>
              <a:t>3/19/2019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20482A-77F2-BB4F-A8FD-2D4A4049F1D1}" type="slidenum">
              <a:rPr lang="en-US" smtClean="0"/>
              <a:pPr/>
              <a:t>‹#›</a:t>
            </a:fld>
            <a:endParaRPr lang="en-US" dirty="0"/>
          </a:p>
        </p:txBody>
      </p:sp>
    </p:spTree>
    <p:extLst>
      <p:ext uri="{BB962C8B-B14F-4D97-AF65-F5344CB8AC3E}">
        <p14:creationId xmlns:p14="http://schemas.microsoft.com/office/powerpoint/2010/main" val="32718027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sai-online.org/resources/formative-assessment-examples-practic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sai-online.org/resource/6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sai-online.org/sos?t=assessment&amp;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baseline="0" dirty="0">
                <a:solidFill>
                  <a:srgbClr val="000000"/>
                </a:solidFill>
              </a:rPr>
              <a:t>Total time for Session 1: </a:t>
            </a:r>
            <a:r>
              <a:rPr lang="en-US" b="1" baseline="0" dirty="0">
                <a:solidFill>
                  <a:srgbClr val="000000"/>
                </a:solidFill>
              </a:rPr>
              <a:t>60 min. </a:t>
            </a:r>
          </a:p>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93532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Facilitator’s Guide 1B </a:t>
            </a:r>
          </a:p>
          <a:p>
            <a:endParaRPr lang="en-US" dirty="0"/>
          </a:p>
          <a:p>
            <a:r>
              <a:rPr lang="en-US" dirty="0"/>
              <a:t>Ask participants to find Handout</a:t>
            </a:r>
            <a:r>
              <a:rPr lang="en-US" baseline="0" dirty="0"/>
              <a:t> 1.1, Types of Assessment Note-Taker. Let them know that we will be reviewing three types of assessment: Formative, Interim, and Summative</a:t>
            </a:r>
            <a:r>
              <a:rPr lang="en-US" b="0" baseline="0" dirty="0">
                <a:solidFill>
                  <a:srgbClr val="000000"/>
                </a:solidFill>
              </a:rPr>
              <a:t>. </a:t>
            </a:r>
          </a:p>
          <a:p>
            <a:endParaRPr lang="en-US" b="0" baseline="0" dirty="0">
              <a:solidFill>
                <a:srgbClr val="000000"/>
              </a:solidFill>
            </a:endParaRPr>
          </a:p>
          <a:p>
            <a:r>
              <a:rPr lang="en-US" b="0" baseline="0" dirty="0">
                <a:solidFill>
                  <a:srgbClr val="000000"/>
                </a:solidFill>
              </a:rPr>
              <a:t>Suggest that they take notes on the top two boxes (Purpose and Examples in My Context) for each of the assessment types we discuss. We will return to this handout later in this session, addressing the bottom two boxes for each assessment type then. </a:t>
            </a:r>
          </a:p>
          <a:p>
            <a:endParaRPr lang="en-US" baseline="0" dirty="0"/>
          </a:p>
          <a:p>
            <a:r>
              <a:rPr lang="en-US" baseline="0" dirty="0"/>
              <a:t>You may want to let participants know that this is not an exhaustive list of types of assessment. For example, we will not be focusing on diagnostic assessment, although there is detailed information about diagnostic assessment in Handout 1.4. </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a:t>
            </a:fld>
            <a:endParaRPr lang="en-US" dirty="0"/>
          </a:p>
        </p:txBody>
      </p:sp>
    </p:spTree>
    <p:extLst>
      <p:ext uri="{BB962C8B-B14F-4D97-AF65-F5344CB8AC3E}">
        <p14:creationId xmlns:p14="http://schemas.microsoft.com/office/powerpoint/2010/main" val="12577766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3.C</a:t>
            </a:r>
          </a:p>
          <a:p>
            <a:pPr lvl="0"/>
            <a:endParaRPr lang="en-US" dirty="0"/>
          </a:p>
          <a:p>
            <a:pPr lvl="0"/>
            <a:r>
              <a:rPr lang="en-US" dirty="0"/>
              <a:t>Count off participants, assigning a number from 1 to 11. Ask participants to turn to the page of Handout 3.4 with their assigned number on the top. Ask participants to write their name neatly on the essay as if it were their own.</a:t>
            </a:r>
          </a:p>
          <a:p>
            <a:pPr lvl="0"/>
            <a:endParaRPr lang="en-US" dirty="0"/>
          </a:p>
          <a:p>
            <a:pPr lvl="0"/>
            <a:r>
              <a:rPr lang="en-US" dirty="0"/>
              <a:t>Ask participants to take a moment to thoughtfully consider any feedback provided on the cover page for “their” essay. Ask participants to jot down their reactions: how does this feedback make you feel physically, emotionally, or otherwise? What does it tell you about your performance and how to improve? What questions do you have? </a:t>
            </a:r>
          </a:p>
          <a:p>
            <a:pPr lvl="0"/>
            <a:endParaRPr lang="en-US" dirty="0"/>
          </a:p>
          <a:p>
            <a:pPr lvl="0"/>
            <a:r>
              <a:rPr lang="en-US" dirty="0"/>
              <a:t>Finally, on a scale of 1-4 rate your motivation to improve your writing and your clarity about how to do so, with 4 being extremely motivated to rework it to make it better and 1 being completely disinterested/prefer to move on to next task.</a:t>
            </a:r>
          </a:p>
          <a:p>
            <a:pPr lvl="0"/>
            <a:endParaRPr lang="en-US" dirty="0"/>
          </a:p>
          <a:p>
            <a:pPr lvl="0"/>
            <a:r>
              <a:rPr lang="en-US" dirty="0"/>
              <a:t>Ask participants to discuss their feedback and reactions with their table group for 3-5 minutes. Ask for any participants who would like to share their reactions. </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101</a:t>
            </a:fld>
            <a:endParaRPr lang="en-US"/>
          </a:p>
        </p:txBody>
      </p:sp>
    </p:spTree>
    <p:extLst>
      <p:ext uri="{BB962C8B-B14F-4D97-AF65-F5344CB8AC3E}">
        <p14:creationId xmlns:p14="http://schemas.microsoft.com/office/powerpoint/2010/main" val="233487478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3.C</a:t>
            </a:r>
          </a:p>
          <a:p>
            <a:endParaRPr lang="en-US" dirty="0"/>
          </a:p>
          <a:p>
            <a:r>
              <a:rPr lang="en-US" dirty="0"/>
              <a:t>Tell</a:t>
            </a:r>
            <a:r>
              <a:rPr lang="en-US" baseline="0" dirty="0"/>
              <a:t> participants that effective feedback helps students answer these three simple questions. </a:t>
            </a:r>
            <a:endParaRPr lang="en-US" dirty="0"/>
          </a:p>
          <a:p>
            <a:endParaRPr lang="en-US" dirty="0"/>
          </a:p>
          <a:p>
            <a:r>
              <a:rPr lang="en-US" dirty="0"/>
              <a:t>Source:</a:t>
            </a:r>
            <a:r>
              <a:rPr lang="en-US" baseline="0" dirty="0"/>
              <a:t> </a:t>
            </a:r>
            <a:r>
              <a:rPr lang="en-US" sz="1200" b="0" i="0" kern="1200" dirty="0">
                <a:solidFill>
                  <a:schemeClr val="tx1"/>
                </a:solidFill>
                <a:effectLst/>
                <a:latin typeface="+mn-lt"/>
                <a:ea typeface="+mn-ea"/>
                <a:cs typeface="+mn-cs"/>
              </a:rPr>
              <a:t>Heritage, M., &amp; Stigler, J. W. (2010). </a:t>
            </a:r>
            <a:r>
              <a:rPr lang="en-US" sz="1200" b="0" i="1" kern="1200" dirty="0">
                <a:solidFill>
                  <a:schemeClr val="tx1"/>
                </a:solidFill>
                <a:effectLst/>
                <a:latin typeface="+mn-lt"/>
                <a:ea typeface="+mn-ea"/>
                <a:cs typeface="+mn-cs"/>
              </a:rPr>
              <a:t>Formative assessment: Making it happen in the classroom</a:t>
            </a:r>
            <a:r>
              <a:rPr lang="en-US" sz="1200" b="0" i="0" kern="1200" dirty="0">
                <a:solidFill>
                  <a:schemeClr val="tx1"/>
                </a:solidFill>
                <a:effectLst/>
                <a:latin typeface="+mn-lt"/>
                <a:ea typeface="+mn-ea"/>
                <a:cs typeface="+mn-cs"/>
              </a:rPr>
              <a:t>. Thousand Oaks, </a:t>
            </a:r>
            <a:r>
              <a:rPr lang="en-US" sz="1200" b="0" i="0" kern="1200" dirty="0" err="1">
                <a:solidFill>
                  <a:schemeClr val="tx1"/>
                </a:solidFill>
                <a:effectLst/>
                <a:latin typeface="+mn-lt"/>
                <a:ea typeface="+mn-ea"/>
                <a:cs typeface="+mn-cs"/>
              </a:rPr>
              <a:t>Calif</a:t>
            </a:r>
            <a:r>
              <a:rPr lang="en-US" sz="1200" b="0" i="0" kern="1200" dirty="0">
                <a:solidFill>
                  <a:schemeClr val="tx1"/>
                </a:solidFill>
                <a:effectLst/>
                <a:latin typeface="+mn-lt"/>
                <a:ea typeface="+mn-ea"/>
                <a:cs typeface="+mn-cs"/>
              </a:rPr>
              <a:t>: Corwin. P. 80. </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102</a:t>
            </a:fld>
            <a:endParaRPr lang="en-US"/>
          </a:p>
        </p:txBody>
      </p:sp>
    </p:spTree>
    <p:extLst>
      <p:ext uri="{BB962C8B-B14F-4D97-AF65-F5344CB8AC3E}">
        <p14:creationId xmlns:p14="http://schemas.microsoft.com/office/powerpoint/2010/main" val="8941534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3.C</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103</a:t>
            </a:fld>
            <a:endParaRPr lang="en-US" dirty="0"/>
          </a:p>
        </p:txBody>
      </p:sp>
    </p:spTree>
    <p:extLst>
      <p:ext uri="{BB962C8B-B14F-4D97-AF65-F5344CB8AC3E}">
        <p14:creationId xmlns:p14="http://schemas.microsoft.com/office/powerpoint/2010/main" val="19795046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3.C</a:t>
            </a:r>
          </a:p>
          <a:p>
            <a:endParaRPr lang="en-US" dirty="0"/>
          </a:p>
          <a:p>
            <a:r>
              <a:rPr lang="en-US" dirty="0"/>
              <a:t>Give participants</a:t>
            </a:r>
            <a:r>
              <a:rPr lang="en-US" baseline="0" dirty="0"/>
              <a:t> two minutes to write their descriptive words on a sticky note and allow 5 minutes for table talk. Ask for each table to report out, with each table adding only new words. Collect responses on chart paper and keep posted around the room. Some important descriptions are below and should be added to the list if participants do not generate them:</a:t>
            </a:r>
          </a:p>
          <a:p>
            <a:endParaRPr lang="en-US" baseline="0" dirty="0"/>
          </a:p>
          <a:p>
            <a:pPr lvl="0"/>
            <a:r>
              <a:rPr lang="en-US" dirty="0"/>
              <a:t>Timely</a:t>
            </a:r>
          </a:p>
          <a:p>
            <a:pPr lvl="0"/>
            <a:r>
              <a:rPr lang="en-US" dirty="0"/>
              <a:t>Relevant</a:t>
            </a:r>
          </a:p>
          <a:p>
            <a:pPr lvl="0"/>
            <a:r>
              <a:rPr lang="en-US" dirty="0"/>
              <a:t>Actionable</a:t>
            </a:r>
          </a:p>
          <a:p>
            <a:pPr lvl="0"/>
            <a:r>
              <a:rPr lang="en-US" dirty="0"/>
              <a:t>Practical</a:t>
            </a:r>
          </a:p>
          <a:p>
            <a:pPr lvl="0"/>
            <a:r>
              <a:rPr lang="en-US" dirty="0"/>
              <a:t>Specific</a:t>
            </a:r>
          </a:p>
          <a:p>
            <a:pPr lvl="0"/>
            <a:r>
              <a:rPr lang="en-US" dirty="0"/>
              <a:t>Non-evaluative</a:t>
            </a:r>
          </a:p>
          <a:p>
            <a:pPr lvl="0"/>
            <a:r>
              <a:rPr lang="en-US" dirty="0"/>
              <a:t>Goal-referenced/related to learning goals</a:t>
            </a:r>
          </a:p>
          <a:p>
            <a:pPr lvl="0"/>
            <a:r>
              <a:rPr lang="en-US" dirty="0"/>
              <a:t>Transparent</a:t>
            </a:r>
          </a:p>
          <a:p>
            <a:pPr lvl="0"/>
            <a:r>
              <a:rPr lang="en-US" dirty="0"/>
              <a:t>Collaborative</a:t>
            </a:r>
          </a:p>
          <a:p>
            <a:pPr lvl="0"/>
            <a:r>
              <a:rPr lang="en-US" dirty="0"/>
              <a:t>Reciprocal</a:t>
            </a:r>
          </a:p>
          <a:p>
            <a:pPr lvl="0"/>
            <a:r>
              <a:rPr lang="en-US" dirty="0"/>
              <a:t>User-friendly</a:t>
            </a:r>
          </a:p>
          <a:p>
            <a:pPr lvl="0"/>
            <a:r>
              <a:rPr lang="en-US" dirty="0"/>
              <a:t>Clear</a:t>
            </a:r>
          </a:p>
          <a:p>
            <a:pPr lvl="0"/>
            <a:r>
              <a:rPr lang="en-US" dirty="0"/>
              <a:t>Ongoing</a:t>
            </a:r>
          </a:p>
          <a:p>
            <a:pPr lvl="0"/>
            <a:r>
              <a:rPr lang="en-US" dirty="0"/>
              <a:t>Consistent</a:t>
            </a:r>
          </a:p>
          <a:p>
            <a:r>
              <a:rPr lang="en-US" dirty="0"/>
              <a:t>Motivational </a:t>
            </a:r>
          </a:p>
          <a:p>
            <a:r>
              <a:rPr lang="en-US" dirty="0"/>
              <a:t>Objective</a:t>
            </a:r>
          </a:p>
        </p:txBody>
      </p:sp>
      <p:sp>
        <p:nvSpPr>
          <p:cNvPr id="4" name="Slide Number Placeholder 3"/>
          <p:cNvSpPr>
            <a:spLocks noGrp="1"/>
          </p:cNvSpPr>
          <p:nvPr>
            <p:ph type="sldNum" sz="quarter" idx="10"/>
          </p:nvPr>
        </p:nvSpPr>
        <p:spPr/>
        <p:txBody>
          <a:bodyPr/>
          <a:lstStyle/>
          <a:p>
            <a:fld id="{CD20482A-77F2-BB4F-A8FD-2D4A4049F1D1}" type="slidenum">
              <a:rPr lang="en-US" smtClean="0"/>
              <a:pPr/>
              <a:t>104</a:t>
            </a:fld>
            <a:endParaRPr lang="en-US"/>
          </a:p>
        </p:txBody>
      </p:sp>
    </p:spTree>
    <p:extLst>
      <p:ext uri="{BB962C8B-B14F-4D97-AF65-F5344CB8AC3E}">
        <p14:creationId xmlns:p14="http://schemas.microsoft.com/office/powerpoint/2010/main" val="350235840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3.C</a:t>
            </a:r>
          </a:p>
          <a:p>
            <a:endParaRPr lang="en-US" dirty="0"/>
          </a:p>
          <a:p>
            <a:r>
              <a:rPr lang="en-US" dirty="0"/>
              <a:t>Record</a:t>
            </a:r>
            <a:r>
              <a:rPr lang="en-US" baseline="0" dirty="0"/>
              <a:t> participants’ responses on chart paper and post alongside the “Qualities of Feedback” chart you just completed. If participants need help generating ideas, share some from the list below. </a:t>
            </a:r>
          </a:p>
          <a:p>
            <a:endParaRPr lang="en-US" baseline="0" dirty="0"/>
          </a:p>
          <a:p>
            <a:r>
              <a:rPr lang="en-US" dirty="0"/>
              <a:t>Private conference</a:t>
            </a:r>
          </a:p>
          <a:p>
            <a:r>
              <a:rPr lang="en-US" dirty="0"/>
              <a:t>Whole group demonstration</a:t>
            </a:r>
          </a:p>
          <a:p>
            <a:r>
              <a:rPr lang="en-US" dirty="0">
                <a:solidFill>
                  <a:srgbClr val="FF0000"/>
                </a:solidFill>
              </a:rPr>
              <a:t>Teachable moment</a:t>
            </a:r>
          </a:p>
          <a:p>
            <a:r>
              <a:rPr lang="en-US" dirty="0"/>
              <a:t>Peer review</a:t>
            </a:r>
          </a:p>
          <a:p>
            <a:r>
              <a:rPr lang="en-US" dirty="0"/>
              <a:t>Written feedback</a:t>
            </a:r>
          </a:p>
          <a:p>
            <a:r>
              <a:rPr lang="en-US" dirty="0"/>
              <a:t>Small group conference</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105</a:t>
            </a:fld>
            <a:endParaRPr lang="en-US"/>
          </a:p>
        </p:txBody>
      </p:sp>
    </p:spTree>
    <p:extLst>
      <p:ext uri="{BB962C8B-B14F-4D97-AF65-F5344CB8AC3E}">
        <p14:creationId xmlns:p14="http://schemas.microsoft.com/office/powerpoint/2010/main" val="158945522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3.C</a:t>
            </a:r>
          </a:p>
          <a:p>
            <a:endParaRPr lang="en-US" dirty="0"/>
          </a:p>
          <a:p>
            <a:r>
              <a:rPr lang="en-US" dirty="0"/>
              <a:t>Ask participants to work together to plan feedback for Student Samples A-D. </a:t>
            </a:r>
          </a:p>
          <a:p>
            <a:endParaRPr lang="en-US" dirty="0"/>
          </a:p>
          <a:p>
            <a:r>
              <a:rPr lang="en-US" dirty="0"/>
              <a:t>Ask participants to work with partners or small groups to discuss feedback strategies they would consider for each student. How would they help this student move their thinking forward? Facilitator can briefly model this process using Student Sample A, directing participants to work on Samples B-D. </a:t>
            </a:r>
          </a:p>
          <a:p>
            <a:endParaRPr lang="en-US" dirty="0"/>
          </a:p>
          <a:p>
            <a:pPr lvl="0"/>
            <a:r>
              <a:rPr lang="en-US" dirty="0"/>
              <a:t>Participants should consider what feedback strategy they would choose for this student, and briefly explain the pedagogical rationales for their choices.</a:t>
            </a:r>
          </a:p>
          <a:p>
            <a:endParaRPr lang="en-US" dirty="0"/>
          </a:p>
          <a:p>
            <a:r>
              <a:rPr lang="en-US" dirty="0"/>
              <a:t>Ask groups to share their response for one student. Ask groups to share their thoughts, and make sure that participants hear reactions to all student samples. </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106</a:t>
            </a:fld>
            <a:endParaRPr lang="en-US"/>
          </a:p>
        </p:txBody>
      </p:sp>
    </p:spTree>
    <p:extLst>
      <p:ext uri="{BB962C8B-B14F-4D97-AF65-F5344CB8AC3E}">
        <p14:creationId xmlns:p14="http://schemas.microsoft.com/office/powerpoint/2010/main" val="36814345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3.C</a:t>
            </a:r>
          </a:p>
          <a:p>
            <a:endParaRPr lang="en-US" dirty="0"/>
          </a:p>
          <a:p>
            <a:r>
              <a:rPr lang="en-US" dirty="0"/>
              <a:t>Give</a:t>
            </a:r>
            <a:r>
              <a:rPr lang="en-US" baseline="0" dirty="0"/>
              <a:t> participants 10 minutes to plan their feedback conversation. </a:t>
            </a:r>
          </a:p>
        </p:txBody>
      </p:sp>
      <p:sp>
        <p:nvSpPr>
          <p:cNvPr id="4" name="Slide Number Placeholder 3"/>
          <p:cNvSpPr>
            <a:spLocks noGrp="1"/>
          </p:cNvSpPr>
          <p:nvPr>
            <p:ph type="sldNum" sz="quarter" idx="10"/>
          </p:nvPr>
        </p:nvSpPr>
        <p:spPr/>
        <p:txBody>
          <a:bodyPr/>
          <a:lstStyle/>
          <a:p>
            <a:fld id="{CD20482A-77F2-BB4F-A8FD-2D4A4049F1D1}" type="slidenum">
              <a:rPr lang="en-US" smtClean="0"/>
              <a:pPr/>
              <a:t>107</a:t>
            </a:fld>
            <a:endParaRPr lang="en-US"/>
          </a:p>
        </p:txBody>
      </p:sp>
    </p:spTree>
    <p:extLst>
      <p:ext uri="{BB962C8B-B14F-4D97-AF65-F5344CB8AC3E}">
        <p14:creationId xmlns:p14="http://schemas.microsoft.com/office/powerpoint/2010/main" val="124607050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3.C</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108</a:t>
            </a:fld>
            <a:endParaRPr lang="en-US"/>
          </a:p>
        </p:txBody>
      </p:sp>
    </p:spTree>
    <p:extLst>
      <p:ext uri="{BB962C8B-B14F-4D97-AF65-F5344CB8AC3E}">
        <p14:creationId xmlns:p14="http://schemas.microsoft.com/office/powerpoint/2010/main" val="267579005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3.C</a:t>
            </a:r>
          </a:p>
          <a:p>
            <a:endParaRPr lang="en-US" dirty="0"/>
          </a:p>
          <a:p>
            <a:r>
              <a:rPr lang="en-US" dirty="0"/>
              <a:t>Ask</a:t>
            </a:r>
            <a:r>
              <a:rPr lang="en-US" baseline="0" dirty="0"/>
              <a:t> a few participants to share out their experiences with this feedback exercise. </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109</a:t>
            </a:fld>
            <a:endParaRPr lang="en-US" dirty="0"/>
          </a:p>
        </p:txBody>
      </p:sp>
    </p:spTree>
    <p:extLst>
      <p:ext uri="{BB962C8B-B14F-4D97-AF65-F5344CB8AC3E}">
        <p14:creationId xmlns:p14="http://schemas.microsoft.com/office/powerpoint/2010/main" val="104985992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Total time for Session 3.D: </a:t>
            </a:r>
            <a:r>
              <a:rPr lang="en-US" b="1" dirty="0"/>
              <a:t>50 min.</a:t>
            </a:r>
          </a:p>
          <a:p>
            <a:pPr defTabSz="931723">
              <a:defRPr/>
            </a:pPr>
            <a:endParaRPr lang="en-US" b="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110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7277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a:solidFill>
                  <a:srgbClr val="000000"/>
                </a:solidFill>
              </a:rPr>
              <a:t>Facilitator’s Guide 1.B</a:t>
            </a:r>
          </a:p>
          <a:p>
            <a:pPr defTabSz="465887">
              <a:defRPr/>
            </a:pPr>
            <a:endParaRPr lang="en-US" b="0" dirty="0">
              <a:solidFill>
                <a:srgbClr val="000000"/>
              </a:solidFill>
            </a:endParaRPr>
          </a:p>
          <a:p>
            <a:pPr defTabSz="465887">
              <a:defRPr/>
            </a:pPr>
            <a:r>
              <a:rPr lang="en-US" b="0" dirty="0">
                <a:solidFill>
                  <a:srgbClr val="000000"/>
                </a:solidFill>
              </a:rPr>
              <a:t>The next several slides address</a:t>
            </a:r>
            <a:r>
              <a:rPr lang="en-US" b="0" baseline="0" dirty="0">
                <a:solidFill>
                  <a:srgbClr val="000000"/>
                </a:solidFill>
              </a:rPr>
              <a:t> purposes and examples of different forms of assessment. </a:t>
            </a:r>
          </a:p>
          <a:p>
            <a:pPr defTabSz="465887">
              <a:defRPr/>
            </a:pPr>
            <a:endParaRPr lang="en-US" b="0" baseline="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11</a:t>
            </a:fld>
            <a:endParaRPr lang="en-US" dirty="0"/>
          </a:p>
        </p:txBody>
      </p:sp>
    </p:spTree>
    <p:extLst>
      <p:ext uri="{BB962C8B-B14F-4D97-AF65-F5344CB8AC3E}">
        <p14:creationId xmlns:p14="http://schemas.microsoft.com/office/powerpoint/2010/main" val="10774695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3.D</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111</a:t>
            </a:fld>
            <a:endParaRPr lang="en-US" dirty="0"/>
          </a:p>
        </p:txBody>
      </p:sp>
    </p:spTree>
    <p:extLst>
      <p:ext uri="{BB962C8B-B14F-4D97-AF65-F5344CB8AC3E}">
        <p14:creationId xmlns:p14="http://schemas.microsoft.com/office/powerpoint/2010/main" val="12701661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baseline="0" dirty="0"/>
              <a:t>Facilitator’s Guide 3.D</a:t>
            </a:r>
          </a:p>
          <a:p>
            <a:pPr defTabSz="931723">
              <a:defRPr/>
            </a:pPr>
            <a:endParaRPr lang="en-US" b="0" dirty="0"/>
          </a:p>
          <a:p>
            <a:r>
              <a:rPr lang="en-US" b="0" dirty="0"/>
              <a:t>Unpack this definition with participants,</a:t>
            </a:r>
            <a:r>
              <a:rPr lang="en-US" b="0" baseline="0" dirty="0"/>
              <a:t> emphasizing that in a classroom setting, we have opportunities for formative assessment and scaffolding learning that are not available in an on-demand, summative performance assessment. Explain that in our next activity, we will brainstorm how we could adapt the performance task we reviewed today, providing ample opportunity for formative assessment.</a:t>
            </a:r>
          </a:p>
          <a:p>
            <a:endParaRPr lang="en-US" b="0" baseline="0"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112</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4828794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000000"/>
                </a:solidFill>
              </a:rPr>
              <a:t>Facilitator’s Guide 3.D</a:t>
            </a:r>
          </a:p>
          <a:p>
            <a:endParaRPr lang="en-US" b="0" dirty="0">
              <a:solidFill>
                <a:srgbClr val="000000"/>
              </a:solidFill>
            </a:endParaRPr>
          </a:p>
          <a:p>
            <a:r>
              <a:rPr lang="en-US" dirty="0"/>
              <a:t>This is a repeat of a slide that we saw in Session 1. Remind participants that as we consider performance tasks in a classroom setting, we have the opportunity for more complex evidence of student learning and to offer more opportunities for formative assessment and student learning. Tell participants that we will spend our remaining time considering how we could modify the standardized performance task we saw earlier today in a classroom setting to make it a richer assessment opportunity. </a:t>
            </a:r>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02463BB1-F6BC-B445-936E-074AAFCCB955}" type="slidenum">
              <a:rPr lang="en-US" smtClean="0"/>
              <a:pPr/>
              <a:t>113</a:t>
            </a:fld>
            <a:endParaRPr lang="en-US"/>
          </a:p>
        </p:txBody>
      </p:sp>
    </p:spTree>
    <p:extLst>
      <p:ext uri="{BB962C8B-B14F-4D97-AF65-F5344CB8AC3E}">
        <p14:creationId xmlns:p14="http://schemas.microsoft.com/office/powerpoint/2010/main" val="231246680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3.D</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114</a:t>
            </a:fld>
            <a:endParaRPr lang="en-US" dirty="0"/>
          </a:p>
        </p:txBody>
      </p:sp>
    </p:spTree>
    <p:extLst>
      <p:ext uri="{BB962C8B-B14F-4D97-AF65-F5344CB8AC3E}">
        <p14:creationId xmlns:p14="http://schemas.microsoft.com/office/powerpoint/2010/main" val="365372770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3.D</a:t>
            </a:r>
          </a:p>
          <a:p>
            <a:endParaRPr lang="en-US" dirty="0"/>
          </a:p>
          <a:p>
            <a:r>
              <a:rPr lang="en-US" dirty="0"/>
              <a:t>Ask participants to work in pair</a:t>
            </a:r>
            <a:r>
              <a:rPr lang="en-US" baseline="0" dirty="0"/>
              <a:t>s to consider how to adapt this task to a classroom setting. </a:t>
            </a:r>
          </a:p>
          <a:p>
            <a:r>
              <a:rPr lang="en-US" baseline="0" dirty="0"/>
              <a:t>They can write on poster paper their ideas to scaffold learning, build in formative assessment, and make the task more engaging. </a:t>
            </a:r>
          </a:p>
          <a:p>
            <a:endParaRPr lang="en-US" baseline="0" dirty="0"/>
          </a:p>
          <a:p>
            <a:r>
              <a:rPr lang="en-US" baseline="0" dirty="0"/>
              <a:t>Give participants 10 minutes to plan their adaptations and remind them that their adaptations should be grounded in what they see in the student work (and their speculations about their own students’ needs). Ask them to write their ideas on chart paper. </a:t>
            </a:r>
          </a:p>
          <a:p>
            <a:endParaRPr lang="en-US" baseline="0" dirty="0"/>
          </a:p>
          <a:p>
            <a:r>
              <a:rPr lang="en-US" baseline="0" dirty="0"/>
              <a:t>Assure participants that they do not need to develop a full performance task, but simply think about how to they could provide more scaffolding, formative assessment, and promote student engagement in a classroom setting. </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115</a:t>
            </a:fld>
            <a:endParaRPr lang="en-US"/>
          </a:p>
        </p:txBody>
      </p:sp>
    </p:spTree>
    <p:extLst>
      <p:ext uri="{BB962C8B-B14F-4D97-AF65-F5344CB8AC3E}">
        <p14:creationId xmlns:p14="http://schemas.microsoft.com/office/powerpoint/2010/main" val="344415270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3.D</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116</a:t>
            </a:fld>
            <a:endParaRPr lang="en-US"/>
          </a:p>
        </p:txBody>
      </p:sp>
    </p:spTree>
    <p:extLst>
      <p:ext uri="{BB962C8B-B14F-4D97-AF65-F5344CB8AC3E}">
        <p14:creationId xmlns:p14="http://schemas.microsoft.com/office/powerpoint/2010/main" val="359069572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3.D</a:t>
            </a:r>
          </a:p>
          <a:p>
            <a:endParaRPr lang="en-US" dirty="0"/>
          </a:p>
          <a:p>
            <a:r>
              <a:rPr lang="en-US" dirty="0"/>
              <a:t>Make sure that you have set up a personal</a:t>
            </a:r>
            <a:r>
              <a:rPr lang="en-US" baseline="0" dirty="0"/>
              <a:t> account to the PARB and that you have oriented yourself to this resource, including understanding the search functions and knowledge of the kinds of tasks you can find there. </a:t>
            </a:r>
          </a:p>
          <a:p>
            <a:endParaRPr lang="en-US" baseline="0" dirty="0"/>
          </a:p>
          <a:p>
            <a:pPr defTabSz="465887">
              <a:defRPr/>
            </a:pPr>
            <a:r>
              <a:rPr lang="en-US" dirty="0"/>
              <a:t>The PARB</a:t>
            </a:r>
            <a:r>
              <a:rPr lang="en-US" baseline="0" dirty="0"/>
              <a:t> was developed by </a:t>
            </a:r>
            <a:r>
              <a:rPr lang="en-US" dirty="0"/>
              <a:t>Understanding Language-Stanford Center for Assessment, Learning, and Equity (UL-SCALE) and the Stanford Center for Opportunity Policy in Education (SCOPE) in collaboration with the Council of Chief State School Officers' (CCSSO) Innovation Lab Network.</a:t>
            </a:r>
          </a:p>
          <a:p>
            <a:endParaRPr lang="en-US" dirty="0"/>
          </a:p>
          <a:p>
            <a:r>
              <a:rPr lang="en-US" dirty="0"/>
              <a:t>Log</a:t>
            </a:r>
            <a:r>
              <a:rPr lang="en-US" baseline="0" dirty="0"/>
              <a:t> into the PARB and quickly introduce participants to this as a resource for vetted classroom-ready performance tasks. Demonstrate the search function and let participants know that while you need an account to access the PARB, accounts are free and take only a moment to set up. </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117</a:t>
            </a:fld>
            <a:endParaRPr lang="en-US"/>
          </a:p>
        </p:txBody>
      </p:sp>
    </p:spTree>
    <p:extLst>
      <p:ext uri="{BB962C8B-B14F-4D97-AF65-F5344CB8AC3E}">
        <p14:creationId xmlns:p14="http://schemas.microsoft.com/office/powerpoint/2010/main" val="397004016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3.D</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118</a:t>
            </a:fld>
            <a:endParaRPr lang="en-US" dirty="0"/>
          </a:p>
        </p:txBody>
      </p:sp>
    </p:spTree>
    <p:extLst>
      <p:ext uri="{BB962C8B-B14F-4D97-AF65-F5344CB8AC3E}">
        <p14:creationId xmlns:p14="http://schemas.microsoft.com/office/powerpoint/2010/main" val="127420409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3.D</a:t>
            </a:r>
          </a:p>
          <a:p>
            <a:endParaRPr lang="en-US" dirty="0"/>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119</a:t>
            </a:fld>
            <a:endParaRPr lang="en-US"/>
          </a:p>
        </p:txBody>
      </p:sp>
    </p:spTree>
    <p:extLst>
      <p:ext uri="{BB962C8B-B14F-4D97-AF65-F5344CB8AC3E}">
        <p14:creationId xmlns:p14="http://schemas.microsoft.com/office/powerpoint/2010/main" val="3473516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0" dirty="0">
                <a:solidFill>
                  <a:srgbClr val="000000"/>
                </a:solidFill>
              </a:rPr>
              <a:t>Facilitator’s Guide 1.B</a:t>
            </a:r>
          </a:p>
          <a:p>
            <a:endParaRPr lang="en-US" dirty="0"/>
          </a:p>
          <a:p>
            <a:r>
              <a:rPr lang="en-US" dirty="0"/>
              <a:t>Take a few moments to review each component individually,</a:t>
            </a:r>
            <a:r>
              <a:rPr lang="en-US" baseline="0" dirty="0"/>
              <a:t> giving examples where necessary. </a:t>
            </a:r>
          </a:p>
          <a:p>
            <a:endParaRPr lang="en-US" baseline="0" dirty="0"/>
          </a:p>
          <a:p>
            <a:pPr defTabSz="465887">
              <a:defRPr/>
            </a:pPr>
            <a:r>
              <a:rPr lang="en-US" b="1" dirty="0"/>
              <a:t>Source:</a:t>
            </a:r>
            <a:r>
              <a:rPr lang="en-US" dirty="0"/>
              <a:t> </a:t>
            </a:r>
            <a:r>
              <a:rPr lang="en-US" dirty="0" err="1"/>
              <a:t>Linquanti</a:t>
            </a:r>
            <a:r>
              <a:rPr lang="en-US" dirty="0"/>
              <a:t>, R. (2014). </a:t>
            </a:r>
            <a:r>
              <a:rPr lang="en-US" i="1" dirty="0"/>
              <a:t>Supporting Formative Assessment for Deeper Learning: A Primer for Policymakers.</a:t>
            </a:r>
            <a:r>
              <a:rPr lang="en-US" dirty="0"/>
              <a:t> Paper prepared for the Formative Assessment for Students and Teachers/State Collaborative on Assessment and Student Standards, 2. Washington, DC: Council of Chief State School Officers. Taken</a:t>
            </a:r>
            <a:r>
              <a:rPr lang="en-US" baseline="0" dirty="0"/>
              <a:t> </a:t>
            </a:r>
            <a:r>
              <a:rPr lang="en-US" dirty="0"/>
              <a:t>from the California ELA/ELD Framework,</a:t>
            </a:r>
            <a:r>
              <a:rPr lang="en-US" baseline="0" dirty="0"/>
              <a:t> p. 823. </a:t>
            </a:r>
            <a:endParaRPr lang="en-US" dirty="0"/>
          </a:p>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12</a:t>
            </a:fld>
            <a:endParaRPr lang="en-US"/>
          </a:p>
        </p:txBody>
      </p:sp>
    </p:spTree>
    <p:extLst>
      <p:ext uri="{BB962C8B-B14F-4D97-AF65-F5344CB8AC3E}">
        <p14:creationId xmlns:p14="http://schemas.microsoft.com/office/powerpoint/2010/main" val="1718234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a:solidFill>
                  <a:srgbClr val="000000"/>
                </a:solidFill>
              </a:rPr>
              <a:t>Facilitator’s Guide 1.B</a:t>
            </a:r>
          </a:p>
          <a:p>
            <a:pPr defTabSz="465887">
              <a:defRPr/>
            </a:pPr>
            <a:endParaRPr lang="en-US" b="0" dirty="0">
              <a:solidFill>
                <a:srgbClr val="000000"/>
              </a:solidFill>
            </a:endParaRPr>
          </a:p>
          <a:p>
            <a:pPr defTabSz="465887">
              <a:defRPr/>
            </a:pPr>
            <a:r>
              <a:rPr lang="en-US" b="0" dirty="0">
                <a:solidFill>
                  <a:srgbClr val="000000"/>
                </a:solidFill>
              </a:rPr>
              <a:t>Discuss</a:t>
            </a:r>
            <a:r>
              <a:rPr lang="en-US" b="0" baseline="0" dirty="0">
                <a:solidFill>
                  <a:srgbClr val="000000"/>
                </a:solidFill>
              </a:rPr>
              <a:t> some of these strategies as ways to gather evidence of student learning for formative assessment. </a:t>
            </a:r>
          </a:p>
          <a:p>
            <a:pPr defTabSz="465887">
              <a:defRPr/>
            </a:pPr>
            <a:endParaRPr lang="en-US" b="0" baseline="0" dirty="0">
              <a:solidFill>
                <a:srgbClr val="000000"/>
              </a:solidFill>
            </a:endParaRPr>
          </a:p>
          <a:p>
            <a:pPr defTabSz="465887">
              <a:defRPr/>
            </a:pPr>
            <a:r>
              <a:rPr lang="en-US" b="0" baseline="0" dirty="0">
                <a:solidFill>
                  <a:srgbClr val="000000"/>
                </a:solidFill>
              </a:rPr>
              <a:t>Ask participants to share out examples of what formative assessment looks like in their context. If participants don’t jump in immediately, you can provide an example to spur their thinking and provide a model. </a:t>
            </a:r>
            <a:endParaRPr lang="en-US" b="0" dirty="0">
              <a:solidFill>
                <a:srgbClr val="000000"/>
              </a:solidFill>
            </a:endParaRPr>
          </a:p>
          <a:p>
            <a:pPr defTabSz="465887">
              <a:defRPr/>
            </a:pPr>
            <a:endParaRPr lang="en-US" b="0" dirty="0">
              <a:solidFill>
                <a:srgbClr val="000000"/>
              </a:solidFill>
            </a:endParaRPr>
          </a:p>
          <a:p>
            <a:pPr defTabSz="465887">
              <a:defRPr/>
            </a:pPr>
            <a:r>
              <a:rPr lang="en-US" b="0" baseline="0" dirty="0">
                <a:solidFill>
                  <a:srgbClr val="000000"/>
                </a:solidFill>
              </a:rPr>
              <a:t>Note that the source for this slide is the Formative Assessment Insights course, Activity 3.7: Five Evidence Gathering Routines. Further details are available on the ODE website. </a:t>
            </a:r>
            <a:r>
              <a:rPr lang="en-US" b="0" dirty="0">
                <a:solidFill>
                  <a:srgbClr val="000000"/>
                </a:solidFill>
              </a:rPr>
              <a:t>Resource/source</a:t>
            </a:r>
            <a:r>
              <a:rPr lang="en-US" b="0" baseline="0" dirty="0">
                <a:solidFill>
                  <a:srgbClr val="000000"/>
                </a:solidFill>
              </a:rPr>
              <a:t> for eliciting evidence: http://www.ode.state.or.us/wma/teachlearn/testing/resources/five_evidence_gathering_routines.pdf.</a:t>
            </a:r>
          </a:p>
          <a:p>
            <a:pPr defTabSz="465887">
              <a:defRPr/>
            </a:pPr>
            <a:endParaRPr lang="en-US" b="0" baseline="0" dirty="0">
              <a:solidFill>
                <a:srgbClr val="000000"/>
              </a:solidFill>
            </a:endParaRPr>
          </a:p>
          <a:p>
            <a:pPr defTabSz="465887">
              <a:defRPr/>
            </a:pPr>
            <a:r>
              <a:rPr lang="en-US" dirty="0">
                <a:solidFill>
                  <a:schemeClr val="tx1">
                    <a:lumMod val="65000"/>
                    <a:lumOff val="35000"/>
                  </a:schemeClr>
                </a:solidFill>
                <a:latin typeface="Helvetica" panose="020B0604020202020204" pitchFamily="34" charset="0"/>
                <a:cs typeface="Helvetica" panose="020B0604020202020204" pitchFamily="34" charset="0"/>
              </a:rPr>
              <a:t>For other examples, please see CCSSO’s “Formative Assessment: Examples of Practice” document: </a:t>
            </a:r>
            <a:r>
              <a:rPr lang="en-US" dirty="0">
                <a:latin typeface="Helvetica" panose="020B0604020202020204" pitchFamily="34" charset="0"/>
                <a:cs typeface="Helvetica" panose="020B0604020202020204" pitchFamily="34" charset="0"/>
                <a:hlinkClick r:id="rId3"/>
              </a:rPr>
              <a:t>http://www.csai-online.org/resources/formative-assessment-examples-practice</a:t>
            </a:r>
            <a:r>
              <a:rPr lang="en-US" dirty="0">
                <a:latin typeface="Helvetica" panose="020B0604020202020204" pitchFamily="34" charset="0"/>
                <a:cs typeface="Helvetica" panose="020B0604020202020204" pitchFamily="34" charset="0"/>
              </a:rPr>
              <a:t>. </a:t>
            </a:r>
          </a:p>
          <a:p>
            <a:pPr defTabSz="465887">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13</a:t>
            </a:fld>
            <a:endParaRPr lang="en-US" dirty="0"/>
          </a:p>
        </p:txBody>
      </p:sp>
    </p:spTree>
    <p:extLst>
      <p:ext uri="{BB962C8B-B14F-4D97-AF65-F5344CB8AC3E}">
        <p14:creationId xmlns:p14="http://schemas.microsoft.com/office/powerpoint/2010/main" val="112364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a:solidFill>
                  <a:srgbClr val="000000"/>
                </a:solidFill>
              </a:rPr>
              <a:t>Facilitator’s Guide 1.B</a:t>
            </a:r>
          </a:p>
          <a:p>
            <a:pPr defTabSz="465887">
              <a:defRPr/>
            </a:pPr>
            <a:endParaRPr lang="en-US" b="0" dirty="0">
              <a:solidFill>
                <a:srgbClr val="000000"/>
              </a:solidFill>
            </a:endParaRPr>
          </a:p>
          <a:p>
            <a:pPr defTabSz="465887">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14</a:t>
            </a:fld>
            <a:endParaRPr lang="en-US" dirty="0"/>
          </a:p>
        </p:txBody>
      </p:sp>
    </p:spTree>
    <p:extLst>
      <p:ext uri="{BB962C8B-B14F-4D97-AF65-F5344CB8AC3E}">
        <p14:creationId xmlns:p14="http://schemas.microsoft.com/office/powerpoint/2010/main" val="82518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a:solidFill>
                  <a:srgbClr val="000000"/>
                </a:solidFill>
              </a:rPr>
              <a:t>Facilitator’s Guide 1.B</a:t>
            </a:r>
          </a:p>
          <a:p>
            <a:pPr defTabSz="465887">
              <a:defRPr/>
            </a:pPr>
            <a:r>
              <a:rPr lang="en-US" b="0" dirty="0">
                <a:solidFill>
                  <a:srgbClr val="000000"/>
                </a:solidFill>
              </a:rPr>
              <a:t>It</a:t>
            </a:r>
            <a:r>
              <a:rPr lang="en-US" b="0" baseline="0" dirty="0">
                <a:solidFill>
                  <a:srgbClr val="000000"/>
                </a:solidFill>
              </a:rPr>
              <a:t> may be worth noting that</a:t>
            </a:r>
            <a:r>
              <a:rPr lang="en-US" b="0" dirty="0">
                <a:solidFill>
                  <a:srgbClr val="000000"/>
                </a:solidFill>
              </a:rPr>
              <a:t> “Common</a:t>
            </a:r>
            <a:r>
              <a:rPr lang="en-US" b="0" baseline="0" dirty="0">
                <a:solidFill>
                  <a:srgbClr val="000000"/>
                </a:solidFill>
              </a:rPr>
              <a:t> Formative Assessments,” or CFAs, are interim assessments. They are described as “</a:t>
            </a:r>
            <a:r>
              <a:rPr lang="en-US" dirty="0"/>
              <a:t>periodic or interim assessments collaboratively designed by grade-level or course teams of teachers.” Source: Larry Ainsworth &amp; Donald </a:t>
            </a:r>
            <a:r>
              <a:rPr lang="en-US" dirty="0" err="1"/>
              <a:t>Viegut</a:t>
            </a:r>
            <a:r>
              <a:rPr lang="en-US" dirty="0"/>
              <a:t>, Common Formative Assessments: How to Connect Standards-based Instruction and Assessment (Corwin Press, 2006).  (retrieved</a:t>
            </a:r>
            <a:r>
              <a:rPr lang="en-US" baseline="0" dirty="0"/>
              <a:t> from: http://</a:t>
            </a:r>
            <a:r>
              <a:rPr lang="en-US" baseline="0" dirty="0" err="1"/>
              <a:t>www.doe.in.gov</a:t>
            </a:r>
            <a:r>
              <a:rPr lang="en-US" baseline="0" dirty="0"/>
              <a:t>/sites/default/files/turnaround-principles/2fdtcommonformassess.pdf)</a:t>
            </a:r>
            <a:endParaRPr lang="en-US" b="0" baseline="0" dirty="0">
              <a:solidFill>
                <a:srgbClr val="000000"/>
              </a:solidFill>
            </a:endParaRPr>
          </a:p>
          <a:p>
            <a:pPr defTabSz="465887">
              <a:defRPr/>
            </a:pPr>
            <a:endParaRPr lang="en-US" b="0" dirty="0">
              <a:solidFill>
                <a:srgbClr val="000000"/>
              </a:solidFill>
            </a:endParaRPr>
          </a:p>
          <a:p>
            <a:pPr defTabSz="465887">
              <a:defRPr/>
            </a:pPr>
            <a:r>
              <a:rPr lang="en-US" dirty="0">
                <a:cs typeface="Helvetica" panose="020B0604020202020204" pitchFamily="34" charset="0"/>
              </a:rPr>
              <a:t>For more information about</a:t>
            </a:r>
            <a:r>
              <a:rPr lang="en-US" baseline="0" dirty="0">
                <a:cs typeface="Helvetica" panose="020B0604020202020204" pitchFamily="34" charset="0"/>
              </a:rPr>
              <a:t> interim assessment</a:t>
            </a:r>
            <a:r>
              <a:rPr lang="en-US" dirty="0">
                <a:cs typeface="Helvetica" panose="020B0604020202020204" pitchFamily="34" charset="0"/>
              </a:rPr>
              <a:t>, please see CRESST’s “District Adoption and Implementation of Interim and Benchmark Assessments” report: </a:t>
            </a:r>
            <a:r>
              <a:rPr lang="en-US" dirty="0">
                <a:hlinkClick r:id="rId3"/>
              </a:rPr>
              <a:t>http://www.csai-online.org/resource/68</a:t>
            </a:r>
            <a:r>
              <a:rPr lang="en-US" dirty="0"/>
              <a:t>. </a:t>
            </a:r>
          </a:p>
          <a:p>
            <a:pPr defTabSz="465887">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15</a:t>
            </a:fld>
            <a:endParaRPr lang="en-US" dirty="0"/>
          </a:p>
        </p:txBody>
      </p:sp>
    </p:spTree>
    <p:extLst>
      <p:ext uri="{BB962C8B-B14F-4D97-AF65-F5344CB8AC3E}">
        <p14:creationId xmlns:p14="http://schemas.microsoft.com/office/powerpoint/2010/main" val="519894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a:solidFill>
                  <a:srgbClr val="000000"/>
                </a:solidFill>
              </a:rPr>
              <a:t>Facilitator’s Guide 1.B</a:t>
            </a:r>
          </a:p>
          <a:p>
            <a:pPr defTabSz="465887">
              <a:defRPr/>
            </a:pPr>
            <a:endParaRPr lang="en-US" b="0" dirty="0">
              <a:solidFill>
                <a:srgbClr val="000000"/>
              </a:solidFill>
            </a:endParaRPr>
          </a:p>
          <a:p>
            <a:pPr defTabSz="465887">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16</a:t>
            </a:fld>
            <a:endParaRPr lang="en-US" dirty="0"/>
          </a:p>
        </p:txBody>
      </p:sp>
    </p:spTree>
    <p:extLst>
      <p:ext uri="{BB962C8B-B14F-4D97-AF65-F5344CB8AC3E}">
        <p14:creationId xmlns:p14="http://schemas.microsoft.com/office/powerpoint/2010/main" val="17246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a:solidFill>
                  <a:srgbClr val="000000"/>
                </a:solidFill>
              </a:rPr>
              <a:t>Facilitator’s Guide 1.B</a:t>
            </a:r>
          </a:p>
          <a:p>
            <a:pPr defTabSz="465887">
              <a:defRPr/>
            </a:pPr>
            <a:endParaRPr lang="en-US" dirty="0">
              <a:cs typeface="Helvetica" panose="020B0604020202020204" pitchFamily="34" charset="0"/>
            </a:endParaRPr>
          </a:p>
          <a:p>
            <a:pPr defTabSz="465887">
              <a:defRPr/>
            </a:pPr>
            <a:r>
              <a:rPr lang="en-US" dirty="0">
                <a:cs typeface="Helvetica" panose="020B0604020202020204" pitchFamily="34" charset="0"/>
              </a:rPr>
              <a:t>For more information on state summative assessments, visit the CSAI site: </a:t>
            </a:r>
            <a:r>
              <a:rPr lang="en-US" dirty="0">
                <a:hlinkClick r:id="rId3"/>
              </a:rPr>
              <a:t>http://www.csai-online.org/sos?t=assessment&amp;m=</a:t>
            </a:r>
            <a:r>
              <a:rPr lang="en-US" dirty="0"/>
              <a:t>. </a:t>
            </a:r>
            <a:endParaRPr lang="en-US" dirty="0">
              <a:cs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17</a:t>
            </a:fld>
            <a:endParaRPr lang="en-US" dirty="0"/>
          </a:p>
        </p:txBody>
      </p:sp>
    </p:spTree>
    <p:extLst>
      <p:ext uri="{BB962C8B-B14F-4D97-AF65-F5344CB8AC3E}">
        <p14:creationId xmlns:p14="http://schemas.microsoft.com/office/powerpoint/2010/main" val="83775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a:solidFill>
                  <a:srgbClr val="000000"/>
                </a:solidFill>
              </a:rPr>
              <a:t>Facilitator’s Guide 1.B</a:t>
            </a:r>
          </a:p>
          <a:p>
            <a:endParaRPr lang="en-US" dirty="0"/>
          </a:p>
          <a:p>
            <a:r>
              <a:rPr lang="en-US" dirty="0"/>
              <a:t>This quotation</a:t>
            </a:r>
            <a:r>
              <a:rPr lang="en-US" baseline="0" dirty="0"/>
              <a:t> is featured in the California ELA/ELD Framework. </a:t>
            </a:r>
            <a:r>
              <a:rPr lang="en-US" dirty="0"/>
              <a:t>Read the quotation on the slide to participants and</a:t>
            </a:r>
            <a:r>
              <a:rPr lang="en-US" baseline="0" dirty="0"/>
              <a:t> facilitate a short discussion of what most resonates with them. Ask participants to share what they think are the key features of a balanced assessment system.</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18</a:t>
            </a:fld>
            <a:endParaRPr lang="en-US" dirty="0"/>
          </a:p>
        </p:txBody>
      </p:sp>
    </p:spTree>
    <p:extLst>
      <p:ext uri="{BB962C8B-B14F-4D97-AF65-F5344CB8AC3E}">
        <p14:creationId xmlns:p14="http://schemas.microsoft.com/office/powerpoint/2010/main" val="496709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b="0" dirty="0">
                <a:solidFill>
                  <a:srgbClr val="000000"/>
                </a:solidFill>
              </a:rPr>
              <a:t>Facilitator’s Guide 1.B</a:t>
            </a:r>
          </a:p>
          <a:p>
            <a:endParaRPr lang="en-US" b="0" dirty="0"/>
          </a:p>
          <a:p>
            <a:r>
              <a:rPr lang="en-US" b="0" dirty="0"/>
              <a:t>Say, “</a:t>
            </a:r>
            <a:r>
              <a:rPr lang="en-US" b="0" i="1" dirty="0"/>
              <a:t>Another</a:t>
            </a:r>
            <a:r>
              <a:rPr lang="en-US" b="0" i="1" baseline="0" dirty="0"/>
              <a:t> way to consider the assessment system is to look at each cycle’s impact on teaching and learning, and how the results of the assessment practices and tools are being used. </a:t>
            </a:r>
            <a:r>
              <a:rPr lang="en-US" b="1" i="1" baseline="0" dirty="0"/>
              <a:t>Each of these three types of assessment provide important information that should be informing teaching and learning in different ways. </a:t>
            </a:r>
          </a:p>
          <a:p>
            <a:r>
              <a:rPr lang="en-US" b="0" i="1" baseline="0" dirty="0"/>
              <a:t>Formative: for use by teachers and students to continuously inform teaching and learning in the classroom;</a:t>
            </a:r>
          </a:p>
          <a:p>
            <a:r>
              <a:rPr lang="en-US" b="0" i="1" baseline="0" dirty="0"/>
              <a:t>Interim or benchmark: for use by teachers and school or district administrators to gauge student progress at a point in time;</a:t>
            </a:r>
          </a:p>
          <a:p>
            <a:r>
              <a:rPr lang="en-US" b="0" i="1" baseline="0" dirty="0"/>
              <a:t>Summative: for use at the school, district, state, or national level to gauge student progress at the end of the year and to inform program and school improvement planning.”</a:t>
            </a:r>
          </a:p>
          <a:p>
            <a:endParaRPr lang="en-US" b="0" i="1" dirty="0"/>
          </a:p>
        </p:txBody>
      </p:sp>
      <p:sp>
        <p:nvSpPr>
          <p:cNvPr id="4" name="Slide Number Placeholder 3"/>
          <p:cNvSpPr>
            <a:spLocks noGrp="1"/>
          </p:cNvSpPr>
          <p:nvPr>
            <p:ph type="sldNum" sz="quarter" idx="10"/>
          </p:nvPr>
        </p:nvSpPr>
        <p:spPr/>
        <p:txBody>
          <a:bodyPr/>
          <a:lstStyle/>
          <a:p>
            <a:fld id="{8E604023-DF36-4A46-B98E-F0488292FAA7}" type="slidenum">
              <a:rPr lang="en-US"/>
              <a:pPr/>
              <a:t>19</a:t>
            </a:fld>
            <a:endParaRPr lang="en-US" dirty="0"/>
          </a:p>
        </p:txBody>
      </p:sp>
    </p:spTree>
    <p:extLst>
      <p:ext uri="{BB962C8B-B14F-4D97-AF65-F5344CB8AC3E}">
        <p14:creationId xmlns:p14="http://schemas.microsoft.com/office/powerpoint/2010/main" val="198442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baseline="0" dirty="0">
                <a:solidFill>
                  <a:srgbClr val="000000"/>
                </a:solidFill>
              </a:rPr>
              <a:t>Total time for Session 1: </a:t>
            </a:r>
            <a:r>
              <a:rPr lang="en-US" b="1" baseline="0" dirty="0">
                <a:solidFill>
                  <a:srgbClr val="000000"/>
                </a:solidFill>
              </a:rPr>
              <a:t>60 min. </a:t>
            </a:r>
          </a:p>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702609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b="1" dirty="0"/>
          </a:p>
          <a:p>
            <a:pPr defTabSz="914350">
              <a:defRPr/>
            </a:pPr>
            <a:r>
              <a:rPr lang="en-US" b="0" dirty="0"/>
              <a:t>Facilitator’s Guide 1.B</a:t>
            </a:r>
          </a:p>
          <a:p>
            <a:r>
              <a:rPr lang="en-US" b="0" i="1" baseline="0" dirty="0"/>
              <a:t>Say, “Assessment is not just a test—more generally, it is a way of determining where students are on their way to goals set for where they need to get to. We can think of cycles of assessment that happen in different time frames for different purposes: short, medium, and long. Short cycles, minute-by-minute, daily, and weekly inform ongoing teaching and learning as it is happening. Assessments </a:t>
            </a:r>
            <a:r>
              <a:rPr lang="en-US" i="1" dirty="0"/>
              <a:t>administered at the end of the year are long-cycle because they cover a much longer period of learning—the Smarter Balanced summative assessments are long-cycle. Medium-cycle assessments, such as end-of-unit or quarterly assessments, may serve formative or summative purposes, depending on how they are used. If they are used to inform future teaching and learning, they are formative. If they are used to evaluate what students have learned by a certain time point, they are summative.”</a:t>
            </a:r>
          </a:p>
          <a:p>
            <a:endParaRPr lang="en-US" i="1" dirty="0"/>
          </a:p>
          <a:p>
            <a:r>
              <a:rPr lang="en-US" i="0" dirty="0"/>
              <a:t>The source of this graphic</a:t>
            </a:r>
            <a:r>
              <a:rPr lang="en-US" i="0" baseline="0" dirty="0"/>
              <a:t> is the California ELA/ELD Curriculum Framework, 2014, p.826. </a:t>
            </a:r>
            <a:endParaRPr lang="en-US" i="0" dirty="0"/>
          </a:p>
        </p:txBody>
      </p:sp>
      <p:sp>
        <p:nvSpPr>
          <p:cNvPr id="4" name="Slide Number Placeholder 3"/>
          <p:cNvSpPr>
            <a:spLocks noGrp="1"/>
          </p:cNvSpPr>
          <p:nvPr>
            <p:ph type="sldNum" sz="quarter" idx="10"/>
          </p:nvPr>
        </p:nvSpPr>
        <p:spPr/>
        <p:txBody>
          <a:bodyPr/>
          <a:lstStyle/>
          <a:p>
            <a:fld id="{8E604023-DF36-4A46-B98E-F0488292FAA7}" type="slidenum">
              <a:rPr lang="en-US"/>
              <a:pPr/>
              <a:t>20</a:t>
            </a:fld>
            <a:endParaRPr lang="en-US" dirty="0"/>
          </a:p>
        </p:txBody>
      </p:sp>
    </p:spTree>
    <p:extLst>
      <p:ext uri="{BB962C8B-B14F-4D97-AF65-F5344CB8AC3E}">
        <p14:creationId xmlns:p14="http://schemas.microsoft.com/office/powerpoint/2010/main" val="530243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09">
              <a:defRPr/>
            </a:pPr>
            <a:r>
              <a:rPr lang="en-US" b="0" dirty="0"/>
              <a:t>Facilitator’s Guide 1.B</a:t>
            </a:r>
          </a:p>
          <a:p>
            <a:pPr defTabSz="465809">
              <a:defRPr/>
            </a:pPr>
            <a:endParaRPr lang="en-US" b="0" dirty="0"/>
          </a:p>
          <a:p>
            <a:pPr defTabSz="465809">
              <a:defRPr/>
            </a:pPr>
            <a:r>
              <a:rPr lang="en-US" b="0" dirty="0"/>
              <a:t>Give</a:t>
            </a:r>
            <a:r>
              <a:rPr lang="en-US" b="0" baseline="0" dirty="0"/>
              <a:t> participants a few minutes to individually review </a:t>
            </a:r>
            <a:r>
              <a:rPr lang="en-US" dirty="0"/>
              <a:t>the two reference handouts (1.2 and 1.3). Allow them to work individually or in pairs to complete the graphic organizer. Ask participants to share out the questions about student learning they develop.</a:t>
            </a:r>
            <a:r>
              <a:rPr lang="en-US" baseline="0" dirty="0"/>
              <a:t> </a:t>
            </a:r>
            <a:endParaRPr lang="en-US" dirty="0"/>
          </a:p>
          <a:p>
            <a:pPr defTabSz="465809">
              <a:defRPr/>
            </a:pPr>
            <a:endParaRPr lang="en-US" dirty="0"/>
          </a:p>
          <a:p>
            <a:pPr defTabSz="465809">
              <a:defRPr/>
            </a:pPr>
            <a:endParaRPr lang="en-US" dirty="0"/>
          </a:p>
          <a:p>
            <a:pPr defTabSz="465809">
              <a:defRPr/>
            </a:pPr>
            <a:endParaRPr lang="en-US" b="1" dirty="0"/>
          </a:p>
          <a:p>
            <a:endParaRPr lang="en-US" dirty="0"/>
          </a:p>
        </p:txBody>
      </p:sp>
      <p:sp>
        <p:nvSpPr>
          <p:cNvPr id="4" name="Slide Number Placeholder 3"/>
          <p:cNvSpPr>
            <a:spLocks noGrp="1"/>
          </p:cNvSpPr>
          <p:nvPr>
            <p:ph type="sldNum" sz="quarter" idx="10"/>
          </p:nvPr>
        </p:nvSpPr>
        <p:spPr/>
        <p:txBody>
          <a:bodyPr/>
          <a:lstStyle/>
          <a:p>
            <a:fld id="{8E604023-DF36-4A46-B98E-F0488292FAA7}" type="slidenum">
              <a:rPr lang="en-US"/>
              <a:pPr/>
              <a:t>21</a:t>
            </a:fld>
            <a:endParaRPr lang="en-US" dirty="0"/>
          </a:p>
        </p:txBody>
      </p:sp>
    </p:spTree>
    <p:extLst>
      <p:ext uri="{BB962C8B-B14F-4D97-AF65-F5344CB8AC3E}">
        <p14:creationId xmlns:p14="http://schemas.microsoft.com/office/powerpoint/2010/main" val="48276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baseline="0" dirty="0">
                <a:solidFill>
                  <a:srgbClr val="000000"/>
                </a:solidFill>
              </a:rPr>
              <a:t>Total time for Session 1.C: </a:t>
            </a:r>
            <a:r>
              <a:rPr lang="en-US" b="1" baseline="0" dirty="0">
                <a:solidFill>
                  <a:srgbClr val="000000"/>
                </a:solidFill>
              </a:rPr>
              <a:t>20 min. </a:t>
            </a:r>
          </a:p>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22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4032842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000000"/>
                </a:solidFill>
              </a:rPr>
              <a:t>Facilitator’s Guide 1.C </a:t>
            </a:r>
          </a:p>
          <a:p>
            <a:endParaRPr lang="en-US" b="0" dirty="0">
              <a:solidFill>
                <a:srgbClr val="000000"/>
              </a:solidFill>
            </a:endParaRPr>
          </a:p>
          <a:p>
            <a:pPr defTabSz="465887">
              <a:defRPr/>
            </a:pPr>
            <a:r>
              <a:rPr lang="en-US" baseline="0" dirty="0"/>
              <a:t>Performance assessments are one item type that can be used for different assessment purposes (formative, interim, summative). </a:t>
            </a:r>
            <a:endParaRPr lang="en-US" dirty="0"/>
          </a:p>
          <a:p>
            <a:endParaRPr lang="en-US" b="0" dirty="0">
              <a:solidFill>
                <a:srgbClr val="000000"/>
              </a:solidFill>
            </a:endParaRPr>
          </a:p>
          <a:p>
            <a:pPr defTabSz="465887">
              <a:defRPr/>
            </a:pPr>
            <a:r>
              <a:rPr lang="en-US" dirty="0"/>
              <a:t>There are different types of items</a:t>
            </a:r>
            <a:r>
              <a:rPr lang="en-US" baseline="0" dirty="0"/>
              <a:t> that elicit different information about student learning. </a:t>
            </a:r>
            <a:r>
              <a:rPr lang="en-US" dirty="0"/>
              <a:t>Item types can be used for formative, interim/benchmark, and summative assessment, although some are more suited for specific assessment purposes. </a:t>
            </a:r>
          </a:p>
          <a:p>
            <a:pPr defTabSz="465887">
              <a:defRPr/>
            </a:pP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23</a:t>
            </a:fld>
            <a:endParaRPr lang="en-US" dirty="0"/>
          </a:p>
        </p:txBody>
      </p:sp>
    </p:spTree>
    <p:extLst>
      <p:ext uri="{BB962C8B-B14F-4D97-AF65-F5344CB8AC3E}">
        <p14:creationId xmlns:p14="http://schemas.microsoft.com/office/powerpoint/2010/main" val="1989958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000000"/>
                </a:solidFill>
              </a:rPr>
              <a:t>Facilitator’s Guide 1.C  </a:t>
            </a:r>
          </a:p>
          <a:p>
            <a:endParaRPr lang="en-US" b="0" dirty="0">
              <a:solidFill>
                <a:srgbClr val="000000"/>
              </a:solidFill>
            </a:endParaRPr>
          </a:p>
          <a:p>
            <a:r>
              <a:rPr lang="en-US" dirty="0"/>
              <a:t>This slide shows a continuum of assessment, with different assessment item types along the horizontal axis, and DOK represented on the vertical axis. There are a lot of item types indicated along the bottom, but what’s important to notice is that on-demand, standardized items and tasks end right HERE (point to end of red text along horizontal axis), near the middle of the graph. And curriculum-embedded performance tasks BEGIN right HERE (point to left edge of blue text along horizontal axis). During our time together, we are starting right in the middle, and moving up the DOK curve to the right. And there’s a lot of space there to move into.</a:t>
            </a:r>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02463BB1-F6BC-B445-936E-074AAFCCB955}" type="slidenum">
              <a:rPr lang="en-US" smtClean="0"/>
              <a:pPr/>
              <a:t>24</a:t>
            </a:fld>
            <a:endParaRPr lang="en-US"/>
          </a:p>
        </p:txBody>
      </p:sp>
    </p:spTree>
    <p:extLst>
      <p:ext uri="{BB962C8B-B14F-4D97-AF65-F5344CB8AC3E}">
        <p14:creationId xmlns:p14="http://schemas.microsoft.com/office/powerpoint/2010/main" val="545698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b="0" dirty="0">
                <a:solidFill>
                  <a:srgbClr val="000000"/>
                </a:solidFill>
              </a:rPr>
              <a:t>Facilitator’s Guide 1.C  </a:t>
            </a:r>
            <a:r>
              <a:rPr lang="en-US" dirty="0">
                <a:solidFill>
                  <a:srgbClr val="000000"/>
                </a:solidFill>
              </a:rPr>
              <a:t>20 min. </a:t>
            </a:r>
            <a:endParaRPr lang="en-US" b="0" dirty="0">
              <a:solidFill>
                <a:srgbClr val="000000"/>
              </a:solidFill>
            </a:endParaRPr>
          </a:p>
          <a:p>
            <a:endParaRPr lang="en-US" b="0" dirty="0"/>
          </a:p>
          <a:p>
            <a:pPr defTabSz="914350">
              <a:defRPr/>
            </a:pPr>
            <a:r>
              <a:rPr lang="en-US" b="0" i="0" dirty="0"/>
              <a:t>Play</a:t>
            </a:r>
            <a:r>
              <a:rPr lang="en-US" b="0" i="0" baseline="0" dirty="0"/>
              <a:t> the video, </a:t>
            </a:r>
            <a:r>
              <a:rPr lang="en-US" i="1" dirty="0"/>
              <a:t>BEAL Assessment Overview – Short</a:t>
            </a:r>
            <a:r>
              <a:rPr lang="en-US" i="1" baseline="0" dirty="0"/>
              <a:t> - Narrated</a:t>
            </a:r>
            <a:r>
              <a:rPr lang="en-US" i="1" dirty="0"/>
              <a:t>. </a:t>
            </a:r>
            <a:r>
              <a:rPr lang="en-US" b="1" dirty="0"/>
              <a:t>Make sure you download the media files ahead of time and check that they work</a:t>
            </a:r>
            <a:r>
              <a:rPr lang="en-US" dirty="0"/>
              <a:t>. The video is not linked through </a:t>
            </a:r>
            <a:r>
              <a:rPr lang="en-US"/>
              <a:t>the slide. You </a:t>
            </a:r>
            <a:r>
              <a:rPr lang="en-US" dirty="0"/>
              <a:t>may have to minimize the PPT and play directly from your desktop.</a:t>
            </a:r>
          </a:p>
          <a:p>
            <a:pPr defTabSz="914350">
              <a:defRPr/>
            </a:pPr>
            <a:endParaRPr lang="en-US" dirty="0"/>
          </a:p>
          <a:p>
            <a:r>
              <a:rPr lang="en-US" b="0" baseline="0" dirty="0"/>
              <a:t>Play the video and answer questions, as described in the Facilitator’s Guide. </a:t>
            </a:r>
          </a:p>
          <a:p>
            <a:endParaRPr lang="en-US" b="0" baseline="0" dirty="0"/>
          </a:p>
          <a:p>
            <a:r>
              <a:rPr lang="en-US" b="0" baseline="0" dirty="0"/>
              <a:t>Please </a:t>
            </a:r>
            <a:r>
              <a:rPr lang="en-US" dirty="0"/>
              <a:t>note that while this video reflects the entire Smarter Balanced assessment system, including the digital library and the interim assessment system, Oregon does not use these two optional tools, and formative and interim assessment is done at the school and district level. </a:t>
            </a:r>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77622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000000"/>
                </a:solidFill>
              </a:rPr>
              <a:t>Facilitator’s Guide 1.C </a:t>
            </a:r>
          </a:p>
          <a:p>
            <a:endParaRPr lang="en-US" b="0" dirty="0">
              <a:cs typeface="Georgia"/>
            </a:endParaRPr>
          </a:p>
          <a:p>
            <a:r>
              <a:rPr lang="en-US" b="0" dirty="0">
                <a:cs typeface="Georgia"/>
              </a:rPr>
              <a:t>Transition</a:t>
            </a:r>
            <a:r>
              <a:rPr lang="en-US" b="0" baseline="0" dirty="0">
                <a:cs typeface="Georgia"/>
              </a:rPr>
              <a:t> from the video by saying something like: </a:t>
            </a:r>
            <a:r>
              <a:rPr lang="en-US" b="0" i="1" baseline="0" dirty="0">
                <a:cs typeface="Georgia"/>
              </a:rPr>
              <a:t>“Performance </a:t>
            </a:r>
            <a:r>
              <a:rPr lang="en-US" b="0" i="1" dirty="0">
                <a:cs typeface="Georgia"/>
              </a:rPr>
              <a:t>assessment can take many forms. Smarter Balanced performance tasks are one iteration of performance assessment. They are on-demand, standardized performance tasks. Let’s think now about the role of those tasks within the Smarter Balanced summative assessments. We know that performance</a:t>
            </a:r>
            <a:r>
              <a:rPr lang="en-US" b="0" i="1" baseline="0" dirty="0">
                <a:cs typeface="Georgia"/>
              </a:rPr>
              <a:t> tasks are more complex, harder to score, and more demanding of task designers, students, and teachers alike. So we want to consider the question of WHY Smarter Balanced has chosen to use performance tasks in its summative assessments. We will try to answer that question with evidence from a text.”</a:t>
            </a:r>
            <a:endParaRPr lang="en-US" b="0" i="1" dirty="0">
              <a:cs typeface="Georgia"/>
            </a:endParaRPr>
          </a:p>
          <a:p>
            <a:pPr defTabSz="474633">
              <a:defRPr/>
            </a:pPr>
            <a:endParaRPr lang="en-US" b="0" baseline="0" dirty="0"/>
          </a:p>
          <a:p>
            <a:pPr defTabSz="474633">
              <a:defRPr/>
            </a:pPr>
            <a:r>
              <a:rPr lang="en-US" b="0" baseline="0" dirty="0"/>
              <a:t>Direct participants to Handout 1.4, entitled “Role of Smarter Balanced Performance Tasks.”  Give them up to five minutes to quickly read the document and select the most important words and phrases. Monitor the room so you can move on to sharing out as quickly as possible (in less than five minutes if many participants are done reading). </a:t>
            </a:r>
          </a:p>
          <a:p>
            <a:pPr defTabSz="474633">
              <a:defRPr/>
            </a:pPr>
            <a:endParaRPr lang="en-US" b="0" baseline="0" dirty="0"/>
          </a:p>
          <a:p>
            <a:pPr defTabSz="474633">
              <a:defRPr/>
            </a:pPr>
            <a:r>
              <a:rPr lang="en-US" b="0" baseline="0" dirty="0"/>
              <a:t>Invite a few participants to share their selections. Encourage other audience members to raise their hands if they selected the same word/phrase (this will give the room a sense of what words or phrases were commonly identified as important). </a:t>
            </a:r>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26</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452650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783">
              <a:defRPr/>
            </a:pPr>
            <a:r>
              <a:rPr lang="en-US" b="0" dirty="0">
                <a:solidFill>
                  <a:srgbClr val="000000"/>
                </a:solidFill>
              </a:rPr>
              <a:t>Facilitator’s Guide 1.C </a:t>
            </a:r>
          </a:p>
          <a:p>
            <a:pPr defTabSz="465783">
              <a:defRPr/>
            </a:pPr>
            <a:endParaRPr lang="en-US" b="0" dirty="0"/>
          </a:p>
          <a:p>
            <a:pPr defTabSz="465783">
              <a:defRPr/>
            </a:pPr>
            <a:r>
              <a:rPr lang="en-US" b="0" dirty="0"/>
              <a:t>Note: This slide is animated. </a:t>
            </a:r>
          </a:p>
          <a:p>
            <a:pPr defTabSz="465783">
              <a:defRPr/>
            </a:pPr>
            <a:endParaRPr lang="en-US" b="0" dirty="0"/>
          </a:p>
          <a:p>
            <a:pPr defTabSz="465783">
              <a:defRPr/>
            </a:pPr>
            <a:r>
              <a:rPr lang="en-US" b="0" dirty="0">
                <a:solidFill>
                  <a:srgbClr val="000000"/>
                </a:solidFill>
              </a:rPr>
              <a:t>Click through the list, explaining that this bullet-point version represents what we </a:t>
            </a:r>
            <a:r>
              <a:rPr lang="en-US" b="0" baseline="0" dirty="0">
                <a:solidFill>
                  <a:srgbClr val="000000"/>
                </a:solidFill>
              </a:rPr>
              <a:t>believe to be the key phrases from the document. These phrases distill the importance of performance tasks in the Smarter Balanced Assessment System and in education more broadly. </a:t>
            </a: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28</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415211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783">
              <a:defRPr/>
            </a:pPr>
            <a:r>
              <a:rPr lang="en-US" b="0" dirty="0">
                <a:solidFill>
                  <a:srgbClr val="000000"/>
                </a:solidFill>
              </a:rPr>
              <a:t>Facilitator’s Guide 1.C </a:t>
            </a:r>
          </a:p>
          <a:p>
            <a:pPr defTabSz="465783">
              <a:defRPr/>
            </a:pPr>
            <a:endParaRPr lang="en-US" b="0" dirty="0">
              <a:solidFill>
                <a:srgbClr val="000000"/>
              </a:solidFill>
            </a:endParaRPr>
          </a:p>
          <a:p>
            <a:pPr defTabSz="465783">
              <a:defRPr/>
            </a:pPr>
            <a:r>
              <a:rPr lang="en-US" b="0" dirty="0"/>
              <a:t>Pose this question to participants. Rather than allowing time for table-talk, simply give a few moments</a:t>
            </a:r>
            <a:r>
              <a:rPr lang="en-US" b="0" baseline="0" dirty="0"/>
              <a:t> for individual quiet thought; then solicit 2–3 answers from the audience. </a:t>
            </a:r>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29</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120486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000000"/>
                </a:solidFill>
              </a:rPr>
              <a:t>Facilitator’s Guide 1.C </a:t>
            </a:r>
          </a:p>
          <a:p>
            <a:endParaRPr lang="en-US" b="0" dirty="0">
              <a:solidFill>
                <a:srgbClr val="000000"/>
              </a:solidFill>
            </a:endParaRPr>
          </a:p>
          <a:p>
            <a:r>
              <a:rPr lang="en-US" dirty="0"/>
              <a:t>Review the four principles of performance</a:t>
            </a:r>
            <a:r>
              <a:rPr lang="en-US" baseline="0" dirty="0"/>
              <a:t> assessment represented on the slide. This is for performance assessment in general, not only for performance assessment in the summative context.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6160D70-B2DB-B54A-9B7D-F456A8B30E58}" type="slidenum">
              <a:rPr lang="en-US" smtClean="0"/>
              <a:pPr/>
              <a:t>30</a:t>
            </a:fld>
            <a:endParaRPr lang="en-US"/>
          </a:p>
        </p:txBody>
      </p:sp>
    </p:spTree>
    <p:extLst>
      <p:ext uri="{BB962C8B-B14F-4D97-AF65-F5344CB8AC3E}">
        <p14:creationId xmlns:p14="http://schemas.microsoft.com/office/powerpoint/2010/main" val="119758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baseline="0" dirty="0">
                <a:solidFill>
                  <a:srgbClr val="000000"/>
                </a:solidFill>
              </a:rPr>
              <a:t>Total time for Session 1.A: </a:t>
            </a:r>
            <a:r>
              <a:rPr lang="en-US" b="1" baseline="0" dirty="0">
                <a:solidFill>
                  <a:srgbClr val="000000"/>
                </a:solidFill>
              </a:rPr>
              <a:t>15 min. </a:t>
            </a:r>
          </a:p>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559649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baseline="0" dirty="0">
                <a:solidFill>
                  <a:srgbClr val="000000"/>
                </a:solidFill>
              </a:rPr>
              <a:t>Total time for Session 2: </a:t>
            </a:r>
            <a:r>
              <a:rPr lang="en-US" b="1" baseline="0" dirty="0">
                <a:solidFill>
                  <a:srgbClr val="000000"/>
                </a:solidFill>
              </a:rPr>
              <a:t>150 min. </a:t>
            </a:r>
          </a:p>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31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90178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Briefly review the objectives for this session. </a:t>
            </a:r>
          </a:p>
        </p:txBody>
      </p:sp>
      <p:sp>
        <p:nvSpPr>
          <p:cNvPr id="4" name="Slide Number Placeholder 3"/>
          <p:cNvSpPr>
            <a:spLocks noGrp="1"/>
          </p:cNvSpPr>
          <p:nvPr>
            <p:ph type="sldNum" sz="quarter" idx="10"/>
          </p:nvPr>
        </p:nvSpPr>
        <p:spPr/>
        <p:txBody>
          <a:bodyPr/>
          <a:lstStyle/>
          <a:p>
            <a:fld id="{02463BB1-F6BC-B445-936E-074AAFCCB955}" type="slidenum">
              <a:rPr lang="en-US" smtClean="0"/>
              <a:pPr/>
              <a:t>32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507271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baseline="0" dirty="0">
                <a:solidFill>
                  <a:srgbClr val="000000"/>
                </a:solidFill>
              </a:rPr>
              <a:t>Total time for Session 2.A: </a:t>
            </a:r>
            <a:r>
              <a:rPr lang="en-US" b="1" baseline="0" dirty="0">
                <a:solidFill>
                  <a:srgbClr val="000000"/>
                </a:solidFill>
              </a:rPr>
              <a:t>45 min. </a:t>
            </a:r>
          </a:p>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33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685052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0" dirty="0">
                <a:solidFill>
                  <a:srgbClr val="000000"/>
                </a:solidFill>
              </a:rPr>
              <a:t>Facilitator’s Guide 2.A</a:t>
            </a:r>
            <a:endParaRPr lang="en-US" b="0" baseline="0" dirty="0">
              <a:solidFill>
                <a:srgbClr val="000000"/>
              </a:solidFill>
            </a:endParaRPr>
          </a:p>
          <a:p>
            <a:endParaRPr lang="en-US" dirty="0"/>
          </a:p>
          <a:p>
            <a:r>
              <a:rPr lang="en-US" dirty="0"/>
              <a:t>Use this slide as an opportunity</a:t>
            </a:r>
            <a:r>
              <a:rPr lang="en-US" baseline="0" dirty="0"/>
              <a:t> to remind participants that while we will be encountering the performance tasks on paper, students will take them online. This is a screenshot of the test interface. If participants have not yet done so, they should take the Smarter Balanced online Practice Test.</a:t>
            </a:r>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34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804032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a:solidFill>
                  <a:srgbClr val="000000"/>
                </a:solidFill>
              </a:rPr>
              <a:t>Facilitator’s Guide 2.A</a:t>
            </a:r>
            <a:endParaRPr lang="en-US" b="0" baseline="0" dirty="0">
              <a:solidFill>
                <a:srgbClr val="000000"/>
              </a:solidFill>
            </a:endParaRPr>
          </a:p>
          <a:p>
            <a:endParaRPr lang="en-US" dirty="0"/>
          </a:p>
          <a:p>
            <a:r>
              <a:rPr lang="en-US" b="1" dirty="0"/>
              <a:t>Allow 25 minutes.</a:t>
            </a:r>
          </a:p>
          <a:p>
            <a:endParaRPr lang="en-US" dirty="0"/>
          </a:p>
          <a:p>
            <a:r>
              <a:rPr lang="en-US" dirty="0"/>
              <a:t>Read the</a:t>
            </a:r>
            <a:r>
              <a:rPr lang="en-US" baseline="0" dirty="0"/>
              <a:t> instructions on the slide to participants. Make sure they know that they will have </a:t>
            </a:r>
            <a:r>
              <a:rPr lang="en-US" b="0" baseline="0" dirty="0"/>
              <a:t>25 minutes </a:t>
            </a:r>
            <a:r>
              <a:rPr lang="en-US" baseline="0" dirty="0"/>
              <a:t>to complete the task. Inform them that the task content was adapted for the session from Smarter Balanced practice tests. The content is available through the online version of the practice test on the Smarter Balanced website and is posted on the Understanding Proficiency website (under Scoring Guides). The task can be shared publicly.</a:t>
            </a:r>
          </a:p>
          <a:p>
            <a:endParaRPr lang="en-US" dirty="0"/>
          </a:p>
          <a:p>
            <a:r>
              <a:rPr lang="en-US" dirty="0"/>
              <a:t>Keep time carefully and nudge participants along as necessary; they only get</a:t>
            </a:r>
            <a:r>
              <a:rPr lang="en-US" baseline="0" dirty="0"/>
              <a:t> 25 minutes, and you want to ensure that they complete all of the constructed- and selected-response items and at least have time to outline/seriously think about the full-write response.</a:t>
            </a:r>
          </a:p>
          <a:p>
            <a:endParaRPr lang="en-US" baseline="0" dirty="0"/>
          </a:p>
        </p:txBody>
      </p:sp>
      <p:sp>
        <p:nvSpPr>
          <p:cNvPr id="4" name="Slide Number Placeholder 3"/>
          <p:cNvSpPr>
            <a:spLocks noGrp="1"/>
          </p:cNvSpPr>
          <p:nvPr>
            <p:ph type="sldNum" sz="quarter" idx="10"/>
          </p:nvPr>
        </p:nvSpPr>
        <p:spPr/>
        <p:txBody>
          <a:bodyPr/>
          <a:lstStyle/>
          <a:p>
            <a:fld id="{06160D70-B2DB-B54A-9B7D-F456A8B30E58}" type="slidenum">
              <a:rPr lang="en-US" smtClean="0"/>
              <a:pPr/>
              <a:t>35</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029224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solidFill>
                  <a:srgbClr val="000000"/>
                </a:solidFill>
              </a:rPr>
              <a:t>Facilitator’s Guide 2.A</a:t>
            </a:r>
          </a:p>
          <a:p>
            <a:pPr defTabSz="931723">
              <a:defRPr/>
            </a:pPr>
            <a:endParaRPr lang="en-US" b="0" baseline="0" dirty="0">
              <a:solidFill>
                <a:srgbClr val="000000"/>
              </a:solidFill>
            </a:endParaRPr>
          </a:p>
          <a:p>
            <a:pPr defTabSz="931723">
              <a:defRPr/>
            </a:pPr>
            <a:r>
              <a:rPr lang="en-US" b="1" baseline="0" dirty="0">
                <a:solidFill>
                  <a:srgbClr val="000000"/>
                </a:solidFill>
              </a:rPr>
              <a:t>Allow 10 minutes.</a:t>
            </a:r>
          </a:p>
          <a:p>
            <a:pPr defTabSz="931723">
              <a:defRPr/>
            </a:pPr>
            <a:endParaRPr lang="en-US" dirty="0"/>
          </a:p>
          <a:p>
            <a:pPr defTabSz="931723">
              <a:defRPr/>
            </a:pPr>
            <a:r>
              <a:rPr lang="en-US" dirty="0"/>
              <a:t>Instruct</a:t>
            </a:r>
            <a:r>
              <a:rPr lang="en-US" baseline="0" dirty="0"/>
              <a:t> participants to chart their impressions of what students need to know and be able to do to successfully complete this task. </a:t>
            </a:r>
            <a:r>
              <a:rPr lang="en-US" dirty="0"/>
              <a:t>Make </a:t>
            </a:r>
            <a:r>
              <a:rPr lang="en-US" baseline="0" dirty="0"/>
              <a:t>sure that participants are writing as they discuss their impressions. </a:t>
            </a:r>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36</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202715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solidFill>
                  <a:srgbClr val="000000"/>
                </a:solidFill>
              </a:rPr>
              <a:t>Facilitator’s Guide 2.A</a:t>
            </a:r>
            <a:endParaRPr lang="en-US" b="0" baseline="0" dirty="0">
              <a:solidFill>
                <a:srgbClr val="000000"/>
              </a:solidFill>
            </a:endParaRPr>
          </a:p>
          <a:p>
            <a:endParaRPr lang="en-US" dirty="0"/>
          </a:p>
          <a:p>
            <a:r>
              <a:rPr lang="en-US" b="1" dirty="0"/>
              <a:t>Allow 5 to 10 minutes (depending on how much time is left).</a:t>
            </a:r>
          </a:p>
          <a:p>
            <a:endParaRPr lang="en-US" dirty="0"/>
          </a:p>
          <a:p>
            <a:r>
              <a:rPr lang="en-US" dirty="0"/>
              <a:t>Rather</a:t>
            </a:r>
            <a:r>
              <a:rPr lang="en-US" baseline="0" dirty="0"/>
              <a:t> than having each table share out its entire list, walk around while they work and then pull out some common threads in the discussion. C</a:t>
            </a:r>
            <a:r>
              <a:rPr lang="en-US" dirty="0"/>
              <a:t>enter the discussion around the knowledge</a:t>
            </a:r>
            <a:r>
              <a:rPr lang="en-US" baseline="0" dirty="0"/>
              <a:t> and skill demands listed by the tables, but also include the other two questions as appropriate. </a:t>
            </a:r>
          </a:p>
        </p:txBody>
      </p:sp>
      <p:sp>
        <p:nvSpPr>
          <p:cNvPr id="4" name="Slide Number Placeholder 3"/>
          <p:cNvSpPr>
            <a:spLocks noGrp="1"/>
          </p:cNvSpPr>
          <p:nvPr>
            <p:ph type="sldNum" sz="quarter" idx="10"/>
          </p:nvPr>
        </p:nvSpPr>
        <p:spPr/>
        <p:txBody>
          <a:bodyPr/>
          <a:lstStyle/>
          <a:p>
            <a:fld id="{06160D70-B2DB-B54A-9B7D-F456A8B30E58}" type="slidenum">
              <a:rPr lang="en-US" smtClean="0"/>
              <a:pPr/>
              <a:t>37</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184170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baseline="0" dirty="0">
                <a:solidFill>
                  <a:srgbClr val="FF0000"/>
                </a:solidFill>
              </a:rPr>
              <a:t>Total time for Session 2.B</a:t>
            </a:r>
            <a:r>
              <a:rPr lang="en-US" dirty="0"/>
              <a:t>: </a:t>
            </a:r>
            <a:r>
              <a:rPr lang="en-US" b="1" dirty="0"/>
              <a:t>15 min. </a:t>
            </a:r>
            <a:endParaRPr lang="en-US" b="1" dirty="0">
              <a:solidFill>
                <a:srgbClr val="FF0000"/>
              </a:solidFill>
            </a:endParaRPr>
          </a:p>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38</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320830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08">
              <a:defRPr/>
            </a:pPr>
            <a:r>
              <a:rPr lang="en-US" b="0" dirty="0">
                <a:solidFill>
                  <a:srgbClr val="FF0000"/>
                </a:solidFill>
              </a:rPr>
              <a:t>Facilitator’s Guide 2.B</a:t>
            </a:r>
          </a:p>
          <a:p>
            <a:pPr defTabSz="465808">
              <a:defRPr/>
            </a:pPr>
            <a:endParaRPr lang="en-US" b="0" dirty="0"/>
          </a:p>
          <a:p>
            <a:pPr defTabSz="465808">
              <a:defRPr/>
            </a:pPr>
            <a:r>
              <a:rPr lang="en-US" b="0" dirty="0"/>
              <a:t>Orient participants to the resource that the content of this session comes from (Appendix B of </a:t>
            </a:r>
            <a:r>
              <a:rPr lang="en-US" b="0" baseline="0" dirty="0"/>
              <a:t>the ELA/Literacy Content Specifications). Let participants know that later in the session, they will have an opportunity to review an excerpt from this resource.</a:t>
            </a:r>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39</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856342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solidFill>
                  <a:srgbClr val="000000"/>
                </a:solidFill>
              </a:rPr>
              <a:t>Facilitator’s Guide 2.B</a:t>
            </a:r>
          </a:p>
          <a:p>
            <a:endParaRPr lang="en-US" b="0" baseline="0" dirty="0"/>
          </a:p>
          <a:p>
            <a:r>
              <a:rPr lang="en-US" b="0" baseline="0" dirty="0"/>
              <a:t>Emphasize that one of the primary purposes of claims and targets is to </a:t>
            </a:r>
            <a:r>
              <a:rPr lang="en-US" b="0" i="1" baseline="0" dirty="0"/>
              <a:t>group</a:t>
            </a:r>
            <a:r>
              <a:rPr lang="en-US" b="0" baseline="0" dirty="0"/>
              <a:t> or </a:t>
            </a:r>
            <a:r>
              <a:rPr lang="en-US" b="0" i="1" baseline="0" dirty="0"/>
              <a:t>cluster</a:t>
            </a:r>
            <a:r>
              <a:rPr lang="en-US" b="0" baseline="0" dirty="0"/>
              <a:t> multiple standards in meaningful ways, which is a key feature of performance tasks</a:t>
            </a:r>
            <a:r>
              <a:rPr lang="en-US" b="1" baseline="0" dirty="0"/>
              <a:t>. </a:t>
            </a:r>
            <a:endParaRPr lang="en-US" b="1"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40</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37649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21">
              <a:defRPr/>
            </a:pPr>
            <a:r>
              <a:rPr lang="en-US" dirty="0"/>
              <a:t>Facilitator’s Guide 1.A </a:t>
            </a:r>
          </a:p>
          <a:p>
            <a:pPr defTabSz="931621">
              <a:defRPr/>
            </a:pPr>
            <a:endParaRPr lang="en-US" b="0" u="none" baseline="0" dirty="0" smtClean="0"/>
          </a:p>
          <a:p>
            <a:pPr marL="0" marR="0" indent="0" algn="l" defTabSz="931621" rtl="0" eaLnBrk="1" fontAlgn="auto" latinLnBrk="0" hangingPunct="1">
              <a:lnSpc>
                <a:spcPct val="100000"/>
              </a:lnSpc>
              <a:spcBef>
                <a:spcPts val="0"/>
              </a:spcBef>
              <a:spcAft>
                <a:spcPts val="0"/>
              </a:spcAft>
              <a:buClrTx/>
              <a:buSzTx/>
              <a:buFontTx/>
              <a:buNone/>
              <a:tabLst/>
              <a:defRPr/>
            </a:pPr>
            <a:r>
              <a:rPr lang="en-US" b="0" u="none" baseline="0" dirty="0" smtClean="0"/>
              <a:t>Read through the purposes of the training</a:t>
            </a:r>
            <a:r>
              <a:rPr lang="x-none" b="0" u="none" baseline="0" dirty="0" smtClean="0"/>
              <a:t>.  </a:t>
            </a:r>
          </a:p>
          <a:p>
            <a:pPr defTabSz="931621">
              <a:defRPr/>
            </a:pPr>
            <a:endParaRPr lang="en-US" b="0" u="none" baseline="0" dirty="0"/>
          </a:p>
        </p:txBody>
      </p:sp>
      <p:sp>
        <p:nvSpPr>
          <p:cNvPr id="4" name="Slide Number Placeholder 3"/>
          <p:cNvSpPr>
            <a:spLocks noGrp="1"/>
          </p:cNvSpPr>
          <p:nvPr>
            <p:ph type="sldNum" sz="quarter" idx="10"/>
          </p:nvPr>
        </p:nvSpPr>
        <p:spPr/>
        <p:txBody>
          <a:bodyPr/>
          <a:lstStyle/>
          <a:p>
            <a:fld id="{ADC05615-EFDB-4E57-A147-EB301ED3B41F}" type="slidenum">
              <a:rPr lang="en-US" smtClean="0"/>
              <a:pPr/>
              <a:t>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136904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72">
              <a:defRPr/>
            </a:pPr>
            <a:r>
              <a:rPr lang="en-US" b="0" dirty="0">
                <a:solidFill>
                  <a:srgbClr val="000000"/>
                </a:solidFill>
              </a:rPr>
              <a:t>Facilitator’s Guide 2.B</a:t>
            </a:r>
            <a:r>
              <a:rPr lang="en-US" b="0" baseline="0" dirty="0">
                <a:solidFill>
                  <a:srgbClr val="000000"/>
                </a:solidFill>
              </a:rPr>
              <a:t> </a:t>
            </a:r>
            <a:endParaRPr lang="en-US" b="0" dirty="0">
              <a:solidFill>
                <a:srgbClr val="000000"/>
              </a:solidFill>
            </a:endParaRPr>
          </a:p>
          <a:p>
            <a:endParaRPr lang="en-US" dirty="0"/>
          </a:p>
          <a:p>
            <a:r>
              <a:rPr lang="en-US" dirty="0"/>
              <a:t>Say,</a:t>
            </a:r>
            <a:r>
              <a:rPr lang="en-US" baseline="0" dirty="0"/>
              <a:t> </a:t>
            </a:r>
            <a:r>
              <a:rPr lang="en-US" i="1" dirty="0"/>
              <a:t>“There is one overall claim for the assessments at grades</a:t>
            </a:r>
            <a:r>
              <a:rPr lang="en-US" i="1" baseline="0" dirty="0"/>
              <a:t> 3–8 and one overall claim for the assessments at grade 11. You will notice a common theme.”</a:t>
            </a:r>
            <a:endParaRPr lang="en-US" i="1" dirty="0"/>
          </a:p>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41</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666232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74659">
              <a:defRPr/>
            </a:pPr>
            <a:r>
              <a:rPr lang="en-US" b="0" dirty="0">
                <a:solidFill>
                  <a:srgbClr val="FF0000"/>
                </a:solidFill>
              </a:rPr>
              <a:t>Facilitator’s Guide 2.B</a:t>
            </a:r>
          </a:p>
          <a:p>
            <a:pPr defTabSz="474659">
              <a:defRPr/>
            </a:pPr>
            <a:endParaRPr lang="en-US" b="0" dirty="0"/>
          </a:p>
          <a:p>
            <a:pPr defTabSz="474659">
              <a:defRPr/>
            </a:pPr>
            <a:r>
              <a:rPr lang="en-US" b="0" dirty="0"/>
              <a:t>Explain</a:t>
            </a:r>
            <a:r>
              <a:rPr lang="en-US" b="0" baseline="0" dirty="0"/>
              <a:t> that this graphic represents the structure of the overall claim, the four specific ELA claims, and the assessment targets that align with each claim. </a:t>
            </a:r>
            <a:endParaRPr lang="en-US" b="0" i="1" baseline="0"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42</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796121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solidFill>
                  <a:srgbClr val="FF0000"/>
                </a:solidFill>
              </a:rPr>
              <a:t>Facilitator’s Guide 2.B</a:t>
            </a:r>
          </a:p>
          <a:p>
            <a:pPr defTabSz="931723">
              <a:defRPr/>
            </a:pPr>
            <a:endParaRPr lang="en-US" b="0" dirty="0">
              <a:solidFill>
                <a:srgbClr val="FF0000"/>
              </a:solidFill>
            </a:endParaRPr>
          </a:p>
          <a:p>
            <a:r>
              <a:rPr lang="en-US" b="0" dirty="0"/>
              <a:t>Say</a:t>
            </a:r>
            <a:r>
              <a:rPr lang="en-US" b="0" i="1" dirty="0"/>
              <a:t>, “The first claim is about reading.”  </a:t>
            </a:r>
          </a:p>
          <a:p>
            <a:endParaRPr lang="en-US" b="1" dirty="0"/>
          </a:p>
          <a:p>
            <a:r>
              <a:rPr lang="en-US" b="0" dirty="0"/>
              <a:t>Read Claim 1. </a:t>
            </a:r>
          </a:p>
        </p:txBody>
      </p:sp>
      <p:sp>
        <p:nvSpPr>
          <p:cNvPr id="4" name="Slide Number Placeholder 3"/>
          <p:cNvSpPr>
            <a:spLocks noGrp="1"/>
          </p:cNvSpPr>
          <p:nvPr>
            <p:ph type="sldNum" sz="quarter" idx="10"/>
          </p:nvPr>
        </p:nvSpPr>
        <p:spPr/>
        <p:txBody>
          <a:bodyPr/>
          <a:lstStyle/>
          <a:p>
            <a:fld id="{ED34C378-CE75-7E47-9466-95EF36D65380}" type="slidenum">
              <a:rPr lang="en-US" smtClean="0"/>
              <a:pPr/>
              <a:t>43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4097036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solidFill>
                  <a:srgbClr val="FF0000"/>
                </a:solidFill>
              </a:rPr>
              <a:t>Facilitator’s Guide 2.B</a:t>
            </a:r>
          </a:p>
          <a:p>
            <a:pPr defTabSz="931723">
              <a:defRPr/>
            </a:pPr>
            <a:endParaRPr lang="en-US" b="0" dirty="0">
              <a:solidFill>
                <a:srgbClr val="FF0000"/>
              </a:solidFill>
            </a:endParaRPr>
          </a:p>
          <a:p>
            <a:r>
              <a:rPr lang="en-US" b="0" dirty="0"/>
              <a:t>Say</a:t>
            </a:r>
            <a:r>
              <a:rPr lang="en-US" b="0" i="1" dirty="0"/>
              <a:t>, “The second claim is about writing.”  </a:t>
            </a:r>
          </a:p>
          <a:p>
            <a:endParaRPr lang="en-US" b="1" dirty="0"/>
          </a:p>
          <a:p>
            <a:r>
              <a:rPr lang="en-US" b="0" dirty="0"/>
              <a:t>Read Claim 2. </a:t>
            </a:r>
            <a:endParaRPr lang="en-US" dirty="0"/>
          </a:p>
        </p:txBody>
      </p:sp>
      <p:sp>
        <p:nvSpPr>
          <p:cNvPr id="4" name="Slide Number Placeholder 3"/>
          <p:cNvSpPr>
            <a:spLocks noGrp="1"/>
          </p:cNvSpPr>
          <p:nvPr>
            <p:ph type="sldNum" sz="quarter" idx="10"/>
          </p:nvPr>
        </p:nvSpPr>
        <p:spPr/>
        <p:txBody>
          <a:bodyPr/>
          <a:lstStyle/>
          <a:p>
            <a:fld id="{ED34C378-CE75-7E47-9466-95EF36D65380}" type="slidenum">
              <a:rPr lang="en-US" smtClean="0"/>
              <a:pPr/>
              <a:t>44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1219006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12">
              <a:defRPr/>
            </a:pPr>
            <a:r>
              <a:rPr lang="en-US" b="0" dirty="0">
                <a:solidFill>
                  <a:srgbClr val="FF0000"/>
                </a:solidFill>
              </a:rPr>
              <a:t>Facilitator’s Guide 2.B</a:t>
            </a:r>
          </a:p>
          <a:p>
            <a:pPr defTabSz="474712">
              <a:defRPr/>
            </a:pPr>
            <a:endParaRPr lang="en-US" dirty="0"/>
          </a:p>
          <a:p>
            <a:pPr defTabSz="474712">
              <a:defRPr/>
            </a:pPr>
            <a:r>
              <a:rPr lang="en-US" dirty="0"/>
              <a:t>Say, </a:t>
            </a:r>
            <a:r>
              <a:rPr lang="en-US" i="1" dirty="0"/>
              <a:t>“The third claim is</a:t>
            </a:r>
            <a:r>
              <a:rPr lang="en-US" i="1" baseline="0" dirty="0"/>
              <a:t> about speaking and listening. This claim is not currently assessed on the Smarter Balanced summative assessments.”  </a:t>
            </a:r>
            <a:endParaRPr lang="en-US" i="1" dirty="0"/>
          </a:p>
          <a:p>
            <a:pPr defTabSz="474712">
              <a:defRPr/>
            </a:pPr>
            <a:endParaRPr lang="en-US" b="1" dirty="0"/>
          </a:p>
          <a:p>
            <a:pPr defTabSz="474712">
              <a:defRPr/>
            </a:pPr>
            <a:r>
              <a:rPr lang="en-US" b="0" dirty="0"/>
              <a:t>Read Claim</a:t>
            </a:r>
            <a:r>
              <a:rPr lang="en-US" b="0" baseline="0" dirty="0"/>
              <a:t> 3</a:t>
            </a:r>
            <a:r>
              <a:rPr lang="en-US" b="0" dirty="0"/>
              <a:t>. </a:t>
            </a:r>
            <a:endParaRPr lang="en-US" dirty="0"/>
          </a:p>
        </p:txBody>
      </p:sp>
      <p:sp>
        <p:nvSpPr>
          <p:cNvPr id="4" name="Slide Number Placeholder 3"/>
          <p:cNvSpPr>
            <a:spLocks noGrp="1"/>
          </p:cNvSpPr>
          <p:nvPr>
            <p:ph type="sldNum" sz="quarter" idx="10"/>
          </p:nvPr>
        </p:nvSpPr>
        <p:spPr/>
        <p:txBody>
          <a:bodyPr/>
          <a:lstStyle/>
          <a:p>
            <a:fld id="{ED34C378-CE75-7E47-9466-95EF36D65380}" type="slidenum">
              <a:rPr lang="en-US" smtClean="0"/>
              <a:pPr/>
              <a:t>45</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675190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solidFill>
                  <a:srgbClr val="FF0000"/>
                </a:solidFill>
              </a:rPr>
              <a:t>Facilitator’s Guide 2.B</a:t>
            </a:r>
          </a:p>
          <a:p>
            <a:endParaRPr lang="en-US" dirty="0"/>
          </a:p>
          <a:p>
            <a:r>
              <a:rPr lang="en-US" b="0" dirty="0"/>
              <a:t>Say,</a:t>
            </a:r>
            <a:r>
              <a:rPr lang="en-US" b="0" baseline="0" dirty="0"/>
              <a:t> </a:t>
            </a:r>
            <a:r>
              <a:rPr lang="en-US" b="0" dirty="0"/>
              <a:t>“The fourth claim is about</a:t>
            </a:r>
            <a:r>
              <a:rPr lang="en-US" b="0" baseline="0" dirty="0"/>
              <a:t> research and inquiry.”  </a:t>
            </a:r>
          </a:p>
          <a:p>
            <a:endParaRPr lang="en-US" b="0" baseline="0" dirty="0"/>
          </a:p>
          <a:p>
            <a:r>
              <a:rPr lang="en-US" b="0" dirty="0"/>
              <a:t>Read Claim 4.</a:t>
            </a:r>
            <a:endParaRPr lang="en-US" b="0" baseline="0" dirty="0"/>
          </a:p>
          <a:p>
            <a:endParaRPr lang="en-US" baseline="0" dirty="0"/>
          </a:p>
          <a:p>
            <a:r>
              <a:rPr lang="en-US" baseline="0" dirty="0"/>
              <a:t>Note that the first three claims are directly tied to a strand of standards, while the Research claim pulls from both the reading and writing standards. Participants may wish to discuss why this claim exists. See the Facilitator’s Guide for more discussion of this issue. </a:t>
            </a:r>
            <a:endParaRPr lang="en-US" dirty="0"/>
          </a:p>
        </p:txBody>
      </p:sp>
      <p:sp>
        <p:nvSpPr>
          <p:cNvPr id="4" name="Slide Number Placeholder 3"/>
          <p:cNvSpPr>
            <a:spLocks noGrp="1"/>
          </p:cNvSpPr>
          <p:nvPr>
            <p:ph type="sldNum" sz="quarter" idx="10"/>
          </p:nvPr>
        </p:nvSpPr>
        <p:spPr/>
        <p:txBody>
          <a:bodyPr/>
          <a:lstStyle/>
          <a:p>
            <a:fld id="{ED34C378-CE75-7E47-9466-95EF36D65380}" type="slidenum">
              <a:rPr lang="en-US" smtClean="0"/>
              <a:pPr/>
              <a:t>46</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558655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r>
              <a:rPr lang="en-US" b="0" dirty="0">
                <a:solidFill>
                  <a:srgbClr val="FF0000"/>
                </a:solidFill>
              </a:rPr>
              <a:t>Facilitator’s Guide 2.B</a:t>
            </a:r>
          </a:p>
          <a:p>
            <a:pPr defTabSz="931723">
              <a:defRPr/>
            </a:pPr>
            <a:endParaRPr lang="en-US" b="0" dirty="0">
              <a:solidFill>
                <a:srgbClr val="FF0000"/>
              </a:solidFill>
            </a:endParaRPr>
          </a:p>
          <a:p>
            <a:pPr defTabSz="931723">
              <a:defRPr/>
            </a:pPr>
            <a:r>
              <a:rPr lang="en-US" b="0" dirty="0">
                <a:solidFill>
                  <a:srgbClr val="FF0000"/>
                </a:solidFill>
              </a:rPr>
              <a:t>Walk through the slide and answer questions as they arise.</a:t>
            </a:r>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47</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566301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solidFill>
                  <a:srgbClr val="000000"/>
                </a:solidFill>
              </a:rPr>
              <a:t>Facilitator’s Guide 2.B</a:t>
            </a:r>
          </a:p>
          <a:p>
            <a:pPr defTabSz="931723">
              <a:defRPr/>
            </a:pPr>
            <a:endParaRPr lang="en-US" b="0" dirty="0">
              <a:solidFill>
                <a:srgbClr val="000000"/>
              </a:solidFill>
            </a:endParaRPr>
          </a:p>
          <a:p>
            <a:pPr defTabSz="931723">
              <a:defRPr/>
            </a:pPr>
            <a:r>
              <a:rPr lang="en-US" b="1" dirty="0">
                <a:solidFill>
                  <a:srgbClr val="000000"/>
                </a:solidFill>
              </a:rPr>
              <a:t>Allow 5 minutes.</a:t>
            </a:r>
          </a:p>
          <a:p>
            <a:endParaRPr lang="en-US" b="0" dirty="0"/>
          </a:p>
          <a:p>
            <a:r>
              <a:rPr lang="en-US" b="0" dirty="0"/>
              <a:t>Give participants time to review the content of the handout and discuss in partners/table groups.</a:t>
            </a:r>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48</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845242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solidFill>
                  <a:srgbClr val="000000"/>
                </a:solidFill>
              </a:rPr>
              <a:t>Facilitator’s Guide 2.B</a:t>
            </a:r>
          </a:p>
          <a:p>
            <a:pPr defTabSz="931723">
              <a:defRPr/>
            </a:pPr>
            <a:endParaRPr lang="en-US" b="0" dirty="0">
              <a:solidFill>
                <a:srgbClr val="000000"/>
              </a:solidFill>
            </a:endParaRPr>
          </a:p>
          <a:p>
            <a:pPr defTabSz="931723">
              <a:defRPr/>
            </a:pPr>
            <a:r>
              <a:rPr lang="en-US" b="1" dirty="0">
                <a:solidFill>
                  <a:srgbClr val="000000"/>
                </a:solidFill>
              </a:rPr>
              <a:t>Allow 5 minutes.</a:t>
            </a:r>
          </a:p>
          <a:p>
            <a:endParaRPr lang="en-US" b="0" dirty="0"/>
          </a:p>
          <a:p>
            <a:r>
              <a:rPr lang="en-US" b="0" dirty="0"/>
              <a:t>Give participants three</a:t>
            </a:r>
            <a:r>
              <a:rPr lang="en-US" b="0" baseline="0" dirty="0"/>
              <a:t> minutes </a:t>
            </a:r>
            <a:r>
              <a:rPr lang="en-US" b="0" dirty="0"/>
              <a:t>to discuss in table groups/pairs; then invite them to share out.</a:t>
            </a:r>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49</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40933890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2.B</a:t>
            </a:r>
            <a:endParaRPr lang="en-US" b="0" baseline="0" dirty="0"/>
          </a:p>
          <a:p>
            <a:pPr defTabSz="931723">
              <a:defRPr/>
            </a:pPr>
            <a:endParaRPr lang="en-US" dirty="0"/>
          </a:p>
          <a:p>
            <a:r>
              <a:rPr lang="en-US" b="0" i="0" dirty="0"/>
              <a:t>Field any lingering questions.</a:t>
            </a:r>
          </a:p>
        </p:txBody>
      </p:sp>
      <p:sp>
        <p:nvSpPr>
          <p:cNvPr id="4" name="Slide Number Placeholder 3"/>
          <p:cNvSpPr>
            <a:spLocks noGrp="1"/>
          </p:cNvSpPr>
          <p:nvPr>
            <p:ph type="sldNum" sz="quarter" idx="10"/>
          </p:nvPr>
        </p:nvSpPr>
        <p:spPr/>
        <p:txBody>
          <a:bodyPr/>
          <a:lstStyle/>
          <a:p>
            <a:fld id="{B1449A8C-66C9-4361-AEE1-72F39DC1105B}" type="slidenum">
              <a:rPr lang="en-US" smtClean="0"/>
              <a:pPr/>
              <a:t>50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52881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72">
              <a:defRPr/>
            </a:pPr>
            <a:r>
              <a:rPr lang="en-US" b="0" dirty="0">
                <a:solidFill>
                  <a:srgbClr val="000000"/>
                </a:solidFill>
              </a:rPr>
              <a:t>Facilitator’s Guide 1.A</a:t>
            </a:r>
          </a:p>
          <a:p>
            <a:endParaRPr lang="en-US" b="0" dirty="0"/>
          </a:p>
          <a:p>
            <a:r>
              <a:rPr lang="en-US" b="0" dirty="0"/>
              <a:t>This slide is animated. Click through the list and</a:t>
            </a:r>
            <a:r>
              <a:rPr lang="en-US" b="0" baseline="0" dirty="0"/>
              <a:t> ask people to stand if they fall into the category listed on the slide. This is an opportunity to get a quick idea of who is in the audience in order to inform the professional development over the course of the day. Facilitators can feel free to change the categories on this slide. </a:t>
            </a:r>
          </a:p>
          <a:p>
            <a:endParaRPr lang="en-US" b="1" baseline="0" dirty="0"/>
          </a:p>
          <a:p>
            <a:endParaRPr lang="en-US" b="1" baseline="0" dirty="0"/>
          </a:p>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5</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9269908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baseline="0" dirty="0">
                <a:solidFill>
                  <a:srgbClr val="FF0000"/>
                </a:solidFill>
              </a:rPr>
              <a:t>Total time for Session 2.C</a:t>
            </a:r>
            <a:r>
              <a:rPr lang="en-US" dirty="0"/>
              <a:t>: </a:t>
            </a:r>
            <a:r>
              <a:rPr lang="en-US" b="1" dirty="0"/>
              <a:t>15 min. </a:t>
            </a:r>
            <a:endParaRPr lang="en-US" b="1" dirty="0">
              <a:solidFill>
                <a:srgbClr val="FF0000"/>
              </a:solidFill>
            </a:endParaRPr>
          </a:p>
          <a:p>
            <a:pPr defTabSz="931723">
              <a:defRPr/>
            </a:pPr>
            <a:endParaRPr lang="en-US" i="1" baseline="0" dirty="0"/>
          </a:p>
          <a:p>
            <a:pPr defTabSz="931723">
              <a:defRPr/>
            </a:pPr>
            <a:r>
              <a:rPr lang="en-US" dirty="0"/>
              <a:t>Explain that this session focuses on helping participants better understand the scoring requirements for the full-write portion of the performance task. Later on, they will have a chance to review the full scoring guides (Handouts 2.16 and 2.17), including the scoring requirements for other constructed response items.</a:t>
            </a:r>
          </a:p>
          <a:p>
            <a:pPr defTabSz="931723">
              <a:defRPr/>
            </a:pPr>
            <a:endParaRPr lang="en-US" b="0" i="0" dirty="0"/>
          </a:p>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1773837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2.C</a:t>
            </a:r>
          </a:p>
          <a:p>
            <a:endParaRPr lang="en-US" b="1" i="1" baseline="0" dirty="0"/>
          </a:p>
          <a:p>
            <a:r>
              <a:rPr lang="en-US" sz="1200" kern="1200" dirty="0">
                <a:solidFill>
                  <a:schemeClr val="tx1"/>
                </a:solidFill>
                <a:effectLst/>
                <a:latin typeface="+mn-lt"/>
                <a:ea typeface="+mn-ea"/>
                <a:cs typeface="+mn-cs"/>
              </a:rPr>
              <a:t>Inform participants that, although this training is for K–12 teachers, rubrics have only been written for grades 3–11, with different grade spans focusing on different writing purposes. Instructional implications, however, apply to teachers at all grade levels.  The focus rubric for this training is just one of five rubrics. The complete set (5 total) is included in the Materials Booklet (Handout 2.18).</a:t>
            </a:r>
            <a:endParaRPr lang="en-US" b="0" i="0"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8265648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2.C</a:t>
            </a:r>
          </a:p>
          <a:p>
            <a:endParaRPr lang="en-US" dirty="0"/>
          </a:p>
          <a:p>
            <a:r>
              <a:rPr lang="en-US" sz="1200" b="0" kern="1200" dirty="0">
                <a:solidFill>
                  <a:schemeClr val="tx1"/>
                </a:solidFill>
                <a:effectLst/>
                <a:latin typeface="+mn-lt"/>
                <a:ea typeface="+mn-ea"/>
                <a:cs typeface="+mn-cs"/>
              </a:rPr>
              <a:t>Gauge group’s familiarity with the writing rubric.</a:t>
            </a:r>
          </a:p>
          <a:p>
            <a:endParaRPr lang="en-US" dirty="0"/>
          </a:p>
          <a:p>
            <a:r>
              <a:rPr lang="en-US" dirty="0"/>
              <a:t>Say</a:t>
            </a:r>
            <a:r>
              <a:rPr lang="en-US" i="1" dirty="0"/>
              <a:t>, “Please spend</a:t>
            </a:r>
            <a:r>
              <a:rPr lang="en-US" i="1" baseline="0" dirty="0"/>
              <a:t> the next five minutes examining the rubric. Make notes about what you observe, and be prepared to share with your small group.”</a:t>
            </a:r>
          </a:p>
          <a:p>
            <a:endParaRPr lang="en-US" i="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Allow 5 minutes.</a:t>
            </a:r>
          </a:p>
          <a:p>
            <a:endParaRPr lang="en-US" i="1" baseline="0" dirty="0"/>
          </a:p>
          <a:p>
            <a:endParaRPr lang="en-US" b="1"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8864849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2.C</a:t>
            </a:r>
          </a:p>
          <a:p>
            <a:endParaRPr lang="en-US" dirty="0"/>
          </a:p>
          <a:p>
            <a:pPr defTabSz="465887">
              <a:defRPr/>
            </a:pPr>
            <a:r>
              <a:rPr lang="en-US" b="1" dirty="0"/>
              <a:t>Allow 5 minutes.</a:t>
            </a:r>
          </a:p>
          <a:p>
            <a:endParaRPr lang="en-US" dirty="0"/>
          </a:p>
          <a:p>
            <a:r>
              <a:rPr lang="en-US" dirty="0"/>
              <a:t>Say, “</a:t>
            </a:r>
            <a:r>
              <a:rPr lang="en-US" i="1" dirty="0"/>
              <a:t>Within your table groups, please share what you observed about the rubric</a:t>
            </a:r>
            <a:r>
              <a:rPr lang="en-US" i="1" baseline="0" dirty="0"/>
              <a:t>. Discuss your collective observations about:</a:t>
            </a:r>
          </a:p>
          <a:p>
            <a:endParaRPr lang="en-US" i="1" baseline="0" dirty="0"/>
          </a:p>
          <a:p>
            <a:pPr marL="611405" indent="-493069">
              <a:buFont typeface="Arial" panose="020B0604020202020204" pitchFamily="34" charset="0"/>
              <a:buChar char="•"/>
            </a:pPr>
            <a:r>
              <a:rPr lang="en-US" i="1" dirty="0"/>
              <a:t>Features of writing that are assessed,</a:t>
            </a:r>
          </a:p>
          <a:p>
            <a:pPr marL="611405" indent="-493069">
              <a:buFont typeface="Arial" panose="020B0604020202020204" pitchFamily="34" charset="0"/>
              <a:buChar char="•"/>
            </a:pPr>
            <a:r>
              <a:rPr lang="en-US" i="1" dirty="0"/>
              <a:t>The structure of the rubric,</a:t>
            </a:r>
          </a:p>
          <a:p>
            <a:pPr marL="611405" indent="-493069">
              <a:buFont typeface="Arial" panose="020B0604020202020204" pitchFamily="34" charset="0"/>
              <a:buChar char="•"/>
            </a:pPr>
            <a:r>
              <a:rPr lang="en-US" i="1" dirty="0"/>
              <a:t>The score levels in the rubric, and</a:t>
            </a:r>
          </a:p>
          <a:p>
            <a:pPr marL="611405" indent="-493069">
              <a:buFont typeface="Arial" panose="020B0604020202020204" pitchFamily="34" charset="0"/>
              <a:buChar char="•"/>
            </a:pPr>
            <a:r>
              <a:rPr lang="en-US" i="1" dirty="0"/>
              <a:t>Specific</a:t>
            </a:r>
            <a:r>
              <a:rPr lang="en-US" i="1" baseline="0" dirty="0"/>
              <a:t> r</a:t>
            </a:r>
            <a:r>
              <a:rPr lang="en-US" i="1" dirty="0"/>
              <a:t>ubric language.</a:t>
            </a:r>
          </a:p>
          <a:p>
            <a:pPr marL="118335"/>
            <a:endParaRPr lang="en-US" i="1" dirty="0"/>
          </a:p>
          <a:p>
            <a:pPr marL="118335"/>
            <a:r>
              <a:rPr lang="en-US" i="1" dirty="0"/>
              <a:t>You</a:t>
            </a:r>
            <a:r>
              <a:rPr lang="en-US" i="1" baseline="0" dirty="0"/>
              <a:t> have five minutes.”</a:t>
            </a:r>
            <a:endParaRPr lang="en-US" b="1" i="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5229588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r>
              <a:rPr lang="en-US" b="0" dirty="0"/>
              <a:t>Facilitator’s Guide 2.C</a:t>
            </a:r>
          </a:p>
          <a:p>
            <a:endParaRPr lang="en-US" dirty="0"/>
          </a:p>
          <a:p>
            <a:r>
              <a:rPr lang="en-US" dirty="0"/>
              <a:t>Say,</a:t>
            </a:r>
            <a:r>
              <a:rPr lang="en-US" baseline="0" dirty="0"/>
              <a:t> “</a:t>
            </a:r>
            <a:r>
              <a:rPr lang="en-US" i="1" dirty="0"/>
              <a:t>Thank you for spending some time</a:t>
            </a:r>
            <a:r>
              <a:rPr lang="en-US" i="1" baseline="0" dirty="0"/>
              <a:t> focusing on understanding</a:t>
            </a:r>
            <a:r>
              <a:rPr lang="en-US" i="1" dirty="0"/>
              <a:t> the rubric. Now, we’ll spend a little time going over the key</a:t>
            </a:r>
            <a:r>
              <a:rPr lang="en-US" i="1" baseline="0" dirty="0"/>
              <a:t> features of the rubric</a:t>
            </a:r>
            <a:r>
              <a:rPr lang="en-US" baseline="0" dirty="0"/>
              <a:t>. </a:t>
            </a:r>
          </a:p>
          <a:p>
            <a:endParaRPr lang="en-US" baseline="0" dirty="0"/>
          </a:p>
          <a:p>
            <a:r>
              <a:rPr lang="en-US" i="1" baseline="0" dirty="0"/>
              <a:t>First, this rubric is an analytic rubric—meaning that it evaluates the quality of students’ writing along </a:t>
            </a:r>
            <a:r>
              <a:rPr lang="en-US" b="1" i="1" baseline="0" dirty="0"/>
              <a:t>multiple </a:t>
            </a:r>
            <a:r>
              <a:rPr lang="en-US" i="1" baseline="0" dirty="0"/>
              <a:t>dimensions and produces a set of scores that provides more fine-grained information than a holistic score. In this case, there are three dimensions of scoring.</a:t>
            </a:r>
          </a:p>
          <a:p>
            <a:endParaRPr lang="en-US" baseline="0" dirty="0"/>
          </a:p>
          <a:p>
            <a:r>
              <a:rPr lang="en-US" i="1" baseline="0" dirty="0"/>
              <a:t>Two of the dimensions—Organization/Purpose and Evidence/Elaboration, are scored along four score levels, from Level 1 to Level 4. Conventions is scored along only three score levels—Levels 0, 1, and 2. All three dimensions have a Not Scorable score level, in which case the response is scored NS, rather than Level 0.</a:t>
            </a:r>
          </a:p>
          <a:p>
            <a:endParaRPr lang="en-US" baseline="0" dirty="0"/>
          </a:p>
          <a:p>
            <a:pPr defTabSz="978394">
              <a:defRPr/>
            </a:pPr>
            <a:r>
              <a:rPr lang="en-US" i="1" baseline="0" dirty="0"/>
              <a:t>Last, the sum of scores across these three dimensions of scoring totals a maximum of 10 points. These ten points contribute to the scoring of Writing (Claim 4).”</a:t>
            </a:r>
          </a:p>
        </p:txBody>
      </p:sp>
      <p:sp>
        <p:nvSpPr>
          <p:cNvPr id="4" name="Slide Number Placeholder 3"/>
          <p:cNvSpPr>
            <a:spLocks noGrp="1"/>
          </p:cNvSpPr>
          <p:nvPr>
            <p:ph type="sldNum" sz="quarter" idx="10"/>
          </p:nvPr>
        </p:nvSpPr>
        <p:spPr/>
        <p:txBody>
          <a:bodyPr/>
          <a:lstStyle/>
          <a:p>
            <a:fld id="{B1449A8C-66C9-4361-AEE1-72F39DC1105B}" type="slidenum">
              <a:rPr lang="en-US" smtClean="0"/>
              <a:pPr/>
              <a:t>55</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098117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r>
              <a:rPr lang="en-US" b="0" dirty="0"/>
              <a:t>Facilitator’s Guide 2.C</a:t>
            </a:r>
          </a:p>
          <a:p>
            <a:endParaRPr lang="en-US" dirty="0"/>
          </a:p>
          <a:p>
            <a:r>
              <a:rPr lang="en-US" dirty="0"/>
              <a:t>Say, </a:t>
            </a:r>
            <a:r>
              <a:rPr lang="en-US" i="1" dirty="0"/>
              <a:t>“Within each of the scoring dimensions, multiple indicators are used as criteria to make a judgment about the overall dimension score. We’ll go into more detail on how to use these different criteria to make a decision about the overall dimension score in the next segment of this module. </a:t>
            </a:r>
          </a:p>
          <a:p>
            <a:endParaRPr lang="en-US" i="1" dirty="0"/>
          </a:p>
          <a:p>
            <a:r>
              <a:rPr lang="en-US" i="1" dirty="0"/>
              <a:t>The key</a:t>
            </a:r>
            <a:r>
              <a:rPr lang="en-US" i="1" baseline="0" dirty="0"/>
              <a:t> attributes of writing that are evaluated in the Organization/Purpose dimension are whether the opinion/argument is clear and focused; whether the student uses transitional strategies to clarify relationships among ideas; whether the essay includes an introduction and conclusion that contribute to the focus of the essay; and whether there is a progression of ideas and connections among ideas.</a:t>
            </a:r>
          </a:p>
          <a:p>
            <a:endParaRPr lang="en-US" i="1" baseline="0" dirty="0"/>
          </a:p>
          <a:p>
            <a:r>
              <a:rPr lang="en-US" i="1" baseline="0" dirty="0"/>
              <a:t>Note also the summative descriptors at the top of each score level </a:t>
            </a:r>
            <a:r>
              <a:rPr lang="en-US" b="1" i="1" baseline="0" dirty="0"/>
              <a:t>in the rubric</a:t>
            </a:r>
            <a:r>
              <a:rPr lang="en-US" i="1" baseline="0" dirty="0"/>
              <a:t>. Level 4 responses are characterized as having a </a:t>
            </a:r>
            <a:r>
              <a:rPr lang="en-US" b="1" i="1" baseline="0" dirty="0"/>
              <a:t>sense of unity and completeness</a:t>
            </a:r>
            <a:r>
              <a:rPr lang="en-US" i="1" baseline="0" dirty="0"/>
              <a:t>, while Level 3 is said to have </a:t>
            </a:r>
            <a:r>
              <a:rPr lang="en-US" b="1" i="1" baseline="0" dirty="0"/>
              <a:t>completeness and coherence</a:t>
            </a:r>
            <a:r>
              <a:rPr lang="en-US" i="1" baseline="0" dirty="0"/>
              <a:t>, and Level 2 has </a:t>
            </a:r>
            <a:r>
              <a:rPr lang="en-US" b="1" i="1" baseline="0" dirty="0"/>
              <a:t>loosely connected </a:t>
            </a:r>
            <a:r>
              <a:rPr lang="en-US" i="1" baseline="0" dirty="0"/>
              <a:t>ideas, and a somewhat sustained organization.”</a:t>
            </a:r>
          </a:p>
        </p:txBody>
      </p:sp>
      <p:sp>
        <p:nvSpPr>
          <p:cNvPr id="4" name="Slide Number Placeholder 3"/>
          <p:cNvSpPr>
            <a:spLocks noGrp="1"/>
          </p:cNvSpPr>
          <p:nvPr>
            <p:ph type="sldNum" sz="quarter" idx="10"/>
          </p:nvPr>
        </p:nvSpPr>
        <p:spPr/>
        <p:txBody>
          <a:bodyPr/>
          <a:lstStyle/>
          <a:p>
            <a:fld id="{B1449A8C-66C9-4361-AEE1-72F39DC1105B}" type="slidenum">
              <a:rPr lang="en-US" smtClean="0"/>
              <a:pPr/>
              <a:t>56</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2895260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2.C</a:t>
            </a:r>
          </a:p>
          <a:p>
            <a:pPr defTabSz="931723">
              <a:defRPr/>
            </a:pPr>
            <a:endParaRPr lang="en-US" b="0" dirty="0"/>
          </a:p>
          <a:p>
            <a:r>
              <a:rPr lang="en-US" dirty="0"/>
              <a:t>Say, </a:t>
            </a:r>
            <a:r>
              <a:rPr lang="en-US" i="1" dirty="0"/>
              <a:t>“The key attributes of writing that are evaluated in the Evidence/Elaboration dimension are whether the writing</a:t>
            </a:r>
            <a:r>
              <a:rPr lang="en-US" i="1" baseline="0" dirty="0"/>
              <a:t> integrates relevant facts and details from the sources; whether the writing cites or attributes the sources; whether the student uses elaborative techniques, such as specific examples, definitions, explanations, or personal experiences; and whether the student uses appropriate vocabulary and style for the purpose and audience.</a:t>
            </a:r>
          </a:p>
          <a:p>
            <a:endParaRPr lang="en-US" i="1" baseline="0" dirty="0"/>
          </a:p>
          <a:p>
            <a:r>
              <a:rPr lang="en-US" i="1" baseline="0" dirty="0"/>
              <a:t>Note also the summative descriptors at the top of each score level on the rubric. A Level 4 response provides </a:t>
            </a:r>
            <a:r>
              <a:rPr lang="en-US" b="1" i="1" baseline="0" dirty="0"/>
              <a:t>thorough </a:t>
            </a:r>
            <a:r>
              <a:rPr lang="en-US" i="1" baseline="0" dirty="0"/>
              <a:t>elaboration of support or evidence for the controlling idea and </a:t>
            </a:r>
            <a:r>
              <a:rPr lang="en-US" b="1" i="1" baseline="0" dirty="0"/>
              <a:t>effective</a:t>
            </a:r>
            <a:r>
              <a:rPr lang="en-US" i="1" baseline="0" dirty="0"/>
              <a:t> use of source materials, </a:t>
            </a:r>
            <a:r>
              <a:rPr lang="en-US" b="1" i="1" baseline="0" dirty="0"/>
              <a:t>effectively and clearly </a:t>
            </a:r>
            <a:r>
              <a:rPr lang="en-US" i="1" baseline="0" dirty="0"/>
              <a:t>developing ideas. A Level 3 response provides </a:t>
            </a:r>
            <a:r>
              <a:rPr lang="en-US" b="1" i="1" baseline="0" dirty="0"/>
              <a:t>adequate</a:t>
            </a:r>
            <a:r>
              <a:rPr lang="en-US" i="1" baseline="0" dirty="0"/>
              <a:t> elaboration of support or evidence for the controlling idea through the use of source material, and </a:t>
            </a:r>
            <a:r>
              <a:rPr lang="en-US" b="1" i="1" baseline="0" dirty="0"/>
              <a:t>adequately </a:t>
            </a:r>
            <a:r>
              <a:rPr lang="en-US" i="1" baseline="0" dirty="0"/>
              <a:t>develops ideas. And a Level 2 response provides </a:t>
            </a:r>
            <a:r>
              <a:rPr lang="en-US" b="1" i="1" baseline="0" dirty="0"/>
              <a:t>uneven, cursory </a:t>
            </a:r>
            <a:r>
              <a:rPr lang="en-US" i="1" baseline="0" dirty="0"/>
              <a:t>elaboration with </a:t>
            </a:r>
            <a:r>
              <a:rPr lang="en-US" b="1" i="1" baseline="0" dirty="0"/>
              <a:t>uneven or limited </a:t>
            </a:r>
            <a:r>
              <a:rPr lang="en-US" i="1" baseline="0" dirty="0"/>
              <a:t>use of source materials, and </a:t>
            </a:r>
            <a:r>
              <a:rPr lang="en-US" b="1" i="1" baseline="0" dirty="0"/>
              <a:t>uneven </a:t>
            </a:r>
            <a:r>
              <a:rPr lang="en-US" i="1" baseline="0" dirty="0"/>
              <a:t>development.”  </a:t>
            </a:r>
          </a:p>
        </p:txBody>
      </p:sp>
      <p:sp>
        <p:nvSpPr>
          <p:cNvPr id="4" name="Slide Number Placeholder 3"/>
          <p:cNvSpPr>
            <a:spLocks noGrp="1"/>
          </p:cNvSpPr>
          <p:nvPr>
            <p:ph type="sldNum" sz="quarter" idx="10"/>
          </p:nvPr>
        </p:nvSpPr>
        <p:spPr/>
        <p:txBody>
          <a:bodyPr/>
          <a:lstStyle/>
          <a:p>
            <a:fld id="{B1449A8C-66C9-4361-AEE1-72F39DC1105B}" type="slidenum">
              <a:rPr lang="en-US" smtClean="0"/>
              <a:pPr/>
              <a:t>57</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0933313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2.C</a:t>
            </a:r>
          </a:p>
          <a:p>
            <a:endParaRPr lang="en-US" dirty="0"/>
          </a:p>
          <a:p>
            <a:r>
              <a:rPr lang="en-US" dirty="0"/>
              <a:t>Say, “</a:t>
            </a:r>
            <a:r>
              <a:rPr lang="en-US" i="1" dirty="0"/>
              <a:t>The key attributes of writing that are evaluated in the Conventions dimension include</a:t>
            </a:r>
            <a:r>
              <a:rPr lang="en-US" i="1" baseline="0" dirty="0"/>
              <a:t> s</a:t>
            </a:r>
            <a:r>
              <a:rPr lang="en-US" i="1" dirty="0"/>
              <a:t>entence structure,</a:t>
            </a:r>
            <a:r>
              <a:rPr lang="en-US" i="1" baseline="0" dirty="0"/>
              <a:t> </a:t>
            </a:r>
            <a:r>
              <a:rPr lang="en-US" i="1" dirty="0"/>
              <a:t>punctuation,</a:t>
            </a:r>
            <a:r>
              <a:rPr lang="en-US" i="1" baseline="0" dirty="0"/>
              <a:t> capitalization, grammar usage, and spelling. As noted earlier, Conventions are scored at three levels. To achieve a Level 2 score, the writing should demonstrate </a:t>
            </a:r>
            <a:r>
              <a:rPr lang="en-US" b="1" i="1" baseline="0" dirty="0"/>
              <a:t>adequate </a:t>
            </a:r>
            <a:r>
              <a:rPr lang="en-US" i="1" baseline="0" dirty="0"/>
              <a:t>command of conventions; to achieve a Level 1 score, the writing should demonstrate </a:t>
            </a:r>
            <a:r>
              <a:rPr lang="en-US" b="1" i="1" baseline="0" dirty="0"/>
              <a:t>partial </a:t>
            </a:r>
            <a:r>
              <a:rPr lang="en-US" i="1" baseline="0" dirty="0"/>
              <a:t>command of conventions; and to warrant a Level 0 score, the writing should demonstrate </a:t>
            </a:r>
            <a:r>
              <a:rPr lang="en-US" b="1" i="1" baseline="0" dirty="0"/>
              <a:t>little or no </a:t>
            </a:r>
            <a:r>
              <a:rPr lang="en-US" i="1" baseline="0" dirty="0"/>
              <a:t>command of conventions.</a:t>
            </a:r>
          </a:p>
          <a:p>
            <a:endParaRPr lang="en-US" i="1" baseline="0" dirty="0"/>
          </a:p>
          <a:p>
            <a:r>
              <a:rPr lang="en-US" i="1" baseline="0" dirty="0"/>
              <a:t>A note about h</a:t>
            </a:r>
            <a:r>
              <a:rPr lang="en-US" i="1" dirty="0"/>
              <a:t>olistic scoring of this dimension indicates that the score depends on three factors:</a:t>
            </a:r>
          </a:p>
          <a:p>
            <a:pPr lvl="0"/>
            <a:r>
              <a:rPr lang="en-US" b="1" i="1" dirty="0"/>
              <a:t>The variety of errors:</a:t>
            </a:r>
            <a:r>
              <a:rPr lang="en-US" i="1" dirty="0"/>
              <a:t> in sentence formation, punctuation, capitalization, grammar usage, and spelling.</a:t>
            </a:r>
            <a:r>
              <a:rPr lang="en-US" b="1" i="1" dirty="0"/>
              <a:t> </a:t>
            </a:r>
            <a:endParaRPr lang="en-US" i="1" dirty="0"/>
          </a:p>
          <a:p>
            <a:pPr lvl="0"/>
            <a:r>
              <a:rPr lang="en-US" b="1" i="1" dirty="0"/>
              <a:t>The severity of errors:</a:t>
            </a:r>
            <a:r>
              <a:rPr lang="en-US" i="1" dirty="0"/>
              <a:t> with basic errors being more heavily weighted than higher-level errors.</a:t>
            </a:r>
          </a:p>
          <a:p>
            <a:pPr lvl="0"/>
            <a:r>
              <a:rPr lang="en-US" b="1" i="1" dirty="0"/>
              <a:t>The density of errors:</a:t>
            </a:r>
            <a:r>
              <a:rPr lang="en-US" i="1" dirty="0"/>
              <a:t> meaning the proportion of errors to the amount of writing done well and the total length of the writing.”</a:t>
            </a:r>
          </a:p>
          <a:p>
            <a:endParaRPr lang="en-US" b="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58</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724149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r>
              <a:rPr lang="en-US" b="0" dirty="0"/>
              <a:t>Facilitator’s Guide 2.C</a:t>
            </a:r>
          </a:p>
          <a:p>
            <a:endParaRPr lang="en-US" dirty="0"/>
          </a:p>
          <a:p>
            <a:r>
              <a:rPr lang="en-US" dirty="0"/>
              <a:t>Note:</a:t>
            </a:r>
            <a:r>
              <a:rPr lang="en-US" baseline="0" dirty="0"/>
              <a:t> This slide is animated. </a:t>
            </a:r>
          </a:p>
          <a:p>
            <a:endParaRPr lang="en-US" dirty="0"/>
          </a:p>
          <a:p>
            <a:r>
              <a:rPr lang="en-US" dirty="0"/>
              <a:t>Say</a:t>
            </a:r>
            <a:r>
              <a:rPr lang="en-US" i="1" dirty="0"/>
              <a:t>, “For the two dimensions that are scored on</a:t>
            </a:r>
            <a:r>
              <a:rPr lang="en-US" i="1" baseline="0" dirty="0"/>
              <a:t> a continuum of four score levels, you may have noticed a pattern in the kinds of adjectives that are used to describe the work at each level. </a:t>
            </a:r>
          </a:p>
          <a:p>
            <a:r>
              <a:rPr lang="en-US" baseline="0" dirty="0"/>
              <a:t>[ADVANCE TO NEXT ANIMATION]</a:t>
            </a:r>
          </a:p>
          <a:p>
            <a:r>
              <a:rPr lang="en-US" i="1" baseline="0" dirty="0"/>
              <a:t>At Level 4, the writing is described as clear, consistent, effective, logical, strong, appropriate, comprehensive, and specific. </a:t>
            </a:r>
          </a:p>
          <a:p>
            <a:pPr defTabSz="986135">
              <a:defRPr/>
            </a:pPr>
            <a:r>
              <a:rPr lang="en-US" baseline="0" dirty="0"/>
              <a:t>[ADVANCE TO NEXT ANIMATION]</a:t>
            </a:r>
          </a:p>
          <a:p>
            <a:r>
              <a:rPr lang="en-US" i="1" baseline="0" dirty="0"/>
              <a:t>At Level 3, the writing is described as clear, adequate, general, and generally appropriate. </a:t>
            </a:r>
          </a:p>
          <a:p>
            <a:pPr defTabSz="986135">
              <a:defRPr/>
            </a:pPr>
            <a:r>
              <a:rPr lang="en-US" baseline="0" dirty="0"/>
              <a:t>[ADVANCE TO NEXT ANIMATION]</a:t>
            </a:r>
          </a:p>
          <a:p>
            <a:r>
              <a:rPr lang="en-US" i="1" baseline="0" dirty="0"/>
              <a:t>At Level 2, the writing is described as somewhat unclear, insufficient, inconsistent, weak, uneven, somewhat ineffective, imprecise, vague, or repetitive. </a:t>
            </a:r>
          </a:p>
          <a:p>
            <a:pPr defTabSz="986135">
              <a:defRPr/>
            </a:pPr>
            <a:r>
              <a:rPr lang="en-US" baseline="0" dirty="0"/>
              <a:t>[ADVANCE TO NEXT ANIMATION]</a:t>
            </a:r>
          </a:p>
          <a:p>
            <a:r>
              <a:rPr lang="en-US" i="1" baseline="0" dirty="0"/>
              <a:t>At Level 1, the writing is described as confusing, ambiguous, brief or lacking, extraneous, unclear, minimal, irrelevant, incorrect, copied, ineffective, limited, infrequent. </a:t>
            </a:r>
          </a:p>
          <a:p>
            <a:r>
              <a:rPr lang="en-US" i="1" baseline="0" dirty="0"/>
              <a:t>These adjectives are good reminders of the quality of work that we should generally associate with each level.” </a:t>
            </a:r>
          </a:p>
        </p:txBody>
      </p:sp>
      <p:sp>
        <p:nvSpPr>
          <p:cNvPr id="4" name="Slide Number Placeholder 3"/>
          <p:cNvSpPr>
            <a:spLocks noGrp="1"/>
          </p:cNvSpPr>
          <p:nvPr>
            <p:ph type="sldNum" sz="quarter" idx="10"/>
          </p:nvPr>
        </p:nvSpPr>
        <p:spPr/>
        <p:txBody>
          <a:bodyPr/>
          <a:lstStyle/>
          <a:p>
            <a:fld id="{B1449A8C-66C9-4361-AEE1-72F39DC1105B}" type="slidenum">
              <a:rPr lang="en-US" smtClean="0"/>
              <a:pPr/>
              <a:t>59</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4307525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2.C</a:t>
            </a:r>
          </a:p>
          <a:p>
            <a:endParaRPr lang="en-US" dirty="0"/>
          </a:p>
          <a:p>
            <a:r>
              <a:rPr lang="en-US" dirty="0"/>
              <a:t>Say, </a:t>
            </a:r>
            <a:r>
              <a:rPr lang="en-US" i="1" dirty="0"/>
              <a:t>“Last, there is an ‘NS’ score designation</a:t>
            </a:r>
            <a:r>
              <a:rPr lang="en-US" i="1" baseline="0" dirty="0"/>
              <a:t> for each scoring dimension. You would make a note that the response is not </a:t>
            </a:r>
            <a:r>
              <a:rPr lang="en-US" i="1" baseline="0" dirty="0" err="1"/>
              <a:t>scorable</a:t>
            </a:r>
            <a:r>
              <a:rPr lang="en-US" i="1" baseline="0" dirty="0"/>
              <a:t> for four possible reasons: </a:t>
            </a:r>
          </a:p>
          <a:p>
            <a:endParaRPr lang="en-US" i="1" baseline="0" dirty="0"/>
          </a:p>
          <a:p>
            <a:r>
              <a:rPr lang="en-US" i="1" baseline="0" dirty="0"/>
              <a:t>1) The response is insufficient—meaning that the student has written almost nothing, OR has directly copied large amounts of text from the sources.</a:t>
            </a:r>
          </a:p>
          <a:p>
            <a:r>
              <a:rPr lang="en-US" i="1" baseline="0" dirty="0"/>
              <a:t>2) The response is in a language other than English. </a:t>
            </a:r>
          </a:p>
          <a:p>
            <a:r>
              <a:rPr lang="en-US" i="1" baseline="0" dirty="0"/>
              <a:t>3) The response does not address the topic of the prompt.</a:t>
            </a:r>
          </a:p>
          <a:p>
            <a:r>
              <a:rPr lang="en-US" i="1" baseline="0" dirty="0"/>
              <a:t>Or 4) The response is off-purpose—this means that the student has not met the request for a particular kind of writing, e.g., in this case, opinion writing. Instead, the student has written a narrative, a poem, or some other form of writing than the type of writing that has been requested. It is possible for a student to include explanation in an opinion writing piece, and vice versa (opinion in an informational piece). This is the one grey area where there is some wiggle room between two purposes of writing. Students are not penalized in these last two cases.” </a:t>
            </a:r>
          </a:p>
          <a:p>
            <a:endParaRPr lang="en-US"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60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24652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a:t>Facilitator’s Guide 1.A </a:t>
            </a:r>
          </a:p>
          <a:p>
            <a:endParaRPr lang="en-US" b="0" dirty="0">
              <a:solidFill>
                <a:schemeClr val="tx1"/>
              </a:solidFill>
            </a:endParaRPr>
          </a:p>
          <a:p>
            <a:r>
              <a:rPr lang="en-US" b="0" dirty="0">
                <a:solidFill>
                  <a:schemeClr val="tx1"/>
                </a:solidFill>
              </a:rPr>
              <a:t>Once</a:t>
            </a:r>
            <a:r>
              <a:rPr lang="en-US" b="0" baseline="0" dirty="0">
                <a:solidFill>
                  <a:schemeClr val="tx1"/>
                </a:solidFill>
              </a:rPr>
              <a:t> you have reviewed the purpose and goals of this training, introduce participants to the note-taking guide. This is a separate handout and should be given to participants at this time. Give them a minute to look over the different session titles and objectives. </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02463BB1-F6BC-B445-936E-074AAFCCB955}" type="slidenum">
              <a:rPr lang="en-US" smtClean="0"/>
              <a:pPr/>
              <a:t>6</a:t>
            </a:fld>
            <a:endParaRPr lang="en-US" dirty="0"/>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8833527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2.C</a:t>
            </a:r>
            <a:endParaRPr lang="en-US" b="0" baseline="0" dirty="0"/>
          </a:p>
          <a:p>
            <a:pPr defTabSz="931723">
              <a:defRPr/>
            </a:pPr>
            <a:endParaRPr lang="en-US" dirty="0"/>
          </a:p>
          <a:p>
            <a:r>
              <a:rPr lang="en-US" b="0" i="0" dirty="0"/>
              <a:t>Field any lingering questions.</a:t>
            </a:r>
          </a:p>
        </p:txBody>
      </p:sp>
      <p:sp>
        <p:nvSpPr>
          <p:cNvPr id="4" name="Slide Number Placeholder 3"/>
          <p:cNvSpPr>
            <a:spLocks noGrp="1"/>
          </p:cNvSpPr>
          <p:nvPr>
            <p:ph type="sldNum" sz="quarter" idx="10"/>
          </p:nvPr>
        </p:nvSpPr>
        <p:spPr/>
        <p:txBody>
          <a:bodyPr/>
          <a:lstStyle/>
          <a:p>
            <a:fld id="{B1449A8C-66C9-4361-AEE1-72F39DC1105B}" type="slidenum">
              <a:rPr lang="en-US" smtClean="0"/>
              <a:pPr/>
              <a:t>61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8774249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baseline="0" dirty="0"/>
              <a:t>Total time for Session 2.D</a:t>
            </a:r>
            <a:r>
              <a:rPr lang="en-US" dirty="0"/>
              <a:t>: </a:t>
            </a:r>
            <a:r>
              <a:rPr lang="en-US" b="1" dirty="0"/>
              <a:t>20 min. </a:t>
            </a:r>
          </a:p>
        </p:txBody>
      </p:sp>
      <p:sp>
        <p:nvSpPr>
          <p:cNvPr id="4" name="Slide Number Placeholder 3"/>
          <p:cNvSpPr>
            <a:spLocks noGrp="1"/>
          </p:cNvSpPr>
          <p:nvPr>
            <p:ph type="sldNum" sz="quarter" idx="10"/>
          </p:nvPr>
        </p:nvSpPr>
        <p:spPr/>
        <p:txBody>
          <a:bodyPr/>
          <a:lstStyle/>
          <a:p>
            <a:fld id="{B1449A8C-66C9-4361-AEE1-72F39DC1105B}" type="slidenum">
              <a:rPr lang="en-US" smtClean="0"/>
              <a:pPr/>
              <a:t>62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8177944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Facilitator’s Guide 2.D</a:t>
            </a:r>
          </a:p>
          <a:p>
            <a:endParaRPr lang="en-US" i="1" dirty="0"/>
          </a:p>
          <a:p>
            <a:r>
              <a:rPr lang="en-US" i="1" dirty="0"/>
              <a:t>Introduce</a:t>
            </a:r>
            <a:r>
              <a:rPr lang="en-US" i="1" baseline="0" dirty="0"/>
              <a:t> Video</a:t>
            </a:r>
            <a:endParaRPr lang="en-US" i="1"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0843869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Facilitator’s Guide 2.D</a:t>
            </a:r>
          </a:p>
          <a:p>
            <a:endParaRPr lang="en-US" i="1" dirty="0"/>
          </a:p>
          <a:p>
            <a:r>
              <a:rPr lang="en-US" i="0" dirty="0"/>
              <a:t>Help participants locate the full-write prompt for the performance task in their grade span. Allow a couple of minutes for them to re-read the prompt/highlight key phrases.</a:t>
            </a:r>
          </a:p>
        </p:txBody>
      </p:sp>
      <p:sp>
        <p:nvSpPr>
          <p:cNvPr id="4" name="Slide Number Placeholder 3"/>
          <p:cNvSpPr>
            <a:spLocks noGrp="1"/>
          </p:cNvSpPr>
          <p:nvPr>
            <p:ph type="sldNum" sz="quarter" idx="10"/>
          </p:nvPr>
        </p:nvSpPr>
        <p:spPr/>
        <p:txBody>
          <a:bodyPr/>
          <a:lstStyle/>
          <a:p>
            <a:fld id="{CD20482A-77F2-BB4F-A8FD-2D4A4049F1D1}" type="slidenum">
              <a:rPr lang="en-US" smtClean="0"/>
              <a:pPr/>
              <a:t>64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6310435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Facilitator’s Guide 2.D</a:t>
            </a:r>
          </a:p>
          <a:p>
            <a:endParaRPr lang="en-US" i="1" dirty="0"/>
          </a:p>
          <a:p>
            <a:r>
              <a:rPr lang="en-US" i="0" dirty="0"/>
              <a:t>Help participants locate the writing rubric associated with the full-write prompt for the performance task in their grade span. Allow a couple of minutes for them to review key features of the rubric.</a:t>
            </a:r>
          </a:p>
        </p:txBody>
      </p:sp>
      <p:sp>
        <p:nvSpPr>
          <p:cNvPr id="4" name="Slide Number Placeholder 3"/>
          <p:cNvSpPr>
            <a:spLocks noGrp="1"/>
          </p:cNvSpPr>
          <p:nvPr>
            <p:ph type="sldNum" sz="quarter" idx="10"/>
          </p:nvPr>
        </p:nvSpPr>
        <p:spPr/>
        <p:txBody>
          <a:bodyPr/>
          <a:lstStyle/>
          <a:p>
            <a:fld id="{CD20482A-77F2-BB4F-A8FD-2D4A4049F1D1}" type="slidenum">
              <a:rPr lang="en-US" smtClean="0"/>
              <a:pPr/>
              <a:t>65</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8977751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Facilitator’s Guide 2.D</a:t>
            </a:r>
          </a:p>
          <a:p>
            <a:endParaRPr lang="en-US" i="1" dirty="0"/>
          </a:p>
          <a:p>
            <a:r>
              <a:rPr lang="en-US" i="0" dirty="0"/>
              <a:t>Let participants know that they will receive highlighters to review some anchor papers and practice hand scoring. </a:t>
            </a:r>
          </a:p>
          <a:p>
            <a:endParaRPr lang="en-US" i="0" dirty="0"/>
          </a:p>
          <a:p>
            <a:r>
              <a:rPr lang="en-US" i="0" dirty="0"/>
              <a:t>Say, “</a:t>
            </a:r>
            <a:r>
              <a:rPr lang="en-US" i="1" dirty="0"/>
              <a:t>You can choose to focus on one dimension at a time, but you can also tag pieces of evidence as you notice them by marking them with different colors AS you read through the student samples.”</a:t>
            </a:r>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66</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42439759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Facilitator’s Guide 2.D</a:t>
            </a:r>
          </a:p>
          <a:p>
            <a:endParaRPr lang="en-US" i="1"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67</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3968812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2.D</a:t>
            </a:r>
            <a:endParaRPr lang="en-US" b="0" baseline="0" dirty="0"/>
          </a:p>
          <a:p>
            <a:pPr defTabSz="931723">
              <a:defRPr/>
            </a:pPr>
            <a:endParaRPr lang="en-US" dirty="0"/>
          </a:p>
          <a:p>
            <a:r>
              <a:rPr lang="en-US" dirty="0"/>
              <a:t>Field any lingering questions.</a:t>
            </a:r>
            <a:endParaRPr lang="en-US" b="1" i="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68</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4584110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Total time for Session 2.E: </a:t>
            </a:r>
            <a:r>
              <a:rPr lang="en-US" b="1" dirty="0"/>
              <a:t>15 min. </a:t>
            </a:r>
          </a:p>
          <a:p>
            <a:pPr defTabSz="931723">
              <a:defRPr/>
            </a:pPr>
            <a:endParaRPr lang="en-US" b="0" dirty="0"/>
          </a:p>
          <a:p>
            <a:r>
              <a:rPr lang="en-US" dirty="0"/>
              <a:t>Say, </a:t>
            </a:r>
            <a:r>
              <a:rPr lang="en-US" i="1" dirty="0"/>
              <a:t>“At th</a:t>
            </a:r>
            <a:r>
              <a:rPr lang="en-US" i="1" baseline="0" dirty="0"/>
              <a:t>is p</a:t>
            </a:r>
            <a:r>
              <a:rPr lang="en-US" i="1" dirty="0"/>
              <a:t>oint, we</a:t>
            </a:r>
            <a:r>
              <a:rPr lang="en-US" i="1" baseline="0" dirty="0"/>
              <a:t> want to give you time to review the scoring process using real examples of student work.”</a:t>
            </a:r>
            <a:endParaRPr lang="en-US" b="1" i="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69</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7241618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a:t>
            </a:r>
            <a:r>
              <a:rPr lang="en-US" dirty="0"/>
              <a:t>2.E </a:t>
            </a:r>
          </a:p>
          <a:p>
            <a:pPr defTabSz="931723">
              <a:defRPr/>
            </a:pPr>
            <a:endParaRPr lang="en-US" b="1" dirty="0"/>
          </a:p>
          <a:p>
            <a:r>
              <a:rPr lang="en-US" dirty="0"/>
              <a:t>Say, </a:t>
            </a:r>
            <a:r>
              <a:rPr lang="en-US" i="1" dirty="0"/>
              <a:t>“One important</a:t>
            </a:r>
            <a:r>
              <a:rPr lang="en-US" i="1" baseline="0" dirty="0"/>
              <a:t> resource that can help teachers become more calibrated with each other as well as with an external standard of performance is the use of anchor papers. Anchor papers are examples of student work that exemplify the attributes of a certain score level and that serve as a standard against which other papers or performances can be judged. These are also commonly known as benchmarks. </a:t>
            </a:r>
          </a:p>
          <a:p>
            <a:endParaRPr lang="en-US" i="1" baseline="0" dirty="0"/>
          </a:p>
          <a:p>
            <a:r>
              <a:rPr lang="en-US" i="1" baseline="0" dirty="0"/>
              <a:t>By their very nature, common rubrics (and especially those that span several grade levels) are written in a way that is inherently general so that they can be applied across different performance tasks and grade levels. This often makes them difficult to understand and apply. It feels very subjective. But when common rubrics are accompanied by anchor papers that provide concrete examples of what a rubric indicator means at a particular grade level, the rubric score levels can be understood more easily.”</a:t>
            </a:r>
            <a:endParaRPr lang="en-US" i="1"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70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82650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normAutofit/>
          </a:bodyPr>
          <a:lstStyle/>
          <a:p>
            <a:pPr defTabSz="931672">
              <a:defRPr/>
            </a:pPr>
            <a:r>
              <a:rPr lang="en-US" dirty="0">
                <a:solidFill>
                  <a:srgbClr val="000000"/>
                </a:solidFill>
              </a:rPr>
              <a:t>Facilitator’s Guide 1.A</a:t>
            </a:r>
          </a:p>
          <a:p>
            <a:endParaRPr lang="en-US" dirty="0"/>
          </a:p>
          <a:p>
            <a:r>
              <a:rPr lang="en-US" dirty="0"/>
              <a:t>This is an opportunity for participants to introduce themselves to their table group and share a bit about their feelings about student assessment. This activity will also give facilitators a chance to “read” patterns in participants’ feelings and experiences with student</a:t>
            </a:r>
            <a:r>
              <a:rPr lang="en-US" baseline="0" dirty="0"/>
              <a:t> assessment. </a:t>
            </a:r>
          </a:p>
          <a:p>
            <a:endParaRPr lang="en-US" dirty="0"/>
          </a:p>
          <a:p>
            <a:r>
              <a:rPr lang="en-US" dirty="0"/>
              <a:t>Pass out sticky note pads. Ask participants</a:t>
            </a:r>
            <a:r>
              <a:rPr lang="en-US" baseline="0" dirty="0"/>
              <a:t> to write their word on a sticky note and bring it up to the presenter. </a:t>
            </a:r>
            <a:r>
              <a:rPr lang="en-US" dirty="0">
                <a:solidFill>
                  <a:srgbClr val="000000"/>
                </a:solidFill>
              </a:rPr>
              <a:t>Ask an assistant to help place the submitted sticky notes on a wall into groups of similar words/phrases (or</a:t>
            </a:r>
            <a:r>
              <a:rPr lang="en-US" baseline="0" dirty="0">
                <a:solidFill>
                  <a:srgbClr val="000000"/>
                </a:solidFill>
              </a:rPr>
              <a:t> the facilitator can do this on his or her own)</a:t>
            </a:r>
            <a:r>
              <a:rPr lang="en-US" dirty="0">
                <a:solidFill>
                  <a:srgbClr val="000000"/>
                </a:solidFill>
              </a:rPr>
              <a:t>. This could be as simple as placing generally positive words in one cluster and generally negative words in another cluster, or you could let patterns emerge naturally. </a:t>
            </a:r>
          </a:p>
          <a:p>
            <a:pPr marL="0" lvl="1" defTabSz="474633">
              <a:defRPr/>
            </a:pPr>
            <a:endParaRPr lang="en-US" dirty="0">
              <a:solidFill>
                <a:srgbClr val="000000"/>
              </a:solidFill>
            </a:endParaRPr>
          </a:p>
          <a:p>
            <a:pPr marL="0" lvl="1" defTabSz="474633">
              <a:defRPr/>
            </a:pPr>
            <a:r>
              <a:rPr lang="en-US" dirty="0">
                <a:solidFill>
                  <a:srgbClr val="000000"/>
                </a:solidFill>
              </a:rPr>
              <a:t>While the sticky notes are being placed on the wall, instruct participants to discuss prompt</a:t>
            </a:r>
            <a:r>
              <a:rPr lang="en-US" baseline="0" dirty="0">
                <a:solidFill>
                  <a:srgbClr val="000000"/>
                </a:solidFill>
              </a:rPr>
              <a:t> number two </a:t>
            </a:r>
            <a:r>
              <a:rPr lang="en-US" dirty="0">
                <a:solidFill>
                  <a:srgbClr val="000000"/>
                </a:solidFill>
              </a:rPr>
              <a:t>in pairs or table groups. </a:t>
            </a:r>
            <a:endParaRPr lang="en-US" dirty="0"/>
          </a:p>
          <a:p>
            <a:endParaRPr lang="en-US" dirty="0"/>
          </a:p>
          <a:p>
            <a:r>
              <a:rPr lang="en-US" dirty="0"/>
              <a:t>To conclude this activity, point out interesting patterns that emerged from the sticky note</a:t>
            </a:r>
            <a:r>
              <a:rPr lang="en-US" baseline="0" dirty="0"/>
              <a:t> </a:t>
            </a:r>
            <a:r>
              <a:rPr lang="en-US" dirty="0"/>
              <a:t>clusters. Invite participants to look at the wall throughout the day. </a:t>
            </a:r>
          </a:p>
          <a:p>
            <a:endParaRPr lang="en-US" dirty="0"/>
          </a:p>
          <a:p>
            <a:r>
              <a:rPr lang="en-US" dirty="0"/>
              <a:t>NOTE: If you have the means to complete this activity electronically by using a word cloud app such as </a:t>
            </a:r>
            <a:r>
              <a:rPr lang="en-US" dirty="0" err="1"/>
              <a:t>AnswerGarden</a:t>
            </a:r>
            <a:r>
              <a:rPr lang="en-US" dirty="0"/>
              <a:t>, feel free to adjust the activity. Any tool that will make the word patterns visible is a good idea. </a:t>
            </a:r>
          </a:p>
        </p:txBody>
      </p:sp>
      <p:sp>
        <p:nvSpPr>
          <p:cNvPr id="4" name="Slide Number Placeholder 3"/>
          <p:cNvSpPr>
            <a:spLocks noGrp="1"/>
          </p:cNvSpPr>
          <p:nvPr>
            <p:ph type="sldNum" sz="quarter" idx="10"/>
          </p:nvPr>
        </p:nvSpPr>
        <p:spPr/>
        <p:txBody>
          <a:bodyPr/>
          <a:lstStyle/>
          <a:p>
            <a:fld id="{012EDCFD-06FF-4462-961F-29F7B64C85CD}" type="slidenum">
              <a:rPr lang="en-US" smtClean="0">
                <a:solidFill>
                  <a:prstClr val="black"/>
                </a:solidFill>
                <a:latin typeface="Calibri"/>
              </a:rPr>
              <a:pPr/>
              <a:t>7</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094239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Facilitator’s Guide </a:t>
            </a:r>
            <a:r>
              <a:rPr lang="en-US" dirty="0"/>
              <a:t>2.E</a:t>
            </a:r>
          </a:p>
          <a:p>
            <a:endParaRPr lang="en-US" dirty="0"/>
          </a:p>
          <a:p>
            <a:r>
              <a:rPr lang="en-US" b="1" dirty="0"/>
              <a:t>Allow 5 minutes </a:t>
            </a:r>
            <a:r>
              <a:rPr lang="en-US" dirty="0"/>
              <a:t>to read/review.</a:t>
            </a:r>
          </a:p>
          <a:p>
            <a:endParaRPr lang="en-US" dirty="0"/>
          </a:p>
          <a:p>
            <a:r>
              <a:rPr lang="en-US" dirty="0"/>
              <a:t>Inform participants that all student samples used in this session are posted on the Understanding Proficiency website (http://</a:t>
            </a:r>
            <a:r>
              <a:rPr lang="en-US" dirty="0" err="1"/>
              <a:t>understandingproficiency.wested.org</a:t>
            </a:r>
            <a:r>
              <a:rPr lang="en-US" dirty="0"/>
              <a:t>/). They can be shared publicly. Additional</a:t>
            </a:r>
            <a:r>
              <a:rPr lang="en-US" baseline="0" dirty="0"/>
              <a:t> samples can be found on the website. </a:t>
            </a:r>
          </a:p>
          <a:p>
            <a:endParaRPr lang="en-US"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71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6818663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Facilitator’s Guide 2.E</a:t>
            </a:r>
          </a:p>
          <a:p>
            <a:endParaRPr lang="en-US" b="0" dirty="0"/>
          </a:p>
          <a:p>
            <a:r>
              <a:rPr lang="en-US" b="1" dirty="0"/>
              <a:t>Allow 3 minutes </a:t>
            </a:r>
            <a:r>
              <a:rPr lang="en-US" b="0" dirty="0"/>
              <a:t>to discuss and an additional </a:t>
            </a:r>
            <a:r>
              <a:rPr lang="en-US" b="1" dirty="0"/>
              <a:t>2 minutes </a:t>
            </a:r>
            <a:r>
              <a:rPr lang="en-US" b="0" dirty="0"/>
              <a:t>for a share-out.</a:t>
            </a:r>
          </a:p>
        </p:txBody>
      </p:sp>
      <p:sp>
        <p:nvSpPr>
          <p:cNvPr id="4" name="Slide Number Placeholder 3"/>
          <p:cNvSpPr>
            <a:spLocks noGrp="1"/>
          </p:cNvSpPr>
          <p:nvPr>
            <p:ph type="sldNum" sz="quarter" idx="10"/>
          </p:nvPr>
        </p:nvSpPr>
        <p:spPr/>
        <p:txBody>
          <a:bodyPr/>
          <a:lstStyle/>
          <a:p>
            <a:fld id="{B9FA0E3F-3225-40FA-990E-0516EF48CC40}" type="slidenum">
              <a:rPr lang="en-US" smtClean="0"/>
              <a:pPr/>
              <a:t>72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929875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Facilitator’s Guide </a:t>
            </a:r>
            <a:r>
              <a:rPr lang="en-US" dirty="0"/>
              <a:t>2.E</a:t>
            </a:r>
          </a:p>
          <a:p>
            <a:endParaRPr lang="en-US" dirty="0"/>
          </a:p>
          <a:p>
            <a:pPr defTabSz="465887">
              <a:defRPr/>
            </a:pPr>
            <a:r>
              <a:rPr lang="en-US" b="1" dirty="0"/>
              <a:t>Allow 5 minutes </a:t>
            </a:r>
            <a:r>
              <a:rPr lang="en-US" dirty="0"/>
              <a:t>to read/review.</a:t>
            </a:r>
          </a:p>
          <a:p>
            <a:pPr defTabSz="465887">
              <a:defRPr/>
            </a:pPr>
            <a:endParaRPr lang="en-US" dirty="0"/>
          </a:p>
          <a:p>
            <a:pPr defTabSz="465887">
              <a:defRPr/>
            </a:pPr>
            <a:r>
              <a:rPr lang="en-US" dirty="0"/>
              <a:t>Explain that we won’t be spending a lot of time analyzing and discussing the Level 1 anchor, but we want them to know what a Level 1 looks like. </a:t>
            </a:r>
          </a:p>
        </p:txBody>
      </p:sp>
      <p:sp>
        <p:nvSpPr>
          <p:cNvPr id="4" name="Slide Number Placeholder 3"/>
          <p:cNvSpPr>
            <a:spLocks noGrp="1"/>
          </p:cNvSpPr>
          <p:nvPr>
            <p:ph type="sldNum" sz="quarter" idx="10"/>
          </p:nvPr>
        </p:nvSpPr>
        <p:spPr/>
        <p:txBody>
          <a:bodyPr/>
          <a:lstStyle/>
          <a:p>
            <a:fld id="{B9FA0E3F-3225-40FA-990E-0516EF48CC40}" type="slidenum">
              <a:rPr lang="en-US" smtClean="0"/>
              <a:pPr/>
              <a:t>73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6560690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baseline="0" dirty="0">
                <a:solidFill>
                  <a:srgbClr val="FF0000"/>
                </a:solidFill>
              </a:rPr>
              <a:t>Total time for Session 2.F</a:t>
            </a:r>
            <a:r>
              <a:rPr lang="en-US" dirty="0"/>
              <a:t>: </a:t>
            </a:r>
            <a:r>
              <a:rPr lang="en-US" b="1" dirty="0"/>
              <a:t>40</a:t>
            </a:r>
            <a:r>
              <a:rPr lang="en-US" b="1" baseline="0" dirty="0"/>
              <a:t> min.</a:t>
            </a:r>
          </a:p>
          <a:p>
            <a:pPr defTabSz="931723">
              <a:defRPr/>
            </a:pPr>
            <a:endParaRPr lang="en-US" b="0" baseline="0" dirty="0">
              <a:solidFill>
                <a:srgbClr val="FF0000"/>
              </a:solidFill>
            </a:endParaRPr>
          </a:p>
          <a:p>
            <a:pPr defTabSz="931723">
              <a:defRPr/>
            </a:pPr>
            <a:endParaRPr lang="en-US" b="0" dirty="0">
              <a:solidFill>
                <a:srgbClr val="FF0000"/>
              </a:solidFill>
            </a:endParaRPr>
          </a:p>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74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9335348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2.F</a:t>
            </a:r>
            <a:r>
              <a:rPr lang="en-US" b="0" baseline="0" dirty="0"/>
              <a:t>                </a:t>
            </a:r>
            <a:endParaRPr lang="en-US" b="0" dirty="0"/>
          </a:p>
          <a:p>
            <a:endParaRPr lang="en-US" dirty="0"/>
          </a:p>
          <a:p>
            <a:r>
              <a:rPr lang="en-US" dirty="0"/>
              <a:t>Say, </a:t>
            </a:r>
            <a:r>
              <a:rPr lang="en-US" i="1" dirty="0"/>
              <a:t>“Now</a:t>
            </a:r>
            <a:r>
              <a:rPr lang="en-US" i="1" baseline="0" dirty="0"/>
              <a:t> it’s time to apply the evidence-based scoring method that was modeled in the video. We’ll ask you to look at and score two more samples—Samples C and D. After you have scored, chart your scores, and then discuss and try to come to consensus with your group on the scores.”</a:t>
            </a:r>
            <a:endParaRPr lang="en-US" i="1"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75</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1074336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2.F</a:t>
            </a:r>
            <a:endParaRPr lang="en-US" b="0" baseline="0" dirty="0"/>
          </a:p>
          <a:p>
            <a:pPr defTabSz="931723">
              <a:defRPr/>
            </a:pPr>
            <a:endParaRPr lang="en-US" b="0" dirty="0"/>
          </a:p>
          <a:p>
            <a:r>
              <a:rPr lang="en-US" dirty="0"/>
              <a:t>Say,</a:t>
            </a:r>
            <a:r>
              <a:rPr lang="en-US" baseline="0" dirty="0"/>
              <a:t> </a:t>
            </a:r>
            <a:r>
              <a:rPr lang="en-US" i="1" baseline="0" dirty="0"/>
              <a:t>“</a:t>
            </a:r>
            <a:r>
              <a:rPr lang="en-US" i="1" dirty="0"/>
              <a:t>This is how you should note your scores on sticky notes.</a:t>
            </a:r>
            <a:r>
              <a:rPr lang="en-US" i="1" baseline="0" dirty="0"/>
              <a:t>”</a:t>
            </a:r>
            <a:endParaRPr lang="en-US" i="1" dirty="0"/>
          </a:p>
          <a:p>
            <a:endParaRPr lang="en-US"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76</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0311911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2.F</a:t>
            </a:r>
          </a:p>
          <a:p>
            <a:endParaRPr lang="en-US" dirty="0"/>
          </a:p>
          <a:p>
            <a:r>
              <a:rPr lang="en-US" dirty="0"/>
              <a:t>Say, </a:t>
            </a:r>
            <a:r>
              <a:rPr lang="en-US" i="1" dirty="0"/>
              <a:t>“</a:t>
            </a:r>
            <a:r>
              <a:rPr lang="en-US" i="1" baseline="0" dirty="0"/>
              <a:t>At each table are blank pieces of chart paper for each sample that you will score in common today. Write your scores on a sticky note and hand it to your table leader, who will chart your scores.”</a:t>
            </a:r>
            <a:endParaRPr lang="en-US" i="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77</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41522444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2.F</a:t>
            </a:r>
            <a:endParaRPr lang="en-US" b="0" baseline="0" dirty="0"/>
          </a:p>
          <a:p>
            <a:pPr defTabSz="931723">
              <a:defRPr/>
            </a:pPr>
            <a:endParaRPr lang="en-US" dirty="0"/>
          </a:p>
          <a:p>
            <a:r>
              <a:rPr lang="en-US" dirty="0"/>
              <a:t>Say, </a:t>
            </a:r>
            <a:r>
              <a:rPr lang="en-US" i="1" dirty="0"/>
              <a:t>“Please elect a table leader. The responsibilities</a:t>
            </a:r>
            <a:r>
              <a:rPr lang="en-US" i="1" baseline="0" dirty="0"/>
              <a:t> of the table leader are to keep the group on task; chart scores; make sure all voices are heard during the discussion of the scores and rationale for each sample; and help bring the group to consensus on the scores.” </a:t>
            </a:r>
          </a:p>
          <a:p>
            <a:endParaRPr lang="en-US" baseline="0" dirty="0"/>
          </a:p>
          <a:p>
            <a:r>
              <a:rPr lang="en-US" b="1" baseline="0" dirty="0"/>
              <a:t>Allow 30 seconds to select a table leader. </a:t>
            </a:r>
            <a:endParaRPr lang="en-US" b="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78</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9729382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2.F</a:t>
            </a:r>
            <a:endParaRPr lang="en-US" b="0" baseline="0" dirty="0"/>
          </a:p>
          <a:p>
            <a:pPr defTabSz="931723">
              <a:defRPr/>
            </a:pPr>
            <a:endParaRPr lang="en-US" b="0" dirty="0"/>
          </a:p>
          <a:p>
            <a:pPr defTabSz="931723">
              <a:defRPr/>
            </a:pPr>
            <a:r>
              <a:rPr lang="en-US" b="1" dirty="0"/>
              <a:t>Allow 20 minutes.</a:t>
            </a:r>
          </a:p>
          <a:p>
            <a:pPr defTabSz="931723">
              <a:defRPr/>
            </a:pPr>
            <a:endParaRPr lang="en-US" b="0" dirty="0"/>
          </a:p>
          <a:p>
            <a:r>
              <a:rPr lang="en-US" dirty="0"/>
              <a:t>Say,</a:t>
            </a:r>
            <a:r>
              <a:rPr lang="en-US" baseline="0" dirty="0"/>
              <a:t> </a:t>
            </a:r>
            <a:r>
              <a:rPr lang="en-US" i="1" baseline="0" dirty="0"/>
              <a:t>“</a:t>
            </a:r>
            <a:r>
              <a:rPr lang="en-US" i="1" dirty="0"/>
              <a:t>Now, we’ll give you about 20 minutes to individually</a:t>
            </a:r>
            <a:r>
              <a:rPr lang="en-US" i="1" baseline="0" dirty="0"/>
              <a:t> score two more papers (Samples C and D). Please use the evidence tagging and scoring process that was just modeled, using the highlighting markers. Then record your scores and evidence on the blank rubrics provided. Remember to make your judgments based on evidence, and be prepared to explain why you selected a particular score. Last, please do not discuss your scores or begin talking before the time is up. Let’s keep it quiet for the next 20 minutes so that your fellow participants can concentrate without distractions.”</a:t>
            </a:r>
            <a:endParaRPr lang="en-US" b="1" i="1" dirty="0"/>
          </a:p>
          <a:p>
            <a:endParaRPr lang="en-US" b="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79</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882171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2.F</a:t>
            </a:r>
            <a:endParaRPr lang="en-US" b="0" baseline="0" dirty="0"/>
          </a:p>
          <a:p>
            <a:pPr defTabSz="931723">
              <a:defRPr/>
            </a:pPr>
            <a:endParaRPr lang="en-US" baseline="0" dirty="0"/>
          </a:p>
          <a:p>
            <a:r>
              <a:rPr lang="en-US" baseline="0" dirty="0"/>
              <a:t>Circulate to make sure that the table leader is charting everyone’s scores on the chart paper for each sample. </a:t>
            </a:r>
            <a:endParaRPr lang="en-US" b="1" baseline="0" dirty="0"/>
          </a:p>
          <a:p>
            <a:endParaRPr lang="en-US" baseline="0" dirty="0"/>
          </a:p>
          <a:p>
            <a:endParaRPr lang="en-US" b="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80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99579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baseline="0" dirty="0">
                <a:solidFill>
                  <a:srgbClr val="000000"/>
                </a:solidFill>
              </a:rPr>
              <a:t>Total time for Session 1.B: </a:t>
            </a:r>
            <a:r>
              <a:rPr lang="en-US" b="1" baseline="0" dirty="0">
                <a:solidFill>
                  <a:srgbClr val="000000"/>
                </a:solidFill>
              </a:rPr>
              <a:t>25 min. </a:t>
            </a:r>
          </a:p>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8</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6171310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2.F</a:t>
            </a:r>
            <a:endParaRPr lang="en-US" b="0" baseline="0" dirty="0"/>
          </a:p>
          <a:p>
            <a:pPr defTabSz="931723">
              <a:defRPr/>
            </a:pPr>
            <a:endParaRPr lang="en-US" b="0" baseline="0" dirty="0"/>
          </a:p>
          <a:p>
            <a:pPr defTabSz="931723">
              <a:defRPr/>
            </a:pPr>
            <a:r>
              <a:rPr lang="en-US" b="1" baseline="0" dirty="0"/>
              <a:t>Allow 10 minutes.</a:t>
            </a:r>
          </a:p>
          <a:p>
            <a:pPr defTabSz="931723">
              <a:defRPr/>
            </a:pPr>
            <a:endParaRPr lang="en-US" dirty="0"/>
          </a:p>
          <a:p>
            <a:r>
              <a:rPr lang="en-US" dirty="0"/>
              <a:t>Say, “</a:t>
            </a:r>
            <a:r>
              <a:rPr lang="en-US" i="1" dirty="0"/>
              <a:t>Now, you will have 10 minutes to discuss the samples. Let’s focus on the samples</a:t>
            </a:r>
            <a:r>
              <a:rPr lang="en-US" i="1" baseline="0" dirty="0"/>
              <a:t> and score dimensions that have the most discrepancy within your group. Make observations where there is agreement and disagreement. Then try to come to consensus on each dimension score. Explain your scores to each other, providing evidence and examples from the paper that support your selected score. </a:t>
            </a:r>
          </a:p>
          <a:p>
            <a:endParaRPr lang="en-US" i="1" baseline="0" dirty="0"/>
          </a:p>
          <a:p>
            <a:r>
              <a:rPr lang="en-US" i="1" baseline="0" dirty="0"/>
              <a:t>Remember that consensus is not 100% agreement, and that sometimes it is okay to disagree. We don’t want you to get stuck on one sample. Please pace yourselves so that you are able to discuss at least two samples. You have 10 minutes.”</a:t>
            </a:r>
            <a:endParaRPr lang="en-US" b="1" i="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81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1247842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2.F</a:t>
            </a:r>
          </a:p>
          <a:p>
            <a:pPr defTabSz="931723">
              <a:defRPr/>
            </a:pPr>
            <a:endParaRPr lang="en-US" b="0" baseline="0" dirty="0"/>
          </a:p>
          <a:p>
            <a:pPr defTabSz="931723">
              <a:defRPr/>
            </a:pPr>
            <a:r>
              <a:rPr lang="en-US" b="1" baseline="0" dirty="0"/>
              <a:t>Allow 5 minutes.</a:t>
            </a:r>
          </a:p>
          <a:p>
            <a:pPr defTabSz="931723">
              <a:defRPr/>
            </a:pPr>
            <a:endParaRPr lang="en-US" dirty="0"/>
          </a:p>
          <a:p>
            <a:r>
              <a:rPr lang="en-US" dirty="0"/>
              <a:t>Say,</a:t>
            </a:r>
            <a:r>
              <a:rPr lang="en-US" baseline="0" dirty="0"/>
              <a:t> “</a:t>
            </a:r>
            <a:r>
              <a:rPr lang="en-US" i="1" dirty="0"/>
              <a:t>Now that you</a:t>
            </a:r>
            <a:r>
              <a:rPr lang="en-US" i="1" baseline="0" dirty="0"/>
              <a:t> have had an opportunity to discuss your scores among your table members, we will share the master scores, which were determined based on the “baseline” anchor papers that were provided in the Smarter Balanced Interim Assessment training papers.”</a:t>
            </a:r>
          </a:p>
          <a:p>
            <a:endParaRPr lang="en-US" dirty="0"/>
          </a:p>
          <a:p>
            <a:r>
              <a:rPr lang="en-US" dirty="0"/>
              <a:t>Note: Participants will likely not have time to read through all rationales—indicate that they can do this on their own time, but the resource will remain available to them.</a:t>
            </a:r>
          </a:p>
        </p:txBody>
      </p:sp>
      <p:sp>
        <p:nvSpPr>
          <p:cNvPr id="4" name="Slide Number Placeholder 3"/>
          <p:cNvSpPr>
            <a:spLocks noGrp="1"/>
          </p:cNvSpPr>
          <p:nvPr>
            <p:ph type="sldNum" sz="quarter" idx="10"/>
          </p:nvPr>
        </p:nvSpPr>
        <p:spPr/>
        <p:txBody>
          <a:bodyPr/>
          <a:lstStyle/>
          <a:p>
            <a:fld id="{B9FA0E3F-3225-40FA-990E-0516EF48CC40}" type="slidenum">
              <a:rPr lang="en-US" smtClean="0"/>
              <a:pPr/>
              <a:t>82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0534306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2.F</a:t>
            </a:r>
            <a:endParaRPr lang="en-US" b="0" baseline="0" dirty="0"/>
          </a:p>
          <a:p>
            <a:pPr defTabSz="931723">
              <a:defRPr/>
            </a:pPr>
            <a:endParaRPr lang="en-US" dirty="0"/>
          </a:p>
          <a:p>
            <a:r>
              <a:rPr lang="en-US" dirty="0"/>
              <a:t>Field any lingering questions from this session.</a:t>
            </a:r>
            <a:endParaRPr lang="en-US" b="1" i="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83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6076796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1" i="1" dirty="0"/>
              <a:t>This session will only be included in the event that Session 2 overall is running ahead of schedule</a:t>
            </a:r>
            <a:r>
              <a:rPr lang="en-US" dirty="0"/>
              <a:t>; otherwise facilitators should simply orient participants to the additional resources.</a:t>
            </a:r>
          </a:p>
          <a:p>
            <a:pPr defTabSz="931723">
              <a:defRPr/>
            </a:pPr>
            <a:r>
              <a:rPr lang="en-US" dirty="0"/>
              <a:t>Total time for Session 2.G: </a:t>
            </a:r>
            <a:r>
              <a:rPr lang="en-US" b="1" dirty="0"/>
              <a:t>10 min.</a:t>
            </a:r>
          </a:p>
          <a:p>
            <a:pPr defTabSz="931723">
              <a:defRPr/>
            </a:pPr>
            <a:endParaRPr lang="en-US" b="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84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9734711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2.G</a:t>
            </a:r>
          </a:p>
          <a:p>
            <a:pPr defTabSz="931723">
              <a:defRPr/>
            </a:pPr>
            <a:endParaRPr lang="en-US" dirty="0"/>
          </a:p>
          <a:p>
            <a:r>
              <a:rPr lang="en-US" dirty="0"/>
              <a:t>Say,</a:t>
            </a:r>
            <a:r>
              <a:rPr lang="en-US" baseline="0" dirty="0"/>
              <a:t> “</a:t>
            </a:r>
            <a:r>
              <a:rPr lang="en-US" i="1" dirty="0"/>
              <a:t>Now that you</a:t>
            </a:r>
            <a:r>
              <a:rPr lang="en-US" i="1" baseline="0" dirty="0"/>
              <a:t> have had an opportunity to deep dive into the full-write item, you will review the full scoring guides and consider the scoring criteria for the research questions/other parts of the performance task. You will also have a chance to briefly review the full set of Smarter Balanced writing rubrics, note key similarities/differences, and ask any burning questions before we break for lunch.</a:t>
            </a:r>
          </a:p>
          <a:p>
            <a:endParaRPr lang="en-US" dirty="0"/>
          </a:p>
          <a:p>
            <a:r>
              <a:rPr lang="en-US" dirty="0"/>
              <a:t>Note: Participants will likely not have time to read through all parts of the handouts—indicate that they can do this on their own time.</a:t>
            </a:r>
          </a:p>
        </p:txBody>
      </p:sp>
      <p:sp>
        <p:nvSpPr>
          <p:cNvPr id="4" name="Slide Number Placeholder 3"/>
          <p:cNvSpPr>
            <a:spLocks noGrp="1"/>
          </p:cNvSpPr>
          <p:nvPr>
            <p:ph type="sldNum" sz="quarter" idx="10"/>
          </p:nvPr>
        </p:nvSpPr>
        <p:spPr/>
        <p:txBody>
          <a:bodyPr/>
          <a:lstStyle/>
          <a:p>
            <a:fld id="{B9FA0E3F-3225-40FA-990E-0516EF48CC40}" type="slidenum">
              <a:rPr lang="en-US" smtClean="0"/>
              <a:pPr/>
              <a:t>85</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8148335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8394">
              <a:defRPr/>
            </a:pPr>
            <a:r>
              <a:rPr lang="en-US" b="0" dirty="0"/>
              <a:t>Facilitator’s Guide 2.G</a:t>
            </a:r>
          </a:p>
          <a:p>
            <a:pPr defTabSz="978394"/>
            <a:endParaRPr lang="en-US" dirty="0"/>
          </a:p>
          <a:p>
            <a:pPr defTabSz="978394"/>
            <a:r>
              <a:rPr lang="en-US" dirty="0"/>
              <a:t>Say, </a:t>
            </a:r>
            <a:r>
              <a:rPr lang="en-US" i="1" dirty="0"/>
              <a:t>“There</a:t>
            </a:r>
            <a:r>
              <a:rPr lang="en-US" i="1" baseline="0" dirty="0"/>
              <a:t> are three main question formats used for the research questions: (1) short text responses, which can range from a few sentences to a short paragraph; (2) multiple-choice questions (which often require that multiple correct responses be selected to earn one point); and (3) matching tables (which also often require multiple responses to be selected correctly to earn one point).”</a:t>
            </a:r>
            <a:endParaRPr lang="en-US" b="1" i="1" dirty="0"/>
          </a:p>
        </p:txBody>
      </p:sp>
      <p:sp>
        <p:nvSpPr>
          <p:cNvPr id="4" name="Slide Number Placeholder 3"/>
          <p:cNvSpPr>
            <a:spLocks noGrp="1"/>
          </p:cNvSpPr>
          <p:nvPr>
            <p:ph type="sldNum" sz="quarter" idx="10"/>
          </p:nvPr>
        </p:nvSpPr>
        <p:spPr/>
        <p:txBody>
          <a:bodyPr/>
          <a:lstStyle/>
          <a:p>
            <a:pPr defTabSz="931774">
              <a:defRPr/>
            </a:pPr>
            <a:fld id="{02463BB1-F6BC-B445-936E-074AAFCCB955}" type="slidenum">
              <a:rPr lang="en-US">
                <a:solidFill>
                  <a:prstClr val="black"/>
                </a:solidFill>
                <a:latin typeface="Calibri"/>
              </a:rPr>
              <a:pPr defTabSz="931774">
                <a:defRPr/>
              </a:pPr>
              <a:t>86</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31774">
              <a:defRPr/>
            </a:pPr>
            <a:r>
              <a:rPr lang="en-US">
                <a:solidFill>
                  <a:prstClr val="black"/>
                </a:solidFill>
                <a:latin typeface="Calibri"/>
              </a:rPr>
              <a:t>ELA Elementary</a:t>
            </a:r>
          </a:p>
        </p:txBody>
      </p:sp>
    </p:spTree>
    <p:extLst>
      <p:ext uri="{BB962C8B-B14F-4D97-AF65-F5344CB8AC3E}">
        <p14:creationId xmlns:p14="http://schemas.microsoft.com/office/powerpoint/2010/main" val="26472909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8394">
              <a:defRPr/>
            </a:pPr>
            <a:r>
              <a:rPr lang="en-US" b="0" dirty="0"/>
              <a:t>Facilitator’s Guide 2.G</a:t>
            </a:r>
          </a:p>
          <a:p>
            <a:pPr defTabSz="978394"/>
            <a:endParaRPr lang="en-US" dirty="0"/>
          </a:p>
          <a:p>
            <a:pPr defTabSz="978394"/>
            <a:r>
              <a:rPr lang="en-US" dirty="0"/>
              <a:t>Say, </a:t>
            </a:r>
            <a:r>
              <a:rPr lang="en-US" i="1" dirty="0"/>
              <a:t>“There</a:t>
            </a:r>
            <a:r>
              <a:rPr lang="en-US" i="1" baseline="0" dirty="0"/>
              <a:t> are five performance task writing rubrics. It is helpful to look at them together, noticing key similarities and differences. Pay close attention to the writing purpose that is assessed at each grade span.”</a:t>
            </a:r>
            <a:endParaRPr lang="en-US" b="1" i="1" dirty="0"/>
          </a:p>
        </p:txBody>
      </p:sp>
      <p:sp>
        <p:nvSpPr>
          <p:cNvPr id="4" name="Slide Number Placeholder 3"/>
          <p:cNvSpPr>
            <a:spLocks noGrp="1"/>
          </p:cNvSpPr>
          <p:nvPr>
            <p:ph type="sldNum" sz="quarter" idx="10"/>
          </p:nvPr>
        </p:nvSpPr>
        <p:spPr/>
        <p:txBody>
          <a:bodyPr/>
          <a:lstStyle/>
          <a:p>
            <a:pPr defTabSz="931774">
              <a:defRPr/>
            </a:pPr>
            <a:fld id="{02463BB1-F6BC-B445-936E-074AAFCCB955}" type="slidenum">
              <a:rPr lang="en-US">
                <a:solidFill>
                  <a:prstClr val="black"/>
                </a:solidFill>
                <a:latin typeface="Calibri"/>
              </a:rPr>
              <a:pPr defTabSz="931774">
                <a:defRPr/>
              </a:pPr>
              <a:t>87</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31774">
              <a:defRPr/>
            </a:pPr>
            <a:r>
              <a:rPr lang="en-US">
                <a:solidFill>
                  <a:prstClr val="black"/>
                </a:solidFill>
                <a:latin typeface="Calibri"/>
              </a:rPr>
              <a:t>ELA Elementary</a:t>
            </a:r>
          </a:p>
        </p:txBody>
      </p:sp>
    </p:spTree>
    <p:extLst>
      <p:ext uri="{BB962C8B-B14F-4D97-AF65-F5344CB8AC3E}">
        <p14:creationId xmlns:p14="http://schemas.microsoft.com/office/powerpoint/2010/main" val="2072602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2.G</a:t>
            </a:r>
          </a:p>
          <a:p>
            <a:pPr defTabSz="931723">
              <a:defRPr/>
            </a:pPr>
            <a:endParaRPr lang="en-US" b="0" baseline="0" dirty="0"/>
          </a:p>
          <a:p>
            <a:pPr defTabSz="931723">
              <a:defRPr/>
            </a:pPr>
            <a:r>
              <a:rPr lang="en-US" b="0" baseline="0" dirty="0"/>
              <a:t>Move directly to next slide.</a:t>
            </a:r>
            <a:endParaRPr lang="en-US" b="0"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88</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1313163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2.G</a:t>
            </a:r>
          </a:p>
          <a:p>
            <a:pPr defTabSz="931723">
              <a:defRPr/>
            </a:pPr>
            <a:endParaRPr lang="en-US" b="0" baseline="0" dirty="0"/>
          </a:p>
          <a:p>
            <a:pPr defTabSz="931723">
              <a:defRPr/>
            </a:pPr>
            <a:r>
              <a:rPr lang="en-US" b="1" baseline="0" dirty="0"/>
              <a:t>Allow 5–7 minutes for participants to review resources.</a:t>
            </a:r>
          </a:p>
        </p:txBody>
      </p:sp>
      <p:sp>
        <p:nvSpPr>
          <p:cNvPr id="4" name="Slide Number Placeholder 3"/>
          <p:cNvSpPr>
            <a:spLocks noGrp="1"/>
          </p:cNvSpPr>
          <p:nvPr>
            <p:ph type="sldNum" sz="quarter" idx="10"/>
          </p:nvPr>
        </p:nvSpPr>
        <p:spPr/>
        <p:txBody>
          <a:bodyPr/>
          <a:lstStyle/>
          <a:p>
            <a:fld id="{B9FA0E3F-3225-40FA-990E-0516EF48CC40}" type="slidenum">
              <a:rPr lang="en-US" smtClean="0"/>
              <a:pPr/>
              <a:t>89</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3564664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dirty="0"/>
              <a:t>Facilitator’s Guide 2.G</a:t>
            </a:r>
            <a:endParaRPr lang="en-US" b="0" baseline="0" dirty="0"/>
          </a:p>
          <a:p>
            <a:pPr defTabSz="931723">
              <a:defRPr/>
            </a:pPr>
            <a:endParaRPr lang="en-US" dirty="0"/>
          </a:p>
          <a:p>
            <a:r>
              <a:rPr lang="en-US" dirty="0"/>
              <a:t>Field any questions.</a:t>
            </a:r>
            <a:endParaRPr lang="en-US" b="1" i="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90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827958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a:solidFill>
                  <a:srgbClr val="000000"/>
                </a:solidFill>
              </a:rPr>
              <a:t>Facilitator’s Guide 1.B</a:t>
            </a:r>
          </a:p>
          <a:p>
            <a:endParaRPr lang="en-US" b="0" dirty="0"/>
          </a:p>
          <a:p>
            <a:r>
              <a:rPr lang="en-US" dirty="0"/>
              <a:t>Discuss the</a:t>
            </a:r>
            <a:r>
              <a:rPr lang="en-US" baseline="0" dirty="0"/>
              <a:t> objectives for Session 1 (B and C) as presented on the slide. Note that 1.C focuses on performance assessment.</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9</a:t>
            </a:fld>
            <a:endParaRPr lang="en-US" dirty="0"/>
          </a:p>
        </p:txBody>
      </p:sp>
    </p:spTree>
    <p:extLst>
      <p:ext uri="{BB962C8B-B14F-4D97-AF65-F5344CB8AC3E}">
        <p14:creationId xmlns:p14="http://schemas.microsoft.com/office/powerpoint/2010/main" val="19438520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solidFill>
                  <a:srgbClr val="000000"/>
                </a:solidFill>
              </a:rPr>
              <a:t>Total time for Session 3: </a:t>
            </a:r>
            <a:r>
              <a:rPr lang="en-US" b="1" baseline="0" dirty="0">
                <a:solidFill>
                  <a:srgbClr val="000000"/>
                </a:solidFill>
              </a:rPr>
              <a:t>145 min. </a:t>
            </a: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91</a:t>
            </a:fld>
            <a:endParaRPr lang="en-US"/>
          </a:p>
        </p:txBody>
      </p:sp>
    </p:spTree>
    <p:extLst>
      <p:ext uri="{BB962C8B-B14F-4D97-AF65-F5344CB8AC3E}">
        <p14:creationId xmlns:p14="http://schemas.microsoft.com/office/powerpoint/2010/main" val="11212595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Briefly review the objectives for this session. </a:t>
            </a:r>
          </a:p>
        </p:txBody>
      </p:sp>
      <p:sp>
        <p:nvSpPr>
          <p:cNvPr id="4" name="Slide Number Placeholder 3"/>
          <p:cNvSpPr>
            <a:spLocks noGrp="1"/>
          </p:cNvSpPr>
          <p:nvPr>
            <p:ph type="sldNum" sz="quarter" idx="10"/>
          </p:nvPr>
        </p:nvSpPr>
        <p:spPr/>
        <p:txBody>
          <a:bodyPr/>
          <a:lstStyle/>
          <a:p>
            <a:fld id="{02463BB1-F6BC-B445-936E-074AAFCCB955}" type="slidenum">
              <a:rPr lang="en-US" smtClean="0"/>
              <a:pPr/>
              <a:t>92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5044814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Total time for Session 3.A: </a:t>
            </a:r>
            <a:r>
              <a:rPr lang="en-US" b="1" dirty="0"/>
              <a:t>15 min.</a:t>
            </a:r>
          </a:p>
          <a:p>
            <a:pPr defTabSz="931723">
              <a:defRPr/>
            </a:pPr>
            <a:endParaRPr lang="en-US" b="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93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2170954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3.A</a:t>
            </a:r>
          </a:p>
          <a:p>
            <a:endParaRPr lang="en-US" dirty="0"/>
          </a:p>
          <a:p>
            <a:r>
              <a:rPr lang="en-US" dirty="0"/>
              <a:t>Post three</a:t>
            </a:r>
            <a:r>
              <a:rPr lang="en-US" baseline="0" dirty="0"/>
              <a:t> pieces of </a:t>
            </a:r>
            <a:r>
              <a:rPr lang="en-US" dirty="0"/>
              <a:t>chart paper around the room,</a:t>
            </a:r>
            <a:r>
              <a:rPr lang="en-US" baseline="0" dirty="0"/>
              <a:t> each with one of these questions on them. Ask participants to reflect on these questions and walk around to the three pieces of chart paper, writing their reflections on each one. After participants have populated the charts, circulate and quickly provide a summary of themes that emerge on each question. As an alternative, these discussion questions could be managed in table groups. </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94</a:t>
            </a:fld>
            <a:endParaRPr lang="en-US"/>
          </a:p>
        </p:txBody>
      </p:sp>
    </p:spTree>
    <p:extLst>
      <p:ext uri="{BB962C8B-B14F-4D97-AF65-F5344CB8AC3E}">
        <p14:creationId xmlns:p14="http://schemas.microsoft.com/office/powerpoint/2010/main" val="240157478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b="0" dirty="0">
                <a:solidFill>
                  <a:srgbClr val="000000"/>
                </a:solidFill>
              </a:rPr>
              <a:t>Facilitator’s Guide 3.A</a:t>
            </a:r>
          </a:p>
          <a:p>
            <a:pPr defTabSz="914300">
              <a:defRPr/>
            </a:pPr>
            <a:endParaRPr lang="en-US" b="0" dirty="0">
              <a:solidFill>
                <a:srgbClr val="000000"/>
              </a:solidFill>
            </a:endParaRPr>
          </a:p>
          <a:p>
            <a:pPr defTabSz="914300">
              <a:defRPr/>
            </a:pPr>
            <a:r>
              <a:rPr lang="en-US" b="0" dirty="0"/>
              <a:t>Remind participants that we</a:t>
            </a:r>
            <a:r>
              <a:rPr lang="en-US" b="0" baseline="0" dirty="0"/>
              <a:t> saw this graphic at the beginning of the training in the video from Session 1. E</a:t>
            </a:r>
            <a:r>
              <a:rPr lang="en-US" b="0" dirty="0"/>
              <a:t>xplain that in this session, we will be</a:t>
            </a:r>
            <a:r>
              <a:rPr lang="en-US" b="0" baseline="0" dirty="0"/>
              <a:t> focusing on the dark blue area of this graphic, “curriculum-embedded assessment.” We will review student work elicited from the Smarter Balanced performance task we reviewed earlier, this time through a formative assessment lens as opposed to through the lens of scoring the student work for summative purposes. Specifically, we will focus on interpreting and analyzing evidence, giving feedback, and modifying instruction in order to improve teaching and learning. Point out these phases of the formative assessment cycle in the graphic. </a:t>
            </a:r>
            <a:endParaRPr lang="en-US" b="0"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95</a:t>
            </a:fld>
            <a:endParaRPr lang="en-US">
              <a:solidFill>
                <a:prstClr val="black"/>
              </a:solidFill>
              <a:latin typeface="Calibri"/>
            </a:endParaRPr>
          </a:p>
        </p:txBody>
      </p:sp>
    </p:spTree>
    <p:extLst>
      <p:ext uri="{BB962C8B-B14F-4D97-AF65-F5344CB8AC3E}">
        <p14:creationId xmlns:p14="http://schemas.microsoft.com/office/powerpoint/2010/main" val="626294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Total time for Session 3.B: </a:t>
            </a:r>
            <a:r>
              <a:rPr lang="en-US" b="1" dirty="0"/>
              <a:t>35 min.</a:t>
            </a:r>
          </a:p>
          <a:p>
            <a:pPr defTabSz="931723">
              <a:defRPr/>
            </a:pPr>
            <a:endParaRPr lang="en-US" b="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96</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6985802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3.B</a:t>
            </a:r>
          </a:p>
          <a:p>
            <a:endParaRPr lang="en-US" dirty="0"/>
          </a:p>
          <a:p>
            <a:r>
              <a:rPr lang="en-US" dirty="0"/>
              <a:t>Remind participants that we will now focus on the formative assessment cycle,</a:t>
            </a:r>
            <a:r>
              <a:rPr lang="en-US" baseline="0" dirty="0"/>
              <a:t> interpreting and analyzing evidence of student thinking. For this activity, we will analyze and interpret additional student work elicited from the same task participants reviewed this morning--this time, with a formative assessment lens, not a focus on scoring for summative purposes. </a:t>
            </a:r>
          </a:p>
          <a:p>
            <a:endParaRPr lang="en-US" baseline="0" dirty="0"/>
          </a:p>
          <a:p>
            <a:r>
              <a:rPr lang="en-US" baseline="0" dirty="0"/>
              <a:t>We have provided 4 additional samples, and participants can read any number that makes sense given the time and mental energy of the group.  Alternatively, participants can return the the four samples they reviewed in the morning. </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97</a:t>
            </a:fld>
            <a:endParaRPr lang="en-US"/>
          </a:p>
        </p:txBody>
      </p:sp>
    </p:spTree>
    <p:extLst>
      <p:ext uri="{BB962C8B-B14F-4D97-AF65-F5344CB8AC3E}">
        <p14:creationId xmlns:p14="http://schemas.microsoft.com/office/powerpoint/2010/main" val="282064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3.B</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rgbClr val="000000"/>
              </a:solidFill>
            </a:endParaRPr>
          </a:p>
          <a:p>
            <a:r>
              <a:rPr lang="en-US" dirty="0"/>
              <a:t>Ask participants to individually</a:t>
            </a:r>
            <a:r>
              <a:rPr lang="en-US" baseline="0" dirty="0"/>
              <a:t> read the new student samples and to complete the organizer with a partner or table group for about 20 to 25 minutes. Let them know that we will use these samples throughout the afternoon to guide our discussion and activities related to feedback and instructional adaptation. Encourage them to write notes on the student samples that will allow them to remember their reactions to them. Participants should use their rubrics to guide their analysis, but should not invest time in arriving at a score.</a:t>
            </a:r>
          </a:p>
          <a:p>
            <a:endParaRPr lang="en-US" baseline="0" dirty="0"/>
          </a:p>
          <a:p>
            <a:r>
              <a:rPr lang="en-US" dirty="0"/>
              <a:t>Allow participants to share their captured thinking with their table mates,</a:t>
            </a:r>
            <a:r>
              <a:rPr lang="en-US" baseline="0" dirty="0"/>
              <a:t> and then ask for whole group share-outs of primary challenges they would want to address with each student as well as patterns they have seen across the samples they reviewed. </a:t>
            </a:r>
          </a:p>
          <a:p>
            <a:endParaRPr lang="en-US" dirty="0"/>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98</a:t>
            </a:fld>
            <a:endParaRPr lang="en-US"/>
          </a:p>
        </p:txBody>
      </p:sp>
    </p:spTree>
    <p:extLst>
      <p:ext uri="{BB962C8B-B14F-4D97-AF65-F5344CB8AC3E}">
        <p14:creationId xmlns:p14="http://schemas.microsoft.com/office/powerpoint/2010/main" val="6755771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Total time for Session 3.C: </a:t>
            </a:r>
            <a:r>
              <a:rPr lang="en-US" b="1" dirty="0"/>
              <a:t>50 min.</a:t>
            </a:r>
          </a:p>
          <a:p>
            <a:pPr defTabSz="931723">
              <a:defRPr/>
            </a:pPr>
            <a:endParaRPr lang="en-US" b="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99</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8723614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Facilitator’s Guide 3.C</a:t>
            </a:r>
          </a:p>
          <a:p>
            <a:endParaRPr lang="en-US" dirty="0"/>
          </a:p>
          <a:p>
            <a:r>
              <a:rPr lang="en-US" dirty="0"/>
              <a:t>Inform</a:t>
            </a:r>
            <a:r>
              <a:rPr lang="en-US" baseline="0" dirty="0"/>
              <a:t> participants that we will now shift our attention from analyzing student work to  using that analysis to plan and provide feedback that moves student thinking forward. We will continue to review their notes about the specific areas of strength and challenges that we identified in the student work we reviewed. </a:t>
            </a: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100</a:t>
            </a:fld>
            <a:endParaRPr lang="en-US"/>
          </a:p>
        </p:txBody>
      </p:sp>
    </p:spTree>
    <p:extLst>
      <p:ext uri="{BB962C8B-B14F-4D97-AF65-F5344CB8AC3E}">
        <p14:creationId xmlns:p14="http://schemas.microsoft.com/office/powerpoint/2010/main" val="3362212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200400"/>
            <a:ext cx="6400800" cy="685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6A19E2-3BCB-4A23-A7D3-7846232CA690}"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2852" y="2304947"/>
            <a:ext cx="3852948" cy="3821216"/>
          </a:xfrm>
        </p:spPr>
        <p:txBody>
          <a:bodyPr/>
          <a:lstStyle>
            <a:lvl1pPr marL="0" indent="0">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783967" y="1989138"/>
            <a:ext cx="8568764" cy="1588"/>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sz="half" idx="10"/>
          </p:nvPr>
        </p:nvSpPr>
        <p:spPr>
          <a:xfrm>
            <a:off x="4805000" y="2304947"/>
            <a:ext cx="3852948" cy="3821216"/>
          </a:xfrm>
        </p:spPr>
        <p:txBody>
          <a:bodyPr/>
          <a:lstStyle>
            <a:lvl1pPr marL="0" indent="0">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Paragraph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00">
                <a:solidFill>
                  <a:srgbClr val="063760"/>
                </a:solidFill>
              </a:defRPr>
            </a:lvl1pPr>
          </a:lstStyle>
          <a:p>
            <a:r>
              <a:rPr lang="en-US" dirty="0"/>
              <a:t>Title</a:t>
            </a:r>
          </a:p>
        </p:txBody>
      </p:sp>
      <p:sp>
        <p:nvSpPr>
          <p:cNvPr id="3" name="Date Placeholder 2"/>
          <p:cNvSpPr>
            <a:spLocks noGrp="1"/>
          </p:cNvSpPr>
          <p:nvPr>
            <p:ph type="dt" sz="half" idx="10"/>
          </p:nvPr>
        </p:nvSpPr>
        <p:spPr/>
        <p:txBody>
          <a:bodyPr/>
          <a:lstStyle/>
          <a:p>
            <a:fld id="{F36A19E2-3BCB-4A23-A7D3-7846232CA690}" type="datetimeFigureOut">
              <a:rPr lang="en-US" smtClean="0"/>
              <a:pPr/>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1FCBC-12BC-47C8-BE87-B3BC886BF939}" type="slidenum">
              <a:rPr lang="en-US" smtClean="0"/>
              <a:pPr/>
              <a:t>‹#›</a:t>
            </a:fld>
            <a:endParaRPr lang="en-US"/>
          </a:p>
        </p:txBody>
      </p:sp>
      <p:sp>
        <p:nvSpPr>
          <p:cNvPr id="6" name="Content Placeholder 2"/>
          <p:cNvSpPr>
            <a:spLocks noGrp="1"/>
          </p:cNvSpPr>
          <p:nvPr>
            <p:ph idx="1" hasCustomPrompt="1"/>
          </p:nvPr>
        </p:nvSpPr>
        <p:spPr>
          <a:xfrm>
            <a:off x="457200" y="1481328"/>
            <a:ext cx="8229600" cy="4525963"/>
          </a:xfrm>
        </p:spPr>
        <p:txBody>
          <a:bodyPr/>
          <a:lstStyle>
            <a:lvl1pPr>
              <a:buNone/>
              <a:defRPr/>
            </a:lvl1pPr>
            <a:lvl2pPr>
              <a:buFont typeface="Arial" pitchFamily="34" charset="0"/>
              <a:buNone/>
              <a:defRPr/>
            </a:lvl2pPr>
            <a:lvl3pPr>
              <a:buClr>
                <a:schemeClr val="accent1"/>
              </a:buClr>
              <a:buNone/>
              <a:defRPr/>
            </a:lvl3pPr>
            <a:lvl4pPr>
              <a:buClr>
                <a:schemeClr val="accent1"/>
              </a:buClr>
              <a:buNone/>
              <a:defRPr/>
            </a:lvl4pPr>
            <a:lvl5pPr>
              <a:buClr>
                <a:schemeClr val="accent1"/>
              </a:buClr>
              <a:buNone/>
              <a:defRPr/>
            </a:lvl5pPr>
          </a:lstStyle>
          <a:p>
            <a:pPr lvl="0" eaLnBrk="1" latinLnBrk="0" hangingPunct="1"/>
            <a:r>
              <a:rPr lang="en-US" dirty="0"/>
              <a:t>Paragraph Text</a:t>
            </a:r>
            <a:endParaRPr kumimoji="0" lang="en-US" dirty="0"/>
          </a:p>
        </p:txBody>
      </p:sp>
    </p:spTree>
    <p:extLst>
      <p:ext uri="{BB962C8B-B14F-4D97-AF65-F5344CB8AC3E}">
        <p14:creationId xmlns:p14="http://schemas.microsoft.com/office/powerpoint/2010/main" val="4016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rmAutofit/>
          </a:bodyPr>
          <a:lstStyle>
            <a:lvl1pPr algn="l">
              <a:defRPr sz="3700">
                <a:solidFill>
                  <a:srgbClr val="063760"/>
                </a:solidFill>
              </a:defRPr>
            </a:lvl1pPr>
          </a:lstStyle>
          <a:p>
            <a:r>
              <a:rPr lang="en-US"/>
              <a:t>Click to edit Master title style</a:t>
            </a:r>
          </a:p>
        </p:txBody>
      </p:sp>
      <p:sp>
        <p:nvSpPr>
          <p:cNvPr id="3" name="Content Placeholder 2"/>
          <p:cNvSpPr>
            <a:spLocks noGrp="1"/>
          </p:cNvSpPr>
          <p:nvPr>
            <p:ph idx="1"/>
          </p:nvPr>
        </p:nvSpPr>
        <p:spPr>
          <a:xfrm>
            <a:off x="457200" y="1600201"/>
            <a:ext cx="8229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53200" y="5867400"/>
            <a:ext cx="2133600" cy="365125"/>
          </a:xfrm>
        </p:spPr>
        <p:txBody>
          <a:bodyPr/>
          <a:lstStyle/>
          <a:p>
            <a:fld id="{F36A19E2-3BCB-4A23-A7D3-7846232CA690}" type="datetimeFigureOut">
              <a:rPr lang="en-US" smtClean="0"/>
              <a:pPr/>
              <a:t>3/19/2019</a:t>
            </a:fld>
            <a:endParaRPr lang="en-US" dirty="0"/>
          </a:p>
        </p:txBody>
      </p:sp>
      <p:sp>
        <p:nvSpPr>
          <p:cNvPr id="5" name="Footer Placeholder 4"/>
          <p:cNvSpPr>
            <a:spLocks noGrp="1"/>
          </p:cNvSpPr>
          <p:nvPr>
            <p:ph type="ftr" sz="quarter" idx="11"/>
          </p:nvPr>
        </p:nvSpPr>
        <p:spPr>
          <a:xfrm>
            <a:off x="4114800" y="6356350"/>
            <a:ext cx="2362200" cy="365125"/>
          </a:xfrm>
        </p:spPr>
        <p:txBody>
          <a:bodyPr/>
          <a:lstStyle/>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6A19E2-3BCB-4A23-A7D3-7846232CA690}"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6A19E2-3BCB-4A23-A7D3-7846232CA690}"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81FCBC-12BC-47C8-BE87-B3BC886BF939}" type="slidenum">
              <a:rPr lang="en-US" smtClean="0"/>
              <a:pPr/>
              <a:t>‹#›</a:t>
            </a:fld>
            <a:endParaRPr lang="en-US" dirty="0"/>
          </a:p>
        </p:txBody>
      </p:sp>
      <p:cxnSp>
        <p:nvCxnSpPr>
          <p:cNvPr id="8" name="Straight Connector 7"/>
          <p:cNvCxnSpPr/>
          <p:nvPr/>
        </p:nvCxnSpPr>
        <p:spPr>
          <a:xfrm>
            <a:off x="783967" y="1989138"/>
            <a:ext cx="8568764" cy="1588"/>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6A19E2-3BCB-4A23-A7D3-7846232CA690}" type="datetimeFigureOut">
              <a:rPr lang="en-US" smtClean="0"/>
              <a:pPr/>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553200" y="5943600"/>
            <a:ext cx="2133600" cy="365125"/>
          </a:xfrm>
        </p:spPr>
        <p:txBody>
          <a:bodyPr/>
          <a:lstStyle/>
          <a:p>
            <a:fld id="{F36A19E2-3BCB-4A23-A7D3-7846232CA690}" type="datetimeFigureOut">
              <a:rPr lang="en-US" smtClean="0"/>
              <a:pPr/>
              <a:t>3/19/2019</a:t>
            </a:fld>
            <a:endParaRPr lang="en-US" dirty="0"/>
          </a:p>
        </p:txBody>
      </p:sp>
      <p:sp>
        <p:nvSpPr>
          <p:cNvPr id="4" name="Footer Placeholder 3"/>
          <p:cNvSpPr>
            <a:spLocks noGrp="1"/>
          </p:cNvSpPr>
          <p:nvPr>
            <p:ph type="ftr" sz="quarter" idx="11"/>
          </p:nvPr>
        </p:nvSpPr>
        <p:spPr>
          <a:xfrm>
            <a:off x="4114800" y="6356350"/>
            <a:ext cx="2362200" cy="365125"/>
          </a:xfrm>
        </p:spPr>
        <p:txBody>
          <a:bodyPr/>
          <a:lstStyle/>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A19E2-3BCB-4A23-A7D3-7846232CA690}" type="datetimeFigureOut">
              <a:rPr lang="en-US" smtClean="0"/>
              <a:pPr/>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6A19E2-3BCB-4A23-A7D3-7846232CA690}"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6A19E2-3BCB-4A23-A7D3-7846232CA690}"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A19E2-3BCB-4A23-A7D3-7846232CA690}" type="datetimeFigureOut">
              <a:rPr lang="en-US" smtClean="0"/>
              <a:pPr/>
              <a:t>3/19/2019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1FCBC-12BC-47C8-BE87-B3BC886BF93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3" r:id="rId11"/>
  </p:sldLayoutIdLst>
  <p:txStyles>
    <p:titleStyle>
      <a:lvl1pPr algn="ctr" defTabSz="4572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performanceassessmentresourcebank.org/"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828800"/>
          </a:xfrm>
        </p:spPr>
        <p:txBody>
          <a:bodyPr>
            <a:normAutofit/>
          </a:bodyPr>
          <a:lstStyle/>
          <a:p>
            <a:r>
              <a:rPr lang="en-US" b="1" i="1" dirty="0">
                <a:solidFill>
                  <a:srgbClr val="053760"/>
                </a:solidFill>
              </a:rPr>
              <a:t>WELCOME</a:t>
            </a:r>
            <a:endParaRPr lang="en-US" b="1" i="1" dirty="0">
              <a:solidFill>
                <a:srgbClr val="053760"/>
              </a:solidFill>
            </a:endParaRPr>
          </a:p>
        </p:txBody>
      </p:sp>
      <p:sp>
        <p:nvSpPr>
          <p:cNvPr id="4" name="Slide Number Placeholder 3"/>
          <p:cNvSpPr>
            <a:spLocks noGrp="1"/>
          </p:cNvSpPr>
          <p:nvPr>
            <p:ph type="sldNum" sz="quarter" idx="12"/>
          </p:nvPr>
        </p:nvSpPr>
        <p:spPr/>
        <p:txBody>
          <a:bodyPr/>
          <a:lstStyle/>
          <a:p>
            <a:fld id="{8E81FCBC-12BC-47C8-BE87-B3BC886BF939}" type="slidenum">
              <a:rPr lang="en-US" smtClean="0"/>
              <a:pPr/>
              <a:t>1</a:t>
            </a:fld>
            <a:endParaRPr lang="en-US"/>
          </a:p>
        </p:txBody>
      </p:sp>
    </p:spTree>
    <p:extLst>
      <p:ext uri="{BB962C8B-B14F-4D97-AF65-F5344CB8AC3E}">
        <p14:creationId xmlns:p14="http://schemas.microsoft.com/office/powerpoint/2010/main" val="1934819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914400"/>
          </a:xfrm>
        </p:spPr>
        <p:txBody>
          <a:bodyPr/>
          <a:lstStyle/>
          <a:p>
            <a:r>
              <a:rPr lang="en-US" dirty="0"/>
              <a:t>Types of Assessment</a:t>
            </a:r>
          </a:p>
        </p:txBody>
      </p:sp>
      <p:sp>
        <p:nvSpPr>
          <p:cNvPr id="3" name="Content Placeholder 2"/>
          <p:cNvSpPr>
            <a:spLocks noGrp="1"/>
          </p:cNvSpPr>
          <p:nvPr>
            <p:ph idx="1"/>
          </p:nvPr>
        </p:nvSpPr>
        <p:spPr>
          <a:xfrm>
            <a:off x="330678" y="1543050"/>
            <a:ext cx="8229600" cy="4114800"/>
          </a:xfrm>
        </p:spPr>
        <p:txBody>
          <a:bodyPr vert="horz" lIns="91440" tIns="45720" rIns="91440" bIns="45720" rtlCol="0" anchor="t">
            <a:normAutofit/>
          </a:bodyPr>
          <a:lstStyle/>
          <a:p>
            <a:r>
              <a:rPr lang="x-none" dirty="0"/>
              <a:t>As we discuss three different types of assessment – formative, interim</a:t>
            </a:r>
            <a:r>
              <a:rPr lang="en-US" dirty="0"/>
              <a:t>,</a:t>
            </a:r>
            <a:r>
              <a:rPr lang="x-none" dirty="0"/>
              <a:t> and summative – use Handout 1.1 to capture your notes. </a:t>
            </a:r>
            <a:endParaRPr lang="en-US" dirty="0"/>
          </a:p>
          <a:p>
            <a:r>
              <a:rPr lang="x-none" dirty="0"/>
              <a:t>Think about how these different types of assessment work together to inform teaching and learning.</a:t>
            </a:r>
          </a:p>
        </p:txBody>
      </p:sp>
      <p:sp>
        <p:nvSpPr>
          <p:cNvPr id="4" name="TextBox 3"/>
          <p:cNvSpPr txBox="1"/>
          <p:nvPr/>
        </p:nvSpPr>
        <p:spPr>
          <a:xfrm>
            <a:off x="158150" y="129396"/>
            <a:ext cx="4273550" cy="369332"/>
          </a:xfrm>
          <a:prstGeom prst="rect">
            <a:avLst/>
          </a:prstGeom>
          <a:noFill/>
        </p:spPr>
        <p:txBody>
          <a:bodyPr wrap="square" rtlCol="0" anchor="t">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20471512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914400"/>
          </a:xfrm>
        </p:spPr>
        <p:txBody>
          <a:bodyPr/>
          <a:lstStyle/>
          <a:p>
            <a:r>
              <a:rPr lang="en-US" dirty="0"/>
              <a:t>Session 3.C Objective</a:t>
            </a:r>
          </a:p>
        </p:txBody>
      </p:sp>
      <p:sp>
        <p:nvSpPr>
          <p:cNvPr id="3" name="Content Placeholder 2"/>
          <p:cNvSpPr>
            <a:spLocks noGrp="1"/>
          </p:cNvSpPr>
          <p:nvPr>
            <p:ph idx="1"/>
          </p:nvPr>
        </p:nvSpPr>
        <p:spPr/>
        <p:txBody>
          <a:bodyPr/>
          <a:lstStyle/>
          <a:p>
            <a:r>
              <a:rPr lang="en-US" dirty="0"/>
              <a:t>Deepen understanding of formative assessment by planning and providing feedback that can move student learning forward</a:t>
            </a:r>
          </a:p>
        </p:txBody>
      </p:sp>
      <p:sp>
        <p:nvSpPr>
          <p:cNvPr id="4" name="TextBox 3"/>
          <p:cNvSpPr txBox="1"/>
          <p:nvPr/>
        </p:nvSpPr>
        <p:spPr>
          <a:xfrm>
            <a:off x="152400" y="152400"/>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3310113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Thought Experiment on Feedback</a:t>
            </a:r>
          </a:p>
        </p:txBody>
      </p:sp>
      <p:sp>
        <p:nvSpPr>
          <p:cNvPr id="3" name="Content Placeholder 2"/>
          <p:cNvSpPr>
            <a:spLocks noGrp="1"/>
          </p:cNvSpPr>
          <p:nvPr>
            <p:ph idx="1"/>
          </p:nvPr>
        </p:nvSpPr>
        <p:spPr/>
        <p:txBody>
          <a:bodyPr>
            <a:normAutofit fontScale="92500" lnSpcReduction="10000"/>
          </a:bodyPr>
          <a:lstStyle/>
          <a:p>
            <a:r>
              <a:rPr lang="en-US" dirty="0"/>
              <a:t>Find Handout 3.4: Receiving Feedback and turn to the page with your assigned number. </a:t>
            </a:r>
          </a:p>
          <a:p>
            <a:r>
              <a:rPr lang="en-US" dirty="0"/>
              <a:t>Imagine this is your own essay as you read through the feedback.</a:t>
            </a:r>
          </a:p>
          <a:p>
            <a:pPr lvl="1"/>
            <a:r>
              <a:rPr lang="en-US" dirty="0"/>
              <a:t>How does this feedback on your paper make you feel? </a:t>
            </a:r>
          </a:p>
          <a:p>
            <a:pPr lvl="1"/>
            <a:r>
              <a:rPr lang="en-US" dirty="0"/>
              <a:t>How motivated are you to improve this essay?</a:t>
            </a:r>
          </a:p>
          <a:p>
            <a:pPr lvl="1"/>
            <a:r>
              <a:rPr lang="en-US" dirty="0"/>
              <a:t>What does the feedback tell you about how to improve your writing? </a:t>
            </a:r>
          </a:p>
          <a:p>
            <a:pPr lvl="1"/>
            <a:r>
              <a:rPr lang="en-US" dirty="0"/>
              <a:t>What questions do you have for the teacher?</a:t>
            </a:r>
          </a:p>
        </p:txBody>
      </p:sp>
      <p:sp>
        <p:nvSpPr>
          <p:cNvPr id="4" name="TextBox 3"/>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3721538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a:t>
            </a:r>
            <a:r>
              <a:rPr lang="en-US" dirty="0"/>
              <a:t>Feedback</a:t>
            </a:r>
          </a:p>
        </p:txBody>
      </p:sp>
      <p:sp>
        <p:nvSpPr>
          <p:cNvPr id="3" name="Content Placeholder 2"/>
          <p:cNvSpPr>
            <a:spLocks noGrp="1"/>
          </p:cNvSpPr>
          <p:nvPr>
            <p:ph idx="1"/>
          </p:nvPr>
        </p:nvSpPr>
        <p:spPr>
          <a:xfrm>
            <a:off x="422031" y="1371600"/>
            <a:ext cx="8229600" cy="4114800"/>
          </a:xfrm>
        </p:spPr>
        <p:txBody>
          <a:bodyPr>
            <a:normAutofit/>
          </a:bodyPr>
          <a:lstStyle/>
          <a:p>
            <a:pPr marL="628650" indent="-571500"/>
            <a:r>
              <a:rPr lang="en-US" sz="4000" dirty="0"/>
              <a:t>Where am I going?</a:t>
            </a:r>
          </a:p>
          <a:p>
            <a:pPr marL="628650" indent="-571500"/>
            <a:r>
              <a:rPr lang="en-US" sz="4000" dirty="0"/>
              <a:t>Where am I now?</a:t>
            </a:r>
          </a:p>
          <a:p>
            <a:pPr marL="628650" indent="-571500"/>
            <a:r>
              <a:rPr lang="en-US" sz="4000" dirty="0"/>
              <a:t>Where to next?</a:t>
            </a:r>
          </a:p>
          <a:p>
            <a:pPr marL="2628900" lvl="6" indent="0">
              <a:buNone/>
            </a:pPr>
            <a:r>
              <a:rPr lang="en-US" dirty="0"/>
              <a:t>							(Heritage, 2010)</a:t>
            </a:r>
          </a:p>
        </p:txBody>
      </p:sp>
      <p:sp>
        <p:nvSpPr>
          <p:cNvPr id="4" name="TextBox 3"/>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4254101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dirty="0"/>
              <a:t>Focus of Formative Feedback:</a:t>
            </a:r>
          </a:p>
        </p:txBody>
      </p:sp>
      <p:sp>
        <p:nvSpPr>
          <p:cNvPr id="3" name="Content Placeholder 2"/>
          <p:cNvSpPr>
            <a:spLocks noGrp="1"/>
          </p:cNvSpPr>
          <p:nvPr>
            <p:ph idx="1"/>
          </p:nvPr>
        </p:nvSpPr>
        <p:spPr/>
        <p:txBody>
          <a:bodyPr>
            <a:normAutofit/>
          </a:bodyPr>
          <a:lstStyle/>
          <a:p>
            <a:pPr>
              <a:lnSpc>
                <a:spcPct val="80000"/>
              </a:lnSpc>
            </a:pPr>
            <a:r>
              <a:rPr lang="en-US" dirty="0"/>
              <a:t>Providing information to the student with the goal of closing the gap between current learning and learning goals</a:t>
            </a:r>
          </a:p>
          <a:p>
            <a:pPr>
              <a:lnSpc>
                <a:spcPct val="80000"/>
              </a:lnSpc>
            </a:pPr>
            <a:r>
              <a:rPr lang="en-US" dirty="0"/>
              <a:t>Guiding the student to adjust and revise their thinking and to understand their own next steps</a:t>
            </a:r>
          </a:p>
          <a:p>
            <a:pPr>
              <a:lnSpc>
                <a:spcPct val="80000"/>
              </a:lnSpc>
            </a:pPr>
            <a:r>
              <a:rPr lang="en-US" dirty="0"/>
              <a:t>Providing criterion-based, clear and motivational information</a:t>
            </a:r>
          </a:p>
          <a:p>
            <a:endParaRPr lang="en-US" dirty="0"/>
          </a:p>
        </p:txBody>
      </p:sp>
      <p:sp>
        <p:nvSpPr>
          <p:cNvPr id="4" name="TextBox 3"/>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8411220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Qualities of Effective Feedback</a:t>
            </a:r>
          </a:p>
        </p:txBody>
      </p:sp>
      <p:sp>
        <p:nvSpPr>
          <p:cNvPr id="3" name="Content Placeholder 2"/>
          <p:cNvSpPr>
            <a:spLocks noGrp="1"/>
          </p:cNvSpPr>
          <p:nvPr>
            <p:ph idx="1"/>
          </p:nvPr>
        </p:nvSpPr>
        <p:spPr/>
        <p:txBody>
          <a:bodyPr/>
          <a:lstStyle/>
          <a:p>
            <a:r>
              <a:rPr lang="en-US" dirty="0"/>
              <a:t>What </a:t>
            </a:r>
            <a:r>
              <a:rPr lang="en-US" b="1" dirty="0"/>
              <a:t>adjectives</a:t>
            </a:r>
            <a:r>
              <a:rPr lang="en-US" dirty="0"/>
              <a:t> would you use to describe effective formative feedback in your context?</a:t>
            </a:r>
          </a:p>
          <a:p>
            <a:endParaRPr lang="en-US" dirty="0"/>
          </a:p>
          <a:p>
            <a:pPr lvl="1"/>
            <a:r>
              <a:rPr lang="en-US" dirty="0"/>
              <a:t>Individually, write three descriptive words on a sticky note.</a:t>
            </a:r>
          </a:p>
          <a:p>
            <a:pPr lvl="1"/>
            <a:r>
              <a:rPr lang="en-US" dirty="0"/>
              <a:t>Share your words with your table group.</a:t>
            </a:r>
          </a:p>
        </p:txBody>
      </p:sp>
      <p:sp>
        <p:nvSpPr>
          <p:cNvPr id="4" name="TextBox 3"/>
          <p:cNvSpPr txBox="1"/>
          <p:nvPr/>
        </p:nvSpPr>
        <p:spPr>
          <a:xfrm>
            <a:off x="152400" y="67270"/>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0595205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Modes of Feedback</a:t>
            </a:r>
          </a:p>
        </p:txBody>
      </p:sp>
      <p:sp>
        <p:nvSpPr>
          <p:cNvPr id="3" name="Content Placeholder 2"/>
          <p:cNvSpPr>
            <a:spLocks noGrp="1"/>
          </p:cNvSpPr>
          <p:nvPr>
            <p:ph idx="1"/>
          </p:nvPr>
        </p:nvSpPr>
        <p:spPr/>
        <p:txBody>
          <a:bodyPr/>
          <a:lstStyle/>
          <a:p>
            <a:r>
              <a:rPr lang="en-US" dirty="0"/>
              <a:t>What strategies or structures do you use to give students feedback?</a:t>
            </a:r>
          </a:p>
        </p:txBody>
      </p:sp>
      <p:sp>
        <p:nvSpPr>
          <p:cNvPr id="4" name="TextBox 3"/>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3329464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 Planning Feedback Strategies</a:t>
            </a:r>
          </a:p>
        </p:txBody>
      </p:sp>
      <p:sp>
        <p:nvSpPr>
          <p:cNvPr id="3" name="Content Placeholder 2"/>
          <p:cNvSpPr>
            <a:spLocks noGrp="1"/>
          </p:cNvSpPr>
          <p:nvPr>
            <p:ph idx="1"/>
          </p:nvPr>
        </p:nvSpPr>
        <p:spPr>
          <a:xfrm>
            <a:off x="457200" y="1189038"/>
            <a:ext cx="8229600" cy="4525962"/>
          </a:xfrm>
        </p:spPr>
        <p:txBody>
          <a:bodyPr>
            <a:normAutofit/>
          </a:bodyPr>
          <a:lstStyle/>
          <a:p>
            <a:pPr marL="0" indent="0">
              <a:buNone/>
            </a:pPr>
            <a:r>
              <a:rPr lang="en-US" dirty="0"/>
              <a:t>Return to your notes in Handout 3.3. With a partner, consider these questions: </a:t>
            </a:r>
          </a:p>
          <a:p>
            <a:r>
              <a:rPr lang="en-US" dirty="0"/>
              <a:t>Keeping in mind the qualities and modes of feedback we just discussed, how would you provide feedback to support these student(s) in moving their own learning forward? </a:t>
            </a:r>
          </a:p>
          <a:p>
            <a:r>
              <a:rPr lang="en-US" dirty="0"/>
              <a:t>Why did you make these choices?</a:t>
            </a:r>
          </a:p>
          <a:p>
            <a:pPr marL="0" indent="0">
              <a:buNone/>
            </a:pPr>
            <a:endParaRPr lang="en-US" sz="2400" dirty="0"/>
          </a:p>
        </p:txBody>
      </p:sp>
      <p:sp>
        <p:nvSpPr>
          <p:cNvPr id="4" name="TextBox 3"/>
          <p:cNvSpPr txBox="1"/>
          <p:nvPr/>
        </p:nvSpPr>
        <p:spPr>
          <a:xfrm>
            <a:off x="152400" y="67270"/>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41452616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dirty="0"/>
              <a:t>Practice – Planning Feedback Conversations</a:t>
            </a:r>
          </a:p>
        </p:txBody>
      </p:sp>
      <p:sp>
        <p:nvSpPr>
          <p:cNvPr id="3" name="Content Placeholder 2"/>
          <p:cNvSpPr>
            <a:spLocks noGrp="1"/>
          </p:cNvSpPr>
          <p:nvPr>
            <p:ph idx="1"/>
          </p:nvPr>
        </p:nvSpPr>
        <p:spPr/>
        <p:txBody>
          <a:bodyPr>
            <a:normAutofit fontScale="85000" lnSpcReduction="20000"/>
          </a:bodyPr>
          <a:lstStyle/>
          <a:p>
            <a:r>
              <a:rPr lang="en-US" dirty="0"/>
              <a:t>With a partner, identify one student sample or a pattern seen across the samples to which you would like to respond. </a:t>
            </a:r>
          </a:p>
          <a:p>
            <a:r>
              <a:rPr lang="en-US" dirty="0"/>
              <a:t>Plan a student conference (for individual sample) or a group discussion (for a pattern) that could help move student learning forward.</a:t>
            </a:r>
          </a:p>
          <a:p>
            <a:pPr lvl="1"/>
            <a:r>
              <a:rPr lang="en-US" dirty="0"/>
              <a:t>Plan an evidence-based discussion you would have with the student.</a:t>
            </a:r>
          </a:p>
          <a:p>
            <a:pPr lvl="1"/>
            <a:r>
              <a:rPr lang="en-US" dirty="0"/>
              <a:t>Develop three good questions you would ask the student.</a:t>
            </a:r>
          </a:p>
          <a:p>
            <a:r>
              <a:rPr lang="en-US" dirty="0"/>
              <a:t>You will enact and debrief your feedback with a partner.</a:t>
            </a:r>
          </a:p>
        </p:txBody>
      </p:sp>
      <p:sp>
        <p:nvSpPr>
          <p:cNvPr id="4" name="TextBox 3"/>
          <p:cNvSpPr txBox="1"/>
          <p:nvPr/>
        </p:nvSpPr>
        <p:spPr>
          <a:xfrm>
            <a:off x="152400" y="76200"/>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2694678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Enacting Feedback</a:t>
            </a:r>
            <a:endParaRPr lang="en-US" dirty="0"/>
          </a:p>
        </p:txBody>
      </p:sp>
      <p:sp>
        <p:nvSpPr>
          <p:cNvPr id="3" name="Content Placeholder 2"/>
          <p:cNvSpPr>
            <a:spLocks noGrp="1"/>
          </p:cNvSpPr>
          <p:nvPr>
            <p:ph idx="1"/>
          </p:nvPr>
        </p:nvSpPr>
        <p:spPr/>
        <p:txBody>
          <a:bodyPr>
            <a:normAutofit lnSpcReduction="10000"/>
          </a:bodyPr>
          <a:lstStyle/>
          <a:p>
            <a:r>
              <a:rPr lang="en-US" dirty="0"/>
              <a:t>Find a new partner and enact your conversation as a teacher, with your partner playing the role of the student. (5 minutes)</a:t>
            </a:r>
          </a:p>
          <a:p>
            <a:r>
              <a:rPr lang="en-US" dirty="0"/>
              <a:t>Debrief your conversation – What worked well? What questions and suggestions do you have? (2 minutes)</a:t>
            </a:r>
          </a:p>
          <a:p>
            <a:r>
              <a:rPr lang="en-US" dirty="0"/>
              <a:t>Switch partners and enact and debrief a second conversation. </a:t>
            </a:r>
          </a:p>
        </p:txBody>
      </p:sp>
      <p:sp>
        <p:nvSpPr>
          <p:cNvPr id="5" name="TextBox 4"/>
          <p:cNvSpPr txBox="1"/>
          <p:nvPr/>
        </p:nvSpPr>
        <p:spPr>
          <a:xfrm>
            <a:off x="152400" y="128313"/>
            <a:ext cx="6858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9224232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p>
        </p:txBody>
      </p:sp>
      <p:sp>
        <p:nvSpPr>
          <p:cNvPr id="3" name="Content Placeholder 2"/>
          <p:cNvSpPr>
            <a:spLocks noGrp="1"/>
          </p:cNvSpPr>
          <p:nvPr>
            <p:ph idx="1"/>
          </p:nvPr>
        </p:nvSpPr>
        <p:spPr/>
        <p:txBody>
          <a:bodyPr/>
          <a:lstStyle/>
          <a:p>
            <a:r>
              <a:rPr lang="en-US" dirty="0"/>
              <a:t>What worked well?</a:t>
            </a:r>
          </a:p>
          <a:p>
            <a:r>
              <a:rPr lang="en-US" dirty="0"/>
              <a:t>What was challenging?</a:t>
            </a:r>
          </a:p>
          <a:p>
            <a:r>
              <a:rPr lang="en-US" dirty="0"/>
              <a:t>What are your takeaways about feedback?</a:t>
            </a:r>
          </a:p>
        </p:txBody>
      </p:sp>
      <p:sp>
        <p:nvSpPr>
          <p:cNvPr id="4" name="TextBox 3"/>
          <p:cNvSpPr txBox="1"/>
          <p:nvPr/>
        </p:nvSpPr>
        <p:spPr>
          <a:xfrm>
            <a:off x="152400" y="76200"/>
            <a:ext cx="6858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159172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Assessment</a:t>
            </a:r>
          </a:p>
        </p:txBody>
      </p:sp>
      <p:sp>
        <p:nvSpPr>
          <p:cNvPr id="3" name="Content Placeholder 2"/>
          <p:cNvSpPr>
            <a:spLocks noGrp="1"/>
          </p:cNvSpPr>
          <p:nvPr>
            <p:ph idx="1"/>
          </p:nvPr>
        </p:nvSpPr>
        <p:spPr>
          <a:xfrm>
            <a:off x="457200" y="1197968"/>
            <a:ext cx="8229600" cy="4517033"/>
          </a:xfrm>
        </p:spPr>
        <p:txBody>
          <a:bodyPr vert="horz" lIns="91440" tIns="45720" rIns="91440" bIns="45720" rtlCol="0" anchor="t">
            <a:normAutofit fontScale="85000" lnSpcReduction="10000"/>
          </a:bodyPr>
          <a:lstStyle/>
          <a:p>
            <a:pPr marL="0" indent="0">
              <a:buNone/>
            </a:pPr>
            <a:r>
              <a:rPr lang="x-none" dirty="0"/>
              <a:t>Description:</a:t>
            </a:r>
          </a:p>
          <a:p>
            <a:pPr lvl="1"/>
            <a:r>
              <a:rPr lang="x-none" dirty="0">
                <a:cs typeface="Helvetica" panose="020B0604020202020204" pitchFamily="34" charset="0"/>
              </a:rPr>
              <a:t>“A </a:t>
            </a:r>
            <a:r>
              <a:rPr lang="x-none" b="1" dirty="0">
                <a:cs typeface="Helvetica" panose="020B0604020202020204" pitchFamily="34" charset="0"/>
              </a:rPr>
              <a:t>process </a:t>
            </a:r>
            <a:r>
              <a:rPr lang="x-none" dirty="0">
                <a:cs typeface="Helvetica" panose="020B0604020202020204" pitchFamily="34" charset="0"/>
              </a:rPr>
              <a:t>that takes place </a:t>
            </a:r>
            <a:r>
              <a:rPr lang="x-none" b="1" dirty="0">
                <a:cs typeface="Helvetica" panose="020B0604020202020204" pitchFamily="34" charset="0"/>
              </a:rPr>
              <a:t>continuously</a:t>
            </a:r>
            <a:r>
              <a:rPr lang="x-none" dirty="0">
                <a:cs typeface="Helvetica" panose="020B0604020202020204" pitchFamily="34" charset="0"/>
              </a:rPr>
              <a:t> during the course of teaching and learning to provide </a:t>
            </a:r>
            <a:r>
              <a:rPr lang="x-none" b="1" dirty="0">
                <a:cs typeface="Helvetica" panose="020B0604020202020204" pitchFamily="34" charset="0"/>
              </a:rPr>
              <a:t>teachers and students</a:t>
            </a:r>
            <a:r>
              <a:rPr lang="x-none" dirty="0">
                <a:cs typeface="Helvetica" panose="020B0604020202020204" pitchFamily="34" charset="0"/>
              </a:rPr>
              <a:t> with </a:t>
            </a:r>
            <a:r>
              <a:rPr lang="x-none" b="1" dirty="0">
                <a:cs typeface="Helvetica" panose="020B0604020202020204" pitchFamily="34" charset="0"/>
              </a:rPr>
              <a:t>feedback</a:t>
            </a:r>
            <a:r>
              <a:rPr lang="x-none" dirty="0">
                <a:cs typeface="Helvetica" panose="020B0604020202020204" pitchFamily="34" charset="0"/>
              </a:rPr>
              <a:t> to close the gap between current learning and desired goals.” — Margaret Heritage, </a:t>
            </a:r>
            <a:r>
              <a:rPr lang="x-none" i="1" dirty="0">
                <a:cs typeface="Helvetica" panose="020B0604020202020204" pitchFamily="34" charset="0"/>
              </a:rPr>
              <a:t>Formative Assessment: Making It Happen in the Classroom</a:t>
            </a:r>
            <a:r>
              <a:rPr lang="en-US" i="1" dirty="0">
                <a:cs typeface="Helvetica" panose="020B0604020202020204" pitchFamily="34" charset="0"/>
              </a:rPr>
              <a:t>. P.10</a:t>
            </a:r>
            <a:endParaRPr lang="x-none" i="1" dirty="0">
              <a:cs typeface="Helvetica" panose="020B0604020202020204" pitchFamily="34" charset="0"/>
            </a:endParaRPr>
          </a:p>
          <a:p>
            <a:pPr lvl="1"/>
            <a:r>
              <a:rPr lang="x-none" dirty="0">
                <a:cs typeface="Helvetica" panose="020B0604020202020204" pitchFamily="34" charset="0"/>
              </a:rPr>
              <a:t>Not a tool or an event, but a process</a:t>
            </a:r>
            <a:endParaRPr lang="x-none" dirty="0"/>
          </a:p>
          <a:p>
            <a:pPr marL="0" indent="0">
              <a:buNone/>
            </a:pPr>
            <a:r>
              <a:rPr lang="x-none" dirty="0"/>
              <a:t>Purposes:</a:t>
            </a:r>
          </a:p>
          <a:p>
            <a:pPr marL="857250" lvl="2" indent="-457200"/>
            <a:r>
              <a:rPr lang="x-none" sz="2800" dirty="0">
                <a:cs typeface="Helvetica" panose="020B0604020202020204" pitchFamily="34" charset="0"/>
              </a:rPr>
              <a:t>Provide immediate or very rapid feedback to teachers and students </a:t>
            </a:r>
          </a:p>
          <a:p>
            <a:pPr marL="857250" lvl="2" indent="-457200"/>
            <a:r>
              <a:rPr lang="x-none" sz="2800" dirty="0">
                <a:cs typeface="Helvetica" panose="020B0604020202020204" pitchFamily="34" charset="0"/>
              </a:rPr>
              <a:t>Provide evidence that can be used to adapt teaching and learning</a:t>
            </a:r>
            <a:endParaRPr lang="x-none" sz="2800" i="1" dirty="0">
              <a:solidFill>
                <a:schemeClr val="tx1">
                  <a:lumMod val="65000"/>
                  <a:lumOff val="35000"/>
                </a:schemeClr>
              </a:solidFill>
              <a:latin typeface="Helvetica" panose="020B0604020202020204" pitchFamily="34" charset="0"/>
              <a:cs typeface="Helvetica" panose="020B0604020202020204" pitchFamily="34" charset="0"/>
            </a:endParaRPr>
          </a:p>
          <a:p>
            <a:endParaRPr lang="en-US" dirty="0"/>
          </a:p>
        </p:txBody>
      </p:sp>
      <p:sp>
        <p:nvSpPr>
          <p:cNvPr id="4" name="TextBox 3"/>
          <p:cNvSpPr txBox="1"/>
          <p:nvPr/>
        </p:nvSpPr>
        <p:spPr>
          <a:xfrm>
            <a:off x="152400" y="128312"/>
            <a:ext cx="3285130" cy="923330"/>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5978391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1143000"/>
            <a:ext cx="7772400" cy="1829761"/>
          </a:xfrm>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Session 3.D: </a:t>
            </a:r>
            <a:r>
              <a:rPr lang="en-US" dirty="0"/>
              <a:t/>
            </a:r>
            <a:br>
              <a:rPr lang="en-US" dirty="0"/>
            </a:br>
            <a:r>
              <a:rPr lang="en-US" dirty="0">
                <a:solidFill>
                  <a:srgbClr val="053760"/>
                </a:solidFill>
              </a:rPr>
              <a:t>Modifying Instruction</a:t>
            </a:r>
          </a:p>
        </p:txBody>
      </p:sp>
      <p:sp>
        <p:nvSpPr>
          <p:cNvPr id="4" name="Slide Number Placeholder 3"/>
          <p:cNvSpPr>
            <a:spLocks noGrp="1"/>
          </p:cNvSpPr>
          <p:nvPr>
            <p:ph type="sldNum" sz="quarter" idx="12"/>
          </p:nvPr>
        </p:nvSpPr>
        <p:spPr/>
        <p:txBody>
          <a:bodyPr/>
          <a:lstStyle/>
          <a:p>
            <a:fld id="{8E81FCBC-12BC-47C8-BE87-B3BC886BF939}" type="slidenum">
              <a:rPr lang="en-US" smtClean="0"/>
              <a:pPr/>
              <a:t>110</a:t>
            </a:fld>
            <a:endParaRPr lang="en-US"/>
          </a:p>
        </p:txBody>
      </p:sp>
      <p:sp>
        <p:nvSpPr>
          <p:cNvPr id="5" name="Subtitle 4"/>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0264592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3.D Objectives</a:t>
            </a:r>
          </a:p>
        </p:txBody>
      </p:sp>
      <p:sp>
        <p:nvSpPr>
          <p:cNvPr id="3" name="Content Placeholder 2"/>
          <p:cNvSpPr>
            <a:spLocks noGrp="1"/>
          </p:cNvSpPr>
          <p:nvPr>
            <p:ph idx="1"/>
          </p:nvPr>
        </p:nvSpPr>
        <p:spPr/>
        <p:txBody>
          <a:bodyPr>
            <a:normAutofit/>
          </a:bodyPr>
          <a:lstStyle/>
          <a:p>
            <a:r>
              <a:rPr lang="en-US" dirty="0"/>
              <a:t>Develop a shared definition of curriculum-embedded performance assessment</a:t>
            </a:r>
          </a:p>
          <a:p>
            <a:r>
              <a:rPr lang="en-US" dirty="0"/>
              <a:t>Based on your analysis of student samples, and the needs of students in your context, consider adaptations to the task you could make to support student learning in a classroom setting. </a:t>
            </a:r>
          </a:p>
        </p:txBody>
      </p:sp>
      <p:sp>
        <p:nvSpPr>
          <p:cNvPr id="6" name="TextBox 5"/>
          <p:cNvSpPr txBox="1"/>
          <p:nvPr/>
        </p:nvSpPr>
        <p:spPr>
          <a:xfrm>
            <a:off x="152400" y="128313"/>
            <a:ext cx="6858000" cy="923330"/>
          </a:xfrm>
          <a:prstGeom prst="rect">
            <a:avLst/>
          </a:prstGeom>
          <a:noFill/>
        </p:spPr>
        <p:txBody>
          <a:bodyPr wrap="square" rtlCol="0">
            <a:spAutoFit/>
          </a:bodyPr>
          <a:lstStyle/>
          <a:p>
            <a:r>
              <a:rPr lang="en-US" dirty="0">
                <a:solidFill>
                  <a:srgbClr val="053760"/>
                </a:solidFill>
              </a:rPr>
              <a:t>Session 3.D: Modifying Instruction</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0222176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914400"/>
          </a:xfrm>
        </p:spPr>
        <p:txBody>
          <a:bodyPr>
            <a:normAutofit/>
          </a:bodyPr>
          <a:lstStyle/>
          <a:p>
            <a:r>
              <a:rPr lang="en-US" dirty="0">
                <a:effectLst/>
              </a:rPr>
              <a:t>Defining “Curriculum-Embedded”</a:t>
            </a:r>
            <a:endParaRPr lang="en-US" dirty="0"/>
          </a:p>
        </p:txBody>
      </p:sp>
      <p:sp>
        <p:nvSpPr>
          <p:cNvPr id="3" name="Content Placeholder 2"/>
          <p:cNvSpPr>
            <a:spLocks noGrp="1"/>
          </p:cNvSpPr>
          <p:nvPr>
            <p:ph idx="1"/>
          </p:nvPr>
        </p:nvSpPr>
        <p:spPr/>
        <p:txBody>
          <a:bodyPr>
            <a:noAutofit/>
          </a:bodyPr>
          <a:lstStyle/>
          <a:p>
            <a:pPr marL="1588" indent="0">
              <a:spcBef>
                <a:spcPts val="0"/>
              </a:spcBef>
              <a:spcAft>
                <a:spcPts val="1800"/>
              </a:spcAft>
              <a:buNone/>
            </a:pPr>
            <a:endParaRPr lang="en-US" sz="2800" dirty="0">
              <a:cs typeface="Georgia"/>
            </a:endParaRPr>
          </a:p>
          <a:p>
            <a:pPr marL="1588" indent="0">
              <a:spcBef>
                <a:spcPts val="0"/>
              </a:spcBef>
              <a:spcAft>
                <a:spcPts val="1800"/>
              </a:spcAft>
              <a:buNone/>
            </a:pPr>
            <a:r>
              <a:rPr lang="en-US" sz="2800" dirty="0">
                <a:cs typeface="Georgia"/>
              </a:rPr>
              <a:t>A curriculum-embedded performance task is </a:t>
            </a:r>
            <a:r>
              <a:rPr lang="en-US" sz="2800" b="1" dirty="0">
                <a:cs typeface="Georgia"/>
              </a:rPr>
              <a:t>fully integrated into a unit of study </a:t>
            </a:r>
            <a:r>
              <a:rPr lang="en-US" sz="2800" dirty="0">
                <a:cs typeface="Georgia"/>
              </a:rPr>
              <a:t>and provides students with </a:t>
            </a:r>
            <a:r>
              <a:rPr lang="en-US" sz="2800" b="1" dirty="0">
                <a:cs typeface="Georgia"/>
              </a:rPr>
              <a:t>ample instructional support</a:t>
            </a:r>
            <a:r>
              <a:rPr lang="en-US" sz="2800" dirty="0">
                <a:cs typeface="Georgia"/>
              </a:rPr>
              <a:t>. </a:t>
            </a:r>
          </a:p>
          <a:p>
            <a:pPr marL="1588" indent="0">
              <a:buNone/>
            </a:pPr>
            <a:r>
              <a:rPr lang="en-US" sz="2800" dirty="0">
                <a:cs typeface="Georgia"/>
              </a:rPr>
              <a:t>Ideally, curriculum-embedded tasks require students to do and produce </a:t>
            </a:r>
            <a:r>
              <a:rPr lang="en-US" sz="2800" b="1" dirty="0">
                <a:cs typeface="Georgia"/>
              </a:rPr>
              <a:t>authentic work </a:t>
            </a:r>
            <a:r>
              <a:rPr lang="en-US" sz="2800" dirty="0">
                <a:cs typeface="Georgia"/>
              </a:rPr>
              <a:t>with the skills and knowledge contained in a given unit.</a:t>
            </a:r>
          </a:p>
        </p:txBody>
      </p:sp>
      <p:sp>
        <p:nvSpPr>
          <p:cNvPr id="4" name="TextBox 3"/>
          <p:cNvSpPr txBox="1"/>
          <p:nvPr/>
        </p:nvSpPr>
        <p:spPr>
          <a:xfrm>
            <a:off x="152400" y="196851"/>
            <a:ext cx="3390865" cy="369332"/>
          </a:xfrm>
          <a:prstGeom prst="rect">
            <a:avLst/>
          </a:prstGeom>
          <a:noFill/>
        </p:spPr>
        <p:txBody>
          <a:bodyPr wrap="none" rtlCol="0">
            <a:spAutoFit/>
          </a:bodyPr>
          <a:lstStyle/>
          <a:p>
            <a:r>
              <a:rPr lang="en-US" dirty="0">
                <a:solidFill>
                  <a:srgbClr val="053760"/>
                </a:solidFill>
              </a:rPr>
              <a:t>Session 3.D: Modifying Instruction</a:t>
            </a:r>
          </a:p>
        </p:txBody>
      </p:sp>
      <p:sp>
        <p:nvSpPr>
          <p:cNvPr id="5" name="Slide Number Placeholder 4"/>
          <p:cNvSpPr>
            <a:spLocks noGrp="1"/>
          </p:cNvSpPr>
          <p:nvPr>
            <p:ph type="sldNum" sz="quarter" idx="12"/>
          </p:nvPr>
        </p:nvSpPr>
        <p:spPr/>
        <p:txBody>
          <a:bodyPr/>
          <a:lstStyle/>
          <a:p>
            <a:fld id="{8E81FCBC-12BC-47C8-BE87-B3BC886BF939}" type="slidenum">
              <a:rPr lang="en-US" smtClean="0"/>
              <a:pPr/>
              <a:t>112</a:t>
            </a:fld>
            <a:endParaRPr lang="en-US"/>
          </a:p>
        </p:txBody>
      </p:sp>
    </p:spTree>
    <p:extLst>
      <p:ext uri="{BB962C8B-B14F-4D97-AF65-F5344CB8AC3E}">
        <p14:creationId xmlns:p14="http://schemas.microsoft.com/office/powerpoint/2010/main" val="2545074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Blank title</a:t>
            </a:r>
            <a:endParaRPr lang="en-US" dirty="0"/>
          </a:p>
        </p:txBody>
      </p:sp>
      <p:pic>
        <p:nvPicPr>
          <p:cNvPr id="4" name="Content Placeholder 3" descr="SCALE Assessment Continuum graph with Depth of Learning as the Y axis and Response Times along the X axis. Along the upward curve of the line, knowledge and skills are liste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74934"/>
          </a:xfrm>
        </p:spPr>
      </p:pic>
    </p:spTree>
    <p:extLst>
      <p:ext uri="{BB962C8B-B14F-4D97-AF65-F5344CB8AC3E}">
        <p14:creationId xmlns:p14="http://schemas.microsoft.com/office/powerpoint/2010/main" val="72512136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a:t>Adapting a Task for the Classroom</a:t>
            </a:r>
          </a:p>
        </p:txBody>
      </p:sp>
      <p:sp>
        <p:nvSpPr>
          <p:cNvPr id="3" name="Content Placeholder 2"/>
          <p:cNvSpPr>
            <a:spLocks noGrp="1"/>
          </p:cNvSpPr>
          <p:nvPr>
            <p:ph idx="1"/>
          </p:nvPr>
        </p:nvSpPr>
        <p:spPr>
          <a:xfrm>
            <a:off x="457200" y="1828800"/>
            <a:ext cx="8229600" cy="4114800"/>
          </a:xfrm>
        </p:spPr>
        <p:txBody>
          <a:bodyPr/>
          <a:lstStyle/>
          <a:p>
            <a:r>
              <a:rPr lang="en-US" dirty="0"/>
              <a:t>Return to your analysis of student work in Handout 3.3.</a:t>
            </a:r>
          </a:p>
          <a:p>
            <a:pPr lvl="1"/>
            <a:r>
              <a:rPr lang="en-US" dirty="0"/>
              <a:t>In your evaluation of student work samples from this earlier task, what skills and concepts were identified as the biggest challenges for students?</a:t>
            </a:r>
          </a:p>
          <a:p>
            <a:pPr lvl="1"/>
            <a:r>
              <a:rPr lang="en-US" dirty="0"/>
              <a:t>Are there other challenges that you anticipate for students in your own context?</a:t>
            </a:r>
          </a:p>
          <a:p>
            <a:endParaRPr lang="en-US" dirty="0"/>
          </a:p>
        </p:txBody>
      </p:sp>
      <p:sp>
        <p:nvSpPr>
          <p:cNvPr id="4" name="Rectangle 3"/>
          <p:cNvSpPr/>
          <p:nvPr/>
        </p:nvSpPr>
        <p:spPr>
          <a:xfrm>
            <a:off x="485775" y="316468"/>
            <a:ext cx="6934200" cy="369332"/>
          </a:xfrm>
          <a:prstGeom prst="rect">
            <a:avLst/>
          </a:prstGeom>
        </p:spPr>
        <p:txBody>
          <a:bodyPr wrap="square">
            <a:spAutoFit/>
          </a:bodyPr>
          <a:lstStyle/>
          <a:p>
            <a:r>
              <a:rPr lang="en-US" dirty="0">
                <a:solidFill>
                  <a:srgbClr val="053760"/>
                </a:solidFill>
              </a:rPr>
              <a:t>Session 3.D: Modifying Instruction</a:t>
            </a:r>
          </a:p>
        </p:txBody>
      </p:sp>
    </p:spTree>
    <p:extLst>
      <p:ext uri="{BB962C8B-B14F-4D97-AF65-F5344CB8AC3E}">
        <p14:creationId xmlns:p14="http://schemas.microsoft.com/office/powerpoint/2010/main" val="11263071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7226"/>
            <a:ext cx="8229600" cy="914400"/>
          </a:xfrm>
        </p:spPr>
        <p:txBody>
          <a:bodyPr>
            <a:normAutofit/>
          </a:bodyPr>
          <a:lstStyle/>
          <a:p>
            <a:r>
              <a:rPr lang="en-US" dirty="0"/>
              <a:t>Adapting a Task for the Classroom</a:t>
            </a:r>
          </a:p>
        </p:txBody>
      </p:sp>
      <p:sp>
        <p:nvSpPr>
          <p:cNvPr id="3" name="Content Placeholder 2"/>
          <p:cNvSpPr>
            <a:spLocks noGrp="1"/>
          </p:cNvSpPr>
          <p:nvPr>
            <p:ph idx="1"/>
          </p:nvPr>
        </p:nvSpPr>
        <p:spPr>
          <a:xfrm>
            <a:off x="433387" y="1828800"/>
            <a:ext cx="8229600" cy="4114800"/>
          </a:xfrm>
        </p:spPr>
        <p:txBody>
          <a:bodyPr>
            <a:normAutofit/>
          </a:bodyPr>
          <a:lstStyle/>
          <a:p>
            <a:r>
              <a:rPr lang="en-US" dirty="0"/>
              <a:t>Based on your analysis of student work, create a poster with your ideas for adapting this task to a classroom setting.</a:t>
            </a:r>
          </a:p>
          <a:p>
            <a:pPr lvl="1"/>
            <a:r>
              <a:rPr lang="en-US" dirty="0"/>
              <a:t>How could you scaffold student learning?</a:t>
            </a:r>
          </a:p>
          <a:p>
            <a:pPr lvl="1"/>
            <a:r>
              <a:rPr lang="en-US" dirty="0"/>
              <a:t>What opportunities for formative assessment could you plan?</a:t>
            </a:r>
          </a:p>
          <a:p>
            <a:pPr lvl="1"/>
            <a:r>
              <a:rPr lang="en-US" dirty="0"/>
              <a:t>How would you make the task more engaging</a:t>
            </a:r>
          </a:p>
          <a:p>
            <a:pPr lvl="1"/>
            <a:endParaRPr lang="en-US" dirty="0"/>
          </a:p>
        </p:txBody>
      </p:sp>
      <p:sp>
        <p:nvSpPr>
          <p:cNvPr id="4" name="Rectangle 3"/>
          <p:cNvSpPr/>
          <p:nvPr/>
        </p:nvSpPr>
        <p:spPr>
          <a:xfrm>
            <a:off x="471487" y="268844"/>
            <a:ext cx="6829425" cy="369332"/>
          </a:xfrm>
          <a:prstGeom prst="rect">
            <a:avLst/>
          </a:prstGeom>
        </p:spPr>
        <p:txBody>
          <a:bodyPr wrap="square">
            <a:spAutoFit/>
          </a:bodyPr>
          <a:lstStyle/>
          <a:p>
            <a:r>
              <a:rPr lang="en-US" dirty="0">
                <a:solidFill>
                  <a:srgbClr val="053760"/>
                </a:solidFill>
              </a:rPr>
              <a:t>Session 3.D: Modifying Instruction</a:t>
            </a:r>
          </a:p>
        </p:txBody>
      </p:sp>
    </p:spTree>
    <p:extLst>
      <p:ext uri="{BB962C8B-B14F-4D97-AF65-F5344CB8AC3E}">
        <p14:creationId xmlns:p14="http://schemas.microsoft.com/office/powerpoint/2010/main" val="3821538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a:t>Gallery Walk</a:t>
            </a:r>
          </a:p>
        </p:txBody>
      </p:sp>
      <p:sp>
        <p:nvSpPr>
          <p:cNvPr id="3" name="Content Placeholder 2"/>
          <p:cNvSpPr>
            <a:spLocks noGrp="1"/>
          </p:cNvSpPr>
          <p:nvPr>
            <p:ph idx="1"/>
          </p:nvPr>
        </p:nvSpPr>
        <p:spPr>
          <a:xfrm>
            <a:off x="457200" y="2221468"/>
            <a:ext cx="8229600" cy="4484132"/>
          </a:xfrm>
        </p:spPr>
        <p:txBody>
          <a:bodyPr/>
          <a:lstStyle/>
          <a:p>
            <a:r>
              <a:rPr lang="en-US" dirty="0"/>
              <a:t>Circulate around the room, viewing the posters created by your colleagues. </a:t>
            </a:r>
          </a:p>
          <a:p>
            <a:r>
              <a:rPr lang="en-US" dirty="0"/>
              <a:t>Add sticky notes if you have any feedback or ideas.</a:t>
            </a:r>
          </a:p>
          <a:p>
            <a:endParaRPr lang="en-US" dirty="0"/>
          </a:p>
        </p:txBody>
      </p:sp>
      <p:sp>
        <p:nvSpPr>
          <p:cNvPr id="5" name="Rectangle 4"/>
          <p:cNvSpPr/>
          <p:nvPr/>
        </p:nvSpPr>
        <p:spPr>
          <a:xfrm>
            <a:off x="457200" y="609600"/>
            <a:ext cx="6934200" cy="369332"/>
          </a:xfrm>
          <a:prstGeom prst="rect">
            <a:avLst/>
          </a:prstGeom>
        </p:spPr>
        <p:txBody>
          <a:bodyPr wrap="square">
            <a:spAutoFit/>
          </a:bodyPr>
          <a:lstStyle/>
          <a:p>
            <a:r>
              <a:rPr lang="en-US" dirty="0">
                <a:solidFill>
                  <a:srgbClr val="053760"/>
                </a:solidFill>
              </a:rPr>
              <a:t>Session 3.D: Modifying Instruction</a:t>
            </a:r>
          </a:p>
        </p:txBody>
      </p:sp>
    </p:spTree>
    <p:extLst>
      <p:ext uri="{BB962C8B-B14F-4D97-AF65-F5344CB8AC3E}">
        <p14:creationId xmlns:p14="http://schemas.microsoft.com/office/powerpoint/2010/main" val="8569975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99" y="914400"/>
            <a:ext cx="8229600" cy="914400"/>
          </a:xfrm>
        </p:spPr>
        <p:txBody>
          <a:bodyPr>
            <a:normAutofit fontScale="90000"/>
          </a:bodyPr>
          <a:lstStyle/>
          <a:p>
            <a:r>
              <a:rPr lang="en-US" dirty="0"/>
              <a:t>Performance Assessment Resource Bank (PARB)</a:t>
            </a:r>
          </a:p>
        </p:txBody>
      </p:sp>
      <p:sp>
        <p:nvSpPr>
          <p:cNvPr id="3" name="Content Placeholder 2"/>
          <p:cNvSpPr>
            <a:spLocks noGrp="1"/>
          </p:cNvSpPr>
          <p:nvPr>
            <p:ph idx="1"/>
          </p:nvPr>
        </p:nvSpPr>
        <p:spPr>
          <a:xfrm>
            <a:off x="466299" y="2362200"/>
            <a:ext cx="8229600" cy="4114800"/>
          </a:xfrm>
        </p:spPr>
        <p:txBody>
          <a:bodyPr>
            <a:normAutofit/>
          </a:bodyPr>
          <a:lstStyle/>
          <a:p>
            <a:pPr marL="0" indent="0">
              <a:buNone/>
            </a:pPr>
            <a:r>
              <a:rPr lang="en-US" dirty="0"/>
              <a:t>This website offers free, vetted K-12 curriculum-embedded performance tasks in math, English/language arts, science, and history/social studies:</a:t>
            </a:r>
          </a:p>
          <a:p>
            <a:pPr>
              <a:buFont typeface="Arial" panose="020B0604020202020204" pitchFamily="34" charset="0"/>
              <a:buChar char="•"/>
            </a:pPr>
            <a:r>
              <a:rPr lang="en-US" sz="3100" smtClean="0">
                <a:hlinkClick r:id="rId3"/>
              </a:rPr>
              <a:t>Visit: www.performanceassessmentresourcebank.org</a:t>
            </a:r>
            <a:r>
              <a:rPr lang="en-US" sz="3100" smtClean="0"/>
              <a:t> </a:t>
            </a:r>
            <a:endParaRPr lang="en-US" sz="3100" dirty="0"/>
          </a:p>
        </p:txBody>
      </p:sp>
      <p:sp>
        <p:nvSpPr>
          <p:cNvPr id="4" name="Rectangle 3"/>
          <p:cNvSpPr/>
          <p:nvPr/>
        </p:nvSpPr>
        <p:spPr>
          <a:xfrm>
            <a:off x="475398" y="253285"/>
            <a:ext cx="7144602" cy="369332"/>
          </a:xfrm>
          <a:prstGeom prst="rect">
            <a:avLst/>
          </a:prstGeom>
        </p:spPr>
        <p:txBody>
          <a:bodyPr wrap="square">
            <a:spAutoFit/>
          </a:bodyPr>
          <a:lstStyle/>
          <a:p>
            <a:r>
              <a:rPr lang="en-US" dirty="0">
                <a:solidFill>
                  <a:srgbClr val="053760"/>
                </a:solidFill>
              </a:rPr>
              <a:t>Session 3.D: Modifying Instruction</a:t>
            </a:r>
          </a:p>
        </p:txBody>
      </p:sp>
    </p:spTree>
    <p:extLst>
      <p:ext uri="{BB962C8B-B14F-4D97-AF65-F5344CB8AC3E}">
        <p14:creationId xmlns:p14="http://schemas.microsoft.com/office/powerpoint/2010/main" val="79883845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rmAutofit fontScale="90000"/>
          </a:bodyPr>
          <a:lstStyle/>
          <a:p>
            <a:r>
              <a:rPr lang="en-US" sz="2000" dirty="0">
                <a:solidFill>
                  <a:srgbClr val="053760"/>
                </a:solidFill>
              </a:rPr>
              <a:t>Session 3.D: Modifying Instruction</a:t>
            </a:r>
            <a:r>
              <a:rPr lang="en-US" dirty="0"/>
              <a:t/>
            </a:r>
            <a:br>
              <a:rPr lang="en-US" dirty="0"/>
            </a:br>
            <a:endParaRPr lang="en-US" dirty="0"/>
          </a:p>
        </p:txBody>
      </p:sp>
      <p:sp>
        <p:nvSpPr>
          <p:cNvPr id="3" name="Content Placeholder 2"/>
          <p:cNvSpPr>
            <a:spLocks noGrp="1"/>
          </p:cNvSpPr>
          <p:nvPr>
            <p:ph idx="1"/>
          </p:nvPr>
        </p:nvSpPr>
        <p:spPr>
          <a:xfrm>
            <a:off x="457200" y="1600201"/>
            <a:ext cx="8229600" cy="4114800"/>
          </a:xfrm>
        </p:spPr>
        <p:txBody>
          <a:bodyPr/>
          <a:lstStyle/>
          <a:p>
            <a:r>
              <a:rPr lang="en-US" dirty="0"/>
              <a:t>See Handout 3.5: Additional Resources for Performance Assessment for more information. </a:t>
            </a:r>
          </a:p>
        </p:txBody>
      </p:sp>
    </p:spTree>
    <p:extLst>
      <p:ext uri="{BB962C8B-B14F-4D97-AF65-F5344CB8AC3E}">
        <p14:creationId xmlns:p14="http://schemas.microsoft.com/office/powerpoint/2010/main" val="18772223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685801"/>
            <a:ext cx="8229600" cy="914400"/>
          </a:xfrm>
        </p:spPr>
        <p:txBody>
          <a:bodyPr/>
          <a:lstStyle/>
          <a:p>
            <a:r>
              <a:rPr lang="en-US" dirty="0"/>
              <a:t>Closing Reflections</a:t>
            </a:r>
          </a:p>
        </p:txBody>
      </p:sp>
      <p:sp>
        <p:nvSpPr>
          <p:cNvPr id="3" name="Content Placeholder 2"/>
          <p:cNvSpPr>
            <a:spLocks noGrp="1"/>
          </p:cNvSpPr>
          <p:nvPr>
            <p:ph idx="1"/>
          </p:nvPr>
        </p:nvSpPr>
        <p:spPr/>
        <p:txBody>
          <a:bodyPr/>
          <a:lstStyle/>
          <a:p>
            <a:r>
              <a:rPr lang="en-US" dirty="0"/>
              <a:t>How has today’s experience impacted your thinking about performance assessment?</a:t>
            </a:r>
          </a:p>
        </p:txBody>
      </p:sp>
      <p:sp>
        <p:nvSpPr>
          <p:cNvPr id="4" name="Rectangle 3"/>
          <p:cNvSpPr/>
          <p:nvPr/>
        </p:nvSpPr>
        <p:spPr>
          <a:xfrm>
            <a:off x="454152" y="292085"/>
            <a:ext cx="6934200" cy="369332"/>
          </a:xfrm>
          <a:prstGeom prst="rect">
            <a:avLst/>
          </a:prstGeom>
        </p:spPr>
        <p:txBody>
          <a:bodyPr wrap="square">
            <a:spAutoFit/>
          </a:bodyPr>
          <a:lstStyle/>
          <a:p>
            <a:r>
              <a:rPr lang="en-US" dirty="0">
                <a:solidFill>
                  <a:srgbClr val="053760"/>
                </a:solidFill>
              </a:rPr>
              <a:t>Session 3.D: Modifying Instruction</a:t>
            </a:r>
          </a:p>
        </p:txBody>
      </p:sp>
    </p:spTree>
    <p:extLst>
      <p:ext uri="{BB962C8B-B14F-4D97-AF65-F5344CB8AC3E}">
        <p14:creationId xmlns:p14="http://schemas.microsoft.com/office/powerpoint/2010/main" val="194361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229600" cy="914400"/>
          </a:xfrm>
        </p:spPr>
        <p:txBody>
          <a:bodyPr>
            <a:noAutofit/>
          </a:bodyPr>
          <a:lstStyle/>
          <a:p>
            <a:r>
              <a:rPr lang="en-US" dirty="0"/>
              <a:t>Key Features of Formative Assessment: </a:t>
            </a:r>
          </a:p>
        </p:txBody>
      </p:sp>
      <p:sp>
        <p:nvSpPr>
          <p:cNvPr id="5" name="Content Placeholder 4"/>
          <p:cNvSpPr>
            <a:spLocks noGrp="1"/>
          </p:cNvSpPr>
          <p:nvPr>
            <p:ph idx="1"/>
          </p:nvPr>
        </p:nvSpPr>
        <p:spPr>
          <a:xfrm>
            <a:off x="457200" y="1066800"/>
            <a:ext cx="8229600" cy="4876800"/>
          </a:xfrm>
        </p:spPr>
        <p:txBody>
          <a:bodyPr>
            <a:normAutofit fontScale="92500" lnSpcReduction="10000"/>
          </a:bodyPr>
          <a:lstStyle/>
          <a:p>
            <a:r>
              <a:rPr lang="en-US" sz="2800" b="1" dirty="0"/>
              <a:t>Clear lesson-learning goals and success criteria,</a:t>
            </a:r>
            <a:r>
              <a:rPr lang="en-US" sz="2800" dirty="0"/>
              <a:t> so students understand what they are aiming for; </a:t>
            </a:r>
          </a:p>
          <a:p>
            <a:r>
              <a:rPr lang="en-US" sz="2800" b="1" dirty="0"/>
              <a:t>Evidence of learning</a:t>
            </a:r>
            <a:r>
              <a:rPr lang="en-US" sz="2800" dirty="0"/>
              <a:t> gathered during lessons to determine where students are relative to goals; </a:t>
            </a:r>
          </a:p>
          <a:p>
            <a:r>
              <a:rPr lang="en-US" sz="2800" b="1" dirty="0"/>
              <a:t>A pedagogical response to evidence, including descriptive feedback,</a:t>
            </a:r>
            <a:r>
              <a:rPr lang="en-US" sz="2800" dirty="0"/>
              <a:t> that supports learning by helping students answer: Where am I going? Where am I now? What are my next steps?</a:t>
            </a:r>
          </a:p>
          <a:p>
            <a:r>
              <a:rPr lang="en-US" sz="2800" b="1" dirty="0"/>
              <a:t>Peer- and self-assessment</a:t>
            </a:r>
            <a:r>
              <a:rPr lang="en-US" sz="2800" dirty="0"/>
              <a:t> to strengthen students’ learning, efficacy, confidence, and autonomy;</a:t>
            </a:r>
          </a:p>
          <a:p>
            <a:r>
              <a:rPr lang="en-US" sz="2800" b="1" dirty="0"/>
              <a:t>A collaborative classroom culture</a:t>
            </a:r>
            <a:r>
              <a:rPr lang="en-US" sz="2800" dirty="0"/>
              <a:t> where students and teachers are partners in learning.</a:t>
            </a:r>
          </a:p>
          <a:p>
            <a:pPr>
              <a:buFont typeface="Arial"/>
              <a:buChar char="•"/>
            </a:pPr>
            <a:endParaRPr lang="en-US" sz="2800" dirty="0"/>
          </a:p>
          <a:p>
            <a:endParaRPr lang="en-US" dirty="0"/>
          </a:p>
        </p:txBody>
      </p:sp>
      <p:sp>
        <p:nvSpPr>
          <p:cNvPr id="6" name="TextBox 5"/>
          <p:cNvSpPr txBox="1"/>
          <p:nvPr/>
        </p:nvSpPr>
        <p:spPr>
          <a:xfrm>
            <a:off x="304800" y="228600"/>
            <a:ext cx="3285130" cy="646331"/>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p>
        </p:txBody>
      </p:sp>
      <p:sp>
        <p:nvSpPr>
          <p:cNvPr id="8" name="TextBox 7"/>
          <p:cNvSpPr txBox="1"/>
          <p:nvPr/>
        </p:nvSpPr>
        <p:spPr>
          <a:xfrm>
            <a:off x="4800600" y="5742672"/>
            <a:ext cx="3300840" cy="646331"/>
          </a:xfrm>
          <a:prstGeom prst="rect">
            <a:avLst/>
          </a:prstGeom>
          <a:noFill/>
        </p:spPr>
        <p:txBody>
          <a:bodyPr wrap="none" rtlCol="0">
            <a:spAutoFit/>
          </a:bodyPr>
          <a:lstStyle/>
          <a:p>
            <a:r>
              <a:rPr lang="en-US" dirty="0"/>
              <a:t>(</a:t>
            </a:r>
            <a:r>
              <a:rPr lang="en-US" dirty="0" err="1"/>
              <a:t>Linquanti</a:t>
            </a:r>
            <a:r>
              <a:rPr lang="en-US" dirty="0"/>
              <a:t>, 2014)</a:t>
            </a:r>
          </a:p>
          <a:p>
            <a:r>
              <a:rPr lang="en-US" dirty="0"/>
              <a:t>From the CA ELA/ELD Framework</a:t>
            </a:r>
          </a:p>
        </p:txBody>
      </p:sp>
    </p:spTree>
    <p:extLst>
      <p:ext uri="{BB962C8B-B14F-4D97-AF65-F5344CB8AC3E}">
        <p14:creationId xmlns:p14="http://schemas.microsoft.com/office/powerpoint/2010/main" val="14923650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Assessment</a:t>
            </a:r>
          </a:p>
        </p:txBody>
      </p:sp>
      <p:sp>
        <p:nvSpPr>
          <p:cNvPr id="3" name="Content Placeholder 2"/>
          <p:cNvSpPr>
            <a:spLocks noGrp="1"/>
          </p:cNvSpPr>
          <p:nvPr>
            <p:ph idx="1"/>
          </p:nvPr>
        </p:nvSpPr>
        <p:spPr>
          <a:xfrm>
            <a:off x="457200" y="1197968"/>
            <a:ext cx="8229600" cy="4517033"/>
          </a:xfrm>
        </p:spPr>
        <p:txBody>
          <a:bodyPr>
            <a:normAutofit/>
          </a:bodyPr>
          <a:lstStyle/>
          <a:p>
            <a:r>
              <a:rPr lang="en-US" dirty="0"/>
              <a:t>Some ways to elicit evidence for formative assessment:</a:t>
            </a:r>
          </a:p>
          <a:p>
            <a:pPr lvl="1"/>
            <a:r>
              <a:rPr lang="en-US" dirty="0"/>
              <a:t>Observation of academic dialogue</a:t>
            </a:r>
          </a:p>
          <a:p>
            <a:pPr lvl="1"/>
            <a:r>
              <a:rPr lang="en-US" dirty="0"/>
              <a:t>Questioning discussions</a:t>
            </a:r>
          </a:p>
          <a:p>
            <a:pPr lvl="1"/>
            <a:r>
              <a:rPr lang="en-US" dirty="0"/>
              <a:t>Analysis of student work</a:t>
            </a:r>
          </a:p>
          <a:p>
            <a:pPr lvl="1"/>
            <a:r>
              <a:rPr lang="en-US" dirty="0"/>
              <a:t>Peer- and self-assessment strategies</a:t>
            </a:r>
          </a:p>
          <a:p>
            <a:r>
              <a:rPr lang="en-US" dirty="0"/>
              <a:t>What does formative assessment look like in your context?</a:t>
            </a:r>
          </a:p>
          <a:p>
            <a:endParaRPr lang="en-US" dirty="0"/>
          </a:p>
        </p:txBody>
      </p:sp>
      <p:sp>
        <p:nvSpPr>
          <p:cNvPr id="4" name="TextBox 3"/>
          <p:cNvSpPr txBox="1"/>
          <p:nvPr/>
        </p:nvSpPr>
        <p:spPr>
          <a:xfrm>
            <a:off x="152400" y="128312"/>
            <a:ext cx="3285130" cy="923330"/>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91532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Assessment</a:t>
            </a:r>
          </a:p>
        </p:txBody>
      </p:sp>
      <p:sp>
        <p:nvSpPr>
          <p:cNvPr id="3" name="Content Placeholder 2"/>
          <p:cNvSpPr>
            <a:spLocks noGrp="1"/>
          </p:cNvSpPr>
          <p:nvPr>
            <p:ph idx="1"/>
          </p:nvPr>
        </p:nvSpPr>
        <p:spPr>
          <a:xfrm>
            <a:off x="457200" y="1197968"/>
            <a:ext cx="8229600" cy="4517033"/>
          </a:xfrm>
        </p:spPr>
        <p:txBody>
          <a:bodyPr vert="horz" lIns="91440" tIns="45720" rIns="91440" bIns="45720" rtlCol="0" anchor="t">
            <a:normAutofit fontScale="92500" lnSpcReduction="10000"/>
          </a:bodyPr>
          <a:lstStyle/>
          <a:p>
            <a:r>
              <a:rPr lang="x-none" dirty="0"/>
              <a:t>Description:</a:t>
            </a:r>
          </a:p>
          <a:p>
            <a:pPr lvl="1"/>
            <a:r>
              <a:rPr lang="x-none" sz="2600" dirty="0">
                <a:cs typeface="Helvetica" panose="020B0604020202020204" pitchFamily="34" charset="0"/>
              </a:rPr>
              <a:t>Compares student understanding or performance against a set of learning standards or objectives</a:t>
            </a:r>
          </a:p>
          <a:p>
            <a:pPr lvl="1"/>
            <a:r>
              <a:rPr lang="x-none" sz="2600" dirty="0">
                <a:cs typeface="Helvetica" panose="020B0604020202020204" pitchFamily="34" charset="0"/>
              </a:rPr>
              <a:t>May be administered at specified intervals over the course of an academic year</a:t>
            </a:r>
          </a:p>
          <a:p>
            <a:pPr lvl="1"/>
            <a:r>
              <a:rPr lang="x-none" sz="2600" dirty="0">
                <a:cs typeface="Helvetica" panose="020B0604020202020204" pitchFamily="34" charset="0"/>
              </a:rPr>
              <a:t>May be common across classes or schools</a:t>
            </a:r>
            <a:endParaRPr lang="x-none" dirty="0"/>
          </a:p>
          <a:p>
            <a:r>
              <a:rPr lang="x-none" dirty="0"/>
              <a:t>Purposes:</a:t>
            </a:r>
          </a:p>
          <a:p>
            <a:pPr lvl="1"/>
            <a:r>
              <a:rPr lang="x-none" sz="2600" dirty="0">
                <a:cs typeface="Helvetica" panose="020B0604020202020204" pitchFamily="34" charset="0"/>
              </a:rPr>
              <a:t>Monitor students’ academic progress toward longer-term goals</a:t>
            </a:r>
          </a:p>
          <a:p>
            <a:pPr lvl="1"/>
            <a:r>
              <a:rPr lang="x-none" sz="2600" dirty="0">
                <a:cs typeface="Helvetica" panose="020B0604020202020204" pitchFamily="34" charset="0"/>
              </a:rPr>
              <a:t>Inform school improvement planning</a:t>
            </a:r>
            <a:endParaRPr lang="en-US" sz="2600" dirty="0">
              <a:cs typeface="Helvetica" panose="020B0604020202020204" pitchFamily="34" charset="0"/>
            </a:endParaRPr>
          </a:p>
          <a:p>
            <a:pPr lvl="1"/>
            <a:r>
              <a:rPr lang="x-none" sz="2600" dirty="0">
                <a:cs typeface="Helvetica" panose="020B0604020202020204" pitchFamily="34" charset="0"/>
              </a:rPr>
              <a:t>May predict </a:t>
            </a:r>
            <a:r>
              <a:rPr lang="en-US" sz="2600" dirty="0">
                <a:cs typeface="Helvetica" panose="020B0604020202020204" pitchFamily="34" charset="0"/>
              </a:rPr>
              <a:t>a </a:t>
            </a:r>
            <a:r>
              <a:rPr lang="x-none" sz="2600" dirty="0">
                <a:cs typeface="Helvetica" panose="020B0604020202020204" pitchFamily="34" charset="0"/>
              </a:rPr>
              <a:t>student’s end-of-year performance</a:t>
            </a:r>
          </a:p>
          <a:p>
            <a:pPr lvl="1"/>
            <a:endParaRPr lang="x-none" sz="2600" dirty="0">
              <a:cs typeface="Helvetica" panose="020B0604020202020204" pitchFamily="34" charset="0"/>
            </a:endParaRPr>
          </a:p>
          <a:p>
            <a:endParaRPr lang="en-US" dirty="0"/>
          </a:p>
          <a:p>
            <a:endParaRPr lang="en-US" dirty="0"/>
          </a:p>
        </p:txBody>
      </p:sp>
      <p:sp>
        <p:nvSpPr>
          <p:cNvPr id="4" name="TextBox 3"/>
          <p:cNvSpPr txBox="1"/>
          <p:nvPr/>
        </p:nvSpPr>
        <p:spPr>
          <a:xfrm>
            <a:off x="152400" y="128312"/>
            <a:ext cx="3285130" cy="923330"/>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15435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Assessment</a:t>
            </a:r>
          </a:p>
        </p:txBody>
      </p:sp>
      <p:sp>
        <p:nvSpPr>
          <p:cNvPr id="3" name="Content Placeholder 2"/>
          <p:cNvSpPr>
            <a:spLocks noGrp="1"/>
          </p:cNvSpPr>
          <p:nvPr>
            <p:ph idx="1"/>
          </p:nvPr>
        </p:nvSpPr>
        <p:spPr>
          <a:xfrm>
            <a:off x="457200" y="1197968"/>
            <a:ext cx="8229600" cy="4517033"/>
          </a:xfrm>
        </p:spPr>
        <p:txBody>
          <a:bodyPr>
            <a:normAutofit/>
          </a:bodyPr>
          <a:lstStyle/>
          <a:p>
            <a:r>
              <a:rPr lang="en-US" dirty="0"/>
              <a:t>Examples of interim assessment:</a:t>
            </a:r>
          </a:p>
          <a:p>
            <a:pPr lvl="1"/>
            <a:r>
              <a:rPr lang="en-US" dirty="0">
                <a:cs typeface="Helvetica" panose="020B0604020202020204" pitchFamily="34" charset="0"/>
              </a:rPr>
              <a:t>Common interim assessments</a:t>
            </a:r>
          </a:p>
          <a:p>
            <a:pPr lvl="1"/>
            <a:r>
              <a:rPr lang="en-US" dirty="0">
                <a:cs typeface="Helvetica" panose="020B0604020202020204" pitchFamily="34" charset="0"/>
              </a:rPr>
              <a:t>Common performance tasks</a:t>
            </a:r>
          </a:p>
          <a:p>
            <a:pPr lvl="1"/>
            <a:r>
              <a:rPr lang="en-US" dirty="0">
                <a:cs typeface="Helvetica" panose="020B0604020202020204" pitchFamily="34" charset="0"/>
              </a:rPr>
              <a:t>Mid-term examinations</a:t>
            </a:r>
          </a:p>
          <a:p>
            <a:pPr lvl="1"/>
            <a:r>
              <a:rPr lang="en-US" dirty="0">
                <a:cs typeface="Helvetica" panose="020B0604020202020204" pitchFamily="34" charset="0"/>
              </a:rPr>
              <a:t>Trimester examinations</a:t>
            </a:r>
          </a:p>
          <a:p>
            <a:pPr lvl="1"/>
            <a:r>
              <a:rPr lang="en-US" dirty="0">
                <a:cs typeface="Helvetica" panose="020B0604020202020204" pitchFamily="34" charset="0"/>
              </a:rPr>
              <a:t>May include item banks</a:t>
            </a:r>
          </a:p>
          <a:p>
            <a:pPr lvl="1"/>
            <a:endParaRPr lang="en-US" dirty="0">
              <a:cs typeface="Helvetica" panose="020B0604020202020204" pitchFamily="34" charset="0"/>
            </a:endParaRPr>
          </a:p>
          <a:p>
            <a:pPr marL="457200" lvl="1" indent="0">
              <a:buNone/>
            </a:pPr>
            <a:endParaRPr lang="en-US" dirty="0"/>
          </a:p>
        </p:txBody>
      </p:sp>
      <p:sp>
        <p:nvSpPr>
          <p:cNvPr id="4" name="TextBox 3"/>
          <p:cNvSpPr txBox="1"/>
          <p:nvPr/>
        </p:nvSpPr>
        <p:spPr>
          <a:xfrm>
            <a:off x="152400" y="128312"/>
            <a:ext cx="3285130" cy="923330"/>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47994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Summative Assessment</a:t>
            </a:r>
          </a:p>
        </p:txBody>
      </p:sp>
      <p:sp>
        <p:nvSpPr>
          <p:cNvPr id="3" name="Content Placeholder 2"/>
          <p:cNvSpPr>
            <a:spLocks noGrp="1"/>
          </p:cNvSpPr>
          <p:nvPr>
            <p:ph idx="1"/>
          </p:nvPr>
        </p:nvSpPr>
        <p:spPr>
          <a:xfrm>
            <a:off x="457200" y="1197968"/>
            <a:ext cx="8229600" cy="4517033"/>
          </a:xfrm>
        </p:spPr>
        <p:txBody>
          <a:bodyPr vert="horz" lIns="91440" tIns="45720" rIns="91440" bIns="45720" rtlCol="0" anchor="t">
            <a:noAutofit/>
          </a:bodyPr>
          <a:lstStyle/>
          <a:p>
            <a:r>
              <a:rPr lang="x-none" sz="2600" dirty="0"/>
              <a:t>Description:</a:t>
            </a:r>
          </a:p>
          <a:p>
            <a:pPr lvl="1"/>
            <a:r>
              <a:rPr lang="x-none" sz="2400" dirty="0">
                <a:cs typeface="Helvetica" panose="020B0604020202020204" pitchFamily="34" charset="0"/>
              </a:rPr>
              <a:t>May be referred to as a “culminating assessment”</a:t>
            </a:r>
          </a:p>
          <a:p>
            <a:pPr lvl="1"/>
            <a:r>
              <a:rPr lang="x-none" sz="2400" dirty="0">
                <a:cs typeface="Helvetica" panose="020B0604020202020204" pitchFamily="34" charset="0"/>
              </a:rPr>
              <a:t>Provides information on students’ knowledge and skills relative to learning standards </a:t>
            </a:r>
          </a:p>
          <a:p>
            <a:pPr lvl="1"/>
            <a:r>
              <a:rPr lang="x-none" sz="2400" dirty="0">
                <a:cs typeface="Helvetica" panose="020B0604020202020204" pitchFamily="34" charset="0"/>
              </a:rPr>
              <a:t>May be “high-stakes”</a:t>
            </a:r>
            <a:endParaRPr lang="x-none" sz="2600" dirty="0">
              <a:cs typeface="Helvetica" panose="020B0604020202020204" pitchFamily="34" charset="0"/>
            </a:endParaRPr>
          </a:p>
          <a:p>
            <a:r>
              <a:rPr lang="x-none" sz="2600" dirty="0">
                <a:cs typeface="Helvetica" panose="020B0604020202020204" pitchFamily="34" charset="0"/>
              </a:rPr>
              <a:t>Purposes: </a:t>
            </a:r>
          </a:p>
          <a:p>
            <a:pPr lvl="1"/>
            <a:r>
              <a:rPr lang="x-none" sz="2400" dirty="0">
                <a:cs typeface="Helvetica" panose="020B0604020202020204" pitchFamily="34" charset="0"/>
              </a:rPr>
              <a:t>Provide an overall description of students</a:t>
            </a:r>
            <a:r>
              <a:rPr lang="en-US" sz="2400" dirty="0">
                <a:cs typeface="Helvetica" panose="020B0604020202020204" pitchFamily="34" charset="0"/>
              </a:rPr>
              <a:t>’</a:t>
            </a:r>
            <a:r>
              <a:rPr lang="x-none" sz="2400" dirty="0">
                <a:cs typeface="Helvetica" panose="020B0604020202020204" pitchFamily="34" charset="0"/>
              </a:rPr>
              <a:t> learning status</a:t>
            </a:r>
          </a:p>
          <a:p>
            <a:pPr lvl="1"/>
            <a:r>
              <a:rPr lang="x-none" sz="2400" dirty="0">
                <a:cs typeface="Helvetica" panose="020B0604020202020204" pitchFamily="34" charset="0"/>
              </a:rPr>
              <a:t>Monitor and evaluate student achievement at the group level</a:t>
            </a:r>
          </a:p>
          <a:p>
            <a:pPr lvl="1"/>
            <a:r>
              <a:rPr lang="x-none" sz="2400" dirty="0">
                <a:cs typeface="Helvetica" panose="020B0604020202020204" pitchFamily="34" charset="0"/>
              </a:rPr>
              <a:t>Inform program-level and school</a:t>
            </a:r>
            <a:r>
              <a:rPr lang="en-US" sz="2400" dirty="0">
                <a:cs typeface="Helvetica" panose="020B0604020202020204" pitchFamily="34" charset="0"/>
              </a:rPr>
              <a:t>-</a:t>
            </a:r>
            <a:r>
              <a:rPr lang="x-none" sz="2400" dirty="0">
                <a:cs typeface="Helvetica" panose="020B0604020202020204" pitchFamily="34" charset="0"/>
              </a:rPr>
              <a:t>improvement plannin</a:t>
            </a:r>
            <a:r>
              <a:rPr lang="x-none" sz="2400" dirty="0"/>
              <a:t>g</a:t>
            </a:r>
          </a:p>
        </p:txBody>
      </p:sp>
      <p:sp>
        <p:nvSpPr>
          <p:cNvPr id="4" name="TextBox 3"/>
          <p:cNvSpPr txBox="1"/>
          <p:nvPr/>
        </p:nvSpPr>
        <p:spPr>
          <a:xfrm>
            <a:off x="152400" y="128312"/>
            <a:ext cx="3285130" cy="646331"/>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222671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Summative Assessment </a:t>
            </a:r>
          </a:p>
        </p:txBody>
      </p:sp>
      <p:sp>
        <p:nvSpPr>
          <p:cNvPr id="3" name="Content Placeholder 2"/>
          <p:cNvSpPr>
            <a:spLocks noGrp="1"/>
          </p:cNvSpPr>
          <p:nvPr>
            <p:ph idx="1"/>
          </p:nvPr>
        </p:nvSpPr>
        <p:spPr>
          <a:xfrm>
            <a:off x="228600" y="1219200"/>
            <a:ext cx="8229600" cy="4419601"/>
          </a:xfrm>
        </p:spPr>
        <p:txBody>
          <a:bodyPr>
            <a:normAutofit/>
          </a:bodyPr>
          <a:lstStyle/>
          <a:p>
            <a:r>
              <a:rPr lang="en-US" sz="3000" dirty="0">
                <a:cs typeface="Helvetica" panose="020B0604020202020204" pitchFamily="34" charset="0"/>
              </a:rPr>
              <a:t>Examples of large-scale summative assessment:</a:t>
            </a:r>
          </a:p>
          <a:p>
            <a:pPr lvl="1"/>
            <a:r>
              <a:rPr lang="en-US" sz="2200" dirty="0">
                <a:cs typeface="Helvetica" panose="020B0604020202020204" pitchFamily="34" charset="0"/>
              </a:rPr>
              <a:t>National Assessment of Educational Progress (NAEP)</a:t>
            </a:r>
          </a:p>
          <a:p>
            <a:pPr lvl="1"/>
            <a:r>
              <a:rPr lang="en-US" sz="2200" dirty="0">
                <a:cs typeface="Helvetica" panose="020B0604020202020204" pitchFamily="34" charset="0"/>
              </a:rPr>
              <a:t>Smarter Balanced Summative Assessments </a:t>
            </a:r>
          </a:p>
          <a:p>
            <a:pPr lvl="1"/>
            <a:r>
              <a:rPr lang="en-US" sz="2200" dirty="0">
                <a:cs typeface="Helvetica" panose="020B0604020202020204" pitchFamily="34" charset="0"/>
              </a:rPr>
              <a:t>Partnership for Assessment of Readiness for College and Careers (PARCC) Assessments</a:t>
            </a:r>
          </a:p>
          <a:p>
            <a:pPr lvl="1"/>
            <a:r>
              <a:rPr lang="en-US" sz="2200" dirty="0">
                <a:cs typeface="Helvetica" panose="020B0604020202020204" pitchFamily="34" charset="0"/>
              </a:rPr>
              <a:t>Specific statewide examinations</a:t>
            </a:r>
          </a:p>
          <a:p>
            <a:r>
              <a:rPr lang="en-US" sz="2800" dirty="0">
                <a:cs typeface="Helvetica" panose="020B0604020202020204" pitchFamily="34" charset="0"/>
              </a:rPr>
              <a:t>A summative assessment may also be given at the school or classroom level</a:t>
            </a:r>
          </a:p>
          <a:p>
            <a:pPr lvl="1"/>
            <a:r>
              <a:rPr lang="en-US" sz="2200" dirty="0">
                <a:cs typeface="Helvetica" panose="020B0604020202020204" pitchFamily="34" charset="0"/>
              </a:rPr>
              <a:t>End-of-unit assessment </a:t>
            </a:r>
          </a:p>
          <a:p>
            <a:pPr lvl="1"/>
            <a:r>
              <a:rPr lang="en-US" sz="2200" dirty="0">
                <a:cs typeface="Helvetica" panose="020B0604020202020204" pitchFamily="34" charset="0"/>
              </a:rPr>
              <a:t>End-of-course assessment </a:t>
            </a:r>
          </a:p>
        </p:txBody>
      </p:sp>
      <p:sp>
        <p:nvSpPr>
          <p:cNvPr id="6" name="Rectangle 5"/>
          <p:cNvSpPr/>
          <p:nvPr/>
        </p:nvSpPr>
        <p:spPr>
          <a:xfrm>
            <a:off x="152401" y="84138"/>
            <a:ext cx="4495799" cy="381000"/>
          </a:xfrm>
          <a:prstGeom prst="rect">
            <a:avLst/>
          </a:prstGeom>
        </p:spPr>
        <p:txBody>
          <a:bodyPr wrap="square">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1067855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Balanced Assessment Systems</a:t>
            </a:r>
          </a:p>
        </p:txBody>
      </p:sp>
      <p:sp>
        <p:nvSpPr>
          <p:cNvPr id="6" name="Content Placeholder 5"/>
          <p:cNvSpPr>
            <a:spLocks noGrp="1"/>
          </p:cNvSpPr>
          <p:nvPr>
            <p:ph idx="1"/>
          </p:nvPr>
        </p:nvSpPr>
        <p:spPr>
          <a:xfrm>
            <a:off x="457200" y="1379538"/>
            <a:ext cx="8229600" cy="4335463"/>
          </a:xfrm>
        </p:spPr>
        <p:txBody>
          <a:bodyPr>
            <a:noAutofit/>
          </a:bodyPr>
          <a:lstStyle/>
          <a:p>
            <a:pPr marL="0" indent="0">
              <a:buNone/>
            </a:pPr>
            <a:r>
              <a:rPr lang="en-US" sz="2300" dirty="0"/>
              <a:t>“A comprehensive, coherent, and continuous system of assessment provides mutually complementary views of student learning, ensures that assessment within each cycle is focused on the same ultimate goal—achievement of standards—and pushes instruction and learning in a common direction (Herman, 2010).”</a:t>
            </a:r>
          </a:p>
          <a:p>
            <a:pPr marL="0" indent="0">
              <a:buNone/>
            </a:pPr>
            <a:r>
              <a:rPr lang="en-US" sz="2300" dirty="0"/>
              <a:t>						California ELA/ELD Framework, P. 827</a:t>
            </a:r>
          </a:p>
          <a:p>
            <a:pPr marL="0" indent="0">
              <a:buNone/>
            </a:pPr>
            <a:endParaRPr lang="en-US" sz="2300" dirty="0"/>
          </a:p>
          <a:p>
            <a:r>
              <a:rPr lang="en-US" dirty="0"/>
              <a:t>What do you think are key features of a balanced assessment system?</a:t>
            </a:r>
          </a:p>
        </p:txBody>
      </p:sp>
      <p:sp>
        <p:nvSpPr>
          <p:cNvPr id="4" name="Rectangle 3"/>
          <p:cNvSpPr/>
          <p:nvPr/>
        </p:nvSpPr>
        <p:spPr>
          <a:xfrm>
            <a:off x="152401" y="84138"/>
            <a:ext cx="4495799" cy="381000"/>
          </a:xfrm>
          <a:prstGeom prst="rect">
            <a:avLst/>
          </a:prstGeom>
        </p:spPr>
        <p:txBody>
          <a:bodyPr wrap="square">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877339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533400"/>
            <a:ext cx="8001000" cy="1143000"/>
          </a:xfrm>
        </p:spPr>
        <p:txBody>
          <a:bodyPr>
            <a:noAutofit/>
          </a:bodyPr>
          <a:lstStyle/>
          <a:p>
            <a:pPr algn="l"/>
            <a:r>
              <a:rPr lang="en-US" sz="3700" dirty="0">
                <a:solidFill>
                  <a:srgbClr val="063760"/>
                </a:solidFill>
              </a:rPr>
              <a:t>Balanced and Coherent </a:t>
            </a:r>
            <a:br>
              <a:rPr lang="en-US" sz="3700" dirty="0">
                <a:solidFill>
                  <a:srgbClr val="063760"/>
                </a:solidFill>
              </a:rPr>
            </a:br>
            <a:r>
              <a:rPr lang="en-US" sz="3700" dirty="0">
                <a:solidFill>
                  <a:srgbClr val="063760"/>
                </a:solidFill>
              </a:rPr>
              <a:t>Assessment System</a:t>
            </a:r>
          </a:p>
        </p:txBody>
      </p:sp>
      <p:graphicFrame>
        <p:nvGraphicFramePr>
          <p:cNvPr id="6" name="Content Placeholder 3" descr="Inverted pyramid with Summative at the bottom, Interim in the middle, and Formative practices (teacher &amp; student) at the top"/>
          <p:cNvGraphicFramePr>
            <a:graphicFrameLocks noGrp="1"/>
          </p:cNvGraphicFramePr>
          <p:nvPr>
            <p:ph sz="half" idx="4294967295"/>
            <p:extLst>
              <p:ext uri="{D42A27DB-BD31-4B8C-83A1-F6EECF244321}">
                <p14:modId xmlns:p14="http://schemas.microsoft.com/office/powerpoint/2010/main" val="1831760463"/>
              </p:ext>
            </p:extLst>
          </p:nvPr>
        </p:nvGraphicFramePr>
        <p:xfrm>
          <a:off x="2590800" y="2355779"/>
          <a:ext cx="4239986" cy="3587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191000" y="6200001"/>
            <a:ext cx="4495800" cy="369332"/>
          </a:xfrm>
          <a:prstGeom prst="rect">
            <a:avLst/>
          </a:prstGeom>
          <a:noFill/>
        </p:spPr>
        <p:txBody>
          <a:bodyPr wrap="square" rtlCol="0">
            <a:spAutoFit/>
          </a:bodyPr>
          <a:lstStyle/>
          <a:p>
            <a:r>
              <a:rPr lang="en-US" dirty="0"/>
              <a:t>(</a:t>
            </a:r>
            <a:r>
              <a:rPr lang="en-US" dirty="0" err="1"/>
              <a:t>Abedi</a:t>
            </a:r>
            <a:r>
              <a:rPr lang="en-US" dirty="0"/>
              <a:t> &amp; </a:t>
            </a:r>
            <a:r>
              <a:rPr lang="en-US" dirty="0" err="1"/>
              <a:t>Linquanti</a:t>
            </a:r>
            <a:r>
              <a:rPr lang="en-US" dirty="0"/>
              <a:t>, 2012; </a:t>
            </a:r>
            <a:r>
              <a:rPr lang="en-US" dirty="0" err="1"/>
              <a:t>Linquanti</a:t>
            </a:r>
            <a:r>
              <a:rPr lang="en-US" dirty="0"/>
              <a:t>, 2014)</a:t>
            </a:r>
          </a:p>
        </p:txBody>
      </p:sp>
      <p:sp>
        <p:nvSpPr>
          <p:cNvPr id="10" name="TextBox 9"/>
          <p:cNvSpPr txBox="1"/>
          <p:nvPr/>
        </p:nvSpPr>
        <p:spPr>
          <a:xfrm>
            <a:off x="2286000" y="1676400"/>
            <a:ext cx="4876800" cy="461665"/>
          </a:xfrm>
          <a:prstGeom prst="rect">
            <a:avLst/>
          </a:prstGeom>
          <a:noFill/>
        </p:spPr>
        <p:txBody>
          <a:bodyPr wrap="square" rtlCol="0">
            <a:spAutoFit/>
          </a:bodyPr>
          <a:lstStyle/>
          <a:p>
            <a:pPr algn="ctr"/>
            <a:r>
              <a:rPr lang="en-US" sz="2400" b="1" dirty="0"/>
              <a:t>Importance for teaching and learning</a:t>
            </a:r>
          </a:p>
        </p:txBody>
      </p:sp>
      <p:sp>
        <p:nvSpPr>
          <p:cNvPr id="11" name="TextBox 10"/>
          <p:cNvSpPr txBox="1"/>
          <p:nvPr/>
        </p:nvSpPr>
        <p:spPr>
          <a:xfrm>
            <a:off x="228600" y="228600"/>
            <a:ext cx="3285130"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157534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828800"/>
          </a:xfrm>
        </p:spPr>
        <p:txBody>
          <a:bodyPr>
            <a:normAutofit/>
          </a:bodyPr>
          <a:lstStyle/>
          <a:p>
            <a:r>
              <a:rPr lang="en-US" dirty="0">
                <a:solidFill>
                  <a:srgbClr val="053760"/>
                </a:solidFill>
              </a:rPr>
              <a:t>Session 1: </a:t>
            </a:r>
            <a:br>
              <a:rPr lang="en-US" dirty="0">
                <a:solidFill>
                  <a:srgbClr val="053760"/>
                </a:solidFill>
              </a:rPr>
            </a:br>
            <a:r>
              <a:rPr lang="en-US" dirty="0">
                <a:solidFill>
                  <a:srgbClr val="053760"/>
                </a:solidFill>
              </a:rPr>
              <a:t>Assessment Literacy Introduction</a:t>
            </a:r>
          </a:p>
        </p:txBody>
      </p:sp>
      <p:sp>
        <p:nvSpPr>
          <p:cNvPr id="3" name="Subtitle 2"/>
          <p:cNvSpPr>
            <a:spLocks noGrp="1"/>
          </p:cNvSpPr>
          <p:nvPr>
            <p:ph type="subTitle" idx="1"/>
          </p:nvPr>
        </p:nvSpPr>
        <p:spPr>
          <a:xfrm>
            <a:off x="419100" y="3276600"/>
            <a:ext cx="8305800" cy="10668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2</a:t>
            </a:fld>
            <a:endParaRPr lang="en-US"/>
          </a:p>
        </p:txBody>
      </p:sp>
    </p:spTree>
    <p:extLst>
      <p:ext uri="{BB962C8B-B14F-4D97-AF65-F5344CB8AC3E}">
        <p14:creationId xmlns:p14="http://schemas.microsoft.com/office/powerpoint/2010/main" val="2703924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pitchFamily="34" charset="0"/>
              </a:rPr>
              <a:t>Assessment Cycles and Levels</a:t>
            </a:r>
          </a:p>
        </p:txBody>
      </p:sp>
      <p:pic>
        <p:nvPicPr>
          <p:cNvPr id="154626" name="Picture 2" descr="Image of many circles with arrows going between each from left to right. First circle is labeled Student and last is labele Standards. In between circles have lables underneath indicating time, minute-by-minute, daily, weekly, unit, quarterly, annually. The entire image has Formative, Interim/Benchmark, and Summative assessment across the bottom."/>
          <p:cNvPicPr>
            <a:picLocks noGrp="1" noChangeAspect="1" noChangeArrowheads="1"/>
          </p:cNvPicPr>
          <p:nvPr>
            <p:ph idx="1"/>
          </p:nvPr>
        </p:nvPicPr>
        <p:blipFill rotWithShape="1">
          <a:blip r:embed="rId3" cstate="print"/>
          <a:srcRect l="956" t="-3335" r="952" b="7326"/>
          <a:stretch/>
        </p:blipFill>
        <p:spPr bwMode="auto">
          <a:xfrm>
            <a:off x="762001" y="1053941"/>
            <a:ext cx="7848599" cy="3889751"/>
          </a:xfrm>
          <a:prstGeom prst="rect">
            <a:avLst/>
          </a:prstGeom>
          <a:noFill/>
          <a:ln w="9525">
            <a:noFill/>
            <a:miter lim="800000"/>
            <a:headEnd/>
            <a:tailEnd/>
          </a:ln>
        </p:spPr>
      </p:pic>
      <p:sp>
        <p:nvSpPr>
          <p:cNvPr id="13" name="TextBox 12"/>
          <p:cNvSpPr txBox="1"/>
          <p:nvPr/>
        </p:nvSpPr>
        <p:spPr>
          <a:xfrm>
            <a:off x="6172200" y="4705290"/>
            <a:ext cx="2018581" cy="400110"/>
          </a:xfrm>
          <a:prstGeom prst="rect">
            <a:avLst/>
          </a:prstGeom>
          <a:noFill/>
          <a:ln>
            <a:noFill/>
          </a:ln>
        </p:spPr>
        <p:txBody>
          <a:bodyPr wrap="square" rtlCol="0">
            <a:spAutoFit/>
          </a:bodyPr>
          <a:lstStyle/>
          <a:p>
            <a:pPr algn="ctr"/>
            <a:r>
              <a:rPr lang="en-US" sz="1200" b="1" dirty="0">
                <a:solidFill>
                  <a:schemeClr val="tx2">
                    <a:lumMod val="50000"/>
                  </a:schemeClr>
                </a:solidFill>
              </a:rPr>
              <a:t>Summative assessment</a:t>
            </a:r>
          </a:p>
          <a:p>
            <a:pPr algn="ctr"/>
            <a:endParaRPr lang="en-US" sz="800" b="1" dirty="0">
              <a:solidFill>
                <a:schemeClr val="tx2">
                  <a:lumMod val="50000"/>
                </a:schemeClr>
              </a:solidFill>
            </a:endParaRPr>
          </a:p>
        </p:txBody>
      </p:sp>
      <p:sp>
        <p:nvSpPr>
          <p:cNvPr id="15" name="TextBox 14"/>
          <p:cNvSpPr txBox="1"/>
          <p:nvPr/>
        </p:nvSpPr>
        <p:spPr>
          <a:xfrm>
            <a:off x="2667000" y="5257800"/>
            <a:ext cx="6129981" cy="276999"/>
          </a:xfrm>
          <a:prstGeom prst="rect">
            <a:avLst/>
          </a:prstGeom>
          <a:noFill/>
        </p:spPr>
        <p:txBody>
          <a:bodyPr wrap="square" rtlCol="0">
            <a:spAutoFit/>
          </a:bodyPr>
          <a:lstStyle/>
          <a:p>
            <a:pPr algn="r"/>
            <a:r>
              <a:rPr lang="en-US" sz="1200" dirty="0">
                <a:solidFill>
                  <a:schemeClr val="tx2">
                    <a:lumMod val="50000"/>
                  </a:schemeClr>
                </a:solidFill>
                <a:latin typeface="+mj-lt"/>
                <a:cs typeface="Arial" pitchFamily="34" charset="0"/>
              </a:rPr>
              <a:t>(CDE ELA/ELD Curriculum Framework, 2014 p. 826.  Adapted from Herman &amp; Heritage, 2007)</a:t>
            </a:r>
          </a:p>
        </p:txBody>
      </p:sp>
      <p:sp>
        <p:nvSpPr>
          <p:cNvPr id="8" name="TextBox 7"/>
          <p:cNvSpPr txBox="1"/>
          <p:nvPr/>
        </p:nvSpPr>
        <p:spPr>
          <a:xfrm>
            <a:off x="1219200" y="4371201"/>
            <a:ext cx="2438400" cy="276999"/>
          </a:xfrm>
          <a:prstGeom prst="rect">
            <a:avLst/>
          </a:prstGeom>
          <a:noFill/>
          <a:ln>
            <a:noFill/>
          </a:ln>
          <a:effectLst/>
        </p:spPr>
        <p:txBody>
          <a:bodyPr wrap="square" rtlCol="0">
            <a:spAutoFit/>
          </a:bodyPr>
          <a:lstStyle/>
          <a:p>
            <a:r>
              <a:rPr lang="en-US" sz="1200" b="1" dirty="0">
                <a:solidFill>
                  <a:schemeClr val="tx2">
                    <a:lumMod val="50000"/>
                  </a:schemeClr>
                </a:solidFill>
              </a:rPr>
              <a:t>Formative assessment</a:t>
            </a:r>
          </a:p>
        </p:txBody>
      </p:sp>
      <p:sp>
        <p:nvSpPr>
          <p:cNvPr id="11" name="TextBox 10"/>
          <p:cNvSpPr txBox="1"/>
          <p:nvPr/>
        </p:nvSpPr>
        <p:spPr>
          <a:xfrm>
            <a:off x="228600" y="228600"/>
            <a:ext cx="3285130" cy="646331"/>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p>
        </p:txBody>
      </p:sp>
      <p:sp>
        <p:nvSpPr>
          <p:cNvPr id="4" name="TextBox 3"/>
          <p:cNvSpPr txBox="1"/>
          <p:nvPr/>
        </p:nvSpPr>
        <p:spPr>
          <a:xfrm>
            <a:off x="3505200" y="4572000"/>
            <a:ext cx="2362200" cy="276999"/>
          </a:xfrm>
          <a:prstGeom prst="rect">
            <a:avLst/>
          </a:prstGeom>
          <a:solidFill>
            <a:schemeClr val="bg1"/>
          </a:solidFill>
        </p:spPr>
        <p:txBody>
          <a:bodyPr wrap="square" rtlCol="0">
            <a:spAutoFit/>
          </a:bodyPr>
          <a:lstStyle/>
          <a:p>
            <a:r>
              <a:rPr lang="en-US" sz="1200" b="1" dirty="0">
                <a:solidFill>
                  <a:schemeClr val="tx2">
                    <a:lumMod val="50000"/>
                  </a:schemeClr>
                </a:solidFill>
              </a:rPr>
              <a:t>Interim/Benchmark assessment</a:t>
            </a:r>
          </a:p>
        </p:txBody>
      </p:sp>
    </p:spTree>
    <p:extLst>
      <p:ext uri="{BB962C8B-B14F-4D97-AF65-F5344CB8AC3E}">
        <p14:creationId xmlns:p14="http://schemas.microsoft.com/office/powerpoint/2010/main" val="383223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txBox="1">
            <a:spLocks/>
          </p:cNvSpPr>
          <p:nvPr/>
        </p:nvSpPr>
        <p:spPr>
          <a:xfrm>
            <a:off x="381000" y="609600"/>
            <a:ext cx="8382000" cy="1219200"/>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i="0" u="none" strike="noStrike" kern="1200" spc="0" normalizeH="0" noProof="0" dirty="0" smtClean="0">
                <a:ln>
                  <a:noFill/>
                </a:ln>
                <a:solidFill>
                  <a:srgbClr val="063760"/>
                </a:solidFill>
                <a:effectLst/>
                <a:uLnTx/>
                <a:uFillTx/>
                <a:latin typeface="+mj-lt"/>
                <a:ea typeface="+mj-ea"/>
                <a:cs typeface="Georgia"/>
              </a:rPr>
              <a:t>Blank title</a:t>
            </a:r>
            <a:endParaRPr kumimoji="0" lang="en-US" sz="4000" i="0" u="none" strike="noStrike" kern="1200" spc="0" normalizeH="0" noProof="0" dirty="0">
              <a:ln>
                <a:noFill/>
              </a:ln>
              <a:solidFill>
                <a:srgbClr val="063760"/>
              </a:solidFill>
              <a:effectLst/>
              <a:uLnTx/>
              <a:uFillTx/>
              <a:latin typeface="+mj-lt"/>
              <a:ea typeface="+mj-ea"/>
              <a:cs typeface="Georgia"/>
            </a:endParaRPr>
          </a:p>
        </p:txBody>
      </p:sp>
      <p:sp>
        <p:nvSpPr>
          <p:cNvPr id="6" name="Content Placeholder 2"/>
          <p:cNvSpPr txBox="1">
            <a:spLocks/>
          </p:cNvSpPr>
          <p:nvPr/>
        </p:nvSpPr>
        <p:spPr>
          <a:xfrm>
            <a:off x="457200" y="2133600"/>
            <a:ext cx="8153400" cy="3962400"/>
          </a:xfrm>
          <a:prstGeom prst="rect">
            <a:avLst/>
          </a:prstGeom>
        </p:spPr>
        <p:txBody>
          <a:bodyPr>
            <a:normAutofit/>
          </a:bodyPr>
          <a:lstStyle/>
          <a:p>
            <a:pPr marL="457200" indent="-457200" defTabSz="457200">
              <a:spcBef>
                <a:spcPts val="1152"/>
              </a:spcBef>
              <a:spcAft>
                <a:spcPts val="600"/>
              </a:spcAft>
              <a:buClr>
                <a:srgbClr val="002060"/>
              </a:buClr>
              <a:buSzPct val="110000"/>
              <a:buFont typeface="Arial" charset="0"/>
              <a:buChar char="•"/>
              <a:defRPr/>
            </a:pPr>
            <a:r>
              <a:rPr lang="en-US" sz="2600" dirty="0">
                <a:cs typeface="Arial" pitchFamily="34" charset="0"/>
              </a:rPr>
              <a:t>T</a:t>
            </a:r>
            <a:r>
              <a:rPr kumimoji="0" lang="en-US" sz="2600" i="0" u="none" strike="noStrike" kern="1200" cap="none" spc="0" normalizeH="0" baseline="0" noProof="0" dirty="0" err="1">
                <a:ln>
                  <a:noFill/>
                </a:ln>
                <a:effectLst/>
                <a:uLnTx/>
                <a:uFillTx/>
                <a:cs typeface="Arial" pitchFamily="34" charset="0"/>
              </a:rPr>
              <a:t>ake</a:t>
            </a:r>
            <a:r>
              <a:rPr kumimoji="0" lang="en-US" sz="2600" i="0" u="none" strike="noStrike" kern="1200" cap="none" spc="0" normalizeH="0" noProof="0" dirty="0">
                <a:ln>
                  <a:noFill/>
                </a:ln>
                <a:effectLst/>
                <a:uLnTx/>
                <a:uFillTx/>
                <a:cs typeface="Arial" pitchFamily="34" charset="0"/>
              </a:rPr>
              <a:t> a moment to capture your thinking about how different assessments inform teaching and learning in Handout 1.1: Types of Assessment Organizer.</a:t>
            </a:r>
          </a:p>
          <a:p>
            <a:pPr marL="457200" indent="-457200" defTabSz="457200">
              <a:spcBef>
                <a:spcPts val="1152"/>
              </a:spcBef>
              <a:spcAft>
                <a:spcPts val="600"/>
              </a:spcAft>
              <a:buClr>
                <a:srgbClr val="002060"/>
              </a:buClr>
              <a:buSzPct val="110000"/>
              <a:buFont typeface="Arial" charset="0"/>
              <a:buChar char="•"/>
              <a:defRPr/>
            </a:pPr>
            <a:r>
              <a:rPr lang="en-US" sz="2600" dirty="0">
                <a:cs typeface="Arial" pitchFamily="34" charset="0"/>
              </a:rPr>
              <a:t>For reference, consider Handout 1.2: Types and Uses of Assessments within Assessment Cycles, and Handout 1.3: Overview of Major Assessment Types in Standards-Based Instruction.</a:t>
            </a:r>
          </a:p>
        </p:txBody>
      </p:sp>
      <p:pic>
        <p:nvPicPr>
          <p:cNvPr id="7" name="Picture 6" descr="photo of students"/>
          <p:cNvPicPr>
            <a:picLocks noChangeAspect="1"/>
          </p:cNvPicPr>
          <p:nvPr/>
        </p:nvPicPr>
        <p:blipFill>
          <a:blip r:embed="rId3" cstate="print"/>
          <a:stretch>
            <a:fillRect/>
          </a:stretch>
        </p:blipFill>
        <p:spPr>
          <a:xfrm>
            <a:off x="6477000" y="4809172"/>
            <a:ext cx="1965960" cy="1310640"/>
          </a:xfrm>
          <a:prstGeom prst="rect">
            <a:avLst/>
          </a:prstGeom>
        </p:spPr>
      </p:pic>
      <p:sp>
        <p:nvSpPr>
          <p:cNvPr id="9" name="TextBox 8"/>
          <p:cNvSpPr txBox="1"/>
          <p:nvPr/>
        </p:nvSpPr>
        <p:spPr>
          <a:xfrm>
            <a:off x="228600" y="228600"/>
            <a:ext cx="3285130" cy="646331"/>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p>
        </p:txBody>
      </p:sp>
      <p:sp>
        <p:nvSpPr>
          <p:cNvPr id="10" name="Title 9"/>
          <p:cNvSpPr>
            <a:spLocks noGrp="1"/>
          </p:cNvSpPr>
          <p:nvPr>
            <p:ph type="title"/>
          </p:nvPr>
        </p:nvSpPr>
        <p:spPr>
          <a:xfrm>
            <a:off x="457200" y="874903"/>
            <a:ext cx="8229600" cy="914400"/>
          </a:xfrm>
        </p:spPr>
        <p:txBody>
          <a:bodyPr>
            <a:normAutofit fontScale="90000"/>
          </a:bodyPr>
          <a:lstStyle/>
          <a:p>
            <a:r>
              <a:rPr lang="en-US" sz="4100" dirty="0" smtClean="0">
                <a:cs typeface="Georgia"/>
              </a:rPr>
              <a:t/>
            </a:r>
            <a:br>
              <a:rPr lang="en-US" sz="4100" dirty="0" smtClean="0">
                <a:cs typeface="Georgia"/>
              </a:rPr>
            </a:br>
            <a:r>
              <a:rPr lang="en-US" sz="4100" dirty="0" smtClean="0">
                <a:cs typeface="Georgia"/>
              </a:rPr>
              <a:t>How </a:t>
            </a:r>
            <a:r>
              <a:rPr lang="en-US" sz="4100" dirty="0">
                <a:cs typeface="Georgia"/>
              </a:rPr>
              <a:t>Does Assessment Support Teaching and Learning?</a:t>
            </a:r>
            <a:r>
              <a:rPr lang="en-US" sz="3600" dirty="0">
                <a:cs typeface="Georgia"/>
              </a:rPr>
              <a:t/>
            </a:r>
            <a:br>
              <a:rPr lang="en-US" sz="3600" dirty="0">
                <a:cs typeface="Georgia"/>
              </a:rPr>
            </a:br>
            <a:endParaRPr lang="en-US" dirty="0"/>
          </a:p>
        </p:txBody>
      </p:sp>
    </p:spTree>
    <p:extLst>
      <p:ext uri="{BB962C8B-B14F-4D97-AF65-F5344CB8AC3E}">
        <p14:creationId xmlns:p14="http://schemas.microsoft.com/office/powerpoint/2010/main" val="201884479"/>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1.C: </a:t>
            </a:r>
            <a:br>
              <a:rPr lang="en-US" dirty="0">
                <a:solidFill>
                  <a:srgbClr val="053760"/>
                </a:solidFill>
              </a:rPr>
            </a:br>
            <a:r>
              <a:rPr lang="en-US" dirty="0">
                <a:solidFill>
                  <a:srgbClr val="053760"/>
                </a:solidFill>
              </a:rPr>
              <a:t>Performance Assessment</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22</a:t>
            </a:fld>
            <a:endParaRPr lang="en-US"/>
          </a:p>
        </p:txBody>
      </p:sp>
    </p:spTree>
    <p:extLst>
      <p:ext uri="{BB962C8B-B14F-4D97-AF65-F5344CB8AC3E}">
        <p14:creationId xmlns:p14="http://schemas.microsoft.com/office/powerpoint/2010/main" val="363684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t>Item Types</a:t>
            </a:r>
          </a:p>
        </p:txBody>
      </p:sp>
      <p:sp>
        <p:nvSpPr>
          <p:cNvPr id="3" name="Content Placeholder 2"/>
          <p:cNvSpPr>
            <a:spLocks noGrp="1"/>
          </p:cNvSpPr>
          <p:nvPr>
            <p:ph idx="1"/>
          </p:nvPr>
        </p:nvSpPr>
        <p:spPr>
          <a:xfrm>
            <a:off x="457200" y="1485900"/>
            <a:ext cx="8229600" cy="4114800"/>
          </a:xfrm>
        </p:spPr>
        <p:txBody>
          <a:bodyPr>
            <a:normAutofit/>
          </a:bodyPr>
          <a:lstStyle/>
          <a:p>
            <a:r>
              <a:rPr lang="en-US" dirty="0"/>
              <a:t>Different item types elicit different information about student learning from students and can be used for different purposes:</a:t>
            </a:r>
          </a:p>
          <a:p>
            <a:pPr lvl="1"/>
            <a:r>
              <a:rPr lang="en-US" dirty="0"/>
              <a:t>Selected response</a:t>
            </a:r>
          </a:p>
          <a:p>
            <a:pPr lvl="1"/>
            <a:r>
              <a:rPr lang="en-US" dirty="0"/>
              <a:t>Constructed response</a:t>
            </a:r>
          </a:p>
          <a:p>
            <a:pPr lvl="1"/>
            <a:r>
              <a:rPr lang="en-US" dirty="0"/>
              <a:t>Standardized performance tasks</a:t>
            </a:r>
          </a:p>
          <a:p>
            <a:pPr lvl="1"/>
            <a:r>
              <a:rPr lang="en-US" dirty="0"/>
              <a:t>Curriculum-embedded performance tasks </a:t>
            </a:r>
          </a:p>
          <a:p>
            <a:pPr lvl="1"/>
            <a:endParaRPr lang="en-US" dirty="0"/>
          </a:p>
        </p:txBody>
      </p:sp>
      <p:sp>
        <p:nvSpPr>
          <p:cNvPr id="4" name="TextBox 3"/>
          <p:cNvSpPr txBox="1"/>
          <p:nvPr/>
        </p:nvSpPr>
        <p:spPr>
          <a:xfrm>
            <a:off x="457200" y="210234"/>
            <a:ext cx="4419600" cy="369332"/>
          </a:xfrm>
          <a:prstGeom prst="rect">
            <a:avLst/>
          </a:prstGeom>
          <a:noFill/>
        </p:spPr>
        <p:txBody>
          <a:bodyPr wrap="square" rtlCol="0">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1720073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Blank title</a:t>
            </a:r>
            <a:endParaRPr lang="en-US" dirty="0"/>
          </a:p>
        </p:txBody>
      </p:sp>
      <p:pic>
        <p:nvPicPr>
          <p:cNvPr id="4" name="Content Placeholder 3" descr="SCALE Assessment Continuum graph with Depth of Learning as the Y axis and Response Times along the X axis. Along the upward curve of the line, knowledge and skills are liste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74935"/>
          </a:xfrm>
        </p:spPr>
      </p:pic>
    </p:spTree>
    <p:extLst>
      <p:ext uri="{BB962C8B-B14F-4D97-AF65-F5344CB8AC3E}">
        <p14:creationId xmlns:p14="http://schemas.microsoft.com/office/powerpoint/2010/main" val="329048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700" dirty="0"/>
              <a:t>The Smarter Balanced</a:t>
            </a:r>
            <a:br>
              <a:rPr lang="en-US" sz="3700" dirty="0"/>
            </a:br>
            <a:r>
              <a:rPr lang="en-US" sz="3700" dirty="0"/>
              <a:t> Assessment System </a:t>
            </a:r>
          </a:p>
        </p:txBody>
      </p:sp>
      <p:sp>
        <p:nvSpPr>
          <p:cNvPr id="7" name="Action Button: Movie 6" descr="Image of a video camera">
            <a:hlinkClick r:id="" action="ppaction://noaction" highlightClick="1"/>
          </p:cNvPr>
          <p:cNvSpPr/>
          <p:nvPr/>
        </p:nvSpPr>
        <p:spPr>
          <a:xfrm>
            <a:off x="8001000" y="5867400"/>
            <a:ext cx="762000" cy="6858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6" name="Picture 5" descr="Graphic image of Curriculum-Embedded Assessment leading to the Smarter Balanced Summative Assessments. Overlaid is a cirvle of the Universal Design for Learning: Clarify Intended Learning, Elicit Evidence, Interpret / Analyze Evidence, Give Feedback, and Modify Instruction"/>
          <p:cNvPicPr>
            <a:picLocks noChangeAspect="1"/>
          </p:cNvPicPr>
          <p:nvPr/>
        </p:nvPicPr>
        <p:blipFill>
          <a:blip r:embed="rId3" cstate="print"/>
          <a:stretch>
            <a:fillRect/>
          </a:stretch>
        </p:blipFill>
        <p:spPr>
          <a:xfrm>
            <a:off x="0" y="1447800"/>
            <a:ext cx="9144000" cy="4495800"/>
          </a:xfrm>
          <a:prstGeom prst="rect">
            <a:avLst/>
          </a:prstGeom>
        </p:spPr>
      </p:pic>
    </p:spTree>
    <p:extLst>
      <p:ext uri="{BB962C8B-B14F-4D97-AF65-F5344CB8AC3E}">
        <p14:creationId xmlns:p14="http://schemas.microsoft.com/office/powerpoint/2010/main" val="1068333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26" y="497644"/>
            <a:ext cx="8229600" cy="914400"/>
          </a:xfrm>
        </p:spPr>
        <p:txBody>
          <a:bodyPr/>
          <a:lstStyle/>
          <a:p>
            <a:r>
              <a:rPr lang="en-US" dirty="0">
                <a:cs typeface="Georgia"/>
              </a:rPr>
              <a:t>Why Performance Tasks?</a:t>
            </a:r>
          </a:p>
        </p:txBody>
      </p:sp>
      <p:sp>
        <p:nvSpPr>
          <p:cNvPr id="4" name="Content Placeholder 2"/>
          <p:cNvSpPr>
            <a:spLocks noGrp="1"/>
          </p:cNvSpPr>
          <p:nvPr>
            <p:ph idx="1"/>
          </p:nvPr>
        </p:nvSpPr>
        <p:spPr>
          <a:xfrm>
            <a:off x="457200" y="1828800"/>
            <a:ext cx="8229600" cy="3749040"/>
          </a:xfrm>
        </p:spPr>
        <p:txBody>
          <a:bodyPr>
            <a:normAutofit/>
          </a:bodyPr>
          <a:lstStyle/>
          <a:p>
            <a:pPr marL="109728" indent="0">
              <a:buNone/>
            </a:pPr>
            <a:r>
              <a:rPr lang="en-US" b="1" dirty="0">
                <a:solidFill>
                  <a:srgbClr val="063760"/>
                </a:solidFill>
                <a:cs typeface="Georgia"/>
              </a:rPr>
              <a:t>READ: </a:t>
            </a:r>
            <a:r>
              <a:rPr lang="en-US" dirty="0">
                <a:cs typeface="Georgia"/>
              </a:rPr>
              <a:t>“Role of Smarter Balanced Performance Tasks” (Handout 1.4 in your booklet).</a:t>
            </a:r>
            <a:endParaRPr lang="en-US" sz="4000" b="1" dirty="0">
              <a:solidFill>
                <a:srgbClr val="4C7C8B"/>
              </a:solidFill>
              <a:latin typeface="Georgia"/>
              <a:cs typeface="Georgia"/>
            </a:endParaRPr>
          </a:p>
          <a:p>
            <a:pPr marL="109728" indent="0">
              <a:spcBef>
                <a:spcPts val="3000"/>
              </a:spcBef>
              <a:buNone/>
            </a:pPr>
            <a:r>
              <a:rPr lang="en-US" b="1" dirty="0">
                <a:solidFill>
                  <a:srgbClr val="063760"/>
                </a:solidFill>
                <a:cs typeface="Georgia"/>
              </a:rPr>
              <a:t>DO: </a:t>
            </a:r>
            <a:r>
              <a:rPr lang="en-US" dirty="0">
                <a:cs typeface="Georgia"/>
              </a:rPr>
              <a:t>Mark 2–3 </a:t>
            </a:r>
            <a:r>
              <a:rPr lang="en-US" b="1" dirty="0">
                <a:cs typeface="Georgia"/>
              </a:rPr>
              <a:t>most important </a:t>
            </a:r>
            <a:r>
              <a:rPr lang="en-US" dirty="0">
                <a:cs typeface="Georgia"/>
              </a:rPr>
              <a:t>words and/or phrases in the handout (highlight, underline, or circle).</a:t>
            </a:r>
          </a:p>
          <a:p>
            <a:pPr marL="109728" indent="0">
              <a:buNone/>
            </a:pPr>
            <a:endParaRPr lang="en-US" dirty="0"/>
          </a:p>
        </p:txBody>
      </p:sp>
      <p:sp>
        <p:nvSpPr>
          <p:cNvPr id="3" name="Slide Number Placeholder 2"/>
          <p:cNvSpPr>
            <a:spLocks noGrp="1"/>
          </p:cNvSpPr>
          <p:nvPr>
            <p:ph type="sldNum" sz="quarter" idx="12"/>
          </p:nvPr>
        </p:nvSpPr>
        <p:spPr/>
        <p:txBody>
          <a:bodyPr/>
          <a:lstStyle/>
          <a:p>
            <a:fld id="{8E81FCBC-12BC-47C8-BE87-B3BC886BF939}" type="slidenum">
              <a:rPr lang="en-US" smtClean="0"/>
              <a:pPr/>
              <a:t>26</a:t>
            </a:fld>
            <a:endParaRPr lang="en-US"/>
          </a:p>
        </p:txBody>
      </p:sp>
      <p:pic>
        <p:nvPicPr>
          <p:cNvPr id="6" name="Picture 5" descr="Image of a student at a computer with a thinking cloud coming out of head"/>
          <p:cNvPicPr>
            <a:picLocks noChangeAspect="1"/>
          </p:cNvPicPr>
          <p:nvPr/>
        </p:nvPicPr>
        <p:blipFill>
          <a:blip r:embed="rId3" cstate="print"/>
          <a:stretch>
            <a:fillRect/>
          </a:stretch>
        </p:blipFill>
        <p:spPr>
          <a:xfrm>
            <a:off x="7696200" y="152400"/>
            <a:ext cx="1295400" cy="1306425"/>
          </a:xfrm>
          <a:prstGeom prst="rect">
            <a:avLst/>
          </a:prstGeom>
        </p:spPr>
      </p:pic>
      <p:sp>
        <p:nvSpPr>
          <p:cNvPr id="5" name="TextBox 4"/>
          <p:cNvSpPr txBox="1"/>
          <p:nvPr/>
        </p:nvSpPr>
        <p:spPr>
          <a:xfrm>
            <a:off x="152400" y="128312"/>
            <a:ext cx="3708195"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1791466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334962"/>
          </a:xfrm>
        </p:spPr>
        <p:txBody>
          <a:bodyPr>
            <a:normAutofit fontScale="90000"/>
          </a:bodyPr>
          <a:lstStyle/>
          <a:p>
            <a:pPr algn="l"/>
            <a:r>
              <a:rPr lang="x-none" sz="1800" dirty="0">
                <a:solidFill>
                  <a:srgbClr val="053760"/>
                </a:solidFill>
              </a:rPr>
              <a:t>Session 1</a:t>
            </a:r>
            <a:r>
              <a:rPr lang="en-US" sz="1800" dirty="0">
                <a:solidFill>
                  <a:srgbClr val="053760"/>
                </a:solidFill>
              </a:rPr>
              <a:t>.C</a:t>
            </a:r>
            <a:r>
              <a:rPr lang="x-none" sz="1800" dirty="0">
                <a:solidFill>
                  <a:srgbClr val="053760"/>
                </a:solidFill>
              </a:rPr>
              <a:t>: </a:t>
            </a:r>
            <a:r>
              <a:rPr lang="en-US" sz="1800" dirty="0">
                <a:solidFill>
                  <a:srgbClr val="053760"/>
                </a:solidFill>
              </a:rPr>
              <a:t>Performance </a:t>
            </a:r>
            <a:r>
              <a:rPr lang="en-US" sz="1800" dirty="0" smtClean="0">
                <a:solidFill>
                  <a:srgbClr val="053760"/>
                </a:solidFill>
              </a:rPr>
              <a:t>Assessment</a:t>
            </a:r>
            <a:endParaRPr lang="en-US" sz="1800" dirty="0"/>
          </a:p>
        </p:txBody>
      </p:sp>
      <p:pic>
        <p:nvPicPr>
          <p:cNvPr id="4" name="Content Placeholder 3" descr="Word cloud / Heat Map with words like Integrate, Knowledge, Problem, Engagement as the largest words"/>
          <p:cNvPicPr>
            <a:picLocks noGrp="1"/>
          </p:cNvPicPr>
          <p:nvPr>
            <p:ph idx="1"/>
          </p:nvPr>
        </p:nvPicPr>
        <p:blipFill>
          <a:blip r:embed="rId2" cstate="print">
            <a:extLst>
              <a:ext uri="{28A0092B-C50C-407E-A947-70E740481C1C}">
                <a14:useLocalDpi xmlns:a14="http://schemas.microsoft.com/office/drawing/2010/main" val="0"/>
              </a:ext>
            </a:extLst>
          </a:blip>
          <a:srcRect l="7627" r="5085"/>
          <a:stretch>
            <a:fillRect/>
          </a:stretch>
        </p:blipFill>
        <p:spPr>
          <a:xfrm>
            <a:off x="1066800" y="609600"/>
            <a:ext cx="7454462" cy="5029200"/>
          </a:xfrm>
          <a:prstGeom prst="rect">
            <a:avLst/>
          </a:prstGeom>
        </p:spPr>
      </p:pic>
    </p:spTree>
    <p:extLst>
      <p:ext uri="{BB962C8B-B14F-4D97-AF65-F5344CB8AC3E}">
        <p14:creationId xmlns:p14="http://schemas.microsoft.com/office/powerpoint/2010/main" val="930463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Georgia"/>
              </a:rPr>
              <a:t>Key Phrases</a:t>
            </a:r>
          </a:p>
        </p:txBody>
      </p:sp>
      <p:sp>
        <p:nvSpPr>
          <p:cNvPr id="2" name="Content Placeholder 1"/>
          <p:cNvSpPr>
            <a:spLocks noGrp="1"/>
          </p:cNvSpPr>
          <p:nvPr>
            <p:ph idx="1"/>
          </p:nvPr>
        </p:nvSpPr>
        <p:spPr>
          <a:xfrm>
            <a:off x="457200" y="1371600"/>
            <a:ext cx="8229600" cy="4114800"/>
          </a:xfrm>
        </p:spPr>
        <p:txBody>
          <a:bodyPr>
            <a:normAutofit/>
          </a:bodyPr>
          <a:lstStyle/>
          <a:p>
            <a:r>
              <a:rPr lang="en-US" sz="2800" b="1" dirty="0">
                <a:solidFill>
                  <a:srgbClr val="063760"/>
                </a:solidFill>
                <a:cs typeface="Georgia"/>
              </a:rPr>
              <a:t>Interaction</a:t>
            </a:r>
            <a:r>
              <a:rPr lang="en-US" sz="2800" dirty="0">
                <a:solidFill>
                  <a:srgbClr val="063760"/>
                </a:solidFill>
                <a:cs typeface="Georgia"/>
              </a:rPr>
              <a:t> </a:t>
            </a:r>
            <a:r>
              <a:rPr lang="en-US" sz="2800" dirty="0">
                <a:cs typeface="Georgia"/>
              </a:rPr>
              <a:t>with varied, rich stimuli</a:t>
            </a:r>
          </a:p>
          <a:p>
            <a:r>
              <a:rPr lang="en-US" sz="2800" b="1" dirty="0">
                <a:solidFill>
                  <a:srgbClr val="063760"/>
                </a:solidFill>
                <a:cs typeface="Georgia"/>
              </a:rPr>
              <a:t>Engages students</a:t>
            </a:r>
            <a:r>
              <a:rPr lang="en-US" sz="2800" dirty="0">
                <a:cs typeface="Georgia"/>
              </a:rPr>
              <a:t> in a scenario</a:t>
            </a:r>
          </a:p>
          <a:p>
            <a:pPr lvl="1"/>
            <a:r>
              <a:rPr lang="en-US" dirty="0">
                <a:cs typeface="Georgia"/>
              </a:rPr>
              <a:t>Solve a problem </a:t>
            </a:r>
          </a:p>
          <a:p>
            <a:pPr lvl="1"/>
            <a:r>
              <a:rPr lang="en-US" dirty="0">
                <a:cs typeface="Georgia"/>
              </a:rPr>
              <a:t>Create a product with a specific purpose</a:t>
            </a:r>
          </a:p>
          <a:p>
            <a:r>
              <a:rPr lang="en-US" sz="2800" b="1" dirty="0">
                <a:solidFill>
                  <a:srgbClr val="063760"/>
                </a:solidFill>
                <a:cs typeface="Georgia"/>
              </a:rPr>
              <a:t>Application</a:t>
            </a:r>
            <a:r>
              <a:rPr lang="en-US" sz="2800" dirty="0">
                <a:cs typeface="Georgia"/>
              </a:rPr>
              <a:t> of </a:t>
            </a:r>
            <a:r>
              <a:rPr lang="en-US" sz="2800" dirty="0">
                <a:solidFill>
                  <a:srgbClr val="063760"/>
                </a:solidFill>
                <a:cs typeface="Georgia"/>
              </a:rPr>
              <a:t>knowledge</a:t>
            </a:r>
            <a:r>
              <a:rPr lang="en-US" sz="2800" dirty="0">
                <a:cs typeface="Georgia"/>
              </a:rPr>
              <a:t> and </a:t>
            </a:r>
            <a:r>
              <a:rPr lang="en-US" sz="2800" dirty="0">
                <a:solidFill>
                  <a:srgbClr val="063760"/>
                </a:solidFill>
                <a:cs typeface="Georgia"/>
              </a:rPr>
              <a:t>skills</a:t>
            </a:r>
          </a:p>
          <a:p>
            <a:r>
              <a:rPr lang="en-US" sz="2800" b="1" dirty="0">
                <a:solidFill>
                  <a:srgbClr val="063760"/>
                </a:solidFill>
                <a:cs typeface="Georgia"/>
              </a:rPr>
              <a:t>Integration</a:t>
            </a:r>
            <a:r>
              <a:rPr lang="en-US" sz="2800" dirty="0">
                <a:cs typeface="Georgia"/>
              </a:rPr>
              <a:t> . . . across multiple standards</a:t>
            </a:r>
          </a:p>
          <a:p>
            <a:r>
              <a:rPr lang="en-US" sz="2800" b="1" dirty="0">
                <a:solidFill>
                  <a:srgbClr val="053760"/>
                </a:solidFill>
                <a:cs typeface="Georgia"/>
              </a:rPr>
              <a:t>Assesses </a:t>
            </a:r>
            <a:r>
              <a:rPr lang="en-US" sz="2800" dirty="0">
                <a:cs typeface="Georgia"/>
              </a:rPr>
              <a:t>what selected- and constructed-response items </a:t>
            </a:r>
            <a:r>
              <a:rPr lang="en-US" sz="2800" dirty="0">
                <a:solidFill>
                  <a:srgbClr val="063760"/>
                </a:solidFill>
                <a:cs typeface="Georgia"/>
              </a:rPr>
              <a:t>cannot</a:t>
            </a:r>
          </a:p>
          <a:p>
            <a:endParaRPr lang="en-US" dirty="0">
              <a:latin typeface="Georgia"/>
              <a:cs typeface="Georgia"/>
            </a:endParaRPr>
          </a:p>
          <a:p>
            <a:pPr marL="393192" lvl="1" indent="0">
              <a:buNone/>
            </a:pPr>
            <a:endParaRPr lang="en-US" dirty="0">
              <a:latin typeface="Georgia"/>
              <a:cs typeface="Georgia"/>
            </a:endParaRPr>
          </a:p>
        </p:txBody>
      </p:sp>
      <p:sp>
        <p:nvSpPr>
          <p:cNvPr id="5" name="Slide Number Placeholder 4"/>
          <p:cNvSpPr>
            <a:spLocks noGrp="1"/>
          </p:cNvSpPr>
          <p:nvPr>
            <p:ph type="sldNum" sz="quarter" idx="12"/>
          </p:nvPr>
        </p:nvSpPr>
        <p:spPr/>
        <p:txBody>
          <a:bodyPr/>
          <a:lstStyle/>
          <a:p>
            <a:fld id="{8E81FCBC-12BC-47C8-BE87-B3BC886BF939}" type="slidenum">
              <a:rPr lang="en-US" smtClean="0"/>
              <a:pPr/>
              <a:t>28</a:t>
            </a:fld>
            <a:endParaRPr lang="en-US"/>
          </a:p>
        </p:txBody>
      </p:sp>
      <p:sp>
        <p:nvSpPr>
          <p:cNvPr id="4" name="TextBox 3"/>
          <p:cNvSpPr txBox="1"/>
          <p:nvPr/>
        </p:nvSpPr>
        <p:spPr>
          <a:xfrm>
            <a:off x="152400" y="128312"/>
            <a:ext cx="3708195"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2350590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66800"/>
            <a:ext cx="8001000" cy="1754327"/>
          </a:xfrm>
          <a:prstGeom prst="rect">
            <a:avLst/>
          </a:prstGeom>
          <a:noFill/>
        </p:spPr>
        <p:txBody>
          <a:bodyPr wrap="square" rtlCol="0">
            <a:spAutoFit/>
          </a:bodyPr>
          <a:lstStyle/>
          <a:p>
            <a:pPr defTabSz="914400"/>
            <a:r>
              <a:rPr lang="en-US" sz="2700" dirty="0">
                <a:latin typeface="Calibri"/>
                <a:cs typeface="Georgia"/>
              </a:rPr>
              <a:t>Based on your analysis of the “Role of Smarter Balanced Performance Tasks” document, why is Smarter Balanced using performance tasks in its summative and interim assessments?</a:t>
            </a:r>
          </a:p>
        </p:txBody>
      </p:sp>
      <p:sp>
        <p:nvSpPr>
          <p:cNvPr id="9" name="Title 8"/>
          <p:cNvSpPr>
            <a:spLocks noGrp="1"/>
          </p:cNvSpPr>
          <p:nvPr>
            <p:ph type="title"/>
          </p:nvPr>
        </p:nvSpPr>
        <p:spPr>
          <a:xfrm>
            <a:off x="381000" y="312978"/>
            <a:ext cx="8229600" cy="914400"/>
          </a:xfrm>
        </p:spPr>
        <p:txBody>
          <a:bodyPr/>
          <a:lstStyle/>
          <a:p>
            <a:r>
              <a:rPr lang="en-US" dirty="0"/>
              <a:t>Reflect . . . </a:t>
            </a:r>
          </a:p>
        </p:txBody>
      </p:sp>
      <p:pic>
        <p:nvPicPr>
          <p:cNvPr id="5" name="Content Placeholder 4" descr="Word cloud / Heat Map with words like Integrate, Knowledge, Problem, Engagement as the largest words"/>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84072" y="3262992"/>
            <a:ext cx="3886200" cy="2355603"/>
          </a:xfrm>
          <a:prstGeom prst="rect">
            <a:avLst/>
          </a:prstGeom>
        </p:spPr>
      </p:pic>
      <p:sp>
        <p:nvSpPr>
          <p:cNvPr id="2" name="Slide Number Placeholder 1"/>
          <p:cNvSpPr>
            <a:spLocks noGrp="1"/>
          </p:cNvSpPr>
          <p:nvPr>
            <p:ph type="sldNum" sz="quarter" idx="12"/>
          </p:nvPr>
        </p:nvSpPr>
        <p:spPr/>
        <p:txBody>
          <a:bodyPr/>
          <a:lstStyle/>
          <a:p>
            <a:fld id="{8E81FCBC-12BC-47C8-BE87-B3BC886BF939}" type="slidenum">
              <a:rPr lang="en-US" smtClean="0"/>
              <a:pPr/>
              <a:t>29</a:t>
            </a:fld>
            <a:endParaRPr lang="en-US"/>
          </a:p>
        </p:txBody>
      </p:sp>
      <p:sp>
        <p:nvSpPr>
          <p:cNvPr id="6" name="TextBox 5"/>
          <p:cNvSpPr txBox="1"/>
          <p:nvPr/>
        </p:nvSpPr>
        <p:spPr>
          <a:xfrm>
            <a:off x="152400" y="128312"/>
            <a:ext cx="3708195"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20765084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mv="urn:schemas-microsoft-com:mac:vml">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1.A: </a:t>
            </a:r>
            <a:br>
              <a:rPr lang="en-US" dirty="0">
                <a:solidFill>
                  <a:srgbClr val="053760"/>
                </a:solidFill>
              </a:rPr>
            </a:br>
            <a:r>
              <a:rPr lang="en-US" dirty="0">
                <a:solidFill>
                  <a:srgbClr val="053760"/>
                </a:solidFill>
              </a:rPr>
              <a:t>Orientation and Purpose Setting</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3</a:t>
            </a:fld>
            <a:endParaRPr lang="en-US"/>
          </a:p>
        </p:txBody>
      </p:sp>
    </p:spTree>
    <p:extLst>
      <p:ext uri="{BB962C8B-B14F-4D97-AF65-F5344CB8AC3E}">
        <p14:creationId xmlns:p14="http://schemas.microsoft.com/office/powerpoint/2010/main" val="78881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descr="Image of three human figures reaching up to three gears"/>
          <p:cNvSpPr/>
          <p:nvPr/>
        </p:nvSpPr>
        <p:spPr>
          <a:xfrm>
            <a:off x="4724400" y="2286000"/>
            <a:ext cx="1371600" cy="137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8229600" cy="1173162"/>
          </a:xfrm>
        </p:spPr>
        <p:txBody>
          <a:bodyPr>
            <a:noAutofit/>
          </a:bodyPr>
          <a:lstStyle/>
          <a:p>
            <a:pPr algn="l"/>
            <a:r>
              <a:rPr lang="en-US" sz="3200" dirty="0">
                <a:solidFill>
                  <a:srgbClr val="063760"/>
                </a:solidFill>
                <a:cs typeface="Georgia"/>
              </a:rPr>
              <a:t>Four Principles of Performance Assessment</a:t>
            </a:r>
          </a:p>
        </p:txBody>
      </p:sp>
      <p:sp>
        <p:nvSpPr>
          <p:cNvPr id="24" name="Oval 23" descr="Image of three puzzle pieces fitted together"/>
          <p:cNvSpPr/>
          <p:nvPr/>
        </p:nvSpPr>
        <p:spPr>
          <a:xfrm>
            <a:off x="6781800" y="2286000"/>
            <a:ext cx="1371600" cy="137160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descr="Four images with writing: 1) an asterisk - &quot;...targets skills and knowledge that matter&quot; 2) a brain with a lightbulb inside - &quot;...is assessment for and as learning&quot; 3) image of human figures reaching up to gears - &quot;...is learning by doing&quot; 4) image of linked puzzel pieces - &quot;...links curriculum, instruction, and assessment&quot;"/>
          <p:cNvGrpSpPr/>
          <p:nvPr/>
        </p:nvGrpSpPr>
        <p:grpSpPr>
          <a:xfrm>
            <a:off x="457200" y="2286000"/>
            <a:ext cx="8264856" cy="2654242"/>
            <a:chOff x="421944" y="1123950"/>
            <a:chExt cx="8264856" cy="2654242"/>
          </a:xfrm>
        </p:grpSpPr>
        <p:cxnSp>
          <p:nvCxnSpPr>
            <p:cNvPr id="8" name="Straight Connector 7"/>
            <p:cNvCxnSpPr/>
            <p:nvPr/>
          </p:nvCxnSpPr>
          <p:spPr>
            <a:xfrm>
              <a:off x="1524000" y="2476698"/>
              <a:ext cx="1137" cy="342133"/>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79800"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784144" y="1123950"/>
              <a:ext cx="1371600" cy="1371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2944" y="1123950"/>
              <a:ext cx="1371600" cy="137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mage of linked puzzle pie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352550"/>
              <a:ext cx="1177404" cy="883053"/>
            </a:xfrm>
            <a:prstGeom prst="rect">
              <a:avLst/>
            </a:prstGeom>
          </p:spPr>
        </p:pic>
        <p:pic>
          <p:nvPicPr>
            <p:cNvPr id="15" name="Picture 14" descr="Image of brain with lighbulb insid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0344" y="1241201"/>
              <a:ext cx="1178149" cy="1178149"/>
            </a:xfrm>
            <a:prstGeom prst="rect">
              <a:avLst/>
            </a:prstGeom>
          </p:spPr>
        </p:pic>
        <p:sp>
          <p:nvSpPr>
            <p:cNvPr id="16" name="Rectangle 15"/>
            <p:cNvSpPr/>
            <p:nvPr/>
          </p:nvSpPr>
          <p:spPr>
            <a:xfrm>
              <a:off x="4765344" y="2800350"/>
              <a:ext cx="1371600" cy="923330"/>
            </a:xfrm>
            <a:prstGeom prst="rect">
              <a:avLst/>
            </a:prstGeom>
          </p:spPr>
          <p:txBody>
            <a:bodyPr wrap="square">
              <a:spAutoFit/>
            </a:bodyPr>
            <a:lstStyle/>
            <a:p>
              <a:pPr lvl="0" algn="ctr"/>
              <a:r>
                <a:rPr lang="en-US" i="1" dirty="0">
                  <a:cs typeface="Georgia"/>
                </a:rPr>
                <a:t>. . . is learning </a:t>
              </a:r>
              <a:br>
                <a:rPr lang="en-US" i="1" dirty="0">
                  <a:cs typeface="Georgia"/>
                </a:rPr>
              </a:br>
              <a:r>
                <a:rPr lang="en-US" i="1" dirty="0">
                  <a:cs typeface="Georgia"/>
                </a:rPr>
                <a:t>by doing</a:t>
              </a:r>
            </a:p>
          </p:txBody>
        </p:sp>
        <p:sp>
          <p:nvSpPr>
            <p:cNvPr id="17" name="Rectangle 16"/>
            <p:cNvSpPr/>
            <p:nvPr/>
          </p:nvSpPr>
          <p:spPr>
            <a:xfrm>
              <a:off x="6553200" y="2800350"/>
              <a:ext cx="2133600" cy="923330"/>
            </a:xfrm>
            <a:prstGeom prst="rect">
              <a:avLst/>
            </a:prstGeom>
          </p:spPr>
          <p:txBody>
            <a:bodyPr wrap="square">
              <a:spAutoFit/>
            </a:bodyPr>
            <a:lstStyle/>
            <a:p>
              <a:pPr lvl="0" algn="ctr"/>
              <a:r>
                <a:rPr lang="en-US" i="1" dirty="0">
                  <a:cs typeface="Georgia"/>
                </a:rPr>
                <a:t>. . . links curriculum, instruction, and assessment </a:t>
              </a:r>
            </a:p>
          </p:txBody>
        </p:sp>
        <p:sp>
          <p:nvSpPr>
            <p:cNvPr id="18" name="Rectangle 17"/>
            <p:cNvSpPr/>
            <p:nvPr/>
          </p:nvSpPr>
          <p:spPr>
            <a:xfrm>
              <a:off x="2590800" y="2837683"/>
              <a:ext cx="1828800" cy="923330"/>
            </a:xfrm>
            <a:prstGeom prst="rect">
              <a:avLst/>
            </a:prstGeom>
          </p:spPr>
          <p:txBody>
            <a:bodyPr wrap="square">
              <a:spAutoFit/>
            </a:bodyPr>
            <a:lstStyle/>
            <a:p>
              <a:pPr lvl="0" algn="ctr"/>
              <a:r>
                <a:rPr lang="en-US" i="1" dirty="0">
                  <a:cs typeface="Georgia"/>
                </a:rPr>
                <a:t>. . . is assessment </a:t>
              </a:r>
              <a:br>
                <a:rPr lang="en-US" i="1" dirty="0">
                  <a:cs typeface="Georgia"/>
                </a:rPr>
              </a:br>
              <a:r>
                <a:rPr lang="en-US" b="1" i="1" dirty="0">
                  <a:cs typeface="Georgia"/>
                </a:rPr>
                <a:t>for</a:t>
              </a:r>
              <a:r>
                <a:rPr lang="en-US" i="1" dirty="0">
                  <a:cs typeface="Georgia"/>
                </a:rPr>
                <a:t> and </a:t>
              </a:r>
              <a:br>
                <a:rPr lang="en-US" i="1" dirty="0">
                  <a:cs typeface="Georgia"/>
                </a:rPr>
              </a:br>
              <a:r>
                <a:rPr lang="en-US" b="1" i="1" dirty="0">
                  <a:cs typeface="Georgia"/>
                </a:rPr>
                <a:t>as</a:t>
              </a:r>
              <a:r>
                <a:rPr lang="en-US" i="1" dirty="0">
                  <a:cs typeface="Georgia"/>
                </a:rPr>
                <a:t> learning </a:t>
              </a:r>
            </a:p>
          </p:txBody>
        </p:sp>
        <p:sp>
          <p:nvSpPr>
            <p:cNvPr id="19" name="Rectangle 18"/>
            <p:cNvSpPr/>
            <p:nvPr/>
          </p:nvSpPr>
          <p:spPr>
            <a:xfrm>
              <a:off x="421944" y="2854862"/>
              <a:ext cx="2209799" cy="923330"/>
            </a:xfrm>
            <a:prstGeom prst="rect">
              <a:avLst/>
            </a:prstGeom>
          </p:spPr>
          <p:txBody>
            <a:bodyPr wrap="square">
              <a:spAutoFit/>
            </a:bodyPr>
            <a:lstStyle/>
            <a:p>
              <a:pPr lvl="0" algn="ctr"/>
              <a:r>
                <a:rPr lang="en-US" i="1" dirty="0">
                  <a:cs typeface="Georgia"/>
                </a:rPr>
                <a:t>. . . targets skills and knowledge that matter</a:t>
              </a:r>
            </a:p>
          </p:txBody>
        </p:sp>
        <p:cxnSp>
          <p:nvCxnSpPr>
            <p:cNvPr id="20" name="Straight Connector 19"/>
            <p:cNvCxnSpPr/>
            <p:nvPr/>
          </p:nvCxnSpPr>
          <p:spPr>
            <a:xfrm>
              <a:off x="5374944"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67600"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descr="Image of an asteris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338" y="1202977"/>
              <a:ext cx="1149268" cy="1135337"/>
            </a:xfrm>
            <a:prstGeom prst="rect">
              <a:avLst/>
            </a:prstGeom>
          </p:spPr>
        </p:pic>
        <p:pic>
          <p:nvPicPr>
            <p:cNvPr id="23" name="Picture 22" descr="Image if human figures reaching up to gear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5204" y="1428750"/>
              <a:ext cx="1083140" cy="734608"/>
            </a:xfrm>
            <a:prstGeom prst="rect">
              <a:avLst/>
            </a:prstGeom>
          </p:spPr>
        </p:pic>
      </p:grpSp>
      <p:sp>
        <p:nvSpPr>
          <p:cNvPr id="3" name="TextBox 2"/>
          <p:cNvSpPr txBox="1"/>
          <p:nvPr/>
        </p:nvSpPr>
        <p:spPr>
          <a:xfrm>
            <a:off x="457200" y="228600"/>
            <a:ext cx="3708195"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724672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828800"/>
          </a:xfrm>
        </p:spPr>
        <p:txBody>
          <a:bodyPr>
            <a:normAutofit fontScale="90000"/>
          </a:bodyPr>
          <a:lstStyle/>
          <a:p>
            <a:r>
              <a:rPr lang="en-US" dirty="0">
                <a:solidFill>
                  <a:srgbClr val="053760"/>
                </a:solidFill>
              </a:rPr>
              <a:t>Session 2: </a:t>
            </a:r>
            <a:br>
              <a:rPr lang="en-US" dirty="0">
                <a:solidFill>
                  <a:srgbClr val="053760"/>
                </a:solidFill>
              </a:rPr>
            </a:br>
            <a:r>
              <a:rPr lang="en-US" dirty="0">
                <a:solidFill>
                  <a:srgbClr val="053760"/>
                </a:solidFill>
              </a:rPr>
              <a:t>Deep Dive into a Smarter Balanced Performance Task</a:t>
            </a:r>
          </a:p>
        </p:txBody>
      </p:sp>
      <p:sp>
        <p:nvSpPr>
          <p:cNvPr id="3" name="Subtitle 2"/>
          <p:cNvSpPr>
            <a:spLocks noGrp="1"/>
          </p:cNvSpPr>
          <p:nvPr>
            <p:ph type="subTitle" idx="1"/>
          </p:nvPr>
        </p:nvSpPr>
        <p:spPr>
          <a:xfrm>
            <a:off x="419100" y="3276600"/>
            <a:ext cx="8305800" cy="10668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31</a:t>
            </a:fld>
            <a:endParaRPr lang="en-US"/>
          </a:p>
        </p:txBody>
      </p:sp>
    </p:spTree>
    <p:extLst>
      <p:ext uri="{BB962C8B-B14F-4D97-AF65-F5344CB8AC3E}">
        <p14:creationId xmlns:p14="http://schemas.microsoft.com/office/powerpoint/2010/main" val="79312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2 Objectives </a:t>
            </a:r>
          </a:p>
        </p:txBody>
      </p:sp>
      <p:sp>
        <p:nvSpPr>
          <p:cNvPr id="2" name="Content Placeholder 1"/>
          <p:cNvSpPr>
            <a:spLocks noGrp="1"/>
          </p:cNvSpPr>
          <p:nvPr>
            <p:ph idx="1"/>
          </p:nvPr>
        </p:nvSpPr>
        <p:spPr/>
        <p:txBody>
          <a:bodyPr>
            <a:noAutofit/>
          </a:bodyPr>
          <a:lstStyle/>
          <a:p>
            <a:pPr>
              <a:spcBef>
                <a:spcPts val="0"/>
              </a:spcBef>
              <a:spcAft>
                <a:spcPts val="1800"/>
              </a:spcAft>
            </a:pPr>
            <a:r>
              <a:rPr lang="en-US" sz="2000" dirty="0"/>
              <a:t>Experience a Smarter Balanced performance task from the perspective of a student, and unpack what the task requires students to know and be able to do</a:t>
            </a:r>
          </a:p>
          <a:p>
            <a:pPr>
              <a:spcBef>
                <a:spcPts val="0"/>
              </a:spcBef>
              <a:spcAft>
                <a:spcPts val="1800"/>
              </a:spcAft>
            </a:pPr>
            <a:r>
              <a:rPr lang="en-US" sz="2000" dirty="0"/>
              <a:t>Understand Smarter Balanced performance task design and scoring tools</a:t>
            </a:r>
          </a:p>
          <a:p>
            <a:pPr lvl="0">
              <a:spcBef>
                <a:spcPts val="0"/>
              </a:spcBef>
              <a:spcAft>
                <a:spcPts val="1800"/>
              </a:spcAft>
            </a:pPr>
            <a:r>
              <a:rPr lang="en-US" sz="2000" dirty="0"/>
              <a:t>Collaboratively score student work from a Smarter Balanced performance task to build a common understanding of what student proficiency looks like</a:t>
            </a:r>
          </a:p>
          <a:p>
            <a:r>
              <a:rPr lang="en-US" sz="2000" dirty="0"/>
              <a:t>Analyze student work and consider the implications for teaching and learning </a:t>
            </a:r>
          </a:p>
        </p:txBody>
      </p:sp>
      <p:sp>
        <p:nvSpPr>
          <p:cNvPr id="4" name="TextBox 3"/>
          <p:cNvSpPr txBox="1"/>
          <p:nvPr/>
        </p:nvSpPr>
        <p:spPr>
          <a:xfrm>
            <a:off x="152400" y="128312"/>
            <a:ext cx="6138475" cy="369332"/>
          </a:xfrm>
          <a:prstGeom prst="rect">
            <a:avLst/>
          </a:prstGeom>
          <a:noFill/>
        </p:spPr>
        <p:txBody>
          <a:bodyPr wrap="none" rtlCol="0">
            <a:spAutoFit/>
          </a:bodyPr>
          <a:lstStyle/>
          <a:p>
            <a:r>
              <a:rPr lang="en-US" dirty="0">
                <a:solidFill>
                  <a:srgbClr val="053760"/>
                </a:solidFill>
              </a:rPr>
              <a:t>Session 2: Deep Dive into a Smarter Balanced Performance Task</a:t>
            </a:r>
          </a:p>
        </p:txBody>
      </p:sp>
      <p:sp>
        <p:nvSpPr>
          <p:cNvPr id="5" name="Slide Number Placeholder 4"/>
          <p:cNvSpPr>
            <a:spLocks noGrp="1"/>
          </p:cNvSpPr>
          <p:nvPr>
            <p:ph type="sldNum" sz="quarter" idx="12"/>
          </p:nvPr>
        </p:nvSpPr>
        <p:spPr/>
        <p:txBody>
          <a:bodyPr/>
          <a:lstStyle/>
          <a:p>
            <a:fld id="{8E81FCBC-12BC-47C8-BE87-B3BC886BF939}" type="slidenum">
              <a:rPr lang="en-US" smtClean="0"/>
              <a:pPr/>
              <a:t>32</a:t>
            </a:fld>
            <a:endParaRPr lang="en-US"/>
          </a:p>
        </p:txBody>
      </p:sp>
    </p:spTree>
    <p:extLst>
      <p:ext uri="{BB962C8B-B14F-4D97-AF65-F5344CB8AC3E}">
        <p14:creationId xmlns:p14="http://schemas.microsoft.com/office/powerpoint/2010/main" val="665119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fontScale="90000"/>
          </a:bodyPr>
          <a:lstStyle/>
          <a:p>
            <a:r>
              <a:rPr lang="en-US" dirty="0">
                <a:solidFill>
                  <a:srgbClr val="053760"/>
                </a:solidFill>
              </a:rPr>
              <a:t>Session 2.A: </a:t>
            </a:r>
            <a:br>
              <a:rPr lang="en-US" dirty="0">
                <a:solidFill>
                  <a:srgbClr val="053760"/>
                </a:solidFill>
              </a:rPr>
            </a:br>
            <a:r>
              <a:rPr lang="en-US" dirty="0">
                <a:solidFill>
                  <a:srgbClr val="053760"/>
                </a:solidFill>
              </a:rPr>
              <a:t>Experiencing and Unpacking a Task</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33</a:t>
            </a:fld>
            <a:endParaRPr lang="en-US"/>
          </a:p>
        </p:txBody>
      </p:sp>
    </p:spTree>
    <p:extLst>
      <p:ext uri="{BB962C8B-B14F-4D97-AF65-F5344CB8AC3E}">
        <p14:creationId xmlns:p14="http://schemas.microsoft.com/office/powerpoint/2010/main" val="1130151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229600" cy="914400"/>
          </a:xfrm>
        </p:spPr>
        <p:txBody>
          <a:bodyPr>
            <a:noAutofit/>
          </a:bodyPr>
          <a:lstStyle/>
          <a:p>
            <a:r>
              <a:rPr lang="en-US" dirty="0"/>
              <a:t>What Does a Smarter Balanced Performance Task Look Like? </a:t>
            </a:r>
          </a:p>
        </p:txBody>
      </p:sp>
      <p:pic>
        <p:nvPicPr>
          <p:cNvPr id="6" name="Content Placeholder 5" descr="Screenshot of student directions for a performance tasks and the questions/answer space"/>
          <p:cNvPicPr>
            <a:picLocks noGrp="1" noChangeAspect="1"/>
          </p:cNvPicPr>
          <p:nvPr>
            <p:ph idx="1"/>
          </p:nvPr>
        </p:nvPicPr>
        <p:blipFill>
          <a:blip r:embed="rId3" cstate="print"/>
          <a:stretch>
            <a:fillRect/>
          </a:stretch>
        </p:blipFill>
        <p:spPr>
          <a:xfrm>
            <a:off x="457200" y="1811068"/>
            <a:ext cx="7696200" cy="3702201"/>
          </a:xfrm>
        </p:spPr>
      </p:pic>
      <p:sp>
        <p:nvSpPr>
          <p:cNvPr id="7" name="TextBox 6"/>
          <p:cNvSpPr txBox="1"/>
          <p:nvPr/>
        </p:nvSpPr>
        <p:spPr>
          <a:xfrm>
            <a:off x="152400" y="165477"/>
            <a:ext cx="4622740" cy="369332"/>
          </a:xfrm>
          <a:prstGeom prst="rect">
            <a:avLst/>
          </a:prstGeom>
          <a:noFill/>
        </p:spPr>
        <p:txBody>
          <a:bodyPr wrap="none" rtlCol="0">
            <a:spAutoFit/>
          </a:bodyPr>
          <a:lstStyle/>
          <a:p>
            <a:r>
              <a:rPr lang="en-US" dirty="0">
                <a:solidFill>
                  <a:srgbClr val="053760"/>
                </a:solidFill>
              </a:rPr>
              <a:t>Session 2.A: Experiencing and Unpacking a Task</a:t>
            </a:r>
          </a:p>
        </p:txBody>
      </p:sp>
      <p:sp>
        <p:nvSpPr>
          <p:cNvPr id="3" name="Slide Number Placeholder 2"/>
          <p:cNvSpPr>
            <a:spLocks noGrp="1"/>
          </p:cNvSpPr>
          <p:nvPr>
            <p:ph type="sldNum" sz="quarter" idx="12"/>
          </p:nvPr>
        </p:nvSpPr>
        <p:spPr/>
        <p:txBody>
          <a:bodyPr/>
          <a:lstStyle/>
          <a:p>
            <a:fld id="{8E81FCBC-12BC-47C8-BE87-B3BC886BF939}" type="slidenum">
              <a:rPr lang="en-US" smtClean="0"/>
              <a:pPr/>
              <a:t>34</a:t>
            </a:fld>
            <a:endParaRPr lang="en-US"/>
          </a:p>
        </p:txBody>
      </p:sp>
    </p:spTree>
    <p:extLst>
      <p:ext uri="{BB962C8B-B14F-4D97-AF65-F5344CB8AC3E}">
        <p14:creationId xmlns:p14="http://schemas.microsoft.com/office/powerpoint/2010/main" val="1011905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914400"/>
          </a:xfrm>
        </p:spPr>
        <p:txBody>
          <a:bodyPr>
            <a:normAutofit/>
          </a:bodyPr>
          <a:lstStyle/>
          <a:p>
            <a:pPr lvl="0"/>
            <a:r>
              <a:rPr lang="en-US" dirty="0">
                <a:cs typeface="Georgia"/>
              </a:rPr>
              <a:t>Experience a Task </a:t>
            </a:r>
            <a:endParaRPr lang="en-US" sz="2700" u="sng" dirty="0">
              <a:cs typeface="Georgia"/>
            </a:endParaRPr>
          </a:p>
        </p:txBody>
      </p:sp>
      <p:sp>
        <p:nvSpPr>
          <p:cNvPr id="2" name="Content Placeholder 1"/>
          <p:cNvSpPr>
            <a:spLocks noGrp="1"/>
          </p:cNvSpPr>
          <p:nvPr>
            <p:ph idx="1"/>
          </p:nvPr>
        </p:nvSpPr>
        <p:spPr/>
        <p:txBody>
          <a:bodyPr>
            <a:normAutofit fontScale="77500" lnSpcReduction="20000"/>
          </a:bodyPr>
          <a:lstStyle/>
          <a:p>
            <a:pPr marL="624078" lvl="0" indent="-514350">
              <a:spcBef>
                <a:spcPts val="0"/>
              </a:spcBef>
              <a:spcAft>
                <a:spcPts val="1800"/>
              </a:spcAft>
              <a:buSzPct val="100000"/>
              <a:buFont typeface="+mj-lt"/>
              <a:buAutoNum type="arabicPeriod"/>
            </a:pPr>
            <a:r>
              <a:rPr lang="en-US" sz="3000" dirty="0">
                <a:cs typeface="Georgia"/>
              </a:rPr>
              <a:t>Work your way through all parts of the task, following instructions and responding to prompts as though you were a student.</a:t>
            </a:r>
          </a:p>
          <a:p>
            <a:pPr marL="624078" lvl="0" indent="-514350">
              <a:spcBef>
                <a:spcPts val="0"/>
              </a:spcBef>
              <a:spcAft>
                <a:spcPts val="1800"/>
              </a:spcAft>
              <a:buSzPct val="100000"/>
              <a:buFont typeface="+mj-lt"/>
              <a:buAutoNum type="arabicPeriod"/>
            </a:pPr>
            <a:r>
              <a:rPr lang="en-US" sz="3000" dirty="0">
                <a:cs typeface="Georgia"/>
              </a:rPr>
              <a:t>When you reach the full write, </a:t>
            </a:r>
            <a:r>
              <a:rPr lang="en-US" sz="3000" dirty="0">
                <a:solidFill>
                  <a:srgbClr val="063760"/>
                </a:solidFill>
                <a:cs typeface="Georgia"/>
              </a:rPr>
              <a:t>develop a thesis statement and an outline</a:t>
            </a:r>
            <a:r>
              <a:rPr lang="en-US" sz="3000" dirty="0">
                <a:solidFill>
                  <a:schemeClr val="accent1">
                    <a:lumMod val="75000"/>
                  </a:schemeClr>
                </a:solidFill>
                <a:cs typeface="Georgia"/>
              </a:rPr>
              <a:t> </a:t>
            </a:r>
            <a:r>
              <a:rPr lang="en-US" sz="3000" dirty="0">
                <a:cs typeface="Georgia"/>
              </a:rPr>
              <a:t>for writing, rather than a full response.</a:t>
            </a:r>
          </a:p>
          <a:p>
            <a:pPr marL="109728" lvl="0" indent="0">
              <a:lnSpc>
                <a:spcPct val="120000"/>
              </a:lnSpc>
              <a:spcBef>
                <a:spcPts val="0"/>
              </a:spcBef>
              <a:spcAft>
                <a:spcPts val="1800"/>
              </a:spcAft>
              <a:buSzPct val="100000"/>
              <a:buNone/>
            </a:pPr>
            <a:r>
              <a:rPr lang="en-US" sz="3000" i="1" dirty="0">
                <a:cs typeface="Georgia"/>
              </a:rPr>
              <a:t>Elementary group: </a:t>
            </a:r>
          </a:p>
          <a:p>
            <a:pPr marL="109728" lvl="0" indent="0">
              <a:spcBef>
                <a:spcPts val="0"/>
              </a:spcBef>
              <a:spcAft>
                <a:spcPts val="1800"/>
              </a:spcAft>
              <a:buSzPct val="100000"/>
              <a:buNone/>
            </a:pPr>
            <a:r>
              <a:rPr lang="en-US" sz="3000" dirty="0">
                <a:cs typeface="Georgia"/>
              </a:rPr>
              <a:t>	</a:t>
            </a:r>
            <a:r>
              <a:rPr lang="en-US" sz="3000" b="1" dirty="0">
                <a:cs typeface="Georgia"/>
              </a:rPr>
              <a:t>Handout 2.1—Grade 5 ELA Performance Task</a:t>
            </a:r>
          </a:p>
          <a:p>
            <a:pPr marL="109728" lvl="0" indent="0">
              <a:spcBef>
                <a:spcPts val="0"/>
              </a:spcBef>
              <a:spcAft>
                <a:spcPts val="1800"/>
              </a:spcAft>
              <a:buSzPct val="100000"/>
              <a:buNone/>
            </a:pPr>
            <a:r>
              <a:rPr lang="en-US" sz="3000" i="1" dirty="0">
                <a:cs typeface="Georgia"/>
              </a:rPr>
              <a:t>Secondary group: </a:t>
            </a:r>
          </a:p>
          <a:p>
            <a:pPr marL="109728" lvl="0" indent="0">
              <a:spcBef>
                <a:spcPts val="0"/>
              </a:spcBef>
              <a:spcAft>
                <a:spcPts val="1800"/>
              </a:spcAft>
              <a:buSzPct val="100000"/>
              <a:buNone/>
            </a:pPr>
            <a:r>
              <a:rPr lang="en-US" sz="3000" dirty="0">
                <a:cs typeface="Georgia"/>
              </a:rPr>
              <a:t>	</a:t>
            </a:r>
            <a:r>
              <a:rPr lang="en-US" sz="3000" b="1" dirty="0">
                <a:cs typeface="Georgia"/>
              </a:rPr>
              <a:t>Handout 2.2—Grade 8 ELA Performance Task</a:t>
            </a:r>
          </a:p>
          <a:p>
            <a:endParaRPr lang="en-US" dirty="0">
              <a:latin typeface="Georgia"/>
              <a:cs typeface="Georgia"/>
            </a:endParaRPr>
          </a:p>
        </p:txBody>
      </p:sp>
      <p:pic>
        <p:nvPicPr>
          <p:cNvPr id="4" name="Picture 3" descr="image of student at a computer with a thinking cloud out of head"/>
          <p:cNvPicPr>
            <a:picLocks noChangeAspect="1"/>
          </p:cNvPicPr>
          <p:nvPr/>
        </p:nvPicPr>
        <p:blipFill>
          <a:blip r:embed="rId3" cstate="print"/>
          <a:stretch>
            <a:fillRect/>
          </a:stretch>
        </p:blipFill>
        <p:spPr>
          <a:xfrm>
            <a:off x="7696200" y="152400"/>
            <a:ext cx="1295400" cy="1306425"/>
          </a:xfrm>
          <a:prstGeom prst="rect">
            <a:avLst/>
          </a:prstGeom>
        </p:spPr>
      </p:pic>
      <p:sp>
        <p:nvSpPr>
          <p:cNvPr id="7" name="TextBox 6"/>
          <p:cNvSpPr txBox="1"/>
          <p:nvPr/>
        </p:nvSpPr>
        <p:spPr>
          <a:xfrm>
            <a:off x="304800" y="155944"/>
            <a:ext cx="4622740" cy="369332"/>
          </a:xfrm>
          <a:prstGeom prst="rect">
            <a:avLst/>
          </a:prstGeom>
          <a:noFill/>
        </p:spPr>
        <p:txBody>
          <a:bodyPr wrap="none" rtlCol="0">
            <a:spAutoFit/>
          </a:bodyPr>
          <a:lstStyle/>
          <a:p>
            <a:r>
              <a:rPr lang="en-US" dirty="0">
                <a:solidFill>
                  <a:srgbClr val="053760"/>
                </a:solidFill>
              </a:rPr>
              <a:t>Session 2.A: Experiencing and Unpacking a Task</a:t>
            </a:r>
          </a:p>
        </p:txBody>
      </p:sp>
      <p:sp>
        <p:nvSpPr>
          <p:cNvPr id="6" name="Slide Number Placeholder 5"/>
          <p:cNvSpPr>
            <a:spLocks noGrp="1"/>
          </p:cNvSpPr>
          <p:nvPr>
            <p:ph type="sldNum" sz="quarter" idx="12"/>
          </p:nvPr>
        </p:nvSpPr>
        <p:spPr/>
        <p:txBody>
          <a:bodyPr/>
          <a:lstStyle/>
          <a:p>
            <a:fld id="{8E81FCBC-12BC-47C8-BE87-B3BC886BF939}" type="slidenum">
              <a:rPr lang="en-US" smtClean="0"/>
              <a:pPr/>
              <a:t>35</a:t>
            </a:fld>
            <a:endParaRPr lang="en-US"/>
          </a:p>
        </p:txBody>
      </p:sp>
    </p:spTree>
    <p:extLst>
      <p:ext uri="{BB962C8B-B14F-4D97-AF65-F5344CB8AC3E}">
        <p14:creationId xmlns:p14="http://schemas.microsoft.com/office/powerpoint/2010/main" val="3571826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914400"/>
          </a:xfrm>
        </p:spPr>
        <p:txBody>
          <a:bodyPr/>
          <a:lstStyle/>
          <a:p>
            <a:r>
              <a:rPr lang="en-US" dirty="0"/>
              <a:t>Table Discussion and Activity</a:t>
            </a:r>
          </a:p>
        </p:txBody>
      </p:sp>
      <p:sp>
        <p:nvSpPr>
          <p:cNvPr id="2" name="Content Placeholder 1"/>
          <p:cNvSpPr>
            <a:spLocks noGrp="1"/>
          </p:cNvSpPr>
          <p:nvPr>
            <p:ph idx="1"/>
          </p:nvPr>
        </p:nvSpPr>
        <p:spPr/>
        <p:txBody>
          <a:bodyPr/>
          <a:lstStyle/>
          <a:p>
            <a:pPr marL="109728" indent="0">
              <a:spcBef>
                <a:spcPts val="0"/>
              </a:spcBef>
              <a:spcAft>
                <a:spcPts val="1800"/>
              </a:spcAft>
              <a:buNone/>
            </a:pPr>
            <a:endParaRPr lang="en-US" dirty="0">
              <a:solidFill>
                <a:srgbClr val="063760"/>
              </a:solidFill>
            </a:endParaRPr>
          </a:p>
          <a:p>
            <a:pPr marL="109728" indent="0">
              <a:spcBef>
                <a:spcPts val="0"/>
              </a:spcBef>
              <a:spcAft>
                <a:spcPts val="1800"/>
              </a:spcAft>
              <a:buNone/>
            </a:pPr>
            <a:r>
              <a:rPr lang="en-US" dirty="0">
                <a:solidFill>
                  <a:srgbClr val="063760"/>
                </a:solidFill>
              </a:rPr>
              <a:t>What do students need to know and be able to do to successfully complete this task?  </a:t>
            </a:r>
          </a:p>
          <a:p>
            <a:pPr marL="109728" indent="0">
              <a:spcBef>
                <a:spcPts val="0"/>
              </a:spcBef>
              <a:spcAft>
                <a:spcPts val="1800"/>
              </a:spcAft>
              <a:buNone/>
            </a:pPr>
            <a:r>
              <a:rPr lang="en-US" sz="2800" dirty="0"/>
              <a:t>With your table group, use chart paper to brainstorm a list.</a:t>
            </a:r>
          </a:p>
        </p:txBody>
      </p:sp>
      <p:pic>
        <p:nvPicPr>
          <p:cNvPr id="5" name="Picture 4" descr="Image of students talking to each other"/>
          <p:cNvPicPr>
            <a:picLocks noChangeAspect="1"/>
          </p:cNvPicPr>
          <p:nvPr/>
        </p:nvPicPr>
        <p:blipFill>
          <a:blip r:embed="rId3" cstate="print"/>
          <a:srcRect/>
          <a:stretch>
            <a:fillRect/>
          </a:stretch>
        </p:blipFill>
        <p:spPr>
          <a:xfrm>
            <a:off x="7577959" y="152400"/>
            <a:ext cx="1566041" cy="1288374"/>
          </a:xfrm>
          <a:prstGeom prst="rect">
            <a:avLst/>
          </a:prstGeom>
        </p:spPr>
      </p:pic>
      <p:sp>
        <p:nvSpPr>
          <p:cNvPr id="7" name="TextBox 6"/>
          <p:cNvSpPr txBox="1"/>
          <p:nvPr/>
        </p:nvSpPr>
        <p:spPr>
          <a:xfrm>
            <a:off x="304800" y="240268"/>
            <a:ext cx="4622740" cy="369332"/>
          </a:xfrm>
          <a:prstGeom prst="rect">
            <a:avLst/>
          </a:prstGeom>
          <a:noFill/>
        </p:spPr>
        <p:txBody>
          <a:bodyPr wrap="none" rtlCol="0">
            <a:spAutoFit/>
          </a:bodyPr>
          <a:lstStyle/>
          <a:p>
            <a:r>
              <a:rPr lang="en-US" dirty="0">
                <a:solidFill>
                  <a:srgbClr val="053760"/>
                </a:solidFill>
              </a:rPr>
              <a:t>Session 2.A: Experiencing and Unpacking a Task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36</a:t>
            </a:fld>
            <a:endParaRPr lang="en-US"/>
          </a:p>
        </p:txBody>
      </p:sp>
    </p:spTree>
    <p:extLst>
      <p:ext uri="{BB962C8B-B14F-4D97-AF65-F5344CB8AC3E}">
        <p14:creationId xmlns:p14="http://schemas.microsoft.com/office/powerpoint/2010/main" val="20556302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0160"/>
            <a:ext cx="8229600" cy="3809999"/>
          </a:xfrm>
        </p:spPr>
        <p:txBody>
          <a:bodyPr>
            <a:normAutofit fontScale="92500" lnSpcReduction="10000"/>
          </a:bodyPr>
          <a:lstStyle/>
          <a:p>
            <a:pPr marL="109728" lvl="0" indent="0">
              <a:buNone/>
            </a:pPr>
            <a:r>
              <a:rPr lang="en-US" sz="2800" dirty="0">
                <a:cs typeface="Georgia"/>
              </a:rPr>
              <a:t>Prompts:  </a:t>
            </a:r>
          </a:p>
          <a:p>
            <a:pPr lvl="0"/>
            <a:r>
              <a:rPr lang="en-US" sz="2800" dirty="0">
                <a:cs typeface="Georgia"/>
              </a:rPr>
              <a:t>What are the </a:t>
            </a:r>
            <a:r>
              <a:rPr lang="en-US" sz="2800" dirty="0">
                <a:solidFill>
                  <a:srgbClr val="063760"/>
                </a:solidFill>
                <a:cs typeface="Georgia"/>
              </a:rPr>
              <a:t>knowledge and skill demands </a:t>
            </a:r>
            <a:r>
              <a:rPr lang="en-US" sz="2800" dirty="0">
                <a:cs typeface="Georgia"/>
              </a:rPr>
              <a:t>of this task for students? </a:t>
            </a:r>
          </a:p>
          <a:p>
            <a:pPr marL="109728" lvl="0" indent="0">
              <a:buNone/>
            </a:pPr>
            <a:endParaRPr lang="en-US" sz="2800" dirty="0">
              <a:cs typeface="Georgia"/>
            </a:endParaRPr>
          </a:p>
          <a:p>
            <a:r>
              <a:rPr lang="en-US" sz="2800" dirty="0">
                <a:cs typeface="Georgia"/>
              </a:rPr>
              <a:t>What are the </a:t>
            </a:r>
            <a:r>
              <a:rPr lang="en-US" sz="2800" dirty="0">
                <a:solidFill>
                  <a:srgbClr val="063760"/>
                </a:solidFill>
                <a:cs typeface="Georgia"/>
              </a:rPr>
              <a:t>potential barriers </a:t>
            </a:r>
            <a:r>
              <a:rPr lang="en-US" sz="2800" dirty="0">
                <a:cs typeface="Georgia"/>
              </a:rPr>
              <a:t>for special populations and other students? </a:t>
            </a:r>
          </a:p>
          <a:p>
            <a:endParaRPr lang="en-US" sz="2800" dirty="0">
              <a:cs typeface="Georgia"/>
            </a:endParaRPr>
          </a:p>
          <a:p>
            <a:r>
              <a:rPr lang="en-US" sz="2800" dirty="0">
                <a:cs typeface="Georgia"/>
              </a:rPr>
              <a:t>What </a:t>
            </a:r>
            <a:r>
              <a:rPr lang="en-US" sz="2800" dirty="0">
                <a:solidFill>
                  <a:srgbClr val="063760"/>
                </a:solidFill>
                <a:cs typeface="Georgia"/>
              </a:rPr>
              <a:t>strategies</a:t>
            </a:r>
            <a:r>
              <a:rPr lang="en-US" sz="2800" dirty="0">
                <a:cs typeface="Georgia"/>
              </a:rPr>
              <a:t> did you use to work your way through the task in the limited time we had?  </a:t>
            </a:r>
          </a:p>
          <a:p>
            <a:pPr marL="109728" indent="0">
              <a:buNone/>
            </a:pPr>
            <a:endParaRPr lang="en-US" sz="2800" dirty="0">
              <a:cs typeface="Georgia"/>
            </a:endParaRPr>
          </a:p>
        </p:txBody>
      </p:sp>
      <p:sp>
        <p:nvSpPr>
          <p:cNvPr id="3" name="Title 2"/>
          <p:cNvSpPr>
            <a:spLocks noGrp="1"/>
          </p:cNvSpPr>
          <p:nvPr>
            <p:ph type="title"/>
          </p:nvPr>
        </p:nvSpPr>
        <p:spPr>
          <a:xfrm>
            <a:off x="457200" y="365760"/>
            <a:ext cx="8229600" cy="914400"/>
          </a:xfrm>
        </p:spPr>
        <p:txBody>
          <a:bodyPr/>
          <a:lstStyle/>
          <a:p>
            <a:r>
              <a:rPr lang="en-US" dirty="0">
                <a:cs typeface="Georgia"/>
              </a:rPr>
              <a:t>Whole-Group Discussion</a:t>
            </a:r>
          </a:p>
        </p:txBody>
      </p:sp>
      <p:sp>
        <p:nvSpPr>
          <p:cNvPr id="5" name="TextBox 4"/>
          <p:cNvSpPr txBox="1"/>
          <p:nvPr/>
        </p:nvSpPr>
        <p:spPr>
          <a:xfrm>
            <a:off x="152400" y="148147"/>
            <a:ext cx="4622740" cy="369332"/>
          </a:xfrm>
          <a:prstGeom prst="rect">
            <a:avLst/>
          </a:prstGeom>
          <a:noFill/>
        </p:spPr>
        <p:txBody>
          <a:bodyPr wrap="none" rtlCol="0">
            <a:spAutoFit/>
          </a:bodyPr>
          <a:lstStyle/>
          <a:p>
            <a:r>
              <a:rPr lang="en-US" dirty="0">
                <a:solidFill>
                  <a:srgbClr val="053760"/>
                </a:solidFill>
              </a:rPr>
              <a:t>Session 2.A: Experiencing and Unpacking a Task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37</a:t>
            </a:fld>
            <a:endParaRPr lang="en-US"/>
          </a:p>
        </p:txBody>
      </p:sp>
    </p:spTree>
    <p:extLst>
      <p:ext uri="{BB962C8B-B14F-4D97-AF65-F5344CB8AC3E}">
        <p14:creationId xmlns:p14="http://schemas.microsoft.com/office/powerpoint/2010/main" val="20630108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2.B: </a:t>
            </a:r>
            <a:br>
              <a:rPr lang="en-US" dirty="0">
                <a:solidFill>
                  <a:srgbClr val="053760"/>
                </a:solidFill>
              </a:rPr>
            </a:br>
            <a:r>
              <a:rPr lang="en-US" dirty="0">
                <a:solidFill>
                  <a:srgbClr val="053760"/>
                </a:solidFill>
              </a:rPr>
              <a:t>Claims and Targets</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38</a:t>
            </a:fld>
            <a:endParaRPr lang="en-US"/>
          </a:p>
        </p:txBody>
      </p:sp>
    </p:spTree>
    <p:extLst>
      <p:ext uri="{BB962C8B-B14F-4D97-AF65-F5344CB8AC3E}">
        <p14:creationId xmlns:p14="http://schemas.microsoft.com/office/powerpoint/2010/main" val="477720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normAutofit/>
          </a:bodyPr>
          <a:lstStyle/>
          <a:p>
            <a:r>
              <a:rPr lang="en-US" dirty="0">
                <a:cs typeface="Georgia"/>
              </a:rPr>
              <a:t>Claims and Targets Resource</a:t>
            </a:r>
          </a:p>
        </p:txBody>
      </p:sp>
      <p:sp>
        <p:nvSpPr>
          <p:cNvPr id="2" name="Content Placeholder 1"/>
          <p:cNvSpPr>
            <a:spLocks noGrp="1"/>
          </p:cNvSpPr>
          <p:nvPr>
            <p:ph idx="1"/>
          </p:nvPr>
        </p:nvSpPr>
        <p:spPr/>
        <p:txBody>
          <a:bodyPr/>
          <a:lstStyle/>
          <a:p>
            <a:r>
              <a:rPr lang="en-US" sz="2600" dirty="0">
                <a:cs typeface="Georgia"/>
              </a:rPr>
              <a:t>ELA Content Specifications, Appendix B</a:t>
            </a:r>
            <a:endParaRPr lang="en-US" sz="2800" dirty="0">
              <a:cs typeface="Georgia"/>
            </a:endParaRPr>
          </a:p>
          <a:p>
            <a:endParaRPr lang="en-US" dirty="0"/>
          </a:p>
        </p:txBody>
      </p:sp>
      <p:sp>
        <p:nvSpPr>
          <p:cNvPr id="5" name="TextBox 4"/>
          <p:cNvSpPr txBox="1"/>
          <p:nvPr/>
        </p:nvSpPr>
        <p:spPr>
          <a:xfrm>
            <a:off x="381000" y="3048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39</a:t>
            </a:fld>
            <a:endParaRPr lang="en-US"/>
          </a:p>
        </p:txBody>
      </p:sp>
      <p:pic>
        <p:nvPicPr>
          <p:cNvPr id="9" name="Picture 8" descr="Smarter Balance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658" y="2249329"/>
            <a:ext cx="1943371" cy="809738"/>
          </a:xfrm>
          <a:prstGeom prst="rect">
            <a:avLst/>
          </a:prstGeom>
        </p:spPr>
      </p:pic>
      <p:pic>
        <p:nvPicPr>
          <p:cNvPr id="10" name="Picture 9" descr="Box detailing Appendix B: Grade Level Tables for All Claims and Assessment Targets and Item Typ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687" y="3295547"/>
            <a:ext cx="7692625" cy="2419454"/>
          </a:xfrm>
          <a:prstGeom prst="rect">
            <a:avLst/>
          </a:prstGeom>
        </p:spPr>
      </p:pic>
    </p:spTree>
    <p:extLst>
      <p:ext uri="{BB962C8B-B14F-4D97-AF65-F5344CB8AC3E}">
        <p14:creationId xmlns:p14="http://schemas.microsoft.com/office/powerpoint/2010/main" val="1326217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dirty="0"/>
              <a:t>Purposes of This Training</a:t>
            </a:r>
          </a:p>
        </p:txBody>
      </p:sp>
      <p:sp>
        <p:nvSpPr>
          <p:cNvPr id="3" name="Content Placeholder 2"/>
          <p:cNvSpPr>
            <a:spLocks noGrp="1"/>
          </p:cNvSpPr>
          <p:nvPr>
            <p:ph idx="1"/>
          </p:nvPr>
        </p:nvSpPr>
        <p:spPr>
          <a:xfrm>
            <a:off x="457200" y="1371600"/>
            <a:ext cx="8229600" cy="4114800"/>
          </a:xfrm>
        </p:spPr>
        <p:txBody>
          <a:bodyPr>
            <a:normAutofit fontScale="62500" lnSpcReduction="20000"/>
          </a:bodyPr>
          <a:lstStyle/>
          <a:p>
            <a:pPr lvl="0"/>
            <a:r>
              <a:rPr lang="en-US" sz="4200" dirty="0"/>
              <a:t>Learn about performance assessments, how they provide robust evidence of student learning, and how they can support a balanced assessment system.</a:t>
            </a:r>
          </a:p>
          <a:p>
            <a:pPr lvl="0"/>
            <a:endParaRPr lang="en-US" sz="4200" dirty="0"/>
          </a:p>
          <a:p>
            <a:pPr lvl="0"/>
            <a:r>
              <a:rPr lang="en-US" sz="4200" dirty="0"/>
              <a:t>Collaboratively score student work from a Smarter Balanced performance task to build a common understanding of what student proficiency looks like.</a:t>
            </a:r>
          </a:p>
          <a:p>
            <a:pPr lvl="0"/>
            <a:endParaRPr lang="en-US" sz="4200" dirty="0"/>
          </a:p>
          <a:p>
            <a:pPr lvl="0"/>
            <a:r>
              <a:rPr lang="en-US" sz="4200" dirty="0"/>
              <a:t>Review student work as the basis for reflecting on and responding to the evidence of learning that performance tasks can generate.</a:t>
            </a:r>
            <a:endParaRPr lang="en-US" dirty="0"/>
          </a:p>
        </p:txBody>
      </p:sp>
      <p:sp>
        <p:nvSpPr>
          <p:cNvPr id="4" name="TextBox 3"/>
          <p:cNvSpPr txBox="1"/>
          <p:nvPr/>
        </p:nvSpPr>
        <p:spPr>
          <a:xfrm>
            <a:off x="152400" y="128312"/>
            <a:ext cx="4372736" cy="369332"/>
          </a:xfrm>
          <a:prstGeom prst="rect">
            <a:avLst/>
          </a:prstGeom>
          <a:noFill/>
        </p:spPr>
        <p:txBody>
          <a:bodyPr wrap="none" rtlCol="0">
            <a:spAutoFit/>
          </a:bodyPr>
          <a:lstStyle/>
          <a:p>
            <a:r>
              <a:rPr lang="en-US" dirty="0">
                <a:solidFill>
                  <a:srgbClr val="053760"/>
                </a:solidFill>
              </a:rPr>
              <a:t>Session 1.A: Orientation and Purpose Setting</a:t>
            </a:r>
          </a:p>
        </p:txBody>
      </p:sp>
      <p:sp>
        <p:nvSpPr>
          <p:cNvPr id="5" name="Slide Number Placeholder 4"/>
          <p:cNvSpPr>
            <a:spLocks noGrp="1"/>
          </p:cNvSpPr>
          <p:nvPr>
            <p:ph type="sldNum" sz="quarter" idx="12"/>
          </p:nvPr>
        </p:nvSpPr>
        <p:spPr/>
        <p:txBody>
          <a:bodyPr/>
          <a:lstStyle/>
          <a:p>
            <a:fld id="{8E81FCBC-12BC-47C8-BE87-B3BC886BF939}" type="slidenum">
              <a:rPr lang="en-US" smtClean="0"/>
              <a:pPr/>
              <a:t>4</a:t>
            </a:fld>
            <a:endParaRPr lang="en-US"/>
          </a:p>
        </p:txBody>
      </p:sp>
    </p:spTree>
    <p:extLst>
      <p:ext uri="{BB962C8B-B14F-4D97-AF65-F5344CB8AC3E}">
        <p14:creationId xmlns:p14="http://schemas.microsoft.com/office/powerpoint/2010/main" val="2101612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lstStyle/>
          <a:p>
            <a:r>
              <a:rPr lang="en-US" dirty="0"/>
              <a:t>What Are Claims and Targets?</a:t>
            </a:r>
          </a:p>
        </p:txBody>
      </p:sp>
      <p:sp>
        <p:nvSpPr>
          <p:cNvPr id="2" name="Content Placeholder 1"/>
          <p:cNvSpPr>
            <a:spLocks noGrp="1"/>
          </p:cNvSpPr>
          <p:nvPr>
            <p:ph idx="1"/>
          </p:nvPr>
        </p:nvSpPr>
        <p:spPr/>
        <p:txBody>
          <a:bodyPr>
            <a:normAutofit/>
          </a:bodyPr>
          <a:lstStyle/>
          <a:p>
            <a:pPr>
              <a:spcBef>
                <a:spcPts val="0"/>
              </a:spcBef>
              <a:spcAft>
                <a:spcPts val="1200"/>
              </a:spcAft>
            </a:pPr>
            <a:r>
              <a:rPr lang="en-US" dirty="0"/>
              <a:t>“</a:t>
            </a:r>
            <a:r>
              <a:rPr lang="en-US" b="1" dirty="0">
                <a:solidFill>
                  <a:srgbClr val="000000"/>
                </a:solidFill>
              </a:rPr>
              <a:t>Claims</a:t>
            </a:r>
            <a:r>
              <a:rPr lang="en-US" dirty="0"/>
              <a:t> are the broad statements of the assessment system’s learning outcomes.”</a:t>
            </a:r>
          </a:p>
          <a:p>
            <a:r>
              <a:rPr lang="en-US" dirty="0"/>
              <a:t>“For each Claim, a set of </a:t>
            </a:r>
            <a:r>
              <a:rPr lang="en-US" b="1" dirty="0">
                <a:solidFill>
                  <a:srgbClr val="000000"/>
                </a:solidFill>
              </a:rPr>
              <a:t>Assessment Targets </a:t>
            </a:r>
            <a:r>
              <a:rPr lang="en-US" dirty="0"/>
              <a:t>are provided. . . . the </a:t>
            </a:r>
            <a:r>
              <a:rPr lang="en-US" dirty="0">
                <a:solidFill>
                  <a:srgbClr val="000000"/>
                </a:solidFill>
              </a:rPr>
              <a:t>assessment targets describe the expectations of what will be assessed by the items and tasks within each claim.</a:t>
            </a:r>
            <a:r>
              <a:rPr lang="en-US" dirty="0"/>
              <a:t>”</a:t>
            </a:r>
          </a:p>
        </p:txBody>
      </p:sp>
      <p:sp>
        <p:nvSpPr>
          <p:cNvPr id="4" name="TextBox 3"/>
          <p:cNvSpPr txBox="1"/>
          <p:nvPr/>
        </p:nvSpPr>
        <p:spPr>
          <a:xfrm>
            <a:off x="4343400" y="5300246"/>
            <a:ext cx="4114800" cy="338554"/>
          </a:xfrm>
          <a:prstGeom prst="rect">
            <a:avLst/>
          </a:prstGeom>
          <a:noFill/>
        </p:spPr>
        <p:txBody>
          <a:bodyPr wrap="square" rtlCol="0">
            <a:spAutoFit/>
          </a:bodyPr>
          <a:lstStyle/>
          <a:p>
            <a:pPr algn="r" defTabSz="914400"/>
            <a:r>
              <a:rPr lang="en-US" sz="1600" dirty="0">
                <a:solidFill>
                  <a:prstClr val="black"/>
                </a:solidFill>
                <a:latin typeface="Calibri"/>
              </a:rPr>
              <a:t>Smarter Balanced General Item Specifications</a:t>
            </a:r>
          </a:p>
        </p:txBody>
      </p:sp>
      <p:sp>
        <p:nvSpPr>
          <p:cNvPr id="5" name="TextBox 4"/>
          <p:cNvSpPr txBox="1"/>
          <p:nvPr/>
        </p:nvSpPr>
        <p:spPr>
          <a:xfrm>
            <a:off x="457200" y="228600"/>
            <a:ext cx="3093860" cy="369332"/>
          </a:xfrm>
          <a:prstGeom prst="rect">
            <a:avLst/>
          </a:prstGeom>
          <a:noFill/>
        </p:spPr>
        <p:txBody>
          <a:bodyPr wrap="none" rtlCol="0">
            <a:spAutoFit/>
          </a:bodyPr>
          <a:lstStyle/>
          <a:p>
            <a:r>
              <a:rPr lang="en-US" dirty="0">
                <a:solidFill>
                  <a:srgbClr val="053760"/>
                </a:solidFill>
              </a:rPr>
              <a:t>Session 2.B: Claims and Targets</a:t>
            </a:r>
          </a:p>
        </p:txBody>
      </p:sp>
      <p:sp>
        <p:nvSpPr>
          <p:cNvPr id="6" name="Slide Number Placeholder 5"/>
          <p:cNvSpPr>
            <a:spLocks noGrp="1"/>
          </p:cNvSpPr>
          <p:nvPr>
            <p:ph type="sldNum" sz="quarter" idx="12"/>
          </p:nvPr>
        </p:nvSpPr>
        <p:spPr/>
        <p:txBody>
          <a:bodyPr/>
          <a:lstStyle/>
          <a:p>
            <a:fld id="{8E81FCBC-12BC-47C8-BE87-B3BC886BF939}" type="slidenum">
              <a:rPr lang="en-US" smtClean="0"/>
              <a:pPr/>
              <a:t>40</a:t>
            </a:fld>
            <a:endParaRPr lang="en-US"/>
          </a:p>
        </p:txBody>
      </p:sp>
    </p:spTree>
    <p:extLst>
      <p:ext uri="{BB962C8B-B14F-4D97-AF65-F5344CB8AC3E}">
        <p14:creationId xmlns:p14="http://schemas.microsoft.com/office/powerpoint/2010/main" val="354880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hidden="1"/>
          <p:cNvSpPr>
            <a:spLocks noGrp="1"/>
          </p:cNvSpPr>
          <p:nvPr>
            <p:ph type="title"/>
          </p:nvPr>
        </p:nvSpPr>
        <p:spPr>
          <a:xfrm>
            <a:off x="457200" y="501652"/>
            <a:ext cx="8229600" cy="914400"/>
          </a:xfrm>
        </p:spPr>
        <p:txBody>
          <a:bodyPr/>
          <a:lstStyle/>
          <a:p>
            <a:r>
              <a:rPr lang="en-US" dirty="0" smtClean="0"/>
              <a:t>Blank title</a:t>
            </a:r>
            <a:endParaRPr lang="en-US" dirty="0"/>
          </a:p>
        </p:txBody>
      </p:sp>
      <p:sp>
        <p:nvSpPr>
          <p:cNvPr id="2" name="Content Placeholder 1"/>
          <p:cNvSpPr>
            <a:spLocks noGrp="1"/>
          </p:cNvSpPr>
          <p:nvPr>
            <p:ph idx="1"/>
          </p:nvPr>
        </p:nvSpPr>
        <p:spPr>
          <a:xfrm>
            <a:off x="457200" y="798730"/>
            <a:ext cx="8229600" cy="4535269"/>
          </a:xfrm>
        </p:spPr>
        <p:txBody>
          <a:bodyPr>
            <a:normAutofit lnSpcReduction="10000"/>
          </a:bodyPr>
          <a:lstStyle/>
          <a:p>
            <a:pPr>
              <a:buNone/>
            </a:pPr>
            <a:r>
              <a:rPr lang="en-US" sz="4300" dirty="0">
                <a:solidFill>
                  <a:srgbClr val="063760"/>
                </a:solidFill>
              </a:rPr>
              <a:t>The overall claim for grades 3–8: </a:t>
            </a:r>
          </a:p>
          <a:p>
            <a:pPr marL="400050" lvl="1" indent="0">
              <a:buNone/>
            </a:pPr>
            <a:r>
              <a:rPr lang="en-US" sz="3100" dirty="0" smtClean="0"/>
              <a:t>“Students can demonstrate progress toward college and career readiness in English language arts and literacy.” </a:t>
            </a:r>
          </a:p>
          <a:p>
            <a:endParaRPr lang="en-US" dirty="0" smtClean="0"/>
          </a:p>
          <a:p>
            <a:pPr>
              <a:buNone/>
            </a:pPr>
            <a:r>
              <a:rPr lang="en-US" sz="4300" dirty="0">
                <a:solidFill>
                  <a:srgbClr val="063760"/>
                </a:solidFill>
              </a:rPr>
              <a:t>The overall claim for grade 11: </a:t>
            </a:r>
          </a:p>
          <a:p>
            <a:pPr marL="400050" lvl="1" indent="0">
              <a:buNone/>
            </a:pPr>
            <a:r>
              <a:rPr lang="en-US" sz="3100" dirty="0"/>
              <a:t>“Students can demonstrate college and career readiness in English language arts and literacy.” </a:t>
            </a:r>
          </a:p>
        </p:txBody>
      </p:sp>
      <p:sp>
        <p:nvSpPr>
          <p:cNvPr id="4" name="Slide Number Placeholder 3"/>
          <p:cNvSpPr>
            <a:spLocks noGrp="1"/>
          </p:cNvSpPr>
          <p:nvPr>
            <p:ph type="sldNum" sz="quarter" idx="12"/>
          </p:nvPr>
        </p:nvSpPr>
        <p:spPr/>
        <p:txBody>
          <a:bodyPr/>
          <a:lstStyle/>
          <a:p>
            <a:fld id="{8E81FCBC-12BC-47C8-BE87-B3BC886BF939}" type="slidenum">
              <a:rPr lang="en-US" smtClean="0"/>
              <a:pPr/>
              <a:t>41</a:t>
            </a:fld>
            <a:endParaRPr lang="en-US"/>
          </a:p>
        </p:txBody>
      </p:sp>
      <p:sp>
        <p:nvSpPr>
          <p:cNvPr id="3" name="TextBox 2"/>
          <p:cNvSpPr txBox="1"/>
          <p:nvPr/>
        </p:nvSpPr>
        <p:spPr>
          <a:xfrm>
            <a:off x="304800" y="1524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Tree>
    <p:extLst>
      <p:ext uri="{BB962C8B-B14F-4D97-AF65-F5344CB8AC3E}">
        <p14:creationId xmlns:p14="http://schemas.microsoft.com/office/powerpoint/2010/main" val="922899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normAutofit/>
          </a:bodyPr>
          <a:lstStyle/>
          <a:p>
            <a:r>
              <a:rPr lang="en-US" dirty="0"/>
              <a:t>Claims, Targets, and Standards</a:t>
            </a:r>
          </a:p>
        </p:txBody>
      </p:sp>
      <p:pic>
        <p:nvPicPr>
          <p:cNvPr id="7" name="Content Placeholder 6" descr="Graphic image of breaking down an overall claim into a number of claims an their Assessment Targets"/>
          <p:cNvPicPr>
            <a:picLocks noGrp="1" noChangeAspect="1"/>
          </p:cNvPicPr>
          <p:nvPr>
            <p:ph idx="1"/>
          </p:nvPr>
        </p:nvPicPr>
        <p:blipFill>
          <a:blip r:embed="rId3" cstate="print"/>
          <a:stretch>
            <a:fillRect/>
          </a:stretch>
        </p:blipFill>
        <p:spPr>
          <a:xfrm>
            <a:off x="1895475" y="1470025"/>
            <a:ext cx="5353050" cy="3733800"/>
          </a:xfrm>
        </p:spPr>
      </p:pic>
      <p:sp>
        <p:nvSpPr>
          <p:cNvPr id="4" name="TextBox 3"/>
          <p:cNvSpPr txBox="1"/>
          <p:nvPr/>
        </p:nvSpPr>
        <p:spPr>
          <a:xfrm>
            <a:off x="228600" y="3048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2" name="Slide Number Placeholder 1"/>
          <p:cNvSpPr>
            <a:spLocks noGrp="1"/>
          </p:cNvSpPr>
          <p:nvPr>
            <p:ph type="sldNum" sz="quarter" idx="12"/>
          </p:nvPr>
        </p:nvSpPr>
        <p:spPr/>
        <p:txBody>
          <a:bodyPr/>
          <a:lstStyle/>
          <a:p>
            <a:fld id="{8E81FCBC-12BC-47C8-BE87-B3BC886BF939}" type="slidenum">
              <a:rPr lang="en-US" smtClean="0"/>
              <a:pPr/>
              <a:t>42</a:t>
            </a:fld>
            <a:endParaRPr lang="en-US"/>
          </a:p>
        </p:txBody>
      </p:sp>
    </p:spTree>
    <p:extLst>
      <p:ext uri="{BB962C8B-B14F-4D97-AF65-F5344CB8AC3E}">
        <p14:creationId xmlns:p14="http://schemas.microsoft.com/office/powerpoint/2010/main" val="1195796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a:t>ELA Claim #1 (Reading)</a:t>
            </a:r>
          </a:p>
        </p:txBody>
      </p:sp>
      <p:sp>
        <p:nvSpPr>
          <p:cNvPr id="3" name="Content Placeholder 2"/>
          <p:cNvSpPr>
            <a:spLocks noGrp="1"/>
          </p:cNvSpPr>
          <p:nvPr>
            <p:ph idx="1"/>
          </p:nvPr>
        </p:nvSpPr>
        <p:spPr>
          <a:xfrm>
            <a:off x="457200" y="1600200"/>
            <a:ext cx="8229600" cy="3581399"/>
          </a:xfrm>
        </p:spPr>
        <p:txBody>
          <a:bodyPr/>
          <a:lstStyle/>
          <a:p>
            <a:pPr marL="0" indent="0">
              <a:buNone/>
            </a:pPr>
            <a:r>
              <a:rPr lang="en-US" dirty="0"/>
              <a:t>Students can read closely and analytically to comprehend a range of increasingly complex literary and informational texts. </a:t>
            </a:r>
          </a:p>
          <a:p>
            <a:endParaRPr lang="en-US" dirty="0"/>
          </a:p>
        </p:txBody>
      </p:sp>
      <p:sp>
        <p:nvSpPr>
          <p:cNvPr id="4" name="TextBox 3"/>
          <p:cNvSpPr txBox="1"/>
          <p:nvPr/>
        </p:nvSpPr>
        <p:spPr>
          <a:xfrm>
            <a:off x="304800" y="3048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43</a:t>
            </a:fld>
            <a:endParaRPr lang="en-US"/>
          </a:p>
        </p:txBody>
      </p:sp>
    </p:spTree>
    <p:extLst>
      <p:ext uri="{BB962C8B-B14F-4D97-AF65-F5344CB8AC3E}">
        <p14:creationId xmlns:p14="http://schemas.microsoft.com/office/powerpoint/2010/main" val="34300668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t>ELA Claim #2 (Writing)</a:t>
            </a:r>
          </a:p>
        </p:txBody>
      </p:sp>
      <p:sp>
        <p:nvSpPr>
          <p:cNvPr id="3" name="Content Placeholder 2"/>
          <p:cNvSpPr>
            <a:spLocks noGrp="1"/>
          </p:cNvSpPr>
          <p:nvPr>
            <p:ph idx="1"/>
          </p:nvPr>
        </p:nvSpPr>
        <p:spPr/>
        <p:txBody>
          <a:bodyPr/>
          <a:lstStyle/>
          <a:p>
            <a:pPr marL="0" indent="0">
              <a:buNone/>
            </a:pPr>
            <a:r>
              <a:rPr lang="en-US" dirty="0"/>
              <a:t>Students can produce effective and well-grounded writing for a range of purposes and audiences. </a:t>
            </a:r>
          </a:p>
          <a:p>
            <a:pPr marL="0" indent="0">
              <a:buNone/>
            </a:pPr>
            <a:endParaRPr lang="en-US" dirty="0"/>
          </a:p>
        </p:txBody>
      </p:sp>
      <p:sp>
        <p:nvSpPr>
          <p:cNvPr id="4" name="TextBox 3"/>
          <p:cNvSpPr txBox="1"/>
          <p:nvPr/>
        </p:nvSpPr>
        <p:spPr>
          <a:xfrm>
            <a:off x="381000" y="3048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44</a:t>
            </a:fld>
            <a:endParaRPr lang="en-US"/>
          </a:p>
        </p:txBody>
      </p:sp>
    </p:spTree>
    <p:extLst>
      <p:ext uri="{BB962C8B-B14F-4D97-AF65-F5344CB8AC3E}">
        <p14:creationId xmlns:p14="http://schemas.microsoft.com/office/powerpoint/2010/main" val="6074638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a:t>ELA Claim #3 (Speaking and Listening)</a:t>
            </a:r>
          </a:p>
        </p:txBody>
      </p:sp>
      <p:sp>
        <p:nvSpPr>
          <p:cNvPr id="3" name="Content Placeholder 2"/>
          <p:cNvSpPr>
            <a:spLocks noGrp="1"/>
          </p:cNvSpPr>
          <p:nvPr>
            <p:ph idx="1"/>
          </p:nvPr>
        </p:nvSpPr>
        <p:spPr/>
        <p:txBody>
          <a:bodyPr/>
          <a:lstStyle/>
          <a:p>
            <a:pPr marL="0" indent="0">
              <a:buNone/>
            </a:pPr>
            <a:r>
              <a:rPr lang="en-US" dirty="0"/>
              <a:t>Students can employ effective speaking and listening skills for a range of purposes and audiences. </a:t>
            </a:r>
          </a:p>
          <a:p>
            <a:pPr marL="0" indent="0">
              <a:buNone/>
            </a:pPr>
            <a:endParaRPr lang="en-US" dirty="0"/>
          </a:p>
        </p:txBody>
      </p:sp>
      <p:sp>
        <p:nvSpPr>
          <p:cNvPr id="4" name="TextBox 3"/>
          <p:cNvSpPr txBox="1"/>
          <p:nvPr/>
        </p:nvSpPr>
        <p:spPr>
          <a:xfrm>
            <a:off x="381000" y="3048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45</a:t>
            </a:fld>
            <a:endParaRPr lang="en-US"/>
          </a:p>
        </p:txBody>
      </p:sp>
    </p:spTree>
    <p:extLst>
      <p:ext uri="{BB962C8B-B14F-4D97-AF65-F5344CB8AC3E}">
        <p14:creationId xmlns:p14="http://schemas.microsoft.com/office/powerpoint/2010/main" val="4113117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t>ELA Claim #4 (Research/Inquiry)</a:t>
            </a:r>
          </a:p>
        </p:txBody>
      </p:sp>
      <p:sp>
        <p:nvSpPr>
          <p:cNvPr id="3" name="Content Placeholder 2"/>
          <p:cNvSpPr>
            <a:spLocks noGrp="1"/>
          </p:cNvSpPr>
          <p:nvPr>
            <p:ph idx="1"/>
          </p:nvPr>
        </p:nvSpPr>
        <p:spPr/>
        <p:txBody>
          <a:bodyPr/>
          <a:lstStyle/>
          <a:p>
            <a:pPr marL="0" indent="0">
              <a:buNone/>
            </a:pPr>
            <a:r>
              <a:rPr lang="en-US" dirty="0"/>
              <a:t>Students can engage in research and inquiry to investigate topics, and to analyze, integrate, and present information.</a:t>
            </a:r>
          </a:p>
          <a:p>
            <a:pPr marL="0" indent="0">
              <a:buNone/>
            </a:pPr>
            <a:endParaRPr lang="en-US" dirty="0"/>
          </a:p>
        </p:txBody>
      </p:sp>
      <p:sp>
        <p:nvSpPr>
          <p:cNvPr id="4" name="TextBox 3"/>
          <p:cNvSpPr txBox="1"/>
          <p:nvPr/>
        </p:nvSpPr>
        <p:spPr>
          <a:xfrm>
            <a:off x="457200" y="3048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46</a:t>
            </a:fld>
            <a:endParaRPr lang="en-US"/>
          </a:p>
        </p:txBody>
      </p:sp>
    </p:spTree>
    <p:extLst>
      <p:ext uri="{BB962C8B-B14F-4D97-AF65-F5344CB8AC3E}">
        <p14:creationId xmlns:p14="http://schemas.microsoft.com/office/powerpoint/2010/main" val="17388541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157472"/>
          </a:xfrm>
        </p:spPr>
        <p:txBody>
          <a:bodyPr>
            <a:normAutofit fontScale="92500" lnSpcReduction="10000"/>
          </a:bodyPr>
          <a:lstStyle/>
          <a:p>
            <a:r>
              <a:rPr lang="en-US" dirty="0">
                <a:cs typeface="Georgia"/>
              </a:rPr>
              <a:t>There is only </a:t>
            </a:r>
            <a:r>
              <a:rPr lang="en-US" b="1" dirty="0">
                <a:cs typeface="Georgia"/>
              </a:rPr>
              <a:t>one</a:t>
            </a:r>
            <a:r>
              <a:rPr lang="en-US" dirty="0">
                <a:cs typeface="Georgia"/>
              </a:rPr>
              <a:t> claim and </a:t>
            </a:r>
            <a:r>
              <a:rPr lang="en-US" b="1" dirty="0">
                <a:cs typeface="Georgia"/>
              </a:rPr>
              <a:t>one</a:t>
            </a:r>
            <a:r>
              <a:rPr lang="en-US" dirty="0">
                <a:cs typeface="Georgia"/>
              </a:rPr>
              <a:t> assessment target associated with each item.</a:t>
            </a:r>
          </a:p>
          <a:p>
            <a:r>
              <a:rPr lang="en-US" dirty="0">
                <a:cs typeface="Georgia"/>
              </a:rPr>
              <a:t>For SBAC Performance Tasks:</a:t>
            </a:r>
          </a:p>
          <a:p>
            <a:pPr lvl="1">
              <a:spcBef>
                <a:spcPts val="0"/>
              </a:spcBef>
              <a:spcAft>
                <a:spcPts val="1800"/>
              </a:spcAft>
              <a:buClr>
                <a:schemeClr val="tx1"/>
              </a:buClr>
            </a:pPr>
            <a:r>
              <a:rPr lang="en-US" dirty="0">
                <a:solidFill>
                  <a:srgbClr val="063760"/>
                </a:solidFill>
                <a:cs typeface="Georgia"/>
              </a:rPr>
              <a:t>Research </a:t>
            </a:r>
            <a:r>
              <a:rPr lang="en-US" dirty="0">
                <a:cs typeface="Georgia"/>
              </a:rPr>
              <a:t>claim and targets are assessed in the constructed- and selected-response items.</a:t>
            </a:r>
          </a:p>
          <a:p>
            <a:pPr lvl="1">
              <a:spcBef>
                <a:spcPts val="0"/>
              </a:spcBef>
              <a:spcAft>
                <a:spcPts val="1800"/>
              </a:spcAft>
              <a:buClr>
                <a:schemeClr val="tx1"/>
              </a:buClr>
            </a:pPr>
            <a:r>
              <a:rPr lang="en-US" dirty="0">
                <a:solidFill>
                  <a:srgbClr val="063760"/>
                </a:solidFill>
                <a:cs typeface="Georgia"/>
              </a:rPr>
              <a:t>Writing</a:t>
            </a:r>
            <a:r>
              <a:rPr lang="en-US" dirty="0">
                <a:cs typeface="Georgia"/>
              </a:rPr>
              <a:t> claim and targets are assessed in the full write (different targets are associated with different writing prompts).</a:t>
            </a:r>
          </a:p>
          <a:p>
            <a:pPr lvl="1">
              <a:spcBef>
                <a:spcPts val="0"/>
              </a:spcBef>
              <a:spcAft>
                <a:spcPts val="1800"/>
              </a:spcAft>
              <a:buClr>
                <a:schemeClr val="tx1"/>
              </a:buClr>
            </a:pPr>
            <a:r>
              <a:rPr lang="en-US" dirty="0">
                <a:solidFill>
                  <a:srgbClr val="063760"/>
                </a:solidFill>
                <a:cs typeface="Georgia"/>
              </a:rPr>
              <a:t>Reading</a:t>
            </a:r>
            <a:r>
              <a:rPr lang="en-US" b="1" dirty="0">
                <a:cs typeface="Georgia"/>
              </a:rPr>
              <a:t> </a:t>
            </a:r>
            <a:r>
              <a:rPr lang="en-US" dirty="0">
                <a:cs typeface="Georgia"/>
              </a:rPr>
              <a:t>targets are </a:t>
            </a:r>
            <a:r>
              <a:rPr lang="en-US" b="1" dirty="0">
                <a:cs typeface="Georgia"/>
              </a:rPr>
              <a:t>not</a:t>
            </a:r>
            <a:r>
              <a:rPr lang="en-US" dirty="0">
                <a:cs typeface="Georgia"/>
              </a:rPr>
              <a:t> assessed.</a:t>
            </a:r>
          </a:p>
        </p:txBody>
      </p:sp>
      <p:sp>
        <p:nvSpPr>
          <p:cNvPr id="3" name="Title 2"/>
          <p:cNvSpPr>
            <a:spLocks noGrp="1"/>
          </p:cNvSpPr>
          <p:nvPr>
            <p:ph type="title"/>
          </p:nvPr>
        </p:nvSpPr>
        <p:spPr>
          <a:xfrm>
            <a:off x="457200" y="493931"/>
            <a:ext cx="8229600" cy="914400"/>
          </a:xfrm>
        </p:spPr>
        <p:txBody>
          <a:bodyPr>
            <a:normAutofit/>
          </a:bodyPr>
          <a:lstStyle/>
          <a:p>
            <a:r>
              <a:rPr lang="en-US" dirty="0">
                <a:cs typeface="Georgia"/>
              </a:rPr>
              <a:t>Important Things to Note</a:t>
            </a:r>
          </a:p>
        </p:txBody>
      </p:sp>
      <p:sp>
        <p:nvSpPr>
          <p:cNvPr id="4" name="TextBox 3"/>
          <p:cNvSpPr txBox="1"/>
          <p:nvPr/>
        </p:nvSpPr>
        <p:spPr>
          <a:xfrm>
            <a:off x="457200" y="3048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47</a:t>
            </a:fld>
            <a:endParaRPr lang="en-US"/>
          </a:p>
        </p:txBody>
      </p:sp>
    </p:spTree>
    <p:extLst>
      <p:ext uri="{BB962C8B-B14F-4D97-AF65-F5344CB8AC3E}">
        <p14:creationId xmlns:p14="http://schemas.microsoft.com/office/powerpoint/2010/main" val="1232073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lstStyle/>
          <a:p>
            <a:r>
              <a:rPr lang="en-US" dirty="0"/>
              <a:t>Review Excerpt from Appendix B</a:t>
            </a:r>
          </a:p>
        </p:txBody>
      </p:sp>
      <p:sp>
        <p:nvSpPr>
          <p:cNvPr id="2" name="Content Placeholder 1"/>
          <p:cNvSpPr>
            <a:spLocks noGrp="1"/>
          </p:cNvSpPr>
          <p:nvPr>
            <p:ph idx="1"/>
          </p:nvPr>
        </p:nvSpPr>
        <p:spPr/>
        <p:txBody>
          <a:bodyPr>
            <a:normAutofit/>
          </a:bodyPr>
          <a:lstStyle/>
          <a:p>
            <a:pPr marL="0" indent="0">
              <a:spcBef>
                <a:spcPts val="0"/>
              </a:spcBef>
              <a:spcAft>
                <a:spcPts val="1200"/>
              </a:spcAft>
              <a:buNone/>
            </a:pPr>
            <a:r>
              <a:rPr lang="en-US" i="1" dirty="0"/>
              <a:t>Elementary Group:</a:t>
            </a:r>
          </a:p>
          <a:p>
            <a:pPr marL="400050" lvl="1" indent="0">
              <a:spcBef>
                <a:spcPts val="0"/>
              </a:spcBef>
              <a:spcAft>
                <a:spcPts val="1200"/>
              </a:spcAft>
              <a:buNone/>
            </a:pPr>
            <a:r>
              <a:rPr lang="en-US" b="1" dirty="0">
                <a:cs typeface="Georgia"/>
              </a:rPr>
              <a:t>Handout 2.3—Elementary Excerpt from Appendix B</a:t>
            </a:r>
          </a:p>
          <a:p>
            <a:pPr marL="857250" lvl="1" indent="-457200">
              <a:spcBef>
                <a:spcPts val="0"/>
              </a:spcBef>
              <a:spcAft>
                <a:spcPts val="1200"/>
              </a:spcAft>
            </a:pPr>
            <a:r>
              <a:rPr lang="en-US" dirty="0"/>
              <a:t>Focus on Grade 5, Writing Claim 2, Target 7</a:t>
            </a:r>
          </a:p>
          <a:p>
            <a:pPr marL="0" indent="0">
              <a:spcBef>
                <a:spcPts val="0"/>
              </a:spcBef>
              <a:spcAft>
                <a:spcPts val="1200"/>
              </a:spcAft>
              <a:buNone/>
            </a:pPr>
            <a:r>
              <a:rPr lang="en-US" i="1" dirty="0"/>
              <a:t>Secondary Group:</a:t>
            </a:r>
          </a:p>
          <a:p>
            <a:pPr marL="400050" lvl="1" indent="0">
              <a:spcBef>
                <a:spcPts val="0"/>
              </a:spcBef>
              <a:spcAft>
                <a:spcPts val="1200"/>
              </a:spcAft>
              <a:buNone/>
            </a:pPr>
            <a:r>
              <a:rPr lang="en-US" b="1" dirty="0"/>
              <a:t>Handout 2.4—</a:t>
            </a:r>
            <a:r>
              <a:rPr lang="en-US" b="1" dirty="0">
                <a:cs typeface="Georgia"/>
              </a:rPr>
              <a:t>Secondary Excerpt from Appendix B</a:t>
            </a:r>
            <a:endParaRPr lang="en-US" dirty="0"/>
          </a:p>
          <a:p>
            <a:pPr marL="857250" lvl="1" indent="-457200">
              <a:spcBef>
                <a:spcPts val="0"/>
              </a:spcBef>
              <a:spcAft>
                <a:spcPts val="1200"/>
              </a:spcAft>
            </a:pPr>
            <a:r>
              <a:rPr lang="en-US" dirty="0"/>
              <a:t>Focus on Grade 8, Writing Claim 2, Target 7</a:t>
            </a:r>
          </a:p>
        </p:txBody>
      </p:sp>
      <p:sp>
        <p:nvSpPr>
          <p:cNvPr id="5" name="TextBox 4"/>
          <p:cNvSpPr txBox="1"/>
          <p:nvPr/>
        </p:nvSpPr>
        <p:spPr>
          <a:xfrm>
            <a:off x="457200" y="228600"/>
            <a:ext cx="3093860" cy="369332"/>
          </a:xfrm>
          <a:prstGeom prst="rect">
            <a:avLst/>
          </a:prstGeom>
          <a:noFill/>
        </p:spPr>
        <p:txBody>
          <a:bodyPr wrap="none" rtlCol="0">
            <a:spAutoFit/>
          </a:bodyPr>
          <a:lstStyle/>
          <a:p>
            <a:r>
              <a:rPr lang="en-US" dirty="0">
                <a:solidFill>
                  <a:srgbClr val="053760"/>
                </a:solidFill>
              </a:rPr>
              <a:t>Session 2.B: Claims and Targets</a:t>
            </a:r>
          </a:p>
        </p:txBody>
      </p:sp>
      <p:sp>
        <p:nvSpPr>
          <p:cNvPr id="6" name="Slide Number Placeholder 5"/>
          <p:cNvSpPr>
            <a:spLocks noGrp="1"/>
          </p:cNvSpPr>
          <p:nvPr>
            <p:ph type="sldNum" sz="quarter" idx="12"/>
          </p:nvPr>
        </p:nvSpPr>
        <p:spPr/>
        <p:txBody>
          <a:bodyPr/>
          <a:lstStyle/>
          <a:p>
            <a:fld id="{8E81FCBC-12BC-47C8-BE87-B3BC886BF939}" type="slidenum">
              <a:rPr lang="en-US" smtClean="0"/>
              <a:pPr/>
              <a:t>48</a:t>
            </a:fld>
            <a:endParaRPr lang="en-US"/>
          </a:p>
        </p:txBody>
      </p:sp>
    </p:spTree>
    <p:extLst>
      <p:ext uri="{BB962C8B-B14F-4D97-AF65-F5344CB8AC3E}">
        <p14:creationId xmlns:p14="http://schemas.microsoft.com/office/powerpoint/2010/main" val="27011097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normAutofit/>
          </a:bodyPr>
          <a:lstStyle/>
          <a:p>
            <a:r>
              <a:rPr lang="en-US" dirty="0"/>
              <a:t>What do you notice?</a:t>
            </a:r>
          </a:p>
        </p:txBody>
      </p:sp>
      <p:sp>
        <p:nvSpPr>
          <p:cNvPr id="2" name="Content Placeholder 1"/>
          <p:cNvSpPr>
            <a:spLocks noGrp="1"/>
          </p:cNvSpPr>
          <p:nvPr>
            <p:ph idx="1"/>
          </p:nvPr>
        </p:nvSpPr>
        <p:spPr/>
        <p:txBody>
          <a:bodyPr>
            <a:normAutofit/>
          </a:bodyPr>
          <a:lstStyle/>
          <a:p>
            <a:pPr marL="0" indent="0">
              <a:spcBef>
                <a:spcPts val="0"/>
              </a:spcBef>
              <a:spcAft>
                <a:spcPts val="1200"/>
              </a:spcAft>
              <a:buNone/>
            </a:pPr>
            <a:r>
              <a:rPr lang="en-US" dirty="0"/>
              <a:t>Consider the relationship between the claim, target, standards, and the full-write item on the performance task. </a:t>
            </a:r>
          </a:p>
          <a:p>
            <a:pPr>
              <a:spcBef>
                <a:spcPts val="0"/>
              </a:spcBef>
              <a:spcAft>
                <a:spcPts val="1200"/>
              </a:spcAft>
            </a:pPr>
            <a:r>
              <a:rPr lang="en-US" dirty="0"/>
              <a:t>How effectively does the full-write item measure the claim, target, and standards?</a:t>
            </a:r>
          </a:p>
          <a:p>
            <a:pPr>
              <a:spcBef>
                <a:spcPts val="0"/>
              </a:spcBef>
              <a:spcAft>
                <a:spcPts val="1200"/>
              </a:spcAft>
            </a:pPr>
            <a:r>
              <a:rPr lang="en-US" dirty="0"/>
              <a:t>How do you currently teach and assess these standards in your context?</a:t>
            </a:r>
          </a:p>
          <a:p>
            <a:pPr>
              <a:spcBef>
                <a:spcPts val="0"/>
              </a:spcBef>
              <a:spcAft>
                <a:spcPts val="1200"/>
              </a:spcAft>
            </a:pPr>
            <a:endParaRPr lang="en-US" dirty="0"/>
          </a:p>
          <a:p>
            <a:pPr marL="0" indent="0">
              <a:spcBef>
                <a:spcPts val="0"/>
              </a:spcBef>
              <a:spcAft>
                <a:spcPts val="1200"/>
              </a:spcAft>
              <a:buNone/>
            </a:pPr>
            <a:endParaRPr lang="en-US" dirty="0"/>
          </a:p>
        </p:txBody>
      </p:sp>
      <p:sp>
        <p:nvSpPr>
          <p:cNvPr id="5" name="TextBox 4"/>
          <p:cNvSpPr txBox="1"/>
          <p:nvPr/>
        </p:nvSpPr>
        <p:spPr>
          <a:xfrm>
            <a:off x="457200" y="228600"/>
            <a:ext cx="3093860" cy="369332"/>
          </a:xfrm>
          <a:prstGeom prst="rect">
            <a:avLst/>
          </a:prstGeom>
          <a:noFill/>
        </p:spPr>
        <p:txBody>
          <a:bodyPr wrap="none" rtlCol="0">
            <a:spAutoFit/>
          </a:bodyPr>
          <a:lstStyle/>
          <a:p>
            <a:r>
              <a:rPr lang="en-US" dirty="0">
                <a:solidFill>
                  <a:srgbClr val="053760"/>
                </a:solidFill>
              </a:rPr>
              <a:t>Session 2.B: Claims and Targets</a:t>
            </a:r>
          </a:p>
        </p:txBody>
      </p:sp>
      <p:sp>
        <p:nvSpPr>
          <p:cNvPr id="6" name="Slide Number Placeholder 5"/>
          <p:cNvSpPr>
            <a:spLocks noGrp="1"/>
          </p:cNvSpPr>
          <p:nvPr>
            <p:ph type="sldNum" sz="quarter" idx="12"/>
          </p:nvPr>
        </p:nvSpPr>
        <p:spPr/>
        <p:txBody>
          <a:bodyPr/>
          <a:lstStyle/>
          <a:p>
            <a:fld id="{8E81FCBC-12BC-47C8-BE87-B3BC886BF939}" type="slidenum">
              <a:rPr lang="en-US" smtClean="0"/>
              <a:pPr/>
              <a:t>49</a:t>
            </a:fld>
            <a:endParaRPr lang="en-US"/>
          </a:p>
        </p:txBody>
      </p:sp>
    </p:spTree>
    <p:extLst>
      <p:ext uri="{BB962C8B-B14F-4D97-AF65-F5344CB8AC3E}">
        <p14:creationId xmlns:p14="http://schemas.microsoft.com/office/powerpoint/2010/main" val="1770068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lumMod val="75000"/>
                  </a:schemeClr>
                </a:solidFill>
              </a:rPr>
              <a:t>Who Is in the Room?</a:t>
            </a:r>
          </a:p>
        </p:txBody>
      </p:sp>
      <p:sp>
        <p:nvSpPr>
          <p:cNvPr id="2" name="Content Placeholder 1"/>
          <p:cNvSpPr>
            <a:spLocks noGrp="1"/>
          </p:cNvSpPr>
          <p:nvPr>
            <p:ph idx="1"/>
          </p:nvPr>
        </p:nvSpPr>
        <p:spPr>
          <a:xfrm>
            <a:off x="457200" y="1463040"/>
            <a:ext cx="8229600" cy="4114800"/>
          </a:xfrm>
        </p:spPr>
        <p:txBody>
          <a:bodyPr>
            <a:normAutofit/>
          </a:bodyPr>
          <a:lstStyle/>
          <a:p>
            <a:pPr>
              <a:spcBef>
                <a:spcPts val="0"/>
              </a:spcBef>
              <a:spcAft>
                <a:spcPts val="1200"/>
              </a:spcAft>
              <a:buNone/>
            </a:pPr>
            <a:r>
              <a:rPr lang="en-US" sz="2800" b="1" dirty="0"/>
              <a:t>Stand up if you are:</a:t>
            </a:r>
            <a:br>
              <a:rPr lang="en-US" sz="2800" b="1" dirty="0"/>
            </a:br>
            <a:endParaRPr lang="en-US" sz="2800" b="1" dirty="0"/>
          </a:p>
          <a:p>
            <a:pPr marL="514350" indent="-514350">
              <a:spcBef>
                <a:spcPts val="0"/>
              </a:spcBef>
              <a:spcAft>
                <a:spcPts val="1200"/>
              </a:spcAft>
              <a:buFont typeface="+mj-lt"/>
              <a:buAutoNum type="arabicPeriod"/>
            </a:pPr>
            <a:r>
              <a:rPr lang="en-US" sz="2800" dirty="0"/>
              <a:t>A classroom teacher</a:t>
            </a:r>
          </a:p>
          <a:p>
            <a:pPr marL="514350" indent="-514350">
              <a:spcBef>
                <a:spcPts val="0"/>
              </a:spcBef>
              <a:spcAft>
                <a:spcPts val="1200"/>
              </a:spcAft>
              <a:buFont typeface="+mj-lt"/>
              <a:buAutoNum type="arabicPeriod"/>
            </a:pPr>
            <a:r>
              <a:rPr lang="en-US" sz="2800" dirty="0"/>
              <a:t>An instructional coach</a:t>
            </a:r>
          </a:p>
          <a:p>
            <a:pPr marL="514350" indent="-514350">
              <a:spcBef>
                <a:spcPts val="0"/>
              </a:spcBef>
              <a:spcAft>
                <a:spcPts val="1200"/>
              </a:spcAft>
              <a:buFont typeface="+mj-lt"/>
              <a:buAutoNum type="arabicPeriod"/>
            </a:pPr>
            <a:r>
              <a:rPr lang="en-US" sz="2800" dirty="0"/>
              <a:t>A school-based administrator</a:t>
            </a:r>
          </a:p>
          <a:p>
            <a:pPr marL="514350" indent="-514350">
              <a:spcBef>
                <a:spcPts val="0"/>
              </a:spcBef>
              <a:spcAft>
                <a:spcPts val="1200"/>
              </a:spcAft>
              <a:buFont typeface="+mj-lt"/>
              <a:buAutoNum type="arabicPeriod"/>
            </a:pPr>
            <a:r>
              <a:rPr lang="en-US" sz="2800" dirty="0"/>
              <a:t>A district administrator</a:t>
            </a:r>
          </a:p>
          <a:p>
            <a:pPr marL="514350" indent="-514350">
              <a:spcBef>
                <a:spcPts val="0"/>
              </a:spcBef>
              <a:spcAft>
                <a:spcPts val="1200"/>
              </a:spcAft>
              <a:buFont typeface="+mj-lt"/>
              <a:buAutoNum type="arabicPeriod"/>
            </a:pPr>
            <a:r>
              <a:rPr lang="en-US" sz="2800" dirty="0"/>
              <a:t>Other</a:t>
            </a:r>
          </a:p>
          <a:p>
            <a:pPr>
              <a:spcBef>
                <a:spcPts val="200"/>
              </a:spcBef>
              <a:buNone/>
            </a:pPr>
            <a:endParaRPr lang="en-US" sz="2800"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5</a:t>
            </a:fld>
            <a:endParaRPr lang="en-US"/>
          </a:p>
        </p:txBody>
      </p:sp>
      <p:sp>
        <p:nvSpPr>
          <p:cNvPr id="6" name="TextBox 5"/>
          <p:cNvSpPr txBox="1"/>
          <p:nvPr/>
        </p:nvSpPr>
        <p:spPr>
          <a:xfrm>
            <a:off x="152400" y="128312"/>
            <a:ext cx="4372736" cy="369332"/>
          </a:xfrm>
          <a:prstGeom prst="rect">
            <a:avLst/>
          </a:prstGeom>
          <a:noFill/>
        </p:spPr>
        <p:txBody>
          <a:bodyPr wrap="none" rtlCol="0">
            <a:spAutoFit/>
          </a:bodyPr>
          <a:lstStyle/>
          <a:p>
            <a:r>
              <a:rPr lang="en-US" dirty="0">
                <a:solidFill>
                  <a:srgbClr val="053760"/>
                </a:solidFill>
              </a:rPr>
              <a:t>Session 1.A: Orientation and Purpose Setting</a:t>
            </a:r>
          </a:p>
        </p:txBody>
      </p:sp>
    </p:spTree>
    <p:extLst>
      <p:ext uri="{BB962C8B-B14F-4D97-AF65-F5344CB8AC3E}">
        <p14:creationId xmlns:p14="http://schemas.microsoft.com/office/powerpoint/2010/main" val="98365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9828" y="2590800"/>
            <a:ext cx="8229600" cy="914400"/>
          </a:xfrm>
        </p:spPr>
        <p:txBody>
          <a:bodyPr>
            <a:normAutofit fontScale="90000"/>
          </a:bodyPr>
          <a:lstStyle/>
          <a:p>
            <a:pPr algn="ctr"/>
            <a:r>
              <a:rPr lang="en-US" sz="4400" dirty="0"/>
              <a:t>Questions about Claims and Targets?</a:t>
            </a:r>
            <a:r>
              <a:rPr lang="en-US" dirty="0"/>
              <a:t/>
            </a:r>
            <a:br>
              <a:rPr lang="en-US" dirty="0"/>
            </a:br>
            <a:endParaRPr lang="en-US" dirty="0"/>
          </a:p>
        </p:txBody>
      </p:sp>
      <p:sp>
        <p:nvSpPr>
          <p:cNvPr id="2" name="Slide Number Placeholder 1"/>
          <p:cNvSpPr>
            <a:spLocks noGrp="1"/>
          </p:cNvSpPr>
          <p:nvPr>
            <p:ph type="sldNum" sz="quarter" idx="12"/>
          </p:nvPr>
        </p:nvSpPr>
        <p:spPr/>
        <p:txBody>
          <a:bodyPr/>
          <a:lstStyle/>
          <a:p>
            <a:fld id="{8E81FCBC-12BC-47C8-BE87-B3BC886BF939}" type="slidenum">
              <a:rPr lang="en-US" smtClean="0"/>
              <a:pPr/>
              <a:t>50</a:t>
            </a:fld>
            <a:endParaRPr lang="en-US"/>
          </a:p>
        </p:txBody>
      </p:sp>
      <p:sp>
        <p:nvSpPr>
          <p:cNvPr id="4" name="TextBox 3"/>
          <p:cNvSpPr txBox="1"/>
          <p:nvPr/>
        </p:nvSpPr>
        <p:spPr>
          <a:xfrm>
            <a:off x="304800" y="381000"/>
            <a:ext cx="3093860" cy="369332"/>
          </a:xfrm>
          <a:prstGeom prst="rect">
            <a:avLst/>
          </a:prstGeom>
          <a:noFill/>
        </p:spPr>
        <p:txBody>
          <a:bodyPr wrap="none" rtlCol="0">
            <a:spAutoFit/>
          </a:bodyPr>
          <a:lstStyle/>
          <a:p>
            <a:r>
              <a:rPr lang="en-US" dirty="0">
                <a:solidFill>
                  <a:srgbClr val="053760"/>
                </a:solidFill>
              </a:rPr>
              <a:t>Session 2.B: Claims and Targets</a:t>
            </a:r>
          </a:p>
        </p:txBody>
      </p:sp>
    </p:spTree>
    <p:extLst>
      <p:ext uri="{BB962C8B-B14F-4D97-AF65-F5344CB8AC3E}">
        <p14:creationId xmlns:p14="http://schemas.microsoft.com/office/powerpoint/2010/main" val="3902495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fontScale="90000"/>
          </a:bodyPr>
          <a:lstStyle/>
          <a:p>
            <a:r>
              <a:rPr lang="en-US" dirty="0">
                <a:solidFill>
                  <a:srgbClr val="053760"/>
                </a:solidFill>
              </a:rPr>
              <a:t>Session 2.C: </a:t>
            </a:r>
            <a:br>
              <a:rPr lang="en-US" dirty="0">
                <a:solidFill>
                  <a:srgbClr val="053760"/>
                </a:solidFill>
              </a:rPr>
            </a:br>
            <a:r>
              <a:rPr lang="en-US" dirty="0">
                <a:solidFill>
                  <a:srgbClr val="053760"/>
                </a:solidFill>
              </a:rPr>
              <a:t>Introduction to the Writing Rubric</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51</a:t>
            </a:fld>
            <a:endParaRPr lang="en-US"/>
          </a:p>
        </p:txBody>
      </p:sp>
    </p:spTree>
    <p:extLst>
      <p:ext uri="{BB962C8B-B14F-4D97-AF65-F5344CB8AC3E}">
        <p14:creationId xmlns:p14="http://schemas.microsoft.com/office/powerpoint/2010/main" val="450999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lstStyle/>
          <a:p>
            <a:r>
              <a:rPr lang="en-US" dirty="0">
                <a:solidFill>
                  <a:schemeClr val="tx2">
                    <a:lumMod val="75000"/>
                  </a:schemeClr>
                </a:solidFill>
              </a:rPr>
              <a:t>Context</a:t>
            </a:r>
          </a:p>
        </p:txBody>
      </p:sp>
      <p:sp>
        <p:nvSpPr>
          <p:cNvPr id="2" name="Content Placeholder 1"/>
          <p:cNvSpPr>
            <a:spLocks noGrp="1"/>
          </p:cNvSpPr>
          <p:nvPr>
            <p:ph idx="1"/>
          </p:nvPr>
        </p:nvSpPr>
        <p:spPr/>
        <p:txBody>
          <a:bodyPr>
            <a:normAutofit/>
          </a:bodyPr>
          <a:lstStyle/>
          <a:p>
            <a:pPr indent="0">
              <a:buNone/>
            </a:pPr>
            <a:r>
              <a:rPr lang="en-US" sz="2400" dirty="0"/>
              <a:t>Smarter Balanced performance task writing rubrics have instructional implications for teachers at </a:t>
            </a:r>
            <a:r>
              <a:rPr lang="en-US" sz="2400" u="sng" dirty="0"/>
              <a:t>all</a:t>
            </a:r>
            <a:r>
              <a:rPr lang="en-US" sz="2400" dirty="0"/>
              <a:t> grade levels (not just those listed on the individual rubrics).</a:t>
            </a:r>
          </a:p>
          <a:p>
            <a:pPr indent="0">
              <a:buNone/>
            </a:pPr>
            <a:endParaRPr lang="en-US" sz="2400" dirty="0"/>
          </a:p>
          <a:p>
            <a:pPr indent="0">
              <a:buNone/>
            </a:pPr>
            <a:r>
              <a:rPr lang="en-US" sz="2400" dirty="0"/>
              <a:t>We will focus on </a:t>
            </a:r>
            <a:r>
              <a:rPr lang="en-US" sz="2400" u="sng" dirty="0"/>
              <a:t>one</a:t>
            </a:r>
            <a:r>
              <a:rPr lang="en-US" sz="2400" dirty="0"/>
              <a:t> of the Smarter Balanced performance task writing rubrics in this session. </a:t>
            </a:r>
          </a:p>
          <a:p>
            <a:pPr marL="1085850" lvl="1"/>
            <a:r>
              <a:rPr lang="en-US" sz="2000" dirty="0"/>
              <a:t>The complete set is included in your Materials Booklet (Handout 2.18).</a:t>
            </a:r>
          </a:p>
        </p:txBody>
      </p:sp>
      <p:pic>
        <p:nvPicPr>
          <p:cNvPr id="4" name="Picture 3" descr="Image of a student at a computer with a thinking cloud out of head"/>
          <p:cNvPicPr/>
          <p:nvPr/>
        </p:nvPicPr>
        <p:blipFill>
          <a:blip r:embed="rId3" cstate="print"/>
          <a:stretch>
            <a:fillRect/>
          </a:stretch>
        </p:blipFill>
        <p:spPr>
          <a:xfrm>
            <a:off x="7772400" y="76200"/>
            <a:ext cx="1295400" cy="1306425"/>
          </a:xfrm>
          <a:prstGeom prst="rect">
            <a:avLst/>
          </a:prstGeom>
        </p:spPr>
      </p:pic>
      <p:sp>
        <p:nvSpPr>
          <p:cNvPr id="5" name="TextBox 4"/>
          <p:cNvSpPr txBox="1"/>
          <p:nvPr/>
        </p:nvSpPr>
        <p:spPr>
          <a:xfrm>
            <a:off x="540263" y="304800"/>
            <a:ext cx="4534865" cy="369332"/>
          </a:xfrm>
          <a:prstGeom prst="rect">
            <a:avLst/>
          </a:prstGeom>
          <a:noFill/>
        </p:spPr>
        <p:txBody>
          <a:bodyPr wrap="none" rtlCol="0">
            <a:spAutoFit/>
          </a:bodyPr>
          <a:lstStyle/>
          <a:p>
            <a:r>
              <a:rPr lang="en-US" dirty="0">
                <a:solidFill>
                  <a:srgbClr val="053760"/>
                </a:solidFill>
              </a:rPr>
              <a:t>Session 2.C: Introduction to the Writing Rubric</a:t>
            </a:r>
          </a:p>
        </p:txBody>
      </p:sp>
      <p:sp>
        <p:nvSpPr>
          <p:cNvPr id="6" name="Slide Number Placeholder 5"/>
          <p:cNvSpPr>
            <a:spLocks noGrp="1"/>
          </p:cNvSpPr>
          <p:nvPr>
            <p:ph type="sldNum" sz="quarter" idx="12"/>
          </p:nvPr>
        </p:nvSpPr>
        <p:spPr/>
        <p:txBody>
          <a:bodyPr/>
          <a:lstStyle/>
          <a:p>
            <a:fld id="{8E81FCBC-12BC-47C8-BE87-B3BC886BF939}" type="slidenum">
              <a:rPr lang="en-US" smtClean="0"/>
              <a:pPr/>
              <a:t>52</a:t>
            </a:fld>
            <a:endParaRPr lang="en-US"/>
          </a:p>
        </p:txBody>
      </p:sp>
    </p:spTree>
    <p:extLst>
      <p:ext uri="{BB962C8B-B14F-4D97-AF65-F5344CB8AC3E}">
        <p14:creationId xmlns:p14="http://schemas.microsoft.com/office/powerpoint/2010/main" val="6303825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lstStyle/>
          <a:p>
            <a:r>
              <a:rPr lang="en-US" dirty="0">
                <a:solidFill>
                  <a:schemeClr val="tx2">
                    <a:lumMod val="75000"/>
                  </a:schemeClr>
                </a:solidFill>
              </a:rPr>
              <a:t>Rubric Review 1</a:t>
            </a:r>
          </a:p>
        </p:txBody>
      </p:sp>
      <p:sp>
        <p:nvSpPr>
          <p:cNvPr id="2" name="Content Placeholder 1"/>
          <p:cNvSpPr>
            <a:spLocks noGrp="1"/>
          </p:cNvSpPr>
          <p:nvPr>
            <p:ph idx="1"/>
          </p:nvPr>
        </p:nvSpPr>
        <p:spPr/>
        <p:txBody>
          <a:bodyPr>
            <a:normAutofit fontScale="92500" lnSpcReduction="20000"/>
          </a:bodyPr>
          <a:lstStyle/>
          <a:p>
            <a:pPr indent="0">
              <a:buNone/>
            </a:pPr>
            <a:r>
              <a:rPr lang="en-US" sz="2800" b="1" dirty="0"/>
              <a:t>Individually,</a:t>
            </a:r>
            <a:r>
              <a:rPr lang="en-US" sz="2800" dirty="0"/>
              <a:t> review the rubric associated with the performance task you experienced and unpacked in Session 2.A.</a:t>
            </a:r>
          </a:p>
          <a:p>
            <a:pPr indent="0">
              <a:buNone/>
            </a:pPr>
            <a:endParaRPr lang="en-US" sz="1200" dirty="0"/>
          </a:p>
          <a:p>
            <a:pPr indent="0">
              <a:buNone/>
            </a:pPr>
            <a:r>
              <a:rPr lang="en-US" sz="2800" i="1" dirty="0"/>
              <a:t>Elementary group: </a:t>
            </a:r>
          </a:p>
          <a:p>
            <a:pPr lvl="1" indent="0">
              <a:buNone/>
            </a:pPr>
            <a:r>
              <a:rPr lang="en-US" sz="2400" b="1" dirty="0"/>
              <a:t>Handout 2.5—Grades 3–5 Opinion Writing Rubric</a:t>
            </a:r>
          </a:p>
          <a:p>
            <a:pPr indent="0">
              <a:buNone/>
            </a:pPr>
            <a:r>
              <a:rPr lang="en-US" sz="2800" i="1" dirty="0"/>
              <a:t>Secondary group:</a:t>
            </a:r>
          </a:p>
          <a:p>
            <a:pPr lvl="1" indent="0">
              <a:buNone/>
            </a:pPr>
            <a:r>
              <a:rPr lang="en-US" sz="2400" b="1" dirty="0"/>
              <a:t>Handout 2.6—Grades 6–11 Argumentative Writing Rubric</a:t>
            </a:r>
          </a:p>
          <a:p>
            <a:pPr indent="0">
              <a:buNone/>
            </a:pPr>
            <a:endParaRPr lang="en-US" sz="2800" b="1" dirty="0"/>
          </a:p>
          <a:p>
            <a:pPr indent="0">
              <a:buNone/>
            </a:pPr>
            <a:r>
              <a:rPr lang="en-US" sz="2800" b="1" dirty="0"/>
              <a:t>Before you begin, please share: </a:t>
            </a:r>
            <a:r>
              <a:rPr lang="en-US" sz="2800" i="1" dirty="0"/>
              <a:t>How familiar are you with this rubric already?</a:t>
            </a:r>
          </a:p>
        </p:txBody>
      </p:sp>
      <p:pic>
        <p:nvPicPr>
          <p:cNvPr id="4" name="Picture 3" descr="Image of a student at a computer with a thinking cloud out of head"/>
          <p:cNvPicPr/>
          <p:nvPr/>
        </p:nvPicPr>
        <p:blipFill>
          <a:blip r:embed="rId3" cstate="print"/>
          <a:stretch>
            <a:fillRect/>
          </a:stretch>
        </p:blipFill>
        <p:spPr>
          <a:xfrm>
            <a:off x="7772400" y="76200"/>
            <a:ext cx="1295400" cy="1306425"/>
          </a:xfrm>
          <a:prstGeom prst="rect">
            <a:avLst/>
          </a:prstGeom>
        </p:spPr>
      </p:pic>
      <p:sp>
        <p:nvSpPr>
          <p:cNvPr id="5" name="TextBox 4"/>
          <p:cNvSpPr txBox="1"/>
          <p:nvPr/>
        </p:nvSpPr>
        <p:spPr>
          <a:xfrm>
            <a:off x="540263" y="304800"/>
            <a:ext cx="4534865" cy="369332"/>
          </a:xfrm>
          <a:prstGeom prst="rect">
            <a:avLst/>
          </a:prstGeom>
          <a:noFill/>
        </p:spPr>
        <p:txBody>
          <a:bodyPr wrap="none" rtlCol="0">
            <a:spAutoFit/>
          </a:bodyPr>
          <a:lstStyle/>
          <a:p>
            <a:r>
              <a:rPr lang="en-US" dirty="0">
                <a:solidFill>
                  <a:srgbClr val="053760"/>
                </a:solidFill>
              </a:rPr>
              <a:t>Session 2.C: Introduction to the Writing Rubric</a:t>
            </a:r>
          </a:p>
        </p:txBody>
      </p:sp>
      <p:sp>
        <p:nvSpPr>
          <p:cNvPr id="6" name="Slide Number Placeholder 5"/>
          <p:cNvSpPr>
            <a:spLocks noGrp="1"/>
          </p:cNvSpPr>
          <p:nvPr>
            <p:ph type="sldNum" sz="quarter" idx="12"/>
          </p:nvPr>
        </p:nvSpPr>
        <p:spPr/>
        <p:txBody>
          <a:bodyPr/>
          <a:lstStyle/>
          <a:p>
            <a:fld id="{8E81FCBC-12BC-47C8-BE87-B3BC886BF939}" type="slidenum">
              <a:rPr lang="en-US" smtClean="0"/>
              <a:pPr/>
              <a:t>53</a:t>
            </a:fld>
            <a:endParaRPr lang="en-US"/>
          </a:p>
        </p:txBody>
      </p:sp>
    </p:spTree>
    <p:extLst>
      <p:ext uri="{BB962C8B-B14F-4D97-AF65-F5344CB8AC3E}">
        <p14:creationId xmlns:p14="http://schemas.microsoft.com/office/powerpoint/2010/main" val="21688003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914400"/>
          </a:xfrm>
        </p:spPr>
        <p:txBody>
          <a:bodyPr>
            <a:normAutofit/>
          </a:bodyPr>
          <a:lstStyle/>
          <a:p>
            <a:pPr algn="l"/>
            <a:r>
              <a:rPr lang="en-US" sz="3700" dirty="0">
                <a:solidFill>
                  <a:schemeClr val="tx2">
                    <a:lumMod val="75000"/>
                  </a:schemeClr>
                </a:solidFill>
              </a:rPr>
              <a:t>Rubric Review 2</a:t>
            </a:r>
          </a:p>
        </p:txBody>
      </p:sp>
      <p:sp>
        <p:nvSpPr>
          <p:cNvPr id="2" name="Content Placeholder 1"/>
          <p:cNvSpPr>
            <a:spLocks noGrp="1"/>
          </p:cNvSpPr>
          <p:nvPr>
            <p:ph idx="1"/>
          </p:nvPr>
        </p:nvSpPr>
        <p:spPr/>
        <p:txBody>
          <a:bodyPr>
            <a:normAutofit/>
          </a:bodyPr>
          <a:lstStyle/>
          <a:p>
            <a:pPr indent="0">
              <a:buNone/>
            </a:pPr>
            <a:r>
              <a:rPr lang="en-US" sz="2800" dirty="0"/>
              <a:t>In your table groups, discuss your collective observations about:</a:t>
            </a:r>
          </a:p>
          <a:p>
            <a:pPr>
              <a:buNone/>
            </a:pPr>
            <a:endParaRPr lang="en-US" sz="2800" dirty="0"/>
          </a:p>
          <a:p>
            <a:pPr marL="566928" indent="-457200">
              <a:buFont typeface="Arial" panose="020B0604020202020204" pitchFamily="34" charset="0"/>
              <a:buChar char="•"/>
            </a:pPr>
            <a:r>
              <a:rPr lang="en-US" sz="2800" dirty="0"/>
              <a:t>Features of writing that are assessed </a:t>
            </a:r>
          </a:p>
          <a:p>
            <a:pPr marL="566928" indent="-457200">
              <a:buFont typeface="Arial" panose="020B0604020202020204" pitchFamily="34" charset="0"/>
              <a:buChar char="•"/>
            </a:pPr>
            <a:r>
              <a:rPr lang="en-US" sz="2800" dirty="0"/>
              <a:t>Structure of the rubric </a:t>
            </a:r>
          </a:p>
          <a:p>
            <a:pPr marL="566928" indent="-457200">
              <a:buFont typeface="Arial" panose="020B0604020202020204" pitchFamily="34" charset="0"/>
              <a:buChar char="•"/>
            </a:pPr>
            <a:r>
              <a:rPr lang="en-US" sz="2800" dirty="0"/>
              <a:t>Score levels </a:t>
            </a:r>
          </a:p>
          <a:p>
            <a:pPr marL="566928" indent="-457200">
              <a:buFont typeface="Arial" panose="020B0604020202020204" pitchFamily="34" charset="0"/>
              <a:buChar char="•"/>
            </a:pPr>
            <a:r>
              <a:rPr lang="en-US" sz="2800" dirty="0"/>
              <a:t>Rubric language</a:t>
            </a:r>
          </a:p>
        </p:txBody>
      </p:sp>
      <p:pic>
        <p:nvPicPr>
          <p:cNvPr id="4" name="Picture 3" descr="Image of two students talking"/>
          <p:cNvPicPr/>
          <p:nvPr/>
        </p:nvPicPr>
        <p:blipFill>
          <a:blip r:embed="rId3" cstate="print"/>
          <a:srcRect/>
          <a:stretch>
            <a:fillRect/>
          </a:stretch>
        </p:blipFill>
        <p:spPr>
          <a:xfrm>
            <a:off x="7577959" y="76200"/>
            <a:ext cx="1566041" cy="1288374"/>
          </a:xfrm>
          <a:prstGeom prst="rect">
            <a:avLst/>
          </a:prstGeom>
        </p:spPr>
      </p:pic>
      <p:sp>
        <p:nvSpPr>
          <p:cNvPr id="5" name="TextBox 4" descr="Image of two students talking"/>
          <p:cNvSpPr txBox="1"/>
          <p:nvPr/>
        </p:nvSpPr>
        <p:spPr>
          <a:xfrm>
            <a:off x="533400" y="381000"/>
            <a:ext cx="184666" cy="369332"/>
          </a:xfrm>
          <a:prstGeom prst="rect">
            <a:avLst/>
          </a:prstGeom>
          <a:noFill/>
        </p:spPr>
        <p:txBody>
          <a:bodyPr wrap="none" rtlCol="0">
            <a:spAutoFit/>
          </a:bodyPr>
          <a:lstStyle/>
          <a:p>
            <a:endParaRPr lang="en-US" dirty="0"/>
          </a:p>
        </p:txBody>
      </p:sp>
      <p:sp>
        <p:nvSpPr>
          <p:cNvPr id="6" name="TextBox 5"/>
          <p:cNvSpPr txBox="1"/>
          <p:nvPr/>
        </p:nvSpPr>
        <p:spPr>
          <a:xfrm>
            <a:off x="381000" y="304800"/>
            <a:ext cx="4534865" cy="646331"/>
          </a:xfrm>
          <a:prstGeom prst="rect">
            <a:avLst/>
          </a:prstGeom>
          <a:noFill/>
        </p:spPr>
        <p:txBody>
          <a:bodyPr wrap="none" rtlCol="0">
            <a:spAutoFit/>
          </a:bodyPr>
          <a:lstStyle/>
          <a:p>
            <a:r>
              <a:rPr lang="en-US" dirty="0">
                <a:solidFill>
                  <a:srgbClr val="053760"/>
                </a:solidFill>
              </a:rPr>
              <a:t>Session 2.C: Introduction to the Writing Rubric</a:t>
            </a:r>
          </a:p>
          <a:p>
            <a:endParaRPr lang="en-US" dirty="0"/>
          </a:p>
        </p:txBody>
      </p:sp>
      <p:sp>
        <p:nvSpPr>
          <p:cNvPr id="7" name="Slide Number Placeholder 6"/>
          <p:cNvSpPr>
            <a:spLocks noGrp="1"/>
          </p:cNvSpPr>
          <p:nvPr>
            <p:ph type="sldNum" sz="quarter" idx="12"/>
          </p:nvPr>
        </p:nvSpPr>
        <p:spPr/>
        <p:txBody>
          <a:bodyPr/>
          <a:lstStyle/>
          <a:p>
            <a:fld id="{8E81FCBC-12BC-47C8-BE87-B3BC886BF939}" type="slidenum">
              <a:rPr lang="en-US" smtClean="0"/>
              <a:pPr/>
              <a:t>54</a:t>
            </a:fld>
            <a:endParaRPr lang="en-US"/>
          </a:p>
        </p:txBody>
      </p:sp>
    </p:spTree>
    <p:extLst>
      <p:ext uri="{BB962C8B-B14F-4D97-AF65-F5344CB8AC3E}">
        <p14:creationId xmlns:p14="http://schemas.microsoft.com/office/powerpoint/2010/main" val="23929085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3100" dirty="0"/>
              <a:t>Analytic—three dimensions</a:t>
            </a:r>
          </a:p>
          <a:p>
            <a:pPr lvl="1">
              <a:lnSpc>
                <a:spcPct val="150000"/>
              </a:lnSpc>
            </a:pPr>
            <a:r>
              <a:rPr lang="en-US" sz="3100" dirty="0"/>
              <a:t>Organization/Purpose </a:t>
            </a:r>
          </a:p>
          <a:p>
            <a:pPr lvl="1">
              <a:lnSpc>
                <a:spcPct val="150000"/>
              </a:lnSpc>
            </a:pPr>
            <a:r>
              <a:rPr lang="en-US" sz="3100" dirty="0"/>
              <a:t>Evidence/Elaboration </a:t>
            </a:r>
          </a:p>
          <a:p>
            <a:pPr lvl="1">
              <a:lnSpc>
                <a:spcPct val="150000"/>
              </a:lnSpc>
            </a:pPr>
            <a:r>
              <a:rPr lang="en-US" sz="3100" dirty="0"/>
              <a:t>Conventions</a:t>
            </a:r>
          </a:p>
          <a:p>
            <a:pPr marL="393192" lvl="1" indent="0">
              <a:lnSpc>
                <a:spcPct val="150000"/>
              </a:lnSpc>
              <a:buNone/>
            </a:pPr>
            <a:endParaRPr lang="en-US" sz="3100" dirty="0"/>
          </a:p>
          <a:p>
            <a:pPr marL="344488" indent="-231775">
              <a:lnSpc>
                <a:spcPct val="120000"/>
              </a:lnSpc>
            </a:pPr>
            <a:r>
              <a:rPr lang="en-US" sz="3100" dirty="0"/>
              <a:t>Four score levels + NS (Not Scorable)</a:t>
            </a:r>
          </a:p>
          <a:p>
            <a:pPr marL="744538" lvl="1" indent="-231775">
              <a:lnSpc>
                <a:spcPct val="120000"/>
              </a:lnSpc>
            </a:pPr>
            <a:r>
              <a:rPr lang="en-US" sz="3100" dirty="0"/>
              <a:t>Conventions excluded</a:t>
            </a:r>
          </a:p>
          <a:p>
            <a:pPr marL="112713" indent="0">
              <a:buNone/>
            </a:pPr>
            <a:endParaRPr lang="en-US" sz="3100" dirty="0"/>
          </a:p>
          <a:p>
            <a:pPr marL="344488" indent="-231775"/>
            <a:r>
              <a:rPr lang="en-US" sz="3100" dirty="0"/>
              <a:t>Total point value: 10</a:t>
            </a:r>
          </a:p>
          <a:p>
            <a:pPr marL="393192" lvl="1" indent="0">
              <a:buNone/>
            </a:pPr>
            <a:endParaRPr lang="en-US" dirty="0"/>
          </a:p>
        </p:txBody>
      </p:sp>
      <p:sp>
        <p:nvSpPr>
          <p:cNvPr id="3" name="Title 2"/>
          <p:cNvSpPr>
            <a:spLocks noGrp="1"/>
          </p:cNvSpPr>
          <p:nvPr>
            <p:ph type="title"/>
          </p:nvPr>
        </p:nvSpPr>
        <p:spPr>
          <a:xfrm>
            <a:off x="457200" y="457200"/>
            <a:ext cx="8229600" cy="914400"/>
          </a:xfrm>
        </p:spPr>
        <p:txBody>
          <a:bodyPr/>
          <a:lstStyle/>
          <a:p>
            <a:r>
              <a:rPr lang="en-US" dirty="0"/>
              <a:t>Key Features of the Rubric</a:t>
            </a:r>
          </a:p>
        </p:txBody>
      </p:sp>
      <p:sp>
        <p:nvSpPr>
          <p:cNvPr id="4" name="TextBox 3"/>
          <p:cNvSpPr txBox="1"/>
          <p:nvPr/>
        </p:nvSpPr>
        <p:spPr>
          <a:xfrm>
            <a:off x="228600" y="228599"/>
            <a:ext cx="4534865" cy="646331"/>
          </a:xfrm>
          <a:prstGeom prst="rect">
            <a:avLst/>
          </a:prstGeom>
          <a:noFill/>
        </p:spPr>
        <p:txBody>
          <a:bodyPr wrap="none" rtlCol="0">
            <a:spAutoFit/>
          </a:bodyPr>
          <a:lstStyle/>
          <a:p>
            <a:r>
              <a:rPr lang="en-US" dirty="0">
                <a:solidFill>
                  <a:srgbClr val="053760"/>
                </a:solidFill>
              </a:rPr>
              <a:t>Session 2.C: Introduction to the Writing Rubric</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55</a:t>
            </a:fld>
            <a:endParaRPr lang="en-US"/>
          </a:p>
        </p:txBody>
      </p:sp>
    </p:spTree>
    <p:extLst>
      <p:ext uri="{BB962C8B-B14F-4D97-AF65-F5344CB8AC3E}">
        <p14:creationId xmlns:p14="http://schemas.microsoft.com/office/powerpoint/2010/main" val="21540808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a:bodyPr>
          <a:lstStyle/>
          <a:p>
            <a:r>
              <a:rPr lang="en-US" sz="2800" b="1" dirty="0"/>
              <a:t>Organization/Purpose</a:t>
            </a:r>
          </a:p>
          <a:p>
            <a:pPr lvl="1"/>
            <a:r>
              <a:rPr lang="en-US" sz="2400" dirty="0"/>
              <a:t>Clear opinion/argument, focus</a:t>
            </a:r>
          </a:p>
          <a:p>
            <a:pPr lvl="1"/>
            <a:r>
              <a:rPr lang="en-US" sz="2400" dirty="0"/>
              <a:t>Use of transitional strategies to clarify relationships among ideas</a:t>
            </a:r>
          </a:p>
          <a:p>
            <a:pPr lvl="1"/>
            <a:r>
              <a:rPr lang="en-US" sz="2400" dirty="0"/>
              <a:t>Introduction and conclusion</a:t>
            </a:r>
          </a:p>
          <a:p>
            <a:pPr lvl="1"/>
            <a:r>
              <a:rPr lang="en-US" sz="2400" dirty="0"/>
              <a:t>Progression of ideas and connections among ideas</a:t>
            </a:r>
          </a:p>
          <a:p>
            <a:pPr marL="109728" indent="0">
              <a:buNone/>
            </a:pPr>
            <a:endParaRPr lang="en-US" sz="1200" dirty="0"/>
          </a:p>
          <a:p>
            <a:pPr>
              <a:buFont typeface="Wingdings" panose="05000000000000000000" pitchFamily="2" charset="2"/>
              <a:buChar char="Ø"/>
            </a:pPr>
            <a:r>
              <a:rPr lang="en-US" sz="2400" b="1" u="sng" dirty="0"/>
              <a:t>Sense of unity</a:t>
            </a:r>
            <a:r>
              <a:rPr lang="en-US" sz="2400" dirty="0"/>
              <a:t>/</a:t>
            </a:r>
            <a:r>
              <a:rPr lang="en-US" sz="2400" b="1" dirty="0"/>
              <a:t>completeness </a:t>
            </a:r>
            <a:r>
              <a:rPr lang="en-US" sz="2400" dirty="0"/>
              <a:t>(Level 4)</a:t>
            </a:r>
          </a:p>
          <a:p>
            <a:pPr>
              <a:buFont typeface="Wingdings" panose="05000000000000000000" pitchFamily="2" charset="2"/>
              <a:buChar char="Ø"/>
            </a:pPr>
            <a:r>
              <a:rPr lang="en-US" sz="2400" b="1" u="sng" dirty="0"/>
              <a:t>Completeness</a:t>
            </a:r>
            <a:r>
              <a:rPr lang="en-US" sz="2400" dirty="0"/>
              <a:t>/</a:t>
            </a:r>
            <a:r>
              <a:rPr lang="en-US" sz="2400" b="1" dirty="0"/>
              <a:t>coherence</a:t>
            </a:r>
            <a:r>
              <a:rPr lang="en-US" sz="2400" dirty="0"/>
              <a:t> (Level 3)</a:t>
            </a:r>
          </a:p>
          <a:p>
            <a:pPr>
              <a:buFont typeface="Wingdings" panose="05000000000000000000" pitchFamily="2" charset="2"/>
              <a:buChar char="Ø"/>
            </a:pPr>
            <a:r>
              <a:rPr lang="en-US" sz="2400" b="1" u="sng" dirty="0"/>
              <a:t>Loosely connected</a:t>
            </a:r>
            <a:r>
              <a:rPr lang="en-US" sz="2400" dirty="0"/>
              <a:t>/</a:t>
            </a:r>
            <a:r>
              <a:rPr lang="en-US" sz="2400" b="1" dirty="0"/>
              <a:t>somewhat sustained </a:t>
            </a:r>
            <a:r>
              <a:rPr lang="en-US" sz="2400" dirty="0"/>
              <a:t>(Level 2)</a:t>
            </a:r>
          </a:p>
          <a:p>
            <a:pPr marL="393192" lvl="1" indent="0">
              <a:buNone/>
            </a:pPr>
            <a:endParaRPr lang="en-US" dirty="0"/>
          </a:p>
        </p:txBody>
      </p:sp>
      <p:sp>
        <p:nvSpPr>
          <p:cNvPr id="3" name="Title 2"/>
          <p:cNvSpPr>
            <a:spLocks noGrp="1"/>
          </p:cNvSpPr>
          <p:nvPr>
            <p:ph type="title"/>
          </p:nvPr>
        </p:nvSpPr>
        <p:spPr>
          <a:xfrm>
            <a:off x="457200" y="457200"/>
            <a:ext cx="8229600" cy="1143000"/>
          </a:xfrm>
        </p:spPr>
        <p:txBody>
          <a:bodyPr>
            <a:normAutofit/>
          </a:bodyPr>
          <a:lstStyle/>
          <a:p>
            <a:r>
              <a:rPr lang="en-US" sz="3600" dirty="0"/>
              <a:t>Key Attributes of Writing That Are Assessed</a:t>
            </a:r>
          </a:p>
        </p:txBody>
      </p:sp>
      <p:sp>
        <p:nvSpPr>
          <p:cNvPr id="4" name="TextBox 3"/>
          <p:cNvSpPr txBox="1"/>
          <p:nvPr/>
        </p:nvSpPr>
        <p:spPr>
          <a:xfrm>
            <a:off x="304800" y="268069"/>
            <a:ext cx="4615494" cy="646331"/>
          </a:xfrm>
          <a:prstGeom prst="rect">
            <a:avLst/>
          </a:prstGeom>
          <a:noFill/>
        </p:spPr>
        <p:txBody>
          <a:bodyPr wrap="none" rtlCol="0">
            <a:spAutoFit/>
          </a:bodyPr>
          <a:lstStyle/>
          <a:p>
            <a:r>
              <a:rPr lang="en-US" dirty="0">
                <a:solidFill>
                  <a:srgbClr val="053760"/>
                </a:solidFill>
              </a:rPr>
              <a:t>Session 2.C: Introduction to the Writing Rubric</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56</a:t>
            </a:fld>
            <a:endParaRPr lang="en-US"/>
          </a:p>
        </p:txBody>
      </p:sp>
    </p:spTree>
    <p:extLst>
      <p:ext uri="{BB962C8B-B14F-4D97-AF65-F5344CB8AC3E}">
        <p14:creationId xmlns:p14="http://schemas.microsoft.com/office/powerpoint/2010/main" val="343799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686800" cy="4925980"/>
          </a:xfrm>
        </p:spPr>
        <p:txBody>
          <a:bodyPr>
            <a:normAutofit/>
          </a:bodyPr>
          <a:lstStyle/>
          <a:p>
            <a:r>
              <a:rPr lang="en-US" sz="2800" b="1" dirty="0"/>
              <a:t>Evidence/Elaboration</a:t>
            </a:r>
          </a:p>
          <a:p>
            <a:pPr lvl="1"/>
            <a:r>
              <a:rPr lang="en-US" sz="2400" dirty="0"/>
              <a:t>Integration of relevant evidence from sources (facts, details)</a:t>
            </a:r>
          </a:p>
          <a:p>
            <a:pPr lvl="1"/>
            <a:r>
              <a:rPr lang="en-US" sz="2400" dirty="0"/>
              <a:t>Citation or attribution of sources</a:t>
            </a:r>
          </a:p>
          <a:p>
            <a:pPr lvl="1"/>
            <a:r>
              <a:rPr lang="en-US" sz="2400" dirty="0"/>
              <a:t>Elaborative techniques (e.g., specific examples, definitions, explanations, personal experiences)</a:t>
            </a:r>
          </a:p>
          <a:p>
            <a:pPr lvl="1"/>
            <a:r>
              <a:rPr lang="en-US" sz="2400" dirty="0"/>
              <a:t>Appropriate vocabulary/style</a:t>
            </a:r>
          </a:p>
          <a:p>
            <a:pPr marL="457200" lvl="1" indent="0">
              <a:buNone/>
            </a:pPr>
            <a:endParaRPr lang="en-US" sz="1200" dirty="0"/>
          </a:p>
          <a:p>
            <a:pPr>
              <a:buFont typeface="Wingdings" panose="05000000000000000000" pitchFamily="2" charset="2"/>
              <a:buChar char="Ø"/>
            </a:pPr>
            <a:r>
              <a:rPr lang="en-US" sz="2300" b="1" u="sng" dirty="0"/>
              <a:t>Thorough</a:t>
            </a:r>
            <a:r>
              <a:rPr lang="en-US" sz="2300" b="1" dirty="0"/>
              <a:t> </a:t>
            </a:r>
            <a:r>
              <a:rPr lang="en-US" sz="2300" dirty="0"/>
              <a:t>elaboration; </a:t>
            </a:r>
            <a:r>
              <a:rPr lang="en-US" sz="2300" b="1" dirty="0"/>
              <a:t>effective</a:t>
            </a:r>
            <a:r>
              <a:rPr lang="en-US" sz="2300" dirty="0"/>
              <a:t> development (Level 4)</a:t>
            </a:r>
          </a:p>
          <a:p>
            <a:pPr>
              <a:buFont typeface="Wingdings" panose="05000000000000000000" pitchFamily="2" charset="2"/>
              <a:buChar char="Ø"/>
            </a:pPr>
            <a:r>
              <a:rPr lang="en-US" sz="2300" b="1" u="sng" dirty="0"/>
              <a:t>Adequate</a:t>
            </a:r>
            <a:r>
              <a:rPr lang="en-US" sz="2300" dirty="0"/>
              <a:t> elaboration and development (Level 3)</a:t>
            </a:r>
          </a:p>
          <a:p>
            <a:pPr>
              <a:buFont typeface="Wingdings" panose="05000000000000000000" pitchFamily="2" charset="2"/>
              <a:buChar char="Ø"/>
            </a:pPr>
            <a:r>
              <a:rPr lang="en-US" sz="2300" b="1" u="sng" dirty="0"/>
              <a:t>Uneven</a:t>
            </a:r>
            <a:r>
              <a:rPr lang="en-US" sz="2300" b="1" dirty="0"/>
              <a:t>, cursory</a:t>
            </a:r>
            <a:r>
              <a:rPr lang="en-US" sz="2300" dirty="0"/>
              <a:t> elaboration and development (Level 2)</a:t>
            </a:r>
          </a:p>
          <a:p>
            <a:pPr>
              <a:buFont typeface="Wingdings" panose="05000000000000000000" pitchFamily="2" charset="2"/>
              <a:buChar char="Ø"/>
            </a:pPr>
            <a:endParaRPr lang="en-US" sz="2800" dirty="0"/>
          </a:p>
          <a:p>
            <a:pPr lvl="1"/>
            <a:endParaRPr lang="en-US" sz="2400" dirty="0"/>
          </a:p>
          <a:p>
            <a:endParaRPr lang="en-US" sz="2800" dirty="0"/>
          </a:p>
          <a:p>
            <a:pPr marL="109728" indent="0">
              <a:buNone/>
            </a:pPr>
            <a:endParaRPr lang="en-US" sz="2400" dirty="0"/>
          </a:p>
          <a:p>
            <a:pPr marL="393192" lvl="1" indent="0">
              <a:buNone/>
            </a:pPr>
            <a:endParaRPr lang="en-US" dirty="0"/>
          </a:p>
        </p:txBody>
      </p:sp>
      <p:sp>
        <p:nvSpPr>
          <p:cNvPr id="3" name="Title 2"/>
          <p:cNvSpPr>
            <a:spLocks noGrp="1"/>
          </p:cNvSpPr>
          <p:nvPr>
            <p:ph type="title"/>
          </p:nvPr>
        </p:nvSpPr>
        <p:spPr>
          <a:xfrm>
            <a:off x="457200" y="533400"/>
            <a:ext cx="8229600" cy="914400"/>
          </a:xfrm>
        </p:spPr>
        <p:txBody>
          <a:bodyPr>
            <a:normAutofit/>
          </a:bodyPr>
          <a:lstStyle/>
          <a:p>
            <a:r>
              <a:rPr lang="en-US" sz="3600" dirty="0"/>
              <a:t>Key Attributes of Writing That Are Assessed</a:t>
            </a:r>
          </a:p>
        </p:txBody>
      </p:sp>
      <p:sp>
        <p:nvSpPr>
          <p:cNvPr id="4" name="TextBox 3"/>
          <p:cNvSpPr txBox="1"/>
          <p:nvPr/>
        </p:nvSpPr>
        <p:spPr>
          <a:xfrm>
            <a:off x="228600" y="214735"/>
            <a:ext cx="4615494" cy="646331"/>
          </a:xfrm>
          <a:prstGeom prst="rect">
            <a:avLst/>
          </a:prstGeom>
          <a:noFill/>
        </p:spPr>
        <p:txBody>
          <a:bodyPr wrap="none" rtlCol="0">
            <a:spAutoFit/>
          </a:bodyPr>
          <a:lstStyle/>
          <a:p>
            <a:r>
              <a:rPr lang="en-US" dirty="0">
                <a:solidFill>
                  <a:srgbClr val="053760"/>
                </a:solidFill>
              </a:rPr>
              <a:t>Session 2.C: Introduction to the Writing Rubric</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57</a:t>
            </a:fld>
            <a:endParaRPr lang="en-US"/>
          </a:p>
        </p:txBody>
      </p:sp>
    </p:spTree>
    <p:extLst>
      <p:ext uri="{BB962C8B-B14F-4D97-AF65-F5344CB8AC3E}">
        <p14:creationId xmlns:p14="http://schemas.microsoft.com/office/powerpoint/2010/main" val="427812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343400"/>
          </a:xfrm>
        </p:spPr>
        <p:txBody>
          <a:bodyPr>
            <a:normAutofit lnSpcReduction="10000"/>
          </a:bodyPr>
          <a:lstStyle/>
          <a:p>
            <a:r>
              <a:rPr lang="en-US" sz="2800" b="1" dirty="0"/>
              <a:t>Conventions</a:t>
            </a:r>
          </a:p>
          <a:p>
            <a:pPr lvl="1"/>
            <a:r>
              <a:rPr lang="en-US" sz="2400" dirty="0"/>
              <a:t>Sentence formation</a:t>
            </a:r>
          </a:p>
          <a:p>
            <a:pPr lvl="1"/>
            <a:r>
              <a:rPr lang="en-US" sz="2400" dirty="0"/>
              <a:t>Punctuation</a:t>
            </a:r>
          </a:p>
          <a:p>
            <a:pPr lvl="1"/>
            <a:r>
              <a:rPr lang="en-US" sz="2400" dirty="0"/>
              <a:t>Capitalization</a:t>
            </a:r>
          </a:p>
          <a:p>
            <a:pPr lvl="1"/>
            <a:r>
              <a:rPr lang="en-US" sz="2400" dirty="0"/>
              <a:t>Grammar usage</a:t>
            </a:r>
          </a:p>
          <a:p>
            <a:pPr lvl="1"/>
            <a:r>
              <a:rPr lang="en-US" sz="2400" dirty="0"/>
              <a:t>Spelling</a:t>
            </a:r>
          </a:p>
          <a:p>
            <a:pPr marL="457200" lvl="1" indent="0">
              <a:buNone/>
            </a:pPr>
            <a:endParaRPr lang="en-US" sz="1300" dirty="0"/>
          </a:p>
          <a:p>
            <a:r>
              <a:rPr lang="en-US" sz="2400" dirty="0"/>
              <a:t>Three score levels (2, 1, 0)</a:t>
            </a:r>
          </a:p>
          <a:p>
            <a:pPr lvl="1"/>
            <a:r>
              <a:rPr lang="en-US" sz="2400" b="1" u="sng" dirty="0"/>
              <a:t>Adequate</a:t>
            </a:r>
            <a:r>
              <a:rPr lang="en-US" sz="2400" b="1" dirty="0"/>
              <a:t> command</a:t>
            </a:r>
          </a:p>
          <a:p>
            <a:pPr lvl="1"/>
            <a:r>
              <a:rPr lang="en-US" sz="2400" b="1" u="sng" dirty="0"/>
              <a:t>Partial</a:t>
            </a:r>
            <a:r>
              <a:rPr lang="en-US" sz="2400" b="1" dirty="0"/>
              <a:t> command</a:t>
            </a:r>
          </a:p>
          <a:p>
            <a:pPr lvl="1"/>
            <a:r>
              <a:rPr lang="en-US" sz="2400" b="1" u="sng" dirty="0"/>
              <a:t>Little or no</a:t>
            </a:r>
            <a:r>
              <a:rPr lang="en-US" sz="2400" b="1" dirty="0"/>
              <a:t> command</a:t>
            </a:r>
          </a:p>
          <a:p>
            <a:pPr lvl="1"/>
            <a:endParaRPr lang="en-US" sz="2000" dirty="0"/>
          </a:p>
          <a:p>
            <a:endParaRPr lang="en-US" sz="2400" dirty="0"/>
          </a:p>
          <a:p>
            <a:pPr marL="393192" lvl="1" indent="0">
              <a:buNone/>
            </a:pPr>
            <a:endParaRPr lang="en-US" dirty="0"/>
          </a:p>
        </p:txBody>
      </p:sp>
      <p:sp>
        <p:nvSpPr>
          <p:cNvPr id="3" name="Title 2"/>
          <p:cNvSpPr>
            <a:spLocks noGrp="1"/>
          </p:cNvSpPr>
          <p:nvPr>
            <p:ph type="title"/>
          </p:nvPr>
        </p:nvSpPr>
        <p:spPr>
          <a:xfrm>
            <a:off x="381000" y="457200"/>
            <a:ext cx="8229600" cy="914400"/>
          </a:xfrm>
        </p:spPr>
        <p:txBody>
          <a:bodyPr>
            <a:normAutofit/>
          </a:bodyPr>
          <a:lstStyle/>
          <a:p>
            <a:r>
              <a:rPr lang="en-US" sz="3600" dirty="0"/>
              <a:t>Key Attributes of Writing That Are Assessed</a:t>
            </a:r>
          </a:p>
        </p:txBody>
      </p:sp>
      <p:sp>
        <p:nvSpPr>
          <p:cNvPr id="4" name="TextBox 3"/>
          <p:cNvSpPr txBox="1"/>
          <p:nvPr/>
        </p:nvSpPr>
        <p:spPr>
          <a:xfrm>
            <a:off x="381000" y="228600"/>
            <a:ext cx="4534865" cy="646331"/>
          </a:xfrm>
          <a:prstGeom prst="rect">
            <a:avLst/>
          </a:prstGeom>
          <a:noFill/>
        </p:spPr>
        <p:txBody>
          <a:bodyPr wrap="none" rtlCol="0">
            <a:spAutoFit/>
          </a:bodyPr>
          <a:lstStyle/>
          <a:p>
            <a:r>
              <a:rPr lang="en-US" dirty="0">
                <a:solidFill>
                  <a:srgbClr val="053760"/>
                </a:solidFill>
              </a:rPr>
              <a:t>Session 2.C: Introduction to the Writing Rubric</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58</a:t>
            </a:fld>
            <a:endParaRPr lang="en-US"/>
          </a:p>
        </p:txBody>
      </p:sp>
    </p:spTree>
    <p:extLst>
      <p:ext uri="{BB962C8B-B14F-4D97-AF65-F5344CB8AC3E}">
        <p14:creationId xmlns:p14="http://schemas.microsoft.com/office/powerpoint/2010/main" val="310671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14400"/>
          </a:xfrm>
        </p:spPr>
        <p:txBody>
          <a:bodyPr>
            <a:normAutofit/>
          </a:bodyPr>
          <a:lstStyle/>
          <a:p>
            <a:r>
              <a:rPr lang="en-US" dirty="0">
                <a:solidFill>
                  <a:schemeClr val="tx2">
                    <a:lumMod val="75000"/>
                  </a:schemeClr>
                </a:solidFill>
              </a:rPr>
              <a:t>Rubric Adjectives				    </a:t>
            </a:r>
            <a:r>
              <a:rPr lang="en-US" sz="2400" i="1" dirty="0">
                <a:solidFill>
                  <a:schemeClr val="tx2">
                    <a:lumMod val="75000"/>
                  </a:schemeClr>
                </a:solidFill>
              </a:rPr>
              <a:t>Refer to Handout 2.7</a:t>
            </a:r>
          </a:p>
        </p:txBody>
      </p:sp>
      <p:sp>
        <p:nvSpPr>
          <p:cNvPr id="7" name="TextBox 6"/>
          <p:cNvSpPr txBox="1"/>
          <p:nvPr/>
        </p:nvSpPr>
        <p:spPr>
          <a:xfrm>
            <a:off x="238259" y="1966863"/>
            <a:ext cx="2057400" cy="2554545"/>
          </a:xfrm>
          <a:prstGeom prst="rect">
            <a:avLst/>
          </a:prstGeom>
          <a:noFill/>
          <a:ln>
            <a:noFill/>
          </a:ln>
        </p:spPr>
        <p:txBody>
          <a:bodyPr wrap="square" rtlCol="0">
            <a:spAutoFit/>
          </a:bodyPr>
          <a:lstStyle/>
          <a:p>
            <a:r>
              <a:rPr lang="en-US" sz="2000" dirty="0"/>
              <a:t>Clear, </a:t>
            </a:r>
          </a:p>
          <a:p>
            <a:r>
              <a:rPr lang="en-US" sz="2000" dirty="0"/>
              <a:t>Consistent,</a:t>
            </a:r>
          </a:p>
          <a:p>
            <a:r>
              <a:rPr lang="en-US" sz="2000" dirty="0"/>
              <a:t>Effective,</a:t>
            </a:r>
          </a:p>
          <a:p>
            <a:r>
              <a:rPr lang="en-US" sz="2000" dirty="0"/>
              <a:t>Logical,</a:t>
            </a:r>
          </a:p>
          <a:p>
            <a:r>
              <a:rPr lang="en-US" sz="2000" dirty="0"/>
              <a:t>Strong, </a:t>
            </a:r>
          </a:p>
          <a:p>
            <a:r>
              <a:rPr lang="en-US" sz="2000" dirty="0"/>
              <a:t>Appropriate, Comprehensive,</a:t>
            </a:r>
          </a:p>
          <a:p>
            <a:r>
              <a:rPr lang="en-US" sz="2000" dirty="0"/>
              <a:t>Specific</a:t>
            </a:r>
          </a:p>
        </p:txBody>
      </p:sp>
      <p:sp>
        <p:nvSpPr>
          <p:cNvPr id="10" name="TextBox 9"/>
          <p:cNvSpPr txBox="1"/>
          <p:nvPr/>
        </p:nvSpPr>
        <p:spPr>
          <a:xfrm>
            <a:off x="228600" y="1295400"/>
            <a:ext cx="2057400" cy="584775"/>
          </a:xfrm>
          <a:prstGeom prst="rect">
            <a:avLst/>
          </a:prstGeom>
          <a:solidFill>
            <a:srgbClr val="83B6C8"/>
          </a:solidFill>
        </p:spPr>
        <p:txBody>
          <a:bodyPr wrap="square" rtlCol="0">
            <a:spAutoFit/>
          </a:bodyPr>
          <a:lstStyle/>
          <a:p>
            <a:pPr algn="ctr"/>
            <a:r>
              <a:rPr lang="en-US" sz="3200" dirty="0">
                <a:solidFill>
                  <a:schemeClr val="bg1"/>
                </a:solidFill>
              </a:rPr>
              <a:t>4</a:t>
            </a:r>
          </a:p>
        </p:txBody>
      </p:sp>
      <p:sp>
        <p:nvSpPr>
          <p:cNvPr id="11" name="TextBox 10"/>
          <p:cNvSpPr txBox="1"/>
          <p:nvPr/>
        </p:nvSpPr>
        <p:spPr>
          <a:xfrm>
            <a:off x="2438400" y="1981200"/>
            <a:ext cx="2057400" cy="1631216"/>
          </a:xfrm>
          <a:prstGeom prst="rect">
            <a:avLst/>
          </a:prstGeom>
          <a:noFill/>
          <a:ln>
            <a:noFill/>
          </a:ln>
        </p:spPr>
        <p:txBody>
          <a:bodyPr wrap="square" rtlCol="0">
            <a:spAutoFit/>
          </a:bodyPr>
          <a:lstStyle/>
          <a:p>
            <a:r>
              <a:rPr lang="en-US" sz="2000" dirty="0"/>
              <a:t>Clear, </a:t>
            </a:r>
          </a:p>
          <a:p>
            <a:r>
              <a:rPr lang="en-US" sz="2000" dirty="0"/>
              <a:t>Adequate, </a:t>
            </a:r>
          </a:p>
          <a:p>
            <a:r>
              <a:rPr lang="en-US" sz="2000" dirty="0"/>
              <a:t>General,</a:t>
            </a:r>
          </a:p>
          <a:p>
            <a:r>
              <a:rPr lang="en-US" sz="2000" dirty="0"/>
              <a:t>Generally appropriate</a:t>
            </a:r>
          </a:p>
        </p:txBody>
      </p:sp>
      <p:sp>
        <p:nvSpPr>
          <p:cNvPr id="12" name="TextBox 11"/>
          <p:cNvSpPr txBox="1"/>
          <p:nvPr/>
        </p:nvSpPr>
        <p:spPr>
          <a:xfrm>
            <a:off x="2438400" y="1303020"/>
            <a:ext cx="2057400" cy="584775"/>
          </a:xfrm>
          <a:prstGeom prst="rect">
            <a:avLst/>
          </a:prstGeom>
          <a:solidFill>
            <a:srgbClr val="83B6C8"/>
          </a:solidFill>
        </p:spPr>
        <p:txBody>
          <a:bodyPr wrap="square" rtlCol="0">
            <a:spAutoFit/>
          </a:bodyPr>
          <a:lstStyle/>
          <a:p>
            <a:pPr algn="ctr"/>
            <a:r>
              <a:rPr lang="en-US" sz="3200" dirty="0">
                <a:solidFill>
                  <a:schemeClr val="bg1"/>
                </a:solidFill>
              </a:rPr>
              <a:t>3</a:t>
            </a:r>
          </a:p>
        </p:txBody>
      </p:sp>
      <p:sp>
        <p:nvSpPr>
          <p:cNvPr id="13" name="TextBox 12"/>
          <p:cNvSpPr txBox="1"/>
          <p:nvPr/>
        </p:nvSpPr>
        <p:spPr>
          <a:xfrm>
            <a:off x="4648200" y="1981200"/>
            <a:ext cx="2057400" cy="3477875"/>
          </a:xfrm>
          <a:prstGeom prst="rect">
            <a:avLst/>
          </a:prstGeom>
          <a:noFill/>
          <a:ln>
            <a:noFill/>
          </a:ln>
        </p:spPr>
        <p:txBody>
          <a:bodyPr wrap="square" rtlCol="0">
            <a:spAutoFit/>
          </a:bodyPr>
          <a:lstStyle/>
          <a:p>
            <a:r>
              <a:rPr lang="en-US" sz="2000" dirty="0"/>
              <a:t>Somewhat unclear, Insufficient, Inconsistent, Weak, </a:t>
            </a:r>
          </a:p>
          <a:p>
            <a:r>
              <a:rPr lang="en-US" sz="2000" dirty="0"/>
              <a:t>Uneven, Somewhat ineffective, Imprecise, </a:t>
            </a:r>
          </a:p>
          <a:p>
            <a:r>
              <a:rPr lang="en-US" sz="2000" dirty="0"/>
              <a:t>Vague, </a:t>
            </a:r>
          </a:p>
          <a:p>
            <a:r>
              <a:rPr lang="en-US" sz="2000" dirty="0"/>
              <a:t>Repetitive</a:t>
            </a:r>
          </a:p>
        </p:txBody>
      </p:sp>
      <p:sp>
        <p:nvSpPr>
          <p:cNvPr id="14" name="TextBox 13"/>
          <p:cNvSpPr txBox="1"/>
          <p:nvPr/>
        </p:nvSpPr>
        <p:spPr>
          <a:xfrm>
            <a:off x="4648200" y="1295400"/>
            <a:ext cx="2057400" cy="584775"/>
          </a:xfrm>
          <a:prstGeom prst="rect">
            <a:avLst/>
          </a:prstGeom>
          <a:solidFill>
            <a:srgbClr val="83B6C8"/>
          </a:solidFill>
        </p:spPr>
        <p:txBody>
          <a:bodyPr wrap="square" rtlCol="0">
            <a:spAutoFit/>
          </a:bodyPr>
          <a:lstStyle/>
          <a:p>
            <a:pPr algn="ctr"/>
            <a:r>
              <a:rPr lang="en-US" sz="3200" dirty="0">
                <a:solidFill>
                  <a:schemeClr val="bg1"/>
                </a:solidFill>
              </a:rPr>
              <a:t>2</a:t>
            </a:r>
          </a:p>
        </p:txBody>
      </p:sp>
      <p:sp>
        <p:nvSpPr>
          <p:cNvPr id="15" name="TextBox 14"/>
          <p:cNvSpPr txBox="1"/>
          <p:nvPr/>
        </p:nvSpPr>
        <p:spPr>
          <a:xfrm>
            <a:off x="6858000" y="1981200"/>
            <a:ext cx="2057400" cy="4708981"/>
          </a:xfrm>
          <a:prstGeom prst="rect">
            <a:avLst/>
          </a:prstGeom>
          <a:noFill/>
          <a:ln>
            <a:noFill/>
          </a:ln>
        </p:spPr>
        <p:txBody>
          <a:bodyPr wrap="square" rtlCol="0">
            <a:spAutoFit/>
          </a:bodyPr>
          <a:lstStyle/>
          <a:p>
            <a:r>
              <a:rPr lang="en-US" sz="2000" dirty="0"/>
              <a:t>Confusing, Ambiguous, </a:t>
            </a:r>
          </a:p>
          <a:p>
            <a:r>
              <a:rPr lang="en-US" sz="2000" dirty="0"/>
              <a:t>Brief, </a:t>
            </a:r>
          </a:p>
          <a:p>
            <a:r>
              <a:rPr lang="en-US" sz="2000" dirty="0"/>
              <a:t>Few or no, Missing, Extraneous, Unclear, </a:t>
            </a:r>
          </a:p>
          <a:p>
            <a:r>
              <a:rPr lang="en-US" sz="2000" dirty="0"/>
              <a:t>Minimal, Irrelevant, Absent, </a:t>
            </a:r>
          </a:p>
          <a:p>
            <a:r>
              <a:rPr lang="en-US" sz="2000" dirty="0"/>
              <a:t>Incorrect, </a:t>
            </a:r>
          </a:p>
          <a:p>
            <a:r>
              <a:rPr lang="en-US" sz="2000" dirty="0"/>
              <a:t>Copied, Ineffective, Limited, Infrequent</a:t>
            </a:r>
          </a:p>
        </p:txBody>
      </p:sp>
      <p:sp>
        <p:nvSpPr>
          <p:cNvPr id="16" name="TextBox 15"/>
          <p:cNvSpPr txBox="1"/>
          <p:nvPr/>
        </p:nvSpPr>
        <p:spPr>
          <a:xfrm>
            <a:off x="6858000" y="1295400"/>
            <a:ext cx="2057400" cy="584775"/>
          </a:xfrm>
          <a:prstGeom prst="rect">
            <a:avLst/>
          </a:prstGeom>
          <a:solidFill>
            <a:srgbClr val="83B6C8"/>
          </a:solidFill>
        </p:spPr>
        <p:txBody>
          <a:bodyPr wrap="square" rtlCol="0">
            <a:spAutoFit/>
          </a:bodyPr>
          <a:lstStyle/>
          <a:p>
            <a:pPr algn="ctr"/>
            <a:r>
              <a:rPr lang="en-US" sz="3200" dirty="0">
                <a:solidFill>
                  <a:schemeClr val="bg1"/>
                </a:solidFill>
              </a:rPr>
              <a:t>1</a:t>
            </a:r>
          </a:p>
        </p:txBody>
      </p:sp>
      <p:sp>
        <p:nvSpPr>
          <p:cNvPr id="17" name="TextBox 16"/>
          <p:cNvSpPr txBox="1"/>
          <p:nvPr/>
        </p:nvSpPr>
        <p:spPr>
          <a:xfrm>
            <a:off x="304800" y="228600"/>
            <a:ext cx="4534865" cy="646331"/>
          </a:xfrm>
          <a:prstGeom prst="rect">
            <a:avLst/>
          </a:prstGeom>
          <a:noFill/>
        </p:spPr>
        <p:txBody>
          <a:bodyPr wrap="none" rtlCol="0">
            <a:spAutoFit/>
          </a:bodyPr>
          <a:lstStyle/>
          <a:p>
            <a:r>
              <a:rPr lang="en-US" dirty="0">
                <a:solidFill>
                  <a:srgbClr val="053760"/>
                </a:solidFill>
              </a:rPr>
              <a:t>Session 2.C: Introduction to the Writing Rubric</a:t>
            </a:r>
          </a:p>
          <a:p>
            <a:endParaRPr lang="en-US" dirty="0"/>
          </a:p>
        </p:txBody>
      </p:sp>
      <p:sp>
        <p:nvSpPr>
          <p:cNvPr id="2" name="Slide Number Placeholder 1"/>
          <p:cNvSpPr>
            <a:spLocks noGrp="1"/>
          </p:cNvSpPr>
          <p:nvPr>
            <p:ph type="sldNum" sz="quarter" idx="12"/>
          </p:nvPr>
        </p:nvSpPr>
        <p:spPr/>
        <p:txBody>
          <a:bodyPr/>
          <a:lstStyle/>
          <a:p>
            <a:fld id="{8E81FCBC-12BC-47C8-BE87-B3BC886BF939}" type="slidenum">
              <a:rPr lang="en-US" smtClean="0"/>
              <a:pPr/>
              <a:t>59</a:t>
            </a:fld>
            <a:endParaRPr lang="en-US"/>
          </a:p>
        </p:txBody>
      </p:sp>
    </p:spTree>
    <p:extLst>
      <p:ext uri="{BB962C8B-B14F-4D97-AF65-F5344CB8AC3E}">
        <p14:creationId xmlns:p14="http://schemas.microsoft.com/office/powerpoint/2010/main" val="385251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animBg="1"/>
      <p:bldP spid="13" grpId="0"/>
      <p:bldP spid="14" grpId="0" animBg="1"/>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Note-Taking Guide</a:t>
            </a:r>
          </a:p>
        </p:txBody>
      </p:sp>
      <p:sp>
        <p:nvSpPr>
          <p:cNvPr id="2" name="Content Placeholder 1"/>
          <p:cNvSpPr>
            <a:spLocks noGrp="1"/>
          </p:cNvSpPr>
          <p:nvPr>
            <p:ph idx="1"/>
          </p:nvPr>
        </p:nvSpPr>
        <p:spPr>
          <a:xfrm>
            <a:off x="457200" y="1295400"/>
            <a:ext cx="8229600" cy="4114800"/>
          </a:xfrm>
        </p:spPr>
        <p:txBody>
          <a:bodyPr>
            <a:normAutofit/>
          </a:bodyPr>
          <a:lstStyle/>
          <a:p>
            <a:pPr marL="0" indent="0">
              <a:buNone/>
            </a:pPr>
            <a:r>
              <a:rPr lang="en-US" dirty="0"/>
              <a:t>Separate handout</a:t>
            </a:r>
          </a:p>
          <a:p>
            <a:pPr marL="0" indent="0">
              <a:buNone/>
            </a:pPr>
            <a:endParaRPr lang="en-US" dirty="0"/>
          </a:p>
          <a:p>
            <a:pPr lvl="2"/>
            <a:r>
              <a:rPr lang="en-US" sz="2800" dirty="0"/>
              <a:t>Session titles and objectives</a:t>
            </a:r>
          </a:p>
          <a:p>
            <a:pPr lvl="2">
              <a:buFont typeface="Arial" pitchFamily="34" charset="0"/>
              <a:buChar char="•"/>
            </a:pPr>
            <a:r>
              <a:rPr lang="en-US" sz="2800" dirty="0"/>
              <a:t>Topics or activities</a:t>
            </a:r>
          </a:p>
          <a:p>
            <a:pPr lvl="2"/>
            <a:r>
              <a:rPr lang="en-US" sz="2800" dirty="0"/>
              <a:t>Space to write your comments and questions</a:t>
            </a:r>
          </a:p>
        </p:txBody>
      </p:sp>
      <p:sp>
        <p:nvSpPr>
          <p:cNvPr id="4" name="TextBox 3"/>
          <p:cNvSpPr txBox="1"/>
          <p:nvPr/>
        </p:nvSpPr>
        <p:spPr>
          <a:xfrm>
            <a:off x="152400" y="128312"/>
            <a:ext cx="4372736" cy="369332"/>
          </a:xfrm>
          <a:prstGeom prst="rect">
            <a:avLst/>
          </a:prstGeom>
          <a:noFill/>
        </p:spPr>
        <p:txBody>
          <a:bodyPr wrap="none" rtlCol="0">
            <a:spAutoFit/>
          </a:bodyPr>
          <a:lstStyle/>
          <a:p>
            <a:r>
              <a:rPr lang="en-US" dirty="0">
                <a:solidFill>
                  <a:srgbClr val="053760"/>
                </a:solidFill>
              </a:rPr>
              <a:t>Session 1.A: Orientation and Purpose Setting</a:t>
            </a:r>
          </a:p>
        </p:txBody>
      </p:sp>
      <p:sp>
        <p:nvSpPr>
          <p:cNvPr id="5" name="Slide Number Placeholder 4"/>
          <p:cNvSpPr>
            <a:spLocks noGrp="1"/>
          </p:cNvSpPr>
          <p:nvPr>
            <p:ph type="sldNum" sz="quarter" idx="12"/>
          </p:nvPr>
        </p:nvSpPr>
        <p:spPr/>
        <p:txBody>
          <a:bodyPr/>
          <a:lstStyle/>
          <a:p>
            <a:fld id="{8E81FCBC-12BC-47C8-BE87-B3BC886BF939}" type="slidenum">
              <a:rPr lang="en-US" smtClean="0"/>
              <a:pPr/>
              <a:t>6</a:t>
            </a:fld>
            <a:endParaRPr lang="en-US"/>
          </a:p>
        </p:txBody>
      </p:sp>
    </p:spTree>
    <p:extLst>
      <p:ext uri="{BB962C8B-B14F-4D97-AF65-F5344CB8AC3E}">
        <p14:creationId xmlns:p14="http://schemas.microsoft.com/office/powerpoint/2010/main" val="444830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61963" indent="-352425"/>
            <a:r>
              <a:rPr lang="en-US" sz="2800" dirty="0"/>
              <a:t>Insufficient (includes copied text)</a:t>
            </a:r>
          </a:p>
          <a:p>
            <a:pPr marL="461963" indent="-352425"/>
            <a:r>
              <a:rPr lang="en-US" sz="2800" dirty="0"/>
              <a:t>In a language other than English</a:t>
            </a:r>
          </a:p>
          <a:p>
            <a:pPr marL="461963" indent="-352425"/>
            <a:r>
              <a:rPr lang="en-US" sz="2800" dirty="0"/>
              <a:t>Off-topic</a:t>
            </a:r>
          </a:p>
          <a:p>
            <a:pPr marL="461963" indent="-352425"/>
            <a:r>
              <a:rPr lang="en-US" sz="2800" dirty="0"/>
              <a:t>Off-purpose</a:t>
            </a:r>
          </a:p>
          <a:p>
            <a:pPr marL="393192" lvl="1" indent="0">
              <a:buNone/>
            </a:pPr>
            <a:endParaRPr lang="en-US" sz="2000" dirty="0"/>
          </a:p>
          <a:p>
            <a:endParaRPr lang="en-US" sz="2400" dirty="0"/>
          </a:p>
          <a:p>
            <a:pPr marL="393192" lvl="1" indent="0">
              <a:buNone/>
            </a:pPr>
            <a:endParaRPr lang="en-US" dirty="0"/>
          </a:p>
        </p:txBody>
      </p:sp>
      <p:sp>
        <p:nvSpPr>
          <p:cNvPr id="3" name="Title 2"/>
          <p:cNvSpPr>
            <a:spLocks noGrp="1"/>
          </p:cNvSpPr>
          <p:nvPr>
            <p:ph type="title"/>
          </p:nvPr>
        </p:nvSpPr>
        <p:spPr>
          <a:xfrm>
            <a:off x="457200" y="551765"/>
            <a:ext cx="8229600" cy="914400"/>
          </a:xfrm>
        </p:spPr>
        <p:txBody>
          <a:bodyPr>
            <a:normAutofit/>
          </a:bodyPr>
          <a:lstStyle/>
          <a:p>
            <a:r>
              <a:rPr lang="en-US" cap="all" dirty="0">
                <a:solidFill>
                  <a:schemeClr val="tx2">
                    <a:lumMod val="75000"/>
                  </a:schemeClr>
                </a:solidFill>
              </a:rPr>
              <a:t>NS—</a:t>
            </a:r>
            <a:r>
              <a:rPr lang="en-US" dirty="0">
                <a:solidFill>
                  <a:schemeClr val="tx2">
                    <a:lumMod val="75000"/>
                  </a:schemeClr>
                </a:solidFill>
              </a:rPr>
              <a:t>Not Scorable</a:t>
            </a:r>
            <a:endParaRPr lang="en-US" cap="all" dirty="0">
              <a:solidFill>
                <a:schemeClr val="tx2">
                  <a:lumMod val="75000"/>
                </a:schemeClr>
              </a:solidFill>
            </a:endParaRPr>
          </a:p>
        </p:txBody>
      </p:sp>
      <p:sp>
        <p:nvSpPr>
          <p:cNvPr id="4" name="TextBox 3"/>
          <p:cNvSpPr txBox="1"/>
          <p:nvPr/>
        </p:nvSpPr>
        <p:spPr>
          <a:xfrm>
            <a:off x="381000" y="228600"/>
            <a:ext cx="4534865" cy="646331"/>
          </a:xfrm>
          <a:prstGeom prst="rect">
            <a:avLst/>
          </a:prstGeom>
          <a:noFill/>
        </p:spPr>
        <p:txBody>
          <a:bodyPr wrap="none" rtlCol="0">
            <a:spAutoFit/>
          </a:bodyPr>
          <a:lstStyle/>
          <a:p>
            <a:r>
              <a:rPr lang="en-US" dirty="0">
                <a:solidFill>
                  <a:srgbClr val="053760"/>
                </a:solidFill>
              </a:rPr>
              <a:t>Session 2.C: Introduction to the Writing Rubric</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60</a:t>
            </a:fld>
            <a:endParaRPr lang="en-US"/>
          </a:p>
        </p:txBody>
      </p:sp>
    </p:spTree>
    <p:extLst>
      <p:ext uri="{BB962C8B-B14F-4D97-AF65-F5344CB8AC3E}">
        <p14:creationId xmlns:p14="http://schemas.microsoft.com/office/powerpoint/2010/main" val="15379402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590800"/>
            <a:ext cx="8229600" cy="914400"/>
          </a:xfrm>
        </p:spPr>
        <p:txBody>
          <a:bodyPr>
            <a:normAutofit fontScale="90000"/>
          </a:bodyPr>
          <a:lstStyle/>
          <a:p>
            <a:pPr algn="ctr"/>
            <a:r>
              <a:rPr lang="en-US" sz="4400" dirty="0"/>
              <a:t>Questions about the writing rubric?</a:t>
            </a:r>
            <a:r>
              <a:rPr lang="en-US" sz="3600" dirty="0"/>
              <a:t/>
            </a:r>
            <a:br>
              <a:rPr lang="en-US" sz="3600" dirty="0"/>
            </a:br>
            <a:endParaRPr lang="en-US" dirty="0"/>
          </a:p>
        </p:txBody>
      </p:sp>
      <p:sp>
        <p:nvSpPr>
          <p:cNvPr id="2" name="Slide Number Placeholder 1"/>
          <p:cNvSpPr>
            <a:spLocks noGrp="1"/>
          </p:cNvSpPr>
          <p:nvPr>
            <p:ph type="sldNum" sz="quarter" idx="12"/>
          </p:nvPr>
        </p:nvSpPr>
        <p:spPr/>
        <p:txBody>
          <a:bodyPr/>
          <a:lstStyle/>
          <a:p>
            <a:fld id="{8E81FCBC-12BC-47C8-BE87-B3BC886BF939}" type="slidenum">
              <a:rPr lang="en-US" smtClean="0"/>
              <a:pPr/>
              <a:t>61</a:t>
            </a:fld>
            <a:endParaRPr lang="en-US"/>
          </a:p>
        </p:txBody>
      </p:sp>
      <p:sp>
        <p:nvSpPr>
          <p:cNvPr id="4" name="TextBox 3"/>
          <p:cNvSpPr txBox="1"/>
          <p:nvPr/>
        </p:nvSpPr>
        <p:spPr>
          <a:xfrm>
            <a:off x="304800" y="381000"/>
            <a:ext cx="4534865" cy="369332"/>
          </a:xfrm>
          <a:prstGeom prst="rect">
            <a:avLst/>
          </a:prstGeom>
          <a:noFill/>
        </p:spPr>
        <p:txBody>
          <a:bodyPr wrap="none" rtlCol="0">
            <a:spAutoFit/>
          </a:bodyPr>
          <a:lstStyle/>
          <a:p>
            <a:r>
              <a:rPr lang="en-US" dirty="0">
                <a:solidFill>
                  <a:srgbClr val="053760"/>
                </a:solidFill>
              </a:rPr>
              <a:t>Session 2.C: Introduction to the Writing Rubric</a:t>
            </a:r>
          </a:p>
        </p:txBody>
      </p:sp>
    </p:spTree>
    <p:extLst>
      <p:ext uri="{BB962C8B-B14F-4D97-AF65-F5344CB8AC3E}">
        <p14:creationId xmlns:p14="http://schemas.microsoft.com/office/powerpoint/2010/main" val="24058880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2.D:</a:t>
            </a:r>
            <a:br>
              <a:rPr lang="en-US" dirty="0">
                <a:solidFill>
                  <a:srgbClr val="053760"/>
                </a:solidFill>
              </a:rPr>
            </a:br>
            <a:r>
              <a:rPr lang="en-US" dirty="0">
                <a:solidFill>
                  <a:srgbClr val="053760"/>
                </a:solidFill>
              </a:rPr>
              <a:t>Gathering Evidence and Scoring </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62</a:t>
            </a:fld>
            <a:endParaRPr lang="en-US"/>
          </a:p>
        </p:txBody>
      </p:sp>
    </p:spTree>
    <p:extLst>
      <p:ext uri="{BB962C8B-B14F-4D97-AF65-F5344CB8AC3E}">
        <p14:creationId xmlns:p14="http://schemas.microsoft.com/office/powerpoint/2010/main" val="275672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4000" dirty="0">
                <a:solidFill>
                  <a:schemeClr val="tx2">
                    <a:lumMod val="75000"/>
                  </a:schemeClr>
                </a:solidFill>
              </a:rPr>
              <a:t>Video</a:t>
            </a:r>
            <a:endParaRPr lang="en-US" sz="4000" dirty="0"/>
          </a:p>
        </p:txBody>
      </p:sp>
      <p:sp>
        <p:nvSpPr>
          <p:cNvPr id="3" name="Content Placeholder 2"/>
          <p:cNvSpPr>
            <a:spLocks noGrp="1"/>
          </p:cNvSpPr>
          <p:nvPr>
            <p:ph idx="1"/>
          </p:nvPr>
        </p:nvSpPr>
        <p:spPr/>
        <p:txBody>
          <a:bodyPr>
            <a:normAutofit fontScale="70000" lnSpcReduction="20000"/>
          </a:bodyPr>
          <a:lstStyle/>
          <a:p>
            <a:pPr marL="109728" lvl="0" indent="0">
              <a:lnSpc>
                <a:spcPct val="120000"/>
              </a:lnSpc>
              <a:spcBef>
                <a:spcPts val="0"/>
              </a:spcBef>
              <a:spcAft>
                <a:spcPts val="1800"/>
              </a:spcAft>
              <a:buSzPct val="100000"/>
              <a:buNone/>
            </a:pPr>
            <a:r>
              <a:rPr lang="en-US" i="1" dirty="0">
                <a:cs typeface="Georgia"/>
              </a:rPr>
              <a:t>Elementary group: </a:t>
            </a:r>
          </a:p>
          <a:p>
            <a:pPr marL="509778" lvl="1" indent="0">
              <a:lnSpc>
                <a:spcPct val="120000"/>
              </a:lnSpc>
              <a:spcBef>
                <a:spcPts val="0"/>
              </a:spcBef>
              <a:spcAft>
                <a:spcPts val="1800"/>
              </a:spcAft>
              <a:buSzPct val="100000"/>
              <a:buNone/>
            </a:pPr>
            <a:r>
              <a:rPr lang="en-US" b="1" dirty="0">
                <a:cs typeface="Georgia"/>
              </a:rPr>
              <a:t>Video 2.1: ELA Hand Scoring – Elementary</a:t>
            </a:r>
          </a:p>
          <a:p>
            <a:pPr marL="109728" lvl="0" indent="0">
              <a:lnSpc>
                <a:spcPct val="120000"/>
              </a:lnSpc>
              <a:spcBef>
                <a:spcPts val="0"/>
              </a:spcBef>
              <a:spcAft>
                <a:spcPts val="1800"/>
              </a:spcAft>
              <a:buSzPct val="100000"/>
              <a:buNone/>
            </a:pPr>
            <a:r>
              <a:rPr lang="en-US" i="1" dirty="0">
                <a:cs typeface="Georgia"/>
              </a:rPr>
              <a:t>Secondary group: </a:t>
            </a:r>
          </a:p>
          <a:p>
            <a:pPr marL="509778" lvl="1" indent="0">
              <a:lnSpc>
                <a:spcPct val="120000"/>
              </a:lnSpc>
              <a:spcBef>
                <a:spcPts val="0"/>
              </a:spcBef>
              <a:spcAft>
                <a:spcPts val="1800"/>
              </a:spcAft>
              <a:buSzPct val="100000"/>
              <a:buNone/>
            </a:pPr>
            <a:r>
              <a:rPr lang="en-US" b="1" dirty="0">
                <a:cs typeface="Georgia"/>
              </a:rPr>
              <a:t>Video 2.2: ELA Hand Scoring – Secondary</a:t>
            </a:r>
          </a:p>
          <a:p>
            <a:pPr marL="109728" lvl="0" indent="0">
              <a:lnSpc>
                <a:spcPct val="120000"/>
              </a:lnSpc>
              <a:spcBef>
                <a:spcPts val="0"/>
              </a:spcBef>
              <a:spcAft>
                <a:spcPts val="1800"/>
              </a:spcAft>
              <a:buSzPct val="100000"/>
              <a:buNone/>
            </a:pPr>
            <a:r>
              <a:rPr lang="en-US" i="1" dirty="0">
                <a:cs typeface="Georgia"/>
              </a:rPr>
              <a:t>Note: </a:t>
            </a:r>
            <a:r>
              <a:rPr lang="en-US" dirty="0">
                <a:cs typeface="Georgia"/>
              </a:rPr>
              <a:t>The video references a different task than the one you experienced/unpacked and a different writing rubric. Focus on the video’s description of the </a:t>
            </a:r>
            <a:r>
              <a:rPr lang="en-US" i="1" u="sng" dirty="0">
                <a:cs typeface="Georgia"/>
              </a:rPr>
              <a:t>process</a:t>
            </a:r>
            <a:r>
              <a:rPr lang="en-US" dirty="0">
                <a:cs typeface="Georgia"/>
              </a:rPr>
              <a:t> for gathering evidence and scoring.</a:t>
            </a:r>
            <a:endParaRPr lang="en-US" b="1" dirty="0">
              <a:cs typeface="Georgia"/>
            </a:endParaRPr>
          </a:p>
          <a:p>
            <a:endParaRPr lang="en-US" dirty="0"/>
          </a:p>
        </p:txBody>
      </p:sp>
      <p:sp>
        <p:nvSpPr>
          <p:cNvPr id="5" name="TextBox 4"/>
          <p:cNvSpPr txBox="1"/>
          <p:nvPr/>
        </p:nvSpPr>
        <p:spPr>
          <a:xfrm>
            <a:off x="533400" y="304800"/>
            <a:ext cx="4336636" cy="646331"/>
          </a:xfrm>
          <a:prstGeom prst="rect">
            <a:avLst/>
          </a:prstGeom>
          <a:noFill/>
        </p:spPr>
        <p:txBody>
          <a:bodyPr wrap="none" rtlCol="0">
            <a:spAutoFit/>
          </a:bodyPr>
          <a:lstStyle/>
          <a:p>
            <a:r>
              <a:rPr lang="en-US" dirty="0">
                <a:solidFill>
                  <a:srgbClr val="053760"/>
                </a:solidFill>
              </a:rPr>
              <a:t>Session 2.D: Gathering Evidence and Scoring</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63</a:t>
            </a:fld>
            <a:endParaRPr lang="en-US"/>
          </a:p>
        </p:txBody>
      </p:sp>
    </p:spTree>
    <p:extLst>
      <p:ext uri="{BB962C8B-B14F-4D97-AF65-F5344CB8AC3E}">
        <p14:creationId xmlns:p14="http://schemas.microsoft.com/office/powerpoint/2010/main" val="37409473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4000" dirty="0">
                <a:solidFill>
                  <a:schemeClr val="tx2">
                    <a:lumMod val="75000"/>
                  </a:schemeClr>
                </a:solidFill>
              </a:rPr>
              <a:t>Step 1</a:t>
            </a:r>
            <a:endParaRPr lang="en-US" sz="4000" dirty="0"/>
          </a:p>
        </p:txBody>
      </p:sp>
      <p:sp>
        <p:nvSpPr>
          <p:cNvPr id="3" name="Content Placeholder 2"/>
          <p:cNvSpPr>
            <a:spLocks noGrp="1"/>
          </p:cNvSpPr>
          <p:nvPr>
            <p:ph idx="1"/>
          </p:nvPr>
        </p:nvSpPr>
        <p:spPr>
          <a:xfrm>
            <a:off x="457200" y="1600201"/>
            <a:ext cx="8229600" cy="4114800"/>
          </a:xfrm>
        </p:spPr>
        <p:txBody>
          <a:bodyPr>
            <a:normAutofit/>
          </a:bodyPr>
          <a:lstStyle/>
          <a:p>
            <a:pPr marL="0" indent="0">
              <a:buNone/>
            </a:pPr>
            <a:r>
              <a:rPr lang="en-US" dirty="0"/>
              <a:t>Review the Full-Write Prompt</a:t>
            </a:r>
          </a:p>
          <a:p>
            <a:pPr marL="109728" lvl="0" indent="0">
              <a:lnSpc>
                <a:spcPct val="120000"/>
              </a:lnSpc>
              <a:spcBef>
                <a:spcPts val="0"/>
              </a:spcBef>
              <a:spcAft>
                <a:spcPts val="1800"/>
              </a:spcAft>
              <a:buSzPct val="100000"/>
              <a:buNone/>
            </a:pPr>
            <a:r>
              <a:rPr lang="en-US" i="1" dirty="0">
                <a:cs typeface="Georgia"/>
              </a:rPr>
              <a:t>Elementary group: </a:t>
            </a:r>
          </a:p>
          <a:p>
            <a:pPr marL="109728" lvl="0" indent="0">
              <a:spcBef>
                <a:spcPts val="0"/>
              </a:spcBef>
              <a:spcAft>
                <a:spcPts val="1800"/>
              </a:spcAft>
              <a:buSzPct val="100000"/>
              <a:buNone/>
            </a:pPr>
            <a:r>
              <a:rPr lang="en-US" dirty="0">
                <a:cs typeface="Georgia"/>
              </a:rPr>
              <a:t>	</a:t>
            </a:r>
            <a:r>
              <a:rPr lang="en-US" b="1" dirty="0">
                <a:cs typeface="Georgia"/>
              </a:rPr>
              <a:t>Handout 2.1—Grade 5 ELA Performance Task</a:t>
            </a:r>
          </a:p>
          <a:p>
            <a:pPr marL="109728" lvl="0" indent="0">
              <a:spcBef>
                <a:spcPts val="0"/>
              </a:spcBef>
              <a:spcAft>
                <a:spcPts val="1800"/>
              </a:spcAft>
              <a:buSzPct val="100000"/>
              <a:buNone/>
            </a:pPr>
            <a:r>
              <a:rPr lang="en-US" i="1" dirty="0">
                <a:cs typeface="Georgia"/>
              </a:rPr>
              <a:t>Secondary group: </a:t>
            </a:r>
          </a:p>
          <a:p>
            <a:pPr marL="109728" lvl="0" indent="0">
              <a:spcBef>
                <a:spcPts val="0"/>
              </a:spcBef>
              <a:spcAft>
                <a:spcPts val="1800"/>
              </a:spcAft>
              <a:buSzPct val="100000"/>
              <a:buNone/>
            </a:pPr>
            <a:r>
              <a:rPr lang="en-US" dirty="0">
                <a:cs typeface="Georgia"/>
              </a:rPr>
              <a:t>	</a:t>
            </a:r>
            <a:r>
              <a:rPr lang="en-US" b="1" dirty="0">
                <a:cs typeface="Georgia"/>
              </a:rPr>
              <a:t>Handout 2.2—Grade 8 ELA Performance Task</a:t>
            </a:r>
            <a:endParaRPr lang="en-US" sz="2800" i="1" dirty="0"/>
          </a:p>
          <a:p>
            <a:pPr marL="0" indent="0">
              <a:buNone/>
            </a:pPr>
            <a:endParaRPr lang="en-US" sz="2800" i="1" dirty="0"/>
          </a:p>
        </p:txBody>
      </p:sp>
      <p:sp>
        <p:nvSpPr>
          <p:cNvPr id="5" name="TextBox 4"/>
          <p:cNvSpPr txBox="1"/>
          <p:nvPr/>
        </p:nvSpPr>
        <p:spPr>
          <a:xfrm>
            <a:off x="533400" y="304800"/>
            <a:ext cx="4336636" cy="646331"/>
          </a:xfrm>
          <a:prstGeom prst="rect">
            <a:avLst/>
          </a:prstGeom>
          <a:noFill/>
        </p:spPr>
        <p:txBody>
          <a:bodyPr wrap="none" rtlCol="0">
            <a:spAutoFit/>
          </a:bodyPr>
          <a:lstStyle/>
          <a:p>
            <a:r>
              <a:rPr lang="en-US" dirty="0">
                <a:solidFill>
                  <a:srgbClr val="053760"/>
                </a:solidFill>
              </a:rPr>
              <a:t>Session 2.D: Gathering Evidence and Scoring</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64</a:t>
            </a:fld>
            <a:endParaRPr lang="en-US"/>
          </a:p>
        </p:txBody>
      </p:sp>
    </p:spTree>
    <p:extLst>
      <p:ext uri="{BB962C8B-B14F-4D97-AF65-F5344CB8AC3E}">
        <p14:creationId xmlns:p14="http://schemas.microsoft.com/office/powerpoint/2010/main" val="26715856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4000" dirty="0">
                <a:solidFill>
                  <a:schemeClr val="tx2">
                    <a:lumMod val="75000"/>
                  </a:schemeClr>
                </a:solidFill>
              </a:rPr>
              <a:t>Step 2</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a:t>Review the Writing Rubric</a:t>
            </a:r>
          </a:p>
          <a:p>
            <a:pPr marL="0" indent="0">
              <a:buNone/>
            </a:pPr>
            <a:r>
              <a:rPr lang="en-US" sz="2800" i="1" dirty="0"/>
              <a:t>Elementary group: </a:t>
            </a:r>
          </a:p>
          <a:p>
            <a:pPr indent="0">
              <a:buNone/>
            </a:pPr>
            <a:r>
              <a:rPr lang="en-US" b="1" dirty="0"/>
              <a:t>Handout 2.5—Grades 3–5 Opinion Writing Rubric</a:t>
            </a:r>
            <a:endParaRPr lang="en-US" sz="2800" i="1" dirty="0"/>
          </a:p>
          <a:p>
            <a:pPr marL="0" indent="0">
              <a:buNone/>
            </a:pPr>
            <a:r>
              <a:rPr lang="en-US" sz="2800" i="1" dirty="0"/>
              <a:t>Secondary group: </a:t>
            </a:r>
          </a:p>
          <a:p>
            <a:pPr indent="0">
              <a:buNone/>
            </a:pPr>
            <a:r>
              <a:rPr lang="en-US" b="1" dirty="0"/>
              <a:t>Handout 2.6—Grades 6–11 Argumentative Writing Rubric</a:t>
            </a:r>
          </a:p>
        </p:txBody>
      </p:sp>
      <p:sp>
        <p:nvSpPr>
          <p:cNvPr id="5" name="TextBox 4"/>
          <p:cNvSpPr txBox="1"/>
          <p:nvPr/>
        </p:nvSpPr>
        <p:spPr>
          <a:xfrm>
            <a:off x="533400" y="304800"/>
            <a:ext cx="4336636" cy="646331"/>
          </a:xfrm>
          <a:prstGeom prst="rect">
            <a:avLst/>
          </a:prstGeom>
          <a:noFill/>
        </p:spPr>
        <p:txBody>
          <a:bodyPr wrap="none" rtlCol="0">
            <a:spAutoFit/>
          </a:bodyPr>
          <a:lstStyle/>
          <a:p>
            <a:r>
              <a:rPr lang="en-US" dirty="0">
                <a:solidFill>
                  <a:srgbClr val="053760"/>
                </a:solidFill>
              </a:rPr>
              <a:t>Session 2.D: Gathering Evidence and Scoring</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65</a:t>
            </a:fld>
            <a:endParaRPr lang="en-US"/>
          </a:p>
        </p:txBody>
      </p:sp>
    </p:spTree>
    <p:extLst>
      <p:ext uri="{BB962C8B-B14F-4D97-AF65-F5344CB8AC3E}">
        <p14:creationId xmlns:p14="http://schemas.microsoft.com/office/powerpoint/2010/main" val="24168283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4000" dirty="0">
                <a:solidFill>
                  <a:schemeClr val="tx2">
                    <a:lumMod val="75000"/>
                  </a:schemeClr>
                </a:solidFill>
              </a:rPr>
              <a:t>Step 3</a:t>
            </a:r>
            <a:endParaRPr lang="en-US" sz="4000" dirty="0"/>
          </a:p>
        </p:txBody>
      </p:sp>
      <p:sp>
        <p:nvSpPr>
          <p:cNvPr id="3" name="Content Placeholder 2"/>
          <p:cNvSpPr>
            <a:spLocks noGrp="1"/>
          </p:cNvSpPr>
          <p:nvPr>
            <p:ph idx="1"/>
          </p:nvPr>
        </p:nvSpPr>
        <p:spPr/>
        <p:txBody>
          <a:bodyPr>
            <a:normAutofit/>
          </a:bodyPr>
          <a:lstStyle/>
          <a:p>
            <a:pPr marL="0" indent="0">
              <a:buNone/>
            </a:pPr>
            <a:r>
              <a:rPr lang="en-US" b="1" dirty="0"/>
              <a:t>Individually Read and Score</a:t>
            </a:r>
          </a:p>
          <a:p>
            <a:pPr marL="0" indent="0">
              <a:buNone/>
            </a:pPr>
            <a:endParaRPr lang="en-US" dirty="0"/>
          </a:p>
          <a:p>
            <a:pPr marL="0" indent="0">
              <a:buNone/>
            </a:pPr>
            <a:endParaRPr lang="en-US" dirty="0"/>
          </a:p>
        </p:txBody>
      </p:sp>
      <p:sp>
        <p:nvSpPr>
          <p:cNvPr id="5" name="TextBox 4"/>
          <p:cNvSpPr txBox="1"/>
          <p:nvPr/>
        </p:nvSpPr>
        <p:spPr>
          <a:xfrm>
            <a:off x="533400" y="304800"/>
            <a:ext cx="4336636" cy="646331"/>
          </a:xfrm>
          <a:prstGeom prst="rect">
            <a:avLst/>
          </a:prstGeom>
          <a:noFill/>
        </p:spPr>
        <p:txBody>
          <a:bodyPr wrap="none" rtlCol="0">
            <a:spAutoFit/>
          </a:bodyPr>
          <a:lstStyle/>
          <a:p>
            <a:r>
              <a:rPr lang="en-US" dirty="0">
                <a:solidFill>
                  <a:srgbClr val="053760"/>
                </a:solidFill>
              </a:rPr>
              <a:t>Session 2.D: Gathering Evidence and Scoring</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66</a:t>
            </a:fld>
            <a:endParaRPr lang="en-US"/>
          </a:p>
        </p:txBody>
      </p:sp>
      <p:pic>
        <p:nvPicPr>
          <p:cNvPr id="4" name="Picture 3" descr="Box that says, tag evidence related to each scoring dimension while reading the student essay: organization/purpose, evidence/elaboration. conven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438400"/>
            <a:ext cx="6658708" cy="2952446"/>
          </a:xfrm>
          <a:prstGeom prst="rect">
            <a:avLst/>
          </a:prstGeom>
        </p:spPr>
      </p:pic>
    </p:spTree>
    <p:extLst>
      <p:ext uri="{BB962C8B-B14F-4D97-AF65-F5344CB8AC3E}">
        <p14:creationId xmlns:p14="http://schemas.microsoft.com/office/powerpoint/2010/main" val="6033029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4000" dirty="0">
                <a:solidFill>
                  <a:schemeClr val="tx2">
                    <a:lumMod val="75000"/>
                  </a:schemeClr>
                </a:solidFill>
              </a:rPr>
              <a:t>Step 3, continued…</a:t>
            </a:r>
            <a:endParaRPr lang="en-US" sz="4000" dirty="0"/>
          </a:p>
        </p:txBody>
      </p:sp>
      <p:sp>
        <p:nvSpPr>
          <p:cNvPr id="3" name="Content Placeholder 2"/>
          <p:cNvSpPr>
            <a:spLocks noGrp="1"/>
          </p:cNvSpPr>
          <p:nvPr>
            <p:ph idx="1"/>
          </p:nvPr>
        </p:nvSpPr>
        <p:spPr/>
        <p:txBody>
          <a:bodyPr>
            <a:normAutofit/>
          </a:bodyPr>
          <a:lstStyle/>
          <a:p>
            <a:r>
              <a:rPr lang="en-US" dirty="0"/>
              <a:t>After you tag pieces of evidence in student essays (or as you do so), mark the indicators within the rubric that are supported by the evidence.</a:t>
            </a:r>
          </a:p>
          <a:p>
            <a:r>
              <a:rPr lang="en-US" dirty="0"/>
              <a:t>Look for a </a:t>
            </a:r>
            <a:r>
              <a:rPr lang="en-US" b="1" dirty="0"/>
              <a:t>preponderance of evidence</a:t>
            </a:r>
            <a:r>
              <a:rPr lang="en-US" dirty="0"/>
              <a:t>.</a:t>
            </a:r>
          </a:p>
          <a:p>
            <a:endParaRPr lang="en-US" dirty="0"/>
          </a:p>
          <a:p>
            <a:pPr marL="0" indent="0">
              <a:buNone/>
            </a:pPr>
            <a:endParaRPr lang="en-US" dirty="0"/>
          </a:p>
        </p:txBody>
      </p:sp>
      <p:sp>
        <p:nvSpPr>
          <p:cNvPr id="5" name="TextBox 4"/>
          <p:cNvSpPr txBox="1"/>
          <p:nvPr/>
        </p:nvSpPr>
        <p:spPr>
          <a:xfrm>
            <a:off x="533400" y="304800"/>
            <a:ext cx="4336636" cy="646331"/>
          </a:xfrm>
          <a:prstGeom prst="rect">
            <a:avLst/>
          </a:prstGeom>
          <a:noFill/>
        </p:spPr>
        <p:txBody>
          <a:bodyPr wrap="none" rtlCol="0">
            <a:spAutoFit/>
          </a:bodyPr>
          <a:lstStyle/>
          <a:p>
            <a:r>
              <a:rPr lang="en-US" dirty="0">
                <a:solidFill>
                  <a:srgbClr val="053760"/>
                </a:solidFill>
              </a:rPr>
              <a:t>Session 2.D: Gathering Evidence and Scoring</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67</a:t>
            </a:fld>
            <a:endParaRPr lang="en-US"/>
          </a:p>
        </p:txBody>
      </p:sp>
    </p:spTree>
    <p:extLst>
      <p:ext uri="{BB962C8B-B14F-4D97-AF65-F5344CB8AC3E}">
        <p14:creationId xmlns:p14="http://schemas.microsoft.com/office/powerpoint/2010/main" val="1001277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7428" y="2743200"/>
            <a:ext cx="8229600" cy="914400"/>
          </a:xfrm>
        </p:spPr>
        <p:txBody>
          <a:bodyPr>
            <a:normAutofit fontScale="90000"/>
          </a:bodyPr>
          <a:lstStyle/>
          <a:p>
            <a:pPr algn="ctr"/>
            <a:r>
              <a:rPr lang="en-US" sz="4400" dirty="0"/>
              <a:t>Questions about the scoring process?</a:t>
            </a:r>
            <a:r>
              <a:rPr lang="en-US" sz="3600" dirty="0"/>
              <a:t/>
            </a:r>
            <a:br>
              <a:rPr lang="en-US" sz="3600" dirty="0"/>
            </a:br>
            <a:endParaRPr lang="en-US" dirty="0"/>
          </a:p>
        </p:txBody>
      </p:sp>
      <p:sp>
        <p:nvSpPr>
          <p:cNvPr id="2" name="Slide Number Placeholder 1"/>
          <p:cNvSpPr>
            <a:spLocks noGrp="1"/>
          </p:cNvSpPr>
          <p:nvPr>
            <p:ph type="sldNum" sz="quarter" idx="12"/>
          </p:nvPr>
        </p:nvSpPr>
        <p:spPr/>
        <p:txBody>
          <a:bodyPr/>
          <a:lstStyle/>
          <a:p>
            <a:fld id="{8E81FCBC-12BC-47C8-BE87-B3BC886BF939}" type="slidenum">
              <a:rPr lang="en-US" smtClean="0"/>
              <a:pPr/>
              <a:t>68</a:t>
            </a:fld>
            <a:endParaRPr lang="en-US"/>
          </a:p>
        </p:txBody>
      </p:sp>
      <p:sp>
        <p:nvSpPr>
          <p:cNvPr id="4" name="TextBox 3"/>
          <p:cNvSpPr txBox="1"/>
          <p:nvPr/>
        </p:nvSpPr>
        <p:spPr>
          <a:xfrm>
            <a:off x="304800" y="381000"/>
            <a:ext cx="4315797" cy="646331"/>
          </a:xfrm>
          <a:prstGeom prst="rect">
            <a:avLst/>
          </a:prstGeom>
          <a:noFill/>
        </p:spPr>
        <p:txBody>
          <a:bodyPr wrap="none" rtlCol="0">
            <a:spAutoFit/>
          </a:bodyPr>
          <a:lstStyle/>
          <a:p>
            <a:r>
              <a:rPr lang="en-US" dirty="0">
                <a:solidFill>
                  <a:srgbClr val="053760"/>
                </a:solidFill>
              </a:rPr>
              <a:t>Session 2.D: Gathering Evidence and Scoring</a:t>
            </a:r>
          </a:p>
          <a:p>
            <a:endParaRPr lang="en-US" dirty="0"/>
          </a:p>
        </p:txBody>
      </p:sp>
    </p:spTree>
    <p:extLst>
      <p:ext uri="{BB962C8B-B14F-4D97-AF65-F5344CB8AC3E}">
        <p14:creationId xmlns:p14="http://schemas.microsoft.com/office/powerpoint/2010/main" val="20071796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1143000"/>
            <a:ext cx="7772400" cy="1829761"/>
          </a:xfrm>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Session 2.E: </a:t>
            </a:r>
            <a:r>
              <a:rPr lang="en-US" dirty="0"/>
              <a:t/>
            </a:r>
            <a:br>
              <a:rPr lang="en-US" dirty="0"/>
            </a:br>
            <a:r>
              <a:rPr lang="en-US" dirty="0">
                <a:solidFill>
                  <a:srgbClr val="053760"/>
                </a:solidFill>
              </a:rPr>
              <a:t>Review of the Scoring Process with Anchor Papers</a:t>
            </a:r>
            <a:r>
              <a:rPr lang="en-US" dirty="0"/>
              <a:t/>
            </a:r>
            <a:br>
              <a:rPr lang="en-US" dirty="0"/>
            </a:b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8E81FCBC-12BC-47C8-BE87-B3BC886BF939}" type="slidenum">
              <a:rPr lang="en-US" smtClean="0"/>
              <a:pPr/>
              <a:t>69</a:t>
            </a:fld>
            <a:endParaRPr lang="en-US"/>
          </a:p>
        </p:txBody>
      </p:sp>
      <p:sp>
        <p:nvSpPr>
          <p:cNvPr id="5" name="Subtitle 4"/>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127928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700" dirty="0"/>
              <a:t>Getting to Know You . . .</a:t>
            </a:r>
          </a:p>
        </p:txBody>
      </p:sp>
      <p:sp>
        <p:nvSpPr>
          <p:cNvPr id="3" name="Content Placeholder 2"/>
          <p:cNvSpPr>
            <a:spLocks noGrp="1"/>
          </p:cNvSpPr>
          <p:nvPr>
            <p:ph idx="1"/>
          </p:nvPr>
        </p:nvSpPr>
        <p:spPr>
          <a:xfrm>
            <a:off x="457200" y="1463040"/>
            <a:ext cx="8229600" cy="4114800"/>
          </a:xfrm>
        </p:spPr>
        <p:txBody>
          <a:bodyPr>
            <a:noAutofit/>
          </a:bodyPr>
          <a:lstStyle/>
          <a:p>
            <a:pPr marL="514350" lvl="1" indent="-514350">
              <a:spcBef>
                <a:spcPts val="0"/>
              </a:spcBef>
              <a:spcAft>
                <a:spcPts val="600"/>
              </a:spcAft>
              <a:buFont typeface="+mj-lt"/>
              <a:buAutoNum type="arabicPeriod"/>
            </a:pPr>
            <a:r>
              <a:rPr lang="en-US" sz="2600" b="1" dirty="0"/>
              <a:t>Choose one word or phrase that comes to mind when you think of student assessment. </a:t>
            </a:r>
          </a:p>
          <a:p>
            <a:pPr marL="914400" lvl="2" indent="-514350">
              <a:spcBef>
                <a:spcPts val="0"/>
              </a:spcBef>
              <a:spcAft>
                <a:spcPts val="600"/>
              </a:spcAft>
            </a:pPr>
            <a:r>
              <a:rPr lang="en-US" dirty="0">
                <a:solidFill>
                  <a:srgbClr val="000000"/>
                </a:solidFill>
              </a:rPr>
              <a:t>Share your word with your table group, including why you selected it. </a:t>
            </a:r>
          </a:p>
          <a:p>
            <a:pPr marL="914400" lvl="2" indent="-514350">
              <a:spcBef>
                <a:spcPts val="0"/>
              </a:spcBef>
              <a:spcAft>
                <a:spcPts val="600"/>
              </a:spcAft>
            </a:pPr>
            <a:r>
              <a:rPr lang="en-US" dirty="0">
                <a:solidFill>
                  <a:srgbClr val="000000"/>
                </a:solidFill>
              </a:rPr>
              <a:t>Write your word/phrase on a sticky note and bring your sticky note to the presenter. </a:t>
            </a:r>
            <a:endParaRPr lang="en-US" b="1" dirty="0"/>
          </a:p>
          <a:p>
            <a:pPr marL="514350" lvl="1" indent="-514350">
              <a:spcBef>
                <a:spcPts val="0"/>
              </a:spcBef>
              <a:spcAft>
                <a:spcPts val="600"/>
              </a:spcAft>
              <a:buFont typeface="+mj-lt"/>
              <a:buAutoNum type="arabicPeriod"/>
            </a:pPr>
            <a:r>
              <a:rPr lang="en-US" sz="2600" b="1" dirty="0"/>
              <a:t>Now discuss in pairs: </a:t>
            </a:r>
          </a:p>
          <a:p>
            <a:pPr lvl="1">
              <a:spcBef>
                <a:spcPts val="0"/>
              </a:spcBef>
              <a:spcAft>
                <a:spcPts val="600"/>
              </a:spcAft>
              <a:buClrTx/>
              <a:buFont typeface="Arial" pitchFamily="34" charset="0"/>
              <a:buChar char="•"/>
            </a:pPr>
            <a:r>
              <a:rPr lang="en-US" sz="2400" dirty="0">
                <a:solidFill>
                  <a:srgbClr val="000000"/>
                </a:solidFill>
              </a:rPr>
              <a:t>In what ways do you use assessment both </a:t>
            </a:r>
            <a:r>
              <a:rPr lang="en-US" sz="2400" i="1" dirty="0">
                <a:solidFill>
                  <a:srgbClr val="000000"/>
                </a:solidFill>
              </a:rPr>
              <a:t>for</a:t>
            </a:r>
            <a:r>
              <a:rPr lang="en-US" sz="2400" dirty="0">
                <a:solidFill>
                  <a:srgbClr val="000000"/>
                </a:solidFill>
              </a:rPr>
              <a:t> learning and </a:t>
            </a:r>
            <a:r>
              <a:rPr lang="en-US" sz="2400" i="1" dirty="0">
                <a:solidFill>
                  <a:srgbClr val="000000"/>
                </a:solidFill>
              </a:rPr>
              <a:t>of</a:t>
            </a:r>
            <a:r>
              <a:rPr lang="en-US" sz="2400" dirty="0">
                <a:solidFill>
                  <a:srgbClr val="000000"/>
                </a:solidFill>
              </a:rPr>
              <a:t> learning?</a:t>
            </a:r>
            <a:endParaRPr lang="en-US" b="1" dirty="0"/>
          </a:p>
        </p:txBody>
      </p:sp>
      <p:sp>
        <p:nvSpPr>
          <p:cNvPr id="4" name="TextBox 3"/>
          <p:cNvSpPr txBox="1"/>
          <p:nvPr/>
        </p:nvSpPr>
        <p:spPr>
          <a:xfrm>
            <a:off x="152400" y="128312"/>
            <a:ext cx="4372736" cy="369332"/>
          </a:xfrm>
          <a:prstGeom prst="rect">
            <a:avLst/>
          </a:prstGeom>
          <a:noFill/>
        </p:spPr>
        <p:txBody>
          <a:bodyPr wrap="none" rtlCol="0">
            <a:spAutoFit/>
          </a:bodyPr>
          <a:lstStyle/>
          <a:p>
            <a:r>
              <a:rPr lang="en-US" dirty="0">
                <a:solidFill>
                  <a:srgbClr val="053760"/>
                </a:solidFill>
              </a:rPr>
              <a:t>Session 1.A: Orientation and Purpose Setting</a:t>
            </a:r>
          </a:p>
        </p:txBody>
      </p:sp>
      <p:sp>
        <p:nvSpPr>
          <p:cNvPr id="5" name="Slide Number Placeholder 4"/>
          <p:cNvSpPr>
            <a:spLocks noGrp="1"/>
          </p:cNvSpPr>
          <p:nvPr>
            <p:ph type="sldNum" sz="quarter" idx="12"/>
          </p:nvPr>
        </p:nvSpPr>
        <p:spPr/>
        <p:txBody>
          <a:bodyPr/>
          <a:lstStyle/>
          <a:p>
            <a:fld id="{8E81FCBC-12BC-47C8-BE87-B3BC886BF939}" type="slidenum">
              <a:rPr lang="en-US" smtClean="0"/>
              <a:pPr/>
              <a:t>7</a:t>
            </a:fld>
            <a:endParaRPr lang="en-US"/>
          </a:p>
        </p:txBody>
      </p:sp>
    </p:spTree>
    <p:extLst>
      <p:ext uri="{BB962C8B-B14F-4D97-AF65-F5344CB8AC3E}">
        <p14:creationId xmlns:p14="http://schemas.microsoft.com/office/powerpoint/2010/main" val="954478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t>Anchor Papers</a:t>
            </a:r>
          </a:p>
        </p:txBody>
      </p:sp>
      <p:sp>
        <p:nvSpPr>
          <p:cNvPr id="3" name="Content Placeholder 2"/>
          <p:cNvSpPr>
            <a:spLocks noGrp="1"/>
          </p:cNvSpPr>
          <p:nvPr>
            <p:ph idx="1"/>
          </p:nvPr>
        </p:nvSpPr>
        <p:spPr/>
        <p:txBody>
          <a:bodyPr/>
          <a:lstStyle/>
          <a:p>
            <a:r>
              <a:rPr lang="en-US" dirty="0"/>
              <a:t>Examples of student work that </a:t>
            </a:r>
            <a:r>
              <a:rPr lang="en-US" b="1" dirty="0"/>
              <a:t>exemplify the attributes of a certain score level </a:t>
            </a:r>
            <a:r>
              <a:rPr lang="en-US" dirty="0"/>
              <a:t>and that </a:t>
            </a:r>
            <a:r>
              <a:rPr lang="en-US" b="1" dirty="0"/>
              <a:t>serve as a standard</a:t>
            </a:r>
            <a:r>
              <a:rPr lang="en-US" dirty="0"/>
              <a:t> against which other papers or performances can be judged</a:t>
            </a:r>
          </a:p>
          <a:p>
            <a:pPr marL="0" indent="0">
              <a:buNone/>
            </a:pPr>
            <a:endParaRPr lang="en-US" dirty="0"/>
          </a:p>
        </p:txBody>
      </p:sp>
      <p:sp>
        <p:nvSpPr>
          <p:cNvPr id="4" name="TextBox 3"/>
          <p:cNvSpPr txBox="1"/>
          <p:nvPr/>
        </p:nvSpPr>
        <p:spPr>
          <a:xfrm>
            <a:off x="304800" y="304800"/>
            <a:ext cx="6003503" cy="646331"/>
          </a:xfrm>
          <a:prstGeom prst="rect">
            <a:avLst/>
          </a:prstGeom>
          <a:noFill/>
        </p:spPr>
        <p:txBody>
          <a:bodyPr wrap="none" rtlCol="0">
            <a:spAutoFit/>
          </a:bodyPr>
          <a:lstStyle/>
          <a:p>
            <a:r>
              <a:rPr lang="en-US" dirty="0">
                <a:solidFill>
                  <a:srgbClr val="053760"/>
                </a:solidFill>
              </a:rPr>
              <a:t>Session 2.E: Review of the Scoring Process with Anchor Papers</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70</a:t>
            </a:fld>
            <a:endParaRPr lang="en-US"/>
          </a:p>
        </p:txBody>
      </p:sp>
    </p:spTree>
    <p:extLst>
      <p:ext uri="{BB962C8B-B14F-4D97-AF65-F5344CB8AC3E}">
        <p14:creationId xmlns:p14="http://schemas.microsoft.com/office/powerpoint/2010/main" val="20516304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Autofit/>
          </a:bodyPr>
          <a:lstStyle/>
          <a:p>
            <a:pPr algn="l"/>
            <a:r>
              <a:rPr lang="en-US" sz="3600" dirty="0">
                <a:solidFill>
                  <a:schemeClr val="tx2">
                    <a:lumMod val="75000"/>
                  </a:schemeClr>
                </a:solidFill>
              </a:rPr>
              <a:t>Sample A</a:t>
            </a:r>
          </a:p>
        </p:txBody>
      </p:sp>
      <p:sp>
        <p:nvSpPr>
          <p:cNvPr id="3" name="Content Placeholder 2"/>
          <p:cNvSpPr>
            <a:spLocks noGrp="1"/>
          </p:cNvSpPr>
          <p:nvPr>
            <p:ph idx="1"/>
          </p:nvPr>
        </p:nvSpPr>
        <p:spPr>
          <a:xfrm>
            <a:off x="381000" y="1524000"/>
            <a:ext cx="8229600" cy="4114800"/>
          </a:xfrm>
        </p:spPr>
        <p:txBody>
          <a:bodyPr>
            <a:normAutofit fontScale="92500" lnSpcReduction="20000"/>
          </a:bodyPr>
          <a:lstStyle/>
          <a:p>
            <a:pPr marL="109728" lvl="0" indent="0">
              <a:lnSpc>
                <a:spcPct val="120000"/>
              </a:lnSpc>
              <a:spcBef>
                <a:spcPts val="0"/>
              </a:spcBef>
              <a:spcAft>
                <a:spcPts val="1800"/>
              </a:spcAft>
              <a:buSzPct val="100000"/>
              <a:buNone/>
            </a:pPr>
            <a:r>
              <a:rPr lang="en-US" i="1" dirty="0">
                <a:cs typeface="Georgia"/>
              </a:rPr>
              <a:t>Elementary group: </a:t>
            </a:r>
          </a:p>
          <a:p>
            <a:pPr marL="109728" lvl="0" indent="0">
              <a:spcBef>
                <a:spcPts val="0"/>
              </a:spcBef>
              <a:spcAft>
                <a:spcPts val="1800"/>
              </a:spcAft>
              <a:buSzPct val="100000"/>
              <a:buNone/>
            </a:pPr>
            <a:r>
              <a:rPr lang="en-US" dirty="0">
                <a:cs typeface="Georgia"/>
              </a:rPr>
              <a:t>	</a:t>
            </a:r>
            <a:r>
              <a:rPr lang="en-US" b="1" dirty="0">
                <a:cs typeface="Georgia"/>
              </a:rPr>
              <a:t>Handout 2.8—Elementary Student Sample A</a:t>
            </a:r>
          </a:p>
          <a:p>
            <a:pPr marL="109728" lvl="0" indent="0">
              <a:spcBef>
                <a:spcPts val="0"/>
              </a:spcBef>
              <a:spcAft>
                <a:spcPts val="1800"/>
              </a:spcAft>
              <a:buSzPct val="100000"/>
              <a:buNone/>
            </a:pPr>
            <a:r>
              <a:rPr lang="en-US" i="1" dirty="0">
                <a:cs typeface="Georgia"/>
              </a:rPr>
              <a:t>Secondary group: </a:t>
            </a:r>
          </a:p>
          <a:p>
            <a:pPr marL="109728" lvl="0" indent="0">
              <a:spcBef>
                <a:spcPts val="0"/>
              </a:spcBef>
              <a:spcAft>
                <a:spcPts val="1800"/>
              </a:spcAft>
              <a:buSzPct val="100000"/>
              <a:buNone/>
            </a:pPr>
            <a:r>
              <a:rPr lang="en-US" dirty="0">
                <a:cs typeface="Georgia"/>
              </a:rPr>
              <a:t>	</a:t>
            </a:r>
            <a:r>
              <a:rPr lang="en-US" b="1" dirty="0">
                <a:cs typeface="Georgia"/>
              </a:rPr>
              <a:t>Handout 2.9—Secondary Student Sample A</a:t>
            </a:r>
          </a:p>
          <a:p>
            <a:r>
              <a:rPr lang="en-US" dirty="0"/>
              <a:t>Read the Student Response</a:t>
            </a:r>
          </a:p>
          <a:p>
            <a:r>
              <a:rPr lang="en-US" dirty="0"/>
              <a:t>Review the scoring rationales and highlighted rubric for each dimension</a:t>
            </a:r>
          </a:p>
          <a:p>
            <a:pPr lvl="1"/>
            <a:endParaRPr lang="en-US" dirty="0"/>
          </a:p>
          <a:p>
            <a:pPr lvl="1"/>
            <a:endParaRPr lang="en-US" dirty="0"/>
          </a:p>
        </p:txBody>
      </p:sp>
      <p:pic>
        <p:nvPicPr>
          <p:cNvPr id="4" name="Picture 3" descr="Image of two students talking"/>
          <p:cNvPicPr/>
          <p:nvPr/>
        </p:nvPicPr>
        <p:blipFill>
          <a:blip r:embed="rId3" cstate="print"/>
          <a:srcRect/>
          <a:stretch>
            <a:fillRect/>
          </a:stretch>
        </p:blipFill>
        <p:spPr>
          <a:xfrm>
            <a:off x="7654159" y="83226"/>
            <a:ext cx="1566041" cy="1288374"/>
          </a:xfrm>
          <a:prstGeom prst="rect">
            <a:avLst/>
          </a:prstGeom>
        </p:spPr>
      </p:pic>
      <p:sp>
        <p:nvSpPr>
          <p:cNvPr id="5" name="TextBox 4"/>
          <p:cNvSpPr txBox="1"/>
          <p:nvPr/>
        </p:nvSpPr>
        <p:spPr>
          <a:xfrm>
            <a:off x="457200" y="228600"/>
            <a:ext cx="6003503" cy="646331"/>
          </a:xfrm>
          <a:prstGeom prst="rect">
            <a:avLst/>
          </a:prstGeom>
          <a:noFill/>
        </p:spPr>
        <p:txBody>
          <a:bodyPr wrap="none" rtlCol="0">
            <a:spAutoFit/>
          </a:bodyPr>
          <a:lstStyle/>
          <a:p>
            <a:r>
              <a:rPr lang="en-US" dirty="0">
                <a:solidFill>
                  <a:srgbClr val="053760"/>
                </a:solidFill>
              </a:rPr>
              <a:t>Session 2.E: Review of the Scoring Process with Anchor Papers</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71</a:t>
            </a:fld>
            <a:endParaRPr lang="en-US"/>
          </a:p>
        </p:txBody>
      </p:sp>
    </p:spTree>
    <p:extLst>
      <p:ext uri="{BB962C8B-B14F-4D97-AF65-F5344CB8AC3E}">
        <p14:creationId xmlns:p14="http://schemas.microsoft.com/office/powerpoint/2010/main" val="31074394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Autofit/>
          </a:bodyPr>
          <a:lstStyle/>
          <a:p>
            <a:r>
              <a:rPr lang="en-US" sz="3600" dirty="0"/>
              <a:t>Discuss with your table group:</a:t>
            </a:r>
            <a:endParaRPr lang="en-US" sz="3600" dirty="0">
              <a:solidFill>
                <a:schemeClr val="tx2">
                  <a:lumMod val="75000"/>
                </a:schemeClr>
              </a:solidFill>
            </a:endParaRPr>
          </a:p>
        </p:txBody>
      </p:sp>
      <p:sp>
        <p:nvSpPr>
          <p:cNvPr id="3" name="Content Placeholder 2"/>
          <p:cNvSpPr>
            <a:spLocks noGrp="1"/>
          </p:cNvSpPr>
          <p:nvPr>
            <p:ph idx="1"/>
          </p:nvPr>
        </p:nvSpPr>
        <p:spPr>
          <a:xfrm>
            <a:off x="381000" y="1524000"/>
            <a:ext cx="8229600" cy="4114800"/>
          </a:xfrm>
        </p:spPr>
        <p:txBody>
          <a:bodyPr/>
          <a:lstStyle/>
          <a:p>
            <a:pPr marL="457200" indent="-457200">
              <a:buFont typeface="Arial" panose="020B0604020202020204" pitchFamily="34" charset="0"/>
              <a:buChar char="•"/>
            </a:pPr>
            <a:r>
              <a:rPr lang="en-US" sz="2800" dirty="0"/>
              <a:t>What seem to be the criteria for the dimensional scores associated with this response? </a:t>
            </a:r>
          </a:p>
          <a:p>
            <a:pPr marL="457200" indent="-457200">
              <a:buFont typeface="Arial" panose="020B0604020202020204" pitchFamily="34" charset="0"/>
              <a:buChar char="•"/>
            </a:pPr>
            <a:r>
              <a:rPr lang="en-US" sz="2800" dirty="0"/>
              <a:t>How does reviewing this sample help clarify your understanding of the rubric language? </a:t>
            </a:r>
          </a:p>
          <a:p>
            <a:pPr marL="457200" indent="-457200">
              <a:buFont typeface="Arial" panose="020B0604020202020204" pitchFamily="34" charset="0"/>
              <a:buChar char="•"/>
            </a:pPr>
            <a:r>
              <a:rPr lang="en-US" sz="2800" dirty="0"/>
              <a:t>How does reviewing this sample help </a:t>
            </a:r>
            <a:r>
              <a:rPr lang="en-US" sz="2800" b="1" dirty="0"/>
              <a:t>anchor</a:t>
            </a:r>
            <a:r>
              <a:rPr lang="en-US" sz="2800" dirty="0"/>
              <a:t> your understanding of the score levels for this rubric?</a:t>
            </a:r>
          </a:p>
          <a:p>
            <a:pPr marL="0" indent="0"/>
            <a:endParaRPr lang="en-US" dirty="0"/>
          </a:p>
        </p:txBody>
      </p:sp>
      <p:pic>
        <p:nvPicPr>
          <p:cNvPr id="4" name="Picture 3" descr="Image of two students talking"/>
          <p:cNvPicPr/>
          <p:nvPr/>
        </p:nvPicPr>
        <p:blipFill>
          <a:blip r:embed="rId3" cstate="print"/>
          <a:srcRect/>
          <a:stretch>
            <a:fillRect/>
          </a:stretch>
        </p:blipFill>
        <p:spPr>
          <a:xfrm>
            <a:off x="7654159" y="83226"/>
            <a:ext cx="1566041" cy="1288374"/>
          </a:xfrm>
          <a:prstGeom prst="rect">
            <a:avLst/>
          </a:prstGeom>
        </p:spPr>
      </p:pic>
      <p:sp>
        <p:nvSpPr>
          <p:cNvPr id="5" name="TextBox 4"/>
          <p:cNvSpPr txBox="1"/>
          <p:nvPr/>
        </p:nvSpPr>
        <p:spPr>
          <a:xfrm>
            <a:off x="457200" y="228600"/>
            <a:ext cx="6003503" cy="646331"/>
          </a:xfrm>
          <a:prstGeom prst="rect">
            <a:avLst/>
          </a:prstGeom>
          <a:noFill/>
        </p:spPr>
        <p:txBody>
          <a:bodyPr wrap="none" rtlCol="0">
            <a:spAutoFit/>
          </a:bodyPr>
          <a:lstStyle/>
          <a:p>
            <a:r>
              <a:rPr lang="en-US" dirty="0">
                <a:solidFill>
                  <a:srgbClr val="053760"/>
                </a:solidFill>
              </a:rPr>
              <a:t>Session 2.E: Review of the Scoring Process with Anchor Papers</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72</a:t>
            </a:fld>
            <a:endParaRPr lang="en-US"/>
          </a:p>
        </p:txBody>
      </p:sp>
    </p:spTree>
    <p:extLst>
      <p:ext uri="{BB962C8B-B14F-4D97-AF65-F5344CB8AC3E}">
        <p14:creationId xmlns:p14="http://schemas.microsoft.com/office/powerpoint/2010/main" val="32151639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Autofit/>
          </a:bodyPr>
          <a:lstStyle/>
          <a:p>
            <a:pPr algn="l"/>
            <a:r>
              <a:rPr lang="en-US" sz="3600" dirty="0">
                <a:solidFill>
                  <a:schemeClr val="tx2">
                    <a:lumMod val="75000"/>
                  </a:schemeClr>
                </a:solidFill>
              </a:rPr>
              <a:t>Sample B</a:t>
            </a:r>
          </a:p>
        </p:txBody>
      </p:sp>
      <p:sp>
        <p:nvSpPr>
          <p:cNvPr id="3" name="Content Placeholder 2"/>
          <p:cNvSpPr>
            <a:spLocks noGrp="1"/>
          </p:cNvSpPr>
          <p:nvPr>
            <p:ph idx="1"/>
          </p:nvPr>
        </p:nvSpPr>
        <p:spPr>
          <a:xfrm>
            <a:off x="381000" y="1524000"/>
            <a:ext cx="8229600" cy="4114800"/>
          </a:xfrm>
        </p:spPr>
        <p:txBody>
          <a:bodyPr>
            <a:normAutofit fontScale="92500" lnSpcReduction="20000"/>
          </a:bodyPr>
          <a:lstStyle/>
          <a:p>
            <a:pPr marL="109728" lvl="0" indent="0">
              <a:lnSpc>
                <a:spcPct val="120000"/>
              </a:lnSpc>
              <a:spcBef>
                <a:spcPts val="0"/>
              </a:spcBef>
              <a:spcAft>
                <a:spcPts val="1800"/>
              </a:spcAft>
              <a:buSzPct val="100000"/>
              <a:buNone/>
            </a:pPr>
            <a:r>
              <a:rPr lang="en-US" i="1" dirty="0">
                <a:cs typeface="Georgia"/>
              </a:rPr>
              <a:t>Elementary group: </a:t>
            </a:r>
          </a:p>
          <a:p>
            <a:pPr marL="109728" lvl="0" indent="0">
              <a:spcBef>
                <a:spcPts val="0"/>
              </a:spcBef>
              <a:spcAft>
                <a:spcPts val="1800"/>
              </a:spcAft>
              <a:buSzPct val="100000"/>
              <a:buNone/>
            </a:pPr>
            <a:r>
              <a:rPr lang="en-US" dirty="0">
                <a:cs typeface="Georgia"/>
              </a:rPr>
              <a:t>	</a:t>
            </a:r>
            <a:r>
              <a:rPr lang="en-US" b="1" dirty="0">
                <a:cs typeface="Georgia"/>
              </a:rPr>
              <a:t>Handout 2.10—Elementary Student Sample B</a:t>
            </a:r>
          </a:p>
          <a:p>
            <a:pPr marL="109728" lvl="0" indent="0">
              <a:spcBef>
                <a:spcPts val="0"/>
              </a:spcBef>
              <a:spcAft>
                <a:spcPts val="1800"/>
              </a:spcAft>
              <a:buSzPct val="100000"/>
              <a:buNone/>
            </a:pPr>
            <a:r>
              <a:rPr lang="en-US" i="1" dirty="0">
                <a:cs typeface="Georgia"/>
              </a:rPr>
              <a:t>Secondary group: </a:t>
            </a:r>
          </a:p>
          <a:p>
            <a:pPr marL="109728" lvl="0" indent="0">
              <a:spcBef>
                <a:spcPts val="0"/>
              </a:spcBef>
              <a:spcAft>
                <a:spcPts val="1800"/>
              </a:spcAft>
              <a:buSzPct val="100000"/>
              <a:buNone/>
            </a:pPr>
            <a:r>
              <a:rPr lang="en-US" dirty="0">
                <a:cs typeface="Georgia"/>
              </a:rPr>
              <a:t>	</a:t>
            </a:r>
            <a:r>
              <a:rPr lang="en-US" b="1" dirty="0">
                <a:cs typeface="Georgia"/>
              </a:rPr>
              <a:t>Handout 2.11—Secondary Student Sample B</a:t>
            </a:r>
            <a:endParaRPr lang="en-US" dirty="0"/>
          </a:p>
          <a:p>
            <a:r>
              <a:rPr lang="en-US" dirty="0"/>
              <a:t>Read the Student Response</a:t>
            </a:r>
          </a:p>
          <a:p>
            <a:r>
              <a:rPr lang="en-US" dirty="0"/>
              <a:t>Review the scoring rationales and highlighted rubric for each dimension</a:t>
            </a:r>
          </a:p>
          <a:p>
            <a:pPr lvl="1"/>
            <a:endParaRPr lang="en-US" dirty="0"/>
          </a:p>
          <a:p>
            <a:pPr lvl="1"/>
            <a:endParaRPr lang="en-US" dirty="0"/>
          </a:p>
        </p:txBody>
      </p:sp>
      <p:pic>
        <p:nvPicPr>
          <p:cNvPr id="4" name="Picture 3" descr="Image of two students talking"/>
          <p:cNvPicPr/>
          <p:nvPr/>
        </p:nvPicPr>
        <p:blipFill>
          <a:blip r:embed="rId3" cstate="print"/>
          <a:srcRect/>
          <a:stretch>
            <a:fillRect/>
          </a:stretch>
        </p:blipFill>
        <p:spPr>
          <a:xfrm>
            <a:off x="7654159" y="83226"/>
            <a:ext cx="1566041" cy="1288374"/>
          </a:xfrm>
          <a:prstGeom prst="rect">
            <a:avLst/>
          </a:prstGeom>
        </p:spPr>
      </p:pic>
      <p:sp>
        <p:nvSpPr>
          <p:cNvPr id="5" name="TextBox 4"/>
          <p:cNvSpPr txBox="1"/>
          <p:nvPr/>
        </p:nvSpPr>
        <p:spPr>
          <a:xfrm>
            <a:off x="457200" y="228600"/>
            <a:ext cx="6003503" cy="646331"/>
          </a:xfrm>
          <a:prstGeom prst="rect">
            <a:avLst/>
          </a:prstGeom>
          <a:noFill/>
        </p:spPr>
        <p:txBody>
          <a:bodyPr wrap="none" rtlCol="0">
            <a:spAutoFit/>
          </a:bodyPr>
          <a:lstStyle/>
          <a:p>
            <a:r>
              <a:rPr lang="en-US" dirty="0">
                <a:solidFill>
                  <a:srgbClr val="053760"/>
                </a:solidFill>
              </a:rPr>
              <a:t>Session 2.E: Review of the Scoring Process with Anchor Papers</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73</a:t>
            </a:fld>
            <a:endParaRPr lang="en-US"/>
          </a:p>
        </p:txBody>
      </p:sp>
    </p:spTree>
    <p:extLst>
      <p:ext uri="{BB962C8B-B14F-4D97-AF65-F5344CB8AC3E}">
        <p14:creationId xmlns:p14="http://schemas.microsoft.com/office/powerpoint/2010/main" val="8887218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2.F: </a:t>
            </a:r>
            <a:br>
              <a:rPr lang="en-US" dirty="0">
                <a:solidFill>
                  <a:srgbClr val="053760"/>
                </a:solidFill>
              </a:rPr>
            </a:br>
            <a:r>
              <a:rPr lang="en-US" dirty="0">
                <a:solidFill>
                  <a:srgbClr val="053760"/>
                </a:solidFill>
              </a:rPr>
              <a:t>Score and Discuss Two Samples</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74</a:t>
            </a:fld>
            <a:endParaRPr lang="en-US"/>
          </a:p>
        </p:txBody>
      </p:sp>
    </p:spTree>
    <p:extLst>
      <p:ext uri="{BB962C8B-B14F-4D97-AF65-F5344CB8AC3E}">
        <p14:creationId xmlns:p14="http://schemas.microsoft.com/office/powerpoint/2010/main" val="38128115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77" y="597932"/>
            <a:ext cx="8229600" cy="914400"/>
          </a:xfrm>
        </p:spPr>
        <p:txBody>
          <a:bodyPr>
            <a:normAutofit/>
          </a:bodyPr>
          <a:lstStyle/>
          <a:p>
            <a:r>
              <a:rPr lang="en-US" dirty="0">
                <a:solidFill>
                  <a:schemeClr val="tx2">
                    <a:lumMod val="75000"/>
                  </a:schemeClr>
                </a:solidFill>
              </a:rPr>
              <a:t>Individual Practice and Discussion</a:t>
            </a:r>
          </a:p>
        </p:txBody>
      </p:sp>
      <p:sp>
        <p:nvSpPr>
          <p:cNvPr id="3" name="Content Placeholder 2"/>
          <p:cNvSpPr>
            <a:spLocks noGrp="1"/>
          </p:cNvSpPr>
          <p:nvPr>
            <p:ph idx="1"/>
          </p:nvPr>
        </p:nvSpPr>
        <p:spPr/>
        <p:txBody>
          <a:bodyPr/>
          <a:lstStyle/>
          <a:p>
            <a:r>
              <a:rPr lang="en-US" dirty="0"/>
              <a:t>First, you’ll read and score Samples C and D individually.</a:t>
            </a:r>
          </a:p>
          <a:p>
            <a:pPr marL="0" indent="0" algn="ctr">
              <a:buNone/>
            </a:pPr>
            <a:r>
              <a:rPr lang="en-US" dirty="0"/>
              <a:t>Then each table will…</a:t>
            </a:r>
          </a:p>
          <a:p>
            <a:r>
              <a:rPr lang="en-US" dirty="0"/>
              <a:t>Chart their scores.</a:t>
            </a:r>
          </a:p>
          <a:p>
            <a:r>
              <a:rPr lang="en-US" dirty="0"/>
              <a:t>Discuss with the goal of coming to consensus on the scores.</a:t>
            </a:r>
          </a:p>
        </p:txBody>
      </p:sp>
      <p:sp>
        <p:nvSpPr>
          <p:cNvPr id="4" name="TextBox 3"/>
          <p:cNvSpPr txBox="1"/>
          <p:nvPr/>
        </p:nvSpPr>
        <p:spPr>
          <a:xfrm>
            <a:off x="228600" y="228600"/>
            <a:ext cx="4265207" cy="369332"/>
          </a:xfrm>
          <a:prstGeom prst="rect">
            <a:avLst/>
          </a:prstGeom>
          <a:noFill/>
        </p:spPr>
        <p:txBody>
          <a:bodyPr wrap="none" rtlCol="0">
            <a:spAutoFit/>
          </a:bodyPr>
          <a:lstStyle/>
          <a:p>
            <a:r>
              <a:rPr lang="en-US" dirty="0">
                <a:solidFill>
                  <a:srgbClr val="053760"/>
                </a:solidFill>
              </a:rPr>
              <a:t>Session 2.F: Score and Discuss Two Samples</a:t>
            </a:r>
          </a:p>
        </p:txBody>
      </p:sp>
      <p:sp>
        <p:nvSpPr>
          <p:cNvPr id="5" name="Slide Number Placeholder 4"/>
          <p:cNvSpPr>
            <a:spLocks noGrp="1"/>
          </p:cNvSpPr>
          <p:nvPr>
            <p:ph type="sldNum" sz="quarter" idx="12"/>
          </p:nvPr>
        </p:nvSpPr>
        <p:spPr/>
        <p:txBody>
          <a:bodyPr/>
          <a:lstStyle/>
          <a:p>
            <a:fld id="{8E81FCBC-12BC-47C8-BE87-B3BC886BF939}" type="slidenum">
              <a:rPr lang="en-US" smtClean="0"/>
              <a:pPr/>
              <a:t>75</a:t>
            </a:fld>
            <a:endParaRPr lang="en-US"/>
          </a:p>
        </p:txBody>
      </p:sp>
    </p:spTree>
    <p:extLst>
      <p:ext uri="{BB962C8B-B14F-4D97-AF65-F5344CB8AC3E}">
        <p14:creationId xmlns:p14="http://schemas.microsoft.com/office/powerpoint/2010/main" val="705830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dirty="0">
                <a:solidFill>
                  <a:schemeClr val="tx2">
                    <a:lumMod val="75000"/>
                  </a:schemeClr>
                </a:solidFill>
              </a:rPr>
              <a:t>Write Your Scores on Sticky Notes</a:t>
            </a:r>
          </a:p>
        </p:txBody>
      </p:sp>
      <p:pic>
        <p:nvPicPr>
          <p:cNvPr id="6" name="Picture 5" descr="Image of a pile of sticky not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057400"/>
            <a:ext cx="3276600" cy="3276600"/>
          </a:xfrm>
          <a:prstGeom prst="rect">
            <a:avLst/>
          </a:prstGeom>
        </p:spPr>
      </p:pic>
      <p:sp>
        <p:nvSpPr>
          <p:cNvPr id="8" name="TextBox 7"/>
          <p:cNvSpPr txBox="1"/>
          <p:nvPr/>
        </p:nvSpPr>
        <p:spPr>
          <a:xfrm>
            <a:off x="838200" y="2209800"/>
            <a:ext cx="3505200" cy="2831544"/>
          </a:xfrm>
          <a:prstGeom prst="rect">
            <a:avLst/>
          </a:prstGeom>
          <a:noFill/>
          <a:ln w="41275">
            <a:solidFill>
              <a:schemeClr val="accent1"/>
            </a:solidFill>
          </a:ln>
        </p:spPr>
        <p:txBody>
          <a:bodyPr wrap="square" rtlCol="0">
            <a:spAutoFit/>
          </a:bodyPr>
          <a:lstStyle/>
          <a:p>
            <a:r>
              <a:rPr lang="en-US" sz="2400" dirty="0"/>
              <a:t>e.g., </a:t>
            </a:r>
          </a:p>
          <a:p>
            <a:endParaRPr lang="en-US" sz="2400" dirty="0"/>
          </a:p>
          <a:p>
            <a:pPr algn="ctr"/>
            <a:r>
              <a:rPr lang="en-US" sz="2800" dirty="0"/>
              <a:t>“Gr3 Opinion B” </a:t>
            </a:r>
          </a:p>
          <a:p>
            <a:pPr algn="ctr"/>
            <a:r>
              <a:rPr lang="en-US" sz="2800" dirty="0">
                <a:latin typeface="Segoe Print" panose="02000600000000000000" pitchFamily="2" charset="0"/>
              </a:rPr>
              <a:t>2</a:t>
            </a:r>
          </a:p>
          <a:p>
            <a:pPr algn="ctr"/>
            <a:r>
              <a:rPr lang="en-US" sz="2800" dirty="0">
                <a:latin typeface="Segoe Print" panose="02000600000000000000" pitchFamily="2" charset="0"/>
              </a:rPr>
              <a:t>3</a:t>
            </a:r>
          </a:p>
          <a:p>
            <a:pPr algn="ctr"/>
            <a:r>
              <a:rPr lang="en-US" sz="2800" dirty="0">
                <a:latin typeface="Segoe Print" panose="02000600000000000000" pitchFamily="2" charset="0"/>
              </a:rPr>
              <a:t>1</a:t>
            </a:r>
            <a:endParaRPr lang="en-US" sz="2000" dirty="0">
              <a:latin typeface="Segoe Print" panose="02000600000000000000" pitchFamily="2" charset="0"/>
            </a:endParaRPr>
          </a:p>
          <a:p>
            <a:endParaRPr lang="en-US" dirty="0"/>
          </a:p>
        </p:txBody>
      </p:sp>
      <p:sp>
        <p:nvSpPr>
          <p:cNvPr id="5" name="TextBox 4"/>
          <p:cNvSpPr txBox="1"/>
          <p:nvPr/>
        </p:nvSpPr>
        <p:spPr>
          <a:xfrm>
            <a:off x="228600" y="228600"/>
            <a:ext cx="426520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sp>
        <p:nvSpPr>
          <p:cNvPr id="3" name="Slide Number Placeholder 2"/>
          <p:cNvSpPr>
            <a:spLocks noGrp="1"/>
          </p:cNvSpPr>
          <p:nvPr>
            <p:ph type="sldNum" sz="quarter" idx="12"/>
          </p:nvPr>
        </p:nvSpPr>
        <p:spPr/>
        <p:txBody>
          <a:bodyPr/>
          <a:lstStyle/>
          <a:p>
            <a:fld id="{8E81FCBC-12BC-47C8-BE87-B3BC886BF939}" type="slidenum">
              <a:rPr lang="en-US" smtClean="0"/>
              <a:pPr/>
              <a:t>76</a:t>
            </a:fld>
            <a:endParaRPr lang="en-US"/>
          </a:p>
        </p:txBody>
      </p:sp>
    </p:spTree>
    <p:extLst>
      <p:ext uri="{BB962C8B-B14F-4D97-AF65-F5344CB8AC3E}">
        <p14:creationId xmlns:p14="http://schemas.microsoft.com/office/powerpoint/2010/main" val="18651778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212" y="467520"/>
            <a:ext cx="8229600" cy="1143000"/>
          </a:xfrm>
        </p:spPr>
        <p:txBody>
          <a:bodyPr>
            <a:normAutofit/>
          </a:bodyPr>
          <a:lstStyle/>
          <a:p>
            <a:pPr algn="l"/>
            <a:r>
              <a:rPr lang="en-US" sz="3700" cap="all" dirty="0">
                <a:solidFill>
                  <a:schemeClr val="tx2">
                    <a:lumMod val="75000"/>
                  </a:schemeClr>
                </a:solidFill>
              </a:rPr>
              <a:t>H</a:t>
            </a:r>
            <a:r>
              <a:rPr lang="en-US" sz="3700" dirty="0">
                <a:solidFill>
                  <a:schemeClr val="tx2">
                    <a:lumMod val="75000"/>
                  </a:schemeClr>
                </a:solidFill>
              </a:rPr>
              <a:t>ow Do You Chart Your Scores</a:t>
            </a:r>
            <a:r>
              <a:rPr lang="en-US" sz="3700" cap="all" dirty="0">
                <a:solidFill>
                  <a:schemeClr val="tx2">
                    <a:lumMod val="75000"/>
                  </a:schemeClr>
                </a:solidFill>
              </a:rPr>
              <a:t>?</a:t>
            </a:r>
          </a:p>
        </p:txBody>
      </p:sp>
      <p:sp>
        <p:nvSpPr>
          <p:cNvPr id="4" name="TextBox 3"/>
          <p:cNvSpPr txBox="1"/>
          <p:nvPr/>
        </p:nvSpPr>
        <p:spPr>
          <a:xfrm>
            <a:off x="228600" y="304800"/>
            <a:ext cx="426520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grpSp>
        <p:nvGrpSpPr>
          <p:cNvPr id="2" name="Group 4" descr="Charting Paper for Sample___&#10;shows a table with the dimensions down the first column and the scores 4 - 0 creating all other columns"/>
          <p:cNvGrpSpPr>
            <a:grpSpLocks noChangeAspect="1"/>
          </p:cNvGrpSpPr>
          <p:nvPr/>
        </p:nvGrpSpPr>
        <p:grpSpPr bwMode="auto">
          <a:xfrm>
            <a:off x="1066800" y="1447800"/>
            <a:ext cx="6470650" cy="4095750"/>
            <a:chOff x="672" y="912"/>
            <a:chExt cx="4076" cy="2580"/>
          </a:xfrm>
        </p:grpSpPr>
        <p:sp>
          <p:nvSpPr>
            <p:cNvPr id="5" name="AutoShape 3"/>
            <p:cNvSpPr>
              <a:spLocks noChangeAspect="1" noChangeArrowheads="1" noTextEdit="1"/>
            </p:cNvSpPr>
            <p:nvPr/>
          </p:nvSpPr>
          <p:spPr bwMode="auto">
            <a:xfrm>
              <a:off x="672" y="912"/>
              <a:ext cx="4076" cy="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205"/>
            <p:cNvGrpSpPr>
              <a:grpSpLocks/>
            </p:cNvGrpSpPr>
            <p:nvPr/>
          </p:nvGrpSpPr>
          <p:grpSpPr bwMode="auto">
            <a:xfrm>
              <a:off x="672" y="913"/>
              <a:ext cx="4046" cy="1996"/>
              <a:chOff x="672" y="913"/>
              <a:chExt cx="4046" cy="1996"/>
            </a:xfrm>
          </p:grpSpPr>
          <p:sp>
            <p:nvSpPr>
              <p:cNvPr id="145" name="Rectangle 5"/>
              <p:cNvSpPr>
                <a:spLocks noChangeArrowheads="1"/>
              </p:cNvSpPr>
              <p:nvPr/>
            </p:nvSpPr>
            <p:spPr bwMode="auto">
              <a:xfrm>
                <a:off x="1506" y="913"/>
                <a:ext cx="170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000000"/>
                    </a:solidFill>
                    <a:effectLst/>
                    <a:latin typeface="Calibri" panose="020F0502020204030204" pitchFamily="34" charset="0"/>
                  </a:rPr>
                  <a:t>Charting Paper for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 name="Rectangle 6"/>
              <p:cNvSpPr>
                <a:spLocks noChangeArrowheads="1"/>
              </p:cNvSpPr>
              <p:nvPr/>
            </p:nvSpPr>
            <p:spPr bwMode="auto">
              <a:xfrm>
                <a:off x="3099" y="913"/>
                <a:ext cx="79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000000"/>
                    </a:solidFill>
                    <a:effectLst/>
                    <a:latin typeface="Calibri" panose="020F0502020204030204" pitchFamily="34" charset="0"/>
                  </a:rPr>
                  <a:t>Sample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 name="Rectangle 7"/>
              <p:cNvSpPr>
                <a:spLocks noChangeArrowheads="1"/>
              </p:cNvSpPr>
              <p:nvPr/>
            </p:nvSpPr>
            <p:spPr bwMode="auto">
              <a:xfrm>
                <a:off x="3768" y="913"/>
                <a:ext cx="3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000000"/>
                    </a:solidFill>
                    <a:effectLst/>
                    <a:latin typeface="Calibri" panose="020F0502020204030204" pitchFamily="34" charset="0"/>
                  </a:rPr>
                  <a:t>___</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Rectangle 8"/>
              <p:cNvSpPr>
                <a:spLocks noChangeArrowheads="1"/>
              </p:cNvSpPr>
              <p:nvPr/>
            </p:nvSpPr>
            <p:spPr bwMode="auto">
              <a:xfrm>
                <a:off x="3875" y="913"/>
                <a:ext cx="15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Rectangle 13"/>
              <p:cNvSpPr>
                <a:spLocks noChangeArrowheads="1"/>
              </p:cNvSpPr>
              <p:nvPr/>
            </p:nvSpPr>
            <p:spPr bwMode="auto">
              <a:xfrm>
                <a:off x="3190" y="1224"/>
                <a:ext cx="8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Rectangle 15"/>
              <p:cNvSpPr>
                <a:spLocks noChangeArrowheads="1"/>
              </p:cNvSpPr>
              <p:nvPr/>
            </p:nvSpPr>
            <p:spPr bwMode="auto">
              <a:xfrm>
                <a:off x="672" y="1420"/>
                <a:ext cx="4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Rectangle 16"/>
              <p:cNvSpPr>
                <a:spLocks noChangeArrowheads="1"/>
              </p:cNvSpPr>
              <p:nvPr/>
            </p:nvSpPr>
            <p:spPr bwMode="auto">
              <a:xfrm>
                <a:off x="678" y="1553"/>
                <a:ext cx="943"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7"/>
              <p:cNvSpPr>
                <a:spLocks noChangeArrowheads="1"/>
              </p:cNvSpPr>
              <p:nvPr/>
            </p:nvSpPr>
            <p:spPr bwMode="auto">
              <a:xfrm>
                <a:off x="678" y="1573"/>
                <a:ext cx="37" cy="404"/>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8"/>
              <p:cNvSpPr>
                <a:spLocks noChangeArrowheads="1"/>
              </p:cNvSpPr>
              <p:nvPr/>
            </p:nvSpPr>
            <p:spPr bwMode="auto">
              <a:xfrm>
                <a:off x="1584" y="1573"/>
                <a:ext cx="37" cy="404"/>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9"/>
              <p:cNvSpPr>
                <a:spLocks noChangeArrowheads="1"/>
              </p:cNvSpPr>
              <p:nvPr/>
            </p:nvSpPr>
            <p:spPr bwMode="auto">
              <a:xfrm>
                <a:off x="678" y="1977"/>
                <a:ext cx="943"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20"/>
              <p:cNvSpPr>
                <a:spLocks noChangeArrowheads="1"/>
              </p:cNvSpPr>
              <p:nvPr/>
            </p:nvSpPr>
            <p:spPr bwMode="auto">
              <a:xfrm>
                <a:off x="715" y="1573"/>
                <a:ext cx="869" cy="179"/>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21"/>
              <p:cNvSpPr>
                <a:spLocks noChangeArrowheads="1"/>
              </p:cNvSpPr>
              <p:nvPr/>
            </p:nvSpPr>
            <p:spPr bwMode="auto">
              <a:xfrm>
                <a:off x="715" y="1573"/>
                <a:ext cx="66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Calibri" panose="020F0502020204030204" pitchFamily="34" charset="0"/>
                  </a:rPr>
                  <a:t>Dimension/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2" name="Rectangle 22"/>
              <p:cNvSpPr>
                <a:spLocks noChangeArrowheads="1"/>
              </p:cNvSpPr>
              <p:nvPr/>
            </p:nvSpPr>
            <p:spPr bwMode="auto">
              <a:xfrm>
                <a:off x="715" y="1752"/>
                <a:ext cx="869"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23"/>
              <p:cNvSpPr>
                <a:spLocks noChangeArrowheads="1"/>
              </p:cNvSpPr>
              <p:nvPr/>
            </p:nvSpPr>
            <p:spPr bwMode="auto">
              <a:xfrm>
                <a:off x="715" y="1752"/>
                <a:ext cx="38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Score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Rectangle 24"/>
              <p:cNvSpPr>
                <a:spLocks noChangeArrowheads="1"/>
              </p:cNvSpPr>
              <p:nvPr/>
            </p:nvSpPr>
            <p:spPr bwMode="auto">
              <a:xfrm>
                <a:off x="1026" y="1752"/>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Rectangle 25"/>
              <p:cNvSpPr>
                <a:spLocks noChangeArrowheads="1"/>
              </p:cNvSpPr>
              <p:nvPr/>
            </p:nvSpPr>
            <p:spPr bwMode="auto">
              <a:xfrm>
                <a:off x="1627" y="1553"/>
                <a:ext cx="619"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6"/>
              <p:cNvSpPr>
                <a:spLocks noChangeArrowheads="1"/>
              </p:cNvSpPr>
              <p:nvPr/>
            </p:nvSpPr>
            <p:spPr bwMode="auto">
              <a:xfrm>
                <a:off x="1627" y="1573"/>
                <a:ext cx="37"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27"/>
              <p:cNvSpPr>
                <a:spLocks noChangeArrowheads="1"/>
              </p:cNvSpPr>
              <p:nvPr/>
            </p:nvSpPr>
            <p:spPr bwMode="auto">
              <a:xfrm>
                <a:off x="2208" y="1573"/>
                <a:ext cx="38"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28"/>
              <p:cNvSpPr>
                <a:spLocks noChangeArrowheads="1"/>
              </p:cNvSpPr>
              <p:nvPr/>
            </p:nvSpPr>
            <p:spPr bwMode="auto">
              <a:xfrm>
                <a:off x="1627" y="1798"/>
                <a:ext cx="619" cy="199"/>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29"/>
              <p:cNvSpPr>
                <a:spLocks noChangeArrowheads="1"/>
              </p:cNvSpPr>
              <p:nvPr/>
            </p:nvSpPr>
            <p:spPr bwMode="auto">
              <a:xfrm>
                <a:off x="1664" y="1573"/>
                <a:ext cx="544"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30"/>
              <p:cNvSpPr>
                <a:spLocks noChangeArrowheads="1"/>
              </p:cNvSpPr>
              <p:nvPr/>
            </p:nvSpPr>
            <p:spPr bwMode="auto">
              <a:xfrm>
                <a:off x="1902" y="1573"/>
                <a:ext cx="14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Rectangle 31"/>
              <p:cNvSpPr>
                <a:spLocks noChangeArrowheads="1"/>
              </p:cNvSpPr>
              <p:nvPr/>
            </p:nvSpPr>
            <p:spPr bwMode="auto">
              <a:xfrm>
                <a:off x="1971" y="1573"/>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Rectangle 32"/>
              <p:cNvSpPr>
                <a:spLocks noChangeArrowheads="1"/>
              </p:cNvSpPr>
              <p:nvPr/>
            </p:nvSpPr>
            <p:spPr bwMode="auto">
              <a:xfrm>
                <a:off x="2252" y="1553"/>
                <a:ext cx="630"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33"/>
              <p:cNvSpPr>
                <a:spLocks noChangeArrowheads="1"/>
              </p:cNvSpPr>
              <p:nvPr/>
            </p:nvSpPr>
            <p:spPr bwMode="auto">
              <a:xfrm>
                <a:off x="2252" y="1573"/>
                <a:ext cx="37"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34"/>
              <p:cNvSpPr>
                <a:spLocks noChangeArrowheads="1"/>
              </p:cNvSpPr>
              <p:nvPr/>
            </p:nvSpPr>
            <p:spPr bwMode="auto">
              <a:xfrm>
                <a:off x="2844" y="1573"/>
                <a:ext cx="38"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5"/>
              <p:cNvSpPr>
                <a:spLocks noChangeArrowheads="1"/>
              </p:cNvSpPr>
              <p:nvPr/>
            </p:nvSpPr>
            <p:spPr bwMode="auto">
              <a:xfrm>
                <a:off x="2252" y="1798"/>
                <a:ext cx="630" cy="199"/>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36"/>
              <p:cNvSpPr>
                <a:spLocks noChangeArrowheads="1"/>
              </p:cNvSpPr>
              <p:nvPr/>
            </p:nvSpPr>
            <p:spPr bwMode="auto">
              <a:xfrm>
                <a:off x="2289" y="1573"/>
                <a:ext cx="555"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37"/>
              <p:cNvSpPr>
                <a:spLocks noChangeArrowheads="1"/>
              </p:cNvSpPr>
              <p:nvPr/>
            </p:nvSpPr>
            <p:spPr bwMode="auto">
              <a:xfrm>
                <a:off x="2532" y="1573"/>
                <a:ext cx="14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Rectangle 38"/>
              <p:cNvSpPr>
                <a:spLocks noChangeArrowheads="1"/>
              </p:cNvSpPr>
              <p:nvPr/>
            </p:nvSpPr>
            <p:spPr bwMode="auto">
              <a:xfrm>
                <a:off x="2601" y="1573"/>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Rectangle 39"/>
              <p:cNvSpPr>
                <a:spLocks noChangeArrowheads="1"/>
              </p:cNvSpPr>
              <p:nvPr/>
            </p:nvSpPr>
            <p:spPr bwMode="auto">
              <a:xfrm>
                <a:off x="2887" y="1553"/>
                <a:ext cx="605"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40"/>
              <p:cNvSpPr>
                <a:spLocks noChangeArrowheads="1"/>
              </p:cNvSpPr>
              <p:nvPr/>
            </p:nvSpPr>
            <p:spPr bwMode="auto">
              <a:xfrm>
                <a:off x="2887" y="1573"/>
                <a:ext cx="38"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41"/>
              <p:cNvSpPr>
                <a:spLocks noChangeArrowheads="1"/>
              </p:cNvSpPr>
              <p:nvPr/>
            </p:nvSpPr>
            <p:spPr bwMode="auto">
              <a:xfrm>
                <a:off x="3455" y="1573"/>
                <a:ext cx="37"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42"/>
              <p:cNvSpPr>
                <a:spLocks noChangeArrowheads="1"/>
              </p:cNvSpPr>
              <p:nvPr/>
            </p:nvSpPr>
            <p:spPr bwMode="auto">
              <a:xfrm>
                <a:off x="2887" y="1798"/>
                <a:ext cx="605" cy="199"/>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43"/>
              <p:cNvSpPr>
                <a:spLocks noChangeArrowheads="1"/>
              </p:cNvSpPr>
              <p:nvPr/>
            </p:nvSpPr>
            <p:spPr bwMode="auto">
              <a:xfrm>
                <a:off x="2925" y="1573"/>
                <a:ext cx="530"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44"/>
              <p:cNvSpPr>
                <a:spLocks noChangeArrowheads="1"/>
              </p:cNvSpPr>
              <p:nvPr/>
            </p:nvSpPr>
            <p:spPr bwMode="auto">
              <a:xfrm>
                <a:off x="3154" y="1573"/>
                <a:ext cx="14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Rectangle 45"/>
              <p:cNvSpPr>
                <a:spLocks noChangeArrowheads="1"/>
              </p:cNvSpPr>
              <p:nvPr/>
            </p:nvSpPr>
            <p:spPr bwMode="auto">
              <a:xfrm>
                <a:off x="3223" y="1573"/>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Rectangle 46"/>
              <p:cNvSpPr>
                <a:spLocks noChangeArrowheads="1"/>
              </p:cNvSpPr>
              <p:nvPr/>
            </p:nvSpPr>
            <p:spPr bwMode="auto">
              <a:xfrm>
                <a:off x="3498" y="1553"/>
                <a:ext cx="604"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47"/>
              <p:cNvSpPr>
                <a:spLocks noChangeArrowheads="1"/>
              </p:cNvSpPr>
              <p:nvPr/>
            </p:nvSpPr>
            <p:spPr bwMode="auto">
              <a:xfrm>
                <a:off x="3498" y="1573"/>
                <a:ext cx="37"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48"/>
              <p:cNvSpPr>
                <a:spLocks noChangeArrowheads="1"/>
              </p:cNvSpPr>
              <p:nvPr/>
            </p:nvSpPr>
            <p:spPr bwMode="auto">
              <a:xfrm>
                <a:off x="4065" y="1573"/>
                <a:ext cx="37"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49"/>
              <p:cNvSpPr>
                <a:spLocks noChangeArrowheads="1"/>
              </p:cNvSpPr>
              <p:nvPr/>
            </p:nvSpPr>
            <p:spPr bwMode="auto">
              <a:xfrm>
                <a:off x="3498" y="1798"/>
                <a:ext cx="604" cy="199"/>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50"/>
              <p:cNvSpPr>
                <a:spLocks noChangeArrowheads="1"/>
              </p:cNvSpPr>
              <p:nvPr/>
            </p:nvSpPr>
            <p:spPr bwMode="auto">
              <a:xfrm>
                <a:off x="3535" y="1573"/>
                <a:ext cx="530"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51"/>
              <p:cNvSpPr>
                <a:spLocks noChangeArrowheads="1"/>
              </p:cNvSpPr>
              <p:nvPr/>
            </p:nvSpPr>
            <p:spPr bwMode="auto">
              <a:xfrm>
                <a:off x="3764" y="1573"/>
                <a:ext cx="14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Rectangle 52"/>
              <p:cNvSpPr>
                <a:spLocks noChangeArrowheads="1"/>
              </p:cNvSpPr>
              <p:nvPr/>
            </p:nvSpPr>
            <p:spPr bwMode="auto">
              <a:xfrm>
                <a:off x="3833" y="1573"/>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Rectangle 53"/>
              <p:cNvSpPr>
                <a:spLocks noChangeArrowheads="1"/>
              </p:cNvSpPr>
              <p:nvPr/>
            </p:nvSpPr>
            <p:spPr bwMode="auto">
              <a:xfrm>
                <a:off x="4108" y="1553"/>
                <a:ext cx="605"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54"/>
              <p:cNvSpPr>
                <a:spLocks noChangeArrowheads="1"/>
              </p:cNvSpPr>
              <p:nvPr/>
            </p:nvSpPr>
            <p:spPr bwMode="auto">
              <a:xfrm>
                <a:off x="4108" y="1573"/>
                <a:ext cx="37"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55"/>
              <p:cNvSpPr>
                <a:spLocks noChangeArrowheads="1"/>
              </p:cNvSpPr>
              <p:nvPr/>
            </p:nvSpPr>
            <p:spPr bwMode="auto">
              <a:xfrm>
                <a:off x="4675" y="1573"/>
                <a:ext cx="38"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56"/>
              <p:cNvSpPr>
                <a:spLocks noChangeArrowheads="1"/>
              </p:cNvSpPr>
              <p:nvPr/>
            </p:nvSpPr>
            <p:spPr bwMode="auto">
              <a:xfrm>
                <a:off x="4108" y="1798"/>
                <a:ext cx="605" cy="199"/>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57"/>
              <p:cNvSpPr>
                <a:spLocks noChangeArrowheads="1"/>
              </p:cNvSpPr>
              <p:nvPr/>
            </p:nvSpPr>
            <p:spPr bwMode="auto">
              <a:xfrm>
                <a:off x="4145" y="1573"/>
                <a:ext cx="530" cy="225"/>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58"/>
              <p:cNvSpPr>
                <a:spLocks noChangeArrowheads="1"/>
              </p:cNvSpPr>
              <p:nvPr/>
            </p:nvSpPr>
            <p:spPr bwMode="auto">
              <a:xfrm>
                <a:off x="4375" y="1573"/>
                <a:ext cx="14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Rectangle 59"/>
              <p:cNvSpPr>
                <a:spLocks noChangeArrowheads="1"/>
              </p:cNvSpPr>
              <p:nvPr/>
            </p:nvSpPr>
            <p:spPr bwMode="auto">
              <a:xfrm>
                <a:off x="4444" y="1573"/>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Rectangle 60"/>
              <p:cNvSpPr>
                <a:spLocks noChangeArrowheads="1"/>
              </p:cNvSpPr>
              <p:nvPr/>
            </p:nvSpPr>
            <p:spPr bwMode="auto">
              <a:xfrm>
                <a:off x="672" y="1547"/>
                <a:ext cx="6"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61"/>
              <p:cNvSpPr>
                <a:spLocks noChangeArrowheads="1"/>
              </p:cNvSpPr>
              <p:nvPr/>
            </p:nvSpPr>
            <p:spPr bwMode="auto">
              <a:xfrm>
                <a:off x="672" y="1547"/>
                <a:ext cx="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62"/>
              <p:cNvSpPr>
                <a:spLocks noChangeArrowheads="1"/>
              </p:cNvSpPr>
              <p:nvPr/>
            </p:nvSpPr>
            <p:spPr bwMode="auto">
              <a:xfrm>
                <a:off x="678" y="1547"/>
                <a:ext cx="943"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63"/>
              <p:cNvSpPr>
                <a:spLocks noChangeArrowheads="1"/>
              </p:cNvSpPr>
              <p:nvPr/>
            </p:nvSpPr>
            <p:spPr bwMode="auto">
              <a:xfrm>
                <a:off x="678" y="1553"/>
                <a:ext cx="943"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64"/>
              <p:cNvSpPr>
                <a:spLocks noChangeArrowheads="1"/>
              </p:cNvSpPr>
              <p:nvPr/>
            </p:nvSpPr>
            <p:spPr bwMode="auto">
              <a:xfrm>
                <a:off x="1621" y="1553"/>
                <a:ext cx="6"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65"/>
              <p:cNvSpPr>
                <a:spLocks noChangeArrowheads="1"/>
              </p:cNvSpPr>
              <p:nvPr/>
            </p:nvSpPr>
            <p:spPr bwMode="auto">
              <a:xfrm>
                <a:off x="1621" y="1547"/>
                <a:ext cx="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6"/>
              <p:cNvSpPr>
                <a:spLocks noChangeArrowheads="1"/>
              </p:cNvSpPr>
              <p:nvPr/>
            </p:nvSpPr>
            <p:spPr bwMode="auto">
              <a:xfrm>
                <a:off x="1627" y="1547"/>
                <a:ext cx="618"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67"/>
              <p:cNvSpPr>
                <a:spLocks noChangeArrowheads="1"/>
              </p:cNvSpPr>
              <p:nvPr/>
            </p:nvSpPr>
            <p:spPr bwMode="auto">
              <a:xfrm>
                <a:off x="1627" y="1553"/>
                <a:ext cx="618"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68"/>
              <p:cNvSpPr>
                <a:spLocks noChangeArrowheads="1"/>
              </p:cNvSpPr>
              <p:nvPr/>
            </p:nvSpPr>
            <p:spPr bwMode="auto">
              <a:xfrm>
                <a:off x="2245" y="1553"/>
                <a:ext cx="6"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69"/>
              <p:cNvSpPr>
                <a:spLocks noChangeArrowheads="1"/>
              </p:cNvSpPr>
              <p:nvPr/>
            </p:nvSpPr>
            <p:spPr bwMode="auto">
              <a:xfrm>
                <a:off x="2245" y="1547"/>
                <a:ext cx="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70"/>
              <p:cNvSpPr>
                <a:spLocks noChangeArrowheads="1"/>
              </p:cNvSpPr>
              <p:nvPr/>
            </p:nvSpPr>
            <p:spPr bwMode="auto">
              <a:xfrm>
                <a:off x="2251" y="1547"/>
                <a:ext cx="631"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71"/>
              <p:cNvSpPr>
                <a:spLocks noChangeArrowheads="1"/>
              </p:cNvSpPr>
              <p:nvPr/>
            </p:nvSpPr>
            <p:spPr bwMode="auto">
              <a:xfrm>
                <a:off x="2251" y="1553"/>
                <a:ext cx="631"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72"/>
              <p:cNvSpPr>
                <a:spLocks noChangeArrowheads="1"/>
              </p:cNvSpPr>
              <p:nvPr/>
            </p:nvSpPr>
            <p:spPr bwMode="auto">
              <a:xfrm>
                <a:off x="2882" y="1553"/>
                <a:ext cx="5"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73"/>
              <p:cNvSpPr>
                <a:spLocks noChangeArrowheads="1"/>
              </p:cNvSpPr>
              <p:nvPr/>
            </p:nvSpPr>
            <p:spPr bwMode="auto">
              <a:xfrm>
                <a:off x="2882" y="1547"/>
                <a:ext cx="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74"/>
              <p:cNvSpPr>
                <a:spLocks noChangeArrowheads="1"/>
              </p:cNvSpPr>
              <p:nvPr/>
            </p:nvSpPr>
            <p:spPr bwMode="auto">
              <a:xfrm>
                <a:off x="2887" y="1547"/>
                <a:ext cx="60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75"/>
              <p:cNvSpPr>
                <a:spLocks noChangeArrowheads="1"/>
              </p:cNvSpPr>
              <p:nvPr/>
            </p:nvSpPr>
            <p:spPr bwMode="auto">
              <a:xfrm>
                <a:off x="2887" y="1553"/>
                <a:ext cx="605"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76"/>
              <p:cNvSpPr>
                <a:spLocks noChangeArrowheads="1"/>
              </p:cNvSpPr>
              <p:nvPr/>
            </p:nvSpPr>
            <p:spPr bwMode="auto">
              <a:xfrm>
                <a:off x="3492" y="1553"/>
                <a:ext cx="6"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77"/>
              <p:cNvSpPr>
                <a:spLocks noChangeArrowheads="1"/>
              </p:cNvSpPr>
              <p:nvPr/>
            </p:nvSpPr>
            <p:spPr bwMode="auto">
              <a:xfrm>
                <a:off x="3492" y="1547"/>
                <a:ext cx="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78"/>
              <p:cNvSpPr>
                <a:spLocks noChangeArrowheads="1"/>
              </p:cNvSpPr>
              <p:nvPr/>
            </p:nvSpPr>
            <p:spPr bwMode="auto">
              <a:xfrm>
                <a:off x="3498" y="1547"/>
                <a:ext cx="604"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79"/>
              <p:cNvSpPr>
                <a:spLocks noChangeArrowheads="1"/>
              </p:cNvSpPr>
              <p:nvPr/>
            </p:nvSpPr>
            <p:spPr bwMode="auto">
              <a:xfrm>
                <a:off x="3498" y="1553"/>
                <a:ext cx="604"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80"/>
              <p:cNvSpPr>
                <a:spLocks noChangeArrowheads="1"/>
              </p:cNvSpPr>
              <p:nvPr/>
            </p:nvSpPr>
            <p:spPr bwMode="auto">
              <a:xfrm>
                <a:off x="4102" y="1553"/>
                <a:ext cx="6"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81"/>
              <p:cNvSpPr>
                <a:spLocks noChangeArrowheads="1"/>
              </p:cNvSpPr>
              <p:nvPr/>
            </p:nvSpPr>
            <p:spPr bwMode="auto">
              <a:xfrm>
                <a:off x="4102" y="1547"/>
                <a:ext cx="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82"/>
              <p:cNvSpPr>
                <a:spLocks noChangeArrowheads="1"/>
              </p:cNvSpPr>
              <p:nvPr/>
            </p:nvSpPr>
            <p:spPr bwMode="auto">
              <a:xfrm>
                <a:off x="4108" y="1547"/>
                <a:ext cx="60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83"/>
              <p:cNvSpPr>
                <a:spLocks noChangeArrowheads="1"/>
              </p:cNvSpPr>
              <p:nvPr/>
            </p:nvSpPr>
            <p:spPr bwMode="auto">
              <a:xfrm>
                <a:off x="4108" y="1553"/>
                <a:ext cx="605"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84"/>
              <p:cNvSpPr>
                <a:spLocks noChangeArrowheads="1"/>
              </p:cNvSpPr>
              <p:nvPr/>
            </p:nvSpPr>
            <p:spPr bwMode="auto">
              <a:xfrm>
                <a:off x="4713" y="1547"/>
                <a:ext cx="5"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85"/>
              <p:cNvSpPr>
                <a:spLocks noChangeArrowheads="1"/>
              </p:cNvSpPr>
              <p:nvPr/>
            </p:nvSpPr>
            <p:spPr bwMode="auto">
              <a:xfrm>
                <a:off x="4713" y="1547"/>
                <a:ext cx="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86"/>
              <p:cNvSpPr>
                <a:spLocks noChangeArrowheads="1"/>
              </p:cNvSpPr>
              <p:nvPr/>
            </p:nvSpPr>
            <p:spPr bwMode="auto">
              <a:xfrm>
                <a:off x="675" y="1977"/>
                <a:ext cx="950"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87"/>
              <p:cNvSpPr>
                <a:spLocks noChangeArrowheads="1"/>
              </p:cNvSpPr>
              <p:nvPr/>
            </p:nvSpPr>
            <p:spPr bwMode="auto">
              <a:xfrm>
                <a:off x="672" y="1573"/>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88"/>
              <p:cNvSpPr>
                <a:spLocks noChangeArrowheads="1"/>
              </p:cNvSpPr>
              <p:nvPr/>
            </p:nvSpPr>
            <p:spPr bwMode="auto">
              <a:xfrm>
                <a:off x="1625" y="1977"/>
                <a:ext cx="624"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89"/>
              <p:cNvSpPr>
                <a:spLocks noChangeArrowheads="1"/>
              </p:cNvSpPr>
              <p:nvPr/>
            </p:nvSpPr>
            <p:spPr bwMode="auto">
              <a:xfrm>
                <a:off x="1621" y="1573"/>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90"/>
              <p:cNvSpPr>
                <a:spLocks noChangeArrowheads="1"/>
              </p:cNvSpPr>
              <p:nvPr/>
            </p:nvSpPr>
            <p:spPr bwMode="auto">
              <a:xfrm>
                <a:off x="2249" y="1977"/>
                <a:ext cx="636"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91"/>
              <p:cNvSpPr>
                <a:spLocks noChangeArrowheads="1"/>
              </p:cNvSpPr>
              <p:nvPr/>
            </p:nvSpPr>
            <p:spPr bwMode="auto">
              <a:xfrm>
                <a:off x="2245" y="1573"/>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92"/>
              <p:cNvSpPr>
                <a:spLocks noChangeArrowheads="1"/>
              </p:cNvSpPr>
              <p:nvPr/>
            </p:nvSpPr>
            <p:spPr bwMode="auto">
              <a:xfrm>
                <a:off x="2885" y="1977"/>
                <a:ext cx="610"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93"/>
              <p:cNvSpPr>
                <a:spLocks noChangeArrowheads="1"/>
              </p:cNvSpPr>
              <p:nvPr/>
            </p:nvSpPr>
            <p:spPr bwMode="auto">
              <a:xfrm>
                <a:off x="2882" y="1573"/>
                <a:ext cx="5"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94"/>
              <p:cNvSpPr>
                <a:spLocks noChangeArrowheads="1"/>
              </p:cNvSpPr>
              <p:nvPr/>
            </p:nvSpPr>
            <p:spPr bwMode="auto">
              <a:xfrm>
                <a:off x="3495" y="1977"/>
                <a:ext cx="611"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95"/>
              <p:cNvSpPr>
                <a:spLocks noChangeArrowheads="1"/>
              </p:cNvSpPr>
              <p:nvPr/>
            </p:nvSpPr>
            <p:spPr bwMode="auto">
              <a:xfrm>
                <a:off x="3492" y="1573"/>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96"/>
              <p:cNvSpPr>
                <a:spLocks noChangeArrowheads="1"/>
              </p:cNvSpPr>
              <p:nvPr/>
            </p:nvSpPr>
            <p:spPr bwMode="auto">
              <a:xfrm>
                <a:off x="4106" y="1977"/>
                <a:ext cx="610" cy="20"/>
              </a:xfrm>
              <a:prstGeom prst="rect">
                <a:avLst/>
              </a:prstGeom>
              <a:solidFill>
                <a:srgbClr val="6EA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97"/>
              <p:cNvSpPr>
                <a:spLocks noChangeArrowheads="1"/>
              </p:cNvSpPr>
              <p:nvPr/>
            </p:nvSpPr>
            <p:spPr bwMode="auto">
              <a:xfrm>
                <a:off x="4102" y="1573"/>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98"/>
              <p:cNvSpPr>
                <a:spLocks noChangeArrowheads="1"/>
              </p:cNvSpPr>
              <p:nvPr/>
            </p:nvSpPr>
            <p:spPr bwMode="auto">
              <a:xfrm>
                <a:off x="4713" y="1573"/>
                <a:ext cx="5"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99"/>
              <p:cNvSpPr>
                <a:spLocks noChangeArrowheads="1"/>
              </p:cNvSpPr>
              <p:nvPr/>
            </p:nvSpPr>
            <p:spPr bwMode="auto">
              <a:xfrm>
                <a:off x="678" y="2014"/>
                <a:ext cx="943"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100"/>
              <p:cNvSpPr>
                <a:spLocks noChangeArrowheads="1"/>
              </p:cNvSpPr>
              <p:nvPr/>
            </p:nvSpPr>
            <p:spPr bwMode="auto">
              <a:xfrm>
                <a:off x="678" y="2034"/>
                <a:ext cx="37" cy="405"/>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101"/>
              <p:cNvSpPr>
                <a:spLocks noChangeArrowheads="1"/>
              </p:cNvSpPr>
              <p:nvPr/>
            </p:nvSpPr>
            <p:spPr bwMode="auto">
              <a:xfrm>
                <a:off x="1584" y="2034"/>
                <a:ext cx="37" cy="405"/>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102"/>
              <p:cNvSpPr>
                <a:spLocks noChangeArrowheads="1"/>
              </p:cNvSpPr>
              <p:nvPr/>
            </p:nvSpPr>
            <p:spPr bwMode="auto">
              <a:xfrm>
                <a:off x="678" y="2439"/>
                <a:ext cx="943"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103"/>
              <p:cNvSpPr>
                <a:spLocks noChangeArrowheads="1"/>
              </p:cNvSpPr>
              <p:nvPr/>
            </p:nvSpPr>
            <p:spPr bwMode="auto">
              <a:xfrm>
                <a:off x="715" y="2034"/>
                <a:ext cx="869" cy="18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104"/>
              <p:cNvSpPr>
                <a:spLocks noChangeArrowheads="1"/>
              </p:cNvSpPr>
              <p:nvPr/>
            </p:nvSpPr>
            <p:spPr bwMode="auto">
              <a:xfrm>
                <a:off x="715" y="2034"/>
                <a:ext cx="86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Organization/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Rectangle 105"/>
              <p:cNvSpPr>
                <a:spLocks noChangeArrowheads="1"/>
              </p:cNvSpPr>
              <p:nvPr/>
            </p:nvSpPr>
            <p:spPr bwMode="auto">
              <a:xfrm>
                <a:off x="715" y="2214"/>
                <a:ext cx="869" cy="225"/>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106"/>
              <p:cNvSpPr>
                <a:spLocks noChangeArrowheads="1"/>
              </p:cNvSpPr>
              <p:nvPr/>
            </p:nvSpPr>
            <p:spPr bwMode="auto">
              <a:xfrm>
                <a:off x="715" y="2214"/>
                <a:ext cx="52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Purpose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7" name="Rectangle 107"/>
              <p:cNvSpPr>
                <a:spLocks noChangeArrowheads="1"/>
              </p:cNvSpPr>
              <p:nvPr/>
            </p:nvSpPr>
            <p:spPr bwMode="auto">
              <a:xfrm>
                <a:off x="1167" y="2214"/>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8" name="Rectangle 108"/>
              <p:cNvSpPr>
                <a:spLocks noChangeArrowheads="1"/>
              </p:cNvSpPr>
              <p:nvPr/>
            </p:nvSpPr>
            <p:spPr bwMode="auto">
              <a:xfrm>
                <a:off x="1627" y="2014"/>
                <a:ext cx="619" cy="111"/>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109"/>
              <p:cNvSpPr>
                <a:spLocks noChangeArrowheads="1"/>
              </p:cNvSpPr>
              <p:nvPr/>
            </p:nvSpPr>
            <p:spPr bwMode="auto">
              <a:xfrm>
                <a:off x="1627" y="2125"/>
                <a:ext cx="37"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110"/>
              <p:cNvSpPr>
                <a:spLocks noChangeArrowheads="1"/>
              </p:cNvSpPr>
              <p:nvPr/>
            </p:nvSpPr>
            <p:spPr bwMode="auto">
              <a:xfrm>
                <a:off x="2208" y="2125"/>
                <a:ext cx="38"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111"/>
              <p:cNvSpPr>
                <a:spLocks noChangeArrowheads="1"/>
              </p:cNvSpPr>
              <p:nvPr/>
            </p:nvSpPr>
            <p:spPr bwMode="auto">
              <a:xfrm>
                <a:off x="1627" y="2349"/>
                <a:ext cx="619" cy="11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112"/>
              <p:cNvSpPr>
                <a:spLocks noChangeArrowheads="1"/>
              </p:cNvSpPr>
              <p:nvPr/>
            </p:nvSpPr>
            <p:spPr bwMode="auto">
              <a:xfrm>
                <a:off x="1664" y="2125"/>
                <a:ext cx="544"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113"/>
              <p:cNvSpPr>
                <a:spLocks noChangeArrowheads="1"/>
              </p:cNvSpPr>
              <p:nvPr/>
            </p:nvSpPr>
            <p:spPr bwMode="auto">
              <a:xfrm>
                <a:off x="1936" y="2125"/>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4" name="Rectangle 114"/>
              <p:cNvSpPr>
                <a:spLocks noChangeArrowheads="1"/>
              </p:cNvSpPr>
              <p:nvPr/>
            </p:nvSpPr>
            <p:spPr bwMode="auto">
              <a:xfrm>
                <a:off x="2252" y="2014"/>
                <a:ext cx="630" cy="111"/>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115"/>
              <p:cNvSpPr>
                <a:spLocks noChangeArrowheads="1"/>
              </p:cNvSpPr>
              <p:nvPr/>
            </p:nvSpPr>
            <p:spPr bwMode="auto">
              <a:xfrm>
                <a:off x="2252" y="2125"/>
                <a:ext cx="37"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116"/>
              <p:cNvSpPr>
                <a:spLocks noChangeArrowheads="1"/>
              </p:cNvSpPr>
              <p:nvPr/>
            </p:nvSpPr>
            <p:spPr bwMode="auto">
              <a:xfrm>
                <a:off x="2844" y="2125"/>
                <a:ext cx="38"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117"/>
              <p:cNvSpPr>
                <a:spLocks noChangeArrowheads="1"/>
              </p:cNvSpPr>
              <p:nvPr/>
            </p:nvSpPr>
            <p:spPr bwMode="auto">
              <a:xfrm>
                <a:off x="2252" y="2349"/>
                <a:ext cx="630" cy="11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118"/>
              <p:cNvSpPr>
                <a:spLocks noChangeArrowheads="1"/>
              </p:cNvSpPr>
              <p:nvPr/>
            </p:nvSpPr>
            <p:spPr bwMode="auto">
              <a:xfrm>
                <a:off x="2289" y="2125"/>
                <a:ext cx="555"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119"/>
              <p:cNvSpPr>
                <a:spLocks noChangeArrowheads="1"/>
              </p:cNvSpPr>
              <p:nvPr/>
            </p:nvSpPr>
            <p:spPr bwMode="auto">
              <a:xfrm>
                <a:off x="2488" y="2125"/>
                <a:ext cx="2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0" name="Rectangle 120"/>
              <p:cNvSpPr>
                <a:spLocks noChangeArrowheads="1"/>
              </p:cNvSpPr>
              <p:nvPr/>
            </p:nvSpPr>
            <p:spPr bwMode="auto">
              <a:xfrm>
                <a:off x="2645" y="2125"/>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1" name="Rectangle 121"/>
              <p:cNvSpPr>
                <a:spLocks noChangeArrowheads="1"/>
              </p:cNvSpPr>
              <p:nvPr/>
            </p:nvSpPr>
            <p:spPr bwMode="auto">
              <a:xfrm>
                <a:off x="2887" y="2014"/>
                <a:ext cx="605" cy="111"/>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122"/>
              <p:cNvSpPr>
                <a:spLocks noChangeArrowheads="1"/>
              </p:cNvSpPr>
              <p:nvPr/>
            </p:nvSpPr>
            <p:spPr bwMode="auto">
              <a:xfrm>
                <a:off x="2887" y="2125"/>
                <a:ext cx="38"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123"/>
              <p:cNvSpPr>
                <a:spLocks noChangeArrowheads="1"/>
              </p:cNvSpPr>
              <p:nvPr/>
            </p:nvSpPr>
            <p:spPr bwMode="auto">
              <a:xfrm>
                <a:off x="3455" y="2125"/>
                <a:ext cx="37"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124"/>
              <p:cNvSpPr>
                <a:spLocks noChangeArrowheads="1"/>
              </p:cNvSpPr>
              <p:nvPr/>
            </p:nvSpPr>
            <p:spPr bwMode="auto">
              <a:xfrm>
                <a:off x="2887" y="2349"/>
                <a:ext cx="605" cy="11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125"/>
              <p:cNvSpPr>
                <a:spLocks noChangeArrowheads="1"/>
              </p:cNvSpPr>
              <p:nvPr/>
            </p:nvSpPr>
            <p:spPr bwMode="auto">
              <a:xfrm>
                <a:off x="2925" y="2125"/>
                <a:ext cx="530"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126"/>
              <p:cNvSpPr>
                <a:spLocks noChangeArrowheads="1"/>
              </p:cNvSpPr>
              <p:nvPr/>
            </p:nvSpPr>
            <p:spPr bwMode="auto">
              <a:xfrm>
                <a:off x="3110" y="2125"/>
                <a:ext cx="2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7" name="Rectangle 127"/>
              <p:cNvSpPr>
                <a:spLocks noChangeArrowheads="1"/>
              </p:cNvSpPr>
              <p:nvPr/>
            </p:nvSpPr>
            <p:spPr bwMode="auto">
              <a:xfrm>
                <a:off x="3267" y="2125"/>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8" name="Rectangle 128"/>
              <p:cNvSpPr>
                <a:spLocks noChangeArrowheads="1"/>
              </p:cNvSpPr>
              <p:nvPr/>
            </p:nvSpPr>
            <p:spPr bwMode="auto">
              <a:xfrm>
                <a:off x="3498" y="2014"/>
                <a:ext cx="604" cy="111"/>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129"/>
              <p:cNvSpPr>
                <a:spLocks noChangeArrowheads="1"/>
              </p:cNvSpPr>
              <p:nvPr/>
            </p:nvSpPr>
            <p:spPr bwMode="auto">
              <a:xfrm>
                <a:off x="3498" y="2125"/>
                <a:ext cx="37"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130"/>
              <p:cNvSpPr>
                <a:spLocks noChangeArrowheads="1"/>
              </p:cNvSpPr>
              <p:nvPr/>
            </p:nvSpPr>
            <p:spPr bwMode="auto">
              <a:xfrm>
                <a:off x="4065" y="2125"/>
                <a:ext cx="37"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131"/>
              <p:cNvSpPr>
                <a:spLocks noChangeArrowheads="1"/>
              </p:cNvSpPr>
              <p:nvPr/>
            </p:nvSpPr>
            <p:spPr bwMode="auto">
              <a:xfrm>
                <a:off x="3498" y="2349"/>
                <a:ext cx="604" cy="11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132"/>
              <p:cNvSpPr>
                <a:spLocks noChangeArrowheads="1"/>
              </p:cNvSpPr>
              <p:nvPr/>
            </p:nvSpPr>
            <p:spPr bwMode="auto">
              <a:xfrm>
                <a:off x="3535" y="2125"/>
                <a:ext cx="530"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133"/>
              <p:cNvSpPr>
                <a:spLocks noChangeArrowheads="1"/>
              </p:cNvSpPr>
              <p:nvPr/>
            </p:nvSpPr>
            <p:spPr bwMode="auto">
              <a:xfrm>
                <a:off x="3799" y="2125"/>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4" name="Rectangle 134"/>
              <p:cNvSpPr>
                <a:spLocks noChangeArrowheads="1"/>
              </p:cNvSpPr>
              <p:nvPr/>
            </p:nvSpPr>
            <p:spPr bwMode="auto">
              <a:xfrm>
                <a:off x="4108" y="2014"/>
                <a:ext cx="60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135"/>
              <p:cNvSpPr>
                <a:spLocks noChangeArrowheads="1"/>
              </p:cNvSpPr>
              <p:nvPr/>
            </p:nvSpPr>
            <p:spPr bwMode="auto">
              <a:xfrm>
                <a:off x="4108" y="2034"/>
                <a:ext cx="37" cy="2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136"/>
              <p:cNvSpPr>
                <a:spLocks noChangeArrowheads="1"/>
              </p:cNvSpPr>
              <p:nvPr/>
            </p:nvSpPr>
            <p:spPr bwMode="auto">
              <a:xfrm>
                <a:off x="4675" y="2034"/>
                <a:ext cx="38" cy="2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137"/>
              <p:cNvSpPr>
                <a:spLocks noChangeArrowheads="1"/>
              </p:cNvSpPr>
              <p:nvPr/>
            </p:nvSpPr>
            <p:spPr bwMode="auto">
              <a:xfrm>
                <a:off x="4108" y="2260"/>
                <a:ext cx="605" cy="1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138"/>
              <p:cNvSpPr>
                <a:spLocks noChangeArrowheads="1"/>
              </p:cNvSpPr>
              <p:nvPr/>
            </p:nvSpPr>
            <p:spPr bwMode="auto">
              <a:xfrm>
                <a:off x="4145" y="2034"/>
                <a:ext cx="530" cy="2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139"/>
              <p:cNvSpPr>
                <a:spLocks noChangeArrowheads="1"/>
              </p:cNvSpPr>
              <p:nvPr/>
            </p:nvSpPr>
            <p:spPr bwMode="auto">
              <a:xfrm>
                <a:off x="4145" y="2034"/>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0" name="Rectangle 140"/>
              <p:cNvSpPr>
                <a:spLocks noChangeArrowheads="1"/>
              </p:cNvSpPr>
              <p:nvPr/>
            </p:nvSpPr>
            <p:spPr bwMode="auto">
              <a:xfrm>
                <a:off x="672" y="1997"/>
                <a:ext cx="6"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141"/>
              <p:cNvSpPr>
                <a:spLocks noChangeArrowheads="1"/>
              </p:cNvSpPr>
              <p:nvPr/>
            </p:nvSpPr>
            <p:spPr bwMode="auto">
              <a:xfrm>
                <a:off x="678" y="1997"/>
                <a:ext cx="943"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142"/>
              <p:cNvSpPr>
                <a:spLocks noChangeArrowheads="1"/>
              </p:cNvSpPr>
              <p:nvPr/>
            </p:nvSpPr>
            <p:spPr bwMode="auto">
              <a:xfrm>
                <a:off x="678" y="2014"/>
                <a:ext cx="943"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143"/>
              <p:cNvSpPr>
                <a:spLocks noChangeArrowheads="1"/>
              </p:cNvSpPr>
              <p:nvPr/>
            </p:nvSpPr>
            <p:spPr bwMode="auto">
              <a:xfrm>
                <a:off x="1627" y="2014"/>
                <a:ext cx="11"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144"/>
              <p:cNvSpPr>
                <a:spLocks noChangeArrowheads="1"/>
              </p:cNvSpPr>
              <p:nvPr/>
            </p:nvSpPr>
            <p:spPr bwMode="auto">
              <a:xfrm>
                <a:off x="1621" y="2014"/>
                <a:ext cx="6"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145"/>
              <p:cNvSpPr>
                <a:spLocks noChangeArrowheads="1"/>
              </p:cNvSpPr>
              <p:nvPr/>
            </p:nvSpPr>
            <p:spPr bwMode="auto">
              <a:xfrm>
                <a:off x="1621" y="1997"/>
                <a:ext cx="17"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146"/>
              <p:cNvSpPr>
                <a:spLocks noChangeArrowheads="1"/>
              </p:cNvSpPr>
              <p:nvPr/>
            </p:nvSpPr>
            <p:spPr bwMode="auto">
              <a:xfrm>
                <a:off x="1638" y="1997"/>
                <a:ext cx="607"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147"/>
              <p:cNvSpPr>
                <a:spLocks noChangeArrowheads="1"/>
              </p:cNvSpPr>
              <p:nvPr/>
            </p:nvSpPr>
            <p:spPr bwMode="auto">
              <a:xfrm>
                <a:off x="1638" y="2014"/>
                <a:ext cx="607"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148"/>
              <p:cNvSpPr>
                <a:spLocks noChangeArrowheads="1"/>
              </p:cNvSpPr>
              <p:nvPr/>
            </p:nvSpPr>
            <p:spPr bwMode="auto">
              <a:xfrm>
                <a:off x="2251" y="2014"/>
                <a:ext cx="11"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149"/>
              <p:cNvSpPr>
                <a:spLocks noChangeArrowheads="1"/>
              </p:cNvSpPr>
              <p:nvPr/>
            </p:nvSpPr>
            <p:spPr bwMode="auto">
              <a:xfrm>
                <a:off x="2245" y="2014"/>
                <a:ext cx="6"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150"/>
              <p:cNvSpPr>
                <a:spLocks noChangeArrowheads="1"/>
              </p:cNvSpPr>
              <p:nvPr/>
            </p:nvSpPr>
            <p:spPr bwMode="auto">
              <a:xfrm>
                <a:off x="2245" y="1997"/>
                <a:ext cx="17"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151"/>
              <p:cNvSpPr>
                <a:spLocks noChangeArrowheads="1"/>
              </p:cNvSpPr>
              <p:nvPr/>
            </p:nvSpPr>
            <p:spPr bwMode="auto">
              <a:xfrm>
                <a:off x="2262" y="1997"/>
                <a:ext cx="62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152"/>
              <p:cNvSpPr>
                <a:spLocks noChangeArrowheads="1"/>
              </p:cNvSpPr>
              <p:nvPr/>
            </p:nvSpPr>
            <p:spPr bwMode="auto">
              <a:xfrm>
                <a:off x="2262" y="2014"/>
                <a:ext cx="620"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153"/>
              <p:cNvSpPr>
                <a:spLocks noChangeArrowheads="1"/>
              </p:cNvSpPr>
              <p:nvPr/>
            </p:nvSpPr>
            <p:spPr bwMode="auto">
              <a:xfrm>
                <a:off x="2887" y="2014"/>
                <a:ext cx="12"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154"/>
              <p:cNvSpPr>
                <a:spLocks noChangeArrowheads="1"/>
              </p:cNvSpPr>
              <p:nvPr/>
            </p:nvSpPr>
            <p:spPr bwMode="auto">
              <a:xfrm>
                <a:off x="2882" y="2014"/>
                <a:ext cx="5"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155"/>
              <p:cNvSpPr>
                <a:spLocks noChangeArrowheads="1"/>
              </p:cNvSpPr>
              <p:nvPr/>
            </p:nvSpPr>
            <p:spPr bwMode="auto">
              <a:xfrm>
                <a:off x="2882" y="1997"/>
                <a:ext cx="17"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156"/>
              <p:cNvSpPr>
                <a:spLocks noChangeArrowheads="1"/>
              </p:cNvSpPr>
              <p:nvPr/>
            </p:nvSpPr>
            <p:spPr bwMode="auto">
              <a:xfrm>
                <a:off x="2899" y="1997"/>
                <a:ext cx="593"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157"/>
              <p:cNvSpPr>
                <a:spLocks noChangeArrowheads="1"/>
              </p:cNvSpPr>
              <p:nvPr/>
            </p:nvSpPr>
            <p:spPr bwMode="auto">
              <a:xfrm>
                <a:off x="2899" y="2014"/>
                <a:ext cx="593"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158"/>
              <p:cNvSpPr>
                <a:spLocks noChangeArrowheads="1"/>
              </p:cNvSpPr>
              <p:nvPr/>
            </p:nvSpPr>
            <p:spPr bwMode="auto">
              <a:xfrm>
                <a:off x="3498" y="2014"/>
                <a:ext cx="11"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159"/>
              <p:cNvSpPr>
                <a:spLocks noChangeArrowheads="1"/>
              </p:cNvSpPr>
              <p:nvPr/>
            </p:nvSpPr>
            <p:spPr bwMode="auto">
              <a:xfrm>
                <a:off x="3492" y="2014"/>
                <a:ext cx="6"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160"/>
              <p:cNvSpPr>
                <a:spLocks noChangeArrowheads="1"/>
              </p:cNvSpPr>
              <p:nvPr/>
            </p:nvSpPr>
            <p:spPr bwMode="auto">
              <a:xfrm>
                <a:off x="3492" y="1997"/>
                <a:ext cx="17"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161"/>
              <p:cNvSpPr>
                <a:spLocks noChangeArrowheads="1"/>
              </p:cNvSpPr>
              <p:nvPr/>
            </p:nvSpPr>
            <p:spPr bwMode="auto">
              <a:xfrm>
                <a:off x="3509" y="1997"/>
                <a:ext cx="593"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162"/>
              <p:cNvSpPr>
                <a:spLocks noChangeArrowheads="1"/>
              </p:cNvSpPr>
              <p:nvPr/>
            </p:nvSpPr>
            <p:spPr bwMode="auto">
              <a:xfrm>
                <a:off x="3509" y="2014"/>
                <a:ext cx="593"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163"/>
              <p:cNvSpPr>
                <a:spLocks noChangeArrowheads="1"/>
              </p:cNvSpPr>
              <p:nvPr/>
            </p:nvSpPr>
            <p:spPr bwMode="auto">
              <a:xfrm>
                <a:off x="4108" y="2014"/>
                <a:ext cx="11"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164"/>
              <p:cNvSpPr>
                <a:spLocks noChangeArrowheads="1"/>
              </p:cNvSpPr>
              <p:nvPr/>
            </p:nvSpPr>
            <p:spPr bwMode="auto">
              <a:xfrm>
                <a:off x="4102" y="2014"/>
                <a:ext cx="6"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165"/>
              <p:cNvSpPr>
                <a:spLocks noChangeArrowheads="1"/>
              </p:cNvSpPr>
              <p:nvPr/>
            </p:nvSpPr>
            <p:spPr bwMode="auto">
              <a:xfrm>
                <a:off x="4102" y="1997"/>
                <a:ext cx="17"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166"/>
              <p:cNvSpPr>
                <a:spLocks noChangeArrowheads="1"/>
              </p:cNvSpPr>
              <p:nvPr/>
            </p:nvSpPr>
            <p:spPr bwMode="auto">
              <a:xfrm>
                <a:off x="4119" y="1997"/>
                <a:ext cx="594"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167"/>
              <p:cNvSpPr>
                <a:spLocks noChangeArrowheads="1"/>
              </p:cNvSpPr>
              <p:nvPr/>
            </p:nvSpPr>
            <p:spPr bwMode="auto">
              <a:xfrm>
                <a:off x="4119" y="2014"/>
                <a:ext cx="59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168"/>
              <p:cNvSpPr>
                <a:spLocks noChangeArrowheads="1"/>
              </p:cNvSpPr>
              <p:nvPr/>
            </p:nvSpPr>
            <p:spPr bwMode="auto">
              <a:xfrm>
                <a:off x="4713" y="1997"/>
                <a:ext cx="5"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169"/>
              <p:cNvSpPr>
                <a:spLocks noChangeArrowheads="1"/>
              </p:cNvSpPr>
              <p:nvPr/>
            </p:nvSpPr>
            <p:spPr bwMode="auto">
              <a:xfrm>
                <a:off x="675" y="2439"/>
                <a:ext cx="950"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170"/>
              <p:cNvSpPr>
                <a:spLocks noChangeArrowheads="1"/>
              </p:cNvSpPr>
              <p:nvPr/>
            </p:nvSpPr>
            <p:spPr bwMode="auto">
              <a:xfrm>
                <a:off x="672" y="2034"/>
                <a:ext cx="6" cy="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171"/>
              <p:cNvSpPr>
                <a:spLocks noChangeArrowheads="1"/>
              </p:cNvSpPr>
              <p:nvPr/>
            </p:nvSpPr>
            <p:spPr bwMode="auto">
              <a:xfrm>
                <a:off x="1625" y="2439"/>
                <a:ext cx="624"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172"/>
              <p:cNvSpPr>
                <a:spLocks noChangeArrowheads="1"/>
              </p:cNvSpPr>
              <p:nvPr/>
            </p:nvSpPr>
            <p:spPr bwMode="auto">
              <a:xfrm>
                <a:off x="1621" y="2034"/>
                <a:ext cx="6" cy="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173"/>
              <p:cNvSpPr>
                <a:spLocks noChangeArrowheads="1"/>
              </p:cNvSpPr>
              <p:nvPr/>
            </p:nvSpPr>
            <p:spPr bwMode="auto">
              <a:xfrm>
                <a:off x="2249" y="2439"/>
                <a:ext cx="636"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174"/>
              <p:cNvSpPr>
                <a:spLocks noChangeArrowheads="1"/>
              </p:cNvSpPr>
              <p:nvPr/>
            </p:nvSpPr>
            <p:spPr bwMode="auto">
              <a:xfrm>
                <a:off x="2245" y="2034"/>
                <a:ext cx="6" cy="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175"/>
              <p:cNvSpPr>
                <a:spLocks noChangeArrowheads="1"/>
              </p:cNvSpPr>
              <p:nvPr/>
            </p:nvSpPr>
            <p:spPr bwMode="auto">
              <a:xfrm>
                <a:off x="2885" y="2439"/>
                <a:ext cx="610"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176"/>
              <p:cNvSpPr>
                <a:spLocks noChangeArrowheads="1"/>
              </p:cNvSpPr>
              <p:nvPr/>
            </p:nvSpPr>
            <p:spPr bwMode="auto">
              <a:xfrm>
                <a:off x="2882" y="2034"/>
                <a:ext cx="5" cy="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177"/>
              <p:cNvSpPr>
                <a:spLocks noChangeArrowheads="1"/>
              </p:cNvSpPr>
              <p:nvPr/>
            </p:nvSpPr>
            <p:spPr bwMode="auto">
              <a:xfrm>
                <a:off x="3495" y="2439"/>
                <a:ext cx="611"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178"/>
              <p:cNvSpPr>
                <a:spLocks noChangeArrowheads="1"/>
              </p:cNvSpPr>
              <p:nvPr/>
            </p:nvSpPr>
            <p:spPr bwMode="auto">
              <a:xfrm>
                <a:off x="3492" y="2034"/>
                <a:ext cx="6" cy="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179"/>
              <p:cNvSpPr>
                <a:spLocks noChangeArrowheads="1"/>
              </p:cNvSpPr>
              <p:nvPr/>
            </p:nvSpPr>
            <p:spPr bwMode="auto">
              <a:xfrm>
                <a:off x="4106" y="2439"/>
                <a:ext cx="610"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180"/>
              <p:cNvSpPr>
                <a:spLocks noChangeArrowheads="1"/>
              </p:cNvSpPr>
              <p:nvPr/>
            </p:nvSpPr>
            <p:spPr bwMode="auto">
              <a:xfrm>
                <a:off x="4102" y="2034"/>
                <a:ext cx="6" cy="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181"/>
              <p:cNvSpPr>
                <a:spLocks noChangeArrowheads="1"/>
              </p:cNvSpPr>
              <p:nvPr/>
            </p:nvSpPr>
            <p:spPr bwMode="auto">
              <a:xfrm>
                <a:off x="4713" y="2034"/>
                <a:ext cx="5" cy="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182"/>
              <p:cNvSpPr>
                <a:spLocks noChangeArrowheads="1"/>
              </p:cNvSpPr>
              <p:nvPr/>
            </p:nvSpPr>
            <p:spPr bwMode="auto">
              <a:xfrm>
                <a:off x="678" y="2465"/>
                <a:ext cx="943" cy="2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183"/>
              <p:cNvSpPr>
                <a:spLocks noChangeArrowheads="1"/>
              </p:cNvSpPr>
              <p:nvPr/>
            </p:nvSpPr>
            <p:spPr bwMode="auto">
              <a:xfrm>
                <a:off x="678" y="2485"/>
                <a:ext cx="37" cy="403"/>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184"/>
              <p:cNvSpPr>
                <a:spLocks noChangeArrowheads="1"/>
              </p:cNvSpPr>
              <p:nvPr/>
            </p:nvSpPr>
            <p:spPr bwMode="auto">
              <a:xfrm>
                <a:off x="1584" y="2485"/>
                <a:ext cx="37" cy="403"/>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185"/>
              <p:cNvSpPr>
                <a:spLocks noChangeArrowheads="1"/>
              </p:cNvSpPr>
              <p:nvPr/>
            </p:nvSpPr>
            <p:spPr bwMode="auto">
              <a:xfrm>
                <a:off x="678" y="2888"/>
                <a:ext cx="943" cy="21"/>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186"/>
              <p:cNvSpPr>
                <a:spLocks noChangeArrowheads="1"/>
              </p:cNvSpPr>
              <p:nvPr/>
            </p:nvSpPr>
            <p:spPr bwMode="auto">
              <a:xfrm>
                <a:off x="715" y="2485"/>
                <a:ext cx="869" cy="179"/>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187"/>
              <p:cNvSpPr>
                <a:spLocks noChangeArrowheads="1"/>
              </p:cNvSpPr>
              <p:nvPr/>
            </p:nvSpPr>
            <p:spPr bwMode="auto">
              <a:xfrm>
                <a:off x="715" y="2485"/>
                <a:ext cx="64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Evidence/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8" name="Rectangle 188"/>
              <p:cNvSpPr>
                <a:spLocks noChangeArrowheads="1"/>
              </p:cNvSpPr>
              <p:nvPr/>
            </p:nvSpPr>
            <p:spPr bwMode="auto">
              <a:xfrm>
                <a:off x="715" y="2664"/>
                <a:ext cx="869" cy="224"/>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189"/>
              <p:cNvSpPr>
                <a:spLocks noChangeArrowheads="1"/>
              </p:cNvSpPr>
              <p:nvPr/>
            </p:nvSpPr>
            <p:spPr bwMode="auto">
              <a:xfrm>
                <a:off x="715" y="2664"/>
                <a:ext cx="7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Elaboration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0" name="Rectangle 190"/>
              <p:cNvSpPr>
                <a:spLocks noChangeArrowheads="1"/>
              </p:cNvSpPr>
              <p:nvPr/>
            </p:nvSpPr>
            <p:spPr bwMode="auto">
              <a:xfrm>
                <a:off x="1351" y="2664"/>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1" name="Rectangle 191"/>
              <p:cNvSpPr>
                <a:spLocks noChangeArrowheads="1"/>
              </p:cNvSpPr>
              <p:nvPr/>
            </p:nvSpPr>
            <p:spPr bwMode="auto">
              <a:xfrm>
                <a:off x="1627" y="2465"/>
                <a:ext cx="619" cy="109"/>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192"/>
              <p:cNvSpPr>
                <a:spLocks noChangeArrowheads="1"/>
              </p:cNvSpPr>
              <p:nvPr/>
            </p:nvSpPr>
            <p:spPr bwMode="auto">
              <a:xfrm>
                <a:off x="1627" y="2574"/>
                <a:ext cx="37" cy="225"/>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193"/>
              <p:cNvSpPr>
                <a:spLocks noChangeArrowheads="1"/>
              </p:cNvSpPr>
              <p:nvPr/>
            </p:nvSpPr>
            <p:spPr bwMode="auto">
              <a:xfrm>
                <a:off x="2208" y="2574"/>
                <a:ext cx="38" cy="225"/>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194"/>
              <p:cNvSpPr>
                <a:spLocks noChangeArrowheads="1"/>
              </p:cNvSpPr>
              <p:nvPr/>
            </p:nvSpPr>
            <p:spPr bwMode="auto">
              <a:xfrm>
                <a:off x="1627" y="2799"/>
                <a:ext cx="619" cy="11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195"/>
              <p:cNvSpPr>
                <a:spLocks noChangeArrowheads="1"/>
              </p:cNvSpPr>
              <p:nvPr/>
            </p:nvSpPr>
            <p:spPr bwMode="auto">
              <a:xfrm>
                <a:off x="1664" y="2574"/>
                <a:ext cx="544" cy="225"/>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196"/>
              <p:cNvSpPr>
                <a:spLocks noChangeArrowheads="1"/>
              </p:cNvSpPr>
              <p:nvPr/>
            </p:nvSpPr>
            <p:spPr bwMode="auto">
              <a:xfrm>
                <a:off x="1936" y="2575"/>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7" name="Rectangle 197"/>
              <p:cNvSpPr>
                <a:spLocks noChangeArrowheads="1"/>
              </p:cNvSpPr>
              <p:nvPr/>
            </p:nvSpPr>
            <p:spPr bwMode="auto">
              <a:xfrm>
                <a:off x="2252" y="2465"/>
                <a:ext cx="630" cy="109"/>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198"/>
              <p:cNvSpPr>
                <a:spLocks noChangeArrowheads="1"/>
              </p:cNvSpPr>
              <p:nvPr/>
            </p:nvSpPr>
            <p:spPr bwMode="auto">
              <a:xfrm>
                <a:off x="2252" y="2574"/>
                <a:ext cx="37" cy="225"/>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199"/>
              <p:cNvSpPr>
                <a:spLocks noChangeArrowheads="1"/>
              </p:cNvSpPr>
              <p:nvPr/>
            </p:nvSpPr>
            <p:spPr bwMode="auto">
              <a:xfrm>
                <a:off x="2844" y="2574"/>
                <a:ext cx="38" cy="225"/>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200"/>
              <p:cNvSpPr>
                <a:spLocks noChangeArrowheads="1"/>
              </p:cNvSpPr>
              <p:nvPr/>
            </p:nvSpPr>
            <p:spPr bwMode="auto">
              <a:xfrm>
                <a:off x="2252" y="2799"/>
                <a:ext cx="630" cy="11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201"/>
              <p:cNvSpPr>
                <a:spLocks noChangeArrowheads="1"/>
              </p:cNvSpPr>
              <p:nvPr/>
            </p:nvSpPr>
            <p:spPr bwMode="auto">
              <a:xfrm>
                <a:off x="2289" y="2574"/>
                <a:ext cx="555" cy="225"/>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202"/>
              <p:cNvSpPr>
                <a:spLocks noChangeArrowheads="1"/>
              </p:cNvSpPr>
              <p:nvPr/>
            </p:nvSpPr>
            <p:spPr bwMode="auto">
              <a:xfrm>
                <a:off x="2462" y="2575"/>
                <a:ext cx="27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3" name="Rectangle 203"/>
              <p:cNvSpPr>
                <a:spLocks noChangeArrowheads="1"/>
              </p:cNvSpPr>
              <p:nvPr/>
            </p:nvSpPr>
            <p:spPr bwMode="auto">
              <a:xfrm>
                <a:off x="2671" y="2575"/>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4" name="Rectangle 204"/>
              <p:cNvSpPr>
                <a:spLocks noChangeArrowheads="1"/>
              </p:cNvSpPr>
              <p:nvPr/>
            </p:nvSpPr>
            <p:spPr bwMode="auto">
              <a:xfrm>
                <a:off x="2887" y="2465"/>
                <a:ext cx="605" cy="109"/>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Rectangle 206"/>
            <p:cNvSpPr>
              <a:spLocks noChangeArrowheads="1"/>
            </p:cNvSpPr>
            <p:nvPr/>
          </p:nvSpPr>
          <p:spPr bwMode="auto">
            <a:xfrm>
              <a:off x="2887" y="2574"/>
              <a:ext cx="38" cy="225"/>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207"/>
            <p:cNvSpPr>
              <a:spLocks noChangeArrowheads="1"/>
            </p:cNvSpPr>
            <p:nvPr/>
          </p:nvSpPr>
          <p:spPr bwMode="auto">
            <a:xfrm>
              <a:off x="3455" y="2574"/>
              <a:ext cx="37" cy="225"/>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208"/>
            <p:cNvSpPr>
              <a:spLocks noChangeArrowheads="1"/>
            </p:cNvSpPr>
            <p:nvPr/>
          </p:nvSpPr>
          <p:spPr bwMode="auto">
            <a:xfrm>
              <a:off x="2887" y="2799"/>
              <a:ext cx="605" cy="11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209"/>
            <p:cNvSpPr>
              <a:spLocks noChangeArrowheads="1"/>
            </p:cNvSpPr>
            <p:nvPr/>
          </p:nvSpPr>
          <p:spPr bwMode="auto">
            <a:xfrm>
              <a:off x="2925" y="2574"/>
              <a:ext cx="530" cy="225"/>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210"/>
            <p:cNvSpPr>
              <a:spLocks noChangeArrowheads="1"/>
            </p:cNvSpPr>
            <p:nvPr/>
          </p:nvSpPr>
          <p:spPr bwMode="auto">
            <a:xfrm>
              <a:off x="3136" y="2575"/>
              <a:ext cx="12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11"/>
            <p:cNvSpPr>
              <a:spLocks noChangeArrowheads="1"/>
            </p:cNvSpPr>
            <p:nvPr/>
          </p:nvSpPr>
          <p:spPr bwMode="auto">
            <a:xfrm>
              <a:off x="3188" y="2575"/>
              <a:ext cx="12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12"/>
            <p:cNvSpPr>
              <a:spLocks noChangeArrowheads="1"/>
            </p:cNvSpPr>
            <p:nvPr/>
          </p:nvSpPr>
          <p:spPr bwMode="auto">
            <a:xfrm>
              <a:off x="3241" y="2575"/>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13"/>
            <p:cNvSpPr>
              <a:spLocks noChangeArrowheads="1"/>
            </p:cNvSpPr>
            <p:nvPr/>
          </p:nvSpPr>
          <p:spPr bwMode="auto">
            <a:xfrm>
              <a:off x="3498" y="2465"/>
              <a:ext cx="604" cy="109"/>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14"/>
            <p:cNvSpPr>
              <a:spLocks noChangeArrowheads="1"/>
            </p:cNvSpPr>
            <p:nvPr/>
          </p:nvSpPr>
          <p:spPr bwMode="auto">
            <a:xfrm>
              <a:off x="3498" y="2574"/>
              <a:ext cx="37" cy="225"/>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215"/>
            <p:cNvSpPr>
              <a:spLocks noChangeArrowheads="1"/>
            </p:cNvSpPr>
            <p:nvPr/>
          </p:nvSpPr>
          <p:spPr bwMode="auto">
            <a:xfrm>
              <a:off x="4065" y="2574"/>
              <a:ext cx="37" cy="225"/>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216"/>
            <p:cNvSpPr>
              <a:spLocks noChangeArrowheads="1"/>
            </p:cNvSpPr>
            <p:nvPr/>
          </p:nvSpPr>
          <p:spPr bwMode="auto">
            <a:xfrm>
              <a:off x="3498" y="2799"/>
              <a:ext cx="604" cy="11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17"/>
            <p:cNvSpPr>
              <a:spLocks noChangeArrowheads="1"/>
            </p:cNvSpPr>
            <p:nvPr/>
          </p:nvSpPr>
          <p:spPr bwMode="auto">
            <a:xfrm>
              <a:off x="3535" y="2574"/>
              <a:ext cx="530" cy="225"/>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8"/>
            <p:cNvSpPr>
              <a:spLocks noChangeArrowheads="1"/>
            </p:cNvSpPr>
            <p:nvPr/>
          </p:nvSpPr>
          <p:spPr bwMode="auto">
            <a:xfrm>
              <a:off x="3799" y="2575"/>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19"/>
            <p:cNvSpPr>
              <a:spLocks noChangeArrowheads="1"/>
            </p:cNvSpPr>
            <p:nvPr/>
          </p:nvSpPr>
          <p:spPr bwMode="auto">
            <a:xfrm>
              <a:off x="4108" y="2465"/>
              <a:ext cx="60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20"/>
            <p:cNvSpPr>
              <a:spLocks noChangeArrowheads="1"/>
            </p:cNvSpPr>
            <p:nvPr/>
          </p:nvSpPr>
          <p:spPr bwMode="auto">
            <a:xfrm>
              <a:off x="4108" y="2485"/>
              <a:ext cx="37" cy="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1"/>
            <p:cNvSpPr>
              <a:spLocks noChangeArrowheads="1"/>
            </p:cNvSpPr>
            <p:nvPr/>
          </p:nvSpPr>
          <p:spPr bwMode="auto">
            <a:xfrm>
              <a:off x="4675" y="2485"/>
              <a:ext cx="38" cy="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2"/>
            <p:cNvSpPr>
              <a:spLocks noChangeArrowheads="1"/>
            </p:cNvSpPr>
            <p:nvPr/>
          </p:nvSpPr>
          <p:spPr bwMode="auto">
            <a:xfrm>
              <a:off x="4108" y="2709"/>
              <a:ext cx="605" cy="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3"/>
            <p:cNvSpPr>
              <a:spLocks noChangeArrowheads="1"/>
            </p:cNvSpPr>
            <p:nvPr/>
          </p:nvSpPr>
          <p:spPr bwMode="auto">
            <a:xfrm>
              <a:off x="4145" y="2485"/>
              <a:ext cx="530" cy="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24"/>
            <p:cNvSpPr>
              <a:spLocks noChangeArrowheads="1"/>
            </p:cNvSpPr>
            <p:nvPr/>
          </p:nvSpPr>
          <p:spPr bwMode="auto">
            <a:xfrm>
              <a:off x="4145" y="2485"/>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25"/>
            <p:cNvSpPr>
              <a:spLocks noChangeArrowheads="1"/>
            </p:cNvSpPr>
            <p:nvPr/>
          </p:nvSpPr>
          <p:spPr bwMode="auto">
            <a:xfrm>
              <a:off x="672" y="2459"/>
              <a:ext cx="6"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26"/>
            <p:cNvSpPr>
              <a:spLocks noChangeArrowheads="1"/>
            </p:cNvSpPr>
            <p:nvPr/>
          </p:nvSpPr>
          <p:spPr bwMode="auto">
            <a:xfrm>
              <a:off x="678" y="2459"/>
              <a:ext cx="943"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27"/>
            <p:cNvSpPr>
              <a:spLocks noChangeArrowheads="1"/>
            </p:cNvSpPr>
            <p:nvPr/>
          </p:nvSpPr>
          <p:spPr bwMode="auto">
            <a:xfrm>
              <a:off x="678" y="2465"/>
              <a:ext cx="943" cy="2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28"/>
            <p:cNvSpPr>
              <a:spLocks noChangeArrowheads="1"/>
            </p:cNvSpPr>
            <p:nvPr/>
          </p:nvSpPr>
          <p:spPr bwMode="auto">
            <a:xfrm>
              <a:off x="1621" y="2459"/>
              <a:ext cx="6"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9"/>
            <p:cNvSpPr>
              <a:spLocks noChangeArrowheads="1"/>
            </p:cNvSpPr>
            <p:nvPr/>
          </p:nvSpPr>
          <p:spPr bwMode="auto">
            <a:xfrm>
              <a:off x="1627" y="2459"/>
              <a:ext cx="618"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0"/>
            <p:cNvSpPr>
              <a:spLocks noChangeArrowheads="1"/>
            </p:cNvSpPr>
            <p:nvPr/>
          </p:nvSpPr>
          <p:spPr bwMode="auto">
            <a:xfrm>
              <a:off x="1627" y="2465"/>
              <a:ext cx="618" cy="2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31"/>
            <p:cNvSpPr>
              <a:spLocks noChangeArrowheads="1"/>
            </p:cNvSpPr>
            <p:nvPr/>
          </p:nvSpPr>
          <p:spPr bwMode="auto">
            <a:xfrm>
              <a:off x="2245" y="2459"/>
              <a:ext cx="6"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32"/>
            <p:cNvSpPr>
              <a:spLocks noChangeArrowheads="1"/>
            </p:cNvSpPr>
            <p:nvPr/>
          </p:nvSpPr>
          <p:spPr bwMode="auto">
            <a:xfrm>
              <a:off x="2251" y="2459"/>
              <a:ext cx="631"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33"/>
            <p:cNvSpPr>
              <a:spLocks noChangeArrowheads="1"/>
            </p:cNvSpPr>
            <p:nvPr/>
          </p:nvSpPr>
          <p:spPr bwMode="auto">
            <a:xfrm>
              <a:off x="2251" y="2465"/>
              <a:ext cx="631" cy="2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234"/>
            <p:cNvSpPr>
              <a:spLocks noChangeArrowheads="1"/>
            </p:cNvSpPr>
            <p:nvPr/>
          </p:nvSpPr>
          <p:spPr bwMode="auto">
            <a:xfrm>
              <a:off x="2882" y="2459"/>
              <a:ext cx="5"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235"/>
            <p:cNvSpPr>
              <a:spLocks noChangeArrowheads="1"/>
            </p:cNvSpPr>
            <p:nvPr/>
          </p:nvSpPr>
          <p:spPr bwMode="auto">
            <a:xfrm>
              <a:off x="2887" y="2459"/>
              <a:ext cx="60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36"/>
            <p:cNvSpPr>
              <a:spLocks noChangeArrowheads="1"/>
            </p:cNvSpPr>
            <p:nvPr/>
          </p:nvSpPr>
          <p:spPr bwMode="auto">
            <a:xfrm>
              <a:off x="2887" y="2465"/>
              <a:ext cx="605" cy="2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237"/>
            <p:cNvSpPr>
              <a:spLocks noChangeArrowheads="1"/>
            </p:cNvSpPr>
            <p:nvPr/>
          </p:nvSpPr>
          <p:spPr bwMode="auto">
            <a:xfrm>
              <a:off x="3492" y="2459"/>
              <a:ext cx="6"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38"/>
            <p:cNvSpPr>
              <a:spLocks noChangeArrowheads="1"/>
            </p:cNvSpPr>
            <p:nvPr/>
          </p:nvSpPr>
          <p:spPr bwMode="auto">
            <a:xfrm>
              <a:off x="3498" y="2459"/>
              <a:ext cx="604"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239"/>
            <p:cNvSpPr>
              <a:spLocks noChangeArrowheads="1"/>
            </p:cNvSpPr>
            <p:nvPr/>
          </p:nvSpPr>
          <p:spPr bwMode="auto">
            <a:xfrm>
              <a:off x="3498" y="2465"/>
              <a:ext cx="604" cy="2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240"/>
            <p:cNvSpPr>
              <a:spLocks noChangeArrowheads="1"/>
            </p:cNvSpPr>
            <p:nvPr/>
          </p:nvSpPr>
          <p:spPr bwMode="auto">
            <a:xfrm>
              <a:off x="4102" y="2459"/>
              <a:ext cx="6"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241"/>
            <p:cNvSpPr>
              <a:spLocks noChangeArrowheads="1"/>
            </p:cNvSpPr>
            <p:nvPr/>
          </p:nvSpPr>
          <p:spPr bwMode="auto">
            <a:xfrm>
              <a:off x="4108" y="2459"/>
              <a:ext cx="60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242"/>
            <p:cNvSpPr>
              <a:spLocks noChangeArrowheads="1"/>
            </p:cNvSpPr>
            <p:nvPr/>
          </p:nvSpPr>
          <p:spPr bwMode="auto">
            <a:xfrm>
              <a:off x="4108" y="2465"/>
              <a:ext cx="60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243"/>
            <p:cNvSpPr>
              <a:spLocks noChangeArrowheads="1"/>
            </p:cNvSpPr>
            <p:nvPr/>
          </p:nvSpPr>
          <p:spPr bwMode="auto">
            <a:xfrm>
              <a:off x="4713" y="2459"/>
              <a:ext cx="5"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244"/>
            <p:cNvSpPr>
              <a:spLocks noChangeArrowheads="1"/>
            </p:cNvSpPr>
            <p:nvPr/>
          </p:nvSpPr>
          <p:spPr bwMode="auto">
            <a:xfrm>
              <a:off x="675" y="2888"/>
              <a:ext cx="950" cy="21"/>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45"/>
            <p:cNvSpPr>
              <a:spLocks noChangeArrowheads="1"/>
            </p:cNvSpPr>
            <p:nvPr/>
          </p:nvSpPr>
          <p:spPr bwMode="auto">
            <a:xfrm>
              <a:off x="672" y="2485"/>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246"/>
            <p:cNvSpPr>
              <a:spLocks noChangeArrowheads="1"/>
            </p:cNvSpPr>
            <p:nvPr/>
          </p:nvSpPr>
          <p:spPr bwMode="auto">
            <a:xfrm>
              <a:off x="1625" y="2888"/>
              <a:ext cx="624" cy="21"/>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247"/>
            <p:cNvSpPr>
              <a:spLocks noChangeArrowheads="1"/>
            </p:cNvSpPr>
            <p:nvPr/>
          </p:nvSpPr>
          <p:spPr bwMode="auto">
            <a:xfrm>
              <a:off x="1621" y="2485"/>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248"/>
            <p:cNvSpPr>
              <a:spLocks noChangeArrowheads="1"/>
            </p:cNvSpPr>
            <p:nvPr/>
          </p:nvSpPr>
          <p:spPr bwMode="auto">
            <a:xfrm>
              <a:off x="2249" y="2888"/>
              <a:ext cx="636" cy="21"/>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249"/>
            <p:cNvSpPr>
              <a:spLocks noChangeArrowheads="1"/>
            </p:cNvSpPr>
            <p:nvPr/>
          </p:nvSpPr>
          <p:spPr bwMode="auto">
            <a:xfrm>
              <a:off x="2245" y="2485"/>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250"/>
            <p:cNvSpPr>
              <a:spLocks noChangeArrowheads="1"/>
            </p:cNvSpPr>
            <p:nvPr/>
          </p:nvSpPr>
          <p:spPr bwMode="auto">
            <a:xfrm>
              <a:off x="2885" y="2888"/>
              <a:ext cx="610" cy="21"/>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251"/>
            <p:cNvSpPr>
              <a:spLocks noChangeArrowheads="1"/>
            </p:cNvSpPr>
            <p:nvPr/>
          </p:nvSpPr>
          <p:spPr bwMode="auto">
            <a:xfrm>
              <a:off x="2882" y="2485"/>
              <a:ext cx="5"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2"/>
            <p:cNvSpPr>
              <a:spLocks noChangeArrowheads="1"/>
            </p:cNvSpPr>
            <p:nvPr/>
          </p:nvSpPr>
          <p:spPr bwMode="auto">
            <a:xfrm>
              <a:off x="3495" y="2888"/>
              <a:ext cx="611" cy="21"/>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53"/>
            <p:cNvSpPr>
              <a:spLocks noChangeArrowheads="1"/>
            </p:cNvSpPr>
            <p:nvPr/>
          </p:nvSpPr>
          <p:spPr bwMode="auto">
            <a:xfrm>
              <a:off x="3492" y="2485"/>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54"/>
            <p:cNvSpPr>
              <a:spLocks noChangeArrowheads="1"/>
            </p:cNvSpPr>
            <p:nvPr/>
          </p:nvSpPr>
          <p:spPr bwMode="auto">
            <a:xfrm>
              <a:off x="4106" y="2888"/>
              <a:ext cx="610"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255"/>
            <p:cNvSpPr>
              <a:spLocks noChangeArrowheads="1"/>
            </p:cNvSpPr>
            <p:nvPr/>
          </p:nvSpPr>
          <p:spPr bwMode="auto">
            <a:xfrm>
              <a:off x="4102" y="2485"/>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56"/>
            <p:cNvSpPr>
              <a:spLocks noChangeArrowheads="1"/>
            </p:cNvSpPr>
            <p:nvPr/>
          </p:nvSpPr>
          <p:spPr bwMode="auto">
            <a:xfrm>
              <a:off x="4713" y="2485"/>
              <a:ext cx="5"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257"/>
            <p:cNvSpPr>
              <a:spLocks noChangeArrowheads="1"/>
            </p:cNvSpPr>
            <p:nvPr/>
          </p:nvSpPr>
          <p:spPr bwMode="auto">
            <a:xfrm>
              <a:off x="678" y="2914"/>
              <a:ext cx="943" cy="21"/>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58"/>
            <p:cNvSpPr>
              <a:spLocks noChangeArrowheads="1"/>
            </p:cNvSpPr>
            <p:nvPr/>
          </p:nvSpPr>
          <p:spPr bwMode="auto">
            <a:xfrm>
              <a:off x="678" y="2935"/>
              <a:ext cx="37"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59"/>
            <p:cNvSpPr>
              <a:spLocks noChangeArrowheads="1"/>
            </p:cNvSpPr>
            <p:nvPr/>
          </p:nvSpPr>
          <p:spPr bwMode="auto">
            <a:xfrm>
              <a:off x="1584" y="2935"/>
              <a:ext cx="37"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60"/>
            <p:cNvSpPr>
              <a:spLocks noChangeArrowheads="1"/>
            </p:cNvSpPr>
            <p:nvPr/>
          </p:nvSpPr>
          <p:spPr bwMode="auto">
            <a:xfrm>
              <a:off x="678" y="3159"/>
              <a:ext cx="943" cy="20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61"/>
            <p:cNvSpPr>
              <a:spLocks noChangeArrowheads="1"/>
            </p:cNvSpPr>
            <p:nvPr/>
          </p:nvSpPr>
          <p:spPr bwMode="auto">
            <a:xfrm>
              <a:off x="715" y="2935"/>
              <a:ext cx="869"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262"/>
            <p:cNvSpPr>
              <a:spLocks noChangeArrowheads="1"/>
            </p:cNvSpPr>
            <p:nvPr/>
          </p:nvSpPr>
          <p:spPr bwMode="auto">
            <a:xfrm>
              <a:off x="715" y="2935"/>
              <a:ext cx="7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Conventions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263"/>
            <p:cNvSpPr>
              <a:spLocks noChangeArrowheads="1"/>
            </p:cNvSpPr>
            <p:nvPr/>
          </p:nvSpPr>
          <p:spPr bwMode="auto">
            <a:xfrm>
              <a:off x="1402" y="2935"/>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264"/>
            <p:cNvSpPr>
              <a:spLocks noChangeArrowheads="1"/>
            </p:cNvSpPr>
            <p:nvPr/>
          </p:nvSpPr>
          <p:spPr bwMode="auto">
            <a:xfrm>
              <a:off x="1627" y="2914"/>
              <a:ext cx="619"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265"/>
            <p:cNvSpPr>
              <a:spLocks noChangeArrowheads="1"/>
            </p:cNvSpPr>
            <p:nvPr/>
          </p:nvSpPr>
          <p:spPr bwMode="auto">
            <a:xfrm>
              <a:off x="1627" y="2935"/>
              <a:ext cx="37" cy="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266"/>
            <p:cNvSpPr>
              <a:spLocks noChangeArrowheads="1"/>
            </p:cNvSpPr>
            <p:nvPr/>
          </p:nvSpPr>
          <p:spPr bwMode="auto">
            <a:xfrm>
              <a:off x="2208" y="2935"/>
              <a:ext cx="38" cy="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267"/>
            <p:cNvSpPr>
              <a:spLocks noChangeArrowheads="1"/>
            </p:cNvSpPr>
            <p:nvPr/>
          </p:nvSpPr>
          <p:spPr bwMode="auto">
            <a:xfrm>
              <a:off x="1627" y="3159"/>
              <a:ext cx="619" cy="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268"/>
            <p:cNvSpPr>
              <a:spLocks noChangeArrowheads="1"/>
            </p:cNvSpPr>
            <p:nvPr/>
          </p:nvSpPr>
          <p:spPr bwMode="auto">
            <a:xfrm>
              <a:off x="1664" y="2935"/>
              <a:ext cx="544" cy="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269"/>
            <p:cNvSpPr>
              <a:spLocks noChangeArrowheads="1"/>
            </p:cNvSpPr>
            <p:nvPr/>
          </p:nvSpPr>
          <p:spPr bwMode="auto">
            <a:xfrm>
              <a:off x="1664" y="2935"/>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270"/>
            <p:cNvSpPr>
              <a:spLocks noChangeArrowheads="1"/>
            </p:cNvSpPr>
            <p:nvPr/>
          </p:nvSpPr>
          <p:spPr bwMode="auto">
            <a:xfrm>
              <a:off x="2252" y="2914"/>
              <a:ext cx="630"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271"/>
            <p:cNvSpPr>
              <a:spLocks noChangeArrowheads="1"/>
            </p:cNvSpPr>
            <p:nvPr/>
          </p:nvSpPr>
          <p:spPr bwMode="auto">
            <a:xfrm>
              <a:off x="2252" y="2935"/>
              <a:ext cx="37" cy="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272"/>
            <p:cNvSpPr>
              <a:spLocks noChangeArrowheads="1"/>
            </p:cNvSpPr>
            <p:nvPr/>
          </p:nvSpPr>
          <p:spPr bwMode="auto">
            <a:xfrm>
              <a:off x="2844" y="2935"/>
              <a:ext cx="38" cy="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273"/>
            <p:cNvSpPr>
              <a:spLocks noChangeArrowheads="1"/>
            </p:cNvSpPr>
            <p:nvPr/>
          </p:nvSpPr>
          <p:spPr bwMode="auto">
            <a:xfrm>
              <a:off x="2252" y="3159"/>
              <a:ext cx="630" cy="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274"/>
            <p:cNvSpPr>
              <a:spLocks noChangeArrowheads="1"/>
            </p:cNvSpPr>
            <p:nvPr/>
          </p:nvSpPr>
          <p:spPr bwMode="auto">
            <a:xfrm>
              <a:off x="2289" y="2935"/>
              <a:ext cx="555" cy="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275"/>
            <p:cNvSpPr>
              <a:spLocks noChangeArrowheads="1"/>
            </p:cNvSpPr>
            <p:nvPr/>
          </p:nvSpPr>
          <p:spPr bwMode="auto">
            <a:xfrm>
              <a:off x="2289" y="2935"/>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276"/>
            <p:cNvSpPr>
              <a:spLocks noChangeArrowheads="1"/>
            </p:cNvSpPr>
            <p:nvPr/>
          </p:nvSpPr>
          <p:spPr bwMode="auto">
            <a:xfrm>
              <a:off x="2887" y="2914"/>
              <a:ext cx="605" cy="11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277"/>
            <p:cNvSpPr>
              <a:spLocks noChangeArrowheads="1"/>
            </p:cNvSpPr>
            <p:nvPr/>
          </p:nvSpPr>
          <p:spPr bwMode="auto">
            <a:xfrm>
              <a:off x="2887" y="3024"/>
              <a:ext cx="38"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278"/>
            <p:cNvSpPr>
              <a:spLocks noChangeArrowheads="1"/>
            </p:cNvSpPr>
            <p:nvPr/>
          </p:nvSpPr>
          <p:spPr bwMode="auto">
            <a:xfrm>
              <a:off x="3455" y="3024"/>
              <a:ext cx="37"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279"/>
            <p:cNvSpPr>
              <a:spLocks noChangeArrowheads="1"/>
            </p:cNvSpPr>
            <p:nvPr/>
          </p:nvSpPr>
          <p:spPr bwMode="auto">
            <a:xfrm>
              <a:off x="2887" y="3248"/>
              <a:ext cx="605" cy="111"/>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280"/>
            <p:cNvSpPr>
              <a:spLocks noChangeArrowheads="1"/>
            </p:cNvSpPr>
            <p:nvPr/>
          </p:nvSpPr>
          <p:spPr bwMode="auto">
            <a:xfrm>
              <a:off x="2925" y="3024"/>
              <a:ext cx="530"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281"/>
            <p:cNvSpPr>
              <a:spLocks noChangeArrowheads="1"/>
            </p:cNvSpPr>
            <p:nvPr/>
          </p:nvSpPr>
          <p:spPr bwMode="auto">
            <a:xfrm>
              <a:off x="3032" y="3024"/>
              <a:ext cx="38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282"/>
            <p:cNvSpPr>
              <a:spLocks noChangeArrowheads="1"/>
            </p:cNvSpPr>
            <p:nvPr/>
          </p:nvSpPr>
          <p:spPr bwMode="auto">
            <a:xfrm>
              <a:off x="3346" y="3024"/>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283"/>
            <p:cNvSpPr>
              <a:spLocks noChangeArrowheads="1"/>
            </p:cNvSpPr>
            <p:nvPr/>
          </p:nvSpPr>
          <p:spPr bwMode="auto">
            <a:xfrm>
              <a:off x="3498" y="2914"/>
              <a:ext cx="604" cy="11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284"/>
            <p:cNvSpPr>
              <a:spLocks noChangeArrowheads="1"/>
            </p:cNvSpPr>
            <p:nvPr/>
          </p:nvSpPr>
          <p:spPr bwMode="auto">
            <a:xfrm>
              <a:off x="3498" y="3024"/>
              <a:ext cx="37"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285"/>
            <p:cNvSpPr>
              <a:spLocks noChangeArrowheads="1"/>
            </p:cNvSpPr>
            <p:nvPr/>
          </p:nvSpPr>
          <p:spPr bwMode="auto">
            <a:xfrm>
              <a:off x="4065" y="3024"/>
              <a:ext cx="37"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286"/>
            <p:cNvSpPr>
              <a:spLocks noChangeArrowheads="1"/>
            </p:cNvSpPr>
            <p:nvPr/>
          </p:nvSpPr>
          <p:spPr bwMode="auto">
            <a:xfrm>
              <a:off x="3498" y="3248"/>
              <a:ext cx="604" cy="111"/>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287"/>
            <p:cNvSpPr>
              <a:spLocks noChangeArrowheads="1"/>
            </p:cNvSpPr>
            <p:nvPr/>
          </p:nvSpPr>
          <p:spPr bwMode="auto">
            <a:xfrm>
              <a:off x="3535" y="3024"/>
              <a:ext cx="530"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288"/>
            <p:cNvSpPr>
              <a:spLocks noChangeArrowheads="1"/>
            </p:cNvSpPr>
            <p:nvPr/>
          </p:nvSpPr>
          <p:spPr bwMode="auto">
            <a:xfrm>
              <a:off x="3799" y="3024"/>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289"/>
            <p:cNvSpPr>
              <a:spLocks noChangeArrowheads="1"/>
            </p:cNvSpPr>
            <p:nvPr/>
          </p:nvSpPr>
          <p:spPr bwMode="auto">
            <a:xfrm>
              <a:off x="4108" y="2914"/>
              <a:ext cx="605" cy="11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290"/>
            <p:cNvSpPr>
              <a:spLocks noChangeArrowheads="1"/>
            </p:cNvSpPr>
            <p:nvPr/>
          </p:nvSpPr>
          <p:spPr bwMode="auto">
            <a:xfrm>
              <a:off x="4108" y="3024"/>
              <a:ext cx="37"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291"/>
            <p:cNvSpPr>
              <a:spLocks noChangeArrowheads="1"/>
            </p:cNvSpPr>
            <p:nvPr/>
          </p:nvSpPr>
          <p:spPr bwMode="auto">
            <a:xfrm>
              <a:off x="4675" y="3024"/>
              <a:ext cx="38"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292"/>
            <p:cNvSpPr>
              <a:spLocks noChangeArrowheads="1"/>
            </p:cNvSpPr>
            <p:nvPr/>
          </p:nvSpPr>
          <p:spPr bwMode="auto">
            <a:xfrm>
              <a:off x="4108" y="3248"/>
              <a:ext cx="605" cy="111"/>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293"/>
            <p:cNvSpPr>
              <a:spLocks noChangeArrowheads="1"/>
            </p:cNvSpPr>
            <p:nvPr/>
          </p:nvSpPr>
          <p:spPr bwMode="auto">
            <a:xfrm>
              <a:off x="4145" y="3024"/>
              <a:ext cx="530" cy="224"/>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294"/>
            <p:cNvSpPr>
              <a:spLocks noChangeArrowheads="1"/>
            </p:cNvSpPr>
            <p:nvPr/>
          </p:nvSpPr>
          <p:spPr bwMode="auto">
            <a:xfrm>
              <a:off x="4410" y="3024"/>
              <a:ext cx="1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295"/>
            <p:cNvSpPr>
              <a:spLocks noChangeArrowheads="1"/>
            </p:cNvSpPr>
            <p:nvPr/>
          </p:nvSpPr>
          <p:spPr bwMode="auto">
            <a:xfrm>
              <a:off x="672" y="2909"/>
              <a:ext cx="6"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296"/>
            <p:cNvSpPr>
              <a:spLocks noChangeArrowheads="1"/>
            </p:cNvSpPr>
            <p:nvPr/>
          </p:nvSpPr>
          <p:spPr bwMode="auto">
            <a:xfrm>
              <a:off x="678" y="2909"/>
              <a:ext cx="943"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297"/>
            <p:cNvSpPr>
              <a:spLocks noChangeArrowheads="1"/>
            </p:cNvSpPr>
            <p:nvPr/>
          </p:nvSpPr>
          <p:spPr bwMode="auto">
            <a:xfrm>
              <a:off x="678" y="2914"/>
              <a:ext cx="943" cy="21"/>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298"/>
            <p:cNvSpPr>
              <a:spLocks noChangeArrowheads="1"/>
            </p:cNvSpPr>
            <p:nvPr/>
          </p:nvSpPr>
          <p:spPr bwMode="auto">
            <a:xfrm>
              <a:off x="1621" y="2909"/>
              <a:ext cx="6"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299"/>
            <p:cNvSpPr>
              <a:spLocks noChangeArrowheads="1"/>
            </p:cNvSpPr>
            <p:nvPr/>
          </p:nvSpPr>
          <p:spPr bwMode="auto">
            <a:xfrm>
              <a:off x="1627" y="2909"/>
              <a:ext cx="618"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300"/>
            <p:cNvSpPr>
              <a:spLocks noChangeArrowheads="1"/>
            </p:cNvSpPr>
            <p:nvPr/>
          </p:nvSpPr>
          <p:spPr bwMode="auto">
            <a:xfrm>
              <a:off x="1627" y="2914"/>
              <a:ext cx="618"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301"/>
            <p:cNvSpPr>
              <a:spLocks noChangeArrowheads="1"/>
            </p:cNvSpPr>
            <p:nvPr/>
          </p:nvSpPr>
          <p:spPr bwMode="auto">
            <a:xfrm>
              <a:off x="2245" y="2909"/>
              <a:ext cx="6"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302"/>
            <p:cNvSpPr>
              <a:spLocks noChangeArrowheads="1"/>
            </p:cNvSpPr>
            <p:nvPr/>
          </p:nvSpPr>
          <p:spPr bwMode="auto">
            <a:xfrm>
              <a:off x="2251" y="2909"/>
              <a:ext cx="63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303"/>
            <p:cNvSpPr>
              <a:spLocks noChangeArrowheads="1"/>
            </p:cNvSpPr>
            <p:nvPr/>
          </p:nvSpPr>
          <p:spPr bwMode="auto">
            <a:xfrm>
              <a:off x="2251" y="2914"/>
              <a:ext cx="631"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304"/>
            <p:cNvSpPr>
              <a:spLocks noChangeArrowheads="1"/>
            </p:cNvSpPr>
            <p:nvPr/>
          </p:nvSpPr>
          <p:spPr bwMode="auto">
            <a:xfrm>
              <a:off x="2882" y="2909"/>
              <a:ext cx="5"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305"/>
            <p:cNvSpPr>
              <a:spLocks noChangeArrowheads="1"/>
            </p:cNvSpPr>
            <p:nvPr/>
          </p:nvSpPr>
          <p:spPr bwMode="auto">
            <a:xfrm>
              <a:off x="2887" y="2909"/>
              <a:ext cx="605"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306"/>
            <p:cNvSpPr>
              <a:spLocks noChangeArrowheads="1"/>
            </p:cNvSpPr>
            <p:nvPr/>
          </p:nvSpPr>
          <p:spPr bwMode="auto">
            <a:xfrm>
              <a:off x="2887" y="2914"/>
              <a:ext cx="605" cy="21"/>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307"/>
            <p:cNvSpPr>
              <a:spLocks noChangeArrowheads="1"/>
            </p:cNvSpPr>
            <p:nvPr/>
          </p:nvSpPr>
          <p:spPr bwMode="auto">
            <a:xfrm>
              <a:off x="3492" y="2909"/>
              <a:ext cx="6"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308"/>
            <p:cNvSpPr>
              <a:spLocks noChangeArrowheads="1"/>
            </p:cNvSpPr>
            <p:nvPr/>
          </p:nvSpPr>
          <p:spPr bwMode="auto">
            <a:xfrm>
              <a:off x="3498" y="2909"/>
              <a:ext cx="60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309"/>
            <p:cNvSpPr>
              <a:spLocks noChangeArrowheads="1"/>
            </p:cNvSpPr>
            <p:nvPr/>
          </p:nvSpPr>
          <p:spPr bwMode="auto">
            <a:xfrm>
              <a:off x="3498" y="2914"/>
              <a:ext cx="604" cy="21"/>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310"/>
            <p:cNvSpPr>
              <a:spLocks noChangeArrowheads="1"/>
            </p:cNvSpPr>
            <p:nvPr/>
          </p:nvSpPr>
          <p:spPr bwMode="auto">
            <a:xfrm>
              <a:off x="4102" y="2909"/>
              <a:ext cx="6"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311"/>
            <p:cNvSpPr>
              <a:spLocks noChangeArrowheads="1"/>
            </p:cNvSpPr>
            <p:nvPr/>
          </p:nvSpPr>
          <p:spPr bwMode="auto">
            <a:xfrm>
              <a:off x="4108" y="2909"/>
              <a:ext cx="605"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312"/>
            <p:cNvSpPr>
              <a:spLocks noChangeArrowheads="1"/>
            </p:cNvSpPr>
            <p:nvPr/>
          </p:nvSpPr>
          <p:spPr bwMode="auto">
            <a:xfrm>
              <a:off x="4108" y="2914"/>
              <a:ext cx="605" cy="21"/>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313"/>
            <p:cNvSpPr>
              <a:spLocks noChangeArrowheads="1"/>
            </p:cNvSpPr>
            <p:nvPr/>
          </p:nvSpPr>
          <p:spPr bwMode="auto">
            <a:xfrm>
              <a:off x="4713" y="2909"/>
              <a:ext cx="5"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314"/>
            <p:cNvSpPr>
              <a:spLocks noChangeArrowheads="1"/>
            </p:cNvSpPr>
            <p:nvPr/>
          </p:nvSpPr>
          <p:spPr bwMode="auto">
            <a:xfrm>
              <a:off x="675" y="3339"/>
              <a:ext cx="950"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315"/>
            <p:cNvSpPr>
              <a:spLocks noChangeArrowheads="1"/>
            </p:cNvSpPr>
            <p:nvPr/>
          </p:nvSpPr>
          <p:spPr bwMode="auto">
            <a:xfrm>
              <a:off x="672" y="2935"/>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316"/>
            <p:cNvSpPr>
              <a:spLocks noChangeArrowheads="1"/>
            </p:cNvSpPr>
            <p:nvPr/>
          </p:nvSpPr>
          <p:spPr bwMode="auto">
            <a:xfrm>
              <a:off x="672" y="3359"/>
              <a:ext cx="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317"/>
            <p:cNvSpPr>
              <a:spLocks noChangeArrowheads="1"/>
            </p:cNvSpPr>
            <p:nvPr/>
          </p:nvSpPr>
          <p:spPr bwMode="auto">
            <a:xfrm>
              <a:off x="672" y="3359"/>
              <a:ext cx="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318"/>
            <p:cNvSpPr>
              <a:spLocks noChangeArrowheads="1"/>
            </p:cNvSpPr>
            <p:nvPr/>
          </p:nvSpPr>
          <p:spPr bwMode="auto">
            <a:xfrm>
              <a:off x="678" y="3359"/>
              <a:ext cx="943"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319"/>
            <p:cNvSpPr>
              <a:spLocks noChangeArrowheads="1"/>
            </p:cNvSpPr>
            <p:nvPr/>
          </p:nvSpPr>
          <p:spPr bwMode="auto">
            <a:xfrm>
              <a:off x="1625" y="3339"/>
              <a:ext cx="62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320"/>
            <p:cNvSpPr>
              <a:spLocks noChangeArrowheads="1"/>
            </p:cNvSpPr>
            <p:nvPr/>
          </p:nvSpPr>
          <p:spPr bwMode="auto">
            <a:xfrm>
              <a:off x="1621" y="2935"/>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321"/>
            <p:cNvSpPr>
              <a:spLocks noChangeArrowheads="1"/>
            </p:cNvSpPr>
            <p:nvPr/>
          </p:nvSpPr>
          <p:spPr bwMode="auto">
            <a:xfrm>
              <a:off x="1621" y="3359"/>
              <a:ext cx="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322"/>
            <p:cNvSpPr>
              <a:spLocks noChangeArrowheads="1"/>
            </p:cNvSpPr>
            <p:nvPr/>
          </p:nvSpPr>
          <p:spPr bwMode="auto">
            <a:xfrm>
              <a:off x="1627" y="3359"/>
              <a:ext cx="618"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323"/>
            <p:cNvSpPr>
              <a:spLocks noChangeArrowheads="1"/>
            </p:cNvSpPr>
            <p:nvPr/>
          </p:nvSpPr>
          <p:spPr bwMode="auto">
            <a:xfrm>
              <a:off x="2249" y="3339"/>
              <a:ext cx="63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324"/>
            <p:cNvSpPr>
              <a:spLocks noChangeArrowheads="1"/>
            </p:cNvSpPr>
            <p:nvPr/>
          </p:nvSpPr>
          <p:spPr bwMode="auto">
            <a:xfrm>
              <a:off x="2245" y="2935"/>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325"/>
            <p:cNvSpPr>
              <a:spLocks noChangeArrowheads="1"/>
            </p:cNvSpPr>
            <p:nvPr/>
          </p:nvSpPr>
          <p:spPr bwMode="auto">
            <a:xfrm>
              <a:off x="2245" y="3359"/>
              <a:ext cx="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326"/>
            <p:cNvSpPr>
              <a:spLocks noChangeArrowheads="1"/>
            </p:cNvSpPr>
            <p:nvPr/>
          </p:nvSpPr>
          <p:spPr bwMode="auto">
            <a:xfrm>
              <a:off x="2251" y="3359"/>
              <a:ext cx="631"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327"/>
            <p:cNvSpPr>
              <a:spLocks noChangeArrowheads="1"/>
            </p:cNvSpPr>
            <p:nvPr/>
          </p:nvSpPr>
          <p:spPr bwMode="auto">
            <a:xfrm>
              <a:off x="2885" y="3339"/>
              <a:ext cx="610"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328"/>
            <p:cNvSpPr>
              <a:spLocks noChangeArrowheads="1"/>
            </p:cNvSpPr>
            <p:nvPr/>
          </p:nvSpPr>
          <p:spPr bwMode="auto">
            <a:xfrm>
              <a:off x="2882" y="2935"/>
              <a:ext cx="5"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329"/>
            <p:cNvSpPr>
              <a:spLocks noChangeArrowheads="1"/>
            </p:cNvSpPr>
            <p:nvPr/>
          </p:nvSpPr>
          <p:spPr bwMode="auto">
            <a:xfrm>
              <a:off x="2882" y="3359"/>
              <a:ext cx="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330"/>
            <p:cNvSpPr>
              <a:spLocks noChangeArrowheads="1"/>
            </p:cNvSpPr>
            <p:nvPr/>
          </p:nvSpPr>
          <p:spPr bwMode="auto">
            <a:xfrm>
              <a:off x="2887" y="3359"/>
              <a:ext cx="60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331"/>
            <p:cNvSpPr>
              <a:spLocks noChangeArrowheads="1"/>
            </p:cNvSpPr>
            <p:nvPr/>
          </p:nvSpPr>
          <p:spPr bwMode="auto">
            <a:xfrm>
              <a:off x="3495" y="3339"/>
              <a:ext cx="611"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332"/>
            <p:cNvSpPr>
              <a:spLocks noChangeArrowheads="1"/>
            </p:cNvSpPr>
            <p:nvPr/>
          </p:nvSpPr>
          <p:spPr bwMode="auto">
            <a:xfrm>
              <a:off x="3492" y="2935"/>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333"/>
            <p:cNvSpPr>
              <a:spLocks noChangeArrowheads="1"/>
            </p:cNvSpPr>
            <p:nvPr/>
          </p:nvSpPr>
          <p:spPr bwMode="auto">
            <a:xfrm>
              <a:off x="3492" y="3359"/>
              <a:ext cx="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334"/>
            <p:cNvSpPr>
              <a:spLocks noChangeArrowheads="1"/>
            </p:cNvSpPr>
            <p:nvPr/>
          </p:nvSpPr>
          <p:spPr bwMode="auto">
            <a:xfrm>
              <a:off x="3498" y="3359"/>
              <a:ext cx="604"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335"/>
            <p:cNvSpPr>
              <a:spLocks noChangeArrowheads="1"/>
            </p:cNvSpPr>
            <p:nvPr/>
          </p:nvSpPr>
          <p:spPr bwMode="auto">
            <a:xfrm>
              <a:off x="4106" y="3339"/>
              <a:ext cx="610" cy="20"/>
            </a:xfrm>
            <a:prstGeom prst="rect">
              <a:avLst/>
            </a:prstGeom>
            <a:solidFill>
              <a:srgbClr val="D5DF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336"/>
            <p:cNvSpPr>
              <a:spLocks noChangeArrowheads="1"/>
            </p:cNvSpPr>
            <p:nvPr/>
          </p:nvSpPr>
          <p:spPr bwMode="auto">
            <a:xfrm>
              <a:off x="4102" y="2935"/>
              <a:ext cx="6"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337"/>
            <p:cNvSpPr>
              <a:spLocks noChangeArrowheads="1"/>
            </p:cNvSpPr>
            <p:nvPr/>
          </p:nvSpPr>
          <p:spPr bwMode="auto">
            <a:xfrm>
              <a:off x="4102" y="3359"/>
              <a:ext cx="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338"/>
            <p:cNvSpPr>
              <a:spLocks noChangeArrowheads="1"/>
            </p:cNvSpPr>
            <p:nvPr/>
          </p:nvSpPr>
          <p:spPr bwMode="auto">
            <a:xfrm>
              <a:off x="4108" y="3359"/>
              <a:ext cx="60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339"/>
            <p:cNvSpPr>
              <a:spLocks noChangeArrowheads="1"/>
            </p:cNvSpPr>
            <p:nvPr/>
          </p:nvSpPr>
          <p:spPr bwMode="auto">
            <a:xfrm>
              <a:off x="4713" y="2935"/>
              <a:ext cx="5" cy="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340"/>
            <p:cNvSpPr>
              <a:spLocks noChangeArrowheads="1"/>
            </p:cNvSpPr>
            <p:nvPr/>
          </p:nvSpPr>
          <p:spPr bwMode="auto">
            <a:xfrm>
              <a:off x="4713" y="3359"/>
              <a:ext cx="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341"/>
            <p:cNvSpPr>
              <a:spLocks noChangeArrowheads="1"/>
            </p:cNvSpPr>
            <p:nvPr/>
          </p:nvSpPr>
          <p:spPr bwMode="auto">
            <a:xfrm>
              <a:off x="4713" y="3359"/>
              <a:ext cx="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342"/>
            <p:cNvSpPr>
              <a:spLocks noChangeArrowheads="1"/>
            </p:cNvSpPr>
            <p:nvPr/>
          </p:nvSpPr>
          <p:spPr bwMode="auto">
            <a:xfrm>
              <a:off x="672" y="3365"/>
              <a:ext cx="4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6" name="Slide Number Placeholder 5"/>
          <p:cNvSpPr>
            <a:spLocks noGrp="1"/>
          </p:cNvSpPr>
          <p:nvPr>
            <p:ph type="sldNum" sz="quarter" idx="12"/>
          </p:nvPr>
        </p:nvSpPr>
        <p:spPr/>
        <p:txBody>
          <a:bodyPr/>
          <a:lstStyle/>
          <a:p>
            <a:fld id="{8E81FCBC-12BC-47C8-BE87-B3BC886BF939}" type="slidenum">
              <a:rPr lang="en-US" smtClean="0"/>
              <a:pPr/>
              <a:t>77</a:t>
            </a:fld>
            <a:endParaRPr lang="en-US"/>
          </a:p>
        </p:txBody>
      </p:sp>
    </p:spTree>
    <p:extLst>
      <p:ext uri="{BB962C8B-B14F-4D97-AF65-F5344CB8AC3E}">
        <p14:creationId xmlns:p14="http://schemas.microsoft.com/office/powerpoint/2010/main" val="41751323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Responsibilities: </a:t>
            </a:r>
          </a:p>
          <a:p>
            <a:pPr lvl="1"/>
            <a:r>
              <a:rPr lang="en-US" sz="3200" dirty="0"/>
              <a:t>Keep the group on track and focused.</a:t>
            </a:r>
          </a:p>
          <a:p>
            <a:pPr lvl="1"/>
            <a:r>
              <a:rPr lang="en-US" sz="3200" dirty="0"/>
              <a:t>Chart scores.</a:t>
            </a:r>
          </a:p>
          <a:p>
            <a:pPr lvl="1"/>
            <a:r>
              <a:rPr lang="en-US" sz="3200" dirty="0"/>
              <a:t>Ensure that all voices are heard.</a:t>
            </a:r>
          </a:p>
          <a:p>
            <a:pPr lvl="1"/>
            <a:r>
              <a:rPr lang="en-US" sz="3200" dirty="0"/>
              <a:t>Help bring the group to consensus.</a:t>
            </a:r>
          </a:p>
        </p:txBody>
      </p:sp>
      <p:sp>
        <p:nvSpPr>
          <p:cNvPr id="3" name="Title 2"/>
          <p:cNvSpPr>
            <a:spLocks noGrp="1"/>
          </p:cNvSpPr>
          <p:nvPr>
            <p:ph type="title"/>
          </p:nvPr>
        </p:nvSpPr>
        <p:spPr>
          <a:xfrm>
            <a:off x="457200" y="675168"/>
            <a:ext cx="8229600" cy="914400"/>
          </a:xfrm>
        </p:spPr>
        <p:txBody>
          <a:bodyPr/>
          <a:lstStyle/>
          <a:p>
            <a:r>
              <a:rPr lang="en-US" dirty="0"/>
              <a:t>Elect a Table Leader</a:t>
            </a:r>
          </a:p>
        </p:txBody>
      </p:sp>
      <p:sp>
        <p:nvSpPr>
          <p:cNvPr id="4" name="TextBox 3"/>
          <p:cNvSpPr txBox="1"/>
          <p:nvPr/>
        </p:nvSpPr>
        <p:spPr>
          <a:xfrm>
            <a:off x="381000" y="228600"/>
            <a:ext cx="426520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78</a:t>
            </a:fld>
            <a:endParaRPr lang="en-US"/>
          </a:p>
        </p:txBody>
      </p:sp>
    </p:spTree>
    <p:extLst>
      <p:ext uri="{BB962C8B-B14F-4D97-AF65-F5344CB8AC3E}">
        <p14:creationId xmlns:p14="http://schemas.microsoft.com/office/powerpoint/2010/main" val="1722942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229600" cy="4114800"/>
          </a:xfrm>
        </p:spPr>
        <p:txBody>
          <a:bodyPr>
            <a:normAutofit fontScale="77500" lnSpcReduction="20000"/>
          </a:bodyPr>
          <a:lstStyle/>
          <a:p>
            <a:pPr marL="109728" lvl="0" indent="0">
              <a:lnSpc>
                <a:spcPct val="120000"/>
              </a:lnSpc>
              <a:spcBef>
                <a:spcPts val="0"/>
              </a:spcBef>
              <a:spcAft>
                <a:spcPts val="1800"/>
              </a:spcAft>
              <a:buSzPct val="100000"/>
              <a:buNone/>
            </a:pPr>
            <a:r>
              <a:rPr lang="en-US" i="1" dirty="0">
                <a:cs typeface="Georgia"/>
              </a:rPr>
              <a:t>Elementary group: </a:t>
            </a:r>
          </a:p>
          <a:p>
            <a:pPr marL="109728" lvl="0" indent="0">
              <a:spcBef>
                <a:spcPts val="0"/>
              </a:spcBef>
              <a:spcAft>
                <a:spcPts val="1800"/>
              </a:spcAft>
              <a:buSzPct val="100000"/>
              <a:buNone/>
            </a:pPr>
            <a:r>
              <a:rPr lang="en-US" dirty="0">
                <a:cs typeface="Georgia"/>
              </a:rPr>
              <a:t>	</a:t>
            </a:r>
            <a:r>
              <a:rPr lang="en-US" b="1" dirty="0">
                <a:cs typeface="Georgia"/>
              </a:rPr>
              <a:t>Handout 2.12—Elementary Student Samples C and D</a:t>
            </a:r>
          </a:p>
          <a:p>
            <a:pPr marL="109728" lvl="0" indent="0">
              <a:spcBef>
                <a:spcPts val="0"/>
              </a:spcBef>
              <a:spcAft>
                <a:spcPts val="1800"/>
              </a:spcAft>
              <a:buSzPct val="100000"/>
              <a:buNone/>
            </a:pPr>
            <a:r>
              <a:rPr lang="en-US" i="1" dirty="0">
                <a:cs typeface="Georgia"/>
              </a:rPr>
              <a:t>Secondary group: </a:t>
            </a:r>
          </a:p>
          <a:p>
            <a:pPr marL="109728" lvl="0" indent="0">
              <a:spcBef>
                <a:spcPts val="0"/>
              </a:spcBef>
              <a:spcAft>
                <a:spcPts val="1800"/>
              </a:spcAft>
              <a:buSzPct val="100000"/>
              <a:buNone/>
            </a:pPr>
            <a:r>
              <a:rPr lang="en-US" dirty="0">
                <a:cs typeface="Georgia"/>
              </a:rPr>
              <a:t>	</a:t>
            </a:r>
            <a:r>
              <a:rPr lang="en-US" b="1" dirty="0">
                <a:cs typeface="Georgia"/>
              </a:rPr>
              <a:t>Handout 2.13—Secondary Student Samples C and D</a:t>
            </a:r>
            <a:endParaRPr lang="en-US" sz="3200" dirty="0"/>
          </a:p>
          <a:p>
            <a:r>
              <a:rPr lang="en-US" sz="3200" dirty="0"/>
              <a:t>Use the evidence-gathering and scoring process that was just modeled</a:t>
            </a:r>
            <a:r>
              <a:rPr lang="en-US" dirty="0"/>
              <a:t>, using highlighters and blank rubrics provided.</a:t>
            </a:r>
            <a:endParaRPr lang="en-US" sz="3200" dirty="0"/>
          </a:p>
          <a:p>
            <a:r>
              <a:rPr lang="en-US" b="1" dirty="0"/>
              <a:t>Please respect your fellow participants–keep it quiet until the time is up!</a:t>
            </a:r>
          </a:p>
          <a:p>
            <a:pPr marL="0" indent="0">
              <a:buNone/>
            </a:pPr>
            <a:endParaRPr lang="en-US" dirty="0"/>
          </a:p>
        </p:txBody>
      </p:sp>
      <p:sp>
        <p:nvSpPr>
          <p:cNvPr id="3" name="Title 2"/>
          <p:cNvSpPr>
            <a:spLocks noGrp="1"/>
          </p:cNvSpPr>
          <p:nvPr>
            <p:ph type="title"/>
          </p:nvPr>
        </p:nvSpPr>
        <p:spPr>
          <a:xfrm>
            <a:off x="457200" y="685800"/>
            <a:ext cx="8229600" cy="914400"/>
          </a:xfrm>
        </p:spPr>
        <p:txBody>
          <a:bodyPr>
            <a:noAutofit/>
          </a:bodyPr>
          <a:lstStyle/>
          <a:p>
            <a:r>
              <a:rPr lang="en-US" sz="3600" dirty="0"/>
              <a:t>Individual Scoring</a:t>
            </a:r>
          </a:p>
        </p:txBody>
      </p:sp>
      <p:pic>
        <p:nvPicPr>
          <p:cNvPr id="4" name="Picture 3" descr="Image of a student at a computer with a thinking cloud out of head"/>
          <p:cNvPicPr/>
          <p:nvPr/>
        </p:nvPicPr>
        <p:blipFill>
          <a:blip r:embed="rId3" cstate="print"/>
          <a:stretch>
            <a:fillRect/>
          </a:stretch>
        </p:blipFill>
        <p:spPr>
          <a:xfrm>
            <a:off x="7772400" y="65175"/>
            <a:ext cx="1295400" cy="1306425"/>
          </a:xfrm>
          <a:prstGeom prst="rect">
            <a:avLst/>
          </a:prstGeom>
        </p:spPr>
      </p:pic>
      <p:sp>
        <p:nvSpPr>
          <p:cNvPr id="5" name="TextBox 4"/>
          <p:cNvSpPr txBox="1"/>
          <p:nvPr/>
        </p:nvSpPr>
        <p:spPr>
          <a:xfrm>
            <a:off x="166270" y="210234"/>
            <a:ext cx="426520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79</a:t>
            </a:fld>
            <a:endParaRPr lang="en-US"/>
          </a:p>
        </p:txBody>
      </p:sp>
    </p:spTree>
    <p:extLst>
      <p:ext uri="{BB962C8B-B14F-4D97-AF65-F5344CB8AC3E}">
        <p14:creationId xmlns:p14="http://schemas.microsoft.com/office/powerpoint/2010/main" val="1543999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1.B: </a:t>
            </a:r>
            <a:br>
              <a:rPr lang="en-US" dirty="0">
                <a:solidFill>
                  <a:srgbClr val="053760"/>
                </a:solidFill>
              </a:rPr>
            </a:br>
            <a:r>
              <a:rPr lang="en-US" dirty="0">
                <a:solidFill>
                  <a:srgbClr val="053760"/>
                </a:solidFill>
              </a:rPr>
              <a:t>Types of Assessment</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8</a:t>
            </a:fld>
            <a:endParaRPr lang="en-US"/>
          </a:p>
        </p:txBody>
      </p:sp>
    </p:spTree>
    <p:extLst>
      <p:ext uri="{BB962C8B-B14F-4D97-AF65-F5344CB8AC3E}">
        <p14:creationId xmlns:p14="http://schemas.microsoft.com/office/powerpoint/2010/main" val="31866019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with Dimensions down the first column and then the next columns as the scores 4 - 0"/>
          <p:cNvGraphicFramePr>
            <a:graphicFrameLocks noGrp="1"/>
          </p:cNvGraphicFramePr>
          <p:nvPr>
            <p:ph idx="1"/>
            <p:extLst>
              <p:ext uri="{D42A27DB-BD31-4B8C-83A1-F6EECF244321}">
                <p14:modId xmlns:p14="http://schemas.microsoft.com/office/powerpoint/2010/main" val="3538957067"/>
              </p:ext>
            </p:extLst>
          </p:nvPr>
        </p:nvGraphicFramePr>
        <p:xfrm>
          <a:off x="457200" y="1295400"/>
          <a:ext cx="8153400" cy="425196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370840">
                <a:tc>
                  <a:txBody>
                    <a:bodyPr/>
                    <a:lstStyle/>
                    <a:p>
                      <a:r>
                        <a:rPr lang="en-US" sz="2400" dirty="0"/>
                        <a:t>Dimension/</a:t>
                      </a:r>
                      <a:r>
                        <a:rPr lang="en-US" sz="2400" baseline="0" dirty="0"/>
                        <a:t> </a:t>
                      </a:r>
                      <a:r>
                        <a:rPr lang="en-US" sz="2400" dirty="0"/>
                        <a:t>Score</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0000"/>
                  </a:ext>
                </a:extLst>
              </a:tr>
              <a:tr h="370840">
                <a:tc>
                  <a:txBody>
                    <a:bodyPr/>
                    <a:lstStyle/>
                    <a:p>
                      <a:r>
                        <a:rPr lang="en-US" sz="2400" dirty="0"/>
                        <a:t>Organization/ Purpose</a:t>
                      </a:r>
                    </a:p>
                    <a:p>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tx1"/>
                    </a:solidFill>
                  </a:tcPr>
                </a:tc>
                <a:extLst>
                  <a:ext uri="{0D108BD9-81ED-4DB2-BD59-A6C34878D82A}">
                    <a16:rowId xmlns:a16="http://schemas.microsoft.com/office/drawing/2014/main" val="10001"/>
                  </a:ext>
                </a:extLst>
              </a:tr>
              <a:tr h="370840">
                <a:tc>
                  <a:txBody>
                    <a:bodyPr/>
                    <a:lstStyle/>
                    <a:p>
                      <a:r>
                        <a:rPr lang="en-US" sz="2400" dirty="0"/>
                        <a:t>Evidence/ Elaboration</a:t>
                      </a:r>
                    </a:p>
                    <a:p>
                      <a:endParaRPr lang="en-US" sz="2400"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solidFill>
                      <a:schemeClr val="tx1"/>
                    </a:solidFill>
                  </a:tcPr>
                </a:tc>
                <a:extLst>
                  <a:ext uri="{0D108BD9-81ED-4DB2-BD59-A6C34878D82A}">
                    <a16:rowId xmlns:a16="http://schemas.microsoft.com/office/drawing/2014/main" val="10002"/>
                  </a:ext>
                </a:extLst>
              </a:tr>
              <a:tr h="1051560">
                <a:tc>
                  <a:txBody>
                    <a:bodyPr/>
                    <a:lstStyle/>
                    <a:p>
                      <a:r>
                        <a:rPr lang="en-US" sz="2400" dirty="0"/>
                        <a:t>Conventions</a:t>
                      </a:r>
                    </a:p>
                    <a:p>
                      <a:endParaRPr lang="en-US" sz="2400" dirty="0"/>
                    </a:p>
                  </a:txBody>
                  <a:tcPr/>
                </a:tc>
                <a:tc>
                  <a:txBody>
                    <a:bodyPr/>
                    <a:lstStyle/>
                    <a:p>
                      <a:endParaRPr lang="en-US" dirty="0">
                        <a:solidFill>
                          <a:schemeClr val="tx1"/>
                        </a:solidFill>
                      </a:endParaRPr>
                    </a:p>
                  </a:txBody>
                  <a:tcPr>
                    <a:solidFill>
                      <a:schemeClr val="tx1"/>
                    </a:solidFill>
                  </a:tcPr>
                </a:tc>
                <a:tc>
                  <a:txBody>
                    <a:bodyPr/>
                    <a:lstStyle/>
                    <a:p>
                      <a:endParaRPr lang="en-US" dirty="0">
                        <a:solidFill>
                          <a:schemeClr val="tx1"/>
                        </a:solidFill>
                      </a:endParaRPr>
                    </a:p>
                  </a:txBody>
                  <a:tcPr>
                    <a:solidFill>
                      <a:schemeClr val="tx1"/>
                    </a:solidFill>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a:off x="457200" y="274638"/>
            <a:ext cx="8458200" cy="1143000"/>
          </a:xfrm>
        </p:spPr>
        <p:txBody>
          <a:bodyPr>
            <a:noAutofit/>
          </a:bodyPr>
          <a:lstStyle/>
          <a:p>
            <a:r>
              <a:rPr lang="en-US" dirty="0"/>
              <a:t>Chart Your Scores</a:t>
            </a:r>
          </a:p>
        </p:txBody>
      </p:sp>
      <p:sp>
        <p:nvSpPr>
          <p:cNvPr id="5" name="TextBox 4"/>
          <p:cNvSpPr txBox="1"/>
          <p:nvPr/>
        </p:nvSpPr>
        <p:spPr>
          <a:xfrm>
            <a:off x="304800" y="228600"/>
            <a:ext cx="426520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sp>
        <p:nvSpPr>
          <p:cNvPr id="2" name="Slide Number Placeholder 1"/>
          <p:cNvSpPr>
            <a:spLocks noGrp="1"/>
          </p:cNvSpPr>
          <p:nvPr>
            <p:ph type="sldNum" sz="quarter" idx="12"/>
          </p:nvPr>
        </p:nvSpPr>
        <p:spPr/>
        <p:txBody>
          <a:bodyPr/>
          <a:lstStyle/>
          <a:p>
            <a:fld id="{8E81FCBC-12BC-47C8-BE87-B3BC886BF939}" type="slidenum">
              <a:rPr lang="en-US" smtClean="0"/>
              <a:pPr/>
              <a:t>80</a:t>
            </a:fld>
            <a:endParaRPr lang="en-US"/>
          </a:p>
        </p:txBody>
      </p:sp>
    </p:spTree>
    <p:extLst>
      <p:ext uri="{BB962C8B-B14F-4D97-AF65-F5344CB8AC3E}">
        <p14:creationId xmlns:p14="http://schemas.microsoft.com/office/powerpoint/2010/main" val="33979638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Focusing on the samples and score dimensions in which there were more discrepancies within your group, try to come to consensus on </a:t>
            </a:r>
            <a:r>
              <a:rPr lang="en-US" b="1" dirty="0"/>
              <a:t>each</a:t>
            </a:r>
            <a:r>
              <a:rPr lang="en-US" dirty="0"/>
              <a:t> dimension score.</a:t>
            </a:r>
          </a:p>
          <a:p>
            <a:r>
              <a:rPr lang="en-US" dirty="0"/>
              <a:t>When explaining your scores, provide evidence and examples from the paper that support your selected score.</a:t>
            </a:r>
          </a:p>
          <a:p>
            <a:r>
              <a:rPr lang="en-US" dirty="0"/>
              <a:t>Remember: consensus may not be 100% agreement.</a:t>
            </a:r>
          </a:p>
          <a:p>
            <a:r>
              <a:rPr lang="en-US" dirty="0"/>
              <a:t>Sometimes it is okay to agree to disagree!</a:t>
            </a:r>
          </a:p>
          <a:p>
            <a:r>
              <a:rPr lang="en-US" b="1" dirty="0"/>
              <a:t>Don’t get stuck—discuss both samples.</a:t>
            </a:r>
          </a:p>
          <a:p>
            <a:pPr marL="109728" indent="0">
              <a:buNone/>
            </a:pPr>
            <a:endParaRPr lang="en-US" dirty="0"/>
          </a:p>
        </p:txBody>
      </p:sp>
      <p:sp>
        <p:nvSpPr>
          <p:cNvPr id="3" name="Title 2"/>
          <p:cNvSpPr>
            <a:spLocks noGrp="1"/>
          </p:cNvSpPr>
          <p:nvPr>
            <p:ph type="title"/>
          </p:nvPr>
        </p:nvSpPr>
        <p:spPr>
          <a:xfrm>
            <a:off x="457200" y="457200"/>
            <a:ext cx="8229600" cy="914400"/>
          </a:xfrm>
        </p:spPr>
        <p:txBody>
          <a:bodyPr>
            <a:normAutofit/>
          </a:bodyPr>
          <a:lstStyle/>
          <a:p>
            <a:r>
              <a:rPr lang="en-US" dirty="0"/>
              <a:t>Discuss Your Scores</a:t>
            </a:r>
          </a:p>
        </p:txBody>
      </p:sp>
      <p:pic>
        <p:nvPicPr>
          <p:cNvPr id="4" name="Picture 3" descr="Image of two students talking"/>
          <p:cNvPicPr/>
          <p:nvPr/>
        </p:nvPicPr>
        <p:blipFill>
          <a:blip r:embed="rId3" cstate="print"/>
          <a:srcRect/>
          <a:stretch>
            <a:fillRect/>
          </a:stretch>
        </p:blipFill>
        <p:spPr>
          <a:xfrm>
            <a:off x="7620000" y="83226"/>
            <a:ext cx="1566041" cy="1288374"/>
          </a:xfrm>
          <a:prstGeom prst="rect">
            <a:avLst/>
          </a:prstGeom>
        </p:spPr>
      </p:pic>
      <p:sp>
        <p:nvSpPr>
          <p:cNvPr id="5" name="TextBox 4"/>
          <p:cNvSpPr txBox="1"/>
          <p:nvPr/>
        </p:nvSpPr>
        <p:spPr>
          <a:xfrm>
            <a:off x="276139" y="230855"/>
            <a:ext cx="426520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81</a:t>
            </a:fld>
            <a:endParaRPr lang="en-US"/>
          </a:p>
        </p:txBody>
      </p:sp>
    </p:spTree>
    <p:extLst>
      <p:ext uri="{BB962C8B-B14F-4D97-AF65-F5344CB8AC3E}">
        <p14:creationId xmlns:p14="http://schemas.microsoft.com/office/powerpoint/2010/main" val="5358521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a:t>Master Scores and Rationales</a:t>
            </a:r>
          </a:p>
        </p:txBody>
      </p:sp>
      <p:sp>
        <p:nvSpPr>
          <p:cNvPr id="4" name="TextBox 3"/>
          <p:cNvSpPr txBox="1"/>
          <p:nvPr/>
        </p:nvSpPr>
        <p:spPr>
          <a:xfrm>
            <a:off x="283523" y="165288"/>
            <a:ext cx="426520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sp>
        <p:nvSpPr>
          <p:cNvPr id="3" name="Slide Number Placeholder 2"/>
          <p:cNvSpPr>
            <a:spLocks noGrp="1"/>
          </p:cNvSpPr>
          <p:nvPr>
            <p:ph type="sldNum" sz="quarter" idx="12"/>
          </p:nvPr>
        </p:nvSpPr>
        <p:spPr/>
        <p:txBody>
          <a:bodyPr/>
          <a:lstStyle/>
          <a:p>
            <a:fld id="{8E81FCBC-12BC-47C8-BE87-B3BC886BF939}" type="slidenum">
              <a:rPr lang="en-US" smtClean="0"/>
              <a:pPr/>
              <a:t>82</a:t>
            </a:fld>
            <a:endParaRPr lang="en-US"/>
          </a:p>
        </p:txBody>
      </p:sp>
      <p:sp>
        <p:nvSpPr>
          <p:cNvPr id="8" name="Content Placeholder 1"/>
          <p:cNvSpPr>
            <a:spLocks noGrp="1"/>
          </p:cNvSpPr>
          <p:nvPr>
            <p:ph idx="1"/>
          </p:nvPr>
        </p:nvSpPr>
        <p:spPr>
          <a:xfrm>
            <a:off x="457200" y="1511112"/>
            <a:ext cx="8229600" cy="4114800"/>
          </a:xfrm>
        </p:spPr>
        <p:txBody>
          <a:bodyPr>
            <a:normAutofit fontScale="92500" lnSpcReduction="20000"/>
          </a:bodyPr>
          <a:lstStyle/>
          <a:p>
            <a:pPr marL="109728" lvl="0" indent="0">
              <a:lnSpc>
                <a:spcPct val="120000"/>
              </a:lnSpc>
              <a:spcBef>
                <a:spcPts val="0"/>
              </a:spcBef>
              <a:spcAft>
                <a:spcPts val="1800"/>
              </a:spcAft>
              <a:buSzPct val="100000"/>
              <a:buNone/>
            </a:pPr>
            <a:r>
              <a:rPr lang="en-US" i="1" dirty="0">
                <a:cs typeface="Georgia"/>
              </a:rPr>
              <a:t>Elementary group: </a:t>
            </a:r>
          </a:p>
          <a:p>
            <a:pPr marL="509778" lvl="1" indent="0">
              <a:spcBef>
                <a:spcPts val="0"/>
              </a:spcBef>
              <a:spcAft>
                <a:spcPts val="1800"/>
              </a:spcAft>
              <a:buSzPct val="100000"/>
              <a:buNone/>
            </a:pPr>
            <a:r>
              <a:rPr lang="en-US" b="1" dirty="0">
                <a:cs typeface="Georgia"/>
              </a:rPr>
              <a:t>Handout 2.14—Elementary Student Samples C and D with Rationales and Highlighted Rubrics</a:t>
            </a:r>
          </a:p>
          <a:p>
            <a:pPr marL="109728" lvl="0" indent="0">
              <a:spcBef>
                <a:spcPts val="0"/>
              </a:spcBef>
              <a:spcAft>
                <a:spcPts val="1800"/>
              </a:spcAft>
              <a:buSzPct val="100000"/>
              <a:buNone/>
            </a:pPr>
            <a:r>
              <a:rPr lang="en-US" i="1" dirty="0">
                <a:cs typeface="Georgia"/>
              </a:rPr>
              <a:t>Secondary group: </a:t>
            </a:r>
          </a:p>
          <a:p>
            <a:pPr marL="509778" lvl="1" indent="0">
              <a:spcBef>
                <a:spcPts val="0"/>
              </a:spcBef>
              <a:spcAft>
                <a:spcPts val="1800"/>
              </a:spcAft>
              <a:buSzPct val="100000"/>
              <a:buNone/>
            </a:pPr>
            <a:r>
              <a:rPr lang="en-US" b="1" dirty="0">
                <a:cs typeface="Georgia"/>
              </a:rPr>
              <a:t>Handout 2.15—Secondary Student Samples C and D with Rationales and Highlighted Rubrics </a:t>
            </a:r>
          </a:p>
          <a:p>
            <a:pPr marL="566928" indent="-457200">
              <a:spcBef>
                <a:spcPts val="0"/>
              </a:spcBef>
              <a:spcAft>
                <a:spcPts val="1800"/>
              </a:spcAft>
              <a:buSzPct val="100000"/>
            </a:pPr>
            <a:r>
              <a:rPr lang="en-US" dirty="0"/>
              <a:t>Compare your group’s consensus scores with the master scores</a:t>
            </a:r>
          </a:p>
        </p:txBody>
      </p:sp>
    </p:spTree>
    <p:extLst>
      <p:ext uri="{BB962C8B-B14F-4D97-AF65-F5344CB8AC3E}">
        <p14:creationId xmlns:p14="http://schemas.microsoft.com/office/powerpoint/2010/main" val="36229780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667000"/>
            <a:ext cx="8229600" cy="914400"/>
          </a:xfrm>
        </p:spPr>
        <p:txBody>
          <a:bodyPr>
            <a:normAutofit fontScale="90000"/>
          </a:bodyPr>
          <a:lstStyle/>
          <a:p>
            <a:pPr algn="ctr"/>
            <a:r>
              <a:rPr lang="en-US" sz="4400" dirty="0"/>
              <a:t>Questions about the master scores and rationales?</a:t>
            </a:r>
            <a:r>
              <a:rPr lang="en-US" sz="3600" dirty="0"/>
              <a:t/>
            </a:r>
            <a:br>
              <a:rPr lang="en-US" sz="3600" dirty="0"/>
            </a:br>
            <a:endParaRPr lang="en-US" dirty="0"/>
          </a:p>
        </p:txBody>
      </p:sp>
      <p:sp>
        <p:nvSpPr>
          <p:cNvPr id="2" name="Slide Number Placeholder 1"/>
          <p:cNvSpPr>
            <a:spLocks noGrp="1"/>
          </p:cNvSpPr>
          <p:nvPr>
            <p:ph type="sldNum" sz="quarter" idx="12"/>
          </p:nvPr>
        </p:nvSpPr>
        <p:spPr/>
        <p:txBody>
          <a:bodyPr/>
          <a:lstStyle/>
          <a:p>
            <a:fld id="{8E81FCBC-12BC-47C8-BE87-B3BC886BF939}" type="slidenum">
              <a:rPr lang="en-US" smtClean="0"/>
              <a:pPr/>
              <a:t>83</a:t>
            </a:fld>
            <a:endParaRPr lang="en-US"/>
          </a:p>
        </p:txBody>
      </p:sp>
      <p:sp>
        <p:nvSpPr>
          <p:cNvPr id="4" name="TextBox 3"/>
          <p:cNvSpPr txBox="1"/>
          <p:nvPr/>
        </p:nvSpPr>
        <p:spPr>
          <a:xfrm>
            <a:off x="304800" y="381000"/>
            <a:ext cx="431579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spTree>
    <p:extLst>
      <p:ext uri="{BB962C8B-B14F-4D97-AF65-F5344CB8AC3E}">
        <p14:creationId xmlns:p14="http://schemas.microsoft.com/office/powerpoint/2010/main" val="21994161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1143000"/>
            <a:ext cx="7772400" cy="1829761"/>
          </a:xfrm>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Session 2.G: </a:t>
            </a:r>
            <a:r>
              <a:rPr lang="en-US" dirty="0"/>
              <a:t/>
            </a:r>
            <a:br>
              <a:rPr lang="en-US" dirty="0"/>
            </a:br>
            <a:r>
              <a:rPr lang="en-US" dirty="0">
                <a:solidFill>
                  <a:srgbClr val="053760"/>
                </a:solidFill>
              </a:rPr>
              <a:t>Review of Full Scoring Guides and Other Writing Rubrics</a:t>
            </a:r>
          </a:p>
        </p:txBody>
      </p:sp>
      <p:sp>
        <p:nvSpPr>
          <p:cNvPr id="4" name="Slide Number Placeholder 3"/>
          <p:cNvSpPr>
            <a:spLocks noGrp="1"/>
          </p:cNvSpPr>
          <p:nvPr>
            <p:ph type="sldNum" sz="quarter" idx="12"/>
          </p:nvPr>
        </p:nvSpPr>
        <p:spPr/>
        <p:txBody>
          <a:bodyPr/>
          <a:lstStyle/>
          <a:p>
            <a:fld id="{8E81FCBC-12BC-47C8-BE87-B3BC886BF939}" type="slidenum">
              <a:rPr lang="en-US" smtClean="0"/>
              <a:pPr/>
              <a:t>84</a:t>
            </a:fld>
            <a:endParaRPr lang="en-US"/>
          </a:p>
        </p:txBody>
      </p:sp>
      <p:sp>
        <p:nvSpPr>
          <p:cNvPr id="5" name="Subtitle 4"/>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39482815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a:t>Quick Review/Prime for Future Study</a:t>
            </a:r>
          </a:p>
        </p:txBody>
      </p:sp>
      <p:sp>
        <p:nvSpPr>
          <p:cNvPr id="4" name="TextBox 3"/>
          <p:cNvSpPr txBox="1"/>
          <p:nvPr/>
        </p:nvSpPr>
        <p:spPr>
          <a:xfrm>
            <a:off x="283523" y="165288"/>
            <a:ext cx="6604629" cy="646331"/>
          </a:xfrm>
          <a:prstGeom prst="rect">
            <a:avLst/>
          </a:prstGeom>
          <a:noFill/>
        </p:spPr>
        <p:txBody>
          <a:bodyPr wrap="none" rtlCol="0">
            <a:spAutoFit/>
          </a:bodyPr>
          <a:lstStyle/>
          <a:p>
            <a:r>
              <a:rPr lang="en-US" dirty="0">
                <a:solidFill>
                  <a:srgbClr val="053760"/>
                </a:solidFill>
              </a:rPr>
              <a:t>Session 2.G: Review of Full Scoring Guides and Other Writing Rubrics</a:t>
            </a:r>
          </a:p>
          <a:p>
            <a:endParaRPr lang="en-US" dirty="0"/>
          </a:p>
        </p:txBody>
      </p:sp>
      <p:sp>
        <p:nvSpPr>
          <p:cNvPr id="3" name="Slide Number Placeholder 2"/>
          <p:cNvSpPr>
            <a:spLocks noGrp="1"/>
          </p:cNvSpPr>
          <p:nvPr>
            <p:ph type="sldNum" sz="quarter" idx="12"/>
          </p:nvPr>
        </p:nvSpPr>
        <p:spPr/>
        <p:txBody>
          <a:bodyPr/>
          <a:lstStyle/>
          <a:p>
            <a:fld id="{8E81FCBC-12BC-47C8-BE87-B3BC886BF939}" type="slidenum">
              <a:rPr lang="en-US" smtClean="0"/>
              <a:pPr/>
              <a:t>85</a:t>
            </a:fld>
            <a:endParaRPr lang="en-US"/>
          </a:p>
        </p:txBody>
      </p:sp>
      <p:sp>
        <p:nvSpPr>
          <p:cNvPr id="8" name="Content Placeholder 1"/>
          <p:cNvSpPr>
            <a:spLocks noGrp="1"/>
          </p:cNvSpPr>
          <p:nvPr>
            <p:ph idx="1"/>
          </p:nvPr>
        </p:nvSpPr>
        <p:spPr>
          <a:xfrm>
            <a:off x="457200" y="1143000"/>
            <a:ext cx="8229600" cy="4114800"/>
          </a:xfrm>
        </p:spPr>
        <p:txBody>
          <a:bodyPr>
            <a:normAutofit fontScale="92500" lnSpcReduction="10000"/>
          </a:bodyPr>
          <a:lstStyle/>
          <a:p>
            <a:pPr marL="109728" lvl="0" indent="0">
              <a:lnSpc>
                <a:spcPct val="120000"/>
              </a:lnSpc>
              <a:spcBef>
                <a:spcPts val="0"/>
              </a:spcBef>
              <a:spcAft>
                <a:spcPts val="1800"/>
              </a:spcAft>
              <a:buSzPct val="100000"/>
              <a:buNone/>
            </a:pPr>
            <a:r>
              <a:rPr lang="en-US" i="1" dirty="0">
                <a:cs typeface="Georgia"/>
              </a:rPr>
              <a:t>Scan</a:t>
            </a:r>
            <a:r>
              <a:rPr lang="en-US" dirty="0">
                <a:cs typeface="Georgia"/>
              </a:rPr>
              <a:t> Two Resources</a:t>
            </a:r>
          </a:p>
          <a:p>
            <a:pPr marL="566928" indent="-457200">
              <a:lnSpc>
                <a:spcPct val="120000"/>
              </a:lnSpc>
              <a:spcBef>
                <a:spcPts val="0"/>
              </a:spcBef>
              <a:spcAft>
                <a:spcPts val="1800"/>
              </a:spcAft>
              <a:buSzPct val="100000"/>
            </a:pPr>
            <a:r>
              <a:rPr lang="en-US" dirty="0">
                <a:cs typeface="Georgia"/>
              </a:rPr>
              <a:t>Full Scoring Guide for the Performance Task</a:t>
            </a:r>
          </a:p>
          <a:p>
            <a:pPr marL="966978" lvl="1" indent="-457200">
              <a:lnSpc>
                <a:spcPct val="120000"/>
              </a:lnSpc>
              <a:spcBef>
                <a:spcPts val="0"/>
              </a:spcBef>
              <a:spcAft>
                <a:spcPts val="1800"/>
              </a:spcAft>
              <a:buSzPct val="100000"/>
            </a:pPr>
            <a:r>
              <a:rPr lang="en-US" dirty="0">
                <a:cs typeface="Georgia"/>
              </a:rPr>
              <a:t>Take note of scoring criteria for research questions.</a:t>
            </a:r>
          </a:p>
          <a:p>
            <a:pPr marL="566928" indent="-457200">
              <a:lnSpc>
                <a:spcPct val="120000"/>
              </a:lnSpc>
              <a:spcBef>
                <a:spcPts val="0"/>
              </a:spcBef>
              <a:spcAft>
                <a:spcPts val="1800"/>
              </a:spcAft>
              <a:buSzPct val="100000"/>
            </a:pPr>
            <a:r>
              <a:rPr lang="en-US" dirty="0">
                <a:cs typeface="Georgia"/>
              </a:rPr>
              <a:t>Full Set of SBAC Performance Task Writing Rubrics</a:t>
            </a:r>
          </a:p>
          <a:p>
            <a:pPr marL="966978" lvl="1" indent="-457200">
              <a:lnSpc>
                <a:spcPct val="120000"/>
              </a:lnSpc>
              <a:spcBef>
                <a:spcPts val="0"/>
              </a:spcBef>
              <a:spcAft>
                <a:spcPts val="1800"/>
              </a:spcAft>
              <a:buSzPct val="100000"/>
            </a:pPr>
            <a:r>
              <a:rPr lang="en-US" dirty="0">
                <a:cs typeface="Georgia"/>
              </a:rPr>
              <a:t>Take note of key similarities/differences.</a:t>
            </a:r>
          </a:p>
        </p:txBody>
      </p:sp>
    </p:spTree>
    <p:extLst>
      <p:ext uri="{BB962C8B-B14F-4D97-AF65-F5344CB8AC3E}">
        <p14:creationId xmlns:p14="http://schemas.microsoft.com/office/powerpoint/2010/main" val="28545217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838200"/>
            <a:ext cx="8229600" cy="914400"/>
          </a:xfrm>
        </p:spPr>
        <p:txBody>
          <a:bodyPr>
            <a:noAutofit/>
          </a:bodyPr>
          <a:lstStyle/>
          <a:p>
            <a:r>
              <a:rPr lang="en-US" dirty="0">
                <a:solidFill>
                  <a:schemeClr val="tx2">
                    <a:lumMod val="75000"/>
                  </a:schemeClr>
                </a:solidFill>
              </a:rPr>
              <a:t>Note: Three Research Question Formats</a:t>
            </a:r>
          </a:p>
        </p:txBody>
      </p:sp>
      <p:sp>
        <p:nvSpPr>
          <p:cNvPr id="10" name="Content Placeholder 1"/>
          <p:cNvSpPr>
            <a:spLocks noGrp="1"/>
          </p:cNvSpPr>
          <p:nvPr>
            <p:ph idx="1"/>
          </p:nvPr>
        </p:nvSpPr>
        <p:spPr>
          <a:xfrm>
            <a:off x="381000" y="1828800"/>
            <a:ext cx="8229600" cy="4005072"/>
          </a:xfrm>
        </p:spPr>
        <p:txBody>
          <a:bodyPr>
            <a:normAutofit/>
          </a:bodyPr>
          <a:lstStyle/>
          <a:p>
            <a:r>
              <a:rPr lang="en-US" sz="3200" dirty="0"/>
              <a:t>Short text (2 points)</a:t>
            </a:r>
          </a:p>
          <a:p>
            <a:r>
              <a:rPr lang="en-US" sz="3200" dirty="0"/>
              <a:t>Multiple choice (1 point)  </a:t>
            </a:r>
          </a:p>
          <a:p>
            <a:r>
              <a:rPr lang="en-US" sz="3200" dirty="0"/>
              <a:t>Matching table (1 point)</a:t>
            </a:r>
          </a:p>
        </p:txBody>
      </p:sp>
      <p:sp>
        <p:nvSpPr>
          <p:cNvPr id="4" name="TextBox 3"/>
          <p:cNvSpPr txBox="1"/>
          <p:nvPr/>
        </p:nvSpPr>
        <p:spPr>
          <a:xfrm>
            <a:off x="457200" y="381000"/>
            <a:ext cx="6604629" cy="646331"/>
          </a:xfrm>
          <a:prstGeom prst="rect">
            <a:avLst/>
          </a:prstGeom>
          <a:noFill/>
        </p:spPr>
        <p:txBody>
          <a:bodyPr wrap="none" rtlCol="0">
            <a:spAutoFit/>
          </a:bodyPr>
          <a:lstStyle/>
          <a:p>
            <a:r>
              <a:rPr lang="en-US" dirty="0">
                <a:solidFill>
                  <a:srgbClr val="053760"/>
                </a:solidFill>
              </a:rPr>
              <a:t>Session 2.G: Review of Full Scoring Guides and Other Writing Rubrics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1FCBC-12BC-47C8-BE87-B3BC886BF93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87602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838200"/>
            <a:ext cx="8229600" cy="914400"/>
          </a:xfrm>
        </p:spPr>
        <p:txBody>
          <a:bodyPr>
            <a:noAutofit/>
          </a:bodyPr>
          <a:lstStyle/>
          <a:p>
            <a:r>
              <a:rPr lang="en-US" dirty="0">
                <a:solidFill>
                  <a:schemeClr val="tx2">
                    <a:lumMod val="75000"/>
                  </a:schemeClr>
                </a:solidFill>
              </a:rPr>
              <a:t>Note: Writing Purposes for Grade Spans</a:t>
            </a:r>
          </a:p>
        </p:txBody>
      </p:sp>
      <p:sp>
        <p:nvSpPr>
          <p:cNvPr id="10" name="Content Placeholder 1"/>
          <p:cNvSpPr>
            <a:spLocks noGrp="1"/>
          </p:cNvSpPr>
          <p:nvPr>
            <p:ph idx="1"/>
          </p:nvPr>
        </p:nvSpPr>
        <p:spPr>
          <a:xfrm>
            <a:off x="442332" y="1828800"/>
            <a:ext cx="8229600" cy="4005072"/>
          </a:xfrm>
        </p:spPr>
        <p:txBody>
          <a:bodyPr>
            <a:normAutofit/>
          </a:bodyPr>
          <a:lstStyle/>
          <a:p>
            <a:r>
              <a:rPr lang="en-US" dirty="0"/>
              <a:t>Opinion (Grades 3–5)</a:t>
            </a:r>
            <a:endParaRPr lang="en-US" sz="3200" dirty="0"/>
          </a:p>
          <a:p>
            <a:r>
              <a:rPr lang="en-US" dirty="0"/>
              <a:t>Informational (Grades 3–5)</a:t>
            </a:r>
            <a:endParaRPr lang="en-US" sz="3200" dirty="0"/>
          </a:p>
          <a:p>
            <a:r>
              <a:rPr lang="en-US" sz="3200" dirty="0"/>
              <a:t>Narrative (Grades 3–8)</a:t>
            </a:r>
          </a:p>
          <a:p>
            <a:r>
              <a:rPr lang="en-US" dirty="0"/>
              <a:t>Argumentative (Grades 6–11)</a:t>
            </a:r>
            <a:endParaRPr lang="en-US" sz="3200" dirty="0"/>
          </a:p>
          <a:p>
            <a:r>
              <a:rPr lang="en-US" dirty="0"/>
              <a:t>Explanatory (Grades 6–11)</a:t>
            </a:r>
            <a:endParaRPr lang="en-US" sz="3200" dirty="0"/>
          </a:p>
        </p:txBody>
      </p:sp>
      <p:sp>
        <p:nvSpPr>
          <p:cNvPr id="4" name="TextBox 3"/>
          <p:cNvSpPr txBox="1"/>
          <p:nvPr/>
        </p:nvSpPr>
        <p:spPr>
          <a:xfrm>
            <a:off x="457200" y="381000"/>
            <a:ext cx="6604629" cy="646331"/>
          </a:xfrm>
          <a:prstGeom prst="rect">
            <a:avLst/>
          </a:prstGeom>
          <a:noFill/>
        </p:spPr>
        <p:txBody>
          <a:bodyPr wrap="none" rtlCol="0">
            <a:spAutoFit/>
          </a:bodyPr>
          <a:lstStyle/>
          <a:p>
            <a:r>
              <a:rPr lang="en-US" dirty="0">
                <a:solidFill>
                  <a:srgbClr val="053760"/>
                </a:solidFill>
              </a:rPr>
              <a:t>Session 2.G: Review of Full Scoring Guides and Other Writing Rubrics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1FCBC-12BC-47C8-BE87-B3BC886BF93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6" name="Straight Connector 5" descr="Line under 3-8 in &quot;Narrative (Grades 3-8)&quot;"/>
          <p:cNvCxnSpPr/>
          <p:nvPr/>
        </p:nvCxnSpPr>
        <p:spPr>
          <a:xfrm>
            <a:off x="3886200" y="3505200"/>
            <a:ext cx="609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Arrow Connector 38" descr="Arrow extending to the end of the Opinion bullet"/>
          <p:cNvCxnSpPr>
            <a:cxnSpLocks/>
          </p:cNvCxnSpPr>
          <p:nvPr/>
        </p:nvCxnSpPr>
        <p:spPr>
          <a:xfrm flipH="1">
            <a:off x="4495800" y="2057400"/>
            <a:ext cx="22860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descr="Arrow extending to the end of the Argumentative bullet"/>
          <p:cNvCxnSpPr>
            <a:cxnSpLocks/>
          </p:cNvCxnSpPr>
          <p:nvPr/>
        </p:nvCxnSpPr>
        <p:spPr>
          <a:xfrm flipH="1">
            <a:off x="5829300" y="3886200"/>
            <a:ext cx="9525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descr="Line connecting the two arrows that extend to Opinion and Argumentative"/>
          <p:cNvCxnSpPr>
            <a:cxnSpLocks/>
          </p:cNvCxnSpPr>
          <p:nvPr/>
        </p:nvCxnSpPr>
        <p:spPr>
          <a:xfrm>
            <a:off x="6781800" y="2057400"/>
            <a:ext cx="0" cy="1828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descr="Line connecting the two arrows extending to Informational and Explanatory"/>
          <p:cNvCxnSpPr>
            <a:cxnSpLocks/>
          </p:cNvCxnSpPr>
          <p:nvPr/>
        </p:nvCxnSpPr>
        <p:spPr>
          <a:xfrm>
            <a:off x="6134100" y="2693020"/>
            <a:ext cx="0" cy="181909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Straight Arrow Connector 44" descr="Arrow extending to the end of Informational bullet"/>
          <p:cNvCxnSpPr>
            <a:cxnSpLocks/>
          </p:cNvCxnSpPr>
          <p:nvPr/>
        </p:nvCxnSpPr>
        <p:spPr>
          <a:xfrm flipH="1">
            <a:off x="5486400" y="2693020"/>
            <a:ext cx="6477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descr="Arrow extending to end of Explanatory bullet"/>
          <p:cNvCxnSpPr>
            <a:cxnSpLocks/>
          </p:cNvCxnSpPr>
          <p:nvPr/>
        </p:nvCxnSpPr>
        <p:spPr>
          <a:xfrm flipH="1" flipV="1">
            <a:off x="5295900" y="4495800"/>
            <a:ext cx="838200" cy="163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1714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a:t>Scoring Guide</a:t>
            </a:r>
          </a:p>
        </p:txBody>
      </p:sp>
      <p:sp>
        <p:nvSpPr>
          <p:cNvPr id="4" name="TextBox 3"/>
          <p:cNvSpPr txBox="1"/>
          <p:nvPr/>
        </p:nvSpPr>
        <p:spPr>
          <a:xfrm>
            <a:off x="283523" y="165288"/>
            <a:ext cx="6604629" cy="646331"/>
          </a:xfrm>
          <a:prstGeom prst="rect">
            <a:avLst/>
          </a:prstGeom>
          <a:noFill/>
        </p:spPr>
        <p:txBody>
          <a:bodyPr wrap="none" rtlCol="0">
            <a:spAutoFit/>
          </a:bodyPr>
          <a:lstStyle/>
          <a:p>
            <a:r>
              <a:rPr lang="en-US" dirty="0">
                <a:solidFill>
                  <a:srgbClr val="053760"/>
                </a:solidFill>
              </a:rPr>
              <a:t>Session 2.G: Review of Full Scoring Guides and Other Writing Rubrics</a:t>
            </a:r>
          </a:p>
          <a:p>
            <a:endParaRPr lang="en-US" dirty="0"/>
          </a:p>
        </p:txBody>
      </p:sp>
      <p:sp>
        <p:nvSpPr>
          <p:cNvPr id="3" name="Slide Number Placeholder 2"/>
          <p:cNvSpPr>
            <a:spLocks noGrp="1"/>
          </p:cNvSpPr>
          <p:nvPr>
            <p:ph type="sldNum" sz="quarter" idx="12"/>
          </p:nvPr>
        </p:nvSpPr>
        <p:spPr/>
        <p:txBody>
          <a:bodyPr/>
          <a:lstStyle/>
          <a:p>
            <a:fld id="{8E81FCBC-12BC-47C8-BE87-B3BC886BF939}" type="slidenum">
              <a:rPr lang="en-US" smtClean="0"/>
              <a:pPr/>
              <a:t>88</a:t>
            </a:fld>
            <a:endParaRPr lang="en-US"/>
          </a:p>
        </p:txBody>
      </p:sp>
      <p:sp>
        <p:nvSpPr>
          <p:cNvPr id="8" name="Content Placeholder 1"/>
          <p:cNvSpPr>
            <a:spLocks noGrp="1"/>
          </p:cNvSpPr>
          <p:nvPr>
            <p:ph idx="1"/>
          </p:nvPr>
        </p:nvSpPr>
        <p:spPr>
          <a:xfrm>
            <a:off x="457200" y="1511112"/>
            <a:ext cx="8229600" cy="4114800"/>
          </a:xfrm>
        </p:spPr>
        <p:txBody>
          <a:bodyPr>
            <a:normAutofit/>
          </a:bodyPr>
          <a:lstStyle/>
          <a:p>
            <a:pPr marL="109728" lvl="0" indent="0">
              <a:lnSpc>
                <a:spcPct val="120000"/>
              </a:lnSpc>
              <a:spcBef>
                <a:spcPts val="0"/>
              </a:spcBef>
              <a:spcAft>
                <a:spcPts val="1800"/>
              </a:spcAft>
              <a:buSzPct val="100000"/>
              <a:buNone/>
            </a:pPr>
            <a:r>
              <a:rPr lang="en-US" i="1" dirty="0">
                <a:cs typeface="Georgia"/>
              </a:rPr>
              <a:t>Elementary group: </a:t>
            </a:r>
          </a:p>
          <a:p>
            <a:pPr marL="509778" lvl="1" indent="0">
              <a:spcBef>
                <a:spcPts val="0"/>
              </a:spcBef>
              <a:spcAft>
                <a:spcPts val="1800"/>
              </a:spcAft>
              <a:buSzPct val="100000"/>
              <a:buNone/>
            </a:pPr>
            <a:r>
              <a:rPr lang="en-US" b="1" dirty="0">
                <a:cs typeface="Georgia"/>
              </a:rPr>
              <a:t>Handout 2.16—Full Scoring Guide for the Grade 5 ELA Performance Task</a:t>
            </a:r>
          </a:p>
          <a:p>
            <a:pPr marL="109728" lvl="0" indent="0">
              <a:spcBef>
                <a:spcPts val="0"/>
              </a:spcBef>
              <a:spcAft>
                <a:spcPts val="1800"/>
              </a:spcAft>
              <a:buSzPct val="100000"/>
              <a:buNone/>
            </a:pPr>
            <a:r>
              <a:rPr lang="en-US" i="1" dirty="0">
                <a:cs typeface="Georgia"/>
              </a:rPr>
              <a:t>Secondary group: </a:t>
            </a:r>
          </a:p>
          <a:p>
            <a:pPr marL="509778" lvl="1" indent="0">
              <a:spcBef>
                <a:spcPts val="0"/>
              </a:spcBef>
              <a:spcAft>
                <a:spcPts val="1800"/>
              </a:spcAft>
              <a:buSzPct val="100000"/>
              <a:buNone/>
            </a:pPr>
            <a:r>
              <a:rPr lang="en-US" b="1" dirty="0">
                <a:cs typeface="Georgia"/>
              </a:rPr>
              <a:t>Handout 2.17—Full Scoring Guide for the Grade 8 ELA Performance Task	</a:t>
            </a:r>
          </a:p>
        </p:txBody>
      </p:sp>
    </p:spTree>
    <p:extLst>
      <p:ext uri="{BB962C8B-B14F-4D97-AF65-F5344CB8AC3E}">
        <p14:creationId xmlns:p14="http://schemas.microsoft.com/office/powerpoint/2010/main" val="22816185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a:t>Writing Rubrics</a:t>
            </a:r>
          </a:p>
        </p:txBody>
      </p:sp>
      <p:sp>
        <p:nvSpPr>
          <p:cNvPr id="4" name="TextBox 3"/>
          <p:cNvSpPr txBox="1"/>
          <p:nvPr/>
        </p:nvSpPr>
        <p:spPr>
          <a:xfrm>
            <a:off x="283523" y="165288"/>
            <a:ext cx="6604629" cy="646331"/>
          </a:xfrm>
          <a:prstGeom prst="rect">
            <a:avLst/>
          </a:prstGeom>
          <a:noFill/>
        </p:spPr>
        <p:txBody>
          <a:bodyPr wrap="none" rtlCol="0">
            <a:spAutoFit/>
          </a:bodyPr>
          <a:lstStyle/>
          <a:p>
            <a:r>
              <a:rPr lang="en-US" dirty="0">
                <a:solidFill>
                  <a:srgbClr val="053760"/>
                </a:solidFill>
              </a:rPr>
              <a:t>Session 2.G: Review of Full Scoring Guides and Other Writing Rubrics</a:t>
            </a:r>
          </a:p>
          <a:p>
            <a:endParaRPr lang="en-US" dirty="0"/>
          </a:p>
        </p:txBody>
      </p:sp>
      <p:sp>
        <p:nvSpPr>
          <p:cNvPr id="3" name="Slide Number Placeholder 2"/>
          <p:cNvSpPr>
            <a:spLocks noGrp="1"/>
          </p:cNvSpPr>
          <p:nvPr>
            <p:ph type="sldNum" sz="quarter" idx="12"/>
          </p:nvPr>
        </p:nvSpPr>
        <p:spPr/>
        <p:txBody>
          <a:bodyPr/>
          <a:lstStyle/>
          <a:p>
            <a:fld id="{8E81FCBC-12BC-47C8-BE87-B3BC886BF939}" type="slidenum">
              <a:rPr lang="en-US" smtClean="0"/>
              <a:pPr/>
              <a:t>89</a:t>
            </a:fld>
            <a:endParaRPr lang="en-US"/>
          </a:p>
        </p:txBody>
      </p:sp>
      <p:sp>
        <p:nvSpPr>
          <p:cNvPr id="8" name="Content Placeholder 1"/>
          <p:cNvSpPr>
            <a:spLocks noGrp="1"/>
          </p:cNvSpPr>
          <p:nvPr>
            <p:ph idx="1"/>
          </p:nvPr>
        </p:nvSpPr>
        <p:spPr>
          <a:xfrm>
            <a:off x="457200" y="1511112"/>
            <a:ext cx="8229600" cy="4114800"/>
          </a:xfrm>
        </p:spPr>
        <p:txBody>
          <a:bodyPr>
            <a:normAutofit/>
          </a:bodyPr>
          <a:lstStyle/>
          <a:p>
            <a:pPr marL="109728" lvl="0" indent="0">
              <a:spcBef>
                <a:spcPts val="0"/>
              </a:spcBef>
              <a:spcAft>
                <a:spcPts val="1800"/>
              </a:spcAft>
              <a:buSzPct val="100000"/>
              <a:buNone/>
            </a:pPr>
            <a:r>
              <a:rPr lang="en-US" i="1" dirty="0">
                <a:cs typeface="Georgia"/>
              </a:rPr>
              <a:t>Both groups: </a:t>
            </a:r>
          </a:p>
          <a:p>
            <a:pPr marL="509778" lvl="1" indent="0">
              <a:spcBef>
                <a:spcPts val="0"/>
              </a:spcBef>
              <a:spcAft>
                <a:spcPts val="1800"/>
              </a:spcAft>
              <a:buSzPct val="100000"/>
              <a:buNone/>
            </a:pPr>
            <a:r>
              <a:rPr lang="en-US" b="1" dirty="0">
                <a:cs typeface="Georgia"/>
              </a:rPr>
              <a:t>Handout 2.18—Smarter Balanced Performance Task Writing Rubrics</a:t>
            </a:r>
          </a:p>
          <a:p>
            <a:pPr marL="509778" lvl="1" indent="0">
              <a:spcBef>
                <a:spcPts val="0"/>
              </a:spcBef>
              <a:spcAft>
                <a:spcPts val="1800"/>
              </a:spcAft>
              <a:buSzPct val="100000"/>
              <a:buNone/>
            </a:pPr>
            <a:r>
              <a:rPr lang="en-US" b="1" dirty="0">
                <a:cs typeface="Georgia"/>
              </a:rPr>
              <a:t>	</a:t>
            </a:r>
          </a:p>
        </p:txBody>
      </p:sp>
    </p:spTree>
    <p:extLst>
      <p:ext uri="{BB962C8B-B14F-4D97-AF65-F5344CB8AC3E}">
        <p14:creationId xmlns:p14="http://schemas.microsoft.com/office/powerpoint/2010/main" val="336049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001000" cy="296445"/>
          </a:xfrm>
        </p:spPr>
        <p:txBody>
          <a:bodyPr>
            <a:noAutofit/>
          </a:bodyPr>
          <a:lstStyle/>
          <a:p>
            <a:r>
              <a:rPr lang="en-US" sz="3300" dirty="0"/>
              <a:t>Session 1.B and 1.C Objectives</a:t>
            </a:r>
          </a:p>
        </p:txBody>
      </p:sp>
      <p:sp>
        <p:nvSpPr>
          <p:cNvPr id="3" name="Content Placeholder 2"/>
          <p:cNvSpPr>
            <a:spLocks noGrp="1"/>
          </p:cNvSpPr>
          <p:nvPr>
            <p:ph idx="1"/>
          </p:nvPr>
        </p:nvSpPr>
        <p:spPr/>
        <p:txBody>
          <a:bodyPr>
            <a:normAutofit/>
          </a:bodyPr>
          <a:lstStyle/>
          <a:p>
            <a:r>
              <a:rPr lang="en-US" sz="3000" dirty="0"/>
              <a:t>Develop a shared understanding of the intended purposes of different types of assessment within a balanced assessment system</a:t>
            </a:r>
          </a:p>
          <a:p>
            <a:r>
              <a:rPr lang="en-US" sz="3000" dirty="0"/>
              <a:t>Understand the role of performance assessment in providing robust evidence of student learning</a:t>
            </a:r>
          </a:p>
          <a:p>
            <a:r>
              <a:rPr lang="en-US" sz="3000" dirty="0"/>
              <a:t>Understand the role of performance assessment within the design of the Smarter Balanced Assessment System</a:t>
            </a:r>
            <a:endParaRPr lang="en-US" dirty="0"/>
          </a:p>
        </p:txBody>
      </p:sp>
      <p:sp>
        <p:nvSpPr>
          <p:cNvPr id="5" name="TextBox 4"/>
          <p:cNvSpPr txBox="1"/>
          <p:nvPr/>
        </p:nvSpPr>
        <p:spPr>
          <a:xfrm>
            <a:off x="152400" y="128588"/>
            <a:ext cx="4273550" cy="369332"/>
          </a:xfrm>
          <a:prstGeom prst="rect">
            <a:avLst/>
          </a:prstGeom>
          <a:noFill/>
        </p:spPr>
        <p:txBody>
          <a:bodyPr wrap="square" rtlCol="0" anchor="t">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16468562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371600"/>
            <a:ext cx="8229600" cy="3581400"/>
          </a:xfrm>
        </p:spPr>
        <p:txBody>
          <a:bodyPr>
            <a:noAutofit/>
          </a:bodyPr>
          <a:lstStyle/>
          <a:p>
            <a:pPr algn="ctr"/>
            <a:r>
              <a:rPr lang="en-US" sz="4000" dirty="0"/>
              <a:t>Questions about the scoring guides or rubrics?</a:t>
            </a:r>
            <a:br>
              <a:rPr lang="en-US" sz="4000" dirty="0"/>
            </a:br>
            <a:r>
              <a:rPr lang="en-US" sz="4000" dirty="0"/>
              <a:t/>
            </a:r>
            <a:br>
              <a:rPr lang="en-US" sz="4000" dirty="0"/>
            </a:br>
            <a:r>
              <a:rPr lang="en-US" sz="4000" dirty="0"/>
              <a:t>Any burning questions from Session 2 overall?</a:t>
            </a:r>
          </a:p>
        </p:txBody>
      </p:sp>
      <p:sp>
        <p:nvSpPr>
          <p:cNvPr id="2" name="Slide Number Placeholder 1"/>
          <p:cNvSpPr>
            <a:spLocks noGrp="1"/>
          </p:cNvSpPr>
          <p:nvPr>
            <p:ph type="sldNum" sz="quarter" idx="12"/>
          </p:nvPr>
        </p:nvSpPr>
        <p:spPr/>
        <p:txBody>
          <a:bodyPr/>
          <a:lstStyle/>
          <a:p>
            <a:fld id="{8E81FCBC-12BC-47C8-BE87-B3BC886BF939}" type="slidenum">
              <a:rPr lang="en-US" smtClean="0"/>
              <a:pPr/>
              <a:t>90</a:t>
            </a:fld>
            <a:endParaRPr lang="en-US"/>
          </a:p>
        </p:txBody>
      </p:sp>
      <p:sp>
        <p:nvSpPr>
          <p:cNvPr id="4" name="TextBox 3"/>
          <p:cNvSpPr txBox="1"/>
          <p:nvPr/>
        </p:nvSpPr>
        <p:spPr>
          <a:xfrm>
            <a:off x="304800" y="381000"/>
            <a:ext cx="4315797" cy="646331"/>
          </a:xfrm>
          <a:prstGeom prst="rect">
            <a:avLst/>
          </a:prstGeom>
          <a:noFill/>
        </p:spPr>
        <p:txBody>
          <a:bodyPr wrap="none" rtlCol="0">
            <a:spAutoFit/>
          </a:bodyPr>
          <a:lstStyle/>
          <a:p>
            <a:r>
              <a:rPr lang="en-US" dirty="0">
                <a:solidFill>
                  <a:srgbClr val="053760"/>
                </a:solidFill>
              </a:rPr>
              <a:t>Session 2.G: Score and Discuss Two Samples</a:t>
            </a:r>
          </a:p>
          <a:p>
            <a:endParaRPr lang="en-US" dirty="0"/>
          </a:p>
        </p:txBody>
      </p:sp>
    </p:spTree>
    <p:extLst>
      <p:ext uri="{BB962C8B-B14F-4D97-AF65-F5344CB8AC3E}">
        <p14:creationId xmlns:p14="http://schemas.microsoft.com/office/powerpoint/2010/main" val="8517571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a:solidFill>
                  <a:srgbClr val="053760"/>
                </a:solidFill>
              </a:rPr>
              <a:t>Session 3: Learning from Student Work on Performance Tasks</a:t>
            </a:r>
          </a:p>
        </p:txBody>
      </p:sp>
    </p:spTree>
    <p:extLst>
      <p:ext uri="{BB962C8B-B14F-4D97-AF65-F5344CB8AC3E}">
        <p14:creationId xmlns:p14="http://schemas.microsoft.com/office/powerpoint/2010/main" val="5878345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3 Objectives </a:t>
            </a:r>
          </a:p>
        </p:txBody>
      </p:sp>
      <p:sp>
        <p:nvSpPr>
          <p:cNvPr id="2" name="Content Placeholder 1"/>
          <p:cNvSpPr>
            <a:spLocks noGrp="1"/>
          </p:cNvSpPr>
          <p:nvPr>
            <p:ph idx="1"/>
          </p:nvPr>
        </p:nvSpPr>
        <p:spPr/>
        <p:txBody>
          <a:bodyPr>
            <a:noAutofit/>
          </a:bodyPr>
          <a:lstStyle/>
          <a:p>
            <a:r>
              <a:rPr lang="en-US" sz="2800" dirty="0"/>
              <a:t>Deepen understanding of the formative assessment process</a:t>
            </a:r>
          </a:p>
          <a:p>
            <a:r>
              <a:rPr lang="en-US" sz="2800" dirty="0"/>
              <a:t>Analyze evidence of student learning elicited by a rigorous performance task</a:t>
            </a:r>
          </a:p>
          <a:p>
            <a:r>
              <a:rPr lang="en-US" sz="2800" dirty="0"/>
              <a:t>Explore meaningful ways of responding to evidence of student learning</a:t>
            </a:r>
          </a:p>
          <a:p>
            <a:r>
              <a:rPr lang="en-US" sz="2800" dirty="0"/>
              <a:t>Plan for modifying instruction based on evidence of student learning</a:t>
            </a:r>
          </a:p>
        </p:txBody>
      </p:sp>
      <p:sp>
        <p:nvSpPr>
          <p:cNvPr id="4" name="TextBox 3"/>
          <p:cNvSpPr txBox="1"/>
          <p:nvPr/>
        </p:nvSpPr>
        <p:spPr>
          <a:xfrm>
            <a:off x="152400" y="128312"/>
            <a:ext cx="5897064" cy="369332"/>
          </a:xfrm>
          <a:prstGeom prst="rect">
            <a:avLst/>
          </a:prstGeom>
          <a:noFill/>
        </p:spPr>
        <p:txBody>
          <a:bodyPr wrap="none" rtlCol="0">
            <a:spAutoFit/>
          </a:bodyPr>
          <a:lstStyle/>
          <a:p>
            <a:r>
              <a:rPr lang="en-US" dirty="0">
                <a:solidFill>
                  <a:srgbClr val="053760"/>
                </a:solidFill>
              </a:rPr>
              <a:t>Session 3: Learning from Student Work on Performance Tasks</a:t>
            </a:r>
          </a:p>
        </p:txBody>
      </p:sp>
      <p:sp>
        <p:nvSpPr>
          <p:cNvPr id="5" name="Slide Number Placeholder 4"/>
          <p:cNvSpPr>
            <a:spLocks noGrp="1"/>
          </p:cNvSpPr>
          <p:nvPr>
            <p:ph type="sldNum" sz="quarter" idx="12"/>
          </p:nvPr>
        </p:nvSpPr>
        <p:spPr/>
        <p:txBody>
          <a:bodyPr/>
          <a:lstStyle/>
          <a:p>
            <a:fld id="{8E81FCBC-12BC-47C8-BE87-B3BC886BF939}" type="slidenum">
              <a:rPr lang="en-US" smtClean="0"/>
              <a:pPr/>
              <a:t>92</a:t>
            </a:fld>
            <a:endParaRPr lang="en-US"/>
          </a:p>
        </p:txBody>
      </p:sp>
    </p:spTree>
    <p:extLst>
      <p:ext uri="{BB962C8B-B14F-4D97-AF65-F5344CB8AC3E}">
        <p14:creationId xmlns:p14="http://schemas.microsoft.com/office/powerpoint/2010/main" val="14017701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1143000"/>
            <a:ext cx="7772400" cy="1829761"/>
          </a:xfrm>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Session 3.A: </a:t>
            </a:r>
            <a:r>
              <a:rPr lang="en-US" dirty="0"/>
              <a:t/>
            </a:r>
            <a:br>
              <a:rPr lang="en-US" dirty="0"/>
            </a:br>
            <a:r>
              <a:rPr lang="en-US" dirty="0">
                <a:solidFill>
                  <a:srgbClr val="053760"/>
                </a:solidFill>
              </a:rPr>
              <a:t>Introduction</a:t>
            </a:r>
          </a:p>
        </p:txBody>
      </p:sp>
      <p:sp>
        <p:nvSpPr>
          <p:cNvPr id="4" name="Slide Number Placeholder 3"/>
          <p:cNvSpPr>
            <a:spLocks noGrp="1"/>
          </p:cNvSpPr>
          <p:nvPr>
            <p:ph type="sldNum" sz="quarter" idx="12"/>
          </p:nvPr>
        </p:nvSpPr>
        <p:spPr/>
        <p:txBody>
          <a:bodyPr/>
          <a:lstStyle/>
          <a:p>
            <a:fld id="{8E81FCBC-12BC-47C8-BE87-B3BC886BF939}" type="slidenum">
              <a:rPr lang="en-US" smtClean="0"/>
              <a:pPr/>
              <a:t>93</a:t>
            </a:fld>
            <a:endParaRPr lang="en-US"/>
          </a:p>
        </p:txBody>
      </p:sp>
      <p:sp>
        <p:nvSpPr>
          <p:cNvPr id="5" name="Subtitle 4"/>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3638466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 on the Task and Student Work</a:t>
            </a:r>
          </a:p>
        </p:txBody>
      </p:sp>
      <p:sp>
        <p:nvSpPr>
          <p:cNvPr id="3" name="Content Placeholder 2"/>
          <p:cNvSpPr>
            <a:spLocks noGrp="1"/>
          </p:cNvSpPr>
          <p:nvPr>
            <p:ph idx="1"/>
          </p:nvPr>
        </p:nvSpPr>
        <p:spPr>
          <a:xfrm>
            <a:off x="457200" y="1371600"/>
            <a:ext cx="8229600" cy="4343401"/>
          </a:xfrm>
        </p:spPr>
        <p:txBody>
          <a:bodyPr>
            <a:normAutofit fontScale="40000" lnSpcReduction="20000"/>
          </a:bodyPr>
          <a:lstStyle/>
          <a:p>
            <a:pPr marL="0" indent="0">
              <a:buNone/>
            </a:pPr>
            <a:r>
              <a:rPr lang="en-US" sz="6000" dirty="0"/>
              <a:t>Consider the task and student work you reviewed earlier today:</a:t>
            </a:r>
          </a:p>
          <a:p>
            <a:endParaRPr lang="en-US" sz="5100" dirty="0"/>
          </a:p>
          <a:p>
            <a:r>
              <a:rPr lang="en-US" sz="6000" dirty="0"/>
              <a:t>If the responses you reviewed had been from your own students, where would you want to go in your own instruction?</a:t>
            </a:r>
          </a:p>
          <a:p>
            <a:endParaRPr lang="en-US" sz="6000" dirty="0"/>
          </a:p>
          <a:p>
            <a:r>
              <a:rPr lang="en-US" sz="6000" dirty="0"/>
              <a:t>What kinds of learning experiences and formative assessment opportunities would support students in being successful on tasks like this?</a:t>
            </a:r>
          </a:p>
          <a:p>
            <a:endParaRPr lang="en-US" sz="6000" dirty="0"/>
          </a:p>
          <a:p>
            <a:r>
              <a:rPr lang="en-US" sz="6000" dirty="0"/>
              <a:t>How are the student responses similar to evidence you are accustomed to seeing in student work in your context?</a:t>
            </a:r>
          </a:p>
          <a:p>
            <a:endParaRPr lang="en-US" dirty="0"/>
          </a:p>
        </p:txBody>
      </p:sp>
      <p:sp>
        <p:nvSpPr>
          <p:cNvPr id="6" name="TextBox 5"/>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3.A: Introduction</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2431611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700" dirty="0"/>
              <a:t>Assessment in the Classroom</a:t>
            </a:r>
          </a:p>
        </p:txBody>
      </p:sp>
      <p:pic>
        <p:nvPicPr>
          <p:cNvPr id="6" name="Picture 5" descr="Graphic image of Curriculum-Embedded Assessment leading to the Smarter Balanced Summative Assessments. Overlaid is a cirvle of the Universal Design for Learning: Clarify Intended Learning, Elicit Evidence, Interpret / Analyze Evidence, Give Feedback, and Modify Instruction"/>
          <p:cNvPicPr>
            <a:picLocks noChangeAspect="1"/>
          </p:cNvPicPr>
          <p:nvPr/>
        </p:nvPicPr>
        <p:blipFill>
          <a:blip r:embed="rId3" cstate="print"/>
          <a:stretch>
            <a:fillRect/>
          </a:stretch>
        </p:blipFill>
        <p:spPr>
          <a:xfrm>
            <a:off x="0" y="1447800"/>
            <a:ext cx="9144000" cy="4495800"/>
          </a:xfrm>
          <a:prstGeom prst="rect">
            <a:avLst/>
          </a:prstGeom>
        </p:spPr>
      </p:pic>
      <p:sp>
        <p:nvSpPr>
          <p:cNvPr id="5" name="TextBox 4"/>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3.A: Introduction</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5916793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1143000"/>
            <a:ext cx="7772400" cy="1829761"/>
          </a:xfrm>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Session 3.B: </a:t>
            </a:r>
            <a:r>
              <a:rPr lang="en-US" dirty="0"/>
              <a:t/>
            </a:r>
            <a:br>
              <a:rPr lang="en-US" dirty="0"/>
            </a:br>
            <a:r>
              <a:rPr lang="en-US" dirty="0">
                <a:solidFill>
                  <a:srgbClr val="053760"/>
                </a:solidFill>
              </a:rPr>
              <a:t>Analyzing Student Work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96</a:t>
            </a:fld>
            <a:endParaRPr lang="en-US"/>
          </a:p>
        </p:txBody>
      </p:sp>
      <p:sp>
        <p:nvSpPr>
          <p:cNvPr id="5" name="Subtitle 4"/>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4207812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3.B Objectives</a:t>
            </a:r>
          </a:p>
        </p:txBody>
      </p:sp>
      <p:sp>
        <p:nvSpPr>
          <p:cNvPr id="3" name="Content Placeholder 2"/>
          <p:cNvSpPr>
            <a:spLocks noGrp="1"/>
          </p:cNvSpPr>
          <p:nvPr>
            <p:ph idx="1"/>
          </p:nvPr>
        </p:nvSpPr>
        <p:spPr/>
        <p:txBody>
          <a:bodyPr>
            <a:normAutofit lnSpcReduction="10000"/>
          </a:bodyPr>
          <a:lstStyle/>
          <a:p>
            <a:r>
              <a:rPr lang="en-US" dirty="0"/>
              <a:t>Deepen understanding of formative assessment by analyzing and interpreting student work elicited by a performance task.</a:t>
            </a:r>
          </a:p>
          <a:p>
            <a:pPr marL="0" indent="0">
              <a:buNone/>
            </a:pPr>
            <a:endParaRPr lang="en-US" dirty="0"/>
          </a:p>
          <a:p>
            <a:r>
              <a:rPr lang="en-US" dirty="0"/>
              <a:t>Find and read additional student work samples:</a:t>
            </a:r>
          </a:p>
          <a:p>
            <a:pPr lvl="1"/>
            <a:r>
              <a:rPr lang="en-US" dirty="0"/>
              <a:t>Elementary: Handout 3.1 </a:t>
            </a:r>
          </a:p>
          <a:p>
            <a:pPr lvl="1"/>
            <a:r>
              <a:rPr lang="en-US" dirty="0"/>
              <a:t>Secondary: Handout 3.2</a:t>
            </a:r>
          </a:p>
        </p:txBody>
      </p:sp>
      <p:sp>
        <p:nvSpPr>
          <p:cNvPr id="5" name="TextBox 4"/>
          <p:cNvSpPr txBox="1"/>
          <p:nvPr/>
        </p:nvSpPr>
        <p:spPr>
          <a:xfrm>
            <a:off x="152400" y="128313"/>
            <a:ext cx="6096000" cy="646331"/>
          </a:xfrm>
          <a:prstGeom prst="rect">
            <a:avLst/>
          </a:prstGeom>
          <a:noFill/>
        </p:spPr>
        <p:txBody>
          <a:bodyPr wrap="square" rtlCol="0">
            <a:spAutoFit/>
          </a:bodyPr>
          <a:lstStyle/>
          <a:p>
            <a:r>
              <a:rPr lang="en-US" dirty="0">
                <a:solidFill>
                  <a:srgbClr val="053760"/>
                </a:solidFill>
              </a:rPr>
              <a:t>Session 3.B: Analyzing Evidence</a:t>
            </a:r>
          </a:p>
          <a:p>
            <a:endParaRPr lang="en-US" dirty="0">
              <a:solidFill>
                <a:srgbClr val="053760"/>
              </a:solidFill>
            </a:endParaRPr>
          </a:p>
        </p:txBody>
      </p:sp>
    </p:spTree>
    <p:extLst>
      <p:ext uri="{BB962C8B-B14F-4D97-AF65-F5344CB8AC3E}">
        <p14:creationId xmlns:p14="http://schemas.microsoft.com/office/powerpoint/2010/main" val="14085907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457200"/>
            <a:ext cx="8204200" cy="1020762"/>
          </a:xfrm>
        </p:spPr>
        <p:txBody>
          <a:bodyPr>
            <a:noAutofit/>
          </a:bodyPr>
          <a:lstStyle/>
          <a:p>
            <a:r>
              <a:rPr lang="en-US" sz="3600" dirty="0"/>
              <a:t>Review student work for formative purposes</a:t>
            </a:r>
          </a:p>
        </p:txBody>
      </p:sp>
      <p:sp>
        <p:nvSpPr>
          <p:cNvPr id="3" name="Content Placeholder 2"/>
          <p:cNvSpPr>
            <a:spLocks noGrp="1"/>
          </p:cNvSpPr>
          <p:nvPr>
            <p:ph idx="1"/>
          </p:nvPr>
        </p:nvSpPr>
        <p:spPr>
          <a:xfrm>
            <a:off x="482600" y="1806849"/>
            <a:ext cx="8204200" cy="3908152"/>
          </a:xfrm>
        </p:spPr>
        <p:txBody>
          <a:bodyPr>
            <a:normAutofit/>
          </a:bodyPr>
          <a:lstStyle/>
          <a:p>
            <a:r>
              <a:rPr lang="en-US" dirty="0"/>
              <a:t>Use Handout 3.3: Student Work Analysis Organizer to help guide your review. </a:t>
            </a:r>
          </a:p>
          <a:p>
            <a:pPr lvl="1"/>
            <a:r>
              <a:rPr lang="en-US" dirty="0"/>
              <a:t>What strengths and challenges can you identify?</a:t>
            </a:r>
          </a:p>
          <a:p>
            <a:pPr lvl="1"/>
            <a:r>
              <a:rPr lang="en-US" dirty="0"/>
              <a:t>What gaps in skills or content knowledge might cause these challenges?</a:t>
            </a:r>
          </a:p>
          <a:p>
            <a:pPr lvl="1"/>
            <a:r>
              <a:rPr lang="en-US" dirty="0"/>
              <a:t>How might these challenges be addressed?</a:t>
            </a:r>
          </a:p>
        </p:txBody>
      </p:sp>
      <p:sp>
        <p:nvSpPr>
          <p:cNvPr id="4" name="TextBox 3"/>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3.B: Analyzing Evidence</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22862114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1143000"/>
            <a:ext cx="7772400" cy="1829761"/>
          </a:xfrm>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Session 3.C: </a:t>
            </a:r>
            <a:r>
              <a:rPr lang="en-US" dirty="0"/>
              <a:t/>
            </a:r>
            <a:br>
              <a:rPr lang="en-US" dirty="0"/>
            </a:br>
            <a:r>
              <a:rPr lang="en-US" dirty="0">
                <a:solidFill>
                  <a:srgbClr val="053760"/>
                </a:solidFill>
              </a:rPr>
              <a:t>Giving Feedback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99</a:t>
            </a:fld>
            <a:endParaRPr lang="en-US"/>
          </a:p>
        </p:txBody>
      </p:sp>
      <p:sp>
        <p:nvSpPr>
          <p:cNvPr id="5" name="Subtitle 4"/>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901906694"/>
      </p:ext>
    </p:extLst>
  </p:cSld>
  <p:clrMapOvr>
    <a:masterClrMapping/>
  </p:clrMapOvr>
</p:sld>
</file>

<file path=ppt/theme/theme1.xml><?xml version="1.0" encoding="utf-8"?>
<a:theme xmlns:a="http://schemas.openxmlformats.org/drawingml/2006/main" name="BE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2019-03-20T07:00:00+00:00</Remediation_x0020_Date>
    <Estimated_x0020_Creation_x0020_Date xmlns="826a7eb6-1fc1-4229-aedf-6a10bdcdc31e" xsi:nil="true"/>
    <Priority xmlns="826a7eb6-1fc1-4229-aedf-6a10bdcdc31e">New</Prior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87A61B-A0D7-421D-9925-CEF9EADA31EE}"/>
</file>

<file path=customXml/itemProps2.xml><?xml version="1.0" encoding="utf-8"?>
<ds:datastoreItem xmlns:ds="http://schemas.openxmlformats.org/officeDocument/2006/customXml" ds:itemID="{474BB223-403B-4FA9-8F73-C2E6E7EC31FE}"/>
</file>

<file path=customXml/itemProps3.xml><?xml version="1.0" encoding="utf-8"?>
<ds:datastoreItem xmlns:ds="http://schemas.openxmlformats.org/officeDocument/2006/customXml" ds:itemID="{40B40D12-5409-4C22-B7DA-CD0F2D6D02A4}"/>
</file>

<file path=docProps/app.xml><?xml version="1.0" encoding="utf-8"?>
<Properties xmlns="http://schemas.openxmlformats.org/officeDocument/2006/extended-properties" xmlns:vt="http://schemas.openxmlformats.org/officeDocument/2006/docPropsVTypes">
  <Template/>
  <TotalTime>8469</TotalTime>
  <Words>11364</Words>
  <Application>Microsoft Office PowerPoint</Application>
  <PresentationFormat>On-screen Show (4:3)</PresentationFormat>
  <Paragraphs>1433</Paragraphs>
  <Slides>119</Slides>
  <Notes>118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119</vt:i4>
      </vt:variant>
    </vt:vector>
  </HeadingPairs>
  <TitlesOfParts>
    <vt:vector size="126" baseType="lpstr">
      <vt:lpstr>Arial</vt:lpstr>
      <vt:lpstr>Calibri</vt:lpstr>
      <vt:lpstr>Georgia</vt:lpstr>
      <vt:lpstr>Helvetica</vt:lpstr>
      <vt:lpstr>Segoe Print</vt:lpstr>
      <vt:lpstr>Wingdings</vt:lpstr>
      <vt:lpstr>BEAL</vt:lpstr>
      <vt:lpstr>WELCOME</vt:lpstr>
      <vt:lpstr>Session 1:  Assessment Literacy Introduction</vt:lpstr>
      <vt:lpstr>Session 1.A:  Orientation and Purpose Setting</vt:lpstr>
      <vt:lpstr>Purposes of This Training</vt:lpstr>
      <vt:lpstr>Who Is in the Room?</vt:lpstr>
      <vt:lpstr>Note-Taking Guide</vt:lpstr>
      <vt:lpstr>Getting to Know You . . .</vt:lpstr>
      <vt:lpstr>Session 1.B:  Types of Assessment</vt:lpstr>
      <vt:lpstr>Session 1.B and 1.C Objectives</vt:lpstr>
      <vt:lpstr>Types of Assessment</vt:lpstr>
      <vt:lpstr>Formative Assessment</vt:lpstr>
      <vt:lpstr>Key Features of Formative Assessment: </vt:lpstr>
      <vt:lpstr>Formative Assessment</vt:lpstr>
      <vt:lpstr>Interim Assessment</vt:lpstr>
      <vt:lpstr>Interim Assessment</vt:lpstr>
      <vt:lpstr>Summative Assessment</vt:lpstr>
      <vt:lpstr>Summative Assessment </vt:lpstr>
      <vt:lpstr>Balanced Assessment Systems</vt:lpstr>
      <vt:lpstr>Balanced and Coherent  Assessment System</vt:lpstr>
      <vt:lpstr>Assessment Cycles and Levels</vt:lpstr>
      <vt:lpstr> How Does Assessment Support Teaching and Learning? </vt:lpstr>
      <vt:lpstr>Session 1.C:  Performance Assessment</vt:lpstr>
      <vt:lpstr>Item Types</vt:lpstr>
      <vt:lpstr>Blank title</vt:lpstr>
      <vt:lpstr>The Smarter Balanced  Assessment System </vt:lpstr>
      <vt:lpstr>Why Performance Tasks?</vt:lpstr>
      <vt:lpstr>Session 1.C: Performance Assessment</vt:lpstr>
      <vt:lpstr>Key Phrases</vt:lpstr>
      <vt:lpstr>Reflect . . . </vt:lpstr>
      <vt:lpstr>Four Principles of Performance Assessment</vt:lpstr>
      <vt:lpstr>Session 2:  Deep Dive into a Smarter Balanced Performance Task</vt:lpstr>
      <vt:lpstr>Session 2 Objectives </vt:lpstr>
      <vt:lpstr>Session 2.A:  Experiencing and Unpacking a Task</vt:lpstr>
      <vt:lpstr>What Does a Smarter Balanced Performance Task Look Like? </vt:lpstr>
      <vt:lpstr>Experience a Task </vt:lpstr>
      <vt:lpstr>Table Discussion and Activity</vt:lpstr>
      <vt:lpstr>Whole-Group Discussion</vt:lpstr>
      <vt:lpstr>Session 2.B:  Claims and Targets</vt:lpstr>
      <vt:lpstr>Claims and Targets Resource</vt:lpstr>
      <vt:lpstr>What Are Claims and Targets?</vt:lpstr>
      <vt:lpstr>Blank title</vt:lpstr>
      <vt:lpstr>Claims, Targets, and Standards</vt:lpstr>
      <vt:lpstr>ELA Claim #1 (Reading)</vt:lpstr>
      <vt:lpstr>ELA Claim #2 (Writing)</vt:lpstr>
      <vt:lpstr>ELA Claim #3 (Speaking and Listening)</vt:lpstr>
      <vt:lpstr>ELA Claim #4 (Research/Inquiry)</vt:lpstr>
      <vt:lpstr>Important Things to Note</vt:lpstr>
      <vt:lpstr>Review Excerpt from Appendix B</vt:lpstr>
      <vt:lpstr>What do you notice?</vt:lpstr>
      <vt:lpstr>Questions about Claims and Targets? </vt:lpstr>
      <vt:lpstr>Session 2.C:  Introduction to the Writing Rubric</vt:lpstr>
      <vt:lpstr>Context</vt:lpstr>
      <vt:lpstr>Rubric Review 1</vt:lpstr>
      <vt:lpstr>Rubric Review 2</vt:lpstr>
      <vt:lpstr>Key Features of the Rubric</vt:lpstr>
      <vt:lpstr>Key Attributes of Writing That Are Assessed</vt:lpstr>
      <vt:lpstr>Key Attributes of Writing That Are Assessed</vt:lpstr>
      <vt:lpstr>Key Attributes of Writing That Are Assessed</vt:lpstr>
      <vt:lpstr>Rubric Adjectives        Refer to Handout 2.7</vt:lpstr>
      <vt:lpstr>NS—Not Scorable</vt:lpstr>
      <vt:lpstr>Questions about the writing rubric? </vt:lpstr>
      <vt:lpstr>Session 2.D: Gathering Evidence and Scoring </vt:lpstr>
      <vt:lpstr>Video</vt:lpstr>
      <vt:lpstr>Step 1</vt:lpstr>
      <vt:lpstr>Step 2</vt:lpstr>
      <vt:lpstr>Step 3</vt:lpstr>
      <vt:lpstr>Step 3, continued…</vt:lpstr>
      <vt:lpstr>Questions about the scoring process? </vt:lpstr>
      <vt:lpstr> Session 2.E:  Review of the Scoring Process with Anchor Papers </vt:lpstr>
      <vt:lpstr>Anchor Papers</vt:lpstr>
      <vt:lpstr>Sample A</vt:lpstr>
      <vt:lpstr>Discuss with your table group:</vt:lpstr>
      <vt:lpstr>Sample B</vt:lpstr>
      <vt:lpstr>Session 2.F:  Score and Discuss Two Samples</vt:lpstr>
      <vt:lpstr>Individual Practice and Discussion</vt:lpstr>
      <vt:lpstr>Write Your Scores on Sticky Notes</vt:lpstr>
      <vt:lpstr>How Do You Chart Your Scores?</vt:lpstr>
      <vt:lpstr>Elect a Table Leader</vt:lpstr>
      <vt:lpstr>Individual Scoring</vt:lpstr>
      <vt:lpstr>Chart Your Scores</vt:lpstr>
      <vt:lpstr>Discuss Your Scores</vt:lpstr>
      <vt:lpstr>Master Scores and Rationales</vt:lpstr>
      <vt:lpstr>Questions about the master scores and rationales? </vt:lpstr>
      <vt:lpstr> Session 2.G:  Review of Full Scoring Guides and Other Writing Rubrics</vt:lpstr>
      <vt:lpstr>Quick Review/Prime for Future Study</vt:lpstr>
      <vt:lpstr>Note: Three Research Question Formats</vt:lpstr>
      <vt:lpstr>Note: Writing Purposes for Grade Spans</vt:lpstr>
      <vt:lpstr>Scoring Guide</vt:lpstr>
      <vt:lpstr>Writing Rubrics</vt:lpstr>
      <vt:lpstr>Questions about the scoring guides or rubrics?  Any burning questions from Session 2 overall?</vt:lpstr>
      <vt:lpstr>Session 3: Learning from Student Work on Performance Tasks</vt:lpstr>
      <vt:lpstr>Session 3 Objectives </vt:lpstr>
      <vt:lpstr> Session 3.A:  Introduction</vt:lpstr>
      <vt:lpstr>Reflect on the Task and Student Work</vt:lpstr>
      <vt:lpstr>Assessment in the Classroom</vt:lpstr>
      <vt:lpstr> Session 3.B:  Analyzing Student Work</vt:lpstr>
      <vt:lpstr>Session 3.B Objectives</vt:lpstr>
      <vt:lpstr>Review student work for formative purposes</vt:lpstr>
      <vt:lpstr> Session 3.C:  Giving Feedback</vt:lpstr>
      <vt:lpstr>Session 3.C Objective</vt:lpstr>
      <vt:lpstr>A Thought Experiment on Feedback</vt:lpstr>
      <vt:lpstr>Effective Feedback</vt:lpstr>
      <vt:lpstr>Focus of Formative Feedback:</vt:lpstr>
      <vt:lpstr>Qualities of Effective Feedback</vt:lpstr>
      <vt:lpstr>Modes of Feedback</vt:lpstr>
      <vt:lpstr>Practice – Planning Feedback Strategies</vt:lpstr>
      <vt:lpstr>Practice – Planning Feedback Conversations</vt:lpstr>
      <vt:lpstr>Enacting Feedback</vt:lpstr>
      <vt:lpstr>Feedback</vt:lpstr>
      <vt:lpstr> Session 3.D:  Modifying Instruction</vt:lpstr>
      <vt:lpstr>Session 3.D Objectives</vt:lpstr>
      <vt:lpstr>Defining “Curriculum-Embedded”</vt:lpstr>
      <vt:lpstr>Blank title</vt:lpstr>
      <vt:lpstr>Adapting a Task for the Classroom</vt:lpstr>
      <vt:lpstr>Adapting a Task for the Classroom</vt:lpstr>
      <vt:lpstr>Gallery Walk</vt:lpstr>
      <vt:lpstr>Performance Assessment Resource Bank (PARB)</vt:lpstr>
      <vt:lpstr>Session 3.D: Modifying Instruction </vt:lpstr>
      <vt:lpstr>Closing Reflections</vt:lpstr>
    </vt:vector>
  </TitlesOfParts>
  <Company>WestEd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icarey</dc:creator>
  <cp:lastModifiedBy>ASPENGREN Kirsten - ODE</cp:lastModifiedBy>
  <cp:revision>551</cp:revision>
  <cp:lastPrinted>2016-12-13T18:26:46Z</cp:lastPrinted>
  <dcterms:created xsi:type="dcterms:W3CDTF">2014-10-17T00:39:15Z</dcterms:created>
  <dcterms:modified xsi:type="dcterms:W3CDTF">2019-03-20T03:43:02Z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