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8"/>
  </p:notesMasterIdLst>
  <p:handoutMasterIdLst>
    <p:handoutMasterId r:id="rId119"/>
  </p:handoutMasterIdLst>
  <p:sldIdLst>
    <p:sldId id="591" r:id="rId5"/>
    <p:sldId id="593" r:id="rId6"/>
    <p:sldId id="596" r:id="rId7"/>
    <p:sldId id="594" r:id="rId8"/>
    <p:sldId id="595" r:id="rId9"/>
    <p:sldId id="540" r:id="rId10"/>
    <p:sldId id="614" r:id="rId11"/>
    <p:sldId id="598" r:id="rId12"/>
    <p:sldId id="601" r:id="rId13"/>
    <p:sldId id="604" r:id="rId14"/>
    <p:sldId id="605" r:id="rId15"/>
    <p:sldId id="606" r:id="rId16"/>
    <p:sldId id="608" r:id="rId17"/>
    <p:sldId id="610" r:id="rId18"/>
    <p:sldId id="562" r:id="rId19"/>
    <p:sldId id="542" r:id="rId20"/>
    <p:sldId id="612" r:id="rId21"/>
    <p:sldId id="700" r:id="rId22"/>
    <p:sldId id="552" r:id="rId23"/>
    <p:sldId id="554" r:id="rId24"/>
    <p:sldId id="555" r:id="rId25"/>
    <p:sldId id="613" r:id="rId26"/>
    <p:sldId id="556" r:id="rId27"/>
    <p:sldId id="558" r:id="rId28"/>
    <p:sldId id="706" r:id="rId29"/>
    <p:sldId id="559" r:id="rId30"/>
    <p:sldId id="707" r:id="rId31"/>
    <p:sldId id="560" r:id="rId32"/>
    <p:sldId id="615" r:id="rId33"/>
    <p:sldId id="616" r:id="rId34"/>
    <p:sldId id="617" r:id="rId35"/>
    <p:sldId id="618" r:id="rId36"/>
    <p:sldId id="619" r:id="rId37"/>
    <p:sldId id="620" r:id="rId38"/>
    <p:sldId id="621" r:id="rId39"/>
    <p:sldId id="622" r:id="rId40"/>
    <p:sldId id="623" r:id="rId41"/>
    <p:sldId id="624" r:id="rId42"/>
    <p:sldId id="625" r:id="rId43"/>
    <p:sldId id="626" r:id="rId44"/>
    <p:sldId id="627" r:id="rId45"/>
    <p:sldId id="705" r:id="rId46"/>
    <p:sldId id="629" r:id="rId47"/>
    <p:sldId id="630" r:id="rId48"/>
    <p:sldId id="631" r:id="rId49"/>
    <p:sldId id="632" r:id="rId50"/>
    <p:sldId id="633" r:id="rId51"/>
    <p:sldId id="634" r:id="rId52"/>
    <p:sldId id="635" r:id="rId53"/>
    <p:sldId id="636" r:id="rId54"/>
    <p:sldId id="637" r:id="rId55"/>
    <p:sldId id="638" r:id="rId56"/>
    <p:sldId id="639" r:id="rId57"/>
    <p:sldId id="640" r:id="rId58"/>
    <p:sldId id="641" r:id="rId59"/>
    <p:sldId id="642" r:id="rId60"/>
    <p:sldId id="643" r:id="rId61"/>
    <p:sldId id="644" r:id="rId62"/>
    <p:sldId id="645" r:id="rId63"/>
    <p:sldId id="646" r:id="rId64"/>
    <p:sldId id="647" r:id="rId65"/>
    <p:sldId id="648" r:id="rId66"/>
    <p:sldId id="649" r:id="rId67"/>
    <p:sldId id="650" r:id="rId68"/>
    <p:sldId id="651" r:id="rId69"/>
    <p:sldId id="652" r:id="rId70"/>
    <p:sldId id="653" r:id="rId71"/>
    <p:sldId id="654" r:id="rId72"/>
    <p:sldId id="655" r:id="rId73"/>
    <p:sldId id="656" r:id="rId74"/>
    <p:sldId id="657" r:id="rId75"/>
    <p:sldId id="658" r:id="rId76"/>
    <p:sldId id="659" r:id="rId77"/>
    <p:sldId id="660" r:id="rId78"/>
    <p:sldId id="661" r:id="rId79"/>
    <p:sldId id="662" r:id="rId80"/>
    <p:sldId id="663" r:id="rId81"/>
    <p:sldId id="664" r:id="rId82"/>
    <p:sldId id="665" r:id="rId83"/>
    <p:sldId id="666" r:id="rId84"/>
    <p:sldId id="667" r:id="rId85"/>
    <p:sldId id="668" r:id="rId86"/>
    <p:sldId id="669" r:id="rId87"/>
    <p:sldId id="670" r:id="rId88"/>
    <p:sldId id="671" r:id="rId89"/>
    <p:sldId id="672" r:id="rId90"/>
    <p:sldId id="673" r:id="rId91"/>
    <p:sldId id="674" r:id="rId92"/>
    <p:sldId id="675" r:id="rId93"/>
    <p:sldId id="676" r:id="rId94"/>
    <p:sldId id="677" r:id="rId95"/>
    <p:sldId id="678" r:id="rId96"/>
    <p:sldId id="701" r:id="rId97"/>
    <p:sldId id="679" r:id="rId98"/>
    <p:sldId id="703" r:id="rId99"/>
    <p:sldId id="704" r:id="rId100"/>
    <p:sldId id="680" r:id="rId101"/>
    <p:sldId id="681" r:id="rId102"/>
    <p:sldId id="682" r:id="rId103"/>
    <p:sldId id="683" r:id="rId104"/>
    <p:sldId id="684" r:id="rId105"/>
    <p:sldId id="685" r:id="rId106"/>
    <p:sldId id="686" r:id="rId107"/>
    <p:sldId id="696" r:id="rId108"/>
    <p:sldId id="695" r:id="rId109"/>
    <p:sldId id="699" r:id="rId110"/>
    <p:sldId id="694" r:id="rId111"/>
    <p:sldId id="688" r:id="rId112"/>
    <p:sldId id="689" r:id="rId113"/>
    <p:sldId id="690" r:id="rId114"/>
    <p:sldId id="691" r:id="rId115"/>
    <p:sldId id="692" r:id="rId116"/>
    <p:sldId id="693"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ca Arnold" initials="JA [6]" lastIdx="1" clrIdx="6">
    <p:extLst/>
  </p:cmAuthor>
  <p:cmAuthor id="1" name="Deb Sigman" initials="DS" lastIdx="9" clrIdx="0">
    <p:extLst/>
  </p:cmAuthor>
  <p:cmAuthor id="8" name="Jessica Arnold" initials="JA [7]" lastIdx="1" clrIdx="7">
    <p:extLst/>
  </p:cmAuthor>
  <p:cmAuthor id="2" name="Jessica Arnold" initials="JA" lastIdx="36" clrIdx="1">
    <p:extLst/>
  </p:cmAuthor>
  <p:cmAuthor id="9" name="Lindy Wolf" initials="LW" lastIdx="23" clrIdx="8">
    <p:extLst/>
  </p:cmAuthor>
  <p:cmAuthor id="3" name="Jessica Arnold" initials="JA [2]" lastIdx="1" clrIdx="2">
    <p:extLst/>
  </p:cmAuthor>
  <p:cmAuthor id="10" name="Vinci Daro" initials="" lastIdx="3" clrIdx="9"/>
  <p:cmAuthor id="4" name="Jessica Arnold" initials="JA [3]" lastIdx="1" clrIdx="3">
    <p:extLst/>
  </p:cmAuthor>
  <p:cmAuthor id="5" name="Jessica Arnold" initials="JA [4]" lastIdx="1" clrIdx="4">
    <p:extLst/>
  </p:cmAuthor>
  <p:cmAuthor id="6" name="Jessica Arnold" initials="JA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43A"/>
    <a:srgbClr val="063760"/>
    <a:srgbClr val="782C2A"/>
    <a:srgbClr val="883230"/>
    <a:srgbClr val="05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7" autoAdjust="0"/>
    <p:restoredTop sz="71026" autoAdjust="0"/>
  </p:normalViewPr>
  <p:slideViewPr>
    <p:cSldViewPr>
      <p:cViewPr>
        <p:scale>
          <a:sx n="50" d="100"/>
          <a:sy n="50" d="100"/>
        </p:scale>
        <p:origin x="264" y="-42"/>
      </p:cViewPr>
      <p:guideLst>
        <p:guide orient="horz" pos="2160"/>
        <p:guide pos="2880"/>
      </p:guideLst>
    </p:cSldViewPr>
  </p:slideViewPr>
  <p:notesTextViewPr>
    <p:cViewPr>
      <p:scale>
        <a:sx n="155" d="100"/>
        <a:sy n="155" d="100"/>
      </p:scale>
      <p:origin x="0" y="0"/>
    </p:cViewPr>
  </p:notesTextViewPr>
  <p:sorterViewPr>
    <p:cViewPr>
      <p:scale>
        <a:sx n="66" d="100"/>
        <a:sy n="66" d="100"/>
      </p:scale>
      <p:origin x="0" y="0"/>
    </p:cViewPr>
  </p:sorterViewPr>
  <p:notesViewPr>
    <p:cSldViewPr>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2FA0F-DDBE-4455-89D1-E06FCEEBC719}" type="doc">
      <dgm:prSet loTypeId="urn:microsoft.com/office/officeart/2005/8/layout/pyramid3" loCatId="pyramid" qsTypeId="urn:microsoft.com/office/officeart/2005/8/quickstyle/3d1" qsCatId="3D" csTypeId="urn:microsoft.com/office/officeart/2005/8/colors/colorful2" csCatId="colorful" phldr="1"/>
      <dgm:spPr/>
    </dgm:pt>
    <dgm:pt modelId="{BBD85FB1-EC10-4CE1-9830-167E165FDF89}">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800" b="1" dirty="0"/>
            <a:t>Formative practices (teacher &amp; student)</a:t>
          </a:r>
        </a:p>
      </dgm:t>
    </dgm:pt>
    <dgm:pt modelId="{DFEFCFC9-9EA1-4382-AFEF-6277AD373C4B}" type="parTrans" cxnId="{6AC04F4E-90B5-4485-B630-663280FA5377}">
      <dgm:prSet/>
      <dgm:spPr/>
      <dgm:t>
        <a:bodyPr/>
        <a:lstStyle/>
        <a:p>
          <a:endParaRPr lang="en-US"/>
        </a:p>
      </dgm:t>
    </dgm:pt>
    <dgm:pt modelId="{6C69010D-4788-461E-B187-B0B782BA4823}" type="sibTrans" cxnId="{6AC04F4E-90B5-4485-B630-663280FA5377}">
      <dgm:prSet/>
      <dgm:spPr/>
      <dgm:t>
        <a:bodyPr/>
        <a:lstStyle/>
        <a:p>
          <a:endParaRPr lang="en-US"/>
        </a:p>
      </dgm:t>
    </dgm:pt>
    <dgm:pt modelId="{0BADD403-6FF5-4557-83F8-F4BD909A7C01}">
      <dgm:prSet phldrT="[Text]" custT="1">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en-US" sz="1800" b="1" dirty="0"/>
            <a:t>Summative</a:t>
          </a:r>
        </a:p>
        <a:p>
          <a:pPr>
            <a:spcAft>
              <a:spcPts val="0"/>
            </a:spcAft>
          </a:pPr>
          <a:endParaRPr lang="en-US" sz="1800" b="1" dirty="0"/>
        </a:p>
      </dgm:t>
    </dgm:pt>
    <dgm:pt modelId="{149CA8BB-8E0B-403C-86D4-D402CC6BFD4C}" type="sibTrans" cxnId="{6C7F2B97-3C23-4EFD-8A9C-3222E53ED2F4}">
      <dgm:prSet/>
      <dgm:spPr/>
      <dgm:t>
        <a:bodyPr/>
        <a:lstStyle/>
        <a:p>
          <a:endParaRPr lang="en-US"/>
        </a:p>
      </dgm:t>
    </dgm:pt>
    <dgm:pt modelId="{BF5E2AF7-EA8E-4E20-B4EF-AEF3F643C0FE}" type="parTrans" cxnId="{6C7F2B97-3C23-4EFD-8A9C-3222E53ED2F4}">
      <dgm:prSet/>
      <dgm:spPr/>
      <dgm:t>
        <a:bodyPr/>
        <a:lstStyle/>
        <a:p>
          <a:endParaRPr lang="en-US"/>
        </a:p>
      </dgm:t>
    </dgm:pt>
    <dgm:pt modelId="{08E1D705-A514-4688-9052-7DFDB2A51217}">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800" b="1" dirty="0"/>
            <a:t>Interim</a:t>
          </a:r>
        </a:p>
      </dgm:t>
    </dgm:pt>
    <dgm:pt modelId="{180FA2D9-5D39-401B-98F3-534F97FEBAD2}" type="sibTrans" cxnId="{F96B566A-F6AC-4F83-9C29-18B55D63B7E4}">
      <dgm:prSet/>
      <dgm:spPr/>
      <dgm:t>
        <a:bodyPr/>
        <a:lstStyle/>
        <a:p>
          <a:endParaRPr lang="en-US"/>
        </a:p>
      </dgm:t>
    </dgm:pt>
    <dgm:pt modelId="{E03790EC-8853-490C-BF18-7DF971C09EA2}" type="parTrans" cxnId="{F96B566A-F6AC-4F83-9C29-18B55D63B7E4}">
      <dgm:prSet/>
      <dgm:spPr/>
      <dgm:t>
        <a:bodyPr/>
        <a:lstStyle/>
        <a:p>
          <a:endParaRPr lang="en-US"/>
        </a:p>
      </dgm:t>
    </dgm:pt>
    <dgm:pt modelId="{62C613CB-9DFD-4152-ADA3-27DE7C16BD61}" type="pres">
      <dgm:prSet presAssocID="{CCE2FA0F-DDBE-4455-89D1-E06FCEEBC719}" presName="Name0" presStyleCnt="0">
        <dgm:presLayoutVars>
          <dgm:dir/>
          <dgm:animLvl val="lvl"/>
          <dgm:resizeHandles val="exact"/>
        </dgm:presLayoutVars>
      </dgm:prSet>
      <dgm:spPr/>
    </dgm:pt>
    <dgm:pt modelId="{178806DB-0106-4864-B361-A99488FC655F}" type="pres">
      <dgm:prSet presAssocID="{BBD85FB1-EC10-4CE1-9830-167E165FDF89}" presName="Name8" presStyleCnt="0"/>
      <dgm:spPr/>
    </dgm:pt>
    <dgm:pt modelId="{643C1A15-0E18-41FC-A954-E7FC28483B03}" type="pres">
      <dgm:prSet presAssocID="{BBD85FB1-EC10-4CE1-9830-167E165FDF89}" presName="level" presStyleLbl="node1" presStyleIdx="0" presStyleCnt="3">
        <dgm:presLayoutVars>
          <dgm:chMax val="1"/>
          <dgm:bulletEnabled val="1"/>
        </dgm:presLayoutVars>
      </dgm:prSet>
      <dgm:spPr/>
      <dgm:t>
        <a:bodyPr/>
        <a:lstStyle/>
        <a:p>
          <a:endParaRPr lang="en-US"/>
        </a:p>
      </dgm:t>
    </dgm:pt>
    <dgm:pt modelId="{721A24CB-44F1-4A6B-A4FD-48591C679798}" type="pres">
      <dgm:prSet presAssocID="{BBD85FB1-EC10-4CE1-9830-167E165FDF89}" presName="levelTx" presStyleLbl="revTx" presStyleIdx="0" presStyleCnt="0">
        <dgm:presLayoutVars>
          <dgm:chMax val="1"/>
          <dgm:bulletEnabled val="1"/>
        </dgm:presLayoutVars>
      </dgm:prSet>
      <dgm:spPr/>
      <dgm:t>
        <a:bodyPr/>
        <a:lstStyle/>
        <a:p>
          <a:endParaRPr lang="en-US"/>
        </a:p>
      </dgm:t>
    </dgm:pt>
    <dgm:pt modelId="{CCE84D00-37A8-4C97-BD55-EC1AF4EDF6C4}" type="pres">
      <dgm:prSet presAssocID="{08E1D705-A514-4688-9052-7DFDB2A51217}" presName="Name8" presStyleCnt="0"/>
      <dgm:spPr/>
    </dgm:pt>
    <dgm:pt modelId="{E7F51D98-EDF5-4B50-9129-92D9B54906AF}" type="pres">
      <dgm:prSet presAssocID="{08E1D705-A514-4688-9052-7DFDB2A51217}" presName="level" presStyleLbl="node1" presStyleIdx="1" presStyleCnt="3">
        <dgm:presLayoutVars>
          <dgm:chMax val="1"/>
          <dgm:bulletEnabled val="1"/>
        </dgm:presLayoutVars>
      </dgm:prSet>
      <dgm:spPr/>
      <dgm:t>
        <a:bodyPr/>
        <a:lstStyle/>
        <a:p>
          <a:endParaRPr lang="en-US"/>
        </a:p>
      </dgm:t>
    </dgm:pt>
    <dgm:pt modelId="{2B224D07-3188-4BB5-83FA-69E4BB285762}" type="pres">
      <dgm:prSet presAssocID="{08E1D705-A514-4688-9052-7DFDB2A51217}" presName="levelTx" presStyleLbl="revTx" presStyleIdx="0" presStyleCnt="0">
        <dgm:presLayoutVars>
          <dgm:chMax val="1"/>
          <dgm:bulletEnabled val="1"/>
        </dgm:presLayoutVars>
      </dgm:prSet>
      <dgm:spPr/>
      <dgm:t>
        <a:bodyPr/>
        <a:lstStyle/>
        <a:p>
          <a:endParaRPr lang="en-US"/>
        </a:p>
      </dgm:t>
    </dgm:pt>
    <dgm:pt modelId="{4D1316C8-7561-47A1-ACE3-6F0E34024E79}" type="pres">
      <dgm:prSet presAssocID="{0BADD403-6FF5-4557-83F8-F4BD909A7C01}" presName="Name8" presStyleCnt="0"/>
      <dgm:spPr/>
    </dgm:pt>
    <dgm:pt modelId="{155BBD78-DD9C-43FD-AED9-00B7FBF7C398}" type="pres">
      <dgm:prSet presAssocID="{0BADD403-6FF5-4557-83F8-F4BD909A7C01}" presName="level" presStyleLbl="node1" presStyleIdx="2" presStyleCnt="3" custLinFactNeighborY="0">
        <dgm:presLayoutVars>
          <dgm:chMax val="1"/>
          <dgm:bulletEnabled val="1"/>
        </dgm:presLayoutVars>
      </dgm:prSet>
      <dgm:spPr/>
      <dgm:t>
        <a:bodyPr/>
        <a:lstStyle/>
        <a:p>
          <a:endParaRPr lang="en-US"/>
        </a:p>
      </dgm:t>
    </dgm:pt>
    <dgm:pt modelId="{897CEB81-D9AB-49EE-A932-C415845E0269}" type="pres">
      <dgm:prSet presAssocID="{0BADD403-6FF5-4557-83F8-F4BD909A7C01}" presName="levelTx" presStyleLbl="revTx" presStyleIdx="0" presStyleCnt="0">
        <dgm:presLayoutVars>
          <dgm:chMax val="1"/>
          <dgm:bulletEnabled val="1"/>
        </dgm:presLayoutVars>
      </dgm:prSet>
      <dgm:spPr/>
      <dgm:t>
        <a:bodyPr/>
        <a:lstStyle/>
        <a:p>
          <a:endParaRPr lang="en-US"/>
        </a:p>
      </dgm:t>
    </dgm:pt>
  </dgm:ptLst>
  <dgm:cxnLst>
    <dgm:cxn modelId="{42E5B870-6F98-CB45-9A17-2955BDB44735}" type="presOf" srcId="{08E1D705-A514-4688-9052-7DFDB2A51217}" destId="{E7F51D98-EDF5-4B50-9129-92D9B54906AF}" srcOrd="0" destOrd="0" presId="urn:microsoft.com/office/officeart/2005/8/layout/pyramid3"/>
    <dgm:cxn modelId="{35FAC82B-1C60-114E-9342-D6C7CC48477F}" type="presOf" srcId="{BBD85FB1-EC10-4CE1-9830-167E165FDF89}" destId="{643C1A15-0E18-41FC-A954-E7FC28483B03}" srcOrd="0" destOrd="0" presId="urn:microsoft.com/office/officeart/2005/8/layout/pyramid3"/>
    <dgm:cxn modelId="{F96B566A-F6AC-4F83-9C29-18B55D63B7E4}" srcId="{CCE2FA0F-DDBE-4455-89D1-E06FCEEBC719}" destId="{08E1D705-A514-4688-9052-7DFDB2A51217}" srcOrd="1" destOrd="0" parTransId="{E03790EC-8853-490C-BF18-7DF971C09EA2}" sibTransId="{180FA2D9-5D39-401B-98F3-534F97FEBAD2}"/>
    <dgm:cxn modelId="{18DEB512-F9EE-4648-B9B2-BC7FEF6D45CF}" type="presOf" srcId="{BBD85FB1-EC10-4CE1-9830-167E165FDF89}" destId="{721A24CB-44F1-4A6B-A4FD-48591C679798}" srcOrd="1" destOrd="0" presId="urn:microsoft.com/office/officeart/2005/8/layout/pyramid3"/>
    <dgm:cxn modelId="{204A8A4A-BCDD-AB45-A305-A29F69D3A31E}" type="presOf" srcId="{CCE2FA0F-DDBE-4455-89D1-E06FCEEBC719}" destId="{62C613CB-9DFD-4152-ADA3-27DE7C16BD61}" srcOrd="0" destOrd="0" presId="urn:microsoft.com/office/officeart/2005/8/layout/pyramid3"/>
    <dgm:cxn modelId="{6C7F2B97-3C23-4EFD-8A9C-3222E53ED2F4}" srcId="{CCE2FA0F-DDBE-4455-89D1-E06FCEEBC719}" destId="{0BADD403-6FF5-4557-83F8-F4BD909A7C01}" srcOrd="2" destOrd="0" parTransId="{BF5E2AF7-EA8E-4E20-B4EF-AEF3F643C0FE}" sibTransId="{149CA8BB-8E0B-403C-86D4-D402CC6BFD4C}"/>
    <dgm:cxn modelId="{6AC04F4E-90B5-4485-B630-663280FA5377}" srcId="{CCE2FA0F-DDBE-4455-89D1-E06FCEEBC719}" destId="{BBD85FB1-EC10-4CE1-9830-167E165FDF89}" srcOrd="0" destOrd="0" parTransId="{DFEFCFC9-9EA1-4382-AFEF-6277AD373C4B}" sibTransId="{6C69010D-4788-461E-B187-B0B782BA4823}"/>
    <dgm:cxn modelId="{24C2DC37-0740-EA43-A4CB-98945F7B26AD}" type="presOf" srcId="{08E1D705-A514-4688-9052-7DFDB2A51217}" destId="{2B224D07-3188-4BB5-83FA-69E4BB285762}" srcOrd="1" destOrd="0" presId="urn:microsoft.com/office/officeart/2005/8/layout/pyramid3"/>
    <dgm:cxn modelId="{180624E8-C640-2540-9561-6D40BF614808}" type="presOf" srcId="{0BADD403-6FF5-4557-83F8-F4BD909A7C01}" destId="{897CEB81-D9AB-49EE-A932-C415845E0269}" srcOrd="1" destOrd="0" presId="urn:microsoft.com/office/officeart/2005/8/layout/pyramid3"/>
    <dgm:cxn modelId="{BF3F6C1D-43B5-6E41-A372-73FBF7368338}" type="presOf" srcId="{0BADD403-6FF5-4557-83F8-F4BD909A7C01}" destId="{155BBD78-DD9C-43FD-AED9-00B7FBF7C398}" srcOrd="0" destOrd="0" presId="urn:microsoft.com/office/officeart/2005/8/layout/pyramid3"/>
    <dgm:cxn modelId="{34416D56-8C36-ED4A-A5BC-8235A765E957}" type="presParOf" srcId="{62C613CB-9DFD-4152-ADA3-27DE7C16BD61}" destId="{178806DB-0106-4864-B361-A99488FC655F}" srcOrd="0" destOrd="0" presId="urn:microsoft.com/office/officeart/2005/8/layout/pyramid3"/>
    <dgm:cxn modelId="{14F81D36-797B-8C41-B6CC-1F594D5C6BF0}" type="presParOf" srcId="{178806DB-0106-4864-B361-A99488FC655F}" destId="{643C1A15-0E18-41FC-A954-E7FC28483B03}" srcOrd="0" destOrd="0" presId="urn:microsoft.com/office/officeart/2005/8/layout/pyramid3"/>
    <dgm:cxn modelId="{47FCEC35-4AC4-BE43-AC55-DB8928A68F3D}" type="presParOf" srcId="{178806DB-0106-4864-B361-A99488FC655F}" destId="{721A24CB-44F1-4A6B-A4FD-48591C679798}" srcOrd="1" destOrd="0" presId="urn:microsoft.com/office/officeart/2005/8/layout/pyramid3"/>
    <dgm:cxn modelId="{D837CE55-9FC8-404A-BFE5-1BD3CC792E9C}" type="presParOf" srcId="{62C613CB-9DFD-4152-ADA3-27DE7C16BD61}" destId="{CCE84D00-37A8-4C97-BD55-EC1AF4EDF6C4}" srcOrd="1" destOrd="0" presId="urn:microsoft.com/office/officeart/2005/8/layout/pyramid3"/>
    <dgm:cxn modelId="{0402DD0E-F80E-D046-B77B-6D2BFC5E6E6E}" type="presParOf" srcId="{CCE84D00-37A8-4C97-BD55-EC1AF4EDF6C4}" destId="{E7F51D98-EDF5-4B50-9129-92D9B54906AF}" srcOrd="0" destOrd="0" presId="urn:microsoft.com/office/officeart/2005/8/layout/pyramid3"/>
    <dgm:cxn modelId="{DC344D79-6B56-A94E-A355-580B5645E6FD}" type="presParOf" srcId="{CCE84D00-37A8-4C97-BD55-EC1AF4EDF6C4}" destId="{2B224D07-3188-4BB5-83FA-69E4BB285762}" srcOrd="1" destOrd="0" presId="urn:microsoft.com/office/officeart/2005/8/layout/pyramid3"/>
    <dgm:cxn modelId="{EBD0BF51-56E0-AE4A-8559-CE405497C1FF}" type="presParOf" srcId="{62C613CB-9DFD-4152-ADA3-27DE7C16BD61}" destId="{4D1316C8-7561-47A1-ACE3-6F0E34024E79}" srcOrd="2" destOrd="0" presId="urn:microsoft.com/office/officeart/2005/8/layout/pyramid3"/>
    <dgm:cxn modelId="{2B1B76DA-7777-2449-BC75-47F9359D69D3}" type="presParOf" srcId="{4D1316C8-7561-47A1-ACE3-6F0E34024E79}" destId="{155BBD78-DD9C-43FD-AED9-00B7FBF7C398}" srcOrd="0" destOrd="0" presId="urn:microsoft.com/office/officeart/2005/8/layout/pyramid3"/>
    <dgm:cxn modelId="{4059EBC3-7B79-DC45-81CB-B55EE322C8D4}" type="presParOf" srcId="{4D1316C8-7561-47A1-ACE3-6F0E34024E79}" destId="{897CEB81-D9AB-49EE-A932-C415845E026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6720EB-BFB5-7F4C-B54F-6BCD593F7DB7}" type="doc">
      <dgm:prSet loTypeId="urn:microsoft.com/office/officeart/2005/8/layout/vList5" loCatId="" qsTypeId="urn:microsoft.com/office/officeart/2005/8/quickstyle/simple2" qsCatId="simple" csTypeId="urn:microsoft.com/office/officeart/2005/8/colors/accent1_2" csCatId="accent1" phldr="1"/>
      <dgm:spPr/>
      <dgm:t>
        <a:bodyPr/>
        <a:lstStyle/>
        <a:p>
          <a:endParaRPr lang="en-US"/>
        </a:p>
      </dgm:t>
    </dgm:pt>
    <dgm:pt modelId="{31AF9C0C-4816-D643-897E-DB50BC83E2F5}">
      <dgm:prSet phldrT="[Text]"/>
      <dgm:spPr/>
      <dgm:t>
        <a:bodyPr/>
        <a:lstStyle/>
        <a:p>
          <a:r>
            <a:rPr lang="en-US" dirty="0">
              <a:latin typeface="+mj-lt"/>
            </a:rPr>
            <a:t>Claim 1: Concepts and Procedures</a:t>
          </a:r>
        </a:p>
      </dgm:t>
    </dgm:pt>
    <dgm:pt modelId="{AE652776-0652-524B-8187-1405B5931D71}" type="parTrans" cxnId="{4C428D88-E49E-0E40-9051-12CC8DA0CA35}">
      <dgm:prSet/>
      <dgm:spPr/>
      <dgm:t>
        <a:bodyPr/>
        <a:lstStyle/>
        <a:p>
          <a:endParaRPr lang="en-US"/>
        </a:p>
      </dgm:t>
    </dgm:pt>
    <dgm:pt modelId="{3C7C1165-6248-A940-94F5-3E4AF0C34764}" type="sibTrans" cxnId="{4C428D88-E49E-0E40-9051-12CC8DA0CA35}">
      <dgm:prSet/>
      <dgm:spPr/>
      <dgm:t>
        <a:bodyPr/>
        <a:lstStyle/>
        <a:p>
          <a:endParaRPr lang="en-US"/>
        </a:p>
      </dgm:t>
    </dgm:pt>
    <dgm:pt modelId="{2B8AC869-E196-914A-A9D7-583E2C47C2EE}">
      <dgm:prSet phldrT="[Text]"/>
      <dgm:spPr/>
      <dgm:t>
        <a:bodyPr/>
        <a:lstStyle/>
        <a:p>
          <a:r>
            <a:rPr lang="en-US" dirty="0">
              <a:latin typeface="+mj-lt"/>
            </a:rPr>
            <a:t>Students can explain and apply mathematical concepts and carry out mathematical procedures with precision and fluency.</a:t>
          </a:r>
        </a:p>
      </dgm:t>
    </dgm:pt>
    <dgm:pt modelId="{78762D6B-C790-F946-A2BD-6819BB6135A2}" type="parTrans" cxnId="{F17DBFC0-02F1-B444-B871-4644CA162C87}">
      <dgm:prSet/>
      <dgm:spPr/>
      <dgm:t>
        <a:bodyPr/>
        <a:lstStyle/>
        <a:p>
          <a:endParaRPr lang="en-US"/>
        </a:p>
      </dgm:t>
    </dgm:pt>
    <dgm:pt modelId="{48CA117E-42E9-C043-B8E0-A444FF56E5BC}" type="sibTrans" cxnId="{F17DBFC0-02F1-B444-B871-4644CA162C87}">
      <dgm:prSet/>
      <dgm:spPr/>
      <dgm:t>
        <a:bodyPr/>
        <a:lstStyle/>
        <a:p>
          <a:endParaRPr lang="en-US"/>
        </a:p>
      </dgm:t>
    </dgm:pt>
    <dgm:pt modelId="{DD3C618F-3A9C-0A49-A8D3-AFD08F7F7DC3}">
      <dgm:prSet phldrT="[Text]"/>
      <dgm:spPr/>
      <dgm:t>
        <a:bodyPr/>
        <a:lstStyle/>
        <a:p>
          <a:r>
            <a:rPr lang="en-US" dirty="0">
              <a:latin typeface="+mj-lt"/>
            </a:rPr>
            <a:t>Claim 3: Communicating Reasoning</a:t>
          </a:r>
        </a:p>
      </dgm:t>
    </dgm:pt>
    <dgm:pt modelId="{48C018FF-0966-7842-9D43-D4059C2AF875}" type="parTrans" cxnId="{F4387D9A-04E3-CC41-AA8E-C3FBB2023979}">
      <dgm:prSet/>
      <dgm:spPr/>
      <dgm:t>
        <a:bodyPr/>
        <a:lstStyle/>
        <a:p>
          <a:endParaRPr lang="en-US"/>
        </a:p>
      </dgm:t>
    </dgm:pt>
    <dgm:pt modelId="{16810F1E-0239-6945-BD15-E579AD65B55D}" type="sibTrans" cxnId="{F4387D9A-04E3-CC41-AA8E-C3FBB2023979}">
      <dgm:prSet/>
      <dgm:spPr/>
      <dgm:t>
        <a:bodyPr/>
        <a:lstStyle/>
        <a:p>
          <a:endParaRPr lang="en-US"/>
        </a:p>
      </dgm:t>
    </dgm:pt>
    <dgm:pt modelId="{6E53B52A-284D-7D4E-91B2-733FE24349AC}">
      <dgm:prSet phldrT="[Text]"/>
      <dgm:spPr/>
      <dgm:t>
        <a:bodyPr/>
        <a:lstStyle/>
        <a:p>
          <a:r>
            <a:rPr lang="en-US" dirty="0">
              <a:latin typeface="+mj-lt"/>
            </a:rPr>
            <a:t>Students can clearly and precisely construct viable arguments to support their own reasoning and to critique the reasoning of others.</a:t>
          </a:r>
          <a:endParaRPr lang="en-US">
            <a:latin typeface="+mj-lt"/>
          </a:endParaRPr>
        </a:p>
      </dgm:t>
    </dgm:pt>
    <dgm:pt modelId="{1BF292F6-5F2D-7142-B9BE-15883E8C63F6}" type="parTrans" cxnId="{64667254-562D-AB4A-9C3D-6B2900E12706}">
      <dgm:prSet/>
      <dgm:spPr/>
      <dgm:t>
        <a:bodyPr/>
        <a:lstStyle/>
        <a:p>
          <a:endParaRPr lang="en-US"/>
        </a:p>
      </dgm:t>
    </dgm:pt>
    <dgm:pt modelId="{09068D00-1CBE-0A40-9568-DDBD8E269C35}" type="sibTrans" cxnId="{64667254-562D-AB4A-9C3D-6B2900E12706}">
      <dgm:prSet/>
      <dgm:spPr/>
      <dgm:t>
        <a:bodyPr/>
        <a:lstStyle/>
        <a:p>
          <a:endParaRPr lang="en-US"/>
        </a:p>
      </dgm:t>
    </dgm:pt>
    <dgm:pt modelId="{FD007E43-B4D8-3D4A-96D2-E06B984E1E8A}">
      <dgm:prSet phldrT="[Text]"/>
      <dgm:spPr/>
      <dgm:t>
        <a:bodyPr/>
        <a:lstStyle/>
        <a:p>
          <a:r>
            <a:rPr lang="en-US" dirty="0">
              <a:latin typeface="+mj-lt"/>
            </a:rPr>
            <a:t>Claim 4: Data Analysis and Modeling</a:t>
          </a:r>
        </a:p>
      </dgm:t>
    </dgm:pt>
    <dgm:pt modelId="{0121158F-32BE-F441-8305-888196BC60E8}" type="parTrans" cxnId="{672B3BDE-692C-834F-9B66-DA1AE0FBEA7E}">
      <dgm:prSet/>
      <dgm:spPr/>
      <dgm:t>
        <a:bodyPr/>
        <a:lstStyle/>
        <a:p>
          <a:endParaRPr lang="en-US"/>
        </a:p>
      </dgm:t>
    </dgm:pt>
    <dgm:pt modelId="{DE06BB41-631D-C146-971D-8E236CABA33E}" type="sibTrans" cxnId="{672B3BDE-692C-834F-9B66-DA1AE0FBEA7E}">
      <dgm:prSet/>
      <dgm:spPr/>
      <dgm:t>
        <a:bodyPr/>
        <a:lstStyle/>
        <a:p>
          <a:endParaRPr lang="en-US"/>
        </a:p>
      </dgm:t>
    </dgm:pt>
    <dgm:pt modelId="{4033086F-C84E-9E45-B8CB-FE001E364051}">
      <dgm:prSet phldrT="[Text]"/>
      <dgm:spPr/>
      <dgm:t>
        <a:bodyPr/>
        <a:lstStyle/>
        <a:p>
          <a:r>
            <a:rPr lang="en-US" dirty="0">
              <a:latin typeface="+mj-lt"/>
            </a:rPr>
            <a:t>Students can analyze complex, real-world scenarios and </a:t>
          </a:r>
          <a:r>
            <a:rPr lang="en-US" dirty="0" smtClean="0">
              <a:latin typeface="+mj-lt"/>
            </a:rPr>
            <a:t>can construct and </a:t>
          </a:r>
          <a:r>
            <a:rPr lang="en-US" dirty="0">
              <a:latin typeface="+mj-lt"/>
            </a:rPr>
            <a:t>use mathematical models to interpret and solve problems.</a:t>
          </a:r>
        </a:p>
      </dgm:t>
    </dgm:pt>
    <dgm:pt modelId="{D14AFD65-B39D-4C47-8284-02A16F454E05}" type="parTrans" cxnId="{C573AA8D-6245-684D-A447-A6AA8EEDE851}">
      <dgm:prSet/>
      <dgm:spPr/>
      <dgm:t>
        <a:bodyPr/>
        <a:lstStyle/>
        <a:p>
          <a:endParaRPr lang="en-US"/>
        </a:p>
      </dgm:t>
    </dgm:pt>
    <dgm:pt modelId="{BAB5745A-9A2E-F644-86FC-ACBD45B47364}" type="sibTrans" cxnId="{C573AA8D-6245-684D-A447-A6AA8EEDE851}">
      <dgm:prSet/>
      <dgm:spPr/>
      <dgm:t>
        <a:bodyPr/>
        <a:lstStyle/>
        <a:p>
          <a:endParaRPr lang="en-US"/>
        </a:p>
      </dgm:t>
    </dgm:pt>
    <dgm:pt modelId="{B787A562-4FBE-D840-A647-A34F3B2B6C90}">
      <dgm:prSet/>
      <dgm:spPr/>
      <dgm:t>
        <a:bodyPr/>
        <a:lstStyle/>
        <a:p>
          <a:r>
            <a:rPr lang="en-US" dirty="0">
              <a:latin typeface="+mj-lt"/>
            </a:rPr>
            <a:t>Claim 2: Problem Solving</a:t>
          </a:r>
        </a:p>
      </dgm:t>
    </dgm:pt>
    <dgm:pt modelId="{50CCA3FD-838E-0B49-905B-54C2917564C3}" type="parTrans" cxnId="{B057E730-7DAC-9045-8EFC-A812FDED3627}">
      <dgm:prSet/>
      <dgm:spPr/>
      <dgm:t>
        <a:bodyPr/>
        <a:lstStyle/>
        <a:p>
          <a:endParaRPr lang="en-US"/>
        </a:p>
      </dgm:t>
    </dgm:pt>
    <dgm:pt modelId="{FB40E56C-B349-864C-A7AA-8E32C341BBEB}" type="sibTrans" cxnId="{B057E730-7DAC-9045-8EFC-A812FDED3627}">
      <dgm:prSet/>
      <dgm:spPr/>
      <dgm:t>
        <a:bodyPr/>
        <a:lstStyle/>
        <a:p>
          <a:endParaRPr lang="en-US"/>
        </a:p>
      </dgm:t>
    </dgm:pt>
    <dgm:pt modelId="{BFE9375A-6CB6-8648-BBAF-4B5F6D895029}">
      <dgm:prSet/>
      <dgm:spPr/>
      <dgm:t>
        <a:bodyPr/>
        <a:lstStyle/>
        <a:p>
          <a:r>
            <a:rPr lang="en-US" dirty="0">
              <a:latin typeface="+mj-lt"/>
            </a:rPr>
            <a:t>Students can frame and solve a range of </a:t>
          </a:r>
          <a:r>
            <a:rPr lang="en-US" dirty="0" smtClean="0">
              <a:latin typeface="+mj-lt"/>
            </a:rPr>
            <a:t>complex well-posed </a:t>
          </a:r>
          <a:r>
            <a:rPr lang="en-US" dirty="0">
              <a:latin typeface="+mj-lt"/>
            </a:rPr>
            <a:t>problems in pure and applied </a:t>
          </a:r>
          <a:r>
            <a:rPr lang="en-US" dirty="0" smtClean="0">
              <a:latin typeface="+mj-lt"/>
            </a:rPr>
            <a:t>mathematics, making productive use of knowledge and problem solving strategies.</a:t>
          </a:r>
          <a:endParaRPr lang="en-US" dirty="0">
            <a:latin typeface="+mj-lt"/>
          </a:endParaRPr>
        </a:p>
      </dgm:t>
    </dgm:pt>
    <dgm:pt modelId="{820FD091-3812-CD48-9C12-FCB1CA846C10}" type="parTrans" cxnId="{607218D3-7CDB-8A4D-ADE6-00C8F2437187}">
      <dgm:prSet/>
      <dgm:spPr/>
      <dgm:t>
        <a:bodyPr/>
        <a:lstStyle/>
        <a:p>
          <a:endParaRPr lang="en-US"/>
        </a:p>
      </dgm:t>
    </dgm:pt>
    <dgm:pt modelId="{6AAA1882-DF81-E540-AAA5-C3185764E7C7}" type="sibTrans" cxnId="{607218D3-7CDB-8A4D-ADE6-00C8F2437187}">
      <dgm:prSet/>
      <dgm:spPr/>
      <dgm:t>
        <a:bodyPr/>
        <a:lstStyle/>
        <a:p>
          <a:endParaRPr lang="en-US"/>
        </a:p>
      </dgm:t>
    </dgm:pt>
    <dgm:pt modelId="{3F97F786-874F-424E-9300-DB04481A1233}" type="pres">
      <dgm:prSet presAssocID="{2D6720EB-BFB5-7F4C-B54F-6BCD593F7DB7}" presName="Name0" presStyleCnt="0">
        <dgm:presLayoutVars>
          <dgm:dir/>
          <dgm:animLvl val="lvl"/>
          <dgm:resizeHandles val="exact"/>
        </dgm:presLayoutVars>
      </dgm:prSet>
      <dgm:spPr/>
      <dgm:t>
        <a:bodyPr/>
        <a:lstStyle/>
        <a:p>
          <a:endParaRPr lang="en-US"/>
        </a:p>
      </dgm:t>
    </dgm:pt>
    <dgm:pt modelId="{56F0625C-BA4D-BE43-98F1-5E3313ED3701}" type="pres">
      <dgm:prSet presAssocID="{31AF9C0C-4816-D643-897E-DB50BC83E2F5}" presName="linNode" presStyleCnt="0"/>
      <dgm:spPr/>
    </dgm:pt>
    <dgm:pt modelId="{7C0EC8AF-AB49-6547-9836-406C5CC984BF}" type="pres">
      <dgm:prSet presAssocID="{31AF9C0C-4816-D643-897E-DB50BC83E2F5}" presName="parentText" presStyleLbl="node1" presStyleIdx="0" presStyleCnt="4">
        <dgm:presLayoutVars>
          <dgm:chMax val="1"/>
          <dgm:bulletEnabled val="1"/>
        </dgm:presLayoutVars>
      </dgm:prSet>
      <dgm:spPr/>
      <dgm:t>
        <a:bodyPr/>
        <a:lstStyle/>
        <a:p>
          <a:endParaRPr lang="en-US"/>
        </a:p>
      </dgm:t>
    </dgm:pt>
    <dgm:pt modelId="{00777661-FCAF-EC40-9C1D-984E452D2954}" type="pres">
      <dgm:prSet presAssocID="{31AF9C0C-4816-D643-897E-DB50BC83E2F5}" presName="descendantText" presStyleLbl="alignAccFollowNode1" presStyleIdx="0" presStyleCnt="4">
        <dgm:presLayoutVars>
          <dgm:bulletEnabled val="1"/>
        </dgm:presLayoutVars>
      </dgm:prSet>
      <dgm:spPr/>
      <dgm:t>
        <a:bodyPr/>
        <a:lstStyle/>
        <a:p>
          <a:endParaRPr lang="en-US"/>
        </a:p>
      </dgm:t>
    </dgm:pt>
    <dgm:pt modelId="{D0B7D9C7-4786-A24B-BB7D-7E7BC6FDCAB0}" type="pres">
      <dgm:prSet presAssocID="{3C7C1165-6248-A940-94F5-3E4AF0C34764}" presName="sp" presStyleCnt="0"/>
      <dgm:spPr/>
    </dgm:pt>
    <dgm:pt modelId="{098083F7-5682-F842-9F8D-2C797DA7DBBE}" type="pres">
      <dgm:prSet presAssocID="{B787A562-4FBE-D840-A647-A34F3B2B6C90}" presName="linNode" presStyleCnt="0"/>
      <dgm:spPr/>
    </dgm:pt>
    <dgm:pt modelId="{5DD309A3-AD29-6445-B5E4-DDC30A5EA840}" type="pres">
      <dgm:prSet presAssocID="{B787A562-4FBE-D840-A647-A34F3B2B6C90}" presName="parentText" presStyleLbl="node1" presStyleIdx="1" presStyleCnt="4" custLinFactNeighborY="2440">
        <dgm:presLayoutVars>
          <dgm:chMax val="1"/>
          <dgm:bulletEnabled val="1"/>
        </dgm:presLayoutVars>
      </dgm:prSet>
      <dgm:spPr/>
      <dgm:t>
        <a:bodyPr/>
        <a:lstStyle/>
        <a:p>
          <a:endParaRPr lang="en-US"/>
        </a:p>
      </dgm:t>
    </dgm:pt>
    <dgm:pt modelId="{0BF3743A-0FA1-6B49-923D-2B2368106DAF}" type="pres">
      <dgm:prSet presAssocID="{B787A562-4FBE-D840-A647-A34F3B2B6C90}" presName="descendantText" presStyleLbl="alignAccFollowNode1" presStyleIdx="1" presStyleCnt="4">
        <dgm:presLayoutVars>
          <dgm:bulletEnabled val="1"/>
        </dgm:presLayoutVars>
      </dgm:prSet>
      <dgm:spPr/>
      <dgm:t>
        <a:bodyPr/>
        <a:lstStyle/>
        <a:p>
          <a:endParaRPr lang="en-US"/>
        </a:p>
      </dgm:t>
    </dgm:pt>
    <dgm:pt modelId="{31A8CCBD-A4BF-0A41-A8CA-8DC65729BF80}" type="pres">
      <dgm:prSet presAssocID="{FB40E56C-B349-864C-A7AA-8E32C341BBEB}" presName="sp" presStyleCnt="0"/>
      <dgm:spPr/>
    </dgm:pt>
    <dgm:pt modelId="{8644DB44-AFDC-324A-B243-DD3773489538}" type="pres">
      <dgm:prSet presAssocID="{DD3C618F-3A9C-0A49-A8D3-AFD08F7F7DC3}" presName="linNode" presStyleCnt="0"/>
      <dgm:spPr/>
    </dgm:pt>
    <dgm:pt modelId="{4AD7D540-C19A-5C4E-BE75-7522397CCCBF}" type="pres">
      <dgm:prSet presAssocID="{DD3C618F-3A9C-0A49-A8D3-AFD08F7F7DC3}" presName="parentText" presStyleLbl="node1" presStyleIdx="2" presStyleCnt="4">
        <dgm:presLayoutVars>
          <dgm:chMax val="1"/>
          <dgm:bulletEnabled val="1"/>
        </dgm:presLayoutVars>
      </dgm:prSet>
      <dgm:spPr/>
      <dgm:t>
        <a:bodyPr/>
        <a:lstStyle/>
        <a:p>
          <a:endParaRPr lang="en-US"/>
        </a:p>
      </dgm:t>
    </dgm:pt>
    <dgm:pt modelId="{AB4E557F-7531-1C4C-BF74-34D40D415466}" type="pres">
      <dgm:prSet presAssocID="{DD3C618F-3A9C-0A49-A8D3-AFD08F7F7DC3}" presName="descendantText" presStyleLbl="alignAccFollowNode1" presStyleIdx="2" presStyleCnt="4">
        <dgm:presLayoutVars>
          <dgm:bulletEnabled val="1"/>
        </dgm:presLayoutVars>
      </dgm:prSet>
      <dgm:spPr/>
      <dgm:t>
        <a:bodyPr/>
        <a:lstStyle/>
        <a:p>
          <a:endParaRPr lang="en-US"/>
        </a:p>
      </dgm:t>
    </dgm:pt>
    <dgm:pt modelId="{E143802D-B2C7-224E-81DE-F16FAC8448D9}" type="pres">
      <dgm:prSet presAssocID="{16810F1E-0239-6945-BD15-E579AD65B55D}" presName="sp" presStyleCnt="0"/>
      <dgm:spPr/>
    </dgm:pt>
    <dgm:pt modelId="{BC273C25-FE07-2249-9186-D3D081CEB336}" type="pres">
      <dgm:prSet presAssocID="{FD007E43-B4D8-3D4A-96D2-E06B984E1E8A}" presName="linNode" presStyleCnt="0"/>
      <dgm:spPr/>
    </dgm:pt>
    <dgm:pt modelId="{E9318786-49A6-7645-8E92-7DA4423E5F45}" type="pres">
      <dgm:prSet presAssocID="{FD007E43-B4D8-3D4A-96D2-E06B984E1E8A}" presName="parentText" presStyleLbl="node1" presStyleIdx="3" presStyleCnt="4" custLinFactNeighborY="-1824">
        <dgm:presLayoutVars>
          <dgm:chMax val="1"/>
          <dgm:bulletEnabled val="1"/>
        </dgm:presLayoutVars>
      </dgm:prSet>
      <dgm:spPr/>
      <dgm:t>
        <a:bodyPr/>
        <a:lstStyle/>
        <a:p>
          <a:endParaRPr lang="en-US"/>
        </a:p>
      </dgm:t>
    </dgm:pt>
    <dgm:pt modelId="{AC9041E2-342F-8247-9412-6400C8A48CB5}" type="pres">
      <dgm:prSet presAssocID="{FD007E43-B4D8-3D4A-96D2-E06B984E1E8A}" presName="descendantText" presStyleLbl="alignAccFollowNode1" presStyleIdx="3" presStyleCnt="4">
        <dgm:presLayoutVars>
          <dgm:bulletEnabled val="1"/>
        </dgm:presLayoutVars>
      </dgm:prSet>
      <dgm:spPr/>
      <dgm:t>
        <a:bodyPr/>
        <a:lstStyle/>
        <a:p>
          <a:endParaRPr lang="en-US"/>
        </a:p>
      </dgm:t>
    </dgm:pt>
  </dgm:ptLst>
  <dgm:cxnLst>
    <dgm:cxn modelId="{ACC04FFA-A344-A148-8353-A9DBAB9E0D49}" type="presOf" srcId="{2B8AC869-E196-914A-A9D7-583E2C47C2EE}" destId="{00777661-FCAF-EC40-9C1D-984E452D2954}" srcOrd="0" destOrd="0" presId="urn:microsoft.com/office/officeart/2005/8/layout/vList5"/>
    <dgm:cxn modelId="{5B9DB678-DEDD-D148-ABC4-2BDCC9FEA493}" type="presOf" srcId="{6E53B52A-284D-7D4E-91B2-733FE24349AC}" destId="{AB4E557F-7531-1C4C-BF74-34D40D415466}" srcOrd="0" destOrd="0" presId="urn:microsoft.com/office/officeart/2005/8/layout/vList5"/>
    <dgm:cxn modelId="{C8983645-F799-BE47-9468-611ECC99D1AF}" type="presOf" srcId="{2D6720EB-BFB5-7F4C-B54F-6BCD593F7DB7}" destId="{3F97F786-874F-424E-9300-DB04481A1233}" srcOrd="0" destOrd="0" presId="urn:microsoft.com/office/officeart/2005/8/layout/vList5"/>
    <dgm:cxn modelId="{DCB04BE0-6F01-E348-8246-7FBB6AB8430F}" type="presOf" srcId="{DD3C618F-3A9C-0A49-A8D3-AFD08F7F7DC3}" destId="{4AD7D540-C19A-5C4E-BE75-7522397CCCBF}" srcOrd="0" destOrd="0" presId="urn:microsoft.com/office/officeart/2005/8/layout/vList5"/>
    <dgm:cxn modelId="{A03AAB42-CF79-7440-AF33-843F5348EBE5}" type="presOf" srcId="{4033086F-C84E-9E45-B8CB-FE001E364051}" destId="{AC9041E2-342F-8247-9412-6400C8A48CB5}" srcOrd="0" destOrd="0" presId="urn:microsoft.com/office/officeart/2005/8/layout/vList5"/>
    <dgm:cxn modelId="{672B3BDE-692C-834F-9B66-DA1AE0FBEA7E}" srcId="{2D6720EB-BFB5-7F4C-B54F-6BCD593F7DB7}" destId="{FD007E43-B4D8-3D4A-96D2-E06B984E1E8A}" srcOrd="3" destOrd="0" parTransId="{0121158F-32BE-F441-8305-888196BC60E8}" sibTransId="{DE06BB41-631D-C146-971D-8E236CABA33E}"/>
    <dgm:cxn modelId="{915A911F-05C7-164D-AEE6-051A89919FF7}" type="presOf" srcId="{FD007E43-B4D8-3D4A-96D2-E06B984E1E8A}" destId="{E9318786-49A6-7645-8E92-7DA4423E5F45}" srcOrd="0" destOrd="0" presId="urn:microsoft.com/office/officeart/2005/8/layout/vList5"/>
    <dgm:cxn modelId="{F17DBFC0-02F1-B444-B871-4644CA162C87}" srcId="{31AF9C0C-4816-D643-897E-DB50BC83E2F5}" destId="{2B8AC869-E196-914A-A9D7-583E2C47C2EE}" srcOrd="0" destOrd="0" parTransId="{78762D6B-C790-F946-A2BD-6819BB6135A2}" sibTransId="{48CA117E-42E9-C043-B8E0-A444FF56E5BC}"/>
    <dgm:cxn modelId="{C573AA8D-6245-684D-A447-A6AA8EEDE851}" srcId="{FD007E43-B4D8-3D4A-96D2-E06B984E1E8A}" destId="{4033086F-C84E-9E45-B8CB-FE001E364051}" srcOrd="0" destOrd="0" parTransId="{D14AFD65-B39D-4C47-8284-02A16F454E05}" sibTransId="{BAB5745A-9A2E-F644-86FC-ACBD45B47364}"/>
    <dgm:cxn modelId="{0AADF6F6-FBA2-C24D-91E6-21EA5ACCAE62}" type="presOf" srcId="{31AF9C0C-4816-D643-897E-DB50BC83E2F5}" destId="{7C0EC8AF-AB49-6547-9836-406C5CC984BF}" srcOrd="0" destOrd="0" presId="urn:microsoft.com/office/officeart/2005/8/layout/vList5"/>
    <dgm:cxn modelId="{64667254-562D-AB4A-9C3D-6B2900E12706}" srcId="{DD3C618F-3A9C-0A49-A8D3-AFD08F7F7DC3}" destId="{6E53B52A-284D-7D4E-91B2-733FE24349AC}" srcOrd="0" destOrd="0" parTransId="{1BF292F6-5F2D-7142-B9BE-15883E8C63F6}" sibTransId="{09068D00-1CBE-0A40-9568-DDBD8E269C35}"/>
    <dgm:cxn modelId="{607218D3-7CDB-8A4D-ADE6-00C8F2437187}" srcId="{B787A562-4FBE-D840-A647-A34F3B2B6C90}" destId="{BFE9375A-6CB6-8648-BBAF-4B5F6D895029}" srcOrd="0" destOrd="0" parTransId="{820FD091-3812-CD48-9C12-FCB1CA846C10}" sibTransId="{6AAA1882-DF81-E540-AAA5-C3185764E7C7}"/>
    <dgm:cxn modelId="{F4387D9A-04E3-CC41-AA8E-C3FBB2023979}" srcId="{2D6720EB-BFB5-7F4C-B54F-6BCD593F7DB7}" destId="{DD3C618F-3A9C-0A49-A8D3-AFD08F7F7DC3}" srcOrd="2" destOrd="0" parTransId="{48C018FF-0966-7842-9D43-D4059C2AF875}" sibTransId="{16810F1E-0239-6945-BD15-E579AD65B55D}"/>
    <dgm:cxn modelId="{4C428D88-E49E-0E40-9051-12CC8DA0CA35}" srcId="{2D6720EB-BFB5-7F4C-B54F-6BCD593F7DB7}" destId="{31AF9C0C-4816-D643-897E-DB50BC83E2F5}" srcOrd="0" destOrd="0" parTransId="{AE652776-0652-524B-8187-1405B5931D71}" sibTransId="{3C7C1165-6248-A940-94F5-3E4AF0C34764}"/>
    <dgm:cxn modelId="{F978C078-B5AE-F841-BA27-A5E28A9876C4}" type="presOf" srcId="{BFE9375A-6CB6-8648-BBAF-4B5F6D895029}" destId="{0BF3743A-0FA1-6B49-923D-2B2368106DAF}" srcOrd="0" destOrd="0" presId="urn:microsoft.com/office/officeart/2005/8/layout/vList5"/>
    <dgm:cxn modelId="{B057E730-7DAC-9045-8EFC-A812FDED3627}" srcId="{2D6720EB-BFB5-7F4C-B54F-6BCD593F7DB7}" destId="{B787A562-4FBE-D840-A647-A34F3B2B6C90}" srcOrd="1" destOrd="0" parTransId="{50CCA3FD-838E-0B49-905B-54C2917564C3}" sibTransId="{FB40E56C-B349-864C-A7AA-8E32C341BBEB}"/>
    <dgm:cxn modelId="{47087C8A-9490-1244-BB76-A0DF9966FA67}" type="presOf" srcId="{B787A562-4FBE-D840-A647-A34F3B2B6C90}" destId="{5DD309A3-AD29-6445-B5E4-DDC30A5EA840}" srcOrd="0" destOrd="0" presId="urn:microsoft.com/office/officeart/2005/8/layout/vList5"/>
    <dgm:cxn modelId="{172440D5-E5E5-C642-8802-C99257D1CA50}" type="presParOf" srcId="{3F97F786-874F-424E-9300-DB04481A1233}" destId="{56F0625C-BA4D-BE43-98F1-5E3313ED3701}" srcOrd="0" destOrd="0" presId="urn:microsoft.com/office/officeart/2005/8/layout/vList5"/>
    <dgm:cxn modelId="{B696DB9D-FC9E-CD4D-8137-348B8519979F}" type="presParOf" srcId="{56F0625C-BA4D-BE43-98F1-5E3313ED3701}" destId="{7C0EC8AF-AB49-6547-9836-406C5CC984BF}" srcOrd="0" destOrd="0" presId="urn:microsoft.com/office/officeart/2005/8/layout/vList5"/>
    <dgm:cxn modelId="{D385C997-8539-8246-BB01-AA4499C5B34E}" type="presParOf" srcId="{56F0625C-BA4D-BE43-98F1-5E3313ED3701}" destId="{00777661-FCAF-EC40-9C1D-984E452D2954}" srcOrd="1" destOrd="0" presId="urn:microsoft.com/office/officeart/2005/8/layout/vList5"/>
    <dgm:cxn modelId="{679D9D01-C569-7F41-BDB5-D96BFA3B7A29}" type="presParOf" srcId="{3F97F786-874F-424E-9300-DB04481A1233}" destId="{D0B7D9C7-4786-A24B-BB7D-7E7BC6FDCAB0}" srcOrd="1" destOrd="0" presId="urn:microsoft.com/office/officeart/2005/8/layout/vList5"/>
    <dgm:cxn modelId="{8B3CF3B3-EF9E-0142-B0D4-13BA1BE33E6E}" type="presParOf" srcId="{3F97F786-874F-424E-9300-DB04481A1233}" destId="{098083F7-5682-F842-9F8D-2C797DA7DBBE}" srcOrd="2" destOrd="0" presId="urn:microsoft.com/office/officeart/2005/8/layout/vList5"/>
    <dgm:cxn modelId="{50B103FF-A98A-1242-850E-449B52C1D4E2}" type="presParOf" srcId="{098083F7-5682-F842-9F8D-2C797DA7DBBE}" destId="{5DD309A3-AD29-6445-B5E4-DDC30A5EA840}" srcOrd="0" destOrd="0" presId="urn:microsoft.com/office/officeart/2005/8/layout/vList5"/>
    <dgm:cxn modelId="{F7E56077-4FCD-9848-9512-D2718E815741}" type="presParOf" srcId="{098083F7-5682-F842-9F8D-2C797DA7DBBE}" destId="{0BF3743A-0FA1-6B49-923D-2B2368106DAF}" srcOrd="1" destOrd="0" presId="urn:microsoft.com/office/officeart/2005/8/layout/vList5"/>
    <dgm:cxn modelId="{62ECD845-FE0C-4343-81A7-9CDB564FF1DA}" type="presParOf" srcId="{3F97F786-874F-424E-9300-DB04481A1233}" destId="{31A8CCBD-A4BF-0A41-A8CA-8DC65729BF80}" srcOrd="3" destOrd="0" presId="urn:microsoft.com/office/officeart/2005/8/layout/vList5"/>
    <dgm:cxn modelId="{DA94C057-70BA-894E-A7BD-F517D315F725}" type="presParOf" srcId="{3F97F786-874F-424E-9300-DB04481A1233}" destId="{8644DB44-AFDC-324A-B243-DD3773489538}" srcOrd="4" destOrd="0" presId="urn:microsoft.com/office/officeart/2005/8/layout/vList5"/>
    <dgm:cxn modelId="{D962E21F-105E-C44C-B6A1-4A5FDDC77E81}" type="presParOf" srcId="{8644DB44-AFDC-324A-B243-DD3773489538}" destId="{4AD7D540-C19A-5C4E-BE75-7522397CCCBF}" srcOrd="0" destOrd="0" presId="urn:microsoft.com/office/officeart/2005/8/layout/vList5"/>
    <dgm:cxn modelId="{B01A1947-4DAE-6545-B602-5CA4420C51C1}" type="presParOf" srcId="{8644DB44-AFDC-324A-B243-DD3773489538}" destId="{AB4E557F-7531-1C4C-BF74-34D40D415466}" srcOrd="1" destOrd="0" presId="urn:microsoft.com/office/officeart/2005/8/layout/vList5"/>
    <dgm:cxn modelId="{084B176F-D062-8F45-AE94-A897E9A7F401}" type="presParOf" srcId="{3F97F786-874F-424E-9300-DB04481A1233}" destId="{E143802D-B2C7-224E-81DE-F16FAC8448D9}" srcOrd="5" destOrd="0" presId="urn:microsoft.com/office/officeart/2005/8/layout/vList5"/>
    <dgm:cxn modelId="{CC7A86AA-A200-984E-A43B-12700109664B}" type="presParOf" srcId="{3F97F786-874F-424E-9300-DB04481A1233}" destId="{BC273C25-FE07-2249-9186-D3D081CEB336}" srcOrd="6" destOrd="0" presId="urn:microsoft.com/office/officeart/2005/8/layout/vList5"/>
    <dgm:cxn modelId="{C6EBE1F0-35A9-DE4E-A697-AA8316547DF0}" type="presParOf" srcId="{BC273C25-FE07-2249-9186-D3D081CEB336}" destId="{E9318786-49A6-7645-8E92-7DA4423E5F45}" srcOrd="0" destOrd="0" presId="urn:microsoft.com/office/officeart/2005/8/layout/vList5"/>
    <dgm:cxn modelId="{0AFA138E-5464-0742-8F3A-5027F776D424}" type="presParOf" srcId="{BC273C25-FE07-2249-9186-D3D081CEB336}" destId="{AC9041E2-342F-8247-9412-6400C8A48C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1A15-0E18-41FC-A954-E7FC28483B03}">
      <dsp:nvSpPr>
        <dsp:cNvPr id="0" name=""/>
        <dsp:cNvSpPr/>
      </dsp:nvSpPr>
      <dsp:spPr>
        <a:xfrm rot="10800000">
          <a:off x="0" y="0"/>
          <a:ext cx="3781425" cy="1066800"/>
        </a:xfrm>
        <a:prstGeom prst="trapezoid">
          <a:avLst>
            <a:gd name="adj" fmla="val 59077"/>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Formative practices (teacher &amp; student)</a:t>
          </a:r>
        </a:p>
      </dsp:txBody>
      <dsp:txXfrm rot="-10800000">
        <a:off x="661749" y="0"/>
        <a:ext cx="2457926" cy="1066800"/>
      </dsp:txXfrm>
    </dsp:sp>
    <dsp:sp modelId="{E7F51D98-EDF5-4B50-9129-92D9B54906AF}">
      <dsp:nvSpPr>
        <dsp:cNvPr id="0" name=""/>
        <dsp:cNvSpPr/>
      </dsp:nvSpPr>
      <dsp:spPr>
        <a:xfrm rot="10800000">
          <a:off x="630237" y="1066800"/>
          <a:ext cx="2520950" cy="1066800"/>
        </a:xfrm>
        <a:prstGeom prst="trapezoid">
          <a:avLst>
            <a:gd name="adj" fmla="val 59077"/>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Interim</a:t>
          </a:r>
        </a:p>
      </dsp:txBody>
      <dsp:txXfrm rot="-10800000">
        <a:off x="1071403" y="1066800"/>
        <a:ext cx="1638617" cy="1066800"/>
      </dsp:txXfrm>
    </dsp:sp>
    <dsp:sp modelId="{155BBD78-DD9C-43FD-AED9-00B7FBF7C398}">
      <dsp:nvSpPr>
        <dsp:cNvPr id="0" name=""/>
        <dsp:cNvSpPr/>
      </dsp:nvSpPr>
      <dsp:spPr>
        <a:xfrm rot="10800000">
          <a:off x="1260475" y="2133600"/>
          <a:ext cx="1260475" cy="1066800"/>
        </a:xfrm>
        <a:prstGeom prst="trapezoid">
          <a:avLst>
            <a:gd name="adj" fmla="val 59077"/>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en-US" sz="1800" b="1" kern="1200" dirty="0"/>
            <a:t>Summative</a:t>
          </a:r>
        </a:p>
        <a:p>
          <a:pPr lvl="0" algn="ctr" defTabSz="800100">
            <a:lnSpc>
              <a:spcPct val="90000"/>
            </a:lnSpc>
            <a:spcBef>
              <a:spcPct val="0"/>
            </a:spcBef>
            <a:spcAft>
              <a:spcPts val="0"/>
            </a:spcAft>
          </a:pPr>
          <a:endParaRPr lang="en-US" sz="1800" b="1" kern="1200" dirty="0"/>
        </a:p>
      </dsp:txBody>
      <dsp:txXfrm rot="-10800000">
        <a:off x="1260475" y="2133600"/>
        <a:ext cx="1260475" cy="1066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77661-FCAF-EC40-9C1D-984E452D2954}">
      <dsp:nvSpPr>
        <dsp:cNvPr id="0" name=""/>
        <dsp:cNvSpPr/>
      </dsp:nvSpPr>
      <dsp:spPr>
        <a:xfrm rot="5400000">
          <a:off x="5093753" y="-2002892"/>
          <a:ext cx="100474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mj-lt"/>
            </a:rPr>
            <a:t>Students can explain and apply mathematical concepts and carry out mathematical procedures with precision and fluency.</a:t>
          </a:r>
        </a:p>
      </dsp:txBody>
      <dsp:txXfrm rot="-5400000">
        <a:off x="2962655" y="177254"/>
        <a:ext cx="5217896" cy="906652"/>
      </dsp:txXfrm>
    </dsp:sp>
    <dsp:sp modelId="{7C0EC8AF-AB49-6547-9836-406C5CC984BF}">
      <dsp:nvSpPr>
        <dsp:cNvPr id="0" name=""/>
        <dsp:cNvSpPr/>
      </dsp:nvSpPr>
      <dsp:spPr>
        <a:xfrm>
          <a:off x="0" y="2611"/>
          <a:ext cx="2962656" cy="125593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mj-lt"/>
            </a:rPr>
            <a:t>Claim 1: Concepts and Procedures</a:t>
          </a:r>
        </a:p>
      </dsp:txBody>
      <dsp:txXfrm>
        <a:off x="61310" y="63921"/>
        <a:ext cx="2840036" cy="1133315"/>
      </dsp:txXfrm>
    </dsp:sp>
    <dsp:sp modelId="{0BF3743A-0FA1-6B49-923D-2B2368106DAF}">
      <dsp:nvSpPr>
        <dsp:cNvPr id="0" name=""/>
        <dsp:cNvSpPr/>
      </dsp:nvSpPr>
      <dsp:spPr>
        <a:xfrm rot="5400000">
          <a:off x="5093753" y="-684160"/>
          <a:ext cx="100474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mj-lt"/>
            </a:rPr>
            <a:t>Students can frame and solve a range of </a:t>
          </a:r>
          <a:r>
            <a:rPr lang="en-US" sz="1500" kern="1200" dirty="0" smtClean="0">
              <a:latin typeface="+mj-lt"/>
            </a:rPr>
            <a:t>complex well-posed </a:t>
          </a:r>
          <a:r>
            <a:rPr lang="en-US" sz="1500" kern="1200" dirty="0">
              <a:latin typeface="+mj-lt"/>
            </a:rPr>
            <a:t>problems in pure and applied </a:t>
          </a:r>
          <a:r>
            <a:rPr lang="en-US" sz="1500" kern="1200" dirty="0" smtClean="0">
              <a:latin typeface="+mj-lt"/>
            </a:rPr>
            <a:t>mathematics, making productive use of knowledge and problem solving strategies.</a:t>
          </a:r>
          <a:endParaRPr lang="en-US" sz="1500" kern="1200" dirty="0">
            <a:latin typeface="+mj-lt"/>
          </a:endParaRPr>
        </a:p>
      </dsp:txBody>
      <dsp:txXfrm rot="-5400000">
        <a:off x="2962655" y="1495986"/>
        <a:ext cx="5217896" cy="906652"/>
      </dsp:txXfrm>
    </dsp:sp>
    <dsp:sp modelId="{5DD309A3-AD29-6445-B5E4-DDC30A5EA840}">
      <dsp:nvSpPr>
        <dsp:cNvPr id="0" name=""/>
        <dsp:cNvSpPr/>
      </dsp:nvSpPr>
      <dsp:spPr>
        <a:xfrm>
          <a:off x="0" y="1351988"/>
          <a:ext cx="2962656" cy="125593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mj-lt"/>
            </a:rPr>
            <a:t>Claim 2: Problem Solving</a:t>
          </a:r>
        </a:p>
      </dsp:txBody>
      <dsp:txXfrm>
        <a:off x="61310" y="1413298"/>
        <a:ext cx="2840036" cy="1133315"/>
      </dsp:txXfrm>
    </dsp:sp>
    <dsp:sp modelId="{AB4E557F-7531-1C4C-BF74-34D40D415466}">
      <dsp:nvSpPr>
        <dsp:cNvPr id="0" name=""/>
        <dsp:cNvSpPr/>
      </dsp:nvSpPr>
      <dsp:spPr>
        <a:xfrm rot="5400000">
          <a:off x="5093753" y="634572"/>
          <a:ext cx="100474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mj-lt"/>
            </a:rPr>
            <a:t>Students can clearly and precisely construct viable arguments to support their own reasoning and to critique the reasoning of others.</a:t>
          </a:r>
          <a:endParaRPr lang="en-US" sz="1500" kern="1200">
            <a:latin typeface="+mj-lt"/>
          </a:endParaRPr>
        </a:p>
      </dsp:txBody>
      <dsp:txXfrm rot="-5400000">
        <a:off x="2962655" y="2814718"/>
        <a:ext cx="5217896" cy="906652"/>
      </dsp:txXfrm>
    </dsp:sp>
    <dsp:sp modelId="{4AD7D540-C19A-5C4E-BE75-7522397CCCBF}">
      <dsp:nvSpPr>
        <dsp:cNvPr id="0" name=""/>
        <dsp:cNvSpPr/>
      </dsp:nvSpPr>
      <dsp:spPr>
        <a:xfrm>
          <a:off x="0" y="2640076"/>
          <a:ext cx="2962656" cy="125593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mj-lt"/>
            </a:rPr>
            <a:t>Claim 3: Communicating Reasoning</a:t>
          </a:r>
        </a:p>
      </dsp:txBody>
      <dsp:txXfrm>
        <a:off x="61310" y="2701386"/>
        <a:ext cx="2840036" cy="1133315"/>
      </dsp:txXfrm>
    </dsp:sp>
    <dsp:sp modelId="{AC9041E2-342F-8247-9412-6400C8A48CB5}">
      <dsp:nvSpPr>
        <dsp:cNvPr id="0" name=""/>
        <dsp:cNvSpPr/>
      </dsp:nvSpPr>
      <dsp:spPr>
        <a:xfrm rot="5400000">
          <a:off x="5093753" y="1953304"/>
          <a:ext cx="100474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mj-lt"/>
            </a:rPr>
            <a:t>Students can analyze complex, real-world scenarios and </a:t>
          </a:r>
          <a:r>
            <a:rPr lang="en-US" sz="1500" kern="1200" dirty="0" smtClean="0">
              <a:latin typeface="+mj-lt"/>
            </a:rPr>
            <a:t>can construct and </a:t>
          </a:r>
          <a:r>
            <a:rPr lang="en-US" sz="1500" kern="1200" dirty="0">
              <a:latin typeface="+mj-lt"/>
            </a:rPr>
            <a:t>use mathematical models to interpret and solve problems.</a:t>
          </a:r>
        </a:p>
      </dsp:txBody>
      <dsp:txXfrm rot="-5400000">
        <a:off x="2962655" y="4133450"/>
        <a:ext cx="5217896" cy="906652"/>
      </dsp:txXfrm>
    </dsp:sp>
    <dsp:sp modelId="{E9318786-49A6-7645-8E92-7DA4423E5F45}">
      <dsp:nvSpPr>
        <dsp:cNvPr id="0" name=""/>
        <dsp:cNvSpPr/>
      </dsp:nvSpPr>
      <dsp:spPr>
        <a:xfrm>
          <a:off x="0" y="3935900"/>
          <a:ext cx="2962656" cy="125593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mj-lt"/>
            </a:rPr>
            <a:t>Claim 4: Data Analysis and Modeling</a:t>
          </a:r>
        </a:p>
      </dsp:txBody>
      <dsp:txXfrm>
        <a:off x="61310" y="3997210"/>
        <a:ext cx="2840036" cy="11333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EFE64-78DB-F648-AA22-B563B7032FF1}" type="datetimeFigureOut">
              <a:rPr lang="en-US" smtClean="0"/>
              <a:t>3/19/2019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941613-7A84-B24D-8DAC-883C2754A9BE}" type="slidenum">
              <a:rPr lang="en-US" smtClean="0"/>
              <a:t>‹#›</a:t>
            </a:fld>
            <a:endParaRPr lang="en-US"/>
          </a:p>
        </p:txBody>
      </p:sp>
    </p:spTree>
    <p:extLst>
      <p:ext uri="{BB962C8B-B14F-4D97-AF65-F5344CB8AC3E}">
        <p14:creationId xmlns:p14="http://schemas.microsoft.com/office/powerpoint/2010/main" val="69507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5FDFE-BFA6-DE4A-8919-8D579D8E5290}" type="datetimeFigureOut">
              <a:rPr lang="en-US" smtClean="0"/>
              <a:pPr/>
              <a:t>3/19/2019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0482A-77F2-BB4F-A8FD-2D4A4049F1D1}" type="slidenum">
              <a:rPr lang="en-US" smtClean="0"/>
              <a:pPr/>
              <a:t>‹#›</a:t>
            </a:fld>
            <a:endParaRPr lang="en-US" dirty="0"/>
          </a:p>
        </p:txBody>
      </p:sp>
    </p:spTree>
    <p:extLst>
      <p:ext uri="{BB962C8B-B14F-4D97-AF65-F5344CB8AC3E}">
        <p14:creationId xmlns:p14="http://schemas.microsoft.com/office/powerpoint/2010/main" val="3271802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sai-online.org/resources/formative-assessment-examples-practi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sai-online.org/resource/6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sai-online.org/sos?t=assessment&amp;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27240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b="0" dirty="0">
                <a:solidFill>
                  <a:srgbClr val="000000"/>
                </a:solidFill>
              </a:rPr>
              <a:t>Facilitator’s Guide 1B</a:t>
            </a:r>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b="0" dirty="0">
                <a:solidFill>
                  <a:srgbClr val="000000"/>
                </a:solidFill>
              </a:rPr>
              <a:t>Discuss</a:t>
            </a:r>
            <a:r>
              <a:rPr lang="x-none" b="0" baseline="0" dirty="0">
                <a:solidFill>
                  <a:srgbClr val="000000"/>
                </a:solidFill>
              </a:rPr>
              <a:t> some of these strategies as ways to gather evidence of student learning for formative assessment.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dirty="0">
                <a:solidFill>
                  <a:srgbClr val="000000"/>
                </a:solidFill>
              </a:rPr>
              <a:t>As</a:t>
            </a:r>
            <a:r>
              <a:rPr lang="en-US" dirty="0">
                <a:solidFill>
                  <a:srgbClr val="000000"/>
                </a:solidFill>
              </a:rPr>
              <a:t>k</a:t>
            </a:r>
            <a:r>
              <a:rPr lang="x-none" dirty="0">
                <a:solidFill>
                  <a:srgbClr val="000000"/>
                </a:solidFill>
              </a:rPr>
              <a:t> </a:t>
            </a:r>
            <a:r>
              <a:rPr lang="x-none" b="0" baseline="0" dirty="0">
                <a:solidFill>
                  <a:srgbClr val="000000"/>
                </a:solidFill>
              </a:rPr>
              <a:t>participants to share out examples of what formative assessment looks like in their context. If participants don’t jump in immediately, you can provide an example to spur their thinking and provide a model. </a:t>
            </a:r>
            <a:endParaRPr lang="x-none"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b="0" baseline="0" dirty="0">
                <a:solidFill>
                  <a:srgbClr val="000000"/>
                </a:solidFill>
              </a:rPr>
              <a:t>Note </a:t>
            </a:r>
            <a:r>
              <a:rPr lang="en-US" dirty="0">
                <a:solidFill>
                  <a:srgbClr val="000000"/>
                </a:solidFill>
              </a:rPr>
              <a:t>that </a:t>
            </a:r>
            <a:r>
              <a:rPr lang="x-none" b="0" baseline="0" dirty="0">
                <a:solidFill>
                  <a:srgbClr val="000000"/>
                </a:solidFill>
              </a:rPr>
              <a:t>the source for this slide is the Formative Assessment Insights course</a:t>
            </a:r>
            <a:r>
              <a:rPr lang="en-US" dirty="0">
                <a:solidFill>
                  <a:srgbClr val="000000"/>
                </a:solidFill>
              </a:rPr>
              <a:t>,</a:t>
            </a:r>
            <a:r>
              <a:rPr lang="x-none" b="0" baseline="0" dirty="0">
                <a:solidFill>
                  <a:srgbClr val="000000"/>
                </a:solidFill>
              </a:rPr>
              <a:t> and further details are available on the ODE website. </a:t>
            </a:r>
            <a:r>
              <a:rPr lang="x-none" b="0" dirty="0">
                <a:solidFill>
                  <a:srgbClr val="000000"/>
                </a:solidFill>
              </a:rPr>
              <a:t>Resource/source</a:t>
            </a:r>
            <a:r>
              <a:rPr lang="x-none" b="0" baseline="0" dirty="0">
                <a:solidFill>
                  <a:srgbClr val="000000"/>
                </a:solidFill>
              </a:rPr>
              <a:t> for eliciting evidence: http://www.ode.state.or.us/wma/teachlearn/testing/resources/five_evidence_gathering_routines.pdf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sz="1200" dirty="0">
                <a:solidFill>
                  <a:schemeClr val="tx1">
                    <a:lumMod val="65000"/>
                    <a:lumOff val="35000"/>
                  </a:schemeClr>
                </a:solidFill>
                <a:latin typeface="Helvetica" panose="020B0604020202020204" pitchFamily="34" charset="0"/>
                <a:cs typeface="Helvetica" panose="020B0604020202020204" pitchFamily="34" charset="0"/>
              </a:rPr>
              <a:t>For other examples, please see CCSSO’s “Formative Assessment: Examples of Practice” document: </a:t>
            </a:r>
            <a:r>
              <a:rPr lang="x-none" sz="1200" dirty="0">
                <a:latin typeface="Helvetica" panose="020B0604020202020204" pitchFamily="34" charset="0"/>
                <a:cs typeface="Helvetica" panose="020B0604020202020204" pitchFamily="34" charset="0"/>
                <a:hlinkClick r:id="rId3"/>
              </a:rPr>
              <a:t>http://www.csai-online.org/resources/formative-assessment-examples-practice</a:t>
            </a:r>
            <a:r>
              <a:rPr lang="x-none" sz="1200" dirty="0">
                <a:latin typeface="Helvetica" panose="020B0604020202020204" pitchFamily="34" charset="0"/>
                <a:cs typeface="Helvetica" panose="020B060402020202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10</a:t>
            </a:fld>
            <a:endParaRPr lang="en-US" dirty="0"/>
          </a:p>
        </p:txBody>
      </p:sp>
    </p:spTree>
    <p:extLst>
      <p:ext uri="{BB962C8B-B14F-4D97-AF65-F5344CB8AC3E}">
        <p14:creationId xmlns:p14="http://schemas.microsoft.com/office/powerpoint/2010/main" val="1123648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000000"/>
                </a:solidFill>
                <a:effectLst/>
                <a:latin typeface="+mn-lt"/>
                <a:ea typeface="+mn-ea"/>
                <a:cs typeface="+mn-cs"/>
              </a:rPr>
              <a:t>Assessment</a:t>
            </a:r>
            <a:r>
              <a:rPr lang="en-US" sz="1200" b="0" i="0" kern="1200" baseline="0" dirty="0">
                <a:solidFill>
                  <a:srgbClr val="000000"/>
                </a:solidFill>
                <a:effectLst/>
                <a:latin typeface="+mn-lt"/>
                <a:ea typeface="+mn-ea"/>
                <a:cs typeface="+mn-cs"/>
              </a:rPr>
              <a:t> Continuum [</a:t>
            </a:r>
            <a:r>
              <a:rPr lang="en-US" sz="1200" b="0" i="1" kern="1200" baseline="0" dirty="0">
                <a:solidFill>
                  <a:srgbClr val="000000"/>
                </a:solidFill>
                <a:effectLst/>
                <a:latin typeface="+mn-lt"/>
                <a:ea typeface="+mn-ea"/>
                <a:cs typeface="+mn-cs"/>
              </a:rPr>
              <a:t>2 min. WG</a:t>
            </a:r>
            <a:r>
              <a:rPr lang="en-US" sz="1200" b="0" i="0" kern="1200" baseline="0" dirty="0">
                <a:solidFill>
                  <a:srgbClr val="000000"/>
                </a:solidFill>
                <a:effectLst/>
                <a:latin typeface="+mn-lt"/>
                <a:ea typeface="+mn-ea"/>
                <a:cs typeface="+mn-cs"/>
              </a:rPr>
              <a:t>]</a:t>
            </a:r>
          </a:p>
          <a:p>
            <a:endParaRPr lang="en-US" sz="1200" b="0" i="0" kern="1200" dirty="0">
              <a:solidFill>
                <a:srgbClr val="000000"/>
              </a:solidFill>
              <a:effectLst/>
              <a:latin typeface="+mn-lt"/>
              <a:ea typeface="+mn-ea"/>
              <a:cs typeface="+mn-cs"/>
            </a:endParaRPr>
          </a:p>
          <a:p>
            <a:r>
              <a:rPr lang="en-US" sz="1200" b="0" i="0" kern="1200" dirty="0">
                <a:solidFill>
                  <a:schemeClr val="tx1"/>
                </a:solidFill>
                <a:effectLst/>
                <a:latin typeface="+mn-lt"/>
                <a:ea typeface="+mn-ea"/>
                <a:cs typeface="+mn-cs"/>
              </a:rPr>
              <a:t>This is a repeat</a:t>
            </a:r>
            <a:r>
              <a:rPr lang="en-US" sz="1200" b="0" i="0" kern="1200" baseline="0" dirty="0">
                <a:solidFill>
                  <a:schemeClr val="tx1"/>
                </a:solidFill>
                <a:effectLst/>
                <a:latin typeface="+mn-lt"/>
                <a:ea typeface="+mn-ea"/>
                <a:cs typeface="+mn-cs"/>
              </a:rPr>
              <a:t> of a </a:t>
            </a:r>
            <a:r>
              <a:rPr lang="en-US" sz="1200" b="0" i="0" kern="1200" dirty="0">
                <a:solidFill>
                  <a:schemeClr val="tx1"/>
                </a:solidFill>
                <a:effectLst/>
                <a:latin typeface="+mn-lt"/>
                <a:ea typeface="+mn-ea"/>
                <a:cs typeface="+mn-cs"/>
              </a:rPr>
              <a:t>slide that we saw in Session</a:t>
            </a:r>
            <a:r>
              <a:rPr lang="en-US" sz="1200" b="0" i="0" kern="1200" baseline="0" dirty="0">
                <a:solidFill>
                  <a:schemeClr val="tx1"/>
                </a:solidFill>
                <a:effectLst/>
                <a:latin typeface="+mn-lt"/>
                <a:ea typeface="+mn-ea"/>
                <a:cs typeface="+mn-cs"/>
              </a:rPr>
              <a:t> 1</a:t>
            </a:r>
            <a:r>
              <a:rPr lang="en-US" sz="1200" b="0" i="0" kern="1200" dirty="0">
                <a:solidFill>
                  <a:schemeClr val="tx1"/>
                </a:solidFill>
                <a:effectLst/>
                <a:latin typeface="+mn-lt"/>
                <a:ea typeface="+mn-ea"/>
                <a:cs typeface="+mn-cs"/>
              </a:rPr>
              <a:t>. Remind participants that as we consider</a:t>
            </a:r>
            <a:r>
              <a:rPr lang="en-US" sz="1200" b="0" i="0" kern="1200" baseline="0" dirty="0">
                <a:solidFill>
                  <a:schemeClr val="tx1"/>
                </a:solidFill>
                <a:effectLst/>
                <a:latin typeface="+mn-lt"/>
                <a:ea typeface="+mn-ea"/>
                <a:cs typeface="+mn-cs"/>
              </a:rPr>
              <a:t> performance tasks in a classroom setting, we have the opportunity for more complex evidence of student learning and to offer more opportunities for formative assessment and student learning. Tell participants that we will spend our remaining time considering what a performance task would look like if we made it into a richer, curriculum-embedded assessment opportunity. </a:t>
            </a:r>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101</a:t>
            </a:fld>
            <a:endParaRPr lang="en-US"/>
          </a:p>
        </p:txBody>
      </p:sp>
    </p:spTree>
    <p:extLst>
      <p:ext uri="{BB962C8B-B14F-4D97-AF65-F5344CB8AC3E}">
        <p14:creationId xmlns:p14="http://schemas.microsoft.com/office/powerpoint/2010/main" val="37166579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Definition of “curriculum-embedded</a:t>
            </a:r>
            <a:r>
              <a:rPr lang="en-US" b="0" baseline="0" dirty="0"/>
              <a:t> performance task” [</a:t>
            </a:r>
            <a:r>
              <a:rPr lang="en-US" b="0" i="1" baseline="0" dirty="0"/>
              <a:t>2 min. WG</a:t>
            </a:r>
            <a:r>
              <a:rPr lang="en-US" b="0" baseline="0" dirty="0"/>
              <a:t>]</a:t>
            </a:r>
          </a:p>
          <a:p>
            <a:endParaRPr lang="en-US" b="0" dirty="0"/>
          </a:p>
          <a:p>
            <a:r>
              <a:rPr lang="en-US" b="0" dirty="0"/>
              <a:t>Unpack this definition with participants,</a:t>
            </a:r>
            <a:r>
              <a:rPr lang="en-US" b="0" baseline="0" dirty="0"/>
              <a:t> emphasizing that in a classroom setting, we have opportunities for formative assessment and scaffolding learning that are not available in an on-demand, summative assessment context. Explain that in our next activity, we will brainstorm how we might adapt the performance task, providing ample opportunity for formative assessment.</a:t>
            </a:r>
          </a:p>
          <a:p>
            <a:endParaRPr lang="en-US" b="0" baseline="0"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102</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8242752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Examples of curriculum-embedded performance tasks [</a:t>
            </a:r>
            <a:r>
              <a:rPr lang="en-US" i="1" baseline="0" dirty="0"/>
              <a:t>15 min. WG</a:t>
            </a:r>
            <a:r>
              <a:rPr lang="en-US" baseline="0" dirty="0"/>
              <a:t>] </a:t>
            </a:r>
          </a:p>
          <a:p>
            <a:endParaRPr lang="en-US" baseline="0" dirty="0"/>
          </a:p>
          <a:p>
            <a:r>
              <a:rPr lang="en-US" b="1" i="1" baseline="0" dirty="0"/>
              <a:t>This is a decision point for facilitation: </a:t>
            </a:r>
            <a:r>
              <a:rPr lang="en-US" baseline="0" dirty="0"/>
              <a:t>Decide how much time to spend inside of the PARB website vs. considering the two versions of the Owning a Pet task (Handouts 3.5–3.7). Both serve a similar purpose, but in different ways: they provide examples of curriculum-embedded performance tasks designed to elicit more robust evidence of student learning than is possible in a summative context. Participants must be introduced to the PARB site, and given some orientation. But walking through a task may be more efficient with the handouts for Owning a Pet. </a:t>
            </a:r>
          </a:p>
          <a:p>
            <a:endParaRPr lang="en-US" dirty="0"/>
          </a:p>
          <a:p>
            <a:r>
              <a:rPr lang="en-US" dirty="0"/>
              <a:t>Make sure that you have set up a personal</a:t>
            </a:r>
            <a:r>
              <a:rPr lang="en-US" baseline="0" dirty="0"/>
              <a:t> account to the PARB and that you have oriented yourself to this resource, including understanding the search functions and knowledge of the kind of tasks you can find there.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Performance</a:t>
            </a:r>
            <a:r>
              <a:rPr lang="en-US" baseline="0" dirty="0"/>
              <a:t> </a:t>
            </a:r>
            <a:r>
              <a:rPr lang="en-US" dirty="0"/>
              <a:t>Assessment</a:t>
            </a:r>
            <a:r>
              <a:rPr lang="en-US" baseline="0" dirty="0"/>
              <a:t> </a:t>
            </a:r>
            <a:r>
              <a:rPr lang="en-US" dirty="0"/>
              <a:t>Resource Bank</a:t>
            </a:r>
            <a:r>
              <a:rPr lang="en-US" baseline="0" dirty="0"/>
              <a:t> was developed by the</a:t>
            </a:r>
            <a:r>
              <a:rPr lang="en-US" dirty="0"/>
              <a:t> Stanford Center for Assessment, Learning, and Equity (SCALE) and the Stanford Center for Opportunity Policy in Education (SCOPE), in collaboration with the Council of Chief State School Officers' (CCSSO) Innovation Lab Network.</a:t>
            </a:r>
          </a:p>
          <a:p>
            <a:endParaRPr lang="en-US" dirty="0"/>
          </a:p>
          <a:p>
            <a:r>
              <a:rPr lang="en-US" dirty="0"/>
              <a:t>Log</a:t>
            </a:r>
            <a:r>
              <a:rPr lang="en-US" baseline="0" dirty="0"/>
              <a:t> into the PARB and quickly introduce participants to this as a resource for vetted classroom-ready performance tasks. Demonstrate the search function and let participants know that while you need an account to access the PARB, accounts are free and take only a moment to set up. </a:t>
            </a:r>
          </a:p>
          <a:p>
            <a:endParaRPr lang="en-US" baseline="0" dirty="0"/>
          </a:p>
          <a:p>
            <a:r>
              <a:rPr lang="en-US" baseline="0" dirty="0"/>
              <a:t>Then let participants know that they have an example of a task that was designed first as an on-demand task and then adapted for classroom use in their handout book (Handouts 3.5 and 3.6). Handout 3.7 is provided for them to think about the different kinds of instructional decisions needed for each version of the task, and the different kinds of evidence likely to be elicited by each version. </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103</a:t>
            </a:fld>
            <a:endParaRPr lang="en-US"/>
          </a:p>
        </p:txBody>
      </p:sp>
    </p:spTree>
    <p:extLst>
      <p:ext uri="{BB962C8B-B14F-4D97-AF65-F5344CB8AC3E}">
        <p14:creationId xmlns:p14="http://schemas.microsoft.com/office/powerpoint/2010/main" val="227441358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About the task. [</a:t>
            </a:r>
            <a:r>
              <a:rPr lang="en-US" sz="1200" i="1" kern="1200" dirty="0">
                <a:solidFill>
                  <a:schemeClr val="tx1"/>
                </a:solidFill>
                <a:effectLst/>
                <a:latin typeface="+mn-lt"/>
                <a:ea typeface="+mn-ea"/>
                <a:cs typeface="+mn-cs"/>
              </a:rPr>
              <a:t>2 min. WG; 8 min. individual</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to Handouts 8.1 and 8.2 (</a:t>
            </a:r>
            <a:r>
              <a:rPr lang="en-US" sz="1200" kern="1200" dirty="0" err="1">
                <a:solidFill>
                  <a:schemeClr val="tx1"/>
                </a:solidFill>
                <a:effectLst/>
                <a:latin typeface="+mn-lt"/>
                <a:ea typeface="+mn-ea"/>
                <a:cs typeface="+mn-cs"/>
              </a:rPr>
              <a:t>scaffolded</a:t>
            </a:r>
            <a:r>
              <a:rPr lang="en-US" sz="1200" kern="1200" dirty="0">
                <a:solidFill>
                  <a:schemeClr val="tx1"/>
                </a:solidFill>
                <a:effectLst/>
                <a:latin typeface="+mn-lt"/>
                <a:ea typeface="+mn-ea"/>
                <a:cs typeface="+mn-cs"/>
              </a:rPr>
              <a:t> and open-ended versions of Owning a Pet). Introduce the two versions of the task by summarizing the bullet points on the slide.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participants to read each task and make notes to prepare for a whole-group discussion about the two different versions. You may want to prompt participants with the following questions as they make notes:</a:t>
            </a:r>
          </a:p>
          <a:p>
            <a:pPr marL="171450" lvl="0" indent="-171450">
              <a:buFont typeface="Arial"/>
              <a:buChar char="•"/>
            </a:pPr>
            <a:r>
              <a:rPr lang="en-US" sz="1200" kern="1200" dirty="0">
                <a:solidFill>
                  <a:schemeClr val="tx1"/>
                </a:solidFill>
                <a:effectLst/>
                <a:latin typeface="+mn-lt"/>
                <a:ea typeface="+mn-ea"/>
                <a:cs typeface="+mn-cs"/>
              </a:rPr>
              <a:t>What evidence of student understanding is the </a:t>
            </a:r>
            <a:r>
              <a:rPr lang="en-US" sz="1200" kern="1200" dirty="0" err="1">
                <a:solidFill>
                  <a:schemeClr val="tx1"/>
                </a:solidFill>
                <a:effectLst/>
                <a:latin typeface="+mn-lt"/>
                <a:ea typeface="+mn-ea"/>
                <a:cs typeface="+mn-cs"/>
              </a:rPr>
              <a:t>scaffolded</a:t>
            </a:r>
            <a:r>
              <a:rPr lang="en-US" sz="1200" kern="1200" dirty="0">
                <a:solidFill>
                  <a:schemeClr val="tx1"/>
                </a:solidFill>
                <a:effectLst/>
                <a:latin typeface="+mn-lt"/>
                <a:ea typeface="+mn-ea"/>
                <a:cs typeface="+mn-cs"/>
              </a:rPr>
              <a:t> version more likely to elicit and make “assessable”?</a:t>
            </a:r>
          </a:p>
          <a:p>
            <a:pPr marL="171450" lvl="0" indent="-171450">
              <a:buFont typeface="Arial"/>
              <a:buChar char="•"/>
            </a:pPr>
            <a:r>
              <a:rPr lang="en-US" sz="1200" kern="1200" dirty="0">
                <a:solidFill>
                  <a:schemeClr val="tx1"/>
                </a:solidFill>
                <a:effectLst/>
                <a:latin typeface="+mn-lt"/>
                <a:ea typeface="+mn-ea"/>
                <a:cs typeface="+mn-cs"/>
              </a:rPr>
              <a:t>What evidence of student understanding is the open-ended version more likely to elicit and make “assessable”?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Circulate as individuals read the tasks; then transition to the next slide.</a:t>
            </a:r>
          </a:p>
        </p:txBody>
      </p:sp>
      <p:sp>
        <p:nvSpPr>
          <p:cNvPr id="4" name="Slide Number Placeholder 3"/>
          <p:cNvSpPr>
            <a:spLocks noGrp="1"/>
          </p:cNvSpPr>
          <p:nvPr>
            <p:ph type="sldNum" sz="quarter" idx="10"/>
          </p:nvPr>
        </p:nvSpPr>
        <p:spPr/>
        <p:txBody>
          <a:bodyPr/>
          <a:lstStyle/>
          <a:p>
            <a:fld id="{02463BB1-F6BC-B445-936E-074AAFCCB955}" type="slidenum">
              <a:rPr lang="en-US" smtClean="0"/>
              <a:pPr/>
              <a:t>104</a:t>
            </a:fld>
            <a:endParaRPr lang="en-US"/>
          </a:p>
        </p:txBody>
      </p:sp>
    </p:spTree>
    <p:extLst>
      <p:ext uri="{BB962C8B-B14F-4D97-AF65-F5344CB8AC3E}">
        <p14:creationId xmlns:p14="http://schemas.microsoft.com/office/powerpoint/2010/main" val="23899539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Reflect on the versions of the performance task. [</a:t>
            </a:r>
            <a:r>
              <a:rPr lang="en-US" sz="1200" i="1" kern="1200" dirty="0">
                <a:solidFill>
                  <a:schemeClr val="tx1"/>
                </a:solidFill>
                <a:effectLst/>
                <a:latin typeface="+mn-lt"/>
                <a:ea typeface="+mn-ea"/>
                <a:cs typeface="+mn-cs"/>
              </a:rPr>
              <a:t>10 min.</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TG; 5 min. WG</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the slide and ask participants to talk in table groups, using the</a:t>
            </a:r>
            <a:r>
              <a:rPr lang="en-US" sz="1200" kern="1200" baseline="0" dirty="0">
                <a:solidFill>
                  <a:schemeClr val="tx1"/>
                </a:solidFill>
                <a:effectLst/>
                <a:latin typeface="+mn-lt"/>
                <a:ea typeface="+mn-ea"/>
                <a:cs typeface="+mn-cs"/>
              </a:rPr>
              <a:t> questions on the slide</a:t>
            </a:r>
            <a:r>
              <a:rPr lang="en-US" sz="1200" kern="1200" dirty="0">
                <a:solidFill>
                  <a:schemeClr val="tx1"/>
                </a:solidFill>
                <a:effectLst/>
                <a:latin typeface="+mn-lt"/>
                <a:ea typeface="+mn-ea"/>
                <a:cs typeface="+mn-cs"/>
              </a:rPr>
              <a:t> as guiding questions. Circulate as tables discuss, making some notes for yourself of things to highlight in your summary. Summarize by saying that both tasks were written with the intention of incorporating similar skills and Mathematical Practices. Only share a few comments regarding the first two questions. Devote most time to the last question.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Highlight that all students need opportunities with a variety of tasks both </a:t>
            </a:r>
            <a:r>
              <a:rPr lang="en-US" sz="1200" kern="1200" dirty="0" err="1">
                <a:solidFill>
                  <a:schemeClr val="tx1"/>
                </a:solidFill>
                <a:effectLst/>
                <a:latin typeface="+mn-lt"/>
                <a:ea typeface="+mn-ea"/>
                <a:cs typeface="+mn-cs"/>
              </a:rPr>
              <a:t>scaffolded</a:t>
            </a:r>
            <a:r>
              <a:rPr lang="en-US" sz="1200" kern="1200" dirty="0">
                <a:solidFill>
                  <a:schemeClr val="tx1"/>
                </a:solidFill>
                <a:effectLst/>
                <a:latin typeface="+mn-lt"/>
                <a:ea typeface="+mn-ea"/>
                <a:cs typeface="+mn-cs"/>
              </a:rPr>
              <a:t> and open-ended. Students who only experience open-ended tasks may be frustrated or disengaged when presented with a </a:t>
            </a:r>
            <a:r>
              <a:rPr lang="en-US" sz="1200" kern="1200" dirty="0" err="1">
                <a:solidFill>
                  <a:schemeClr val="tx1"/>
                </a:solidFill>
                <a:effectLst/>
                <a:latin typeface="+mn-lt"/>
                <a:ea typeface="+mn-ea"/>
                <a:cs typeface="+mn-cs"/>
              </a:rPr>
              <a:t>scaffolded</a:t>
            </a:r>
            <a:r>
              <a:rPr lang="en-US" sz="1200" kern="1200" dirty="0">
                <a:solidFill>
                  <a:schemeClr val="tx1"/>
                </a:solidFill>
                <a:effectLst/>
                <a:latin typeface="+mn-lt"/>
                <a:ea typeface="+mn-ea"/>
                <a:cs typeface="+mn-cs"/>
              </a:rPr>
              <a:t> task that guides to specific components within the broader scope of a topic. Likewise, students who only experience </a:t>
            </a:r>
            <a:r>
              <a:rPr lang="en-US" sz="1200" kern="1200" dirty="0" err="1">
                <a:solidFill>
                  <a:schemeClr val="tx1"/>
                </a:solidFill>
                <a:effectLst/>
                <a:latin typeface="+mn-lt"/>
                <a:ea typeface="+mn-ea"/>
                <a:cs typeface="+mn-cs"/>
              </a:rPr>
              <a:t>scaffolded</a:t>
            </a:r>
            <a:r>
              <a:rPr lang="en-US" sz="1200" kern="1200" dirty="0">
                <a:solidFill>
                  <a:schemeClr val="tx1"/>
                </a:solidFill>
                <a:effectLst/>
                <a:latin typeface="+mn-lt"/>
                <a:ea typeface="+mn-ea"/>
                <a:cs typeface="+mn-cs"/>
              </a:rPr>
              <a:t> tasks may be overwhelmed with the enormity of an open-ended task.</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Pass out Handout 8.3 and transition to the next slide</a:t>
            </a:r>
            <a:r>
              <a:rPr lang="en-US" sz="1200" kern="1200" baseline="0" dirty="0">
                <a:solidFill>
                  <a:schemeClr val="tx1"/>
                </a:solidFill>
                <a:effectLst/>
                <a:latin typeface="+mn-lt"/>
                <a:ea typeface="+mn-ea"/>
                <a:cs typeface="+mn-cs"/>
              </a:rPr>
              <a:t> by s</a:t>
            </a:r>
            <a:r>
              <a:rPr lang="en-US" sz="1200" kern="1200" dirty="0">
                <a:solidFill>
                  <a:schemeClr val="tx1"/>
                </a:solidFill>
                <a:effectLst/>
                <a:latin typeface="+mn-lt"/>
                <a:ea typeface="+mn-ea"/>
                <a:cs typeface="+mn-cs"/>
              </a:rPr>
              <a:t>aying: “</a:t>
            </a:r>
            <a:r>
              <a:rPr lang="en-US" sz="1200" i="1" kern="1200" dirty="0">
                <a:solidFill>
                  <a:schemeClr val="tx1"/>
                </a:solidFill>
                <a:effectLst/>
                <a:latin typeface="+mn-lt"/>
                <a:ea typeface="+mn-ea"/>
                <a:cs typeface="+mn-cs"/>
              </a:rPr>
              <a:t>Now that we have compared the two tasks, let’s focus on the instructional considerations for each version of the task.”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105</a:t>
            </a:fld>
            <a:endParaRPr lang="en-US"/>
          </a:p>
        </p:txBody>
      </p:sp>
    </p:spTree>
    <p:extLst>
      <p:ext uri="{BB962C8B-B14F-4D97-AF65-F5344CB8AC3E}">
        <p14:creationId xmlns:p14="http://schemas.microsoft.com/office/powerpoint/2010/main" val="5772372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Instructional considerations. [</a:t>
            </a:r>
            <a:r>
              <a:rPr lang="en-US" sz="1200" i="1" kern="1200" dirty="0">
                <a:solidFill>
                  <a:schemeClr val="tx1"/>
                </a:solidFill>
                <a:effectLst/>
                <a:latin typeface="+mn-lt"/>
                <a:ea typeface="+mn-ea"/>
                <a:cs typeface="+mn-cs"/>
              </a:rPr>
              <a:t>15 min.</a:t>
            </a:r>
            <a:r>
              <a:rPr lang="en-US" sz="1200" i="1" kern="1200" baseline="0" dirty="0">
                <a:solidFill>
                  <a:schemeClr val="tx1"/>
                </a:solidFill>
                <a:effectLst/>
                <a:latin typeface="+mn-lt"/>
                <a:ea typeface="+mn-ea"/>
                <a:cs typeface="+mn-cs"/>
              </a:rPr>
              <a:t> TG</a:t>
            </a:r>
            <a:r>
              <a:rPr lang="en-US" sz="1200" i="1" kern="1200" dirty="0">
                <a:solidFill>
                  <a:schemeClr val="tx1"/>
                </a:solidFill>
                <a:effectLst/>
                <a:latin typeface="+mn-lt"/>
                <a:ea typeface="+mn-ea"/>
                <a:cs typeface="+mn-cs"/>
              </a:rPr>
              <a:t>; 5 min. WG</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to Handout 8.3 (Instructional Considerations).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As you know, every classroom has a unique learning environment that is established through the expectations and rituals and routines set by the teacher. Consider both versions of the task. How would you frame each version of the task</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within your classroom? Use the handout to organize your ideas and the thoughts of your group regarding the two versions. Try to be specific and detailed about each bullet point on the handout.”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Circulate as tables discuss, making some notes for yourself of things to highlight in your summary.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groups to share thoughts with the whole group. Summarize this activity by emphasizing that it is important that all students have the opportunity to experience various types of tasks with varying levels of scaffolding. Each type of task requires different levels of planning, student support, and feedback for students.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106</a:t>
            </a:fld>
            <a:endParaRPr lang="en-US"/>
          </a:p>
        </p:txBody>
      </p:sp>
    </p:spTree>
    <p:extLst>
      <p:ext uri="{BB962C8B-B14F-4D97-AF65-F5344CB8AC3E}">
        <p14:creationId xmlns:p14="http://schemas.microsoft.com/office/powerpoint/2010/main" val="417556691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Examples of curriculum-embedded performance tasks [</a:t>
            </a:r>
            <a:r>
              <a:rPr lang="en-US" i="1" baseline="0" dirty="0"/>
              <a:t>15 min. WG</a:t>
            </a:r>
            <a:r>
              <a:rPr lang="en-US" baseline="0" dirty="0"/>
              <a:t>] </a:t>
            </a:r>
          </a:p>
          <a:p>
            <a:endParaRPr lang="en-US" baseline="0" dirty="0"/>
          </a:p>
          <a:p>
            <a:r>
              <a:rPr lang="en-US" b="1" i="1" baseline="0" dirty="0"/>
              <a:t>This is a decision point for facilitation: </a:t>
            </a:r>
            <a:r>
              <a:rPr lang="en-US" baseline="0" dirty="0"/>
              <a:t>Decide how much time to spend inside of the PARB website vs. considering the two versions of the Owning a Pet task (Handouts 3.5–3.7). Both serve a similar purpose, but in different ways: they provide examples of curriculum-embedded performance tasks designed to elicit more robust evidence of student learning than is possible in a summative context. Participants must be introduced to the PARB site, and given some orientation. But walking through a task may be more efficient with the handouts for Owning a Pet. </a:t>
            </a:r>
          </a:p>
          <a:p>
            <a:endParaRPr lang="en-US" dirty="0"/>
          </a:p>
          <a:p>
            <a:r>
              <a:rPr lang="en-US" dirty="0"/>
              <a:t>Make sure that you have set up a personal</a:t>
            </a:r>
            <a:r>
              <a:rPr lang="en-US" baseline="0" dirty="0"/>
              <a:t> account to the PARB and that you have oriented yourself to this resource, including understanding the search functions and knowledge of the kind of tasks you can find there.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Performance</a:t>
            </a:r>
            <a:r>
              <a:rPr lang="en-US" baseline="0" dirty="0"/>
              <a:t> </a:t>
            </a:r>
            <a:r>
              <a:rPr lang="en-US" dirty="0"/>
              <a:t>Assessment</a:t>
            </a:r>
            <a:r>
              <a:rPr lang="en-US" baseline="0" dirty="0"/>
              <a:t> </a:t>
            </a:r>
            <a:r>
              <a:rPr lang="en-US" dirty="0"/>
              <a:t>Resource Bank</a:t>
            </a:r>
            <a:r>
              <a:rPr lang="en-US" baseline="0" dirty="0"/>
              <a:t> was developed by the</a:t>
            </a:r>
            <a:r>
              <a:rPr lang="en-US" dirty="0"/>
              <a:t> Stanford Center for Assessment, Learning, and Equity (SCALE) and the Stanford Center for Opportunity Policy in Education (SCOPE), in collaboration with the Council of Chief State School Officers' (CCSSO) Innovation Lab Network.</a:t>
            </a:r>
          </a:p>
          <a:p>
            <a:endParaRPr lang="en-US" dirty="0"/>
          </a:p>
          <a:p>
            <a:r>
              <a:rPr lang="en-US" dirty="0"/>
              <a:t>Log</a:t>
            </a:r>
            <a:r>
              <a:rPr lang="en-US" baseline="0" dirty="0"/>
              <a:t> into the PARB and quickly introduce participants to this as a resource for vetted classroom-ready performance tasks. Demonstrate the search function and let participants know that while you need an account to access the PARB, accounts are free and take only a moment to set up. </a:t>
            </a:r>
          </a:p>
          <a:p>
            <a:endParaRPr lang="en-US" baseline="0" dirty="0"/>
          </a:p>
          <a:p>
            <a:r>
              <a:rPr lang="en-US" baseline="0" dirty="0"/>
              <a:t>Then let participants know that they have an example of a task that was designed first as an on-demand task and then adapted for classroom use in their handout book (Handouts 3.5 and 3.6). Handout 3.7 is provided for them to think about the different kinds of instructional decisions needed for each version of the task, and the different kinds of evidence likely to be elicited by each version. </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107</a:t>
            </a:fld>
            <a:endParaRPr lang="en-US"/>
          </a:p>
        </p:txBody>
      </p:sp>
    </p:spTree>
    <p:extLst>
      <p:ext uri="{BB962C8B-B14F-4D97-AF65-F5344CB8AC3E}">
        <p14:creationId xmlns:p14="http://schemas.microsoft.com/office/powerpoint/2010/main" val="12734486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Adapting/developing</a:t>
            </a:r>
            <a:r>
              <a:rPr lang="en-US" baseline="0" dirty="0"/>
              <a:t> a task for classroom [</a:t>
            </a:r>
            <a:r>
              <a:rPr lang="en-US" i="1" baseline="0" dirty="0"/>
              <a:t>10 min. TG</a:t>
            </a:r>
            <a:r>
              <a:rPr lang="en-US" baseline="0" dirty="0"/>
              <a:t>]</a:t>
            </a:r>
          </a:p>
          <a:p>
            <a:endParaRPr lang="en-US" baseline="0" dirty="0"/>
          </a:p>
          <a:p>
            <a:r>
              <a:rPr lang="en-US" baseline="0" dirty="0"/>
              <a:t>In pairs or table groups, ask participants to review the two planning tools provided in the handout book: Handout 3.8 and 3.9. You may want to assign one or the other, or allow participants to choose. The purpose is to use one of these tools to begin to brainstorm adaptations to the summative task from this session, or to develop/adapt a task of their choosing, if appropriate.</a:t>
            </a:r>
          </a:p>
          <a:p>
            <a:endParaRPr lang="en-US" baseline="0" dirty="0"/>
          </a:p>
          <a:p>
            <a:r>
              <a:rPr lang="en-US" baseline="0" dirty="0"/>
              <a:t>Participants should spend their time planning out the design and implementation of the task, as well as thinking about formative assessment opportunities that can be built into the design and implementation. </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108</a:t>
            </a:fld>
            <a:endParaRPr lang="en-US"/>
          </a:p>
        </p:txBody>
      </p:sp>
    </p:spTree>
    <p:extLst>
      <p:ext uri="{BB962C8B-B14F-4D97-AF65-F5344CB8AC3E}">
        <p14:creationId xmlns:p14="http://schemas.microsoft.com/office/powerpoint/2010/main" val="5764142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Capturing ideas about adapted task [</a:t>
            </a:r>
            <a:r>
              <a:rPr lang="en-US" i="1" dirty="0"/>
              <a:t>5</a:t>
            </a:r>
            <a:r>
              <a:rPr lang="en-US" i="1" baseline="0" dirty="0"/>
              <a:t> min. TG</a:t>
            </a:r>
            <a:r>
              <a:rPr lang="en-US" baseline="0" dirty="0"/>
              <a:t>]</a:t>
            </a:r>
          </a:p>
          <a:p>
            <a:endParaRPr lang="en-US" dirty="0"/>
          </a:p>
          <a:p>
            <a:r>
              <a:rPr lang="en-US" dirty="0"/>
              <a:t>Ask table groups to represent their best ideas </a:t>
            </a:r>
            <a:r>
              <a:rPr lang="en-US" baseline="0" dirty="0"/>
              <a:t>on poster paper about how to scaffold learning, build in formative assessment opportunities, and/or make the task more engaging for their own students. </a:t>
            </a:r>
          </a:p>
          <a:p>
            <a:endParaRPr lang="en-US" baseline="0" dirty="0"/>
          </a:p>
          <a:p>
            <a:r>
              <a:rPr lang="en-US" baseline="0" dirty="0"/>
              <a:t>Participants should represent their best idea(s) about adapting the task (or developing a new task). Remind them that their adaptations should be grounded in what they saw in the student work (and their speculations about their own students’ needs). You may want to refer them to the SBAC Performance Task Specifications General Guidelines (Handout 3.11) for ideas as needed. Try to keep them focused on the kinds of evidence likely to be elicited by different parts or phases of the task, and how that evidence might be used formatively to create opportunities for feedback, self-/peer-assessment, and to make short-term instructional decisions.</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109</a:t>
            </a:fld>
            <a:endParaRPr lang="en-US"/>
          </a:p>
        </p:txBody>
      </p:sp>
    </p:spTree>
    <p:extLst>
      <p:ext uri="{BB962C8B-B14F-4D97-AF65-F5344CB8AC3E}">
        <p14:creationId xmlns:p14="http://schemas.microsoft.com/office/powerpoint/2010/main" val="41173738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Gallery Walk [</a:t>
            </a:r>
            <a:r>
              <a:rPr lang="en-US" i="1" dirty="0"/>
              <a:t>5–10 min. WG</a:t>
            </a:r>
            <a:r>
              <a:rPr lang="en-US" dirty="0"/>
              <a:t>]</a:t>
            </a:r>
          </a:p>
          <a:p>
            <a:endParaRPr lang="en-US" dirty="0"/>
          </a:p>
          <a:p>
            <a:r>
              <a:rPr lang="en-US" dirty="0"/>
              <a:t>Ask participants to follow</a:t>
            </a:r>
            <a:r>
              <a:rPr lang="en-US" baseline="0" dirty="0"/>
              <a:t> the instructions on the slide to learn about—and react to—other tables’ ideas.</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110</a:t>
            </a:fld>
            <a:endParaRPr lang="en-US"/>
          </a:p>
        </p:txBody>
      </p:sp>
    </p:spTree>
    <p:extLst>
      <p:ext uri="{BB962C8B-B14F-4D97-AF65-F5344CB8AC3E}">
        <p14:creationId xmlns:p14="http://schemas.microsoft.com/office/powerpoint/2010/main" val="21433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b="0" dirty="0">
                <a:solidFill>
                  <a:srgbClr val="000000"/>
                </a:solidFill>
              </a:rPr>
              <a:t>Facilitator’s Guide 1B</a:t>
            </a:r>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11</a:t>
            </a:fld>
            <a:endParaRPr lang="en-US" dirty="0"/>
          </a:p>
        </p:txBody>
      </p:sp>
    </p:spTree>
    <p:extLst>
      <p:ext uri="{BB962C8B-B14F-4D97-AF65-F5344CB8AC3E}">
        <p14:creationId xmlns:p14="http://schemas.microsoft.com/office/powerpoint/2010/main" val="8251835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3 progress [</a:t>
            </a:r>
            <a:r>
              <a:rPr lang="en-US" i="1" dirty="0"/>
              <a:t>1 min. WG</a:t>
            </a:r>
            <a:r>
              <a:rPr lang="en-US" dirty="0"/>
              <a:t>]</a:t>
            </a:r>
          </a:p>
          <a:p>
            <a:endParaRPr lang="en-US" dirty="0"/>
          </a:p>
          <a:p>
            <a:r>
              <a:rPr lang="en-US" dirty="0"/>
              <a:t>Use this slide</a:t>
            </a:r>
            <a:r>
              <a:rPr lang="en-US" baseline="0" dirty="0"/>
              <a:t> to let participants see that we have reached the end of the session, and are ready to share resources and close.</a:t>
            </a:r>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111</a:t>
            </a:fld>
            <a:endParaRPr lang="en-US"/>
          </a:p>
        </p:txBody>
      </p:sp>
    </p:spTree>
    <p:extLst>
      <p:ext uri="{BB962C8B-B14F-4D97-AF65-F5344CB8AC3E}">
        <p14:creationId xmlns:p14="http://schemas.microsoft.com/office/powerpoint/2010/main" val="6205964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resources [</a:t>
            </a:r>
            <a:r>
              <a:rPr lang="en-US" i="1" dirty="0"/>
              <a:t>5 min. WG</a:t>
            </a:r>
            <a:r>
              <a:rPr lang="en-US" dirty="0"/>
              <a:t>]</a:t>
            </a:r>
          </a:p>
          <a:p>
            <a:endParaRPr lang="en-US" dirty="0"/>
          </a:p>
          <a:p>
            <a:r>
              <a:rPr lang="en-US" dirty="0"/>
              <a:t>Frame the additional resources as follows:</a:t>
            </a:r>
          </a:p>
          <a:p>
            <a:endParaRPr lang="en-US" dirty="0"/>
          </a:p>
          <a:p>
            <a:r>
              <a:rPr lang="en-US" dirty="0"/>
              <a:t>The</a:t>
            </a:r>
            <a:r>
              <a:rPr lang="en-US" baseline="0" dirty="0"/>
              <a:t> additional resources from SCALE are a variety of projects, tools, and task banks that might be useful for thinking about what might work in your local context. </a:t>
            </a:r>
          </a:p>
          <a:p>
            <a:endParaRPr lang="en-US" baseline="0" dirty="0"/>
          </a:p>
          <a:p>
            <a:r>
              <a:rPr lang="en-US" dirty="0"/>
              <a:t>The</a:t>
            </a:r>
            <a:r>
              <a:rPr lang="en-US" baseline="0" dirty="0"/>
              <a:t> SBAC PT Specifications document provides</a:t>
            </a:r>
            <a:r>
              <a:rPr lang="en-US" dirty="0"/>
              <a:t> “general guidelines” that describe ideal features of high-quality performance tasks, from the perspective of people advising the development of SBAC performance tasks. </a:t>
            </a:r>
          </a:p>
          <a:p>
            <a:endParaRPr lang="en-US" dirty="0"/>
          </a:p>
          <a:p>
            <a:r>
              <a:rPr lang="en-US" dirty="0"/>
              <a:t>Invite</a:t>
            </a:r>
            <a:r>
              <a:rPr lang="en-US" baseline="0" dirty="0"/>
              <a:t> participants to share resources they know and use, or to comment on the resources listed and provided in the Handout Book. </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112</a:t>
            </a:fld>
            <a:endParaRPr lang="en-US"/>
          </a:p>
        </p:txBody>
      </p:sp>
    </p:spTree>
    <p:extLst>
      <p:ext uri="{BB962C8B-B14F-4D97-AF65-F5344CB8AC3E}">
        <p14:creationId xmlns:p14="http://schemas.microsoft.com/office/powerpoint/2010/main" val="73918627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a:t>
            </a:r>
            <a:r>
              <a:rPr lang="en-US" baseline="0" dirty="0"/>
              <a:t> reflections [</a:t>
            </a:r>
            <a:r>
              <a:rPr lang="en-US" i="1" baseline="0" dirty="0"/>
              <a:t>5 min. WG</a:t>
            </a:r>
            <a:r>
              <a:rPr lang="en-US" baseline="0" dirty="0"/>
              <a:t>]</a:t>
            </a:r>
          </a:p>
          <a:p>
            <a:endParaRPr lang="en-US" baseline="0" dirty="0"/>
          </a:p>
          <a:p>
            <a:r>
              <a:rPr lang="en-US" baseline="0" dirty="0"/>
              <a:t>Invite participants to write one word or phrase on a sticky note in response to this prompt, and post it on a poster or wall for everyone to see. Alternatively, ask table groups to agree on a word or phrase, and to share their word/phrase with the whole group. </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113</a:t>
            </a:fld>
            <a:endParaRPr lang="en-US"/>
          </a:p>
        </p:txBody>
      </p:sp>
    </p:spTree>
    <p:extLst>
      <p:ext uri="{BB962C8B-B14F-4D97-AF65-F5344CB8AC3E}">
        <p14:creationId xmlns:p14="http://schemas.microsoft.com/office/powerpoint/2010/main" val="735679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b="0" dirty="0">
                <a:solidFill>
                  <a:srgbClr val="000000"/>
                </a:solidFill>
              </a:rPr>
              <a:t>Facilitator’s Guide 1B</a:t>
            </a:r>
          </a:p>
          <a:p>
            <a:pPr marL="0" marR="0" indent="0" algn="l" defTabSz="457200" rtl="0" eaLnBrk="1" fontAlgn="auto" latinLnBrk="0" hangingPunct="1">
              <a:lnSpc>
                <a:spcPct val="100000"/>
              </a:lnSpc>
              <a:spcBef>
                <a:spcPts val="0"/>
              </a:spcBef>
              <a:spcAft>
                <a:spcPts val="0"/>
              </a:spcAft>
              <a:buClrTx/>
              <a:buSzTx/>
              <a:buFontTx/>
              <a:buNone/>
              <a:tabLst/>
              <a:defRPr/>
            </a:pPr>
            <a:endParaRPr lang="x-none"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b="0" dirty="0">
                <a:solidFill>
                  <a:srgbClr val="000000"/>
                </a:solidFill>
              </a:rPr>
              <a:t>Note that “Common</a:t>
            </a:r>
            <a:r>
              <a:rPr lang="x-none" b="0" baseline="0" dirty="0">
                <a:solidFill>
                  <a:srgbClr val="000000"/>
                </a:solidFill>
              </a:rPr>
              <a:t> Formative Assessments</a:t>
            </a:r>
            <a:r>
              <a:rPr lang="en-US" dirty="0">
                <a:solidFill>
                  <a:srgbClr val="000000"/>
                </a:solidFill>
              </a:rPr>
              <a:t>,</a:t>
            </a:r>
            <a:r>
              <a:rPr lang="x-none" dirty="0">
                <a:solidFill>
                  <a:srgbClr val="000000"/>
                </a:solidFill>
              </a:rPr>
              <a:t>” </a:t>
            </a:r>
            <a:r>
              <a:rPr lang="x-none" b="0" baseline="0" dirty="0">
                <a:solidFill>
                  <a:srgbClr val="000000"/>
                </a:solidFill>
              </a:rPr>
              <a:t>or CFAs</a:t>
            </a:r>
            <a:r>
              <a:rPr lang="en-US" dirty="0">
                <a:solidFill>
                  <a:srgbClr val="000000"/>
                </a:solidFill>
              </a:rPr>
              <a:t>,</a:t>
            </a:r>
            <a:r>
              <a:rPr lang="x-none" b="0" baseline="0" dirty="0">
                <a:solidFill>
                  <a:srgbClr val="000000"/>
                </a:solidFill>
              </a:rPr>
              <a:t> are interim assessments: </a:t>
            </a:r>
            <a:r>
              <a:rPr lang="x-none" sz="1200" b="0" i="0" kern="1200" dirty="0">
                <a:solidFill>
                  <a:schemeClr val="tx1"/>
                </a:solidFill>
                <a:effectLst/>
                <a:latin typeface="+mn-lt"/>
                <a:ea typeface="+mn-ea"/>
                <a:cs typeface="+mn-cs"/>
              </a:rPr>
              <a:t>“Interim assessments collaboratively designed by grade-level or course teams of teachers. Designed as matching pre- and post-assessments to ensure same-assessment to same-assessment comparison of student growth</a:t>
            </a:r>
            <a:r>
              <a:rPr lang="x-none" sz="1200" b="0" i="0" kern="1200" dirty="0">
                <a:solidFill>
                  <a:schemeClr val="tx1"/>
                </a:solidFill>
                <a:effectLst/>
              </a:rPr>
              <a:t>.”</a:t>
            </a:r>
            <a:endParaRPr lang="x-none"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sz="1200" dirty="0">
                <a:cs typeface="Helvetica" panose="020B0604020202020204" pitchFamily="34" charset="0"/>
              </a:rPr>
              <a:t>For more information, please see CRESST’s “District Adoption and Implementation of Interim and Benchmark Assessments” report: </a:t>
            </a:r>
            <a:r>
              <a:rPr lang="x-none" sz="1200" dirty="0">
                <a:hlinkClick r:id="rId3"/>
              </a:rPr>
              <a:t>http://www.csai-online.org/resource/68</a:t>
            </a:r>
            <a:r>
              <a:rPr lang="x-none" sz="120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12</a:t>
            </a:fld>
            <a:endParaRPr lang="en-US" dirty="0"/>
          </a:p>
        </p:txBody>
      </p:sp>
    </p:spTree>
    <p:extLst>
      <p:ext uri="{BB962C8B-B14F-4D97-AF65-F5344CB8AC3E}">
        <p14:creationId xmlns:p14="http://schemas.microsoft.com/office/powerpoint/2010/main" val="519894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b="0" dirty="0">
                <a:solidFill>
                  <a:srgbClr val="000000"/>
                </a:solidFill>
              </a:rPr>
              <a:t>Facilitator’s Guide 1B</a:t>
            </a:r>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13</a:t>
            </a:fld>
            <a:endParaRPr lang="en-US" dirty="0"/>
          </a:p>
        </p:txBody>
      </p:sp>
    </p:spTree>
    <p:extLst>
      <p:ext uri="{BB962C8B-B14F-4D97-AF65-F5344CB8AC3E}">
        <p14:creationId xmlns:p14="http://schemas.microsoft.com/office/powerpoint/2010/main" val="172462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b="0" dirty="0">
                <a:solidFill>
                  <a:srgbClr val="000000"/>
                </a:solidFill>
              </a:rPr>
              <a:t>Facilitator’s Guide 1B</a:t>
            </a:r>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Helvetica"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dirty="0">
                <a:cs typeface="Helvetica" panose="020B0604020202020204" pitchFamily="34" charset="0"/>
              </a:rPr>
              <a:t>For more information on state summative assessments, visit the CSAI site: </a:t>
            </a:r>
            <a:r>
              <a:rPr lang="x-none" dirty="0">
                <a:hlinkClick r:id="rId3"/>
              </a:rPr>
              <a:t>http://www.csai-online.org/sos?t=assessment&amp;m=</a:t>
            </a:r>
            <a:r>
              <a:rPr lang="x-none" dirty="0"/>
              <a:t>. </a:t>
            </a:r>
            <a:endParaRPr lang="x-none" dirty="0">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14</a:t>
            </a:fld>
            <a:endParaRPr lang="en-US" dirty="0"/>
          </a:p>
        </p:txBody>
      </p:sp>
    </p:spTree>
    <p:extLst>
      <p:ext uri="{BB962C8B-B14F-4D97-AF65-F5344CB8AC3E}">
        <p14:creationId xmlns:p14="http://schemas.microsoft.com/office/powerpoint/2010/main" val="837750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b="0" dirty="0">
                <a:solidFill>
                  <a:srgbClr val="000000"/>
                </a:solidFill>
              </a:rPr>
              <a:t>Facilitator’s Guide 1B</a:t>
            </a:r>
            <a:endParaRPr lang="en-US" b="0" dirty="0">
              <a:solidFill>
                <a:srgbClr val="000000"/>
              </a:solidFill>
            </a:endParaRPr>
          </a:p>
          <a:p>
            <a:endParaRPr lang="en-US" dirty="0"/>
          </a:p>
          <a:p>
            <a:r>
              <a:rPr lang="x-none" dirty="0"/>
              <a:t>This quotation</a:t>
            </a:r>
            <a:r>
              <a:rPr lang="x-none" baseline="0" dirty="0"/>
              <a:t> is featured in the California ELA/ELD Framework. </a:t>
            </a:r>
            <a:r>
              <a:rPr lang="x-none" dirty="0"/>
              <a:t>Read the quotation on the slide to participants and</a:t>
            </a:r>
            <a:r>
              <a:rPr lang="x-none" baseline="0" dirty="0"/>
              <a:t> facilitate a short discussion of what most resonates with them. Ask participants to share what they think are the key features of a balanced assessment system</a:t>
            </a:r>
            <a:r>
              <a:rPr lang="en-US" dirty="0"/>
              <a:t>. </a:t>
            </a:r>
            <a:endParaRPr lang="x-none" baseline="0" dirty="0"/>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15</a:t>
            </a:fld>
            <a:endParaRPr lang="en-US" dirty="0"/>
          </a:p>
        </p:txBody>
      </p:sp>
    </p:spTree>
    <p:extLst>
      <p:ext uri="{BB962C8B-B14F-4D97-AF65-F5344CB8AC3E}">
        <p14:creationId xmlns:p14="http://schemas.microsoft.com/office/powerpoint/2010/main" val="496709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97301" rtl="0" eaLnBrk="1" fontAlgn="auto" latinLnBrk="0" hangingPunct="1">
              <a:lnSpc>
                <a:spcPct val="100000"/>
              </a:lnSpc>
              <a:spcBef>
                <a:spcPts val="0"/>
              </a:spcBef>
              <a:spcAft>
                <a:spcPts val="0"/>
              </a:spcAft>
              <a:buClrTx/>
              <a:buSzTx/>
              <a:buFontTx/>
              <a:buNone/>
              <a:tabLst/>
              <a:defRPr/>
            </a:pPr>
            <a:r>
              <a:rPr lang="x-none" b="0" dirty="0">
                <a:solidFill>
                  <a:srgbClr val="000000"/>
                </a:solidFill>
              </a:rPr>
              <a:t>Facilitator’s Guide 1B</a:t>
            </a:r>
            <a:endParaRPr lang="en-US" b="0" dirty="0">
              <a:solidFill>
                <a:srgbClr val="000000"/>
              </a:solidFill>
            </a:endParaRPr>
          </a:p>
          <a:p>
            <a:endParaRPr lang="en-US" b="0" dirty="0"/>
          </a:p>
          <a:p>
            <a:r>
              <a:rPr lang="x-none" b="0" dirty="0"/>
              <a:t>Say, “</a:t>
            </a:r>
            <a:r>
              <a:rPr lang="x-none" b="0" i="1" dirty="0"/>
              <a:t>Another</a:t>
            </a:r>
            <a:r>
              <a:rPr lang="x-none" b="0" i="1" baseline="0" dirty="0"/>
              <a:t> way to consider the assessment system is to look at each cycle’s impact on teaching and learning and how the results of the assessment practices and tools are being used. </a:t>
            </a:r>
            <a:r>
              <a:rPr lang="x-none" b="1" i="1" baseline="0" dirty="0"/>
              <a:t>Each of these three types of assessment provide important information that should be informing teaching and learning in different ways. </a:t>
            </a:r>
            <a:endParaRPr lang="en-US" b="1" i="1" baseline="0" dirty="0"/>
          </a:p>
          <a:p>
            <a:endParaRPr lang="x-none" b="1" i="1" baseline="0" dirty="0"/>
          </a:p>
          <a:p>
            <a:r>
              <a:rPr lang="x-none" b="0" i="1" baseline="0" dirty="0"/>
              <a:t>Formative: for use by teachers and students to continuously inform teaching and learning in the classroom;</a:t>
            </a:r>
            <a:endParaRPr lang="en-US" b="0" i="1" baseline="0" dirty="0"/>
          </a:p>
          <a:p>
            <a:endParaRPr lang="x-none" b="0" i="1" baseline="0" dirty="0"/>
          </a:p>
          <a:p>
            <a:r>
              <a:rPr lang="x-none" b="0" i="1" baseline="0" dirty="0"/>
              <a:t>Interim or benchmark: for use by teachers and school or district administrators to gauge student progress at a point in time;</a:t>
            </a:r>
            <a:endParaRPr lang="en-US" b="0" i="1" baseline="0" dirty="0"/>
          </a:p>
          <a:p>
            <a:endParaRPr lang="x-none" b="0" i="1" baseline="0" dirty="0"/>
          </a:p>
          <a:p>
            <a:r>
              <a:rPr lang="x-none" b="0" i="1" baseline="0" dirty="0"/>
              <a:t>Summative</a:t>
            </a:r>
            <a:r>
              <a:rPr lang="en-US" i="1" dirty="0"/>
              <a:t>:</a:t>
            </a:r>
            <a:r>
              <a:rPr lang="x-none" i="1" dirty="0"/>
              <a:t> </a:t>
            </a:r>
            <a:r>
              <a:rPr lang="x-none" b="0" i="1" baseline="0" dirty="0"/>
              <a:t>for use at the school, district, state</a:t>
            </a:r>
            <a:r>
              <a:rPr lang="en-US" i="1" dirty="0"/>
              <a:t>,</a:t>
            </a:r>
            <a:r>
              <a:rPr lang="x-none" b="0" i="1" baseline="0" dirty="0"/>
              <a:t> or national level, to gauge student progress at the end of the year and to inform program and school improvement planning.”</a:t>
            </a:r>
          </a:p>
          <a:p>
            <a:endParaRPr lang="en-US" b="0" i="1" dirty="0"/>
          </a:p>
        </p:txBody>
      </p:sp>
      <p:sp>
        <p:nvSpPr>
          <p:cNvPr id="4" name="Slide Number Placeholder 3"/>
          <p:cNvSpPr>
            <a:spLocks noGrp="1"/>
          </p:cNvSpPr>
          <p:nvPr>
            <p:ph type="sldNum" sz="quarter" idx="10"/>
          </p:nvPr>
        </p:nvSpPr>
        <p:spPr/>
        <p:txBody>
          <a:bodyPr/>
          <a:lstStyle/>
          <a:p>
            <a:fld id="{8E604023-DF36-4A46-B98E-F0488292FAA7}" type="slidenum">
              <a:rPr lang="en-US"/>
              <a:pPr/>
              <a:t>16</a:t>
            </a:fld>
            <a:endParaRPr lang="en-US" dirty="0"/>
          </a:p>
        </p:txBody>
      </p:sp>
    </p:spTree>
    <p:extLst>
      <p:ext uri="{BB962C8B-B14F-4D97-AF65-F5344CB8AC3E}">
        <p14:creationId xmlns:p14="http://schemas.microsoft.com/office/powerpoint/2010/main" val="1984421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x-none" b="0" dirty="0"/>
              <a:t>Facilitator’s Guide 1B</a:t>
            </a:r>
            <a:endParaRPr lang="x-none" b="1" dirty="0"/>
          </a:p>
          <a:p>
            <a:endParaRPr lang="en-US" b="0" i="1" baseline="0" dirty="0"/>
          </a:p>
          <a:p>
            <a:pPr defTabSz="897301">
              <a:defRPr/>
            </a:pPr>
            <a:r>
              <a:rPr lang="en-US" b="0" i="1" baseline="0" dirty="0"/>
              <a:t>Say, </a:t>
            </a:r>
            <a:r>
              <a:rPr lang="x-none" b="0" i="1" baseline="0" dirty="0"/>
              <a:t>“Assessment is not just a test—more generally, it is a way of determining where students are on their way to goals set for where they need to get to. We can think of cycles of assessment that happen in different time frames for different purposes: short, medium, and long. Short cycles, minute-by-minute, daily, and weekly inform ongoing teaching and learning as it is happening. Assessments </a:t>
            </a:r>
            <a:r>
              <a:rPr lang="x-none" i="1" dirty="0"/>
              <a:t>administered at the end of the year are long-cycle because they cover a much longer period of learning—the Smarter Balanced summative assessments are long-cycle. Medium-cycle assessments, such as end-of-unit or quarterly assessments, may serve formative or summative purposes, depending on how they are used. If they are used to inform future teaching and learning, they are summative. If they are used to evaluate what students have learned by a certain time point, they are summative.”</a:t>
            </a:r>
          </a:p>
        </p:txBody>
      </p:sp>
      <p:sp>
        <p:nvSpPr>
          <p:cNvPr id="4" name="Slide Number Placeholder 3"/>
          <p:cNvSpPr>
            <a:spLocks noGrp="1"/>
          </p:cNvSpPr>
          <p:nvPr>
            <p:ph type="sldNum" sz="quarter" idx="10"/>
          </p:nvPr>
        </p:nvSpPr>
        <p:spPr/>
        <p:txBody>
          <a:bodyPr/>
          <a:lstStyle/>
          <a:p>
            <a:fld id="{8E604023-DF36-4A46-B98E-F0488292FAA7}" type="slidenum">
              <a:rPr lang="en-US"/>
              <a:pPr/>
              <a:t>17</a:t>
            </a:fld>
            <a:endParaRPr lang="en-US" dirty="0"/>
          </a:p>
        </p:txBody>
      </p:sp>
    </p:spTree>
    <p:extLst>
      <p:ext uri="{BB962C8B-B14F-4D97-AF65-F5344CB8AC3E}">
        <p14:creationId xmlns:p14="http://schemas.microsoft.com/office/powerpoint/2010/main" val="530243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b="0" dirty="0" smtClean="0"/>
              <a:t>This </a:t>
            </a:r>
            <a:r>
              <a:rPr lang="en-US" b="0" i="0" dirty="0" smtClean="0"/>
              <a:t>slide</a:t>
            </a:r>
            <a:r>
              <a:rPr lang="en-US" b="0" i="0" baseline="0" dirty="0" smtClean="0"/>
              <a:t> shows the ‘reverse telescoping’ idea from Mark, in contrast to the graphic on the previous slide. </a:t>
            </a:r>
          </a:p>
          <a:p>
            <a:pPr defTabSz="897301">
              <a:defRPr/>
            </a:pPr>
            <a:r>
              <a:rPr lang="en-US" b="0" i="0" baseline="0" dirty="0" smtClean="0"/>
              <a:t>If you show both slides, you might ask participants:</a:t>
            </a:r>
          </a:p>
          <a:p>
            <a:pPr defTabSz="897301">
              <a:defRPr/>
            </a:pPr>
            <a:r>
              <a:rPr lang="en-US" b="0" i="0" baseline="0" dirty="0" smtClean="0"/>
              <a:t>“What is different in this graphic?”</a:t>
            </a:r>
            <a:endParaRPr lang="x-none" i="1" dirty="0"/>
          </a:p>
        </p:txBody>
      </p:sp>
      <p:sp>
        <p:nvSpPr>
          <p:cNvPr id="4" name="Slide Number Placeholder 3"/>
          <p:cNvSpPr>
            <a:spLocks noGrp="1"/>
          </p:cNvSpPr>
          <p:nvPr>
            <p:ph type="sldNum" sz="quarter" idx="10"/>
          </p:nvPr>
        </p:nvSpPr>
        <p:spPr/>
        <p:txBody>
          <a:bodyPr/>
          <a:lstStyle/>
          <a:p>
            <a:fld id="{8E604023-DF36-4A46-B98E-F0488292FAA7}" type="slidenum">
              <a:rPr lang="en-US"/>
              <a:pPr/>
              <a:t>18</a:t>
            </a:fld>
            <a:endParaRPr lang="en-US" dirty="0"/>
          </a:p>
        </p:txBody>
      </p:sp>
    </p:spTree>
    <p:extLst>
      <p:ext uri="{BB962C8B-B14F-4D97-AF65-F5344CB8AC3E}">
        <p14:creationId xmlns:p14="http://schemas.microsoft.com/office/powerpoint/2010/main" val="530243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24">
              <a:defRPr/>
            </a:pPr>
            <a:r>
              <a:rPr lang="x-none" b="0" dirty="0"/>
              <a:t>Facilitator’s Guide 1B</a:t>
            </a:r>
          </a:p>
          <a:p>
            <a:pPr defTabSz="457124">
              <a:defRPr/>
            </a:pPr>
            <a:endParaRPr lang="en-US" b="0" dirty="0"/>
          </a:p>
          <a:p>
            <a:pPr marL="0" marR="0" indent="0" algn="l" defTabSz="457124" rtl="0" eaLnBrk="1" fontAlgn="auto" latinLnBrk="0" hangingPunct="1">
              <a:lnSpc>
                <a:spcPct val="100000"/>
              </a:lnSpc>
              <a:spcBef>
                <a:spcPts val="0"/>
              </a:spcBef>
              <a:spcAft>
                <a:spcPts val="0"/>
              </a:spcAft>
              <a:buClrTx/>
              <a:buSzTx/>
              <a:buFontTx/>
              <a:buNone/>
              <a:tabLst/>
              <a:defRPr/>
            </a:pPr>
            <a:r>
              <a:rPr lang="x-none" b="0" dirty="0"/>
              <a:t>Give</a:t>
            </a:r>
            <a:r>
              <a:rPr lang="x-none" b="0" baseline="0" dirty="0"/>
              <a:t> participants a few minutes to individually review </a:t>
            </a:r>
            <a:r>
              <a:rPr lang="x-none" sz="1200" kern="1200" dirty="0">
                <a:solidFill>
                  <a:schemeClr val="tx1"/>
                </a:solidFill>
                <a:latin typeface="+mn-lt"/>
                <a:ea typeface="+mn-ea"/>
                <a:cs typeface="+mn-cs"/>
              </a:rPr>
              <a:t>the reference handout</a:t>
            </a:r>
            <a:r>
              <a:rPr lang="en-US" sz="1200" kern="1200" dirty="0">
                <a:solidFill>
                  <a:schemeClr val="tx1"/>
                </a:solidFill>
                <a:latin typeface="+mn-lt"/>
                <a:ea typeface="+mn-ea"/>
                <a:cs typeface="+mn-cs"/>
              </a:rPr>
              <a:t> </a:t>
            </a:r>
            <a:r>
              <a:rPr lang="x-none" dirty="0"/>
              <a:t>(</a:t>
            </a:r>
            <a:r>
              <a:rPr lang="x-none" sz="1200" kern="1200" baseline="0" dirty="0">
                <a:solidFill>
                  <a:schemeClr val="tx1"/>
                </a:solidFill>
                <a:latin typeface="+mn-lt"/>
                <a:ea typeface="+mn-ea"/>
                <a:cs typeface="+mn-cs"/>
              </a:rPr>
              <a:t>1.2). </a:t>
            </a:r>
            <a:r>
              <a:rPr lang="x-none" sz="1200" kern="1200" dirty="0">
                <a:solidFill>
                  <a:schemeClr val="tx1"/>
                </a:solidFill>
                <a:latin typeface="+mn-lt"/>
                <a:ea typeface="+mn-ea"/>
                <a:cs typeface="+mn-cs"/>
              </a:rPr>
              <a:t>Allow them to work individually or in pairs to</a:t>
            </a:r>
            <a:r>
              <a:rPr lang="x-none" sz="1200" kern="1200" baseline="0" dirty="0">
                <a:solidFill>
                  <a:schemeClr val="tx1"/>
                </a:solidFill>
                <a:latin typeface="+mn-lt"/>
                <a:ea typeface="+mn-ea"/>
                <a:cs typeface="+mn-cs"/>
              </a:rPr>
              <a:t> complete the graphic organizer. Ask participants to share out their questions.</a:t>
            </a:r>
          </a:p>
          <a:p>
            <a:pPr marL="0" marR="0" indent="0" algn="l" defTabSz="457124"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45712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defTabSz="457124">
              <a:defRPr/>
            </a:pPr>
            <a:endParaRPr lang="en-US" b="1" dirty="0"/>
          </a:p>
          <a:p>
            <a:endParaRPr lang="en-US" dirty="0"/>
          </a:p>
        </p:txBody>
      </p:sp>
      <p:sp>
        <p:nvSpPr>
          <p:cNvPr id="4" name="Slide Number Placeholder 3"/>
          <p:cNvSpPr>
            <a:spLocks noGrp="1"/>
          </p:cNvSpPr>
          <p:nvPr>
            <p:ph type="sldNum" sz="quarter" idx="10"/>
          </p:nvPr>
        </p:nvSpPr>
        <p:spPr/>
        <p:txBody>
          <a:bodyPr/>
          <a:lstStyle/>
          <a:p>
            <a:fld id="{8E604023-DF36-4A46-B98E-F0488292FAA7}" type="slidenum">
              <a:rPr lang="en-US"/>
              <a:pPr/>
              <a:t>19</a:t>
            </a:fld>
            <a:endParaRPr lang="en-US" dirty="0"/>
          </a:p>
        </p:txBody>
      </p:sp>
    </p:spTree>
    <p:extLst>
      <p:ext uri="{BB962C8B-B14F-4D97-AF65-F5344CB8AC3E}">
        <p14:creationId xmlns:p14="http://schemas.microsoft.com/office/powerpoint/2010/main" val="4827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50">
              <a:defRPr/>
            </a:pPr>
            <a:r>
              <a:rPr lang="x-none" dirty="0"/>
              <a:t>Facilitator’s Guide 1A </a:t>
            </a:r>
          </a:p>
          <a:p>
            <a:pPr defTabSz="914250">
              <a:defRPr/>
            </a:pPr>
            <a:endParaRPr lang="en-US" b="0" u="none" baseline="0" dirty="0"/>
          </a:p>
          <a:p>
            <a:pPr defTabSz="914250">
              <a:defRPr/>
            </a:pPr>
            <a:r>
              <a:rPr lang="en-US" b="0" u="none" baseline="0" dirty="0" smtClean="0"/>
              <a:t>Read through the purposes of the training</a:t>
            </a:r>
            <a:r>
              <a:rPr lang="x-none" b="0" u="none" baseline="0" dirty="0" smtClean="0"/>
              <a:t>.  </a:t>
            </a:r>
            <a:endParaRPr lang="x-none" b="0" u="none" baseline="0" dirty="0"/>
          </a:p>
        </p:txBody>
      </p:sp>
      <p:sp>
        <p:nvSpPr>
          <p:cNvPr id="4" name="Slide Number Placeholder 3"/>
          <p:cNvSpPr>
            <a:spLocks noGrp="1"/>
          </p:cNvSpPr>
          <p:nvPr>
            <p:ph type="sldNum" sz="quarter" idx="10"/>
          </p:nvPr>
        </p:nvSpPr>
        <p:spPr/>
        <p:txBody>
          <a:bodyPr/>
          <a:lstStyle/>
          <a:p>
            <a:fld id="{ADC05615-EFDB-4E57-A147-EB301ED3B41F}" type="slidenum">
              <a:rPr lang="en-US" smtClean="0"/>
              <a:pPr/>
              <a:t>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13690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b="0" dirty="0">
                <a:solidFill>
                  <a:srgbClr val="000000"/>
                </a:solidFill>
              </a:rPr>
              <a:t>Facilitator’s Guide 1C </a:t>
            </a:r>
            <a:endParaRPr lang="en-US" b="0" dirty="0">
              <a:solidFill>
                <a:srgbClr val="000000"/>
              </a:solidFill>
            </a:endParaRPr>
          </a:p>
          <a:p>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baseline="0" dirty="0"/>
              <a:t>Performance </a:t>
            </a:r>
            <a:r>
              <a:rPr lang="x-none" dirty="0"/>
              <a:t>assessment</a:t>
            </a:r>
            <a:r>
              <a:rPr lang="en-US" dirty="0"/>
              <a:t>s</a:t>
            </a:r>
            <a:r>
              <a:rPr lang="x-none" dirty="0"/>
              <a:t> </a:t>
            </a:r>
            <a:r>
              <a:rPr lang="x-none" baseline="0" dirty="0"/>
              <a:t>are one </a:t>
            </a:r>
            <a:r>
              <a:rPr lang="en-US" dirty="0"/>
              <a:t>kind of </a:t>
            </a:r>
            <a:r>
              <a:rPr lang="x-none" baseline="0" dirty="0"/>
              <a:t>item </a:t>
            </a:r>
            <a:r>
              <a:rPr lang="x-none" dirty="0"/>
              <a:t>type </a:t>
            </a:r>
            <a:r>
              <a:rPr lang="x-none" baseline="0" dirty="0"/>
              <a:t>that can be used for different assessment purposes (formative, interim, summative). </a:t>
            </a:r>
            <a:endParaRPr lang="x-none" dirty="0"/>
          </a:p>
          <a:p>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dirty="0"/>
              <a:t>There are different types of items</a:t>
            </a:r>
            <a:r>
              <a:rPr lang="x-none" baseline="0" dirty="0"/>
              <a:t> </a:t>
            </a:r>
            <a:r>
              <a:rPr lang="en-US" dirty="0"/>
              <a:t>that</a:t>
            </a:r>
            <a:r>
              <a:rPr lang="x-none" dirty="0"/>
              <a:t> </a:t>
            </a:r>
            <a:r>
              <a:rPr lang="x-none" baseline="0" dirty="0"/>
              <a:t>elicit different </a:t>
            </a:r>
            <a:r>
              <a:rPr lang="x-none" dirty="0"/>
              <a:t>info</a:t>
            </a:r>
            <a:r>
              <a:rPr lang="en-US" dirty="0"/>
              <a:t>rmation</a:t>
            </a:r>
            <a:r>
              <a:rPr lang="x-none" dirty="0"/>
              <a:t> </a:t>
            </a:r>
            <a:r>
              <a:rPr lang="x-none" baseline="0" dirty="0"/>
              <a:t>about student learning. </a:t>
            </a:r>
            <a:r>
              <a:rPr lang="x-none" dirty="0"/>
              <a:t>Item types can be used for formative, interim/benchmark, and summative assessment, although some are more suited for specific assessment purposes.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20</a:t>
            </a:fld>
            <a:endParaRPr lang="en-US" dirty="0"/>
          </a:p>
        </p:txBody>
      </p:sp>
    </p:spTree>
    <p:extLst>
      <p:ext uri="{BB962C8B-B14F-4D97-AF65-F5344CB8AC3E}">
        <p14:creationId xmlns:p14="http://schemas.microsoft.com/office/powerpoint/2010/main" val="1989958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b="0" dirty="0">
                <a:solidFill>
                  <a:srgbClr val="000000"/>
                </a:solidFill>
              </a:rPr>
              <a:t>Facilitator’s Guide 1C  </a:t>
            </a:r>
            <a:endParaRPr lang="en-US" b="0" dirty="0">
              <a:solidFill>
                <a:srgbClr val="000000"/>
              </a:solidFill>
            </a:endParaRPr>
          </a:p>
          <a:p>
            <a:endParaRPr lang="en-US" dirty="0">
              <a:solidFill>
                <a:srgbClr val="000000"/>
              </a:solidFill>
            </a:endParaRPr>
          </a:p>
          <a:p>
            <a:r>
              <a:rPr lang="x-none" sz="1200" b="0" i="0" kern="1200" dirty="0">
                <a:solidFill>
                  <a:schemeClr val="tx1"/>
                </a:solidFill>
                <a:effectLst/>
                <a:latin typeface="+mn-lt"/>
                <a:ea typeface="+mn-ea"/>
                <a:cs typeface="+mn-cs"/>
              </a:rPr>
              <a:t>This slide shows a continuum of assessment, with different assessment item types along the horizontal axis, and DOK represented on the vertical axis. There are a lot of item types indicated along the bottom, but </a:t>
            </a:r>
            <a:r>
              <a:rPr lang="x-none" dirty="0"/>
              <a:t>what</a:t>
            </a:r>
            <a:r>
              <a:rPr lang="en-US" dirty="0"/>
              <a:t>’</a:t>
            </a:r>
            <a:r>
              <a:rPr lang="x-none" dirty="0"/>
              <a:t>s </a:t>
            </a:r>
            <a:r>
              <a:rPr lang="x-none" sz="1200" b="0" i="0" kern="1200" dirty="0">
                <a:solidFill>
                  <a:schemeClr val="tx1"/>
                </a:solidFill>
                <a:effectLst/>
                <a:latin typeface="+mn-lt"/>
                <a:ea typeface="+mn-ea"/>
                <a:cs typeface="+mn-cs"/>
              </a:rPr>
              <a:t>important to notice is that on-demand, standardized items and tasks end right HERE (point to end of red text along horizontal axis), near the middle of the graph. And curriculum-embedded performance tasks BEGIN right HERE (point to left edge of blue text along horizontal axis). During our time together, we are starting right in the middle, and moving up the DOK curve to the right. And </a:t>
            </a:r>
            <a:r>
              <a:rPr lang="x-none" dirty="0"/>
              <a:t>there</a:t>
            </a:r>
            <a:r>
              <a:rPr lang="en-US" dirty="0"/>
              <a:t>’</a:t>
            </a:r>
            <a:r>
              <a:rPr lang="x-none" dirty="0"/>
              <a:t>s </a:t>
            </a:r>
            <a:r>
              <a:rPr lang="x-none" sz="1200" b="0" i="0" kern="1200" dirty="0">
                <a:solidFill>
                  <a:schemeClr val="tx1"/>
                </a:solidFill>
                <a:effectLst/>
                <a:latin typeface="+mn-lt"/>
                <a:ea typeface="+mn-ea"/>
                <a:cs typeface="+mn-cs"/>
              </a:rPr>
              <a:t>a lot of space there to move into</a:t>
            </a:r>
            <a:r>
              <a:rPr lang="x-none" sz="1200" b="0" i="0" kern="1200" dirty="0">
                <a:solidFill>
                  <a:schemeClr val="tx1"/>
                </a:solidFill>
                <a:effectLst/>
              </a:rPr>
              <a:t>.</a:t>
            </a:r>
            <a:endParaRPr lang="x-none" baseline="0" dirty="0">
              <a:solidFill>
                <a:srgbClr val="FF0000"/>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21</a:t>
            </a:fld>
            <a:endParaRPr lang="en-US"/>
          </a:p>
        </p:txBody>
      </p:sp>
    </p:spTree>
    <p:extLst>
      <p:ext uri="{BB962C8B-B14F-4D97-AF65-F5344CB8AC3E}">
        <p14:creationId xmlns:p14="http://schemas.microsoft.com/office/powerpoint/2010/main" val="545698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 slide represents the</a:t>
            </a:r>
            <a:r>
              <a:rPr lang="en-US" b="0" baseline="0" dirty="0" smtClean="0"/>
              <a:t> five stages of formative assessment as arrows in a continuous loop through the process of curriculum-embedded assessment.  </a:t>
            </a:r>
            <a:endParaRPr lang="x-none"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77622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b="0" dirty="0">
                <a:solidFill>
                  <a:srgbClr val="000000"/>
                </a:solidFill>
              </a:rPr>
              <a:t>Facilitator’s Guide 1C </a:t>
            </a:r>
          </a:p>
          <a:p>
            <a:endParaRPr lang="en-US" b="0" dirty="0">
              <a:cs typeface="Georgia"/>
            </a:endParaRPr>
          </a:p>
          <a:p>
            <a:r>
              <a:rPr lang="x-none" b="0" dirty="0">
                <a:cs typeface="Georgia"/>
              </a:rPr>
              <a:t>Transition</a:t>
            </a:r>
            <a:r>
              <a:rPr lang="x-none" b="0" baseline="0" dirty="0">
                <a:cs typeface="Georgia"/>
              </a:rPr>
              <a:t> from the video by saying something like: </a:t>
            </a:r>
            <a:r>
              <a:rPr lang="x-none" b="0" i="1" baseline="0" dirty="0">
                <a:cs typeface="Georgia"/>
              </a:rPr>
              <a:t>“Performance </a:t>
            </a:r>
            <a:r>
              <a:rPr lang="x-none" b="0" i="1" dirty="0">
                <a:cs typeface="Georgia"/>
              </a:rPr>
              <a:t>assessment can take many forms. Smarter Balanced performance tasks are one iteration of performance assessment. They are on-demand, standardized performance tasks. Let’s think now about the role of those tasks within the Smarter Balanced summative assessments. We know that performance</a:t>
            </a:r>
            <a:r>
              <a:rPr lang="x-none" b="0" i="1" baseline="0" dirty="0">
                <a:cs typeface="Georgia"/>
              </a:rPr>
              <a:t> tasks are more complex, harder to score, and more demanding of task designers, students, and teachers alike. So we want to consider the question of WHY Smarter Balanced has chosen to use performance tasks in its summative assessments. We will try to answer that question with evidence from a text.”</a:t>
            </a:r>
            <a:endParaRPr lang="x-none" b="0" i="1" dirty="0">
              <a:cs typeface="Georgia"/>
            </a:endParaRPr>
          </a:p>
          <a:p>
            <a:pPr defTabSz="465783">
              <a:defRPr/>
            </a:pPr>
            <a:endParaRPr lang="en-US" b="0" baseline="0" dirty="0"/>
          </a:p>
          <a:p>
            <a:pPr defTabSz="465783">
              <a:defRPr/>
            </a:pPr>
            <a:r>
              <a:rPr lang="x-none" b="0" baseline="0" dirty="0"/>
              <a:t>Direct participants to Handout 1.3, entitled “Role of Smarter Balanced Performance Tasks.” Give them up to five minutes to quickly read the document and select the most important words and phrases. Monitor the room so you can move on to sharing out as quickly as possible (in less than five minutes if many participants are done). </a:t>
            </a:r>
          </a:p>
          <a:p>
            <a:pPr defTabSz="465783">
              <a:defRPr/>
            </a:pPr>
            <a:endParaRPr lang="en-US" b="0" baseline="0" dirty="0"/>
          </a:p>
          <a:p>
            <a:pPr defTabSz="465783">
              <a:defRPr/>
            </a:pPr>
            <a:r>
              <a:rPr lang="x-none" b="0" baseline="0" dirty="0"/>
              <a:t>Invite a few participants to share their selections. Encourage other audience members to raise their hand if they selected the same word/phrase (this will give the room a sense of what words or phrases were commonly identified as important). </a:t>
            </a:r>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23</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45265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98">
              <a:defRPr/>
            </a:pPr>
            <a:r>
              <a:rPr lang="x-none" b="0" dirty="0">
                <a:solidFill>
                  <a:srgbClr val="000000"/>
                </a:solidFill>
              </a:rPr>
              <a:t>Facilitator’s Guide 1C </a:t>
            </a:r>
            <a:endParaRPr lang="en-US" b="0" dirty="0">
              <a:solidFill>
                <a:srgbClr val="000000"/>
              </a:solidFill>
            </a:endParaRPr>
          </a:p>
          <a:p>
            <a:pPr defTabSz="457098">
              <a:defRPr/>
            </a:pPr>
            <a:endParaRPr lang="en-US" b="0" dirty="0"/>
          </a:p>
          <a:p>
            <a:pPr defTabSz="457098">
              <a:defRPr/>
            </a:pPr>
            <a:r>
              <a:rPr lang="x-none" b="0" dirty="0"/>
              <a:t>Note: This slide is animated. </a:t>
            </a:r>
          </a:p>
          <a:p>
            <a:pPr defTabSz="457098">
              <a:defRPr/>
            </a:pPr>
            <a:endParaRPr lang="en-US" b="0" dirty="0"/>
          </a:p>
          <a:p>
            <a:pPr defTabSz="457098">
              <a:defRPr/>
            </a:pPr>
            <a:r>
              <a:rPr lang="x-none" b="0" dirty="0">
                <a:solidFill>
                  <a:srgbClr val="000000"/>
                </a:solidFill>
              </a:rPr>
              <a:t>Click through the list, explaining that this bullet-point version represents what we </a:t>
            </a:r>
            <a:r>
              <a:rPr lang="x-none" b="0" baseline="0" dirty="0">
                <a:solidFill>
                  <a:srgbClr val="000000"/>
                </a:solidFill>
              </a:rPr>
              <a:t>believe to be the key phrases from the document. These phrases distill the importance of performance tasks in the Smarter Balanced Assessment System and in education more broadly. </a:t>
            </a:r>
            <a:endParaRPr lang="x-none" b="0" dirty="0">
              <a:solidFill>
                <a:srgbClr val="000000"/>
              </a:solidFill>
            </a:endParaRPr>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24</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415211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98">
              <a:defRPr/>
            </a:pPr>
            <a:r>
              <a:rPr lang="x-none" b="0" dirty="0">
                <a:solidFill>
                  <a:srgbClr val="000000"/>
                </a:solidFill>
              </a:rPr>
              <a:t>Facilitator’s Guide 1C </a:t>
            </a:r>
            <a:endParaRPr lang="en-US" b="0" dirty="0">
              <a:solidFill>
                <a:srgbClr val="000000"/>
              </a:solidFill>
            </a:endParaRPr>
          </a:p>
          <a:p>
            <a:pPr defTabSz="457098">
              <a:defRPr/>
            </a:pPr>
            <a:endParaRPr lang="en-US" b="0" dirty="0"/>
          </a:p>
          <a:p>
            <a:pPr defTabSz="457098">
              <a:defRPr/>
            </a:pPr>
            <a:r>
              <a:rPr lang="x-none" b="0" dirty="0"/>
              <a:t>Note: This slide is animated. </a:t>
            </a:r>
          </a:p>
          <a:p>
            <a:pPr defTabSz="457098">
              <a:defRPr/>
            </a:pPr>
            <a:endParaRPr lang="en-US" b="0" dirty="0"/>
          </a:p>
          <a:p>
            <a:pPr defTabSz="457098">
              <a:defRPr/>
            </a:pPr>
            <a:r>
              <a:rPr lang="x-none" b="0" dirty="0">
                <a:solidFill>
                  <a:srgbClr val="000000"/>
                </a:solidFill>
              </a:rPr>
              <a:t>Click through the list, explaining that this bullet-point version represents what we </a:t>
            </a:r>
            <a:r>
              <a:rPr lang="x-none" b="0" baseline="0" dirty="0">
                <a:solidFill>
                  <a:srgbClr val="000000"/>
                </a:solidFill>
              </a:rPr>
              <a:t>believe to be the key phrases from the document. These phrases distill the importance of performance tasks in the Smarter Balanced Assessment System and in education more broadly. </a:t>
            </a:r>
            <a:endParaRPr lang="x-none" b="0" dirty="0">
              <a:solidFill>
                <a:srgbClr val="000000"/>
              </a:solidFill>
            </a:endParaRPr>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25</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751478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98">
              <a:defRPr/>
            </a:pPr>
            <a:r>
              <a:rPr lang="x-none" b="0" dirty="0">
                <a:solidFill>
                  <a:srgbClr val="000000"/>
                </a:solidFill>
              </a:rPr>
              <a:t>Facilitator’s Guide 1C </a:t>
            </a:r>
            <a:endParaRPr lang="en-US" b="0" dirty="0">
              <a:solidFill>
                <a:srgbClr val="000000"/>
              </a:solidFill>
            </a:endParaRPr>
          </a:p>
          <a:p>
            <a:pPr defTabSz="457098">
              <a:defRPr/>
            </a:pPr>
            <a:endParaRPr lang="en-US" b="0" dirty="0">
              <a:solidFill>
                <a:srgbClr val="000000"/>
              </a:solidFill>
            </a:endParaRPr>
          </a:p>
          <a:p>
            <a:pPr defTabSz="457098">
              <a:defRPr/>
            </a:pPr>
            <a:r>
              <a:rPr lang="x-none" b="0" dirty="0"/>
              <a:t>Pose this question to participants. Rather than allowing time for table-talk, simply give a few moments</a:t>
            </a:r>
            <a:r>
              <a:rPr lang="x-none" b="0" baseline="0" dirty="0"/>
              <a:t> for individual quiet thought</a:t>
            </a:r>
            <a:r>
              <a:rPr lang="en-US" dirty="0"/>
              <a:t>;</a:t>
            </a:r>
            <a:r>
              <a:rPr lang="x-none" dirty="0"/>
              <a:t> </a:t>
            </a:r>
            <a:r>
              <a:rPr lang="x-none" b="0" baseline="0" dirty="0"/>
              <a:t>then solicit 2–3 answers from the audience. </a:t>
            </a:r>
            <a:endParaRPr lang="x-none"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26</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120486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b="0" dirty="0">
                <a:solidFill>
                  <a:srgbClr val="000000"/>
                </a:solidFill>
              </a:rPr>
              <a:t>Facilitator’s Guide 1C </a:t>
            </a:r>
            <a:endParaRPr lang="en-US" b="0" dirty="0">
              <a:solidFill>
                <a:srgbClr val="000000"/>
              </a:solidFill>
            </a:endParaRPr>
          </a:p>
          <a:p>
            <a:endParaRPr lang="en-US" b="0" dirty="0">
              <a:solidFill>
                <a:srgbClr val="000000"/>
              </a:solidFill>
            </a:endParaRPr>
          </a:p>
          <a:p>
            <a:r>
              <a:rPr lang="x-none" dirty="0"/>
              <a:t>Review the four principles of performance</a:t>
            </a:r>
            <a:r>
              <a:rPr lang="x-none" baseline="0" dirty="0"/>
              <a:t> assessment represented on the slide. This is for performance assessment in general, not only for performance assessment in the summative context.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28</a:t>
            </a:fld>
            <a:endParaRPr lang="en-US"/>
          </a:p>
        </p:txBody>
      </p:sp>
    </p:spTree>
    <p:extLst>
      <p:ext uri="{BB962C8B-B14F-4D97-AF65-F5344CB8AC3E}">
        <p14:creationId xmlns:p14="http://schemas.microsoft.com/office/powerpoint/2010/main" val="1197584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0" baseline="0" dirty="0">
                <a:solidFill>
                  <a:srgbClr val="000000"/>
                </a:solidFill>
              </a:rPr>
              <a:t>Total time for Session 2: </a:t>
            </a:r>
            <a:r>
              <a:rPr lang="en-US" b="1" baseline="0" dirty="0">
                <a:solidFill>
                  <a:srgbClr val="000000"/>
                </a:solidFill>
              </a:rPr>
              <a:t>150 min. </a:t>
            </a:r>
          </a:p>
          <a:p>
            <a:pPr defTabSz="914350">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29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02799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Briefly review the objectives for this session. </a:t>
            </a:r>
          </a:p>
        </p:txBody>
      </p:sp>
      <p:sp>
        <p:nvSpPr>
          <p:cNvPr id="4" name="Slide Number Placeholder 3"/>
          <p:cNvSpPr>
            <a:spLocks noGrp="1"/>
          </p:cNvSpPr>
          <p:nvPr>
            <p:ph type="sldNum" sz="quarter" idx="10"/>
          </p:nvPr>
        </p:nvSpPr>
        <p:spPr/>
        <p:txBody>
          <a:bodyPr/>
          <a:lstStyle/>
          <a:p>
            <a:fld id="{02463BB1-F6BC-B445-936E-074AAFCCB955}" type="slidenum">
              <a:rPr lang="en-US" smtClean="0"/>
              <a:pPr/>
              <a:t>30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38552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x-none" b="0" dirty="0">
                <a:solidFill>
                  <a:srgbClr val="000000"/>
                </a:solidFill>
              </a:rPr>
              <a:t>Facilitator’s Guide 1A</a:t>
            </a:r>
            <a:endParaRPr lang="en-US" b="0" dirty="0">
              <a:solidFill>
                <a:srgbClr val="000000"/>
              </a:solidFill>
            </a:endParaRPr>
          </a:p>
          <a:p>
            <a:endParaRPr lang="en-US" b="0" dirty="0"/>
          </a:p>
          <a:p>
            <a:r>
              <a:rPr lang="x-none" b="0" dirty="0"/>
              <a:t>This slide is animated. Click through the list and</a:t>
            </a:r>
            <a:r>
              <a:rPr lang="x-none" b="0" baseline="0" dirty="0"/>
              <a:t> ask people to stand if they fall into the category listed on the slide. This is an opportunity to get a quick idea of who is in the audience in order to inform the professional development over the course of the day. Facilitators can feel free to change the categories on this slide. </a:t>
            </a:r>
          </a:p>
          <a:p>
            <a:endParaRPr lang="en-US" b="1" baseline="0" dirty="0"/>
          </a:p>
          <a:p>
            <a:endParaRPr lang="en-US" b="1" baseline="0" dirty="0"/>
          </a:p>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3</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04590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0" baseline="0" dirty="0">
                <a:solidFill>
                  <a:srgbClr val="000000"/>
                </a:solidFill>
              </a:rPr>
              <a:t>Total time for Session 2A: </a:t>
            </a:r>
            <a:r>
              <a:rPr lang="en-US" b="1" baseline="0" dirty="0">
                <a:solidFill>
                  <a:srgbClr val="000000"/>
                </a:solidFill>
              </a:rPr>
              <a:t>30 min. </a:t>
            </a:r>
          </a:p>
          <a:p>
            <a:pPr defTabSz="914350">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31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979234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Individually Complete Performance Task</a:t>
            </a:r>
            <a:r>
              <a:rPr lang="en-US" i="1" dirty="0"/>
              <a:t> </a:t>
            </a:r>
            <a:r>
              <a:rPr lang="en-US" dirty="0"/>
              <a:t>[</a:t>
            </a:r>
            <a:r>
              <a:rPr lang="en-US" i="1" dirty="0"/>
              <a:t>15-20 min. Individual</a:t>
            </a:r>
            <a:r>
              <a:rPr lang="en-US" dirty="0"/>
              <a:t>]</a:t>
            </a:r>
          </a:p>
          <a:p>
            <a:endParaRPr lang="en-US" dirty="0"/>
          </a:p>
          <a:p>
            <a:pPr defTabSz="465887">
              <a:defRPr/>
            </a:pPr>
            <a:r>
              <a:rPr lang="en-US" dirty="0"/>
              <a:t>Say: </a:t>
            </a:r>
            <a:r>
              <a:rPr lang="en-US" i="1" dirty="0"/>
              <a:t>“You will now complete a standardized performance task. Please complete the task independently. You will have 15-20 minutes. The stimulus and items are in the SBAC Practice Test Resources section of the Math Book</a:t>
            </a:r>
            <a:r>
              <a:rPr lang="en-US" dirty="0"/>
              <a:t>.</a:t>
            </a:r>
            <a:r>
              <a:rPr lang="en-US" i="1" dirty="0"/>
              <a:t>”</a:t>
            </a:r>
            <a:r>
              <a:rPr lang="en-US" dirty="0">
                <a:solidFill>
                  <a:srgbClr val="FF6600"/>
                </a:solidFill>
              </a:rPr>
              <a:t> </a:t>
            </a:r>
          </a:p>
          <a:p>
            <a:endParaRPr lang="en-US" i="1" dirty="0"/>
          </a:p>
          <a:p>
            <a:endParaRPr lang="en-US" i="1" dirty="0"/>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32</a:t>
            </a:fld>
            <a:endParaRPr lang="en-US"/>
          </a:p>
        </p:txBody>
      </p:sp>
    </p:spTree>
    <p:extLst>
      <p:ext uri="{BB962C8B-B14F-4D97-AF65-F5344CB8AC3E}">
        <p14:creationId xmlns:p14="http://schemas.microsoft.com/office/powerpoint/2010/main" val="179505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Initial Reactions [</a:t>
            </a:r>
            <a:r>
              <a:rPr lang="x-none" i="1" dirty="0"/>
              <a:t>3 min. table groups; 2 min. whole group</a:t>
            </a:r>
            <a:r>
              <a:rPr lang="x-none" dirty="0"/>
              <a:t>]</a:t>
            </a:r>
            <a:endParaRPr lang="en-US" dirty="0"/>
          </a:p>
          <a:p>
            <a:endParaRPr lang="en-US" dirty="0"/>
          </a:p>
          <a:p>
            <a:r>
              <a:rPr lang="x-none" dirty="0"/>
              <a:t>Ask participants to discuss each question on the slide and be prepared to share with the group. Circulate as tables discuss, making some notes for yourself of things to highlight in your summary. Ask groups to share thoughts with the whole group.</a:t>
            </a:r>
          </a:p>
        </p:txBody>
      </p:sp>
      <p:sp>
        <p:nvSpPr>
          <p:cNvPr id="4" name="Slide Number Placeholder 3"/>
          <p:cNvSpPr>
            <a:spLocks noGrp="1"/>
          </p:cNvSpPr>
          <p:nvPr>
            <p:ph type="sldNum" sz="quarter" idx="10"/>
          </p:nvPr>
        </p:nvSpPr>
        <p:spPr/>
        <p:txBody>
          <a:bodyPr/>
          <a:lstStyle/>
          <a:p>
            <a:fld id="{06160D70-B2DB-B54A-9B7D-F456A8B30E58}" type="slidenum">
              <a:rPr lang="en-US" smtClean="0"/>
              <a:pPr/>
              <a:t>33</a:t>
            </a:fld>
            <a:endParaRPr lang="en-US"/>
          </a:p>
        </p:txBody>
      </p:sp>
    </p:spTree>
    <p:extLst>
      <p:ext uri="{BB962C8B-B14F-4D97-AF65-F5344CB8AC3E}">
        <p14:creationId xmlns:p14="http://schemas.microsoft.com/office/powerpoint/2010/main" val="306320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the Mathematics and Anticipating Issues [</a:t>
            </a:r>
            <a:r>
              <a:rPr lang="en-US" i="1" dirty="0"/>
              <a:t>5 min. TG; 3 min. WG</a:t>
            </a:r>
            <a:r>
              <a:rPr lang="en-US" dirty="0"/>
              <a:t>]</a:t>
            </a:r>
          </a:p>
          <a:p>
            <a:endParaRPr lang="en-US" dirty="0"/>
          </a:p>
          <a:p>
            <a:r>
              <a:rPr lang="en-US" dirty="0"/>
              <a:t>Direct participants to </a:t>
            </a:r>
            <a:r>
              <a:rPr lang="en-US" dirty="0">
                <a:solidFill>
                  <a:srgbClr val="FF6600"/>
                </a:solidFill>
              </a:rPr>
              <a:t>Handout 2.1</a:t>
            </a:r>
            <a:r>
              <a:rPr lang="en-US" dirty="0"/>
              <a:t>. Ask them to identify the math skills needed to successfully complete the items in the task, and to anticipate areas in which students will have difficulty. Ask them to be prepared to share with the whole group. </a:t>
            </a:r>
          </a:p>
          <a:p>
            <a:endParaRPr lang="en-US" dirty="0"/>
          </a:p>
          <a:p>
            <a:r>
              <a:rPr lang="en-US" dirty="0"/>
              <a:t>Circulate as tables discuss, making some notes for yourself of things to highlight in your summary. Ask groups to share thoughts with the whole group.</a:t>
            </a:r>
          </a:p>
        </p:txBody>
      </p:sp>
      <p:sp>
        <p:nvSpPr>
          <p:cNvPr id="4" name="Slide Number Placeholder 3"/>
          <p:cNvSpPr>
            <a:spLocks noGrp="1"/>
          </p:cNvSpPr>
          <p:nvPr>
            <p:ph type="sldNum" sz="quarter" idx="10"/>
          </p:nvPr>
        </p:nvSpPr>
        <p:spPr/>
        <p:txBody>
          <a:bodyPr/>
          <a:lstStyle/>
          <a:p>
            <a:fld id="{EFF87FF0-DC3F-7F45-BF67-F7C2A31AA66F}" type="slidenum">
              <a:rPr lang="en-US" smtClean="0"/>
              <a:pPr/>
              <a:t>34</a:t>
            </a:fld>
            <a:endParaRPr lang="en-US"/>
          </a:p>
        </p:txBody>
      </p:sp>
    </p:spTree>
    <p:extLst>
      <p:ext uri="{BB962C8B-B14F-4D97-AF65-F5344CB8AC3E}">
        <p14:creationId xmlns:p14="http://schemas.microsoft.com/office/powerpoint/2010/main" val="711996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a:t>
            </a:r>
            <a:r>
              <a:rPr lang="en-US" baseline="0" dirty="0"/>
              <a:t> to let participants know where we are in the process of our deep dive into a Smarter Balanced performance task. We have gotten to know the task and we will now unpack the task with an alignment activity. </a:t>
            </a:r>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35</a:t>
            </a:fld>
            <a:endParaRPr lang="en-US"/>
          </a:p>
        </p:txBody>
      </p:sp>
    </p:spTree>
    <p:extLst>
      <p:ext uri="{BB962C8B-B14F-4D97-AF65-F5344CB8AC3E}">
        <p14:creationId xmlns:p14="http://schemas.microsoft.com/office/powerpoint/2010/main" val="4044481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0" baseline="0" dirty="0">
                <a:solidFill>
                  <a:srgbClr val="000000"/>
                </a:solidFill>
              </a:rPr>
              <a:t>Total time for Session 2B: </a:t>
            </a:r>
            <a:r>
              <a:rPr lang="en-US" b="1" baseline="0" dirty="0">
                <a:solidFill>
                  <a:srgbClr val="000000"/>
                </a:solidFill>
              </a:rPr>
              <a:t>30 min</a:t>
            </a:r>
          </a:p>
        </p:txBody>
      </p:sp>
      <p:sp>
        <p:nvSpPr>
          <p:cNvPr id="4" name="Slide Number Placeholder 3"/>
          <p:cNvSpPr>
            <a:spLocks noGrp="1"/>
          </p:cNvSpPr>
          <p:nvPr>
            <p:ph type="sldNum" sz="quarter" idx="10"/>
          </p:nvPr>
        </p:nvSpPr>
        <p:spPr/>
        <p:txBody>
          <a:bodyPr/>
          <a:lstStyle/>
          <a:p>
            <a:fld id="{B1449A8C-66C9-4361-AEE1-72F39DC1105B}" type="slidenum">
              <a:rPr lang="en-US" smtClean="0"/>
              <a:pPr/>
              <a:t>36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325206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Unpack This Task</a:t>
            </a:r>
            <a:r>
              <a:rPr lang="en-US" i="1" dirty="0"/>
              <a:t> </a:t>
            </a:r>
            <a:r>
              <a:rPr lang="en-US" dirty="0"/>
              <a:t>[</a:t>
            </a:r>
            <a:r>
              <a:rPr lang="en-US" i="1" dirty="0"/>
              <a:t>1 min. WG</a:t>
            </a:r>
            <a:r>
              <a:rPr lang="en-US" dirty="0"/>
              <a:t>]</a:t>
            </a:r>
          </a:p>
          <a:p>
            <a:endParaRPr lang="en-US" dirty="0"/>
          </a:p>
          <a:p>
            <a:r>
              <a:rPr lang="en-US" dirty="0"/>
              <a:t>This slide gives an overview of the next portion of this session, focused on unpacking the task.</a:t>
            </a:r>
          </a:p>
          <a:p>
            <a:endParaRPr lang="en-US" dirty="0"/>
          </a:p>
          <a:p>
            <a:r>
              <a:rPr lang="en-US" dirty="0"/>
              <a:t>Say: “</a:t>
            </a:r>
            <a:r>
              <a:rPr lang="en-US" i="1" dirty="0"/>
              <a:t>With the next set of slides, we will discuss and unpack the task by identifying the mathematics of the task and anticipating issues students are likely to have with the task</a:t>
            </a:r>
            <a:r>
              <a:rPr lang="en-US" dirty="0"/>
              <a:t>.”</a:t>
            </a:r>
          </a:p>
        </p:txBody>
      </p:sp>
      <p:sp>
        <p:nvSpPr>
          <p:cNvPr id="4" name="Slide Number Placeholder 3"/>
          <p:cNvSpPr>
            <a:spLocks noGrp="1"/>
          </p:cNvSpPr>
          <p:nvPr>
            <p:ph type="sldNum" sz="quarter" idx="10"/>
          </p:nvPr>
        </p:nvSpPr>
        <p:spPr/>
        <p:txBody>
          <a:bodyPr/>
          <a:lstStyle/>
          <a:p>
            <a:fld id="{CD20482A-77F2-BB4F-A8FD-2D4A4049F1D1}" type="slidenum">
              <a:rPr lang="en-US" smtClean="0"/>
              <a:pPr/>
              <a:t>37</a:t>
            </a:fld>
            <a:endParaRPr lang="en-US"/>
          </a:p>
        </p:txBody>
      </p:sp>
    </p:spTree>
    <p:extLst>
      <p:ext uri="{BB962C8B-B14F-4D97-AF65-F5344CB8AC3E}">
        <p14:creationId xmlns:p14="http://schemas.microsoft.com/office/powerpoint/2010/main" val="4017251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Aligning the Task [</a:t>
            </a:r>
            <a:r>
              <a:rPr lang="en-US" i="1" dirty="0"/>
              <a:t>1 min. WG</a:t>
            </a:r>
            <a:r>
              <a:rPr lang="en-US" dirty="0"/>
              <a:t>]</a:t>
            </a:r>
          </a:p>
          <a:p>
            <a:endParaRPr lang="en-US" dirty="0"/>
          </a:p>
          <a:p>
            <a:r>
              <a:rPr lang="en-US" dirty="0"/>
              <a:t>This slide frames</a:t>
            </a:r>
            <a:r>
              <a:rPr lang="en-US" baseline="0" dirty="0"/>
              <a:t> the next part of the session</a:t>
            </a:r>
            <a:r>
              <a:rPr lang="en-US" dirty="0"/>
              <a:t>. Direct participants to the two half-sheet cards—Standards for Mathematical Practice and Smarter Balanced Claims–and let them know that you will provide a little background on both, after which they will talk at their tables about the two questions. </a:t>
            </a:r>
          </a:p>
        </p:txBody>
      </p:sp>
      <p:sp>
        <p:nvSpPr>
          <p:cNvPr id="4" name="Slide Number Placeholder 3"/>
          <p:cNvSpPr>
            <a:spLocks noGrp="1"/>
          </p:cNvSpPr>
          <p:nvPr>
            <p:ph type="sldNum" sz="quarter" idx="10"/>
          </p:nvPr>
        </p:nvSpPr>
        <p:spPr/>
        <p:txBody>
          <a:bodyPr/>
          <a:lstStyle/>
          <a:p>
            <a:fld id="{CD20482A-77F2-BB4F-A8FD-2D4A4049F1D1}" type="slidenum">
              <a:rPr lang="en-US" smtClean="0"/>
              <a:pPr/>
              <a:t>38</a:t>
            </a:fld>
            <a:endParaRPr lang="en-US"/>
          </a:p>
        </p:txBody>
      </p:sp>
    </p:spTree>
    <p:extLst>
      <p:ext uri="{BB962C8B-B14F-4D97-AF65-F5344CB8AC3E}">
        <p14:creationId xmlns:p14="http://schemas.microsoft.com/office/powerpoint/2010/main" val="2097050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Standards for Mathematical Practice [</a:t>
            </a:r>
            <a:r>
              <a:rPr lang="en-US" i="1" dirty="0"/>
              <a:t>1 min. WG</a:t>
            </a:r>
            <a:r>
              <a:rPr lang="en-US" dirty="0"/>
              <a:t>]</a:t>
            </a:r>
          </a:p>
          <a:p>
            <a:endParaRPr lang="en-US" dirty="0"/>
          </a:p>
          <a:p>
            <a:r>
              <a:rPr lang="en-US" dirty="0"/>
              <a:t>Say: “</a:t>
            </a:r>
            <a:r>
              <a:rPr lang="en-US" i="1" dirty="0"/>
              <a:t>The Common Core State Standards identify these Standards for Mathematical Practice not as what the teacher is doing, but rather, as the varieties of expertise that mathematics educators, at all grade levels, should seek to develop in their students. The practices are how students are expected to engage in items or tasks. Let’s keep these practices in mind as we look at the claims underlying the Smarter Balanced assessments, which aim to assess both the CCSS Math Content and Practice Standards.</a:t>
            </a:r>
            <a:r>
              <a:rPr lang="en-US" dirty="0"/>
              <a:t>”</a:t>
            </a:r>
          </a:p>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39</a:t>
            </a:fld>
            <a:endParaRPr lang="en-US"/>
          </a:p>
        </p:txBody>
      </p:sp>
    </p:spTree>
    <p:extLst>
      <p:ext uri="{BB962C8B-B14F-4D97-AF65-F5344CB8AC3E}">
        <p14:creationId xmlns:p14="http://schemas.microsoft.com/office/powerpoint/2010/main" val="3442141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Constitutes a Claim? [</a:t>
            </a:r>
            <a:r>
              <a:rPr lang="en-US" i="1" dirty="0"/>
              <a:t>1 min. WG</a:t>
            </a:r>
            <a:r>
              <a:rPr lang="en-US" dirty="0"/>
              <a:t>]</a:t>
            </a:r>
          </a:p>
          <a:p>
            <a:endParaRPr lang="en-US" dirty="0"/>
          </a:p>
          <a:p>
            <a:r>
              <a:rPr lang="en-US" dirty="0"/>
              <a:t>This slide is animated. Read each bullet and add a brief comment as each one appears.</a:t>
            </a:r>
          </a:p>
          <a:p>
            <a:r>
              <a:rPr lang="en-US" dirty="0"/>
              <a:t>On bullet 1, say: </a:t>
            </a:r>
            <a:r>
              <a:rPr lang="en-US" i="1" dirty="0"/>
              <a:t>“Based on the claim, then, one would be able to say that ‘a student can . . .’ (whatever the claim identifies).’</a:t>
            </a:r>
            <a:r>
              <a:rPr lang="en-US" dirty="0"/>
              <a:t>”</a:t>
            </a:r>
          </a:p>
          <a:p>
            <a:r>
              <a:rPr lang="en-US" dirty="0"/>
              <a:t>On bullet 2, say: </a:t>
            </a:r>
            <a:r>
              <a:rPr lang="en-US" i="1" dirty="0"/>
              <a:t>“So we can finish the ‘a student can . . .’ statement by evaluating what he or she produces.</a:t>
            </a:r>
            <a:r>
              <a:rPr lang="en-US" dirty="0"/>
              <a:t>”</a:t>
            </a:r>
          </a:p>
          <a:p>
            <a:r>
              <a:rPr lang="en-US" dirty="0"/>
              <a:t>On bullet 3, say: </a:t>
            </a:r>
            <a:r>
              <a:rPr lang="en-US" i="1" dirty="0"/>
              <a:t>“We will look at the overall and specific claims in the next couple of slides.</a:t>
            </a:r>
            <a:r>
              <a:rPr lang="en-US" dirty="0"/>
              <a:t>”</a:t>
            </a:r>
          </a:p>
        </p:txBody>
      </p:sp>
      <p:sp>
        <p:nvSpPr>
          <p:cNvPr id="4" name="Slide Number Placeholder 3"/>
          <p:cNvSpPr>
            <a:spLocks noGrp="1"/>
          </p:cNvSpPr>
          <p:nvPr>
            <p:ph type="sldNum" sz="quarter" idx="10"/>
          </p:nvPr>
        </p:nvSpPr>
        <p:spPr/>
        <p:txBody>
          <a:bodyPr/>
          <a:lstStyle/>
          <a:p>
            <a:fld id="{012EDCFD-06FF-4462-961F-29F7B64C85CD}" type="slidenum">
              <a:rPr lang="en-US" smtClean="0"/>
              <a:pPr/>
              <a:t>40</a:t>
            </a:fld>
            <a:endParaRPr lang="en-US"/>
          </a:p>
        </p:txBody>
      </p:sp>
    </p:spTree>
    <p:extLst>
      <p:ext uri="{BB962C8B-B14F-4D97-AF65-F5344CB8AC3E}">
        <p14:creationId xmlns:p14="http://schemas.microsoft.com/office/powerpoint/2010/main" val="190002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dirty="0"/>
              <a:t>Facilitator’s Guide 1A </a:t>
            </a:r>
            <a:endParaRPr lang="en-US" dirty="0"/>
          </a:p>
          <a:p>
            <a:endParaRPr lang="en-US" b="0" dirty="0">
              <a:solidFill>
                <a:schemeClr val="tx1"/>
              </a:solidFill>
            </a:endParaRPr>
          </a:p>
          <a:p>
            <a:r>
              <a:rPr lang="x-none" b="0" dirty="0">
                <a:solidFill>
                  <a:schemeClr val="tx1"/>
                </a:solidFill>
              </a:rPr>
              <a:t>Once</a:t>
            </a:r>
            <a:r>
              <a:rPr lang="x-none" b="0" baseline="0" dirty="0">
                <a:solidFill>
                  <a:schemeClr val="tx1"/>
                </a:solidFill>
              </a:rPr>
              <a:t> you have reviewed the purpose and goals of this training, introduce participants to the note-taking guide. This is a separate handout and should be given to participants at this time. Give them a minute to look over the different session titles and objectives. </a:t>
            </a:r>
            <a:endParaRPr lang="x-none" b="0" dirty="0">
              <a:solidFill>
                <a:schemeClr val="tx1"/>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4</a:t>
            </a:fld>
            <a:endParaRPr lang="en-US" dirty="0"/>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883352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Smarter Balanced Claims [</a:t>
            </a:r>
            <a:r>
              <a:rPr lang="en-US" i="1" dirty="0"/>
              <a:t>30 sec. WG</a:t>
            </a:r>
            <a:r>
              <a:rPr lang="en-US" dirty="0"/>
              <a:t>]</a:t>
            </a:r>
          </a:p>
          <a:p>
            <a:endParaRPr lang="en-US" dirty="0"/>
          </a:p>
          <a:p>
            <a:r>
              <a:rPr lang="en-US" dirty="0"/>
              <a:t>Say: </a:t>
            </a:r>
            <a:r>
              <a:rPr lang="en-US" i="1" dirty="0"/>
              <a:t>“The overall claims for the two grade spans are obviously very similar, with the key difference being that along the way through grades 3–8, the expectation is that students are making progress toward the grade 11 goal each year.</a:t>
            </a:r>
            <a:r>
              <a:rPr lang="en-US" dirty="0"/>
              <a:t>”</a:t>
            </a:r>
          </a:p>
        </p:txBody>
      </p:sp>
      <p:sp>
        <p:nvSpPr>
          <p:cNvPr id="4" name="Slide Number Placeholder 3"/>
          <p:cNvSpPr>
            <a:spLocks noGrp="1"/>
          </p:cNvSpPr>
          <p:nvPr>
            <p:ph type="sldNum" sz="quarter" idx="10"/>
          </p:nvPr>
        </p:nvSpPr>
        <p:spPr/>
        <p:txBody>
          <a:bodyPr/>
          <a:lstStyle/>
          <a:p>
            <a:fld id="{02463BB1-F6BC-B445-936E-074AAFCCB955}" type="slidenum">
              <a:rPr lang="en-US" smtClean="0"/>
              <a:pPr/>
              <a:t>41</a:t>
            </a:fld>
            <a:endParaRPr lang="en-US"/>
          </a:p>
        </p:txBody>
      </p:sp>
    </p:spTree>
    <p:extLst>
      <p:ext uri="{BB962C8B-B14F-4D97-AF65-F5344CB8AC3E}">
        <p14:creationId xmlns:p14="http://schemas.microsoft.com/office/powerpoint/2010/main" val="1797483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Smarter Balanced Claims 1–4 [</a:t>
            </a:r>
            <a:r>
              <a:rPr lang="en-US" i="1" dirty="0"/>
              <a:t>2 min. WG</a:t>
            </a:r>
            <a:r>
              <a:rPr lang="en-US" dirty="0"/>
              <a:t>]</a:t>
            </a:r>
          </a:p>
          <a:p>
            <a:endParaRPr lang="en-US" dirty="0"/>
          </a:p>
          <a:p>
            <a:r>
              <a:rPr lang="en-US" dirty="0"/>
              <a:t>Say: </a:t>
            </a:r>
            <a:r>
              <a:rPr lang="en-US" i="1" dirty="0"/>
              <a:t>“These four claims apply across all the grades for the Smarter Balanced assessments. Take a moment to read them over. As you do so, pay attention to where you see alignment to the language in the Standards for Mathematical Practice.</a:t>
            </a:r>
            <a:r>
              <a:rPr lang="en-US" dirty="0"/>
              <a:t>”</a:t>
            </a:r>
          </a:p>
        </p:txBody>
      </p:sp>
      <p:sp>
        <p:nvSpPr>
          <p:cNvPr id="4" name="Slide Number Placeholder 3"/>
          <p:cNvSpPr>
            <a:spLocks noGrp="1"/>
          </p:cNvSpPr>
          <p:nvPr>
            <p:ph type="sldNum" sz="quarter" idx="10"/>
          </p:nvPr>
        </p:nvSpPr>
        <p:spPr/>
        <p:txBody>
          <a:bodyPr/>
          <a:lstStyle/>
          <a:p>
            <a:fld id="{02463BB1-F6BC-B445-936E-074AAFCCB955}" type="slidenum">
              <a:rPr lang="en-US" smtClean="0"/>
              <a:pPr/>
              <a:t>42</a:t>
            </a:fld>
            <a:endParaRPr lang="en-US"/>
          </a:p>
        </p:txBody>
      </p:sp>
    </p:spTree>
    <p:extLst>
      <p:ext uri="{BB962C8B-B14F-4D97-AF65-F5344CB8AC3E}">
        <p14:creationId xmlns:p14="http://schemas.microsoft.com/office/powerpoint/2010/main" val="3889961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Smarter Balanced Claims 1-4 (continued) [</a:t>
            </a:r>
            <a:r>
              <a:rPr lang="en-US" i="1" dirty="0"/>
              <a:t>3 min. WG</a:t>
            </a:r>
            <a:r>
              <a:rPr lang="en-US" dirty="0"/>
              <a:t>]</a:t>
            </a:r>
          </a:p>
          <a:p>
            <a:pPr defTabSz="465887">
              <a:defRPr/>
            </a:pPr>
            <a:endParaRPr lang="en-US" dirty="0"/>
          </a:p>
          <a:p>
            <a:pPr defTabSz="465887">
              <a:defRPr/>
            </a:pPr>
            <a:r>
              <a:rPr lang="en-US" dirty="0"/>
              <a:t>Say: </a:t>
            </a:r>
            <a:r>
              <a:rPr lang="en-US" i="1" dirty="0"/>
              <a:t>“The Smarter Balanced performance tasks focus on Claims 2, 3, and 4. Take a moment to read through the boxes at the right, summarizing the kinds of evidence that can be gathered.</a:t>
            </a:r>
            <a:r>
              <a:rPr lang="en-US" dirty="0"/>
              <a:t>”</a:t>
            </a:r>
          </a:p>
        </p:txBody>
      </p:sp>
      <p:sp>
        <p:nvSpPr>
          <p:cNvPr id="4" name="Slide Number Placeholder 3"/>
          <p:cNvSpPr>
            <a:spLocks noGrp="1"/>
          </p:cNvSpPr>
          <p:nvPr>
            <p:ph type="sldNum" sz="quarter" idx="10"/>
          </p:nvPr>
        </p:nvSpPr>
        <p:spPr/>
        <p:txBody>
          <a:bodyPr/>
          <a:lstStyle/>
          <a:p>
            <a:fld id="{02463BB1-F6BC-B445-936E-074AAFCCB955}" type="slidenum">
              <a:rPr lang="en-US" smtClean="0"/>
              <a:pPr/>
              <a:t>43</a:t>
            </a:fld>
            <a:endParaRPr lang="en-US" dirty="0"/>
          </a:p>
        </p:txBody>
      </p:sp>
    </p:spTree>
    <p:extLst>
      <p:ext uri="{BB962C8B-B14F-4D97-AF65-F5344CB8AC3E}">
        <p14:creationId xmlns:p14="http://schemas.microsoft.com/office/powerpoint/2010/main" val="2833595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Alignment Activity [</a:t>
            </a:r>
            <a:r>
              <a:rPr lang="x-none" i="1" dirty="0"/>
              <a:t>8 min. table groups</a:t>
            </a:r>
            <a:r>
              <a:rPr lang="x-none" dirty="0"/>
              <a:t>]</a:t>
            </a:r>
          </a:p>
          <a:p>
            <a:endParaRPr lang="en-US" dirty="0"/>
          </a:p>
          <a:p>
            <a:r>
              <a:rPr lang="x-none" dirty="0"/>
              <a:t>Direct participants to use the Standards for Mathematical Practice and Smarter Balanced Claims cards and Handout </a:t>
            </a:r>
            <a:r>
              <a:rPr lang="en-US" dirty="0"/>
              <a:t>2</a:t>
            </a:r>
            <a:r>
              <a:rPr lang="x-none" dirty="0"/>
              <a:t>.2 to fill in the blank Aligning the Task sheet (Handout </a:t>
            </a:r>
            <a:r>
              <a:rPr lang="en-US" dirty="0"/>
              <a:t>2</a:t>
            </a:r>
            <a:r>
              <a:rPr lang="x-none" dirty="0"/>
              <a:t>.3). </a:t>
            </a:r>
            <a:r>
              <a:rPr lang="x-none" dirty="0">
                <a:solidFill>
                  <a:srgbClr val="FF0000"/>
                </a:solidFill>
              </a:rPr>
              <a:t>You may need to explain that each item is aligned to a single primary Claim, and that every performance task must have items aligned to Claim 3 and Claim 4.</a:t>
            </a:r>
            <a:r>
              <a:rPr lang="x-none" dirty="0"/>
              <a:t> </a:t>
            </a:r>
          </a:p>
          <a:p>
            <a:endParaRPr lang="x-none" dirty="0"/>
          </a:p>
          <a:p>
            <a:r>
              <a:rPr lang="x-none" dirty="0"/>
              <a:t>Say: “</a:t>
            </a:r>
            <a:r>
              <a:rPr lang="x-none" i="1" dirty="0"/>
              <a:t>As you review each item, first match what the students are asked to show to Claim 2, 3, or 4. You must choose only one Claim for each question. After you decide on the Claim, select one or two Assessment Targets within that Claim that are reflected within the question</a:t>
            </a:r>
            <a:r>
              <a:rPr lang="x-none" dirty="0"/>
              <a:t>.” </a:t>
            </a:r>
          </a:p>
          <a:p>
            <a:r>
              <a:rPr lang="x-none" dirty="0"/>
              <a:t> </a:t>
            </a:r>
          </a:p>
          <a:p>
            <a:r>
              <a:rPr lang="x-none" dirty="0"/>
              <a:t>Let participants know that they may not always agree on the primary Claim or Assessment Target for each item, and that the developers of the tasks also had a</a:t>
            </a:r>
            <a:r>
              <a:rPr lang="x-none" i="0" dirty="0"/>
              <a:t> lot </a:t>
            </a:r>
            <a:r>
              <a:rPr lang="x-none" dirty="0"/>
              <a:t>of conversations similar to those that participants will probably have about the alignment of each item.</a:t>
            </a:r>
            <a:r>
              <a:rPr lang="en-US" dirty="0"/>
              <a:t> No need to agree – if discussion becomes</a:t>
            </a:r>
            <a:r>
              <a:rPr lang="en-US" baseline="0" dirty="0"/>
              <a:t> unproductive, it’s time to move on.</a:t>
            </a:r>
            <a:endParaRPr lang="x-none"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44</a:t>
            </a:fld>
            <a:endParaRPr lang="en-US"/>
          </a:p>
        </p:txBody>
      </p:sp>
    </p:spTree>
    <p:extLst>
      <p:ext uri="{BB962C8B-B14F-4D97-AF65-F5344CB8AC3E}">
        <p14:creationId xmlns:p14="http://schemas.microsoft.com/office/powerpoint/2010/main" val="6918080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Discussion and </a:t>
            </a:r>
            <a:r>
              <a:rPr lang="en-US" dirty="0"/>
              <a:t>P</a:t>
            </a:r>
            <a:r>
              <a:rPr lang="x-none" dirty="0"/>
              <a:t>oster activity</a:t>
            </a:r>
            <a:r>
              <a:rPr lang="en-US" dirty="0"/>
              <a:t> [</a:t>
            </a:r>
            <a:r>
              <a:rPr lang="en-US" i="1" dirty="0"/>
              <a:t>10 min.</a:t>
            </a:r>
            <a:r>
              <a:rPr lang="en-US" dirty="0"/>
              <a:t>]</a:t>
            </a:r>
          </a:p>
          <a:p>
            <a:endParaRPr lang="en-US" dirty="0"/>
          </a:p>
          <a:p>
            <a:r>
              <a:rPr lang="en-US" dirty="0"/>
              <a:t>Pose the reflection</a:t>
            </a:r>
            <a:r>
              <a:rPr lang="en-US" baseline="0" dirty="0"/>
              <a:t> question: </a:t>
            </a:r>
            <a:r>
              <a:rPr lang="en-US" i="1" dirty="0"/>
              <a:t>What</a:t>
            </a:r>
            <a:r>
              <a:rPr lang="en-US" i="1" baseline="0" dirty="0"/>
              <a:t> is the purpose of including</a:t>
            </a:r>
            <a:r>
              <a:rPr lang="en-US" i="1" dirty="0"/>
              <a:t> performance tasks as</a:t>
            </a:r>
            <a:r>
              <a:rPr lang="en-US" i="1" baseline="0" dirty="0"/>
              <a:t> part of</a:t>
            </a:r>
            <a:r>
              <a:rPr lang="en-US" i="1" dirty="0"/>
              <a:t> summative assessment?</a:t>
            </a:r>
          </a:p>
          <a:p>
            <a:endParaRPr lang="x-none" i="1" dirty="0"/>
          </a:p>
          <a:p>
            <a:pPr marL="0" indent="0">
              <a:buFontTx/>
              <a:buNone/>
            </a:pPr>
            <a:r>
              <a:rPr lang="en-US" dirty="0"/>
              <a:t>Allow 2-3 minutes of </a:t>
            </a:r>
            <a:r>
              <a:rPr lang="en-US" dirty="0" err="1"/>
              <a:t>i</a:t>
            </a:r>
            <a:r>
              <a:rPr lang="x-none" dirty="0"/>
              <a:t>ndividual think </a:t>
            </a:r>
            <a:r>
              <a:rPr lang="en-US" dirty="0"/>
              <a:t>time,</a:t>
            </a:r>
            <a:r>
              <a:rPr lang="en-US" baseline="0" dirty="0"/>
              <a:t> </a:t>
            </a:r>
            <a:r>
              <a:rPr lang="en-US" dirty="0"/>
              <a:t>and </a:t>
            </a:r>
            <a:r>
              <a:rPr lang="en-US" baseline="0" dirty="0"/>
              <a:t>then ask participants to p</a:t>
            </a:r>
            <a:r>
              <a:rPr lang="x-none" dirty="0"/>
              <a:t>air</a:t>
            </a:r>
            <a:r>
              <a:rPr lang="x-none" baseline="0" dirty="0"/>
              <a:t> up to make a poster listing the skills and abilities that can be assessed through performance assessment. </a:t>
            </a:r>
            <a:r>
              <a:rPr lang="en-US" baseline="0" dirty="0"/>
              <a:t>Then facilitate a </a:t>
            </a:r>
            <a:r>
              <a:rPr lang="en-US" dirty="0"/>
              <a:t>whole-class </a:t>
            </a:r>
            <a:r>
              <a:rPr lang="en-US" baseline="0" dirty="0"/>
              <a:t>discussion about which of these participants </a:t>
            </a:r>
            <a:r>
              <a:rPr lang="x-none" baseline="0" dirty="0"/>
              <a:t>are already focusing on in their own instructional practice</a:t>
            </a:r>
            <a:r>
              <a:rPr lang="en-US" baseline="0" dirty="0"/>
              <a:t>,</a:t>
            </a:r>
            <a:r>
              <a:rPr lang="x-none" baseline="0" dirty="0"/>
              <a:t> and those that they would like to focus on more.</a:t>
            </a:r>
          </a:p>
        </p:txBody>
      </p:sp>
      <p:sp>
        <p:nvSpPr>
          <p:cNvPr id="4" name="Slide Number Placeholder 3"/>
          <p:cNvSpPr>
            <a:spLocks noGrp="1"/>
          </p:cNvSpPr>
          <p:nvPr>
            <p:ph type="sldNum" sz="quarter" idx="10"/>
          </p:nvPr>
        </p:nvSpPr>
        <p:spPr/>
        <p:txBody>
          <a:bodyPr/>
          <a:lstStyle/>
          <a:p>
            <a:fld id="{CD20482A-77F2-BB4F-A8FD-2D4A4049F1D1}" type="slidenum">
              <a:rPr lang="en-US" smtClean="0"/>
              <a:pPr/>
              <a:t>45</a:t>
            </a:fld>
            <a:endParaRPr lang="en-US" dirty="0"/>
          </a:p>
        </p:txBody>
      </p:sp>
    </p:spTree>
    <p:extLst>
      <p:ext uri="{BB962C8B-B14F-4D97-AF65-F5344CB8AC3E}">
        <p14:creationId xmlns:p14="http://schemas.microsoft.com/office/powerpoint/2010/main" val="2527304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0" baseline="0" dirty="0">
                <a:solidFill>
                  <a:srgbClr val="000000"/>
                </a:solidFill>
              </a:rPr>
              <a:t>Total time for Session 2C: </a:t>
            </a:r>
            <a:r>
              <a:rPr lang="en-US" b="1" baseline="0" dirty="0">
                <a:solidFill>
                  <a:srgbClr val="000000"/>
                </a:solidFill>
              </a:rPr>
              <a:t>60 min. </a:t>
            </a:r>
          </a:p>
          <a:p>
            <a:pPr defTabSz="914350">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46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3876630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Student Work [</a:t>
            </a:r>
            <a:r>
              <a:rPr lang="en-US" i="1" dirty="0"/>
              <a:t>2 min. WG</a:t>
            </a:r>
            <a:r>
              <a:rPr lang="en-US" dirty="0"/>
              <a:t>]</a:t>
            </a:r>
          </a:p>
          <a:p>
            <a:endParaRPr lang="en-US" dirty="0"/>
          </a:p>
          <a:p>
            <a:r>
              <a:rPr lang="en-US" dirty="0"/>
              <a:t>With this slide, invite participants to keep an eye out for the bullet points listed as they look at the student responses to each item within the task, and to make notes on Handout </a:t>
            </a:r>
            <a:r>
              <a:rPr lang="en-US" dirty="0">
                <a:solidFill>
                  <a:srgbClr val="FF6600"/>
                </a:solidFill>
              </a:rPr>
              <a:t>2.4</a:t>
            </a:r>
            <a:r>
              <a:rPr lang="en-US" dirty="0"/>
              <a:t>. Point out that they will be asked to refer back to their notes on this handout later in the session. </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47</a:t>
            </a:fld>
            <a:endParaRPr lang="en-US"/>
          </a:p>
        </p:txBody>
      </p:sp>
    </p:spTree>
    <p:extLst>
      <p:ext uri="{BB962C8B-B14F-4D97-AF65-F5344CB8AC3E}">
        <p14:creationId xmlns:p14="http://schemas.microsoft.com/office/powerpoint/2010/main" val="35364210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Individually review student responses to first hand-scored item [</a:t>
            </a:r>
            <a:r>
              <a:rPr lang="en-US" i="1" dirty="0"/>
              <a:t>5 min. Individual; 5 min. Whole Group</a:t>
            </a:r>
            <a:r>
              <a:rPr lang="en-US" dirty="0"/>
              <a:t>]</a:t>
            </a:r>
          </a:p>
          <a:p>
            <a:endParaRPr lang="en-US" dirty="0"/>
          </a:p>
          <a:p>
            <a:r>
              <a:rPr lang="en-US" dirty="0"/>
              <a:t>Say: </a:t>
            </a:r>
            <a:r>
              <a:rPr lang="en-US" i="1" dirty="0"/>
              <a:t>“Take a quick</a:t>
            </a:r>
            <a:r>
              <a:rPr lang="en-US" i="1" baseline="0" dirty="0"/>
              <a:t> read through the student responses to the first hand-scored item. Begin to make some notes on </a:t>
            </a:r>
            <a:r>
              <a:rPr lang="en-US" i="1" dirty="0"/>
              <a:t>Handout </a:t>
            </a:r>
            <a:r>
              <a:rPr lang="en-US" i="1" baseline="0" dirty="0"/>
              <a:t>2.4.</a:t>
            </a:r>
            <a:r>
              <a:rPr lang="en-US" i="1" dirty="0"/>
              <a:t>”</a:t>
            </a:r>
          </a:p>
          <a:p>
            <a:endParaRPr lang="en-US" i="1" dirty="0"/>
          </a:p>
          <a:p>
            <a:r>
              <a:rPr lang="en-US" i="0" dirty="0"/>
              <a:t>Then give</a:t>
            </a:r>
            <a:r>
              <a:rPr lang="en-US" i="0" baseline="0" dirty="0"/>
              <a:t> participants an opportunity to share out some initial reactions to the student responses.</a:t>
            </a:r>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48</a:t>
            </a:fld>
            <a:endParaRPr lang="en-US"/>
          </a:p>
        </p:txBody>
      </p:sp>
    </p:spTree>
    <p:extLst>
      <p:ext uri="{BB962C8B-B14F-4D97-AF65-F5344CB8AC3E}">
        <p14:creationId xmlns:p14="http://schemas.microsoft.com/office/powerpoint/2010/main" val="905801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Scoring Guide for first hand-scored item [</a:t>
            </a:r>
            <a:r>
              <a:rPr lang="en-US" i="1" dirty="0"/>
              <a:t>3 min. WG</a:t>
            </a:r>
            <a:r>
              <a:rPr lang="en-US" dirty="0"/>
              <a:t>]</a:t>
            </a:r>
          </a:p>
        </p:txBody>
      </p:sp>
      <p:sp>
        <p:nvSpPr>
          <p:cNvPr id="4" name="Slide Number Placeholder 3"/>
          <p:cNvSpPr>
            <a:spLocks noGrp="1"/>
          </p:cNvSpPr>
          <p:nvPr>
            <p:ph type="sldNum" sz="quarter" idx="10"/>
          </p:nvPr>
        </p:nvSpPr>
        <p:spPr/>
        <p:txBody>
          <a:bodyPr/>
          <a:lstStyle/>
          <a:p>
            <a:fld id="{EFF87FF0-DC3F-7F45-BF67-F7C2A31AA66F}" type="slidenum">
              <a:rPr lang="en-US" smtClean="0"/>
              <a:pPr/>
              <a:t>49</a:t>
            </a:fld>
            <a:endParaRPr lang="en-US"/>
          </a:p>
        </p:txBody>
      </p:sp>
    </p:spTree>
    <p:extLst>
      <p:ext uri="{BB962C8B-B14F-4D97-AF65-F5344CB8AC3E}">
        <p14:creationId xmlns:p14="http://schemas.microsoft.com/office/powerpoint/2010/main" val="2963155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Individually score responses to first hand-scored item [</a:t>
            </a:r>
            <a:r>
              <a:rPr lang="en-US" i="1" dirty="0"/>
              <a:t>8 min. Individual</a:t>
            </a:r>
            <a:r>
              <a:rPr lang="en-US" dirty="0"/>
              <a:t>]</a:t>
            </a:r>
          </a:p>
          <a:p>
            <a:endParaRPr lang="en-US" dirty="0"/>
          </a:p>
          <a:p>
            <a:r>
              <a:rPr lang="en-US" dirty="0"/>
              <a:t>Say: </a:t>
            </a:r>
            <a:r>
              <a:rPr lang="en-US" i="1" dirty="0"/>
              <a:t>“Individually score the student responses to the item using the Scoring Guide. When finished, record your thoughts on Analyzing Student Work, Handout 2.4.”</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50</a:t>
            </a:fld>
            <a:endParaRPr lang="en-US"/>
          </a:p>
        </p:txBody>
      </p:sp>
    </p:spTree>
    <p:extLst>
      <p:ext uri="{BB962C8B-B14F-4D97-AF65-F5344CB8AC3E}">
        <p14:creationId xmlns:p14="http://schemas.microsoft.com/office/powerpoint/2010/main" val="344651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lnSpcReduction="10000"/>
          </a:bodyPr>
          <a:lstStyle/>
          <a:p>
            <a:pPr defTabSz="914300">
              <a:defRPr/>
            </a:pPr>
            <a:r>
              <a:rPr lang="x-none" dirty="0">
                <a:solidFill>
                  <a:srgbClr val="000000"/>
                </a:solidFill>
              </a:rPr>
              <a:t>Facilitator’s Guide 1A</a:t>
            </a:r>
            <a:endParaRPr lang="en-US" dirty="0">
              <a:solidFill>
                <a:srgbClr val="000000"/>
              </a:solidFill>
            </a:endParaRPr>
          </a:p>
          <a:p>
            <a:endParaRPr lang="en-US" dirty="0"/>
          </a:p>
          <a:p>
            <a:r>
              <a:rPr lang="x-none" dirty="0"/>
              <a:t>This is an opportunity for participants to introduce themselves to their table groups and share a bit about their feelings about student assessment. This activity will also give facilitators a chance to “read” patterns in participants’ feelings and experiences with student</a:t>
            </a:r>
            <a:r>
              <a:rPr lang="x-none" baseline="0" dirty="0"/>
              <a:t> assessment. </a:t>
            </a:r>
          </a:p>
          <a:p>
            <a:endParaRPr lang="en-US" dirty="0"/>
          </a:p>
          <a:p>
            <a:r>
              <a:rPr lang="x-none" dirty="0"/>
              <a:t>Pass out sticky note pads. As</a:t>
            </a:r>
            <a:r>
              <a:rPr lang="en-US" dirty="0"/>
              <a:t>k</a:t>
            </a:r>
            <a:r>
              <a:rPr lang="x-none" dirty="0"/>
              <a:t> participants</a:t>
            </a:r>
            <a:r>
              <a:rPr lang="x-none" baseline="0" dirty="0"/>
              <a:t> to write their word on a sticky note and bring it up to the presenter. </a:t>
            </a:r>
            <a:r>
              <a:rPr lang="x-none" dirty="0">
                <a:solidFill>
                  <a:srgbClr val="000000"/>
                </a:solidFill>
              </a:rPr>
              <a:t>Ask an assistant to help place the submitted sticky notes on a wall into groups of similar words/phrases</a:t>
            </a:r>
            <a:r>
              <a:rPr lang="en-US" dirty="0">
                <a:solidFill>
                  <a:srgbClr val="000000"/>
                </a:solidFill>
              </a:rPr>
              <a:t> </a:t>
            </a:r>
            <a:r>
              <a:rPr lang="x-none" dirty="0">
                <a:solidFill>
                  <a:srgbClr val="000000"/>
                </a:solidFill>
              </a:rPr>
              <a:t>(or</a:t>
            </a:r>
            <a:r>
              <a:rPr lang="x-none" baseline="0" dirty="0">
                <a:solidFill>
                  <a:srgbClr val="000000"/>
                </a:solidFill>
              </a:rPr>
              <a:t> the facilitator can do </a:t>
            </a:r>
            <a:r>
              <a:rPr lang="en-US" baseline="0" dirty="0">
                <a:solidFill>
                  <a:srgbClr val="000000"/>
                </a:solidFill>
              </a:rPr>
              <a:t>this</a:t>
            </a:r>
            <a:r>
              <a:rPr lang="x-none" baseline="0" dirty="0">
                <a:solidFill>
                  <a:srgbClr val="000000"/>
                </a:solidFill>
              </a:rPr>
              <a:t> on his or her own)</a:t>
            </a:r>
            <a:r>
              <a:rPr lang="x-none" dirty="0">
                <a:solidFill>
                  <a:srgbClr val="000000"/>
                </a:solidFill>
              </a:rPr>
              <a:t>. This could be as simple as placing generally positive words in one cluster and generally negative words in another cluster, or you could let patterns emerge naturally. </a:t>
            </a:r>
          </a:p>
          <a:p>
            <a:pPr marL="0" lvl="1" defTabSz="465783">
              <a:defRPr/>
            </a:pPr>
            <a:endParaRPr lang="en-US" dirty="0">
              <a:solidFill>
                <a:srgbClr val="000000"/>
              </a:solidFill>
            </a:endParaRPr>
          </a:p>
          <a:p>
            <a:pPr marL="0" lvl="1" defTabSz="465783">
              <a:defRPr/>
            </a:pPr>
            <a:r>
              <a:rPr lang="x-none" dirty="0">
                <a:solidFill>
                  <a:srgbClr val="000000"/>
                </a:solidFill>
              </a:rPr>
              <a:t>While the sticky notes are being placed on the wall, instruct participants to discuss prompt</a:t>
            </a:r>
            <a:r>
              <a:rPr lang="x-none" baseline="0" dirty="0">
                <a:solidFill>
                  <a:srgbClr val="000000"/>
                </a:solidFill>
              </a:rPr>
              <a:t> number two </a:t>
            </a:r>
            <a:r>
              <a:rPr lang="x-none" dirty="0">
                <a:solidFill>
                  <a:srgbClr val="000000"/>
                </a:solidFill>
              </a:rPr>
              <a:t>in pairs or table groups. </a:t>
            </a:r>
            <a:endParaRPr lang="x-none" dirty="0"/>
          </a:p>
          <a:p>
            <a:endParaRPr lang="en-US" dirty="0"/>
          </a:p>
          <a:p>
            <a:r>
              <a:rPr lang="x-none" dirty="0"/>
              <a:t>To conclude this activity, point out interesting patterns that emerged from the sticky-note</a:t>
            </a:r>
            <a:r>
              <a:rPr lang="x-none" baseline="0" dirty="0"/>
              <a:t> </a:t>
            </a:r>
            <a:r>
              <a:rPr lang="x-none" dirty="0"/>
              <a:t>clusters. Invite participants to look at the wall throughout the day. </a:t>
            </a:r>
          </a:p>
          <a:p>
            <a:endParaRPr lang="en-US" dirty="0"/>
          </a:p>
          <a:p>
            <a:r>
              <a:rPr lang="x-none" dirty="0"/>
              <a:t>NOTE</a:t>
            </a:r>
            <a:r>
              <a:rPr lang="en-US" dirty="0"/>
              <a:t>: </a:t>
            </a:r>
            <a:r>
              <a:rPr lang="x-none" dirty="0"/>
              <a:t>If you have the means to complete this activity electronically by using a word cloud app such as </a:t>
            </a:r>
            <a:r>
              <a:rPr lang="x-none" dirty="0" err="1"/>
              <a:t>AnswerGarden</a:t>
            </a:r>
            <a:r>
              <a:rPr lang="x-none" dirty="0"/>
              <a:t>, feel free to adjust the activity. Any tool that will make the word patterns visible is a good idea. </a:t>
            </a:r>
          </a:p>
        </p:txBody>
      </p:sp>
      <p:sp>
        <p:nvSpPr>
          <p:cNvPr id="4" name="Slide Number Placeholder 3"/>
          <p:cNvSpPr>
            <a:spLocks noGrp="1"/>
          </p:cNvSpPr>
          <p:nvPr>
            <p:ph type="sldNum" sz="quarter" idx="10"/>
          </p:nvPr>
        </p:nvSpPr>
        <p:spPr/>
        <p:txBody>
          <a:bodyPr/>
          <a:lstStyle/>
          <a:p>
            <a:fld id="{012EDCFD-06FF-4462-961F-29F7B64C85CD}" type="slidenum">
              <a:rPr lang="en-US" smtClean="0">
                <a:solidFill>
                  <a:prstClr val="black"/>
                </a:solidFill>
                <a:latin typeface="Calibri"/>
              </a:rPr>
              <a:pPr/>
              <a:t>5</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094239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scores for first hand-scored item [</a:t>
            </a:r>
            <a:r>
              <a:rPr lang="en-US" i="1" dirty="0"/>
              <a:t>3 min. WG</a:t>
            </a:r>
            <a:r>
              <a:rPr lang="en-US" dirty="0"/>
              <a:t>]</a:t>
            </a:r>
          </a:p>
          <a:p>
            <a:endParaRPr lang="en-US" dirty="0"/>
          </a:p>
          <a:p>
            <a:r>
              <a:rPr lang="en-US" dirty="0"/>
              <a:t>Ask participants to show, on their fingers, the score for each sample. Discuss any discrepancies and then refer participants to the scores and score</a:t>
            </a:r>
            <a:r>
              <a:rPr lang="en-US" baseline="0" dirty="0"/>
              <a:t> rationales in the Practice Test Resources section of the handout book</a:t>
            </a:r>
            <a:r>
              <a:rPr lang="en-US" dirty="0"/>
              <a:t>. Point out that the scores and rationales were developed by a team</a:t>
            </a:r>
            <a:r>
              <a:rPr lang="en-US" baseline="0" dirty="0"/>
              <a:t> of educators as part of a project called Understanding Proficiency, a freely available set of resources built around the SBAC Practice Performance Tasks. </a:t>
            </a:r>
            <a:r>
              <a:rPr lang="en-US" dirty="0"/>
              <a:t>Note:</a:t>
            </a:r>
            <a:r>
              <a:rPr lang="en-US" baseline="0" dirty="0"/>
              <a:t> There is</a:t>
            </a:r>
            <a:r>
              <a:rPr lang="en-US" dirty="0"/>
              <a:t> no need to calibrate aggressively;</a:t>
            </a:r>
            <a:r>
              <a:rPr lang="en-US" baseline="0" dirty="0"/>
              <a:t> allow any disagreement of opinion to remain for the time being. </a:t>
            </a:r>
            <a:endParaRPr lang="en-US" dirty="0"/>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51</a:t>
            </a:fld>
            <a:endParaRPr lang="en-US"/>
          </a:p>
        </p:txBody>
      </p:sp>
    </p:spTree>
    <p:extLst>
      <p:ext uri="{BB962C8B-B14F-4D97-AF65-F5344CB8AC3E}">
        <p14:creationId xmlns:p14="http://schemas.microsoft.com/office/powerpoint/2010/main" val="6204286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a:t>
            </a:r>
            <a:r>
              <a:rPr lang="en-US" baseline="0" dirty="0"/>
              <a:t> to let participants know where we are in the process this session. We have analyzed student work on one item, and will repeat the process with the next hand-scored item.</a:t>
            </a:r>
            <a:endParaRPr lang="en-US" dirty="0"/>
          </a:p>
          <a:p>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52</a:t>
            </a:fld>
            <a:endParaRPr lang="en-US"/>
          </a:p>
        </p:txBody>
      </p:sp>
    </p:spTree>
    <p:extLst>
      <p:ext uri="{BB962C8B-B14F-4D97-AF65-F5344CB8AC3E}">
        <p14:creationId xmlns:p14="http://schemas.microsoft.com/office/powerpoint/2010/main" val="26519821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Individually review student responses to the second hand-scored item [</a:t>
            </a:r>
            <a:r>
              <a:rPr lang="en-US" i="1" dirty="0"/>
              <a:t>5 min. Individual;</a:t>
            </a:r>
            <a:r>
              <a:rPr lang="en-US" i="1" baseline="0" dirty="0"/>
              <a:t> 5 min</a:t>
            </a:r>
            <a:r>
              <a:rPr lang="en-US" i="1" dirty="0"/>
              <a:t>.</a:t>
            </a:r>
            <a:r>
              <a:rPr lang="en-US" i="1" baseline="0" dirty="0"/>
              <a:t> WG</a:t>
            </a:r>
            <a:r>
              <a:rPr lang="en-US" dirty="0"/>
              <a:t>]</a:t>
            </a:r>
          </a:p>
          <a:p>
            <a:endParaRPr lang="en-US" dirty="0"/>
          </a:p>
          <a:p>
            <a:r>
              <a:rPr lang="en-US" dirty="0"/>
              <a:t>Say: </a:t>
            </a:r>
            <a:r>
              <a:rPr lang="en-US" i="1" dirty="0"/>
              <a:t>“Take a quick</a:t>
            </a:r>
            <a:r>
              <a:rPr lang="en-US" i="1" baseline="0" dirty="0"/>
              <a:t> read through the student responses to the next hand-scored item. Continue making notes on </a:t>
            </a:r>
            <a:r>
              <a:rPr lang="en-US" i="1" dirty="0"/>
              <a:t>Handout </a:t>
            </a:r>
            <a:r>
              <a:rPr lang="en-US" i="1" baseline="0" dirty="0"/>
              <a:t>2.4.</a:t>
            </a:r>
            <a:r>
              <a:rPr lang="en-US" i="1" dirty="0"/>
              <a:t>”</a:t>
            </a:r>
          </a:p>
          <a:p>
            <a:endParaRPr lang="en-US" i="1" dirty="0"/>
          </a:p>
          <a:p>
            <a:r>
              <a:rPr lang="en-US" i="0" dirty="0"/>
              <a:t>Then give</a:t>
            </a:r>
            <a:r>
              <a:rPr lang="en-US" i="0" baseline="0" dirty="0"/>
              <a:t> participants an opportunity to very briefly share out some reactions to the student responses.</a:t>
            </a:r>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53</a:t>
            </a:fld>
            <a:endParaRPr lang="en-US"/>
          </a:p>
        </p:txBody>
      </p:sp>
    </p:spTree>
    <p:extLst>
      <p:ext uri="{BB962C8B-B14F-4D97-AF65-F5344CB8AC3E}">
        <p14:creationId xmlns:p14="http://schemas.microsoft.com/office/powerpoint/2010/main" val="5298314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Scoring Guide for this item [</a:t>
            </a:r>
            <a:r>
              <a:rPr lang="en-US" i="1" dirty="0"/>
              <a:t>3 min. WG</a:t>
            </a:r>
            <a:r>
              <a:rPr lang="en-US" dirty="0"/>
              <a:t>]</a:t>
            </a:r>
          </a:p>
        </p:txBody>
      </p:sp>
      <p:sp>
        <p:nvSpPr>
          <p:cNvPr id="4" name="Slide Number Placeholder 3"/>
          <p:cNvSpPr>
            <a:spLocks noGrp="1"/>
          </p:cNvSpPr>
          <p:nvPr>
            <p:ph type="sldNum" sz="quarter" idx="10"/>
          </p:nvPr>
        </p:nvSpPr>
        <p:spPr/>
        <p:txBody>
          <a:bodyPr/>
          <a:lstStyle/>
          <a:p>
            <a:fld id="{EFF87FF0-DC3F-7F45-BF67-F7C2A31AA66F}" type="slidenum">
              <a:rPr lang="en-US" smtClean="0"/>
              <a:pPr/>
              <a:t>54</a:t>
            </a:fld>
            <a:endParaRPr lang="en-US"/>
          </a:p>
        </p:txBody>
      </p:sp>
    </p:spTree>
    <p:extLst>
      <p:ext uri="{BB962C8B-B14F-4D97-AF65-F5344CB8AC3E}">
        <p14:creationId xmlns:p14="http://schemas.microsoft.com/office/powerpoint/2010/main" val="3918431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Individually score responses to this item [</a:t>
            </a:r>
            <a:r>
              <a:rPr lang="en-US" i="1" dirty="0"/>
              <a:t>5 min. Individual</a:t>
            </a:r>
            <a:r>
              <a:rPr lang="en-US" dirty="0"/>
              <a:t>]</a:t>
            </a:r>
          </a:p>
          <a:p>
            <a:endParaRPr lang="en-US" dirty="0"/>
          </a:p>
          <a:p>
            <a:r>
              <a:rPr lang="en-US" dirty="0"/>
              <a:t>Have participants individually score student responses to this item. </a:t>
            </a:r>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55</a:t>
            </a:fld>
            <a:endParaRPr lang="en-US"/>
          </a:p>
        </p:txBody>
      </p:sp>
    </p:spTree>
    <p:extLst>
      <p:ext uri="{BB962C8B-B14F-4D97-AF65-F5344CB8AC3E}">
        <p14:creationId xmlns:p14="http://schemas.microsoft.com/office/powerpoint/2010/main" val="36591659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scores for this </a:t>
            </a:r>
            <a:r>
              <a:rPr lang="en-US" dirty="0">
                <a:solidFill>
                  <a:srgbClr val="FF6600"/>
                </a:solidFill>
              </a:rPr>
              <a:t>item</a:t>
            </a:r>
            <a:r>
              <a:rPr lang="en-US" dirty="0"/>
              <a:t> [</a:t>
            </a:r>
            <a:r>
              <a:rPr lang="en-US" i="1" dirty="0"/>
              <a:t>8 min. TG/WG</a:t>
            </a:r>
            <a:r>
              <a:rPr lang="en-US" dirty="0"/>
              <a: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Discuss your scores at your table. Are there any samples on which your table cannot agree? Discuss, as a group, the specific samples, as needed. Refer participants to the scores and score</a:t>
            </a:r>
            <a:r>
              <a:rPr lang="en-US" baseline="0" dirty="0"/>
              <a:t> rationales in the Practice Test Resources section of the handout book</a:t>
            </a:r>
            <a:r>
              <a:rPr lang="en-US" dirty="0"/>
              <a:t>. Reminder:</a:t>
            </a:r>
            <a:r>
              <a:rPr lang="en-US" baseline="0" dirty="0"/>
              <a:t> There is</a:t>
            </a:r>
            <a:r>
              <a:rPr lang="en-US" dirty="0"/>
              <a:t> no need to calibrate aggressively;</a:t>
            </a:r>
            <a:r>
              <a:rPr lang="en-US" baseline="0" dirty="0"/>
              <a:t> allow any disagreement of opinion to remain for the time being.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56</a:t>
            </a:fld>
            <a:endParaRPr lang="en-US"/>
          </a:p>
        </p:txBody>
      </p:sp>
    </p:spTree>
    <p:extLst>
      <p:ext uri="{BB962C8B-B14F-4D97-AF65-F5344CB8AC3E}">
        <p14:creationId xmlns:p14="http://schemas.microsoft.com/office/powerpoint/2010/main" val="11341318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Pre-scoring</a:t>
            </a:r>
            <a:r>
              <a:rPr lang="en-US" baseline="0" dirty="0"/>
              <a:t> r</a:t>
            </a:r>
            <a:r>
              <a:rPr lang="en-US" dirty="0"/>
              <a:t>eflection on demands of the final hand-scored item [</a:t>
            </a:r>
            <a:r>
              <a:rPr lang="en-US" i="1" dirty="0"/>
              <a:t>3 min. TG; 2 min. WG</a:t>
            </a:r>
            <a:r>
              <a:rPr lang="en-US" dirty="0"/>
              <a:t>]</a:t>
            </a:r>
          </a:p>
          <a:p>
            <a:endParaRPr lang="en-US" dirty="0"/>
          </a:p>
          <a:p>
            <a:r>
              <a:rPr lang="en-US" dirty="0"/>
              <a:t>Direct participants to their notes on Handout </a:t>
            </a:r>
            <a:r>
              <a:rPr lang="en-US" dirty="0">
                <a:solidFill>
                  <a:srgbClr val="FF6600"/>
                </a:solidFill>
              </a:rPr>
              <a:t>2.1</a:t>
            </a:r>
            <a:r>
              <a:rPr lang="en-US" dirty="0"/>
              <a:t>. Ask them to think again about the math skills needed to successfully complete the items in the task, and any anticipated difficulties. Ask them to be prepared to share with the whole group. Then direct them to Handout </a:t>
            </a:r>
            <a:r>
              <a:rPr lang="en-US" dirty="0">
                <a:solidFill>
                  <a:srgbClr val="FF6600"/>
                </a:solidFill>
              </a:rPr>
              <a:t>2.4</a:t>
            </a:r>
            <a:r>
              <a:rPr lang="en-US" dirty="0"/>
              <a:t> to add notes as they look at responses to the next item.</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57</a:t>
            </a:fld>
            <a:endParaRPr lang="en-US"/>
          </a:p>
        </p:txBody>
      </p:sp>
    </p:spTree>
    <p:extLst>
      <p:ext uri="{BB962C8B-B14F-4D97-AF65-F5344CB8AC3E}">
        <p14:creationId xmlns:p14="http://schemas.microsoft.com/office/powerpoint/2010/main" val="19789510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Individually review student responses to the second </a:t>
            </a:r>
            <a:r>
              <a:rPr lang="en-US"/>
              <a:t>hand-scored item </a:t>
            </a:r>
            <a:r>
              <a:rPr lang="en-US" dirty="0"/>
              <a:t>[</a:t>
            </a:r>
            <a:r>
              <a:rPr lang="en-US" i="1" dirty="0"/>
              <a:t>5 min. Individual;</a:t>
            </a:r>
            <a:r>
              <a:rPr lang="en-US" i="1" baseline="0" dirty="0"/>
              <a:t> 5 min WG</a:t>
            </a:r>
            <a:r>
              <a:rPr lang="en-US" dirty="0"/>
              <a:t>]</a:t>
            </a:r>
          </a:p>
          <a:p>
            <a:endParaRPr lang="en-US" dirty="0"/>
          </a:p>
          <a:p>
            <a:r>
              <a:rPr lang="en-US" dirty="0"/>
              <a:t>Say: </a:t>
            </a:r>
            <a:r>
              <a:rPr lang="en-US" i="1" dirty="0"/>
              <a:t>“Take a quick</a:t>
            </a:r>
            <a:r>
              <a:rPr lang="en-US" i="1" baseline="0" dirty="0"/>
              <a:t> read through the student responses to the next hand-scored item and continue making notes on </a:t>
            </a:r>
            <a:r>
              <a:rPr lang="en-US" i="1" dirty="0"/>
              <a:t>Handout </a:t>
            </a:r>
            <a:r>
              <a:rPr lang="en-US" i="1" baseline="0" dirty="0"/>
              <a:t>2.4.</a:t>
            </a:r>
            <a:r>
              <a:rPr lang="en-US" i="1" dirty="0"/>
              <a:t>”</a:t>
            </a:r>
          </a:p>
          <a:p>
            <a:endParaRPr lang="en-US" i="1" dirty="0"/>
          </a:p>
          <a:p>
            <a:r>
              <a:rPr lang="en-US" i="0" dirty="0"/>
              <a:t>Give</a:t>
            </a:r>
            <a:r>
              <a:rPr lang="en-US" i="0" baseline="0" dirty="0"/>
              <a:t> participants an opportunity to very briefly share out some reactions to the student responses.</a:t>
            </a:r>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58</a:t>
            </a:fld>
            <a:endParaRPr lang="en-US"/>
          </a:p>
        </p:txBody>
      </p:sp>
    </p:spTree>
    <p:extLst>
      <p:ext uri="{BB962C8B-B14F-4D97-AF65-F5344CB8AC3E}">
        <p14:creationId xmlns:p14="http://schemas.microsoft.com/office/powerpoint/2010/main" val="17308159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Scoring Guide for this item. [</a:t>
            </a:r>
            <a:r>
              <a:rPr lang="en-US" i="1" dirty="0"/>
              <a:t>3 min. WG</a:t>
            </a:r>
            <a:r>
              <a:rPr lang="en-US" dirty="0"/>
              <a:t>]</a:t>
            </a:r>
          </a:p>
        </p:txBody>
      </p:sp>
      <p:sp>
        <p:nvSpPr>
          <p:cNvPr id="4" name="Slide Number Placeholder 3"/>
          <p:cNvSpPr>
            <a:spLocks noGrp="1"/>
          </p:cNvSpPr>
          <p:nvPr>
            <p:ph type="sldNum" sz="quarter" idx="10"/>
          </p:nvPr>
        </p:nvSpPr>
        <p:spPr/>
        <p:txBody>
          <a:bodyPr/>
          <a:lstStyle/>
          <a:p>
            <a:fld id="{EFF87FF0-DC3F-7F45-BF67-F7C2A31AA66F}" type="slidenum">
              <a:rPr lang="en-US" smtClean="0"/>
              <a:pPr/>
              <a:t>59</a:t>
            </a:fld>
            <a:endParaRPr lang="en-US"/>
          </a:p>
        </p:txBody>
      </p:sp>
    </p:spTree>
    <p:extLst>
      <p:ext uri="{BB962C8B-B14F-4D97-AF65-F5344CB8AC3E}">
        <p14:creationId xmlns:p14="http://schemas.microsoft.com/office/powerpoint/2010/main" val="3787674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Individually score responses to this item. [</a:t>
            </a:r>
            <a:r>
              <a:rPr lang="en-US" i="1" dirty="0"/>
              <a:t>5 min. Individual</a:t>
            </a:r>
            <a:r>
              <a:rPr lang="en-US" dirty="0"/>
              <a:t>]</a:t>
            </a:r>
          </a:p>
          <a:p>
            <a:endParaRPr lang="en-US" dirty="0"/>
          </a:p>
          <a:p>
            <a:r>
              <a:rPr lang="en-US" dirty="0"/>
              <a:t>Have participants individually score student responses to this item. </a:t>
            </a:r>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60</a:t>
            </a:fld>
            <a:endParaRPr lang="en-US"/>
          </a:p>
        </p:txBody>
      </p:sp>
    </p:spTree>
    <p:extLst>
      <p:ext uri="{BB962C8B-B14F-4D97-AF65-F5344CB8AC3E}">
        <p14:creationId xmlns:p14="http://schemas.microsoft.com/office/powerpoint/2010/main" val="2251705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b="0" dirty="0">
                <a:solidFill>
                  <a:srgbClr val="000000"/>
                </a:solidFill>
              </a:rPr>
              <a:t>Facilitator’s Guide 1B</a:t>
            </a:r>
            <a:endParaRPr lang="en-US" b="0" dirty="0">
              <a:solidFill>
                <a:srgbClr val="000000"/>
              </a:solidFill>
            </a:endParaRPr>
          </a:p>
          <a:p>
            <a:endParaRPr lang="en-US" b="0" dirty="0"/>
          </a:p>
          <a:p>
            <a:r>
              <a:rPr lang="x-none" dirty="0"/>
              <a:t>Discuss the</a:t>
            </a:r>
            <a:r>
              <a:rPr lang="x-none" baseline="0" dirty="0"/>
              <a:t> objectives for Session 1 as presented on the slide. </a:t>
            </a:r>
            <a:endParaRPr lang="x-none"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a:t>
            </a:fld>
            <a:endParaRPr lang="en-US" dirty="0"/>
          </a:p>
        </p:txBody>
      </p:sp>
    </p:spTree>
    <p:extLst>
      <p:ext uri="{BB962C8B-B14F-4D97-AF65-F5344CB8AC3E}">
        <p14:creationId xmlns:p14="http://schemas.microsoft.com/office/powerpoint/2010/main" val="19438520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Compare scores for this item. [</a:t>
            </a:r>
            <a:r>
              <a:rPr lang="x-none" i="1" dirty="0"/>
              <a:t>5 min. TG; </a:t>
            </a:r>
            <a:r>
              <a:rPr lang="en-US" i="1" dirty="0"/>
              <a:t>5</a:t>
            </a:r>
            <a:r>
              <a:rPr lang="x-none" i="1" dirty="0"/>
              <a:t> min. WG</a:t>
            </a:r>
            <a:r>
              <a:rPr lang="x-none" dirty="0"/>
              <a: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x-none" dirty="0"/>
              <a:t>Say: “</a:t>
            </a:r>
            <a:r>
              <a:rPr lang="x-none" i="1" dirty="0"/>
              <a:t>Discuss your scores at your table</a:t>
            </a:r>
            <a:r>
              <a:rPr lang="en-US" i="1" dirty="0"/>
              <a:t> and review the</a:t>
            </a:r>
            <a:r>
              <a:rPr lang="en-US" i="1" baseline="0" dirty="0"/>
              <a:t> scores and rationales from the Understanding Proficiency team</a:t>
            </a:r>
            <a:r>
              <a:rPr lang="x-none" i="1" dirty="0"/>
              <a:t>. Are there any samples on which your table doesn</a:t>
            </a:r>
            <a:r>
              <a:rPr lang="en-US" i="1" dirty="0"/>
              <a:t>’</a:t>
            </a:r>
            <a:r>
              <a:rPr lang="x-none" i="1" dirty="0"/>
              <a:t>t agree? Discuss these samples as a group, as needed.</a:t>
            </a:r>
            <a:r>
              <a:rPr lang="en-US" i="1" dirty="0"/>
              <a:t> Capture any new ideas from</a:t>
            </a:r>
            <a:r>
              <a:rPr lang="en-US" i="1" baseline="0" dirty="0"/>
              <a:t> your table on </a:t>
            </a:r>
            <a:r>
              <a:rPr lang="en-US" i="1" dirty="0"/>
              <a:t>Handout </a:t>
            </a:r>
            <a:r>
              <a:rPr lang="en-US" i="1" baseline="0" dirty="0"/>
              <a:t>2.4</a:t>
            </a:r>
            <a:r>
              <a:rPr lang="en-US" i="1" dirty="0"/>
              <a:t>.</a:t>
            </a:r>
            <a:r>
              <a:rPr lang="x-none" i="1" dirty="0"/>
              <a:t>”</a:t>
            </a:r>
            <a:r>
              <a:rPr lang="x-none" dirty="0"/>
              <a:t>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Facilitate a brief</a:t>
            </a:r>
            <a:r>
              <a:rPr lang="en-US" baseline="0" dirty="0"/>
              <a:t> </a:t>
            </a:r>
            <a:r>
              <a:rPr lang="en-US" dirty="0"/>
              <a:t>whole-group </a:t>
            </a:r>
            <a:r>
              <a:rPr lang="en-US" baseline="0" dirty="0"/>
              <a:t>discussion about patterns in the student work. </a:t>
            </a:r>
            <a:endParaRPr lang="x-none" dirty="0"/>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61</a:t>
            </a:fld>
            <a:endParaRPr lang="en-US"/>
          </a:p>
        </p:txBody>
      </p:sp>
    </p:spTree>
    <p:extLst>
      <p:ext uri="{BB962C8B-B14F-4D97-AF65-F5344CB8AC3E}">
        <p14:creationId xmlns:p14="http://schemas.microsoft.com/office/powerpoint/2010/main" val="31717020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a:t>
            </a:r>
            <a:r>
              <a:rPr lang="en-US" baseline="0" dirty="0"/>
              <a:t> to show participants where we are in the process this session. We are ready to debrief the task.</a:t>
            </a:r>
            <a:endParaRPr lang="en-US" dirty="0"/>
          </a:p>
          <a:p>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62</a:t>
            </a:fld>
            <a:endParaRPr lang="en-US"/>
          </a:p>
        </p:txBody>
      </p:sp>
    </p:spTree>
    <p:extLst>
      <p:ext uri="{BB962C8B-B14F-4D97-AF65-F5344CB8AC3E}">
        <p14:creationId xmlns:p14="http://schemas.microsoft.com/office/powerpoint/2010/main" val="25608539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0" baseline="0" dirty="0">
                <a:solidFill>
                  <a:srgbClr val="000000"/>
                </a:solidFill>
              </a:rPr>
              <a:t>Total time for Session 2D: </a:t>
            </a:r>
            <a:r>
              <a:rPr lang="en-US" b="1" baseline="0" dirty="0">
                <a:solidFill>
                  <a:srgbClr val="000000"/>
                </a:solidFill>
              </a:rPr>
              <a:t>30 min</a:t>
            </a:r>
          </a:p>
          <a:p>
            <a:pPr defTabSz="914350">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63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8113491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a:t>Debriefing the Task</a:t>
            </a:r>
            <a:r>
              <a:rPr lang="en-US" i="1" dirty="0"/>
              <a:t> </a:t>
            </a:r>
            <a:r>
              <a:rPr lang="en-US" dirty="0"/>
              <a:t>[</a:t>
            </a:r>
            <a:r>
              <a:rPr lang="en-US" i="1" dirty="0"/>
              <a:t>3 min. TG; 3 min. WG</a:t>
            </a:r>
            <a:r>
              <a:rPr lang="en-US" dirty="0"/>
              <a:t>]</a:t>
            </a:r>
          </a:p>
          <a:p>
            <a:endParaRPr lang="en-US" dirty="0"/>
          </a:p>
          <a:p>
            <a:r>
              <a:rPr lang="en-US" dirty="0"/>
              <a:t>Ask: “</a:t>
            </a:r>
            <a:r>
              <a:rPr lang="en-US" i="1" dirty="0"/>
              <a:t>What can we learn from analyzing responses to this task?”</a:t>
            </a:r>
            <a:endParaRPr lang="en-US" dirty="0"/>
          </a:p>
          <a:p>
            <a:r>
              <a:rPr lang="en-US" dirty="0"/>
              <a:t>Say: </a:t>
            </a:r>
            <a:r>
              <a:rPr lang="en-US" i="1" dirty="0"/>
              <a:t>“Review the items we scored and review your notes on the Analyzing</a:t>
            </a:r>
            <a:r>
              <a:rPr lang="en-US" i="1" baseline="0" dirty="0"/>
              <a:t> Student Work handout</a:t>
            </a:r>
            <a:r>
              <a:rPr lang="en-US" i="1" dirty="0"/>
              <a:t>. Consider each bullet on the slide. Discuss your thoughts as a table.”</a:t>
            </a:r>
            <a:endParaRPr lang="en-US" dirty="0"/>
          </a:p>
          <a:p>
            <a:r>
              <a:rPr lang="en-US" i="1" dirty="0"/>
              <a:t> </a:t>
            </a:r>
            <a:endParaRPr lang="en-US" dirty="0"/>
          </a:p>
          <a:p>
            <a:r>
              <a:rPr lang="en-US" dirty="0"/>
              <a:t>Circulate as tables discuss, making some notes for yourself of things to highlight in your summary. Ask groups to share thoughts with the whole group.</a:t>
            </a:r>
          </a:p>
        </p:txBody>
      </p:sp>
      <p:sp>
        <p:nvSpPr>
          <p:cNvPr id="4" name="Slide Number Placeholder 3"/>
          <p:cNvSpPr>
            <a:spLocks noGrp="1"/>
          </p:cNvSpPr>
          <p:nvPr>
            <p:ph type="sldNum" sz="quarter" idx="10"/>
          </p:nvPr>
        </p:nvSpPr>
        <p:spPr/>
        <p:txBody>
          <a:bodyPr/>
          <a:lstStyle/>
          <a:p>
            <a:fld id="{CD20482A-77F2-BB4F-A8FD-2D4A4049F1D1}" type="slidenum">
              <a:rPr lang="en-US" smtClean="0"/>
              <a:pPr/>
              <a:t>64</a:t>
            </a:fld>
            <a:endParaRPr lang="en-US"/>
          </a:p>
        </p:txBody>
      </p:sp>
    </p:spTree>
    <p:extLst>
      <p:ext uri="{BB962C8B-B14F-4D97-AF65-F5344CB8AC3E}">
        <p14:creationId xmlns:p14="http://schemas.microsoft.com/office/powerpoint/2010/main" val="40982722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Hidden</a:t>
            </a:r>
            <a:r>
              <a:rPr lang="en-US" baseline="0" dirty="0"/>
              <a:t> slide, available as alternative to next set of reflection questions </a:t>
            </a:r>
            <a:r>
              <a:rPr lang="x-none" dirty="0"/>
              <a:t>[</a:t>
            </a:r>
            <a:r>
              <a:rPr lang="x-none" i="1" dirty="0"/>
              <a:t>10 min</a:t>
            </a:r>
            <a:r>
              <a:rPr lang="en-US" i="1" dirty="0"/>
              <a:t>.</a:t>
            </a:r>
            <a:r>
              <a:rPr lang="x-none" dirty="0"/>
              <a:t>]</a:t>
            </a:r>
            <a:endParaRPr lang="en-US" dirty="0"/>
          </a:p>
          <a:p>
            <a:endParaRPr lang="en-US" dirty="0"/>
          </a:p>
          <a:p>
            <a:r>
              <a:rPr lang="x-none" dirty="0"/>
              <a:t>Rather</a:t>
            </a:r>
            <a:r>
              <a:rPr lang="x-none" baseline="0" dirty="0"/>
              <a:t> than having each table share out its entire list, walk around while they work and then pull out some common threads in the discussion. C</a:t>
            </a:r>
            <a:r>
              <a:rPr lang="x-none" dirty="0"/>
              <a:t>enter the discussion around the knowledge</a:t>
            </a:r>
            <a:r>
              <a:rPr lang="x-none" baseline="0" dirty="0"/>
              <a:t> and skill demands listed by the tables, but also include the other two questions as appropriate. </a:t>
            </a:r>
            <a:endParaRPr lang="en-US" baseline="0"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65</a:t>
            </a:fld>
            <a:endParaRPr lang="en-US"/>
          </a:p>
        </p:txBody>
      </p:sp>
    </p:spTree>
    <p:extLst>
      <p:ext uri="{BB962C8B-B14F-4D97-AF65-F5344CB8AC3E}">
        <p14:creationId xmlns:p14="http://schemas.microsoft.com/office/powerpoint/2010/main" val="4324896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 on the task</a:t>
            </a:r>
            <a:r>
              <a:rPr lang="en-US" baseline="0" dirty="0"/>
              <a:t> and student work [</a:t>
            </a:r>
            <a:r>
              <a:rPr lang="en-US" i="1" baseline="0" dirty="0"/>
              <a:t>10 min</a:t>
            </a:r>
            <a:r>
              <a:rPr lang="en-US" i="1" dirty="0"/>
              <a:t>.</a:t>
            </a:r>
            <a:r>
              <a:rPr lang="en-US" dirty="0"/>
              <a:t>]</a:t>
            </a:r>
            <a:endParaRPr lang="en-US" baseline="0" dirty="0"/>
          </a:p>
          <a:p>
            <a:endParaRPr lang="en-US" dirty="0"/>
          </a:p>
          <a:p>
            <a:r>
              <a:rPr lang="en-US" dirty="0"/>
              <a:t>Optional: Post three</a:t>
            </a:r>
            <a:r>
              <a:rPr lang="en-US" baseline="0" dirty="0"/>
              <a:t> pieces of </a:t>
            </a:r>
            <a:r>
              <a:rPr lang="en-US" dirty="0"/>
              <a:t>chart paper around the room,</a:t>
            </a:r>
            <a:r>
              <a:rPr lang="en-US" baseline="0" dirty="0"/>
              <a:t> each with one of these questions on them. Ask participants to reflect on these questions, and walk around to the three pieces of chart paper</a:t>
            </a:r>
            <a:r>
              <a:rPr lang="en-US" dirty="0"/>
              <a:t>,</a:t>
            </a:r>
            <a:r>
              <a:rPr lang="en-US" baseline="0" dirty="0"/>
              <a:t> writing their reflections on each one. Once the posters are populated, circulate and provide a summary of themes that emerged on each. </a:t>
            </a:r>
          </a:p>
          <a:p>
            <a:endParaRPr lang="en-US" dirty="0"/>
          </a:p>
          <a:p>
            <a:r>
              <a:rPr lang="en-US" baseline="0" dirty="0"/>
              <a:t>As an alternative, these discussion questions could be managed in table groups. </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66</a:t>
            </a:fld>
            <a:endParaRPr lang="en-US"/>
          </a:p>
        </p:txBody>
      </p:sp>
    </p:spTree>
    <p:extLst>
      <p:ext uri="{BB962C8B-B14F-4D97-AF65-F5344CB8AC3E}">
        <p14:creationId xmlns:p14="http://schemas.microsoft.com/office/powerpoint/2010/main" val="19843439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67</a:t>
            </a:fld>
            <a:endParaRPr lang="en-US"/>
          </a:p>
        </p:txBody>
      </p:sp>
    </p:spTree>
    <p:extLst>
      <p:ext uri="{BB962C8B-B14F-4D97-AF65-F5344CB8AC3E}">
        <p14:creationId xmlns:p14="http://schemas.microsoft.com/office/powerpoint/2010/main" val="19442284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3 Objectives [</a:t>
            </a:r>
            <a:r>
              <a:rPr lang="en-US" i="1" dirty="0"/>
              <a:t>5 min. WG</a:t>
            </a:r>
            <a:r>
              <a:rPr lang="en-US" dirty="0"/>
              <a:t>]</a:t>
            </a:r>
          </a:p>
          <a:p>
            <a:endParaRPr lang="en-US" dirty="0"/>
          </a:p>
          <a:p>
            <a:r>
              <a:rPr lang="en-US" dirty="0"/>
              <a:t>Read the objectives on the slide and then say:</a:t>
            </a:r>
          </a:p>
          <a:p>
            <a:endParaRPr lang="en-US" dirty="0"/>
          </a:p>
          <a:p>
            <a:pPr>
              <a:defRPr/>
            </a:pPr>
            <a:r>
              <a:rPr lang="en-US" dirty="0"/>
              <a:t>“</a:t>
            </a:r>
            <a:r>
              <a:rPr lang="en-US" i="1" dirty="0"/>
              <a:t>The purpose of the rest of our time together is to focus on what to do with the evidence of student thinking elicited by performance tasks</a:t>
            </a:r>
            <a:r>
              <a:rPr lang="en-US" i="1" baseline="0" dirty="0"/>
              <a:t>.</a:t>
            </a:r>
            <a:r>
              <a:rPr lang="en-US" i="1" dirty="0"/>
              <a:t> That is, how to respond to students in ways that move their thinking forward—rather than marking work right/wrong, grading, scoring—and how to generate more and richer evidence with an adapted, expanded version of the task.</a:t>
            </a:r>
            <a:r>
              <a:rPr lang="en-US" dirty="0"/>
              <a:t>”</a:t>
            </a:r>
          </a:p>
          <a:p>
            <a:endParaRPr lang="en-US" baseline="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68</a:t>
            </a:fld>
            <a:endParaRPr lang="en-US"/>
          </a:p>
        </p:txBody>
      </p:sp>
    </p:spTree>
    <p:extLst>
      <p:ext uri="{BB962C8B-B14F-4D97-AF65-F5344CB8AC3E}">
        <p14:creationId xmlns:p14="http://schemas.microsoft.com/office/powerpoint/2010/main" val="15092929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r>
              <a:rPr lang="en-US" b="0" baseline="0" dirty="0">
                <a:solidFill>
                  <a:srgbClr val="000000"/>
                </a:solidFill>
              </a:rPr>
              <a:t>Total time for Session 3A: </a:t>
            </a:r>
            <a:r>
              <a:rPr lang="en-US" b="1" baseline="0" dirty="0">
                <a:solidFill>
                  <a:srgbClr val="000000"/>
                </a:solidFill>
              </a:rPr>
              <a:t>30 min. </a:t>
            </a:r>
          </a:p>
          <a:p>
            <a:pPr defTabSz="897252">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69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3249464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Individually Complete Performance Task</a:t>
            </a:r>
            <a:r>
              <a:rPr lang="en-US" i="1" dirty="0"/>
              <a:t> </a:t>
            </a:r>
            <a:r>
              <a:rPr lang="en-US" dirty="0"/>
              <a:t>[</a:t>
            </a:r>
            <a:r>
              <a:rPr lang="en-US" i="1" dirty="0"/>
              <a:t>15–20 min. Individual</a:t>
            </a:r>
            <a:r>
              <a:rPr lang="en-US" dirty="0"/>
              <a:t>]</a:t>
            </a:r>
          </a:p>
          <a:p>
            <a:endParaRPr lang="en-US" dirty="0"/>
          </a:p>
          <a:p>
            <a:pPr defTabSz="457175">
              <a:defRPr/>
            </a:pPr>
            <a:r>
              <a:rPr lang="en-US" dirty="0"/>
              <a:t>Say: </a:t>
            </a:r>
            <a:r>
              <a:rPr lang="en-US" i="1" dirty="0"/>
              <a:t>“You will now complete a standardized performance task. Please complete the task independently. You will have 15-20 minutes. The stimulus and items are in the SBAC Practice Test Resources section of the Math Book</a:t>
            </a:r>
            <a:r>
              <a:rPr lang="en-US" dirty="0"/>
              <a:t>.</a:t>
            </a:r>
            <a:r>
              <a:rPr lang="en-US" i="1" dirty="0"/>
              <a:t>”</a:t>
            </a:r>
            <a:r>
              <a:rPr lang="en-US" dirty="0">
                <a:solidFill>
                  <a:srgbClr val="FF6600"/>
                </a:solidFill>
              </a:rPr>
              <a:t> </a:t>
            </a:r>
          </a:p>
          <a:p>
            <a:endParaRPr lang="en-US" i="1" dirty="0"/>
          </a:p>
          <a:p>
            <a:endParaRPr lang="en-US" i="1" dirty="0"/>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70</a:t>
            </a:fld>
            <a:endParaRPr lang="en-US"/>
          </a:p>
        </p:txBody>
      </p:sp>
    </p:spTree>
    <p:extLst>
      <p:ext uri="{BB962C8B-B14F-4D97-AF65-F5344CB8AC3E}">
        <p14:creationId xmlns:p14="http://schemas.microsoft.com/office/powerpoint/2010/main" val="202102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Facilitator’s Guide 1B </a:t>
            </a:r>
            <a:endParaRPr lang="en-US" dirty="0"/>
          </a:p>
          <a:p>
            <a:endParaRPr lang="en-US" dirty="0"/>
          </a:p>
          <a:p>
            <a:r>
              <a:rPr lang="x-none" dirty="0"/>
              <a:t>Ask participants to find Handout</a:t>
            </a:r>
            <a:r>
              <a:rPr lang="x-none" baseline="0" dirty="0"/>
              <a:t> 1.1</a:t>
            </a:r>
            <a:r>
              <a:rPr lang="en-US" dirty="0"/>
              <a:t>,</a:t>
            </a:r>
            <a:r>
              <a:rPr lang="x-none" baseline="0" dirty="0"/>
              <a:t> Types of Assessment Note-Taker. Let them know that </a:t>
            </a:r>
            <a:r>
              <a:rPr lang="x-none" dirty="0"/>
              <a:t>w</a:t>
            </a:r>
            <a:r>
              <a:rPr lang="en-US" dirty="0"/>
              <a:t>e</a:t>
            </a:r>
            <a:r>
              <a:rPr lang="x-none" dirty="0"/>
              <a:t> </a:t>
            </a:r>
            <a:r>
              <a:rPr lang="x-none" baseline="0" dirty="0"/>
              <a:t>will</a:t>
            </a:r>
            <a:r>
              <a:rPr lang="x-none" dirty="0"/>
              <a:t> </a:t>
            </a:r>
            <a:r>
              <a:rPr lang="x-none" baseline="0" dirty="0"/>
              <a:t>be reviewing three types of assessment</a:t>
            </a:r>
            <a:r>
              <a:rPr lang="en-US" dirty="0"/>
              <a:t>:</a:t>
            </a:r>
            <a:r>
              <a:rPr lang="x-none" dirty="0"/>
              <a:t> </a:t>
            </a:r>
            <a:r>
              <a:rPr lang="en-US" dirty="0"/>
              <a:t>f</a:t>
            </a:r>
            <a:r>
              <a:rPr lang="x-none" dirty="0"/>
              <a:t>ormative</a:t>
            </a:r>
            <a:r>
              <a:rPr lang="en-US" dirty="0"/>
              <a:t>,</a:t>
            </a:r>
            <a:r>
              <a:rPr lang="x-none" dirty="0"/>
              <a:t> interim</a:t>
            </a:r>
            <a:r>
              <a:rPr lang="en-US" dirty="0"/>
              <a:t>,</a:t>
            </a:r>
            <a:r>
              <a:rPr lang="x-none" dirty="0"/>
              <a:t> </a:t>
            </a:r>
            <a:r>
              <a:rPr lang="x-none" baseline="0" dirty="0"/>
              <a:t>and s</a:t>
            </a:r>
            <a:r>
              <a:rPr lang="x-none" dirty="0"/>
              <a:t>ummative</a:t>
            </a:r>
            <a:r>
              <a:rPr lang="x-none" b="0" baseline="0" dirty="0">
                <a:solidFill>
                  <a:srgbClr val="000000"/>
                </a:solidFill>
              </a:rPr>
              <a:t>. </a:t>
            </a:r>
          </a:p>
          <a:p>
            <a:endParaRPr lang="en-US" b="0" baseline="0" dirty="0">
              <a:solidFill>
                <a:srgbClr val="000000"/>
              </a:solidFill>
            </a:endParaRPr>
          </a:p>
          <a:p>
            <a:r>
              <a:rPr lang="x-none" b="0" baseline="0" dirty="0">
                <a:solidFill>
                  <a:srgbClr val="000000"/>
                </a:solidFill>
              </a:rPr>
              <a:t>Suggest that they take notes on the top two boxes (Purpose and Examples in My Context) for each of the assessment types we discuss. We will return to this handout later in this session, addressing the bottom </a:t>
            </a:r>
            <a:r>
              <a:rPr lang="x-none" dirty="0">
                <a:solidFill>
                  <a:srgbClr val="000000"/>
                </a:solidFill>
              </a:rPr>
              <a:t>t</a:t>
            </a:r>
            <a:r>
              <a:rPr lang="en-US" dirty="0">
                <a:solidFill>
                  <a:srgbClr val="000000"/>
                </a:solidFill>
              </a:rPr>
              <a:t>w</a:t>
            </a:r>
            <a:r>
              <a:rPr lang="x-none" dirty="0">
                <a:solidFill>
                  <a:srgbClr val="000000"/>
                </a:solidFill>
              </a:rPr>
              <a:t>o </a:t>
            </a:r>
            <a:r>
              <a:rPr lang="x-none" b="0" baseline="0" dirty="0">
                <a:solidFill>
                  <a:srgbClr val="000000"/>
                </a:solidFill>
              </a:rPr>
              <a:t>boxes for each assessment type then. </a:t>
            </a:r>
          </a:p>
          <a:p>
            <a:endParaRPr lang="en-US" baseline="0" dirty="0"/>
          </a:p>
          <a:p>
            <a:r>
              <a:rPr lang="x-none" baseline="0" dirty="0"/>
              <a:t>You may want to let participants know that this is not an exhaustive list of types of assessment.</a:t>
            </a:r>
            <a:endParaRPr lang="x-none"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7</a:t>
            </a:fld>
            <a:endParaRPr lang="en-US" dirty="0"/>
          </a:p>
        </p:txBody>
      </p:sp>
    </p:spTree>
    <p:extLst>
      <p:ext uri="{BB962C8B-B14F-4D97-AF65-F5344CB8AC3E}">
        <p14:creationId xmlns:p14="http://schemas.microsoft.com/office/powerpoint/2010/main" val="12577766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Initial Reactions [</a:t>
            </a:r>
            <a:r>
              <a:rPr lang="x-none" i="1" dirty="0"/>
              <a:t>3 min. table groups; 2 min. whole group</a:t>
            </a:r>
            <a:r>
              <a:rPr lang="x-none" dirty="0"/>
              <a:t>]</a:t>
            </a:r>
            <a:endParaRPr lang="en-US" dirty="0"/>
          </a:p>
          <a:p>
            <a:endParaRPr lang="en-US" dirty="0"/>
          </a:p>
          <a:p>
            <a:r>
              <a:rPr lang="x-none" dirty="0"/>
              <a:t>Ask participants to discuss each question on the slide and be prepared to share with the group. Circulate as tables discuss, making some notes for yourself of things to highlight in your summary. Ask groups to share thoughts with the whole group.</a:t>
            </a:r>
          </a:p>
        </p:txBody>
      </p:sp>
      <p:sp>
        <p:nvSpPr>
          <p:cNvPr id="4" name="Slide Number Placeholder 3"/>
          <p:cNvSpPr>
            <a:spLocks noGrp="1"/>
          </p:cNvSpPr>
          <p:nvPr>
            <p:ph type="sldNum" sz="quarter" idx="10"/>
          </p:nvPr>
        </p:nvSpPr>
        <p:spPr/>
        <p:txBody>
          <a:bodyPr/>
          <a:lstStyle/>
          <a:p>
            <a:fld id="{06160D70-B2DB-B54A-9B7D-F456A8B30E58}" type="slidenum">
              <a:rPr lang="en-US" smtClean="0"/>
              <a:pPr/>
              <a:t>71</a:t>
            </a:fld>
            <a:endParaRPr lang="en-US"/>
          </a:p>
        </p:txBody>
      </p:sp>
    </p:spTree>
    <p:extLst>
      <p:ext uri="{BB962C8B-B14F-4D97-AF65-F5344CB8AC3E}">
        <p14:creationId xmlns:p14="http://schemas.microsoft.com/office/powerpoint/2010/main" val="9556396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the Mathematics and Anticipating Issues [</a:t>
            </a:r>
            <a:r>
              <a:rPr lang="en-US" i="1" dirty="0"/>
              <a:t>5 min. TG; 3 min. WG</a:t>
            </a:r>
            <a:r>
              <a:rPr lang="en-US" dirty="0"/>
              <a:t>]</a:t>
            </a:r>
          </a:p>
          <a:p>
            <a:endParaRPr lang="en-US" dirty="0"/>
          </a:p>
          <a:p>
            <a:r>
              <a:rPr lang="en-US" dirty="0"/>
              <a:t>Direct participants to </a:t>
            </a:r>
            <a:r>
              <a:rPr lang="en-US" dirty="0">
                <a:solidFill>
                  <a:srgbClr val="FF6600"/>
                </a:solidFill>
              </a:rPr>
              <a:t>Handout 3.1</a:t>
            </a:r>
            <a:r>
              <a:rPr lang="en-US" dirty="0"/>
              <a:t>. Ask them to identify the math skills needed to successfully complete the items in the task, and to anticipate areas in which students will have difficulty. Ask them to be prepared to share with the whole group. </a:t>
            </a:r>
          </a:p>
          <a:p>
            <a:endParaRPr lang="en-US" dirty="0"/>
          </a:p>
          <a:p>
            <a:r>
              <a:rPr lang="en-US" dirty="0"/>
              <a:t>Circulate as tables discuss, making some notes for yourself of things to highlight in your summary. Ask groups to share thoughts with the whole group.</a:t>
            </a:r>
          </a:p>
        </p:txBody>
      </p:sp>
      <p:sp>
        <p:nvSpPr>
          <p:cNvPr id="4" name="Slide Number Placeholder 3"/>
          <p:cNvSpPr>
            <a:spLocks noGrp="1"/>
          </p:cNvSpPr>
          <p:nvPr>
            <p:ph type="sldNum" sz="quarter" idx="10"/>
          </p:nvPr>
        </p:nvSpPr>
        <p:spPr/>
        <p:txBody>
          <a:bodyPr/>
          <a:lstStyle/>
          <a:p>
            <a:fld id="{EFF87FF0-DC3F-7F45-BF67-F7C2A31AA66F}" type="slidenum">
              <a:rPr lang="en-US" smtClean="0"/>
              <a:pPr/>
              <a:t>72</a:t>
            </a:fld>
            <a:endParaRPr lang="en-US"/>
          </a:p>
        </p:txBody>
      </p:sp>
    </p:spTree>
    <p:extLst>
      <p:ext uri="{BB962C8B-B14F-4D97-AF65-F5344CB8AC3E}">
        <p14:creationId xmlns:p14="http://schemas.microsoft.com/office/powerpoint/2010/main" val="4156744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a:t>
            </a:r>
            <a:r>
              <a:rPr lang="en-US" baseline="0" dirty="0"/>
              <a:t> to let participants know where we are in the process of our deep dive into a Smarter Balanced performance task. We have gotten to know the task and we will begin to analyze the student responses to the hand-scored items in the task.</a:t>
            </a:r>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73</a:t>
            </a:fld>
            <a:endParaRPr lang="en-US"/>
          </a:p>
        </p:txBody>
      </p:sp>
    </p:spTree>
    <p:extLst>
      <p:ext uri="{BB962C8B-B14F-4D97-AF65-F5344CB8AC3E}">
        <p14:creationId xmlns:p14="http://schemas.microsoft.com/office/powerpoint/2010/main" val="2451704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r>
              <a:rPr lang="en-US" b="0" baseline="0" dirty="0">
                <a:solidFill>
                  <a:srgbClr val="000000"/>
                </a:solidFill>
              </a:rPr>
              <a:t>Total time for Session 3B: </a:t>
            </a:r>
            <a:r>
              <a:rPr lang="en-US" b="1" baseline="0" dirty="0">
                <a:solidFill>
                  <a:srgbClr val="000000"/>
                </a:solidFill>
              </a:rPr>
              <a:t>30 min. </a:t>
            </a:r>
          </a:p>
          <a:p>
            <a:pPr defTabSz="897252">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74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8440621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Student Work [</a:t>
            </a:r>
            <a:r>
              <a:rPr lang="en-US" i="1" dirty="0"/>
              <a:t>2 min. WG</a:t>
            </a:r>
            <a:r>
              <a:rPr lang="en-US" dirty="0"/>
              <a:t>]</a:t>
            </a:r>
          </a:p>
          <a:p>
            <a:endParaRPr lang="en-US" dirty="0"/>
          </a:p>
          <a:p>
            <a:r>
              <a:rPr lang="en-US" dirty="0"/>
              <a:t>With this slide, invite participants to keep an eye out for the bullet points listed as they look at the student responses to each item within the task, and to make notes on Handout </a:t>
            </a:r>
            <a:r>
              <a:rPr lang="en-US" dirty="0">
                <a:solidFill>
                  <a:srgbClr val="FF6600"/>
                </a:solidFill>
              </a:rPr>
              <a:t>3.2</a:t>
            </a:r>
            <a:r>
              <a:rPr lang="en-US" dirty="0"/>
              <a:t>. Point out that they will be asked to refer back to their notes on this handout later in the session. </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75</a:t>
            </a:fld>
            <a:endParaRPr lang="en-US"/>
          </a:p>
        </p:txBody>
      </p:sp>
    </p:spTree>
    <p:extLst>
      <p:ext uri="{BB962C8B-B14F-4D97-AF65-F5344CB8AC3E}">
        <p14:creationId xmlns:p14="http://schemas.microsoft.com/office/powerpoint/2010/main" val="42881576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Individually review student responses to first hand-scored item [</a:t>
            </a:r>
            <a:r>
              <a:rPr lang="en-US" i="1" dirty="0"/>
              <a:t>5 min. Individual; 5 min. Whole Group</a:t>
            </a:r>
            <a:r>
              <a:rPr lang="en-US" dirty="0"/>
              <a:t>]</a:t>
            </a:r>
          </a:p>
          <a:p>
            <a:endParaRPr lang="en-US" dirty="0"/>
          </a:p>
          <a:p>
            <a:r>
              <a:rPr lang="en-US" dirty="0"/>
              <a:t>Say: </a:t>
            </a:r>
            <a:r>
              <a:rPr lang="en-US" i="1" dirty="0"/>
              <a:t>“Take a quick</a:t>
            </a:r>
            <a:r>
              <a:rPr lang="en-US" i="1" baseline="0" dirty="0"/>
              <a:t> read through the student responses to the first hand-scored item. Begin to make some notes on </a:t>
            </a:r>
            <a:r>
              <a:rPr lang="en-US" i="1" dirty="0"/>
              <a:t>Handout </a:t>
            </a:r>
            <a:r>
              <a:rPr lang="en-US" i="1" baseline="0" dirty="0"/>
              <a:t>3.2.</a:t>
            </a:r>
            <a:r>
              <a:rPr lang="en-US" i="1" dirty="0"/>
              <a:t>”</a:t>
            </a:r>
          </a:p>
          <a:p>
            <a:endParaRPr lang="en-US" i="1" dirty="0"/>
          </a:p>
          <a:p>
            <a:r>
              <a:rPr lang="en-US" i="0" dirty="0"/>
              <a:t>Then give</a:t>
            </a:r>
            <a:r>
              <a:rPr lang="en-US" i="0" baseline="0" dirty="0"/>
              <a:t> participants an opportunity to share out some initial reactions to the student responses.</a:t>
            </a:r>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76</a:t>
            </a:fld>
            <a:endParaRPr lang="en-US"/>
          </a:p>
        </p:txBody>
      </p:sp>
    </p:spTree>
    <p:extLst>
      <p:ext uri="{BB962C8B-B14F-4D97-AF65-F5344CB8AC3E}">
        <p14:creationId xmlns:p14="http://schemas.microsoft.com/office/powerpoint/2010/main" val="38947652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and discuss Scoring Guide, scores,</a:t>
            </a:r>
            <a:r>
              <a:rPr lang="en-US" baseline="0" dirty="0"/>
              <a:t> and rationales </a:t>
            </a:r>
            <a:r>
              <a:rPr lang="en-US" dirty="0"/>
              <a:t>for first hand-scored item [</a:t>
            </a:r>
            <a:r>
              <a:rPr lang="en-US" i="1" dirty="0"/>
              <a:t>10 min. TG/WG</a:t>
            </a:r>
            <a:r>
              <a:rPr lang="en-US" dirty="0"/>
              <a:t>]</a:t>
            </a:r>
          </a:p>
          <a:p>
            <a:endParaRPr lang="en-US" dirty="0"/>
          </a:p>
          <a:p>
            <a:r>
              <a:rPr lang="en-US" dirty="0"/>
              <a:t>Say: </a:t>
            </a:r>
            <a:r>
              <a:rPr lang="en-US" i="1" dirty="0"/>
              <a:t>“The Scoring Guide follows the student responses to the first hand-scored item. Review the Scoring Guide, and then look</a:t>
            </a:r>
            <a:r>
              <a:rPr lang="en-US" i="1" baseline="0" dirty="0"/>
              <a:t> at</a:t>
            </a:r>
            <a:r>
              <a:rPr lang="en-US" i="1" dirty="0"/>
              <a:t> the scores and rationales and discuss as a table. What patterns</a:t>
            </a:r>
            <a:r>
              <a:rPr lang="en-US" i="1" baseline="0" dirty="0"/>
              <a:t> do you notice in the responses</a:t>
            </a:r>
            <a:r>
              <a:rPr lang="en-US" i="1" dirty="0"/>
              <a:t>?”</a:t>
            </a:r>
            <a:r>
              <a:rPr lang="en-US" dirty="0"/>
              <a:t> </a:t>
            </a:r>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77</a:t>
            </a:fld>
            <a:endParaRPr lang="en-US"/>
          </a:p>
        </p:txBody>
      </p:sp>
    </p:spTree>
    <p:extLst>
      <p:ext uri="{BB962C8B-B14F-4D97-AF65-F5344CB8AC3E}">
        <p14:creationId xmlns:p14="http://schemas.microsoft.com/office/powerpoint/2010/main" val="16655446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patterns</a:t>
            </a:r>
            <a:r>
              <a:rPr lang="en-US" baseline="0" dirty="0"/>
              <a:t> in student responses to </a:t>
            </a:r>
            <a:r>
              <a:rPr lang="en-US" dirty="0"/>
              <a:t>this </a:t>
            </a:r>
            <a:r>
              <a:rPr lang="en-US" dirty="0">
                <a:solidFill>
                  <a:srgbClr val="FF6600"/>
                </a:solidFill>
              </a:rPr>
              <a:t>item</a:t>
            </a:r>
            <a:r>
              <a:rPr lang="en-US" dirty="0"/>
              <a:t> [</a:t>
            </a:r>
            <a:r>
              <a:rPr lang="en-US" i="1" dirty="0"/>
              <a:t>8 min. WG</a:t>
            </a:r>
            <a:r>
              <a:rPr lang="en-US" dirty="0"/>
              <a: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Have tables share out several</a:t>
            </a:r>
            <a:r>
              <a:rPr lang="en-US" baseline="0" dirty="0"/>
              <a:t> patterns they identified in the student responses. Ask for examples of good explanations or successful strategies (even if partial), as well as common misconceptions or challenges. </a:t>
            </a:r>
            <a:endParaRPr lang="en-US" dirty="0"/>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78</a:t>
            </a:fld>
            <a:endParaRPr lang="en-US"/>
          </a:p>
        </p:txBody>
      </p:sp>
    </p:spTree>
    <p:extLst>
      <p:ext uri="{BB962C8B-B14F-4D97-AF65-F5344CB8AC3E}">
        <p14:creationId xmlns:p14="http://schemas.microsoft.com/office/powerpoint/2010/main" val="8075344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a:t>
            </a:r>
            <a:r>
              <a:rPr lang="en-US" baseline="0" dirty="0"/>
              <a:t> to let participants know where we are in the session. We have identified and discussed patterns in the responses to the first hand-scored item, and will repeat the process for the next hand-scored item. </a:t>
            </a:r>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79</a:t>
            </a:fld>
            <a:endParaRPr lang="en-US"/>
          </a:p>
        </p:txBody>
      </p:sp>
    </p:spTree>
    <p:extLst>
      <p:ext uri="{BB962C8B-B14F-4D97-AF65-F5344CB8AC3E}">
        <p14:creationId xmlns:p14="http://schemas.microsoft.com/office/powerpoint/2010/main" val="29059264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Individually review student responses to next hand-scored item [</a:t>
            </a:r>
            <a:r>
              <a:rPr lang="en-US" i="1" dirty="0"/>
              <a:t>5 min. Individual; 5 min. Whole Group</a:t>
            </a:r>
            <a:r>
              <a:rPr lang="en-US" dirty="0"/>
              <a:t>]</a:t>
            </a:r>
          </a:p>
          <a:p>
            <a:endParaRPr lang="en-US" dirty="0"/>
          </a:p>
          <a:p>
            <a:r>
              <a:rPr lang="en-US" dirty="0"/>
              <a:t>Say: </a:t>
            </a:r>
            <a:r>
              <a:rPr lang="en-US" i="1" dirty="0"/>
              <a:t>“Take a quick</a:t>
            </a:r>
            <a:r>
              <a:rPr lang="en-US" i="1" baseline="0" dirty="0"/>
              <a:t> read through the student responses to the next hand-scored item. Add to your notes on </a:t>
            </a:r>
            <a:r>
              <a:rPr lang="en-US" i="1" dirty="0"/>
              <a:t>Handout </a:t>
            </a:r>
            <a:r>
              <a:rPr lang="en-US" i="1" baseline="0" dirty="0"/>
              <a:t>3.2.</a:t>
            </a:r>
            <a:r>
              <a:rPr lang="en-US" i="1" dirty="0"/>
              <a:t>”</a:t>
            </a:r>
          </a:p>
          <a:p>
            <a:endParaRPr lang="en-US" i="1" dirty="0"/>
          </a:p>
          <a:p>
            <a:r>
              <a:rPr lang="en-US" i="0" dirty="0"/>
              <a:t>Then give</a:t>
            </a:r>
            <a:r>
              <a:rPr lang="en-US" i="0" baseline="0" dirty="0"/>
              <a:t> participants an opportunity to share out some initial reactions to the student responses.</a:t>
            </a:r>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80</a:t>
            </a:fld>
            <a:endParaRPr lang="en-US"/>
          </a:p>
        </p:txBody>
      </p:sp>
    </p:spTree>
    <p:extLst>
      <p:ext uri="{BB962C8B-B14F-4D97-AF65-F5344CB8AC3E}">
        <p14:creationId xmlns:p14="http://schemas.microsoft.com/office/powerpoint/2010/main" val="228938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b="0" dirty="0">
                <a:solidFill>
                  <a:srgbClr val="000000"/>
                </a:solidFill>
              </a:rPr>
              <a:t>Facilitator’s Guide 1B</a:t>
            </a:r>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b="0" dirty="0">
                <a:solidFill>
                  <a:srgbClr val="000000"/>
                </a:solidFill>
              </a:rPr>
              <a:t>The next several slides address</a:t>
            </a:r>
            <a:r>
              <a:rPr lang="x-none" b="0" baseline="0" dirty="0">
                <a:solidFill>
                  <a:srgbClr val="000000"/>
                </a:solidFill>
              </a:rPr>
              <a:t> purposes and examples of different forms of assessment. </a:t>
            </a:r>
            <a:endParaRPr lang="x-none"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8</a:t>
            </a:fld>
            <a:endParaRPr lang="en-US" dirty="0"/>
          </a:p>
        </p:txBody>
      </p:sp>
    </p:spTree>
    <p:extLst>
      <p:ext uri="{BB962C8B-B14F-4D97-AF65-F5344CB8AC3E}">
        <p14:creationId xmlns:p14="http://schemas.microsoft.com/office/powerpoint/2010/main" val="10774695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and discuss Scoring Guide, scores,</a:t>
            </a:r>
            <a:r>
              <a:rPr lang="en-US" baseline="0" dirty="0"/>
              <a:t> and rationales </a:t>
            </a:r>
            <a:r>
              <a:rPr lang="en-US" dirty="0"/>
              <a:t>for this item [</a:t>
            </a:r>
            <a:r>
              <a:rPr lang="en-US" i="1" dirty="0"/>
              <a:t>10 min. TG/WG</a:t>
            </a:r>
            <a:r>
              <a:rPr lang="en-US" dirty="0"/>
              <a:t>]</a:t>
            </a:r>
          </a:p>
          <a:p>
            <a:endParaRPr lang="en-US" dirty="0"/>
          </a:p>
          <a:p>
            <a:r>
              <a:rPr lang="en-US" dirty="0"/>
              <a:t>Say: </a:t>
            </a:r>
            <a:r>
              <a:rPr lang="en-US" i="1" dirty="0"/>
              <a:t>“The Scoring Guide follows the student responses to the item. Review the Scoring Guide, and then look</a:t>
            </a:r>
            <a:r>
              <a:rPr lang="en-US" i="1" baseline="0" dirty="0"/>
              <a:t> at</a:t>
            </a:r>
            <a:r>
              <a:rPr lang="en-US" i="1" dirty="0"/>
              <a:t> the scores and rationales and discuss as a table. What patterns</a:t>
            </a:r>
            <a:r>
              <a:rPr lang="en-US" i="1" baseline="0" dirty="0"/>
              <a:t> do you notice in the responses</a:t>
            </a:r>
            <a:r>
              <a:rPr lang="en-US" i="1" dirty="0"/>
              <a:t>?”</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FF87FF0-DC3F-7F45-BF67-F7C2A31AA6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579810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patterns</a:t>
            </a:r>
            <a:r>
              <a:rPr lang="en-US" baseline="0" dirty="0"/>
              <a:t> in student responses to </a:t>
            </a:r>
            <a:r>
              <a:rPr lang="en-US" dirty="0"/>
              <a:t>this </a:t>
            </a:r>
            <a:r>
              <a:rPr lang="en-US" dirty="0">
                <a:solidFill>
                  <a:srgbClr val="FF6600"/>
                </a:solidFill>
              </a:rPr>
              <a:t>item</a:t>
            </a:r>
            <a:r>
              <a:rPr lang="en-US" dirty="0"/>
              <a:t> [</a:t>
            </a:r>
            <a:r>
              <a:rPr lang="en-US" i="1" dirty="0"/>
              <a:t>8 min. WG</a:t>
            </a:r>
            <a:r>
              <a:rPr lang="en-US" dirty="0"/>
              <a: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Have tables share out several</a:t>
            </a:r>
            <a:r>
              <a:rPr lang="en-US" baseline="0" dirty="0"/>
              <a:t> patterns they identified in the student responses. Ask for examples of good explanations or successful strategies (even if partial), as well as common misconceptions or challenges. </a:t>
            </a:r>
            <a:endParaRPr lang="en-US" dirty="0"/>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82</a:t>
            </a:fld>
            <a:endParaRPr lang="en-US"/>
          </a:p>
        </p:txBody>
      </p:sp>
    </p:spTree>
    <p:extLst>
      <p:ext uri="{BB962C8B-B14F-4D97-AF65-F5344CB8AC3E}">
        <p14:creationId xmlns:p14="http://schemas.microsoft.com/office/powerpoint/2010/main" val="9721893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t>
            </a:r>
            <a:r>
              <a:rPr lang="en-US" baseline="0" dirty="0"/>
              <a:t>r</a:t>
            </a:r>
            <a:r>
              <a:rPr lang="en-US" dirty="0"/>
              <a:t>eflection on demands of the final hand-scored item [</a:t>
            </a:r>
            <a:r>
              <a:rPr lang="en-US" i="1" dirty="0"/>
              <a:t>3 min. TG; 2 min. WG</a:t>
            </a:r>
            <a:r>
              <a:rPr lang="en-US" dirty="0"/>
              <a:t>]</a:t>
            </a:r>
          </a:p>
          <a:p>
            <a:endParaRPr lang="en-US" dirty="0"/>
          </a:p>
          <a:p>
            <a:r>
              <a:rPr lang="en-US" dirty="0"/>
              <a:t>Direct participants to their notes on Handout </a:t>
            </a:r>
            <a:r>
              <a:rPr lang="en-US" dirty="0">
                <a:solidFill>
                  <a:srgbClr val="FF6600"/>
                </a:solidFill>
              </a:rPr>
              <a:t>3.1</a:t>
            </a:r>
            <a:r>
              <a:rPr lang="en-US" dirty="0"/>
              <a:t>. Ask them to think again about the math skills needed to successfully complete the items in the task, and any anticipated difficulties. Ask them to be prepared to share with the whole group. Then direct them to Handout </a:t>
            </a:r>
            <a:r>
              <a:rPr lang="en-US" dirty="0">
                <a:solidFill>
                  <a:srgbClr val="FF6600"/>
                </a:solidFill>
              </a:rPr>
              <a:t>3.2</a:t>
            </a:r>
            <a:r>
              <a:rPr lang="en-US" dirty="0"/>
              <a:t> to add notes as they look at responses to the next item.</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83</a:t>
            </a:fld>
            <a:endParaRPr lang="en-US"/>
          </a:p>
        </p:txBody>
      </p:sp>
    </p:spTree>
    <p:extLst>
      <p:ext uri="{BB962C8B-B14F-4D97-AF65-F5344CB8AC3E}">
        <p14:creationId xmlns:p14="http://schemas.microsoft.com/office/powerpoint/2010/main" val="15718572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Individually review student responses to the next hand-scored item. [</a:t>
            </a:r>
            <a:r>
              <a:rPr lang="en-US" i="1" dirty="0"/>
              <a:t>5 min. Individual; 5 min. Whole Group</a:t>
            </a:r>
            <a:r>
              <a:rPr lang="en-US" dirty="0"/>
              <a:t>]</a:t>
            </a:r>
          </a:p>
          <a:p>
            <a:endParaRPr lang="en-US" dirty="0"/>
          </a:p>
          <a:p>
            <a:r>
              <a:rPr lang="en-US" dirty="0"/>
              <a:t>Say: </a:t>
            </a:r>
            <a:r>
              <a:rPr lang="en-US" i="1" dirty="0"/>
              <a:t>“Take a quick</a:t>
            </a:r>
            <a:r>
              <a:rPr lang="en-US" i="1" baseline="0" dirty="0"/>
              <a:t> read through the student responses to the next hand-scored item. Add to your notes on </a:t>
            </a:r>
            <a:r>
              <a:rPr lang="en-US" i="1" dirty="0"/>
              <a:t>Handout </a:t>
            </a:r>
            <a:r>
              <a:rPr lang="en-US" i="1" baseline="0" dirty="0"/>
              <a:t>3.2.</a:t>
            </a:r>
            <a:r>
              <a:rPr lang="en-US" i="1" dirty="0"/>
              <a:t>”</a:t>
            </a:r>
          </a:p>
          <a:p>
            <a:endParaRPr lang="en-US" i="1" dirty="0"/>
          </a:p>
          <a:p>
            <a:r>
              <a:rPr lang="en-US" i="0" dirty="0"/>
              <a:t>Then give</a:t>
            </a:r>
            <a:r>
              <a:rPr lang="en-US" i="0" baseline="0" dirty="0"/>
              <a:t> participants an opportunity to share out some initial reactions to the student responses.</a:t>
            </a:r>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84</a:t>
            </a:fld>
            <a:endParaRPr lang="en-US"/>
          </a:p>
        </p:txBody>
      </p:sp>
    </p:spTree>
    <p:extLst>
      <p:ext uri="{BB962C8B-B14F-4D97-AF65-F5344CB8AC3E}">
        <p14:creationId xmlns:p14="http://schemas.microsoft.com/office/powerpoint/2010/main" val="37690948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and discuss Scoring Guide, scores,</a:t>
            </a:r>
            <a:r>
              <a:rPr lang="en-US" baseline="0" dirty="0"/>
              <a:t> and rationales </a:t>
            </a:r>
            <a:r>
              <a:rPr lang="en-US" dirty="0"/>
              <a:t>for this</a:t>
            </a:r>
            <a:r>
              <a:rPr lang="en-US" baseline="0" dirty="0"/>
              <a:t> </a:t>
            </a:r>
            <a:r>
              <a:rPr lang="en-US" dirty="0"/>
              <a:t>item [</a:t>
            </a:r>
            <a:r>
              <a:rPr lang="en-US" i="1" dirty="0"/>
              <a:t>10 min. TG/WG</a:t>
            </a:r>
            <a:r>
              <a:rPr lang="en-US" dirty="0"/>
              <a:t>]</a:t>
            </a:r>
          </a:p>
          <a:p>
            <a:endParaRPr lang="en-US" dirty="0"/>
          </a:p>
          <a:p>
            <a:r>
              <a:rPr lang="en-US" dirty="0"/>
              <a:t>Say: </a:t>
            </a:r>
            <a:r>
              <a:rPr lang="en-US" i="1" dirty="0"/>
              <a:t>“The Scoring Guide follows the student responses to the item. Review the Scoring Guide, and then look</a:t>
            </a:r>
            <a:r>
              <a:rPr lang="en-US" i="1" baseline="0" dirty="0"/>
              <a:t> at</a:t>
            </a:r>
            <a:r>
              <a:rPr lang="en-US" i="1" dirty="0"/>
              <a:t> the scores and rationales and discuss as a table. What patterns</a:t>
            </a:r>
            <a:r>
              <a:rPr lang="en-US" i="1" baseline="0" dirty="0"/>
              <a:t> do you notice in the responses</a:t>
            </a:r>
            <a:r>
              <a:rPr lang="en-US" i="1" dirty="0"/>
              <a:t>?”</a:t>
            </a:r>
            <a:r>
              <a:rPr lang="en-US" dirty="0"/>
              <a:t> </a:t>
            </a:r>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85</a:t>
            </a:fld>
            <a:endParaRPr lang="en-US"/>
          </a:p>
        </p:txBody>
      </p:sp>
    </p:spTree>
    <p:extLst>
      <p:ext uri="{BB962C8B-B14F-4D97-AF65-F5344CB8AC3E}">
        <p14:creationId xmlns:p14="http://schemas.microsoft.com/office/powerpoint/2010/main" val="5928590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patterns</a:t>
            </a:r>
            <a:r>
              <a:rPr lang="en-US" baseline="0" dirty="0"/>
              <a:t> in student responses to </a:t>
            </a:r>
            <a:r>
              <a:rPr lang="en-US" dirty="0"/>
              <a:t>this </a:t>
            </a:r>
            <a:r>
              <a:rPr lang="en-US" dirty="0">
                <a:solidFill>
                  <a:srgbClr val="FF6600"/>
                </a:solidFill>
              </a:rPr>
              <a:t>item</a:t>
            </a:r>
            <a:r>
              <a:rPr lang="en-US" dirty="0"/>
              <a:t> [</a:t>
            </a:r>
            <a:r>
              <a:rPr lang="en-US" i="1" dirty="0"/>
              <a:t>8 min. WG</a:t>
            </a:r>
            <a:r>
              <a:rPr lang="en-US" dirty="0"/>
              <a: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Have tables share out several</a:t>
            </a:r>
            <a:r>
              <a:rPr lang="en-US" baseline="0" dirty="0"/>
              <a:t> patterns they identified in the student responses. Ask for examples of good explanations or successful strategies (even if partial), as well as common misconceptions or challenges. </a:t>
            </a:r>
            <a:endParaRPr lang="en-US" dirty="0"/>
          </a:p>
          <a:p>
            <a:endParaRPr lang="en-US" dirty="0"/>
          </a:p>
        </p:txBody>
      </p:sp>
      <p:sp>
        <p:nvSpPr>
          <p:cNvPr id="4" name="Slide Number Placeholder 3"/>
          <p:cNvSpPr>
            <a:spLocks noGrp="1"/>
          </p:cNvSpPr>
          <p:nvPr>
            <p:ph type="sldNum" sz="quarter" idx="10"/>
          </p:nvPr>
        </p:nvSpPr>
        <p:spPr/>
        <p:txBody>
          <a:bodyPr/>
          <a:lstStyle/>
          <a:p>
            <a:fld id="{EFF87FF0-DC3F-7F45-BF67-F7C2A31AA66F}" type="slidenum">
              <a:rPr lang="en-US" smtClean="0"/>
              <a:pPr/>
              <a:t>86</a:t>
            </a:fld>
            <a:endParaRPr lang="en-US"/>
          </a:p>
        </p:txBody>
      </p:sp>
    </p:spTree>
    <p:extLst>
      <p:ext uri="{BB962C8B-B14F-4D97-AF65-F5344CB8AC3E}">
        <p14:creationId xmlns:p14="http://schemas.microsoft.com/office/powerpoint/2010/main" val="32540240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a:t>
            </a:r>
            <a:r>
              <a:rPr lang="en-US" baseline="0" dirty="0"/>
              <a:t> to let participants know where we are in the session. We have analyzed the student work on all of the hand-scored items and now we are ready to think about what feedback might be developed for these students. </a:t>
            </a:r>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87</a:t>
            </a:fld>
            <a:endParaRPr lang="en-US"/>
          </a:p>
        </p:txBody>
      </p:sp>
    </p:spTree>
    <p:extLst>
      <p:ext uri="{BB962C8B-B14F-4D97-AF65-F5344CB8AC3E}">
        <p14:creationId xmlns:p14="http://schemas.microsoft.com/office/powerpoint/2010/main" val="29017295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r>
              <a:rPr lang="en-US" b="0" baseline="0" dirty="0">
                <a:solidFill>
                  <a:srgbClr val="000000"/>
                </a:solidFill>
              </a:rPr>
              <a:t>Transition to Session 3C (Total time: </a:t>
            </a:r>
            <a:r>
              <a:rPr lang="en-US" b="1" baseline="0" dirty="0">
                <a:solidFill>
                  <a:srgbClr val="000000"/>
                </a:solidFill>
              </a:rPr>
              <a:t>45 min</a:t>
            </a:r>
            <a:r>
              <a:rPr lang="en-US" b="0" baseline="0" dirty="0">
                <a:solidFill>
                  <a:srgbClr val="000000"/>
                </a:solidFill>
              </a:rPr>
              <a:t>) [</a:t>
            </a:r>
            <a:r>
              <a:rPr lang="en-US" b="0" i="1" baseline="0" dirty="0">
                <a:solidFill>
                  <a:srgbClr val="000000"/>
                </a:solidFill>
              </a:rPr>
              <a:t>2 min. WG</a:t>
            </a:r>
            <a:r>
              <a:rPr lang="en-US" b="0" baseline="0" dirty="0">
                <a:solidFill>
                  <a:srgbClr val="000000"/>
                </a:solidFill>
              </a:rPr>
              <a:t>]</a:t>
            </a:r>
            <a:endParaRPr lang="en-US" b="1" baseline="0" dirty="0">
              <a:solidFill>
                <a:srgbClr val="000000"/>
              </a:solidFill>
            </a:endParaRPr>
          </a:p>
          <a:p>
            <a:pPr defTabSz="897252">
              <a:defRPr/>
            </a:pPr>
            <a:endParaRPr lang="en-US" i="1" baseline="0" dirty="0"/>
          </a:p>
          <a:p>
            <a:pPr defTabSz="897252">
              <a:defRPr/>
            </a:pPr>
            <a:r>
              <a:rPr lang="en-US" i="0" baseline="0" dirty="0"/>
              <a:t>This is not a discussion question quite yet. You could let participants know that they should be prepared to think deeply about the kinds of follow-up questions about the context of the task and about the mathematics of the task that would help students think more deeply and revise their thinking and their work on the items. </a:t>
            </a:r>
          </a:p>
        </p:txBody>
      </p:sp>
      <p:sp>
        <p:nvSpPr>
          <p:cNvPr id="4" name="Slide Number Placeholder 3"/>
          <p:cNvSpPr>
            <a:spLocks noGrp="1"/>
          </p:cNvSpPr>
          <p:nvPr>
            <p:ph type="sldNum" sz="quarter" idx="10"/>
          </p:nvPr>
        </p:nvSpPr>
        <p:spPr/>
        <p:txBody>
          <a:bodyPr/>
          <a:lstStyle/>
          <a:p>
            <a:fld id="{B1449A8C-66C9-4361-AEE1-72F39DC1105B}" type="slidenum">
              <a:rPr lang="en-US" smtClean="0"/>
              <a:pPr/>
              <a:t>88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6196830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Preparing to develop feedback [</a:t>
            </a:r>
            <a:r>
              <a:rPr lang="en-US" i="1" baseline="0" dirty="0" smtClean="0"/>
              <a:t>5 min. WG</a:t>
            </a:r>
            <a:r>
              <a:rPr lang="en-US" baseline="0" dirty="0" smtClean="0"/>
              <a:t>]</a:t>
            </a:r>
          </a:p>
          <a:p>
            <a:endParaRPr lang="en-US" baseline="0" dirty="0" smtClean="0"/>
          </a:p>
          <a:p>
            <a:r>
              <a:rPr lang="en-US" baseline="0" dirty="0" smtClean="0"/>
              <a:t>Read </a:t>
            </a:r>
            <a:r>
              <a:rPr lang="en-US" baseline="0" dirty="0"/>
              <a:t>the questions on the slide and direct participants to their notes on Handout 3.2: Analyzing Student Work. Then direct them to Handout 3.3: Patterns in the Evidence. </a:t>
            </a:r>
            <a:endParaRPr lang="en-US" baseline="0" dirty="0" smtClean="0"/>
          </a:p>
          <a:p>
            <a:endParaRPr lang="en-US" baseline="0" dirty="0" smtClean="0"/>
          </a:p>
          <a:p>
            <a:r>
              <a:rPr lang="en-US" baseline="0" dirty="0" smtClean="0"/>
              <a:t>Ask participants to spend a few minutes thinking about the patterns – or trends – in the student responses. If it helps, they can imagine that the set of sample responses represents a whole class set, with each response representing a trend among students in that class. </a:t>
            </a:r>
          </a:p>
          <a:p>
            <a:endParaRPr lang="en-US" baseline="0" dirty="0" smtClean="0"/>
          </a:p>
          <a:p>
            <a:r>
              <a:rPr lang="en-US" baseline="0" dirty="0" smtClean="0"/>
              <a:t>Ask participants to reflect on their own for a couple of minutes: What trends can you identify in the student responses (misconceptions, strengths, issues)? What math practices are relevant to these trends?</a:t>
            </a:r>
          </a:p>
          <a:p>
            <a:endParaRPr lang="en-US" baseline="0" dirty="0"/>
          </a:p>
        </p:txBody>
      </p:sp>
      <p:sp>
        <p:nvSpPr>
          <p:cNvPr id="4" name="Slide Number Placeholder 3"/>
          <p:cNvSpPr>
            <a:spLocks noGrp="1"/>
          </p:cNvSpPr>
          <p:nvPr>
            <p:ph type="sldNum" sz="quarter" idx="10"/>
          </p:nvPr>
        </p:nvSpPr>
        <p:spPr/>
        <p:txBody>
          <a:bodyPr/>
          <a:lstStyle/>
          <a:p>
            <a:fld id="{E6FDD495-AA40-46A2-8C92-03F503DC21BB}" type="slidenum">
              <a:rPr lang="en-US" smtClean="0"/>
              <a:pPr/>
              <a:t>89</a:t>
            </a:fld>
            <a:endParaRPr lang="en-US"/>
          </a:p>
        </p:txBody>
      </p:sp>
    </p:spTree>
    <p:extLst>
      <p:ext uri="{BB962C8B-B14F-4D97-AF65-F5344CB8AC3E}">
        <p14:creationId xmlns:p14="http://schemas.microsoft.com/office/powerpoint/2010/main" val="36601361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Setting up for group work [</a:t>
            </a:r>
            <a:r>
              <a:rPr lang="en-US" i="1" baseline="0" dirty="0" smtClean="0"/>
              <a:t>5 </a:t>
            </a:r>
            <a:r>
              <a:rPr lang="en-US" i="1" baseline="0" dirty="0"/>
              <a:t>min. </a:t>
            </a:r>
            <a:r>
              <a:rPr lang="en-US" i="1" baseline="0" dirty="0" smtClean="0"/>
              <a:t>WG/</a:t>
            </a:r>
            <a:r>
              <a:rPr lang="en-US" i="1" baseline="0" dirty="0" err="1" smtClean="0"/>
              <a:t>Ind</a:t>
            </a:r>
            <a:r>
              <a:rPr lang="en-US" baseline="0" dirty="0" smtClean="0"/>
              <a:t>]</a:t>
            </a:r>
          </a:p>
          <a:p>
            <a:endParaRPr lang="en-US" baseline="0" dirty="0"/>
          </a:p>
          <a:p>
            <a:r>
              <a:rPr lang="en-US" baseline="0" dirty="0" smtClean="0"/>
              <a:t>Tell participants we are going to focus on responses to Item 3, using the math practices as a lens for seeing what students did and did not do. Then assign MPs 1-4 to the table groups as you see fit, and ask all groups to consider MP6. Each MP provides a different lens for analyzing the responses.</a:t>
            </a:r>
          </a:p>
          <a:p>
            <a:endParaRPr lang="en-US" baseline="0" dirty="0"/>
          </a:p>
          <a:p>
            <a:r>
              <a:rPr lang="en-US" baseline="0" dirty="0"/>
              <a:t>Help participants understand the structure of Handout 3.3: Patterns in the Evidence. </a:t>
            </a:r>
            <a:r>
              <a:rPr lang="en-US" baseline="0" dirty="0" smtClean="0"/>
              <a:t>Participants are likely to fill in only part of the handout, perhaps just one row for their assigned MP and one row for MP6. There </a:t>
            </a:r>
            <a:r>
              <a:rPr lang="en-US" baseline="0" dirty="0"/>
              <a:t>are two sections on the handout in case participants want to </a:t>
            </a:r>
            <a:r>
              <a:rPr lang="en-US" baseline="0" dirty="0" smtClean="0"/>
              <a:t>consider responses to another item</a:t>
            </a:r>
            <a:r>
              <a:rPr lang="en-US" baseline="0" dirty="0"/>
              <a:t>. </a:t>
            </a:r>
          </a:p>
          <a:p>
            <a:endParaRPr lang="en-US" baseline="0" dirty="0"/>
          </a:p>
          <a:p>
            <a:r>
              <a:rPr lang="en-US" baseline="0" dirty="0"/>
              <a:t>Then read the questions on the slide and set participants to work.</a:t>
            </a:r>
          </a:p>
        </p:txBody>
      </p:sp>
      <p:sp>
        <p:nvSpPr>
          <p:cNvPr id="4" name="Slide Number Placeholder 3"/>
          <p:cNvSpPr>
            <a:spLocks noGrp="1"/>
          </p:cNvSpPr>
          <p:nvPr>
            <p:ph type="sldNum" sz="quarter" idx="10"/>
          </p:nvPr>
        </p:nvSpPr>
        <p:spPr/>
        <p:txBody>
          <a:bodyPr/>
          <a:lstStyle/>
          <a:p>
            <a:fld id="{E6FDD495-AA40-46A2-8C92-03F503DC21BB}" type="slidenum">
              <a:rPr lang="en-US" smtClean="0"/>
              <a:pPr/>
              <a:t>90</a:t>
            </a:fld>
            <a:endParaRPr lang="en-US"/>
          </a:p>
        </p:txBody>
      </p:sp>
    </p:spTree>
    <p:extLst>
      <p:ext uri="{BB962C8B-B14F-4D97-AF65-F5344CB8AC3E}">
        <p14:creationId xmlns:p14="http://schemas.microsoft.com/office/powerpoint/2010/main" val="108974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b="0" dirty="0">
                <a:solidFill>
                  <a:srgbClr val="000000"/>
                </a:solidFill>
              </a:rPr>
              <a:t>Facilitator’s Guide 1B</a:t>
            </a:r>
          </a:p>
          <a:p>
            <a:endParaRPr lang="en-US" dirty="0"/>
          </a:p>
          <a:p>
            <a:r>
              <a:rPr lang="x-none" dirty="0"/>
              <a:t>Take a few moments to review each component individually,</a:t>
            </a:r>
            <a:r>
              <a:rPr lang="x-none" baseline="0" dirty="0"/>
              <a:t> giving examples where necessary. </a:t>
            </a:r>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x-none" sz="1200" b="1" kern="1200" dirty="0">
                <a:solidFill>
                  <a:schemeClr val="tx1"/>
                </a:solidFill>
                <a:latin typeface="+mn-lt"/>
                <a:ea typeface="+mn-ea"/>
                <a:cs typeface="+mn-cs"/>
              </a:rPr>
              <a:t>Source:</a:t>
            </a:r>
            <a:r>
              <a:rPr lang="x-none" sz="1200" kern="1200" dirty="0">
                <a:solidFill>
                  <a:schemeClr val="tx1"/>
                </a:solidFill>
                <a:latin typeface="+mn-lt"/>
                <a:ea typeface="+mn-ea"/>
                <a:cs typeface="+mn-cs"/>
              </a:rPr>
              <a:t> </a:t>
            </a:r>
            <a:r>
              <a:rPr lang="x-none" sz="1200" kern="1200" dirty="0" err="1">
                <a:solidFill>
                  <a:schemeClr val="tx1"/>
                </a:solidFill>
                <a:latin typeface="+mn-lt"/>
                <a:ea typeface="+mn-ea"/>
                <a:cs typeface="+mn-cs"/>
              </a:rPr>
              <a:t>Linquanti</a:t>
            </a:r>
            <a:r>
              <a:rPr lang="x-none" sz="1200" kern="1200" dirty="0">
                <a:solidFill>
                  <a:schemeClr val="tx1"/>
                </a:solidFill>
                <a:latin typeface="+mn-lt"/>
                <a:ea typeface="+mn-ea"/>
                <a:cs typeface="+mn-cs"/>
              </a:rPr>
              <a:t>, </a:t>
            </a:r>
            <a:r>
              <a:rPr lang="x-none" dirty="0"/>
              <a:t>R</a:t>
            </a:r>
            <a:r>
              <a:rPr lang="x-none" sz="1200" kern="1200" dirty="0">
                <a:solidFill>
                  <a:schemeClr val="tx1"/>
                </a:solidFill>
                <a:latin typeface="+mn-lt"/>
                <a:ea typeface="+mn-ea"/>
                <a:cs typeface="+mn-cs"/>
              </a:rPr>
              <a:t>. </a:t>
            </a:r>
            <a:r>
              <a:rPr lang="en-US" dirty="0"/>
              <a:t>(</a:t>
            </a:r>
            <a:r>
              <a:rPr lang="x-none" sz="1200" kern="1200" dirty="0">
                <a:solidFill>
                  <a:schemeClr val="tx1"/>
                </a:solidFill>
                <a:latin typeface="+mn-lt"/>
                <a:ea typeface="+mn-ea"/>
                <a:cs typeface="+mn-cs"/>
              </a:rPr>
              <a:t>2014</a:t>
            </a:r>
            <a:r>
              <a:rPr lang="en-US" dirty="0"/>
              <a:t>)</a:t>
            </a:r>
            <a:r>
              <a:rPr lang="x-none" dirty="0"/>
              <a:t>. </a:t>
            </a:r>
            <a:r>
              <a:rPr lang="x-none" i="1" dirty="0"/>
              <a:t>Supporting Formative Assessment for Deeper Learning: A Primer for Policymakers.</a:t>
            </a:r>
            <a:r>
              <a:rPr lang="x-none" sz="1200" kern="1200" dirty="0">
                <a:solidFill>
                  <a:schemeClr val="tx1"/>
                </a:solidFill>
                <a:latin typeface="+mn-lt"/>
                <a:ea typeface="+mn-ea"/>
                <a:cs typeface="+mn-cs"/>
              </a:rPr>
              <a:t> Paper prepared for the Formative Assessment for Students and Teachers/State Collaborative on Assessment and Student Standards, 2. Washington, DC: Council of Chief State School Officers. Taken</a:t>
            </a:r>
            <a:r>
              <a:rPr lang="x-none" sz="1200" kern="1200" baseline="0" dirty="0">
                <a:solidFill>
                  <a:schemeClr val="tx1"/>
                </a:solidFill>
                <a:latin typeface="+mn-lt"/>
                <a:ea typeface="+mn-ea"/>
                <a:cs typeface="+mn-cs"/>
              </a:rPr>
              <a:t> from the California ELA/ELD Framework</a:t>
            </a:r>
            <a:r>
              <a:rPr lang="en-US" dirty="0"/>
              <a:t>.</a:t>
            </a:r>
            <a:endParaRPr lang="x-none"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9</a:t>
            </a:fld>
            <a:endParaRPr lang="en-US"/>
          </a:p>
        </p:txBody>
      </p:sp>
    </p:spTree>
    <p:extLst>
      <p:ext uri="{BB962C8B-B14F-4D97-AF65-F5344CB8AC3E}">
        <p14:creationId xmlns:p14="http://schemas.microsoft.com/office/powerpoint/2010/main" val="17182349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Developing </a:t>
            </a:r>
            <a:r>
              <a:rPr lang="en-US" baseline="0" dirty="0"/>
              <a:t>feedback </a:t>
            </a:r>
            <a:r>
              <a:rPr lang="en-US" baseline="0" dirty="0" smtClean="0"/>
              <a:t>[</a:t>
            </a:r>
            <a:r>
              <a:rPr lang="en-US" i="1" baseline="0" dirty="0" smtClean="0"/>
              <a:t>15-20 min</a:t>
            </a:r>
            <a:r>
              <a:rPr lang="en-US" i="1" baseline="0" dirty="0"/>
              <a:t>. TG</a:t>
            </a:r>
            <a:r>
              <a:rPr lang="en-US" baseline="0" dirty="0"/>
              <a:t>]</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Direct participants to Handout 3.4: Preparing Feedback for Students as they discuss ideas for each sample. </a:t>
            </a:r>
            <a:r>
              <a:rPr lang="en-US" dirty="0" smtClean="0"/>
              <a:t>Remind participants to imagine that</a:t>
            </a:r>
            <a:r>
              <a:rPr lang="en-US" baseline="0" dirty="0" smtClean="0"/>
              <a:t> the student work represents a whole class set, and the feedback will be provided to the whole class.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Ask each group to brainstorm some draft feedback questions for these students, using their assigned MP as a lens for seeing what each student did and did not do. Each group should prepare a poster with their ideas to present to the whole group.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energy diminishes after 10 </a:t>
            </a:r>
            <a:r>
              <a:rPr lang="en-US" baseline="0" dirty="0" err="1" smtClean="0"/>
              <a:t>mins</a:t>
            </a:r>
            <a:r>
              <a:rPr lang="en-US" baseline="0" dirty="0" smtClean="0"/>
              <a:t> or so, facilitate a gallery walk for participants to add reactions and ideas on sticky notes to each others’ posters.</a:t>
            </a:r>
          </a:p>
        </p:txBody>
      </p:sp>
      <p:sp>
        <p:nvSpPr>
          <p:cNvPr id="4" name="Slide Number Placeholder 3"/>
          <p:cNvSpPr>
            <a:spLocks noGrp="1"/>
          </p:cNvSpPr>
          <p:nvPr>
            <p:ph type="sldNum" sz="quarter" idx="10"/>
          </p:nvPr>
        </p:nvSpPr>
        <p:spPr/>
        <p:txBody>
          <a:bodyPr/>
          <a:lstStyle/>
          <a:p>
            <a:fld id="{E6FDD495-AA40-46A2-8C92-03F503DC21BB}" type="slidenum">
              <a:rPr lang="en-US" smtClean="0"/>
              <a:pPr/>
              <a:t>91</a:t>
            </a:fld>
            <a:endParaRPr lang="en-US"/>
          </a:p>
        </p:txBody>
      </p:sp>
    </p:spTree>
    <p:extLst>
      <p:ext uri="{BB962C8B-B14F-4D97-AF65-F5344CB8AC3E}">
        <p14:creationId xmlns:p14="http://schemas.microsoft.com/office/powerpoint/2010/main" val="18620370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 and capture feedback ideas [</a:t>
            </a:r>
            <a:r>
              <a:rPr lang="en-US" i="1" dirty="0"/>
              <a:t>5</a:t>
            </a:r>
            <a:r>
              <a:rPr lang="en-US" i="1" baseline="0" dirty="0" smtClean="0"/>
              <a:t> </a:t>
            </a:r>
            <a:r>
              <a:rPr lang="en-US" i="1" dirty="0"/>
              <a:t>min. WG</a:t>
            </a:r>
            <a:r>
              <a:rPr lang="en-US" baseline="0" dirty="0"/>
              <a:t>]</a:t>
            </a:r>
          </a:p>
          <a:p>
            <a:endParaRPr lang="en-US" dirty="0"/>
          </a:p>
          <a:p>
            <a:r>
              <a:rPr lang="en-US" dirty="0" smtClean="0"/>
              <a:t>Ask each group to present their draft</a:t>
            </a:r>
            <a:r>
              <a:rPr lang="en-US" baseline="0" dirty="0" smtClean="0"/>
              <a:t> feedback from their poster. Other participants should be invited to react with ideas for revising the questions, and/or connections with other groups’ ideas.</a:t>
            </a:r>
          </a:p>
          <a:p>
            <a:endParaRPr lang="en-US" dirty="0" smtClean="0"/>
          </a:p>
          <a:p>
            <a:r>
              <a:rPr lang="en-US" dirty="0" smtClean="0"/>
              <a:t>Provide an opportunity</a:t>
            </a:r>
            <a:r>
              <a:rPr lang="en-US" baseline="0" dirty="0" smtClean="0"/>
              <a:t> for participants to capture feedback ideas from the posters into their own notes.</a:t>
            </a:r>
            <a:endParaRPr lang="en-US" dirty="0"/>
          </a:p>
        </p:txBody>
      </p:sp>
      <p:sp>
        <p:nvSpPr>
          <p:cNvPr id="4" name="Slide Number Placeholder 3"/>
          <p:cNvSpPr>
            <a:spLocks noGrp="1"/>
          </p:cNvSpPr>
          <p:nvPr>
            <p:ph type="sldNum" sz="quarter" idx="10"/>
          </p:nvPr>
        </p:nvSpPr>
        <p:spPr/>
        <p:txBody>
          <a:bodyPr/>
          <a:lstStyle/>
          <a:p>
            <a:fld id="{E6FDD495-AA40-46A2-8C92-03F503DC21BB}" type="slidenum">
              <a:rPr lang="en-US" smtClean="0"/>
              <a:pPr/>
              <a:t>92</a:t>
            </a:fld>
            <a:endParaRPr lang="en-US"/>
          </a:p>
        </p:txBody>
      </p:sp>
    </p:spTree>
    <p:extLst>
      <p:ext uri="{BB962C8B-B14F-4D97-AF65-F5344CB8AC3E}">
        <p14:creationId xmlns:p14="http://schemas.microsoft.com/office/powerpoint/2010/main" val="30446189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challenge </a:t>
            </a:r>
            <a:r>
              <a:rPr lang="en-US" dirty="0"/>
              <a:t>[</a:t>
            </a:r>
            <a:r>
              <a:rPr lang="en-US" i="1" dirty="0"/>
              <a:t>1</a:t>
            </a:r>
            <a:r>
              <a:rPr lang="en-US" i="1" baseline="0" dirty="0"/>
              <a:t> </a:t>
            </a:r>
            <a:r>
              <a:rPr lang="en-US" i="1" dirty="0"/>
              <a:t>min. WG</a:t>
            </a:r>
            <a:r>
              <a:rPr lang="en-US" baseline="0" dirty="0"/>
              <a:t>]</a:t>
            </a:r>
          </a:p>
          <a:p>
            <a:endParaRPr lang="en-US" dirty="0"/>
          </a:p>
          <a:p>
            <a:r>
              <a:rPr lang="en-US" dirty="0"/>
              <a:t>Pose the challenge – to agree on </a:t>
            </a:r>
            <a:r>
              <a:rPr lang="en-US" dirty="0" smtClean="0"/>
              <a:t>2-3 </a:t>
            </a:r>
            <a:r>
              <a:rPr lang="en-US" dirty="0"/>
              <a:t>feedback questions to share with the students whose work we have analyzed. Instruct participants to imagine that</a:t>
            </a:r>
            <a:r>
              <a:rPr lang="en-US" baseline="0" dirty="0"/>
              <a:t> the student work represented a whole class set, and the feedback will be provided to the whole class. Move quickly to the next slide to provide structure for the discussion.</a:t>
            </a:r>
            <a:endParaRPr lang="en-US" dirty="0"/>
          </a:p>
        </p:txBody>
      </p:sp>
      <p:sp>
        <p:nvSpPr>
          <p:cNvPr id="4" name="Slide Number Placeholder 3"/>
          <p:cNvSpPr>
            <a:spLocks noGrp="1"/>
          </p:cNvSpPr>
          <p:nvPr>
            <p:ph type="sldNum" sz="quarter" idx="10"/>
          </p:nvPr>
        </p:nvSpPr>
        <p:spPr/>
        <p:txBody>
          <a:bodyPr/>
          <a:lstStyle/>
          <a:p>
            <a:fld id="{E6FDD495-AA40-46A2-8C92-03F503DC21BB}" type="slidenum">
              <a:rPr lang="en-US" smtClean="0"/>
              <a:pPr/>
              <a:t>93</a:t>
            </a:fld>
            <a:endParaRPr lang="en-US"/>
          </a:p>
        </p:txBody>
      </p:sp>
    </p:spTree>
    <p:extLst>
      <p:ext uri="{BB962C8B-B14F-4D97-AF65-F5344CB8AC3E}">
        <p14:creationId xmlns:p14="http://schemas.microsoft.com/office/powerpoint/2010/main" val="30446189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feedback for this class [</a:t>
            </a:r>
            <a:r>
              <a:rPr lang="en-US" i="1" dirty="0"/>
              <a:t>10 min.</a:t>
            </a:r>
            <a:r>
              <a:rPr lang="en-US" i="1" baseline="0" dirty="0"/>
              <a:t> </a:t>
            </a:r>
            <a:r>
              <a:rPr lang="en-US" i="1" dirty="0"/>
              <a:t>WG</a:t>
            </a:r>
            <a:r>
              <a:rPr lang="en-US" dirty="0"/>
              <a:t>]</a:t>
            </a:r>
          </a:p>
          <a:p>
            <a:endParaRPr lang="en-US" dirty="0"/>
          </a:p>
          <a:p>
            <a:r>
              <a:rPr lang="en-US" dirty="0"/>
              <a:t>Use</a:t>
            </a:r>
            <a:r>
              <a:rPr lang="en-US" baseline="0" dirty="0"/>
              <a:t> this slide to enter and display ideas as you work on drafting agreed-upon feedback together as a whole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Be prepared for some disagreements to surface before beginning to draft the actual questions. </a:t>
            </a:r>
            <a:r>
              <a:rPr lang="en-US" b="0" i="0" baseline="0" dirty="0"/>
              <a:t>You may want to point out that the comment </a:t>
            </a:r>
            <a:r>
              <a:rPr lang="en-US" baseline="0" dirty="0"/>
              <a:t>should identify what understandings are evident in the student work, which helps us to focus on what is “there” rather than what is “missing” in the student work.</a:t>
            </a:r>
          </a:p>
          <a:p>
            <a:endParaRPr lang="en-US" baseline="0" dirty="0"/>
          </a:p>
          <a:p>
            <a:r>
              <a:rPr lang="en-US" baseline="0" dirty="0"/>
              <a:t>You may also want to point out that focusing on patterns across the student work samples, rather than only on individual responses, supports thinking about productive instructional decisions for the class, instead of correcting or “fixing” particular kids. </a:t>
            </a:r>
            <a:endParaRPr lang="en-US" dirty="0"/>
          </a:p>
        </p:txBody>
      </p:sp>
      <p:sp>
        <p:nvSpPr>
          <p:cNvPr id="4" name="Slide Number Placeholder 3"/>
          <p:cNvSpPr>
            <a:spLocks noGrp="1"/>
          </p:cNvSpPr>
          <p:nvPr>
            <p:ph type="sldNum" sz="quarter" idx="10"/>
          </p:nvPr>
        </p:nvSpPr>
        <p:spPr/>
        <p:txBody>
          <a:bodyPr/>
          <a:lstStyle/>
          <a:p>
            <a:fld id="{E6FDD495-AA40-46A2-8C92-03F503DC21BB}" type="slidenum">
              <a:rPr lang="en-US" smtClean="0"/>
              <a:pPr/>
              <a:t>94</a:t>
            </a:fld>
            <a:endParaRPr lang="en-US"/>
          </a:p>
        </p:txBody>
      </p:sp>
    </p:spTree>
    <p:extLst>
      <p:ext uri="{BB962C8B-B14F-4D97-AF65-F5344CB8AC3E}">
        <p14:creationId xmlns:p14="http://schemas.microsoft.com/office/powerpoint/2010/main" val="6634563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 on the task</a:t>
            </a:r>
            <a:r>
              <a:rPr lang="en-US" baseline="0" dirty="0"/>
              <a:t> and student work [</a:t>
            </a:r>
            <a:r>
              <a:rPr lang="en-US" i="1" baseline="0" dirty="0"/>
              <a:t>1 min. Individual</a:t>
            </a:r>
            <a:r>
              <a:rPr lang="en-US" baseline="0" dirty="0"/>
              <a:t>]</a:t>
            </a:r>
          </a:p>
          <a:p>
            <a:endParaRPr lang="en-US" baseline="0" dirty="0"/>
          </a:p>
          <a:p>
            <a:r>
              <a:rPr lang="en-US" baseline="0" dirty="0"/>
              <a:t>Pose the question on the slide as an individual reflection question unless there is a clear need to share out a little bit. </a:t>
            </a:r>
          </a:p>
        </p:txBody>
      </p:sp>
      <p:sp>
        <p:nvSpPr>
          <p:cNvPr id="4" name="Slide Number Placeholder 3"/>
          <p:cNvSpPr>
            <a:spLocks noGrp="1"/>
          </p:cNvSpPr>
          <p:nvPr>
            <p:ph type="sldNum" sz="quarter" idx="10"/>
          </p:nvPr>
        </p:nvSpPr>
        <p:spPr/>
        <p:txBody>
          <a:bodyPr/>
          <a:lstStyle/>
          <a:p>
            <a:fld id="{CD20482A-77F2-BB4F-A8FD-2D4A4049F1D1}" type="slidenum">
              <a:rPr lang="en-US" smtClean="0"/>
              <a:pPr/>
              <a:t>95</a:t>
            </a:fld>
            <a:endParaRPr lang="en-US"/>
          </a:p>
        </p:txBody>
      </p:sp>
    </p:spTree>
    <p:extLst>
      <p:ext uri="{BB962C8B-B14F-4D97-AF65-F5344CB8AC3E}">
        <p14:creationId xmlns:p14="http://schemas.microsoft.com/office/powerpoint/2010/main" val="40708644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Framing Question. [</a:t>
            </a:r>
            <a:r>
              <a:rPr lang="en-US" sz="1200" i="1" kern="1200" dirty="0">
                <a:solidFill>
                  <a:schemeClr val="tx1"/>
                </a:solidFill>
                <a:effectLst/>
                <a:latin typeface="+mn-lt"/>
                <a:ea typeface="+mn-ea"/>
                <a:cs typeface="+mn-cs"/>
              </a:rPr>
              <a:t>0.5 min. WG</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the slide.</a:t>
            </a:r>
          </a:p>
        </p:txBody>
      </p:sp>
      <p:sp>
        <p:nvSpPr>
          <p:cNvPr id="4" name="Slide Number Placeholder 3"/>
          <p:cNvSpPr>
            <a:spLocks noGrp="1"/>
          </p:cNvSpPr>
          <p:nvPr>
            <p:ph type="sldNum" sz="quarter" idx="10"/>
          </p:nvPr>
        </p:nvSpPr>
        <p:spPr/>
        <p:txBody>
          <a:bodyPr/>
          <a:lstStyle/>
          <a:p>
            <a:fld id="{CD20482A-77F2-BB4F-A8FD-2D4A4049F1D1}" type="slidenum">
              <a:rPr lang="en-US" smtClean="0"/>
              <a:pPr/>
              <a:t>96</a:t>
            </a:fld>
            <a:endParaRPr lang="en-US"/>
          </a:p>
        </p:txBody>
      </p:sp>
    </p:spTree>
    <p:extLst>
      <p:ext uri="{BB962C8B-B14F-4D97-AF65-F5344CB8AC3E}">
        <p14:creationId xmlns:p14="http://schemas.microsoft.com/office/powerpoint/2010/main" val="39577670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Hidden</a:t>
            </a:r>
            <a:r>
              <a:rPr lang="en-US" baseline="0" dirty="0"/>
              <a:t> slide, available as alternative to next set of reflection questions </a:t>
            </a:r>
            <a:r>
              <a:rPr lang="x-none" dirty="0"/>
              <a:t>[</a:t>
            </a:r>
            <a:r>
              <a:rPr lang="x-none" i="1" dirty="0"/>
              <a:t>10 min</a:t>
            </a:r>
            <a:r>
              <a:rPr lang="en-US" i="1" dirty="0"/>
              <a:t>.</a:t>
            </a:r>
            <a:r>
              <a:rPr lang="x-none" dirty="0"/>
              <a:t>]</a:t>
            </a:r>
            <a:endParaRPr lang="en-US" dirty="0"/>
          </a:p>
          <a:p>
            <a:endParaRPr lang="en-US" dirty="0"/>
          </a:p>
          <a:p>
            <a:r>
              <a:rPr lang="x-none" dirty="0"/>
              <a:t>Rather</a:t>
            </a:r>
            <a:r>
              <a:rPr lang="x-none" baseline="0" dirty="0"/>
              <a:t> than having each table share out its entire list, walk around while they work and then pull out some common threads in the discussion. C</a:t>
            </a:r>
            <a:r>
              <a:rPr lang="x-none" dirty="0"/>
              <a:t>enter the discussion around the knowledge</a:t>
            </a:r>
            <a:r>
              <a:rPr lang="x-none" baseline="0" dirty="0"/>
              <a:t> and skill demands listed by the tables, but also include the other two questions as appropriate. </a:t>
            </a:r>
            <a:endParaRPr lang="en-US" baseline="0"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97</a:t>
            </a:fld>
            <a:endParaRPr lang="en-US"/>
          </a:p>
        </p:txBody>
      </p:sp>
    </p:spTree>
    <p:extLst>
      <p:ext uri="{BB962C8B-B14F-4D97-AF65-F5344CB8AC3E}">
        <p14:creationId xmlns:p14="http://schemas.microsoft.com/office/powerpoint/2010/main" val="9697998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Session 3 progress [</a:t>
            </a:r>
            <a:r>
              <a:rPr lang="en-US" i="1" dirty="0"/>
              <a:t>1 min. WG</a:t>
            </a:r>
            <a:r>
              <a:rPr lang="en-US"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Use this slide</a:t>
            </a:r>
            <a:r>
              <a:rPr lang="en-US" baseline="0" dirty="0"/>
              <a:t> to let participants know where we are in the session. We have developed a lot of good ideas about feedback that would help these students move their learning forward. Now we are ready to think about what kinds of modifications we might make to this task (or another task) in order to generate more robust evidence of learning in a curriculum-embedded context. </a:t>
            </a:r>
            <a:endParaRPr lang="en-US" dirty="0"/>
          </a:p>
        </p:txBody>
      </p:sp>
      <p:sp>
        <p:nvSpPr>
          <p:cNvPr id="4" name="Header Placeholder 3"/>
          <p:cNvSpPr>
            <a:spLocks noGrp="1"/>
          </p:cNvSpPr>
          <p:nvPr>
            <p:ph type="hdr" sz="quarter" idx="10"/>
          </p:nvPr>
        </p:nvSpPr>
        <p:spPr/>
        <p:txBody>
          <a:bodyPr/>
          <a:lstStyle/>
          <a:p>
            <a:r>
              <a:rPr lang="en-US"/>
              <a:t>ELA Elementary</a:t>
            </a:r>
          </a:p>
        </p:txBody>
      </p:sp>
      <p:sp>
        <p:nvSpPr>
          <p:cNvPr id="5" name="Slide Number Placeholder 4"/>
          <p:cNvSpPr>
            <a:spLocks noGrp="1"/>
          </p:cNvSpPr>
          <p:nvPr>
            <p:ph type="sldNum" sz="quarter" idx="11"/>
          </p:nvPr>
        </p:nvSpPr>
        <p:spPr/>
        <p:txBody>
          <a:bodyPr/>
          <a:lstStyle/>
          <a:p>
            <a:fld id="{CD20482A-77F2-BB4F-A8FD-2D4A4049F1D1}" type="slidenum">
              <a:rPr lang="en-US" smtClean="0"/>
              <a:pPr/>
              <a:t>98</a:t>
            </a:fld>
            <a:endParaRPr lang="en-US"/>
          </a:p>
        </p:txBody>
      </p:sp>
    </p:spTree>
    <p:extLst>
      <p:ext uri="{BB962C8B-B14F-4D97-AF65-F5344CB8AC3E}">
        <p14:creationId xmlns:p14="http://schemas.microsoft.com/office/powerpoint/2010/main" val="10284691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a:defRPr/>
            </a:pPr>
            <a:r>
              <a:rPr lang="en-US" b="0" dirty="0"/>
              <a:t>Remind participants that we</a:t>
            </a:r>
            <a:r>
              <a:rPr lang="en-US" b="0" baseline="0" dirty="0"/>
              <a:t> saw this graphic at the beginning of the training in the video from Session 1. E</a:t>
            </a:r>
            <a:r>
              <a:rPr lang="en-US" b="0" dirty="0"/>
              <a:t>xplain that in Session 3, we are </a:t>
            </a:r>
            <a:r>
              <a:rPr lang="en-US" b="0" baseline="0" dirty="0"/>
              <a:t>focusing on the blue area of this graphic, curriculum-embedded assessment. We analyzed and interpreted student work through a formative assessment lens, as opposed to using a lens of scoring the student work for summative purposes. Now that we have spent some time focused on giving feedback, we will focus on making instructional decisions about tasks that will move student learning forward. </a:t>
            </a:r>
            <a:endParaRPr lang="en-US" b="0"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99</a:t>
            </a:fld>
            <a:endParaRPr lang="en-US">
              <a:solidFill>
                <a:prstClr val="black"/>
              </a:solidFill>
              <a:latin typeface="Calibri"/>
            </a:endParaRPr>
          </a:p>
        </p:txBody>
      </p:sp>
    </p:spTree>
    <p:extLst>
      <p:ext uri="{BB962C8B-B14F-4D97-AF65-F5344CB8AC3E}">
        <p14:creationId xmlns:p14="http://schemas.microsoft.com/office/powerpoint/2010/main" val="31877111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Modifying</a:t>
            </a:r>
            <a:r>
              <a:rPr lang="en-US" baseline="0" dirty="0"/>
              <a:t> instruction – our objectives [</a:t>
            </a:r>
            <a:r>
              <a:rPr lang="en-US" i="1" baseline="0" dirty="0"/>
              <a:t>1 min. WG</a:t>
            </a:r>
            <a:r>
              <a:rPr lang="en-US" baseline="0" dirty="0"/>
              <a:t>]</a:t>
            </a:r>
          </a:p>
          <a:p>
            <a:endParaRPr lang="en-US" baseline="0" dirty="0"/>
          </a:p>
          <a:p>
            <a:r>
              <a:rPr lang="en-US" baseline="0" dirty="0"/>
              <a:t>Read the objectives on the slide.</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100</a:t>
            </a:fld>
            <a:endParaRPr lang="en-US"/>
          </a:p>
        </p:txBody>
      </p:sp>
    </p:spTree>
    <p:extLst>
      <p:ext uri="{BB962C8B-B14F-4D97-AF65-F5344CB8AC3E}">
        <p14:creationId xmlns:p14="http://schemas.microsoft.com/office/powerpoint/2010/main" val="3733161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200400"/>
            <a:ext cx="6400800" cy="685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2852" y="2304947"/>
            <a:ext cx="3852948" cy="3821216"/>
          </a:xfrm>
        </p:spPr>
        <p:txBody>
          <a:bodyPr/>
          <a:lstStyle>
            <a:lvl1pPr marL="0" indent="0">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783967" y="1989138"/>
            <a:ext cx="8568764" cy="1588"/>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sz="half" idx="10"/>
          </p:nvPr>
        </p:nvSpPr>
        <p:spPr>
          <a:xfrm>
            <a:off x="4805000" y="2304947"/>
            <a:ext cx="3852948" cy="3821216"/>
          </a:xfrm>
        </p:spPr>
        <p:txBody>
          <a:bodyPr/>
          <a:lstStyle>
            <a:lvl1pPr marL="0" indent="0">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Paragraph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00">
                <a:solidFill>
                  <a:srgbClr val="063760"/>
                </a:solidFill>
              </a:defRPr>
            </a:lvl1pPr>
          </a:lstStyle>
          <a:p>
            <a:r>
              <a:rPr lang="en-US" dirty="0"/>
              <a:t>Title</a:t>
            </a:r>
          </a:p>
        </p:txBody>
      </p:sp>
      <p:sp>
        <p:nvSpPr>
          <p:cNvPr id="3" name="Date Placeholder 2"/>
          <p:cNvSpPr>
            <a:spLocks noGrp="1"/>
          </p:cNvSpPr>
          <p:nvPr>
            <p:ph type="dt" sz="half" idx="10"/>
          </p:nvPr>
        </p:nvSpPr>
        <p:spPr/>
        <p:txBody>
          <a:bodyPr/>
          <a:lstStyle/>
          <a:p>
            <a:fld id="{F36A19E2-3BCB-4A23-A7D3-7846232CA690}" type="datetimeFigureOut">
              <a:rPr lang="en-US" smtClean="0"/>
              <a:pPr/>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1FCBC-12BC-47C8-BE87-B3BC886BF939}" type="slidenum">
              <a:rPr lang="en-US" smtClean="0"/>
              <a:pPr/>
              <a:t>‹#›</a:t>
            </a:fld>
            <a:endParaRPr lang="en-US"/>
          </a:p>
        </p:txBody>
      </p:sp>
      <p:sp>
        <p:nvSpPr>
          <p:cNvPr id="6" name="Content Placeholder 2"/>
          <p:cNvSpPr>
            <a:spLocks noGrp="1"/>
          </p:cNvSpPr>
          <p:nvPr>
            <p:ph idx="1" hasCustomPrompt="1"/>
          </p:nvPr>
        </p:nvSpPr>
        <p:spPr>
          <a:xfrm>
            <a:off x="457200" y="1481328"/>
            <a:ext cx="8229600" cy="4525963"/>
          </a:xfrm>
        </p:spPr>
        <p:txBody>
          <a:bodyPr/>
          <a:lstStyle>
            <a:lvl1pPr>
              <a:buNone/>
              <a:defRPr/>
            </a:lvl1pPr>
            <a:lvl2pPr>
              <a:buFont typeface="Arial" pitchFamily="34" charset="0"/>
              <a:buNone/>
              <a:defRPr/>
            </a:lvl2pPr>
            <a:lvl3pPr>
              <a:buClr>
                <a:schemeClr val="accent1"/>
              </a:buClr>
              <a:buNone/>
              <a:defRPr/>
            </a:lvl3pPr>
            <a:lvl4pPr>
              <a:buClr>
                <a:schemeClr val="accent1"/>
              </a:buClr>
              <a:buNone/>
              <a:defRPr/>
            </a:lvl4pPr>
            <a:lvl5pPr>
              <a:buClr>
                <a:schemeClr val="accent1"/>
              </a:buClr>
              <a:buNone/>
              <a:defRPr/>
            </a:lvl5pPr>
          </a:lstStyle>
          <a:p>
            <a:pPr lvl="0" eaLnBrk="1" latinLnBrk="0" hangingPunct="1"/>
            <a:r>
              <a:rPr lang="en-US" dirty="0"/>
              <a:t>Paragraph Text</a:t>
            </a:r>
            <a:endParaRPr kumimoji="0" lang="en-US" dirty="0"/>
          </a:p>
        </p:txBody>
      </p:sp>
    </p:spTree>
    <p:extLst>
      <p:ext uri="{BB962C8B-B14F-4D97-AF65-F5344CB8AC3E}">
        <p14:creationId xmlns:p14="http://schemas.microsoft.com/office/powerpoint/2010/main" val="4016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a:bodyPr>
          <a:lstStyle>
            <a:lvl1pPr algn="l">
              <a:defRPr sz="3700">
                <a:solidFill>
                  <a:srgbClr val="063760"/>
                </a:solidFill>
              </a:defRPr>
            </a:lvl1pPr>
          </a:lstStyle>
          <a:p>
            <a:r>
              <a:rPr lang="en-US"/>
              <a:t>Click to edit Master title style</a:t>
            </a:r>
          </a:p>
        </p:txBody>
      </p:sp>
      <p:sp>
        <p:nvSpPr>
          <p:cNvPr id="3" name="Content Placeholder 2"/>
          <p:cNvSpPr>
            <a:spLocks noGrp="1"/>
          </p:cNvSpPr>
          <p:nvPr>
            <p:ph idx="1"/>
          </p:nvPr>
        </p:nvSpPr>
        <p:spPr>
          <a:xfrm>
            <a:off x="457200" y="1600201"/>
            <a:ext cx="8229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53200" y="5867400"/>
            <a:ext cx="2133600" cy="365125"/>
          </a:xfrm>
        </p:spPr>
        <p:txBody>
          <a:bodyPr/>
          <a:lstStyle/>
          <a:p>
            <a:fld id="{F36A19E2-3BCB-4A23-A7D3-7846232CA690}" type="datetimeFigureOut">
              <a:rPr lang="en-US" smtClean="0"/>
              <a:pPr/>
              <a:t>3/19/2019</a:t>
            </a:fld>
            <a:endParaRPr lang="en-US" dirty="0"/>
          </a:p>
        </p:txBody>
      </p:sp>
      <p:sp>
        <p:nvSpPr>
          <p:cNvPr id="5" name="Footer Placeholder 4"/>
          <p:cNvSpPr>
            <a:spLocks noGrp="1"/>
          </p:cNvSpPr>
          <p:nvPr>
            <p:ph type="ftr" sz="quarter" idx="11"/>
          </p:nvPr>
        </p:nvSpPr>
        <p:spPr>
          <a:xfrm>
            <a:off x="4114800" y="6356350"/>
            <a:ext cx="2362200" cy="365125"/>
          </a:xfrm>
        </p:spPr>
        <p:txBody>
          <a:bodyPr/>
          <a:lstStyle/>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a:t>
            </a:fld>
            <a:endParaRPr lang="en-US" dirty="0"/>
          </a:p>
        </p:txBody>
      </p:sp>
      <p:cxnSp>
        <p:nvCxnSpPr>
          <p:cNvPr id="8" name="Straight Connector 7"/>
          <p:cNvCxnSpPr/>
          <p:nvPr/>
        </p:nvCxnSpPr>
        <p:spPr>
          <a:xfrm>
            <a:off x="783967" y="1989138"/>
            <a:ext cx="8568764" cy="1588"/>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553200" y="5943600"/>
            <a:ext cx="2133600" cy="365125"/>
          </a:xfrm>
        </p:spPr>
        <p:txBody>
          <a:bodyPr/>
          <a:lstStyle/>
          <a:p>
            <a:fld id="{F36A19E2-3BCB-4A23-A7D3-7846232CA690}" type="datetimeFigureOut">
              <a:rPr lang="en-US" smtClean="0"/>
              <a:pPr/>
              <a:t>3/19/2019</a:t>
            </a:fld>
            <a:endParaRPr lang="en-US" dirty="0"/>
          </a:p>
        </p:txBody>
      </p:sp>
      <p:sp>
        <p:nvSpPr>
          <p:cNvPr id="4" name="Footer Placeholder 3"/>
          <p:cNvSpPr>
            <a:spLocks noGrp="1"/>
          </p:cNvSpPr>
          <p:nvPr>
            <p:ph type="ftr" sz="quarter" idx="11"/>
          </p:nvPr>
        </p:nvSpPr>
        <p:spPr>
          <a:xfrm>
            <a:off x="4114800" y="6356350"/>
            <a:ext cx="2362200" cy="365125"/>
          </a:xfrm>
        </p:spPr>
        <p:txBody>
          <a:bodyPr/>
          <a:lstStyle/>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A19E2-3BCB-4A23-A7D3-7846232CA690}" type="datetimeFigureOut">
              <a:rPr lang="en-US" smtClean="0"/>
              <a:pPr/>
              <a:t>3/19/2019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1FCBC-12BC-47C8-BE87-B3BC886BF93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3" r:id="rId11"/>
  </p:sldLayoutIdLst>
  <p:txStyles>
    <p:titleStyle>
      <a:lvl1pPr algn="ctr" defTabSz="4572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performanceassessmentresourcebank.org/"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ormAutofit/>
          </a:bodyPr>
          <a:lstStyle/>
          <a:p>
            <a:pPr algn="ctr"/>
            <a:r>
              <a:rPr lang="x-none" dirty="0">
                <a:solidFill>
                  <a:schemeClr val="tx2">
                    <a:lumMod val="75000"/>
                  </a:schemeClr>
                </a:solidFill>
              </a:rPr>
              <a:t>Welcome and Introduction</a:t>
            </a:r>
            <a:r>
              <a:rPr lang="x-none" dirty="0">
                <a:solidFill>
                  <a:schemeClr val="tx1"/>
                </a:solidFill>
              </a:rPr>
              <a:t/>
            </a:r>
            <a:br>
              <a:rPr lang="x-none" dirty="0">
                <a:solidFill>
                  <a:schemeClr val="tx1"/>
                </a:solidFill>
              </a:rPr>
            </a:br>
            <a:r>
              <a:rPr lang="x-none" dirty="0">
                <a:solidFill>
                  <a:srgbClr val="17375E"/>
                </a:solidFill>
                <a:latin typeface="Calibri"/>
              </a:rPr>
              <a:t>Mathematics </a:t>
            </a:r>
            <a:endParaRPr lang="en-US"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8E81FCBC-12BC-47C8-BE87-B3BC886BF939}" type="slidenum">
              <a:rPr lang="en-US" smtClean="0"/>
              <a:pPr/>
              <a:t>1</a:t>
            </a:fld>
            <a:endParaRPr lang="en-US"/>
          </a:p>
        </p:txBody>
      </p:sp>
    </p:spTree>
    <p:extLst>
      <p:ext uri="{BB962C8B-B14F-4D97-AF65-F5344CB8AC3E}">
        <p14:creationId xmlns:p14="http://schemas.microsoft.com/office/powerpoint/2010/main" val="1686553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a:t>
            </a:r>
          </a:p>
        </p:txBody>
      </p:sp>
      <p:sp>
        <p:nvSpPr>
          <p:cNvPr id="3" name="Content Placeholder 2"/>
          <p:cNvSpPr>
            <a:spLocks noGrp="1"/>
          </p:cNvSpPr>
          <p:nvPr>
            <p:ph idx="1"/>
          </p:nvPr>
        </p:nvSpPr>
        <p:spPr>
          <a:xfrm>
            <a:off x="457200" y="1197968"/>
            <a:ext cx="8229600" cy="4517033"/>
          </a:xfrm>
        </p:spPr>
        <p:txBody>
          <a:bodyPr>
            <a:normAutofit/>
          </a:bodyPr>
          <a:lstStyle/>
          <a:p>
            <a:r>
              <a:rPr lang="en-US" dirty="0"/>
              <a:t>Some ways to elicit evidence for formative assessment:</a:t>
            </a:r>
          </a:p>
          <a:p>
            <a:pPr lvl="1"/>
            <a:r>
              <a:rPr lang="en-US" dirty="0"/>
              <a:t>Observation of academic dialogue</a:t>
            </a:r>
          </a:p>
          <a:p>
            <a:pPr lvl="1"/>
            <a:r>
              <a:rPr lang="en-US" dirty="0"/>
              <a:t>Questioning discussions</a:t>
            </a:r>
          </a:p>
          <a:p>
            <a:pPr lvl="1"/>
            <a:r>
              <a:rPr lang="en-US" dirty="0"/>
              <a:t>Analysis of student work</a:t>
            </a:r>
          </a:p>
          <a:p>
            <a:pPr lvl="1"/>
            <a:r>
              <a:rPr lang="en-US" dirty="0"/>
              <a:t>Peer- and self-assessment strategies</a:t>
            </a:r>
          </a:p>
          <a:p>
            <a:r>
              <a:rPr lang="en-US" dirty="0"/>
              <a:t>What does formative assessment look like in your context?</a:t>
            </a:r>
          </a:p>
          <a:p>
            <a:endParaRPr lang="en-US" dirty="0"/>
          </a:p>
        </p:txBody>
      </p:sp>
      <p:sp>
        <p:nvSpPr>
          <p:cNvPr id="5" name="TextBox 4"/>
          <p:cNvSpPr txBox="1"/>
          <p:nvPr/>
        </p:nvSpPr>
        <p:spPr>
          <a:xfrm>
            <a:off x="158150" y="129396"/>
            <a:ext cx="3993978" cy="369332"/>
          </a:xfrm>
          <a:prstGeom prst="rect">
            <a:avLst/>
          </a:prstGeom>
          <a:noFill/>
        </p:spPr>
        <p:txBody>
          <a:bodyPr wrap="none" rtlCol="0" anchor="t">
            <a:spAutoFit/>
          </a:bodyPr>
          <a:lstStyle/>
          <a:p>
            <a:r>
              <a:rPr lang="x-none" dirty="0">
                <a:solidFill>
                  <a:srgbClr val="053760"/>
                </a:solidFill>
              </a:rPr>
              <a:t>Session 1: Assessment Literacy Overview</a:t>
            </a:r>
          </a:p>
        </p:txBody>
      </p:sp>
    </p:spTree>
    <p:extLst>
      <p:ext uri="{BB962C8B-B14F-4D97-AF65-F5344CB8AC3E}">
        <p14:creationId xmlns:p14="http://schemas.microsoft.com/office/powerpoint/2010/main" val="19153264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14400"/>
          </a:xfrm>
        </p:spPr>
        <p:txBody>
          <a:bodyPr/>
          <a:lstStyle/>
          <a:p>
            <a:r>
              <a:rPr lang="en-US" dirty="0"/>
              <a:t>Modifying Instruction – Our Objectives</a:t>
            </a:r>
          </a:p>
        </p:txBody>
      </p:sp>
      <p:sp>
        <p:nvSpPr>
          <p:cNvPr id="3" name="Content Placeholder 2"/>
          <p:cNvSpPr>
            <a:spLocks noGrp="1"/>
          </p:cNvSpPr>
          <p:nvPr>
            <p:ph idx="1"/>
          </p:nvPr>
        </p:nvSpPr>
        <p:spPr/>
        <p:txBody>
          <a:bodyPr>
            <a:normAutofit/>
          </a:bodyPr>
          <a:lstStyle/>
          <a:p>
            <a:r>
              <a:rPr lang="en-US" dirty="0"/>
              <a:t>Develop a shared definition of curriculum-embedded performance assessment.</a:t>
            </a:r>
          </a:p>
          <a:p>
            <a:r>
              <a:rPr lang="en-US" dirty="0"/>
              <a:t>Based on your analysis of student samples, and the needs of students in your context, consider adaptations to the task you could make to support student learning in a classroom setting. </a:t>
            </a:r>
          </a:p>
        </p:txBody>
      </p:sp>
      <p:sp>
        <p:nvSpPr>
          <p:cNvPr id="5" name="TextBox 4"/>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27148356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Blank title</a:t>
            </a:r>
            <a:endParaRPr lang="en-US" dirty="0"/>
          </a:p>
        </p:txBody>
      </p:sp>
      <p:pic>
        <p:nvPicPr>
          <p:cNvPr id="4" name="Content Placeholder 3" descr="SCALE Assessment Continuum graph with Depth of Learning as the Y axis and Response Times along the X axis. Along the upward curve of the line, knowledge and skills are list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7251213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467600" cy="914400"/>
          </a:xfrm>
        </p:spPr>
        <p:txBody>
          <a:bodyPr>
            <a:normAutofit fontScale="90000"/>
          </a:bodyPr>
          <a:lstStyle/>
          <a:p>
            <a:r>
              <a:rPr lang="en-US" dirty="0">
                <a:effectLst/>
              </a:rPr>
              <a:t>Definition of “</a:t>
            </a:r>
            <a:r>
              <a:rPr lang="en-US" dirty="0"/>
              <a:t>c</a:t>
            </a:r>
            <a:r>
              <a:rPr lang="en-US" dirty="0">
                <a:effectLst/>
              </a:rPr>
              <a:t>urriculum-</a:t>
            </a:r>
            <a:r>
              <a:rPr lang="en-US" dirty="0"/>
              <a:t>e</a:t>
            </a:r>
            <a:r>
              <a:rPr lang="en-US" dirty="0">
                <a:effectLst/>
              </a:rPr>
              <a:t>mbedded</a:t>
            </a:r>
            <a:r>
              <a:rPr lang="en-US" dirty="0"/>
              <a:t> </a:t>
            </a:r>
            <a:r>
              <a:rPr lang="en-US" dirty="0">
                <a:effectLst/>
              </a:rPr>
              <a:t>performance task”</a:t>
            </a:r>
            <a:endParaRPr lang="en-US" dirty="0"/>
          </a:p>
        </p:txBody>
      </p:sp>
      <p:sp>
        <p:nvSpPr>
          <p:cNvPr id="3" name="Content Placeholder 2"/>
          <p:cNvSpPr>
            <a:spLocks noGrp="1"/>
          </p:cNvSpPr>
          <p:nvPr>
            <p:ph idx="1"/>
          </p:nvPr>
        </p:nvSpPr>
        <p:spPr>
          <a:xfrm>
            <a:off x="457200" y="1981200"/>
            <a:ext cx="8229600" cy="3276599"/>
          </a:xfrm>
        </p:spPr>
        <p:txBody>
          <a:bodyPr>
            <a:noAutofit/>
          </a:bodyPr>
          <a:lstStyle/>
          <a:p>
            <a:pPr marL="1588" indent="0">
              <a:spcBef>
                <a:spcPts val="0"/>
              </a:spcBef>
              <a:spcAft>
                <a:spcPts val="1800"/>
              </a:spcAft>
              <a:buNone/>
            </a:pPr>
            <a:r>
              <a:rPr lang="en-US" sz="2800" dirty="0">
                <a:cs typeface="Georgia"/>
              </a:rPr>
              <a:t>A curriculum-embedded performance task is </a:t>
            </a:r>
            <a:r>
              <a:rPr lang="en-US" sz="2800" b="1" dirty="0">
                <a:cs typeface="Georgia"/>
              </a:rPr>
              <a:t>fully integrated into a unit of study </a:t>
            </a:r>
            <a:r>
              <a:rPr lang="en-US" sz="2800" dirty="0">
                <a:cs typeface="Georgia"/>
              </a:rPr>
              <a:t>and provides students with </a:t>
            </a:r>
            <a:r>
              <a:rPr lang="en-US" sz="2800" b="1" dirty="0">
                <a:cs typeface="Georgia"/>
              </a:rPr>
              <a:t>ample instructional support</a:t>
            </a:r>
            <a:r>
              <a:rPr lang="en-US" sz="2800" dirty="0">
                <a:cs typeface="Georgia"/>
              </a:rPr>
              <a:t>. </a:t>
            </a:r>
          </a:p>
          <a:p>
            <a:pPr marL="1588" indent="0">
              <a:buNone/>
            </a:pPr>
            <a:r>
              <a:rPr lang="en-US" sz="2800" dirty="0">
                <a:cs typeface="Georgia"/>
              </a:rPr>
              <a:t>Ideally, curriculum-embedded tasks require students to do and produce </a:t>
            </a:r>
            <a:r>
              <a:rPr lang="en-US" sz="2800" b="1" dirty="0">
                <a:cs typeface="Georgia"/>
              </a:rPr>
              <a:t>authentic work </a:t>
            </a:r>
            <a:r>
              <a:rPr lang="en-US" sz="2800" dirty="0">
                <a:cs typeface="Georgia"/>
              </a:rPr>
              <a:t>with the skills and knowledge contained in a given unit.</a:t>
            </a:r>
          </a:p>
        </p:txBody>
      </p:sp>
      <p:sp>
        <p:nvSpPr>
          <p:cNvPr id="4" name="TextBox 3"/>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102</a:t>
            </a:fld>
            <a:endParaRPr lang="en-US"/>
          </a:p>
        </p:txBody>
      </p:sp>
    </p:spTree>
    <p:extLst>
      <p:ext uri="{BB962C8B-B14F-4D97-AF65-F5344CB8AC3E}">
        <p14:creationId xmlns:p14="http://schemas.microsoft.com/office/powerpoint/2010/main" val="2545074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062" y="565666"/>
            <a:ext cx="8229600" cy="914400"/>
          </a:xfrm>
        </p:spPr>
        <p:txBody>
          <a:bodyPr>
            <a:normAutofit fontScale="90000"/>
          </a:bodyPr>
          <a:lstStyle/>
          <a:p>
            <a:r>
              <a:rPr lang="en-US" sz="4000" dirty="0"/>
              <a:t>Performance Assessment Resource Bank</a:t>
            </a:r>
            <a:r>
              <a:rPr lang="en-US" sz="4000"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This website offers free, vetted curriculum-embedded performance tasks in math, English/language arts, science, and history/social studies.</a:t>
            </a:r>
          </a:p>
          <a:p>
            <a:endParaRPr lang="en-US" dirty="0" smtClean="0"/>
          </a:p>
          <a:p>
            <a:pPr marL="0" indent="0">
              <a:buNone/>
            </a:pPr>
            <a:r>
              <a:rPr lang="en-US" dirty="0" smtClean="0">
                <a:hlinkClick r:id="rId3"/>
              </a:rPr>
              <a:t>www.performanceassessmentresourcebank.org</a:t>
            </a:r>
            <a:r>
              <a:rPr lang="en-US" dirty="0" smtClean="0"/>
              <a:t> </a:t>
            </a:r>
            <a:endParaRPr lang="en-US" dirty="0"/>
          </a:p>
        </p:txBody>
      </p:sp>
      <p:sp>
        <p:nvSpPr>
          <p:cNvPr id="5" name="TextBox 4"/>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
        <p:nvSpPr>
          <p:cNvPr id="7" name="Content Placeholder 2" descr="URL: www.performanceassessmentresourcebank.org"/>
          <p:cNvSpPr txBox="1">
            <a:spLocks/>
          </p:cNvSpPr>
          <p:nvPr/>
        </p:nvSpPr>
        <p:spPr>
          <a:xfrm>
            <a:off x="533400" y="4267200"/>
            <a:ext cx="8229600" cy="1524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p>
        </p:txBody>
      </p:sp>
    </p:spTree>
    <p:extLst>
      <p:ext uri="{BB962C8B-B14F-4D97-AF65-F5344CB8AC3E}">
        <p14:creationId xmlns:p14="http://schemas.microsoft.com/office/powerpoint/2010/main" val="7988384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About the Task: Owning a </a:t>
            </a:r>
            <a:r>
              <a:rPr lang="en-US" dirty="0" smtClean="0"/>
              <a:t>Pet</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smtClean="0"/>
              <a:t>Two versions in draft form</a:t>
            </a:r>
          </a:p>
          <a:p>
            <a:pPr marL="457200" indent="-457200">
              <a:buFont typeface="Arial" panose="020B0604020202020204" pitchFamily="34" charset="0"/>
              <a:buChar char="•"/>
            </a:pPr>
            <a:r>
              <a:rPr lang="en-US" dirty="0" smtClean="0"/>
              <a:t>Written by a former teacher who is one of the authors of Smarter Balanced performance tasks for grades 3–11 </a:t>
            </a:r>
          </a:p>
          <a:p>
            <a:pPr marL="457200" indent="-457200">
              <a:buFont typeface="Arial" panose="020B0604020202020204" pitchFamily="34" charset="0"/>
              <a:buChar char="•"/>
            </a:pPr>
            <a:r>
              <a:rPr lang="en-US" dirty="0" err="1" smtClean="0"/>
              <a:t>Scaffolded</a:t>
            </a:r>
            <a:r>
              <a:rPr lang="en-US" dirty="0" smtClean="0"/>
              <a:t> version is structured like a Smarter Balanced performance task</a:t>
            </a:r>
          </a:p>
          <a:p>
            <a:pPr marL="457200" indent="-457200">
              <a:buFont typeface="Arial" panose="020B0604020202020204" pitchFamily="34" charset="0"/>
              <a:buChar char="•"/>
            </a:pPr>
            <a:r>
              <a:rPr lang="en-US" dirty="0" smtClean="0"/>
              <a:t>Open-ended version illustrates how a structured task can be opened and extended into a curriculum-embedded project</a:t>
            </a:r>
          </a:p>
          <a:p>
            <a:endParaRPr lang="en-US" dirty="0"/>
          </a:p>
        </p:txBody>
      </p:sp>
    </p:spTree>
    <p:extLst>
      <p:ext uri="{BB962C8B-B14F-4D97-AF65-F5344CB8AC3E}">
        <p14:creationId xmlns:p14="http://schemas.microsoft.com/office/powerpoint/2010/main" val="85870415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Reflection on the two versions of Owning a Pet</a:t>
            </a:r>
            <a:br>
              <a:rPr lang="en-US" dirty="0"/>
            </a:br>
            <a:r>
              <a:rPr lang="en-US" dirty="0"/>
              <a:t>Pages </a:t>
            </a:r>
            <a:r>
              <a:rPr lang="en-US" dirty="0" smtClean="0"/>
              <a:t>16-19</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smtClean="0"/>
              <a:t>What does each version of the task give students an opportunity to show?</a:t>
            </a:r>
          </a:p>
          <a:p>
            <a:pPr marL="457200" indent="-457200">
              <a:buFont typeface="Arial" panose="020B0604020202020204" pitchFamily="34" charset="0"/>
              <a:buChar char="•"/>
            </a:pPr>
            <a:r>
              <a:rPr lang="en-US" dirty="0" smtClean="0"/>
              <a:t>How does each task incorporate the Mathematical Practices and a variety of skills?</a:t>
            </a:r>
          </a:p>
          <a:p>
            <a:pPr marL="457200" indent="-457200">
              <a:buFont typeface="Arial" panose="020B0604020202020204" pitchFamily="34" charset="0"/>
              <a:buChar char="•"/>
            </a:pPr>
            <a:r>
              <a:rPr lang="en-US" dirty="0" smtClean="0"/>
              <a:t>How might the student learning experiences vary between the two tasks?</a:t>
            </a:r>
          </a:p>
          <a:p>
            <a:pPr marL="457200" indent="-457200">
              <a:buFont typeface="Arial" panose="020B0604020202020204" pitchFamily="34" charset="0"/>
              <a:buChar char="•"/>
            </a:pPr>
            <a:r>
              <a:rPr lang="en-US" dirty="0" smtClean="0"/>
              <a:t>Why is it important to incorporate a variety of tasks, with varying levels of scaffolding, into the curriculum?</a:t>
            </a:r>
            <a:endParaRPr lang="en-US" dirty="0"/>
          </a:p>
        </p:txBody>
      </p:sp>
    </p:spTree>
    <p:extLst>
      <p:ext uri="{BB962C8B-B14F-4D97-AF65-F5344CB8AC3E}">
        <p14:creationId xmlns:p14="http://schemas.microsoft.com/office/powerpoint/2010/main" val="365714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3000"/>
                                        <p:tgtEl>
                                          <p:spTgt spid="3">
                                            <p:txEl>
                                              <p:pRg st="0" end="0"/>
                                            </p:txEl>
                                          </p:spTgt>
                                        </p:tgtEl>
                                      </p:cBhvr>
                                    </p:animEffect>
                                  </p:childTnLst>
                                </p:cTn>
                              </p:par>
                            </p:childTnLst>
                          </p:cTn>
                        </p:par>
                        <p:par>
                          <p:cTn id="9" fill="hold">
                            <p:stCondLst>
                              <p:cond delay="30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3000"/>
                                        <p:tgtEl>
                                          <p:spTgt spid="3">
                                            <p:txEl>
                                              <p:pRg st="1" end="1"/>
                                            </p:txEl>
                                          </p:spTgt>
                                        </p:tgtEl>
                                      </p:cBhvr>
                                    </p:animEffect>
                                  </p:childTnLst>
                                </p:cTn>
                              </p:par>
                            </p:childTnLst>
                          </p:cTn>
                        </p:par>
                        <p:par>
                          <p:cTn id="14" fill="hold">
                            <p:stCondLst>
                              <p:cond delay="6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3000"/>
                                        <p:tgtEl>
                                          <p:spTgt spid="3">
                                            <p:txEl>
                                              <p:pRg st="2" end="2"/>
                                            </p:txEl>
                                          </p:spTgt>
                                        </p:tgtEl>
                                      </p:cBhvr>
                                    </p:animEffect>
                                  </p:childTnLst>
                                </p:cTn>
                              </p:par>
                            </p:childTnLst>
                          </p:cTn>
                        </p:par>
                        <p:par>
                          <p:cTn id="19" fill="hold">
                            <p:stCondLst>
                              <p:cond delay="90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wo columns 1) Scaffolded Version of Owning a Pet, and 2) Open-Ended Version of Owning a Pet"/>
          <p:cNvGraphicFramePr>
            <a:graphicFrameLocks noGrp="1"/>
          </p:cNvGraphicFramePr>
          <p:nvPr>
            <p:extLst>
              <p:ext uri="{D42A27DB-BD31-4B8C-83A1-F6EECF244321}">
                <p14:modId xmlns:p14="http://schemas.microsoft.com/office/powerpoint/2010/main" val="822475578"/>
              </p:ext>
            </p:extLst>
          </p:nvPr>
        </p:nvGraphicFramePr>
        <p:xfrm>
          <a:off x="762000" y="1219200"/>
          <a:ext cx="7924800" cy="4406615"/>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474695">
                <a:tc>
                  <a:txBody>
                    <a:bodyPr/>
                    <a:lstStyle/>
                    <a:p>
                      <a:r>
                        <a:rPr lang="en-US" b="0" dirty="0" err="1"/>
                        <a:t>Scaffolded</a:t>
                      </a:r>
                      <a:r>
                        <a:rPr lang="en-US" b="0" dirty="0"/>
                        <a:t> Version of Owning a</a:t>
                      </a:r>
                      <a:r>
                        <a:rPr lang="en-US" b="0" baseline="0" dirty="0"/>
                        <a:t> Pet</a:t>
                      </a:r>
                      <a:endParaRPr lang="en-US" b="0" dirty="0"/>
                    </a:p>
                  </a:txBody>
                  <a:tcPr marL="68580" marR="68580"/>
                </a:tc>
                <a:tc>
                  <a:txBody>
                    <a:bodyPr/>
                    <a:lstStyle/>
                    <a:p>
                      <a:r>
                        <a:rPr lang="en-US" b="0" dirty="0"/>
                        <a:t>Open-Ended Version of Owning </a:t>
                      </a:r>
                      <a:r>
                        <a:rPr lang="en-US" b="0" baseline="0" dirty="0"/>
                        <a:t>a Pet</a:t>
                      </a:r>
                      <a:endParaRPr lang="en-US" b="0" dirty="0"/>
                    </a:p>
                  </a:txBody>
                  <a:tcPr marL="68580" marR="68580"/>
                </a:tc>
                <a:extLst>
                  <a:ext uri="{0D108BD9-81ED-4DB2-BD59-A6C34878D82A}">
                    <a16:rowId xmlns:a16="http://schemas.microsoft.com/office/drawing/2014/main" val="10000"/>
                  </a:ext>
                </a:extLst>
              </a:tr>
              <a:tr h="3817849">
                <a:tc>
                  <a:txBody>
                    <a:bodyPr/>
                    <a:lstStyle/>
                    <a:p>
                      <a:pPr marL="285750" indent="-285750">
                        <a:buFont typeface="Arial" panose="020B0604020202020204" pitchFamily="34" charset="0"/>
                        <a:buChar char="•"/>
                      </a:pPr>
                      <a:r>
                        <a:rPr lang="en-US" dirty="0"/>
                        <a:t>Time consideration: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Classroom</a:t>
                      </a:r>
                      <a:r>
                        <a:rPr lang="en-US" baseline="0" dirty="0"/>
                        <a:t> routines needed for this type of task:</a:t>
                      </a:r>
                    </a:p>
                    <a:p>
                      <a:pPr marL="285750" indent="-2857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Possible student supports for this type of task:</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What evidence is gained using this type of task?</a:t>
                      </a:r>
                    </a:p>
                  </a:txBody>
                  <a:tcPr marL="68580" marR="68580"/>
                </a:tc>
                <a:tc>
                  <a:txBody>
                    <a:bodyPr/>
                    <a:lstStyle/>
                    <a:p>
                      <a:pPr marL="285750" indent="-285750">
                        <a:buFont typeface="Arial" panose="020B0604020202020204" pitchFamily="34" charset="0"/>
                        <a:buChar char="•"/>
                      </a:pPr>
                      <a:r>
                        <a:rPr lang="en-US" dirty="0"/>
                        <a:t>Time consideration: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Classroom</a:t>
                      </a:r>
                      <a:r>
                        <a:rPr lang="en-US" baseline="0" dirty="0"/>
                        <a:t> routines needed for this type of task:</a:t>
                      </a:r>
                    </a:p>
                    <a:p>
                      <a:pPr marL="0" indent="0">
                        <a:buFont typeface="Arial" panose="020B0604020202020204" pitchFamily="34" charset="0"/>
                        <a:buNone/>
                      </a:pPr>
                      <a:endParaRPr lang="en-US" baseline="0" dirty="0"/>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Possible student supports for this type of task:</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What evidence is gained using this type of task?</a:t>
                      </a:r>
                    </a:p>
                    <a:p>
                      <a:endParaRPr lang="en-US" dirty="0"/>
                    </a:p>
                  </a:txBody>
                  <a:tcPr marL="68580" marR="68580"/>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normAutofit fontScale="90000"/>
          </a:bodyPr>
          <a:lstStyle/>
          <a:p>
            <a:r>
              <a:rPr lang="en-US" sz="4000" dirty="0"/>
              <a:t>Instructional Considerations for Each Version of Owning a Pet </a:t>
            </a:r>
            <a:br>
              <a:rPr lang="en-US" sz="4000" dirty="0"/>
            </a:br>
            <a:endParaRPr lang="en-US" dirty="0"/>
          </a:p>
        </p:txBody>
      </p:sp>
    </p:spTree>
    <p:extLst>
      <p:ext uri="{BB962C8B-B14F-4D97-AF65-F5344CB8AC3E}">
        <p14:creationId xmlns:p14="http://schemas.microsoft.com/office/powerpoint/2010/main" val="225485572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78140"/>
            <a:ext cx="8229600" cy="914400"/>
          </a:xfrm>
        </p:spPr>
        <p:txBody>
          <a:bodyPr>
            <a:noAutofit/>
          </a:bodyPr>
          <a:lstStyle/>
          <a:p>
            <a:r>
              <a:rPr lang="en-US" sz="3200" dirty="0"/>
              <a:t>Sample adaptation of an on-demand task to a curriculum-embedded task:</a:t>
            </a:r>
          </a:p>
        </p:txBody>
      </p:sp>
      <p:sp>
        <p:nvSpPr>
          <p:cNvPr id="5" name="TextBox 4"/>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
        <p:nvSpPr>
          <p:cNvPr id="7" name="Content Placeholder 2"/>
          <p:cNvSpPr txBox="1">
            <a:spLocks/>
          </p:cNvSpPr>
          <p:nvPr/>
        </p:nvSpPr>
        <p:spPr>
          <a:xfrm>
            <a:off x="304800" y="2286000"/>
            <a:ext cx="8229600" cy="1524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i="1" dirty="0"/>
              <a:t>Owning a Pet </a:t>
            </a:r>
            <a:r>
              <a:rPr lang="en-US" sz="2400" dirty="0"/>
              <a:t>task (scaffolded, on-demand version adapted to an open-ended, curriculum-embedded version): Handouts 3.5 &amp; 3.6</a:t>
            </a:r>
          </a:p>
          <a:p>
            <a:pPr marL="0" indent="0">
              <a:buFont typeface="Arial"/>
              <a:buNone/>
            </a:pPr>
            <a:r>
              <a:rPr lang="en-US" sz="2400" dirty="0"/>
              <a:t>Instructional considerations for each version: Handout 3.7</a:t>
            </a:r>
          </a:p>
        </p:txBody>
      </p:sp>
    </p:spTree>
    <p:extLst>
      <p:ext uri="{BB962C8B-B14F-4D97-AF65-F5344CB8AC3E}">
        <p14:creationId xmlns:p14="http://schemas.microsoft.com/office/powerpoint/2010/main" val="277265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34400" cy="914400"/>
          </a:xfrm>
        </p:spPr>
        <p:txBody>
          <a:bodyPr>
            <a:normAutofit fontScale="90000"/>
          </a:bodyPr>
          <a:lstStyle/>
          <a:p>
            <a:r>
              <a:rPr lang="en-US" dirty="0"/>
              <a:t>Adapting/Developing a Task for Your Classroom</a:t>
            </a:r>
          </a:p>
        </p:txBody>
      </p:sp>
      <p:sp>
        <p:nvSpPr>
          <p:cNvPr id="3" name="Content Placeholder 2"/>
          <p:cNvSpPr>
            <a:spLocks noGrp="1"/>
          </p:cNvSpPr>
          <p:nvPr>
            <p:ph idx="1"/>
          </p:nvPr>
        </p:nvSpPr>
        <p:spPr>
          <a:xfrm>
            <a:off x="457200" y="1447800"/>
            <a:ext cx="8229600" cy="4114800"/>
          </a:xfrm>
        </p:spPr>
        <p:txBody>
          <a:bodyPr>
            <a:normAutofit/>
          </a:bodyPr>
          <a:lstStyle/>
          <a:p>
            <a:pPr marL="0" indent="0">
              <a:buNone/>
            </a:pPr>
            <a:r>
              <a:rPr lang="en-US" dirty="0"/>
              <a:t>In pairs:</a:t>
            </a:r>
          </a:p>
          <a:p>
            <a:r>
              <a:rPr lang="en-US" dirty="0"/>
              <a:t>Select from any task we discussed today: Clay Pottery, or the two versions of Owning a Pet.</a:t>
            </a:r>
          </a:p>
          <a:p>
            <a:r>
              <a:rPr lang="en-US" sz="3200" dirty="0"/>
              <a:t>Brainstorm how you might modify the task to be more </a:t>
            </a:r>
            <a:r>
              <a:rPr lang="en-US" sz="3200" dirty="0" smtClean="0"/>
              <a:t>engaging, </a:t>
            </a:r>
            <a:r>
              <a:rPr lang="en-US" sz="3200" dirty="0"/>
              <a:t>or to provide greater opportunities for students to </a:t>
            </a:r>
            <a:r>
              <a:rPr lang="en-US" dirty="0" smtClean="0"/>
              <a:t>collaborate.</a:t>
            </a:r>
            <a:endParaRPr lang="en-US" dirty="0"/>
          </a:p>
        </p:txBody>
      </p:sp>
      <p:sp>
        <p:nvSpPr>
          <p:cNvPr id="4" name="TextBox 3"/>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11263071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14400"/>
          </a:xfrm>
        </p:spPr>
        <p:txBody>
          <a:bodyPr>
            <a:normAutofit/>
          </a:bodyPr>
          <a:lstStyle/>
          <a:p>
            <a:r>
              <a:rPr lang="en-US" dirty="0"/>
              <a:t>Capturing Ideas About Your Adapted Task</a:t>
            </a:r>
          </a:p>
        </p:txBody>
      </p:sp>
      <p:sp>
        <p:nvSpPr>
          <p:cNvPr id="3" name="Content Placeholder 2"/>
          <p:cNvSpPr>
            <a:spLocks noGrp="1"/>
          </p:cNvSpPr>
          <p:nvPr>
            <p:ph idx="1"/>
          </p:nvPr>
        </p:nvSpPr>
        <p:spPr>
          <a:xfrm>
            <a:off x="457200" y="1295400"/>
            <a:ext cx="8229600" cy="4114800"/>
          </a:xfrm>
        </p:spPr>
        <p:txBody>
          <a:bodyPr>
            <a:normAutofit/>
          </a:bodyPr>
          <a:lstStyle/>
          <a:p>
            <a:pPr marL="0" indent="0">
              <a:buNone/>
            </a:pPr>
            <a:r>
              <a:rPr lang="en-US" dirty="0"/>
              <a:t>Create a poster with your ideas for adapting this task for a classroom setting.</a:t>
            </a:r>
          </a:p>
          <a:p>
            <a:pPr lvl="1">
              <a:buFont typeface="Arial"/>
              <a:buChar char="•"/>
            </a:pPr>
            <a:r>
              <a:rPr lang="en-US" dirty="0"/>
              <a:t>How could you scaffold student learning?</a:t>
            </a:r>
          </a:p>
          <a:p>
            <a:pPr lvl="1">
              <a:buFont typeface="Arial"/>
              <a:buChar char="•"/>
            </a:pPr>
            <a:r>
              <a:rPr lang="en-US" dirty="0"/>
              <a:t>What opportunities for formative assessment could you plan?</a:t>
            </a:r>
          </a:p>
          <a:p>
            <a:pPr lvl="1">
              <a:buFont typeface="Arial"/>
              <a:buChar char="•"/>
            </a:pPr>
            <a:r>
              <a:rPr lang="en-US" dirty="0"/>
              <a:t>How would you make the task more engaging?</a:t>
            </a:r>
          </a:p>
          <a:p>
            <a:pPr lvl="1"/>
            <a:endParaRPr lang="en-US" dirty="0"/>
          </a:p>
        </p:txBody>
      </p:sp>
      <p:sp>
        <p:nvSpPr>
          <p:cNvPr id="4" name="TextBox 3"/>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38215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Assessment</a:t>
            </a:r>
          </a:p>
        </p:txBody>
      </p:sp>
      <p:sp>
        <p:nvSpPr>
          <p:cNvPr id="3" name="Content Placeholder 2"/>
          <p:cNvSpPr>
            <a:spLocks noGrp="1"/>
          </p:cNvSpPr>
          <p:nvPr>
            <p:ph idx="1"/>
          </p:nvPr>
        </p:nvSpPr>
        <p:spPr>
          <a:xfrm>
            <a:off x="457200" y="1197968"/>
            <a:ext cx="8229600" cy="4517033"/>
          </a:xfrm>
        </p:spPr>
        <p:txBody>
          <a:bodyPr vert="horz" lIns="91440" tIns="45720" rIns="91440" bIns="45720" rtlCol="0" anchor="t">
            <a:normAutofit fontScale="92500" lnSpcReduction="10000"/>
          </a:bodyPr>
          <a:lstStyle/>
          <a:p>
            <a:r>
              <a:rPr lang="x-none" dirty="0"/>
              <a:t>Description:</a:t>
            </a:r>
          </a:p>
          <a:p>
            <a:pPr lvl="1"/>
            <a:r>
              <a:rPr lang="x-none" sz="2600" dirty="0">
                <a:cs typeface="Helvetica" panose="020B0604020202020204" pitchFamily="34" charset="0"/>
              </a:rPr>
              <a:t>Compares student understanding or performance against a set of learning standards or objectives</a:t>
            </a:r>
          </a:p>
          <a:p>
            <a:pPr lvl="1"/>
            <a:r>
              <a:rPr lang="x-none" sz="2600" dirty="0">
                <a:cs typeface="Helvetica" panose="020B0604020202020204" pitchFamily="34" charset="0"/>
              </a:rPr>
              <a:t>May be administered at specified intervals over the course of an academic year</a:t>
            </a:r>
          </a:p>
          <a:p>
            <a:pPr lvl="1"/>
            <a:r>
              <a:rPr lang="x-none" sz="2600" dirty="0">
                <a:cs typeface="Helvetica" panose="020B0604020202020204" pitchFamily="34" charset="0"/>
              </a:rPr>
              <a:t>May be common across classes or schools</a:t>
            </a:r>
            <a:endParaRPr lang="x-none" dirty="0"/>
          </a:p>
          <a:p>
            <a:r>
              <a:rPr lang="x-none" dirty="0"/>
              <a:t>Purposes:</a:t>
            </a:r>
          </a:p>
          <a:p>
            <a:pPr lvl="1"/>
            <a:r>
              <a:rPr lang="x-none" sz="2600" dirty="0">
                <a:cs typeface="Helvetica" panose="020B0604020202020204" pitchFamily="34" charset="0"/>
              </a:rPr>
              <a:t>Monitor students’ academic progress toward longer-term goals</a:t>
            </a:r>
          </a:p>
          <a:p>
            <a:pPr lvl="1"/>
            <a:r>
              <a:rPr lang="x-none" sz="2600" dirty="0">
                <a:cs typeface="Helvetica" panose="020B0604020202020204" pitchFamily="34" charset="0"/>
              </a:rPr>
              <a:t>May predict students</a:t>
            </a:r>
            <a:r>
              <a:rPr lang="en-US" sz="2600" dirty="0">
                <a:cs typeface="Helvetica" panose="020B0604020202020204" pitchFamily="34" charset="0"/>
              </a:rPr>
              <a:t>’</a:t>
            </a:r>
            <a:r>
              <a:rPr lang="x-none" sz="2600" dirty="0">
                <a:cs typeface="Helvetica" panose="020B0604020202020204" pitchFamily="34" charset="0"/>
              </a:rPr>
              <a:t> end-of-year performance</a:t>
            </a:r>
          </a:p>
          <a:p>
            <a:pPr lvl="1"/>
            <a:r>
              <a:rPr lang="x-none" sz="2600" dirty="0">
                <a:cs typeface="Helvetica" panose="020B0604020202020204" pitchFamily="34" charset="0"/>
              </a:rPr>
              <a:t>Inform school improvement planning</a:t>
            </a:r>
          </a:p>
          <a:p>
            <a:endParaRPr lang="en-US" dirty="0"/>
          </a:p>
          <a:p>
            <a:endParaRPr lang="en-US" dirty="0"/>
          </a:p>
        </p:txBody>
      </p:sp>
      <p:sp>
        <p:nvSpPr>
          <p:cNvPr id="4" name="TextBox 3"/>
          <p:cNvSpPr txBox="1"/>
          <p:nvPr/>
        </p:nvSpPr>
        <p:spPr>
          <a:xfrm>
            <a:off x="152400" y="128312"/>
            <a:ext cx="3993978" cy="923330"/>
          </a:xfrm>
          <a:prstGeom prst="rect">
            <a:avLst/>
          </a:prstGeom>
          <a:noFill/>
        </p:spPr>
        <p:txBody>
          <a:bodyPr wrap="none" rtlCol="0" anchor="t">
            <a:spAutoFit/>
          </a:bodyPr>
          <a:lstStyle/>
          <a:p>
            <a:r>
              <a:rPr lang="x-none" dirty="0">
                <a:solidFill>
                  <a:srgbClr val="053760"/>
                </a:solidFill>
              </a:rPr>
              <a:t>Session 1: Assessment Literacy Overview</a:t>
            </a:r>
            <a:endParaRPr lang="en-US" dirty="0">
              <a:solidFill>
                <a:srgbClr val="053760"/>
              </a:solidFill>
            </a:endParaRP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1543519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a:t>Gallery Walk</a:t>
            </a:r>
          </a:p>
        </p:txBody>
      </p:sp>
      <p:sp>
        <p:nvSpPr>
          <p:cNvPr id="3" name="Content Placeholder 2"/>
          <p:cNvSpPr>
            <a:spLocks noGrp="1"/>
          </p:cNvSpPr>
          <p:nvPr>
            <p:ph idx="1"/>
          </p:nvPr>
        </p:nvSpPr>
        <p:spPr/>
        <p:txBody>
          <a:bodyPr/>
          <a:lstStyle/>
          <a:p>
            <a:r>
              <a:rPr lang="en-US" dirty="0"/>
              <a:t>Circulate around the room, viewing the posters created by your colleagues. </a:t>
            </a:r>
          </a:p>
          <a:p>
            <a:r>
              <a:rPr lang="en-US" dirty="0"/>
              <a:t>Add sticky notes if you have any feedback or ideas.</a:t>
            </a:r>
          </a:p>
          <a:p>
            <a:pPr marL="0" indent="0">
              <a:buNone/>
            </a:pPr>
            <a:endParaRPr lang="en-US" dirty="0"/>
          </a:p>
        </p:txBody>
      </p:sp>
      <p:sp>
        <p:nvSpPr>
          <p:cNvPr id="4" name="TextBox 3"/>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8569975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F497D"/>
                </a:solidFill>
                <a:cs typeface="Georgia"/>
              </a:rPr>
              <a:t>Session 3 </a:t>
            </a:r>
            <a:r>
              <a:rPr lang="en-US" dirty="0" smtClean="0">
                <a:solidFill>
                  <a:srgbClr val="1F497D"/>
                </a:solidFill>
                <a:cs typeface="Georgia"/>
              </a:rPr>
              <a:t>Progress</a:t>
            </a:r>
            <a:endParaRPr lang="en-US"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111</a:t>
            </a:fld>
            <a:endParaRPr lang="en-US"/>
          </a:p>
        </p:txBody>
      </p:sp>
      <p:sp>
        <p:nvSpPr>
          <p:cNvPr id="6" name="Content Placeholder 2"/>
          <p:cNvSpPr txBox="1">
            <a:spLocks/>
          </p:cNvSpPr>
          <p:nvPr/>
        </p:nvSpPr>
        <p:spPr>
          <a:xfrm>
            <a:off x="533400" y="1371600"/>
            <a:ext cx="3405755" cy="1615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1800" dirty="0"/>
              <a:t>Complete performance task </a:t>
            </a:r>
          </a:p>
          <a:p>
            <a:pPr marL="0" indent="0">
              <a:spcBef>
                <a:spcPts val="0"/>
              </a:spcBef>
              <a:spcAft>
                <a:spcPts val="600"/>
              </a:spcAft>
              <a:buFont typeface="Arial"/>
              <a:buNone/>
            </a:pPr>
            <a:r>
              <a:rPr lang="en-US" sz="1800" dirty="0"/>
              <a:t>Share initial reactions to task</a:t>
            </a:r>
          </a:p>
          <a:p>
            <a:pPr marL="0" indent="0">
              <a:spcBef>
                <a:spcPts val="0"/>
              </a:spcBef>
              <a:spcAft>
                <a:spcPts val="600"/>
              </a:spcAft>
              <a:buFont typeface="Arial"/>
              <a:buNone/>
            </a:pPr>
            <a:r>
              <a:rPr lang="en-US" sz="1800" dirty="0"/>
              <a:t>Identify the mathematics and anticipate the issues</a:t>
            </a:r>
          </a:p>
          <a:p>
            <a:pPr marL="0" indent="0">
              <a:buFont typeface="Arial"/>
              <a:buNone/>
            </a:pPr>
            <a:endParaRPr lang="en-US" sz="1800" b="1" u="sng" dirty="0"/>
          </a:p>
          <a:p>
            <a:pPr marL="0" indent="0">
              <a:buFont typeface="Arial"/>
              <a:buNone/>
            </a:pPr>
            <a:endParaRPr lang="en-US" sz="1800" dirty="0"/>
          </a:p>
        </p:txBody>
      </p:sp>
      <p:sp>
        <p:nvSpPr>
          <p:cNvPr id="7" name="Content Placeholder 1"/>
          <p:cNvSpPr txBox="1">
            <a:spLocks/>
          </p:cNvSpPr>
          <p:nvPr/>
        </p:nvSpPr>
        <p:spPr>
          <a:xfrm>
            <a:off x="4267200" y="1066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3C Developing Feedback</a:t>
            </a:r>
          </a:p>
        </p:txBody>
      </p:sp>
      <p:sp>
        <p:nvSpPr>
          <p:cNvPr id="8" name="Text Placeholder 3"/>
          <p:cNvSpPr txBox="1">
            <a:spLocks/>
          </p:cNvSpPr>
          <p:nvPr/>
        </p:nvSpPr>
        <p:spPr>
          <a:xfrm>
            <a:off x="304800" y="2971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t>3B Analyzing Student Work</a:t>
            </a:r>
          </a:p>
        </p:txBody>
      </p:sp>
      <p:sp>
        <p:nvSpPr>
          <p:cNvPr id="9" name="Text Placeholder 4"/>
          <p:cNvSpPr txBox="1">
            <a:spLocks/>
          </p:cNvSpPr>
          <p:nvPr/>
        </p:nvSpPr>
        <p:spPr>
          <a:xfrm>
            <a:off x="533400" y="3352800"/>
            <a:ext cx="3733800" cy="2590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700"/>
              </a:spcAft>
              <a:buNone/>
            </a:pPr>
            <a:r>
              <a:rPr lang="en-US" sz="1800" dirty="0">
                <a:solidFill>
                  <a:srgbClr val="000000"/>
                </a:solidFill>
              </a:rPr>
              <a:t>Read student responses to first item </a:t>
            </a:r>
          </a:p>
          <a:p>
            <a:pPr marL="0" indent="0">
              <a:spcBef>
                <a:spcPts val="0"/>
              </a:spcBef>
              <a:spcAft>
                <a:spcPts val="700"/>
              </a:spcAft>
              <a:buNone/>
            </a:pPr>
            <a:r>
              <a:rPr lang="en-US" sz="1800" dirty="0">
                <a:solidFill>
                  <a:srgbClr val="000000"/>
                </a:solidFill>
              </a:rPr>
              <a:t>Review Scoring Guide, scores, and score rationales for this item</a:t>
            </a:r>
          </a:p>
          <a:p>
            <a:pPr marL="0" indent="0">
              <a:spcBef>
                <a:spcPts val="0"/>
              </a:spcBef>
              <a:spcAft>
                <a:spcPts val="700"/>
              </a:spcAft>
              <a:buNone/>
            </a:pPr>
            <a:r>
              <a:rPr lang="en-US" sz="1800" dirty="0">
                <a:solidFill>
                  <a:srgbClr val="000000"/>
                </a:solidFill>
              </a:rPr>
              <a:t>Share and discuss patterns in student responses to this item </a:t>
            </a:r>
          </a:p>
          <a:p>
            <a:pPr marL="0" indent="0">
              <a:spcBef>
                <a:spcPts val="0"/>
              </a:spcBef>
              <a:spcAft>
                <a:spcPts val="700"/>
              </a:spcAft>
              <a:buNone/>
            </a:pPr>
            <a:r>
              <a:rPr lang="en-US" sz="1800" i="1" dirty="0">
                <a:solidFill>
                  <a:srgbClr val="000000"/>
                </a:solidFill>
              </a:rPr>
              <a:t>Repeat the steps of analysis with next hand-scored item(s)</a:t>
            </a:r>
          </a:p>
        </p:txBody>
      </p:sp>
      <p:pic>
        <p:nvPicPr>
          <p:cNvPr id="10"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2600"/>
            <a:ext cx="171451" cy="238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447800"/>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128" y="2133600"/>
            <a:ext cx="164523" cy="228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descr="List for 3B Analyzing Student Work"/>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13" name="Text Placeholder 3"/>
          <p:cNvSpPr txBox="1">
            <a:spLocks/>
          </p:cNvSpPr>
          <p:nvPr/>
        </p:nvSpPr>
        <p:spPr>
          <a:xfrm>
            <a:off x="304800" y="1066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3A Getting to Know the Task</a:t>
            </a:r>
          </a:p>
        </p:txBody>
      </p:sp>
      <p:sp>
        <p:nvSpPr>
          <p:cNvPr id="14" name="Content Placeholder 1"/>
          <p:cNvSpPr txBox="1">
            <a:spLocks/>
          </p:cNvSpPr>
          <p:nvPr/>
        </p:nvSpPr>
        <p:spPr>
          <a:xfrm>
            <a:off x="4267200" y="2971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3D Modifying Instruction</a:t>
            </a:r>
            <a:endParaRPr lang="en-US" sz="2200" dirty="0">
              <a:solidFill>
                <a:srgbClr val="000000"/>
              </a:solidFill>
            </a:endParaRPr>
          </a:p>
        </p:txBody>
      </p:sp>
      <p:pic>
        <p:nvPicPr>
          <p:cNvPr id="15"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3" y="3810000"/>
            <a:ext cx="171451" cy="2382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4" y="3419375"/>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1" y="4419600"/>
            <a:ext cx="164523" cy="22860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a:xfrm>
            <a:off x="4495800" y="1447801"/>
            <a:ext cx="4191000" cy="1447800"/>
          </a:xfrm>
          <a:prstGeom prst="rect">
            <a:avLst/>
          </a:prstGeom>
        </p:spPr>
        <p:txBody>
          <a:bodyPr vert="horz" lIns="91440" tIns="45720" rIns="91440" bIns="45720" rtlCol="0">
            <a:noAutofit/>
          </a:bodyPr>
          <a:lstStyle>
            <a:defPPr>
              <a:defRPr lang="en-US"/>
            </a:defPPr>
            <a:lvl1pPr indent="0" defTabSz="457200">
              <a:spcBef>
                <a:spcPts val="0"/>
              </a:spcBef>
              <a:spcAft>
                <a:spcPts val="600"/>
              </a:spcAft>
              <a:buFont typeface="Arial"/>
              <a:buNone/>
              <a:defRPr sz="2000"/>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dirty="0"/>
              <a:t>Describe patterns evident in student responses and identify which responses fit each pattern</a:t>
            </a:r>
          </a:p>
          <a:p>
            <a:r>
              <a:rPr lang="en-US" sz="1800" dirty="0"/>
              <a:t>For each pattern, develop feedback comments and questions </a:t>
            </a:r>
          </a:p>
        </p:txBody>
      </p:sp>
      <p:sp>
        <p:nvSpPr>
          <p:cNvPr id="20" name="Content Placeholder 2"/>
          <p:cNvSpPr txBox="1">
            <a:spLocks/>
          </p:cNvSpPr>
          <p:nvPr/>
        </p:nvSpPr>
        <p:spPr>
          <a:xfrm>
            <a:off x="4495800" y="3352800"/>
            <a:ext cx="4114800"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1800" dirty="0"/>
              <a:t>Explore examples of curriculum-embedded performance tasks</a:t>
            </a:r>
          </a:p>
          <a:p>
            <a:pPr marL="0" indent="0" fontAlgn="base">
              <a:buNone/>
            </a:pPr>
            <a:r>
              <a:rPr lang="en-US" sz="1800" dirty="0"/>
              <a:t>Reflect on what instructional decisions might be made in response to evidence of student learning</a:t>
            </a:r>
          </a:p>
          <a:p>
            <a:pPr marL="0" indent="0" fontAlgn="base">
              <a:buNone/>
            </a:pPr>
            <a:r>
              <a:rPr lang="en-US" sz="1800" dirty="0"/>
              <a:t>Plan curriculum-embedded performance task for your own context</a:t>
            </a:r>
          </a:p>
          <a:p>
            <a:pPr marL="0" indent="0">
              <a:buNone/>
            </a:pPr>
            <a:r>
              <a:rPr lang="en-US" sz="1800" dirty="0"/>
              <a:t>Share additional resources </a:t>
            </a:r>
            <a:endParaRPr lang="en-US" sz="1800" b="1" u="sng" dirty="0">
              <a:solidFill>
                <a:srgbClr val="000000"/>
              </a:solidFill>
            </a:endParaRPr>
          </a:p>
          <a:p>
            <a:pPr marL="0" indent="0">
              <a:buNone/>
            </a:pPr>
            <a:endParaRPr lang="en-US" sz="1800" dirty="0">
              <a:solidFill>
                <a:srgbClr val="000000"/>
              </a:solidFill>
            </a:endParaRPr>
          </a:p>
        </p:txBody>
      </p:sp>
      <p:pic>
        <p:nvPicPr>
          <p:cNvPr id="21"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1" y="5105400"/>
            <a:ext cx="164523" cy="228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651" y="4876800"/>
            <a:ext cx="164523" cy="228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651" y="4038600"/>
            <a:ext cx="164523" cy="228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651" y="3429000"/>
            <a:ext cx="164523" cy="228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651" y="2438400"/>
            <a:ext cx="164523" cy="228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651" y="1524000"/>
            <a:ext cx="164523"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62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762000" y="1447800"/>
            <a:ext cx="7391400" cy="3352800"/>
          </a:xfrm>
        </p:spPr>
        <p:txBody>
          <a:bodyPr>
            <a:normAutofit/>
          </a:bodyPr>
          <a:lstStyle/>
          <a:p>
            <a:pPr marL="0" indent="0">
              <a:buNone/>
            </a:pPr>
            <a:r>
              <a:rPr lang="en-US" dirty="0"/>
              <a:t>In the Handout Book, you will find a list of additional resources on performance tasks, as well as the Smarter Balanced Performance Task Specifications. </a:t>
            </a:r>
          </a:p>
        </p:txBody>
      </p:sp>
    </p:spTree>
    <p:extLst>
      <p:ext uri="{BB962C8B-B14F-4D97-AF65-F5344CB8AC3E}">
        <p14:creationId xmlns:p14="http://schemas.microsoft.com/office/powerpoint/2010/main" val="16473452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Reflections</a:t>
            </a:r>
          </a:p>
        </p:txBody>
      </p:sp>
      <p:sp>
        <p:nvSpPr>
          <p:cNvPr id="3" name="Content Placeholder 2"/>
          <p:cNvSpPr>
            <a:spLocks noGrp="1"/>
          </p:cNvSpPr>
          <p:nvPr>
            <p:ph idx="1"/>
          </p:nvPr>
        </p:nvSpPr>
        <p:spPr>
          <a:xfrm>
            <a:off x="1066800" y="2057400"/>
            <a:ext cx="7391400" cy="1447799"/>
          </a:xfrm>
        </p:spPr>
        <p:txBody>
          <a:bodyPr/>
          <a:lstStyle/>
          <a:p>
            <a:pPr marL="0" indent="0">
              <a:buNone/>
            </a:pPr>
            <a:r>
              <a:rPr lang="en-US" dirty="0"/>
              <a:t>How has today’s experience impacted your thinking about performance assessment?</a:t>
            </a:r>
          </a:p>
        </p:txBody>
      </p:sp>
    </p:spTree>
    <p:extLst>
      <p:ext uri="{BB962C8B-B14F-4D97-AF65-F5344CB8AC3E}">
        <p14:creationId xmlns:p14="http://schemas.microsoft.com/office/powerpoint/2010/main" val="1943618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Assessment</a:t>
            </a:r>
          </a:p>
        </p:txBody>
      </p:sp>
      <p:sp>
        <p:nvSpPr>
          <p:cNvPr id="3" name="Content Placeholder 2"/>
          <p:cNvSpPr>
            <a:spLocks noGrp="1"/>
          </p:cNvSpPr>
          <p:nvPr>
            <p:ph idx="1"/>
          </p:nvPr>
        </p:nvSpPr>
        <p:spPr>
          <a:xfrm>
            <a:off x="457200" y="1197968"/>
            <a:ext cx="8229600" cy="4517033"/>
          </a:xfrm>
        </p:spPr>
        <p:txBody>
          <a:bodyPr>
            <a:normAutofit/>
          </a:bodyPr>
          <a:lstStyle/>
          <a:p>
            <a:r>
              <a:rPr lang="en-US" dirty="0"/>
              <a:t>Examples of interim assessment:</a:t>
            </a:r>
          </a:p>
          <a:p>
            <a:pPr lvl="1"/>
            <a:r>
              <a:rPr lang="en-US" dirty="0">
                <a:cs typeface="Helvetica" panose="020B0604020202020204" pitchFamily="34" charset="0"/>
              </a:rPr>
              <a:t>Common </a:t>
            </a:r>
            <a:r>
              <a:rPr lang="en-US">
                <a:cs typeface="Helvetica" panose="020B0604020202020204" pitchFamily="34" charset="0"/>
              </a:rPr>
              <a:t>interim assessments</a:t>
            </a:r>
          </a:p>
          <a:p>
            <a:pPr lvl="1"/>
            <a:r>
              <a:rPr lang="en-US">
                <a:cs typeface="Helvetica" panose="020B0604020202020204" pitchFamily="34" charset="0"/>
              </a:rPr>
              <a:t>Common </a:t>
            </a:r>
            <a:r>
              <a:rPr lang="en-US" dirty="0">
                <a:cs typeface="Helvetica" panose="020B0604020202020204" pitchFamily="34" charset="0"/>
              </a:rPr>
              <a:t>performance tasks</a:t>
            </a:r>
          </a:p>
          <a:p>
            <a:pPr lvl="1"/>
            <a:r>
              <a:rPr lang="en-US" dirty="0">
                <a:cs typeface="Helvetica" panose="020B0604020202020204" pitchFamily="34" charset="0"/>
              </a:rPr>
              <a:t>May include item banks</a:t>
            </a:r>
          </a:p>
          <a:p>
            <a:pPr lvl="1"/>
            <a:r>
              <a:rPr lang="en-US" dirty="0">
                <a:cs typeface="Helvetica" panose="020B0604020202020204" pitchFamily="34" charset="0"/>
              </a:rPr>
              <a:t>Mid-term examinations</a:t>
            </a:r>
          </a:p>
          <a:p>
            <a:pPr lvl="1"/>
            <a:r>
              <a:rPr lang="en-US" dirty="0">
                <a:cs typeface="Helvetica" panose="020B0604020202020204" pitchFamily="34" charset="0"/>
              </a:rPr>
              <a:t>Trimester examinations</a:t>
            </a:r>
          </a:p>
          <a:p>
            <a:pPr marL="457200" lvl="1" indent="0">
              <a:buNone/>
            </a:pPr>
            <a:endParaRPr lang="en-US" dirty="0"/>
          </a:p>
        </p:txBody>
      </p:sp>
      <p:sp>
        <p:nvSpPr>
          <p:cNvPr id="4" name="TextBox 3"/>
          <p:cNvSpPr txBox="1"/>
          <p:nvPr/>
        </p:nvSpPr>
        <p:spPr>
          <a:xfrm>
            <a:off x="152400" y="128312"/>
            <a:ext cx="3993978" cy="923330"/>
          </a:xfrm>
          <a:prstGeom prst="rect">
            <a:avLst/>
          </a:prstGeom>
          <a:noFill/>
        </p:spPr>
        <p:txBody>
          <a:bodyPr wrap="none" rtlCol="0" anchor="t">
            <a:spAutoFit/>
          </a:bodyPr>
          <a:lstStyle/>
          <a:p>
            <a:r>
              <a:rPr lang="x-none" dirty="0">
                <a:solidFill>
                  <a:srgbClr val="053760"/>
                </a:solidFill>
              </a:rPr>
              <a:t>Session 1: Assessment Literacy Overview</a:t>
            </a:r>
            <a:endParaRPr lang="en-US" dirty="0">
              <a:solidFill>
                <a:srgbClr val="053760"/>
              </a:solidFill>
            </a:endParaRP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47994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Summative Assessment</a:t>
            </a:r>
          </a:p>
        </p:txBody>
      </p:sp>
      <p:sp>
        <p:nvSpPr>
          <p:cNvPr id="3" name="Content Placeholder 2"/>
          <p:cNvSpPr>
            <a:spLocks noGrp="1"/>
          </p:cNvSpPr>
          <p:nvPr>
            <p:ph idx="1"/>
          </p:nvPr>
        </p:nvSpPr>
        <p:spPr>
          <a:xfrm>
            <a:off x="457200" y="1197968"/>
            <a:ext cx="8229600" cy="4517033"/>
          </a:xfrm>
        </p:spPr>
        <p:txBody>
          <a:bodyPr vert="horz" lIns="91440" tIns="45720" rIns="91440" bIns="45720" rtlCol="0" anchor="t">
            <a:noAutofit/>
          </a:bodyPr>
          <a:lstStyle/>
          <a:p>
            <a:r>
              <a:rPr lang="x-none" sz="2600" dirty="0"/>
              <a:t>Description:</a:t>
            </a:r>
          </a:p>
          <a:p>
            <a:pPr lvl="1"/>
            <a:r>
              <a:rPr lang="x-none" sz="2400" dirty="0">
                <a:cs typeface="Helvetica" panose="020B0604020202020204" pitchFamily="34" charset="0"/>
              </a:rPr>
              <a:t>May be referred to as a “culminating assessment”</a:t>
            </a:r>
          </a:p>
          <a:p>
            <a:pPr lvl="1"/>
            <a:r>
              <a:rPr lang="x-none" sz="2400" dirty="0">
                <a:cs typeface="Helvetica" panose="020B0604020202020204" pitchFamily="34" charset="0"/>
              </a:rPr>
              <a:t>Provides information on students’ knowledge and skills relative to learning standards </a:t>
            </a:r>
          </a:p>
          <a:p>
            <a:pPr lvl="1"/>
            <a:r>
              <a:rPr lang="x-none" sz="2400" dirty="0">
                <a:cs typeface="Helvetica" panose="020B0604020202020204" pitchFamily="34" charset="0"/>
              </a:rPr>
              <a:t>May be “high-stakes”</a:t>
            </a:r>
            <a:endParaRPr lang="x-none" sz="2600" dirty="0">
              <a:cs typeface="Helvetica" panose="020B0604020202020204" pitchFamily="34" charset="0"/>
            </a:endParaRPr>
          </a:p>
          <a:p>
            <a:r>
              <a:rPr lang="x-none" sz="2600" dirty="0">
                <a:cs typeface="Helvetica" panose="020B0604020202020204" pitchFamily="34" charset="0"/>
              </a:rPr>
              <a:t>Purposes: </a:t>
            </a:r>
          </a:p>
          <a:p>
            <a:pPr lvl="1"/>
            <a:r>
              <a:rPr lang="x-none" sz="2400" dirty="0">
                <a:cs typeface="Helvetica" panose="020B0604020202020204" pitchFamily="34" charset="0"/>
              </a:rPr>
              <a:t>Provide an overall description of students</a:t>
            </a:r>
            <a:r>
              <a:rPr lang="en-US" sz="2400" dirty="0">
                <a:cs typeface="Helvetica" panose="020B0604020202020204" pitchFamily="34" charset="0"/>
              </a:rPr>
              <a:t>’</a:t>
            </a:r>
            <a:r>
              <a:rPr lang="x-none" sz="2400" dirty="0">
                <a:cs typeface="Helvetica" panose="020B0604020202020204" pitchFamily="34" charset="0"/>
              </a:rPr>
              <a:t> learning status</a:t>
            </a:r>
          </a:p>
          <a:p>
            <a:pPr lvl="1"/>
            <a:r>
              <a:rPr lang="x-none" sz="2400" dirty="0">
                <a:cs typeface="Helvetica" panose="020B0604020202020204" pitchFamily="34" charset="0"/>
              </a:rPr>
              <a:t>Monitor and evaluate student achievement at the group level</a:t>
            </a:r>
          </a:p>
          <a:p>
            <a:pPr lvl="1"/>
            <a:r>
              <a:rPr lang="x-none" sz="2400" dirty="0">
                <a:cs typeface="Helvetica" panose="020B0604020202020204" pitchFamily="34" charset="0"/>
              </a:rPr>
              <a:t>Inform program-level and school</a:t>
            </a:r>
            <a:r>
              <a:rPr lang="en-US" sz="2400" dirty="0">
                <a:cs typeface="Helvetica" panose="020B0604020202020204" pitchFamily="34" charset="0"/>
              </a:rPr>
              <a:t>-</a:t>
            </a:r>
            <a:r>
              <a:rPr lang="x-none" sz="2400" dirty="0">
                <a:cs typeface="Helvetica" panose="020B0604020202020204" pitchFamily="34" charset="0"/>
              </a:rPr>
              <a:t>improvement plannin</a:t>
            </a:r>
            <a:r>
              <a:rPr lang="x-none" sz="2400" dirty="0"/>
              <a:t>g</a:t>
            </a:r>
          </a:p>
        </p:txBody>
      </p:sp>
      <p:sp>
        <p:nvSpPr>
          <p:cNvPr id="4" name="TextBox 3"/>
          <p:cNvSpPr txBox="1"/>
          <p:nvPr/>
        </p:nvSpPr>
        <p:spPr>
          <a:xfrm>
            <a:off x="152400" y="128312"/>
            <a:ext cx="3993978" cy="923330"/>
          </a:xfrm>
          <a:prstGeom prst="rect">
            <a:avLst/>
          </a:prstGeom>
          <a:noFill/>
        </p:spPr>
        <p:txBody>
          <a:bodyPr wrap="none" rtlCol="0" anchor="t">
            <a:spAutoFit/>
          </a:bodyPr>
          <a:lstStyle/>
          <a:p>
            <a:r>
              <a:rPr lang="x-none" dirty="0">
                <a:solidFill>
                  <a:srgbClr val="053760"/>
                </a:solidFill>
              </a:rPr>
              <a:t>Session 1: Assessment Literacy Overview</a:t>
            </a:r>
            <a:endParaRPr lang="en-US" dirty="0">
              <a:solidFill>
                <a:srgbClr val="053760"/>
              </a:solidFill>
            </a:endParaRP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222671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Summative Assessment </a:t>
            </a:r>
          </a:p>
        </p:txBody>
      </p:sp>
      <p:sp>
        <p:nvSpPr>
          <p:cNvPr id="3" name="Content Placeholder 2"/>
          <p:cNvSpPr>
            <a:spLocks noGrp="1"/>
          </p:cNvSpPr>
          <p:nvPr>
            <p:ph idx="1"/>
          </p:nvPr>
        </p:nvSpPr>
        <p:spPr>
          <a:xfrm>
            <a:off x="228600" y="1219200"/>
            <a:ext cx="8229600" cy="4419601"/>
          </a:xfrm>
        </p:spPr>
        <p:txBody>
          <a:bodyPr>
            <a:normAutofit lnSpcReduction="10000"/>
          </a:bodyPr>
          <a:lstStyle/>
          <a:p>
            <a:r>
              <a:rPr lang="en-US" sz="3000" dirty="0">
                <a:cs typeface="Helvetica" panose="020B0604020202020204" pitchFamily="34" charset="0"/>
              </a:rPr>
              <a:t>Examples of large-scale summative assessment:</a:t>
            </a:r>
          </a:p>
          <a:p>
            <a:pPr lvl="1"/>
            <a:r>
              <a:rPr lang="en-US" sz="2200" dirty="0">
                <a:cs typeface="Helvetica" panose="020B0604020202020204" pitchFamily="34" charset="0"/>
              </a:rPr>
              <a:t>National Assessment of Educational Progress (NAEP)</a:t>
            </a:r>
          </a:p>
          <a:p>
            <a:pPr lvl="1"/>
            <a:r>
              <a:rPr lang="en-US" sz="2200" dirty="0">
                <a:cs typeface="Helvetica" panose="020B0604020202020204" pitchFamily="34" charset="0"/>
              </a:rPr>
              <a:t>Smarter Balanced Summative Assessments </a:t>
            </a:r>
          </a:p>
          <a:p>
            <a:pPr lvl="1"/>
            <a:r>
              <a:rPr lang="en-US" sz="2200" dirty="0">
                <a:cs typeface="Helvetica" panose="020B0604020202020204" pitchFamily="34" charset="0"/>
              </a:rPr>
              <a:t>Partnership for Assessment of Readiness for College and Careers (PARCC) Assessments</a:t>
            </a:r>
          </a:p>
          <a:p>
            <a:pPr lvl="1"/>
            <a:r>
              <a:rPr lang="en-US" sz="2200" dirty="0">
                <a:cs typeface="Helvetica" panose="020B0604020202020204" pitchFamily="34" charset="0"/>
              </a:rPr>
              <a:t>Specific statewide examinations</a:t>
            </a:r>
          </a:p>
          <a:p>
            <a:pPr lvl="1"/>
            <a:r>
              <a:rPr lang="en-US" sz="2200" dirty="0">
                <a:cs typeface="Helvetica" panose="020B0604020202020204" pitchFamily="34" charset="0"/>
              </a:rPr>
              <a:t>Item banks  </a:t>
            </a:r>
          </a:p>
          <a:p>
            <a:r>
              <a:rPr lang="en-US" sz="2800" dirty="0">
                <a:cs typeface="Helvetica" panose="020B0604020202020204" pitchFamily="34" charset="0"/>
              </a:rPr>
              <a:t>A summative assessment may also be given at the school or classroom level</a:t>
            </a:r>
          </a:p>
          <a:p>
            <a:pPr lvl="1"/>
            <a:r>
              <a:rPr lang="en-US" sz="2200" dirty="0">
                <a:cs typeface="Helvetica" panose="020B0604020202020204" pitchFamily="34" charset="0"/>
              </a:rPr>
              <a:t>End-of-unit assessment </a:t>
            </a:r>
          </a:p>
          <a:p>
            <a:pPr lvl="1"/>
            <a:r>
              <a:rPr lang="en-US" sz="2200" dirty="0">
                <a:cs typeface="Helvetica" panose="020B0604020202020204" pitchFamily="34" charset="0"/>
              </a:rPr>
              <a:t>End-of-course assessment </a:t>
            </a:r>
          </a:p>
        </p:txBody>
      </p:sp>
      <p:sp>
        <p:nvSpPr>
          <p:cNvPr id="6" name="Rectangle 5"/>
          <p:cNvSpPr/>
          <p:nvPr/>
        </p:nvSpPr>
        <p:spPr>
          <a:xfrm>
            <a:off x="152401" y="84138"/>
            <a:ext cx="4495799" cy="381000"/>
          </a:xfrm>
          <a:prstGeom prst="rect">
            <a:avLst/>
          </a:prstGeom>
        </p:spPr>
        <p:txBody>
          <a:bodyPr wrap="square" anchor="t">
            <a:spAutoFit/>
          </a:bodyPr>
          <a:lstStyle/>
          <a:p>
            <a:r>
              <a:rPr lang="x-none" dirty="0">
                <a:solidFill>
                  <a:srgbClr val="053760"/>
                </a:solidFill>
              </a:rPr>
              <a:t>Session 1: Assessment Literacy Overview</a:t>
            </a:r>
            <a:endParaRPr lang="en-US" dirty="0">
              <a:solidFill>
                <a:srgbClr val="053760"/>
              </a:solidFill>
            </a:endParaRPr>
          </a:p>
        </p:txBody>
      </p:sp>
    </p:spTree>
    <p:extLst>
      <p:ext uri="{BB962C8B-B14F-4D97-AF65-F5344CB8AC3E}">
        <p14:creationId xmlns:p14="http://schemas.microsoft.com/office/powerpoint/2010/main" val="106785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Balanced Assessment Systems</a:t>
            </a:r>
          </a:p>
        </p:txBody>
      </p:sp>
      <p:sp>
        <p:nvSpPr>
          <p:cNvPr id="6" name="Content Placeholder 5"/>
          <p:cNvSpPr>
            <a:spLocks noGrp="1"/>
          </p:cNvSpPr>
          <p:nvPr>
            <p:ph idx="1"/>
          </p:nvPr>
        </p:nvSpPr>
        <p:spPr>
          <a:xfrm>
            <a:off x="457200" y="1379538"/>
            <a:ext cx="8229600" cy="4335463"/>
          </a:xfrm>
        </p:spPr>
        <p:txBody>
          <a:bodyPr>
            <a:noAutofit/>
          </a:bodyPr>
          <a:lstStyle/>
          <a:p>
            <a:pPr marL="0" indent="0">
              <a:buNone/>
            </a:pPr>
            <a:r>
              <a:rPr lang="en-US" sz="2300" dirty="0"/>
              <a:t>“A comprehensive, coherent, and continuous system of assessment provides mutually complementary views of student learning, ensures that assessment within each cycle is focused on the same ultimate goal—achievement of standards—and pushes instruction and learning in a common direction (Herman, 2010).”</a:t>
            </a:r>
          </a:p>
          <a:p>
            <a:pPr marL="0" indent="0">
              <a:buNone/>
            </a:pPr>
            <a:r>
              <a:rPr lang="en-US" sz="2300" dirty="0"/>
              <a:t>						California ELA/ELD Framework</a:t>
            </a:r>
          </a:p>
          <a:p>
            <a:pPr marL="0" indent="0">
              <a:buNone/>
            </a:pPr>
            <a:endParaRPr lang="en-US" sz="2300" dirty="0"/>
          </a:p>
          <a:p>
            <a:r>
              <a:rPr lang="en-US" dirty="0"/>
              <a:t>What do you think are key features of a balanced assessment system?</a:t>
            </a:r>
          </a:p>
        </p:txBody>
      </p:sp>
      <p:sp>
        <p:nvSpPr>
          <p:cNvPr id="4" name="Rectangle 3"/>
          <p:cNvSpPr/>
          <p:nvPr/>
        </p:nvSpPr>
        <p:spPr>
          <a:xfrm>
            <a:off x="152401" y="84138"/>
            <a:ext cx="4495799" cy="369332"/>
          </a:xfrm>
          <a:prstGeom prst="rect">
            <a:avLst/>
          </a:prstGeom>
        </p:spPr>
        <p:txBody>
          <a:bodyPr wrap="square" anchor="t">
            <a:spAutoFit/>
          </a:bodyPr>
          <a:lstStyle/>
          <a:p>
            <a:r>
              <a:rPr lang="x-none" dirty="0">
                <a:solidFill>
                  <a:srgbClr val="053760"/>
                </a:solidFill>
              </a:rPr>
              <a:t>Session 1: Assessment Literacy Overview</a:t>
            </a:r>
            <a:endParaRPr lang="en-US" dirty="0">
              <a:solidFill>
                <a:srgbClr val="053760"/>
              </a:solidFill>
            </a:endParaRPr>
          </a:p>
        </p:txBody>
      </p:sp>
    </p:spTree>
    <p:extLst>
      <p:ext uri="{BB962C8B-B14F-4D97-AF65-F5344CB8AC3E}">
        <p14:creationId xmlns:p14="http://schemas.microsoft.com/office/powerpoint/2010/main" val="87733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533400"/>
            <a:ext cx="8518223" cy="1143000"/>
          </a:xfrm>
        </p:spPr>
        <p:txBody>
          <a:bodyPr>
            <a:noAutofit/>
          </a:bodyPr>
          <a:lstStyle/>
          <a:p>
            <a:pPr algn="l"/>
            <a:r>
              <a:rPr lang="x-none" sz="3700" dirty="0">
                <a:solidFill>
                  <a:srgbClr val="063760"/>
                </a:solidFill>
              </a:rPr>
              <a:t>Balanced and Coherent Assessment System</a:t>
            </a:r>
          </a:p>
        </p:txBody>
      </p:sp>
      <p:graphicFrame>
        <p:nvGraphicFramePr>
          <p:cNvPr id="6" name="Content Placeholder 3" descr="Inverted pyramid: Summative on the bottom, Interim in the middle, Formative practices (teacher &amp; student) on top"/>
          <p:cNvGraphicFramePr>
            <a:graphicFrameLocks noGrp="1"/>
          </p:cNvGraphicFramePr>
          <p:nvPr>
            <p:ph sz="half" idx="4294967295"/>
            <p:extLst>
              <p:ext uri="{D42A27DB-BD31-4B8C-83A1-F6EECF244321}">
                <p14:modId xmlns:p14="http://schemas.microsoft.com/office/powerpoint/2010/main" val="695728177"/>
              </p:ext>
            </p:extLst>
          </p:nvPr>
        </p:nvGraphicFramePr>
        <p:xfrm>
          <a:off x="2922814" y="2525486"/>
          <a:ext cx="3781425"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191000" y="6200001"/>
            <a:ext cx="4495800" cy="369332"/>
          </a:xfrm>
          <a:prstGeom prst="rect">
            <a:avLst/>
          </a:prstGeom>
          <a:noFill/>
        </p:spPr>
        <p:txBody>
          <a:bodyPr wrap="square" rtlCol="0">
            <a:spAutoFit/>
          </a:bodyPr>
          <a:lstStyle/>
          <a:p>
            <a:r>
              <a:rPr lang="en-US" dirty="0"/>
              <a:t>(</a:t>
            </a:r>
            <a:r>
              <a:rPr lang="en-US" dirty="0" err="1"/>
              <a:t>Abedi</a:t>
            </a:r>
            <a:r>
              <a:rPr lang="en-US" dirty="0"/>
              <a:t> &amp; </a:t>
            </a:r>
            <a:r>
              <a:rPr lang="en-US" dirty="0" err="1"/>
              <a:t>Linquanti</a:t>
            </a:r>
            <a:r>
              <a:rPr lang="en-US" dirty="0"/>
              <a:t>, 2012; </a:t>
            </a:r>
            <a:r>
              <a:rPr lang="en-US" dirty="0" err="1"/>
              <a:t>Linquanti</a:t>
            </a:r>
            <a:r>
              <a:rPr lang="en-US" dirty="0"/>
              <a:t>, 2014)</a:t>
            </a:r>
          </a:p>
        </p:txBody>
      </p:sp>
      <p:sp>
        <p:nvSpPr>
          <p:cNvPr id="10" name="TextBox 9"/>
          <p:cNvSpPr txBox="1"/>
          <p:nvPr/>
        </p:nvSpPr>
        <p:spPr>
          <a:xfrm>
            <a:off x="2286000" y="1828800"/>
            <a:ext cx="4876800" cy="461665"/>
          </a:xfrm>
          <a:prstGeom prst="rect">
            <a:avLst/>
          </a:prstGeom>
          <a:noFill/>
        </p:spPr>
        <p:txBody>
          <a:bodyPr wrap="square" rtlCol="0">
            <a:spAutoFit/>
          </a:bodyPr>
          <a:lstStyle/>
          <a:p>
            <a:pPr algn="ctr"/>
            <a:r>
              <a:rPr lang="en-US" sz="2400" b="1" dirty="0"/>
              <a:t>Importance for teaching and learning</a:t>
            </a:r>
          </a:p>
        </p:txBody>
      </p:sp>
      <p:sp>
        <p:nvSpPr>
          <p:cNvPr id="11" name="TextBox 10"/>
          <p:cNvSpPr txBox="1"/>
          <p:nvPr/>
        </p:nvSpPr>
        <p:spPr>
          <a:xfrm>
            <a:off x="228600" y="171450"/>
            <a:ext cx="3993978" cy="369332"/>
          </a:xfrm>
          <a:prstGeom prst="rect">
            <a:avLst/>
          </a:prstGeom>
          <a:noFill/>
        </p:spPr>
        <p:txBody>
          <a:bodyPr wrap="none" rtlCol="0" anchor="t">
            <a:spAutoFit/>
          </a:bodyPr>
          <a:lstStyle/>
          <a:p>
            <a:r>
              <a:rPr lang="x-none" dirty="0">
                <a:solidFill>
                  <a:srgbClr val="053760"/>
                </a:solidFill>
              </a:rPr>
              <a:t>Session 1: Assessment Literacy Overview</a:t>
            </a:r>
          </a:p>
        </p:txBody>
      </p:sp>
    </p:spTree>
    <p:extLst>
      <p:ext uri="{BB962C8B-B14F-4D97-AF65-F5344CB8AC3E}">
        <p14:creationId xmlns:p14="http://schemas.microsoft.com/office/powerpoint/2010/main" val="157534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pitchFamily="34" charset="0"/>
              </a:rPr>
              <a:t>Assessment Cycles and Levels</a:t>
            </a:r>
          </a:p>
        </p:txBody>
      </p:sp>
      <p:pic>
        <p:nvPicPr>
          <p:cNvPr id="154626" name="Picture 2" descr="Image of many circles with arrows going between each from left to right. First circle is labeled Student and last is labele Standards. In between circles have lables underneath indicating time, minute-by-minute, daily, weekly, unit, quarterly, annually. The entire image has Formative, Interim/Benchmark, and Summative assessment across the bottom."/>
          <p:cNvPicPr>
            <a:picLocks noGrp="1" noChangeAspect="1" noChangeArrowheads="1"/>
          </p:cNvPicPr>
          <p:nvPr>
            <p:ph idx="1"/>
          </p:nvPr>
        </p:nvPicPr>
        <p:blipFill rotWithShape="1">
          <a:blip r:embed="rId3" cstate="print"/>
          <a:stretch/>
        </p:blipFill>
        <p:spPr bwMode="auto">
          <a:xfrm>
            <a:off x="1571625" y="1524000"/>
            <a:ext cx="6000750" cy="3038475"/>
          </a:xfrm>
          <a:prstGeom prst="rect">
            <a:avLst/>
          </a:prstGeom>
          <a:noFill/>
          <a:ln w="9525">
            <a:noFill/>
            <a:miter lim="800000"/>
            <a:headEnd/>
            <a:tailEnd/>
          </a:ln>
        </p:spPr>
      </p:pic>
      <p:sp>
        <p:nvSpPr>
          <p:cNvPr id="9" name="TextBox 8"/>
          <p:cNvSpPr txBox="1"/>
          <p:nvPr/>
        </p:nvSpPr>
        <p:spPr>
          <a:xfrm>
            <a:off x="3467100" y="4105275"/>
            <a:ext cx="2209800" cy="830997"/>
          </a:xfrm>
          <a:prstGeom prst="rect">
            <a:avLst/>
          </a:prstGeom>
          <a:solidFill>
            <a:schemeClr val="bg1"/>
          </a:solidFill>
          <a:ln>
            <a:noFill/>
          </a:ln>
        </p:spPr>
        <p:txBody>
          <a:bodyPr wrap="square" rtlCol="0">
            <a:spAutoFit/>
          </a:bodyPr>
          <a:lstStyle/>
          <a:p>
            <a:pPr algn="ctr"/>
            <a:endParaRPr lang="en-US" sz="1200" b="1" dirty="0">
              <a:solidFill>
                <a:schemeClr val="tx2">
                  <a:lumMod val="50000"/>
                </a:schemeClr>
              </a:solidFill>
            </a:endParaRPr>
          </a:p>
          <a:p>
            <a:pPr algn="ctr"/>
            <a:r>
              <a:rPr lang="en-US" sz="1200" b="1" dirty="0">
                <a:solidFill>
                  <a:schemeClr val="tx2">
                    <a:lumMod val="50000"/>
                  </a:schemeClr>
                </a:solidFill>
              </a:rPr>
              <a:t>Interim/Benchmark  assessment </a:t>
            </a:r>
          </a:p>
          <a:p>
            <a:pPr algn="ctr"/>
            <a:endParaRPr lang="en-US" sz="1200" b="1" dirty="0">
              <a:solidFill>
                <a:schemeClr val="tx2">
                  <a:lumMod val="50000"/>
                </a:schemeClr>
              </a:solidFill>
            </a:endParaRPr>
          </a:p>
        </p:txBody>
      </p:sp>
      <p:sp>
        <p:nvSpPr>
          <p:cNvPr id="13" name="TextBox 12"/>
          <p:cNvSpPr txBox="1"/>
          <p:nvPr/>
        </p:nvSpPr>
        <p:spPr>
          <a:xfrm>
            <a:off x="5562600" y="4536162"/>
            <a:ext cx="2018581" cy="400110"/>
          </a:xfrm>
          <a:prstGeom prst="rect">
            <a:avLst/>
          </a:prstGeom>
          <a:solidFill>
            <a:schemeClr val="bg1"/>
          </a:solidFill>
          <a:ln>
            <a:noFill/>
          </a:ln>
        </p:spPr>
        <p:txBody>
          <a:bodyPr wrap="square" rtlCol="0">
            <a:spAutoFit/>
          </a:bodyPr>
          <a:lstStyle/>
          <a:p>
            <a:pPr algn="ctr"/>
            <a:r>
              <a:rPr lang="en-US" sz="1200" b="1" dirty="0">
                <a:solidFill>
                  <a:schemeClr val="tx2">
                    <a:lumMod val="50000"/>
                  </a:schemeClr>
                </a:solidFill>
              </a:rPr>
              <a:t>Summative assessment</a:t>
            </a:r>
          </a:p>
          <a:p>
            <a:pPr algn="ctr"/>
            <a:endParaRPr lang="en-US" sz="800" b="1" dirty="0">
              <a:solidFill>
                <a:schemeClr val="tx2">
                  <a:lumMod val="50000"/>
                </a:schemeClr>
              </a:solidFill>
            </a:endParaRPr>
          </a:p>
        </p:txBody>
      </p:sp>
      <p:sp>
        <p:nvSpPr>
          <p:cNvPr id="15" name="TextBox 14"/>
          <p:cNvSpPr txBox="1"/>
          <p:nvPr/>
        </p:nvSpPr>
        <p:spPr>
          <a:xfrm>
            <a:off x="2667000" y="5257800"/>
            <a:ext cx="6129981" cy="276999"/>
          </a:xfrm>
          <a:prstGeom prst="rect">
            <a:avLst/>
          </a:prstGeom>
          <a:noFill/>
        </p:spPr>
        <p:txBody>
          <a:bodyPr wrap="square" rtlCol="0">
            <a:spAutoFit/>
          </a:bodyPr>
          <a:lstStyle/>
          <a:p>
            <a:pPr algn="r"/>
            <a:r>
              <a:rPr lang="en-US" sz="1200" dirty="0">
                <a:solidFill>
                  <a:schemeClr val="tx2">
                    <a:lumMod val="50000"/>
                  </a:schemeClr>
                </a:solidFill>
                <a:latin typeface="+mj-lt"/>
                <a:cs typeface="Arial" pitchFamily="34" charset="0"/>
              </a:rPr>
              <a:t>(CDE ELA/ELD Curriculum Framework, 2014, adapted from Herman &amp; Heritage, 2007)</a:t>
            </a:r>
          </a:p>
        </p:txBody>
      </p:sp>
      <p:sp>
        <p:nvSpPr>
          <p:cNvPr id="8" name="TextBox 7"/>
          <p:cNvSpPr txBox="1"/>
          <p:nvPr/>
        </p:nvSpPr>
        <p:spPr>
          <a:xfrm>
            <a:off x="1600200" y="3810000"/>
            <a:ext cx="2438400" cy="276999"/>
          </a:xfrm>
          <a:prstGeom prst="rect">
            <a:avLst/>
          </a:prstGeom>
          <a:noFill/>
          <a:ln>
            <a:noFill/>
          </a:ln>
          <a:effectLst/>
        </p:spPr>
        <p:txBody>
          <a:bodyPr wrap="square" rtlCol="0">
            <a:spAutoFit/>
          </a:bodyPr>
          <a:lstStyle/>
          <a:p>
            <a:r>
              <a:rPr lang="en-US" sz="1200" b="1" dirty="0">
                <a:solidFill>
                  <a:schemeClr val="tx2">
                    <a:lumMod val="50000"/>
                  </a:schemeClr>
                </a:solidFill>
              </a:rPr>
              <a:t>Formative assessment practice</a:t>
            </a:r>
          </a:p>
        </p:txBody>
      </p:sp>
      <p:sp>
        <p:nvSpPr>
          <p:cNvPr id="11" name="TextBox 10"/>
          <p:cNvSpPr txBox="1"/>
          <p:nvPr/>
        </p:nvSpPr>
        <p:spPr>
          <a:xfrm>
            <a:off x="171450" y="133350"/>
            <a:ext cx="3994748" cy="646331"/>
          </a:xfrm>
          <a:prstGeom prst="rect">
            <a:avLst/>
          </a:prstGeom>
          <a:noFill/>
        </p:spPr>
        <p:txBody>
          <a:bodyPr wrap="none" rtlCol="0">
            <a:spAutoFit/>
          </a:bodyPr>
          <a:lstStyle/>
          <a:p>
            <a:r>
              <a:rPr lang="en-US" dirty="0">
                <a:solidFill>
                  <a:srgbClr val="053760"/>
                </a:solidFill>
              </a:rPr>
              <a:t>Session 1: Assessment Literacy Overview</a:t>
            </a:r>
          </a:p>
          <a:p>
            <a:endParaRPr lang="en-US" dirty="0"/>
          </a:p>
        </p:txBody>
      </p:sp>
    </p:spTree>
    <p:extLst>
      <p:ext uri="{BB962C8B-B14F-4D97-AF65-F5344CB8AC3E}">
        <p14:creationId xmlns:p14="http://schemas.microsoft.com/office/powerpoint/2010/main" val="383223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pitchFamily="34" charset="0"/>
              </a:rPr>
              <a:t>Assessment Cycles and Levels</a:t>
            </a:r>
          </a:p>
        </p:txBody>
      </p:sp>
      <p:pic>
        <p:nvPicPr>
          <p:cNvPr id="154626" name="Picture 2" descr="Image of many circles with Learning Goals on top and the largest circle on the left labeled Student and gettin smaller as moving to right. The rest of the circles have lables underneath indicating time, minute-by-minute, daily, weekly, quarterly, annually. The entire image has Formative, Interim/Benchmark, and Summative assessment across the bottom."/>
          <p:cNvPicPr>
            <a:picLocks noGrp="1" noChangeAspect="1" noChangeArrowheads="1"/>
          </p:cNvPicPr>
          <p:nvPr>
            <p:ph idx="1"/>
          </p:nvPr>
        </p:nvPicPr>
        <p:blipFill rotWithShape="1">
          <a:blip r:embed="rId3" cstate="print"/>
          <a:stretch/>
        </p:blipFill>
        <p:spPr bwMode="auto">
          <a:xfrm>
            <a:off x="1571625" y="1524000"/>
            <a:ext cx="6000750" cy="3038475"/>
          </a:xfrm>
          <a:prstGeom prst="rect">
            <a:avLst/>
          </a:prstGeom>
          <a:noFill/>
          <a:ln w="9525">
            <a:noFill/>
            <a:miter lim="800000"/>
            <a:headEnd/>
            <a:tailEnd/>
          </a:ln>
        </p:spPr>
      </p:pic>
      <p:sp>
        <p:nvSpPr>
          <p:cNvPr id="9" name="TextBox 8"/>
          <p:cNvSpPr txBox="1"/>
          <p:nvPr/>
        </p:nvSpPr>
        <p:spPr>
          <a:xfrm>
            <a:off x="3467100" y="4105275"/>
            <a:ext cx="2209800" cy="830997"/>
          </a:xfrm>
          <a:prstGeom prst="rect">
            <a:avLst/>
          </a:prstGeom>
          <a:solidFill>
            <a:schemeClr val="bg1"/>
          </a:solidFill>
          <a:ln>
            <a:noFill/>
          </a:ln>
        </p:spPr>
        <p:txBody>
          <a:bodyPr wrap="square" rtlCol="0">
            <a:spAutoFit/>
          </a:bodyPr>
          <a:lstStyle/>
          <a:p>
            <a:pPr algn="ctr"/>
            <a:endParaRPr lang="en-US" sz="1200" b="1" dirty="0">
              <a:solidFill>
                <a:schemeClr val="tx2">
                  <a:lumMod val="50000"/>
                </a:schemeClr>
              </a:solidFill>
            </a:endParaRPr>
          </a:p>
          <a:p>
            <a:pPr algn="ctr"/>
            <a:r>
              <a:rPr lang="en-US" sz="1200" b="1" dirty="0">
                <a:solidFill>
                  <a:schemeClr val="tx2">
                    <a:lumMod val="50000"/>
                  </a:schemeClr>
                </a:solidFill>
              </a:rPr>
              <a:t>Interim/Benchmark  assessment </a:t>
            </a:r>
          </a:p>
          <a:p>
            <a:pPr algn="ctr"/>
            <a:endParaRPr lang="en-US" sz="1200" b="1" dirty="0">
              <a:solidFill>
                <a:schemeClr val="tx2">
                  <a:lumMod val="50000"/>
                </a:schemeClr>
              </a:solidFill>
            </a:endParaRPr>
          </a:p>
        </p:txBody>
      </p:sp>
      <p:sp>
        <p:nvSpPr>
          <p:cNvPr id="13" name="TextBox 12"/>
          <p:cNvSpPr txBox="1"/>
          <p:nvPr/>
        </p:nvSpPr>
        <p:spPr>
          <a:xfrm>
            <a:off x="5562600" y="4536162"/>
            <a:ext cx="2018581" cy="400110"/>
          </a:xfrm>
          <a:prstGeom prst="rect">
            <a:avLst/>
          </a:prstGeom>
          <a:solidFill>
            <a:schemeClr val="bg1"/>
          </a:solidFill>
          <a:ln>
            <a:noFill/>
          </a:ln>
        </p:spPr>
        <p:txBody>
          <a:bodyPr wrap="square" rtlCol="0">
            <a:spAutoFit/>
          </a:bodyPr>
          <a:lstStyle/>
          <a:p>
            <a:pPr algn="ctr"/>
            <a:r>
              <a:rPr lang="en-US" sz="1200" b="1" dirty="0">
                <a:solidFill>
                  <a:schemeClr val="tx2">
                    <a:lumMod val="50000"/>
                  </a:schemeClr>
                </a:solidFill>
              </a:rPr>
              <a:t>Summative assessment</a:t>
            </a:r>
          </a:p>
          <a:p>
            <a:pPr algn="ctr"/>
            <a:endParaRPr lang="en-US" sz="800" b="1" dirty="0">
              <a:solidFill>
                <a:schemeClr val="tx2">
                  <a:lumMod val="50000"/>
                </a:schemeClr>
              </a:solidFill>
            </a:endParaRPr>
          </a:p>
        </p:txBody>
      </p:sp>
      <p:sp>
        <p:nvSpPr>
          <p:cNvPr id="15" name="TextBox 14"/>
          <p:cNvSpPr txBox="1"/>
          <p:nvPr/>
        </p:nvSpPr>
        <p:spPr>
          <a:xfrm>
            <a:off x="2667000" y="5257800"/>
            <a:ext cx="6129981" cy="276999"/>
          </a:xfrm>
          <a:prstGeom prst="rect">
            <a:avLst/>
          </a:prstGeom>
          <a:noFill/>
        </p:spPr>
        <p:txBody>
          <a:bodyPr wrap="square" rtlCol="0">
            <a:spAutoFit/>
          </a:bodyPr>
          <a:lstStyle/>
          <a:p>
            <a:pPr algn="r"/>
            <a:r>
              <a:rPr lang="en-US" sz="1200" dirty="0">
                <a:solidFill>
                  <a:schemeClr val="tx2">
                    <a:lumMod val="50000"/>
                  </a:schemeClr>
                </a:solidFill>
                <a:latin typeface="+mj-lt"/>
                <a:cs typeface="Arial" pitchFamily="34" charset="0"/>
              </a:rPr>
              <a:t>(CDE ELA/ELD Curriculum Framework, 2014, adapted from Herman &amp; Heritage, 2007)</a:t>
            </a:r>
          </a:p>
        </p:txBody>
      </p:sp>
      <p:sp>
        <p:nvSpPr>
          <p:cNvPr id="8" name="TextBox 7"/>
          <p:cNvSpPr txBox="1"/>
          <p:nvPr/>
        </p:nvSpPr>
        <p:spPr>
          <a:xfrm>
            <a:off x="1600200" y="3810000"/>
            <a:ext cx="2438400" cy="276999"/>
          </a:xfrm>
          <a:prstGeom prst="rect">
            <a:avLst/>
          </a:prstGeom>
          <a:noFill/>
          <a:ln>
            <a:noFill/>
          </a:ln>
          <a:effectLst/>
        </p:spPr>
        <p:txBody>
          <a:bodyPr wrap="square" rtlCol="0">
            <a:spAutoFit/>
          </a:bodyPr>
          <a:lstStyle/>
          <a:p>
            <a:r>
              <a:rPr lang="en-US" sz="1200" b="1" dirty="0">
                <a:solidFill>
                  <a:schemeClr val="tx2">
                    <a:lumMod val="50000"/>
                  </a:schemeClr>
                </a:solidFill>
              </a:rPr>
              <a:t>Formative assessment practice</a:t>
            </a:r>
          </a:p>
        </p:txBody>
      </p:sp>
      <p:sp>
        <p:nvSpPr>
          <p:cNvPr id="11" name="TextBox 10"/>
          <p:cNvSpPr txBox="1"/>
          <p:nvPr/>
        </p:nvSpPr>
        <p:spPr>
          <a:xfrm>
            <a:off x="171450" y="133350"/>
            <a:ext cx="3994748" cy="646331"/>
          </a:xfrm>
          <a:prstGeom prst="rect">
            <a:avLst/>
          </a:prstGeom>
          <a:noFill/>
        </p:spPr>
        <p:txBody>
          <a:bodyPr wrap="none" rtlCol="0">
            <a:spAutoFit/>
          </a:bodyPr>
          <a:lstStyle/>
          <a:p>
            <a:r>
              <a:rPr lang="en-US" dirty="0">
                <a:solidFill>
                  <a:srgbClr val="053760"/>
                </a:solidFill>
              </a:rPr>
              <a:t>Session 1: Assessment Literacy Overview</a:t>
            </a:r>
          </a:p>
          <a:p>
            <a:endParaRPr lang="en-US" dirty="0"/>
          </a:p>
        </p:txBody>
      </p:sp>
      <p:pic>
        <p:nvPicPr>
          <p:cNvPr id="3" name="Picture 2" descr="Image of many circles with Learning Goals on top and the largest circle on the left labeled Student and gettin smaller as moving to right. The rest of the circles have lables underneath indicating time, minute-by-minute, daily, weekly, quarterly, annually. The entire image has Formative, Interim/Benchmark, and Summative assessment across the bottom."/>
          <p:cNvPicPr>
            <a:picLocks noChangeAspect="1"/>
          </p:cNvPicPr>
          <p:nvPr/>
        </p:nvPicPr>
        <p:blipFill>
          <a:blip r:embed="rId4"/>
          <a:stretch>
            <a:fillRect/>
          </a:stretch>
        </p:blipFill>
        <p:spPr>
          <a:xfrm>
            <a:off x="1193800" y="1295400"/>
            <a:ext cx="6756400" cy="2791599"/>
          </a:xfrm>
          <a:prstGeom prst="rect">
            <a:avLst/>
          </a:prstGeom>
        </p:spPr>
      </p:pic>
      <p:sp>
        <p:nvSpPr>
          <p:cNvPr id="16" name="TextBox 15"/>
          <p:cNvSpPr txBox="1"/>
          <p:nvPr/>
        </p:nvSpPr>
        <p:spPr>
          <a:xfrm>
            <a:off x="1562819" y="4552890"/>
            <a:ext cx="2018581" cy="400110"/>
          </a:xfrm>
          <a:prstGeom prst="rect">
            <a:avLst/>
          </a:prstGeom>
          <a:solidFill>
            <a:schemeClr val="bg1"/>
          </a:solidFill>
          <a:ln>
            <a:noFill/>
          </a:ln>
        </p:spPr>
        <p:txBody>
          <a:bodyPr wrap="square" rtlCol="0">
            <a:spAutoFit/>
          </a:bodyPr>
          <a:lstStyle/>
          <a:p>
            <a:pPr algn="ctr"/>
            <a:r>
              <a:rPr lang="en-US" sz="1200" b="1" dirty="0" smtClean="0">
                <a:solidFill>
                  <a:schemeClr val="tx2">
                    <a:lumMod val="50000"/>
                  </a:schemeClr>
                </a:solidFill>
              </a:rPr>
              <a:t>Formative </a:t>
            </a:r>
            <a:r>
              <a:rPr lang="en-US" sz="1200" b="1" dirty="0">
                <a:solidFill>
                  <a:schemeClr val="tx2">
                    <a:lumMod val="50000"/>
                  </a:schemeClr>
                </a:solidFill>
              </a:rPr>
              <a:t>assessment</a:t>
            </a:r>
          </a:p>
          <a:p>
            <a:pPr algn="ctr"/>
            <a:endParaRPr lang="en-US" sz="800" b="1" dirty="0">
              <a:solidFill>
                <a:schemeClr val="tx2">
                  <a:lumMod val="50000"/>
                </a:schemeClr>
              </a:solidFill>
            </a:endParaRPr>
          </a:p>
        </p:txBody>
      </p:sp>
    </p:spTree>
    <p:extLst>
      <p:ext uri="{BB962C8B-B14F-4D97-AF65-F5344CB8AC3E}">
        <p14:creationId xmlns:p14="http://schemas.microsoft.com/office/powerpoint/2010/main" val="71555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w Does Assessment Support Teaching and Learning"/>
          <p:cNvSpPr txBox="1">
            <a:spLocks/>
          </p:cNvSpPr>
          <p:nvPr/>
        </p:nvSpPr>
        <p:spPr>
          <a:xfrm>
            <a:off x="381000" y="609600"/>
            <a:ext cx="8382000" cy="1500188"/>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i="0" u="none" strike="noStrike" kern="1200" spc="0" normalizeH="0" noProof="0" dirty="0">
              <a:ln>
                <a:noFill/>
              </a:ln>
              <a:solidFill>
                <a:srgbClr val="063760"/>
              </a:solidFill>
              <a:effectLst/>
              <a:uLnTx/>
              <a:uFillTx/>
              <a:latin typeface="+mj-lt"/>
              <a:ea typeface="+mj-ea"/>
              <a:cs typeface="Georgia"/>
            </a:endParaRPr>
          </a:p>
        </p:txBody>
      </p:sp>
      <p:sp>
        <p:nvSpPr>
          <p:cNvPr id="6" name="Content Placeholder 2"/>
          <p:cNvSpPr txBox="1">
            <a:spLocks/>
          </p:cNvSpPr>
          <p:nvPr/>
        </p:nvSpPr>
        <p:spPr>
          <a:xfrm>
            <a:off x="457200" y="2133600"/>
            <a:ext cx="8153400" cy="3962400"/>
          </a:xfrm>
          <a:prstGeom prst="rect">
            <a:avLst/>
          </a:prstGeom>
        </p:spPr>
        <p:txBody>
          <a:bodyPr anchor="t">
            <a:normAutofit/>
          </a:bodyPr>
          <a:lstStyle/>
          <a:p>
            <a:pPr marL="457200" indent="-457200" defTabSz="457200">
              <a:spcBef>
                <a:spcPts val="1152"/>
              </a:spcBef>
              <a:spcAft>
                <a:spcPts val="600"/>
              </a:spcAft>
              <a:buClr>
                <a:srgbClr val="002060"/>
              </a:buClr>
              <a:buSzPct val="110000"/>
              <a:buFont typeface="Arial" charset="0"/>
              <a:buChar char="•"/>
              <a:defRPr/>
            </a:pPr>
            <a:r>
              <a:rPr lang="x-none" sz="2600" dirty="0">
                <a:cs typeface="Arial" pitchFamily="34" charset="0"/>
              </a:rPr>
              <a:t>T</a:t>
            </a:r>
            <a:r>
              <a:rPr kumimoji="0" lang="x-none" sz="2600" i="0" u="none" strike="noStrike" kern="1200" cap="none" spc="0" normalizeH="0" baseline="0" noProof="0" dirty="0">
                <a:ln>
                  <a:noFill/>
                </a:ln>
                <a:effectLst/>
                <a:uLnTx/>
                <a:uFillTx/>
                <a:cs typeface="Arial" pitchFamily="34" charset="0"/>
              </a:rPr>
              <a:t>ake</a:t>
            </a:r>
            <a:r>
              <a:rPr kumimoji="0" lang="x-none" sz="2600" i="0" u="none" strike="noStrike" kern="1200" cap="none" spc="0" normalizeH="0" noProof="0" dirty="0">
                <a:ln>
                  <a:noFill/>
                </a:ln>
                <a:effectLst/>
                <a:uLnTx/>
                <a:uFillTx/>
                <a:cs typeface="Arial" pitchFamily="34" charset="0"/>
              </a:rPr>
              <a:t> a moment to capture your thinking about how assessments </a:t>
            </a:r>
            <a:r>
              <a:rPr lang="x-none" sz="2600" dirty="0">
                <a:cs typeface="Arial" pitchFamily="34" charset="0"/>
              </a:rPr>
              <a:t>inform </a:t>
            </a:r>
            <a:r>
              <a:rPr kumimoji="0" lang="x-none" sz="2600" i="0" u="none" strike="noStrike" kern="1200" cap="none" spc="0" normalizeH="0" noProof="0" dirty="0">
                <a:ln>
                  <a:noFill/>
                </a:ln>
                <a:effectLst/>
                <a:uLnTx/>
                <a:uFillTx/>
                <a:cs typeface="Arial" pitchFamily="34" charset="0"/>
              </a:rPr>
              <a:t>teaching and learning in Handout 1.1: Types of Assessment Organizer</a:t>
            </a:r>
            <a:r>
              <a:rPr kumimoji="0" lang="en-US" sz="2600" i="0" u="none" strike="noStrike" kern="1200" cap="none" spc="0" normalizeH="0" noProof="0" dirty="0">
                <a:ln>
                  <a:noFill/>
                </a:ln>
                <a:effectLst/>
                <a:uLnTx/>
                <a:uFillTx/>
                <a:cs typeface="Arial" pitchFamily="34" charset="0"/>
              </a:rPr>
              <a:t> (pg. 2)</a:t>
            </a:r>
            <a:endParaRPr kumimoji="0" lang="x-none" sz="2600" i="0" u="none" strike="noStrike" kern="1200" cap="none" spc="0" normalizeH="0" noProof="0" dirty="0">
              <a:ln>
                <a:noFill/>
              </a:ln>
              <a:effectLst/>
              <a:uLnTx/>
              <a:uFillTx/>
              <a:cs typeface="Arial" pitchFamily="34" charset="0"/>
            </a:endParaRPr>
          </a:p>
          <a:p>
            <a:pPr marL="457200" indent="-457200" defTabSz="457200">
              <a:spcBef>
                <a:spcPts val="1152"/>
              </a:spcBef>
              <a:spcAft>
                <a:spcPts val="600"/>
              </a:spcAft>
              <a:buClr>
                <a:srgbClr val="002060"/>
              </a:buClr>
              <a:buSzPct val="110000"/>
              <a:buFont typeface="Arial" charset="0"/>
              <a:buChar char="•"/>
              <a:defRPr/>
            </a:pPr>
            <a:r>
              <a:rPr lang="x-none" sz="2600" dirty="0">
                <a:cs typeface="Arial" pitchFamily="34" charset="0"/>
              </a:rPr>
              <a:t>For reference, consider Handout 1.2: Types and Uses of Assessments within Assessment Cycles</a:t>
            </a:r>
            <a:r>
              <a:rPr lang="en-US" sz="2600" dirty="0">
                <a:cs typeface="Arial" pitchFamily="34" charset="0"/>
              </a:rPr>
              <a:t> (pgs. 3-4)</a:t>
            </a:r>
            <a:r>
              <a:rPr lang="x-none" sz="2600" dirty="0">
                <a:cs typeface="Arial" pitchFamily="34" charset="0"/>
              </a:rPr>
              <a:t>.</a:t>
            </a:r>
          </a:p>
        </p:txBody>
      </p:sp>
      <p:pic>
        <p:nvPicPr>
          <p:cNvPr id="7" name="Picture 6" descr="photo of students"/>
          <p:cNvPicPr>
            <a:picLocks noChangeAspect="1"/>
          </p:cNvPicPr>
          <p:nvPr/>
        </p:nvPicPr>
        <p:blipFill>
          <a:blip r:embed="rId3" cstate="print"/>
          <a:stretch>
            <a:fillRect/>
          </a:stretch>
        </p:blipFill>
        <p:spPr>
          <a:xfrm>
            <a:off x="6477000" y="4809172"/>
            <a:ext cx="1965960" cy="1310640"/>
          </a:xfrm>
          <a:prstGeom prst="rect">
            <a:avLst/>
          </a:prstGeom>
        </p:spPr>
      </p:pic>
      <p:sp>
        <p:nvSpPr>
          <p:cNvPr id="9" name="TextBox 8"/>
          <p:cNvSpPr txBox="1"/>
          <p:nvPr/>
        </p:nvSpPr>
        <p:spPr>
          <a:xfrm>
            <a:off x="228600" y="190500"/>
            <a:ext cx="3994748" cy="646331"/>
          </a:xfrm>
          <a:prstGeom prst="rect">
            <a:avLst/>
          </a:prstGeom>
          <a:noFill/>
        </p:spPr>
        <p:txBody>
          <a:bodyPr wrap="none" rtlCol="0">
            <a:spAutoFit/>
          </a:bodyPr>
          <a:lstStyle/>
          <a:p>
            <a:r>
              <a:rPr lang="en-US" dirty="0">
                <a:solidFill>
                  <a:srgbClr val="053760"/>
                </a:solidFill>
              </a:rPr>
              <a:t>Session 1: Assessment Literacy Overview</a:t>
            </a:r>
          </a:p>
          <a:p>
            <a:endParaRPr lang="en-US" dirty="0"/>
          </a:p>
        </p:txBody>
      </p:sp>
      <p:sp>
        <p:nvSpPr>
          <p:cNvPr id="3" name="Title 2" descr="How Does Assessment Support Teaching and Learning?"/>
          <p:cNvSpPr>
            <a:spLocks noGrp="1"/>
          </p:cNvSpPr>
          <p:nvPr>
            <p:ph type="title"/>
          </p:nvPr>
        </p:nvSpPr>
        <p:spPr>
          <a:xfrm>
            <a:off x="562708" y="816680"/>
            <a:ext cx="8229600" cy="1164519"/>
          </a:xfrm>
        </p:spPr>
        <p:txBody>
          <a:bodyPr>
            <a:noAutofit/>
          </a:bodyPr>
          <a:lstStyle/>
          <a:p>
            <a:pPr lvl="0">
              <a:defRPr/>
            </a:pPr>
            <a:r>
              <a:rPr lang="en-US" sz="4000" dirty="0">
                <a:cs typeface="Georgia"/>
              </a:rPr>
              <a:t>How Does Assessment Support Teaching and Learning?</a:t>
            </a:r>
            <a:endParaRPr lang="en-US" sz="4000" dirty="0">
              <a:cs typeface="Georgia"/>
            </a:endParaRPr>
          </a:p>
        </p:txBody>
      </p:sp>
    </p:spTree>
    <p:extLst>
      <p:ext uri="{BB962C8B-B14F-4D97-AF65-F5344CB8AC3E}">
        <p14:creationId xmlns:p14="http://schemas.microsoft.com/office/powerpoint/2010/main" val="20188447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This Training</a:t>
            </a:r>
          </a:p>
        </p:txBody>
      </p:sp>
      <p:sp>
        <p:nvSpPr>
          <p:cNvPr id="3" name="Content Placeholder 2"/>
          <p:cNvSpPr>
            <a:spLocks noGrp="1"/>
          </p:cNvSpPr>
          <p:nvPr>
            <p:ph idx="1"/>
          </p:nvPr>
        </p:nvSpPr>
        <p:spPr>
          <a:xfrm>
            <a:off x="457200" y="1371600"/>
            <a:ext cx="8229600" cy="4114800"/>
          </a:xfrm>
        </p:spPr>
        <p:txBody>
          <a:bodyPr>
            <a:normAutofit fontScale="62500" lnSpcReduction="20000"/>
          </a:bodyPr>
          <a:lstStyle/>
          <a:p>
            <a:pPr lvl="0"/>
            <a:r>
              <a:rPr lang="en-US" sz="4200" dirty="0"/>
              <a:t>Learn about performance assessments, how they provide robust evidence of student learning, and how they can support a balanced assessment system.</a:t>
            </a:r>
          </a:p>
          <a:p>
            <a:pPr lvl="0"/>
            <a:endParaRPr lang="en-US" sz="4200" dirty="0"/>
          </a:p>
          <a:p>
            <a:pPr lvl="0"/>
            <a:r>
              <a:rPr lang="en-US" sz="4200" dirty="0"/>
              <a:t>Collaboratively score student work from a Smarter Balanced performance task to build a common understanding of what student proficiency looks like.</a:t>
            </a:r>
          </a:p>
          <a:p>
            <a:pPr lvl="0"/>
            <a:endParaRPr lang="en-US" sz="4200" dirty="0"/>
          </a:p>
          <a:p>
            <a:pPr lvl="0"/>
            <a:r>
              <a:rPr lang="en-US" sz="4200" dirty="0"/>
              <a:t>Review student work as the basis for reflecting on and responding to the evidence of learning that performance tasks can generate.</a:t>
            </a:r>
            <a:endParaRPr lang="en-US" dirty="0"/>
          </a:p>
        </p:txBody>
      </p:sp>
      <p:sp>
        <p:nvSpPr>
          <p:cNvPr id="4" name="TextBox 3"/>
          <p:cNvSpPr txBox="1"/>
          <p:nvPr/>
        </p:nvSpPr>
        <p:spPr>
          <a:xfrm>
            <a:off x="152400" y="128312"/>
            <a:ext cx="3993978" cy="369332"/>
          </a:xfrm>
          <a:prstGeom prst="rect">
            <a:avLst/>
          </a:prstGeom>
          <a:noFill/>
        </p:spPr>
        <p:txBody>
          <a:bodyPr wrap="none" rtlCol="0" anchor="t">
            <a:spAutoFit/>
          </a:bodyPr>
          <a:lstStyle/>
          <a:p>
            <a:r>
              <a:rPr lang="x-none" dirty="0">
                <a:solidFill>
                  <a:srgbClr val="053760"/>
                </a:solidFill>
              </a:rPr>
              <a:t>Session 1: Assessment Literacy Overview</a:t>
            </a:r>
            <a:endParaRPr lang="en-US" dirty="0">
              <a:solidFill>
                <a:srgbClr val="053760"/>
              </a:solidFill>
            </a:endParaRPr>
          </a:p>
        </p:txBody>
      </p:sp>
      <p:sp>
        <p:nvSpPr>
          <p:cNvPr id="5" name="Slide Number Placeholder 4"/>
          <p:cNvSpPr>
            <a:spLocks noGrp="1"/>
          </p:cNvSpPr>
          <p:nvPr>
            <p:ph type="sldNum" sz="quarter" idx="12"/>
          </p:nvPr>
        </p:nvSpPr>
        <p:spPr/>
        <p:txBody>
          <a:bodyPr/>
          <a:lstStyle/>
          <a:p>
            <a:fld id="{8E81FCBC-12BC-47C8-BE87-B3BC886BF939}" type="slidenum">
              <a:rPr lang="en-US" smtClean="0"/>
              <a:pPr/>
              <a:t>2</a:t>
            </a:fld>
            <a:endParaRPr lang="en-US"/>
          </a:p>
        </p:txBody>
      </p:sp>
    </p:spTree>
    <p:extLst>
      <p:ext uri="{BB962C8B-B14F-4D97-AF65-F5344CB8AC3E}">
        <p14:creationId xmlns:p14="http://schemas.microsoft.com/office/powerpoint/2010/main" val="2101612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Item Types</a:t>
            </a:r>
          </a:p>
        </p:txBody>
      </p:sp>
      <p:sp>
        <p:nvSpPr>
          <p:cNvPr id="3" name="Content Placeholder 2"/>
          <p:cNvSpPr>
            <a:spLocks noGrp="1"/>
          </p:cNvSpPr>
          <p:nvPr>
            <p:ph idx="1"/>
          </p:nvPr>
        </p:nvSpPr>
        <p:spPr>
          <a:xfrm>
            <a:off x="457200" y="1485900"/>
            <a:ext cx="8229600" cy="4114800"/>
          </a:xfrm>
        </p:spPr>
        <p:txBody>
          <a:bodyPr>
            <a:normAutofit/>
          </a:bodyPr>
          <a:lstStyle/>
          <a:p>
            <a:r>
              <a:rPr lang="en-US" dirty="0"/>
              <a:t>Different item types elicit different information about student learning from students and can be used for different purposes:</a:t>
            </a:r>
          </a:p>
          <a:p>
            <a:pPr lvl="1"/>
            <a:r>
              <a:rPr lang="en-US" dirty="0"/>
              <a:t>Selected response</a:t>
            </a:r>
          </a:p>
          <a:p>
            <a:pPr lvl="1"/>
            <a:r>
              <a:rPr lang="en-US" dirty="0"/>
              <a:t>Constructed response</a:t>
            </a:r>
          </a:p>
          <a:p>
            <a:pPr lvl="1"/>
            <a:r>
              <a:rPr lang="en-US" dirty="0"/>
              <a:t>Standardized performance tasks</a:t>
            </a:r>
          </a:p>
          <a:p>
            <a:pPr lvl="1"/>
            <a:r>
              <a:rPr lang="en-US"/>
              <a:t>Curriculum-embedded performance </a:t>
            </a:r>
            <a:r>
              <a:rPr lang="en-US" dirty="0"/>
              <a:t>tasks </a:t>
            </a:r>
          </a:p>
          <a:p>
            <a:pPr lvl="1"/>
            <a:endParaRPr lang="en-US" dirty="0"/>
          </a:p>
        </p:txBody>
      </p:sp>
      <p:sp>
        <p:nvSpPr>
          <p:cNvPr id="4" name="TextBox 3"/>
          <p:cNvSpPr txBox="1"/>
          <p:nvPr/>
        </p:nvSpPr>
        <p:spPr>
          <a:xfrm>
            <a:off x="457200" y="210234"/>
            <a:ext cx="4419600" cy="369332"/>
          </a:xfrm>
          <a:prstGeom prst="rect">
            <a:avLst/>
          </a:prstGeom>
          <a:noFill/>
        </p:spPr>
        <p:txBody>
          <a:bodyPr wrap="square" rtlCol="0">
            <a:spAutoFit/>
          </a:bodyPr>
          <a:lstStyle/>
          <a:p>
            <a:r>
              <a:rPr lang="en-US" dirty="0">
                <a:solidFill>
                  <a:srgbClr val="053760"/>
                </a:solidFill>
              </a:rPr>
              <a:t>Session 1: Assessment Literacy Overview</a:t>
            </a:r>
            <a:endParaRPr lang="en-US" dirty="0"/>
          </a:p>
        </p:txBody>
      </p:sp>
    </p:spTree>
    <p:extLst>
      <p:ext uri="{BB962C8B-B14F-4D97-AF65-F5344CB8AC3E}">
        <p14:creationId xmlns:p14="http://schemas.microsoft.com/office/powerpoint/2010/main" val="1720073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Blank title</a:t>
            </a:r>
            <a:endParaRPr lang="en-US" dirty="0"/>
          </a:p>
        </p:txBody>
      </p:sp>
      <p:pic>
        <p:nvPicPr>
          <p:cNvPr id="4" name="Content Placeholder 3" descr="SCALE Assessment Continuum graph with Depth of Learning as the Y axis and Response Times along the X axis. Along the upward curve of the line, knowledge and skills are list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9144000" cy="6934201"/>
          </a:xfrm>
        </p:spPr>
      </p:pic>
    </p:spTree>
    <p:extLst>
      <p:ext uri="{BB962C8B-B14F-4D97-AF65-F5344CB8AC3E}">
        <p14:creationId xmlns:p14="http://schemas.microsoft.com/office/powerpoint/2010/main" val="329048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700" dirty="0"/>
              <a:t>The Smarter Balanced</a:t>
            </a:r>
            <a:br>
              <a:rPr lang="en-US" sz="3700" dirty="0"/>
            </a:br>
            <a:r>
              <a:rPr lang="en-US" sz="3700" dirty="0"/>
              <a:t> Assessment System </a:t>
            </a:r>
          </a:p>
        </p:txBody>
      </p:sp>
      <p:pic>
        <p:nvPicPr>
          <p:cNvPr id="6" name="Picture 5" descr="Graphic image of Curriculum-Embedded Assessment leading to the Smarter Balanced Summative Assessments. Overlaid is a cirvle of the Universal Design for Learning: Clarify Intended Learning, Elicit Evidence, Interpret / Analyze Evidence, Give Feedback, and Modify Instruction"/>
          <p:cNvPicPr>
            <a:picLocks noChangeAspect="1"/>
          </p:cNvPicPr>
          <p:nvPr/>
        </p:nvPicPr>
        <p:blipFill>
          <a:blip r:embed="rId3" cstate="print"/>
          <a:stretch>
            <a:fillRect/>
          </a:stretch>
        </p:blipFill>
        <p:spPr>
          <a:xfrm>
            <a:off x="0" y="1447800"/>
            <a:ext cx="9144000" cy="4495800"/>
          </a:xfrm>
          <a:prstGeom prst="rect">
            <a:avLst/>
          </a:prstGeom>
        </p:spPr>
      </p:pic>
    </p:spTree>
    <p:extLst>
      <p:ext uri="{BB962C8B-B14F-4D97-AF65-F5344CB8AC3E}">
        <p14:creationId xmlns:p14="http://schemas.microsoft.com/office/powerpoint/2010/main" val="1068333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26" y="497644"/>
            <a:ext cx="8229600" cy="914400"/>
          </a:xfrm>
        </p:spPr>
        <p:txBody>
          <a:bodyPr/>
          <a:lstStyle/>
          <a:p>
            <a:r>
              <a:rPr lang="en-US" dirty="0">
                <a:cs typeface="Georgia"/>
              </a:rPr>
              <a:t>Why Performance Tasks?</a:t>
            </a:r>
          </a:p>
        </p:txBody>
      </p:sp>
      <p:sp>
        <p:nvSpPr>
          <p:cNvPr id="4" name="Content Placeholder 2"/>
          <p:cNvSpPr>
            <a:spLocks noGrp="1"/>
          </p:cNvSpPr>
          <p:nvPr>
            <p:ph idx="1"/>
          </p:nvPr>
        </p:nvSpPr>
        <p:spPr>
          <a:xfrm>
            <a:off x="457200" y="1828800"/>
            <a:ext cx="8229600" cy="3749040"/>
          </a:xfrm>
        </p:spPr>
        <p:txBody>
          <a:bodyPr>
            <a:normAutofit/>
          </a:bodyPr>
          <a:lstStyle/>
          <a:p>
            <a:pPr marL="109728" indent="0">
              <a:buNone/>
            </a:pPr>
            <a:r>
              <a:rPr lang="en-US" b="1" dirty="0">
                <a:solidFill>
                  <a:srgbClr val="063760"/>
                </a:solidFill>
                <a:cs typeface="Georgia"/>
              </a:rPr>
              <a:t>READ: </a:t>
            </a:r>
            <a:r>
              <a:rPr lang="en-US" dirty="0">
                <a:cs typeface="Georgia"/>
              </a:rPr>
              <a:t>“Role of Smarter Balanced Performance Tasks” (Handout 1.3 in your booklet (pg. 5)).</a:t>
            </a:r>
            <a:endParaRPr lang="en-US" sz="4000" b="1" dirty="0">
              <a:solidFill>
                <a:srgbClr val="4C7C8B"/>
              </a:solidFill>
              <a:latin typeface="Georgia"/>
              <a:cs typeface="Georgia"/>
            </a:endParaRPr>
          </a:p>
          <a:p>
            <a:pPr marL="109728" indent="0">
              <a:spcBef>
                <a:spcPts val="3000"/>
              </a:spcBef>
              <a:buNone/>
            </a:pPr>
            <a:r>
              <a:rPr lang="en-US" b="1" dirty="0">
                <a:solidFill>
                  <a:srgbClr val="063760"/>
                </a:solidFill>
                <a:cs typeface="Georgia"/>
              </a:rPr>
              <a:t>DO: </a:t>
            </a:r>
            <a:r>
              <a:rPr lang="en-US" dirty="0">
                <a:cs typeface="Georgia"/>
              </a:rPr>
              <a:t>Mark 2–3 </a:t>
            </a:r>
            <a:r>
              <a:rPr lang="en-US" b="1" dirty="0">
                <a:cs typeface="Georgia"/>
              </a:rPr>
              <a:t>most important </a:t>
            </a:r>
            <a:r>
              <a:rPr lang="en-US" dirty="0">
                <a:cs typeface="Georgia"/>
              </a:rPr>
              <a:t>words and/or phrases in the handout (highlight, underline, or circle).</a:t>
            </a:r>
          </a:p>
          <a:p>
            <a:pPr marL="109728" indent="0">
              <a:buNone/>
            </a:pPr>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23</a:t>
            </a:fld>
            <a:endParaRPr lang="en-US"/>
          </a:p>
        </p:txBody>
      </p:sp>
      <p:pic>
        <p:nvPicPr>
          <p:cNvPr id="6" name="Picture 5" descr="Image of a student at a computer with a thought cloud"/>
          <p:cNvPicPr>
            <a:picLocks noChangeAspect="1"/>
          </p:cNvPicPr>
          <p:nvPr/>
        </p:nvPicPr>
        <p:blipFill>
          <a:blip r:embed="rId3" cstate="print"/>
          <a:stretch>
            <a:fillRect/>
          </a:stretch>
        </p:blipFill>
        <p:spPr>
          <a:xfrm>
            <a:off x="7696200" y="152400"/>
            <a:ext cx="1295400" cy="1306425"/>
          </a:xfrm>
          <a:prstGeom prst="rect">
            <a:avLst/>
          </a:prstGeom>
        </p:spPr>
      </p:pic>
      <p:sp>
        <p:nvSpPr>
          <p:cNvPr id="5" name="TextBox 4"/>
          <p:cNvSpPr txBox="1"/>
          <p:nvPr/>
        </p:nvSpPr>
        <p:spPr>
          <a:xfrm>
            <a:off x="152400" y="128312"/>
            <a:ext cx="3993978" cy="369332"/>
          </a:xfrm>
          <a:prstGeom prst="rect">
            <a:avLst/>
          </a:prstGeom>
          <a:noFill/>
        </p:spPr>
        <p:txBody>
          <a:bodyPr wrap="none" rtlCol="0" anchor="t">
            <a:spAutoFit/>
          </a:bodyPr>
          <a:lstStyle/>
          <a:p>
            <a:r>
              <a:rPr lang="x-none" dirty="0">
                <a:solidFill>
                  <a:srgbClr val="053760"/>
                </a:solidFill>
              </a:rPr>
              <a:t>Session 1: Assessment Literacy Overview</a:t>
            </a:r>
          </a:p>
        </p:txBody>
      </p:sp>
    </p:spTree>
    <p:extLst>
      <p:ext uri="{BB962C8B-B14F-4D97-AF65-F5344CB8AC3E}">
        <p14:creationId xmlns:p14="http://schemas.microsoft.com/office/powerpoint/2010/main" val="1791466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93720" y="1142358"/>
            <a:ext cx="2895600" cy="914400"/>
          </a:xfrm>
        </p:spPr>
        <p:txBody>
          <a:bodyPr/>
          <a:lstStyle/>
          <a:p>
            <a:r>
              <a:rPr lang="en-US" dirty="0" smtClean="0">
                <a:cs typeface="Georgia"/>
              </a:rPr>
              <a:t>Blank title</a:t>
            </a:r>
            <a:endParaRPr lang="en-US" dirty="0">
              <a:cs typeface="Georgia"/>
            </a:endParaRPr>
          </a:p>
        </p:txBody>
      </p:sp>
      <p:sp>
        <p:nvSpPr>
          <p:cNvPr id="5" name="Slide Number Placeholder 4"/>
          <p:cNvSpPr>
            <a:spLocks noGrp="1"/>
          </p:cNvSpPr>
          <p:nvPr>
            <p:ph type="sldNum" sz="quarter" idx="12"/>
          </p:nvPr>
        </p:nvSpPr>
        <p:spPr/>
        <p:txBody>
          <a:bodyPr/>
          <a:lstStyle/>
          <a:p>
            <a:fld id="{8E81FCBC-12BC-47C8-BE87-B3BC886BF939}" type="slidenum">
              <a:rPr lang="en-US" smtClean="0"/>
              <a:pPr/>
              <a:t>24</a:t>
            </a:fld>
            <a:endParaRPr lang="en-US"/>
          </a:p>
        </p:txBody>
      </p:sp>
      <p:sp>
        <p:nvSpPr>
          <p:cNvPr id="4" name="TextBox 3"/>
          <p:cNvSpPr txBox="1"/>
          <p:nvPr/>
        </p:nvSpPr>
        <p:spPr>
          <a:xfrm>
            <a:off x="152400" y="128312"/>
            <a:ext cx="3993978" cy="369332"/>
          </a:xfrm>
          <a:prstGeom prst="rect">
            <a:avLst/>
          </a:prstGeom>
          <a:noFill/>
        </p:spPr>
        <p:txBody>
          <a:bodyPr wrap="none" rtlCol="0" anchor="t">
            <a:spAutoFit/>
          </a:bodyPr>
          <a:lstStyle/>
          <a:p>
            <a:r>
              <a:rPr lang="x-none" dirty="0">
                <a:solidFill>
                  <a:srgbClr val="053760"/>
                </a:solidFill>
              </a:rPr>
              <a:t>Session 1: Assessment Literacy Overview</a:t>
            </a:r>
          </a:p>
        </p:txBody>
      </p:sp>
      <p:pic>
        <p:nvPicPr>
          <p:cNvPr id="7" name="Picture 6" descr="Word cloud / Heat Map with words like Integrate, Knowledge, Problem, Engagement as the largest words"/>
          <p:cNvPicPr/>
          <p:nvPr/>
        </p:nvPicPr>
        <p:blipFill>
          <a:blip r:embed="rId3" cstate="print">
            <a:extLst>
              <a:ext uri="{28A0092B-C50C-407E-A947-70E740481C1C}">
                <a14:useLocalDpi xmlns:a14="http://schemas.microsoft.com/office/drawing/2010/main" val="0"/>
              </a:ext>
            </a:extLst>
          </a:blip>
          <a:srcRect l="7627" r="5085"/>
          <a:stretch>
            <a:fillRect/>
          </a:stretch>
        </p:blipFill>
        <p:spPr>
          <a:xfrm>
            <a:off x="744415" y="497644"/>
            <a:ext cx="7924800" cy="5071404"/>
          </a:xfrm>
          <a:prstGeom prst="rect">
            <a:avLst/>
          </a:prstGeom>
        </p:spPr>
      </p:pic>
    </p:spTree>
    <p:extLst>
      <p:ext uri="{BB962C8B-B14F-4D97-AF65-F5344CB8AC3E}">
        <p14:creationId xmlns:p14="http://schemas.microsoft.com/office/powerpoint/2010/main" val="2350590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Georgia"/>
              </a:rPr>
              <a:t>Key Phrases</a:t>
            </a:r>
          </a:p>
        </p:txBody>
      </p:sp>
      <p:sp>
        <p:nvSpPr>
          <p:cNvPr id="2" name="Content Placeholder 1"/>
          <p:cNvSpPr>
            <a:spLocks noGrp="1"/>
          </p:cNvSpPr>
          <p:nvPr>
            <p:ph idx="1"/>
          </p:nvPr>
        </p:nvSpPr>
        <p:spPr>
          <a:xfrm>
            <a:off x="457200" y="1371600"/>
            <a:ext cx="8229600" cy="4114800"/>
          </a:xfrm>
        </p:spPr>
        <p:txBody>
          <a:bodyPr>
            <a:normAutofit/>
          </a:bodyPr>
          <a:lstStyle/>
          <a:p>
            <a:r>
              <a:rPr lang="en-US" sz="2800" b="1" dirty="0">
                <a:solidFill>
                  <a:srgbClr val="063760"/>
                </a:solidFill>
                <a:cs typeface="Georgia"/>
              </a:rPr>
              <a:t>Interaction</a:t>
            </a:r>
            <a:r>
              <a:rPr lang="en-US" sz="2800" dirty="0">
                <a:solidFill>
                  <a:srgbClr val="063760"/>
                </a:solidFill>
                <a:cs typeface="Georgia"/>
              </a:rPr>
              <a:t> </a:t>
            </a:r>
            <a:r>
              <a:rPr lang="en-US" sz="2800" dirty="0">
                <a:cs typeface="Georgia"/>
              </a:rPr>
              <a:t>with varied, rich stimuli</a:t>
            </a:r>
          </a:p>
          <a:p>
            <a:r>
              <a:rPr lang="en-US" sz="2800" b="1" dirty="0">
                <a:solidFill>
                  <a:srgbClr val="063760"/>
                </a:solidFill>
                <a:cs typeface="Georgia"/>
              </a:rPr>
              <a:t>Engages students</a:t>
            </a:r>
            <a:r>
              <a:rPr lang="en-US" sz="2800" dirty="0">
                <a:cs typeface="Georgia"/>
              </a:rPr>
              <a:t> in a scenario</a:t>
            </a:r>
          </a:p>
          <a:p>
            <a:pPr lvl="1"/>
            <a:r>
              <a:rPr lang="en-US" dirty="0">
                <a:cs typeface="Georgia"/>
              </a:rPr>
              <a:t>Solve a problem </a:t>
            </a:r>
          </a:p>
          <a:p>
            <a:pPr lvl="1"/>
            <a:r>
              <a:rPr lang="en-US" dirty="0">
                <a:cs typeface="Georgia"/>
              </a:rPr>
              <a:t>Create a product with a specific purpose</a:t>
            </a:r>
          </a:p>
          <a:p>
            <a:r>
              <a:rPr lang="en-US" sz="2800" b="1" dirty="0">
                <a:solidFill>
                  <a:srgbClr val="063760"/>
                </a:solidFill>
                <a:cs typeface="Georgia"/>
              </a:rPr>
              <a:t>Application</a:t>
            </a:r>
            <a:r>
              <a:rPr lang="en-US" sz="2800" dirty="0">
                <a:cs typeface="Georgia"/>
              </a:rPr>
              <a:t> of </a:t>
            </a:r>
            <a:r>
              <a:rPr lang="en-US" sz="2800" dirty="0">
                <a:solidFill>
                  <a:srgbClr val="063760"/>
                </a:solidFill>
                <a:cs typeface="Georgia"/>
              </a:rPr>
              <a:t>knowledge</a:t>
            </a:r>
            <a:r>
              <a:rPr lang="en-US" sz="2800" dirty="0">
                <a:cs typeface="Georgia"/>
              </a:rPr>
              <a:t> and </a:t>
            </a:r>
            <a:r>
              <a:rPr lang="en-US" sz="2800" dirty="0">
                <a:solidFill>
                  <a:srgbClr val="063760"/>
                </a:solidFill>
                <a:cs typeface="Georgia"/>
              </a:rPr>
              <a:t>skills</a:t>
            </a:r>
          </a:p>
          <a:p>
            <a:r>
              <a:rPr lang="en-US" sz="2800" b="1" dirty="0">
                <a:solidFill>
                  <a:srgbClr val="063760"/>
                </a:solidFill>
                <a:cs typeface="Georgia"/>
              </a:rPr>
              <a:t>Integration</a:t>
            </a:r>
            <a:r>
              <a:rPr lang="en-US" sz="2800" dirty="0">
                <a:cs typeface="Georgia"/>
              </a:rPr>
              <a:t> . . . across multiple standards</a:t>
            </a:r>
          </a:p>
          <a:p>
            <a:r>
              <a:rPr lang="en-US" sz="2800" b="1" dirty="0">
                <a:solidFill>
                  <a:srgbClr val="053760"/>
                </a:solidFill>
                <a:cs typeface="Georgia"/>
              </a:rPr>
              <a:t>Assesses </a:t>
            </a:r>
            <a:r>
              <a:rPr lang="en-US" sz="2800" dirty="0">
                <a:cs typeface="Georgia"/>
              </a:rPr>
              <a:t>what selected- and constructed-response items </a:t>
            </a:r>
            <a:r>
              <a:rPr lang="en-US" sz="2800" dirty="0">
                <a:solidFill>
                  <a:srgbClr val="063760"/>
                </a:solidFill>
                <a:cs typeface="Georgia"/>
              </a:rPr>
              <a:t>cannot</a:t>
            </a:r>
          </a:p>
          <a:p>
            <a:endParaRPr lang="en-US" dirty="0">
              <a:latin typeface="Georgia"/>
              <a:cs typeface="Georgia"/>
            </a:endParaRPr>
          </a:p>
          <a:p>
            <a:pPr marL="393192" lvl="1" indent="0">
              <a:buNone/>
            </a:pPr>
            <a:endParaRPr lang="en-US" dirty="0">
              <a:latin typeface="Georgia"/>
              <a:cs typeface="Georgia"/>
            </a:endParaRPr>
          </a:p>
        </p:txBody>
      </p:sp>
      <p:sp>
        <p:nvSpPr>
          <p:cNvPr id="5" name="Slide Number Placeholder 4"/>
          <p:cNvSpPr>
            <a:spLocks noGrp="1"/>
          </p:cNvSpPr>
          <p:nvPr>
            <p:ph type="sldNum" sz="quarter" idx="12"/>
          </p:nvPr>
        </p:nvSpPr>
        <p:spPr/>
        <p:txBody>
          <a:bodyPr/>
          <a:lstStyle/>
          <a:p>
            <a:fld id="{8E81FCBC-12BC-47C8-BE87-B3BC886BF939}" type="slidenum">
              <a:rPr lang="en-US" smtClean="0"/>
              <a:pPr/>
              <a:t>25</a:t>
            </a:fld>
            <a:endParaRPr lang="en-US"/>
          </a:p>
        </p:txBody>
      </p:sp>
      <p:sp>
        <p:nvSpPr>
          <p:cNvPr id="4" name="TextBox 3"/>
          <p:cNvSpPr txBox="1"/>
          <p:nvPr/>
        </p:nvSpPr>
        <p:spPr>
          <a:xfrm>
            <a:off x="152400" y="128312"/>
            <a:ext cx="3993978" cy="369332"/>
          </a:xfrm>
          <a:prstGeom prst="rect">
            <a:avLst/>
          </a:prstGeom>
          <a:noFill/>
        </p:spPr>
        <p:txBody>
          <a:bodyPr wrap="none" rtlCol="0" anchor="t">
            <a:spAutoFit/>
          </a:bodyPr>
          <a:lstStyle/>
          <a:p>
            <a:r>
              <a:rPr lang="x-none" dirty="0">
                <a:solidFill>
                  <a:srgbClr val="053760"/>
                </a:solidFill>
              </a:rPr>
              <a:t>Session 1: Assessment Literacy Overview</a:t>
            </a:r>
          </a:p>
        </p:txBody>
      </p:sp>
    </p:spTree>
    <p:extLst>
      <p:ext uri="{BB962C8B-B14F-4D97-AF65-F5344CB8AC3E}">
        <p14:creationId xmlns:p14="http://schemas.microsoft.com/office/powerpoint/2010/main" val="13221002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66800"/>
            <a:ext cx="8001000" cy="1754327"/>
          </a:xfrm>
          <a:prstGeom prst="rect">
            <a:avLst/>
          </a:prstGeom>
          <a:noFill/>
        </p:spPr>
        <p:txBody>
          <a:bodyPr wrap="square" rtlCol="0">
            <a:spAutoFit/>
          </a:bodyPr>
          <a:lstStyle/>
          <a:p>
            <a:pPr defTabSz="914400"/>
            <a:r>
              <a:rPr lang="en-US" sz="2700" dirty="0">
                <a:latin typeface="Calibri"/>
                <a:cs typeface="Georgia"/>
              </a:rPr>
              <a:t>Based on your analysis of the “Role of Smarter Balanced Performance Tasks” document, why is Smarter Balanced using performance tasks in its summative and interim assessments?</a:t>
            </a:r>
          </a:p>
        </p:txBody>
      </p:sp>
      <p:sp>
        <p:nvSpPr>
          <p:cNvPr id="9" name="Title 8"/>
          <p:cNvSpPr>
            <a:spLocks noGrp="1"/>
          </p:cNvSpPr>
          <p:nvPr>
            <p:ph type="title"/>
          </p:nvPr>
        </p:nvSpPr>
        <p:spPr>
          <a:xfrm>
            <a:off x="381000" y="312978"/>
            <a:ext cx="8229600" cy="914400"/>
          </a:xfrm>
        </p:spPr>
        <p:txBody>
          <a:bodyPr/>
          <a:lstStyle/>
          <a:p>
            <a:r>
              <a:rPr lang="en-US" dirty="0"/>
              <a:t>Reflect . . . </a:t>
            </a:r>
          </a:p>
        </p:txBody>
      </p:sp>
      <p:pic>
        <p:nvPicPr>
          <p:cNvPr id="5" name="Content Placeholder 4" descr="Word cloud / Heat Map with words like Integrate, Knowledge, Problem, Engagement as the largest words"/>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4072" y="3262992"/>
            <a:ext cx="3886200" cy="2355603"/>
          </a:xfrm>
          <a:prstGeom prst="rect">
            <a:avLst/>
          </a:prstGeom>
        </p:spPr>
      </p:pic>
      <p:sp>
        <p:nvSpPr>
          <p:cNvPr id="2" name="Slide Number Placeholder 1"/>
          <p:cNvSpPr>
            <a:spLocks noGrp="1"/>
          </p:cNvSpPr>
          <p:nvPr>
            <p:ph type="sldNum" sz="quarter" idx="12"/>
          </p:nvPr>
        </p:nvSpPr>
        <p:spPr/>
        <p:txBody>
          <a:bodyPr/>
          <a:lstStyle/>
          <a:p>
            <a:fld id="{8E81FCBC-12BC-47C8-BE87-B3BC886BF939}" type="slidenum">
              <a:rPr lang="en-US" smtClean="0"/>
              <a:pPr/>
              <a:t>26</a:t>
            </a:fld>
            <a:endParaRPr lang="en-US"/>
          </a:p>
        </p:txBody>
      </p:sp>
      <p:sp>
        <p:nvSpPr>
          <p:cNvPr id="6" name="TextBox 5"/>
          <p:cNvSpPr txBox="1"/>
          <p:nvPr/>
        </p:nvSpPr>
        <p:spPr>
          <a:xfrm>
            <a:off x="152400" y="128312"/>
            <a:ext cx="3993978" cy="369332"/>
          </a:xfrm>
          <a:prstGeom prst="rect">
            <a:avLst/>
          </a:prstGeom>
          <a:noFill/>
        </p:spPr>
        <p:txBody>
          <a:bodyPr wrap="none" rtlCol="0" anchor="t">
            <a:spAutoFit/>
          </a:bodyPr>
          <a:lstStyle/>
          <a:p>
            <a:r>
              <a:rPr lang="x-none" dirty="0">
                <a:solidFill>
                  <a:srgbClr val="053760"/>
                </a:solidFill>
              </a:rPr>
              <a:t>Session 1: Assessment Literacy Overview</a:t>
            </a:r>
          </a:p>
        </p:txBody>
      </p:sp>
    </p:spTree>
    <p:extLst>
      <p:ext uri="{BB962C8B-B14F-4D97-AF65-F5344CB8AC3E}">
        <p14:creationId xmlns:p14="http://schemas.microsoft.com/office/powerpoint/2010/main" val="20765084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57645"/>
            <a:ext cx="8229600" cy="832955"/>
          </a:xfrm>
        </p:spPr>
        <p:txBody>
          <a:bodyPr>
            <a:normAutofit/>
          </a:bodyPr>
          <a:lstStyle/>
          <a:p>
            <a:pPr algn="ctr"/>
            <a:r>
              <a:rPr lang="en-US" sz="4000" b="1" dirty="0"/>
              <a:t>Smarter Balanced </a:t>
            </a:r>
            <a:r>
              <a:rPr lang="en-US" sz="4000" b="1" dirty="0" smtClean="0"/>
              <a:t>Assessment</a:t>
            </a:r>
            <a:endParaRPr lang="en-US" sz="4000" b="1" dirty="0"/>
          </a:p>
        </p:txBody>
      </p:sp>
      <p:sp>
        <p:nvSpPr>
          <p:cNvPr id="4" name="Rectangle 3" descr="Two boxes: CAT and Performance Tasks"/>
          <p:cNvSpPr/>
          <p:nvPr/>
        </p:nvSpPr>
        <p:spPr>
          <a:xfrm>
            <a:off x="1447802" y="904220"/>
            <a:ext cx="6248400" cy="12293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descr="Line between two boxes"/>
          <p:cNvCxnSpPr/>
          <p:nvPr/>
        </p:nvCxnSpPr>
        <p:spPr>
          <a:xfrm>
            <a:off x="4572002" y="904220"/>
            <a:ext cx="0" cy="12293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4600" y="1229380"/>
            <a:ext cx="743281" cy="523220"/>
          </a:xfrm>
          <a:prstGeom prst="rect">
            <a:avLst/>
          </a:prstGeom>
          <a:noFill/>
        </p:spPr>
        <p:txBody>
          <a:bodyPr wrap="none" rtlCol="0">
            <a:spAutoFit/>
          </a:bodyPr>
          <a:lstStyle/>
          <a:p>
            <a:pPr algn="ctr"/>
            <a:r>
              <a:rPr lang="en-US" sz="2800" b="1" dirty="0" smtClean="0"/>
              <a:t>CAT</a:t>
            </a:r>
            <a:endParaRPr lang="en-US" sz="2800" b="1" dirty="0"/>
          </a:p>
        </p:txBody>
      </p:sp>
      <p:sp>
        <p:nvSpPr>
          <p:cNvPr id="7" name="TextBox 6"/>
          <p:cNvSpPr txBox="1"/>
          <p:nvPr/>
        </p:nvSpPr>
        <p:spPr>
          <a:xfrm>
            <a:off x="4648200" y="1219200"/>
            <a:ext cx="2967800" cy="523220"/>
          </a:xfrm>
          <a:prstGeom prst="rect">
            <a:avLst/>
          </a:prstGeom>
          <a:noFill/>
        </p:spPr>
        <p:txBody>
          <a:bodyPr wrap="none" rtlCol="0">
            <a:spAutoFit/>
          </a:bodyPr>
          <a:lstStyle/>
          <a:p>
            <a:pPr algn="ctr"/>
            <a:r>
              <a:rPr lang="en-US" sz="2800" b="1" dirty="0" smtClean="0"/>
              <a:t>Performance Tasks</a:t>
            </a:r>
            <a:endParaRPr lang="en-US" sz="2800" b="1" dirty="0"/>
          </a:p>
        </p:txBody>
      </p:sp>
      <p:cxnSp>
        <p:nvCxnSpPr>
          <p:cNvPr id="8" name="Straight Arrow Connector 7" descr="Downward pointing arrow from Performance Tasks box to word Samples"/>
          <p:cNvCxnSpPr/>
          <p:nvPr/>
        </p:nvCxnSpPr>
        <p:spPr>
          <a:xfrm>
            <a:off x="6096000" y="2133600"/>
            <a:ext cx="0" cy="1143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7803" y="3286780"/>
            <a:ext cx="1428597" cy="523220"/>
          </a:xfrm>
          <a:prstGeom prst="rect">
            <a:avLst/>
          </a:prstGeom>
          <a:noFill/>
        </p:spPr>
        <p:txBody>
          <a:bodyPr wrap="none" rtlCol="0">
            <a:spAutoFit/>
          </a:bodyPr>
          <a:lstStyle/>
          <a:p>
            <a:pPr algn="ctr"/>
            <a:r>
              <a:rPr lang="en-US" sz="2800" b="1" dirty="0" smtClean="0"/>
              <a:t>Samples</a:t>
            </a:r>
            <a:endParaRPr lang="en-US" sz="2800" b="1" dirty="0"/>
          </a:p>
        </p:txBody>
      </p:sp>
      <p:cxnSp>
        <p:nvCxnSpPr>
          <p:cNvPr id="10" name="Straight Arrow Connector 9" descr="Downward arrow from Samples to Instruction"/>
          <p:cNvCxnSpPr/>
          <p:nvPr/>
        </p:nvCxnSpPr>
        <p:spPr>
          <a:xfrm>
            <a:off x="6088397" y="3810000"/>
            <a:ext cx="0" cy="1143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21466" y="5072390"/>
            <a:ext cx="1806072" cy="523220"/>
          </a:xfrm>
          <a:prstGeom prst="rect">
            <a:avLst/>
          </a:prstGeom>
          <a:noFill/>
        </p:spPr>
        <p:txBody>
          <a:bodyPr wrap="none" rtlCol="0">
            <a:spAutoFit/>
          </a:bodyPr>
          <a:lstStyle/>
          <a:p>
            <a:pPr algn="ctr"/>
            <a:r>
              <a:rPr lang="en-US" sz="2800" b="1" dirty="0" smtClean="0"/>
              <a:t>Instruction</a:t>
            </a:r>
            <a:endParaRPr lang="en-US" sz="2800" b="1" dirty="0"/>
          </a:p>
        </p:txBody>
      </p:sp>
      <p:sp>
        <p:nvSpPr>
          <p:cNvPr id="12" name="Oval 11" descr="Instruction inside an oval"/>
          <p:cNvSpPr/>
          <p:nvPr/>
        </p:nvSpPr>
        <p:spPr>
          <a:xfrm>
            <a:off x="5059697" y="4953000"/>
            <a:ext cx="20574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0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descr="Circle with human figures reaching to gears inside"/>
          <p:cNvSpPr/>
          <p:nvPr/>
        </p:nvSpPr>
        <p:spPr>
          <a:xfrm>
            <a:off x="4724400" y="2286000"/>
            <a:ext cx="1371600" cy="137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8229600" cy="1173162"/>
          </a:xfrm>
        </p:spPr>
        <p:txBody>
          <a:bodyPr>
            <a:noAutofit/>
          </a:bodyPr>
          <a:lstStyle/>
          <a:p>
            <a:pPr algn="l"/>
            <a:r>
              <a:rPr lang="en-US" sz="3200" dirty="0">
                <a:solidFill>
                  <a:srgbClr val="063760"/>
                </a:solidFill>
                <a:cs typeface="Georgia"/>
              </a:rPr>
              <a:t>Four Principles of Performance Assessment</a:t>
            </a:r>
          </a:p>
        </p:txBody>
      </p:sp>
      <p:sp>
        <p:nvSpPr>
          <p:cNvPr id="24" name="Oval 23" descr="Cirle with three interlocking puzzel pieces inside"/>
          <p:cNvSpPr/>
          <p:nvPr/>
        </p:nvSpPr>
        <p:spPr>
          <a:xfrm>
            <a:off x="6781800" y="2286000"/>
            <a:ext cx="1371600" cy="137160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descr="Four images with writing: 1) an asterisk - &quot;...targets skills and knowledge that matter&quot; 2) a brain with a lightbulb inside - &quot;...is assessment for and as learning&quot; 3) image of human figures reaching up to gears - &quot;...is learning by doing&quot; 4) image of linked puzzel pieces - &quot;...links curriculum, instruction, and assessment&quot;"/>
          <p:cNvGrpSpPr/>
          <p:nvPr/>
        </p:nvGrpSpPr>
        <p:grpSpPr>
          <a:xfrm>
            <a:off x="457200" y="2286000"/>
            <a:ext cx="8264856" cy="2654242"/>
            <a:chOff x="421944" y="1123950"/>
            <a:chExt cx="8264856" cy="2654242"/>
          </a:xfrm>
        </p:grpSpPr>
        <p:cxnSp>
          <p:nvCxnSpPr>
            <p:cNvPr id="8" name="Straight Connector 7"/>
            <p:cNvCxnSpPr/>
            <p:nvPr/>
          </p:nvCxnSpPr>
          <p:spPr>
            <a:xfrm>
              <a:off x="1524000" y="2476698"/>
              <a:ext cx="1137" cy="342133"/>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79800"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784144" y="1123950"/>
              <a:ext cx="1371600" cy="1371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2944" y="1123950"/>
              <a:ext cx="1371600" cy="137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hree interlocking puzzel pieces ins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352550"/>
              <a:ext cx="1177404" cy="883053"/>
            </a:xfrm>
            <a:prstGeom prst="rect">
              <a:avLst/>
            </a:prstGeom>
          </p:spPr>
        </p:pic>
        <p:pic>
          <p:nvPicPr>
            <p:cNvPr id="15" name="Picture 14" descr="Circle around a brain with a lightbulb insid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0344" y="1241201"/>
              <a:ext cx="1178149" cy="1178149"/>
            </a:xfrm>
            <a:prstGeom prst="rect">
              <a:avLst/>
            </a:prstGeom>
          </p:spPr>
        </p:pic>
        <p:sp>
          <p:nvSpPr>
            <p:cNvPr id="16" name="Rectangle 15"/>
            <p:cNvSpPr/>
            <p:nvPr/>
          </p:nvSpPr>
          <p:spPr>
            <a:xfrm>
              <a:off x="4765344" y="2800350"/>
              <a:ext cx="1371600" cy="923330"/>
            </a:xfrm>
            <a:prstGeom prst="rect">
              <a:avLst/>
            </a:prstGeom>
          </p:spPr>
          <p:txBody>
            <a:bodyPr wrap="square">
              <a:spAutoFit/>
            </a:bodyPr>
            <a:lstStyle/>
            <a:p>
              <a:pPr lvl="0" algn="ctr"/>
              <a:r>
                <a:rPr lang="en-US" i="1" dirty="0">
                  <a:cs typeface="Georgia"/>
                </a:rPr>
                <a:t>. . . is learning </a:t>
              </a:r>
              <a:br>
                <a:rPr lang="en-US" i="1" dirty="0">
                  <a:cs typeface="Georgia"/>
                </a:rPr>
              </a:br>
              <a:r>
                <a:rPr lang="en-US" i="1" dirty="0">
                  <a:cs typeface="Georgia"/>
                </a:rPr>
                <a:t>by doing</a:t>
              </a:r>
            </a:p>
          </p:txBody>
        </p:sp>
        <p:sp>
          <p:nvSpPr>
            <p:cNvPr id="17" name="Rectangle 16"/>
            <p:cNvSpPr/>
            <p:nvPr/>
          </p:nvSpPr>
          <p:spPr>
            <a:xfrm>
              <a:off x="6553200" y="2800350"/>
              <a:ext cx="2133600" cy="923330"/>
            </a:xfrm>
            <a:prstGeom prst="rect">
              <a:avLst/>
            </a:prstGeom>
          </p:spPr>
          <p:txBody>
            <a:bodyPr wrap="square">
              <a:spAutoFit/>
            </a:bodyPr>
            <a:lstStyle/>
            <a:p>
              <a:pPr lvl="0" algn="ctr"/>
              <a:r>
                <a:rPr lang="en-US" i="1" dirty="0">
                  <a:cs typeface="Georgia"/>
                </a:rPr>
                <a:t>. . . links curriculum, instruction, and assessment </a:t>
              </a:r>
            </a:p>
          </p:txBody>
        </p:sp>
        <p:sp>
          <p:nvSpPr>
            <p:cNvPr id="18" name="Rectangle 17"/>
            <p:cNvSpPr/>
            <p:nvPr/>
          </p:nvSpPr>
          <p:spPr>
            <a:xfrm>
              <a:off x="2590800" y="2837683"/>
              <a:ext cx="1828800" cy="923330"/>
            </a:xfrm>
            <a:prstGeom prst="rect">
              <a:avLst/>
            </a:prstGeom>
          </p:spPr>
          <p:txBody>
            <a:bodyPr wrap="square">
              <a:spAutoFit/>
            </a:bodyPr>
            <a:lstStyle/>
            <a:p>
              <a:pPr lvl="0" algn="ctr"/>
              <a:r>
                <a:rPr lang="en-US" i="1" dirty="0">
                  <a:cs typeface="Georgia"/>
                </a:rPr>
                <a:t>. . . is assessment </a:t>
              </a:r>
              <a:br>
                <a:rPr lang="en-US" i="1" dirty="0">
                  <a:cs typeface="Georgia"/>
                </a:rPr>
              </a:br>
              <a:r>
                <a:rPr lang="en-US" b="1" i="1" dirty="0">
                  <a:cs typeface="Georgia"/>
                </a:rPr>
                <a:t>for</a:t>
              </a:r>
              <a:r>
                <a:rPr lang="en-US" i="1" dirty="0">
                  <a:cs typeface="Georgia"/>
                </a:rPr>
                <a:t> and </a:t>
              </a:r>
              <a:br>
                <a:rPr lang="en-US" i="1" dirty="0">
                  <a:cs typeface="Georgia"/>
                </a:rPr>
              </a:br>
              <a:r>
                <a:rPr lang="en-US" b="1" i="1" dirty="0">
                  <a:cs typeface="Georgia"/>
                </a:rPr>
                <a:t>as</a:t>
              </a:r>
              <a:r>
                <a:rPr lang="en-US" i="1" dirty="0">
                  <a:cs typeface="Georgia"/>
                </a:rPr>
                <a:t> learning </a:t>
              </a:r>
            </a:p>
          </p:txBody>
        </p:sp>
        <p:sp>
          <p:nvSpPr>
            <p:cNvPr id="19" name="Rectangle 18"/>
            <p:cNvSpPr/>
            <p:nvPr/>
          </p:nvSpPr>
          <p:spPr>
            <a:xfrm>
              <a:off x="421944" y="2854862"/>
              <a:ext cx="2209799" cy="923330"/>
            </a:xfrm>
            <a:prstGeom prst="rect">
              <a:avLst/>
            </a:prstGeom>
          </p:spPr>
          <p:txBody>
            <a:bodyPr wrap="square">
              <a:spAutoFit/>
            </a:bodyPr>
            <a:lstStyle/>
            <a:p>
              <a:pPr lvl="0" algn="ctr"/>
              <a:r>
                <a:rPr lang="en-US" i="1" dirty="0">
                  <a:cs typeface="Georgia"/>
                </a:rPr>
                <a:t>. . . targets skills and knowledge that matter</a:t>
              </a:r>
            </a:p>
          </p:txBody>
        </p:sp>
        <p:cxnSp>
          <p:nvCxnSpPr>
            <p:cNvPr id="20" name="Straight Connector 19"/>
            <p:cNvCxnSpPr/>
            <p:nvPr/>
          </p:nvCxnSpPr>
          <p:spPr>
            <a:xfrm>
              <a:off x="5374944"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67600"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descr="Asterisk inside a circ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338" y="1202977"/>
              <a:ext cx="1149268" cy="1135337"/>
            </a:xfrm>
            <a:prstGeom prst="rect">
              <a:avLst/>
            </a:prstGeom>
          </p:spPr>
        </p:pic>
        <p:pic>
          <p:nvPicPr>
            <p:cNvPr id="23" name="Picture 22" descr="Human figures reaching to gears insid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5204" y="1428750"/>
              <a:ext cx="1083140" cy="734608"/>
            </a:xfrm>
            <a:prstGeom prst="rect">
              <a:avLst/>
            </a:prstGeom>
          </p:spPr>
        </p:pic>
      </p:grpSp>
      <p:sp>
        <p:nvSpPr>
          <p:cNvPr id="3" name="TextBox 2"/>
          <p:cNvSpPr txBox="1"/>
          <p:nvPr/>
        </p:nvSpPr>
        <p:spPr>
          <a:xfrm>
            <a:off x="171450" y="133350"/>
            <a:ext cx="3993978" cy="369332"/>
          </a:xfrm>
          <a:prstGeom prst="rect">
            <a:avLst/>
          </a:prstGeom>
          <a:noFill/>
        </p:spPr>
        <p:txBody>
          <a:bodyPr wrap="none" rtlCol="0" anchor="t">
            <a:spAutoFit/>
          </a:bodyPr>
          <a:lstStyle/>
          <a:p>
            <a:r>
              <a:rPr lang="x-none" dirty="0">
                <a:solidFill>
                  <a:srgbClr val="053760"/>
                </a:solidFill>
              </a:rPr>
              <a:t>Session 1: Assessment Literacy Overview</a:t>
            </a:r>
            <a:endParaRPr lang="x-none" dirty="0"/>
          </a:p>
        </p:txBody>
      </p:sp>
    </p:spTree>
    <p:extLst>
      <p:ext uri="{BB962C8B-B14F-4D97-AF65-F5344CB8AC3E}">
        <p14:creationId xmlns:p14="http://schemas.microsoft.com/office/powerpoint/2010/main" val="724672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828800"/>
          </a:xfrm>
        </p:spPr>
        <p:txBody>
          <a:bodyPr>
            <a:normAutofit fontScale="90000"/>
          </a:bodyPr>
          <a:lstStyle/>
          <a:p>
            <a:r>
              <a:rPr lang="en-US" dirty="0">
                <a:solidFill>
                  <a:srgbClr val="053760"/>
                </a:solidFill>
              </a:rPr>
              <a:t>Session 2: </a:t>
            </a:r>
            <a:br>
              <a:rPr lang="en-US" dirty="0">
                <a:solidFill>
                  <a:srgbClr val="053760"/>
                </a:solidFill>
              </a:rPr>
            </a:br>
            <a:r>
              <a:rPr lang="en-US" dirty="0">
                <a:solidFill>
                  <a:srgbClr val="053760"/>
                </a:solidFill>
              </a:rPr>
              <a:t>Deep Dive into a Smarter Balanced Performance Task</a:t>
            </a:r>
          </a:p>
        </p:txBody>
      </p:sp>
      <p:sp>
        <p:nvSpPr>
          <p:cNvPr id="3" name="Subtitle 2"/>
          <p:cNvSpPr>
            <a:spLocks noGrp="1"/>
          </p:cNvSpPr>
          <p:nvPr>
            <p:ph type="subTitle" idx="1"/>
          </p:nvPr>
        </p:nvSpPr>
        <p:spPr>
          <a:xfrm>
            <a:off x="419100" y="3276600"/>
            <a:ext cx="8305800" cy="10668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29</a:t>
            </a:fld>
            <a:endParaRPr lang="en-US"/>
          </a:p>
        </p:txBody>
      </p:sp>
    </p:spTree>
    <p:extLst>
      <p:ext uri="{BB962C8B-B14F-4D97-AF65-F5344CB8AC3E}">
        <p14:creationId xmlns:p14="http://schemas.microsoft.com/office/powerpoint/2010/main" val="1934819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lumMod val="75000"/>
                  </a:schemeClr>
                </a:solidFill>
              </a:rPr>
              <a:t>Who Is in the Room?</a:t>
            </a:r>
          </a:p>
        </p:txBody>
      </p:sp>
      <p:sp>
        <p:nvSpPr>
          <p:cNvPr id="2" name="Content Placeholder 1"/>
          <p:cNvSpPr>
            <a:spLocks noGrp="1"/>
          </p:cNvSpPr>
          <p:nvPr>
            <p:ph idx="1"/>
          </p:nvPr>
        </p:nvSpPr>
        <p:spPr>
          <a:xfrm>
            <a:off x="457200" y="1463040"/>
            <a:ext cx="8229600" cy="4114800"/>
          </a:xfrm>
        </p:spPr>
        <p:txBody>
          <a:bodyPr>
            <a:normAutofit/>
          </a:bodyPr>
          <a:lstStyle/>
          <a:p>
            <a:pPr>
              <a:spcBef>
                <a:spcPts val="0"/>
              </a:spcBef>
              <a:spcAft>
                <a:spcPts val="1200"/>
              </a:spcAft>
              <a:buNone/>
            </a:pPr>
            <a:r>
              <a:rPr lang="en-US" sz="2800" b="1" dirty="0"/>
              <a:t>Stand up if you are:</a:t>
            </a:r>
            <a:br>
              <a:rPr lang="en-US" sz="2800" b="1" dirty="0"/>
            </a:br>
            <a:endParaRPr lang="en-US" sz="2800" b="1" dirty="0"/>
          </a:p>
          <a:p>
            <a:pPr marL="514350" indent="-514350">
              <a:spcBef>
                <a:spcPts val="0"/>
              </a:spcBef>
              <a:spcAft>
                <a:spcPts val="1200"/>
              </a:spcAft>
              <a:buFont typeface="+mj-lt"/>
              <a:buAutoNum type="arabicPeriod"/>
            </a:pPr>
            <a:r>
              <a:rPr lang="en-US" sz="2800" dirty="0"/>
              <a:t>A classroom teacher</a:t>
            </a:r>
          </a:p>
          <a:p>
            <a:pPr marL="514350" indent="-514350">
              <a:spcBef>
                <a:spcPts val="0"/>
              </a:spcBef>
              <a:spcAft>
                <a:spcPts val="1200"/>
              </a:spcAft>
              <a:buFont typeface="+mj-lt"/>
              <a:buAutoNum type="arabicPeriod"/>
            </a:pPr>
            <a:r>
              <a:rPr lang="en-US" sz="2800" dirty="0"/>
              <a:t>An instructional coach</a:t>
            </a:r>
          </a:p>
          <a:p>
            <a:pPr marL="514350" indent="-514350">
              <a:spcBef>
                <a:spcPts val="0"/>
              </a:spcBef>
              <a:spcAft>
                <a:spcPts val="1200"/>
              </a:spcAft>
              <a:buFont typeface="+mj-lt"/>
              <a:buAutoNum type="arabicPeriod"/>
            </a:pPr>
            <a:r>
              <a:rPr lang="en-US" sz="2800" dirty="0"/>
              <a:t>A school-based administrator</a:t>
            </a:r>
          </a:p>
          <a:p>
            <a:pPr marL="514350" indent="-514350">
              <a:spcBef>
                <a:spcPts val="0"/>
              </a:spcBef>
              <a:spcAft>
                <a:spcPts val="1200"/>
              </a:spcAft>
              <a:buFont typeface="+mj-lt"/>
              <a:buAutoNum type="arabicPeriod"/>
            </a:pPr>
            <a:r>
              <a:rPr lang="en-US" sz="2800" dirty="0"/>
              <a:t>A district administrator</a:t>
            </a:r>
          </a:p>
          <a:p>
            <a:pPr marL="514350" indent="-514350">
              <a:spcBef>
                <a:spcPts val="0"/>
              </a:spcBef>
              <a:spcAft>
                <a:spcPts val="1200"/>
              </a:spcAft>
              <a:buFont typeface="+mj-lt"/>
              <a:buAutoNum type="arabicPeriod"/>
            </a:pPr>
            <a:r>
              <a:rPr lang="en-US" sz="2800" dirty="0"/>
              <a:t>Other</a:t>
            </a:r>
          </a:p>
          <a:p>
            <a:pPr>
              <a:spcBef>
                <a:spcPts val="200"/>
              </a:spcBef>
              <a:buNone/>
            </a:pPr>
            <a:endParaRPr lang="en-US" sz="2800" dirty="0"/>
          </a:p>
        </p:txBody>
      </p:sp>
      <p:sp>
        <p:nvSpPr>
          <p:cNvPr id="4" name="TextBox 3"/>
          <p:cNvSpPr txBox="1"/>
          <p:nvPr/>
        </p:nvSpPr>
        <p:spPr>
          <a:xfrm>
            <a:off x="152400" y="123825"/>
            <a:ext cx="3993978" cy="369332"/>
          </a:xfrm>
          <a:prstGeom prst="rect">
            <a:avLst/>
          </a:prstGeom>
          <a:noFill/>
        </p:spPr>
        <p:txBody>
          <a:bodyPr wrap="none" rtlCol="0" anchor="t">
            <a:spAutoFit/>
          </a:bodyPr>
          <a:lstStyle/>
          <a:p>
            <a:r>
              <a:rPr lang="x-none" dirty="0">
                <a:solidFill>
                  <a:srgbClr val="053760"/>
                </a:solidFill>
              </a:rPr>
              <a:t>Session 1: Assessment Literacy Overview</a:t>
            </a:r>
          </a:p>
        </p:txBody>
      </p:sp>
      <p:sp>
        <p:nvSpPr>
          <p:cNvPr id="5" name="Slide Number Placeholder 4"/>
          <p:cNvSpPr>
            <a:spLocks noGrp="1"/>
          </p:cNvSpPr>
          <p:nvPr>
            <p:ph type="sldNum" sz="quarter" idx="12"/>
          </p:nvPr>
        </p:nvSpPr>
        <p:spPr/>
        <p:txBody>
          <a:bodyPr/>
          <a:lstStyle/>
          <a:p>
            <a:fld id="{8E81FCBC-12BC-47C8-BE87-B3BC886BF939}" type="slidenum">
              <a:rPr lang="en-US" smtClean="0"/>
              <a:pPr/>
              <a:t>3</a:t>
            </a:fld>
            <a:endParaRPr lang="en-US"/>
          </a:p>
        </p:txBody>
      </p:sp>
    </p:spTree>
    <p:extLst>
      <p:ext uri="{BB962C8B-B14F-4D97-AF65-F5344CB8AC3E}">
        <p14:creationId xmlns:p14="http://schemas.microsoft.com/office/powerpoint/2010/main" val="6224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2 Objectives </a:t>
            </a:r>
          </a:p>
        </p:txBody>
      </p:sp>
      <p:sp>
        <p:nvSpPr>
          <p:cNvPr id="2" name="Content Placeholder 1"/>
          <p:cNvSpPr>
            <a:spLocks noGrp="1"/>
          </p:cNvSpPr>
          <p:nvPr>
            <p:ph idx="1"/>
          </p:nvPr>
        </p:nvSpPr>
        <p:spPr>
          <a:xfrm>
            <a:off x="838200" y="1600201"/>
            <a:ext cx="7391400" cy="3581399"/>
          </a:xfrm>
        </p:spPr>
        <p:txBody>
          <a:bodyPr>
            <a:noAutofit/>
          </a:bodyPr>
          <a:lstStyle/>
          <a:p>
            <a:pPr>
              <a:spcAft>
                <a:spcPts val="1800"/>
              </a:spcAft>
            </a:pPr>
            <a:r>
              <a:rPr lang="en-US" sz="2400" dirty="0"/>
              <a:t>Understand the design of a standardized math performance task and scoring tools </a:t>
            </a:r>
          </a:p>
          <a:p>
            <a:pPr>
              <a:spcBef>
                <a:spcPts val="0"/>
              </a:spcBef>
              <a:spcAft>
                <a:spcPts val="1800"/>
              </a:spcAft>
            </a:pPr>
            <a:r>
              <a:rPr lang="en-US" sz="2400" dirty="0"/>
              <a:t>Experience a performance task from the perspective of </a:t>
            </a:r>
            <a:r>
              <a:rPr lang="en-US" sz="2400"/>
              <a:t>a student </a:t>
            </a:r>
            <a:r>
              <a:rPr lang="en-US" sz="2400" dirty="0"/>
              <a:t>and unpack its learning demands and assessment purposes</a:t>
            </a:r>
          </a:p>
          <a:p>
            <a:pPr>
              <a:spcBef>
                <a:spcPts val="0"/>
              </a:spcBef>
              <a:spcAft>
                <a:spcPts val="1800"/>
              </a:spcAft>
            </a:pPr>
            <a:r>
              <a:rPr lang="en-US" sz="2400" dirty="0"/>
              <a:t>Collaboratively analyze student work and consider the implications for teaching and learning </a:t>
            </a:r>
          </a:p>
        </p:txBody>
      </p:sp>
      <p:sp>
        <p:nvSpPr>
          <p:cNvPr id="5" name="Slide Number Placeholder 4"/>
          <p:cNvSpPr>
            <a:spLocks noGrp="1"/>
          </p:cNvSpPr>
          <p:nvPr>
            <p:ph type="sldNum" sz="quarter" idx="12"/>
          </p:nvPr>
        </p:nvSpPr>
        <p:spPr/>
        <p:txBody>
          <a:bodyPr/>
          <a:lstStyle/>
          <a:p>
            <a:fld id="{8E81FCBC-12BC-47C8-BE87-B3BC886BF939}" type="slidenum">
              <a:rPr lang="en-US" smtClean="0"/>
              <a:pPr/>
              <a:t>30</a:t>
            </a:fld>
            <a:endParaRPr lang="en-US"/>
          </a:p>
        </p:txBody>
      </p:sp>
    </p:spTree>
    <p:extLst>
      <p:ext uri="{BB962C8B-B14F-4D97-AF65-F5344CB8AC3E}">
        <p14:creationId xmlns:p14="http://schemas.microsoft.com/office/powerpoint/2010/main" val="665119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8153400" cy="1524000"/>
          </a:xfrm>
        </p:spPr>
        <p:txBody>
          <a:bodyPr>
            <a:normAutofit fontScale="90000"/>
          </a:bodyPr>
          <a:lstStyle/>
          <a:p>
            <a:pPr algn="l"/>
            <a:r>
              <a:rPr lang="en-US" dirty="0">
                <a:solidFill>
                  <a:srgbClr val="053760"/>
                </a:solidFill>
              </a:rPr>
              <a:t/>
            </a:r>
            <a:br>
              <a:rPr lang="en-US" dirty="0">
                <a:solidFill>
                  <a:srgbClr val="053760"/>
                </a:solidFill>
              </a:rPr>
            </a:br>
            <a:r>
              <a:rPr lang="en-US" dirty="0">
                <a:solidFill>
                  <a:srgbClr val="053760"/>
                </a:solidFill>
              </a:rPr>
              <a:t>Let’s Get to Know a Performance 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31</a:t>
            </a:fld>
            <a:endParaRPr lang="en-US"/>
          </a:p>
        </p:txBody>
      </p:sp>
    </p:spTree>
    <p:extLst>
      <p:ext uri="{BB962C8B-B14F-4D97-AF65-F5344CB8AC3E}">
        <p14:creationId xmlns:p14="http://schemas.microsoft.com/office/powerpoint/2010/main" val="78881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52600" y="1447159"/>
            <a:ext cx="5638800" cy="1554162"/>
          </a:xfrm>
        </p:spPr>
        <p:txBody>
          <a:bodyPr>
            <a:normAutofit/>
          </a:bodyPr>
          <a:lstStyle/>
          <a:p>
            <a:pPr algn="ctr"/>
            <a:r>
              <a:rPr lang="en-US" b="1" dirty="0"/>
              <a:t>Individually Complete </a:t>
            </a:r>
            <a:r>
              <a:rPr lang="en-US" b="1" dirty="0" smtClean="0"/>
              <a:t>a </a:t>
            </a:r>
            <a:r>
              <a:rPr lang="en-US" b="1" dirty="0"/>
              <a:t>Performance </a:t>
            </a:r>
            <a:r>
              <a:rPr lang="en-US" b="1" dirty="0" smtClean="0"/>
              <a:t>Task</a:t>
            </a:r>
            <a:endParaRPr lang="en-US" b="1" dirty="0"/>
          </a:p>
        </p:txBody>
      </p:sp>
      <p:sp>
        <p:nvSpPr>
          <p:cNvPr id="3" name="Content Placeholder 2"/>
          <p:cNvSpPr>
            <a:spLocks noGrp="1"/>
          </p:cNvSpPr>
          <p:nvPr>
            <p:ph idx="1"/>
          </p:nvPr>
        </p:nvSpPr>
        <p:spPr>
          <a:xfrm>
            <a:off x="1295400" y="3001534"/>
            <a:ext cx="6934200" cy="2332678"/>
          </a:xfrm>
        </p:spPr>
        <p:txBody>
          <a:bodyPr>
            <a:normAutofit lnSpcReduction="10000"/>
          </a:bodyPr>
          <a:lstStyle/>
          <a:p>
            <a:endParaRPr lang="en-US" dirty="0" smtClean="0"/>
          </a:p>
          <a:p>
            <a:endParaRPr lang="en-US" dirty="0" smtClean="0"/>
          </a:p>
          <a:p>
            <a:pPr marL="0" indent="0">
              <a:buNone/>
            </a:pPr>
            <a:r>
              <a:rPr lang="en-US" dirty="0" smtClean="0"/>
              <a:t>Grade 5: Clay Pottery</a:t>
            </a:r>
          </a:p>
          <a:p>
            <a:pPr marL="0" indent="0">
              <a:buNone/>
            </a:pPr>
            <a:r>
              <a:rPr lang="en-US" dirty="0" smtClean="0"/>
              <a:t>Pages 62-64</a:t>
            </a:r>
            <a:endParaRPr lang="en-US" dirty="0"/>
          </a:p>
        </p:txBody>
      </p:sp>
      <p:sp>
        <p:nvSpPr>
          <p:cNvPr id="5" name="Slide Number Placeholder 4"/>
          <p:cNvSpPr>
            <a:spLocks noGrp="1"/>
          </p:cNvSpPr>
          <p:nvPr>
            <p:ph type="sldNum" sz="quarter" idx="12"/>
          </p:nvPr>
        </p:nvSpPr>
        <p:spPr/>
        <p:txBody>
          <a:bodyPr/>
          <a:lstStyle/>
          <a:p>
            <a:fld id="{F8ADBA3D-A35C-4DA5-A631-4D061CBE8599}" type="slidenum">
              <a:rPr lang="en-US" smtClean="0"/>
              <a:pPr/>
              <a:t>32</a:t>
            </a:fld>
            <a:endParaRPr lang="en-US"/>
          </a:p>
        </p:txBody>
      </p:sp>
      <p:sp>
        <p:nvSpPr>
          <p:cNvPr id="6" name="TextBox 5"/>
          <p:cNvSpPr txBox="1"/>
          <p:nvPr/>
        </p:nvSpPr>
        <p:spPr>
          <a:xfrm>
            <a:off x="152400" y="128312"/>
            <a:ext cx="3654253" cy="369332"/>
          </a:xfrm>
          <a:prstGeom prst="rect">
            <a:avLst/>
          </a:prstGeom>
          <a:noFill/>
        </p:spPr>
        <p:txBody>
          <a:bodyPr wrap="none" rtlCol="0">
            <a:spAutoFit/>
          </a:bodyPr>
          <a:lstStyle/>
          <a:p>
            <a:r>
              <a:rPr lang="en-US" dirty="0">
                <a:solidFill>
                  <a:srgbClr val="053760"/>
                </a:solidFill>
              </a:rPr>
              <a:t>Session 2A: Getting to Know the Task</a:t>
            </a:r>
          </a:p>
        </p:txBody>
      </p:sp>
    </p:spTree>
    <p:extLst>
      <p:ext uri="{BB962C8B-B14F-4D97-AF65-F5344CB8AC3E}">
        <p14:creationId xmlns:p14="http://schemas.microsoft.com/office/powerpoint/2010/main" val="2845491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0"/>
            <a:ext cx="5640705" cy="685800"/>
          </a:xfrm>
        </p:spPr>
        <p:txBody>
          <a:bodyPr>
            <a:noAutofit/>
          </a:bodyPr>
          <a:lstStyle/>
          <a:p>
            <a:r>
              <a:rPr lang="en-US" dirty="0">
                <a:solidFill>
                  <a:srgbClr val="063760"/>
                </a:solidFill>
                <a:cs typeface="Georgia"/>
              </a:rPr>
              <a:t>Initial Reactions</a:t>
            </a:r>
            <a:endParaRPr lang="en-US" b="1" dirty="0">
              <a:solidFill>
                <a:srgbClr val="063760"/>
              </a:solidFill>
              <a:latin typeface="Georgia"/>
              <a:cs typeface="Georgia"/>
            </a:endParaRPr>
          </a:p>
        </p:txBody>
      </p:sp>
      <p:sp>
        <p:nvSpPr>
          <p:cNvPr id="2" name="Content Placeholder 1"/>
          <p:cNvSpPr>
            <a:spLocks noGrp="1"/>
          </p:cNvSpPr>
          <p:nvPr>
            <p:ph idx="1"/>
          </p:nvPr>
        </p:nvSpPr>
        <p:spPr>
          <a:xfrm>
            <a:off x="990600" y="1600200"/>
            <a:ext cx="6591300" cy="3733800"/>
          </a:xfrm>
        </p:spPr>
        <p:txBody>
          <a:bodyPr>
            <a:noAutofit/>
          </a:bodyPr>
          <a:lstStyle/>
          <a:p>
            <a:pPr marL="109728" indent="0">
              <a:buNone/>
            </a:pPr>
            <a:r>
              <a:rPr lang="en-US" dirty="0">
                <a:cs typeface="Georgia"/>
              </a:rPr>
              <a:t>At your table, discuss your experience with the task.</a:t>
            </a:r>
          </a:p>
          <a:p>
            <a:pPr marL="109728" indent="0"/>
            <a:endParaRPr lang="en-US" sz="1400" dirty="0">
              <a:cs typeface="Georgia"/>
            </a:endParaRPr>
          </a:p>
          <a:p>
            <a:r>
              <a:rPr lang="en-US" dirty="0">
                <a:cs typeface="Georgia"/>
              </a:rPr>
              <a:t>What did you notice? </a:t>
            </a:r>
          </a:p>
          <a:p>
            <a:pPr marL="109728" indent="0"/>
            <a:endParaRPr lang="en-US" sz="1400" dirty="0">
              <a:cs typeface="Georgia"/>
            </a:endParaRPr>
          </a:p>
          <a:p>
            <a:r>
              <a:rPr lang="en-US" dirty="0">
                <a:cs typeface="Georgia"/>
              </a:rPr>
              <a:t>What questions arose?</a:t>
            </a:r>
          </a:p>
          <a:p>
            <a:pPr marL="109728" indent="0"/>
            <a:endParaRPr lang="en-US" sz="1400" dirty="0">
              <a:cs typeface="Georgia"/>
            </a:endParaRPr>
          </a:p>
          <a:p>
            <a:r>
              <a:rPr lang="en-US" dirty="0">
                <a:cs typeface="Georgia"/>
              </a:rPr>
              <a:t>What surprised you?</a:t>
            </a:r>
          </a:p>
          <a:p>
            <a:endParaRPr lang="en-US" sz="2400" dirty="0">
              <a:latin typeface="Georgia"/>
              <a:cs typeface="Georgia"/>
            </a:endParaRPr>
          </a:p>
        </p:txBody>
      </p:sp>
      <p:sp>
        <p:nvSpPr>
          <p:cNvPr id="5" name="Slide Number Placeholder 4"/>
          <p:cNvSpPr>
            <a:spLocks noGrp="1"/>
          </p:cNvSpPr>
          <p:nvPr>
            <p:ph type="sldNum" sz="quarter" idx="12"/>
          </p:nvPr>
        </p:nvSpPr>
        <p:spPr/>
        <p:txBody>
          <a:bodyPr/>
          <a:lstStyle/>
          <a:p>
            <a:fld id="{F8ADBA3D-A35C-4DA5-A631-4D061CBE8599}" type="slidenum">
              <a:rPr lang="en-US" smtClean="0"/>
              <a:t>33</a:t>
            </a:fld>
            <a:endParaRPr lang="en-US"/>
          </a:p>
        </p:txBody>
      </p:sp>
      <p:sp>
        <p:nvSpPr>
          <p:cNvPr id="7" name="TextBox 6"/>
          <p:cNvSpPr txBox="1"/>
          <p:nvPr/>
        </p:nvSpPr>
        <p:spPr>
          <a:xfrm>
            <a:off x="152400" y="128312"/>
            <a:ext cx="3654253" cy="369332"/>
          </a:xfrm>
          <a:prstGeom prst="rect">
            <a:avLst/>
          </a:prstGeom>
          <a:noFill/>
        </p:spPr>
        <p:txBody>
          <a:bodyPr wrap="none" rtlCol="0">
            <a:spAutoFit/>
          </a:bodyPr>
          <a:lstStyle/>
          <a:p>
            <a:r>
              <a:rPr lang="en-US" dirty="0">
                <a:solidFill>
                  <a:srgbClr val="053760"/>
                </a:solidFill>
              </a:rPr>
              <a:t>Session 2A: Getting to Know the Task</a:t>
            </a:r>
          </a:p>
        </p:txBody>
      </p:sp>
    </p:spTree>
    <p:extLst>
      <p:ext uri="{BB962C8B-B14F-4D97-AF65-F5344CB8AC3E}">
        <p14:creationId xmlns:p14="http://schemas.microsoft.com/office/powerpoint/2010/main" val="2311470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591722"/>
            <a:ext cx="8763000" cy="914400"/>
          </a:xfrm>
        </p:spPr>
        <p:txBody>
          <a:bodyPr>
            <a:noAutofit/>
          </a:bodyPr>
          <a:lstStyle/>
          <a:p>
            <a:r>
              <a:rPr lang="en-US" dirty="0"/>
              <a:t>Identifying the Math and Anticipating </a:t>
            </a:r>
            <a:r>
              <a:rPr lang="en-US" dirty="0" smtClean="0"/>
              <a:t>Issues</a:t>
            </a:r>
            <a:endParaRPr lang="en-US" b="1" dirty="0">
              <a:latin typeface="Georgia"/>
              <a:cs typeface="Georgia"/>
            </a:endParaRPr>
          </a:p>
        </p:txBody>
      </p:sp>
      <p:sp>
        <p:nvSpPr>
          <p:cNvPr id="7" name="Content Placeholder 2"/>
          <p:cNvSpPr>
            <a:spLocks noGrp="1"/>
          </p:cNvSpPr>
          <p:nvPr>
            <p:ph idx="1"/>
          </p:nvPr>
        </p:nvSpPr>
        <p:spPr>
          <a:xfrm>
            <a:off x="457200" y="1981199"/>
            <a:ext cx="8229600" cy="3366673"/>
          </a:xfrm>
        </p:spPr>
        <p:txBody>
          <a:bodyPr>
            <a:normAutofit fontScale="92500" lnSpcReduction="10000"/>
          </a:bodyPr>
          <a:lstStyle/>
          <a:p>
            <a:r>
              <a:rPr lang="en-US" dirty="0" smtClean="0"/>
              <a:t>What do students need to know and be able to do to accomplish the task?</a:t>
            </a:r>
          </a:p>
          <a:p>
            <a:pPr marL="0" indent="0">
              <a:buNone/>
            </a:pPr>
            <a:endParaRPr lang="en-US" dirty="0" smtClean="0"/>
          </a:p>
          <a:p>
            <a:r>
              <a:rPr lang="en-US" dirty="0" smtClean="0"/>
              <a:t>What would you expect your own students to struggle with in this task?</a:t>
            </a:r>
          </a:p>
          <a:p>
            <a:endParaRPr lang="en-US" dirty="0" smtClean="0"/>
          </a:p>
          <a:p>
            <a:pPr marL="0" indent="0">
              <a:buNone/>
            </a:pPr>
            <a:r>
              <a:rPr lang="en-US" dirty="0" smtClean="0"/>
              <a:t>Use Handout 2.1 to make some notes (pg. 7).</a:t>
            </a:r>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F8ADBA3D-A35C-4DA5-A631-4D061CBE8599}" type="slidenum">
              <a:rPr lang="en-US" smtClean="0"/>
              <a:pPr/>
              <a:t>34</a:t>
            </a:fld>
            <a:endParaRPr lang="en-US"/>
          </a:p>
        </p:txBody>
      </p:sp>
      <p:sp>
        <p:nvSpPr>
          <p:cNvPr id="8" name="TextBox 7"/>
          <p:cNvSpPr txBox="1"/>
          <p:nvPr/>
        </p:nvSpPr>
        <p:spPr>
          <a:xfrm>
            <a:off x="152400" y="128312"/>
            <a:ext cx="3706438" cy="369332"/>
          </a:xfrm>
          <a:prstGeom prst="rect">
            <a:avLst/>
          </a:prstGeom>
          <a:noFill/>
        </p:spPr>
        <p:txBody>
          <a:bodyPr wrap="none" rtlCol="0">
            <a:spAutoFit/>
          </a:bodyPr>
          <a:lstStyle/>
          <a:p>
            <a:r>
              <a:rPr lang="en-US" dirty="0">
                <a:solidFill>
                  <a:srgbClr val="053760"/>
                </a:solidFill>
              </a:rPr>
              <a:t>Session 2A: Getting to Know the Task</a:t>
            </a:r>
          </a:p>
        </p:txBody>
      </p:sp>
    </p:spTree>
    <p:extLst>
      <p:ext uri="{BB962C8B-B14F-4D97-AF65-F5344CB8AC3E}">
        <p14:creationId xmlns:p14="http://schemas.microsoft.com/office/powerpoint/2010/main" val="4066347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solidFill>
                  <a:srgbClr val="1F497D"/>
                </a:solidFill>
                <a:cs typeface="Georgia"/>
              </a:rPr>
              <a:t>Session 2 Progress</a:t>
            </a:r>
            <a:endParaRPr lang="en-US" dirty="0">
              <a:solidFill>
                <a:srgbClr val="1F497D"/>
              </a:solidFill>
              <a:cs typeface="Georgia"/>
            </a:endParaRPr>
          </a:p>
        </p:txBody>
      </p:sp>
      <p:sp>
        <p:nvSpPr>
          <p:cNvPr id="4" name="Slide Number Placeholder 3"/>
          <p:cNvSpPr>
            <a:spLocks noGrp="1"/>
          </p:cNvSpPr>
          <p:nvPr>
            <p:ph type="sldNum" sz="quarter" idx="12"/>
          </p:nvPr>
        </p:nvSpPr>
        <p:spPr/>
        <p:txBody>
          <a:bodyPr/>
          <a:lstStyle/>
          <a:p>
            <a:fld id="{8E81FCBC-12BC-47C8-BE87-B3BC886BF939}" type="slidenum">
              <a:rPr lang="en-US" smtClean="0"/>
              <a:pPr/>
              <a:t>35</a:t>
            </a:fld>
            <a:endParaRPr lang="en-US"/>
          </a:p>
        </p:txBody>
      </p:sp>
      <p:sp>
        <p:nvSpPr>
          <p:cNvPr id="6" name="Content Placeholder 2"/>
          <p:cNvSpPr txBox="1">
            <a:spLocks/>
          </p:cNvSpPr>
          <p:nvPr/>
        </p:nvSpPr>
        <p:spPr>
          <a:xfrm>
            <a:off x="753988" y="1584525"/>
            <a:ext cx="3405755" cy="22937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000" dirty="0">
                <a:solidFill>
                  <a:schemeClr val="accent1">
                    <a:lumMod val="75000"/>
                  </a:schemeClr>
                </a:solidFill>
              </a:rPr>
              <a:t>Complete </a:t>
            </a:r>
            <a:r>
              <a:rPr lang="en-US" sz="2000" dirty="0"/>
              <a:t>performance</a:t>
            </a:r>
            <a:r>
              <a:rPr lang="en-US" sz="2000" dirty="0">
                <a:solidFill>
                  <a:schemeClr val="accent1">
                    <a:lumMod val="75000"/>
                  </a:schemeClr>
                </a:solidFill>
              </a:rPr>
              <a:t> task </a:t>
            </a:r>
          </a:p>
          <a:p>
            <a:pPr marL="0" indent="0">
              <a:spcAft>
                <a:spcPts val="600"/>
              </a:spcAft>
              <a:buFont typeface="Arial"/>
              <a:buNone/>
            </a:pPr>
            <a:r>
              <a:rPr lang="en-US" sz="2000" dirty="0"/>
              <a:t>Initial reactions to the task</a:t>
            </a:r>
          </a:p>
          <a:p>
            <a:pPr marL="0" indent="0">
              <a:spcAft>
                <a:spcPts val="600"/>
              </a:spcAft>
              <a:buFont typeface="Arial"/>
              <a:buNone/>
            </a:pPr>
            <a:r>
              <a:rPr lang="en-US" sz="2000" dirty="0"/>
              <a:t>Identify the mathematics and anticipate the issues</a:t>
            </a:r>
          </a:p>
          <a:p>
            <a:pPr marL="0" indent="0">
              <a:buFont typeface="Arial"/>
              <a:buNone/>
            </a:pPr>
            <a:endParaRPr lang="en-US" sz="2000" b="1" u="sng" dirty="0"/>
          </a:p>
          <a:p>
            <a:pPr marL="0" indent="0">
              <a:buFont typeface="Arial"/>
              <a:buNone/>
            </a:pPr>
            <a:endParaRPr lang="en-US" sz="2000" dirty="0"/>
          </a:p>
        </p:txBody>
      </p:sp>
      <p:sp>
        <p:nvSpPr>
          <p:cNvPr id="7" name="Content Placeholder 1"/>
          <p:cNvSpPr txBox="1">
            <a:spLocks/>
          </p:cNvSpPr>
          <p:nvPr/>
        </p:nvSpPr>
        <p:spPr>
          <a:xfrm>
            <a:off x="4572000" y="1592262"/>
            <a:ext cx="3962400" cy="43513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000" dirty="0">
                <a:solidFill>
                  <a:srgbClr val="000000"/>
                </a:solidFill>
              </a:rPr>
              <a:t>Read student responses to first item </a:t>
            </a:r>
          </a:p>
          <a:p>
            <a:pPr marL="0" indent="0">
              <a:spcBef>
                <a:spcPts val="528"/>
              </a:spcBef>
              <a:spcAft>
                <a:spcPts val="600"/>
              </a:spcAft>
              <a:buFont typeface="Arial"/>
              <a:buNone/>
            </a:pPr>
            <a:r>
              <a:rPr lang="en-US" sz="2000" dirty="0">
                <a:solidFill>
                  <a:srgbClr val="000000"/>
                </a:solidFill>
              </a:rPr>
              <a:t>Review and discuss Scoring Guide for first item</a:t>
            </a:r>
          </a:p>
          <a:p>
            <a:pPr marL="0" indent="0">
              <a:spcBef>
                <a:spcPts val="528"/>
              </a:spcBef>
              <a:spcAft>
                <a:spcPts val="600"/>
              </a:spcAft>
              <a:buFont typeface="Arial"/>
              <a:buNone/>
            </a:pPr>
            <a:r>
              <a:rPr lang="en-US" sz="2000" dirty="0">
                <a:solidFill>
                  <a:srgbClr val="000000"/>
                </a:solidFill>
              </a:rPr>
              <a:t>Score student responses to item</a:t>
            </a:r>
          </a:p>
          <a:p>
            <a:pPr marL="0" indent="0">
              <a:spcBef>
                <a:spcPts val="528"/>
              </a:spcBef>
              <a:spcAft>
                <a:spcPts val="600"/>
              </a:spcAft>
              <a:buFont typeface="Arial"/>
              <a:buNone/>
            </a:pPr>
            <a:r>
              <a:rPr lang="en-US" sz="2000" dirty="0">
                <a:solidFill>
                  <a:srgbClr val="000000"/>
                </a:solidFill>
              </a:rPr>
              <a:t>Compare and discuss scores for item </a:t>
            </a:r>
          </a:p>
          <a:p>
            <a:pPr marL="0" indent="0">
              <a:spcBef>
                <a:spcPts val="528"/>
              </a:spcBef>
              <a:spcAft>
                <a:spcPts val="600"/>
              </a:spcAft>
              <a:buFont typeface="Arial"/>
              <a:buNone/>
            </a:pPr>
            <a:r>
              <a:rPr lang="en-US" sz="2000" i="1" dirty="0">
                <a:solidFill>
                  <a:srgbClr val="000000"/>
                </a:solidFill>
              </a:rPr>
              <a:t>Repeat the steps of scoring with next hand-scored item(s)</a:t>
            </a:r>
          </a:p>
          <a:p>
            <a:pPr marL="0" indent="0">
              <a:spcBef>
                <a:spcPts val="528"/>
              </a:spcBef>
              <a:spcAft>
                <a:spcPts val="600"/>
              </a:spcAft>
              <a:buFont typeface="Arial"/>
              <a:buNone/>
            </a:pPr>
            <a:r>
              <a:rPr lang="en-US" sz="2200" u="sng" dirty="0">
                <a:solidFill>
                  <a:srgbClr val="000000"/>
                </a:solidFill>
              </a:rPr>
              <a:t>2D Debriefing the Task</a:t>
            </a:r>
            <a:endParaRPr lang="en-US" sz="2200" dirty="0">
              <a:solidFill>
                <a:srgbClr val="000000"/>
              </a:solidFill>
            </a:endParaRPr>
          </a:p>
        </p:txBody>
      </p:sp>
      <p:sp>
        <p:nvSpPr>
          <p:cNvPr id="8" name="Text Placeholder 3"/>
          <p:cNvSpPr txBox="1">
            <a:spLocks/>
          </p:cNvSpPr>
          <p:nvPr/>
        </p:nvSpPr>
        <p:spPr>
          <a:xfrm>
            <a:off x="638557" y="1211262"/>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2A Getting to Know the Task</a:t>
            </a:r>
          </a:p>
        </p:txBody>
      </p:sp>
      <p:sp>
        <p:nvSpPr>
          <p:cNvPr id="9" name="Text Placeholder 4"/>
          <p:cNvSpPr txBox="1">
            <a:spLocks/>
          </p:cNvSpPr>
          <p:nvPr/>
        </p:nvSpPr>
        <p:spPr>
          <a:xfrm>
            <a:off x="4572000" y="1211262"/>
            <a:ext cx="3371849"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2C Analyzing Student Work </a:t>
            </a:r>
          </a:p>
        </p:txBody>
      </p:sp>
      <p:pic>
        <p:nvPicPr>
          <p:cNvPr id="10"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49" y="2125662"/>
            <a:ext cx="171451" cy="238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1668462"/>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677" y="2514600"/>
            <a:ext cx="164523" cy="228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u="sng" dirty="0"/>
              <a:t>2B Unpacking the Task</a:t>
            </a:r>
          </a:p>
          <a:p>
            <a:pPr indent="0">
              <a:buNone/>
            </a:pPr>
            <a:r>
              <a:rPr lang="en-US" sz="2000" dirty="0"/>
              <a:t>Alignment activity</a:t>
            </a:r>
          </a:p>
        </p:txBody>
      </p:sp>
    </p:spTree>
    <p:extLst>
      <p:ext uri="{BB962C8B-B14F-4D97-AF65-F5344CB8AC3E}">
        <p14:creationId xmlns:p14="http://schemas.microsoft.com/office/powerpoint/2010/main" val="3107662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0"/>
            <a:ext cx="5638800" cy="1524000"/>
          </a:xfrm>
        </p:spPr>
        <p:txBody>
          <a:bodyPr>
            <a:normAutofit/>
          </a:bodyPr>
          <a:lstStyle/>
          <a:p>
            <a:pPr algn="l"/>
            <a:r>
              <a:rPr lang="en-US" dirty="0">
                <a:solidFill>
                  <a:srgbClr val="053760"/>
                </a:solidFill>
              </a:rPr>
              <a:t/>
            </a:r>
            <a:br>
              <a:rPr lang="en-US" dirty="0">
                <a:solidFill>
                  <a:srgbClr val="053760"/>
                </a:solidFill>
              </a:rPr>
            </a:br>
            <a:r>
              <a:rPr lang="en-US" dirty="0">
                <a:solidFill>
                  <a:srgbClr val="053760"/>
                </a:solidFill>
              </a:rPr>
              <a:t>Let’s Unpack This 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36</a:t>
            </a:fld>
            <a:endParaRPr lang="en-US"/>
          </a:p>
        </p:txBody>
      </p:sp>
    </p:spTree>
    <p:extLst>
      <p:ext uri="{BB962C8B-B14F-4D97-AF65-F5344CB8AC3E}">
        <p14:creationId xmlns:p14="http://schemas.microsoft.com/office/powerpoint/2010/main" val="243579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6553200" cy="860996"/>
          </a:xfrm>
        </p:spPr>
        <p:txBody>
          <a:bodyPr>
            <a:normAutofit/>
          </a:bodyPr>
          <a:lstStyle/>
          <a:p>
            <a:r>
              <a:rPr lang="en-US" dirty="0"/>
              <a:t>As we unpack the task, we will:</a:t>
            </a:r>
          </a:p>
        </p:txBody>
      </p:sp>
      <p:sp>
        <p:nvSpPr>
          <p:cNvPr id="3" name="Content Placeholder 2"/>
          <p:cNvSpPr>
            <a:spLocks noGrp="1"/>
          </p:cNvSpPr>
          <p:nvPr>
            <p:ph idx="1"/>
          </p:nvPr>
        </p:nvSpPr>
        <p:spPr>
          <a:xfrm>
            <a:off x="1485900" y="2209800"/>
            <a:ext cx="6972300" cy="2895600"/>
          </a:xfrm>
        </p:spPr>
        <p:txBody>
          <a:bodyPr>
            <a:normAutofit/>
          </a:bodyPr>
          <a:lstStyle/>
          <a:p>
            <a:r>
              <a:rPr lang="en-US" sz="2800" dirty="0"/>
              <a:t>Understand the Smarter Balanced Claims</a:t>
            </a:r>
          </a:p>
          <a:p>
            <a:r>
              <a:rPr lang="en-US" sz="2800" dirty="0"/>
              <a:t>Align the task</a:t>
            </a:r>
          </a:p>
          <a:p>
            <a:r>
              <a:rPr lang="en-US" sz="2800" dirty="0"/>
              <a:t>Reflect on the purpose of performance tasks</a:t>
            </a:r>
          </a:p>
          <a:p>
            <a:pPr marL="0" indent="0">
              <a:buNone/>
            </a:pPr>
            <a:endParaRPr lang="en-US" sz="2800" dirty="0"/>
          </a:p>
        </p:txBody>
      </p:sp>
      <p:sp>
        <p:nvSpPr>
          <p:cNvPr id="5" name="Slide Number Placeholder 4"/>
          <p:cNvSpPr>
            <a:spLocks noGrp="1"/>
          </p:cNvSpPr>
          <p:nvPr>
            <p:ph type="sldNum" sz="quarter" idx="12"/>
          </p:nvPr>
        </p:nvSpPr>
        <p:spPr/>
        <p:txBody>
          <a:bodyPr/>
          <a:lstStyle/>
          <a:p>
            <a:fld id="{F8ADBA3D-A35C-4DA5-A631-4D061CBE8599}" type="slidenum">
              <a:rPr lang="en-US" smtClean="0"/>
              <a:t>37</a:t>
            </a:fld>
            <a:endParaRPr lang="en-US"/>
          </a:p>
        </p:txBody>
      </p:sp>
      <p:sp>
        <p:nvSpPr>
          <p:cNvPr id="7" name="TextBox 6"/>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1160025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143000"/>
          </a:xfrm>
        </p:spPr>
        <p:txBody>
          <a:bodyPr>
            <a:normAutofit/>
          </a:bodyPr>
          <a:lstStyle/>
          <a:p>
            <a:r>
              <a:rPr lang="en-US" dirty="0"/>
              <a:t>Let’s consider what this task assesses:</a:t>
            </a:r>
          </a:p>
        </p:txBody>
      </p:sp>
      <p:sp>
        <p:nvSpPr>
          <p:cNvPr id="3" name="Content Placeholder 2"/>
          <p:cNvSpPr>
            <a:spLocks noGrp="1"/>
          </p:cNvSpPr>
          <p:nvPr>
            <p:ph idx="1"/>
          </p:nvPr>
        </p:nvSpPr>
        <p:spPr>
          <a:xfrm>
            <a:off x="609600" y="1981200"/>
            <a:ext cx="7772400" cy="3048000"/>
          </a:xfrm>
        </p:spPr>
        <p:txBody>
          <a:bodyPr>
            <a:normAutofit/>
          </a:bodyPr>
          <a:lstStyle/>
          <a:p>
            <a:pPr marL="342900" lvl="1" indent="-342900">
              <a:buFont typeface="Arial"/>
              <a:buChar char="•"/>
            </a:pPr>
            <a:r>
              <a:rPr lang="en-US" sz="3000" dirty="0"/>
              <a:t>CCSS Standards for Mathematical Practice likely to be engaged by students working on this task</a:t>
            </a:r>
          </a:p>
          <a:p>
            <a:pPr marL="0" lvl="1" indent="0">
              <a:buNone/>
            </a:pPr>
            <a:endParaRPr lang="en-US" sz="3000" dirty="0"/>
          </a:p>
          <a:p>
            <a:pPr marL="342900" lvl="1" indent="-342900">
              <a:buFont typeface="Arial"/>
              <a:buChar char="•"/>
            </a:pPr>
            <a:r>
              <a:rPr lang="en-US" sz="3000" dirty="0"/>
              <a:t>Smarter Balanced Claims assessed by this task</a:t>
            </a:r>
          </a:p>
          <a:p>
            <a:pPr marL="0" indent="0">
              <a:buNone/>
            </a:pPr>
            <a:endParaRPr lang="en-US" dirty="0"/>
          </a:p>
        </p:txBody>
      </p:sp>
      <p:sp>
        <p:nvSpPr>
          <p:cNvPr id="5" name="Slide Number Placeholder 4"/>
          <p:cNvSpPr>
            <a:spLocks noGrp="1"/>
          </p:cNvSpPr>
          <p:nvPr>
            <p:ph type="sldNum" sz="quarter" idx="12"/>
          </p:nvPr>
        </p:nvSpPr>
        <p:spPr/>
        <p:txBody>
          <a:bodyPr/>
          <a:lstStyle/>
          <a:p>
            <a:fld id="{F8ADBA3D-A35C-4DA5-A631-4D061CBE8599}" type="slidenum">
              <a:rPr lang="en-US" smtClean="0"/>
              <a:t>38</a:t>
            </a:fld>
            <a:endParaRPr lang="en-US"/>
          </a:p>
        </p:txBody>
      </p:sp>
      <p:sp>
        <p:nvSpPr>
          <p:cNvPr id="7" name="TextBox 6"/>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3016248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6858000" cy="1095272"/>
          </a:xfrm>
        </p:spPr>
        <p:txBody>
          <a:bodyPr>
            <a:normAutofit fontScale="90000"/>
          </a:bodyPr>
          <a:lstStyle/>
          <a:p>
            <a:r>
              <a:rPr lang="en-US" dirty="0"/>
              <a:t>Standards for Mathematical Practice</a:t>
            </a:r>
          </a:p>
        </p:txBody>
      </p:sp>
      <p:sp>
        <p:nvSpPr>
          <p:cNvPr id="2" name="Content Placeholder 1"/>
          <p:cNvSpPr>
            <a:spLocks noGrp="1"/>
          </p:cNvSpPr>
          <p:nvPr>
            <p:ph idx="1"/>
          </p:nvPr>
        </p:nvSpPr>
        <p:spPr>
          <a:xfrm>
            <a:off x="1447800" y="1447800"/>
            <a:ext cx="6438900" cy="3962401"/>
          </a:xfrm>
        </p:spPr>
        <p:txBody>
          <a:bodyPr>
            <a:normAutofit fontScale="70000" lnSpcReduction="20000"/>
          </a:bodyPr>
          <a:lstStyle/>
          <a:p>
            <a:pPr marL="624078" indent="-514350">
              <a:buFont typeface="+mj-lt"/>
              <a:buAutoNum type="arabicPeriod"/>
            </a:pPr>
            <a:r>
              <a:rPr lang="en-US" dirty="0"/>
              <a:t>Make sense of problems and persevere in solving them.</a:t>
            </a:r>
          </a:p>
          <a:p>
            <a:pPr marL="624078" indent="-514350">
              <a:buFont typeface="+mj-lt"/>
              <a:buAutoNum type="arabicPeriod"/>
            </a:pPr>
            <a:r>
              <a:rPr lang="en-US" dirty="0"/>
              <a:t>Reason abstractly and quantitatively.</a:t>
            </a:r>
          </a:p>
          <a:p>
            <a:pPr marL="624078" indent="-514350">
              <a:buFont typeface="+mj-lt"/>
              <a:buAutoNum type="arabicPeriod"/>
            </a:pPr>
            <a:r>
              <a:rPr lang="en-US" dirty="0"/>
              <a:t>Construct viable arguments and critique the reasoning of others.</a:t>
            </a:r>
          </a:p>
          <a:p>
            <a:pPr marL="624078" indent="-514350">
              <a:buFont typeface="+mj-lt"/>
              <a:buAutoNum type="arabicPeriod"/>
            </a:pPr>
            <a:r>
              <a:rPr lang="en-US" dirty="0"/>
              <a:t>Model with mathematics.</a:t>
            </a:r>
          </a:p>
          <a:p>
            <a:pPr marL="624078" indent="-514350">
              <a:buFont typeface="+mj-lt"/>
              <a:buAutoNum type="arabicPeriod"/>
            </a:pPr>
            <a:r>
              <a:rPr lang="en-US" dirty="0"/>
              <a:t>Use appropriate tools strategically.</a:t>
            </a:r>
          </a:p>
          <a:p>
            <a:pPr marL="624078" indent="-514350">
              <a:buFont typeface="+mj-lt"/>
              <a:buAutoNum type="arabicPeriod"/>
            </a:pPr>
            <a:r>
              <a:rPr lang="en-US" dirty="0"/>
              <a:t>Attend to precision.</a:t>
            </a:r>
          </a:p>
          <a:p>
            <a:pPr marL="624078" indent="-514350">
              <a:buFont typeface="+mj-lt"/>
              <a:buAutoNum type="arabicPeriod"/>
            </a:pPr>
            <a:r>
              <a:rPr lang="en-US" dirty="0"/>
              <a:t>Look for and make use of structure.</a:t>
            </a:r>
          </a:p>
          <a:p>
            <a:pPr marL="624078" indent="-514350">
              <a:buFont typeface="+mj-lt"/>
              <a:buAutoNum type="arabicPeriod"/>
            </a:pPr>
            <a:r>
              <a:rPr lang="en-US" dirty="0"/>
              <a:t>Look for and express regularity in repeated reasoning.</a:t>
            </a:r>
          </a:p>
        </p:txBody>
      </p:sp>
      <p:sp>
        <p:nvSpPr>
          <p:cNvPr id="6" name="Slide Number Placeholder 5"/>
          <p:cNvSpPr>
            <a:spLocks noGrp="1"/>
          </p:cNvSpPr>
          <p:nvPr>
            <p:ph type="sldNum" sz="quarter" idx="12"/>
          </p:nvPr>
        </p:nvSpPr>
        <p:spPr/>
        <p:txBody>
          <a:bodyPr/>
          <a:lstStyle/>
          <a:p>
            <a:fld id="{F8ADBA3D-A35C-4DA5-A631-4D061CBE8599}" type="slidenum">
              <a:rPr lang="en-US" smtClean="0"/>
              <a:t>39</a:t>
            </a:fld>
            <a:endParaRPr lang="en-US"/>
          </a:p>
        </p:txBody>
      </p:sp>
      <p:sp>
        <p:nvSpPr>
          <p:cNvPr id="7" name="TextBox 6"/>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3863981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Note-Taking Guide</a:t>
            </a:r>
          </a:p>
        </p:txBody>
      </p:sp>
      <p:sp>
        <p:nvSpPr>
          <p:cNvPr id="2" name="Content Placeholder 1"/>
          <p:cNvSpPr>
            <a:spLocks noGrp="1"/>
          </p:cNvSpPr>
          <p:nvPr>
            <p:ph idx="1"/>
          </p:nvPr>
        </p:nvSpPr>
        <p:spPr>
          <a:xfrm>
            <a:off x="457200" y="1295400"/>
            <a:ext cx="8229600" cy="4114800"/>
          </a:xfrm>
        </p:spPr>
        <p:txBody>
          <a:bodyPr>
            <a:normAutofit/>
          </a:bodyPr>
          <a:lstStyle/>
          <a:p>
            <a:pPr marL="0" indent="0">
              <a:buNone/>
            </a:pPr>
            <a:r>
              <a:rPr lang="en-US" dirty="0"/>
              <a:t>Separate handout</a:t>
            </a:r>
          </a:p>
          <a:p>
            <a:pPr marL="0" indent="0">
              <a:buNone/>
            </a:pPr>
            <a:endParaRPr lang="en-US" dirty="0"/>
          </a:p>
          <a:p>
            <a:pPr lvl="2"/>
            <a:r>
              <a:rPr lang="en-US" sz="2800" dirty="0"/>
              <a:t>Session titles and objectives</a:t>
            </a:r>
          </a:p>
          <a:p>
            <a:pPr lvl="2">
              <a:buFont typeface="Arial" pitchFamily="34" charset="0"/>
              <a:buChar char="•"/>
            </a:pPr>
            <a:r>
              <a:rPr lang="en-US" sz="2800" dirty="0"/>
              <a:t>Topics or activities</a:t>
            </a:r>
          </a:p>
          <a:p>
            <a:pPr lvl="2"/>
            <a:r>
              <a:rPr lang="en-US" sz="2800" dirty="0"/>
              <a:t>Space to write your comments and questions</a:t>
            </a:r>
          </a:p>
        </p:txBody>
      </p:sp>
      <p:sp>
        <p:nvSpPr>
          <p:cNvPr id="4" name="TextBox 3"/>
          <p:cNvSpPr txBox="1"/>
          <p:nvPr/>
        </p:nvSpPr>
        <p:spPr>
          <a:xfrm>
            <a:off x="152400" y="128312"/>
            <a:ext cx="3993978" cy="369332"/>
          </a:xfrm>
          <a:prstGeom prst="rect">
            <a:avLst/>
          </a:prstGeom>
          <a:noFill/>
        </p:spPr>
        <p:txBody>
          <a:bodyPr wrap="none" rtlCol="0" anchor="t">
            <a:spAutoFit/>
          </a:bodyPr>
          <a:lstStyle/>
          <a:p>
            <a:r>
              <a:rPr lang="x-none" dirty="0">
                <a:solidFill>
                  <a:srgbClr val="053760"/>
                </a:solidFill>
              </a:rPr>
              <a:t>Session 1: Assessment Literacy Overview</a:t>
            </a:r>
            <a:endParaRPr lang="en-US" dirty="0">
              <a:solidFill>
                <a:srgbClr val="053760"/>
              </a:solidFill>
            </a:endParaRPr>
          </a:p>
        </p:txBody>
      </p:sp>
      <p:sp>
        <p:nvSpPr>
          <p:cNvPr id="5" name="Slide Number Placeholder 4"/>
          <p:cNvSpPr>
            <a:spLocks noGrp="1"/>
          </p:cNvSpPr>
          <p:nvPr>
            <p:ph type="sldNum" sz="quarter" idx="12"/>
          </p:nvPr>
        </p:nvSpPr>
        <p:spPr/>
        <p:txBody>
          <a:bodyPr/>
          <a:lstStyle/>
          <a:p>
            <a:fld id="{8E81FCBC-12BC-47C8-BE87-B3BC886BF939}" type="slidenum">
              <a:rPr lang="en-US" smtClean="0"/>
              <a:pPr/>
              <a:t>4</a:t>
            </a:fld>
            <a:endParaRPr lang="en-US"/>
          </a:p>
        </p:txBody>
      </p:sp>
    </p:spTree>
    <p:extLst>
      <p:ext uri="{BB962C8B-B14F-4D97-AF65-F5344CB8AC3E}">
        <p14:creationId xmlns:p14="http://schemas.microsoft.com/office/powerpoint/2010/main" val="444830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52714"/>
            <a:ext cx="8229600" cy="914400"/>
          </a:xfrm>
        </p:spPr>
        <p:txBody>
          <a:bodyPr/>
          <a:lstStyle/>
          <a:p>
            <a:pPr marL="0" lvl="1"/>
            <a:r>
              <a:rPr lang="en-US" sz="3700" dirty="0" smtClean="0">
                <a:solidFill>
                  <a:srgbClr val="063760"/>
                </a:solidFill>
              </a:rPr>
              <a:t>What Constitutes a Claim?</a:t>
            </a:r>
            <a:endParaRPr lang="en-US" sz="3700" dirty="0">
              <a:solidFill>
                <a:srgbClr val="063760"/>
              </a:solidFill>
            </a:endParaRPr>
          </a:p>
        </p:txBody>
      </p:sp>
      <p:sp>
        <p:nvSpPr>
          <p:cNvPr id="5" name="Content Placeholder 4"/>
          <p:cNvSpPr>
            <a:spLocks noGrp="1"/>
          </p:cNvSpPr>
          <p:nvPr>
            <p:ph idx="1"/>
          </p:nvPr>
        </p:nvSpPr>
        <p:spPr/>
        <p:txBody>
          <a:bodyPr/>
          <a:lstStyle/>
          <a:p>
            <a:pPr lvl="1"/>
            <a:r>
              <a:rPr lang="en-US" smtClean="0"/>
              <a:t>Claims are broad statements of an assessment system’s learning outcomes.</a:t>
            </a:r>
          </a:p>
          <a:p>
            <a:pPr lvl="1"/>
            <a:r>
              <a:rPr lang="en-US" smtClean="0"/>
              <a:t>A claim is a statement of what students know and can do, based on the evidence they produce. </a:t>
            </a:r>
          </a:p>
          <a:p>
            <a:pPr lvl="1"/>
            <a:r>
              <a:rPr lang="en-US" smtClean="0"/>
              <a:t>Each Smarter Balanced Claim has multiple assessment targets—defined by content standards—to specify within the broader sense of the claim.</a:t>
            </a:r>
            <a:endParaRPr lang="en-US" dirty="0"/>
          </a:p>
        </p:txBody>
      </p:sp>
      <p:sp>
        <p:nvSpPr>
          <p:cNvPr id="3" name="Slide Number Placeholder 2"/>
          <p:cNvSpPr>
            <a:spLocks noGrp="1"/>
          </p:cNvSpPr>
          <p:nvPr>
            <p:ph type="sldNum" sz="quarter" idx="12"/>
          </p:nvPr>
        </p:nvSpPr>
        <p:spPr/>
        <p:txBody>
          <a:bodyPr/>
          <a:lstStyle/>
          <a:p>
            <a:fld id="{F8ADBA3D-A35C-4DA5-A631-4D061CBE8599}" type="slidenum">
              <a:rPr lang="en-US" smtClean="0"/>
              <a:pPr/>
              <a:t>40</a:t>
            </a:fld>
            <a:endParaRPr lang="en-US"/>
          </a:p>
        </p:txBody>
      </p:sp>
      <p:sp>
        <p:nvSpPr>
          <p:cNvPr id="8" name="TextBox 7"/>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147265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3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5477" y="822327"/>
            <a:ext cx="8229600" cy="914400"/>
          </a:xfrm>
        </p:spPr>
        <p:txBody>
          <a:bodyPr/>
          <a:lstStyle/>
          <a:p>
            <a:pPr marL="0" indent="0"/>
            <a:r>
              <a:rPr lang="en-US" dirty="0"/>
              <a:t>Overall Smarter Balanced Claims</a:t>
            </a:r>
            <a:endParaRPr lang="en-US" dirty="0"/>
          </a:p>
        </p:txBody>
      </p:sp>
      <p:sp>
        <p:nvSpPr>
          <p:cNvPr id="2" name="Content Placeholder 1"/>
          <p:cNvSpPr>
            <a:spLocks noGrp="1"/>
          </p:cNvSpPr>
          <p:nvPr>
            <p:ph idx="1"/>
          </p:nvPr>
        </p:nvSpPr>
        <p:spPr/>
        <p:txBody>
          <a:bodyPr/>
          <a:lstStyle/>
          <a:p>
            <a:endParaRPr lang="en-US" smtClean="0"/>
          </a:p>
          <a:p>
            <a:r>
              <a:rPr lang="en-US" smtClean="0"/>
              <a:t>Grades 3–8 </a:t>
            </a:r>
          </a:p>
          <a:p>
            <a:pPr lvl="1"/>
            <a:r>
              <a:rPr lang="en-US" smtClean="0"/>
              <a:t>Students can demonstrate progress toward college and career readiness in mathematics.</a:t>
            </a:r>
          </a:p>
          <a:p>
            <a:r>
              <a:rPr lang="en-US" smtClean="0"/>
              <a:t>Grade 11</a:t>
            </a:r>
          </a:p>
          <a:p>
            <a:pPr lvl="1"/>
            <a:r>
              <a:rPr lang="en-US" smtClean="0"/>
              <a:t>Students can demonstrate college and career readiness in mathematics.</a:t>
            </a:r>
            <a:endParaRPr lang="en-US" dirty="0"/>
          </a:p>
        </p:txBody>
      </p:sp>
      <p:sp>
        <p:nvSpPr>
          <p:cNvPr id="5" name="Slide Number Placeholder 4"/>
          <p:cNvSpPr>
            <a:spLocks noGrp="1"/>
          </p:cNvSpPr>
          <p:nvPr>
            <p:ph type="sldNum" sz="quarter" idx="12"/>
          </p:nvPr>
        </p:nvSpPr>
        <p:spPr/>
        <p:txBody>
          <a:bodyPr/>
          <a:lstStyle/>
          <a:p>
            <a:fld id="{F8ADBA3D-A35C-4DA5-A631-4D061CBE8599}" type="slidenum">
              <a:rPr lang="en-US" smtClean="0"/>
              <a:pPr/>
              <a:t>41</a:t>
            </a:fld>
            <a:endParaRPr lang="en-US"/>
          </a:p>
        </p:txBody>
      </p:sp>
      <p:sp>
        <p:nvSpPr>
          <p:cNvPr id="6" name="TextBox 5"/>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3257315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16369" y="1828800"/>
            <a:ext cx="4572000" cy="914400"/>
          </a:xfrm>
        </p:spPr>
        <p:txBody>
          <a:bodyPr/>
          <a:lstStyle/>
          <a:p>
            <a:r>
              <a:rPr lang="en-US" dirty="0" smtClean="0"/>
              <a:t>Blank title</a:t>
            </a:r>
            <a:endParaRPr lang="en-US" dirty="0"/>
          </a:p>
        </p:txBody>
      </p:sp>
      <p:graphicFrame>
        <p:nvGraphicFramePr>
          <p:cNvPr id="52" name="Content Placeholder 51" descr="Image of 4 claims with examples of what students can do."/>
          <p:cNvGraphicFramePr>
            <a:graphicFrameLocks noGrp="1"/>
          </p:cNvGraphicFramePr>
          <p:nvPr>
            <p:ph idx="1"/>
            <p:extLst>
              <p:ext uri="{D42A27DB-BD31-4B8C-83A1-F6EECF244321}">
                <p14:modId xmlns:p14="http://schemas.microsoft.com/office/powerpoint/2010/main" val="335656343"/>
              </p:ext>
            </p:extLst>
          </p:nvPr>
        </p:nvGraphicFramePr>
        <p:xfrm>
          <a:off x="457200" y="497644"/>
          <a:ext cx="8229600" cy="5217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F8ADBA3D-A35C-4DA5-A631-4D061CBE8599}" type="slidenum">
              <a:rPr lang="en-US" smtClean="0"/>
              <a:pPr/>
              <a:t>42</a:t>
            </a:fld>
            <a:endParaRPr lang="en-US"/>
          </a:p>
        </p:txBody>
      </p:sp>
      <p:sp>
        <p:nvSpPr>
          <p:cNvPr id="5" name="TextBox 4"/>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1584485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descr="Claim 1: Concepts and Procedures, Evidence of Claim 1 shows that students can &quot;do math.&quot;"/>
          <p:cNvGrpSpPr/>
          <p:nvPr/>
        </p:nvGrpSpPr>
        <p:grpSpPr>
          <a:xfrm>
            <a:off x="1580532" y="1066800"/>
            <a:ext cx="6229678" cy="1045554"/>
            <a:chOff x="990600" y="1524000"/>
            <a:chExt cx="7707590" cy="1045554"/>
          </a:xfrm>
        </p:grpSpPr>
        <p:sp>
          <p:nvSpPr>
            <p:cNvPr id="25" name="Rounded Rectangle 24"/>
            <p:cNvSpPr/>
            <p:nvPr/>
          </p:nvSpPr>
          <p:spPr>
            <a:xfrm>
              <a:off x="3612992" y="1600200"/>
              <a:ext cx="5073807" cy="914400"/>
            </a:xfrm>
            <a:prstGeom prst="roundRect">
              <a:avLst/>
            </a:prstGeom>
            <a:solidFill>
              <a:srgbClr val="D0D8E8">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2"/>
            <p:cNvGrpSpPr/>
            <p:nvPr/>
          </p:nvGrpSpPr>
          <p:grpSpPr>
            <a:xfrm>
              <a:off x="990600" y="1524000"/>
              <a:ext cx="2880360" cy="1045554"/>
              <a:chOff x="0" y="2173"/>
              <a:chExt cx="2880360" cy="1045554"/>
            </a:xfrm>
          </p:grpSpPr>
          <p:sp>
            <p:nvSpPr>
              <p:cNvPr id="26" name="Rounded Rectangle 25"/>
              <p:cNvSpPr/>
              <p:nvPr/>
            </p:nvSpPr>
            <p:spPr>
              <a:xfrm>
                <a:off x="0" y="2173"/>
                <a:ext cx="2880360" cy="1045554"/>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8" name="Rounded Rectangle 4"/>
              <p:cNvSpPr/>
              <p:nvPr/>
            </p:nvSpPr>
            <p:spPr>
              <a:xfrm>
                <a:off x="51040" y="53213"/>
                <a:ext cx="2778280" cy="943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9000">
                  <a:lnSpc>
                    <a:spcPct val="90000"/>
                  </a:lnSpc>
                  <a:spcBef>
                    <a:spcPct val="0"/>
                  </a:spcBef>
                  <a:spcAft>
                    <a:spcPct val="35000"/>
                  </a:spcAft>
                </a:pPr>
                <a:r>
                  <a:rPr lang="en-US" sz="2000" dirty="0">
                    <a:latin typeface="+mj-lt"/>
                  </a:rPr>
                  <a:t>Claim 1: Concepts and Procedures</a:t>
                </a:r>
              </a:p>
            </p:txBody>
          </p:sp>
        </p:grpSp>
        <p:sp>
          <p:nvSpPr>
            <p:cNvPr id="24" name="TextBox 23"/>
            <p:cNvSpPr txBox="1"/>
            <p:nvPr/>
          </p:nvSpPr>
          <p:spPr>
            <a:xfrm>
              <a:off x="3966533" y="1676400"/>
              <a:ext cx="4731657" cy="769441"/>
            </a:xfrm>
            <a:prstGeom prst="rect">
              <a:avLst/>
            </a:prstGeom>
            <a:noFill/>
            <a:ln>
              <a:noFill/>
            </a:ln>
          </p:spPr>
          <p:txBody>
            <a:bodyPr wrap="square" rtlCol="0">
              <a:spAutoFit/>
            </a:bodyPr>
            <a:lstStyle/>
            <a:p>
              <a:r>
                <a:rPr lang="en-US" sz="2200" dirty="0"/>
                <a:t>Evidence of Claim 1 shows that students can “do math.”</a:t>
              </a:r>
            </a:p>
          </p:txBody>
        </p:sp>
      </p:grpSp>
      <p:grpSp>
        <p:nvGrpSpPr>
          <p:cNvPr id="4" name="Group 28" descr="Claim 2: Problem Solving, Claim 3 Communicating Reasoning, and Cliam 4: Data Analysis and modeling all with the following evidence: Evicence of Claims 2, 3, and 4 show that students can apply mathematics to novel situations, think and reason mathmematically, and use math to analyze empirical situations, understand situations better, and improve decisions."/>
          <p:cNvGrpSpPr/>
          <p:nvPr/>
        </p:nvGrpSpPr>
        <p:grpSpPr>
          <a:xfrm>
            <a:off x="1580532" y="2491864"/>
            <a:ext cx="6235136" cy="3179155"/>
            <a:chOff x="990600" y="2664826"/>
            <a:chExt cx="7714343" cy="3179155"/>
          </a:xfrm>
        </p:grpSpPr>
        <p:sp>
          <p:nvSpPr>
            <p:cNvPr id="34" name="Rounded Rectangle 33"/>
            <p:cNvSpPr/>
            <p:nvPr/>
          </p:nvSpPr>
          <p:spPr>
            <a:xfrm>
              <a:off x="3401835" y="2743200"/>
              <a:ext cx="5303108" cy="3048000"/>
            </a:xfrm>
            <a:prstGeom prst="roundRect">
              <a:avLst>
                <a:gd name="adj" fmla="val 5853"/>
              </a:avLst>
            </a:prstGeom>
            <a:solidFill>
              <a:srgbClr val="D0D8E8">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29"/>
            <p:cNvGrpSpPr/>
            <p:nvPr/>
          </p:nvGrpSpPr>
          <p:grpSpPr>
            <a:xfrm>
              <a:off x="990600" y="2664826"/>
              <a:ext cx="2880360" cy="1045554"/>
              <a:chOff x="0" y="1142999"/>
              <a:chExt cx="2880360" cy="1045554"/>
            </a:xfrm>
          </p:grpSpPr>
          <p:sp>
            <p:nvSpPr>
              <p:cNvPr id="39" name="Rounded Rectangle 38"/>
              <p:cNvSpPr/>
              <p:nvPr/>
            </p:nvSpPr>
            <p:spPr>
              <a:xfrm>
                <a:off x="0" y="1142999"/>
                <a:ext cx="2880360" cy="1045554"/>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0" name="Rounded Rectangle 6"/>
              <p:cNvSpPr/>
              <p:nvPr/>
            </p:nvSpPr>
            <p:spPr>
              <a:xfrm>
                <a:off x="51040" y="1194039"/>
                <a:ext cx="2778280" cy="943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9000">
                  <a:lnSpc>
                    <a:spcPct val="90000"/>
                  </a:lnSpc>
                  <a:spcBef>
                    <a:spcPct val="0"/>
                  </a:spcBef>
                  <a:spcAft>
                    <a:spcPct val="35000"/>
                  </a:spcAft>
                </a:pPr>
                <a:r>
                  <a:rPr lang="en-US" sz="2000" dirty="0">
                    <a:latin typeface="+mj-lt"/>
                  </a:rPr>
                  <a:t>Claim 2: Problem Solving</a:t>
                </a:r>
              </a:p>
            </p:txBody>
          </p:sp>
        </p:grpSp>
        <p:grpSp>
          <p:nvGrpSpPr>
            <p:cNvPr id="6" name="Group 30"/>
            <p:cNvGrpSpPr/>
            <p:nvPr/>
          </p:nvGrpSpPr>
          <p:grpSpPr>
            <a:xfrm>
              <a:off x="990600" y="3719665"/>
              <a:ext cx="2880360" cy="1045554"/>
              <a:chOff x="0" y="2197838"/>
              <a:chExt cx="2880360" cy="1045554"/>
            </a:xfrm>
          </p:grpSpPr>
          <p:sp>
            <p:nvSpPr>
              <p:cNvPr id="37" name="Rounded Rectangle 36"/>
              <p:cNvSpPr/>
              <p:nvPr/>
            </p:nvSpPr>
            <p:spPr>
              <a:xfrm>
                <a:off x="0" y="2197838"/>
                <a:ext cx="2880360" cy="1045554"/>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8" name="Rounded Rectangle 8"/>
              <p:cNvSpPr/>
              <p:nvPr/>
            </p:nvSpPr>
            <p:spPr>
              <a:xfrm>
                <a:off x="51040" y="2248878"/>
                <a:ext cx="2778280" cy="943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9000">
                  <a:lnSpc>
                    <a:spcPct val="90000"/>
                  </a:lnSpc>
                  <a:spcBef>
                    <a:spcPct val="0"/>
                  </a:spcBef>
                  <a:spcAft>
                    <a:spcPct val="35000"/>
                  </a:spcAft>
                </a:pPr>
                <a:r>
                  <a:rPr lang="en-US" sz="2000" dirty="0">
                    <a:latin typeface="+mj-lt"/>
                  </a:rPr>
                  <a:t>Claim 3: Communicating Reasoning</a:t>
                </a:r>
              </a:p>
            </p:txBody>
          </p:sp>
        </p:grpSp>
        <p:grpSp>
          <p:nvGrpSpPr>
            <p:cNvPr id="7" name="Group 31"/>
            <p:cNvGrpSpPr/>
            <p:nvPr/>
          </p:nvGrpSpPr>
          <p:grpSpPr>
            <a:xfrm>
              <a:off x="990600" y="4798427"/>
              <a:ext cx="2880360" cy="1045554"/>
              <a:chOff x="0" y="3276600"/>
              <a:chExt cx="2880360" cy="1045554"/>
            </a:xfrm>
          </p:grpSpPr>
          <p:sp>
            <p:nvSpPr>
              <p:cNvPr id="35" name="Rounded Rectangle 34"/>
              <p:cNvSpPr/>
              <p:nvPr/>
            </p:nvSpPr>
            <p:spPr>
              <a:xfrm>
                <a:off x="0" y="3276600"/>
                <a:ext cx="2880360" cy="1045554"/>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6" name="Rounded Rectangle 10"/>
              <p:cNvSpPr/>
              <p:nvPr/>
            </p:nvSpPr>
            <p:spPr>
              <a:xfrm>
                <a:off x="51040" y="3327640"/>
                <a:ext cx="2778280" cy="943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9000">
                  <a:lnSpc>
                    <a:spcPct val="90000"/>
                  </a:lnSpc>
                  <a:spcBef>
                    <a:spcPct val="0"/>
                  </a:spcBef>
                  <a:spcAft>
                    <a:spcPct val="35000"/>
                  </a:spcAft>
                </a:pPr>
                <a:r>
                  <a:rPr lang="en-US" sz="2000" dirty="0">
                    <a:latin typeface="+mj-lt"/>
                  </a:rPr>
                  <a:t>Claim 4: Data Analysis and Modeling</a:t>
                </a:r>
              </a:p>
            </p:txBody>
          </p:sp>
        </p:grpSp>
        <p:sp>
          <p:nvSpPr>
            <p:cNvPr id="33" name="TextBox 32"/>
            <p:cNvSpPr txBox="1"/>
            <p:nvPr/>
          </p:nvSpPr>
          <p:spPr>
            <a:xfrm>
              <a:off x="3967499" y="2858596"/>
              <a:ext cx="4608385" cy="2800766"/>
            </a:xfrm>
            <a:prstGeom prst="rect">
              <a:avLst/>
            </a:prstGeom>
            <a:noFill/>
          </p:spPr>
          <p:txBody>
            <a:bodyPr wrap="square" rtlCol="0">
              <a:spAutoFit/>
            </a:bodyPr>
            <a:lstStyle/>
            <a:p>
              <a:r>
                <a:rPr lang="en-US" sz="2200" dirty="0"/>
                <a:t>Evidence of Claims 2, 3, and 4 show that students can apply mathematics to novel situations, think and reason mathematically, and use math to analyze empirical situations, understand situations better, and improve decisions.</a:t>
              </a:r>
            </a:p>
          </p:txBody>
        </p:sp>
      </p:grpSp>
      <p:sp>
        <p:nvSpPr>
          <p:cNvPr id="11" name="Title 10"/>
          <p:cNvSpPr>
            <a:spLocks noGrp="1"/>
          </p:cNvSpPr>
          <p:nvPr>
            <p:ph type="title"/>
          </p:nvPr>
        </p:nvSpPr>
        <p:spPr>
          <a:xfrm>
            <a:off x="457200" y="152400"/>
            <a:ext cx="5943600" cy="914400"/>
          </a:xfrm>
        </p:spPr>
        <p:txBody>
          <a:bodyPr/>
          <a:lstStyle/>
          <a:p>
            <a:r>
              <a:rPr lang="en-US" dirty="0">
                <a:solidFill>
                  <a:schemeClr val="tx2"/>
                </a:solidFill>
              </a:rPr>
              <a:t>Focus for Performance Tasks</a:t>
            </a:r>
          </a:p>
        </p:txBody>
      </p:sp>
      <p:sp>
        <p:nvSpPr>
          <p:cNvPr id="9" name="Slide Number Placeholder 8"/>
          <p:cNvSpPr>
            <a:spLocks noGrp="1"/>
          </p:cNvSpPr>
          <p:nvPr>
            <p:ph type="sldNum" sz="quarter" idx="12"/>
          </p:nvPr>
        </p:nvSpPr>
        <p:spPr/>
        <p:txBody>
          <a:bodyPr/>
          <a:lstStyle/>
          <a:p>
            <a:fld id="{F8ADBA3D-A35C-4DA5-A631-4D061CBE8599}" type="slidenum">
              <a:rPr lang="en-US" smtClean="0"/>
              <a:t>43</a:t>
            </a:fld>
            <a:endParaRPr lang="en-US" dirty="0"/>
          </a:p>
        </p:txBody>
      </p:sp>
      <p:sp>
        <p:nvSpPr>
          <p:cNvPr id="29" name="TextBox 28"/>
          <p:cNvSpPr txBox="1"/>
          <p:nvPr/>
        </p:nvSpPr>
        <p:spPr>
          <a:xfrm>
            <a:off x="152400" y="0"/>
            <a:ext cx="3113578" cy="369332"/>
          </a:xfrm>
          <a:prstGeom prst="rect">
            <a:avLst/>
          </a:prstGeom>
          <a:noFill/>
        </p:spPr>
        <p:txBody>
          <a:bodyPr wrap="none" rtlCol="0">
            <a:spAutoFit/>
          </a:bodyPr>
          <a:lstStyle/>
          <a:p>
            <a:r>
              <a:rPr lang="en-US" dirty="0">
                <a:solidFill>
                  <a:srgbClr val="053760"/>
                </a:solidFill>
              </a:rPr>
              <a:t>Session 2B: Unpacking the Task</a:t>
            </a:r>
          </a:p>
        </p:txBody>
      </p:sp>
      <p:sp>
        <p:nvSpPr>
          <p:cNvPr id="12" name="Right Arrow 11" descr="Right arrow pointing to Claims 2, 3, and 4"/>
          <p:cNvSpPr/>
          <p:nvPr/>
        </p:nvSpPr>
        <p:spPr>
          <a:xfrm>
            <a:off x="381000" y="2590800"/>
            <a:ext cx="1054608" cy="2846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948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172200" cy="887004"/>
          </a:xfrm>
        </p:spPr>
        <p:txBody>
          <a:bodyPr>
            <a:normAutofit/>
          </a:bodyPr>
          <a:lstStyle/>
          <a:p>
            <a:r>
              <a:rPr lang="en-US" dirty="0"/>
              <a:t>Aligning the Task</a:t>
            </a:r>
          </a:p>
        </p:txBody>
      </p:sp>
      <p:sp>
        <p:nvSpPr>
          <p:cNvPr id="3" name="Content Placeholder 2"/>
          <p:cNvSpPr>
            <a:spLocks noGrp="1"/>
          </p:cNvSpPr>
          <p:nvPr>
            <p:ph idx="1"/>
          </p:nvPr>
        </p:nvSpPr>
        <p:spPr>
          <a:xfrm>
            <a:off x="914400" y="1600200"/>
            <a:ext cx="7239000" cy="3429000"/>
          </a:xfrm>
        </p:spPr>
        <p:txBody>
          <a:bodyPr>
            <a:normAutofit fontScale="85000" lnSpcReduction="20000"/>
          </a:bodyPr>
          <a:lstStyle/>
          <a:p>
            <a:pPr marL="0" indent="0">
              <a:buNone/>
            </a:pPr>
            <a:r>
              <a:rPr lang="en-US" dirty="0"/>
              <a:t>Use the SBAC Claims and Practices cards to indicate on Handout 2.3 (pg. 10):</a:t>
            </a:r>
          </a:p>
          <a:p>
            <a:pPr marL="400050" lvl="1" indent="0">
              <a:buNone/>
            </a:pPr>
            <a:endParaRPr lang="en-US" sz="3200" dirty="0"/>
          </a:p>
          <a:p>
            <a:pPr marL="914400" lvl="1" indent="-514350">
              <a:buFont typeface="+mj-lt"/>
              <a:buAutoNum type="arabicPeriod"/>
            </a:pPr>
            <a:r>
              <a:rPr lang="en-US" sz="3200" dirty="0"/>
              <a:t>Which of the CCSS Standards for Mathematical Practice are likely to be engaged in this task?</a:t>
            </a:r>
          </a:p>
          <a:p>
            <a:pPr marL="914400" lvl="1" indent="-514350">
              <a:buFont typeface="+mj-lt"/>
              <a:buAutoNum type="arabicPeriod"/>
            </a:pPr>
            <a:endParaRPr lang="en-US" sz="3200" dirty="0"/>
          </a:p>
          <a:p>
            <a:pPr marL="914400" lvl="1" indent="-514350">
              <a:buFont typeface="+mj-lt"/>
              <a:buAutoNum type="arabicPeriod"/>
            </a:pPr>
            <a:r>
              <a:rPr lang="en-US" sz="3200" dirty="0"/>
              <a:t>Which of the Smarter Balanced Claims are assessed by this task?</a:t>
            </a:r>
          </a:p>
          <a:p>
            <a:pPr marL="0" indent="0">
              <a:buNone/>
            </a:pP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F8ADBA3D-A35C-4DA5-A631-4D061CBE8599}" type="slidenum">
              <a:rPr lang="en-US" smtClean="0"/>
              <a:t>44</a:t>
            </a:fld>
            <a:endParaRPr lang="en-US"/>
          </a:p>
        </p:txBody>
      </p:sp>
      <p:sp>
        <p:nvSpPr>
          <p:cNvPr id="7" name="TextBox 6"/>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1565956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001000" cy="914400"/>
          </a:xfrm>
        </p:spPr>
        <p:txBody>
          <a:bodyPr>
            <a:normAutofit fontScale="90000"/>
          </a:bodyPr>
          <a:lstStyle/>
          <a:p>
            <a:r>
              <a:rPr lang="en-US" dirty="0"/>
              <a:t>Reflection on the purpose of performance tasks on a summative assessment</a:t>
            </a:r>
          </a:p>
        </p:txBody>
      </p:sp>
      <p:sp>
        <p:nvSpPr>
          <p:cNvPr id="3" name="Content Placeholder 2"/>
          <p:cNvSpPr>
            <a:spLocks noGrp="1"/>
          </p:cNvSpPr>
          <p:nvPr>
            <p:ph idx="1"/>
          </p:nvPr>
        </p:nvSpPr>
        <p:spPr>
          <a:xfrm>
            <a:off x="609600" y="2209801"/>
            <a:ext cx="7772400" cy="2971799"/>
          </a:xfrm>
        </p:spPr>
        <p:txBody>
          <a:bodyPr>
            <a:normAutofit/>
          </a:bodyPr>
          <a:lstStyle/>
          <a:p>
            <a:r>
              <a:rPr lang="en-US" sz="2400" dirty="0"/>
              <a:t>What skills and abilities can be assessed by performance tasks that are hard to assess with other assessment types?</a:t>
            </a:r>
          </a:p>
          <a:p>
            <a:pPr marL="0" indent="0">
              <a:buNone/>
            </a:pPr>
            <a:endParaRPr lang="en-US" sz="2400" dirty="0"/>
          </a:p>
          <a:p>
            <a:r>
              <a:rPr lang="en-US" sz="2400" dirty="0"/>
              <a:t>What skills and abilities do you currently focus on in your own instructional practice, and which would you like to focus on more?</a:t>
            </a:r>
          </a:p>
          <a:p>
            <a:endParaRPr lang="en-US" sz="2400" dirty="0"/>
          </a:p>
        </p:txBody>
      </p:sp>
      <p:sp>
        <p:nvSpPr>
          <p:cNvPr id="6" name="Slide Number Placeholder 5"/>
          <p:cNvSpPr>
            <a:spLocks noGrp="1"/>
          </p:cNvSpPr>
          <p:nvPr>
            <p:ph type="sldNum" sz="quarter" idx="12"/>
          </p:nvPr>
        </p:nvSpPr>
        <p:spPr/>
        <p:txBody>
          <a:bodyPr/>
          <a:lstStyle/>
          <a:p>
            <a:fld id="{F8ADBA3D-A35C-4DA5-A631-4D061CBE8599}" type="slidenum">
              <a:rPr lang="en-US" smtClean="0"/>
              <a:t>45</a:t>
            </a:fld>
            <a:endParaRPr lang="en-US"/>
          </a:p>
        </p:txBody>
      </p:sp>
      <p:sp>
        <p:nvSpPr>
          <p:cNvPr id="7" name="TextBox 6"/>
          <p:cNvSpPr txBox="1"/>
          <p:nvPr/>
        </p:nvSpPr>
        <p:spPr>
          <a:xfrm>
            <a:off x="152400" y="128312"/>
            <a:ext cx="3113578" cy="369332"/>
          </a:xfrm>
          <a:prstGeom prst="rect">
            <a:avLst/>
          </a:prstGeom>
          <a:noFill/>
        </p:spPr>
        <p:txBody>
          <a:bodyPr wrap="none" rtlCol="0">
            <a:spAutoFit/>
          </a:bodyPr>
          <a:lstStyle/>
          <a:p>
            <a:r>
              <a:rPr lang="en-US" dirty="0">
                <a:solidFill>
                  <a:srgbClr val="053760"/>
                </a:solidFill>
              </a:rPr>
              <a:t>Session 2B: Unpacking the Task</a:t>
            </a:r>
          </a:p>
        </p:txBody>
      </p:sp>
    </p:spTree>
    <p:extLst>
      <p:ext uri="{BB962C8B-B14F-4D97-AF65-F5344CB8AC3E}">
        <p14:creationId xmlns:p14="http://schemas.microsoft.com/office/powerpoint/2010/main" val="13510048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0"/>
            <a:ext cx="6400800" cy="1524000"/>
          </a:xfrm>
        </p:spPr>
        <p:txBody>
          <a:bodyPr>
            <a:normAutofit fontScale="90000"/>
          </a:bodyPr>
          <a:lstStyle/>
          <a:p>
            <a:pPr algn="l"/>
            <a:r>
              <a:rPr lang="en-US" dirty="0">
                <a:solidFill>
                  <a:srgbClr val="053760"/>
                </a:solidFill>
              </a:rPr>
              <a:t/>
            </a:r>
            <a:br>
              <a:rPr lang="en-US" dirty="0">
                <a:solidFill>
                  <a:srgbClr val="053760"/>
                </a:solidFill>
              </a:rPr>
            </a:br>
            <a:r>
              <a:rPr lang="en-US" dirty="0">
                <a:solidFill>
                  <a:srgbClr val="053760"/>
                </a:solidFill>
              </a:rPr>
              <a:t>Let’s Look </a:t>
            </a:r>
            <a:r>
              <a:rPr lang="en-US">
                <a:solidFill>
                  <a:srgbClr val="053760"/>
                </a:solidFill>
              </a:rPr>
              <a:t>at How Students Handled This Task</a:t>
            </a:r>
            <a:endParaRPr lang="en-US" dirty="0">
              <a:solidFill>
                <a:srgbClr val="053760"/>
              </a:solidFill>
            </a:endParaRPr>
          </a:p>
        </p:txBody>
      </p:sp>
      <p:sp>
        <p:nvSpPr>
          <p:cNvPr id="4" name="Slide Number Placeholder 3"/>
          <p:cNvSpPr>
            <a:spLocks noGrp="1"/>
          </p:cNvSpPr>
          <p:nvPr>
            <p:ph type="sldNum" sz="quarter" idx="12"/>
          </p:nvPr>
        </p:nvSpPr>
        <p:spPr/>
        <p:txBody>
          <a:bodyPr/>
          <a:lstStyle/>
          <a:p>
            <a:fld id="{8E81FCBC-12BC-47C8-BE87-B3BC886BF939}" type="slidenum">
              <a:rPr lang="en-US" smtClean="0"/>
              <a:pPr/>
              <a:t>46</a:t>
            </a:fld>
            <a:endParaRPr lang="en-US"/>
          </a:p>
        </p:txBody>
      </p:sp>
    </p:spTree>
    <p:extLst>
      <p:ext uri="{BB962C8B-B14F-4D97-AF65-F5344CB8AC3E}">
        <p14:creationId xmlns:p14="http://schemas.microsoft.com/office/powerpoint/2010/main" val="42489375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43452" y="550692"/>
            <a:ext cx="8229600" cy="914400"/>
          </a:xfrm>
        </p:spPr>
        <p:txBody>
          <a:bodyPr/>
          <a:lstStyle/>
          <a:p>
            <a:r>
              <a:rPr lang="en-US" dirty="0"/>
              <a:t>As you look at student responses . . .</a:t>
            </a:r>
          </a:p>
        </p:txBody>
      </p:sp>
      <p:sp>
        <p:nvSpPr>
          <p:cNvPr id="8" name="Content Placeholder 7"/>
          <p:cNvSpPr>
            <a:spLocks noGrp="1"/>
          </p:cNvSpPr>
          <p:nvPr>
            <p:ph idx="1"/>
          </p:nvPr>
        </p:nvSpPr>
        <p:spPr/>
        <p:txBody>
          <a:bodyPr/>
          <a:lstStyle/>
          <a:p>
            <a:pPr marL="0" indent="0">
              <a:buNone/>
            </a:pPr>
            <a:r>
              <a:rPr lang="en-US" dirty="0" smtClean="0"/>
              <a:t>Keep an eye out for:</a:t>
            </a:r>
          </a:p>
          <a:p>
            <a:r>
              <a:rPr lang="en-US" dirty="0" smtClean="0"/>
              <a:t>Successful approaches</a:t>
            </a:r>
          </a:p>
          <a:p>
            <a:r>
              <a:rPr lang="en-US" dirty="0" smtClean="0"/>
              <a:t>Examples of good explanations</a:t>
            </a:r>
          </a:p>
          <a:p>
            <a:r>
              <a:rPr lang="en-US" dirty="0" smtClean="0"/>
              <a:t>Common errors/misconceptions</a:t>
            </a:r>
          </a:p>
          <a:p>
            <a:endParaRPr lang="en-US" dirty="0" smtClean="0"/>
          </a:p>
          <a:p>
            <a:pPr marL="0" indent="0">
              <a:buNone/>
            </a:pPr>
            <a:r>
              <a:rPr lang="en-US" dirty="0" smtClean="0"/>
              <a:t>Use Handout 2.4 (pg. 11) to make notes. </a:t>
            </a:r>
          </a:p>
          <a:p>
            <a:endParaRPr lang="en-US" dirty="0"/>
          </a:p>
        </p:txBody>
      </p:sp>
      <p:sp>
        <p:nvSpPr>
          <p:cNvPr id="3" name="Slide Number Placeholder 2"/>
          <p:cNvSpPr>
            <a:spLocks noGrp="1"/>
          </p:cNvSpPr>
          <p:nvPr>
            <p:ph type="sldNum" sz="quarter" idx="12"/>
          </p:nvPr>
        </p:nvSpPr>
        <p:spPr/>
        <p:txBody>
          <a:bodyPr/>
          <a:lstStyle/>
          <a:p>
            <a:fld id="{F8ADBA3D-A35C-4DA5-A631-4D061CBE8599}" type="slidenum">
              <a:rPr lang="en-US" smtClean="0"/>
              <a:pPr/>
              <a:t>47</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12843220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of a student at a computer with a thought cloud"/>
          <p:cNvPicPr>
            <a:picLocks noChangeAspect="1" noChangeArrowheads="1"/>
          </p:cNvPicPr>
          <p:nvPr/>
        </p:nvPicPr>
        <p:blipFill>
          <a:blip r:embed="rId3" cstate="print"/>
          <a:srcRect/>
          <a:stretch>
            <a:fillRect/>
          </a:stretch>
        </p:blipFill>
        <p:spPr bwMode="auto">
          <a:xfrm>
            <a:off x="3581400" y="2438402"/>
            <a:ext cx="1428750" cy="1523998"/>
          </a:xfrm>
          <a:prstGeom prst="rect">
            <a:avLst/>
          </a:prstGeom>
          <a:noFill/>
        </p:spPr>
      </p:pic>
      <p:sp>
        <p:nvSpPr>
          <p:cNvPr id="6" name="Title 1"/>
          <p:cNvSpPr>
            <a:spLocks noGrp="1"/>
          </p:cNvSpPr>
          <p:nvPr>
            <p:ph type="title"/>
          </p:nvPr>
        </p:nvSpPr>
        <p:spPr>
          <a:xfrm>
            <a:off x="1066800" y="1295400"/>
            <a:ext cx="6934200" cy="3962400"/>
          </a:xfrm>
        </p:spPr>
        <p:txBody>
          <a:bodyPr>
            <a:noAutofit/>
          </a:bodyPr>
          <a:lstStyle/>
          <a:p>
            <a:pPr algn="l"/>
            <a:r>
              <a:rPr lang="en-US" sz="3200" dirty="0"/>
              <a:t>Individually review student responses to the first hand-scored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Begin to make some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48</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5641758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914400"/>
            <a:ext cx="6400800" cy="4419600"/>
          </a:xfrm>
        </p:spPr>
        <p:txBody>
          <a:bodyPr>
            <a:normAutofit/>
          </a:bodyPr>
          <a:lstStyle/>
          <a:p>
            <a:pPr algn="ctr"/>
            <a:r>
              <a:rPr lang="en-US" dirty="0"/>
              <a:t>Review and discuss Scoring Guide for first item.</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F8ADBA3D-A35C-4DA5-A631-4D061CBE8599}" type="slidenum">
              <a:rPr lang="en-US" smtClean="0"/>
              <a:t>49</a:t>
            </a:fld>
            <a:endParaRPr lang="en-US"/>
          </a:p>
        </p:txBody>
      </p:sp>
      <p:pic>
        <p:nvPicPr>
          <p:cNvPr id="4" name="Picture 2" descr="Image of two students talking"/>
          <p:cNvPicPr>
            <a:picLocks noChangeAspect="1" noChangeArrowheads="1"/>
          </p:cNvPicPr>
          <p:nvPr/>
        </p:nvPicPr>
        <p:blipFill>
          <a:blip r:embed="rId3" cstate="print"/>
          <a:srcRect/>
          <a:stretch>
            <a:fillRect/>
          </a:stretch>
        </p:blipFill>
        <p:spPr bwMode="auto">
          <a:xfrm>
            <a:off x="3657600" y="2438403"/>
            <a:ext cx="1714500" cy="1447797"/>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3234624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700" dirty="0"/>
              <a:t>Getting to Know You . . .</a:t>
            </a:r>
          </a:p>
        </p:txBody>
      </p:sp>
      <p:sp>
        <p:nvSpPr>
          <p:cNvPr id="3" name="Content Placeholder 2"/>
          <p:cNvSpPr>
            <a:spLocks noGrp="1"/>
          </p:cNvSpPr>
          <p:nvPr>
            <p:ph idx="1"/>
          </p:nvPr>
        </p:nvSpPr>
        <p:spPr>
          <a:xfrm>
            <a:off x="457200" y="1463040"/>
            <a:ext cx="8229600" cy="4114800"/>
          </a:xfrm>
        </p:spPr>
        <p:txBody>
          <a:bodyPr>
            <a:noAutofit/>
          </a:bodyPr>
          <a:lstStyle/>
          <a:p>
            <a:pPr marL="514350" lvl="1" indent="-514350">
              <a:spcBef>
                <a:spcPts val="0"/>
              </a:spcBef>
              <a:spcAft>
                <a:spcPts val="600"/>
              </a:spcAft>
              <a:buFont typeface="+mj-lt"/>
              <a:buAutoNum type="arabicPeriod"/>
            </a:pPr>
            <a:r>
              <a:rPr lang="en-US" sz="2600" b="1" dirty="0"/>
              <a:t>Choose one word that comes to mind when you think of student assessment. </a:t>
            </a:r>
          </a:p>
          <a:p>
            <a:pPr marL="914400" lvl="2" indent="-514350">
              <a:spcBef>
                <a:spcPts val="0"/>
              </a:spcBef>
              <a:spcAft>
                <a:spcPts val="600"/>
              </a:spcAft>
            </a:pPr>
            <a:r>
              <a:rPr lang="en-US" dirty="0">
                <a:solidFill>
                  <a:srgbClr val="000000"/>
                </a:solidFill>
              </a:rPr>
              <a:t>Share your word with your table group, including why you selected it. </a:t>
            </a:r>
          </a:p>
          <a:p>
            <a:pPr marL="914400" lvl="2" indent="-514350">
              <a:spcBef>
                <a:spcPts val="0"/>
              </a:spcBef>
              <a:spcAft>
                <a:spcPts val="600"/>
              </a:spcAft>
            </a:pPr>
            <a:r>
              <a:rPr lang="en-US" dirty="0">
                <a:solidFill>
                  <a:srgbClr val="000000"/>
                </a:solidFill>
              </a:rPr>
              <a:t>Write your word/phrase on a sticky note and bring your sticky note to the presenter. </a:t>
            </a:r>
            <a:endParaRPr lang="en-US" b="1" dirty="0"/>
          </a:p>
          <a:p>
            <a:pPr marL="514350" lvl="1" indent="-514350">
              <a:spcBef>
                <a:spcPts val="0"/>
              </a:spcBef>
              <a:spcAft>
                <a:spcPts val="600"/>
              </a:spcAft>
              <a:buFont typeface="+mj-lt"/>
              <a:buAutoNum type="arabicPeriod"/>
            </a:pPr>
            <a:r>
              <a:rPr lang="en-US" sz="2600" b="1" dirty="0"/>
              <a:t>When you’ve finished your sticky notes, discuss in pairs: </a:t>
            </a:r>
          </a:p>
          <a:p>
            <a:pPr lvl="1">
              <a:spcBef>
                <a:spcPts val="0"/>
              </a:spcBef>
              <a:spcAft>
                <a:spcPts val="600"/>
              </a:spcAft>
              <a:buClrTx/>
              <a:buFont typeface="Arial" pitchFamily="34" charset="0"/>
              <a:buChar char="•"/>
            </a:pPr>
            <a:r>
              <a:rPr lang="en-US" sz="2400" dirty="0">
                <a:solidFill>
                  <a:srgbClr val="000000"/>
                </a:solidFill>
              </a:rPr>
              <a:t>In what ways do you use assessment </a:t>
            </a:r>
            <a:r>
              <a:rPr lang="en-US" sz="2400" i="1" dirty="0">
                <a:solidFill>
                  <a:srgbClr val="000000"/>
                </a:solidFill>
              </a:rPr>
              <a:t>for</a:t>
            </a:r>
            <a:r>
              <a:rPr lang="en-US" sz="2400" dirty="0">
                <a:solidFill>
                  <a:srgbClr val="000000"/>
                </a:solidFill>
              </a:rPr>
              <a:t> learning and assessment </a:t>
            </a:r>
            <a:r>
              <a:rPr lang="en-US" sz="2400" i="1" dirty="0">
                <a:solidFill>
                  <a:srgbClr val="000000"/>
                </a:solidFill>
              </a:rPr>
              <a:t>of</a:t>
            </a:r>
            <a:r>
              <a:rPr lang="en-US" sz="2400" dirty="0">
                <a:solidFill>
                  <a:srgbClr val="000000"/>
                </a:solidFill>
              </a:rPr>
              <a:t> learning?</a:t>
            </a:r>
            <a:endParaRPr lang="en-US" b="1" dirty="0"/>
          </a:p>
        </p:txBody>
      </p:sp>
      <p:sp>
        <p:nvSpPr>
          <p:cNvPr id="4" name="TextBox 3"/>
          <p:cNvSpPr txBox="1"/>
          <p:nvPr/>
        </p:nvSpPr>
        <p:spPr>
          <a:xfrm>
            <a:off x="152400" y="128312"/>
            <a:ext cx="3993978" cy="369332"/>
          </a:xfrm>
          <a:prstGeom prst="rect">
            <a:avLst/>
          </a:prstGeom>
          <a:noFill/>
        </p:spPr>
        <p:txBody>
          <a:bodyPr wrap="none" rtlCol="0" anchor="t">
            <a:spAutoFit/>
          </a:bodyPr>
          <a:lstStyle/>
          <a:p>
            <a:r>
              <a:rPr lang="x-none" dirty="0">
                <a:solidFill>
                  <a:srgbClr val="053760"/>
                </a:solidFill>
              </a:rPr>
              <a:t>Session 1: Assessment Literacy Overview</a:t>
            </a:r>
            <a:endParaRPr lang="en-US" dirty="0">
              <a:solidFill>
                <a:srgbClr val="053760"/>
              </a:solidFill>
            </a:endParaRPr>
          </a:p>
        </p:txBody>
      </p:sp>
      <p:sp>
        <p:nvSpPr>
          <p:cNvPr id="5" name="Slide Number Placeholder 4"/>
          <p:cNvSpPr>
            <a:spLocks noGrp="1"/>
          </p:cNvSpPr>
          <p:nvPr>
            <p:ph type="sldNum" sz="quarter" idx="12"/>
          </p:nvPr>
        </p:nvSpPr>
        <p:spPr/>
        <p:txBody>
          <a:bodyPr/>
          <a:lstStyle/>
          <a:p>
            <a:fld id="{8E81FCBC-12BC-47C8-BE87-B3BC886BF939}" type="slidenum">
              <a:rPr lang="en-US" smtClean="0"/>
              <a:pPr/>
              <a:t>5</a:t>
            </a:fld>
            <a:endParaRPr lang="en-US"/>
          </a:p>
        </p:txBody>
      </p:sp>
    </p:spTree>
    <p:extLst>
      <p:ext uri="{BB962C8B-B14F-4D97-AF65-F5344CB8AC3E}">
        <p14:creationId xmlns:p14="http://schemas.microsoft.com/office/powerpoint/2010/main" val="954478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of a student at a computer with a thought cloud"/>
          <p:cNvPicPr>
            <a:picLocks noChangeAspect="1" noChangeArrowheads="1"/>
          </p:cNvPicPr>
          <p:nvPr/>
        </p:nvPicPr>
        <p:blipFill>
          <a:blip r:embed="rId3" cstate="print"/>
          <a:srcRect/>
          <a:stretch>
            <a:fillRect/>
          </a:stretch>
        </p:blipFill>
        <p:spPr bwMode="auto">
          <a:xfrm>
            <a:off x="3581400" y="1981200"/>
            <a:ext cx="1428750" cy="1600198"/>
          </a:xfrm>
          <a:prstGeom prst="rect">
            <a:avLst/>
          </a:prstGeom>
          <a:noFill/>
        </p:spPr>
      </p:pic>
      <p:sp>
        <p:nvSpPr>
          <p:cNvPr id="6" name="Title 1"/>
          <p:cNvSpPr>
            <a:spLocks noGrp="1"/>
          </p:cNvSpPr>
          <p:nvPr>
            <p:ph type="title"/>
          </p:nvPr>
        </p:nvSpPr>
        <p:spPr>
          <a:xfrm>
            <a:off x="1066800" y="1676400"/>
            <a:ext cx="7010400" cy="3581400"/>
          </a:xfrm>
        </p:spPr>
        <p:txBody>
          <a:bodyPr>
            <a:noAutofit/>
          </a:bodyPr>
          <a:lstStyle/>
          <a:p>
            <a:pPr algn="l"/>
            <a:r>
              <a:rPr lang="en-US" sz="3200" dirty="0"/>
              <a:t>Individually score student responses to this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When finished, please quietly record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50</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41155338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6172200" cy="4419600"/>
          </a:xfrm>
        </p:spPr>
        <p:txBody>
          <a:bodyPr>
            <a:normAutofit/>
          </a:bodyPr>
          <a:lstStyle/>
          <a:p>
            <a:pPr algn="ctr"/>
            <a:r>
              <a:rPr lang="en-US" dirty="0"/>
              <a:t>Compare and discuss scores.</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Review score rationales.</a:t>
            </a:r>
          </a:p>
        </p:txBody>
      </p:sp>
      <p:sp>
        <p:nvSpPr>
          <p:cNvPr id="5" name="Slide Number Placeholder 4"/>
          <p:cNvSpPr>
            <a:spLocks noGrp="1"/>
          </p:cNvSpPr>
          <p:nvPr>
            <p:ph type="sldNum" sz="quarter" idx="12"/>
          </p:nvPr>
        </p:nvSpPr>
        <p:spPr/>
        <p:txBody>
          <a:bodyPr/>
          <a:lstStyle/>
          <a:p>
            <a:fld id="{F8ADBA3D-A35C-4DA5-A631-4D061CBE8599}" type="slidenum">
              <a:rPr lang="en-US" smtClean="0"/>
              <a:t>51</a:t>
            </a:fld>
            <a:endParaRPr lang="en-US"/>
          </a:p>
        </p:txBody>
      </p:sp>
      <p:pic>
        <p:nvPicPr>
          <p:cNvPr id="4" name="Picture 2" descr="Image of two students talking"/>
          <p:cNvPicPr>
            <a:picLocks noChangeAspect="1" noChangeArrowheads="1"/>
          </p:cNvPicPr>
          <p:nvPr/>
        </p:nvPicPr>
        <p:blipFill>
          <a:blip r:embed="rId3" cstate="print"/>
          <a:srcRect/>
          <a:stretch>
            <a:fillRect/>
          </a:stretch>
        </p:blipFill>
        <p:spPr bwMode="auto">
          <a:xfrm>
            <a:off x="3657600" y="2438403"/>
            <a:ext cx="1714500" cy="1600198"/>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16325583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780" y="348157"/>
            <a:ext cx="8229600" cy="769144"/>
          </a:xfrm>
        </p:spPr>
        <p:txBody>
          <a:bodyPr>
            <a:normAutofit fontScale="90000"/>
          </a:bodyPr>
          <a:lstStyle/>
          <a:p>
            <a:r>
              <a:rPr lang="en-US" sz="4000" dirty="0">
                <a:solidFill>
                  <a:srgbClr val="1F497D"/>
                </a:solidFill>
                <a:cs typeface="Georgia"/>
              </a:rPr>
              <a:t>Session 2 Progress</a:t>
            </a:r>
            <a:r>
              <a:rPr lang="en-US" dirty="0">
                <a:solidFill>
                  <a:srgbClr val="1F497D"/>
                </a:solidFill>
                <a:cs typeface="Georgia"/>
              </a:rPr>
              <a:t/>
            </a:r>
            <a:br>
              <a:rPr lang="en-US" dirty="0">
                <a:solidFill>
                  <a:srgbClr val="1F497D"/>
                </a:solidFill>
                <a:cs typeface="Georgia"/>
              </a:rPr>
            </a:br>
            <a:endParaRPr lang="en-US"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52</a:t>
            </a:fld>
            <a:endParaRPr lang="en-US"/>
          </a:p>
        </p:txBody>
      </p:sp>
      <p:sp>
        <p:nvSpPr>
          <p:cNvPr id="6" name="Content Placeholder 2"/>
          <p:cNvSpPr txBox="1">
            <a:spLocks/>
          </p:cNvSpPr>
          <p:nvPr/>
        </p:nvSpPr>
        <p:spPr>
          <a:xfrm>
            <a:off x="753988" y="1584525"/>
            <a:ext cx="3405755" cy="22937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000" dirty="0"/>
              <a:t>Complete performance task </a:t>
            </a:r>
          </a:p>
          <a:p>
            <a:pPr marL="0" indent="0">
              <a:spcAft>
                <a:spcPts val="600"/>
              </a:spcAft>
              <a:buFont typeface="Arial"/>
              <a:buNone/>
            </a:pPr>
            <a:r>
              <a:rPr lang="en-US" sz="2000" dirty="0"/>
              <a:t>Share initial reactions to task</a:t>
            </a:r>
          </a:p>
          <a:p>
            <a:pPr marL="0" indent="0">
              <a:spcAft>
                <a:spcPts val="600"/>
              </a:spcAft>
              <a:buFont typeface="Arial"/>
              <a:buNone/>
            </a:pPr>
            <a:r>
              <a:rPr lang="en-US" sz="2000" dirty="0"/>
              <a:t>Identify the mathematics and anticipate the issues</a:t>
            </a:r>
          </a:p>
          <a:p>
            <a:pPr marL="0" indent="0">
              <a:buFont typeface="Arial"/>
              <a:buNone/>
            </a:pPr>
            <a:endParaRPr lang="en-US" sz="2000" b="1" u="sng" dirty="0"/>
          </a:p>
          <a:p>
            <a:pPr marL="0" indent="0">
              <a:buFont typeface="Arial"/>
              <a:buNone/>
            </a:pPr>
            <a:endParaRPr lang="en-US" sz="2000" dirty="0"/>
          </a:p>
        </p:txBody>
      </p:sp>
      <p:sp>
        <p:nvSpPr>
          <p:cNvPr id="7" name="Content Placeholder 1"/>
          <p:cNvSpPr txBox="1">
            <a:spLocks/>
          </p:cNvSpPr>
          <p:nvPr/>
        </p:nvSpPr>
        <p:spPr>
          <a:xfrm>
            <a:off x="4572000" y="1528811"/>
            <a:ext cx="3962400" cy="43513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000" dirty="0">
                <a:solidFill>
                  <a:srgbClr val="000000"/>
                </a:solidFill>
              </a:rPr>
              <a:t>Read student responses to first item </a:t>
            </a:r>
          </a:p>
          <a:p>
            <a:pPr marL="0" indent="0">
              <a:spcBef>
                <a:spcPts val="528"/>
              </a:spcBef>
              <a:spcAft>
                <a:spcPts val="600"/>
              </a:spcAft>
              <a:buFont typeface="Arial"/>
              <a:buNone/>
            </a:pPr>
            <a:r>
              <a:rPr lang="en-US" sz="2000" dirty="0">
                <a:solidFill>
                  <a:srgbClr val="000000"/>
                </a:solidFill>
              </a:rPr>
              <a:t>Review and discuss Scoring Guide for first item</a:t>
            </a:r>
          </a:p>
          <a:p>
            <a:pPr marL="0" indent="0">
              <a:spcBef>
                <a:spcPts val="528"/>
              </a:spcBef>
              <a:spcAft>
                <a:spcPts val="600"/>
              </a:spcAft>
              <a:buFont typeface="Arial"/>
              <a:buNone/>
            </a:pPr>
            <a:r>
              <a:rPr lang="en-US" sz="2000" dirty="0">
                <a:solidFill>
                  <a:srgbClr val="000000"/>
                </a:solidFill>
              </a:rPr>
              <a:t>Score student responses to item</a:t>
            </a:r>
          </a:p>
          <a:p>
            <a:pPr marL="0" indent="0">
              <a:spcBef>
                <a:spcPts val="528"/>
              </a:spcBef>
              <a:spcAft>
                <a:spcPts val="600"/>
              </a:spcAft>
              <a:buFont typeface="Arial"/>
              <a:buNone/>
            </a:pPr>
            <a:r>
              <a:rPr lang="en-US" sz="2000" dirty="0">
                <a:solidFill>
                  <a:srgbClr val="000000"/>
                </a:solidFill>
              </a:rPr>
              <a:t>Compare and discuss scores for item </a:t>
            </a:r>
          </a:p>
          <a:p>
            <a:pPr marL="0" indent="0">
              <a:spcBef>
                <a:spcPts val="528"/>
              </a:spcBef>
              <a:spcAft>
                <a:spcPts val="600"/>
              </a:spcAft>
              <a:buFont typeface="Arial"/>
              <a:buNone/>
            </a:pPr>
            <a:r>
              <a:rPr lang="en-US" sz="2000" i="1" dirty="0">
                <a:solidFill>
                  <a:srgbClr val="000000"/>
                </a:solidFill>
              </a:rPr>
              <a:t>Repeat the steps of scoring with next hand-scored item(s)</a:t>
            </a:r>
          </a:p>
          <a:p>
            <a:pPr marL="0" indent="0">
              <a:spcBef>
                <a:spcPts val="528"/>
              </a:spcBef>
              <a:spcAft>
                <a:spcPts val="600"/>
              </a:spcAft>
              <a:buFont typeface="Arial"/>
              <a:buNone/>
            </a:pPr>
            <a:r>
              <a:rPr lang="en-US" sz="2200" u="sng" dirty="0">
                <a:solidFill>
                  <a:srgbClr val="000000"/>
                </a:solidFill>
              </a:rPr>
              <a:t>2D Debriefing the Task</a:t>
            </a:r>
            <a:endParaRPr lang="en-US" sz="2200" dirty="0">
              <a:solidFill>
                <a:srgbClr val="000000"/>
              </a:solidFill>
            </a:endParaRPr>
          </a:p>
        </p:txBody>
      </p:sp>
      <p:sp>
        <p:nvSpPr>
          <p:cNvPr id="8" name="Text Placeholder 3"/>
          <p:cNvSpPr txBox="1">
            <a:spLocks/>
          </p:cNvSpPr>
          <p:nvPr/>
        </p:nvSpPr>
        <p:spPr>
          <a:xfrm>
            <a:off x="638557" y="1211262"/>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2A Getting to Know the Task</a:t>
            </a:r>
          </a:p>
        </p:txBody>
      </p:sp>
      <p:sp>
        <p:nvSpPr>
          <p:cNvPr id="9" name="Text Placeholder 4"/>
          <p:cNvSpPr txBox="1">
            <a:spLocks/>
          </p:cNvSpPr>
          <p:nvPr/>
        </p:nvSpPr>
        <p:spPr>
          <a:xfrm>
            <a:off x="4617720" y="1208930"/>
            <a:ext cx="3371849"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2C Analyzing Student Work </a:t>
            </a:r>
          </a:p>
        </p:txBody>
      </p:sp>
      <p:pic>
        <p:nvPicPr>
          <p:cNvPr id="10"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49" y="2125662"/>
            <a:ext cx="171451" cy="238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1668462"/>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677" y="2514600"/>
            <a:ext cx="164523"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heck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6270" y="2125662"/>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heck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9130" y="2887662"/>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heck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3086" y="3344862"/>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heck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3086" y="1668462"/>
            <a:ext cx="171450" cy="2382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u="sng" dirty="0"/>
              <a:t>2B Unpacking the Task</a:t>
            </a:r>
          </a:p>
          <a:p>
            <a:pPr indent="0">
              <a:buNone/>
            </a:pPr>
            <a:r>
              <a:rPr lang="en-US" sz="2000" dirty="0"/>
              <a:t>Alignment activity</a:t>
            </a:r>
          </a:p>
        </p:txBody>
      </p:sp>
      <p:pic>
        <p:nvPicPr>
          <p:cNvPr id="19"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877" y="3878262"/>
            <a:ext cx="164523"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3005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of a student at a computer with a thought cloud"/>
          <p:cNvPicPr>
            <a:picLocks noChangeAspect="1" noChangeArrowheads="1"/>
          </p:cNvPicPr>
          <p:nvPr/>
        </p:nvPicPr>
        <p:blipFill>
          <a:blip r:embed="rId3" cstate="print"/>
          <a:srcRect/>
          <a:stretch>
            <a:fillRect/>
          </a:stretch>
        </p:blipFill>
        <p:spPr bwMode="auto">
          <a:xfrm>
            <a:off x="3581400" y="2438402"/>
            <a:ext cx="1428750" cy="1523998"/>
          </a:xfrm>
          <a:prstGeom prst="rect">
            <a:avLst/>
          </a:prstGeom>
          <a:noFill/>
        </p:spPr>
      </p:pic>
      <p:sp>
        <p:nvSpPr>
          <p:cNvPr id="6" name="Title 1"/>
          <p:cNvSpPr>
            <a:spLocks noGrp="1"/>
          </p:cNvSpPr>
          <p:nvPr>
            <p:ph type="title"/>
          </p:nvPr>
        </p:nvSpPr>
        <p:spPr>
          <a:xfrm>
            <a:off x="1066800" y="1295400"/>
            <a:ext cx="7010400" cy="3962400"/>
          </a:xfrm>
        </p:spPr>
        <p:txBody>
          <a:bodyPr>
            <a:noAutofit/>
          </a:bodyPr>
          <a:lstStyle/>
          <a:p>
            <a:pPr algn="l"/>
            <a:r>
              <a:rPr lang="en-US" sz="3200" dirty="0"/>
              <a:t>Individually review student responses to the next hand-scored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Continue making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53</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30859664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914400"/>
            <a:ext cx="6400800" cy="4419600"/>
          </a:xfrm>
        </p:spPr>
        <p:txBody>
          <a:bodyPr>
            <a:normAutofit/>
          </a:bodyPr>
          <a:lstStyle/>
          <a:p>
            <a:pPr algn="ctr"/>
            <a:r>
              <a:rPr lang="en-US" dirty="0"/>
              <a:t>Review and discuss Scoring Guide for next item.</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F8ADBA3D-A35C-4DA5-A631-4D061CBE8599}" type="slidenum">
              <a:rPr lang="en-US" smtClean="0"/>
              <a:t>54</a:t>
            </a:fld>
            <a:endParaRPr lang="en-US"/>
          </a:p>
        </p:txBody>
      </p:sp>
      <p:pic>
        <p:nvPicPr>
          <p:cNvPr id="4" name="Picture 2" descr="Image of two students talking"/>
          <p:cNvPicPr>
            <a:picLocks noChangeAspect="1" noChangeArrowheads="1"/>
          </p:cNvPicPr>
          <p:nvPr/>
        </p:nvPicPr>
        <p:blipFill>
          <a:blip r:embed="rId3" cstate="print"/>
          <a:srcRect/>
          <a:stretch>
            <a:fillRect/>
          </a:stretch>
        </p:blipFill>
        <p:spPr bwMode="auto">
          <a:xfrm>
            <a:off x="3657600" y="2438403"/>
            <a:ext cx="1714500" cy="1447797"/>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37800630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75" y="2286000"/>
            <a:ext cx="6410325" cy="2971800"/>
          </a:xfrm>
        </p:spPr>
        <p:txBody>
          <a:bodyPr>
            <a:normAutofit/>
          </a:bodyPr>
          <a:lstStyle/>
          <a:p>
            <a:r>
              <a:rPr lang="en-US" dirty="0">
                <a:solidFill>
                  <a:schemeClr val="accent1"/>
                </a:solidFill>
              </a:rPr>
              <a:t/>
            </a:r>
            <a:br>
              <a:rPr lang="en-US" dirty="0">
                <a:solidFill>
                  <a:schemeClr val="accent1"/>
                </a:solidFill>
              </a:rPr>
            </a:br>
            <a:r>
              <a:rPr lang="en-US" dirty="0"/>
              <a:t>Individually score student responses.</a:t>
            </a:r>
          </a:p>
        </p:txBody>
      </p:sp>
      <p:sp>
        <p:nvSpPr>
          <p:cNvPr id="5" name="Slide Number Placeholder 4"/>
          <p:cNvSpPr>
            <a:spLocks noGrp="1"/>
          </p:cNvSpPr>
          <p:nvPr>
            <p:ph type="sldNum" sz="quarter" idx="12"/>
          </p:nvPr>
        </p:nvSpPr>
        <p:spPr/>
        <p:txBody>
          <a:bodyPr/>
          <a:lstStyle/>
          <a:p>
            <a:fld id="{F8ADBA3D-A35C-4DA5-A631-4D061CBE8599}" type="slidenum">
              <a:rPr lang="en-US" smtClean="0"/>
              <a:t>55</a:t>
            </a:fld>
            <a:endParaRPr lang="en-US"/>
          </a:p>
        </p:txBody>
      </p:sp>
      <p:pic>
        <p:nvPicPr>
          <p:cNvPr id="4" name="Picture 2" descr="Image of a student at a computer with a thought cloud"/>
          <p:cNvPicPr>
            <a:picLocks noChangeAspect="1" noChangeArrowheads="1"/>
          </p:cNvPicPr>
          <p:nvPr/>
        </p:nvPicPr>
        <p:blipFill>
          <a:blip r:embed="rId3" cstate="print"/>
          <a:srcRect/>
          <a:stretch>
            <a:fillRect/>
          </a:stretch>
        </p:blipFill>
        <p:spPr bwMode="auto">
          <a:xfrm>
            <a:off x="3771900" y="1888789"/>
            <a:ext cx="1428750" cy="1464011"/>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3379930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97644"/>
            <a:ext cx="6286500" cy="4495800"/>
          </a:xfrm>
        </p:spPr>
        <p:txBody>
          <a:bodyPr>
            <a:normAutofit/>
          </a:bodyPr>
          <a:lstStyle/>
          <a:p>
            <a:pPr algn="ctr"/>
            <a:r>
              <a:rPr lang="en-US" dirty="0"/>
              <a:t>Compare scores.</a:t>
            </a:r>
            <a:br>
              <a:rPr lang="en-US" dirty="0"/>
            </a:br>
            <a:r>
              <a:rPr lang="en-US" dirty="0"/>
              <a:t/>
            </a:r>
            <a:br>
              <a:rPr lang="en-US" dirty="0"/>
            </a:br>
            <a:r>
              <a:rPr lang="en-US" dirty="0"/>
              <a:t/>
            </a:r>
            <a:br>
              <a:rPr lang="en-US" dirty="0"/>
            </a:br>
            <a:r>
              <a:rPr lang="en-US" dirty="0"/>
              <a:t/>
            </a:r>
            <a:br>
              <a:rPr lang="en-US" dirty="0"/>
            </a:br>
            <a:r>
              <a:rPr lang="en-US" dirty="0"/>
              <a:t>Discuss discrepancies.</a:t>
            </a:r>
          </a:p>
        </p:txBody>
      </p:sp>
      <p:sp>
        <p:nvSpPr>
          <p:cNvPr id="5" name="Slide Number Placeholder 4"/>
          <p:cNvSpPr>
            <a:spLocks noGrp="1"/>
          </p:cNvSpPr>
          <p:nvPr>
            <p:ph type="sldNum" sz="quarter" idx="12"/>
          </p:nvPr>
        </p:nvSpPr>
        <p:spPr/>
        <p:txBody>
          <a:bodyPr/>
          <a:lstStyle/>
          <a:p>
            <a:fld id="{F8ADBA3D-A35C-4DA5-A631-4D061CBE8599}" type="slidenum">
              <a:rPr lang="en-US" smtClean="0"/>
              <a:t>56</a:t>
            </a:fld>
            <a:endParaRPr lang="en-US"/>
          </a:p>
        </p:txBody>
      </p:sp>
      <p:pic>
        <p:nvPicPr>
          <p:cNvPr id="4" name="Picture 2" descr="Image of two students talking"/>
          <p:cNvPicPr>
            <a:picLocks noChangeAspect="1" noChangeArrowheads="1"/>
          </p:cNvPicPr>
          <p:nvPr/>
        </p:nvPicPr>
        <p:blipFill>
          <a:blip r:embed="rId3" cstate="print"/>
          <a:srcRect/>
          <a:stretch>
            <a:fillRect/>
          </a:stretch>
        </p:blipFill>
        <p:spPr bwMode="auto">
          <a:xfrm>
            <a:off x="3696960" y="2036113"/>
            <a:ext cx="1683967" cy="1447797"/>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40221452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696200" cy="1143000"/>
          </a:xfrm>
        </p:spPr>
        <p:txBody>
          <a:bodyPr>
            <a:noAutofit/>
          </a:bodyPr>
          <a:lstStyle/>
          <a:p>
            <a:r>
              <a:rPr lang="en-US" sz="3200" dirty="0"/>
              <a:t>Before we look at responses to the final item, reflect on the demands of this item.</a:t>
            </a:r>
          </a:p>
        </p:txBody>
      </p:sp>
      <p:sp>
        <p:nvSpPr>
          <p:cNvPr id="6" name="Content Placeholder 2"/>
          <p:cNvSpPr>
            <a:spLocks noGrp="1"/>
          </p:cNvSpPr>
          <p:nvPr>
            <p:ph idx="1"/>
          </p:nvPr>
        </p:nvSpPr>
        <p:spPr>
          <a:xfrm>
            <a:off x="1371600" y="2209800"/>
            <a:ext cx="6172200" cy="2956459"/>
          </a:xfrm>
        </p:spPr>
        <p:txBody>
          <a:bodyPr>
            <a:noAutofit/>
          </a:bodyPr>
          <a:lstStyle/>
          <a:p>
            <a:r>
              <a:rPr lang="en-US" sz="2400" dirty="0"/>
              <a:t>What do students need to know and be able to do in order to produce a strong response to this item? (Refer to your notes on </a:t>
            </a:r>
            <a:r>
              <a:rPr lang="en-US" sz="2400" dirty="0">
                <a:solidFill>
                  <a:srgbClr val="000000"/>
                </a:solidFill>
              </a:rPr>
              <a:t>Handout 2.1.)</a:t>
            </a:r>
          </a:p>
          <a:p>
            <a:pPr marL="0" indent="0">
              <a:buNone/>
            </a:pPr>
            <a:endParaRPr lang="en-US" sz="2400" dirty="0">
              <a:solidFill>
                <a:srgbClr val="000000"/>
              </a:solidFill>
            </a:endParaRPr>
          </a:p>
          <a:p>
            <a:r>
              <a:rPr lang="en-US" sz="2400" dirty="0">
                <a:solidFill>
                  <a:srgbClr val="000000"/>
                </a:solidFill>
              </a:rPr>
              <a:t>Once you begin looking at the student work, add to your notes on Handout 2.4.</a:t>
            </a:r>
          </a:p>
        </p:txBody>
      </p:sp>
      <p:sp>
        <p:nvSpPr>
          <p:cNvPr id="4" name="Slide Number Placeholder 3"/>
          <p:cNvSpPr>
            <a:spLocks noGrp="1"/>
          </p:cNvSpPr>
          <p:nvPr>
            <p:ph type="sldNum" sz="quarter" idx="12"/>
          </p:nvPr>
        </p:nvSpPr>
        <p:spPr/>
        <p:txBody>
          <a:bodyPr/>
          <a:lstStyle/>
          <a:p>
            <a:fld id="{F8ADBA3D-A35C-4DA5-A631-4D061CBE8599}" type="slidenum">
              <a:rPr lang="en-US" smtClean="0"/>
              <a:t>57</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9102799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of a student at a computer with a thought cloud"/>
          <p:cNvPicPr>
            <a:picLocks noChangeAspect="1" noChangeArrowheads="1"/>
          </p:cNvPicPr>
          <p:nvPr/>
        </p:nvPicPr>
        <p:blipFill>
          <a:blip r:embed="rId3" cstate="print"/>
          <a:srcRect/>
          <a:stretch>
            <a:fillRect/>
          </a:stretch>
        </p:blipFill>
        <p:spPr bwMode="auto">
          <a:xfrm>
            <a:off x="3581400" y="2438402"/>
            <a:ext cx="1428750" cy="1523998"/>
          </a:xfrm>
          <a:prstGeom prst="rect">
            <a:avLst/>
          </a:prstGeom>
          <a:noFill/>
        </p:spPr>
      </p:pic>
      <p:sp>
        <p:nvSpPr>
          <p:cNvPr id="6" name="Title 1"/>
          <p:cNvSpPr>
            <a:spLocks noGrp="1"/>
          </p:cNvSpPr>
          <p:nvPr>
            <p:ph type="title"/>
          </p:nvPr>
        </p:nvSpPr>
        <p:spPr>
          <a:xfrm>
            <a:off x="1066800" y="1295400"/>
            <a:ext cx="7239000" cy="3962400"/>
          </a:xfrm>
        </p:spPr>
        <p:txBody>
          <a:bodyPr>
            <a:noAutofit/>
          </a:bodyPr>
          <a:lstStyle/>
          <a:p>
            <a:pPr algn="l"/>
            <a:r>
              <a:rPr lang="en-US" sz="3200" dirty="0"/>
              <a:t>Individually review student responses to the next hand-scored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Continue making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58</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22349556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914400"/>
            <a:ext cx="6400800" cy="4419600"/>
          </a:xfrm>
        </p:spPr>
        <p:txBody>
          <a:bodyPr>
            <a:normAutofit/>
          </a:bodyPr>
          <a:lstStyle/>
          <a:p>
            <a:pPr algn="ctr"/>
            <a:r>
              <a:rPr lang="en-US" dirty="0"/>
              <a:t>Review and discuss Scoring Guide for next item.</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F8ADBA3D-A35C-4DA5-A631-4D061CBE8599}" type="slidenum">
              <a:rPr lang="en-US" smtClean="0"/>
              <a:t>59</a:t>
            </a:fld>
            <a:endParaRPr lang="en-US"/>
          </a:p>
        </p:txBody>
      </p:sp>
      <p:pic>
        <p:nvPicPr>
          <p:cNvPr id="4" name="Picture 2" descr="Image of two students talking"/>
          <p:cNvPicPr>
            <a:picLocks noChangeAspect="1" noChangeArrowheads="1"/>
          </p:cNvPicPr>
          <p:nvPr/>
        </p:nvPicPr>
        <p:blipFill>
          <a:blip r:embed="rId3" cstate="print"/>
          <a:srcRect/>
          <a:stretch>
            <a:fillRect/>
          </a:stretch>
        </p:blipFill>
        <p:spPr bwMode="auto">
          <a:xfrm>
            <a:off x="3657600" y="2438403"/>
            <a:ext cx="1714500" cy="1600198"/>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2129170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001000" cy="296445"/>
          </a:xfrm>
        </p:spPr>
        <p:txBody>
          <a:bodyPr>
            <a:noAutofit/>
          </a:bodyPr>
          <a:lstStyle/>
          <a:p>
            <a:r>
              <a:rPr lang="en-US" sz="3300" dirty="0"/>
              <a:t>Session 1 – Assessment Literacy Introduction</a:t>
            </a:r>
            <a:br>
              <a:rPr lang="en-US" sz="3300" dirty="0"/>
            </a:br>
            <a:endParaRPr lang="en-US" sz="33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Objectives:</a:t>
            </a:r>
          </a:p>
          <a:p>
            <a:r>
              <a:rPr lang="en-US" sz="3000" dirty="0"/>
              <a:t>Develop a shared understanding of the intended purposes of different types of assessment within a balanced assessment system</a:t>
            </a:r>
          </a:p>
          <a:p>
            <a:r>
              <a:rPr lang="en-US" sz="3000" dirty="0"/>
              <a:t>Understand the role of performance assessment in providing robust evidence of student learning</a:t>
            </a:r>
          </a:p>
          <a:p>
            <a:r>
              <a:rPr lang="en-US" sz="3000" dirty="0"/>
              <a:t>Understand the role of performance assessment within the design of the Smarter Balanced Assessment System</a:t>
            </a:r>
            <a:endParaRPr lang="en-US" dirty="0"/>
          </a:p>
        </p:txBody>
      </p:sp>
      <p:sp>
        <p:nvSpPr>
          <p:cNvPr id="5" name="TextBox 4" descr="Session 1: Assessment Literacy Overview&#10;"/>
          <p:cNvSpPr txBox="1"/>
          <p:nvPr/>
        </p:nvSpPr>
        <p:spPr>
          <a:xfrm>
            <a:off x="152400" y="128588"/>
            <a:ext cx="4273550" cy="369332"/>
          </a:xfrm>
          <a:prstGeom prst="rect">
            <a:avLst/>
          </a:prstGeom>
          <a:noFill/>
        </p:spPr>
        <p:txBody>
          <a:bodyPr wrap="square" rtlCol="0" anchor="t">
            <a:spAutoFit/>
          </a:bodyPr>
          <a:lstStyle/>
          <a:p>
            <a:endParaRPr lang="x-none" dirty="0">
              <a:solidFill>
                <a:srgbClr val="053760"/>
              </a:solidFill>
              <a:latin typeface="Calibri"/>
            </a:endParaRPr>
          </a:p>
        </p:txBody>
      </p:sp>
      <p:sp>
        <p:nvSpPr>
          <p:cNvPr id="6" name="TextBox 5" descr="Session 1: Assessment Literacy Overview&#10;"/>
          <p:cNvSpPr txBox="1"/>
          <p:nvPr/>
        </p:nvSpPr>
        <p:spPr>
          <a:xfrm>
            <a:off x="158150" y="129396"/>
            <a:ext cx="3993978" cy="369332"/>
          </a:xfrm>
          <a:prstGeom prst="rect">
            <a:avLst/>
          </a:prstGeom>
          <a:noFill/>
        </p:spPr>
        <p:txBody>
          <a:bodyPr wrap="none" rtlCol="0" anchor="t">
            <a:spAutoFit/>
          </a:bodyPr>
          <a:lstStyle/>
          <a:p>
            <a:r>
              <a:rPr lang="x-none" dirty="0">
                <a:solidFill>
                  <a:srgbClr val="053760"/>
                </a:solidFill>
              </a:rPr>
              <a:t>Session 1: Assessment Literacy Overview</a:t>
            </a:r>
          </a:p>
        </p:txBody>
      </p:sp>
    </p:spTree>
    <p:extLst>
      <p:ext uri="{BB962C8B-B14F-4D97-AF65-F5344CB8AC3E}">
        <p14:creationId xmlns:p14="http://schemas.microsoft.com/office/powerpoint/2010/main" val="16468562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680" y="2362200"/>
            <a:ext cx="5486400" cy="2971800"/>
          </a:xfrm>
        </p:spPr>
        <p:txBody>
          <a:bodyPr>
            <a:normAutofit/>
          </a:bodyPr>
          <a:lstStyle/>
          <a:p>
            <a:r>
              <a:rPr lang="en-US" dirty="0">
                <a:solidFill>
                  <a:schemeClr val="accent1"/>
                </a:solidFill>
              </a:rPr>
              <a:t/>
            </a:r>
            <a:br>
              <a:rPr lang="en-US" dirty="0">
                <a:solidFill>
                  <a:schemeClr val="accent1"/>
                </a:solidFill>
              </a:rPr>
            </a:br>
            <a:r>
              <a:rPr lang="en-US" dirty="0"/>
              <a:t>Individually score student responses.</a:t>
            </a:r>
          </a:p>
        </p:txBody>
      </p:sp>
      <p:sp>
        <p:nvSpPr>
          <p:cNvPr id="5" name="Slide Number Placeholder 4"/>
          <p:cNvSpPr>
            <a:spLocks noGrp="1"/>
          </p:cNvSpPr>
          <p:nvPr>
            <p:ph type="sldNum" sz="quarter" idx="12"/>
          </p:nvPr>
        </p:nvSpPr>
        <p:spPr/>
        <p:txBody>
          <a:bodyPr/>
          <a:lstStyle/>
          <a:p>
            <a:fld id="{F8ADBA3D-A35C-4DA5-A631-4D061CBE8599}" type="slidenum">
              <a:rPr lang="en-US" smtClean="0"/>
              <a:t>60</a:t>
            </a:fld>
            <a:endParaRPr lang="en-US"/>
          </a:p>
        </p:txBody>
      </p:sp>
      <p:pic>
        <p:nvPicPr>
          <p:cNvPr id="4" name="Picture 2" descr="Image of a student at a computer with a thought cloud"/>
          <p:cNvPicPr>
            <a:picLocks noChangeAspect="1" noChangeArrowheads="1"/>
          </p:cNvPicPr>
          <p:nvPr/>
        </p:nvPicPr>
        <p:blipFill>
          <a:blip r:embed="rId3" cstate="print"/>
          <a:srcRect/>
          <a:stretch>
            <a:fillRect/>
          </a:stretch>
        </p:blipFill>
        <p:spPr bwMode="auto">
          <a:xfrm>
            <a:off x="3771900" y="1888789"/>
            <a:ext cx="1428750" cy="1464011"/>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8946778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99898"/>
            <a:ext cx="6286500" cy="4495800"/>
          </a:xfrm>
        </p:spPr>
        <p:txBody>
          <a:bodyPr>
            <a:normAutofit/>
          </a:bodyPr>
          <a:lstStyle/>
          <a:p>
            <a:pPr algn="ctr"/>
            <a:r>
              <a:rPr lang="en-US" dirty="0"/>
              <a:t>Compare scores.</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Discuss discrepancies.</a:t>
            </a:r>
          </a:p>
        </p:txBody>
      </p:sp>
      <p:sp>
        <p:nvSpPr>
          <p:cNvPr id="5" name="Slide Number Placeholder 4"/>
          <p:cNvSpPr>
            <a:spLocks noGrp="1"/>
          </p:cNvSpPr>
          <p:nvPr>
            <p:ph type="sldNum" sz="quarter" idx="12"/>
          </p:nvPr>
        </p:nvSpPr>
        <p:spPr/>
        <p:txBody>
          <a:bodyPr/>
          <a:lstStyle/>
          <a:p>
            <a:fld id="{F8ADBA3D-A35C-4DA5-A631-4D061CBE8599}" type="slidenum">
              <a:rPr lang="en-US" smtClean="0"/>
              <a:t>61</a:t>
            </a:fld>
            <a:endParaRPr lang="en-US"/>
          </a:p>
        </p:txBody>
      </p:sp>
      <p:pic>
        <p:nvPicPr>
          <p:cNvPr id="4" name="Picture 2" descr="Image of two students talking"/>
          <p:cNvPicPr>
            <a:picLocks noChangeAspect="1" noChangeArrowheads="1"/>
          </p:cNvPicPr>
          <p:nvPr/>
        </p:nvPicPr>
        <p:blipFill>
          <a:blip r:embed="rId3" cstate="print"/>
          <a:srcRect/>
          <a:stretch>
            <a:fillRect/>
          </a:stretch>
        </p:blipFill>
        <p:spPr bwMode="auto">
          <a:xfrm>
            <a:off x="3638550" y="2286000"/>
            <a:ext cx="1981200" cy="1723597"/>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2C: Analyzing Student Work</a:t>
            </a:r>
          </a:p>
        </p:txBody>
      </p:sp>
    </p:spTree>
    <p:extLst>
      <p:ext uri="{BB962C8B-B14F-4D97-AF65-F5344CB8AC3E}">
        <p14:creationId xmlns:p14="http://schemas.microsoft.com/office/powerpoint/2010/main" val="18923892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785" y="509538"/>
            <a:ext cx="8229600" cy="725587"/>
          </a:xfrm>
        </p:spPr>
        <p:txBody>
          <a:bodyPr>
            <a:normAutofit fontScale="90000"/>
          </a:bodyPr>
          <a:lstStyle/>
          <a:p>
            <a:r>
              <a:rPr lang="en-US" sz="4000" dirty="0">
                <a:solidFill>
                  <a:srgbClr val="1F497D"/>
                </a:solidFill>
                <a:cs typeface="Georgia"/>
              </a:rPr>
              <a:t>Session 2 Progress</a:t>
            </a:r>
            <a:r>
              <a:rPr lang="en-US" dirty="0">
                <a:solidFill>
                  <a:srgbClr val="1F497D"/>
                </a:solidFill>
                <a:cs typeface="Georgia"/>
              </a:rPr>
              <a:t/>
            </a:r>
            <a:br>
              <a:rPr lang="en-US" dirty="0">
                <a:solidFill>
                  <a:srgbClr val="1F497D"/>
                </a:solidFill>
                <a:cs typeface="Georgia"/>
              </a:rPr>
            </a:br>
            <a:endParaRPr lang="en-US"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62</a:t>
            </a:fld>
            <a:endParaRPr lang="en-US"/>
          </a:p>
        </p:txBody>
      </p:sp>
      <p:sp>
        <p:nvSpPr>
          <p:cNvPr id="6" name="Content Placeholder 2"/>
          <p:cNvSpPr txBox="1">
            <a:spLocks/>
          </p:cNvSpPr>
          <p:nvPr/>
        </p:nvSpPr>
        <p:spPr>
          <a:xfrm>
            <a:off x="753988" y="1584525"/>
            <a:ext cx="3405755" cy="22937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000" dirty="0">
                <a:solidFill>
                  <a:schemeClr val="accent1">
                    <a:lumMod val="75000"/>
                  </a:schemeClr>
                </a:solidFill>
              </a:rPr>
              <a:t>Complete </a:t>
            </a:r>
            <a:r>
              <a:rPr lang="en-US" sz="2000" dirty="0"/>
              <a:t>performance</a:t>
            </a:r>
            <a:r>
              <a:rPr lang="en-US" sz="2000" dirty="0">
                <a:solidFill>
                  <a:schemeClr val="accent1">
                    <a:lumMod val="75000"/>
                  </a:schemeClr>
                </a:solidFill>
              </a:rPr>
              <a:t> task </a:t>
            </a:r>
          </a:p>
          <a:p>
            <a:pPr marL="0" indent="0">
              <a:spcAft>
                <a:spcPts val="600"/>
              </a:spcAft>
              <a:buFont typeface="Arial"/>
              <a:buNone/>
            </a:pPr>
            <a:r>
              <a:rPr lang="en-US" sz="2000" dirty="0"/>
              <a:t>Share initial reactions to task</a:t>
            </a:r>
          </a:p>
          <a:p>
            <a:pPr marL="0" indent="0">
              <a:spcAft>
                <a:spcPts val="600"/>
              </a:spcAft>
              <a:buFont typeface="Arial"/>
              <a:buNone/>
            </a:pPr>
            <a:r>
              <a:rPr lang="en-US" sz="2000" dirty="0"/>
              <a:t>Identify the mathematics and anticipate the issues</a:t>
            </a:r>
          </a:p>
          <a:p>
            <a:pPr marL="0" indent="0">
              <a:buFont typeface="Arial"/>
              <a:buNone/>
            </a:pPr>
            <a:endParaRPr lang="en-US" sz="2000" b="1" u="sng" dirty="0"/>
          </a:p>
          <a:p>
            <a:pPr marL="0" indent="0">
              <a:buFont typeface="Arial"/>
              <a:buNone/>
            </a:pPr>
            <a:endParaRPr lang="en-US" sz="2000" dirty="0"/>
          </a:p>
        </p:txBody>
      </p:sp>
      <p:sp>
        <p:nvSpPr>
          <p:cNvPr id="7" name="Content Placeholder 1"/>
          <p:cNvSpPr txBox="1">
            <a:spLocks/>
          </p:cNvSpPr>
          <p:nvPr/>
        </p:nvSpPr>
        <p:spPr>
          <a:xfrm>
            <a:off x="4572000" y="1592262"/>
            <a:ext cx="3962400" cy="43513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000" dirty="0">
                <a:solidFill>
                  <a:srgbClr val="000000"/>
                </a:solidFill>
              </a:rPr>
              <a:t>Read student responses to first item </a:t>
            </a:r>
          </a:p>
          <a:p>
            <a:pPr marL="0" indent="0">
              <a:spcBef>
                <a:spcPts val="528"/>
              </a:spcBef>
              <a:spcAft>
                <a:spcPts val="600"/>
              </a:spcAft>
              <a:buFont typeface="Arial"/>
              <a:buNone/>
            </a:pPr>
            <a:r>
              <a:rPr lang="en-US" sz="2000" dirty="0">
                <a:solidFill>
                  <a:srgbClr val="000000"/>
                </a:solidFill>
              </a:rPr>
              <a:t>Review and discuss Scoring Guide for first item</a:t>
            </a:r>
          </a:p>
          <a:p>
            <a:pPr marL="0" indent="0">
              <a:spcBef>
                <a:spcPts val="528"/>
              </a:spcBef>
              <a:spcAft>
                <a:spcPts val="600"/>
              </a:spcAft>
              <a:buFont typeface="Arial"/>
              <a:buNone/>
            </a:pPr>
            <a:r>
              <a:rPr lang="en-US" sz="2000" dirty="0">
                <a:solidFill>
                  <a:srgbClr val="000000"/>
                </a:solidFill>
              </a:rPr>
              <a:t>Score student responses to item</a:t>
            </a:r>
          </a:p>
          <a:p>
            <a:pPr marL="0" indent="0">
              <a:spcBef>
                <a:spcPts val="528"/>
              </a:spcBef>
              <a:spcAft>
                <a:spcPts val="600"/>
              </a:spcAft>
              <a:buFont typeface="Arial"/>
              <a:buNone/>
            </a:pPr>
            <a:r>
              <a:rPr lang="en-US" sz="2000" dirty="0">
                <a:solidFill>
                  <a:srgbClr val="000000"/>
                </a:solidFill>
              </a:rPr>
              <a:t>Compare and discuss scores for item </a:t>
            </a:r>
          </a:p>
          <a:p>
            <a:pPr marL="0" indent="0">
              <a:spcBef>
                <a:spcPts val="528"/>
              </a:spcBef>
              <a:spcAft>
                <a:spcPts val="600"/>
              </a:spcAft>
              <a:buFont typeface="Arial"/>
              <a:buNone/>
            </a:pPr>
            <a:r>
              <a:rPr lang="en-US" sz="2000" i="1" dirty="0">
                <a:solidFill>
                  <a:srgbClr val="000000"/>
                </a:solidFill>
              </a:rPr>
              <a:t>Repeat the steps of scoring with next hand-scored item(s)</a:t>
            </a:r>
          </a:p>
          <a:p>
            <a:pPr marL="0" indent="0">
              <a:spcBef>
                <a:spcPts val="528"/>
              </a:spcBef>
              <a:spcAft>
                <a:spcPts val="600"/>
              </a:spcAft>
              <a:buFont typeface="Arial"/>
              <a:buNone/>
            </a:pPr>
            <a:r>
              <a:rPr lang="en-US" sz="2200" u="sng" dirty="0">
                <a:solidFill>
                  <a:srgbClr val="000000"/>
                </a:solidFill>
              </a:rPr>
              <a:t>2D Debriefing the Task</a:t>
            </a:r>
            <a:endParaRPr lang="en-US" sz="2200" dirty="0">
              <a:solidFill>
                <a:srgbClr val="000000"/>
              </a:solidFill>
            </a:endParaRPr>
          </a:p>
        </p:txBody>
      </p:sp>
      <p:sp>
        <p:nvSpPr>
          <p:cNvPr id="8" name="Text Placeholder 3"/>
          <p:cNvSpPr txBox="1">
            <a:spLocks/>
          </p:cNvSpPr>
          <p:nvPr/>
        </p:nvSpPr>
        <p:spPr>
          <a:xfrm>
            <a:off x="638557" y="1211262"/>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2A Getting to Know the Task</a:t>
            </a:r>
          </a:p>
        </p:txBody>
      </p:sp>
      <p:sp>
        <p:nvSpPr>
          <p:cNvPr id="9" name="Text Placeholder 4"/>
          <p:cNvSpPr txBox="1">
            <a:spLocks/>
          </p:cNvSpPr>
          <p:nvPr/>
        </p:nvSpPr>
        <p:spPr>
          <a:xfrm>
            <a:off x="4602271" y="1219200"/>
            <a:ext cx="3371849"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2C Analyzing Student Work </a:t>
            </a:r>
          </a:p>
        </p:txBody>
      </p:sp>
      <p:pic>
        <p:nvPicPr>
          <p:cNvPr id="10"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49" y="2125662"/>
            <a:ext cx="171451" cy="238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1668462"/>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677" y="2514600"/>
            <a:ext cx="164523"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heck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6270" y="2125662"/>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heck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9130" y="2887662"/>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heck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3086" y="3344862"/>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heck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3086" y="1668462"/>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eck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6750" y="3800375"/>
            <a:ext cx="171450" cy="2382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u="sng" dirty="0"/>
              <a:t>2B Unpacking the Task</a:t>
            </a:r>
          </a:p>
          <a:p>
            <a:pPr indent="0">
              <a:buNone/>
            </a:pPr>
            <a:r>
              <a:rPr lang="en-US" sz="2000" dirty="0"/>
              <a:t>Alignment activity</a:t>
            </a:r>
          </a:p>
        </p:txBody>
      </p:sp>
      <p:pic>
        <p:nvPicPr>
          <p:cNvPr id="19"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877" y="3878262"/>
            <a:ext cx="164523"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690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0"/>
            <a:ext cx="5638800" cy="1524000"/>
          </a:xfrm>
        </p:spPr>
        <p:txBody>
          <a:bodyPr>
            <a:normAutofit/>
          </a:bodyPr>
          <a:lstStyle/>
          <a:p>
            <a:pPr algn="l"/>
            <a:r>
              <a:rPr lang="en-US" dirty="0">
                <a:solidFill>
                  <a:srgbClr val="053760"/>
                </a:solidFill>
              </a:rPr>
              <a:t/>
            </a:r>
            <a:br>
              <a:rPr lang="en-US" dirty="0">
                <a:solidFill>
                  <a:srgbClr val="053760"/>
                </a:solidFill>
              </a:rPr>
            </a:br>
            <a:r>
              <a:rPr lang="en-US" dirty="0">
                <a:solidFill>
                  <a:srgbClr val="053760"/>
                </a:solidFill>
              </a:rPr>
              <a:t>Let’s Debrief the 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63</a:t>
            </a:fld>
            <a:endParaRPr lang="en-US"/>
          </a:p>
        </p:txBody>
      </p:sp>
    </p:spTree>
    <p:extLst>
      <p:ext uri="{BB962C8B-B14F-4D97-AF65-F5344CB8AC3E}">
        <p14:creationId xmlns:p14="http://schemas.microsoft.com/office/powerpoint/2010/main" val="15691321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7892" y="958852"/>
            <a:ext cx="8229600" cy="914400"/>
          </a:xfrm>
        </p:spPr>
        <p:txBody>
          <a:bodyPr>
            <a:normAutofit fontScale="90000"/>
          </a:bodyPr>
          <a:lstStyle/>
          <a:p>
            <a:r>
              <a:rPr lang="en-US" sz="4000" dirty="0">
                <a:solidFill>
                  <a:srgbClr val="053760"/>
                </a:solidFill>
              </a:rPr>
              <a:t>What can we learn from analyzing responses to this task?</a:t>
            </a:r>
            <a:br>
              <a:rPr lang="en-US" sz="4000" dirty="0">
                <a:solidFill>
                  <a:srgbClr val="053760"/>
                </a:solidFill>
              </a:rPr>
            </a:br>
            <a:endParaRPr lang="en-US" dirty="0"/>
          </a:p>
        </p:txBody>
      </p:sp>
      <p:sp>
        <p:nvSpPr>
          <p:cNvPr id="6" name="Content Placeholder 5"/>
          <p:cNvSpPr>
            <a:spLocks noGrp="1"/>
          </p:cNvSpPr>
          <p:nvPr>
            <p:ph idx="1"/>
          </p:nvPr>
        </p:nvSpPr>
        <p:spPr/>
        <p:txBody>
          <a:bodyPr/>
          <a:lstStyle/>
          <a:p>
            <a:pPr marL="457200" lvl="1" indent="0">
              <a:buNone/>
            </a:pPr>
            <a:endParaRPr lang="en-US" dirty="0" smtClean="0"/>
          </a:p>
          <a:p>
            <a:pPr lvl="1"/>
            <a:r>
              <a:rPr lang="en-US" dirty="0" smtClean="0"/>
              <a:t>Successful approaches</a:t>
            </a:r>
          </a:p>
          <a:p>
            <a:pPr lvl="1"/>
            <a:r>
              <a:rPr lang="en-US" dirty="0" smtClean="0"/>
              <a:t>Examples of good explanations</a:t>
            </a:r>
          </a:p>
          <a:p>
            <a:pPr lvl="1"/>
            <a:r>
              <a:rPr lang="en-US" dirty="0" smtClean="0"/>
              <a:t>Common errors/misconceptions</a:t>
            </a:r>
          </a:p>
          <a:p>
            <a:pPr lvl="1"/>
            <a:endParaRPr lang="en-US" dirty="0"/>
          </a:p>
        </p:txBody>
      </p:sp>
      <p:sp>
        <p:nvSpPr>
          <p:cNvPr id="3" name="Slide Number Placeholder 2"/>
          <p:cNvSpPr>
            <a:spLocks noGrp="1"/>
          </p:cNvSpPr>
          <p:nvPr>
            <p:ph type="sldNum" sz="quarter" idx="12"/>
          </p:nvPr>
        </p:nvSpPr>
        <p:spPr/>
        <p:txBody>
          <a:bodyPr/>
          <a:lstStyle/>
          <a:p>
            <a:fld id="{F8ADBA3D-A35C-4DA5-A631-4D061CBE8599}" type="slidenum">
              <a:rPr lang="en-US" smtClean="0"/>
              <a:pPr/>
              <a:t>64</a:t>
            </a:fld>
            <a:endParaRPr lang="en-US"/>
          </a:p>
        </p:txBody>
      </p:sp>
      <p:sp>
        <p:nvSpPr>
          <p:cNvPr id="8" name="TextBox 7"/>
          <p:cNvSpPr txBox="1"/>
          <p:nvPr/>
        </p:nvSpPr>
        <p:spPr>
          <a:xfrm>
            <a:off x="228600" y="152400"/>
            <a:ext cx="3121918" cy="369332"/>
          </a:xfrm>
          <a:prstGeom prst="rect">
            <a:avLst/>
          </a:prstGeom>
          <a:noFill/>
        </p:spPr>
        <p:txBody>
          <a:bodyPr wrap="none" rtlCol="0">
            <a:spAutoFit/>
          </a:bodyPr>
          <a:lstStyle/>
          <a:p>
            <a:r>
              <a:rPr lang="en-US" dirty="0">
                <a:solidFill>
                  <a:srgbClr val="053760"/>
                </a:solidFill>
              </a:rPr>
              <a:t>Session 2D: Debriefing the Task</a:t>
            </a:r>
            <a:endParaRPr lang="en-US" dirty="0"/>
          </a:p>
        </p:txBody>
      </p:sp>
    </p:spTree>
    <p:extLst>
      <p:ext uri="{BB962C8B-B14F-4D97-AF65-F5344CB8AC3E}">
        <p14:creationId xmlns:p14="http://schemas.microsoft.com/office/powerpoint/2010/main" val="35253317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6172200" cy="914400"/>
          </a:xfrm>
        </p:spPr>
        <p:txBody>
          <a:bodyPr>
            <a:normAutofit fontScale="90000"/>
          </a:bodyPr>
          <a:lstStyle/>
          <a:p>
            <a:r>
              <a:rPr lang="en-US" dirty="0">
                <a:cs typeface="Georgia"/>
              </a:rPr>
              <a:t>Reflecting back and thinking ahead</a:t>
            </a:r>
          </a:p>
        </p:txBody>
      </p:sp>
      <p:sp>
        <p:nvSpPr>
          <p:cNvPr id="2" name="Content Placeholder 1"/>
          <p:cNvSpPr>
            <a:spLocks noGrp="1"/>
          </p:cNvSpPr>
          <p:nvPr>
            <p:ph idx="1"/>
          </p:nvPr>
        </p:nvSpPr>
        <p:spPr>
          <a:xfrm>
            <a:off x="1485900" y="1280160"/>
            <a:ext cx="6172200" cy="4358640"/>
          </a:xfrm>
        </p:spPr>
        <p:txBody>
          <a:bodyPr>
            <a:normAutofit fontScale="92500" lnSpcReduction="10000"/>
          </a:bodyPr>
          <a:lstStyle/>
          <a:p>
            <a:pPr lvl="0"/>
            <a:r>
              <a:rPr lang="en-US" dirty="0">
                <a:solidFill>
                  <a:srgbClr val="000000"/>
                </a:solidFill>
                <a:cs typeface="Georgia"/>
              </a:rPr>
              <a:t>What are the knowledge and skill demands of this task for students? </a:t>
            </a:r>
          </a:p>
          <a:p>
            <a:pPr marL="109728" indent="0">
              <a:buNone/>
            </a:pPr>
            <a:endParaRPr lang="en-US" dirty="0">
              <a:solidFill>
                <a:srgbClr val="000000"/>
              </a:solidFill>
              <a:cs typeface="Georgia"/>
            </a:endParaRPr>
          </a:p>
          <a:p>
            <a:r>
              <a:rPr lang="en-US" dirty="0">
                <a:solidFill>
                  <a:srgbClr val="000000"/>
                </a:solidFill>
                <a:cs typeface="Georgia"/>
              </a:rPr>
              <a:t>What are potential barriers for your own students? </a:t>
            </a:r>
          </a:p>
          <a:p>
            <a:endParaRPr lang="en-US" dirty="0">
              <a:solidFill>
                <a:srgbClr val="000000"/>
              </a:solidFill>
              <a:cs typeface="Georgia"/>
            </a:endParaRPr>
          </a:p>
          <a:p>
            <a:r>
              <a:rPr lang="en-US" dirty="0">
                <a:solidFill>
                  <a:srgbClr val="000000"/>
                </a:solidFill>
                <a:cs typeface="Georgia"/>
              </a:rPr>
              <a:t>What strategies and math practices are your own students accustomed to using with performance tasks?  </a:t>
            </a:r>
          </a:p>
          <a:p>
            <a:endParaRPr lang="en-US" dirty="0">
              <a:solidFill>
                <a:srgbClr val="000000"/>
              </a:solidFill>
              <a:cs typeface="Georgia"/>
            </a:endParaRPr>
          </a:p>
          <a:p>
            <a:pPr marL="109728" indent="0">
              <a:buNone/>
            </a:pPr>
            <a:endParaRPr lang="en-US" dirty="0">
              <a:solidFill>
                <a:srgbClr val="000000"/>
              </a:solidFill>
              <a:cs typeface="Georgia"/>
            </a:endParaRPr>
          </a:p>
        </p:txBody>
      </p:sp>
      <p:sp>
        <p:nvSpPr>
          <p:cNvPr id="7" name="Slide Number Placeholder 6"/>
          <p:cNvSpPr>
            <a:spLocks noGrp="1"/>
          </p:cNvSpPr>
          <p:nvPr>
            <p:ph type="sldNum" sz="quarter" idx="12"/>
          </p:nvPr>
        </p:nvSpPr>
        <p:spPr/>
        <p:txBody>
          <a:bodyPr/>
          <a:lstStyle/>
          <a:p>
            <a:fld id="{F8ADBA3D-A35C-4DA5-A631-4D061CBE8599}" type="slidenum">
              <a:rPr lang="en-US" smtClean="0"/>
              <a:t>65</a:t>
            </a:fld>
            <a:endParaRPr lang="en-US"/>
          </a:p>
        </p:txBody>
      </p:sp>
      <p:sp>
        <p:nvSpPr>
          <p:cNvPr id="5" name="TextBox 4"/>
          <p:cNvSpPr txBox="1"/>
          <p:nvPr/>
        </p:nvSpPr>
        <p:spPr>
          <a:xfrm>
            <a:off x="228600" y="152400"/>
            <a:ext cx="3121918" cy="369332"/>
          </a:xfrm>
          <a:prstGeom prst="rect">
            <a:avLst/>
          </a:prstGeom>
          <a:noFill/>
        </p:spPr>
        <p:txBody>
          <a:bodyPr wrap="none" rtlCol="0">
            <a:spAutoFit/>
          </a:bodyPr>
          <a:lstStyle/>
          <a:p>
            <a:r>
              <a:rPr lang="en-US" dirty="0">
                <a:solidFill>
                  <a:srgbClr val="053760"/>
                </a:solidFill>
              </a:rPr>
              <a:t>Session 2D: Debriefing the Task</a:t>
            </a:r>
            <a:endParaRPr lang="en-US" dirty="0"/>
          </a:p>
        </p:txBody>
      </p:sp>
    </p:spTree>
    <p:extLst>
      <p:ext uri="{BB962C8B-B14F-4D97-AF65-F5344CB8AC3E}">
        <p14:creationId xmlns:p14="http://schemas.microsoft.com/office/powerpoint/2010/main" val="127401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 on the Task and Student Work</a:t>
            </a:r>
          </a:p>
        </p:txBody>
      </p:sp>
      <p:sp>
        <p:nvSpPr>
          <p:cNvPr id="3" name="Content Placeholder 2"/>
          <p:cNvSpPr>
            <a:spLocks noGrp="1"/>
          </p:cNvSpPr>
          <p:nvPr>
            <p:ph idx="1"/>
          </p:nvPr>
        </p:nvSpPr>
        <p:spPr>
          <a:xfrm>
            <a:off x="457200" y="1371600"/>
            <a:ext cx="8229600" cy="4343401"/>
          </a:xfrm>
        </p:spPr>
        <p:txBody>
          <a:bodyPr>
            <a:normAutofit fontScale="70000" lnSpcReduction="20000"/>
          </a:bodyPr>
          <a:lstStyle/>
          <a:p>
            <a:pPr marL="0" indent="0">
              <a:buNone/>
            </a:pPr>
            <a:r>
              <a:rPr lang="en-US" sz="3400" dirty="0"/>
              <a:t>Consider the task and student work you reviewed earlier today:</a:t>
            </a:r>
          </a:p>
          <a:p>
            <a:endParaRPr lang="en-US" sz="3400" dirty="0"/>
          </a:p>
          <a:p>
            <a:r>
              <a:rPr lang="en-US" sz="3400" dirty="0"/>
              <a:t>If the responses you reviewed had been from your own students, where would you want to go in your own instruction?</a:t>
            </a:r>
          </a:p>
          <a:p>
            <a:endParaRPr lang="en-US" sz="3400" dirty="0"/>
          </a:p>
          <a:p>
            <a:r>
              <a:rPr lang="en-US" sz="3400" dirty="0"/>
              <a:t>What kinds of learning experiences and formative assessment opportunities would support students in moving learning forward?</a:t>
            </a:r>
          </a:p>
          <a:p>
            <a:endParaRPr lang="en-US" sz="3400" dirty="0"/>
          </a:p>
          <a:p>
            <a:r>
              <a:rPr lang="en-US" sz="3400" dirty="0"/>
              <a:t>How are the student responses similar to evidence you are accustomed to seeing in your own students’ work?</a:t>
            </a:r>
          </a:p>
          <a:p>
            <a:endParaRPr lang="en-US" dirty="0"/>
          </a:p>
        </p:txBody>
      </p:sp>
      <p:sp>
        <p:nvSpPr>
          <p:cNvPr id="6" name="TextBox 5"/>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2: </a:t>
            </a:r>
            <a:r>
              <a:rPr lang="en-US" dirty="0"/>
              <a:t>Learning from Student Work on Performance Tasks</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6560333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solidFill>
                  <a:schemeClr val="tx2"/>
                </a:solidFill>
              </a:rPr>
              <a:t>Session 3: Learning from Student Work on Performance Tasks</a:t>
            </a:r>
          </a:p>
        </p:txBody>
      </p:sp>
    </p:spTree>
    <p:extLst>
      <p:ext uri="{BB962C8B-B14F-4D97-AF65-F5344CB8AC3E}">
        <p14:creationId xmlns:p14="http://schemas.microsoft.com/office/powerpoint/2010/main" val="14998937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600" dirty="0"/>
              <a:t>Session 3 Objectives</a:t>
            </a:r>
          </a:p>
        </p:txBody>
      </p:sp>
      <p:sp>
        <p:nvSpPr>
          <p:cNvPr id="3" name="Content Placeholder 2"/>
          <p:cNvSpPr>
            <a:spLocks noGrp="1"/>
          </p:cNvSpPr>
          <p:nvPr>
            <p:ph idx="1"/>
          </p:nvPr>
        </p:nvSpPr>
        <p:spPr>
          <a:xfrm>
            <a:off x="457200" y="1335362"/>
            <a:ext cx="8229600" cy="4379638"/>
          </a:xfrm>
        </p:spPr>
        <p:txBody>
          <a:bodyPr>
            <a:normAutofit/>
          </a:bodyPr>
          <a:lstStyle/>
          <a:p>
            <a:r>
              <a:rPr lang="en-US" sz="2800" dirty="0"/>
              <a:t>Deepen understanding of the formative assessment process</a:t>
            </a:r>
          </a:p>
          <a:p>
            <a:r>
              <a:rPr lang="en-US" sz="2800" dirty="0"/>
              <a:t>Analyze evidence of student learning elicited by a performance task</a:t>
            </a:r>
          </a:p>
          <a:p>
            <a:r>
              <a:rPr lang="en-US" sz="2800" dirty="0"/>
              <a:t>Explore meaningful ways of responding to evidence of student learning</a:t>
            </a:r>
          </a:p>
          <a:p>
            <a:r>
              <a:rPr lang="en-US" sz="2800" dirty="0"/>
              <a:t>Plan for modifying instruction based on evidence of student learning</a:t>
            </a:r>
          </a:p>
          <a:p>
            <a:endParaRPr lang="en-US" sz="2800" dirty="0"/>
          </a:p>
        </p:txBody>
      </p:sp>
    </p:spTree>
    <p:extLst>
      <p:ext uri="{BB962C8B-B14F-4D97-AF65-F5344CB8AC3E}">
        <p14:creationId xmlns:p14="http://schemas.microsoft.com/office/powerpoint/2010/main" val="14223418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8153400" cy="1828800"/>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Let’s Get to </a:t>
            </a:r>
            <a:r>
              <a:rPr lang="en-US">
                <a:solidFill>
                  <a:srgbClr val="053760"/>
                </a:solidFill>
              </a:rPr>
              <a:t>Know Another Performance </a:t>
            </a:r>
            <a:r>
              <a:rPr lang="en-US" dirty="0">
                <a:solidFill>
                  <a:srgbClr val="053760"/>
                </a:solidFill>
              </a:rPr>
              <a:t>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69</a:t>
            </a:fld>
            <a:endParaRPr lang="en-US"/>
          </a:p>
        </p:txBody>
      </p:sp>
    </p:spTree>
    <p:extLst>
      <p:ext uri="{BB962C8B-B14F-4D97-AF65-F5344CB8AC3E}">
        <p14:creationId xmlns:p14="http://schemas.microsoft.com/office/powerpoint/2010/main" val="252078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914400"/>
          </a:xfrm>
        </p:spPr>
        <p:txBody>
          <a:bodyPr/>
          <a:lstStyle/>
          <a:p>
            <a:r>
              <a:rPr lang="en-US" dirty="0"/>
              <a:t>Types of Assessment</a:t>
            </a:r>
          </a:p>
        </p:txBody>
      </p:sp>
      <p:sp>
        <p:nvSpPr>
          <p:cNvPr id="3" name="Content Placeholder 2"/>
          <p:cNvSpPr>
            <a:spLocks noGrp="1"/>
          </p:cNvSpPr>
          <p:nvPr>
            <p:ph idx="1"/>
          </p:nvPr>
        </p:nvSpPr>
        <p:spPr>
          <a:xfrm>
            <a:off x="330678" y="1543050"/>
            <a:ext cx="8229600" cy="4114800"/>
          </a:xfrm>
        </p:spPr>
        <p:txBody>
          <a:bodyPr vert="horz" lIns="91440" tIns="45720" rIns="91440" bIns="45720" rtlCol="0" anchor="t">
            <a:normAutofit/>
          </a:bodyPr>
          <a:lstStyle/>
          <a:p>
            <a:r>
              <a:rPr lang="x-none" dirty="0"/>
              <a:t>As we discuss three different types of assessment – formative, interim</a:t>
            </a:r>
            <a:r>
              <a:rPr lang="en-US" dirty="0"/>
              <a:t>,</a:t>
            </a:r>
            <a:r>
              <a:rPr lang="x-none" dirty="0"/>
              <a:t> and summative – use Handout 1.1</a:t>
            </a:r>
            <a:r>
              <a:rPr lang="en-US" dirty="0"/>
              <a:t> (pg. 2)</a:t>
            </a:r>
            <a:r>
              <a:rPr lang="x-none" dirty="0"/>
              <a:t> to capture your notes. </a:t>
            </a:r>
            <a:endParaRPr lang="en-US" dirty="0"/>
          </a:p>
          <a:p>
            <a:r>
              <a:rPr lang="x-none" dirty="0"/>
              <a:t>Think about how these different types of assessment work together to inform teaching and learning.</a:t>
            </a:r>
          </a:p>
        </p:txBody>
      </p:sp>
      <p:sp>
        <p:nvSpPr>
          <p:cNvPr id="5" name="TextBox 4"/>
          <p:cNvSpPr txBox="1"/>
          <p:nvPr/>
        </p:nvSpPr>
        <p:spPr>
          <a:xfrm>
            <a:off x="158150" y="129396"/>
            <a:ext cx="3993978" cy="369332"/>
          </a:xfrm>
          <a:prstGeom prst="rect">
            <a:avLst/>
          </a:prstGeom>
          <a:noFill/>
        </p:spPr>
        <p:txBody>
          <a:bodyPr wrap="none" rtlCol="0" anchor="t">
            <a:spAutoFit/>
          </a:bodyPr>
          <a:lstStyle/>
          <a:p>
            <a:r>
              <a:rPr lang="x-none" dirty="0">
                <a:solidFill>
                  <a:srgbClr val="053760"/>
                </a:solidFill>
              </a:rPr>
              <a:t>Session 1: Assessment Literacy Overview</a:t>
            </a:r>
          </a:p>
        </p:txBody>
      </p:sp>
    </p:spTree>
    <p:extLst>
      <p:ext uri="{BB962C8B-B14F-4D97-AF65-F5344CB8AC3E}">
        <p14:creationId xmlns:p14="http://schemas.microsoft.com/office/powerpoint/2010/main" val="2047151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76755"/>
            <a:ext cx="7197969" cy="914400"/>
          </a:xfrm>
        </p:spPr>
        <p:txBody>
          <a:bodyPr>
            <a:normAutofit fontScale="90000"/>
          </a:bodyPr>
          <a:lstStyle/>
          <a:p>
            <a:pPr marL="0" indent="0" algn="ctr"/>
            <a:r>
              <a:rPr lang="en-US" sz="4000" dirty="0"/>
              <a:t>Individually Complete </a:t>
            </a:r>
            <a:r>
              <a:rPr lang="en-US" sz="4000" dirty="0" smtClean="0"/>
              <a:t/>
            </a:r>
            <a:br>
              <a:rPr lang="en-US" sz="4000" dirty="0" smtClean="0"/>
            </a:br>
            <a:r>
              <a:rPr lang="en-US" sz="4000" dirty="0" smtClean="0"/>
              <a:t>a </a:t>
            </a:r>
            <a:r>
              <a:rPr lang="en-US" sz="4000" dirty="0"/>
              <a:t>Performance Task</a:t>
            </a:r>
            <a:r>
              <a:rPr lang="en-US" dirty="0"/>
              <a:t/>
            </a:r>
            <a:br>
              <a:rPr lang="en-US" dirty="0"/>
            </a:br>
            <a:endParaRPr lang="en-US" dirty="0"/>
          </a:p>
        </p:txBody>
      </p:sp>
      <p:sp>
        <p:nvSpPr>
          <p:cNvPr id="3" name="Content Placeholder 2"/>
          <p:cNvSpPr>
            <a:spLocks noGrp="1"/>
          </p:cNvSpPr>
          <p:nvPr>
            <p:ph idx="1"/>
          </p:nvPr>
        </p:nvSpPr>
        <p:spPr>
          <a:xfrm>
            <a:off x="422031" y="2667000"/>
            <a:ext cx="8229600" cy="2762638"/>
          </a:xfrm>
        </p:spPr>
        <p:txBody>
          <a:bodyPr/>
          <a:lstStyle/>
          <a:p>
            <a:endParaRPr lang="en-US" dirty="0" smtClean="0"/>
          </a:p>
          <a:p>
            <a:endParaRPr lang="en-US" dirty="0" smtClean="0"/>
          </a:p>
          <a:p>
            <a:pPr marL="0" indent="0">
              <a:buNone/>
            </a:pPr>
            <a:r>
              <a:rPr lang="en-US" dirty="0" smtClean="0"/>
              <a:t>Grade 4: Art Day!</a:t>
            </a:r>
          </a:p>
          <a:p>
            <a:pPr marL="0" indent="0">
              <a:buNone/>
            </a:pPr>
            <a:r>
              <a:rPr lang="en-US" dirty="0" smtClean="0"/>
              <a:t>Grade 7: Let’s Paint a Room</a:t>
            </a:r>
          </a:p>
          <a:p>
            <a:endParaRPr lang="en-US" dirty="0"/>
          </a:p>
        </p:txBody>
      </p:sp>
      <p:sp>
        <p:nvSpPr>
          <p:cNvPr id="5" name="Slide Number Placeholder 4"/>
          <p:cNvSpPr>
            <a:spLocks noGrp="1"/>
          </p:cNvSpPr>
          <p:nvPr>
            <p:ph type="sldNum" sz="quarter" idx="12"/>
          </p:nvPr>
        </p:nvSpPr>
        <p:spPr/>
        <p:txBody>
          <a:bodyPr/>
          <a:lstStyle/>
          <a:p>
            <a:fld id="{F8ADBA3D-A35C-4DA5-A631-4D061CBE8599}" type="slidenum">
              <a:rPr lang="en-US" smtClean="0"/>
              <a:pPr/>
              <a:t>70</a:t>
            </a:fld>
            <a:endParaRPr lang="en-US"/>
          </a:p>
        </p:txBody>
      </p:sp>
      <p:sp>
        <p:nvSpPr>
          <p:cNvPr id="6" name="TextBox 5"/>
          <p:cNvSpPr txBox="1"/>
          <p:nvPr/>
        </p:nvSpPr>
        <p:spPr>
          <a:xfrm>
            <a:off x="152400" y="128312"/>
            <a:ext cx="3654253" cy="369332"/>
          </a:xfrm>
          <a:prstGeom prst="rect">
            <a:avLst/>
          </a:prstGeom>
          <a:noFill/>
        </p:spPr>
        <p:txBody>
          <a:bodyPr wrap="none" rtlCol="0">
            <a:spAutoFit/>
          </a:bodyPr>
          <a:lstStyle/>
          <a:p>
            <a:r>
              <a:rPr lang="en-US" dirty="0">
                <a:solidFill>
                  <a:srgbClr val="053760"/>
                </a:solidFill>
              </a:rPr>
              <a:t>Session 3A: Getting to Know the Task</a:t>
            </a:r>
          </a:p>
        </p:txBody>
      </p:sp>
    </p:spTree>
    <p:extLst>
      <p:ext uri="{BB962C8B-B14F-4D97-AF65-F5344CB8AC3E}">
        <p14:creationId xmlns:p14="http://schemas.microsoft.com/office/powerpoint/2010/main" val="2507442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0"/>
            <a:ext cx="5640705" cy="685800"/>
          </a:xfrm>
        </p:spPr>
        <p:txBody>
          <a:bodyPr>
            <a:noAutofit/>
          </a:bodyPr>
          <a:lstStyle/>
          <a:p>
            <a:r>
              <a:rPr lang="en-US" dirty="0">
                <a:solidFill>
                  <a:srgbClr val="063760"/>
                </a:solidFill>
                <a:cs typeface="Georgia"/>
              </a:rPr>
              <a:t>Initial Reactions</a:t>
            </a:r>
            <a:endParaRPr lang="en-US" b="1" dirty="0">
              <a:solidFill>
                <a:srgbClr val="063760"/>
              </a:solidFill>
              <a:latin typeface="Georgia"/>
              <a:cs typeface="Georgia"/>
            </a:endParaRPr>
          </a:p>
        </p:txBody>
      </p:sp>
      <p:sp>
        <p:nvSpPr>
          <p:cNvPr id="2" name="Content Placeholder 1"/>
          <p:cNvSpPr>
            <a:spLocks noGrp="1"/>
          </p:cNvSpPr>
          <p:nvPr>
            <p:ph idx="1"/>
          </p:nvPr>
        </p:nvSpPr>
        <p:spPr>
          <a:xfrm>
            <a:off x="990600" y="1600200"/>
            <a:ext cx="6591300" cy="3733800"/>
          </a:xfrm>
        </p:spPr>
        <p:txBody>
          <a:bodyPr>
            <a:noAutofit/>
          </a:bodyPr>
          <a:lstStyle/>
          <a:p>
            <a:pPr marL="109728" indent="0">
              <a:buNone/>
            </a:pPr>
            <a:r>
              <a:rPr lang="en-US" dirty="0">
                <a:cs typeface="Georgia"/>
              </a:rPr>
              <a:t>At your table, discuss your experience with the task.</a:t>
            </a:r>
          </a:p>
          <a:p>
            <a:pPr marL="109728" indent="0"/>
            <a:endParaRPr lang="en-US" sz="1400" dirty="0">
              <a:cs typeface="Georgia"/>
            </a:endParaRPr>
          </a:p>
          <a:p>
            <a:r>
              <a:rPr lang="en-US" dirty="0">
                <a:cs typeface="Georgia"/>
              </a:rPr>
              <a:t>What did you notice? </a:t>
            </a:r>
          </a:p>
          <a:p>
            <a:pPr marL="109728" indent="0"/>
            <a:endParaRPr lang="en-US" sz="1400" dirty="0">
              <a:cs typeface="Georgia"/>
            </a:endParaRPr>
          </a:p>
          <a:p>
            <a:r>
              <a:rPr lang="en-US" dirty="0">
                <a:cs typeface="Georgia"/>
              </a:rPr>
              <a:t>What questions arose?</a:t>
            </a:r>
          </a:p>
          <a:p>
            <a:pPr marL="109728" indent="0"/>
            <a:endParaRPr lang="en-US" sz="1400" dirty="0">
              <a:cs typeface="Georgia"/>
            </a:endParaRPr>
          </a:p>
          <a:p>
            <a:r>
              <a:rPr lang="en-US" dirty="0">
                <a:cs typeface="Georgia"/>
              </a:rPr>
              <a:t>What surprised you?</a:t>
            </a:r>
          </a:p>
          <a:p>
            <a:endParaRPr lang="en-US" sz="2400" dirty="0">
              <a:latin typeface="Georgia"/>
              <a:cs typeface="Georgia"/>
            </a:endParaRPr>
          </a:p>
        </p:txBody>
      </p:sp>
      <p:sp>
        <p:nvSpPr>
          <p:cNvPr id="5" name="Slide Number Placeholder 4"/>
          <p:cNvSpPr>
            <a:spLocks noGrp="1"/>
          </p:cNvSpPr>
          <p:nvPr>
            <p:ph type="sldNum" sz="quarter" idx="12"/>
          </p:nvPr>
        </p:nvSpPr>
        <p:spPr/>
        <p:txBody>
          <a:bodyPr/>
          <a:lstStyle/>
          <a:p>
            <a:fld id="{F8ADBA3D-A35C-4DA5-A631-4D061CBE8599}" type="slidenum">
              <a:rPr lang="en-US" smtClean="0"/>
              <a:t>71</a:t>
            </a:fld>
            <a:endParaRPr lang="en-US"/>
          </a:p>
        </p:txBody>
      </p:sp>
      <p:sp>
        <p:nvSpPr>
          <p:cNvPr id="7" name="TextBox 6"/>
          <p:cNvSpPr txBox="1"/>
          <p:nvPr/>
        </p:nvSpPr>
        <p:spPr>
          <a:xfrm>
            <a:off x="152400" y="128312"/>
            <a:ext cx="3654253" cy="369332"/>
          </a:xfrm>
          <a:prstGeom prst="rect">
            <a:avLst/>
          </a:prstGeom>
          <a:noFill/>
        </p:spPr>
        <p:txBody>
          <a:bodyPr wrap="none" rtlCol="0">
            <a:spAutoFit/>
          </a:bodyPr>
          <a:lstStyle/>
          <a:p>
            <a:r>
              <a:rPr lang="en-US" dirty="0">
                <a:solidFill>
                  <a:srgbClr val="053760"/>
                </a:solidFill>
              </a:rPr>
              <a:t>Session 3A: Getting to Know the Task</a:t>
            </a:r>
          </a:p>
        </p:txBody>
      </p:sp>
    </p:spTree>
    <p:extLst>
      <p:ext uri="{BB962C8B-B14F-4D97-AF65-F5344CB8AC3E}">
        <p14:creationId xmlns:p14="http://schemas.microsoft.com/office/powerpoint/2010/main" val="206535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1793"/>
            <a:ext cx="8458200" cy="914400"/>
          </a:xfrm>
        </p:spPr>
        <p:txBody>
          <a:bodyPr>
            <a:noAutofit/>
          </a:bodyPr>
          <a:lstStyle/>
          <a:p>
            <a:r>
              <a:rPr lang="en-US" sz="3600" dirty="0"/>
              <a:t>Identifying the Math and Anticipating Issues </a:t>
            </a:r>
            <a:endParaRPr lang="en-US" sz="3600" b="1" dirty="0">
              <a:latin typeface="Georgia"/>
              <a:cs typeface="Georgia"/>
            </a:endParaRPr>
          </a:p>
        </p:txBody>
      </p:sp>
      <p:sp>
        <p:nvSpPr>
          <p:cNvPr id="7" name="Content Placeholder 2"/>
          <p:cNvSpPr>
            <a:spLocks noGrp="1"/>
          </p:cNvSpPr>
          <p:nvPr>
            <p:ph idx="1"/>
          </p:nvPr>
        </p:nvSpPr>
        <p:spPr/>
        <p:txBody>
          <a:bodyPr/>
          <a:lstStyle/>
          <a:p>
            <a:r>
              <a:rPr lang="en-US" dirty="0" smtClean="0"/>
              <a:t>What do students need to know and be able to do to accomplish the task?</a:t>
            </a:r>
          </a:p>
          <a:p>
            <a:endParaRPr lang="en-US" dirty="0" smtClean="0"/>
          </a:p>
          <a:p>
            <a:r>
              <a:rPr lang="en-US" dirty="0" smtClean="0"/>
              <a:t>What would you expect your own students to struggle with in this task?</a:t>
            </a:r>
          </a:p>
          <a:p>
            <a:endParaRPr lang="en-US" dirty="0" smtClean="0"/>
          </a:p>
          <a:p>
            <a:pPr marL="0" indent="0">
              <a:buNone/>
            </a:pPr>
            <a:r>
              <a:rPr lang="en-US" dirty="0" smtClean="0"/>
              <a:t>Use Handout 3.1 to make some notes.</a:t>
            </a:r>
          </a:p>
          <a:p>
            <a:endParaRPr lang="en-US" dirty="0"/>
          </a:p>
        </p:txBody>
      </p:sp>
      <p:sp>
        <p:nvSpPr>
          <p:cNvPr id="3" name="Slide Number Placeholder 2"/>
          <p:cNvSpPr>
            <a:spLocks noGrp="1"/>
          </p:cNvSpPr>
          <p:nvPr>
            <p:ph type="sldNum" sz="quarter" idx="12"/>
          </p:nvPr>
        </p:nvSpPr>
        <p:spPr/>
        <p:txBody>
          <a:bodyPr/>
          <a:lstStyle/>
          <a:p>
            <a:fld id="{F8ADBA3D-A35C-4DA5-A631-4D061CBE8599}" type="slidenum">
              <a:rPr lang="en-US" smtClean="0"/>
              <a:pPr/>
              <a:t>72</a:t>
            </a:fld>
            <a:endParaRPr lang="en-US"/>
          </a:p>
        </p:txBody>
      </p:sp>
      <p:sp>
        <p:nvSpPr>
          <p:cNvPr id="8" name="TextBox 7"/>
          <p:cNvSpPr txBox="1"/>
          <p:nvPr/>
        </p:nvSpPr>
        <p:spPr>
          <a:xfrm>
            <a:off x="152400" y="128312"/>
            <a:ext cx="3654253" cy="369332"/>
          </a:xfrm>
          <a:prstGeom prst="rect">
            <a:avLst/>
          </a:prstGeom>
          <a:noFill/>
        </p:spPr>
        <p:txBody>
          <a:bodyPr wrap="none" rtlCol="0">
            <a:spAutoFit/>
          </a:bodyPr>
          <a:lstStyle/>
          <a:p>
            <a:r>
              <a:rPr lang="en-US" dirty="0">
                <a:solidFill>
                  <a:srgbClr val="053760"/>
                </a:solidFill>
              </a:rPr>
              <a:t>Session 3A: Getting to Know the Task</a:t>
            </a:r>
          </a:p>
        </p:txBody>
      </p:sp>
    </p:spTree>
    <p:extLst>
      <p:ext uri="{BB962C8B-B14F-4D97-AF65-F5344CB8AC3E}">
        <p14:creationId xmlns:p14="http://schemas.microsoft.com/office/powerpoint/2010/main" val="133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F497D"/>
                </a:solidFill>
                <a:cs typeface="Georgia"/>
              </a:rPr>
              <a:t>Session 3 Progress</a:t>
            </a:r>
            <a:endParaRPr lang="en-US" dirty="0">
              <a:solidFill>
                <a:srgbClr val="1F497D"/>
              </a:solidFill>
              <a:cs typeface="Georgia"/>
            </a:endParaRPr>
          </a:p>
        </p:txBody>
      </p:sp>
      <p:sp>
        <p:nvSpPr>
          <p:cNvPr id="4" name="Slide Number Placeholder 3"/>
          <p:cNvSpPr>
            <a:spLocks noGrp="1"/>
          </p:cNvSpPr>
          <p:nvPr>
            <p:ph type="sldNum" sz="quarter" idx="12"/>
          </p:nvPr>
        </p:nvSpPr>
        <p:spPr/>
        <p:txBody>
          <a:bodyPr/>
          <a:lstStyle/>
          <a:p>
            <a:fld id="{8E81FCBC-12BC-47C8-BE87-B3BC886BF939}" type="slidenum">
              <a:rPr lang="en-US" smtClean="0"/>
              <a:pPr/>
              <a:t>73</a:t>
            </a:fld>
            <a:endParaRPr lang="en-US"/>
          </a:p>
        </p:txBody>
      </p:sp>
      <p:sp>
        <p:nvSpPr>
          <p:cNvPr id="6" name="Content Placeholder 2"/>
          <p:cNvSpPr txBox="1">
            <a:spLocks/>
          </p:cNvSpPr>
          <p:nvPr/>
        </p:nvSpPr>
        <p:spPr>
          <a:xfrm>
            <a:off x="533400" y="1371600"/>
            <a:ext cx="3405755" cy="1615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1800" dirty="0"/>
              <a:t>Complete performance task </a:t>
            </a:r>
          </a:p>
          <a:p>
            <a:pPr marL="0" indent="0">
              <a:spcBef>
                <a:spcPts val="0"/>
              </a:spcBef>
              <a:spcAft>
                <a:spcPts val="600"/>
              </a:spcAft>
              <a:buFont typeface="Arial"/>
              <a:buNone/>
            </a:pPr>
            <a:r>
              <a:rPr lang="en-US" sz="1800" dirty="0"/>
              <a:t>Share initial reactions to task</a:t>
            </a:r>
          </a:p>
          <a:p>
            <a:pPr marL="0" indent="0">
              <a:spcBef>
                <a:spcPts val="0"/>
              </a:spcBef>
              <a:spcAft>
                <a:spcPts val="600"/>
              </a:spcAft>
              <a:buFont typeface="Arial"/>
              <a:buNone/>
            </a:pPr>
            <a:r>
              <a:rPr lang="en-US" sz="1800" dirty="0"/>
              <a:t>Identify the mathematics and anticipate the issues</a:t>
            </a:r>
          </a:p>
          <a:p>
            <a:pPr marL="0" indent="0">
              <a:buFont typeface="Arial"/>
              <a:buNone/>
            </a:pPr>
            <a:endParaRPr lang="en-US" sz="1800" b="1" u="sng" dirty="0"/>
          </a:p>
          <a:p>
            <a:pPr marL="0" indent="0">
              <a:buFont typeface="Arial"/>
              <a:buNone/>
            </a:pPr>
            <a:endParaRPr lang="en-US" sz="1800" dirty="0"/>
          </a:p>
        </p:txBody>
      </p:sp>
      <p:sp>
        <p:nvSpPr>
          <p:cNvPr id="7" name="Content Placeholder 1"/>
          <p:cNvSpPr txBox="1">
            <a:spLocks/>
          </p:cNvSpPr>
          <p:nvPr/>
        </p:nvSpPr>
        <p:spPr>
          <a:xfrm>
            <a:off x="4267200" y="1066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3C Developing Feedback</a:t>
            </a:r>
          </a:p>
        </p:txBody>
      </p:sp>
      <p:sp>
        <p:nvSpPr>
          <p:cNvPr id="8" name="Text Placeholder 3"/>
          <p:cNvSpPr txBox="1">
            <a:spLocks/>
          </p:cNvSpPr>
          <p:nvPr/>
        </p:nvSpPr>
        <p:spPr>
          <a:xfrm>
            <a:off x="304800" y="2971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t>3B Analyzing Student Work</a:t>
            </a:r>
          </a:p>
        </p:txBody>
      </p:sp>
      <p:sp>
        <p:nvSpPr>
          <p:cNvPr id="9" name="Text Placeholder 4"/>
          <p:cNvSpPr txBox="1">
            <a:spLocks/>
          </p:cNvSpPr>
          <p:nvPr/>
        </p:nvSpPr>
        <p:spPr>
          <a:xfrm>
            <a:off x="533400" y="3352800"/>
            <a:ext cx="3733800" cy="2590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700"/>
              </a:spcAft>
              <a:buNone/>
            </a:pPr>
            <a:r>
              <a:rPr lang="en-US" sz="1800" dirty="0">
                <a:solidFill>
                  <a:srgbClr val="000000"/>
                </a:solidFill>
              </a:rPr>
              <a:t>Read student responses to first item </a:t>
            </a:r>
          </a:p>
          <a:p>
            <a:pPr marL="0" indent="0">
              <a:spcBef>
                <a:spcPts val="0"/>
              </a:spcBef>
              <a:spcAft>
                <a:spcPts val="700"/>
              </a:spcAft>
              <a:buNone/>
            </a:pPr>
            <a:r>
              <a:rPr lang="en-US" sz="1800" dirty="0">
                <a:solidFill>
                  <a:srgbClr val="000000"/>
                </a:solidFill>
              </a:rPr>
              <a:t>Review Scoring Guide, scores, and score rationales for this item</a:t>
            </a:r>
          </a:p>
          <a:p>
            <a:pPr marL="0" indent="0">
              <a:spcBef>
                <a:spcPts val="0"/>
              </a:spcBef>
              <a:spcAft>
                <a:spcPts val="700"/>
              </a:spcAft>
              <a:buNone/>
            </a:pPr>
            <a:r>
              <a:rPr lang="en-US" sz="1800" dirty="0">
                <a:solidFill>
                  <a:srgbClr val="000000"/>
                </a:solidFill>
              </a:rPr>
              <a:t>Share and discuss patterns in student responses to this item </a:t>
            </a:r>
          </a:p>
          <a:p>
            <a:pPr marL="0" indent="0">
              <a:spcBef>
                <a:spcPts val="0"/>
              </a:spcBef>
              <a:spcAft>
                <a:spcPts val="700"/>
              </a:spcAft>
              <a:buNone/>
            </a:pPr>
            <a:r>
              <a:rPr lang="en-US" sz="1800" i="1" dirty="0">
                <a:solidFill>
                  <a:srgbClr val="000000"/>
                </a:solidFill>
              </a:rPr>
              <a:t>Repeat the steps of analysis with next hand-scored item(s)</a:t>
            </a:r>
          </a:p>
        </p:txBody>
      </p:sp>
      <p:pic>
        <p:nvPicPr>
          <p:cNvPr id="10"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2600"/>
            <a:ext cx="171451" cy="238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447800"/>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128" y="2133600"/>
            <a:ext cx="164523" cy="228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descr="List for 3B Analyzing Student Work"/>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13" name="Text Placeholder 3"/>
          <p:cNvSpPr txBox="1">
            <a:spLocks/>
          </p:cNvSpPr>
          <p:nvPr/>
        </p:nvSpPr>
        <p:spPr>
          <a:xfrm>
            <a:off x="304800" y="11430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3A Getting to Know the Task</a:t>
            </a:r>
          </a:p>
        </p:txBody>
      </p:sp>
      <p:sp>
        <p:nvSpPr>
          <p:cNvPr id="14" name="Content Placeholder 1"/>
          <p:cNvSpPr txBox="1">
            <a:spLocks/>
          </p:cNvSpPr>
          <p:nvPr/>
        </p:nvSpPr>
        <p:spPr>
          <a:xfrm>
            <a:off x="4267200" y="2971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3D Modifying Instruction</a:t>
            </a:r>
            <a:endParaRPr lang="en-US" sz="2200" dirty="0">
              <a:solidFill>
                <a:srgbClr val="000000"/>
              </a:solidFill>
            </a:endParaRPr>
          </a:p>
        </p:txBody>
      </p:sp>
      <p:sp>
        <p:nvSpPr>
          <p:cNvPr id="19" name="Content Placeholder 2"/>
          <p:cNvSpPr txBox="1">
            <a:spLocks/>
          </p:cNvSpPr>
          <p:nvPr/>
        </p:nvSpPr>
        <p:spPr>
          <a:xfrm>
            <a:off x="4495800" y="1447801"/>
            <a:ext cx="4191000" cy="1447800"/>
          </a:xfrm>
          <a:prstGeom prst="rect">
            <a:avLst/>
          </a:prstGeom>
        </p:spPr>
        <p:txBody>
          <a:bodyPr vert="horz" lIns="91440" tIns="45720" rIns="91440" bIns="45720" rtlCol="0">
            <a:noAutofit/>
          </a:bodyPr>
          <a:lstStyle>
            <a:defPPr>
              <a:defRPr lang="en-US"/>
            </a:defPPr>
            <a:lvl1pPr indent="0" defTabSz="457200">
              <a:spcBef>
                <a:spcPts val="0"/>
              </a:spcBef>
              <a:spcAft>
                <a:spcPts val="600"/>
              </a:spcAft>
              <a:buFont typeface="Arial"/>
              <a:buNone/>
              <a:defRPr sz="2000"/>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dirty="0"/>
              <a:t>Describe patterns evident in student responses and identify which responses fit each pattern</a:t>
            </a:r>
          </a:p>
          <a:p>
            <a:r>
              <a:rPr lang="en-US" sz="1800" dirty="0"/>
              <a:t>For each pattern, develop feedback comments and questions </a:t>
            </a:r>
          </a:p>
        </p:txBody>
      </p:sp>
      <p:sp>
        <p:nvSpPr>
          <p:cNvPr id="20" name="Content Placeholder 2"/>
          <p:cNvSpPr txBox="1">
            <a:spLocks/>
          </p:cNvSpPr>
          <p:nvPr/>
        </p:nvSpPr>
        <p:spPr>
          <a:xfrm>
            <a:off x="4495800" y="3352800"/>
            <a:ext cx="4114800"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1800" dirty="0"/>
              <a:t>Explore examples of curriculum-embedded performance tasks</a:t>
            </a:r>
          </a:p>
          <a:p>
            <a:pPr marL="0" indent="0" fontAlgn="base">
              <a:buNone/>
            </a:pPr>
            <a:r>
              <a:rPr lang="en-US" sz="1800" dirty="0"/>
              <a:t>Reflect on what instructional decisions might be made in response to evidence of student learning</a:t>
            </a:r>
          </a:p>
          <a:p>
            <a:pPr marL="0" indent="0" fontAlgn="base">
              <a:buNone/>
            </a:pPr>
            <a:r>
              <a:rPr lang="en-US" sz="1800" dirty="0"/>
              <a:t>Plan curriculum-embedded performance task for your own context</a:t>
            </a:r>
          </a:p>
          <a:p>
            <a:pPr marL="0" indent="0">
              <a:buNone/>
            </a:pPr>
            <a:r>
              <a:rPr lang="en-US" sz="1800" dirty="0"/>
              <a:t>Share additional resources </a:t>
            </a:r>
            <a:endParaRPr lang="en-US" sz="1800" b="1" u="sng" dirty="0">
              <a:solidFill>
                <a:srgbClr val="000000"/>
              </a:solidFill>
            </a:endParaRPr>
          </a:p>
          <a:p>
            <a:pPr marL="0" indent="0">
              <a:buNone/>
            </a:pPr>
            <a:endParaRPr lang="en-US" sz="1800" dirty="0">
              <a:solidFill>
                <a:srgbClr val="000000"/>
              </a:solidFill>
            </a:endParaRPr>
          </a:p>
        </p:txBody>
      </p:sp>
    </p:spTree>
    <p:extLst>
      <p:ext uri="{BB962C8B-B14F-4D97-AF65-F5344CB8AC3E}">
        <p14:creationId xmlns:p14="http://schemas.microsoft.com/office/powerpoint/2010/main" val="3239170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0"/>
            <a:ext cx="6400800" cy="1524000"/>
          </a:xfrm>
        </p:spPr>
        <p:txBody>
          <a:bodyPr>
            <a:normAutofit fontScale="90000"/>
          </a:bodyPr>
          <a:lstStyle/>
          <a:p>
            <a:pPr algn="l"/>
            <a:r>
              <a:rPr lang="en-US" dirty="0">
                <a:solidFill>
                  <a:srgbClr val="053760"/>
                </a:solidFill>
              </a:rPr>
              <a:t/>
            </a:r>
            <a:br>
              <a:rPr lang="en-US" dirty="0">
                <a:solidFill>
                  <a:srgbClr val="053760"/>
                </a:solidFill>
              </a:rPr>
            </a:br>
            <a:r>
              <a:rPr lang="en-US" dirty="0">
                <a:solidFill>
                  <a:srgbClr val="053760"/>
                </a:solidFill>
              </a:rPr>
              <a:t>Let’s Look at How Students </a:t>
            </a:r>
            <a:r>
              <a:rPr lang="en-US">
                <a:solidFill>
                  <a:srgbClr val="053760"/>
                </a:solidFill>
              </a:rPr>
              <a:t>Handled This Task</a:t>
            </a:r>
            <a:endParaRPr lang="en-US" dirty="0">
              <a:solidFill>
                <a:srgbClr val="053760"/>
              </a:solidFill>
            </a:endParaRPr>
          </a:p>
        </p:txBody>
      </p:sp>
      <p:sp>
        <p:nvSpPr>
          <p:cNvPr id="4" name="Slide Number Placeholder 3"/>
          <p:cNvSpPr>
            <a:spLocks noGrp="1"/>
          </p:cNvSpPr>
          <p:nvPr>
            <p:ph type="sldNum" sz="quarter" idx="12"/>
          </p:nvPr>
        </p:nvSpPr>
        <p:spPr/>
        <p:txBody>
          <a:bodyPr/>
          <a:lstStyle/>
          <a:p>
            <a:fld id="{8E81FCBC-12BC-47C8-BE87-B3BC886BF939}" type="slidenum">
              <a:rPr lang="en-US" smtClean="0"/>
              <a:pPr/>
              <a:t>74</a:t>
            </a:fld>
            <a:endParaRPr lang="en-US"/>
          </a:p>
        </p:txBody>
      </p:sp>
    </p:spTree>
    <p:extLst>
      <p:ext uri="{BB962C8B-B14F-4D97-AF65-F5344CB8AC3E}">
        <p14:creationId xmlns:p14="http://schemas.microsoft.com/office/powerpoint/2010/main" val="3045014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22031" y="649990"/>
            <a:ext cx="8229600" cy="914400"/>
          </a:xfrm>
        </p:spPr>
        <p:txBody>
          <a:bodyPr>
            <a:normAutofit/>
          </a:bodyPr>
          <a:lstStyle/>
          <a:p>
            <a:r>
              <a:rPr lang="en-US" sz="4000" dirty="0"/>
              <a:t>As you look at student responses . . </a:t>
            </a:r>
            <a:r>
              <a:rPr lang="en-US" sz="4000" dirty="0" smtClean="0"/>
              <a:t>.</a:t>
            </a:r>
            <a:endParaRPr lang="en-US" dirty="0"/>
          </a:p>
        </p:txBody>
      </p:sp>
      <p:sp>
        <p:nvSpPr>
          <p:cNvPr id="8" name="Content Placeholder 7"/>
          <p:cNvSpPr>
            <a:spLocks noGrp="1"/>
          </p:cNvSpPr>
          <p:nvPr>
            <p:ph idx="1"/>
          </p:nvPr>
        </p:nvSpPr>
        <p:spPr/>
        <p:txBody>
          <a:bodyPr/>
          <a:lstStyle/>
          <a:p>
            <a:r>
              <a:rPr lang="en-US" dirty="0" smtClean="0"/>
              <a:t>What did each student do successfully?</a:t>
            </a:r>
            <a:br>
              <a:rPr lang="en-US" dirty="0" smtClean="0"/>
            </a:br>
            <a:endParaRPr lang="en-US" dirty="0" smtClean="0"/>
          </a:p>
          <a:p>
            <a:r>
              <a:rPr lang="en-US" dirty="0" smtClean="0"/>
              <a:t>What misconceptions are evident?</a:t>
            </a:r>
            <a:br>
              <a:rPr lang="en-US" dirty="0" smtClean="0"/>
            </a:br>
            <a:endParaRPr lang="en-US" dirty="0" smtClean="0"/>
          </a:p>
          <a:p>
            <a:r>
              <a:rPr lang="en-US" dirty="0" smtClean="0"/>
              <a:t>What feedback might be helpful?</a:t>
            </a:r>
          </a:p>
          <a:p>
            <a:endParaRPr lang="en-US" dirty="0" smtClean="0"/>
          </a:p>
          <a:p>
            <a:pPr marL="0" indent="0">
              <a:buNone/>
            </a:pPr>
            <a:r>
              <a:rPr lang="en-US" dirty="0" smtClean="0"/>
              <a:t>Use Handout 3.2 to make notes.</a:t>
            </a:r>
            <a:endParaRPr lang="en-US" dirty="0"/>
          </a:p>
        </p:txBody>
      </p:sp>
      <p:sp>
        <p:nvSpPr>
          <p:cNvPr id="3" name="Slide Number Placeholder 2"/>
          <p:cNvSpPr>
            <a:spLocks noGrp="1"/>
          </p:cNvSpPr>
          <p:nvPr>
            <p:ph type="sldNum" sz="quarter" idx="12"/>
          </p:nvPr>
        </p:nvSpPr>
        <p:spPr/>
        <p:txBody>
          <a:bodyPr/>
          <a:lstStyle/>
          <a:p>
            <a:fld id="{F8ADBA3D-A35C-4DA5-A631-4D061CBE8599}" type="slidenum">
              <a:rPr lang="en-US" smtClean="0"/>
              <a:pPr/>
              <a:t>75</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208117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Image of a student at a computer with a thought cloud"/>
          <p:cNvPicPr>
            <a:picLocks noChangeAspect="1" noChangeArrowheads="1"/>
          </p:cNvPicPr>
          <p:nvPr/>
        </p:nvPicPr>
        <p:blipFill>
          <a:blip r:embed="rId3" cstate="print"/>
          <a:srcRect/>
          <a:stretch>
            <a:fillRect/>
          </a:stretch>
        </p:blipFill>
        <p:spPr bwMode="auto">
          <a:xfrm>
            <a:off x="3581400" y="2438402"/>
            <a:ext cx="1428750" cy="1523998"/>
          </a:xfrm>
          <a:prstGeom prst="rect">
            <a:avLst/>
          </a:prstGeom>
          <a:noFill/>
        </p:spPr>
      </p:pic>
      <p:sp>
        <p:nvSpPr>
          <p:cNvPr id="6" name="Title 1"/>
          <p:cNvSpPr>
            <a:spLocks noGrp="1"/>
          </p:cNvSpPr>
          <p:nvPr>
            <p:ph type="title"/>
          </p:nvPr>
        </p:nvSpPr>
        <p:spPr>
          <a:xfrm>
            <a:off x="1066800" y="1371600"/>
            <a:ext cx="6915150" cy="3962400"/>
          </a:xfrm>
        </p:spPr>
        <p:txBody>
          <a:bodyPr>
            <a:noAutofit/>
          </a:bodyPr>
          <a:lstStyle/>
          <a:p>
            <a:pPr algn="l"/>
            <a:r>
              <a:rPr lang="en-US" sz="3200" dirty="0"/>
              <a:t>Individually review student responses to the first hand-scored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Begin to make some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76</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374606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4038600"/>
          </a:xfrm>
        </p:spPr>
        <p:txBody>
          <a:bodyPr>
            <a:noAutofit/>
          </a:bodyPr>
          <a:lstStyle/>
          <a:p>
            <a:pPr algn="ctr"/>
            <a:r>
              <a:rPr lang="en-US" dirty="0"/>
              <a:t/>
            </a:r>
            <a:br>
              <a:rPr lang="en-US" dirty="0"/>
            </a:br>
            <a:r>
              <a:rPr lang="en-US" dirty="0"/>
              <a:t>Review and discuss Scoring Guide, scores, and score rationales for this item.</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5" name="Picture 2" descr="Image of two students talking"/>
          <p:cNvPicPr>
            <a:picLocks noChangeAspect="1" noChangeArrowheads="1"/>
          </p:cNvPicPr>
          <p:nvPr/>
        </p:nvPicPr>
        <p:blipFill>
          <a:blip r:embed="rId3" cstate="print"/>
          <a:srcRect/>
          <a:stretch>
            <a:fillRect/>
          </a:stretch>
        </p:blipFill>
        <p:spPr bwMode="auto">
          <a:xfrm>
            <a:off x="3707351" y="3200400"/>
            <a:ext cx="1714500" cy="1371597"/>
          </a:xfrm>
          <a:prstGeom prst="rect">
            <a:avLst/>
          </a:prstGeom>
          <a:noFill/>
        </p:spPr>
      </p:pic>
      <p:sp>
        <p:nvSpPr>
          <p:cNvPr id="4" name="Slide Number Placeholder 3"/>
          <p:cNvSpPr>
            <a:spLocks noGrp="1"/>
          </p:cNvSpPr>
          <p:nvPr>
            <p:ph type="sldNum" sz="quarter" idx="12"/>
          </p:nvPr>
        </p:nvSpPr>
        <p:spPr/>
        <p:txBody>
          <a:bodyPr/>
          <a:lstStyle/>
          <a:p>
            <a:fld id="{F8ADBA3D-A35C-4DA5-A631-4D061CBE8599}" type="slidenum">
              <a:rPr lang="en-US" smtClean="0"/>
              <a:t>77</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370878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429000"/>
            <a:ext cx="6096000" cy="2209800"/>
          </a:xfrm>
        </p:spPr>
        <p:txBody>
          <a:bodyPr>
            <a:normAutofit/>
          </a:bodyPr>
          <a:lstStyle/>
          <a:p>
            <a:r>
              <a:rPr lang="en-US" sz="2700" dirty="0">
                <a:solidFill>
                  <a:schemeClr val="tx1"/>
                </a:solidFill>
                <a:latin typeface="Franklin Gothic Book"/>
                <a:cs typeface="Franklin Gothic Book"/>
              </a:rPr>
              <a:t>What did each student do successfully?</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What misconceptions are evident?</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What feedback might be helpful?</a:t>
            </a:r>
            <a:endParaRPr lang="en-US" sz="2700" dirty="0"/>
          </a:p>
        </p:txBody>
      </p:sp>
      <p:pic>
        <p:nvPicPr>
          <p:cNvPr id="4" name="Picture 2" descr="Image of two students talking"/>
          <p:cNvPicPr>
            <a:picLocks noChangeAspect="1" noChangeArrowheads="1"/>
          </p:cNvPicPr>
          <p:nvPr/>
        </p:nvPicPr>
        <p:blipFill>
          <a:blip r:embed="rId3" cstate="print"/>
          <a:srcRect/>
          <a:stretch>
            <a:fillRect/>
          </a:stretch>
        </p:blipFill>
        <p:spPr bwMode="auto">
          <a:xfrm>
            <a:off x="3829050" y="1981200"/>
            <a:ext cx="1714500" cy="1447797"/>
          </a:xfrm>
          <a:prstGeom prst="rect">
            <a:avLst/>
          </a:prstGeom>
          <a:noFill/>
        </p:spPr>
      </p:pic>
      <p:sp>
        <p:nvSpPr>
          <p:cNvPr id="5" name="Slide Number Placeholder 4"/>
          <p:cNvSpPr>
            <a:spLocks noGrp="1"/>
          </p:cNvSpPr>
          <p:nvPr>
            <p:ph type="sldNum" sz="quarter" idx="12"/>
          </p:nvPr>
        </p:nvSpPr>
        <p:spPr/>
        <p:txBody>
          <a:bodyPr/>
          <a:lstStyle/>
          <a:p>
            <a:fld id="{F8ADBA3D-A35C-4DA5-A631-4D061CBE8599}" type="slidenum">
              <a:rPr lang="en-US" smtClean="0"/>
              <a:t>78</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
        <p:nvSpPr>
          <p:cNvPr id="6" name="TextBox 5"/>
          <p:cNvSpPr txBox="1"/>
          <p:nvPr/>
        </p:nvSpPr>
        <p:spPr>
          <a:xfrm>
            <a:off x="838200" y="838200"/>
            <a:ext cx="7162800" cy="1323439"/>
          </a:xfrm>
          <a:prstGeom prst="rect">
            <a:avLst/>
          </a:prstGeom>
          <a:noFill/>
        </p:spPr>
        <p:txBody>
          <a:bodyPr wrap="square" rtlCol="0">
            <a:spAutoFit/>
          </a:bodyPr>
          <a:lstStyle/>
          <a:p>
            <a:r>
              <a:rPr lang="en-US" sz="4000" dirty="0">
                <a:solidFill>
                  <a:schemeClr val="tx2"/>
                </a:solidFill>
              </a:rPr>
              <a:t>Discuss patterns in responses to this item.</a:t>
            </a:r>
            <a:endParaRPr lang="en-US" sz="3700" dirty="0">
              <a:solidFill>
                <a:srgbClr val="063760"/>
              </a:solidFill>
            </a:endParaRPr>
          </a:p>
        </p:txBody>
      </p:sp>
    </p:spTree>
    <p:extLst>
      <p:ext uri="{BB962C8B-B14F-4D97-AF65-F5344CB8AC3E}">
        <p14:creationId xmlns:p14="http://schemas.microsoft.com/office/powerpoint/2010/main" val="367228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F497D"/>
                </a:solidFill>
                <a:cs typeface="Georgia"/>
              </a:rPr>
              <a:t>Session 3 </a:t>
            </a:r>
            <a:r>
              <a:rPr lang="en-US" dirty="0" smtClean="0">
                <a:solidFill>
                  <a:srgbClr val="1F497D"/>
                </a:solidFill>
                <a:cs typeface="Georgia"/>
              </a:rPr>
              <a:t>Progress</a:t>
            </a:r>
            <a:endParaRPr lang="en-US"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79</a:t>
            </a:fld>
            <a:endParaRPr lang="en-US"/>
          </a:p>
        </p:txBody>
      </p:sp>
      <p:sp>
        <p:nvSpPr>
          <p:cNvPr id="6" name="Content Placeholder 2"/>
          <p:cNvSpPr txBox="1">
            <a:spLocks/>
          </p:cNvSpPr>
          <p:nvPr/>
        </p:nvSpPr>
        <p:spPr>
          <a:xfrm>
            <a:off x="533400" y="1371600"/>
            <a:ext cx="3405755" cy="1615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1800" dirty="0"/>
              <a:t>Complete performance task </a:t>
            </a:r>
          </a:p>
          <a:p>
            <a:pPr marL="0" indent="0">
              <a:spcBef>
                <a:spcPts val="0"/>
              </a:spcBef>
              <a:spcAft>
                <a:spcPts val="600"/>
              </a:spcAft>
              <a:buFont typeface="Arial"/>
              <a:buNone/>
            </a:pPr>
            <a:r>
              <a:rPr lang="en-US" sz="1800" dirty="0"/>
              <a:t>Share initial reactions to task</a:t>
            </a:r>
          </a:p>
          <a:p>
            <a:pPr marL="0" indent="0">
              <a:spcBef>
                <a:spcPts val="0"/>
              </a:spcBef>
              <a:spcAft>
                <a:spcPts val="600"/>
              </a:spcAft>
              <a:buFont typeface="Arial"/>
              <a:buNone/>
            </a:pPr>
            <a:r>
              <a:rPr lang="en-US" sz="1800" dirty="0"/>
              <a:t>Identify the mathematics and anticipate the issues</a:t>
            </a:r>
          </a:p>
          <a:p>
            <a:pPr marL="0" indent="0">
              <a:buFont typeface="Arial"/>
              <a:buNone/>
            </a:pPr>
            <a:endParaRPr lang="en-US" sz="1800" b="1" u="sng" dirty="0"/>
          </a:p>
          <a:p>
            <a:pPr marL="0" indent="0">
              <a:buFont typeface="Arial"/>
              <a:buNone/>
            </a:pPr>
            <a:endParaRPr lang="en-US" sz="1800" dirty="0"/>
          </a:p>
        </p:txBody>
      </p:sp>
      <p:sp>
        <p:nvSpPr>
          <p:cNvPr id="7" name="Content Placeholder 1"/>
          <p:cNvSpPr txBox="1">
            <a:spLocks/>
          </p:cNvSpPr>
          <p:nvPr/>
        </p:nvSpPr>
        <p:spPr>
          <a:xfrm>
            <a:off x="4267200" y="1066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3C Developing Feedback</a:t>
            </a:r>
          </a:p>
        </p:txBody>
      </p:sp>
      <p:sp>
        <p:nvSpPr>
          <p:cNvPr id="8" name="Text Placeholder 3"/>
          <p:cNvSpPr txBox="1">
            <a:spLocks/>
          </p:cNvSpPr>
          <p:nvPr/>
        </p:nvSpPr>
        <p:spPr>
          <a:xfrm>
            <a:off x="304800" y="2971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t>3B Analyzing Student Work</a:t>
            </a:r>
          </a:p>
        </p:txBody>
      </p:sp>
      <p:sp>
        <p:nvSpPr>
          <p:cNvPr id="9" name="Text Placeholder 4"/>
          <p:cNvSpPr txBox="1">
            <a:spLocks/>
          </p:cNvSpPr>
          <p:nvPr/>
        </p:nvSpPr>
        <p:spPr>
          <a:xfrm>
            <a:off x="533400" y="3352800"/>
            <a:ext cx="3733800" cy="2590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700"/>
              </a:spcAft>
              <a:buNone/>
            </a:pPr>
            <a:r>
              <a:rPr lang="en-US" sz="1800" dirty="0">
                <a:solidFill>
                  <a:srgbClr val="000000"/>
                </a:solidFill>
              </a:rPr>
              <a:t>Read student responses to first item </a:t>
            </a:r>
          </a:p>
          <a:p>
            <a:pPr marL="0" indent="0">
              <a:spcBef>
                <a:spcPts val="0"/>
              </a:spcBef>
              <a:spcAft>
                <a:spcPts val="700"/>
              </a:spcAft>
              <a:buNone/>
            </a:pPr>
            <a:r>
              <a:rPr lang="en-US" sz="1800" dirty="0">
                <a:solidFill>
                  <a:srgbClr val="000000"/>
                </a:solidFill>
              </a:rPr>
              <a:t>Review Scoring Guide, scores, and score rationales for this item</a:t>
            </a:r>
          </a:p>
          <a:p>
            <a:pPr marL="0" indent="0">
              <a:spcBef>
                <a:spcPts val="0"/>
              </a:spcBef>
              <a:spcAft>
                <a:spcPts val="700"/>
              </a:spcAft>
              <a:buNone/>
            </a:pPr>
            <a:r>
              <a:rPr lang="en-US" sz="1800" dirty="0">
                <a:solidFill>
                  <a:srgbClr val="000000"/>
                </a:solidFill>
              </a:rPr>
              <a:t>Share and discuss patterns in student responses to this item </a:t>
            </a:r>
          </a:p>
          <a:p>
            <a:pPr marL="0" indent="0">
              <a:spcBef>
                <a:spcPts val="0"/>
              </a:spcBef>
              <a:spcAft>
                <a:spcPts val="700"/>
              </a:spcAft>
              <a:buNone/>
            </a:pPr>
            <a:r>
              <a:rPr lang="en-US" sz="1800" i="1" dirty="0">
                <a:solidFill>
                  <a:srgbClr val="000000"/>
                </a:solidFill>
              </a:rPr>
              <a:t>Repeat the steps of analysis with next hand-scored item(s)</a:t>
            </a:r>
          </a:p>
        </p:txBody>
      </p:sp>
      <p:pic>
        <p:nvPicPr>
          <p:cNvPr id="10"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2600"/>
            <a:ext cx="171451" cy="238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447800"/>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128" y="2133600"/>
            <a:ext cx="164523" cy="228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descr="List for 3B Analyzing Student Work"/>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13" name="Text Placeholder 3"/>
          <p:cNvSpPr txBox="1">
            <a:spLocks/>
          </p:cNvSpPr>
          <p:nvPr/>
        </p:nvSpPr>
        <p:spPr>
          <a:xfrm>
            <a:off x="304800" y="11430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3A Getting to Know the Task</a:t>
            </a:r>
          </a:p>
        </p:txBody>
      </p:sp>
      <p:sp>
        <p:nvSpPr>
          <p:cNvPr id="14" name="Content Placeholder 1"/>
          <p:cNvSpPr txBox="1">
            <a:spLocks/>
          </p:cNvSpPr>
          <p:nvPr/>
        </p:nvSpPr>
        <p:spPr>
          <a:xfrm>
            <a:off x="4267200" y="2971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3D Modifying Instruction</a:t>
            </a:r>
            <a:endParaRPr lang="en-US" sz="2200" dirty="0">
              <a:solidFill>
                <a:srgbClr val="000000"/>
              </a:solidFill>
            </a:endParaRPr>
          </a:p>
        </p:txBody>
      </p:sp>
      <p:pic>
        <p:nvPicPr>
          <p:cNvPr id="15"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3" y="3810000"/>
            <a:ext cx="171451" cy="2382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4" y="3419375"/>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1" y="4419600"/>
            <a:ext cx="164523" cy="22860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a:xfrm>
            <a:off x="4495800" y="1447801"/>
            <a:ext cx="4191000" cy="1447800"/>
          </a:xfrm>
          <a:prstGeom prst="rect">
            <a:avLst/>
          </a:prstGeom>
        </p:spPr>
        <p:txBody>
          <a:bodyPr vert="horz" lIns="91440" tIns="45720" rIns="91440" bIns="45720" rtlCol="0">
            <a:noAutofit/>
          </a:bodyPr>
          <a:lstStyle>
            <a:defPPr>
              <a:defRPr lang="en-US"/>
            </a:defPPr>
            <a:lvl1pPr indent="0" defTabSz="457200">
              <a:spcBef>
                <a:spcPts val="0"/>
              </a:spcBef>
              <a:spcAft>
                <a:spcPts val="600"/>
              </a:spcAft>
              <a:buFont typeface="Arial"/>
              <a:buNone/>
              <a:defRPr sz="2000"/>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dirty="0"/>
              <a:t>Describe patterns evident in student responses and identify which responses fit each pattern</a:t>
            </a:r>
          </a:p>
          <a:p>
            <a:r>
              <a:rPr lang="en-US" sz="1800" dirty="0"/>
              <a:t>For each pattern, develop feedback comments and questions </a:t>
            </a:r>
          </a:p>
        </p:txBody>
      </p:sp>
      <p:sp>
        <p:nvSpPr>
          <p:cNvPr id="20" name="Content Placeholder 2"/>
          <p:cNvSpPr txBox="1">
            <a:spLocks/>
          </p:cNvSpPr>
          <p:nvPr/>
        </p:nvSpPr>
        <p:spPr>
          <a:xfrm>
            <a:off x="4572000" y="3352800"/>
            <a:ext cx="4114800"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1800" dirty="0"/>
              <a:t>Explore examples of curriculum-embedded performance tasks</a:t>
            </a:r>
          </a:p>
          <a:p>
            <a:pPr marL="0" indent="0" fontAlgn="base">
              <a:buNone/>
            </a:pPr>
            <a:r>
              <a:rPr lang="en-US" sz="1800" dirty="0"/>
              <a:t>Reflect on what instructional decisions might be made in response to evidence of student learning</a:t>
            </a:r>
          </a:p>
          <a:p>
            <a:pPr marL="0" indent="0" fontAlgn="base">
              <a:buNone/>
            </a:pPr>
            <a:r>
              <a:rPr lang="en-US" sz="1800" dirty="0"/>
              <a:t>Plan curriculum-embedded performance task for your own context</a:t>
            </a:r>
          </a:p>
          <a:p>
            <a:pPr marL="0" indent="0">
              <a:buNone/>
            </a:pPr>
            <a:r>
              <a:rPr lang="en-US" sz="1800" dirty="0"/>
              <a:t>Share additional resources </a:t>
            </a:r>
            <a:endParaRPr lang="en-US" sz="1800" b="1" u="sng" dirty="0">
              <a:solidFill>
                <a:srgbClr val="000000"/>
              </a:solidFill>
            </a:endParaRPr>
          </a:p>
          <a:p>
            <a:pPr marL="0" indent="0">
              <a:buNone/>
            </a:pPr>
            <a:endParaRPr lang="en-US" sz="1800" dirty="0">
              <a:solidFill>
                <a:srgbClr val="000000"/>
              </a:solidFill>
            </a:endParaRPr>
          </a:p>
        </p:txBody>
      </p:sp>
    </p:spTree>
    <p:extLst>
      <p:ext uri="{BB962C8B-B14F-4D97-AF65-F5344CB8AC3E}">
        <p14:creationId xmlns:p14="http://schemas.microsoft.com/office/powerpoint/2010/main" val="4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a:t>
            </a:r>
          </a:p>
        </p:txBody>
      </p:sp>
      <p:sp>
        <p:nvSpPr>
          <p:cNvPr id="3" name="Content Placeholder 2"/>
          <p:cNvSpPr>
            <a:spLocks noGrp="1"/>
          </p:cNvSpPr>
          <p:nvPr>
            <p:ph idx="1"/>
          </p:nvPr>
        </p:nvSpPr>
        <p:spPr>
          <a:xfrm>
            <a:off x="457200" y="1197968"/>
            <a:ext cx="8229600" cy="4517033"/>
          </a:xfrm>
        </p:spPr>
        <p:txBody>
          <a:bodyPr vert="horz" lIns="91440" tIns="45720" rIns="91440" bIns="45720" rtlCol="0" anchor="t">
            <a:normAutofit fontScale="85000" lnSpcReduction="10000"/>
          </a:bodyPr>
          <a:lstStyle/>
          <a:p>
            <a:pPr marL="0" indent="0">
              <a:buNone/>
            </a:pPr>
            <a:r>
              <a:rPr lang="x-none" dirty="0"/>
              <a:t>Description:</a:t>
            </a:r>
          </a:p>
          <a:p>
            <a:pPr lvl="1"/>
            <a:r>
              <a:rPr lang="x-none" dirty="0">
                <a:cs typeface="Helvetica" panose="020B0604020202020204" pitchFamily="34" charset="0"/>
              </a:rPr>
              <a:t>“A </a:t>
            </a:r>
            <a:r>
              <a:rPr lang="x-none" b="1" dirty="0">
                <a:cs typeface="Helvetica" panose="020B0604020202020204" pitchFamily="34" charset="0"/>
              </a:rPr>
              <a:t>planned process </a:t>
            </a:r>
            <a:r>
              <a:rPr lang="x-none" dirty="0">
                <a:cs typeface="Helvetica" panose="020B0604020202020204" pitchFamily="34" charset="0"/>
              </a:rPr>
              <a:t>that takes place </a:t>
            </a:r>
            <a:r>
              <a:rPr lang="x-none" b="1" dirty="0">
                <a:cs typeface="Helvetica" panose="020B0604020202020204" pitchFamily="34" charset="0"/>
              </a:rPr>
              <a:t>continuously</a:t>
            </a:r>
            <a:r>
              <a:rPr lang="x-none" dirty="0">
                <a:cs typeface="Helvetica" panose="020B0604020202020204" pitchFamily="34" charset="0"/>
              </a:rPr>
              <a:t> during the course of teaching and learning to provide </a:t>
            </a:r>
            <a:r>
              <a:rPr lang="x-none" b="1" dirty="0">
                <a:cs typeface="Helvetica" panose="020B0604020202020204" pitchFamily="34" charset="0"/>
              </a:rPr>
              <a:t>teachers and students</a:t>
            </a:r>
            <a:r>
              <a:rPr lang="x-none" dirty="0">
                <a:cs typeface="Helvetica" panose="020B0604020202020204" pitchFamily="34" charset="0"/>
              </a:rPr>
              <a:t> with </a:t>
            </a:r>
            <a:r>
              <a:rPr lang="x-none" b="1" dirty="0">
                <a:cs typeface="Helvetica" panose="020B0604020202020204" pitchFamily="34" charset="0"/>
              </a:rPr>
              <a:t>feedback</a:t>
            </a:r>
            <a:r>
              <a:rPr lang="x-none" dirty="0">
                <a:cs typeface="Helvetica" panose="020B0604020202020204" pitchFamily="34" charset="0"/>
              </a:rPr>
              <a:t> to close the gap between current learning and desired goals.” — Margaret Heritage, </a:t>
            </a:r>
            <a:r>
              <a:rPr lang="x-none" i="1" dirty="0">
                <a:cs typeface="Helvetica" panose="020B0604020202020204" pitchFamily="34" charset="0"/>
              </a:rPr>
              <a:t>Formative Assessment: Making It Happen in the Classroom</a:t>
            </a:r>
          </a:p>
          <a:p>
            <a:pPr lvl="1"/>
            <a:r>
              <a:rPr lang="x-none" dirty="0">
                <a:cs typeface="Helvetica" panose="020B0604020202020204" pitchFamily="34" charset="0"/>
              </a:rPr>
              <a:t>Not a tool or an event, but a process</a:t>
            </a:r>
            <a:endParaRPr lang="x-none" dirty="0"/>
          </a:p>
          <a:p>
            <a:pPr marL="0" indent="0">
              <a:buNone/>
            </a:pPr>
            <a:r>
              <a:rPr lang="x-none" dirty="0"/>
              <a:t>Purposes:</a:t>
            </a:r>
          </a:p>
          <a:p>
            <a:pPr marL="857250" lvl="2" indent="-457200"/>
            <a:r>
              <a:rPr lang="x-none" sz="2800" dirty="0">
                <a:cs typeface="Helvetica" panose="020B0604020202020204" pitchFamily="34" charset="0"/>
              </a:rPr>
              <a:t>Provide immediate or very rapid feedback to teachers and students </a:t>
            </a:r>
          </a:p>
          <a:p>
            <a:pPr marL="857250" lvl="2" indent="-457200"/>
            <a:r>
              <a:rPr lang="x-none" sz="2800" dirty="0">
                <a:cs typeface="Helvetica" panose="020B0604020202020204" pitchFamily="34" charset="0"/>
              </a:rPr>
              <a:t>Provide evidence that can be used to adapt teaching and learning</a:t>
            </a:r>
            <a:endParaRPr lang="x-none" sz="2800" i="1" dirty="0">
              <a:solidFill>
                <a:schemeClr val="tx1">
                  <a:lumMod val="65000"/>
                  <a:lumOff val="35000"/>
                </a:schemeClr>
              </a:solidFill>
              <a:latin typeface="Helvetica" panose="020B0604020202020204" pitchFamily="34" charset="0"/>
              <a:cs typeface="Helvetica" panose="020B0604020202020204" pitchFamily="34" charset="0"/>
            </a:endParaRPr>
          </a:p>
          <a:p>
            <a:endParaRPr lang="en-US" dirty="0"/>
          </a:p>
        </p:txBody>
      </p:sp>
      <p:sp>
        <p:nvSpPr>
          <p:cNvPr id="5" name="TextBox 4"/>
          <p:cNvSpPr txBox="1"/>
          <p:nvPr/>
        </p:nvSpPr>
        <p:spPr>
          <a:xfrm>
            <a:off x="158150" y="129396"/>
            <a:ext cx="3993978" cy="369332"/>
          </a:xfrm>
          <a:prstGeom prst="rect">
            <a:avLst/>
          </a:prstGeom>
          <a:noFill/>
        </p:spPr>
        <p:txBody>
          <a:bodyPr wrap="none" rtlCol="0" anchor="t">
            <a:spAutoFit/>
          </a:bodyPr>
          <a:lstStyle/>
          <a:p>
            <a:r>
              <a:rPr lang="x-none" dirty="0">
                <a:solidFill>
                  <a:srgbClr val="053760"/>
                </a:solidFill>
              </a:rPr>
              <a:t>Session 1: Assessment Literacy Overview</a:t>
            </a:r>
          </a:p>
        </p:txBody>
      </p:sp>
    </p:spTree>
    <p:extLst>
      <p:ext uri="{BB962C8B-B14F-4D97-AF65-F5344CB8AC3E}">
        <p14:creationId xmlns:p14="http://schemas.microsoft.com/office/powerpoint/2010/main" val="15978391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Image of a student at a computer with a thought cloud"/>
          <p:cNvPicPr>
            <a:picLocks noChangeAspect="1" noChangeArrowheads="1"/>
          </p:cNvPicPr>
          <p:nvPr/>
        </p:nvPicPr>
        <p:blipFill>
          <a:blip r:embed="rId3" cstate="print"/>
          <a:srcRect/>
          <a:stretch>
            <a:fillRect/>
          </a:stretch>
        </p:blipFill>
        <p:spPr bwMode="auto">
          <a:xfrm>
            <a:off x="3581400" y="2438402"/>
            <a:ext cx="1428750" cy="1523998"/>
          </a:xfrm>
          <a:prstGeom prst="rect">
            <a:avLst/>
          </a:prstGeom>
          <a:noFill/>
        </p:spPr>
      </p:pic>
      <p:sp>
        <p:nvSpPr>
          <p:cNvPr id="6" name="Title 1"/>
          <p:cNvSpPr>
            <a:spLocks noGrp="1"/>
          </p:cNvSpPr>
          <p:nvPr>
            <p:ph type="title"/>
          </p:nvPr>
        </p:nvSpPr>
        <p:spPr>
          <a:xfrm>
            <a:off x="1066800" y="1371600"/>
            <a:ext cx="6915150" cy="3962400"/>
          </a:xfrm>
        </p:spPr>
        <p:txBody>
          <a:bodyPr>
            <a:noAutofit/>
          </a:bodyPr>
          <a:lstStyle/>
          <a:p>
            <a:pPr algn="l"/>
            <a:r>
              <a:rPr lang="en-US" sz="3200" dirty="0"/>
              <a:t>Individually review student responses to the next hand-scored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Add to your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80</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110452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305800" cy="4038600"/>
          </a:xfrm>
        </p:spPr>
        <p:txBody>
          <a:bodyPr>
            <a:noAutofit/>
          </a:bodyPr>
          <a:lstStyle/>
          <a:p>
            <a:pPr algn="ctr"/>
            <a:r>
              <a:rPr lang="en-US" dirty="0"/>
              <a:t/>
            </a:r>
            <a:br>
              <a:rPr lang="en-US" dirty="0"/>
            </a:br>
            <a:r>
              <a:rPr lang="en-US" dirty="0"/>
              <a:t>Review and discuss Scoring Guide, scores, and score rationales for this item.</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5" name="Picture 2" descr="Image of two students talking"/>
          <p:cNvPicPr>
            <a:picLocks noChangeAspect="1" noChangeArrowheads="1"/>
          </p:cNvPicPr>
          <p:nvPr/>
        </p:nvPicPr>
        <p:blipFill>
          <a:blip r:embed="rId3" cstate="print"/>
          <a:srcRect/>
          <a:stretch>
            <a:fillRect/>
          </a:stretch>
        </p:blipFill>
        <p:spPr bwMode="auto">
          <a:xfrm>
            <a:off x="3707351" y="3200400"/>
            <a:ext cx="1714500" cy="1371597"/>
          </a:xfrm>
          <a:prstGeom prst="rect">
            <a:avLst/>
          </a:prstGeom>
          <a:noFill/>
        </p:spPr>
      </p:pic>
      <p:sp>
        <p:nvSpPr>
          <p:cNvPr id="7" name="TextBox 6"/>
          <p:cNvSpPr txBox="1"/>
          <p:nvPr/>
        </p:nvSpPr>
        <p:spPr>
          <a:xfrm>
            <a:off x="152400" y="128312"/>
            <a:ext cx="354456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53760"/>
                </a:solidFill>
                <a:effectLst/>
                <a:uLnTx/>
                <a:uFillTx/>
              </a:rPr>
              <a:t>Session 3B: Analyzing Student Work</a:t>
            </a:r>
          </a:p>
        </p:txBody>
      </p:sp>
      <p:sp>
        <p:nvSpPr>
          <p:cNvPr id="3" name="Slide Number Placeholder 2"/>
          <p:cNvSpPr>
            <a:spLocks noGrp="1"/>
          </p:cNvSpPr>
          <p:nvPr>
            <p:ph type="sldNum" sz="quarter" idx="12"/>
          </p:nvPr>
        </p:nvSpPr>
        <p:spPr/>
        <p:txBody>
          <a:bodyPr/>
          <a:lstStyle/>
          <a:p>
            <a:fld id="{8E81FCBC-12BC-47C8-BE87-B3BC886BF939}" type="slidenum">
              <a:rPr lang="en-US" smtClean="0"/>
              <a:pPr/>
              <a:t>81</a:t>
            </a:fld>
            <a:endParaRPr lang="en-US"/>
          </a:p>
        </p:txBody>
      </p:sp>
    </p:spTree>
    <p:extLst>
      <p:ext uri="{BB962C8B-B14F-4D97-AF65-F5344CB8AC3E}">
        <p14:creationId xmlns:p14="http://schemas.microsoft.com/office/powerpoint/2010/main" val="3912635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429000"/>
            <a:ext cx="6096000" cy="2209800"/>
          </a:xfrm>
        </p:spPr>
        <p:txBody>
          <a:bodyPr>
            <a:normAutofit/>
          </a:bodyPr>
          <a:lstStyle/>
          <a:p>
            <a:r>
              <a:rPr lang="en-US" sz="2700" dirty="0">
                <a:solidFill>
                  <a:schemeClr val="tx1"/>
                </a:solidFill>
                <a:latin typeface="Franklin Gothic Book"/>
                <a:cs typeface="Franklin Gothic Book"/>
              </a:rPr>
              <a:t>What did each student do successfully?</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What misconceptions are evident?</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What feedback might be helpful?</a:t>
            </a:r>
            <a:endParaRPr lang="en-US" sz="2700" dirty="0"/>
          </a:p>
        </p:txBody>
      </p:sp>
      <p:pic>
        <p:nvPicPr>
          <p:cNvPr id="4" name="Picture 2" descr="Image of two students talking"/>
          <p:cNvPicPr>
            <a:picLocks noChangeAspect="1" noChangeArrowheads="1"/>
          </p:cNvPicPr>
          <p:nvPr/>
        </p:nvPicPr>
        <p:blipFill>
          <a:blip r:embed="rId3" cstate="print"/>
          <a:srcRect/>
          <a:stretch>
            <a:fillRect/>
          </a:stretch>
        </p:blipFill>
        <p:spPr bwMode="auto">
          <a:xfrm>
            <a:off x="3829050" y="1981200"/>
            <a:ext cx="1714500" cy="1447797"/>
          </a:xfrm>
          <a:prstGeom prst="rect">
            <a:avLst/>
          </a:prstGeom>
          <a:noFill/>
        </p:spPr>
      </p:pic>
      <p:sp>
        <p:nvSpPr>
          <p:cNvPr id="5" name="Slide Number Placeholder 4"/>
          <p:cNvSpPr>
            <a:spLocks noGrp="1"/>
          </p:cNvSpPr>
          <p:nvPr>
            <p:ph type="sldNum" sz="quarter" idx="12"/>
          </p:nvPr>
        </p:nvSpPr>
        <p:spPr/>
        <p:txBody>
          <a:bodyPr/>
          <a:lstStyle/>
          <a:p>
            <a:fld id="{F8ADBA3D-A35C-4DA5-A631-4D061CBE8599}" type="slidenum">
              <a:rPr lang="en-US" smtClean="0"/>
              <a:t>82</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
        <p:nvSpPr>
          <p:cNvPr id="6" name="TextBox 5"/>
          <p:cNvSpPr txBox="1"/>
          <p:nvPr/>
        </p:nvSpPr>
        <p:spPr>
          <a:xfrm>
            <a:off x="838200" y="838200"/>
            <a:ext cx="7162800" cy="1323439"/>
          </a:xfrm>
          <a:prstGeom prst="rect">
            <a:avLst/>
          </a:prstGeom>
          <a:noFill/>
        </p:spPr>
        <p:txBody>
          <a:bodyPr wrap="square" rtlCol="0">
            <a:spAutoFit/>
          </a:bodyPr>
          <a:lstStyle/>
          <a:p>
            <a:r>
              <a:rPr lang="en-US" sz="4000" dirty="0">
                <a:solidFill>
                  <a:schemeClr val="tx2"/>
                </a:solidFill>
              </a:rPr>
              <a:t>Discuss patterns in responses to this item.</a:t>
            </a:r>
            <a:endParaRPr lang="en-US" sz="3700" dirty="0">
              <a:solidFill>
                <a:srgbClr val="063760"/>
              </a:solidFill>
            </a:endParaRPr>
          </a:p>
        </p:txBody>
      </p:sp>
    </p:spTree>
    <p:extLst>
      <p:ext uri="{BB962C8B-B14F-4D97-AF65-F5344CB8AC3E}">
        <p14:creationId xmlns:p14="http://schemas.microsoft.com/office/powerpoint/2010/main" val="3527676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696200" cy="1143000"/>
          </a:xfrm>
        </p:spPr>
        <p:txBody>
          <a:bodyPr>
            <a:noAutofit/>
          </a:bodyPr>
          <a:lstStyle/>
          <a:p>
            <a:r>
              <a:rPr lang="en-US" sz="3200" dirty="0"/>
              <a:t>Before we look at responses to the final item, reflect on the demands of this item.</a:t>
            </a:r>
          </a:p>
        </p:txBody>
      </p:sp>
      <p:sp>
        <p:nvSpPr>
          <p:cNvPr id="6" name="Content Placeholder 2"/>
          <p:cNvSpPr>
            <a:spLocks noGrp="1"/>
          </p:cNvSpPr>
          <p:nvPr>
            <p:ph idx="1"/>
          </p:nvPr>
        </p:nvSpPr>
        <p:spPr>
          <a:xfrm>
            <a:off x="1371600" y="2209800"/>
            <a:ext cx="6172200" cy="2956459"/>
          </a:xfrm>
        </p:spPr>
        <p:txBody>
          <a:bodyPr>
            <a:noAutofit/>
          </a:bodyPr>
          <a:lstStyle/>
          <a:p>
            <a:r>
              <a:rPr lang="en-US" sz="2400" dirty="0"/>
              <a:t>What do students need to know and be able to do in order to produce a strong response to this item? (Refer to your notes on </a:t>
            </a:r>
            <a:r>
              <a:rPr lang="en-US" sz="2400" dirty="0">
                <a:solidFill>
                  <a:srgbClr val="000000"/>
                </a:solidFill>
              </a:rPr>
              <a:t>Handout 3.1.)</a:t>
            </a:r>
          </a:p>
          <a:p>
            <a:pPr marL="0" indent="0">
              <a:buNone/>
            </a:pPr>
            <a:endParaRPr lang="en-US" sz="2400" dirty="0">
              <a:solidFill>
                <a:srgbClr val="000000"/>
              </a:solidFill>
            </a:endParaRPr>
          </a:p>
          <a:p>
            <a:r>
              <a:rPr lang="en-US" sz="2400" dirty="0">
                <a:solidFill>
                  <a:srgbClr val="000000"/>
                </a:solidFill>
              </a:rPr>
              <a:t>Once you begin looking at the student work, add to your notes on Handout 3.2.</a:t>
            </a:r>
          </a:p>
        </p:txBody>
      </p:sp>
      <p:sp>
        <p:nvSpPr>
          <p:cNvPr id="4" name="Slide Number Placeholder 3"/>
          <p:cNvSpPr>
            <a:spLocks noGrp="1"/>
          </p:cNvSpPr>
          <p:nvPr>
            <p:ph type="sldNum" sz="quarter" idx="12"/>
          </p:nvPr>
        </p:nvSpPr>
        <p:spPr/>
        <p:txBody>
          <a:bodyPr/>
          <a:lstStyle/>
          <a:p>
            <a:fld id="{F8ADBA3D-A35C-4DA5-A631-4D061CBE8599}" type="slidenum">
              <a:rPr lang="en-US" smtClean="0"/>
              <a:t>83</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124674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Image of a student at a computer with a thought cloud"/>
          <p:cNvPicPr>
            <a:picLocks noChangeAspect="1" noChangeArrowheads="1"/>
          </p:cNvPicPr>
          <p:nvPr/>
        </p:nvPicPr>
        <p:blipFill>
          <a:blip r:embed="rId3" cstate="print"/>
          <a:srcRect/>
          <a:stretch>
            <a:fillRect/>
          </a:stretch>
        </p:blipFill>
        <p:spPr bwMode="auto">
          <a:xfrm>
            <a:off x="3581400" y="2438402"/>
            <a:ext cx="1428750" cy="1523998"/>
          </a:xfrm>
          <a:prstGeom prst="rect">
            <a:avLst/>
          </a:prstGeom>
          <a:noFill/>
        </p:spPr>
      </p:pic>
      <p:sp>
        <p:nvSpPr>
          <p:cNvPr id="6" name="Title 1"/>
          <p:cNvSpPr>
            <a:spLocks noGrp="1"/>
          </p:cNvSpPr>
          <p:nvPr>
            <p:ph type="title"/>
          </p:nvPr>
        </p:nvSpPr>
        <p:spPr>
          <a:xfrm>
            <a:off x="1066800" y="1371600"/>
            <a:ext cx="6915150" cy="3962400"/>
          </a:xfrm>
        </p:spPr>
        <p:txBody>
          <a:bodyPr>
            <a:noAutofit/>
          </a:bodyPr>
          <a:lstStyle/>
          <a:p>
            <a:pPr algn="l"/>
            <a:r>
              <a:rPr lang="en-US" sz="3200" dirty="0"/>
              <a:t>Individually review student responses to the next hand-scored item.</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Add to your notes on the Analyzing Student Work handout.</a:t>
            </a:r>
            <a:br>
              <a:rPr lang="en-US" sz="3200" dirty="0"/>
            </a:br>
            <a:endParaRPr lang="en-US" sz="3200" dirty="0">
              <a:solidFill>
                <a:schemeClr val="accent1"/>
              </a:solidFill>
            </a:endParaRPr>
          </a:p>
        </p:txBody>
      </p:sp>
      <p:sp>
        <p:nvSpPr>
          <p:cNvPr id="3" name="Slide Number Placeholder 2"/>
          <p:cNvSpPr>
            <a:spLocks noGrp="1"/>
          </p:cNvSpPr>
          <p:nvPr>
            <p:ph type="sldNum" sz="quarter" idx="12"/>
          </p:nvPr>
        </p:nvSpPr>
        <p:spPr/>
        <p:txBody>
          <a:bodyPr/>
          <a:lstStyle/>
          <a:p>
            <a:fld id="{F8ADBA3D-A35C-4DA5-A631-4D061CBE8599}" type="slidenum">
              <a:rPr lang="en-US" smtClean="0"/>
              <a:t>84</a:t>
            </a:fld>
            <a:endParaRPr lang="en-US"/>
          </a:p>
        </p:txBody>
      </p:sp>
      <p:sp>
        <p:nvSpPr>
          <p:cNvPr id="8" name="TextBox 7"/>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399335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153400" cy="4038600"/>
          </a:xfrm>
        </p:spPr>
        <p:txBody>
          <a:bodyPr>
            <a:noAutofit/>
          </a:bodyPr>
          <a:lstStyle/>
          <a:p>
            <a:pPr algn="ctr"/>
            <a:r>
              <a:rPr lang="en-US" dirty="0"/>
              <a:t/>
            </a:r>
            <a:br>
              <a:rPr lang="en-US" dirty="0"/>
            </a:br>
            <a:r>
              <a:rPr lang="en-US" dirty="0"/>
              <a:t>Review and discuss Scoring Guide, scores, and score rationales for this item.</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5" name="Picture 2" descr="Image of two students talking"/>
          <p:cNvPicPr>
            <a:picLocks noChangeAspect="1" noChangeArrowheads="1"/>
          </p:cNvPicPr>
          <p:nvPr/>
        </p:nvPicPr>
        <p:blipFill>
          <a:blip r:embed="rId3" cstate="print"/>
          <a:srcRect/>
          <a:stretch>
            <a:fillRect/>
          </a:stretch>
        </p:blipFill>
        <p:spPr bwMode="auto">
          <a:xfrm>
            <a:off x="3707351" y="3200400"/>
            <a:ext cx="1714500" cy="1371597"/>
          </a:xfrm>
          <a:prstGeom prst="rect">
            <a:avLst/>
          </a:prstGeom>
          <a:noFill/>
        </p:spPr>
      </p:pic>
      <p:sp>
        <p:nvSpPr>
          <p:cNvPr id="4" name="Slide Number Placeholder 3"/>
          <p:cNvSpPr>
            <a:spLocks noGrp="1"/>
          </p:cNvSpPr>
          <p:nvPr>
            <p:ph type="sldNum" sz="quarter" idx="12"/>
          </p:nvPr>
        </p:nvSpPr>
        <p:spPr/>
        <p:txBody>
          <a:bodyPr/>
          <a:lstStyle/>
          <a:p>
            <a:fld id="{F8ADBA3D-A35C-4DA5-A631-4D061CBE8599}" type="slidenum">
              <a:rPr lang="en-US" smtClean="0"/>
              <a:t>85</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Tree>
    <p:extLst>
      <p:ext uri="{BB962C8B-B14F-4D97-AF65-F5344CB8AC3E}">
        <p14:creationId xmlns:p14="http://schemas.microsoft.com/office/powerpoint/2010/main" val="3839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429000"/>
            <a:ext cx="6096000" cy="2209800"/>
          </a:xfrm>
        </p:spPr>
        <p:txBody>
          <a:bodyPr>
            <a:normAutofit/>
          </a:bodyPr>
          <a:lstStyle/>
          <a:p>
            <a:r>
              <a:rPr lang="en-US" sz="2700" dirty="0">
                <a:solidFill>
                  <a:schemeClr val="tx1"/>
                </a:solidFill>
                <a:latin typeface="Franklin Gothic Book"/>
                <a:cs typeface="Franklin Gothic Book"/>
              </a:rPr>
              <a:t>What did each student do successfully?</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What misconceptions are evident?</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
            </a:r>
            <a:br>
              <a:rPr lang="en-US" sz="2700" dirty="0">
                <a:solidFill>
                  <a:schemeClr val="tx1"/>
                </a:solidFill>
                <a:latin typeface="Franklin Gothic Book"/>
                <a:cs typeface="Franklin Gothic Book"/>
              </a:rPr>
            </a:br>
            <a:r>
              <a:rPr lang="en-US" sz="2700" dirty="0">
                <a:solidFill>
                  <a:schemeClr val="tx1"/>
                </a:solidFill>
                <a:latin typeface="Franklin Gothic Book"/>
                <a:cs typeface="Franklin Gothic Book"/>
              </a:rPr>
              <a:t>What feedback might be helpful?</a:t>
            </a:r>
            <a:endParaRPr lang="en-US" sz="2700" dirty="0"/>
          </a:p>
        </p:txBody>
      </p:sp>
      <p:pic>
        <p:nvPicPr>
          <p:cNvPr id="4" name="Picture 2" descr="Image of two students talking"/>
          <p:cNvPicPr>
            <a:picLocks noChangeAspect="1" noChangeArrowheads="1"/>
          </p:cNvPicPr>
          <p:nvPr/>
        </p:nvPicPr>
        <p:blipFill>
          <a:blip r:embed="rId3" cstate="print"/>
          <a:srcRect/>
          <a:stretch>
            <a:fillRect/>
          </a:stretch>
        </p:blipFill>
        <p:spPr bwMode="auto">
          <a:xfrm>
            <a:off x="3829050" y="1981200"/>
            <a:ext cx="1714500" cy="1447797"/>
          </a:xfrm>
          <a:prstGeom prst="rect">
            <a:avLst/>
          </a:prstGeom>
          <a:noFill/>
        </p:spPr>
      </p:pic>
      <p:sp>
        <p:nvSpPr>
          <p:cNvPr id="5" name="Slide Number Placeholder 4"/>
          <p:cNvSpPr>
            <a:spLocks noGrp="1"/>
          </p:cNvSpPr>
          <p:nvPr>
            <p:ph type="sldNum" sz="quarter" idx="12"/>
          </p:nvPr>
        </p:nvSpPr>
        <p:spPr/>
        <p:txBody>
          <a:bodyPr/>
          <a:lstStyle/>
          <a:p>
            <a:fld id="{F8ADBA3D-A35C-4DA5-A631-4D061CBE8599}" type="slidenum">
              <a:rPr lang="en-US" smtClean="0"/>
              <a:t>86</a:t>
            </a:fld>
            <a:endParaRPr lang="en-US"/>
          </a:p>
        </p:txBody>
      </p:sp>
      <p:sp>
        <p:nvSpPr>
          <p:cNvPr id="7" name="TextBox 6"/>
          <p:cNvSpPr txBox="1"/>
          <p:nvPr/>
        </p:nvSpPr>
        <p:spPr>
          <a:xfrm>
            <a:off x="152400" y="128312"/>
            <a:ext cx="3544560" cy="369332"/>
          </a:xfrm>
          <a:prstGeom prst="rect">
            <a:avLst/>
          </a:prstGeom>
          <a:noFill/>
        </p:spPr>
        <p:txBody>
          <a:bodyPr wrap="none" rtlCol="0">
            <a:spAutoFit/>
          </a:bodyPr>
          <a:lstStyle/>
          <a:p>
            <a:r>
              <a:rPr lang="en-US" dirty="0">
                <a:solidFill>
                  <a:srgbClr val="053760"/>
                </a:solidFill>
              </a:rPr>
              <a:t>Session 3B: Analyzing Student Work</a:t>
            </a:r>
          </a:p>
        </p:txBody>
      </p:sp>
      <p:sp>
        <p:nvSpPr>
          <p:cNvPr id="6" name="TextBox 5"/>
          <p:cNvSpPr txBox="1"/>
          <p:nvPr/>
        </p:nvSpPr>
        <p:spPr>
          <a:xfrm>
            <a:off x="838200" y="838200"/>
            <a:ext cx="7162800" cy="1323439"/>
          </a:xfrm>
          <a:prstGeom prst="rect">
            <a:avLst/>
          </a:prstGeom>
          <a:noFill/>
        </p:spPr>
        <p:txBody>
          <a:bodyPr wrap="square" rtlCol="0">
            <a:spAutoFit/>
          </a:bodyPr>
          <a:lstStyle/>
          <a:p>
            <a:r>
              <a:rPr lang="en-US" sz="4000" dirty="0">
                <a:solidFill>
                  <a:schemeClr val="tx2"/>
                </a:solidFill>
              </a:rPr>
              <a:t>Discuss patterns in responses to this item.</a:t>
            </a:r>
            <a:endParaRPr lang="en-US" sz="3700" dirty="0">
              <a:solidFill>
                <a:srgbClr val="063760"/>
              </a:solidFill>
            </a:endParaRPr>
          </a:p>
        </p:txBody>
      </p:sp>
    </p:spTree>
    <p:extLst>
      <p:ext uri="{BB962C8B-B14F-4D97-AF65-F5344CB8AC3E}">
        <p14:creationId xmlns:p14="http://schemas.microsoft.com/office/powerpoint/2010/main" val="1037584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F497D"/>
                </a:solidFill>
                <a:cs typeface="Georgia"/>
              </a:rPr>
              <a:t>Session 3 </a:t>
            </a:r>
            <a:r>
              <a:rPr lang="en-US" dirty="0" smtClean="0">
                <a:solidFill>
                  <a:srgbClr val="1F497D"/>
                </a:solidFill>
                <a:cs typeface="Georgia"/>
              </a:rPr>
              <a:t>Progress</a:t>
            </a:r>
            <a:endParaRPr lang="en-US"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87</a:t>
            </a:fld>
            <a:endParaRPr lang="en-US"/>
          </a:p>
        </p:txBody>
      </p:sp>
      <p:sp>
        <p:nvSpPr>
          <p:cNvPr id="6" name="Content Placeholder 2"/>
          <p:cNvSpPr txBox="1">
            <a:spLocks/>
          </p:cNvSpPr>
          <p:nvPr/>
        </p:nvSpPr>
        <p:spPr>
          <a:xfrm>
            <a:off x="533400" y="1371600"/>
            <a:ext cx="3405755" cy="1615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1800" dirty="0"/>
              <a:t>Complete performance task </a:t>
            </a:r>
          </a:p>
          <a:p>
            <a:pPr marL="0" indent="0">
              <a:spcBef>
                <a:spcPts val="0"/>
              </a:spcBef>
              <a:spcAft>
                <a:spcPts val="600"/>
              </a:spcAft>
              <a:buFont typeface="Arial"/>
              <a:buNone/>
            </a:pPr>
            <a:r>
              <a:rPr lang="en-US" sz="1800" dirty="0"/>
              <a:t>Share initial reactions to task</a:t>
            </a:r>
          </a:p>
          <a:p>
            <a:pPr marL="0" indent="0">
              <a:spcBef>
                <a:spcPts val="0"/>
              </a:spcBef>
              <a:spcAft>
                <a:spcPts val="600"/>
              </a:spcAft>
              <a:buFont typeface="Arial"/>
              <a:buNone/>
            </a:pPr>
            <a:r>
              <a:rPr lang="en-US" sz="1800" dirty="0"/>
              <a:t>Identify the mathematics and anticipate the issues</a:t>
            </a:r>
          </a:p>
          <a:p>
            <a:pPr marL="0" indent="0">
              <a:buFont typeface="Arial"/>
              <a:buNone/>
            </a:pPr>
            <a:endParaRPr lang="en-US" sz="1800" b="1" u="sng" dirty="0"/>
          </a:p>
          <a:p>
            <a:pPr marL="0" indent="0">
              <a:buFont typeface="Arial"/>
              <a:buNone/>
            </a:pPr>
            <a:endParaRPr lang="en-US" sz="1800" dirty="0"/>
          </a:p>
        </p:txBody>
      </p:sp>
      <p:sp>
        <p:nvSpPr>
          <p:cNvPr id="7" name="Content Placeholder 1"/>
          <p:cNvSpPr txBox="1">
            <a:spLocks/>
          </p:cNvSpPr>
          <p:nvPr/>
        </p:nvSpPr>
        <p:spPr>
          <a:xfrm>
            <a:off x="4267200" y="1066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3C Developing Feedback</a:t>
            </a:r>
          </a:p>
        </p:txBody>
      </p:sp>
      <p:sp>
        <p:nvSpPr>
          <p:cNvPr id="8" name="Text Placeholder 3"/>
          <p:cNvSpPr txBox="1">
            <a:spLocks/>
          </p:cNvSpPr>
          <p:nvPr/>
        </p:nvSpPr>
        <p:spPr>
          <a:xfrm>
            <a:off x="304800" y="2971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t>3B Analyzing Student Work</a:t>
            </a:r>
          </a:p>
        </p:txBody>
      </p:sp>
      <p:sp>
        <p:nvSpPr>
          <p:cNvPr id="9" name="Text Placeholder 4"/>
          <p:cNvSpPr txBox="1">
            <a:spLocks/>
          </p:cNvSpPr>
          <p:nvPr/>
        </p:nvSpPr>
        <p:spPr>
          <a:xfrm>
            <a:off x="533400" y="3352800"/>
            <a:ext cx="3733800" cy="2590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700"/>
              </a:spcAft>
              <a:buNone/>
            </a:pPr>
            <a:r>
              <a:rPr lang="en-US" sz="1800" dirty="0">
                <a:solidFill>
                  <a:srgbClr val="000000"/>
                </a:solidFill>
              </a:rPr>
              <a:t>Read student responses to first item </a:t>
            </a:r>
          </a:p>
          <a:p>
            <a:pPr marL="0" indent="0">
              <a:spcBef>
                <a:spcPts val="0"/>
              </a:spcBef>
              <a:spcAft>
                <a:spcPts val="700"/>
              </a:spcAft>
              <a:buNone/>
            </a:pPr>
            <a:r>
              <a:rPr lang="en-US" sz="1800" dirty="0">
                <a:solidFill>
                  <a:srgbClr val="000000"/>
                </a:solidFill>
              </a:rPr>
              <a:t>Review Scoring Guide, scores, and score rationales for this item</a:t>
            </a:r>
          </a:p>
          <a:p>
            <a:pPr marL="0" indent="0">
              <a:spcBef>
                <a:spcPts val="0"/>
              </a:spcBef>
              <a:spcAft>
                <a:spcPts val="700"/>
              </a:spcAft>
              <a:buNone/>
            </a:pPr>
            <a:r>
              <a:rPr lang="en-US" sz="1800" dirty="0">
                <a:solidFill>
                  <a:srgbClr val="000000"/>
                </a:solidFill>
              </a:rPr>
              <a:t>Share and discuss patterns in student responses to this item </a:t>
            </a:r>
          </a:p>
          <a:p>
            <a:pPr marL="0" indent="0">
              <a:spcBef>
                <a:spcPts val="0"/>
              </a:spcBef>
              <a:spcAft>
                <a:spcPts val="700"/>
              </a:spcAft>
              <a:buNone/>
            </a:pPr>
            <a:r>
              <a:rPr lang="en-US" sz="1800" i="1" dirty="0">
                <a:solidFill>
                  <a:srgbClr val="000000"/>
                </a:solidFill>
              </a:rPr>
              <a:t>Repeat the steps of analysis with next hand-scored item(s)</a:t>
            </a:r>
          </a:p>
        </p:txBody>
      </p:sp>
      <p:pic>
        <p:nvPicPr>
          <p:cNvPr id="10"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2600"/>
            <a:ext cx="171451" cy="238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447800"/>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128" y="2133600"/>
            <a:ext cx="164523" cy="228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descr="List for 3B Analyzing Student Work"/>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13" name="Text Placeholder 3"/>
          <p:cNvSpPr txBox="1">
            <a:spLocks/>
          </p:cNvSpPr>
          <p:nvPr/>
        </p:nvSpPr>
        <p:spPr>
          <a:xfrm>
            <a:off x="304800" y="11430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3A Getting to Know the Task</a:t>
            </a:r>
          </a:p>
        </p:txBody>
      </p:sp>
      <p:sp>
        <p:nvSpPr>
          <p:cNvPr id="14" name="Content Placeholder 1"/>
          <p:cNvSpPr txBox="1">
            <a:spLocks/>
          </p:cNvSpPr>
          <p:nvPr/>
        </p:nvSpPr>
        <p:spPr>
          <a:xfrm>
            <a:off x="4267200" y="2971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3D Modifying Instruction</a:t>
            </a:r>
            <a:endParaRPr lang="en-US" sz="2200" dirty="0">
              <a:solidFill>
                <a:srgbClr val="000000"/>
              </a:solidFill>
            </a:endParaRPr>
          </a:p>
        </p:txBody>
      </p:sp>
      <p:pic>
        <p:nvPicPr>
          <p:cNvPr id="15"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3" y="3810000"/>
            <a:ext cx="171451" cy="2382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4" y="3419375"/>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1" y="4419600"/>
            <a:ext cx="164523" cy="22860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a:xfrm>
            <a:off x="4495800" y="1447801"/>
            <a:ext cx="4191000" cy="1447800"/>
          </a:xfrm>
          <a:prstGeom prst="rect">
            <a:avLst/>
          </a:prstGeom>
        </p:spPr>
        <p:txBody>
          <a:bodyPr vert="horz" lIns="91440" tIns="45720" rIns="91440" bIns="45720" rtlCol="0">
            <a:noAutofit/>
          </a:bodyPr>
          <a:lstStyle>
            <a:defPPr>
              <a:defRPr lang="en-US"/>
            </a:defPPr>
            <a:lvl1pPr indent="0" defTabSz="457200">
              <a:spcBef>
                <a:spcPts val="0"/>
              </a:spcBef>
              <a:spcAft>
                <a:spcPts val="600"/>
              </a:spcAft>
              <a:buFont typeface="Arial"/>
              <a:buNone/>
              <a:defRPr sz="2000"/>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dirty="0"/>
              <a:t>Describe patterns evident in student responses and identify which responses fit each pattern</a:t>
            </a:r>
          </a:p>
          <a:p>
            <a:r>
              <a:rPr lang="en-US" sz="1800" dirty="0"/>
              <a:t>For each pattern, develop feedback comments and questions </a:t>
            </a:r>
          </a:p>
        </p:txBody>
      </p:sp>
      <p:sp>
        <p:nvSpPr>
          <p:cNvPr id="20" name="Content Placeholder 2"/>
          <p:cNvSpPr txBox="1">
            <a:spLocks/>
          </p:cNvSpPr>
          <p:nvPr/>
        </p:nvSpPr>
        <p:spPr>
          <a:xfrm>
            <a:off x="4495800" y="3352800"/>
            <a:ext cx="4114800"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1800" dirty="0"/>
              <a:t>Explore examples of curriculum-embedded performance tasks</a:t>
            </a:r>
          </a:p>
          <a:p>
            <a:pPr marL="0" indent="0" fontAlgn="base">
              <a:buNone/>
            </a:pPr>
            <a:r>
              <a:rPr lang="en-US" sz="1800" dirty="0"/>
              <a:t>Reflect on what instructional decisions might be made in response to evidence of student learning</a:t>
            </a:r>
          </a:p>
          <a:p>
            <a:pPr marL="0" indent="0" fontAlgn="base">
              <a:buNone/>
            </a:pPr>
            <a:r>
              <a:rPr lang="en-US" sz="1800" dirty="0"/>
              <a:t>Plan curriculum-embedded performance task for your own context</a:t>
            </a:r>
          </a:p>
          <a:p>
            <a:pPr marL="0" indent="0">
              <a:buNone/>
            </a:pPr>
            <a:r>
              <a:rPr lang="en-US" sz="1800" dirty="0"/>
              <a:t>Share additional resources </a:t>
            </a:r>
            <a:endParaRPr lang="en-US" sz="1800" b="1" u="sng" dirty="0">
              <a:solidFill>
                <a:srgbClr val="000000"/>
              </a:solidFill>
            </a:endParaRPr>
          </a:p>
          <a:p>
            <a:pPr marL="0" indent="0">
              <a:buNone/>
            </a:pPr>
            <a:endParaRPr lang="en-US" sz="1800" dirty="0">
              <a:solidFill>
                <a:srgbClr val="000000"/>
              </a:solidFill>
            </a:endParaRPr>
          </a:p>
        </p:txBody>
      </p:sp>
      <p:pic>
        <p:nvPicPr>
          <p:cNvPr id="21"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1" y="5105400"/>
            <a:ext cx="164523"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38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315200" cy="2133600"/>
          </a:xfrm>
        </p:spPr>
        <p:txBody>
          <a:bodyPr>
            <a:normAutofit/>
          </a:bodyPr>
          <a:lstStyle/>
          <a:p>
            <a:pPr algn="l"/>
            <a:r>
              <a:rPr lang="en-US" sz="3200" dirty="0">
                <a:solidFill>
                  <a:srgbClr val="053760"/>
                </a:solidFill>
              </a:rPr>
              <a:t>What kind of feedback or probing questions would help students move their learning forward?</a:t>
            </a:r>
          </a:p>
        </p:txBody>
      </p:sp>
      <p:sp>
        <p:nvSpPr>
          <p:cNvPr id="4" name="Slide Number Placeholder 3"/>
          <p:cNvSpPr>
            <a:spLocks noGrp="1"/>
          </p:cNvSpPr>
          <p:nvPr>
            <p:ph type="sldNum" sz="quarter" idx="12"/>
          </p:nvPr>
        </p:nvSpPr>
        <p:spPr/>
        <p:txBody>
          <a:bodyPr/>
          <a:lstStyle/>
          <a:p>
            <a:fld id="{8E81FCBC-12BC-47C8-BE87-B3BC886BF939}" type="slidenum">
              <a:rPr lang="en-US" smtClean="0"/>
              <a:pPr/>
              <a:t>88</a:t>
            </a:fld>
            <a:endParaRPr lang="en-US"/>
          </a:p>
        </p:txBody>
      </p:sp>
      <p:sp>
        <p:nvSpPr>
          <p:cNvPr id="5" name="Title 1"/>
          <p:cNvSpPr txBox="1">
            <a:spLocks/>
          </p:cNvSpPr>
          <p:nvPr/>
        </p:nvSpPr>
        <p:spPr>
          <a:xfrm>
            <a:off x="533400" y="609600"/>
            <a:ext cx="7315200" cy="14478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accent1">
                    <a:lumMod val="75000"/>
                  </a:schemeClr>
                </a:solidFill>
                <a:latin typeface="+mj-lt"/>
                <a:ea typeface="+mj-ea"/>
                <a:cs typeface="+mj-cs"/>
              </a:defRPr>
            </a:lvl1pPr>
          </a:lstStyle>
          <a:p>
            <a:pPr algn="l"/>
            <a:r>
              <a:rPr lang="en-US" dirty="0">
                <a:solidFill>
                  <a:srgbClr val="1F497D"/>
                </a:solidFill>
              </a:rPr>
              <a:t>Next we’ll consider:</a:t>
            </a:r>
          </a:p>
        </p:txBody>
      </p:sp>
      <p:sp>
        <p:nvSpPr>
          <p:cNvPr id="6" name="TextBox 5"/>
          <p:cNvSpPr txBox="1"/>
          <p:nvPr/>
        </p:nvSpPr>
        <p:spPr>
          <a:xfrm>
            <a:off x="152400" y="128312"/>
            <a:ext cx="3288080" cy="369332"/>
          </a:xfrm>
          <a:prstGeom prst="rect">
            <a:avLst/>
          </a:prstGeom>
          <a:noFill/>
        </p:spPr>
        <p:txBody>
          <a:bodyPr wrap="none" rtlCol="0">
            <a:spAutoFit/>
          </a:bodyPr>
          <a:lstStyle/>
          <a:p>
            <a:r>
              <a:rPr lang="en-US" dirty="0">
                <a:solidFill>
                  <a:srgbClr val="053760"/>
                </a:solidFill>
              </a:rPr>
              <a:t>Session 3C: Developing Feedback</a:t>
            </a:r>
          </a:p>
        </p:txBody>
      </p:sp>
    </p:spTree>
    <p:extLst>
      <p:ext uri="{BB962C8B-B14F-4D97-AF65-F5344CB8AC3E}">
        <p14:creationId xmlns:p14="http://schemas.microsoft.com/office/powerpoint/2010/main" val="15384557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219200"/>
          </a:xfrm>
        </p:spPr>
        <p:txBody>
          <a:bodyPr>
            <a:normAutofit/>
          </a:bodyPr>
          <a:lstStyle/>
          <a:p>
            <a:r>
              <a:rPr lang="en-US" dirty="0" smtClean="0">
                <a:solidFill>
                  <a:srgbClr val="1F497D"/>
                </a:solidFill>
                <a:latin typeface="+mn-lt"/>
              </a:rPr>
              <a:t>Preparing to develop feedback</a:t>
            </a:r>
            <a:endParaRPr lang="en-US" dirty="0">
              <a:solidFill>
                <a:srgbClr val="1F497D"/>
              </a:solidFill>
              <a:latin typeface="+mn-lt"/>
            </a:endParaRPr>
          </a:p>
        </p:txBody>
      </p:sp>
      <p:sp>
        <p:nvSpPr>
          <p:cNvPr id="3" name="Content Placeholder 2"/>
          <p:cNvSpPr>
            <a:spLocks noGrp="1"/>
          </p:cNvSpPr>
          <p:nvPr>
            <p:ph idx="1"/>
          </p:nvPr>
        </p:nvSpPr>
        <p:spPr>
          <a:xfrm>
            <a:off x="685800" y="1828800"/>
            <a:ext cx="6934200" cy="3429000"/>
          </a:xfrm>
        </p:spPr>
        <p:txBody>
          <a:bodyPr>
            <a:normAutofit fontScale="92500" lnSpcReduction="10000"/>
          </a:bodyPr>
          <a:lstStyle/>
          <a:p>
            <a:pPr marL="0" indent="0">
              <a:buNone/>
            </a:pPr>
            <a:r>
              <a:rPr lang="en-US" sz="2800" dirty="0">
                <a:solidFill>
                  <a:schemeClr val="tx1"/>
                </a:solidFill>
                <a:latin typeface="+mj-lt"/>
                <a:cs typeface="Franklin Gothic Book"/>
              </a:rPr>
              <a:t>What, </a:t>
            </a:r>
            <a:r>
              <a:rPr lang="en-US" sz="2800" i="1" dirty="0">
                <a:solidFill>
                  <a:schemeClr val="tx1"/>
                </a:solidFill>
                <a:latin typeface="+mj-lt"/>
                <a:cs typeface="Franklin Gothic Book"/>
              </a:rPr>
              <a:t>specifically</a:t>
            </a:r>
            <a:r>
              <a:rPr lang="en-US" sz="2800" dirty="0">
                <a:solidFill>
                  <a:schemeClr val="tx1"/>
                </a:solidFill>
                <a:latin typeface="+mj-lt"/>
                <a:cs typeface="Franklin Gothic Book"/>
              </a:rPr>
              <a:t>, are we looking for in the student work</a:t>
            </a:r>
            <a:r>
              <a:rPr lang="en-US" sz="2800" dirty="0" smtClean="0">
                <a:solidFill>
                  <a:schemeClr val="tx1"/>
                </a:solidFill>
                <a:latin typeface="+mj-lt"/>
                <a:cs typeface="Franklin Gothic Book"/>
              </a:rPr>
              <a:t>?</a:t>
            </a:r>
          </a:p>
          <a:p>
            <a:endParaRPr lang="en-US" sz="1500" dirty="0">
              <a:solidFill>
                <a:schemeClr val="tx1"/>
              </a:solidFill>
              <a:latin typeface="+mj-lt"/>
              <a:cs typeface="Franklin Gothic Book"/>
            </a:endParaRPr>
          </a:p>
          <a:p>
            <a:r>
              <a:rPr lang="en-US" sz="2800" dirty="0">
                <a:latin typeface="+mj-lt"/>
                <a:cs typeface="Franklin Gothic Book"/>
              </a:rPr>
              <a:t>Review your </a:t>
            </a:r>
            <a:r>
              <a:rPr lang="en-US" sz="2800" dirty="0" smtClean="0">
                <a:latin typeface="+mj-lt"/>
                <a:cs typeface="Franklin Gothic Book"/>
              </a:rPr>
              <a:t>notes </a:t>
            </a:r>
            <a:r>
              <a:rPr lang="en-US" sz="2800" dirty="0">
                <a:latin typeface="+mj-lt"/>
                <a:cs typeface="Franklin Gothic Book"/>
              </a:rPr>
              <a:t>on the Analyzing Student Work handout through the lens of the mathematical practices.</a:t>
            </a:r>
          </a:p>
          <a:p>
            <a:endParaRPr lang="en-US" sz="1500" dirty="0">
              <a:latin typeface="+mj-lt"/>
              <a:cs typeface="Franklin Gothic Book"/>
            </a:endParaRPr>
          </a:p>
          <a:p>
            <a:r>
              <a:rPr lang="en-US" sz="2800" dirty="0">
                <a:latin typeface="+mj-lt"/>
                <a:cs typeface="Franklin Gothic Book"/>
              </a:rPr>
              <a:t>Discuss with a partner when and how the math practices are relevant.</a:t>
            </a:r>
            <a:endParaRPr lang="en-US" sz="2800" dirty="0">
              <a:solidFill>
                <a:schemeClr val="tx1"/>
              </a:solidFill>
              <a:latin typeface="+mj-lt"/>
              <a:cs typeface="Franklin Gothic Book"/>
            </a:endParaRPr>
          </a:p>
          <a:p>
            <a:pPr marL="514350" indent="-514350">
              <a:buFont typeface="+mj-lt"/>
              <a:buAutoNum type="arabicPeriod"/>
            </a:pPr>
            <a:endParaRPr lang="en-US" sz="2800" dirty="0">
              <a:solidFill>
                <a:schemeClr val="tx1"/>
              </a:solidFill>
              <a:latin typeface="+mj-lt"/>
              <a:cs typeface="Franklin Gothic Book"/>
            </a:endParaRPr>
          </a:p>
        </p:txBody>
      </p:sp>
      <p:sp>
        <p:nvSpPr>
          <p:cNvPr id="11" name="TextBox 10"/>
          <p:cNvSpPr txBox="1"/>
          <p:nvPr/>
        </p:nvSpPr>
        <p:spPr>
          <a:xfrm>
            <a:off x="152400" y="128312"/>
            <a:ext cx="3288080" cy="369332"/>
          </a:xfrm>
          <a:prstGeom prst="rect">
            <a:avLst/>
          </a:prstGeom>
          <a:noFill/>
        </p:spPr>
        <p:txBody>
          <a:bodyPr wrap="none" rtlCol="0">
            <a:spAutoFit/>
          </a:bodyPr>
          <a:lstStyle/>
          <a:p>
            <a:r>
              <a:rPr lang="en-US" dirty="0">
                <a:solidFill>
                  <a:srgbClr val="053760"/>
                </a:solidFill>
              </a:rPr>
              <a:t>Session 3C: Developing Feedback</a:t>
            </a:r>
          </a:p>
        </p:txBody>
      </p:sp>
    </p:spTree>
    <p:extLst>
      <p:ext uri="{BB962C8B-B14F-4D97-AF65-F5344CB8AC3E}">
        <p14:creationId xmlns:p14="http://schemas.microsoft.com/office/powerpoint/2010/main" val="412729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229600" cy="914400"/>
          </a:xfrm>
        </p:spPr>
        <p:txBody>
          <a:bodyPr>
            <a:noAutofit/>
          </a:bodyPr>
          <a:lstStyle/>
          <a:p>
            <a:r>
              <a:rPr lang="en-US" dirty="0"/>
              <a:t>Key Features of Formative Assessment: </a:t>
            </a:r>
          </a:p>
        </p:txBody>
      </p:sp>
      <p:sp>
        <p:nvSpPr>
          <p:cNvPr id="5" name="Content Placeholder 4"/>
          <p:cNvSpPr>
            <a:spLocks noGrp="1"/>
          </p:cNvSpPr>
          <p:nvPr>
            <p:ph idx="1"/>
          </p:nvPr>
        </p:nvSpPr>
        <p:spPr>
          <a:xfrm>
            <a:off x="457200" y="1066800"/>
            <a:ext cx="8229600" cy="4876800"/>
          </a:xfrm>
        </p:spPr>
        <p:txBody>
          <a:bodyPr>
            <a:normAutofit fontScale="92500" lnSpcReduction="10000"/>
          </a:bodyPr>
          <a:lstStyle/>
          <a:p>
            <a:r>
              <a:rPr lang="en-US" sz="2800" b="1" dirty="0"/>
              <a:t>Clear lesson-learning goals and success criteria,</a:t>
            </a:r>
            <a:r>
              <a:rPr lang="en-US" sz="2800" dirty="0"/>
              <a:t> so students understand what they are aiming for; </a:t>
            </a:r>
          </a:p>
          <a:p>
            <a:r>
              <a:rPr lang="en-US" sz="2800" b="1" dirty="0"/>
              <a:t>Evidence of learning</a:t>
            </a:r>
            <a:r>
              <a:rPr lang="en-US" sz="2800" dirty="0"/>
              <a:t> gathered during lessons to determine where students are relative to goals; </a:t>
            </a:r>
          </a:p>
          <a:p>
            <a:r>
              <a:rPr lang="en-US" sz="2800" b="1" dirty="0"/>
              <a:t>A pedagogical response to evidence, including descriptive feedback,</a:t>
            </a:r>
            <a:r>
              <a:rPr lang="en-US" sz="2800" dirty="0"/>
              <a:t> that supports learning by helping students answer: Where am I going? Where am I now? What are my next steps?</a:t>
            </a:r>
          </a:p>
          <a:p>
            <a:r>
              <a:rPr lang="en-US" sz="2800" b="1" dirty="0"/>
              <a:t>Peer- and self-assessment</a:t>
            </a:r>
            <a:r>
              <a:rPr lang="en-US" sz="2800" dirty="0"/>
              <a:t> to strengthen students’ learning, efficacy, confidence, and autonomy;</a:t>
            </a:r>
          </a:p>
          <a:p>
            <a:r>
              <a:rPr lang="en-US" sz="2800" b="1" dirty="0"/>
              <a:t>A collaborative classroom culture</a:t>
            </a:r>
            <a:r>
              <a:rPr lang="en-US" sz="2800" dirty="0"/>
              <a:t> where students and teachers are partners in learning.</a:t>
            </a:r>
          </a:p>
          <a:p>
            <a:pPr>
              <a:buFont typeface="Arial"/>
              <a:buChar char="•"/>
            </a:pPr>
            <a:endParaRPr lang="en-US" sz="2800" dirty="0"/>
          </a:p>
          <a:p>
            <a:endParaRPr lang="en-US" dirty="0"/>
          </a:p>
        </p:txBody>
      </p:sp>
      <p:sp>
        <p:nvSpPr>
          <p:cNvPr id="8" name="TextBox 7"/>
          <p:cNvSpPr txBox="1"/>
          <p:nvPr/>
        </p:nvSpPr>
        <p:spPr>
          <a:xfrm>
            <a:off x="4800600" y="5742672"/>
            <a:ext cx="3300840" cy="646331"/>
          </a:xfrm>
          <a:prstGeom prst="rect">
            <a:avLst/>
          </a:prstGeom>
          <a:noFill/>
        </p:spPr>
        <p:txBody>
          <a:bodyPr wrap="none" rtlCol="0">
            <a:spAutoFit/>
          </a:bodyPr>
          <a:lstStyle/>
          <a:p>
            <a:r>
              <a:rPr lang="en-US" dirty="0"/>
              <a:t>(</a:t>
            </a:r>
            <a:r>
              <a:rPr lang="en-US" dirty="0" err="1"/>
              <a:t>Linquanti</a:t>
            </a:r>
            <a:r>
              <a:rPr lang="en-US" dirty="0"/>
              <a:t>, 2014)</a:t>
            </a:r>
          </a:p>
          <a:p>
            <a:r>
              <a:rPr lang="en-US" dirty="0"/>
              <a:t>From the CA ELA/ELD Framework</a:t>
            </a:r>
          </a:p>
        </p:txBody>
      </p:sp>
      <p:sp>
        <p:nvSpPr>
          <p:cNvPr id="7" name="TextBox 6"/>
          <p:cNvSpPr txBox="1"/>
          <p:nvPr/>
        </p:nvSpPr>
        <p:spPr>
          <a:xfrm>
            <a:off x="161925" y="114300"/>
            <a:ext cx="3993978" cy="369332"/>
          </a:xfrm>
          <a:prstGeom prst="rect">
            <a:avLst/>
          </a:prstGeom>
          <a:noFill/>
        </p:spPr>
        <p:txBody>
          <a:bodyPr wrap="none" rtlCol="0" anchor="t">
            <a:spAutoFit/>
          </a:bodyPr>
          <a:lstStyle/>
          <a:p>
            <a:r>
              <a:rPr lang="x-none" dirty="0">
                <a:solidFill>
                  <a:srgbClr val="053760"/>
                </a:solidFill>
              </a:rPr>
              <a:t>Session 1: Assessment Literacy Overview</a:t>
            </a:r>
          </a:p>
        </p:txBody>
      </p:sp>
    </p:spTree>
    <p:extLst>
      <p:ext uri="{BB962C8B-B14F-4D97-AF65-F5344CB8AC3E}">
        <p14:creationId xmlns:p14="http://schemas.microsoft.com/office/powerpoint/2010/main" val="1492365071"/>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934200" cy="1219200"/>
          </a:xfrm>
        </p:spPr>
        <p:txBody>
          <a:bodyPr>
            <a:normAutofit/>
          </a:bodyPr>
          <a:lstStyle/>
          <a:p>
            <a:r>
              <a:rPr lang="en-US" dirty="0">
                <a:solidFill>
                  <a:srgbClr val="1F497D"/>
                </a:solidFill>
                <a:latin typeface="+mn-lt"/>
              </a:rPr>
              <a:t>Group </a:t>
            </a:r>
            <a:r>
              <a:rPr lang="en-US" dirty="0" smtClean="0">
                <a:solidFill>
                  <a:srgbClr val="1F497D"/>
                </a:solidFill>
                <a:latin typeface="+mn-lt"/>
              </a:rPr>
              <a:t>Work</a:t>
            </a:r>
            <a:endParaRPr lang="en-US" dirty="0">
              <a:solidFill>
                <a:srgbClr val="1F497D"/>
              </a:solidFill>
              <a:latin typeface="+mn-lt"/>
            </a:endParaRPr>
          </a:p>
        </p:txBody>
      </p:sp>
      <p:sp>
        <p:nvSpPr>
          <p:cNvPr id="3" name="Content Placeholder 2"/>
          <p:cNvSpPr>
            <a:spLocks noGrp="1"/>
          </p:cNvSpPr>
          <p:nvPr>
            <p:ph idx="1"/>
          </p:nvPr>
        </p:nvSpPr>
        <p:spPr>
          <a:xfrm>
            <a:off x="685800" y="1600200"/>
            <a:ext cx="7848600" cy="3962400"/>
          </a:xfrm>
        </p:spPr>
        <p:txBody>
          <a:bodyPr>
            <a:normAutofit/>
          </a:bodyPr>
          <a:lstStyle/>
          <a:p>
            <a:r>
              <a:rPr lang="en-US" sz="2800" dirty="0" smtClean="0">
                <a:solidFill>
                  <a:schemeClr val="tx1"/>
                </a:solidFill>
                <a:latin typeface="+mj-lt"/>
                <a:cs typeface="Franklin Gothic Book"/>
              </a:rPr>
              <a:t>All groups will focus on responses to Item 3.</a:t>
            </a:r>
          </a:p>
          <a:p>
            <a:r>
              <a:rPr lang="en-US" sz="2800" dirty="0" smtClean="0">
                <a:solidFill>
                  <a:schemeClr val="tx1"/>
                </a:solidFill>
                <a:latin typeface="+mj-lt"/>
                <a:cs typeface="Franklin Gothic Book"/>
              </a:rPr>
              <a:t>Each </a:t>
            </a:r>
            <a:r>
              <a:rPr lang="en-US" sz="2800" dirty="0">
                <a:solidFill>
                  <a:schemeClr val="tx1"/>
                </a:solidFill>
                <a:latin typeface="+mj-lt"/>
                <a:cs typeface="Franklin Gothic Book"/>
              </a:rPr>
              <a:t>group will be assigned either MP 1, 2, 3, or </a:t>
            </a:r>
            <a:r>
              <a:rPr lang="en-US" sz="2800" dirty="0" smtClean="0">
                <a:solidFill>
                  <a:schemeClr val="tx1"/>
                </a:solidFill>
                <a:latin typeface="+mj-lt"/>
                <a:cs typeface="Franklin Gothic Book"/>
              </a:rPr>
              <a:t>4</a:t>
            </a:r>
            <a:r>
              <a:rPr lang="en-US" sz="2800" dirty="0" smtClean="0">
                <a:latin typeface="+mj-lt"/>
                <a:cs typeface="Franklin Gothic Book"/>
              </a:rPr>
              <a:t>.</a:t>
            </a:r>
          </a:p>
          <a:p>
            <a:r>
              <a:rPr lang="en-US" sz="2800" dirty="0" smtClean="0">
                <a:solidFill>
                  <a:schemeClr val="tx1"/>
                </a:solidFill>
                <a:latin typeface="+mj-lt"/>
                <a:cs typeface="Franklin Gothic Book"/>
              </a:rPr>
              <a:t>All </a:t>
            </a:r>
            <a:r>
              <a:rPr lang="en-US" sz="2800" dirty="0">
                <a:solidFill>
                  <a:schemeClr val="tx1"/>
                </a:solidFill>
                <a:latin typeface="+mj-lt"/>
                <a:cs typeface="Franklin Gothic Book"/>
              </a:rPr>
              <a:t>groups will </a:t>
            </a:r>
            <a:r>
              <a:rPr lang="en-US" sz="2800" dirty="0" smtClean="0">
                <a:solidFill>
                  <a:schemeClr val="tx1"/>
                </a:solidFill>
                <a:latin typeface="+mj-lt"/>
                <a:cs typeface="Franklin Gothic Book"/>
              </a:rPr>
              <a:t>consider MP </a:t>
            </a:r>
            <a:r>
              <a:rPr lang="en-US" sz="2800" dirty="0">
                <a:solidFill>
                  <a:schemeClr val="tx1"/>
                </a:solidFill>
                <a:latin typeface="+mj-lt"/>
                <a:cs typeface="Franklin Gothic Book"/>
              </a:rPr>
              <a:t>6.</a:t>
            </a:r>
          </a:p>
          <a:p>
            <a:r>
              <a:rPr lang="en-US" sz="2800" dirty="0" smtClean="0">
                <a:latin typeface="+mj-lt"/>
                <a:cs typeface="Franklin Gothic Book"/>
              </a:rPr>
              <a:t>Use </a:t>
            </a:r>
            <a:r>
              <a:rPr lang="en-US" sz="2800" dirty="0">
                <a:latin typeface="+mj-lt"/>
                <a:cs typeface="Franklin Gothic Book"/>
              </a:rPr>
              <a:t>the table on </a:t>
            </a:r>
            <a:r>
              <a:rPr lang="en-US" sz="2800" dirty="0" smtClean="0">
                <a:latin typeface="+mj-lt"/>
                <a:cs typeface="Franklin Gothic Book"/>
              </a:rPr>
              <a:t>page 14 to identify </a:t>
            </a:r>
            <a:r>
              <a:rPr lang="en-US" sz="2800" dirty="0">
                <a:latin typeface="+mj-lt"/>
                <a:cs typeface="Franklin Gothic Book"/>
              </a:rPr>
              <a:t>which </a:t>
            </a:r>
            <a:r>
              <a:rPr lang="en-US" sz="2800" dirty="0" smtClean="0">
                <a:latin typeface="+mj-lt"/>
                <a:cs typeface="Franklin Gothic Book"/>
              </a:rPr>
              <a:t>student responses provide:</a:t>
            </a:r>
            <a:endParaRPr lang="en-US" sz="2800" dirty="0">
              <a:latin typeface="+mj-lt"/>
              <a:cs typeface="Franklin Gothic Book"/>
            </a:endParaRPr>
          </a:p>
          <a:p>
            <a:pPr lvl="1">
              <a:buFont typeface="Wingdings" panose="05000000000000000000" pitchFamily="2" charset="2"/>
              <a:buChar char="Ø"/>
            </a:pPr>
            <a:r>
              <a:rPr lang="en-US" sz="2400" dirty="0">
                <a:latin typeface="+mj-lt"/>
                <a:cs typeface="Franklin Gothic Book"/>
              </a:rPr>
              <a:t>Evidence that the student successfully utilizes the MP</a:t>
            </a:r>
          </a:p>
          <a:p>
            <a:pPr lvl="1">
              <a:buFont typeface="Wingdings" panose="05000000000000000000" pitchFamily="2" charset="2"/>
              <a:buChar char="Ø"/>
            </a:pPr>
            <a:r>
              <a:rPr lang="en-US" sz="2400" dirty="0">
                <a:solidFill>
                  <a:schemeClr val="tx1"/>
                </a:solidFill>
                <a:latin typeface="+mj-lt"/>
                <a:cs typeface="Franklin Gothic Book"/>
              </a:rPr>
              <a:t>Evidence that the student needs </a:t>
            </a:r>
            <a:r>
              <a:rPr lang="en-US" sz="2400" dirty="0" smtClean="0">
                <a:solidFill>
                  <a:schemeClr val="tx1"/>
                </a:solidFill>
                <a:latin typeface="+mj-lt"/>
                <a:cs typeface="Franklin Gothic Book"/>
              </a:rPr>
              <a:t>more experience engaging this </a:t>
            </a:r>
            <a:r>
              <a:rPr lang="en-US" sz="2400" dirty="0">
                <a:solidFill>
                  <a:schemeClr val="tx1"/>
                </a:solidFill>
                <a:latin typeface="+mj-lt"/>
                <a:cs typeface="Franklin Gothic Book"/>
              </a:rPr>
              <a:t>MP.</a:t>
            </a:r>
          </a:p>
        </p:txBody>
      </p:sp>
      <p:sp>
        <p:nvSpPr>
          <p:cNvPr id="11" name="TextBox 10"/>
          <p:cNvSpPr txBox="1"/>
          <p:nvPr/>
        </p:nvSpPr>
        <p:spPr>
          <a:xfrm>
            <a:off x="152400" y="128312"/>
            <a:ext cx="3288080" cy="369332"/>
          </a:xfrm>
          <a:prstGeom prst="rect">
            <a:avLst/>
          </a:prstGeom>
          <a:noFill/>
        </p:spPr>
        <p:txBody>
          <a:bodyPr wrap="none" rtlCol="0">
            <a:spAutoFit/>
          </a:bodyPr>
          <a:lstStyle/>
          <a:p>
            <a:r>
              <a:rPr lang="en-US" dirty="0">
                <a:solidFill>
                  <a:srgbClr val="053760"/>
                </a:solidFill>
              </a:rPr>
              <a:t>Session 3C: Developing Feedback</a:t>
            </a:r>
          </a:p>
        </p:txBody>
      </p:sp>
    </p:spTree>
    <p:extLst>
      <p:ext uri="{BB962C8B-B14F-4D97-AF65-F5344CB8AC3E}">
        <p14:creationId xmlns:p14="http://schemas.microsoft.com/office/powerpoint/2010/main" val="27684528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543800" cy="1219200"/>
          </a:xfrm>
        </p:spPr>
        <p:txBody>
          <a:bodyPr>
            <a:noAutofit/>
          </a:bodyPr>
          <a:lstStyle/>
          <a:p>
            <a:r>
              <a:rPr lang="en-US" sz="2800" dirty="0" smtClean="0">
                <a:solidFill>
                  <a:srgbClr val="1F497D"/>
                </a:solidFill>
                <a:latin typeface="+mn-lt"/>
              </a:rPr>
              <a:t>Developing Feedback</a:t>
            </a:r>
            <a:endParaRPr lang="en-US" sz="2800" dirty="0">
              <a:solidFill>
                <a:srgbClr val="1F497D"/>
              </a:solidFill>
              <a:latin typeface="+mn-lt"/>
            </a:endParaRPr>
          </a:p>
        </p:txBody>
      </p:sp>
      <p:sp>
        <p:nvSpPr>
          <p:cNvPr id="3" name="Content Placeholder 2"/>
          <p:cNvSpPr>
            <a:spLocks noGrp="1"/>
          </p:cNvSpPr>
          <p:nvPr>
            <p:ph idx="1"/>
          </p:nvPr>
        </p:nvSpPr>
        <p:spPr>
          <a:xfrm>
            <a:off x="457200" y="1828800"/>
            <a:ext cx="8229600" cy="3352799"/>
          </a:xfrm>
        </p:spPr>
        <p:txBody>
          <a:bodyPr>
            <a:normAutofit/>
          </a:bodyPr>
          <a:lstStyle/>
          <a:p>
            <a:pPr marL="514350" indent="-514350">
              <a:buFont typeface="Arial"/>
              <a:buChar char="•"/>
            </a:pPr>
            <a:r>
              <a:rPr lang="en-US" sz="2800" dirty="0">
                <a:latin typeface="+mj-lt"/>
                <a:cs typeface="Franklin Gothic Book"/>
              </a:rPr>
              <a:t>Each group </a:t>
            </a:r>
            <a:r>
              <a:rPr lang="en-US" sz="2800" dirty="0" smtClean="0">
                <a:latin typeface="+mj-lt"/>
                <a:cs typeface="Franklin Gothic Book"/>
              </a:rPr>
              <a:t>will create </a:t>
            </a:r>
            <a:r>
              <a:rPr lang="en-US" sz="2800" dirty="0">
                <a:latin typeface="+mj-lt"/>
                <a:cs typeface="Franklin Gothic Book"/>
              </a:rPr>
              <a:t>a poster to </a:t>
            </a:r>
            <a:r>
              <a:rPr lang="en-US" sz="2800" dirty="0" smtClean="0">
                <a:latin typeface="+mj-lt"/>
                <a:cs typeface="Franklin Gothic Book"/>
              </a:rPr>
              <a:t>brainstorm feedback questions that </a:t>
            </a:r>
            <a:r>
              <a:rPr lang="en-US" sz="2800" dirty="0">
                <a:latin typeface="+mj-lt"/>
                <a:cs typeface="Franklin Gothic Book"/>
              </a:rPr>
              <a:t>encourage </a:t>
            </a:r>
            <a:r>
              <a:rPr lang="en-US" sz="2800" dirty="0" smtClean="0">
                <a:latin typeface="+mj-lt"/>
                <a:cs typeface="Franklin Gothic Book"/>
              </a:rPr>
              <a:t>and </a:t>
            </a:r>
            <a:r>
              <a:rPr lang="en-US" sz="2800" dirty="0">
                <a:latin typeface="+mj-lt"/>
                <a:cs typeface="Franklin Gothic Book"/>
              </a:rPr>
              <a:t>strengthen </a:t>
            </a:r>
            <a:r>
              <a:rPr lang="en-US" sz="2800" dirty="0" smtClean="0">
                <a:latin typeface="+mj-lt"/>
                <a:cs typeface="Franklin Gothic Book"/>
              </a:rPr>
              <a:t>one or more of the math practices.</a:t>
            </a:r>
            <a:endParaRPr lang="en-US" sz="2800" strike="sngStrike" dirty="0">
              <a:solidFill>
                <a:schemeClr val="tx1"/>
              </a:solidFill>
              <a:latin typeface="+mj-lt"/>
              <a:cs typeface="Franklin Gothic Book"/>
            </a:endParaRPr>
          </a:p>
          <a:p>
            <a:pPr marL="514350" indent="-514350">
              <a:buFont typeface="Arial"/>
              <a:buChar char="•"/>
            </a:pPr>
            <a:r>
              <a:rPr lang="en-US" sz="2800" dirty="0">
                <a:latin typeface="+mj-lt"/>
                <a:cs typeface="Franklin Gothic Book"/>
              </a:rPr>
              <a:t>The feedback should be based on specific evidence.</a:t>
            </a:r>
            <a:endParaRPr lang="en-US" sz="2800" dirty="0">
              <a:solidFill>
                <a:schemeClr val="tx1"/>
              </a:solidFill>
              <a:latin typeface="+mj-lt"/>
              <a:cs typeface="Franklin Gothic Book"/>
            </a:endParaRPr>
          </a:p>
          <a:p>
            <a:pPr marL="514350" indent="-514350">
              <a:buFont typeface="Arial"/>
              <a:buChar char="•"/>
            </a:pPr>
            <a:r>
              <a:rPr lang="en-US" sz="2800" dirty="0">
                <a:solidFill>
                  <a:schemeClr val="tx1"/>
                </a:solidFill>
                <a:latin typeface="+mj-lt"/>
                <a:cs typeface="Franklin Gothic Book"/>
              </a:rPr>
              <a:t>Be prepared to share your ideas with the whole group. </a:t>
            </a:r>
          </a:p>
        </p:txBody>
      </p:sp>
      <p:sp>
        <p:nvSpPr>
          <p:cNvPr id="11" name="TextBox 10"/>
          <p:cNvSpPr txBox="1"/>
          <p:nvPr/>
        </p:nvSpPr>
        <p:spPr>
          <a:xfrm>
            <a:off x="152400" y="128312"/>
            <a:ext cx="3288080" cy="369332"/>
          </a:xfrm>
          <a:prstGeom prst="rect">
            <a:avLst/>
          </a:prstGeom>
          <a:noFill/>
        </p:spPr>
        <p:txBody>
          <a:bodyPr wrap="none" rtlCol="0">
            <a:spAutoFit/>
          </a:bodyPr>
          <a:lstStyle/>
          <a:p>
            <a:r>
              <a:rPr lang="en-US" dirty="0">
                <a:solidFill>
                  <a:srgbClr val="053760"/>
                </a:solidFill>
              </a:rPr>
              <a:t>Session 3C: Developing Feedback</a:t>
            </a:r>
          </a:p>
        </p:txBody>
      </p:sp>
    </p:spTree>
    <p:extLst>
      <p:ext uri="{BB962C8B-B14F-4D97-AF65-F5344CB8AC3E}">
        <p14:creationId xmlns:p14="http://schemas.microsoft.com/office/powerpoint/2010/main" val="11050788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934200" cy="1219200"/>
          </a:xfrm>
        </p:spPr>
        <p:txBody>
          <a:bodyPr>
            <a:normAutofit/>
          </a:bodyPr>
          <a:lstStyle/>
          <a:p>
            <a:r>
              <a:rPr lang="en-US" dirty="0">
                <a:solidFill>
                  <a:schemeClr val="tx2"/>
                </a:solidFill>
                <a:cs typeface="Franklin Gothic Book"/>
              </a:rPr>
              <a:t>Summarize and Capture Ideas: </a:t>
            </a:r>
            <a:endParaRPr lang="en-US" dirty="0">
              <a:solidFill>
                <a:schemeClr val="tx2"/>
              </a:solidFill>
            </a:endParaRPr>
          </a:p>
        </p:txBody>
      </p:sp>
      <p:sp>
        <p:nvSpPr>
          <p:cNvPr id="3" name="Content Placeholder 2"/>
          <p:cNvSpPr>
            <a:spLocks noGrp="1"/>
          </p:cNvSpPr>
          <p:nvPr>
            <p:ph idx="1"/>
          </p:nvPr>
        </p:nvSpPr>
        <p:spPr>
          <a:xfrm>
            <a:off x="1219200" y="1905000"/>
            <a:ext cx="6858000" cy="3048000"/>
          </a:xfrm>
        </p:spPr>
        <p:txBody>
          <a:bodyPr>
            <a:normAutofit fontScale="92500" lnSpcReduction="10000"/>
          </a:bodyPr>
          <a:lstStyle/>
          <a:p>
            <a:r>
              <a:rPr lang="en-US" dirty="0" smtClean="0">
                <a:cs typeface="Franklin Gothic Book"/>
              </a:rPr>
              <a:t>Each group presents their draft feedback ideas to the whole group for reaction and ideas for refinement.</a:t>
            </a:r>
          </a:p>
          <a:p>
            <a:endParaRPr lang="en-US" sz="2000" dirty="0">
              <a:cs typeface="Franklin Gothic Book"/>
            </a:endParaRPr>
          </a:p>
          <a:p>
            <a:r>
              <a:rPr lang="en-US" dirty="0">
                <a:cs typeface="Franklin Gothic Book"/>
              </a:rPr>
              <a:t>Use the table on page </a:t>
            </a:r>
            <a:r>
              <a:rPr lang="en-US" dirty="0" smtClean="0">
                <a:cs typeface="Franklin Gothic Book"/>
              </a:rPr>
              <a:t>15 to capture </a:t>
            </a:r>
            <a:r>
              <a:rPr lang="en-US" dirty="0">
                <a:cs typeface="Franklin Gothic Book"/>
              </a:rPr>
              <a:t>the feedback </a:t>
            </a:r>
            <a:r>
              <a:rPr lang="en-US" dirty="0" smtClean="0">
                <a:cs typeface="Franklin Gothic Book"/>
              </a:rPr>
              <a:t>questions </a:t>
            </a:r>
            <a:r>
              <a:rPr lang="en-US" dirty="0">
                <a:cs typeface="Franklin Gothic Book"/>
              </a:rPr>
              <a:t>for each math practice.</a:t>
            </a:r>
            <a:endParaRPr lang="en-US" sz="2800" dirty="0">
              <a:latin typeface="+mj-lt"/>
              <a:cs typeface="Franklin Gothic Book"/>
            </a:endParaRPr>
          </a:p>
          <a:p>
            <a:pPr marL="0" indent="0">
              <a:buNone/>
            </a:pPr>
            <a:endParaRPr lang="en-US" dirty="0">
              <a:cs typeface="Franklin Gothic Book"/>
            </a:endParaRPr>
          </a:p>
        </p:txBody>
      </p:sp>
      <p:sp>
        <p:nvSpPr>
          <p:cNvPr id="11" name="TextBox 10"/>
          <p:cNvSpPr txBox="1"/>
          <p:nvPr/>
        </p:nvSpPr>
        <p:spPr>
          <a:xfrm>
            <a:off x="152400" y="128312"/>
            <a:ext cx="3288080" cy="369332"/>
          </a:xfrm>
          <a:prstGeom prst="rect">
            <a:avLst/>
          </a:prstGeom>
          <a:noFill/>
        </p:spPr>
        <p:txBody>
          <a:bodyPr wrap="none" rtlCol="0">
            <a:spAutoFit/>
          </a:bodyPr>
          <a:lstStyle/>
          <a:p>
            <a:r>
              <a:rPr lang="en-US" dirty="0">
                <a:solidFill>
                  <a:srgbClr val="053760"/>
                </a:solidFill>
              </a:rPr>
              <a:t>Session 3C: Developing Feedback</a:t>
            </a:r>
          </a:p>
        </p:txBody>
      </p:sp>
    </p:spTree>
    <p:extLst>
      <p:ext uri="{BB962C8B-B14F-4D97-AF65-F5344CB8AC3E}">
        <p14:creationId xmlns:p14="http://schemas.microsoft.com/office/powerpoint/2010/main" val="33553587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934200" cy="1219200"/>
          </a:xfrm>
        </p:spPr>
        <p:txBody>
          <a:bodyPr>
            <a:normAutofit/>
          </a:bodyPr>
          <a:lstStyle/>
          <a:p>
            <a:r>
              <a:rPr lang="en-US" dirty="0">
                <a:solidFill>
                  <a:schemeClr val="tx2"/>
                </a:solidFill>
                <a:cs typeface="Franklin Gothic Book"/>
              </a:rPr>
              <a:t>Our challenge: </a:t>
            </a:r>
            <a:endParaRPr lang="en-US" dirty="0">
              <a:solidFill>
                <a:schemeClr val="tx2"/>
              </a:solidFill>
            </a:endParaRPr>
          </a:p>
        </p:txBody>
      </p:sp>
      <p:sp>
        <p:nvSpPr>
          <p:cNvPr id="3" name="Content Placeholder 2"/>
          <p:cNvSpPr>
            <a:spLocks noGrp="1"/>
          </p:cNvSpPr>
          <p:nvPr>
            <p:ph idx="1"/>
          </p:nvPr>
        </p:nvSpPr>
        <p:spPr>
          <a:xfrm>
            <a:off x="1219200" y="1828800"/>
            <a:ext cx="6858000" cy="2133599"/>
          </a:xfrm>
        </p:spPr>
        <p:txBody>
          <a:bodyPr>
            <a:normAutofit/>
          </a:bodyPr>
          <a:lstStyle/>
          <a:p>
            <a:pPr marL="0" indent="0">
              <a:buNone/>
            </a:pPr>
            <a:r>
              <a:rPr lang="en-US" dirty="0">
                <a:cs typeface="Franklin Gothic Book"/>
              </a:rPr>
              <a:t>Agree on a short list of </a:t>
            </a:r>
            <a:r>
              <a:rPr lang="en-US" dirty="0" smtClean="0">
                <a:cs typeface="Franklin Gothic Book"/>
              </a:rPr>
              <a:t>2-3 </a:t>
            </a:r>
            <a:r>
              <a:rPr lang="en-US" dirty="0">
                <a:cs typeface="Franklin Gothic Book"/>
              </a:rPr>
              <a:t>feedback questions or comments to share with these students. </a:t>
            </a:r>
            <a:endParaRPr lang="en-US" strike="sngStrike" dirty="0">
              <a:cs typeface="Franklin Gothic Book"/>
            </a:endParaRPr>
          </a:p>
          <a:p>
            <a:pPr marL="514350" indent="-514350">
              <a:buFont typeface="+mj-lt"/>
              <a:buAutoNum type="arabicPeriod"/>
            </a:pPr>
            <a:endParaRPr lang="en-US" sz="2800" dirty="0">
              <a:solidFill>
                <a:schemeClr val="tx1"/>
              </a:solidFill>
              <a:latin typeface="+mj-lt"/>
              <a:cs typeface="Franklin Gothic Book"/>
            </a:endParaRPr>
          </a:p>
        </p:txBody>
      </p:sp>
      <p:sp>
        <p:nvSpPr>
          <p:cNvPr id="11" name="TextBox 10"/>
          <p:cNvSpPr txBox="1"/>
          <p:nvPr/>
        </p:nvSpPr>
        <p:spPr>
          <a:xfrm>
            <a:off x="152400" y="128312"/>
            <a:ext cx="3288080" cy="369332"/>
          </a:xfrm>
          <a:prstGeom prst="rect">
            <a:avLst/>
          </a:prstGeom>
          <a:noFill/>
        </p:spPr>
        <p:txBody>
          <a:bodyPr wrap="none" rtlCol="0">
            <a:spAutoFit/>
          </a:bodyPr>
          <a:lstStyle/>
          <a:p>
            <a:r>
              <a:rPr lang="en-US" dirty="0">
                <a:solidFill>
                  <a:srgbClr val="053760"/>
                </a:solidFill>
              </a:rPr>
              <a:t>Session 3C: Developing Feedback</a:t>
            </a:r>
          </a:p>
        </p:txBody>
      </p:sp>
    </p:spTree>
    <p:extLst>
      <p:ext uri="{BB962C8B-B14F-4D97-AF65-F5344CB8AC3E}">
        <p14:creationId xmlns:p14="http://schemas.microsoft.com/office/powerpoint/2010/main" val="244297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934200" cy="1219200"/>
          </a:xfrm>
        </p:spPr>
        <p:txBody>
          <a:bodyPr>
            <a:normAutofit/>
          </a:bodyPr>
          <a:lstStyle/>
          <a:p>
            <a:r>
              <a:rPr lang="en-US" dirty="0">
                <a:solidFill>
                  <a:schemeClr val="tx2"/>
                </a:solidFill>
                <a:latin typeface="+mn-lt"/>
              </a:rPr>
              <a:t>Our feedback for this class</a:t>
            </a:r>
          </a:p>
        </p:txBody>
      </p:sp>
      <p:sp>
        <p:nvSpPr>
          <p:cNvPr id="3" name="Content Placeholder 2"/>
          <p:cNvSpPr>
            <a:spLocks noGrp="1"/>
          </p:cNvSpPr>
          <p:nvPr>
            <p:ph idx="1"/>
          </p:nvPr>
        </p:nvSpPr>
        <p:spPr>
          <a:xfrm>
            <a:off x="533400" y="1143000"/>
            <a:ext cx="7467600" cy="4495799"/>
          </a:xfrm>
        </p:spPr>
        <p:txBody>
          <a:bodyPr>
            <a:normAutofit/>
          </a:bodyPr>
          <a:lstStyle/>
          <a:p>
            <a:pPr marL="0" indent="0">
              <a:buNone/>
            </a:pPr>
            <a:r>
              <a:rPr lang="en-US" sz="2800" b="1" dirty="0">
                <a:solidFill>
                  <a:schemeClr val="tx1"/>
                </a:solidFill>
              </a:rPr>
              <a:t>Feedback comment: </a:t>
            </a:r>
            <a:r>
              <a:rPr lang="en-US" sz="2800" dirty="0">
                <a:solidFill>
                  <a:schemeClr val="tx1"/>
                </a:solidFill>
              </a:rPr>
              <a:t>Your work shows evidence that you understand quite a bit about… </a:t>
            </a:r>
          </a:p>
          <a:p>
            <a:pPr marL="0" indent="0">
              <a:buNone/>
            </a:pPr>
            <a:endParaRPr lang="en-US" sz="2800" dirty="0">
              <a:solidFill>
                <a:schemeClr val="tx1"/>
              </a:solidFill>
            </a:endParaRPr>
          </a:p>
          <a:p>
            <a:pPr marL="0" indent="0">
              <a:buNone/>
            </a:pPr>
            <a:r>
              <a:rPr lang="en-US" sz="2800" b="1" dirty="0">
                <a:solidFill>
                  <a:schemeClr val="tx1"/>
                </a:solidFill>
              </a:rPr>
              <a:t>Feedback question 1:</a:t>
            </a:r>
          </a:p>
          <a:p>
            <a:pPr marL="0" indent="0">
              <a:buNone/>
            </a:pPr>
            <a:endParaRPr lang="en-US" sz="2800" dirty="0">
              <a:solidFill>
                <a:schemeClr val="tx1"/>
              </a:solidFill>
            </a:endParaRPr>
          </a:p>
          <a:p>
            <a:pPr marL="0" indent="0">
              <a:buNone/>
            </a:pPr>
            <a:r>
              <a:rPr lang="en-US" sz="2800" b="1" dirty="0">
                <a:solidFill>
                  <a:schemeClr val="tx1"/>
                </a:solidFill>
              </a:rPr>
              <a:t>Feedback question 2: </a:t>
            </a:r>
          </a:p>
          <a:p>
            <a:pPr marL="0" indent="0">
              <a:buNone/>
            </a:pPr>
            <a:endParaRPr lang="en-US" sz="2800" dirty="0">
              <a:solidFill>
                <a:schemeClr val="tx1"/>
              </a:solidFill>
            </a:endParaRPr>
          </a:p>
          <a:p>
            <a:pPr marL="0" indent="0">
              <a:buNone/>
            </a:pPr>
            <a:r>
              <a:rPr lang="en-US" sz="2800" b="1" dirty="0">
                <a:solidFill>
                  <a:schemeClr val="tx1"/>
                </a:solidFill>
              </a:rPr>
              <a:t>Feedback question 3:</a:t>
            </a:r>
          </a:p>
          <a:p>
            <a:pPr marL="0" indent="0">
              <a:buNone/>
            </a:pPr>
            <a:endParaRPr lang="en-US" dirty="0">
              <a:solidFill>
                <a:schemeClr val="tx1"/>
              </a:solidFill>
            </a:endParaRPr>
          </a:p>
        </p:txBody>
      </p:sp>
      <p:sp>
        <p:nvSpPr>
          <p:cNvPr id="4" name="TextBox 3"/>
          <p:cNvSpPr txBox="1"/>
          <p:nvPr/>
        </p:nvSpPr>
        <p:spPr>
          <a:xfrm>
            <a:off x="152400" y="128313"/>
            <a:ext cx="6096000" cy="369332"/>
          </a:xfrm>
          <a:prstGeom prst="rect">
            <a:avLst/>
          </a:prstGeom>
          <a:noFill/>
        </p:spPr>
        <p:txBody>
          <a:bodyPr wrap="square" rtlCol="0">
            <a:spAutoFit/>
          </a:bodyPr>
          <a:lstStyle/>
          <a:p>
            <a:r>
              <a:rPr lang="en-US" dirty="0">
                <a:solidFill>
                  <a:srgbClr val="053760"/>
                </a:solidFill>
              </a:rPr>
              <a:t>Session 3C: </a:t>
            </a:r>
            <a:r>
              <a:rPr lang="en-US" dirty="0"/>
              <a:t>Developing Feedback</a:t>
            </a:r>
            <a:endParaRPr lang="en-US" dirty="0">
              <a:solidFill>
                <a:srgbClr val="053760"/>
              </a:solidFill>
            </a:endParaRPr>
          </a:p>
        </p:txBody>
      </p:sp>
    </p:spTree>
    <p:extLst>
      <p:ext uri="{BB962C8B-B14F-4D97-AF65-F5344CB8AC3E}">
        <p14:creationId xmlns:p14="http://schemas.microsoft.com/office/powerpoint/2010/main" val="3384704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Reflection</a:t>
            </a:r>
          </a:p>
        </p:txBody>
      </p:sp>
      <p:sp>
        <p:nvSpPr>
          <p:cNvPr id="3" name="Content Placeholder 2"/>
          <p:cNvSpPr>
            <a:spLocks noGrp="1"/>
          </p:cNvSpPr>
          <p:nvPr>
            <p:ph idx="1"/>
          </p:nvPr>
        </p:nvSpPr>
        <p:spPr>
          <a:xfrm>
            <a:off x="685800" y="1371600"/>
            <a:ext cx="7391400" cy="4343401"/>
          </a:xfrm>
        </p:spPr>
        <p:txBody>
          <a:bodyPr>
            <a:normAutofit/>
          </a:bodyPr>
          <a:lstStyle/>
          <a:p>
            <a:pPr marL="0" indent="0">
              <a:buNone/>
            </a:pPr>
            <a:r>
              <a:rPr lang="en-US" sz="3400" dirty="0"/>
              <a:t>Consider the task, student </a:t>
            </a:r>
            <a:r>
              <a:rPr lang="en-US" sz="3400" dirty="0" smtClean="0"/>
              <a:t>work</a:t>
            </a:r>
            <a:r>
              <a:rPr lang="en-US" sz="3400" dirty="0"/>
              <a:t> </a:t>
            </a:r>
            <a:r>
              <a:rPr lang="en-US" sz="3400" dirty="0" smtClean="0"/>
              <a:t>and feedback </a:t>
            </a:r>
            <a:r>
              <a:rPr lang="en-US" sz="3400" dirty="0"/>
              <a:t>for this performance task. </a:t>
            </a:r>
            <a:endParaRPr lang="en-US" sz="3400" dirty="0" smtClean="0"/>
          </a:p>
          <a:p>
            <a:pPr marL="0" indent="0">
              <a:buNone/>
            </a:pPr>
            <a:endParaRPr lang="en-US" sz="2000" dirty="0"/>
          </a:p>
          <a:p>
            <a:pPr marL="0" indent="0">
              <a:buNone/>
            </a:pPr>
            <a:r>
              <a:rPr lang="en-US" sz="3400" dirty="0"/>
              <a:t>What kinds of learning experiences and formative assessment opportunities would support these students, based on the patterns evident in their work?</a:t>
            </a:r>
          </a:p>
          <a:p>
            <a:endParaRPr lang="en-US" sz="3400" dirty="0"/>
          </a:p>
          <a:p>
            <a:pPr marL="0" indent="0">
              <a:buNone/>
            </a:pPr>
            <a:endParaRPr lang="en-US" dirty="0"/>
          </a:p>
        </p:txBody>
      </p:sp>
      <p:sp>
        <p:nvSpPr>
          <p:cNvPr id="7" name="TextBox 6"/>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40930941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Framing </a:t>
            </a:r>
            <a:r>
              <a:rPr lang="en-US" dirty="0" smtClean="0"/>
              <a:t>Question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How can we use performance tasks to formatively assess what students are learning in our classrooms . . . </a:t>
            </a:r>
          </a:p>
          <a:p>
            <a:r>
              <a:rPr lang="en-US" dirty="0" smtClean="0"/>
              <a:t>. . . in other words, to formatively assess our own instruction?</a:t>
            </a:r>
            <a:endParaRPr lang="en-US" dirty="0"/>
          </a:p>
        </p:txBody>
      </p:sp>
    </p:spTree>
    <p:extLst>
      <p:ext uri="{BB962C8B-B14F-4D97-AF65-F5344CB8AC3E}">
        <p14:creationId xmlns:p14="http://schemas.microsoft.com/office/powerpoint/2010/main" val="27542871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6172200" cy="914400"/>
          </a:xfrm>
        </p:spPr>
        <p:txBody>
          <a:bodyPr>
            <a:normAutofit fontScale="90000"/>
          </a:bodyPr>
          <a:lstStyle/>
          <a:p>
            <a:r>
              <a:rPr lang="en-US" dirty="0">
                <a:cs typeface="Georgia"/>
              </a:rPr>
              <a:t>Reflecting back and thinking ahead</a:t>
            </a:r>
          </a:p>
        </p:txBody>
      </p:sp>
      <p:sp>
        <p:nvSpPr>
          <p:cNvPr id="2" name="Content Placeholder 1"/>
          <p:cNvSpPr>
            <a:spLocks noGrp="1"/>
          </p:cNvSpPr>
          <p:nvPr>
            <p:ph idx="1"/>
          </p:nvPr>
        </p:nvSpPr>
        <p:spPr>
          <a:xfrm>
            <a:off x="1485900" y="1280160"/>
            <a:ext cx="6172200" cy="4358640"/>
          </a:xfrm>
        </p:spPr>
        <p:txBody>
          <a:bodyPr>
            <a:normAutofit fontScale="92500" lnSpcReduction="10000"/>
          </a:bodyPr>
          <a:lstStyle/>
          <a:p>
            <a:pPr lvl="0"/>
            <a:r>
              <a:rPr lang="en-US" dirty="0">
                <a:cs typeface="Georgia"/>
              </a:rPr>
              <a:t>What are the knowledge and skill demands of this task for students? </a:t>
            </a:r>
          </a:p>
          <a:p>
            <a:pPr marL="109728" indent="0">
              <a:buNone/>
            </a:pPr>
            <a:endParaRPr lang="en-US" dirty="0">
              <a:cs typeface="Georgia"/>
            </a:endParaRPr>
          </a:p>
          <a:p>
            <a:r>
              <a:rPr lang="en-US" dirty="0">
                <a:cs typeface="Georgia"/>
              </a:rPr>
              <a:t>What are potential barriers for your own students? </a:t>
            </a:r>
          </a:p>
          <a:p>
            <a:endParaRPr lang="en-US" dirty="0">
              <a:cs typeface="Georgia"/>
            </a:endParaRPr>
          </a:p>
          <a:p>
            <a:r>
              <a:rPr lang="en-US" dirty="0">
                <a:cs typeface="Georgia"/>
              </a:rPr>
              <a:t>What strategies and math practices are your own students accustomed to using with performance tasks?  </a:t>
            </a:r>
          </a:p>
          <a:p>
            <a:endParaRPr lang="en-US" dirty="0">
              <a:cs typeface="Georgia"/>
            </a:endParaRPr>
          </a:p>
          <a:p>
            <a:pPr marL="109728" indent="0">
              <a:buNone/>
            </a:pPr>
            <a:endParaRPr lang="en-US" dirty="0">
              <a:cs typeface="Georgia"/>
            </a:endParaRPr>
          </a:p>
        </p:txBody>
      </p:sp>
      <p:sp>
        <p:nvSpPr>
          <p:cNvPr id="7" name="Slide Number Placeholder 6"/>
          <p:cNvSpPr>
            <a:spLocks noGrp="1"/>
          </p:cNvSpPr>
          <p:nvPr>
            <p:ph type="sldNum" sz="quarter" idx="12"/>
          </p:nvPr>
        </p:nvSpPr>
        <p:spPr/>
        <p:txBody>
          <a:bodyPr/>
          <a:lstStyle/>
          <a:p>
            <a:fld id="{F8ADBA3D-A35C-4DA5-A631-4D061CBE8599}" type="slidenum">
              <a:rPr lang="en-US" smtClean="0"/>
              <a:t>97</a:t>
            </a:fld>
            <a:endParaRPr lang="en-US"/>
          </a:p>
        </p:txBody>
      </p:sp>
      <p:sp>
        <p:nvSpPr>
          <p:cNvPr id="6" name="TextBox 5"/>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229884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F497D"/>
                </a:solidFill>
                <a:cs typeface="Georgia"/>
              </a:rPr>
              <a:t>Session 3 </a:t>
            </a:r>
            <a:r>
              <a:rPr lang="en-US" dirty="0" smtClean="0">
                <a:solidFill>
                  <a:srgbClr val="1F497D"/>
                </a:solidFill>
                <a:cs typeface="Georgia"/>
              </a:rPr>
              <a:t>Progress</a:t>
            </a:r>
            <a:endParaRPr lang="en-US"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98</a:t>
            </a:fld>
            <a:endParaRPr lang="en-US"/>
          </a:p>
        </p:txBody>
      </p:sp>
      <p:sp>
        <p:nvSpPr>
          <p:cNvPr id="6" name="Content Placeholder 2"/>
          <p:cNvSpPr txBox="1">
            <a:spLocks/>
          </p:cNvSpPr>
          <p:nvPr/>
        </p:nvSpPr>
        <p:spPr>
          <a:xfrm>
            <a:off x="533400" y="1371600"/>
            <a:ext cx="3405755" cy="1615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1800" dirty="0"/>
              <a:t>Complete performance task </a:t>
            </a:r>
          </a:p>
          <a:p>
            <a:pPr marL="0" indent="0">
              <a:spcBef>
                <a:spcPts val="0"/>
              </a:spcBef>
              <a:spcAft>
                <a:spcPts val="600"/>
              </a:spcAft>
              <a:buFont typeface="Arial"/>
              <a:buNone/>
            </a:pPr>
            <a:r>
              <a:rPr lang="en-US" sz="1800" dirty="0"/>
              <a:t>Share initial reactions to task</a:t>
            </a:r>
          </a:p>
          <a:p>
            <a:pPr marL="0" indent="0">
              <a:spcBef>
                <a:spcPts val="0"/>
              </a:spcBef>
              <a:spcAft>
                <a:spcPts val="600"/>
              </a:spcAft>
              <a:buFont typeface="Arial"/>
              <a:buNone/>
            </a:pPr>
            <a:r>
              <a:rPr lang="en-US" sz="1800" dirty="0"/>
              <a:t>Identify the mathematics and anticipate the issues</a:t>
            </a:r>
          </a:p>
          <a:p>
            <a:pPr marL="0" indent="0">
              <a:buFont typeface="Arial"/>
              <a:buNone/>
            </a:pPr>
            <a:endParaRPr lang="en-US" sz="1800" b="1" u="sng" dirty="0"/>
          </a:p>
          <a:p>
            <a:pPr marL="0" indent="0">
              <a:buFont typeface="Arial"/>
              <a:buNone/>
            </a:pPr>
            <a:endParaRPr lang="en-US" sz="1800" dirty="0"/>
          </a:p>
        </p:txBody>
      </p:sp>
      <p:sp>
        <p:nvSpPr>
          <p:cNvPr id="7" name="Content Placeholder 1"/>
          <p:cNvSpPr txBox="1">
            <a:spLocks/>
          </p:cNvSpPr>
          <p:nvPr/>
        </p:nvSpPr>
        <p:spPr>
          <a:xfrm>
            <a:off x="4267200" y="1066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3C Developing Feedback</a:t>
            </a:r>
          </a:p>
        </p:txBody>
      </p:sp>
      <p:sp>
        <p:nvSpPr>
          <p:cNvPr id="8" name="Text Placeholder 3"/>
          <p:cNvSpPr txBox="1">
            <a:spLocks/>
          </p:cNvSpPr>
          <p:nvPr/>
        </p:nvSpPr>
        <p:spPr>
          <a:xfrm>
            <a:off x="304800" y="2971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t>3B Analyzing Student Work</a:t>
            </a:r>
          </a:p>
        </p:txBody>
      </p:sp>
      <p:sp>
        <p:nvSpPr>
          <p:cNvPr id="9" name="Text Placeholder 4"/>
          <p:cNvSpPr txBox="1">
            <a:spLocks/>
          </p:cNvSpPr>
          <p:nvPr/>
        </p:nvSpPr>
        <p:spPr>
          <a:xfrm>
            <a:off x="533400" y="3352800"/>
            <a:ext cx="3733800" cy="2590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700"/>
              </a:spcAft>
              <a:buNone/>
            </a:pPr>
            <a:r>
              <a:rPr lang="en-US" sz="1800" dirty="0">
                <a:solidFill>
                  <a:srgbClr val="000000"/>
                </a:solidFill>
              </a:rPr>
              <a:t>Read student responses to first item </a:t>
            </a:r>
          </a:p>
          <a:p>
            <a:pPr marL="0" indent="0">
              <a:spcBef>
                <a:spcPts val="0"/>
              </a:spcBef>
              <a:spcAft>
                <a:spcPts val="700"/>
              </a:spcAft>
              <a:buNone/>
            </a:pPr>
            <a:r>
              <a:rPr lang="en-US" sz="1800" dirty="0">
                <a:solidFill>
                  <a:srgbClr val="000000"/>
                </a:solidFill>
              </a:rPr>
              <a:t>Review Scoring Guide, scores, and score rationales for this item</a:t>
            </a:r>
          </a:p>
          <a:p>
            <a:pPr marL="0" indent="0">
              <a:spcBef>
                <a:spcPts val="0"/>
              </a:spcBef>
              <a:spcAft>
                <a:spcPts val="700"/>
              </a:spcAft>
              <a:buNone/>
            </a:pPr>
            <a:r>
              <a:rPr lang="en-US" sz="1800" dirty="0">
                <a:solidFill>
                  <a:srgbClr val="000000"/>
                </a:solidFill>
              </a:rPr>
              <a:t>Share and discuss patterns in student responses to this item </a:t>
            </a:r>
          </a:p>
          <a:p>
            <a:pPr marL="0" indent="0">
              <a:spcBef>
                <a:spcPts val="0"/>
              </a:spcBef>
              <a:spcAft>
                <a:spcPts val="700"/>
              </a:spcAft>
              <a:buNone/>
            </a:pPr>
            <a:r>
              <a:rPr lang="en-US" sz="1800" i="1" dirty="0">
                <a:solidFill>
                  <a:srgbClr val="000000"/>
                </a:solidFill>
              </a:rPr>
              <a:t>Repeat the steps of analysis with next hand-scored item(s)</a:t>
            </a:r>
          </a:p>
        </p:txBody>
      </p:sp>
      <p:pic>
        <p:nvPicPr>
          <p:cNvPr id="10"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2600"/>
            <a:ext cx="171451" cy="238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447800"/>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128" y="2133600"/>
            <a:ext cx="164523" cy="228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descr="List for 38 Analyzing Student Work"/>
          <p:cNvSpPr txBox="1">
            <a:spLocks/>
          </p:cNvSpPr>
          <p:nvPr/>
        </p:nvSpPr>
        <p:spPr>
          <a:xfrm>
            <a:off x="595599" y="3421062"/>
            <a:ext cx="3030141" cy="1559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13" name="Text Placeholder 3"/>
          <p:cNvSpPr txBox="1">
            <a:spLocks/>
          </p:cNvSpPr>
          <p:nvPr/>
        </p:nvSpPr>
        <p:spPr>
          <a:xfrm>
            <a:off x="304800" y="1066800"/>
            <a:ext cx="3400043" cy="6397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3A Getting to Know the Task</a:t>
            </a:r>
          </a:p>
        </p:txBody>
      </p:sp>
      <p:sp>
        <p:nvSpPr>
          <p:cNvPr id="14" name="Content Placeholder 1"/>
          <p:cNvSpPr txBox="1">
            <a:spLocks/>
          </p:cNvSpPr>
          <p:nvPr/>
        </p:nvSpPr>
        <p:spPr>
          <a:xfrm>
            <a:off x="4267200" y="2971800"/>
            <a:ext cx="3962400"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8"/>
              </a:spcBef>
              <a:spcAft>
                <a:spcPts val="600"/>
              </a:spcAft>
              <a:buFont typeface="Arial"/>
              <a:buNone/>
            </a:pPr>
            <a:r>
              <a:rPr lang="en-US" sz="2200" u="sng" dirty="0">
                <a:solidFill>
                  <a:srgbClr val="000000"/>
                </a:solidFill>
              </a:rPr>
              <a:t>3D Modifying Instruction</a:t>
            </a:r>
            <a:endParaRPr lang="en-US" sz="2200" dirty="0">
              <a:solidFill>
                <a:srgbClr val="000000"/>
              </a:solidFill>
            </a:endParaRPr>
          </a:p>
        </p:txBody>
      </p:sp>
      <p:pic>
        <p:nvPicPr>
          <p:cNvPr id="15"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3" y="3810000"/>
            <a:ext cx="171451" cy="2382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4" y="3419375"/>
            <a:ext cx="171450" cy="2382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1" y="4419600"/>
            <a:ext cx="164523" cy="22860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a:xfrm>
            <a:off x="4495800" y="1447801"/>
            <a:ext cx="4191000" cy="1447800"/>
          </a:xfrm>
          <a:prstGeom prst="rect">
            <a:avLst/>
          </a:prstGeom>
        </p:spPr>
        <p:txBody>
          <a:bodyPr vert="horz" lIns="91440" tIns="45720" rIns="91440" bIns="45720" rtlCol="0">
            <a:noAutofit/>
          </a:bodyPr>
          <a:lstStyle>
            <a:defPPr>
              <a:defRPr lang="en-US"/>
            </a:defPPr>
            <a:lvl1pPr indent="0" defTabSz="457200">
              <a:spcBef>
                <a:spcPts val="0"/>
              </a:spcBef>
              <a:spcAft>
                <a:spcPts val="600"/>
              </a:spcAft>
              <a:buFont typeface="Arial"/>
              <a:buNone/>
              <a:defRPr sz="2000"/>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dirty="0"/>
              <a:t>Describe patterns evident in student responses and identify which responses fit each pattern</a:t>
            </a:r>
          </a:p>
          <a:p>
            <a:r>
              <a:rPr lang="en-US" sz="1800" dirty="0"/>
              <a:t>For each pattern, develop feedback comments and questions </a:t>
            </a:r>
          </a:p>
        </p:txBody>
      </p:sp>
      <p:sp>
        <p:nvSpPr>
          <p:cNvPr id="20" name="Content Placeholder 2"/>
          <p:cNvSpPr txBox="1">
            <a:spLocks/>
          </p:cNvSpPr>
          <p:nvPr/>
        </p:nvSpPr>
        <p:spPr>
          <a:xfrm>
            <a:off x="4495800" y="3352800"/>
            <a:ext cx="4114800"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1800" dirty="0"/>
              <a:t>Explore examples of curriculum-embedded performance tasks</a:t>
            </a:r>
          </a:p>
          <a:p>
            <a:pPr marL="0" indent="0" fontAlgn="base">
              <a:buNone/>
            </a:pPr>
            <a:r>
              <a:rPr lang="en-US" sz="1800" dirty="0"/>
              <a:t>Reflect on what instructional decisions might be made in response to evidence of student learning</a:t>
            </a:r>
          </a:p>
          <a:p>
            <a:pPr marL="0" indent="0" fontAlgn="base">
              <a:buNone/>
            </a:pPr>
            <a:r>
              <a:rPr lang="en-US" sz="1800" dirty="0"/>
              <a:t>Plan curriculum-embedded performance task for your own context</a:t>
            </a:r>
          </a:p>
          <a:p>
            <a:pPr marL="0" indent="0">
              <a:buNone/>
            </a:pPr>
            <a:r>
              <a:rPr lang="en-US" sz="1800" dirty="0"/>
              <a:t>Share additional resources </a:t>
            </a:r>
            <a:endParaRPr lang="en-US" sz="1800" b="1" u="sng" dirty="0">
              <a:solidFill>
                <a:srgbClr val="000000"/>
              </a:solidFill>
            </a:endParaRPr>
          </a:p>
          <a:p>
            <a:pPr marL="0" indent="0">
              <a:buNone/>
            </a:pPr>
            <a:endParaRPr lang="en-US" sz="1800" dirty="0">
              <a:solidFill>
                <a:srgbClr val="000000"/>
              </a:solidFill>
            </a:endParaRPr>
          </a:p>
        </p:txBody>
      </p:sp>
      <p:pic>
        <p:nvPicPr>
          <p:cNvPr id="21"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1" y="5105400"/>
            <a:ext cx="164523" cy="228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651" y="2438400"/>
            <a:ext cx="164523" cy="228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651" y="1524000"/>
            <a:ext cx="164523"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525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noAutofit/>
          </a:bodyPr>
          <a:lstStyle/>
          <a:p>
            <a:pPr algn="ctr"/>
            <a:r>
              <a:rPr lang="en-US" sz="3700" dirty="0"/>
              <a:t>Assessment in the Classroom</a:t>
            </a:r>
          </a:p>
        </p:txBody>
      </p:sp>
      <p:pic>
        <p:nvPicPr>
          <p:cNvPr id="6" name="Picture 5" descr="Graphic image of Curriculum-Embedded Assessment leading to the Smarter Balanced Summative Assessments. Overlaid is a cirvle of the Universal Design for Learning: Clarify Intended Learning, Elicit Evidence, Interpret / Analyze Evidence, Give Feedback, and Modify Instruction"/>
          <p:cNvPicPr>
            <a:picLocks noChangeAspect="1"/>
          </p:cNvPicPr>
          <p:nvPr/>
        </p:nvPicPr>
        <p:blipFill>
          <a:blip r:embed="rId3" cstate="print"/>
          <a:stretch>
            <a:fillRect/>
          </a:stretch>
        </p:blipFill>
        <p:spPr>
          <a:xfrm>
            <a:off x="0" y="1447800"/>
            <a:ext cx="9144000" cy="4495800"/>
          </a:xfrm>
          <a:prstGeom prst="rect">
            <a:avLst/>
          </a:prstGeom>
        </p:spPr>
      </p:pic>
      <p:sp>
        <p:nvSpPr>
          <p:cNvPr id="8" name="TextBox 7"/>
          <p:cNvSpPr txBox="1"/>
          <p:nvPr/>
        </p:nvSpPr>
        <p:spPr>
          <a:xfrm>
            <a:off x="152400" y="76200"/>
            <a:ext cx="6944404" cy="369332"/>
          </a:xfrm>
          <a:prstGeom prst="rect">
            <a:avLst/>
          </a:prstGeom>
          <a:noFill/>
        </p:spPr>
        <p:txBody>
          <a:bodyPr wrap="none" rtlCol="0">
            <a:spAutoFit/>
          </a:bodyPr>
          <a:lstStyle/>
          <a:p>
            <a:r>
              <a:rPr lang="en-US" dirty="0">
                <a:solidFill>
                  <a:srgbClr val="053760"/>
                </a:solidFill>
              </a:rPr>
              <a:t>Session 3D: Modifying Instruction – Performance Tasks in the Classroom </a:t>
            </a:r>
            <a:endParaRPr lang="en-US" dirty="0"/>
          </a:p>
        </p:txBody>
      </p:sp>
    </p:spTree>
    <p:extLst>
      <p:ext uri="{BB962C8B-B14F-4D97-AF65-F5344CB8AC3E}">
        <p14:creationId xmlns:p14="http://schemas.microsoft.com/office/powerpoint/2010/main" val="591679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2019-03-20T07:00:00+00:00</Remediation_x0020_Date>
    <Estimated_x0020_Creation_x0020_Date xmlns="826a7eb6-1fc1-4229-aedf-6a10bdcdc31e" xsi:nil="true"/>
    <Priority xmlns="826a7eb6-1fc1-4229-aedf-6a10bdcdc31e">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7C67DC-A8AE-49BB-A173-33662F50B49D}"/>
</file>

<file path=customXml/itemProps2.xml><?xml version="1.0" encoding="utf-8"?>
<ds:datastoreItem xmlns:ds="http://schemas.openxmlformats.org/officeDocument/2006/customXml" ds:itemID="{22B97B6B-1487-452F-9867-C91AF8A61FF2}"/>
</file>

<file path=customXml/itemProps3.xml><?xml version="1.0" encoding="utf-8"?>
<ds:datastoreItem xmlns:ds="http://schemas.openxmlformats.org/officeDocument/2006/customXml" ds:itemID="{6320E9CD-2899-4AF6-9B0D-B3DF57EC3B9D}"/>
</file>

<file path=docProps/app.xml><?xml version="1.0" encoding="utf-8"?>
<Properties xmlns="http://schemas.openxmlformats.org/officeDocument/2006/extended-properties" xmlns:vt="http://schemas.openxmlformats.org/officeDocument/2006/docPropsVTypes">
  <Template/>
  <TotalTime>8080</TotalTime>
  <Words>11355</Words>
  <Application>Microsoft Office PowerPoint</Application>
  <PresentationFormat>On-screen Show (4:3)</PresentationFormat>
  <Paragraphs>1285</Paragraphs>
  <Slides>113</Slides>
  <Notes>112</Notes>
  <HiddenSlides>27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113</vt:i4>
      </vt:variant>
    </vt:vector>
  </HeadingPairs>
  <TitlesOfParts>
    <vt:vector size="120" baseType="lpstr">
      <vt:lpstr>Arial</vt:lpstr>
      <vt:lpstr>Calibri</vt:lpstr>
      <vt:lpstr>Franklin Gothic Book</vt:lpstr>
      <vt:lpstr>Georgia</vt:lpstr>
      <vt:lpstr>Helvetica</vt:lpstr>
      <vt:lpstr>Wingdings</vt:lpstr>
      <vt:lpstr>BEAL</vt:lpstr>
      <vt:lpstr>Welcome and Introduction Mathematics </vt:lpstr>
      <vt:lpstr>Purposes of This Training</vt:lpstr>
      <vt:lpstr>Who Is in the Room?</vt:lpstr>
      <vt:lpstr>Note-Taking Guide</vt:lpstr>
      <vt:lpstr>Getting to Know You . . .</vt:lpstr>
      <vt:lpstr>Session 1 – Assessment Literacy Introduction </vt:lpstr>
      <vt:lpstr>Types of Assessment</vt:lpstr>
      <vt:lpstr>Formative Assessment</vt:lpstr>
      <vt:lpstr>Key Features of Formative Assessment: </vt:lpstr>
      <vt:lpstr>Formative Assessment</vt:lpstr>
      <vt:lpstr>Interim Assessment</vt:lpstr>
      <vt:lpstr>Interim Assessment</vt:lpstr>
      <vt:lpstr>Summative Assessment</vt:lpstr>
      <vt:lpstr>Summative Assessment </vt:lpstr>
      <vt:lpstr>Balanced Assessment Systems</vt:lpstr>
      <vt:lpstr>Balanced and Coherent Assessment System</vt:lpstr>
      <vt:lpstr>Assessment Cycles and Levels</vt:lpstr>
      <vt:lpstr>Assessment Cycles and Levels</vt:lpstr>
      <vt:lpstr>How Does Assessment Support Teaching and Learning?</vt:lpstr>
      <vt:lpstr>Item Types</vt:lpstr>
      <vt:lpstr>Blank title</vt:lpstr>
      <vt:lpstr>The Smarter Balanced  Assessment System </vt:lpstr>
      <vt:lpstr>Why Performance Tasks?</vt:lpstr>
      <vt:lpstr>Blank title</vt:lpstr>
      <vt:lpstr>Key Phrases</vt:lpstr>
      <vt:lpstr>Reflect . . . </vt:lpstr>
      <vt:lpstr>Smarter Balanced Assessment</vt:lpstr>
      <vt:lpstr>Four Principles of Performance Assessment</vt:lpstr>
      <vt:lpstr>Session 2:  Deep Dive into a Smarter Balanced Performance Task</vt:lpstr>
      <vt:lpstr>Session 2 Objectives </vt:lpstr>
      <vt:lpstr> Let’s Get to Know a Performance Task</vt:lpstr>
      <vt:lpstr>Individually Complete a Performance Task</vt:lpstr>
      <vt:lpstr>Initial Reactions</vt:lpstr>
      <vt:lpstr>Identifying the Math and Anticipating Issues</vt:lpstr>
      <vt:lpstr>Session 2 Progress</vt:lpstr>
      <vt:lpstr> Let’s Unpack This Task</vt:lpstr>
      <vt:lpstr>As we unpack the task, we will:</vt:lpstr>
      <vt:lpstr>Let’s consider what this task assesses:</vt:lpstr>
      <vt:lpstr>Standards for Mathematical Practice</vt:lpstr>
      <vt:lpstr>What Constitutes a Claim?</vt:lpstr>
      <vt:lpstr>Overall Smarter Balanced Claims</vt:lpstr>
      <vt:lpstr>Blank title</vt:lpstr>
      <vt:lpstr>Focus for Performance Tasks</vt:lpstr>
      <vt:lpstr>Aligning the Task</vt:lpstr>
      <vt:lpstr>Reflection on the purpose of performance tasks on a summative assessment</vt:lpstr>
      <vt:lpstr> Let’s Look at How Students Handled This Task</vt:lpstr>
      <vt:lpstr>As you look at student responses . . .</vt:lpstr>
      <vt:lpstr>Individually review student responses to the first hand-scored item.     Begin to make some notes on the Analyzing Student Work handout. </vt:lpstr>
      <vt:lpstr>Review and discuss Scoring Guide for first item.     </vt:lpstr>
      <vt:lpstr>Individually score student responses to this item.    When finished, please quietly record notes on the Analyzing Student Work handout. </vt:lpstr>
      <vt:lpstr>Compare and discuss scores.     Review score rationales.</vt:lpstr>
      <vt:lpstr>Session 2 Progress </vt:lpstr>
      <vt:lpstr>Individually review student responses to the next hand-scored item.     Continue making notes on the Analyzing Student Work handout. </vt:lpstr>
      <vt:lpstr>Review and discuss Scoring Guide for next item.     </vt:lpstr>
      <vt:lpstr> Individually score student responses.</vt:lpstr>
      <vt:lpstr>Compare scores.    Discuss discrepancies.</vt:lpstr>
      <vt:lpstr>Before we look at responses to the final item, reflect on the demands of this item.</vt:lpstr>
      <vt:lpstr>Individually review student responses to the next hand-scored item.     Continue making notes on the Analyzing Student Work handout. </vt:lpstr>
      <vt:lpstr>Review and discuss Scoring Guide for next item.     </vt:lpstr>
      <vt:lpstr> Individually score student responses.</vt:lpstr>
      <vt:lpstr>Compare scores.     Discuss discrepancies.</vt:lpstr>
      <vt:lpstr>Session 2 Progress </vt:lpstr>
      <vt:lpstr> Let’s Debrief the Task</vt:lpstr>
      <vt:lpstr>What can we learn from analyzing responses to this task? </vt:lpstr>
      <vt:lpstr>Reflecting back and thinking ahead</vt:lpstr>
      <vt:lpstr>Reflect on the Task and Student Work</vt:lpstr>
      <vt:lpstr>Session 3: Learning from Student Work on Performance Tasks</vt:lpstr>
      <vt:lpstr>Session 3 Objectives</vt:lpstr>
      <vt:lpstr> Let’s Get to Know Another Performance Task</vt:lpstr>
      <vt:lpstr>Individually Complete  a Performance Task </vt:lpstr>
      <vt:lpstr>Initial Reactions</vt:lpstr>
      <vt:lpstr>Identifying the Math and Anticipating Issues </vt:lpstr>
      <vt:lpstr>Session 3 Progress</vt:lpstr>
      <vt:lpstr> Let’s Look at How Students Handled This Task</vt:lpstr>
      <vt:lpstr>As you look at student responses . . .</vt:lpstr>
      <vt:lpstr>Individually review student responses to the first hand-scored item.     Begin to make some notes on the Analyzing Student Work handout. </vt:lpstr>
      <vt:lpstr> Review and discuss Scoring Guide, scores, and score rationales for this item.     </vt:lpstr>
      <vt:lpstr>What did each student do successfully?  What misconceptions are evident?  What feedback might be helpful?</vt:lpstr>
      <vt:lpstr>Session 3 Progress</vt:lpstr>
      <vt:lpstr>Individually review student responses to the next hand-scored item.     Add to your notes on the Analyzing Student Work handout. </vt:lpstr>
      <vt:lpstr> Review and discuss Scoring Guide, scores, and score rationales for this item.     </vt:lpstr>
      <vt:lpstr>What did each student do successfully?  What misconceptions are evident?  What feedback might be helpful?</vt:lpstr>
      <vt:lpstr>Before we look at responses to the final item, reflect on the demands of this item.</vt:lpstr>
      <vt:lpstr>Individually review student responses to the next hand-scored item.     Add to your notes on the Analyzing Student Work handout. </vt:lpstr>
      <vt:lpstr> Review and discuss Scoring Guide, scores, and score rationales for this item.     </vt:lpstr>
      <vt:lpstr>What did each student do successfully?  What misconceptions are evident?  What feedback might be helpful?</vt:lpstr>
      <vt:lpstr>Session 3 Progress</vt:lpstr>
      <vt:lpstr>What kind of feedback or probing questions would help students move their learning forward?</vt:lpstr>
      <vt:lpstr>Preparing to develop feedback</vt:lpstr>
      <vt:lpstr>Group Work</vt:lpstr>
      <vt:lpstr>Developing Feedback</vt:lpstr>
      <vt:lpstr>Summarize and Capture Ideas: </vt:lpstr>
      <vt:lpstr>Our challenge: </vt:lpstr>
      <vt:lpstr>Our feedback for this class</vt:lpstr>
      <vt:lpstr>Reflection</vt:lpstr>
      <vt:lpstr>Framing Question</vt:lpstr>
      <vt:lpstr>Reflecting back and thinking ahead</vt:lpstr>
      <vt:lpstr>Session 3 Progress</vt:lpstr>
      <vt:lpstr>Assessment in the Classroom</vt:lpstr>
      <vt:lpstr>Modifying Instruction – Our Objectives</vt:lpstr>
      <vt:lpstr>Blank title</vt:lpstr>
      <vt:lpstr>Definition of “curriculum-embedded performance task”</vt:lpstr>
      <vt:lpstr>Performance Assessment Resource Bank:</vt:lpstr>
      <vt:lpstr>About the Task: Owning a Pet</vt:lpstr>
      <vt:lpstr>Reflection on the two versions of Owning a Pet Pages 16-19</vt:lpstr>
      <vt:lpstr>Instructional Considerations for Each Version of Owning a Pet  </vt:lpstr>
      <vt:lpstr>Sample adaptation of an on-demand task to a curriculum-embedded task:</vt:lpstr>
      <vt:lpstr>Adapting/Developing a Task for Your Classroom</vt:lpstr>
      <vt:lpstr>Capturing Ideas About Your Adapted Task</vt:lpstr>
      <vt:lpstr>Gallery Walk</vt:lpstr>
      <vt:lpstr>Session 3 Progress</vt:lpstr>
      <vt:lpstr>Additional Resources</vt:lpstr>
      <vt:lpstr>Closing Reflections</vt:lpstr>
    </vt:vector>
  </TitlesOfParts>
  <Company>WestEd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icarey</dc:creator>
  <cp:lastModifiedBy>ASPENGREN Kirsten - ODE</cp:lastModifiedBy>
  <cp:revision>532</cp:revision>
  <cp:lastPrinted>2016-12-13T18:26:46Z</cp:lastPrinted>
  <dcterms:created xsi:type="dcterms:W3CDTF">2014-10-17T00:39:15Z</dcterms:created>
  <dcterms:modified xsi:type="dcterms:W3CDTF">2019-03-20T03:42:31Z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