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handoutMasterIdLst>
    <p:handoutMasterId r:id="rId13"/>
  </p:handoutMasterIdLst>
  <p:sldIdLst>
    <p:sldId id="257" r:id="rId2"/>
    <p:sldId id="260" r:id="rId3"/>
    <p:sldId id="296" r:id="rId4"/>
    <p:sldId id="291" r:id="rId5"/>
    <p:sldId id="297" r:id="rId6"/>
    <p:sldId id="292" r:id="rId7"/>
    <p:sldId id="295" r:id="rId8"/>
    <p:sldId id="293" r:id="rId9"/>
    <p:sldId id="261" r:id="rId10"/>
    <p:sldId id="267"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LEY Dan - ODE" initials="FD-O" lastIdx="2" clrIdx="0">
    <p:extLst>
      <p:ext uri="{19B8F6BF-5375-455C-9EA6-DF929625EA0E}">
        <p15:presenceInfo xmlns:p15="http://schemas.microsoft.com/office/powerpoint/2012/main" userId="12c77d4b-e4af-44ab-98f9-d907f9fe7a39" providerId="Windows Live"/>
      </p:ext>
    </p:extLst>
  </p:cmAuthor>
  <p:cmAuthor id="2" name="LEDOUX Renee - ODE" initials="LR-O" lastIdx="1" clrIdx="1">
    <p:extLst>
      <p:ext uri="{19B8F6BF-5375-455C-9EA6-DF929625EA0E}">
        <p15:presenceInfo xmlns:p15="http://schemas.microsoft.com/office/powerpoint/2012/main" userId="S-1-5-21-2237050375-1962090969-1930583096-403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3" autoAdjust="0"/>
    <p:restoredTop sz="62065" autoAdjust="0"/>
  </p:normalViewPr>
  <p:slideViewPr>
    <p:cSldViewPr snapToGrid="0">
      <p:cViewPr varScale="1">
        <p:scale>
          <a:sx n="45" d="100"/>
          <a:sy n="45" d="100"/>
        </p:scale>
        <p:origin x="2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93E0A7-A04C-A640-8322-F38C2603C2F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52625C-71CF-3A47-AC37-D84403FEFE7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2F71E9D-7970-2A40-AA6A-092CD383EC88}" type="datetimeFigureOut">
              <a:rPr lang="en-US" smtClean="0"/>
              <a:t>1/13/2021</a:t>
            </a:fld>
            <a:endParaRPr lang="en-US" dirty="0"/>
          </a:p>
        </p:txBody>
      </p:sp>
      <p:sp>
        <p:nvSpPr>
          <p:cNvPr id="4" name="Footer Placeholder 3">
            <a:extLst>
              <a:ext uri="{FF2B5EF4-FFF2-40B4-BE49-F238E27FC236}">
                <a16:creationId xmlns:a16="http://schemas.microsoft.com/office/drawing/2014/main" id="{B170BCA0-1A25-B84F-9C54-AA73EF14384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AC9C028-78F8-9A41-82DC-4133055F506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9ED899D-93D9-4244-9B16-388953FAFCE4}" type="slidenum">
              <a:rPr lang="en-US" smtClean="0"/>
              <a:t>‹#›</a:t>
            </a:fld>
            <a:endParaRPr lang="en-US" dirty="0"/>
          </a:p>
        </p:txBody>
      </p:sp>
    </p:spTree>
    <p:extLst>
      <p:ext uri="{BB962C8B-B14F-4D97-AF65-F5344CB8AC3E}">
        <p14:creationId xmlns:p14="http://schemas.microsoft.com/office/powerpoint/2010/main" val="3229673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590CD4-6A26-4951-8481-D17485392A16}" type="datetimeFigureOut">
              <a:rPr lang="en-US" smtClean="0"/>
              <a:t>1/13/2021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38D8570-03E9-477E-B428-A4E0784B98A6}" type="slidenum">
              <a:rPr lang="en-US" smtClean="0"/>
              <a:t>‹#›</a:t>
            </a:fld>
            <a:endParaRPr lang="en-US" dirty="0"/>
          </a:p>
        </p:txBody>
      </p:sp>
    </p:spTree>
    <p:extLst>
      <p:ext uri="{BB962C8B-B14F-4D97-AF65-F5344CB8AC3E}">
        <p14:creationId xmlns:p14="http://schemas.microsoft.com/office/powerpoint/2010/main" val="171993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Renee</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1</a:t>
            </a:fld>
            <a:endParaRPr lang="en-US" altLang="en-US" dirty="0"/>
          </a:p>
        </p:txBody>
      </p:sp>
    </p:spTree>
    <p:extLst>
      <p:ext uri="{BB962C8B-B14F-4D97-AF65-F5344CB8AC3E}">
        <p14:creationId xmlns:p14="http://schemas.microsoft.com/office/powerpoint/2010/main" val="113297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10</a:t>
            </a:fld>
            <a:endParaRPr lang="en-US" dirty="0"/>
          </a:p>
        </p:txBody>
      </p:sp>
    </p:spTree>
    <p:extLst>
      <p:ext uri="{BB962C8B-B14F-4D97-AF65-F5344CB8AC3E}">
        <p14:creationId xmlns:p14="http://schemas.microsoft.com/office/powerpoint/2010/main" val="382792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smtClean="0"/>
              <a:t>Renee</a:t>
            </a:r>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90787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a:t>
            </a:r>
          </a:p>
          <a:p>
            <a:r>
              <a:rPr lang="en-US" dirty="0" smtClean="0"/>
              <a:t>Comprehensive</a:t>
            </a:r>
            <a:r>
              <a:rPr lang="en-US" baseline="0" dirty="0" smtClean="0"/>
              <a:t> guidance can be found here: https://www.oregon.gov/ode/educator-resources/assessment/Documents/Administering_the_ELPA_Screener_and_Summative_in_2020-21.pdf</a:t>
            </a:r>
          </a:p>
          <a:p>
            <a:r>
              <a:rPr lang="en-US" baseline="0" dirty="0" smtClean="0"/>
              <a:t>I displayed an incorrect slide during office hours on 4 Jan. This slide listed the test window as opening 2 Feb, but it actually opens on 9 Feb (as stated in the published test window on the state portal).</a:t>
            </a:r>
          </a:p>
          <a:p>
            <a:endParaRPr lang="en-US" baseline="0" dirty="0" smtClean="0"/>
          </a:p>
          <a:p>
            <a:r>
              <a:rPr lang="en-US" baseline="0" dirty="0" smtClean="0"/>
              <a:t>Previously, I stated that remotely identified </a:t>
            </a:r>
            <a:r>
              <a:rPr lang="en-US" baseline="0" dirty="0" err="1" smtClean="0"/>
              <a:t>Els</a:t>
            </a:r>
            <a:r>
              <a:rPr lang="en-US" baseline="0" dirty="0" smtClean="0"/>
              <a:t> would need to take the Screener before the Summative. Per a subsequent update from </a:t>
            </a:r>
            <a:r>
              <a:rPr lang="en-US" baseline="0" dirty="0" err="1" smtClean="0"/>
              <a:t>USEd</a:t>
            </a:r>
            <a:r>
              <a:rPr lang="en-US" baseline="0" dirty="0" smtClean="0"/>
              <a:t>, remotely identified students are English learners in every sense of the term. That means they are eligible for participation in the ELPA Summative, even if they have never participated in the ELPA Screener. This does </a:t>
            </a:r>
            <a:r>
              <a:rPr lang="en-US" i="0" baseline="0" dirty="0" smtClean="0"/>
              <a:t>NOT mean that districts violate their operational blueprint as regards in-person interactions.</a:t>
            </a:r>
          </a:p>
          <a:p>
            <a:endParaRPr lang="en-US" i="0" baseline="0" dirty="0" smtClean="0"/>
          </a:p>
          <a:p>
            <a:r>
              <a:rPr lang="en-US" i="0" baseline="0" dirty="0" smtClean="0"/>
              <a:t>Unique screening has the same purpose in 2021 as it did in 2020: to find out if students who did not participate in ELPA Summative testing still need language services. The window for unique screening runs from 3 May through 17 December.</a:t>
            </a:r>
          </a:p>
          <a:p>
            <a:endParaRPr lang="en-US" i="0" baseline="0" dirty="0" smtClean="0"/>
          </a:p>
          <a:p>
            <a:r>
              <a:rPr lang="en-US" i="0" baseline="0" dirty="0" smtClean="0"/>
              <a:t>I can provide more specific information to more specific questions.</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3</a:t>
            </a:fld>
            <a:endParaRPr lang="en-US" dirty="0"/>
          </a:p>
        </p:txBody>
      </p:sp>
    </p:spTree>
    <p:extLst>
      <p:ext uri="{BB962C8B-B14F-4D97-AF65-F5344CB8AC3E}">
        <p14:creationId xmlns:p14="http://schemas.microsoft.com/office/powerpoint/2010/main" val="205361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endParaRPr lang="en-US" dirty="0" smtClean="0"/>
          </a:p>
          <a:p>
            <a:r>
              <a:rPr lang="en-US" dirty="0" smtClean="0"/>
              <a:t>Regarding the first question:</a:t>
            </a:r>
          </a:p>
          <a:p>
            <a:endParaRPr lang="en-US" dirty="0" smtClean="0"/>
          </a:p>
          <a:p>
            <a:r>
              <a:rPr lang="en-US" dirty="0" smtClean="0"/>
              <a:t>ODE plans to submit our statewide assessment and accountability waiver request on January</a:t>
            </a:r>
            <a:r>
              <a:rPr lang="en-US" baseline="0" dirty="0" smtClean="0"/>
              <a:t> 20, 2021. We are hopeful that we will receive a response from </a:t>
            </a:r>
            <a:r>
              <a:rPr lang="en-US" baseline="0" dirty="0" err="1" smtClean="0"/>
              <a:t>USEd</a:t>
            </a:r>
            <a:r>
              <a:rPr lang="en-US" baseline="0" dirty="0" smtClean="0"/>
              <a:t> by mid-February, as we have maintained open lines of communication with our colleagues in Title 1 Assessment at the </a:t>
            </a:r>
            <a:r>
              <a:rPr lang="en-US" baseline="0" dirty="0" err="1" smtClean="0"/>
              <a:t>USEd</a:t>
            </a:r>
            <a:r>
              <a:rPr lang="en-US" baseline="0" dirty="0" smtClean="0"/>
              <a:t>.</a:t>
            </a:r>
          </a:p>
          <a:p>
            <a:endParaRPr lang="en-US" baseline="0" dirty="0" smtClean="0"/>
          </a:p>
          <a:p>
            <a:r>
              <a:rPr lang="en-US" baseline="0" dirty="0" smtClean="0"/>
              <a:t>If the waiver request is refused and Oregon must administer summative assessments, we have developed shortened test blueprints in ELA and mathematics for district use in spring 2021. ODE has already announced that the Performance Tasks have been removed from our ELA and math test blueprints. The shortened test blueprints are exclusively computer adaptive and reflect the most efficient way to represent our historical test blueprints. The science assessment is as efficient as it can be while still appropriately measuring our standards.</a:t>
            </a:r>
          </a:p>
          <a:p>
            <a:endParaRPr lang="en-US" baseline="0" dirty="0" smtClean="0"/>
          </a:p>
          <a:p>
            <a:r>
              <a:rPr lang="en-US" baseline="0" dirty="0" smtClean="0"/>
              <a:t>Regarding the second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 am not sure what this question intends</a:t>
            </a:r>
            <a:r>
              <a:rPr lang="en-US" baseline="0" dirty="0" smtClean="0"/>
              <a:t> to ask, but I will restate that we plan to administer very efficient summative assessments this year for both our general and our alternate assessments in ELA and math if our waiver request is not approved. If that does not attend to the heart of the question, please feel free to use the chat to ask for clarification.</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4</a:t>
            </a:fld>
            <a:endParaRPr lang="en-US" dirty="0"/>
          </a:p>
        </p:txBody>
      </p:sp>
    </p:spTree>
    <p:extLst>
      <p:ext uri="{BB962C8B-B14F-4D97-AF65-F5344CB8AC3E}">
        <p14:creationId xmlns:p14="http://schemas.microsoft.com/office/powerpoint/2010/main" val="2472363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ANDY</a:t>
            </a:r>
          </a:p>
          <a:p>
            <a:endParaRPr lang="en-US" baseline="0" dirty="0" smtClean="0"/>
          </a:p>
          <a:p>
            <a:r>
              <a:rPr lang="en-US" baseline="0" dirty="0" smtClean="0"/>
              <a:t>ODE will not require ICA administration in 2021 and do not plan to do so in the future. We never intended that they be used for systems accountability, but rather as tools to assist in teaching and learning. </a:t>
            </a:r>
            <a:r>
              <a:rPr lang="en-US" dirty="0" smtClean="0"/>
              <a:t>The</a:t>
            </a:r>
            <a:r>
              <a:rPr lang="en-US" baseline="0" dirty="0" smtClean="0"/>
              <a:t> interim assessment system and Tools for Teachers are provided by ODE to all districts, schools, and educators as free resources.</a:t>
            </a:r>
          </a:p>
        </p:txBody>
      </p:sp>
      <p:sp>
        <p:nvSpPr>
          <p:cNvPr id="4" name="Slide Number Placeholder 3"/>
          <p:cNvSpPr>
            <a:spLocks noGrp="1"/>
          </p:cNvSpPr>
          <p:nvPr>
            <p:ph type="sldNum" sz="quarter" idx="10"/>
          </p:nvPr>
        </p:nvSpPr>
        <p:spPr/>
        <p:txBody>
          <a:bodyPr/>
          <a:lstStyle/>
          <a:p>
            <a:fld id="{838D8570-03E9-477E-B428-A4E0784B98A6}" type="slidenum">
              <a:rPr lang="en-US" smtClean="0"/>
              <a:t>5</a:t>
            </a:fld>
            <a:endParaRPr lang="en-US" dirty="0"/>
          </a:p>
        </p:txBody>
      </p:sp>
    </p:spTree>
    <p:extLst>
      <p:ext uri="{BB962C8B-B14F-4D97-AF65-F5344CB8AC3E}">
        <p14:creationId xmlns:p14="http://schemas.microsoft.com/office/powerpoint/2010/main" val="2272837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endParaRPr lang="en-US" dirty="0" smtClean="0"/>
          </a:p>
          <a:p>
            <a:r>
              <a:rPr lang="en-US" dirty="0" smtClean="0"/>
              <a:t>Essential</a:t>
            </a:r>
            <a:r>
              <a:rPr lang="en-US" baseline="0" dirty="0" smtClean="0"/>
              <a:t> Skills requirements have been waived for all students who graduate in 2021. We are working with the State Board on how to address those requirements for students who graduate in 2022, hopefully in the February session. The legislature may also take up this topic during the long session this year. Please stay tuned. We will communicate information as it comes to light and we know that time is of the essence.</a:t>
            </a:r>
            <a:endParaRPr lang="en-US"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6</a:t>
            </a:fld>
            <a:endParaRPr lang="en-US" dirty="0"/>
          </a:p>
        </p:txBody>
      </p:sp>
    </p:spTree>
    <p:extLst>
      <p:ext uri="{BB962C8B-B14F-4D97-AF65-F5344CB8AC3E}">
        <p14:creationId xmlns:p14="http://schemas.microsoft.com/office/powerpoint/2010/main" val="3761741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endParaRPr lang="en-US" dirty="0" smtClean="0"/>
          </a:p>
          <a:p>
            <a:r>
              <a:rPr lang="en-US" dirty="0" smtClean="0"/>
              <a:t>The Student Educational Equity Development</a:t>
            </a:r>
            <a:r>
              <a:rPr lang="en-US" baseline="0" dirty="0" smtClean="0"/>
              <a:t> Survey (SEEDS) is drafted and has been submitted to our vendor for incorporation into our test delivery system. I will show you all the constructs that it measures on the next slide.</a:t>
            </a:r>
          </a:p>
          <a:p>
            <a:endParaRPr lang="en-US" baseline="0" dirty="0" smtClean="0"/>
          </a:p>
          <a:p>
            <a:r>
              <a:rPr lang="en-US" baseline="0" dirty="0" smtClean="0"/>
              <a:t>Noelle </a:t>
            </a:r>
            <a:r>
              <a:rPr lang="en-US" baseline="0" dirty="0" err="1" smtClean="0"/>
              <a:t>Gorbett</a:t>
            </a:r>
            <a:r>
              <a:rPr lang="en-US" baseline="0" dirty="0" smtClean="0"/>
              <a:t> is leading a bias and sensitivity review process, which will include over 60 Oregon educators from all over the state and two Oregon student groups (Oregon Student Voice and OASC), beginning on January 21, 2021 and ending on the 29</a:t>
            </a:r>
            <a:r>
              <a:rPr lang="en-US" baseline="30000" dirty="0" smtClean="0"/>
              <a:t>th</a:t>
            </a:r>
            <a:r>
              <a:rPr lang="en-US" baseline="0" dirty="0" smtClean="0"/>
              <a:t> of January. The survey will be made available in the OSAS portal and we are finalizing training requirements right now. As soon as the training requirements are established, which will be minimal, we will publish a comprehensive guidance document for DTCs, elaborating the purpose of the survey, the research base that supports our approach, and the intended uses and reporting expectations related to the survey, both for 2021 and beyond. Once we have heard back from </a:t>
            </a:r>
            <a:r>
              <a:rPr lang="en-US" baseline="0" dirty="0" err="1" smtClean="0"/>
              <a:t>USEd</a:t>
            </a:r>
            <a:r>
              <a:rPr lang="en-US" baseline="0" dirty="0" smtClean="0"/>
              <a:t> regarding our waiver request, we will be able to publish a complete, revised TAM. </a:t>
            </a:r>
          </a:p>
          <a:p>
            <a:endParaRPr lang="en-US" baseline="0" dirty="0" smtClean="0"/>
          </a:p>
          <a:p>
            <a:r>
              <a:rPr lang="en-US" baseline="0" dirty="0" smtClean="0"/>
              <a:t>Please let us know if you have important questions that must be addressed in the meantime.</a:t>
            </a:r>
            <a:endParaRPr lang="en-US"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7</a:t>
            </a:fld>
            <a:endParaRPr lang="en-US" dirty="0"/>
          </a:p>
        </p:txBody>
      </p:sp>
    </p:spTree>
    <p:extLst>
      <p:ext uri="{BB962C8B-B14F-4D97-AF65-F5344CB8AC3E}">
        <p14:creationId xmlns:p14="http://schemas.microsoft.com/office/powerpoint/2010/main" val="705832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smtClean="0"/>
              <a:t>DAN</a:t>
            </a:r>
            <a:endParaRPr dirty="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Josh </a:t>
            </a:r>
            <a:r>
              <a:rPr lang="en-US" dirty="0" err="1" smtClean="0"/>
              <a:t>Rew</a:t>
            </a:r>
            <a:r>
              <a:rPr lang="en-US" dirty="0" smtClean="0"/>
              <a:t> worked</a:t>
            </a:r>
            <a:r>
              <a:rPr lang="en-US" baseline="0" dirty="0" smtClean="0"/>
              <a:t> with Beth </a:t>
            </a:r>
            <a:r>
              <a:rPr lang="en-US" baseline="0" dirty="0" err="1" smtClean="0"/>
              <a:t>LaDuca</a:t>
            </a:r>
            <a:r>
              <a:rPr lang="en-US" baseline="0" dirty="0" smtClean="0"/>
              <a:t> and Steve Slater to develop our initial survey tool, which has a substantial research base. The current tool was expanded thereafter and now reflects the values shared by Oregon education and community partners more substantially. </a:t>
            </a:r>
            <a:r>
              <a:rPr lang="en-US" dirty="0" smtClean="0"/>
              <a:t>The SEEDS includes</a:t>
            </a:r>
            <a:r>
              <a:rPr lang="en-US" baseline="0" dirty="0" smtClean="0"/>
              <a:t> the following constructs: </a:t>
            </a:r>
            <a:r>
              <a:rPr lang="en-US" dirty="0" smtClean="0"/>
              <a:t>Access </a:t>
            </a:r>
            <a:r>
              <a:rPr lang="en-US" dirty="0"/>
              <a:t>to learning resources, self-efficacy beliefs, and opportunity to learn are common across large-scale national and international assessments, such as NAEP, PISA</a:t>
            </a:r>
            <a:r>
              <a:rPr lang="en-US" dirty="0" smtClean="0"/>
              <a:t>, PIRLS,</a:t>
            </a:r>
            <a:r>
              <a:rPr lang="en-US" baseline="0" dirty="0" smtClean="0"/>
              <a:t> </a:t>
            </a:r>
            <a:r>
              <a:rPr lang="en-US" dirty="0" smtClean="0"/>
              <a:t>and </a:t>
            </a:r>
            <a:r>
              <a:rPr lang="en-US" dirty="0"/>
              <a:t>TIMSS</a:t>
            </a:r>
            <a:r>
              <a:rPr lang="en-US" dirty="0" smtClean="0"/>
              <a:t>. We added the construct of Belonging pursuant to consistent feedback</a:t>
            </a:r>
            <a:r>
              <a:rPr lang="en-US" baseline="0" dirty="0" smtClean="0"/>
              <a:t> received from our panels.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dirty="0" smtClean="0"/>
              <a:t>Josh, Noelle, and I have been working diligently</a:t>
            </a:r>
            <a:r>
              <a:rPr lang="en-US" baseline="0" dirty="0" smtClean="0"/>
              <a:t> to finalize the survey tool, which has been reviewed by the Grand Ronde Tribe’s Education Team, OEA members, All Hands Raised leadership, Oregon Student Voice, and PPS staff at present. Additional internal review and a comprehensive bias/sensitivity review process is planned, as mentioned prior. The survey will be available online in English and Spanish and students will be able to utilize all accessibility supports that are typically needed to access survey content. It will be possible to administer in both remote and in-person contexts. Items are not regarded as secure and will be shared with the public annually once the operational pool has been identified. Participation in the 2021 pilot cannot be required, but we will work with the State Board to ensure that participation expectations are set prior to the 2022 school year. We highly recommend participation this year, as it will help you determine how to set staff and students up for success and provide information about your students that should be useful.</a:t>
            </a:r>
            <a:endParaRPr dirty="0"/>
          </a:p>
        </p:txBody>
      </p:sp>
      <p:sp>
        <p:nvSpPr>
          <p:cNvPr id="132" name="Google Shape;132;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959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9</a:t>
            </a:fld>
            <a:endParaRPr lang="en-US" altLang="en-US" dirty="0"/>
          </a:p>
        </p:txBody>
      </p:sp>
    </p:spTree>
    <p:extLst>
      <p:ext uri="{BB962C8B-B14F-4D97-AF65-F5344CB8AC3E}">
        <p14:creationId xmlns:p14="http://schemas.microsoft.com/office/powerpoint/2010/main" val="3612007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spTree>
    <p:extLst>
      <p:ext uri="{BB962C8B-B14F-4D97-AF65-F5344CB8AC3E}">
        <p14:creationId xmlns:p14="http://schemas.microsoft.com/office/powerpoint/2010/main" val="385573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2834"/>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992834"/>
            <a:ext cx="617220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593040"/>
            <a:ext cx="3932237"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80136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981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999819"/>
            <a:ext cx="617220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3613978"/>
            <a:ext cx="3932237"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46150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922699" y="2748246"/>
            <a:ext cx="10515600" cy="27497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8061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462481"/>
            <a:ext cx="105156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spTree>
    <p:extLst>
      <p:ext uri="{BB962C8B-B14F-4D97-AF65-F5344CB8AC3E}">
        <p14:creationId xmlns:p14="http://schemas.microsoft.com/office/powerpoint/2010/main" val="128703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2368"/>
            <a:ext cx="9144000" cy="22744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348915"/>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83677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97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982363"/>
            <a:ext cx="10515600" cy="25801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7478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890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002542"/>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344016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4341655"/>
            <a:ext cx="5157787"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344016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4341655"/>
            <a:ext cx="5183188"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67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866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spTree>
    <p:extLst>
      <p:ext uri="{BB962C8B-B14F-4D97-AF65-F5344CB8AC3E}">
        <p14:creationId xmlns:p14="http://schemas.microsoft.com/office/powerpoint/2010/main" val="296917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9848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427255"/>
            <a:ext cx="10515600" cy="2749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spTree>
    <p:extLst>
      <p:ext uri="{BB962C8B-B14F-4D97-AF65-F5344CB8AC3E}">
        <p14:creationId xmlns:p14="http://schemas.microsoft.com/office/powerpoint/2010/main" val="15001499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Resources.aspx#Genera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mailto:dan.farley@state.or.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3600"/>
            <a:ext cx="9144000" cy="1185399"/>
          </a:xfrm>
        </p:spPr>
        <p:txBody>
          <a:bodyPr>
            <a:normAutofit/>
          </a:bodyPr>
          <a:lstStyle/>
          <a:p>
            <a:r>
              <a:rPr lang="en-US" dirty="0"/>
              <a:t>DTC Webinar</a:t>
            </a:r>
          </a:p>
        </p:txBody>
      </p:sp>
      <p:sp>
        <p:nvSpPr>
          <p:cNvPr id="28675" name="Subtitle 2"/>
          <p:cNvSpPr>
            <a:spLocks noGrp="1"/>
          </p:cNvSpPr>
          <p:nvPr>
            <p:ph type="subTitle" idx="1"/>
          </p:nvPr>
        </p:nvSpPr>
        <p:spPr>
          <a:xfrm>
            <a:off x="1524000" y="3318999"/>
            <a:ext cx="9144000" cy="2108786"/>
          </a:xfrm>
        </p:spPr>
        <p:txBody>
          <a:bodyPr/>
          <a:lstStyle/>
          <a:p>
            <a:r>
              <a:rPr lang="en-US" altLang="en-US" dirty="0" smtClean="0"/>
              <a:t>January 13, 2021</a:t>
            </a:r>
            <a:endParaRPr lang="en-US" altLang="en-US" dirty="0"/>
          </a:p>
          <a:p>
            <a:endParaRPr lang="en-US" altLang="en-US" dirty="0"/>
          </a:p>
          <a:p>
            <a:r>
              <a:rPr lang="en-US" dirty="0"/>
              <a:t>Welcome!  Thank you for joining us.  We will begin shortly.</a:t>
            </a:r>
          </a:p>
          <a:p>
            <a:endParaRPr lang="en-US" altLang="en-US" dirty="0"/>
          </a:p>
        </p:txBody>
      </p:sp>
    </p:spTree>
    <p:extLst>
      <p:ext uri="{BB962C8B-B14F-4D97-AF65-F5344CB8AC3E}">
        <p14:creationId xmlns:p14="http://schemas.microsoft.com/office/powerpoint/2010/main" val="2799147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4759-46C3-8547-B35F-6AD5FC91EB83}"/>
              </a:ext>
            </a:extLst>
          </p:cNvPr>
          <p:cNvSpPr>
            <a:spLocks noGrp="1"/>
          </p:cNvSpPr>
          <p:nvPr>
            <p:ph type="title"/>
          </p:nvPr>
        </p:nvSpPr>
        <p:spPr/>
        <p:txBody>
          <a:bodyPr/>
          <a:lstStyle/>
          <a:p>
            <a:r>
              <a:rPr lang="en-US" dirty="0"/>
              <a:t>Next Steps &amp; Adjourn</a:t>
            </a:r>
          </a:p>
        </p:txBody>
      </p:sp>
      <p:sp>
        <p:nvSpPr>
          <p:cNvPr id="3" name="Content Placeholder 2">
            <a:extLst>
              <a:ext uri="{FF2B5EF4-FFF2-40B4-BE49-F238E27FC236}">
                <a16:creationId xmlns:a16="http://schemas.microsoft.com/office/drawing/2014/main" id="{5D4F4505-B8B0-B34A-A23D-7361F0F9CC77}"/>
              </a:ext>
            </a:extLst>
          </p:cNvPr>
          <p:cNvSpPr>
            <a:spLocks noGrp="1"/>
          </p:cNvSpPr>
          <p:nvPr>
            <p:ph idx="1"/>
          </p:nvPr>
        </p:nvSpPr>
        <p:spPr/>
        <p:txBody>
          <a:bodyPr>
            <a:normAutofit lnSpcReduction="10000"/>
          </a:bodyPr>
          <a:lstStyle/>
          <a:p>
            <a:r>
              <a:rPr lang="en-US" dirty="0" smtClean="0"/>
              <a:t>A Q/A </a:t>
            </a:r>
            <a:r>
              <a:rPr lang="en-US" dirty="0"/>
              <a:t>document will be posted to the </a:t>
            </a:r>
            <a:r>
              <a:rPr lang="en-US" dirty="0">
                <a:hlinkClick r:id="rId3"/>
              </a:rPr>
              <a:t>Test Administration </a:t>
            </a:r>
            <a:r>
              <a:rPr lang="en-US" dirty="0" smtClean="0">
                <a:hlinkClick r:id="rId3"/>
              </a:rPr>
              <a:t>Resources</a:t>
            </a:r>
            <a:r>
              <a:rPr lang="en-US" dirty="0" smtClean="0"/>
              <a:t> page </a:t>
            </a:r>
          </a:p>
          <a:p>
            <a:r>
              <a:rPr lang="en-US" dirty="0" smtClean="0"/>
              <a:t>Please contact Dan Farley at </a:t>
            </a:r>
            <a:r>
              <a:rPr lang="en-US" dirty="0" smtClean="0">
                <a:hlinkClick r:id="rId4"/>
              </a:rPr>
              <a:t>dan.farley@state.or.us</a:t>
            </a:r>
            <a:r>
              <a:rPr lang="en-US" dirty="0" smtClean="0"/>
              <a:t> if you have any subsequent questions or concerns.</a:t>
            </a:r>
          </a:p>
          <a:p>
            <a:pPr marL="0" indent="0">
              <a:buNone/>
            </a:pPr>
            <a:endParaRPr lang="en-US" dirty="0"/>
          </a:p>
          <a:p>
            <a:pPr marL="0" indent="0">
              <a:buNone/>
            </a:pPr>
            <a:r>
              <a:rPr lang="en-US" dirty="0" smtClean="0"/>
              <a:t>Thank you!</a:t>
            </a:r>
            <a:endParaRPr lang="en-US" dirty="0"/>
          </a:p>
        </p:txBody>
      </p:sp>
    </p:spTree>
    <p:extLst>
      <p:ext uri="{BB962C8B-B14F-4D97-AF65-F5344CB8AC3E}">
        <p14:creationId xmlns:p14="http://schemas.microsoft.com/office/powerpoint/2010/main" val="380998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365" y="2193590"/>
            <a:ext cx="6320808" cy="930940"/>
          </a:xfrm>
        </p:spPr>
        <p:txBody>
          <a:bodyPr>
            <a:normAutofit/>
          </a:bodyPr>
          <a:lstStyle/>
          <a:p>
            <a:r>
              <a:rPr lang="en-US" dirty="0" smtClean="0"/>
              <a:t>Quick Reminders</a:t>
            </a:r>
            <a:endParaRPr lang="en-US" dirty="0"/>
          </a:p>
        </p:txBody>
      </p:sp>
      <p:sp>
        <p:nvSpPr>
          <p:cNvPr id="28675" name="Subtitle 2"/>
          <p:cNvSpPr>
            <a:spLocks noGrp="1"/>
          </p:cNvSpPr>
          <p:nvPr>
            <p:ph type="subTitle" idx="1"/>
          </p:nvPr>
        </p:nvSpPr>
        <p:spPr>
          <a:xfrm>
            <a:off x="365365" y="3276929"/>
            <a:ext cx="11438965" cy="3106937"/>
          </a:xfrm>
        </p:spPr>
        <p:txBody>
          <a:bodyPr>
            <a:noAutofit/>
          </a:bodyPr>
          <a:lstStyle/>
          <a:p>
            <a:pPr marL="342900" indent="-342900" algn="l">
              <a:buFont typeface="Arial" panose="020B0604020202020204" pitchFamily="34" charset="0"/>
              <a:buChar char="•"/>
            </a:pPr>
            <a:r>
              <a:rPr lang="en-US" altLang="en-US" sz="2800" b="1" dirty="0" smtClean="0"/>
              <a:t>01/14 - 01/22</a:t>
            </a:r>
            <a:r>
              <a:rPr lang="en-US" altLang="en-US" sz="2800" dirty="0" smtClean="0"/>
              <a:t> </a:t>
            </a:r>
            <a:r>
              <a:rPr lang="en-US" altLang="en-US" sz="2800" dirty="0"/>
              <a:t>Data Collection Audit Review Window for Second Period Cumulative ADM </a:t>
            </a:r>
            <a:r>
              <a:rPr lang="en-US" altLang="en-US" sz="2800" dirty="0" smtClean="0"/>
              <a:t>2020-21</a:t>
            </a:r>
          </a:p>
          <a:p>
            <a:pPr marL="342900" indent="-342900" algn="l">
              <a:buFont typeface="Arial" panose="020B0604020202020204" pitchFamily="34" charset="0"/>
              <a:buChar char="•"/>
            </a:pPr>
            <a:r>
              <a:rPr lang="en-US" altLang="en-US" sz="2800" b="1" dirty="0" smtClean="0"/>
              <a:t>01/18</a:t>
            </a:r>
            <a:r>
              <a:rPr lang="en-US" altLang="en-US" sz="2800" dirty="0" smtClean="0"/>
              <a:t> </a:t>
            </a:r>
            <a:r>
              <a:rPr lang="en-US" altLang="en-US" sz="2800" dirty="0"/>
              <a:t>ODE is closed for the </a:t>
            </a:r>
            <a:r>
              <a:rPr lang="en-US" altLang="en-US" sz="2800" dirty="0" smtClean="0"/>
              <a:t>holiday</a:t>
            </a:r>
            <a:endParaRPr lang="en-US" altLang="en-US" sz="2800" dirty="0"/>
          </a:p>
          <a:p>
            <a:pPr marL="342900" indent="-342900" algn="l">
              <a:buFont typeface="Arial" panose="020B0604020202020204" pitchFamily="34" charset="0"/>
              <a:buChar char="•"/>
            </a:pPr>
            <a:r>
              <a:rPr lang="en-US" altLang="en-US" sz="2800" b="1" dirty="0"/>
              <a:t>01/22</a:t>
            </a:r>
            <a:r>
              <a:rPr lang="en-US" altLang="en-US" sz="2800" dirty="0"/>
              <a:t> </a:t>
            </a:r>
            <a:r>
              <a:rPr lang="en-US" altLang="en-US" sz="2800" dirty="0" smtClean="0"/>
              <a:t>Report </a:t>
            </a:r>
            <a:r>
              <a:rPr lang="en-US" altLang="en-US" sz="2800" dirty="0"/>
              <a:t>Validation Window CLOSES for Fall Membership </a:t>
            </a:r>
            <a:r>
              <a:rPr lang="en-US" altLang="en-US" sz="2800" dirty="0" smtClean="0"/>
              <a:t>2020-21</a:t>
            </a:r>
          </a:p>
          <a:p>
            <a:pPr marL="342900" indent="-342900" algn="l">
              <a:buFont typeface="Arial" panose="020B0604020202020204" pitchFamily="34" charset="0"/>
              <a:buChar char="•"/>
            </a:pPr>
            <a:r>
              <a:rPr lang="en-US" altLang="en-US" sz="2800" b="1" dirty="0"/>
              <a:t>01/22 </a:t>
            </a:r>
            <a:r>
              <a:rPr lang="en-US" altLang="en-US" sz="2800" dirty="0"/>
              <a:t>Data Collection Audit Review Window CLOSES for Second Period Cumulative ADM 2020-21</a:t>
            </a:r>
          </a:p>
        </p:txBody>
      </p:sp>
    </p:spTree>
    <p:extLst>
      <p:ext uri="{BB962C8B-B14F-4D97-AF65-F5344CB8AC3E}">
        <p14:creationId xmlns:p14="http://schemas.microsoft.com/office/powerpoint/2010/main" val="1810544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ELPA Summative and Screener Updates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Any ELPA Summative or Screener updates (especially clarification on what current remotely identified students are expected to do, summative window, purpose and window for unique screener following summative). We thought we had all this nailed down in terms of understanding but are now getting conflicting information and questions, especially after the Title III "office </a:t>
            </a:r>
            <a:r>
              <a:rPr lang="en-US" dirty="0" smtClean="0"/>
              <a:t>hours" </a:t>
            </a:r>
            <a:r>
              <a:rPr lang="en-US" dirty="0"/>
              <a:t>meeting with Ben on 1/4.</a:t>
            </a:r>
          </a:p>
        </p:txBody>
      </p:sp>
    </p:spTree>
    <p:extLst>
      <p:ext uri="{BB962C8B-B14F-4D97-AF65-F5344CB8AC3E}">
        <p14:creationId xmlns:p14="http://schemas.microsoft.com/office/powerpoint/2010/main" val="3930334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Waiver &amp; Summative Assessment Update</a:t>
            </a:r>
            <a:endParaRPr lang="en-US" dirty="0"/>
          </a:p>
        </p:txBody>
      </p:sp>
      <p:sp>
        <p:nvSpPr>
          <p:cNvPr id="3" name="Content Placeholder 2"/>
          <p:cNvSpPr>
            <a:spLocks noGrp="1"/>
          </p:cNvSpPr>
          <p:nvPr>
            <p:ph idx="1"/>
          </p:nvPr>
        </p:nvSpPr>
        <p:spPr/>
        <p:txBody>
          <a:bodyPr>
            <a:normAutofit/>
          </a:bodyPr>
          <a:lstStyle/>
          <a:p>
            <a:r>
              <a:rPr lang="en-US" dirty="0" smtClean="0"/>
              <a:t>When </a:t>
            </a:r>
            <a:r>
              <a:rPr lang="en-US" dirty="0"/>
              <a:t>will we receive an official response to the waiver request</a:t>
            </a:r>
            <a:r>
              <a:rPr lang="en-US" dirty="0" smtClean="0"/>
              <a:t>?</a:t>
            </a:r>
          </a:p>
          <a:p>
            <a:r>
              <a:rPr lang="en-US" dirty="0"/>
              <a:t>Status of request to alter assessments this year</a:t>
            </a:r>
            <a:r>
              <a:rPr lang="en-US" dirty="0" smtClean="0"/>
              <a:t>?</a:t>
            </a:r>
            <a:endParaRPr lang="en-US" dirty="0"/>
          </a:p>
        </p:txBody>
      </p:sp>
    </p:spTree>
    <p:extLst>
      <p:ext uri="{BB962C8B-B14F-4D97-AF65-F5344CB8AC3E}">
        <p14:creationId xmlns:p14="http://schemas.microsoft.com/office/powerpoint/2010/main" val="899126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Assessment Use</a:t>
            </a:r>
            <a:endParaRPr lang="en-US" dirty="0"/>
          </a:p>
        </p:txBody>
      </p:sp>
      <p:sp>
        <p:nvSpPr>
          <p:cNvPr id="3" name="Content Placeholder 2"/>
          <p:cNvSpPr>
            <a:spLocks noGrp="1"/>
          </p:cNvSpPr>
          <p:nvPr>
            <p:ph idx="1"/>
          </p:nvPr>
        </p:nvSpPr>
        <p:spPr/>
        <p:txBody>
          <a:bodyPr>
            <a:normAutofit/>
          </a:bodyPr>
          <a:lstStyle/>
          <a:p>
            <a:r>
              <a:rPr lang="en-US" dirty="0" smtClean="0"/>
              <a:t>ICAs </a:t>
            </a:r>
            <a:r>
              <a:rPr lang="en-US" dirty="0"/>
              <a:t>are optional, at this point, correct?</a:t>
            </a:r>
          </a:p>
          <a:p>
            <a:r>
              <a:rPr lang="en-US" dirty="0" smtClean="0"/>
              <a:t>Will </a:t>
            </a:r>
            <a:r>
              <a:rPr lang="en-US" dirty="0"/>
              <a:t>ODE mandate </a:t>
            </a:r>
            <a:r>
              <a:rPr lang="en-US" dirty="0" smtClean="0"/>
              <a:t>ICAs </a:t>
            </a:r>
            <a:r>
              <a:rPr lang="en-US" dirty="0"/>
              <a:t>if the waiver request for state testing is denied</a:t>
            </a:r>
            <a:r>
              <a:rPr lang="en-US" dirty="0" smtClean="0"/>
              <a:t>?</a:t>
            </a:r>
            <a:endParaRPr lang="en-US" dirty="0"/>
          </a:p>
        </p:txBody>
      </p:sp>
    </p:spTree>
    <p:extLst>
      <p:ext uri="{BB962C8B-B14F-4D97-AF65-F5344CB8AC3E}">
        <p14:creationId xmlns:p14="http://schemas.microsoft.com/office/powerpoint/2010/main" val="3447209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Skills</a:t>
            </a:r>
            <a:endParaRPr lang="en-US" dirty="0"/>
          </a:p>
        </p:txBody>
      </p:sp>
      <p:sp>
        <p:nvSpPr>
          <p:cNvPr id="3" name="Content Placeholder 2"/>
          <p:cNvSpPr>
            <a:spLocks noGrp="1"/>
          </p:cNvSpPr>
          <p:nvPr>
            <p:ph idx="1"/>
          </p:nvPr>
        </p:nvSpPr>
        <p:spPr/>
        <p:txBody>
          <a:bodyPr>
            <a:normAutofit/>
          </a:bodyPr>
          <a:lstStyle/>
          <a:p>
            <a:pPr marL="0" indent="0">
              <a:buNone/>
            </a:pPr>
            <a:r>
              <a:rPr lang="en-US" dirty="0"/>
              <a:t>I believe Essential Skills have been waived for this year's </a:t>
            </a:r>
            <a:r>
              <a:rPr lang="en-US" dirty="0" smtClean="0"/>
              <a:t>seniors. What </a:t>
            </a:r>
            <a:r>
              <a:rPr lang="en-US" dirty="0"/>
              <a:t>about next year's seniors?</a:t>
            </a:r>
          </a:p>
          <a:p>
            <a:pPr marL="0" indent="0">
              <a:buNone/>
            </a:pPr>
            <a:endParaRPr lang="en-US" dirty="0"/>
          </a:p>
        </p:txBody>
      </p:sp>
    </p:spTree>
    <p:extLst>
      <p:ext uri="{BB962C8B-B14F-4D97-AF65-F5344CB8AC3E}">
        <p14:creationId xmlns:p14="http://schemas.microsoft.com/office/powerpoint/2010/main" val="3834802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Survey and Training Updates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 is the status </a:t>
            </a:r>
            <a:r>
              <a:rPr lang="en-US" dirty="0"/>
              <a:t>of the survey, and when the updated training </a:t>
            </a:r>
            <a:r>
              <a:rPr lang="en-US" dirty="0" smtClean="0"/>
              <a:t>modules/TAM/guidance </a:t>
            </a:r>
            <a:r>
              <a:rPr lang="en-US" dirty="0"/>
              <a:t>will be </a:t>
            </a:r>
            <a:r>
              <a:rPr lang="en-US" dirty="0" smtClean="0"/>
              <a:t>released?</a:t>
            </a:r>
            <a:endParaRPr lang="en-US" dirty="0"/>
          </a:p>
        </p:txBody>
      </p:sp>
    </p:spTree>
    <p:extLst>
      <p:ext uri="{BB962C8B-B14F-4D97-AF65-F5344CB8AC3E}">
        <p14:creationId xmlns:p14="http://schemas.microsoft.com/office/powerpoint/2010/main" val="2038537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203825" y="93194"/>
            <a:ext cx="6400800" cy="857421"/>
          </a:xfrm>
          <a:prstGeom prst="rect">
            <a:avLst/>
          </a:prstGeom>
          <a:noFill/>
          <a:ln>
            <a:noFill/>
          </a:ln>
        </p:spPr>
        <p:txBody>
          <a:bodyPr spcFirstLastPara="1" vert="horz" wrap="square" lIns="91425" tIns="45700" rIns="91425" bIns="45700" rtlCol="0" anchor="ctr" anchorCtr="0">
            <a:noAutofit/>
          </a:bodyPr>
          <a:lstStyle/>
          <a:p>
            <a:pPr>
              <a:buSzPts val="4000"/>
            </a:pPr>
            <a:r>
              <a:rPr lang="en-US" sz="4000"/>
              <a:t>Preliminary Constructs</a:t>
            </a:r>
            <a:endParaRPr sz="4000"/>
          </a:p>
        </p:txBody>
      </p:sp>
      <p:sp>
        <p:nvSpPr>
          <p:cNvPr id="135" name="Google Shape;135;p21"/>
          <p:cNvSpPr/>
          <p:nvPr/>
        </p:nvSpPr>
        <p:spPr>
          <a:xfrm>
            <a:off x="2117813" y="2014563"/>
            <a:ext cx="1578900" cy="1015800"/>
          </a:xfrm>
          <a:prstGeom prst="rect">
            <a:avLst/>
          </a:prstGeom>
          <a:solidFill>
            <a:srgbClr val="F4C8E1"/>
          </a:solidFill>
          <a:ln w="12700" cap="flat" cmpd="sng">
            <a:solidFill>
              <a:srgbClr val="135589"/>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a:solidFill>
                  <a:srgbClr val="0D3A5E"/>
                </a:solidFill>
                <a:latin typeface="Calibri"/>
                <a:ea typeface="Calibri"/>
                <a:cs typeface="Calibri"/>
                <a:sym typeface="Calibri"/>
              </a:rPr>
              <a:t>Access to Learning Resources</a:t>
            </a:r>
            <a:endParaRPr/>
          </a:p>
        </p:txBody>
      </p:sp>
      <p:sp>
        <p:nvSpPr>
          <p:cNvPr id="136" name="Google Shape;136;p21"/>
          <p:cNvSpPr/>
          <p:nvPr/>
        </p:nvSpPr>
        <p:spPr>
          <a:xfrm>
            <a:off x="2546624" y="3099564"/>
            <a:ext cx="1544100" cy="1010100"/>
          </a:xfrm>
          <a:prstGeom prst="rect">
            <a:avLst/>
          </a:prstGeom>
          <a:solidFill>
            <a:srgbClr val="F4C8E1"/>
          </a:solidFill>
          <a:ln w="12700" cap="flat" cmpd="sng">
            <a:solidFill>
              <a:srgbClr val="135589"/>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a:solidFill>
                  <a:srgbClr val="0D3A5E"/>
                </a:solidFill>
                <a:latin typeface="Calibri"/>
                <a:ea typeface="Calibri"/>
                <a:cs typeface="Calibri"/>
                <a:sym typeface="Calibri"/>
              </a:rPr>
              <a:t>Opportunity </a:t>
            </a:r>
            <a:endParaRPr/>
          </a:p>
          <a:p>
            <a:pPr algn="ctr"/>
            <a:r>
              <a:rPr lang="en-US">
                <a:solidFill>
                  <a:srgbClr val="0D3A5E"/>
                </a:solidFill>
                <a:latin typeface="Calibri"/>
                <a:ea typeface="Calibri"/>
                <a:cs typeface="Calibri"/>
                <a:sym typeface="Calibri"/>
              </a:rPr>
              <a:t>to Learn</a:t>
            </a:r>
            <a:endParaRPr>
              <a:solidFill>
                <a:srgbClr val="0D3A5E"/>
              </a:solidFill>
              <a:latin typeface="Calibri"/>
              <a:ea typeface="Calibri"/>
              <a:cs typeface="Calibri"/>
              <a:sym typeface="Calibri"/>
            </a:endParaRPr>
          </a:p>
        </p:txBody>
      </p:sp>
      <p:sp>
        <p:nvSpPr>
          <p:cNvPr id="137" name="Google Shape;137;p21"/>
          <p:cNvSpPr/>
          <p:nvPr/>
        </p:nvSpPr>
        <p:spPr>
          <a:xfrm>
            <a:off x="2219109" y="4170084"/>
            <a:ext cx="1576800" cy="1035600"/>
          </a:xfrm>
          <a:prstGeom prst="rect">
            <a:avLst/>
          </a:prstGeom>
          <a:solidFill>
            <a:srgbClr val="F4C8E1"/>
          </a:solidFill>
          <a:ln w="12700" cap="flat" cmpd="sng">
            <a:solidFill>
              <a:srgbClr val="135589"/>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a:solidFill>
                  <a:srgbClr val="0D3A5E"/>
                </a:solidFill>
                <a:latin typeface="Calibri"/>
                <a:ea typeface="Calibri"/>
                <a:cs typeface="Calibri"/>
                <a:sym typeface="Calibri"/>
              </a:rPr>
              <a:t>Self-Efficacy/ Beliefs</a:t>
            </a:r>
            <a:endParaRPr>
              <a:solidFill>
                <a:srgbClr val="0D3A5E"/>
              </a:solidFill>
              <a:latin typeface="Calibri"/>
              <a:ea typeface="Calibri"/>
              <a:cs typeface="Calibri"/>
              <a:sym typeface="Calibri"/>
            </a:endParaRPr>
          </a:p>
        </p:txBody>
      </p:sp>
      <p:sp>
        <p:nvSpPr>
          <p:cNvPr id="138" name="Google Shape;138;p21"/>
          <p:cNvSpPr/>
          <p:nvPr/>
        </p:nvSpPr>
        <p:spPr>
          <a:xfrm>
            <a:off x="4869801" y="3585915"/>
            <a:ext cx="1599236" cy="1007991"/>
          </a:xfrm>
          <a:prstGeom prst="rect">
            <a:avLst/>
          </a:prstGeom>
          <a:solidFill>
            <a:srgbClr val="CAE3F7"/>
          </a:solidFill>
          <a:ln w="12700" cap="flat" cmpd="sng">
            <a:solidFill>
              <a:srgbClr val="135589"/>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dirty="0">
                <a:solidFill>
                  <a:srgbClr val="0D3A5E"/>
                </a:solidFill>
                <a:latin typeface="Calibri"/>
                <a:ea typeface="Calibri"/>
                <a:cs typeface="Calibri"/>
                <a:sym typeface="Calibri"/>
              </a:rPr>
              <a:t>Student</a:t>
            </a:r>
            <a:endParaRPr dirty="0"/>
          </a:p>
          <a:p>
            <a:pPr algn="ctr"/>
            <a:r>
              <a:rPr lang="en-US" dirty="0">
                <a:solidFill>
                  <a:srgbClr val="0D3A5E"/>
                </a:solidFill>
                <a:latin typeface="Calibri"/>
                <a:ea typeface="Calibri"/>
                <a:cs typeface="Calibri"/>
                <a:sym typeface="Calibri"/>
              </a:rPr>
              <a:t>Outcomes</a:t>
            </a:r>
            <a:endParaRPr dirty="0">
              <a:solidFill>
                <a:srgbClr val="0D3A5E"/>
              </a:solidFill>
              <a:latin typeface="Calibri"/>
              <a:ea typeface="Calibri"/>
              <a:cs typeface="Calibri"/>
              <a:sym typeface="Calibri"/>
            </a:endParaRPr>
          </a:p>
        </p:txBody>
      </p:sp>
      <p:cxnSp>
        <p:nvCxnSpPr>
          <p:cNvPr id="139" name="Google Shape;139;p21" title="&quot;&quot;"/>
          <p:cNvCxnSpPr>
            <a:stCxn id="135" idx="3"/>
            <a:endCxn id="138" idx="1"/>
          </p:cNvCxnSpPr>
          <p:nvPr/>
        </p:nvCxnSpPr>
        <p:spPr>
          <a:xfrm>
            <a:off x="3696713" y="2522463"/>
            <a:ext cx="1173000" cy="1567500"/>
          </a:xfrm>
          <a:prstGeom prst="straightConnector1">
            <a:avLst/>
          </a:prstGeom>
          <a:noFill/>
          <a:ln w="44450" cap="flat" cmpd="sng">
            <a:solidFill>
              <a:schemeClr val="accent1"/>
            </a:solidFill>
            <a:prstDash val="dot"/>
            <a:miter lim="800000"/>
            <a:headEnd type="none" w="sm" len="sm"/>
            <a:tailEnd type="stealth" w="med" len="med"/>
          </a:ln>
        </p:spPr>
      </p:cxnSp>
      <p:cxnSp>
        <p:nvCxnSpPr>
          <p:cNvPr id="140" name="Google Shape;140;p21" title="&quot;&quot;"/>
          <p:cNvCxnSpPr>
            <a:stCxn id="136" idx="3"/>
            <a:endCxn id="138" idx="1"/>
          </p:cNvCxnSpPr>
          <p:nvPr/>
        </p:nvCxnSpPr>
        <p:spPr>
          <a:xfrm>
            <a:off x="4090724" y="3604614"/>
            <a:ext cx="779100" cy="485400"/>
          </a:xfrm>
          <a:prstGeom prst="straightConnector1">
            <a:avLst/>
          </a:prstGeom>
          <a:noFill/>
          <a:ln w="44450" cap="flat" cmpd="sng">
            <a:solidFill>
              <a:schemeClr val="accent1"/>
            </a:solidFill>
            <a:prstDash val="dot"/>
            <a:miter lim="800000"/>
            <a:headEnd type="none" w="sm" len="sm"/>
            <a:tailEnd type="stealth" w="med" len="med"/>
          </a:ln>
        </p:spPr>
      </p:cxnSp>
      <p:cxnSp>
        <p:nvCxnSpPr>
          <p:cNvPr id="141" name="Google Shape;141;p21" title="&quot;&quot;"/>
          <p:cNvCxnSpPr>
            <a:stCxn id="137" idx="3"/>
            <a:endCxn id="138" idx="1"/>
          </p:cNvCxnSpPr>
          <p:nvPr/>
        </p:nvCxnSpPr>
        <p:spPr>
          <a:xfrm rot="10800000" flipH="1">
            <a:off x="3795909" y="4089984"/>
            <a:ext cx="1074000" cy="597900"/>
          </a:xfrm>
          <a:prstGeom prst="straightConnector1">
            <a:avLst/>
          </a:prstGeom>
          <a:noFill/>
          <a:ln w="44450" cap="flat" cmpd="sng">
            <a:solidFill>
              <a:schemeClr val="accent1"/>
            </a:solidFill>
            <a:prstDash val="dot"/>
            <a:miter lim="800000"/>
            <a:headEnd type="none" w="sm" len="sm"/>
            <a:tailEnd type="stealth" w="med" len="med"/>
          </a:ln>
        </p:spPr>
      </p:cxnSp>
      <p:cxnSp>
        <p:nvCxnSpPr>
          <p:cNvPr id="142" name="Google Shape;142;p21" title="&quot;&quot;"/>
          <p:cNvCxnSpPr>
            <a:stCxn id="135" idx="1"/>
            <a:endCxn id="136" idx="1"/>
          </p:cNvCxnSpPr>
          <p:nvPr/>
        </p:nvCxnSpPr>
        <p:spPr>
          <a:xfrm>
            <a:off x="2117813" y="2522463"/>
            <a:ext cx="428700" cy="1082100"/>
          </a:xfrm>
          <a:prstGeom prst="curvedConnector3">
            <a:avLst>
              <a:gd name="adj1" fmla="val -55546"/>
            </a:avLst>
          </a:prstGeom>
          <a:noFill/>
          <a:ln w="44450" cap="flat" cmpd="sng">
            <a:solidFill>
              <a:schemeClr val="accent1"/>
            </a:solidFill>
            <a:prstDash val="dot"/>
            <a:miter lim="800000"/>
            <a:headEnd type="stealth" w="sm" len="sm"/>
            <a:tailEnd type="stealth" w="med" len="med"/>
          </a:ln>
        </p:spPr>
      </p:cxnSp>
      <p:cxnSp>
        <p:nvCxnSpPr>
          <p:cNvPr id="143" name="Google Shape;143;p21" title="&quot;&quot;"/>
          <p:cNvCxnSpPr>
            <a:stCxn id="144" idx="1"/>
            <a:endCxn id="137" idx="1"/>
          </p:cNvCxnSpPr>
          <p:nvPr/>
        </p:nvCxnSpPr>
        <p:spPr>
          <a:xfrm rot="10800000">
            <a:off x="2219013" y="4687963"/>
            <a:ext cx="329700" cy="1162200"/>
          </a:xfrm>
          <a:prstGeom prst="curvedConnector3">
            <a:avLst>
              <a:gd name="adj1" fmla="val 172196"/>
            </a:avLst>
          </a:prstGeom>
          <a:noFill/>
          <a:ln w="44450" cap="flat" cmpd="sng">
            <a:solidFill>
              <a:schemeClr val="accent1"/>
            </a:solidFill>
            <a:prstDash val="dot"/>
            <a:miter lim="800000"/>
            <a:headEnd type="stealth" w="sm" len="sm"/>
            <a:tailEnd type="stealth" w="med" len="med"/>
          </a:ln>
        </p:spPr>
      </p:cxnSp>
      <p:sp>
        <p:nvSpPr>
          <p:cNvPr id="145" name="Google Shape;145;p21"/>
          <p:cNvSpPr txBox="1"/>
          <p:nvPr/>
        </p:nvSpPr>
        <p:spPr>
          <a:xfrm>
            <a:off x="6568725" y="1506449"/>
            <a:ext cx="4035900" cy="3845100"/>
          </a:xfrm>
          <a:prstGeom prst="rect">
            <a:avLst/>
          </a:prstGeom>
          <a:noFill/>
          <a:ln>
            <a:noFill/>
          </a:ln>
        </p:spPr>
        <p:txBody>
          <a:bodyPr spcFirstLastPara="1" wrap="square" lIns="91425" tIns="45700" rIns="91425" bIns="45700" anchor="t" anchorCtr="0">
            <a:noAutofit/>
          </a:bodyPr>
          <a:lstStyle/>
          <a:p>
            <a:r>
              <a:rPr lang="en-US" sz="2300" b="1">
                <a:solidFill>
                  <a:schemeClr val="dk1"/>
                </a:solidFill>
                <a:latin typeface="Calibri"/>
                <a:ea typeface="Calibri"/>
                <a:cs typeface="Calibri"/>
                <a:sym typeface="Calibri"/>
              </a:rPr>
              <a:t>Current leaning</a:t>
            </a:r>
            <a:endParaRPr sz="2300"/>
          </a:p>
          <a:p>
            <a:pPr marL="285750" indent="-317500">
              <a:buClr>
                <a:schemeClr val="dk1"/>
              </a:buClr>
              <a:buSzPts val="2300"/>
              <a:buFont typeface="Arial"/>
              <a:buChar char="●"/>
            </a:pPr>
            <a:r>
              <a:rPr lang="en-US" sz="2300">
                <a:solidFill>
                  <a:schemeClr val="dk1"/>
                </a:solidFill>
                <a:latin typeface="Calibri"/>
                <a:ea typeface="Calibri"/>
                <a:cs typeface="Calibri"/>
                <a:sym typeface="Calibri"/>
              </a:rPr>
              <a:t>Access to Learning Resources</a:t>
            </a:r>
            <a:endParaRPr sz="2300"/>
          </a:p>
          <a:p>
            <a:pPr marL="285750" indent="-317500">
              <a:buClr>
                <a:schemeClr val="dk1"/>
              </a:buClr>
              <a:buSzPts val="2300"/>
              <a:buFont typeface="Arial"/>
              <a:buChar char="●"/>
            </a:pPr>
            <a:r>
              <a:rPr lang="en-US" sz="2300">
                <a:solidFill>
                  <a:schemeClr val="dk1"/>
                </a:solidFill>
                <a:latin typeface="Calibri"/>
                <a:ea typeface="Calibri"/>
                <a:cs typeface="Calibri"/>
                <a:sym typeface="Calibri"/>
              </a:rPr>
              <a:t>Opportunity to Learn</a:t>
            </a:r>
            <a:endParaRPr sz="2300"/>
          </a:p>
          <a:p>
            <a:pPr marL="285750" indent="-317500">
              <a:buClr>
                <a:schemeClr val="dk1"/>
              </a:buClr>
              <a:buSzPts val="2300"/>
              <a:buFont typeface="Arial"/>
              <a:buChar char="●"/>
            </a:pPr>
            <a:r>
              <a:rPr lang="en-US" sz="2300">
                <a:solidFill>
                  <a:schemeClr val="dk1"/>
                </a:solidFill>
                <a:latin typeface="Calibri"/>
                <a:ea typeface="Calibri"/>
                <a:cs typeface="Calibri"/>
                <a:sym typeface="Calibri"/>
              </a:rPr>
              <a:t>Self-efficacy/Beliefs</a:t>
            </a:r>
            <a:endParaRPr sz="2300">
              <a:solidFill>
                <a:schemeClr val="dk1"/>
              </a:solidFill>
              <a:latin typeface="Calibri"/>
              <a:ea typeface="Calibri"/>
              <a:cs typeface="Calibri"/>
              <a:sym typeface="Calibri"/>
            </a:endParaRPr>
          </a:p>
          <a:p>
            <a:pPr marL="285750" indent="-317500">
              <a:buClr>
                <a:schemeClr val="dk1"/>
              </a:buClr>
              <a:buSzPts val="2300"/>
              <a:buFont typeface="Calibri"/>
              <a:buChar char="●"/>
            </a:pPr>
            <a:r>
              <a:rPr lang="en-US" sz="2300">
                <a:solidFill>
                  <a:schemeClr val="dk1"/>
                </a:solidFill>
                <a:latin typeface="Calibri"/>
                <a:ea typeface="Calibri"/>
                <a:cs typeface="Calibri"/>
                <a:sym typeface="Calibri"/>
              </a:rPr>
              <a:t>Belonging</a:t>
            </a:r>
            <a:endParaRPr sz="2300">
              <a:solidFill>
                <a:schemeClr val="dk1"/>
              </a:solidFill>
              <a:latin typeface="Calibri"/>
              <a:ea typeface="Calibri"/>
              <a:cs typeface="Calibri"/>
              <a:sym typeface="Calibri"/>
            </a:endParaRPr>
          </a:p>
          <a:p>
            <a:endParaRPr sz="2300">
              <a:solidFill>
                <a:schemeClr val="dk1"/>
              </a:solidFill>
              <a:latin typeface="Calibri"/>
              <a:ea typeface="Calibri"/>
              <a:cs typeface="Calibri"/>
              <a:sym typeface="Calibri"/>
            </a:endParaRPr>
          </a:p>
          <a:p>
            <a:r>
              <a:rPr lang="en-US" sz="2300" b="1">
                <a:solidFill>
                  <a:schemeClr val="dk1"/>
                </a:solidFill>
                <a:latin typeface="Calibri"/>
                <a:ea typeface="Calibri"/>
                <a:cs typeface="Calibri"/>
                <a:sym typeface="Calibri"/>
              </a:rPr>
              <a:t>Also including</a:t>
            </a:r>
            <a:endParaRPr sz="2300"/>
          </a:p>
          <a:p>
            <a:pPr marL="285750" indent="-317500">
              <a:buClr>
                <a:schemeClr val="dk1"/>
              </a:buClr>
              <a:buSzPts val="2300"/>
              <a:buFont typeface="Arial"/>
              <a:buChar char="●"/>
            </a:pPr>
            <a:r>
              <a:rPr lang="en-US" sz="2300">
                <a:solidFill>
                  <a:schemeClr val="dk1"/>
                </a:solidFill>
                <a:latin typeface="Calibri"/>
                <a:ea typeface="Calibri"/>
                <a:cs typeface="Calibri"/>
                <a:sym typeface="Calibri"/>
              </a:rPr>
              <a:t>Well-rounded education</a:t>
            </a:r>
            <a:endParaRPr sz="2300">
              <a:solidFill>
                <a:schemeClr val="dk1"/>
              </a:solidFill>
              <a:latin typeface="Calibri"/>
              <a:ea typeface="Calibri"/>
              <a:cs typeface="Calibri"/>
              <a:sym typeface="Calibri"/>
            </a:endParaRPr>
          </a:p>
          <a:p>
            <a:endParaRPr sz="2300">
              <a:solidFill>
                <a:schemeClr val="dk1"/>
              </a:solidFill>
              <a:latin typeface="Calibri"/>
              <a:ea typeface="Calibri"/>
              <a:cs typeface="Calibri"/>
              <a:sym typeface="Calibri"/>
            </a:endParaRPr>
          </a:p>
          <a:p>
            <a:r>
              <a:rPr lang="en-US" sz="2300" b="1">
                <a:solidFill>
                  <a:schemeClr val="dk1"/>
                </a:solidFill>
                <a:latin typeface="Calibri"/>
                <a:ea typeface="Calibri"/>
                <a:cs typeface="Calibri"/>
                <a:sym typeface="Calibri"/>
              </a:rPr>
              <a:t>At high school, all of the above, plus</a:t>
            </a:r>
            <a:endParaRPr sz="2300" b="1">
              <a:solidFill>
                <a:schemeClr val="dk1"/>
              </a:solidFill>
              <a:latin typeface="Calibri"/>
              <a:ea typeface="Calibri"/>
              <a:cs typeface="Calibri"/>
              <a:sym typeface="Calibri"/>
            </a:endParaRPr>
          </a:p>
          <a:p>
            <a:pPr marL="457200" indent="-374650">
              <a:buClr>
                <a:schemeClr val="dk1"/>
              </a:buClr>
              <a:buSzPts val="2300"/>
              <a:buFont typeface="Calibri"/>
              <a:buChar char="●"/>
            </a:pPr>
            <a:r>
              <a:rPr lang="en-US" sz="2300">
                <a:solidFill>
                  <a:schemeClr val="dk1"/>
                </a:solidFill>
                <a:latin typeface="Calibri"/>
                <a:ea typeface="Calibri"/>
                <a:cs typeface="Calibri"/>
                <a:sym typeface="Calibri"/>
              </a:rPr>
              <a:t>Extra-curricular engagement</a:t>
            </a:r>
            <a:endParaRPr sz="2300">
              <a:solidFill>
                <a:schemeClr val="dk1"/>
              </a:solidFill>
              <a:latin typeface="Calibri"/>
              <a:ea typeface="Calibri"/>
              <a:cs typeface="Calibri"/>
              <a:sym typeface="Calibri"/>
            </a:endParaRPr>
          </a:p>
          <a:p>
            <a:pPr marL="457200" indent="-374650">
              <a:buClr>
                <a:schemeClr val="dk1"/>
              </a:buClr>
              <a:buSzPts val="2300"/>
              <a:buFont typeface="Calibri"/>
              <a:buChar char="●"/>
            </a:pPr>
            <a:r>
              <a:rPr lang="en-US" sz="2300">
                <a:solidFill>
                  <a:schemeClr val="dk1"/>
                </a:solidFill>
                <a:latin typeface="Calibri"/>
                <a:ea typeface="Calibri"/>
                <a:cs typeface="Calibri"/>
                <a:sym typeface="Calibri"/>
              </a:rPr>
              <a:t>Post-secondary planning</a:t>
            </a:r>
            <a:endParaRPr sz="2300"/>
          </a:p>
        </p:txBody>
      </p:sp>
      <p:sp>
        <p:nvSpPr>
          <p:cNvPr id="144" name="Google Shape;144;p21"/>
          <p:cNvSpPr/>
          <p:nvPr/>
        </p:nvSpPr>
        <p:spPr>
          <a:xfrm>
            <a:off x="2548713" y="5342263"/>
            <a:ext cx="1578900" cy="1015800"/>
          </a:xfrm>
          <a:prstGeom prst="rect">
            <a:avLst/>
          </a:prstGeom>
          <a:solidFill>
            <a:srgbClr val="F4C8E1"/>
          </a:solidFill>
          <a:ln w="12700" cap="flat" cmpd="sng">
            <a:solidFill>
              <a:srgbClr val="135589"/>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a:solidFill>
                  <a:srgbClr val="0D3A5E"/>
                </a:solidFill>
                <a:latin typeface="Calibri"/>
                <a:ea typeface="Calibri"/>
                <a:cs typeface="Calibri"/>
                <a:sym typeface="Calibri"/>
              </a:rPr>
              <a:t>Belonging</a:t>
            </a:r>
            <a:endParaRPr/>
          </a:p>
        </p:txBody>
      </p:sp>
      <p:cxnSp>
        <p:nvCxnSpPr>
          <p:cNvPr id="146" name="Google Shape;146;p21" title="&quot;&quot;"/>
          <p:cNvCxnSpPr>
            <a:stCxn id="144" idx="3"/>
            <a:endCxn id="138" idx="1"/>
          </p:cNvCxnSpPr>
          <p:nvPr/>
        </p:nvCxnSpPr>
        <p:spPr>
          <a:xfrm rot="10800000" flipH="1">
            <a:off x="4127613" y="4089763"/>
            <a:ext cx="742200" cy="1760400"/>
          </a:xfrm>
          <a:prstGeom prst="straightConnector1">
            <a:avLst/>
          </a:prstGeom>
          <a:noFill/>
          <a:ln w="44450" cap="flat" cmpd="sng">
            <a:solidFill>
              <a:schemeClr val="accent1"/>
            </a:solidFill>
            <a:prstDash val="dot"/>
            <a:miter lim="800000"/>
            <a:headEnd type="none" w="sm" len="sm"/>
            <a:tailEnd type="stealth" w="med" len="med"/>
          </a:ln>
        </p:spPr>
      </p:cxnSp>
      <p:cxnSp>
        <p:nvCxnSpPr>
          <p:cNvPr id="147" name="Google Shape;147;p21" title="&quot;&quot;"/>
          <p:cNvCxnSpPr>
            <a:stCxn id="137" idx="1"/>
            <a:endCxn id="136" idx="1"/>
          </p:cNvCxnSpPr>
          <p:nvPr/>
        </p:nvCxnSpPr>
        <p:spPr>
          <a:xfrm rot="10800000" flipH="1">
            <a:off x="2219109" y="3604584"/>
            <a:ext cx="327600" cy="1083300"/>
          </a:xfrm>
          <a:prstGeom prst="curvedConnector3">
            <a:avLst>
              <a:gd name="adj1" fmla="val -72688"/>
            </a:avLst>
          </a:prstGeom>
          <a:noFill/>
          <a:ln w="44450" cap="flat" cmpd="sng">
            <a:solidFill>
              <a:schemeClr val="accent1"/>
            </a:solidFill>
            <a:prstDash val="dot"/>
            <a:miter lim="800000"/>
            <a:headEnd type="stealth" w="sm" len="sm"/>
            <a:tailEnd type="stealth" w="med" len="med"/>
          </a:ln>
        </p:spPr>
      </p:cxnSp>
    </p:spTree>
    <p:extLst>
      <p:ext uri="{BB962C8B-B14F-4D97-AF65-F5344CB8AC3E}">
        <p14:creationId xmlns:p14="http://schemas.microsoft.com/office/powerpoint/2010/main" val="1109482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4100" y="2309637"/>
            <a:ext cx="6320808" cy="930940"/>
          </a:xfrm>
        </p:spPr>
        <p:txBody>
          <a:bodyPr>
            <a:normAutofit fontScale="90000"/>
          </a:bodyPr>
          <a:lstStyle/>
          <a:p>
            <a:r>
              <a:rPr lang="en-US" dirty="0"/>
              <a:t>Question &amp; Answer</a:t>
            </a:r>
          </a:p>
        </p:txBody>
      </p:sp>
      <p:sp>
        <p:nvSpPr>
          <p:cNvPr id="28675" name="Subtitle 2"/>
          <p:cNvSpPr>
            <a:spLocks noGrp="1"/>
          </p:cNvSpPr>
          <p:nvPr>
            <p:ph type="subTitle" idx="1"/>
          </p:nvPr>
        </p:nvSpPr>
        <p:spPr>
          <a:xfrm>
            <a:off x="2050503" y="3240577"/>
            <a:ext cx="8804031" cy="1894131"/>
          </a:xfrm>
        </p:spPr>
        <p:txBody>
          <a:bodyPr>
            <a:noAutofit/>
          </a:bodyPr>
          <a:lstStyle/>
          <a:p>
            <a:endParaRPr lang="en-US" altLang="en-US" dirty="0"/>
          </a:p>
          <a:p>
            <a:endParaRPr lang="en-US" altLang="en-US" dirty="0"/>
          </a:p>
          <a:p>
            <a:r>
              <a:rPr lang="en-US" altLang="en-US" dirty="0"/>
              <a:t>*Intentionally left blank*</a:t>
            </a:r>
          </a:p>
        </p:txBody>
      </p:sp>
    </p:spTree>
    <p:extLst>
      <p:ext uri="{BB962C8B-B14F-4D97-AF65-F5344CB8AC3E}">
        <p14:creationId xmlns:p14="http://schemas.microsoft.com/office/powerpoint/2010/main" val="2430612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2021-01-28T17:40:10+00:00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C5B85A29-B8A8-4102-9FDE-A77627FD5BE9}"/>
</file>

<file path=customXml/itemProps2.xml><?xml version="1.0" encoding="utf-8"?>
<ds:datastoreItem xmlns:ds="http://schemas.openxmlformats.org/officeDocument/2006/customXml" ds:itemID="{050B9861-5674-4AF3-A1D0-97BAE5835DC8}"/>
</file>

<file path=customXml/itemProps3.xml><?xml version="1.0" encoding="utf-8"?>
<ds:datastoreItem xmlns:ds="http://schemas.openxmlformats.org/officeDocument/2006/customXml" ds:itemID="{CD92D3F2-5E84-4880-AC75-94789AA709C5}"/>
</file>

<file path=docProps/app.xml><?xml version="1.0" encoding="utf-8"?>
<Properties xmlns="http://schemas.openxmlformats.org/officeDocument/2006/extended-properties" xmlns:vt="http://schemas.openxmlformats.org/officeDocument/2006/docPropsVTypes">
  <Template>ode_powerpoint-template-b</Template>
  <TotalTime>2127</TotalTime>
  <Words>1376</Words>
  <Application>Microsoft Office PowerPoint</Application>
  <PresentationFormat>Widescreen</PresentationFormat>
  <Paragraphs>99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ODE_Powerpoint Template B</vt:lpstr>
      <vt:lpstr>DTC Webinar</vt:lpstr>
      <vt:lpstr>Quick Reminders</vt:lpstr>
      <vt:lpstr>ELPA Summative and Screener Updates</vt:lpstr>
      <vt:lpstr>Waiver &amp; Summative Assessment Update</vt:lpstr>
      <vt:lpstr>Interim Assessment Use</vt:lpstr>
      <vt:lpstr>Essential Skills</vt:lpstr>
      <vt:lpstr>Student Survey and Training Updates</vt:lpstr>
      <vt:lpstr>Preliminary Constructs</vt:lpstr>
      <vt:lpstr>Question &amp; Answer</vt:lpstr>
      <vt:lpstr>Next Steps &amp; Adjourn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2017-18 DTC Training WebEx Required for All DTCs</dc:title>
  <dc:creator>WOLCOTT Ben - ODE</dc:creator>
  <cp:lastModifiedBy>LEDOUX Renee - ODE</cp:lastModifiedBy>
  <cp:revision>250</cp:revision>
  <cp:lastPrinted>2018-11-05T16:57:42Z</cp:lastPrinted>
  <dcterms:created xsi:type="dcterms:W3CDTF">2018-06-14T19:26:51Z</dcterms:created>
  <dcterms:modified xsi:type="dcterms:W3CDTF">2021-01-13T20:18:48Z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