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57" r:id="rId2"/>
    <p:sldId id="260" r:id="rId3"/>
    <p:sldId id="275" r:id="rId4"/>
    <p:sldId id="278" r:id="rId5"/>
    <p:sldId id="276" r:id="rId6"/>
    <p:sldId id="277" r:id="rId7"/>
    <p:sldId id="279" r:id="rId8"/>
    <p:sldId id="280" r:id="rId9"/>
    <p:sldId id="261" r:id="rId10"/>
    <p:sldId id="26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0" autoAdjust="0"/>
    <p:restoredTop sz="60930" autoAdjust="0"/>
  </p:normalViewPr>
  <p:slideViewPr>
    <p:cSldViewPr snapToGrid="0">
      <p:cViewPr varScale="1">
        <p:scale>
          <a:sx n="15" d="100"/>
          <a:sy n="15" d="100"/>
        </p:scale>
        <p:origin x="41" y="5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2/20/2020</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2/20/2020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regon.gov/ode/educator-resources/assessment/Pages/Kindergarten-Assessmen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IsInVyaSI6ImJwMjpjbGljayIsImJ1bGxldGluX2lkIjoiMjAyMDAxMTUuMTU1NzkzNTEiLCJ1cmwiOiJodHRwczovL29saXMubGVnLnN0YXRlLm9yLnVzL2xpei8yMDE5UjEvTWVhc3VyZXMvT3ZlcnZpZXcvU0I0MTU_dXRtX21lZGl1bT1lbWFp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Good morning</a:t>
            </a:r>
            <a:r>
              <a:rPr lang="en-US" altLang="en-US" baseline="0" dirty="0" smtClean="0"/>
              <a:t> and welcome to our February DTC webinar. My name is Renee and in the room I am joined by ____</a:t>
            </a:r>
          </a:p>
          <a:p>
            <a:r>
              <a:rPr lang="en-US" altLang="en-US" baseline="0" dirty="0" smtClean="0"/>
              <a:t>We also have our Science Specialist Noelle </a:t>
            </a:r>
            <a:r>
              <a:rPr lang="en-US" altLang="en-US" baseline="0" dirty="0" err="1" smtClean="0"/>
              <a:t>Gorbett</a:t>
            </a:r>
            <a:r>
              <a:rPr lang="en-US" altLang="en-US" baseline="0" dirty="0" smtClean="0"/>
              <a:t>, Math Specialist Andy </a:t>
            </a:r>
            <a:r>
              <a:rPr lang="en-US" altLang="en-US" baseline="0" dirty="0" err="1" smtClean="0"/>
              <a:t>Byerley</a:t>
            </a:r>
            <a:r>
              <a:rPr lang="en-US" altLang="en-US" baseline="0" dirty="0" smtClean="0"/>
              <a:t>, and ELA and Social Sciences Specialist Tony Bertrand remotely participating today.</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415" indent="-349415">
              <a:buFont typeface="Arial" panose="020B0604020202020204" pitchFamily="34" charset="0"/>
              <a:buChar char="•"/>
            </a:pPr>
            <a:r>
              <a:rPr lang="en-US" dirty="0"/>
              <a:t>The Kindergarten Assessment Report for 2019-20 was posted on the </a:t>
            </a:r>
            <a:r>
              <a:rPr lang="en-US" u="sng" dirty="0">
                <a:hlinkClick r:id="rId3"/>
              </a:rPr>
              <a:t>ODE website</a:t>
            </a:r>
            <a:r>
              <a:rPr lang="en-US" dirty="0"/>
              <a:t> Thursday, February 6</a:t>
            </a:r>
            <a:r>
              <a:rPr lang="en-US" baseline="30000" dirty="0"/>
              <a:t>th</a:t>
            </a:r>
            <a:r>
              <a:rPr lang="en-US" dirty="0"/>
              <a:t> </a:t>
            </a:r>
            <a:endParaRPr lang="en-US" u="sng" dirty="0"/>
          </a:p>
          <a:p>
            <a:pPr marL="349415" indent="-349415">
              <a:buFont typeface="Arial" panose="020B0604020202020204" pitchFamily="34" charset="0"/>
              <a:buChar char="•"/>
            </a:pPr>
            <a:r>
              <a:rPr lang="en-US" dirty="0"/>
              <a:t>ODE will be closed for Presidents Day Monday, February 17</a:t>
            </a:r>
            <a:r>
              <a:rPr lang="en-US" baseline="30000" dirty="0"/>
              <a:t>th</a:t>
            </a:r>
            <a:r>
              <a:rPr lang="en-US" dirty="0"/>
              <a:t> </a:t>
            </a:r>
          </a:p>
          <a:p>
            <a:pPr marL="349415" indent="-349415">
              <a:buFont typeface="Arial" panose="020B0604020202020204" pitchFamily="34" charset="0"/>
              <a:buChar char="•"/>
            </a:pP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1, 2020 staff at ODE have become mandatory reporters, pursuant to </a:t>
            </a:r>
            <a:r>
              <a:rPr lang="en-US" u="sng" dirty="0">
                <a:hlinkClick r:id="rId3"/>
              </a:rPr>
              <a:t>Senate Bill 415</a:t>
            </a:r>
            <a:r>
              <a:rPr lang="en-US" dirty="0"/>
              <a:t>. This impacts the process for reporting crisis alerts, which occur when a student writes about critical issues in their lives during their statewide or interim assessment. ODE is working with the Department of Human Services to create a systematic process for reporting these crisis alerts. While this process is being finalized, all crisis alerts that ODE receives will be reported to DHS. ODE will also continue to alert the school Principal and District Test Coordinator through secure file transfer and call the Principal to inform them they have just been sent an alert, as it has done in previous years. We are simply adding a call to DHS as an additional step to our existing protocol. This is the most conservative approach that can be taken until we have clearer guidance in effect. Currently ODE has received five alerts as of January 1, one of which DHS provided a case number for to elevate while the other did not rise to that need. For alerts that are assigned a case number, the school will likely be contacted for further information.</a:t>
            </a:r>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Tree>
    <p:extLst>
      <p:ext uri="{BB962C8B-B14F-4D97-AF65-F5344CB8AC3E}">
        <p14:creationId xmlns:p14="http://schemas.microsoft.com/office/powerpoint/2010/main" val="296813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cover letter that is sent to the School Principal and DTC with the student’s writing that explains the alert has been updated to include ODE’s new role reporting to DHS, which has red brackets around it in the image in this slide.</a:t>
            </a:r>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dirty="0"/>
          </a:p>
        </p:txBody>
      </p:sp>
    </p:spTree>
    <p:extLst>
      <p:ext uri="{BB962C8B-B14F-4D97-AF65-F5344CB8AC3E}">
        <p14:creationId xmlns:p14="http://schemas.microsoft.com/office/powerpoint/2010/main" val="190061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achievement cut scores and descriptors are being presented to the State Board of Education for approval on February 20, 2020. This presentation was delayed by the cancelation of the January 16, 2020 State Board meeting due to anticipated inclement weather. </a:t>
            </a:r>
          </a:p>
          <a:p>
            <a:r>
              <a:rPr lang="en-US" baseline="0" dirty="0" smtClean="0"/>
              <a:t>With approval by the state board, it is anticipated that scores will be available to districts in mid-March. </a:t>
            </a:r>
          </a:p>
          <a:p>
            <a:r>
              <a:rPr lang="en-US" baseline="0" dirty="0" smtClean="0"/>
              <a:t>The OSAS Science Assessment administration window is currently open until June 5, 2020. A communication toolkit containing 1-page communication documents and </a:t>
            </a:r>
            <a:r>
              <a:rPr lang="en-US" baseline="0" dirty="0" err="1" smtClean="0"/>
              <a:t>powerpoints</a:t>
            </a:r>
            <a:r>
              <a:rPr lang="en-US" baseline="0" dirty="0" smtClean="0"/>
              <a:t> will also be made available to districts on our website following board approval. A webinar will be scheduled to provide basic information about the communication toolkit and data availability. Please be looking for notification of board approval</a:t>
            </a:r>
            <a:r>
              <a:rPr lang="en-US" baseline="0" smtClean="0"/>
              <a:t>, toolkit </a:t>
            </a:r>
            <a:r>
              <a:rPr lang="en-US" baseline="0" dirty="0" smtClean="0"/>
              <a:t>availability, webinar data and time, and district data availability announcements in the AA Update. </a:t>
            </a:r>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Tree>
    <p:extLst>
      <p:ext uri="{BB962C8B-B14F-4D97-AF65-F5344CB8AC3E}">
        <p14:creationId xmlns:p14="http://schemas.microsoft.com/office/powerpoint/2010/main" val="37213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the end of the last day of the testing window, open ELPA Summative tests are “force completed.”</a:t>
            </a:r>
          </a:p>
          <a:p>
            <a:endParaRPr lang="en-US" baseline="0" dirty="0" smtClean="0"/>
          </a:p>
          <a:p>
            <a:r>
              <a:rPr lang="en-US" baseline="0" dirty="0" smtClean="0"/>
              <a:t>If the student has answered every item on the test, it is scored and reported (just as if the student had submitted it themselves).</a:t>
            </a:r>
          </a:p>
          <a:p>
            <a:endParaRPr lang="en-US" baseline="0" dirty="0" smtClean="0"/>
          </a:p>
          <a:p>
            <a:r>
              <a:rPr lang="en-US" baseline="0" dirty="0" smtClean="0"/>
              <a:t>If the student has not answered every item, the test is not scored or reported. Its data are retained for counting and recordkeeping purposes only.</a:t>
            </a:r>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413802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January, ODE shared that due to its development cycle at Smarter Balanced, the Illustration Glossary would “go live” after Oregon’s testing window opened. This generated some questions and concerns from districts, so we have been gathering evidence to inform the most student-centered decision possible. Just a quick reminder that the Illustration Glossary is an embedded designated support available to students in the summative math assessment who would benefit from having non-construct-relevant words and phrases rendered as an image. You can use the Bitly URL on this screen to access the informational flier from Smarter Balanced which includes a video of what the IG looks like in action.</a:t>
            </a:r>
            <a:r>
              <a:rPr lang="es-MX" baseline="0" dirty="0" smtClean="0"/>
              <a:t> In the flier, you will notice that two of the primary student groups for whom the accessibilty feature was designed are English Learners and students who have varying levels of proficiency in other text-based glossaries. If enabled for a student, the IG would be available in a fixed-form on the summative assessment. It is currently available on the practice and interim assessments.</a:t>
            </a:r>
          </a:p>
          <a:p>
            <a:endParaRPr lang="es-MX" baseline="0" dirty="0" smtClean="0"/>
          </a:p>
          <a:p>
            <a:r>
              <a:rPr lang="es-MX" baseline="0" dirty="0" smtClean="0"/>
              <a:t>The biggest concern of our team is whether a student would have a comparable testing experience using the IG as they would without it. To gather evidence on this, we reached out to our Accessibility Panel for their feedback, as well as Cambium Assessment’s psychometric team for a more detailed analysis of the fixed-forms. The Accessibility Panel was unanimously supportive of implementing the IG this year, citing that (a) it’s not a complicated </a:t>
            </a:r>
            <a:r>
              <a:rPr lang="es-MX" baseline="0" dirty="0" err="1" smtClean="0"/>
              <a:t>support</a:t>
            </a:r>
            <a:r>
              <a:rPr lang="es-MX" baseline="0" dirty="0" smtClean="0"/>
              <a:t> for students and </a:t>
            </a:r>
            <a:r>
              <a:rPr lang="es-MX" baseline="0" dirty="0" err="1" smtClean="0"/>
              <a:t>teachers</a:t>
            </a:r>
            <a:r>
              <a:rPr lang="es-MX" baseline="0" dirty="0" smtClean="0"/>
              <a:t> to </a:t>
            </a:r>
            <a:r>
              <a:rPr lang="es-MX" baseline="0" dirty="0" err="1" smtClean="0"/>
              <a:t>learn</a:t>
            </a:r>
            <a:r>
              <a:rPr lang="es-MX" baseline="0" dirty="0" smtClean="0"/>
              <a:t> and (b) visual </a:t>
            </a:r>
            <a:r>
              <a:rPr lang="es-MX" baseline="0" dirty="0" err="1" smtClean="0"/>
              <a:t>elements</a:t>
            </a:r>
            <a:r>
              <a:rPr lang="es-MX" baseline="0" dirty="0" smtClean="0"/>
              <a:t> are </a:t>
            </a:r>
            <a:r>
              <a:rPr lang="es-MX" baseline="0" dirty="0" err="1" smtClean="0"/>
              <a:t>commonly</a:t>
            </a:r>
            <a:r>
              <a:rPr lang="es-MX" baseline="0" dirty="0" smtClean="0"/>
              <a:t> </a:t>
            </a:r>
            <a:r>
              <a:rPr lang="es-MX" baseline="0" dirty="0" err="1" smtClean="0"/>
              <a:t>used</a:t>
            </a:r>
            <a:r>
              <a:rPr lang="es-MX" baseline="0" dirty="0" smtClean="0"/>
              <a:t> in universal </a:t>
            </a:r>
            <a:r>
              <a:rPr lang="es-MX" baseline="0" dirty="0" err="1" smtClean="0"/>
              <a:t>design</a:t>
            </a:r>
            <a:r>
              <a:rPr lang="es-MX" baseline="0" dirty="0" smtClean="0"/>
              <a:t> </a:t>
            </a:r>
            <a:r>
              <a:rPr lang="es-MX" baseline="0" dirty="0" err="1" smtClean="0"/>
              <a:t>frameworks</a:t>
            </a:r>
            <a:r>
              <a:rPr lang="es-MX" baseline="0" dirty="0" smtClean="0"/>
              <a:t> </a:t>
            </a:r>
            <a:r>
              <a:rPr lang="es-MX" baseline="0" dirty="0" err="1" smtClean="0"/>
              <a:t>such</a:t>
            </a:r>
            <a:r>
              <a:rPr lang="es-MX" baseline="0" dirty="0" smtClean="0"/>
              <a:t> as GLAD. The Cambium Assessment team has </a:t>
            </a:r>
            <a:r>
              <a:rPr lang="es-MX" baseline="0" dirty="0" err="1" smtClean="0"/>
              <a:t>shared</a:t>
            </a:r>
            <a:r>
              <a:rPr lang="es-MX" baseline="0" dirty="0" smtClean="0"/>
              <a:t> </a:t>
            </a:r>
            <a:r>
              <a:rPr lang="es-MX" baseline="0" dirty="0" err="1" smtClean="0"/>
              <a:t>some</a:t>
            </a:r>
            <a:r>
              <a:rPr lang="es-MX" baseline="0" dirty="0" smtClean="0"/>
              <a:t> </a:t>
            </a:r>
            <a:r>
              <a:rPr lang="es-MX" baseline="0" dirty="0" err="1" smtClean="0"/>
              <a:t>simulation</a:t>
            </a:r>
            <a:r>
              <a:rPr lang="es-MX" baseline="0" dirty="0" smtClean="0"/>
              <a:t> data </a:t>
            </a:r>
            <a:r>
              <a:rPr lang="es-MX" baseline="0" dirty="0" err="1" smtClean="0"/>
              <a:t>with</a:t>
            </a:r>
            <a:r>
              <a:rPr lang="es-MX" baseline="0" dirty="0" smtClean="0"/>
              <a:t> </a:t>
            </a:r>
            <a:r>
              <a:rPr lang="es-MX" baseline="0" dirty="0" err="1" smtClean="0"/>
              <a:t>us</a:t>
            </a:r>
            <a:r>
              <a:rPr lang="es-MX" baseline="0" dirty="0" smtClean="0"/>
              <a:t> that </a:t>
            </a:r>
            <a:r>
              <a:rPr lang="es-MX" baseline="0" dirty="0" err="1" smtClean="0"/>
              <a:t>suggest</a:t>
            </a:r>
            <a:r>
              <a:rPr lang="es-MX" baseline="0" dirty="0" smtClean="0"/>
              <a:t> the fixed-forms will not be a </a:t>
            </a:r>
            <a:r>
              <a:rPr lang="es-MX" baseline="0" dirty="0" err="1" smtClean="0"/>
              <a:t>markedly</a:t>
            </a:r>
            <a:r>
              <a:rPr lang="es-MX" baseline="0" dirty="0" smtClean="0"/>
              <a:t> </a:t>
            </a:r>
            <a:r>
              <a:rPr lang="es-MX" baseline="0" dirty="0" err="1" smtClean="0"/>
              <a:t>different</a:t>
            </a:r>
            <a:r>
              <a:rPr lang="es-MX" baseline="0" dirty="0" smtClean="0"/>
              <a:t> testing experience; </a:t>
            </a:r>
            <a:r>
              <a:rPr lang="es-MX" baseline="0" dirty="0" err="1" smtClean="0"/>
              <a:t>however</a:t>
            </a:r>
            <a:r>
              <a:rPr lang="es-MX" baseline="0" dirty="0" smtClean="0"/>
              <a:t>, </a:t>
            </a:r>
            <a:r>
              <a:rPr lang="es-MX" baseline="0" dirty="0" err="1" smtClean="0"/>
              <a:t>ODE’s</a:t>
            </a:r>
            <a:r>
              <a:rPr lang="es-MX" baseline="0" dirty="0" smtClean="0"/>
              <a:t> </a:t>
            </a:r>
            <a:r>
              <a:rPr lang="es-MX" baseline="0" dirty="0" err="1" smtClean="0"/>
              <a:t>psychometricians</a:t>
            </a:r>
            <a:r>
              <a:rPr lang="es-MX" baseline="0" dirty="0" smtClean="0"/>
              <a:t> have </a:t>
            </a:r>
            <a:r>
              <a:rPr lang="es-MX" baseline="0" dirty="0" err="1" smtClean="0"/>
              <a:t>some</a:t>
            </a:r>
            <a:r>
              <a:rPr lang="es-MX" baseline="0" dirty="0" smtClean="0"/>
              <a:t> </a:t>
            </a:r>
            <a:r>
              <a:rPr lang="es-MX" baseline="0" dirty="0" err="1" smtClean="0"/>
              <a:t>follow</a:t>
            </a:r>
            <a:r>
              <a:rPr lang="es-MX" baseline="0" dirty="0" smtClean="0"/>
              <a:t>-up </a:t>
            </a:r>
            <a:r>
              <a:rPr lang="es-MX" baseline="0" dirty="0" err="1" smtClean="0"/>
              <a:t>questions</a:t>
            </a:r>
            <a:r>
              <a:rPr lang="es-MX" baseline="0" dirty="0" smtClean="0"/>
              <a:t> that are not </a:t>
            </a:r>
            <a:r>
              <a:rPr lang="es-MX" baseline="0" dirty="0" err="1" smtClean="0"/>
              <a:t>yet</a:t>
            </a:r>
            <a:r>
              <a:rPr lang="es-MX" baseline="0" dirty="0" smtClean="0"/>
              <a:t> </a:t>
            </a:r>
            <a:r>
              <a:rPr lang="es-MX" baseline="0" dirty="0" err="1" smtClean="0"/>
              <a:t>answered</a:t>
            </a:r>
            <a:r>
              <a:rPr lang="es-MX" baseline="0" dirty="0" smtClean="0"/>
              <a:t>.</a:t>
            </a:r>
          </a:p>
          <a:p>
            <a:endParaRPr lang="es-MX" baseline="0" dirty="0" smtClean="0"/>
          </a:p>
          <a:p>
            <a:r>
              <a:rPr lang="es-MX" baseline="0" dirty="0" smtClean="0"/>
              <a:t>So, we </a:t>
            </a:r>
            <a:r>
              <a:rPr lang="es-MX" baseline="0" dirty="0" err="1" smtClean="0"/>
              <a:t>had</a:t>
            </a:r>
            <a:r>
              <a:rPr lang="es-MX" baseline="0" dirty="0" smtClean="0"/>
              <a:t> </a:t>
            </a:r>
            <a:r>
              <a:rPr lang="es-MX" baseline="0" dirty="0" err="1" smtClean="0"/>
              <a:t>hoped</a:t>
            </a:r>
            <a:r>
              <a:rPr lang="es-MX" baseline="0" dirty="0" smtClean="0"/>
              <a:t> to </a:t>
            </a:r>
            <a:r>
              <a:rPr lang="es-MX" baseline="0" dirty="0" err="1" smtClean="0"/>
              <a:t>bring</a:t>
            </a:r>
            <a:r>
              <a:rPr lang="es-MX" baseline="0" dirty="0" smtClean="0"/>
              <a:t> a </a:t>
            </a:r>
            <a:r>
              <a:rPr lang="es-MX" baseline="0" dirty="0" err="1" smtClean="0"/>
              <a:t>decision</a:t>
            </a:r>
            <a:r>
              <a:rPr lang="es-MX" baseline="0" dirty="0" smtClean="0"/>
              <a:t> to you </a:t>
            </a:r>
            <a:r>
              <a:rPr lang="es-MX" baseline="0" dirty="0" err="1" smtClean="0"/>
              <a:t>today</a:t>
            </a:r>
            <a:r>
              <a:rPr lang="es-MX" baseline="0" dirty="0" smtClean="0"/>
              <a:t>, </a:t>
            </a:r>
            <a:r>
              <a:rPr lang="es-MX" baseline="0" dirty="0" err="1" smtClean="0"/>
              <a:t>but</a:t>
            </a:r>
            <a:r>
              <a:rPr lang="es-MX" baseline="0" dirty="0" smtClean="0"/>
              <a:t> </a:t>
            </a:r>
            <a:r>
              <a:rPr lang="es-MX" baseline="0" dirty="0" err="1" smtClean="0"/>
              <a:t>until</a:t>
            </a:r>
            <a:r>
              <a:rPr lang="es-MX" baseline="0" dirty="0" smtClean="0"/>
              <a:t> we have </a:t>
            </a:r>
            <a:r>
              <a:rPr lang="es-MX" baseline="0" dirty="0" err="1" smtClean="0"/>
              <a:t>gathered</a:t>
            </a:r>
            <a:r>
              <a:rPr lang="es-MX" baseline="0" dirty="0" smtClean="0"/>
              <a:t> and </a:t>
            </a:r>
            <a:r>
              <a:rPr lang="es-MX" baseline="0" dirty="0" err="1" smtClean="0"/>
              <a:t>reviewed</a:t>
            </a:r>
            <a:r>
              <a:rPr lang="es-MX" baseline="0" dirty="0" smtClean="0"/>
              <a:t> </a:t>
            </a:r>
            <a:r>
              <a:rPr lang="es-MX" baseline="0" dirty="0" err="1" smtClean="0"/>
              <a:t>all</a:t>
            </a:r>
            <a:r>
              <a:rPr lang="es-MX" baseline="0" dirty="0" smtClean="0"/>
              <a:t> the evidence, two </a:t>
            </a:r>
            <a:r>
              <a:rPr lang="es-MX" baseline="0" dirty="0" err="1" smtClean="0"/>
              <a:t>options</a:t>
            </a:r>
            <a:r>
              <a:rPr lang="es-MX" baseline="0" dirty="0" smtClean="0"/>
              <a:t> </a:t>
            </a:r>
            <a:r>
              <a:rPr lang="es-MX" baseline="0" dirty="0" err="1" smtClean="0"/>
              <a:t>remain</a:t>
            </a:r>
            <a:r>
              <a:rPr lang="es-MX" baseline="0" dirty="0" smtClean="0"/>
              <a:t>:</a:t>
            </a:r>
          </a:p>
          <a:p>
            <a:pPr marL="174708" indent="-174708">
              <a:buFont typeface="Arial" panose="020B0604020202020204" pitchFamily="34" charset="0"/>
              <a:buChar char="•"/>
            </a:pPr>
            <a:r>
              <a:rPr lang="es-MX" baseline="0" dirty="0" err="1" smtClean="0"/>
              <a:t>Option</a:t>
            </a:r>
            <a:r>
              <a:rPr lang="es-MX" baseline="0" dirty="0" smtClean="0"/>
              <a:t> 1 is to </a:t>
            </a:r>
            <a:r>
              <a:rPr lang="es-MX" baseline="0" dirty="0" err="1" smtClean="0"/>
              <a:t>implement</a:t>
            </a:r>
            <a:r>
              <a:rPr lang="es-MX" baseline="0" dirty="0" smtClean="0"/>
              <a:t> the IG this year, </a:t>
            </a:r>
            <a:r>
              <a:rPr lang="es-MX" baseline="0" dirty="0" err="1" smtClean="0"/>
              <a:t>making</a:t>
            </a:r>
            <a:r>
              <a:rPr lang="es-MX" baseline="0" dirty="0" smtClean="0"/>
              <a:t> it available </a:t>
            </a:r>
            <a:r>
              <a:rPr lang="es-MX" baseline="0" dirty="0" err="1" smtClean="0"/>
              <a:t>later</a:t>
            </a:r>
            <a:r>
              <a:rPr lang="es-MX" baseline="0" dirty="0" smtClean="0"/>
              <a:t> in the testing </a:t>
            </a:r>
            <a:r>
              <a:rPr lang="es-MX" baseline="0" dirty="0" err="1" smtClean="0"/>
              <a:t>window</a:t>
            </a:r>
            <a:r>
              <a:rPr lang="es-MX" baseline="0" dirty="0" smtClean="0"/>
              <a:t> to </a:t>
            </a:r>
            <a:r>
              <a:rPr lang="es-MX" baseline="0" dirty="0" err="1" smtClean="0"/>
              <a:t>give</a:t>
            </a:r>
            <a:r>
              <a:rPr lang="es-MX" baseline="0" dirty="0" smtClean="0"/>
              <a:t> students and </a:t>
            </a:r>
            <a:r>
              <a:rPr lang="es-MX" baseline="0" dirty="0" err="1" smtClean="0"/>
              <a:t>teachers</a:t>
            </a:r>
            <a:r>
              <a:rPr lang="es-MX" baseline="0" dirty="0" smtClean="0"/>
              <a:t> </a:t>
            </a:r>
            <a:r>
              <a:rPr lang="es-MX" baseline="0" dirty="0" err="1" smtClean="0"/>
              <a:t>ample</a:t>
            </a:r>
            <a:r>
              <a:rPr lang="es-MX" baseline="0" dirty="0" smtClean="0"/>
              <a:t> time to practice. </a:t>
            </a:r>
            <a:r>
              <a:rPr lang="es-MX" baseline="0" dirty="0" err="1" smtClean="0"/>
              <a:t>Barring</a:t>
            </a:r>
            <a:r>
              <a:rPr lang="es-MX" baseline="0" dirty="0" smtClean="0"/>
              <a:t> </a:t>
            </a:r>
            <a:r>
              <a:rPr lang="es-MX" baseline="0" dirty="0" err="1" smtClean="0"/>
              <a:t>any</a:t>
            </a:r>
            <a:r>
              <a:rPr lang="es-MX" baseline="0" dirty="0" smtClean="0"/>
              <a:t> </a:t>
            </a:r>
            <a:r>
              <a:rPr lang="es-MX" baseline="0" dirty="0" err="1" smtClean="0"/>
              <a:t>substantially</a:t>
            </a:r>
            <a:r>
              <a:rPr lang="es-MX" baseline="0" dirty="0" smtClean="0"/>
              <a:t> </a:t>
            </a:r>
            <a:r>
              <a:rPr lang="es-MX" baseline="0" dirty="0" err="1" smtClean="0"/>
              <a:t>different</a:t>
            </a:r>
            <a:r>
              <a:rPr lang="es-MX" baseline="0" dirty="0" smtClean="0"/>
              <a:t> </a:t>
            </a:r>
            <a:r>
              <a:rPr lang="es-MX" baseline="0" dirty="0" err="1" smtClean="0"/>
              <a:t>information</a:t>
            </a:r>
            <a:r>
              <a:rPr lang="es-MX" baseline="0" dirty="0" smtClean="0"/>
              <a:t> </a:t>
            </a:r>
            <a:r>
              <a:rPr lang="es-MX" baseline="0" dirty="0" err="1" smtClean="0"/>
              <a:t>from</a:t>
            </a:r>
            <a:r>
              <a:rPr lang="es-MX" baseline="0" dirty="0" smtClean="0"/>
              <a:t> Cambium Assessment, this is </a:t>
            </a:r>
            <a:r>
              <a:rPr lang="es-MX" baseline="0" dirty="0" err="1" smtClean="0"/>
              <a:t>likely</a:t>
            </a:r>
            <a:r>
              <a:rPr lang="es-MX" baseline="0" dirty="0" smtClean="0"/>
              <a:t> </a:t>
            </a:r>
            <a:r>
              <a:rPr lang="es-MX" baseline="0" dirty="0" err="1" smtClean="0"/>
              <a:t>what</a:t>
            </a:r>
            <a:r>
              <a:rPr lang="es-MX" baseline="0" dirty="0" smtClean="0"/>
              <a:t> will </a:t>
            </a:r>
            <a:r>
              <a:rPr lang="es-MX" baseline="0" dirty="0" err="1" smtClean="0"/>
              <a:t>happen</a:t>
            </a:r>
            <a:r>
              <a:rPr lang="es-MX" baseline="0" dirty="0" smtClean="0"/>
              <a:t>.</a:t>
            </a:r>
          </a:p>
          <a:p>
            <a:pPr marL="174708" indent="-174708">
              <a:buFont typeface="Arial" panose="020B0604020202020204" pitchFamily="34" charset="0"/>
              <a:buChar char="•"/>
            </a:pPr>
            <a:r>
              <a:rPr lang="es-MX" baseline="0" dirty="0" err="1" smtClean="0"/>
              <a:t>Option</a:t>
            </a:r>
            <a:r>
              <a:rPr lang="es-MX" baseline="0" dirty="0" smtClean="0"/>
              <a:t> 2 would be to </a:t>
            </a:r>
            <a:r>
              <a:rPr lang="es-MX" baseline="0" dirty="0" err="1" smtClean="0"/>
              <a:t>hold</a:t>
            </a:r>
            <a:r>
              <a:rPr lang="es-MX" baseline="0" dirty="0" smtClean="0"/>
              <a:t> off </a:t>
            </a:r>
            <a:r>
              <a:rPr lang="es-MX" baseline="0" dirty="0" err="1" smtClean="0"/>
              <a:t>until</a:t>
            </a:r>
            <a:r>
              <a:rPr lang="es-MX" baseline="0" dirty="0" smtClean="0"/>
              <a:t> </a:t>
            </a:r>
            <a:r>
              <a:rPr lang="es-MX" baseline="0" dirty="0" err="1" smtClean="0"/>
              <a:t>next</a:t>
            </a:r>
            <a:r>
              <a:rPr lang="es-MX" baseline="0" dirty="0" smtClean="0"/>
              <a:t> year.</a:t>
            </a:r>
          </a:p>
          <a:p>
            <a:pPr marL="174708" indent="-174708">
              <a:buFont typeface="Arial" panose="020B0604020202020204" pitchFamily="34" charset="0"/>
              <a:buChar char="•"/>
            </a:pPr>
            <a:endParaRPr lang="en-US" baseline="0" dirty="0" smtClean="0"/>
          </a:p>
          <a:p>
            <a:r>
              <a:rPr lang="en-US" baseline="0" dirty="0" smtClean="0"/>
              <a:t>ODE will bring you a final decision as soon as we are able. In the meantime, we recommend circulating the flier around to STCs, teachers of English Learners, and others who may benefit from knowing, and introducing students to the IG in the practice tests. Any questions on the Illustration Glossary?</a:t>
            </a:r>
            <a:endParaRPr lang="es-MX"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Tree>
    <p:extLst>
      <p:ext uri="{BB962C8B-B14F-4D97-AF65-F5344CB8AC3E}">
        <p14:creationId xmlns:p14="http://schemas.microsoft.com/office/powerpoint/2010/main" val="406597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Recently, ODE has fielded several questions regarding professional learning resources and trainings for scoring Essential Skills work samples. We want to remind DTCs that scoring guides, feedback forms, anchor papers, and other helpful resources are available on ODE’s Essential Skills webpage. ODE is limited in our capacity to facilitate trainings in individual districts, however we can more easily accommodate regional workshops at ESDs. Please reach out to your ESD’s professional learning coordinator or director of teaching and learning to ask about </a:t>
            </a:r>
            <a:r>
              <a:rPr lang="en-US" baseline="0" smtClean="0"/>
              <a:t>workshop opportunities in your area.</a:t>
            </a:r>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8</a:t>
            </a:fld>
            <a:endParaRPr lang="en-US" dirty="0"/>
          </a:p>
        </p:txBody>
      </p:sp>
    </p:spTree>
    <p:extLst>
      <p:ext uri="{BB962C8B-B14F-4D97-AF65-F5344CB8AC3E}">
        <p14:creationId xmlns:p14="http://schemas.microsoft.com/office/powerpoint/2010/main" val="370628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Pages/Kindergarten-Assessment.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bit.ly/sb-i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February 12, 2020</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lstStyle/>
          <a:p>
            <a:r>
              <a:rPr lang="en-US" dirty="0" smtClean="0"/>
              <a:t>A Q/A </a:t>
            </a:r>
            <a:r>
              <a:rPr lang="en-US" dirty="0"/>
              <a:t>document will be posted to the Testing Resources </a:t>
            </a:r>
            <a:r>
              <a:rPr lang="en-US" dirty="0" smtClean="0"/>
              <a:t>page</a:t>
            </a:r>
            <a:endParaRPr lang="en-US"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365" y="2193590"/>
            <a:ext cx="6320808" cy="930940"/>
          </a:xfrm>
        </p:spPr>
        <p:txBody>
          <a:bodyPr>
            <a:normAutofit/>
          </a:bodyPr>
          <a:lstStyle/>
          <a:p>
            <a:r>
              <a:rPr lang="en-US" dirty="0"/>
              <a:t>Quick Reminders</a:t>
            </a:r>
          </a:p>
        </p:txBody>
      </p:sp>
      <p:sp>
        <p:nvSpPr>
          <p:cNvPr id="28675" name="Subtitle 2"/>
          <p:cNvSpPr>
            <a:spLocks noGrp="1"/>
          </p:cNvSpPr>
          <p:nvPr>
            <p:ph type="subTitle" idx="1"/>
          </p:nvPr>
        </p:nvSpPr>
        <p:spPr>
          <a:xfrm>
            <a:off x="365365" y="3124530"/>
            <a:ext cx="11438965" cy="1960817"/>
          </a:xfrm>
        </p:spPr>
        <p:txBody>
          <a:bodyPr>
            <a:noAutofit/>
          </a:bodyPr>
          <a:lstStyle/>
          <a:p>
            <a:pPr marL="342900" indent="-342900" algn="l">
              <a:buFont typeface="Arial" panose="020B0604020202020204" pitchFamily="34" charset="0"/>
              <a:buChar char="•"/>
            </a:pPr>
            <a:r>
              <a:rPr lang="en-US" sz="2800" dirty="0"/>
              <a:t>Kindergarten Assessment Report for 2019-20 posted on the </a:t>
            </a:r>
            <a:r>
              <a:rPr lang="en-US" sz="2800" u="sng" dirty="0">
                <a:hlinkClick r:id="rId3"/>
              </a:rPr>
              <a:t>ODE </a:t>
            </a:r>
            <a:r>
              <a:rPr lang="en-US" sz="2800" u="sng" dirty="0" smtClean="0">
                <a:hlinkClick r:id="rId3"/>
              </a:rPr>
              <a:t>website</a:t>
            </a:r>
            <a:r>
              <a:rPr lang="en-US" sz="2800" dirty="0" smtClean="0"/>
              <a:t> 2/6</a:t>
            </a:r>
            <a:endParaRPr lang="en-US" sz="2800" u="sng" dirty="0" smtClean="0"/>
          </a:p>
          <a:p>
            <a:pPr marL="342900" indent="-342900" algn="l">
              <a:buFont typeface="Arial" panose="020B0604020202020204" pitchFamily="34" charset="0"/>
              <a:buChar char="•"/>
            </a:pPr>
            <a:r>
              <a:rPr lang="en-US" sz="2800" dirty="0" smtClean="0"/>
              <a:t>ODE </a:t>
            </a:r>
            <a:r>
              <a:rPr lang="en-US" sz="2800" dirty="0"/>
              <a:t>closed for the Presidents </a:t>
            </a:r>
            <a:r>
              <a:rPr lang="en-US" sz="2800" dirty="0" smtClean="0"/>
              <a:t>Day 2/17</a:t>
            </a:r>
            <a:endParaRPr lang="en-US" sz="2800" dirty="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altLang="en-US"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ODE Mandatory Reporting</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136243"/>
            <a:ext cx="10515600" cy="2749708"/>
          </a:xfrm>
        </p:spPr>
        <p:txBody>
          <a:bodyPr>
            <a:normAutofit/>
          </a:bodyPr>
          <a:lstStyle/>
          <a:p>
            <a:r>
              <a:rPr lang="en-US" dirty="0"/>
              <a:t>Can </a:t>
            </a:r>
            <a:r>
              <a:rPr lang="en-US" dirty="0" smtClean="0"/>
              <a:t>we discuss the crisis </a:t>
            </a:r>
            <a:r>
              <a:rPr lang="en-US" dirty="0"/>
              <a:t>alert/ODE's mandatory reporting change in more </a:t>
            </a:r>
            <a:r>
              <a:rPr lang="en-US" dirty="0" smtClean="0"/>
              <a:t>detail? </a:t>
            </a:r>
            <a:r>
              <a:rPr lang="en-US" dirty="0"/>
              <a:t>We're wondering how this will be communicated to </a:t>
            </a:r>
            <a:r>
              <a:rPr lang="en-US" dirty="0" smtClean="0"/>
              <a:t>principals. Will </a:t>
            </a:r>
            <a:r>
              <a:rPr lang="en-US" dirty="0"/>
              <a:t>principals be fielding calls from DHS? Our district hasn't started testing yet, but we wanted to know what might happen so that we can effectively communicate the change with principals. </a:t>
            </a:r>
          </a:p>
        </p:txBody>
      </p:sp>
    </p:spTree>
    <p:extLst>
      <p:ext uri="{BB962C8B-B14F-4D97-AF65-F5344CB8AC3E}">
        <p14:creationId xmlns:p14="http://schemas.microsoft.com/office/powerpoint/2010/main" val="334894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a:xfrm>
            <a:off x="838200" y="1998488"/>
            <a:ext cx="5370095" cy="1193892"/>
          </a:xfrm>
        </p:spPr>
        <p:txBody>
          <a:bodyPr/>
          <a:lstStyle/>
          <a:p>
            <a:r>
              <a:rPr lang="en-US" dirty="0" smtClean="0"/>
              <a:t>Updated Cover Letter</a:t>
            </a:r>
            <a:endParaRPr lang="en-US" dirty="0"/>
          </a:p>
        </p:txBody>
      </p:sp>
      <p:pic>
        <p:nvPicPr>
          <p:cNvPr id="6" name="Picture 5" title="Crisis Alert Letter"/>
          <p:cNvPicPr>
            <a:picLocks noChangeAspect="1"/>
          </p:cNvPicPr>
          <p:nvPr/>
        </p:nvPicPr>
        <p:blipFill>
          <a:blip r:embed="rId3"/>
          <a:stretch>
            <a:fillRect/>
          </a:stretch>
        </p:blipFill>
        <p:spPr>
          <a:xfrm>
            <a:off x="6557964" y="96252"/>
            <a:ext cx="5088975" cy="6673516"/>
          </a:xfrm>
          <a:prstGeom prst="rect">
            <a:avLst/>
          </a:prstGeom>
        </p:spPr>
      </p:pic>
    </p:spTree>
    <p:extLst>
      <p:ext uri="{BB962C8B-B14F-4D97-AF65-F5344CB8AC3E}">
        <p14:creationId xmlns:p14="http://schemas.microsoft.com/office/powerpoint/2010/main" val="282611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Science</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r>
              <a:rPr lang="en-US" dirty="0" smtClean="0"/>
              <a:t>Do </a:t>
            </a:r>
            <a:r>
              <a:rPr lang="en-US" dirty="0"/>
              <a:t>we have the new Science Assessment results and will we be administering it or the OAKS for Science this year</a:t>
            </a:r>
            <a:r>
              <a:rPr lang="en-US" dirty="0" smtClean="0"/>
              <a:t>?</a:t>
            </a:r>
          </a:p>
          <a:p>
            <a:r>
              <a:rPr lang="en-US" dirty="0"/>
              <a:t>W</a:t>
            </a:r>
            <a:r>
              <a:rPr lang="en-US" dirty="0" smtClean="0"/>
              <a:t>ill there be </a:t>
            </a:r>
            <a:r>
              <a:rPr lang="en-US" dirty="0"/>
              <a:t>any Science score interpretation webinars or </a:t>
            </a:r>
            <a:r>
              <a:rPr lang="en-US" dirty="0" smtClean="0"/>
              <a:t>documents?</a:t>
            </a:r>
            <a:endParaRPr lang="en-US" dirty="0"/>
          </a:p>
        </p:txBody>
      </p:sp>
    </p:spTree>
    <p:extLst>
      <p:ext uri="{BB962C8B-B14F-4D97-AF65-F5344CB8AC3E}">
        <p14:creationId xmlns:p14="http://schemas.microsoft.com/office/powerpoint/2010/main" val="1730510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ELPA</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r>
              <a:rPr lang="en-US" dirty="0"/>
              <a:t>I</a:t>
            </a:r>
            <a:r>
              <a:rPr lang="en-US" dirty="0" smtClean="0"/>
              <a:t>f </a:t>
            </a:r>
            <a:r>
              <a:rPr lang="en-US" dirty="0"/>
              <a:t>a student completes only part of the ELPA summative before it expires, will they get an overall proficiency level and domain scores? If yes, how many questions do they need to finish in order to get scores?</a:t>
            </a:r>
          </a:p>
        </p:txBody>
      </p:sp>
    </p:spTree>
    <p:extLst>
      <p:ext uri="{BB962C8B-B14F-4D97-AF65-F5344CB8AC3E}">
        <p14:creationId xmlns:p14="http://schemas.microsoft.com/office/powerpoint/2010/main" val="2013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Illustration Glossary </a:t>
            </a:r>
            <a:r>
              <a:rPr lang="en-US" b="0" dirty="0" smtClean="0"/>
              <a:t>(</a:t>
            </a:r>
            <a:r>
              <a:rPr lang="en-US" b="0" dirty="0" smtClean="0">
                <a:hlinkClick r:id="rId3" action="ppaction://hlinkfile"/>
              </a:rPr>
              <a:t>bit.ly/sb-ig</a:t>
            </a:r>
            <a:r>
              <a:rPr lang="en-US" b="0" dirty="0" smtClean="0"/>
              <a:t>)</a:t>
            </a:r>
            <a:endParaRPr lang="en-US" b="0"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716492" cy="3292652"/>
          </a:xfrm>
        </p:spPr>
        <p:txBody>
          <a:bodyPr>
            <a:normAutofit/>
          </a:bodyPr>
          <a:lstStyle/>
          <a:p>
            <a:pPr marL="0" indent="0">
              <a:buNone/>
            </a:pPr>
            <a:r>
              <a:rPr lang="en-US" dirty="0" smtClean="0"/>
              <a:t>Current Status: the IG is </a:t>
            </a:r>
            <a:r>
              <a:rPr lang="en-US" b="1" u="sng" dirty="0" smtClean="0"/>
              <a:t>not yet</a:t>
            </a:r>
            <a:r>
              <a:rPr lang="en-US" dirty="0" smtClean="0"/>
              <a:t> in the operational assessment as ODE is still gathering evidence to inform a student-centered decision</a:t>
            </a:r>
          </a:p>
          <a:p>
            <a:pPr lvl="1"/>
            <a:r>
              <a:rPr lang="en-US" dirty="0" smtClean="0"/>
              <a:t>Accessibility Panel input</a:t>
            </a:r>
          </a:p>
          <a:p>
            <a:pPr lvl="1"/>
            <a:r>
              <a:rPr lang="en-US" dirty="0" smtClean="0"/>
              <a:t>Psychometric analysis</a:t>
            </a:r>
            <a:endParaRPr lang="en-US" dirty="0"/>
          </a:p>
          <a:p>
            <a:pPr marL="0" indent="0">
              <a:buNone/>
            </a:pPr>
            <a:endParaRPr lang="en-US" dirty="0" smtClean="0"/>
          </a:p>
          <a:p>
            <a:pPr marL="0" indent="0">
              <a:buNone/>
            </a:pPr>
            <a:r>
              <a:rPr lang="en-US" dirty="0" smtClean="0"/>
              <a:t>Option 1: Implement in 2020, later in the testing window</a:t>
            </a:r>
          </a:p>
          <a:p>
            <a:pPr marL="0" indent="0">
              <a:buNone/>
            </a:pPr>
            <a:r>
              <a:rPr lang="en-US" dirty="0" smtClean="0"/>
              <a:t>Option 2: Implement in 2021</a:t>
            </a:r>
          </a:p>
        </p:txBody>
      </p:sp>
    </p:spTree>
    <p:extLst>
      <p:ext uri="{BB962C8B-B14F-4D97-AF65-F5344CB8AC3E}">
        <p14:creationId xmlns:p14="http://schemas.microsoft.com/office/powerpoint/2010/main" val="1646738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Essential Skills</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r>
              <a:rPr lang="en-US" dirty="0" smtClean="0"/>
              <a:t>How do you access/locate support and training for work samples?</a:t>
            </a:r>
          </a:p>
          <a:p>
            <a:r>
              <a:rPr lang="en-US" dirty="0" smtClean="0"/>
              <a:t>Scoring and training resources are on ODE’s Essential </a:t>
            </a:r>
            <a:r>
              <a:rPr lang="en-US" smtClean="0"/>
              <a:t>Skills webpage.</a:t>
            </a:r>
          </a:p>
          <a:p>
            <a:r>
              <a:rPr lang="en-US" dirty="0" smtClean="0"/>
              <a:t>Ask ESDs about workshops in your region.</a:t>
            </a:r>
            <a:endParaRPr lang="en-US" dirty="0"/>
          </a:p>
        </p:txBody>
      </p:sp>
    </p:spTree>
    <p:extLst>
      <p:ext uri="{BB962C8B-B14F-4D97-AF65-F5344CB8AC3E}">
        <p14:creationId xmlns:p14="http://schemas.microsoft.com/office/powerpoint/2010/main" val="235352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2020-02-20T08:00:00+00:00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2C872CFA-EC8D-4ED0-A661-67EE93D05D50}"/>
</file>

<file path=customXml/itemProps2.xml><?xml version="1.0" encoding="utf-8"?>
<ds:datastoreItem xmlns:ds="http://schemas.openxmlformats.org/officeDocument/2006/customXml" ds:itemID="{AB5BF475-D4E9-4775-AF33-304AAB90B99A}"/>
</file>

<file path=customXml/itemProps3.xml><?xml version="1.0" encoding="utf-8"?>
<ds:datastoreItem xmlns:ds="http://schemas.openxmlformats.org/officeDocument/2006/customXml" ds:itemID="{99B3EC7A-315B-4079-AB9C-7E00F61EB531}"/>
</file>

<file path=docProps/app.xml><?xml version="1.0" encoding="utf-8"?>
<Properties xmlns="http://schemas.openxmlformats.org/officeDocument/2006/extended-properties" xmlns:vt="http://schemas.openxmlformats.org/officeDocument/2006/docPropsVTypes">
  <Template>ode_powerpoint-template-b</Template>
  <TotalTime>1525</TotalTime>
  <Words>1417</Words>
  <Application>Microsoft Office PowerPoint</Application>
  <PresentationFormat>Widescreen</PresentationFormat>
  <Paragraphs>66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ODE_Powerpoint Template B</vt:lpstr>
      <vt:lpstr>DTC Webinar</vt:lpstr>
      <vt:lpstr>Quick Reminders</vt:lpstr>
      <vt:lpstr>ODE Mandatory Reporting</vt:lpstr>
      <vt:lpstr>Updated Cover Letter</vt:lpstr>
      <vt:lpstr>Science</vt:lpstr>
      <vt:lpstr>ELPA</vt:lpstr>
      <vt:lpstr>Illustration Glossary (bit.ly/sb-ig)</vt:lpstr>
      <vt:lpstr>Essential Skills</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169</cp:revision>
  <cp:lastPrinted>2018-11-05T16:57:42Z</cp:lastPrinted>
  <dcterms:created xsi:type="dcterms:W3CDTF">2018-06-14T19:26:51Z</dcterms:created>
  <dcterms:modified xsi:type="dcterms:W3CDTF">2020-02-20T18:04:28Z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