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handoutMasterIdLst>
    <p:handoutMasterId r:id="rId9"/>
  </p:handoutMasterIdLst>
  <p:sldIdLst>
    <p:sldId id="258" r:id="rId2"/>
    <p:sldId id="296" r:id="rId3"/>
    <p:sldId id="257" r:id="rId4"/>
    <p:sldId id="295" r:id="rId5"/>
    <p:sldId id="294" r:id="rId6"/>
    <p:sldId id="286" r:id="rId7"/>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43" autoAdjust="0"/>
    <p:restoredTop sz="89302" autoAdjust="0"/>
  </p:normalViewPr>
  <p:slideViewPr>
    <p:cSldViewPr>
      <p:cViewPr varScale="1">
        <p:scale>
          <a:sx n="58" d="100"/>
          <a:sy n="58" d="100"/>
        </p:scale>
        <p:origin x="90" y="9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52DE066A-9A01-4DF3-BB04-6761B4005E17}" type="datetimeFigureOut">
              <a:rPr lang="en-US" smtClean="0"/>
              <a:t>4/2/2018</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54742F26-D69D-47A0-8869-F26E0BEFA147}" type="slidenum">
              <a:rPr lang="en-US" smtClean="0"/>
              <a:t>‹#›</a:t>
            </a:fld>
            <a:endParaRPr lang="en-US"/>
          </a:p>
        </p:txBody>
      </p:sp>
    </p:spTree>
    <p:extLst>
      <p:ext uri="{BB962C8B-B14F-4D97-AF65-F5344CB8AC3E}">
        <p14:creationId xmlns:p14="http://schemas.microsoft.com/office/powerpoint/2010/main" val="3977818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B1D45D18-6393-45AA-9BDC-983052B8E5F7}" type="datetimeFigureOut">
              <a:rPr lang="en-US" smtClean="0"/>
              <a:t>4/2/2018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229FE0B8-4B27-4B96-82D5-3C6CC8C3EC56}" type="slidenum">
              <a:rPr lang="en-US" smtClean="0"/>
              <a:t>‹#›</a:t>
            </a:fld>
            <a:endParaRPr lang="en-US"/>
          </a:p>
        </p:txBody>
      </p:sp>
    </p:spTree>
    <p:extLst>
      <p:ext uri="{BB962C8B-B14F-4D97-AF65-F5344CB8AC3E}">
        <p14:creationId xmlns:p14="http://schemas.microsoft.com/office/powerpoint/2010/main" val="2414969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FE0B8-4B27-4B96-82D5-3C6CC8C3EC56}" type="slidenum">
              <a:rPr lang="en-US" smtClean="0"/>
              <a:t>1</a:t>
            </a:fld>
            <a:endParaRPr lang="en-US"/>
          </a:p>
        </p:txBody>
      </p:sp>
    </p:spTree>
    <p:extLst>
      <p:ext uri="{BB962C8B-B14F-4D97-AF65-F5344CB8AC3E}">
        <p14:creationId xmlns:p14="http://schemas.microsoft.com/office/powerpoint/2010/main" val="3748173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29FE0B8-4B27-4B96-82D5-3C6CC8C3EC56}" type="slidenum">
              <a:rPr lang="en-US" smtClean="0"/>
              <a:t>3</a:t>
            </a:fld>
            <a:endParaRPr lang="en-US"/>
          </a:p>
        </p:txBody>
      </p:sp>
    </p:spTree>
    <p:extLst>
      <p:ext uri="{BB962C8B-B14F-4D97-AF65-F5344CB8AC3E}">
        <p14:creationId xmlns:p14="http://schemas.microsoft.com/office/powerpoint/2010/main" val="1144279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FE0B8-4B27-4B96-82D5-3C6CC8C3EC56}"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7121139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103652"/>
            <a:ext cx="8833104"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220756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17ACD3B2-23CE-4CC1-AC69-CE896D43AD09}" type="datetime1">
              <a:rPr lang="en-US" smtClean="0"/>
              <a:t>4/2/2018</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6" name="Slide Number Placeholder 5"/>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35760241-52D4-4C0D-9708-865D3B8131F7}" type="datetime1">
              <a:rPr lang="en-US" smtClean="0"/>
              <a:t>4/2/2018</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dirty="0" smtClean="0"/>
              <a:t>Click to edit Master title style</a:t>
            </a:r>
            <a:endParaRPr kumimoji="0" lang="en-US" dirty="0"/>
          </a:p>
        </p:txBody>
      </p:sp>
      <p:pic>
        <p:nvPicPr>
          <p:cNvPr id="16"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34200" y="30202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a:xfrm>
            <a:off x="4361688" y="1026372"/>
            <a:ext cx="457200" cy="441325"/>
          </a:xfrm>
          <a:prstGeom prst="rect">
            <a:avLst/>
          </a:prstGeom>
        </p:spPr>
        <p:txBody>
          <a:bodyPr/>
          <a:lstStyle/>
          <a:p>
            <a:fld id="{CEB2204D-2938-493C-86A2-C49CF71EEF58}"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103652"/>
            <a:ext cx="8845296"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2442" y="220980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a:prstGeom prst="rect">
            <a:avLst/>
          </a:prstGeom>
        </p:spPr>
        <p:txBody>
          <a:bodyPr/>
          <a:lstStyle/>
          <a:p>
            <a:fld id="{82C6D8B5-3D11-470C-873E-925C97ADE43D}" type="datetime1">
              <a:rPr lang="en-US" smtClean="0"/>
              <a:t>4/2/2018</a:t>
            </a:fld>
            <a:endParaRPr lang="en-US"/>
          </a:p>
        </p:txBody>
      </p:sp>
      <p:sp>
        <p:nvSpPr>
          <p:cNvPr id="6" name="Footer Placeholder 5"/>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7" name="Slide Number Placeholder 6"/>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a:xfrm>
            <a:off x="5791200" y="6404984"/>
            <a:ext cx="3044952" cy="365760"/>
          </a:xfrm>
          <a:prstGeom prst="rect">
            <a:avLst/>
          </a:prstGeom>
        </p:spPr>
        <p:txBody>
          <a:bodyPr/>
          <a:lstStyle/>
          <a:p>
            <a:fld id="{A8775C08-7F7B-406A-A262-BBC4C127E453}" type="datetime1">
              <a:rPr lang="en-US" smtClean="0"/>
              <a:t>4/2/2018</a:t>
            </a:fld>
            <a:endParaRPr lang="en-US"/>
          </a:p>
        </p:txBody>
      </p:sp>
      <p:sp>
        <p:nvSpPr>
          <p:cNvPr id="8" name="Footer Placeholder 7"/>
          <p:cNvSpPr>
            <a:spLocks noGrp="1"/>
          </p:cNvSpPr>
          <p:nvPr>
            <p:ph type="ftr" sz="quarter" idx="11"/>
          </p:nvPr>
        </p:nvSpPr>
        <p:spPr>
          <a:xfrm>
            <a:off x="304800" y="6409944"/>
            <a:ext cx="3581400" cy="365760"/>
          </a:xfrm>
          <a:prstGeom prst="rect">
            <a:avLst/>
          </a:prstGeom>
        </p:spPr>
        <p:txBody>
          <a:bodyPr/>
          <a:lstStyle/>
          <a:p>
            <a:r>
              <a:rPr lang="en-US" dirty="0" smtClean="0"/>
              <a:t>Office of Learning – Assessment</a:t>
            </a:r>
          </a:p>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pic>
        <p:nvPicPr>
          <p:cNvPr id="28"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5791200" y="6404984"/>
            <a:ext cx="3044952" cy="365760"/>
          </a:xfrm>
          <a:prstGeom prst="rect">
            <a:avLst/>
          </a:prstGeom>
        </p:spPr>
        <p:txBody>
          <a:bodyPr/>
          <a:lstStyle/>
          <a:p>
            <a:fld id="{FDD5EBE9-E9DB-497A-8535-1DE8D4B3D0A9}" type="datetime1">
              <a:rPr lang="en-US" smtClean="0"/>
              <a:t>4/2/2018</a:t>
            </a:fld>
            <a:endParaRPr lang="en-US"/>
          </a:p>
        </p:txBody>
      </p:sp>
      <p:sp>
        <p:nvSpPr>
          <p:cNvPr id="4" name="Footer Placeholder 3"/>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5" name="Slide Number Placeholder 4"/>
          <p:cNvSpPr>
            <a:spLocks noGrp="1"/>
          </p:cNvSpPr>
          <p:nvPr>
            <p:ph type="sldNum" sz="quarter" idx="12"/>
          </p:nvPr>
        </p:nvSpPr>
        <p:spPr>
          <a:xfrm>
            <a:off x="4343400" y="1036020"/>
            <a:ext cx="457200" cy="441325"/>
          </a:xfrm>
          <a:prstGeom prst="rect">
            <a:avLst/>
          </a:prstGeom>
        </p:spPr>
        <p:txBody>
          <a:bodyPr/>
          <a:lstStyle/>
          <a:p>
            <a:fld id="{CEB2204D-2938-493C-86A2-C49CF71EEF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a:xfrm>
            <a:off x="5791200" y="6404984"/>
            <a:ext cx="3044952" cy="365760"/>
          </a:xfrm>
          <a:prstGeom prst="rect">
            <a:avLst/>
          </a:prstGeom>
        </p:spPr>
        <p:txBody>
          <a:bodyPr/>
          <a:lstStyle/>
          <a:p>
            <a:fld id="{C79052FC-CBE8-452E-B7D3-6BE30A91BDBD}" type="datetime1">
              <a:rPr lang="en-US" smtClean="0"/>
              <a:t>4/2/2018</a:t>
            </a:fld>
            <a:endParaRPr lang="en-US"/>
          </a:p>
        </p:txBody>
      </p:sp>
      <p:sp>
        <p:nvSpPr>
          <p:cNvPr id="3" name="Footer Placeholder 2"/>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pic>
        <p:nvPicPr>
          <p:cNvPr id="11"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43777" y="6327792"/>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91200" y="6404984"/>
            <a:ext cx="3044952" cy="365760"/>
          </a:xfrm>
          <a:prstGeom prst="rect">
            <a:avLst/>
          </a:prstGeom>
        </p:spPr>
        <p:txBody>
          <a:bodyPr/>
          <a:lstStyle/>
          <a:p>
            <a:fld id="{564C0C39-5FE3-49BE-88E5-9372A4820644}" type="datetime1">
              <a:rPr lang="en-US" smtClean="0"/>
              <a:t>4/2/2018</a:t>
            </a:fld>
            <a:endParaRPr lang="en-US"/>
          </a:p>
        </p:txBody>
      </p:sp>
      <p:sp>
        <p:nvSpPr>
          <p:cNvPr id="6" name="Footer Placeholder 5"/>
          <p:cNvSpPr>
            <a:spLocks noGrp="1"/>
          </p:cNvSpPr>
          <p:nvPr>
            <p:ph type="ftr" sz="quarter" idx="11"/>
          </p:nvPr>
        </p:nvSpPr>
        <p:spPr>
          <a:xfrm>
            <a:off x="301752" y="6410848"/>
            <a:ext cx="3383280" cy="365760"/>
          </a:xfrm>
          <a:prstGeom prst="rect">
            <a:avLst/>
          </a:prstGeom>
        </p:spPr>
        <p:txBody>
          <a:bodyPr/>
          <a:lstStyle/>
          <a:p>
            <a:r>
              <a:rPr lang="en-US" dirty="0" smtClean="0"/>
              <a:t>Office of Learning – Assessment</a:t>
            </a:r>
          </a:p>
          <a:p>
            <a:endParaRPr lang="en-US" dirty="0"/>
          </a:p>
        </p:txBody>
      </p:sp>
      <p:pic>
        <p:nvPicPr>
          <p:cNvPr id="22"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27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a:prstGeom prst="rect">
            <a:avLst/>
          </a:prstGeom>
        </p:spPr>
        <p:txBody>
          <a:bodyPr/>
          <a:lstStyle/>
          <a:p>
            <a:fld id="{059E0B67-9E5B-4777-A009-858CEC886942}" type="datetime1">
              <a:rPr lang="en-US" smtClean="0"/>
              <a:t>4/2/2018</a:t>
            </a:fld>
            <a:endParaRPr lang="en-US"/>
          </a:p>
        </p:txBody>
      </p:sp>
      <p:sp>
        <p:nvSpPr>
          <p:cNvPr id="6" name="Footer Placeholder 5"/>
          <p:cNvSpPr>
            <a:spLocks noGrp="1"/>
          </p:cNvSpPr>
          <p:nvPr>
            <p:ph type="ftr" sz="quarter" idx="11"/>
          </p:nvPr>
        </p:nvSpPr>
        <p:spPr>
          <a:xfrm>
            <a:off x="301752" y="6410848"/>
            <a:ext cx="3584448" cy="365760"/>
          </a:xfrm>
          <a:prstGeom prst="rect">
            <a:avLst/>
          </a:prstGeom>
        </p:spPr>
        <p:txBody>
          <a:bodyPr/>
          <a:lstStyle/>
          <a:p>
            <a:r>
              <a:rPr lang="en-US" dirty="0" smtClean="0"/>
              <a:t>Office of Learning – Assessment</a:t>
            </a:r>
          </a:p>
          <a:p>
            <a:endParaRPr lang="en-US" dirty="0"/>
          </a:p>
        </p:txBody>
      </p:sp>
      <p:pic>
        <p:nvPicPr>
          <p:cNvPr id="23"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3088"/>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5.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103653"/>
            <a:ext cx="8842248" cy="5942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pic>
        <p:nvPicPr>
          <p:cNvPr id="1026" name="Picture 2" descr="OAKS Web Button_201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 descr="X:\Library\Logos and Brands\2016\O_TeachingLearningAsmt\lbl_TeachingLearningAsmt-sm.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rad.Lenhardt@state.or.u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March 14, 2018</a:t>
            </a:r>
          </a:p>
          <a:p>
            <a:endParaRPr lang="en-US" dirty="0"/>
          </a:p>
        </p:txBody>
      </p:sp>
      <p:sp>
        <p:nvSpPr>
          <p:cNvPr id="4" name="Title 3"/>
          <p:cNvSpPr>
            <a:spLocks noGrp="1"/>
          </p:cNvSpPr>
          <p:nvPr>
            <p:ph type="title"/>
          </p:nvPr>
        </p:nvSpPr>
        <p:spPr/>
        <p:txBody>
          <a:bodyPr/>
          <a:lstStyle/>
          <a:p>
            <a:r>
              <a:rPr lang="en-US" dirty="0" smtClean="0"/>
              <a:t>Informal DTC Webinar</a:t>
            </a:r>
            <a:endParaRPr lang="en-US" dirty="0"/>
          </a:p>
        </p:txBody>
      </p:sp>
      <p:sp>
        <p:nvSpPr>
          <p:cNvPr id="3" name="TextBox 2"/>
          <p:cNvSpPr txBox="1"/>
          <p:nvPr/>
        </p:nvSpPr>
        <p:spPr>
          <a:xfrm>
            <a:off x="1489934" y="3741002"/>
            <a:ext cx="6248400" cy="830997"/>
          </a:xfrm>
          <a:prstGeom prst="rect">
            <a:avLst/>
          </a:prstGeom>
          <a:noFill/>
        </p:spPr>
        <p:txBody>
          <a:bodyPr wrap="square" rtlCol="0">
            <a:spAutoFit/>
          </a:bodyPr>
          <a:lstStyle/>
          <a:p>
            <a:pPr algn="ctr"/>
            <a:r>
              <a:rPr lang="en-US" sz="2400" dirty="0" smtClean="0"/>
              <a:t>Welcome!  Thank you for joining us.  We will begin shortly.</a:t>
            </a:r>
            <a:endParaRPr lang="en-US" sz="2400" dirty="0"/>
          </a:p>
        </p:txBody>
      </p:sp>
    </p:spTree>
    <p:extLst>
      <p:ext uri="{BB962C8B-B14F-4D97-AF65-F5344CB8AC3E}">
        <p14:creationId xmlns:p14="http://schemas.microsoft.com/office/powerpoint/2010/main" val="2873755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 Submission</a:t>
            </a:r>
            <a:endParaRPr lang="en-US" dirty="0"/>
          </a:p>
        </p:txBody>
      </p:sp>
      <p:sp>
        <p:nvSpPr>
          <p:cNvPr id="3" name="Content Placeholder 2"/>
          <p:cNvSpPr>
            <a:spLocks noGrp="1"/>
          </p:cNvSpPr>
          <p:nvPr>
            <p:ph sz="quarter" idx="1"/>
          </p:nvPr>
        </p:nvSpPr>
        <p:spPr/>
        <p:txBody>
          <a:bodyPr/>
          <a:lstStyle/>
          <a:p>
            <a:r>
              <a:rPr lang="en-US" dirty="0" smtClean="0"/>
              <a:t>To continue to make this a valuable use of your time, please remember to submit topics ahead of time to ensure that ODE has the proper personnel and answers available during the webinar</a:t>
            </a:r>
          </a:p>
          <a:p>
            <a:r>
              <a:rPr lang="en-US" dirty="0" smtClean="0"/>
              <a:t>ODE will be reaching out to collect feedback regarding the Informal DTC </a:t>
            </a:r>
            <a:r>
              <a:rPr lang="en-US" smtClean="0"/>
              <a:t>Monthly webinars</a:t>
            </a:r>
            <a:endParaRPr lang="en-US" dirty="0" smtClean="0"/>
          </a:p>
        </p:txBody>
      </p:sp>
    </p:spTree>
    <p:extLst>
      <p:ext uri="{BB962C8B-B14F-4D97-AF65-F5344CB8AC3E}">
        <p14:creationId xmlns:p14="http://schemas.microsoft.com/office/powerpoint/2010/main" val="2287898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Reminders</a:t>
            </a:r>
            <a:endParaRPr lang="en-US" dirty="0"/>
          </a:p>
        </p:txBody>
      </p:sp>
      <p:sp>
        <p:nvSpPr>
          <p:cNvPr id="5" name="Content Placeholder 4" descr="Reminders for the month"/>
          <p:cNvSpPr>
            <a:spLocks noGrp="1"/>
          </p:cNvSpPr>
          <p:nvPr>
            <p:ph sz="quarter" idx="1"/>
          </p:nvPr>
        </p:nvSpPr>
        <p:spPr/>
        <p:txBody>
          <a:bodyPr>
            <a:normAutofit/>
          </a:bodyPr>
          <a:lstStyle/>
          <a:p>
            <a:r>
              <a:rPr lang="en-US" dirty="0" smtClean="0"/>
              <a:t>ELPA21 </a:t>
            </a:r>
            <a:r>
              <a:rPr lang="en-US" dirty="0"/>
              <a:t>Preliminary Student Scores available in OAKS Online Reporting System pending comprehensive quality </a:t>
            </a:r>
            <a:r>
              <a:rPr lang="en-US" dirty="0" smtClean="0"/>
              <a:t>control 3/13</a:t>
            </a:r>
          </a:p>
          <a:p>
            <a:r>
              <a:rPr lang="en-US" dirty="0" smtClean="0"/>
              <a:t>ELPA21 </a:t>
            </a:r>
            <a:r>
              <a:rPr lang="en-US" dirty="0"/>
              <a:t>Tests completed January 9-31 posted to Student Centered Staging pending comprehensive quality </a:t>
            </a:r>
            <a:r>
              <a:rPr lang="en-US" dirty="0" smtClean="0"/>
              <a:t>control 3/13</a:t>
            </a:r>
          </a:p>
          <a:p>
            <a:r>
              <a:rPr lang="en-US" dirty="0" smtClean="0"/>
              <a:t>Essential Skills EL survey deadline 3/15</a:t>
            </a:r>
          </a:p>
          <a:p>
            <a:r>
              <a:rPr lang="en-US" dirty="0" smtClean="0"/>
              <a:t>OAKS </a:t>
            </a:r>
            <a:r>
              <a:rPr lang="en-US" dirty="0"/>
              <a:t>Online Test Delivery System (including Practice Tests), TIDE, and Online Reporting System (ORS) offline for scheduled </a:t>
            </a:r>
            <a:r>
              <a:rPr lang="en-US" dirty="0" smtClean="0"/>
              <a:t>maintenance 3/16-3/18</a:t>
            </a:r>
          </a:p>
        </p:txBody>
      </p:sp>
      <p:sp>
        <p:nvSpPr>
          <p:cNvPr id="4" name="Content Placeholder 2" descr="Reminders for the month of March&#10;"/>
          <p:cNvSpPr txBox="1">
            <a:spLocks/>
          </p:cNvSpPr>
          <p:nvPr/>
        </p:nvSpPr>
        <p:spPr>
          <a:xfrm>
            <a:off x="228600" y="1527048"/>
            <a:ext cx="8686800" cy="4572000"/>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None/>
            </a:pPr>
            <a:endParaRPr lang="en-US" sz="1900" dirty="0" smtClean="0"/>
          </a:p>
        </p:txBody>
      </p:sp>
    </p:spTree>
    <p:extLst>
      <p:ext uri="{BB962C8B-B14F-4D97-AF65-F5344CB8AC3E}">
        <p14:creationId xmlns:p14="http://schemas.microsoft.com/office/powerpoint/2010/main" val="2684140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 Watches and Cell Phones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The restriction on electronic devices described in the TAM is based on test security, to ensure that students do not access a device with internet connection (e.g., to look up information) or the ability to take a photograph. If smart watches have internet connectivity, they would fall into that category and would need to be turned off or collected ahead of testing. </a:t>
            </a:r>
            <a:endParaRPr lang="en-US" dirty="0" smtClean="0"/>
          </a:p>
          <a:p>
            <a:r>
              <a:rPr lang="en-US" dirty="0"/>
              <a:t>If it is a medical necessity for the student to have the device and internet connectivity cannot be disabled, then the school would need to find some other way of ensuring the student did not access or use the device for unapproved purposes while testing. </a:t>
            </a:r>
          </a:p>
        </p:txBody>
      </p:sp>
    </p:spTree>
    <p:extLst>
      <p:ext uri="{BB962C8B-B14F-4D97-AF65-F5344CB8AC3E}">
        <p14:creationId xmlns:p14="http://schemas.microsoft.com/office/powerpoint/2010/main" val="1949993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Text-to-speech</a:t>
            </a:r>
            <a:endParaRPr lang="en-US" dirty="0"/>
          </a:p>
        </p:txBody>
      </p:sp>
      <p:sp>
        <p:nvSpPr>
          <p:cNvPr id="3" name="Content Placeholder 2"/>
          <p:cNvSpPr>
            <a:spLocks noGrp="1"/>
          </p:cNvSpPr>
          <p:nvPr>
            <p:ph sz="quarter" idx="1"/>
          </p:nvPr>
        </p:nvSpPr>
        <p:spPr/>
        <p:txBody>
          <a:bodyPr/>
          <a:lstStyle/>
          <a:p>
            <a:r>
              <a:rPr lang="en-US" dirty="0" smtClean="0"/>
              <a:t>Table 1.1 in the Oregon Accessibility Manual (OAM) provides the definitions for the three categories </a:t>
            </a:r>
            <a:r>
              <a:rPr lang="en-US" dirty="0"/>
              <a:t>of support (Universal Tools, Designated Supports, and </a:t>
            </a:r>
            <a:r>
              <a:rPr lang="en-US" dirty="0" smtClean="0"/>
              <a:t>Accommodations)</a:t>
            </a:r>
          </a:p>
          <a:p>
            <a:r>
              <a:rPr lang="en-US" dirty="0" smtClean="0"/>
              <a:t>As a Designated Support or an Accommodation, the Description and Recommendations for use are found in the OAM (Table 2.3 and 2.5, respectively).</a:t>
            </a:r>
          </a:p>
          <a:p>
            <a:r>
              <a:rPr lang="en-US" dirty="0" smtClean="0"/>
              <a:t>For additional information contact </a:t>
            </a:r>
            <a:r>
              <a:rPr lang="en-US" dirty="0" smtClean="0">
                <a:hlinkClick r:id="rId3"/>
              </a:rPr>
              <a:t>Brad.Lenhardt@state.or.us</a:t>
            </a:r>
            <a:r>
              <a:rPr lang="en-US" dirty="0" smtClean="0"/>
              <a:t> directly.</a:t>
            </a:r>
          </a:p>
          <a:p>
            <a:endParaRPr lang="en-US" dirty="0"/>
          </a:p>
        </p:txBody>
      </p:sp>
    </p:spTree>
    <p:extLst>
      <p:ext uri="{BB962C8B-B14F-4D97-AF65-F5344CB8AC3E}">
        <p14:creationId xmlns:p14="http://schemas.microsoft.com/office/powerpoint/2010/main" val="19239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&amp; Answer</a:t>
            </a:r>
            <a:endParaRPr lang="en-US" dirty="0"/>
          </a:p>
        </p:txBody>
      </p:sp>
      <p:sp>
        <p:nvSpPr>
          <p:cNvPr id="3" name="Content Placeholder 2"/>
          <p:cNvSpPr>
            <a:spLocks noGrp="1"/>
          </p:cNvSpPr>
          <p:nvPr>
            <p:ph sz="quarter" idx="1"/>
          </p:nvPr>
        </p:nvSpPr>
        <p:spPr/>
        <p:txBody>
          <a:bodyPr>
            <a:normAutofit lnSpcReduction="10000"/>
          </a:bodyPr>
          <a:lstStyle/>
          <a:p>
            <a:pPr marL="0" indent="0" algn="ctr">
              <a:buNone/>
            </a:pPr>
            <a:endParaRPr lang="en-US" i="1" dirty="0" smtClean="0"/>
          </a:p>
          <a:p>
            <a:pPr marL="0" indent="0" algn="ctr">
              <a:buNone/>
            </a:pPr>
            <a:r>
              <a:rPr lang="en-US" i="1" u="sng" dirty="0" smtClean="0"/>
              <a:t>Specialists Present</a:t>
            </a:r>
          </a:p>
          <a:p>
            <a:pPr marL="0" indent="0" algn="ctr">
              <a:buNone/>
            </a:pPr>
            <a:endParaRPr lang="en-US" dirty="0"/>
          </a:p>
          <a:p>
            <a:r>
              <a:rPr lang="en-US" dirty="0" smtClean="0"/>
              <a:t>Ben Wolcott - English Language Proficiency Assessment for the 21st Century </a:t>
            </a:r>
          </a:p>
          <a:p>
            <a:r>
              <a:rPr lang="en-US" dirty="0" smtClean="0"/>
              <a:t>Bryan </a:t>
            </a:r>
            <a:r>
              <a:rPr lang="en-US" dirty="0"/>
              <a:t>Toller - Mathematics  </a:t>
            </a:r>
          </a:p>
          <a:p>
            <a:r>
              <a:rPr lang="en-US" dirty="0"/>
              <a:t>Cindy Barrick - Accountability Warehouse Extract, Secure Assessment Reports, Student Centered Staging</a:t>
            </a:r>
          </a:p>
          <a:p>
            <a:r>
              <a:rPr lang="en-US" dirty="0" smtClean="0"/>
              <a:t>Dan </a:t>
            </a:r>
            <a:r>
              <a:rPr lang="en-US" dirty="0"/>
              <a:t>Farley - Interim Director of Assessment </a:t>
            </a:r>
          </a:p>
          <a:p>
            <a:pPr marL="0" indent="0" algn="ctr">
              <a:buNone/>
            </a:pPr>
            <a:endParaRPr lang="en-US" dirty="0"/>
          </a:p>
        </p:txBody>
      </p:sp>
    </p:spTree>
    <p:extLst>
      <p:ext uri="{BB962C8B-B14F-4D97-AF65-F5344CB8AC3E}">
        <p14:creationId xmlns:p14="http://schemas.microsoft.com/office/powerpoint/2010/main" val="27541170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10">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2060"/>
      </a:hlink>
      <a:folHlink>
        <a:srgbClr val="00206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 xsi:nil="tru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64619922-D5D7-4047-977C-C9676F14A119}"/>
</file>

<file path=customXml/itemProps2.xml><?xml version="1.0" encoding="utf-8"?>
<ds:datastoreItem xmlns:ds="http://schemas.openxmlformats.org/officeDocument/2006/customXml" ds:itemID="{522E71AD-C556-4445-89A6-FA78546856C7}"/>
</file>

<file path=customXml/itemProps3.xml><?xml version="1.0" encoding="utf-8"?>
<ds:datastoreItem xmlns:ds="http://schemas.openxmlformats.org/officeDocument/2006/customXml" ds:itemID="{84C76B3F-55DE-4679-B9F6-DE5A7473AE57}"/>
</file>

<file path=docProps/app.xml><?xml version="1.0" encoding="utf-8"?>
<Properties xmlns="http://schemas.openxmlformats.org/officeDocument/2006/extended-properties" xmlns:vt="http://schemas.openxmlformats.org/officeDocument/2006/docPropsVTypes">
  <Template>Civic</Template>
  <TotalTime>1371</TotalTime>
  <Words>361</Words>
  <Application>Microsoft Office PowerPoint</Application>
  <PresentationFormat>On-screen Show (4:3)</PresentationFormat>
  <Paragraphs>29</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Georgia</vt:lpstr>
      <vt:lpstr>Wingdings</vt:lpstr>
      <vt:lpstr>Wingdings 2</vt:lpstr>
      <vt:lpstr>Civic</vt:lpstr>
      <vt:lpstr>Informal DTC Webinar</vt:lpstr>
      <vt:lpstr>Topic Submission</vt:lpstr>
      <vt:lpstr>Quick Reminders</vt:lpstr>
      <vt:lpstr>Smart Watches and Cell Phones</vt:lpstr>
      <vt:lpstr>Text-to-speech</vt:lpstr>
      <vt:lpstr>Question &amp; Answer</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LEDOUX Renee - ODE</cp:lastModifiedBy>
  <cp:revision>210</cp:revision>
  <cp:lastPrinted>2014-12-09T22:00:27Z</cp:lastPrinted>
  <dcterms:created xsi:type="dcterms:W3CDTF">2014-07-22T18:09:16Z</dcterms:created>
  <dcterms:modified xsi:type="dcterms:W3CDTF">2018-04-02T21:21:43Z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