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8" r:id="rId2"/>
    <p:sldId id="257" r:id="rId3"/>
    <p:sldId id="297" r:id="rId4"/>
    <p:sldId id="298" r:id="rId5"/>
    <p:sldId id="296" r:id="rId6"/>
    <p:sldId id="286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3" autoAdjust="0"/>
    <p:restoredTop sz="89302" autoAdjust="0"/>
  </p:normalViewPr>
  <p:slideViewPr>
    <p:cSldViewPr>
      <p:cViewPr varScale="1">
        <p:scale>
          <a:sx n="55" d="100"/>
          <a:sy n="55" d="100"/>
        </p:scale>
        <p:origin x="9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2DE066A-9A01-4DF3-BB04-6761B4005E1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4742F26-D69D-47A0-8869-F26E0BEF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8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1D45D18-6393-45AA-9BDC-983052B8E5F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29FE0B8-4B27-4B96-82D5-3C6CC8C3E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6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FE0B8-4B27-4B96-82D5-3C6CC8C3EC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73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FE0B8-4B27-4B96-82D5-3C6CC8C3E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7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103652"/>
            <a:ext cx="8833104" cy="5975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76" y="2207560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X:\Library\Logos and Brands\2016\O_TeachingLearningAsmt\lbl_TeachingLearningAsmt-sm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0"/>
            <a:ext cx="2362200" cy="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X:\Library\Logos and Brands\2016\O_AccountabilityResearchInfoServices\lbl_AccountabilityResearchInfoServices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69100"/>
            <a:ext cx="3022092" cy="6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17ACD3B2-23CE-4CC1-AC69-CE896D43AD09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35760241-52D4-4C0D-9708-865D3B8131F7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6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20251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103652"/>
            <a:ext cx="8845296" cy="5975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42" y="2209800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X:\Library\Logos and Brands\2016\O_TeachingLearningAsmt\lbl_TeachingLearningAsmt-sm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0"/>
            <a:ext cx="2362200" cy="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X:\Library\Logos and Brands\2016\O_AccountabilityResearchInfoServices\lbl_AccountabilityResearchInfoServices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69100"/>
            <a:ext cx="3022092" cy="6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fld id="{82C6D8B5-3D11-470C-873E-925C97ADE43D}" type="datetime1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8775C08-7F7B-406A-A262-BBC4C127E453}" type="datetime1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76" y="1050525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FDD5EBE9-E9DB-497A-8535-1DE8D4B3D0A9}" type="datetime1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C79052FC-CBE8-452E-B7D3-6BE30A91BDBD}" type="datetime1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pic>
        <p:nvPicPr>
          <p:cNvPr id="11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777" y="6327792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564C0C39-5FE3-49BE-88E5-9372A4820644}" type="datetime1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pic>
        <p:nvPicPr>
          <p:cNvPr id="22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88" y="322751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059E0B67-9E5B-4777-A009-858CEC886942}" type="datetime1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pic>
        <p:nvPicPr>
          <p:cNvPr id="23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88" y="323088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103653"/>
            <a:ext cx="8842248" cy="5942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1026" name="Picture 2" descr="OAKS Web Button_201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76" y="1050525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X:\Library\Logos and Brands\2016\O_TeachingLearningAsmt\lbl_TeachingLearningAsmt-sm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0"/>
            <a:ext cx="2362200" cy="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X:\Library\Logos and Brands\2016\O_AccountabilityResearchInfoServices\lbl_AccountabilityResearchInfoServices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69100"/>
            <a:ext cx="3022092" cy="6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April 11, 2018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DTC Webinar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89934" y="3741002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Welcome!  Thank you for joining us.  We will begin shortly.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375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Reminders</a:t>
            </a:r>
            <a:endParaRPr lang="en-US" dirty="0"/>
          </a:p>
        </p:txBody>
      </p:sp>
      <p:sp>
        <p:nvSpPr>
          <p:cNvPr id="5" name="Content Placeholder 4" descr="Quick reminder dates" title="Slid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ELPA21 Tests Completed February 1-28 posted to Student Centered Staging 4/10</a:t>
            </a:r>
          </a:p>
          <a:p>
            <a:r>
              <a:rPr lang="en-US" dirty="0" smtClean="0"/>
              <a:t>ELPA21 Test Window Closes 4/13</a:t>
            </a:r>
          </a:p>
          <a:p>
            <a:r>
              <a:rPr lang="en-US" dirty="0"/>
              <a:t>OAKS </a:t>
            </a:r>
            <a:r>
              <a:rPr lang="en-US" dirty="0" smtClean="0"/>
              <a:t>Online </a:t>
            </a:r>
            <a:r>
              <a:rPr lang="en-US" dirty="0"/>
              <a:t>Reporting System </a:t>
            </a:r>
            <a:r>
              <a:rPr lang="en-US" dirty="0" smtClean="0"/>
              <a:t>offline for </a:t>
            </a:r>
            <a:r>
              <a:rPr lang="en-US" dirty="0"/>
              <a:t>deployment of Smarter Balanced Score </a:t>
            </a:r>
            <a:r>
              <a:rPr lang="en-US" dirty="0" smtClean="0"/>
              <a:t>Reports 4/18-4/23 </a:t>
            </a:r>
          </a:p>
          <a:p>
            <a:r>
              <a:rPr lang="en-US" dirty="0"/>
              <a:t>OAKS Online Test Delivery </a:t>
            </a:r>
            <a:r>
              <a:rPr lang="en-US" dirty="0" smtClean="0"/>
              <a:t>System, </a:t>
            </a:r>
            <a:r>
              <a:rPr lang="en-US" dirty="0"/>
              <a:t>TIDE, and Online Reporting System (ORS) offline for scheduled </a:t>
            </a:r>
            <a:r>
              <a:rPr lang="en-US" dirty="0" smtClean="0"/>
              <a:t>maintenance 4/20-4/22</a:t>
            </a:r>
          </a:p>
          <a:p>
            <a:r>
              <a:rPr lang="en-US" dirty="0"/>
              <a:t>OAKS Extended Assessments Testing Window for </a:t>
            </a:r>
            <a:r>
              <a:rPr lang="en-US" dirty="0" smtClean="0"/>
              <a:t>ELA, Math, </a:t>
            </a:r>
            <a:r>
              <a:rPr lang="en-US" dirty="0"/>
              <a:t>and </a:t>
            </a:r>
            <a:r>
              <a:rPr lang="en-US" dirty="0" smtClean="0"/>
              <a:t>Science Closes 4/26</a:t>
            </a:r>
          </a:p>
        </p:txBody>
      </p:sp>
      <p:sp>
        <p:nvSpPr>
          <p:cNvPr id="4" name="Content Placeholder 2" title="Quick Reminder Slide"/>
          <p:cNvSpPr txBox="1">
            <a:spLocks/>
          </p:cNvSpPr>
          <p:nvPr/>
        </p:nvSpPr>
        <p:spPr>
          <a:xfrm>
            <a:off x="228600" y="1527048"/>
            <a:ext cx="86868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26841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 for ELL students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Statewide assessment accessibility supports for all students can be found in the Oregon Accessibility Manual (OAM).</a:t>
            </a:r>
          </a:p>
          <a:p>
            <a:r>
              <a:rPr lang="en-US" dirty="0"/>
              <a:t>The accessibility supports for the </a:t>
            </a:r>
            <a:r>
              <a:rPr lang="en-US" dirty="0" smtClean="0"/>
              <a:t>OAKS(Smarter Balanced) </a:t>
            </a:r>
            <a:r>
              <a:rPr lang="en-US" dirty="0"/>
              <a:t>ELA and Math assessments are found on the following pages of the OAM:</a:t>
            </a:r>
          </a:p>
          <a:p>
            <a:pPr lvl="1"/>
            <a:r>
              <a:rPr lang="en-US" dirty="0"/>
              <a:t>Universal Tools (pp. 9-12)</a:t>
            </a:r>
          </a:p>
          <a:p>
            <a:pPr lvl="1"/>
            <a:r>
              <a:rPr lang="en-US" dirty="0"/>
              <a:t>Designated Supports (pp. 13-18)</a:t>
            </a:r>
          </a:p>
          <a:p>
            <a:pPr lvl="1"/>
            <a:r>
              <a:rPr lang="en-US" dirty="0"/>
              <a:t>Accommodations (pp. 19-26)</a:t>
            </a:r>
          </a:p>
          <a:p>
            <a:r>
              <a:rPr lang="en-US" dirty="0"/>
              <a:t>District Question: “The EL student is emerged in the normal classroom, but reading at a 1st grade level.  Can the normal ELA and math test be read aloud to them?”</a:t>
            </a:r>
          </a:p>
          <a:p>
            <a:pPr lvl="1"/>
            <a:r>
              <a:rPr lang="en-US" dirty="0"/>
              <a:t>Read Aloud (Designated Support, p. 17) is available for any student with an </a:t>
            </a:r>
            <a:r>
              <a:rPr lang="en-US" u="sng" dirty="0"/>
              <a:t>identified</a:t>
            </a:r>
            <a:r>
              <a:rPr lang="en-US" dirty="0"/>
              <a:t> need for Math stimuli and items and ELA items.</a:t>
            </a:r>
          </a:p>
          <a:p>
            <a:pPr lvl="1"/>
            <a:r>
              <a:rPr lang="en-US" dirty="0"/>
              <a:t>Read Aloud (Accommodation, p. 22) is available for any student with a </a:t>
            </a:r>
            <a:r>
              <a:rPr lang="en-US" u="sng" dirty="0"/>
              <a:t>documented</a:t>
            </a:r>
            <a:r>
              <a:rPr lang="en-US" dirty="0"/>
              <a:t> need (i.e., IEP or 504 Plan) for ELA reading stimuli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6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Tool Options </a:t>
            </a:r>
            <a:r>
              <a:rPr lang="en-US" smtClean="0"/>
              <a:t>for Dyslexia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Criteria for Selecting Screeners (OAR 581-002-1820)</a:t>
            </a:r>
          </a:p>
          <a:p>
            <a:pPr lvl="1"/>
            <a:r>
              <a:rPr lang="en-US" dirty="0" smtClean="0"/>
              <a:t>Strong predictive validity, classification accuracy, and norm-referenced scoring;</a:t>
            </a:r>
          </a:p>
          <a:p>
            <a:pPr lvl="1"/>
            <a:r>
              <a:rPr lang="en-US" dirty="0" smtClean="0"/>
              <a:t>Include measures of all of the following areas at least once per year in kindergarten:</a:t>
            </a:r>
          </a:p>
          <a:p>
            <a:pPr lvl="2"/>
            <a:r>
              <a:rPr lang="en-US" dirty="0"/>
              <a:t>Phonological </a:t>
            </a:r>
            <a:r>
              <a:rPr lang="en-US" dirty="0" smtClean="0"/>
              <a:t>Awareness</a:t>
            </a:r>
            <a:endParaRPr lang="en-US" dirty="0"/>
          </a:p>
          <a:p>
            <a:pPr lvl="2"/>
            <a:r>
              <a:rPr lang="en-US" dirty="0"/>
              <a:t>L/S </a:t>
            </a:r>
            <a:r>
              <a:rPr lang="en-US" dirty="0" smtClean="0"/>
              <a:t>Correspondence</a:t>
            </a:r>
            <a:endParaRPr lang="en-US" dirty="0"/>
          </a:p>
          <a:p>
            <a:pPr lvl="2"/>
            <a:r>
              <a:rPr lang="en-US" dirty="0"/>
              <a:t>Rapid </a:t>
            </a:r>
            <a:r>
              <a:rPr lang="en-US" dirty="0" smtClean="0"/>
              <a:t>Naming</a:t>
            </a:r>
          </a:p>
          <a:p>
            <a:pPr lvl="1"/>
            <a:r>
              <a:rPr lang="en-US" dirty="0" smtClean="0"/>
              <a:t>Include measures of all of the following areas at least once per year in first grade:</a:t>
            </a:r>
          </a:p>
          <a:p>
            <a:pPr lvl="2"/>
            <a:r>
              <a:rPr lang="en-US" dirty="0"/>
              <a:t>Phonological Awareness</a:t>
            </a:r>
          </a:p>
          <a:p>
            <a:pPr lvl="2"/>
            <a:r>
              <a:rPr lang="en-US" dirty="0"/>
              <a:t>L/S Correspondence</a:t>
            </a:r>
          </a:p>
          <a:p>
            <a:pPr lvl="2"/>
            <a:r>
              <a:rPr lang="en-US" dirty="0"/>
              <a:t>Rapid Naming</a:t>
            </a:r>
          </a:p>
          <a:p>
            <a:pPr lvl="2"/>
            <a:r>
              <a:rPr lang="en-US" dirty="0"/>
              <a:t>Word or Pseudo Word Reading Fluency</a:t>
            </a:r>
          </a:p>
          <a:p>
            <a:pPr lvl="2"/>
            <a:r>
              <a:rPr lang="en-US" dirty="0"/>
              <a:t>Oral Reading </a:t>
            </a:r>
            <a:r>
              <a:rPr lang="en-US" dirty="0" smtClean="0"/>
              <a:t>Fluency</a:t>
            </a:r>
          </a:p>
          <a:p>
            <a:pPr lvl="1"/>
            <a:r>
              <a:rPr lang="en-US" dirty="0" smtClean="0"/>
              <a:t>Include options for progress monitoring measures; and</a:t>
            </a:r>
          </a:p>
          <a:p>
            <a:pPr lvl="1"/>
            <a:r>
              <a:rPr lang="en-US" dirty="0" smtClean="0"/>
              <a:t>Be cost effective.</a:t>
            </a:r>
          </a:p>
        </p:txBody>
      </p:sp>
    </p:spTree>
    <p:extLst>
      <p:ext uri="{BB962C8B-B14F-4D97-AF65-F5344CB8AC3E}">
        <p14:creationId xmlns:p14="http://schemas.microsoft.com/office/powerpoint/2010/main" val="178955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Sharespace</a:t>
            </a:r>
            <a:r>
              <a:rPr lang="en-US" dirty="0"/>
              <a:t>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our district we block access to tests when students are supposed to take the Extended Assessment or if their parents opted them out</a:t>
            </a:r>
            <a:r>
              <a:rPr lang="en-US" dirty="0" smtClean="0"/>
              <a:t>. What are other effective </a:t>
            </a:r>
            <a:r>
              <a:rPr lang="en-US" dirty="0"/>
              <a:t>practices that districts are </a:t>
            </a:r>
            <a:r>
              <a:rPr lang="en-US" dirty="0" smtClean="0"/>
              <a:t>using to </a:t>
            </a:r>
            <a:r>
              <a:rPr lang="en-US" dirty="0"/>
              <a:t>keep track and document rationales for their own internal </a:t>
            </a:r>
            <a:r>
              <a:rPr lang="en-US" dirty="0" smtClean="0"/>
              <a:t>purposes?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789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&amp;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u="sng" dirty="0" smtClean="0"/>
              <a:t>Specialists Present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Ben Wolcott - English Language Proficiency Assessment for the 21st Century </a:t>
            </a:r>
          </a:p>
          <a:p>
            <a:r>
              <a:rPr lang="en-US" dirty="0"/>
              <a:t>Brad </a:t>
            </a:r>
            <a:r>
              <a:rPr lang="en-US" dirty="0" err="1"/>
              <a:t>Lenhardt</a:t>
            </a:r>
            <a:r>
              <a:rPr lang="en-US" dirty="0"/>
              <a:t> - Accessibility Supports &amp; Extended Assessment</a:t>
            </a:r>
          </a:p>
          <a:p>
            <a:r>
              <a:rPr lang="en-US" dirty="0"/>
              <a:t>Bryan Toller - Mathematics  </a:t>
            </a:r>
          </a:p>
          <a:p>
            <a:r>
              <a:rPr lang="en-US" dirty="0"/>
              <a:t>Cindy Barrick - Accountability Warehouse Extract, Secure Assessment Reports, Student Centered Staging</a:t>
            </a:r>
          </a:p>
          <a:p>
            <a:r>
              <a:rPr lang="en-US" dirty="0" smtClean="0"/>
              <a:t>Holly </a:t>
            </a:r>
            <a:r>
              <a:rPr lang="en-US" dirty="0"/>
              <a:t>Carter – Test Administration </a:t>
            </a:r>
          </a:p>
          <a:p>
            <a:r>
              <a:rPr lang="en-US" dirty="0"/>
              <a:t>Holly Dalton – Kindergarten Assessment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0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2060"/>
      </a:hlink>
      <a:folHlink>
        <a:srgbClr val="00206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E426A0BE1DCD4282029129806F0353" ma:contentTypeVersion="8" ma:contentTypeDescription="Create a new document." ma:contentTypeScope="" ma:versionID="2fa6e710697f4022c0d5a648e4491bb5">
  <xsd:schema xmlns:xsd="http://www.w3.org/2001/XMLSchema" xmlns:xs="http://www.w3.org/2001/XMLSchema" xmlns:p="http://schemas.microsoft.com/office/2006/metadata/properties" xmlns:ns1="http://schemas.microsoft.com/sharepoint/v3" xmlns:ns2="826a7eb6-1fc1-4229-aedf-6a10bdcdc31e" xmlns:ns3="54031767-dd6d-417c-ab73-583408f47564" targetNamespace="http://schemas.microsoft.com/office/2006/metadata/properties" ma:root="true" ma:fieldsID="256e605d0e29d97c9081fe2632c68745" ns1:_="" ns2:_="" ns3:_="">
    <xsd:import namespace="http://schemas.microsoft.com/sharepoint/v3"/>
    <xsd:import namespace="826a7eb6-1fc1-4229-aedf-6a10bdcdc31e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a7eb6-1fc1-4229-aedf-6a10bdcdc31e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826a7eb6-1fc1-4229-aedf-6a10bdcdc31e" xsi:nil="true"/>
    <Estimated_x0020_Creation_x0020_Date xmlns="826a7eb6-1fc1-4229-aedf-6a10bdcdc31e" xsi:nil="true"/>
    <Priority xmlns="826a7eb6-1fc1-4229-aedf-6a10bdcdc31e">New</Priority>
  </documentManagement>
</p:properties>
</file>

<file path=customXml/itemProps1.xml><?xml version="1.0" encoding="utf-8"?>
<ds:datastoreItem xmlns:ds="http://schemas.openxmlformats.org/officeDocument/2006/customXml" ds:itemID="{EBDBCC6A-AD4E-416E-ABC1-442F16805256}"/>
</file>

<file path=customXml/itemProps2.xml><?xml version="1.0" encoding="utf-8"?>
<ds:datastoreItem xmlns:ds="http://schemas.openxmlformats.org/officeDocument/2006/customXml" ds:itemID="{D5E4AB19-79C8-4923-BD15-2221B80F48F5}"/>
</file>

<file path=customXml/itemProps3.xml><?xml version="1.0" encoding="utf-8"?>
<ds:datastoreItem xmlns:ds="http://schemas.openxmlformats.org/officeDocument/2006/customXml" ds:itemID="{8D3D033C-9778-4237-A294-02F6982454B5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1429</TotalTime>
  <Words>435</Words>
  <Application>Microsoft Office PowerPoint</Application>
  <PresentationFormat>On-screen Show (4:3)</PresentationFormat>
  <Paragraphs>47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Georgia</vt:lpstr>
      <vt:lpstr>Wingdings</vt:lpstr>
      <vt:lpstr>Wingdings 2</vt:lpstr>
      <vt:lpstr>Civic</vt:lpstr>
      <vt:lpstr>Informal DTC Webinar</vt:lpstr>
      <vt:lpstr>Quick Reminders</vt:lpstr>
      <vt:lpstr>Accommodations for ELL students </vt:lpstr>
      <vt:lpstr>Screening Tool Options for Dyslexia</vt:lpstr>
      <vt:lpstr>Sharespace Topics</vt:lpstr>
      <vt:lpstr>Question &amp; Answer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LEDOUX Renee - ODE</cp:lastModifiedBy>
  <cp:revision>219</cp:revision>
  <cp:lastPrinted>2014-12-09T22:00:27Z</cp:lastPrinted>
  <dcterms:created xsi:type="dcterms:W3CDTF">2014-07-22T18:09:16Z</dcterms:created>
  <dcterms:modified xsi:type="dcterms:W3CDTF">2018-04-12T14:40:59Z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0x010100ACE426A0BE1DCD4282029129806F0353</vt:lpwstr>
  </property>
</Properties>
</file>