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7" r:id="rId2"/>
    <p:sldId id="260" r:id="rId3"/>
    <p:sldId id="281" r:id="rId4"/>
    <p:sldId id="276" r:id="rId5"/>
    <p:sldId id="280" r:id="rId6"/>
    <p:sldId id="279" r:id="rId7"/>
    <p:sldId id="277" r:id="rId8"/>
    <p:sldId id="278" r:id="rId9"/>
    <p:sldId id="261"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8" autoAdjust="0"/>
    <p:restoredTop sz="76055" autoAdjust="0"/>
  </p:normalViewPr>
  <p:slideViewPr>
    <p:cSldViewPr snapToGrid="0">
      <p:cViewPr varScale="1">
        <p:scale>
          <a:sx n="42" d="100"/>
          <a:sy n="42" d="100"/>
        </p:scale>
        <p:origin x="11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5/13/2020</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5/13/2020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cure.sos.state.or.us/oard/viewSingleRule.action;JSESSIONID_OARD=wDDd2JjtJwoFbbwJxZ8OQklC7xJpSVMi5Hykwr_pXdpUxcV5gpWx!366350656?ruleVrsnRsn=1452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4539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be working on developing appropriate use protocols for district consideration. </a:t>
            </a:r>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37213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Districts should make assessment information available to parents, both for those who were and were not tested. </a:t>
            </a:r>
            <a:r>
              <a:rPr lang="en-US" sz="1200" kern="1200" dirty="0" smtClean="0">
                <a:solidFill>
                  <a:schemeClr val="tx1"/>
                </a:solidFill>
                <a:effectLst/>
                <a:latin typeface="+mn-lt"/>
                <a:ea typeface="+mn-ea"/>
                <a:cs typeface="+mn-cs"/>
              </a:rPr>
              <a:t>OAR 581-022-2270 (</a:t>
            </a:r>
            <a:r>
              <a:rPr lang="en-US" sz="1200" u="sng" kern="1200" dirty="0" smtClean="0">
                <a:solidFill>
                  <a:schemeClr val="tx1"/>
                </a:solidFill>
                <a:effectLst/>
                <a:latin typeface="+mn-lt"/>
                <a:ea typeface="+mn-ea"/>
                <a:cs typeface="+mn-cs"/>
                <a:hlinkClick r:id="rId3"/>
              </a:rPr>
              <a:t>https://secure.sos.state.or.us/oard/viewSingleRule.action;JSESSIONID_OARD=wDDd2JjtJwoFbbwJxZ8OQklC7xJpSVMi5Hykwr_pXdpUxcV5gpWx!366350656?ruleVrsnRsn=145290</a:t>
            </a:r>
            <a:r>
              <a:rPr lang="en-US" sz="1200" u="sng"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None of the parent reporting requirements have changed. Parents should be made aware of whether their children were able to participate, and, if so, what those results were.</a:t>
            </a:r>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123159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29565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plan to make the 11</a:t>
            </a:r>
            <a:r>
              <a:rPr lang="en-US" baseline="30000" dirty="0" smtClean="0"/>
              <a:t>th</a:t>
            </a:r>
            <a:r>
              <a:rPr lang="en-US" baseline="0" dirty="0" smtClean="0"/>
              <a:t> grade summative assessments available for 12</a:t>
            </a:r>
            <a:r>
              <a:rPr lang="en-US" baseline="30000" dirty="0" smtClean="0"/>
              <a:t>th</a:t>
            </a:r>
            <a:r>
              <a:rPr lang="en-US" baseline="0" dirty="0" smtClean="0"/>
              <a:t> graders in 2020-21. In addition, if the interim assessment is available next year, a district could use the Interim Comprehensive Assessment, if administered in a standardized manner, to provide information that is effectively equivalent to the 11</a:t>
            </a:r>
            <a:r>
              <a:rPr lang="en-US" baseline="30000" dirty="0" smtClean="0"/>
              <a:t>th</a:t>
            </a:r>
            <a:r>
              <a:rPr lang="en-US" baseline="0" dirty="0" smtClean="0"/>
              <a:t> Grade summative assessment.</a:t>
            </a:r>
          </a:p>
          <a:p>
            <a:endParaRPr lang="en-US" baseline="0" dirty="0" smtClean="0"/>
          </a:p>
          <a:p>
            <a:r>
              <a:rPr lang="en-US" baseline="0" dirty="0" smtClean="0"/>
              <a:t>District data entry protocols in Synergy are a district determination. </a:t>
            </a:r>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91908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long as they are juniors or seniors this year, they are subject to the Essential Skills suspension.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guidance pertains to students who were first enrolled in ninth grade in the 2016-2017 school year or earlier; so students who were freshman in years prior to 2016-2017 are also included. This guidance does not apply to students who first enrolled in ninth grade in 2017-2018 or later, unless they have an early graduation plan approved before the Executive Order (EO 20-08) was issued on March 17, 2020. (p.45 DL4A) https://www.oregon.gov/ode/students-and-family/healthsafety/Documents/Distance%20Learning%20for%20All%20Guidance%20March%202020.pdf</a:t>
            </a:r>
          </a:p>
          <a:p>
            <a:endParaRPr lang="en-US" baseline="0" dirty="0" smtClean="0"/>
          </a:p>
          <a:p>
            <a:r>
              <a:rPr lang="en-US" baseline="0" dirty="0" smtClean="0"/>
              <a:t>Again, ODE does not manage district data entry processes or systems. Please reach out to your internal support network for help with this question.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dirty="0"/>
          </a:p>
        </p:txBody>
      </p:sp>
    </p:spTree>
    <p:extLst>
      <p:ext uri="{BB962C8B-B14F-4D97-AF65-F5344CB8AC3E}">
        <p14:creationId xmlns:p14="http://schemas.microsoft.com/office/powerpoint/2010/main" val="415370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dan.farley@state.or.u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May 13,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normAutofit lnSpcReduction="10000"/>
          </a:bodyPr>
          <a:lstStyle/>
          <a:p>
            <a:r>
              <a:rPr lang="en-US" dirty="0" smtClean="0"/>
              <a:t>A Q/A </a:t>
            </a:r>
            <a:r>
              <a:rPr lang="en-US" dirty="0"/>
              <a:t>document will be posted to the Testing Resources </a:t>
            </a:r>
            <a:r>
              <a:rPr lang="en-US" dirty="0" smtClean="0"/>
              <a:t>page</a:t>
            </a:r>
          </a:p>
          <a:p>
            <a:r>
              <a:rPr lang="en-US" dirty="0" smtClean="0"/>
              <a:t>Please contact Dan Farley at </a:t>
            </a:r>
            <a:r>
              <a:rPr lang="en-US" dirty="0" smtClean="0">
                <a:hlinkClick r:id="rId3"/>
              </a:rPr>
              <a:t>dan.farley@state.or.us</a:t>
            </a:r>
            <a:r>
              <a:rPr lang="en-US" dirty="0" smtClean="0"/>
              <a:t> if you have any subsequent questions, concerns, or recommendations with regard to how to best prepare for the 2020-21 school year.</a:t>
            </a:r>
          </a:p>
          <a:p>
            <a:endParaRPr lang="en-US" dirty="0"/>
          </a:p>
          <a:p>
            <a:pPr marL="0" indent="0">
              <a:buNone/>
            </a:pPr>
            <a:r>
              <a:rPr lang="en-US" dirty="0" smtClean="0"/>
              <a:t>Thank you!</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65" y="2193590"/>
            <a:ext cx="6320808" cy="930940"/>
          </a:xfrm>
        </p:spPr>
        <p:txBody>
          <a:bodyPr>
            <a:normAutofit/>
          </a:bodyPr>
          <a:lstStyle/>
          <a:p>
            <a:r>
              <a:rPr lang="en-US" dirty="0" smtClean="0"/>
              <a:t>Care &amp; Connection</a:t>
            </a:r>
            <a:endParaRPr lang="en-US" dirty="0"/>
          </a:p>
        </p:txBody>
      </p:sp>
      <p:sp>
        <p:nvSpPr>
          <p:cNvPr id="28675" name="Subtitle 2"/>
          <p:cNvSpPr>
            <a:spLocks noGrp="1"/>
          </p:cNvSpPr>
          <p:nvPr>
            <p:ph type="subTitle" idx="1"/>
          </p:nvPr>
        </p:nvSpPr>
        <p:spPr>
          <a:xfrm>
            <a:off x="365365" y="3276929"/>
            <a:ext cx="11438965" cy="3106937"/>
          </a:xfrm>
        </p:spPr>
        <p:txBody>
          <a:bodyPr>
            <a:noAutofit/>
          </a:bodyPr>
          <a:lstStyle/>
          <a:p>
            <a:pPr marL="342900" indent="-342900" algn="l">
              <a:buFont typeface="Arial" panose="020B0604020202020204" pitchFamily="34" charset="0"/>
              <a:buChar char="•"/>
            </a:pPr>
            <a:r>
              <a:rPr lang="en-US" altLang="en-US" dirty="0" smtClean="0"/>
              <a:t>We want to center our conversation today on care, connection, and continuity of learning. </a:t>
            </a:r>
          </a:p>
          <a:p>
            <a:pPr marL="342900" indent="-342900" algn="l">
              <a:buFont typeface="Arial" panose="020B0604020202020204" pitchFamily="34" charset="0"/>
              <a:buChar char="•"/>
            </a:pPr>
            <a:r>
              <a:rPr lang="en-US" altLang="en-US" dirty="0" smtClean="0"/>
              <a:t>We are sending you all our best and hope that you and your families are all well. Please reach out to us with questions, or just to check in and chat!</a:t>
            </a:r>
          </a:p>
          <a:p>
            <a:pPr marL="342900" indent="-342900" algn="l">
              <a:buFont typeface="Arial" panose="020B0604020202020204" pitchFamily="34" charset="0"/>
              <a:buChar char="•"/>
            </a:pPr>
            <a:r>
              <a:rPr lang="en-US" altLang="en-US" dirty="0" smtClean="0"/>
              <a:t>We plan to publish comprehensive OSAS guidance by this Friday, which we will distribute via the DTC listserv</a:t>
            </a:r>
          </a:p>
          <a:p>
            <a:pPr algn="l"/>
            <a:r>
              <a:rPr lang="en-US" altLang="en-US" i="1" dirty="0" smtClean="0"/>
              <a:t>REMINDER:</a:t>
            </a:r>
          </a:p>
          <a:p>
            <a:pPr marL="342900" indent="-342900" algn="l">
              <a:buFont typeface="Arial" panose="020B0604020202020204" pitchFamily="34" charset="0"/>
              <a:buChar char="•"/>
            </a:pPr>
            <a:r>
              <a:rPr lang="en-US" altLang="en-US" dirty="0" smtClean="0"/>
              <a:t>Memorial Day Holiday 5/25</a:t>
            </a:r>
          </a:p>
          <a:p>
            <a:pPr marL="342900" indent="-3429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2020-21 Annual Notice and Opt-out Form</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r>
              <a:rPr lang="en-US" dirty="0" smtClean="0"/>
              <a:t>When will the annual notice and opt-out form be posted?</a:t>
            </a:r>
          </a:p>
          <a:p>
            <a:pPr lvl="1"/>
            <a:r>
              <a:rPr lang="en-US" dirty="0" smtClean="0"/>
              <a:t>Annual Notice will be posted this month</a:t>
            </a:r>
          </a:p>
          <a:p>
            <a:pPr lvl="1"/>
            <a:r>
              <a:rPr lang="en-US" dirty="0" smtClean="0"/>
              <a:t>Opt-out form is posted with the TAM by October 1 </a:t>
            </a:r>
            <a:endParaRPr lang="en-US" dirty="0"/>
          </a:p>
          <a:p>
            <a:endParaRPr lang="en-US" dirty="0"/>
          </a:p>
        </p:txBody>
      </p:sp>
    </p:spTree>
    <p:extLst>
      <p:ext uri="{BB962C8B-B14F-4D97-AF65-F5344CB8AC3E}">
        <p14:creationId xmlns:p14="http://schemas.microsoft.com/office/powerpoint/2010/main" val="262818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I</a:t>
            </a:r>
            <a:r>
              <a:rPr lang="en-US" dirty="0" smtClean="0"/>
              <a:t>nterim </a:t>
            </a:r>
            <a:r>
              <a:rPr lang="en-US" dirty="0"/>
              <a:t>system</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pPr marL="0" indent="0">
              <a:buNone/>
            </a:pPr>
            <a:r>
              <a:rPr lang="en-US" dirty="0" smtClean="0"/>
              <a:t>ODE is actively </a:t>
            </a:r>
            <a:r>
              <a:rPr lang="en-US" dirty="0"/>
              <a:t>pursuing the possibility of providing the interim system and teacher tools statewide for 2020-21 and beyond at no cost for </a:t>
            </a:r>
            <a:r>
              <a:rPr lang="en-US" dirty="0" smtClean="0"/>
              <a:t>districts. We will receive final budget projections on May 20, 2020 so that may </a:t>
            </a:r>
            <a:r>
              <a:rPr lang="en-US" dirty="0"/>
              <a:t>force changes in this </a:t>
            </a:r>
            <a:r>
              <a:rPr lang="en-US" dirty="0" smtClean="0"/>
              <a:t>area.</a:t>
            </a:r>
            <a:endParaRPr lang="en-US" dirty="0"/>
          </a:p>
        </p:txBody>
      </p:sp>
    </p:spTree>
    <p:extLst>
      <p:ext uri="{BB962C8B-B14F-4D97-AF65-F5344CB8AC3E}">
        <p14:creationId xmlns:p14="http://schemas.microsoft.com/office/powerpoint/2010/main" val="1730510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2019-20 Assessment Results</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r>
              <a:rPr lang="en-US" dirty="0"/>
              <a:t>I am wondering whether districts are required to deliver 2019-20 state assessment results to parents for those students who managed to take an assessment before the shutdown? </a:t>
            </a:r>
            <a:endParaRPr lang="en-US" dirty="0" smtClean="0"/>
          </a:p>
          <a:p>
            <a:r>
              <a:rPr lang="en-US" dirty="0" smtClean="0"/>
              <a:t>Have </a:t>
            </a:r>
            <a:r>
              <a:rPr lang="en-US" dirty="0"/>
              <a:t>any of the rules around sharing results with families changed this year because of the unusual circumstances?</a:t>
            </a:r>
          </a:p>
          <a:p>
            <a:endParaRPr lang="en-US" dirty="0"/>
          </a:p>
        </p:txBody>
      </p:sp>
    </p:spTree>
    <p:extLst>
      <p:ext uri="{BB962C8B-B14F-4D97-AF65-F5344CB8AC3E}">
        <p14:creationId xmlns:p14="http://schemas.microsoft.com/office/powerpoint/2010/main" val="368949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Kindergarten Assessment</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pPr marL="0" indent="0">
              <a:buNone/>
            </a:pPr>
            <a:r>
              <a:rPr lang="en-US" dirty="0" smtClean="0"/>
              <a:t>Will </a:t>
            </a:r>
            <a:r>
              <a:rPr lang="en-US" dirty="0"/>
              <a:t>we need to order next year's Kindergarten Assessment materials by the end of May as usual</a:t>
            </a:r>
            <a:r>
              <a:rPr lang="en-US" dirty="0" smtClean="0"/>
              <a:t>?</a:t>
            </a:r>
          </a:p>
          <a:p>
            <a:r>
              <a:rPr lang="en-US" dirty="0" smtClean="0"/>
              <a:t>The </a:t>
            </a:r>
            <a:r>
              <a:rPr lang="en-US" dirty="0" smtClean="0"/>
              <a:t>Oregon Kindergarten Assessment has been suspended for the 2020-21 school year due to budget constraints as a result of COVID-19. Therefore, districts will not have to order materials, take part in training, or administer the assessment in the fall of 2020-21.</a:t>
            </a:r>
          </a:p>
        </p:txBody>
      </p:sp>
    </p:spTree>
    <p:extLst>
      <p:ext uri="{BB962C8B-B14F-4D97-AF65-F5344CB8AC3E}">
        <p14:creationId xmlns:p14="http://schemas.microsoft.com/office/powerpoint/2010/main" val="31180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796636" y="1821656"/>
            <a:ext cx="10515600" cy="1325563"/>
          </a:xfrm>
        </p:spPr>
        <p:txBody>
          <a:bodyPr/>
          <a:lstStyle/>
          <a:p>
            <a:r>
              <a:rPr lang="en-US" dirty="0"/>
              <a:t>Essential Skills testing</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330124" y="2906151"/>
            <a:ext cx="11615266" cy="2771442"/>
          </a:xfrm>
        </p:spPr>
        <p:txBody>
          <a:bodyPr>
            <a:normAutofit/>
          </a:bodyPr>
          <a:lstStyle/>
          <a:p>
            <a:pPr marL="0" indent="0">
              <a:buNone/>
            </a:pPr>
            <a:r>
              <a:rPr lang="en-US" dirty="0"/>
              <a:t>I understand that the class of 2020 and 2021 will be exempt from Essential Skills testing and I have a few questions regarding that</a:t>
            </a:r>
            <a:r>
              <a:rPr lang="en-US" dirty="0" smtClean="0"/>
              <a:t>.</a:t>
            </a:r>
          </a:p>
          <a:p>
            <a:r>
              <a:rPr lang="en-US" dirty="0" smtClean="0"/>
              <a:t>If </a:t>
            </a:r>
            <a:r>
              <a:rPr lang="en-US" dirty="0"/>
              <a:t>there are students in the class of 2021 that would like to do the test to have scores for college applications, are they allowed to</a:t>
            </a:r>
            <a:r>
              <a:rPr lang="en-US" dirty="0" smtClean="0"/>
              <a:t>?</a:t>
            </a:r>
          </a:p>
          <a:p>
            <a:r>
              <a:rPr lang="en-US" dirty="0"/>
              <a:t>For current students that are in the class of 2020 or 2021, what do I need to put in Synergy for Essential Skills?</a:t>
            </a:r>
          </a:p>
          <a:p>
            <a:endParaRPr lang="en-US" dirty="0"/>
          </a:p>
          <a:p>
            <a:endParaRPr lang="en-US" dirty="0"/>
          </a:p>
        </p:txBody>
      </p:sp>
    </p:spTree>
    <p:extLst>
      <p:ext uri="{BB962C8B-B14F-4D97-AF65-F5344CB8AC3E}">
        <p14:creationId xmlns:p14="http://schemas.microsoft.com/office/powerpoint/2010/main" val="182171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804949" y="1777835"/>
            <a:ext cx="10515600" cy="1325563"/>
          </a:xfrm>
        </p:spPr>
        <p:txBody>
          <a:bodyPr/>
          <a:lstStyle/>
          <a:p>
            <a:r>
              <a:rPr lang="en-US" dirty="0"/>
              <a:t>Essential Skills testing</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315884" y="2834640"/>
            <a:ext cx="11637818" cy="3857106"/>
          </a:xfrm>
        </p:spPr>
        <p:txBody>
          <a:bodyPr>
            <a:normAutofit/>
          </a:bodyPr>
          <a:lstStyle/>
          <a:p>
            <a:r>
              <a:rPr lang="en-US" sz="3000" dirty="0"/>
              <a:t>I am based at Lord High School inside of </a:t>
            </a:r>
            <a:r>
              <a:rPr lang="en-US" sz="3000" dirty="0" err="1"/>
              <a:t>MacLaren</a:t>
            </a:r>
            <a:r>
              <a:rPr lang="en-US" sz="3000" dirty="0"/>
              <a:t> Youth Corrections where the majority of our students are behind on credits. We have some “Seniors” that should have graduated in 2018, or 2019 but they have not met the credit requirement or state testing requirement. Because of their cohort year, are they also exempt from essential skills?</a:t>
            </a:r>
          </a:p>
          <a:p>
            <a:r>
              <a:rPr lang="en-US" sz="3000" dirty="0" smtClean="0"/>
              <a:t>Our </a:t>
            </a:r>
            <a:r>
              <a:rPr lang="en-US" sz="3000" dirty="0"/>
              <a:t>school has a revolving door of students, so when they come in and are apart of class 2020 or 2021, do I need to automatically put in that they “Passed” each subject, or how does that work?</a:t>
            </a:r>
          </a:p>
          <a:p>
            <a:pPr marL="0" indent="0">
              <a:buNone/>
            </a:pPr>
            <a:endParaRPr lang="en-US" dirty="0"/>
          </a:p>
        </p:txBody>
      </p:sp>
    </p:spTree>
    <p:extLst>
      <p:ext uri="{BB962C8B-B14F-4D97-AF65-F5344CB8AC3E}">
        <p14:creationId xmlns:p14="http://schemas.microsoft.com/office/powerpoint/2010/main" val="177491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2020-05-27T20:28:04+00:00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04D684F3-E13A-4178-8321-E20209C2C2E1}"/>
</file>

<file path=customXml/itemProps2.xml><?xml version="1.0" encoding="utf-8"?>
<ds:datastoreItem xmlns:ds="http://schemas.openxmlformats.org/officeDocument/2006/customXml" ds:itemID="{2B36058D-D441-49EC-9B8F-B2E28DD8B776}"/>
</file>

<file path=customXml/itemProps3.xml><?xml version="1.0" encoding="utf-8"?>
<ds:datastoreItem xmlns:ds="http://schemas.openxmlformats.org/officeDocument/2006/customXml" ds:itemID="{7B239A3C-ECC2-4147-925A-DEA8A705D214}"/>
</file>

<file path=docProps/app.xml><?xml version="1.0" encoding="utf-8"?>
<Properties xmlns="http://schemas.openxmlformats.org/officeDocument/2006/extended-properties" xmlns:vt="http://schemas.openxmlformats.org/officeDocument/2006/docPropsVTypes">
  <Template>ode_powerpoint-template-b</Template>
  <TotalTime>1664</TotalTime>
  <Words>825</Words>
  <Application>Microsoft Office PowerPoint</Application>
  <PresentationFormat>Widescreen</PresentationFormat>
  <Paragraphs>58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ODE_Powerpoint Template B</vt:lpstr>
      <vt:lpstr>DTC Webinar</vt:lpstr>
      <vt:lpstr>Care &amp; Connection</vt:lpstr>
      <vt:lpstr>2020-21 Annual Notice and Opt-out Form</vt:lpstr>
      <vt:lpstr>Interim system</vt:lpstr>
      <vt:lpstr>2019-20 Assessment Results</vt:lpstr>
      <vt:lpstr>Kindergarten Assessment</vt:lpstr>
      <vt:lpstr>Essential Skills testing</vt:lpstr>
      <vt:lpstr>Essential Skills testing</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189</cp:revision>
  <cp:lastPrinted>2018-11-05T16:57:42Z</cp:lastPrinted>
  <dcterms:created xsi:type="dcterms:W3CDTF">2018-06-14T19:26:51Z</dcterms:created>
  <dcterms:modified xsi:type="dcterms:W3CDTF">2020-05-13T17:12:47Z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