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2"/>
  </p:notesMasterIdLst>
  <p:handoutMasterIdLst>
    <p:handoutMasterId r:id="rId13"/>
  </p:handoutMasterIdLst>
  <p:sldIdLst>
    <p:sldId id="257" r:id="rId2"/>
    <p:sldId id="260" r:id="rId3"/>
    <p:sldId id="312" r:id="rId4"/>
    <p:sldId id="313" r:id="rId5"/>
    <p:sldId id="314" r:id="rId6"/>
    <p:sldId id="316" r:id="rId7"/>
    <p:sldId id="303" r:id="rId8"/>
    <p:sldId id="315" r:id="rId9"/>
    <p:sldId id="261" r:id="rId10"/>
    <p:sldId id="267"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LEY Dan - ODE" initials="FD-O" lastIdx="2" clrIdx="0">
    <p:extLst>
      <p:ext uri="{19B8F6BF-5375-455C-9EA6-DF929625EA0E}">
        <p15:presenceInfo xmlns:p15="http://schemas.microsoft.com/office/powerpoint/2012/main" userId="12c77d4b-e4af-44ab-98f9-d907f9fe7a39" providerId="Windows Live"/>
      </p:ext>
    </p:extLst>
  </p:cmAuthor>
  <p:cmAuthor id="2" name="LEDOUX Renee - ODE" initials="LR-O" lastIdx="2" clrIdx="1">
    <p:extLst>
      <p:ext uri="{19B8F6BF-5375-455C-9EA6-DF929625EA0E}">
        <p15:presenceInfo xmlns:p15="http://schemas.microsoft.com/office/powerpoint/2012/main" userId="S-1-5-21-2237050375-1962090969-1930583096-40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14" autoAdjust="0"/>
    <p:restoredTop sz="74893" autoAdjust="0"/>
  </p:normalViewPr>
  <p:slideViewPr>
    <p:cSldViewPr snapToGrid="0">
      <p:cViewPr varScale="1">
        <p:scale>
          <a:sx n="57" d="100"/>
          <a:sy n="57" d="100"/>
        </p:scale>
        <p:origin x="283"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93E0A7-A04C-A640-8322-F38C2603C2F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52625C-71CF-3A47-AC37-D84403FEFE7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2F71E9D-7970-2A40-AA6A-092CD383EC88}" type="datetimeFigureOut">
              <a:rPr lang="en-US" smtClean="0"/>
              <a:t>6/30/2021</a:t>
            </a:fld>
            <a:endParaRPr lang="en-US" dirty="0"/>
          </a:p>
        </p:txBody>
      </p:sp>
      <p:sp>
        <p:nvSpPr>
          <p:cNvPr id="4" name="Footer Placeholder 3">
            <a:extLst>
              <a:ext uri="{FF2B5EF4-FFF2-40B4-BE49-F238E27FC236}">
                <a16:creationId xmlns:a16="http://schemas.microsoft.com/office/drawing/2014/main" id="{B170BCA0-1A25-B84F-9C54-AA73EF14384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AC9C028-78F8-9A41-82DC-4133055F506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ED899D-93D9-4244-9B16-388953FAFCE4}" type="slidenum">
              <a:rPr lang="en-US" smtClean="0"/>
              <a:t>‹#›</a:t>
            </a:fld>
            <a:endParaRPr lang="en-US" dirty="0"/>
          </a:p>
        </p:txBody>
      </p:sp>
    </p:spTree>
    <p:extLst>
      <p:ext uri="{BB962C8B-B14F-4D97-AF65-F5344CB8AC3E}">
        <p14:creationId xmlns:p14="http://schemas.microsoft.com/office/powerpoint/2010/main" val="32296735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590CD4-6A26-4951-8481-D17485392A16}" type="datetimeFigureOut">
              <a:rPr lang="en-US" smtClean="0"/>
              <a:t>6/30/2021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8D8570-03E9-477E-B428-A4E0784B98A6}" type="slidenum">
              <a:rPr lang="en-US" smtClean="0"/>
              <a:t>‹#›</a:t>
            </a:fld>
            <a:endParaRPr lang="en-US" dirty="0"/>
          </a:p>
        </p:txBody>
      </p:sp>
    </p:spTree>
    <p:extLst>
      <p:ext uri="{BB962C8B-B14F-4D97-AF65-F5344CB8AC3E}">
        <p14:creationId xmlns:p14="http://schemas.microsoft.com/office/powerpoint/2010/main" val="171993713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Dan</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a:t>
            </a:fld>
            <a:endParaRPr lang="en-US" altLang="en-US" dirty="0"/>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13297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2792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Dan </a:t>
            </a:r>
            <a:endParaRPr lang="en-US" sz="1200" b="0"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2</a:t>
            </a:fld>
            <a:endParaRPr lang="en-US" altLang="en-US" dirty="0"/>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90787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Dan/Tony/Andy</a:t>
            </a:r>
          </a:p>
          <a:p>
            <a:r>
              <a:rPr lang="en-US" dirty="0" smtClean="0"/>
              <a:t>Our first recommendation would be to jump</a:t>
            </a:r>
            <a:r>
              <a:rPr lang="en-US" baseline="0" dirty="0" smtClean="0"/>
              <a:t> in and complete our Interim Assessment Training module, Module 8, which provides a comprehensive overview. </a:t>
            </a:r>
            <a:r>
              <a:rPr lang="en-US" baseline="0" smtClean="0"/>
              <a:t>In addition, t</a:t>
            </a:r>
            <a:r>
              <a:rPr lang="en-US" smtClean="0"/>
              <a:t>he Assessment Team has developed a comprehensive training series</a:t>
            </a:r>
            <a:r>
              <a:rPr lang="en-US" baseline="0" smtClean="0"/>
              <a:t> to support the interim assessments in science, mathematics, and language arts, as well as Tools for Teachers resources in ELA and math, which we call the Interim Professional Development Materials. </a:t>
            </a:r>
          </a:p>
          <a:p>
            <a:endParaRPr lang="en-US" baseline="0" dirty="0" smtClean="0"/>
          </a:p>
          <a:p>
            <a:r>
              <a:rPr lang="en-US" baseline="0" dirty="0" smtClean="0"/>
              <a:t>[Provide this link]</a:t>
            </a:r>
          </a:p>
          <a:p>
            <a:r>
              <a:rPr lang="en-US" baseline="0" dirty="0" smtClean="0"/>
              <a:t>https://</a:t>
            </a:r>
            <a:r>
              <a:rPr lang="en-US" baseline="0" dirty="0" err="1" smtClean="0"/>
              <a:t>www.oregon.gov</a:t>
            </a:r>
            <a:r>
              <a:rPr lang="en-US" baseline="0" dirty="0" smtClean="0"/>
              <a:t>/ode/educator-resources/assessment/Pages/</a:t>
            </a:r>
            <a:r>
              <a:rPr lang="en-US" baseline="0" dirty="0" err="1" smtClean="0"/>
              <a:t>Interim_Assessments.aspx#b74eb265-d16d-41dd-a932-bfc054ab5dae</a:t>
            </a:r>
            <a:r>
              <a:rPr lang="en-US" baseline="0" dirty="0" smtClean="0"/>
              <a:t> </a:t>
            </a:r>
          </a:p>
          <a:p>
            <a:endParaRPr lang="en-US" baseline="0" dirty="0" smtClean="0"/>
          </a:p>
          <a:p>
            <a:r>
              <a:rPr lang="en-US" baseline="0" dirty="0" smtClean="0"/>
              <a:t>The multi-part series includes an informational flyer, an overview of all sessions (1-6) and the following Sessions, which are listed on the slide. Each session includes a facilitation guide, which has the slide narratives and animations, as well as resources that support the content on each slide, the </a:t>
            </a:r>
            <a:r>
              <a:rPr lang="en-US" baseline="0" dirty="0" err="1" smtClean="0"/>
              <a:t>PPT</a:t>
            </a:r>
            <a:r>
              <a:rPr lang="en-US" baseline="0" dirty="0" smtClean="0"/>
              <a:t> slide deck, and a voice-over audio version of each </a:t>
            </a:r>
            <a:r>
              <a:rPr lang="en-US" baseline="0" dirty="0" err="1" smtClean="0"/>
              <a:t>PPT</a:t>
            </a:r>
            <a:r>
              <a:rPr lang="en-US" baseline="0" dirty="0" smtClean="0"/>
              <a:t>, as well:</a:t>
            </a:r>
          </a:p>
          <a:p>
            <a:pPr marL="228600" indent="-228600">
              <a:buFont typeface="Arial" panose="020B0604020202020204" pitchFamily="34" charset="0"/>
              <a:buChar char="•"/>
            </a:pPr>
            <a:r>
              <a:rPr lang="en-US" baseline="0" dirty="0" smtClean="0"/>
              <a:t>Understanding a Balanced Assessment System</a:t>
            </a:r>
          </a:p>
          <a:p>
            <a:pPr marL="228600" indent="-228600">
              <a:buFont typeface="Arial" panose="020B0604020202020204" pitchFamily="34" charset="0"/>
              <a:buChar char="•"/>
            </a:pPr>
            <a:r>
              <a:rPr lang="en-US" baseline="0" dirty="0" smtClean="0"/>
              <a:t>Oregon Interim Assessment Overview</a:t>
            </a:r>
          </a:p>
          <a:p>
            <a:pPr marL="228600" indent="-228600">
              <a:buFont typeface="Arial" panose="020B0604020202020204" pitchFamily="34" charset="0"/>
              <a:buChar char="•"/>
            </a:pPr>
            <a:r>
              <a:rPr lang="en-US" baseline="0" dirty="0" err="1" smtClean="0"/>
              <a:t>3A</a:t>
            </a:r>
            <a:r>
              <a:rPr lang="en-US" baseline="0" dirty="0" smtClean="0"/>
              <a:t> Using Oregon’s ELA Interims During Instruction</a:t>
            </a:r>
          </a:p>
          <a:p>
            <a:pPr marL="228600" indent="-228600">
              <a:buFont typeface="Arial" panose="020B0604020202020204" pitchFamily="34" charset="0"/>
              <a:buChar char="•"/>
            </a:pPr>
            <a:r>
              <a:rPr lang="en-US" baseline="0" dirty="0" err="1" smtClean="0"/>
              <a:t>3B</a:t>
            </a:r>
            <a:r>
              <a:rPr lang="en-US" baseline="0" dirty="0" smtClean="0"/>
              <a:t> Using Oregon’s Math Interims in the Context of Instruction</a:t>
            </a:r>
          </a:p>
          <a:p>
            <a:pPr marL="228600" indent="-228600">
              <a:buFont typeface="Arial" panose="020B0604020202020204" pitchFamily="34" charset="0"/>
              <a:buChar char="•"/>
            </a:pPr>
            <a:r>
              <a:rPr lang="en-US" baseline="0" dirty="0" err="1" smtClean="0"/>
              <a:t>3C</a:t>
            </a:r>
            <a:r>
              <a:rPr lang="en-US" baseline="0" dirty="0" smtClean="0"/>
              <a:t> Using Science Interims During Instruction</a:t>
            </a:r>
          </a:p>
          <a:p>
            <a:pPr marL="228600" indent="-228600">
              <a:buFont typeface="Arial" panose="020B0604020202020204" pitchFamily="34" charset="0"/>
              <a:buChar char="•"/>
            </a:pPr>
            <a:r>
              <a:rPr lang="en-US" baseline="0" dirty="0" smtClean="0"/>
              <a:t>4 Interim Assessment Administration Guidance and Support</a:t>
            </a:r>
          </a:p>
          <a:p>
            <a:pPr marL="228600" indent="-228600">
              <a:buFont typeface="Arial" panose="020B0604020202020204" pitchFamily="34" charset="0"/>
              <a:buChar char="•"/>
            </a:pPr>
            <a:r>
              <a:rPr lang="en-US" baseline="0" dirty="0" smtClean="0"/>
              <a:t>5 Accessing Data from the Interim System</a:t>
            </a:r>
          </a:p>
          <a:p>
            <a:pPr marL="228600" indent="-228600">
              <a:buFont typeface="Arial" panose="020B0604020202020204" pitchFamily="34" charset="0"/>
              <a:buChar char="•"/>
            </a:pPr>
            <a:r>
              <a:rPr lang="en-US" baseline="0" dirty="0" smtClean="0"/>
              <a:t>6 Tools for Teachers</a:t>
            </a:r>
          </a:p>
          <a:p>
            <a:pPr marL="0" indent="0">
              <a:buNone/>
            </a:pPr>
            <a:r>
              <a:rPr lang="en-US" dirty="0" smtClean="0"/>
              <a:t>You can always contact our Education Specialists</a:t>
            </a:r>
            <a:r>
              <a:rPr lang="en-US" baseline="0" dirty="0" smtClean="0"/>
              <a:t> for additional support, as well. Noelle </a:t>
            </a:r>
            <a:r>
              <a:rPr lang="en-US" baseline="0" dirty="0" err="1" smtClean="0"/>
              <a:t>Gorbett</a:t>
            </a:r>
            <a:r>
              <a:rPr lang="en-US" baseline="0" dirty="0" smtClean="0"/>
              <a:t> is the contact for science, Andrew Byerley for math, and Tony Bertrand for language arts.</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8945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important to note, first</a:t>
            </a:r>
            <a:r>
              <a:rPr lang="en-US" sz="1200" kern="1200" baseline="0" dirty="0" smtClean="0">
                <a:solidFill>
                  <a:schemeClr val="tx1"/>
                </a:solidFill>
                <a:effectLst/>
                <a:latin typeface="+mn-lt"/>
                <a:ea typeface="+mn-ea"/>
                <a:cs typeface="+mn-cs"/>
              </a:rPr>
              <a:t> that this question is addressed in the Q/A section on the Assessment Team Communication webpage (see questions 17 &amp;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[Post this link] https://</a:t>
            </a:r>
            <a:r>
              <a:rPr lang="en-US" sz="1200" kern="1200" baseline="0" dirty="0" err="1" smtClean="0">
                <a:solidFill>
                  <a:schemeClr val="tx1"/>
                </a:solidFill>
                <a:effectLst/>
                <a:latin typeface="+mn-lt"/>
                <a:ea typeface="+mn-ea"/>
                <a:cs typeface="+mn-cs"/>
              </a:rPr>
              <a:t>www.oregon.gov</a:t>
            </a:r>
            <a:r>
              <a:rPr lang="en-US" sz="1200" kern="1200" baseline="0" dirty="0" smtClean="0">
                <a:solidFill>
                  <a:schemeClr val="tx1"/>
                </a:solidFill>
                <a:effectLst/>
                <a:latin typeface="+mn-lt"/>
                <a:ea typeface="+mn-ea"/>
                <a:cs typeface="+mn-cs"/>
              </a:rPr>
              <a:t>/ode/educator-resources/assessment/Pages/</a:t>
            </a:r>
            <a:r>
              <a:rPr lang="en-US" sz="1200" kern="1200" baseline="0" dirty="0" err="1" smtClean="0">
                <a:solidFill>
                  <a:schemeClr val="tx1"/>
                </a:solidFill>
                <a:effectLst/>
                <a:latin typeface="+mn-lt"/>
                <a:ea typeface="+mn-ea"/>
                <a:cs typeface="+mn-cs"/>
              </a:rPr>
              <a:t>Communication.aspx</a:t>
            </a: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is always helpful to reiterate when there is confusion and </a:t>
            </a:r>
            <a:r>
              <a:rPr lang="en-US" sz="1200" kern="1200" dirty="0" smtClean="0">
                <a:solidFill>
                  <a:schemeClr val="tx1"/>
                </a:solidFill>
                <a:effectLst/>
                <a:latin typeface="+mn-lt"/>
                <a:ea typeface="+mn-ea"/>
                <a:cs typeface="+mn-cs"/>
              </a:rPr>
              <a:t>I want to clear up some confusion in the messaging that should hopefully address this question. There are three different ways that districts can access student test scores in our system. We have unofficial individual student reports, which are typically made available within two weeks after test administration, that are provided in our online reporting system. We also have official individual student reports, which are finalized in late August and shared with districts. We also have a database that holds student scaled scores that is available as soon as scoring is completed. The ODE did not make the unofficial individual student reports available to districts this year, as we wanted to be able to study results and communicate important guardrails regarding appropriate and inappropriate uses of those data, prior to any dissemination. Your district has immediate access to student scaled scores this year. You will also have access to the official individual student score reports in late August, as you always do. Those are the reports that are typically shared with parents based on district-determined reporting processes.</a:t>
            </a:r>
          </a:p>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7440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r>
              <a:rPr lang="en-US" dirty="0" smtClean="0"/>
              <a:t>We are finalizing</a:t>
            </a:r>
            <a:r>
              <a:rPr lang="en-US" baseline="0" dirty="0" smtClean="0"/>
              <a:t> our test blueprints for ELA and mathematics for 2021-22 right now. We do not expect any changes to science. I can share that the summative ELA and mathematics general assessments will include the performance task at all grades for this coming year. We are developing test blueprints that incorporate the most efficient and effective version of our CAT that we can define. </a:t>
            </a:r>
            <a:r>
              <a:rPr lang="en-US" baseline="0" dirty="0" err="1" smtClean="0"/>
              <a:t>PTs</a:t>
            </a:r>
            <a:r>
              <a:rPr lang="en-US" baseline="0" dirty="0" smtClean="0"/>
              <a:t> are a critical component of our system and signal that deep learning and student production of writing and thinking is critical in the pursuit of all postsecondary goals. It is also not possible to measure our standards in writing or mathematics reasoning without performance tasks. The US Department of Education made a unique allowance for this year in the throes of the pandemic that allowed us to remove the PT, but that allowance does not extend to future years.</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2444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r>
              <a:rPr lang="en-US" dirty="0" smtClean="0"/>
              <a:t>ODE</a:t>
            </a:r>
            <a:r>
              <a:rPr lang="en-US" baseline="0" dirty="0" smtClean="0"/>
              <a:t> is finalizing the Request for Proposals that will be used to meet our statutory obligation to make a nationally-normed college entrance practice examination available for sophomores who would like to pursue this option. We expect to conduct the process this summer and have a vendor in place by next year. We provide information as it is available on a webpage dedicated to this topic, so you should not need to search too broadly to find answers. </a:t>
            </a:r>
          </a:p>
          <a:p>
            <a:endParaRPr lang="en-US" baseline="0" dirty="0" smtClean="0"/>
          </a:p>
          <a:p>
            <a:r>
              <a:rPr lang="en-US" baseline="0" dirty="0" smtClean="0"/>
              <a:t>[Post this link] https://</a:t>
            </a:r>
            <a:r>
              <a:rPr lang="en-US" baseline="0" dirty="0" err="1" smtClean="0"/>
              <a:t>www.oregon.gov</a:t>
            </a:r>
            <a:r>
              <a:rPr lang="en-US" baseline="0" dirty="0" smtClean="0"/>
              <a:t>/ode/educator-resources/assessment/Pages/</a:t>
            </a:r>
            <a:r>
              <a:rPr lang="en-US" baseline="0" dirty="0" err="1" smtClean="0"/>
              <a:t>Nationally_Normed_College_Entrance_Practice_Test.aspx</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5212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r>
              <a:rPr lang="en-US" dirty="0" smtClean="0"/>
              <a:t>Senate Bill</a:t>
            </a:r>
            <a:r>
              <a:rPr lang="en-US" baseline="0" dirty="0" smtClean="0"/>
              <a:t> 602 removes the sunset for the parent opt-out statute. It merely maintains current practices. It does not require that science and </a:t>
            </a:r>
            <a:r>
              <a:rPr lang="en-US" baseline="0" dirty="0" err="1" smtClean="0"/>
              <a:t>ELPA</a:t>
            </a:r>
            <a:r>
              <a:rPr lang="en-US" baseline="0" dirty="0" smtClean="0"/>
              <a:t> use the same form, no. The current version of the bill can be found on the Oregon Legislature’s website.</a:t>
            </a:r>
          </a:p>
          <a:p>
            <a:endParaRPr lang="en-US" baseline="0" dirty="0" smtClean="0"/>
          </a:p>
          <a:p>
            <a:r>
              <a:rPr lang="en-US" baseline="0" dirty="0" smtClean="0"/>
              <a:t>[Provide this link] https://</a:t>
            </a:r>
            <a:r>
              <a:rPr lang="en-US" baseline="0" dirty="0" err="1" smtClean="0"/>
              <a:t>olis.oregonlegislature.gov</a:t>
            </a:r>
            <a:r>
              <a:rPr lang="en-US" baseline="0" dirty="0" smtClean="0"/>
              <a:t>/</a:t>
            </a:r>
            <a:r>
              <a:rPr lang="en-US" baseline="0" dirty="0" err="1" smtClean="0"/>
              <a:t>liz</a:t>
            </a:r>
            <a:r>
              <a:rPr lang="en-US" baseline="0" dirty="0" smtClean="0"/>
              <a:t>/</a:t>
            </a:r>
            <a:r>
              <a:rPr lang="en-US" baseline="0" dirty="0" err="1" smtClean="0"/>
              <a:t>2021R1</a:t>
            </a:r>
            <a:r>
              <a:rPr lang="en-US" baseline="0" dirty="0" smtClean="0"/>
              <a:t>/Downloads/</a:t>
            </a:r>
            <a:r>
              <a:rPr lang="en-US" baseline="0" dirty="0" err="1" smtClean="0"/>
              <a:t>MeasureDocument</a:t>
            </a:r>
            <a:r>
              <a:rPr lang="en-US" baseline="0" dirty="0" smtClean="0"/>
              <a:t>/</a:t>
            </a:r>
            <a:r>
              <a:rPr lang="en-US" baseline="0" dirty="0" err="1" smtClean="0"/>
              <a:t>SB602</a:t>
            </a:r>
            <a:r>
              <a:rPr lang="en-US" baseline="0" dirty="0" smtClean="0"/>
              <a:t>/Enrolled </a:t>
            </a:r>
          </a:p>
          <a:p>
            <a:endParaRPr lang="en-US" baseline="0" dirty="0" smtClean="0"/>
          </a:p>
          <a:p>
            <a:r>
              <a:rPr lang="en-US" baseline="0" dirty="0" smtClean="0"/>
              <a:t>The State Board has already suspended the Assessment of Essential Skills requirements for students who graduate in the 2021-22 school year. Senate Bill 744 extends that suspension for the subsequent two years and requires that ODE conduct a workgroup to study all graduation requirements and make recommendations to a legislative subcommittee regarding the determinations of the workgroup not later than September 1, 2022. A current version of the bill can be found on the Oregon Legislature’s website:</a:t>
            </a:r>
          </a:p>
          <a:p>
            <a:endParaRPr lang="en-US" baseline="0" dirty="0" smtClean="0"/>
          </a:p>
          <a:p>
            <a:r>
              <a:rPr lang="en-US" baseline="0" dirty="0" smtClean="0"/>
              <a:t>[Provide this link] https://</a:t>
            </a:r>
            <a:r>
              <a:rPr lang="en-US" baseline="0" dirty="0" err="1" smtClean="0"/>
              <a:t>olis.oregonlegislature.gov</a:t>
            </a:r>
            <a:r>
              <a:rPr lang="en-US" baseline="0" dirty="0" smtClean="0"/>
              <a:t>/</a:t>
            </a:r>
            <a:r>
              <a:rPr lang="en-US" baseline="0" dirty="0" err="1" smtClean="0"/>
              <a:t>liz</a:t>
            </a:r>
            <a:r>
              <a:rPr lang="en-US" baseline="0" dirty="0" smtClean="0"/>
              <a:t>/</a:t>
            </a:r>
            <a:r>
              <a:rPr lang="en-US" baseline="0" dirty="0" err="1" smtClean="0"/>
              <a:t>2021R1</a:t>
            </a:r>
            <a:r>
              <a:rPr lang="en-US" baseline="0" dirty="0" smtClean="0"/>
              <a:t>/Downloads/</a:t>
            </a:r>
            <a:r>
              <a:rPr lang="en-US" baseline="0" dirty="0" err="1" smtClean="0"/>
              <a:t>MeasureDocument</a:t>
            </a:r>
            <a:r>
              <a:rPr lang="en-US" baseline="0" dirty="0" smtClean="0"/>
              <a:t>/</a:t>
            </a:r>
            <a:r>
              <a:rPr lang="en-US" baseline="0" dirty="0" err="1" smtClean="0"/>
              <a:t>SB744</a:t>
            </a:r>
            <a:r>
              <a:rPr lang="en-US" baseline="0" dirty="0" smtClean="0"/>
              <a:t>/B-Engrossed </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251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are developing a community and education partner engagement process for the KA at present. We recently hired a new K-2 Balanced Assessment Specialist, Sody Fearn, who will begin working with us on June 21, 2021 and help coordinate this effort. We expect the engagement process to take 6-8 months, but we will not rush the process. We need to make sure that we allow the work to proceed on its own pace. The interim assessment system opens on August 17 this year, so Module 8 training materials will be made available by August 2, 2021 and will be posted to the Assessment Team’s Training Materials webpage. The remaining training modules for next year will be available on the same timelines as they have historically, in early October. </a:t>
            </a:r>
            <a:r>
              <a:rPr lang="en-US" baseline="0" smtClean="0"/>
              <a:t>We are aiming for a Friday, October 1 publication of revised training materials and the TAM this fall.</a:t>
            </a:r>
          </a:p>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8</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6787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Dan</a:t>
            </a:r>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9</a:t>
            </a:fld>
            <a:endParaRPr lang="en-US" altLang="en-US" dirty="0"/>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612007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spTree>
    <p:extLst>
      <p:ext uri="{BB962C8B-B14F-4D97-AF65-F5344CB8AC3E}">
        <p14:creationId xmlns:p14="http://schemas.microsoft.com/office/powerpoint/2010/main" val="385573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2834"/>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992834"/>
            <a:ext cx="617220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593040"/>
            <a:ext cx="3932237"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8013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981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999819"/>
            <a:ext cx="617220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3613978"/>
            <a:ext cx="3932237"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46150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62481"/>
            <a:ext cx="105156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spTree>
    <p:extLst>
      <p:ext uri="{BB962C8B-B14F-4D97-AF65-F5344CB8AC3E}">
        <p14:creationId xmlns:p14="http://schemas.microsoft.com/office/powerpoint/2010/main" val="128703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2368"/>
            <a:ext cx="9144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34891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3677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97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982363"/>
            <a:ext cx="105156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747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90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02542"/>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44016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4341655"/>
            <a:ext cx="5157787"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344016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4341655"/>
            <a:ext cx="5183188"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6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66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296917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9848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427255"/>
            <a:ext cx="105156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spTree>
    <p:extLst>
      <p:ext uri="{BB962C8B-B14F-4D97-AF65-F5344CB8AC3E}">
        <p14:creationId xmlns:p14="http://schemas.microsoft.com/office/powerpoint/2010/main" val="1500149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Resources.aspx#Genera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mailto:dan.farley@state.or.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0"/>
            <a:ext cx="9144000" cy="1185399"/>
          </a:xfrm>
        </p:spPr>
        <p:txBody>
          <a:bodyPr>
            <a:normAutofit/>
          </a:bodyPr>
          <a:lstStyle/>
          <a:p>
            <a:r>
              <a:rPr lang="en-US" dirty="0"/>
              <a:t>DTC Webinar</a:t>
            </a:r>
          </a:p>
        </p:txBody>
      </p:sp>
      <p:sp>
        <p:nvSpPr>
          <p:cNvPr id="28675" name="Subtitle 2"/>
          <p:cNvSpPr>
            <a:spLocks noGrp="1"/>
          </p:cNvSpPr>
          <p:nvPr>
            <p:ph type="subTitle" idx="1"/>
          </p:nvPr>
        </p:nvSpPr>
        <p:spPr>
          <a:xfrm>
            <a:off x="1524000" y="3318999"/>
            <a:ext cx="9144000" cy="2108786"/>
          </a:xfrm>
        </p:spPr>
        <p:txBody>
          <a:bodyPr/>
          <a:lstStyle/>
          <a:p>
            <a:r>
              <a:rPr lang="en-US" altLang="en-US" dirty="0" smtClean="0"/>
              <a:t>June 9, 2021</a:t>
            </a:r>
            <a:endParaRPr lang="en-US" altLang="en-US" dirty="0"/>
          </a:p>
          <a:p>
            <a:endParaRPr lang="en-US" altLang="en-US" dirty="0"/>
          </a:p>
          <a:p>
            <a:r>
              <a:rPr lang="en-US" dirty="0"/>
              <a:t>Welcome!  Thank you for joining us.  We will begin shortly.</a:t>
            </a:r>
          </a:p>
          <a:p>
            <a:endParaRPr lang="en-US" altLang="en-US" dirty="0"/>
          </a:p>
        </p:txBody>
      </p:sp>
    </p:spTree>
    <p:extLst>
      <p:ext uri="{BB962C8B-B14F-4D97-AF65-F5344CB8AC3E}">
        <p14:creationId xmlns:p14="http://schemas.microsoft.com/office/powerpoint/2010/main" val="279914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4759-46C3-8547-B35F-6AD5FC91EB83}"/>
              </a:ext>
            </a:extLst>
          </p:cNvPr>
          <p:cNvSpPr>
            <a:spLocks noGrp="1"/>
          </p:cNvSpPr>
          <p:nvPr>
            <p:ph type="title"/>
          </p:nvPr>
        </p:nvSpPr>
        <p:spPr>
          <a:xfrm>
            <a:off x="1503218" y="0"/>
            <a:ext cx="10515600" cy="1094509"/>
          </a:xfrm>
        </p:spPr>
        <p:txBody>
          <a:bodyPr/>
          <a:lstStyle/>
          <a:p>
            <a:pPr algn="r"/>
            <a:r>
              <a:rPr lang="en-US" dirty="0">
                <a:solidFill>
                  <a:schemeClr val="bg1"/>
                </a:solidFill>
              </a:rPr>
              <a:t>Next Steps &amp; Adjourn</a:t>
            </a:r>
          </a:p>
        </p:txBody>
      </p:sp>
      <p:sp>
        <p:nvSpPr>
          <p:cNvPr id="3" name="Content Placeholder 2">
            <a:extLst>
              <a:ext uri="{FF2B5EF4-FFF2-40B4-BE49-F238E27FC236}">
                <a16:creationId xmlns:a16="http://schemas.microsoft.com/office/drawing/2014/main" id="{5D4F4505-B8B0-B34A-A23D-7361F0F9CC77}"/>
              </a:ext>
            </a:extLst>
          </p:cNvPr>
          <p:cNvSpPr>
            <a:spLocks noGrp="1"/>
          </p:cNvSpPr>
          <p:nvPr>
            <p:ph idx="1"/>
          </p:nvPr>
        </p:nvSpPr>
        <p:spPr>
          <a:xfrm>
            <a:off x="838200" y="2189018"/>
            <a:ext cx="10515600" cy="3987945"/>
          </a:xfrm>
        </p:spPr>
        <p:txBody>
          <a:bodyPr>
            <a:noAutofit/>
          </a:bodyPr>
          <a:lstStyle/>
          <a:p>
            <a:r>
              <a:rPr lang="en-US" sz="4000" dirty="0" smtClean="0"/>
              <a:t>A Q/A </a:t>
            </a:r>
            <a:r>
              <a:rPr lang="en-US" sz="4000" dirty="0"/>
              <a:t>document will be posted to the </a:t>
            </a:r>
            <a:r>
              <a:rPr lang="en-US" sz="4000" dirty="0">
                <a:hlinkClick r:id="rId3"/>
              </a:rPr>
              <a:t>Test Administration </a:t>
            </a:r>
            <a:r>
              <a:rPr lang="en-US" sz="4000" dirty="0" smtClean="0">
                <a:hlinkClick r:id="rId3"/>
              </a:rPr>
              <a:t>Resources</a:t>
            </a:r>
            <a:r>
              <a:rPr lang="en-US" sz="4000" dirty="0" smtClean="0"/>
              <a:t> page. </a:t>
            </a:r>
          </a:p>
          <a:p>
            <a:r>
              <a:rPr lang="en-US" sz="4000" dirty="0" smtClean="0"/>
              <a:t>Please contact Dan Farley at </a:t>
            </a:r>
            <a:r>
              <a:rPr lang="en-US" sz="4000" dirty="0" smtClean="0">
                <a:hlinkClick r:id="rId4"/>
              </a:rPr>
              <a:t>dan.farley@state.or.us</a:t>
            </a:r>
            <a:r>
              <a:rPr lang="en-US" sz="4000" dirty="0" smtClean="0"/>
              <a:t> if you have any subsequent questions or concerns.</a:t>
            </a:r>
          </a:p>
          <a:p>
            <a:pPr marL="0" indent="0">
              <a:buNone/>
            </a:pPr>
            <a:endParaRPr lang="en-US" sz="4000" dirty="0"/>
          </a:p>
          <a:p>
            <a:pPr marL="0" indent="0" algn="ctr">
              <a:buNone/>
            </a:pPr>
            <a:r>
              <a:rPr lang="en-US" sz="4000" dirty="0" smtClean="0"/>
              <a:t>Thank you!</a:t>
            </a:r>
            <a:endParaRPr lang="en-US" sz="4000" dirty="0"/>
          </a:p>
        </p:txBody>
      </p:sp>
    </p:spTree>
    <p:extLst>
      <p:ext uri="{BB962C8B-B14F-4D97-AF65-F5344CB8AC3E}">
        <p14:creationId xmlns:p14="http://schemas.microsoft.com/office/powerpoint/2010/main" val="380998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8923" y="0"/>
            <a:ext cx="7614627" cy="817418"/>
          </a:xfrm>
        </p:spPr>
        <p:txBody>
          <a:bodyPr>
            <a:normAutofit/>
          </a:bodyPr>
          <a:lstStyle/>
          <a:p>
            <a:pPr algn="r"/>
            <a:r>
              <a:rPr lang="en-US" sz="4000" dirty="0" smtClean="0">
                <a:solidFill>
                  <a:schemeClr val="bg1"/>
                </a:solidFill>
              </a:rPr>
              <a:t>Announcements &amp; Reminders</a:t>
            </a:r>
            <a:endParaRPr lang="en-US" sz="4000" dirty="0">
              <a:solidFill>
                <a:schemeClr val="bg1"/>
              </a:solidFill>
            </a:endParaRPr>
          </a:p>
        </p:txBody>
      </p:sp>
      <p:sp>
        <p:nvSpPr>
          <p:cNvPr id="28675" name="Subtitle 2"/>
          <p:cNvSpPr>
            <a:spLocks noGrp="1"/>
          </p:cNvSpPr>
          <p:nvPr>
            <p:ph type="subTitle" idx="1"/>
          </p:nvPr>
        </p:nvSpPr>
        <p:spPr>
          <a:xfrm>
            <a:off x="1036698" y="2030818"/>
            <a:ext cx="9840410" cy="3030132"/>
          </a:xfrm>
        </p:spPr>
        <p:txBody>
          <a:bodyPr>
            <a:noAutofit/>
          </a:bodyPr>
          <a:lstStyle/>
          <a:p>
            <a:pPr marL="342900" indent="-342900" algn="l">
              <a:buFont typeface="Arial" panose="020B0604020202020204" pitchFamily="34" charset="0"/>
              <a:buChar char="•"/>
            </a:pPr>
            <a:endParaRPr lang="en-US" altLang="en-US" sz="3200" b="1" dirty="0" smtClean="0"/>
          </a:p>
          <a:p>
            <a:pPr marL="457200" indent="-457200" algn="l">
              <a:buFont typeface="Arial" panose="020B0604020202020204" pitchFamily="34" charset="0"/>
              <a:buChar char="•"/>
            </a:pPr>
            <a:r>
              <a:rPr lang="en-US" altLang="en-US" sz="2800" b="1" dirty="0" smtClean="0"/>
              <a:t>New OSAS Portal site goes live June 19, 2021</a:t>
            </a:r>
          </a:p>
          <a:p>
            <a:pPr algn="l"/>
            <a:endParaRPr lang="en-US" altLang="en-US" sz="2800" b="1" dirty="0" smtClean="0"/>
          </a:p>
        </p:txBody>
      </p:sp>
    </p:spTree>
    <p:extLst>
      <p:ext uri="{BB962C8B-B14F-4D97-AF65-F5344CB8AC3E}">
        <p14:creationId xmlns:p14="http://schemas.microsoft.com/office/powerpoint/2010/main" val="1810544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terim Assessment slide"/>
          <p:cNvSpPr>
            <a:spLocks noGrp="1"/>
          </p:cNvSpPr>
          <p:nvPr>
            <p:ph type="ctrTitle"/>
          </p:nvPr>
        </p:nvSpPr>
        <p:spPr>
          <a:xfrm>
            <a:off x="6830290" y="249383"/>
            <a:ext cx="4599710" cy="699654"/>
          </a:xfrm>
        </p:spPr>
        <p:txBody>
          <a:bodyPr>
            <a:normAutofit/>
          </a:bodyPr>
          <a:lstStyle/>
          <a:p>
            <a:pPr algn="r"/>
            <a:r>
              <a:rPr lang="en-US" sz="4000" dirty="0" smtClean="0">
                <a:solidFill>
                  <a:schemeClr val="bg1"/>
                </a:solidFill>
              </a:rPr>
              <a:t>Interim Assessments</a:t>
            </a:r>
            <a:endParaRPr lang="en-US" sz="4000" dirty="0">
              <a:solidFill>
                <a:schemeClr val="bg1"/>
              </a:solidFill>
            </a:endParaRPr>
          </a:p>
        </p:txBody>
      </p:sp>
      <p:sp>
        <p:nvSpPr>
          <p:cNvPr id="3" name="Interim Assessment slide"/>
          <p:cNvSpPr>
            <a:spLocks noGrp="1"/>
          </p:cNvSpPr>
          <p:nvPr>
            <p:ph type="subTitle" idx="1"/>
          </p:nvPr>
        </p:nvSpPr>
        <p:spPr>
          <a:xfrm>
            <a:off x="526473" y="2407024"/>
            <a:ext cx="11104418" cy="3529852"/>
          </a:xfrm>
        </p:spPr>
        <p:txBody>
          <a:bodyPr>
            <a:normAutofit/>
          </a:bodyPr>
          <a:lstStyle/>
          <a:p>
            <a:pPr marL="342900" indent="-342900" algn="l">
              <a:buFont typeface="Arial" panose="020B0604020202020204" pitchFamily="34" charset="0"/>
              <a:buChar char="•"/>
            </a:pPr>
            <a:r>
              <a:rPr lang="en-US" sz="2800" b="1" dirty="0"/>
              <a:t>I need help getting our district up to speed on the interim assessments. Do you have a recommended plan for doing so including PD?</a:t>
            </a:r>
          </a:p>
          <a:p>
            <a:endParaRPr lang="en-US" dirty="0"/>
          </a:p>
        </p:txBody>
      </p:sp>
      <p:sp>
        <p:nvSpPr>
          <p:cNvPr id="4" name="Rectangle 3"/>
          <p:cNvSpPr/>
          <p:nvPr/>
        </p:nvSpPr>
        <p:spPr>
          <a:xfrm>
            <a:off x="742950" y="3448049"/>
            <a:ext cx="10687050" cy="3046988"/>
          </a:xfrm>
          <a:prstGeom prst="rect">
            <a:avLst/>
          </a:prstGeom>
        </p:spPr>
        <p:txBody>
          <a:bodyPr wrap="square">
            <a:spAutoFit/>
          </a:bodyPr>
          <a:lstStyle/>
          <a:p>
            <a:pPr marL="228600" indent="-228600">
              <a:buFont typeface="Arial" panose="020B0604020202020204" pitchFamily="34" charset="0"/>
              <a:buChar char="•"/>
            </a:pPr>
            <a:r>
              <a:rPr lang="en-US" sz="2400" b="1" dirty="0"/>
              <a:t>Understanding a Balanced Assessment System</a:t>
            </a:r>
          </a:p>
          <a:p>
            <a:pPr marL="228600" indent="-228600">
              <a:buFont typeface="Arial" panose="020B0604020202020204" pitchFamily="34" charset="0"/>
              <a:buChar char="•"/>
            </a:pPr>
            <a:r>
              <a:rPr lang="en-US" sz="2400" b="1" dirty="0"/>
              <a:t>Oregon Interim Assessment Overview</a:t>
            </a:r>
          </a:p>
          <a:p>
            <a:pPr marL="228600" indent="-228600">
              <a:buFont typeface="Arial" panose="020B0604020202020204" pitchFamily="34" charset="0"/>
              <a:buChar char="•"/>
            </a:pPr>
            <a:r>
              <a:rPr lang="en-US" sz="2400" b="1" dirty="0"/>
              <a:t>3A Using Oregon’s ELA Interims During Instruction</a:t>
            </a:r>
          </a:p>
          <a:p>
            <a:pPr marL="228600" indent="-228600">
              <a:buFont typeface="Arial" panose="020B0604020202020204" pitchFamily="34" charset="0"/>
              <a:buChar char="•"/>
            </a:pPr>
            <a:r>
              <a:rPr lang="en-US" sz="2400" b="1" dirty="0"/>
              <a:t>3B Using Oregon’s Math Interims in the Context of Instruction</a:t>
            </a:r>
          </a:p>
          <a:p>
            <a:pPr marL="228600" indent="-228600">
              <a:buFont typeface="Arial" panose="020B0604020202020204" pitchFamily="34" charset="0"/>
              <a:buChar char="•"/>
            </a:pPr>
            <a:r>
              <a:rPr lang="en-US" sz="2400" b="1" dirty="0"/>
              <a:t>3C Using Science Interims During Instruction</a:t>
            </a:r>
          </a:p>
          <a:p>
            <a:pPr marL="228600" indent="-228600">
              <a:buFont typeface="Arial" panose="020B0604020202020204" pitchFamily="34" charset="0"/>
              <a:buChar char="•"/>
            </a:pPr>
            <a:r>
              <a:rPr lang="en-US" sz="2400" b="1" dirty="0"/>
              <a:t>4 Interim Assessment Administration Guidance and Support</a:t>
            </a:r>
          </a:p>
          <a:p>
            <a:pPr marL="228600" indent="-228600">
              <a:buFont typeface="Arial" panose="020B0604020202020204" pitchFamily="34" charset="0"/>
              <a:buChar char="•"/>
            </a:pPr>
            <a:r>
              <a:rPr lang="en-US" sz="2400" b="1" dirty="0"/>
              <a:t>5 Accessing Data from the Interim System</a:t>
            </a:r>
          </a:p>
          <a:p>
            <a:pPr marL="228600" indent="-228600">
              <a:buFont typeface="Arial" panose="020B0604020202020204" pitchFamily="34" charset="0"/>
              <a:buChar char="•"/>
            </a:pPr>
            <a:r>
              <a:rPr lang="en-US" sz="2400" b="1" dirty="0"/>
              <a:t>6 Tools for Teachers</a:t>
            </a:r>
          </a:p>
        </p:txBody>
      </p:sp>
    </p:spTree>
    <p:extLst>
      <p:ext uri="{BB962C8B-B14F-4D97-AF65-F5344CB8AC3E}">
        <p14:creationId xmlns:p14="http://schemas.microsoft.com/office/powerpoint/2010/main" val="408103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8824" y="174813"/>
            <a:ext cx="6394076" cy="759758"/>
          </a:xfrm>
        </p:spPr>
        <p:txBody>
          <a:bodyPr>
            <a:normAutofit/>
          </a:bodyPr>
          <a:lstStyle/>
          <a:p>
            <a:pPr algn="r"/>
            <a:r>
              <a:rPr lang="en-US" sz="4000" dirty="0">
                <a:solidFill>
                  <a:schemeClr val="bg1"/>
                </a:solidFill>
              </a:rPr>
              <a:t>Student Test Scores</a:t>
            </a:r>
          </a:p>
        </p:txBody>
      </p:sp>
      <p:sp>
        <p:nvSpPr>
          <p:cNvPr id="3" name="Subtitle 2"/>
          <p:cNvSpPr>
            <a:spLocks noGrp="1"/>
          </p:cNvSpPr>
          <p:nvPr>
            <p:ph type="subTitle" idx="1"/>
          </p:nvPr>
        </p:nvSpPr>
        <p:spPr>
          <a:xfrm>
            <a:off x="779928" y="2306171"/>
            <a:ext cx="10878671" cy="3785347"/>
          </a:xfrm>
        </p:spPr>
        <p:txBody>
          <a:bodyPr>
            <a:noAutofit/>
          </a:bodyPr>
          <a:lstStyle/>
          <a:p>
            <a:pPr marL="342900" indent="-342900" algn="l">
              <a:buFont typeface="Arial" panose="020B0604020202020204" pitchFamily="34" charset="0"/>
              <a:buChar char="•"/>
            </a:pPr>
            <a:r>
              <a:rPr lang="en-US" sz="2800" b="1" dirty="0"/>
              <a:t>I have parents who want scores for their students who tested this year, is that something we can provide them? If not, what is the alternative</a:t>
            </a:r>
            <a:r>
              <a:rPr lang="en-US" sz="2800" b="1" dirty="0" smtClean="0"/>
              <a:t>?</a:t>
            </a:r>
          </a:p>
          <a:p>
            <a:pPr marL="342900" indent="-342900" algn="l">
              <a:buFont typeface="Arial" panose="020B0604020202020204" pitchFamily="34" charset="0"/>
              <a:buChar char="•"/>
            </a:pPr>
            <a:r>
              <a:rPr lang="en-US" sz="2800" b="1" dirty="0"/>
              <a:t>My district was wondering if there was going to be a more detailed student report to share with parents, similar to what we've had before, at a later date. There didn't seem to be a lot of information on this year's report.  Will this be indicative of the new reporting system that we will be going to next year? </a:t>
            </a:r>
          </a:p>
        </p:txBody>
      </p:sp>
    </p:spTree>
    <p:extLst>
      <p:ext uri="{BB962C8B-B14F-4D97-AF65-F5344CB8AC3E}">
        <p14:creationId xmlns:p14="http://schemas.microsoft.com/office/powerpoint/2010/main" val="362632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5547" y="295835"/>
            <a:ext cx="6326841" cy="679078"/>
          </a:xfrm>
        </p:spPr>
        <p:txBody>
          <a:bodyPr>
            <a:normAutofit/>
          </a:bodyPr>
          <a:lstStyle/>
          <a:p>
            <a:pPr algn="r"/>
            <a:r>
              <a:rPr lang="en-US" sz="4000" dirty="0" smtClean="0">
                <a:solidFill>
                  <a:schemeClr val="bg1"/>
                </a:solidFill>
              </a:rPr>
              <a:t>2021-22 Blueprints</a:t>
            </a:r>
            <a:endParaRPr lang="en-US" sz="4000" dirty="0">
              <a:solidFill>
                <a:schemeClr val="bg1"/>
              </a:solidFill>
            </a:endParaRPr>
          </a:p>
        </p:txBody>
      </p:sp>
      <p:sp>
        <p:nvSpPr>
          <p:cNvPr id="3" name="Subtitle 2"/>
          <p:cNvSpPr>
            <a:spLocks noGrp="1"/>
          </p:cNvSpPr>
          <p:nvPr>
            <p:ph type="subTitle" idx="1"/>
          </p:nvPr>
        </p:nvSpPr>
        <p:spPr>
          <a:xfrm>
            <a:off x="672353" y="2306170"/>
            <a:ext cx="9995647" cy="2918011"/>
          </a:xfrm>
        </p:spPr>
        <p:txBody>
          <a:bodyPr>
            <a:normAutofit/>
          </a:bodyPr>
          <a:lstStyle/>
          <a:p>
            <a:pPr marL="342900" indent="-342900" algn="l">
              <a:buFont typeface="Arial" panose="020B0604020202020204" pitchFamily="34" charset="0"/>
              <a:buChar char="•"/>
            </a:pPr>
            <a:r>
              <a:rPr lang="en-US" sz="2800" b="1" dirty="0" smtClean="0"/>
              <a:t>Have </a:t>
            </a:r>
            <a:r>
              <a:rPr lang="en-US" sz="2800" b="1" dirty="0"/>
              <a:t>the 2021-22 blueprints for ELA and Math been created? Just wondering if the performance tasks are coming back and what the estimated test times will be for 2021-22</a:t>
            </a:r>
            <a:r>
              <a:rPr lang="en-US" sz="2800" b="1" dirty="0" smtClean="0"/>
              <a:t>.</a:t>
            </a:r>
          </a:p>
          <a:p>
            <a:pPr marL="342900" indent="-342900" algn="l">
              <a:buFont typeface="Arial" panose="020B0604020202020204" pitchFamily="34" charset="0"/>
              <a:buChar char="•"/>
            </a:pPr>
            <a:r>
              <a:rPr lang="en-US" sz="2800" b="1" dirty="0"/>
              <a:t>When will the summative blueprints for 2021-22 be available?</a:t>
            </a:r>
          </a:p>
          <a:p>
            <a:pPr marL="342900" indent="-342900" algn="l">
              <a:buFont typeface="Arial" panose="020B0604020202020204" pitchFamily="34" charset="0"/>
              <a:buChar char="•"/>
            </a:pPr>
            <a:endParaRPr lang="en-US" sz="2800" b="1" dirty="0"/>
          </a:p>
          <a:p>
            <a:endParaRPr lang="en-US" dirty="0"/>
          </a:p>
        </p:txBody>
      </p:sp>
    </p:spTree>
    <p:extLst>
      <p:ext uri="{BB962C8B-B14F-4D97-AF65-F5344CB8AC3E}">
        <p14:creationId xmlns:p14="http://schemas.microsoft.com/office/powerpoint/2010/main" val="239499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1" y="221877"/>
            <a:ext cx="7839634" cy="813548"/>
          </a:xfrm>
        </p:spPr>
        <p:txBody>
          <a:bodyPr>
            <a:normAutofit fontScale="90000"/>
          </a:bodyPr>
          <a:lstStyle/>
          <a:p>
            <a:pPr algn="r"/>
            <a:r>
              <a:rPr lang="en-US" sz="4000" dirty="0" smtClean="0">
                <a:solidFill>
                  <a:schemeClr val="bg1"/>
                </a:solidFill>
              </a:rPr>
              <a:t>Nationally-Normed College Entrance Practice Examination</a:t>
            </a:r>
            <a:endParaRPr lang="en-US" sz="4000" dirty="0">
              <a:solidFill>
                <a:schemeClr val="bg1"/>
              </a:solidFill>
            </a:endParaRPr>
          </a:p>
        </p:txBody>
      </p:sp>
      <p:sp>
        <p:nvSpPr>
          <p:cNvPr id="3" name="Subtitle 2"/>
          <p:cNvSpPr>
            <a:spLocks noGrp="1"/>
          </p:cNvSpPr>
          <p:nvPr>
            <p:ph type="subTitle" idx="1"/>
          </p:nvPr>
        </p:nvSpPr>
        <p:spPr>
          <a:xfrm>
            <a:off x="739588" y="2447365"/>
            <a:ext cx="9928412" cy="3557312"/>
          </a:xfrm>
        </p:spPr>
        <p:txBody>
          <a:bodyPr/>
          <a:lstStyle/>
          <a:p>
            <a:pPr marL="342900" indent="-342900" algn="l">
              <a:buFont typeface="Arial" panose="020B0604020202020204" pitchFamily="34" charset="0"/>
              <a:buChar char="•"/>
            </a:pPr>
            <a:r>
              <a:rPr lang="en-US" b="1" dirty="0"/>
              <a:t>Could you provide a status update on the 10th grade assessment RFP?</a:t>
            </a:r>
          </a:p>
          <a:p>
            <a:endParaRPr lang="en-US" dirty="0"/>
          </a:p>
        </p:txBody>
      </p:sp>
    </p:spTree>
    <p:extLst>
      <p:ext uri="{BB962C8B-B14F-4D97-AF65-F5344CB8AC3E}">
        <p14:creationId xmlns:p14="http://schemas.microsoft.com/office/powerpoint/2010/main" val="294286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9150" y="184151"/>
            <a:ext cx="5816600" cy="774700"/>
          </a:xfrm>
        </p:spPr>
        <p:txBody>
          <a:bodyPr>
            <a:normAutofit/>
          </a:bodyPr>
          <a:lstStyle/>
          <a:p>
            <a:pPr algn="r"/>
            <a:r>
              <a:rPr lang="en-US" sz="4000" dirty="0" smtClean="0">
                <a:solidFill>
                  <a:schemeClr val="bg1"/>
                </a:solidFill>
              </a:rPr>
              <a:t>Questions, cont.</a:t>
            </a:r>
            <a:endParaRPr lang="en-US" sz="4000" dirty="0">
              <a:solidFill>
                <a:schemeClr val="bg1"/>
              </a:solidFill>
            </a:endParaRPr>
          </a:p>
        </p:txBody>
      </p:sp>
      <p:sp>
        <p:nvSpPr>
          <p:cNvPr id="3" name="Subtitle 2"/>
          <p:cNvSpPr>
            <a:spLocks noGrp="1"/>
          </p:cNvSpPr>
          <p:nvPr>
            <p:ph type="subTitle" idx="1"/>
          </p:nvPr>
        </p:nvSpPr>
        <p:spPr>
          <a:xfrm>
            <a:off x="423582" y="2245659"/>
            <a:ext cx="11456894" cy="4020669"/>
          </a:xfrm>
        </p:spPr>
        <p:txBody>
          <a:bodyPr>
            <a:normAutofit/>
          </a:bodyPr>
          <a:lstStyle/>
          <a:p>
            <a:pPr marL="342900" lvl="0" indent="-342900" algn="l">
              <a:buFont typeface="Arial" panose="020B0604020202020204" pitchFamily="34" charset="0"/>
              <a:buChar char="•"/>
            </a:pPr>
            <a:r>
              <a:rPr lang="en-US" sz="2800" b="1" dirty="0" smtClean="0"/>
              <a:t>When </a:t>
            </a:r>
            <a:r>
              <a:rPr lang="en-US" sz="2800" b="1" dirty="0"/>
              <a:t>will the 30-day opt out notice be available? Is this dependent on SB 602?</a:t>
            </a:r>
          </a:p>
          <a:p>
            <a:pPr marL="342900" lvl="0" indent="-342900" algn="l">
              <a:buFont typeface="Arial" panose="020B0604020202020204" pitchFamily="34" charset="0"/>
              <a:buChar char="•"/>
            </a:pPr>
            <a:r>
              <a:rPr lang="en-US" sz="2800" b="1" dirty="0"/>
              <a:t>Will SB 602 allow parent to opt out of OSAS Science and ELPA using the same form as for ELA and Math?</a:t>
            </a:r>
          </a:p>
          <a:p>
            <a:pPr marL="342900" lvl="0" indent="-342900" algn="l">
              <a:buFont typeface="Arial" panose="020B0604020202020204" pitchFamily="34" charset="0"/>
              <a:buChar char="•"/>
            </a:pPr>
            <a:r>
              <a:rPr lang="en-US" sz="2800" b="1" dirty="0"/>
              <a:t>SB 744 Update (Essential Skills suspension</a:t>
            </a:r>
            <a:r>
              <a:rPr lang="en-US" sz="2800" b="1" dirty="0" smtClean="0"/>
              <a:t>)</a:t>
            </a:r>
            <a:endParaRPr lang="en-US" b="1" dirty="0" smtClean="0"/>
          </a:p>
          <a:p>
            <a:pPr marL="342900" indent="-342900" algn="l">
              <a:buFont typeface="Arial" panose="020B0604020202020204" pitchFamily="34" charset="0"/>
              <a:buChar char="•"/>
            </a:pPr>
            <a:endParaRPr lang="en-US" b="1" dirty="0"/>
          </a:p>
          <a:p>
            <a:pPr algn="l"/>
            <a:endParaRPr lang="en-US" b="1" i="1" dirty="0"/>
          </a:p>
        </p:txBody>
      </p:sp>
    </p:spTree>
    <p:extLst>
      <p:ext uri="{BB962C8B-B14F-4D97-AF65-F5344CB8AC3E}">
        <p14:creationId xmlns:p14="http://schemas.microsoft.com/office/powerpoint/2010/main" val="3212768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5234" y="161366"/>
            <a:ext cx="4706472" cy="800099"/>
          </a:xfrm>
        </p:spPr>
        <p:txBody>
          <a:bodyPr>
            <a:normAutofit/>
          </a:bodyPr>
          <a:lstStyle/>
          <a:p>
            <a:pPr algn="r"/>
            <a:r>
              <a:rPr lang="en-US" sz="4000" dirty="0" smtClean="0">
                <a:solidFill>
                  <a:schemeClr val="bg1"/>
                </a:solidFill>
              </a:rPr>
              <a:t>Questions</a:t>
            </a:r>
            <a:endParaRPr lang="en-US" sz="4000" dirty="0">
              <a:solidFill>
                <a:schemeClr val="bg1"/>
              </a:solidFill>
            </a:endParaRPr>
          </a:p>
        </p:txBody>
      </p:sp>
      <p:sp>
        <p:nvSpPr>
          <p:cNvPr id="3" name="Subtitle 2"/>
          <p:cNvSpPr>
            <a:spLocks noGrp="1"/>
          </p:cNvSpPr>
          <p:nvPr>
            <p:ph type="subTitle" idx="1"/>
          </p:nvPr>
        </p:nvSpPr>
        <p:spPr>
          <a:xfrm>
            <a:off x="820271" y="2138082"/>
            <a:ext cx="10717305" cy="3866595"/>
          </a:xfrm>
        </p:spPr>
        <p:txBody>
          <a:bodyPr/>
          <a:lstStyle/>
          <a:p>
            <a:pPr marL="342900" lvl="0" indent="-342900" algn="l">
              <a:buFont typeface="Arial" panose="020B0604020202020204" pitchFamily="34" charset="0"/>
              <a:buChar char="•"/>
            </a:pPr>
            <a:r>
              <a:rPr lang="en-US" sz="2800" b="1" dirty="0" smtClean="0"/>
              <a:t>Kindergarten Assessment </a:t>
            </a:r>
            <a:r>
              <a:rPr lang="en-US" sz="2800" b="1" dirty="0"/>
              <a:t>2022-23 decisions timeline</a:t>
            </a:r>
          </a:p>
          <a:p>
            <a:pPr marL="342900" lvl="0" indent="-342900" algn="l">
              <a:buFont typeface="Arial" panose="020B0604020202020204" pitchFamily="34" charset="0"/>
              <a:buChar char="•"/>
            </a:pPr>
            <a:r>
              <a:rPr lang="en-US" sz="2800" b="1" dirty="0"/>
              <a:t>When will </a:t>
            </a:r>
            <a:r>
              <a:rPr lang="en-US" sz="2800" b="1" dirty="0" smtClean="0"/>
              <a:t>2021-2022 </a:t>
            </a:r>
            <a:r>
              <a:rPr lang="en-US" sz="2800" b="1" dirty="0"/>
              <a:t>training modules be available?</a:t>
            </a:r>
          </a:p>
          <a:p>
            <a:pPr marL="342900" lvl="0" indent="-342900" algn="l">
              <a:buFont typeface="Arial" panose="020B0604020202020204" pitchFamily="34" charset="0"/>
              <a:buChar char="•"/>
            </a:pPr>
            <a:r>
              <a:rPr lang="en-US" sz="2800" b="1" dirty="0"/>
              <a:t>What are the expectations for School District Validations for Summer 2021 in Achievement Data Insight (ADI) and Student Centered Staging for districts that did not participate in state testing?</a:t>
            </a:r>
          </a:p>
          <a:p>
            <a:endParaRPr lang="en-US" dirty="0"/>
          </a:p>
        </p:txBody>
      </p:sp>
    </p:spTree>
    <p:extLst>
      <p:ext uri="{BB962C8B-B14F-4D97-AF65-F5344CB8AC3E}">
        <p14:creationId xmlns:p14="http://schemas.microsoft.com/office/powerpoint/2010/main" val="56477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2173" y="0"/>
            <a:ext cx="6320808" cy="930940"/>
          </a:xfrm>
        </p:spPr>
        <p:txBody>
          <a:bodyPr>
            <a:normAutofit/>
          </a:bodyPr>
          <a:lstStyle/>
          <a:p>
            <a:pPr algn="r"/>
            <a:r>
              <a:rPr lang="en-US" sz="5000" dirty="0">
                <a:solidFill>
                  <a:schemeClr val="bg1"/>
                </a:solidFill>
              </a:rPr>
              <a:t>Question &amp; Answer</a:t>
            </a:r>
          </a:p>
        </p:txBody>
      </p:sp>
      <p:pic>
        <p:nvPicPr>
          <p:cNvPr id="1026" name="Picture 2" descr="https://lh4.googleusercontent.com/yJW7uNuFz5wxljhVcsVUQ_ehJy5GGOKFh8DpLy-9Zrg9JcaenBLAI_oyS57925Wiqenae5VFKnGkNZbL2n-ZkzbufuTy2uzw1WF3IgqFunLdEGZxdWnbo9RSv_F1QU6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982" y="1585218"/>
            <a:ext cx="5971309" cy="4777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455" y="2573375"/>
            <a:ext cx="4170218" cy="2939266"/>
          </a:xfrm>
          <a:prstGeom prst="rect">
            <a:avLst/>
          </a:prstGeom>
        </p:spPr>
        <p:txBody>
          <a:bodyPr wrap="square">
            <a:spAutoFit/>
          </a:bodyPr>
          <a:lstStyle/>
          <a:p>
            <a:pPr>
              <a:spcBef>
                <a:spcPts val="1000"/>
              </a:spcBef>
            </a:pPr>
            <a:r>
              <a:rPr lang="en-US" sz="4000" b="1" dirty="0">
                <a:solidFill>
                  <a:srgbClr val="000000"/>
                </a:solidFill>
              </a:rPr>
              <a:t>Thoughts? </a:t>
            </a:r>
            <a:endParaRPr lang="en-US" sz="4000" dirty="0"/>
          </a:p>
          <a:p>
            <a:pPr>
              <a:spcBef>
                <a:spcPts val="1000"/>
              </a:spcBef>
            </a:pPr>
            <a:r>
              <a:rPr lang="en-US" sz="4000" b="1" dirty="0">
                <a:solidFill>
                  <a:srgbClr val="000000"/>
                </a:solidFill>
              </a:rPr>
              <a:t>Feelings? </a:t>
            </a:r>
            <a:endParaRPr lang="en-US" sz="4000" dirty="0"/>
          </a:p>
          <a:p>
            <a:pPr>
              <a:spcBef>
                <a:spcPts val="1000"/>
              </a:spcBef>
            </a:pPr>
            <a:r>
              <a:rPr lang="en-US" sz="4000" b="1" dirty="0">
                <a:solidFill>
                  <a:srgbClr val="000000"/>
                </a:solidFill>
              </a:rPr>
              <a:t>Concerns? </a:t>
            </a:r>
            <a:endParaRPr lang="en-US" sz="4000" dirty="0"/>
          </a:p>
          <a:p>
            <a:pPr>
              <a:spcBef>
                <a:spcPts val="1000"/>
              </a:spcBef>
            </a:pPr>
            <a:r>
              <a:rPr lang="en-US" sz="4000" b="1" dirty="0">
                <a:solidFill>
                  <a:srgbClr val="000000"/>
                </a:solidFill>
              </a:rPr>
              <a:t>Wonderings?</a:t>
            </a:r>
            <a:r>
              <a:rPr lang="en-US" b="1" dirty="0">
                <a:solidFill>
                  <a:srgbClr val="000000"/>
                </a:solidFill>
                <a:latin typeface="Comic Sans MS" panose="030F0702030302020204" pitchFamily="66" charset="0"/>
              </a:rPr>
              <a:t> </a:t>
            </a:r>
            <a:endParaRPr lang="en-US" dirty="0">
              <a:effectLst/>
            </a:endParaRPr>
          </a:p>
        </p:txBody>
      </p:sp>
    </p:spTree>
    <p:extLst>
      <p:ext uri="{BB962C8B-B14F-4D97-AF65-F5344CB8AC3E}">
        <p14:creationId xmlns:p14="http://schemas.microsoft.com/office/powerpoint/2010/main" val="2430612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2021-06-30T21:40:07+00:00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14F2281A-51DB-46FC-9C74-75816F0D87A3}"/>
</file>

<file path=customXml/itemProps2.xml><?xml version="1.0" encoding="utf-8"?>
<ds:datastoreItem xmlns:ds="http://schemas.openxmlformats.org/officeDocument/2006/customXml" ds:itemID="{2F4E4302-C0D8-43E9-BCAB-31331EEBA085}"/>
</file>

<file path=customXml/itemProps3.xml><?xml version="1.0" encoding="utf-8"?>
<ds:datastoreItem xmlns:ds="http://schemas.openxmlformats.org/officeDocument/2006/customXml" ds:itemID="{F3ED6C32-7E47-4D0A-A918-90943574BA7F}"/>
</file>

<file path=docProps/app.xml><?xml version="1.0" encoding="utf-8"?>
<Properties xmlns="http://schemas.openxmlformats.org/officeDocument/2006/extended-properties" xmlns:vt="http://schemas.openxmlformats.org/officeDocument/2006/docPropsVTypes">
  <Template>ode_powerpoint-template-b</Template>
  <TotalTime>3212</TotalTime>
  <Words>1463</Words>
  <Application>Microsoft Office PowerPoint</Application>
  <PresentationFormat>Widescreen</PresentationFormat>
  <Paragraphs>94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Comic Sans MS</vt:lpstr>
      <vt:lpstr>Times New Roman</vt:lpstr>
      <vt:lpstr>ODE_Powerpoint Template B</vt:lpstr>
      <vt:lpstr>DTC Webinar</vt:lpstr>
      <vt:lpstr>Announcements &amp; Reminders</vt:lpstr>
      <vt:lpstr>Interim Assessments</vt:lpstr>
      <vt:lpstr>Student Test Scores</vt:lpstr>
      <vt:lpstr>2021-22 Blueprints</vt:lpstr>
      <vt:lpstr>Nationally-Normed College Entrance Practice Examination</vt:lpstr>
      <vt:lpstr>Questions, cont.</vt:lpstr>
      <vt:lpstr>Questions</vt:lpstr>
      <vt:lpstr>Question &amp; Answer</vt:lpstr>
      <vt:lpstr>Next Steps &amp; Adjourn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DTC Training WebEx Required for All DTCs</dc:title>
  <dc:creator>WOLCOTT Ben - ODE</dc:creator>
  <cp:lastModifiedBy>MARTINEZ Carla * ODE</cp:lastModifiedBy>
  <cp:revision>405</cp:revision>
  <cp:lastPrinted>2018-11-05T16:57:42Z</cp:lastPrinted>
  <dcterms:created xsi:type="dcterms:W3CDTF">2018-06-14T19:26:51Z</dcterms:created>
  <dcterms:modified xsi:type="dcterms:W3CDTF">2021-06-30T21:31:58Z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