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handoutMasterIdLst>
    <p:handoutMasterId r:id="rId9"/>
  </p:handoutMasterIdLst>
  <p:sldIdLst>
    <p:sldId id="258" r:id="rId2"/>
    <p:sldId id="257" r:id="rId3"/>
    <p:sldId id="293" r:id="rId4"/>
    <p:sldId id="292" r:id="rId5"/>
    <p:sldId id="294" r:id="rId6"/>
    <p:sldId id="286" r:id="rId7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43" autoAdjust="0"/>
    <p:restoredTop sz="89302" autoAdjust="0"/>
  </p:normalViewPr>
  <p:slideViewPr>
    <p:cSldViewPr>
      <p:cViewPr varScale="1">
        <p:scale>
          <a:sx n="38" d="100"/>
          <a:sy n="38" d="100"/>
        </p:scale>
        <p:origin x="956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52DE066A-9A01-4DF3-BB04-6761B4005E17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54742F26-D69D-47A0-8869-F26E0BEFA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818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B1D45D18-6393-45AA-9BDC-983052B8E5F7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229FE0B8-4B27-4B96-82D5-3C6CC8C3E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969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FE0B8-4B27-4B96-82D5-3C6CC8C3EC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173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FE0B8-4B27-4B96-82D5-3C6CC8C3EC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279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103652"/>
            <a:ext cx="8833104" cy="597567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20" name="Picture 2" descr="OAKS Web Button_201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876" y="2207560"/>
            <a:ext cx="438158" cy="437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X:\Library\Logos and Brands\2016\O_TeachingLearningAsmt\lbl_TeachingLearningAsmt-sm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6096000"/>
            <a:ext cx="2362200" cy="63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X:\Library\Logos and Brands\2016\O_AccountabilityResearchInfoServices\lbl_AccountabilityResearchInfoServices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6069100"/>
            <a:ext cx="3022092" cy="66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fld id="{17ACD3B2-23CE-4CC1-AC69-CE896D43AD09}" type="datetime1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Office of Learning – Assessment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/>
          <a:lstStyle/>
          <a:p>
            <a:fld id="{CEB2204D-2938-493C-86A2-C49CF71EEF5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fld id="{35760241-52D4-4C0D-9708-865D3B8131F7}" type="datetime1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Office of Learning – Assessment</a:t>
            </a:r>
          </a:p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16" name="Picture 2" descr="OAKS Web Button_201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020251"/>
            <a:ext cx="438158" cy="437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Office of Learni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8604" y="6424103"/>
            <a:ext cx="2514600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  <a:prstGeom prst="rect">
            <a:avLst/>
          </a:prstGeom>
        </p:spPr>
        <p:txBody>
          <a:bodyPr/>
          <a:lstStyle/>
          <a:p>
            <a:fld id="{CEB2204D-2938-493C-86A2-C49CF71EEF5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103652"/>
            <a:ext cx="8845296" cy="597567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20" name="Picture 2" descr="OAKS Web Button_201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2442" y="2209800"/>
            <a:ext cx="438158" cy="437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X:\Library\Logos and Brands\2016\O_TeachingLearningAsmt\lbl_TeachingLearningAsmt-sm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6096000"/>
            <a:ext cx="2362200" cy="63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X:\Library\Logos and Brands\2016\O_AccountabilityResearchInfoServices\lbl_AccountabilityResearchInfoServices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6069100"/>
            <a:ext cx="3022092" cy="66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  <a:prstGeom prst="rect">
            <a:avLst/>
          </a:prstGeom>
        </p:spPr>
        <p:txBody>
          <a:bodyPr/>
          <a:lstStyle/>
          <a:p>
            <a:fld id="{82C6D8B5-3D11-470C-873E-925C97ADE43D}" type="datetime1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Office of Learning – Assessment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/>
          <a:lstStyle/>
          <a:p>
            <a:fld id="{CEB2204D-2938-493C-86A2-C49CF71EEF5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fld id="{A8775C08-7F7B-406A-A262-BBC4C127E453}" type="datetime1">
              <a:rPr lang="en-US" smtClean="0"/>
              <a:t>6/13/2018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Office of Learning – Assessment</a:t>
            </a:r>
          </a:p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28" name="Picture 2" descr="OAKS Web Button_201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876" y="1050525"/>
            <a:ext cx="438158" cy="437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2" descr="Office of Learni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8604" y="6424103"/>
            <a:ext cx="2514600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fld id="{FDD5EBE9-E9DB-497A-8535-1DE8D4B3D0A9}" type="datetime1">
              <a:rPr lang="en-US" smtClean="0"/>
              <a:t>6/13/2018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Office of Learning – Assessment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  <a:prstGeom prst="rect">
            <a:avLst/>
          </a:prstGeom>
        </p:spPr>
        <p:txBody>
          <a:bodyPr/>
          <a:lstStyle/>
          <a:p>
            <a:fld id="{CEB2204D-2938-493C-86A2-C49CF71EEF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fld id="{C79052FC-CBE8-452E-B7D3-6BE30A91BDBD}" type="datetime1">
              <a:rPr lang="en-US" smtClean="0"/>
              <a:t>6/13/2018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Office of Learning – Assessment</a:t>
            </a:r>
          </a:p>
          <a:p>
            <a:endParaRPr lang="en-US" dirty="0"/>
          </a:p>
        </p:txBody>
      </p:sp>
      <p:pic>
        <p:nvPicPr>
          <p:cNvPr id="11" name="Picture 2" descr="OAKS Web Button_201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777" y="6327792"/>
            <a:ext cx="438158" cy="437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fld id="{564C0C39-5FE3-49BE-88E5-9372A4820644}" type="datetime1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Office of Learning – Assessment</a:t>
            </a:r>
          </a:p>
          <a:p>
            <a:endParaRPr lang="en-US" dirty="0"/>
          </a:p>
        </p:txBody>
      </p:sp>
      <p:pic>
        <p:nvPicPr>
          <p:cNvPr id="22" name="Picture 2" descr="OAKS Web Button_201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9888" y="322751"/>
            <a:ext cx="438158" cy="437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" descr="Office of Learni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8604" y="6424103"/>
            <a:ext cx="2514600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  <a:prstGeom prst="rect">
            <a:avLst/>
          </a:prstGeom>
        </p:spPr>
        <p:txBody>
          <a:bodyPr/>
          <a:lstStyle/>
          <a:p>
            <a:fld id="{059E0B67-9E5B-4777-A009-858CEC886942}" type="datetime1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Office of Learning – Assessment</a:t>
            </a:r>
          </a:p>
          <a:p>
            <a:endParaRPr lang="en-US" dirty="0"/>
          </a:p>
        </p:txBody>
      </p:sp>
      <p:pic>
        <p:nvPicPr>
          <p:cNvPr id="23" name="Picture 2" descr="OAKS Web Button_201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9888" y="323088"/>
            <a:ext cx="438158" cy="437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" descr="Office of Learni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8604" y="6424103"/>
            <a:ext cx="2514600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103653"/>
            <a:ext cx="8842248" cy="5942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pic>
        <p:nvPicPr>
          <p:cNvPr id="1026" name="Picture 2" descr="OAKS Web Button_2014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876" y="1050525"/>
            <a:ext cx="438158" cy="437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2" descr="X:\Library\Logos and Brands\2016\O_TeachingLearningAsmt\lbl_TeachingLearningAsmt-sm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6096000"/>
            <a:ext cx="2362200" cy="63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X:\Library\Logos and Brands\2016\O_AccountabilityResearchInfoServices\lbl_AccountabilityResearchInfoServices.jp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6069100"/>
            <a:ext cx="3022092" cy="66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Brad.Lenhardt@state.or.u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June 13, 2018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Informal DTC Webinar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89934" y="3741002"/>
            <a:ext cx="624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Welcome!  Thank you for joining us.  We will begin shortly.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7375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Reminders</a:t>
            </a:r>
            <a:endParaRPr lang="en-US" dirty="0"/>
          </a:p>
        </p:txBody>
      </p:sp>
      <p:sp>
        <p:nvSpPr>
          <p:cNvPr id="5" name="Content Placeholder 4" descr="Quick reminder dates" title="Slid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Test Window for ELA, Math, Science, and Social Sciences closed 6/8</a:t>
            </a:r>
          </a:p>
          <a:p>
            <a:r>
              <a:rPr lang="en-US" dirty="0"/>
              <a:t>OAKS Online Test Delivery System, TIDE, and ORS offline for </a:t>
            </a:r>
            <a:r>
              <a:rPr lang="en-US" dirty="0" smtClean="0"/>
              <a:t>maintenance 6/15-6/17</a:t>
            </a:r>
          </a:p>
          <a:p>
            <a:r>
              <a:rPr lang="en-US" dirty="0" smtClean="0"/>
              <a:t>OAKS Online partial Science and Social Science results available in Student Centered Staging 6/22</a:t>
            </a:r>
          </a:p>
          <a:p>
            <a:r>
              <a:rPr lang="en-US" dirty="0" smtClean="0"/>
              <a:t>Last day to place 2018-19 Kindergarten Assessment test orders 6/28</a:t>
            </a:r>
            <a:endParaRPr lang="en-US" dirty="0"/>
          </a:p>
        </p:txBody>
      </p:sp>
      <p:sp>
        <p:nvSpPr>
          <p:cNvPr id="4" name="Content Placeholder 2" title="Quick Reminder Slide"/>
          <p:cNvSpPr txBox="1">
            <a:spLocks/>
          </p:cNvSpPr>
          <p:nvPr/>
        </p:nvSpPr>
        <p:spPr>
          <a:xfrm>
            <a:off x="228600" y="1527048"/>
            <a:ext cx="86868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900" dirty="0" smtClean="0"/>
          </a:p>
        </p:txBody>
      </p:sp>
    </p:spTree>
    <p:extLst>
      <p:ext uri="{BB962C8B-B14F-4D97-AF65-F5344CB8AC3E}">
        <p14:creationId xmlns:p14="http://schemas.microsoft.com/office/powerpoint/2010/main" val="268414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District notification letters mailed to </a:t>
            </a:r>
            <a:r>
              <a:rPr lang="en-US" dirty="0" err="1" smtClean="0"/>
              <a:t>supts</a:t>
            </a:r>
            <a:r>
              <a:rPr lang="en-US" dirty="0" smtClean="0"/>
              <a:t>. and emailed to DTCs at end of May.</a:t>
            </a:r>
          </a:p>
          <a:p>
            <a:r>
              <a:rPr lang="en-US" dirty="0" smtClean="0"/>
              <a:t>No email from me = no district schools selected for NAEP 2019 or TIMSS 2019 (yet).</a:t>
            </a:r>
          </a:p>
          <a:p>
            <a:r>
              <a:rPr lang="en-US" dirty="0" smtClean="0"/>
              <a:t>A few additional schools may be selected for NAEP or TIMSS this summer or fall. I will notify you if that happens.</a:t>
            </a:r>
          </a:p>
          <a:p>
            <a:r>
              <a:rPr lang="en-US" dirty="0" smtClean="0"/>
              <a:t>For NAEP, districts will once again be able to provide students lists in January. More info to come this fall.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8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Oregon Extended Assessment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Beginning this Fall (2018-19) ODE will offer an Oregon Extended Assessment Training webinar for DTCs and </a:t>
            </a:r>
            <a:r>
              <a:rPr lang="en-US" dirty="0" err="1"/>
              <a:t>SpEd</a:t>
            </a:r>
            <a:r>
              <a:rPr lang="en-US" dirty="0"/>
              <a:t> directors.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purpose of this webinar is to </a:t>
            </a:r>
            <a:r>
              <a:rPr lang="en-US" dirty="0" smtClean="0"/>
              <a:t>provide </a:t>
            </a:r>
            <a:r>
              <a:rPr lang="en-US" dirty="0"/>
              <a:t>information and guidance with regards to the </a:t>
            </a:r>
            <a:r>
              <a:rPr lang="en-US" dirty="0" err="1"/>
              <a:t>ORExt</a:t>
            </a:r>
            <a:r>
              <a:rPr lang="en-US" dirty="0"/>
              <a:t> and the various roles and responsibilities associated with it. </a:t>
            </a:r>
            <a:endParaRPr lang="en-US" dirty="0" smtClean="0"/>
          </a:p>
          <a:p>
            <a:r>
              <a:rPr lang="en-US" dirty="0" smtClean="0"/>
              <a:t>Additional </a:t>
            </a:r>
            <a:r>
              <a:rPr lang="en-US" dirty="0"/>
              <a:t>information will be forthcoming via typical ODE communication </a:t>
            </a:r>
            <a:r>
              <a:rPr lang="en-US" dirty="0" smtClean="0"/>
              <a:t>channels. Please </a:t>
            </a:r>
            <a:r>
              <a:rPr lang="en-US" dirty="0"/>
              <a:t>c</a:t>
            </a:r>
            <a:r>
              <a:rPr lang="en-US" dirty="0" smtClean="0"/>
              <a:t>ontact </a:t>
            </a:r>
            <a:r>
              <a:rPr lang="en-US" dirty="0"/>
              <a:t>Brad </a:t>
            </a:r>
            <a:r>
              <a:rPr lang="en-US" dirty="0" err="1"/>
              <a:t>Lenhardt</a:t>
            </a:r>
            <a:r>
              <a:rPr lang="en-US" dirty="0"/>
              <a:t> at </a:t>
            </a:r>
            <a:r>
              <a:rPr lang="en-US" u="sng" dirty="0" smtClean="0">
                <a:hlinkClick r:id="rId2"/>
              </a:rPr>
              <a:t>Brad.Lenhardt@state.or.us</a:t>
            </a:r>
            <a:r>
              <a:rPr lang="en-US" dirty="0"/>
              <a:t> </a:t>
            </a:r>
            <a:r>
              <a:rPr lang="en-US" dirty="0" smtClean="0"/>
              <a:t>with </a:t>
            </a:r>
            <a:r>
              <a:rPr lang="en-US" smtClean="0"/>
              <a:t>any questions.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47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ELPA21 Reporting Non-participating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How do we treat a student who was not testing on ELPA21 due to a parent refusal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All </a:t>
            </a:r>
            <a:r>
              <a:rPr lang="en-US" dirty="0"/>
              <a:t>EL </a:t>
            </a:r>
            <a:r>
              <a:rPr lang="en-US" i="1" u="sng" dirty="0"/>
              <a:t>eligible</a:t>
            </a:r>
            <a:r>
              <a:rPr lang="en-US" dirty="0"/>
              <a:t> students are </a:t>
            </a:r>
            <a:r>
              <a:rPr lang="en-US" b="1" u="sng" dirty="0"/>
              <a:t>required</a:t>
            </a:r>
            <a:r>
              <a:rPr lang="en-US" dirty="0"/>
              <a:t> to take ELPA21, regardless of whether they receive services (even if the parent waives </a:t>
            </a:r>
            <a:r>
              <a:rPr lang="en-US" dirty="0" smtClean="0"/>
              <a:t>services). There </a:t>
            </a:r>
            <a:r>
              <a:rPr lang="en-US" dirty="0"/>
              <a:t>is no code for parent refusal.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only exemption is if the student was not enrolled during the ELPA21 testing window (that would be a code 8).</a:t>
            </a:r>
          </a:p>
        </p:txBody>
      </p:sp>
    </p:spTree>
    <p:extLst>
      <p:ext uri="{BB962C8B-B14F-4D97-AF65-F5344CB8AC3E}">
        <p14:creationId xmlns:p14="http://schemas.microsoft.com/office/powerpoint/2010/main" val="301880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&amp; 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i="1" dirty="0" smtClean="0"/>
          </a:p>
          <a:p>
            <a:pPr marL="0" indent="0" algn="ctr">
              <a:buNone/>
            </a:pPr>
            <a:r>
              <a:rPr lang="en-US" i="1" u="sng" dirty="0" smtClean="0"/>
              <a:t>Specialists Present</a:t>
            </a:r>
          </a:p>
          <a:p>
            <a:r>
              <a:rPr lang="en-US" dirty="0"/>
              <a:t>Ben Wolcott - English Language Proficiency Assessment for the 21st Century </a:t>
            </a:r>
          </a:p>
          <a:p>
            <a:r>
              <a:rPr lang="en-US" dirty="0"/>
              <a:t>Brad </a:t>
            </a:r>
            <a:r>
              <a:rPr lang="en-US" dirty="0" err="1"/>
              <a:t>Lenhardt</a:t>
            </a:r>
            <a:r>
              <a:rPr lang="en-US" dirty="0"/>
              <a:t> - Accessibility Supports &amp; Extended Assessment</a:t>
            </a:r>
          </a:p>
          <a:p>
            <a:r>
              <a:rPr lang="en-US" dirty="0" smtClean="0"/>
              <a:t>Dan </a:t>
            </a:r>
            <a:r>
              <a:rPr lang="en-US" dirty="0"/>
              <a:t>Farley - Interim Director of Assessment </a:t>
            </a:r>
          </a:p>
          <a:p>
            <a:r>
              <a:rPr lang="en-US" dirty="0" smtClean="0"/>
              <a:t>Holly </a:t>
            </a:r>
            <a:r>
              <a:rPr lang="en-US" dirty="0"/>
              <a:t>Dalton – Kindergarten Assessment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11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10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2060"/>
      </a:hlink>
      <a:folHlink>
        <a:srgbClr val="00206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E426A0BE1DCD4282029129806F0353" ma:contentTypeVersion="8" ma:contentTypeDescription="Create a new document." ma:contentTypeScope="" ma:versionID="2fa6e710697f4022c0d5a648e4491bb5">
  <xsd:schema xmlns:xsd="http://www.w3.org/2001/XMLSchema" xmlns:xs="http://www.w3.org/2001/XMLSchema" xmlns:p="http://schemas.microsoft.com/office/2006/metadata/properties" xmlns:ns1="http://schemas.microsoft.com/sharepoint/v3" xmlns:ns2="826a7eb6-1fc1-4229-aedf-6a10bdcdc31e" xmlns:ns3="54031767-dd6d-417c-ab73-583408f47564" targetNamespace="http://schemas.microsoft.com/office/2006/metadata/properties" ma:root="true" ma:fieldsID="256e605d0e29d97c9081fe2632c68745" ns1:_="" ns2:_="" ns3:_="">
    <xsd:import namespace="http://schemas.microsoft.com/sharepoint/v3"/>
    <xsd:import namespace="826a7eb6-1fc1-4229-aedf-6a10bdcdc31e"/>
    <xsd:import namespace="54031767-dd6d-417c-ab73-583408f47564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Estimated_x0020_Creation_x0020_Date" minOccurs="0"/>
                <xsd:element ref="ns2:Remediation_x0020_Date" minOccurs="0"/>
                <xsd:element ref="ns2:Priority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6a7eb6-1fc1-4229-aedf-6a10bdcdc31e" elementFormDefault="qualified">
    <xsd:import namespace="http://schemas.microsoft.com/office/2006/documentManagement/types"/>
    <xsd:import namespace="http://schemas.microsoft.com/office/infopath/2007/PartnerControls"/>
    <xsd:element name="Estimated_x0020_Creation_x0020_Date" ma:index="6" nillable="true" ma:displayName="Estimated Creation Date" ma:format="DateOnly" ma:internalName="Estimated_x0020_Creation_x0020_Date" ma:readOnly="false">
      <xsd:simpleType>
        <xsd:restriction base="dms:DateTime"/>
      </xsd:simpleType>
    </xsd:element>
    <xsd:element name="Remediation_x0020_Date" ma:index="7" nillable="true" ma:displayName="Remediation Date" ma:default="[today]" ma:format="DateOnly" ma:internalName="Remediation_x0020_Date" ma:readOnly="false">
      <xsd:simpleType>
        <xsd:restriction base="dms:DateTime"/>
      </xsd:simpleType>
    </xsd:element>
    <xsd:element name="Priority" ma:index="8" nillable="true" ma:displayName="Priority" ma:default="New" ma:description="What Priority Level Is This Document?" ma:format="RadioButtons" ma:internalName="Priority" ma:readOnly="false">
      <xsd:simpleType>
        <xsd:restriction base="dms:Choice">
          <xsd:enumeration value="New"/>
          <xsd:enumeration value="Legacy"/>
          <xsd:enumeration value="Tier 1"/>
          <xsd:enumeration value="Tier 2"/>
          <xsd:enumeration value="Tier 3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031767-dd6d-417c-ab73-583408f47564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Remediation_x0020_Date xmlns="826a7eb6-1fc1-4229-aedf-6a10bdcdc31e" xsi:nil="true"/>
    <Estimated_x0020_Creation_x0020_Date xmlns="826a7eb6-1fc1-4229-aedf-6a10bdcdc31e" xsi:nil="true"/>
    <Priority xmlns="826a7eb6-1fc1-4229-aedf-6a10bdcdc31e">New</Priority>
  </documentManagement>
</p:properties>
</file>

<file path=customXml/itemProps1.xml><?xml version="1.0" encoding="utf-8"?>
<ds:datastoreItem xmlns:ds="http://schemas.openxmlformats.org/officeDocument/2006/customXml" ds:itemID="{48C87453-2B0D-4866-8C4E-421EB0E242DF}"/>
</file>

<file path=customXml/itemProps2.xml><?xml version="1.0" encoding="utf-8"?>
<ds:datastoreItem xmlns:ds="http://schemas.openxmlformats.org/officeDocument/2006/customXml" ds:itemID="{CA71CE1D-3C58-4361-99EB-BB2C755C90C8}"/>
</file>

<file path=customXml/itemProps3.xml><?xml version="1.0" encoding="utf-8"?>
<ds:datastoreItem xmlns:ds="http://schemas.openxmlformats.org/officeDocument/2006/customXml" ds:itemID="{CA702DB0-FBF1-46A7-B53C-01BA64798038}"/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1632</TotalTime>
  <Words>343</Words>
  <Application>Microsoft Office PowerPoint</Application>
  <PresentationFormat>On-screen Show (4:3)</PresentationFormat>
  <Paragraphs>30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Georgia</vt:lpstr>
      <vt:lpstr>Wingdings</vt:lpstr>
      <vt:lpstr>Wingdings 2</vt:lpstr>
      <vt:lpstr>Civic</vt:lpstr>
      <vt:lpstr>Informal DTC Webinar</vt:lpstr>
      <vt:lpstr>Quick Reminders</vt:lpstr>
      <vt:lpstr>NAEP</vt:lpstr>
      <vt:lpstr>Oregon Extended Assessment Training</vt:lpstr>
      <vt:lpstr>ELPA21 Reporting Non-participating Students</vt:lpstr>
      <vt:lpstr>Question &amp; Answer</vt:lpstr>
    </vt:vector>
  </TitlesOfParts>
  <Company>Oregon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"LedouxR"</cp:lastModifiedBy>
  <cp:revision>242</cp:revision>
  <cp:lastPrinted>2014-12-09T22:00:27Z</cp:lastPrinted>
  <dcterms:created xsi:type="dcterms:W3CDTF">2014-07-22T18:09:16Z</dcterms:created>
  <dcterms:modified xsi:type="dcterms:W3CDTF">2018-06-13T16:47:22Z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0x010100ACE426A0BE1DCD4282029129806F0353</vt:lpwstr>
  </property>
</Properties>
</file>