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handoutMasterIdLst>
    <p:handoutMasterId r:id="rId9"/>
  </p:handoutMasterIdLst>
  <p:sldIdLst>
    <p:sldId id="258" r:id="rId2"/>
    <p:sldId id="257" r:id="rId3"/>
    <p:sldId id="290" r:id="rId4"/>
    <p:sldId id="291" r:id="rId5"/>
    <p:sldId id="293" r:id="rId6"/>
    <p:sldId id="286" r:id="rId7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56" autoAdjust="0"/>
    <p:restoredTop sz="81685" autoAdjust="0"/>
  </p:normalViewPr>
  <p:slideViewPr>
    <p:cSldViewPr>
      <p:cViewPr varScale="1">
        <p:scale>
          <a:sx n="61" d="100"/>
          <a:sy n="61" d="100"/>
        </p:scale>
        <p:origin x="66" y="11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928"/>
        <p:guide pos="216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customXml" Target="../customXml/item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52DE066A-9A01-4DF3-BB04-6761B4005E17}" type="datetimeFigureOut">
              <a:rPr lang="en-US" smtClean="0"/>
              <a:t>1/3/2018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54742F26-D69D-47A0-8869-F26E0BEFA1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818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B1D45D18-6393-45AA-9BDC-983052B8E5F7}" type="datetimeFigureOut">
              <a:rPr lang="en-US" smtClean="0"/>
              <a:t>1/3/2018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176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15790"/>
            <a:ext cx="5505450" cy="4183380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229FE0B8-4B27-4B96-82D5-3C6CC8C3E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969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FE0B8-4B27-4B96-82D5-3C6CC8C3EC5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733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9FE0B8-4B27-4B96-82D5-3C6CC8C3EC5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2796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103652"/>
            <a:ext cx="8833104" cy="597567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20" name="Picture 2" descr="OAKS Web Button_201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876" y="2207560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 descr="X:\Library\Logos and Brands\2016\O_TeachingLearningAsmt\lbl_TeachingLearningAsmt-sm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6096000"/>
            <a:ext cx="2362200" cy="63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" descr="X:\Library\Logos and Brands\2016\O_AccountabilityResearchInfoServices\lbl_AccountabilityResearchInfoServices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6069100"/>
            <a:ext cx="3022092" cy="66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/>
          <a:lstStyle/>
          <a:p>
            <a:fld id="{17ACD3B2-23CE-4CC1-AC69-CE896D43AD09}" type="datetime1">
              <a:rPr lang="en-US" smtClean="0"/>
              <a:t>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/>
          <a:lstStyle/>
          <a:p>
            <a:fld id="{CEB2204D-2938-493C-86A2-C49CF71EEF5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/>
          <a:lstStyle/>
          <a:p>
            <a:fld id="{35760241-52D4-4C0D-9708-865D3B8131F7}" type="datetime1">
              <a:rPr lang="en-US" smtClean="0"/>
              <a:t>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pic>
        <p:nvPicPr>
          <p:cNvPr id="16" name="Picture 2" descr="OAKS Web Button_201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020251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2" descr="Office of Learni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8604" y="6424103"/>
            <a:ext cx="2514600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  <a:prstGeom prst="rect">
            <a:avLst/>
          </a:prstGeom>
        </p:spPr>
        <p:txBody>
          <a:bodyPr/>
          <a:lstStyle/>
          <a:p>
            <a:fld id="{CEB2204D-2938-493C-86A2-C49CF71EEF5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103652"/>
            <a:ext cx="8845296" cy="597567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20" name="Picture 2" descr="OAKS Web Button_201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442" y="2209800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X:\Library\Logos and Brands\2016\O_TeachingLearningAsmt\lbl_TeachingLearningAsmt-sm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6096000"/>
            <a:ext cx="2362200" cy="63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X:\Library\Logos and Brands\2016\O_AccountabilityResearchInfoServices\lbl_AccountabilityResearchInfoServices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6069100"/>
            <a:ext cx="3022092" cy="66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  <a:prstGeom prst="rect">
            <a:avLst/>
          </a:prstGeom>
        </p:spPr>
        <p:txBody>
          <a:bodyPr/>
          <a:lstStyle/>
          <a:p>
            <a:fld id="{82C6D8B5-3D11-470C-873E-925C97ADE43D}" type="datetime1">
              <a:rPr lang="en-US" smtClean="0"/>
              <a:t>1/3/2018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/>
          <a:lstStyle/>
          <a:p>
            <a:fld id="{CEB2204D-2938-493C-86A2-C49CF71EEF5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/>
          <a:lstStyle/>
          <a:p>
            <a:fld id="{A8775C08-7F7B-406A-A262-BBC4C127E453}" type="datetime1">
              <a:rPr lang="en-US" smtClean="0"/>
              <a:t>1/3/2018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pic>
        <p:nvPicPr>
          <p:cNvPr id="28" name="Picture 2" descr="OAKS Web Button_201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876" y="1050525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" descr="Office of Learni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8604" y="6424103"/>
            <a:ext cx="2514600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/>
          <a:lstStyle/>
          <a:p>
            <a:fld id="{FDD5EBE9-E9DB-497A-8535-1DE8D4B3D0A9}" type="datetime1">
              <a:rPr lang="en-US" smtClean="0"/>
              <a:t>1/3/2018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  <a:prstGeom prst="rect">
            <a:avLst/>
          </a:prstGeom>
        </p:spPr>
        <p:txBody>
          <a:bodyPr/>
          <a:lstStyle/>
          <a:p>
            <a:fld id="{CEB2204D-2938-493C-86A2-C49CF71EEF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/>
          <a:lstStyle/>
          <a:p>
            <a:fld id="{C79052FC-CBE8-452E-B7D3-6BE30A91BDBD}" type="datetime1">
              <a:rPr lang="en-US" smtClean="0"/>
              <a:t>1/3/2018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pic>
        <p:nvPicPr>
          <p:cNvPr id="11" name="Picture 2" descr="OAKS Web Button_201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777" y="6327792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/>
          <a:lstStyle/>
          <a:p>
            <a:fld id="{564C0C39-5FE3-49BE-88E5-9372A4820644}" type="datetime1">
              <a:rPr lang="en-US" smtClean="0"/>
              <a:t>1/3/2018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pic>
        <p:nvPicPr>
          <p:cNvPr id="22" name="Picture 2" descr="OAKS Web Button_201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9888" y="322751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" descr="Office of Learni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8604" y="6424103"/>
            <a:ext cx="2514600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  <a:prstGeom prst="rect">
            <a:avLst/>
          </a:prstGeom>
        </p:spPr>
        <p:txBody>
          <a:bodyPr/>
          <a:lstStyle/>
          <a:p>
            <a:fld id="{059E0B67-9E5B-4777-A009-858CEC886942}" type="datetime1">
              <a:rPr lang="en-US" smtClean="0"/>
              <a:t>1/3/2018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Office of Learning – Assessment</a:t>
            </a:r>
          </a:p>
          <a:p>
            <a:endParaRPr lang="en-US" dirty="0"/>
          </a:p>
        </p:txBody>
      </p:sp>
      <p:pic>
        <p:nvPicPr>
          <p:cNvPr id="23" name="Picture 2" descr="OAKS Web Button_2014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9888" y="323088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" descr="Office of Learni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8604" y="6424103"/>
            <a:ext cx="2514600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5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103653"/>
            <a:ext cx="8842248" cy="5942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pic>
        <p:nvPicPr>
          <p:cNvPr id="1026" name="Picture 2" descr="OAKS Web Button_2014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1876" y="1050525"/>
            <a:ext cx="438158" cy="4372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2" descr="X:\Library\Logos and Brands\2016\O_TeachingLearningAsmt\lbl_TeachingLearningAsmt-sm.jp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6096000"/>
            <a:ext cx="2362200" cy="63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" descr="X:\Library\Logos and Brands\2016\O_AccountabilityResearchInfoServices\lbl_AccountabilityResearchInfoServices.jp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6069100"/>
            <a:ext cx="3022092" cy="665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oregon.gov/ode/educator-resources/assessment/Documents/testingdelegationform.doc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December </a:t>
            </a:r>
            <a:r>
              <a:rPr lang="en-US" dirty="0"/>
              <a:t>6</a:t>
            </a:r>
            <a:r>
              <a:rPr lang="en-US" dirty="0" smtClean="0"/>
              <a:t>, 2017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Informal DTC Webinar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489934" y="3741002"/>
            <a:ext cx="6248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Welcome!  Thank you for joining us.  We will begin shortly.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3755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Reminders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n-US" dirty="0" smtClean="0"/>
              <a:t>PSAT/NMSQT </a:t>
            </a:r>
            <a:r>
              <a:rPr lang="en-US" dirty="0"/>
              <a:t>score reports available 12/11</a:t>
            </a:r>
          </a:p>
          <a:p>
            <a:pPr lvl="0"/>
            <a:r>
              <a:rPr lang="en-US" dirty="0"/>
              <a:t>NAEP: Optional webinar 12/12, 12/13 and </a:t>
            </a:r>
            <a:r>
              <a:rPr lang="en-US" dirty="0" smtClean="0"/>
              <a:t>12/14</a:t>
            </a:r>
          </a:p>
          <a:p>
            <a:r>
              <a:rPr lang="en-US" dirty="0"/>
              <a:t>OAKS Online Science &amp; Social Sciences and ELPA21 test windows open </a:t>
            </a:r>
            <a:r>
              <a:rPr lang="en-US" dirty="0" smtClean="0"/>
              <a:t>1/9</a:t>
            </a:r>
            <a:endParaRPr lang="en-US" dirty="0"/>
          </a:p>
          <a:p>
            <a:pPr lvl="0"/>
            <a:r>
              <a:rPr lang="en-US" dirty="0"/>
              <a:t>ORS </a:t>
            </a:r>
            <a:r>
              <a:rPr lang="en-US" dirty="0" smtClean="0"/>
              <a:t>Training 1/23 and 1/25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 descr="Quick Reminders"/>
          <p:cNvSpPr txBox="1">
            <a:spLocks/>
          </p:cNvSpPr>
          <p:nvPr/>
        </p:nvSpPr>
        <p:spPr>
          <a:xfrm>
            <a:off x="228600" y="1527048"/>
            <a:ext cx="86868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1900" dirty="0" smtClean="0"/>
          </a:p>
        </p:txBody>
      </p:sp>
    </p:spTree>
    <p:extLst>
      <p:ext uri="{BB962C8B-B14F-4D97-AF65-F5344CB8AC3E}">
        <p14:creationId xmlns:p14="http://schemas.microsoft.com/office/powerpoint/2010/main" val="268414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1% Participation Reporting Requirement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/>
              <a:t>ESSA changed 1% cap to be based on the participation rate rather than the proficient rate.</a:t>
            </a:r>
          </a:p>
          <a:p>
            <a:pPr lvl="0"/>
            <a:r>
              <a:rPr lang="en-US" dirty="0"/>
              <a:t>Districts exceeding the 1% cap are required to submit information to the State educational agency (ODE) justifying the need to exceed such cap.</a:t>
            </a:r>
          </a:p>
          <a:p>
            <a:pPr lvl="0"/>
            <a:r>
              <a:rPr lang="en-US" dirty="0"/>
              <a:t>ODE has developed an online, secure form to expedite the process for districts to submit a justification(s) if projected to exceed the 1% participation cap. </a:t>
            </a:r>
          </a:p>
          <a:p>
            <a:pPr lvl="0"/>
            <a:r>
              <a:rPr lang="en-US" dirty="0"/>
              <a:t>ODE has provided a link with the 1% participation rate by subject areas (ELA, Math, and Science) </a:t>
            </a:r>
            <a:r>
              <a:rPr lang="en-US" i="1" dirty="0"/>
              <a:t>and</a:t>
            </a:r>
            <a:r>
              <a:rPr lang="en-US" dirty="0"/>
              <a:t> disability codes for all districts.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7585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District Testing Responsibility Delegation Form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34400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School </a:t>
            </a:r>
            <a:r>
              <a:rPr lang="en-US" dirty="0"/>
              <a:t>districts may delegate responsibility for test administration duties (e.g., training TAs</a:t>
            </a:r>
            <a:r>
              <a:rPr lang="en-US" dirty="0" smtClean="0"/>
              <a:t>, </a:t>
            </a:r>
            <a:r>
              <a:rPr lang="en-US" dirty="0"/>
              <a:t>ordering and returning </a:t>
            </a:r>
            <a:r>
              <a:rPr lang="en-US" dirty="0" smtClean="0"/>
              <a:t>paper-based </a:t>
            </a:r>
            <a:r>
              <a:rPr lang="en-US" dirty="0"/>
              <a:t>tests, </a:t>
            </a:r>
            <a:r>
              <a:rPr lang="en-US" dirty="0" smtClean="0"/>
              <a:t>administering tests, </a:t>
            </a:r>
            <a:r>
              <a:rPr lang="en-US" dirty="0"/>
              <a:t>and investigating test </a:t>
            </a:r>
            <a:r>
              <a:rPr lang="en-US" dirty="0" smtClean="0"/>
              <a:t>improprieties) </a:t>
            </a:r>
            <a:r>
              <a:rPr lang="en-US" dirty="0"/>
              <a:t>to another </a:t>
            </a:r>
            <a:r>
              <a:rPr lang="en-US" dirty="0" smtClean="0"/>
              <a:t>district </a:t>
            </a:r>
            <a:r>
              <a:rPr lang="en-US" dirty="0"/>
              <a:t>or </a:t>
            </a:r>
            <a:r>
              <a:rPr lang="en-US" dirty="0" smtClean="0"/>
              <a:t>ESD for </a:t>
            </a:r>
            <a:r>
              <a:rPr lang="en-US" dirty="0"/>
              <a:t>students attending a specific school or </a:t>
            </a:r>
            <a:r>
              <a:rPr lang="en-US" dirty="0" smtClean="0"/>
              <a:t>program</a:t>
            </a:r>
          </a:p>
          <a:p>
            <a:r>
              <a:rPr lang="en-US" dirty="0" smtClean="0"/>
              <a:t>Districts must </a:t>
            </a:r>
            <a:r>
              <a:rPr lang="en-US" dirty="0"/>
              <a:t>complete the </a:t>
            </a:r>
            <a:r>
              <a:rPr lang="en-US" dirty="0">
                <a:hlinkClick r:id="rId2"/>
              </a:rPr>
              <a:t>District Testing Responsibility Delegation </a:t>
            </a:r>
            <a:r>
              <a:rPr lang="en-US" dirty="0" smtClean="0">
                <a:hlinkClick r:id="rId2"/>
              </a:rPr>
              <a:t>Form</a:t>
            </a:r>
            <a:r>
              <a:rPr lang="en-US" dirty="0" smtClean="0"/>
              <a:t> </a:t>
            </a:r>
          </a:p>
          <a:p>
            <a:r>
              <a:rPr lang="en-US" dirty="0" smtClean="0"/>
              <a:t>Both </a:t>
            </a:r>
            <a:r>
              <a:rPr lang="en-US" dirty="0"/>
              <a:t>the delegating </a:t>
            </a:r>
            <a:r>
              <a:rPr lang="en-US" dirty="0" smtClean="0"/>
              <a:t>and receiving district must </a:t>
            </a:r>
            <a:r>
              <a:rPr lang="en-US" dirty="0"/>
              <a:t>sign the form and keep a copy of the signed form on file at </a:t>
            </a:r>
            <a:r>
              <a:rPr lang="en-US" dirty="0" smtClean="0"/>
              <a:t> the district office.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140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School Assessment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For the 2017-18 school year, ODE has shortened the Smarter Balanced test blueprint (and reduced testing time) for all grades, including high </a:t>
            </a:r>
            <a:r>
              <a:rPr lang="en-US" dirty="0" smtClean="0"/>
              <a:t>school</a:t>
            </a:r>
            <a:endParaRPr lang="en-US" dirty="0"/>
          </a:p>
          <a:p>
            <a:pPr lvl="0"/>
            <a:r>
              <a:rPr lang="en-US" dirty="0"/>
              <a:t>ODE is exploring a switch from our current statewide high school assessment (Smarter Balanced) to another nationally recognized assessment, such as SAT or </a:t>
            </a:r>
            <a:r>
              <a:rPr lang="en-US" dirty="0" smtClean="0"/>
              <a:t>ACT</a:t>
            </a:r>
            <a:endParaRPr lang="en-US" dirty="0"/>
          </a:p>
          <a:p>
            <a:pPr lvl="0"/>
            <a:r>
              <a:rPr lang="en-US" dirty="0"/>
              <a:t>ODE is in the process of developing a request for proposals soliciting bids from vendors. ODE anticipates the RFP going out </a:t>
            </a:r>
            <a:r>
              <a:rPr lang="en-US" dirty="0" smtClean="0"/>
              <a:t>in early 2018 </a:t>
            </a:r>
            <a:endParaRPr lang="en-US" dirty="0"/>
          </a:p>
          <a:p>
            <a:pPr lvl="0"/>
            <a:r>
              <a:rPr lang="en-US" dirty="0" smtClean="0"/>
              <a:t>ODE will engage </a:t>
            </a:r>
            <a:r>
              <a:rPr lang="en-US" dirty="0"/>
              <a:t>stakeholders and partners to help inform the RFP development and evaluation </a:t>
            </a:r>
            <a:r>
              <a:rPr lang="en-US" smtClean="0"/>
              <a:t>process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500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 &amp; Answer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i="1" dirty="0" smtClean="0"/>
              <a:t>*Intentionally left blank*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75411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ustom 10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2060"/>
      </a:hlink>
      <a:folHlink>
        <a:srgbClr val="00206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CE426A0BE1DCD4282029129806F0353" ma:contentTypeVersion="8" ma:contentTypeDescription="Create a new document." ma:contentTypeScope="" ma:versionID="2fa6e710697f4022c0d5a648e4491bb5">
  <xsd:schema xmlns:xsd="http://www.w3.org/2001/XMLSchema" xmlns:xs="http://www.w3.org/2001/XMLSchema" xmlns:p="http://schemas.microsoft.com/office/2006/metadata/properties" xmlns:ns1="http://schemas.microsoft.com/sharepoint/v3" xmlns:ns2="826a7eb6-1fc1-4229-aedf-6a10bdcdc31e" xmlns:ns3="54031767-dd6d-417c-ab73-583408f47564" targetNamespace="http://schemas.microsoft.com/office/2006/metadata/properties" ma:root="true" ma:fieldsID="256e605d0e29d97c9081fe2632c68745" ns1:_="" ns2:_="" ns3:_="">
    <xsd:import namespace="http://schemas.microsoft.com/sharepoint/v3"/>
    <xsd:import namespace="826a7eb6-1fc1-4229-aedf-6a10bdcdc31e"/>
    <xsd:import namespace="54031767-dd6d-417c-ab73-583408f47564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Estimated_x0020_Creation_x0020_Date" minOccurs="0"/>
                <xsd:element ref="ns2:Remediation_x0020_Date" minOccurs="0"/>
                <xsd:element ref="ns2:Priorit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a7eb6-1fc1-4229-aedf-6a10bdcdc31e" elementFormDefault="qualified">
    <xsd:import namespace="http://schemas.microsoft.com/office/2006/documentManagement/types"/>
    <xsd:import namespace="http://schemas.microsoft.com/office/infopath/2007/PartnerControls"/>
    <xsd:element name="Estimated_x0020_Creation_x0020_Date" ma:index="6" nillable="true" ma:displayName="Estimated Creation Date" ma:format="DateOnly" ma:internalName="Estimated_x0020_Creation_x0020_Date" ma:readOnly="false">
      <xsd:simpleType>
        <xsd:restriction base="dms:DateTime"/>
      </xsd:simpleType>
    </xsd:element>
    <xsd:element name="Remediation_x0020_Date" ma:index="7" nillable="true" ma:displayName="Remediation Date" ma:default="[today]" ma:format="DateOnly" ma:internalName="Remediation_x0020_Date" ma:readOnly="false">
      <xsd:simpleType>
        <xsd:restriction base="dms:DateTime"/>
      </xsd:simpleType>
    </xsd:element>
    <xsd:element name="Priority" ma:index="8" nillable="true" ma:displayName="Priority" ma:default="New" ma:description="What Priority Level Is This Document?" ma:format="RadioButtons" ma:internalName="Priority" ma:readOnly="false">
      <xsd:simpleType>
        <xsd:restriction base="dms:Choice">
          <xsd:enumeration value="New"/>
          <xsd:enumeration value="Legacy"/>
          <xsd:enumeration value="Tier 1"/>
          <xsd:enumeration value="Tier 2"/>
          <xsd:enumeration value="Tier 3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031767-dd6d-417c-ab73-583408f4756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9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Remediation_x0020_Date xmlns="826a7eb6-1fc1-4229-aedf-6a10bdcdc31e" xsi:nil="true"/>
    <Estimated_x0020_Creation_x0020_Date xmlns="826a7eb6-1fc1-4229-aedf-6a10bdcdc31e" xsi:nil="true"/>
    <Priority xmlns="826a7eb6-1fc1-4229-aedf-6a10bdcdc31e">New</Priority>
  </documentManagement>
</p:properties>
</file>

<file path=customXml/itemProps1.xml><?xml version="1.0" encoding="utf-8"?>
<ds:datastoreItem xmlns:ds="http://schemas.openxmlformats.org/officeDocument/2006/customXml" ds:itemID="{F2AA76C4-1F59-4457-96D5-C2227C6CCA7F}"/>
</file>

<file path=customXml/itemProps2.xml><?xml version="1.0" encoding="utf-8"?>
<ds:datastoreItem xmlns:ds="http://schemas.openxmlformats.org/officeDocument/2006/customXml" ds:itemID="{6B1D90D5-433E-4BB3-8011-A6129B681573}"/>
</file>

<file path=customXml/itemProps3.xml><?xml version="1.0" encoding="utf-8"?>
<ds:datastoreItem xmlns:ds="http://schemas.openxmlformats.org/officeDocument/2006/customXml" ds:itemID="{F897B079-4AE7-4324-811F-B55C3365EC52}"/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1116</TotalTime>
  <Words>350</Words>
  <Application>Microsoft Office PowerPoint</Application>
  <PresentationFormat>On-screen Show (4:3)</PresentationFormat>
  <Paragraphs>29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Georgia</vt:lpstr>
      <vt:lpstr>Wingdings</vt:lpstr>
      <vt:lpstr>Wingdings 2</vt:lpstr>
      <vt:lpstr>Civic</vt:lpstr>
      <vt:lpstr>Informal DTC Webinar</vt:lpstr>
      <vt:lpstr>Quick Reminders</vt:lpstr>
      <vt:lpstr>1% Participation Reporting Requirement </vt:lpstr>
      <vt:lpstr>District Testing Responsibility Delegation Form </vt:lpstr>
      <vt:lpstr>High School Assessment Update</vt:lpstr>
      <vt:lpstr>Question &amp; Answer</vt:lpstr>
    </vt:vector>
  </TitlesOfParts>
  <Company>Oregon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LEDOUX Renee - ODE</cp:lastModifiedBy>
  <cp:revision>169</cp:revision>
  <cp:lastPrinted>2014-12-09T22:00:27Z</cp:lastPrinted>
  <dcterms:created xsi:type="dcterms:W3CDTF">2014-07-22T18:09:16Z</dcterms:created>
  <dcterms:modified xsi:type="dcterms:W3CDTF">2018-01-03T20:26:39Z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0x010100ACE426A0BE1DCD4282029129806F0353</vt:lpwstr>
  </property>
</Properties>
</file>