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257" r:id="rId2"/>
    <p:sldId id="258" r:id="rId3"/>
    <p:sldId id="259" r:id="rId4"/>
    <p:sldId id="260" r:id="rId5"/>
    <p:sldId id="266" r:id="rId6"/>
    <p:sldId id="269" r:id="rId7"/>
    <p:sldId id="270" r:id="rId8"/>
    <p:sldId id="272" r:id="rId9"/>
    <p:sldId id="273" r:id="rId10"/>
    <p:sldId id="274" r:id="rId11"/>
    <p:sldId id="271" r:id="rId12"/>
    <p:sldId id="268" r:id="rId13"/>
    <p:sldId id="261"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1"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0" autoAdjust="0"/>
    <p:restoredTop sz="74324" autoAdjust="0"/>
  </p:normalViewPr>
  <p:slideViewPr>
    <p:cSldViewPr snapToGrid="0">
      <p:cViewPr varScale="1">
        <p:scale>
          <a:sx n="81" d="100"/>
          <a:sy n="81" d="100"/>
        </p:scale>
        <p:origin x="21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F71E9D-7970-2A40-AA6A-092CD383EC88}" type="datetimeFigureOut">
              <a:rPr lang="en-US" smtClean="0"/>
              <a:t>12/13/2019</a:t>
            </a:fld>
            <a:endParaRPr lang="en-US"/>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ED899D-93D9-4244-9B16-388953FAFCE4}" type="slidenum">
              <a:rPr lang="en-US" smtClean="0"/>
              <a:t>‹#›</a:t>
            </a:fld>
            <a:endParaRPr lang="en-US"/>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90CD4-6A26-4951-8481-D17485392A16}" type="datetimeFigureOut">
              <a:rPr lang="en-US" smtClean="0"/>
              <a:t>12/13/2019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D8570-03E9-477E-B428-A4E0784B98A6}" type="slidenum">
              <a:rPr lang="en-US" smtClean="0"/>
              <a:t>‹#›</a:t>
            </a:fld>
            <a:endParaRPr lang="en-US"/>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Good morning</a:t>
            </a:r>
            <a:r>
              <a:rPr lang="en-US" altLang="en-US" baseline="0" dirty="0" smtClean="0"/>
              <a:t> and welcome to our first monthly DTC webinar for the 19-20 school year. My name is Renee and in the room I am joined by ____</a:t>
            </a:r>
          </a:p>
          <a:p>
            <a:r>
              <a:rPr lang="en-US" altLang="en-US" baseline="0" dirty="0" smtClean="0"/>
              <a:t>We also have Assessment Director Dan Farley remotely participating today.</a:t>
            </a:r>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Text-to-Speech</a:t>
            </a:r>
            <a:r>
              <a:rPr lang="en-US" baseline="0" dirty="0" smtClean="0"/>
              <a:t> support settings are located under the </a:t>
            </a:r>
            <a:r>
              <a:rPr lang="en-US" sz="1200" b="1" i="1" dirty="0" smtClean="0"/>
              <a:t>(Animation - Appear)</a:t>
            </a:r>
            <a:r>
              <a:rPr lang="en-US" baseline="0" dirty="0" smtClean="0"/>
              <a:t> Embedded Designated Supports Section for both the ELA CAT and ELA PT.</a:t>
            </a:r>
          </a:p>
          <a:p>
            <a:endParaRPr lang="en-US" baseline="0" dirty="0" smtClean="0"/>
          </a:p>
          <a:p>
            <a:r>
              <a:rPr lang="en-US" baseline="0" dirty="0" smtClean="0"/>
              <a:t>Again </a:t>
            </a:r>
            <a:r>
              <a:rPr lang="en-US" sz="1200" b="1" i="1" dirty="0" smtClean="0"/>
              <a:t>(Animation - Disappear)</a:t>
            </a:r>
            <a:r>
              <a:rPr lang="en-US" baseline="0" dirty="0" smtClean="0"/>
              <a:t> </a:t>
            </a:r>
            <a:r>
              <a:rPr lang="en-US" sz="1200" b="1" i="1" dirty="0" smtClean="0"/>
              <a:t>(Animation - Appear)</a:t>
            </a:r>
            <a:r>
              <a:rPr lang="en-US" baseline="0" dirty="0" smtClean="0"/>
              <a:t> </a:t>
            </a:r>
          </a:p>
          <a:p>
            <a:pPr marL="0" indent="0">
              <a:buFont typeface="Arial" panose="020B0604020202020204" pitchFamily="34" charset="0"/>
              <a:buNone/>
            </a:pPr>
            <a:r>
              <a:rPr lang="en-US" sz="1200" dirty="0" smtClean="0"/>
              <a:t>Text-to-Speech in the ELA CAT for stimuli refers to the </a:t>
            </a:r>
            <a:r>
              <a:rPr lang="en-US" sz="1200" b="1" u="sng" dirty="0" smtClean="0"/>
              <a:t>reading passages</a:t>
            </a:r>
            <a:r>
              <a:rPr lang="en-US" sz="1200" dirty="0" smtClean="0"/>
              <a:t> associated with Claim 1 Reading. This support is only selectable as an </a:t>
            </a:r>
            <a:r>
              <a:rPr lang="en-US" sz="1200" b="1" u="sng" dirty="0" smtClean="0"/>
              <a:t>accommodation</a:t>
            </a:r>
            <a:r>
              <a:rPr lang="en-US" sz="1200" dirty="0" smtClean="0"/>
              <a:t> for students whose need is documented in an IEP or 504 plan. </a:t>
            </a:r>
          </a:p>
          <a:p>
            <a:pPr marL="171450" indent="-171450">
              <a:buFont typeface="Arial" panose="020B0604020202020204" pitchFamily="34" charset="0"/>
              <a:buChar char="•"/>
            </a:pPr>
            <a:endParaRPr lang="en-US" sz="1200" b="1" i="1" dirty="0" smtClean="0"/>
          </a:p>
          <a:p>
            <a:pPr marL="171450" indent="-171450">
              <a:buFont typeface="Arial" panose="020B0604020202020204" pitchFamily="34" charset="0"/>
              <a:buChar char="•"/>
            </a:pPr>
            <a:r>
              <a:rPr lang="en-US" sz="1200" b="1" i="1" dirty="0" smtClean="0"/>
              <a:t>(Animation - Disappear)</a:t>
            </a:r>
            <a:r>
              <a:rPr lang="en-US" baseline="0" dirty="0" smtClean="0"/>
              <a:t> </a:t>
            </a:r>
            <a:r>
              <a:rPr lang="en-US" sz="1200" b="1" i="1" dirty="0" smtClean="0"/>
              <a:t>(Animation - Appear)</a:t>
            </a:r>
            <a:r>
              <a:rPr lang="en-US" baseline="0" dirty="0" smtClean="0"/>
              <a:t> Use must be written into a student’s IEP/504 Plan. Undocumented use of </a:t>
            </a:r>
            <a:r>
              <a:rPr lang="en-US" sz="1200" dirty="0" smtClean="0"/>
              <a:t>Text-to-Speech for reading passages associated with Claim 1 Reading result in</a:t>
            </a:r>
            <a:r>
              <a:rPr lang="en-US" sz="1200" baseline="0" dirty="0" smtClean="0"/>
              <a:t> an invalidation.</a:t>
            </a:r>
          </a:p>
          <a:p>
            <a:pPr marL="171450" indent="-171450">
              <a:buFont typeface="Arial" panose="020B0604020202020204" pitchFamily="34" charset="0"/>
              <a:buChar char="•"/>
            </a:pPr>
            <a:r>
              <a:rPr lang="en-US" sz="1200" baseline="0" dirty="0" smtClean="0"/>
              <a:t>The new expansion of text-to speech use for reading sources applies to only the ELA PT.</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To activate the designated support for the ELA PT reading sources </a:t>
            </a:r>
            <a:r>
              <a:rPr lang="en-US" sz="1200" b="1" i="1" dirty="0" smtClean="0"/>
              <a:t>(Animation - Disappear)</a:t>
            </a:r>
            <a:r>
              <a:rPr lang="en-US" baseline="0" dirty="0" smtClean="0"/>
              <a:t> </a:t>
            </a:r>
            <a:r>
              <a:rPr lang="en-US" sz="1200" b="1" i="1" dirty="0" smtClean="0"/>
              <a:t>(Animation - Appear)</a:t>
            </a:r>
            <a:r>
              <a:rPr lang="en-US" baseline="0" dirty="0" smtClean="0"/>
              <a:t> select the </a:t>
            </a:r>
            <a:r>
              <a:rPr lang="en-US" sz="1200" baseline="0" dirty="0" smtClean="0"/>
              <a:t>text-to-speech drop-down menu under the ELA-PT tab.</a:t>
            </a:r>
          </a:p>
          <a:p>
            <a:pPr marL="171450" indent="-171450">
              <a:buFont typeface="Arial" panose="020B0604020202020204" pitchFamily="34" charset="0"/>
              <a:buChar char="•"/>
            </a:pPr>
            <a:r>
              <a:rPr lang="en-US" sz="1200" baseline="0" dirty="0" smtClean="0"/>
              <a:t>Once selected </a:t>
            </a:r>
            <a:r>
              <a:rPr lang="en-US" sz="1200" b="1" i="1" dirty="0" smtClean="0"/>
              <a:t>(Animation - Appear)</a:t>
            </a:r>
            <a:r>
              <a:rPr lang="en-US" baseline="0" dirty="0" smtClean="0"/>
              <a:t> the user may change the setting to items; stimuli; or items and stimuli.</a:t>
            </a:r>
            <a:endParaRPr lang="en-US" sz="1200" baseline="0" dirty="0" smtClean="0"/>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More information is posted on this has been posted to the Assessment Training Materials webpage under the 2019-20 Training Modules dropdown. Please watch Module 5A – Text-to-speech </a:t>
            </a:r>
            <a:r>
              <a:rPr lang="en-US" sz="1200" baseline="0" dirty="0" err="1" smtClean="0"/>
              <a:t>PowerPiont</a:t>
            </a:r>
            <a:r>
              <a:rPr lang="en-US" sz="1200" baseline="0" dirty="0" smtClean="0"/>
              <a:t> with audio. Please reach out to Tony Bertrand for additional support if you have questions after </a:t>
            </a:r>
            <a:r>
              <a:rPr lang="en-US" sz="1200" baseline="0" smtClean="0"/>
              <a:t>watching the video </a:t>
            </a:r>
            <a:r>
              <a:rPr lang="en-US" sz="1200" baseline="0" dirty="0" smtClean="0"/>
              <a:t>and reading the OAM. </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endParaRPr lang="en-US" baseline="0" dirty="0" smtClean="0"/>
          </a:p>
          <a:p>
            <a:endParaRPr lang="en-US" sz="120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390366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intent of this feature is to</a:t>
            </a:r>
            <a:r>
              <a:rPr lang="en-US" baseline="0" dirty="0" smtClean="0"/>
              <a:t> try to support student accessibility within our state assessment system in areas where specific assistive technology is insufficient or not connected to the secure browser directly. This question speaks to google speech which conveys the assumption that it’s an online format. We’re not able to ensure test security using any online resources. The transcribe feature is really intended to be used for local assistive technology devices where students speech is being transcribed into a local computer and there is no internet connectivity. That being said, we are and have been working on a google like solution for our secure browser so that students experience and instruction matches to the degree that we can make it match what they experience within the testing environment. We’re working with AIR on a pilot of that this year and you can reach out to Dan Farley (dan.farley@state.or.us) directly if you would like to be engaged in that pilot. The pilot will not be conducted in an operational context this year. We’re still developing those tools. AIR has been brokering conversations with google regarding security of student responses. In the meantime, the transcribe function is not intended to be used for any online platforms. </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11</a:t>
            </a:fld>
            <a:endParaRPr lang="en-US"/>
          </a:p>
        </p:txBody>
      </p:sp>
    </p:spTree>
    <p:extLst>
      <p:ext uri="{BB962C8B-B14F-4D97-AF65-F5344CB8AC3E}">
        <p14:creationId xmlns:p14="http://schemas.microsoft.com/office/powerpoint/2010/main" val="354118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61200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14</a:t>
            </a:fld>
            <a:endParaRPr lang="en-US"/>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a:t>
            </a:r>
            <a:r>
              <a:rPr lang="en-US" altLang="en-US" baseline="0" dirty="0" smtClean="0"/>
              <a:t> a reminder for returning DTCs and to give an introduction to anyone that is new to the role this year, this webinar will consist of two sections. In the first section ODE will provide some quick reminders for upcoming events or due dates and have responses to any topics that were submitted from DTCs prior to this webinar. This can take anywhere from 5-25 minutes depending on the amount of content to share or how many topics were submitted. The second portion of the webinar will be the facilitation of a Q&amp;A session where DTCs may ask staff from ODE that are present any follow up questions. There is also a </a:t>
            </a:r>
            <a:r>
              <a:rPr lang="en-US" altLang="en-US" baseline="0" dirty="0" err="1" smtClean="0"/>
              <a:t>Sharespace</a:t>
            </a:r>
            <a:r>
              <a:rPr lang="en-US" altLang="en-US" baseline="0" dirty="0" smtClean="0"/>
              <a:t> for DTCs to provide questions of best practice that they would like to hear from other DTCs. This is not always requested by DTCs so we may not always have a </a:t>
            </a:r>
            <a:r>
              <a:rPr lang="en-US" altLang="en-US" baseline="0" dirty="0" err="1" smtClean="0"/>
              <a:t>Sharespace</a:t>
            </a:r>
            <a:r>
              <a:rPr lang="en-US" altLang="en-US" baseline="0" dirty="0" smtClean="0"/>
              <a:t> slide to go over. Again, depending on the amount of questions submitted this can take about 25 minutes or longer. ODE will try to address all questions during the Q&amp;A session, however if the person with the content knowledge to respond is not available we will respond offline. During the Q&amp;A session ODE will mute the phone to be able to speak amongst ourselves and the knowledge in the room to compile a succinct response. Once the phone is unmuted the question will be read and the response will be provided. Within a week of the webinar the PowerPoint and a document with all of the questions and answers will be posted to the Test Administration Resources webpage. </a:t>
            </a:r>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a:p>
        </p:txBody>
      </p:sp>
    </p:spTree>
    <p:extLst>
      <p:ext uri="{BB962C8B-B14F-4D97-AF65-F5344CB8AC3E}">
        <p14:creationId xmlns:p14="http://schemas.microsoft.com/office/powerpoint/2010/main" val="233994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we do get to the Q&amp;A portion</a:t>
            </a:r>
            <a:r>
              <a:rPr lang="en-US" altLang="en-US" baseline="0" dirty="0" smtClean="0"/>
              <a:t> of the webinar there are two ways that you may participate. You can use the question feature and the presenter will see your question, read it aloud, and answer it. You may also use the raise hand feature and the presenter will unmute you so that you can ask your question. </a:t>
            </a:r>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3</a:t>
            </a:fld>
            <a:endParaRPr lang="en-US" altLang="en-US"/>
          </a:p>
        </p:txBody>
      </p:sp>
    </p:spTree>
    <p:extLst>
      <p:ext uri="{BB962C8B-B14F-4D97-AF65-F5344CB8AC3E}">
        <p14:creationId xmlns:p14="http://schemas.microsoft.com/office/powerpoint/2010/main" val="414539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Oregon Accessibility Manual was updated yesterday. Guidance and clarification around enabling the Text-to-Speech (TTS) tracking feature has been updated on pages 16, 24 and 35. This change was made to reflect that this feature is located in the Test Administrator (TA) interface prior to approving individual students for test administration. The tracking feature highlights words as they are being read aloud by TTS. Students with attention difficulties or reading disabilities may need assistance with tracking when they are reading.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Online Test Delivery System,</a:t>
            </a:r>
            <a:r>
              <a:rPr lang="en-US" sz="1200" kern="1200" baseline="0" dirty="0" smtClean="0">
                <a:solidFill>
                  <a:schemeClr val="tx1"/>
                </a:solidFill>
                <a:effectLst/>
                <a:latin typeface="+mn-lt"/>
                <a:ea typeface="+mn-ea"/>
                <a:cs typeface="+mn-cs"/>
              </a:rPr>
              <a:t> Online Reporting System are scheduled to be offline for maintenance December 13-15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Online Reporting System will be offline schedule maintenance again December 20-January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ODE will be closed December 25 and January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ELA, ELPA, Math, </a:t>
            </a:r>
            <a:r>
              <a:rPr lang="en-US" sz="1200" kern="1200" baseline="0" smtClean="0">
                <a:solidFill>
                  <a:schemeClr val="tx1"/>
                </a:solidFill>
                <a:effectLst/>
                <a:latin typeface="+mn-lt"/>
                <a:ea typeface="+mn-ea"/>
                <a:cs typeface="+mn-cs"/>
              </a:rPr>
              <a:t>and Science test </a:t>
            </a:r>
            <a:r>
              <a:rPr lang="en-US" sz="1200" kern="1200" baseline="0" dirty="0" smtClean="0">
                <a:solidFill>
                  <a:schemeClr val="tx1"/>
                </a:solidFill>
                <a:effectLst/>
                <a:latin typeface="+mn-lt"/>
                <a:ea typeface="+mn-ea"/>
                <a:cs typeface="+mn-cs"/>
              </a:rPr>
              <a:t>windows open January 7</a:t>
            </a:r>
            <a:endParaRPr lang="en-US" sz="1200" kern="1200" dirty="0" smtClean="0">
              <a:solidFill>
                <a:schemeClr val="tx1"/>
              </a:solidFill>
              <a:effectLst/>
              <a:latin typeface="+mn-lt"/>
              <a:ea typeface="+mn-ea"/>
              <a:cs typeface="+mn-cs"/>
            </a:endParaRPr>
          </a:p>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4</a:t>
            </a:fld>
            <a:endParaRPr lang="en-US" altLang="en-US"/>
          </a:p>
        </p:txBody>
      </p:sp>
    </p:spTree>
    <p:extLst>
      <p:ext uri="{BB962C8B-B14F-4D97-AF65-F5344CB8AC3E}">
        <p14:creationId xmlns:p14="http://schemas.microsoft.com/office/powerpoint/2010/main" val="290787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no additional accessibility supports that we plan to implement in 2020. We do have a system for users to request specific supports, so that process may result in some unanticipated supports. Of course, we have long-term efforts underway that will continue to improve the accessibility of our statewide assessment system.</a:t>
            </a:r>
          </a:p>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5</a:t>
            </a:fld>
            <a:endParaRPr lang="en-US"/>
          </a:p>
        </p:txBody>
      </p:sp>
    </p:spTree>
    <p:extLst>
      <p:ext uri="{BB962C8B-B14F-4D97-AF65-F5344CB8AC3E}">
        <p14:creationId xmlns:p14="http://schemas.microsoft.com/office/powerpoint/2010/main" val="307346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terms of the measure to be used,</a:t>
            </a:r>
            <a:r>
              <a:rPr lang="en-US" baseline="0" dirty="0" smtClean="0"/>
              <a:t> the reading proficiency component has already been shared in terms of what measure is to be used. It will be our statewide 3</a:t>
            </a:r>
            <a:r>
              <a:rPr lang="en-US" baseline="30000" dirty="0" smtClean="0"/>
              <a:t>rd</a:t>
            </a:r>
            <a:r>
              <a:rPr lang="en-US" baseline="0" dirty="0" smtClean="0"/>
              <a:t> grade ELA summative assessment composite score. In terms of the first bullet point I think this is in regards to the optional local assessment or local metrics that might be used in addition to the 4 required components. We are in the process of working with Scott Nine’s team to elaborate a process for districts to follow in that arena. Of course there are a few options; developing lists of assessments that might be used specific to constructs that are pressing or relevant is one approach. I believe that the approach I will recommend is not that one but rather developing a list of criteria that should be used for districts to help guide districts making decisions about what local metrics might be possible to use in those context. It depends on the purpose for which the assessments are being used and  the stakes associated with the decisions. Most of that work is still to be done and we’ll be working on that within the next 3 weeks with Scott Nine’s team and we’ll update you once we have more information. </a:t>
            </a:r>
          </a:p>
          <a:p>
            <a:pPr marL="171450" indent="-171450">
              <a:buFont typeface="Arial" panose="020B0604020202020204" pitchFamily="34" charset="0"/>
              <a:buChar char="•"/>
            </a:pPr>
            <a:r>
              <a:rPr lang="en-US" baseline="0" dirty="0" smtClean="0"/>
              <a:t>In terms of reporting needs, we will reach out to Scott and his team and our accountability colleagues to make sure that we are giving you the information that you need in connecting those dots for you. I don’t have anything in addition to share. We understand the question and we’ll try to be responsive as we develop more of this process.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a:p>
        </p:txBody>
      </p:sp>
    </p:spTree>
    <p:extLst>
      <p:ext uri="{BB962C8B-B14F-4D97-AF65-F5344CB8AC3E}">
        <p14:creationId xmlns:p14="http://schemas.microsoft.com/office/powerpoint/2010/main" val="99745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Progress</a:t>
            </a:r>
            <a:r>
              <a:rPr lang="en-US" baseline="0" dirty="0" smtClean="0"/>
              <a:t> to the following 3 slides for the answer and break down of this question.</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a:p>
        </p:txBody>
      </p:sp>
    </p:spTree>
    <p:extLst>
      <p:ext uri="{BB962C8B-B14F-4D97-AF65-F5344CB8AC3E}">
        <p14:creationId xmlns:p14="http://schemas.microsoft.com/office/powerpoint/2010/main" val="30391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following changes have occurred…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Oregon Department of Education has expanded the use of Text-to-Speech for the English language arts – Performance Task as a designated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Test Administrators will be able to set Text-to-Speech settings for ELA CAT and ELA PT tests differently.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Student Test Settings in TIDE will be broken out into two columns for the ELA CAT and ELA PT tests.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213913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ELA CAT: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Text-to-Speech in the ELA CAT for stimuli refers to the </a:t>
            </a:r>
            <a:r>
              <a:rPr lang="en-US" sz="1200" u="sng" dirty="0" smtClean="0"/>
              <a:t>reading passages </a:t>
            </a:r>
            <a:r>
              <a:rPr lang="en-US" sz="1200" dirty="0" smtClean="0"/>
              <a:t>associated with Claim 1 Reading.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This support is only selectable as an </a:t>
            </a:r>
            <a:r>
              <a:rPr lang="en-US" sz="1200" b="1" u="sng" dirty="0" smtClean="0"/>
              <a:t>accommodation</a:t>
            </a:r>
            <a:r>
              <a:rPr lang="en-US" sz="1200" dirty="0" smtClean="0"/>
              <a:t> for students whose need is </a:t>
            </a:r>
            <a:r>
              <a:rPr lang="en-US" sz="1200" b="1" i="1" dirty="0" smtClean="0"/>
              <a:t>(Animation) </a:t>
            </a:r>
            <a:r>
              <a:rPr lang="en-US" sz="1200" dirty="0" smtClean="0"/>
              <a:t>documented in an IEP or 504 plan. </a:t>
            </a:r>
          </a:p>
          <a:p>
            <a:pPr marL="171450" indent="-171450" algn="l">
              <a:buFont typeface="Arial" panose="020B0604020202020204" pitchFamily="34" charset="0"/>
              <a:buChar char="•"/>
            </a:pPr>
            <a:r>
              <a:rPr lang="en-US" sz="1200" dirty="0" smtClean="0"/>
              <a:t>For more information please </a:t>
            </a:r>
            <a:r>
              <a:rPr lang="en-US" dirty="0" smtClean="0">
                <a:solidFill>
                  <a:srgbClr val="000000"/>
                </a:solidFill>
                <a:latin typeface="Calibri" panose="020F0502020204030204" pitchFamily="34" charset="0"/>
              </a:rPr>
              <a:t>See </a:t>
            </a:r>
            <a:r>
              <a:rPr lang="en-US" b="1" dirty="0" smtClean="0">
                <a:solidFill>
                  <a:srgbClr val="000000"/>
                </a:solidFill>
                <a:latin typeface="Calibri" panose="020F0502020204030204" pitchFamily="34" charset="0"/>
              </a:rPr>
              <a:t>Table 2.5 </a:t>
            </a:r>
            <a:r>
              <a:rPr lang="en-US" dirty="0" smtClean="0">
                <a:solidFill>
                  <a:srgbClr val="000000"/>
                </a:solidFill>
                <a:latin typeface="Calibri" panose="020F0502020204030204" pitchFamily="34" charset="0"/>
              </a:rPr>
              <a:t>of the</a:t>
            </a:r>
            <a:r>
              <a:rPr lang="en-US" baseline="0" dirty="0" smtClean="0">
                <a:solidFill>
                  <a:srgbClr val="000000"/>
                </a:solidFill>
                <a:latin typeface="Calibri" panose="020F0502020204030204" pitchFamily="34" charset="0"/>
              </a:rPr>
              <a:t> </a:t>
            </a:r>
            <a:r>
              <a:rPr lang="en-US" dirty="0" smtClean="0">
                <a:solidFill>
                  <a:srgbClr val="000080"/>
                </a:solidFill>
                <a:latin typeface="Calibri" panose="020F0502020204030204" pitchFamily="34" charset="0"/>
              </a:rPr>
              <a:t>Oregon Accessibility Manual.</a:t>
            </a:r>
          </a:p>
          <a:p>
            <a:pPr marL="171450" indent="-171450" algn="l">
              <a:buFont typeface="Arial" panose="020B0604020202020204" pitchFamily="34" charset="0"/>
              <a:buChar char="•"/>
            </a:pPr>
            <a:endParaRPr lang="en-US" dirty="0" smtClean="0">
              <a:solidFill>
                <a:srgbClr val="000080"/>
              </a:solidFill>
              <a:latin typeface="Calibri" panose="020F0502020204030204" pitchFamily="34" charset="0"/>
            </a:endParaRPr>
          </a:p>
          <a:p>
            <a:pPr marL="0" indent="0" algn="l">
              <a:buFont typeface="Arial" panose="020B0604020202020204" pitchFamily="34" charset="0"/>
              <a:buNone/>
            </a:pPr>
            <a:r>
              <a:rPr lang="en-US" dirty="0" smtClean="0">
                <a:solidFill>
                  <a:srgbClr val="000080"/>
                </a:solidFill>
                <a:latin typeface="Calibri" panose="020F0502020204030204" pitchFamily="34" charset="0"/>
              </a:rPr>
              <a:t>For</a:t>
            </a:r>
            <a:r>
              <a:rPr lang="en-US" baseline="0" dirty="0" smtClean="0">
                <a:solidFill>
                  <a:srgbClr val="000080"/>
                </a:solidFill>
                <a:latin typeface="Calibri" panose="020F0502020204030204" pitchFamily="34" charset="0"/>
              </a:rPr>
              <a:t> the ELA 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Text-to-Speech in the ELA PT </a:t>
            </a:r>
            <a:r>
              <a:rPr lang="en-US" sz="1200" dirty="0" smtClean="0"/>
              <a:t>for stimuli refers to the </a:t>
            </a:r>
            <a:r>
              <a:rPr lang="en-US" sz="1200" u="sng" dirty="0" smtClean="0"/>
              <a:t>reading sources </a:t>
            </a:r>
            <a:r>
              <a:rPr lang="en-US" sz="1200" dirty="0" smtClean="0"/>
              <a:t>embedded in the ELA PT associated with Claim 4 Research and Claim 2 Writing (full write/writing extended response).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This support is now selectable as a </a:t>
            </a:r>
            <a:r>
              <a:rPr lang="en-US" sz="1200" b="1" u="sng" dirty="0" smtClean="0"/>
              <a:t>designated</a:t>
            </a:r>
            <a:r>
              <a:rPr lang="en-US" sz="1200" dirty="0" smtClean="0"/>
              <a:t>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For more information please </a:t>
            </a:r>
            <a:r>
              <a:rPr lang="en-US" dirty="0" smtClean="0">
                <a:solidFill>
                  <a:srgbClr val="000000"/>
                </a:solidFill>
                <a:latin typeface="Calibri" panose="020F0502020204030204" pitchFamily="34" charset="0"/>
              </a:rPr>
              <a:t>See </a:t>
            </a:r>
            <a:r>
              <a:rPr lang="en-US" b="1" dirty="0" smtClean="0">
                <a:solidFill>
                  <a:srgbClr val="000000"/>
                </a:solidFill>
                <a:latin typeface="Calibri" panose="020F0502020204030204" pitchFamily="34" charset="0"/>
              </a:rPr>
              <a:t>Table 2.3 </a:t>
            </a:r>
            <a:r>
              <a:rPr lang="en-US" dirty="0" smtClean="0">
                <a:solidFill>
                  <a:srgbClr val="000000"/>
                </a:solidFill>
                <a:latin typeface="Calibri" panose="020F0502020204030204" pitchFamily="34" charset="0"/>
              </a:rPr>
              <a:t>of the</a:t>
            </a:r>
            <a:r>
              <a:rPr lang="en-US" baseline="0" dirty="0" smtClean="0">
                <a:solidFill>
                  <a:srgbClr val="000000"/>
                </a:solidFill>
                <a:latin typeface="Calibri" panose="020F0502020204030204" pitchFamily="34" charset="0"/>
              </a:rPr>
              <a:t> </a:t>
            </a:r>
            <a:r>
              <a:rPr lang="en-US" dirty="0" smtClean="0">
                <a:solidFill>
                  <a:srgbClr val="000080"/>
                </a:solidFill>
                <a:latin typeface="Calibri" panose="020F0502020204030204" pitchFamily="34" charset="0"/>
              </a:rPr>
              <a:t>Oregon Accessibility Manual.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4175373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509117" y="111581"/>
            <a:ext cx="9536579"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1072441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509117" y="111581"/>
            <a:ext cx="9536579"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5135757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Resources.aspx#Gen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a:t>December </a:t>
            </a:r>
            <a:r>
              <a:rPr lang="en-US" altLang="en-US" dirty="0" smtClean="0"/>
              <a:t>11, 2019</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Text-to-speech TIDE Setting image"/>
          <p:cNvPicPr>
            <a:picLocks noChangeAspect="1"/>
          </p:cNvPicPr>
          <p:nvPr/>
        </p:nvPicPr>
        <p:blipFill>
          <a:blip r:embed="rId3"/>
          <a:stretch>
            <a:fillRect/>
          </a:stretch>
        </p:blipFill>
        <p:spPr>
          <a:xfrm>
            <a:off x="1524001" y="1013398"/>
            <a:ext cx="7022267" cy="5311988"/>
          </a:xfrm>
          <a:prstGeom prst="rect">
            <a:avLst/>
          </a:prstGeom>
        </p:spPr>
      </p:pic>
      <p:sp>
        <p:nvSpPr>
          <p:cNvPr id="2" name="Title 1"/>
          <p:cNvSpPr>
            <a:spLocks noGrp="1"/>
          </p:cNvSpPr>
          <p:nvPr>
            <p:ph type="title"/>
          </p:nvPr>
        </p:nvSpPr>
        <p:spPr>
          <a:xfrm>
            <a:off x="3274078" y="0"/>
            <a:ext cx="7393923" cy="1013398"/>
          </a:xfrm>
        </p:spPr>
        <p:txBody>
          <a:bodyPr>
            <a:normAutofit fontScale="90000"/>
          </a:bodyPr>
          <a:lstStyle/>
          <a:p>
            <a:pPr algn="ctr"/>
            <a:r>
              <a:rPr lang="en-US" dirty="0" smtClean="0"/>
              <a:t>Changing Text-to-Speech </a:t>
            </a:r>
            <a:br>
              <a:rPr lang="en-US" dirty="0" smtClean="0"/>
            </a:br>
            <a:r>
              <a:rPr lang="en-US" dirty="0" smtClean="0"/>
              <a:t>Supports in TIDE</a:t>
            </a:r>
            <a:endParaRPr lang="en-US" dirty="0"/>
          </a:p>
        </p:txBody>
      </p:sp>
      <p:pic>
        <p:nvPicPr>
          <p:cNvPr id="2050"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355" y="5522735"/>
            <a:ext cx="2960535" cy="97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8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Support: Transcribe</a:t>
            </a:r>
            <a:endParaRPr lang="en-US" dirty="0"/>
          </a:p>
        </p:txBody>
      </p:sp>
      <p:sp>
        <p:nvSpPr>
          <p:cNvPr id="3" name="Content Placeholder 2"/>
          <p:cNvSpPr>
            <a:spLocks noGrp="1"/>
          </p:cNvSpPr>
          <p:nvPr>
            <p:ph idx="1"/>
          </p:nvPr>
        </p:nvSpPr>
        <p:spPr/>
        <p:txBody>
          <a:bodyPr>
            <a:normAutofit/>
          </a:bodyPr>
          <a:lstStyle/>
          <a:p>
            <a:r>
              <a:rPr lang="en-US" dirty="0" smtClean="0"/>
              <a:t>I think </a:t>
            </a:r>
            <a:r>
              <a:rPr lang="en-US" dirty="0"/>
              <a:t>it means that if a student uses </a:t>
            </a:r>
            <a:r>
              <a:rPr lang="en-US" dirty="0" smtClean="0"/>
              <a:t>Google </a:t>
            </a:r>
            <a:r>
              <a:rPr lang="en-US" dirty="0"/>
              <a:t>speech to text during class to write essays then they can use it during the state test and a TA (test administrator) will then type it from the student’s computer to the secure browser. Is this accurate? If not, could you explain how it will work? Also how do we keep </a:t>
            </a:r>
            <a:r>
              <a:rPr lang="en-US" dirty="0" smtClean="0"/>
              <a:t>Google </a:t>
            </a:r>
            <a:r>
              <a:rPr lang="en-US" dirty="0"/>
              <a:t>secure while the student is "typing"?</a:t>
            </a:r>
          </a:p>
        </p:txBody>
      </p:sp>
    </p:spTree>
    <p:extLst>
      <p:ext uri="{BB962C8B-B14F-4D97-AF65-F5344CB8AC3E}">
        <p14:creationId xmlns:p14="http://schemas.microsoft.com/office/powerpoint/2010/main" val="263003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a:t>Long-Term Vision/Planning</a:t>
            </a:r>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p:txBody>
          <a:bodyPr>
            <a:normAutofit fontScale="92500"/>
          </a:bodyPr>
          <a:lstStyle/>
          <a:p>
            <a:r>
              <a:rPr lang="en-US" dirty="0" smtClean="0"/>
              <a:t>Supporting districts in implementing balanced approaches to assessment, including formative practices, interim systems, and appropriate uses of summative assessment results (via Target Reports)</a:t>
            </a:r>
          </a:p>
          <a:p>
            <a:r>
              <a:rPr lang="en-US" dirty="0" smtClean="0"/>
              <a:t>Parent Assessment Literacy Training Modules are being developed; we are completing the Spanish version, adding closed captioning, and conducting parent impact panels to ensure that the materials match parent needs.</a:t>
            </a:r>
            <a:endParaRPr lang="en-US" dirty="0"/>
          </a:p>
        </p:txBody>
      </p:sp>
    </p:spTree>
    <p:extLst>
      <p:ext uri="{BB962C8B-B14F-4D97-AF65-F5344CB8AC3E}">
        <p14:creationId xmlns:p14="http://schemas.microsoft.com/office/powerpoint/2010/main" val="752105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4100" y="2309637"/>
            <a:ext cx="6320808" cy="930940"/>
          </a:xfrm>
        </p:spPr>
        <p:txBody>
          <a:bodyPr>
            <a:normAutofit fontScale="90000"/>
          </a:bodyPr>
          <a:lstStyle/>
          <a:p>
            <a:r>
              <a:rPr lang="en-US" dirty="0"/>
              <a:t>Question &amp; Answer</a:t>
            </a:r>
          </a:p>
        </p:txBody>
      </p:sp>
      <p:sp>
        <p:nvSpPr>
          <p:cNvPr id="28675" name="Subtitle 2"/>
          <p:cNvSpPr>
            <a:spLocks noGrp="1"/>
          </p:cNvSpPr>
          <p:nvPr>
            <p:ph type="subTitle" idx="1"/>
          </p:nvPr>
        </p:nvSpPr>
        <p:spPr>
          <a:xfrm>
            <a:off x="2050503" y="3240577"/>
            <a:ext cx="8804031" cy="1894131"/>
          </a:xfrm>
        </p:spPr>
        <p:txBody>
          <a:bodyPr>
            <a:noAutofit/>
          </a:bodyPr>
          <a:lstStyle/>
          <a:p>
            <a:endParaRPr lang="en-US" altLang="en-US" dirty="0"/>
          </a:p>
          <a:p>
            <a:endParaRPr lang="en-US" altLang="en-US" dirty="0"/>
          </a:p>
          <a:p>
            <a:r>
              <a:rPr lang="en-US" altLang="en-US" dirty="0"/>
              <a:t>*Intentionally left blank*</a:t>
            </a: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p:txBody>
          <a:bodyPr/>
          <a:lstStyle/>
          <a:p>
            <a:r>
              <a:rPr lang="en-US" dirty="0"/>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p:txBody>
          <a:bodyPr/>
          <a:lstStyle/>
          <a:p>
            <a:r>
              <a:rPr lang="en-US" dirty="0" smtClean="0"/>
              <a:t>A Q/A </a:t>
            </a:r>
            <a:r>
              <a:rPr lang="en-US" dirty="0"/>
              <a:t>document will be posted to the Testing Resources </a:t>
            </a:r>
            <a:r>
              <a:rPr lang="en-US" dirty="0" smtClean="0"/>
              <a:t>page</a:t>
            </a:r>
            <a:endParaRPr lang="en-US" dirty="0"/>
          </a:p>
          <a:p>
            <a:r>
              <a:rPr lang="en-US" dirty="0" smtClean="0"/>
              <a:t>Have </a:t>
            </a:r>
            <a:r>
              <a:rPr lang="en-US" dirty="0"/>
              <a:t>a great holiday!</a:t>
            </a:r>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1223" y="1954306"/>
            <a:ext cx="9144000" cy="930940"/>
          </a:xfrm>
        </p:spPr>
        <p:txBody>
          <a:bodyPr>
            <a:normAutofit/>
          </a:bodyPr>
          <a:lstStyle/>
          <a:p>
            <a:r>
              <a:rPr lang="en-US" dirty="0"/>
              <a:t>Intro to the Format</a:t>
            </a:r>
          </a:p>
        </p:txBody>
      </p:sp>
      <p:sp>
        <p:nvSpPr>
          <p:cNvPr id="28675" name="Subtitle 2" descr="introduction to the webinar format" title="Intro"/>
          <p:cNvSpPr>
            <a:spLocks noGrp="1"/>
          </p:cNvSpPr>
          <p:nvPr>
            <p:ph type="subTitle" idx="1"/>
          </p:nvPr>
        </p:nvSpPr>
        <p:spPr>
          <a:xfrm>
            <a:off x="573741" y="2885246"/>
            <a:ext cx="11438965" cy="3458404"/>
          </a:xfrm>
        </p:spPr>
        <p:txBody>
          <a:bodyPr>
            <a:noAutofit/>
          </a:bodyPr>
          <a:lstStyle/>
          <a:p>
            <a:pPr marL="342900" indent="-342900" algn="l">
              <a:buFont typeface="Arial" panose="020B0604020202020204" pitchFamily="34" charset="0"/>
              <a:buChar char="•"/>
            </a:pPr>
            <a:r>
              <a:rPr lang="en-US" dirty="0"/>
              <a:t>Overview</a:t>
            </a:r>
          </a:p>
          <a:p>
            <a:pPr marL="800089" lvl="1" indent="-342900" algn="l">
              <a:buFont typeface="Arial" panose="020B0604020202020204" pitchFamily="34" charset="0"/>
              <a:buChar char="•"/>
            </a:pPr>
            <a:r>
              <a:rPr lang="en-US" b="1" dirty="0"/>
              <a:t>ODE-provided</a:t>
            </a:r>
            <a:r>
              <a:rPr lang="en-US" dirty="0"/>
              <a:t> Quick Reminders + Topics (~5-25 minutes depending on the amount of content)</a:t>
            </a:r>
          </a:p>
          <a:p>
            <a:pPr marL="800089" lvl="1" indent="-342900" algn="l">
              <a:buFont typeface="Arial" panose="020B0604020202020204" pitchFamily="34" charset="0"/>
              <a:buChar char="•"/>
            </a:pPr>
            <a:r>
              <a:rPr lang="en-US" b="1" dirty="0"/>
              <a:t>ODE &amp; DTC</a:t>
            </a:r>
            <a:r>
              <a:rPr lang="en-US" dirty="0"/>
              <a:t> Question/Answer Session + </a:t>
            </a:r>
            <a:r>
              <a:rPr lang="en-US" dirty="0" err="1"/>
              <a:t>Sharespace</a:t>
            </a:r>
            <a:r>
              <a:rPr lang="en-US" dirty="0"/>
              <a:t> (~25 minutes depending on the amount of questions) </a:t>
            </a:r>
          </a:p>
          <a:p>
            <a:pPr marL="342900" indent="-342900" algn="l">
              <a:spcBef>
                <a:spcPts val="1200"/>
              </a:spcBef>
              <a:buFont typeface="Arial" panose="020B0604020202020204" pitchFamily="34" charset="0"/>
              <a:buChar char="•"/>
            </a:pPr>
            <a:r>
              <a:rPr lang="en-US" dirty="0"/>
              <a:t>All questions will be addressed during the Q/A section.</a:t>
            </a:r>
          </a:p>
          <a:p>
            <a:pPr marL="800089" lvl="1" indent="-342900" algn="l">
              <a:spcBef>
                <a:spcPts val="1200"/>
              </a:spcBef>
              <a:buFont typeface="Arial" panose="020B0604020202020204" pitchFamily="34" charset="0"/>
              <a:buChar char="•"/>
            </a:pPr>
            <a:r>
              <a:rPr lang="en-US" dirty="0"/>
              <a:t>The meeting is recorded to facilitate the creation of a Q&amp;A document after each meeting</a:t>
            </a:r>
          </a:p>
          <a:p>
            <a:pPr marL="800089" lvl="1" indent="-342900" algn="l">
              <a:spcBef>
                <a:spcPts val="1200"/>
              </a:spcBef>
              <a:buFont typeface="Arial" panose="020B0604020202020204" pitchFamily="34" charset="0"/>
              <a:buChar char="•"/>
            </a:pPr>
            <a:r>
              <a:rPr lang="en-US" dirty="0"/>
              <a:t>We will provide each Webinar PowerPoint on the </a:t>
            </a:r>
            <a:r>
              <a:rPr lang="en-US" dirty="0">
                <a:hlinkClick r:id="rId3"/>
              </a:rPr>
              <a:t>Test Administration Resources </a:t>
            </a:r>
            <a:r>
              <a:rPr lang="en-US" dirty="0"/>
              <a:t>webpage along with a Q&amp;A </a:t>
            </a:r>
            <a:r>
              <a:rPr lang="en-US" dirty="0" smtClean="0"/>
              <a:t>document</a:t>
            </a:r>
            <a:endParaRPr lang="en-US" altLang="en-US" dirty="0"/>
          </a:p>
        </p:txBody>
      </p:sp>
    </p:spTree>
    <p:extLst>
      <p:ext uri="{BB962C8B-B14F-4D97-AF65-F5344CB8AC3E}">
        <p14:creationId xmlns:p14="http://schemas.microsoft.com/office/powerpoint/2010/main" val="2456113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905" y="1699847"/>
            <a:ext cx="6096000" cy="1185399"/>
          </a:xfrm>
        </p:spPr>
        <p:txBody>
          <a:bodyPr>
            <a:normAutofit/>
          </a:bodyPr>
          <a:lstStyle/>
          <a:p>
            <a:r>
              <a:rPr lang="en-US" dirty="0"/>
              <a:t>Before We Begin</a:t>
            </a:r>
          </a:p>
        </p:txBody>
      </p:sp>
      <p:sp>
        <p:nvSpPr>
          <p:cNvPr id="28675" name="Subtitle 2"/>
          <p:cNvSpPr>
            <a:spLocks noGrp="1"/>
          </p:cNvSpPr>
          <p:nvPr>
            <p:ph type="subTitle" idx="1"/>
          </p:nvPr>
        </p:nvSpPr>
        <p:spPr>
          <a:xfrm>
            <a:off x="762060" y="2885246"/>
            <a:ext cx="5127690" cy="3245923"/>
          </a:xfrm>
        </p:spPr>
        <p:txBody>
          <a:bodyPr>
            <a:normAutofit fontScale="92500" lnSpcReduction="10000"/>
          </a:bodyPr>
          <a:lstStyle/>
          <a:p>
            <a:pPr algn="l">
              <a:spcBef>
                <a:spcPts val="0"/>
              </a:spcBef>
              <a:spcAft>
                <a:spcPts val="2400"/>
              </a:spcAft>
            </a:pPr>
            <a:r>
              <a:rPr lang="en-US" sz="2800" dirty="0"/>
              <a:t>To ask questions:</a:t>
            </a:r>
          </a:p>
          <a:p>
            <a:pPr marL="457200" indent="-457200" algn="l">
              <a:spcBef>
                <a:spcPts val="0"/>
              </a:spcBef>
              <a:spcAft>
                <a:spcPts val="2400"/>
              </a:spcAft>
              <a:buFont typeface="Arial" panose="020B0604020202020204" pitchFamily="34" charset="0"/>
              <a:buChar char="•"/>
            </a:pPr>
            <a:r>
              <a:rPr lang="en-US" sz="2800" dirty="0"/>
              <a:t>use the question box and your question will be read aloud and answered by ODE staff.</a:t>
            </a:r>
          </a:p>
          <a:p>
            <a:pPr marL="457200" indent="-457200" algn="l">
              <a:spcBef>
                <a:spcPts val="0"/>
              </a:spcBef>
              <a:spcAft>
                <a:spcPts val="2400"/>
              </a:spcAft>
              <a:buFont typeface="Arial" panose="020B0604020202020204" pitchFamily="34" charset="0"/>
              <a:buChar char="•"/>
            </a:pPr>
            <a:r>
              <a:rPr lang="en-US" sz="2800" dirty="0"/>
              <a:t>select the “raise hand” icon and you will be unmuted and able to ask your question.</a:t>
            </a:r>
          </a:p>
          <a:p>
            <a:pPr algn="l">
              <a:spcBef>
                <a:spcPts val="0"/>
              </a:spcBef>
              <a:spcAft>
                <a:spcPts val="2400"/>
              </a:spcAft>
            </a:pPr>
            <a:endParaRPr lang="en-US" sz="2800" dirty="0"/>
          </a:p>
        </p:txBody>
      </p:sp>
      <p:pic>
        <p:nvPicPr>
          <p:cNvPr id="3" name="Picture 2" descr="Screenshot of GoToWebinar question functiona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482" y="125506"/>
            <a:ext cx="3706118" cy="6257365"/>
          </a:xfrm>
          <a:prstGeom prst="rect">
            <a:avLst/>
          </a:prstGeom>
        </p:spPr>
      </p:pic>
      <p:sp>
        <p:nvSpPr>
          <p:cNvPr id="4" name="Right Arrow 3" descr="Arrow pointing to the raise hand feature"/>
          <p:cNvSpPr/>
          <p:nvPr/>
        </p:nvSpPr>
        <p:spPr>
          <a:xfrm>
            <a:off x="6265074" y="1570893"/>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descr="Arrow pointing to the questions feature"/>
          <p:cNvSpPr/>
          <p:nvPr/>
        </p:nvSpPr>
        <p:spPr>
          <a:xfrm>
            <a:off x="6651936" y="321902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12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3522" y="1680634"/>
            <a:ext cx="6320808" cy="930940"/>
          </a:xfrm>
        </p:spPr>
        <p:txBody>
          <a:bodyPr>
            <a:normAutofit/>
          </a:bodyPr>
          <a:lstStyle/>
          <a:p>
            <a:r>
              <a:rPr lang="en-US" dirty="0"/>
              <a:t>Quick Reminders</a:t>
            </a:r>
          </a:p>
        </p:txBody>
      </p:sp>
      <p:sp>
        <p:nvSpPr>
          <p:cNvPr id="28675" name="Subtitle 2"/>
          <p:cNvSpPr>
            <a:spLocks noGrp="1"/>
          </p:cNvSpPr>
          <p:nvPr>
            <p:ph type="subTitle" idx="1"/>
          </p:nvPr>
        </p:nvSpPr>
        <p:spPr>
          <a:xfrm>
            <a:off x="573741" y="2885246"/>
            <a:ext cx="11438965" cy="3245923"/>
          </a:xfrm>
        </p:spPr>
        <p:txBody>
          <a:bodyPr>
            <a:noAutofit/>
          </a:bodyPr>
          <a:lstStyle/>
          <a:p>
            <a:pPr marL="342900" indent="-342900" algn="l">
              <a:buFont typeface="Arial" panose="020B0604020202020204" pitchFamily="34" charset="0"/>
              <a:buChar char="•"/>
            </a:pPr>
            <a:r>
              <a:rPr lang="en-US" dirty="0"/>
              <a:t>Oregon Accessibility </a:t>
            </a:r>
            <a:r>
              <a:rPr lang="en-US" dirty="0" smtClean="0"/>
              <a:t>Manual Update 12/10/19</a:t>
            </a:r>
            <a:endParaRPr lang="en-US" dirty="0"/>
          </a:p>
          <a:p>
            <a:pPr marL="342900" indent="-342900" algn="l">
              <a:buFont typeface="Arial" panose="020B0604020202020204" pitchFamily="34" charset="0"/>
              <a:buChar char="•"/>
            </a:pPr>
            <a:r>
              <a:rPr lang="en-US" dirty="0" smtClean="0"/>
              <a:t>Online </a:t>
            </a:r>
            <a:r>
              <a:rPr lang="en-US" dirty="0"/>
              <a:t>Test Delivery System (including Practice Tests), TIDE, and Online Reporting System (ORS) offline for scheduled maintenance 	</a:t>
            </a:r>
            <a:r>
              <a:rPr lang="en-US" altLang="en-US" dirty="0" smtClean="0"/>
              <a:t>12/13/19-12/15/19</a:t>
            </a:r>
            <a:endParaRPr lang="en-US" altLang="en-US" dirty="0"/>
          </a:p>
          <a:p>
            <a:pPr marL="342900" indent="-342900" algn="l">
              <a:buFont typeface="Arial" panose="020B0604020202020204" pitchFamily="34" charset="0"/>
              <a:buChar char="•"/>
            </a:pPr>
            <a:r>
              <a:rPr lang="en-US" dirty="0"/>
              <a:t>Online Reporting System (ORS) offline for scheduled maintenance </a:t>
            </a:r>
            <a:r>
              <a:rPr lang="en-US" dirty="0" smtClean="0"/>
              <a:t>12/20/19-1/6/20</a:t>
            </a:r>
            <a:endParaRPr lang="en-US" dirty="0"/>
          </a:p>
          <a:p>
            <a:pPr marL="342900" indent="-342900" algn="l">
              <a:buFont typeface="Arial" panose="020B0604020202020204" pitchFamily="34" charset="0"/>
              <a:buChar char="•"/>
            </a:pPr>
            <a:r>
              <a:rPr lang="en-US" altLang="en-US" dirty="0"/>
              <a:t>ODE is closed </a:t>
            </a:r>
            <a:r>
              <a:rPr lang="en-US" altLang="en-US" dirty="0" smtClean="0"/>
              <a:t>12/25/19</a:t>
            </a:r>
            <a:endParaRPr lang="en-US" altLang="en-US" dirty="0"/>
          </a:p>
          <a:p>
            <a:pPr marL="342900" indent="-342900" algn="l">
              <a:buFont typeface="Arial" panose="020B0604020202020204" pitchFamily="34" charset="0"/>
              <a:buChar char="•"/>
            </a:pPr>
            <a:r>
              <a:rPr lang="en-US" altLang="en-US" dirty="0"/>
              <a:t>ODE is closed </a:t>
            </a:r>
            <a:r>
              <a:rPr lang="en-US" altLang="en-US" dirty="0" smtClean="0"/>
              <a:t>1/1/20</a:t>
            </a:r>
            <a:endParaRPr lang="en-US" altLang="en-US" dirty="0"/>
          </a:p>
          <a:p>
            <a:pPr marL="342900" indent="-342900" algn="l">
              <a:buFont typeface="Arial" panose="020B0604020202020204" pitchFamily="34" charset="0"/>
              <a:buChar char="•"/>
            </a:pPr>
            <a:r>
              <a:rPr lang="en-US" altLang="en-US" dirty="0"/>
              <a:t>ELA, ELPA, Math, </a:t>
            </a:r>
            <a:r>
              <a:rPr lang="en-US" altLang="en-US" dirty="0" smtClean="0"/>
              <a:t>and Science test </a:t>
            </a:r>
            <a:r>
              <a:rPr lang="en-US" altLang="en-US" dirty="0"/>
              <a:t>windows open </a:t>
            </a:r>
            <a:r>
              <a:rPr lang="en-US" altLang="en-US" dirty="0" smtClean="0"/>
              <a:t>1/7/20</a:t>
            </a:r>
            <a:endParaRPr lang="en-US" altLang="en-US" dirty="0"/>
          </a:p>
          <a:p>
            <a:pPr marL="342900" indent="-342900" algn="l">
              <a:buFont typeface="Arial" panose="020B0604020202020204" pitchFamily="34" charset="0"/>
              <a:buChar char="•"/>
            </a:pPr>
            <a:endParaRPr lang="en-US" altLang="en-US" dirty="0"/>
          </a:p>
          <a:p>
            <a:pPr marL="342900" indent="-342900" algn="l">
              <a:buFont typeface="Arial" panose="020B0604020202020204" pitchFamily="34" charset="0"/>
              <a:buChar char="•"/>
            </a:pPr>
            <a:endParaRPr lang="en-US" altLang="en-US" dirty="0"/>
          </a:p>
          <a:p>
            <a:pPr marL="342900" indent="-342900" algn="l">
              <a:buFont typeface="Arial" panose="020B0604020202020204" pitchFamily="34" charset="0"/>
              <a:buChar char="•"/>
            </a:pPr>
            <a:endParaRPr lang="en-US" altLang="en-US" dirty="0"/>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a:t>Accessibility Supports</a:t>
            </a:r>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p:txBody>
          <a:bodyPr/>
          <a:lstStyle/>
          <a:p>
            <a:r>
              <a:rPr lang="en-US" dirty="0"/>
              <a:t>A</a:t>
            </a:r>
            <a:r>
              <a:rPr lang="en-US" dirty="0" smtClean="0"/>
              <a:t>re </a:t>
            </a:r>
            <a:r>
              <a:rPr lang="en-US" dirty="0"/>
              <a:t>there any other accessibilities supports coming our way other than current text to speech/scribes?</a:t>
            </a:r>
          </a:p>
        </p:txBody>
      </p:sp>
    </p:spTree>
    <p:extLst>
      <p:ext uri="{BB962C8B-B14F-4D97-AF65-F5344CB8AC3E}">
        <p14:creationId xmlns:p14="http://schemas.microsoft.com/office/powerpoint/2010/main" val="1016071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SIA Plan</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p:txBody>
          <a:bodyPr/>
          <a:lstStyle/>
          <a:p>
            <a:r>
              <a:rPr lang="en-US" dirty="0"/>
              <a:t>What measures are to be used, what's required for the grant applications, how will they be evaluated, what on-going measurements should we be working on</a:t>
            </a:r>
            <a:r>
              <a:rPr lang="en-US" dirty="0" smtClean="0"/>
              <a:t>?</a:t>
            </a:r>
          </a:p>
          <a:p>
            <a:r>
              <a:rPr lang="en-US" dirty="0" smtClean="0"/>
              <a:t>Also, any regular </a:t>
            </a:r>
            <a:r>
              <a:rPr lang="en-US" dirty="0"/>
              <a:t>reporting needs to board/community and what might be the impact of ODE embargoes on our ability to fulfill these reporting needs?</a:t>
            </a:r>
          </a:p>
        </p:txBody>
      </p:sp>
    </p:spTree>
    <p:extLst>
      <p:ext uri="{BB962C8B-B14F-4D97-AF65-F5344CB8AC3E}">
        <p14:creationId xmlns:p14="http://schemas.microsoft.com/office/powerpoint/2010/main" val="1427800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a:t>TIDE Setting for TTS for the ELA PT</a:t>
            </a:r>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p:txBody>
          <a:bodyPr/>
          <a:lstStyle/>
          <a:p>
            <a:r>
              <a:rPr lang="en-US" dirty="0" smtClean="0"/>
              <a:t>Will the </a:t>
            </a:r>
            <a:r>
              <a:rPr lang="en-US" dirty="0"/>
              <a:t>new test </a:t>
            </a:r>
            <a:r>
              <a:rPr lang="en-US" dirty="0" smtClean="0"/>
              <a:t>settings be </a:t>
            </a:r>
            <a:r>
              <a:rPr lang="en-US" dirty="0"/>
              <a:t>updated in the training materials/guides? </a:t>
            </a:r>
          </a:p>
        </p:txBody>
      </p:sp>
    </p:spTree>
    <p:extLst>
      <p:ext uri="{BB962C8B-B14F-4D97-AF65-F5344CB8AC3E}">
        <p14:creationId xmlns:p14="http://schemas.microsoft.com/office/powerpoint/2010/main" val="1475475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148" y="133651"/>
            <a:ext cx="6861929" cy="857421"/>
          </a:xfrm>
        </p:spPr>
        <p:txBody>
          <a:bodyPr>
            <a:normAutofit fontScale="90000"/>
          </a:bodyPr>
          <a:lstStyle/>
          <a:p>
            <a:pPr algn="ctr"/>
            <a:r>
              <a:rPr lang="en-US" dirty="0">
                <a:solidFill>
                  <a:schemeClr val="bg1"/>
                </a:solidFill>
              </a:rPr>
              <a:t>Updated Designated </a:t>
            </a:r>
            <a:r>
              <a:rPr lang="en-US" dirty="0" smtClean="0">
                <a:solidFill>
                  <a:schemeClr val="bg1"/>
                </a:solidFill>
              </a:rPr>
              <a:t>Support</a:t>
            </a:r>
            <a:r>
              <a:rPr lang="en-US" dirty="0">
                <a:solidFill>
                  <a:schemeClr val="bg1"/>
                </a:solidFill>
              </a:rPr>
              <a:t/>
            </a:r>
            <a:br>
              <a:rPr lang="en-US" dirty="0">
                <a:solidFill>
                  <a:schemeClr val="bg1"/>
                </a:solidFill>
              </a:rPr>
            </a:br>
            <a:r>
              <a:rPr lang="en-US" dirty="0" smtClean="0">
                <a:solidFill>
                  <a:schemeClr val="bg1"/>
                </a:solidFill>
              </a:rPr>
              <a:t>Text-to-Speech</a:t>
            </a:r>
            <a:endParaRPr lang="en-US" dirty="0">
              <a:solidFill>
                <a:schemeClr val="bg1"/>
              </a:solidFill>
            </a:endParaRPr>
          </a:p>
        </p:txBody>
      </p:sp>
      <p:sp>
        <p:nvSpPr>
          <p:cNvPr id="3" name="Content Placeholder 2"/>
          <p:cNvSpPr>
            <a:spLocks noGrp="1"/>
          </p:cNvSpPr>
          <p:nvPr>
            <p:ph idx="1"/>
          </p:nvPr>
        </p:nvSpPr>
        <p:spPr>
          <a:xfrm>
            <a:off x="2202377" y="1967009"/>
            <a:ext cx="7886700" cy="4312069"/>
          </a:xfrm>
        </p:spPr>
        <p:txBody>
          <a:bodyPr>
            <a:normAutofit/>
          </a:bodyPr>
          <a:lstStyle/>
          <a:p>
            <a:r>
              <a:rPr lang="en-US" dirty="0" smtClean="0"/>
              <a:t>The Oregon Department of Education has expanded the use of Text-to-Speech for the English language arts – Performance Task as a designated support.</a:t>
            </a:r>
          </a:p>
          <a:p>
            <a:endParaRPr lang="en-US" sz="900" dirty="0"/>
          </a:p>
          <a:p>
            <a:r>
              <a:rPr lang="en-US" dirty="0"/>
              <a:t>Test Administrators will be able to set Text-to-Speech settings for ELA CAT and ELA PT tests differently. </a:t>
            </a:r>
            <a:endParaRPr lang="en-US" dirty="0" smtClean="0"/>
          </a:p>
          <a:p>
            <a:endParaRPr lang="en-US" sz="800" dirty="0"/>
          </a:p>
          <a:p>
            <a:r>
              <a:rPr lang="en-US" dirty="0" smtClean="0"/>
              <a:t>Student </a:t>
            </a:r>
            <a:r>
              <a:rPr lang="en-US" dirty="0"/>
              <a:t>Test Settings in TIDE will be broken out into two columns for the ELA CAT and ELA PT tests. </a:t>
            </a:r>
            <a:endParaRPr lang="en-US" dirty="0" smtClean="0"/>
          </a:p>
        </p:txBody>
      </p:sp>
    </p:spTree>
    <p:extLst>
      <p:ext uri="{BB962C8B-B14F-4D97-AF65-F5344CB8AC3E}">
        <p14:creationId xmlns:p14="http://schemas.microsoft.com/office/powerpoint/2010/main" val="1354685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title="highlighting cell"/>
          <p:cNvSpPr/>
          <p:nvPr/>
        </p:nvSpPr>
        <p:spPr>
          <a:xfrm>
            <a:off x="2274899" y="4808171"/>
            <a:ext cx="3445653" cy="623729"/>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dirty="0" smtClean="0"/>
              <a:t>Differences Between the ELA CAT and ELA PT for Text-to-Speech</a:t>
            </a:r>
            <a:endParaRPr lang="en-US" dirty="0"/>
          </a:p>
        </p:txBody>
      </p:sp>
      <p:sp>
        <p:nvSpPr>
          <p:cNvPr id="4" name="Text Placeholder 3"/>
          <p:cNvSpPr>
            <a:spLocks noGrp="1"/>
          </p:cNvSpPr>
          <p:nvPr>
            <p:ph type="body" idx="4294967295"/>
          </p:nvPr>
        </p:nvSpPr>
        <p:spPr>
          <a:xfrm>
            <a:off x="2014507" y="1264959"/>
            <a:ext cx="3868738" cy="823912"/>
          </a:xfrm>
          <a:ln>
            <a:solidFill>
              <a:schemeClr val="tx1"/>
            </a:solidFill>
          </a:ln>
        </p:spPr>
        <p:txBody>
          <a:bodyPr anchor="ctr"/>
          <a:lstStyle/>
          <a:p>
            <a:pPr marL="0" indent="0" algn="ctr">
              <a:buNone/>
            </a:pPr>
            <a:r>
              <a:rPr lang="en-US" b="1" dirty="0" smtClean="0"/>
              <a:t>ELA CAT</a:t>
            </a:r>
            <a:endParaRPr lang="en-US" b="1" dirty="0"/>
          </a:p>
        </p:txBody>
      </p:sp>
      <p:sp>
        <p:nvSpPr>
          <p:cNvPr id="5" name="Content Placeholder 4"/>
          <p:cNvSpPr>
            <a:spLocks noGrp="1"/>
          </p:cNvSpPr>
          <p:nvPr>
            <p:ph sz="half" idx="4294967295"/>
          </p:nvPr>
        </p:nvSpPr>
        <p:spPr>
          <a:xfrm>
            <a:off x="2014507" y="2301866"/>
            <a:ext cx="3868738" cy="3348037"/>
          </a:xfrm>
          <a:ln>
            <a:solidFill>
              <a:schemeClr val="tx1"/>
            </a:solidFill>
          </a:ln>
        </p:spPr>
        <p:txBody>
          <a:bodyPr>
            <a:noAutofit/>
          </a:bodyPr>
          <a:lstStyle/>
          <a:p>
            <a:r>
              <a:rPr lang="en-US" sz="2200" dirty="0"/>
              <a:t>Text-to-Speech in the ELA CAT for stimuli refers to the </a:t>
            </a:r>
            <a:r>
              <a:rPr lang="en-US" sz="2200" b="1" u="sng" dirty="0"/>
              <a:t>reading passages</a:t>
            </a:r>
            <a:r>
              <a:rPr lang="en-US" sz="2200" dirty="0"/>
              <a:t> associated with Claim 1 Reading. </a:t>
            </a:r>
          </a:p>
          <a:p>
            <a:endParaRPr lang="en-US" sz="800" dirty="0"/>
          </a:p>
          <a:p>
            <a:r>
              <a:rPr lang="en-US" sz="2200" dirty="0"/>
              <a:t>This support is only selectable as an </a:t>
            </a:r>
            <a:r>
              <a:rPr lang="en-US" sz="2200" b="1" u="sng" dirty="0"/>
              <a:t>accommodation</a:t>
            </a:r>
            <a:r>
              <a:rPr lang="en-US" sz="2200" dirty="0"/>
              <a:t> for students whose need is documented in an IEP or 504 plan. </a:t>
            </a:r>
          </a:p>
        </p:txBody>
      </p:sp>
      <p:sp>
        <p:nvSpPr>
          <p:cNvPr id="6" name="Text Placeholder 5"/>
          <p:cNvSpPr>
            <a:spLocks noGrp="1"/>
          </p:cNvSpPr>
          <p:nvPr>
            <p:ph type="body" sz="quarter" idx="4294967295"/>
          </p:nvPr>
        </p:nvSpPr>
        <p:spPr>
          <a:xfrm>
            <a:off x="6253374" y="1265033"/>
            <a:ext cx="3887787" cy="823912"/>
          </a:xfrm>
          <a:ln>
            <a:solidFill>
              <a:schemeClr val="tx1"/>
            </a:solidFill>
          </a:ln>
        </p:spPr>
        <p:txBody>
          <a:bodyPr anchor="ctr"/>
          <a:lstStyle/>
          <a:p>
            <a:pPr marL="0" indent="0" algn="ctr">
              <a:buNone/>
            </a:pPr>
            <a:r>
              <a:rPr lang="en-US" b="1" dirty="0" smtClean="0"/>
              <a:t>ELA PT</a:t>
            </a:r>
            <a:endParaRPr lang="en-US" b="1" dirty="0"/>
          </a:p>
        </p:txBody>
      </p:sp>
      <p:sp>
        <p:nvSpPr>
          <p:cNvPr id="8" name="Content Placeholder 4"/>
          <p:cNvSpPr txBox="1">
            <a:spLocks/>
          </p:cNvSpPr>
          <p:nvPr/>
        </p:nvSpPr>
        <p:spPr>
          <a:xfrm>
            <a:off x="6272422" y="2301866"/>
            <a:ext cx="3868738" cy="3348037"/>
          </a:xfrm>
          <a:prstGeom prst="rect">
            <a:avLst/>
          </a:prstGeom>
          <a:ln>
            <a:solidFill>
              <a:schemeClr val="tx1"/>
            </a:solidFill>
          </a:ln>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Text-to-Speech in the ELA PT for stimuli refers to the </a:t>
            </a:r>
            <a:r>
              <a:rPr lang="en-US" sz="2200" b="1" u="sng" dirty="0"/>
              <a:t>reading sources </a:t>
            </a:r>
            <a:r>
              <a:rPr lang="en-US" sz="2200" dirty="0"/>
              <a:t>embedded in the ELA PT associated with Claim 4 Research and Claim 2 Writing (full write/writing extended response). </a:t>
            </a:r>
          </a:p>
          <a:p>
            <a:endParaRPr lang="en-US" sz="800" dirty="0"/>
          </a:p>
          <a:p>
            <a:r>
              <a:rPr lang="en-US" sz="2200" dirty="0"/>
              <a:t>This support is now selectable as a </a:t>
            </a:r>
            <a:r>
              <a:rPr lang="en-US" sz="2200" b="1" u="sng" dirty="0"/>
              <a:t>designated</a:t>
            </a:r>
            <a:r>
              <a:rPr lang="en-US" sz="2200" dirty="0"/>
              <a:t> support. </a:t>
            </a:r>
          </a:p>
        </p:txBody>
      </p:sp>
      <p:sp>
        <p:nvSpPr>
          <p:cNvPr id="9" name="Rectangle 8"/>
          <p:cNvSpPr/>
          <p:nvPr/>
        </p:nvSpPr>
        <p:spPr>
          <a:xfrm>
            <a:off x="2524088" y="5705451"/>
            <a:ext cx="2849577" cy="646331"/>
          </a:xfrm>
          <a:prstGeom prst="rect">
            <a:avLst/>
          </a:prstGeom>
        </p:spPr>
        <p:txBody>
          <a:bodyPr wrap="square">
            <a:spAutoFit/>
          </a:bodyPr>
          <a:lstStyle/>
          <a:p>
            <a:pPr algn="ctr"/>
            <a:r>
              <a:rPr lang="en-US" dirty="0">
                <a:solidFill>
                  <a:srgbClr val="000000"/>
                </a:solidFill>
                <a:latin typeface="Calibri" panose="020F0502020204030204" pitchFamily="34" charset="0"/>
              </a:rPr>
              <a:t>See </a:t>
            </a:r>
            <a:r>
              <a:rPr lang="en-US" b="1" dirty="0">
                <a:solidFill>
                  <a:srgbClr val="000000"/>
                </a:solidFill>
                <a:latin typeface="Calibri" panose="020F0502020204030204" pitchFamily="34" charset="0"/>
              </a:rPr>
              <a:t>Table 2.5 </a:t>
            </a:r>
            <a:r>
              <a:rPr lang="en-US" dirty="0">
                <a:solidFill>
                  <a:srgbClr val="000000"/>
                </a:solidFill>
                <a:latin typeface="Calibri" panose="020F0502020204030204" pitchFamily="34" charset="0"/>
              </a:rPr>
              <a:t>of the </a:t>
            </a:r>
          </a:p>
          <a:p>
            <a:pPr algn="ctr"/>
            <a:r>
              <a:rPr lang="en-US" dirty="0">
                <a:solidFill>
                  <a:srgbClr val="000080"/>
                </a:solidFill>
                <a:latin typeface="Calibri" panose="020F0502020204030204" pitchFamily="34" charset="0"/>
              </a:rPr>
              <a:t>Oregon Accessibility Manual</a:t>
            </a:r>
            <a:endParaRPr lang="en-US" dirty="0"/>
          </a:p>
        </p:txBody>
      </p:sp>
      <p:sp>
        <p:nvSpPr>
          <p:cNvPr id="10" name="Rectangle 9"/>
          <p:cNvSpPr/>
          <p:nvPr/>
        </p:nvSpPr>
        <p:spPr>
          <a:xfrm>
            <a:off x="6782003" y="5705451"/>
            <a:ext cx="2849577" cy="646331"/>
          </a:xfrm>
          <a:prstGeom prst="rect">
            <a:avLst/>
          </a:prstGeom>
        </p:spPr>
        <p:txBody>
          <a:bodyPr wrap="square">
            <a:spAutoFit/>
          </a:bodyPr>
          <a:lstStyle/>
          <a:p>
            <a:pPr algn="ctr"/>
            <a:r>
              <a:rPr lang="en-US" dirty="0">
                <a:solidFill>
                  <a:srgbClr val="000000"/>
                </a:solidFill>
                <a:latin typeface="Calibri" panose="020F0502020204030204" pitchFamily="34" charset="0"/>
              </a:rPr>
              <a:t>See </a:t>
            </a:r>
            <a:r>
              <a:rPr lang="en-US" b="1" dirty="0">
                <a:solidFill>
                  <a:srgbClr val="000000"/>
                </a:solidFill>
                <a:latin typeface="Calibri" panose="020F0502020204030204" pitchFamily="34" charset="0"/>
              </a:rPr>
              <a:t>Table 2.3 </a:t>
            </a:r>
            <a:r>
              <a:rPr lang="en-US" dirty="0">
                <a:solidFill>
                  <a:srgbClr val="000000"/>
                </a:solidFill>
                <a:latin typeface="Calibri" panose="020F0502020204030204" pitchFamily="34" charset="0"/>
              </a:rPr>
              <a:t>of the </a:t>
            </a:r>
          </a:p>
          <a:p>
            <a:pPr algn="ctr"/>
            <a:r>
              <a:rPr lang="en-US" dirty="0">
                <a:solidFill>
                  <a:srgbClr val="000080"/>
                </a:solidFill>
                <a:latin typeface="Calibri" panose="020F0502020204030204" pitchFamily="34" charset="0"/>
              </a:rPr>
              <a:t>Oregon Accessibility Manual</a:t>
            </a:r>
            <a:endParaRPr lang="en-US" dirty="0"/>
          </a:p>
        </p:txBody>
      </p:sp>
    </p:spTree>
    <p:extLst>
      <p:ext uri="{BB962C8B-B14F-4D97-AF65-F5344CB8AC3E}">
        <p14:creationId xmlns:p14="http://schemas.microsoft.com/office/powerpoint/2010/main" val="34863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2019-12-13T08:00:00+00:00</Remediation_x0020_Date>
    <Estimated_x0020_Creation_x0020_Date xmlns="826a7eb6-1fc1-4229-aedf-6a10bdcdc31e" xsi:nil="true"/>
    <Priority xmlns="826a7eb6-1fc1-4229-aedf-6a10bdcdc31e">New</Priority>
  </documentManagement>
</p:properties>
</file>

<file path=customXml/itemProps1.xml><?xml version="1.0" encoding="utf-8"?>
<ds:datastoreItem xmlns:ds="http://schemas.openxmlformats.org/officeDocument/2006/customXml" ds:itemID="{389E5BDE-4127-405C-B1C4-F52097B381F2}"/>
</file>

<file path=customXml/itemProps2.xml><?xml version="1.0" encoding="utf-8"?>
<ds:datastoreItem xmlns:ds="http://schemas.openxmlformats.org/officeDocument/2006/customXml" ds:itemID="{67487AFF-7512-4BAF-BDB7-D5E4A7588D5D}"/>
</file>

<file path=customXml/itemProps3.xml><?xml version="1.0" encoding="utf-8"?>
<ds:datastoreItem xmlns:ds="http://schemas.openxmlformats.org/officeDocument/2006/customXml" ds:itemID="{2779D6DD-DDA7-46A8-B6E0-19156C2B527B}"/>
</file>

<file path=docProps/app.xml><?xml version="1.0" encoding="utf-8"?>
<Properties xmlns="http://schemas.openxmlformats.org/officeDocument/2006/extended-properties" xmlns:vt="http://schemas.openxmlformats.org/officeDocument/2006/docPropsVTypes">
  <Template>ode_powerpoint-template-b</Template>
  <TotalTime>762</TotalTime>
  <Words>2157</Words>
  <Application>Microsoft Office PowerPoint</Application>
  <PresentationFormat>Widescreen</PresentationFormat>
  <Paragraphs>117</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ODE_Powerpoint Template B</vt:lpstr>
      <vt:lpstr>DTC Webinar</vt:lpstr>
      <vt:lpstr>Intro to the Format</vt:lpstr>
      <vt:lpstr>Before We Begin</vt:lpstr>
      <vt:lpstr>Quick Reminders</vt:lpstr>
      <vt:lpstr>Accessibility Supports</vt:lpstr>
      <vt:lpstr>SIA Plan</vt:lpstr>
      <vt:lpstr>TIDE Setting for TTS for the ELA PT</vt:lpstr>
      <vt:lpstr>Updated Designated Support Text-to-Speech</vt:lpstr>
      <vt:lpstr>Differences Between the ELA CAT and ELA PT for Text-to-Speech</vt:lpstr>
      <vt:lpstr>Changing Text-to-Speech  Supports in TIDE</vt:lpstr>
      <vt:lpstr>Designated Support: Transcribe</vt:lpstr>
      <vt:lpstr>Long-Term Vision/Planning</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LEDOUX Renee - ODE</cp:lastModifiedBy>
  <cp:revision>105</cp:revision>
  <cp:lastPrinted>2018-11-05T16:57:42Z</cp:lastPrinted>
  <dcterms:created xsi:type="dcterms:W3CDTF">2018-06-14T19:26:51Z</dcterms:created>
  <dcterms:modified xsi:type="dcterms:W3CDTF">2019-12-13T18:24:25Z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