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handoutMasterIdLst>
    <p:handoutMasterId r:id="rId14"/>
  </p:handoutMasterIdLst>
  <p:sldIdLst>
    <p:sldId id="257" r:id="rId2"/>
    <p:sldId id="258" r:id="rId3"/>
    <p:sldId id="259" r:id="rId4"/>
    <p:sldId id="265" r:id="rId5"/>
    <p:sldId id="260" r:id="rId6"/>
    <p:sldId id="263" r:id="rId7"/>
    <p:sldId id="264" r:id="rId8"/>
    <p:sldId id="266" r:id="rId9"/>
    <p:sldId id="262" r:id="rId10"/>
    <p:sldId id="261"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0" autoAdjust="0"/>
    <p:restoredTop sz="76592"/>
  </p:normalViewPr>
  <p:slideViewPr>
    <p:cSldViewPr snapToGrid="0">
      <p:cViewPr varScale="1">
        <p:scale>
          <a:sx n="52" d="100"/>
          <a:sy n="52" d="100"/>
        </p:scale>
        <p:origin x="14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F71E9D-7970-2A40-AA6A-092CD383EC88}" type="datetimeFigureOut">
              <a:rPr lang="en-US" smtClean="0"/>
              <a:t>12/12/2018</a:t>
            </a:fld>
            <a:endParaRPr lang="en-US"/>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D899D-93D9-4244-9B16-388953FAFCE4}" type="slidenum">
              <a:rPr lang="en-US" smtClean="0"/>
              <a:t>‹#›</a:t>
            </a:fld>
            <a:endParaRPr lang="en-US"/>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0CD4-6A26-4951-8481-D17485392A16}"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D8570-03E9-477E-B428-A4E0784B98A6}" type="slidenum">
              <a:rPr lang="en-US" smtClean="0"/>
              <a:t>‹#›</a:t>
            </a:fld>
            <a:endParaRPr lang="en-US"/>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a:p>
        </p:txBody>
      </p:sp>
    </p:spTree>
    <p:extLst>
      <p:ext uri="{BB962C8B-B14F-4D97-AF65-F5344CB8AC3E}">
        <p14:creationId xmlns:p14="http://schemas.microsoft.com/office/powerpoint/2010/main" val="113297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a:p>
        </p:txBody>
      </p:sp>
    </p:spTree>
    <p:extLst>
      <p:ext uri="{BB962C8B-B14F-4D97-AF65-F5344CB8AC3E}">
        <p14:creationId xmlns:p14="http://schemas.microsoft.com/office/powerpoint/2010/main" val="233994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3</a:t>
            </a:fld>
            <a:endParaRPr lang="en-US" altLang="en-US"/>
          </a:p>
        </p:txBody>
      </p:sp>
    </p:spTree>
    <p:extLst>
      <p:ext uri="{BB962C8B-B14F-4D97-AF65-F5344CB8AC3E}">
        <p14:creationId xmlns:p14="http://schemas.microsoft.com/office/powerpoint/2010/main" val="41453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5</a:t>
            </a:fld>
            <a:endParaRPr lang="en-US" altLang="en-US"/>
          </a:p>
        </p:txBody>
      </p:sp>
    </p:spTree>
    <p:extLst>
      <p:ext uri="{BB962C8B-B14F-4D97-AF65-F5344CB8AC3E}">
        <p14:creationId xmlns:p14="http://schemas.microsoft.com/office/powerpoint/2010/main" val="290787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a:p>
        </p:txBody>
      </p:sp>
    </p:spTree>
    <p:extLst>
      <p:ext uri="{BB962C8B-B14F-4D97-AF65-F5344CB8AC3E}">
        <p14:creationId xmlns:p14="http://schemas.microsoft.com/office/powerpoint/2010/main" val="66504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a:p>
        </p:txBody>
      </p:sp>
    </p:spTree>
    <p:extLst>
      <p:ext uri="{BB962C8B-B14F-4D97-AF65-F5344CB8AC3E}">
        <p14:creationId xmlns:p14="http://schemas.microsoft.com/office/powerpoint/2010/main" val="22259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9</a:t>
            </a:fld>
            <a:endParaRPr lang="en-US" altLang="en-US"/>
          </a:p>
        </p:txBody>
      </p:sp>
    </p:spTree>
    <p:extLst>
      <p:ext uri="{BB962C8B-B14F-4D97-AF65-F5344CB8AC3E}">
        <p14:creationId xmlns:p14="http://schemas.microsoft.com/office/powerpoint/2010/main" val="400418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61200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a:t>December 12, 2018</a:t>
            </a:r>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lstStyle/>
          <a:p>
            <a:r>
              <a:rPr lang="en-US" dirty="0"/>
              <a:t>As mentioned, this video and Q/A document will be posted to the Testing Resources page.</a:t>
            </a:r>
          </a:p>
          <a:p>
            <a:r>
              <a:rPr lang="en-US" dirty="0"/>
              <a:t>Check for a small update to the TAM in the coming days</a:t>
            </a:r>
          </a:p>
          <a:p>
            <a:r>
              <a:rPr lang="en-US" dirty="0"/>
              <a:t>Have a great holiday!</a:t>
            </a:r>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1223" y="1954306"/>
            <a:ext cx="9144000" cy="930940"/>
          </a:xfrm>
        </p:spPr>
        <p:txBody>
          <a:bodyPr>
            <a:normAutofit/>
          </a:bodyPr>
          <a:lstStyle/>
          <a:p>
            <a:r>
              <a:rPr lang="en-US" dirty="0"/>
              <a:t>Intro to the Format</a:t>
            </a:r>
          </a:p>
        </p:txBody>
      </p:sp>
      <p:sp>
        <p:nvSpPr>
          <p:cNvPr id="28675" name="Subtitle 2" descr="introduction to the webinar format" title="Intro"/>
          <p:cNvSpPr>
            <a:spLocks noGrp="1"/>
          </p:cNvSpPr>
          <p:nvPr>
            <p:ph type="subTitle" idx="1"/>
          </p:nvPr>
        </p:nvSpPr>
        <p:spPr>
          <a:xfrm>
            <a:off x="573741" y="2885246"/>
            <a:ext cx="11438965" cy="3458404"/>
          </a:xfrm>
        </p:spPr>
        <p:txBody>
          <a:bodyPr>
            <a:noAutofit/>
          </a:bodyPr>
          <a:lstStyle/>
          <a:p>
            <a:pPr marL="342900" indent="-342900" algn="l">
              <a:buFont typeface="Arial" panose="020B0604020202020204" pitchFamily="34" charset="0"/>
              <a:buChar char="•"/>
            </a:pPr>
            <a:r>
              <a:rPr lang="en-US" dirty="0"/>
              <a:t>Overview</a:t>
            </a:r>
          </a:p>
          <a:p>
            <a:pPr marL="800089" lvl="1" indent="-342900" algn="l">
              <a:buFont typeface="Arial" panose="020B0604020202020204" pitchFamily="34" charset="0"/>
              <a:buChar char="•"/>
            </a:pPr>
            <a:r>
              <a:rPr lang="en-US" b="1" dirty="0"/>
              <a:t>ODE-provided</a:t>
            </a:r>
            <a:r>
              <a:rPr lang="en-US" dirty="0"/>
              <a:t> Quick Reminders + Topics (~5-25 minutes depending on the amount of content)</a:t>
            </a:r>
          </a:p>
          <a:p>
            <a:pPr marL="800089" lvl="1" indent="-342900" algn="l">
              <a:buFont typeface="Arial" panose="020B0604020202020204" pitchFamily="34" charset="0"/>
              <a:buChar char="•"/>
            </a:pPr>
            <a:r>
              <a:rPr lang="en-US" b="1" dirty="0"/>
              <a:t>ODE &amp; DTC</a:t>
            </a:r>
            <a:r>
              <a:rPr lang="en-US" dirty="0"/>
              <a:t> Question/Answer Session + </a:t>
            </a:r>
            <a:r>
              <a:rPr lang="en-US" dirty="0" err="1"/>
              <a:t>Sharespace</a:t>
            </a:r>
            <a:r>
              <a:rPr lang="en-US" dirty="0"/>
              <a:t> (~25 minutes depending on the amount of questions) </a:t>
            </a:r>
          </a:p>
          <a:p>
            <a:pPr marL="342900" indent="-342900" algn="l">
              <a:spcBef>
                <a:spcPts val="1200"/>
              </a:spcBef>
              <a:buFont typeface="Arial" panose="020B0604020202020204" pitchFamily="34" charset="0"/>
              <a:buChar char="•"/>
            </a:pPr>
            <a:r>
              <a:rPr lang="en-US" dirty="0"/>
              <a:t>All questions will be addressed during the Q/A section.</a:t>
            </a:r>
          </a:p>
          <a:p>
            <a:pPr marL="800089" lvl="1" indent="-342900" algn="l">
              <a:spcBef>
                <a:spcPts val="1200"/>
              </a:spcBef>
              <a:buFont typeface="Arial" panose="020B0604020202020204" pitchFamily="34" charset="0"/>
              <a:buChar char="•"/>
            </a:pPr>
            <a:r>
              <a:rPr lang="en-US" dirty="0"/>
              <a:t>The meeting is recorded to facilitate the creation of a Q&amp;A document after each meeting</a:t>
            </a:r>
          </a:p>
          <a:p>
            <a:pPr marL="800089" lvl="1" indent="-342900" algn="l">
              <a:spcBef>
                <a:spcPts val="1200"/>
              </a:spcBef>
              <a:buFont typeface="Arial" panose="020B0604020202020204" pitchFamily="34" charset="0"/>
              <a:buChar char="•"/>
            </a:pPr>
            <a:r>
              <a:rPr lang="en-US" dirty="0"/>
              <a:t>We will provide each Webinar PowerPoint on the </a:t>
            </a:r>
            <a:r>
              <a:rPr lang="en-US" dirty="0">
                <a:hlinkClick r:id="rId3"/>
              </a:rPr>
              <a:t>Test Administration Resources </a:t>
            </a:r>
            <a:r>
              <a:rPr lang="en-US" dirty="0"/>
              <a:t>webpage along with a Q&amp;A </a:t>
            </a:r>
            <a:endParaRPr lang="en-US" altLang="en-US" dirty="0"/>
          </a:p>
        </p:txBody>
      </p:sp>
    </p:spTree>
    <p:extLst>
      <p:ext uri="{BB962C8B-B14F-4D97-AF65-F5344CB8AC3E}">
        <p14:creationId xmlns:p14="http://schemas.microsoft.com/office/powerpoint/2010/main" val="245611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905" y="1699847"/>
            <a:ext cx="6096000" cy="1185399"/>
          </a:xfrm>
        </p:spPr>
        <p:txBody>
          <a:bodyPr>
            <a:normAutofit/>
          </a:bodyPr>
          <a:lstStyle/>
          <a:p>
            <a:r>
              <a:rPr lang="en-US" dirty="0"/>
              <a:t>Before We Begin</a:t>
            </a:r>
          </a:p>
        </p:txBody>
      </p:sp>
      <p:sp>
        <p:nvSpPr>
          <p:cNvPr id="28675" name="Subtitle 2"/>
          <p:cNvSpPr>
            <a:spLocks noGrp="1"/>
          </p:cNvSpPr>
          <p:nvPr>
            <p:ph type="subTitle" idx="1"/>
          </p:nvPr>
        </p:nvSpPr>
        <p:spPr>
          <a:xfrm>
            <a:off x="762060" y="2885246"/>
            <a:ext cx="5127690" cy="3245923"/>
          </a:xfrm>
        </p:spPr>
        <p:txBody>
          <a:bodyPr>
            <a:normAutofit fontScale="92500" lnSpcReduction="10000"/>
          </a:bodyPr>
          <a:lstStyle/>
          <a:p>
            <a:pPr algn="l">
              <a:spcBef>
                <a:spcPts val="0"/>
              </a:spcBef>
              <a:spcAft>
                <a:spcPts val="2400"/>
              </a:spcAft>
            </a:pPr>
            <a:r>
              <a:rPr lang="en-US" sz="2800" dirty="0"/>
              <a:t>To ask questions:</a:t>
            </a:r>
          </a:p>
          <a:p>
            <a:pPr marL="457200" indent="-457200" algn="l">
              <a:spcBef>
                <a:spcPts val="0"/>
              </a:spcBef>
              <a:spcAft>
                <a:spcPts val="2400"/>
              </a:spcAft>
              <a:buFont typeface="Arial" panose="020B0604020202020204" pitchFamily="34" charset="0"/>
              <a:buChar char="•"/>
            </a:pPr>
            <a:r>
              <a:rPr lang="en-US" sz="2800" dirty="0"/>
              <a:t>use the question box and your question will be read aloud and answered by ODE staff.</a:t>
            </a:r>
          </a:p>
          <a:p>
            <a:pPr marL="457200" indent="-457200" algn="l">
              <a:spcBef>
                <a:spcPts val="0"/>
              </a:spcBef>
              <a:spcAft>
                <a:spcPts val="2400"/>
              </a:spcAft>
              <a:buFont typeface="Arial" panose="020B0604020202020204" pitchFamily="34" charset="0"/>
              <a:buChar char="•"/>
            </a:pPr>
            <a:r>
              <a:rPr lang="en-US" sz="2800" dirty="0"/>
              <a:t>select the “raise hand” icon and you will be unmuted and able to ask your question.</a:t>
            </a:r>
          </a:p>
          <a:p>
            <a:pPr algn="l">
              <a:spcBef>
                <a:spcPts val="0"/>
              </a:spcBef>
              <a:spcAft>
                <a:spcPts val="2400"/>
              </a:spcAft>
            </a:pPr>
            <a:endParaRPr lang="en-US" sz="2800" dirty="0"/>
          </a:p>
        </p:txBody>
      </p:sp>
      <p:pic>
        <p:nvPicPr>
          <p:cNvPr id="3" name="Picture 2" descr="Screenshot of GoToWebinar question functiona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482" y="125506"/>
            <a:ext cx="3706118" cy="6257365"/>
          </a:xfrm>
          <a:prstGeom prst="rect">
            <a:avLst/>
          </a:prstGeom>
        </p:spPr>
      </p:pic>
      <p:sp>
        <p:nvSpPr>
          <p:cNvPr id="4" name="Right Arrow 3" descr="Arrow pointing to the raise hand feature"/>
          <p:cNvSpPr/>
          <p:nvPr/>
        </p:nvSpPr>
        <p:spPr>
          <a:xfrm>
            <a:off x="6265074" y="1570893"/>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Arrow pointing to the questions feature"/>
          <p:cNvSpPr/>
          <p:nvPr/>
        </p:nvSpPr>
        <p:spPr>
          <a:xfrm>
            <a:off x="6651936" y="321902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12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1037-3733-A14C-80A5-61FA7B945D4A}"/>
              </a:ext>
            </a:extLst>
          </p:cNvPr>
          <p:cNvSpPr>
            <a:spLocks noGrp="1"/>
          </p:cNvSpPr>
          <p:nvPr>
            <p:ph type="title"/>
          </p:nvPr>
        </p:nvSpPr>
        <p:spPr/>
        <p:txBody>
          <a:bodyPr>
            <a:normAutofit/>
          </a:bodyPr>
          <a:lstStyle/>
          <a:p>
            <a:pPr algn="r"/>
            <a:r>
              <a:rPr lang="en-US" sz="6000" dirty="0"/>
              <a:t>DTC Feedback from 2017-18</a:t>
            </a:r>
          </a:p>
        </p:txBody>
      </p:sp>
      <p:sp>
        <p:nvSpPr>
          <p:cNvPr id="3" name="Content Placeholder 2">
            <a:extLst>
              <a:ext uri="{FF2B5EF4-FFF2-40B4-BE49-F238E27FC236}">
                <a16:creationId xmlns:a16="http://schemas.microsoft.com/office/drawing/2014/main" id="{7E26458F-33A2-2F49-A9BD-E0AFB192E015}"/>
              </a:ext>
            </a:extLst>
          </p:cNvPr>
          <p:cNvSpPr>
            <a:spLocks noGrp="1"/>
          </p:cNvSpPr>
          <p:nvPr>
            <p:ph idx="1"/>
          </p:nvPr>
        </p:nvSpPr>
        <p:spPr/>
        <p:txBody>
          <a:bodyPr>
            <a:normAutofit fontScale="92500"/>
          </a:bodyPr>
          <a:lstStyle/>
          <a:p>
            <a:r>
              <a:rPr lang="en-US" dirty="0"/>
              <a:t>No longer calling these discussions informal (they are recorded)</a:t>
            </a:r>
          </a:p>
          <a:p>
            <a:r>
              <a:rPr lang="en-US" dirty="0"/>
              <a:t>Won’t host the meetings live unless there is sufficient content to discuss (will leverage AA Update and/or DTC listserv instead in these cases)</a:t>
            </a:r>
          </a:p>
          <a:p>
            <a:r>
              <a:rPr lang="en-US" dirty="0"/>
              <a:t>Will try to discuss events we anticipate for the coming year, so DTCs are aware of our long-term vision/planning</a:t>
            </a:r>
          </a:p>
          <a:p>
            <a:r>
              <a:rPr lang="en-US" dirty="0"/>
              <a:t>Meetings will end with next steps and then adjourn</a:t>
            </a:r>
          </a:p>
        </p:txBody>
      </p:sp>
    </p:spTree>
    <p:extLst>
      <p:ext uri="{BB962C8B-B14F-4D97-AF65-F5344CB8AC3E}">
        <p14:creationId xmlns:p14="http://schemas.microsoft.com/office/powerpoint/2010/main" val="78541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3522" y="1680634"/>
            <a:ext cx="6320808" cy="930940"/>
          </a:xfrm>
        </p:spPr>
        <p:txBody>
          <a:bodyPr>
            <a:normAutofit/>
          </a:bodyPr>
          <a:lstStyle/>
          <a:p>
            <a:r>
              <a:rPr lang="en-US" dirty="0"/>
              <a:t>Quick Reminders</a:t>
            </a:r>
          </a:p>
        </p:txBody>
      </p:sp>
      <p:sp>
        <p:nvSpPr>
          <p:cNvPr id="28675" name="Subtitle 2"/>
          <p:cNvSpPr>
            <a:spLocks noGrp="1"/>
          </p:cNvSpPr>
          <p:nvPr>
            <p:ph type="subTitle" idx="1"/>
          </p:nvPr>
        </p:nvSpPr>
        <p:spPr>
          <a:xfrm>
            <a:off x="573741" y="2885246"/>
            <a:ext cx="11438965" cy="3245923"/>
          </a:xfrm>
        </p:spPr>
        <p:txBody>
          <a:bodyPr>
            <a:noAutofit/>
          </a:bodyPr>
          <a:lstStyle/>
          <a:p>
            <a:pPr marL="342900" indent="-342900" algn="l">
              <a:buFont typeface="Arial" panose="020B0604020202020204" pitchFamily="34" charset="0"/>
              <a:buChar char="•"/>
            </a:pPr>
            <a:r>
              <a:rPr lang="en-US" dirty="0"/>
              <a:t>Online Test Delivery System (including Practice Tests), TIDE, and Online Reporting System (ORS) offline for scheduled maintenance 	</a:t>
            </a:r>
            <a:r>
              <a:rPr lang="en-US" altLang="en-US" dirty="0"/>
              <a:t>12/14-12/16/18</a:t>
            </a:r>
          </a:p>
          <a:p>
            <a:pPr marL="342900" indent="-342900" algn="l">
              <a:buFont typeface="Arial" panose="020B0604020202020204" pitchFamily="34" charset="0"/>
              <a:buChar char="•"/>
            </a:pPr>
            <a:r>
              <a:rPr lang="en-US" dirty="0"/>
              <a:t>Online Reporting System (ORS) offline for scheduled maintenance 12/21-1/7/19</a:t>
            </a:r>
          </a:p>
          <a:p>
            <a:pPr marL="342900" indent="-342900" algn="l">
              <a:buFont typeface="Arial" panose="020B0604020202020204" pitchFamily="34" charset="0"/>
              <a:buChar char="•"/>
            </a:pPr>
            <a:r>
              <a:rPr lang="en-US" altLang="en-US" dirty="0"/>
              <a:t>ODE is closed for the Christmas holiday 12/25/18</a:t>
            </a:r>
          </a:p>
          <a:p>
            <a:pPr marL="342900" indent="-342900" algn="l">
              <a:buFont typeface="Arial" panose="020B0604020202020204" pitchFamily="34" charset="0"/>
              <a:buChar char="•"/>
            </a:pPr>
            <a:r>
              <a:rPr lang="en-US" altLang="en-US" dirty="0"/>
              <a:t>ODE is closed for the New Year’s Day holiday 1/1/19</a:t>
            </a:r>
          </a:p>
          <a:p>
            <a:pPr marL="342900" indent="-342900" algn="l">
              <a:buFont typeface="Arial" panose="020B0604020202020204" pitchFamily="34" charset="0"/>
              <a:buChar char="•"/>
            </a:pPr>
            <a:r>
              <a:rPr lang="en-US" altLang="en-US" dirty="0"/>
              <a:t>ELA, ELPA, Math, Science and Social Sciences test windows open 1/8/19</a:t>
            </a:r>
          </a:p>
          <a:p>
            <a:pPr marL="342900" indent="-342900" algn="l">
              <a:buFont typeface="Arial" panose="020B0604020202020204" pitchFamily="34" charset="0"/>
              <a:buChar char="•"/>
            </a:pPr>
            <a:endParaRPr lang="en-US" altLang="en-US" dirty="0"/>
          </a:p>
          <a:p>
            <a:pPr marL="342900" indent="-342900" algn="l">
              <a:buFont typeface="Arial" panose="020B0604020202020204" pitchFamily="34" charset="0"/>
              <a:buChar char="•"/>
            </a:pPr>
            <a:endParaRPr lang="en-US" altLang="en-US" dirty="0"/>
          </a:p>
          <a:p>
            <a:pPr marL="342900" indent="-342900" algn="l">
              <a:buFont typeface="Arial" panose="020B0604020202020204" pitchFamily="34" charset="0"/>
              <a:buChar char="•"/>
            </a:pPr>
            <a:endParaRPr lang="en-US" alt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9117" y="1651293"/>
            <a:ext cx="9144000" cy="856082"/>
          </a:xfrm>
        </p:spPr>
        <p:txBody>
          <a:bodyPr>
            <a:normAutofit fontScale="90000"/>
          </a:bodyPr>
          <a:lstStyle/>
          <a:p>
            <a:pPr algn="r"/>
            <a:r>
              <a:rPr lang="en-US" dirty="0"/>
              <a:t>Accessibility Supports</a:t>
            </a:r>
          </a:p>
        </p:txBody>
      </p:sp>
      <p:sp>
        <p:nvSpPr>
          <p:cNvPr id="3" name="Subtitle 2"/>
          <p:cNvSpPr>
            <a:spLocks noGrp="1"/>
          </p:cNvSpPr>
          <p:nvPr>
            <p:ph type="subTitle" idx="1"/>
          </p:nvPr>
        </p:nvSpPr>
        <p:spPr>
          <a:xfrm>
            <a:off x="1524000" y="2838451"/>
            <a:ext cx="9144000" cy="3166226"/>
          </a:xfrm>
        </p:spPr>
        <p:txBody>
          <a:bodyPr/>
          <a:lstStyle/>
          <a:p>
            <a:pPr marL="342900" indent="-342900" algn="l">
              <a:buFont typeface="Arial" panose="020B0604020202020204" pitchFamily="34" charset="0"/>
              <a:buChar char="•"/>
            </a:pPr>
            <a:r>
              <a:rPr lang="en-US" dirty="0"/>
              <a:t>I would like some clarification around accessibility supports, specifically read aloud and separate setting. Can a student refuse these types of supports at the time of the test? Or do we have to read the test aloud if it is on the IEP?</a:t>
            </a:r>
          </a:p>
          <a:p>
            <a:pPr marL="800089" lvl="1" indent="-342900" algn="l">
              <a:buFont typeface="Arial" panose="020B0604020202020204" pitchFamily="34" charset="0"/>
              <a:buChar char="•"/>
            </a:pPr>
            <a:r>
              <a:rPr lang="en-US" dirty="0"/>
              <a:t>Per the IEP, the support needs to be available to the student. However, the student can refuse to avail themselves of it. Documentation of the student’s refusal ought to be made and relayed to the student’s IEP team prior to its annual review of the student’s IEP and, specifically, the team’s deliberations related to the statewide assessment accessibility supports section of it.</a:t>
            </a:r>
          </a:p>
        </p:txBody>
      </p:sp>
    </p:spTree>
    <p:extLst>
      <p:ext uri="{BB962C8B-B14F-4D97-AF65-F5344CB8AC3E}">
        <p14:creationId xmlns:p14="http://schemas.microsoft.com/office/powerpoint/2010/main" val="278458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8475" y="222580"/>
            <a:ext cx="9144000" cy="856082"/>
          </a:xfrm>
        </p:spPr>
        <p:txBody>
          <a:bodyPr>
            <a:normAutofit fontScale="90000"/>
          </a:bodyPr>
          <a:lstStyle/>
          <a:p>
            <a:r>
              <a:rPr lang="en-US" dirty="0">
                <a:solidFill>
                  <a:schemeClr val="bg1"/>
                </a:solidFill>
              </a:rPr>
              <a:t>ELPA Screener</a:t>
            </a:r>
          </a:p>
        </p:txBody>
      </p:sp>
      <p:sp>
        <p:nvSpPr>
          <p:cNvPr id="3" name="Subtitle 2"/>
          <p:cNvSpPr>
            <a:spLocks noGrp="1"/>
          </p:cNvSpPr>
          <p:nvPr>
            <p:ph type="subTitle" idx="1"/>
          </p:nvPr>
        </p:nvSpPr>
        <p:spPr>
          <a:xfrm>
            <a:off x="0" y="2035834"/>
            <a:ext cx="12192000" cy="4382219"/>
          </a:xfrm>
        </p:spPr>
        <p:txBody>
          <a:bodyPr>
            <a:normAutofit fontScale="92500" lnSpcReduction="10000"/>
          </a:bodyPr>
          <a:lstStyle/>
          <a:p>
            <a:pPr marL="342900" indent="-342900" algn="l">
              <a:buFont typeface="Arial" panose="020B0604020202020204" pitchFamily="34" charset="0"/>
              <a:buChar char="•"/>
            </a:pPr>
            <a:r>
              <a:rPr lang="en-US" dirty="0"/>
              <a:t>How are scores sent to the district/schools? </a:t>
            </a:r>
          </a:p>
          <a:p>
            <a:pPr marL="800089" lvl="1" indent="-342900" algn="l">
              <a:buFont typeface="Arial" panose="020B0604020202020204" pitchFamily="34" charset="0"/>
              <a:buChar char="•"/>
            </a:pPr>
            <a:r>
              <a:rPr lang="en-US" dirty="0"/>
              <a:t>Student scores are distributed via the Online Reporting System (ORS) in Individual Score Report format or Excel spreadsheet format. These reports are displayed and retrieved in the same manner as summative reports.</a:t>
            </a:r>
          </a:p>
          <a:p>
            <a:pPr marL="342900" indent="-342900" algn="l">
              <a:buFont typeface="Arial" panose="020B0604020202020204" pitchFamily="34" charset="0"/>
              <a:buChar char="•"/>
            </a:pPr>
            <a:r>
              <a:rPr lang="en-US" dirty="0"/>
              <a:t>How did the schools that gave it this year determine who gives it? Teachers? Classified staff?</a:t>
            </a:r>
          </a:p>
          <a:p>
            <a:pPr marL="800089" lvl="1" indent="-342900" algn="l">
              <a:buFont typeface="Arial" panose="020B0604020202020204" pitchFamily="34" charset="0"/>
              <a:buChar char="•"/>
            </a:pPr>
            <a:r>
              <a:rPr lang="en-US" dirty="0"/>
              <a:t>Which screening tool to administer this year, to which students, was decided by districts, who did not report their decision-making process to ODE.</a:t>
            </a:r>
          </a:p>
          <a:p>
            <a:pPr marL="342900" indent="-342900" algn="l">
              <a:buFont typeface="Arial" panose="020B0604020202020204" pitchFamily="34" charset="0"/>
              <a:buChar char="•"/>
            </a:pPr>
            <a:r>
              <a:rPr lang="en-US" dirty="0"/>
              <a:t>For kindergartners, how did districts determine what supports would be needed if the student did not have an IEP? </a:t>
            </a:r>
          </a:p>
          <a:p>
            <a:pPr marL="800089" lvl="1" indent="-342900" algn="l">
              <a:buFont typeface="Arial" panose="020B0604020202020204" pitchFamily="34" charset="0"/>
              <a:buChar char="•"/>
            </a:pPr>
            <a:r>
              <a:rPr lang="en-US" dirty="0"/>
              <a:t>Again, ODE was not privy to the district decision-making process. Allowable supports not requiring an IEP fall under the categories of Universal Tools (which can are available to all students based on student preference and selection) and Designated Supports (which are available to any student for whom the need has been indicated by an educator).</a:t>
            </a:r>
          </a:p>
          <a:p>
            <a:pPr marL="342900" indent="-342900" algn="l">
              <a:buFont typeface="Arial" panose="020B0604020202020204" pitchFamily="34" charset="0"/>
              <a:buChar char="•"/>
            </a:pPr>
            <a:r>
              <a:rPr lang="en-US" dirty="0"/>
              <a:t>What's the estimated time to administer the screener, including scoring time?</a:t>
            </a:r>
          </a:p>
          <a:p>
            <a:pPr marL="800089" lvl="1" indent="-342900" algn="l">
              <a:buFont typeface="Arial" panose="020B0604020202020204" pitchFamily="34" charset="0"/>
              <a:buChar char="•"/>
            </a:pPr>
            <a:r>
              <a:rPr lang="en-US" dirty="0"/>
              <a:t>We will supply you with a chart of estimated testing times.</a:t>
            </a:r>
          </a:p>
          <a:p>
            <a:pPr lvl="1" algn="l"/>
            <a:endParaRPr lang="en-US" dirty="0"/>
          </a:p>
        </p:txBody>
      </p:sp>
    </p:spTree>
    <p:extLst>
      <p:ext uri="{BB962C8B-B14F-4D97-AF65-F5344CB8AC3E}">
        <p14:creationId xmlns:p14="http://schemas.microsoft.com/office/powerpoint/2010/main" val="1912615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a:t>Long-Term Vision/Planning</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a:t>Working on interim/benchmark pilot this year in three districts (North Santiam, Eugene 4J, and Grants Pass)</a:t>
            </a:r>
          </a:p>
          <a:p>
            <a:r>
              <a:rPr lang="en-US" dirty="0"/>
              <a:t>Governor’s budget includes funding support for a Year 2 statewide implementation, now on to the Legislature</a:t>
            </a:r>
          </a:p>
          <a:p>
            <a:r>
              <a:rPr lang="en-US" dirty="0"/>
              <a:t>Governor’s budget also supports our goal of disseminating and supporting teachers in implementing formative assessment practices</a:t>
            </a:r>
          </a:p>
        </p:txBody>
      </p:sp>
    </p:spTree>
    <p:extLst>
      <p:ext uri="{BB962C8B-B14F-4D97-AF65-F5344CB8AC3E}">
        <p14:creationId xmlns:p14="http://schemas.microsoft.com/office/powerpoint/2010/main" val="101607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976" y="1551130"/>
            <a:ext cx="6320808" cy="930940"/>
          </a:xfrm>
        </p:spPr>
        <p:txBody>
          <a:bodyPr>
            <a:normAutofit/>
          </a:bodyPr>
          <a:lstStyle/>
          <a:p>
            <a:r>
              <a:rPr lang="en-US" dirty="0" err="1"/>
              <a:t>Sharespace</a:t>
            </a:r>
            <a:r>
              <a:rPr lang="en-US" dirty="0"/>
              <a:t> Topics</a:t>
            </a:r>
          </a:p>
        </p:txBody>
      </p:sp>
      <p:sp>
        <p:nvSpPr>
          <p:cNvPr id="28675" name="Subtitle 2" descr="Sharespace topic&#10;"/>
          <p:cNvSpPr>
            <a:spLocks noGrp="1"/>
          </p:cNvSpPr>
          <p:nvPr>
            <p:ph type="subTitle" idx="1"/>
          </p:nvPr>
        </p:nvSpPr>
        <p:spPr>
          <a:xfrm>
            <a:off x="1868795" y="2627339"/>
            <a:ext cx="8985739" cy="2507369"/>
          </a:xfrm>
        </p:spPr>
        <p:txBody>
          <a:bodyPr>
            <a:noAutofit/>
          </a:bodyPr>
          <a:lstStyle/>
          <a:p>
            <a:endParaRPr lang="en-US" altLang="en-US" dirty="0"/>
          </a:p>
          <a:p>
            <a:endParaRPr lang="en-US" altLang="en-US" dirty="0"/>
          </a:p>
        </p:txBody>
      </p:sp>
      <p:sp>
        <p:nvSpPr>
          <p:cNvPr id="3" name="Rectangle 2"/>
          <p:cNvSpPr/>
          <p:nvPr/>
        </p:nvSpPr>
        <p:spPr>
          <a:xfrm>
            <a:off x="1687088" y="2865360"/>
            <a:ext cx="9167446" cy="2031325"/>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I would appreciate hearing from experienced DTC the most effective way they have found to train school TAs?  I am worried about the length of the training and covering the necessary content and the amount of time it takes.  It would be helpful for me to see what others have used for these trainings.  </a:t>
            </a: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I would also like some clarification around what students can do when they have finished testing but other students are still testing.  We do a lot of testing in classrooms, so "sending them back to class" doesn't work. </a:t>
            </a:r>
          </a:p>
        </p:txBody>
      </p:sp>
    </p:spTree>
    <p:extLst>
      <p:ext uri="{BB962C8B-B14F-4D97-AF65-F5344CB8AC3E}">
        <p14:creationId xmlns:p14="http://schemas.microsoft.com/office/powerpoint/2010/main" val="1336048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2018-12-13T08:00:00+00:00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C07AB3F6-C6A9-42A0-BC21-ECF32BB0A10A}"/>
</file>

<file path=customXml/itemProps2.xml><?xml version="1.0" encoding="utf-8"?>
<ds:datastoreItem xmlns:ds="http://schemas.openxmlformats.org/officeDocument/2006/customXml" ds:itemID="{475E15B7-2129-44B6-B4C1-6AB8E0A45003}"/>
</file>

<file path=customXml/itemProps3.xml><?xml version="1.0" encoding="utf-8"?>
<ds:datastoreItem xmlns:ds="http://schemas.openxmlformats.org/officeDocument/2006/customXml" ds:itemID="{C9B2B433-9A5A-40C1-8C6C-F9E7EBBCDA84}"/>
</file>

<file path=docProps/app.xml><?xml version="1.0" encoding="utf-8"?>
<Properties xmlns="http://schemas.openxmlformats.org/officeDocument/2006/extended-properties" xmlns:vt="http://schemas.openxmlformats.org/officeDocument/2006/docPropsVTypes">
  <Template>ode_powerpoint-template-b</Template>
  <TotalTime>664</TotalTime>
  <Words>573</Words>
  <Application>Microsoft Office PowerPoint</Application>
  <PresentationFormat>Widescreen</PresentationFormat>
  <Paragraphs>62</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ODE_Powerpoint Template B</vt:lpstr>
      <vt:lpstr>DTC Webinar</vt:lpstr>
      <vt:lpstr>Intro to the Format</vt:lpstr>
      <vt:lpstr>Before We Begin</vt:lpstr>
      <vt:lpstr>DTC Feedback from 2017-18</vt:lpstr>
      <vt:lpstr>Quick Reminders</vt:lpstr>
      <vt:lpstr>Accessibility Supports</vt:lpstr>
      <vt:lpstr>ELPA Screener</vt:lpstr>
      <vt:lpstr>Long-Term Vision/Planning</vt:lpstr>
      <vt:lpstr>Sharespace Topics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"LedouxR"</cp:lastModifiedBy>
  <cp:revision>82</cp:revision>
  <cp:lastPrinted>2018-11-05T16:57:42Z</cp:lastPrinted>
  <dcterms:created xsi:type="dcterms:W3CDTF">2018-06-14T19:26:51Z</dcterms:created>
  <dcterms:modified xsi:type="dcterms:W3CDTF">2018-12-12T18:31:10Z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