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handoutMasterIdLst>
    <p:handoutMasterId r:id="rId9"/>
  </p:handoutMasterIdLst>
  <p:sldIdLst>
    <p:sldId id="258" r:id="rId2"/>
    <p:sldId id="257" r:id="rId3"/>
    <p:sldId id="288" r:id="rId4"/>
    <p:sldId id="289" r:id="rId5"/>
    <p:sldId id="286" r:id="rId6"/>
    <p:sldId id="287" r:id="rId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1685" autoAdjust="0"/>
  </p:normalViewPr>
  <p:slideViewPr>
    <p:cSldViewPr>
      <p:cViewPr>
        <p:scale>
          <a:sx n="70" d="100"/>
          <a:sy n="70" d="100"/>
        </p:scale>
        <p:origin x="-354" y="-30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52DE066A-9A01-4DF3-BB04-6761B4005E17}" type="datetimeFigureOut">
              <a:rPr lang="en-US" smtClean="0"/>
              <a:t>4/10/2017</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54742F26-D69D-47A0-8869-F26E0BEFA147}" type="slidenum">
              <a:rPr lang="en-US" smtClean="0"/>
              <a:t>‹#›</a:t>
            </a:fld>
            <a:endParaRPr lang="en-US"/>
          </a:p>
        </p:txBody>
      </p:sp>
    </p:spTree>
    <p:extLst>
      <p:ext uri="{BB962C8B-B14F-4D97-AF65-F5344CB8AC3E}">
        <p14:creationId xmlns:p14="http://schemas.microsoft.com/office/powerpoint/2010/main" val="3977818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B1D45D18-6393-45AA-9BDC-983052B8E5F7}" type="datetimeFigureOut">
              <a:rPr lang="en-US" smtClean="0"/>
              <a:t>4/10/2017</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229FE0B8-4B27-4B96-82D5-3C6CC8C3EC56}" type="slidenum">
              <a:rPr lang="en-US" smtClean="0"/>
              <a:t>‹#›</a:t>
            </a:fld>
            <a:endParaRPr lang="en-US"/>
          </a:p>
        </p:txBody>
      </p:sp>
    </p:spTree>
    <p:extLst>
      <p:ext uri="{BB962C8B-B14F-4D97-AF65-F5344CB8AC3E}">
        <p14:creationId xmlns:p14="http://schemas.microsoft.com/office/powerpoint/2010/main" val="2414969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9FE0B8-4B27-4B96-82D5-3C6CC8C3EC56}" type="slidenum">
              <a:rPr lang="en-US" smtClean="0"/>
              <a:t>1</a:t>
            </a:fld>
            <a:endParaRPr lang="en-US"/>
          </a:p>
        </p:txBody>
      </p:sp>
    </p:spTree>
    <p:extLst>
      <p:ext uri="{BB962C8B-B14F-4D97-AF65-F5344CB8AC3E}">
        <p14:creationId xmlns:p14="http://schemas.microsoft.com/office/powerpoint/2010/main" val="3748173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29FE0B8-4B27-4B96-82D5-3C6CC8C3EC56}" type="slidenum">
              <a:rPr lang="en-US" smtClean="0"/>
              <a:t>2</a:t>
            </a:fld>
            <a:endParaRPr lang="en-US"/>
          </a:p>
        </p:txBody>
      </p:sp>
    </p:spTree>
    <p:extLst>
      <p:ext uri="{BB962C8B-B14F-4D97-AF65-F5344CB8AC3E}">
        <p14:creationId xmlns:p14="http://schemas.microsoft.com/office/powerpoint/2010/main" val="1144279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9FE0B8-4B27-4B96-82D5-3C6CC8C3EC56}" type="slidenum">
              <a:rPr lang="en-US" smtClean="0"/>
              <a:t>6</a:t>
            </a:fld>
            <a:endParaRPr lang="en-US"/>
          </a:p>
        </p:txBody>
      </p:sp>
    </p:spTree>
    <p:extLst>
      <p:ext uri="{BB962C8B-B14F-4D97-AF65-F5344CB8AC3E}">
        <p14:creationId xmlns:p14="http://schemas.microsoft.com/office/powerpoint/2010/main" val="22018394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103652"/>
            <a:ext cx="8833104" cy="59756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pic>
        <p:nvPicPr>
          <p:cNvPr id="20"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61876" y="2207560"/>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X:\Library\Logos and Brands\2016\O_TeachingLearningAsmt\lbl_TeachingLearningAsmt-sm.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90600" y="6096000"/>
            <a:ext cx="2362200" cy="63908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X:\Library\Logos and Brands\2016\O_AccountabilityResearchInfoServices\lbl_AccountabilityResearchInfoServices.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181600" y="6069100"/>
            <a:ext cx="3022092" cy="665988"/>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5791200" y="6404984"/>
            <a:ext cx="3044952" cy="365760"/>
          </a:xfrm>
          <a:prstGeom prst="rect">
            <a:avLst/>
          </a:prstGeom>
        </p:spPr>
        <p:txBody>
          <a:bodyPr/>
          <a:lstStyle/>
          <a:p>
            <a:fld id="{17ACD3B2-23CE-4CC1-AC69-CE896D43AD09}" type="datetime1">
              <a:rPr lang="en-US" smtClean="0"/>
              <a:t>4/10/2017</a:t>
            </a:fld>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6" name="Slide Number Placeholder 5"/>
          <p:cNvSpPr>
            <a:spLocks noGrp="1"/>
          </p:cNvSpPr>
          <p:nvPr>
            <p:ph type="sldNum" sz="quarter" idx="12"/>
          </p:nvPr>
        </p:nvSpPr>
        <p:spPr>
          <a:xfrm>
            <a:off x="4343400" y="1040174"/>
            <a:ext cx="457200" cy="441325"/>
          </a:xfrm>
          <a:prstGeom prst="rect">
            <a:avLst/>
          </a:prstGeom>
        </p:spPr>
        <p:txBody>
          <a:bodyPr/>
          <a:lstStyle/>
          <a:p>
            <a:fld id="{CEB2204D-2938-493C-86A2-C49CF71EEF5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5791200" y="6404984"/>
            <a:ext cx="3044952" cy="365760"/>
          </a:xfrm>
          <a:prstGeom prst="rect">
            <a:avLst/>
          </a:prstGeom>
        </p:spPr>
        <p:txBody>
          <a:bodyPr/>
          <a:lstStyle/>
          <a:p>
            <a:fld id="{35760241-52D4-4C0D-9708-865D3B8131F7}" type="datetime1">
              <a:rPr lang="en-US" smtClean="0"/>
              <a:t>4/10/2017</a:t>
            </a:fld>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dirty="0" smtClean="0"/>
              <a:t>Click to edit Master title style</a:t>
            </a:r>
            <a:endParaRPr kumimoji="0" lang="en-US" dirty="0"/>
          </a:p>
        </p:txBody>
      </p:sp>
      <p:pic>
        <p:nvPicPr>
          <p:cNvPr id="16"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4200" y="3020251"/>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6" name="Slide Number Placeholder 5"/>
          <p:cNvSpPr>
            <a:spLocks noGrp="1"/>
          </p:cNvSpPr>
          <p:nvPr>
            <p:ph type="sldNum" sz="quarter" idx="12"/>
          </p:nvPr>
        </p:nvSpPr>
        <p:spPr>
          <a:xfrm>
            <a:off x="4361688" y="1026372"/>
            <a:ext cx="457200" cy="441325"/>
          </a:xfrm>
          <a:prstGeom prst="rect">
            <a:avLst/>
          </a:prstGeom>
        </p:spPr>
        <p:txBody>
          <a:bodyPr/>
          <a:lstStyle/>
          <a:p>
            <a:fld id="{CEB2204D-2938-493C-86A2-C49CF71EEF5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103652"/>
            <a:ext cx="8845296" cy="59756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pic>
        <p:nvPicPr>
          <p:cNvPr id="20"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62442" y="2209800"/>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X:\Library\Logos and Brands\2016\O_TeachingLearningAsmt\lbl_TeachingLearningAsmt-sm.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90600" y="6096000"/>
            <a:ext cx="2362200" cy="63908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X:\Library\Logos and Brands\2016\O_AccountabilityResearchInfoServices\lbl_AccountabilityResearchInfoServices.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181600" y="6069100"/>
            <a:ext cx="3022092" cy="665988"/>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a:prstGeom prst="rect">
            <a:avLst/>
          </a:prstGeom>
        </p:spPr>
        <p:txBody>
          <a:bodyPr/>
          <a:lstStyle/>
          <a:p>
            <a:fld id="{82C6D8B5-3D11-470C-873E-925C97ADE43D}" type="datetime1">
              <a:rPr lang="en-US" smtClean="0"/>
              <a:t>4/10/2017</a:t>
            </a:fld>
            <a:endParaRPr lang="en-US"/>
          </a:p>
        </p:txBody>
      </p:sp>
      <p:sp>
        <p:nvSpPr>
          <p:cNvPr id="6" name="Footer Placeholder 5"/>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7" name="Slide Number Placeholder 6"/>
          <p:cNvSpPr>
            <a:spLocks noGrp="1"/>
          </p:cNvSpPr>
          <p:nvPr>
            <p:ph type="sldNum" sz="quarter" idx="12"/>
          </p:nvPr>
        </p:nvSpPr>
        <p:spPr>
          <a:xfrm>
            <a:off x="4343400" y="1040174"/>
            <a:ext cx="457200" cy="441325"/>
          </a:xfrm>
          <a:prstGeom prst="rect">
            <a:avLst/>
          </a:prstGeom>
        </p:spPr>
        <p:txBody>
          <a:bodyPr/>
          <a:lstStyle/>
          <a:p>
            <a:fld id="{CEB2204D-2938-493C-86A2-C49CF71EEF5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5791200" y="6404984"/>
            <a:ext cx="3044952" cy="365760"/>
          </a:xfrm>
          <a:prstGeom prst="rect">
            <a:avLst/>
          </a:prstGeom>
        </p:spPr>
        <p:txBody>
          <a:bodyPr/>
          <a:lstStyle/>
          <a:p>
            <a:fld id="{A8775C08-7F7B-406A-A262-BBC4C127E453}" type="datetime1">
              <a:rPr lang="en-US" smtClean="0"/>
              <a:t>4/10/2017</a:t>
            </a:fld>
            <a:endParaRPr lang="en-US"/>
          </a:p>
        </p:txBody>
      </p:sp>
      <p:sp>
        <p:nvSpPr>
          <p:cNvPr id="8" name="Footer Placeholder 7"/>
          <p:cNvSpPr>
            <a:spLocks noGrp="1"/>
          </p:cNvSpPr>
          <p:nvPr>
            <p:ph type="ftr" sz="quarter" idx="11"/>
          </p:nvPr>
        </p:nvSpPr>
        <p:spPr>
          <a:xfrm>
            <a:off x="304800" y="6409944"/>
            <a:ext cx="3581400" cy="365760"/>
          </a:xfrm>
          <a:prstGeom prst="rect">
            <a:avLst/>
          </a:prstGeom>
        </p:spPr>
        <p:txBody>
          <a:bodyPr/>
          <a:lstStyle/>
          <a:p>
            <a:r>
              <a:rPr lang="en-US" dirty="0" smtClean="0"/>
              <a:t>Office of Learning – Assessment</a:t>
            </a:r>
          </a:p>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61876" y="1050525"/>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5791200" y="6404984"/>
            <a:ext cx="3044952" cy="365760"/>
          </a:xfrm>
          <a:prstGeom prst="rect">
            <a:avLst/>
          </a:prstGeom>
        </p:spPr>
        <p:txBody>
          <a:bodyPr/>
          <a:lstStyle/>
          <a:p>
            <a:fld id="{FDD5EBE9-E9DB-497A-8535-1DE8D4B3D0A9}" type="datetime1">
              <a:rPr lang="en-US" smtClean="0"/>
              <a:t>4/10/2017</a:t>
            </a:fld>
            <a:endParaRPr lang="en-US"/>
          </a:p>
        </p:txBody>
      </p:sp>
      <p:sp>
        <p:nvSpPr>
          <p:cNvPr id="4" name="Footer Placeholder 3"/>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5" name="Slide Number Placeholder 4"/>
          <p:cNvSpPr>
            <a:spLocks noGrp="1"/>
          </p:cNvSpPr>
          <p:nvPr>
            <p:ph type="sldNum" sz="quarter" idx="12"/>
          </p:nvPr>
        </p:nvSpPr>
        <p:spPr>
          <a:xfrm>
            <a:off x="4343400" y="1036020"/>
            <a:ext cx="457200" cy="441325"/>
          </a:xfrm>
          <a:prstGeom prst="rect">
            <a:avLst/>
          </a:prstGeom>
        </p:spPr>
        <p:txBody>
          <a:bodyPr/>
          <a:lstStyle/>
          <a:p>
            <a:fld id="{CEB2204D-2938-493C-86A2-C49CF71EEF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a:xfrm>
            <a:off x="5791200" y="6404984"/>
            <a:ext cx="3044952" cy="365760"/>
          </a:xfrm>
          <a:prstGeom prst="rect">
            <a:avLst/>
          </a:prstGeom>
        </p:spPr>
        <p:txBody>
          <a:bodyPr/>
          <a:lstStyle/>
          <a:p>
            <a:fld id="{C79052FC-CBE8-452E-B7D3-6BE30A91BDBD}" type="datetime1">
              <a:rPr lang="en-US" smtClean="0"/>
              <a:t>4/10/2017</a:t>
            </a:fld>
            <a:endParaRPr lang="en-US"/>
          </a:p>
        </p:txBody>
      </p:sp>
      <p:sp>
        <p:nvSpPr>
          <p:cNvPr id="3" name="Footer Placeholder 2"/>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pic>
        <p:nvPicPr>
          <p:cNvPr id="11"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43777" y="6327792"/>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91200" y="6404984"/>
            <a:ext cx="3044952" cy="365760"/>
          </a:xfrm>
          <a:prstGeom prst="rect">
            <a:avLst/>
          </a:prstGeom>
        </p:spPr>
        <p:txBody>
          <a:bodyPr/>
          <a:lstStyle/>
          <a:p>
            <a:fld id="{564C0C39-5FE3-49BE-88E5-9372A4820644}" type="datetime1">
              <a:rPr lang="en-US" smtClean="0"/>
              <a:t>4/10/2017</a:t>
            </a:fld>
            <a:endParaRPr lang="en-US"/>
          </a:p>
        </p:txBody>
      </p:sp>
      <p:sp>
        <p:nvSpPr>
          <p:cNvPr id="6" name="Footer Placeholder 5"/>
          <p:cNvSpPr>
            <a:spLocks noGrp="1"/>
          </p:cNvSpPr>
          <p:nvPr>
            <p:ph type="ftr" sz="quarter" idx="11"/>
          </p:nvPr>
        </p:nvSpPr>
        <p:spPr>
          <a:xfrm>
            <a:off x="301752" y="6410848"/>
            <a:ext cx="3383280" cy="365760"/>
          </a:xfrm>
          <a:prstGeom prst="rect">
            <a:avLst/>
          </a:prstGeom>
        </p:spPr>
        <p:txBody>
          <a:bodyPr/>
          <a:lstStyle/>
          <a:p>
            <a:r>
              <a:rPr lang="en-US" dirty="0" smtClean="0"/>
              <a:t>Office of Learning – Assessment</a:t>
            </a:r>
          </a:p>
          <a:p>
            <a:endParaRPr lang="en-US" dirty="0"/>
          </a:p>
        </p:txBody>
      </p:sp>
      <p:pic>
        <p:nvPicPr>
          <p:cNvPr id="22"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89888" y="322751"/>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a:prstGeom prst="rect">
            <a:avLst/>
          </a:prstGeom>
        </p:spPr>
        <p:txBody>
          <a:bodyPr/>
          <a:lstStyle/>
          <a:p>
            <a:fld id="{059E0B67-9E5B-4777-A009-858CEC886942}" type="datetime1">
              <a:rPr lang="en-US" smtClean="0"/>
              <a:t>4/10/2017</a:t>
            </a:fld>
            <a:endParaRPr lang="en-US"/>
          </a:p>
        </p:txBody>
      </p:sp>
      <p:sp>
        <p:nvSpPr>
          <p:cNvPr id="6" name="Footer Placeholder 5"/>
          <p:cNvSpPr>
            <a:spLocks noGrp="1"/>
          </p:cNvSpPr>
          <p:nvPr>
            <p:ph type="ftr" sz="quarter" idx="11"/>
          </p:nvPr>
        </p:nvSpPr>
        <p:spPr>
          <a:xfrm>
            <a:off x="301752" y="6410848"/>
            <a:ext cx="3584448" cy="365760"/>
          </a:xfrm>
          <a:prstGeom prst="rect">
            <a:avLst/>
          </a:prstGeom>
        </p:spPr>
        <p:txBody>
          <a:bodyPr/>
          <a:lstStyle/>
          <a:p>
            <a:r>
              <a:rPr lang="en-US" dirty="0" smtClean="0"/>
              <a:t>Office of Learning – Assessment</a:t>
            </a:r>
          </a:p>
          <a:p>
            <a:endParaRPr lang="en-US" dirty="0"/>
          </a:p>
        </p:txBody>
      </p:sp>
      <p:pic>
        <p:nvPicPr>
          <p:cNvPr id="23"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89888" y="323088"/>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5.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103653"/>
            <a:ext cx="8842248" cy="5942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1026" name="Picture 2" descr="OAKS Web Button_20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361876" y="1050525"/>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descr="X:\Library\Logos and Brands\2016\O_TeachingLearningAsmt\lbl_TeachingLearningAsmt-sm.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990600" y="6096000"/>
            <a:ext cx="2362200" cy="63908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X:\Library\Logos and Brands\2016\O_AccountabilityResearchInfoServices\lbl_AccountabilityResearchInfoServices.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181600" y="6069100"/>
            <a:ext cx="3022092" cy="6659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regon.gov/ode/educator-resources/assessment/Documents/2017_K-3_Applicat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APRIL 12, 2017</a:t>
            </a:r>
          </a:p>
          <a:p>
            <a:endParaRPr lang="en-US" dirty="0"/>
          </a:p>
        </p:txBody>
      </p:sp>
      <p:sp>
        <p:nvSpPr>
          <p:cNvPr id="4" name="Title 3"/>
          <p:cNvSpPr>
            <a:spLocks noGrp="1"/>
          </p:cNvSpPr>
          <p:nvPr>
            <p:ph type="title"/>
          </p:nvPr>
        </p:nvSpPr>
        <p:spPr/>
        <p:txBody>
          <a:bodyPr/>
          <a:lstStyle/>
          <a:p>
            <a:r>
              <a:rPr lang="en-US" dirty="0" smtClean="0"/>
              <a:t>Informal DTC Webinar</a:t>
            </a:r>
            <a:endParaRPr lang="en-US" dirty="0"/>
          </a:p>
        </p:txBody>
      </p:sp>
      <p:sp>
        <p:nvSpPr>
          <p:cNvPr id="3" name="TextBox 2"/>
          <p:cNvSpPr txBox="1"/>
          <p:nvPr/>
        </p:nvSpPr>
        <p:spPr>
          <a:xfrm>
            <a:off x="1489934" y="3741002"/>
            <a:ext cx="6248400" cy="830997"/>
          </a:xfrm>
          <a:prstGeom prst="rect">
            <a:avLst/>
          </a:prstGeom>
          <a:noFill/>
        </p:spPr>
        <p:txBody>
          <a:bodyPr wrap="square" rtlCol="0">
            <a:spAutoFit/>
          </a:bodyPr>
          <a:lstStyle/>
          <a:p>
            <a:pPr algn="ctr"/>
            <a:r>
              <a:rPr lang="en-US" sz="2400" dirty="0" smtClean="0"/>
              <a:t>Welcome!  Thank you for joining us.  We will begin shortly.</a:t>
            </a:r>
            <a:endParaRPr lang="en-US" sz="2400" dirty="0"/>
          </a:p>
        </p:txBody>
      </p:sp>
    </p:spTree>
    <p:extLst>
      <p:ext uri="{BB962C8B-B14F-4D97-AF65-F5344CB8AC3E}">
        <p14:creationId xmlns:p14="http://schemas.microsoft.com/office/powerpoint/2010/main" val="2873755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Reminders</a:t>
            </a:r>
            <a:endParaRPr lang="en-US" dirty="0"/>
          </a:p>
        </p:txBody>
      </p:sp>
      <p:sp>
        <p:nvSpPr>
          <p:cNvPr id="5" name="Content Placeholder 4"/>
          <p:cNvSpPr>
            <a:spLocks noGrp="1"/>
          </p:cNvSpPr>
          <p:nvPr>
            <p:ph sz="quarter" idx="1"/>
          </p:nvPr>
        </p:nvSpPr>
        <p:spPr/>
        <p:txBody>
          <a:bodyPr/>
          <a:lstStyle/>
          <a:p>
            <a:r>
              <a:rPr lang="en-US" dirty="0" err="1" smtClean="0"/>
              <a:t>ELPA21</a:t>
            </a:r>
            <a:r>
              <a:rPr lang="en-US" dirty="0" smtClean="0"/>
              <a:t> Braille Testing Now Open</a:t>
            </a:r>
          </a:p>
          <a:p>
            <a:r>
              <a:rPr lang="en-US" dirty="0" err="1" smtClean="0"/>
              <a:t>Logramos</a:t>
            </a:r>
            <a:r>
              <a:rPr lang="en-US" dirty="0" smtClean="0"/>
              <a:t> Testing Window Opens 4/17</a:t>
            </a:r>
          </a:p>
          <a:p>
            <a:r>
              <a:rPr lang="en-US" dirty="0" err="1" smtClean="0"/>
              <a:t>ELPA21</a:t>
            </a:r>
            <a:r>
              <a:rPr lang="en-US" dirty="0" smtClean="0"/>
              <a:t> Testing Window Closes 4/27</a:t>
            </a:r>
          </a:p>
          <a:p>
            <a:r>
              <a:rPr lang="en-US" dirty="0" smtClean="0"/>
              <a:t>OAKS Extended Testing Window Closes 4/27</a:t>
            </a:r>
            <a:endParaRPr lang="en-US" dirty="0"/>
          </a:p>
        </p:txBody>
      </p:sp>
      <p:sp>
        <p:nvSpPr>
          <p:cNvPr id="4" name="Content Placeholder 2"/>
          <p:cNvSpPr txBox="1">
            <a:spLocks/>
          </p:cNvSpPr>
          <p:nvPr/>
        </p:nvSpPr>
        <p:spPr>
          <a:xfrm>
            <a:off x="228600" y="1527048"/>
            <a:ext cx="8686800" cy="457200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None/>
            </a:pPr>
            <a:endParaRPr lang="en-US" sz="1900" dirty="0" smtClean="0"/>
          </a:p>
        </p:txBody>
      </p:sp>
    </p:spTree>
    <p:extLst>
      <p:ext uri="{BB962C8B-B14F-4D97-AF65-F5344CB8AC3E}">
        <p14:creationId xmlns:p14="http://schemas.microsoft.com/office/powerpoint/2010/main" val="2684140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Opportunities </a:t>
            </a:r>
            <a:endParaRPr lang="en-US" dirty="0"/>
          </a:p>
        </p:txBody>
      </p:sp>
      <p:sp>
        <p:nvSpPr>
          <p:cNvPr id="3" name="Content Placeholder 2"/>
          <p:cNvSpPr>
            <a:spLocks noGrp="1"/>
          </p:cNvSpPr>
          <p:nvPr>
            <p:ph sz="quarter" idx="1"/>
          </p:nvPr>
        </p:nvSpPr>
        <p:spPr/>
        <p:txBody>
          <a:bodyPr/>
          <a:lstStyle/>
          <a:p>
            <a:r>
              <a:rPr lang="en-US" dirty="0" smtClean="0">
                <a:hlinkClick r:id="rId2"/>
              </a:rPr>
              <a:t>K-3 Formative Assessment</a:t>
            </a:r>
            <a:endParaRPr lang="en-US" dirty="0" smtClean="0"/>
          </a:p>
          <a:p>
            <a:r>
              <a:rPr lang="en-US" dirty="0"/>
              <a:t>The Oregon Department of Education is seeking six elementary schools to pilot the K-3 Formative Assessment which was created in collaboration with 9 other states, using Enhanced Assessment Grant from the U.S. Department of Education.  ODE is holding an introductory meeting for interested administrators, </a:t>
            </a:r>
            <a:r>
              <a:rPr lang="en-US" dirty="0" err="1"/>
              <a:t>ESD</a:t>
            </a:r>
            <a:r>
              <a:rPr lang="en-US" dirty="0"/>
              <a:t> staff, curriculum and assessment leaders, instructional coaches, and other appropriate staff on May 17, 2017 from 9:00-3:00.</a:t>
            </a:r>
          </a:p>
        </p:txBody>
      </p:sp>
    </p:spTree>
    <p:extLst>
      <p:ext uri="{BB962C8B-B14F-4D97-AF65-F5344CB8AC3E}">
        <p14:creationId xmlns:p14="http://schemas.microsoft.com/office/powerpoint/2010/main" val="903090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Observing Test Sessions</a:t>
            </a:r>
            <a:endParaRPr lang="en-US" dirty="0"/>
          </a:p>
        </p:txBody>
      </p:sp>
      <p:sp>
        <p:nvSpPr>
          <p:cNvPr id="3" name="Content Placeholder 2"/>
          <p:cNvSpPr>
            <a:spLocks noGrp="1"/>
          </p:cNvSpPr>
          <p:nvPr>
            <p:ph sz="quarter" idx="1"/>
          </p:nvPr>
        </p:nvSpPr>
        <p:spPr/>
        <p:txBody>
          <a:bodyPr>
            <a:normAutofit fontScale="85000" lnSpcReduction="20000"/>
          </a:bodyPr>
          <a:lstStyle/>
          <a:p>
            <a:pPr marL="0" indent="0">
              <a:buNone/>
            </a:pPr>
            <a:r>
              <a:rPr lang="en-US" dirty="0"/>
              <a:t>Section 2.1 of the Test Administration Manual says:</a:t>
            </a:r>
          </a:p>
          <a:p>
            <a:pPr lvl="0"/>
            <a:r>
              <a:rPr lang="en-US" dirty="0"/>
              <a:t>Parents or guardians who make prior arrangements with the district to observe the testing environment must sign the Non-TA Assurance of Test Security Form. </a:t>
            </a:r>
          </a:p>
          <a:p>
            <a:pPr lvl="0"/>
            <a:r>
              <a:rPr lang="en-US" dirty="0"/>
              <a:t>The parent or guardian must be seated far enough from students to prevent distraction or other interference with the test administration. If practicable, it is preferable to allow the parent or guardian to watch the test through an observation window rather than having the parent or guardian present in the test environment.</a:t>
            </a:r>
          </a:p>
          <a:p>
            <a:pPr lvl="0"/>
            <a:r>
              <a:rPr lang="en-US" dirty="0"/>
              <a:t>Under no circumstances may districts provide unauthorized individuals, including media, access to the secure test environment or secure test materials. Doing so constitutes a significant security breach and must be reported immediately.</a:t>
            </a:r>
          </a:p>
          <a:p>
            <a:endParaRPr lang="en-US" dirty="0"/>
          </a:p>
        </p:txBody>
      </p:sp>
    </p:spTree>
    <p:extLst>
      <p:ext uri="{BB962C8B-B14F-4D97-AF65-F5344CB8AC3E}">
        <p14:creationId xmlns:p14="http://schemas.microsoft.com/office/powerpoint/2010/main" val="1904096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&amp; Answer</a:t>
            </a:r>
            <a:endParaRPr lang="en-US" dirty="0"/>
          </a:p>
        </p:txBody>
      </p:sp>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i="1" dirty="0" smtClean="0"/>
              <a:t>*Intentionally left blank*</a:t>
            </a:r>
            <a:endParaRPr lang="en-US" i="1" dirty="0"/>
          </a:p>
        </p:txBody>
      </p:sp>
    </p:spTree>
    <p:extLst>
      <p:ext uri="{BB962C8B-B14F-4D97-AF65-F5344CB8AC3E}">
        <p14:creationId xmlns:p14="http://schemas.microsoft.com/office/powerpoint/2010/main" val="2754117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Sharespace</a:t>
            </a:r>
            <a:r>
              <a:rPr lang="en-US" dirty="0" smtClean="0"/>
              <a:t> Topics</a:t>
            </a:r>
            <a:endParaRPr lang="en-US" dirty="0"/>
          </a:p>
        </p:txBody>
      </p:sp>
      <p:sp>
        <p:nvSpPr>
          <p:cNvPr id="3" name="Content Placeholder 2"/>
          <p:cNvSpPr>
            <a:spLocks noGrp="1"/>
          </p:cNvSpPr>
          <p:nvPr>
            <p:ph sz="quarter" idx="1"/>
          </p:nvPr>
        </p:nvSpPr>
        <p:spPr/>
        <p:txBody>
          <a:bodyPr/>
          <a:lstStyle/>
          <a:p>
            <a:r>
              <a:rPr lang="en-US" dirty="0"/>
              <a:t>Best practices regarding observing testing in schools, including observation and communication protocols </a:t>
            </a:r>
          </a:p>
        </p:txBody>
      </p:sp>
    </p:spTree>
    <p:extLst>
      <p:ext uri="{BB962C8B-B14F-4D97-AF65-F5344CB8AC3E}">
        <p14:creationId xmlns:p14="http://schemas.microsoft.com/office/powerpoint/2010/main" val="306618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2060"/>
      </a:hlink>
      <a:folHlink>
        <a:srgbClr val="00206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E426A0BE1DCD4282029129806F0353" ma:contentTypeVersion="8" ma:contentTypeDescription="Create a new document." ma:contentTypeScope="" ma:versionID="2fa6e710697f4022c0d5a648e4491bb5">
  <xsd:schema xmlns:xsd="http://www.w3.org/2001/XMLSchema" xmlns:xs="http://www.w3.org/2001/XMLSchema" xmlns:p="http://schemas.microsoft.com/office/2006/metadata/properties" xmlns:ns1="http://schemas.microsoft.com/sharepoint/v3" xmlns:ns2="826a7eb6-1fc1-4229-aedf-6a10bdcdc31e" xmlns:ns3="54031767-dd6d-417c-ab73-583408f47564" targetNamespace="http://schemas.microsoft.com/office/2006/metadata/properties" ma:root="true" ma:fieldsID="256e605d0e29d97c9081fe2632c68745" ns1:_="" ns2:_="" ns3:_="">
    <xsd:import namespace="http://schemas.microsoft.com/sharepoint/v3"/>
    <xsd:import namespace="826a7eb6-1fc1-4229-aedf-6a10bdcdc31e"/>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6a7eb6-1fc1-4229-aedf-6a10bdcdc31e"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Remediation_x0020_Date xmlns="826a7eb6-1fc1-4229-aedf-6a10bdcdc31e">2018-07-04T07:19:14+00:00</Remediation_x0020_Date>
    <Estimated_x0020_Creation_x0020_Date xmlns="826a7eb6-1fc1-4229-aedf-6a10bdcdc31e" xsi:nil="true"/>
    <Priority xmlns="826a7eb6-1fc1-4229-aedf-6a10bdcdc31e">New</Priority>
  </documentManagement>
</p:properties>
</file>

<file path=customXml/itemProps1.xml><?xml version="1.0" encoding="utf-8"?>
<ds:datastoreItem xmlns:ds="http://schemas.openxmlformats.org/officeDocument/2006/customXml" ds:itemID="{6F908BD0-2B0B-4C69-BBBB-F43A04CDAA6E}"/>
</file>

<file path=customXml/itemProps2.xml><?xml version="1.0" encoding="utf-8"?>
<ds:datastoreItem xmlns:ds="http://schemas.openxmlformats.org/officeDocument/2006/customXml" ds:itemID="{8CE13068-D463-428E-9753-20DBFA7D8C9C}"/>
</file>

<file path=customXml/itemProps3.xml><?xml version="1.0" encoding="utf-8"?>
<ds:datastoreItem xmlns:ds="http://schemas.openxmlformats.org/officeDocument/2006/customXml" ds:itemID="{54A9793F-C911-4C86-81F3-9944DCE734EB}"/>
</file>

<file path=docProps/app.xml><?xml version="1.0" encoding="utf-8"?>
<Properties xmlns="http://schemas.openxmlformats.org/officeDocument/2006/extended-properties" xmlns:vt="http://schemas.openxmlformats.org/officeDocument/2006/docPropsVTypes">
  <Template>Civic</Template>
  <TotalTime>879</TotalTime>
  <Words>240</Words>
  <Application>Microsoft Office PowerPoint</Application>
  <PresentationFormat>On-screen Show (4:3)</PresentationFormat>
  <Paragraphs>26</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Civic</vt:lpstr>
      <vt:lpstr>Informal DTC Webinar</vt:lpstr>
      <vt:lpstr>Quick Reminders</vt:lpstr>
      <vt:lpstr>Participation Opportunities </vt:lpstr>
      <vt:lpstr>Observing Test Sessions</vt:lpstr>
      <vt:lpstr>Question &amp; Answer</vt:lpstr>
      <vt:lpstr>Sharespace Topics</vt:lpstr>
    </vt:vector>
  </TitlesOfParts>
  <Company>Oregon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135</cp:revision>
  <cp:lastPrinted>2014-12-09T22:00:27Z</cp:lastPrinted>
  <dcterms:created xsi:type="dcterms:W3CDTF">2014-07-22T18:09:16Z</dcterms:created>
  <dcterms:modified xsi:type="dcterms:W3CDTF">2017-04-10T18:52:01Z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0x010100ACE426A0BE1DCD4282029129806F0353</vt:lpwstr>
  </property>
</Properties>
</file>