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7.xml" ContentType="application/vnd.openxmlformats-officedocument.presentationml.slide+xml"/>
  <Override PartName="/ppt/slides/slide6.xml" ContentType="application/vnd.openxmlformats-officedocument.presentationml.slide+xml"/>
  <Override PartName="/ppt/slides/slide1.xml" ContentType="application/vnd.openxmlformats-officedocument.presentationml.slide+xml"/>
  <Override PartName="/ppt/slides/slide5.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4.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Layouts/slideLayout3.xml" ContentType="application/vnd.openxmlformats-officedocument.presentationml.slideLayout+xml"/>
  <Override PartName="/ppt/slideLayouts/slideLayout10.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4.xml" ContentType="application/vnd.openxmlformats-officedocument.presentationml.slideLayout+xml"/>
  <Override PartName="/ppt/slideLayouts/slideLayout7.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handoutMasters/handoutMaster1.xml" ContentType="application/vnd.openxmlformats-officedocument.presentationml.handoutMaster+xml"/>
  <Override PartName="/ppt/theme/theme1.xml" ContentType="application/vnd.openxmlformats-officedocument.theme+xml"/>
  <Override PartName="/ppt/theme/theme3.xml" ContentType="application/vnd.openxmlformats-officedocument.theme+xml"/>
  <Override PartName="/ppt/theme/theme2.xml" ContentType="application/vnd.openxmlformats-officedocument.them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handoutMasterIdLst>
    <p:handoutMasterId r:id="rId10"/>
  </p:handoutMasterIdLst>
  <p:sldIdLst>
    <p:sldId id="258" r:id="rId2"/>
    <p:sldId id="257" r:id="rId3"/>
    <p:sldId id="291" r:id="rId4"/>
    <p:sldId id="293" r:id="rId5"/>
    <p:sldId id="292" r:id="rId6"/>
    <p:sldId id="290" r:id="rId7"/>
    <p:sldId id="286" r:id="rId8"/>
  </p:sldIdLst>
  <p:sldSz cx="9144000" cy="6858000" type="screen4x3"/>
  <p:notesSz cx="6881813"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856" autoAdjust="0"/>
    <p:restoredTop sz="81685" autoAdjust="0"/>
  </p:normalViewPr>
  <p:slideViewPr>
    <p:cSldViewPr>
      <p:cViewPr>
        <p:scale>
          <a:sx n="70" d="100"/>
          <a:sy n="70" d="100"/>
        </p:scale>
        <p:origin x="-1158" y="-948"/>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83" d="100"/>
          <a:sy n="83" d="100"/>
        </p:scale>
        <p:origin x="-1992" y="-72"/>
      </p:cViewPr>
      <p:guideLst>
        <p:guide orient="horz" pos="2928"/>
        <p:guide pos="216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3.xml"/><Relationship Id="rId2" Type="http://schemas.openxmlformats.org/officeDocument/2006/relationships/slide" Target="slides/slide1.xml"/><Relationship Id="rId16"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customXml" Target="../customXml/item1.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sz="quarter" idx="1"/>
          </p:nvPr>
        </p:nvSpPr>
        <p:spPr>
          <a:xfrm>
            <a:off x="3898102" y="0"/>
            <a:ext cx="2982119" cy="464820"/>
          </a:xfrm>
          <a:prstGeom prst="rect">
            <a:avLst/>
          </a:prstGeom>
        </p:spPr>
        <p:txBody>
          <a:bodyPr vert="horz" lIns="92446" tIns="46223" rIns="92446" bIns="46223" rtlCol="0"/>
          <a:lstStyle>
            <a:lvl1pPr algn="r">
              <a:defRPr sz="1200"/>
            </a:lvl1pPr>
          </a:lstStyle>
          <a:p>
            <a:fld id="{52DE066A-9A01-4DF3-BB04-6761B4005E17}" type="datetimeFigureOut">
              <a:rPr lang="en-US" smtClean="0"/>
              <a:t>5/10/2017</a:t>
            </a:fld>
            <a:endParaRPr lang="en-US"/>
          </a:p>
        </p:txBody>
      </p:sp>
      <p:sp>
        <p:nvSpPr>
          <p:cNvPr id="4" name="Footer Placeholder 3"/>
          <p:cNvSpPr>
            <a:spLocks noGrp="1"/>
          </p:cNvSpPr>
          <p:nvPr>
            <p:ph type="ftr" sz="quarter" idx="2"/>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5" name="Slide Number Placeholder 4"/>
          <p:cNvSpPr>
            <a:spLocks noGrp="1"/>
          </p:cNvSpPr>
          <p:nvPr>
            <p:ph type="sldNum" sz="quarter" idx="3"/>
          </p:nvPr>
        </p:nvSpPr>
        <p:spPr>
          <a:xfrm>
            <a:off x="3898102" y="8829967"/>
            <a:ext cx="2982119" cy="464820"/>
          </a:xfrm>
          <a:prstGeom prst="rect">
            <a:avLst/>
          </a:prstGeom>
        </p:spPr>
        <p:txBody>
          <a:bodyPr vert="horz" lIns="92446" tIns="46223" rIns="92446" bIns="46223" rtlCol="0" anchor="b"/>
          <a:lstStyle>
            <a:lvl1pPr algn="r">
              <a:defRPr sz="1200"/>
            </a:lvl1pPr>
          </a:lstStyle>
          <a:p>
            <a:fld id="{54742F26-D69D-47A0-8869-F26E0BEFA147}" type="slidenum">
              <a:rPr lang="en-US" smtClean="0"/>
              <a:t>‹#›</a:t>
            </a:fld>
            <a:endParaRPr lang="en-US"/>
          </a:p>
        </p:txBody>
      </p:sp>
    </p:spTree>
    <p:extLst>
      <p:ext uri="{BB962C8B-B14F-4D97-AF65-F5344CB8AC3E}">
        <p14:creationId xmlns:p14="http://schemas.microsoft.com/office/powerpoint/2010/main" val="39778185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4820"/>
          </a:xfrm>
          <a:prstGeom prst="rect">
            <a:avLst/>
          </a:prstGeom>
        </p:spPr>
        <p:txBody>
          <a:bodyPr vert="horz" lIns="92446" tIns="46223" rIns="92446" bIns="46223" rtlCol="0"/>
          <a:lstStyle>
            <a:lvl1pPr algn="l">
              <a:defRPr sz="1200"/>
            </a:lvl1pPr>
          </a:lstStyle>
          <a:p>
            <a:endParaRPr lang="en-US"/>
          </a:p>
        </p:txBody>
      </p:sp>
      <p:sp>
        <p:nvSpPr>
          <p:cNvPr id="3" name="Date Placeholder 2"/>
          <p:cNvSpPr>
            <a:spLocks noGrp="1"/>
          </p:cNvSpPr>
          <p:nvPr>
            <p:ph type="dt" idx="1"/>
          </p:nvPr>
        </p:nvSpPr>
        <p:spPr>
          <a:xfrm>
            <a:off x="3898102" y="0"/>
            <a:ext cx="2982119" cy="464820"/>
          </a:xfrm>
          <a:prstGeom prst="rect">
            <a:avLst/>
          </a:prstGeom>
        </p:spPr>
        <p:txBody>
          <a:bodyPr vert="horz" lIns="92446" tIns="46223" rIns="92446" bIns="46223" rtlCol="0"/>
          <a:lstStyle>
            <a:lvl1pPr algn="r">
              <a:defRPr sz="1200"/>
            </a:lvl1pPr>
          </a:lstStyle>
          <a:p>
            <a:fld id="{B1D45D18-6393-45AA-9BDC-983052B8E5F7}" type="datetimeFigureOut">
              <a:rPr lang="en-US" smtClean="0"/>
              <a:t>5/10/2017</a:t>
            </a:fld>
            <a:endParaRPr lang="en-US"/>
          </a:p>
        </p:txBody>
      </p:sp>
      <p:sp>
        <p:nvSpPr>
          <p:cNvPr id="4" name="Slide Image Placeholder 3"/>
          <p:cNvSpPr>
            <a:spLocks noGrp="1" noRot="1" noChangeAspect="1"/>
          </p:cNvSpPr>
          <p:nvPr>
            <p:ph type="sldImg" idx="2"/>
          </p:nvPr>
        </p:nvSpPr>
        <p:spPr>
          <a:xfrm>
            <a:off x="1117600" y="696913"/>
            <a:ext cx="4648200" cy="3486150"/>
          </a:xfrm>
          <a:prstGeom prst="rect">
            <a:avLst/>
          </a:prstGeom>
          <a:noFill/>
          <a:ln w="12700">
            <a:solidFill>
              <a:prstClr val="black"/>
            </a:solidFill>
          </a:ln>
        </p:spPr>
        <p:txBody>
          <a:bodyPr vert="horz" lIns="92446" tIns="46223" rIns="92446" bIns="46223" rtlCol="0" anchor="ctr"/>
          <a:lstStyle/>
          <a:p>
            <a:endParaRPr lang="en-US"/>
          </a:p>
        </p:txBody>
      </p:sp>
      <p:sp>
        <p:nvSpPr>
          <p:cNvPr id="5" name="Notes Placeholder 4"/>
          <p:cNvSpPr>
            <a:spLocks noGrp="1"/>
          </p:cNvSpPr>
          <p:nvPr>
            <p:ph type="body" sz="quarter" idx="3"/>
          </p:nvPr>
        </p:nvSpPr>
        <p:spPr>
          <a:xfrm>
            <a:off x="688182" y="4415790"/>
            <a:ext cx="5505450" cy="4183380"/>
          </a:xfrm>
          <a:prstGeom prst="rect">
            <a:avLst/>
          </a:prstGeom>
        </p:spPr>
        <p:txBody>
          <a:bodyPr vert="horz" lIns="92446" tIns="46223" rIns="92446" bIns="46223"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2982119" cy="464820"/>
          </a:xfrm>
          <a:prstGeom prst="rect">
            <a:avLst/>
          </a:prstGeom>
        </p:spPr>
        <p:txBody>
          <a:bodyPr vert="horz" lIns="92446" tIns="46223" rIns="92446" bIns="46223" rtlCol="0" anchor="b"/>
          <a:lstStyle>
            <a:lvl1pPr algn="l">
              <a:defRPr sz="1200"/>
            </a:lvl1pPr>
          </a:lstStyle>
          <a:p>
            <a:endParaRPr lang="en-US"/>
          </a:p>
        </p:txBody>
      </p:sp>
      <p:sp>
        <p:nvSpPr>
          <p:cNvPr id="7" name="Slide Number Placeholder 6"/>
          <p:cNvSpPr>
            <a:spLocks noGrp="1"/>
          </p:cNvSpPr>
          <p:nvPr>
            <p:ph type="sldNum" sz="quarter" idx="5"/>
          </p:nvPr>
        </p:nvSpPr>
        <p:spPr>
          <a:xfrm>
            <a:off x="3898102" y="8829967"/>
            <a:ext cx="2982119" cy="464820"/>
          </a:xfrm>
          <a:prstGeom prst="rect">
            <a:avLst/>
          </a:prstGeom>
        </p:spPr>
        <p:txBody>
          <a:bodyPr vert="horz" lIns="92446" tIns="46223" rIns="92446" bIns="46223" rtlCol="0" anchor="b"/>
          <a:lstStyle>
            <a:lvl1pPr algn="r">
              <a:defRPr sz="1200"/>
            </a:lvl1pPr>
          </a:lstStyle>
          <a:p>
            <a:fld id="{229FE0B8-4B27-4B96-82D5-3C6CC8C3EC56}" type="slidenum">
              <a:rPr lang="en-US" smtClean="0"/>
              <a:t>‹#›</a:t>
            </a:fld>
            <a:endParaRPr lang="en-US"/>
          </a:p>
        </p:txBody>
      </p:sp>
    </p:spTree>
    <p:extLst>
      <p:ext uri="{BB962C8B-B14F-4D97-AF65-F5344CB8AC3E}">
        <p14:creationId xmlns:p14="http://schemas.microsoft.com/office/powerpoint/2010/main" val="24149692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229FE0B8-4B27-4B96-82D5-3C6CC8C3EC56}" type="slidenum">
              <a:rPr lang="en-US" smtClean="0"/>
              <a:t>1</a:t>
            </a:fld>
            <a:endParaRPr lang="en-US"/>
          </a:p>
        </p:txBody>
      </p:sp>
    </p:spTree>
    <p:extLst>
      <p:ext uri="{BB962C8B-B14F-4D97-AF65-F5344CB8AC3E}">
        <p14:creationId xmlns:p14="http://schemas.microsoft.com/office/powerpoint/2010/main" val="3748173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b="1" dirty="0"/>
          </a:p>
        </p:txBody>
      </p:sp>
      <p:sp>
        <p:nvSpPr>
          <p:cNvPr id="4" name="Slide Number Placeholder 3"/>
          <p:cNvSpPr>
            <a:spLocks noGrp="1"/>
          </p:cNvSpPr>
          <p:nvPr>
            <p:ph type="sldNum" sz="quarter" idx="10"/>
          </p:nvPr>
        </p:nvSpPr>
        <p:spPr/>
        <p:txBody>
          <a:bodyPr/>
          <a:lstStyle/>
          <a:p>
            <a:fld id="{229FE0B8-4B27-4B96-82D5-3C6CC8C3EC56}" type="slidenum">
              <a:rPr lang="en-US" smtClean="0"/>
              <a:t>2</a:t>
            </a:fld>
            <a:endParaRPr lang="en-US"/>
          </a:p>
        </p:txBody>
      </p:sp>
    </p:spTree>
    <p:extLst>
      <p:ext uri="{BB962C8B-B14F-4D97-AF65-F5344CB8AC3E}">
        <p14:creationId xmlns:p14="http://schemas.microsoft.com/office/powerpoint/2010/main" val="114427968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e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103652"/>
            <a:ext cx="8833104"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220756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17ACD3B2-23CE-4CC1-AC69-CE896D43AD09}" type="datetime1">
              <a:rPr lang="en-US" smtClean="0"/>
              <a:t>5/10/2017</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6" name="Slide Number Placeholder 5"/>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4" name="Date Placeholder 3"/>
          <p:cNvSpPr>
            <a:spLocks noGrp="1"/>
          </p:cNvSpPr>
          <p:nvPr>
            <p:ph type="dt" sz="half" idx="10"/>
          </p:nvPr>
        </p:nvSpPr>
        <p:spPr>
          <a:xfrm>
            <a:off x="5791200" y="6404984"/>
            <a:ext cx="3044952" cy="365760"/>
          </a:xfrm>
          <a:prstGeom prst="rect">
            <a:avLst/>
          </a:prstGeom>
        </p:spPr>
        <p:txBody>
          <a:bodyPr/>
          <a:lstStyle/>
          <a:p>
            <a:fld id="{35760241-52D4-4C0D-9708-865D3B8131F7}" type="datetime1">
              <a:rPr lang="en-US" smtClean="0"/>
              <a:t>5/10/2017</a:t>
            </a:fld>
            <a:endParaRPr lang="en-US"/>
          </a:p>
        </p:txBody>
      </p:sp>
      <p:sp>
        <p:nvSpPr>
          <p:cNvPr id="5" name="Footer Placeholder 4"/>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dirty="0" smtClean="0"/>
              <a:t>Click to edit Master title style</a:t>
            </a:r>
            <a:endParaRPr kumimoji="0" lang="en-US" dirty="0"/>
          </a:p>
        </p:txBody>
      </p:sp>
      <p:pic>
        <p:nvPicPr>
          <p:cNvPr id="16"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934200" y="30202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7"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6" name="Slide Number Placeholder 5"/>
          <p:cNvSpPr>
            <a:spLocks noGrp="1"/>
          </p:cNvSpPr>
          <p:nvPr>
            <p:ph type="sldNum" sz="quarter" idx="12"/>
          </p:nvPr>
        </p:nvSpPr>
        <p:spPr>
          <a:xfrm>
            <a:off x="4361688" y="1026372"/>
            <a:ext cx="457200" cy="441325"/>
          </a:xfrm>
          <a:prstGeom prst="rect">
            <a:avLst/>
          </a:prstGeom>
        </p:spPr>
        <p:txBody>
          <a:bodyPr/>
          <a:lstStyle/>
          <a:p>
            <a:fld id="{CEB2204D-2938-493C-86A2-C49CF71EEF58}"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103652"/>
            <a:ext cx="8845296" cy="597567"/>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pic>
        <p:nvPicPr>
          <p:cNvPr id="20"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2442" y="2209800"/>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6" name="Picture 2" descr="X:\Library\Logos and Brands\2016\O_TeachingLearningAsmt\lbl_TeachingLearningAsmt-sm.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1027" name="Picture 3" descr="X:\Library\Logos and Brands\2016\O_AccountabilityResearchInfoServices\lbl_AccountabilityResearchInfoServices.jpg"/>
          <p:cNvPicPr>
            <a:picLocks noChangeAspect="1" noChangeArrowheads="1"/>
          </p:cNvPicPr>
          <p:nvPr userDrawn="1"/>
        </p:nvPicPr>
        <p:blipFill>
          <a:blip r:embed="rId4"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a:prstGeom prst="rect">
            <a:avLst/>
          </a:prstGeom>
        </p:spPr>
        <p:txBody>
          <a:bodyPr/>
          <a:lstStyle/>
          <a:p>
            <a:fld id="{82C6D8B5-3D11-470C-873E-925C97ADE43D}" type="datetime1">
              <a:rPr lang="en-US" smtClean="0"/>
              <a:t>5/10/2017</a:t>
            </a:fld>
            <a:endParaRPr lang="en-US"/>
          </a:p>
        </p:txBody>
      </p:sp>
      <p:sp>
        <p:nvSpPr>
          <p:cNvPr id="6" name="Footer Placeholder 5"/>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7" name="Slide Number Placeholder 6"/>
          <p:cNvSpPr>
            <a:spLocks noGrp="1"/>
          </p:cNvSpPr>
          <p:nvPr>
            <p:ph type="sldNum" sz="quarter" idx="12"/>
          </p:nvPr>
        </p:nvSpPr>
        <p:spPr>
          <a:xfrm>
            <a:off x="4343400" y="1040174"/>
            <a:ext cx="457200" cy="441325"/>
          </a:xfrm>
          <a:prstGeom prst="rect">
            <a:avLst/>
          </a:prstGeom>
        </p:spPr>
        <p:txBody>
          <a:bodyPr/>
          <a:lstStyle/>
          <a:p>
            <a:fld id="{CEB2204D-2938-493C-86A2-C49CF71EEF58}"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a:xfrm>
            <a:off x="5791200" y="6404984"/>
            <a:ext cx="3044952" cy="365760"/>
          </a:xfrm>
          <a:prstGeom prst="rect">
            <a:avLst/>
          </a:prstGeom>
        </p:spPr>
        <p:txBody>
          <a:bodyPr/>
          <a:lstStyle/>
          <a:p>
            <a:fld id="{A8775C08-7F7B-406A-A262-BBC4C127E453}" type="datetime1">
              <a:rPr lang="en-US" smtClean="0"/>
              <a:t>5/10/2017</a:t>
            </a:fld>
            <a:endParaRPr lang="en-US"/>
          </a:p>
        </p:txBody>
      </p:sp>
      <p:sp>
        <p:nvSpPr>
          <p:cNvPr id="8" name="Footer Placeholder 7"/>
          <p:cNvSpPr>
            <a:spLocks noGrp="1"/>
          </p:cNvSpPr>
          <p:nvPr>
            <p:ph type="ftr" sz="quarter" idx="11"/>
          </p:nvPr>
        </p:nvSpPr>
        <p:spPr>
          <a:xfrm>
            <a:off x="304800" y="6409944"/>
            <a:ext cx="3581400" cy="365760"/>
          </a:xfrm>
          <a:prstGeom prst="rect">
            <a:avLst/>
          </a:prstGeom>
        </p:spPr>
        <p:txBody>
          <a:bodyPr/>
          <a:lstStyle/>
          <a:p>
            <a:r>
              <a:rPr lang="en-US" dirty="0" smtClean="0"/>
              <a:t>Office of Learning – Assessment</a:t>
            </a:r>
          </a:p>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pic>
        <p:nvPicPr>
          <p:cNvPr id="28"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9"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a:xfrm>
            <a:off x="5791200" y="6404984"/>
            <a:ext cx="3044952" cy="365760"/>
          </a:xfrm>
          <a:prstGeom prst="rect">
            <a:avLst/>
          </a:prstGeom>
        </p:spPr>
        <p:txBody>
          <a:bodyPr/>
          <a:lstStyle/>
          <a:p>
            <a:fld id="{FDD5EBE9-E9DB-497A-8535-1DE8D4B3D0A9}" type="datetime1">
              <a:rPr lang="en-US" smtClean="0"/>
              <a:t>5/10/2017</a:t>
            </a:fld>
            <a:endParaRPr lang="en-US"/>
          </a:p>
        </p:txBody>
      </p:sp>
      <p:sp>
        <p:nvSpPr>
          <p:cNvPr id="4" name="Footer Placeholder 3"/>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sp>
        <p:nvSpPr>
          <p:cNvPr id="5" name="Slide Number Placeholder 4"/>
          <p:cNvSpPr>
            <a:spLocks noGrp="1"/>
          </p:cNvSpPr>
          <p:nvPr>
            <p:ph type="sldNum" sz="quarter" idx="12"/>
          </p:nvPr>
        </p:nvSpPr>
        <p:spPr>
          <a:xfrm>
            <a:off x="4343400" y="1036020"/>
            <a:ext cx="457200" cy="441325"/>
          </a:xfrm>
          <a:prstGeom prst="rect">
            <a:avLst/>
          </a:prstGeom>
        </p:spPr>
        <p:txBody>
          <a:bodyPr/>
          <a:lstStyle/>
          <a:p>
            <a:fld id="{CEB2204D-2938-493C-86A2-C49CF71EEF5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a:xfrm>
            <a:off x="5791200" y="6404984"/>
            <a:ext cx="3044952" cy="365760"/>
          </a:xfrm>
          <a:prstGeom prst="rect">
            <a:avLst/>
          </a:prstGeom>
        </p:spPr>
        <p:txBody>
          <a:bodyPr/>
          <a:lstStyle/>
          <a:p>
            <a:fld id="{C79052FC-CBE8-452E-B7D3-6BE30A91BDBD}" type="datetime1">
              <a:rPr lang="en-US" smtClean="0"/>
              <a:t>5/10/2017</a:t>
            </a:fld>
            <a:endParaRPr lang="en-US"/>
          </a:p>
        </p:txBody>
      </p:sp>
      <p:sp>
        <p:nvSpPr>
          <p:cNvPr id="3" name="Footer Placeholder 2"/>
          <p:cNvSpPr>
            <a:spLocks noGrp="1"/>
          </p:cNvSpPr>
          <p:nvPr>
            <p:ph type="ftr" sz="quarter" idx="11"/>
          </p:nvPr>
        </p:nvSpPr>
        <p:spPr>
          <a:xfrm>
            <a:off x="304800" y="6410848"/>
            <a:ext cx="3581400" cy="365760"/>
          </a:xfrm>
          <a:prstGeom prst="rect">
            <a:avLst/>
          </a:prstGeom>
        </p:spPr>
        <p:txBody>
          <a:bodyPr/>
          <a:lstStyle/>
          <a:p>
            <a:r>
              <a:rPr lang="en-US" dirty="0" smtClean="0"/>
              <a:t>Office of Learning – Assessment</a:t>
            </a:r>
          </a:p>
          <a:p>
            <a:endParaRPr lang="en-US" dirty="0"/>
          </a:p>
        </p:txBody>
      </p:sp>
      <p:pic>
        <p:nvPicPr>
          <p:cNvPr id="11"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4343777" y="6327792"/>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lvl="3" eaLnBrk="1" latinLnBrk="0" hangingPunct="1"/>
            <a:r>
              <a:rPr lang="en-US" dirty="0" smtClean="0"/>
              <a:t>Fourth level</a:t>
            </a:r>
          </a:p>
          <a:p>
            <a:pPr lvl="4" eaLnBrk="1" latinLnBrk="0" hangingPunct="1"/>
            <a:r>
              <a:rPr lang="en-US" dirty="0" smtClean="0"/>
              <a:t>Fifth level</a:t>
            </a:r>
            <a:endParaRPr kumimoji="0" lang="en-US" dirty="0"/>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91200" y="6404984"/>
            <a:ext cx="3044952" cy="365760"/>
          </a:xfrm>
          <a:prstGeom prst="rect">
            <a:avLst/>
          </a:prstGeom>
        </p:spPr>
        <p:txBody>
          <a:bodyPr/>
          <a:lstStyle/>
          <a:p>
            <a:fld id="{564C0C39-5FE3-49BE-88E5-9372A4820644}" type="datetime1">
              <a:rPr lang="en-US" smtClean="0"/>
              <a:t>5/10/2017</a:t>
            </a:fld>
            <a:endParaRPr lang="en-US"/>
          </a:p>
        </p:txBody>
      </p:sp>
      <p:sp>
        <p:nvSpPr>
          <p:cNvPr id="6" name="Footer Placeholder 5"/>
          <p:cNvSpPr>
            <a:spLocks noGrp="1"/>
          </p:cNvSpPr>
          <p:nvPr>
            <p:ph type="ftr" sz="quarter" idx="11"/>
          </p:nvPr>
        </p:nvSpPr>
        <p:spPr>
          <a:xfrm>
            <a:off x="301752" y="6410848"/>
            <a:ext cx="3383280" cy="365760"/>
          </a:xfrm>
          <a:prstGeom prst="rect">
            <a:avLst/>
          </a:prstGeom>
        </p:spPr>
        <p:txBody>
          <a:bodyPr/>
          <a:lstStyle/>
          <a:p>
            <a:r>
              <a:rPr lang="en-US" dirty="0" smtClean="0"/>
              <a:t>Office of Learning – Assessment</a:t>
            </a:r>
          </a:p>
          <a:p>
            <a:endParaRPr lang="en-US" dirty="0"/>
          </a:p>
        </p:txBody>
      </p:sp>
      <p:pic>
        <p:nvPicPr>
          <p:cNvPr id="22"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2751"/>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3"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a:prstGeom prst="rect">
            <a:avLst/>
          </a:prstGeom>
        </p:spPr>
        <p:txBody>
          <a:bodyPr/>
          <a:lstStyle/>
          <a:p>
            <a:fld id="{059E0B67-9E5B-4777-A009-858CEC886942}" type="datetime1">
              <a:rPr lang="en-US" smtClean="0"/>
              <a:t>5/10/2017</a:t>
            </a:fld>
            <a:endParaRPr lang="en-US"/>
          </a:p>
        </p:txBody>
      </p:sp>
      <p:sp>
        <p:nvSpPr>
          <p:cNvPr id="6" name="Footer Placeholder 5"/>
          <p:cNvSpPr>
            <a:spLocks noGrp="1"/>
          </p:cNvSpPr>
          <p:nvPr>
            <p:ph type="ftr" sz="quarter" idx="11"/>
          </p:nvPr>
        </p:nvSpPr>
        <p:spPr>
          <a:xfrm>
            <a:off x="301752" y="6410848"/>
            <a:ext cx="3584448" cy="365760"/>
          </a:xfrm>
          <a:prstGeom prst="rect">
            <a:avLst/>
          </a:prstGeom>
        </p:spPr>
        <p:txBody>
          <a:bodyPr/>
          <a:lstStyle/>
          <a:p>
            <a:r>
              <a:rPr lang="en-US" dirty="0" smtClean="0"/>
              <a:t>Office of Learning – Assessment</a:t>
            </a:r>
          </a:p>
          <a:p>
            <a:endParaRPr lang="en-US" dirty="0"/>
          </a:p>
        </p:txBody>
      </p:sp>
      <p:pic>
        <p:nvPicPr>
          <p:cNvPr id="23" name="Picture 2" descr="OAKS Web Button_2014"/>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389888" y="323088"/>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4" name="Picture 2" descr="Office of Learning"/>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308604" y="6424103"/>
            <a:ext cx="2514600" cy="23812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5.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103653"/>
            <a:ext cx="8842248" cy="5942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dirty="0" smtClean="0"/>
              <a:t>Click to edit Master text styles</a:t>
            </a:r>
          </a:p>
          <a:p>
            <a:pPr lvl="1" eaLnBrk="1" latinLnBrk="0" hangingPunct="1"/>
            <a:r>
              <a:rPr kumimoji="0" lang="en-US" dirty="0" smtClean="0"/>
              <a:t>Second level</a:t>
            </a:r>
          </a:p>
          <a:p>
            <a:pPr lvl="2" eaLnBrk="1" latinLnBrk="0" hangingPunct="1"/>
            <a:r>
              <a:rPr kumimoji="0" lang="en-US" dirty="0" smtClean="0"/>
              <a:t>Third level</a:t>
            </a:r>
          </a:p>
          <a:p>
            <a:pPr lvl="3" eaLnBrk="1" latinLnBrk="0" hangingPunct="1"/>
            <a:r>
              <a:rPr kumimoji="0" lang="en-US" dirty="0" smtClean="0"/>
              <a:t>Fourth level</a:t>
            </a:r>
          </a:p>
          <a:p>
            <a:pPr lvl="4" eaLnBrk="1" latinLnBrk="0" hangingPunct="1"/>
            <a:r>
              <a:rPr kumimoji="0" lang="en-US" dirty="0" smtClean="0"/>
              <a:t>Fifth level</a:t>
            </a:r>
            <a:endParaRPr kumimoji="0" lang="en-US" dirty="0"/>
          </a:p>
        </p:txBody>
      </p:sp>
      <p:pic>
        <p:nvPicPr>
          <p:cNvPr id="1026" name="Picture 2" descr="OAKS Web Button_2014"/>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4361876" y="1050525"/>
            <a:ext cx="438158" cy="43729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 name="Picture 2" descr="X:\Library\Logos and Brands\2016\O_TeachingLearningAsmt\lbl_TeachingLearningAsmt-sm.jpg"/>
          <p:cNvPicPr>
            <a:picLocks noChangeAspect="1" noChangeArrowheads="1"/>
          </p:cNvPicPr>
          <p:nvPr userDrawn="1"/>
        </p:nvPicPr>
        <p:blipFill>
          <a:blip r:embed="rId14" cstate="print">
            <a:extLst>
              <a:ext uri="{28A0092B-C50C-407E-A947-70E740481C1C}">
                <a14:useLocalDpi xmlns:a14="http://schemas.microsoft.com/office/drawing/2010/main" val="0"/>
              </a:ext>
            </a:extLst>
          </a:blip>
          <a:srcRect/>
          <a:stretch>
            <a:fillRect/>
          </a:stretch>
        </p:blipFill>
        <p:spPr bwMode="auto">
          <a:xfrm>
            <a:off x="990600" y="6096000"/>
            <a:ext cx="2362200" cy="639088"/>
          </a:xfrm>
          <a:prstGeom prst="rect">
            <a:avLst/>
          </a:prstGeom>
          <a:noFill/>
          <a:extLst>
            <a:ext uri="{909E8E84-426E-40DD-AFC4-6F175D3DCCD1}">
              <a14:hiddenFill xmlns:a14="http://schemas.microsoft.com/office/drawing/2010/main">
                <a:solidFill>
                  <a:srgbClr val="FFFFFF"/>
                </a:solidFill>
              </a14:hiddenFill>
            </a:ext>
          </a:extLst>
        </p:spPr>
      </p:pic>
      <p:pic>
        <p:nvPicPr>
          <p:cNvPr id="21" name="Picture 3" descr="X:\Library\Logos and Brands\2016\O_AccountabilityResearchInfoServices\lbl_AccountabilityResearchInfoServices.jpg"/>
          <p:cNvPicPr>
            <a:picLocks noChangeAspect="1" noChangeArrowheads="1"/>
          </p:cNvPicPr>
          <p:nvPr userDrawn="1"/>
        </p:nvPicPr>
        <p:blipFill>
          <a:blip r:embed="rId15" cstate="print">
            <a:extLst>
              <a:ext uri="{28A0092B-C50C-407E-A947-70E740481C1C}">
                <a14:useLocalDpi xmlns:a14="http://schemas.microsoft.com/office/drawing/2010/main" val="0"/>
              </a:ext>
            </a:extLst>
          </a:blip>
          <a:srcRect/>
          <a:stretch>
            <a:fillRect/>
          </a:stretch>
        </p:blipFill>
        <p:spPr bwMode="auto">
          <a:xfrm>
            <a:off x="5181600" y="6069100"/>
            <a:ext cx="3022092" cy="66598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attendee.gotowebinar.com/rt/5156689025706231041" TargetMode="External"/><Relationship Id="rId2" Type="http://schemas.openxmlformats.org/officeDocument/2006/relationships/hyperlink" Target="https://www.oregon.gov/ode/educator-resources/assessment/Pages/Assessment-Training-Materials.aspx"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sites.google.com/a/oregonlearning.org/ode-ela-teacher-support/news-for-ode-ela/revisedwritingrubricupdate" TargetMode="External"/><Relationship Id="rId2" Type="http://schemas.openxmlformats.org/officeDocument/2006/relationships/hyperlink" Target="https://www.oregon.gov/ode/educator-resources/assessment/Pages/transition-revised-writing-scoring-guide.aspx" TargetMode="External"/><Relationship Id="rId1" Type="http://schemas.openxmlformats.org/officeDocument/2006/relationships/slideLayout" Target="../slideLayouts/slideLayout2.xml"/><Relationship Id="rId4" Type="http://schemas.openxmlformats.org/officeDocument/2006/relationships/hyperlink" Target="mailto:Dalton@state.or.us"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idx="1"/>
          </p:nvPr>
        </p:nvSpPr>
        <p:spPr/>
        <p:txBody>
          <a:bodyPr/>
          <a:lstStyle/>
          <a:p>
            <a:r>
              <a:rPr lang="en-US" dirty="0" smtClean="0"/>
              <a:t>MAY 10, 2017</a:t>
            </a:r>
          </a:p>
          <a:p>
            <a:endParaRPr lang="en-US" dirty="0"/>
          </a:p>
        </p:txBody>
      </p:sp>
      <p:sp>
        <p:nvSpPr>
          <p:cNvPr id="4" name="Title 3"/>
          <p:cNvSpPr>
            <a:spLocks noGrp="1"/>
          </p:cNvSpPr>
          <p:nvPr>
            <p:ph type="title"/>
          </p:nvPr>
        </p:nvSpPr>
        <p:spPr/>
        <p:txBody>
          <a:bodyPr/>
          <a:lstStyle/>
          <a:p>
            <a:r>
              <a:rPr lang="en-US" dirty="0" smtClean="0"/>
              <a:t>Informal DTC Webinar</a:t>
            </a:r>
            <a:endParaRPr lang="en-US" dirty="0"/>
          </a:p>
        </p:txBody>
      </p:sp>
      <p:sp>
        <p:nvSpPr>
          <p:cNvPr id="3" name="TextBox 2"/>
          <p:cNvSpPr txBox="1"/>
          <p:nvPr/>
        </p:nvSpPr>
        <p:spPr>
          <a:xfrm>
            <a:off x="1489934" y="3741002"/>
            <a:ext cx="6248400" cy="830997"/>
          </a:xfrm>
          <a:prstGeom prst="rect">
            <a:avLst/>
          </a:prstGeom>
          <a:noFill/>
        </p:spPr>
        <p:txBody>
          <a:bodyPr wrap="square" rtlCol="0">
            <a:spAutoFit/>
          </a:bodyPr>
          <a:lstStyle/>
          <a:p>
            <a:pPr algn="ctr"/>
            <a:r>
              <a:rPr lang="en-US" sz="2400" dirty="0" smtClean="0"/>
              <a:t>Welcome!  Thank you for joining us.  We will begin shortly.</a:t>
            </a:r>
            <a:endParaRPr lang="en-US" sz="2400" dirty="0"/>
          </a:p>
        </p:txBody>
      </p:sp>
    </p:spTree>
    <p:extLst>
      <p:ext uri="{BB962C8B-B14F-4D97-AF65-F5344CB8AC3E}">
        <p14:creationId xmlns:p14="http://schemas.microsoft.com/office/powerpoint/2010/main" val="287375567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Quick Reminders</a:t>
            </a:r>
            <a:endParaRPr lang="en-US" dirty="0"/>
          </a:p>
        </p:txBody>
      </p:sp>
      <p:sp>
        <p:nvSpPr>
          <p:cNvPr id="5" name="Content Placeholder 4"/>
          <p:cNvSpPr>
            <a:spLocks noGrp="1"/>
          </p:cNvSpPr>
          <p:nvPr>
            <p:ph sz="quarter" idx="1"/>
          </p:nvPr>
        </p:nvSpPr>
        <p:spPr/>
        <p:txBody>
          <a:bodyPr/>
          <a:lstStyle/>
          <a:p>
            <a:pPr lvl="0"/>
            <a:r>
              <a:rPr lang="en-US" dirty="0"/>
              <a:t>Student Centered Training Webinar 05/10 at </a:t>
            </a:r>
            <a:r>
              <a:rPr lang="en-US" dirty="0" err="1"/>
              <a:t>2:00pm</a:t>
            </a:r>
            <a:endParaRPr lang="en-US" dirty="0"/>
          </a:p>
          <a:p>
            <a:r>
              <a:rPr lang="en-US" dirty="0" smtClean="0"/>
              <a:t>KA TIDE order window opens 05/24</a:t>
            </a:r>
          </a:p>
          <a:p>
            <a:r>
              <a:rPr lang="en-US" dirty="0" smtClean="0"/>
              <a:t>KA </a:t>
            </a:r>
            <a:r>
              <a:rPr lang="en-US" dirty="0" err="1" smtClean="0"/>
              <a:t>DTC</a:t>
            </a:r>
            <a:r>
              <a:rPr lang="en-US" dirty="0" smtClean="0"/>
              <a:t> Webinar 05/24</a:t>
            </a:r>
          </a:p>
          <a:p>
            <a:endParaRPr lang="en-US" dirty="0"/>
          </a:p>
        </p:txBody>
      </p:sp>
      <p:sp>
        <p:nvSpPr>
          <p:cNvPr id="4" name="Content Placeholder 2"/>
          <p:cNvSpPr txBox="1">
            <a:spLocks/>
          </p:cNvSpPr>
          <p:nvPr/>
        </p:nvSpPr>
        <p:spPr>
          <a:xfrm>
            <a:off x="228600" y="1527048"/>
            <a:ext cx="8686800" cy="4572000"/>
          </a:xfrm>
          <a:prstGeom prst="rect">
            <a:avLst/>
          </a:prstGeom>
        </p:spPr>
        <p:txBody>
          <a:bodyPr vert="horz">
            <a:normAutofit/>
          </a:bodyPr>
          <a:lst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a:lstStyle>
          <a:p>
            <a:pPr marL="0" indent="0">
              <a:buNone/>
            </a:pPr>
            <a:endParaRPr lang="en-US" sz="1900" dirty="0" smtClean="0"/>
          </a:p>
        </p:txBody>
      </p:sp>
    </p:spTree>
    <p:extLst>
      <p:ext uri="{BB962C8B-B14F-4D97-AF65-F5344CB8AC3E}">
        <p14:creationId xmlns:p14="http://schemas.microsoft.com/office/powerpoint/2010/main" val="268414082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2017-18 Trainings and New </a:t>
            </a:r>
            <a:r>
              <a:rPr lang="en-US" b="1" dirty="0" smtClean="0"/>
              <a:t>Modules</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smtClean="0"/>
              <a:t>New </a:t>
            </a:r>
            <a:r>
              <a:rPr lang="en-US" dirty="0"/>
              <a:t>for 2017-18, the Oregon Department of Education has developed three required Kindergarten Assessment training modules for District Test Coordinators, School Test Coordinators (test administrators are required to watch modules based on the measures they are administering), along with an optional training module for Data Submitters. These modules are now posted on the </a:t>
            </a:r>
            <a:r>
              <a:rPr lang="en-US" u="sng" dirty="0">
                <a:hlinkClick r:id="rId2"/>
              </a:rPr>
              <a:t>Assessment Training Materials</a:t>
            </a:r>
            <a:r>
              <a:rPr lang="en-US" dirty="0"/>
              <a:t> webpage. Currently, they are available in PowerPoint format, but recorded modules will be developed after the first online webinar. </a:t>
            </a:r>
            <a:r>
              <a:rPr lang="en-US" dirty="0" err="1"/>
              <a:t>DTCs</a:t>
            </a:r>
            <a:r>
              <a:rPr lang="en-US" dirty="0"/>
              <a:t> are required to view modules 1 – 3 (paying special attention to the presenter’s notes) prior to attending a live webinar.</a:t>
            </a:r>
          </a:p>
          <a:p>
            <a:r>
              <a:rPr lang="en-US" dirty="0" smtClean="0"/>
              <a:t>If </a:t>
            </a:r>
            <a:r>
              <a:rPr lang="en-US" dirty="0"/>
              <a:t>you are a District Testing Coordinator, register </a:t>
            </a:r>
            <a:r>
              <a:rPr lang="en-US" u="sng" dirty="0">
                <a:hlinkClick r:id="rId3"/>
              </a:rPr>
              <a:t>here</a:t>
            </a:r>
            <a:r>
              <a:rPr lang="en-US" dirty="0"/>
              <a:t> to attend one of the </a:t>
            </a:r>
            <a:r>
              <a:rPr lang="en-US" b="1" dirty="0"/>
              <a:t>required</a:t>
            </a:r>
            <a:r>
              <a:rPr lang="en-US" dirty="0"/>
              <a:t> ODE provided Kindergarten Assessment webinar trainings:</a:t>
            </a:r>
          </a:p>
          <a:p>
            <a:pPr lvl="1"/>
            <a:r>
              <a:rPr lang="en-US" b="1" dirty="0"/>
              <a:t>Wednesday May 24</a:t>
            </a:r>
            <a:r>
              <a:rPr lang="en-US" dirty="0"/>
              <a:t>,</a:t>
            </a:r>
            <a:r>
              <a:rPr lang="en-US" b="1" dirty="0"/>
              <a:t> 2017</a:t>
            </a:r>
            <a:r>
              <a:rPr lang="en-US" dirty="0"/>
              <a:t> from 3:00 p.m. - 4:30 p.m.</a:t>
            </a:r>
          </a:p>
          <a:p>
            <a:pPr lvl="1"/>
            <a:r>
              <a:rPr lang="en-US" b="1" dirty="0"/>
              <a:t>Tuesday August 15</a:t>
            </a:r>
            <a:r>
              <a:rPr lang="en-US" dirty="0"/>
              <a:t>, </a:t>
            </a:r>
            <a:r>
              <a:rPr lang="en-US" b="1" dirty="0"/>
              <a:t>2017</a:t>
            </a:r>
            <a:r>
              <a:rPr lang="en-US" dirty="0"/>
              <a:t> from 9:00 a.m. - 10:30 a.m.  </a:t>
            </a:r>
          </a:p>
          <a:p>
            <a:pPr marL="0" indent="0">
              <a:buNone/>
            </a:pPr>
            <a:r>
              <a:rPr lang="en-US" u="sng" dirty="0"/>
              <a:t> The deadline to register for one of these webinars is </a:t>
            </a:r>
            <a:r>
              <a:rPr lang="en-US" b="1" u="sng" dirty="0"/>
              <a:t>August 8, 2017</a:t>
            </a:r>
            <a:r>
              <a:rPr lang="en-US" u="sng" dirty="0"/>
              <a:t>.</a:t>
            </a:r>
            <a:endParaRPr lang="en-US" dirty="0"/>
          </a:p>
          <a:p>
            <a:pPr marL="0" indent="0">
              <a:buNone/>
            </a:pPr>
            <a:endParaRPr lang="en-US" dirty="0"/>
          </a:p>
        </p:txBody>
      </p:sp>
    </p:spTree>
    <p:extLst>
      <p:ext uri="{BB962C8B-B14F-4D97-AF65-F5344CB8AC3E}">
        <p14:creationId xmlns:p14="http://schemas.microsoft.com/office/powerpoint/2010/main" val="2868271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Issues Reported with </a:t>
            </a:r>
            <a:r>
              <a:rPr lang="en-US" b="1"/>
              <a:t>ELA </a:t>
            </a:r>
            <a:r>
              <a:rPr lang="en-US" b="1" smtClean="0"/>
              <a:t>PT</a:t>
            </a:r>
            <a:endParaRPr lang="en-US" dirty="0"/>
          </a:p>
        </p:txBody>
      </p:sp>
      <p:sp>
        <p:nvSpPr>
          <p:cNvPr id="3" name="Content Placeholder 2"/>
          <p:cNvSpPr>
            <a:spLocks noGrp="1"/>
          </p:cNvSpPr>
          <p:nvPr>
            <p:ph sz="quarter" idx="1"/>
          </p:nvPr>
        </p:nvSpPr>
        <p:spPr/>
        <p:txBody>
          <a:bodyPr>
            <a:normAutofit lnSpcReduction="10000"/>
          </a:bodyPr>
          <a:lstStyle/>
          <a:p>
            <a:r>
              <a:rPr lang="en-US" dirty="0"/>
              <a:t>Schools have reported that they have encountered the ELA PT showing as submitted before they believe the student has intended to do so. Please continue to report these instances to the AIR Help Desk so that they can investigate. ODE is working closely with AIR to track reported cases. If an ELA PT needs to be reopened, please also submit an irregularity report directly to ODE through the Test Impropriety Reporting System so that ODE can reopen the test as quickly as possible for the student to continue testing.</a:t>
            </a:r>
          </a:p>
          <a:p>
            <a:endParaRPr lang="en-US" dirty="0"/>
          </a:p>
        </p:txBody>
      </p:sp>
    </p:spTree>
    <p:extLst>
      <p:ext uri="{BB962C8B-B14F-4D97-AF65-F5344CB8AC3E}">
        <p14:creationId xmlns:p14="http://schemas.microsoft.com/office/powerpoint/2010/main" val="967049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Revised Writing Scoring </a:t>
            </a:r>
            <a:r>
              <a:rPr lang="en-US" b="1" dirty="0" smtClean="0"/>
              <a:t>Guide</a:t>
            </a:r>
            <a:endParaRPr lang="en-US" dirty="0"/>
          </a:p>
        </p:txBody>
      </p:sp>
      <p:sp>
        <p:nvSpPr>
          <p:cNvPr id="3" name="Content Placeholder 2"/>
          <p:cNvSpPr>
            <a:spLocks noGrp="1"/>
          </p:cNvSpPr>
          <p:nvPr>
            <p:ph sz="quarter" idx="1"/>
          </p:nvPr>
        </p:nvSpPr>
        <p:spPr/>
        <p:txBody>
          <a:bodyPr>
            <a:normAutofit fontScale="70000" lnSpcReduction="20000"/>
          </a:bodyPr>
          <a:lstStyle/>
          <a:p>
            <a:r>
              <a:rPr lang="en-US" dirty="0"/>
              <a:t>The Revised Writing Scoring Guide was adopted by the State Board of Education in August of 2016 with the following transition plan: </a:t>
            </a:r>
          </a:p>
          <a:p>
            <a:pPr lvl="1"/>
            <a:r>
              <a:rPr lang="en-US" dirty="0" smtClean="0"/>
              <a:t>2016-17- </a:t>
            </a:r>
            <a:r>
              <a:rPr lang="en-US" dirty="0"/>
              <a:t>Districts had the option of using the Revised Writing Scoring Guide or the Legacy Writing Scoring Guide </a:t>
            </a:r>
          </a:p>
          <a:p>
            <a:pPr lvl="1" fontAlgn="base"/>
            <a:r>
              <a:rPr lang="en-US" dirty="0"/>
              <a:t>2017-18- Only the Revised Writing Scoring Guide may be used to score Work Samples to demonstrate proficiency in the Essential Skill of Writing. The Legacy Writing Scoring Guide is no longer approved for this purpose.   </a:t>
            </a:r>
          </a:p>
          <a:p>
            <a:r>
              <a:rPr lang="en-US" u="sng" dirty="0">
                <a:hlinkClick r:id="rId2"/>
              </a:rPr>
              <a:t>Posted resources</a:t>
            </a:r>
            <a:r>
              <a:rPr lang="en-US" dirty="0"/>
              <a:t>, include:</a:t>
            </a:r>
          </a:p>
          <a:p>
            <a:pPr lvl="1" fontAlgn="base"/>
            <a:r>
              <a:rPr lang="en-US" dirty="0"/>
              <a:t>Student work scored using both scoring guides</a:t>
            </a:r>
          </a:p>
          <a:p>
            <a:pPr lvl="1" fontAlgn="base"/>
            <a:r>
              <a:rPr lang="en-US" dirty="0"/>
              <a:t>Resources explaining the development</a:t>
            </a:r>
          </a:p>
          <a:p>
            <a:pPr lvl="1" fontAlgn="base"/>
            <a:r>
              <a:rPr lang="en-US" dirty="0"/>
              <a:t>Information on the validation process to assure that the new rubric </a:t>
            </a:r>
            <a:r>
              <a:rPr lang="en-US" b="1" dirty="0"/>
              <a:t>did not</a:t>
            </a:r>
            <a:r>
              <a:rPr lang="en-US" dirty="0"/>
              <a:t> increase rigor</a:t>
            </a:r>
          </a:p>
          <a:p>
            <a:pPr lvl="1" fontAlgn="base"/>
            <a:r>
              <a:rPr lang="en-US" u="sng" dirty="0">
                <a:hlinkClick r:id="rId3"/>
              </a:rPr>
              <a:t>Resources </a:t>
            </a:r>
            <a:r>
              <a:rPr lang="en-US" dirty="0"/>
              <a:t>to support use in the 3-8 classroom, and cross-content use at the </a:t>
            </a:r>
            <a:r>
              <a:rPr lang="en-US" dirty="0" smtClean="0"/>
              <a:t>HS</a:t>
            </a:r>
          </a:p>
          <a:p>
            <a:r>
              <a:rPr lang="en-US" dirty="0" smtClean="0"/>
              <a:t>Note </a:t>
            </a:r>
            <a:r>
              <a:rPr lang="en-US" dirty="0"/>
              <a:t>- There are two versions of the Revised Writing Scoring Guide:</a:t>
            </a:r>
          </a:p>
          <a:p>
            <a:pPr lvl="1"/>
            <a:r>
              <a:rPr lang="en-US" dirty="0" smtClean="0"/>
              <a:t>Narrative </a:t>
            </a:r>
            <a:r>
              <a:rPr lang="en-US" dirty="0"/>
              <a:t>writing (personal or fictional)</a:t>
            </a:r>
          </a:p>
          <a:p>
            <a:pPr lvl="1"/>
            <a:r>
              <a:rPr lang="en-US" dirty="0"/>
              <a:t>Explanatory or argumentative writing.  </a:t>
            </a:r>
            <a:endParaRPr lang="en-US" dirty="0" smtClean="0"/>
          </a:p>
          <a:p>
            <a:pPr marL="0" indent="0">
              <a:buNone/>
            </a:pPr>
            <a:r>
              <a:rPr lang="en-US" dirty="0" smtClean="0"/>
              <a:t/>
            </a:r>
            <a:br>
              <a:rPr lang="en-US" dirty="0" smtClean="0"/>
            </a:br>
            <a:r>
              <a:rPr lang="en-US" dirty="0" smtClean="0"/>
              <a:t>Contact Holly Dalton at </a:t>
            </a:r>
            <a:r>
              <a:rPr lang="en-US" u="sng" dirty="0" err="1" smtClean="0">
                <a:hlinkClick r:id="rId4"/>
              </a:rPr>
              <a:t>Holly.Dalton@state.or.us</a:t>
            </a:r>
            <a:r>
              <a:rPr lang="en-US" dirty="0" smtClean="0"/>
              <a:t> or (503) 947-5927 with questions.</a:t>
            </a:r>
            <a:endParaRPr lang="en-US" dirty="0"/>
          </a:p>
        </p:txBody>
      </p:sp>
    </p:spTree>
    <p:extLst>
      <p:ext uri="{BB962C8B-B14F-4D97-AF65-F5344CB8AC3E}">
        <p14:creationId xmlns:p14="http://schemas.microsoft.com/office/powerpoint/2010/main" val="10918630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Invalidated Test Participants</a:t>
            </a:r>
            <a:endParaRPr lang="en-US" dirty="0"/>
          </a:p>
        </p:txBody>
      </p:sp>
      <p:sp>
        <p:nvSpPr>
          <p:cNvPr id="3" name="Content Placeholder 2"/>
          <p:cNvSpPr>
            <a:spLocks noGrp="1"/>
          </p:cNvSpPr>
          <p:nvPr>
            <p:ph sz="quarter" idx="1"/>
          </p:nvPr>
        </p:nvSpPr>
        <p:spPr/>
        <p:txBody>
          <a:bodyPr/>
          <a:lstStyle/>
          <a:p>
            <a:r>
              <a:rPr lang="en-US" dirty="0"/>
              <a:t>If a student has one part of the test, for example the CAT, invalidated does that mean the entire test is invalidated? If the student completes the other part of the test would they be considered a participant?</a:t>
            </a:r>
          </a:p>
          <a:p>
            <a:pPr lvl="1"/>
            <a:r>
              <a:rPr lang="en-US" dirty="0" smtClean="0"/>
              <a:t>Yes, the participation rule is that either one question on the PT or five questions on the CAT must be completed, therefore if </a:t>
            </a:r>
            <a:r>
              <a:rPr lang="en-US" smtClean="0"/>
              <a:t>one segment is </a:t>
            </a:r>
            <a:r>
              <a:rPr lang="en-US" dirty="0" smtClean="0"/>
              <a:t>invalidated the student may still be considered a participant. </a:t>
            </a:r>
            <a:endParaRPr lang="en-US" dirty="0"/>
          </a:p>
        </p:txBody>
      </p:sp>
    </p:spTree>
    <p:extLst>
      <p:ext uri="{BB962C8B-B14F-4D97-AF65-F5344CB8AC3E}">
        <p14:creationId xmlns:p14="http://schemas.microsoft.com/office/powerpoint/2010/main" val="231155509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 &amp; Answer</a:t>
            </a:r>
            <a:endParaRPr lang="en-US" dirty="0"/>
          </a:p>
        </p:txBody>
      </p:sp>
      <p:sp>
        <p:nvSpPr>
          <p:cNvPr id="3" name="Content Placeholder 2"/>
          <p:cNvSpPr>
            <a:spLocks noGrp="1"/>
          </p:cNvSpPr>
          <p:nvPr>
            <p:ph sz="quarter" idx="1"/>
          </p:nvPr>
        </p:nvSpPr>
        <p:spPr/>
        <p:txBody>
          <a:bodyPr/>
          <a:lstStyle/>
          <a:p>
            <a:pPr marL="0" indent="0" algn="ctr">
              <a:buNone/>
            </a:pPr>
            <a:endParaRPr lang="en-US" dirty="0" smtClean="0"/>
          </a:p>
          <a:p>
            <a:pPr marL="0" indent="0" algn="ctr">
              <a:buNone/>
            </a:pPr>
            <a:endParaRPr lang="en-US" dirty="0"/>
          </a:p>
          <a:p>
            <a:pPr marL="0" indent="0" algn="ctr">
              <a:buNone/>
            </a:pPr>
            <a:endParaRPr lang="en-US" dirty="0" smtClean="0"/>
          </a:p>
          <a:p>
            <a:pPr marL="0" indent="0" algn="ctr">
              <a:buNone/>
            </a:pPr>
            <a:r>
              <a:rPr lang="en-US" i="1" dirty="0" smtClean="0"/>
              <a:t>*Intentionally left blank*</a:t>
            </a:r>
            <a:endParaRPr lang="en-US" i="1" dirty="0"/>
          </a:p>
        </p:txBody>
      </p:sp>
    </p:spTree>
    <p:extLst>
      <p:ext uri="{BB962C8B-B14F-4D97-AF65-F5344CB8AC3E}">
        <p14:creationId xmlns:p14="http://schemas.microsoft.com/office/powerpoint/2010/main" val="275411707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ustom 10">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2060"/>
      </a:hlink>
      <a:folHlink>
        <a:srgbClr val="00206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Remediation_x0020_Date xmlns="826a7eb6-1fc1-4229-aedf-6a10bdcdc31e">2018-06-29T14:45:31+00:00</Remediation_x0020_Date>
    <Estimated_x0020_Creation_x0020_Date xmlns="826a7eb6-1fc1-4229-aedf-6a10bdcdc31e" xsi:nil="true"/>
    <Priority xmlns="826a7eb6-1fc1-4229-aedf-6a10bdcdc31e">New</Priority>
  </documentManagement>
</p:properties>
</file>

<file path=customXml/itemProps1.xml><?xml version="1.0" encoding="utf-8"?>
<ds:datastoreItem xmlns:ds="http://schemas.openxmlformats.org/officeDocument/2006/customXml" ds:itemID="{A6CFD4E5-641C-40A9-8A36-0715000753F5}"/>
</file>

<file path=customXml/itemProps2.xml><?xml version="1.0" encoding="utf-8"?>
<ds:datastoreItem xmlns:ds="http://schemas.openxmlformats.org/officeDocument/2006/customXml" ds:itemID="{D1596B8D-DE07-462A-BDB6-F0642485E048}"/>
</file>

<file path=customXml/itemProps3.xml><?xml version="1.0" encoding="utf-8"?>
<ds:datastoreItem xmlns:ds="http://schemas.openxmlformats.org/officeDocument/2006/customXml" ds:itemID="{E6824F48-A95A-4550-B44E-77254EE2523F}"/>
</file>

<file path=docProps/app.xml><?xml version="1.0" encoding="utf-8"?>
<Properties xmlns="http://schemas.openxmlformats.org/officeDocument/2006/extended-properties" xmlns:vt="http://schemas.openxmlformats.org/officeDocument/2006/docPropsVTypes">
  <Template>Civic</Template>
  <TotalTime>912</TotalTime>
  <Words>476</Words>
  <Application>Microsoft Office PowerPoint</Application>
  <PresentationFormat>On-screen Show (4:3)</PresentationFormat>
  <Paragraphs>38</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Civic</vt:lpstr>
      <vt:lpstr>Informal DTC Webinar</vt:lpstr>
      <vt:lpstr>Quick Reminders</vt:lpstr>
      <vt:lpstr>2017-18 Trainings and New Modules</vt:lpstr>
      <vt:lpstr>Issues Reported with ELA PT</vt:lpstr>
      <vt:lpstr>Revised Writing Scoring Guide</vt:lpstr>
      <vt:lpstr>Invalidated Test Participants</vt:lpstr>
      <vt:lpstr>Question &amp; Answer</vt:lpstr>
    </vt:vector>
  </TitlesOfParts>
  <Company>Oregon Department of Education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Administrator</cp:lastModifiedBy>
  <cp:revision>142</cp:revision>
  <cp:lastPrinted>2014-12-09T22:00:27Z</cp:lastPrinted>
  <dcterms:created xsi:type="dcterms:W3CDTF">2014-07-22T18:09:16Z</dcterms:created>
  <dcterms:modified xsi:type="dcterms:W3CDTF">2017-05-10T16:12:19Z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0x010100ACE426A0BE1DCD4282029129806F0353</vt:lpwstr>
  </property>
</Properties>
</file>