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4.xml" ContentType="application/vnd.openxmlformats-officedocument.presentationml.slide+xml"/>
  <Override PartName="/ppt/slides/slide1.xml" ContentType="application/vnd.openxmlformats-officedocument.presentationml.slide+xml"/>
  <Override PartName="/ppt/slides/slide3.xml" ContentType="application/vnd.openxmlformats-officedocument.presentationml.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Layouts/slideLayout3.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11.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2.xml" ContentType="application/vnd.openxmlformats-officedocument.presentationml.slideLayout+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8"/>
  </p:notesMasterIdLst>
  <p:handoutMasterIdLst>
    <p:handoutMasterId r:id="rId9"/>
  </p:handoutMasterIdLst>
  <p:sldIdLst>
    <p:sldId id="258" r:id="rId2"/>
    <p:sldId id="257" r:id="rId3"/>
    <p:sldId id="287" r:id="rId4"/>
    <p:sldId id="288" r:id="rId5"/>
    <p:sldId id="286" r:id="rId6"/>
    <p:sldId id="289" r:id="rId7"/>
  </p:sldIdLst>
  <p:sldSz cx="9144000" cy="6858000" type="screen4x3"/>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16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56" autoAdjust="0"/>
    <p:restoredTop sz="81685" autoAdjust="0"/>
  </p:normalViewPr>
  <p:slideViewPr>
    <p:cSldViewPr>
      <p:cViewPr varScale="1">
        <p:scale>
          <a:sx n="85" d="100"/>
          <a:sy n="85" d="100"/>
        </p:scale>
        <p:origin x="90" y="58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1992" y="-72"/>
      </p:cViewPr>
      <p:guideLst>
        <p:guide orient="horz" pos="2928"/>
        <p:guide pos="216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customXml" Target="../customXml/item2.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customXml" Target="../customXml/item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4820"/>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sz="quarter" idx="1"/>
          </p:nvPr>
        </p:nvSpPr>
        <p:spPr>
          <a:xfrm>
            <a:off x="3898102" y="0"/>
            <a:ext cx="2982119" cy="464820"/>
          </a:xfrm>
          <a:prstGeom prst="rect">
            <a:avLst/>
          </a:prstGeom>
        </p:spPr>
        <p:txBody>
          <a:bodyPr vert="horz" lIns="92446" tIns="46223" rIns="92446" bIns="46223" rtlCol="0"/>
          <a:lstStyle>
            <a:lvl1pPr algn="r">
              <a:defRPr sz="1200"/>
            </a:lvl1pPr>
          </a:lstStyle>
          <a:p>
            <a:fld id="{52DE066A-9A01-4DF3-BB04-6761B4005E17}" type="datetimeFigureOut">
              <a:rPr lang="en-US" smtClean="0"/>
              <a:t>12/5/2018</a:t>
            </a:fld>
            <a:endParaRPr lang="en-US"/>
          </a:p>
        </p:txBody>
      </p:sp>
      <p:sp>
        <p:nvSpPr>
          <p:cNvPr id="4" name="Footer Placeholder 3"/>
          <p:cNvSpPr>
            <a:spLocks noGrp="1"/>
          </p:cNvSpPr>
          <p:nvPr>
            <p:ph type="ftr" sz="quarter" idx="2"/>
          </p:nvPr>
        </p:nvSpPr>
        <p:spPr>
          <a:xfrm>
            <a:off x="0" y="8829967"/>
            <a:ext cx="2982119" cy="464820"/>
          </a:xfrm>
          <a:prstGeom prst="rect">
            <a:avLst/>
          </a:prstGeom>
        </p:spPr>
        <p:txBody>
          <a:bodyPr vert="horz" lIns="92446" tIns="46223" rIns="92446" bIns="46223" rtlCol="0" anchor="b"/>
          <a:lstStyle>
            <a:lvl1pPr algn="l">
              <a:defRPr sz="1200"/>
            </a:lvl1pPr>
          </a:lstStyle>
          <a:p>
            <a:endParaRPr lang="en-US"/>
          </a:p>
        </p:txBody>
      </p:sp>
      <p:sp>
        <p:nvSpPr>
          <p:cNvPr id="5" name="Slide Number Placeholder 4"/>
          <p:cNvSpPr>
            <a:spLocks noGrp="1"/>
          </p:cNvSpPr>
          <p:nvPr>
            <p:ph type="sldNum" sz="quarter" idx="3"/>
          </p:nvPr>
        </p:nvSpPr>
        <p:spPr>
          <a:xfrm>
            <a:off x="3898102" y="8829967"/>
            <a:ext cx="2982119" cy="464820"/>
          </a:xfrm>
          <a:prstGeom prst="rect">
            <a:avLst/>
          </a:prstGeom>
        </p:spPr>
        <p:txBody>
          <a:bodyPr vert="horz" lIns="92446" tIns="46223" rIns="92446" bIns="46223" rtlCol="0" anchor="b"/>
          <a:lstStyle>
            <a:lvl1pPr algn="r">
              <a:defRPr sz="1200"/>
            </a:lvl1pPr>
          </a:lstStyle>
          <a:p>
            <a:fld id="{54742F26-D69D-47A0-8869-F26E0BEFA147}" type="slidenum">
              <a:rPr lang="en-US" smtClean="0"/>
              <a:t>‹#›</a:t>
            </a:fld>
            <a:endParaRPr lang="en-US"/>
          </a:p>
        </p:txBody>
      </p:sp>
    </p:spTree>
    <p:extLst>
      <p:ext uri="{BB962C8B-B14F-4D97-AF65-F5344CB8AC3E}">
        <p14:creationId xmlns:p14="http://schemas.microsoft.com/office/powerpoint/2010/main" val="39778185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4820"/>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idx="1"/>
          </p:nvPr>
        </p:nvSpPr>
        <p:spPr>
          <a:xfrm>
            <a:off x="3898102" y="0"/>
            <a:ext cx="2982119" cy="464820"/>
          </a:xfrm>
          <a:prstGeom prst="rect">
            <a:avLst/>
          </a:prstGeom>
        </p:spPr>
        <p:txBody>
          <a:bodyPr vert="horz" lIns="92446" tIns="46223" rIns="92446" bIns="46223" rtlCol="0"/>
          <a:lstStyle>
            <a:lvl1pPr algn="r">
              <a:defRPr sz="1200"/>
            </a:lvl1pPr>
          </a:lstStyle>
          <a:p>
            <a:fld id="{B1D45D18-6393-45AA-9BDC-983052B8E5F7}" type="datetimeFigureOut">
              <a:rPr lang="en-US" smtClean="0"/>
              <a:t>12/5/2018</a:t>
            </a:fld>
            <a:endParaRPr lang="en-US"/>
          </a:p>
        </p:txBody>
      </p:sp>
      <p:sp>
        <p:nvSpPr>
          <p:cNvPr id="4" name="Slide Image Placeholder 3"/>
          <p:cNvSpPr>
            <a:spLocks noGrp="1" noRot="1" noChangeAspect="1"/>
          </p:cNvSpPr>
          <p:nvPr>
            <p:ph type="sldImg" idx="2"/>
          </p:nvPr>
        </p:nvSpPr>
        <p:spPr>
          <a:xfrm>
            <a:off x="1117600" y="696913"/>
            <a:ext cx="4648200" cy="3486150"/>
          </a:xfrm>
          <a:prstGeom prst="rect">
            <a:avLst/>
          </a:prstGeom>
          <a:noFill/>
          <a:ln w="12700">
            <a:solidFill>
              <a:prstClr val="black"/>
            </a:solidFill>
          </a:ln>
        </p:spPr>
        <p:txBody>
          <a:bodyPr vert="horz" lIns="92446" tIns="46223" rIns="92446" bIns="46223" rtlCol="0" anchor="ctr"/>
          <a:lstStyle/>
          <a:p>
            <a:endParaRPr lang="en-US"/>
          </a:p>
        </p:txBody>
      </p:sp>
      <p:sp>
        <p:nvSpPr>
          <p:cNvPr id="5" name="Notes Placeholder 4"/>
          <p:cNvSpPr>
            <a:spLocks noGrp="1"/>
          </p:cNvSpPr>
          <p:nvPr>
            <p:ph type="body" sz="quarter" idx="3"/>
          </p:nvPr>
        </p:nvSpPr>
        <p:spPr>
          <a:xfrm>
            <a:off x="688182" y="4415790"/>
            <a:ext cx="5505450" cy="4183380"/>
          </a:xfrm>
          <a:prstGeom prst="rect">
            <a:avLst/>
          </a:prstGeom>
        </p:spPr>
        <p:txBody>
          <a:bodyPr vert="horz" lIns="92446" tIns="46223" rIns="92446" bIns="46223"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82119" cy="464820"/>
          </a:xfrm>
          <a:prstGeom prst="rect">
            <a:avLst/>
          </a:prstGeom>
        </p:spPr>
        <p:txBody>
          <a:bodyPr vert="horz" lIns="92446" tIns="46223" rIns="92446" bIns="46223" rtlCol="0" anchor="b"/>
          <a:lstStyle>
            <a:lvl1pPr algn="l">
              <a:defRPr sz="1200"/>
            </a:lvl1pPr>
          </a:lstStyle>
          <a:p>
            <a:endParaRPr lang="en-US"/>
          </a:p>
        </p:txBody>
      </p:sp>
      <p:sp>
        <p:nvSpPr>
          <p:cNvPr id="7" name="Slide Number Placeholder 6"/>
          <p:cNvSpPr>
            <a:spLocks noGrp="1"/>
          </p:cNvSpPr>
          <p:nvPr>
            <p:ph type="sldNum" sz="quarter" idx="5"/>
          </p:nvPr>
        </p:nvSpPr>
        <p:spPr>
          <a:xfrm>
            <a:off x="3898102" y="8829967"/>
            <a:ext cx="2982119" cy="464820"/>
          </a:xfrm>
          <a:prstGeom prst="rect">
            <a:avLst/>
          </a:prstGeom>
        </p:spPr>
        <p:txBody>
          <a:bodyPr vert="horz" lIns="92446" tIns="46223" rIns="92446" bIns="46223" rtlCol="0" anchor="b"/>
          <a:lstStyle>
            <a:lvl1pPr algn="r">
              <a:defRPr sz="1200"/>
            </a:lvl1pPr>
          </a:lstStyle>
          <a:p>
            <a:fld id="{229FE0B8-4B27-4B96-82D5-3C6CC8C3EC56}" type="slidenum">
              <a:rPr lang="en-US" smtClean="0"/>
              <a:t>‹#›</a:t>
            </a:fld>
            <a:endParaRPr lang="en-US"/>
          </a:p>
        </p:txBody>
      </p:sp>
    </p:spTree>
    <p:extLst>
      <p:ext uri="{BB962C8B-B14F-4D97-AF65-F5344CB8AC3E}">
        <p14:creationId xmlns:p14="http://schemas.microsoft.com/office/powerpoint/2010/main" val="24149692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29FE0B8-4B27-4B96-82D5-3C6CC8C3EC56}" type="slidenum">
              <a:rPr lang="en-US" smtClean="0"/>
              <a:t>1</a:t>
            </a:fld>
            <a:endParaRPr lang="en-US"/>
          </a:p>
        </p:txBody>
      </p:sp>
    </p:spTree>
    <p:extLst>
      <p:ext uri="{BB962C8B-B14F-4D97-AF65-F5344CB8AC3E}">
        <p14:creationId xmlns:p14="http://schemas.microsoft.com/office/powerpoint/2010/main" val="37481733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fld id="{229FE0B8-4B27-4B96-82D5-3C6CC8C3EC56}" type="slidenum">
              <a:rPr lang="en-US" smtClean="0"/>
              <a:t>2</a:t>
            </a:fld>
            <a:endParaRPr lang="en-US"/>
          </a:p>
        </p:txBody>
      </p:sp>
    </p:spTree>
    <p:extLst>
      <p:ext uri="{BB962C8B-B14F-4D97-AF65-F5344CB8AC3E}">
        <p14:creationId xmlns:p14="http://schemas.microsoft.com/office/powerpoint/2010/main" val="11442796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29FE0B8-4B27-4B96-82D5-3C6CC8C3EC56}"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220183946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jpe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103652"/>
            <a:ext cx="8833104" cy="597567"/>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pic>
        <p:nvPicPr>
          <p:cNvPr id="20" name="Picture 2" descr="OAKS Web Button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361876" y="2207560"/>
            <a:ext cx="438158" cy="4372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Picture 2" descr="X:\Library\Logos and Brands\2016\O_TeachingLearningAsmt\lbl_TeachingLearningAsmt-sm.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990600" y="6096000"/>
            <a:ext cx="2362200" cy="639088"/>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3" descr="X:\Library\Logos and Brands\2016\O_AccountabilityResearchInfoServices\lbl_AccountabilityResearchInfoServices.jp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5181600" y="6069100"/>
            <a:ext cx="3022092" cy="665988"/>
          </a:xfrm>
          <a:prstGeom prst="rect">
            <a:avLst/>
          </a:prstGeom>
          <a:noFill/>
          <a:extLst>
            <a:ext uri="{909E8E84-426E-40DD-AFC4-6F175D3DCCD1}">
              <a14:hiddenFill xmlns:a14="http://schemas.microsoft.com/office/drawing/2010/main">
                <a:solidFill>
                  <a:srgbClr val="FFFFFF"/>
                </a:solidFill>
              </a14:hiddenFill>
            </a:ext>
          </a:extLst>
        </p:spPr>
      </p:pic>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5791200" y="6404984"/>
            <a:ext cx="3044952" cy="365760"/>
          </a:xfrm>
          <a:prstGeom prst="rect">
            <a:avLst/>
          </a:prstGeom>
        </p:spPr>
        <p:txBody>
          <a:bodyPr/>
          <a:lstStyle/>
          <a:p>
            <a:fld id="{17ACD3B2-23CE-4CC1-AC69-CE896D43AD09}" type="datetime1">
              <a:rPr lang="en-US" smtClean="0"/>
              <a:t>12/5/2018</a:t>
            </a:fld>
            <a:endParaRPr lang="en-US"/>
          </a:p>
        </p:txBody>
      </p:sp>
      <p:sp>
        <p:nvSpPr>
          <p:cNvPr id="5" name="Footer Placeholder 4"/>
          <p:cNvSpPr>
            <a:spLocks noGrp="1"/>
          </p:cNvSpPr>
          <p:nvPr>
            <p:ph type="ftr" sz="quarter" idx="11"/>
          </p:nvPr>
        </p:nvSpPr>
        <p:spPr>
          <a:xfrm>
            <a:off x="304800" y="6410848"/>
            <a:ext cx="3581400" cy="365760"/>
          </a:xfrm>
          <a:prstGeom prst="rect">
            <a:avLst/>
          </a:prstGeom>
        </p:spPr>
        <p:txBody>
          <a:bodyPr/>
          <a:lstStyle/>
          <a:p>
            <a:r>
              <a:rPr lang="en-US" dirty="0" smtClean="0"/>
              <a:t>Office of Learning – Assessment</a:t>
            </a:r>
          </a:p>
          <a:p>
            <a:endParaRPr lang="en-US" dirty="0"/>
          </a:p>
        </p:txBody>
      </p:sp>
      <p:sp>
        <p:nvSpPr>
          <p:cNvPr id="6" name="Slide Number Placeholder 5"/>
          <p:cNvSpPr>
            <a:spLocks noGrp="1"/>
          </p:cNvSpPr>
          <p:nvPr>
            <p:ph type="sldNum" sz="quarter" idx="12"/>
          </p:nvPr>
        </p:nvSpPr>
        <p:spPr>
          <a:xfrm>
            <a:off x="4343400" y="1040174"/>
            <a:ext cx="457200" cy="441325"/>
          </a:xfrm>
          <a:prstGeom prst="rect">
            <a:avLst/>
          </a:prstGeom>
        </p:spPr>
        <p:txBody>
          <a:bodyPr/>
          <a:lstStyle/>
          <a:p>
            <a:fld id="{CEB2204D-2938-493C-86A2-C49CF71EEF58}"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4" name="Date Placeholder 3"/>
          <p:cNvSpPr>
            <a:spLocks noGrp="1"/>
          </p:cNvSpPr>
          <p:nvPr>
            <p:ph type="dt" sz="half" idx="10"/>
          </p:nvPr>
        </p:nvSpPr>
        <p:spPr>
          <a:xfrm>
            <a:off x="5791200" y="6404984"/>
            <a:ext cx="3044952" cy="365760"/>
          </a:xfrm>
          <a:prstGeom prst="rect">
            <a:avLst/>
          </a:prstGeom>
        </p:spPr>
        <p:txBody>
          <a:bodyPr/>
          <a:lstStyle/>
          <a:p>
            <a:fld id="{35760241-52D4-4C0D-9708-865D3B8131F7}" type="datetime1">
              <a:rPr lang="en-US" smtClean="0"/>
              <a:t>12/5/2018</a:t>
            </a:fld>
            <a:endParaRPr lang="en-US"/>
          </a:p>
        </p:txBody>
      </p:sp>
      <p:sp>
        <p:nvSpPr>
          <p:cNvPr id="5" name="Footer Placeholder 4"/>
          <p:cNvSpPr>
            <a:spLocks noGrp="1"/>
          </p:cNvSpPr>
          <p:nvPr>
            <p:ph type="ftr" sz="quarter" idx="11"/>
          </p:nvPr>
        </p:nvSpPr>
        <p:spPr>
          <a:xfrm>
            <a:off x="304800" y="6410848"/>
            <a:ext cx="3581400" cy="365760"/>
          </a:xfrm>
          <a:prstGeom prst="rect">
            <a:avLst/>
          </a:prstGeom>
        </p:spPr>
        <p:txBody>
          <a:bodyPr/>
          <a:lstStyle/>
          <a:p>
            <a:r>
              <a:rPr lang="en-US" dirty="0" smtClean="0"/>
              <a:t>Office of Learning – Assessment</a:t>
            </a:r>
          </a:p>
          <a:p>
            <a:endParaRPr lang="en-US" dirty="0"/>
          </a:p>
        </p:txBody>
      </p:sp>
      <p:sp>
        <p:nvSpPr>
          <p:cNvPr id="2" name="Vertical Title 1"/>
          <p:cNvSpPr>
            <a:spLocks noGrp="1"/>
          </p:cNvSpPr>
          <p:nvPr>
            <p:ph type="title" orient="vert"/>
          </p:nvPr>
        </p:nvSpPr>
        <p:spPr>
          <a:xfrm>
            <a:off x="7391400" y="304801"/>
            <a:ext cx="1447800" cy="5851525"/>
          </a:xfrm>
        </p:spPr>
        <p:txBody>
          <a:bodyPr vert="eaVert"/>
          <a:lstStyle/>
          <a:p>
            <a:r>
              <a:rPr kumimoji="0" lang="en-US" dirty="0" smtClean="0"/>
              <a:t>Click to edit Master title style</a:t>
            </a:r>
            <a:endParaRPr kumimoji="0" lang="en-US" dirty="0"/>
          </a:p>
        </p:txBody>
      </p:sp>
      <p:pic>
        <p:nvPicPr>
          <p:cNvPr id="16" name="Picture 2" descr="OAKS Web Button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934200" y="3020251"/>
            <a:ext cx="438158" cy="4372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Picture 2" descr="Office of Learni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308604" y="6424103"/>
            <a:ext cx="2514600" cy="238125"/>
          </a:xfrm>
          <a:prstGeom prst="rect">
            <a:avLst/>
          </a:prstGeom>
          <a:noFill/>
          <a:extLst>
            <a:ext uri="{909E8E84-426E-40DD-AFC4-6F175D3DCCD1}">
              <a14:hiddenFill xmlns:a14="http://schemas.microsoft.com/office/drawing/2010/main">
                <a:solidFill>
                  <a:srgbClr val="FFFFFF"/>
                </a:solidFill>
              </a14:hiddenFill>
            </a:ext>
          </a:extLst>
        </p:spPr>
      </p:pic>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6" name="Slide Number Placeholder 5"/>
          <p:cNvSpPr>
            <a:spLocks noGrp="1"/>
          </p:cNvSpPr>
          <p:nvPr>
            <p:ph type="sldNum" sz="quarter" idx="12"/>
          </p:nvPr>
        </p:nvSpPr>
        <p:spPr>
          <a:xfrm>
            <a:off x="4361688" y="1026372"/>
            <a:ext cx="457200" cy="441325"/>
          </a:xfrm>
          <a:prstGeom prst="rect">
            <a:avLst/>
          </a:prstGeom>
        </p:spPr>
        <p:txBody>
          <a:bodyPr/>
          <a:lstStyle/>
          <a:p>
            <a:fld id="{CEB2204D-2938-493C-86A2-C49CF71EEF58}"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103652"/>
            <a:ext cx="8845296" cy="597567"/>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pic>
        <p:nvPicPr>
          <p:cNvPr id="20" name="Picture 2" descr="OAKS Web Button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362442" y="2209800"/>
            <a:ext cx="438158" cy="4372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 name="Picture 2" descr="X:\Library\Logos and Brands\2016\O_TeachingLearningAsmt\lbl_TeachingLearningAsmt-sm.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990600" y="6096000"/>
            <a:ext cx="2362200" cy="639088"/>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X:\Library\Logos and Brands\2016\O_AccountabilityResearchInfoServices\lbl_AccountabilityResearchInfoServices.jp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5181600" y="6069100"/>
            <a:ext cx="3022092" cy="665988"/>
          </a:xfrm>
          <a:prstGeom prst="rect">
            <a:avLst/>
          </a:prstGeom>
          <a:noFill/>
          <a:extLst>
            <a:ext uri="{909E8E84-426E-40DD-AFC4-6F175D3DCCD1}">
              <a14:hiddenFill xmlns:a14="http://schemas.microsoft.com/office/drawing/2010/main">
                <a:solidFill>
                  <a:srgbClr val="FFFFFF"/>
                </a:solidFill>
              </a14:hiddenFill>
            </a:ext>
          </a:extLst>
        </p:spPr>
      </p:pic>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a:prstGeom prst="rect">
            <a:avLst/>
          </a:prstGeom>
        </p:spPr>
        <p:txBody>
          <a:bodyPr/>
          <a:lstStyle/>
          <a:p>
            <a:fld id="{82C6D8B5-3D11-470C-873E-925C97ADE43D}" type="datetime1">
              <a:rPr lang="en-US" smtClean="0"/>
              <a:t>12/5/2018</a:t>
            </a:fld>
            <a:endParaRPr lang="en-US"/>
          </a:p>
        </p:txBody>
      </p:sp>
      <p:sp>
        <p:nvSpPr>
          <p:cNvPr id="6" name="Footer Placeholder 5"/>
          <p:cNvSpPr>
            <a:spLocks noGrp="1"/>
          </p:cNvSpPr>
          <p:nvPr>
            <p:ph type="ftr" sz="quarter" idx="11"/>
          </p:nvPr>
        </p:nvSpPr>
        <p:spPr>
          <a:xfrm>
            <a:off x="304800" y="6410848"/>
            <a:ext cx="3581400" cy="365760"/>
          </a:xfrm>
          <a:prstGeom prst="rect">
            <a:avLst/>
          </a:prstGeom>
        </p:spPr>
        <p:txBody>
          <a:bodyPr/>
          <a:lstStyle/>
          <a:p>
            <a:r>
              <a:rPr lang="en-US" dirty="0" smtClean="0"/>
              <a:t>Office of Learning – Assessment</a:t>
            </a:r>
          </a:p>
          <a:p>
            <a:endParaRPr lang="en-US" dirty="0"/>
          </a:p>
        </p:txBody>
      </p:sp>
      <p:sp>
        <p:nvSpPr>
          <p:cNvPr id="7" name="Slide Number Placeholder 6"/>
          <p:cNvSpPr>
            <a:spLocks noGrp="1"/>
          </p:cNvSpPr>
          <p:nvPr>
            <p:ph type="sldNum" sz="quarter" idx="12"/>
          </p:nvPr>
        </p:nvSpPr>
        <p:spPr>
          <a:xfrm>
            <a:off x="4343400" y="1040174"/>
            <a:ext cx="457200" cy="441325"/>
          </a:xfrm>
          <a:prstGeom prst="rect">
            <a:avLst/>
          </a:prstGeom>
        </p:spPr>
        <p:txBody>
          <a:bodyPr/>
          <a:lstStyle/>
          <a:p>
            <a:fld id="{CEB2204D-2938-493C-86A2-C49CF71EEF58}"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a:xfrm>
            <a:off x="5791200" y="6404984"/>
            <a:ext cx="3044952" cy="365760"/>
          </a:xfrm>
          <a:prstGeom prst="rect">
            <a:avLst/>
          </a:prstGeom>
        </p:spPr>
        <p:txBody>
          <a:bodyPr/>
          <a:lstStyle/>
          <a:p>
            <a:fld id="{A8775C08-7F7B-406A-A262-BBC4C127E453}" type="datetime1">
              <a:rPr lang="en-US" smtClean="0"/>
              <a:t>12/5/2018</a:t>
            </a:fld>
            <a:endParaRPr lang="en-US"/>
          </a:p>
        </p:txBody>
      </p:sp>
      <p:sp>
        <p:nvSpPr>
          <p:cNvPr id="8" name="Footer Placeholder 7"/>
          <p:cNvSpPr>
            <a:spLocks noGrp="1"/>
          </p:cNvSpPr>
          <p:nvPr>
            <p:ph type="ftr" sz="quarter" idx="11"/>
          </p:nvPr>
        </p:nvSpPr>
        <p:spPr>
          <a:xfrm>
            <a:off x="304800" y="6409944"/>
            <a:ext cx="3581400" cy="365760"/>
          </a:xfrm>
          <a:prstGeom prst="rect">
            <a:avLst/>
          </a:prstGeom>
        </p:spPr>
        <p:txBody>
          <a:bodyPr/>
          <a:lstStyle/>
          <a:p>
            <a:r>
              <a:rPr lang="en-US" dirty="0" smtClean="0"/>
              <a:t>Office of Learning – Assessment</a:t>
            </a:r>
          </a:p>
          <a:p>
            <a:endParaRPr lang="en-US" dirty="0"/>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pic>
        <p:nvPicPr>
          <p:cNvPr id="28" name="Picture 2" descr="OAKS Web Button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361876" y="1050525"/>
            <a:ext cx="438158" cy="4372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 name="Picture 2" descr="Office of Learni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308604" y="6424103"/>
            <a:ext cx="2514600" cy="238125"/>
          </a:xfrm>
          <a:prstGeom prst="rect">
            <a:avLst/>
          </a:prstGeom>
          <a:noFill/>
          <a:extLst>
            <a:ext uri="{909E8E84-426E-40DD-AFC4-6F175D3DCCD1}">
              <a14:hiddenFill xmlns:a14="http://schemas.microsoft.com/office/drawing/2010/main">
                <a:solidFill>
                  <a:srgbClr val="FFFFFF"/>
                </a:solidFill>
              </a14:hiddenFill>
            </a:ext>
          </a:extLst>
        </p:spPr>
      </p:pic>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5791200" y="6404984"/>
            <a:ext cx="3044952" cy="365760"/>
          </a:xfrm>
          <a:prstGeom prst="rect">
            <a:avLst/>
          </a:prstGeom>
        </p:spPr>
        <p:txBody>
          <a:bodyPr/>
          <a:lstStyle/>
          <a:p>
            <a:fld id="{FDD5EBE9-E9DB-497A-8535-1DE8D4B3D0A9}" type="datetime1">
              <a:rPr lang="en-US" smtClean="0"/>
              <a:t>12/5/2018</a:t>
            </a:fld>
            <a:endParaRPr lang="en-US"/>
          </a:p>
        </p:txBody>
      </p:sp>
      <p:sp>
        <p:nvSpPr>
          <p:cNvPr id="4" name="Footer Placeholder 3"/>
          <p:cNvSpPr>
            <a:spLocks noGrp="1"/>
          </p:cNvSpPr>
          <p:nvPr>
            <p:ph type="ftr" sz="quarter" idx="11"/>
          </p:nvPr>
        </p:nvSpPr>
        <p:spPr>
          <a:xfrm>
            <a:off x="304800" y="6410848"/>
            <a:ext cx="3581400" cy="365760"/>
          </a:xfrm>
          <a:prstGeom prst="rect">
            <a:avLst/>
          </a:prstGeom>
        </p:spPr>
        <p:txBody>
          <a:bodyPr/>
          <a:lstStyle/>
          <a:p>
            <a:r>
              <a:rPr lang="en-US" dirty="0" smtClean="0"/>
              <a:t>Office of Learning – Assessment</a:t>
            </a:r>
          </a:p>
          <a:p>
            <a:endParaRPr lang="en-US" dirty="0"/>
          </a:p>
        </p:txBody>
      </p:sp>
      <p:sp>
        <p:nvSpPr>
          <p:cNvPr id="5" name="Slide Number Placeholder 4"/>
          <p:cNvSpPr>
            <a:spLocks noGrp="1"/>
          </p:cNvSpPr>
          <p:nvPr>
            <p:ph type="sldNum" sz="quarter" idx="12"/>
          </p:nvPr>
        </p:nvSpPr>
        <p:spPr>
          <a:xfrm>
            <a:off x="4343400" y="1036020"/>
            <a:ext cx="457200" cy="441325"/>
          </a:xfrm>
          <a:prstGeom prst="rect">
            <a:avLst/>
          </a:prstGeom>
        </p:spPr>
        <p:txBody>
          <a:bodyPr/>
          <a:lstStyle/>
          <a:p>
            <a:fld id="{CEB2204D-2938-493C-86A2-C49CF71EEF5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a:xfrm>
            <a:off x="5791200" y="6404984"/>
            <a:ext cx="3044952" cy="365760"/>
          </a:xfrm>
          <a:prstGeom prst="rect">
            <a:avLst/>
          </a:prstGeom>
        </p:spPr>
        <p:txBody>
          <a:bodyPr/>
          <a:lstStyle/>
          <a:p>
            <a:fld id="{C79052FC-CBE8-452E-B7D3-6BE30A91BDBD}" type="datetime1">
              <a:rPr lang="en-US" smtClean="0"/>
              <a:t>12/5/2018</a:t>
            </a:fld>
            <a:endParaRPr lang="en-US"/>
          </a:p>
        </p:txBody>
      </p:sp>
      <p:sp>
        <p:nvSpPr>
          <p:cNvPr id="3" name="Footer Placeholder 2"/>
          <p:cNvSpPr>
            <a:spLocks noGrp="1"/>
          </p:cNvSpPr>
          <p:nvPr>
            <p:ph type="ftr" sz="quarter" idx="11"/>
          </p:nvPr>
        </p:nvSpPr>
        <p:spPr>
          <a:xfrm>
            <a:off x="304800" y="6410848"/>
            <a:ext cx="3581400" cy="365760"/>
          </a:xfrm>
          <a:prstGeom prst="rect">
            <a:avLst/>
          </a:prstGeom>
        </p:spPr>
        <p:txBody>
          <a:bodyPr/>
          <a:lstStyle/>
          <a:p>
            <a:r>
              <a:rPr lang="en-US" dirty="0" smtClean="0"/>
              <a:t>Office of Learning – Assessment</a:t>
            </a:r>
          </a:p>
          <a:p>
            <a:endParaRPr lang="en-US" dirty="0"/>
          </a:p>
        </p:txBody>
      </p:sp>
      <p:pic>
        <p:nvPicPr>
          <p:cNvPr id="11" name="Picture 2" descr="OAKS Web Button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343777" y="6327792"/>
            <a:ext cx="438158" cy="4372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91200" y="6404984"/>
            <a:ext cx="3044952" cy="365760"/>
          </a:xfrm>
          <a:prstGeom prst="rect">
            <a:avLst/>
          </a:prstGeom>
        </p:spPr>
        <p:txBody>
          <a:bodyPr/>
          <a:lstStyle/>
          <a:p>
            <a:fld id="{564C0C39-5FE3-49BE-88E5-9372A4820644}" type="datetime1">
              <a:rPr lang="en-US" smtClean="0"/>
              <a:t>12/5/2018</a:t>
            </a:fld>
            <a:endParaRPr lang="en-US"/>
          </a:p>
        </p:txBody>
      </p:sp>
      <p:sp>
        <p:nvSpPr>
          <p:cNvPr id="6" name="Footer Placeholder 5"/>
          <p:cNvSpPr>
            <a:spLocks noGrp="1"/>
          </p:cNvSpPr>
          <p:nvPr>
            <p:ph type="ftr" sz="quarter" idx="11"/>
          </p:nvPr>
        </p:nvSpPr>
        <p:spPr>
          <a:xfrm>
            <a:off x="301752" y="6410848"/>
            <a:ext cx="3383280" cy="365760"/>
          </a:xfrm>
          <a:prstGeom prst="rect">
            <a:avLst/>
          </a:prstGeom>
        </p:spPr>
        <p:txBody>
          <a:bodyPr/>
          <a:lstStyle/>
          <a:p>
            <a:r>
              <a:rPr lang="en-US" dirty="0" smtClean="0"/>
              <a:t>Office of Learning – Assessment</a:t>
            </a:r>
          </a:p>
          <a:p>
            <a:endParaRPr lang="en-US" dirty="0"/>
          </a:p>
        </p:txBody>
      </p:sp>
      <p:pic>
        <p:nvPicPr>
          <p:cNvPr id="22" name="Picture 2" descr="OAKS Web Button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389888" y="322751"/>
            <a:ext cx="438158" cy="4372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 name="Picture 2" descr="Office of Learni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308604" y="6424103"/>
            <a:ext cx="2514600" cy="238125"/>
          </a:xfrm>
          <a:prstGeom prst="rect">
            <a:avLst/>
          </a:prstGeom>
          <a:noFill/>
          <a:extLst>
            <a:ext uri="{909E8E84-426E-40DD-AFC4-6F175D3DCCD1}">
              <a14:hiddenFill xmlns:a14="http://schemas.microsoft.com/office/drawing/2010/main">
                <a:solidFill>
                  <a:srgbClr val="FFFFFF"/>
                </a:solidFill>
              </a14:hiddenFill>
            </a:ext>
          </a:extLst>
        </p:spPr>
      </p:pic>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a:prstGeom prst="rect">
            <a:avLst/>
          </a:prstGeom>
        </p:spPr>
        <p:txBody>
          <a:bodyPr/>
          <a:lstStyle/>
          <a:p>
            <a:fld id="{059E0B67-9E5B-4777-A009-858CEC886942}" type="datetime1">
              <a:rPr lang="en-US" smtClean="0"/>
              <a:t>12/5/2018</a:t>
            </a:fld>
            <a:endParaRPr lang="en-US"/>
          </a:p>
        </p:txBody>
      </p:sp>
      <p:sp>
        <p:nvSpPr>
          <p:cNvPr id="6" name="Footer Placeholder 5"/>
          <p:cNvSpPr>
            <a:spLocks noGrp="1"/>
          </p:cNvSpPr>
          <p:nvPr>
            <p:ph type="ftr" sz="quarter" idx="11"/>
          </p:nvPr>
        </p:nvSpPr>
        <p:spPr>
          <a:xfrm>
            <a:off x="301752" y="6410848"/>
            <a:ext cx="3584448" cy="365760"/>
          </a:xfrm>
          <a:prstGeom prst="rect">
            <a:avLst/>
          </a:prstGeom>
        </p:spPr>
        <p:txBody>
          <a:bodyPr/>
          <a:lstStyle/>
          <a:p>
            <a:r>
              <a:rPr lang="en-US" dirty="0" smtClean="0"/>
              <a:t>Office of Learning – Assessment</a:t>
            </a:r>
          </a:p>
          <a:p>
            <a:endParaRPr lang="en-US" dirty="0"/>
          </a:p>
        </p:txBody>
      </p:sp>
      <p:pic>
        <p:nvPicPr>
          <p:cNvPr id="23" name="Picture 2" descr="OAKS Web Button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389888" y="323088"/>
            <a:ext cx="438158" cy="4372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 name="Picture 2" descr="Office of Learni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308604" y="6424103"/>
            <a:ext cx="2514600" cy="2381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5.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103653"/>
            <a:ext cx="8842248" cy="5942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pic>
        <p:nvPicPr>
          <p:cNvPr id="1026" name="Picture 2" descr="OAKS Web Button_2014"/>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4361876" y="1050525"/>
            <a:ext cx="438158" cy="4372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 name="Picture 2" descr="X:\Library\Logos and Brands\2016\O_TeachingLearningAsmt\lbl_TeachingLearningAsmt-sm.jpg"/>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990600" y="6096000"/>
            <a:ext cx="2362200" cy="639088"/>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3" descr="X:\Library\Logos and Brands\2016\O_AccountabilityResearchInfoServices\lbl_AccountabilityResearchInfoServices.jpg"/>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5181600" y="6069100"/>
            <a:ext cx="3022092" cy="665988"/>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ftr="0" dt="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oregon.gov/ode/educator-resources/assessment/Documents/NCEO_Strategies_for_meeting_1_percent_cap.pdf"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US" dirty="0" smtClean="0"/>
              <a:t>June 14, 2017</a:t>
            </a:r>
          </a:p>
          <a:p>
            <a:endParaRPr lang="en-US" dirty="0"/>
          </a:p>
        </p:txBody>
      </p:sp>
      <p:sp>
        <p:nvSpPr>
          <p:cNvPr id="4" name="Title 3"/>
          <p:cNvSpPr>
            <a:spLocks noGrp="1"/>
          </p:cNvSpPr>
          <p:nvPr>
            <p:ph type="title"/>
          </p:nvPr>
        </p:nvSpPr>
        <p:spPr/>
        <p:txBody>
          <a:bodyPr/>
          <a:lstStyle/>
          <a:p>
            <a:r>
              <a:rPr lang="en-US" dirty="0" smtClean="0"/>
              <a:t>Informal DTC Webinar</a:t>
            </a:r>
            <a:endParaRPr lang="en-US" dirty="0"/>
          </a:p>
        </p:txBody>
      </p:sp>
      <p:sp>
        <p:nvSpPr>
          <p:cNvPr id="3" name="TextBox 2"/>
          <p:cNvSpPr txBox="1"/>
          <p:nvPr/>
        </p:nvSpPr>
        <p:spPr>
          <a:xfrm>
            <a:off x="1489934" y="3741002"/>
            <a:ext cx="6248400" cy="830997"/>
          </a:xfrm>
          <a:prstGeom prst="rect">
            <a:avLst/>
          </a:prstGeom>
          <a:noFill/>
        </p:spPr>
        <p:txBody>
          <a:bodyPr wrap="square" rtlCol="0">
            <a:spAutoFit/>
          </a:bodyPr>
          <a:lstStyle/>
          <a:p>
            <a:pPr algn="ctr"/>
            <a:r>
              <a:rPr lang="en-US" sz="2400" dirty="0" smtClean="0"/>
              <a:t>Welcome!  Thank you for joining us.  We will begin shortly.</a:t>
            </a:r>
            <a:endParaRPr lang="en-US" sz="2400" dirty="0"/>
          </a:p>
        </p:txBody>
      </p:sp>
    </p:spTree>
    <p:extLst>
      <p:ext uri="{BB962C8B-B14F-4D97-AF65-F5344CB8AC3E}">
        <p14:creationId xmlns:p14="http://schemas.microsoft.com/office/powerpoint/2010/main" val="28737556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Quick Reminders</a:t>
            </a:r>
            <a:endParaRPr lang="en-US" dirty="0"/>
          </a:p>
        </p:txBody>
      </p:sp>
      <p:sp>
        <p:nvSpPr>
          <p:cNvPr id="5" name="Content Placeholder 4"/>
          <p:cNvSpPr>
            <a:spLocks noGrp="1"/>
          </p:cNvSpPr>
          <p:nvPr>
            <p:ph sz="quarter" idx="1"/>
          </p:nvPr>
        </p:nvSpPr>
        <p:spPr/>
        <p:txBody>
          <a:bodyPr/>
          <a:lstStyle/>
          <a:p>
            <a:pPr lvl="0"/>
            <a:r>
              <a:rPr lang="en-US" dirty="0" smtClean="0"/>
              <a:t>Smarter Balanced and OAKS test window closed 6/9</a:t>
            </a:r>
            <a:endParaRPr lang="en-US" dirty="0"/>
          </a:p>
          <a:p>
            <a:endParaRPr lang="en-US" dirty="0"/>
          </a:p>
        </p:txBody>
      </p:sp>
    </p:spTree>
    <p:extLst>
      <p:ext uri="{BB962C8B-B14F-4D97-AF65-F5344CB8AC3E}">
        <p14:creationId xmlns:p14="http://schemas.microsoft.com/office/powerpoint/2010/main" val="26841408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ESSA</a:t>
            </a:r>
            <a:r>
              <a:rPr lang="en-US" dirty="0"/>
              <a:t> 1.0% participation cap</a:t>
            </a:r>
          </a:p>
        </p:txBody>
      </p:sp>
      <p:sp>
        <p:nvSpPr>
          <p:cNvPr id="3" name="Content Placeholder 2"/>
          <p:cNvSpPr>
            <a:spLocks noGrp="1"/>
          </p:cNvSpPr>
          <p:nvPr>
            <p:ph sz="quarter" idx="1"/>
          </p:nvPr>
        </p:nvSpPr>
        <p:spPr/>
        <p:txBody>
          <a:bodyPr/>
          <a:lstStyle/>
          <a:p>
            <a:r>
              <a:rPr lang="en-US" dirty="0" err="1"/>
              <a:t>ESSA</a:t>
            </a:r>
            <a:r>
              <a:rPr lang="en-US" dirty="0"/>
              <a:t> changed 1% cap to be based on the participation rate rather than the proficient rate</a:t>
            </a:r>
            <a:r>
              <a:rPr lang="en-US" dirty="0" smtClean="0"/>
              <a:t>.</a:t>
            </a:r>
          </a:p>
          <a:p>
            <a:r>
              <a:rPr lang="en-US" dirty="0" err="1"/>
              <a:t>ESSA</a:t>
            </a:r>
            <a:r>
              <a:rPr lang="en-US" dirty="0"/>
              <a:t> placed the 1% cap on the state participation rate for each content area, based on the total number of all students in the state assessed in the content area</a:t>
            </a:r>
            <a:r>
              <a:rPr lang="en-US" dirty="0" smtClean="0"/>
              <a:t>.</a:t>
            </a:r>
          </a:p>
          <a:p>
            <a:endParaRPr lang="en-US" dirty="0"/>
          </a:p>
          <a:p>
            <a:pPr marL="0" indent="0" algn="ctr">
              <a:buNone/>
            </a:pPr>
            <a:r>
              <a:rPr lang="en-US" dirty="0" err="1" smtClean="0">
                <a:hlinkClick r:id="rId2"/>
              </a:rPr>
              <a:t>NCEO</a:t>
            </a:r>
            <a:r>
              <a:rPr lang="en-US" dirty="0" smtClean="0">
                <a:hlinkClick r:id="rId2"/>
              </a:rPr>
              <a:t>: Strategies for Meeting the 1% Cap on Participation in the State Alternate Assessment</a:t>
            </a:r>
            <a:endParaRPr lang="en-US" dirty="0"/>
          </a:p>
        </p:txBody>
      </p:sp>
    </p:spTree>
    <p:extLst>
      <p:ext uri="{BB962C8B-B14F-4D97-AF65-F5344CB8AC3E}">
        <p14:creationId xmlns:p14="http://schemas.microsoft.com/office/powerpoint/2010/main" val="31177160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Staging Timeline</a:t>
            </a:r>
            <a:endParaRPr lang="en-US" dirty="0"/>
          </a:p>
        </p:txBody>
      </p:sp>
      <p:sp>
        <p:nvSpPr>
          <p:cNvPr id="3" name="Content Placeholder 2"/>
          <p:cNvSpPr>
            <a:spLocks noGrp="1"/>
          </p:cNvSpPr>
          <p:nvPr>
            <p:ph sz="quarter" idx="1"/>
          </p:nvPr>
        </p:nvSpPr>
        <p:spPr/>
        <p:txBody>
          <a:bodyPr>
            <a:normAutofit fontScale="85000" lnSpcReduction="10000"/>
          </a:bodyPr>
          <a:lstStyle/>
          <a:p>
            <a:pPr lvl="0"/>
            <a:r>
              <a:rPr lang="en-US" dirty="0"/>
              <a:t>OAKS </a:t>
            </a:r>
            <a:r>
              <a:rPr lang="en-US" dirty="0" smtClean="0"/>
              <a:t>Science and Social Sciences tests </a:t>
            </a:r>
            <a:r>
              <a:rPr lang="en-US" dirty="0"/>
              <a:t>partially completed (aka “Partials</a:t>
            </a:r>
            <a:r>
              <a:rPr lang="en-US" dirty="0" smtClean="0"/>
              <a:t>”): </a:t>
            </a:r>
            <a:r>
              <a:rPr lang="en-US" b="1" dirty="0" smtClean="0"/>
              <a:t>June </a:t>
            </a:r>
            <a:r>
              <a:rPr lang="en-US" b="1" dirty="0"/>
              <a:t>23, </a:t>
            </a:r>
            <a:r>
              <a:rPr lang="en-US" b="1" dirty="0" smtClean="0"/>
              <a:t>2017</a:t>
            </a:r>
            <a:endParaRPr lang="en-US" dirty="0"/>
          </a:p>
          <a:p>
            <a:pPr lvl="0"/>
            <a:r>
              <a:rPr lang="en-US" dirty="0"/>
              <a:t>Smarter Balanced English Language Arts and Mathematics tests taken mid-May through June </a:t>
            </a:r>
            <a:r>
              <a:rPr lang="en-US" dirty="0" smtClean="0"/>
              <a:t>9: </a:t>
            </a:r>
            <a:r>
              <a:rPr lang="en-US" b="1" dirty="0" smtClean="0"/>
              <a:t>June </a:t>
            </a:r>
            <a:r>
              <a:rPr lang="en-US" b="1" dirty="0"/>
              <a:t>30, </a:t>
            </a:r>
            <a:r>
              <a:rPr lang="en-US" b="1" dirty="0" smtClean="0"/>
              <a:t>2017</a:t>
            </a:r>
            <a:endParaRPr lang="en-US" dirty="0"/>
          </a:p>
          <a:p>
            <a:pPr lvl="0"/>
            <a:r>
              <a:rPr lang="en-US" dirty="0"/>
              <a:t>Smarter Balanced tests partially completed (aka “Partials”) in English Language Arts and </a:t>
            </a:r>
            <a:r>
              <a:rPr lang="en-US" dirty="0" smtClean="0"/>
              <a:t>Mathematics: </a:t>
            </a:r>
            <a:r>
              <a:rPr lang="en-US" b="1" dirty="0" smtClean="0"/>
              <a:t>July 7</a:t>
            </a:r>
          </a:p>
          <a:p>
            <a:pPr marL="0" lvl="0" indent="0">
              <a:buNone/>
            </a:pPr>
            <a:endParaRPr lang="en-US" dirty="0"/>
          </a:p>
          <a:p>
            <a:pPr marL="0" indent="0">
              <a:buNone/>
            </a:pPr>
            <a:r>
              <a:rPr lang="en-US" dirty="0" smtClean="0"/>
              <a:t>Please note if a person has coded </a:t>
            </a:r>
            <a:r>
              <a:rPr lang="en-US" dirty="0"/>
              <a:t>an opt out on a virtual record, and that opt out occurred after the student had </a:t>
            </a:r>
            <a:r>
              <a:rPr lang="en-US" dirty="0" smtClean="0"/>
              <a:t>already begun testing </a:t>
            </a:r>
            <a:r>
              <a:rPr lang="en-US" dirty="0"/>
              <a:t>they will need to “re-apply” the code to that partial test record when it is loaded and displaces the virtual record in </a:t>
            </a:r>
            <a:r>
              <a:rPr lang="en-US" dirty="0" smtClean="0"/>
              <a:t>Staging.</a:t>
            </a:r>
            <a:endParaRPr lang="en-US" dirty="0"/>
          </a:p>
        </p:txBody>
      </p:sp>
    </p:spTree>
    <p:extLst>
      <p:ext uri="{BB962C8B-B14F-4D97-AF65-F5344CB8AC3E}">
        <p14:creationId xmlns:p14="http://schemas.microsoft.com/office/powerpoint/2010/main" val="32398098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 &amp; Answer</a:t>
            </a:r>
            <a:endParaRPr lang="en-US" dirty="0"/>
          </a:p>
        </p:txBody>
      </p:sp>
      <p:sp>
        <p:nvSpPr>
          <p:cNvPr id="3" name="Content Placeholder 2"/>
          <p:cNvSpPr>
            <a:spLocks noGrp="1"/>
          </p:cNvSpPr>
          <p:nvPr>
            <p:ph sz="quarter" idx="1"/>
          </p:nvPr>
        </p:nvSpPr>
        <p:spPr/>
        <p:txBody>
          <a:bodyPr/>
          <a:lstStyle/>
          <a:p>
            <a:pPr marL="0" indent="0" algn="ctr">
              <a:buNone/>
            </a:pPr>
            <a:endParaRPr lang="en-US" dirty="0" smtClean="0"/>
          </a:p>
          <a:p>
            <a:pPr marL="0" indent="0" algn="ctr">
              <a:buNone/>
            </a:pPr>
            <a:endParaRPr lang="en-US" dirty="0"/>
          </a:p>
          <a:p>
            <a:pPr marL="0" indent="0" algn="ctr">
              <a:buNone/>
            </a:pPr>
            <a:endParaRPr lang="en-US" dirty="0" smtClean="0"/>
          </a:p>
          <a:p>
            <a:pPr marL="0" indent="0" algn="ctr">
              <a:buNone/>
            </a:pPr>
            <a:r>
              <a:rPr lang="en-US" i="1" dirty="0" smtClean="0"/>
              <a:t>*Intentionally left blank*</a:t>
            </a:r>
            <a:endParaRPr lang="en-US" i="1" dirty="0"/>
          </a:p>
        </p:txBody>
      </p:sp>
    </p:spTree>
    <p:extLst>
      <p:ext uri="{BB962C8B-B14F-4D97-AF65-F5344CB8AC3E}">
        <p14:creationId xmlns:p14="http://schemas.microsoft.com/office/powerpoint/2010/main" val="27541170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Sharespace</a:t>
            </a:r>
            <a:r>
              <a:rPr lang="en-US" dirty="0" smtClean="0"/>
              <a:t> Topics</a:t>
            </a:r>
            <a:endParaRPr lang="en-US" dirty="0"/>
          </a:p>
        </p:txBody>
      </p:sp>
      <p:sp>
        <p:nvSpPr>
          <p:cNvPr id="3" name="Content Placeholder 2"/>
          <p:cNvSpPr>
            <a:spLocks noGrp="1"/>
          </p:cNvSpPr>
          <p:nvPr>
            <p:ph sz="quarter" idx="1"/>
          </p:nvPr>
        </p:nvSpPr>
        <p:spPr/>
        <p:txBody>
          <a:bodyPr/>
          <a:lstStyle/>
          <a:p>
            <a:r>
              <a:rPr lang="en-US" dirty="0"/>
              <a:t>If you are doing your Kindergarten Assessment training before classes start, what are you doing to demonstrate to your staff the data entry portion since they can't get approval for accessing the database until they've received their training? </a:t>
            </a:r>
          </a:p>
        </p:txBody>
      </p:sp>
    </p:spTree>
    <p:extLst>
      <p:ext uri="{BB962C8B-B14F-4D97-AF65-F5344CB8AC3E}">
        <p14:creationId xmlns:p14="http://schemas.microsoft.com/office/powerpoint/2010/main" val="3520538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ustom 10">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2060"/>
      </a:hlink>
      <a:folHlink>
        <a:srgbClr val="002060"/>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ACE426A0BE1DCD4282029129806F0353" ma:contentTypeVersion="8" ma:contentTypeDescription="Create a new document." ma:contentTypeScope="" ma:versionID="2fa6e710697f4022c0d5a648e4491bb5">
  <xsd:schema xmlns:xsd="http://www.w3.org/2001/XMLSchema" xmlns:xs="http://www.w3.org/2001/XMLSchema" xmlns:p="http://schemas.microsoft.com/office/2006/metadata/properties" xmlns:ns1="http://schemas.microsoft.com/sharepoint/v3" xmlns:ns2="826a7eb6-1fc1-4229-aedf-6a10bdcdc31e" xmlns:ns3="54031767-dd6d-417c-ab73-583408f47564" targetNamespace="http://schemas.microsoft.com/office/2006/metadata/properties" ma:root="true" ma:fieldsID="256e605d0e29d97c9081fe2632c68745" ns1:_="" ns2:_="" ns3:_="">
    <xsd:import namespace="http://schemas.microsoft.com/sharepoint/v3"/>
    <xsd:import namespace="826a7eb6-1fc1-4229-aedf-6a10bdcdc31e"/>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26a7eb6-1fc1-4229-aedf-6a10bdcdc31e"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ublishingStartDate xmlns="http://schemas.microsoft.com/sharepoint/v3" xsi:nil="true"/>
    <PublishingExpirationDate xmlns="http://schemas.microsoft.com/sharepoint/v3" xsi:nil="true"/>
    <Remediation_x0020_Date xmlns="826a7eb6-1fc1-4229-aedf-6a10bdcdc31e">2018-12-05T08:00:00+00:00</Remediation_x0020_Date>
    <Priority xmlns="826a7eb6-1fc1-4229-aedf-6a10bdcdc31e">New</Priority>
    <Estimated_x0020_Creation_x0020_Date xmlns="826a7eb6-1fc1-4229-aedf-6a10bdcdc31e" xsi:nil="true"/>
  </documentManagement>
</p:properties>
</file>

<file path=customXml/itemProps1.xml><?xml version="1.0" encoding="utf-8"?>
<ds:datastoreItem xmlns:ds="http://schemas.openxmlformats.org/officeDocument/2006/customXml" ds:itemID="{83C85651-C882-476B-9351-BF6D10872985}"/>
</file>

<file path=customXml/itemProps2.xml><?xml version="1.0" encoding="utf-8"?>
<ds:datastoreItem xmlns:ds="http://schemas.openxmlformats.org/officeDocument/2006/customXml" ds:itemID="{5B91CC20-A8BB-4CCC-8590-C3D7928C2D5C}"/>
</file>

<file path=customXml/itemProps3.xml><?xml version="1.0" encoding="utf-8"?>
<ds:datastoreItem xmlns:ds="http://schemas.openxmlformats.org/officeDocument/2006/customXml" ds:itemID="{7BEADEF2-7B63-4AB8-AF14-05B209813BE4}"/>
</file>

<file path=docProps/app.xml><?xml version="1.0" encoding="utf-8"?>
<Properties xmlns="http://schemas.openxmlformats.org/officeDocument/2006/extended-properties" xmlns:vt="http://schemas.openxmlformats.org/officeDocument/2006/docPropsVTypes">
  <Template>Civic</Template>
  <TotalTime>984</TotalTime>
  <Words>245</Words>
  <Application>Microsoft Office PowerPoint</Application>
  <PresentationFormat>On-screen Show (4:3)</PresentationFormat>
  <Paragraphs>26</Paragraphs>
  <Slides>6</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Calibri</vt:lpstr>
      <vt:lpstr>Georgia</vt:lpstr>
      <vt:lpstr>Wingdings</vt:lpstr>
      <vt:lpstr>Wingdings 2</vt:lpstr>
      <vt:lpstr>Civic</vt:lpstr>
      <vt:lpstr>Informal DTC Webinar</vt:lpstr>
      <vt:lpstr>Quick Reminders</vt:lpstr>
      <vt:lpstr>ESSA 1.0% participation cap</vt:lpstr>
      <vt:lpstr>Staging Timeline</vt:lpstr>
      <vt:lpstr>Question &amp; Answer</vt:lpstr>
      <vt:lpstr>Sharespace Topics</vt:lpstr>
    </vt:vector>
  </TitlesOfParts>
  <Company>Oregon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LEDOUX Renee - ODE</cp:lastModifiedBy>
  <cp:revision>149</cp:revision>
  <cp:lastPrinted>2014-12-09T22:00:27Z</cp:lastPrinted>
  <dcterms:created xsi:type="dcterms:W3CDTF">2014-07-22T18:09:16Z</dcterms:created>
  <dcterms:modified xsi:type="dcterms:W3CDTF">2018-12-05T21:16:51Z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0x010100ACE426A0BE1DCD4282029129806F0353</vt:lpwstr>
  </property>
</Properties>
</file>