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7.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18.xml" ContentType="application/vnd.openxmlformats-officedocument.presentationml.slide+xml"/>
  <Override PartName="/ppt/slides/slide2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xml" ContentType="application/vnd.openxmlformats-officedocument.presentationml.slide+xml"/>
  <Override PartName="/ppt/slides/slide19.xml" ContentType="application/vnd.openxmlformats-officedocument.presentationml.slide+xml"/>
  <Override PartName="/ppt/slides/slide1.xml" ContentType="application/vnd.openxmlformats-officedocument.presentationml.slide+xml"/>
  <Override PartName="/ppt/notesSlides/notesSlide24.xml" ContentType="application/vnd.openxmlformats-officedocument.presentationml.notesSlide+xml"/>
  <Override PartName="/ppt/notesSlides/notesSlide22.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3.xml" ContentType="application/vnd.openxmlformats-officedocument.presentationml.notesSlide+xml"/>
  <Override PartName="/ppt/notesSlides/notesSlide18.xml" ContentType="application/vnd.openxmlformats-officedocument.presentationml.notesSlide+xml"/>
  <Override PartName="/ppt/slideMasters/slideMaster1.xml" ContentType="application/vnd.openxmlformats-officedocument.presentationml.slideMaster+xml"/>
  <Override PartName="/ppt/notesSlides/notesSlide17.xml" ContentType="application/vnd.openxmlformats-officedocument.presentationml.notesSlide+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14.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commentAuthors.xml" ContentType="application/vnd.openxmlformats-officedocument.presentationml.commentAuthors+xml"/>
  <Override PartName="/ppt/notesMasters/notesMaster1.xml" ContentType="application/vnd.openxmlformats-officedocument.presentationml.notesMaster+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handoutMasters/handoutMaster1.xml" ContentType="application/vnd.openxmlformats-officedocument.presentationml.handout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7"/>
  </p:notesMasterIdLst>
  <p:handoutMasterIdLst>
    <p:handoutMasterId r:id="rId28"/>
  </p:handoutMasterIdLst>
  <p:sldIdLst>
    <p:sldId id="257" r:id="rId2"/>
    <p:sldId id="258" r:id="rId3"/>
    <p:sldId id="259" r:id="rId4"/>
    <p:sldId id="268" r:id="rId5"/>
    <p:sldId id="269" r:id="rId6"/>
    <p:sldId id="270" r:id="rId7"/>
    <p:sldId id="288" r:id="rId8"/>
    <p:sldId id="272" r:id="rId9"/>
    <p:sldId id="279" r:id="rId10"/>
    <p:sldId id="278" r:id="rId11"/>
    <p:sldId id="281" r:id="rId12"/>
    <p:sldId id="282" r:id="rId13"/>
    <p:sldId id="283" r:id="rId14"/>
    <p:sldId id="280" r:id="rId15"/>
    <p:sldId id="284" r:id="rId16"/>
    <p:sldId id="275" r:id="rId17"/>
    <p:sldId id="276" r:id="rId18"/>
    <p:sldId id="273" r:id="rId19"/>
    <p:sldId id="277" r:id="rId20"/>
    <p:sldId id="285" r:id="rId21"/>
    <p:sldId id="286" r:id="rId22"/>
    <p:sldId id="287" r:id="rId23"/>
    <p:sldId id="260" r:id="rId24"/>
    <p:sldId id="261" r:id="rId25"/>
    <p:sldId id="267"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RLEY Dan - ODE" initials="FD-O" lastIdx="2" clrIdx="0">
    <p:extLst>
      <p:ext uri="{19B8F6BF-5375-455C-9EA6-DF929625EA0E}">
        <p15:presenceInfo xmlns:p15="http://schemas.microsoft.com/office/powerpoint/2012/main" userId="12c77d4b-e4af-44ab-98f9-d907f9fe7a39" providerId="Windows Live"/>
      </p:ext>
    </p:extLst>
  </p:cmAuthor>
  <p:cmAuthor id="2" name="LEDOUX Renee - ODE" initials="LR-O" lastIdx="1" clrIdx="1">
    <p:extLst>
      <p:ext uri="{19B8F6BF-5375-455C-9EA6-DF929625EA0E}">
        <p15:presenceInfo xmlns:p15="http://schemas.microsoft.com/office/powerpoint/2012/main" userId="S-1-5-21-2237050375-1962090969-1930583096-4030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8" autoAdjust="0"/>
    <p:restoredTop sz="74324" autoAdjust="0"/>
  </p:normalViewPr>
  <p:slideViewPr>
    <p:cSldViewPr snapToGrid="0">
      <p:cViewPr>
        <p:scale>
          <a:sx n="57" d="100"/>
          <a:sy n="57" d="100"/>
        </p:scale>
        <p:origin x="1190" y="3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36"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35" Type="http://schemas.openxmlformats.org/officeDocument/2006/relationships/customXml" Target="../customXml/item2.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893E0A7-A04C-A640-8322-F38C2603C2F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352625C-71CF-3A47-AC37-D84403FEFE7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2F71E9D-7970-2A40-AA6A-092CD383EC88}" type="datetimeFigureOut">
              <a:rPr lang="en-US" smtClean="0"/>
              <a:t>8/31/2020</a:t>
            </a:fld>
            <a:endParaRPr lang="en-US"/>
          </a:p>
        </p:txBody>
      </p:sp>
      <p:sp>
        <p:nvSpPr>
          <p:cNvPr id="4" name="Footer Placeholder 3">
            <a:extLst>
              <a:ext uri="{FF2B5EF4-FFF2-40B4-BE49-F238E27FC236}">
                <a16:creationId xmlns:a16="http://schemas.microsoft.com/office/drawing/2014/main" id="{B170BCA0-1A25-B84F-9C54-AA73EF14384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AC9C028-78F8-9A41-82DC-4133055F506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9ED899D-93D9-4244-9B16-388953FAFCE4}" type="slidenum">
              <a:rPr lang="en-US" smtClean="0"/>
              <a:t>‹#›</a:t>
            </a:fld>
            <a:endParaRPr lang="en-US"/>
          </a:p>
        </p:txBody>
      </p:sp>
    </p:spTree>
    <p:extLst>
      <p:ext uri="{BB962C8B-B14F-4D97-AF65-F5344CB8AC3E}">
        <p14:creationId xmlns:p14="http://schemas.microsoft.com/office/powerpoint/2010/main" val="32296735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590CD4-6A26-4951-8481-D17485392A16}" type="datetimeFigureOut">
              <a:rPr lang="en-US" smtClean="0"/>
              <a:t>8/31/2020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8D8570-03E9-477E-B428-A4E0784B98A6}" type="slidenum">
              <a:rPr lang="en-US" smtClean="0"/>
              <a:t>‹#›</a:t>
            </a:fld>
            <a:endParaRPr lang="en-US"/>
          </a:p>
        </p:txBody>
      </p:sp>
    </p:spTree>
    <p:extLst>
      <p:ext uri="{BB962C8B-B14F-4D97-AF65-F5344CB8AC3E}">
        <p14:creationId xmlns:p14="http://schemas.microsoft.com/office/powerpoint/2010/main" val="1719937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portal.smarterbalanced.org/library/en/interim-assessments-overview.pdf"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youtu.be/Im-thuZCp4c"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portal.smarterbalanced.org/library/en/formative-assessment-process.pdf"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xfrm>
            <a:off x="1371600" y="1143000"/>
            <a:ext cx="4114800" cy="3086100"/>
          </a:xfrm>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aseline="0" dirty="0" smtClean="0"/>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2FAB8B7-C0D0-4ECC-8C7F-5077270E4120}" type="slidenum">
              <a:rPr lang="en-US" altLang="en-US" smtClean="0"/>
              <a:pPr>
                <a:spcBef>
                  <a:spcPct val="0"/>
                </a:spcBef>
              </a:pPr>
              <a:t>1</a:t>
            </a:fld>
            <a:endParaRPr lang="en-US" altLang="en-US"/>
          </a:p>
        </p:txBody>
      </p:sp>
    </p:spTree>
    <p:extLst>
      <p:ext uri="{BB962C8B-B14F-4D97-AF65-F5344CB8AC3E}">
        <p14:creationId xmlns:p14="http://schemas.microsoft.com/office/powerpoint/2010/main" val="11329725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8f3f195091_0_5: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g8f3f195091_0_5: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r>
              <a:rPr lang="en-US" sz="1200" b="0" u="none" dirty="0"/>
              <a:t>The purpose of this series is to help district- and school-based teams improve their systems of teaching and learning using </a:t>
            </a:r>
            <a:r>
              <a:rPr lang="en-US" dirty="0" smtClean="0"/>
              <a:t>the tools and resources provided in </a:t>
            </a:r>
            <a:r>
              <a:rPr lang="en-US" b="0" dirty="0" smtClean="0"/>
              <a:t>a balanced assessment system. </a:t>
            </a:r>
            <a:endParaRPr sz="1200" b="0" u="none" dirty="0"/>
          </a:p>
          <a:p>
            <a:pPr marL="0" lvl="0" indent="0" algn="l" rtl="0">
              <a:lnSpc>
                <a:spcPct val="100000"/>
              </a:lnSpc>
              <a:spcBef>
                <a:spcPts val="0"/>
              </a:spcBef>
              <a:spcAft>
                <a:spcPts val="0"/>
              </a:spcAft>
              <a:buSzPts val="1400"/>
              <a:buNone/>
            </a:pPr>
            <a:endParaRPr lang="en-US" sz="1200" b="0" u="none" dirty="0" smtClean="0"/>
          </a:p>
          <a:p>
            <a:pPr marL="0" lvl="0" indent="0" algn="l" rtl="0">
              <a:lnSpc>
                <a:spcPct val="100000"/>
              </a:lnSpc>
              <a:spcBef>
                <a:spcPts val="0"/>
              </a:spcBef>
              <a:spcAft>
                <a:spcPts val="0"/>
              </a:spcAft>
              <a:buSzPts val="1400"/>
              <a:buNone/>
            </a:pPr>
            <a:r>
              <a:rPr lang="en-US" sz="1200" b="0" u="none" dirty="0" smtClean="0"/>
              <a:t>[</a:t>
            </a:r>
            <a:r>
              <a:rPr lang="en-US" sz="1200" b="0" u="none" dirty="0"/>
              <a:t>Click for </a:t>
            </a:r>
            <a:r>
              <a:rPr lang="en-US" sz="1200" b="0" u="none" dirty="0" smtClean="0"/>
              <a:t>animation]</a:t>
            </a:r>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sz="1200" b="0" u="none" dirty="0"/>
              <a:t>All participants will build assessment literacy and connect </a:t>
            </a:r>
            <a:r>
              <a:rPr lang="en-US" sz="1200" b="0" u="none" dirty="0" smtClean="0"/>
              <a:t>formative assessment practices, interim assessments, </a:t>
            </a:r>
            <a:r>
              <a:rPr lang="en-US" sz="1200" b="0" u="none" dirty="0"/>
              <a:t>and </a:t>
            </a:r>
            <a:r>
              <a:rPr lang="en-US" sz="1200" b="0" u="none" dirty="0" smtClean="0"/>
              <a:t>summative assessments</a:t>
            </a:r>
            <a:r>
              <a:rPr lang="en-US" sz="1200" b="0" u="none" baseline="0" dirty="0" smtClean="0"/>
              <a:t> </a:t>
            </a:r>
            <a:r>
              <a:rPr lang="en-US" sz="1200" b="0" u="none" dirty="0" smtClean="0"/>
              <a:t>to </a:t>
            </a:r>
            <a:r>
              <a:rPr lang="en-US" sz="1200" b="0" u="none" dirty="0"/>
              <a:t>continually improve access and outcomes for each and every learner in their classroom, school, and district.</a:t>
            </a:r>
            <a:endParaRPr sz="1200" b="0" u="none" dirty="0"/>
          </a:p>
        </p:txBody>
      </p:sp>
      <p:sp>
        <p:nvSpPr>
          <p:cNvPr id="93" name="Google Shape;93;g8f3f195091_0_5: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extLst>
      <p:ext uri="{BB962C8B-B14F-4D97-AF65-F5344CB8AC3E}">
        <p14:creationId xmlns:p14="http://schemas.microsoft.com/office/powerpoint/2010/main" val="14226458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8dcad2003d_6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8dcad2003d_6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844670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8dcad2003d_6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8dcad2003d_6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766177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71680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8dcad2003d_6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8dcad2003d_6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349434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8d7ef3356c_3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8d7ef3356c_3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Science </a:t>
            </a:r>
            <a:r>
              <a:rPr lang="en" dirty="0"/>
              <a:t>Items are three dimensional aligned to the disciplinary core ideas. It is important to note that the Science Interim Bank is at an earlier stage of development and does not have the number of items or robust tools for teachers component at this time.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I’m going to handoff to Tony who will share more detailed information with you regarding the contents of the ELA and Math Interims</a:t>
            </a:r>
            <a:r>
              <a:rPr lang="en" dirty="0" smtClean="0"/>
              <a:t>.</a:t>
            </a:r>
            <a:endParaRPr dirty="0"/>
          </a:p>
        </p:txBody>
      </p:sp>
    </p:spTree>
    <p:extLst>
      <p:ext uri="{BB962C8B-B14F-4D97-AF65-F5344CB8AC3E}">
        <p14:creationId xmlns:p14="http://schemas.microsoft.com/office/powerpoint/2010/main" val="3699548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8d9aa3ab48_4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8d9aa3ab48_4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AutoNum type="arabicPeriod"/>
            </a:pPr>
            <a:r>
              <a:rPr lang="en" dirty="0" smtClean="0"/>
              <a:t>Provide </a:t>
            </a:r>
            <a:r>
              <a:rPr lang="en" dirty="0"/>
              <a:t>context to the different IABs available for the Smarter Balanced Interim Assessment System</a:t>
            </a:r>
            <a:endParaRPr dirty="0"/>
          </a:p>
          <a:p>
            <a:pPr marL="914400" lvl="1" indent="-298450" algn="l" rtl="0">
              <a:spcBef>
                <a:spcPts val="0"/>
              </a:spcBef>
              <a:spcAft>
                <a:spcPts val="0"/>
              </a:spcAft>
              <a:buSzPts val="1100"/>
              <a:buAutoNum type="alphaLcPeriod"/>
            </a:pPr>
            <a:r>
              <a:rPr lang="en" dirty="0"/>
              <a:t>Clarify Science Interims are IAB level only at this time.</a:t>
            </a:r>
            <a:endParaRPr dirty="0"/>
          </a:p>
          <a:p>
            <a:pPr marL="457200" lvl="0" indent="-298450" algn="l" rtl="0">
              <a:spcBef>
                <a:spcPts val="0"/>
              </a:spcBef>
              <a:spcAft>
                <a:spcPts val="0"/>
              </a:spcAft>
              <a:buSzPts val="1100"/>
              <a:buAutoNum type="arabicPeriod"/>
            </a:pPr>
            <a:r>
              <a:rPr lang="en" dirty="0"/>
              <a:t>Share 2020 - 2021 Interim Assessment Overview PDF in chat: </a:t>
            </a:r>
            <a:r>
              <a:rPr lang="en" u="sng" dirty="0">
                <a:solidFill>
                  <a:schemeClr val="hlink"/>
                </a:solidFill>
                <a:hlinkClick r:id="rId3"/>
              </a:rPr>
              <a:t>https://portal.smarterbalanced.org/library/en/interim-assessments-overview.pdf</a:t>
            </a:r>
            <a:r>
              <a:rPr lang="en" dirty="0"/>
              <a:t> </a:t>
            </a:r>
            <a:endParaRPr dirty="0"/>
          </a:p>
          <a:p>
            <a:pPr marL="457200" lvl="0" indent="-298450" algn="l" rtl="0">
              <a:spcBef>
                <a:spcPts val="0"/>
              </a:spcBef>
              <a:spcAft>
                <a:spcPts val="0"/>
              </a:spcAft>
              <a:buSzPts val="1100"/>
              <a:buAutoNum type="arabicPeriod"/>
            </a:pPr>
            <a:r>
              <a:rPr lang="en" dirty="0"/>
              <a:t>Share Interim Assessment Overview Video link in chat: </a:t>
            </a:r>
            <a:r>
              <a:rPr lang="en" u="sng" dirty="0">
                <a:solidFill>
                  <a:schemeClr val="hlink"/>
                </a:solidFill>
                <a:hlinkClick r:id="rId4"/>
              </a:rPr>
              <a:t>https://youtu.be/Im-thuZCp4c</a:t>
            </a:r>
            <a:r>
              <a:rPr lang="en" dirty="0"/>
              <a:t> </a:t>
            </a:r>
            <a:endParaRPr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7416873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8d7ef3356c_0_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8d7ef3356c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Flexible </a:t>
            </a:r>
            <a:r>
              <a:rPr lang="en" dirty="0"/>
              <a:t>administration options: Teachers may utilize interim assessments in a variety of ways that Tony will share with you in a few moments.</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35627139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8d7ef3356c_0_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8d7ef3356c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Flexible </a:t>
            </a:r>
            <a:r>
              <a:rPr lang="en" dirty="0"/>
              <a:t>administration options: Teachers may utilize interim assessments in a variety of ways that Tony will share with you in a few moments.</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9687406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8d9aa3ab48_4_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8d9aa3ab48_4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These </a:t>
            </a:r>
            <a:r>
              <a:rPr lang="en" dirty="0"/>
              <a:t>resources are aligned to college- and career-ready standards and help educators implement the formative assessment process to improve teaching and learning.</a:t>
            </a:r>
            <a:endParaRPr dirty="0"/>
          </a:p>
        </p:txBody>
      </p:sp>
    </p:spTree>
    <p:extLst>
      <p:ext uri="{BB962C8B-B14F-4D97-AF65-F5344CB8AC3E}">
        <p14:creationId xmlns:p14="http://schemas.microsoft.com/office/powerpoint/2010/main" val="3898718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xfrm>
            <a:off x="1371600" y="1143000"/>
            <a:ext cx="4114800" cy="3086100"/>
          </a:xfrm>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2FAB8B7-C0D0-4ECC-8C7F-5077270E4120}" type="slidenum">
              <a:rPr lang="en-US" altLang="en-US" smtClean="0"/>
              <a:pPr>
                <a:spcBef>
                  <a:spcPct val="0"/>
                </a:spcBef>
              </a:pPr>
              <a:t>2</a:t>
            </a:fld>
            <a:endParaRPr lang="en-US" altLang="en-US"/>
          </a:p>
        </p:txBody>
      </p:sp>
    </p:spTree>
    <p:extLst>
      <p:ext uri="{BB962C8B-B14F-4D97-AF65-F5344CB8AC3E}">
        <p14:creationId xmlns:p14="http://schemas.microsoft.com/office/powerpoint/2010/main" val="23399420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8d09abc673_3_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8d09abc673_3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Reminder </a:t>
            </a:r>
            <a:r>
              <a:rPr lang="en" dirty="0"/>
              <a:t>about “by teachers, for teachers</a:t>
            </a:r>
            <a:r>
              <a:rPr lang="en" dirty="0" smtClean="0"/>
              <a:t>”.</a:t>
            </a:r>
            <a:endParaRPr dirty="0"/>
          </a:p>
        </p:txBody>
      </p:sp>
    </p:spTree>
    <p:extLst>
      <p:ext uri="{BB962C8B-B14F-4D97-AF65-F5344CB8AC3E}">
        <p14:creationId xmlns:p14="http://schemas.microsoft.com/office/powerpoint/2010/main" val="38903148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8d7ef3356c_0_6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8d7ef3356c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To </a:t>
            </a:r>
            <a:r>
              <a:rPr lang="en" dirty="0"/>
              <a:t>share in chat: </a:t>
            </a:r>
            <a:r>
              <a:rPr lang="en" u="sng" dirty="0">
                <a:solidFill>
                  <a:schemeClr val="hlink"/>
                </a:solidFill>
                <a:hlinkClick r:id="rId3"/>
              </a:rPr>
              <a:t>https://portal.smarterbalanced.org/library/en/formative-assessment-process.pdf</a:t>
            </a:r>
            <a:endParaRPr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7397208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xfrm>
            <a:off x="1371600" y="1143000"/>
            <a:ext cx="4114800" cy="3086100"/>
          </a:xfrm>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The Oregon Accessibility Manual was updated yesterday. Guidance and clarification around enabling the Text-to-Speech (TTS) tracking feature has been updated on pages 16, 24 and 35. This change was made to reflect that this feature is located in the Test Administrator (TA) interface prior to approving individual students for test administration. The tracking feature highlights words as they are being read aloud by TTS. Students with attention difficulties or reading disabilities may need assistance with tracking when they are reading.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Online Test Delivery System,</a:t>
            </a:r>
            <a:r>
              <a:rPr lang="en-US" sz="1200" kern="1200" baseline="0" dirty="0" smtClean="0">
                <a:solidFill>
                  <a:schemeClr val="tx1"/>
                </a:solidFill>
                <a:effectLst/>
                <a:latin typeface="+mn-lt"/>
                <a:ea typeface="+mn-ea"/>
                <a:cs typeface="+mn-cs"/>
              </a:rPr>
              <a:t> Online Reporting System are scheduled to be offline for maintenance December 13-15</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Online Reporting System will be offline schedule maintenance again December 20-January 6</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ODE will be closed December 25 and January 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ELA, ELPA, Math, and Science test windows open January 7</a:t>
            </a:r>
            <a:endParaRPr lang="en-US" sz="1200" kern="1200" dirty="0" smtClean="0">
              <a:solidFill>
                <a:schemeClr val="tx1"/>
              </a:solidFill>
              <a:effectLst/>
              <a:latin typeface="+mn-lt"/>
              <a:ea typeface="+mn-ea"/>
              <a:cs typeface="+mn-cs"/>
            </a:endParaRPr>
          </a:p>
          <a:p>
            <a:endParaRPr lang="en-US" altLang="en-US" dirty="0"/>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2FAB8B7-C0D0-4ECC-8C7F-5077270E4120}" type="slidenum">
              <a:rPr lang="en-US" altLang="en-US" smtClean="0"/>
              <a:pPr>
                <a:spcBef>
                  <a:spcPct val="0"/>
                </a:spcBef>
              </a:pPr>
              <a:t>23</a:t>
            </a:fld>
            <a:endParaRPr lang="en-US" altLang="en-US"/>
          </a:p>
        </p:txBody>
      </p:sp>
    </p:spTree>
    <p:extLst>
      <p:ext uri="{BB962C8B-B14F-4D97-AF65-F5344CB8AC3E}">
        <p14:creationId xmlns:p14="http://schemas.microsoft.com/office/powerpoint/2010/main" val="29078752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xfrm>
            <a:off x="1371600" y="1143000"/>
            <a:ext cx="4114800" cy="3086100"/>
          </a:xfrm>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2FAB8B7-C0D0-4ECC-8C7F-5077270E4120}" type="slidenum">
              <a:rPr lang="en-US" altLang="en-US" smtClean="0"/>
              <a:pPr>
                <a:spcBef>
                  <a:spcPct val="0"/>
                </a:spcBef>
              </a:pPr>
              <a:t>24</a:t>
            </a:fld>
            <a:endParaRPr lang="en-US" altLang="en-US"/>
          </a:p>
        </p:txBody>
      </p:sp>
    </p:spTree>
    <p:extLst>
      <p:ext uri="{BB962C8B-B14F-4D97-AF65-F5344CB8AC3E}">
        <p14:creationId xmlns:p14="http://schemas.microsoft.com/office/powerpoint/2010/main" val="36120072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8D8570-03E9-477E-B428-A4E0784B98A6}" type="slidenum">
              <a:rPr lang="en-US" smtClean="0"/>
              <a:t>25</a:t>
            </a:fld>
            <a:endParaRPr lang="en-US"/>
          </a:p>
        </p:txBody>
      </p:sp>
    </p:spTree>
    <p:extLst>
      <p:ext uri="{BB962C8B-B14F-4D97-AF65-F5344CB8AC3E}">
        <p14:creationId xmlns:p14="http://schemas.microsoft.com/office/powerpoint/2010/main" val="3827924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xfrm>
            <a:off x="1371600" y="1143000"/>
            <a:ext cx="4114800" cy="3086100"/>
          </a:xfrm>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2FAB8B7-C0D0-4ECC-8C7F-5077270E4120}" type="slidenum">
              <a:rPr lang="en-US" altLang="en-US" smtClean="0"/>
              <a:pPr>
                <a:spcBef>
                  <a:spcPct val="0"/>
                </a:spcBef>
              </a:pPr>
              <a:t>3</a:t>
            </a:fld>
            <a:endParaRPr lang="en-US" altLang="en-US"/>
          </a:p>
        </p:txBody>
      </p:sp>
    </p:spTree>
    <p:extLst>
      <p:ext uri="{BB962C8B-B14F-4D97-AF65-F5344CB8AC3E}">
        <p14:creationId xmlns:p14="http://schemas.microsoft.com/office/powerpoint/2010/main" val="41453967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8d7ef3356c_1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8d7ef3356c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33054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8dcad2003d_5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8dcad2003d_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470210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8d7ef3356c_0_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8d7ef3356c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56818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8d7ef3356c_0_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8d7ef3356c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265170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8d7ef3356c_3_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8d7ef3356c_3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The </a:t>
            </a:r>
            <a:r>
              <a:rPr lang="en" dirty="0"/>
              <a:t>interim assessment bank and accompanying tools for teachers in ELA and Math are powerful tools for supporting teaching and learning. </a:t>
            </a:r>
            <a:endParaRPr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1829837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8f3f195091_0_23: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g8f3f195091_0_23: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r>
              <a:rPr lang="en-US" sz="1200" b="0" u="none" dirty="0"/>
              <a:t>This series consists of six videos that will guide participants through each aspect of Oregon Statewide Assessment System: Interim Assessment System</a:t>
            </a:r>
            <a:endParaRPr dirty="0"/>
          </a:p>
          <a:p>
            <a:pPr marL="0" lvl="0" indent="0" algn="l" rtl="0">
              <a:lnSpc>
                <a:spcPct val="100000"/>
              </a:lnSpc>
              <a:spcBef>
                <a:spcPts val="0"/>
              </a:spcBef>
              <a:spcAft>
                <a:spcPts val="0"/>
              </a:spcAft>
              <a:buSzPts val="1400"/>
              <a:buNone/>
            </a:pPr>
            <a:endParaRPr dirty="0"/>
          </a:p>
          <a:p>
            <a:pPr marL="457200" lvl="0" indent="-298450" algn="l" rtl="0">
              <a:spcBef>
                <a:spcPts val="0"/>
              </a:spcBef>
              <a:spcAft>
                <a:spcPts val="0"/>
              </a:spcAft>
              <a:buClr>
                <a:srgbClr val="000000"/>
              </a:buClr>
              <a:buSzPts val="1100"/>
              <a:buAutoNum type="arabicPeriod"/>
            </a:pPr>
            <a:r>
              <a:rPr lang="en-US" sz="1100" dirty="0" smtClean="0">
                <a:solidFill>
                  <a:srgbClr val="000000"/>
                </a:solidFill>
              </a:rPr>
              <a:t>Session</a:t>
            </a:r>
            <a:r>
              <a:rPr lang="en-US" sz="1100" baseline="0" dirty="0" smtClean="0">
                <a:solidFill>
                  <a:srgbClr val="000000"/>
                </a:solidFill>
              </a:rPr>
              <a:t> 1 - </a:t>
            </a:r>
            <a:r>
              <a:rPr lang="en-US" sz="1100" dirty="0" smtClean="0">
                <a:solidFill>
                  <a:srgbClr val="000000"/>
                </a:solidFill>
              </a:rPr>
              <a:t>Understanding </a:t>
            </a:r>
            <a:r>
              <a:rPr lang="en-US" sz="1100" dirty="0">
                <a:solidFill>
                  <a:srgbClr val="000000"/>
                </a:solidFill>
              </a:rPr>
              <a:t>a Balanced Assessment </a:t>
            </a:r>
            <a:r>
              <a:rPr lang="en-US" sz="1100" dirty="0" smtClean="0">
                <a:solidFill>
                  <a:srgbClr val="000000"/>
                </a:solidFill>
              </a:rPr>
              <a:t>System –</a:t>
            </a:r>
            <a:r>
              <a:rPr lang="en-US" sz="1100" baseline="0" dirty="0" smtClean="0">
                <a:solidFill>
                  <a:srgbClr val="000000"/>
                </a:solidFill>
              </a:rPr>
              <a:t> </a:t>
            </a:r>
            <a:r>
              <a:rPr lang="en-US" sz="1100" dirty="0" smtClean="0">
                <a:solidFill>
                  <a:srgbClr val="000000"/>
                </a:solidFill>
              </a:rPr>
              <a:t>participants will gain familiarity with the difference in assessments within the Oregon Statewide Assessment System</a:t>
            </a:r>
          </a:p>
          <a:p>
            <a:pPr marL="457200" lvl="0" indent="-298450" algn="l" rtl="0">
              <a:spcBef>
                <a:spcPts val="0"/>
              </a:spcBef>
              <a:spcAft>
                <a:spcPts val="0"/>
              </a:spcAft>
              <a:buClr>
                <a:srgbClr val="000000"/>
              </a:buClr>
              <a:buSzPts val="1100"/>
              <a:buAutoNum type="arabicPeriod"/>
            </a:pPr>
            <a:endParaRPr sz="1500" dirty="0">
              <a:solidFill>
                <a:srgbClr val="000000"/>
              </a:solidFill>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AutoNum type="arabicPeriod"/>
              <a:tabLst/>
              <a:defRPr/>
            </a:pPr>
            <a:r>
              <a:rPr lang="en-US" sz="1100" dirty="0" smtClean="0">
                <a:solidFill>
                  <a:srgbClr val="000000"/>
                </a:solidFill>
              </a:rPr>
              <a:t>In Session</a:t>
            </a:r>
            <a:r>
              <a:rPr lang="en-US" sz="1100" baseline="0" dirty="0" smtClean="0">
                <a:solidFill>
                  <a:srgbClr val="000000"/>
                </a:solidFill>
              </a:rPr>
              <a:t> 2 - </a:t>
            </a:r>
            <a:r>
              <a:rPr lang="en-US" sz="1100" dirty="0" smtClean="0">
                <a:solidFill>
                  <a:srgbClr val="000000"/>
                </a:solidFill>
              </a:rPr>
              <a:t>Overview </a:t>
            </a:r>
            <a:r>
              <a:rPr lang="en-US" sz="1100" dirty="0">
                <a:solidFill>
                  <a:srgbClr val="000000"/>
                </a:solidFill>
              </a:rPr>
              <a:t>of the OSAS Interim Assessment </a:t>
            </a:r>
            <a:r>
              <a:rPr lang="en-US" sz="1100" dirty="0" smtClean="0">
                <a:solidFill>
                  <a:srgbClr val="000000"/>
                </a:solidFill>
              </a:rPr>
              <a:t>System – individuals will gain further knowledge</a:t>
            </a:r>
            <a:r>
              <a:rPr lang="en-US" sz="1100" baseline="0" dirty="0" smtClean="0">
                <a:solidFill>
                  <a:srgbClr val="000000"/>
                </a:solidFill>
              </a:rPr>
              <a:t> about the Interim Assessment System and be able to </a:t>
            </a:r>
            <a:r>
              <a:rPr lang="en-US" sz="1100" baseline="0" dirty="0" smtClean="0">
                <a:solidFill>
                  <a:schemeClr val="dk1"/>
                </a:solidFill>
                <a:latin typeface="Calibri"/>
                <a:cs typeface="Calibri"/>
                <a:sym typeface="Calibri"/>
              </a:rPr>
              <a:t>i</a:t>
            </a:r>
            <a:r>
              <a:rPr lang="en-US" sz="1100" dirty="0" smtClean="0">
                <a:solidFill>
                  <a:schemeClr val="dk1"/>
                </a:solidFill>
                <a:latin typeface="Calibri"/>
                <a:ea typeface="Calibri"/>
                <a:cs typeface="Calibri"/>
                <a:sym typeface="Calibri"/>
              </a:rPr>
              <a:t>dentify the different components and types of interim assessments available within the Interim Assessment System.</a:t>
            </a:r>
            <a:endParaRPr lang="en-US" sz="1100" dirty="0" smtClean="0">
              <a:latin typeface="Calibri"/>
              <a:ea typeface="Calibri"/>
              <a:cs typeface="Calibri"/>
              <a:sym typeface="Calibri"/>
            </a:endParaRPr>
          </a:p>
          <a:p>
            <a:pPr marL="457200" lvl="0" indent="-298450" algn="l" rtl="0">
              <a:spcBef>
                <a:spcPts val="0"/>
              </a:spcBef>
              <a:spcAft>
                <a:spcPts val="0"/>
              </a:spcAft>
              <a:buClr>
                <a:srgbClr val="000000"/>
              </a:buClr>
              <a:buSzPts val="1100"/>
              <a:buAutoNum type="arabicPeriod"/>
            </a:pPr>
            <a:endParaRPr sz="1100" dirty="0">
              <a:solidFill>
                <a:srgbClr val="000000"/>
              </a:solidFill>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AutoNum type="arabicPeriod"/>
              <a:tabLst/>
              <a:defRPr/>
            </a:pPr>
            <a:r>
              <a:rPr lang="en-US" sz="1100" dirty="0" smtClean="0">
                <a:solidFill>
                  <a:srgbClr val="000000"/>
                </a:solidFill>
              </a:rPr>
              <a:t>For Session 3</a:t>
            </a:r>
            <a:r>
              <a:rPr lang="en-US" sz="1100" baseline="0" dirty="0" smtClean="0">
                <a:solidFill>
                  <a:srgbClr val="000000"/>
                </a:solidFill>
              </a:rPr>
              <a:t> - </a:t>
            </a:r>
            <a:r>
              <a:rPr lang="en-US" sz="1100" dirty="0" smtClean="0">
                <a:solidFill>
                  <a:srgbClr val="000000"/>
                </a:solidFill>
              </a:rPr>
              <a:t>Using Interim Assessments in the Context of Instructional Practices – educators will engage and</a:t>
            </a:r>
            <a:r>
              <a:rPr lang="en-US" sz="1100" baseline="0" dirty="0" smtClean="0">
                <a:solidFill>
                  <a:srgbClr val="000000"/>
                </a:solidFill>
              </a:rPr>
              <a:t> </a:t>
            </a:r>
            <a:r>
              <a:rPr lang="en-US" sz="1100" baseline="0" dirty="0" smtClean="0">
                <a:solidFill>
                  <a:schemeClr val="dk1"/>
                </a:solidFill>
                <a:latin typeface="Calibri"/>
                <a:cs typeface="Calibri"/>
                <a:sym typeface="Calibri"/>
              </a:rPr>
              <a:t>e</a:t>
            </a:r>
            <a:r>
              <a:rPr lang="en-US" sz="1100" dirty="0" smtClean="0">
                <a:latin typeface="Calibri"/>
                <a:ea typeface="Calibri"/>
                <a:cs typeface="Calibri"/>
                <a:sym typeface="Calibri"/>
              </a:rPr>
              <a:t>xplore how interim assessments can be utilized across the different content areas of ELA, Math, and Science. It is important to note Session 3 will be broken out into content specific</a:t>
            </a:r>
            <a:r>
              <a:rPr lang="en-US" sz="1100" baseline="0" dirty="0" smtClean="0">
                <a:latin typeface="Calibri"/>
                <a:ea typeface="Calibri"/>
                <a:cs typeface="Calibri"/>
                <a:sym typeface="Calibri"/>
              </a:rPr>
              <a:t> topics to allow educators to take a deeper look into the interim assessments including use cases.</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AutoNum type="arabicPeriod"/>
              <a:tabLst/>
              <a:defRPr/>
            </a:pPr>
            <a:endParaRPr lang="en-US" sz="1100" baseline="0" dirty="0" smtClean="0">
              <a:solidFill>
                <a:srgbClr val="000000"/>
              </a:solidFill>
              <a:latin typeface="Calibri"/>
              <a:cs typeface="Calibri"/>
              <a:sym typeface="Calibri"/>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AutoNum type="arabicPeriod"/>
              <a:tabLst/>
              <a:defRPr/>
            </a:pPr>
            <a:r>
              <a:rPr lang="en-US" sz="1100" dirty="0" smtClean="0">
                <a:solidFill>
                  <a:srgbClr val="000000"/>
                </a:solidFill>
              </a:rPr>
              <a:t>Session</a:t>
            </a:r>
            <a:r>
              <a:rPr lang="en-US" sz="1100" baseline="0" dirty="0" smtClean="0">
                <a:solidFill>
                  <a:srgbClr val="000000"/>
                </a:solidFill>
              </a:rPr>
              <a:t> 4 - </a:t>
            </a:r>
            <a:r>
              <a:rPr lang="en-US" sz="1100" dirty="0" smtClean="0">
                <a:solidFill>
                  <a:srgbClr val="000000"/>
                </a:solidFill>
              </a:rPr>
              <a:t>Interim </a:t>
            </a:r>
            <a:r>
              <a:rPr lang="en-US" sz="1100" dirty="0">
                <a:solidFill>
                  <a:srgbClr val="000000"/>
                </a:solidFill>
              </a:rPr>
              <a:t>Assessment Administration: Guidance and </a:t>
            </a:r>
            <a:r>
              <a:rPr lang="en-US" sz="1100" dirty="0" smtClean="0">
                <a:solidFill>
                  <a:srgbClr val="000000"/>
                </a:solidFill>
              </a:rPr>
              <a:t>Support – addresses the technical</a:t>
            </a:r>
            <a:r>
              <a:rPr lang="en-US" sz="1100" baseline="0" dirty="0" smtClean="0">
                <a:solidFill>
                  <a:srgbClr val="000000"/>
                </a:solidFill>
              </a:rPr>
              <a:t> aspect of </a:t>
            </a:r>
            <a:r>
              <a:rPr lang="en-US" sz="1100" baseline="0" dirty="0" smtClean="0">
                <a:solidFill>
                  <a:schemeClr val="dk1"/>
                </a:solidFill>
                <a:latin typeface="Calibri"/>
                <a:cs typeface="Calibri"/>
                <a:sym typeface="Calibri"/>
              </a:rPr>
              <a:t>i</a:t>
            </a:r>
            <a:r>
              <a:rPr lang="en-US" sz="1100" dirty="0" smtClean="0">
                <a:latin typeface="Calibri"/>
                <a:ea typeface="Calibri"/>
                <a:cs typeface="Calibri"/>
                <a:sym typeface="Calibri"/>
              </a:rPr>
              <a:t>dentifying Identify how to access the Interim Assessment System through the</a:t>
            </a:r>
            <a:r>
              <a:rPr lang="en-US" sz="1100" baseline="0" dirty="0" smtClean="0">
                <a:latin typeface="Calibri"/>
                <a:ea typeface="Calibri"/>
                <a:cs typeface="Calibri"/>
                <a:sym typeface="Calibri"/>
              </a:rPr>
              <a:t> </a:t>
            </a:r>
            <a:r>
              <a:rPr lang="en-US" sz="1100" dirty="0" smtClean="0">
                <a:latin typeface="Calibri"/>
                <a:ea typeface="Calibri"/>
                <a:cs typeface="Calibri"/>
                <a:sym typeface="Calibri"/>
              </a:rPr>
              <a:t>OSAS Portal</a:t>
            </a:r>
            <a:r>
              <a:rPr lang="en-US" sz="1100" u="none" strike="noStrike" cap="none" baseline="0" dirty="0" smtClean="0">
                <a:latin typeface="Calibri"/>
                <a:ea typeface="Calibri"/>
                <a:cs typeface="Calibri"/>
                <a:sym typeface="Calibri"/>
              </a:rPr>
              <a:t> </a:t>
            </a:r>
            <a:r>
              <a:rPr lang="en-US" sz="1100" dirty="0" smtClean="0">
                <a:latin typeface="Calibri"/>
                <a:ea typeface="Calibri"/>
                <a:cs typeface="Calibri"/>
                <a:sym typeface="Calibri"/>
              </a:rPr>
              <a:t>and administer tests.</a:t>
            </a:r>
            <a:endParaRPr lang="en-US" sz="1100" u="none" strike="noStrike" cap="none" dirty="0" smtClean="0">
              <a:latin typeface="Calibri"/>
              <a:ea typeface="Calibri"/>
              <a:cs typeface="Calibri"/>
              <a:sym typeface="Calibri"/>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AutoNum type="arabicPeriod"/>
              <a:tabLst/>
              <a:defRPr/>
            </a:pPr>
            <a:endParaRPr lang="en-US" sz="1100" dirty="0" smtClean="0">
              <a:solidFill>
                <a:srgbClr val="000000"/>
              </a:solidFill>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AutoNum type="arabicPeriod"/>
              <a:tabLst/>
              <a:defRPr/>
            </a:pPr>
            <a:r>
              <a:rPr lang="en-US" sz="1100" dirty="0" smtClean="0">
                <a:solidFill>
                  <a:srgbClr val="000000"/>
                </a:solidFill>
              </a:rPr>
              <a:t>In</a:t>
            </a:r>
            <a:r>
              <a:rPr lang="en-US" sz="1100" baseline="0" dirty="0" smtClean="0">
                <a:solidFill>
                  <a:srgbClr val="000000"/>
                </a:solidFill>
              </a:rPr>
              <a:t> Session 5 - </a:t>
            </a:r>
            <a:r>
              <a:rPr lang="en-US" sz="1100" dirty="0" smtClean="0">
                <a:solidFill>
                  <a:srgbClr val="000000"/>
                </a:solidFill>
              </a:rPr>
              <a:t>Accessing </a:t>
            </a:r>
            <a:r>
              <a:rPr lang="en-US" sz="1100" dirty="0">
                <a:solidFill>
                  <a:srgbClr val="000000"/>
                </a:solidFill>
              </a:rPr>
              <a:t>Interim Assessment Data to Inform Instructional </a:t>
            </a:r>
            <a:r>
              <a:rPr lang="en-US" sz="1100" dirty="0" smtClean="0">
                <a:solidFill>
                  <a:srgbClr val="000000"/>
                </a:solidFill>
              </a:rPr>
              <a:t>Practices – educators</a:t>
            </a:r>
            <a:r>
              <a:rPr lang="en-US" sz="1100" baseline="0" dirty="0" smtClean="0">
                <a:solidFill>
                  <a:srgbClr val="000000"/>
                </a:solidFill>
              </a:rPr>
              <a:t> will learn how to navigate and </a:t>
            </a:r>
            <a:r>
              <a:rPr lang="en-US" sz="1100" dirty="0" smtClean="0">
                <a:latin typeface="Calibri"/>
                <a:ea typeface="Calibri"/>
                <a:cs typeface="Calibri"/>
                <a:sym typeface="Calibri"/>
              </a:rPr>
              <a:t>to access the interim assessment data in the OSAS Portal and interpret the different available reports available to improve instructional</a:t>
            </a:r>
            <a:r>
              <a:rPr lang="en-US" sz="1100" baseline="0" dirty="0" smtClean="0">
                <a:latin typeface="Calibri"/>
                <a:ea typeface="Calibri"/>
                <a:cs typeface="Calibri"/>
                <a:sym typeface="Calibri"/>
              </a:rPr>
              <a:t> practices for students.</a:t>
            </a:r>
            <a:endParaRPr lang="en-US" sz="1100" u="none" strike="noStrike" cap="none" dirty="0" smtClean="0">
              <a:latin typeface="Calibri"/>
              <a:ea typeface="Calibri"/>
              <a:cs typeface="Calibri"/>
              <a:sym typeface="Calibri"/>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AutoNum type="arabicPeriod"/>
              <a:tabLst/>
              <a:defRPr/>
            </a:pPr>
            <a:endParaRPr sz="1100" dirty="0">
              <a:solidFill>
                <a:srgbClr val="000000"/>
              </a:solidFill>
            </a:endParaRPr>
          </a:p>
          <a:p>
            <a:pPr marL="457200" lvl="0" indent="-298450" algn="l" rtl="0">
              <a:spcBef>
                <a:spcPts val="0"/>
              </a:spcBef>
              <a:spcAft>
                <a:spcPts val="0"/>
              </a:spcAft>
              <a:buClr>
                <a:srgbClr val="000000"/>
              </a:buClr>
              <a:buSzPts val="1100"/>
              <a:buAutoNum type="arabicPeriod"/>
            </a:pPr>
            <a:endParaRPr lang="en-US" sz="1100" dirty="0" smtClean="0">
              <a:solidFill>
                <a:srgbClr val="000000"/>
              </a:solidFill>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AutoNum type="arabicPeriod"/>
              <a:tabLst/>
              <a:defRPr/>
            </a:pPr>
            <a:r>
              <a:rPr lang="en-US" sz="1100" dirty="0" smtClean="0">
                <a:solidFill>
                  <a:srgbClr val="000000"/>
                </a:solidFill>
              </a:rPr>
              <a:t>Finally Session 6 - Exploring </a:t>
            </a:r>
            <a:r>
              <a:rPr lang="en-US" sz="1100" dirty="0">
                <a:solidFill>
                  <a:srgbClr val="000000"/>
                </a:solidFill>
              </a:rPr>
              <a:t>Tools for Teachers and Using Formative Assessment </a:t>
            </a:r>
            <a:r>
              <a:rPr lang="en-US" sz="1100" dirty="0" smtClean="0">
                <a:solidFill>
                  <a:srgbClr val="000000"/>
                </a:solidFill>
              </a:rPr>
              <a:t>Practices – teachers will make connections to </a:t>
            </a:r>
            <a:r>
              <a:rPr lang="en-US" sz="1100" dirty="0" smtClean="0">
                <a:latin typeface="Calibri"/>
                <a:ea typeface="Calibri"/>
                <a:cs typeface="Calibri"/>
                <a:sym typeface="Calibri"/>
              </a:rPr>
              <a:t>the Interim Assessment System with playlists of instructional resources in Tools for Teachers, while supporting the formative assessment process.</a:t>
            </a:r>
            <a:endParaRPr lang="en-US" sz="1100" u="none" strike="noStrike" cap="none" dirty="0" smtClean="0">
              <a:latin typeface="Calibri"/>
              <a:ea typeface="Calibri"/>
              <a:cs typeface="Calibri"/>
              <a:sym typeface="Calibri"/>
            </a:endParaRPr>
          </a:p>
          <a:p>
            <a:pPr marL="457200" lvl="0" indent="-298450" algn="l" rtl="0">
              <a:spcBef>
                <a:spcPts val="0"/>
              </a:spcBef>
              <a:spcAft>
                <a:spcPts val="0"/>
              </a:spcAft>
              <a:buClr>
                <a:srgbClr val="000000"/>
              </a:buClr>
              <a:buSzPts val="1100"/>
              <a:buAutoNum type="arabicPeriod"/>
            </a:pPr>
            <a:endParaRPr sz="1100" dirty="0">
              <a:solidFill>
                <a:srgbClr val="000000"/>
              </a:solidFill>
            </a:endParaRPr>
          </a:p>
          <a:p>
            <a:pPr marL="0" lvl="0" indent="0" algn="l" rtl="0">
              <a:lnSpc>
                <a:spcPct val="100000"/>
              </a:lnSpc>
              <a:spcBef>
                <a:spcPts val="0"/>
              </a:spcBef>
              <a:spcAft>
                <a:spcPts val="0"/>
              </a:spcAft>
              <a:buSzPts val="1400"/>
              <a:buNone/>
            </a:pPr>
            <a:endParaRPr dirty="0"/>
          </a:p>
        </p:txBody>
      </p:sp>
      <p:sp>
        <p:nvSpPr>
          <p:cNvPr id="100" name="Google Shape;100;g8f3f195091_0_23: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extLst>
      <p:ext uri="{BB962C8B-B14F-4D97-AF65-F5344CB8AC3E}">
        <p14:creationId xmlns:p14="http://schemas.microsoft.com/office/powerpoint/2010/main" val="25923261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Logo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7328" y="2326251"/>
            <a:ext cx="4655427" cy="231517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7328" y="2326251"/>
            <a:ext cx="4655427" cy="231517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7328" y="2326251"/>
            <a:ext cx="4655427" cy="2315175"/>
          </a:xfrm>
          <a:prstGeom prst="rect">
            <a:avLst/>
          </a:prstGeom>
        </p:spPr>
      </p:pic>
    </p:spTree>
    <p:extLst>
      <p:ext uri="{BB962C8B-B14F-4D97-AF65-F5344CB8AC3E}">
        <p14:creationId xmlns:p14="http://schemas.microsoft.com/office/powerpoint/2010/main" val="3855730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992834"/>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1992834"/>
            <a:ext cx="4629150" cy="3868216"/>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3593041"/>
            <a:ext cx="2949178" cy="2275953"/>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Tree>
    <p:extLst>
      <p:ext uri="{BB962C8B-B14F-4D97-AF65-F5344CB8AC3E}">
        <p14:creationId xmlns:p14="http://schemas.microsoft.com/office/powerpoint/2010/main" val="1801367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999813"/>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p:cNvSpPr>
          <p:nvPr>
            <p:ph type="pic" idx="1"/>
          </p:nvPr>
        </p:nvSpPr>
        <p:spPr>
          <a:xfrm>
            <a:off x="3887391" y="1999820"/>
            <a:ext cx="4629150" cy="3861237"/>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t>Click icon to add picture</a:t>
            </a:r>
          </a:p>
        </p:txBody>
      </p:sp>
      <p:sp>
        <p:nvSpPr>
          <p:cNvPr id="4" name="Text Placeholder 3"/>
          <p:cNvSpPr>
            <a:spLocks noGrp="1"/>
          </p:cNvSpPr>
          <p:nvPr>
            <p:ph type="body" sz="half" idx="2"/>
          </p:nvPr>
        </p:nvSpPr>
        <p:spPr>
          <a:xfrm>
            <a:off x="629841" y="3613979"/>
            <a:ext cx="2949178" cy="2289915"/>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Tree>
    <p:extLst>
      <p:ext uri="{BB962C8B-B14F-4D97-AF65-F5344CB8AC3E}">
        <p14:creationId xmlns:p14="http://schemas.microsoft.com/office/powerpoint/2010/main" val="24615023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1_Blank">
  <p:cSld name="1_Blank">
    <p:bg>
      <p:bgPr>
        <a:solidFill>
          <a:schemeClr val="lt1"/>
        </a:solidFill>
        <a:effectLst/>
      </p:bgPr>
    </p:bg>
    <p:spTree>
      <p:nvGrpSpPr>
        <p:cNvPr id="1" name="Shape 78"/>
        <p:cNvGrpSpPr/>
        <p:nvPr/>
      </p:nvGrpSpPr>
      <p:grpSpPr>
        <a:xfrm>
          <a:off x="0" y="0"/>
          <a:ext cx="0" cy="0"/>
          <a:chOff x="0" y="0"/>
          <a:chExt cx="0" cy="0"/>
        </a:xfrm>
      </p:grpSpPr>
      <p:pic>
        <p:nvPicPr>
          <p:cNvPr id="79" name="Google Shape;79;p15" descr="Decorative geometric pattern"/>
          <p:cNvPicPr preferRelativeResize="0"/>
          <p:nvPr/>
        </p:nvPicPr>
        <p:blipFill rotWithShape="1">
          <a:blip r:embed="rId2">
            <a:alphaModFix/>
          </a:blip>
          <a:srcRect/>
          <a:stretch/>
        </p:blipFill>
        <p:spPr>
          <a:xfrm>
            <a:off x="0" y="0"/>
            <a:ext cx="9144001" cy="6494853"/>
          </a:xfrm>
          <a:prstGeom prst="rect">
            <a:avLst/>
          </a:prstGeom>
          <a:noFill/>
          <a:ln>
            <a:noFill/>
          </a:ln>
        </p:spPr>
      </p:pic>
      <p:pic>
        <p:nvPicPr>
          <p:cNvPr id="80" name="Google Shape;80;p15" descr="Decorative blue bar"/>
          <p:cNvPicPr preferRelativeResize="0"/>
          <p:nvPr/>
        </p:nvPicPr>
        <p:blipFill rotWithShape="1">
          <a:blip r:embed="rId3">
            <a:alphaModFix/>
          </a:blip>
          <a:srcRect/>
          <a:stretch/>
        </p:blipFill>
        <p:spPr>
          <a:xfrm>
            <a:off x="0" y="6494854"/>
            <a:ext cx="9144001" cy="368372"/>
          </a:xfrm>
          <a:prstGeom prst="rect">
            <a:avLst/>
          </a:prstGeom>
          <a:noFill/>
          <a:ln>
            <a:noFill/>
          </a:ln>
        </p:spPr>
      </p:pic>
      <p:sp>
        <p:nvSpPr>
          <p:cNvPr id="81" name="Google Shape;81;p15"/>
          <p:cNvSpPr txBox="1">
            <a:spLocks noGrp="1"/>
          </p:cNvSpPr>
          <p:nvPr>
            <p:ph type="title"/>
          </p:nvPr>
        </p:nvSpPr>
        <p:spPr>
          <a:xfrm>
            <a:off x="1881838" y="111581"/>
            <a:ext cx="7152300" cy="1013400"/>
          </a:xfrm>
          <a:prstGeom prst="rect">
            <a:avLst/>
          </a:prstGeom>
          <a:noFill/>
          <a:ln>
            <a:noFill/>
          </a:ln>
        </p:spPr>
        <p:txBody>
          <a:bodyPr spcFirstLastPara="1" wrap="square" lIns="91425" tIns="45700" rIns="91425" bIns="45700" anchor="ctr" anchorCtr="0">
            <a:noAutofit/>
          </a:bodyPr>
          <a:lstStyle>
            <a:lvl1pPr lvl="0" algn="r" rtl="0">
              <a:lnSpc>
                <a:spcPct val="90000"/>
              </a:lnSpc>
              <a:spcBef>
                <a:spcPts val="0"/>
              </a:spcBef>
              <a:spcAft>
                <a:spcPts val="0"/>
              </a:spcAft>
              <a:buSzPts val="4400"/>
              <a:buNone/>
              <a:defRPr sz="3600">
                <a:solidFill>
                  <a:schemeClr val="dk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pic>
        <p:nvPicPr>
          <p:cNvPr id="82" name="Google Shape;82;p15" descr="Oregon Department of Education Logo"/>
          <p:cNvPicPr preferRelativeResize="0"/>
          <p:nvPr/>
        </p:nvPicPr>
        <p:blipFill rotWithShape="1">
          <a:blip r:embed="rId4">
            <a:alphaModFix/>
          </a:blip>
          <a:srcRect/>
          <a:stretch/>
        </p:blipFill>
        <p:spPr>
          <a:xfrm>
            <a:off x="-90611" y="53562"/>
            <a:ext cx="1972448" cy="980912"/>
          </a:xfrm>
          <a:prstGeom prst="rect">
            <a:avLst/>
          </a:prstGeom>
          <a:noFill/>
          <a:ln>
            <a:noFill/>
          </a:ln>
        </p:spPr>
      </p:pic>
      <p:sp>
        <p:nvSpPr>
          <p:cNvPr id="83" name="Google Shape;83;p15"/>
          <p:cNvSpPr txBox="1">
            <a:spLocks noGrp="1"/>
          </p:cNvSpPr>
          <p:nvPr>
            <p:ph type="sldNum" idx="12"/>
          </p:nvPr>
        </p:nvSpPr>
        <p:spPr>
          <a:xfrm>
            <a:off x="6457950" y="6492537"/>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None/>
              <a:defRPr sz="12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None/>
              <a:defRPr sz="12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None/>
              <a:defRPr sz="12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None/>
              <a:defRPr sz="12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None/>
              <a:defRPr sz="12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None/>
              <a:defRPr sz="12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None/>
              <a:defRPr sz="12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None/>
              <a:defRPr sz="12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1120335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2_Blank">
  <p:cSld name="2_Blank">
    <p:bg>
      <p:bgPr>
        <a:solidFill>
          <a:schemeClr val="lt1"/>
        </a:solidFill>
        <a:effectLst/>
      </p:bgPr>
    </p:bg>
    <p:spTree>
      <p:nvGrpSpPr>
        <p:cNvPr id="1" name="Shape 22"/>
        <p:cNvGrpSpPr/>
        <p:nvPr/>
      </p:nvGrpSpPr>
      <p:grpSpPr>
        <a:xfrm>
          <a:off x="0" y="0"/>
          <a:ext cx="0" cy="0"/>
          <a:chOff x="0" y="0"/>
          <a:chExt cx="0" cy="0"/>
        </a:xfrm>
      </p:grpSpPr>
      <p:sp>
        <p:nvSpPr>
          <p:cNvPr id="23" name="Google Shape;23;p3"/>
          <p:cNvSpPr txBox="1">
            <a:spLocks noGrp="1"/>
          </p:cNvSpPr>
          <p:nvPr>
            <p:ph type="title"/>
          </p:nvPr>
        </p:nvSpPr>
        <p:spPr>
          <a:xfrm>
            <a:off x="0" y="1028297"/>
            <a:ext cx="7152435" cy="1013399"/>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600"/>
              <a:buFont typeface="Calibri"/>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4" name="Google Shape;24;p3" descr="Decorative geometric pattern"/>
          <p:cNvPicPr preferRelativeResize="0"/>
          <p:nvPr/>
        </p:nvPicPr>
        <p:blipFill rotWithShape="1">
          <a:blip r:embed="rId2">
            <a:alphaModFix/>
          </a:blip>
          <a:srcRect/>
          <a:stretch/>
        </p:blipFill>
        <p:spPr>
          <a:xfrm>
            <a:off x="0" y="0"/>
            <a:ext cx="9144000" cy="6494853"/>
          </a:xfrm>
          <a:prstGeom prst="rect">
            <a:avLst/>
          </a:prstGeom>
          <a:noFill/>
          <a:ln>
            <a:noFill/>
          </a:ln>
        </p:spPr>
      </p:pic>
      <p:sp>
        <p:nvSpPr>
          <p:cNvPr id="25" name="Google Shape;25;p3"/>
          <p:cNvSpPr txBox="1"/>
          <p:nvPr/>
        </p:nvSpPr>
        <p:spPr>
          <a:xfrm>
            <a:off x="0" y="1034505"/>
            <a:ext cx="9144000" cy="94974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1600"/>
              <a:buFont typeface="Calibri"/>
              <a:buNone/>
            </a:pPr>
            <a:endParaRPr sz="1600" b="1" i="0" u="none" strike="noStrike" cap="none" dirty="0">
              <a:solidFill>
                <a:srgbClr val="FFFFFF"/>
              </a:solidFill>
              <a:latin typeface="Calibri"/>
              <a:ea typeface="Calibri"/>
              <a:cs typeface="Calibri"/>
              <a:sym typeface="Calibri"/>
            </a:endParaRPr>
          </a:p>
        </p:txBody>
      </p:sp>
      <p:pic>
        <p:nvPicPr>
          <p:cNvPr id="26" name="Google Shape;26;p3" descr="Decorative blue bar"/>
          <p:cNvPicPr preferRelativeResize="0"/>
          <p:nvPr/>
        </p:nvPicPr>
        <p:blipFill rotWithShape="1">
          <a:blip r:embed="rId3">
            <a:alphaModFix/>
          </a:blip>
          <a:srcRect/>
          <a:stretch/>
        </p:blipFill>
        <p:spPr>
          <a:xfrm>
            <a:off x="0" y="6494855"/>
            <a:ext cx="9144000" cy="368372"/>
          </a:xfrm>
          <a:prstGeom prst="rect">
            <a:avLst/>
          </a:prstGeom>
          <a:noFill/>
          <a:ln>
            <a:noFill/>
          </a:ln>
        </p:spPr>
      </p:pic>
      <p:pic>
        <p:nvPicPr>
          <p:cNvPr id="27" name="Google Shape;27;p3" descr="Oregon Department of Education Logo"/>
          <p:cNvPicPr preferRelativeResize="0"/>
          <p:nvPr/>
        </p:nvPicPr>
        <p:blipFill rotWithShape="1">
          <a:blip r:embed="rId4">
            <a:alphaModFix/>
          </a:blip>
          <a:srcRect/>
          <a:stretch/>
        </p:blipFill>
        <p:spPr>
          <a:xfrm>
            <a:off x="-90611" y="53561"/>
            <a:ext cx="1479336" cy="980912"/>
          </a:xfrm>
          <a:prstGeom prst="rect">
            <a:avLst/>
          </a:prstGeom>
          <a:noFill/>
          <a:ln>
            <a:noFill/>
          </a:ln>
        </p:spPr>
      </p:pic>
      <p:sp>
        <p:nvSpPr>
          <p:cNvPr id="28" name="Google Shape;28;p3"/>
          <p:cNvSpPr txBox="1">
            <a:spLocks noGrp="1"/>
          </p:cNvSpPr>
          <p:nvPr>
            <p:ph type="sldNum" idx="12"/>
          </p:nvPr>
        </p:nvSpPr>
        <p:spPr>
          <a:xfrm>
            <a:off x="6457951" y="6492538"/>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fld id="{00000000-1234-1234-1234-123412341234}" type="slidenum">
              <a:rPr lang="en" smtClean="0"/>
              <a:pPr/>
              <a:t>‹#›</a:t>
            </a:fld>
            <a:endParaRPr lang="en" dirty="0"/>
          </a:p>
        </p:txBody>
      </p:sp>
      <p:sp>
        <p:nvSpPr>
          <p:cNvPr id="29" name="Google Shape;29;p3"/>
          <p:cNvSpPr txBox="1">
            <a:spLocks noGrp="1"/>
          </p:cNvSpPr>
          <p:nvPr>
            <p:ph type="subTitle" idx="1"/>
          </p:nvPr>
        </p:nvSpPr>
        <p:spPr>
          <a:xfrm>
            <a:off x="989091" y="2809829"/>
            <a:ext cx="6858000" cy="1655761"/>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extLst>
      <p:ext uri="{BB962C8B-B14F-4D97-AF65-F5344CB8AC3E}">
        <p14:creationId xmlns:p14="http://schemas.microsoft.com/office/powerpoint/2010/main" val="35305376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Blank">
  <p:cSld name="3_Blank">
    <p:bg>
      <p:bgPr>
        <a:solidFill>
          <a:schemeClr val="lt1"/>
        </a:solidFill>
        <a:effectLst/>
      </p:bgPr>
    </p:bg>
    <p:spTree>
      <p:nvGrpSpPr>
        <p:cNvPr id="1" name="Shape 30"/>
        <p:cNvGrpSpPr/>
        <p:nvPr/>
      </p:nvGrpSpPr>
      <p:grpSpPr>
        <a:xfrm>
          <a:off x="0" y="0"/>
          <a:ext cx="0" cy="0"/>
          <a:chOff x="0" y="0"/>
          <a:chExt cx="0" cy="0"/>
        </a:xfrm>
      </p:grpSpPr>
      <p:sp>
        <p:nvSpPr>
          <p:cNvPr id="31" name="Google Shape;31;p4"/>
          <p:cNvSpPr txBox="1">
            <a:spLocks noGrp="1"/>
          </p:cNvSpPr>
          <p:nvPr>
            <p:ph type="title"/>
          </p:nvPr>
        </p:nvSpPr>
        <p:spPr>
          <a:xfrm>
            <a:off x="1881837" y="111583"/>
            <a:ext cx="7152435" cy="1013399"/>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chemeClr val="dk1"/>
              </a:buClr>
              <a:buSzPts val="3600"/>
              <a:buFont typeface="Calibri"/>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2" name="Google Shape;32;p4" descr="Decorative geometric pattern"/>
          <p:cNvPicPr preferRelativeResize="0"/>
          <p:nvPr/>
        </p:nvPicPr>
        <p:blipFill rotWithShape="1">
          <a:blip r:embed="rId2">
            <a:alphaModFix/>
          </a:blip>
          <a:srcRect/>
          <a:stretch/>
        </p:blipFill>
        <p:spPr>
          <a:xfrm>
            <a:off x="0" y="0"/>
            <a:ext cx="9144000" cy="6494853"/>
          </a:xfrm>
          <a:prstGeom prst="rect">
            <a:avLst/>
          </a:prstGeom>
          <a:noFill/>
          <a:ln>
            <a:noFill/>
          </a:ln>
        </p:spPr>
      </p:pic>
      <p:pic>
        <p:nvPicPr>
          <p:cNvPr id="33" name="Google Shape;33;p4" descr="Decorative blue bar"/>
          <p:cNvPicPr preferRelativeResize="0"/>
          <p:nvPr/>
        </p:nvPicPr>
        <p:blipFill rotWithShape="1">
          <a:blip r:embed="rId3">
            <a:alphaModFix/>
          </a:blip>
          <a:srcRect/>
          <a:stretch/>
        </p:blipFill>
        <p:spPr>
          <a:xfrm>
            <a:off x="0" y="6494855"/>
            <a:ext cx="9144000" cy="368372"/>
          </a:xfrm>
          <a:prstGeom prst="rect">
            <a:avLst/>
          </a:prstGeom>
          <a:noFill/>
          <a:ln>
            <a:noFill/>
          </a:ln>
        </p:spPr>
      </p:pic>
      <p:pic>
        <p:nvPicPr>
          <p:cNvPr id="34" name="Google Shape;34;p4" descr="Oregon Department of Education Logo"/>
          <p:cNvPicPr preferRelativeResize="0"/>
          <p:nvPr/>
        </p:nvPicPr>
        <p:blipFill rotWithShape="1">
          <a:blip r:embed="rId4">
            <a:alphaModFix/>
          </a:blip>
          <a:srcRect/>
          <a:stretch/>
        </p:blipFill>
        <p:spPr>
          <a:xfrm>
            <a:off x="-90611" y="53561"/>
            <a:ext cx="1479336" cy="980912"/>
          </a:xfrm>
          <a:prstGeom prst="rect">
            <a:avLst/>
          </a:prstGeom>
          <a:noFill/>
          <a:ln>
            <a:noFill/>
          </a:ln>
        </p:spPr>
      </p:pic>
      <p:sp>
        <p:nvSpPr>
          <p:cNvPr id="35" name="Google Shape;35;p4"/>
          <p:cNvSpPr txBox="1">
            <a:spLocks noGrp="1"/>
          </p:cNvSpPr>
          <p:nvPr>
            <p:ph type="sldNum" idx="12"/>
          </p:nvPr>
        </p:nvSpPr>
        <p:spPr>
          <a:xfrm>
            <a:off x="6457951" y="6492538"/>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980285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Logo/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4462482"/>
            <a:ext cx="7886700" cy="1325563"/>
          </a:xfrm>
        </p:spPr>
        <p:txBody>
          <a:bodyPr/>
          <a:lstStyle>
            <a:lvl1pPr algn="ctr">
              <a:defRPr>
                <a:solidFill>
                  <a:schemeClr val="tx1"/>
                </a:solidFill>
              </a:defRPr>
            </a:lvl1pPr>
          </a:lstStyle>
          <a:p>
            <a:r>
              <a:rPr lang="en-US" dirty="0"/>
              <a:t>CLICK TO EDIT MASTER TITLE STYLE</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7328" y="2147307"/>
            <a:ext cx="4655427" cy="231517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7328" y="2147307"/>
            <a:ext cx="4655427" cy="231517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7328" y="2147307"/>
            <a:ext cx="4655427" cy="2315175"/>
          </a:xfrm>
          <a:prstGeom prst="rect">
            <a:avLst/>
          </a:prstGeom>
        </p:spPr>
      </p:pic>
    </p:spTree>
    <p:extLst>
      <p:ext uri="{BB962C8B-B14F-4D97-AF65-F5344CB8AC3E}">
        <p14:creationId xmlns:p14="http://schemas.microsoft.com/office/powerpoint/2010/main" val="1287035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982369"/>
            <a:ext cx="6858000" cy="227447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4348915"/>
            <a:ext cx="6858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Tree>
    <p:extLst>
      <p:ext uri="{BB962C8B-B14F-4D97-AF65-F5344CB8AC3E}">
        <p14:creationId xmlns:p14="http://schemas.microsoft.com/office/powerpoint/2010/main" val="2836771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74974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982363"/>
            <a:ext cx="7886700" cy="2580112"/>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70"/>
            <a:ext cx="78867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874780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3427255"/>
            <a:ext cx="3886200" cy="27497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3427255"/>
            <a:ext cx="3886200" cy="27497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98901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002543"/>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3440161"/>
            <a:ext cx="3868340"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629842" y="4341655"/>
            <a:ext cx="3868340" cy="18480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2" y="3440161"/>
            <a:ext cx="388739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29152" y="4341655"/>
            <a:ext cx="3887391" cy="18480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16671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78661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dpi="0" rotWithShape="1">
          <a:blip r:embed="rId2">
            <a:lum/>
          </a:blip>
          <a:srcRect/>
          <a:stretch>
            <a:fillRect r="-17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11581"/>
            <a:ext cx="1714500" cy="669486"/>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11581"/>
            <a:ext cx="1714500" cy="669486"/>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11581"/>
            <a:ext cx="1714500" cy="669486"/>
          </a:xfrm>
          <a:prstGeom prst="rect">
            <a:avLst/>
          </a:prstGeom>
        </p:spPr>
      </p:pic>
    </p:spTree>
    <p:extLst>
      <p:ext uri="{BB962C8B-B14F-4D97-AF65-F5344CB8AC3E}">
        <p14:creationId xmlns:p14="http://schemas.microsoft.com/office/powerpoint/2010/main" val="2969173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998488"/>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3427255"/>
            <a:ext cx="7886700" cy="274970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15173" y="186166"/>
            <a:ext cx="2710888" cy="1348143"/>
          </a:xfrm>
          <a:prstGeom prst="rect">
            <a:avLst/>
          </a:prstGeom>
        </p:spPr>
      </p:pic>
      <p:pic>
        <p:nvPicPr>
          <p:cNvPr id="5" name="Picture 4"/>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15173" y="186166"/>
            <a:ext cx="2710888" cy="1348143"/>
          </a:xfrm>
          <a:prstGeom prst="rect">
            <a:avLst/>
          </a:prstGeom>
        </p:spPr>
      </p:pic>
      <p:pic>
        <p:nvPicPr>
          <p:cNvPr id="6" name="Picture 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15173" y="186166"/>
            <a:ext cx="2710888" cy="1348143"/>
          </a:xfrm>
          <a:prstGeom prst="rect">
            <a:avLst/>
          </a:prstGeom>
        </p:spPr>
      </p:pic>
    </p:spTree>
    <p:extLst>
      <p:ext uri="{BB962C8B-B14F-4D97-AF65-F5344CB8AC3E}">
        <p14:creationId xmlns:p14="http://schemas.microsoft.com/office/powerpoint/2010/main" val="150014997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p:txStyles>
    <p:titleStyle>
      <a:lvl1pPr algn="l" defTabSz="685783" rtl="0" eaLnBrk="1" latinLnBrk="0" hangingPunct="1">
        <a:lnSpc>
          <a:spcPct val="90000"/>
        </a:lnSpc>
        <a:spcBef>
          <a:spcPct val="0"/>
        </a:spcBef>
        <a:buNone/>
        <a:defRPr sz="3300" b="1"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www.oregon.gov/ode/educator-resources/assessment/Pages/Assessment-Training-Materials.aspx" TargetMode="External"/><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hyperlink" Target="https://www.oregon.gov/ode/educator-resources/assessment/Pages/Assessment-Administration-Resources.aspx#General"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martertoolsforteachers.org/" TargetMode="External"/><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hyperlink" Target="http://contentexplorer.smarterbalanced.org/" TargetMode="External"/><Relationship Id="rId7"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hyperlink" Target="http://sampleitems.smarterbalanced.or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www.menti.com/"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457451"/>
            <a:ext cx="6858000" cy="889049"/>
          </a:xfrm>
        </p:spPr>
        <p:txBody>
          <a:bodyPr>
            <a:normAutofit/>
          </a:bodyPr>
          <a:lstStyle/>
          <a:p>
            <a:r>
              <a:rPr lang="en-US" dirty="0"/>
              <a:t>DTC Webinar</a:t>
            </a:r>
          </a:p>
        </p:txBody>
      </p:sp>
      <p:sp>
        <p:nvSpPr>
          <p:cNvPr id="28675" name="Subtitle 2"/>
          <p:cNvSpPr>
            <a:spLocks noGrp="1"/>
          </p:cNvSpPr>
          <p:nvPr>
            <p:ph type="subTitle" idx="1"/>
          </p:nvPr>
        </p:nvSpPr>
        <p:spPr>
          <a:xfrm>
            <a:off x="1143000" y="3346499"/>
            <a:ext cx="6858000" cy="1581590"/>
          </a:xfrm>
        </p:spPr>
        <p:txBody>
          <a:bodyPr/>
          <a:lstStyle/>
          <a:p>
            <a:r>
              <a:rPr lang="en-US" altLang="en-US" dirty="0" smtClean="0"/>
              <a:t>August 26, 2020</a:t>
            </a:r>
            <a:endParaRPr lang="en-US" altLang="en-US" dirty="0"/>
          </a:p>
          <a:p>
            <a:endParaRPr lang="en-US" altLang="en-US" dirty="0"/>
          </a:p>
          <a:p>
            <a:r>
              <a:rPr lang="en-US" dirty="0"/>
              <a:t>Welcome!  Thank you for joining us.  We will begin shortly.</a:t>
            </a:r>
          </a:p>
          <a:p>
            <a:endParaRPr lang="en-US" altLang="en-US" dirty="0"/>
          </a:p>
        </p:txBody>
      </p:sp>
    </p:spTree>
    <p:extLst>
      <p:ext uri="{BB962C8B-B14F-4D97-AF65-F5344CB8AC3E}">
        <p14:creationId xmlns:p14="http://schemas.microsoft.com/office/powerpoint/2010/main" val="27991472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7"/>
          <p:cNvSpPr txBox="1">
            <a:spLocks noGrp="1"/>
          </p:cNvSpPr>
          <p:nvPr>
            <p:ph type="title"/>
          </p:nvPr>
        </p:nvSpPr>
        <p:spPr>
          <a:xfrm>
            <a:off x="3169740" y="0"/>
            <a:ext cx="5974200" cy="10608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dk1"/>
              </a:buClr>
              <a:buSzPts val="4400"/>
              <a:buFont typeface="Calibri"/>
              <a:buNone/>
            </a:pPr>
            <a:r>
              <a:rPr lang="en-US">
                <a:solidFill>
                  <a:schemeClr val="lt1"/>
                </a:solidFill>
              </a:rPr>
              <a:t>Purpose</a:t>
            </a:r>
            <a:endParaRPr>
              <a:solidFill>
                <a:schemeClr val="lt1"/>
              </a:solidFill>
            </a:endParaRPr>
          </a:p>
        </p:txBody>
      </p:sp>
      <p:sp>
        <p:nvSpPr>
          <p:cNvPr id="96" name="Google Shape;96;p17"/>
          <p:cNvSpPr txBox="1">
            <a:spLocks noGrp="1"/>
          </p:cNvSpPr>
          <p:nvPr>
            <p:ph type="body" idx="1"/>
          </p:nvPr>
        </p:nvSpPr>
        <p:spPr>
          <a:xfrm>
            <a:off x="441770" y="2509500"/>
            <a:ext cx="8223300" cy="355661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800"/>
              <a:buNone/>
            </a:pPr>
            <a:r>
              <a:rPr lang="en-US" sz="2400" dirty="0"/>
              <a:t>The Oregon Statewide Assessment webinar series is designed to help teams of educators and administrators improve their teaching and learning systems using the tools and resources provided in a </a:t>
            </a:r>
            <a:r>
              <a:rPr lang="en-US" sz="2400" b="1" dirty="0" smtClean="0"/>
              <a:t>balanced </a:t>
            </a:r>
            <a:r>
              <a:rPr lang="en-US" sz="2400" b="1" dirty="0"/>
              <a:t>assessment</a:t>
            </a:r>
            <a:r>
              <a:rPr lang="en-US" sz="2400" dirty="0"/>
              <a:t> system. </a:t>
            </a:r>
            <a:endParaRPr sz="2400" dirty="0"/>
          </a:p>
          <a:p>
            <a:pPr marL="0" lvl="0" indent="0" algn="l" rtl="0">
              <a:lnSpc>
                <a:spcPct val="90000"/>
              </a:lnSpc>
              <a:spcBef>
                <a:spcPts val="0"/>
              </a:spcBef>
              <a:spcAft>
                <a:spcPts val="0"/>
              </a:spcAft>
              <a:buSzPts val="2800"/>
              <a:buNone/>
            </a:pPr>
            <a:endParaRPr sz="2400" dirty="0"/>
          </a:p>
          <a:p>
            <a:pPr marL="0" lvl="0" indent="0" algn="l" rtl="0">
              <a:lnSpc>
                <a:spcPct val="90000"/>
              </a:lnSpc>
              <a:spcBef>
                <a:spcPts val="0"/>
              </a:spcBef>
              <a:spcAft>
                <a:spcPts val="0"/>
              </a:spcAft>
              <a:buSzPts val="2800"/>
              <a:buNone/>
            </a:pPr>
            <a:r>
              <a:rPr lang="en-US" sz="2400" dirty="0"/>
              <a:t>Participants will build assessment literacy by </a:t>
            </a:r>
            <a:r>
              <a:rPr lang="en-US" sz="2400" b="1" dirty="0"/>
              <a:t>connecting formative assessment practices, interim assessments, and summative assessments</a:t>
            </a:r>
            <a:r>
              <a:rPr lang="en-US" sz="2400" dirty="0"/>
              <a:t> to continually improve access and outcomes for each and every learner in their care.</a:t>
            </a:r>
            <a:endParaRPr sz="2400" dirty="0"/>
          </a:p>
        </p:txBody>
      </p:sp>
    </p:spTree>
    <p:extLst>
      <p:ext uri="{BB962C8B-B14F-4D97-AF65-F5344CB8AC3E}">
        <p14:creationId xmlns:p14="http://schemas.microsoft.com/office/powerpoint/2010/main" val="2108218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6">
                                            <p:txEl>
                                              <p:pRg st="2" end="2"/>
                                            </p:txEl>
                                          </p:spTgt>
                                        </p:tgtEl>
                                        <p:attrNameLst>
                                          <p:attrName>style.visibility</p:attrName>
                                        </p:attrNameLst>
                                      </p:cBhvr>
                                      <p:to>
                                        <p:strVal val="visible"/>
                                      </p:to>
                                    </p:set>
                                    <p:animEffect transition="in" filter="fade">
                                      <p:cBhvr>
                                        <p:cTn id="7" dur="500"/>
                                        <p:tgtEl>
                                          <p:spTgt spid="9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6"/>
          <p:cNvSpPr txBox="1">
            <a:spLocks noGrp="1"/>
          </p:cNvSpPr>
          <p:nvPr>
            <p:ph type="title"/>
          </p:nvPr>
        </p:nvSpPr>
        <p:spPr>
          <a:xfrm>
            <a:off x="4967567" y="80041"/>
            <a:ext cx="4134598" cy="840336"/>
          </a:xfrm>
          <a:prstGeom prst="rect">
            <a:avLst/>
          </a:prstGeom>
        </p:spPr>
        <p:txBody>
          <a:bodyPr spcFirstLastPara="1" vert="horz" wrap="square" lIns="91425" tIns="45700" rIns="91425" bIns="45700" rtlCol="0" anchor="ctr" anchorCtr="0">
            <a:noAutofit/>
          </a:bodyPr>
          <a:lstStyle/>
          <a:p>
            <a:pPr algn="r"/>
            <a:r>
              <a:rPr lang="en" dirty="0" smtClean="0">
                <a:solidFill>
                  <a:schemeClr val="bg1"/>
                </a:solidFill>
              </a:rPr>
              <a:t>Overview TIDE User Roll-Over Accounts</a:t>
            </a:r>
            <a:endParaRPr dirty="0">
              <a:solidFill>
                <a:schemeClr val="bg1"/>
              </a:solidFill>
            </a:endParaRPr>
          </a:p>
        </p:txBody>
      </p:sp>
      <p:sp>
        <p:nvSpPr>
          <p:cNvPr id="96" name="Google Shape;96;p16"/>
          <p:cNvSpPr txBox="1">
            <a:spLocks noGrp="1"/>
          </p:cNvSpPr>
          <p:nvPr>
            <p:ph type="subTitle" idx="4294967295"/>
          </p:nvPr>
        </p:nvSpPr>
        <p:spPr>
          <a:xfrm>
            <a:off x="149412" y="1978211"/>
            <a:ext cx="8904941" cy="4667624"/>
          </a:xfrm>
          <a:prstGeom prst="rect">
            <a:avLst/>
          </a:prstGeom>
        </p:spPr>
        <p:txBody>
          <a:bodyPr spcFirstLastPara="1" vert="horz" wrap="square" lIns="91425" tIns="45700" rIns="91425" bIns="45700" rtlCol="0" anchor="t" anchorCtr="0">
            <a:noAutofit/>
          </a:bodyPr>
          <a:lstStyle/>
          <a:p>
            <a:pPr marL="419099" indent="-342900"/>
            <a:r>
              <a:rPr lang="en-US" sz="2600" dirty="0"/>
              <a:t>When TIDE rolls over from the 2019-2020 to 2020-2021 school year, </a:t>
            </a:r>
            <a:r>
              <a:rPr lang="en-US" sz="2600" b="1" dirty="0"/>
              <a:t>all users will remain in TIDE with the same user </a:t>
            </a:r>
            <a:r>
              <a:rPr lang="en-US" sz="2600" b="1" dirty="0" smtClean="0"/>
              <a:t>role.</a:t>
            </a:r>
          </a:p>
          <a:p>
            <a:pPr marL="419099" indent="-342900"/>
            <a:endParaRPr lang="en-US" sz="800" b="1" dirty="0"/>
          </a:p>
          <a:p>
            <a:pPr marL="419099" indent="-342900"/>
            <a:r>
              <a:rPr lang="en-US" sz="2600" dirty="0" smtClean="0"/>
              <a:t>Since </a:t>
            </a:r>
            <a:r>
              <a:rPr lang="en-US" sz="2600" dirty="0"/>
              <a:t>Oregon now has an Interim Assessment </a:t>
            </a:r>
            <a:r>
              <a:rPr lang="en-US" sz="2600" dirty="0" smtClean="0"/>
              <a:t>system statewide</a:t>
            </a:r>
            <a:r>
              <a:rPr lang="en-US" sz="2600" dirty="0"/>
              <a:t>, </a:t>
            </a:r>
            <a:r>
              <a:rPr lang="en-US" sz="2600" b="1" dirty="0"/>
              <a:t>there exists a need to grant access to different aspects of the Oregon Statewide Assessment </a:t>
            </a:r>
            <a:r>
              <a:rPr lang="en-US" sz="2600" b="1" dirty="0" smtClean="0"/>
              <a:t>System</a:t>
            </a:r>
            <a:r>
              <a:rPr lang="en-US" sz="2600" dirty="0" smtClean="0"/>
              <a:t>:</a:t>
            </a:r>
          </a:p>
          <a:p>
            <a:pPr marL="761990" lvl="1" indent="-342900"/>
            <a:r>
              <a:rPr lang="en-US" sz="2400" i="1" dirty="0" smtClean="0"/>
              <a:t>The </a:t>
            </a:r>
            <a:r>
              <a:rPr lang="en-US" sz="2400" i="1" dirty="0"/>
              <a:t>new “Test Group” field accounts for </a:t>
            </a:r>
            <a:r>
              <a:rPr lang="en-US" sz="2400" i="1" dirty="0" smtClean="0"/>
              <a:t>this</a:t>
            </a:r>
          </a:p>
          <a:p>
            <a:pPr marL="419099" indent="-342900"/>
            <a:endParaRPr lang="en-US" sz="800" dirty="0" smtClean="0"/>
          </a:p>
          <a:p>
            <a:pPr marL="419099" indent="-342900"/>
            <a:r>
              <a:rPr lang="en-US" sz="2600" dirty="0" smtClean="0"/>
              <a:t>No </a:t>
            </a:r>
            <a:r>
              <a:rPr lang="en-US" sz="2600" dirty="0"/>
              <a:t>users will have the ability to start a test session until this Test Group field is assigned</a:t>
            </a:r>
            <a:r>
              <a:rPr lang="en-US" sz="2600" dirty="0" smtClean="0"/>
              <a:t>. </a:t>
            </a:r>
            <a:r>
              <a:rPr lang="en-US" sz="2600" b="1" i="1" dirty="0" smtClean="0"/>
              <a:t>(This includes the Interim Assessment System)</a:t>
            </a:r>
            <a:endParaRPr lang="en-US" sz="2600" b="1" i="1" dirty="0"/>
          </a:p>
        </p:txBody>
      </p:sp>
    </p:spTree>
    <p:extLst>
      <p:ext uri="{BB962C8B-B14F-4D97-AF65-F5344CB8AC3E}">
        <p14:creationId xmlns:p14="http://schemas.microsoft.com/office/powerpoint/2010/main" val="9993498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6"/>
          <p:cNvSpPr txBox="1">
            <a:spLocks noGrp="1"/>
          </p:cNvSpPr>
          <p:nvPr>
            <p:ph type="title"/>
          </p:nvPr>
        </p:nvSpPr>
        <p:spPr>
          <a:xfrm>
            <a:off x="1257300" y="0"/>
            <a:ext cx="7886700" cy="926353"/>
          </a:xfrm>
          <a:prstGeom prst="rect">
            <a:avLst/>
          </a:prstGeom>
        </p:spPr>
        <p:txBody>
          <a:bodyPr spcFirstLastPara="1" vert="horz" wrap="square" lIns="91425" tIns="45700" rIns="91425" bIns="45700" rtlCol="0" anchor="ctr" anchorCtr="0">
            <a:noAutofit/>
          </a:bodyPr>
          <a:lstStyle/>
          <a:p>
            <a:pPr algn="r"/>
            <a:r>
              <a:rPr lang="en" dirty="0">
                <a:solidFill>
                  <a:schemeClr val="bg1"/>
                </a:solidFill>
              </a:rPr>
              <a:t>“Test Group” Field</a:t>
            </a:r>
            <a:endParaRPr dirty="0">
              <a:solidFill>
                <a:schemeClr val="bg1"/>
              </a:solidFill>
            </a:endParaRPr>
          </a:p>
        </p:txBody>
      </p:sp>
      <p:sp>
        <p:nvSpPr>
          <p:cNvPr id="96" name="Google Shape;96;p16"/>
          <p:cNvSpPr txBox="1">
            <a:spLocks noGrp="1"/>
          </p:cNvSpPr>
          <p:nvPr>
            <p:ph type="subTitle" idx="4294967295"/>
          </p:nvPr>
        </p:nvSpPr>
        <p:spPr>
          <a:xfrm>
            <a:off x="425450" y="1976998"/>
            <a:ext cx="8718550" cy="1930400"/>
          </a:xfrm>
          <a:prstGeom prst="rect">
            <a:avLst/>
          </a:prstGeom>
        </p:spPr>
        <p:txBody>
          <a:bodyPr spcFirstLastPara="1" vert="horz" wrap="square" lIns="91425" tIns="45700" rIns="91425" bIns="45700" rtlCol="0" anchor="t" anchorCtr="0">
            <a:noAutofit/>
          </a:bodyPr>
          <a:lstStyle/>
          <a:p>
            <a:r>
              <a:rPr lang="en-US" sz="2800" dirty="0"/>
              <a:t>DTCs, DLUs and/or STCs </a:t>
            </a:r>
            <a:r>
              <a:rPr lang="en-US" sz="2800" b="1" dirty="0"/>
              <a:t>must</a:t>
            </a:r>
            <a:r>
              <a:rPr lang="en-US" sz="2800" dirty="0"/>
              <a:t> update user accounts to add permission to administer tests by Test Group</a:t>
            </a:r>
            <a:r>
              <a:rPr lang="en-US" sz="2800" dirty="0" smtClean="0"/>
              <a:t>.</a:t>
            </a:r>
          </a:p>
          <a:p>
            <a:endParaRPr lang="en-US" sz="2800" dirty="0"/>
          </a:p>
          <a:p>
            <a:r>
              <a:rPr lang="en-US" sz="2800" dirty="0"/>
              <a:t>Test Group permissions may be added via Upload Users or individually by opening an account in the View/Edit Users module.</a:t>
            </a:r>
          </a:p>
          <a:p>
            <a:endParaRPr lang="en-US" sz="2800" dirty="0" smtClean="0"/>
          </a:p>
          <a:p>
            <a:r>
              <a:rPr lang="en-US" sz="2800" dirty="0" smtClean="0"/>
              <a:t>DTCs </a:t>
            </a:r>
            <a:r>
              <a:rPr lang="en-US" sz="2800" dirty="0"/>
              <a:t>must contact their Regional ESD Partner to request that Test Group permissions be assigned for their own DTC account.</a:t>
            </a:r>
          </a:p>
          <a:p>
            <a:pPr marL="76198" indent="0" algn="l">
              <a:buNone/>
            </a:pPr>
            <a:r>
              <a:rPr lang="en-US" dirty="0"/>
              <a:t>			</a:t>
            </a:r>
          </a:p>
        </p:txBody>
      </p:sp>
    </p:spTree>
    <p:extLst>
      <p:ext uri="{BB962C8B-B14F-4D97-AF65-F5344CB8AC3E}">
        <p14:creationId xmlns:p14="http://schemas.microsoft.com/office/powerpoint/2010/main" val="20530279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EC9E9-1CA6-4F9A-920E-8E2EA7C62259}"/>
              </a:ext>
            </a:extLst>
          </p:cNvPr>
          <p:cNvSpPr>
            <a:spLocks noGrp="1"/>
          </p:cNvSpPr>
          <p:nvPr>
            <p:ph type="title"/>
          </p:nvPr>
        </p:nvSpPr>
        <p:spPr>
          <a:xfrm>
            <a:off x="963332" y="259336"/>
            <a:ext cx="7886700" cy="487724"/>
          </a:xfrm>
        </p:spPr>
        <p:txBody>
          <a:bodyPr>
            <a:normAutofit fontScale="90000"/>
          </a:bodyPr>
          <a:lstStyle/>
          <a:p>
            <a:pPr algn="r"/>
            <a:r>
              <a:rPr lang="en-US" dirty="0">
                <a:solidFill>
                  <a:schemeClr val="bg1"/>
                </a:solidFill>
              </a:rPr>
              <a:t>“Test Group” Field</a:t>
            </a:r>
          </a:p>
        </p:txBody>
      </p:sp>
      <p:sp>
        <p:nvSpPr>
          <p:cNvPr id="8" name="Google Shape;96;p16">
            <a:extLst>
              <a:ext uri="{FF2B5EF4-FFF2-40B4-BE49-F238E27FC236}">
                <a16:creationId xmlns:a16="http://schemas.microsoft.com/office/drawing/2014/main" id="{B3FE009B-CF2B-4F04-87DD-AF9229A36F26}"/>
              </a:ext>
            </a:extLst>
          </p:cNvPr>
          <p:cNvSpPr txBox="1">
            <a:spLocks/>
          </p:cNvSpPr>
          <p:nvPr/>
        </p:nvSpPr>
        <p:spPr>
          <a:xfrm>
            <a:off x="325826" y="1935329"/>
            <a:ext cx="8719457" cy="108876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76198" indent="0" algn="l"/>
            <a:r>
              <a:rPr lang="en-US" sz="2800" dirty="0"/>
              <a:t>The Test Group field is organized into three categories with permissions to the following tests: </a:t>
            </a:r>
          </a:p>
          <a:p>
            <a:pPr marL="76198" indent="0" algn="l"/>
            <a:endParaRPr lang="en-US" dirty="0"/>
          </a:p>
          <a:p>
            <a:pPr marL="76198" indent="0" algn="l"/>
            <a:r>
              <a:rPr lang="en-US" dirty="0"/>
              <a:t>	</a:t>
            </a:r>
          </a:p>
        </p:txBody>
      </p:sp>
      <p:graphicFrame>
        <p:nvGraphicFramePr>
          <p:cNvPr id="11" name="Table 11" title="Test Group Fields">
            <a:extLst>
              <a:ext uri="{FF2B5EF4-FFF2-40B4-BE49-F238E27FC236}">
                <a16:creationId xmlns:a16="http://schemas.microsoft.com/office/drawing/2014/main" id="{7C06622D-6A17-48F9-A768-9D3679424901}"/>
              </a:ext>
            </a:extLst>
          </p:cNvPr>
          <p:cNvGraphicFramePr>
            <a:graphicFrameLocks noGrp="1"/>
          </p:cNvGraphicFramePr>
          <p:nvPr>
            <p:extLst>
              <p:ext uri="{D42A27DB-BD31-4B8C-83A1-F6EECF244321}">
                <p14:modId xmlns:p14="http://schemas.microsoft.com/office/powerpoint/2010/main" val="684152185"/>
              </p:ext>
            </p:extLst>
          </p:nvPr>
        </p:nvGraphicFramePr>
        <p:xfrm>
          <a:off x="615577" y="3119716"/>
          <a:ext cx="8104095" cy="3184864"/>
        </p:xfrm>
        <a:graphic>
          <a:graphicData uri="http://schemas.openxmlformats.org/drawingml/2006/table">
            <a:tbl>
              <a:tblPr firstRow="1" bandRow="1">
                <a:tableStyleId>{5C22544A-7EE6-4342-B048-85BDC9FD1C3A}</a:tableStyleId>
              </a:tblPr>
              <a:tblGrid>
                <a:gridCol w="2701365">
                  <a:extLst>
                    <a:ext uri="{9D8B030D-6E8A-4147-A177-3AD203B41FA5}">
                      <a16:colId xmlns:a16="http://schemas.microsoft.com/office/drawing/2014/main" val="2360636479"/>
                    </a:ext>
                  </a:extLst>
                </a:gridCol>
                <a:gridCol w="2701365">
                  <a:extLst>
                    <a:ext uri="{9D8B030D-6E8A-4147-A177-3AD203B41FA5}">
                      <a16:colId xmlns:a16="http://schemas.microsoft.com/office/drawing/2014/main" val="2849977976"/>
                    </a:ext>
                  </a:extLst>
                </a:gridCol>
                <a:gridCol w="2701365">
                  <a:extLst>
                    <a:ext uri="{9D8B030D-6E8A-4147-A177-3AD203B41FA5}">
                      <a16:colId xmlns:a16="http://schemas.microsoft.com/office/drawing/2014/main" val="1573373070"/>
                    </a:ext>
                  </a:extLst>
                </a:gridCol>
              </a:tblGrid>
              <a:tr h="590476">
                <a:tc>
                  <a:txBody>
                    <a:bodyPr/>
                    <a:lstStyle/>
                    <a:p>
                      <a:r>
                        <a:rPr lang="en-US" sz="2400" dirty="0"/>
                        <a:t>ELPA Screener</a:t>
                      </a:r>
                    </a:p>
                  </a:txBody>
                  <a:tcPr/>
                </a:tc>
                <a:tc>
                  <a:txBody>
                    <a:bodyPr/>
                    <a:lstStyle/>
                    <a:p>
                      <a:r>
                        <a:rPr lang="en-US" sz="2400" dirty="0"/>
                        <a:t>Interim </a:t>
                      </a:r>
                    </a:p>
                  </a:txBody>
                  <a:tcPr/>
                </a:tc>
                <a:tc>
                  <a:txBody>
                    <a:bodyPr/>
                    <a:lstStyle/>
                    <a:p>
                      <a:r>
                        <a:rPr lang="en-US" sz="2400" dirty="0"/>
                        <a:t>Summative</a:t>
                      </a:r>
                    </a:p>
                  </a:txBody>
                  <a:tcPr/>
                </a:tc>
                <a:extLst>
                  <a:ext uri="{0D108BD9-81ED-4DB2-BD59-A6C34878D82A}">
                    <a16:rowId xmlns:a16="http://schemas.microsoft.com/office/drawing/2014/main" val="2125258424"/>
                  </a:ext>
                </a:extLst>
              </a:tr>
              <a:tr h="590476">
                <a:tc>
                  <a:txBody>
                    <a:bodyPr/>
                    <a:lstStyle/>
                    <a:p>
                      <a:r>
                        <a:rPr lang="en-US" sz="2400" dirty="0"/>
                        <a:t>ELPA Screener</a:t>
                      </a:r>
                    </a:p>
                  </a:txBody>
                  <a:tcPr/>
                </a:tc>
                <a:tc>
                  <a:txBody>
                    <a:bodyPr/>
                    <a:lstStyle/>
                    <a:p>
                      <a:r>
                        <a:rPr lang="en-US" sz="2400" dirty="0"/>
                        <a:t>ELA Interims</a:t>
                      </a:r>
                    </a:p>
                  </a:txBody>
                  <a:tcPr/>
                </a:tc>
                <a:tc>
                  <a:txBody>
                    <a:bodyPr/>
                    <a:lstStyle/>
                    <a:p>
                      <a:r>
                        <a:rPr lang="en-US" sz="2400" dirty="0"/>
                        <a:t>ELA</a:t>
                      </a:r>
                    </a:p>
                  </a:txBody>
                  <a:tcPr/>
                </a:tc>
                <a:extLst>
                  <a:ext uri="{0D108BD9-81ED-4DB2-BD59-A6C34878D82A}">
                    <a16:rowId xmlns:a16="http://schemas.microsoft.com/office/drawing/2014/main" val="4182207331"/>
                  </a:ext>
                </a:extLst>
              </a:tr>
              <a:tr h="590476">
                <a:tc>
                  <a:txBody>
                    <a:bodyPr/>
                    <a:lstStyle/>
                    <a:p>
                      <a:endParaRPr lang="en-US" sz="2400" dirty="0"/>
                    </a:p>
                  </a:txBody>
                  <a:tcPr/>
                </a:tc>
                <a:tc>
                  <a:txBody>
                    <a:bodyPr/>
                    <a:lstStyle/>
                    <a:p>
                      <a:r>
                        <a:rPr lang="en-US" sz="2400" dirty="0"/>
                        <a:t>Math Interims</a:t>
                      </a:r>
                    </a:p>
                  </a:txBody>
                  <a:tcPr/>
                </a:tc>
                <a:tc>
                  <a:txBody>
                    <a:bodyPr/>
                    <a:lstStyle/>
                    <a:p>
                      <a:r>
                        <a:rPr lang="en-US" sz="2400" dirty="0"/>
                        <a:t>Math</a:t>
                      </a:r>
                    </a:p>
                  </a:txBody>
                  <a:tcPr/>
                </a:tc>
                <a:extLst>
                  <a:ext uri="{0D108BD9-81ED-4DB2-BD59-A6C34878D82A}">
                    <a16:rowId xmlns:a16="http://schemas.microsoft.com/office/drawing/2014/main" val="1528960229"/>
                  </a:ext>
                </a:extLst>
              </a:tr>
              <a:tr h="590476">
                <a:tc>
                  <a:txBody>
                    <a:bodyPr/>
                    <a:lstStyle/>
                    <a:p>
                      <a:endParaRPr lang="en-US" sz="2400"/>
                    </a:p>
                  </a:txBody>
                  <a:tcPr/>
                </a:tc>
                <a:tc>
                  <a:txBody>
                    <a:bodyPr/>
                    <a:lstStyle/>
                    <a:p>
                      <a:r>
                        <a:rPr lang="en-US" sz="2400" dirty="0"/>
                        <a:t>Science Interims (if purchased)</a:t>
                      </a:r>
                    </a:p>
                  </a:txBody>
                  <a:tcPr/>
                </a:tc>
                <a:tc>
                  <a:txBody>
                    <a:bodyPr/>
                    <a:lstStyle/>
                    <a:p>
                      <a:r>
                        <a:rPr lang="en-US" sz="2400" dirty="0"/>
                        <a:t>Science</a:t>
                      </a:r>
                    </a:p>
                  </a:txBody>
                  <a:tcPr/>
                </a:tc>
                <a:extLst>
                  <a:ext uri="{0D108BD9-81ED-4DB2-BD59-A6C34878D82A}">
                    <a16:rowId xmlns:a16="http://schemas.microsoft.com/office/drawing/2014/main" val="2045189775"/>
                  </a:ext>
                </a:extLst>
              </a:tr>
              <a:tr h="590476">
                <a:tc>
                  <a:txBody>
                    <a:bodyPr/>
                    <a:lstStyle/>
                    <a:p>
                      <a:endParaRPr lang="en-US" sz="2400" dirty="0"/>
                    </a:p>
                  </a:txBody>
                  <a:tcPr/>
                </a:tc>
                <a:tc>
                  <a:txBody>
                    <a:bodyPr/>
                    <a:lstStyle/>
                    <a:p>
                      <a:endParaRPr lang="en-US" sz="2400"/>
                    </a:p>
                  </a:txBody>
                  <a:tcPr/>
                </a:tc>
                <a:tc>
                  <a:txBody>
                    <a:bodyPr/>
                    <a:lstStyle/>
                    <a:p>
                      <a:r>
                        <a:rPr lang="en-US" sz="2400" dirty="0"/>
                        <a:t>ELPA Summative</a:t>
                      </a:r>
                    </a:p>
                  </a:txBody>
                  <a:tcPr/>
                </a:tc>
                <a:extLst>
                  <a:ext uri="{0D108BD9-81ED-4DB2-BD59-A6C34878D82A}">
                    <a16:rowId xmlns:a16="http://schemas.microsoft.com/office/drawing/2014/main" val="3119340337"/>
                  </a:ext>
                </a:extLst>
              </a:tr>
            </a:tbl>
          </a:graphicData>
        </a:graphic>
      </p:graphicFrame>
    </p:spTree>
    <p:extLst>
      <p:ext uri="{BB962C8B-B14F-4D97-AF65-F5344CB8AC3E}">
        <p14:creationId xmlns:p14="http://schemas.microsoft.com/office/powerpoint/2010/main" val="4495433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0"/>
            <a:ext cx="7886700" cy="1325563"/>
          </a:xfrm>
        </p:spPr>
        <p:txBody>
          <a:bodyPr/>
          <a:lstStyle/>
          <a:p>
            <a:pPr algn="r"/>
            <a:r>
              <a:rPr lang="en-US" dirty="0">
                <a:solidFill>
                  <a:schemeClr val="bg1"/>
                </a:solidFill>
              </a:rPr>
              <a:t>User Roles and Setting Up Test Administrator Accounts</a:t>
            </a:r>
          </a:p>
        </p:txBody>
      </p:sp>
      <p:pic>
        <p:nvPicPr>
          <p:cNvPr id="4" name="Content Placeholder 3" descr="Image of ODE's webpage and where to find the &quot;Granting Permission to Administer Tests using Test Groups in TIDE (PPT)&quot;"/>
          <p:cNvPicPr>
            <a:picLocks noGrp="1" noChangeAspect="1"/>
          </p:cNvPicPr>
          <p:nvPr>
            <p:ph idx="1"/>
          </p:nvPr>
        </p:nvPicPr>
        <p:blipFill>
          <a:blip r:embed="rId2"/>
          <a:stretch>
            <a:fillRect/>
          </a:stretch>
        </p:blipFill>
        <p:spPr>
          <a:xfrm>
            <a:off x="1" y="2190173"/>
            <a:ext cx="9144000" cy="3457592"/>
          </a:xfrm>
          <a:prstGeom prst="rect">
            <a:avLst/>
          </a:prstGeom>
        </p:spPr>
      </p:pic>
      <p:sp>
        <p:nvSpPr>
          <p:cNvPr id="5" name="Rectangle 4" descr="&quot;Decorative Figure&quot;"/>
          <p:cNvSpPr/>
          <p:nvPr/>
        </p:nvSpPr>
        <p:spPr>
          <a:xfrm>
            <a:off x="681318" y="4661647"/>
            <a:ext cx="8253506" cy="98611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05675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6"/>
          <p:cNvSpPr txBox="1">
            <a:spLocks noGrp="1"/>
          </p:cNvSpPr>
          <p:nvPr>
            <p:ph type="title"/>
          </p:nvPr>
        </p:nvSpPr>
        <p:spPr>
          <a:xfrm>
            <a:off x="1881838" y="111581"/>
            <a:ext cx="7152300" cy="692384"/>
          </a:xfrm>
          <a:prstGeom prst="rect">
            <a:avLst/>
          </a:prstGeom>
        </p:spPr>
        <p:txBody>
          <a:bodyPr spcFirstLastPara="1" vert="horz" wrap="square" lIns="91425" tIns="45700" rIns="91425" bIns="45700" rtlCol="0" anchor="ctr" anchorCtr="0">
            <a:noAutofit/>
          </a:bodyPr>
          <a:lstStyle/>
          <a:p>
            <a:pPr algn="r"/>
            <a:r>
              <a:rPr lang="en" dirty="0" smtClean="0">
                <a:solidFill>
                  <a:schemeClr val="tx1"/>
                </a:solidFill>
              </a:rPr>
              <a:t>Interim Training Requirements</a:t>
            </a:r>
            <a:endParaRPr dirty="0">
              <a:solidFill>
                <a:schemeClr val="tx1"/>
              </a:solidFill>
            </a:endParaRPr>
          </a:p>
        </p:txBody>
      </p:sp>
      <p:sp>
        <p:nvSpPr>
          <p:cNvPr id="96" name="Google Shape;96;p16"/>
          <p:cNvSpPr txBox="1">
            <a:spLocks noGrp="1"/>
          </p:cNvSpPr>
          <p:nvPr>
            <p:ph type="subTitle" idx="4294967295"/>
          </p:nvPr>
        </p:nvSpPr>
        <p:spPr>
          <a:xfrm>
            <a:off x="334963" y="936487"/>
            <a:ext cx="8486567" cy="2970351"/>
          </a:xfrm>
          <a:prstGeom prst="rect">
            <a:avLst/>
          </a:prstGeom>
        </p:spPr>
        <p:txBody>
          <a:bodyPr spcFirstLastPara="1" vert="horz" wrap="square" lIns="91425" tIns="45700" rIns="91425" bIns="45700" rtlCol="0" anchor="t" anchorCtr="0">
            <a:noAutofit/>
          </a:bodyPr>
          <a:lstStyle/>
          <a:p>
            <a:pPr lvl="0"/>
            <a:r>
              <a:rPr lang="en-US" sz="2400" dirty="0"/>
              <a:t>DTCs need to apply the </a:t>
            </a:r>
            <a:r>
              <a:rPr lang="en-US" sz="2400" b="1" dirty="0"/>
              <a:t>“Interim” </a:t>
            </a:r>
            <a:r>
              <a:rPr lang="en-US" sz="2400" dirty="0"/>
              <a:t>Test Group to each user that will administer the interim assessments.  This user permission must be set in TIDE via the View/Edit User interface or the User Upload module. </a:t>
            </a:r>
            <a:endParaRPr lang="en-US" sz="2400" dirty="0" smtClean="0"/>
          </a:p>
          <a:p>
            <a:pPr lvl="1"/>
            <a:r>
              <a:rPr lang="en-US" sz="2100" dirty="0" smtClean="0"/>
              <a:t>Users </a:t>
            </a:r>
            <a:r>
              <a:rPr lang="en-US" sz="2100" b="1" dirty="0">
                <a:solidFill>
                  <a:srgbClr val="FF0000"/>
                </a:solidFill>
              </a:rPr>
              <a:t>will not be able to administer the interim assessments </a:t>
            </a:r>
            <a:r>
              <a:rPr lang="en-US" sz="2100" dirty="0"/>
              <a:t>if the Test Group permission is not assigned to their user </a:t>
            </a:r>
            <a:r>
              <a:rPr lang="en-US" sz="2100" dirty="0" smtClean="0"/>
              <a:t>account.</a:t>
            </a:r>
          </a:p>
          <a:p>
            <a:pPr marL="342891" lvl="1" indent="0">
              <a:buNone/>
            </a:pPr>
            <a:endParaRPr lang="en-US" sz="2100" dirty="0" smtClean="0"/>
          </a:p>
          <a:p>
            <a:r>
              <a:rPr lang="en-US" sz="2400" dirty="0" smtClean="0"/>
              <a:t>If </a:t>
            </a:r>
            <a:r>
              <a:rPr lang="en-US" sz="2400" dirty="0"/>
              <a:t>the TA is a returning user from 2019-20, </a:t>
            </a:r>
            <a:r>
              <a:rPr lang="en-US" sz="2400" b="1" dirty="0"/>
              <a:t>there are no additional requirements required to apply the “Interim” Test Group. </a:t>
            </a:r>
            <a:endParaRPr lang="en-US" sz="2400" b="1" dirty="0" smtClean="0"/>
          </a:p>
          <a:p>
            <a:endParaRPr lang="en-US" sz="1400" b="1" dirty="0" smtClean="0"/>
          </a:p>
          <a:p>
            <a:r>
              <a:rPr lang="en-US" sz="2400" dirty="0" smtClean="0"/>
              <a:t>However</a:t>
            </a:r>
            <a:r>
              <a:rPr lang="en-US" sz="2400" dirty="0"/>
              <a:t>, </a:t>
            </a:r>
            <a:r>
              <a:rPr lang="en-US" sz="2400" b="1" dirty="0"/>
              <a:t>if an educator does not have a 2019-20 TA user role</a:t>
            </a:r>
            <a:r>
              <a:rPr lang="en-US" sz="2400" dirty="0"/>
              <a:t>, </a:t>
            </a:r>
            <a:r>
              <a:rPr lang="en-US" sz="2400" b="1" dirty="0">
                <a:solidFill>
                  <a:srgbClr val="FF0000"/>
                </a:solidFill>
              </a:rPr>
              <a:t>they </a:t>
            </a:r>
            <a:r>
              <a:rPr lang="en-US" sz="2400" b="1" u="sng" dirty="0">
                <a:solidFill>
                  <a:srgbClr val="FF0000"/>
                </a:solidFill>
              </a:rPr>
              <a:t>must complete </a:t>
            </a:r>
            <a:r>
              <a:rPr lang="en-US" sz="2400" b="1" dirty="0">
                <a:solidFill>
                  <a:srgbClr val="FF0000"/>
                </a:solidFill>
              </a:rPr>
              <a:t>the reading requirements </a:t>
            </a:r>
            <a:r>
              <a:rPr lang="en-US" sz="2400" b="1" dirty="0" smtClean="0">
                <a:solidFill>
                  <a:srgbClr val="FF0000"/>
                </a:solidFill>
              </a:rPr>
              <a:t>in </a:t>
            </a:r>
            <a:r>
              <a:rPr lang="en-US" sz="2400" b="1" dirty="0">
                <a:solidFill>
                  <a:srgbClr val="FF0000"/>
                </a:solidFill>
              </a:rPr>
              <a:t>Table 5 </a:t>
            </a:r>
            <a:r>
              <a:rPr lang="en-US" sz="2400" dirty="0"/>
              <a:t>of the </a:t>
            </a:r>
            <a:r>
              <a:rPr lang="en-US" sz="2400" u="sng" dirty="0">
                <a:hlinkClick r:id="rId3"/>
              </a:rPr>
              <a:t>Test Administration Manual</a:t>
            </a:r>
            <a:r>
              <a:rPr lang="en-US" sz="2400" dirty="0"/>
              <a:t> </a:t>
            </a:r>
            <a:r>
              <a:rPr lang="en-US" sz="2400" b="1" u="sng" dirty="0"/>
              <a:t>and</a:t>
            </a:r>
            <a:r>
              <a:rPr lang="en-US" sz="2400" dirty="0"/>
              <a:t> </a:t>
            </a:r>
            <a:r>
              <a:rPr lang="en-US" sz="2400" b="1" dirty="0">
                <a:solidFill>
                  <a:srgbClr val="FF0000"/>
                </a:solidFill>
              </a:rPr>
              <a:t>the ODE-provided training </a:t>
            </a:r>
            <a:r>
              <a:rPr lang="en-US" sz="2400" b="1" u="sng" dirty="0">
                <a:solidFill>
                  <a:srgbClr val="FF0000"/>
                </a:solidFill>
              </a:rPr>
              <a:t>modules </a:t>
            </a:r>
            <a:r>
              <a:rPr lang="en-US" sz="2400" b="1" u="sng" dirty="0" smtClean="0">
                <a:solidFill>
                  <a:srgbClr val="FF0000"/>
                </a:solidFill>
              </a:rPr>
              <a:t>2 - 4</a:t>
            </a:r>
            <a:r>
              <a:rPr lang="en-US" sz="2400" dirty="0" smtClean="0"/>
              <a:t> </a:t>
            </a:r>
            <a:r>
              <a:rPr lang="en-US" sz="2400" dirty="0"/>
              <a:t>posted to the </a:t>
            </a:r>
            <a:r>
              <a:rPr lang="en-US" sz="2400" u="sng" dirty="0">
                <a:hlinkClick r:id="rId3"/>
              </a:rPr>
              <a:t>Assessment Training Materials </a:t>
            </a:r>
            <a:r>
              <a:rPr lang="en-US" sz="2400" dirty="0"/>
              <a:t>webpage.</a:t>
            </a:r>
          </a:p>
        </p:txBody>
      </p:sp>
    </p:spTree>
    <p:extLst>
      <p:ext uri="{BB962C8B-B14F-4D97-AF65-F5344CB8AC3E}">
        <p14:creationId xmlns:p14="http://schemas.microsoft.com/office/powerpoint/2010/main" val="167509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6">
                                            <p:txEl>
                                              <p:pRg st="3" end="3"/>
                                            </p:txEl>
                                          </p:spTgt>
                                        </p:tgtEl>
                                        <p:attrNameLst>
                                          <p:attrName>style.visibility</p:attrName>
                                        </p:attrNameLst>
                                      </p:cBhvr>
                                      <p:to>
                                        <p:strVal val="visible"/>
                                      </p:to>
                                    </p:set>
                                    <p:animEffect transition="in" filter="fade">
                                      <p:cBhvr>
                                        <p:cTn id="7" dur="500"/>
                                        <p:tgtEl>
                                          <p:spTgt spid="96">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6">
                                            <p:txEl>
                                              <p:pRg st="5" end="5"/>
                                            </p:txEl>
                                          </p:spTgt>
                                        </p:tgtEl>
                                        <p:attrNameLst>
                                          <p:attrName>style.visibility</p:attrName>
                                        </p:attrNameLst>
                                      </p:cBhvr>
                                      <p:to>
                                        <p:strVal val="visible"/>
                                      </p:to>
                                    </p:set>
                                    <p:animEffect transition="in" filter="fade">
                                      <p:cBhvr>
                                        <p:cTn id="12" dur="500"/>
                                        <p:tgtEl>
                                          <p:spTgt spid="9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7"/>
          <p:cNvSpPr txBox="1">
            <a:spLocks noGrp="1"/>
          </p:cNvSpPr>
          <p:nvPr>
            <p:ph type="title"/>
          </p:nvPr>
        </p:nvSpPr>
        <p:spPr>
          <a:xfrm>
            <a:off x="3216462" y="181642"/>
            <a:ext cx="5760197" cy="631159"/>
          </a:xfrm>
          <a:prstGeom prst="rect">
            <a:avLst/>
          </a:prstGeom>
        </p:spPr>
        <p:txBody>
          <a:bodyPr spcFirstLastPara="1" vert="horz" wrap="square" lIns="91425" tIns="45700" rIns="91425" bIns="45700" rtlCol="0" anchor="ctr" anchorCtr="0">
            <a:noAutofit/>
          </a:bodyPr>
          <a:lstStyle/>
          <a:p>
            <a:pPr algn="r"/>
            <a:r>
              <a:rPr lang="en" dirty="0">
                <a:solidFill>
                  <a:schemeClr val="bg1"/>
                </a:solidFill>
              </a:rPr>
              <a:t>Utilizing the Interim Assessment System</a:t>
            </a:r>
            <a:endParaRPr dirty="0">
              <a:solidFill>
                <a:schemeClr val="bg1"/>
              </a:solidFill>
            </a:endParaRPr>
          </a:p>
        </p:txBody>
      </p:sp>
      <p:sp>
        <p:nvSpPr>
          <p:cNvPr id="165" name="Google Shape;165;p27"/>
          <p:cNvSpPr txBox="1">
            <a:spLocks noGrp="1"/>
          </p:cNvSpPr>
          <p:nvPr>
            <p:ph type="subTitle" idx="4294967295"/>
          </p:nvPr>
        </p:nvSpPr>
        <p:spPr>
          <a:xfrm>
            <a:off x="278124" y="2142566"/>
            <a:ext cx="8575800" cy="1574799"/>
          </a:xfrm>
          <a:prstGeom prst="rect">
            <a:avLst/>
          </a:prstGeom>
        </p:spPr>
        <p:txBody>
          <a:bodyPr spcFirstLastPara="1" vert="horz" wrap="square" lIns="91425" tIns="45700" rIns="91425" bIns="45700" rtlCol="0" anchor="t" anchorCtr="0">
            <a:noAutofit/>
          </a:bodyPr>
          <a:lstStyle/>
          <a:p>
            <a:pPr marL="0" indent="0" algn="l">
              <a:buNone/>
            </a:pPr>
            <a:r>
              <a:rPr lang="en" sz="2400" dirty="0"/>
              <a:t>For most students, grade-level interim assessments, rather than tests aligned to the prior grade’s content standards, will provide the most actionable information for teachers in support of their students’ learning.</a:t>
            </a:r>
            <a:endParaRPr sz="2400" dirty="0"/>
          </a:p>
        </p:txBody>
      </p:sp>
      <p:sp>
        <p:nvSpPr>
          <p:cNvPr id="166" name="Google Shape;166;p27"/>
          <p:cNvSpPr txBox="1"/>
          <p:nvPr/>
        </p:nvSpPr>
        <p:spPr>
          <a:xfrm>
            <a:off x="278124" y="4008239"/>
            <a:ext cx="2478000" cy="21453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r>
              <a:rPr lang="en" sz="2000" b="1">
                <a:latin typeface="Calibri"/>
                <a:ea typeface="Calibri"/>
                <a:cs typeface="Calibri"/>
                <a:sym typeface="Calibri"/>
              </a:rPr>
              <a:t>ELA Interims</a:t>
            </a:r>
            <a:endParaRPr sz="2000" b="1">
              <a:latin typeface="Calibri"/>
              <a:ea typeface="Calibri"/>
              <a:cs typeface="Calibri"/>
              <a:sym typeface="Calibri"/>
            </a:endParaRPr>
          </a:p>
          <a:p>
            <a:pPr marL="171446" indent="-158747">
              <a:buSzPts val="1600"/>
              <a:buFont typeface="Calibri"/>
              <a:buChar char="-"/>
            </a:pPr>
            <a:r>
              <a:rPr lang="en" sz="1600">
                <a:latin typeface="Calibri"/>
                <a:ea typeface="Calibri"/>
                <a:cs typeface="Calibri"/>
                <a:sym typeface="Calibri"/>
              </a:rPr>
              <a:t>Read Literary Text</a:t>
            </a:r>
            <a:endParaRPr sz="1600">
              <a:latin typeface="Calibri"/>
              <a:ea typeface="Calibri"/>
              <a:cs typeface="Calibri"/>
              <a:sym typeface="Calibri"/>
            </a:endParaRPr>
          </a:p>
          <a:p>
            <a:pPr marL="171446" indent="-158747">
              <a:buSzPts val="1600"/>
              <a:buFont typeface="Calibri"/>
              <a:buChar char="-"/>
            </a:pPr>
            <a:r>
              <a:rPr lang="en" sz="1600">
                <a:latin typeface="Calibri"/>
                <a:ea typeface="Calibri"/>
                <a:cs typeface="Calibri"/>
                <a:sym typeface="Calibri"/>
              </a:rPr>
              <a:t>Read Informational Text</a:t>
            </a:r>
            <a:endParaRPr sz="1600">
              <a:latin typeface="Calibri"/>
              <a:ea typeface="Calibri"/>
              <a:cs typeface="Calibri"/>
              <a:sym typeface="Calibri"/>
            </a:endParaRPr>
          </a:p>
          <a:p>
            <a:pPr marL="171446" indent="-158747">
              <a:buSzPts val="1600"/>
              <a:buFont typeface="Calibri"/>
              <a:buChar char="-"/>
            </a:pPr>
            <a:r>
              <a:rPr lang="en" sz="1600">
                <a:latin typeface="Calibri"/>
                <a:ea typeface="Calibri"/>
                <a:cs typeface="Calibri"/>
                <a:sym typeface="Calibri"/>
              </a:rPr>
              <a:t>Brief Writes</a:t>
            </a:r>
            <a:endParaRPr sz="1600">
              <a:latin typeface="Calibri"/>
              <a:ea typeface="Calibri"/>
              <a:cs typeface="Calibri"/>
              <a:sym typeface="Calibri"/>
            </a:endParaRPr>
          </a:p>
          <a:p>
            <a:pPr marL="171446" indent="-158747">
              <a:buSzPts val="1600"/>
              <a:buFont typeface="Calibri"/>
              <a:buChar char="-"/>
            </a:pPr>
            <a:r>
              <a:rPr lang="en" sz="1600">
                <a:latin typeface="Calibri"/>
                <a:ea typeface="Calibri"/>
                <a:cs typeface="Calibri"/>
                <a:sym typeface="Calibri"/>
              </a:rPr>
              <a:t>Revisions</a:t>
            </a:r>
            <a:endParaRPr sz="1600">
              <a:latin typeface="Calibri"/>
              <a:ea typeface="Calibri"/>
              <a:cs typeface="Calibri"/>
              <a:sym typeface="Calibri"/>
            </a:endParaRPr>
          </a:p>
          <a:p>
            <a:pPr marL="171446" indent="-158747">
              <a:buSzPts val="1600"/>
              <a:buFont typeface="Calibri"/>
              <a:buChar char="-"/>
            </a:pPr>
            <a:r>
              <a:rPr lang="en" sz="1600">
                <a:latin typeface="Calibri"/>
                <a:ea typeface="Calibri"/>
                <a:cs typeface="Calibri"/>
                <a:sym typeface="Calibri"/>
              </a:rPr>
              <a:t>Performance Tasks</a:t>
            </a:r>
            <a:endParaRPr sz="1600">
              <a:latin typeface="Calibri"/>
              <a:ea typeface="Calibri"/>
              <a:cs typeface="Calibri"/>
              <a:sym typeface="Calibri"/>
            </a:endParaRPr>
          </a:p>
          <a:p>
            <a:pPr marL="171446" indent="-158747">
              <a:buSzPts val="1600"/>
              <a:buFont typeface="Calibri"/>
              <a:buChar char="-"/>
            </a:pPr>
            <a:r>
              <a:rPr lang="en" sz="1600">
                <a:latin typeface="Calibri"/>
                <a:ea typeface="Calibri"/>
                <a:cs typeface="Calibri"/>
                <a:sym typeface="Calibri"/>
              </a:rPr>
              <a:t>Research</a:t>
            </a:r>
            <a:endParaRPr sz="1600">
              <a:latin typeface="Calibri"/>
              <a:ea typeface="Calibri"/>
              <a:cs typeface="Calibri"/>
              <a:sym typeface="Calibri"/>
            </a:endParaRPr>
          </a:p>
        </p:txBody>
      </p:sp>
      <p:sp>
        <p:nvSpPr>
          <p:cNvPr id="167" name="Google Shape;167;p27"/>
          <p:cNvSpPr txBox="1"/>
          <p:nvPr/>
        </p:nvSpPr>
        <p:spPr>
          <a:xfrm>
            <a:off x="3327024" y="4008239"/>
            <a:ext cx="2478000" cy="21453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r>
              <a:rPr lang="en" sz="2000" b="1" dirty="0">
                <a:latin typeface="Calibri"/>
                <a:ea typeface="Calibri"/>
                <a:cs typeface="Calibri"/>
                <a:sym typeface="Calibri"/>
              </a:rPr>
              <a:t>Math Interims</a:t>
            </a:r>
            <a:endParaRPr sz="2000" b="1" dirty="0">
              <a:latin typeface="Calibri"/>
              <a:ea typeface="Calibri"/>
              <a:cs typeface="Calibri"/>
              <a:sym typeface="Calibri"/>
            </a:endParaRPr>
          </a:p>
          <a:p>
            <a:pPr marL="171446" indent="-158747">
              <a:buSzPts val="1600"/>
              <a:buFont typeface="Calibri"/>
              <a:buChar char="-"/>
            </a:pPr>
            <a:r>
              <a:rPr lang="en" sz="1600" dirty="0">
                <a:latin typeface="Calibri"/>
                <a:ea typeface="Calibri"/>
                <a:cs typeface="Calibri"/>
                <a:sym typeface="Calibri"/>
              </a:rPr>
              <a:t>Concepts and Procedures</a:t>
            </a:r>
            <a:endParaRPr sz="1600" dirty="0">
              <a:latin typeface="Calibri"/>
              <a:ea typeface="Calibri"/>
              <a:cs typeface="Calibri"/>
              <a:sym typeface="Calibri"/>
            </a:endParaRPr>
          </a:p>
          <a:p>
            <a:pPr marL="171446" indent="-158747">
              <a:buSzPts val="1600"/>
              <a:buFont typeface="Calibri"/>
              <a:buChar char="-"/>
            </a:pPr>
            <a:r>
              <a:rPr lang="en" sz="1600" dirty="0">
                <a:latin typeface="Calibri"/>
                <a:ea typeface="Calibri"/>
                <a:cs typeface="Calibri"/>
                <a:sym typeface="Calibri"/>
              </a:rPr>
              <a:t>Problem Solving</a:t>
            </a:r>
            <a:endParaRPr sz="1600" dirty="0">
              <a:latin typeface="Calibri"/>
              <a:ea typeface="Calibri"/>
              <a:cs typeface="Calibri"/>
              <a:sym typeface="Calibri"/>
            </a:endParaRPr>
          </a:p>
          <a:p>
            <a:pPr marL="171446" indent="-158747">
              <a:buSzPts val="1600"/>
              <a:buFont typeface="Calibri"/>
              <a:buChar char="-"/>
            </a:pPr>
            <a:r>
              <a:rPr lang="en" sz="1600" dirty="0">
                <a:latin typeface="Calibri"/>
                <a:ea typeface="Calibri"/>
                <a:cs typeface="Calibri"/>
                <a:sym typeface="Calibri"/>
              </a:rPr>
              <a:t>Modeling and Data Analysis</a:t>
            </a:r>
            <a:endParaRPr sz="1600" dirty="0">
              <a:latin typeface="Calibri"/>
              <a:ea typeface="Calibri"/>
              <a:cs typeface="Calibri"/>
              <a:sym typeface="Calibri"/>
            </a:endParaRPr>
          </a:p>
          <a:p>
            <a:pPr marL="171446" indent="-158747">
              <a:buSzPts val="1600"/>
              <a:buFont typeface="Calibri"/>
              <a:buChar char="-"/>
            </a:pPr>
            <a:r>
              <a:rPr lang="en" sz="1600" dirty="0">
                <a:latin typeface="Calibri"/>
                <a:ea typeface="Calibri"/>
                <a:cs typeface="Calibri"/>
                <a:sym typeface="Calibri"/>
              </a:rPr>
              <a:t>Communicating Reasoning</a:t>
            </a:r>
            <a:endParaRPr sz="1600" dirty="0">
              <a:latin typeface="Calibri"/>
              <a:ea typeface="Calibri"/>
              <a:cs typeface="Calibri"/>
              <a:sym typeface="Calibri"/>
            </a:endParaRPr>
          </a:p>
        </p:txBody>
      </p:sp>
      <p:sp>
        <p:nvSpPr>
          <p:cNvPr id="168" name="Google Shape;168;p27"/>
          <p:cNvSpPr txBox="1"/>
          <p:nvPr/>
        </p:nvSpPr>
        <p:spPr>
          <a:xfrm>
            <a:off x="6375924" y="4008239"/>
            <a:ext cx="2478000" cy="21453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r>
              <a:rPr lang="en" sz="2000" b="1">
                <a:latin typeface="Calibri"/>
                <a:ea typeface="Calibri"/>
                <a:cs typeface="Calibri"/>
                <a:sym typeface="Calibri"/>
              </a:rPr>
              <a:t>Science Interims</a:t>
            </a:r>
            <a:endParaRPr sz="2000" b="1">
              <a:latin typeface="Calibri"/>
              <a:ea typeface="Calibri"/>
              <a:cs typeface="Calibri"/>
              <a:sym typeface="Calibri"/>
            </a:endParaRPr>
          </a:p>
          <a:p>
            <a:r>
              <a:rPr lang="en" sz="2000" b="1">
                <a:latin typeface="Calibri"/>
                <a:ea typeface="Calibri"/>
                <a:cs typeface="Calibri"/>
                <a:sym typeface="Calibri"/>
              </a:rPr>
              <a:t>3-D</a:t>
            </a:r>
            <a:endParaRPr sz="2000" b="1">
              <a:latin typeface="Calibri"/>
              <a:ea typeface="Calibri"/>
              <a:cs typeface="Calibri"/>
              <a:sym typeface="Calibri"/>
            </a:endParaRPr>
          </a:p>
          <a:p>
            <a:pPr marL="171446" indent="-158747">
              <a:buSzPts val="1600"/>
              <a:buFont typeface="Calibri"/>
              <a:buChar char="-"/>
            </a:pPr>
            <a:r>
              <a:rPr lang="en" sz="1600">
                <a:solidFill>
                  <a:schemeClr val="dk1"/>
                </a:solidFill>
                <a:latin typeface="Calibri"/>
                <a:ea typeface="Calibri"/>
                <a:cs typeface="Calibri"/>
                <a:sym typeface="Calibri"/>
              </a:rPr>
              <a:t>Earth/Space</a:t>
            </a:r>
            <a:endParaRPr sz="1600">
              <a:solidFill>
                <a:schemeClr val="dk1"/>
              </a:solidFill>
              <a:latin typeface="Calibri"/>
              <a:ea typeface="Calibri"/>
              <a:cs typeface="Calibri"/>
              <a:sym typeface="Calibri"/>
            </a:endParaRPr>
          </a:p>
          <a:p>
            <a:pPr marL="171446" indent="-158747">
              <a:buSzPts val="1600"/>
              <a:buFont typeface="Calibri"/>
              <a:buChar char="-"/>
            </a:pPr>
            <a:r>
              <a:rPr lang="en" sz="1600">
                <a:solidFill>
                  <a:schemeClr val="dk1"/>
                </a:solidFill>
                <a:latin typeface="Calibri"/>
                <a:ea typeface="Calibri"/>
                <a:cs typeface="Calibri"/>
                <a:sym typeface="Calibri"/>
              </a:rPr>
              <a:t>Life Science</a:t>
            </a:r>
            <a:endParaRPr sz="1600">
              <a:solidFill>
                <a:schemeClr val="dk1"/>
              </a:solidFill>
              <a:latin typeface="Calibri"/>
              <a:ea typeface="Calibri"/>
              <a:cs typeface="Calibri"/>
              <a:sym typeface="Calibri"/>
            </a:endParaRPr>
          </a:p>
          <a:p>
            <a:pPr marL="171446" indent="-158747">
              <a:buSzPts val="1600"/>
              <a:buFont typeface="Calibri"/>
              <a:buChar char="-"/>
            </a:pPr>
            <a:r>
              <a:rPr lang="en" sz="1600">
                <a:solidFill>
                  <a:schemeClr val="dk1"/>
                </a:solidFill>
                <a:latin typeface="Calibri"/>
                <a:ea typeface="Calibri"/>
                <a:cs typeface="Calibri"/>
                <a:sym typeface="Calibri"/>
              </a:rPr>
              <a:t>Physical Science. </a:t>
            </a:r>
            <a:endParaRPr sz="1600">
              <a:solidFill>
                <a:schemeClr val="dk1"/>
              </a:solidFill>
              <a:latin typeface="Calibri"/>
              <a:ea typeface="Calibri"/>
              <a:cs typeface="Calibri"/>
              <a:sym typeface="Calibri"/>
            </a:endParaRPr>
          </a:p>
          <a:p>
            <a:endParaRPr sz="1600" i="1">
              <a:solidFill>
                <a:schemeClr val="dk1"/>
              </a:solidFill>
              <a:latin typeface="Calibri"/>
              <a:ea typeface="Calibri"/>
              <a:cs typeface="Calibri"/>
              <a:sym typeface="Calibri"/>
            </a:endParaRPr>
          </a:p>
          <a:p>
            <a:r>
              <a:rPr lang="en" sz="1200" i="1">
                <a:solidFill>
                  <a:schemeClr val="dk1"/>
                </a:solidFill>
                <a:latin typeface="Calibri"/>
                <a:ea typeface="Calibri"/>
                <a:cs typeface="Calibri"/>
                <a:sym typeface="Calibri"/>
              </a:rPr>
              <a:t>The science interims are available for $4.95 per enrolled student.</a:t>
            </a:r>
            <a:r>
              <a:rPr lang="en" sz="1351">
                <a:solidFill>
                  <a:schemeClr val="dk1"/>
                </a:solidFill>
                <a:latin typeface="Times New Roman"/>
                <a:ea typeface="Times New Roman"/>
                <a:cs typeface="Times New Roman"/>
                <a:sym typeface="Times New Roman"/>
              </a:rPr>
              <a:t> </a:t>
            </a:r>
            <a:endParaRPr sz="1600" i="1">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325865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8"/>
          <p:cNvSpPr txBox="1">
            <a:spLocks noGrp="1"/>
          </p:cNvSpPr>
          <p:nvPr>
            <p:ph type="title"/>
          </p:nvPr>
        </p:nvSpPr>
        <p:spPr>
          <a:xfrm>
            <a:off x="4049335" y="47812"/>
            <a:ext cx="5094665" cy="955950"/>
          </a:xfrm>
          <a:prstGeom prst="rect">
            <a:avLst/>
          </a:prstGeom>
        </p:spPr>
        <p:txBody>
          <a:bodyPr spcFirstLastPara="1" vert="horz" wrap="square" lIns="91425" tIns="45700" rIns="91425" bIns="45700" rtlCol="0" anchor="ctr" anchorCtr="0">
            <a:noAutofit/>
          </a:bodyPr>
          <a:lstStyle/>
          <a:p>
            <a:r>
              <a:rPr lang="en" sz="3200" dirty="0">
                <a:solidFill>
                  <a:schemeClr val="bg1"/>
                </a:solidFill>
              </a:rPr>
              <a:t>Oregon’s ELA and Math Interim Assessment System</a:t>
            </a:r>
            <a:endParaRPr sz="3200" dirty="0">
              <a:solidFill>
                <a:schemeClr val="bg1"/>
              </a:solidFill>
            </a:endParaRPr>
          </a:p>
        </p:txBody>
      </p:sp>
      <p:pic>
        <p:nvPicPr>
          <p:cNvPr id="174" name="Google Shape;174;p28" descr="Interim Assessments at a glance. Left to right it startes with interim comprehensive assessments, whihc assess the full range of targets, similiar to the summative. Next is the interim assessment blocks, which assess 3-8 targets in Math of ELA/Literacy. Finally on the right is focused interim assessment blocks, which assess 1-3 targets in Math or ELA/literacy. "/>
          <p:cNvPicPr preferRelativeResize="0"/>
          <p:nvPr/>
        </p:nvPicPr>
        <p:blipFill>
          <a:blip r:embed="rId3">
            <a:alphaModFix/>
          </a:blip>
          <a:stretch>
            <a:fillRect/>
          </a:stretch>
        </p:blipFill>
        <p:spPr>
          <a:xfrm>
            <a:off x="-1" y="3966959"/>
            <a:ext cx="9144001" cy="2468925"/>
          </a:xfrm>
          <a:prstGeom prst="rect">
            <a:avLst/>
          </a:prstGeom>
          <a:noFill/>
          <a:ln>
            <a:noFill/>
          </a:ln>
        </p:spPr>
      </p:pic>
      <p:sp>
        <p:nvSpPr>
          <p:cNvPr id="175" name="Google Shape;175;p28"/>
          <p:cNvSpPr txBox="1"/>
          <p:nvPr/>
        </p:nvSpPr>
        <p:spPr>
          <a:xfrm>
            <a:off x="394975" y="1782743"/>
            <a:ext cx="8139953" cy="870263"/>
          </a:xfrm>
          <a:prstGeom prst="rect">
            <a:avLst/>
          </a:prstGeom>
          <a:noFill/>
          <a:ln>
            <a:noFill/>
          </a:ln>
        </p:spPr>
        <p:txBody>
          <a:bodyPr spcFirstLastPara="1" wrap="square" lIns="91425" tIns="91425" rIns="91425" bIns="91425" anchor="t" anchorCtr="0">
            <a:noAutofit/>
          </a:bodyPr>
          <a:lstStyle/>
          <a:p>
            <a:pPr>
              <a:lnSpc>
                <a:spcPct val="115000"/>
              </a:lnSpc>
              <a:spcBef>
                <a:spcPts val="1200"/>
              </a:spcBef>
              <a:spcAft>
                <a:spcPts val="1200"/>
              </a:spcAft>
            </a:pPr>
            <a:r>
              <a:rPr lang="en" sz="2400" dirty="0">
                <a:solidFill>
                  <a:schemeClr val="dk1"/>
                </a:solidFill>
              </a:rPr>
              <a:t>Smarter Balanced offers the following interim assessments:</a:t>
            </a:r>
            <a:endParaRPr sz="2400" dirty="0">
              <a:solidFill>
                <a:schemeClr val="dk1"/>
              </a:solidFill>
            </a:endParaRPr>
          </a:p>
        </p:txBody>
      </p:sp>
      <p:sp>
        <p:nvSpPr>
          <p:cNvPr id="176" name="Google Shape;176;p28"/>
          <p:cNvSpPr txBox="1"/>
          <p:nvPr/>
        </p:nvSpPr>
        <p:spPr>
          <a:xfrm>
            <a:off x="394975" y="2494901"/>
            <a:ext cx="2861400" cy="803700"/>
          </a:xfrm>
          <a:prstGeom prst="rect">
            <a:avLst/>
          </a:prstGeom>
          <a:noFill/>
          <a:ln>
            <a:noFill/>
          </a:ln>
        </p:spPr>
        <p:txBody>
          <a:bodyPr spcFirstLastPara="1" wrap="square" lIns="91425" tIns="91425" rIns="91425" bIns="91425" anchor="t" anchorCtr="0">
            <a:noAutofit/>
          </a:bodyPr>
          <a:lstStyle/>
          <a:p>
            <a:pPr>
              <a:lnSpc>
                <a:spcPct val="115000"/>
              </a:lnSpc>
              <a:spcBef>
                <a:spcPts val="1200"/>
              </a:spcBef>
            </a:pPr>
            <a:r>
              <a:rPr lang="en" sz="1400" b="1" dirty="0">
                <a:solidFill>
                  <a:schemeClr val="dk1"/>
                </a:solidFill>
              </a:rPr>
              <a:t>Interim Comprehensive Assessments</a:t>
            </a:r>
            <a:r>
              <a:rPr lang="en" sz="1400" dirty="0">
                <a:solidFill>
                  <a:schemeClr val="dk1"/>
                </a:solidFill>
              </a:rPr>
              <a:t> </a:t>
            </a:r>
            <a:r>
              <a:rPr lang="en" sz="1400" b="1" dirty="0">
                <a:solidFill>
                  <a:schemeClr val="dk1"/>
                </a:solidFill>
              </a:rPr>
              <a:t>(ICAs) </a:t>
            </a:r>
            <a:r>
              <a:rPr lang="en" sz="1400" dirty="0">
                <a:solidFill>
                  <a:schemeClr val="dk1"/>
                </a:solidFill>
              </a:rPr>
              <a:t>test the same content and report scores on the same scale as the summative assessments.</a:t>
            </a:r>
            <a:endParaRPr sz="1400" dirty="0">
              <a:solidFill>
                <a:schemeClr val="dk1"/>
              </a:solidFill>
            </a:endParaRPr>
          </a:p>
          <a:p>
            <a:pPr>
              <a:spcBef>
                <a:spcPts val="1200"/>
              </a:spcBef>
            </a:pPr>
            <a:endParaRPr sz="1400" dirty="0">
              <a:latin typeface="Calibri"/>
              <a:ea typeface="Calibri"/>
              <a:cs typeface="Calibri"/>
              <a:sym typeface="Calibri"/>
            </a:endParaRPr>
          </a:p>
        </p:txBody>
      </p:sp>
      <p:sp>
        <p:nvSpPr>
          <p:cNvPr id="177" name="Google Shape;177;p28"/>
          <p:cNvSpPr txBox="1"/>
          <p:nvPr/>
        </p:nvSpPr>
        <p:spPr>
          <a:xfrm>
            <a:off x="3326600" y="2494901"/>
            <a:ext cx="2861400" cy="759900"/>
          </a:xfrm>
          <a:prstGeom prst="rect">
            <a:avLst/>
          </a:prstGeom>
          <a:noFill/>
          <a:ln>
            <a:noFill/>
          </a:ln>
        </p:spPr>
        <p:txBody>
          <a:bodyPr spcFirstLastPara="1" wrap="square" lIns="91425" tIns="91425" rIns="91425" bIns="91425" anchor="t" anchorCtr="0">
            <a:noAutofit/>
          </a:bodyPr>
          <a:lstStyle/>
          <a:p>
            <a:pPr>
              <a:lnSpc>
                <a:spcPct val="115000"/>
              </a:lnSpc>
              <a:spcBef>
                <a:spcPts val="1200"/>
              </a:spcBef>
              <a:spcAft>
                <a:spcPts val="1200"/>
              </a:spcAft>
            </a:pPr>
            <a:r>
              <a:rPr lang="en" sz="1400" b="1" dirty="0">
                <a:solidFill>
                  <a:schemeClr val="dk1"/>
                </a:solidFill>
              </a:rPr>
              <a:t>Interim Assessment Blocks</a:t>
            </a:r>
            <a:r>
              <a:rPr lang="en" sz="1400" dirty="0">
                <a:solidFill>
                  <a:schemeClr val="dk1"/>
                </a:solidFill>
              </a:rPr>
              <a:t> </a:t>
            </a:r>
            <a:r>
              <a:rPr lang="en" sz="1400" b="1" dirty="0">
                <a:solidFill>
                  <a:schemeClr val="dk1"/>
                </a:solidFill>
              </a:rPr>
              <a:t>(IABs) </a:t>
            </a:r>
            <a:r>
              <a:rPr lang="en" sz="1400" dirty="0">
                <a:solidFill>
                  <a:schemeClr val="dk1"/>
                </a:solidFill>
              </a:rPr>
              <a:t>provide more detailed information for instructional purposes.</a:t>
            </a:r>
            <a:endParaRPr sz="1400" dirty="0">
              <a:latin typeface="Calibri"/>
              <a:ea typeface="Calibri"/>
              <a:cs typeface="Calibri"/>
              <a:sym typeface="Calibri"/>
            </a:endParaRPr>
          </a:p>
        </p:txBody>
      </p:sp>
      <p:sp>
        <p:nvSpPr>
          <p:cNvPr id="178" name="Google Shape;178;p28"/>
          <p:cNvSpPr txBox="1"/>
          <p:nvPr/>
        </p:nvSpPr>
        <p:spPr>
          <a:xfrm>
            <a:off x="6188000" y="2494901"/>
            <a:ext cx="2861400" cy="759900"/>
          </a:xfrm>
          <a:prstGeom prst="rect">
            <a:avLst/>
          </a:prstGeom>
          <a:noFill/>
          <a:ln>
            <a:noFill/>
          </a:ln>
        </p:spPr>
        <p:txBody>
          <a:bodyPr spcFirstLastPara="1" wrap="square" lIns="91425" tIns="91425" rIns="91425" bIns="91425" anchor="t" anchorCtr="0">
            <a:noAutofit/>
          </a:bodyPr>
          <a:lstStyle/>
          <a:p>
            <a:pPr>
              <a:lnSpc>
                <a:spcPct val="115000"/>
              </a:lnSpc>
              <a:spcBef>
                <a:spcPts val="1200"/>
              </a:spcBef>
            </a:pPr>
            <a:r>
              <a:rPr lang="en" sz="1400" b="1" dirty="0">
                <a:solidFill>
                  <a:schemeClr val="dk1"/>
                </a:solidFill>
              </a:rPr>
              <a:t>Focused IABs</a:t>
            </a:r>
            <a:r>
              <a:rPr lang="en" sz="1400" dirty="0">
                <a:solidFill>
                  <a:schemeClr val="dk1"/>
                </a:solidFill>
              </a:rPr>
              <a:t> provide educators with a finer grained understanding of student learning.</a:t>
            </a:r>
            <a:endParaRPr sz="1400" dirty="0">
              <a:solidFill>
                <a:schemeClr val="dk1"/>
              </a:solidFill>
            </a:endParaRPr>
          </a:p>
          <a:p>
            <a:pPr>
              <a:spcBef>
                <a:spcPts val="1200"/>
              </a:spcBef>
            </a:pPr>
            <a:endParaRPr sz="1400" dirty="0">
              <a:latin typeface="Calibri"/>
              <a:ea typeface="Calibri"/>
              <a:cs typeface="Calibri"/>
              <a:sym typeface="Calibri"/>
            </a:endParaRPr>
          </a:p>
        </p:txBody>
      </p:sp>
    </p:spTree>
    <p:extLst>
      <p:ext uri="{BB962C8B-B14F-4D97-AF65-F5344CB8AC3E}">
        <p14:creationId xmlns:p14="http://schemas.microsoft.com/office/powerpoint/2010/main" val="950033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5"/>
          <p:cNvSpPr txBox="1">
            <a:spLocks noGrp="1"/>
          </p:cNvSpPr>
          <p:nvPr>
            <p:ph type="title"/>
          </p:nvPr>
        </p:nvSpPr>
        <p:spPr>
          <a:xfrm>
            <a:off x="1257300" y="0"/>
            <a:ext cx="7886700" cy="1325563"/>
          </a:xfrm>
          <a:prstGeom prst="rect">
            <a:avLst/>
          </a:prstGeom>
        </p:spPr>
        <p:txBody>
          <a:bodyPr spcFirstLastPara="1" vert="horz" wrap="square" lIns="91425" tIns="45700" rIns="91425" bIns="45700" rtlCol="0" anchor="ctr" anchorCtr="0">
            <a:noAutofit/>
          </a:bodyPr>
          <a:lstStyle/>
          <a:p>
            <a:pPr algn="r"/>
            <a:r>
              <a:rPr lang="en" dirty="0">
                <a:solidFill>
                  <a:schemeClr val="bg1"/>
                </a:solidFill>
              </a:rPr>
              <a:t>Features of Interim Assessments</a:t>
            </a:r>
            <a:endParaRPr dirty="0">
              <a:solidFill>
                <a:schemeClr val="bg1"/>
              </a:solidFill>
            </a:endParaRPr>
          </a:p>
        </p:txBody>
      </p:sp>
      <p:sp>
        <p:nvSpPr>
          <p:cNvPr id="153" name="Google Shape;153;p25"/>
          <p:cNvSpPr txBox="1">
            <a:spLocks noGrp="1"/>
          </p:cNvSpPr>
          <p:nvPr>
            <p:ph type="subTitle" idx="4294967295"/>
          </p:nvPr>
        </p:nvSpPr>
        <p:spPr>
          <a:xfrm>
            <a:off x="0" y="2067859"/>
            <a:ext cx="9144000" cy="4261223"/>
          </a:xfrm>
          <a:prstGeom prst="rect">
            <a:avLst/>
          </a:prstGeom>
        </p:spPr>
        <p:txBody>
          <a:bodyPr spcFirstLastPara="1" vert="horz" wrap="square" lIns="91425" tIns="45700" rIns="91425" bIns="45700" rtlCol="0" anchor="t" anchorCtr="0">
            <a:noAutofit/>
          </a:bodyPr>
          <a:lstStyle/>
          <a:p>
            <a:pPr marL="457189" indent="-355591" algn="l">
              <a:lnSpc>
                <a:spcPct val="100000"/>
              </a:lnSpc>
              <a:buSzPts val="2000"/>
              <a:buFont typeface="Calibri"/>
              <a:buChar char="●"/>
            </a:pPr>
            <a:r>
              <a:rPr lang="en" sz="2400" b="1" dirty="0">
                <a:solidFill>
                  <a:schemeClr val="accent5"/>
                </a:solidFill>
              </a:rPr>
              <a:t>Free statewide access </a:t>
            </a:r>
            <a:r>
              <a:rPr lang="en" sz="2400" dirty="0"/>
              <a:t>to ELA and mathematics </a:t>
            </a:r>
            <a:r>
              <a:rPr lang="en" sz="2400" b="1" dirty="0"/>
              <a:t>interim assessments</a:t>
            </a:r>
            <a:r>
              <a:rPr lang="en" sz="2400" dirty="0"/>
              <a:t> </a:t>
            </a:r>
            <a:r>
              <a:rPr lang="en" sz="2400" b="1" u="sng" dirty="0"/>
              <a:t>and</a:t>
            </a:r>
            <a:r>
              <a:rPr lang="en" sz="2400" dirty="0"/>
              <a:t> </a:t>
            </a:r>
            <a:r>
              <a:rPr lang="en" sz="2400" b="1" dirty="0"/>
              <a:t>Tools for Teachers</a:t>
            </a:r>
            <a:endParaRPr sz="2400" b="1" dirty="0"/>
          </a:p>
          <a:p>
            <a:pPr marL="457189" indent="-355591" algn="l">
              <a:lnSpc>
                <a:spcPct val="100000"/>
              </a:lnSpc>
              <a:buSzPts val="2000"/>
              <a:buFont typeface="Calibri"/>
              <a:buChar char="●"/>
            </a:pPr>
            <a:r>
              <a:rPr lang="en" sz="2400" b="1" dirty="0"/>
              <a:t>Flexible administration options </a:t>
            </a:r>
            <a:r>
              <a:rPr lang="en" sz="2400" dirty="0"/>
              <a:t>better support local </a:t>
            </a:r>
            <a:r>
              <a:rPr lang="en" sz="2400" dirty="0" smtClean="0"/>
              <a:t>purposes.</a:t>
            </a:r>
          </a:p>
          <a:p>
            <a:pPr marL="800080" lvl="1" indent="-355591">
              <a:lnSpc>
                <a:spcPct val="100000"/>
              </a:lnSpc>
              <a:buSzPts val="2000"/>
              <a:buFont typeface="Courier New" panose="02070309020205020404" pitchFamily="49" charset="0"/>
              <a:buChar char="o"/>
            </a:pPr>
            <a:r>
              <a:rPr lang="en" sz="2100" b="1" dirty="0" smtClean="0">
                <a:solidFill>
                  <a:schemeClr val="accent5"/>
                </a:solidFill>
              </a:rPr>
              <a:t>Remote </a:t>
            </a:r>
            <a:r>
              <a:rPr lang="en" sz="2100" b="1" dirty="0">
                <a:solidFill>
                  <a:schemeClr val="accent5"/>
                </a:solidFill>
              </a:rPr>
              <a:t>administration option </a:t>
            </a:r>
            <a:r>
              <a:rPr lang="en" sz="2100" dirty="0"/>
              <a:t>for ELA, Mathematics, and Science</a:t>
            </a:r>
            <a:endParaRPr sz="2100" dirty="0"/>
          </a:p>
          <a:p>
            <a:pPr marL="457189" indent="-355591" algn="l">
              <a:lnSpc>
                <a:spcPct val="100000"/>
              </a:lnSpc>
              <a:buSzPts val="2000"/>
              <a:buFont typeface="Calibri"/>
              <a:buChar char="●"/>
            </a:pPr>
            <a:r>
              <a:rPr lang="en" sz="2400" b="1" dirty="0">
                <a:solidFill>
                  <a:schemeClr val="accent5"/>
                </a:solidFill>
              </a:rPr>
              <a:t>Items include all the accessibility resources</a:t>
            </a:r>
            <a:r>
              <a:rPr lang="en" sz="2400" dirty="0"/>
              <a:t> available in the summative assessment to help provide accurate results for students.</a:t>
            </a:r>
            <a:endParaRPr sz="2400" dirty="0"/>
          </a:p>
          <a:p>
            <a:pPr marL="457189" indent="-355591" algn="l">
              <a:lnSpc>
                <a:spcPct val="100000"/>
              </a:lnSpc>
              <a:spcAft>
                <a:spcPts val="1000"/>
              </a:spcAft>
              <a:buSzPts val="2000"/>
              <a:buFont typeface="Calibri"/>
              <a:buChar char="●"/>
            </a:pPr>
            <a:r>
              <a:rPr lang="en" sz="2400" dirty="0"/>
              <a:t>Student performance on </a:t>
            </a:r>
            <a:r>
              <a:rPr lang="en" sz="2400" b="1" dirty="0"/>
              <a:t>Interim Comprehensive Assessments </a:t>
            </a:r>
            <a:r>
              <a:rPr lang="en" sz="2400" dirty="0"/>
              <a:t>(ELA and Math) is </a:t>
            </a:r>
            <a:r>
              <a:rPr lang="en" sz="2400" b="1" dirty="0"/>
              <a:t>reported on the same scoring scale as the summative assessment</a:t>
            </a:r>
            <a:r>
              <a:rPr lang="en" sz="2400" b="1" dirty="0" smtClean="0"/>
              <a:t>.</a:t>
            </a:r>
            <a:r>
              <a:rPr lang="en" sz="2400" dirty="0" smtClean="0"/>
              <a:t> </a:t>
            </a:r>
            <a:r>
              <a:rPr lang="en" sz="2000" i="1" dirty="0" smtClean="0"/>
              <a:t>(Available beginning January 5, 2021)</a:t>
            </a:r>
            <a:endParaRPr sz="2000" b="1" i="1" dirty="0"/>
          </a:p>
        </p:txBody>
      </p:sp>
    </p:spTree>
    <p:extLst>
      <p:ext uri="{BB962C8B-B14F-4D97-AF65-F5344CB8AC3E}">
        <p14:creationId xmlns:p14="http://schemas.microsoft.com/office/powerpoint/2010/main" val="33984677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5"/>
          <p:cNvSpPr txBox="1">
            <a:spLocks noGrp="1"/>
          </p:cNvSpPr>
          <p:nvPr>
            <p:ph type="title"/>
          </p:nvPr>
        </p:nvSpPr>
        <p:spPr>
          <a:xfrm>
            <a:off x="1257300" y="0"/>
            <a:ext cx="7886700" cy="1325563"/>
          </a:xfrm>
          <a:prstGeom prst="rect">
            <a:avLst/>
          </a:prstGeom>
        </p:spPr>
        <p:txBody>
          <a:bodyPr spcFirstLastPara="1" vert="horz" wrap="square" lIns="91425" tIns="45700" rIns="91425" bIns="45700" rtlCol="0" anchor="ctr" anchorCtr="0">
            <a:noAutofit/>
          </a:bodyPr>
          <a:lstStyle/>
          <a:p>
            <a:pPr algn="r"/>
            <a:r>
              <a:rPr lang="en" dirty="0">
                <a:solidFill>
                  <a:schemeClr val="bg1"/>
                </a:solidFill>
              </a:rPr>
              <a:t>Features of Interim Assessments</a:t>
            </a:r>
            <a:endParaRPr dirty="0">
              <a:solidFill>
                <a:schemeClr val="bg1"/>
              </a:solidFill>
            </a:endParaRPr>
          </a:p>
        </p:txBody>
      </p:sp>
      <p:sp>
        <p:nvSpPr>
          <p:cNvPr id="153" name="Google Shape;153;p25"/>
          <p:cNvSpPr txBox="1">
            <a:spLocks noGrp="1"/>
          </p:cNvSpPr>
          <p:nvPr>
            <p:ph type="subTitle" idx="4294967295"/>
          </p:nvPr>
        </p:nvSpPr>
        <p:spPr>
          <a:xfrm>
            <a:off x="0" y="2133600"/>
            <a:ext cx="9144000" cy="4195482"/>
          </a:xfrm>
          <a:prstGeom prst="rect">
            <a:avLst/>
          </a:prstGeom>
        </p:spPr>
        <p:txBody>
          <a:bodyPr spcFirstLastPara="1" vert="horz" wrap="square" lIns="91425" tIns="45700" rIns="91425" bIns="45700" rtlCol="0" anchor="t" anchorCtr="0">
            <a:noAutofit/>
          </a:bodyPr>
          <a:lstStyle/>
          <a:p>
            <a:pPr marL="457189" indent="-355591">
              <a:lnSpc>
                <a:spcPct val="115000"/>
              </a:lnSpc>
              <a:buSzPts val="2000"/>
              <a:buFont typeface="Calibri"/>
              <a:buChar char="●"/>
            </a:pPr>
            <a:r>
              <a:rPr lang="en-US" sz="2400" dirty="0"/>
              <a:t>May be used to </a:t>
            </a:r>
            <a:r>
              <a:rPr lang="en-US" sz="2400" b="1" dirty="0"/>
              <a:t>measure students’ knowledge and skills in grade levels other than the students’ enrolled grades</a:t>
            </a:r>
            <a:r>
              <a:rPr lang="en-US" sz="2400" b="1" dirty="0" smtClean="0"/>
              <a:t>.</a:t>
            </a:r>
          </a:p>
          <a:p>
            <a:pPr marL="457189" indent="-355591">
              <a:lnSpc>
                <a:spcPct val="115000"/>
              </a:lnSpc>
              <a:buSzPts val="2000"/>
              <a:buFont typeface="Calibri"/>
              <a:buChar char="●"/>
            </a:pPr>
            <a:endParaRPr lang="en-US" sz="700" b="1" dirty="0"/>
          </a:p>
          <a:p>
            <a:pPr marL="457189" indent="-355591">
              <a:lnSpc>
                <a:spcPct val="115000"/>
              </a:lnSpc>
              <a:spcBef>
                <a:spcPts val="0"/>
              </a:spcBef>
              <a:buSzPts val="2000"/>
              <a:buFont typeface="Calibri"/>
              <a:buChar char="●"/>
            </a:pPr>
            <a:r>
              <a:rPr lang="en-US" sz="2400" dirty="0"/>
              <a:t>Cover the range of cognitive demand described in Oregon’s State Standards</a:t>
            </a:r>
            <a:r>
              <a:rPr lang="en-US" sz="2400" dirty="0" smtClean="0"/>
              <a:t>.</a:t>
            </a:r>
          </a:p>
          <a:p>
            <a:pPr marL="457189" indent="-355591">
              <a:lnSpc>
                <a:spcPct val="115000"/>
              </a:lnSpc>
              <a:spcBef>
                <a:spcPts val="0"/>
              </a:spcBef>
              <a:buSzPts val="2000"/>
              <a:buFont typeface="Calibri"/>
              <a:buChar char="●"/>
            </a:pPr>
            <a:endParaRPr lang="en-US" sz="700" dirty="0"/>
          </a:p>
          <a:p>
            <a:pPr marL="457189" indent="-355591">
              <a:lnSpc>
                <a:spcPct val="115000"/>
              </a:lnSpc>
              <a:spcBef>
                <a:spcPts val="0"/>
              </a:spcBef>
              <a:buSzPts val="2000"/>
              <a:buFont typeface="Calibri"/>
              <a:buChar char="●"/>
            </a:pPr>
            <a:r>
              <a:rPr lang="en-US" sz="2400" dirty="0"/>
              <a:t>Allow educators access to </a:t>
            </a:r>
            <a:r>
              <a:rPr lang="en-US" sz="2400" dirty="0" smtClean="0"/>
              <a:t>use </a:t>
            </a:r>
            <a:r>
              <a:rPr lang="en-US" sz="2400" b="1" i="1" dirty="0">
                <a:solidFill>
                  <a:schemeClr val="accent5"/>
                </a:solidFill>
              </a:rPr>
              <a:t>Standardized and Non-standardized </a:t>
            </a:r>
            <a:r>
              <a:rPr lang="en-US" sz="2400" b="1" i="1" dirty="0" smtClean="0">
                <a:solidFill>
                  <a:schemeClr val="accent5"/>
                </a:solidFill>
              </a:rPr>
              <a:t>administration. </a:t>
            </a:r>
            <a:r>
              <a:rPr lang="en-US" sz="2200" i="1" dirty="0"/>
              <a:t>(</a:t>
            </a:r>
            <a:r>
              <a:rPr lang="en-US" sz="2200" i="1" dirty="0" smtClean="0"/>
              <a:t>view </a:t>
            </a:r>
            <a:r>
              <a:rPr lang="en-US" sz="2200" i="1" dirty="0"/>
              <a:t>the test questions and their students’ responses to the test questions as part of educators’ instructional </a:t>
            </a:r>
            <a:r>
              <a:rPr lang="en-US" sz="2200" i="1" dirty="0" smtClean="0"/>
              <a:t>process).</a:t>
            </a:r>
            <a:r>
              <a:rPr lang="en-US" sz="2400" dirty="0" smtClean="0"/>
              <a:t> </a:t>
            </a:r>
          </a:p>
          <a:p>
            <a:pPr marL="457189" indent="-355591">
              <a:lnSpc>
                <a:spcPct val="115000"/>
              </a:lnSpc>
              <a:spcBef>
                <a:spcPts val="0"/>
              </a:spcBef>
              <a:buSzPts val="2000"/>
              <a:buFont typeface="Calibri"/>
              <a:buChar char="●"/>
            </a:pPr>
            <a:endParaRPr lang="en-US" sz="700" dirty="0"/>
          </a:p>
          <a:p>
            <a:pPr marL="457189" indent="-355591">
              <a:lnSpc>
                <a:spcPct val="115000"/>
              </a:lnSpc>
              <a:spcBef>
                <a:spcPts val="0"/>
              </a:spcBef>
              <a:buSzPts val="2000"/>
              <a:buFont typeface="Calibri"/>
              <a:buChar char="●"/>
            </a:pPr>
            <a:r>
              <a:rPr lang="en-US" sz="2400" dirty="0" smtClean="0"/>
              <a:t>Identifies students</a:t>
            </a:r>
            <a:r>
              <a:rPr lang="en-US" sz="2400" dirty="0"/>
              <a:t>’ relative strengths and needs for improvement</a:t>
            </a:r>
            <a:r>
              <a:rPr lang="en-US" sz="2400" dirty="0" smtClean="0"/>
              <a:t>.</a:t>
            </a:r>
            <a:endParaRPr lang="en-US" sz="2000" b="1" i="1" dirty="0">
              <a:solidFill>
                <a:schemeClr val="accent5"/>
              </a:solidFill>
            </a:endParaRPr>
          </a:p>
        </p:txBody>
      </p:sp>
    </p:spTree>
    <p:extLst>
      <p:ext uri="{BB962C8B-B14F-4D97-AF65-F5344CB8AC3E}">
        <p14:creationId xmlns:p14="http://schemas.microsoft.com/office/powerpoint/2010/main" val="14709989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98682" y="87780"/>
            <a:ext cx="4745318" cy="698205"/>
          </a:xfrm>
        </p:spPr>
        <p:txBody>
          <a:bodyPr>
            <a:normAutofit fontScale="90000"/>
          </a:bodyPr>
          <a:lstStyle/>
          <a:p>
            <a:r>
              <a:rPr lang="en-US" dirty="0">
                <a:solidFill>
                  <a:schemeClr val="bg1"/>
                </a:solidFill>
              </a:rPr>
              <a:t>Intro to the Format</a:t>
            </a:r>
          </a:p>
        </p:txBody>
      </p:sp>
      <p:sp>
        <p:nvSpPr>
          <p:cNvPr id="28675" name="Subtitle 2" descr="introduction to the webinar format" title="Intro"/>
          <p:cNvSpPr>
            <a:spLocks noGrp="1"/>
          </p:cNvSpPr>
          <p:nvPr>
            <p:ph type="subTitle" idx="1"/>
          </p:nvPr>
        </p:nvSpPr>
        <p:spPr>
          <a:xfrm>
            <a:off x="316754" y="2124715"/>
            <a:ext cx="8579224" cy="2593803"/>
          </a:xfrm>
        </p:spPr>
        <p:txBody>
          <a:bodyPr>
            <a:noAutofit/>
          </a:bodyPr>
          <a:lstStyle/>
          <a:p>
            <a:pPr algn="l"/>
            <a:r>
              <a:rPr lang="en-US" sz="2400" b="1" dirty="0"/>
              <a:t>Overview</a:t>
            </a:r>
          </a:p>
          <a:p>
            <a:pPr marL="800092" lvl="1" indent="-457200" algn="l">
              <a:buFont typeface="+mj-lt"/>
              <a:buAutoNum type="arabicPeriod"/>
            </a:pPr>
            <a:r>
              <a:rPr lang="en-US" sz="2400" b="1" dirty="0"/>
              <a:t>ODE-provided</a:t>
            </a:r>
            <a:r>
              <a:rPr lang="en-US" sz="2400" dirty="0"/>
              <a:t> </a:t>
            </a:r>
            <a:r>
              <a:rPr lang="en-US" sz="2400" dirty="0" smtClean="0"/>
              <a:t>Introductions and Quick </a:t>
            </a:r>
            <a:r>
              <a:rPr lang="en-US" sz="2400" dirty="0"/>
              <a:t>Reminders + </a:t>
            </a:r>
            <a:r>
              <a:rPr lang="en-US" sz="2400" dirty="0" smtClean="0"/>
              <a:t>Topics</a:t>
            </a:r>
          </a:p>
          <a:p>
            <a:pPr marL="800092" lvl="1" indent="-457200" algn="l">
              <a:buFont typeface="+mj-lt"/>
              <a:buAutoNum type="arabicPeriod"/>
            </a:pPr>
            <a:endParaRPr lang="en-US" sz="2400" dirty="0"/>
          </a:p>
          <a:p>
            <a:pPr marL="800092" lvl="1" indent="-457200" algn="l">
              <a:buFont typeface="+mj-lt"/>
              <a:buAutoNum type="arabicPeriod"/>
            </a:pPr>
            <a:r>
              <a:rPr lang="en-US" sz="2400" b="1" dirty="0"/>
              <a:t>ODE &amp; DTC</a:t>
            </a:r>
            <a:r>
              <a:rPr lang="en-US" sz="2400" dirty="0"/>
              <a:t> Question/Answer Session + </a:t>
            </a:r>
            <a:r>
              <a:rPr lang="en-US" sz="2400" dirty="0" err="1" smtClean="0"/>
              <a:t>Sharespace</a:t>
            </a:r>
            <a:endParaRPr lang="en-US" sz="2400" dirty="0" smtClean="0"/>
          </a:p>
          <a:p>
            <a:pPr marL="800092" lvl="1" indent="-457200" algn="l">
              <a:buFont typeface="+mj-lt"/>
              <a:buAutoNum type="arabicPeriod"/>
            </a:pPr>
            <a:endParaRPr lang="en-US" sz="2400" dirty="0"/>
          </a:p>
          <a:p>
            <a:pPr algn="l">
              <a:spcBef>
                <a:spcPts val="900"/>
              </a:spcBef>
            </a:pPr>
            <a:r>
              <a:rPr lang="en-US" sz="2400" b="1" dirty="0"/>
              <a:t>All questions will be addressed during the Q/A section.</a:t>
            </a:r>
          </a:p>
          <a:p>
            <a:pPr marL="600067" lvl="1" indent="-257175" algn="l">
              <a:spcBef>
                <a:spcPts val="900"/>
              </a:spcBef>
              <a:buFont typeface="Arial" panose="020B0604020202020204" pitchFamily="34" charset="0"/>
              <a:buChar char="•"/>
            </a:pPr>
            <a:r>
              <a:rPr lang="en-US" sz="2400" i="1" dirty="0"/>
              <a:t>The meeting is recorded to facilitate the creation of a Q&amp;A document after each meeting</a:t>
            </a:r>
          </a:p>
          <a:p>
            <a:pPr marL="600067" lvl="1" indent="-257175" algn="l">
              <a:spcBef>
                <a:spcPts val="900"/>
              </a:spcBef>
              <a:buFont typeface="Arial" panose="020B0604020202020204" pitchFamily="34" charset="0"/>
              <a:buChar char="•"/>
            </a:pPr>
            <a:r>
              <a:rPr lang="en-US" sz="2400" i="1" dirty="0"/>
              <a:t>We will provide each Webinar PowerPoint on the </a:t>
            </a:r>
            <a:r>
              <a:rPr lang="en-US" sz="2400" i="1" dirty="0">
                <a:hlinkClick r:id="rId3"/>
              </a:rPr>
              <a:t>Test Administration Resources </a:t>
            </a:r>
            <a:r>
              <a:rPr lang="en-US" sz="2400" i="1" dirty="0"/>
              <a:t>webpage along with a Q&amp;A </a:t>
            </a:r>
            <a:r>
              <a:rPr lang="en-US" sz="2400" i="1" dirty="0" smtClean="0"/>
              <a:t>document</a:t>
            </a:r>
            <a:endParaRPr lang="en-US" altLang="en-US" sz="2400" i="1" dirty="0"/>
          </a:p>
        </p:txBody>
      </p:sp>
    </p:spTree>
    <p:extLst>
      <p:ext uri="{BB962C8B-B14F-4D97-AF65-F5344CB8AC3E}">
        <p14:creationId xmlns:p14="http://schemas.microsoft.com/office/powerpoint/2010/main" val="24561136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3"/>
          <p:cNvSpPr txBox="1">
            <a:spLocks noGrp="1"/>
          </p:cNvSpPr>
          <p:nvPr>
            <p:ph type="title"/>
          </p:nvPr>
        </p:nvSpPr>
        <p:spPr>
          <a:xfrm>
            <a:off x="4485078" y="145466"/>
            <a:ext cx="4506524" cy="702323"/>
          </a:xfrm>
          <a:prstGeom prst="rect">
            <a:avLst/>
          </a:prstGeom>
        </p:spPr>
        <p:txBody>
          <a:bodyPr spcFirstLastPara="1" vert="horz" wrap="square" lIns="91425" tIns="45700" rIns="91425" bIns="45700" rtlCol="0" anchor="ctr" anchorCtr="0">
            <a:noAutofit/>
          </a:bodyPr>
          <a:lstStyle/>
          <a:p>
            <a:pPr algn="r"/>
            <a:r>
              <a:rPr lang="en" dirty="0">
                <a:solidFill>
                  <a:schemeClr val="bg1"/>
                </a:solidFill>
              </a:rPr>
              <a:t>Tools for Teachers</a:t>
            </a:r>
            <a:endParaRPr dirty="0">
              <a:solidFill>
                <a:schemeClr val="bg1"/>
              </a:solidFill>
            </a:endParaRPr>
          </a:p>
        </p:txBody>
      </p:sp>
      <p:sp>
        <p:nvSpPr>
          <p:cNvPr id="219" name="Google Shape;219;p33"/>
          <p:cNvSpPr txBox="1">
            <a:spLocks noGrp="1"/>
          </p:cNvSpPr>
          <p:nvPr>
            <p:ph type="subTitle" idx="4294967295"/>
          </p:nvPr>
        </p:nvSpPr>
        <p:spPr>
          <a:xfrm>
            <a:off x="102946" y="1972876"/>
            <a:ext cx="4644668" cy="4433980"/>
          </a:xfrm>
          <a:prstGeom prst="rect">
            <a:avLst/>
          </a:prstGeom>
        </p:spPr>
        <p:txBody>
          <a:bodyPr spcFirstLastPara="1" vert="horz" wrap="square" lIns="91425" tIns="45700" rIns="91425" bIns="45700" rtlCol="0" anchor="ctr" anchorCtr="0">
            <a:noAutofit/>
          </a:bodyPr>
          <a:lstStyle/>
          <a:p>
            <a:pPr marL="0" indent="0" algn="l">
              <a:lnSpc>
                <a:spcPct val="115000"/>
              </a:lnSpc>
            </a:pPr>
            <a:r>
              <a:rPr lang="en" sz="2400" dirty="0">
                <a:latin typeface="Arial"/>
                <a:ea typeface="Arial"/>
                <a:cs typeface="Arial"/>
                <a:sym typeface="Arial"/>
              </a:rPr>
              <a:t>To support formative assessment,</a:t>
            </a:r>
            <a:r>
              <a:rPr lang="en" sz="2400" dirty="0">
                <a:uFill>
                  <a:noFill/>
                </a:uFill>
                <a:latin typeface="Arial"/>
                <a:ea typeface="Arial"/>
                <a:cs typeface="Arial"/>
                <a:sym typeface="Arial"/>
                <a:hlinkClick r:id="rId3"/>
              </a:rPr>
              <a:t> </a:t>
            </a:r>
            <a:r>
              <a:rPr lang="en" sz="2400" u="sng" dirty="0">
                <a:solidFill>
                  <a:schemeClr val="hlink"/>
                </a:solidFill>
                <a:latin typeface="Arial"/>
                <a:ea typeface="Arial"/>
                <a:cs typeface="Arial"/>
                <a:sym typeface="Arial"/>
                <a:hlinkClick r:id="rId3"/>
              </a:rPr>
              <a:t>Smarter Tools for Teachers</a:t>
            </a:r>
            <a:r>
              <a:rPr lang="en" sz="2400" dirty="0">
                <a:latin typeface="Arial"/>
                <a:ea typeface="Arial"/>
                <a:cs typeface="Arial"/>
                <a:sym typeface="Arial"/>
              </a:rPr>
              <a:t> is an online collection of high-quality instructional and professional learning resources contributed </a:t>
            </a:r>
            <a:r>
              <a:rPr lang="en" sz="2400" b="1" u="sng" dirty="0">
                <a:latin typeface="Arial"/>
                <a:ea typeface="Arial"/>
                <a:cs typeface="Arial"/>
                <a:sym typeface="Arial"/>
              </a:rPr>
              <a:t>by educators for educators</a:t>
            </a:r>
            <a:r>
              <a:rPr lang="en" sz="2400" dirty="0">
                <a:latin typeface="Arial"/>
                <a:ea typeface="Arial"/>
                <a:cs typeface="Arial"/>
                <a:sym typeface="Arial"/>
              </a:rPr>
              <a:t>. </a:t>
            </a:r>
            <a:endParaRPr sz="2400" dirty="0"/>
          </a:p>
        </p:txBody>
      </p:sp>
      <p:pic>
        <p:nvPicPr>
          <p:cNvPr id="220" name="Google Shape;220;p33" descr="Tools for Teachers Smarter Balanced Logo Slide 19"/>
          <p:cNvPicPr preferRelativeResize="0"/>
          <p:nvPr/>
        </p:nvPicPr>
        <p:blipFill>
          <a:blip r:embed="rId4">
            <a:alphaModFix/>
          </a:blip>
          <a:stretch>
            <a:fillRect/>
          </a:stretch>
        </p:blipFill>
        <p:spPr>
          <a:xfrm>
            <a:off x="4485078" y="2785561"/>
            <a:ext cx="4513586" cy="2567586"/>
          </a:xfrm>
          <a:prstGeom prst="rect">
            <a:avLst/>
          </a:prstGeom>
          <a:noFill/>
          <a:ln>
            <a:noFill/>
          </a:ln>
        </p:spPr>
      </p:pic>
    </p:spTree>
    <p:extLst>
      <p:ext uri="{BB962C8B-B14F-4D97-AF65-F5344CB8AC3E}">
        <p14:creationId xmlns:p14="http://schemas.microsoft.com/office/powerpoint/2010/main" val="1770712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4"/>
          <p:cNvSpPr txBox="1">
            <a:spLocks noGrp="1"/>
          </p:cNvSpPr>
          <p:nvPr>
            <p:ph type="title"/>
          </p:nvPr>
        </p:nvSpPr>
        <p:spPr>
          <a:xfrm>
            <a:off x="1074807" y="143009"/>
            <a:ext cx="7886700" cy="638695"/>
          </a:xfrm>
          <a:prstGeom prst="rect">
            <a:avLst/>
          </a:prstGeom>
        </p:spPr>
        <p:txBody>
          <a:bodyPr spcFirstLastPara="1" vert="horz" wrap="square" lIns="91425" tIns="45700" rIns="91425" bIns="45700" rtlCol="0" anchor="ctr" anchorCtr="0">
            <a:noAutofit/>
          </a:bodyPr>
          <a:lstStyle/>
          <a:p>
            <a:pPr algn="r"/>
            <a:r>
              <a:rPr lang="en" dirty="0">
                <a:solidFill>
                  <a:schemeClr val="bg1"/>
                </a:solidFill>
              </a:rPr>
              <a:t>Tools for Teachers</a:t>
            </a:r>
            <a:endParaRPr dirty="0">
              <a:solidFill>
                <a:schemeClr val="bg1"/>
              </a:solidFill>
            </a:endParaRPr>
          </a:p>
        </p:txBody>
      </p:sp>
      <p:sp>
        <p:nvSpPr>
          <p:cNvPr id="226" name="Google Shape;226;p34"/>
          <p:cNvSpPr txBox="1">
            <a:spLocks noGrp="1"/>
          </p:cNvSpPr>
          <p:nvPr>
            <p:ph type="subTitle" idx="4294967295"/>
          </p:nvPr>
        </p:nvSpPr>
        <p:spPr>
          <a:xfrm>
            <a:off x="88348" y="2235200"/>
            <a:ext cx="8707438" cy="3549305"/>
          </a:xfrm>
          <a:prstGeom prst="rect">
            <a:avLst/>
          </a:prstGeom>
        </p:spPr>
        <p:txBody>
          <a:bodyPr spcFirstLastPara="1" vert="horz" wrap="square" lIns="91425" tIns="45700" rIns="91425" bIns="45700" rtlCol="0" anchor="t" anchorCtr="0">
            <a:noAutofit/>
          </a:bodyPr>
          <a:lstStyle/>
          <a:p>
            <a:pPr marL="457189" indent="-342891" algn="l">
              <a:lnSpc>
                <a:spcPct val="100000"/>
              </a:lnSpc>
              <a:spcBef>
                <a:spcPts val="0"/>
              </a:spcBef>
              <a:buSzPts val="1800"/>
              <a:buFont typeface="Arial"/>
              <a:buChar char="●"/>
            </a:pPr>
            <a:r>
              <a:rPr lang="en" sz="2400" dirty="0">
                <a:latin typeface="Arial"/>
                <a:ea typeface="Arial"/>
                <a:cs typeface="Arial"/>
                <a:sym typeface="Arial"/>
              </a:rPr>
              <a:t>Replaces Digital Library</a:t>
            </a:r>
            <a:endParaRPr sz="2400" dirty="0">
              <a:latin typeface="Arial"/>
              <a:ea typeface="Arial"/>
              <a:cs typeface="Arial"/>
              <a:sym typeface="Arial"/>
            </a:endParaRPr>
          </a:p>
          <a:p>
            <a:pPr marL="457189" indent="-342891" algn="l">
              <a:lnSpc>
                <a:spcPct val="100000"/>
              </a:lnSpc>
              <a:buSzPts val="1800"/>
              <a:buFont typeface="Arial"/>
              <a:buChar char="●"/>
            </a:pPr>
            <a:r>
              <a:rPr lang="en" sz="2400" dirty="0">
                <a:latin typeface="Arial"/>
                <a:ea typeface="Arial"/>
                <a:cs typeface="Arial"/>
                <a:sym typeface="Arial"/>
              </a:rPr>
              <a:t>“Connections Playlists” connect interim assessments with instruction</a:t>
            </a:r>
            <a:endParaRPr sz="2400" dirty="0">
              <a:latin typeface="Arial"/>
              <a:ea typeface="Arial"/>
              <a:cs typeface="Arial"/>
              <a:sym typeface="Arial"/>
            </a:endParaRPr>
          </a:p>
          <a:p>
            <a:pPr marL="457189" indent="-342891" algn="l">
              <a:lnSpc>
                <a:spcPct val="100000"/>
              </a:lnSpc>
              <a:buSzPts val="1800"/>
              <a:buFont typeface="Arial"/>
              <a:buChar char="●"/>
            </a:pPr>
            <a:r>
              <a:rPr lang="en" sz="2400" dirty="0">
                <a:latin typeface="Arial"/>
                <a:ea typeface="Arial"/>
                <a:cs typeface="Arial"/>
                <a:sym typeface="Arial"/>
              </a:rPr>
              <a:t>Instructional resources are differentiated</a:t>
            </a:r>
            <a:endParaRPr sz="2400" dirty="0">
              <a:latin typeface="Arial"/>
              <a:ea typeface="Arial"/>
              <a:cs typeface="Arial"/>
              <a:sym typeface="Arial"/>
            </a:endParaRPr>
          </a:p>
          <a:p>
            <a:pPr marL="457189" indent="-342891" algn="l">
              <a:lnSpc>
                <a:spcPct val="100000"/>
              </a:lnSpc>
              <a:buSzPts val="1800"/>
              <a:buFont typeface="Arial"/>
              <a:buChar char="●"/>
            </a:pPr>
            <a:r>
              <a:rPr lang="en" sz="2400" dirty="0">
                <a:latin typeface="Arial"/>
                <a:ea typeface="Arial"/>
                <a:cs typeface="Arial"/>
                <a:sym typeface="Arial"/>
              </a:rPr>
              <a:t>Embedded formative assessment strategies</a:t>
            </a:r>
            <a:endParaRPr sz="2400" dirty="0">
              <a:latin typeface="Arial"/>
              <a:ea typeface="Arial"/>
              <a:cs typeface="Arial"/>
              <a:sym typeface="Arial"/>
            </a:endParaRPr>
          </a:p>
          <a:p>
            <a:pPr marL="457189" indent="-342891" algn="l">
              <a:lnSpc>
                <a:spcPct val="100000"/>
              </a:lnSpc>
              <a:buSzPts val="1800"/>
              <a:buFont typeface="Arial"/>
              <a:buChar char="●"/>
            </a:pPr>
            <a:r>
              <a:rPr lang="en" sz="2400" dirty="0">
                <a:latin typeface="Arial"/>
                <a:ea typeface="Arial"/>
                <a:cs typeface="Arial"/>
                <a:sym typeface="Arial"/>
              </a:rPr>
              <a:t>Supports bookmarks &amp; annotations</a:t>
            </a:r>
            <a:endParaRPr sz="2400" dirty="0">
              <a:latin typeface="Arial"/>
              <a:ea typeface="Arial"/>
              <a:cs typeface="Arial"/>
              <a:sym typeface="Arial"/>
            </a:endParaRPr>
          </a:p>
          <a:p>
            <a:pPr marL="457189" indent="-342891" algn="l">
              <a:lnSpc>
                <a:spcPct val="100000"/>
              </a:lnSpc>
              <a:spcAft>
                <a:spcPts val="1000"/>
              </a:spcAft>
              <a:buSzPts val="1800"/>
              <a:buFont typeface="Arial"/>
              <a:buChar char="●"/>
            </a:pPr>
            <a:r>
              <a:rPr lang="en" sz="2400" dirty="0">
                <a:latin typeface="Arial"/>
                <a:ea typeface="Arial"/>
                <a:cs typeface="Arial"/>
                <a:sym typeface="Arial"/>
              </a:rPr>
              <a:t>Connects intelligently to </a:t>
            </a:r>
            <a:r>
              <a:rPr lang="en" sz="2400" u="sng" dirty="0">
                <a:solidFill>
                  <a:schemeClr val="hlink"/>
                </a:solidFill>
                <a:latin typeface="Arial"/>
                <a:ea typeface="Arial"/>
                <a:cs typeface="Arial"/>
                <a:sym typeface="Arial"/>
                <a:hlinkClick r:id="rId3"/>
              </a:rPr>
              <a:t>Content Explorer</a:t>
            </a:r>
            <a:r>
              <a:rPr lang="en" sz="2400" dirty="0">
                <a:latin typeface="Arial"/>
                <a:ea typeface="Arial"/>
                <a:cs typeface="Arial"/>
                <a:sym typeface="Arial"/>
              </a:rPr>
              <a:t> and </a:t>
            </a:r>
            <a:r>
              <a:rPr lang="en" sz="2400" u="sng" dirty="0">
                <a:solidFill>
                  <a:schemeClr val="hlink"/>
                </a:solidFill>
                <a:latin typeface="Arial"/>
                <a:ea typeface="Arial"/>
                <a:cs typeface="Arial"/>
                <a:sym typeface="Arial"/>
                <a:hlinkClick r:id="rId4"/>
              </a:rPr>
              <a:t>Sample Items</a:t>
            </a:r>
            <a:endParaRPr sz="2400" dirty="0">
              <a:latin typeface="Arial"/>
              <a:ea typeface="Arial"/>
              <a:cs typeface="Arial"/>
              <a:sym typeface="Arial"/>
            </a:endParaRPr>
          </a:p>
        </p:txBody>
      </p:sp>
      <p:pic>
        <p:nvPicPr>
          <p:cNvPr id="227" name="Google Shape;227;p34" descr="Tools for Teachers Smarter Balanced Logo Slide 21"/>
          <p:cNvPicPr preferRelativeResize="0"/>
          <p:nvPr/>
        </p:nvPicPr>
        <p:blipFill rotWithShape="1">
          <a:blip r:embed="rId5">
            <a:alphaModFix/>
          </a:blip>
          <a:srcRect r="28479" b="50022"/>
          <a:stretch/>
        </p:blipFill>
        <p:spPr>
          <a:xfrm>
            <a:off x="5843016" y="1367069"/>
            <a:ext cx="3051899" cy="1202175"/>
          </a:xfrm>
          <a:prstGeom prst="rect">
            <a:avLst/>
          </a:prstGeom>
          <a:noFill/>
          <a:ln>
            <a:noFill/>
          </a:ln>
        </p:spPr>
      </p:pic>
      <p:pic>
        <p:nvPicPr>
          <p:cNvPr id="228" name="Google Shape;228;p34" descr="Smarter Content Explorer Smarter Balanced Logo"/>
          <p:cNvPicPr preferRelativeResize="0"/>
          <p:nvPr/>
        </p:nvPicPr>
        <p:blipFill>
          <a:blip r:embed="rId6">
            <a:alphaModFix/>
          </a:blip>
          <a:stretch>
            <a:fillRect/>
          </a:stretch>
        </p:blipFill>
        <p:spPr>
          <a:xfrm>
            <a:off x="896317" y="5784505"/>
            <a:ext cx="3309039" cy="657006"/>
          </a:xfrm>
          <a:prstGeom prst="rect">
            <a:avLst/>
          </a:prstGeom>
          <a:noFill/>
          <a:ln>
            <a:noFill/>
          </a:ln>
        </p:spPr>
      </p:pic>
      <p:pic>
        <p:nvPicPr>
          <p:cNvPr id="229" name="Google Shape;229;p34" descr="Smarter Balanced Sample Items logo"/>
          <p:cNvPicPr preferRelativeResize="0"/>
          <p:nvPr/>
        </p:nvPicPr>
        <p:blipFill>
          <a:blip r:embed="rId7">
            <a:alphaModFix/>
          </a:blip>
          <a:stretch>
            <a:fillRect/>
          </a:stretch>
        </p:blipFill>
        <p:spPr>
          <a:xfrm>
            <a:off x="5442138" y="5920489"/>
            <a:ext cx="2288298" cy="449389"/>
          </a:xfrm>
          <a:prstGeom prst="rect">
            <a:avLst/>
          </a:prstGeom>
          <a:noFill/>
          <a:ln>
            <a:noFill/>
          </a:ln>
        </p:spPr>
      </p:pic>
    </p:spTree>
    <p:extLst>
      <p:ext uri="{BB962C8B-B14F-4D97-AF65-F5344CB8AC3E}">
        <p14:creationId xmlns:p14="http://schemas.microsoft.com/office/powerpoint/2010/main" val="28073808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0"/>
          <p:cNvSpPr txBox="1">
            <a:spLocks noGrp="1"/>
          </p:cNvSpPr>
          <p:nvPr>
            <p:ph type="title"/>
          </p:nvPr>
        </p:nvSpPr>
        <p:spPr>
          <a:xfrm>
            <a:off x="3529497" y="218280"/>
            <a:ext cx="5330412" cy="607773"/>
          </a:xfrm>
          <a:prstGeom prst="rect">
            <a:avLst/>
          </a:prstGeom>
        </p:spPr>
        <p:txBody>
          <a:bodyPr spcFirstLastPara="1" vert="horz" wrap="square" lIns="91425" tIns="45700" rIns="91425" bIns="45700" rtlCol="0" anchor="ctr" anchorCtr="0">
            <a:noAutofit/>
          </a:bodyPr>
          <a:lstStyle/>
          <a:p>
            <a:pPr algn="r"/>
            <a:r>
              <a:rPr lang="en" sz="2800" dirty="0" smtClean="0">
                <a:solidFill>
                  <a:schemeClr val="bg1"/>
                </a:solidFill>
              </a:rPr>
              <a:t>Tools for Teachers and Connecting  </a:t>
            </a:r>
            <a:r>
              <a:rPr lang="en" sz="2800" dirty="0">
                <a:solidFill>
                  <a:schemeClr val="bg1"/>
                </a:solidFill>
              </a:rPr>
              <a:t>the Formative Assessment Process</a:t>
            </a:r>
            <a:endParaRPr sz="2800" dirty="0">
              <a:solidFill>
                <a:schemeClr val="bg1"/>
              </a:solidFill>
            </a:endParaRPr>
          </a:p>
        </p:txBody>
      </p:sp>
      <p:sp>
        <p:nvSpPr>
          <p:cNvPr id="194" name="Google Shape;194;p30"/>
          <p:cNvSpPr txBox="1"/>
          <p:nvPr/>
        </p:nvSpPr>
        <p:spPr>
          <a:xfrm>
            <a:off x="132251" y="2040475"/>
            <a:ext cx="3569523" cy="4121786"/>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r>
              <a:rPr lang="en" sz="2400" dirty="0">
                <a:solidFill>
                  <a:schemeClr val="dk1"/>
                </a:solidFill>
                <a:latin typeface="Calibri"/>
                <a:ea typeface="Calibri"/>
                <a:cs typeface="Calibri"/>
                <a:sym typeface="Calibri"/>
              </a:rPr>
              <a:t>Formative Assessment is a deliberate </a:t>
            </a:r>
            <a:r>
              <a:rPr lang="en" sz="2400" u="sng" dirty="0">
                <a:solidFill>
                  <a:schemeClr val="dk1"/>
                </a:solidFill>
                <a:latin typeface="Calibri"/>
                <a:ea typeface="Calibri"/>
                <a:cs typeface="Calibri"/>
                <a:sym typeface="Calibri"/>
              </a:rPr>
              <a:t>process</a:t>
            </a:r>
            <a:r>
              <a:rPr lang="en" sz="2400" dirty="0">
                <a:solidFill>
                  <a:schemeClr val="dk1"/>
                </a:solidFill>
                <a:latin typeface="Calibri"/>
                <a:ea typeface="Calibri"/>
                <a:cs typeface="Calibri"/>
                <a:sym typeface="Calibri"/>
              </a:rPr>
              <a:t> used by </a:t>
            </a:r>
            <a:r>
              <a:rPr lang="en" sz="2400" b="1" dirty="0">
                <a:solidFill>
                  <a:schemeClr val="dk1"/>
                </a:solidFill>
                <a:latin typeface="Calibri"/>
                <a:ea typeface="Calibri"/>
                <a:cs typeface="Calibri"/>
                <a:sym typeface="Calibri"/>
              </a:rPr>
              <a:t>educators and students</a:t>
            </a:r>
            <a:r>
              <a:rPr lang="en" sz="2400" dirty="0">
                <a:solidFill>
                  <a:schemeClr val="dk1"/>
                </a:solidFill>
                <a:latin typeface="Calibri"/>
                <a:ea typeface="Calibri"/>
                <a:cs typeface="Calibri"/>
                <a:sym typeface="Calibri"/>
              </a:rPr>
              <a:t> </a:t>
            </a:r>
            <a:r>
              <a:rPr lang="en" sz="2400" u="sng" dirty="0">
                <a:solidFill>
                  <a:schemeClr val="dk1"/>
                </a:solidFill>
                <a:latin typeface="Calibri"/>
                <a:ea typeface="Calibri"/>
                <a:cs typeface="Calibri"/>
                <a:sym typeface="Calibri"/>
              </a:rPr>
              <a:t>during instruction</a:t>
            </a:r>
            <a:r>
              <a:rPr lang="en" sz="2400" dirty="0">
                <a:solidFill>
                  <a:schemeClr val="dk1"/>
                </a:solidFill>
                <a:latin typeface="Calibri"/>
                <a:ea typeface="Calibri"/>
                <a:cs typeface="Calibri"/>
                <a:sym typeface="Calibri"/>
              </a:rPr>
              <a:t> that provides actionable feedback that is used to adjust ongoing instructional strategies to improve student learning.</a:t>
            </a:r>
            <a:endParaRPr sz="2400" dirty="0">
              <a:latin typeface="Calibri"/>
              <a:ea typeface="Calibri"/>
              <a:cs typeface="Calibri"/>
              <a:sym typeface="Calibri"/>
            </a:endParaRPr>
          </a:p>
        </p:txBody>
      </p:sp>
      <p:pic>
        <p:nvPicPr>
          <p:cNvPr id="195" name="Google Shape;195;p30" descr="Image showing the process used during instruction. Clarify, elicit, interpret, and act rotate over in this cycle. "/>
          <p:cNvPicPr preferRelativeResize="0"/>
          <p:nvPr/>
        </p:nvPicPr>
        <p:blipFill>
          <a:blip r:embed="rId3">
            <a:alphaModFix/>
          </a:blip>
          <a:stretch>
            <a:fillRect/>
          </a:stretch>
        </p:blipFill>
        <p:spPr>
          <a:xfrm>
            <a:off x="3874053" y="2221947"/>
            <a:ext cx="5093251" cy="3653183"/>
          </a:xfrm>
          <a:prstGeom prst="rect">
            <a:avLst/>
          </a:prstGeom>
          <a:noFill/>
          <a:ln>
            <a:noFill/>
          </a:ln>
        </p:spPr>
      </p:pic>
    </p:spTree>
    <p:extLst>
      <p:ext uri="{BB962C8B-B14F-4D97-AF65-F5344CB8AC3E}">
        <p14:creationId xmlns:p14="http://schemas.microsoft.com/office/powerpoint/2010/main" val="24018347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169689"/>
            <a:ext cx="7886700" cy="643111"/>
          </a:xfrm>
        </p:spPr>
        <p:txBody>
          <a:bodyPr>
            <a:normAutofit/>
          </a:bodyPr>
          <a:lstStyle/>
          <a:p>
            <a:pPr algn="r"/>
            <a:r>
              <a:rPr lang="en-US" dirty="0">
                <a:solidFill>
                  <a:schemeClr val="bg1"/>
                </a:solidFill>
              </a:rPr>
              <a:t>Quick Reminders</a:t>
            </a:r>
          </a:p>
        </p:txBody>
      </p:sp>
      <p:sp>
        <p:nvSpPr>
          <p:cNvPr id="28675" name="Subtitle 2"/>
          <p:cNvSpPr>
            <a:spLocks noGrp="1"/>
          </p:cNvSpPr>
          <p:nvPr>
            <p:ph type="subTitle" idx="4294967295"/>
          </p:nvPr>
        </p:nvSpPr>
        <p:spPr>
          <a:xfrm>
            <a:off x="212034" y="1841570"/>
            <a:ext cx="8808279" cy="2435225"/>
          </a:xfrm>
        </p:spPr>
        <p:txBody>
          <a:bodyPr>
            <a:noAutofit/>
          </a:bodyPr>
          <a:lstStyle/>
          <a:p>
            <a:pPr marL="0" indent="0" algn="l">
              <a:buNone/>
            </a:pPr>
            <a:endParaRPr lang="en-US" dirty="0"/>
          </a:p>
          <a:p>
            <a:pPr marL="257175" indent="-257175" algn="l">
              <a:buFont typeface="Arial" panose="020B0604020202020204" pitchFamily="34" charset="0"/>
              <a:buChar char="•"/>
            </a:pPr>
            <a:r>
              <a:rPr lang="en-US" dirty="0" smtClean="0"/>
              <a:t>Oregon Test Administration Manual </a:t>
            </a:r>
            <a:r>
              <a:rPr lang="en-US" dirty="0" smtClean="0">
                <a:solidFill>
                  <a:srgbClr val="FF0000"/>
                </a:solidFill>
              </a:rPr>
              <a:t>DATE</a:t>
            </a:r>
          </a:p>
          <a:p>
            <a:pPr marL="257175" indent="-257175" algn="l">
              <a:buFont typeface="Arial" panose="020B0604020202020204" pitchFamily="34" charset="0"/>
              <a:buChar char="•"/>
            </a:pPr>
            <a:r>
              <a:rPr lang="en-US" dirty="0" smtClean="0"/>
              <a:t>Oregon Accessibility Manual </a:t>
            </a:r>
            <a:r>
              <a:rPr lang="en-US" dirty="0" smtClean="0">
                <a:solidFill>
                  <a:srgbClr val="FF0000"/>
                </a:solidFill>
              </a:rPr>
              <a:t>DATE</a:t>
            </a:r>
            <a:endParaRPr lang="en-US" dirty="0">
              <a:solidFill>
                <a:srgbClr val="FF0000"/>
              </a:solidFill>
            </a:endParaRPr>
          </a:p>
          <a:p>
            <a:pPr marL="257175" indent="-257175" algn="l">
              <a:buFont typeface="Arial" panose="020B0604020202020204" pitchFamily="34" charset="0"/>
              <a:buChar char="•"/>
            </a:pPr>
            <a:r>
              <a:rPr lang="en-US" dirty="0" smtClean="0"/>
              <a:t>Online </a:t>
            </a:r>
            <a:r>
              <a:rPr lang="en-US" dirty="0"/>
              <a:t>Test Delivery System (including Practice Tests), TIDE, and Online Reporting System (ORS) offline for scheduled maintenance 	</a:t>
            </a:r>
            <a:r>
              <a:rPr lang="en-US" altLang="en-US" dirty="0" smtClean="0">
                <a:solidFill>
                  <a:srgbClr val="FF0000"/>
                </a:solidFill>
              </a:rPr>
              <a:t>12/13/19-12/15/19</a:t>
            </a:r>
            <a:endParaRPr lang="en-US" altLang="en-US" dirty="0">
              <a:solidFill>
                <a:srgbClr val="FF0000"/>
              </a:solidFill>
            </a:endParaRPr>
          </a:p>
          <a:p>
            <a:pPr marL="257175" indent="-257175" algn="l">
              <a:buFont typeface="Arial" panose="020B0604020202020204" pitchFamily="34" charset="0"/>
              <a:buChar char="•"/>
            </a:pPr>
            <a:r>
              <a:rPr lang="en-US" dirty="0"/>
              <a:t>Online Reporting System (ORS) offline for scheduled maintenance </a:t>
            </a:r>
            <a:r>
              <a:rPr lang="en-US" dirty="0" smtClean="0">
                <a:solidFill>
                  <a:srgbClr val="FF0000"/>
                </a:solidFill>
              </a:rPr>
              <a:t>12/20/19-1/6/20</a:t>
            </a:r>
            <a:endParaRPr lang="en-US" dirty="0">
              <a:solidFill>
                <a:srgbClr val="FF0000"/>
              </a:solidFill>
            </a:endParaRPr>
          </a:p>
          <a:p>
            <a:pPr marL="257175" indent="-257175" algn="l">
              <a:buFont typeface="Arial" panose="020B0604020202020204" pitchFamily="34" charset="0"/>
              <a:buChar char="•"/>
            </a:pPr>
            <a:r>
              <a:rPr lang="en-US" altLang="en-US" dirty="0"/>
              <a:t>ODE is closed </a:t>
            </a:r>
            <a:r>
              <a:rPr lang="en-US" altLang="en-US" dirty="0" smtClean="0">
                <a:solidFill>
                  <a:srgbClr val="FF0000"/>
                </a:solidFill>
              </a:rPr>
              <a:t>12/25/19</a:t>
            </a:r>
            <a:endParaRPr lang="en-US" altLang="en-US" dirty="0">
              <a:solidFill>
                <a:srgbClr val="FF0000"/>
              </a:solidFill>
            </a:endParaRPr>
          </a:p>
          <a:p>
            <a:pPr marL="257175" indent="-257175" algn="l">
              <a:buFont typeface="Arial" panose="020B0604020202020204" pitchFamily="34" charset="0"/>
              <a:buChar char="•"/>
            </a:pPr>
            <a:r>
              <a:rPr lang="en-US" altLang="en-US" dirty="0" smtClean="0"/>
              <a:t>ELA</a:t>
            </a:r>
            <a:r>
              <a:rPr lang="en-US" altLang="en-US" dirty="0"/>
              <a:t>, </a:t>
            </a:r>
            <a:r>
              <a:rPr lang="en-US" altLang="en-US" dirty="0" smtClean="0"/>
              <a:t>Math</a:t>
            </a:r>
            <a:r>
              <a:rPr lang="en-US" altLang="en-US" dirty="0"/>
              <a:t>, </a:t>
            </a:r>
            <a:r>
              <a:rPr lang="en-US" altLang="en-US" dirty="0" smtClean="0"/>
              <a:t>and Science (general and alternate) and ELPA Summative test </a:t>
            </a:r>
            <a:r>
              <a:rPr lang="en-US" altLang="en-US" dirty="0"/>
              <a:t>windows open </a:t>
            </a:r>
            <a:r>
              <a:rPr lang="en-US" altLang="en-US" dirty="0" smtClean="0"/>
              <a:t>1/5/2021</a:t>
            </a:r>
            <a:endParaRPr lang="en-US" altLang="en-US" dirty="0"/>
          </a:p>
          <a:p>
            <a:pPr marL="257175" indent="-257175" algn="l">
              <a:buFont typeface="Arial" panose="020B0604020202020204" pitchFamily="34" charset="0"/>
              <a:buChar char="•"/>
            </a:pPr>
            <a:endParaRPr lang="en-US" altLang="en-US" dirty="0"/>
          </a:p>
          <a:p>
            <a:pPr marL="257175" indent="-257175" algn="l">
              <a:buFont typeface="Arial" panose="020B0604020202020204" pitchFamily="34" charset="0"/>
              <a:buChar char="•"/>
            </a:pPr>
            <a:endParaRPr lang="en-US" altLang="en-US" dirty="0"/>
          </a:p>
          <a:p>
            <a:pPr marL="257175" indent="-257175" algn="l">
              <a:buFont typeface="Arial" panose="020B0604020202020204" pitchFamily="34" charset="0"/>
              <a:buChar char="•"/>
            </a:pPr>
            <a:endParaRPr lang="en-US" altLang="en-US" dirty="0"/>
          </a:p>
        </p:txBody>
      </p:sp>
      <p:sp>
        <p:nvSpPr>
          <p:cNvPr id="3" name="TextBox 2"/>
          <p:cNvSpPr txBox="1"/>
          <p:nvPr/>
        </p:nvSpPr>
        <p:spPr>
          <a:xfrm>
            <a:off x="5787851" y="1235948"/>
            <a:ext cx="2672862" cy="1477328"/>
          </a:xfrm>
          <a:prstGeom prst="rect">
            <a:avLst/>
          </a:prstGeom>
          <a:noFill/>
        </p:spPr>
        <p:txBody>
          <a:bodyPr wrap="square" rtlCol="0">
            <a:spAutoFit/>
          </a:bodyPr>
          <a:lstStyle/>
          <a:p>
            <a:r>
              <a:rPr lang="en-US" b="1" dirty="0">
                <a:solidFill>
                  <a:srgbClr val="FF0000"/>
                </a:solidFill>
              </a:rPr>
              <a:t>These are placeholders at this time from past DTC WEBINARS and need to be updated.</a:t>
            </a:r>
          </a:p>
          <a:p>
            <a:endParaRPr lang="en-US" dirty="0"/>
          </a:p>
        </p:txBody>
      </p:sp>
    </p:spTree>
    <p:extLst>
      <p:ext uri="{BB962C8B-B14F-4D97-AF65-F5344CB8AC3E}">
        <p14:creationId xmlns:p14="http://schemas.microsoft.com/office/powerpoint/2010/main" val="18105449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68075" y="2589478"/>
            <a:ext cx="4740606" cy="698205"/>
          </a:xfrm>
        </p:spPr>
        <p:txBody>
          <a:bodyPr>
            <a:normAutofit fontScale="90000"/>
          </a:bodyPr>
          <a:lstStyle/>
          <a:p>
            <a:r>
              <a:rPr lang="en-US" dirty="0"/>
              <a:t>Question &amp; Answer</a:t>
            </a:r>
          </a:p>
        </p:txBody>
      </p:sp>
      <p:sp>
        <p:nvSpPr>
          <p:cNvPr id="28675" name="Subtitle 2"/>
          <p:cNvSpPr>
            <a:spLocks noGrp="1"/>
          </p:cNvSpPr>
          <p:nvPr>
            <p:ph type="subTitle" idx="1"/>
          </p:nvPr>
        </p:nvSpPr>
        <p:spPr>
          <a:xfrm>
            <a:off x="1537878" y="3287683"/>
            <a:ext cx="6603023" cy="1420598"/>
          </a:xfrm>
        </p:spPr>
        <p:txBody>
          <a:bodyPr>
            <a:noAutofit/>
          </a:bodyPr>
          <a:lstStyle/>
          <a:p>
            <a:endParaRPr lang="en-US" altLang="en-US" dirty="0"/>
          </a:p>
          <a:p>
            <a:endParaRPr lang="en-US" altLang="en-US" dirty="0"/>
          </a:p>
          <a:p>
            <a:r>
              <a:rPr lang="en-US" altLang="en-US" dirty="0"/>
              <a:t>*Intentionally left blank*</a:t>
            </a:r>
          </a:p>
        </p:txBody>
      </p:sp>
    </p:spTree>
    <p:extLst>
      <p:ext uri="{BB962C8B-B14F-4D97-AF65-F5344CB8AC3E}">
        <p14:creationId xmlns:p14="http://schemas.microsoft.com/office/powerpoint/2010/main" val="24306129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14759-46C3-8547-B35F-6AD5FC91EB83}"/>
              </a:ext>
            </a:extLst>
          </p:cNvPr>
          <p:cNvSpPr>
            <a:spLocks noGrp="1"/>
          </p:cNvSpPr>
          <p:nvPr>
            <p:ph type="title"/>
          </p:nvPr>
        </p:nvSpPr>
        <p:spPr/>
        <p:txBody>
          <a:bodyPr/>
          <a:lstStyle/>
          <a:p>
            <a:r>
              <a:rPr lang="en-US" dirty="0"/>
              <a:t>Next Steps &amp; Adjourn</a:t>
            </a:r>
          </a:p>
        </p:txBody>
      </p:sp>
      <p:sp>
        <p:nvSpPr>
          <p:cNvPr id="3" name="Content Placeholder 2">
            <a:extLst>
              <a:ext uri="{FF2B5EF4-FFF2-40B4-BE49-F238E27FC236}">
                <a16:creationId xmlns:a16="http://schemas.microsoft.com/office/drawing/2014/main" id="{5D4F4505-B8B0-B34A-A23D-7361F0F9CC77}"/>
              </a:ext>
            </a:extLst>
          </p:cNvPr>
          <p:cNvSpPr>
            <a:spLocks noGrp="1"/>
          </p:cNvSpPr>
          <p:nvPr>
            <p:ph idx="1"/>
          </p:nvPr>
        </p:nvSpPr>
        <p:spPr/>
        <p:txBody>
          <a:bodyPr/>
          <a:lstStyle/>
          <a:p>
            <a:r>
              <a:rPr lang="en-US" dirty="0" smtClean="0"/>
              <a:t>A Q/A </a:t>
            </a:r>
            <a:r>
              <a:rPr lang="en-US" dirty="0"/>
              <a:t>document will be posted to the Testing Resources </a:t>
            </a:r>
            <a:r>
              <a:rPr lang="en-US" dirty="0" smtClean="0"/>
              <a:t>page</a:t>
            </a:r>
            <a:endParaRPr lang="en-US" dirty="0"/>
          </a:p>
          <a:p>
            <a:r>
              <a:rPr lang="en-US" dirty="0" smtClean="0"/>
              <a:t>Thank you again for joining us today!</a:t>
            </a:r>
            <a:endParaRPr lang="en-US" dirty="0"/>
          </a:p>
        </p:txBody>
      </p:sp>
    </p:spTree>
    <p:extLst>
      <p:ext uri="{BB962C8B-B14F-4D97-AF65-F5344CB8AC3E}">
        <p14:creationId xmlns:p14="http://schemas.microsoft.com/office/powerpoint/2010/main" val="38099853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69172"/>
            <a:ext cx="4572000" cy="889049"/>
          </a:xfrm>
        </p:spPr>
        <p:txBody>
          <a:bodyPr>
            <a:normAutofit/>
          </a:bodyPr>
          <a:lstStyle/>
          <a:p>
            <a:r>
              <a:rPr lang="en-US" dirty="0"/>
              <a:t>Before We Begin</a:t>
            </a:r>
          </a:p>
        </p:txBody>
      </p:sp>
      <p:sp>
        <p:nvSpPr>
          <p:cNvPr id="28675" name="Subtitle 2"/>
          <p:cNvSpPr>
            <a:spLocks noGrp="1"/>
          </p:cNvSpPr>
          <p:nvPr>
            <p:ph type="subTitle" idx="1"/>
          </p:nvPr>
        </p:nvSpPr>
        <p:spPr>
          <a:xfrm>
            <a:off x="363116" y="2758221"/>
            <a:ext cx="3845768" cy="2434442"/>
          </a:xfrm>
        </p:spPr>
        <p:txBody>
          <a:bodyPr>
            <a:noAutofit/>
          </a:bodyPr>
          <a:lstStyle/>
          <a:p>
            <a:pPr algn="l">
              <a:spcBef>
                <a:spcPts val="0"/>
              </a:spcBef>
              <a:spcAft>
                <a:spcPts val="1800"/>
              </a:spcAft>
            </a:pPr>
            <a:r>
              <a:rPr lang="en-US" sz="2400" dirty="0"/>
              <a:t>To ask questions:</a:t>
            </a:r>
          </a:p>
          <a:p>
            <a:pPr marL="342900" indent="-342900" algn="l">
              <a:spcBef>
                <a:spcPts val="0"/>
              </a:spcBef>
              <a:spcAft>
                <a:spcPts val="1800"/>
              </a:spcAft>
              <a:buFont typeface="Arial" panose="020B0604020202020204" pitchFamily="34" charset="0"/>
              <a:buChar char="•"/>
            </a:pPr>
            <a:r>
              <a:rPr lang="en-US" sz="2400" dirty="0"/>
              <a:t>use the question box and your question will be read aloud and answered by ODE staff.</a:t>
            </a:r>
          </a:p>
          <a:p>
            <a:pPr marL="342900" indent="-342900" algn="l">
              <a:spcBef>
                <a:spcPts val="0"/>
              </a:spcBef>
              <a:spcAft>
                <a:spcPts val="1800"/>
              </a:spcAft>
              <a:buFont typeface="Arial" panose="020B0604020202020204" pitchFamily="34" charset="0"/>
              <a:buChar char="•"/>
            </a:pPr>
            <a:r>
              <a:rPr lang="en-US" sz="2400" dirty="0"/>
              <a:t>select the “raise hand” icon and you will be unmuted and able to ask your question.</a:t>
            </a:r>
          </a:p>
          <a:p>
            <a:pPr algn="l">
              <a:spcBef>
                <a:spcPts val="0"/>
              </a:spcBef>
              <a:spcAft>
                <a:spcPts val="1800"/>
              </a:spcAft>
            </a:pPr>
            <a:endParaRPr lang="en-US" sz="2400" dirty="0"/>
          </a:p>
        </p:txBody>
      </p:sp>
      <p:pic>
        <p:nvPicPr>
          <p:cNvPr id="3" name="Picture 2" descr="Screenshot of GoToWebinar question functionailit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2611" y="951380"/>
            <a:ext cx="2779589" cy="4693024"/>
          </a:xfrm>
          <a:prstGeom prst="rect">
            <a:avLst/>
          </a:prstGeom>
        </p:spPr>
      </p:pic>
      <p:sp>
        <p:nvSpPr>
          <p:cNvPr id="4" name="Right Arrow 3" descr="Arrow pointing to the raise hand feature"/>
          <p:cNvSpPr/>
          <p:nvPr/>
        </p:nvSpPr>
        <p:spPr>
          <a:xfrm>
            <a:off x="4698806" y="2035420"/>
            <a:ext cx="733806" cy="36347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ight Arrow 5" descr="Arrow pointing to the questions feature"/>
          <p:cNvSpPr/>
          <p:nvPr/>
        </p:nvSpPr>
        <p:spPr>
          <a:xfrm>
            <a:off x="4988952" y="3271515"/>
            <a:ext cx="733806" cy="36347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TextBox 4"/>
          <p:cNvSpPr txBox="1"/>
          <p:nvPr/>
        </p:nvSpPr>
        <p:spPr>
          <a:xfrm>
            <a:off x="3888712" y="5727769"/>
            <a:ext cx="5173526" cy="707886"/>
          </a:xfrm>
          <a:prstGeom prst="rect">
            <a:avLst/>
          </a:prstGeom>
          <a:noFill/>
        </p:spPr>
        <p:txBody>
          <a:bodyPr wrap="square" rtlCol="0">
            <a:spAutoFit/>
          </a:bodyPr>
          <a:lstStyle/>
          <a:p>
            <a:r>
              <a:rPr lang="en-US" sz="2000" b="1" dirty="0" smtClean="0">
                <a:solidFill>
                  <a:srgbClr val="FF0000"/>
                </a:solidFill>
              </a:rPr>
              <a:t>Please navigate to </a:t>
            </a:r>
            <a:r>
              <a:rPr lang="en-US" sz="2000" b="1" dirty="0" smtClean="0">
                <a:solidFill>
                  <a:srgbClr val="FF0000"/>
                </a:solidFill>
                <a:hlinkClick r:id="rId4"/>
              </a:rPr>
              <a:t>www.menti.com</a:t>
            </a:r>
            <a:r>
              <a:rPr lang="en-US" sz="2000" b="1" dirty="0" smtClean="0">
                <a:solidFill>
                  <a:srgbClr val="FF0000"/>
                </a:solidFill>
              </a:rPr>
              <a:t>  for a quick survey. Enter CODE: XXXXXXXX</a:t>
            </a:r>
            <a:endParaRPr lang="en-US" sz="2000" b="1" dirty="0">
              <a:solidFill>
                <a:srgbClr val="FF0000"/>
              </a:solidFill>
            </a:endParaRPr>
          </a:p>
        </p:txBody>
      </p:sp>
    </p:spTree>
    <p:extLst>
      <p:ext uri="{BB962C8B-B14F-4D97-AF65-F5344CB8AC3E}">
        <p14:creationId xmlns:p14="http://schemas.microsoft.com/office/powerpoint/2010/main" val="35961274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9"/>
          <p:cNvSpPr txBox="1">
            <a:spLocks noGrp="1"/>
          </p:cNvSpPr>
          <p:nvPr>
            <p:ph type="ctrTitle"/>
          </p:nvPr>
        </p:nvSpPr>
        <p:spPr>
          <a:xfrm>
            <a:off x="2495176" y="129663"/>
            <a:ext cx="6648824" cy="874384"/>
          </a:xfrm>
          <a:prstGeom prst="rect">
            <a:avLst/>
          </a:prstGeom>
        </p:spPr>
        <p:txBody>
          <a:bodyPr spcFirstLastPara="1" vert="horz" wrap="square" lIns="91425" tIns="45700" rIns="91425" bIns="45700" rtlCol="0" anchor="ctr" anchorCtr="0">
            <a:noAutofit/>
          </a:bodyPr>
          <a:lstStyle/>
          <a:p>
            <a:pPr>
              <a:buClr>
                <a:schemeClr val="dk1"/>
              </a:buClr>
              <a:buSzPts val="1100"/>
            </a:pPr>
            <a:r>
              <a:rPr lang="en" sz="2600" dirty="0">
                <a:solidFill>
                  <a:schemeClr val="bg1"/>
                </a:solidFill>
              </a:rPr>
              <a:t>2020-21 Oregon Statewide Assessment System (OSAS) Update</a:t>
            </a:r>
            <a:endParaRPr sz="2600" dirty="0">
              <a:solidFill>
                <a:schemeClr val="bg1"/>
              </a:solidFill>
            </a:endParaRPr>
          </a:p>
        </p:txBody>
      </p:sp>
      <p:sp>
        <p:nvSpPr>
          <p:cNvPr id="115" name="Google Shape;115;p19"/>
          <p:cNvSpPr txBox="1">
            <a:spLocks noGrp="1"/>
          </p:cNvSpPr>
          <p:nvPr>
            <p:ph type="subTitle" idx="1"/>
          </p:nvPr>
        </p:nvSpPr>
        <p:spPr>
          <a:xfrm>
            <a:off x="292848" y="2149574"/>
            <a:ext cx="8516470" cy="1655762"/>
          </a:xfrm>
          <a:prstGeom prst="rect">
            <a:avLst/>
          </a:prstGeom>
        </p:spPr>
        <p:txBody>
          <a:bodyPr spcFirstLastPara="1" vert="horz" wrap="square" lIns="91425" tIns="45700" rIns="91425" bIns="45700" rtlCol="0" anchor="t" anchorCtr="0">
            <a:noAutofit/>
          </a:bodyPr>
          <a:lstStyle/>
          <a:p>
            <a:pPr marL="0" indent="0" algn="l">
              <a:lnSpc>
                <a:spcPct val="100000"/>
              </a:lnSpc>
              <a:spcBef>
                <a:spcPts val="0"/>
              </a:spcBef>
            </a:pPr>
            <a:r>
              <a:rPr lang="en" sz="2400" b="1" dirty="0"/>
              <a:t>If our summative assessment system is feasible</a:t>
            </a:r>
            <a:r>
              <a:rPr lang="en" sz="2400" b="1" dirty="0" smtClean="0"/>
              <a:t>...</a:t>
            </a:r>
          </a:p>
          <a:p>
            <a:pPr marL="0" indent="0" algn="l">
              <a:lnSpc>
                <a:spcPct val="100000"/>
              </a:lnSpc>
              <a:spcBef>
                <a:spcPts val="0"/>
              </a:spcBef>
            </a:pPr>
            <a:endParaRPr sz="2400" b="1" dirty="0"/>
          </a:p>
          <a:p>
            <a:pPr marL="457189" indent="-317492" algn="l">
              <a:lnSpc>
                <a:spcPct val="100000"/>
              </a:lnSpc>
              <a:buSzPts val="1400"/>
              <a:buChar char="●"/>
            </a:pPr>
            <a:r>
              <a:rPr lang="en" sz="2400" dirty="0"/>
              <a:t>Performance Tasks have been removed from Oregon’s summative assessment blueprints (ELA and Math) for 2020-21 (this decision will be revisited thereafter</a:t>
            </a:r>
            <a:r>
              <a:rPr lang="en" sz="2400" dirty="0" smtClean="0"/>
              <a:t>).</a:t>
            </a:r>
          </a:p>
          <a:p>
            <a:pPr marL="457189" indent="-317492" algn="l">
              <a:lnSpc>
                <a:spcPct val="100000"/>
              </a:lnSpc>
              <a:buSzPts val="1400"/>
              <a:buChar char="●"/>
            </a:pPr>
            <a:endParaRPr sz="2400" dirty="0"/>
          </a:p>
          <a:p>
            <a:pPr marL="914377" lvl="1" indent="-311143" algn="l">
              <a:spcBef>
                <a:spcPts val="1000"/>
              </a:spcBef>
              <a:buSzPts val="1300"/>
              <a:buChar char="○"/>
            </a:pPr>
            <a:r>
              <a:rPr lang="en" sz="2400" dirty="0"/>
              <a:t>Substantial reduction in testing time (graph on following slide)</a:t>
            </a:r>
            <a:endParaRPr sz="2400" dirty="0"/>
          </a:p>
          <a:p>
            <a:pPr marL="914377" lvl="1" indent="-311143" algn="l">
              <a:spcBef>
                <a:spcPts val="1000"/>
              </a:spcBef>
              <a:buSzPts val="1300"/>
              <a:buChar char="○"/>
            </a:pPr>
            <a:r>
              <a:rPr lang="en" sz="2400" dirty="0"/>
              <a:t>Essential Skills requirements in this area are under consideration</a:t>
            </a:r>
            <a:r>
              <a:rPr lang="en" sz="2400" dirty="0" smtClean="0"/>
              <a:t>.</a:t>
            </a:r>
            <a:endParaRPr sz="2400" dirty="0"/>
          </a:p>
        </p:txBody>
      </p:sp>
    </p:spTree>
    <p:extLst>
      <p:ext uri="{BB962C8B-B14F-4D97-AF65-F5344CB8AC3E}">
        <p14:creationId xmlns:p14="http://schemas.microsoft.com/office/powerpoint/2010/main" val="2037335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120" name="Google Shape;120;p20" descr="Graph comparing summative ELA, Math, and Science Testing Times for 2020-21"/>
          <p:cNvPicPr preferRelativeResize="0"/>
          <p:nvPr/>
        </p:nvPicPr>
        <p:blipFill>
          <a:blip r:embed="rId3">
            <a:alphaModFix/>
          </a:blip>
          <a:stretch>
            <a:fillRect/>
          </a:stretch>
        </p:blipFill>
        <p:spPr>
          <a:xfrm>
            <a:off x="805463" y="2361868"/>
            <a:ext cx="7477925" cy="3997097"/>
          </a:xfrm>
          <a:prstGeom prst="rect">
            <a:avLst/>
          </a:prstGeom>
          <a:noFill/>
          <a:ln>
            <a:noFill/>
          </a:ln>
        </p:spPr>
      </p:pic>
      <p:sp>
        <p:nvSpPr>
          <p:cNvPr id="122" name="Google Shape;122;p20"/>
          <p:cNvSpPr/>
          <p:nvPr/>
        </p:nvSpPr>
        <p:spPr>
          <a:xfrm>
            <a:off x="7309224" y="1341702"/>
            <a:ext cx="1660469" cy="1117800"/>
          </a:xfrm>
          <a:prstGeom prst="wedgeRoundRectCallout">
            <a:avLst>
              <a:gd name="adj1" fmla="val -20833"/>
              <a:gd name="adj2" fmla="val 62500"/>
              <a:gd name="adj3" fmla="val 0"/>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r>
              <a:rPr lang="en" sz="1400" b="1" dirty="0"/>
              <a:t>Comparisons based on 80th %-ile</a:t>
            </a:r>
            <a:endParaRPr sz="1400" b="1" dirty="0"/>
          </a:p>
        </p:txBody>
      </p:sp>
      <p:sp>
        <p:nvSpPr>
          <p:cNvPr id="2" name="Title 1"/>
          <p:cNvSpPr>
            <a:spLocks noGrp="1"/>
          </p:cNvSpPr>
          <p:nvPr>
            <p:ph type="title"/>
          </p:nvPr>
        </p:nvSpPr>
        <p:spPr>
          <a:xfrm>
            <a:off x="3346824" y="149411"/>
            <a:ext cx="5832645" cy="804477"/>
          </a:xfrm>
        </p:spPr>
        <p:txBody>
          <a:bodyPr>
            <a:normAutofit fontScale="90000"/>
          </a:bodyPr>
          <a:lstStyle/>
          <a:p>
            <a:r>
              <a:rPr lang="en" sz="3600" dirty="0">
                <a:solidFill>
                  <a:srgbClr val="FFFFFF"/>
                </a:solidFill>
              </a:rPr>
              <a:t>Anticipated Testing Time </a:t>
            </a:r>
            <a:r>
              <a:rPr lang="en" sz="3600" dirty="0" smtClean="0">
                <a:solidFill>
                  <a:srgbClr val="FFFFFF"/>
                </a:solidFill>
              </a:rPr>
              <a:t/>
            </a:r>
            <a:br>
              <a:rPr lang="en" sz="3600" dirty="0" smtClean="0">
                <a:solidFill>
                  <a:srgbClr val="FFFFFF"/>
                </a:solidFill>
              </a:rPr>
            </a:br>
            <a:r>
              <a:rPr lang="en" sz="3600" dirty="0" smtClean="0">
                <a:solidFill>
                  <a:srgbClr val="FFFFFF"/>
                </a:solidFill>
              </a:rPr>
              <a:t>Reductions</a:t>
            </a:r>
            <a:endParaRPr lang="en-US" dirty="0"/>
          </a:p>
        </p:txBody>
      </p:sp>
    </p:spTree>
    <p:extLst>
      <p:ext uri="{BB962C8B-B14F-4D97-AF65-F5344CB8AC3E}">
        <p14:creationId xmlns:p14="http://schemas.microsoft.com/office/powerpoint/2010/main" val="3578536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1"/>
          <p:cNvSpPr txBox="1">
            <a:spLocks noGrp="1"/>
          </p:cNvSpPr>
          <p:nvPr>
            <p:ph type="title"/>
          </p:nvPr>
        </p:nvSpPr>
        <p:spPr>
          <a:xfrm>
            <a:off x="3700556" y="163712"/>
            <a:ext cx="5156574" cy="702877"/>
          </a:xfrm>
          <a:prstGeom prst="rect">
            <a:avLst/>
          </a:prstGeom>
        </p:spPr>
        <p:txBody>
          <a:bodyPr spcFirstLastPara="1" vert="horz" wrap="square" lIns="91425" tIns="45700" rIns="91425" bIns="45700" rtlCol="0" anchor="ctr" anchorCtr="0">
            <a:noAutofit/>
          </a:bodyPr>
          <a:lstStyle/>
          <a:p>
            <a:r>
              <a:rPr lang="en" dirty="0">
                <a:solidFill>
                  <a:schemeClr val="bg1"/>
                </a:solidFill>
              </a:rPr>
              <a:t>2020-21 OSAS Update, cont.</a:t>
            </a:r>
            <a:endParaRPr dirty="0">
              <a:solidFill>
                <a:schemeClr val="bg1"/>
              </a:solidFill>
            </a:endParaRPr>
          </a:p>
        </p:txBody>
      </p:sp>
      <p:sp>
        <p:nvSpPr>
          <p:cNvPr id="128" name="Google Shape;128;p21"/>
          <p:cNvSpPr txBox="1">
            <a:spLocks noGrp="1"/>
          </p:cNvSpPr>
          <p:nvPr>
            <p:ph type="subTitle" idx="4294967295"/>
          </p:nvPr>
        </p:nvSpPr>
        <p:spPr>
          <a:xfrm>
            <a:off x="448235" y="1950852"/>
            <a:ext cx="8014447" cy="583172"/>
          </a:xfrm>
          <a:prstGeom prst="rect">
            <a:avLst/>
          </a:prstGeom>
        </p:spPr>
        <p:txBody>
          <a:bodyPr spcFirstLastPara="1" vert="horz" wrap="square" lIns="91425" tIns="45700" rIns="91425" bIns="45700" rtlCol="0" anchor="t" anchorCtr="0">
            <a:noAutofit/>
          </a:bodyPr>
          <a:lstStyle/>
          <a:p>
            <a:pPr marL="139697">
              <a:buSzPts val="1400"/>
            </a:pPr>
            <a:r>
              <a:rPr lang="en-US" sz="2400" dirty="0"/>
              <a:t>ODE is providing </a:t>
            </a:r>
            <a:r>
              <a:rPr lang="en-US" sz="2400" b="1" dirty="0"/>
              <a:t>statewide access to our Interim Assessments</a:t>
            </a:r>
            <a:r>
              <a:rPr lang="en-US" sz="2400" dirty="0"/>
              <a:t> </a:t>
            </a:r>
            <a:r>
              <a:rPr lang="en-US" sz="2400" b="1" u="sng" dirty="0">
                <a:solidFill>
                  <a:schemeClr val="accent5"/>
                </a:solidFill>
              </a:rPr>
              <a:t>and</a:t>
            </a:r>
            <a:r>
              <a:rPr lang="en-US" sz="2400" dirty="0"/>
              <a:t> </a:t>
            </a:r>
            <a:r>
              <a:rPr lang="en-US" sz="2400" b="1" dirty="0"/>
              <a:t>Tools for Teachers resources</a:t>
            </a:r>
            <a:r>
              <a:rPr lang="en-US" sz="2400" dirty="0"/>
              <a:t>, developed by Smarter Balanced, at </a:t>
            </a:r>
            <a:r>
              <a:rPr lang="en-US" sz="2400" dirty="0">
                <a:solidFill>
                  <a:srgbClr val="FF0000"/>
                </a:solidFill>
              </a:rPr>
              <a:t>no additional cost</a:t>
            </a:r>
          </a:p>
          <a:p>
            <a:pPr marL="914377" lvl="1" indent="-304792">
              <a:spcBef>
                <a:spcPts val="1000"/>
              </a:spcBef>
              <a:buSzPts val="1200"/>
              <a:buChar char="○"/>
            </a:pPr>
            <a:r>
              <a:rPr lang="en-US" sz="2400" i="1" dirty="0"/>
              <a:t>Additionally, ODE has collaborated with Cambium Assessment, Inc. to provide </a:t>
            </a:r>
            <a:r>
              <a:rPr lang="en-US" sz="2400" b="1" i="1" dirty="0"/>
              <a:t>a remote administration option </a:t>
            </a:r>
            <a:r>
              <a:rPr lang="en-US" sz="2400" i="1" dirty="0"/>
              <a:t>for students and educators.</a:t>
            </a:r>
          </a:p>
          <a:p>
            <a:pPr marL="914377" lvl="1" indent="-304792">
              <a:spcBef>
                <a:spcPts val="1000"/>
              </a:spcBef>
              <a:buSzPts val="1200"/>
              <a:buChar char="○"/>
            </a:pPr>
            <a:endParaRPr lang="en-US" sz="800" dirty="0"/>
          </a:p>
          <a:p>
            <a:pPr marL="457189" indent="-330192">
              <a:buSzPts val="1600"/>
              <a:buChar char="●"/>
            </a:pPr>
            <a:r>
              <a:rPr lang="en-US" sz="2400" dirty="0"/>
              <a:t>Science interims now available for purchase ($4.95/student in G5, G8, &amp; G11).</a:t>
            </a:r>
          </a:p>
          <a:p>
            <a:pPr marL="457189" indent="-317492">
              <a:lnSpc>
                <a:spcPct val="100000"/>
              </a:lnSpc>
              <a:spcAft>
                <a:spcPts val="1000"/>
              </a:spcAft>
              <a:buSzPts val="1400"/>
              <a:buChar char="●"/>
            </a:pPr>
            <a:r>
              <a:rPr lang="en-US" sz="2400" dirty="0"/>
              <a:t>Summative assessment window for Grades 3-8 ELA, Math, and Science opens March 4, 2021.</a:t>
            </a:r>
          </a:p>
        </p:txBody>
      </p:sp>
    </p:spTree>
    <p:extLst>
      <p:ext uri="{BB962C8B-B14F-4D97-AF65-F5344CB8AC3E}">
        <p14:creationId xmlns:p14="http://schemas.microsoft.com/office/powerpoint/2010/main" val="7161627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1"/>
          <p:cNvSpPr txBox="1">
            <a:spLocks noGrp="1"/>
          </p:cNvSpPr>
          <p:nvPr>
            <p:ph type="title"/>
          </p:nvPr>
        </p:nvSpPr>
        <p:spPr>
          <a:xfrm>
            <a:off x="3700556" y="163712"/>
            <a:ext cx="5156574" cy="702877"/>
          </a:xfrm>
          <a:prstGeom prst="rect">
            <a:avLst/>
          </a:prstGeom>
        </p:spPr>
        <p:txBody>
          <a:bodyPr spcFirstLastPara="1" vert="horz" wrap="square" lIns="91425" tIns="45700" rIns="91425" bIns="45700" rtlCol="0" anchor="ctr" anchorCtr="0">
            <a:noAutofit/>
          </a:bodyPr>
          <a:lstStyle/>
          <a:p>
            <a:r>
              <a:rPr lang="en" dirty="0">
                <a:solidFill>
                  <a:schemeClr val="bg1"/>
                </a:solidFill>
              </a:rPr>
              <a:t>2020-21 OSAS Update, cont.</a:t>
            </a:r>
            <a:endParaRPr dirty="0">
              <a:solidFill>
                <a:schemeClr val="bg1"/>
              </a:solidFill>
            </a:endParaRPr>
          </a:p>
        </p:txBody>
      </p:sp>
      <p:sp>
        <p:nvSpPr>
          <p:cNvPr id="128" name="Google Shape;128;p21"/>
          <p:cNvSpPr txBox="1">
            <a:spLocks noGrp="1"/>
          </p:cNvSpPr>
          <p:nvPr>
            <p:ph type="subTitle" idx="4294967295"/>
          </p:nvPr>
        </p:nvSpPr>
        <p:spPr>
          <a:xfrm>
            <a:off x="448235" y="1950852"/>
            <a:ext cx="8014447" cy="583172"/>
          </a:xfrm>
          <a:prstGeom prst="rect">
            <a:avLst/>
          </a:prstGeom>
        </p:spPr>
        <p:txBody>
          <a:bodyPr spcFirstLastPara="1" vert="horz" wrap="square" lIns="91425" tIns="45700" rIns="91425" bIns="45700" rtlCol="0" anchor="t" anchorCtr="0">
            <a:noAutofit/>
          </a:bodyPr>
          <a:lstStyle/>
          <a:p>
            <a:pPr marL="457189" indent="-355591" algn="l">
              <a:lnSpc>
                <a:spcPct val="100000"/>
              </a:lnSpc>
              <a:buSzPts val="2000"/>
              <a:buChar char="●"/>
            </a:pPr>
            <a:r>
              <a:rPr lang="en" sz="2400" b="1" dirty="0"/>
              <a:t>Kindergarten Assessment is suspended for 2020-21</a:t>
            </a:r>
            <a:r>
              <a:rPr lang="en" sz="2400" b="1" dirty="0" smtClean="0"/>
              <a:t>.</a:t>
            </a:r>
          </a:p>
          <a:p>
            <a:pPr marL="457189" indent="-355591" algn="l">
              <a:lnSpc>
                <a:spcPct val="100000"/>
              </a:lnSpc>
              <a:buSzPts val="2000"/>
              <a:buChar char="●"/>
            </a:pPr>
            <a:endParaRPr sz="600" dirty="0"/>
          </a:p>
          <a:p>
            <a:pPr marL="457189" indent="-355591" algn="l">
              <a:buSzPts val="2000"/>
              <a:buChar char="●"/>
            </a:pPr>
            <a:r>
              <a:rPr lang="en" sz="2400" b="1" dirty="0"/>
              <a:t>10th grade students who have completed advanced coursework in ELA, math, and/or science will be allowed to </a:t>
            </a:r>
            <a:r>
              <a:rPr lang="en" sz="2400" b="1" dirty="0">
                <a:solidFill>
                  <a:schemeClr val="accent5"/>
                </a:solidFill>
              </a:rPr>
              <a:t>“target up” </a:t>
            </a:r>
            <a:r>
              <a:rPr lang="en" sz="2400" dirty="0"/>
              <a:t>to participate in respective 11th grade summative </a:t>
            </a:r>
            <a:r>
              <a:rPr lang="en" sz="2400" dirty="0" smtClean="0"/>
              <a:t>assessments.</a:t>
            </a:r>
            <a:endParaRPr lang="en" sz="2400" dirty="0"/>
          </a:p>
          <a:p>
            <a:pPr marL="800080" lvl="1" indent="-355591">
              <a:buSzPts val="2000"/>
              <a:buChar char="●"/>
            </a:pPr>
            <a:r>
              <a:rPr lang="en" sz="2000" i="1" dirty="0" smtClean="0"/>
              <a:t>12th </a:t>
            </a:r>
            <a:r>
              <a:rPr lang="en" sz="2000" i="1" dirty="0"/>
              <a:t>graders who desire to </a:t>
            </a:r>
            <a:r>
              <a:rPr lang="en" sz="2000" i="1" dirty="0" smtClean="0"/>
              <a:t>participate</a:t>
            </a:r>
            <a:endParaRPr lang="en" sz="2000" i="1" dirty="0"/>
          </a:p>
          <a:p>
            <a:pPr marL="800080" lvl="1" indent="-355591">
              <a:buSzPts val="2000"/>
              <a:buChar char="●"/>
            </a:pPr>
            <a:r>
              <a:rPr lang="en" sz="2000" i="1" dirty="0" smtClean="0"/>
              <a:t>Early </a:t>
            </a:r>
            <a:r>
              <a:rPr lang="en" sz="2000" i="1" dirty="0"/>
              <a:t>testing in science below 10th grade is </a:t>
            </a:r>
            <a:r>
              <a:rPr lang="en" sz="2000" b="1" i="1" dirty="0">
                <a:solidFill>
                  <a:srgbClr val="FF0000"/>
                </a:solidFill>
              </a:rPr>
              <a:t>no longer supported</a:t>
            </a:r>
            <a:r>
              <a:rPr lang="en" sz="2000" b="1" i="1" dirty="0" smtClean="0">
                <a:solidFill>
                  <a:srgbClr val="FF0000"/>
                </a:solidFill>
              </a:rPr>
              <a:t>.</a:t>
            </a:r>
          </a:p>
          <a:p>
            <a:pPr marL="444489" lvl="1" indent="0">
              <a:buSzPts val="2000"/>
              <a:buNone/>
            </a:pPr>
            <a:endParaRPr sz="2000" b="1" i="1" dirty="0">
              <a:solidFill>
                <a:srgbClr val="FF0000"/>
              </a:solidFill>
            </a:endParaRPr>
          </a:p>
          <a:p>
            <a:pPr marL="457189" indent="-355591" algn="l">
              <a:spcAft>
                <a:spcPts val="1000"/>
              </a:spcAft>
              <a:buSzPts val="2000"/>
              <a:buChar char="●"/>
            </a:pPr>
            <a:r>
              <a:rPr lang="en" sz="2400" dirty="0"/>
              <a:t>ODE </a:t>
            </a:r>
            <a:r>
              <a:rPr lang="en" sz="2400" dirty="0" smtClean="0"/>
              <a:t>plans to publish a Request for Proposals for </a:t>
            </a:r>
            <a:r>
              <a:rPr lang="en" sz="2400" dirty="0"/>
              <a:t>our nationally-normed, practice college entrance examination for 10th graders.</a:t>
            </a:r>
            <a:endParaRPr sz="2400" dirty="0"/>
          </a:p>
        </p:txBody>
      </p:sp>
    </p:spTree>
    <p:extLst>
      <p:ext uri="{BB962C8B-B14F-4D97-AF65-F5344CB8AC3E}">
        <p14:creationId xmlns:p14="http://schemas.microsoft.com/office/powerpoint/2010/main" val="9601653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4"/>
          <p:cNvSpPr txBox="1">
            <a:spLocks noGrp="1"/>
          </p:cNvSpPr>
          <p:nvPr>
            <p:ph type="subTitle" idx="4294967295"/>
          </p:nvPr>
        </p:nvSpPr>
        <p:spPr>
          <a:xfrm>
            <a:off x="185270" y="1123313"/>
            <a:ext cx="2940424" cy="3278188"/>
          </a:xfrm>
          <a:prstGeom prst="rect">
            <a:avLst/>
          </a:prstGeom>
        </p:spPr>
        <p:txBody>
          <a:bodyPr spcFirstLastPara="1" vert="horz" wrap="square" lIns="91425" tIns="45700" rIns="91425" bIns="45700" rtlCol="0" anchor="t" anchorCtr="0">
            <a:noAutofit/>
          </a:bodyPr>
          <a:lstStyle/>
          <a:p>
            <a:pPr marL="0" indent="0" algn="l">
              <a:buSzPts val="1100"/>
              <a:buNone/>
            </a:pPr>
            <a:r>
              <a:rPr lang="en" sz="1900" dirty="0"/>
              <a:t>The Oregon Statewide Assessment System consists of three components: end-of-year </a:t>
            </a:r>
            <a:r>
              <a:rPr lang="en" sz="1900" b="1" dirty="0"/>
              <a:t>summative assessments</a:t>
            </a:r>
            <a:r>
              <a:rPr lang="en" sz="1900" dirty="0"/>
              <a:t> designed for accountability purposes, </a:t>
            </a:r>
            <a:r>
              <a:rPr lang="en" sz="1900" b="1" dirty="0"/>
              <a:t>interim assessments</a:t>
            </a:r>
            <a:r>
              <a:rPr lang="en" sz="1900" dirty="0"/>
              <a:t> designed to support teaching and learning throughout the year, and </a:t>
            </a:r>
            <a:r>
              <a:rPr lang="en" sz="1900" b="1" dirty="0"/>
              <a:t>formative assessment practices</a:t>
            </a:r>
            <a:r>
              <a:rPr lang="en" sz="1900" dirty="0"/>
              <a:t>. For ELA and Mathematics, we now have a suite of tools and resources in Tools for Teachers that support classroom-based formative assessment practices. </a:t>
            </a:r>
            <a:endParaRPr sz="1900" dirty="0"/>
          </a:p>
          <a:p>
            <a:pPr marL="0" indent="0" algn="l"/>
            <a:endParaRPr sz="1800" dirty="0"/>
          </a:p>
        </p:txBody>
      </p:sp>
      <p:sp>
        <p:nvSpPr>
          <p:cNvPr id="147" name="Google Shape;147;p24"/>
          <p:cNvSpPr txBox="1">
            <a:spLocks noGrp="1"/>
          </p:cNvSpPr>
          <p:nvPr>
            <p:ph type="title" idx="4294967295"/>
          </p:nvPr>
        </p:nvSpPr>
        <p:spPr>
          <a:xfrm>
            <a:off x="1731912" y="98798"/>
            <a:ext cx="7151688" cy="758825"/>
          </a:xfrm>
          <a:prstGeom prst="rect">
            <a:avLst/>
          </a:prstGeom>
        </p:spPr>
        <p:txBody>
          <a:bodyPr spcFirstLastPara="1" vert="horz" wrap="square" lIns="91425" tIns="45700" rIns="91425" bIns="45700" rtlCol="0" anchor="ctr" anchorCtr="0">
            <a:noAutofit/>
          </a:bodyPr>
          <a:lstStyle/>
          <a:p>
            <a:pPr algn="r"/>
            <a:r>
              <a:rPr lang="en" dirty="0"/>
              <a:t>Balanced Assessment System</a:t>
            </a:r>
            <a:endParaRPr dirty="0"/>
          </a:p>
        </p:txBody>
      </p:sp>
      <p:pic>
        <p:nvPicPr>
          <p:cNvPr id="2" name="Picture 1" descr="Graphic of a balanced assessment system with summative and interim assessments at the base of a triangle and Formative Assessment Practices at the top. "/>
          <p:cNvPicPr>
            <a:picLocks noChangeAspect="1"/>
          </p:cNvPicPr>
          <p:nvPr/>
        </p:nvPicPr>
        <p:blipFill>
          <a:blip r:embed="rId3"/>
          <a:stretch>
            <a:fillRect/>
          </a:stretch>
        </p:blipFill>
        <p:spPr>
          <a:xfrm>
            <a:off x="3272794" y="1577975"/>
            <a:ext cx="5685935" cy="4034524"/>
          </a:xfrm>
          <a:prstGeom prst="rect">
            <a:avLst/>
          </a:prstGeom>
        </p:spPr>
      </p:pic>
    </p:spTree>
    <p:extLst>
      <p:ext uri="{BB962C8B-B14F-4D97-AF65-F5344CB8AC3E}">
        <p14:creationId xmlns:p14="http://schemas.microsoft.com/office/powerpoint/2010/main" val="24280699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8"/>
          <p:cNvSpPr txBox="1">
            <a:spLocks noGrp="1"/>
          </p:cNvSpPr>
          <p:nvPr>
            <p:ph type="title"/>
          </p:nvPr>
        </p:nvSpPr>
        <p:spPr>
          <a:xfrm>
            <a:off x="5789068" y="90425"/>
            <a:ext cx="2906400" cy="10134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dk1"/>
              </a:buClr>
              <a:buSzPts val="4400"/>
              <a:buFont typeface="Calibri"/>
              <a:buNone/>
            </a:pPr>
            <a:r>
              <a:rPr lang="en-US">
                <a:solidFill>
                  <a:srgbClr val="000000"/>
                </a:solidFill>
              </a:rPr>
              <a:t>Session Guide</a:t>
            </a:r>
            <a:endParaRPr>
              <a:solidFill>
                <a:srgbClr val="000000"/>
              </a:solidFill>
            </a:endParaRPr>
          </a:p>
        </p:txBody>
      </p:sp>
      <p:graphicFrame>
        <p:nvGraphicFramePr>
          <p:cNvPr id="103" name="Google Shape;103;p18" descr="This table outlines the 6 webinars included in this series" title="Session Guide Table"/>
          <p:cNvGraphicFramePr/>
          <p:nvPr>
            <p:extLst>
              <p:ext uri="{D42A27DB-BD31-4B8C-83A1-F6EECF244321}">
                <p14:modId xmlns:p14="http://schemas.microsoft.com/office/powerpoint/2010/main" val="3781817191"/>
              </p:ext>
            </p:extLst>
          </p:nvPr>
        </p:nvGraphicFramePr>
        <p:xfrm>
          <a:off x="253465" y="1103751"/>
          <a:ext cx="8649925" cy="5296975"/>
        </p:xfrm>
        <a:graphic>
          <a:graphicData uri="http://schemas.openxmlformats.org/drawingml/2006/table">
            <a:tbl>
              <a:tblPr firstRow="1" bandRow="1">
                <a:noFill/>
              </a:tblPr>
              <a:tblGrid>
                <a:gridCol w="930450">
                  <a:extLst>
                    <a:ext uri="{9D8B030D-6E8A-4147-A177-3AD203B41FA5}">
                      <a16:colId xmlns:a16="http://schemas.microsoft.com/office/drawing/2014/main" val="20000"/>
                    </a:ext>
                  </a:extLst>
                </a:gridCol>
                <a:gridCol w="3416975">
                  <a:extLst>
                    <a:ext uri="{9D8B030D-6E8A-4147-A177-3AD203B41FA5}">
                      <a16:colId xmlns:a16="http://schemas.microsoft.com/office/drawing/2014/main" val="20001"/>
                    </a:ext>
                  </a:extLst>
                </a:gridCol>
                <a:gridCol w="4302500">
                  <a:extLst>
                    <a:ext uri="{9D8B030D-6E8A-4147-A177-3AD203B41FA5}">
                      <a16:colId xmlns:a16="http://schemas.microsoft.com/office/drawing/2014/main" val="20002"/>
                    </a:ext>
                  </a:extLst>
                </a:gridCol>
              </a:tblGrid>
              <a:tr h="668750">
                <a:tc>
                  <a:txBody>
                    <a:bodyPr/>
                    <a:lstStyle/>
                    <a:p>
                      <a:pPr marL="0" marR="0" lvl="0" indent="0" algn="ctr" rtl="0">
                        <a:lnSpc>
                          <a:spcPct val="100000"/>
                        </a:lnSpc>
                        <a:spcBef>
                          <a:spcPts val="0"/>
                        </a:spcBef>
                        <a:spcAft>
                          <a:spcPts val="0"/>
                        </a:spcAft>
                        <a:buNone/>
                      </a:pPr>
                      <a:r>
                        <a:rPr lang="en-US" sz="1800" b="1" u="none" strike="noStrike" cap="none">
                          <a:solidFill>
                            <a:srgbClr val="FFFFFF"/>
                          </a:solidFill>
                          <a:latin typeface="Calibri"/>
                          <a:ea typeface="Calibri"/>
                          <a:cs typeface="Calibri"/>
                          <a:sym typeface="Calibri"/>
                        </a:rPr>
                        <a:t>Session</a:t>
                      </a:r>
                      <a:endParaRPr sz="1800" b="1" u="none" strike="noStrike" cap="none">
                        <a:solidFill>
                          <a:srgbClr val="FFFFFF"/>
                        </a:solidFill>
                        <a:latin typeface="Calibri"/>
                        <a:ea typeface="Calibri"/>
                        <a:cs typeface="Calibri"/>
                        <a:sym typeface="Calibri"/>
                      </a:endParaRPr>
                    </a:p>
                  </a:txBody>
                  <a:tcPr marL="91450" marR="91450" marT="45725" marB="45725" anchor="ctr">
                    <a:lnB w="12700" cap="flat" cmpd="sng" algn="ctr">
                      <a:solidFill>
                        <a:schemeClr val="tx1"/>
                      </a:solidFill>
                      <a:prstDash val="solid"/>
                      <a:round/>
                      <a:headEnd type="none" w="med" len="med"/>
                      <a:tailEnd type="none" w="med" len="med"/>
                    </a:lnB>
                    <a:solidFill>
                      <a:schemeClr val="accent1"/>
                    </a:solidFill>
                  </a:tcPr>
                </a:tc>
                <a:tc>
                  <a:txBody>
                    <a:bodyPr/>
                    <a:lstStyle/>
                    <a:p>
                      <a:pPr marL="0" marR="0" lvl="0" indent="0" algn="ctr" rtl="0">
                        <a:lnSpc>
                          <a:spcPct val="100000"/>
                        </a:lnSpc>
                        <a:spcBef>
                          <a:spcPts val="0"/>
                        </a:spcBef>
                        <a:spcAft>
                          <a:spcPts val="0"/>
                        </a:spcAft>
                        <a:buNone/>
                      </a:pPr>
                      <a:r>
                        <a:rPr lang="en-US" sz="1800" b="1" u="none" strike="noStrike" cap="none">
                          <a:solidFill>
                            <a:srgbClr val="FFFFFF"/>
                          </a:solidFill>
                          <a:latin typeface="Calibri"/>
                          <a:ea typeface="Calibri"/>
                          <a:cs typeface="Calibri"/>
                          <a:sym typeface="Calibri"/>
                        </a:rPr>
                        <a:t>Title</a:t>
                      </a:r>
                      <a:endParaRPr sz="1800" b="1" u="none" strike="noStrike" cap="none">
                        <a:solidFill>
                          <a:srgbClr val="FFFFFF"/>
                        </a:solidFill>
                        <a:latin typeface="Calibri"/>
                        <a:ea typeface="Calibri"/>
                        <a:cs typeface="Calibri"/>
                        <a:sym typeface="Calibri"/>
                      </a:endParaRPr>
                    </a:p>
                  </a:txBody>
                  <a:tcPr marL="91450" marR="91450" marT="45725" marB="45725" anchor="ctr">
                    <a:lnB w="12700" cap="flat" cmpd="sng" algn="ctr">
                      <a:solidFill>
                        <a:schemeClr val="tx1"/>
                      </a:solidFill>
                      <a:prstDash val="solid"/>
                      <a:round/>
                      <a:headEnd type="none" w="med" len="med"/>
                      <a:tailEnd type="none" w="med" len="med"/>
                    </a:lnB>
                    <a:solidFill>
                      <a:schemeClr val="accent1"/>
                    </a:solidFill>
                  </a:tcPr>
                </a:tc>
                <a:tc>
                  <a:txBody>
                    <a:bodyPr/>
                    <a:lstStyle/>
                    <a:p>
                      <a:pPr marL="0" marR="0" lvl="0" indent="0" algn="ctr" rtl="0">
                        <a:lnSpc>
                          <a:spcPct val="100000"/>
                        </a:lnSpc>
                        <a:spcBef>
                          <a:spcPts val="0"/>
                        </a:spcBef>
                        <a:spcAft>
                          <a:spcPts val="0"/>
                        </a:spcAft>
                        <a:buNone/>
                      </a:pPr>
                      <a:r>
                        <a:rPr lang="en-US" sz="1800" b="1" u="none" strike="noStrike" cap="none" dirty="0">
                          <a:solidFill>
                            <a:srgbClr val="FFFFFF"/>
                          </a:solidFill>
                          <a:latin typeface="Calibri"/>
                          <a:ea typeface="Calibri"/>
                          <a:cs typeface="Calibri"/>
                          <a:sym typeface="Calibri"/>
                        </a:rPr>
                        <a:t>Outcome</a:t>
                      </a:r>
                      <a:endParaRPr sz="1800" b="1" u="none" strike="noStrike" cap="none" dirty="0">
                        <a:solidFill>
                          <a:srgbClr val="FFFFFF"/>
                        </a:solidFill>
                        <a:latin typeface="Calibri"/>
                        <a:ea typeface="Calibri"/>
                        <a:cs typeface="Calibri"/>
                        <a:sym typeface="Calibri"/>
                      </a:endParaRPr>
                    </a:p>
                  </a:txBody>
                  <a:tcPr marL="91450" marR="91450" marT="45725" marB="45725" anchor="ctr">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1028725">
                <a:tc>
                  <a:txBody>
                    <a:bodyPr/>
                    <a:lstStyle/>
                    <a:p>
                      <a:pPr marL="0" marR="0" lvl="0" indent="0" algn="ctr" rtl="0">
                        <a:lnSpc>
                          <a:spcPct val="100000"/>
                        </a:lnSpc>
                        <a:spcBef>
                          <a:spcPts val="0"/>
                        </a:spcBef>
                        <a:spcAft>
                          <a:spcPts val="0"/>
                        </a:spcAft>
                        <a:buNone/>
                      </a:pPr>
                      <a:r>
                        <a:rPr lang="en-US" sz="1800" u="none" strike="noStrike" cap="none" dirty="0">
                          <a:latin typeface="Calibri"/>
                          <a:ea typeface="Calibri"/>
                          <a:cs typeface="Calibri"/>
                          <a:sym typeface="Calibri"/>
                        </a:rPr>
                        <a:t>1</a:t>
                      </a:r>
                      <a:endParaRPr sz="1800" u="none" strike="noStrike" cap="none" dirty="0">
                        <a:latin typeface="Calibri"/>
                        <a:ea typeface="Calibri"/>
                        <a:cs typeface="Calibri"/>
                        <a:sym typeface="Calibri"/>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lt1"/>
                    </a:solidFill>
                  </a:tcPr>
                </a:tc>
                <a:tc>
                  <a:txBody>
                    <a:bodyPr/>
                    <a:lstStyle/>
                    <a:p>
                      <a:pPr marL="0" marR="0" lvl="0" indent="0" algn="ctr" rtl="0">
                        <a:lnSpc>
                          <a:spcPct val="100000"/>
                        </a:lnSpc>
                        <a:spcBef>
                          <a:spcPts val="0"/>
                        </a:spcBef>
                        <a:spcAft>
                          <a:spcPts val="0"/>
                        </a:spcAft>
                        <a:buNone/>
                      </a:pPr>
                      <a:r>
                        <a:rPr lang="en-US" dirty="0">
                          <a:latin typeface="Calibri"/>
                          <a:ea typeface="Calibri"/>
                          <a:cs typeface="Calibri"/>
                          <a:sym typeface="Calibri"/>
                        </a:rPr>
                        <a:t>Understanding a Balanced </a:t>
                      </a:r>
                      <a:endParaRPr dirty="0">
                        <a:latin typeface="Calibri"/>
                        <a:ea typeface="Calibri"/>
                        <a:cs typeface="Calibri"/>
                        <a:sym typeface="Calibri"/>
                      </a:endParaRPr>
                    </a:p>
                    <a:p>
                      <a:pPr marL="0" marR="0" lvl="0" indent="0" algn="ctr" rtl="0">
                        <a:lnSpc>
                          <a:spcPct val="100000"/>
                        </a:lnSpc>
                        <a:spcBef>
                          <a:spcPts val="0"/>
                        </a:spcBef>
                        <a:spcAft>
                          <a:spcPts val="0"/>
                        </a:spcAft>
                        <a:buNone/>
                      </a:pPr>
                      <a:r>
                        <a:rPr lang="en-US" dirty="0">
                          <a:latin typeface="Calibri"/>
                          <a:ea typeface="Calibri"/>
                          <a:cs typeface="Calibri"/>
                          <a:sym typeface="Calibri"/>
                        </a:rPr>
                        <a:t>Assessment System</a:t>
                      </a:r>
                      <a:endParaRPr u="none" strike="noStrike" cap="none" dirty="0">
                        <a:latin typeface="Calibri"/>
                        <a:ea typeface="Calibri"/>
                        <a:cs typeface="Calibri"/>
                        <a:sym typeface="Calibri"/>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lt1"/>
                    </a:solidFill>
                  </a:tcPr>
                </a:tc>
                <a:tc>
                  <a:txBody>
                    <a:bodyPr/>
                    <a:lstStyle/>
                    <a:p>
                      <a:pPr marL="0" marR="0" lvl="0" indent="0" algn="ctr" rtl="0">
                        <a:lnSpc>
                          <a:spcPct val="100000"/>
                        </a:lnSpc>
                        <a:spcBef>
                          <a:spcPts val="0"/>
                        </a:spcBef>
                        <a:spcAft>
                          <a:spcPts val="0"/>
                        </a:spcAft>
                        <a:buNone/>
                      </a:pPr>
                      <a:r>
                        <a:rPr lang="en-US" u="none" strike="noStrike" cap="none" dirty="0">
                          <a:latin typeface="Calibri"/>
                          <a:ea typeface="Calibri"/>
                          <a:cs typeface="Calibri"/>
                          <a:sym typeface="Calibri"/>
                        </a:rPr>
                        <a:t>Gain </a:t>
                      </a:r>
                      <a:r>
                        <a:rPr lang="en-US" dirty="0">
                          <a:latin typeface="Calibri"/>
                          <a:ea typeface="Calibri"/>
                          <a:cs typeface="Calibri"/>
                          <a:sym typeface="Calibri"/>
                        </a:rPr>
                        <a:t>familiarity with the difference in assessments within the Oregon Statewide Assessment System</a:t>
                      </a:r>
                      <a:endParaRPr u="none" strike="noStrike" cap="none" dirty="0">
                        <a:latin typeface="Calibri"/>
                        <a:ea typeface="Calibri"/>
                        <a:cs typeface="Calibri"/>
                        <a:sym typeface="Calibri"/>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lt1"/>
                    </a:solidFill>
                  </a:tcPr>
                </a:tc>
                <a:extLst>
                  <a:ext uri="{0D108BD9-81ED-4DB2-BD59-A6C34878D82A}">
                    <a16:rowId xmlns:a16="http://schemas.microsoft.com/office/drawing/2014/main" val="10001"/>
                  </a:ext>
                </a:extLst>
              </a:tr>
              <a:tr h="719900">
                <a:tc>
                  <a:txBody>
                    <a:bodyPr/>
                    <a:lstStyle/>
                    <a:p>
                      <a:pPr marL="0" marR="0" lvl="0" indent="0" algn="ctr" rtl="0">
                        <a:lnSpc>
                          <a:spcPct val="100000"/>
                        </a:lnSpc>
                        <a:spcBef>
                          <a:spcPts val="0"/>
                        </a:spcBef>
                        <a:spcAft>
                          <a:spcPts val="0"/>
                        </a:spcAft>
                        <a:buNone/>
                      </a:pPr>
                      <a:r>
                        <a:rPr lang="en-US" sz="1800" u="none" strike="noStrike" cap="none">
                          <a:latin typeface="Calibri"/>
                          <a:ea typeface="Calibri"/>
                          <a:cs typeface="Calibri"/>
                          <a:sym typeface="Calibri"/>
                        </a:rPr>
                        <a:t>2</a:t>
                      </a:r>
                      <a:endParaRPr sz="1800" u="none" strike="noStrike" cap="none">
                        <a:latin typeface="Calibri"/>
                        <a:ea typeface="Calibri"/>
                        <a:cs typeface="Calibri"/>
                        <a:sym typeface="Calibri"/>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ctr" rtl="0">
                        <a:lnSpc>
                          <a:spcPct val="100000"/>
                        </a:lnSpc>
                        <a:spcBef>
                          <a:spcPts val="0"/>
                        </a:spcBef>
                        <a:spcAft>
                          <a:spcPts val="0"/>
                        </a:spcAft>
                        <a:buNone/>
                      </a:pPr>
                      <a:r>
                        <a:rPr lang="en-US" dirty="0">
                          <a:latin typeface="Calibri"/>
                          <a:ea typeface="Calibri"/>
                          <a:cs typeface="Calibri"/>
                          <a:sym typeface="Calibri"/>
                        </a:rPr>
                        <a:t>Overview of the OSAS </a:t>
                      </a:r>
                      <a:endParaRPr dirty="0">
                        <a:latin typeface="Calibri"/>
                        <a:ea typeface="Calibri"/>
                        <a:cs typeface="Calibri"/>
                        <a:sym typeface="Calibri"/>
                      </a:endParaRPr>
                    </a:p>
                    <a:p>
                      <a:pPr marL="0" marR="0" lvl="0" indent="0" algn="ctr" rtl="0">
                        <a:lnSpc>
                          <a:spcPct val="100000"/>
                        </a:lnSpc>
                        <a:spcBef>
                          <a:spcPts val="0"/>
                        </a:spcBef>
                        <a:spcAft>
                          <a:spcPts val="0"/>
                        </a:spcAft>
                        <a:buNone/>
                      </a:pPr>
                      <a:r>
                        <a:rPr lang="en-US" dirty="0">
                          <a:latin typeface="Calibri"/>
                          <a:ea typeface="Calibri"/>
                          <a:cs typeface="Calibri"/>
                          <a:sym typeface="Calibri"/>
                        </a:rPr>
                        <a:t>Interim Assessment System</a:t>
                      </a:r>
                      <a:endParaRPr u="none" strike="noStrike" cap="none" dirty="0">
                        <a:latin typeface="Calibri"/>
                        <a:ea typeface="Calibri"/>
                        <a:cs typeface="Calibri"/>
                        <a:sym typeface="Calibri"/>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lvl="0" indent="0" algn="ctr" rtl="0">
                        <a:lnSpc>
                          <a:spcPct val="100000"/>
                        </a:lnSpc>
                        <a:spcBef>
                          <a:spcPts val="0"/>
                        </a:spcBef>
                        <a:spcAft>
                          <a:spcPts val="0"/>
                        </a:spcAft>
                        <a:buSzPts val="1100"/>
                        <a:buNone/>
                      </a:pPr>
                      <a:r>
                        <a:rPr lang="en-US" dirty="0" smtClean="0">
                          <a:solidFill>
                            <a:schemeClr val="dk1"/>
                          </a:solidFill>
                          <a:latin typeface="Calibri"/>
                          <a:ea typeface="Calibri"/>
                          <a:cs typeface="Calibri"/>
                          <a:sym typeface="Calibri"/>
                        </a:rPr>
                        <a:t>Identify the different components and types of interim assessments available within the Interim Assessment System.</a:t>
                      </a:r>
                      <a:endParaRPr lang="en-US" dirty="0">
                        <a:latin typeface="Calibri"/>
                        <a:ea typeface="Calibri"/>
                        <a:cs typeface="Calibri"/>
                        <a:sym typeface="Calibri"/>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10002"/>
                  </a:ext>
                </a:extLst>
              </a:tr>
              <a:tr h="719900">
                <a:tc>
                  <a:txBody>
                    <a:bodyPr/>
                    <a:lstStyle/>
                    <a:p>
                      <a:pPr marL="0" marR="0" lvl="0" indent="0" algn="ctr" rtl="0">
                        <a:lnSpc>
                          <a:spcPct val="100000"/>
                        </a:lnSpc>
                        <a:spcBef>
                          <a:spcPts val="0"/>
                        </a:spcBef>
                        <a:spcAft>
                          <a:spcPts val="0"/>
                        </a:spcAft>
                        <a:buNone/>
                      </a:pPr>
                      <a:r>
                        <a:rPr lang="en-US" sz="1800" u="none" strike="noStrike" cap="none">
                          <a:latin typeface="Calibri"/>
                          <a:ea typeface="Calibri"/>
                          <a:cs typeface="Calibri"/>
                          <a:sym typeface="Calibri"/>
                        </a:rPr>
                        <a:t>3</a:t>
                      </a:r>
                      <a:endParaRPr sz="1800" u="none" strike="noStrike" cap="none">
                        <a:latin typeface="Calibri"/>
                        <a:ea typeface="Calibri"/>
                        <a:cs typeface="Calibri"/>
                        <a:sym typeface="Calibri"/>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None/>
                      </a:pPr>
                      <a:r>
                        <a:rPr lang="en-US">
                          <a:latin typeface="Calibri"/>
                          <a:ea typeface="Calibri"/>
                          <a:cs typeface="Calibri"/>
                          <a:sym typeface="Calibri"/>
                        </a:rPr>
                        <a:t>Using Interim Assessments in the Context of Instructional Practices</a:t>
                      </a:r>
                      <a:endParaRPr u="none" strike="noStrike" cap="none">
                        <a:latin typeface="Calibri"/>
                        <a:ea typeface="Calibri"/>
                        <a:cs typeface="Calibri"/>
                        <a:sym typeface="Calibri"/>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None/>
                      </a:pPr>
                      <a:r>
                        <a:rPr lang="en-US" dirty="0">
                          <a:latin typeface="Calibri"/>
                          <a:ea typeface="Calibri"/>
                          <a:cs typeface="Calibri"/>
                          <a:sym typeface="Calibri"/>
                        </a:rPr>
                        <a:t>Explore how interim assessments can be utilized across the different content areas of ELA, Math, and Science</a:t>
                      </a:r>
                      <a:endParaRPr u="none" strike="noStrike" cap="none" dirty="0">
                        <a:latin typeface="Calibri"/>
                        <a:ea typeface="Calibri"/>
                        <a:cs typeface="Calibri"/>
                        <a:sym typeface="Calibri"/>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719900">
                <a:tc>
                  <a:txBody>
                    <a:bodyPr/>
                    <a:lstStyle/>
                    <a:p>
                      <a:pPr marL="0" marR="0" lvl="0" indent="0" algn="ctr" rtl="0">
                        <a:lnSpc>
                          <a:spcPct val="100000"/>
                        </a:lnSpc>
                        <a:spcBef>
                          <a:spcPts val="0"/>
                        </a:spcBef>
                        <a:spcAft>
                          <a:spcPts val="0"/>
                        </a:spcAft>
                        <a:buNone/>
                      </a:pPr>
                      <a:r>
                        <a:rPr lang="en-US" sz="1800" u="none" strike="noStrike" cap="none">
                          <a:latin typeface="Calibri"/>
                          <a:ea typeface="Calibri"/>
                          <a:cs typeface="Calibri"/>
                          <a:sym typeface="Calibri"/>
                        </a:rPr>
                        <a:t>4</a:t>
                      </a:r>
                      <a:endParaRPr sz="1800" u="none" strike="noStrike" cap="none">
                        <a:latin typeface="Calibri"/>
                        <a:ea typeface="Calibri"/>
                        <a:cs typeface="Calibri"/>
                        <a:sym typeface="Calibri"/>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ctr" rtl="0">
                        <a:lnSpc>
                          <a:spcPct val="100000"/>
                        </a:lnSpc>
                        <a:spcBef>
                          <a:spcPts val="0"/>
                        </a:spcBef>
                        <a:spcAft>
                          <a:spcPts val="0"/>
                        </a:spcAft>
                        <a:buNone/>
                      </a:pPr>
                      <a:r>
                        <a:rPr lang="en-US">
                          <a:latin typeface="Calibri"/>
                          <a:ea typeface="Calibri"/>
                          <a:cs typeface="Calibri"/>
                          <a:sym typeface="Calibri"/>
                        </a:rPr>
                        <a:t>Interim Assessment Administration: Guidance and Support</a:t>
                      </a:r>
                      <a:endParaRPr>
                        <a:latin typeface="Calibri"/>
                        <a:ea typeface="Calibri"/>
                        <a:cs typeface="Calibri"/>
                        <a:sym typeface="Calibri"/>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dirty="0">
                          <a:latin typeface="Calibri"/>
                          <a:ea typeface="Calibri"/>
                          <a:cs typeface="Calibri"/>
                          <a:sym typeface="Calibri"/>
                        </a:rPr>
                        <a:t>Identify how to </a:t>
                      </a:r>
                      <a:r>
                        <a:rPr lang="en-US" dirty="0" smtClean="0">
                          <a:latin typeface="Calibri"/>
                          <a:ea typeface="Calibri"/>
                          <a:cs typeface="Calibri"/>
                          <a:sym typeface="Calibri"/>
                        </a:rPr>
                        <a:t>access the Interim Assessment System through the OSAS Portal</a:t>
                      </a:r>
                      <a:r>
                        <a:rPr lang="en-US" u="none" strike="noStrike" cap="none" baseline="0" dirty="0" smtClean="0">
                          <a:latin typeface="Calibri"/>
                          <a:ea typeface="Calibri"/>
                          <a:cs typeface="Calibri"/>
                          <a:sym typeface="Calibri"/>
                        </a:rPr>
                        <a:t> </a:t>
                      </a:r>
                      <a:r>
                        <a:rPr lang="en-US" dirty="0" smtClean="0">
                          <a:latin typeface="Calibri"/>
                          <a:ea typeface="Calibri"/>
                          <a:cs typeface="Calibri"/>
                          <a:sym typeface="Calibri"/>
                        </a:rPr>
                        <a:t>and administer tests.</a:t>
                      </a:r>
                      <a:endParaRPr u="none" strike="noStrike" cap="none" dirty="0">
                        <a:latin typeface="Calibri"/>
                        <a:ea typeface="Calibri"/>
                        <a:cs typeface="Calibri"/>
                        <a:sym typeface="Calibri"/>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10004"/>
                  </a:ext>
                </a:extLst>
              </a:tr>
              <a:tr h="719900">
                <a:tc>
                  <a:txBody>
                    <a:bodyPr/>
                    <a:lstStyle/>
                    <a:p>
                      <a:pPr marL="0" marR="0" lvl="0" indent="0" algn="ctr" rtl="0">
                        <a:lnSpc>
                          <a:spcPct val="100000"/>
                        </a:lnSpc>
                        <a:spcBef>
                          <a:spcPts val="0"/>
                        </a:spcBef>
                        <a:spcAft>
                          <a:spcPts val="0"/>
                        </a:spcAft>
                        <a:buNone/>
                      </a:pPr>
                      <a:r>
                        <a:rPr lang="en-US" sz="1800" u="none" strike="noStrike" cap="none">
                          <a:latin typeface="Calibri"/>
                          <a:ea typeface="Calibri"/>
                          <a:cs typeface="Calibri"/>
                          <a:sym typeface="Calibri"/>
                        </a:rPr>
                        <a:t>5</a:t>
                      </a:r>
                      <a:endParaRPr sz="1800" u="none" strike="noStrike" cap="none">
                        <a:latin typeface="Calibri"/>
                        <a:ea typeface="Calibri"/>
                        <a:cs typeface="Calibri"/>
                        <a:sym typeface="Calibri"/>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lt1"/>
                    </a:solidFill>
                  </a:tcPr>
                </a:tc>
                <a:tc>
                  <a:txBody>
                    <a:bodyPr/>
                    <a:lstStyle/>
                    <a:p>
                      <a:pPr marL="0" marR="0" lvl="0" indent="0" algn="ctr" rtl="0">
                        <a:lnSpc>
                          <a:spcPct val="100000"/>
                        </a:lnSpc>
                        <a:spcBef>
                          <a:spcPts val="0"/>
                        </a:spcBef>
                        <a:spcAft>
                          <a:spcPts val="0"/>
                        </a:spcAft>
                        <a:buNone/>
                      </a:pPr>
                      <a:r>
                        <a:rPr lang="en-US">
                          <a:latin typeface="Calibri"/>
                          <a:ea typeface="Calibri"/>
                          <a:cs typeface="Calibri"/>
                          <a:sym typeface="Calibri"/>
                        </a:rPr>
                        <a:t>Accessing Interim Assessment Data to Inform Instructional Practices</a:t>
                      </a:r>
                      <a:endParaRPr>
                        <a:latin typeface="Calibri"/>
                        <a:ea typeface="Calibri"/>
                        <a:cs typeface="Calibri"/>
                        <a:sym typeface="Calibri"/>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lt1"/>
                    </a:solidFill>
                  </a:tcPr>
                </a:tc>
                <a:tc>
                  <a:txBody>
                    <a:bodyPr/>
                    <a:lstStyle/>
                    <a:p>
                      <a:pPr marL="0" marR="0" lvl="0" indent="0" algn="ctr" rtl="0">
                        <a:lnSpc>
                          <a:spcPct val="100000"/>
                        </a:lnSpc>
                        <a:spcBef>
                          <a:spcPts val="0"/>
                        </a:spcBef>
                        <a:spcAft>
                          <a:spcPts val="0"/>
                        </a:spcAft>
                        <a:buNone/>
                      </a:pPr>
                      <a:r>
                        <a:rPr lang="en-US" dirty="0">
                          <a:latin typeface="Calibri"/>
                          <a:ea typeface="Calibri"/>
                          <a:cs typeface="Calibri"/>
                          <a:sym typeface="Calibri"/>
                        </a:rPr>
                        <a:t>Identify how to access </a:t>
                      </a:r>
                      <a:r>
                        <a:rPr lang="en-US" dirty="0" smtClean="0">
                          <a:latin typeface="Calibri"/>
                          <a:ea typeface="Calibri"/>
                          <a:cs typeface="Calibri"/>
                          <a:sym typeface="Calibri"/>
                        </a:rPr>
                        <a:t>the interim </a:t>
                      </a:r>
                      <a:r>
                        <a:rPr lang="en-US" dirty="0">
                          <a:latin typeface="Calibri"/>
                          <a:ea typeface="Calibri"/>
                          <a:cs typeface="Calibri"/>
                          <a:sym typeface="Calibri"/>
                        </a:rPr>
                        <a:t>assessment data in the OSAS Portal and interpret the different available reports </a:t>
                      </a:r>
                      <a:r>
                        <a:rPr lang="en-US" dirty="0" smtClean="0">
                          <a:latin typeface="Calibri"/>
                          <a:ea typeface="Calibri"/>
                          <a:cs typeface="Calibri"/>
                          <a:sym typeface="Calibri"/>
                        </a:rPr>
                        <a:t>available.</a:t>
                      </a:r>
                      <a:endParaRPr u="none" strike="noStrike" cap="none" dirty="0">
                        <a:latin typeface="Calibri"/>
                        <a:ea typeface="Calibri"/>
                        <a:cs typeface="Calibri"/>
                        <a:sym typeface="Calibri"/>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lt1"/>
                    </a:solidFill>
                  </a:tcPr>
                </a:tc>
                <a:extLst>
                  <a:ext uri="{0D108BD9-81ED-4DB2-BD59-A6C34878D82A}">
                    <a16:rowId xmlns:a16="http://schemas.microsoft.com/office/drawing/2014/main" val="10005"/>
                  </a:ext>
                </a:extLst>
              </a:tr>
              <a:tr h="719900">
                <a:tc>
                  <a:txBody>
                    <a:bodyPr/>
                    <a:lstStyle/>
                    <a:p>
                      <a:pPr marL="0" marR="0" lvl="0" indent="0" algn="ctr" rtl="0">
                        <a:lnSpc>
                          <a:spcPct val="100000"/>
                        </a:lnSpc>
                        <a:spcBef>
                          <a:spcPts val="0"/>
                        </a:spcBef>
                        <a:spcAft>
                          <a:spcPts val="0"/>
                        </a:spcAft>
                        <a:buNone/>
                      </a:pPr>
                      <a:r>
                        <a:rPr lang="en-US" sz="1800" u="none" strike="noStrike" cap="none">
                          <a:latin typeface="Calibri"/>
                          <a:ea typeface="Calibri"/>
                          <a:cs typeface="Calibri"/>
                          <a:sym typeface="Calibri"/>
                        </a:rPr>
                        <a:t>6</a:t>
                      </a:r>
                      <a:endParaRPr sz="1800" u="none" strike="noStrike" cap="none">
                        <a:latin typeface="Calibri"/>
                        <a:ea typeface="Calibri"/>
                        <a:cs typeface="Calibri"/>
                        <a:sym typeface="Calibri"/>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ctr" rtl="0">
                        <a:lnSpc>
                          <a:spcPct val="100000"/>
                        </a:lnSpc>
                        <a:spcBef>
                          <a:spcPts val="0"/>
                        </a:spcBef>
                        <a:spcAft>
                          <a:spcPts val="0"/>
                        </a:spcAft>
                        <a:buNone/>
                      </a:pPr>
                      <a:r>
                        <a:rPr lang="en-US">
                          <a:latin typeface="Calibri"/>
                          <a:ea typeface="Calibri"/>
                          <a:cs typeface="Calibri"/>
                          <a:sym typeface="Calibri"/>
                        </a:rPr>
                        <a:t>Exploring Tools for Teachers and </a:t>
                      </a:r>
                      <a:endParaRPr>
                        <a:latin typeface="Calibri"/>
                        <a:ea typeface="Calibri"/>
                        <a:cs typeface="Calibri"/>
                        <a:sym typeface="Calibri"/>
                      </a:endParaRPr>
                    </a:p>
                    <a:p>
                      <a:pPr marL="0" marR="0" lvl="0" indent="0" algn="ctr" rtl="0">
                        <a:lnSpc>
                          <a:spcPct val="100000"/>
                        </a:lnSpc>
                        <a:spcBef>
                          <a:spcPts val="0"/>
                        </a:spcBef>
                        <a:spcAft>
                          <a:spcPts val="0"/>
                        </a:spcAft>
                        <a:buNone/>
                      </a:pPr>
                      <a:r>
                        <a:rPr lang="en-US">
                          <a:latin typeface="Calibri"/>
                          <a:ea typeface="Calibri"/>
                          <a:cs typeface="Calibri"/>
                          <a:sym typeface="Calibri"/>
                        </a:rPr>
                        <a:t>Using Formative Assessment Practices</a:t>
                      </a:r>
                      <a:endParaRPr>
                        <a:latin typeface="Calibri"/>
                        <a:ea typeface="Calibri"/>
                        <a:cs typeface="Calibri"/>
                        <a:sym typeface="Calibri"/>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ctr" rtl="0">
                        <a:lnSpc>
                          <a:spcPct val="100000"/>
                        </a:lnSpc>
                        <a:spcBef>
                          <a:spcPts val="0"/>
                        </a:spcBef>
                        <a:spcAft>
                          <a:spcPts val="0"/>
                        </a:spcAft>
                        <a:buNone/>
                      </a:pPr>
                      <a:r>
                        <a:rPr lang="en-US" dirty="0">
                          <a:latin typeface="Calibri"/>
                          <a:ea typeface="Calibri"/>
                          <a:cs typeface="Calibri"/>
                          <a:sym typeface="Calibri"/>
                        </a:rPr>
                        <a:t>Connect the Interim Assessment System with playlists of instructional resources </a:t>
                      </a:r>
                      <a:r>
                        <a:rPr lang="en-US" dirty="0" smtClean="0">
                          <a:latin typeface="Calibri"/>
                          <a:ea typeface="Calibri"/>
                          <a:cs typeface="Calibri"/>
                          <a:sym typeface="Calibri"/>
                        </a:rPr>
                        <a:t>in </a:t>
                      </a:r>
                      <a:r>
                        <a:rPr lang="en-US" dirty="0">
                          <a:latin typeface="Calibri"/>
                          <a:ea typeface="Calibri"/>
                          <a:cs typeface="Calibri"/>
                          <a:sym typeface="Calibri"/>
                        </a:rPr>
                        <a:t>Tools for Teachers, </a:t>
                      </a:r>
                      <a:r>
                        <a:rPr lang="en-US" dirty="0" smtClean="0">
                          <a:latin typeface="Calibri"/>
                          <a:ea typeface="Calibri"/>
                          <a:cs typeface="Calibri"/>
                          <a:sym typeface="Calibri"/>
                        </a:rPr>
                        <a:t>while  supporting the </a:t>
                      </a:r>
                      <a:r>
                        <a:rPr lang="en-US" dirty="0">
                          <a:latin typeface="Calibri"/>
                          <a:ea typeface="Calibri"/>
                          <a:cs typeface="Calibri"/>
                          <a:sym typeface="Calibri"/>
                        </a:rPr>
                        <a:t>formative assessment process.</a:t>
                      </a:r>
                      <a:endParaRPr u="none" strike="noStrike" cap="none" dirty="0">
                        <a:latin typeface="Calibri"/>
                        <a:ea typeface="Calibri"/>
                        <a:cs typeface="Calibri"/>
                        <a:sym typeface="Calibri"/>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10006"/>
                  </a:ext>
                </a:extLst>
              </a:tr>
            </a:tbl>
          </a:graphicData>
        </a:graphic>
      </p:graphicFrame>
      <p:sp>
        <p:nvSpPr>
          <p:cNvPr id="104" name="Google Shape;104;p18"/>
          <p:cNvSpPr txBox="1">
            <a:spLocks noGrp="1"/>
          </p:cNvSpPr>
          <p:nvPr>
            <p:ph type="sldNum" idx="12"/>
          </p:nvPr>
        </p:nvSpPr>
        <p:spPr>
          <a:xfrm>
            <a:off x="6457950" y="6492537"/>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extLst>
      <p:ext uri="{BB962C8B-B14F-4D97-AF65-F5344CB8AC3E}">
        <p14:creationId xmlns:p14="http://schemas.microsoft.com/office/powerpoint/2010/main" val="12459383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DE_Powerpoint Template B">
  <a:themeElements>
    <a:clrScheme name="ODE-blue links">
      <a:dk1>
        <a:sysClr val="windowText" lastClr="000000"/>
      </a:dk1>
      <a:lt1>
        <a:sysClr val="window" lastClr="FFFFFF"/>
      </a:lt1>
      <a:dk2>
        <a:srgbClr val="344654"/>
      </a:dk2>
      <a:lt2>
        <a:srgbClr val="E2F4FC"/>
      </a:lt2>
      <a:accent1>
        <a:srgbClr val="1B75BC"/>
      </a:accent1>
      <a:accent2>
        <a:srgbClr val="9F2065"/>
      </a:accent2>
      <a:accent3>
        <a:srgbClr val="E26B2A"/>
      </a:accent3>
      <a:accent4>
        <a:srgbClr val="72C9F1"/>
      </a:accent4>
      <a:accent5>
        <a:srgbClr val="408740"/>
      </a:accent5>
      <a:accent6>
        <a:srgbClr val="1B75BC"/>
      </a:accent6>
      <a:hlink>
        <a:srgbClr val="1B75BC"/>
      </a:hlink>
      <a:folHlink>
        <a:srgbClr val="21AAE8"/>
      </a:folHlink>
    </a:clrScheme>
    <a:fontScheme name="OD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695_ODE_Powerpoint Template-standard_2017.potx" id="{1C7C9591-0F56-4626-B1BA-C39AEEF34B76}" vid="{BD8C16AE-534C-4634-A8F2-EC416CD1064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CE426A0BE1DCD4282029129806F0353" ma:contentTypeVersion="8" ma:contentTypeDescription="Create a new document." ma:contentTypeScope="" ma:versionID="2fa6e710697f4022c0d5a648e4491bb5">
  <xsd:schema xmlns:xsd="http://www.w3.org/2001/XMLSchema" xmlns:xs="http://www.w3.org/2001/XMLSchema" xmlns:p="http://schemas.microsoft.com/office/2006/metadata/properties" xmlns:ns1="http://schemas.microsoft.com/sharepoint/v3" xmlns:ns2="826a7eb6-1fc1-4229-aedf-6a10bdcdc31e" xmlns:ns3="54031767-dd6d-417c-ab73-583408f47564" targetNamespace="http://schemas.microsoft.com/office/2006/metadata/properties" ma:root="true" ma:fieldsID="256e605d0e29d97c9081fe2632c68745" ns1:_="" ns2:_="" ns3:_="">
    <xsd:import namespace="http://schemas.microsoft.com/sharepoint/v3"/>
    <xsd:import namespace="826a7eb6-1fc1-4229-aedf-6a10bdcdc31e"/>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26a7eb6-1fc1-4229-aedf-6a10bdcdc31e"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Estimated_x0020_Creation_x0020_Date xmlns="826a7eb6-1fc1-4229-aedf-6a10bdcdc31e" xsi:nil="true"/>
    <Remediation_x0020_Date xmlns="826a7eb6-1fc1-4229-aedf-6a10bdcdc31e">2020-08-31T16:39:34+00:00</Remediation_x0020_Date>
    <PublishingExpirationDate xmlns="http://schemas.microsoft.com/sharepoint/v3" xsi:nil="true"/>
    <PublishingStartDate xmlns="http://schemas.microsoft.com/sharepoint/v3" xsi:nil="true"/>
    <Priority xmlns="826a7eb6-1fc1-4229-aedf-6a10bdcdc31e">New</Priority>
  </documentManagement>
</p:properties>
</file>

<file path=customXml/itemProps1.xml><?xml version="1.0" encoding="utf-8"?>
<ds:datastoreItem xmlns:ds="http://schemas.openxmlformats.org/officeDocument/2006/customXml" ds:itemID="{025155AB-6FC8-41B5-A4E6-1FE17A45B275}"/>
</file>

<file path=customXml/itemProps2.xml><?xml version="1.0" encoding="utf-8"?>
<ds:datastoreItem xmlns:ds="http://schemas.openxmlformats.org/officeDocument/2006/customXml" ds:itemID="{A98E4A02-A15E-4842-9C1D-A106AC9CFA91}"/>
</file>

<file path=customXml/itemProps3.xml><?xml version="1.0" encoding="utf-8"?>
<ds:datastoreItem xmlns:ds="http://schemas.openxmlformats.org/officeDocument/2006/customXml" ds:itemID="{5A25DA94-ED8B-4E05-8848-BA224BE0A95A}"/>
</file>

<file path=docProps/app.xml><?xml version="1.0" encoding="utf-8"?>
<Properties xmlns="http://schemas.openxmlformats.org/officeDocument/2006/extended-properties" xmlns:vt="http://schemas.openxmlformats.org/officeDocument/2006/docPropsVTypes">
  <Template>ode_powerpoint-template-b</Template>
  <TotalTime>1019</TotalTime>
  <Words>2283</Words>
  <Application>Microsoft Office PowerPoint</Application>
  <PresentationFormat>On-screen Show (4:3)</PresentationFormat>
  <Paragraphs>229</Paragraphs>
  <Slides>25</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Courier New</vt:lpstr>
      <vt:lpstr>Times New Roman</vt:lpstr>
      <vt:lpstr>ODE_Powerpoint Template B</vt:lpstr>
      <vt:lpstr>DTC Webinar</vt:lpstr>
      <vt:lpstr>Intro to the Format</vt:lpstr>
      <vt:lpstr>Before We Begin</vt:lpstr>
      <vt:lpstr>2020-21 Oregon Statewide Assessment System (OSAS) Update</vt:lpstr>
      <vt:lpstr>Anticipated Testing Time  Reductions</vt:lpstr>
      <vt:lpstr>2020-21 OSAS Update, cont.</vt:lpstr>
      <vt:lpstr>2020-21 OSAS Update, cont.</vt:lpstr>
      <vt:lpstr>Balanced Assessment System</vt:lpstr>
      <vt:lpstr>Session Guide</vt:lpstr>
      <vt:lpstr>Purpose</vt:lpstr>
      <vt:lpstr>Overview TIDE User Roll-Over Accounts</vt:lpstr>
      <vt:lpstr>“Test Group” Field</vt:lpstr>
      <vt:lpstr>“Test Group” Field</vt:lpstr>
      <vt:lpstr>User Roles and Setting Up Test Administrator Accounts</vt:lpstr>
      <vt:lpstr>Interim Training Requirements</vt:lpstr>
      <vt:lpstr>Utilizing the Interim Assessment System</vt:lpstr>
      <vt:lpstr>Oregon’s ELA and Math Interim Assessment System</vt:lpstr>
      <vt:lpstr>Features of Interim Assessments</vt:lpstr>
      <vt:lpstr>Features of Interim Assessments</vt:lpstr>
      <vt:lpstr>Tools for Teachers</vt:lpstr>
      <vt:lpstr>Tools for Teachers</vt:lpstr>
      <vt:lpstr>Tools for Teachers and Connecting  the Formative Assessment Process</vt:lpstr>
      <vt:lpstr>Quick Reminders</vt:lpstr>
      <vt:lpstr>Question &amp; Answer</vt:lpstr>
      <vt:lpstr>Next Steps &amp; Adjourn</vt:lpstr>
    </vt:vector>
  </TitlesOfParts>
  <Company>Oregon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2017-18 DTC Training WebEx Required for All DTCs</dc:title>
  <dc:creator>WOLCOTT Ben - ODE</dc:creator>
  <cp:lastModifiedBy>LEDOUX Renee - ODE</cp:lastModifiedBy>
  <cp:revision>121</cp:revision>
  <cp:lastPrinted>2018-11-05T16:57:42Z</cp:lastPrinted>
  <dcterms:created xsi:type="dcterms:W3CDTF">2018-06-14T19:26:51Z</dcterms:created>
  <dcterms:modified xsi:type="dcterms:W3CDTF">2020-08-31T16:37:11Z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0x010100ACE426A0BE1DCD4282029129806F0353</vt:lpwstr>
  </property>
</Properties>
</file>