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28.xml" ContentType="application/vnd.openxmlformats-officedocument.presentationml.slide+xml"/>
  <Override PartName="/ppt/slides/slide29.xml" ContentType="application/vnd.openxmlformats-officedocument.presentationml.slide+xml"/>
  <Override PartName="/ppt/presentation.xml" ContentType="application/vnd.openxmlformats-officedocument.presentationml.presentation.main+xml"/>
  <Override PartName="/ppt/slides/slide27.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s/slide14.xml" ContentType="application/vnd.openxmlformats-officedocument.presentationml.slide+xml"/>
  <Override PartName="/ppt/slides/slide4.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6.xml" ContentType="application/vnd.openxmlformats-officedocument.presentationml.slide+xml"/>
  <Override PartName="/ppt/slides/slide24.xml" ContentType="application/vnd.openxmlformats-officedocument.presentationml.slide+xml"/>
  <Override PartName="/ppt/slides/slide15.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39.xml" ContentType="application/vnd.openxmlformats-officedocument.presentationml.slideLayout+xml"/>
  <Override PartName="/ppt/slideLayouts/slideLayout38.xml" ContentType="application/vnd.openxmlformats-officedocument.presentationml.slideLayout+xml"/>
  <Override PartName="/ppt/slideLayouts/slideLayout37.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54.xml" ContentType="application/vnd.openxmlformats-officedocument.presentationml.slideLayout+xml"/>
  <Override PartName="/ppt/slideLayouts/slideLayout53.xml" ContentType="application/vnd.openxmlformats-officedocument.presentationml.slideLayout+xml"/>
  <Override PartName="/ppt/slideMasters/slideMaster1.xml" ContentType="application/vnd.openxmlformats-officedocument.presentationml.slideMaster+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29.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60.xml" ContentType="application/vnd.openxmlformats-officedocument.presentationml.slideLayout+xml"/>
  <Override PartName="/ppt/slideLayouts/slideLayout52.xml" ContentType="application/vnd.openxmlformats-officedocument.presentationml.slideLayout+xml"/>
  <Override PartName="/ppt/slideLayouts/slideLayout6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25.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5.xml" ContentType="application/vnd.openxmlformats-officedocument.presentationml.notesSlide+xml"/>
  <Override PartName="/ppt/slideLayouts/slideLayout61.xml" ContentType="application/vnd.openxmlformats-officedocument.presentationml.slideLayout+xml"/>
  <Override PartName="/ppt/notesSlides/notesSlide3.xml" ContentType="application/vnd.openxmlformats-officedocument.presentationml.notesSlide+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0.xml" ContentType="application/vnd.openxmlformats-officedocument.presentationml.slideLayout+xml"/>
  <Override PartName="/ppt/slideLayouts/slideLayout69.xml" ContentType="application/vnd.openxmlformats-officedocument.presentationml.slideLayout+xml"/>
  <Override PartName="/ppt/slideLayouts/slideLayout68.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77.xml" ContentType="application/vnd.openxmlformats-officedocument.presentationml.slideLayout+xml"/>
  <Override PartName="/ppt/notesSlides/notesSlide4.xml" ContentType="application/vnd.openxmlformats-officedocument.presentationml.notesSlide+xml"/>
  <Override PartName="/ppt/slideLayouts/slideLayout79.xml" ContentType="application/vnd.openxmlformats-officedocument.presentationml.slideLayout+xml"/>
  <Override PartName="/ppt/notesSlides/notesSlide2.xml" ContentType="application/vnd.openxmlformats-officedocument.presentationml.notesSlide+xml"/>
  <Override PartName="/ppt/slideLayouts/slideLayout78.xml" ContentType="application/vnd.openxmlformats-officedocument.presentationml.slideLayout+xml"/>
  <Override PartName="/ppt/notesSlides/notesSlide1.xml" ContentType="application/vnd.openxmlformats-officedocument.presentationml.notesSlide+xml"/>
  <Override PartName="/ppt/theme/theme4.xml" ContentType="application/vnd.openxmlformats-officedocument.theme+xml"/>
  <Override PartName="/ppt/theme/theme3.xml" ContentType="application/vnd.openxmlformats-officedocument.theme+xml"/>
  <Override PartName="/ppt/theme/theme5.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7.xml" ContentType="application/vnd.openxmlformats-officedocument.theme+xml"/>
  <Override PartName="/ppt/theme/theme9.xml" ContentType="application/vnd.openxmlformats-officedocument.theme+xml"/>
  <Override PartName="/ppt/theme/theme2.xml" ContentType="application/vnd.openxmlformats-officedocument.theme+xml"/>
  <Override PartName="/ppt/theme/theme6.xml" ContentType="application/vnd.openxmlformats-officedocument.theme+xml"/>
  <Override PartName="/ppt/theme/theme8.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5712" r:id="rId1"/>
    <p:sldMasterId id="2147485737" r:id="rId2"/>
    <p:sldMasterId id="2147485749" r:id="rId3"/>
    <p:sldMasterId id="2147485761" r:id="rId4"/>
    <p:sldMasterId id="2147485773" r:id="rId5"/>
    <p:sldMasterId id="2147485785" r:id="rId6"/>
    <p:sldMasterId id="2147485797" r:id="rId7"/>
  </p:sldMasterIdLst>
  <p:notesMasterIdLst>
    <p:notesMasterId r:id="rId37"/>
  </p:notesMasterIdLst>
  <p:handoutMasterIdLst>
    <p:handoutMasterId r:id="rId38"/>
  </p:handoutMasterIdLst>
  <p:sldIdLst>
    <p:sldId id="367" r:id="rId8"/>
    <p:sldId id="394" r:id="rId9"/>
    <p:sldId id="395" r:id="rId10"/>
    <p:sldId id="396" r:id="rId11"/>
    <p:sldId id="383" r:id="rId12"/>
    <p:sldId id="348" r:id="rId13"/>
    <p:sldId id="411" r:id="rId14"/>
    <p:sldId id="412" r:id="rId15"/>
    <p:sldId id="371" r:id="rId16"/>
    <p:sldId id="388" r:id="rId17"/>
    <p:sldId id="393" r:id="rId18"/>
    <p:sldId id="410" r:id="rId19"/>
    <p:sldId id="404" r:id="rId20"/>
    <p:sldId id="413" r:id="rId21"/>
    <p:sldId id="397" r:id="rId22"/>
    <p:sldId id="403" r:id="rId23"/>
    <p:sldId id="405" r:id="rId24"/>
    <p:sldId id="406" r:id="rId25"/>
    <p:sldId id="398" r:id="rId26"/>
    <p:sldId id="399" r:id="rId27"/>
    <p:sldId id="407" r:id="rId28"/>
    <p:sldId id="401" r:id="rId29"/>
    <p:sldId id="400" r:id="rId30"/>
    <p:sldId id="402" r:id="rId31"/>
    <p:sldId id="408" r:id="rId32"/>
    <p:sldId id="409" r:id="rId33"/>
    <p:sldId id="375" r:id="rId34"/>
    <p:sldId id="380" r:id="rId35"/>
    <p:sldId id="368" r:id="rId36"/>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VERS Mason * ODE" initials="RM*O" lastIdx="1" clrIdx="0">
    <p:extLst>
      <p:ext uri="{19B8F6BF-5375-455C-9EA6-DF929625EA0E}">
        <p15:presenceInfo xmlns:p15="http://schemas.microsoft.com/office/powerpoint/2012/main" userId="S-1-5-21-2237050375-1962090969-1930583096-54754" providerId="AD"/>
      </p:ext>
    </p:extLst>
  </p:cmAuthor>
  <p:cmAuthor id="2" name="WOLCOTT Ben * ODE" initials="WB*O" lastIdx="1" clrIdx="1">
    <p:extLst>
      <p:ext uri="{19B8F6BF-5375-455C-9EA6-DF929625EA0E}">
        <p15:presenceInfo xmlns:p15="http://schemas.microsoft.com/office/powerpoint/2012/main" userId="S-1-5-21-2237050375-1962090969-1930583096-449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6A45"/>
    <a:srgbClr val="AF2B15"/>
    <a:srgbClr val="F8C29A"/>
    <a:srgbClr val="FFFFCC"/>
    <a:srgbClr val="EAB386"/>
    <a:srgbClr val="E9FFAB"/>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8" autoAdjust="0"/>
    <p:restoredTop sz="79288" autoAdjust="0"/>
  </p:normalViewPr>
  <p:slideViewPr>
    <p:cSldViewPr>
      <p:cViewPr varScale="1">
        <p:scale>
          <a:sx n="92" d="100"/>
          <a:sy n="92" d="100"/>
        </p:scale>
        <p:origin x="908"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commentAuthors" Target="commentAuthors.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9.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notesMaster" Target="notesMasters/notesMaster1.xml"/><Relationship Id="rId40" Type="http://schemas.openxmlformats.org/officeDocument/2006/relationships/presProps" Target="presProps.xml"/><Relationship Id="rId45" Type="http://schemas.openxmlformats.org/officeDocument/2006/relationships/customXml" Target="../customXml/item2.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customXml" Target="../customXml/item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tableStyles" Target="tableStyles.xml"/><Relationship Id="rId8" Type="http://schemas.openxmlformats.org/officeDocument/2006/relationships/slide" Target="slides/slide1.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handoutMaster" Target="handoutMasters/handoutMaster1.xml"/><Relationship Id="rId46" Type="http://schemas.openxmlformats.org/officeDocument/2006/relationships/customXml" Target="../customXml/item3.xml"/><Relationship Id="rId20" Type="http://schemas.openxmlformats.org/officeDocument/2006/relationships/slide" Target="slides/slide13.xml"/><Relationship Id="rId4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2" y="0"/>
            <a:ext cx="2982742"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dirty="0"/>
          </a:p>
        </p:txBody>
      </p:sp>
      <p:sp>
        <p:nvSpPr>
          <p:cNvPr id="49155" name="Rectangle 3"/>
          <p:cNvSpPr>
            <a:spLocks noGrp="1" noChangeArrowheads="1"/>
          </p:cNvSpPr>
          <p:nvPr>
            <p:ph type="dt" sz="quarter" idx="1"/>
          </p:nvPr>
        </p:nvSpPr>
        <p:spPr bwMode="auto">
          <a:xfrm>
            <a:off x="3897513" y="0"/>
            <a:ext cx="2982742"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dirty="0"/>
          </a:p>
        </p:txBody>
      </p:sp>
      <p:sp>
        <p:nvSpPr>
          <p:cNvPr id="49156" name="Rectangle 4"/>
          <p:cNvSpPr>
            <a:spLocks noGrp="1" noChangeArrowheads="1"/>
          </p:cNvSpPr>
          <p:nvPr>
            <p:ph type="ftr" sz="quarter" idx="2"/>
          </p:nvPr>
        </p:nvSpPr>
        <p:spPr bwMode="auto">
          <a:xfrm>
            <a:off x="2" y="8829675"/>
            <a:ext cx="2982742"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dirty="0"/>
          </a:p>
        </p:txBody>
      </p:sp>
      <p:sp>
        <p:nvSpPr>
          <p:cNvPr id="49157" name="Rectangle 5"/>
          <p:cNvSpPr>
            <a:spLocks noGrp="1" noChangeArrowheads="1"/>
          </p:cNvSpPr>
          <p:nvPr>
            <p:ph type="sldNum" sz="quarter" idx="3"/>
          </p:nvPr>
        </p:nvSpPr>
        <p:spPr bwMode="auto">
          <a:xfrm>
            <a:off x="3897513" y="8829675"/>
            <a:ext cx="2982742"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2155E96-1FF3-462D-A319-1C9BB22EF1FF}"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0"/>
            <a:ext cx="2982742" cy="465138"/>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lvl1pPr defTabSz="931863" eaLnBrk="1" hangingPunct="1">
              <a:defRPr sz="1200"/>
            </a:lvl1pPr>
          </a:lstStyle>
          <a:p>
            <a:pPr>
              <a:defRPr/>
            </a:pPr>
            <a:endParaRPr lang="en-US" dirty="0"/>
          </a:p>
        </p:txBody>
      </p:sp>
      <p:sp>
        <p:nvSpPr>
          <p:cNvPr id="4099" name="Rectangle 3"/>
          <p:cNvSpPr>
            <a:spLocks noGrp="1" noChangeArrowheads="1"/>
          </p:cNvSpPr>
          <p:nvPr>
            <p:ph type="dt" idx="1"/>
          </p:nvPr>
        </p:nvSpPr>
        <p:spPr bwMode="auto">
          <a:xfrm>
            <a:off x="3899072" y="0"/>
            <a:ext cx="2982742" cy="465138"/>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lvl1pPr algn="r" defTabSz="931863" eaLnBrk="1" hangingPunct="1">
              <a:defRPr sz="1200"/>
            </a:lvl1pPr>
          </a:lstStyle>
          <a:p>
            <a:pPr>
              <a:defRPr/>
            </a:pPr>
            <a:endParaRPr lang="en-US" dirty="0"/>
          </a:p>
        </p:txBody>
      </p:sp>
      <p:sp>
        <p:nvSpPr>
          <p:cNvPr id="26628" name="Rectangle 4"/>
          <p:cNvSpPr>
            <a:spLocks noGrp="1" noRot="1" noChangeAspect="1" noChangeArrowheads="1" noTextEdit="1"/>
          </p:cNvSpPr>
          <p:nvPr>
            <p:ph type="sldImg" idx="2"/>
          </p:nvPr>
        </p:nvSpPr>
        <p:spPr bwMode="auto">
          <a:xfrm>
            <a:off x="1117600" y="696913"/>
            <a:ext cx="4646613"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17887" y="4416427"/>
            <a:ext cx="5046040" cy="4183063"/>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2" y="8831265"/>
            <a:ext cx="2982742" cy="465137"/>
          </a:xfrm>
          <a:prstGeom prst="rect">
            <a:avLst/>
          </a:prstGeom>
          <a:noFill/>
          <a:ln w="9525">
            <a:noFill/>
            <a:miter lim="800000"/>
            <a:headEnd/>
            <a:tailEnd/>
          </a:ln>
          <a:effectLst/>
        </p:spPr>
        <p:txBody>
          <a:bodyPr vert="horz" wrap="square" lIns="93175" tIns="46588" rIns="93175" bIns="46588" numCol="1" anchor="b" anchorCtr="0" compatLnSpc="1">
            <a:prstTxWarp prst="textNoShape">
              <a:avLst/>
            </a:prstTxWarp>
          </a:bodyPr>
          <a:lstStyle>
            <a:lvl1pPr defTabSz="931863" eaLnBrk="1" hangingPunct="1">
              <a:defRPr sz="1200"/>
            </a:lvl1pPr>
          </a:lstStyle>
          <a:p>
            <a:pPr>
              <a:defRPr/>
            </a:pPr>
            <a:endParaRPr lang="en-US" dirty="0"/>
          </a:p>
        </p:txBody>
      </p:sp>
      <p:sp>
        <p:nvSpPr>
          <p:cNvPr id="4103" name="Rectangle 7"/>
          <p:cNvSpPr>
            <a:spLocks noGrp="1" noChangeArrowheads="1"/>
          </p:cNvSpPr>
          <p:nvPr>
            <p:ph type="sldNum" sz="quarter" idx="5"/>
          </p:nvPr>
        </p:nvSpPr>
        <p:spPr bwMode="auto">
          <a:xfrm>
            <a:off x="3899072" y="8831265"/>
            <a:ext cx="2982742" cy="465137"/>
          </a:xfrm>
          <a:prstGeom prst="rect">
            <a:avLst/>
          </a:prstGeom>
          <a:noFill/>
          <a:ln w="9525">
            <a:noFill/>
            <a:miter lim="800000"/>
            <a:headEnd/>
            <a:tailEnd/>
          </a:ln>
          <a:effectLst/>
        </p:spPr>
        <p:txBody>
          <a:bodyPr vert="horz" wrap="square" lIns="93175" tIns="46588" rIns="93175" bIns="46588" numCol="1" anchor="b" anchorCtr="0" compatLnSpc="1">
            <a:prstTxWarp prst="textNoShape">
              <a:avLst/>
            </a:prstTxWarp>
          </a:bodyPr>
          <a:lstStyle>
            <a:lvl1pPr algn="r" defTabSz="931863" eaLnBrk="1" hangingPunct="1">
              <a:defRPr sz="1200"/>
            </a:lvl1pPr>
          </a:lstStyle>
          <a:p>
            <a:pPr>
              <a:defRPr/>
            </a:pPr>
            <a:fld id="{C67B1E1D-D3C3-4691-8C34-51F8AFDE2CDE}"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aseline="0" dirty="0" smtClean="0"/>
              <a:t>This is the English Language Proficiency Assessment Informational Webinar.</a:t>
            </a:r>
            <a:endParaRPr lang="en-US" altLang="en-US" dirty="0" smtClean="0"/>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E68FA61-D56E-4A9F-9CFF-451E1D718C14}" type="slidenum">
              <a:rPr lang="en-US" altLang="en-US" smtClean="0"/>
              <a:pPr>
                <a:spcBef>
                  <a:spcPct val="0"/>
                </a:spcBef>
              </a:pPr>
              <a:t>1</a:t>
            </a:fld>
            <a:endParaRPr lang="en-US" altLang="en-US" dirty="0" smtClean="0"/>
          </a:p>
        </p:txBody>
      </p:sp>
    </p:spTree>
    <p:extLst>
      <p:ext uri="{BB962C8B-B14F-4D97-AF65-F5344CB8AC3E}">
        <p14:creationId xmlns:p14="http://schemas.microsoft.com/office/powerpoint/2010/main" val="1695058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recapitulates an issue noted in previous years. Items</a:t>
            </a:r>
            <a:r>
              <a:rPr lang="en-US" baseline="0" dirty="0" smtClean="0"/>
              <a:t> with improved functionality were field tested on the 2023 ELPA Summative and are moving through the item review process.</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10</a:t>
            </a:fld>
            <a:endParaRPr lang="en-US" altLang="en-US" dirty="0"/>
          </a:p>
        </p:txBody>
      </p:sp>
    </p:spTree>
    <p:extLst>
      <p:ext uri="{BB962C8B-B14F-4D97-AF65-F5344CB8AC3E}">
        <p14:creationId xmlns:p14="http://schemas.microsoft.com/office/powerpoint/2010/main" val="12896622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ELPA</a:t>
            </a:r>
            <a:r>
              <a:rPr lang="en-US" baseline="0" dirty="0" smtClean="0"/>
              <a:t> Screener is available for longer in July this year than in previous years.</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11</a:t>
            </a:fld>
            <a:endParaRPr lang="en-US" altLang="en-US" dirty="0"/>
          </a:p>
        </p:txBody>
      </p:sp>
    </p:spTree>
    <p:extLst>
      <p:ext uri="{BB962C8B-B14F-4D97-AF65-F5344CB8AC3E}">
        <p14:creationId xmlns:p14="http://schemas.microsoft.com/office/powerpoint/2010/main" val="1225874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remote ELPA Summative testing</a:t>
            </a:r>
            <a:r>
              <a:rPr lang="en-US" baseline="0" dirty="0" smtClean="0"/>
              <a:t> was first introduced, ELPA21 asked that the in-person and remote test windows be kept separate, out of an abundance of caution. After two remote testing seasons, they have confirmed it is acceptable to administer the in-person and remote tests simultaneously. Therefore, the 2023-24 remote ELPA Summative window will overlap with the end of the in-person ELPA Summative window. The dates above also appear in the official testing schedule, which is published on the Test Administration webpage, the OSAS Portal, and Appendix A of the Test Administration Manual.</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12</a:t>
            </a:fld>
            <a:endParaRPr lang="en-US" altLang="en-US" dirty="0"/>
          </a:p>
        </p:txBody>
      </p:sp>
    </p:spTree>
    <p:extLst>
      <p:ext uri="{BB962C8B-B14F-4D97-AF65-F5344CB8AC3E}">
        <p14:creationId xmlns:p14="http://schemas.microsoft.com/office/powerpoint/2010/main" val="17354849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previous</a:t>
            </a:r>
            <a:r>
              <a:rPr lang="en-US" baseline="0" dirty="0" smtClean="0"/>
              <a:t> years, the Future K and Grade K windows overlapped in the fall of each school year. This created the potential for erroneous test selection without providing a commensurate benefit to students. Beginning in 2023-24, the Grade K and Future K will overlap only in the months of March through July, when it should be much clearer which test to use for a student who is arriving most of the way through their Kindergarten year vs. a student who has not yet begun Kindergarten.</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13</a:t>
            </a:fld>
            <a:endParaRPr lang="en-US" altLang="en-US" dirty="0"/>
          </a:p>
        </p:txBody>
      </p:sp>
    </p:spTree>
    <p:extLst>
      <p:ext uri="{BB962C8B-B14F-4D97-AF65-F5344CB8AC3E}">
        <p14:creationId xmlns:p14="http://schemas.microsoft.com/office/powerpoint/2010/main" val="25659318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is a brief</a:t>
            </a:r>
            <a:r>
              <a:rPr lang="en-US" baseline="0" dirty="0" smtClean="0"/>
              <a:t> note about login procedures. Information about this change is being disseminated through multiple channels. Official announcements, which were not yet live at the time these slides were created, contains more information.</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14</a:t>
            </a:fld>
            <a:endParaRPr lang="en-US" altLang="en-US" dirty="0"/>
          </a:p>
        </p:txBody>
      </p:sp>
    </p:spTree>
    <p:extLst>
      <p:ext uri="{BB962C8B-B14F-4D97-AF65-F5344CB8AC3E}">
        <p14:creationId xmlns:p14="http://schemas.microsoft.com/office/powerpoint/2010/main" val="12812348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ODE</a:t>
            </a:r>
            <a:r>
              <a:rPr lang="en-US" baseline="0" dirty="0" smtClean="0"/>
              <a:t> and ELPA21 have been tracking testing data since the launch of the ELPA Screener. Feedback from EL educators, as well as comparisons with available early learning data and early literacy measures, led ODE to believe that the cut scores for Future K performance were overly rigorous, even after two consecutive reductions in thresholds for a Proficient profile. Therefore, ODE has embarked on a multistage process for reexamining screening in Kindergarten. The updated scoring profile shown on this slide is the first step.</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15</a:t>
            </a:fld>
            <a:endParaRPr lang="en-US" altLang="en-US" dirty="0"/>
          </a:p>
        </p:txBody>
      </p:sp>
    </p:spTree>
    <p:extLst>
      <p:ext uri="{BB962C8B-B14F-4D97-AF65-F5344CB8AC3E}">
        <p14:creationId xmlns:p14="http://schemas.microsoft.com/office/powerpoint/2010/main" val="33489725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ensure continuity with the new Future K profile, the Grade K cut points for obtaining a level 4 in all four domains will be adjusted downward. We expect this to result in more students scoring Proficient.</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16</a:t>
            </a:fld>
            <a:endParaRPr lang="en-US" altLang="en-US" dirty="0"/>
          </a:p>
        </p:txBody>
      </p:sp>
    </p:spTree>
    <p:extLst>
      <p:ext uri="{BB962C8B-B14F-4D97-AF65-F5344CB8AC3E}">
        <p14:creationId xmlns:p14="http://schemas.microsoft.com/office/powerpoint/2010/main" val="33394019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measures</a:t>
            </a:r>
            <a:r>
              <a:rPr lang="en-US" baseline="0" dirty="0" smtClean="0"/>
              <a:t> are temporary, imprecise actions to improve testing equity while ODE prepares a more thorough long-term approach. A permanent change to cut scores may require the involvement of Oregon educators and engagement with the State Board of Education. It may not be possible to complete this entire process in a single year.</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17</a:t>
            </a:fld>
            <a:endParaRPr lang="en-US" altLang="en-US" dirty="0"/>
          </a:p>
        </p:txBody>
      </p:sp>
    </p:spTree>
    <p:extLst>
      <p:ext uri="{BB962C8B-B14F-4D97-AF65-F5344CB8AC3E}">
        <p14:creationId xmlns:p14="http://schemas.microsoft.com/office/powerpoint/2010/main" val="20446657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ELPA21 also</a:t>
            </a:r>
            <a:r>
              <a:rPr lang="en-US" baseline="0" dirty="0" smtClean="0"/>
              <a:t> continues to examine test data. They will be performing a top to bottom review of cut scores on the ELPA Summative, using testing data from multiple ELPA21 member states (including OR). We cannot predict what actions may be taken as a result of this study because we do not yet know what the results will be. It is possible that this study could result in cut score adjustment or other changes to the structure of the test. The study is restricted to the Summative only, so we do not yet know if there will be any implications for the Screener.</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18</a:t>
            </a:fld>
            <a:endParaRPr lang="en-US" altLang="en-US" dirty="0"/>
          </a:p>
        </p:txBody>
      </p:sp>
    </p:spTree>
    <p:extLst>
      <p:ext uri="{BB962C8B-B14F-4D97-AF65-F5344CB8AC3E}">
        <p14:creationId xmlns:p14="http://schemas.microsoft.com/office/powerpoint/2010/main" val="11073959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ODE has been working on a</a:t>
            </a:r>
            <a:r>
              <a:rPr lang="en-US" baseline="0" dirty="0" smtClean="0"/>
              <a:t> policy that would address measurement error on the ELPA, perhaps through the consideration of additional evidence, since before the pandemic. It has been difficult to find a policy which adds flexibility to use of the test for exiting decisions while remaining within the freedom of movement allowed by federal requirements. Our most recent effort, titled “Proficient with Evidence”, looked like it would place a heavy burden on districts in relation to the potential benefit. We are now exploring the possibility of addressing error through the test scoring process, which we believe will be acceptable to USDE while posing no additional burden on districts.</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19</a:t>
            </a:fld>
            <a:endParaRPr lang="en-US" altLang="en-US" dirty="0"/>
          </a:p>
        </p:txBody>
      </p:sp>
    </p:spTree>
    <p:extLst>
      <p:ext uri="{BB962C8B-B14F-4D97-AF65-F5344CB8AC3E}">
        <p14:creationId xmlns:p14="http://schemas.microsoft.com/office/powerpoint/2010/main" val="16508596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will begin by reviewing some important developments that took place in the 2022-23 school year.</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2</a:t>
            </a:fld>
            <a:endParaRPr lang="en-US" altLang="en-US" dirty="0"/>
          </a:p>
        </p:txBody>
      </p:sp>
    </p:spTree>
    <p:extLst>
      <p:ext uri="{BB962C8B-B14F-4D97-AF65-F5344CB8AC3E}">
        <p14:creationId xmlns:p14="http://schemas.microsoft.com/office/powerpoint/2010/main" val="29358700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ODE’s Honoring Student</a:t>
            </a:r>
            <a:r>
              <a:rPr lang="en-US" baseline="0" dirty="0" smtClean="0"/>
              <a:t> Proficiency on the HS ELPA Summative continues to be available for students in OR. So far, data we have reviewed support the conclusion that this policy is leading to positive outcomes for students. Performance on state summative testing such as ELA appears to verify that students who exit under this policy are indeed prepared to engage with challenging academic content delivered in English.</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20</a:t>
            </a:fld>
            <a:endParaRPr lang="en-US" altLang="en-US" dirty="0"/>
          </a:p>
        </p:txBody>
      </p:sp>
    </p:spTree>
    <p:extLst>
      <p:ext uri="{BB962C8B-B14F-4D97-AF65-F5344CB8AC3E}">
        <p14:creationId xmlns:p14="http://schemas.microsoft.com/office/powerpoint/2010/main" val="29831230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USDE’s original approval</a:t>
            </a:r>
            <a:r>
              <a:rPr lang="en-US" baseline="0" dirty="0" smtClean="0"/>
              <a:t> for this policy extends through 2024-25. We are planning our renewal request significantly in advance, as we want to avoid a “gap year” in which students would be unable to benefit from this policy. In our approval request, we predicted that we would see benefits in areas such as testing times, student motivation, and instruction. If you have information you would like to share with us for use in the renewal request about any of these areas, please send them to Ben Wolcott, ELPA Specialist.</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21</a:t>
            </a:fld>
            <a:endParaRPr lang="en-US" altLang="en-US" dirty="0"/>
          </a:p>
        </p:txBody>
      </p:sp>
    </p:spTree>
    <p:extLst>
      <p:ext uri="{BB962C8B-B14F-4D97-AF65-F5344CB8AC3E}">
        <p14:creationId xmlns:p14="http://schemas.microsoft.com/office/powerpoint/2010/main" val="1016300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Oregon</a:t>
            </a:r>
            <a:r>
              <a:rPr lang="en-US" baseline="0" dirty="0" smtClean="0"/>
              <a:t> now honors EL status designations from all other states, regardless of the ELP testing instrument used there. This means that if a student enrolls in an OR district with records that confirm EL status determination in another state, there is no need to administer the ELPA Screener. The EL status may be used as is. If records are slow to arrive and the district needs to administer the ELPA Screener to meet federal identification timelines, the Screener result will override any previous EL status determinations, even if the late-arriving records disagree with the result of the ELPA Screener.</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22</a:t>
            </a:fld>
            <a:endParaRPr lang="en-US" altLang="en-US" dirty="0"/>
          </a:p>
        </p:txBody>
      </p:sp>
    </p:spTree>
    <p:extLst>
      <p:ext uri="{BB962C8B-B14F-4D97-AF65-F5344CB8AC3E}">
        <p14:creationId xmlns:p14="http://schemas.microsoft.com/office/powerpoint/2010/main" val="31611852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ODE is working on production of an</a:t>
            </a:r>
            <a:r>
              <a:rPr lang="en-US" baseline="0" dirty="0" smtClean="0"/>
              <a:t> ELPA Standards report, which is a new way to look at ELPA data. The standards report provides a more detailed breakdown of ELPA Summative data, summarizing school or district performance for individual combinations of standards and domains. The standards report will not be usable at the student level and is intended for internal school and district use, as a program improvement tool. For those who are familiar with the ELA or Math Target Reports, the ELPA Standards Report is roughly equivalent.</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23</a:t>
            </a:fld>
            <a:endParaRPr lang="en-US" altLang="en-US" dirty="0"/>
          </a:p>
        </p:txBody>
      </p:sp>
    </p:spTree>
    <p:extLst>
      <p:ext uri="{BB962C8B-B14F-4D97-AF65-F5344CB8AC3E}">
        <p14:creationId xmlns:p14="http://schemas.microsoft.com/office/powerpoint/2010/main" val="41298880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Currently, non-embedded word prediction</a:t>
            </a:r>
            <a:r>
              <a:rPr lang="en-US" baseline="0" dirty="0" smtClean="0"/>
              <a:t> and dictation tools are allowable on ELPA tests. </a:t>
            </a:r>
            <a:r>
              <a:rPr lang="en-US" dirty="0" smtClean="0"/>
              <a:t>In 2023-24, the native </a:t>
            </a:r>
            <a:r>
              <a:rPr lang="en-US" baseline="0" dirty="0" smtClean="0"/>
              <a:t>word prediction and dictation tools currently available in the testing platform will also be activated for the ELPA suite.</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24</a:t>
            </a:fld>
            <a:endParaRPr lang="en-US" altLang="en-US" dirty="0"/>
          </a:p>
        </p:txBody>
      </p:sp>
    </p:spTree>
    <p:extLst>
      <p:ext uri="{BB962C8B-B14F-4D97-AF65-F5344CB8AC3E}">
        <p14:creationId xmlns:p14="http://schemas.microsoft.com/office/powerpoint/2010/main" val="1745935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has been talk of an</a:t>
            </a:r>
            <a:r>
              <a:rPr lang="en-US" baseline="0" dirty="0" smtClean="0"/>
              <a:t> ELPA interim for some time, and we have now received confirmation that this project is </a:t>
            </a:r>
            <a:r>
              <a:rPr lang="en-US" baseline="0" smtClean="0"/>
              <a:t>indeed funded and on its way.</a:t>
            </a:r>
            <a:endParaRPr lang="en-US"/>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25</a:t>
            </a:fld>
            <a:endParaRPr lang="en-US" altLang="en-US" dirty="0"/>
          </a:p>
        </p:txBody>
      </p:sp>
    </p:spTree>
    <p:extLst>
      <p:ext uri="{BB962C8B-B14F-4D97-AF65-F5344CB8AC3E}">
        <p14:creationId xmlns:p14="http://schemas.microsoft.com/office/powerpoint/2010/main" val="19753415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last slide is not a policy but a resource update. Dr. Jobi</a:t>
            </a:r>
            <a:r>
              <a:rPr lang="en-US" baseline="0" dirty="0" smtClean="0"/>
              <a:t> Lawrence is creating a podcast series entitled Assets, which focuses on the educational experience of multilingual learners. While Dr. Lawrence works for ELPA21, the podcast is an independent production.</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26</a:t>
            </a:fld>
            <a:endParaRPr lang="en-US" altLang="en-US" dirty="0"/>
          </a:p>
        </p:txBody>
      </p:sp>
    </p:spTree>
    <p:extLst>
      <p:ext uri="{BB962C8B-B14F-4D97-AF65-F5344CB8AC3E}">
        <p14:creationId xmlns:p14="http://schemas.microsoft.com/office/powerpoint/2010/main" val="35117977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aseline="0" dirty="0" smtClean="0"/>
              <a:t>At this point during the live webinar, time was made available for questions and answers. </a:t>
            </a:r>
            <a:r>
              <a:rPr lang="en-US" sz="1200" kern="1200" dirty="0" smtClean="0">
                <a:solidFill>
                  <a:schemeClr val="tx1"/>
                </a:solidFill>
                <a:effectLst/>
                <a:latin typeface="Times New Roman" pitchFamily="18" charset="0"/>
                <a:ea typeface="+mn-ea"/>
                <a:cs typeface="+mn-cs"/>
              </a:rPr>
              <a:t>Those questions, along with their answers, are</a:t>
            </a:r>
            <a:r>
              <a:rPr lang="en-US" altLang="en-US" baseline="0" dirty="0" smtClean="0"/>
              <a:t> recorded in the Informational Webinar Q&amp;A document located next to the link for this slide deck.</a:t>
            </a:r>
            <a:endParaRPr lang="en-US" altLang="en-US" dirty="0" smtClean="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F5BF21-9435-4C05-B7C1-8AB5B9729F7B}" type="slidenum">
              <a:rPr lang="en-US" altLang="en-US" smtClean="0"/>
              <a:pPr>
                <a:spcBef>
                  <a:spcPct val="0"/>
                </a:spcBef>
              </a:pPr>
              <a:t>27</a:t>
            </a:fld>
            <a:endParaRPr lang="en-US" altLang="en-US" dirty="0" smtClean="0"/>
          </a:p>
        </p:txBody>
      </p:sp>
    </p:spTree>
    <p:extLst>
      <p:ext uri="{BB962C8B-B14F-4D97-AF65-F5344CB8AC3E}">
        <p14:creationId xmlns:p14="http://schemas.microsoft.com/office/powerpoint/2010/main" val="2850056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This slide includes</a:t>
            </a:r>
            <a:r>
              <a:rPr lang="en-US" altLang="en-US" baseline="0" dirty="0" smtClean="0"/>
              <a:t> contact information for two primary sources of help with ELPA Screener administration or score retrieval.</a:t>
            </a:r>
            <a:endParaRPr lang="en-US" altLang="en-US" dirty="0" smtClean="0"/>
          </a:p>
          <a:p>
            <a:endParaRPr lang="en-US" altLang="en-US" dirty="0" smtClean="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F5BF21-9435-4C05-B7C1-8AB5B9729F7B}" type="slidenum">
              <a:rPr lang="en-US" altLang="en-US" smtClean="0"/>
              <a:pPr>
                <a:spcBef>
                  <a:spcPct val="0"/>
                </a:spcBef>
              </a:pPr>
              <a:t>28</a:t>
            </a:fld>
            <a:endParaRPr lang="en-US" altLang="en-US" dirty="0" smtClean="0"/>
          </a:p>
        </p:txBody>
      </p:sp>
    </p:spTree>
    <p:extLst>
      <p:ext uri="{BB962C8B-B14F-4D97-AF65-F5344CB8AC3E}">
        <p14:creationId xmlns:p14="http://schemas.microsoft.com/office/powerpoint/2010/main" val="17492369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29</a:t>
            </a:fld>
            <a:endParaRPr lang="en-US" altLang="en-US" dirty="0"/>
          </a:p>
        </p:txBody>
      </p:sp>
    </p:spTree>
    <p:extLst>
      <p:ext uri="{BB962C8B-B14F-4D97-AF65-F5344CB8AC3E}">
        <p14:creationId xmlns:p14="http://schemas.microsoft.com/office/powerpoint/2010/main" val="1300622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you can see</a:t>
            </a:r>
            <a:r>
              <a:rPr lang="en-US" baseline="0" dirty="0" smtClean="0"/>
              <a:t> on this slide, there were a number of changes for testing in 2022-23.</a:t>
            </a:r>
          </a:p>
          <a:p>
            <a:pPr marL="171450" indent="-171450">
              <a:buFont typeface="Arial" panose="020B0604020202020204" pitchFamily="34" charset="0"/>
              <a:buChar char="•"/>
            </a:pPr>
            <a:r>
              <a:rPr lang="en-US" baseline="0" dirty="0" smtClean="0"/>
              <a:t>The Alt ELPA is a new test for students with EL status and who are experiencing the most significant cognitive disabilities. This test is part of the ELPA suite, so important developments regarding the Alt ELPA will be mentioned in this webinar, but the test will not be treated in depth, as this webinar is not an Alt ELPA training.</a:t>
            </a:r>
          </a:p>
          <a:p>
            <a:pPr marL="171450" indent="-171450">
              <a:buFont typeface="Arial" panose="020B0604020202020204" pitchFamily="34" charset="0"/>
              <a:buChar char="•"/>
            </a:pPr>
            <a:r>
              <a:rPr lang="en-US" baseline="0" dirty="0" smtClean="0"/>
              <a:t>Beginning in 2022-23, the ELPA Summative no longer expires. The ELPA Screener still has an auto-submit window of 14 days.</a:t>
            </a:r>
          </a:p>
          <a:p>
            <a:pPr marL="171450" indent="-171450">
              <a:buFont typeface="Arial" panose="020B0604020202020204" pitchFamily="34" charset="0"/>
              <a:buChar char="•"/>
            </a:pPr>
            <a:r>
              <a:rPr lang="en-US" baseline="0" dirty="0" smtClean="0"/>
              <a:t>Items continue to be field tested on the ELPA Summative. More about that on a future slide.</a:t>
            </a:r>
          </a:p>
          <a:p>
            <a:pPr marL="171450" indent="-171450">
              <a:buFont typeface="Arial" panose="020B0604020202020204" pitchFamily="34" charset="0"/>
              <a:buChar char="•"/>
            </a:pPr>
            <a:r>
              <a:rPr lang="en-US" baseline="0" dirty="0" smtClean="0"/>
              <a:t>The remote ELPA Summative window was roughly one week longer in 2022-23 than in the prior year. As a reminder, the remote and in-person test windows cannot overlap, so this means the in-person window was roughly one week shorter.</a:t>
            </a:r>
          </a:p>
          <a:p>
            <a:pPr marL="171450" indent="-171450">
              <a:buFont typeface="Arial" panose="020B0604020202020204" pitchFamily="34" charset="0"/>
              <a:buChar char="•"/>
            </a:pPr>
            <a:r>
              <a:rPr lang="en-US" baseline="0" dirty="0" smtClean="0"/>
              <a:t>ODE’s approach to testing improprieties was updated. This new approach reduced invalidations due to domain exemptions.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3</a:t>
            </a:fld>
            <a:endParaRPr lang="en-US" altLang="en-US" dirty="0"/>
          </a:p>
        </p:txBody>
      </p:sp>
    </p:spTree>
    <p:extLst>
      <p:ext uri="{BB962C8B-B14F-4D97-AF65-F5344CB8AC3E}">
        <p14:creationId xmlns:p14="http://schemas.microsoft.com/office/powerpoint/2010/main" val="16746131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updates on this slide are related to</a:t>
            </a:r>
            <a:r>
              <a:rPr lang="en-US" baseline="0" dirty="0" smtClean="0"/>
              <a:t> ELPA, but do not directly concern testing.</a:t>
            </a:r>
          </a:p>
          <a:p>
            <a:pPr marL="171450" indent="-171450">
              <a:buFont typeface="Arial" panose="020B0604020202020204" pitchFamily="34" charset="0"/>
              <a:buChar char="•"/>
            </a:pPr>
            <a:r>
              <a:rPr lang="en-US" baseline="0" dirty="0" smtClean="0"/>
              <a:t>A single Oregon Language Use Survey is now available and required for district use statewide. As a reminder, the language of the LUS must be used as is.</a:t>
            </a:r>
          </a:p>
          <a:p>
            <a:pPr marL="171450" indent="-171450">
              <a:buFont typeface="Arial" panose="020B0604020202020204" pitchFamily="34" charset="0"/>
              <a:buChar char="•"/>
            </a:pPr>
            <a:r>
              <a:rPr lang="en-US" baseline="0" dirty="0" smtClean="0"/>
              <a:t>ELPA21 published a supplement for their EL educator toolkit. This supplement was free to download during the 2022-23 school year, and is now available in the NABE store for purchase. We expect the next supplement in the series to become available in the 2023-24 school year. Like those that came before, it will likely be available for free download during the school year, after which time it will be purchasable through the NABE store.</a:t>
            </a:r>
          </a:p>
          <a:p>
            <a:pPr marL="171450" indent="-171450">
              <a:buFont typeface="Arial" panose="020B0604020202020204" pitchFamily="34" charset="0"/>
              <a:buChar char="•"/>
            </a:pPr>
            <a:r>
              <a:rPr lang="en-US" baseline="0" dirty="0" smtClean="0"/>
              <a:t>The ELPA Summative has been added to the Approved Evidence List for the Oregon State Seal of </a:t>
            </a:r>
            <a:r>
              <a:rPr lang="en-US" baseline="0" dirty="0" err="1" smtClean="0"/>
              <a:t>Biliteracy</a:t>
            </a:r>
            <a:r>
              <a:rPr lang="en-US" baseline="0" dirty="0" smtClean="0"/>
              <a:t> and </a:t>
            </a:r>
            <a:r>
              <a:rPr lang="en-US" baseline="0" dirty="0" err="1" smtClean="0"/>
              <a:t>Multiliteracy</a:t>
            </a:r>
            <a:r>
              <a:rPr lang="en-US" baseline="0" dirty="0" smtClean="0"/>
              <a:t>. Individual domains scoring 4 or higher may be used on the test to support a claim of English proficiency, even if the overall profile on the test is not Proficient.</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4</a:t>
            </a:fld>
            <a:endParaRPr lang="en-US" altLang="en-US" dirty="0"/>
          </a:p>
        </p:txBody>
      </p:sp>
    </p:spTree>
    <p:extLst>
      <p:ext uri="{BB962C8B-B14F-4D97-AF65-F5344CB8AC3E}">
        <p14:creationId xmlns:p14="http://schemas.microsoft.com/office/powerpoint/2010/main" val="12468944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following slides list relevant news and updates for the 2023-24 school year.</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5</a:t>
            </a:fld>
            <a:endParaRPr lang="en-US" altLang="en-US" dirty="0"/>
          </a:p>
        </p:txBody>
      </p:sp>
    </p:spTree>
    <p:extLst>
      <p:ext uri="{BB962C8B-B14F-4D97-AF65-F5344CB8AC3E}">
        <p14:creationId xmlns:p14="http://schemas.microsoft.com/office/powerpoint/2010/main" val="31045043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As mentioned</a:t>
            </a:r>
            <a:r>
              <a:rPr lang="en-US" altLang="en-US" baseline="0" dirty="0" smtClean="0"/>
              <a:t> earlier, the new Alt ELPA underwent an operational field test this last spring. Standard setting panels must review the data before final scores can be released. We have not yet been given a firm date as to when final scores will be available, but this should happen in late 2023.</a:t>
            </a:r>
          </a:p>
          <a:p>
            <a:endParaRPr lang="en-US" altLang="en-US" baseline="0" dirty="0" smtClean="0"/>
          </a:p>
          <a:p>
            <a:r>
              <a:rPr lang="en-US" altLang="en-US" baseline="0" dirty="0" smtClean="0"/>
              <a:t>At present, we are not aware of any work being done on an Alt ELPA Screener. If the Alt ELPA follows the pattern of the ELPA Summative, work on the screener will not begin before the summative version of the test is stable.</a:t>
            </a:r>
            <a:endParaRPr lang="en-US" altLang="en-US" dirty="0" smtClean="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F5BF21-9435-4C05-B7C1-8AB5B9729F7B}" type="slidenum">
              <a:rPr lang="en-US" altLang="en-US" smtClean="0"/>
              <a:pPr>
                <a:spcBef>
                  <a:spcPct val="0"/>
                </a:spcBef>
              </a:pPr>
              <a:t>6</a:t>
            </a:fld>
            <a:endParaRPr lang="en-US" altLang="en-US" dirty="0" smtClean="0"/>
          </a:p>
        </p:txBody>
      </p:sp>
    </p:spTree>
    <p:extLst>
      <p:ext uri="{BB962C8B-B14F-4D97-AF65-F5344CB8AC3E}">
        <p14:creationId xmlns:p14="http://schemas.microsoft.com/office/powerpoint/2010/main" val="22005719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eligibility criteria</a:t>
            </a:r>
            <a:r>
              <a:rPr lang="en-US" baseline="0" dirty="0" smtClean="0"/>
              <a:t> for participating in the Alt ELPA are virtually the same as those for participating in the Oregon Extended suite of assessments. There are two significant differences: first, that students must also have English learner status to be eligible for the Alt ELPA, and second, that the Alt ELPA is available in grades where the OR Extended is not administered. If a student with EL status is found eligible to participate in one test but not the other, this may be a sign of inconsistent understanding regarding the eligibility criteria.</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7</a:t>
            </a:fld>
            <a:endParaRPr lang="en-US" altLang="en-US" dirty="0"/>
          </a:p>
        </p:txBody>
      </p:sp>
    </p:spTree>
    <p:extLst>
      <p:ext uri="{BB962C8B-B14F-4D97-AF65-F5344CB8AC3E}">
        <p14:creationId xmlns:p14="http://schemas.microsoft.com/office/powerpoint/2010/main" val="1774427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t>
            </a:r>
            <a:r>
              <a:rPr lang="en-US" baseline="0" dirty="0" smtClean="0"/>
              <a:t>veryone involved in testing should be aware of testing requirements recorded in a student’s IEP. Do not administer a test that contradicts what is recorded in the IEP, even if a verbal agreement or informal understanding exists. It is also important to remember that the Alt ELPA differs significantly from the ELPA Summative. Domain exemptions that were appropriate on the ELPA Summative may not be appropriate if the student is now participating in the Alt ELPA.</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8</a:t>
            </a:fld>
            <a:endParaRPr lang="en-US" altLang="en-US" dirty="0"/>
          </a:p>
        </p:txBody>
      </p:sp>
    </p:spTree>
    <p:extLst>
      <p:ext uri="{BB962C8B-B14F-4D97-AF65-F5344CB8AC3E}">
        <p14:creationId xmlns:p14="http://schemas.microsoft.com/office/powerpoint/2010/main" val="8413072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Field</a:t>
            </a:r>
            <a:r>
              <a:rPr lang="en-US" altLang="en-US" baseline="0" dirty="0" smtClean="0"/>
              <a:t> test items on the ELPA Summative will cause the test to exceed the item counts present in the test specifications. Field test items are unscored. All items in development are tested on the ELPA Summative, even those being designed for the Screener.</a:t>
            </a:r>
            <a:endParaRPr lang="en-US" altLang="en-US" dirty="0" smtClean="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F5BF21-9435-4C05-B7C1-8AB5B9729F7B}" type="slidenum">
              <a:rPr lang="en-US" altLang="en-US" smtClean="0"/>
              <a:pPr>
                <a:spcBef>
                  <a:spcPct val="0"/>
                </a:spcBef>
              </a:pPr>
              <a:t>9</a:t>
            </a:fld>
            <a:endParaRPr lang="en-US" altLang="en-US" dirty="0" smtClean="0"/>
          </a:p>
        </p:txBody>
      </p:sp>
    </p:spTree>
    <p:extLst>
      <p:ext uri="{BB962C8B-B14F-4D97-AF65-F5344CB8AC3E}">
        <p14:creationId xmlns:p14="http://schemas.microsoft.com/office/powerpoint/2010/main" val="26022165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8.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3.xml"/><Relationship Id="rId4" Type="http://schemas.openxmlformats.org/officeDocument/2006/relationships/image" Target="../media/image8.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4.xml"/><Relationship Id="rId4" Type="http://schemas.openxmlformats.org/officeDocument/2006/relationships/image" Target="../media/image8.png"/></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5.xml"/><Relationship Id="rId4" Type="http://schemas.openxmlformats.org/officeDocument/2006/relationships/image" Target="../media/image8.png"/></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6.xml"/><Relationship Id="rId4" Type="http://schemas.openxmlformats.org/officeDocument/2006/relationships/image" Target="../media/image8.png"/></Relationships>
</file>

<file path=ppt/slideLayouts/_rels/slideLayout6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7.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atin typeface="Arial" panose="020B0604020202020204" pitchFamily="34" charset="0"/>
                <a:cs typeface="Arial" panose="020B06040202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5" name="Slide Number Placeholder 4"/>
          <p:cNvSpPr>
            <a:spLocks noGrp="1"/>
          </p:cNvSpPr>
          <p:nvPr>
            <p:ph type="sldNum" sz="quarter" idx="10"/>
          </p:nvPr>
        </p:nvSpPr>
        <p:spPr/>
        <p:txBody>
          <a:bodyPr/>
          <a:lstStyle/>
          <a:p>
            <a:pPr>
              <a:defRPr/>
            </a:pPr>
            <a:fld id="{600AE717-2294-4A19-AA34-D65D5F954A77}" type="slidenum">
              <a:rPr lang="en-US" altLang="en-US" smtClean="0"/>
              <a:pPr>
                <a:defRPr/>
              </a:pPr>
              <a:t>‹#›</a:t>
            </a:fld>
            <a:endParaRPr lang="en-US" altLang="en-US" dirty="0"/>
          </a:p>
        </p:txBody>
      </p:sp>
    </p:spTree>
    <p:extLst>
      <p:ext uri="{BB962C8B-B14F-4D97-AF65-F5344CB8AC3E}">
        <p14:creationId xmlns:p14="http://schemas.microsoft.com/office/powerpoint/2010/main" val="760151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Bookman Old Style" panose="02050604050505020204" pitchFamily="18"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a:xfrm>
            <a:off x="457200" y="6245225"/>
            <a:ext cx="2133600" cy="476250"/>
          </a:xfrm>
          <a:prstGeom prst="rect">
            <a:avLst/>
          </a:prstGeom>
        </p:spPr>
        <p:txBody>
          <a:bodyPr/>
          <a:lstStyle>
            <a:lvl1pPr>
              <a:defRPr/>
            </a:lvl1pPr>
          </a:lstStyle>
          <a:p>
            <a:pPr>
              <a:defRPr/>
            </a:pPr>
            <a:fld id="{4F27FEFD-4A48-404F-9949-D221A4ECBA43}" type="datetime1">
              <a:rPr lang="en-US" altLang="en-US" smtClean="0"/>
              <a:t>6/1/2023</a:t>
            </a:fld>
            <a:endParaRPr lang="en-US" altLang="en-US" dirty="0"/>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pPr>
              <a:defRPr/>
            </a:pPr>
            <a:fld id="{009469E9-0418-4C3D-B736-CDA947BD4FC6}" type="slidenum">
              <a:rPr lang="en-US" altLang="en-US"/>
              <a:pPr>
                <a:defRPr/>
              </a:pPr>
              <a:t>‹#›</a:t>
            </a:fld>
            <a:endParaRPr lang="en-US" altLang="en-US" dirty="0"/>
          </a:p>
        </p:txBody>
      </p:sp>
    </p:spTree>
    <p:extLst>
      <p:ext uri="{BB962C8B-B14F-4D97-AF65-F5344CB8AC3E}">
        <p14:creationId xmlns:p14="http://schemas.microsoft.com/office/powerpoint/2010/main" val="4140714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010400" y="274638"/>
            <a:ext cx="2057400" cy="5851525"/>
          </a:xfrm>
        </p:spPr>
        <p:txBody>
          <a:bodyPr vert="eaVert"/>
          <a:lstStyle>
            <a:lvl1pPr>
              <a:defRPr sz="4000">
                <a:latin typeface="Bookman Old Style" panose="02050604050505020204" pitchFamily="18"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274638"/>
            <a:ext cx="6019800" cy="5578705"/>
          </a:xfrm>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a:xfrm>
            <a:off x="457200" y="6245225"/>
            <a:ext cx="2133600" cy="476250"/>
          </a:xfrm>
          <a:prstGeom prst="rect">
            <a:avLst/>
          </a:prstGeom>
        </p:spPr>
        <p:txBody>
          <a:bodyPr/>
          <a:lstStyle>
            <a:lvl1pPr>
              <a:defRPr/>
            </a:lvl1pPr>
          </a:lstStyle>
          <a:p>
            <a:pPr>
              <a:defRPr/>
            </a:pPr>
            <a:fld id="{1743977F-D4FD-45D5-9871-EEAFF538FF86}" type="datetime1">
              <a:rPr lang="en-US" altLang="en-US" smtClean="0"/>
              <a:t>6/1/2023</a:t>
            </a:fld>
            <a:endParaRPr lang="en-US" altLang="en-US" dirty="0"/>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pPr>
              <a:defRPr/>
            </a:pPr>
            <a:fld id="{756E58F0-8A76-43A2-9714-A00B8B39E720}" type="slidenum">
              <a:rPr lang="en-US" altLang="en-US"/>
              <a:pPr>
                <a:defRPr/>
              </a:pPr>
              <a:t>‹#›</a:t>
            </a:fld>
            <a:endParaRPr lang="en-US" altLang="en-US" dirty="0"/>
          </a:p>
        </p:txBody>
      </p:sp>
    </p:spTree>
    <p:extLst>
      <p:ext uri="{BB962C8B-B14F-4D97-AF65-F5344CB8AC3E}">
        <p14:creationId xmlns:p14="http://schemas.microsoft.com/office/powerpoint/2010/main" val="30201426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4" name="Straight Connector 3"/>
          <p:cNvSpPr>
            <a:spLocks noChangeShapeType="1"/>
          </p:cNvSpPr>
          <p:nvPr userDrawn="1"/>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p>
        </p:txBody>
      </p:sp>
      <p:sp>
        <p:nvSpPr>
          <p:cNvPr id="5" name="Oval 4"/>
          <p:cNvSpPr/>
          <p:nvPr userDrawn="1"/>
        </p:nvSpPr>
        <p:spPr bwMode="auto">
          <a:xfrm>
            <a:off x="3886200" y="3505200"/>
            <a:ext cx="688975" cy="688975"/>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pic>
        <p:nvPicPr>
          <p:cNvPr id="6" name="Picture 2" descr="OAKS Tree Only Paper_2014"/>
          <p:cNvPicPr>
            <a:picLocks noChangeAspect="1" noChangeArrowheads="1"/>
          </p:cNvPicPr>
          <p:nvPr userDrawn="1"/>
        </p:nvPicPr>
        <p:blipFill>
          <a:blip r:embed="rId2">
            <a:extLst>
              <a:ext uri="{28A0092B-C50C-407E-A947-70E740481C1C}">
                <a14:useLocalDpi xmlns:a14="http://schemas.microsoft.com/office/drawing/2010/main" val="0"/>
              </a:ext>
            </a:extLst>
          </a:blip>
          <a:srcRect l="27104" t="1495" r="28221" b="39485"/>
          <a:stretch>
            <a:fillRect/>
          </a:stretch>
        </p:blipFill>
        <p:spPr bwMode="auto">
          <a:xfrm>
            <a:off x="3930650" y="3516313"/>
            <a:ext cx="64135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7"/>
          <p:cNvSpPr>
            <a:spLocks noGrp="1"/>
          </p:cNvSpPr>
          <p:nvPr>
            <p:ph type="ctrTitle"/>
          </p:nvPr>
        </p:nvSpPr>
        <p:spPr>
          <a:xfrm>
            <a:off x="1143000" y="1371600"/>
            <a:ext cx="6172200" cy="1371600"/>
          </a:xfrm>
        </p:spPr>
        <p:txBody>
          <a:bodyPr/>
          <a:lstStyle>
            <a:lvl1pPr algn="ctr">
              <a:defRPr sz="3600" b="1" cap="none" baseline="0"/>
            </a:lvl1pPr>
          </a:lstStyle>
          <a:p>
            <a:r>
              <a:rPr lang="en-US" dirty="0" smtClean="0"/>
              <a:t>Click to edit Master title style</a:t>
            </a:r>
            <a:endParaRPr lang="en-US" dirty="0"/>
          </a:p>
        </p:txBody>
      </p:sp>
      <p:sp>
        <p:nvSpPr>
          <p:cNvPr id="10" name="Content Placeholder 7"/>
          <p:cNvSpPr>
            <a:spLocks noGrp="1"/>
          </p:cNvSpPr>
          <p:nvPr>
            <p:ph sz="quarter" idx="1"/>
          </p:nvPr>
        </p:nvSpPr>
        <p:spPr>
          <a:xfrm>
            <a:off x="1143000" y="2743200"/>
            <a:ext cx="6172200" cy="457200"/>
          </a:xfrm>
        </p:spPr>
        <p:txBody>
          <a:bodyPr/>
          <a:lstStyle>
            <a:lvl1pPr marL="0" indent="0" algn="ctr">
              <a:buFont typeface="Wingdings" panose="05000000000000000000" pitchFamily="2" charset="2"/>
              <a:buNone/>
              <a:defRPr sz="1800" i="1"/>
            </a:lvl1pPr>
            <a:lvl2pPr marL="639763" indent="-273050">
              <a:buFont typeface="Wingdings" panose="05000000000000000000" pitchFamily="2" charset="2"/>
              <a:buChar char="Ø"/>
              <a:defRPr/>
            </a:lvl2pPr>
          </a:lstStyle>
          <a:p>
            <a:pPr lvl="0"/>
            <a:r>
              <a:rPr lang="en-US" dirty="0" smtClean="0"/>
              <a:t>Click to edit Master text styles</a:t>
            </a:r>
          </a:p>
        </p:txBody>
      </p:sp>
    </p:spTree>
    <p:extLst>
      <p:ext uri="{BB962C8B-B14F-4D97-AF65-F5344CB8AC3E}">
        <p14:creationId xmlns:p14="http://schemas.microsoft.com/office/powerpoint/2010/main" val="246372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solidFill>
                <a:srgbClr val="4A3927"/>
              </a:solidFill>
            </a:endParaRPr>
          </a:p>
        </p:txBody>
      </p:sp>
      <p:sp>
        <p:nvSpPr>
          <p:cNvPr id="5" name="Oval 4"/>
          <p:cNvSpPr/>
          <p:nvPr userDrawn="1"/>
        </p:nvSpPr>
        <p:spPr bwMode="auto">
          <a:xfrm>
            <a:off x="3886200" y="3505200"/>
            <a:ext cx="688975" cy="688975"/>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solidFill>
                <a:prstClr val="white"/>
              </a:solidFill>
            </a:endParaRPr>
          </a:p>
        </p:txBody>
      </p:sp>
      <p:pic>
        <p:nvPicPr>
          <p:cNvPr id="6" name="Picture 2" descr="OAKS Tree Only Paper_2014"/>
          <p:cNvPicPr>
            <a:picLocks noChangeAspect="1" noChangeArrowheads="1"/>
          </p:cNvPicPr>
          <p:nvPr userDrawn="1"/>
        </p:nvPicPr>
        <p:blipFill>
          <a:blip r:embed="rId2">
            <a:extLst>
              <a:ext uri="{28A0092B-C50C-407E-A947-70E740481C1C}">
                <a14:useLocalDpi xmlns:a14="http://schemas.microsoft.com/office/drawing/2010/main" val="0"/>
              </a:ext>
            </a:extLst>
          </a:blip>
          <a:srcRect l="27104" t="1495" r="28221" b="39485"/>
          <a:stretch>
            <a:fillRect/>
          </a:stretch>
        </p:blipFill>
        <p:spPr bwMode="auto">
          <a:xfrm>
            <a:off x="3930650" y="3516313"/>
            <a:ext cx="64135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7"/>
          <p:cNvSpPr>
            <a:spLocks noGrp="1"/>
          </p:cNvSpPr>
          <p:nvPr>
            <p:ph type="ctrTitle"/>
          </p:nvPr>
        </p:nvSpPr>
        <p:spPr>
          <a:xfrm>
            <a:off x="1143000" y="1371600"/>
            <a:ext cx="6172200" cy="1371600"/>
          </a:xfrm>
        </p:spPr>
        <p:txBody>
          <a:bodyPr/>
          <a:lstStyle>
            <a:lvl1pPr algn="ctr">
              <a:defRPr b="1"/>
            </a:lvl1pPr>
          </a:lstStyle>
          <a:p>
            <a:r>
              <a:rPr lang="en-US" dirty="0" smtClean="0"/>
              <a:t>Click to edit Master title style</a:t>
            </a:r>
            <a:endParaRPr lang="en-US" dirty="0"/>
          </a:p>
        </p:txBody>
      </p:sp>
      <p:sp>
        <p:nvSpPr>
          <p:cNvPr id="7" name="Content Placeholder 7"/>
          <p:cNvSpPr>
            <a:spLocks noGrp="1"/>
          </p:cNvSpPr>
          <p:nvPr>
            <p:ph sz="quarter" idx="1"/>
          </p:nvPr>
        </p:nvSpPr>
        <p:spPr>
          <a:xfrm>
            <a:off x="1143000" y="2743200"/>
            <a:ext cx="6172200" cy="457200"/>
          </a:xfrm>
        </p:spPr>
        <p:txBody>
          <a:bodyPr/>
          <a:lstStyle>
            <a:lvl1pPr marL="0" indent="0" algn="ctr">
              <a:buFont typeface="Wingdings" panose="05000000000000000000" pitchFamily="2" charset="2"/>
              <a:buNone/>
              <a:defRPr sz="1900" i="1"/>
            </a:lvl1pPr>
            <a:lvl2pPr marL="639763" indent="-273050">
              <a:buFont typeface="Wingdings" panose="05000000000000000000" pitchFamily="2" charset="2"/>
              <a:buChar char="Ø"/>
              <a:defRPr/>
            </a:lvl2pPr>
          </a:lstStyle>
          <a:p>
            <a:pPr lvl="0"/>
            <a:r>
              <a:rPr lang="en-US" dirty="0" smtClean="0"/>
              <a:t>Click to edit Master text styles</a:t>
            </a:r>
          </a:p>
        </p:txBody>
      </p:sp>
    </p:spTree>
    <p:extLst>
      <p:ext uri="{BB962C8B-B14F-4D97-AF65-F5344CB8AC3E}">
        <p14:creationId xmlns:p14="http://schemas.microsoft.com/office/powerpoint/2010/main" val="31012937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154641" y="5948083"/>
            <a:ext cx="8831356"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472133"/>
            <a:ext cx="964694" cy="24384"/>
          </a:xfrm>
          <a:prstGeom prst="rect">
            <a:avLst/>
          </a:prstGeom>
        </p:spPr>
      </p:pic>
      <p:sp>
        <p:nvSpPr>
          <p:cNvPr id="2" name="Title 1"/>
          <p:cNvSpPr>
            <a:spLocks noGrp="1"/>
          </p:cNvSpPr>
          <p:nvPr>
            <p:ph type="ctrTitle"/>
          </p:nvPr>
        </p:nvSpPr>
        <p:spPr>
          <a:xfrm>
            <a:off x="1143000" y="2486702"/>
            <a:ext cx="6858000" cy="1023261"/>
          </a:xfrm>
        </p:spPr>
        <p:txBody>
          <a:bodyPr anchor="b">
            <a:normAutofit/>
          </a:bodyPr>
          <a:lstStyle>
            <a:lvl1pPr algn="ctr">
              <a:defRPr sz="405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80C2968-C8AF-4A3D-B327-0671629A8B1F}"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75328" y="214049"/>
            <a:ext cx="1593345" cy="2167132"/>
          </a:xfrm>
          <a:prstGeom prst="rect">
            <a:avLst/>
          </a:prstGeom>
        </p:spPr>
      </p:pic>
    </p:spTree>
    <p:extLst>
      <p:ext uri="{BB962C8B-B14F-4D97-AF65-F5344CB8AC3E}">
        <p14:creationId xmlns:p14="http://schemas.microsoft.com/office/powerpoint/2010/main" val="410962810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154641" y="2488758"/>
            <a:ext cx="8831356"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537883" y="2488758"/>
            <a:ext cx="8088407" cy="1900363"/>
          </a:xfrm>
        </p:spPr>
        <p:txBody>
          <a:bodyPr anchor="ctr" anchorCtr="0">
            <a:noAutofit/>
          </a:bodyPr>
          <a:lstStyle>
            <a:lvl1pPr algn="ctr">
              <a:defRPr sz="5100">
                <a:solidFill>
                  <a:schemeClr val="accent1"/>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2891118" y="6139794"/>
            <a:ext cx="3381935" cy="365125"/>
          </a:xfrm>
        </p:spPr>
        <p:txBody>
          <a:bodyPr/>
          <a:lstStyle/>
          <a:p>
            <a:fld id="{7E8BE4CC-D85A-4BD7-82BB-CBB095815D3B}" type="datetime1">
              <a:rPr lang="en-US" smtClean="0"/>
              <a:t>6/1/2023</a:t>
            </a:fld>
            <a:endParaRPr lang="en-US" dirty="0"/>
          </a:p>
        </p:txBody>
      </p:sp>
      <p:sp>
        <p:nvSpPr>
          <p:cNvPr id="11" name="Footer Placeholder 4"/>
          <p:cNvSpPr>
            <a:spLocks noGrp="1"/>
          </p:cNvSpPr>
          <p:nvPr>
            <p:ph type="ftr" sz="quarter" idx="11"/>
          </p:nvPr>
        </p:nvSpPr>
        <p:spPr>
          <a:xfrm>
            <a:off x="537882" y="6139794"/>
            <a:ext cx="2148168"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6457950" y="6139794"/>
            <a:ext cx="2168339" cy="365125"/>
          </a:xfrm>
        </p:spPr>
        <p:txBody>
          <a:bodyPr/>
          <a:lstStyle/>
          <a:p>
            <a:fld id="{D16AC7E5-7E7A-4455-8A13-FD1063EE8E5D}"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75328" y="214049"/>
            <a:ext cx="1593345" cy="2167132"/>
          </a:xfrm>
          <a:prstGeom prst="rect">
            <a:avLst/>
          </a:prstGeom>
        </p:spPr>
      </p:pic>
    </p:spTree>
    <p:extLst>
      <p:ext uri="{BB962C8B-B14F-4D97-AF65-F5344CB8AC3E}">
        <p14:creationId xmlns:p14="http://schemas.microsoft.com/office/powerpoint/2010/main" val="10465871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154641" y="215153"/>
            <a:ext cx="8831356"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40D5BCD-C127-4E21-BC08-9CA40CB7BA13}"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D16AC7E5-7E7A-4455-8A13-FD1063EE8E5D}" type="slidenum">
              <a:rPr lang="en-US" smtClean="0"/>
              <a:t>‹#›</a:t>
            </a:fld>
            <a:endParaRPr lang="en-US" dirty="0"/>
          </a:p>
        </p:txBody>
      </p:sp>
      <p:sp>
        <p:nvSpPr>
          <p:cNvPr id="9" name="Title 1"/>
          <p:cNvSpPr>
            <a:spLocks noGrp="1"/>
          </p:cNvSpPr>
          <p:nvPr>
            <p:ph type="title"/>
          </p:nvPr>
        </p:nvSpPr>
        <p:spPr>
          <a:xfrm>
            <a:off x="537882" y="457200"/>
            <a:ext cx="8088407"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45294617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154642" y="215153"/>
            <a:ext cx="3547853"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37883" y="779646"/>
            <a:ext cx="2948870" cy="2525617"/>
          </a:xfrm>
        </p:spPr>
        <p:txBody>
          <a:bodyPr anchor="t" anchorCtr="0">
            <a:normAutofit/>
          </a:bodyPr>
          <a:lstStyle>
            <a:lvl1pPr>
              <a:defRPr sz="3300"/>
            </a:lvl1pPr>
          </a:lstStyle>
          <a:p>
            <a:r>
              <a:rPr lang="en-US" smtClean="0"/>
              <a:t>Click to edit Master title style</a:t>
            </a:r>
            <a:endParaRPr lang="en-US" dirty="0"/>
          </a:p>
        </p:txBody>
      </p:sp>
      <p:sp>
        <p:nvSpPr>
          <p:cNvPr id="3" name="Content Placeholder 2"/>
          <p:cNvSpPr>
            <a:spLocks noGrp="1"/>
          </p:cNvSpPr>
          <p:nvPr>
            <p:ph idx="1"/>
          </p:nvPr>
        </p:nvSpPr>
        <p:spPr>
          <a:xfrm>
            <a:off x="3887391" y="779647"/>
            <a:ext cx="462915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CB63431-4032-43AA-B285-E525F0074792}" type="datetime1">
              <a:rPr lang="en-US" smtClean="0"/>
              <a:t>6/1/2023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D16AC7E5-7E7A-4455-8A13-FD1063EE8E5D}" type="slidenum">
              <a:rPr lang="en-US" smtClean="0"/>
              <a:t>‹#›</a:t>
            </a:fld>
            <a:endParaRPr lang="en-US" dirty="0"/>
          </a:p>
        </p:txBody>
      </p:sp>
      <p:sp>
        <p:nvSpPr>
          <p:cNvPr id="9" name="Picture Placeholder 8"/>
          <p:cNvSpPr>
            <a:spLocks noGrp="1"/>
          </p:cNvSpPr>
          <p:nvPr>
            <p:ph type="pic" sz="quarter" idx="13"/>
          </p:nvPr>
        </p:nvSpPr>
        <p:spPr>
          <a:xfrm>
            <a:off x="537883" y="3540125"/>
            <a:ext cx="2948870" cy="2320926"/>
          </a:xfrm>
        </p:spPr>
        <p:txBody>
          <a:bodyPr/>
          <a:lstStyle>
            <a:lvl1pPr marL="0" indent="0">
              <a:buNone/>
              <a:defRPr/>
            </a:lvl1pPr>
          </a:lstStyle>
          <a:p>
            <a:r>
              <a:rPr lang="en-US" smtClean="0"/>
              <a:t>Click icon to add picture</a:t>
            </a:r>
            <a:endParaRPr lang="en-US" dirty="0"/>
          </a:p>
        </p:txBody>
      </p:sp>
    </p:spTree>
    <p:extLst>
      <p:ext uri="{BB962C8B-B14F-4D97-AF65-F5344CB8AC3E}">
        <p14:creationId xmlns:p14="http://schemas.microsoft.com/office/powerpoint/2010/main" val="40229639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7F2E8A-4E57-4712-B1E3-40DF235C90C8}"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D16AC7E5-7E7A-4455-8A13-FD1063EE8E5D}" type="slidenum">
              <a:rPr lang="en-US" smtClean="0"/>
              <a:t>‹#›</a:t>
            </a:fld>
            <a:endParaRPr lang="en-US" dirty="0"/>
          </a:p>
        </p:txBody>
      </p:sp>
    </p:spTree>
    <p:extLst>
      <p:ext uri="{BB962C8B-B14F-4D97-AF65-F5344CB8AC3E}">
        <p14:creationId xmlns:p14="http://schemas.microsoft.com/office/powerpoint/2010/main" val="35283542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7882" y="1825625"/>
            <a:ext cx="397696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997139"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DC0B499-BF27-4F27-B33D-FACFC2898C39}" type="datetime1">
              <a:rPr lang="en-US" smtClean="0"/>
              <a:t>6/1/2023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D16AC7E5-7E7A-4455-8A13-FD1063EE8E5D}" type="slidenum">
              <a:rPr lang="en-US" smtClean="0"/>
              <a:t>‹#›</a:t>
            </a:fld>
            <a:endParaRPr lang="en-US" dirty="0"/>
          </a:p>
        </p:txBody>
      </p:sp>
    </p:spTree>
    <p:extLst>
      <p:ext uri="{BB962C8B-B14F-4D97-AF65-F5344CB8AC3E}">
        <p14:creationId xmlns:p14="http://schemas.microsoft.com/office/powerpoint/2010/main" val="372325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838200" y="1600201"/>
            <a:ext cx="8229600" cy="426719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a:xfrm>
            <a:off x="457200" y="6245225"/>
            <a:ext cx="2133600" cy="476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6A85E9C6-66C3-4488-978C-2017E90630A2}" type="datetime1">
              <a:rPr lang="en-US" altLang="en-US" smtClean="0"/>
              <a:t>6/1/2023</a:t>
            </a:fld>
            <a:endParaRPr lang="en-US" altLang="en-US" dirty="0"/>
          </a:p>
        </p:txBody>
      </p:sp>
      <p:sp>
        <p:nvSpPr>
          <p:cNvPr id="6" name="Slide Number Placeholder 5"/>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pPr>
              <a:defRPr/>
            </a:pPr>
            <a:fld id="{B64809B7-C5B5-4638-B479-F570D7710832}" type="slidenum">
              <a:rPr lang="en-US" altLang="en-US"/>
              <a:pPr>
                <a:defRPr/>
              </a:pPr>
              <a:t>‹#›</a:t>
            </a:fld>
            <a:endParaRPr lang="en-US" altLang="en-US" dirty="0"/>
          </a:p>
        </p:txBody>
      </p:sp>
    </p:spTree>
    <p:extLst>
      <p:ext uri="{BB962C8B-B14F-4D97-AF65-F5344CB8AC3E}">
        <p14:creationId xmlns:p14="http://schemas.microsoft.com/office/powerpoint/2010/main" val="38964432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7883" y="1681163"/>
            <a:ext cx="3960299" cy="823912"/>
          </a:xfrm>
        </p:spPr>
        <p:txBody>
          <a:bodyPr anchor="t" anchorCtr="0">
            <a:normAutofit/>
          </a:bodyPr>
          <a:lstStyle>
            <a:lvl1pPr marL="0" indent="0">
              <a:buNone/>
              <a:defRPr sz="24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537883" y="2505076"/>
            <a:ext cx="39602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997139" cy="823912"/>
          </a:xfrm>
        </p:spPr>
        <p:txBody>
          <a:bodyPr anchor="t" anchorCtr="0"/>
          <a:lstStyle>
            <a:lvl1pPr marL="0" indent="0">
              <a:buNone/>
              <a:defRPr sz="24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6"/>
            <a:ext cx="399713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358E86-32BC-4E63-9B31-D70C811B540F}" type="datetime1">
              <a:rPr lang="en-US" smtClean="0"/>
              <a:t>6/1/2023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D16AC7E5-7E7A-4455-8A13-FD1063EE8E5D}" type="slidenum">
              <a:rPr lang="en-US" smtClean="0"/>
              <a:t>‹#›</a:t>
            </a:fld>
            <a:endParaRPr lang="en-US" dirty="0"/>
          </a:p>
        </p:txBody>
      </p:sp>
      <p:sp>
        <p:nvSpPr>
          <p:cNvPr id="10" name="Title 1"/>
          <p:cNvSpPr>
            <a:spLocks noGrp="1"/>
          </p:cNvSpPr>
          <p:nvPr>
            <p:ph type="title"/>
          </p:nvPr>
        </p:nvSpPr>
        <p:spPr>
          <a:xfrm>
            <a:off x="537882" y="457200"/>
            <a:ext cx="8088407" cy="1026460"/>
          </a:xfrm>
        </p:spPr>
        <p:txBody>
          <a:bodyPr>
            <a:normAutofit/>
          </a:bodyPr>
          <a:lstStyle>
            <a:lvl1pPr>
              <a:defRPr sz="2400"/>
            </a:lvl1pPr>
          </a:lstStyle>
          <a:p>
            <a:r>
              <a:rPr lang="en-US" smtClean="0"/>
              <a:t>Click to edit Master title style</a:t>
            </a:r>
            <a:endParaRPr lang="en-US" dirty="0"/>
          </a:p>
        </p:txBody>
      </p:sp>
    </p:spTree>
    <p:extLst>
      <p:ext uri="{BB962C8B-B14F-4D97-AF65-F5344CB8AC3E}">
        <p14:creationId xmlns:p14="http://schemas.microsoft.com/office/powerpoint/2010/main" val="23694393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Title Only">
    <p:spTree>
      <p:nvGrpSpPr>
        <p:cNvPr id="1" name=""/>
        <p:cNvGrpSpPr/>
        <p:nvPr/>
      </p:nvGrpSpPr>
      <p:grpSpPr>
        <a:xfrm>
          <a:off x="0" y="0"/>
          <a:ext cx="0" cy="0"/>
          <a:chOff x="0" y="0"/>
          <a:chExt cx="0" cy="0"/>
        </a:xfrm>
      </p:grpSpPr>
      <p:sp>
        <p:nvSpPr>
          <p:cNvPr id="6" name="Rectangle 5"/>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852962F-054E-4CDB-9B9A-DFD3E6C3A1B6}" type="datetime1">
              <a:rPr lang="en-US" smtClean="0"/>
              <a:t>6/1/2023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537882" y="457200"/>
            <a:ext cx="8088407"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11842999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F2407B57-70C1-480C-BF97-48F9F47AF846}" type="datetime1">
              <a:rPr lang="en-US" smtClean="0"/>
              <a:t>6/1/2023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D16AC7E5-7E7A-4455-8A13-FD1063EE8E5D}" type="slidenum">
              <a:rPr lang="en-US" smtClean="0"/>
              <a:t>‹#›</a:t>
            </a:fld>
            <a:endParaRPr lang="en-US" dirty="0"/>
          </a:p>
        </p:txBody>
      </p:sp>
      <p:sp>
        <p:nvSpPr>
          <p:cNvPr id="7" name="Content Placeholder 6"/>
          <p:cNvSpPr>
            <a:spLocks noGrp="1"/>
          </p:cNvSpPr>
          <p:nvPr>
            <p:ph sz="quarter" idx="13"/>
          </p:nvPr>
        </p:nvSpPr>
        <p:spPr>
          <a:xfrm>
            <a:off x="537882" y="659958"/>
            <a:ext cx="8088407"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0479007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848895"/>
            <a:ext cx="964694" cy="24384"/>
          </a:xfrm>
          <a:prstGeom prst="rect">
            <a:avLst/>
          </a:prstGeom>
        </p:spPr>
      </p:pic>
      <p:sp>
        <p:nvSpPr>
          <p:cNvPr id="2" name="Title 1"/>
          <p:cNvSpPr>
            <a:spLocks noGrp="1"/>
          </p:cNvSpPr>
          <p:nvPr>
            <p:ph type="ctrTitle" hasCustomPrompt="1"/>
          </p:nvPr>
        </p:nvSpPr>
        <p:spPr>
          <a:xfrm>
            <a:off x="1143000" y="1499125"/>
            <a:ext cx="6858000" cy="2387600"/>
          </a:xfrm>
        </p:spPr>
        <p:txBody>
          <a:bodyPr anchor="b">
            <a:noAutofit/>
          </a:bodyPr>
          <a:lstStyle>
            <a:lvl1pPr algn="ctr">
              <a:defRPr sz="9000">
                <a:solidFill>
                  <a:schemeClr val="accent1"/>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3CFDEEA8-4CC5-46FB-87BB-75DB41CFD2BC}"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D16AC7E5-7E7A-4455-8A13-FD1063EE8E5D}" type="slidenum">
              <a:rPr lang="en-US" smtClean="0"/>
              <a:t>‹#›</a:t>
            </a:fld>
            <a:endParaRPr lang="en-US" dirty="0"/>
          </a:p>
        </p:txBody>
      </p:sp>
      <p:sp>
        <p:nvSpPr>
          <p:cNvPr id="9" name="Subtitle 2"/>
          <p:cNvSpPr>
            <a:spLocks noGrp="1"/>
          </p:cNvSpPr>
          <p:nvPr>
            <p:ph type="subTitle" idx="1"/>
          </p:nvPr>
        </p:nvSpPr>
        <p:spPr>
          <a:xfrm>
            <a:off x="1143000" y="4003185"/>
            <a:ext cx="6858000" cy="880607"/>
          </a:xfrm>
        </p:spPr>
        <p:txBody>
          <a:bodyPr/>
          <a:lstStyle>
            <a:lvl1pPr marL="0" indent="0" algn="ctr">
              <a:buNone/>
              <a:defRPr sz="180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Tree>
    <p:extLst>
      <p:ext uri="{BB962C8B-B14F-4D97-AF65-F5344CB8AC3E}">
        <p14:creationId xmlns:p14="http://schemas.microsoft.com/office/powerpoint/2010/main" val="31139697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848895"/>
            <a:ext cx="964694" cy="24384"/>
          </a:xfrm>
          <a:prstGeom prst="rect">
            <a:avLst/>
          </a:prstGeom>
        </p:spPr>
      </p:pic>
      <p:sp>
        <p:nvSpPr>
          <p:cNvPr id="2" name="Title 1"/>
          <p:cNvSpPr>
            <a:spLocks noGrp="1"/>
          </p:cNvSpPr>
          <p:nvPr>
            <p:ph type="ctrTitle" hasCustomPrompt="1"/>
          </p:nvPr>
        </p:nvSpPr>
        <p:spPr>
          <a:xfrm>
            <a:off x="1143000" y="1499125"/>
            <a:ext cx="6858000" cy="2387600"/>
          </a:xfrm>
        </p:spPr>
        <p:txBody>
          <a:bodyPr anchor="b">
            <a:noAutofit/>
          </a:bodyPr>
          <a:lstStyle>
            <a:lvl1pPr algn="ctr">
              <a:defRPr sz="9000">
                <a:solidFill>
                  <a:schemeClr val="accent1"/>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31A77E97-8D5D-4589-AEA7-11BA11901245}"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D16AC7E5-7E7A-4455-8A13-FD1063EE8E5D}"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38718" y="4043402"/>
            <a:ext cx="37503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68720" y="4043402"/>
            <a:ext cx="375030" cy="500040"/>
          </a:xfrm>
          <a:prstGeom prst="rect">
            <a:avLst/>
          </a:prstGeom>
        </p:spPr>
      </p:pic>
      <p:sp>
        <p:nvSpPr>
          <p:cNvPr id="13" name="TextBox 12"/>
          <p:cNvSpPr txBox="1"/>
          <p:nvPr/>
        </p:nvSpPr>
        <p:spPr>
          <a:xfrm>
            <a:off x="2038718" y="4043402"/>
            <a:ext cx="5105032"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smtClean="0">
                <a:solidFill>
                  <a:schemeClr val="accent1"/>
                </a:solidFill>
              </a:rPr>
              <a:t>twitter.com/</a:t>
            </a:r>
            <a:r>
              <a:rPr lang="en-US" sz="1800" dirty="0" err="1" smtClean="0">
                <a:solidFill>
                  <a:schemeClr val="accent1"/>
                </a:solidFill>
              </a:rPr>
              <a:t>ORDeptEd</a:t>
            </a:r>
            <a:r>
              <a:rPr lang="en-US" sz="1800" dirty="0" smtClean="0">
                <a:solidFill>
                  <a:schemeClr val="accent1"/>
                </a:solidFill>
              </a:rPr>
              <a:t> | fb.com/</a:t>
            </a:r>
            <a:r>
              <a:rPr lang="en-US" sz="1800" dirty="0" err="1" smtClean="0">
                <a:solidFill>
                  <a:schemeClr val="accent1"/>
                </a:solidFill>
              </a:rPr>
              <a:t>ORDeptEd</a:t>
            </a:r>
            <a:endParaRPr lang="en-US" sz="1800" dirty="0" smtClean="0">
              <a:solidFill>
                <a:schemeClr val="accent1"/>
              </a:solidFill>
            </a:endParaRPr>
          </a:p>
        </p:txBody>
      </p:sp>
    </p:spTree>
    <p:extLst>
      <p:ext uri="{BB962C8B-B14F-4D97-AF65-F5344CB8AC3E}">
        <p14:creationId xmlns:p14="http://schemas.microsoft.com/office/powerpoint/2010/main" val="11818440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154641" y="5948083"/>
            <a:ext cx="8831356"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472133"/>
            <a:ext cx="964694" cy="24384"/>
          </a:xfrm>
          <a:prstGeom prst="rect">
            <a:avLst/>
          </a:prstGeom>
        </p:spPr>
      </p:pic>
      <p:sp>
        <p:nvSpPr>
          <p:cNvPr id="2" name="Title 1"/>
          <p:cNvSpPr>
            <a:spLocks noGrp="1"/>
          </p:cNvSpPr>
          <p:nvPr>
            <p:ph type="ctrTitle"/>
          </p:nvPr>
        </p:nvSpPr>
        <p:spPr>
          <a:xfrm>
            <a:off x="1143000" y="2486702"/>
            <a:ext cx="6858000" cy="1023261"/>
          </a:xfrm>
        </p:spPr>
        <p:txBody>
          <a:bodyPr anchor="b">
            <a:normAutofit/>
          </a:bodyPr>
          <a:lstStyle>
            <a:lvl1pPr algn="ctr">
              <a:defRPr sz="4050">
                <a:solidFill>
                  <a:schemeClr val="accent5"/>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solidFill>
                  <a:schemeClr val="accent5"/>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911872D-ED25-457A-A372-5618B0BF89C9}"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75328" y="214049"/>
            <a:ext cx="1593345" cy="2167132"/>
          </a:xfrm>
          <a:prstGeom prst="rect">
            <a:avLst/>
          </a:prstGeom>
        </p:spPr>
      </p:pic>
    </p:spTree>
    <p:extLst>
      <p:ext uri="{BB962C8B-B14F-4D97-AF65-F5344CB8AC3E}">
        <p14:creationId xmlns:p14="http://schemas.microsoft.com/office/powerpoint/2010/main" val="3423781406"/>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154641" y="2488758"/>
            <a:ext cx="8831356"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537883" y="2488758"/>
            <a:ext cx="8088407" cy="1900363"/>
          </a:xfrm>
        </p:spPr>
        <p:txBody>
          <a:bodyPr anchor="ctr" anchorCtr="0">
            <a:noAutofit/>
          </a:bodyPr>
          <a:lstStyle>
            <a:lvl1pPr algn="ctr">
              <a:defRPr sz="5100">
                <a:solidFill>
                  <a:schemeClr val="accent5"/>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2891118" y="6139794"/>
            <a:ext cx="3381935" cy="365125"/>
          </a:xfrm>
        </p:spPr>
        <p:txBody>
          <a:bodyPr/>
          <a:lstStyle/>
          <a:p>
            <a:fld id="{EA7D1C9E-5A7E-4821-8D91-12C6B133A07F}" type="datetime1">
              <a:rPr lang="en-US" smtClean="0"/>
              <a:t>6/1/2023</a:t>
            </a:fld>
            <a:endParaRPr lang="en-US" dirty="0"/>
          </a:p>
        </p:txBody>
      </p:sp>
      <p:sp>
        <p:nvSpPr>
          <p:cNvPr id="11" name="Footer Placeholder 4"/>
          <p:cNvSpPr>
            <a:spLocks noGrp="1"/>
          </p:cNvSpPr>
          <p:nvPr>
            <p:ph type="ftr" sz="quarter" idx="11"/>
          </p:nvPr>
        </p:nvSpPr>
        <p:spPr>
          <a:xfrm>
            <a:off x="537882" y="6139794"/>
            <a:ext cx="2148168"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6457950" y="6139794"/>
            <a:ext cx="2168339"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75328" y="214049"/>
            <a:ext cx="1593345" cy="2167132"/>
          </a:xfrm>
          <a:prstGeom prst="rect">
            <a:avLst/>
          </a:prstGeom>
        </p:spPr>
      </p:pic>
    </p:spTree>
    <p:extLst>
      <p:ext uri="{BB962C8B-B14F-4D97-AF65-F5344CB8AC3E}">
        <p14:creationId xmlns:p14="http://schemas.microsoft.com/office/powerpoint/2010/main" val="9802017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154641" y="215153"/>
            <a:ext cx="8831356"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185998-22C3-4017-9AED-AF728A355DAD}"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537882" y="457200"/>
            <a:ext cx="8088407"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493913162"/>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154642" y="215153"/>
            <a:ext cx="3547853"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37883" y="779645"/>
            <a:ext cx="2948870" cy="2542395"/>
          </a:xfrm>
        </p:spPr>
        <p:txBody>
          <a:bodyPr anchor="t" anchorCtr="0">
            <a:normAutofit/>
          </a:bodyPr>
          <a:lstStyle>
            <a:lvl1pPr>
              <a:defRPr sz="3300"/>
            </a:lvl1pPr>
          </a:lstStyle>
          <a:p>
            <a:r>
              <a:rPr lang="en-US" smtClean="0"/>
              <a:t>Click to edit Master title style</a:t>
            </a:r>
            <a:endParaRPr lang="en-US" dirty="0"/>
          </a:p>
        </p:txBody>
      </p:sp>
      <p:sp>
        <p:nvSpPr>
          <p:cNvPr id="3" name="Content Placeholder 2"/>
          <p:cNvSpPr>
            <a:spLocks noGrp="1"/>
          </p:cNvSpPr>
          <p:nvPr>
            <p:ph idx="1"/>
          </p:nvPr>
        </p:nvSpPr>
        <p:spPr>
          <a:xfrm>
            <a:off x="3887391" y="779647"/>
            <a:ext cx="462915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D0E6839-5371-47B2-AF42-8BA2DA39D303}" type="datetime1">
              <a:rPr lang="en-US" smtClean="0"/>
              <a:t>6/1/2023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537883" y="3540125"/>
            <a:ext cx="2948870" cy="2320926"/>
          </a:xfrm>
        </p:spPr>
        <p:txBody>
          <a:bodyPr/>
          <a:lstStyle>
            <a:lvl1pPr marL="0" indent="0">
              <a:buNone/>
              <a:defRPr/>
            </a:lvl1pPr>
          </a:lstStyle>
          <a:p>
            <a:r>
              <a:rPr lang="en-US" smtClean="0"/>
              <a:t>Click icon to add picture</a:t>
            </a:r>
            <a:endParaRPr lang="en-US" dirty="0"/>
          </a:p>
        </p:txBody>
      </p:sp>
    </p:spTree>
    <p:extLst>
      <p:ext uri="{BB962C8B-B14F-4D97-AF65-F5344CB8AC3E}">
        <p14:creationId xmlns:p14="http://schemas.microsoft.com/office/powerpoint/2010/main" val="3190576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6FF11A-B149-4CE2-8C22-39067BA0AF8E}"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54006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0" cap="a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Edit Master text styles</a:t>
            </a:r>
          </a:p>
        </p:txBody>
      </p:sp>
      <p:sp>
        <p:nvSpPr>
          <p:cNvPr id="5" name="Slide Number Placeholder 4"/>
          <p:cNvSpPr>
            <a:spLocks noGrp="1"/>
          </p:cNvSpPr>
          <p:nvPr>
            <p:ph type="sldNum" sz="quarter" idx="10"/>
          </p:nvPr>
        </p:nvSpPr>
        <p:spPr/>
        <p:txBody>
          <a:bodyPr/>
          <a:lstStyle/>
          <a:p>
            <a:pPr>
              <a:defRPr/>
            </a:pPr>
            <a:fld id="{600AE717-2294-4A19-AA34-D65D5F954A77}" type="slidenum">
              <a:rPr lang="en-US" altLang="en-US" smtClean="0"/>
              <a:pPr>
                <a:defRPr/>
              </a:pPr>
              <a:t>‹#›</a:t>
            </a:fld>
            <a:endParaRPr lang="en-US" altLang="en-US" dirty="0"/>
          </a:p>
        </p:txBody>
      </p:sp>
    </p:spTree>
    <p:extLst>
      <p:ext uri="{BB962C8B-B14F-4D97-AF65-F5344CB8AC3E}">
        <p14:creationId xmlns:p14="http://schemas.microsoft.com/office/powerpoint/2010/main" val="422639433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7882" y="1825625"/>
            <a:ext cx="397696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997139"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8EA25D-BA1A-4150-BBC1-C42188982B54}" type="datetime1">
              <a:rPr lang="en-US" smtClean="0"/>
              <a:t>6/1/2023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805649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7883" y="1681163"/>
            <a:ext cx="3960299" cy="823912"/>
          </a:xfrm>
        </p:spPr>
        <p:txBody>
          <a:bodyPr anchor="t" anchorCtr="0">
            <a:normAutofit/>
          </a:bodyPr>
          <a:lstStyle>
            <a:lvl1pPr marL="0" indent="0">
              <a:buNone/>
              <a:defRPr sz="2400" b="0">
                <a:solidFill>
                  <a:schemeClr val="accent5"/>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537883" y="2505076"/>
            <a:ext cx="39602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997139" cy="823912"/>
          </a:xfrm>
        </p:spPr>
        <p:txBody>
          <a:bodyPr anchor="t" anchorCtr="0"/>
          <a:lstStyle>
            <a:lvl1pPr marL="0" indent="0">
              <a:buNone/>
              <a:defRPr sz="2400" b="0">
                <a:solidFill>
                  <a:schemeClr val="accent5"/>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6"/>
            <a:ext cx="399713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8F0CD8-17C0-43D4-A4E6-4940238D7397}" type="datetime1">
              <a:rPr lang="en-US" smtClean="0"/>
              <a:t>6/1/2023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537882" y="457200"/>
            <a:ext cx="8088407" cy="1026460"/>
          </a:xfrm>
        </p:spPr>
        <p:txBody>
          <a:bodyPr>
            <a:normAutofit/>
          </a:bodyPr>
          <a:lstStyle>
            <a:lvl1pPr>
              <a:defRPr sz="2400"/>
            </a:lvl1pPr>
          </a:lstStyle>
          <a:p>
            <a:r>
              <a:rPr lang="en-US" smtClean="0"/>
              <a:t>Click to edit Master title style</a:t>
            </a:r>
            <a:endParaRPr lang="en-US" dirty="0"/>
          </a:p>
        </p:txBody>
      </p:sp>
    </p:spTree>
    <p:extLst>
      <p:ext uri="{BB962C8B-B14F-4D97-AF65-F5344CB8AC3E}">
        <p14:creationId xmlns:p14="http://schemas.microsoft.com/office/powerpoint/2010/main" val="61241969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A3F6545A-FB48-4256-86EF-3A3ED8A155C5}" type="datetime1">
              <a:rPr lang="en-US" smtClean="0"/>
              <a:t>6/1/2023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537882" y="457200"/>
            <a:ext cx="8088407"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4387137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3E25822A-6DDF-461D-898B-D6481E598417}" type="datetime1">
              <a:rPr lang="en-US" smtClean="0"/>
              <a:t>6/1/2023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537882" y="659958"/>
            <a:ext cx="8088407"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18626362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848895"/>
            <a:ext cx="964694" cy="24384"/>
          </a:xfrm>
          <a:prstGeom prst="rect">
            <a:avLst/>
          </a:prstGeom>
        </p:spPr>
      </p:pic>
      <p:sp>
        <p:nvSpPr>
          <p:cNvPr id="2" name="Title 1"/>
          <p:cNvSpPr>
            <a:spLocks noGrp="1"/>
          </p:cNvSpPr>
          <p:nvPr>
            <p:ph type="ctrTitle" hasCustomPrompt="1"/>
          </p:nvPr>
        </p:nvSpPr>
        <p:spPr>
          <a:xfrm>
            <a:off x="1143000" y="1499125"/>
            <a:ext cx="6858000" cy="2387600"/>
          </a:xfrm>
        </p:spPr>
        <p:txBody>
          <a:bodyPr anchor="b">
            <a:noAutofit/>
          </a:bodyPr>
          <a:lstStyle>
            <a:lvl1pPr algn="ctr">
              <a:defRPr sz="9000">
                <a:solidFill>
                  <a:schemeClr val="accent5"/>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367EF1F-8801-4B7A-A686-D4CD93FCE7AB}"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143000" y="4003185"/>
            <a:ext cx="6858000" cy="880607"/>
          </a:xfrm>
        </p:spPr>
        <p:txBody>
          <a:bodyPr/>
          <a:lstStyle>
            <a:lvl1pPr marL="0" indent="0" algn="ctr">
              <a:buNone/>
              <a:defRPr sz="1800">
                <a:solidFill>
                  <a:schemeClr val="accent5"/>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Tree>
    <p:extLst>
      <p:ext uri="{BB962C8B-B14F-4D97-AF65-F5344CB8AC3E}">
        <p14:creationId xmlns:p14="http://schemas.microsoft.com/office/powerpoint/2010/main" val="29193295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848895"/>
            <a:ext cx="964694" cy="24384"/>
          </a:xfrm>
          <a:prstGeom prst="rect">
            <a:avLst/>
          </a:prstGeom>
        </p:spPr>
      </p:pic>
      <p:sp>
        <p:nvSpPr>
          <p:cNvPr id="2" name="Title 1"/>
          <p:cNvSpPr>
            <a:spLocks noGrp="1"/>
          </p:cNvSpPr>
          <p:nvPr>
            <p:ph type="ctrTitle" hasCustomPrompt="1"/>
          </p:nvPr>
        </p:nvSpPr>
        <p:spPr>
          <a:xfrm>
            <a:off x="1143000" y="1499125"/>
            <a:ext cx="6858000" cy="2387600"/>
          </a:xfrm>
        </p:spPr>
        <p:txBody>
          <a:bodyPr anchor="b">
            <a:noAutofit/>
          </a:bodyPr>
          <a:lstStyle>
            <a:lvl1pPr algn="ctr">
              <a:defRPr sz="9000">
                <a:solidFill>
                  <a:schemeClr val="accent5"/>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9E032132-BF43-48BB-9056-FB9A16F43051}"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38718" y="4043402"/>
            <a:ext cx="37503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68720" y="4043402"/>
            <a:ext cx="375030" cy="500040"/>
          </a:xfrm>
          <a:prstGeom prst="rect">
            <a:avLst/>
          </a:prstGeom>
        </p:spPr>
      </p:pic>
      <p:sp>
        <p:nvSpPr>
          <p:cNvPr id="13" name="TextBox 12"/>
          <p:cNvSpPr txBox="1"/>
          <p:nvPr/>
        </p:nvSpPr>
        <p:spPr>
          <a:xfrm>
            <a:off x="2038718" y="4043402"/>
            <a:ext cx="5105032"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smtClean="0">
                <a:solidFill>
                  <a:schemeClr val="accent1"/>
                </a:solidFill>
              </a:rPr>
              <a:t>twitter.com/</a:t>
            </a:r>
            <a:r>
              <a:rPr lang="en-US" sz="1800" dirty="0" err="1" smtClean="0">
                <a:solidFill>
                  <a:schemeClr val="accent1"/>
                </a:solidFill>
              </a:rPr>
              <a:t>ORDeptEd</a:t>
            </a:r>
            <a:r>
              <a:rPr lang="en-US" sz="1800" dirty="0" smtClean="0">
                <a:solidFill>
                  <a:schemeClr val="accent1"/>
                </a:solidFill>
              </a:rPr>
              <a:t> | fb.com/</a:t>
            </a:r>
            <a:r>
              <a:rPr lang="en-US" sz="1800" dirty="0" err="1" smtClean="0">
                <a:solidFill>
                  <a:schemeClr val="accent1"/>
                </a:solidFill>
              </a:rPr>
              <a:t>ORDeptEd</a:t>
            </a:r>
            <a:endParaRPr lang="en-US" sz="1800" dirty="0" smtClean="0">
              <a:solidFill>
                <a:schemeClr val="accent1"/>
              </a:solidFill>
            </a:endParaRPr>
          </a:p>
        </p:txBody>
      </p:sp>
    </p:spTree>
    <p:extLst>
      <p:ext uri="{BB962C8B-B14F-4D97-AF65-F5344CB8AC3E}">
        <p14:creationId xmlns:p14="http://schemas.microsoft.com/office/powerpoint/2010/main" val="297006310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154641" y="5948083"/>
            <a:ext cx="8831356"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472133"/>
            <a:ext cx="964694" cy="24384"/>
          </a:xfrm>
          <a:prstGeom prst="rect">
            <a:avLst/>
          </a:prstGeom>
        </p:spPr>
      </p:pic>
      <p:sp>
        <p:nvSpPr>
          <p:cNvPr id="2" name="Title 1"/>
          <p:cNvSpPr>
            <a:spLocks noGrp="1"/>
          </p:cNvSpPr>
          <p:nvPr>
            <p:ph type="ctrTitle"/>
          </p:nvPr>
        </p:nvSpPr>
        <p:spPr>
          <a:xfrm>
            <a:off x="1143000" y="2486702"/>
            <a:ext cx="6858000" cy="1023261"/>
          </a:xfrm>
        </p:spPr>
        <p:txBody>
          <a:bodyPr anchor="b">
            <a:normAutofit/>
          </a:bodyPr>
          <a:lstStyle>
            <a:lvl1pPr algn="ctr">
              <a:defRPr sz="4050">
                <a:solidFill>
                  <a:schemeClr val="accent4"/>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solidFill>
                  <a:schemeClr val="accent4"/>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BA97736-6CEF-407E-AB8B-DE99C98B8764}"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75328" y="214049"/>
            <a:ext cx="1593345" cy="2167132"/>
          </a:xfrm>
          <a:prstGeom prst="rect">
            <a:avLst/>
          </a:prstGeom>
        </p:spPr>
      </p:pic>
    </p:spTree>
    <p:extLst>
      <p:ext uri="{BB962C8B-B14F-4D97-AF65-F5344CB8AC3E}">
        <p14:creationId xmlns:p14="http://schemas.microsoft.com/office/powerpoint/2010/main" val="626961372"/>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154641" y="2488758"/>
            <a:ext cx="8831356"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537883" y="2488758"/>
            <a:ext cx="8088407" cy="1900363"/>
          </a:xfrm>
        </p:spPr>
        <p:txBody>
          <a:bodyPr anchor="ctr" anchorCtr="0">
            <a:noAutofit/>
          </a:bodyPr>
          <a:lstStyle>
            <a:lvl1pPr algn="ctr">
              <a:defRPr sz="5100">
                <a:solidFill>
                  <a:schemeClr val="accent4"/>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2891118" y="6139794"/>
            <a:ext cx="3381935" cy="365125"/>
          </a:xfrm>
        </p:spPr>
        <p:txBody>
          <a:bodyPr/>
          <a:lstStyle/>
          <a:p>
            <a:fld id="{86040A1D-D624-444C-9157-C8BBFD6582E9}" type="datetime1">
              <a:rPr lang="en-US" smtClean="0"/>
              <a:t>6/1/2023</a:t>
            </a:fld>
            <a:endParaRPr lang="en-US" dirty="0"/>
          </a:p>
        </p:txBody>
      </p:sp>
      <p:sp>
        <p:nvSpPr>
          <p:cNvPr id="11" name="Footer Placeholder 4"/>
          <p:cNvSpPr>
            <a:spLocks noGrp="1"/>
          </p:cNvSpPr>
          <p:nvPr>
            <p:ph type="ftr" sz="quarter" idx="11"/>
          </p:nvPr>
        </p:nvSpPr>
        <p:spPr>
          <a:xfrm>
            <a:off x="537882" y="6139794"/>
            <a:ext cx="2148168"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6457950" y="6139794"/>
            <a:ext cx="2168339"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75328" y="214049"/>
            <a:ext cx="1593345" cy="2167132"/>
          </a:xfrm>
          <a:prstGeom prst="rect">
            <a:avLst/>
          </a:prstGeom>
        </p:spPr>
      </p:pic>
    </p:spTree>
    <p:extLst>
      <p:ext uri="{BB962C8B-B14F-4D97-AF65-F5344CB8AC3E}">
        <p14:creationId xmlns:p14="http://schemas.microsoft.com/office/powerpoint/2010/main" val="238554510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154641" y="215153"/>
            <a:ext cx="8831356"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2C2893-E0FD-4804-AABF-356F5885735A}"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537882" y="457200"/>
            <a:ext cx="8088407"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3091753711"/>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154642" y="215153"/>
            <a:ext cx="3547853"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37883" y="779646"/>
            <a:ext cx="2948870" cy="2538201"/>
          </a:xfrm>
        </p:spPr>
        <p:txBody>
          <a:bodyPr anchor="t" anchorCtr="0">
            <a:normAutofit/>
          </a:bodyPr>
          <a:lstStyle>
            <a:lvl1pPr>
              <a:defRPr sz="3300"/>
            </a:lvl1pPr>
          </a:lstStyle>
          <a:p>
            <a:r>
              <a:rPr lang="en-US" smtClean="0"/>
              <a:t>Click to edit Master title style</a:t>
            </a:r>
            <a:endParaRPr lang="en-US" dirty="0"/>
          </a:p>
        </p:txBody>
      </p:sp>
      <p:sp>
        <p:nvSpPr>
          <p:cNvPr id="3" name="Content Placeholder 2"/>
          <p:cNvSpPr>
            <a:spLocks noGrp="1"/>
          </p:cNvSpPr>
          <p:nvPr>
            <p:ph idx="1"/>
          </p:nvPr>
        </p:nvSpPr>
        <p:spPr>
          <a:xfrm>
            <a:off x="3887391" y="779647"/>
            <a:ext cx="462915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BE733B3-7379-4F4C-9A53-EB4BD68CDC96}" type="datetime1">
              <a:rPr lang="en-US" smtClean="0"/>
              <a:t>6/1/2023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537883" y="3540125"/>
            <a:ext cx="2948870" cy="2320926"/>
          </a:xfrm>
        </p:spPr>
        <p:txBody>
          <a:bodyPr/>
          <a:lstStyle>
            <a:lvl1pPr marL="0" indent="0">
              <a:buNone/>
              <a:defRPr/>
            </a:lvl1pPr>
          </a:lstStyle>
          <a:p>
            <a:r>
              <a:rPr lang="en-US" smtClean="0"/>
              <a:t>Click icon to add picture</a:t>
            </a:r>
            <a:endParaRPr lang="en-US" dirty="0"/>
          </a:p>
        </p:txBody>
      </p:sp>
    </p:spTree>
    <p:extLst>
      <p:ext uri="{BB962C8B-B14F-4D97-AF65-F5344CB8AC3E}">
        <p14:creationId xmlns:p14="http://schemas.microsoft.com/office/powerpoint/2010/main" val="1260949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457200" y="6245225"/>
            <a:ext cx="2133600" cy="476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4380C14D-DAEE-4F0C-BA35-9D73D0AD87E4}" type="datetime1">
              <a:rPr lang="en-US" altLang="en-US" smtClean="0"/>
              <a:t>6/1/2023</a:t>
            </a:fld>
            <a:endParaRPr lang="en-US" altLang="en-US" dirty="0"/>
          </a:p>
        </p:txBody>
      </p:sp>
      <p:sp>
        <p:nvSpPr>
          <p:cNvPr id="7" name="Slide Number Placeholder 6"/>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pPr>
              <a:defRPr/>
            </a:pPr>
            <a:fld id="{068A924F-B567-484D-8F33-8AC74423F201}" type="slidenum">
              <a:rPr lang="en-US" altLang="en-US"/>
              <a:pPr>
                <a:defRPr/>
              </a:pPr>
              <a:t>‹#›</a:t>
            </a:fld>
            <a:endParaRPr lang="en-US" altLang="en-US" dirty="0"/>
          </a:p>
        </p:txBody>
      </p:sp>
    </p:spTree>
    <p:extLst>
      <p:ext uri="{BB962C8B-B14F-4D97-AF65-F5344CB8AC3E}">
        <p14:creationId xmlns:p14="http://schemas.microsoft.com/office/powerpoint/2010/main" val="238998978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337003-7118-4A63-8CB2-578AAF73CCC4}"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93908933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7882" y="1825625"/>
            <a:ext cx="397696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997139"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65BB74-0235-4328-918B-93673A0573E1}" type="datetime1">
              <a:rPr lang="en-US" smtClean="0"/>
              <a:t>6/1/2023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68787124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7883" y="1681163"/>
            <a:ext cx="3960299" cy="823912"/>
          </a:xfrm>
        </p:spPr>
        <p:txBody>
          <a:bodyPr anchor="t" anchorCtr="0">
            <a:normAutofit/>
          </a:bodyPr>
          <a:lstStyle>
            <a:lvl1pPr marL="0" indent="0">
              <a:buNone/>
              <a:defRPr sz="2400" b="0">
                <a:solidFill>
                  <a:schemeClr val="accent4"/>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537883" y="2505076"/>
            <a:ext cx="39602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997139" cy="823912"/>
          </a:xfrm>
        </p:spPr>
        <p:txBody>
          <a:bodyPr anchor="t" anchorCtr="0"/>
          <a:lstStyle>
            <a:lvl1pPr marL="0" indent="0">
              <a:buNone/>
              <a:defRPr sz="2400" b="0">
                <a:solidFill>
                  <a:schemeClr val="accent4"/>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6"/>
            <a:ext cx="399713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B5567D-974E-4E9F-820F-DB6CBB489402}" type="datetime1">
              <a:rPr lang="en-US" smtClean="0"/>
              <a:t>6/1/2023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537882" y="457200"/>
            <a:ext cx="8088407" cy="1026460"/>
          </a:xfrm>
        </p:spPr>
        <p:txBody>
          <a:bodyPr>
            <a:normAutofit/>
          </a:bodyPr>
          <a:lstStyle>
            <a:lvl1pPr>
              <a:defRPr sz="2400"/>
            </a:lvl1pPr>
          </a:lstStyle>
          <a:p>
            <a:r>
              <a:rPr lang="en-US" smtClean="0"/>
              <a:t>Click to edit Master title style</a:t>
            </a:r>
            <a:endParaRPr lang="en-US" dirty="0"/>
          </a:p>
        </p:txBody>
      </p:sp>
    </p:spTree>
    <p:extLst>
      <p:ext uri="{BB962C8B-B14F-4D97-AF65-F5344CB8AC3E}">
        <p14:creationId xmlns:p14="http://schemas.microsoft.com/office/powerpoint/2010/main" val="362682165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8465AE11-6E96-47D7-B9EB-7AAAF6AF6210}" type="datetime1">
              <a:rPr lang="en-US" smtClean="0"/>
              <a:t>6/1/2023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537882" y="457200"/>
            <a:ext cx="8088407"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299352263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766F1665-FBB8-44FE-8926-8F945669D4ED}" type="datetime1">
              <a:rPr lang="en-US" smtClean="0"/>
              <a:t>6/1/2023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537882" y="659958"/>
            <a:ext cx="8088407"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8661110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848895"/>
            <a:ext cx="964694" cy="24384"/>
          </a:xfrm>
          <a:prstGeom prst="rect">
            <a:avLst/>
          </a:prstGeom>
        </p:spPr>
      </p:pic>
      <p:sp>
        <p:nvSpPr>
          <p:cNvPr id="2" name="Title 1"/>
          <p:cNvSpPr>
            <a:spLocks noGrp="1"/>
          </p:cNvSpPr>
          <p:nvPr>
            <p:ph type="ctrTitle" hasCustomPrompt="1"/>
          </p:nvPr>
        </p:nvSpPr>
        <p:spPr>
          <a:xfrm>
            <a:off x="1143000" y="1499125"/>
            <a:ext cx="6858000" cy="2387600"/>
          </a:xfrm>
        </p:spPr>
        <p:txBody>
          <a:bodyPr anchor="b">
            <a:noAutofit/>
          </a:bodyPr>
          <a:lstStyle>
            <a:lvl1pPr algn="ctr">
              <a:defRPr sz="9000">
                <a:solidFill>
                  <a:schemeClr val="accent4"/>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5D3DC30A-BD02-4BAA-BF4D-6010B65692D5}"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143000" y="4003185"/>
            <a:ext cx="6858000" cy="880607"/>
          </a:xfrm>
        </p:spPr>
        <p:txBody>
          <a:bodyPr/>
          <a:lstStyle>
            <a:lvl1pPr marL="0" indent="0" algn="ctr">
              <a:buNone/>
              <a:defRPr sz="1800">
                <a:solidFill>
                  <a:schemeClr val="accent4"/>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Tree>
    <p:extLst>
      <p:ext uri="{BB962C8B-B14F-4D97-AF65-F5344CB8AC3E}">
        <p14:creationId xmlns:p14="http://schemas.microsoft.com/office/powerpoint/2010/main" val="118357618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848895"/>
            <a:ext cx="964694" cy="24384"/>
          </a:xfrm>
          <a:prstGeom prst="rect">
            <a:avLst/>
          </a:prstGeom>
        </p:spPr>
      </p:pic>
      <p:sp>
        <p:nvSpPr>
          <p:cNvPr id="2" name="Title 1"/>
          <p:cNvSpPr>
            <a:spLocks noGrp="1"/>
          </p:cNvSpPr>
          <p:nvPr>
            <p:ph type="ctrTitle" hasCustomPrompt="1"/>
          </p:nvPr>
        </p:nvSpPr>
        <p:spPr>
          <a:xfrm>
            <a:off x="1143000" y="1499125"/>
            <a:ext cx="6858000" cy="2387600"/>
          </a:xfrm>
        </p:spPr>
        <p:txBody>
          <a:bodyPr anchor="b">
            <a:noAutofit/>
          </a:bodyPr>
          <a:lstStyle>
            <a:lvl1pPr algn="ctr">
              <a:defRPr sz="9000">
                <a:solidFill>
                  <a:schemeClr val="accent4"/>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E8BBDAD3-0E7A-44B7-983F-01AF5757131A}"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38718" y="4043402"/>
            <a:ext cx="37503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68720" y="4043402"/>
            <a:ext cx="375030" cy="500040"/>
          </a:xfrm>
          <a:prstGeom prst="rect">
            <a:avLst/>
          </a:prstGeom>
        </p:spPr>
      </p:pic>
      <p:sp>
        <p:nvSpPr>
          <p:cNvPr id="13" name="TextBox 12"/>
          <p:cNvSpPr txBox="1"/>
          <p:nvPr/>
        </p:nvSpPr>
        <p:spPr>
          <a:xfrm>
            <a:off x="2038718" y="4043402"/>
            <a:ext cx="5105032"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smtClean="0">
                <a:solidFill>
                  <a:schemeClr val="accent1"/>
                </a:solidFill>
              </a:rPr>
              <a:t>twitter.com/</a:t>
            </a:r>
            <a:r>
              <a:rPr lang="en-US" sz="1800" dirty="0" err="1" smtClean="0">
                <a:solidFill>
                  <a:schemeClr val="accent1"/>
                </a:solidFill>
              </a:rPr>
              <a:t>ORDeptEd</a:t>
            </a:r>
            <a:r>
              <a:rPr lang="en-US" sz="1800" dirty="0" smtClean="0">
                <a:solidFill>
                  <a:schemeClr val="accent1"/>
                </a:solidFill>
              </a:rPr>
              <a:t> | fb.com/</a:t>
            </a:r>
            <a:r>
              <a:rPr lang="en-US" sz="1800" dirty="0" err="1" smtClean="0">
                <a:solidFill>
                  <a:schemeClr val="accent1"/>
                </a:solidFill>
              </a:rPr>
              <a:t>ORDeptEd</a:t>
            </a:r>
            <a:endParaRPr lang="en-US" sz="1800" dirty="0" smtClean="0">
              <a:solidFill>
                <a:schemeClr val="accent1"/>
              </a:solidFill>
            </a:endParaRPr>
          </a:p>
        </p:txBody>
      </p:sp>
    </p:spTree>
    <p:extLst>
      <p:ext uri="{BB962C8B-B14F-4D97-AF65-F5344CB8AC3E}">
        <p14:creationId xmlns:p14="http://schemas.microsoft.com/office/powerpoint/2010/main" val="274982775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154641" y="5948083"/>
            <a:ext cx="8831356"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472133"/>
            <a:ext cx="964694" cy="24384"/>
          </a:xfrm>
          <a:prstGeom prst="rect">
            <a:avLst/>
          </a:prstGeom>
        </p:spPr>
      </p:pic>
      <p:sp>
        <p:nvSpPr>
          <p:cNvPr id="2" name="Title 1"/>
          <p:cNvSpPr>
            <a:spLocks noGrp="1"/>
          </p:cNvSpPr>
          <p:nvPr>
            <p:ph type="ctrTitle"/>
          </p:nvPr>
        </p:nvSpPr>
        <p:spPr>
          <a:xfrm>
            <a:off x="1143000" y="2486702"/>
            <a:ext cx="6858000" cy="1023261"/>
          </a:xfrm>
        </p:spPr>
        <p:txBody>
          <a:bodyPr anchor="b">
            <a:normAutofit/>
          </a:bodyPr>
          <a:lstStyle>
            <a:lvl1pPr algn="ctr">
              <a:defRPr sz="4050">
                <a:solidFill>
                  <a:schemeClr val="accent3"/>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solidFill>
                  <a:schemeClr val="accent3"/>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668FF54-7B36-4A82-9539-37F8F695965A}"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75328" y="214049"/>
            <a:ext cx="1593345" cy="2167132"/>
          </a:xfrm>
          <a:prstGeom prst="rect">
            <a:avLst/>
          </a:prstGeom>
        </p:spPr>
      </p:pic>
    </p:spTree>
    <p:extLst>
      <p:ext uri="{BB962C8B-B14F-4D97-AF65-F5344CB8AC3E}">
        <p14:creationId xmlns:p14="http://schemas.microsoft.com/office/powerpoint/2010/main" val="2497681424"/>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154641" y="2488758"/>
            <a:ext cx="8831356"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537883" y="2488758"/>
            <a:ext cx="8088407" cy="1900363"/>
          </a:xfrm>
        </p:spPr>
        <p:txBody>
          <a:bodyPr anchor="ctr" anchorCtr="0">
            <a:noAutofit/>
          </a:bodyPr>
          <a:lstStyle>
            <a:lvl1pPr algn="ctr">
              <a:defRPr sz="5100">
                <a:solidFill>
                  <a:schemeClr val="accent3"/>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2891118" y="6139794"/>
            <a:ext cx="3381935" cy="365125"/>
          </a:xfrm>
        </p:spPr>
        <p:txBody>
          <a:bodyPr/>
          <a:lstStyle/>
          <a:p>
            <a:fld id="{4E7E8407-676C-4A26-9036-58692EE040D0}" type="datetime1">
              <a:rPr lang="en-US" smtClean="0"/>
              <a:t>6/1/2023</a:t>
            </a:fld>
            <a:endParaRPr lang="en-US" dirty="0"/>
          </a:p>
        </p:txBody>
      </p:sp>
      <p:sp>
        <p:nvSpPr>
          <p:cNvPr id="11" name="Footer Placeholder 4"/>
          <p:cNvSpPr>
            <a:spLocks noGrp="1"/>
          </p:cNvSpPr>
          <p:nvPr>
            <p:ph type="ftr" sz="quarter" idx="11"/>
          </p:nvPr>
        </p:nvSpPr>
        <p:spPr>
          <a:xfrm>
            <a:off x="537882" y="6139794"/>
            <a:ext cx="2148168"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6457950" y="6139794"/>
            <a:ext cx="2168339"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75328" y="214049"/>
            <a:ext cx="1593345" cy="2167132"/>
          </a:xfrm>
          <a:prstGeom prst="rect">
            <a:avLst/>
          </a:prstGeom>
        </p:spPr>
      </p:pic>
    </p:spTree>
    <p:extLst>
      <p:ext uri="{BB962C8B-B14F-4D97-AF65-F5344CB8AC3E}">
        <p14:creationId xmlns:p14="http://schemas.microsoft.com/office/powerpoint/2010/main" val="67191192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154641" y="215153"/>
            <a:ext cx="8831356"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553FDA-6DBF-493D-9E6C-FFCC6413576F}"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537882" y="457200"/>
            <a:ext cx="8088407"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87791071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174875"/>
            <a:ext cx="4041775"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6"/>
          <p:cNvSpPr>
            <a:spLocks noGrp="1"/>
          </p:cNvSpPr>
          <p:nvPr>
            <p:ph type="dt" sz="half" idx="10"/>
          </p:nvPr>
        </p:nvSpPr>
        <p:spPr>
          <a:xfrm>
            <a:off x="457200" y="6245225"/>
            <a:ext cx="2133600" cy="476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27A74C12-9E25-43C4-852C-5745B3EFFCE6}" type="datetime1">
              <a:rPr lang="en-US" altLang="en-US" smtClean="0"/>
              <a:t>6/1/2023</a:t>
            </a:fld>
            <a:endParaRPr lang="en-US" altLang="en-US" dirty="0"/>
          </a:p>
        </p:txBody>
      </p:sp>
      <p:sp>
        <p:nvSpPr>
          <p:cNvPr id="9" name="Slide Number Placeholder 8"/>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pPr>
              <a:defRPr/>
            </a:pPr>
            <a:fld id="{BC9B9384-BE3F-43FC-8FC8-1549B2036410}" type="slidenum">
              <a:rPr lang="en-US" altLang="en-US"/>
              <a:pPr>
                <a:defRPr/>
              </a:pPr>
              <a:t>‹#›</a:t>
            </a:fld>
            <a:endParaRPr lang="en-US" altLang="en-US" dirty="0"/>
          </a:p>
        </p:txBody>
      </p:sp>
    </p:spTree>
    <p:extLst>
      <p:ext uri="{BB962C8B-B14F-4D97-AF65-F5344CB8AC3E}">
        <p14:creationId xmlns:p14="http://schemas.microsoft.com/office/powerpoint/2010/main" val="89756008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154642" y="215153"/>
            <a:ext cx="3547853"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37883" y="779646"/>
            <a:ext cx="2948870" cy="2534006"/>
          </a:xfrm>
        </p:spPr>
        <p:txBody>
          <a:bodyPr anchor="t" anchorCtr="0">
            <a:normAutofit/>
          </a:bodyPr>
          <a:lstStyle>
            <a:lvl1pPr>
              <a:defRPr sz="3300"/>
            </a:lvl1pPr>
          </a:lstStyle>
          <a:p>
            <a:r>
              <a:rPr lang="en-US" smtClean="0"/>
              <a:t>Click to edit Master title style</a:t>
            </a:r>
            <a:endParaRPr lang="en-US" dirty="0"/>
          </a:p>
        </p:txBody>
      </p:sp>
      <p:sp>
        <p:nvSpPr>
          <p:cNvPr id="3" name="Content Placeholder 2"/>
          <p:cNvSpPr>
            <a:spLocks noGrp="1"/>
          </p:cNvSpPr>
          <p:nvPr>
            <p:ph idx="1"/>
          </p:nvPr>
        </p:nvSpPr>
        <p:spPr>
          <a:xfrm>
            <a:off x="3887391" y="779647"/>
            <a:ext cx="462915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8A3A374-83B2-41E0-A256-7DF85925AC92}" type="datetime1">
              <a:rPr lang="en-US" smtClean="0"/>
              <a:t>6/1/2023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537883" y="3540125"/>
            <a:ext cx="2948870" cy="2320926"/>
          </a:xfrm>
        </p:spPr>
        <p:txBody>
          <a:bodyPr/>
          <a:lstStyle>
            <a:lvl1pPr marL="0" indent="0">
              <a:buNone/>
              <a:defRPr/>
            </a:lvl1pPr>
          </a:lstStyle>
          <a:p>
            <a:r>
              <a:rPr lang="en-US" smtClean="0"/>
              <a:t>Click icon to add picture</a:t>
            </a:r>
            <a:endParaRPr lang="en-US" dirty="0"/>
          </a:p>
        </p:txBody>
      </p:sp>
    </p:spTree>
    <p:extLst>
      <p:ext uri="{BB962C8B-B14F-4D97-AF65-F5344CB8AC3E}">
        <p14:creationId xmlns:p14="http://schemas.microsoft.com/office/powerpoint/2010/main" val="121142896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AE1351-532E-4C68-BF3D-807A3FA5A89A}"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65710176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7882" y="1825625"/>
            <a:ext cx="397696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997139"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64DFF9-1677-46EB-91B4-CAD6969CE19D}" type="datetime1">
              <a:rPr lang="en-US" smtClean="0"/>
              <a:t>6/1/2023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97793344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7883" y="1681163"/>
            <a:ext cx="3960299" cy="823912"/>
          </a:xfrm>
        </p:spPr>
        <p:txBody>
          <a:bodyPr anchor="t" anchorCtr="0">
            <a:normAutofit/>
          </a:bodyPr>
          <a:lstStyle>
            <a:lvl1pPr marL="0" indent="0">
              <a:buNone/>
              <a:defRPr sz="2400" b="0">
                <a:solidFill>
                  <a:schemeClr val="accent3"/>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537883" y="2505076"/>
            <a:ext cx="39602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997139" cy="823912"/>
          </a:xfrm>
        </p:spPr>
        <p:txBody>
          <a:bodyPr anchor="t" anchorCtr="0"/>
          <a:lstStyle>
            <a:lvl1pPr marL="0" indent="0">
              <a:buNone/>
              <a:defRPr sz="2400" b="0">
                <a:solidFill>
                  <a:schemeClr val="accent3"/>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6"/>
            <a:ext cx="399713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2A29FDE-A2AA-4C2F-AEA7-7E006A446253}" type="datetime1">
              <a:rPr lang="en-US" smtClean="0"/>
              <a:t>6/1/2023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537882" y="457200"/>
            <a:ext cx="8088407" cy="1026460"/>
          </a:xfrm>
        </p:spPr>
        <p:txBody>
          <a:bodyPr>
            <a:normAutofit/>
          </a:bodyPr>
          <a:lstStyle>
            <a:lvl1pPr>
              <a:defRPr sz="2400"/>
            </a:lvl1pPr>
          </a:lstStyle>
          <a:p>
            <a:r>
              <a:rPr lang="en-US" smtClean="0"/>
              <a:t>Click to edit Master title style</a:t>
            </a:r>
            <a:endParaRPr lang="en-US" dirty="0"/>
          </a:p>
        </p:txBody>
      </p:sp>
    </p:spTree>
    <p:extLst>
      <p:ext uri="{BB962C8B-B14F-4D97-AF65-F5344CB8AC3E}">
        <p14:creationId xmlns:p14="http://schemas.microsoft.com/office/powerpoint/2010/main" val="284950253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4C1F63C4-0A07-4235-8E0E-E77A19084B58}" type="datetime1">
              <a:rPr lang="en-US" smtClean="0"/>
              <a:t>6/1/2023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537882" y="457200"/>
            <a:ext cx="8088407"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275603096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20849012-D99D-49BB-A9BC-C8A8E25B16B8}" type="datetime1">
              <a:rPr lang="en-US" smtClean="0"/>
              <a:t>6/1/2023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537882" y="659958"/>
            <a:ext cx="8088407"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63652396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848895"/>
            <a:ext cx="964694" cy="24384"/>
          </a:xfrm>
          <a:prstGeom prst="rect">
            <a:avLst/>
          </a:prstGeom>
        </p:spPr>
      </p:pic>
      <p:sp>
        <p:nvSpPr>
          <p:cNvPr id="2" name="Title 1"/>
          <p:cNvSpPr>
            <a:spLocks noGrp="1"/>
          </p:cNvSpPr>
          <p:nvPr>
            <p:ph type="ctrTitle" hasCustomPrompt="1"/>
          </p:nvPr>
        </p:nvSpPr>
        <p:spPr>
          <a:xfrm>
            <a:off x="1143000" y="1499125"/>
            <a:ext cx="6858000" cy="2387600"/>
          </a:xfrm>
        </p:spPr>
        <p:txBody>
          <a:bodyPr anchor="b">
            <a:noAutofit/>
          </a:bodyPr>
          <a:lstStyle>
            <a:lvl1pPr algn="ctr">
              <a:defRPr sz="9000">
                <a:solidFill>
                  <a:schemeClr val="accent3"/>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87828644-7342-447D-8161-B1668E3E5782}"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143000" y="4003185"/>
            <a:ext cx="6858000" cy="880607"/>
          </a:xfrm>
        </p:spPr>
        <p:txBody>
          <a:bodyPr/>
          <a:lstStyle>
            <a:lvl1pPr marL="0" indent="0" algn="ctr">
              <a:buNone/>
              <a:defRPr sz="1800">
                <a:solidFill>
                  <a:schemeClr val="accent3"/>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Tree>
    <p:extLst>
      <p:ext uri="{BB962C8B-B14F-4D97-AF65-F5344CB8AC3E}">
        <p14:creationId xmlns:p14="http://schemas.microsoft.com/office/powerpoint/2010/main" val="24927276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848895"/>
            <a:ext cx="964694" cy="24384"/>
          </a:xfrm>
          <a:prstGeom prst="rect">
            <a:avLst/>
          </a:prstGeom>
        </p:spPr>
      </p:pic>
      <p:sp>
        <p:nvSpPr>
          <p:cNvPr id="2" name="Title 1"/>
          <p:cNvSpPr>
            <a:spLocks noGrp="1"/>
          </p:cNvSpPr>
          <p:nvPr>
            <p:ph type="ctrTitle" hasCustomPrompt="1"/>
          </p:nvPr>
        </p:nvSpPr>
        <p:spPr>
          <a:xfrm>
            <a:off x="1143000" y="1499125"/>
            <a:ext cx="6858000" cy="2387600"/>
          </a:xfrm>
        </p:spPr>
        <p:txBody>
          <a:bodyPr anchor="b">
            <a:noAutofit/>
          </a:bodyPr>
          <a:lstStyle>
            <a:lvl1pPr algn="ctr">
              <a:defRPr sz="9000">
                <a:solidFill>
                  <a:schemeClr val="accent3"/>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B530B414-25AB-4F66-AA9D-A6AB2BB429DF}"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38718" y="4043402"/>
            <a:ext cx="37503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68720" y="4043402"/>
            <a:ext cx="375030" cy="500040"/>
          </a:xfrm>
          <a:prstGeom prst="rect">
            <a:avLst/>
          </a:prstGeom>
        </p:spPr>
      </p:pic>
      <p:sp>
        <p:nvSpPr>
          <p:cNvPr id="13" name="TextBox 12"/>
          <p:cNvSpPr txBox="1"/>
          <p:nvPr/>
        </p:nvSpPr>
        <p:spPr>
          <a:xfrm>
            <a:off x="2038718" y="4043402"/>
            <a:ext cx="5105032"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smtClean="0">
                <a:solidFill>
                  <a:schemeClr val="accent1"/>
                </a:solidFill>
              </a:rPr>
              <a:t>twitter.com/</a:t>
            </a:r>
            <a:r>
              <a:rPr lang="en-US" sz="1800" dirty="0" err="1" smtClean="0">
                <a:solidFill>
                  <a:schemeClr val="accent1"/>
                </a:solidFill>
              </a:rPr>
              <a:t>ORDeptEd</a:t>
            </a:r>
            <a:r>
              <a:rPr lang="en-US" sz="1800" dirty="0" smtClean="0">
                <a:solidFill>
                  <a:schemeClr val="accent1"/>
                </a:solidFill>
              </a:rPr>
              <a:t> | fb.com/</a:t>
            </a:r>
            <a:r>
              <a:rPr lang="en-US" sz="1800" dirty="0" err="1" smtClean="0">
                <a:solidFill>
                  <a:schemeClr val="accent1"/>
                </a:solidFill>
              </a:rPr>
              <a:t>ORDeptEd</a:t>
            </a:r>
            <a:endParaRPr lang="en-US" sz="1800" dirty="0" smtClean="0">
              <a:solidFill>
                <a:schemeClr val="accent1"/>
              </a:solidFill>
            </a:endParaRPr>
          </a:p>
        </p:txBody>
      </p:sp>
    </p:spTree>
    <p:extLst>
      <p:ext uri="{BB962C8B-B14F-4D97-AF65-F5344CB8AC3E}">
        <p14:creationId xmlns:p14="http://schemas.microsoft.com/office/powerpoint/2010/main" val="347721080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154641" y="5948083"/>
            <a:ext cx="8831356"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472133"/>
            <a:ext cx="964694" cy="24384"/>
          </a:xfrm>
          <a:prstGeom prst="rect">
            <a:avLst/>
          </a:prstGeom>
        </p:spPr>
      </p:pic>
      <p:sp>
        <p:nvSpPr>
          <p:cNvPr id="2" name="Title 1"/>
          <p:cNvSpPr>
            <a:spLocks noGrp="1"/>
          </p:cNvSpPr>
          <p:nvPr>
            <p:ph type="ctrTitle"/>
          </p:nvPr>
        </p:nvSpPr>
        <p:spPr>
          <a:xfrm>
            <a:off x="1143000" y="2486702"/>
            <a:ext cx="6858000" cy="1023261"/>
          </a:xfrm>
        </p:spPr>
        <p:txBody>
          <a:bodyPr anchor="b">
            <a:normAutofit/>
          </a:bodyPr>
          <a:lstStyle>
            <a:lvl1pPr algn="ctr">
              <a:defRPr sz="4050">
                <a:solidFill>
                  <a:schemeClr val="accent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solidFill>
                  <a:schemeClr val="accent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A8C3C81-AC89-48D9-8C0A-78F56417F990}"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75328" y="214049"/>
            <a:ext cx="1593345" cy="2167132"/>
          </a:xfrm>
          <a:prstGeom prst="rect">
            <a:avLst/>
          </a:prstGeom>
        </p:spPr>
      </p:pic>
    </p:spTree>
    <p:extLst>
      <p:ext uri="{BB962C8B-B14F-4D97-AF65-F5344CB8AC3E}">
        <p14:creationId xmlns:p14="http://schemas.microsoft.com/office/powerpoint/2010/main" val="1370043888"/>
      </p:ext>
    </p:extLst>
  </p:cSld>
  <p:clrMapOvr>
    <a:masterClrMapping/>
  </p:clrMapOvr>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154641" y="2488758"/>
            <a:ext cx="8831356"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537883" y="2488758"/>
            <a:ext cx="8088407" cy="1900363"/>
          </a:xfrm>
        </p:spPr>
        <p:txBody>
          <a:bodyPr anchor="ctr" anchorCtr="0">
            <a:noAutofit/>
          </a:bodyPr>
          <a:lstStyle>
            <a:lvl1pPr algn="ctr">
              <a:defRPr sz="5100">
                <a:solidFill>
                  <a:schemeClr val="accent2"/>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2891118" y="6139794"/>
            <a:ext cx="3381935" cy="365125"/>
          </a:xfrm>
        </p:spPr>
        <p:txBody>
          <a:bodyPr/>
          <a:lstStyle/>
          <a:p>
            <a:fld id="{EDED56FA-0F96-45CD-86F2-0EBCFFB8606E}" type="datetime1">
              <a:rPr lang="en-US" smtClean="0"/>
              <a:t>6/1/2023</a:t>
            </a:fld>
            <a:endParaRPr lang="en-US" dirty="0"/>
          </a:p>
        </p:txBody>
      </p:sp>
      <p:sp>
        <p:nvSpPr>
          <p:cNvPr id="11" name="Footer Placeholder 4"/>
          <p:cNvSpPr>
            <a:spLocks noGrp="1"/>
          </p:cNvSpPr>
          <p:nvPr>
            <p:ph type="ftr" sz="quarter" idx="11"/>
          </p:nvPr>
        </p:nvSpPr>
        <p:spPr>
          <a:xfrm>
            <a:off x="537882" y="6139794"/>
            <a:ext cx="2148168"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6457950" y="6139794"/>
            <a:ext cx="2168339"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75328" y="214049"/>
            <a:ext cx="1593345" cy="2167132"/>
          </a:xfrm>
          <a:prstGeom prst="rect">
            <a:avLst/>
          </a:prstGeom>
        </p:spPr>
      </p:pic>
    </p:spTree>
    <p:extLst>
      <p:ext uri="{BB962C8B-B14F-4D97-AF65-F5344CB8AC3E}">
        <p14:creationId xmlns:p14="http://schemas.microsoft.com/office/powerpoint/2010/main" val="2562114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4" name="Date Placeholder 2"/>
          <p:cNvSpPr>
            <a:spLocks noGrp="1"/>
          </p:cNvSpPr>
          <p:nvPr>
            <p:ph type="dt" sz="half" idx="10"/>
          </p:nvPr>
        </p:nvSpPr>
        <p:spPr>
          <a:xfrm>
            <a:off x="457200" y="6245225"/>
            <a:ext cx="2133600" cy="476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ECE23D-61AD-4D96-A6CF-1A728396F3D7}" type="datetime1">
              <a:rPr lang="en-US" altLang="en-US" smtClean="0"/>
              <a:t>6/1/2023</a:t>
            </a:fld>
            <a:endParaRPr lang="en-US" altLang="en-US" dirty="0"/>
          </a:p>
        </p:txBody>
      </p:sp>
      <p:sp>
        <p:nvSpPr>
          <p:cNvPr id="5" name="Slide Number Placeholder 4"/>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pPr>
              <a:defRPr/>
            </a:pPr>
            <a:fld id="{F115DC89-2D08-4D67-AC57-E32A2CDB534B}" type="slidenum">
              <a:rPr lang="en-US" altLang="en-US"/>
              <a:pPr>
                <a:defRPr/>
              </a:pPr>
              <a:t>‹#›</a:t>
            </a:fld>
            <a:endParaRPr lang="en-US" altLang="en-US" dirty="0"/>
          </a:p>
        </p:txBody>
      </p:sp>
    </p:spTree>
    <p:extLst>
      <p:ext uri="{BB962C8B-B14F-4D97-AF65-F5344CB8AC3E}">
        <p14:creationId xmlns:p14="http://schemas.microsoft.com/office/powerpoint/2010/main" val="60136254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154641" y="215153"/>
            <a:ext cx="8831356"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A4D113-558F-426D-AEB3-56E8B362F624}"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537882" y="457200"/>
            <a:ext cx="8088407"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1775306740"/>
      </p:ext>
    </p:extLst>
  </p:cSld>
  <p:clrMapOvr>
    <a:masterClrMapping/>
  </p:clrMapOvr>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154642" y="215153"/>
            <a:ext cx="3547853"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37883" y="779646"/>
            <a:ext cx="2948870" cy="2529812"/>
          </a:xfrm>
        </p:spPr>
        <p:txBody>
          <a:bodyPr anchor="t" anchorCtr="0">
            <a:normAutofit/>
          </a:bodyPr>
          <a:lstStyle>
            <a:lvl1pPr>
              <a:defRPr sz="3300"/>
            </a:lvl1pPr>
          </a:lstStyle>
          <a:p>
            <a:r>
              <a:rPr lang="en-US" smtClean="0"/>
              <a:t>Click to edit Master title style</a:t>
            </a:r>
            <a:endParaRPr lang="en-US" dirty="0"/>
          </a:p>
        </p:txBody>
      </p:sp>
      <p:sp>
        <p:nvSpPr>
          <p:cNvPr id="3" name="Content Placeholder 2"/>
          <p:cNvSpPr>
            <a:spLocks noGrp="1"/>
          </p:cNvSpPr>
          <p:nvPr>
            <p:ph idx="1"/>
          </p:nvPr>
        </p:nvSpPr>
        <p:spPr>
          <a:xfrm>
            <a:off x="3887391" y="779647"/>
            <a:ext cx="462915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124DA06-1F63-4A0A-B273-1EEAA71B3334}" type="datetime1">
              <a:rPr lang="en-US" smtClean="0"/>
              <a:t>6/1/2023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537883" y="3540125"/>
            <a:ext cx="2948870" cy="2320926"/>
          </a:xfrm>
        </p:spPr>
        <p:txBody>
          <a:bodyPr/>
          <a:lstStyle>
            <a:lvl1pPr marL="0" indent="0">
              <a:buNone/>
              <a:defRPr/>
            </a:lvl1pPr>
          </a:lstStyle>
          <a:p>
            <a:r>
              <a:rPr lang="en-US" smtClean="0"/>
              <a:t>Click icon to add picture</a:t>
            </a:r>
            <a:endParaRPr lang="en-US" dirty="0"/>
          </a:p>
        </p:txBody>
      </p:sp>
    </p:spTree>
    <p:extLst>
      <p:ext uri="{BB962C8B-B14F-4D97-AF65-F5344CB8AC3E}">
        <p14:creationId xmlns:p14="http://schemas.microsoft.com/office/powerpoint/2010/main" val="410229145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79A0467-0863-4B17-A504-6ED35B9F2717}"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6994909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7882" y="1825625"/>
            <a:ext cx="397696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997139"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6D7CED-A5C7-4A6E-A0F1-7E46AC2FC1BB}" type="datetime1">
              <a:rPr lang="en-US" smtClean="0"/>
              <a:t>6/1/2023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30820247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7883" y="1681163"/>
            <a:ext cx="3960299" cy="823912"/>
          </a:xfrm>
        </p:spPr>
        <p:txBody>
          <a:bodyPr anchor="t" anchorCtr="0">
            <a:normAutofit/>
          </a:bodyPr>
          <a:lstStyle>
            <a:lvl1pPr marL="0" indent="0">
              <a:buNone/>
              <a:defRPr sz="240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537883" y="2505076"/>
            <a:ext cx="39602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997139" cy="823912"/>
          </a:xfrm>
        </p:spPr>
        <p:txBody>
          <a:bodyPr anchor="t" anchorCtr="0"/>
          <a:lstStyle>
            <a:lvl1pPr marL="0" indent="0">
              <a:buNone/>
              <a:defRPr sz="240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6"/>
            <a:ext cx="399713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B1D235-4BE1-4F5F-9B48-CF9583677AF5}" type="datetime1">
              <a:rPr lang="en-US" smtClean="0"/>
              <a:t>6/1/2023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537882" y="457200"/>
            <a:ext cx="8088407" cy="1026460"/>
          </a:xfrm>
        </p:spPr>
        <p:txBody>
          <a:bodyPr>
            <a:normAutofit/>
          </a:bodyPr>
          <a:lstStyle>
            <a:lvl1pPr>
              <a:defRPr sz="2400"/>
            </a:lvl1pPr>
          </a:lstStyle>
          <a:p>
            <a:r>
              <a:rPr lang="en-US" smtClean="0"/>
              <a:t>Click to edit Master title style</a:t>
            </a:r>
            <a:endParaRPr lang="en-US" dirty="0"/>
          </a:p>
        </p:txBody>
      </p:sp>
    </p:spTree>
    <p:extLst>
      <p:ext uri="{BB962C8B-B14F-4D97-AF65-F5344CB8AC3E}">
        <p14:creationId xmlns:p14="http://schemas.microsoft.com/office/powerpoint/2010/main" val="89078981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64587DD1-0F90-44ED-B80B-7E5B4C8B755D}" type="datetime1">
              <a:rPr lang="en-US" smtClean="0"/>
              <a:t>6/1/2023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537882" y="457200"/>
            <a:ext cx="8088407"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316687692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CC495987-CAB5-493E-BC93-F9241C745DEB}" type="datetime1">
              <a:rPr lang="en-US" smtClean="0"/>
              <a:t>6/1/2023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537882" y="659958"/>
            <a:ext cx="8088407"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87503488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848895"/>
            <a:ext cx="964694" cy="24384"/>
          </a:xfrm>
          <a:prstGeom prst="rect">
            <a:avLst/>
          </a:prstGeom>
        </p:spPr>
      </p:pic>
      <p:sp>
        <p:nvSpPr>
          <p:cNvPr id="2" name="Title 1"/>
          <p:cNvSpPr>
            <a:spLocks noGrp="1"/>
          </p:cNvSpPr>
          <p:nvPr>
            <p:ph type="ctrTitle" hasCustomPrompt="1"/>
          </p:nvPr>
        </p:nvSpPr>
        <p:spPr>
          <a:xfrm>
            <a:off x="1143000" y="1499125"/>
            <a:ext cx="6858000" cy="2387600"/>
          </a:xfrm>
        </p:spPr>
        <p:txBody>
          <a:bodyPr anchor="b">
            <a:noAutofit/>
          </a:bodyPr>
          <a:lstStyle>
            <a:lvl1pPr algn="ctr">
              <a:defRPr sz="9000">
                <a:solidFill>
                  <a:schemeClr val="accent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6D5154DE-B5B2-44A3-801A-E1402D648372}"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143000" y="4003185"/>
            <a:ext cx="6858000" cy="880607"/>
          </a:xfrm>
        </p:spPr>
        <p:txBody>
          <a:bodyPr/>
          <a:lstStyle>
            <a:lvl1pPr marL="0" indent="0" algn="ctr">
              <a:buNone/>
              <a:defRPr sz="1800">
                <a:solidFill>
                  <a:schemeClr val="accent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Tree>
    <p:extLst>
      <p:ext uri="{BB962C8B-B14F-4D97-AF65-F5344CB8AC3E}">
        <p14:creationId xmlns:p14="http://schemas.microsoft.com/office/powerpoint/2010/main" val="222190023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848895"/>
            <a:ext cx="964694" cy="24384"/>
          </a:xfrm>
          <a:prstGeom prst="rect">
            <a:avLst/>
          </a:prstGeom>
        </p:spPr>
      </p:pic>
      <p:sp>
        <p:nvSpPr>
          <p:cNvPr id="2" name="Title 1"/>
          <p:cNvSpPr>
            <a:spLocks noGrp="1"/>
          </p:cNvSpPr>
          <p:nvPr>
            <p:ph type="ctrTitle" hasCustomPrompt="1"/>
          </p:nvPr>
        </p:nvSpPr>
        <p:spPr>
          <a:xfrm>
            <a:off x="1143000" y="1499125"/>
            <a:ext cx="6858000" cy="2387600"/>
          </a:xfrm>
        </p:spPr>
        <p:txBody>
          <a:bodyPr anchor="b">
            <a:noAutofit/>
          </a:bodyPr>
          <a:lstStyle>
            <a:lvl1pPr algn="ctr">
              <a:defRPr sz="9000">
                <a:solidFill>
                  <a:schemeClr val="accent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5C9472E4-D07F-4D85-98F0-8BD0A755D346}"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38718" y="4043402"/>
            <a:ext cx="37503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68720" y="4043402"/>
            <a:ext cx="375030" cy="500040"/>
          </a:xfrm>
          <a:prstGeom prst="rect">
            <a:avLst/>
          </a:prstGeom>
        </p:spPr>
      </p:pic>
      <p:sp>
        <p:nvSpPr>
          <p:cNvPr id="13" name="TextBox 12"/>
          <p:cNvSpPr txBox="1"/>
          <p:nvPr/>
        </p:nvSpPr>
        <p:spPr>
          <a:xfrm>
            <a:off x="2038718" y="4043402"/>
            <a:ext cx="5105032"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smtClean="0">
                <a:solidFill>
                  <a:schemeClr val="accent1"/>
                </a:solidFill>
              </a:rPr>
              <a:t>twitter.com/</a:t>
            </a:r>
            <a:r>
              <a:rPr lang="en-US" sz="1800" dirty="0" err="1" smtClean="0">
                <a:solidFill>
                  <a:schemeClr val="accent1"/>
                </a:solidFill>
              </a:rPr>
              <a:t>ORDeptEd</a:t>
            </a:r>
            <a:r>
              <a:rPr lang="en-US" sz="1800" dirty="0" smtClean="0">
                <a:solidFill>
                  <a:schemeClr val="accent1"/>
                </a:solidFill>
              </a:rPr>
              <a:t> | fb.com/</a:t>
            </a:r>
            <a:r>
              <a:rPr lang="en-US" sz="1800" dirty="0" err="1" smtClean="0">
                <a:solidFill>
                  <a:schemeClr val="accent1"/>
                </a:solidFill>
              </a:rPr>
              <a:t>ORDeptEd</a:t>
            </a:r>
            <a:endParaRPr lang="en-US" sz="1800" dirty="0" smtClean="0">
              <a:solidFill>
                <a:schemeClr val="accent1"/>
              </a:solidFill>
            </a:endParaRPr>
          </a:p>
        </p:txBody>
      </p:sp>
    </p:spTree>
    <p:extLst>
      <p:ext uri="{BB962C8B-B14F-4D97-AF65-F5344CB8AC3E}">
        <p14:creationId xmlns:p14="http://schemas.microsoft.com/office/powerpoint/2010/main" val="5561968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154641" y="5948083"/>
            <a:ext cx="8831356"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472133"/>
            <a:ext cx="964694" cy="24384"/>
          </a:xfrm>
          <a:prstGeom prst="rect">
            <a:avLst/>
          </a:prstGeom>
        </p:spPr>
      </p:pic>
      <p:sp>
        <p:nvSpPr>
          <p:cNvPr id="2" name="Title 1"/>
          <p:cNvSpPr>
            <a:spLocks noGrp="1"/>
          </p:cNvSpPr>
          <p:nvPr>
            <p:ph type="ctrTitle"/>
          </p:nvPr>
        </p:nvSpPr>
        <p:spPr>
          <a:xfrm>
            <a:off x="1143000" y="2486702"/>
            <a:ext cx="6858000" cy="1023261"/>
          </a:xfrm>
        </p:spPr>
        <p:txBody>
          <a:bodyPr anchor="b">
            <a:normAutofit/>
          </a:bodyPr>
          <a:lstStyle>
            <a:lvl1pPr algn="ctr">
              <a:defRPr sz="405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A835A1A-995B-4605-ACAF-C2154621C770}"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75328" y="214049"/>
            <a:ext cx="1593345" cy="2167132"/>
          </a:xfrm>
          <a:prstGeom prst="rect">
            <a:avLst/>
          </a:prstGeom>
        </p:spPr>
      </p:pic>
    </p:spTree>
    <p:extLst>
      <p:ext uri="{BB962C8B-B14F-4D97-AF65-F5344CB8AC3E}">
        <p14:creationId xmlns:p14="http://schemas.microsoft.com/office/powerpoint/2010/main" val="342545015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p:cNvSpPr>
            <a:spLocks noGrp="1"/>
          </p:cNvSpPr>
          <p:nvPr>
            <p:ph type="dt" sz="half" idx="10"/>
          </p:nvPr>
        </p:nvSpPr>
        <p:spPr>
          <a:xfrm>
            <a:off x="457200" y="6245225"/>
            <a:ext cx="2133600" cy="476250"/>
          </a:xfrm>
          <a:prstGeom prst="rect">
            <a:avLst/>
          </a:prstGeom>
        </p:spPr>
        <p:txBody>
          <a:bodyPr/>
          <a:lstStyle>
            <a:lvl1pPr>
              <a:defRPr/>
            </a:lvl1pPr>
          </a:lstStyle>
          <a:p>
            <a:pPr>
              <a:defRPr/>
            </a:pPr>
            <a:fld id="{6F68F6EC-41CF-44F4-AC4B-E5D3F0723D02}" type="datetime1">
              <a:rPr lang="en-US" altLang="en-US" smtClean="0"/>
              <a:t>6/1/2023</a:t>
            </a:fld>
            <a:endParaRPr lang="en-US" altLang="en-US" dirty="0"/>
          </a:p>
        </p:txBody>
      </p:sp>
      <p:sp>
        <p:nvSpPr>
          <p:cNvPr id="4" name="Slide Number Placeholder 3"/>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pPr>
              <a:defRPr/>
            </a:pPr>
            <a:fld id="{9E176CEE-43F5-4766-87B8-427AFE0EB8CE}" type="slidenum">
              <a:rPr lang="en-US" altLang="en-US"/>
              <a:pPr>
                <a:defRPr/>
              </a:pPr>
              <a:t>‹#›</a:t>
            </a:fld>
            <a:endParaRPr lang="en-US" altLang="en-US" dirty="0"/>
          </a:p>
        </p:txBody>
      </p:sp>
    </p:spTree>
    <p:extLst>
      <p:ext uri="{BB962C8B-B14F-4D97-AF65-F5344CB8AC3E}">
        <p14:creationId xmlns:p14="http://schemas.microsoft.com/office/powerpoint/2010/main" val="2030311085"/>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154641" y="2488758"/>
            <a:ext cx="8831356"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537883" y="2488758"/>
            <a:ext cx="8088407" cy="1900363"/>
          </a:xfrm>
        </p:spPr>
        <p:txBody>
          <a:bodyPr anchor="ctr" anchorCtr="0">
            <a:noAutofit/>
          </a:bodyPr>
          <a:lstStyle>
            <a:lvl1pPr algn="ctr">
              <a:defRPr sz="5100">
                <a:solidFill>
                  <a:schemeClr val="tx2"/>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2891118" y="6139794"/>
            <a:ext cx="3381935" cy="365125"/>
          </a:xfrm>
        </p:spPr>
        <p:txBody>
          <a:bodyPr/>
          <a:lstStyle/>
          <a:p>
            <a:fld id="{435DD95A-7DB3-4B08-8270-0BB0831E6627}" type="datetime1">
              <a:rPr lang="en-US" smtClean="0"/>
              <a:t>6/1/2023</a:t>
            </a:fld>
            <a:endParaRPr lang="en-US" dirty="0"/>
          </a:p>
        </p:txBody>
      </p:sp>
      <p:sp>
        <p:nvSpPr>
          <p:cNvPr id="11" name="Footer Placeholder 4"/>
          <p:cNvSpPr>
            <a:spLocks noGrp="1"/>
          </p:cNvSpPr>
          <p:nvPr>
            <p:ph type="ftr" sz="quarter" idx="11"/>
          </p:nvPr>
        </p:nvSpPr>
        <p:spPr>
          <a:xfrm>
            <a:off x="537882" y="6139794"/>
            <a:ext cx="2148168"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6457950" y="6139794"/>
            <a:ext cx="2168339"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75328" y="214049"/>
            <a:ext cx="1593345" cy="2167132"/>
          </a:xfrm>
          <a:prstGeom prst="rect">
            <a:avLst/>
          </a:prstGeom>
        </p:spPr>
      </p:pic>
    </p:spTree>
    <p:extLst>
      <p:ext uri="{BB962C8B-B14F-4D97-AF65-F5344CB8AC3E}">
        <p14:creationId xmlns:p14="http://schemas.microsoft.com/office/powerpoint/2010/main" val="336607194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154641" y="215153"/>
            <a:ext cx="8831356"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AE580F-8096-44AA-901B-79A95AD62859}"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537882" y="457200"/>
            <a:ext cx="8088407"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2507708399"/>
      </p:ext>
    </p:extLst>
  </p:cSld>
  <p:clrMapOvr>
    <a:masterClrMapping/>
  </p:clrMapOvr>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154642" y="215153"/>
            <a:ext cx="3547853"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37883" y="779646"/>
            <a:ext cx="2948870" cy="2529812"/>
          </a:xfrm>
        </p:spPr>
        <p:txBody>
          <a:bodyPr anchor="t" anchorCtr="0">
            <a:normAutofit/>
          </a:bodyPr>
          <a:lstStyle>
            <a:lvl1pPr>
              <a:defRPr sz="3300"/>
            </a:lvl1pPr>
          </a:lstStyle>
          <a:p>
            <a:r>
              <a:rPr lang="en-US" smtClean="0"/>
              <a:t>Click to edit Master title style</a:t>
            </a:r>
            <a:endParaRPr lang="en-US" dirty="0"/>
          </a:p>
        </p:txBody>
      </p:sp>
      <p:sp>
        <p:nvSpPr>
          <p:cNvPr id="3" name="Content Placeholder 2"/>
          <p:cNvSpPr>
            <a:spLocks noGrp="1"/>
          </p:cNvSpPr>
          <p:nvPr>
            <p:ph idx="1"/>
          </p:nvPr>
        </p:nvSpPr>
        <p:spPr>
          <a:xfrm>
            <a:off x="3887391" y="779647"/>
            <a:ext cx="462915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CCF8774-5DA8-451D-AA01-9A982FEFE20F}" type="datetime1">
              <a:rPr lang="en-US" smtClean="0"/>
              <a:t>6/1/2023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537883" y="3540125"/>
            <a:ext cx="2948870" cy="2320926"/>
          </a:xfrm>
        </p:spPr>
        <p:txBody>
          <a:bodyPr/>
          <a:lstStyle>
            <a:lvl1pPr marL="0" indent="0">
              <a:buNone/>
              <a:defRPr/>
            </a:lvl1pPr>
          </a:lstStyle>
          <a:p>
            <a:r>
              <a:rPr lang="en-US" smtClean="0"/>
              <a:t>Click icon to add picture</a:t>
            </a:r>
            <a:endParaRPr lang="en-US" dirty="0"/>
          </a:p>
        </p:txBody>
      </p:sp>
    </p:spTree>
    <p:extLst>
      <p:ext uri="{BB962C8B-B14F-4D97-AF65-F5344CB8AC3E}">
        <p14:creationId xmlns:p14="http://schemas.microsoft.com/office/powerpoint/2010/main" val="211867883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A44234-67BE-4AF7-9D96-412A9BE32981}"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9723072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7882" y="1825625"/>
            <a:ext cx="397696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997139"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EB2CFE-D975-4548-9AE4-D87F3E2EA611}" type="datetime1">
              <a:rPr lang="en-US" smtClean="0"/>
              <a:t>6/1/2023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70233227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7883" y="1681163"/>
            <a:ext cx="3960299" cy="823912"/>
          </a:xfrm>
        </p:spPr>
        <p:txBody>
          <a:bodyPr anchor="t" anchorCtr="0">
            <a:normAutofit/>
          </a:bodyPr>
          <a:lstStyle>
            <a:lvl1pPr marL="0" indent="0">
              <a:buNone/>
              <a:defRPr sz="2400" b="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537883" y="2505076"/>
            <a:ext cx="39602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997139" cy="823912"/>
          </a:xfrm>
        </p:spPr>
        <p:txBody>
          <a:bodyPr anchor="t" anchorCtr="0"/>
          <a:lstStyle>
            <a:lvl1pPr marL="0" indent="0">
              <a:buNone/>
              <a:defRPr sz="2400" b="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6"/>
            <a:ext cx="399713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B57B21-858E-4732-B88A-135176DAC6E5}" type="datetime1">
              <a:rPr lang="en-US" smtClean="0"/>
              <a:t>6/1/2023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537882" y="457200"/>
            <a:ext cx="8088407" cy="1026460"/>
          </a:xfrm>
        </p:spPr>
        <p:txBody>
          <a:bodyPr>
            <a:normAutofit/>
          </a:bodyPr>
          <a:lstStyle>
            <a:lvl1pPr>
              <a:defRPr sz="2400"/>
            </a:lvl1pPr>
          </a:lstStyle>
          <a:p>
            <a:r>
              <a:rPr lang="en-US" smtClean="0"/>
              <a:t>Click to edit Master title style</a:t>
            </a:r>
            <a:endParaRPr lang="en-US" dirty="0"/>
          </a:p>
        </p:txBody>
      </p:sp>
    </p:spTree>
    <p:extLst>
      <p:ext uri="{BB962C8B-B14F-4D97-AF65-F5344CB8AC3E}">
        <p14:creationId xmlns:p14="http://schemas.microsoft.com/office/powerpoint/2010/main" val="107215762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EBDC437A-48FE-4D1D-A63C-F8274B9AA71C}" type="datetime1">
              <a:rPr lang="en-US" smtClean="0"/>
              <a:t>6/1/2023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537882" y="457200"/>
            <a:ext cx="8088407"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321827318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2C676DD0-C972-4ED2-80A1-8462A4A3119E}" type="datetime1">
              <a:rPr lang="en-US" smtClean="0"/>
              <a:t>6/1/2023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537882" y="659958"/>
            <a:ext cx="8088407"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097248005"/>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848895"/>
            <a:ext cx="964694" cy="24384"/>
          </a:xfrm>
          <a:prstGeom prst="rect">
            <a:avLst/>
          </a:prstGeom>
        </p:spPr>
      </p:pic>
      <p:sp>
        <p:nvSpPr>
          <p:cNvPr id="2" name="Title 1"/>
          <p:cNvSpPr>
            <a:spLocks noGrp="1"/>
          </p:cNvSpPr>
          <p:nvPr>
            <p:ph type="ctrTitle" hasCustomPrompt="1"/>
          </p:nvPr>
        </p:nvSpPr>
        <p:spPr>
          <a:xfrm>
            <a:off x="1143000" y="1499125"/>
            <a:ext cx="6858000" cy="2387600"/>
          </a:xfrm>
        </p:spPr>
        <p:txBody>
          <a:bodyPr anchor="b">
            <a:noAutofit/>
          </a:bodyPr>
          <a:lstStyle>
            <a:lvl1pPr algn="ctr">
              <a:defRPr sz="9000">
                <a:solidFill>
                  <a:schemeClr val="tx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5033FA2E-B963-40C9-A47C-AF38190309CE}"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143000" y="4003185"/>
            <a:ext cx="6858000" cy="880607"/>
          </a:xfrm>
        </p:spPr>
        <p:txBody>
          <a:bodyPr/>
          <a:lstStyle>
            <a:lvl1pPr marL="0" indent="0" algn="ctr">
              <a:buNone/>
              <a:defRPr sz="180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Tree>
    <p:extLst>
      <p:ext uri="{BB962C8B-B14F-4D97-AF65-F5344CB8AC3E}">
        <p14:creationId xmlns:p14="http://schemas.microsoft.com/office/powerpoint/2010/main" val="312084141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89653" y="3848895"/>
            <a:ext cx="964694" cy="24384"/>
          </a:xfrm>
          <a:prstGeom prst="rect">
            <a:avLst/>
          </a:prstGeom>
        </p:spPr>
      </p:pic>
      <p:sp>
        <p:nvSpPr>
          <p:cNvPr id="2" name="Title 1"/>
          <p:cNvSpPr>
            <a:spLocks noGrp="1"/>
          </p:cNvSpPr>
          <p:nvPr>
            <p:ph type="ctrTitle" hasCustomPrompt="1"/>
          </p:nvPr>
        </p:nvSpPr>
        <p:spPr>
          <a:xfrm>
            <a:off x="1143000" y="1499125"/>
            <a:ext cx="6858000" cy="2387600"/>
          </a:xfrm>
        </p:spPr>
        <p:txBody>
          <a:bodyPr anchor="b">
            <a:noAutofit/>
          </a:bodyPr>
          <a:lstStyle>
            <a:lvl1pPr algn="ctr">
              <a:defRPr sz="9000">
                <a:solidFill>
                  <a:schemeClr val="tx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1B66F663-A254-4A93-867D-252FC698DF46}" type="datetime1">
              <a:rPr lang="en-US" smtClean="0"/>
              <a:t>6/1/2023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38718" y="4043402"/>
            <a:ext cx="37503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68720" y="4043402"/>
            <a:ext cx="375030" cy="500040"/>
          </a:xfrm>
          <a:prstGeom prst="rect">
            <a:avLst/>
          </a:prstGeom>
        </p:spPr>
      </p:pic>
      <p:sp>
        <p:nvSpPr>
          <p:cNvPr id="13" name="TextBox 12"/>
          <p:cNvSpPr txBox="1"/>
          <p:nvPr/>
        </p:nvSpPr>
        <p:spPr>
          <a:xfrm>
            <a:off x="2038718" y="4043402"/>
            <a:ext cx="5105032"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smtClean="0">
                <a:solidFill>
                  <a:schemeClr val="accent1"/>
                </a:solidFill>
              </a:rPr>
              <a:t>twitter.com/</a:t>
            </a:r>
            <a:r>
              <a:rPr lang="en-US" sz="1800" dirty="0" err="1" smtClean="0">
                <a:solidFill>
                  <a:schemeClr val="accent1"/>
                </a:solidFill>
              </a:rPr>
              <a:t>ORDeptEd</a:t>
            </a:r>
            <a:r>
              <a:rPr lang="en-US" sz="1800" dirty="0" smtClean="0">
                <a:solidFill>
                  <a:schemeClr val="accent1"/>
                </a:solidFill>
              </a:rPr>
              <a:t> | fb.com/</a:t>
            </a:r>
            <a:r>
              <a:rPr lang="en-US" sz="1800" dirty="0" err="1" smtClean="0">
                <a:solidFill>
                  <a:schemeClr val="accent1"/>
                </a:solidFill>
              </a:rPr>
              <a:t>ORDeptEd</a:t>
            </a:r>
            <a:endParaRPr lang="en-US" sz="1800" dirty="0" smtClean="0">
              <a:solidFill>
                <a:schemeClr val="accent1"/>
              </a:solidFill>
            </a:endParaRPr>
          </a:p>
        </p:txBody>
      </p:sp>
    </p:spTree>
    <p:extLst>
      <p:ext uri="{BB962C8B-B14F-4D97-AF65-F5344CB8AC3E}">
        <p14:creationId xmlns:p14="http://schemas.microsoft.com/office/powerpoint/2010/main" val="2364842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ctr">
              <a:defRPr sz="20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58029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472407"/>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Date Placeholder 4"/>
          <p:cNvSpPr>
            <a:spLocks noGrp="1"/>
          </p:cNvSpPr>
          <p:nvPr>
            <p:ph type="dt" sz="half" idx="10"/>
          </p:nvPr>
        </p:nvSpPr>
        <p:spPr>
          <a:xfrm>
            <a:off x="457200" y="6245225"/>
            <a:ext cx="2133600" cy="476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8245D44-3AEF-4CC4-BC9A-E3939F592A5C}" type="datetime1">
              <a:rPr lang="en-US" altLang="en-US" smtClean="0"/>
              <a:t>6/1/2023</a:t>
            </a:fld>
            <a:endParaRPr lang="en-US" altLang="en-US" dirty="0"/>
          </a:p>
        </p:txBody>
      </p:sp>
      <p:sp>
        <p:nvSpPr>
          <p:cNvPr id="7" name="Slide Number Placeholder 6"/>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pPr>
              <a:defRPr/>
            </a:pPr>
            <a:fld id="{0B88F129-CCB1-4B4C-8451-C1BFB0D3066F}" type="slidenum">
              <a:rPr lang="en-US" altLang="en-US"/>
              <a:pPr>
                <a:defRPr/>
              </a:pPr>
              <a:t>‹#›</a:t>
            </a:fld>
            <a:endParaRPr lang="en-US" altLang="en-US" dirty="0"/>
          </a:p>
        </p:txBody>
      </p:sp>
    </p:spTree>
    <p:extLst>
      <p:ext uri="{BB962C8B-B14F-4D97-AF65-F5344CB8AC3E}">
        <p14:creationId xmlns:p14="http://schemas.microsoft.com/office/powerpoint/2010/main" val="2301548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ctr">
              <a:defRPr sz="2000" b="0" u="sng">
                <a:latin typeface="Bookman Old Style" panose="02050604050505020204" pitchFamily="18"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Bookman Old Style" panose="020506040505050202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486005"/>
          </a:xfrm>
        </p:spPr>
        <p:txBody>
          <a:bodyPr/>
          <a:lstStyle>
            <a:lvl1pPr marL="0" indent="0" algn="ctr">
              <a:buNone/>
              <a:defRPr sz="1400">
                <a:latin typeface="Bookman Old Style" panose="020506040505050202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Date Placeholder 4"/>
          <p:cNvSpPr>
            <a:spLocks noGrp="1"/>
          </p:cNvSpPr>
          <p:nvPr>
            <p:ph type="dt" sz="half" idx="10"/>
          </p:nvPr>
        </p:nvSpPr>
        <p:spPr>
          <a:xfrm>
            <a:off x="457200" y="6245225"/>
            <a:ext cx="2133600" cy="476250"/>
          </a:xfrm>
          <a:prstGeom prst="rect">
            <a:avLst/>
          </a:prstGeom>
        </p:spPr>
        <p:txBody>
          <a:bodyPr/>
          <a:lstStyle>
            <a:lvl1pPr>
              <a:defRPr/>
            </a:lvl1pPr>
          </a:lstStyle>
          <a:p>
            <a:pPr>
              <a:defRPr/>
            </a:pPr>
            <a:fld id="{575D4CD3-7BF0-4930-A057-6BB64987E2A2}" type="datetime1">
              <a:rPr lang="en-US" altLang="en-US" smtClean="0"/>
              <a:t>6/1/2023</a:t>
            </a:fld>
            <a:endParaRPr lang="en-US" altLang="en-US" dirty="0"/>
          </a:p>
        </p:txBody>
      </p:sp>
      <p:sp>
        <p:nvSpPr>
          <p:cNvPr id="7" name="Slide Number Placeholder 6"/>
          <p:cNvSpPr>
            <a:spLocks noGrp="1"/>
          </p:cNvSpPr>
          <p:nvPr>
            <p:ph type="sldNum" sz="quarter" idx="11"/>
          </p:nvPr>
        </p:nvSpPr>
        <p:spPr>
          <a:xfrm>
            <a:off x="6096000" y="6245225"/>
            <a:ext cx="2133600" cy="476250"/>
          </a:xfrm>
        </p:spPr>
        <p:txBody>
          <a:bodyPr/>
          <a:lstStyle>
            <a:lvl1pPr>
              <a:defRPr/>
            </a:lvl1pPr>
          </a:lstStyle>
          <a:p>
            <a:pPr>
              <a:defRPr/>
            </a:pPr>
            <a:fld id="{785073B9-A360-4416-A2C1-9A99E4ABFB78}" type="slidenum">
              <a:rPr lang="en-US" altLang="en-US"/>
              <a:pPr>
                <a:defRPr/>
              </a:pPr>
              <a:t>‹#›</a:t>
            </a:fld>
            <a:endParaRPr lang="en-US" altLang="en-US" dirty="0"/>
          </a:p>
        </p:txBody>
      </p:sp>
    </p:spTree>
    <p:extLst>
      <p:ext uri="{BB962C8B-B14F-4D97-AF65-F5344CB8AC3E}">
        <p14:creationId xmlns:p14="http://schemas.microsoft.com/office/powerpoint/2010/main" val="2976456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5.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5.pn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image" Target="../media/image5.png"/><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image" Target="../media/image5.png"/><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13" Type="http://schemas.openxmlformats.org/officeDocument/2006/relationships/image" Target="../media/image5.png"/><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6.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6.xml"/><Relationship Id="rId13" Type="http://schemas.openxmlformats.org/officeDocument/2006/relationships/image" Target="../media/image5.png"/><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theme" Target="../theme/theme7.xml"/><Relationship Id="rId2" Type="http://schemas.openxmlformats.org/officeDocument/2006/relationships/slideLayout" Target="../slideLayouts/slideLayout7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38200" y="1600200"/>
            <a:ext cx="8229600" cy="431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6390" name="Rectangle 6"/>
          <p:cNvSpPr>
            <a:spLocks noGrp="1" noChangeArrowheads="1"/>
          </p:cNvSpPr>
          <p:nvPr>
            <p:ph type="sldNum" sz="quarter" idx="4"/>
          </p:nvPr>
        </p:nvSpPr>
        <p:spPr bwMode="auto">
          <a:xfrm>
            <a:off x="6400800" y="6094412"/>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anose="020B0604020202020204" pitchFamily="34" charset="0"/>
                <a:cs typeface="Arial" panose="020B0604020202020204" pitchFamily="34" charset="0"/>
              </a:defRPr>
            </a:lvl1pPr>
          </a:lstStyle>
          <a:p>
            <a:pPr>
              <a:defRPr/>
            </a:pPr>
            <a:fld id="{600AE717-2294-4A19-AA34-D65D5F954A77}" type="slidenum">
              <a:rPr lang="en-US" altLang="en-US"/>
              <a:pPr>
                <a:defRPr/>
              </a:pPr>
              <a:t>‹#›</a:t>
            </a:fld>
            <a:endParaRPr lang="en-US" altLang="en-US" dirty="0"/>
          </a:p>
        </p:txBody>
      </p:sp>
    </p:spTree>
    <p:extLst>
      <p:ext uri="{BB962C8B-B14F-4D97-AF65-F5344CB8AC3E}">
        <p14:creationId xmlns:p14="http://schemas.microsoft.com/office/powerpoint/2010/main" val="3416513251"/>
      </p:ext>
    </p:extLst>
  </p:cSld>
  <p:clrMap bg1="lt1" tx1="dk1" bg2="lt2" tx2="dk2" accent1="accent1" accent2="accent2" accent3="accent3" accent4="accent4" accent5="accent5" accent6="accent6" hlink="hlink" folHlink="folHlink"/>
  <p:sldLayoutIdLst>
    <p:sldLayoutId id="2147485713" r:id="rId1"/>
    <p:sldLayoutId id="2147485714" r:id="rId2"/>
    <p:sldLayoutId id="2147485715" r:id="rId3"/>
    <p:sldLayoutId id="2147485716" r:id="rId4"/>
    <p:sldLayoutId id="2147485717" r:id="rId5"/>
    <p:sldLayoutId id="2147485718" r:id="rId6"/>
    <p:sldLayoutId id="2147485719" r:id="rId7"/>
    <p:sldLayoutId id="2147485720" r:id="rId8"/>
    <p:sldLayoutId id="2147485721" r:id="rId9"/>
    <p:sldLayoutId id="2147485722" r:id="rId10"/>
    <p:sldLayoutId id="2147485723" r:id="rId11"/>
    <p:sldLayoutId id="2147485724" r:id="rId12"/>
    <p:sldLayoutId id="2147485698" r:id="rId13"/>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537882" y="457200"/>
            <a:ext cx="8088407"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7882" y="1825625"/>
            <a:ext cx="8088407"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537882" y="6139794"/>
            <a:ext cx="2148168"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2891118" y="6139794"/>
            <a:ext cx="3381935"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3856B291-E8B8-457D-9D44-406A0F0339F2}" type="datetime1">
              <a:rPr lang="en-US" smtClean="0"/>
              <a:t>6/1/2023</a:t>
            </a:fld>
            <a:endParaRPr lang="en-US" dirty="0"/>
          </a:p>
        </p:txBody>
      </p:sp>
      <p:sp>
        <p:nvSpPr>
          <p:cNvPr id="6" name="Slide Number Placeholder 5"/>
          <p:cNvSpPr>
            <a:spLocks noGrp="1"/>
          </p:cNvSpPr>
          <p:nvPr>
            <p:ph type="sldNum" sz="quarter" idx="4"/>
          </p:nvPr>
        </p:nvSpPr>
        <p:spPr>
          <a:xfrm>
            <a:off x="6457950" y="6139794"/>
            <a:ext cx="216833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pPr>
              <a:defRPr/>
            </a:pPr>
            <a:fld id="{600AE717-2294-4A19-AA34-D65D5F954A77}" type="slidenum">
              <a:rPr lang="en-US" altLang="en-US" smtClean="0"/>
              <a:pPr>
                <a:defRPr/>
              </a:pPr>
              <a:t>‹#›</a:t>
            </a:fld>
            <a:endParaRPr lang="en-US" alt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3503" y="1558360"/>
            <a:ext cx="964694" cy="24384"/>
          </a:xfrm>
          <a:prstGeom prst="rect">
            <a:avLst/>
          </a:prstGeom>
        </p:spPr>
      </p:pic>
    </p:spTree>
    <p:extLst>
      <p:ext uri="{BB962C8B-B14F-4D97-AF65-F5344CB8AC3E}">
        <p14:creationId xmlns:p14="http://schemas.microsoft.com/office/powerpoint/2010/main" val="1474637211"/>
      </p:ext>
    </p:extLst>
  </p:cSld>
  <p:clrMap bg1="lt1" tx1="dk1" bg2="lt2" tx2="dk2" accent1="accent1" accent2="accent2" accent3="accent3" accent4="accent4" accent5="accent5" accent6="accent6" hlink="hlink" folHlink="folHlink"/>
  <p:sldLayoutIdLst>
    <p:sldLayoutId id="2147485738" r:id="rId1"/>
    <p:sldLayoutId id="2147485739" r:id="rId2"/>
    <p:sldLayoutId id="2147485740" r:id="rId3"/>
    <p:sldLayoutId id="2147485741" r:id="rId4"/>
    <p:sldLayoutId id="2147485742" r:id="rId5"/>
    <p:sldLayoutId id="2147485743" r:id="rId6"/>
    <p:sldLayoutId id="2147485744" r:id="rId7"/>
    <p:sldLayoutId id="2147485745" r:id="rId8"/>
    <p:sldLayoutId id="2147485746" r:id="rId9"/>
    <p:sldLayoutId id="2147485747" r:id="rId10"/>
    <p:sldLayoutId id="2147485748" r:id="rId11"/>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sz="3300" kern="1200">
          <a:solidFill>
            <a:schemeClr val="accent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537882" y="457200"/>
            <a:ext cx="8088407"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7882" y="1825625"/>
            <a:ext cx="8088407"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537882" y="6139794"/>
            <a:ext cx="2148168"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2891118" y="6139794"/>
            <a:ext cx="3381935"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CB459F5E-6702-41A0-88CF-D588768971D2}" type="datetime1">
              <a:rPr lang="en-US" smtClean="0"/>
              <a:t>6/1/2023</a:t>
            </a:fld>
            <a:endParaRPr lang="en-US" dirty="0"/>
          </a:p>
        </p:txBody>
      </p:sp>
      <p:sp>
        <p:nvSpPr>
          <p:cNvPr id="6" name="Slide Number Placeholder 5"/>
          <p:cNvSpPr>
            <a:spLocks noGrp="1"/>
          </p:cNvSpPr>
          <p:nvPr>
            <p:ph type="sldNum" sz="quarter" idx="4"/>
          </p:nvPr>
        </p:nvSpPr>
        <p:spPr>
          <a:xfrm>
            <a:off x="6457950" y="6139794"/>
            <a:ext cx="216833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3503" y="1558360"/>
            <a:ext cx="964694" cy="24384"/>
          </a:xfrm>
          <a:prstGeom prst="rect">
            <a:avLst/>
          </a:prstGeom>
        </p:spPr>
      </p:pic>
    </p:spTree>
    <p:extLst>
      <p:ext uri="{BB962C8B-B14F-4D97-AF65-F5344CB8AC3E}">
        <p14:creationId xmlns:p14="http://schemas.microsoft.com/office/powerpoint/2010/main" val="2459088596"/>
      </p:ext>
    </p:extLst>
  </p:cSld>
  <p:clrMap bg1="lt1" tx1="dk1" bg2="lt2" tx2="dk2" accent1="accent1" accent2="accent2" accent3="accent3" accent4="accent4" accent5="accent5" accent6="accent6" hlink="hlink" folHlink="folHlink"/>
  <p:sldLayoutIdLst>
    <p:sldLayoutId id="2147485750" r:id="rId1"/>
    <p:sldLayoutId id="2147485751" r:id="rId2"/>
    <p:sldLayoutId id="2147485752" r:id="rId3"/>
    <p:sldLayoutId id="2147485753" r:id="rId4"/>
    <p:sldLayoutId id="2147485754" r:id="rId5"/>
    <p:sldLayoutId id="2147485755" r:id="rId6"/>
    <p:sldLayoutId id="2147485756" r:id="rId7"/>
    <p:sldLayoutId id="2147485757" r:id="rId8"/>
    <p:sldLayoutId id="2147485758" r:id="rId9"/>
    <p:sldLayoutId id="2147485759" r:id="rId10"/>
    <p:sldLayoutId id="2147485760" r:id="rId11"/>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sz="3300" kern="1200">
          <a:solidFill>
            <a:schemeClr val="accent5"/>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537882" y="457200"/>
            <a:ext cx="8088407"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7882" y="1825625"/>
            <a:ext cx="8088407"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537882" y="6139794"/>
            <a:ext cx="2148168"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2891118" y="6139794"/>
            <a:ext cx="3381935"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05F34F28-BED7-4461-B8AA-137842D7D8D1}" type="datetime1">
              <a:rPr lang="en-US" smtClean="0"/>
              <a:t>6/1/2023</a:t>
            </a:fld>
            <a:endParaRPr lang="en-US" dirty="0"/>
          </a:p>
        </p:txBody>
      </p:sp>
      <p:sp>
        <p:nvSpPr>
          <p:cNvPr id="6" name="Slide Number Placeholder 5"/>
          <p:cNvSpPr>
            <a:spLocks noGrp="1"/>
          </p:cNvSpPr>
          <p:nvPr>
            <p:ph type="sldNum" sz="quarter" idx="4"/>
          </p:nvPr>
        </p:nvSpPr>
        <p:spPr>
          <a:xfrm>
            <a:off x="6457950" y="6139794"/>
            <a:ext cx="216833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3503" y="1558360"/>
            <a:ext cx="964694" cy="24384"/>
          </a:xfrm>
          <a:prstGeom prst="rect">
            <a:avLst/>
          </a:prstGeom>
        </p:spPr>
      </p:pic>
    </p:spTree>
    <p:extLst>
      <p:ext uri="{BB962C8B-B14F-4D97-AF65-F5344CB8AC3E}">
        <p14:creationId xmlns:p14="http://schemas.microsoft.com/office/powerpoint/2010/main" val="2814488764"/>
      </p:ext>
    </p:extLst>
  </p:cSld>
  <p:clrMap bg1="lt1" tx1="dk1" bg2="lt2" tx2="dk2" accent1="accent1" accent2="accent2" accent3="accent3" accent4="accent4" accent5="accent5" accent6="accent6" hlink="hlink" folHlink="folHlink"/>
  <p:sldLayoutIdLst>
    <p:sldLayoutId id="2147485762" r:id="rId1"/>
    <p:sldLayoutId id="2147485763" r:id="rId2"/>
    <p:sldLayoutId id="2147485764" r:id="rId3"/>
    <p:sldLayoutId id="2147485765" r:id="rId4"/>
    <p:sldLayoutId id="2147485766" r:id="rId5"/>
    <p:sldLayoutId id="2147485767" r:id="rId6"/>
    <p:sldLayoutId id="2147485768" r:id="rId7"/>
    <p:sldLayoutId id="2147485769" r:id="rId8"/>
    <p:sldLayoutId id="2147485770" r:id="rId9"/>
    <p:sldLayoutId id="2147485771" r:id="rId10"/>
    <p:sldLayoutId id="2147485772" r:id="rId11"/>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sz="3300" kern="1200">
          <a:solidFill>
            <a:schemeClr val="accent4"/>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537882" y="457200"/>
            <a:ext cx="8088407"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7882" y="1825625"/>
            <a:ext cx="8088407"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537882" y="6139794"/>
            <a:ext cx="2148168"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2891118" y="6139794"/>
            <a:ext cx="3381935"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BD4B5A6F-FB77-4191-8A8D-11464498EC2F}" type="datetime1">
              <a:rPr lang="en-US" smtClean="0"/>
              <a:t>6/1/2023</a:t>
            </a:fld>
            <a:endParaRPr lang="en-US" dirty="0"/>
          </a:p>
        </p:txBody>
      </p:sp>
      <p:sp>
        <p:nvSpPr>
          <p:cNvPr id="6" name="Slide Number Placeholder 5"/>
          <p:cNvSpPr>
            <a:spLocks noGrp="1"/>
          </p:cNvSpPr>
          <p:nvPr>
            <p:ph type="sldNum" sz="quarter" idx="4"/>
          </p:nvPr>
        </p:nvSpPr>
        <p:spPr>
          <a:xfrm>
            <a:off x="6457950" y="6139794"/>
            <a:ext cx="216833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3503" y="1558360"/>
            <a:ext cx="964694" cy="24384"/>
          </a:xfrm>
          <a:prstGeom prst="rect">
            <a:avLst/>
          </a:prstGeom>
        </p:spPr>
      </p:pic>
    </p:spTree>
    <p:extLst>
      <p:ext uri="{BB962C8B-B14F-4D97-AF65-F5344CB8AC3E}">
        <p14:creationId xmlns:p14="http://schemas.microsoft.com/office/powerpoint/2010/main" val="2923460042"/>
      </p:ext>
    </p:extLst>
  </p:cSld>
  <p:clrMap bg1="lt1" tx1="dk1" bg2="lt2" tx2="dk2" accent1="accent1" accent2="accent2" accent3="accent3" accent4="accent4" accent5="accent5" accent6="accent6" hlink="hlink" folHlink="folHlink"/>
  <p:sldLayoutIdLst>
    <p:sldLayoutId id="2147485774" r:id="rId1"/>
    <p:sldLayoutId id="2147485775" r:id="rId2"/>
    <p:sldLayoutId id="2147485776" r:id="rId3"/>
    <p:sldLayoutId id="2147485777" r:id="rId4"/>
    <p:sldLayoutId id="2147485778" r:id="rId5"/>
    <p:sldLayoutId id="2147485779" r:id="rId6"/>
    <p:sldLayoutId id="2147485780" r:id="rId7"/>
    <p:sldLayoutId id="2147485781" r:id="rId8"/>
    <p:sldLayoutId id="2147485782" r:id="rId9"/>
    <p:sldLayoutId id="2147485783" r:id="rId10"/>
    <p:sldLayoutId id="2147485784" r:id="rId11"/>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sz="3300" kern="1200">
          <a:solidFill>
            <a:schemeClr val="accent3"/>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537882" y="457200"/>
            <a:ext cx="8088407"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7882" y="1825625"/>
            <a:ext cx="8088407"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537882" y="6139794"/>
            <a:ext cx="2148168"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2891118" y="6139794"/>
            <a:ext cx="3381935"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F84F87CA-65FC-41E3-935F-D206B11EC933}" type="datetime1">
              <a:rPr lang="en-US" smtClean="0"/>
              <a:t>6/1/2023</a:t>
            </a:fld>
            <a:endParaRPr lang="en-US" dirty="0"/>
          </a:p>
        </p:txBody>
      </p:sp>
      <p:sp>
        <p:nvSpPr>
          <p:cNvPr id="6" name="Slide Number Placeholder 5"/>
          <p:cNvSpPr>
            <a:spLocks noGrp="1"/>
          </p:cNvSpPr>
          <p:nvPr>
            <p:ph type="sldNum" sz="quarter" idx="4"/>
          </p:nvPr>
        </p:nvSpPr>
        <p:spPr>
          <a:xfrm>
            <a:off x="6457950" y="6139794"/>
            <a:ext cx="216833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3503" y="1558360"/>
            <a:ext cx="964694" cy="24384"/>
          </a:xfrm>
          <a:prstGeom prst="rect">
            <a:avLst/>
          </a:prstGeom>
        </p:spPr>
      </p:pic>
    </p:spTree>
    <p:extLst>
      <p:ext uri="{BB962C8B-B14F-4D97-AF65-F5344CB8AC3E}">
        <p14:creationId xmlns:p14="http://schemas.microsoft.com/office/powerpoint/2010/main" val="2359425796"/>
      </p:ext>
    </p:extLst>
  </p:cSld>
  <p:clrMap bg1="lt1" tx1="dk1" bg2="lt2" tx2="dk2" accent1="accent1" accent2="accent2" accent3="accent3" accent4="accent4" accent5="accent5" accent6="accent6" hlink="hlink" folHlink="folHlink"/>
  <p:sldLayoutIdLst>
    <p:sldLayoutId id="2147485786" r:id="rId1"/>
    <p:sldLayoutId id="2147485787" r:id="rId2"/>
    <p:sldLayoutId id="2147485788" r:id="rId3"/>
    <p:sldLayoutId id="2147485789" r:id="rId4"/>
    <p:sldLayoutId id="2147485790" r:id="rId5"/>
    <p:sldLayoutId id="2147485791" r:id="rId6"/>
    <p:sldLayoutId id="2147485792" r:id="rId7"/>
    <p:sldLayoutId id="2147485793" r:id="rId8"/>
    <p:sldLayoutId id="2147485794" r:id="rId9"/>
    <p:sldLayoutId id="2147485795" r:id="rId10"/>
    <p:sldLayoutId id="2147485796" r:id="rId11"/>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sz="3300" kern="1200">
          <a:solidFill>
            <a:schemeClr val="accent2"/>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154641" y="215153"/>
            <a:ext cx="8831356"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537882" y="457200"/>
            <a:ext cx="8088407"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7882" y="1825625"/>
            <a:ext cx="8088407"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537882" y="6139794"/>
            <a:ext cx="2148168"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2891118" y="6139794"/>
            <a:ext cx="3381935"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A1015FB1-4A56-42D6-87C1-C6C95445C6C1}" type="datetime1">
              <a:rPr lang="en-US" smtClean="0"/>
              <a:t>6/1/2023</a:t>
            </a:fld>
            <a:endParaRPr lang="en-US" dirty="0"/>
          </a:p>
        </p:txBody>
      </p:sp>
      <p:sp>
        <p:nvSpPr>
          <p:cNvPr id="6" name="Slide Number Placeholder 5"/>
          <p:cNvSpPr>
            <a:spLocks noGrp="1"/>
          </p:cNvSpPr>
          <p:nvPr>
            <p:ph type="sldNum" sz="quarter" idx="4"/>
          </p:nvPr>
        </p:nvSpPr>
        <p:spPr>
          <a:xfrm>
            <a:off x="6457950" y="6139794"/>
            <a:ext cx="216833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3503" y="1558360"/>
            <a:ext cx="964694" cy="24384"/>
          </a:xfrm>
          <a:prstGeom prst="rect">
            <a:avLst/>
          </a:prstGeom>
        </p:spPr>
      </p:pic>
    </p:spTree>
    <p:extLst>
      <p:ext uri="{BB962C8B-B14F-4D97-AF65-F5344CB8AC3E}">
        <p14:creationId xmlns:p14="http://schemas.microsoft.com/office/powerpoint/2010/main" val="3838610705"/>
      </p:ext>
    </p:extLst>
  </p:cSld>
  <p:clrMap bg1="lt1" tx1="dk1" bg2="lt2" tx2="dk2" accent1="accent1" accent2="accent2" accent3="accent3" accent4="accent4" accent5="accent5" accent6="accent6" hlink="hlink" folHlink="folHlink"/>
  <p:sldLayoutIdLst>
    <p:sldLayoutId id="2147485798" r:id="rId1"/>
    <p:sldLayoutId id="2147485799" r:id="rId2"/>
    <p:sldLayoutId id="2147485800" r:id="rId3"/>
    <p:sldLayoutId id="2147485801" r:id="rId4"/>
    <p:sldLayoutId id="2147485802" r:id="rId5"/>
    <p:sldLayoutId id="2147485803" r:id="rId6"/>
    <p:sldLayoutId id="2147485804" r:id="rId7"/>
    <p:sldLayoutId id="2147485805" r:id="rId8"/>
    <p:sldLayoutId id="2147485806" r:id="rId9"/>
    <p:sldLayoutId id="2147485807" r:id="rId10"/>
    <p:sldLayoutId id="2147485808" r:id="rId11"/>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sz="3300" kern="1200">
          <a:solidFill>
            <a:schemeClr val="tx2"/>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3" Type="http://schemas.openxmlformats.org/officeDocument/2006/relationships/hyperlink" Target="https://www.oregon.gov/ode/educator-resources/assessment/Documents/Honoring_Student_Proficiency_on_HS_ELPA_Summative.pdf" TargetMode="External"/><Relationship Id="rId2" Type="http://schemas.openxmlformats.org/officeDocument/2006/relationships/notesSlide" Target="../notesSlides/notesSlide20.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3" Type="http://schemas.openxmlformats.org/officeDocument/2006/relationships/hyperlink" Target="mailto:ben.wolcott@ode.oregon.gov" TargetMode="External"/><Relationship Id="rId2" Type="http://schemas.openxmlformats.org/officeDocument/2006/relationships/notesSlide" Target="../notesSlides/notesSlide21.xml"/><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3" Type="http://schemas.openxmlformats.org/officeDocument/2006/relationships/hyperlink" Target="https://www.oregon.gov/ode/educator-resources/assessment/Pages/English-Language-Proficiency.aspx" TargetMode="External"/><Relationship Id="rId2" Type="http://schemas.openxmlformats.org/officeDocument/2006/relationships/notesSlide" Target="../notesSlides/notesSlide22.xml"/><Relationship Id="rId1" Type="http://schemas.openxmlformats.org/officeDocument/2006/relationships/slideLayout" Target="../slideLayouts/slideLayout16.xml"/><Relationship Id="rId4" Type="http://schemas.openxmlformats.org/officeDocument/2006/relationships/hyperlink" Target="https://www.oregon.gov/ode/educator-resources/assessment/Documents/EL_Designations_from_Other_States.pdf"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3" Type="http://schemas.openxmlformats.org/officeDocument/2006/relationships/hyperlink" Target="https://open.spotify.com/show/6KMqnNCq1ZjamN8ytbEevC" TargetMode="External"/><Relationship Id="rId2" Type="http://schemas.openxmlformats.org/officeDocument/2006/relationships/notesSlide" Target="../notesSlides/notesSlide26.xml"/><Relationship Id="rId1" Type="http://schemas.openxmlformats.org/officeDocument/2006/relationships/slideLayout" Target="../slideLayouts/slideLayout16.xml"/><Relationship Id="rId4" Type="http://schemas.openxmlformats.org/officeDocument/2006/relationships/hyperlink" Target="https://podcasts.apple.com/us/podcast/assets/id1646683275"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3" Type="http://schemas.openxmlformats.org/officeDocument/2006/relationships/hyperlink" Target="https://osasportal.org/contact-us.stml" TargetMode="External"/><Relationship Id="rId2" Type="http://schemas.openxmlformats.org/officeDocument/2006/relationships/notesSlide" Target="../notesSlides/notesSlide28.xml"/><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3" Type="http://schemas.openxmlformats.org/officeDocument/2006/relationships/hyperlink" Target="mailto:ben.wolcott@ode.oregon.gov" TargetMode="External"/><Relationship Id="rId2" Type="http://schemas.openxmlformats.org/officeDocument/2006/relationships/notesSlide" Target="../notesSlides/notesSlide29.xml"/><Relationship Id="rId1" Type="http://schemas.openxmlformats.org/officeDocument/2006/relationships/slideLayout" Target="../slideLayouts/slideLayout18.xml"/><Relationship Id="rId4" Type="http://schemas.openxmlformats.org/officeDocument/2006/relationships/hyperlink" Target="mailto:mason.rivers@ode.oregon.gov"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mailto:mason.rivers@ode.oregon.gov" TargetMode="External"/><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hyperlink" Target="https://www.oregon.gov/ode/schools-and-districts/grants/ESEA/EL/Pages/LanguageUseSurvey.aspx" TargetMode="External"/><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hyperlink" Target="https://www.oregon.gov/ode/educator-resources/assessment/Documents/Alt_ELPA_Decision_Making_Resource.pdf" TargetMode="External"/><Relationship Id="rId2" Type="http://schemas.openxmlformats.org/officeDocument/2006/relationships/notesSlide" Target="../notesSlides/notesSlide7.xml"/><Relationship Id="rId1" Type="http://schemas.openxmlformats.org/officeDocument/2006/relationships/slideLayout" Target="../slideLayouts/slideLayout16.xml"/><Relationship Id="rId4" Type="http://schemas.openxmlformats.org/officeDocument/2006/relationships/hyperlink" Target="https://www.oregon.gov/ode/educator-resources/assessment/AltAssessment/Documents/orextassessguidance.pdf"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5300" y="2269883"/>
            <a:ext cx="8153400" cy="1023261"/>
          </a:xfrm>
        </p:spPr>
        <p:txBody>
          <a:bodyPr>
            <a:noAutofit/>
          </a:bodyPr>
          <a:lstStyle/>
          <a:p>
            <a:r>
              <a:rPr lang="en-US" sz="3600" dirty="0" smtClean="0"/>
              <a:t>English Language Proficiency Assessment (ELPA)</a:t>
            </a:r>
            <a:endParaRPr lang="en-US" sz="3600" dirty="0"/>
          </a:p>
        </p:txBody>
      </p:sp>
      <p:sp>
        <p:nvSpPr>
          <p:cNvPr id="28676" name="Subtitle 2"/>
          <p:cNvSpPr>
            <a:spLocks noGrp="1"/>
          </p:cNvSpPr>
          <p:nvPr>
            <p:ph type="subTitle" idx="1"/>
          </p:nvPr>
        </p:nvSpPr>
        <p:spPr/>
        <p:txBody>
          <a:bodyPr/>
          <a:lstStyle/>
          <a:p>
            <a:r>
              <a:rPr lang="en-US" sz="3200" dirty="0"/>
              <a:t>Informational </a:t>
            </a:r>
            <a:r>
              <a:rPr lang="en-US" sz="3200" dirty="0" smtClean="0"/>
              <a:t>Webinar</a:t>
            </a:r>
          </a:p>
          <a:p>
            <a:r>
              <a:rPr lang="en-US" altLang="en-US" dirty="0" smtClean="0"/>
              <a:t>2023-24</a:t>
            </a:r>
          </a:p>
        </p:txBody>
      </p:sp>
      <p:sp>
        <p:nvSpPr>
          <p:cNvPr id="3" name="TextBox 2"/>
          <p:cNvSpPr txBox="1"/>
          <p:nvPr/>
        </p:nvSpPr>
        <p:spPr>
          <a:xfrm>
            <a:off x="228600" y="6248400"/>
            <a:ext cx="1447800" cy="369332"/>
          </a:xfrm>
          <a:prstGeom prst="rect">
            <a:avLst/>
          </a:prstGeom>
          <a:noFill/>
        </p:spPr>
        <p:txBody>
          <a:bodyPr wrap="square" rtlCol="0">
            <a:spAutoFit/>
          </a:bodyPr>
          <a:lstStyle/>
          <a:p>
            <a:r>
              <a:rPr lang="en-US" dirty="0" smtClean="0">
                <a:solidFill>
                  <a:schemeClr val="bg2">
                    <a:lumMod val="25000"/>
                  </a:schemeClr>
                </a:solidFill>
              </a:rPr>
              <a:t>Introduction</a:t>
            </a:r>
            <a:endParaRPr lang="en-US" dirty="0">
              <a:solidFill>
                <a:schemeClr val="bg2">
                  <a:lumMod val="25000"/>
                </a:schemeClr>
              </a:solidFill>
            </a:endParaRPr>
          </a:p>
        </p:txBody>
      </p:sp>
    </p:spTree>
    <p:extLst>
      <p:ext uri="{BB962C8B-B14F-4D97-AF65-F5344CB8AC3E}">
        <p14:creationId xmlns:p14="http://schemas.microsoft.com/office/powerpoint/2010/main" val="15650565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buNone/>
            </a:pPr>
            <a:r>
              <a:rPr lang="en-US" sz="2000" dirty="0" smtClean="0"/>
              <a:t>2021-22 functionality</a:t>
            </a:r>
          </a:p>
          <a:p>
            <a:pPr marL="0" indent="0">
              <a:buNone/>
            </a:pPr>
            <a:r>
              <a:rPr lang="en-US" sz="2000" dirty="0" smtClean="0"/>
              <a:t>Some early grade items require students to select an unusually small response choice and drag it across the accompanying image in order to reach the response area, posing dexterity challenges for young students.</a:t>
            </a:r>
          </a:p>
          <a:p>
            <a:pPr marL="0" indent="0">
              <a:buNone/>
            </a:pPr>
            <a:endParaRPr lang="en-US" sz="2000" dirty="0" smtClean="0"/>
          </a:p>
          <a:p>
            <a:pPr marL="0" indent="0">
              <a:buNone/>
            </a:pPr>
            <a:r>
              <a:rPr lang="en-US" sz="2000" dirty="0" smtClean="0"/>
              <a:t>Future functionality</a:t>
            </a:r>
          </a:p>
          <a:p>
            <a:r>
              <a:rPr lang="en-US" sz="2000" dirty="0" smtClean="0"/>
              <a:t>Modified versions field tested in 2022-23:</a:t>
            </a:r>
          </a:p>
          <a:p>
            <a:pPr lvl="1"/>
            <a:r>
              <a:rPr lang="en-US" sz="2000" dirty="0" smtClean="0"/>
              <a:t>Response choices are located just below the response area. The response choice no longer needs to be dragged a long distance.</a:t>
            </a:r>
          </a:p>
          <a:p>
            <a:pPr lvl="1"/>
            <a:r>
              <a:rPr lang="en-US" sz="2000" dirty="0" smtClean="0"/>
              <a:t>Size of response choices has been increased.</a:t>
            </a:r>
          </a:p>
          <a:p>
            <a:r>
              <a:rPr lang="en-US" sz="2000" dirty="0" smtClean="0"/>
              <a:t>If the modified versions pass review, they should be available on the 2024-25 Screener/Summative tests.</a:t>
            </a:r>
          </a:p>
        </p:txBody>
      </p:sp>
      <p:sp>
        <p:nvSpPr>
          <p:cNvPr id="4" name="Slide Number Placeholder 3"/>
          <p:cNvSpPr>
            <a:spLocks noGrp="1"/>
          </p:cNvSpPr>
          <p:nvPr>
            <p:ph type="sldNum" sz="quarter" idx="12"/>
          </p:nvPr>
        </p:nvSpPr>
        <p:spPr/>
        <p:txBody>
          <a:bodyPr/>
          <a:lstStyle/>
          <a:p>
            <a:fld id="{D16AC7E5-7E7A-4455-8A13-FD1063EE8E5D}" type="slidenum">
              <a:rPr lang="en-US" smtClean="0"/>
              <a:t>10</a:t>
            </a:fld>
            <a:endParaRPr lang="en-US" dirty="0"/>
          </a:p>
        </p:txBody>
      </p:sp>
      <p:sp>
        <p:nvSpPr>
          <p:cNvPr id="2" name="Title 1"/>
          <p:cNvSpPr>
            <a:spLocks noGrp="1"/>
          </p:cNvSpPr>
          <p:nvPr>
            <p:ph type="title"/>
          </p:nvPr>
        </p:nvSpPr>
        <p:spPr/>
        <p:txBody>
          <a:bodyPr/>
          <a:lstStyle/>
          <a:p>
            <a:r>
              <a:rPr lang="en-US" dirty="0" smtClean="0"/>
              <a:t>(repeat) Functionality: Click-and-Drag Responses</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12285781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buNone/>
            </a:pPr>
            <a:r>
              <a:rPr lang="en-US" sz="2400" dirty="0" smtClean="0"/>
              <a:t>Our testing vendor has found extra efficiencies in the yearly Test Delivery System rollover process and is able to extend Screener availability in 2022-23.</a:t>
            </a:r>
          </a:p>
          <a:p>
            <a:pPr marL="0" indent="0">
              <a:buNone/>
            </a:pPr>
            <a:endParaRPr lang="en-US" sz="2400" dirty="0"/>
          </a:p>
          <a:p>
            <a:pPr marL="0" indent="0">
              <a:buNone/>
            </a:pPr>
            <a:r>
              <a:rPr lang="en-US" sz="2400" dirty="0" smtClean="0"/>
              <a:t>The ELPA Screener window extends until 7/21/23 (a week longer than usual).</a:t>
            </a:r>
          </a:p>
          <a:p>
            <a:pPr marL="0" indent="0">
              <a:buNone/>
            </a:pPr>
            <a:endParaRPr lang="en-US" sz="2400" dirty="0"/>
          </a:p>
          <a:p>
            <a:pPr marL="0" indent="0">
              <a:buNone/>
            </a:pPr>
            <a:r>
              <a:rPr lang="en-US" sz="2400" dirty="0"/>
              <a:t>T</a:t>
            </a:r>
            <a:r>
              <a:rPr lang="en-US" sz="2400" dirty="0" smtClean="0"/>
              <a:t>he 2023-24 Screener window is predicted to open 8/1/23 (similarly to previous years).</a:t>
            </a:r>
          </a:p>
        </p:txBody>
      </p:sp>
      <p:sp>
        <p:nvSpPr>
          <p:cNvPr id="4" name="Slide Number Placeholder 3"/>
          <p:cNvSpPr>
            <a:spLocks noGrp="1"/>
          </p:cNvSpPr>
          <p:nvPr>
            <p:ph type="sldNum" sz="quarter" idx="12"/>
          </p:nvPr>
        </p:nvSpPr>
        <p:spPr/>
        <p:txBody>
          <a:bodyPr/>
          <a:lstStyle/>
          <a:p>
            <a:fld id="{D16AC7E5-7E7A-4455-8A13-FD1063EE8E5D}" type="slidenum">
              <a:rPr lang="en-US" smtClean="0"/>
              <a:t>11</a:t>
            </a:fld>
            <a:endParaRPr lang="en-US" dirty="0"/>
          </a:p>
        </p:txBody>
      </p:sp>
      <p:sp>
        <p:nvSpPr>
          <p:cNvPr id="2" name="Title 1"/>
          <p:cNvSpPr>
            <a:spLocks noGrp="1"/>
          </p:cNvSpPr>
          <p:nvPr>
            <p:ph type="title"/>
          </p:nvPr>
        </p:nvSpPr>
        <p:spPr/>
        <p:txBody>
          <a:bodyPr/>
          <a:lstStyle/>
          <a:p>
            <a:r>
              <a:rPr lang="en-US" dirty="0" smtClean="0"/>
              <a:t>(repeat) 2022-23 ELPA Screener Window</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25916931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400" dirty="0" smtClean="0"/>
              <a:t>ODE has confirmed with ELPA21 that we are now able to offer the ELPA Summative in-person and remote tests simultaneously.</a:t>
            </a:r>
          </a:p>
          <a:p>
            <a:pPr marL="0" indent="0">
              <a:buNone/>
            </a:pPr>
            <a:r>
              <a:rPr lang="en-US" sz="2400" dirty="0" smtClean="0"/>
              <a:t>This means that there is no longer a need to shorten the in-person testing window in order to make room for the remote window in 2023-24.</a:t>
            </a:r>
          </a:p>
          <a:p>
            <a:pPr marL="0" indent="0">
              <a:buNone/>
            </a:pPr>
            <a:endParaRPr lang="en-US" sz="2400" dirty="0"/>
          </a:p>
          <a:p>
            <a:pPr marL="0" indent="0">
              <a:buNone/>
            </a:pPr>
            <a:r>
              <a:rPr lang="en-US" sz="2400" dirty="0" smtClean="0"/>
              <a:t>In-person ELPA Summative: 1/9/24 – 4/12/24</a:t>
            </a:r>
          </a:p>
          <a:p>
            <a:pPr marL="0" indent="0">
              <a:buNone/>
            </a:pPr>
            <a:r>
              <a:rPr lang="en-US" sz="2400" dirty="0" smtClean="0"/>
              <a:t>Remote ELPA Summative: 3/12/24 – 4/12/24</a:t>
            </a:r>
          </a:p>
        </p:txBody>
      </p:sp>
      <p:sp>
        <p:nvSpPr>
          <p:cNvPr id="3" name="Slide Number Placeholder 2"/>
          <p:cNvSpPr>
            <a:spLocks noGrp="1"/>
          </p:cNvSpPr>
          <p:nvPr>
            <p:ph type="sldNum" sz="quarter" idx="12"/>
          </p:nvPr>
        </p:nvSpPr>
        <p:spPr/>
        <p:txBody>
          <a:bodyPr/>
          <a:lstStyle/>
          <a:p>
            <a:fld id="{D16AC7E5-7E7A-4455-8A13-FD1063EE8E5D}" type="slidenum">
              <a:rPr lang="en-US" smtClean="0"/>
              <a:t>12</a:t>
            </a:fld>
            <a:endParaRPr lang="en-US" dirty="0"/>
          </a:p>
        </p:txBody>
      </p:sp>
      <p:sp>
        <p:nvSpPr>
          <p:cNvPr id="4" name="Title 3"/>
          <p:cNvSpPr>
            <a:spLocks noGrp="1"/>
          </p:cNvSpPr>
          <p:nvPr>
            <p:ph type="title"/>
          </p:nvPr>
        </p:nvSpPr>
        <p:spPr/>
        <p:txBody>
          <a:bodyPr/>
          <a:lstStyle/>
          <a:p>
            <a:r>
              <a:rPr lang="en-US" dirty="0" smtClean="0"/>
              <a:t>ELPA Summative Testing Window</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38630144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Future K ELPA Screener test window</a:t>
            </a:r>
          </a:p>
          <a:p>
            <a:pPr lvl="1"/>
            <a:r>
              <a:rPr lang="en-US" sz="2400" dirty="0" smtClean="0"/>
              <a:t>March 1 </a:t>
            </a:r>
            <a:r>
              <a:rPr lang="en-US" sz="2400" dirty="0"/>
              <a:t>— </a:t>
            </a:r>
            <a:r>
              <a:rPr lang="en-US" sz="2400" dirty="0" smtClean="0"/>
              <a:t>opening of Grade K window each year (slight extension)</a:t>
            </a:r>
          </a:p>
          <a:p>
            <a:r>
              <a:rPr lang="en-US" sz="2400" dirty="0" smtClean="0"/>
              <a:t>Grade K ELPA Screener test window</a:t>
            </a:r>
          </a:p>
          <a:p>
            <a:pPr lvl="1"/>
            <a:r>
              <a:rPr lang="en-US" sz="2400" dirty="0" smtClean="0"/>
              <a:t>Old: ~early August —late July each year</a:t>
            </a:r>
          </a:p>
          <a:p>
            <a:pPr lvl="1"/>
            <a:r>
              <a:rPr lang="en-US" sz="2400" dirty="0" smtClean="0"/>
              <a:t>New: ~early January </a:t>
            </a:r>
            <a:r>
              <a:rPr lang="en-US" sz="2400" dirty="0"/>
              <a:t>— late July each </a:t>
            </a:r>
            <a:r>
              <a:rPr lang="en-US" sz="2400" dirty="0" smtClean="0"/>
              <a:t>year</a:t>
            </a:r>
          </a:p>
          <a:p>
            <a:pPr marL="0" indent="0">
              <a:buNone/>
            </a:pPr>
            <a:r>
              <a:rPr lang="en-US" sz="2400" dirty="0" smtClean="0"/>
              <a:t>(dates approximate)</a:t>
            </a:r>
          </a:p>
          <a:p>
            <a:pPr marL="0" indent="0">
              <a:buNone/>
            </a:pPr>
            <a:r>
              <a:rPr lang="en-US" sz="2400" dirty="0" smtClean="0"/>
              <a:t>This change should reduce erroneous test selection August through December.</a:t>
            </a:r>
            <a:endParaRPr lang="en-US" sz="2400" dirty="0"/>
          </a:p>
        </p:txBody>
      </p:sp>
      <p:sp>
        <p:nvSpPr>
          <p:cNvPr id="3" name="Slide Number Placeholder 2"/>
          <p:cNvSpPr>
            <a:spLocks noGrp="1"/>
          </p:cNvSpPr>
          <p:nvPr>
            <p:ph type="sldNum" sz="quarter" idx="12"/>
          </p:nvPr>
        </p:nvSpPr>
        <p:spPr/>
        <p:txBody>
          <a:bodyPr/>
          <a:lstStyle/>
          <a:p>
            <a:fld id="{D16AC7E5-7E7A-4455-8A13-FD1063EE8E5D}" type="slidenum">
              <a:rPr lang="en-US" smtClean="0"/>
              <a:t>13</a:t>
            </a:fld>
            <a:endParaRPr lang="en-US" dirty="0"/>
          </a:p>
        </p:txBody>
      </p:sp>
      <p:sp>
        <p:nvSpPr>
          <p:cNvPr id="4" name="Title 3"/>
          <p:cNvSpPr>
            <a:spLocks noGrp="1"/>
          </p:cNvSpPr>
          <p:nvPr>
            <p:ph type="title"/>
          </p:nvPr>
        </p:nvSpPr>
        <p:spPr/>
        <p:txBody>
          <a:bodyPr/>
          <a:lstStyle/>
          <a:p>
            <a:r>
              <a:rPr lang="en-US" dirty="0" smtClean="0"/>
              <a:t>Future K / Grade K Screener Windows</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23013430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400" dirty="0" smtClean="0"/>
              <a:t>Currently, students log in to tests in the Oregon Statewide Assessment System using their first name and SSID.</a:t>
            </a:r>
          </a:p>
          <a:p>
            <a:pPr marL="0" indent="0">
              <a:buNone/>
            </a:pPr>
            <a:r>
              <a:rPr lang="en-US" sz="2400" dirty="0" smtClean="0"/>
              <a:t>Beginning on 8/1/23, students will log in using their </a:t>
            </a:r>
            <a:r>
              <a:rPr lang="en-US" sz="2400" i="1" dirty="0" smtClean="0"/>
              <a:t>last name</a:t>
            </a:r>
            <a:r>
              <a:rPr lang="en-US" sz="2400" dirty="0" smtClean="0"/>
              <a:t> and SSID.</a:t>
            </a:r>
          </a:p>
          <a:p>
            <a:pPr marL="0" indent="0">
              <a:buNone/>
            </a:pPr>
            <a:r>
              <a:rPr lang="en-US" sz="2400" dirty="0" smtClean="0"/>
              <a:t>This applies for all tests, not just the ELPA Screener.</a:t>
            </a:r>
            <a:endParaRPr lang="en-US" sz="2400" dirty="0"/>
          </a:p>
        </p:txBody>
      </p:sp>
      <p:sp>
        <p:nvSpPr>
          <p:cNvPr id="3" name="Slide Number Placeholder 2"/>
          <p:cNvSpPr>
            <a:spLocks noGrp="1"/>
          </p:cNvSpPr>
          <p:nvPr>
            <p:ph type="sldNum" sz="quarter" idx="12"/>
          </p:nvPr>
        </p:nvSpPr>
        <p:spPr/>
        <p:txBody>
          <a:bodyPr/>
          <a:lstStyle/>
          <a:p>
            <a:fld id="{D16AC7E5-7E7A-4455-8A13-FD1063EE8E5D}" type="slidenum">
              <a:rPr lang="en-US" smtClean="0"/>
              <a:t>14</a:t>
            </a:fld>
            <a:endParaRPr lang="en-US" dirty="0"/>
          </a:p>
        </p:txBody>
      </p:sp>
      <p:sp>
        <p:nvSpPr>
          <p:cNvPr id="4" name="Title 3"/>
          <p:cNvSpPr>
            <a:spLocks noGrp="1"/>
          </p:cNvSpPr>
          <p:nvPr>
            <p:ph type="title"/>
          </p:nvPr>
        </p:nvSpPr>
        <p:spPr/>
        <p:txBody>
          <a:bodyPr/>
          <a:lstStyle/>
          <a:p>
            <a:r>
              <a:rPr lang="en-US" dirty="0" smtClean="0"/>
              <a:t>Last Name Login</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3983512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400" dirty="0" smtClean="0"/>
              <a:t>Updated scoring profile for Future K</a:t>
            </a:r>
          </a:p>
          <a:p>
            <a:pPr lvl="1"/>
            <a:r>
              <a:rPr lang="en-US" sz="2400" dirty="0" smtClean="0"/>
              <a:t>Old profile: “3-3-3-3” is Proficient (all non-exempt domains must be 3 or higher)</a:t>
            </a:r>
          </a:p>
          <a:p>
            <a:pPr lvl="1"/>
            <a:r>
              <a:rPr lang="en-US" sz="2400" dirty="0" smtClean="0"/>
              <a:t>New profile: “3-2-3-3” is Proficient (Writing 2 or higher contributes to a Proficient profile; all other non-exempt domains must be 3 or higher)</a:t>
            </a:r>
          </a:p>
          <a:p>
            <a:pPr lvl="1"/>
            <a:r>
              <a:rPr lang="en-US" sz="2400" dirty="0"/>
              <a:t>N</a:t>
            </a:r>
            <a:r>
              <a:rPr lang="en-US" sz="2400" dirty="0" smtClean="0"/>
              <a:t>ot correctly reflected on CRS reports prior to yearly rollover; should be correctly reflected on reports August 1 and following</a:t>
            </a:r>
          </a:p>
        </p:txBody>
      </p:sp>
      <p:sp>
        <p:nvSpPr>
          <p:cNvPr id="3" name="Slide Number Placeholder 2"/>
          <p:cNvSpPr>
            <a:spLocks noGrp="1"/>
          </p:cNvSpPr>
          <p:nvPr>
            <p:ph type="sldNum" sz="quarter" idx="12"/>
          </p:nvPr>
        </p:nvSpPr>
        <p:spPr/>
        <p:txBody>
          <a:bodyPr/>
          <a:lstStyle/>
          <a:p>
            <a:fld id="{D16AC7E5-7E7A-4455-8A13-FD1063EE8E5D}" type="slidenum">
              <a:rPr lang="en-US" smtClean="0"/>
              <a:t>15</a:t>
            </a:fld>
            <a:endParaRPr lang="en-US" dirty="0"/>
          </a:p>
        </p:txBody>
      </p:sp>
      <p:sp>
        <p:nvSpPr>
          <p:cNvPr id="4" name="Title 3"/>
          <p:cNvSpPr>
            <a:spLocks noGrp="1"/>
          </p:cNvSpPr>
          <p:nvPr>
            <p:ph type="title"/>
          </p:nvPr>
        </p:nvSpPr>
        <p:spPr/>
        <p:txBody>
          <a:bodyPr/>
          <a:lstStyle/>
          <a:p>
            <a:r>
              <a:rPr lang="en-US" dirty="0" smtClean="0"/>
              <a:t>Future K Scoring</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23967983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Level 4 cut points in Grade K will be adjusted downward for the test going live on 1/9/24.</a:t>
            </a:r>
          </a:p>
          <a:p>
            <a:pPr lvl="1"/>
            <a:r>
              <a:rPr lang="en-US" sz="2400" dirty="0" smtClean="0"/>
              <a:t>All domains</a:t>
            </a:r>
          </a:p>
          <a:p>
            <a:pPr lvl="1"/>
            <a:r>
              <a:rPr lang="en-US" sz="2400" dirty="0" smtClean="0"/>
              <a:t>This means that it is </a:t>
            </a:r>
            <a:r>
              <a:rPr lang="en-US" sz="2400" i="1" dirty="0" smtClean="0"/>
              <a:t>more likely</a:t>
            </a:r>
            <a:r>
              <a:rPr lang="en-US" sz="2400" dirty="0" smtClean="0"/>
              <a:t> that a student will score Proficient.</a:t>
            </a:r>
          </a:p>
          <a:p>
            <a:pPr lvl="1"/>
            <a:r>
              <a:rPr lang="en-US" sz="2400" dirty="0" smtClean="0"/>
              <a:t>This will be accurately reflected in CRS reports.</a:t>
            </a:r>
          </a:p>
        </p:txBody>
      </p:sp>
      <p:sp>
        <p:nvSpPr>
          <p:cNvPr id="3" name="Slide Number Placeholder 2"/>
          <p:cNvSpPr>
            <a:spLocks noGrp="1"/>
          </p:cNvSpPr>
          <p:nvPr>
            <p:ph type="sldNum" sz="quarter" idx="12"/>
          </p:nvPr>
        </p:nvSpPr>
        <p:spPr/>
        <p:txBody>
          <a:bodyPr/>
          <a:lstStyle/>
          <a:p>
            <a:fld id="{D16AC7E5-7E7A-4455-8A13-FD1063EE8E5D}" type="slidenum">
              <a:rPr lang="en-US" smtClean="0"/>
              <a:t>16</a:t>
            </a:fld>
            <a:endParaRPr lang="en-US" dirty="0"/>
          </a:p>
        </p:txBody>
      </p:sp>
      <p:sp>
        <p:nvSpPr>
          <p:cNvPr id="4" name="Title 3"/>
          <p:cNvSpPr>
            <a:spLocks noGrp="1"/>
          </p:cNvSpPr>
          <p:nvPr>
            <p:ph type="title"/>
          </p:nvPr>
        </p:nvSpPr>
        <p:spPr/>
        <p:txBody>
          <a:bodyPr/>
          <a:lstStyle/>
          <a:p>
            <a:r>
              <a:rPr lang="en-US" dirty="0" smtClean="0"/>
              <a:t>Grade K Cut Point Adjustment</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23557602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a:t>Impact data suggest the Proficient rate in Future K and Grade K </a:t>
            </a:r>
            <a:r>
              <a:rPr lang="en-US" sz="2400" i="1" dirty="0" smtClean="0"/>
              <a:t>may</a:t>
            </a:r>
            <a:r>
              <a:rPr lang="en-US" sz="2400" dirty="0" smtClean="0"/>
              <a:t> </a:t>
            </a:r>
            <a:r>
              <a:rPr lang="en-US" sz="2400" dirty="0"/>
              <a:t>increase by ~8 percentage points over current </a:t>
            </a:r>
            <a:r>
              <a:rPr lang="en-US" sz="2400" dirty="0" smtClean="0"/>
              <a:t>levels</a:t>
            </a:r>
          </a:p>
          <a:p>
            <a:r>
              <a:rPr lang="en-US" sz="2400" dirty="0" smtClean="0"/>
              <a:t>These scoring changes are temporary measures to reduce current testing inequities while ODE works on longer term changes.</a:t>
            </a:r>
          </a:p>
          <a:p>
            <a:r>
              <a:rPr lang="en-US" sz="2400" dirty="0" smtClean="0"/>
              <a:t>Long-term approach will involve in-depth investigation of scoring in 2023-24 for K-level Screener across all four domains</a:t>
            </a:r>
          </a:p>
          <a:p>
            <a:pPr lvl="1"/>
            <a:r>
              <a:rPr lang="en-US" sz="2400" dirty="0" smtClean="0"/>
              <a:t>This means temporary cut scores may extend through more than one year</a:t>
            </a:r>
          </a:p>
          <a:p>
            <a:r>
              <a:rPr lang="en-US" sz="2400" dirty="0" smtClean="0"/>
              <a:t>ODE also continues to engage with ELPA21 regarding this issue</a:t>
            </a:r>
          </a:p>
        </p:txBody>
      </p:sp>
      <p:sp>
        <p:nvSpPr>
          <p:cNvPr id="3" name="Slide Number Placeholder 2"/>
          <p:cNvSpPr>
            <a:spLocks noGrp="1"/>
          </p:cNvSpPr>
          <p:nvPr>
            <p:ph type="sldNum" sz="quarter" idx="12"/>
          </p:nvPr>
        </p:nvSpPr>
        <p:spPr/>
        <p:txBody>
          <a:bodyPr/>
          <a:lstStyle/>
          <a:p>
            <a:fld id="{D16AC7E5-7E7A-4455-8A13-FD1063EE8E5D}" type="slidenum">
              <a:rPr lang="en-US" smtClean="0"/>
              <a:t>17</a:t>
            </a:fld>
            <a:endParaRPr lang="en-US" dirty="0"/>
          </a:p>
        </p:txBody>
      </p:sp>
      <p:sp>
        <p:nvSpPr>
          <p:cNvPr id="4" name="Title 3"/>
          <p:cNvSpPr>
            <a:spLocks noGrp="1"/>
          </p:cNvSpPr>
          <p:nvPr>
            <p:ph type="title"/>
          </p:nvPr>
        </p:nvSpPr>
        <p:spPr/>
        <p:txBody>
          <a:bodyPr/>
          <a:lstStyle/>
          <a:p>
            <a:r>
              <a:rPr lang="en-US" dirty="0" smtClean="0"/>
              <a:t>Future K and Grade K Scoring Change Impacts</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35282905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smtClean="0"/>
              <a:t>ELPA21 engaging </a:t>
            </a:r>
            <a:r>
              <a:rPr lang="en-US" sz="2400" dirty="0" smtClean="0"/>
              <a:t>in summer study examining appropriateness cut scores for ELPA Summative</a:t>
            </a:r>
          </a:p>
          <a:p>
            <a:pPr lvl="1"/>
            <a:r>
              <a:rPr lang="en-US" sz="2400" dirty="0" smtClean="0"/>
              <a:t>All domains, all grade bands</a:t>
            </a:r>
          </a:p>
          <a:p>
            <a:r>
              <a:rPr lang="en-US" sz="2400" dirty="0" smtClean="0"/>
              <a:t>Will use data ELPA and state summative content area tests (like ELA) from several ELPA21 states, including OR</a:t>
            </a:r>
          </a:p>
          <a:p>
            <a:r>
              <a:rPr lang="en-US" sz="2400" dirty="0" smtClean="0"/>
              <a:t>Actions taken will depend on findings</a:t>
            </a:r>
          </a:p>
          <a:p>
            <a:pPr lvl="1"/>
            <a:r>
              <a:rPr lang="en-US" sz="2400" dirty="0" smtClean="0"/>
              <a:t>Primary focus: ELPA Summative</a:t>
            </a:r>
          </a:p>
          <a:p>
            <a:pPr lvl="1"/>
            <a:r>
              <a:rPr lang="en-US" sz="2400" dirty="0" smtClean="0"/>
              <a:t>May </a:t>
            </a:r>
            <a:r>
              <a:rPr lang="en-US" sz="2400" i="1" dirty="0" smtClean="0"/>
              <a:t>potentially</a:t>
            </a:r>
            <a:r>
              <a:rPr lang="en-US" sz="2400" dirty="0" smtClean="0"/>
              <a:t> yield actionable information for ELPA Screener</a:t>
            </a:r>
            <a:endParaRPr lang="en-US" sz="2400" dirty="0"/>
          </a:p>
        </p:txBody>
      </p:sp>
      <p:sp>
        <p:nvSpPr>
          <p:cNvPr id="3" name="Slide Number Placeholder 2"/>
          <p:cNvSpPr>
            <a:spLocks noGrp="1"/>
          </p:cNvSpPr>
          <p:nvPr>
            <p:ph type="sldNum" sz="quarter" idx="12"/>
          </p:nvPr>
        </p:nvSpPr>
        <p:spPr/>
        <p:txBody>
          <a:bodyPr/>
          <a:lstStyle/>
          <a:p>
            <a:fld id="{D16AC7E5-7E7A-4455-8A13-FD1063EE8E5D}" type="slidenum">
              <a:rPr lang="en-US" smtClean="0"/>
              <a:t>18</a:t>
            </a:fld>
            <a:endParaRPr lang="en-US" dirty="0"/>
          </a:p>
        </p:txBody>
      </p:sp>
      <p:sp>
        <p:nvSpPr>
          <p:cNvPr id="4" name="Title 3"/>
          <p:cNvSpPr>
            <a:spLocks noGrp="1"/>
          </p:cNvSpPr>
          <p:nvPr>
            <p:ph type="title"/>
          </p:nvPr>
        </p:nvSpPr>
        <p:spPr/>
        <p:txBody>
          <a:bodyPr/>
          <a:lstStyle/>
          <a:p>
            <a:r>
              <a:rPr lang="en-US" dirty="0" smtClean="0"/>
              <a:t>ELPA Summative Cut Score Review</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17206797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ODE exploring measurement error policies for several years now</a:t>
            </a:r>
          </a:p>
          <a:p>
            <a:r>
              <a:rPr lang="en-US" sz="2400" dirty="0" smtClean="0"/>
              <a:t>2022-23 simulated pilot of “Proficient with Evidence” policy (on site review of additional evidence)</a:t>
            </a:r>
          </a:p>
          <a:p>
            <a:pPr lvl="1"/>
            <a:r>
              <a:rPr lang="en-US" sz="2400" dirty="0" smtClean="0"/>
              <a:t>USDE review questioned standardization and suggested alternate approaches</a:t>
            </a:r>
            <a:endParaRPr lang="en-US" sz="2400" dirty="0"/>
          </a:p>
          <a:p>
            <a:pPr lvl="1"/>
            <a:r>
              <a:rPr lang="en-US" sz="2400" dirty="0" smtClean="0"/>
              <a:t>District feedback seems to indicate policy would be difficult and potentially problematic to implement</a:t>
            </a:r>
          </a:p>
          <a:p>
            <a:r>
              <a:rPr lang="en-US" sz="2400" dirty="0" smtClean="0"/>
              <a:t>ODE exploring potential to address measurement error via scoring approaches</a:t>
            </a:r>
            <a:endParaRPr lang="en-US" sz="2400" dirty="0"/>
          </a:p>
        </p:txBody>
      </p:sp>
      <p:sp>
        <p:nvSpPr>
          <p:cNvPr id="3" name="Slide Number Placeholder 2"/>
          <p:cNvSpPr>
            <a:spLocks noGrp="1"/>
          </p:cNvSpPr>
          <p:nvPr>
            <p:ph type="sldNum" sz="quarter" idx="12"/>
          </p:nvPr>
        </p:nvSpPr>
        <p:spPr/>
        <p:txBody>
          <a:bodyPr/>
          <a:lstStyle/>
          <a:p>
            <a:fld id="{D16AC7E5-7E7A-4455-8A13-FD1063EE8E5D}" type="slidenum">
              <a:rPr lang="en-US" smtClean="0"/>
              <a:t>19</a:t>
            </a:fld>
            <a:endParaRPr lang="en-US" dirty="0"/>
          </a:p>
        </p:txBody>
      </p:sp>
      <p:sp>
        <p:nvSpPr>
          <p:cNvPr id="4" name="Title 3"/>
          <p:cNvSpPr>
            <a:spLocks noGrp="1"/>
          </p:cNvSpPr>
          <p:nvPr>
            <p:ph type="title"/>
          </p:nvPr>
        </p:nvSpPr>
        <p:spPr/>
        <p:txBody>
          <a:bodyPr/>
          <a:lstStyle/>
          <a:p>
            <a:r>
              <a:rPr lang="en-US" dirty="0" smtClean="0"/>
              <a:t>Addressing Measurement Error</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2180855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2022-23 In Review</a:t>
            </a:r>
            <a:endParaRPr lang="en-US" dirty="0"/>
          </a:p>
        </p:txBody>
      </p:sp>
      <p:sp>
        <p:nvSpPr>
          <p:cNvPr id="3" name="Slide Number Placeholder 2"/>
          <p:cNvSpPr>
            <a:spLocks noGrp="1"/>
          </p:cNvSpPr>
          <p:nvPr>
            <p:ph type="sldNum" sz="quarter" idx="12"/>
          </p:nvPr>
        </p:nvSpPr>
        <p:spPr/>
        <p:txBody>
          <a:bodyPr/>
          <a:lstStyle/>
          <a:p>
            <a:fld id="{D16AC7E5-7E7A-4455-8A13-FD1063EE8E5D}" type="slidenum">
              <a:rPr lang="en-US" smtClean="0"/>
              <a:t>2</a:t>
            </a:fld>
            <a:endParaRPr lang="en-US" dirty="0"/>
          </a:p>
        </p:txBody>
      </p:sp>
    </p:spTree>
    <p:extLst>
      <p:ext uri="{BB962C8B-B14F-4D97-AF65-F5344CB8AC3E}">
        <p14:creationId xmlns:p14="http://schemas.microsoft.com/office/powerpoint/2010/main" val="18924503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7882" y="1825624"/>
            <a:ext cx="8088407" cy="4498975"/>
          </a:xfrm>
        </p:spPr>
        <p:txBody>
          <a:bodyPr>
            <a:normAutofit/>
          </a:bodyPr>
          <a:lstStyle/>
          <a:p>
            <a:r>
              <a:rPr lang="en-US" sz="2400" dirty="0" smtClean="0"/>
              <a:t>Current policy: </a:t>
            </a:r>
            <a:r>
              <a:rPr lang="en-US" sz="2400" dirty="0">
                <a:hlinkClick r:id="rId3"/>
              </a:rPr>
              <a:t>Honoring Student Proficiency on the HS ELPA Summative</a:t>
            </a:r>
            <a:r>
              <a:rPr lang="en-US" sz="2400" dirty="0" smtClean="0">
                <a:hlinkClick r:id="rId3"/>
              </a:rPr>
              <a:t>​</a:t>
            </a:r>
            <a:r>
              <a:rPr lang="en-US" sz="2400" dirty="0" smtClean="0"/>
              <a:t>​</a:t>
            </a:r>
          </a:p>
          <a:p>
            <a:r>
              <a:rPr lang="en-US" sz="2400" dirty="0" smtClean="0"/>
              <a:t>Impact from 2021-22 (testing on or after March 15):</a:t>
            </a:r>
          </a:p>
          <a:p>
            <a:pPr lvl="1"/>
            <a:r>
              <a:rPr lang="en-US" sz="2400" dirty="0" smtClean="0"/>
              <a:t>296 eligible students</a:t>
            </a:r>
          </a:p>
          <a:p>
            <a:pPr lvl="1"/>
            <a:r>
              <a:rPr lang="en-US" sz="2400" dirty="0" smtClean="0"/>
              <a:t>67 students demonstrated proficiency based on (retroactively) carried domains from 2020-21</a:t>
            </a:r>
          </a:p>
          <a:p>
            <a:pPr lvl="2"/>
            <a:r>
              <a:rPr lang="en-US" sz="2400" dirty="0" smtClean="0"/>
              <a:t>This means 22.6% of eligible students demonstrated proficiency vs 9.4% of non-eligible students</a:t>
            </a:r>
          </a:p>
          <a:p>
            <a:pPr lvl="1"/>
            <a:r>
              <a:rPr lang="en-US" sz="2400" dirty="0" smtClean="0"/>
              <a:t>Testing time reduced 30+ minutes for eligible students</a:t>
            </a:r>
          </a:p>
          <a:p>
            <a:pPr lvl="1"/>
            <a:r>
              <a:rPr lang="en-US" sz="2400" dirty="0" smtClean="0"/>
              <a:t>Eligible Proficient students perform similar to “traditionally” Proficient students on ELA Summative</a:t>
            </a:r>
          </a:p>
          <a:p>
            <a:r>
              <a:rPr lang="en-US" sz="2400" dirty="0" smtClean="0"/>
              <a:t>Full 2022-23 data set not yet available for analysis</a:t>
            </a:r>
            <a:endParaRPr lang="en-US" sz="2400" dirty="0"/>
          </a:p>
        </p:txBody>
      </p:sp>
      <p:sp>
        <p:nvSpPr>
          <p:cNvPr id="3" name="Slide Number Placeholder 2"/>
          <p:cNvSpPr>
            <a:spLocks noGrp="1"/>
          </p:cNvSpPr>
          <p:nvPr>
            <p:ph type="sldNum" sz="quarter" idx="12"/>
          </p:nvPr>
        </p:nvSpPr>
        <p:spPr/>
        <p:txBody>
          <a:bodyPr/>
          <a:lstStyle/>
          <a:p>
            <a:fld id="{D16AC7E5-7E7A-4455-8A13-FD1063EE8E5D}" type="slidenum">
              <a:rPr lang="en-US" smtClean="0"/>
              <a:t>20</a:t>
            </a:fld>
            <a:endParaRPr lang="en-US" dirty="0"/>
          </a:p>
        </p:txBody>
      </p:sp>
      <p:sp>
        <p:nvSpPr>
          <p:cNvPr id="4" name="Title 3"/>
          <p:cNvSpPr>
            <a:spLocks noGrp="1"/>
          </p:cNvSpPr>
          <p:nvPr>
            <p:ph type="title"/>
          </p:nvPr>
        </p:nvSpPr>
        <p:spPr/>
        <p:txBody>
          <a:bodyPr/>
          <a:lstStyle/>
          <a:p>
            <a:r>
              <a:rPr lang="en-US" dirty="0" smtClean="0"/>
              <a:t>Honoring Student Proficiency Impact Data</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29664817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7882" y="1825624"/>
            <a:ext cx="8088407" cy="4575175"/>
          </a:xfrm>
        </p:spPr>
        <p:txBody>
          <a:bodyPr>
            <a:normAutofit/>
          </a:bodyPr>
          <a:lstStyle/>
          <a:p>
            <a:r>
              <a:rPr lang="en-US" sz="2400" dirty="0" smtClean="0"/>
              <a:t>Current approval expires after 2024-25</a:t>
            </a:r>
          </a:p>
          <a:p>
            <a:r>
              <a:rPr lang="en-US" sz="2400" dirty="0" smtClean="0"/>
              <a:t>ODE plans to request renewal for uninterrupted service, and:</a:t>
            </a:r>
          </a:p>
          <a:p>
            <a:pPr lvl="1"/>
            <a:r>
              <a:rPr lang="en-US" sz="2400" dirty="0" smtClean="0"/>
              <a:t>Add Alt ELPA</a:t>
            </a:r>
          </a:p>
          <a:p>
            <a:pPr lvl="1"/>
            <a:r>
              <a:rPr lang="en-US" sz="2400" dirty="0"/>
              <a:t>A</a:t>
            </a:r>
            <a:r>
              <a:rPr lang="en-US" sz="2400" dirty="0" smtClean="0"/>
              <a:t>dd Grades 6-8</a:t>
            </a:r>
          </a:p>
          <a:p>
            <a:pPr lvl="1"/>
            <a:r>
              <a:rPr lang="en-US" sz="2400" dirty="0" smtClean="0"/>
              <a:t>ELPA21 consortium states have expressed interest; may become a consortium-wide policy</a:t>
            </a:r>
          </a:p>
          <a:p>
            <a:r>
              <a:rPr lang="en-US" sz="2400" dirty="0" smtClean="0"/>
              <a:t>If you have information to contribute to the renewal request, or feedback on this policy in general, please send to </a:t>
            </a:r>
            <a:r>
              <a:rPr lang="en-US" sz="2400" dirty="0" smtClean="0">
                <a:hlinkClick r:id="rId3"/>
              </a:rPr>
              <a:t>ben.wolcott@ode.oregon.gov</a:t>
            </a:r>
            <a:endParaRPr lang="en-US" sz="2400" dirty="0" smtClean="0"/>
          </a:p>
          <a:p>
            <a:pPr lvl="1"/>
            <a:r>
              <a:rPr lang="en-US" sz="2400" dirty="0" smtClean="0"/>
              <a:t>Student motivation</a:t>
            </a:r>
          </a:p>
          <a:p>
            <a:pPr lvl="1"/>
            <a:r>
              <a:rPr lang="en-US" sz="2400" dirty="0" smtClean="0"/>
              <a:t>Instructional benefits</a:t>
            </a:r>
          </a:p>
          <a:p>
            <a:pPr lvl="1"/>
            <a:r>
              <a:rPr lang="en-US" sz="2400" dirty="0" smtClean="0"/>
              <a:t>Other?</a:t>
            </a:r>
          </a:p>
        </p:txBody>
      </p:sp>
      <p:sp>
        <p:nvSpPr>
          <p:cNvPr id="3" name="Slide Number Placeholder 2"/>
          <p:cNvSpPr>
            <a:spLocks noGrp="1"/>
          </p:cNvSpPr>
          <p:nvPr>
            <p:ph type="sldNum" sz="quarter" idx="12"/>
          </p:nvPr>
        </p:nvSpPr>
        <p:spPr/>
        <p:txBody>
          <a:bodyPr/>
          <a:lstStyle/>
          <a:p>
            <a:fld id="{D16AC7E5-7E7A-4455-8A13-FD1063EE8E5D}" type="slidenum">
              <a:rPr lang="en-US" smtClean="0"/>
              <a:t>21</a:t>
            </a:fld>
            <a:endParaRPr lang="en-US" dirty="0"/>
          </a:p>
        </p:txBody>
      </p:sp>
      <p:sp>
        <p:nvSpPr>
          <p:cNvPr id="4" name="Title 3"/>
          <p:cNvSpPr>
            <a:spLocks noGrp="1"/>
          </p:cNvSpPr>
          <p:nvPr>
            <p:ph type="title"/>
          </p:nvPr>
        </p:nvSpPr>
        <p:spPr>
          <a:xfrm>
            <a:off x="537882" y="457200"/>
            <a:ext cx="8301318" cy="1026460"/>
          </a:xfrm>
        </p:spPr>
        <p:txBody>
          <a:bodyPr/>
          <a:lstStyle/>
          <a:p>
            <a:r>
              <a:rPr lang="en-US" dirty="0" smtClean="0"/>
              <a:t>Honoring Student Proficiency: Renewal Request</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22309464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Beginning 7/1/23, districts in OR will accept EL designations from other states.</a:t>
            </a:r>
          </a:p>
          <a:p>
            <a:pPr lvl="1"/>
            <a:r>
              <a:rPr lang="en-US" sz="2400" dirty="0" smtClean="0"/>
              <a:t>ELP assessment used by other state does not matter; if records from state of origin specify an EL status, accept as is</a:t>
            </a:r>
          </a:p>
          <a:p>
            <a:pPr lvl="1"/>
            <a:r>
              <a:rPr lang="en-US" sz="2400" dirty="0" smtClean="0"/>
              <a:t>If EL status is unknown or cannot be verified within federal identification timelines, administer ELPA Screener. This Screener result will override any “late arriving” records.</a:t>
            </a:r>
          </a:p>
          <a:p>
            <a:r>
              <a:rPr lang="en-US" sz="2400" dirty="0" smtClean="0"/>
              <a:t>Guidance on the </a:t>
            </a:r>
            <a:r>
              <a:rPr lang="en-US" sz="2400" dirty="0" smtClean="0">
                <a:hlinkClick r:id="rId3"/>
              </a:rPr>
              <a:t>ELP Assessment page</a:t>
            </a:r>
            <a:r>
              <a:rPr lang="en-US" sz="2400" dirty="0" smtClean="0"/>
              <a:t>: </a:t>
            </a:r>
            <a:r>
              <a:rPr lang="en-US" sz="2400" dirty="0">
                <a:hlinkClick r:id="rId4"/>
              </a:rPr>
              <a:t>EL Designations from Other States</a:t>
            </a:r>
            <a:endParaRPr lang="en-US" sz="2400" dirty="0" smtClean="0"/>
          </a:p>
        </p:txBody>
      </p:sp>
      <p:sp>
        <p:nvSpPr>
          <p:cNvPr id="3" name="Slide Number Placeholder 2"/>
          <p:cNvSpPr>
            <a:spLocks noGrp="1"/>
          </p:cNvSpPr>
          <p:nvPr>
            <p:ph type="sldNum" sz="quarter" idx="12"/>
          </p:nvPr>
        </p:nvSpPr>
        <p:spPr/>
        <p:txBody>
          <a:bodyPr/>
          <a:lstStyle/>
          <a:p>
            <a:fld id="{D16AC7E5-7E7A-4455-8A13-FD1063EE8E5D}" type="slidenum">
              <a:rPr lang="en-US" smtClean="0"/>
              <a:t>22</a:t>
            </a:fld>
            <a:endParaRPr lang="en-US" dirty="0"/>
          </a:p>
        </p:txBody>
      </p:sp>
      <p:sp>
        <p:nvSpPr>
          <p:cNvPr id="4" name="Title 3"/>
          <p:cNvSpPr>
            <a:spLocks noGrp="1"/>
          </p:cNvSpPr>
          <p:nvPr>
            <p:ph type="title"/>
          </p:nvPr>
        </p:nvSpPr>
        <p:spPr/>
        <p:txBody>
          <a:bodyPr/>
          <a:lstStyle/>
          <a:p>
            <a:r>
              <a:rPr lang="en-US" dirty="0" smtClean="0"/>
              <a:t>Honoring EL Designations From Other States</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22638356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ODE-produced report that presents ELPA Summative data in a different way</a:t>
            </a:r>
          </a:p>
          <a:p>
            <a:pPr lvl="1"/>
            <a:r>
              <a:rPr lang="en-US" sz="2400" dirty="0" smtClean="0"/>
              <a:t>School- or district-level performance on </a:t>
            </a:r>
            <a:r>
              <a:rPr lang="en-US" sz="2400" i="1" dirty="0" smtClean="0"/>
              <a:t>combinations</a:t>
            </a:r>
            <a:r>
              <a:rPr lang="en-US" sz="2400" dirty="0" smtClean="0"/>
              <a:t> of domains and ELP standards (ex. Listening Standard 2)</a:t>
            </a:r>
          </a:p>
          <a:p>
            <a:pPr lvl="1"/>
            <a:r>
              <a:rPr lang="en-US" sz="2400" dirty="0" smtClean="0"/>
              <a:t>ELPA version of ELA/Math Target Reports</a:t>
            </a:r>
          </a:p>
          <a:p>
            <a:r>
              <a:rPr lang="en-US" sz="2400" dirty="0" smtClean="0"/>
              <a:t>Targeting availability for 2023-24</a:t>
            </a:r>
          </a:p>
          <a:p>
            <a:pPr lvl="1"/>
            <a:r>
              <a:rPr lang="en-US" sz="2400" dirty="0" smtClean="0"/>
              <a:t>Dissemination method and supporting documentation still need to designing</a:t>
            </a:r>
          </a:p>
        </p:txBody>
      </p:sp>
      <p:sp>
        <p:nvSpPr>
          <p:cNvPr id="3" name="Slide Number Placeholder 2"/>
          <p:cNvSpPr>
            <a:spLocks noGrp="1"/>
          </p:cNvSpPr>
          <p:nvPr>
            <p:ph type="sldNum" sz="quarter" idx="12"/>
          </p:nvPr>
        </p:nvSpPr>
        <p:spPr/>
        <p:txBody>
          <a:bodyPr/>
          <a:lstStyle/>
          <a:p>
            <a:fld id="{D16AC7E5-7E7A-4455-8A13-FD1063EE8E5D}" type="slidenum">
              <a:rPr lang="en-US" smtClean="0"/>
              <a:t>23</a:t>
            </a:fld>
            <a:endParaRPr lang="en-US" dirty="0"/>
          </a:p>
        </p:txBody>
      </p:sp>
      <p:sp>
        <p:nvSpPr>
          <p:cNvPr id="4" name="Title 3"/>
          <p:cNvSpPr>
            <a:spLocks noGrp="1"/>
          </p:cNvSpPr>
          <p:nvPr>
            <p:ph type="title"/>
          </p:nvPr>
        </p:nvSpPr>
        <p:spPr/>
        <p:txBody>
          <a:bodyPr/>
          <a:lstStyle/>
          <a:p>
            <a:r>
              <a:rPr lang="en-US" dirty="0" smtClean="0"/>
              <a:t>ELPA Standards Report</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24075629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Embedded Dictation (speech-to-text) and Word Prediction will be activated on all tests in the ELPA suite in 2023-24.</a:t>
            </a:r>
          </a:p>
          <a:p>
            <a:pPr lvl="1"/>
            <a:r>
              <a:rPr lang="en-US" sz="2400" dirty="0" smtClean="0"/>
              <a:t>ELPA Screener</a:t>
            </a:r>
          </a:p>
          <a:p>
            <a:pPr lvl="1"/>
            <a:r>
              <a:rPr lang="en-US" sz="2400" dirty="0" smtClean="0"/>
              <a:t>ELPA Summative</a:t>
            </a:r>
          </a:p>
          <a:p>
            <a:pPr lvl="1"/>
            <a:r>
              <a:rPr lang="en-US" sz="2400" dirty="0" smtClean="0"/>
              <a:t>Alt ELPA</a:t>
            </a:r>
            <a:endParaRPr lang="en-US" sz="2400" dirty="0"/>
          </a:p>
        </p:txBody>
      </p:sp>
      <p:sp>
        <p:nvSpPr>
          <p:cNvPr id="3" name="Slide Number Placeholder 2"/>
          <p:cNvSpPr>
            <a:spLocks noGrp="1"/>
          </p:cNvSpPr>
          <p:nvPr>
            <p:ph type="sldNum" sz="quarter" idx="12"/>
          </p:nvPr>
        </p:nvSpPr>
        <p:spPr/>
        <p:txBody>
          <a:bodyPr/>
          <a:lstStyle/>
          <a:p>
            <a:fld id="{D16AC7E5-7E7A-4455-8A13-FD1063EE8E5D}" type="slidenum">
              <a:rPr lang="en-US" smtClean="0"/>
              <a:t>24</a:t>
            </a:fld>
            <a:endParaRPr lang="en-US" dirty="0"/>
          </a:p>
        </p:txBody>
      </p:sp>
      <p:sp>
        <p:nvSpPr>
          <p:cNvPr id="4" name="Title 3"/>
          <p:cNvSpPr>
            <a:spLocks noGrp="1"/>
          </p:cNvSpPr>
          <p:nvPr>
            <p:ph type="title"/>
          </p:nvPr>
        </p:nvSpPr>
        <p:spPr/>
        <p:txBody>
          <a:bodyPr/>
          <a:lstStyle/>
          <a:p>
            <a:r>
              <a:rPr lang="en-US" dirty="0" smtClean="0"/>
              <a:t>Dictation and Word Prediction</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23207057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ELPA21 confirms project for development of an ELPA interim instrument</a:t>
            </a:r>
          </a:p>
          <a:p>
            <a:r>
              <a:rPr lang="en-US" sz="2400" dirty="0" smtClean="0"/>
              <a:t>LA is the lead state for this project</a:t>
            </a:r>
          </a:p>
          <a:p>
            <a:r>
              <a:rPr lang="en-US" sz="2400" dirty="0" smtClean="0"/>
              <a:t>Project launches January 1, 2024</a:t>
            </a:r>
          </a:p>
          <a:p>
            <a:r>
              <a:rPr lang="en-US" sz="2400" dirty="0" smtClean="0"/>
              <a:t>Further details regarding timeline will be available after contract is finalized</a:t>
            </a:r>
          </a:p>
        </p:txBody>
      </p:sp>
      <p:sp>
        <p:nvSpPr>
          <p:cNvPr id="3" name="Slide Number Placeholder 2"/>
          <p:cNvSpPr>
            <a:spLocks noGrp="1"/>
          </p:cNvSpPr>
          <p:nvPr>
            <p:ph type="sldNum" sz="quarter" idx="12"/>
          </p:nvPr>
        </p:nvSpPr>
        <p:spPr/>
        <p:txBody>
          <a:bodyPr/>
          <a:lstStyle/>
          <a:p>
            <a:fld id="{D16AC7E5-7E7A-4455-8A13-FD1063EE8E5D}" type="slidenum">
              <a:rPr lang="en-US" smtClean="0"/>
              <a:t>25</a:t>
            </a:fld>
            <a:endParaRPr lang="en-US" dirty="0"/>
          </a:p>
        </p:txBody>
      </p:sp>
      <p:sp>
        <p:nvSpPr>
          <p:cNvPr id="4" name="Title 3"/>
          <p:cNvSpPr>
            <a:spLocks noGrp="1"/>
          </p:cNvSpPr>
          <p:nvPr>
            <p:ph type="title"/>
          </p:nvPr>
        </p:nvSpPr>
        <p:spPr/>
        <p:txBody>
          <a:bodyPr/>
          <a:lstStyle/>
          <a:p>
            <a:r>
              <a:rPr lang="en-US" dirty="0" smtClean="0"/>
              <a:t>ELPA21 Interim</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421673011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Produced by Dr. Jobi Lawrence of ELPA21</a:t>
            </a:r>
          </a:p>
          <a:p>
            <a:r>
              <a:rPr lang="en-US" sz="2400" dirty="0" smtClean="0"/>
              <a:t>Available for free on </a:t>
            </a:r>
            <a:r>
              <a:rPr lang="en-US" sz="2400" dirty="0" smtClean="0">
                <a:hlinkClick r:id="rId3"/>
              </a:rPr>
              <a:t>Spotify</a:t>
            </a:r>
            <a:r>
              <a:rPr lang="en-US" sz="2400" dirty="0" smtClean="0"/>
              <a:t> and </a:t>
            </a:r>
            <a:r>
              <a:rPr lang="en-US" sz="2400" dirty="0" smtClean="0">
                <a:hlinkClick r:id="rId4"/>
              </a:rPr>
              <a:t>Apple podcasts</a:t>
            </a:r>
            <a:endParaRPr lang="en-US" sz="2400" dirty="0" smtClean="0"/>
          </a:p>
          <a:p>
            <a:r>
              <a:rPr lang="en-US" sz="2400" dirty="0" smtClean="0"/>
              <a:t>From </a:t>
            </a:r>
            <a:r>
              <a:rPr lang="en-US" sz="2400" dirty="0"/>
              <a:t>podcast description: “… focuses on the opportunities and inherent challenges of meeting the needs of our nation's multilingual learners to ensure that they reach English proficiency</a:t>
            </a:r>
            <a:r>
              <a:rPr lang="en-US" sz="2400" dirty="0" smtClean="0"/>
              <a:t>.”</a:t>
            </a:r>
            <a:endParaRPr lang="en-US" sz="2400" dirty="0"/>
          </a:p>
        </p:txBody>
      </p:sp>
      <p:sp>
        <p:nvSpPr>
          <p:cNvPr id="3" name="Slide Number Placeholder 2"/>
          <p:cNvSpPr>
            <a:spLocks noGrp="1"/>
          </p:cNvSpPr>
          <p:nvPr>
            <p:ph type="sldNum" sz="quarter" idx="12"/>
          </p:nvPr>
        </p:nvSpPr>
        <p:spPr/>
        <p:txBody>
          <a:bodyPr/>
          <a:lstStyle/>
          <a:p>
            <a:fld id="{D16AC7E5-7E7A-4455-8A13-FD1063EE8E5D}" type="slidenum">
              <a:rPr lang="en-US" smtClean="0"/>
              <a:t>26</a:t>
            </a:fld>
            <a:endParaRPr lang="en-US" dirty="0"/>
          </a:p>
        </p:txBody>
      </p:sp>
      <p:sp>
        <p:nvSpPr>
          <p:cNvPr id="4" name="Title 3"/>
          <p:cNvSpPr>
            <a:spLocks noGrp="1"/>
          </p:cNvSpPr>
          <p:nvPr>
            <p:ph type="title"/>
          </p:nvPr>
        </p:nvSpPr>
        <p:spPr/>
        <p:txBody>
          <a:bodyPr/>
          <a:lstStyle/>
          <a:p>
            <a:r>
              <a:rPr lang="en-US" dirty="0" smtClean="0"/>
              <a:t>ASSETS podcast</a:t>
            </a:r>
            <a:endParaRPr lang="en-US" dirty="0"/>
          </a:p>
        </p:txBody>
      </p:sp>
      <p:sp>
        <p:nvSpPr>
          <p:cNvPr id="5" name="TextBox 4"/>
          <p:cNvSpPr txBox="1"/>
          <p:nvPr/>
        </p:nvSpPr>
        <p:spPr>
          <a:xfrm>
            <a:off x="228600" y="6248400"/>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33589386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16AC7E5-7E7A-4455-8A13-FD1063EE8E5D}" type="slidenum">
              <a:rPr lang="en-US" smtClean="0"/>
              <a:t>27</a:t>
            </a:fld>
            <a:endParaRPr lang="en-US" dirty="0"/>
          </a:p>
        </p:txBody>
      </p:sp>
      <p:sp>
        <p:nvSpPr>
          <p:cNvPr id="51202" name="Title 1"/>
          <p:cNvSpPr>
            <a:spLocks noGrp="1"/>
          </p:cNvSpPr>
          <p:nvPr>
            <p:ph type="title"/>
          </p:nvPr>
        </p:nvSpPr>
        <p:spPr bwMode="auto"/>
        <p:txBody>
          <a:bodyPr wrap="square" lIns="91440" tIns="45720" rIns="91440" bIns="45720" numCol="1" anchorCtr="0" compatLnSpc="1">
            <a:prstTxWarp prst="textNoShape">
              <a:avLst/>
            </a:prstTxWarp>
            <a:noAutofit/>
          </a:bodyPr>
          <a:lstStyle/>
          <a:p>
            <a:r>
              <a:rPr lang="en-US" altLang="en-US" sz="4000" dirty="0" smtClean="0">
                <a:solidFill>
                  <a:srgbClr val="0070C0"/>
                </a:solidFill>
              </a:rPr>
              <a:t>Questions and Answers</a:t>
            </a:r>
          </a:p>
        </p:txBody>
      </p:sp>
      <p:sp>
        <p:nvSpPr>
          <p:cNvPr id="4" name="Rectangle 3" descr="&quot;&quot;"/>
          <p:cNvSpPr/>
          <p:nvPr/>
        </p:nvSpPr>
        <p:spPr>
          <a:xfrm>
            <a:off x="1371600" y="2133600"/>
            <a:ext cx="6400800" cy="3962400"/>
          </a:xfrm>
          <a:prstGeom prst="rect">
            <a:avLst/>
          </a:prstGeom>
          <a:blipFill dpi="0" rotWithShape="1">
            <a:blip r:embed="rId3">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228600" y="6207726"/>
            <a:ext cx="2509346" cy="369332"/>
          </a:xfrm>
          <a:prstGeom prst="rect">
            <a:avLst/>
          </a:prstGeom>
          <a:noFill/>
        </p:spPr>
        <p:txBody>
          <a:bodyPr wrap="square" rtlCol="0">
            <a:spAutoFit/>
          </a:bodyPr>
          <a:lstStyle/>
          <a:p>
            <a:r>
              <a:rPr lang="en-US" dirty="0" smtClean="0">
                <a:solidFill>
                  <a:srgbClr val="0070C0"/>
                </a:solidFill>
              </a:rPr>
              <a:t>Wrap-up</a:t>
            </a:r>
            <a:endParaRPr lang="en-US" dirty="0">
              <a:solidFill>
                <a:srgbClr val="0070C0"/>
              </a:solidFill>
            </a:endParaRPr>
          </a:p>
        </p:txBody>
      </p:sp>
    </p:spTree>
    <p:extLst>
      <p:ext uri="{BB962C8B-B14F-4D97-AF65-F5344CB8AC3E}">
        <p14:creationId xmlns:p14="http://schemas.microsoft.com/office/powerpoint/2010/main" val="40982810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bwMode="auto">
          <a:xfrm>
            <a:off x="614333" y="685800"/>
            <a:ext cx="6172200" cy="762000"/>
          </a:xfrm>
        </p:spPr>
        <p:txBody>
          <a:bodyPr wrap="square" lIns="91440" tIns="45720" rIns="91440" bIns="45720" numCol="1" anchorCtr="0" compatLnSpc="1">
            <a:prstTxWarp prst="textNoShape">
              <a:avLst/>
            </a:prstTxWarp>
            <a:noAutofit/>
          </a:bodyPr>
          <a:lstStyle/>
          <a:p>
            <a:r>
              <a:rPr lang="en-US" altLang="en-US" sz="4000" dirty="0" smtClean="0">
                <a:solidFill>
                  <a:srgbClr val="0070C0"/>
                </a:solidFill>
              </a:rPr>
              <a:t>Need in-depth help?</a:t>
            </a:r>
          </a:p>
        </p:txBody>
      </p:sp>
      <p:sp>
        <p:nvSpPr>
          <p:cNvPr id="2" name="Slide Number Placeholder 1"/>
          <p:cNvSpPr>
            <a:spLocks noGrp="1"/>
          </p:cNvSpPr>
          <p:nvPr>
            <p:ph type="sldNum" sz="quarter" idx="4294967295"/>
          </p:nvPr>
        </p:nvSpPr>
        <p:spPr>
          <a:xfrm>
            <a:off x="7086600" y="5994400"/>
            <a:ext cx="2057400" cy="365125"/>
          </a:xfrm>
        </p:spPr>
        <p:txBody>
          <a:bodyPr/>
          <a:lstStyle/>
          <a:p>
            <a:fld id="{D16AC7E5-7E7A-4455-8A13-FD1063EE8E5D}" type="slidenum">
              <a:rPr lang="en-US" smtClean="0"/>
              <a:t>28</a:t>
            </a:fld>
            <a:endParaRPr lang="en-US" dirty="0"/>
          </a:p>
        </p:txBody>
      </p:sp>
      <p:sp>
        <p:nvSpPr>
          <p:cNvPr id="7" name="Rectangle 3"/>
          <p:cNvSpPr txBox="1">
            <a:spLocks noChangeArrowheads="1"/>
          </p:cNvSpPr>
          <p:nvPr/>
        </p:nvSpPr>
        <p:spPr bwMode="auto">
          <a:xfrm>
            <a:off x="614333" y="1879600"/>
            <a:ext cx="80772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lgn="l" rtl="0" eaLnBrk="0" fontAlgn="base" hangingPunct="0">
              <a:spcBef>
                <a:spcPts val="600"/>
              </a:spcBef>
              <a:spcAft>
                <a:spcPct val="0"/>
              </a:spcAft>
              <a:buClr>
                <a:schemeClr val="accent1"/>
              </a:buClr>
              <a:buSzPct val="70000"/>
              <a:buFont typeface="Wingdings" pitchFamily="2" charset="2"/>
              <a:buChar char="q"/>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panose="05000000000000000000" pitchFamily="2" charset="2"/>
              <a:buChar char="Ø"/>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chemeClr val="tx1"/>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chemeClr val="accent2"/>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lvl="1" indent="0" eaLnBrk="1" fontAlgn="auto" hangingPunct="1">
              <a:lnSpc>
                <a:spcPts val="3000"/>
              </a:lnSpc>
              <a:spcBef>
                <a:spcPts val="0"/>
              </a:spcBef>
              <a:spcAft>
                <a:spcPts val="600"/>
              </a:spcAft>
              <a:buClrTx/>
              <a:buSzPct val="100000"/>
              <a:buNone/>
              <a:defRPr/>
            </a:pPr>
            <a:r>
              <a:rPr lang="en-US" altLang="en-US" sz="2400" dirty="0" smtClean="0"/>
              <a:t>For help with interpreting policies, diagnosing system problems, or retrieving scores, contact your </a:t>
            </a:r>
            <a:r>
              <a:rPr lang="en-US" altLang="en-US" sz="2400" dirty="0" smtClean="0">
                <a:hlinkClick r:id="rId3"/>
              </a:rPr>
              <a:t>Regional ESD Partner</a:t>
            </a:r>
            <a:r>
              <a:rPr lang="en-US" altLang="en-US" sz="2400" dirty="0" smtClean="0"/>
              <a:t>.</a:t>
            </a:r>
          </a:p>
          <a:p>
            <a:pPr marL="0" lvl="1" indent="0" eaLnBrk="1" fontAlgn="auto" hangingPunct="1">
              <a:lnSpc>
                <a:spcPts val="3000"/>
              </a:lnSpc>
              <a:spcBef>
                <a:spcPts val="0"/>
              </a:spcBef>
              <a:spcAft>
                <a:spcPts val="600"/>
              </a:spcAft>
              <a:buClrTx/>
              <a:buSzPct val="100000"/>
              <a:buNone/>
              <a:defRPr/>
            </a:pPr>
            <a:endParaRPr lang="en-US" altLang="en-US" sz="2400" dirty="0"/>
          </a:p>
          <a:p>
            <a:pPr marL="0" lvl="1" indent="0" eaLnBrk="1" fontAlgn="auto" hangingPunct="1">
              <a:lnSpc>
                <a:spcPts val="3000"/>
              </a:lnSpc>
              <a:spcBef>
                <a:spcPts val="0"/>
              </a:spcBef>
              <a:spcAft>
                <a:spcPts val="600"/>
              </a:spcAft>
              <a:buClrTx/>
              <a:buSzPct val="100000"/>
              <a:buNone/>
              <a:defRPr/>
            </a:pPr>
            <a:r>
              <a:rPr lang="en-US" altLang="en-US" sz="2400" dirty="0" smtClean="0"/>
              <a:t>For step-by-step help with a technical problem, contact the </a:t>
            </a:r>
            <a:r>
              <a:rPr lang="en-US" altLang="en-US" sz="2400" dirty="0" smtClean="0">
                <a:hlinkClick r:id="rId3"/>
              </a:rPr>
              <a:t>OSAS Helpdesk</a:t>
            </a:r>
            <a:r>
              <a:rPr lang="en-US" altLang="en-US" sz="2400" dirty="0" smtClean="0"/>
              <a:t>.</a:t>
            </a:r>
            <a:endParaRPr lang="en-US" altLang="en-US" sz="2400" dirty="0"/>
          </a:p>
        </p:txBody>
      </p:sp>
      <p:sp>
        <p:nvSpPr>
          <p:cNvPr id="6" name="TextBox 5"/>
          <p:cNvSpPr txBox="1"/>
          <p:nvPr/>
        </p:nvSpPr>
        <p:spPr>
          <a:xfrm>
            <a:off x="228600" y="6207726"/>
            <a:ext cx="2509346" cy="369332"/>
          </a:xfrm>
          <a:prstGeom prst="rect">
            <a:avLst/>
          </a:prstGeom>
          <a:noFill/>
        </p:spPr>
        <p:txBody>
          <a:bodyPr wrap="square" rtlCol="0">
            <a:spAutoFit/>
          </a:bodyPr>
          <a:lstStyle/>
          <a:p>
            <a:r>
              <a:rPr lang="en-US" dirty="0" smtClean="0">
                <a:solidFill>
                  <a:srgbClr val="0070C0"/>
                </a:solidFill>
              </a:rPr>
              <a:t>Wrap-up</a:t>
            </a:r>
            <a:endParaRPr lang="en-US" dirty="0">
              <a:solidFill>
                <a:srgbClr val="0070C0"/>
              </a:solidFill>
            </a:endParaRPr>
          </a:p>
        </p:txBody>
      </p:sp>
    </p:spTree>
    <p:extLst>
      <p:ext uri="{BB962C8B-B14F-4D97-AF65-F5344CB8AC3E}">
        <p14:creationId xmlns:p14="http://schemas.microsoft.com/office/powerpoint/2010/main" val="13183916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E82CD-A7A9-4E4B-9ED6-5F9D261C8CF8}"/>
              </a:ext>
            </a:extLst>
          </p:cNvPr>
          <p:cNvSpPr>
            <a:spLocks noGrp="1"/>
          </p:cNvSpPr>
          <p:nvPr>
            <p:ph type="title"/>
          </p:nvPr>
        </p:nvSpPr>
        <p:spPr/>
        <p:txBody>
          <a:bodyPr>
            <a:normAutofit/>
          </a:bodyPr>
          <a:lstStyle/>
          <a:p>
            <a:r>
              <a:rPr lang="en-US" sz="3600" dirty="0" smtClean="0"/>
              <a:t>Contact Information</a:t>
            </a:r>
            <a:endParaRPr lang="en-US" sz="3600" dirty="0"/>
          </a:p>
        </p:txBody>
      </p:sp>
      <p:sp>
        <p:nvSpPr>
          <p:cNvPr id="3" name="Content Placeholder 2">
            <a:extLst>
              <a:ext uri="{FF2B5EF4-FFF2-40B4-BE49-F238E27FC236}">
                <a16:creationId xmlns:a16="http://schemas.microsoft.com/office/drawing/2014/main" id="{9B86F1E9-7192-D946-B880-7A58152F0B36}"/>
              </a:ext>
            </a:extLst>
          </p:cNvPr>
          <p:cNvSpPr>
            <a:spLocks noGrp="1"/>
          </p:cNvSpPr>
          <p:nvPr>
            <p:ph idx="1"/>
          </p:nvPr>
        </p:nvSpPr>
        <p:spPr/>
        <p:txBody>
          <a:bodyPr>
            <a:normAutofit/>
          </a:bodyPr>
          <a:lstStyle/>
          <a:p>
            <a:pPr marL="0" indent="0">
              <a:buNone/>
            </a:pPr>
            <a:r>
              <a:rPr lang="en-US" sz="2400" dirty="0" smtClean="0"/>
              <a:t>ELPA Summative and Screener contact:</a:t>
            </a:r>
          </a:p>
          <a:p>
            <a:pPr marL="342900" lvl="1" indent="0">
              <a:buNone/>
            </a:pPr>
            <a:r>
              <a:rPr lang="en-US" sz="2400" dirty="0" smtClean="0"/>
              <a:t>Ben </a:t>
            </a:r>
            <a:r>
              <a:rPr lang="en-US" sz="2400" dirty="0"/>
              <a:t>Wolcott</a:t>
            </a:r>
          </a:p>
          <a:p>
            <a:pPr marL="342900" lvl="1" indent="0">
              <a:buNone/>
            </a:pPr>
            <a:r>
              <a:rPr lang="en-US" sz="2400" dirty="0"/>
              <a:t>English Language Proficiency Assessment Specialist</a:t>
            </a:r>
          </a:p>
          <a:p>
            <a:pPr marL="342900" lvl="1" indent="0">
              <a:buNone/>
            </a:pPr>
            <a:r>
              <a:rPr lang="en-US" sz="2400" dirty="0" smtClean="0">
                <a:hlinkClick r:id="rId3"/>
              </a:rPr>
              <a:t>ben.wolcott@ode.oregon.gov</a:t>
            </a:r>
            <a:endParaRPr lang="en-US" sz="2400" dirty="0"/>
          </a:p>
          <a:p>
            <a:pPr marL="0" indent="0">
              <a:buNone/>
            </a:pPr>
            <a:endParaRPr lang="en-US" sz="2400" dirty="0" smtClean="0"/>
          </a:p>
          <a:p>
            <a:pPr marL="0" indent="0">
              <a:buNone/>
            </a:pPr>
            <a:r>
              <a:rPr lang="en-US" sz="2400" dirty="0" smtClean="0"/>
              <a:t>Alt ELPA contact:</a:t>
            </a:r>
          </a:p>
          <a:p>
            <a:pPr marL="342900" lvl="1" indent="0">
              <a:buNone/>
            </a:pPr>
            <a:r>
              <a:rPr lang="en-US" sz="2400" dirty="0" smtClean="0"/>
              <a:t>Mason Rivers</a:t>
            </a:r>
          </a:p>
          <a:p>
            <a:pPr marL="342900" lvl="1" indent="0">
              <a:buNone/>
            </a:pPr>
            <a:r>
              <a:rPr lang="en-US" sz="2400" dirty="0" smtClean="0"/>
              <a:t>Special Education Assessment Specialist</a:t>
            </a:r>
          </a:p>
          <a:p>
            <a:pPr marL="342900" lvl="1" indent="0">
              <a:buNone/>
            </a:pPr>
            <a:r>
              <a:rPr lang="en-US" sz="2400" dirty="0" smtClean="0">
                <a:hlinkClick r:id="rId4"/>
              </a:rPr>
              <a:t>mason.rivers@ode.oregon.gov</a:t>
            </a:r>
            <a:endParaRPr lang="en-US" sz="2400" dirty="0" smtClean="0"/>
          </a:p>
          <a:p>
            <a:pPr marL="0" indent="0">
              <a:buNone/>
            </a:pPr>
            <a:endParaRPr lang="en-US" sz="2400" dirty="0"/>
          </a:p>
        </p:txBody>
      </p:sp>
      <p:sp>
        <p:nvSpPr>
          <p:cNvPr id="4" name="Slide Number Placeholder 3"/>
          <p:cNvSpPr>
            <a:spLocks noGrp="1"/>
          </p:cNvSpPr>
          <p:nvPr>
            <p:ph type="sldNum" sz="quarter" idx="4294967295"/>
          </p:nvPr>
        </p:nvSpPr>
        <p:spPr>
          <a:xfrm>
            <a:off x="7086600" y="5994400"/>
            <a:ext cx="2057400" cy="365125"/>
          </a:xfrm>
        </p:spPr>
        <p:txBody>
          <a:bodyPr/>
          <a:lstStyle/>
          <a:p>
            <a:fld id="{D16AC7E5-7E7A-4455-8A13-FD1063EE8E5D}" type="slidenum">
              <a:rPr lang="en-US" smtClean="0"/>
              <a:t>29</a:t>
            </a:fld>
            <a:endParaRPr lang="en-US" dirty="0"/>
          </a:p>
        </p:txBody>
      </p:sp>
      <p:sp>
        <p:nvSpPr>
          <p:cNvPr id="5" name="TextBox 4"/>
          <p:cNvSpPr txBox="1"/>
          <p:nvPr/>
        </p:nvSpPr>
        <p:spPr>
          <a:xfrm>
            <a:off x="228600" y="6207726"/>
            <a:ext cx="2509346" cy="369332"/>
          </a:xfrm>
          <a:prstGeom prst="rect">
            <a:avLst/>
          </a:prstGeom>
          <a:noFill/>
        </p:spPr>
        <p:txBody>
          <a:bodyPr wrap="square" rtlCol="0">
            <a:spAutoFit/>
          </a:bodyPr>
          <a:lstStyle/>
          <a:p>
            <a:r>
              <a:rPr lang="en-US" dirty="0" smtClean="0">
                <a:solidFill>
                  <a:srgbClr val="0070C0"/>
                </a:solidFill>
              </a:rPr>
              <a:t>Wrap-up</a:t>
            </a:r>
            <a:endParaRPr lang="en-US" dirty="0">
              <a:solidFill>
                <a:srgbClr val="0070C0"/>
              </a:solidFill>
            </a:endParaRPr>
          </a:p>
        </p:txBody>
      </p:sp>
    </p:spTree>
    <p:extLst>
      <p:ext uri="{BB962C8B-B14F-4D97-AF65-F5344CB8AC3E}">
        <p14:creationId xmlns:p14="http://schemas.microsoft.com/office/powerpoint/2010/main" val="35034734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r>
              <a:rPr lang="en-US" sz="2400" dirty="0" smtClean="0"/>
              <a:t>New test: Alt ELPA</a:t>
            </a:r>
          </a:p>
          <a:p>
            <a:pPr lvl="1"/>
            <a:r>
              <a:rPr lang="en-US" sz="2400" dirty="0" smtClean="0"/>
              <a:t>Alt ELPA primary contact: Special Education Assessment Specialist </a:t>
            </a:r>
            <a:r>
              <a:rPr lang="en-US" sz="2400" dirty="0" smtClean="0">
                <a:hlinkClick r:id="rId3"/>
              </a:rPr>
              <a:t>Mason Rivers</a:t>
            </a:r>
            <a:endParaRPr lang="en-US" sz="2400" dirty="0" smtClean="0"/>
          </a:p>
          <a:p>
            <a:r>
              <a:rPr lang="en-US" sz="2400" dirty="0" smtClean="0"/>
              <a:t>ELPA Summative expiration period removed</a:t>
            </a:r>
          </a:p>
          <a:p>
            <a:r>
              <a:rPr lang="en-US" sz="2400" dirty="0" smtClean="0"/>
              <a:t>465 ELPA items field tested</a:t>
            </a:r>
          </a:p>
          <a:p>
            <a:r>
              <a:rPr lang="en-US" sz="2400" dirty="0" smtClean="0"/>
              <a:t>Remote ELPA Summative window extended</a:t>
            </a:r>
          </a:p>
          <a:p>
            <a:r>
              <a:rPr lang="en-US" sz="2400" dirty="0" smtClean="0"/>
              <a:t>Impropriety process update</a:t>
            </a:r>
          </a:p>
          <a:p>
            <a:pPr lvl="1"/>
            <a:r>
              <a:rPr lang="en-US" sz="2400" dirty="0" smtClean="0"/>
              <a:t>Increased possibility for Resets due to errors in setting accommodations and supports</a:t>
            </a:r>
            <a:endParaRPr lang="en-US" sz="2400" dirty="0"/>
          </a:p>
        </p:txBody>
      </p:sp>
      <p:sp>
        <p:nvSpPr>
          <p:cNvPr id="3" name="Slide Number Placeholder 2"/>
          <p:cNvSpPr>
            <a:spLocks noGrp="1"/>
          </p:cNvSpPr>
          <p:nvPr>
            <p:ph type="sldNum" sz="quarter" idx="12"/>
          </p:nvPr>
        </p:nvSpPr>
        <p:spPr/>
        <p:txBody>
          <a:bodyPr/>
          <a:lstStyle/>
          <a:p>
            <a:fld id="{D16AC7E5-7E7A-4455-8A13-FD1063EE8E5D}" type="slidenum">
              <a:rPr lang="en-US" smtClean="0"/>
              <a:t>3</a:t>
            </a:fld>
            <a:endParaRPr lang="en-US" dirty="0"/>
          </a:p>
        </p:txBody>
      </p:sp>
      <p:sp>
        <p:nvSpPr>
          <p:cNvPr id="4" name="Title 3"/>
          <p:cNvSpPr>
            <a:spLocks noGrp="1"/>
          </p:cNvSpPr>
          <p:nvPr>
            <p:ph type="title"/>
          </p:nvPr>
        </p:nvSpPr>
        <p:spPr/>
        <p:txBody>
          <a:bodyPr/>
          <a:lstStyle/>
          <a:p>
            <a:r>
              <a:rPr lang="en-US" dirty="0" smtClean="0"/>
              <a:t>Testing in 2022-23</a:t>
            </a:r>
            <a:endParaRPr lang="en-US" dirty="0"/>
          </a:p>
        </p:txBody>
      </p:sp>
      <p:sp>
        <p:nvSpPr>
          <p:cNvPr id="6" name="TextBox 5"/>
          <p:cNvSpPr txBox="1"/>
          <p:nvPr/>
        </p:nvSpPr>
        <p:spPr>
          <a:xfrm>
            <a:off x="233855" y="6248400"/>
            <a:ext cx="2204545" cy="369332"/>
          </a:xfrm>
          <a:prstGeom prst="rect">
            <a:avLst/>
          </a:prstGeom>
          <a:noFill/>
        </p:spPr>
        <p:txBody>
          <a:bodyPr wrap="square" rtlCol="0">
            <a:spAutoFit/>
          </a:bodyPr>
          <a:lstStyle/>
          <a:p>
            <a:r>
              <a:rPr lang="en-US" dirty="0" smtClean="0">
                <a:solidFill>
                  <a:srgbClr val="0070C0"/>
                </a:solidFill>
              </a:rPr>
              <a:t>2022-23 In Review</a:t>
            </a:r>
            <a:endParaRPr lang="en-US" dirty="0">
              <a:solidFill>
                <a:srgbClr val="0070C0"/>
              </a:solidFill>
            </a:endParaRPr>
          </a:p>
        </p:txBody>
      </p:sp>
    </p:spTree>
    <p:extLst>
      <p:ext uri="{BB962C8B-B14F-4D97-AF65-F5344CB8AC3E}">
        <p14:creationId xmlns:p14="http://schemas.microsoft.com/office/powerpoint/2010/main" val="26912513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Single </a:t>
            </a:r>
            <a:r>
              <a:rPr lang="en-US" sz="2400" dirty="0" smtClean="0">
                <a:hlinkClick r:id="rId3"/>
              </a:rPr>
              <a:t>Oregon Language Use Survey</a:t>
            </a:r>
            <a:r>
              <a:rPr lang="en-US" sz="2400" dirty="0" smtClean="0"/>
              <a:t> published</a:t>
            </a:r>
          </a:p>
          <a:p>
            <a:r>
              <a:rPr lang="en-US" sz="2400" dirty="0" smtClean="0"/>
              <a:t>EL Newcomer Toolkit supplement released</a:t>
            </a:r>
          </a:p>
          <a:p>
            <a:pPr lvl="1"/>
            <a:r>
              <a:rPr lang="en-US" sz="2400" dirty="0" smtClean="0"/>
              <a:t>This supplement is no longer available for free download, but can still be purchased at the NABE store.</a:t>
            </a:r>
          </a:p>
          <a:p>
            <a:pPr lvl="1"/>
            <a:r>
              <a:rPr lang="en-US" sz="2400" dirty="0" smtClean="0"/>
              <a:t>A new supplement will likely be available and free to download during the 2023-24 school year</a:t>
            </a:r>
          </a:p>
          <a:p>
            <a:r>
              <a:rPr lang="en-US" sz="2400" dirty="0" smtClean="0"/>
              <a:t>ELPA Summative added to Approved Evidence List for Seal of </a:t>
            </a:r>
            <a:r>
              <a:rPr lang="en-US" sz="2400" dirty="0" err="1" smtClean="0"/>
              <a:t>Biliteracy</a:t>
            </a:r>
            <a:r>
              <a:rPr lang="en-US" sz="2400" dirty="0" smtClean="0"/>
              <a:t> and </a:t>
            </a:r>
            <a:r>
              <a:rPr lang="en-US" sz="2400" dirty="0" err="1" smtClean="0"/>
              <a:t>Multiliteracy</a:t>
            </a:r>
            <a:endParaRPr lang="en-US" sz="2400" dirty="0"/>
          </a:p>
        </p:txBody>
      </p:sp>
      <p:sp>
        <p:nvSpPr>
          <p:cNvPr id="3" name="Slide Number Placeholder 2"/>
          <p:cNvSpPr>
            <a:spLocks noGrp="1"/>
          </p:cNvSpPr>
          <p:nvPr>
            <p:ph type="sldNum" sz="quarter" idx="12"/>
          </p:nvPr>
        </p:nvSpPr>
        <p:spPr/>
        <p:txBody>
          <a:bodyPr/>
          <a:lstStyle/>
          <a:p>
            <a:fld id="{D16AC7E5-7E7A-4455-8A13-FD1063EE8E5D}" type="slidenum">
              <a:rPr lang="en-US" smtClean="0"/>
              <a:t>4</a:t>
            </a:fld>
            <a:endParaRPr lang="en-US" dirty="0"/>
          </a:p>
        </p:txBody>
      </p:sp>
      <p:sp>
        <p:nvSpPr>
          <p:cNvPr id="4" name="Title 3"/>
          <p:cNvSpPr>
            <a:spLocks noGrp="1"/>
          </p:cNvSpPr>
          <p:nvPr>
            <p:ph type="title"/>
          </p:nvPr>
        </p:nvSpPr>
        <p:spPr/>
        <p:txBody>
          <a:bodyPr/>
          <a:lstStyle/>
          <a:p>
            <a:r>
              <a:rPr lang="en-US" dirty="0" smtClean="0"/>
              <a:t>Non-Testing Updates in 2022-23</a:t>
            </a:r>
            <a:endParaRPr lang="en-US" dirty="0"/>
          </a:p>
        </p:txBody>
      </p:sp>
      <p:sp>
        <p:nvSpPr>
          <p:cNvPr id="5" name="TextBox 4"/>
          <p:cNvSpPr txBox="1"/>
          <p:nvPr/>
        </p:nvSpPr>
        <p:spPr>
          <a:xfrm>
            <a:off x="233855" y="6248400"/>
            <a:ext cx="2204545" cy="369332"/>
          </a:xfrm>
          <a:prstGeom prst="rect">
            <a:avLst/>
          </a:prstGeom>
          <a:noFill/>
        </p:spPr>
        <p:txBody>
          <a:bodyPr wrap="square" rtlCol="0">
            <a:spAutoFit/>
          </a:bodyPr>
          <a:lstStyle/>
          <a:p>
            <a:r>
              <a:rPr lang="en-US" dirty="0" smtClean="0">
                <a:solidFill>
                  <a:srgbClr val="0070C0"/>
                </a:solidFill>
              </a:rPr>
              <a:t>2022-23 In Review</a:t>
            </a:r>
            <a:endParaRPr lang="en-US" dirty="0">
              <a:solidFill>
                <a:srgbClr val="0070C0"/>
              </a:solidFill>
            </a:endParaRPr>
          </a:p>
        </p:txBody>
      </p:sp>
    </p:spTree>
    <p:extLst>
      <p:ext uri="{BB962C8B-B14F-4D97-AF65-F5344CB8AC3E}">
        <p14:creationId xmlns:p14="http://schemas.microsoft.com/office/powerpoint/2010/main" val="6201532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2023-24</a:t>
            </a:r>
            <a:endParaRPr lang="en-US" dirty="0"/>
          </a:p>
        </p:txBody>
      </p:sp>
      <p:sp>
        <p:nvSpPr>
          <p:cNvPr id="3" name="Slide Number Placeholder 2"/>
          <p:cNvSpPr>
            <a:spLocks noGrp="1"/>
          </p:cNvSpPr>
          <p:nvPr>
            <p:ph type="sldNum" sz="quarter" idx="12"/>
          </p:nvPr>
        </p:nvSpPr>
        <p:spPr/>
        <p:txBody>
          <a:bodyPr/>
          <a:lstStyle/>
          <a:p>
            <a:fld id="{D16AC7E5-7E7A-4455-8A13-FD1063EE8E5D}" type="slidenum">
              <a:rPr lang="en-US" smtClean="0"/>
              <a:t>5</a:t>
            </a:fld>
            <a:endParaRPr lang="en-US" dirty="0"/>
          </a:p>
        </p:txBody>
      </p:sp>
    </p:spTree>
    <p:extLst>
      <p:ext uri="{BB962C8B-B14F-4D97-AF65-F5344CB8AC3E}">
        <p14:creationId xmlns:p14="http://schemas.microsoft.com/office/powerpoint/2010/main" val="14857668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342900" lvl="1" indent="-342900">
              <a:lnSpc>
                <a:spcPts val="3000"/>
              </a:lnSpc>
              <a:spcBef>
                <a:spcPts val="0"/>
              </a:spcBef>
              <a:buSzPct val="100000"/>
              <a:defRPr/>
            </a:pPr>
            <a:r>
              <a:rPr lang="en-US" sz="2400" dirty="0" smtClean="0">
                <a:solidFill>
                  <a:schemeClr val="tx1">
                    <a:lumMod val="50000"/>
                  </a:schemeClr>
                </a:solidFill>
              </a:rPr>
              <a:t>The new Alt ELPA was administered in spring 2023.</a:t>
            </a:r>
          </a:p>
          <a:p>
            <a:pPr marL="342900" lvl="1" indent="-342900">
              <a:lnSpc>
                <a:spcPts val="3000"/>
              </a:lnSpc>
              <a:spcBef>
                <a:spcPts val="0"/>
              </a:spcBef>
              <a:buSzPct val="100000"/>
              <a:defRPr/>
            </a:pPr>
            <a:r>
              <a:rPr lang="en-US" sz="2400" dirty="0" smtClean="0">
                <a:solidFill>
                  <a:schemeClr val="tx1">
                    <a:lumMod val="50000"/>
                  </a:schemeClr>
                </a:solidFill>
              </a:rPr>
              <a:t>Scores will become available in late 2023.</a:t>
            </a:r>
          </a:p>
          <a:p>
            <a:pPr marL="342900" lvl="1" indent="-342900">
              <a:lnSpc>
                <a:spcPts val="3000"/>
              </a:lnSpc>
              <a:spcBef>
                <a:spcPts val="0"/>
              </a:spcBef>
              <a:buSzPct val="100000"/>
              <a:defRPr/>
            </a:pPr>
            <a:r>
              <a:rPr lang="en-US" sz="2400" dirty="0" smtClean="0">
                <a:solidFill>
                  <a:schemeClr val="tx1">
                    <a:lumMod val="50000"/>
                  </a:schemeClr>
                </a:solidFill>
              </a:rPr>
              <a:t>253 students statewide took at least one domain test.</a:t>
            </a:r>
          </a:p>
          <a:p>
            <a:pPr marL="685800" lvl="2" indent="-342900">
              <a:lnSpc>
                <a:spcPts val="3000"/>
              </a:lnSpc>
              <a:spcBef>
                <a:spcPts val="0"/>
              </a:spcBef>
              <a:buSzPct val="100000"/>
              <a:defRPr/>
            </a:pPr>
            <a:r>
              <a:rPr lang="en-US" sz="2400" dirty="0" smtClean="0">
                <a:solidFill>
                  <a:schemeClr val="tx1">
                    <a:lumMod val="50000"/>
                  </a:schemeClr>
                </a:solidFill>
              </a:rPr>
              <a:t>90 students had the “Alt ELPA tester” flag but did not test.</a:t>
            </a:r>
          </a:p>
          <a:p>
            <a:pPr marL="342900" lvl="1" indent="-342900">
              <a:lnSpc>
                <a:spcPts val="3000"/>
              </a:lnSpc>
              <a:spcBef>
                <a:spcPts val="0"/>
              </a:spcBef>
              <a:buSzPct val="100000"/>
              <a:defRPr/>
            </a:pPr>
            <a:r>
              <a:rPr lang="en-US" sz="2400" dirty="0" smtClean="0">
                <a:solidFill>
                  <a:schemeClr val="tx1">
                    <a:lumMod val="50000"/>
                  </a:schemeClr>
                </a:solidFill>
              </a:rPr>
              <a:t>There is no official word yet about an Alt ELPA Screener, but ODE and ELPA21 are aware there is a need.</a:t>
            </a:r>
          </a:p>
        </p:txBody>
      </p:sp>
      <p:sp>
        <p:nvSpPr>
          <p:cNvPr id="2" name="Slide Number Placeholder 1"/>
          <p:cNvSpPr>
            <a:spLocks noGrp="1"/>
          </p:cNvSpPr>
          <p:nvPr>
            <p:ph type="sldNum" sz="quarter" idx="12"/>
          </p:nvPr>
        </p:nvSpPr>
        <p:spPr/>
        <p:txBody>
          <a:bodyPr/>
          <a:lstStyle/>
          <a:p>
            <a:fld id="{D16AC7E5-7E7A-4455-8A13-FD1063EE8E5D}" type="slidenum">
              <a:rPr lang="en-US" smtClean="0"/>
              <a:t>6</a:t>
            </a:fld>
            <a:endParaRPr lang="en-US" dirty="0"/>
          </a:p>
        </p:txBody>
      </p:sp>
      <p:sp>
        <p:nvSpPr>
          <p:cNvPr id="51202" name="Title 1"/>
          <p:cNvSpPr>
            <a:spLocks noGrp="1"/>
          </p:cNvSpPr>
          <p:nvPr>
            <p:ph type="title"/>
          </p:nvPr>
        </p:nvSpPr>
        <p:spPr bwMode="auto"/>
        <p:txBody>
          <a:bodyPr wrap="square" lIns="91440" tIns="45720" rIns="91440" bIns="45720" numCol="1" anchorCtr="0" compatLnSpc="1">
            <a:prstTxWarp prst="textNoShape">
              <a:avLst/>
            </a:prstTxWarp>
            <a:normAutofit/>
          </a:bodyPr>
          <a:lstStyle/>
          <a:p>
            <a:r>
              <a:rPr lang="en-US" altLang="en-US" sz="4000" dirty="0" smtClean="0">
                <a:solidFill>
                  <a:srgbClr val="0070C0"/>
                </a:solidFill>
              </a:rPr>
              <a:t>Alt-ELPA</a:t>
            </a:r>
          </a:p>
        </p:txBody>
      </p:sp>
      <p:sp>
        <p:nvSpPr>
          <p:cNvPr id="5" name="TextBox 4"/>
          <p:cNvSpPr txBox="1"/>
          <p:nvPr/>
        </p:nvSpPr>
        <p:spPr>
          <a:xfrm>
            <a:off x="152400" y="6274103"/>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28978813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7882" y="1825625"/>
            <a:ext cx="8088407" cy="4448478"/>
          </a:xfrm>
        </p:spPr>
        <p:txBody>
          <a:bodyPr>
            <a:noAutofit/>
          </a:bodyPr>
          <a:lstStyle/>
          <a:p>
            <a:r>
              <a:rPr lang="en-US" sz="2400" dirty="0" smtClean="0"/>
              <a:t>Consult </a:t>
            </a:r>
            <a:r>
              <a:rPr lang="en-US" sz="2400" dirty="0">
                <a:hlinkClick r:id="rId3"/>
              </a:rPr>
              <a:t>Alt ELPA Decision Making </a:t>
            </a:r>
            <a:r>
              <a:rPr lang="en-US" sz="2400" dirty="0" smtClean="0">
                <a:hlinkClick r:id="rId3"/>
              </a:rPr>
              <a:t>Resource</a:t>
            </a:r>
            <a:endParaRPr lang="en-US" sz="2400" dirty="0" smtClean="0"/>
          </a:p>
          <a:p>
            <a:pPr lvl="1"/>
            <a:r>
              <a:rPr lang="en-US" sz="2400" dirty="0" smtClean="0"/>
              <a:t>Note that eligibility criteria in this resource mirror </a:t>
            </a:r>
            <a:r>
              <a:rPr lang="en-US" sz="2400" dirty="0" smtClean="0">
                <a:hlinkClick r:id="rId4"/>
              </a:rPr>
              <a:t>eligibility criteria for the </a:t>
            </a:r>
            <a:r>
              <a:rPr lang="en-US" sz="2400" dirty="0" err="1" smtClean="0">
                <a:hlinkClick r:id="rId4"/>
              </a:rPr>
              <a:t>ORExt</a:t>
            </a:r>
            <a:r>
              <a:rPr lang="en-US" sz="2400" dirty="0" smtClean="0"/>
              <a:t>; consider review the two eligibility resources in tandem</a:t>
            </a:r>
          </a:p>
          <a:p>
            <a:r>
              <a:rPr lang="en-US" sz="2400" dirty="0" smtClean="0"/>
              <a:t>While the final decision rests with the IEP team, an internal discussion may be needed if a student with EL status is found eligible for </a:t>
            </a:r>
            <a:r>
              <a:rPr lang="en-US" sz="2400" dirty="0" err="1" smtClean="0"/>
              <a:t>ORExt</a:t>
            </a:r>
            <a:r>
              <a:rPr lang="en-US" sz="2400" dirty="0" smtClean="0"/>
              <a:t> but not Alt ELPA (or vice versa)</a:t>
            </a:r>
          </a:p>
        </p:txBody>
      </p:sp>
      <p:sp>
        <p:nvSpPr>
          <p:cNvPr id="3" name="Slide Number Placeholder 2"/>
          <p:cNvSpPr>
            <a:spLocks noGrp="1"/>
          </p:cNvSpPr>
          <p:nvPr>
            <p:ph type="sldNum" sz="quarter" idx="12"/>
          </p:nvPr>
        </p:nvSpPr>
        <p:spPr/>
        <p:txBody>
          <a:bodyPr/>
          <a:lstStyle/>
          <a:p>
            <a:fld id="{D16AC7E5-7E7A-4455-8A13-FD1063EE8E5D}" type="slidenum">
              <a:rPr lang="en-US" smtClean="0"/>
              <a:t>7</a:t>
            </a:fld>
            <a:endParaRPr lang="en-US" dirty="0"/>
          </a:p>
        </p:txBody>
      </p:sp>
      <p:sp>
        <p:nvSpPr>
          <p:cNvPr id="4" name="Title 3"/>
          <p:cNvSpPr>
            <a:spLocks noGrp="1"/>
          </p:cNvSpPr>
          <p:nvPr>
            <p:ph type="title"/>
          </p:nvPr>
        </p:nvSpPr>
        <p:spPr/>
        <p:txBody>
          <a:bodyPr/>
          <a:lstStyle/>
          <a:p>
            <a:r>
              <a:rPr lang="en-US" dirty="0" smtClean="0"/>
              <a:t>Alt ELPA Participation</a:t>
            </a:r>
            <a:endParaRPr lang="en-US" dirty="0"/>
          </a:p>
        </p:txBody>
      </p:sp>
      <p:sp>
        <p:nvSpPr>
          <p:cNvPr id="5" name="TextBox 4"/>
          <p:cNvSpPr txBox="1"/>
          <p:nvPr/>
        </p:nvSpPr>
        <p:spPr>
          <a:xfrm>
            <a:off x="152400" y="6274103"/>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11244777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The IEP is a legal document.</a:t>
            </a:r>
          </a:p>
          <a:p>
            <a:pPr lvl="1"/>
            <a:r>
              <a:rPr lang="en-US" sz="2400" dirty="0" smtClean="0"/>
              <a:t>If a test is listed in the IEP, administer it.</a:t>
            </a:r>
          </a:p>
          <a:p>
            <a:pPr lvl="1"/>
            <a:r>
              <a:rPr lang="en-US" sz="2400" dirty="0" smtClean="0"/>
              <a:t>If a test is not listed in the IEP, don’t administer it.</a:t>
            </a:r>
          </a:p>
          <a:p>
            <a:r>
              <a:rPr lang="en-US" sz="2400" dirty="0" smtClean="0"/>
              <a:t>Reexamine domain exemptions for Alt ELPA. Do not assume that exemptions previously present on the ELPA Summative will be appropriate on the Alt ELPA.</a:t>
            </a:r>
          </a:p>
          <a:p>
            <a:endParaRPr lang="en-US" sz="2400" dirty="0" smtClean="0"/>
          </a:p>
          <a:p>
            <a:pPr marL="0" indent="0">
              <a:buNone/>
            </a:pPr>
            <a:r>
              <a:rPr lang="en-US" sz="2400" dirty="0" smtClean="0"/>
              <a:t>Alt ELPA window: 1/30/24 – 4/12/24</a:t>
            </a:r>
            <a:endParaRPr lang="en-US" sz="2400" dirty="0"/>
          </a:p>
        </p:txBody>
      </p:sp>
      <p:sp>
        <p:nvSpPr>
          <p:cNvPr id="3" name="Slide Number Placeholder 2"/>
          <p:cNvSpPr>
            <a:spLocks noGrp="1"/>
          </p:cNvSpPr>
          <p:nvPr>
            <p:ph type="sldNum" sz="quarter" idx="12"/>
          </p:nvPr>
        </p:nvSpPr>
        <p:spPr/>
        <p:txBody>
          <a:bodyPr/>
          <a:lstStyle/>
          <a:p>
            <a:fld id="{D16AC7E5-7E7A-4455-8A13-FD1063EE8E5D}" type="slidenum">
              <a:rPr lang="en-US" smtClean="0"/>
              <a:t>8</a:t>
            </a:fld>
            <a:endParaRPr lang="en-US" dirty="0"/>
          </a:p>
        </p:txBody>
      </p:sp>
      <p:sp>
        <p:nvSpPr>
          <p:cNvPr id="4" name="Title 3"/>
          <p:cNvSpPr>
            <a:spLocks noGrp="1"/>
          </p:cNvSpPr>
          <p:nvPr>
            <p:ph type="title"/>
          </p:nvPr>
        </p:nvSpPr>
        <p:spPr/>
        <p:txBody>
          <a:bodyPr/>
          <a:lstStyle/>
          <a:p>
            <a:r>
              <a:rPr lang="en-US" dirty="0" smtClean="0"/>
              <a:t>Alt ELPA Reminders</a:t>
            </a:r>
            <a:endParaRPr lang="en-US" dirty="0"/>
          </a:p>
        </p:txBody>
      </p:sp>
      <p:sp>
        <p:nvSpPr>
          <p:cNvPr id="5" name="TextBox 4"/>
          <p:cNvSpPr txBox="1"/>
          <p:nvPr/>
        </p:nvSpPr>
        <p:spPr>
          <a:xfrm>
            <a:off x="152400" y="6274103"/>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6149865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lvl="1" indent="-342900">
              <a:spcBef>
                <a:spcPts val="0"/>
              </a:spcBef>
              <a:spcAft>
                <a:spcPts val="600"/>
              </a:spcAft>
              <a:buSzPct val="100000"/>
              <a:defRPr/>
            </a:pPr>
            <a:r>
              <a:rPr lang="en-US" altLang="en-US" sz="2400" dirty="0" smtClean="0"/>
              <a:t>465 items were field </a:t>
            </a:r>
            <a:r>
              <a:rPr lang="en-US" altLang="en-US" sz="2400" dirty="0"/>
              <a:t>tested </a:t>
            </a:r>
            <a:r>
              <a:rPr lang="en-US" altLang="en-US" sz="2400" dirty="0" smtClean="0"/>
              <a:t>in the 22-23.</a:t>
            </a:r>
          </a:p>
          <a:p>
            <a:pPr marL="685800" lvl="2" indent="-342900">
              <a:spcBef>
                <a:spcPts val="0"/>
              </a:spcBef>
              <a:spcAft>
                <a:spcPts val="600"/>
              </a:spcAft>
              <a:buSzPct val="100000"/>
              <a:defRPr/>
            </a:pPr>
            <a:r>
              <a:rPr lang="en-US" altLang="en-US" sz="2400" dirty="0" smtClean="0"/>
              <a:t>Many of these items targeted higher levels of difficulty, in order to get better information around the level 4 cut point.</a:t>
            </a:r>
          </a:p>
          <a:p>
            <a:pPr marL="685800" lvl="2" indent="-342900">
              <a:spcBef>
                <a:spcPts val="0"/>
              </a:spcBef>
              <a:spcAft>
                <a:spcPts val="600"/>
              </a:spcAft>
              <a:buSzPct val="100000"/>
              <a:defRPr/>
            </a:pPr>
            <a:r>
              <a:rPr lang="en-US" altLang="en-US" sz="2400" dirty="0" smtClean="0"/>
              <a:t>Field tested items still need to undergo review; they do not immediately appear on the next year’s test</a:t>
            </a:r>
            <a:endParaRPr lang="en-US" altLang="en-US" sz="2400" dirty="0"/>
          </a:p>
          <a:p>
            <a:pPr marL="342900" lvl="1" indent="-342900">
              <a:spcBef>
                <a:spcPts val="0"/>
              </a:spcBef>
              <a:spcAft>
                <a:spcPts val="600"/>
              </a:spcAft>
              <a:buSzPct val="100000"/>
              <a:defRPr/>
            </a:pPr>
            <a:r>
              <a:rPr lang="en-US" altLang="en-US" sz="2400" dirty="0"/>
              <a:t>Items are always field tested on the </a:t>
            </a:r>
            <a:r>
              <a:rPr lang="en-US" altLang="en-US" sz="2400" dirty="0" smtClean="0"/>
              <a:t>Summative (even if intended for the Screener).</a:t>
            </a:r>
          </a:p>
          <a:p>
            <a:pPr marL="685800" lvl="2" indent="-342900">
              <a:spcBef>
                <a:spcPts val="0"/>
              </a:spcBef>
              <a:spcAft>
                <a:spcPts val="600"/>
              </a:spcAft>
              <a:buSzPct val="100000"/>
              <a:defRPr/>
            </a:pPr>
            <a:r>
              <a:rPr lang="en-US" altLang="en-US" sz="2400" dirty="0" smtClean="0"/>
              <a:t>More and faster item development = longer tests</a:t>
            </a:r>
          </a:p>
          <a:p>
            <a:pPr marL="342900" lvl="1" indent="-342900">
              <a:spcBef>
                <a:spcPts val="0"/>
              </a:spcBef>
              <a:spcAft>
                <a:spcPts val="600"/>
              </a:spcAft>
              <a:buSzPct val="100000"/>
              <a:defRPr/>
            </a:pPr>
            <a:r>
              <a:rPr lang="en-US" altLang="en-US" sz="2400" dirty="0" smtClean="0"/>
              <a:t>Summative and Screener item development will pause in 2023-24, resuming in 2024-25.</a:t>
            </a:r>
            <a:endParaRPr lang="en-US" altLang="en-US" sz="2400" dirty="0"/>
          </a:p>
        </p:txBody>
      </p:sp>
      <p:sp>
        <p:nvSpPr>
          <p:cNvPr id="2" name="Slide Number Placeholder 1"/>
          <p:cNvSpPr>
            <a:spLocks noGrp="1"/>
          </p:cNvSpPr>
          <p:nvPr>
            <p:ph type="sldNum" sz="quarter" idx="12"/>
          </p:nvPr>
        </p:nvSpPr>
        <p:spPr/>
        <p:txBody>
          <a:bodyPr/>
          <a:lstStyle/>
          <a:p>
            <a:fld id="{D16AC7E5-7E7A-4455-8A13-FD1063EE8E5D}" type="slidenum">
              <a:rPr lang="en-US" smtClean="0"/>
              <a:t>9</a:t>
            </a:fld>
            <a:endParaRPr lang="en-US" dirty="0"/>
          </a:p>
        </p:txBody>
      </p:sp>
      <p:sp>
        <p:nvSpPr>
          <p:cNvPr id="51202" name="Title 1"/>
          <p:cNvSpPr>
            <a:spLocks noGrp="1"/>
          </p:cNvSpPr>
          <p:nvPr>
            <p:ph type="title"/>
          </p:nvPr>
        </p:nvSpPr>
        <p:spPr bwMode="auto"/>
        <p:txBody>
          <a:bodyPr wrap="square" lIns="91440" tIns="45720" rIns="91440" bIns="45720" numCol="1" anchorCtr="0" compatLnSpc="1">
            <a:prstTxWarp prst="textNoShape">
              <a:avLst/>
            </a:prstTxWarp>
            <a:noAutofit/>
          </a:bodyPr>
          <a:lstStyle/>
          <a:p>
            <a:r>
              <a:rPr lang="en-US" altLang="en-US" sz="4000" dirty="0" smtClean="0">
                <a:solidFill>
                  <a:srgbClr val="0070C0"/>
                </a:solidFill>
              </a:rPr>
              <a:t>Item Development</a:t>
            </a:r>
          </a:p>
        </p:txBody>
      </p:sp>
      <p:sp>
        <p:nvSpPr>
          <p:cNvPr id="5" name="TextBox 4"/>
          <p:cNvSpPr txBox="1"/>
          <p:nvPr/>
        </p:nvSpPr>
        <p:spPr>
          <a:xfrm>
            <a:off x="228600" y="6174859"/>
            <a:ext cx="2204545" cy="369332"/>
          </a:xfrm>
          <a:prstGeom prst="rect">
            <a:avLst/>
          </a:prstGeom>
          <a:noFill/>
        </p:spPr>
        <p:txBody>
          <a:bodyPr wrap="square" rtlCol="0">
            <a:spAutoFit/>
          </a:bodyPr>
          <a:lstStyle/>
          <a:p>
            <a:r>
              <a:rPr lang="en-US" dirty="0" smtClean="0">
                <a:solidFill>
                  <a:srgbClr val="0070C0"/>
                </a:solidFill>
              </a:rPr>
              <a:t>2023-24</a:t>
            </a:r>
            <a:endParaRPr lang="en-US" dirty="0">
              <a:solidFill>
                <a:srgbClr val="0070C0"/>
              </a:solidFill>
            </a:endParaRPr>
          </a:p>
        </p:txBody>
      </p:sp>
    </p:spTree>
    <p:extLst>
      <p:ext uri="{BB962C8B-B14F-4D97-AF65-F5344CB8AC3E}">
        <p14:creationId xmlns:p14="http://schemas.microsoft.com/office/powerpoint/2010/main" val="259116314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simple">
  <a:themeElements>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1_sim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imple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1_simple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1_simple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1_simple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1_simple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1_simple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1_simple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1_simple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1_simple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1_simple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1_simple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1_simple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1_simple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1_simple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1_simple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EB67050E-0E24-4803-A5FA-A7DAB8675003}"/>
    </a:ext>
  </a:extLst>
</a:theme>
</file>

<file path=ppt/theme/theme3.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697ED0C2-6A2F-44BD-A89B-AB51946EBEAC}"/>
    </a:ext>
  </a:extLst>
</a:theme>
</file>

<file path=ppt/theme/theme4.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BFF507A3-746C-4A8E-AC20-2966B2C8A103}"/>
    </a:ext>
  </a:extLst>
</a:theme>
</file>

<file path=ppt/theme/theme5.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47491027-B441-47A4-BE8F-967E7F9DFD6B}"/>
    </a:ext>
  </a:extLst>
</a:theme>
</file>

<file path=ppt/theme/theme6.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AEBF3550-3ED6-42D9-9388-1BD7DEB20E28}"/>
    </a:ext>
  </a:extLst>
</a:theme>
</file>

<file path=ppt/theme/theme7.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89E1311E-2E1D-4481-BE67-5562D085D4A5}"/>
    </a:ext>
  </a:ext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Estimated_x0020_Creation_x0020_Date xmlns="826a7eb6-1fc1-4229-aedf-6a10bdcdc31e" xsi:nil="true"/>
    <Remediation_x0020_Date xmlns="826a7eb6-1fc1-4229-aedf-6a10bdcdc31e">2023-06-01T17:08:47+00:00</Remediation_x0020_Date>
    <PublishingExpirationDate xmlns="http://schemas.microsoft.com/sharepoint/v3" xsi:nil="true"/>
    <PublishingStartDate xmlns="http://schemas.microsoft.com/sharepoint/v3" xsi:nil="true"/>
    <Priority xmlns="826a7eb6-1fc1-4229-aedf-6a10bdcdc31e">New</Priority>
  </documentManagement>
</p:properties>
</file>

<file path=customXml/itemProps1.xml><?xml version="1.0" encoding="utf-8"?>
<ds:datastoreItem xmlns:ds="http://schemas.openxmlformats.org/officeDocument/2006/customXml" ds:itemID="{D825296F-0C47-4ECE-97DE-40625E2B0AF9}"/>
</file>

<file path=customXml/itemProps2.xml><?xml version="1.0" encoding="utf-8"?>
<ds:datastoreItem xmlns:ds="http://schemas.openxmlformats.org/officeDocument/2006/customXml" ds:itemID="{A2B8D7C3-5010-47FD-91D6-DBDC054F903B}"/>
</file>

<file path=customXml/itemProps3.xml><?xml version="1.0" encoding="utf-8"?>
<ds:datastoreItem xmlns:ds="http://schemas.openxmlformats.org/officeDocument/2006/customXml" ds:itemID="{D0CC1BE1-EFB7-43D9-837E-02F6C31D3BAE}"/>
</file>

<file path=docProps/app.xml><?xml version="1.0" encoding="utf-8"?>
<Properties xmlns="http://schemas.openxmlformats.org/officeDocument/2006/extended-properties" xmlns:vt="http://schemas.openxmlformats.org/officeDocument/2006/docPropsVTypes">
  <Template>ode-template_2017</Template>
  <TotalTime>93201</TotalTime>
  <Words>3667</Words>
  <Application>Microsoft Office PowerPoint</Application>
  <PresentationFormat>On-screen Show (4:3)</PresentationFormat>
  <Paragraphs>286</Paragraphs>
  <Slides>29</Slides>
  <Notes>29</Notes>
  <HiddenSlides>0</HiddenSlides>
  <MMClips>0</MMClips>
  <ScaleCrop>false</ScaleCrop>
  <HeadingPairs>
    <vt:vector size="6" baseType="variant">
      <vt:variant>
        <vt:lpstr>Fonts Used</vt:lpstr>
      </vt:variant>
      <vt:variant>
        <vt:i4>5</vt:i4>
      </vt:variant>
      <vt:variant>
        <vt:lpstr>Theme</vt:lpstr>
      </vt:variant>
      <vt:variant>
        <vt:i4>7</vt:i4>
      </vt:variant>
      <vt:variant>
        <vt:lpstr>Slide Titles</vt:lpstr>
      </vt:variant>
      <vt:variant>
        <vt:i4>29</vt:i4>
      </vt:variant>
    </vt:vector>
  </HeadingPairs>
  <TitlesOfParts>
    <vt:vector size="41" baseType="lpstr">
      <vt:lpstr>Arial</vt:lpstr>
      <vt:lpstr>Bookman Old Style</vt:lpstr>
      <vt:lpstr>Calibri</vt:lpstr>
      <vt:lpstr>Times New Roman</vt:lpstr>
      <vt:lpstr>Wingdings</vt:lpstr>
      <vt:lpstr>1_simple</vt:lpstr>
      <vt:lpstr>2021ODE</vt:lpstr>
      <vt:lpstr>Green_2021ODE</vt:lpstr>
      <vt:lpstr>Gold_2021ODE</vt:lpstr>
      <vt:lpstr>Orange_2021ODE</vt:lpstr>
      <vt:lpstr>Red_2021ODE</vt:lpstr>
      <vt:lpstr>Teal_2021ODE</vt:lpstr>
      <vt:lpstr>English Language Proficiency Assessment (ELPA)</vt:lpstr>
      <vt:lpstr>2022-23 In Review</vt:lpstr>
      <vt:lpstr>Testing in 2022-23</vt:lpstr>
      <vt:lpstr>Non-Testing Updates in 2022-23</vt:lpstr>
      <vt:lpstr>2023-24</vt:lpstr>
      <vt:lpstr>Alt-ELPA</vt:lpstr>
      <vt:lpstr>Alt ELPA Participation</vt:lpstr>
      <vt:lpstr>Alt ELPA Reminders</vt:lpstr>
      <vt:lpstr>Item Development</vt:lpstr>
      <vt:lpstr>(repeat) Functionality: Click-and-Drag Responses</vt:lpstr>
      <vt:lpstr>(repeat) 2022-23 ELPA Screener Window</vt:lpstr>
      <vt:lpstr>ELPA Summative Testing Window</vt:lpstr>
      <vt:lpstr>Future K / Grade K Screener Windows</vt:lpstr>
      <vt:lpstr>Last Name Login</vt:lpstr>
      <vt:lpstr>Future K Scoring</vt:lpstr>
      <vt:lpstr>Grade K Cut Point Adjustment</vt:lpstr>
      <vt:lpstr>Future K and Grade K Scoring Change Impacts</vt:lpstr>
      <vt:lpstr>ELPA Summative Cut Score Review</vt:lpstr>
      <vt:lpstr>Addressing Measurement Error</vt:lpstr>
      <vt:lpstr>Honoring Student Proficiency Impact Data</vt:lpstr>
      <vt:lpstr>Honoring Student Proficiency: Renewal Request</vt:lpstr>
      <vt:lpstr>Honoring EL Designations From Other States</vt:lpstr>
      <vt:lpstr>ELPA Standards Report</vt:lpstr>
      <vt:lpstr>Dictation and Word Prediction</vt:lpstr>
      <vt:lpstr>ELPA21 Interim</vt:lpstr>
      <vt:lpstr>ASSETS podcast</vt:lpstr>
      <vt:lpstr>Questions and Answers</vt:lpstr>
      <vt:lpstr>Need in-depth help?</vt:lpstr>
      <vt:lpstr>Contact Information</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COPPER PATINA</dc:title>
  <dc:creator>somervis</dc:creator>
  <cp:lastModifiedBy>PLATTNER Crystalyn * ODE</cp:lastModifiedBy>
  <cp:revision>975</cp:revision>
  <cp:lastPrinted>2018-06-14T21:25:45Z</cp:lastPrinted>
  <dcterms:created xsi:type="dcterms:W3CDTF">2009-08-03T18:05:25Z</dcterms:created>
  <dcterms:modified xsi:type="dcterms:W3CDTF">2023-06-01T17:06:45Z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ies>
</file>