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9" r:id="rId4"/>
    <p:sldMasterId id="2147483731" r:id="rId5"/>
    <p:sldMasterId id="2147483743" r:id="rId6"/>
    <p:sldMasterId id="2147483755" r:id="rId7"/>
    <p:sldMasterId id="2147483767" r:id="rId8"/>
    <p:sldMasterId id="2147483779" r:id="rId9"/>
  </p:sldMasterIdLst>
  <p:notesMasterIdLst>
    <p:notesMasterId r:id="rId48"/>
  </p:notesMasterIdLst>
  <p:sldIdLst>
    <p:sldId id="271" r:id="rId10"/>
    <p:sldId id="326" r:id="rId11"/>
    <p:sldId id="333" r:id="rId12"/>
    <p:sldId id="284" r:id="rId13"/>
    <p:sldId id="320" r:id="rId14"/>
    <p:sldId id="313" r:id="rId15"/>
    <p:sldId id="334" r:id="rId16"/>
    <p:sldId id="292" r:id="rId17"/>
    <p:sldId id="294" r:id="rId18"/>
    <p:sldId id="321" r:id="rId19"/>
    <p:sldId id="335" r:id="rId20"/>
    <p:sldId id="340" r:id="rId21"/>
    <p:sldId id="296" r:id="rId22"/>
    <p:sldId id="324" r:id="rId23"/>
    <p:sldId id="336" r:id="rId24"/>
    <p:sldId id="364" r:id="rId25"/>
    <p:sldId id="367" r:id="rId26"/>
    <p:sldId id="314" r:id="rId27"/>
    <p:sldId id="282" r:id="rId28"/>
    <p:sldId id="319" r:id="rId29"/>
    <p:sldId id="298" r:id="rId30"/>
    <p:sldId id="341" r:id="rId31"/>
    <p:sldId id="351" r:id="rId32"/>
    <p:sldId id="337" r:id="rId33"/>
    <p:sldId id="342" r:id="rId34"/>
    <p:sldId id="338" r:id="rId35"/>
    <p:sldId id="323" r:id="rId36"/>
    <p:sldId id="339" r:id="rId37"/>
    <p:sldId id="327" r:id="rId38"/>
    <p:sldId id="275" r:id="rId39"/>
    <p:sldId id="315" r:id="rId40"/>
    <p:sldId id="329" r:id="rId41"/>
    <p:sldId id="328" r:id="rId42"/>
    <p:sldId id="306" r:id="rId43"/>
    <p:sldId id="330" r:id="rId44"/>
    <p:sldId id="369" r:id="rId45"/>
    <p:sldId id="370" r:id="rId46"/>
    <p:sldId id="371" r:id="rId4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4EC"/>
    <a:srgbClr val="FAF5E3"/>
    <a:srgbClr val="FCEDE1"/>
    <a:srgbClr val="E7F5F3"/>
    <a:srgbClr val="F0F4E6"/>
    <a:srgbClr val="FCF4F8"/>
    <a:srgbClr val="F2FAFE"/>
    <a:srgbClr val="BB8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3971" autoAdjust="0"/>
  </p:normalViewPr>
  <p:slideViewPr>
    <p:cSldViewPr snapToGrid="0">
      <p:cViewPr varScale="1">
        <p:scale>
          <a:sx n="76" d="100"/>
          <a:sy n="76" d="100"/>
        </p:scale>
        <p:origin x="86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slide" Target="slides/slide3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notesMaster" Target="notesMasters/notesMaster1.xml"/><Relationship Id="rId8" Type="http://schemas.openxmlformats.org/officeDocument/2006/relationships/slideMaster" Target="slideMasters/slideMaster5.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oregon.gov/ode/educator-resources/assessment/Pages/Assessment-Administration.aspx"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342900" y="696913"/>
            <a:ext cx="6196013" cy="3486150"/>
          </a:xfrm>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These are the English Language Proficiency Assessment Screener Informational Slides, which contain introductory information about the ELPA Screener. These slides are suitable for people who are new to the ELPA Screener or who would like to be refreshed on basic functions and policies related to the Screener. To learn more about updates that are relevant to the coming school year, consult the yearly ELPA Informational Webinar.</a:t>
            </a:r>
            <a:endParaRPr lang="en-US" altLang="en-US" dirty="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E68FA61-D56E-4A9F-9CFF-451E1D718C14}" type="slidenum">
              <a:rPr lang="en-US" altLang="en-US" smtClean="0"/>
              <a:pPr>
                <a:spcBef>
                  <a:spcPct val="0"/>
                </a:spcBef>
              </a:pPr>
              <a:t>1</a:t>
            </a:fld>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xfrm>
            <a:off x="342900" y="696913"/>
            <a:ext cx="6196013" cy="3486150"/>
          </a:xfrm>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dirty="0"/>
              <a:t>It may be useful for new TAs to think through</a:t>
            </a:r>
            <a:r>
              <a:rPr lang="en-US" altLang="en-US" baseline="0" dirty="0"/>
              <a:t> their first experience with the Screener ahead of time. If multiple students are scheduled for screening, consider beginning with students who appear to have the greatest initial English proficiency or the most experience with technology, so the TA can focus on Screener administration rather than navigating a complicated interaction with the student.</a:t>
            </a:r>
          </a:p>
          <a:p>
            <a:pPr>
              <a:defRPr/>
            </a:pPr>
            <a:r>
              <a:rPr lang="en-US" altLang="en-US" baseline="0" dirty="0"/>
              <a:t>Review and get comfortable with all materials before a first experience with the Screener.</a:t>
            </a:r>
          </a:p>
          <a:p>
            <a:pPr>
              <a:defRPr/>
            </a:pPr>
            <a:r>
              <a:rPr lang="en-US" altLang="en-US" baseline="0" dirty="0"/>
              <a:t>Make preparations and ready materials prior to testing so the TA’s full attention is available for test administration.</a:t>
            </a: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55650" indent="-290513" defTabSz="931863">
              <a:spcBef>
                <a:spcPct val="30000"/>
              </a:spcBef>
              <a:defRPr sz="1200">
                <a:solidFill>
                  <a:schemeClr val="tx1"/>
                </a:solidFill>
                <a:latin typeface="Times New Roman" panose="02020603050405020304" pitchFamily="18" charset="0"/>
              </a:defRPr>
            </a:lvl2pPr>
            <a:lvl3pPr marL="1163638" indent="-231775" defTabSz="931863">
              <a:spcBef>
                <a:spcPct val="30000"/>
              </a:spcBef>
              <a:defRPr sz="1200">
                <a:solidFill>
                  <a:schemeClr val="tx1"/>
                </a:solidFill>
                <a:latin typeface="Times New Roman" panose="02020603050405020304" pitchFamily="18" charset="0"/>
              </a:defRPr>
            </a:lvl3pPr>
            <a:lvl4pPr marL="1630363" indent="-231775" defTabSz="931863">
              <a:spcBef>
                <a:spcPct val="30000"/>
              </a:spcBef>
              <a:defRPr sz="1200">
                <a:solidFill>
                  <a:schemeClr val="tx1"/>
                </a:solidFill>
                <a:latin typeface="Times New Roman" panose="02020603050405020304" pitchFamily="18" charset="0"/>
              </a:defRPr>
            </a:lvl4pPr>
            <a:lvl5pPr marL="2095500" indent="-231775" defTabSz="931863">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8106DE-008C-4743-96D0-76638A268FC1}" type="slidenum">
              <a:rPr lang="en-US" altLang="en-US" smtClean="0"/>
              <a:pPr>
                <a:spcBef>
                  <a:spcPct val="0"/>
                </a:spcBef>
              </a:pPr>
              <a:t>10</a:t>
            </a:fld>
            <a:endParaRPr lang="en-US" altLang="en-US" dirty="0"/>
          </a:p>
        </p:txBody>
      </p:sp>
    </p:spTree>
    <p:extLst>
      <p:ext uri="{BB962C8B-B14F-4D97-AF65-F5344CB8AC3E}">
        <p14:creationId xmlns:p14="http://schemas.microsoft.com/office/powerpoint/2010/main" val="3357428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xfrm>
            <a:off x="342900" y="696913"/>
            <a:ext cx="6196013" cy="3486150"/>
          </a:xfrm>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dirty="0"/>
              <a:t>Students may be screened</a:t>
            </a:r>
            <a:r>
              <a:rPr lang="en-US" altLang="en-US" baseline="0" dirty="0"/>
              <a:t> using either their state-assigned SSID or a system-generated Temporary ID. Each ID has a single screening opportunity. When possible, it is preferable to screen students using their SSID; however, sometimes screening must be completed before an SSID becomes available (for example, meeting federally required identification timelines). Temporary IDs ensure that there will always be an ID available for any student who needs screening. Districts can perform a “merge” following screening to permanently associate a score with the student’s SSID.</a:t>
            </a:r>
            <a:endParaRPr lang="en-US" altLang="en-US" dirty="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55650" indent="-290513" defTabSz="931863">
              <a:spcBef>
                <a:spcPct val="30000"/>
              </a:spcBef>
              <a:defRPr sz="1200">
                <a:solidFill>
                  <a:schemeClr val="tx1"/>
                </a:solidFill>
                <a:latin typeface="Times New Roman" panose="02020603050405020304" pitchFamily="18" charset="0"/>
              </a:defRPr>
            </a:lvl2pPr>
            <a:lvl3pPr marL="1163638" indent="-231775" defTabSz="931863">
              <a:spcBef>
                <a:spcPct val="30000"/>
              </a:spcBef>
              <a:defRPr sz="1200">
                <a:solidFill>
                  <a:schemeClr val="tx1"/>
                </a:solidFill>
                <a:latin typeface="Times New Roman" panose="02020603050405020304" pitchFamily="18" charset="0"/>
              </a:defRPr>
            </a:lvl3pPr>
            <a:lvl4pPr marL="1630363" indent="-231775" defTabSz="931863">
              <a:spcBef>
                <a:spcPct val="30000"/>
              </a:spcBef>
              <a:defRPr sz="1200">
                <a:solidFill>
                  <a:schemeClr val="tx1"/>
                </a:solidFill>
                <a:latin typeface="Times New Roman" panose="02020603050405020304" pitchFamily="18" charset="0"/>
              </a:defRPr>
            </a:lvl4pPr>
            <a:lvl5pPr marL="2095500" indent="-231775" defTabSz="931863">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8106DE-008C-4743-96D0-76638A268FC1}" type="slidenum">
              <a:rPr lang="en-US" altLang="en-US" smtClean="0"/>
              <a:pPr>
                <a:spcBef>
                  <a:spcPct val="0"/>
                </a:spcBef>
              </a:pPr>
              <a:t>11</a:t>
            </a:fld>
            <a:endParaRPr lang="en-US" altLang="en-US" dirty="0"/>
          </a:p>
        </p:txBody>
      </p:sp>
    </p:spTree>
    <p:extLst>
      <p:ext uri="{BB962C8B-B14F-4D97-AF65-F5344CB8AC3E}">
        <p14:creationId xmlns:p14="http://schemas.microsoft.com/office/powerpoint/2010/main" val="2825456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xfrm>
            <a:off x="342900" y="696913"/>
            <a:ext cx="6196013" cy="3486150"/>
          </a:xfrm>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dirty="0"/>
              <a:t>Temporary IDs may be created in advance, through the Test</a:t>
            </a:r>
            <a:r>
              <a:rPr lang="en-US" altLang="en-US" baseline="0" dirty="0"/>
              <a:t> Information Distribution Engine, or as needed through the testing interface. Temporary IDs are always created one at a time. Temporary IDs are not the same thing as a local or district-issued ID; all Temporary IDs begin with the three-letter prefix ORT. To preserve information about a student’s testing history, districts are encouraged, though not required, to later merge Temporary IDs with students’ permanent SSIDs. This can be performed using a batch process. The system uses a “fuzzy matching” algorithm to help find records where the student’s name is close but not identical; however, a student’s birthdate must match exactly. It is preferable to minimize data entry errors when creating Temporary IDs.</a:t>
            </a:r>
            <a:endParaRPr lang="en-US" altLang="en-US" dirty="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55650" indent="-290513" defTabSz="931863">
              <a:spcBef>
                <a:spcPct val="30000"/>
              </a:spcBef>
              <a:defRPr sz="1200">
                <a:solidFill>
                  <a:schemeClr val="tx1"/>
                </a:solidFill>
                <a:latin typeface="Times New Roman" panose="02020603050405020304" pitchFamily="18" charset="0"/>
              </a:defRPr>
            </a:lvl2pPr>
            <a:lvl3pPr marL="1163638" indent="-231775" defTabSz="931863">
              <a:spcBef>
                <a:spcPct val="30000"/>
              </a:spcBef>
              <a:defRPr sz="1200">
                <a:solidFill>
                  <a:schemeClr val="tx1"/>
                </a:solidFill>
                <a:latin typeface="Times New Roman" panose="02020603050405020304" pitchFamily="18" charset="0"/>
              </a:defRPr>
            </a:lvl3pPr>
            <a:lvl4pPr marL="1630363" indent="-231775" defTabSz="931863">
              <a:spcBef>
                <a:spcPct val="30000"/>
              </a:spcBef>
              <a:defRPr sz="1200">
                <a:solidFill>
                  <a:schemeClr val="tx1"/>
                </a:solidFill>
                <a:latin typeface="Times New Roman" panose="02020603050405020304" pitchFamily="18" charset="0"/>
              </a:defRPr>
            </a:lvl4pPr>
            <a:lvl5pPr marL="2095500" indent="-231775" defTabSz="931863">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8106DE-008C-4743-96D0-76638A268FC1}" type="slidenum">
              <a:rPr lang="en-US" altLang="en-US" smtClean="0"/>
              <a:pPr>
                <a:spcBef>
                  <a:spcPct val="0"/>
                </a:spcBef>
              </a:pPr>
              <a:t>12</a:t>
            </a:fld>
            <a:endParaRPr lang="en-US" altLang="en-US" dirty="0"/>
          </a:p>
        </p:txBody>
      </p:sp>
    </p:spTree>
    <p:extLst>
      <p:ext uri="{BB962C8B-B14F-4D97-AF65-F5344CB8AC3E}">
        <p14:creationId xmlns:p14="http://schemas.microsoft.com/office/powerpoint/2010/main" val="36600612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sz="1200" kern="1200" dirty="0">
                <a:solidFill>
                  <a:schemeClr val="tx1"/>
                </a:solidFill>
                <a:effectLst/>
                <a:latin typeface="Times New Roman" pitchFamily="18" charset="0"/>
                <a:ea typeface="+mn-ea"/>
                <a:cs typeface="+mn-cs"/>
              </a:rPr>
              <a:t>A district may believe that a student slated for English language proficiency (ELPA) screening may qualify for services under a Section 504 or Individualized Education Program (IEP), but typical documentation, such as a comprehensive evaluation report, may not be available to support such a determination.  In such cases, if screening timelines preclude the convening of an effective 504 or IEP team, the test administrator (TA) may select any accommodations on the ELPA Screener for which there is good evidence of student need (e.g., information provided by parents or caregivers, clearly observable evidence of a disability which impedes access to one or more domains, relevant medical documentation).</a:t>
            </a:r>
          </a:p>
          <a:p>
            <a:r>
              <a:rPr lang="en-US" sz="1200" kern="1200" dirty="0">
                <a:solidFill>
                  <a:schemeClr val="tx1"/>
                </a:solidFill>
                <a:effectLst/>
                <a:latin typeface="Times New Roman" pitchFamily="18" charset="0"/>
                <a:ea typeface="+mn-ea"/>
                <a:cs typeface="+mn-cs"/>
              </a:rPr>
              <a:t> </a:t>
            </a:r>
          </a:p>
          <a:p>
            <a:r>
              <a:rPr lang="en-US" sz="1200" kern="1200" dirty="0">
                <a:solidFill>
                  <a:schemeClr val="tx1"/>
                </a:solidFill>
                <a:effectLst/>
                <a:latin typeface="Times New Roman" pitchFamily="18" charset="0"/>
                <a:ea typeface="+mn-ea"/>
                <a:cs typeface="+mn-cs"/>
              </a:rPr>
              <a:t>Districts who pursue this course of action must record and store evidence used to select accommodations, along with other screener documentation, in the student’s permanent file.  Information on accommodations and accessibility supports is given in the Test Administration Manual and the Oregon Accessibility Manual found on ODE’s </a:t>
            </a:r>
            <a:r>
              <a:rPr lang="en-US" sz="1200" u="sng" kern="1200" dirty="0">
                <a:solidFill>
                  <a:schemeClr val="tx1"/>
                </a:solidFill>
                <a:effectLst/>
                <a:latin typeface="Times New Roman" pitchFamily="18" charset="0"/>
                <a:ea typeface="+mn-ea"/>
                <a:cs typeface="+mn-cs"/>
                <a:hlinkClick r:id="rId3"/>
              </a:rPr>
              <a:t>Test Administration page</a:t>
            </a:r>
            <a:r>
              <a:rPr lang="en-US" sz="1200" kern="1200" dirty="0">
                <a:solidFill>
                  <a:schemeClr val="tx1"/>
                </a:solidFill>
                <a:effectLst/>
                <a:latin typeface="Times New Roman" pitchFamily="18" charset="0"/>
                <a:ea typeface="+mn-ea"/>
                <a:cs typeface="+mn-cs"/>
              </a:rPr>
              <a:t>.</a:t>
            </a:r>
          </a:p>
          <a:p>
            <a:endParaRPr lang="en-US" sz="1200" kern="1200" dirty="0">
              <a:solidFill>
                <a:schemeClr val="tx1"/>
              </a:solidFill>
              <a:effectLst/>
              <a:latin typeface="Times New Roman" pitchFamily="18" charset="0"/>
              <a:ea typeface="+mn-ea"/>
              <a:cs typeface="+mn-cs"/>
            </a:endParaRPr>
          </a:p>
          <a:p>
            <a:r>
              <a:rPr lang="en-US" sz="1200" kern="1200" dirty="0">
                <a:solidFill>
                  <a:schemeClr val="tx1"/>
                </a:solidFill>
                <a:effectLst/>
                <a:latin typeface="Times New Roman" pitchFamily="18" charset="0"/>
                <a:ea typeface="+mn-ea"/>
                <a:cs typeface="+mn-cs"/>
              </a:rPr>
              <a:t>There</a:t>
            </a:r>
            <a:r>
              <a:rPr lang="en-US" sz="1200" kern="1200" baseline="0" dirty="0">
                <a:solidFill>
                  <a:schemeClr val="tx1"/>
                </a:solidFill>
                <a:effectLst/>
                <a:latin typeface="Times New Roman" pitchFamily="18" charset="0"/>
                <a:ea typeface="+mn-ea"/>
                <a:cs typeface="+mn-cs"/>
              </a:rPr>
              <a:t> are also cases where a district may believe there are good reasons to delay screening for students with a suspected disability. Please contact your district’s Title III Specialist for more details.</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13</a:t>
            </a:fld>
            <a:endParaRPr lang="en-US" altLang="en-US" dirty="0"/>
          </a:p>
        </p:txBody>
      </p:sp>
    </p:spTree>
    <p:extLst>
      <p:ext uri="{BB962C8B-B14F-4D97-AF65-F5344CB8AC3E}">
        <p14:creationId xmlns:p14="http://schemas.microsoft.com/office/powerpoint/2010/main" val="2908933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TAs who are new to</a:t>
            </a:r>
            <a:r>
              <a:rPr lang="en-US" baseline="0" dirty="0"/>
              <a:t> the ELPA Screener may find it useful to summarize the procedures for creating a Temporary ID, and what counts as “good evidence” for implementation decisions based on the suspected presence of a disability. In addition, your district may have specific policies or procedures for selecting and recording evidence used to justify implementation of accommodations for a student who may have a disability.</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14</a:t>
            </a:fld>
            <a:endParaRPr lang="en-US" altLang="en-US" dirty="0"/>
          </a:p>
        </p:txBody>
      </p:sp>
    </p:spTree>
    <p:extLst>
      <p:ext uri="{BB962C8B-B14F-4D97-AF65-F5344CB8AC3E}">
        <p14:creationId xmlns:p14="http://schemas.microsoft.com/office/powerpoint/2010/main" val="486192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Students</a:t>
            </a:r>
            <a:r>
              <a:rPr lang="en-US" baseline="0" dirty="0"/>
              <a:t> screening in Grade K may see two different test forms on the test selection screen: Grade K and Grade Future/Early K. These forms are the same test, meaning they have the same items in the same order. However, the two forms apply different scoring rules, which will be outlined later in the presentation.</a:t>
            </a:r>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15</a:t>
            </a:fld>
            <a:endParaRPr lang="en-US" altLang="en-US" dirty="0"/>
          </a:p>
        </p:txBody>
      </p:sp>
    </p:spTree>
    <p:extLst>
      <p:ext uri="{BB962C8B-B14F-4D97-AF65-F5344CB8AC3E}">
        <p14:creationId xmlns:p14="http://schemas.microsoft.com/office/powerpoint/2010/main" val="1924689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baseline="0" dirty="0"/>
              <a:t>From August through February, only one kindergarten form is visible on test selection screens. From March through July, kindergarten students may be able to see both forms available on their test selection screen. The TA should be ready to help them choose the correct form.</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16</a:t>
            </a:fld>
            <a:endParaRPr lang="en-US" altLang="en-US" dirty="0"/>
          </a:p>
        </p:txBody>
      </p:sp>
    </p:spTree>
    <p:extLst>
      <p:ext uri="{BB962C8B-B14F-4D97-AF65-F5344CB8AC3E}">
        <p14:creationId xmlns:p14="http://schemas.microsoft.com/office/powerpoint/2010/main" val="37619260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Students who have not yet begun their kindergarten year always use the Future/Early K form. Students</a:t>
            </a:r>
            <a:r>
              <a:rPr lang="en-US" baseline="0" dirty="0"/>
              <a:t> who have begun their kindergarten year and who test prior to the opening of the Grade K Screener window also use the Future/Early K form, even if they are already receiving instruction in a kindergarten classroom. Students who test during the Grade K window of their kindergarten year use the Grade K form. Districts should only need to make a choice about which form to select in the months of March through July, when late-arriving kindergarten students test on the Grade K form, and students who have not yet begun their kindergarten year test on the Future/Early K form.</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17</a:t>
            </a:fld>
            <a:endParaRPr lang="en-US" altLang="en-US" dirty="0"/>
          </a:p>
        </p:txBody>
      </p:sp>
    </p:spTree>
    <p:extLst>
      <p:ext uri="{BB962C8B-B14F-4D97-AF65-F5344CB8AC3E}">
        <p14:creationId xmlns:p14="http://schemas.microsoft.com/office/powerpoint/2010/main" val="11038069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Now let’s move on to the test itself.</a:t>
            </a:r>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18</a:t>
            </a:fld>
            <a:endParaRPr lang="en-US" altLang="en-US" dirty="0"/>
          </a:p>
        </p:txBody>
      </p:sp>
    </p:spTree>
    <p:extLst>
      <p:ext uri="{BB962C8B-B14F-4D97-AF65-F5344CB8AC3E}">
        <p14:creationId xmlns:p14="http://schemas.microsoft.com/office/powerpoint/2010/main" val="36092384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342900" y="696913"/>
            <a:ext cx="6196013"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The ELPA Screener is divided into three steps. Each time the test advances beyond a step, the student can no longer return to items in the previous step.</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DD6A2D-50C8-4D20-916A-F0E9DC2C5951}" type="slidenum">
              <a:rPr lang="en-US" altLang="en-US" smtClean="0"/>
              <a:pPr>
                <a:spcBef>
                  <a:spcPct val="0"/>
                </a:spcBef>
              </a:pPr>
              <a:t>19</a:t>
            </a:fld>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xfrm>
            <a:off x="342900" y="696913"/>
            <a:ext cx="6196013" cy="3486150"/>
          </a:xfrm>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principal purpose</a:t>
            </a:r>
            <a:r>
              <a:rPr lang="en-US" altLang="en-US" baseline="0" dirty="0"/>
              <a:t> of the ELPA Screener is to confirm possible English learner status, as defined by the US Department of Education. </a:t>
            </a:r>
            <a:r>
              <a:rPr lang="en-US" altLang="en-US" dirty="0"/>
              <a:t>The </a:t>
            </a:r>
            <a:r>
              <a:rPr lang="en-US" altLang="en-US" dirty="0" err="1"/>
              <a:t>USDoE</a:t>
            </a:r>
            <a:r>
              <a:rPr lang="en-US" altLang="en-US" dirty="0"/>
              <a:t> </a:t>
            </a:r>
            <a:r>
              <a:rPr lang="en-US" altLang="en-US" baseline="0" dirty="0"/>
              <a:t>specifies that a valid and reliable English language proficiency screening instrument must measure student English proficiency in four domains. While many students taking the Screener come from environments with high use of languages other than English, r</a:t>
            </a:r>
            <a:r>
              <a:rPr lang="en-US" altLang="en-US" dirty="0"/>
              <a:t>emember that under the federal definition of an English learner, Native</a:t>
            </a:r>
            <a:r>
              <a:rPr lang="en-US" altLang="en-US" baseline="0" dirty="0"/>
              <a:t> American or Alaska Native students who indicate English as their primary home language can still be identified as English learners.</a:t>
            </a: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F6B0DBB-73CD-4867-B2D6-CD09C224DDEC}" type="slidenum">
              <a:rPr lang="en-US" altLang="en-US" smtClean="0"/>
              <a:pPr>
                <a:spcBef>
                  <a:spcPct val="0"/>
                </a:spcBef>
              </a:pPr>
              <a:t>2</a:t>
            </a:fld>
            <a:endParaRPr lang="en-US" altLang="en-US" dirty="0"/>
          </a:p>
        </p:txBody>
      </p:sp>
    </p:spTree>
    <p:extLst>
      <p:ext uri="{BB962C8B-B14F-4D97-AF65-F5344CB8AC3E}">
        <p14:creationId xmlns:p14="http://schemas.microsoft.com/office/powerpoint/2010/main" val="16350583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Practice</a:t>
            </a:r>
            <a:r>
              <a:rPr lang="en-US" baseline="0" dirty="0"/>
              <a:t> step 1 previews the test. This helps the student become comfortable with test operation and allows the TA to determine the student’s facility with testing technology, as well as the student’s level of participation.</a:t>
            </a:r>
          </a:p>
          <a:p>
            <a:r>
              <a:rPr lang="en-US" baseline="0" dirty="0"/>
              <a:t>Step 2 includes an initial set of scored items from all four domains. The beginning of this step includes TA scoring responsibilities. At the end of this step, the test performs a quick calculation to see if the student could possibly be proficient, or if the test needs to end.</a:t>
            </a:r>
          </a:p>
          <a:p>
            <a:r>
              <a:rPr lang="en-US" baseline="0" dirty="0"/>
              <a:t>Step 3 includes more items from all four domains. This step is administered only to students who could possibly score Proficient. The TA has no scoring responsibilities during this step.</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20</a:t>
            </a:fld>
            <a:endParaRPr lang="en-US" altLang="en-US" dirty="0"/>
          </a:p>
        </p:txBody>
      </p:sp>
    </p:spTree>
    <p:extLst>
      <p:ext uri="{BB962C8B-B14F-4D97-AF65-F5344CB8AC3E}">
        <p14:creationId xmlns:p14="http://schemas.microsoft.com/office/powerpoint/2010/main" val="18910563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342900" y="696913"/>
            <a:ext cx="6196013"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Just as the name indicates, the items in Practice Step 1 are for practice purposes only. They help preview required interactions for the student, such as operating the record and playback functions for the Speaking portion of the test. During this step, the TA will observe student interaction with the test. At the end of this step, the TA will indicate the student’s participation level and whether the TA will be providing any technology assistance going forward. If the test is stopped before the TA indicates the student’s participation level, it will be scored as Not Attempted. A student with a Not Attempted score is considered not to have been screened and a Not Attempted score cannot be used to make EL status decisions.</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DD6A2D-50C8-4D20-916A-F0E9DC2C5951}" type="slidenum">
              <a:rPr lang="en-US" altLang="en-US" smtClean="0"/>
              <a:pPr>
                <a:spcBef>
                  <a:spcPct val="0"/>
                </a:spcBef>
              </a:pPr>
              <a:t>21</a:t>
            </a:fld>
            <a:endParaRPr lang="en-US" altLang="en-US" dirty="0"/>
          </a:p>
        </p:txBody>
      </p:sp>
    </p:spTree>
    <p:extLst>
      <p:ext uri="{BB962C8B-B14F-4D97-AF65-F5344CB8AC3E}">
        <p14:creationId xmlns:p14="http://schemas.microsoft.com/office/powerpoint/2010/main" val="38387656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342900" y="696913"/>
            <a:ext cx="6196013"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This screen will appear at the end of Practice Step 1. The TA answers these questions, not the student. Unsupervised students may choose an inappropriate answer, which could lead to a testing impropriety.</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DD6A2D-50C8-4D20-916A-F0E9DC2C5951}" type="slidenum">
              <a:rPr lang="en-US" altLang="en-US" smtClean="0"/>
              <a:pPr>
                <a:spcBef>
                  <a:spcPct val="0"/>
                </a:spcBef>
              </a:pPr>
              <a:t>22</a:t>
            </a:fld>
            <a:endParaRPr lang="en-US" altLang="en-US" dirty="0"/>
          </a:p>
        </p:txBody>
      </p:sp>
    </p:spTree>
    <p:extLst>
      <p:ext uri="{BB962C8B-B14F-4D97-AF65-F5344CB8AC3E}">
        <p14:creationId xmlns:p14="http://schemas.microsoft.com/office/powerpoint/2010/main" val="19409385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342900" y="696913"/>
            <a:ext cx="6196013"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Should the TA indicate that the student is a non-participant, they will see a follow-up question asking them to indicate their reason for the choice. The answer choices also include appropriate next steps, as well as what to do if the option was selected in error. Once again, responding to this screen is the TA’s responsibility, not the student’s.</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DD6A2D-50C8-4D20-916A-F0E9DC2C5951}" type="slidenum">
              <a:rPr lang="en-US" altLang="en-US" smtClean="0"/>
              <a:pPr>
                <a:spcBef>
                  <a:spcPct val="0"/>
                </a:spcBef>
              </a:pPr>
              <a:t>23</a:t>
            </a:fld>
            <a:endParaRPr lang="en-US" altLang="en-US" dirty="0"/>
          </a:p>
        </p:txBody>
      </p:sp>
    </p:spTree>
    <p:extLst>
      <p:ext uri="{BB962C8B-B14F-4D97-AF65-F5344CB8AC3E}">
        <p14:creationId xmlns:p14="http://schemas.microsoft.com/office/powerpoint/2010/main" val="6168748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Any student who meaningfully interacts with the test is considered a participant. This slide contains a non-exhaustive list of examples illustrating participation and non-participation. The definition of meaningful interaction is broad. Newcomers with no knowledge of English still count as participants, even if their response to the test is a variation of “I don’t know” or “I don’t understand.” The goal of the Screener is to measure a student’s English language proficiency, and responses such as “I don’t know” are still supplying the test with important information about the student’s level of proficiency.</a:t>
            </a:r>
            <a:endParaRPr lang="en-US" baseline="0"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24</a:t>
            </a:fld>
            <a:endParaRPr lang="en-US" altLang="en-US" dirty="0"/>
          </a:p>
        </p:txBody>
      </p:sp>
    </p:spTree>
    <p:extLst>
      <p:ext uri="{BB962C8B-B14F-4D97-AF65-F5344CB8AC3E}">
        <p14:creationId xmlns:p14="http://schemas.microsoft.com/office/powerpoint/2010/main" val="8561221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342900" y="696913"/>
            <a:ext cx="6196013"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Some districts have reported that TAs see the word “practice” and incorrectly assume that they have accidentally logged into the Sample test. It may be a good idea to clarify with TAs what they can expect to see upon entering the Screener and how it differs from the Sample test. Also, we have seen numerous reports from TAs which demonstrate inaccurate understandings of participation vs. non-participation.</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DD6A2D-50C8-4D20-916A-F0E9DC2C5951}" type="slidenum">
              <a:rPr lang="en-US" altLang="en-US" smtClean="0"/>
              <a:pPr>
                <a:spcBef>
                  <a:spcPct val="0"/>
                </a:spcBef>
              </a:pPr>
              <a:t>25</a:t>
            </a:fld>
            <a:endParaRPr lang="en-US" altLang="en-US" dirty="0"/>
          </a:p>
        </p:txBody>
      </p:sp>
    </p:spTree>
    <p:extLst>
      <p:ext uri="{BB962C8B-B14F-4D97-AF65-F5344CB8AC3E}">
        <p14:creationId xmlns:p14="http://schemas.microsoft.com/office/powerpoint/2010/main" val="22759940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342900" y="696913"/>
            <a:ext cx="6196013"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Step 2 of the Screener consists of scored items from all four domains. Practice Step 1 ended with a set of Speaking items; Step 2 begins with Speaking items, so that the recording procedure is still fresh in the student’s mind. After recording responses to this set of items, the student will surrender their computer to the TA, who will score the student responses. An unsupervised student may accidentally score their own Speaking responses, thus leading to an inaccurate Screener result and a testing impropriety.</a:t>
            </a:r>
          </a:p>
          <a:p>
            <a:endParaRPr lang="en-US" altLang="en-US" baseline="0" dirty="0"/>
          </a:p>
          <a:p>
            <a:r>
              <a:rPr lang="en-US" altLang="en-US" baseline="0" dirty="0"/>
              <a:t>At the end of Step 2, the test calculates the student’s performance thus far. If there is no chance that a student can score Proficient, even if they complete all the remaining items on the Screener, then the test stops here and the student receives a confirmation message that they have completed the test. If there is a chance the student could score Proficient, the test proceeds to Step 3.</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DD6A2D-50C8-4D20-916A-F0E9DC2C5951}" type="slidenum">
              <a:rPr lang="en-US" altLang="en-US" smtClean="0"/>
              <a:pPr>
                <a:spcBef>
                  <a:spcPct val="0"/>
                </a:spcBef>
              </a:pPr>
              <a:t>26</a:t>
            </a:fld>
            <a:endParaRPr lang="en-US" altLang="en-US" dirty="0"/>
          </a:p>
        </p:txBody>
      </p:sp>
    </p:spTree>
    <p:extLst>
      <p:ext uri="{BB962C8B-B14F-4D97-AF65-F5344CB8AC3E}">
        <p14:creationId xmlns:p14="http://schemas.microsoft.com/office/powerpoint/2010/main" val="695913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342900" y="696913"/>
            <a:ext cx="6196013"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The required Speaking Scoring training document includes sample student responses with associated score points. TAs may also wish to use one or both sets of Speaking Scoring Slides to create a more realistic scoring scenario. These slides include an ELPA-like question with a range of student responses on one slide, and suggested score points with rationales on the next.</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DD6A2D-50C8-4D20-916A-F0E9DC2C5951}" type="slidenum">
              <a:rPr lang="en-US" altLang="en-US" smtClean="0"/>
              <a:pPr>
                <a:spcBef>
                  <a:spcPct val="0"/>
                </a:spcBef>
              </a:pPr>
              <a:t>27</a:t>
            </a:fld>
            <a:endParaRPr lang="en-US" altLang="en-US" dirty="0"/>
          </a:p>
        </p:txBody>
      </p:sp>
    </p:spTree>
    <p:extLst>
      <p:ext uri="{BB962C8B-B14F-4D97-AF65-F5344CB8AC3E}">
        <p14:creationId xmlns:p14="http://schemas.microsoft.com/office/powerpoint/2010/main" val="14907543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342900" y="696913"/>
            <a:ext cx="6196013"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As stated before, students who may possibly be Proficient advance to Step 3 of the Screener and are administered additional items from all non-exempt domains. TAs have no scoring responsibilities during this step, but it does include human-scored items. Specifically, there are Speaking Constructed Response items in all grades, and there are Writing Constructed Response items in grades 2-12 (not K-1). Scoring on these items is performed by our </a:t>
            </a:r>
            <a:r>
              <a:rPr lang="en-US" altLang="en-US" baseline="0" dirty="0" err="1"/>
              <a:t>handscoring</a:t>
            </a:r>
            <a:r>
              <a:rPr lang="en-US" altLang="en-US" baseline="0" dirty="0"/>
              <a:t> vendor.</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DD6A2D-50C8-4D20-916A-F0E9DC2C5951}" type="slidenum">
              <a:rPr lang="en-US" altLang="en-US" smtClean="0"/>
              <a:pPr>
                <a:spcBef>
                  <a:spcPct val="0"/>
                </a:spcBef>
              </a:pPr>
              <a:t>28</a:t>
            </a:fld>
            <a:endParaRPr lang="en-US" altLang="en-US" dirty="0"/>
          </a:p>
        </p:txBody>
      </p:sp>
    </p:spTree>
    <p:extLst>
      <p:ext uri="{BB962C8B-B14F-4D97-AF65-F5344CB8AC3E}">
        <p14:creationId xmlns:p14="http://schemas.microsoft.com/office/powerpoint/2010/main" val="29035898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342900" y="696913"/>
            <a:ext cx="6196013" cy="3486150"/>
          </a:xfrm>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This chart summarizes the total expected testing time for the 80</a:t>
            </a:r>
            <a:r>
              <a:rPr lang="en-US" altLang="en-US" baseline="30000" dirty="0"/>
              <a:t>th</a:t>
            </a:r>
            <a:r>
              <a:rPr lang="en-US" altLang="en-US" baseline="0" dirty="0"/>
              <a:t> percentile of students in Oregon.</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1363" indent="-284163" defTabSz="930275">
              <a:spcBef>
                <a:spcPct val="30000"/>
              </a:spcBef>
              <a:defRPr sz="1200">
                <a:solidFill>
                  <a:schemeClr val="tx1"/>
                </a:solidFill>
                <a:latin typeface="Times New Roman" panose="02020603050405020304" pitchFamily="18" charset="0"/>
              </a:defRPr>
            </a:lvl2pPr>
            <a:lvl3pPr marL="1141413" indent="-227013" defTabSz="930275">
              <a:spcBef>
                <a:spcPct val="30000"/>
              </a:spcBef>
              <a:defRPr sz="1200">
                <a:solidFill>
                  <a:schemeClr val="tx1"/>
                </a:solidFill>
                <a:latin typeface="Times New Roman" panose="02020603050405020304" pitchFamily="18" charset="0"/>
              </a:defRPr>
            </a:lvl3pPr>
            <a:lvl4pPr marL="1598613" indent="-227013" defTabSz="930275">
              <a:spcBef>
                <a:spcPct val="30000"/>
              </a:spcBef>
              <a:defRPr sz="1200">
                <a:solidFill>
                  <a:schemeClr val="tx1"/>
                </a:solidFill>
                <a:latin typeface="Times New Roman" panose="02020603050405020304" pitchFamily="18" charset="0"/>
              </a:defRPr>
            </a:lvl4pPr>
            <a:lvl5pPr marL="2055813" indent="-227013" defTabSz="930275">
              <a:spcBef>
                <a:spcPct val="30000"/>
              </a:spcBef>
              <a:defRPr sz="1200">
                <a:solidFill>
                  <a:schemeClr val="tx1"/>
                </a:solidFill>
                <a:latin typeface="Times New Roman" panose="02020603050405020304" pitchFamily="18" charset="0"/>
              </a:defRPr>
            </a:lvl5pPr>
            <a:lvl6pPr marL="2513013" indent="-227013"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DD6A2D-50C8-4D20-916A-F0E9DC2C5951}" type="slidenum">
              <a:rPr lang="en-US" altLang="en-US" smtClean="0"/>
              <a:pPr>
                <a:spcBef>
                  <a:spcPct val="0"/>
                </a:spcBef>
              </a:pPr>
              <a:t>29</a:t>
            </a:fld>
            <a:endParaRPr lang="en-US" altLang="en-US" dirty="0"/>
          </a:p>
        </p:txBody>
      </p:sp>
    </p:spTree>
    <p:extLst>
      <p:ext uri="{BB962C8B-B14F-4D97-AF65-F5344CB8AC3E}">
        <p14:creationId xmlns:p14="http://schemas.microsoft.com/office/powerpoint/2010/main" val="3568260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xfrm>
            <a:off x="342900" y="696913"/>
            <a:ext cx="6196013" cy="3486150"/>
          </a:xfrm>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ELPA</a:t>
            </a:r>
            <a:r>
              <a:rPr lang="en-US" altLang="en-US" baseline="0" dirty="0"/>
              <a:t> Screener and ELPA Summative differ in purpose and availability. Notably, the Screener is a one-time event, which determines student eligibility for English language services, while the Summative is an annual expectation, taken by all students who have EL status.</a:t>
            </a:r>
          </a:p>
          <a:p>
            <a:endParaRPr lang="en-US" altLang="en-US" baseline="0" dirty="0"/>
          </a:p>
          <a:p>
            <a:r>
              <a:rPr lang="en-US" altLang="en-US" baseline="0" dirty="0"/>
              <a:t>The format, scoring, and appearance of the Summative and Screener are very similar. Both the Screener and the Summative are “fixed form”, which means that at a given grade level, students always see the same items. Note that all accommodations and supports available for Summative testing are also available for the ELPA Screener.</a:t>
            </a:r>
            <a:endParaRPr lang="en-US" altLang="en-US" dirty="0"/>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F6B0DBB-73CD-4867-B2D6-CD09C224DDEC}" type="slidenum">
              <a:rPr lang="en-US" altLang="en-US" smtClean="0"/>
              <a:pPr>
                <a:spcBef>
                  <a:spcPct val="0"/>
                </a:spcBef>
              </a:pPr>
              <a:t>3</a:t>
            </a:fld>
            <a:endParaRPr lang="en-US" altLang="en-US" dirty="0"/>
          </a:p>
        </p:txBody>
      </p:sp>
    </p:spTree>
    <p:extLst>
      <p:ext uri="{BB962C8B-B14F-4D97-AF65-F5344CB8AC3E}">
        <p14:creationId xmlns:p14="http://schemas.microsoft.com/office/powerpoint/2010/main" val="6278765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xfrm>
            <a:off x="342900" y="696913"/>
            <a:ext cx="6196013" cy="3486150"/>
          </a:xfrm>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solidFill>
                  <a:srgbClr val="FFFFCC"/>
                </a:solidFill>
              </a:rPr>
              <a:t>The ELPA Screener</a:t>
            </a:r>
            <a:r>
              <a:rPr lang="en-US" altLang="en-US" baseline="0" dirty="0">
                <a:solidFill>
                  <a:srgbClr val="FFFFCC"/>
                </a:solidFill>
              </a:rPr>
              <a:t> can be paused and resumed like Oregon’s other tests. However, once a test opportunity has been opened, it must be completed within 14 calendar days. At the end of the 14</a:t>
            </a:r>
            <a:r>
              <a:rPr lang="en-US" altLang="en-US" baseline="30000" dirty="0">
                <a:solidFill>
                  <a:srgbClr val="FFFFCC"/>
                </a:solidFill>
              </a:rPr>
              <a:t>th</a:t>
            </a:r>
            <a:r>
              <a:rPr lang="en-US" altLang="en-US" baseline="0" dirty="0">
                <a:solidFill>
                  <a:srgbClr val="FFFFCC"/>
                </a:solidFill>
              </a:rPr>
              <a:t> day, the test will be automatically submitted for scoring.</a:t>
            </a:r>
          </a:p>
          <a:p>
            <a:pPr eaLnBrk="1" hangingPunct="1"/>
            <a:endParaRPr lang="en-US" altLang="en-US" baseline="0" dirty="0">
              <a:solidFill>
                <a:srgbClr val="FFFFCC"/>
              </a:solidFill>
            </a:endParaRPr>
          </a:p>
          <a:p>
            <a:pPr eaLnBrk="1" hangingPunct="1"/>
            <a:r>
              <a:rPr lang="en-US" altLang="en-US" baseline="0" dirty="0">
                <a:solidFill>
                  <a:srgbClr val="FFFFCC"/>
                </a:solidFill>
              </a:rPr>
              <a:t>The ELPA Screener can be reopened and reset, like Oregon’s other tests. In the case of an undesired auto-submit or other difficulty, it is better to request that the partially completed test be reopened rather than opening a new test. Such requests are made by the District Testing Coordinator, using ODE’s testing impropriety form.</a:t>
            </a:r>
            <a:endParaRPr lang="en-US" altLang="en-US" dirty="0">
              <a:solidFill>
                <a:srgbClr val="FFFFCC"/>
              </a:solidFill>
            </a:endParaRP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B16CE8D-F136-41DE-B53D-2DE16BAA7798}" type="slidenum">
              <a:rPr lang="en-US" altLang="en-US" smtClean="0"/>
              <a:pPr>
                <a:spcBef>
                  <a:spcPct val="0"/>
                </a:spcBef>
              </a:pPr>
              <a:t>30</a:t>
            </a:fld>
            <a:endParaRPr lang="en-US" alt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Now let’s talk about scoring and proficiency.</a:t>
            </a:r>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31</a:t>
            </a:fld>
            <a:endParaRPr lang="en-US" altLang="en-US" dirty="0"/>
          </a:p>
        </p:txBody>
      </p:sp>
    </p:spTree>
    <p:extLst>
      <p:ext uri="{BB962C8B-B14F-4D97-AF65-F5344CB8AC3E}">
        <p14:creationId xmlns:p14="http://schemas.microsoft.com/office/powerpoint/2010/main" val="11940426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xfrm>
            <a:off x="342900" y="696913"/>
            <a:ext cx="6196013" cy="3486150"/>
          </a:xfrm>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aseline="0" dirty="0">
                <a:solidFill>
                  <a:srgbClr val="FFFFCC"/>
                </a:solidFill>
              </a:rPr>
              <a:t>Like the Summative, the Screener yields results in all non-exempt domains. This domain profile is then consulted to generate an overall proficiency level. In grades K-12, a student must score 4 or higher on all non-exempt domains to score Proficient.</a:t>
            </a: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B16CE8D-F136-41DE-B53D-2DE16BAA7798}" type="slidenum">
              <a:rPr lang="en-US" altLang="en-US" smtClean="0"/>
              <a:pPr>
                <a:spcBef>
                  <a:spcPct val="0"/>
                </a:spcBef>
              </a:pPr>
              <a:t>32</a:t>
            </a:fld>
            <a:endParaRPr lang="en-US" altLang="en-US" dirty="0"/>
          </a:p>
        </p:txBody>
      </p:sp>
    </p:spTree>
    <p:extLst>
      <p:ext uri="{BB962C8B-B14F-4D97-AF65-F5344CB8AC3E}">
        <p14:creationId xmlns:p14="http://schemas.microsoft.com/office/powerpoint/2010/main" val="20204247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xfrm>
            <a:off x="342900" y="696913"/>
            <a:ext cx="6196013" cy="3486150"/>
          </a:xfrm>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b="0" dirty="0">
                <a:solidFill>
                  <a:srgbClr val="FFFFCC"/>
                </a:solidFill>
              </a:rPr>
              <a:t>While some data</a:t>
            </a:r>
            <a:r>
              <a:rPr lang="en-US" altLang="en-US" b="0" baseline="0" dirty="0">
                <a:solidFill>
                  <a:srgbClr val="FFFFCC"/>
                </a:solidFill>
              </a:rPr>
              <a:t> systems require overall Proficiency designations to be expressed numerically, the individual domain scores form a more accurate picture of the student’s English proficiency and are more useful for instruction and placement decisions. Note that the Progressing category is quite wide.</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ltLang="en-US" b="0" baseline="0" dirty="0">
              <a:solidFill>
                <a:srgbClr val="FFFFCC"/>
              </a:solidFill>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b="0" baseline="0" dirty="0">
                <a:solidFill>
                  <a:srgbClr val="FFFFCC"/>
                </a:solidFill>
              </a:rPr>
              <a:t>Non-participating students qualify for EL services and should be reported in relevant data collections as having scored a 1 in all non-exempt domains.</a:t>
            </a:r>
            <a:endParaRPr lang="en-US" altLang="en-US" baseline="0" dirty="0">
              <a:solidFill>
                <a:srgbClr val="FFFFCC"/>
              </a:solidFill>
            </a:endParaRPr>
          </a:p>
          <a:p>
            <a:pPr eaLnBrk="1" hangingPunct="1"/>
            <a:endParaRPr lang="en-US" altLang="en-US" b="0" dirty="0">
              <a:solidFill>
                <a:srgbClr val="FFFFCC"/>
              </a:solidFill>
            </a:endParaRP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B16CE8D-F136-41DE-B53D-2DE16BAA7798}" type="slidenum">
              <a:rPr lang="en-US" altLang="en-US" smtClean="0"/>
              <a:pPr>
                <a:spcBef>
                  <a:spcPct val="0"/>
                </a:spcBef>
              </a:pPr>
              <a:t>33</a:t>
            </a:fld>
            <a:endParaRPr lang="en-US" altLang="en-US" dirty="0"/>
          </a:p>
        </p:txBody>
      </p:sp>
    </p:spTree>
    <p:extLst>
      <p:ext uri="{BB962C8B-B14F-4D97-AF65-F5344CB8AC3E}">
        <p14:creationId xmlns:p14="http://schemas.microsoft.com/office/powerpoint/2010/main" val="19498023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xfrm>
            <a:off x="342900" y="696913"/>
            <a:ext cx="6196013" cy="3486150"/>
          </a:xfrm>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solidFill>
                  <a:srgbClr val="FFFFCC"/>
                </a:solidFill>
              </a:rPr>
              <a:t>The Future/Early K screener is scored differently from grades K-12. A student</a:t>
            </a:r>
            <a:r>
              <a:rPr lang="en-US" altLang="en-US" baseline="0" dirty="0">
                <a:solidFill>
                  <a:srgbClr val="FFFFCC"/>
                </a:solidFill>
              </a:rPr>
              <a:t> testing on the Future/Early K form is Proficient if they score a 3 or higher in all non-exempt domains. All other grades require a 4 or higher in non-exempt domains for a Proficient result.</a:t>
            </a:r>
            <a:endParaRPr lang="en-US" altLang="en-US" dirty="0">
              <a:solidFill>
                <a:srgbClr val="FFFFCC"/>
              </a:solidFill>
            </a:endParaRP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B16CE8D-F136-41DE-B53D-2DE16BAA7798}" type="slidenum">
              <a:rPr lang="en-US" altLang="en-US" smtClean="0"/>
              <a:pPr>
                <a:spcBef>
                  <a:spcPct val="0"/>
                </a:spcBef>
              </a:pPr>
              <a:t>34</a:t>
            </a:fld>
            <a:endParaRPr lang="en-US" altLang="en-US" dirty="0"/>
          </a:p>
        </p:txBody>
      </p:sp>
    </p:spTree>
    <p:extLst>
      <p:ext uri="{BB962C8B-B14F-4D97-AF65-F5344CB8AC3E}">
        <p14:creationId xmlns:p14="http://schemas.microsoft.com/office/powerpoint/2010/main" val="150001487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xfrm>
            <a:off x="342900" y="696913"/>
            <a:ext cx="6196013" cy="3486150"/>
          </a:xfrm>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solidFill>
                  <a:srgbClr val="FFFFCC"/>
                </a:solidFill>
              </a:rPr>
              <a:t>The Individual Score Reports</a:t>
            </a:r>
            <a:r>
              <a:rPr lang="en-US" altLang="en-US" baseline="0" dirty="0">
                <a:solidFill>
                  <a:srgbClr val="FFFFCC"/>
                </a:solidFill>
              </a:rPr>
              <a:t> for the ELPA Screener and Summative are nearly identical. The Summative version includes a numeric scale score with the domain proficiency level, while the Screener ISR does not.</a:t>
            </a:r>
          </a:p>
          <a:p>
            <a:pPr eaLnBrk="1" hangingPunct="1"/>
            <a:endParaRPr lang="en-US" altLang="en-US" baseline="0" dirty="0">
              <a:solidFill>
                <a:srgbClr val="FFFFCC"/>
              </a:solidFill>
            </a:endParaRPr>
          </a:p>
          <a:p>
            <a:pPr eaLnBrk="1" hangingPunct="1"/>
            <a:r>
              <a:rPr lang="en-US" altLang="en-US" dirty="0">
                <a:solidFill>
                  <a:srgbClr val="FFFFCC"/>
                </a:solidFill>
              </a:rPr>
              <a:t>Summative scores are</a:t>
            </a:r>
            <a:r>
              <a:rPr lang="en-US" altLang="en-US" baseline="0" dirty="0">
                <a:solidFill>
                  <a:srgbClr val="FFFFCC"/>
                </a:solidFill>
              </a:rPr>
              <a:t> retrieved from dedicated ODE applications such as Secure Assessment Reports. Screener results are retrieved from the Centralized Reporting System. Scores for Steps 1 and 2, which require no off-site scoring, should arrive the same day. Step 3, which requires hand scoring through an off-site vendor, should arrive within 7 calendar days maximum.</a:t>
            </a:r>
            <a:endParaRPr lang="en-US" altLang="en-US" dirty="0">
              <a:solidFill>
                <a:srgbClr val="FFFFCC"/>
              </a:solidFill>
            </a:endParaRP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B16CE8D-F136-41DE-B53D-2DE16BAA7798}" type="slidenum">
              <a:rPr lang="en-US" altLang="en-US" smtClean="0"/>
              <a:pPr>
                <a:spcBef>
                  <a:spcPct val="0"/>
                </a:spcBef>
              </a:pPr>
              <a:t>35</a:t>
            </a:fld>
            <a:endParaRPr lang="en-US" altLang="en-US" dirty="0"/>
          </a:p>
        </p:txBody>
      </p:sp>
    </p:spTree>
    <p:extLst>
      <p:ext uri="{BB962C8B-B14F-4D97-AF65-F5344CB8AC3E}">
        <p14:creationId xmlns:p14="http://schemas.microsoft.com/office/powerpoint/2010/main" val="21985308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As</a:t>
            </a:r>
            <a:r>
              <a:rPr lang="en-US" baseline="0" dirty="0"/>
              <a:t> we finish the presentation, a few important reminders.</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36</a:t>
            </a:fld>
            <a:endParaRPr lang="en-US" altLang="en-US" dirty="0"/>
          </a:p>
        </p:txBody>
      </p:sp>
    </p:spTree>
    <p:extLst>
      <p:ext uri="{BB962C8B-B14F-4D97-AF65-F5344CB8AC3E}">
        <p14:creationId xmlns:p14="http://schemas.microsoft.com/office/powerpoint/2010/main" val="11182615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342900" y="696913"/>
            <a:ext cx="6196013" cy="3486150"/>
          </a:xfrm>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solidFill>
                  <a:srgbClr val="FFFFCC"/>
                </a:solidFill>
              </a:rPr>
              <a:t>It’s important to remember that “opt out” provisions</a:t>
            </a:r>
            <a:r>
              <a:rPr lang="en-US" altLang="en-US" baseline="0" dirty="0">
                <a:solidFill>
                  <a:srgbClr val="FFFFCC"/>
                </a:solidFill>
              </a:rPr>
              <a:t> are a legislatively defined concept that apply exclusively to the Math and English Language Arts test. There is no federal provision for exemption from English language proficiency testing, although Oregon does have an administrative rule that permits parent-requested exemptions from state-mandated learning activities, for religious or disability reasons. You can find more information on parent-requested exemptions in the Test Administration Manual.</a:t>
            </a:r>
          </a:p>
          <a:p>
            <a:endParaRPr lang="en-US" altLang="en-US" baseline="0" dirty="0">
              <a:solidFill>
                <a:srgbClr val="FFFFCC"/>
              </a:solidFill>
            </a:endParaRPr>
          </a:p>
          <a:p>
            <a:r>
              <a:rPr lang="en-US" altLang="en-US" dirty="0">
                <a:solidFill>
                  <a:srgbClr val="FFFFCC"/>
                </a:solidFill>
              </a:rPr>
              <a:t>The braille screener is ordered using the</a:t>
            </a:r>
            <a:r>
              <a:rPr lang="en-US" altLang="en-US" baseline="0" dirty="0">
                <a:solidFill>
                  <a:srgbClr val="FFFFCC"/>
                </a:solidFill>
              </a:rPr>
              <a:t> same form as the braille summative. There is no ordering deadline for the braille Screener.</a:t>
            </a: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8079687-D6CA-4D25-811D-9E39DB1DF3EE}" type="slidenum">
              <a:rPr lang="en-US" altLang="en-US" smtClean="0"/>
              <a:pPr>
                <a:spcBef>
                  <a:spcPct val="0"/>
                </a:spcBef>
              </a:pPr>
              <a:t>37</a:t>
            </a:fld>
            <a:endParaRPr lang="en-US" altLang="en-US" dirty="0"/>
          </a:p>
        </p:txBody>
      </p:sp>
    </p:spTree>
    <p:extLst>
      <p:ext uri="{BB962C8B-B14F-4D97-AF65-F5344CB8AC3E}">
        <p14:creationId xmlns:p14="http://schemas.microsoft.com/office/powerpoint/2010/main" val="39464117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xfrm>
            <a:off x="342900" y="696913"/>
            <a:ext cx="6196013" cy="3486150"/>
          </a:xfrm>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aseline="0" dirty="0"/>
              <a:t>This concludes the ELPA Screener Informational Slides. This final slide contains links to additional resources related to the ELPA Screener and test administration.</a:t>
            </a:r>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42950" indent="-285750" defTabSz="931863">
              <a:spcBef>
                <a:spcPct val="30000"/>
              </a:spcBef>
              <a:defRPr sz="1200">
                <a:solidFill>
                  <a:schemeClr val="tx1"/>
                </a:solidFill>
                <a:latin typeface="Times New Roman" panose="02020603050405020304" pitchFamily="18" charset="0"/>
              </a:defRPr>
            </a:lvl2pPr>
            <a:lvl3pPr marL="1143000" indent="-228600" defTabSz="931863">
              <a:spcBef>
                <a:spcPct val="30000"/>
              </a:spcBef>
              <a:defRPr sz="1200">
                <a:solidFill>
                  <a:schemeClr val="tx1"/>
                </a:solidFill>
                <a:latin typeface="Times New Roman" panose="02020603050405020304" pitchFamily="18" charset="0"/>
              </a:defRPr>
            </a:lvl3pPr>
            <a:lvl4pPr marL="1600200" indent="-228600" defTabSz="931863">
              <a:spcBef>
                <a:spcPct val="30000"/>
              </a:spcBef>
              <a:defRPr sz="1200">
                <a:solidFill>
                  <a:schemeClr val="tx1"/>
                </a:solidFill>
                <a:latin typeface="Times New Roman" panose="02020603050405020304" pitchFamily="18" charset="0"/>
              </a:defRPr>
            </a:lvl4pPr>
            <a:lvl5pPr marL="2057400" indent="-228600" defTabSz="931863">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110E7EB-0ECC-4097-A1AA-97FA0FD6BEF8}" type="slidenum">
              <a:rPr lang="en-US" altLang="en-US" smtClean="0"/>
              <a:pPr>
                <a:spcBef>
                  <a:spcPct val="0"/>
                </a:spcBef>
              </a:pPr>
              <a:t>38</a:t>
            </a:fld>
            <a:endParaRPr lang="en-US" altLang="en-US" dirty="0"/>
          </a:p>
        </p:txBody>
      </p:sp>
    </p:spTree>
    <p:extLst>
      <p:ext uri="{BB962C8B-B14F-4D97-AF65-F5344CB8AC3E}">
        <p14:creationId xmlns:p14="http://schemas.microsoft.com/office/powerpoint/2010/main" val="4121797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xfrm>
            <a:off x="342900" y="696913"/>
            <a:ext cx="6196013" cy="3486150"/>
          </a:xfrm>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US" baseline="0" dirty="0"/>
              <a:t>The Language Use Survey is a preliminary instrument that helps identify students who need screening because they may meet the federal definition of an English learner. There is one statewide Language Use Survey, which must be used unaltered. The full federal definition of an English learner can be found in the notes to this slide.</a:t>
            </a:r>
            <a:endParaRPr lang="en-US" dirty="0"/>
          </a:p>
          <a:p>
            <a:endParaRPr lang="en-US" dirty="0"/>
          </a:p>
          <a:p>
            <a:r>
              <a:rPr lang="en-US" dirty="0">
                <a:effectLst/>
                <a:latin typeface="Times New Roman" panose="02020603050405020304" pitchFamily="18" charset="0"/>
              </a:rPr>
              <a:t>English learner – The term “English learner,” when used with respect to an individual, means an individual — </a:t>
            </a:r>
          </a:p>
          <a:p>
            <a:pPr marL="228600" indent="-228600">
              <a:buAutoNum type="alphaUcParenBoth"/>
            </a:pPr>
            <a:r>
              <a:rPr lang="en-US" dirty="0">
                <a:effectLst/>
                <a:latin typeface="Times New Roman" panose="02020603050405020304" pitchFamily="18" charset="0"/>
              </a:rPr>
              <a:t>who is aged 3 through 21;</a:t>
            </a:r>
          </a:p>
          <a:p>
            <a:pPr marL="0" indent="0">
              <a:buNone/>
            </a:pPr>
            <a:r>
              <a:rPr lang="en-US" dirty="0">
                <a:effectLst/>
                <a:latin typeface="Times New Roman" panose="02020603050405020304" pitchFamily="18" charset="0"/>
              </a:rPr>
              <a:t>(B) who is enrolled or preparing to enroll in an elementary school or secondary school;</a:t>
            </a:r>
          </a:p>
          <a:p>
            <a:pPr marL="0" indent="0">
              <a:buNone/>
            </a:pPr>
            <a:r>
              <a:rPr lang="en-US" dirty="0">
                <a:effectLst/>
                <a:latin typeface="Times New Roman" panose="02020603050405020304" pitchFamily="18" charset="0"/>
              </a:rPr>
              <a:t>(C)(</a:t>
            </a:r>
            <a:r>
              <a:rPr lang="en-US" dirty="0" err="1">
                <a:effectLst/>
                <a:latin typeface="Times New Roman" panose="02020603050405020304" pitchFamily="18" charset="0"/>
              </a:rPr>
              <a:t>i</a:t>
            </a:r>
            <a:r>
              <a:rPr lang="en-US" dirty="0">
                <a:effectLst/>
                <a:latin typeface="Times New Roman" panose="02020603050405020304" pitchFamily="18" charset="0"/>
              </a:rPr>
              <a:t>) who was not born in the United States or whose native language is a language other than English; (ii)(I) who is a Native American or Alaska Native, or a native resident of the outlying areas; and (II) who comes from an environment where a language other than English has had a significant impact on the individual's level of English language proficiency; or (iii) who is migratory, whose native language is a language other than English, and who comes from an environment where a language other than English is dominant; and </a:t>
            </a:r>
          </a:p>
          <a:p>
            <a:pPr marL="0" indent="0">
              <a:buNone/>
            </a:pPr>
            <a:r>
              <a:rPr lang="en-US" dirty="0">
                <a:effectLst/>
                <a:latin typeface="Times New Roman" panose="02020603050405020304" pitchFamily="18" charset="0"/>
              </a:rPr>
              <a:t>(D) whose difficulties in speaking, reading, writing, or understanding the English language may be sufficient to deny the individual — (</a:t>
            </a:r>
            <a:r>
              <a:rPr lang="en-US" dirty="0" err="1">
                <a:effectLst/>
                <a:latin typeface="Times New Roman" panose="02020603050405020304" pitchFamily="18" charset="0"/>
              </a:rPr>
              <a:t>i</a:t>
            </a:r>
            <a:r>
              <a:rPr lang="en-US" dirty="0">
                <a:effectLst/>
                <a:latin typeface="Times New Roman" panose="02020603050405020304" pitchFamily="18" charset="0"/>
              </a:rPr>
              <a:t>) the ability to meet the challenging State academic standards; (ii) the ability to successfully achieve in classrooms where the language of instruction is English; or (iii) the opportunity to participate fully in society. (ESEA Section 8101(20))</a:t>
            </a:r>
            <a:endParaRPr lang="en-US" altLang="en-US" dirty="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55650" indent="-290513" defTabSz="931863">
              <a:spcBef>
                <a:spcPct val="30000"/>
              </a:spcBef>
              <a:defRPr sz="1200">
                <a:solidFill>
                  <a:schemeClr val="tx1"/>
                </a:solidFill>
                <a:latin typeface="Times New Roman" panose="02020603050405020304" pitchFamily="18" charset="0"/>
              </a:defRPr>
            </a:lvl2pPr>
            <a:lvl3pPr marL="1163638" indent="-231775" defTabSz="931863">
              <a:spcBef>
                <a:spcPct val="30000"/>
              </a:spcBef>
              <a:defRPr sz="1200">
                <a:solidFill>
                  <a:schemeClr val="tx1"/>
                </a:solidFill>
                <a:latin typeface="Times New Roman" panose="02020603050405020304" pitchFamily="18" charset="0"/>
              </a:defRPr>
            </a:lvl3pPr>
            <a:lvl4pPr marL="1630363" indent="-231775" defTabSz="931863">
              <a:spcBef>
                <a:spcPct val="30000"/>
              </a:spcBef>
              <a:defRPr sz="1200">
                <a:solidFill>
                  <a:schemeClr val="tx1"/>
                </a:solidFill>
                <a:latin typeface="Times New Roman" panose="02020603050405020304" pitchFamily="18" charset="0"/>
              </a:defRPr>
            </a:lvl4pPr>
            <a:lvl5pPr marL="2095500" indent="-231775" defTabSz="931863">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8106DE-008C-4743-96D0-76638A268FC1}" type="slidenum">
              <a:rPr lang="en-US" altLang="en-US" smtClean="0"/>
              <a:pPr>
                <a:spcBef>
                  <a:spcPct val="0"/>
                </a:spcBef>
              </a:pPr>
              <a:t>4</a:t>
            </a:fld>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xfrm>
            <a:off x="342900" y="696913"/>
            <a:ext cx="6196013" cy="3486150"/>
          </a:xfrm>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dirty="0"/>
              <a:t>This and</a:t>
            </a:r>
            <a:r>
              <a:rPr lang="en-US" altLang="en-US" baseline="0" dirty="0"/>
              <a:t> future Reflection slides may be a good place to pause the presentation and think, or have a short discussion with someone who may be watching the presentation with you. What concerns might be raised by the quotations on this slide? Some possible concerns related to these questions are listed in the notes for this slide.</a:t>
            </a:r>
          </a:p>
          <a:p>
            <a:pPr>
              <a:defRPr/>
            </a:pPr>
            <a:endParaRPr lang="en-US" altLang="en-US" dirty="0"/>
          </a:p>
          <a:p>
            <a:pPr>
              <a:defRPr/>
            </a:pPr>
            <a:r>
              <a:rPr lang="en-US" altLang="en-US" dirty="0"/>
              <a:t>1. We do not screen based</a:t>
            </a:r>
            <a:r>
              <a:rPr lang="en-US" altLang="en-US" baseline="0" dirty="0"/>
              <a:t> on last name, appearance, or suspected ethnic category—all of these, and factors like them, are potential civil rights violations. We screen solely on information directly concerning the student’s experience with English.</a:t>
            </a:r>
          </a:p>
          <a:p>
            <a:pPr>
              <a:defRPr/>
            </a:pPr>
            <a:r>
              <a:rPr lang="en-US" altLang="en-US" baseline="0" dirty="0"/>
              <a:t>2. The Language Use Survey does not replace the Screener and should not be used to try to figure out the student’s English proficiency. Parents or guardians should supply information about the home language environment and the student’s history with language.</a:t>
            </a:r>
          </a:p>
          <a:p>
            <a:pPr>
              <a:defRPr/>
            </a:pPr>
            <a:r>
              <a:rPr lang="en-US" altLang="en-US" baseline="0" dirty="0"/>
              <a:t>3. Again, the Language Use Survey does not replace the Screener. The Language Use Survey tells us about the student’s history with language, not their current proficiency. It might also be beneficial to phrase our questions more in terms of “how often” or “in what situations” or “when and under what conditions did the student learn this language.” Parents don’t automatically know what we mean when we say “academic English.”</a:t>
            </a:r>
            <a:endParaRPr lang="en-US" altLang="en-US" dirty="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55650" indent="-290513" defTabSz="931863">
              <a:spcBef>
                <a:spcPct val="30000"/>
              </a:spcBef>
              <a:defRPr sz="1200">
                <a:solidFill>
                  <a:schemeClr val="tx1"/>
                </a:solidFill>
                <a:latin typeface="Times New Roman" panose="02020603050405020304" pitchFamily="18" charset="0"/>
              </a:defRPr>
            </a:lvl2pPr>
            <a:lvl3pPr marL="1163638" indent="-231775" defTabSz="931863">
              <a:spcBef>
                <a:spcPct val="30000"/>
              </a:spcBef>
              <a:defRPr sz="1200">
                <a:solidFill>
                  <a:schemeClr val="tx1"/>
                </a:solidFill>
                <a:latin typeface="Times New Roman" panose="02020603050405020304" pitchFamily="18" charset="0"/>
              </a:defRPr>
            </a:lvl3pPr>
            <a:lvl4pPr marL="1630363" indent="-231775" defTabSz="931863">
              <a:spcBef>
                <a:spcPct val="30000"/>
              </a:spcBef>
              <a:defRPr sz="1200">
                <a:solidFill>
                  <a:schemeClr val="tx1"/>
                </a:solidFill>
                <a:latin typeface="Times New Roman" panose="02020603050405020304" pitchFamily="18" charset="0"/>
              </a:defRPr>
            </a:lvl4pPr>
            <a:lvl5pPr marL="2095500" indent="-231775" defTabSz="931863">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8106DE-008C-4743-96D0-76638A268FC1}" type="slidenum">
              <a:rPr lang="en-US" altLang="en-US" smtClean="0"/>
              <a:pPr>
                <a:spcBef>
                  <a:spcPct val="0"/>
                </a:spcBef>
              </a:pPr>
              <a:t>5</a:t>
            </a:fld>
            <a:endParaRPr lang="en-US" altLang="en-US" dirty="0"/>
          </a:p>
        </p:txBody>
      </p:sp>
    </p:spTree>
    <p:extLst>
      <p:ext uri="{BB962C8B-B14F-4D97-AF65-F5344CB8AC3E}">
        <p14:creationId xmlns:p14="http://schemas.microsoft.com/office/powerpoint/2010/main" val="224006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696913"/>
            <a:ext cx="6196013" cy="3486150"/>
          </a:xfrm>
        </p:spPr>
      </p:sp>
      <p:sp>
        <p:nvSpPr>
          <p:cNvPr id="3" name="Notes Placeholder 2"/>
          <p:cNvSpPr>
            <a:spLocks noGrp="1"/>
          </p:cNvSpPr>
          <p:nvPr>
            <p:ph type="body" idx="1"/>
          </p:nvPr>
        </p:nvSpPr>
        <p:spPr/>
        <p:txBody>
          <a:bodyPr/>
          <a:lstStyle/>
          <a:p>
            <a:r>
              <a:rPr lang="en-US" dirty="0"/>
              <a:t>Now we will follow the screening</a:t>
            </a:r>
            <a:r>
              <a:rPr lang="en-US" baseline="0" dirty="0"/>
              <a:t> process from beginning to end, starting with Test Administrator training prior to screening and ending with the score reporting and proficiency determination.</a:t>
            </a:r>
            <a:endParaRPr lang="en-US" dirty="0"/>
          </a:p>
        </p:txBody>
      </p:sp>
      <p:sp>
        <p:nvSpPr>
          <p:cNvPr id="4" name="Slide Number Placeholder 3"/>
          <p:cNvSpPr>
            <a:spLocks noGrp="1"/>
          </p:cNvSpPr>
          <p:nvPr>
            <p:ph type="sldNum" sz="quarter" idx="10"/>
          </p:nvPr>
        </p:nvSpPr>
        <p:spPr/>
        <p:txBody>
          <a:bodyPr/>
          <a:lstStyle/>
          <a:p>
            <a:pPr>
              <a:defRPr/>
            </a:pPr>
            <a:fld id="{C67B1E1D-D3C3-4691-8C34-51F8AFDE2CDE}" type="slidenum">
              <a:rPr lang="en-US" altLang="en-US" smtClean="0"/>
              <a:pPr>
                <a:defRPr/>
              </a:pPr>
              <a:t>6</a:t>
            </a:fld>
            <a:endParaRPr lang="en-US" altLang="en-US" dirty="0"/>
          </a:p>
        </p:txBody>
      </p:sp>
    </p:spTree>
    <p:extLst>
      <p:ext uri="{BB962C8B-B14F-4D97-AF65-F5344CB8AC3E}">
        <p14:creationId xmlns:p14="http://schemas.microsoft.com/office/powerpoint/2010/main" val="1090749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xfrm>
            <a:off x="342900" y="696913"/>
            <a:ext cx="6196013" cy="3486150"/>
          </a:xfrm>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dirty="0"/>
              <a:t>The materials listed on this slide</a:t>
            </a:r>
            <a:r>
              <a:rPr lang="en-US" altLang="en-US" baseline="0" dirty="0"/>
              <a:t> form a baseline of required training materials. If special circumstances require ODE to add or modify training materials mid year, Test Administrators and District Test Coordinators should review the new material, but they do not need to review all training materials from scratch.</a:t>
            </a:r>
          </a:p>
          <a:p>
            <a:pPr>
              <a:defRPr/>
            </a:pPr>
            <a:r>
              <a:rPr lang="en-US" altLang="en-US" baseline="0" dirty="0"/>
              <a:t>Test Administrators who join a district mid-year need to complete training before administering the ELPA Screener to students. If the district has an annual season for completing ODE-required trainings, the newly arriving Test Administrator should renew their training at that time. Otherwise, their training is good for a full calendar year (although they will of course need to review any relevant updates over the course of that year).</a:t>
            </a:r>
          </a:p>
          <a:p>
            <a:pPr>
              <a:defRPr/>
            </a:pPr>
            <a:r>
              <a:rPr lang="en-US" altLang="en-US" dirty="0"/>
              <a:t>Further optional training</a:t>
            </a:r>
            <a:r>
              <a:rPr lang="en-US" altLang="en-US" baseline="0" dirty="0"/>
              <a:t> </a:t>
            </a:r>
            <a:r>
              <a:rPr lang="en-US" altLang="en-US" dirty="0"/>
              <a:t>materials</a:t>
            </a:r>
            <a:r>
              <a:rPr lang="en-US" altLang="en-US" baseline="0" dirty="0"/>
              <a:t> are available on the ODE website, such as reporting system training slides, speaking scoring slides, and the ELPA informational webinar.</a:t>
            </a: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55650" indent="-290513" defTabSz="931863">
              <a:spcBef>
                <a:spcPct val="30000"/>
              </a:spcBef>
              <a:defRPr sz="1200">
                <a:solidFill>
                  <a:schemeClr val="tx1"/>
                </a:solidFill>
                <a:latin typeface="Times New Roman" panose="02020603050405020304" pitchFamily="18" charset="0"/>
              </a:defRPr>
            </a:lvl2pPr>
            <a:lvl3pPr marL="1163638" indent="-231775" defTabSz="931863">
              <a:spcBef>
                <a:spcPct val="30000"/>
              </a:spcBef>
              <a:defRPr sz="1200">
                <a:solidFill>
                  <a:schemeClr val="tx1"/>
                </a:solidFill>
                <a:latin typeface="Times New Roman" panose="02020603050405020304" pitchFamily="18" charset="0"/>
              </a:defRPr>
            </a:lvl3pPr>
            <a:lvl4pPr marL="1630363" indent="-231775" defTabSz="931863">
              <a:spcBef>
                <a:spcPct val="30000"/>
              </a:spcBef>
              <a:defRPr sz="1200">
                <a:solidFill>
                  <a:schemeClr val="tx1"/>
                </a:solidFill>
                <a:latin typeface="Times New Roman" panose="02020603050405020304" pitchFamily="18" charset="0"/>
              </a:defRPr>
            </a:lvl4pPr>
            <a:lvl5pPr marL="2095500" indent="-231775" defTabSz="931863">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8106DE-008C-4743-96D0-76638A268FC1}" type="slidenum">
              <a:rPr lang="en-US" altLang="en-US" smtClean="0"/>
              <a:pPr>
                <a:spcBef>
                  <a:spcPct val="0"/>
                </a:spcBef>
              </a:pPr>
              <a:t>7</a:t>
            </a:fld>
            <a:endParaRPr lang="en-US" altLang="en-US" dirty="0"/>
          </a:p>
        </p:txBody>
      </p:sp>
    </p:spTree>
    <p:extLst>
      <p:ext uri="{BB962C8B-B14F-4D97-AF65-F5344CB8AC3E}">
        <p14:creationId xmlns:p14="http://schemas.microsoft.com/office/powerpoint/2010/main" val="101437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xfrm>
            <a:off x="342900" y="696913"/>
            <a:ext cx="6196013" cy="3486150"/>
          </a:xfrm>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baseline="0" dirty="0"/>
              <a:t>Both for test security and maximizing reliability of state data, districts should not create “demo” students so that Test Administrators can explore the ELPA Screener. Although </a:t>
            </a:r>
            <a:r>
              <a:rPr lang="en-US" altLang="en-US" dirty="0"/>
              <a:t>ELPA21 has not developed a dedicated “training version” of the Screener, available</a:t>
            </a:r>
            <a:r>
              <a:rPr lang="en-US" altLang="en-US" baseline="0" dirty="0"/>
              <a:t> training materials should be sufficient to help new Test Administrators get a feel for the Screener</a:t>
            </a:r>
            <a:r>
              <a:rPr lang="en-US" altLang="en-US" dirty="0"/>
              <a:t>.</a:t>
            </a:r>
            <a:endParaRPr lang="en-US" altLang="en-US" baseline="0" dirty="0"/>
          </a:p>
          <a:p>
            <a:pPr>
              <a:defRPr/>
            </a:pPr>
            <a:r>
              <a:rPr lang="en-US" altLang="en-US" baseline="0" dirty="0"/>
              <a:t>The existing Sample test is a good starting point. The only feature of the Screener not represented on the Sample test is the TA-scored Speaking items; to help Test Administrators build an understanding of how this part of the test will function, we recommend both the required training materials dealing with speaking scoring, and one or both sets of Speaking scoring practice slides linked here. </a:t>
            </a:r>
            <a:r>
              <a:rPr lang="en-US" altLang="en-US" dirty="0"/>
              <a:t>The scoring</a:t>
            </a:r>
            <a:r>
              <a:rPr lang="en-US" altLang="en-US" baseline="0" dirty="0"/>
              <a:t> practice slides can be used to calibrate scoring and inter-rater reliability among your staff.</a:t>
            </a:r>
          </a:p>
          <a:p>
            <a:pPr>
              <a:defRPr/>
            </a:pPr>
            <a:r>
              <a:rPr lang="en-US" altLang="en-US" baseline="0" dirty="0"/>
              <a:t>Finally, note that each testing session begins with a series of practice items, which can serve a secondary purpose of reorienting the TA to the Screener each time a new test is proctored.</a:t>
            </a: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55650" indent="-290513" defTabSz="931863">
              <a:spcBef>
                <a:spcPct val="30000"/>
              </a:spcBef>
              <a:defRPr sz="1200">
                <a:solidFill>
                  <a:schemeClr val="tx1"/>
                </a:solidFill>
                <a:latin typeface="Times New Roman" panose="02020603050405020304" pitchFamily="18" charset="0"/>
              </a:defRPr>
            </a:lvl2pPr>
            <a:lvl3pPr marL="1163638" indent="-231775" defTabSz="931863">
              <a:spcBef>
                <a:spcPct val="30000"/>
              </a:spcBef>
              <a:defRPr sz="1200">
                <a:solidFill>
                  <a:schemeClr val="tx1"/>
                </a:solidFill>
                <a:latin typeface="Times New Roman" panose="02020603050405020304" pitchFamily="18" charset="0"/>
              </a:defRPr>
            </a:lvl3pPr>
            <a:lvl4pPr marL="1630363" indent="-231775" defTabSz="931863">
              <a:spcBef>
                <a:spcPct val="30000"/>
              </a:spcBef>
              <a:defRPr sz="1200">
                <a:solidFill>
                  <a:schemeClr val="tx1"/>
                </a:solidFill>
                <a:latin typeface="Times New Roman" panose="02020603050405020304" pitchFamily="18" charset="0"/>
              </a:defRPr>
            </a:lvl4pPr>
            <a:lvl5pPr marL="2095500" indent="-231775" defTabSz="931863">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8106DE-008C-4743-96D0-76638A268FC1}" type="slidenum">
              <a:rPr lang="en-US" altLang="en-US" smtClean="0"/>
              <a:pPr>
                <a:spcBef>
                  <a:spcPct val="0"/>
                </a:spcBef>
              </a:pPr>
              <a:t>8</a:t>
            </a:fld>
            <a:endParaRPr lang="en-US" altLang="en-US" dirty="0"/>
          </a:p>
        </p:txBody>
      </p:sp>
    </p:spTree>
    <p:extLst>
      <p:ext uri="{BB962C8B-B14F-4D97-AF65-F5344CB8AC3E}">
        <p14:creationId xmlns:p14="http://schemas.microsoft.com/office/powerpoint/2010/main" val="3940946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xfrm>
            <a:off x="342900" y="696913"/>
            <a:ext cx="6196013" cy="3486150"/>
          </a:xfrm>
          <a:ln/>
        </p:spPr>
      </p:sp>
      <p:sp>
        <p:nvSpPr>
          <p:cNvPr id="3789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dirty="0"/>
              <a:t>Just</a:t>
            </a:r>
            <a:r>
              <a:rPr lang="en-US" altLang="en-US" baseline="0" dirty="0"/>
              <a:t> as with the Summative, the Screener must be administered in a secure, distraction-free, prepared environment.</a:t>
            </a:r>
          </a:p>
          <a:p>
            <a:pPr>
              <a:defRPr/>
            </a:pPr>
            <a:r>
              <a:rPr lang="en-US" altLang="en-US" baseline="0" dirty="0"/>
              <a:t>It is a good idea to set accommodations and supports, such as domain exemptions, at least 24 hours prior to testing.</a:t>
            </a:r>
            <a:endParaRPr lang="en-US" altLang="en-US" dirty="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Times New Roman" panose="02020603050405020304" pitchFamily="18" charset="0"/>
              </a:defRPr>
            </a:lvl1pPr>
            <a:lvl2pPr marL="755650" indent="-290513" defTabSz="931863">
              <a:spcBef>
                <a:spcPct val="30000"/>
              </a:spcBef>
              <a:defRPr sz="1200">
                <a:solidFill>
                  <a:schemeClr val="tx1"/>
                </a:solidFill>
                <a:latin typeface="Times New Roman" panose="02020603050405020304" pitchFamily="18" charset="0"/>
              </a:defRPr>
            </a:lvl2pPr>
            <a:lvl3pPr marL="1163638" indent="-231775" defTabSz="931863">
              <a:spcBef>
                <a:spcPct val="30000"/>
              </a:spcBef>
              <a:defRPr sz="1200">
                <a:solidFill>
                  <a:schemeClr val="tx1"/>
                </a:solidFill>
                <a:latin typeface="Times New Roman" panose="02020603050405020304" pitchFamily="18" charset="0"/>
              </a:defRPr>
            </a:lvl3pPr>
            <a:lvl4pPr marL="1630363" indent="-231775" defTabSz="931863">
              <a:spcBef>
                <a:spcPct val="30000"/>
              </a:spcBef>
              <a:defRPr sz="1200">
                <a:solidFill>
                  <a:schemeClr val="tx1"/>
                </a:solidFill>
                <a:latin typeface="Times New Roman" panose="02020603050405020304" pitchFamily="18" charset="0"/>
              </a:defRPr>
            </a:lvl4pPr>
            <a:lvl5pPr marL="2095500" indent="-231775" defTabSz="931863">
              <a:spcBef>
                <a:spcPct val="30000"/>
              </a:spcBef>
              <a:defRPr sz="1200">
                <a:solidFill>
                  <a:schemeClr val="tx1"/>
                </a:solidFill>
                <a:latin typeface="Times New Roman" panose="02020603050405020304" pitchFamily="18" charset="0"/>
              </a:defRPr>
            </a:lvl5pPr>
            <a:lvl6pPr marL="2552700" indent="-231775"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3009900" indent="-231775"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67100" indent="-231775"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924300" indent="-231775"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8106DE-008C-4743-96D0-76638A268FC1}" type="slidenum">
              <a:rPr lang="en-US" altLang="en-US" smtClean="0"/>
              <a:pPr>
                <a:spcBef>
                  <a:spcPct val="0"/>
                </a:spcBef>
              </a:pPr>
              <a:t>9</a:t>
            </a:fld>
            <a:endParaRPr lang="en-US" altLang="en-US" dirty="0"/>
          </a:p>
        </p:txBody>
      </p:sp>
    </p:spTree>
    <p:extLst>
      <p:ext uri="{BB962C8B-B14F-4D97-AF65-F5344CB8AC3E}">
        <p14:creationId xmlns:p14="http://schemas.microsoft.com/office/powerpoint/2010/main" val="34328183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E25D7A7-DBF1-4731-876B-EF0349DEF57D}"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8018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9C08E3A-1967-44F7-9CA0-320D3ED909C6}"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48675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150A4BA-4BC0-44D2-9B7A-1BA67BCFD26E}"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727585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E140E1E-9F50-4DA7-8532-904D1258043E}"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22574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0E083E88-43CE-4949-BD10-EF58ACAC9E00}" type="datetime1">
              <a:rPr lang="en-US" smtClean="0"/>
              <a:t>7/17/2025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40519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4262DA6-2890-4F76-9B5D-A52D8E5BCA20}"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288797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4C1815FD-6724-4955-AFD3-561894D7734F}"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0831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99AFBB-9424-4797-A9A3-15E0C521173F}"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309872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5738ED-FF95-41E6-873D-176A2FFBF827}"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62391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4A318A3D-EDBA-4019-A5D5-6822BAFE5D04}" type="datetime1">
              <a:rPr lang="en-US" smtClean="0"/>
              <a:t>7/17/2025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25180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D576694-5E3B-49E2-ADE2-1D5F075EA847}" type="datetime1">
              <a:rPr lang="en-US" smtClean="0"/>
              <a:t>7/17/2025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35452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D3EF3E82-E342-448C-86A1-AD037F02CB12}" type="datetime1">
              <a:rPr lang="en-US" smtClean="0"/>
              <a:t>7/17/2025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394506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755CB8E-C00C-4D55-865A-46E18BE7D0E5}" type="datetime1">
              <a:rPr lang="en-US" smtClean="0"/>
              <a:t>7/17/2025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88360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F626B24-82E0-47A8-9892-00031563D56B}"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479781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49126F9-427B-4C4E-ACBA-53EE8F200CAE}"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11245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D19AF88-7CB1-4F03-ADC2-18D459D6C618}"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2064369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8B227D26-86C6-456C-9E25-4F6B7B50F9B7}" type="datetime1">
              <a:rPr lang="en-US" smtClean="0"/>
              <a:t>7/17/2025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9949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2475BFB-07FD-45AF-A1F5-17A74D57B308}"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7821267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E580E6D-38C0-4806-A470-ECB46D5363C2}"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86489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32556FE-66BD-481D-85E3-5F58F517F705}"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1189888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DF6584CC-A997-44CB-A1EE-F4E0DFBAD779}"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30630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F2FC4EFE-8E4C-4BC7-B5B3-D4F54D3E472D}" type="datetime1">
              <a:rPr lang="en-US" smtClean="0"/>
              <a:t>7/17/2025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0874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58160567-124C-4095-81DC-815DD21CE8C9}"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8326035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B041FEB8-1AD5-4C22-A87E-7FD2DE9EAF9B}" type="datetime1">
              <a:rPr lang="en-US" smtClean="0"/>
              <a:t>7/17/2025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7496601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6559BCA1-3F28-4504-87BF-D3D670F39A74}" type="datetime1">
              <a:rPr lang="en-US" smtClean="0"/>
              <a:t>7/17/2025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83537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B05E307-4653-458C-80B0-E9544025F040}"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9036913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D07D6D1-EA64-40DD-A897-6F8EE962E11D}"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904774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6169A84-B199-41D1-BD2A-A7BA89EA64F1}"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54246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E2E8D83D-2C09-4512-B2BC-C98EB3B89FA5}" type="datetime1">
              <a:rPr lang="en-US" smtClean="0"/>
              <a:t>7/17/2025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7751275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E4EE782-1113-4AA2-BA87-879A4B32EA8E}"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5117512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7D380B-F62D-408C-AFFF-CEED7ACA0612}"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604620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CBDB7B-9FFC-471F-A400-9D12E2D91974}"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7488475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7DDA5DD-5F82-41DC-9B60-8CE0A63777BB}"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2029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D6FA7BA-D396-4E27-AF61-C3F310AFC230}"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59247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EAE18924-5BE2-42D0-A50B-16FDB5FA5603}" type="datetime1">
              <a:rPr lang="en-US" smtClean="0"/>
              <a:t>7/17/2025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585480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1EA3C2C-6DC8-493C-9140-B6557A76B277}" type="datetime1">
              <a:rPr lang="en-US" smtClean="0"/>
              <a:t>7/17/2025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8632139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162D4F79-6EF2-4877-A207-34BDF4411E8E}" type="datetime1">
              <a:rPr lang="en-US" smtClean="0"/>
              <a:t>7/17/2025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02880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557BAF7-C49F-4083-AA22-8AAD4E559F9D}"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37845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D6FAB8B-2A43-45A5-BE4E-D049423CDA12}"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446435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95B40D8A-386E-4419-99E0-F75A18200034}"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008861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AB22452-A495-4EB6-B989-1CD42994562C}" type="datetime1">
              <a:rPr lang="en-US" smtClean="0"/>
              <a:t>7/17/2025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116336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E53AEB8-8C62-44A4-A523-64545B680581}"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2610616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98D6CB44-7BF3-4D76-BD2C-F2F0D9B5D002}"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998051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846F28-578B-4E71-BAA6-81ACC119A47F}"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8700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E3AC9E-0280-4D27-9EA2-698F7A67BA53}"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70757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4BB7F27-F70D-4410-9755-6BA0D9569C37}"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731792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01112FDA-1205-4203-87F9-2F8062CE77E8}" type="datetime1">
              <a:rPr lang="en-US" smtClean="0"/>
              <a:t>7/17/2025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188796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3DC8F91-16E8-49CB-A5AC-BD0C434B1E38}" type="datetime1">
              <a:rPr lang="en-US" smtClean="0"/>
              <a:t>7/17/2025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1671110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4B238419-75C3-4BDE-A9CE-D6AA33EDCA53}" type="datetime1">
              <a:rPr lang="en-US" smtClean="0"/>
              <a:t>7/17/2025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191095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F49013A-5C23-46F7-8965-85C36A658194}"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229913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59EF4804-D7DE-4751-904B-2522E503B784}" type="datetime1">
              <a:rPr lang="en-US" smtClean="0"/>
              <a:t>7/17/2025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8306301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21C304-C051-4347-8D60-059057964186}"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42782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C2CA3334-8517-4529-A3D0-D66DDAC572B3}" type="datetime1">
              <a:rPr lang="en-US" smtClean="0"/>
              <a:t>7/17/2025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214287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829D55D-F812-4208-8F36-EAAFEE466D96}"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3620103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80F9ABDE-3C86-450D-905B-D27FFD604B0D}"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6846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ABC6FB3-D811-417F-8686-F9E75A22B6CE}"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3323256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C6FA52B-A8EB-4287-97C4-5A97AA381A09}"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309288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B633BC0-C5A6-4F36-8238-B59AB83F8926}" type="datetime1">
              <a:rPr lang="en-US" smtClean="0"/>
              <a:t>7/17/2025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983482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3BCFF0F0-A6AF-4448-99D1-61034411FCE8}" type="datetime1">
              <a:rPr lang="en-US" smtClean="0"/>
              <a:t>7/17/2025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9807938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51D50DD0-09AA-496C-AE77-4516DC32AF66}" type="datetime1">
              <a:rPr lang="en-US" smtClean="0"/>
              <a:t>7/17/2025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38905814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35572A0C-8CD5-4EF7-AB5F-12446F111152}" type="datetime1">
              <a:rPr lang="en-US" smtClean="0"/>
              <a:t>7/17/2025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061629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D76BA4-B859-4175-9511-632FB1E0B399}"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541190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6A02050-97E0-4A29-A0CA-A323F6EE2CC7}" type="datetime1">
              <a:rPr lang="en-US" smtClean="0"/>
              <a:t>7/17/2025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673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52E33458-4B95-47BE-956D-AAB447907D75}" type="datetime1">
              <a:rPr lang="en-US" smtClean="0"/>
              <a:t>7/17/2025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2036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0EF567FB-5140-4075-A427-FA8B498DAFA1}" type="datetime1">
              <a:rPr lang="en-US" smtClean="0"/>
              <a:t>7/17/2025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0437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48A807B-0068-4E1F-806E-C8C4952A24DC}" type="datetime1">
              <a:rPr lang="en-US" smtClean="0"/>
              <a:t>7/17/2025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0738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2D0A6FE-1ABE-4141-9C0E-FE4FA78F9128}" type="datetime1">
              <a:rPr lang="en-US" smtClean="0"/>
              <a:t>7/17/2025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15929496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16662658-B221-44AB-A835-01037B6343E2}" type="datetime1">
              <a:rPr lang="en-US" smtClean="0"/>
              <a:t>7/17/2025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8442563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C56F38C-15A1-432F-A4C7-0F16EE281733}" type="datetime1">
              <a:rPr lang="en-US" smtClean="0"/>
              <a:t>7/17/2025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09143805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5A5E84A-9C84-4582-BFA2-7B3C65413110}" type="datetime1">
              <a:rPr lang="en-US" smtClean="0"/>
              <a:t>7/17/2025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28687803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329EC1B-63BD-48EE-BDF0-3233A897D35F}" type="datetime1">
              <a:rPr lang="en-US" smtClean="0"/>
              <a:t>7/17/2025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840701238"/>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3E3153A-6905-40E9-9CAB-FBC3BBF10590}" type="datetime1">
              <a:rPr lang="en-US" smtClean="0"/>
              <a:t>7/17/2025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472509277"/>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4.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6.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s://www.oregon.gov/ode/educator-resources/assessment/Pages/Assessment-Administration.aspx" TargetMode="External"/><Relationship Id="rId2" Type="http://schemas.openxmlformats.org/officeDocument/2006/relationships/notesSlide" Target="../notesSlides/notesSlide30.xml"/><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oregon.gov/ode/educator-resources/assessment/Pages/Assessment-Administration.aspx" TargetMode="External"/><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8" Type="http://schemas.openxmlformats.org/officeDocument/2006/relationships/hyperlink" Target="http://www.oregon.gov/ode/educator-resources/assessment/Pages/Assessment-Training-Materials.aspx" TargetMode="External"/><Relationship Id="rId3" Type="http://schemas.openxmlformats.org/officeDocument/2006/relationships/hyperlink" Target="http://www.elpa21.org/" TargetMode="External"/><Relationship Id="rId7" Type="http://schemas.openxmlformats.org/officeDocument/2006/relationships/hyperlink" Target="https://oaksportal.org/users/students.stml" TargetMode="External"/><Relationship Id="rId2" Type="http://schemas.openxmlformats.org/officeDocument/2006/relationships/notesSlide" Target="../notesSlides/notesSlide38.xml"/><Relationship Id="rId1" Type="http://schemas.openxmlformats.org/officeDocument/2006/relationships/slideLayout" Target="../slideLayouts/slideLayout3.xml"/><Relationship Id="rId6" Type="http://schemas.openxmlformats.org/officeDocument/2006/relationships/hyperlink" Target="http://www.ode.state.or.us/go/assessmenthelp" TargetMode="External"/><Relationship Id="rId5" Type="http://schemas.openxmlformats.org/officeDocument/2006/relationships/hyperlink" Target="http://www.oregon.gov/ode/educator-resources/assessment/Pages/Assessment-Administration-Resources.aspx#PromisingPractices" TargetMode="External"/><Relationship Id="rId4" Type="http://schemas.openxmlformats.org/officeDocument/2006/relationships/hyperlink" Target="http://www.oregon.gov/ode/educator-resources/assessment/Pages/Assessment-Administration.aspx" TargetMode="External"/><Relationship Id="rId9" Type="http://schemas.openxmlformats.org/officeDocument/2006/relationships/hyperlink" Target="https://osasportal.org/contact-us.s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oregon.gov/ode/schools-and-districts/grants/ESEA/EL/Pages/LanguageUseSurvey.aspx"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www.oregon.gov/ode/educator-resources/assessment/Pages/Assessment-Training-Materials.aspx" TargetMode="External"/><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hyperlink" Target="https://www.oregon.gov/ode/educator-resources/assessment/Documents/ELPA21_screener_Speaking_scoring_slides_with_rationales.pptx"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hyperlink" Target="https://www.oregon.gov/ode/educator-resources/assessment/Documents/ELPA_Screener_Speaking_scoring_slides_MS-HS.pptx"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5400" dirty="0"/>
              <a:t>English Language Proficiency Assessment (ELPA) Screener</a:t>
            </a:r>
          </a:p>
        </p:txBody>
      </p:sp>
      <p:sp>
        <p:nvSpPr>
          <p:cNvPr id="28676" name="Subtitle 2"/>
          <p:cNvSpPr>
            <a:spLocks noGrp="1"/>
          </p:cNvSpPr>
          <p:nvPr>
            <p:ph type="subTitle" idx="4294967295"/>
          </p:nvPr>
        </p:nvSpPr>
        <p:spPr>
          <a:xfrm>
            <a:off x="1537450" y="4495800"/>
            <a:ext cx="9144000" cy="1655762"/>
          </a:xfrm>
        </p:spPr>
        <p:txBody>
          <a:bodyPr>
            <a:normAutofit/>
          </a:bodyPr>
          <a:lstStyle/>
          <a:p>
            <a:pPr marL="0" indent="0" algn="ctr">
              <a:buNone/>
            </a:pPr>
            <a:r>
              <a:rPr lang="en-US" sz="3600" dirty="0">
                <a:solidFill>
                  <a:schemeClr val="accent1"/>
                </a:solidFill>
              </a:rPr>
              <a:t>Informational Slides</a:t>
            </a:r>
          </a:p>
        </p:txBody>
      </p:sp>
    </p:spTree>
  </p:cSld>
  <p:clrMapOvr>
    <a:masterClrMapping/>
  </p:clrMapOvr>
  <mc:AlternateContent xmlns:mc="http://schemas.openxmlformats.org/markup-compatibility/2006" xmlns:p14="http://schemas.microsoft.com/office/powerpoint/2010/main">
    <mc:Choice Requires="p14">
      <p:transition spd="slow" p14:dur="2000" advTm="27000"/>
    </mc:Choice>
    <mc:Fallback xmlns="">
      <p:transition spd="slow" advTm="27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defRPr/>
            </a:pPr>
            <a:r>
              <a:rPr lang="en-US" altLang="en-US" sz="4000" dirty="0"/>
              <a:t>Reflection #2</a:t>
            </a:r>
            <a:endParaRPr lang="en-US" altLang="en-US" sz="4000" i="1" dirty="0"/>
          </a:p>
        </p:txBody>
      </p:sp>
      <p:sp>
        <p:nvSpPr>
          <p:cNvPr id="12290" name="Content Placeholder 2"/>
          <p:cNvSpPr>
            <a:spLocks noGrp="1"/>
          </p:cNvSpPr>
          <p:nvPr>
            <p:ph idx="1"/>
          </p:nvPr>
        </p:nvSpPr>
        <p:spPr/>
        <p:txBody>
          <a:bodyPr>
            <a:noAutofit/>
          </a:bodyPr>
          <a:lstStyle/>
          <a:p>
            <a:pPr marL="0" indent="0">
              <a:lnSpc>
                <a:spcPct val="100000"/>
              </a:lnSpc>
              <a:spcBef>
                <a:spcPts val="600"/>
              </a:spcBef>
              <a:buNone/>
            </a:pPr>
            <a:r>
              <a:rPr lang="en-US" sz="2400" dirty="0"/>
              <a:t>Suggested TA turn and talk*:</a:t>
            </a:r>
          </a:p>
          <a:p>
            <a:pPr marL="342900" indent="-342900">
              <a:lnSpc>
                <a:spcPct val="100000"/>
              </a:lnSpc>
              <a:spcBef>
                <a:spcPts val="600"/>
              </a:spcBef>
            </a:pPr>
            <a:r>
              <a:rPr lang="en-US" sz="2400" dirty="0"/>
              <a:t>(If you have the luxury of choice,) To what kind of student will you administer your first Screener?</a:t>
            </a:r>
          </a:p>
          <a:p>
            <a:pPr marL="342900" indent="-342900">
              <a:lnSpc>
                <a:spcPct val="100000"/>
              </a:lnSpc>
              <a:spcBef>
                <a:spcPts val="600"/>
              </a:spcBef>
            </a:pPr>
            <a:r>
              <a:rPr lang="en-US" sz="2400" dirty="0"/>
              <a:t>Name three ways you can practice to familiarize yourself with the Screener. [Have TAs read scripts aloud to each other]</a:t>
            </a:r>
          </a:p>
          <a:p>
            <a:pPr marL="342900" indent="-342900">
              <a:lnSpc>
                <a:spcPct val="100000"/>
              </a:lnSpc>
              <a:spcBef>
                <a:spcPts val="600"/>
              </a:spcBef>
            </a:pPr>
            <a:r>
              <a:rPr lang="en-US" sz="2400" dirty="0"/>
              <a:t>How will you prepare the testing environment to minimize stress when it comes time to screen?</a:t>
            </a:r>
          </a:p>
          <a:p>
            <a:pPr marL="0" indent="0" algn="r">
              <a:lnSpc>
                <a:spcPct val="110000"/>
              </a:lnSpc>
              <a:spcBef>
                <a:spcPts val="600"/>
              </a:spcBef>
              <a:buNone/>
            </a:pPr>
            <a:r>
              <a:rPr lang="en-US" sz="2000" dirty="0"/>
              <a:t>*activity could take several forms</a:t>
            </a:r>
          </a:p>
        </p:txBody>
      </p:sp>
      <p:sp>
        <p:nvSpPr>
          <p:cNvPr id="4" name="TextBox 3">
            <a:extLst>
              <a:ext uri="{FF2B5EF4-FFF2-40B4-BE49-F238E27FC236}">
                <a16:creationId xmlns:a16="http://schemas.microsoft.com/office/drawing/2014/main" id="{04272956-9FC6-D2F3-263D-649B3E26D0FD}"/>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3"/>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pPr/>
              <a:t>10</a:t>
            </a:fld>
            <a:endParaRPr lang="en-US" dirty="0"/>
          </a:p>
        </p:txBody>
      </p:sp>
    </p:spTree>
    <p:extLst>
      <p:ext uri="{BB962C8B-B14F-4D97-AF65-F5344CB8AC3E}">
        <p14:creationId xmlns:p14="http://schemas.microsoft.com/office/powerpoint/2010/main" val="2545835614"/>
      </p:ext>
    </p:extLst>
  </p:cSld>
  <p:clrMapOvr>
    <a:masterClrMapping/>
  </p:clrMapOvr>
  <mc:AlternateContent xmlns:mc="http://schemas.openxmlformats.org/markup-compatibility/2006" xmlns:p14="http://schemas.microsoft.com/office/powerpoint/2010/main">
    <mc:Choice Requires="p14">
      <p:transition spd="slow" p14:dur="2000" advTm="47008"/>
    </mc:Choice>
    <mc:Fallback xmlns="">
      <p:transition spd="slow" advTm="47008"/>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defRPr/>
            </a:pPr>
            <a:r>
              <a:rPr lang="en-US" altLang="en-US" sz="4000" dirty="0"/>
              <a:t>Student IDs</a:t>
            </a:r>
            <a:endParaRPr lang="en-US" altLang="en-US" sz="4000" i="1" dirty="0"/>
          </a:p>
        </p:txBody>
      </p:sp>
      <p:sp>
        <p:nvSpPr>
          <p:cNvPr id="12290" name="Content Placeholder 2"/>
          <p:cNvSpPr>
            <a:spLocks noGrp="1"/>
          </p:cNvSpPr>
          <p:nvPr>
            <p:ph idx="1"/>
          </p:nvPr>
        </p:nvSpPr>
        <p:spPr/>
        <p:txBody>
          <a:bodyPr>
            <a:normAutofit/>
          </a:bodyPr>
          <a:lstStyle/>
          <a:p>
            <a:pPr marL="0" indent="0">
              <a:lnSpc>
                <a:spcPct val="100000"/>
              </a:lnSpc>
              <a:buNone/>
            </a:pPr>
            <a:r>
              <a:rPr lang="en-US" sz="2400" dirty="0"/>
              <a:t>Students may test under a Temporary ID or SSID.</a:t>
            </a:r>
          </a:p>
          <a:p>
            <a:pPr marL="342900" indent="-342900">
              <a:lnSpc>
                <a:spcPct val="100000"/>
              </a:lnSpc>
            </a:pPr>
            <a:r>
              <a:rPr lang="en-US" sz="2400" dirty="0"/>
              <a:t>Districts should test using an SSID when possible</a:t>
            </a:r>
          </a:p>
          <a:p>
            <a:pPr marL="342900" indent="-342900">
              <a:lnSpc>
                <a:spcPct val="100000"/>
              </a:lnSpc>
            </a:pPr>
            <a:r>
              <a:rPr lang="en-US" sz="2400" dirty="0"/>
              <a:t>Districts can attach a Temp ID test score to an SSID via “merging” (more later)</a:t>
            </a:r>
          </a:p>
        </p:txBody>
      </p:sp>
      <p:sp>
        <p:nvSpPr>
          <p:cNvPr id="3" name="TextBox 2">
            <a:extLst>
              <a:ext uri="{FF2B5EF4-FFF2-40B4-BE49-F238E27FC236}">
                <a16:creationId xmlns:a16="http://schemas.microsoft.com/office/drawing/2014/main" id="{8B486E40-0341-8310-464F-3EB2F4515B9E}"/>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5"/>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pPr/>
              <a:t>11</a:t>
            </a:fld>
            <a:endParaRPr lang="en-US" dirty="0"/>
          </a:p>
        </p:txBody>
      </p:sp>
    </p:spTree>
    <p:extLst>
      <p:ext uri="{BB962C8B-B14F-4D97-AF65-F5344CB8AC3E}">
        <p14:creationId xmlns:p14="http://schemas.microsoft.com/office/powerpoint/2010/main" val="1913285474"/>
      </p:ext>
    </p:extLst>
  </p:cSld>
  <p:clrMapOvr>
    <a:masterClrMapping/>
  </p:clrMapOvr>
  <mc:AlternateContent xmlns:mc="http://schemas.openxmlformats.org/markup-compatibility/2006" xmlns:p14="http://schemas.microsoft.com/office/powerpoint/2010/main">
    <mc:Choice Requires="p14">
      <p:transition spd="slow" p14:dur="2000" advTm="42533"/>
    </mc:Choice>
    <mc:Fallback xmlns="">
      <p:transition spd="slow" advTm="42533"/>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defRPr/>
            </a:pPr>
            <a:r>
              <a:rPr lang="en-US" altLang="en-US" sz="4000" dirty="0"/>
              <a:t>Temporary IDs</a:t>
            </a:r>
            <a:endParaRPr lang="en-US" altLang="en-US" sz="4000" i="1" dirty="0"/>
          </a:p>
        </p:txBody>
      </p:sp>
      <p:sp>
        <p:nvSpPr>
          <p:cNvPr id="12290" name="Content Placeholder 2"/>
          <p:cNvSpPr>
            <a:spLocks noGrp="1"/>
          </p:cNvSpPr>
          <p:nvPr>
            <p:ph idx="1"/>
          </p:nvPr>
        </p:nvSpPr>
        <p:spPr>
          <a:xfrm>
            <a:off x="717177" y="1825625"/>
            <a:ext cx="7131424" cy="4109010"/>
          </a:xfrm>
        </p:spPr>
        <p:txBody>
          <a:bodyPr>
            <a:normAutofit lnSpcReduction="10000"/>
          </a:bodyPr>
          <a:lstStyle/>
          <a:p>
            <a:pPr marL="342900" indent="-342900">
              <a:lnSpc>
                <a:spcPct val="100000"/>
              </a:lnSpc>
            </a:pPr>
            <a:r>
              <a:rPr lang="en-US" sz="2400" dirty="0"/>
              <a:t>Created two ways:</a:t>
            </a:r>
          </a:p>
          <a:p>
            <a:pPr marL="800100" lvl="1" indent="-342900">
              <a:lnSpc>
                <a:spcPct val="100000"/>
              </a:lnSpc>
            </a:pPr>
            <a:r>
              <a:rPr lang="en-US" dirty="0"/>
              <a:t>TIDE</a:t>
            </a:r>
          </a:p>
          <a:p>
            <a:pPr marL="800100" lvl="1" indent="-342900">
              <a:lnSpc>
                <a:spcPct val="100000"/>
              </a:lnSpc>
            </a:pPr>
            <a:r>
              <a:rPr lang="en-US" dirty="0"/>
              <a:t>During login</a:t>
            </a:r>
          </a:p>
          <a:p>
            <a:pPr marL="342900" indent="-342900">
              <a:lnSpc>
                <a:spcPct val="100000"/>
              </a:lnSpc>
            </a:pPr>
            <a:r>
              <a:rPr lang="en-US" sz="2400" dirty="0"/>
              <a:t>Format “ORT-#”</a:t>
            </a:r>
          </a:p>
          <a:p>
            <a:pPr marL="342900" indent="-342900">
              <a:lnSpc>
                <a:spcPct val="100000"/>
              </a:lnSpc>
            </a:pPr>
            <a:r>
              <a:rPr lang="en-US" sz="2400" dirty="0"/>
              <a:t>Can be merged with SSID (recommended but not required)</a:t>
            </a:r>
          </a:p>
          <a:p>
            <a:pPr marL="800100" lvl="1" indent="-342900">
              <a:lnSpc>
                <a:spcPct val="100000"/>
              </a:lnSpc>
            </a:pPr>
            <a:r>
              <a:rPr lang="en-US" dirty="0"/>
              <a:t>Birthdate must match exactly, name can be “close”</a:t>
            </a:r>
          </a:p>
          <a:p>
            <a:pPr marL="342900" indent="-342900">
              <a:lnSpc>
                <a:spcPct val="100000"/>
              </a:lnSpc>
            </a:pPr>
            <a:r>
              <a:rPr lang="en-US" sz="2400" dirty="0"/>
              <a:t>Name and birthdate are editable fields, institution is not</a:t>
            </a:r>
          </a:p>
        </p:txBody>
      </p:sp>
      <p:pic>
        <p:nvPicPr>
          <p:cNvPr id="10" name="Picture 9" descr="Screenshot showing how to add TempIDs in TIDE">
            <a:extLst>
              <a:ext uri="{FF2B5EF4-FFF2-40B4-BE49-F238E27FC236}">
                <a16:creationId xmlns:a16="http://schemas.microsoft.com/office/drawing/2014/main" id="{1D4688C5-87AF-E0ED-2AFC-162685691B85}"/>
              </a:ext>
            </a:extLst>
          </p:cNvPr>
          <p:cNvPicPr>
            <a:picLocks noChangeAspect="1"/>
          </p:cNvPicPr>
          <p:nvPr/>
        </p:nvPicPr>
        <p:blipFill>
          <a:blip r:embed="rId3"/>
          <a:stretch>
            <a:fillRect/>
          </a:stretch>
        </p:blipFill>
        <p:spPr>
          <a:xfrm>
            <a:off x="5818092" y="353082"/>
            <a:ext cx="5888486" cy="2704801"/>
          </a:xfrm>
          <a:prstGeom prst="rect">
            <a:avLst/>
          </a:prstGeom>
          <a:ln w="28575">
            <a:solidFill>
              <a:schemeClr val="accent5"/>
            </a:solidFill>
          </a:ln>
        </p:spPr>
      </p:pic>
      <p:pic>
        <p:nvPicPr>
          <p:cNvPr id="7" name="Picture 6" descr="Screenshot showing how to add TempIDs during the login process.">
            <a:extLst>
              <a:ext uri="{FF2B5EF4-FFF2-40B4-BE49-F238E27FC236}">
                <a16:creationId xmlns:a16="http://schemas.microsoft.com/office/drawing/2014/main" id="{B0388E88-F77E-D813-29B9-D0E9F79B52F2}"/>
              </a:ext>
            </a:extLst>
          </p:cNvPr>
          <p:cNvPicPr>
            <a:picLocks noChangeAspect="1"/>
          </p:cNvPicPr>
          <p:nvPr/>
        </p:nvPicPr>
        <p:blipFill>
          <a:blip r:embed="rId4"/>
          <a:stretch>
            <a:fillRect/>
          </a:stretch>
        </p:blipFill>
        <p:spPr>
          <a:xfrm>
            <a:off x="7867650" y="3162001"/>
            <a:ext cx="3838928" cy="2908532"/>
          </a:xfrm>
          <a:prstGeom prst="rect">
            <a:avLst/>
          </a:prstGeom>
          <a:ln w="28575">
            <a:solidFill>
              <a:schemeClr val="accent5"/>
            </a:solidFill>
          </a:ln>
        </p:spPr>
      </p:pic>
      <p:sp>
        <p:nvSpPr>
          <p:cNvPr id="3" name="TextBox 2">
            <a:extLst>
              <a:ext uri="{FF2B5EF4-FFF2-40B4-BE49-F238E27FC236}">
                <a16:creationId xmlns:a16="http://schemas.microsoft.com/office/drawing/2014/main" id="{00C0E63B-EDB7-D7C2-1269-2A6D212E0A5A}"/>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5"/>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pPr/>
              <a:t>12</a:t>
            </a:fld>
            <a:endParaRPr lang="en-US" dirty="0"/>
          </a:p>
        </p:txBody>
      </p:sp>
    </p:spTree>
    <p:extLst>
      <p:ext uri="{BB962C8B-B14F-4D97-AF65-F5344CB8AC3E}">
        <p14:creationId xmlns:p14="http://schemas.microsoft.com/office/powerpoint/2010/main" val="3370255061"/>
      </p:ext>
    </p:extLst>
  </p:cSld>
  <p:clrMapOvr>
    <a:masterClrMapping/>
  </p:clrMapOvr>
  <mc:AlternateContent xmlns:mc="http://schemas.openxmlformats.org/markup-compatibility/2006" xmlns:p14="http://schemas.microsoft.com/office/powerpoint/2010/main">
    <mc:Choice Requires="p14">
      <p:transition spd="slow" p14:dur="2000" advTm="54000"/>
    </mc:Choice>
    <mc:Fallback xmlns="">
      <p:transition spd="slow" advTm="54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175" y="457200"/>
            <a:ext cx="11065249" cy="1026460"/>
          </a:xfrm>
        </p:spPr>
        <p:txBody>
          <a:bodyPr>
            <a:normAutofit/>
          </a:bodyPr>
          <a:lstStyle/>
          <a:p>
            <a:r>
              <a:rPr lang="en-US" sz="4000" dirty="0"/>
              <a:t>Accommodations for Students Without a 504 or IEP</a:t>
            </a:r>
          </a:p>
        </p:txBody>
      </p:sp>
      <p:sp>
        <p:nvSpPr>
          <p:cNvPr id="3" name="Content Placeholder 2"/>
          <p:cNvSpPr>
            <a:spLocks noGrp="1"/>
          </p:cNvSpPr>
          <p:nvPr>
            <p:ph idx="1"/>
          </p:nvPr>
        </p:nvSpPr>
        <p:spPr/>
        <p:txBody>
          <a:bodyPr>
            <a:noAutofit/>
          </a:bodyPr>
          <a:lstStyle/>
          <a:p>
            <a:pPr marL="342900" indent="-342900">
              <a:lnSpc>
                <a:spcPct val="100000"/>
              </a:lnSpc>
              <a:spcBef>
                <a:spcPts val="600"/>
              </a:spcBef>
            </a:pPr>
            <a:r>
              <a:rPr lang="en-US" sz="2400" dirty="0"/>
              <a:t>Test Administrator may select accommodations for which there is “good evidence,” e.g.:</a:t>
            </a:r>
          </a:p>
          <a:p>
            <a:pPr marL="800100" lvl="1" indent="-342900">
              <a:lnSpc>
                <a:spcPct val="100000"/>
              </a:lnSpc>
              <a:spcBef>
                <a:spcPts val="600"/>
              </a:spcBef>
            </a:pPr>
            <a:r>
              <a:rPr lang="en-US" dirty="0"/>
              <a:t>information from parents/caregivers</a:t>
            </a:r>
          </a:p>
          <a:p>
            <a:pPr marL="800100" lvl="1" indent="-342900">
              <a:lnSpc>
                <a:spcPct val="100000"/>
              </a:lnSpc>
              <a:spcBef>
                <a:spcPts val="600"/>
              </a:spcBef>
            </a:pPr>
            <a:r>
              <a:rPr lang="en-US" dirty="0"/>
              <a:t>clearly observable evidence of a disability</a:t>
            </a:r>
          </a:p>
          <a:p>
            <a:pPr marL="800100" lvl="1" indent="-342900">
              <a:lnSpc>
                <a:spcPct val="100000"/>
              </a:lnSpc>
              <a:spcBef>
                <a:spcPts val="600"/>
              </a:spcBef>
            </a:pPr>
            <a:r>
              <a:rPr lang="en-US" dirty="0"/>
              <a:t>medical documentation</a:t>
            </a:r>
          </a:p>
          <a:p>
            <a:pPr marL="342900" indent="-342900">
              <a:lnSpc>
                <a:spcPct val="100000"/>
              </a:lnSpc>
              <a:spcBef>
                <a:spcPts val="600"/>
              </a:spcBef>
            </a:pPr>
            <a:r>
              <a:rPr lang="en-US" sz="2400" dirty="0"/>
              <a:t>District must store documentation of evidence supporting selected accommodations in student’s permanent file</a:t>
            </a:r>
          </a:p>
          <a:p>
            <a:pPr marL="342900" indent="-342900">
              <a:lnSpc>
                <a:spcPct val="100000"/>
              </a:lnSpc>
              <a:spcBef>
                <a:spcPts val="600"/>
              </a:spcBef>
            </a:pPr>
            <a:r>
              <a:rPr lang="en-US" sz="2400" dirty="0"/>
              <a:t>In some cases, the district may feel it is in the best interests of the student with a suspected disability to delay screening. Contact your district’s Title III Specialist for more information.</a:t>
            </a:r>
          </a:p>
        </p:txBody>
      </p:sp>
      <p:sp>
        <p:nvSpPr>
          <p:cNvPr id="5" name="TextBox 4">
            <a:extLst>
              <a:ext uri="{FF2B5EF4-FFF2-40B4-BE49-F238E27FC236}">
                <a16:creationId xmlns:a16="http://schemas.microsoft.com/office/drawing/2014/main" id="{990933B7-8671-3207-3972-CBFCB96C0D1E}"/>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5"/>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4" name="Slide Number Placeholder 3"/>
          <p:cNvSpPr>
            <a:spLocks noGrp="1"/>
          </p:cNvSpPr>
          <p:nvPr>
            <p:ph type="sldNum" sz="quarter" idx="12"/>
          </p:nvPr>
        </p:nvSpPr>
        <p:spPr/>
        <p:txBody>
          <a:bodyPr/>
          <a:lstStyle/>
          <a:p>
            <a:fld id="{D16AC7E5-7E7A-4455-8A13-FD1063EE8E5D}" type="slidenum">
              <a:rPr lang="en-US" smtClean="0"/>
              <a:t>13</a:t>
            </a:fld>
            <a:endParaRPr lang="en-US" dirty="0"/>
          </a:p>
        </p:txBody>
      </p:sp>
    </p:spTree>
    <p:extLst>
      <p:ext uri="{BB962C8B-B14F-4D97-AF65-F5344CB8AC3E}">
        <p14:creationId xmlns:p14="http://schemas.microsoft.com/office/powerpoint/2010/main" val="1811049806"/>
      </p:ext>
    </p:extLst>
  </p:cSld>
  <p:clrMapOvr>
    <a:masterClrMapping/>
  </p:clrMapOvr>
  <mc:AlternateContent xmlns:mc="http://schemas.openxmlformats.org/markup-compatibility/2006" xmlns:p14="http://schemas.microsoft.com/office/powerpoint/2010/main">
    <mc:Choice Requires="p14">
      <p:transition spd="slow" p14:dur="2000" advTm="87998"/>
    </mc:Choice>
    <mc:Fallback xmlns="">
      <p:transition spd="slow" advTm="87998"/>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Reflection #3</a:t>
            </a:r>
          </a:p>
        </p:txBody>
      </p:sp>
      <p:sp>
        <p:nvSpPr>
          <p:cNvPr id="3" name="Content Placeholder 2"/>
          <p:cNvSpPr>
            <a:spLocks noGrp="1"/>
          </p:cNvSpPr>
          <p:nvPr>
            <p:ph idx="1"/>
          </p:nvPr>
        </p:nvSpPr>
        <p:spPr/>
        <p:txBody>
          <a:bodyPr>
            <a:noAutofit/>
          </a:bodyPr>
          <a:lstStyle/>
          <a:p>
            <a:pPr marL="0" indent="0">
              <a:lnSpc>
                <a:spcPct val="100000"/>
              </a:lnSpc>
              <a:spcBef>
                <a:spcPts val="600"/>
              </a:spcBef>
              <a:buNone/>
            </a:pPr>
            <a:r>
              <a:rPr lang="en-US" sz="2400" dirty="0"/>
              <a:t>Suggested TA turn and talk:</a:t>
            </a:r>
          </a:p>
          <a:p>
            <a:pPr>
              <a:lnSpc>
                <a:spcPct val="100000"/>
              </a:lnSpc>
              <a:spcBef>
                <a:spcPts val="600"/>
              </a:spcBef>
            </a:pPr>
            <a:r>
              <a:rPr lang="en-US" sz="2400" dirty="0"/>
              <a:t>Explain how to create a Temp ID for a new student.</a:t>
            </a:r>
          </a:p>
          <a:p>
            <a:pPr>
              <a:lnSpc>
                <a:spcPct val="100000"/>
              </a:lnSpc>
              <a:spcBef>
                <a:spcPts val="600"/>
              </a:spcBef>
            </a:pPr>
            <a:r>
              <a:rPr lang="en-US" sz="2400" dirty="0"/>
              <a:t>When choosing accommodations for a student who might qualify as having a disability, explain what “good evidence” means to you.</a:t>
            </a:r>
          </a:p>
        </p:txBody>
      </p:sp>
      <p:sp>
        <p:nvSpPr>
          <p:cNvPr id="5" name="TextBox 4">
            <a:extLst>
              <a:ext uri="{FF2B5EF4-FFF2-40B4-BE49-F238E27FC236}">
                <a16:creationId xmlns:a16="http://schemas.microsoft.com/office/drawing/2014/main" id="{FA9CDB07-3B48-3C33-901F-DE57E4DE8BEF}"/>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3"/>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4" name="Slide Number Placeholder 3"/>
          <p:cNvSpPr>
            <a:spLocks noGrp="1"/>
          </p:cNvSpPr>
          <p:nvPr>
            <p:ph type="sldNum" sz="quarter" idx="12"/>
          </p:nvPr>
        </p:nvSpPr>
        <p:spPr/>
        <p:txBody>
          <a:bodyPr/>
          <a:lstStyle/>
          <a:p>
            <a:fld id="{D16AC7E5-7E7A-4455-8A13-FD1063EE8E5D}" type="slidenum">
              <a:rPr lang="en-US" smtClean="0"/>
              <a:t>14</a:t>
            </a:fld>
            <a:endParaRPr lang="en-US" dirty="0"/>
          </a:p>
        </p:txBody>
      </p:sp>
    </p:spTree>
    <p:extLst>
      <p:ext uri="{BB962C8B-B14F-4D97-AF65-F5344CB8AC3E}">
        <p14:creationId xmlns:p14="http://schemas.microsoft.com/office/powerpoint/2010/main" val="1669616622"/>
      </p:ext>
    </p:extLst>
  </p:cSld>
  <p:clrMapOvr>
    <a:masterClrMapping/>
  </p:clrMapOvr>
  <mc:AlternateContent xmlns:mc="http://schemas.openxmlformats.org/markup-compatibility/2006" xmlns:p14="http://schemas.microsoft.com/office/powerpoint/2010/main">
    <mc:Choice Requires="p14">
      <p:transition spd="slow" p14:dur="2000" advTm="25498"/>
    </mc:Choice>
    <mc:Fallback xmlns="">
      <p:transition spd="slow" advTm="25498"/>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Future/Early K or K?</a:t>
            </a:r>
          </a:p>
        </p:txBody>
      </p:sp>
      <p:sp>
        <p:nvSpPr>
          <p:cNvPr id="3" name="Content Placeholder 2"/>
          <p:cNvSpPr>
            <a:spLocks noGrp="1"/>
          </p:cNvSpPr>
          <p:nvPr>
            <p:ph idx="1"/>
          </p:nvPr>
        </p:nvSpPr>
        <p:spPr/>
        <p:txBody>
          <a:bodyPr>
            <a:noAutofit/>
          </a:bodyPr>
          <a:lstStyle/>
          <a:p>
            <a:pPr marL="342900" indent="-342900">
              <a:lnSpc>
                <a:spcPct val="100000"/>
              </a:lnSpc>
              <a:spcBef>
                <a:spcPts val="600"/>
              </a:spcBef>
            </a:pPr>
            <a:r>
              <a:rPr lang="en-US" sz="2400" dirty="0"/>
              <a:t>Future/Early K test form:</a:t>
            </a:r>
          </a:p>
          <a:p>
            <a:pPr marL="800100" lvl="1" indent="-342900">
              <a:lnSpc>
                <a:spcPct val="100000"/>
              </a:lnSpc>
              <a:spcBef>
                <a:spcPts val="600"/>
              </a:spcBef>
            </a:pPr>
            <a:r>
              <a:rPr lang="en-US" dirty="0"/>
              <a:t>Available from March 1 until the opening of the Grade K form</a:t>
            </a:r>
          </a:p>
          <a:p>
            <a:pPr marL="800100" lvl="1" indent="-342900">
              <a:lnSpc>
                <a:spcPct val="100000"/>
              </a:lnSpc>
              <a:spcBef>
                <a:spcPts val="600"/>
              </a:spcBef>
            </a:pPr>
            <a:r>
              <a:rPr lang="en-US" dirty="0"/>
              <a:t>Identical to Grade K test form</a:t>
            </a:r>
          </a:p>
          <a:p>
            <a:pPr marL="800100" lvl="1" indent="-342900">
              <a:lnSpc>
                <a:spcPct val="100000"/>
              </a:lnSpc>
              <a:spcBef>
                <a:spcPts val="600"/>
              </a:spcBef>
            </a:pPr>
            <a:r>
              <a:rPr lang="en-US" dirty="0"/>
              <a:t>Has a different scoring profile (3+ on non-exempt domains)</a:t>
            </a:r>
          </a:p>
          <a:p>
            <a:pPr marL="342900" indent="-342900">
              <a:lnSpc>
                <a:spcPct val="100000"/>
              </a:lnSpc>
              <a:spcBef>
                <a:spcPts val="600"/>
              </a:spcBef>
            </a:pPr>
            <a:r>
              <a:rPr lang="en-US" sz="2400" dirty="0"/>
              <a:t>Be sure to enter the appropriate grade code so that students entering Kindergarten do not accidentally “roll up” into Grade 1.</a:t>
            </a:r>
          </a:p>
        </p:txBody>
      </p:sp>
      <p:sp>
        <p:nvSpPr>
          <p:cNvPr id="5" name="TextBox 4">
            <a:extLst>
              <a:ext uri="{FF2B5EF4-FFF2-40B4-BE49-F238E27FC236}">
                <a16:creationId xmlns:a16="http://schemas.microsoft.com/office/drawing/2014/main" id="{823811F2-6B53-CBA6-C233-4452B341A7B4}"/>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5"/>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4" name="Slide Number Placeholder 3"/>
          <p:cNvSpPr>
            <a:spLocks noGrp="1"/>
          </p:cNvSpPr>
          <p:nvPr>
            <p:ph type="sldNum" sz="quarter" idx="12"/>
          </p:nvPr>
        </p:nvSpPr>
        <p:spPr/>
        <p:txBody>
          <a:bodyPr/>
          <a:lstStyle/>
          <a:p>
            <a:fld id="{D16AC7E5-7E7A-4455-8A13-FD1063EE8E5D}" type="slidenum">
              <a:rPr lang="en-US" smtClean="0"/>
              <a:t>15</a:t>
            </a:fld>
            <a:endParaRPr lang="en-US" dirty="0"/>
          </a:p>
        </p:txBody>
      </p:sp>
    </p:spTree>
    <p:extLst>
      <p:ext uri="{BB962C8B-B14F-4D97-AF65-F5344CB8AC3E}">
        <p14:creationId xmlns:p14="http://schemas.microsoft.com/office/powerpoint/2010/main" val="2638086207"/>
      </p:ext>
    </p:extLst>
  </p:cSld>
  <p:clrMapOvr>
    <a:masterClrMapping/>
  </p:clrMapOvr>
  <mc:AlternateContent xmlns:mc="http://schemas.openxmlformats.org/markup-compatibility/2006" xmlns:p14="http://schemas.microsoft.com/office/powerpoint/2010/main">
    <mc:Choice Requires="p14">
      <p:transition spd="slow" p14:dur="2000" advTm="24087"/>
    </mc:Choice>
    <mc:Fallback xmlns="">
      <p:transition spd="slow" advTm="24087"/>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Future/Early K Test Selection</a:t>
            </a:r>
          </a:p>
        </p:txBody>
      </p:sp>
      <p:sp>
        <p:nvSpPr>
          <p:cNvPr id="3" name="Content Placeholder 2"/>
          <p:cNvSpPr>
            <a:spLocks noGrp="1"/>
          </p:cNvSpPr>
          <p:nvPr>
            <p:ph idx="1"/>
          </p:nvPr>
        </p:nvSpPr>
        <p:spPr/>
        <p:txBody>
          <a:bodyPr>
            <a:noAutofit/>
          </a:bodyPr>
          <a:lstStyle/>
          <a:p>
            <a:pPr marL="0" indent="0">
              <a:lnSpc>
                <a:spcPct val="100000"/>
              </a:lnSpc>
              <a:spcBef>
                <a:spcPts val="600"/>
              </a:spcBef>
              <a:buNone/>
            </a:pPr>
            <a:r>
              <a:rPr lang="en-US" sz="2400" dirty="0"/>
              <a:t>On the test selection screen…</a:t>
            </a:r>
          </a:p>
          <a:p>
            <a:pPr marL="342900" indent="-342900">
              <a:lnSpc>
                <a:spcPct val="100000"/>
              </a:lnSpc>
              <a:spcBef>
                <a:spcPts val="600"/>
              </a:spcBef>
            </a:pPr>
            <a:r>
              <a:rPr lang="en-US" sz="2400" dirty="0"/>
              <a:t>“Future/Early K” students (enrolled in Grade Pre-K) can see the Future/Early K test only.</a:t>
            </a:r>
          </a:p>
          <a:p>
            <a:pPr marL="342900" indent="-342900">
              <a:lnSpc>
                <a:spcPct val="100000"/>
              </a:lnSpc>
              <a:spcBef>
                <a:spcPts val="600"/>
              </a:spcBef>
            </a:pPr>
            <a:r>
              <a:rPr lang="en-US" sz="2400" dirty="0"/>
              <a:t>Kindergarten students (enrolled in grade K) can see both the K and Future/Early K test. Enrollment date determines which form to use for testing students.</a:t>
            </a:r>
          </a:p>
        </p:txBody>
      </p:sp>
      <p:sp>
        <p:nvSpPr>
          <p:cNvPr id="5" name="TextBox 4">
            <a:extLst>
              <a:ext uri="{FF2B5EF4-FFF2-40B4-BE49-F238E27FC236}">
                <a16:creationId xmlns:a16="http://schemas.microsoft.com/office/drawing/2014/main" id="{E30A98CF-EE4E-4715-642D-13575FB67FAE}"/>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5"/>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4" name="Slide Number Placeholder 3"/>
          <p:cNvSpPr>
            <a:spLocks noGrp="1"/>
          </p:cNvSpPr>
          <p:nvPr>
            <p:ph type="sldNum" sz="quarter" idx="12"/>
          </p:nvPr>
        </p:nvSpPr>
        <p:spPr/>
        <p:txBody>
          <a:bodyPr/>
          <a:lstStyle/>
          <a:p>
            <a:fld id="{D16AC7E5-7E7A-4455-8A13-FD1063EE8E5D}" type="slidenum">
              <a:rPr lang="en-US" smtClean="0"/>
              <a:t>16</a:t>
            </a:fld>
            <a:endParaRPr lang="en-US" dirty="0"/>
          </a:p>
        </p:txBody>
      </p:sp>
    </p:spTree>
    <p:extLst>
      <p:ext uri="{BB962C8B-B14F-4D97-AF65-F5344CB8AC3E}">
        <p14:creationId xmlns:p14="http://schemas.microsoft.com/office/powerpoint/2010/main" val="2983709495"/>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Future/Early K or K Test Forms</a:t>
            </a:r>
          </a:p>
        </p:txBody>
      </p:sp>
      <p:sp>
        <p:nvSpPr>
          <p:cNvPr id="3" name="Content Placeholder 2"/>
          <p:cNvSpPr>
            <a:spLocks noGrp="1"/>
          </p:cNvSpPr>
          <p:nvPr>
            <p:ph idx="1"/>
          </p:nvPr>
        </p:nvSpPr>
        <p:spPr/>
        <p:txBody>
          <a:bodyPr>
            <a:noAutofit/>
          </a:bodyPr>
          <a:lstStyle/>
          <a:p>
            <a:pPr marL="0" indent="0">
              <a:lnSpc>
                <a:spcPct val="100000"/>
              </a:lnSpc>
              <a:spcBef>
                <a:spcPts val="600"/>
              </a:spcBef>
              <a:buNone/>
            </a:pPr>
            <a:r>
              <a:rPr lang="en-US" sz="2400" dirty="0"/>
              <a:t>Use the </a:t>
            </a:r>
            <a:r>
              <a:rPr lang="en-US" sz="2400" b="1" dirty="0"/>
              <a:t>Future/Early K form</a:t>
            </a:r>
            <a:r>
              <a:rPr lang="en-US" sz="2400" dirty="0"/>
              <a:t> for:</a:t>
            </a:r>
          </a:p>
          <a:p>
            <a:pPr marL="342900" indent="-342900">
              <a:lnSpc>
                <a:spcPct val="100000"/>
              </a:lnSpc>
              <a:spcBef>
                <a:spcPts val="600"/>
              </a:spcBef>
            </a:pPr>
            <a:r>
              <a:rPr lang="en-US" sz="2400" dirty="0"/>
              <a:t>Students who will enter Grade K in the coming school year</a:t>
            </a:r>
          </a:p>
          <a:p>
            <a:pPr marL="342900" indent="-342900">
              <a:lnSpc>
                <a:spcPct val="100000"/>
              </a:lnSpc>
              <a:spcBef>
                <a:spcPts val="600"/>
              </a:spcBef>
            </a:pPr>
            <a:r>
              <a:rPr lang="en-US" sz="2400" dirty="0"/>
              <a:t>Grade K students who test on or prior to the opening of the Grade K Screener</a:t>
            </a:r>
          </a:p>
          <a:p>
            <a:pPr marL="0" indent="0">
              <a:lnSpc>
                <a:spcPct val="100000"/>
              </a:lnSpc>
              <a:spcBef>
                <a:spcPts val="2400"/>
              </a:spcBef>
              <a:buNone/>
            </a:pPr>
            <a:r>
              <a:rPr lang="en-US" sz="2400" dirty="0"/>
              <a:t>Use the </a:t>
            </a:r>
            <a:r>
              <a:rPr lang="en-US" sz="2400" b="1" dirty="0"/>
              <a:t>Grade K form</a:t>
            </a:r>
            <a:r>
              <a:rPr lang="en-US" sz="2400" dirty="0"/>
              <a:t> for:</a:t>
            </a:r>
          </a:p>
          <a:p>
            <a:pPr marL="342900" indent="-342900">
              <a:lnSpc>
                <a:spcPct val="100000"/>
              </a:lnSpc>
              <a:spcBef>
                <a:spcPts val="600"/>
              </a:spcBef>
            </a:pPr>
            <a:r>
              <a:rPr lang="en-US" sz="2400" dirty="0"/>
              <a:t>Grade K students who test on or after the opening of the Grade K window (the same day as the ELPA Summative window)</a:t>
            </a:r>
          </a:p>
          <a:p>
            <a:pPr marL="0" indent="0">
              <a:lnSpc>
                <a:spcPct val="100000"/>
              </a:lnSpc>
              <a:spcBef>
                <a:spcPts val="2400"/>
              </a:spcBef>
              <a:buNone/>
            </a:pPr>
            <a:r>
              <a:rPr lang="en-US" sz="2400" dirty="0"/>
              <a:t>Usually, only one form is selectable. Both forms are selectable March through July. If you choose the wrong form, your DTC should report as a test impropriety.</a:t>
            </a:r>
          </a:p>
        </p:txBody>
      </p:sp>
      <p:sp>
        <p:nvSpPr>
          <p:cNvPr id="5" name="TextBox 4">
            <a:extLst>
              <a:ext uri="{FF2B5EF4-FFF2-40B4-BE49-F238E27FC236}">
                <a16:creationId xmlns:a16="http://schemas.microsoft.com/office/drawing/2014/main" id="{CD9EDEAD-077D-A153-874A-44D8CFE264E7}"/>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5"/>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4" name="Slide Number Placeholder 3"/>
          <p:cNvSpPr>
            <a:spLocks noGrp="1"/>
          </p:cNvSpPr>
          <p:nvPr>
            <p:ph type="sldNum" sz="quarter" idx="12"/>
          </p:nvPr>
        </p:nvSpPr>
        <p:spPr/>
        <p:txBody>
          <a:bodyPr/>
          <a:lstStyle/>
          <a:p>
            <a:fld id="{D16AC7E5-7E7A-4455-8A13-FD1063EE8E5D}" type="slidenum">
              <a:rPr lang="en-US" smtClean="0"/>
              <a:t>17</a:t>
            </a:fld>
            <a:endParaRPr lang="en-US" dirty="0"/>
          </a:p>
        </p:txBody>
      </p:sp>
    </p:spTree>
    <p:extLst>
      <p:ext uri="{BB962C8B-B14F-4D97-AF65-F5344CB8AC3E}">
        <p14:creationId xmlns:p14="http://schemas.microsoft.com/office/powerpoint/2010/main" val="206450660"/>
      </p:ext>
    </p:extLst>
  </p:cSld>
  <p:clrMapOvr>
    <a:masterClrMapping/>
  </p:clrMapOvr>
  <mc:AlternateContent xmlns:mc="http://schemas.openxmlformats.org/markup-compatibility/2006" xmlns:p14="http://schemas.microsoft.com/office/powerpoint/2010/main">
    <mc:Choice Requires="p14">
      <p:transition spd="slow" p14:dur="2000" advTm="43877"/>
    </mc:Choice>
    <mc:Fallback xmlns="">
      <p:transition spd="slow" advTm="43877"/>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During Screening</a:t>
            </a:r>
          </a:p>
        </p:txBody>
      </p:sp>
    </p:spTree>
    <p:extLst>
      <p:ext uri="{BB962C8B-B14F-4D97-AF65-F5344CB8AC3E}">
        <p14:creationId xmlns:p14="http://schemas.microsoft.com/office/powerpoint/2010/main" val="2557339934"/>
      </p:ext>
    </p:extLst>
  </p:cSld>
  <p:clrMapOvr>
    <a:masterClrMapping/>
  </p:clrMapOvr>
  <mc:AlternateContent xmlns:mc="http://schemas.openxmlformats.org/markup-compatibility/2006" xmlns:p14="http://schemas.microsoft.com/office/powerpoint/2010/main">
    <mc:Choice Requires="p14">
      <p:transition spd="slow" p14:dur="2000" advTm="4756"/>
    </mc:Choice>
    <mc:Fallback xmlns="">
      <p:transition spd="slow" advTm="4756"/>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pPr eaLnBrk="1" hangingPunct="1">
              <a:defRPr/>
            </a:pPr>
            <a:r>
              <a:rPr lang="en-US" altLang="en-US" sz="4000" dirty="0">
                <a:ea typeface="+mn-ea"/>
                <a:cs typeface="+mn-cs"/>
              </a:rPr>
              <a:t>Screener Steps</a:t>
            </a:r>
          </a:p>
        </p:txBody>
      </p:sp>
      <p:sp>
        <p:nvSpPr>
          <p:cNvPr id="3" name="Content Placeholder 2"/>
          <p:cNvSpPr>
            <a:spLocks noGrp="1"/>
          </p:cNvSpPr>
          <p:nvPr>
            <p:ph idx="1"/>
          </p:nvPr>
        </p:nvSpPr>
        <p:spPr/>
        <p:txBody>
          <a:bodyPr>
            <a:noAutofit/>
          </a:bodyPr>
          <a:lstStyle/>
          <a:p>
            <a:pPr marL="342900" lvl="1" indent="-342900">
              <a:lnSpc>
                <a:spcPct val="100000"/>
              </a:lnSpc>
              <a:spcBef>
                <a:spcPts val="600"/>
              </a:spcBef>
              <a:buSzPct val="100000"/>
              <a:defRPr/>
            </a:pPr>
            <a:r>
              <a:rPr lang="en-US" altLang="en-US" sz="2400" dirty="0">
                <a:solidFill>
                  <a:schemeClr val="tx1">
                    <a:lumMod val="50000"/>
                  </a:schemeClr>
                </a:solidFill>
              </a:rPr>
              <a:t>Step 1 (“Practice Step”): unscored practice items</a:t>
            </a:r>
          </a:p>
          <a:p>
            <a:pPr marL="342900" lvl="1" indent="-342900">
              <a:lnSpc>
                <a:spcPct val="100000"/>
              </a:lnSpc>
              <a:spcBef>
                <a:spcPts val="600"/>
              </a:spcBef>
              <a:buSzPct val="100000"/>
              <a:defRPr/>
            </a:pPr>
            <a:r>
              <a:rPr lang="en-US" altLang="en-US" sz="2400" dirty="0">
                <a:solidFill>
                  <a:schemeClr val="tx1">
                    <a:lumMod val="50000"/>
                  </a:schemeClr>
                </a:solidFill>
              </a:rPr>
              <a:t>Step 2 (up to the early stop rule): scored items</a:t>
            </a:r>
          </a:p>
          <a:p>
            <a:pPr marL="800100" lvl="2" indent="-344488">
              <a:lnSpc>
                <a:spcPct val="100000"/>
              </a:lnSpc>
              <a:spcBef>
                <a:spcPts val="600"/>
              </a:spcBef>
              <a:buSzPct val="100000"/>
              <a:defRPr/>
            </a:pPr>
            <a:r>
              <a:rPr lang="en-US" altLang="en-US" sz="2400" dirty="0">
                <a:solidFill>
                  <a:schemeClr val="tx1">
                    <a:lumMod val="50000"/>
                  </a:schemeClr>
                </a:solidFill>
              </a:rPr>
              <a:t>Speaking first, scored by TA</a:t>
            </a:r>
          </a:p>
          <a:p>
            <a:pPr marL="800100" lvl="2" indent="-344488">
              <a:lnSpc>
                <a:spcPct val="100000"/>
              </a:lnSpc>
              <a:spcBef>
                <a:spcPts val="600"/>
              </a:spcBef>
              <a:buSzPct val="100000"/>
              <a:defRPr/>
            </a:pPr>
            <a:r>
              <a:rPr lang="en-US" altLang="en-US" sz="2400" dirty="0">
                <a:solidFill>
                  <a:schemeClr val="tx1">
                    <a:lumMod val="50000"/>
                  </a:schemeClr>
                </a:solidFill>
              </a:rPr>
              <a:t>Other three domains follow, machine-scored</a:t>
            </a:r>
          </a:p>
          <a:p>
            <a:pPr marL="342900" lvl="1" indent="-342900">
              <a:lnSpc>
                <a:spcPct val="100000"/>
              </a:lnSpc>
              <a:spcBef>
                <a:spcPts val="600"/>
              </a:spcBef>
              <a:buSzPct val="100000"/>
              <a:defRPr/>
            </a:pPr>
            <a:r>
              <a:rPr lang="en-US" altLang="en-US" sz="2400" dirty="0">
                <a:solidFill>
                  <a:schemeClr val="tx1">
                    <a:lumMod val="50000"/>
                  </a:schemeClr>
                </a:solidFill>
              </a:rPr>
              <a:t>Step 3 (full screener): more scored items</a:t>
            </a:r>
          </a:p>
          <a:p>
            <a:pPr marL="800100" lvl="2" indent="-344488">
              <a:lnSpc>
                <a:spcPct val="100000"/>
              </a:lnSpc>
              <a:spcBef>
                <a:spcPts val="600"/>
              </a:spcBef>
              <a:buSzPct val="100000"/>
              <a:defRPr/>
            </a:pPr>
            <a:r>
              <a:rPr lang="en-US" altLang="en-US" sz="2400" dirty="0">
                <a:solidFill>
                  <a:schemeClr val="tx1">
                    <a:lumMod val="50000"/>
                  </a:schemeClr>
                </a:solidFill>
              </a:rPr>
              <a:t>All domains, mixed </a:t>
            </a:r>
            <a:r>
              <a:rPr lang="en-US" altLang="en-US" sz="2400" dirty="0"/>
              <a:t>machine-scored and constructed response items </a:t>
            </a:r>
          </a:p>
        </p:txBody>
      </p:sp>
      <p:sp>
        <p:nvSpPr>
          <p:cNvPr id="4" name="TextBox 3">
            <a:extLst>
              <a:ext uri="{FF2B5EF4-FFF2-40B4-BE49-F238E27FC236}">
                <a16:creationId xmlns:a16="http://schemas.microsoft.com/office/drawing/2014/main" id="{C4C49B13-E7CF-5DEC-C5D8-E48C4E8EC771}"/>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19</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16154"/>
    </mc:Choice>
    <mc:Fallback xmlns="">
      <p:transition spd="slow" advTm="1615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US" altLang="en-US" sz="4000" dirty="0">
                <a:solidFill>
                  <a:srgbClr val="0070C0"/>
                </a:solidFill>
                <a:ea typeface="+mn-ea"/>
                <a:cs typeface="+mn-cs"/>
              </a:rPr>
              <a:t>Purpose and Use</a:t>
            </a:r>
            <a:endParaRPr lang="en-US" sz="4000" dirty="0">
              <a:solidFill>
                <a:srgbClr val="0070C0"/>
              </a:solidFill>
            </a:endParaRPr>
          </a:p>
        </p:txBody>
      </p:sp>
      <p:sp>
        <p:nvSpPr>
          <p:cNvPr id="16386" name="Rectangle 3"/>
          <p:cNvSpPr>
            <a:spLocks noGrp="1" noChangeArrowheads="1"/>
          </p:cNvSpPr>
          <p:nvPr>
            <p:ph idx="1"/>
          </p:nvPr>
        </p:nvSpPr>
        <p:spPr/>
        <p:txBody>
          <a:bodyPr>
            <a:noAutofit/>
          </a:bodyPr>
          <a:lstStyle/>
          <a:p>
            <a:pPr marL="342900" lvl="1" indent="-342900">
              <a:lnSpc>
                <a:spcPct val="100000"/>
              </a:lnSpc>
              <a:spcBef>
                <a:spcPts val="600"/>
              </a:spcBef>
              <a:buSzPct val="100000"/>
              <a:defRPr/>
            </a:pPr>
            <a:r>
              <a:rPr lang="en-US" altLang="en-US" sz="2400" dirty="0">
                <a:solidFill>
                  <a:schemeClr val="tx1">
                    <a:lumMod val="50000"/>
                  </a:schemeClr>
                </a:solidFill>
              </a:rPr>
              <a:t>The ELPA Screener measures proficiency in </a:t>
            </a:r>
            <a:r>
              <a:rPr lang="en-US" altLang="en-US" sz="2400" b="1" i="1" u="sng" dirty="0">
                <a:solidFill>
                  <a:schemeClr val="tx1">
                    <a:lumMod val="50000"/>
                  </a:schemeClr>
                </a:solidFill>
              </a:rPr>
              <a:t>reading</a:t>
            </a:r>
            <a:r>
              <a:rPr lang="en-US" altLang="en-US" sz="2400" dirty="0">
                <a:solidFill>
                  <a:schemeClr val="tx1">
                    <a:lumMod val="50000"/>
                  </a:schemeClr>
                </a:solidFill>
              </a:rPr>
              <a:t>, </a:t>
            </a:r>
            <a:r>
              <a:rPr lang="en-US" altLang="en-US" sz="2400" b="1" i="1" u="sng" dirty="0">
                <a:solidFill>
                  <a:schemeClr val="tx1">
                    <a:lumMod val="50000"/>
                  </a:schemeClr>
                </a:solidFill>
              </a:rPr>
              <a:t>writing</a:t>
            </a:r>
            <a:r>
              <a:rPr lang="en-US" altLang="en-US" sz="2400" dirty="0">
                <a:solidFill>
                  <a:schemeClr val="tx1">
                    <a:lumMod val="50000"/>
                  </a:schemeClr>
                </a:solidFill>
              </a:rPr>
              <a:t>, </a:t>
            </a:r>
            <a:r>
              <a:rPr lang="en-US" altLang="en-US" sz="2400" b="1" i="1" u="sng" dirty="0">
                <a:solidFill>
                  <a:schemeClr val="tx1">
                    <a:lumMod val="50000"/>
                  </a:schemeClr>
                </a:solidFill>
              </a:rPr>
              <a:t>speaking</a:t>
            </a:r>
            <a:r>
              <a:rPr lang="en-US" altLang="en-US" sz="2400" dirty="0">
                <a:solidFill>
                  <a:schemeClr val="tx1">
                    <a:lumMod val="50000"/>
                  </a:schemeClr>
                </a:solidFill>
              </a:rPr>
              <a:t> and </a:t>
            </a:r>
            <a:r>
              <a:rPr lang="en-US" altLang="en-US" sz="2400" b="1" i="1" u="sng" dirty="0">
                <a:solidFill>
                  <a:schemeClr val="tx1">
                    <a:lumMod val="50000"/>
                  </a:schemeClr>
                </a:solidFill>
              </a:rPr>
              <a:t>listening</a:t>
            </a:r>
            <a:r>
              <a:rPr lang="en-US" altLang="en-US" sz="2400" dirty="0">
                <a:solidFill>
                  <a:schemeClr val="tx1">
                    <a:lumMod val="50000"/>
                  </a:schemeClr>
                </a:solidFill>
              </a:rPr>
              <a:t> English based on Oregon’s English Language Proficiency Standards.</a:t>
            </a:r>
          </a:p>
          <a:p>
            <a:pPr marL="342900" lvl="1" indent="-342900">
              <a:lnSpc>
                <a:spcPct val="100000"/>
              </a:lnSpc>
              <a:spcBef>
                <a:spcPts val="600"/>
              </a:spcBef>
              <a:buSzPct val="100000"/>
              <a:defRPr/>
            </a:pPr>
            <a:r>
              <a:rPr lang="en-US" altLang="en-US" sz="2400" dirty="0">
                <a:solidFill>
                  <a:schemeClr val="tx1">
                    <a:lumMod val="50000"/>
                  </a:schemeClr>
                </a:solidFill>
              </a:rPr>
              <a:t>Determines eligibility for English Language Development (ELD) services.</a:t>
            </a:r>
          </a:p>
          <a:p>
            <a:pPr marL="342900" lvl="1" indent="-342900">
              <a:lnSpc>
                <a:spcPct val="100000"/>
              </a:lnSpc>
              <a:spcBef>
                <a:spcPts val="600"/>
              </a:spcBef>
              <a:buSzPct val="100000"/>
              <a:defRPr/>
            </a:pPr>
            <a:r>
              <a:rPr lang="en-US" altLang="en-US" sz="2400" dirty="0">
                <a:solidFill>
                  <a:schemeClr val="tx1">
                    <a:lumMod val="50000"/>
                  </a:schemeClr>
                </a:solidFill>
              </a:rPr>
              <a:t>Administered mostly when Language Use Survey indicates a primary home language other than English (however, remember that Native American/Alaska Native students can also have EL status).</a:t>
            </a:r>
          </a:p>
        </p:txBody>
      </p:sp>
      <p:sp>
        <p:nvSpPr>
          <p:cNvPr id="5" name="TextBox 4"/>
          <p:cNvSpPr txBox="1"/>
          <p:nvPr/>
        </p:nvSpPr>
        <p:spPr>
          <a:xfrm>
            <a:off x="381000" y="6172200"/>
            <a:ext cx="1676400" cy="369332"/>
          </a:xfrm>
          <a:prstGeom prst="rect">
            <a:avLst/>
          </a:prstGeom>
          <a:noFill/>
        </p:spPr>
        <p:txBody>
          <a:bodyPr wrap="square" rtlCol="0">
            <a:spAutoFit/>
          </a:bodyPr>
          <a:lstStyle/>
          <a:p>
            <a:r>
              <a:rPr lang="en-US" sz="1800" dirty="0">
                <a:solidFill>
                  <a:srgbClr val="0070C0"/>
                </a:solidFill>
                <a:latin typeface="+mj-lt"/>
              </a:rPr>
              <a:t>Introduction</a:t>
            </a:r>
          </a:p>
        </p:txBody>
      </p:sp>
      <p:sp>
        <p:nvSpPr>
          <p:cNvPr id="4" name="Slide Number Placeholder 2">
            <a:extLst>
              <a:ext uri="{FF2B5EF4-FFF2-40B4-BE49-F238E27FC236}">
                <a16:creationId xmlns:a16="http://schemas.microsoft.com/office/drawing/2014/main" id="{DB75E904-C651-FB0D-5B0E-F94B918A84BE}"/>
              </a:ext>
            </a:extLst>
          </p:cNvPr>
          <p:cNvSpPr>
            <a:spLocks noGrp="1"/>
          </p:cNvSpPr>
          <p:nvPr>
            <p:ph type="sldNum" sz="quarter" idx="12"/>
          </p:nvPr>
        </p:nvSpPr>
        <p:spPr>
          <a:xfrm>
            <a:off x="8610600" y="6139793"/>
            <a:ext cx="2891118" cy="365125"/>
          </a:xfrm>
        </p:spPr>
        <p:txBody>
          <a:bodyPr/>
          <a:lstStyle/>
          <a:p>
            <a:fld id="{D16AC7E5-7E7A-4455-8A13-FD1063EE8E5D}" type="slidenum">
              <a:rPr lang="en-US" smtClean="0"/>
              <a:t>2</a:t>
            </a:fld>
            <a:endParaRPr lang="en-US" dirty="0"/>
          </a:p>
        </p:txBody>
      </p:sp>
    </p:spTree>
    <p:extLst>
      <p:ext uri="{BB962C8B-B14F-4D97-AF65-F5344CB8AC3E}">
        <p14:creationId xmlns:p14="http://schemas.microsoft.com/office/powerpoint/2010/main" val="2117378076"/>
      </p:ext>
    </p:extLst>
  </p:cSld>
  <p:clrMapOvr>
    <a:masterClrMapping/>
  </p:clrMapOvr>
  <mc:AlternateContent xmlns:mc="http://schemas.openxmlformats.org/markup-compatibility/2006" xmlns:p14="http://schemas.microsoft.com/office/powerpoint/2010/main">
    <mc:Choice Requires="p14">
      <p:transition spd="slow" p14:dur="2000" advTm="34722"/>
    </mc:Choice>
    <mc:Fallback xmlns="">
      <p:transition spd="slow" advTm="3472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Screener Structure</a:t>
            </a:r>
          </a:p>
        </p:txBody>
      </p:sp>
      <p:sp>
        <p:nvSpPr>
          <p:cNvPr id="3" name="Rectangle 2"/>
          <p:cNvSpPr/>
          <p:nvPr/>
        </p:nvSpPr>
        <p:spPr>
          <a:xfrm>
            <a:off x="1981200" y="1866900"/>
            <a:ext cx="3048000" cy="106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Step 1</a:t>
            </a:r>
          </a:p>
          <a:p>
            <a:pPr algn="ctr"/>
            <a:r>
              <a:rPr lang="en-US" sz="2400" dirty="0"/>
              <a:t>(Practice)</a:t>
            </a:r>
          </a:p>
        </p:txBody>
      </p:sp>
      <p:sp>
        <p:nvSpPr>
          <p:cNvPr id="18" name="Right Arrow 17" descr="&quot;&quot;"/>
          <p:cNvSpPr/>
          <p:nvPr/>
        </p:nvSpPr>
        <p:spPr>
          <a:xfrm>
            <a:off x="5139846" y="2153497"/>
            <a:ext cx="381000" cy="44906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5631493" y="2044654"/>
            <a:ext cx="2057400" cy="666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Practice Items</a:t>
            </a:r>
          </a:p>
        </p:txBody>
      </p:sp>
      <p:sp>
        <p:nvSpPr>
          <p:cNvPr id="19" name="Right Arrow 18" descr="&quot;&quot;"/>
          <p:cNvSpPr/>
          <p:nvPr/>
        </p:nvSpPr>
        <p:spPr>
          <a:xfrm>
            <a:off x="7825636" y="2153497"/>
            <a:ext cx="381000" cy="44906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8343379" y="2040860"/>
            <a:ext cx="2057400" cy="666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Determine Participation</a:t>
            </a:r>
          </a:p>
        </p:txBody>
      </p:sp>
      <p:sp>
        <p:nvSpPr>
          <p:cNvPr id="5" name="Rectangle 4"/>
          <p:cNvSpPr/>
          <p:nvPr/>
        </p:nvSpPr>
        <p:spPr>
          <a:xfrm>
            <a:off x="1971808" y="3407172"/>
            <a:ext cx="3057395" cy="106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Step 2</a:t>
            </a:r>
          </a:p>
          <a:p>
            <a:pPr algn="ctr"/>
            <a:r>
              <a:rPr lang="en-US" sz="2400" dirty="0"/>
              <a:t>(Scored Items)</a:t>
            </a:r>
          </a:p>
        </p:txBody>
      </p:sp>
      <p:sp>
        <p:nvSpPr>
          <p:cNvPr id="20" name="Right Arrow 19" descr="&quot;&quot;"/>
          <p:cNvSpPr/>
          <p:nvPr/>
        </p:nvSpPr>
        <p:spPr>
          <a:xfrm>
            <a:off x="5139846" y="3716039"/>
            <a:ext cx="381000" cy="44906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5642456" y="3611914"/>
            <a:ext cx="2057400" cy="6620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TA-scored speaking items</a:t>
            </a:r>
          </a:p>
        </p:txBody>
      </p:sp>
      <p:sp>
        <p:nvSpPr>
          <p:cNvPr id="21" name="Right Arrow 20" descr="&quot;&quot;"/>
          <p:cNvSpPr/>
          <p:nvPr/>
        </p:nvSpPr>
        <p:spPr>
          <a:xfrm>
            <a:off x="7825636" y="3716039"/>
            <a:ext cx="381000" cy="44906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313109" y="3607196"/>
            <a:ext cx="2057400" cy="666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Early Stop Rule</a:t>
            </a:r>
          </a:p>
        </p:txBody>
      </p:sp>
      <p:sp>
        <p:nvSpPr>
          <p:cNvPr id="6" name="Rectangle 5"/>
          <p:cNvSpPr/>
          <p:nvPr/>
        </p:nvSpPr>
        <p:spPr>
          <a:xfrm>
            <a:off x="1971808" y="4968321"/>
            <a:ext cx="3057395" cy="106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Step 3</a:t>
            </a:r>
          </a:p>
          <a:p>
            <a:pPr algn="ctr"/>
            <a:r>
              <a:rPr lang="en-US" sz="2400" dirty="0"/>
              <a:t>(Refining the Score)</a:t>
            </a:r>
          </a:p>
        </p:txBody>
      </p:sp>
      <p:sp>
        <p:nvSpPr>
          <p:cNvPr id="22" name="Right Arrow 21" descr="&quot;&quot;"/>
          <p:cNvSpPr/>
          <p:nvPr/>
        </p:nvSpPr>
        <p:spPr>
          <a:xfrm>
            <a:off x="5139846" y="5278581"/>
            <a:ext cx="381000" cy="44906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5631493" y="5168346"/>
            <a:ext cx="2057400" cy="666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No TA-scored items</a:t>
            </a:r>
          </a:p>
        </p:txBody>
      </p:sp>
      <p:sp>
        <p:nvSpPr>
          <p:cNvPr id="24" name="Right Arrow 23" descr="&quot;&quot;"/>
          <p:cNvSpPr/>
          <p:nvPr/>
        </p:nvSpPr>
        <p:spPr>
          <a:xfrm>
            <a:off x="7825636" y="5278581"/>
            <a:ext cx="381000" cy="449064"/>
          </a:xfrm>
          <a:prstGeom prst="right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p:cNvSpPr/>
          <p:nvPr/>
        </p:nvSpPr>
        <p:spPr>
          <a:xfrm>
            <a:off x="8313109" y="5168346"/>
            <a:ext cx="2057400" cy="666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Full Screener</a:t>
            </a:r>
          </a:p>
        </p:txBody>
      </p:sp>
      <p:sp>
        <p:nvSpPr>
          <p:cNvPr id="13" name="TextBox 12">
            <a:extLst>
              <a:ext uri="{FF2B5EF4-FFF2-40B4-BE49-F238E27FC236}">
                <a16:creationId xmlns:a16="http://schemas.microsoft.com/office/drawing/2014/main" id="{9BE9D1C8-0D46-0080-2F0A-D9554F6CB3B3}"/>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12" name="Slide Number Placeholder 1">
            <a:extLst>
              <a:ext uri="{FF2B5EF4-FFF2-40B4-BE49-F238E27FC236}">
                <a16:creationId xmlns:a16="http://schemas.microsoft.com/office/drawing/2014/main" id="{BFAF8685-FCB2-003B-47F7-20E09648CB4F}"/>
              </a:ext>
            </a:extLst>
          </p:cNvPr>
          <p:cNvSpPr>
            <a:spLocks noGrp="1"/>
          </p:cNvSpPr>
          <p:nvPr>
            <p:ph type="sldNum" sz="quarter" idx="12"/>
          </p:nvPr>
        </p:nvSpPr>
        <p:spPr>
          <a:xfrm>
            <a:off x="8610600" y="6139793"/>
            <a:ext cx="2891118" cy="365125"/>
          </a:xfrm>
        </p:spPr>
        <p:txBody>
          <a:bodyPr/>
          <a:lstStyle/>
          <a:p>
            <a:fld id="{D16AC7E5-7E7A-4455-8A13-FD1063EE8E5D}" type="slidenum">
              <a:rPr lang="en-US" smtClean="0"/>
              <a:t>20</a:t>
            </a:fld>
            <a:endParaRPr lang="en-US" dirty="0"/>
          </a:p>
        </p:txBody>
      </p:sp>
    </p:spTree>
    <p:extLst>
      <p:ext uri="{BB962C8B-B14F-4D97-AF65-F5344CB8AC3E}">
        <p14:creationId xmlns:p14="http://schemas.microsoft.com/office/powerpoint/2010/main" val="1558109037"/>
      </p:ext>
    </p:extLst>
  </p:cSld>
  <p:clrMapOvr>
    <a:masterClrMapping/>
  </p:clrMapOvr>
  <mc:AlternateContent xmlns:mc="http://schemas.openxmlformats.org/markup-compatibility/2006" xmlns:p14="http://schemas.microsoft.com/office/powerpoint/2010/main">
    <mc:Choice Requires="p14">
      <p:transition spd="slow" p14:dur="2000" advTm="45393"/>
    </mc:Choice>
    <mc:Fallback xmlns="">
      <p:transition spd="slow" advTm="45393"/>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pPr eaLnBrk="1" hangingPunct="1">
              <a:defRPr/>
            </a:pPr>
            <a:r>
              <a:rPr lang="en-US" altLang="en-US" sz="4000" dirty="0">
                <a:ea typeface="+mn-ea"/>
                <a:cs typeface="+mn-cs"/>
              </a:rPr>
              <a:t>Step 1 (“Practice Step One”)</a:t>
            </a:r>
          </a:p>
        </p:txBody>
      </p:sp>
      <p:sp>
        <p:nvSpPr>
          <p:cNvPr id="3" name="Content Placeholder 2"/>
          <p:cNvSpPr>
            <a:spLocks noGrp="1"/>
          </p:cNvSpPr>
          <p:nvPr>
            <p:ph idx="1"/>
          </p:nvPr>
        </p:nvSpPr>
        <p:spPr>
          <a:xfrm>
            <a:off x="717176" y="1825624"/>
            <a:ext cx="10784542" cy="4309965"/>
          </a:xfrm>
        </p:spPr>
        <p:txBody>
          <a:bodyPr>
            <a:noAutofit/>
          </a:bodyPr>
          <a:lstStyle/>
          <a:p>
            <a:pPr marL="0" lvl="1" indent="0">
              <a:spcBef>
                <a:spcPts val="600"/>
              </a:spcBef>
              <a:buSzPct val="100000"/>
              <a:buNone/>
              <a:defRPr/>
            </a:pPr>
            <a:r>
              <a:rPr lang="en-US" altLang="en-US" sz="2400" dirty="0">
                <a:solidFill>
                  <a:schemeClr val="tx1">
                    <a:lumMod val="50000"/>
                  </a:schemeClr>
                </a:solidFill>
              </a:rPr>
              <a:t>Purpose: familiarize student with interface, help TA determine student comfort level with technology and test</a:t>
            </a:r>
          </a:p>
          <a:p>
            <a:pPr marL="342900" lvl="1" indent="-342900">
              <a:spcBef>
                <a:spcPts val="600"/>
              </a:spcBef>
              <a:buSzPct val="100000"/>
              <a:defRPr/>
            </a:pPr>
            <a:r>
              <a:rPr lang="en-US" altLang="en-US" sz="2400" dirty="0">
                <a:solidFill>
                  <a:schemeClr val="tx1">
                    <a:lumMod val="50000"/>
                  </a:schemeClr>
                </a:solidFill>
              </a:rPr>
              <a:t>A limited set of unscored items</a:t>
            </a:r>
          </a:p>
          <a:p>
            <a:pPr marL="342900" lvl="1" indent="-342900">
              <a:spcBef>
                <a:spcPts val="600"/>
              </a:spcBef>
              <a:buSzPct val="100000"/>
              <a:defRPr/>
            </a:pPr>
            <a:r>
              <a:rPr lang="en-US" altLang="en-US" sz="2400" dirty="0">
                <a:solidFill>
                  <a:schemeClr val="tx1">
                    <a:lumMod val="50000"/>
                  </a:schemeClr>
                </a:solidFill>
              </a:rPr>
              <a:t>1-to-1 with TA</a:t>
            </a:r>
          </a:p>
          <a:p>
            <a:pPr marL="342900" lvl="1" indent="-342900">
              <a:spcBef>
                <a:spcPts val="600"/>
              </a:spcBef>
              <a:buSzPct val="100000"/>
              <a:defRPr/>
            </a:pPr>
            <a:r>
              <a:rPr lang="en-US" altLang="en-US" sz="2400" dirty="0">
                <a:solidFill>
                  <a:schemeClr val="tx1">
                    <a:lumMod val="50000"/>
                  </a:schemeClr>
                </a:solidFill>
              </a:rPr>
              <a:t>Last couple of items are Speaking</a:t>
            </a:r>
          </a:p>
          <a:p>
            <a:pPr marL="800100" lvl="2" indent="-344488">
              <a:spcBef>
                <a:spcPts val="600"/>
              </a:spcBef>
              <a:buSzPct val="100000"/>
              <a:defRPr/>
            </a:pPr>
            <a:r>
              <a:rPr lang="en-US" altLang="en-US" sz="2400" dirty="0">
                <a:solidFill>
                  <a:schemeClr val="tx1">
                    <a:lumMod val="50000"/>
                  </a:schemeClr>
                </a:solidFill>
              </a:rPr>
              <a:t>Review “too soft” warning</a:t>
            </a:r>
          </a:p>
          <a:p>
            <a:pPr marL="342900" lvl="1" indent="-342900">
              <a:spcBef>
                <a:spcPts val="600"/>
              </a:spcBef>
              <a:buSzPct val="100000"/>
              <a:defRPr/>
            </a:pPr>
            <a:r>
              <a:rPr lang="en-US" altLang="en-US" sz="2400" dirty="0">
                <a:solidFill>
                  <a:schemeClr val="tx1">
                    <a:lumMod val="50000"/>
                  </a:schemeClr>
                </a:solidFill>
              </a:rPr>
              <a:t>At end, TA (not student!) indicates student participation and familiarity with technology.</a:t>
            </a:r>
          </a:p>
          <a:p>
            <a:pPr marL="800100" lvl="2" indent="-344488">
              <a:spcBef>
                <a:spcPts val="600"/>
              </a:spcBef>
              <a:buSzPct val="100000"/>
              <a:defRPr/>
            </a:pPr>
            <a:r>
              <a:rPr lang="en-US" altLang="en-US" sz="2400" dirty="0">
                <a:solidFill>
                  <a:schemeClr val="tx1">
                    <a:lumMod val="50000"/>
                  </a:schemeClr>
                </a:solidFill>
              </a:rPr>
              <a:t>A student may proceed independently or one-to-one with technology assistance from TA</a:t>
            </a:r>
          </a:p>
          <a:p>
            <a:pPr marL="800100" lvl="2" indent="-344488">
              <a:spcBef>
                <a:spcPts val="600"/>
              </a:spcBef>
              <a:buSzPct val="100000"/>
              <a:defRPr/>
            </a:pPr>
            <a:r>
              <a:rPr lang="en-US" altLang="en-US" sz="2400" dirty="0">
                <a:solidFill>
                  <a:schemeClr val="tx1">
                    <a:lumMod val="50000"/>
                  </a:schemeClr>
                </a:solidFill>
              </a:rPr>
              <a:t>Practice Step One must be finished for a usable Screener score</a:t>
            </a:r>
          </a:p>
        </p:txBody>
      </p:sp>
      <p:sp>
        <p:nvSpPr>
          <p:cNvPr id="4" name="TextBox 3">
            <a:extLst>
              <a:ext uri="{FF2B5EF4-FFF2-40B4-BE49-F238E27FC236}">
                <a16:creationId xmlns:a16="http://schemas.microsoft.com/office/drawing/2014/main" id="{3BF5FD71-AE16-AE46-9D79-20C837E6C6E9}"/>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21</a:t>
            </a:fld>
            <a:endParaRPr lang="en-US" dirty="0"/>
          </a:p>
        </p:txBody>
      </p:sp>
    </p:spTree>
    <p:extLst>
      <p:ext uri="{BB962C8B-B14F-4D97-AF65-F5344CB8AC3E}">
        <p14:creationId xmlns:p14="http://schemas.microsoft.com/office/powerpoint/2010/main" val="2419716145"/>
      </p:ext>
    </p:extLst>
  </p:cSld>
  <p:clrMapOvr>
    <a:masterClrMapping/>
  </p:clrMapOvr>
  <mc:AlternateContent xmlns:mc="http://schemas.openxmlformats.org/markup-compatibility/2006" xmlns:p14="http://schemas.microsoft.com/office/powerpoint/2010/main">
    <mc:Choice Requires="p14">
      <p:transition spd="slow" p14:dur="2000" advTm="26140"/>
    </mc:Choice>
    <mc:Fallback xmlns="">
      <p:transition spd="slow" advTm="2614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pPr eaLnBrk="1" hangingPunct="1">
              <a:defRPr/>
            </a:pPr>
            <a:r>
              <a:rPr lang="en-US" altLang="en-US" sz="4000" dirty="0">
                <a:ea typeface="+mn-ea"/>
                <a:cs typeface="+mn-cs"/>
              </a:rPr>
              <a:t>Step 1 Screenshot (1/2)</a:t>
            </a:r>
          </a:p>
        </p:txBody>
      </p:sp>
      <p:sp>
        <p:nvSpPr>
          <p:cNvPr id="7" name="TextBox 6">
            <a:extLst>
              <a:ext uri="{FF2B5EF4-FFF2-40B4-BE49-F238E27FC236}">
                <a16:creationId xmlns:a16="http://schemas.microsoft.com/office/drawing/2014/main" id="{F574CAB6-1F9B-EDAF-078B-D035446912EE}"/>
              </a:ext>
            </a:extLst>
          </p:cNvPr>
          <p:cNvSpPr txBox="1"/>
          <p:nvPr/>
        </p:nvSpPr>
        <p:spPr>
          <a:xfrm>
            <a:off x="609600" y="1838325"/>
            <a:ext cx="3886200" cy="1569660"/>
          </a:xfrm>
          <a:prstGeom prst="rect">
            <a:avLst/>
          </a:prstGeom>
          <a:noFill/>
        </p:spPr>
        <p:txBody>
          <a:bodyPr wrap="square" rtlCol="0">
            <a:spAutoFit/>
          </a:bodyPr>
          <a:lstStyle/>
          <a:p>
            <a:r>
              <a:rPr lang="en-US" sz="2400" dirty="0">
                <a:latin typeface="Calibri" panose="020F0502020204030204" pitchFamily="34" charset="0"/>
                <a:cs typeface="Calibri" panose="020F0502020204030204" pitchFamily="34" charset="0"/>
              </a:rPr>
              <a:t>Insufficient supervision during this step is a frequent cause of ELPA Screener improprieties.</a:t>
            </a:r>
          </a:p>
        </p:txBody>
      </p:sp>
      <p:pic>
        <p:nvPicPr>
          <p:cNvPr id="6" name="Picture 2" descr="Practice step 1 screenshot">
            <a:extLst>
              <a:ext uri="{FF2B5EF4-FFF2-40B4-BE49-F238E27FC236}">
                <a16:creationId xmlns:a16="http://schemas.microsoft.com/office/drawing/2014/main" id="{6F9988EB-B55A-4544-923A-2801B7C4BAD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6890"/>
          <a:stretch>
            <a:fillRect/>
          </a:stretch>
        </p:blipFill>
        <p:spPr bwMode="auto">
          <a:xfrm>
            <a:off x="5391149" y="1711780"/>
            <a:ext cx="6272493" cy="4856638"/>
          </a:xfrm>
          <a:prstGeom prst="rect">
            <a:avLst/>
          </a:prstGeom>
          <a:noFill/>
          <a:ln w="28575">
            <a:solidFill>
              <a:schemeClr val="accent4"/>
            </a:solidFill>
          </a:ln>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10D5DBED-12E1-DBBD-733B-18798A44C7FC}"/>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Tree>
    <p:extLst>
      <p:ext uri="{BB962C8B-B14F-4D97-AF65-F5344CB8AC3E}">
        <p14:creationId xmlns:p14="http://schemas.microsoft.com/office/powerpoint/2010/main" val="608891559"/>
      </p:ext>
    </p:extLst>
  </p:cSld>
  <p:clrMapOvr>
    <a:masterClrMapping/>
  </p:clrMapOvr>
  <mc:AlternateContent xmlns:mc="http://schemas.openxmlformats.org/markup-compatibility/2006" xmlns:p14="http://schemas.microsoft.com/office/powerpoint/2010/main">
    <mc:Choice Requires="p14">
      <p:transition spd="slow" p14:dur="2000" advTm="15986"/>
    </mc:Choice>
    <mc:Fallback xmlns="">
      <p:transition spd="slow" advTm="15986"/>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pPr eaLnBrk="1" hangingPunct="1">
              <a:defRPr/>
            </a:pPr>
            <a:r>
              <a:rPr lang="en-US" altLang="en-US" sz="4000" dirty="0">
                <a:ea typeface="+mn-ea"/>
                <a:cs typeface="+mn-cs"/>
              </a:rPr>
              <a:t>Step 1 Screenshot (2/2)</a:t>
            </a:r>
          </a:p>
        </p:txBody>
      </p:sp>
      <p:pic>
        <p:nvPicPr>
          <p:cNvPr id="7" name="Content Placeholder 3" descr="Practice step 1 screenshot">
            <a:extLst>
              <a:ext uri="{FF2B5EF4-FFF2-40B4-BE49-F238E27FC236}">
                <a16:creationId xmlns:a16="http://schemas.microsoft.com/office/drawing/2014/main" id="{ED08FF47-59EB-413B-A099-CBCCAC6E5D0D}"/>
              </a:ext>
            </a:extLst>
          </p:cNvPr>
          <p:cNvPicPr>
            <a:picLocks noGrp="1" noChangeAspect="1"/>
          </p:cNvPicPr>
          <p:nvPr>
            <p:ph idx="1"/>
          </p:nvPr>
        </p:nvPicPr>
        <p:blipFill>
          <a:blip r:embed="rId3"/>
          <a:stretch>
            <a:fillRect/>
          </a:stretch>
        </p:blipFill>
        <p:spPr>
          <a:xfrm>
            <a:off x="830613" y="1890270"/>
            <a:ext cx="7027637" cy="3656218"/>
          </a:xfrm>
          <a:prstGeom prst="rect">
            <a:avLst/>
          </a:prstGeom>
          <a:ln w="28575">
            <a:solidFill>
              <a:schemeClr val="accent4"/>
            </a:solidFill>
          </a:ln>
        </p:spPr>
      </p:pic>
      <p:sp>
        <p:nvSpPr>
          <p:cNvPr id="6" name="TextBox 5">
            <a:extLst>
              <a:ext uri="{FF2B5EF4-FFF2-40B4-BE49-F238E27FC236}">
                <a16:creationId xmlns:a16="http://schemas.microsoft.com/office/drawing/2014/main" id="{D426B8C6-5D6D-6E0F-EF41-100B37C3E6E1}"/>
              </a:ext>
            </a:extLst>
          </p:cNvPr>
          <p:cNvSpPr txBox="1"/>
          <p:nvPr/>
        </p:nvSpPr>
        <p:spPr>
          <a:xfrm>
            <a:off x="8220075" y="1825553"/>
            <a:ext cx="3352799" cy="3785652"/>
          </a:xfrm>
          <a:prstGeom prst="rect">
            <a:avLst/>
          </a:prstGeom>
          <a:noFill/>
        </p:spPr>
        <p:txBody>
          <a:bodyPr wrap="square" rtlCol="0">
            <a:spAutoFit/>
          </a:bodyPr>
          <a:lstStyle/>
          <a:p>
            <a:r>
              <a:rPr lang="en-US" sz="2400" dirty="0">
                <a:latin typeface="Calibri" panose="020F0502020204030204" pitchFamily="34" charset="0"/>
                <a:cs typeface="Calibri" panose="020F0502020204030204" pitchFamily="34" charset="0"/>
              </a:rPr>
              <a:t>If you see this screen and select option C, the next step is for your DTC to submit a test impropriety report and request that the test be </a:t>
            </a:r>
            <a:r>
              <a:rPr lang="en-US" sz="2400" b="1" dirty="0">
                <a:latin typeface="Calibri" panose="020F0502020204030204" pitchFamily="34" charset="0"/>
                <a:cs typeface="Calibri" panose="020F0502020204030204" pitchFamily="34" charset="0"/>
              </a:rPr>
              <a:t>Reset</a:t>
            </a:r>
            <a:r>
              <a:rPr lang="en-US" sz="2400" dirty="0">
                <a:latin typeface="Calibri" panose="020F0502020204030204" pitchFamily="34" charset="0"/>
                <a:cs typeface="Calibri" panose="020F0502020204030204" pitchFamily="34" charset="0"/>
              </a:rPr>
              <a:t>. If the student is designated as a non-participant, a Reopen will not solve the issue.</a:t>
            </a:r>
          </a:p>
        </p:txBody>
      </p:sp>
      <p:sp>
        <p:nvSpPr>
          <p:cNvPr id="3" name="TextBox 2">
            <a:extLst>
              <a:ext uri="{FF2B5EF4-FFF2-40B4-BE49-F238E27FC236}">
                <a16:creationId xmlns:a16="http://schemas.microsoft.com/office/drawing/2014/main" id="{FC023812-B9D8-E329-F98E-E07B276B99D9}"/>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23</a:t>
            </a:fld>
            <a:endParaRPr lang="en-US" dirty="0"/>
          </a:p>
        </p:txBody>
      </p:sp>
    </p:spTree>
    <p:extLst>
      <p:ext uri="{BB962C8B-B14F-4D97-AF65-F5344CB8AC3E}">
        <p14:creationId xmlns:p14="http://schemas.microsoft.com/office/powerpoint/2010/main" val="1868541569"/>
      </p:ext>
    </p:extLst>
  </p:cSld>
  <p:clrMapOvr>
    <a:masterClrMapping/>
  </p:clrMapOvr>
  <mc:AlternateContent xmlns:mc="http://schemas.openxmlformats.org/markup-compatibility/2006" xmlns:p14="http://schemas.microsoft.com/office/powerpoint/2010/main">
    <mc:Choice Requires="p14">
      <p:transition spd="slow" p14:dur="2000" advTm="21064"/>
    </mc:Choice>
    <mc:Fallback xmlns="">
      <p:transition spd="slow" advTm="21064"/>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000" dirty="0"/>
              <a:t>Who is a Participant?</a:t>
            </a:r>
            <a:endParaRPr lang="en-US" sz="4000" dirty="0"/>
          </a:p>
        </p:txBody>
      </p:sp>
      <p:sp>
        <p:nvSpPr>
          <p:cNvPr id="4" name="Content Placeholder 3"/>
          <p:cNvSpPr>
            <a:spLocks noGrp="1"/>
          </p:cNvSpPr>
          <p:nvPr>
            <p:ph idx="1"/>
          </p:nvPr>
        </p:nvSpPr>
        <p:spPr>
          <a:xfrm>
            <a:off x="717176" y="1821890"/>
            <a:ext cx="5283574" cy="4109010"/>
          </a:xfrm>
          <a:ln w="28575">
            <a:solidFill>
              <a:schemeClr val="accent4"/>
            </a:solidFill>
          </a:ln>
        </p:spPr>
        <p:txBody>
          <a:bodyPr>
            <a:normAutofit/>
          </a:bodyPr>
          <a:lstStyle/>
          <a:p>
            <a:pPr marL="0" indent="0">
              <a:lnSpc>
                <a:spcPct val="100000"/>
              </a:lnSpc>
              <a:spcBef>
                <a:spcPts val="600"/>
              </a:spcBef>
              <a:buNone/>
            </a:pPr>
            <a:r>
              <a:rPr lang="en-US" sz="2400" b="1" dirty="0"/>
              <a:t>Participant examples</a:t>
            </a:r>
          </a:p>
          <a:p>
            <a:pPr marL="342900" indent="-342900">
              <a:lnSpc>
                <a:spcPct val="100000"/>
              </a:lnSpc>
              <a:spcBef>
                <a:spcPts val="600"/>
              </a:spcBef>
            </a:pPr>
            <a:r>
              <a:rPr lang="en-US" sz="2400" dirty="0"/>
              <a:t>Responds in a language other than English</a:t>
            </a:r>
          </a:p>
          <a:p>
            <a:pPr marL="342900" indent="-342900">
              <a:lnSpc>
                <a:spcPct val="100000"/>
              </a:lnSpc>
              <a:spcBef>
                <a:spcPts val="600"/>
              </a:spcBef>
            </a:pPr>
            <a:r>
              <a:rPr lang="en-US" sz="2400" dirty="0"/>
              <a:t>“Clicks through” to finish as fast as possible</a:t>
            </a:r>
          </a:p>
          <a:p>
            <a:pPr marL="342900" indent="-342900">
              <a:lnSpc>
                <a:spcPct val="100000"/>
              </a:lnSpc>
              <a:spcBef>
                <a:spcPts val="600"/>
              </a:spcBef>
            </a:pPr>
            <a:r>
              <a:rPr lang="en-US" sz="2400" dirty="0"/>
              <a:t>Engages nonverbally (e.g. pointing)</a:t>
            </a:r>
          </a:p>
          <a:p>
            <a:pPr marL="342900" indent="-342900">
              <a:lnSpc>
                <a:spcPct val="100000"/>
              </a:lnSpc>
              <a:spcBef>
                <a:spcPts val="600"/>
              </a:spcBef>
            </a:pPr>
            <a:r>
              <a:rPr lang="en-US" sz="2400" dirty="0"/>
              <a:t>All responses “I don’t know”</a:t>
            </a:r>
          </a:p>
          <a:p>
            <a:pPr marL="342900" indent="-342900">
              <a:lnSpc>
                <a:spcPct val="100000"/>
              </a:lnSpc>
              <a:spcBef>
                <a:spcPts val="600"/>
              </a:spcBef>
            </a:pPr>
            <a:r>
              <a:rPr lang="en-US" sz="2400" dirty="0"/>
              <a:t>“Plays” with test</a:t>
            </a:r>
          </a:p>
        </p:txBody>
      </p:sp>
      <p:sp>
        <p:nvSpPr>
          <p:cNvPr id="6" name="Content Placeholder 5"/>
          <p:cNvSpPr>
            <a:spLocks noGrp="1"/>
          </p:cNvSpPr>
          <p:nvPr>
            <p:ph sz="half" idx="4294967295"/>
          </p:nvPr>
        </p:nvSpPr>
        <p:spPr>
          <a:xfrm>
            <a:off x="6218145" y="1825625"/>
            <a:ext cx="5283574" cy="4105275"/>
          </a:xfrm>
          <a:ln w="28575">
            <a:solidFill>
              <a:schemeClr val="accent4"/>
            </a:solidFill>
          </a:ln>
        </p:spPr>
        <p:txBody>
          <a:bodyPr>
            <a:normAutofit/>
          </a:bodyPr>
          <a:lstStyle/>
          <a:p>
            <a:pPr marL="0" indent="0">
              <a:lnSpc>
                <a:spcPct val="100000"/>
              </a:lnSpc>
              <a:spcBef>
                <a:spcPts val="600"/>
              </a:spcBef>
              <a:buNone/>
            </a:pPr>
            <a:r>
              <a:rPr lang="en-US" sz="2400" b="1" dirty="0"/>
              <a:t>Non-participant examples</a:t>
            </a:r>
          </a:p>
          <a:p>
            <a:pPr marL="342900" indent="-342900">
              <a:lnSpc>
                <a:spcPct val="100000"/>
              </a:lnSpc>
              <a:spcBef>
                <a:spcPts val="600"/>
              </a:spcBef>
            </a:pPr>
            <a:r>
              <a:rPr lang="en-US" sz="2400" dirty="0"/>
              <a:t>Complete refusal</a:t>
            </a:r>
          </a:p>
          <a:p>
            <a:pPr marL="342900" indent="-342900">
              <a:lnSpc>
                <a:spcPct val="100000"/>
              </a:lnSpc>
              <a:spcBef>
                <a:spcPts val="600"/>
              </a:spcBef>
            </a:pPr>
            <a:r>
              <a:rPr lang="en-US" sz="2400" dirty="0"/>
              <a:t>Unable to interact with interface (such as pointing at items on screen)</a:t>
            </a:r>
          </a:p>
          <a:p>
            <a:pPr marL="342900" indent="-342900">
              <a:lnSpc>
                <a:spcPct val="100000"/>
              </a:lnSpc>
              <a:spcBef>
                <a:spcPts val="600"/>
              </a:spcBef>
            </a:pPr>
            <a:r>
              <a:rPr lang="en-US" sz="2400" dirty="0"/>
              <a:t>Totally withdrawn</a:t>
            </a:r>
          </a:p>
        </p:txBody>
      </p:sp>
      <p:sp>
        <p:nvSpPr>
          <p:cNvPr id="3" name="TextBox 2">
            <a:extLst>
              <a:ext uri="{FF2B5EF4-FFF2-40B4-BE49-F238E27FC236}">
                <a16:creationId xmlns:a16="http://schemas.microsoft.com/office/drawing/2014/main" id="{5B311EEA-639F-8821-AF38-D28CDD728038}"/>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7" name="Slide Number Placeholder 6"/>
          <p:cNvSpPr>
            <a:spLocks noGrp="1"/>
          </p:cNvSpPr>
          <p:nvPr>
            <p:ph type="sldNum" sz="quarter" idx="12"/>
          </p:nvPr>
        </p:nvSpPr>
        <p:spPr/>
        <p:txBody>
          <a:bodyPr/>
          <a:lstStyle/>
          <a:p>
            <a:fld id="{D16AC7E5-7E7A-4455-8A13-FD1063EE8E5D}" type="slidenum">
              <a:rPr lang="en-US" smtClean="0"/>
              <a:t>24</a:t>
            </a:fld>
            <a:endParaRPr lang="en-US" dirty="0"/>
          </a:p>
        </p:txBody>
      </p:sp>
    </p:spTree>
    <p:extLst>
      <p:ext uri="{BB962C8B-B14F-4D97-AF65-F5344CB8AC3E}">
        <p14:creationId xmlns:p14="http://schemas.microsoft.com/office/powerpoint/2010/main" val="2067138244"/>
      </p:ext>
    </p:extLst>
  </p:cSld>
  <p:clrMapOvr>
    <a:masterClrMapping/>
  </p:clrMapOvr>
  <mc:AlternateContent xmlns:mc="http://schemas.openxmlformats.org/markup-compatibility/2006" xmlns:p14="http://schemas.microsoft.com/office/powerpoint/2010/main">
    <mc:Choice Requires="p14">
      <p:transition spd="slow" p14:dur="2000" advTm="40519"/>
    </mc:Choice>
    <mc:Fallback xmlns="">
      <p:transition spd="slow" advTm="40519"/>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pPr eaLnBrk="1" hangingPunct="1">
              <a:defRPr/>
            </a:pPr>
            <a:r>
              <a:rPr lang="en-US" altLang="en-US" sz="4000" dirty="0">
                <a:ea typeface="+mn-ea"/>
                <a:cs typeface="+mn-cs"/>
              </a:rPr>
              <a:t>Reflection #4</a:t>
            </a:r>
          </a:p>
        </p:txBody>
      </p:sp>
      <p:sp>
        <p:nvSpPr>
          <p:cNvPr id="3" name="Content Placeholder 2"/>
          <p:cNvSpPr>
            <a:spLocks noGrp="1"/>
          </p:cNvSpPr>
          <p:nvPr>
            <p:ph idx="1"/>
          </p:nvPr>
        </p:nvSpPr>
        <p:spPr/>
        <p:txBody>
          <a:bodyPr>
            <a:noAutofit/>
          </a:bodyPr>
          <a:lstStyle/>
          <a:p>
            <a:pPr marL="0" lvl="1" indent="0">
              <a:lnSpc>
                <a:spcPct val="100000"/>
              </a:lnSpc>
              <a:spcBef>
                <a:spcPts val="600"/>
              </a:spcBef>
              <a:buSzPct val="100000"/>
              <a:buNone/>
              <a:defRPr/>
            </a:pPr>
            <a:r>
              <a:rPr lang="en-US" altLang="en-US" sz="2400" dirty="0">
                <a:solidFill>
                  <a:schemeClr val="tx1">
                    <a:lumMod val="50000"/>
                  </a:schemeClr>
                </a:solidFill>
              </a:rPr>
              <a:t>Suggested TA turn and talk:</a:t>
            </a:r>
          </a:p>
          <a:p>
            <a:pPr marL="342900" lvl="1" indent="-342900">
              <a:lnSpc>
                <a:spcPct val="100000"/>
              </a:lnSpc>
              <a:spcBef>
                <a:spcPts val="600"/>
              </a:spcBef>
              <a:spcAft>
                <a:spcPts val="600"/>
              </a:spcAft>
              <a:buSzPct val="100000"/>
              <a:defRPr/>
            </a:pPr>
            <a:r>
              <a:rPr lang="en-US" altLang="en-US" sz="2400" dirty="0">
                <a:solidFill>
                  <a:schemeClr val="tx1">
                    <a:lumMod val="50000"/>
                  </a:schemeClr>
                </a:solidFill>
              </a:rPr>
              <a:t>What will you see when you first log into the Screener? How is this different from the Sample Test? [“Sample Test” in tiny letters in the top bar vs. “Practice” in large letters under item number]</a:t>
            </a:r>
          </a:p>
          <a:p>
            <a:pPr marL="342900" lvl="1" indent="-342900">
              <a:lnSpc>
                <a:spcPct val="100000"/>
              </a:lnSpc>
              <a:spcBef>
                <a:spcPts val="600"/>
              </a:spcBef>
              <a:spcAft>
                <a:spcPts val="600"/>
              </a:spcAft>
              <a:buSzPct val="100000"/>
              <a:defRPr/>
            </a:pPr>
            <a:r>
              <a:rPr lang="en-US" altLang="en-US" sz="2400" dirty="0">
                <a:solidFill>
                  <a:schemeClr val="tx1">
                    <a:lumMod val="50000"/>
                  </a:schemeClr>
                </a:solidFill>
              </a:rPr>
              <a:t>Generate at least three “what if” questions you will ask students (or ask </a:t>
            </a:r>
            <a:r>
              <a:rPr lang="en-US" altLang="en-US" sz="2400" i="1" dirty="0">
                <a:solidFill>
                  <a:schemeClr val="tx1">
                    <a:lumMod val="50000"/>
                  </a:schemeClr>
                </a:solidFill>
              </a:rPr>
              <a:t>about </a:t>
            </a:r>
            <a:r>
              <a:rPr lang="en-US" altLang="en-US" sz="2400" dirty="0">
                <a:solidFill>
                  <a:schemeClr val="tx1">
                    <a:lumMod val="50000"/>
                  </a:schemeClr>
                </a:solidFill>
              </a:rPr>
              <a:t>students) to verify that they can successfully use the technology.</a:t>
            </a:r>
          </a:p>
          <a:p>
            <a:pPr marL="342900" lvl="1" indent="-342900">
              <a:lnSpc>
                <a:spcPct val="100000"/>
              </a:lnSpc>
              <a:spcBef>
                <a:spcPts val="600"/>
              </a:spcBef>
              <a:spcAft>
                <a:spcPts val="600"/>
              </a:spcAft>
              <a:buSzPct val="100000"/>
              <a:defRPr/>
            </a:pPr>
            <a:r>
              <a:rPr lang="en-US" altLang="en-US" sz="2400" dirty="0">
                <a:solidFill>
                  <a:schemeClr val="tx1">
                    <a:lumMod val="50000"/>
                  </a:schemeClr>
                </a:solidFill>
              </a:rPr>
              <a:t>Explain the difference between a participant and a non-participant.</a:t>
            </a:r>
          </a:p>
          <a:p>
            <a:pPr marL="0" lvl="1" indent="0">
              <a:spcBef>
                <a:spcPts val="0"/>
              </a:spcBef>
              <a:buSzPct val="100000"/>
              <a:buNone/>
              <a:defRPr/>
            </a:pPr>
            <a:endParaRPr lang="en-US" altLang="en-US" sz="2000" dirty="0">
              <a:solidFill>
                <a:schemeClr val="tx1">
                  <a:lumMod val="50000"/>
                </a:schemeClr>
              </a:solidFill>
            </a:endParaRPr>
          </a:p>
        </p:txBody>
      </p:sp>
      <p:sp>
        <p:nvSpPr>
          <p:cNvPr id="4" name="TextBox 3">
            <a:extLst>
              <a:ext uri="{FF2B5EF4-FFF2-40B4-BE49-F238E27FC236}">
                <a16:creationId xmlns:a16="http://schemas.microsoft.com/office/drawing/2014/main" id="{F2E525A2-432E-7009-B177-8FA5F9EB1163}"/>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3"/>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25</a:t>
            </a:fld>
            <a:endParaRPr lang="en-US" dirty="0"/>
          </a:p>
        </p:txBody>
      </p:sp>
    </p:spTree>
    <p:extLst>
      <p:ext uri="{BB962C8B-B14F-4D97-AF65-F5344CB8AC3E}">
        <p14:creationId xmlns:p14="http://schemas.microsoft.com/office/powerpoint/2010/main" val="2862017886"/>
      </p:ext>
    </p:extLst>
  </p:cSld>
  <p:clrMapOvr>
    <a:masterClrMapping/>
  </p:clrMapOvr>
  <mc:AlternateContent xmlns:mc="http://schemas.openxmlformats.org/markup-compatibility/2006" xmlns:p14="http://schemas.microsoft.com/office/powerpoint/2010/main">
    <mc:Choice Requires="p14">
      <p:transition spd="slow" p14:dur="2000" advTm="26533"/>
    </mc:Choice>
    <mc:Fallback xmlns="">
      <p:transition spd="slow" advTm="26533"/>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pPr eaLnBrk="1" hangingPunct="1">
              <a:defRPr/>
            </a:pPr>
            <a:r>
              <a:rPr lang="en-US" altLang="en-US" sz="4000" dirty="0">
                <a:ea typeface="+mn-ea"/>
                <a:cs typeface="+mn-cs"/>
              </a:rPr>
              <a:t>Step 2</a:t>
            </a:r>
          </a:p>
        </p:txBody>
      </p:sp>
      <p:sp>
        <p:nvSpPr>
          <p:cNvPr id="3" name="Content Placeholder 2"/>
          <p:cNvSpPr>
            <a:spLocks noGrp="1"/>
          </p:cNvSpPr>
          <p:nvPr>
            <p:ph idx="1"/>
          </p:nvPr>
        </p:nvSpPr>
        <p:spPr>
          <a:xfrm>
            <a:off x="717176" y="1825625"/>
            <a:ext cx="7445749" cy="4109010"/>
          </a:xfrm>
        </p:spPr>
        <p:txBody>
          <a:bodyPr>
            <a:noAutofit/>
          </a:bodyPr>
          <a:lstStyle/>
          <a:p>
            <a:pPr marL="0" lvl="1" indent="0">
              <a:spcBef>
                <a:spcPts val="600"/>
              </a:spcBef>
              <a:buSzPct val="100000"/>
              <a:buNone/>
              <a:defRPr/>
            </a:pPr>
            <a:r>
              <a:rPr lang="en-US" altLang="en-US" dirty="0">
                <a:solidFill>
                  <a:schemeClr val="tx1">
                    <a:lumMod val="50000"/>
                  </a:schemeClr>
                </a:solidFill>
              </a:rPr>
              <a:t>Begins with set of speaking items</a:t>
            </a:r>
          </a:p>
          <a:p>
            <a:pPr marL="800100" lvl="2" indent="-344488">
              <a:spcBef>
                <a:spcPts val="600"/>
              </a:spcBef>
              <a:buSzPct val="100000"/>
              <a:defRPr/>
            </a:pPr>
            <a:r>
              <a:rPr lang="en-US" altLang="en-US" dirty="0">
                <a:solidFill>
                  <a:schemeClr val="tx1">
                    <a:lumMod val="50000"/>
                  </a:schemeClr>
                </a:solidFill>
              </a:rPr>
              <a:t>TA hand-scores on 2-point rubric (</a:t>
            </a:r>
            <a:r>
              <a:rPr lang="en-US" altLang="en-US" dirty="0"/>
              <a:t>never the </a:t>
            </a:r>
            <a:r>
              <a:rPr lang="en-US" altLang="en-US" dirty="0">
                <a:solidFill>
                  <a:schemeClr val="tx1">
                    <a:lumMod val="50000"/>
                  </a:schemeClr>
                </a:solidFill>
              </a:rPr>
              <a:t>student!)</a:t>
            </a:r>
          </a:p>
          <a:p>
            <a:pPr marL="800100" lvl="2" indent="-344488">
              <a:spcBef>
                <a:spcPts val="600"/>
              </a:spcBef>
              <a:buSzPct val="100000"/>
              <a:defRPr/>
            </a:pPr>
            <a:r>
              <a:rPr lang="en-US" altLang="en-US" dirty="0">
                <a:solidFill>
                  <a:schemeClr val="tx1">
                    <a:lumMod val="50000"/>
                  </a:schemeClr>
                </a:solidFill>
              </a:rPr>
              <a:t>Have enrichment materials nearby in case they are needed</a:t>
            </a:r>
          </a:p>
          <a:p>
            <a:pPr marL="0" lvl="1" indent="0">
              <a:spcBef>
                <a:spcPts val="600"/>
              </a:spcBef>
              <a:buSzPct val="100000"/>
              <a:buNone/>
              <a:defRPr/>
            </a:pPr>
            <a:r>
              <a:rPr lang="en-US" altLang="en-US" dirty="0">
                <a:solidFill>
                  <a:schemeClr val="tx1">
                    <a:lumMod val="50000"/>
                  </a:schemeClr>
                </a:solidFill>
              </a:rPr>
              <a:t>Continues with mixed items from other three domains</a:t>
            </a:r>
          </a:p>
          <a:p>
            <a:pPr marL="800100" lvl="2" indent="-344488">
              <a:spcBef>
                <a:spcPts val="600"/>
              </a:spcBef>
              <a:buSzPct val="100000"/>
              <a:defRPr/>
            </a:pPr>
            <a:r>
              <a:rPr lang="en-US" altLang="en-US" sz="2400" dirty="0">
                <a:solidFill>
                  <a:schemeClr val="tx1">
                    <a:lumMod val="50000"/>
                  </a:schemeClr>
                </a:solidFill>
              </a:rPr>
              <a:t>All machine-scored</a:t>
            </a:r>
          </a:p>
          <a:p>
            <a:pPr marL="0" lvl="1" indent="0">
              <a:spcBef>
                <a:spcPts val="600"/>
              </a:spcBef>
              <a:buSzPct val="100000"/>
              <a:buNone/>
              <a:defRPr/>
            </a:pPr>
            <a:r>
              <a:rPr lang="en-US" altLang="en-US" dirty="0">
                <a:solidFill>
                  <a:schemeClr val="tx1">
                    <a:lumMod val="50000"/>
                  </a:schemeClr>
                </a:solidFill>
              </a:rPr>
              <a:t>“Early stop rule”</a:t>
            </a:r>
          </a:p>
          <a:p>
            <a:pPr marL="800100" lvl="2" indent="-344488">
              <a:spcBef>
                <a:spcPts val="600"/>
              </a:spcBef>
              <a:buSzPct val="100000"/>
              <a:defRPr/>
            </a:pPr>
            <a:r>
              <a:rPr lang="en-US" altLang="en-US" sz="2400" dirty="0">
                <a:solidFill>
                  <a:schemeClr val="tx1">
                    <a:lumMod val="50000"/>
                  </a:schemeClr>
                </a:solidFill>
              </a:rPr>
              <a:t>No chance to score Proficient in all domains: test ends</a:t>
            </a:r>
          </a:p>
          <a:p>
            <a:pPr marL="800100" lvl="2" indent="-344488">
              <a:spcBef>
                <a:spcPts val="600"/>
              </a:spcBef>
              <a:buSzPct val="100000"/>
              <a:defRPr/>
            </a:pPr>
            <a:r>
              <a:rPr lang="en-US" altLang="en-US" sz="2400" dirty="0">
                <a:solidFill>
                  <a:schemeClr val="tx1">
                    <a:lumMod val="50000"/>
                  </a:schemeClr>
                </a:solidFill>
              </a:rPr>
              <a:t>Otherwise, student continues to Step 3</a:t>
            </a:r>
          </a:p>
        </p:txBody>
      </p:sp>
      <p:pic>
        <p:nvPicPr>
          <p:cNvPr id="7" name="Picture 6" descr="Handover screenshot&#10;&#10;Test Administrator, give the computer to the Studen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23294" y="2594195"/>
            <a:ext cx="3494280" cy="3017520"/>
          </a:xfrm>
          <a:prstGeom prst="rect">
            <a:avLst/>
          </a:prstGeom>
          <a:ln w="28575">
            <a:solidFill>
              <a:schemeClr val="accent4"/>
            </a:solidFill>
          </a:ln>
        </p:spPr>
      </p:pic>
      <p:sp>
        <p:nvSpPr>
          <p:cNvPr id="4" name="TextBox 3">
            <a:extLst>
              <a:ext uri="{FF2B5EF4-FFF2-40B4-BE49-F238E27FC236}">
                <a16:creationId xmlns:a16="http://schemas.microsoft.com/office/drawing/2014/main" id="{AB5DB0DE-8CAE-F881-1FF6-BE42CA2E2FEE}"/>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26</a:t>
            </a:fld>
            <a:endParaRPr lang="en-US" dirty="0"/>
          </a:p>
        </p:txBody>
      </p:sp>
    </p:spTree>
    <p:extLst>
      <p:ext uri="{BB962C8B-B14F-4D97-AF65-F5344CB8AC3E}">
        <p14:creationId xmlns:p14="http://schemas.microsoft.com/office/powerpoint/2010/main" val="786699901"/>
      </p:ext>
    </p:extLst>
  </p:cSld>
  <p:clrMapOvr>
    <a:masterClrMapping/>
  </p:clrMapOvr>
  <mc:AlternateContent xmlns:mc="http://schemas.openxmlformats.org/markup-compatibility/2006" xmlns:p14="http://schemas.microsoft.com/office/powerpoint/2010/main">
    <mc:Choice Requires="p14">
      <p:transition spd="slow" p14:dur="2000" advTm="56818"/>
    </mc:Choice>
    <mc:Fallback xmlns="">
      <p:transition spd="slow" advTm="56818"/>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pPr eaLnBrk="1" hangingPunct="1">
              <a:defRPr/>
            </a:pPr>
            <a:r>
              <a:rPr lang="en-US" altLang="en-US" sz="4000" dirty="0">
                <a:ea typeface="+mn-ea"/>
                <a:cs typeface="+mn-cs"/>
              </a:rPr>
              <a:t>Reflection #5</a:t>
            </a:r>
          </a:p>
        </p:txBody>
      </p:sp>
      <p:sp>
        <p:nvSpPr>
          <p:cNvPr id="3" name="Content Placeholder 2"/>
          <p:cNvSpPr>
            <a:spLocks noGrp="1"/>
          </p:cNvSpPr>
          <p:nvPr>
            <p:ph idx="1"/>
          </p:nvPr>
        </p:nvSpPr>
        <p:spPr/>
        <p:txBody>
          <a:bodyPr>
            <a:noAutofit/>
          </a:bodyPr>
          <a:lstStyle/>
          <a:p>
            <a:pPr marL="0" lvl="1" indent="0">
              <a:lnSpc>
                <a:spcPct val="100000"/>
              </a:lnSpc>
              <a:spcBef>
                <a:spcPts val="600"/>
              </a:spcBef>
              <a:buSzPct val="100000"/>
              <a:buNone/>
              <a:defRPr/>
            </a:pPr>
            <a:r>
              <a:rPr lang="en-US" altLang="en-US" sz="2400" dirty="0">
                <a:solidFill>
                  <a:schemeClr val="tx1">
                    <a:lumMod val="50000"/>
                  </a:schemeClr>
                </a:solidFill>
              </a:rPr>
              <a:t>(Tailor activity to the needs of the training group)</a:t>
            </a:r>
          </a:p>
          <a:p>
            <a:pPr marL="342900" lvl="1" indent="-342900">
              <a:lnSpc>
                <a:spcPct val="100000"/>
              </a:lnSpc>
              <a:spcBef>
                <a:spcPts val="600"/>
              </a:spcBef>
              <a:buSzPct val="100000"/>
              <a:defRPr/>
            </a:pPr>
            <a:r>
              <a:rPr lang="en-US" altLang="en-US" sz="2400" dirty="0">
                <a:solidFill>
                  <a:schemeClr val="tx1">
                    <a:lumMod val="50000"/>
                  </a:schemeClr>
                </a:solidFill>
              </a:rPr>
              <a:t>Read the Speaking Scoring Document</a:t>
            </a:r>
          </a:p>
          <a:p>
            <a:pPr marL="342900" lvl="1" indent="-342900">
              <a:lnSpc>
                <a:spcPct val="100000"/>
              </a:lnSpc>
              <a:spcBef>
                <a:spcPts val="600"/>
              </a:spcBef>
              <a:buSzPct val="100000"/>
              <a:defRPr/>
            </a:pPr>
            <a:r>
              <a:rPr lang="en-US" altLang="en-US" sz="2400" dirty="0">
                <a:solidFill>
                  <a:schemeClr val="tx1">
                    <a:lumMod val="50000"/>
                  </a:schemeClr>
                </a:solidFill>
              </a:rPr>
              <a:t>Quiz yourselves (pair or group probably better than solo if possible) using the Speaking Scoring Slides.</a:t>
            </a:r>
          </a:p>
          <a:p>
            <a:pPr marL="342900" lvl="1" indent="-342900">
              <a:lnSpc>
                <a:spcPct val="100000"/>
              </a:lnSpc>
              <a:spcBef>
                <a:spcPts val="600"/>
              </a:spcBef>
              <a:buSzPct val="100000"/>
              <a:defRPr/>
            </a:pPr>
            <a:r>
              <a:rPr lang="en-US" altLang="en-US" sz="2400" dirty="0">
                <a:solidFill>
                  <a:schemeClr val="tx1">
                    <a:lumMod val="50000"/>
                  </a:schemeClr>
                </a:solidFill>
              </a:rPr>
              <a:t>Discuss where your answers varied from the suggestions and why they varied. If you disagree with the suggested score, what is your reasoning?</a:t>
            </a:r>
          </a:p>
        </p:txBody>
      </p:sp>
      <p:sp>
        <p:nvSpPr>
          <p:cNvPr id="4" name="TextBox 3">
            <a:extLst>
              <a:ext uri="{FF2B5EF4-FFF2-40B4-BE49-F238E27FC236}">
                <a16:creationId xmlns:a16="http://schemas.microsoft.com/office/drawing/2014/main" id="{36378AD3-59C3-9A39-BA5A-04853E7C4794}"/>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3"/>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27</a:t>
            </a:fld>
            <a:endParaRPr lang="en-US" dirty="0"/>
          </a:p>
        </p:txBody>
      </p:sp>
    </p:spTree>
    <p:extLst>
      <p:ext uri="{BB962C8B-B14F-4D97-AF65-F5344CB8AC3E}">
        <p14:creationId xmlns:p14="http://schemas.microsoft.com/office/powerpoint/2010/main" val="1642161985"/>
      </p:ext>
    </p:extLst>
  </p:cSld>
  <p:clrMapOvr>
    <a:masterClrMapping/>
  </p:clrMapOvr>
  <mc:AlternateContent xmlns:mc="http://schemas.openxmlformats.org/markup-compatibility/2006" xmlns:p14="http://schemas.microsoft.com/office/powerpoint/2010/main">
    <mc:Choice Requires="p14">
      <p:transition spd="slow" p14:dur="2000" advTm="26920"/>
    </mc:Choice>
    <mc:Fallback xmlns="">
      <p:transition spd="slow" advTm="2692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pPr eaLnBrk="1" hangingPunct="1">
              <a:defRPr/>
            </a:pPr>
            <a:r>
              <a:rPr lang="en-US" altLang="en-US" sz="4000" dirty="0">
                <a:ea typeface="+mn-ea"/>
                <a:cs typeface="+mn-cs"/>
              </a:rPr>
              <a:t>Step 3</a:t>
            </a:r>
          </a:p>
        </p:txBody>
      </p:sp>
      <p:sp>
        <p:nvSpPr>
          <p:cNvPr id="3" name="Content Placeholder 2"/>
          <p:cNvSpPr>
            <a:spLocks noGrp="1"/>
          </p:cNvSpPr>
          <p:nvPr>
            <p:ph idx="1"/>
          </p:nvPr>
        </p:nvSpPr>
        <p:spPr/>
        <p:txBody>
          <a:bodyPr>
            <a:noAutofit/>
          </a:bodyPr>
          <a:lstStyle/>
          <a:p>
            <a:pPr marL="342900" lvl="1" indent="-342900">
              <a:lnSpc>
                <a:spcPct val="100000"/>
              </a:lnSpc>
              <a:spcBef>
                <a:spcPts val="600"/>
              </a:spcBef>
              <a:buSzPct val="100000"/>
              <a:defRPr/>
            </a:pPr>
            <a:r>
              <a:rPr lang="en-US" altLang="en-US" sz="2400" dirty="0">
                <a:solidFill>
                  <a:schemeClr val="tx1">
                    <a:lumMod val="50000"/>
                  </a:schemeClr>
                </a:solidFill>
              </a:rPr>
              <a:t>For students who may be Proficient</a:t>
            </a:r>
          </a:p>
          <a:p>
            <a:pPr marL="342900" lvl="1" indent="-342900">
              <a:lnSpc>
                <a:spcPct val="100000"/>
              </a:lnSpc>
              <a:spcBef>
                <a:spcPts val="600"/>
              </a:spcBef>
              <a:buSzPct val="100000"/>
              <a:defRPr/>
            </a:pPr>
            <a:r>
              <a:rPr lang="en-US" altLang="en-US" sz="2400" dirty="0">
                <a:solidFill>
                  <a:schemeClr val="tx1">
                    <a:lumMod val="50000"/>
                  </a:schemeClr>
                </a:solidFill>
              </a:rPr>
              <a:t>Mix of items from all non-exempt domains</a:t>
            </a:r>
          </a:p>
          <a:p>
            <a:pPr marL="800100" lvl="2" indent="-342900">
              <a:lnSpc>
                <a:spcPct val="100000"/>
              </a:lnSpc>
              <a:spcBef>
                <a:spcPts val="600"/>
              </a:spcBef>
              <a:buSzPct val="100000"/>
              <a:defRPr/>
            </a:pPr>
            <a:r>
              <a:rPr lang="en-US" altLang="en-US" dirty="0">
                <a:solidFill>
                  <a:schemeClr val="tx1">
                    <a:lumMod val="50000"/>
                  </a:schemeClr>
                </a:solidFill>
              </a:rPr>
              <a:t>No TA scoring</a:t>
            </a:r>
          </a:p>
          <a:p>
            <a:pPr marL="800100" lvl="2" indent="-342900">
              <a:lnSpc>
                <a:spcPct val="100000"/>
              </a:lnSpc>
              <a:spcBef>
                <a:spcPts val="600"/>
              </a:spcBef>
              <a:buSzPct val="100000"/>
              <a:defRPr/>
            </a:pPr>
            <a:r>
              <a:rPr lang="en-US" altLang="en-US" dirty="0">
                <a:solidFill>
                  <a:schemeClr val="tx1">
                    <a:lumMod val="50000"/>
                  </a:schemeClr>
                </a:solidFill>
              </a:rPr>
              <a:t>Speaking and Writing items scored by vendor</a:t>
            </a:r>
          </a:p>
          <a:p>
            <a:pPr marL="342900" lvl="1" indent="-342900">
              <a:lnSpc>
                <a:spcPct val="100000"/>
              </a:lnSpc>
              <a:spcBef>
                <a:spcPts val="600"/>
              </a:spcBef>
              <a:buSzPct val="100000"/>
              <a:defRPr/>
            </a:pPr>
            <a:r>
              <a:rPr lang="en-US" altLang="en-US" sz="2400" dirty="0">
                <a:solidFill>
                  <a:schemeClr val="tx1">
                    <a:lumMod val="50000"/>
                  </a:schemeClr>
                </a:solidFill>
              </a:rPr>
              <a:t>Takes a little less time than the ELPA Summative</a:t>
            </a:r>
          </a:p>
        </p:txBody>
      </p:sp>
      <p:sp>
        <p:nvSpPr>
          <p:cNvPr id="4" name="TextBox 3">
            <a:extLst>
              <a:ext uri="{FF2B5EF4-FFF2-40B4-BE49-F238E27FC236}">
                <a16:creationId xmlns:a16="http://schemas.microsoft.com/office/drawing/2014/main" id="{53788C4F-39A2-937A-3750-10D97A165494}"/>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28</a:t>
            </a:fld>
            <a:endParaRPr lang="en-US" dirty="0"/>
          </a:p>
        </p:txBody>
      </p:sp>
    </p:spTree>
    <p:extLst>
      <p:ext uri="{BB962C8B-B14F-4D97-AF65-F5344CB8AC3E}">
        <p14:creationId xmlns:p14="http://schemas.microsoft.com/office/powerpoint/2010/main" val="2438839533"/>
      </p:ext>
    </p:extLst>
  </p:cSld>
  <p:clrMapOvr>
    <a:masterClrMapping/>
  </p:clrMapOvr>
  <mc:AlternateContent xmlns:mc="http://schemas.openxmlformats.org/markup-compatibility/2006" xmlns:p14="http://schemas.microsoft.com/office/powerpoint/2010/main">
    <mc:Choice Requires="p14">
      <p:transition spd="slow" p14:dur="2000" advTm="36284"/>
    </mc:Choice>
    <mc:Fallback xmlns="">
      <p:transition spd="slow" advTm="36284"/>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p:txBody>
          <a:bodyPr vert="horz" wrap="square" lIns="91440" tIns="45720" rIns="91440" bIns="45720" numCol="1" rtlCol="0" anchor="b" anchorCtr="0" compatLnSpc="1">
            <a:prstTxWarp prst="textNoShape">
              <a:avLst/>
            </a:prstTxWarp>
            <a:noAutofit/>
          </a:bodyPr>
          <a:lstStyle/>
          <a:p>
            <a:pPr eaLnBrk="1" hangingPunct="1">
              <a:defRPr/>
            </a:pPr>
            <a:r>
              <a:rPr lang="en-US" altLang="en-US" sz="4000" dirty="0">
                <a:ea typeface="+mn-ea"/>
                <a:cs typeface="+mn-cs"/>
              </a:rPr>
              <a:t>Estimated Testing Times (Minutes)</a:t>
            </a:r>
          </a:p>
        </p:txBody>
      </p:sp>
      <p:graphicFrame>
        <p:nvGraphicFramePr>
          <p:cNvPr id="3" name="Table 2" descr="Estimated testing times for ELPA Screener"/>
          <p:cNvGraphicFramePr>
            <a:graphicFrameLocks noGrp="1"/>
          </p:cNvGraphicFramePr>
          <p:nvPr>
            <p:extLst>
              <p:ext uri="{D42A27DB-BD31-4B8C-83A1-F6EECF244321}">
                <p14:modId xmlns:p14="http://schemas.microsoft.com/office/powerpoint/2010/main" val="686188266"/>
              </p:ext>
            </p:extLst>
          </p:nvPr>
        </p:nvGraphicFramePr>
        <p:xfrm>
          <a:off x="2223247" y="1880856"/>
          <a:ext cx="7772399" cy="4032066"/>
        </p:xfrm>
        <a:graphic>
          <a:graphicData uri="http://schemas.openxmlformats.org/drawingml/2006/table">
            <a:tbl>
              <a:tblPr firstRow="1" bandRow="1">
                <a:tableStyleId>{5C22544A-7EE6-4342-B048-85BDC9FD1C3A}</a:tableStyleId>
              </a:tblPr>
              <a:tblGrid>
                <a:gridCol w="1887583">
                  <a:extLst>
                    <a:ext uri="{9D8B030D-6E8A-4147-A177-3AD203B41FA5}">
                      <a16:colId xmlns:a16="http://schemas.microsoft.com/office/drawing/2014/main" val="1294426840"/>
                    </a:ext>
                  </a:extLst>
                </a:gridCol>
                <a:gridCol w="1665514">
                  <a:extLst>
                    <a:ext uri="{9D8B030D-6E8A-4147-A177-3AD203B41FA5}">
                      <a16:colId xmlns:a16="http://schemas.microsoft.com/office/drawing/2014/main" val="1940443167"/>
                    </a:ext>
                  </a:extLst>
                </a:gridCol>
                <a:gridCol w="2109651">
                  <a:extLst>
                    <a:ext uri="{9D8B030D-6E8A-4147-A177-3AD203B41FA5}">
                      <a16:colId xmlns:a16="http://schemas.microsoft.com/office/drawing/2014/main" val="2332575248"/>
                    </a:ext>
                  </a:extLst>
                </a:gridCol>
                <a:gridCol w="2109651">
                  <a:extLst>
                    <a:ext uri="{9D8B030D-6E8A-4147-A177-3AD203B41FA5}">
                      <a16:colId xmlns:a16="http://schemas.microsoft.com/office/drawing/2014/main" val="3805696466"/>
                    </a:ext>
                  </a:extLst>
                </a:gridCol>
              </a:tblGrid>
              <a:tr h="555171">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Grade Band</a:t>
                      </a:r>
                    </a:p>
                  </a:txBody>
                  <a:tcPr anchor="ctr">
                    <a:solidFill>
                      <a:schemeClr val="accent4"/>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Step 2</a:t>
                      </a:r>
                    </a:p>
                  </a:txBody>
                  <a:tcPr anchor="ctr">
                    <a:solidFill>
                      <a:schemeClr val="accent4"/>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Step 3</a:t>
                      </a:r>
                    </a:p>
                  </a:txBody>
                  <a:tcPr anchor="ctr">
                    <a:solidFill>
                      <a:schemeClr val="accent4"/>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Total Time for Steps 2 and 3</a:t>
                      </a:r>
                    </a:p>
                  </a:txBody>
                  <a:tcPr anchor="ctr">
                    <a:solidFill>
                      <a:schemeClr val="accent4"/>
                    </a:solidFill>
                  </a:tcPr>
                </a:tc>
                <a:extLst>
                  <a:ext uri="{0D108BD9-81ED-4DB2-BD59-A6C34878D82A}">
                    <a16:rowId xmlns:a16="http://schemas.microsoft.com/office/drawing/2014/main" val="420050003"/>
                  </a:ext>
                </a:extLst>
              </a:tr>
              <a:tr h="555171">
                <a:tc>
                  <a:txBody>
                    <a:bodyPr/>
                    <a:lstStyle/>
                    <a:p>
                      <a:pPr algn="ctr"/>
                      <a:r>
                        <a:rPr lang="en-US" sz="2000" dirty="0"/>
                        <a:t>K</a:t>
                      </a:r>
                    </a:p>
                  </a:txBody>
                  <a:tcPr anchor="ctr">
                    <a:solidFill>
                      <a:schemeClr val="accent4">
                        <a:lumMod val="20000"/>
                        <a:lumOff val="80000"/>
                      </a:schemeClr>
                    </a:solidFill>
                  </a:tcPr>
                </a:tc>
                <a:tc>
                  <a:txBody>
                    <a:bodyPr/>
                    <a:lstStyle/>
                    <a:p>
                      <a:pPr algn="ctr"/>
                      <a:r>
                        <a:rPr lang="en-US" sz="2000" dirty="0"/>
                        <a:t>8</a:t>
                      </a:r>
                    </a:p>
                  </a:txBody>
                  <a:tcPr anchor="ctr">
                    <a:solidFill>
                      <a:schemeClr val="accent4">
                        <a:lumMod val="20000"/>
                        <a:lumOff val="80000"/>
                      </a:schemeClr>
                    </a:solidFill>
                  </a:tcPr>
                </a:tc>
                <a:tc>
                  <a:txBody>
                    <a:bodyPr/>
                    <a:lstStyle/>
                    <a:p>
                      <a:pPr algn="ctr"/>
                      <a:r>
                        <a:rPr lang="en-US" sz="2000" dirty="0"/>
                        <a:t>+10</a:t>
                      </a:r>
                    </a:p>
                  </a:txBody>
                  <a:tcPr anchor="ctr">
                    <a:solidFill>
                      <a:schemeClr val="accent4">
                        <a:lumMod val="20000"/>
                        <a:lumOff val="80000"/>
                      </a:schemeClr>
                    </a:solidFill>
                  </a:tcPr>
                </a:tc>
                <a:tc>
                  <a:txBody>
                    <a:bodyPr/>
                    <a:lstStyle/>
                    <a:p>
                      <a:pPr algn="ctr"/>
                      <a:r>
                        <a:rPr lang="en-US" sz="2000" dirty="0"/>
                        <a:t>18</a:t>
                      </a:r>
                    </a:p>
                  </a:txBody>
                  <a:tcPr anchor="ctr">
                    <a:solidFill>
                      <a:schemeClr val="accent4">
                        <a:lumMod val="20000"/>
                        <a:lumOff val="80000"/>
                      </a:schemeClr>
                    </a:solidFill>
                  </a:tcPr>
                </a:tc>
                <a:extLst>
                  <a:ext uri="{0D108BD9-81ED-4DB2-BD59-A6C34878D82A}">
                    <a16:rowId xmlns:a16="http://schemas.microsoft.com/office/drawing/2014/main" val="2160618320"/>
                  </a:ext>
                </a:extLst>
              </a:tr>
              <a:tr h="555171">
                <a:tc>
                  <a:txBody>
                    <a:bodyPr/>
                    <a:lstStyle/>
                    <a:p>
                      <a:pPr algn="ctr"/>
                      <a:r>
                        <a:rPr lang="en-US" sz="2000" dirty="0"/>
                        <a:t>G1</a:t>
                      </a:r>
                    </a:p>
                  </a:txBody>
                  <a:tcPr anchor="ctr">
                    <a:solidFill>
                      <a:schemeClr val="accent4">
                        <a:lumMod val="40000"/>
                        <a:lumOff val="60000"/>
                      </a:schemeClr>
                    </a:solidFill>
                  </a:tcPr>
                </a:tc>
                <a:tc>
                  <a:txBody>
                    <a:bodyPr/>
                    <a:lstStyle/>
                    <a:p>
                      <a:pPr algn="ctr"/>
                      <a:r>
                        <a:rPr lang="en-US" sz="2000" dirty="0"/>
                        <a:t>11</a:t>
                      </a:r>
                    </a:p>
                  </a:txBody>
                  <a:tcPr anchor="ctr">
                    <a:solidFill>
                      <a:schemeClr val="accent4">
                        <a:lumMod val="40000"/>
                        <a:lumOff val="6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+17</a:t>
                      </a:r>
                    </a:p>
                  </a:txBody>
                  <a:tcPr anchor="ctr">
                    <a:solidFill>
                      <a:schemeClr val="accent4">
                        <a:lumMod val="40000"/>
                        <a:lumOff val="6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28</a:t>
                      </a:r>
                    </a:p>
                  </a:txBody>
                  <a:tcPr anchor="ctr">
                    <a:solidFill>
                      <a:schemeClr val="accent4">
                        <a:lumMod val="40000"/>
                        <a:lumOff val="60000"/>
                      </a:schemeClr>
                    </a:solidFill>
                  </a:tcPr>
                </a:tc>
                <a:extLst>
                  <a:ext uri="{0D108BD9-81ED-4DB2-BD59-A6C34878D82A}">
                    <a16:rowId xmlns:a16="http://schemas.microsoft.com/office/drawing/2014/main" val="1786289143"/>
                  </a:ext>
                </a:extLst>
              </a:tr>
              <a:tr h="555171">
                <a:tc>
                  <a:txBody>
                    <a:bodyPr/>
                    <a:lstStyle/>
                    <a:p>
                      <a:pPr algn="ctr"/>
                      <a:r>
                        <a:rPr lang="en-US" sz="2000" dirty="0"/>
                        <a:t>G2-3</a:t>
                      </a:r>
                    </a:p>
                  </a:txBody>
                  <a:tcPr anchor="ctr">
                    <a:solidFill>
                      <a:schemeClr val="accent4">
                        <a:lumMod val="20000"/>
                        <a:lumOff val="80000"/>
                      </a:schemeClr>
                    </a:solidFill>
                  </a:tcPr>
                </a:tc>
                <a:tc>
                  <a:txBody>
                    <a:bodyPr/>
                    <a:lstStyle/>
                    <a:p>
                      <a:pPr algn="ctr"/>
                      <a:r>
                        <a:rPr lang="en-US" sz="2000" dirty="0"/>
                        <a:t>11</a:t>
                      </a:r>
                    </a:p>
                  </a:txBody>
                  <a:tcPr anchor="ctr">
                    <a:solidFill>
                      <a:schemeClr val="accent4">
                        <a:lumMod val="20000"/>
                        <a:lumOff val="8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+36</a:t>
                      </a:r>
                    </a:p>
                  </a:txBody>
                  <a:tcPr anchor="ctr">
                    <a:solidFill>
                      <a:schemeClr val="accent4">
                        <a:lumMod val="20000"/>
                        <a:lumOff val="8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47</a:t>
                      </a:r>
                    </a:p>
                  </a:txBody>
                  <a:tcPr anchor="ctr">
                    <a:solidFill>
                      <a:schemeClr val="accent4">
                        <a:lumMod val="20000"/>
                        <a:lumOff val="80000"/>
                      </a:schemeClr>
                    </a:solidFill>
                  </a:tcPr>
                </a:tc>
                <a:extLst>
                  <a:ext uri="{0D108BD9-81ED-4DB2-BD59-A6C34878D82A}">
                    <a16:rowId xmlns:a16="http://schemas.microsoft.com/office/drawing/2014/main" val="4214698984"/>
                  </a:ext>
                </a:extLst>
              </a:tr>
              <a:tr h="555171">
                <a:tc>
                  <a:txBody>
                    <a:bodyPr/>
                    <a:lstStyle/>
                    <a:p>
                      <a:pPr algn="ctr"/>
                      <a:r>
                        <a:rPr lang="en-US" sz="2000" dirty="0"/>
                        <a:t>G4-5</a:t>
                      </a:r>
                    </a:p>
                  </a:txBody>
                  <a:tcPr anchor="ctr">
                    <a:solidFill>
                      <a:schemeClr val="accent4">
                        <a:lumMod val="40000"/>
                        <a:lumOff val="60000"/>
                      </a:schemeClr>
                    </a:solidFill>
                  </a:tcPr>
                </a:tc>
                <a:tc>
                  <a:txBody>
                    <a:bodyPr/>
                    <a:lstStyle/>
                    <a:p>
                      <a:pPr algn="ctr"/>
                      <a:r>
                        <a:rPr lang="en-US" sz="2000" dirty="0"/>
                        <a:t>15</a:t>
                      </a:r>
                    </a:p>
                  </a:txBody>
                  <a:tcPr anchor="ctr">
                    <a:solidFill>
                      <a:schemeClr val="accent4">
                        <a:lumMod val="40000"/>
                        <a:lumOff val="6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+31</a:t>
                      </a:r>
                    </a:p>
                  </a:txBody>
                  <a:tcPr anchor="ctr">
                    <a:solidFill>
                      <a:schemeClr val="accent4">
                        <a:lumMod val="40000"/>
                        <a:lumOff val="6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46</a:t>
                      </a:r>
                    </a:p>
                  </a:txBody>
                  <a:tcPr anchor="ctr">
                    <a:solidFill>
                      <a:schemeClr val="accent4">
                        <a:lumMod val="40000"/>
                        <a:lumOff val="60000"/>
                      </a:schemeClr>
                    </a:solidFill>
                  </a:tcPr>
                </a:tc>
                <a:extLst>
                  <a:ext uri="{0D108BD9-81ED-4DB2-BD59-A6C34878D82A}">
                    <a16:rowId xmlns:a16="http://schemas.microsoft.com/office/drawing/2014/main" val="2509520033"/>
                  </a:ext>
                </a:extLst>
              </a:tr>
              <a:tr h="555171">
                <a:tc>
                  <a:txBody>
                    <a:bodyPr/>
                    <a:lstStyle/>
                    <a:p>
                      <a:pPr algn="ctr"/>
                      <a:r>
                        <a:rPr lang="en-US" sz="2000" dirty="0"/>
                        <a:t>G6-8</a:t>
                      </a:r>
                    </a:p>
                  </a:txBody>
                  <a:tcPr anchor="ctr">
                    <a:solidFill>
                      <a:schemeClr val="accent4">
                        <a:lumMod val="20000"/>
                        <a:lumOff val="80000"/>
                      </a:schemeClr>
                    </a:solidFill>
                  </a:tcPr>
                </a:tc>
                <a:tc>
                  <a:txBody>
                    <a:bodyPr/>
                    <a:lstStyle/>
                    <a:p>
                      <a:pPr algn="ctr"/>
                      <a:r>
                        <a:rPr lang="en-US" sz="2000" dirty="0"/>
                        <a:t>14</a:t>
                      </a:r>
                    </a:p>
                  </a:txBody>
                  <a:tcPr anchor="ctr">
                    <a:solidFill>
                      <a:schemeClr val="accent4">
                        <a:lumMod val="20000"/>
                        <a:lumOff val="8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+37</a:t>
                      </a:r>
                    </a:p>
                  </a:txBody>
                  <a:tcPr anchor="ctr">
                    <a:solidFill>
                      <a:schemeClr val="accent4">
                        <a:lumMod val="20000"/>
                        <a:lumOff val="8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51</a:t>
                      </a:r>
                    </a:p>
                  </a:txBody>
                  <a:tcPr anchor="ctr">
                    <a:solidFill>
                      <a:schemeClr val="accent4">
                        <a:lumMod val="20000"/>
                        <a:lumOff val="80000"/>
                      </a:schemeClr>
                    </a:solidFill>
                  </a:tcPr>
                </a:tc>
                <a:extLst>
                  <a:ext uri="{0D108BD9-81ED-4DB2-BD59-A6C34878D82A}">
                    <a16:rowId xmlns:a16="http://schemas.microsoft.com/office/drawing/2014/main" val="48059960"/>
                  </a:ext>
                </a:extLst>
              </a:tr>
              <a:tr h="555171">
                <a:tc>
                  <a:txBody>
                    <a:bodyPr/>
                    <a:lstStyle/>
                    <a:p>
                      <a:pPr algn="ctr"/>
                      <a:r>
                        <a:rPr lang="en-US" sz="2000" dirty="0"/>
                        <a:t>G9-12</a:t>
                      </a:r>
                    </a:p>
                  </a:txBody>
                  <a:tcPr anchor="ctr">
                    <a:solidFill>
                      <a:schemeClr val="accent4">
                        <a:lumMod val="40000"/>
                        <a:lumOff val="6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19</a:t>
                      </a:r>
                    </a:p>
                  </a:txBody>
                  <a:tcPr anchor="ctr">
                    <a:solidFill>
                      <a:schemeClr val="accent4">
                        <a:lumMod val="40000"/>
                        <a:lumOff val="6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+42</a:t>
                      </a:r>
                    </a:p>
                  </a:txBody>
                  <a:tcPr anchor="ctr">
                    <a:solidFill>
                      <a:schemeClr val="accent4">
                        <a:lumMod val="40000"/>
                        <a:lumOff val="60000"/>
                      </a:schemeClr>
                    </a:solidFill>
                  </a:tcPr>
                </a:tc>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en-US" sz="2000" dirty="0"/>
                        <a:t>61</a:t>
                      </a:r>
                    </a:p>
                  </a:txBody>
                  <a:tcPr anchor="ctr">
                    <a:solidFill>
                      <a:schemeClr val="accent4">
                        <a:lumMod val="40000"/>
                        <a:lumOff val="60000"/>
                      </a:schemeClr>
                    </a:solidFill>
                  </a:tcPr>
                </a:tc>
                <a:extLst>
                  <a:ext uri="{0D108BD9-81ED-4DB2-BD59-A6C34878D82A}">
                    <a16:rowId xmlns:a16="http://schemas.microsoft.com/office/drawing/2014/main" val="3577952130"/>
                  </a:ext>
                </a:extLst>
              </a:tr>
            </a:tbl>
          </a:graphicData>
        </a:graphic>
      </p:graphicFrame>
      <p:sp>
        <p:nvSpPr>
          <p:cNvPr id="4" name="TextBox 3"/>
          <p:cNvSpPr txBox="1"/>
          <p:nvPr/>
        </p:nvSpPr>
        <p:spPr>
          <a:xfrm>
            <a:off x="2223247" y="5879862"/>
            <a:ext cx="8153400" cy="400110"/>
          </a:xfrm>
          <a:prstGeom prst="rect">
            <a:avLst/>
          </a:prstGeom>
          <a:noFill/>
        </p:spPr>
        <p:txBody>
          <a:bodyPr wrap="square" rtlCol="0">
            <a:spAutoFit/>
          </a:bodyPr>
          <a:lstStyle/>
          <a:p>
            <a:r>
              <a:rPr lang="en-US" sz="2000" dirty="0">
                <a:latin typeface="+mn-lt"/>
              </a:rPr>
              <a:t>Data source: 80</a:t>
            </a:r>
            <a:r>
              <a:rPr lang="en-US" sz="2000" baseline="30000" dirty="0">
                <a:latin typeface="+mn-lt"/>
              </a:rPr>
              <a:t>th</a:t>
            </a:r>
            <a:r>
              <a:rPr lang="en-US" sz="2000" dirty="0">
                <a:latin typeface="+mn-lt"/>
              </a:rPr>
              <a:t> percentile, 2024-25 student testing in OR.</a:t>
            </a:r>
          </a:p>
        </p:txBody>
      </p:sp>
      <p:sp>
        <p:nvSpPr>
          <p:cNvPr id="7" name="TextBox 6">
            <a:extLst>
              <a:ext uri="{FF2B5EF4-FFF2-40B4-BE49-F238E27FC236}">
                <a16:creationId xmlns:a16="http://schemas.microsoft.com/office/drawing/2014/main" id="{6EB66FDF-72CD-EBB9-55BA-FE9F0DEB2CE1}"/>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29</a:t>
            </a:fld>
            <a:endParaRPr lang="en-US" dirty="0"/>
          </a:p>
        </p:txBody>
      </p:sp>
    </p:spTree>
    <p:extLst>
      <p:ext uri="{BB962C8B-B14F-4D97-AF65-F5344CB8AC3E}">
        <p14:creationId xmlns:p14="http://schemas.microsoft.com/office/powerpoint/2010/main" val="1351755605"/>
      </p:ext>
    </p:extLst>
  </p:cSld>
  <p:clrMapOvr>
    <a:masterClrMapping/>
  </p:clrMapOvr>
  <mc:AlternateContent xmlns:mc="http://schemas.openxmlformats.org/markup-compatibility/2006" xmlns:p14="http://schemas.microsoft.com/office/powerpoint/2010/main">
    <mc:Choice Requires="p14">
      <p:transition spd="slow" p14:dur="2000" advTm="19058"/>
    </mc:Choice>
    <mc:Fallback xmlns="">
      <p:transition spd="slow" advTm="1905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US" altLang="en-US" sz="4000" dirty="0">
                <a:solidFill>
                  <a:srgbClr val="0070C0"/>
                </a:solidFill>
                <a:ea typeface="+mn-ea"/>
                <a:cs typeface="+mn-cs"/>
              </a:rPr>
              <a:t>Screener and Summative</a:t>
            </a:r>
            <a:endParaRPr lang="en-US" sz="4000" dirty="0">
              <a:solidFill>
                <a:srgbClr val="0070C0"/>
              </a:solidFill>
            </a:endParaRPr>
          </a:p>
        </p:txBody>
      </p:sp>
      <p:sp>
        <p:nvSpPr>
          <p:cNvPr id="12" name="TextBox 11">
            <a:extLst>
              <a:ext uri="{FF2B5EF4-FFF2-40B4-BE49-F238E27FC236}">
                <a16:creationId xmlns:a16="http://schemas.microsoft.com/office/drawing/2014/main" id="{22E7093A-AAD5-BA8F-9300-43556892C7A4}"/>
              </a:ext>
            </a:extLst>
          </p:cNvPr>
          <p:cNvSpPr txBox="1"/>
          <p:nvPr/>
        </p:nvSpPr>
        <p:spPr>
          <a:xfrm>
            <a:off x="533401" y="1775661"/>
            <a:ext cx="5378820" cy="1938992"/>
          </a:xfrm>
          <a:prstGeom prst="rect">
            <a:avLst/>
          </a:prstGeom>
          <a:noFill/>
          <a:ln w="28575">
            <a:solidFill>
              <a:schemeClr val="accent1"/>
            </a:solidFill>
          </a:ln>
        </p:spPr>
        <p:txBody>
          <a:bodyPr wrap="square">
            <a:spAutoFit/>
          </a:bodyPr>
          <a:lstStyle/>
          <a:p>
            <a:pPr marL="0" indent="0">
              <a:buNone/>
            </a:pPr>
            <a:r>
              <a:rPr lang="en-US" sz="2400" b="1" dirty="0">
                <a:latin typeface="+mj-lt"/>
              </a:rPr>
              <a:t>ELPA Screener</a:t>
            </a:r>
          </a:p>
          <a:p>
            <a:pPr marL="342900" indent="-342900">
              <a:lnSpc>
                <a:spcPct val="100000"/>
              </a:lnSpc>
              <a:spcBef>
                <a:spcPts val="0"/>
              </a:spcBef>
              <a:buFont typeface="Arial" panose="020B0604020202020204" pitchFamily="34" charset="0"/>
              <a:buChar char="•"/>
            </a:pPr>
            <a:r>
              <a:rPr lang="en-US" sz="2400" dirty="0">
                <a:latin typeface="+mj-lt"/>
              </a:rPr>
              <a:t>Year-round</a:t>
            </a:r>
          </a:p>
          <a:p>
            <a:pPr marL="342900" indent="-342900">
              <a:lnSpc>
                <a:spcPct val="100000"/>
              </a:lnSpc>
              <a:spcBef>
                <a:spcPts val="0"/>
              </a:spcBef>
              <a:buFont typeface="Arial" panose="020B0604020202020204" pitchFamily="34" charset="0"/>
              <a:buChar char="•"/>
            </a:pPr>
            <a:r>
              <a:rPr lang="en-US" sz="2400" dirty="0">
                <a:latin typeface="+mj-lt"/>
              </a:rPr>
              <a:t>Determines eligibility for ELD services</a:t>
            </a:r>
          </a:p>
          <a:p>
            <a:pPr marL="342900" indent="-342900">
              <a:lnSpc>
                <a:spcPct val="100000"/>
              </a:lnSpc>
              <a:spcBef>
                <a:spcPts val="0"/>
              </a:spcBef>
              <a:buFont typeface="Arial" panose="020B0604020202020204" pitchFamily="34" charset="0"/>
              <a:buChar char="•"/>
            </a:pPr>
            <a:r>
              <a:rPr lang="en-US" sz="2400" dirty="0">
                <a:latin typeface="+mj-lt"/>
              </a:rPr>
              <a:t>Taken once</a:t>
            </a:r>
          </a:p>
          <a:p>
            <a:pPr marL="342900" indent="-342900">
              <a:lnSpc>
                <a:spcPct val="100000"/>
              </a:lnSpc>
              <a:spcBef>
                <a:spcPts val="0"/>
              </a:spcBef>
              <a:buFont typeface="Arial" panose="020B0604020202020204" pitchFamily="34" charset="0"/>
              <a:buChar char="•"/>
            </a:pPr>
            <a:r>
              <a:rPr lang="en-US" sz="2400" dirty="0">
                <a:latin typeface="+mj-lt"/>
              </a:rPr>
              <a:t>Single test</a:t>
            </a:r>
          </a:p>
        </p:txBody>
      </p:sp>
      <p:sp>
        <p:nvSpPr>
          <p:cNvPr id="4" name="TextBox 3">
            <a:extLst>
              <a:ext uri="{FF2B5EF4-FFF2-40B4-BE49-F238E27FC236}">
                <a16:creationId xmlns:a16="http://schemas.microsoft.com/office/drawing/2014/main" id="{B3A0354E-0929-30FA-2566-2625653BA572}"/>
              </a:ext>
            </a:extLst>
          </p:cNvPr>
          <p:cNvSpPr txBox="1"/>
          <p:nvPr/>
        </p:nvSpPr>
        <p:spPr>
          <a:xfrm>
            <a:off x="6279780" y="1775661"/>
            <a:ext cx="5378820" cy="2308324"/>
          </a:xfrm>
          <a:prstGeom prst="rect">
            <a:avLst/>
          </a:prstGeom>
          <a:noFill/>
          <a:ln w="28575">
            <a:solidFill>
              <a:schemeClr val="accent1"/>
            </a:solidFill>
          </a:ln>
        </p:spPr>
        <p:txBody>
          <a:bodyPr wrap="square" rtlCol="0">
            <a:spAutoFit/>
          </a:bodyPr>
          <a:lstStyle/>
          <a:p>
            <a:pPr marL="0" indent="0">
              <a:buNone/>
            </a:pPr>
            <a:r>
              <a:rPr lang="en-US" sz="2400" b="1" dirty="0">
                <a:latin typeface="+mj-lt"/>
              </a:rPr>
              <a:t>ELPA Summative</a:t>
            </a:r>
          </a:p>
          <a:p>
            <a:pPr marL="342900" indent="-342900">
              <a:buFont typeface="Arial" panose="020B0604020202020204" pitchFamily="34" charset="0"/>
              <a:buChar char="•"/>
            </a:pPr>
            <a:r>
              <a:rPr lang="en-US" sz="2400" dirty="0">
                <a:latin typeface="+mj-lt"/>
              </a:rPr>
              <a:t>Specific testing window</a:t>
            </a:r>
          </a:p>
          <a:p>
            <a:pPr marL="342900" indent="-342900">
              <a:buFont typeface="Arial" panose="020B0604020202020204" pitchFamily="34" charset="0"/>
              <a:buChar char="•"/>
            </a:pPr>
            <a:r>
              <a:rPr lang="en-US" sz="2400" dirty="0">
                <a:latin typeface="+mj-lt"/>
              </a:rPr>
              <a:t>Determines readiness to exit ELD program</a:t>
            </a:r>
          </a:p>
          <a:p>
            <a:pPr marL="342900" indent="-342900">
              <a:buFont typeface="Arial" panose="020B0604020202020204" pitchFamily="34" charset="0"/>
              <a:buChar char="•"/>
            </a:pPr>
            <a:r>
              <a:rPr lang="en-US" sz="2400" dirty="0">
                <a:latin typeface="+mj-lt"/>
              </a:rPr>
              <a:t>Taken yearly</a:t>
            </a:r>
          </a:p>
          <a:p>
            <a:pPr marL="342900" indent="-342900">
              <a:buFont typeface="Arial" panose="020B0604020202020204" pitchFamily="34" charset="0"/>
              <a:buChar char="•"/>
            </a:pPr>
            <a:r>
              <a:rPr lang="en-US" sz="2400" dirty="0">
                <a:latin typeface="+mj-lt"/>
              </a:rPr>
              <a:t>Four individual domain tests</a:t>
            </a:r>
          </a:p>
        </p:txBody>
      </p:sp>
      <p:sp>
        <p:nvSpPr>
          <p:cNvPr id="9" name="TextBox 8"/>
          <p:cNvSpPr txBox="1"/>
          <p:nvPr/>
        </p:nvSpPr>
        <p:spPr>
          <a:xfrm>
            <a:off x="3406588" y="4419600"/>
            <a:ext cx="5378823" cy="1938992"/>
          </a:xfrm>
          <a:prstGeom prst="rect">
            <a:avLst/>
          </a:prstGeom>
          <a:noFill/>
          <a:ln w="28575">
            <a:solidFill>
              <a:schemeClr val="accent1"/>
            </a:solidFill>
          </a:ln>
        </p:spPr>
        <p:txBody>
          <a:bodyPr wrap="square" rtlCol="0">
            <a:spAutoFit/>
          </a:bodyPr>
          <a:lstStyle/>
          <a:p>
            <a:r>
              <a:rPr lang="en-US" sz="2400" b="1" dirty="0">
                <a:latin typeface="+mn-lt"/>
              </a:rPr>
              <a:t>Similarities</a:t>
            </a:r>
            <a:endParaRPr lang="en-US" sz="2400" dirty="0">
              <a:latin typeface="+mn-lt"/>
            </a:endParaRPr>
          </a:p>
          <a:p>
            <a:pPr marL="339725" indent="-339725">
              <a:buFont typeface="Arial" panose="020B0604020202020204" pitchFamily="34" charset="0"/>
              <a:buChar char="•"/>
            </a:pPr>
            <a:r>
              <a:rPr lang="en-US" sz="2400" dirty="0">
                <a:latin typeface="+mn-lt"/>
              </a:rPr>
              <a:t>Online administration</a:t>
            </a:r>
          </a:p>
          <a:p>
            <a:pPr marL="339725" indent="-339725">
              <a:buFont typeface="Arial" panose="020B0604020202020204" pitchFamily="34" charset="0"/>
              <a:buChar char="•"/>
            </a:pPr>
            <a:r>
              <a:rPr lang="en-US" sz="2400" dirty="0">
                <a:latin typeface="+mn-lt"/>
              </a:rPr>
              <a:t>Fixed form</a:t>
            </a:r>
          </a:p>
          <a:p>
            <a:pPr marL="339725" indent="-339725">
              <a:buFont typeface="Arial" panose="020B0604020202020204" pitchFamily="34" charset="0"/>
              <a:buChar char="•"/>
            </a:pPr>
            <a:r>
              <a:rPr lang="en-US" sz="2400" dirty="0">
                <a:latin typeface="+mn-lt"/>
              </a:rPr>
              <a:t>Design, scoring, interface, report</a:t>
            </a:r>
          </a:p>
          <a:p>
            <a:pPr marL="339725" indent="-339725">
              <a:buFont typeface="Arial" panose="020B0604020202020204" pitchFamily="34" charset="0"/>
              <a:buChar char="•"/>
            </a:pPr>
            <a:r>
              <a:rPr lang="en-US" sz="2400" dirty="0">
                <a:latin typeface="+mn-lt"/>
              </a:rPr>
              <a:t>Accommodations and supports</a:t>
            </a:r>
          </a:p>
        </p:txBody>
      </p:sp>
      <p:sp>
        <p:nvSpPr>
          <p:cNvPr id="7" name="TextBox 6">
            <a:extLst>
              <a:ext uri="{FF2B5EF4-FFF2-40B4-BE49-F238E27FC236}">
                <a16:creationId xmlns:a16="http://schemas.microsoft.com/office/drawing/2014/main" id="{F30BDCAB-C3A0-2753-E19E-43058F8D1955}"/>
              </a:ext>
            </a:extLst>
          </p:cNvPr>
          <p:cNvSpPr txBox="1"/>
          <p:nvPr/>
        </p:nvSpPr>
        <p:spPr>
          <a:xfrm>
            <a:off x="381000" y="6172200"/>
            <a:ext cx="1676400" cy="369332"/>
          </a:xfrm>
          <a:prstGeom prst="rect">
            <a:avLst/>
          </a:prstGeom>
          <a:noFill/>
        </p:spPr>
        <p:txBody>
          <a:bodyPr wrap="square" rtlCol="0">
            <a:spAutoFit/>
          </a:bodyPr>
          <a:lstStyle/>
          <a:p>
            <a:r>
              <a:rPr lang="en-US" sz="1800" dirty="0">
                <a:solidFill>
                  <a:srgbClr val="0070C0"/>
                </a:solidFill>
                <a:latin typeface="+mj-lt"/>
              </a:rPr>
              <a:t>Introduction</a:t>
            </a:r>
          </a:p>
        </p:txBody>
      </p:sp>
      <p:sp>
        <p:nvSpPr>
          <p:cNvPr id="3" name="Slide Number Placeholder 2">
            <a:extLst>
              <a:ext uri="{C183D7F6-B498-43B3-948B-1728B52AA6E4}">
                <adec:decorative xmlns:adec="http://schemas.microsoft.com/office/drawing/2017/decorative" val="0"/>
              </a:ext>
            </a:extLst>
          </p:cNvPr>
          <p:cNvSpPr>
            <a:spLocks noGrp="1"/>
          </p:cNvSpPr>
          <p:nvPr>
            <p:ph type="sldNum" sz="quarter" idx="12"/>
          </p:nvPr>
        </p:nvSpPr>
        <p:spPr>
          <a:xfrm>
            <a:off x="8943974" y="6139793"/>
            <a:ext cx="2557743" cy="365125"/>
          </a:xfrm>
        </p:spPr>
        <p:txBody>
          <a:bodyPr/>
          <a:lstStyle/>
          <a:p>
            <a:fld id="{D16AC7E5-7E7A-4455-8A13-FD1063EE8E5D}" type="slidenum">
              <a:rPr lang="en-US" smtClean="0"/>
              <a:t>3</a:t>
            </a:fld>
            <a:endParaRPr lang="en-US" dirty="0"/>
          </a:p>
        </p:txBody>
      </p:sp>
    </p:spTree>
    <p:extLst>
      <p:ext uri="{BB962C8B-B14F-4D97-AF65-F5344CB8AC3E}">
        <p14:creationId xmlns:p14="http://schemas.microsoft.com/office/powerpoint/2010/main" val="215190019"/>
      </p:ext>
    </p:extLst>
  </p:cSld>
  <p:clrMapOvr>
    <a:masterClrMapping/>
  </p:clrMapOvr>
  <mc:AlternateContent xmlns:mc="http://schemas.openxmlformats.org/markup-compatibility/2006" xmlns:p14="http://schemas.microsoft.com/office/powerpoint/2010/main">
    <mc:Choice Requires="p14">
      <p:transition spd="slow" p14:dur="2000" advTm="58035"/>
    </mc:Choice>
    <mc:Fallback xmlns="">
      <p:transition spd="slow" advTm="58035"/>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defRPr/>
            </a:pPr>
            <a:r>
              <a:rPr lang="en-US" sz="4000" dirty="0">
                <a:ea typeface="+mn-ea"/>
                <a:cs typeface="+mn-cs"/>
              </a:rPr>
              <a:t>Pause and Auto-Submit</a:t>
            </a:r>
          </a:p>
        </p:txBody>
      </p:sp>
      <p:sp>
        <p:nvSpPr>
          <p:cNvPr id="20482" name="Rectangle 4"/>
          <p:cNvSpPr>
            <a:spLocks noGrp="1" noChangeArrowheads="1"/>
          </p:cNvSpPr>
          <p:nvPr>
            <p:ph idx="1"/>
          </p:nvPr>
        </p:nvSpPr>
        <p:spPr/>
        <p:txBody>
          <a:bodyPr>
            <a:noAutofit/>
          </a:bodyPr>
          <a:lstStyle/>
          <a:p>
            <a:pPr marL="342900" lvl="1" indent="-342900">
              <a:lnSpc>
                <a:spcPct val="100000"/>
              </a:lnSpc>
              <a:spcBef>
                <a:spcPts val="600"/>
              </a:spcBef>
              <a:buSzPct val="100000"/>
              <a:defRPr/>
            </a:pPr>
            <a:r>
              <a:rPr lang="en-US" altLang="en-US" sz="2400" dirty="0">
                <a:solidFill>
                  <a:schemeClr val="tx1">
                    <a:lumMod val="50000"/>
                  </a:schemeClr>
                </a:solidFill>
              </a:rPr>
              <a:t>If the student is inactive more than 20 minutes, the test will be paused and the student logged out.</a:t>
            </a:r>
          </a:p>
          <a:p>
            <a:pPr marL="342900" lvl="1" indent="-342900">
              <a:lnSpc>
                <a:spcPct val="100000"/>
              </a:lnSpc>
              <a:spcBef>
                <a:spcPts val="600"/>
              </a:spcBef>
              <a:buSzPct val="100000"/>
              <a:defRPr/>
            </a:pPr>
            <a:r>
              <a:rPr lang="en-US" altLang="en-US" sz="2400" dirty="0">
                <a:solidFill>
                  <a:schemeClr val="tx1">
                    <a:lumMod val="50000"/>
                  </a:schemeClr>
                </a:solidFill>
              </a:rPr>
              <a:t>After fourteen full calendar days, an incomplete test will be automatically submitted for scoring.</a:t>
            </a:r>
          </a:p>
          <a:p>
            <a:pPr marL="342900" lvl="1" indent="-342900">
              <a:lnSpc>
                <a:spcPct val="100000"/>
              </a:lnSpc>
              <a:spcBef>
                <a:spcPts val="600"/>
              </a:spcBef>
              <a:buSzPct val="100000"/>
              <a:defRPr/>
            </a:pPr>
            <a:r>
              <a:rPr lang="en-US" altLang="en-US" sz="2400" dirty="0">
                <a:solidFill>
                  <a:schemeClr val="tx1">
                    <a:lumMod val="50000"/>
                  </a:schemeClr>
                </a:solidFill>
              </a:rPr>
              <a:t>Accidental auto-submit or other screening difficulty? Submit a test impropriety via the </a:t>
            </a:r>
            <a:r>
              <a:rPr lang="en-US" altLang="en-US" sz="2400" dirty="0">
                <a:solidFill>
                  <a:schemeClr val="tx1">
                    <a:lumMod val="50000"/>
                  </a:schemeClr>
                </a:solidFill>
                <a:hlinkClick r:id="rId3"/>
              </a:rPr>
              <a:t>ODE website</a:t>
            </a:r>
            <a:r>
              <a:rPr lang="en-US" altLang="en-US" sz="2400" dirty="0">
                <a:solidFill>
                  <a:schemeClr val="tx1">
                    <a:lumMod val="50000"/>
                  </a:schemeClr>
                </a:solidFill>
              </a:rPr>
              <a:t>.</a:t>
            </a:r>
          </a:p>
        </p:txBody>
      </p:sp>
      <p:sp>
        <p:nvSpPr>
          <p:cNvPr id="3" name="TextBox 2">
            <a:extLst>
              <a:ext uri="{FF2B5EF4-FFF2-40B4-BE49-F238E27FC236}">
                <a16:creationId xmlns:a16="http://schemas.microsoft.com/office/drawing/2014/main" id="{175AFE0C-947E-505A-D0AD-4FEB381F954C}"/>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rPr>
              <a:t>During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30</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38269"/>
    </mc:Choice>
    <mc:Fallback xmlns="">
      <p:transition spd="slow" advTm="38269"/>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After Screening</a:t>
            </a:r>
          </a:p>
        </p:txBody>
      </p:sp>
    </p:spTree>
    <p:extLst>
      <p:ext uri="{BB962C8B-B14F-4D97-AF65-F5344CB8AC3E}">
        <p14:creationId xmlns:p14="http://schemas.microsoft.com/office/powerpoint/2010/main" val="3256536509"/>
      </p:ext>
    </p:extLst>
  </p:cSld>
  <p:clrMapOvr>
    <a:masterClrMapping/>
  </p:clrMapOvr>
  <mc:AlternateContent xmlns:mc="http://schemas.openxmlformats.org/markup-compatibility/2006" xmlns:p14="http://schemas.microsoft.com/office/powerpoint/2010/main">
    <mc:Choice Requires="p14">
      <p:transition spd="slow" p14:dur="2000" advTm="5921"/>
    </mc:Choice>
    <mc:Fallback xmlns="">
      <p:transition spd="slow" advTm="5921"/>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defRPr/>
            </a:pPr>
            <a:r>
              <a:rPr lang="en-US" sz="4000" dirty="0">
                <a:ea typeface="+mn-ea"/>
                <a:cs typeface="+mn-cs"/>
              </a:rPr>
              <a:t>Proficiency Profiles (1/2)</a:t>
            </a:r>
          </a:p>
        </p:txBody>
      </p:sp>
      <p:sp>
        <p:nvSpPr>
          <p:cNvPr id="20482" name="Rectangle 4"/>
          <p:cNvSpPr>
            <a:spLocks noGrp="1" noChangeArrowheads="1"/>
          </p:cNvSpPr>
          <p:nvPr>
            <p:ph idx="1"/>
          </p:nvPr>
        </p:nvSpPr>
        <p:spPr/>
        <p:txBody>
          <a:bodyPr>
            <a:noAutofit/>
          </a:bodyPr>
          <a:lstStyle/>
          <a:p>
            <a:pPr marL="0" lvl="1" indent="0">
              <a:lnSpc>
                <a:spcPct val="100000"/>
              </a:lnSpc>
              <a:spcBef>
                <a:spcPts val="600"/>
              </a:spcBef>
              <a:buSzPct val="100000"/>
              <a:buNone/>
              <a:defRPr/>
            </a:pPr>
            <a:r>
              <a:rPr lang="en-US" altLang="en-US" sz="2400" dirty="0">
                <a:solidFill>
                  <a:schemeClr val="tx1">
                    <a:lumMod val="50000"/>
                  </a:schemeClr>
                </a:solidFill>
              </a:rPr>
              <a:t>Purpose of “overall” labels: determine eligibility for ELD services (Screener) / criteria for exiting ELD services (Summative)</a:t>
            </a:r>
          </a:p>
          <a:p>
            <a:pPr marL="0" lvl="1" indent="0">
              <a:lnSpc>
                <a:spcPct val="100000"/>
              </a:lnSpc>
              <a:spcBef>
                <a:spcPts val="600"/>
              </a:spcBef>
              <a:buSzPct val="100000"/>
              <a:buNone/>
              <a:defRPr/>
            </a:pPr>
            <a:r>
              <a:rPr lang="en-US" altLang="en-US" sz="2400" dirty="0">
                <a:solidFill>
                  <a:schemeClr val="tx1">
                    <a:lumMod val="50000"/>
                  </a:schemeClr>
                </a:solidFill>
              </a:rPr>
              <a:t>Note that Future/Early K has a different Proficient profile (see future slide)</a:t>
            </a:r>
          </a:p>
          <a:p>
            <a:pPr marL="511175" lvl="1" indent="-511175">
              <a:spcBef>
                <a:spcPts val="400"/>
              </a:spcBef>
              <a:spcAft>
                <a:spcPts val="400"/>
              </a:spcAft>
              <a:buSzPct val="100000"/>
              <a:defRPr/>
            </a:pPr>
            <a:endParaRPr lang="en-US" altLang="en-US" sz="2400" dirty="0">
              <a:solidFill>
                <a:schemeClr val="tx1">
                  <a:lumMod val="50000"/>
                </a:schemeClr>
              </a:solidFill>
            </a:endParaRPr>
          </a:p>
        </p:txBody>
      </p:sp>
      <p:graphicFrame>
        <p:nvGraphicFramePr>
          <p:cNvPr id="5" name="Table 4">
            <a:extLst>
              <a:ext uri="{FF2B5EF4-FFF2-40B4-BE49-F238E27FC236}">
                <a16:creationId xmlns:a16="http://schemas.microsoft.com/office/drawing/2014/main" id="{DEC27290-0B57-45C8-4598-B6EE7487A3D9}"/>
              </a:ext>
            </a:extLst>
          </p:cNvPr>
          <p:cNvGraphicFramePr>
            <a:graphicFrameLocks noGrp="1"/>
          </p:cNvGraphicFramePr>
          <p:nvPr>
            <p:extLst>
              <p:ext uri="{D42A27DB-BD31-4B8C-83A1-F6EECF244321}">
                <p14:modId xmlns:p14="http://schemas.microsoft.com/office/powerpoint/2010/main" val="4114496960"/>
              </p:ext>
            </p:extLst>
          </p:nvPr>
        </p:nvGraphicFramePr>
        <p:xfrm>
          <a:off x="838200" y="3124200"/>
          <a:ext cx="10358721" cy="301752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3935381241"/>
                    </a:ext>
                  </a:extLst>
                </a:gridCol>
                <a:gridCol w="5181600">
                  <a:extLst>
                    <a:ext uri="{9D8B030D-6E8A-4147-A177-3AD203B41FA5}">
                      <a16:colId xmlns:a16="http://schemas.microsoft.com/office/drawing/2014/main" val="523364757"/>
                    </a:ext>
                  </a:extLst>
                </a:gridCol>
                <a:gridCol w="2891121">
                  <a:extLst>
                    <a:ext uri="{9D8B030D-6E8A-4147-A177-3AD203B41FA5}">
                      <a16:colId xmlns:a16="http://schemas.microsoft.com/office/drawing/2014/main" val="3621048783"/>
                    </a:ext>
                  </a:extLst>
                </a:gridCol>
              </a:tblGrid>
              <a:tr h="370840">
                <a:tc>
                  <a:txBody>
                    <a:bodyPr/>
                    <a:lstStyle/>
                    <a:p>
                      <a:r>
                        <a:rPr lang="en-US" sz="2400" dirty="0"/>
                        <a:t>Profile label</a:t>
                      </a:r>
                    </a:p>
                  </a:txBody>
                  <a:tcPr>
                    <a:solidFill>
                      <a:schemeClr val="accent2"/>
                    </a:solidFill>
                  </a:tcPr>
                </a:tc>
                <a:tc>
                  <a:txBody>
                    <a:bodyPr/>
                    <a:lstStyle/>
                    <a:p>
                      <a:r>
                        <a:rPr lang="en-US" sz="2400" dirty="0"/>
                        <a:t>Qualifying score</a:t>
                      </a:r>
                    </a:p>
                  </a:txBody>
                  <a:tcPr>
                    <a:solidFill>
                      <a:schemeClr val="accent2"/>
                    </a:solidFill>
                  </a:tcPr>
                </a:tc>
                <a:tc>
                  <a:txBody>
                    <a:bodyPr/>
                    <a:lstStyle/>
                    <a:p>
                      <a:r>
                        <a:rPr lang="en-US" sz="2400" dirty="0"/>
                        <a:t>Eligible for EL status?</a:t>
                      </a:r>
                    </a:p>
                  </a:txBody>
                  <a:tcPr>
                    <a:solidFill>
                      <a:schemeClr val="accent2"/>
                    </a:solidFill>
                  </a:tcPr>
                </a:tc>
                <a:extLst>
                  <a:ext uri="{0D108BD9-81ED-4DB2-BD59-A6C34878D82A}">
                    <a16:rowId xmlns:a16="http://schemas.microsoft.com/office/drawing/2014/main" val="2615760261"/>
                  </a:ext>
                </a:extLst>
              </a:tr>
              <a:tr h="370840">
                <a:tc>
                  <a:txBody>
                    <a:bodyPr/>
                    <a:lstStyle/>
                    <a:p>
                      <a:r>
                        <a:rPr lang="en-US" altLang="en-US" sz="2400" dirty="0">
                          <a:solidFill>
                            <a:schemeClr val="tx1">
                              <a:lumMod val="50000"/>
                            </a:schemeClr>
                          </a:solidFill>
                        </a:rPr>
                        <a:t>Proficiency Not Determined</a:t>
                      </a:r>
                      <a:endParaRPr lang="en-US" sz="2400" dirty="0"/>
                    </a:p>
                  </a:txBody>
                  <a:tcPr>
                    <a:solidFill>
                      <a:schemeClr val="accent2">
                        <a:lumMod val="20000"/>
                        <a:lumOff val="80000"/>
                      </a:schemeClr>
                    </a:solidFill>
                  </a:tcPr>
                </a:tc>
                <a:tc>
                  <a:txBody>
                    <a:bodyPr/>
                    <a:lstStyle/>
                    <a:p>
                      <a:r>
                        <a:rPr lang="en-US" sz="2400" dirty="0"/>
                        <a:t>No score; test ended </a:t>
                      </a:r>
                      <a:r>
                        <a:rPr lang="en-US" altLang="en-US" sz="2400" dirty="0">
                          <a:solidFill>
                            <a:schemeClr val="tx1">
                              <a:lumMod val="50000"/>
                            </a:schemeClr>
                          </a:solidFill>
                        </a:rPr>
                        <a:t>during Practice Step 1</a:t>
                      </a:r>
                      <a:endParaRPr lang="en-US" sz="2400" dirty="0"/>
                    </a:p>
                  </a:txBody>
                  <a:tcPr>
                    <a:solidFill>
                      <a:schemeClr val="accent2">
                        <a:lumMod val="20000"/>
                        <a:lumOff val="80000"/>
                      </a:schemeClr>
                    </a:solidFill>
                  </a:tcPr>
                </a:tc>
                <a:tc>
                  <a:txBody>
                    <a:bodyPr/>
                    <a:lstStyle/>
                    <a:p>
                      <a:r>
                        <a:rPr lang="en-US" sz="2400" dirty="0"/>
                        <a:t>Yes</a:t>
                      </a:r>
                    </a:p>
                  </a:txBody>
                  <a:tcPr>
                    <a:solidFill>
                      <a:schemeClr val="accent2">
                        <a:lumMod val="20000"/>
                        <a:lumOff val="80000"/>
                      </a:schemeClr>
                    </a:solidFill>
                  </a:tcPr>
                </a:tc>
                <a:extLst>
                  <a:ext uri="{0D108BD9-81ED-4DB2-BD59-A6C34878D82A}">
                    <a16:rowId xmlns:a16="http://schemas.microsoft.com/office/drawing/2014/main" val="2340790300"/>
                  </a:ext>
                </a:extLst>
              </a:tr>
              <a:tr h="370840">
                <a:tc>
                  <a:txBody>
                    <a:bodyPr/>
                    <a:lstStyle/>
                    <a:p>
                      <a:r>
                        <a:rPr lang="en-US" altLang="en-US" sz="2400" dirty="0">
                          <a:solidFill>
                            <a:schemeClr val="tx1">
                              <a:lumMod val="50000"/>
                            </a:schemeClr>
                          </a:solidFill>
                        </a:rPr>
                        <a:t>Emerging</a:t>
                      </a:r>
                      <a:endParaRPr lang="en-US" sz="2400" dirty="0"/>
                    </a:p>
                  </a:txBody>
                  <a:tcPr>
                    <a:solidFill>
                      <a:schemeClr val="accent2">
                        <a:lumMod val="40000"/>
                        <a:lumOff val="6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400" dirty="0">
                          <a:solidFill>
                            <a:schemeClr val="tx1">
                              <a:lumMod val="50000"/>
                            </a:schemeClr>
                          </a:solidFill>
                        </a:rPr>
                        <a:t>All tested domains 2 or 1</a:t>
                      </a:r>
                    </a:p>
                  </a:txBody>
                  <a:tcPr>
                    <a:solidFill>
                      <a:schemeClr val="accent2">
                        <a:lumMod val="40000"/>
                        <a:lumOff val="60000"/>
                      </a:schemeClr>
                    </a:solidFill>
                  </a:tcPr>
                </a:tc>
                <a:tc>
                  <a:txBody>
                    <a:bodyPr/>
                    <a:lstStyle/>
                    <a:p>
                      <a:r>
                        <a:rPr lang="en-US" sz="2400" dirty="0"/>
                        <a:t>Yes</a:t>
                      </a:r>
                    </a:p>
                  </a:txBody>
                  <a:tcPr>
                    <a:solidFill>
                      <a:schemeClr val="accent2">
                        <a:lumMod val="40000"/>
                        <a:lumOff val="60000"/>
                      </a:schemeClr>
                    </a:solidFill>
                  </a:tcPr>
                </a:tc>
                <a:extLst>
                  <a:ext uri="{0D108BD9-81ED-4DB2-BD59-A6C34878D82A}">
                    <a16:rowId xmlns:a16="http://schemas.microsoft.com/office/drawing/2014/main" val="589558622"/>
                  </a:ext>
                </a:extLst>
              </a:tr>
              <a:tr h="0">
                <a:tc>
                  <a:txBody>
                    <a:bodyPr/>
                    <a:lstStyle/>
                    <a:p>
                      <a:r>
                        <a:rPr lang="en-US" altLang="en-US" sz="2400" dirty="0">
                          <a:solidFill>
                            <a:schemeClr val="tx1">
                              <a:lumMod val="50000"/>
                            </a:schemeClr>
                          </a:solidFill>
                        </a:rPr>
                        <a:t>Progressing</a:t>
                      </a:r>
                      <a:endParaRPr lang="en-US" sz="2400" dirty="0"/>
                    </a:p>
                  </a:txBody>
                  <a:tcPr>
                    <a:solidFill>
                      <a:schemeClr val="accent2">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400" dirty="0">
                          <a:solidFill>
                            <a:schemeClr val="tx1">
                              <a:lumMod val="50000"/>
                            </a:schemeClr>
                          </a:solidFill>
                        </a:rPr>
                        <a:t>At least one tested domain 3 or higher (but not Proficient)</a:t>
                      </a:r>
                    </a:p>
                  </a:txBody>
                  <a:tcPr>
                    <a:solidFill>
                      <a:schemeClr val="accent2">
                        <a:lumMod val="20000"/>
                        <a:lumOff val="80000"/>
                      </a:schemeClr>
                    </a:solidFill>
                  </a:tcPr>
                </a:tc>
                <a:tc>
                  <a:txBody>
                    <a:bodyPr/>
                    <a:lstStyle/>
                    <a:p>
                      <a:r>
                        <a:rPr lang="en-US" sz="2400" dirty="0"/>
                        <a:t>Yes</a:t>
                      </a:r>
                    </a:p>
                  </a:txBody>
                  <a:tcPr>
                    <a:solidFill>
                      <a:schemeClr val="accent2">
                        <a:lumMod val="20000"/>
                        <a:lumOff val="80000"/>
                      </a:schemeClr>
                    </a:solidFill>
                  </a:tcPr>
                </a:tc>
                <a:extLst>
                  <a:ext uri="{0D108BD9-81ED-4DB2-BD59-A6C34878D82A}">
                    <a16:rowId xmlns:a16="http://schemas.microsoft.com/office/drawing/2014/main" val="1221900174"/>
                  </a:ext>
                </a:extLst>
              </a:tr>
              <a:tr h="370840">
                <a:tc>
                  <a:txBody>
                    <a:bodyPr/>
                    <a:lstStyle/>
                    <a:p>
                      <a:r>
                        <a:rPr lang="en-US" altLang="en-US" sz="2400" dirty="0">
                          <a:solidFill>
                            <a:schemeClr val="tx1">
                              <a:lumMod val="50000"/>
                            </a:schemeClr>
                          </a:solidFill>
                        </a:rPr>
                        <a:t>Proficient</a:t>
                      </a:r>
                      <a:endParaRPr lang="en-US" sz="2400" dirty="0"/>
                    </a:p>
                  </a:txBody>
                  <a:tcPr>
                    <a:solidFill>
                      <a:schemeClr val="accent2">
                        <a:lumMod val="40000"/>
                        <a:lumOff val="6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400" dirty="0">
                          <a:solidFill>
                            <a:schemeClr val="tx1">
                              <a:lumMod val="50000"/>
                            </a:schemeClr>
                          </a:solidFill>
                        </a:rPr>
                        <a:t>All tested domains 4 or 5</a:t>
                      </a:r>
                    </a:p>
                  </a:txBody>
                  <a:tcPr>
                    <a:solidFill>
                      <a:schemeClr val="accent2">
                        <a:lumMod val="40000"/>
                        <a:lumOff val="60000"/>
                      </a:schemeClr>
                    </a:solidFill>
                  </a:tcPr>
                </a:tc>
                <a:tc>
                  <a:txBody>
                    <a:bodyPr/>
                    <a:lstStyle/>
                    <a:p>
                      <a:r>
                        <a:rPr lang="en-US" sz="2400" dirty="0"/>
                        <a:t>No</a:t>
                      </a:r>
                    </a:p>
                  </a:txBody>
                  <a:tcPr>
                    <a:solidFill>
                      <a:schemeClr val="accent2">
                        <a:lumMod val="40000"/>
                        <a:lumOff val="60000"/>
                      </a:schemeClr>
                    </a:solidFill>
                  </a:tcPr>
                </a:tc>
                <a:extLst>
                  <a:ext uri="{0D108BD9-81ED-4DB2-BD59-A6C34878D82A}">
                    <a16:rowId xmlns:a16="http://schemas.microsoft.com/office/drawing/2014/main" val="1527995871"/>
                  </a:ext>
                </a:extLst>
              </a:tr>
            </a:tbl>
          </a:graphicData>
        </a:graphic>
      </p:graphicFrame>
      <p:sp>
        <p:nvSpPr>
          <p:cNvPr id="3" name="TextBox 2">
            <a:extLst>
              <a:ext uri="{FF2B5EF4-FFF2-40B4-BE49-F238E27FC236}">
                <a16:creationId xmlns:a16="http://schemas.microsoft.com/office/drawing/2014/main" id="{7811AAD5-EF9D-CE99-38E5-3B2AA0C9326C}"/>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2"/>
                </a:solidFill>
                <a:latin typeface="Calibri" panose="020F0502020204030204" pitchFamily="34" charset="0"/>
                <a:ea typeface="Calibri" panose="020F0502020204030204" pitchFamily="34" charset="0"/>
                <a:cs typeface="Calibri" panose="020F0502020204030204" pitchFamily="34" charset="0"/>
              </a:rPr>
              <a:t>After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32</a:t>
            </a:fld>
            <a:endParaRPr lang="en-US" dirty="0"/>
          </a:p>
        </p:txBody>
      </p:sp>
    </p:spTree>
    <p:extLst>
      <p:ext uri="{BB962C8B-B14F-4D97-AF65-F5344CB8AC3E}">
        <p14:creationId xmlns:p14="http://schemas.microsoft.com/office/powerpoint/2010/main" val="2492771395"/>
      </p:ext>
    </p:extLst>
  </p:cSld>
  <p:clrMapOvr>
    <a:masterClrMapping/>
  </p:clrMapOvr>
  <mc:AlternateContent xmlns:mc="http://schemas.openxmlformats.org/markup-compatibility/2006" xmlns:p14="http://schemas.microsoft.com/office/powerpoint/2010/main">
    <mc:Choice Requires="p14">
      <p:transition spd="slow" p14:dur="2000" advTm="18540"/>
    </mc:Choice>
    <mc:Fallback xmlns="">
      <p:transition spd="slow" advTm="1854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defRPr/>
            </a:pPr>
            <a:r>
              <a:rPr lang="en-US" sz="4000" dirty="0">
                <a:ea typeface="+mn-ea"/>
                <a:cs typeface="+mn-cs"/>
              </a:rPr>
              <a:t>Proficiency Profiles (2/2)</a:t>
            </a:r>
          </a:p>
        </p:txBody>
      </p:sp>
      <p:sp>
        <p:nvSpPr>
          <p:cNvPr id="20482" name="Rectangle 4"/>
          <p:cNvSpPr>
            <a:spLocks noGrp="1" noChangeArrowheads="1"/>
          </p:cNvSpPr>
          <p:nvPr>
            <p:ph idx="1"/>
          </p:nvPr>
        </p:nvSpPr>
        <p:spPr/>
        <p:txBody>
          <a:bodyPr>
            <a:noAutofit/>
          </a:bodyPr>
          <a:lstStyle/>
          <a:p>
            <a:pPr marL="342900" lvl="1" indent="-342900">
              <a:lnSpc>
                <a:spcPct val="100000"/>
              </a:lnSpc>
              <a:spcBef>
                <a:spcPts val="600"/>
              </a:spcBef>
              <a:buSzPct val="100000"/>
              <a:defRPr/>
            </a:pPr>
            <a:r>
              <a:rPr lang="en-US" altLang="en-US" sz="2400" dirty="0">
                <a:solidFill>
                  <a:schemeClr val="tx1">
                    <a:lumMod val="50000"/>
                  </a:schemeClr>
                </a:solidFill>
              </a:rPr>
              <a:t>“Overall proficiency levels” of 1, 2, and 3 used for some data entry purposes do not provide sufficient information to make refined placement or instructional decisions</a:t>
            </a:r>
          </a:p>
          <a:p>
            <a:pPr marL="342900" lvl="1" indent="-342900">
              <a:lnSpc>
                <a:spcPct val="100000"/>
              </a:lnSpc>
              <a:spcBef>
                <a:spcPts val="600"/>
              </a:spcBef>
              <a:buSzPct val="100000"/>
              <a:defRPr/>
            </a:pPr>
            <a:r>
              <a:rPr lang="en-US" altLang="en-US" sz="2400" dirty="0">
                <a:solidFill>
                  <a:schemeClr val="tx1">
                    <a:lumMod val="50000"/>
                  </a:schemeClr>
                </a:solidFill>
              </a:rPr>
              <a:t>Students marked as non-participants receive a score of Proficiency Not Determined and should be reported as if the student had scored 1 in all non-exempt domains. The student is eligible for ELD services.</a:t>
            </a:r>
          </a:p>
        </p:txBody>
      </p:sp>
      <p:sp>
        <p:nvSpPr>
          <p:cNvPr id="3" name="TextBox 2">
            <a:extLst>
              <a:ext uri="{FF2B5EF4-FFF2-40B4-BE49-F238E27FC236}">
                <a16:creationId xmlns:a16="http://schemas.microsoft.com/office/drawing/2014/main" id="{02C49A93-2EFE-5265-D3D3-E02C00433E06}"/>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2"/>
                </a:solidFill>
                <a:latin typeface="Calibri" panose="020F0502020204030204" pitchFamily="34" charset="0"/>
                <a:ea typeface="Calibri" panose="020F0502020204030204" pitchFamily="34" charset="0"/>
                <a:cs typeface="Calibri" panose="020F0502020204030204" pitchFamily="34" charset="0"/>
              </a:rPr>
              <a:t>After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33</a:t>
            </a:fld>
            <a:endParaRPr lang="en-US" dirty="0"/>
          </a:p>
        </p:txBody>
      </p:sp>
    </p:spTree>
    <p:extLst>
      <p:ext uri="{BB962C8B-B14F-4D97-AF65-F5344CB8AC3E}">
        <p14:creationId xmlns:p14="http://schemas.microsoft.com/office/powerpoint/2010/main" val="3770352022"/>
      </p:ext>
    </p:extLst>
  </p:cSld>
  <p:clrMapOvr>
    <a:masterClrMapping/>
  </p:clrMapOvr>
  <mc:AlternateContent xmlns:mc="http://schemas.openxmlformats.org/markup-compatibility/2006" xmlns:p14="http://schemas.microsoft.com/office/powerpoint/2010/main">
    <mc:Choice Requires="p14">
      <p:transition spd="slow" p14:dur="2000" advTm="31000"/>
    </mc:Choice>
    <mc:Fallback xmlns="">
      <p:transition spd="slow" advTm="31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defRPr/>
            </a:pPr>
            <a:r>
              <a:rPr lang="en-US" sz="4000" dirty="0">
                <a:ea typeface="+mn-ea"/>
                <a:cs typeface="+mn-cs"/>
              </a:rPr>
              <a:t>K and Future/Early K Profile</a:t>
            </a:r>
          </a:p>
        </p:txBody>
      </p:sp>
      <p:sp>
        <p:nvSpPr>
          <p:cNvPr id="20482" name="Rectangle 4"/>
          <p:cNvSpPr>
            <a:spLocks noGrp="1" noChangeArrowheads="1"/>
          </p:cNvSpPr>
          <p:nvPr>
            <p:ph idx="1"/>
          </p:nvPr>
        </p:nvSpPr>
        <p:spPr/>
        <p:txBody>
          <a:bodyPr>
            <a:noAutofit/>
          </a:bodyPr>
          <a:lstStyle/>
          <a:p>
            <a:pPr marL="0" lvl="1" indent="0">
              <a:lnSpc>
                <a:spcPct val="100000"/>
              </a:lnSpc>
              <a:spcBef>
                <a:spcPts val="600"/>
              </a:spcBef>
              <a:buSzPct val="100000"/>
              <a:buNone/>
              <a:defRPr/>
            </a:pPr>
            <a:r>
              <a:rPr lang="en-US" altLang="en-US" sz="2400" dirty="0">
                <a:solidFill>
                  <a:schemeClr val="tx1">
                    <a:lumMod val="50000"/>
                  </a:schemeClr>
                </a:solidFill>
              </a:rPr>
              <a:t>Grade K</a:t>
            </a:r>
          </a:p>
          <a:p>
            <a:pPr marL="800100" lvl="2" indent="-344488">
              <a:lnSpc>
                <a:spcPct val="100000"/>
              </a:lnSpc>
              <a:spcBef>
                <a:spcPts val="600"/>
              </a:spcBef>
              <a:buSzPct val="100000"/>
              <a:defRPr/>
            </a:pPr>
            <a:r>
              <a:rPr lang="en-US" altLang="en-US" sz="2400" dirty="0">
                <a:solidFill>
                  <a:schemeClr val="tx1">
                    <a:lumMod val="50000"/>
                  </a:schemeClr>
                </a:solidFill>
              </a:rPr>
              <a:t>Proficient: Level 4 or higher in all non-exempt domains</a:t>
            </a:r>
          </a:p>
          <a:p>
            <a:pPr marL="800100" lvl="2" indent="-344488">
              <a:lnSpc>
                <a:spcPct val="100000"/>
              </a:lnSpc>
              <a:spcBef>
                <a:spcPts val="600"/>
              </a:spcBef>
              <a:buSzPct val="100000"/>
              <a:defRPr/>
            </a:pPr>
            <a:r>
              <a:rPr lang="en-US" altLang="en-US" sz="2400" dirty="0">
                <a:solidFill>
                  <a:schemeClr val="tx1">
                    <a:lumMod val="50000"/>
                  </a:schemeClr>
                </a:solidFill>
              </a:rPr>
              <a:t>Test and scoring profile available year-round</a:t>
            </a:r>
          </a:p>
          <a:p>
            <a:pPr marL="0" lvl="1" indent="0">
              <a:lnSpc>
                <a:spcPct val="100000"/>
              </a:lnSpc>
              <a:spcBef>
                <a:spcPts val="600"/>
              </a:spcBef>
              <a:buSzPct val="100000"/>
              <a:buNone/>
              <a:defRPr/>
            </a:pPr>
            <a:r>
              <a:rPr lang="en-US" altLang="en-US" sz="2400" dirty="0">
                <a:solidFill>
                  <a:schemeClr val="tx1">
                    <a:lumMod val="50000"/>
                  </a:schemeClr>
                </a:solidFill>
              </a:rPr>
              <a:t>Future/Early K</a:t>
            </a:r>
          </a:p>
          <a:p>
            <a:pPr marL="800100" lvl="2" indent="-344488">
              <a:lnSpc>
                <a:spcPct val="100000"/>
              </a:lnSpc>
              <a:spcBef>
                <a:spcPts val="600"/>
              </a:spcBef>
              <a:buSzPct val="100000"/>
              <a:defRPr/>
            </a:pPr>
            <a:r>
              <a:rPr lang="en-US" altLang="en-US" sz="2400" dirty="0">
                <a:solidFill>
                  <a:schemeClr val="tx1">
                    <a:lumMod val="50000"/>
                  </a:schemeClr>
                </a:solidFill>
              </a:rPr>
              <a:t>Proficient: Level 3 or higher in all non-exempt domains</a:t>
            </a:r>
          </a:p>
          <a:p>
            <a:pPr marL="800100" lvl="2" indent="-344488">
              <a:lnSpc>
                <a:spcPct val="100000"/>
              </a:lnSpc>
              <a:spcBef>
                <a:spcPts val="600"/>
              </a:spcBef>
              <a:buSzPct val="100000"/>
              <a:defRPr/>
            </a:pPr>
            <a:r>
              <a:rPr lang="en-US" altLang="en-US" sz="2400" dirty="0">
                <a:solidFill>
                  <a:schemeClr val="tx1">
                    <a:lumMod val="50000"/>
                  </a:schemeClr>
                </a:solidFill>
              </a:rPr>
              <a:t>Scoring profile available March 1 until the opening of the Grade K Screener</a:t>
            </a:r>
          </a:p>
        </p:txBody>
      </p:sp>
      <p:sp>
        <p:nvSpPr>
          <p:cNvPr id="3" name="TextBox 2">
            <a:extLst>
              <a:ext uri="{FF2B5EF4-FFF2-40B4-BE49-F238E27FC236}">
                <a16:creationId xmlns:a16="http://schemas.microsoft.com/office/drawing/2014/main" id="{7FC8FA44-40F2-5440-867F-A8E9D67B8E77}"/>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2"/>
                </a:solidFill>
                <a:latin typeface="Calibri" panose="020F0502020204030204" pitchFamily="34" charset="0"/>
                <a:ea typeface="Calibri" panose="020F0502020204030204" pitchFamily="34" charset="0"/>
                <a:cs typeface="Calibri" panose="020F0502020204030204" pitchFamily="34" charset="0"/>
              </a:rPr>
              <a:t>After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34</a:t>
            </a:fld>
            <a:endParaRPr lang="en-US" dirty="0"/>
          </a:p>
        </p:txBody>
      </p:sp>
    </p:spTree>
    <p:extLst>
      <p:ext uri="{BB962C8B-B14F-4D97-AF65-F5344CB8AC3E}">
        <p14:creationId xmlns:p14="http://schemas.microsoft.com/office/powerpoint/2010/main" val="2315663563"/>
      </p:ext>
    </p:extLst>
  </p:cSld>
  <p:clrMapOvr>
    <a:masterClrMapping/>
  </p:clrMapOvr>
  <mc:AlternateContent xmlns:mc="http://schemas.openxmlformats.org/markup-compatibility/2006" xmlns:p14="http://schemas.microsoft.com/office/powerpoint/2010/main">
    <mc:Choice Requires="p14">
      <p:transition spd="slow" p14:dur="2000" advTm="22000"/>
    </mc:Choice>
    <mc:Fallback xmlns="">
      <p:transition spd="slow" advTm="22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pPr>
              <a:defRPr/>
            </a:pPr>
            <a:r>
              <a:rPr lang="en-US" sz="4000" dirty="0">
                <a:ea typeface="+mn-ea"/>
                <a:cs typeface="+mn-cs"/>
              </a:rPr>
              <a:t>Score Reporting</a:t>
            </a:r>
          </a:p>
        </p:txBody>
      </p:sp>
      <p:sp>
        <p:nvSpPr>
          <p:cNvPr id="20482" name="Rectangle 4"/>
          <p:cNvSpPr>
            <a:spLocks noGrp="1" noChangeArrowheads="1"/>
          </p:cNvSpPr>
          <p:nvPr>
            <p:ph idx="1"/>
          </p:nvPr>
        </p:nvSpPr>
        <p:spPr/>
        <p:txBody>
          <a:bodyPr>
            <a:noAutofit/>
          </a:bodyPr>
          <a:lstStyle/>
          <a:p>
            <a:pPr marL="342900" lvl="1" indent="-342900">
              <a:lnSpc>
                <a:spcPct val="100000"/>
              </a:lnSpc>
              <a:spcBef>
                <a:spcPts val="600"/>
              </a:spcBef>
              <a:buSzPct val="100000"/>
              <a:defRPr/>
            </a:pPr>
            <a:r>
              <a:rPr lang="en-US" altLang="en-US" sz="2400" dirty="0">
                <a:solidFill>
                  <a:schemeClr val="tx1">
                    <a:lumMod val="50000"/>
                  </a:schemeClr>
                </a:solidFill>
              </a:rPr>
              <a:t>Individual Student Reports (ISR) virtually identical to for both Screener and Summative</a:t>
            </a:r>
          </a:p>
          <a:p>
            <a:pPr marL="342900" lvl="1" indent="-342900">
              <a:lnSpc>
                <a:spcPct val="100000"/>
              </a:lnSpc>
              <a:spcBef>
                <a:spcPts val="600"/>
              </a:spcBef>
              <a:buSzPct val="100000"/>
              <a:defRPr/>
            </a:pPr>
            <a:r>
              <a:rPr lang="en-US" altLang="en-US" sz="2400" dirty="0">
                <a:solidFill>
                  <a:schemeClr val="tx1">
                    <a:lumMod val="50000"/>
                  </a:schemeClr>
                </a:solidFill>
              </a:rPr>
              <a:t>Retrieved from Centralized Reporting System</a:t>
            </a:r>
          </a:p>
          <a:p>
            <a:pPr marL="342900" lvl="1" indent="-342900">
              <a:lnSpc>
                <a:spcPct val="100000"/>
              </a:lnSpc>
              <a:spcBef>
                <a:spcPts val="600"/>
              </a:spcBef>
              <a:buSzPct val="100000"/>
              <a:defRPr/>
            </a:pPr>
            <a:r>
              <a:rPr lang="en-US" altLang="en-US" sz="2400" dirty="0">
                <a:solidFill>
                  <a:schemeClr val="tx1">
                    <a:lumMod val="50000"/>
                  </a:schemeClr>
                </a:solidFill>
              </a:rPr>
              <a:t>Turnaround:</a:t>
            </a:r>
          </a:p>
          <a:p>
            <a:pPr marL="800100" lvl="2" indent="-344488">
              <a:lnSpc>
                <a:spcPct val="100000"/>
              </a:lnSpc>
              <a:spcBef>
                <a:spcPts val="600"/>
              </a:spcBef>
              <a:buSzPct val="100000"/>
              <a:defRPr/>
            </a:pPr>
            <a:r>
              <a:rPr lang="en-US" altLang="en-US" sz="2400" dirty="0">
                <a:solidFill>
                  <a:schemeClr val="tx1">
                    <a:lumMod val="50000"/>
                  </a:schemeClr>
                </a:solidFill>
              </a:rPr>
              <a:t>Step 1 (non-participants): </a:t>
            </a:r>
            <a:r>
              <a:rPr lang="en-US" altLang="en-US" sz="2400" dirty="0"/>
              <a:t>within 2 hours of submission</a:t>
            </a:r>
          </a:p>
          <a:p>
            <a:pPr marL="800100" lvl="2" indent="-344488">
              <a:lnSpc>
                <a:spcPct val="100000"/>
              </a:lnSpc>
              <a:spcBef>
                <a:spcPts val="600"/>
              </a:spcBef>
              <a:buSzPct val="100000"/>
              <a:defRPr/>
            </a:pPr>
            <a:r>
              <a:rPr lang="en-US" altLang="en-US" sz="2400" dirty="0">
                <a:solidFill>
                  <a:schemeClr val="tx1">
                    <a:lumMod val="50000"/>
                  </a:schemeClr>
                </a:solidFill>
              </a:rPr>
              <a:t>Step 2 (early stop): several hours</a:t>
            </a:r>
          </a:p>
          <a:p>
            <a:pPr marL="800100" lvl="2" indent="-344488">
              <a:lnSpc>
                <a:spcPct val="100000"/>
              </a:lnSpc>
              <a:spcBef>
                <a:spcPts val="600"/>
              </a:spcBef>
              <a:buSzPct val="100000"/>
              <a:defRPr/>
            </a:pPr>
            <a:r>
              <a:rPr lang="en-US" altLang="en-US" sz="2400" dirty="0">
                <a:solidFill>
                  <a:schemeClr val="tx1">
                    <a:lumMod val="50000"/>
                  </a:schemeClr>
                </a:solidFill>
              </a:rPr>
              <a:t>Step 3 (full screener): average turnaround less than 3 calendar days</a:t>
            </a:r>
          </a:p>
        </p:txBody>
      </p:sp>
      <p:sp>
        <p:nvSpPr>
          <p:cNvPr id="3" name="TextBox 2">
            <a:extLst>
              <a:ext uri="{FF2B5EF4-FFF2-40B4-BE49-F238E27FC236}">
                <a16:creationId xmlns:a16="http://schemas.microsoft.com/office/drawing/2014/main" id="{52000CF4-CB81-23EC-37DF-9DF639C8CF3A}"/>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2"/>
                </a:solidFill>
                <a:latin typeface="Calibri" panose="020F0502020204030204" pitchFamily="34" charset="0"/>
                <a:ea typeface="Calibri" panose="020F0502020204030204" pitchFamily="34" charset="0"/>
                <a:cs typeface="Calibri" panose="020F0502020204030204" pitchFamily="34" charset="0"/>
              </a:rPr>
              <a:t>After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t>35</a:t>
            </a:fld>
            <a:endParaRPr lang="en-US" dirty="0"/>
          </a:p>
        </p:txBody>
      </p:sp>
    </p:spTree>
    <p:extLst>
      <p:ext uri="{BB962C8B-B14F-4D97-AF65-F5344CB8AC3E}">
        <p14:creationId xmlns:p14="http://schemas.microsoft.com/office/powerpoint/2010/main" val="652320030"/>
      </p:ext>
    </p:extLst>
  </p:cSld>
  <p:clrMapOvr>
    <a:masterClrMapping/>
  </p:clrMapOvr>
  <mc:AlternateContent xmlns:mc="http://schemas.openxmlformats.org/markup-compatibility/2006" xmlns:p14="http://schemas.microsoft.com/office/powerpoint/2010/main">
    <mc:Choice Requires="p14">
      <p:transition spd="slow" p14:dur="2000" advTm="44347"/>
    </mc:Choice>
    <mc:Fallback xmlns="">
      <p:transition spd="slow" advTm="44347"/>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Wrap-Up</a:t>
            </a:r>
          </a:p>
        </p:txBody>
      </p:sp>
    </p:spTree>
    <p:extLst>
      <p:ext uri="{BB962C8B-B14F-4D97-AF65-F5344CB8AC3E}">
        <p14:creationId xmlns:p14="http://schemas.microsoft.com/office/powerpoint/2010/main" val="2445592987"/>
      </p:ext>
    </p:extLst>
  </p:cSld>
  <p:clrMapOvr>
    <a:masterClrMapping/>
  </p:clrMapOvr>
  <mc:AlternateContent xmlns:mc="http://schemas.openxmlformats.org/markup-compatibility/2006" xmlns:p14="http://schemas.microsoft.com/office/powerpoint/2010/main">
    <mc:Choice Requires="p14">
      <p:transition spd="slow" p14:dur="2000" advTm="7330"/>
    </mc:Choice>
    <mc:Fallback xmlns="">
      <p:transition spd="slow" advTm="733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bwMode="auto"/>
        <p:txBody>
          <a:bodyPr vert="horz" wrap="square" lIns="91440" tIns="45720" rIns="91440" bIns="45720" numCol="1" rtlCol="0" anchor="b" anchorCtr="0" compatLnSpc="1">
            <a:prstTxWarp prst="textNoShape">
              <a:avLst/>
            </a:prstTxWarp>
            <a:normAutofit/>
          </a:bodyPr>
          <a:lstStyle/>
          <a:p>
            <a:r>
              <a:rPr lang="en-US" altLang="en-US" sz="4000" dirty="0">
                <a:solidFill>
                  <a:srgbClr val="0070C0"/>
                </a:solidFill>
              </a:rPr>
              <a:t>Important Points</a:t>
            </a:r>
          </a:p>
        </p:txBody>
      </p:sp>
      <p:sp>
        <p:nvSpPr>
          <p:cNvPr id="15364" name="Rectangle 4"/>
          <p:cNvSpPr>
            <a:spLocks noGrp="1" noChangeArrowheads="1"/>
          </p:cNvSpPr>
          <p:nvPr>
            <p:ph idx="1"/>
          </p:nvPr>
        </p:nvSpPr>
        <p:spPr/>
        <p:txBody>
          <a:bodyPr>
            <a:noAutofit/>
          </a:bodyPr>
          <a:lstStyle/>
          <a:p>
            <a:pPr marL="342900" lvl="1" indent="-342900">
              <a:lnSpc>
                <a:spcPct val="100000"/>
              </a:lnSpc>
              <a:spcBef>
                <a:spcPts val="600"/>
              </a:spcBef>
              <a:buSzPct val="100000"/>
              <a:defRPr/>
            </a:pPr>
            <a:r>
              <a:rPr lang="en-US" sz="2400" dirty="0">
                <a:solidFill>
                  <a:schemeClr val="tx1">
                    <a:lumMod val="50000"/>
                  </a:schemeClr>
                </a:solidFill>
              </a:rPr>
              <a:t>Reminder: ELP testing is a federal requirement. There are no provisions for four-domain exemptions or opt-out.</a:t>
            </a:r>
          </a:p>
          <a:p>
            <a:pPr marL="800088" lvl="2" indent="-342900">
              <a:lnSpc>
                <a:spcPct val="100000"/>
              </a:lnSpc>
              <a:spcBef>
                <a:spcPts val="600"/>
              </a:spcBef>
              <a:buSzPct val="100000"/>
              <a:defRPr/>
            </a:pPr>
            <a:r>
              <a:rPr lang="en-US" sz="2400" dirty="0">
                <a:solidFill>
                  <a:schemeClr val="tx1">
                    <a:lumMod val="50000"/>
                  </a:schemeClr>
                </a:solidFill>
              </a:rPr>
              <a:t>Exception: religious or disability exemptions under OAR 581-021-0009</a:t>
            </a:r>
          </a:p>
          <a:p>
            <a:pPr marL="800088" lvl="2" indent="-342900">
              <a:lnSpc>
                <a:spcPct val="100000"/>
              </a:lnSpc>
              <a:spcBef>
                <a:spcPts val="600"/>
              </a:spcBef>
              <a:buSzPct val="100000"/>
              <a:defRPr/>
            </a:pPr>
            <a:r>
              <a:rPr lang="en-US" sz="2400" dirty="0">
                <a:solidFill>
                  <a:schemeClr val="tx1">
                    <a:lumMod val="50000"/>
                  </a:schemeClr>
                </a:solidFill>
              </a:rPr>
              <a:t>If such an exemption is requested after the student has begun or even completed testing, submit a test impropriety report.</a:t>
            </a:r>
          </a:p>
          <a:p>
            <a:pPr marL="342900" lvl="1" indent="-342900">
              <a:lnSpc>
                <a:spcPct val="100000"/>
              </a:lnSpc>
              <a:spcBef>
                <a:spcPts val="600"/>
              </a:spcBef>
              <a:buSzPct val="100000"/>
              <a:defRPr/>
            </a:pPr>
            <a:r>
              <a:rPr lang="en-US" sz="2400" dirty="0">
                <a:solidFill>
                  <a:schemeClr val="tx1">
                    <a:lumMod val="50000"/>
                  </a:schemeClr>
                </a:solidFill>
              </a:rPr>
              <a:t>Oregon does not offer a paper/pencil version of the screener (except for braille, ordered on the </a:t>
            </a:r>
            <a:r>
              <a:rPr lang="en-US" sz="2400" dirty="0">
                <a:solidFill>
                  <a:schemeClr val="tx1">
                    <a:lumMod val="50000"/>
                  </a:schemeClr>
                </a:solidFill>
                <a:hlinkClick r:id="rId3"/>
              </a:rPr>
              <a:t>Test Administration page</a:t>
            </a:r>
            <a:r>
              <a:rPr lang="en-US" sz="2400" dirty="0">
                <a:solidFill>
                  <a:schemeClr val="tx1">
                    <a:lumMod val="50000"/>
                  </a:schemeClr>
                </a:solidFill>
              </a:rPr>
              <a:t>).</a:t>
            </a:r>
          </a:p>
          <a:p>
            <a:pPr marL="342900" lvl="1" indent="-342900">
              <a:lnSpc>
                <a:spcPct val="100000"/>
              </a:lnSpc>
              <a:spcBef>
                <a:spcPts val="600"/>
              </a:spcBef>
              <a:buSzPct val="100000"/>
              <a:defRPr/>
            </a:pPr>
            <a:r>
              <a:rPr lang="en-US" sz="2400" dirty="0">
                <a:solidFill>
                  <a:schemeClr val="tx1">
                    <a:lumMod val="50000"/>
                  </a:schemeClr>
                </a:solidFill>
              </a:rPr>
              <a:t>Full, step-by-step instructions for administering the ELPA Screener can be found in the ELPA Screener Administration Module (required for Test Coordinators and Test Administrators).</a:t>
            </a:r>
          </a:p>
        </p:txBody>
      </p:sp>
      <p:sp>
        <p:nvSpPr>
          <p:cNvPr id="3" name="TextBox 2">
            <a:extLst>
              <a:ext uri="{FF2B5EF4-FFF2-40B4-BE49-F238E27FC236}">
                <a16:creationId xmlns:a16="http://schemas.microsoft.com/office/drawing/2014/main" id="{C697C901-CAFB-53CE-77F3-465B02523324}"/>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1"/>
                </a:solidFill>
                <a:latin typeface="Calibri" panose="020F0502020204030204" pitchFamily="34" charset="0"/>
                <a:ea typeface="Calibri" panose="020F0502020204030204" pitchFamily="34" charset="0"/>
                <a:cs typeface="Calibri" panose="020F0502020204030204" pitchFamily="34" charset="0"/>
              </a:rPr>
              <a:t>Wrap-up</a:t>
            </a:r>
          </a:p>
        </p:txBody>
      </p:sp>
      <p:sp>
        <p:nvSpPr>
          <p:cNvPr id="2" name="Slide Number Placeholder 1"/>
          <p:cNvSpPr>
            <a:spLocks noGrp="1"/>
          </p:cNvSpPr>
          <p:nvPr>
            <p:ph type="sldNum" sz="quarter" idx="12"/>
          </p:nvPr>
        </p:nvSpPr>
        <p:spPr/>
        <p:txBody>
          <a:bodyPr/>
          <a:lstStyle/>
          <a:p>
            <a:fld id="{D16AC7E5-7E7A-4455-8A13-FD1063EE8E5D}" type="slidenum">
              <a:rPr lang="en-US" smtClean="0"/>
              <a:t>37</a:t>
            </a:fld>
            <a:endParaRPr lang="en-US" dirty="0"/>
          </a:p>
        </p:txBody>
      </p:sp>
    </p:spTree>
    <p:extLst>
      <p:ext uri="{BB962C8B-B14F-4D97-AF65-F5344CB8AC3E}">
        <p14:creationId xmlns:p14="http://schemas.microsoft.com/office/powerpoint/2010/main" val="2652959133"/>
      </p:ext>
    </p:extLst>
  </p:cSld>
  <p:clrMapOvr>
    <a:masterClrMapping/>
  </p:clrMapOvr>
  <mc:AlternateContent xmlns:mc="http://schemas.openxmlformats.org/markup-compatibility/2006" xmlns:p14="http://schemas.microsoft.com/office/powerpoint/2010/main">
    <mc:Choice Requires="p14">
      <p:transition spd="slow" p14:dur="2000" advTm="40940"/>
    </mc:Choice>
    <mc:Fallback xmlns="">
      <p:transition spd="slow" advTm="4094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bwMode="auto"/>
        <p:txBody>
          <a:bodyPr vert="horz" wrap="square" lIns="91440" tIns="45720" rIns="91440" bIns="45720" numCol="1" rtlCol="0" anchor="b" anchorCtr="0" compatLnSpc="1">
            <a:prstTxWarp prst="textNoShape">
              <a:avLst/>
            </a:prstTxWarp>
            <a:normAutofit/>
          </a:bodyPr>
          <a:lstStyle/>
          <a:p>
            <a:r>
              <a:rPr lang="en-US" altLang="en-US" sz="4000" dirty="0">
                <a:solidFill>
                  <a:srgbClr val="0070C0"/>
                </a:solidFill>
              </a:rPr>
              <a:t>Resources</a:t>
            </a:r>
          </a:p>
        </p:txBody>
      </p:sp>
      <p:sp>
        <p:nvSpPr>
          <p:cNvPr id="4" name="Content Placeholder 3">
            <a:extLst>
              <a:ext uri="{FF2B5EF4-FFF2-40B4-BE49-F238E27FC236}">
                <a16:creationId xmlns:a16="http://schemas.microsoft.com/office/drawing/2014/main" id="{BB134BED-A2F3-1CF6-38D4-87B17824702C}"/>
              </a:ext>
            </a:extLst>
          </p:cNvPr>
          <p:cNvSpPr>
            <a:spLocks noGrp="1"/>
          </p:cNvSpPr>
          <p:nvPr>
            <p:ph idx="1"/>
          </p:nvPr>
        </p:nvSpPr>
        <p:spPr/>
        <p:txBody>
          <a:bodyPr/>
          <a:lstStyle/>
          <a:p>
            <a:pPr marL="342900" lvl="1" indent="-342900" eaLnBrk="1" fontAlgn="auto" hangingPunct="1">
              <a:lnSpc>
                <a:spcPct val="100000"/>
              </a:lnSpc>
              <a:spcBef>
                <a:spcPts val="600"/>
              </a:spcBef>
              <a:buClrTx/>
              <a:buSzPct val="100000"/>
              <a:buFont typeface="Arial" panose="020B0604020202020204" pitchFamily="34" charset="0"/>
              <a:buChar char="•"/>
              <a:defRPr/>
            </a:pPr>
            <a:r>
              <a:rPr lang="en-US" sz="2400" dirty="0">
                <a:solidFill>
                  <a:schemeClr val="tx1">
                    <a:lumMod val="50000"/>
                  </a:schemeClr>
                </a:solidFill>
                <a:hlinkClick r:id="rId3"/>
              </a:rPr>
              <a:t>ELPA21 Webpage </a:t>
            </a:r>
            <a:endParaRPr lang="en-US" sz="2400" dirty="0">
              <a:solidFill>
                <a:schemeClr val="tx1">
                  <a:lumMod val="50000"/>
                </a:schemeClr>
              </a:solidFill>
            </a:endParaRPr>
          </a:p>
          <a:p>
            <a:pPr marL="342900" lvl="1" indent="-342900" eaLnBrk="1" fontAlgn="auto" hangingPunct="1">
              <a:lnSpc>
                <a:spcPct val="100000"/>
              </a:lnSpc>
              <a:spcBef>
                <a:spcPts val="600"/>
              </a:spcBef>
              <a:buClrTx/>
              <a:buSzPct val="100000"/>
              <a:buFont typeface="Arial" panose="020B0604020202020204" pitchFamily="34" charset="0"/>
              <a:buChar char="•"/>
              <a:defRPr/>
            </a:pPr>
            <a:r>
              <a:rPr lang="en-US" sz="2400" dirty="0">
                <a:solidFill>
                  <a:schemeClr val="tx1">
                    <a:lumMod val="50000"/>
                  </a:schemeClr>
                </a:solidFill>
                <a:hlinkClick r:id="rId4"/>
              </a:rPr>
              <a:t>Test Administration Page</a:t>
            </a:r>
            <a:r>
              <a:rPr lang="en-US" sz="2400" dirty="0">
                <a:solidFill>
                  <a:schemeClr val="tx1">
                    <a:lumMod val="50000"/>
                  </a:schemeClr>
                </a:solidFill>
              </a:rPr>
              <a:t> (TAM and OAM)</a:t>
            </a:r>
          </a:p>
          <a:p>
            <a:pPr marL="342900" lvl="1" indent="-342900" eaLnBrk="1" fontAlgn="auto" hangingPunct="1">
              <a:lnSpc>
                <a:spcPct val="100000"/>
              </a:lnSpc>
              <a:spcBef>
                <a:spcPts val="600"/>
              </a:spcBef>
              <a:buClrTx/>
              <a:buSzPct val="100000"/>
              <a:buFont typeface="Arial" panose="020B0604020202020204" pitchFamily="34" charset="0"/>
              <a:buChar char="•"/>
              <a:defRPr/>
            </a:pPr>
            <a:r>
              <a:rPr lang="en-US" sz="2400" dirty="0">
                <a:solidFill>
                  <a:schemeClr val="tx1">
                    <a:lumMod val="50000"/>
                  </a:schemeClr>
                </a:solidFill>
                <a:hlinkClick r:id="rId5"/>
              </a:rPr>
              <a:t>Promising Practices</a:t>
            </a:r>
            <a:endParaRPr lang="en-US" sz="2400" dirty="0">
              <a:solidFill>
                <a:schemeClr val="tx1">
                  <a:lumMod val="50000"/>
                </a:schemeClr>
              </a:solidFill>
              <a:hlinkClick r:id="rId6"/>
            </a:endParaRPr>
          </a:p>
          <a:p>
            <a:pPr marL="342900" lvl="1" indent="-342900" eaLnBrk="1" fontAlgn="auto" hangingPunct="1">
              <a:lnSpc>
                <a:spcPct val="100000"/>
              </a:lnSpc>
              <a:spcBef>
                <a:spcPts val="600"/>
              </a:spcBef>
              <a:buClrTx/>
              <a:buSzPct val="100000"/>
              <a:buFont typeface="Arial" panose="020B0604020202020204" pitchFamily="34" charset="0"/>
              <a:buChar char="•"/>
              <a:defRPr/>
            </a:pPr>
            <a:r>
              <a:rPr lang="en-US" sz="2400" dirty="0">
                <a:solidFill>
                  <a:schemeClr val="tx1">
                    <a:lumMod val="50000"/>
                  </a:schemeClr>
                </a:solidFill>
                <a:hlinkClick r:id="rId7"/>
              </a:rPr>
              <a:t>Testing Portal and Sample Tests</a:t>
            </a:r>
            <a:endParaRPr lang="en-US" sz="2400" dirty="0">
              <a:solidFill>
                <a:schemeClr val="tx1">
                  <a:lumMod val="50000"/>
                </a:schemeClr>
              </a:solidFill>
            </a:endParaRPr>
          </a:p>
          <a:p>
            <a:pPr marL="342900" lvl="1" indent="-342900" eaLnBrk="1" fontAlgn="auto" hangingPunct="1">
              <a:lnSpc>
                <a:spcPct val="100000"/>
              </a:lnSpc>
              <a:spcBef>
                <a:spcPts val="600"/>
              </a:spcBef>
              <a:buClrTx/>
              <a:buSzPct val="100000"/>
              <a:buFont typeface="Arial" panose="020B0604020202020204" pitchFamily="34" charset="0"/>
              <a:buChar char="•"/>
              <a:defRPr/>
            </a:pPr>
            <a:r>
              <a:rPr lang="en-US" sz="2400" dirty="0">
                <a:solidFill>
                  <a:schemeClr val="tx1">
                    <a:lumMod val="50000"/>
                  </a:schemeClr>
                </a:solidFill>
                <a:hlinkClick r:id="rId8"/>
              </a:rPr>
              <a:t>Training Materials Page</a:t>
            </a:r>
            <a:r>
              <a:rPr lang="en-US" sz="2400" dirty="0">
                <a:solidFill>
                  <a:schemeClr val="tx1">
                    <a:lumMod val="50000"/>
                  </a:schemeClr>
                </a:solidFill>
              </a:rPr>
              <a:t> (required and optional training materials)</a:t>
            </a:r>
          </a:p>
          <a:p>
            <a:pPr marL="342900" lvl="1" indent="-342900" eaLnBrk="1" fontAlgn="auto" hangingPunct="1">
              <a:lnSpc>
                <a:spcPct val="100000"/>
              </a:lnSpc>
              <a:spcBef>
                <a:spcPts val="600"/>
              </a:spcBef>
              <a:buClrTx/>
              <a:buSzPct val="100000"/>
              <a:buFont typeface="Arial" panose="020B0604020202020204" pitchFamily="34" charset="0"/>
              <a:buChar char="•"/>
              <a:defRPr/>
            </a:pPr>
            <a:r>
              <a:rPr lang="en-US" sz="2400" dirty="0">
                <a:solidFill>
                  <a:schemeClr val="tx1">
                    <a:lumMod val="50000"/>
                  </a:schemeClr>
                </a:solidFill>
                <a:hlinkClick r:id="rId9"/>
              </a:rPr>
              <a:t>Regional ESD Partners</a:t>
            </a:r>
            <a:endParaRPr lang="en-US" sz="1800" dirty="0">
              <a:solidFill>
                <a:schemeClr val="tx1">
                  <a:lumMod val="50000"/>
                </a:schemeClr>
              </a:solidFill>
            </a:endParaRPr>
          </a:p>
        </p:txBody>
      </p:sp>
      <p:sp>
        <p:nvSpPr>
          <p:cNvPr id="3" name="TextBox 2">
            <a:extLst>
              <a:ext uri="{FF2B5EF4-FFF2-40B4-BE49-F238E27FC236}">
                <a16:creationId xmlns:a16="http://schemas.microsoft.com/office/drawing/2014/main" id="{9A268FC1-0CE7-43B9-3D8B-71A4529F5878}"/>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1"/>
                </a:solidFill>
                <a:latin typeface="Calibri" panose="020F0502020204030204" pitchFamily="34" charset="0"/>
                <a:ea typeface="Calibri" panose="020F0502020204030204" pitchFamily="34" charset="0"/>
                <a:cs typeface="Calibri" panose="020F0502020204030204" pitchFamily="34" charset="0"/>
              </a:rPr>
              <a:t>Wrap-up</a:t>
            </a:r>
          </a:p>
        </p:txBody>
      </p:sp>
      <p:sp>
        <p:nvSpPr>
          <p:cNvPr id="2" name="Slide Number Placeholder 1"/>
          <p:cNvSpPr>
            <a:spLocks noGrp="1"/>
          </p:cNvSpPr>
          <p:nvPr>
            <p:ph type="sldNum" sz="quarter" idx="12"/>
          </p:nvPr>
        </p:nvSpPr>
        <p:spPr/>
        <p:txBody>
          <a:bodyPr/>
          <a:lstStyle/>
          <a:p>
            <a:fld id="{D16AC7E5-7E7A-4455-8A13-FD1063EE8E5D}" type="slidenum">
              <a:rPr lang="en-US" smtClean="0"/>
              <a:t>38</a:t>
            </a:fld>
            <a:endParaRPr lang="en-US" dirty="0"/>
          </a:p>
        </p:txBody>
      </p:sp>
    </p:spTree>
    <p:extLst>
      <p:ext uri="{BB962C8B-B14F-4D97-AF65-F5344CB8AC3E}">
        <p14:creationId xmlns:p14="http://schemas.microsoft.com/office/powerpoint/2010/main" val="45509151"/>
      </p:ext>
    </p:extLst>
  </p:cSld>
  <p:clrMapOvr>
    <a:masterClrMapping/>
  </p:clrMapOvr>
  <mc:AlternateContent xmlns:mc="http://schemas.openxmlformats.org/markup-compatibility/2006" xmlns:p14="http://schemas.microsoft.com/office/powerpoint/2010/main">
    <mc:Choice Requires="p14">
      <p:transition spd="slow" p14:dur="2000" advTm="10163"/>
    </mc:Choice>
    <mc:Fallback xmlns="">
      <p:transition spd="slow" advTm="1016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defRPr/>
            </a:pPr>
            <a:r>
              <a:rPr lang="en-US" altLang="en-US" sz="4000" dirty="0">
                <a:solidFill>
                  <a:srgbClr val="0070C0"/>
                </a:solidFill>
              </a:rPr>
              <a:t>Language Use Survey</a:t>
            </a:r>
            <a:endParaRPr lang="en-US" altLang="en-US" sz="4000" i="1" dirty="0">
              <a:solidFill>
                <a:srgbClr val="0070C0"/>
              </a:solidFill>
            </a:endParaRPr>
          </a:p>
        </p:txBody>
      </p:sp>
      <p:sp>
        <p:nvSpPr>
          <p:cNvPr id="12290" name="Content Placeholder 2"/>
          <p:cNvSpPr>
            <a:spLocks noGrp="1"/>
          </p:cNvSpPr>
          <p:nvPr>
            <p:ph idx="1"/>
          </p:nvPr>
        </p:nvSpPr>
        <p:spPr/>
        <p:txBody>
          <a:bodyPr>
            <a:normAutofit/>
          </a:bodyPr>
          <a:lstStyle/>
          <a:p>
            <a:pPr marL="342900" indent="-342900">
              <a:lnSpc>
                <a:spcPct val="100000"/>
              </a:lnSpc>
            </a:pPr>
            <a:r>
              <a:rPr lang="en-US" altLang="en-US" sz="2400" dirty="0"/>
              <a:t>The Oregon </a:t>
            </a:r>
            <a:r>
              <a:rPr lang="en-US" altLang="en-US" sz="2400" dirty="0">
                <a:hlinkClick r:id="rId3"/>
              </a:rPr>
              <a:t>Language Use Survey</a:t>
            </a:r>
            <a:r>
              <a:rPr lang="en-US" altLang="en-US" sz="2400" dirty="0"/>
              <a:t> (LUS) determines who to screen</a:t>
            </a:r>
          </a:p>
          <a:p>
            <a:pPr marL="800100" lvl="1" indent="-342900">
              <a:lnSpc>
                <a:spcPct val="100000"/>
              </a:lnSpc>
              <a:spcBef>
                <a:spcPts val="600"/>
              </a:spcBef>
            </a:pPr>
            <a:r>
              <a:rPr lang="en-US" altLang="en-US" sz="2400" dirty="0"/>
              <a:t>A “screener for the screener”</a:t>
            </a:r>
          </a:p>
          <a:p>
            <a:pPr marL="800100" lvl="1" indent="-342900">
              <a:lnSpc>
                <a:spcPct val="100000"/>
              </a:lnSpc>
              <a:spcBef>
                <a:spcPts val="0"/>
              </a:spcBef>
            </a:pPr>
            <a:r>
              <a:rPr lang="en-US" altLang="en-US" sz="2400" dirty="0"/>
              <a:t>Remember the federal definition of “English Learner” (included in slide notes)</a:t>
            </a:r>
          </a:p>
          <a:p>
            <a:pPr marL="342900" indent="-342900">
              <a:lnSpc>
                <a:spcPct val="100000"/>
              </a:lnSpc>
              <a:spcBef>
                <a:spcPts val="600"/>
              </a:spcBef>
            </a:pPr>
            <a:r>
              <a:rPr lang="en-US" altLang="en-US" sz="2400" dirty="0"/>
              <a:t>Use as is—do not modify</a:t>
            </a:r>
          </a:p>
          <a:p>
            <a:pPr marL="342900" indent="-342900">
              <a:lnSpc>
                <a:spcPct val="100000"/>
              </a:lnSpc>
              <a:spcBef>
                <a:spcPts val="600"/>
              </a:spcBef>
            </a:pPr>
            <a:r>
              <a:rPr lang="en-US" altLang="en-US" sz="2400" dirty="0"/>
              <a:t>Question? Comments? Contact your district’s Title III Specialist.</a:t>
            </a:r>
          </a:p>
        </p:txBody>
      </p:sp>
      <p:sp>
        <p:nvSpPr>
          <p:cNvPr id="4" name="TextBox 3">
            <a:extLst>
              <a:ext uri="{FF2B5EF4-FFF2-40B4-BE49-F238E27FC236}">
                <a16:creationId xmlns:a16="http://schemas.microsoft.com/office/drawing/2014/main" id="{F0F5953E-438F-5EFC-E9B9-C1BDAC52A832}"/>
              </a:ext>
            </a:extLst>
          </p:cNvPr>
          <p:cNvSpPr txBox="1"/>
          <p:nvPr/>
        </p:nvSpPr>
        <p:spPr>
          <a:xfrm>
            <a:off x="381000" y="6172200"/>
            <a:ext cx="1676400" cy="369332"/>
          </a:xfrm>
          <a:prstGeom prst="rect">
            <a:avLst/>
          </a:prstGeom>
          <a:noFill/>
        </p:spPr>
        <p:txBody>
          <a:bodyPr wrap="square" rtlCol="0">
            <a:spAutoFit/>
          </a:bodyPr>
          <a:lstStyle/>
          <a:p>
            <a:r>
              <a:rPr lang="en-US" sz="1800" dirty="0">
                <a:solidFill>
                  <a:srgbClr val="0070C0"/>
                </a:solidFill>
                <a:latin typeface="+mn-lt"/>
              </a:rPr>
              <a:t>Introduction</a:t>
            </a:r>
          </a:p>
        </p:txBody>
      </p:sp>
      <p:sp>
        <p:nvSpPr>
          <p:cNvPr id="2" name="Slide Number Placeholder 1"/>
          <p:cNvSpPr>
            <a:spLocks noGrp="1"/>
          </p:cNvSpPr>
          <p:nvPr>
            <p:ph type="sldNum" sz="quarter" idx="12"/>
          </p:nvPr>
        </p:nvSpPr>
        <p:spPr/>
        <p:txBody>
          <a:bodyPr/>
          <a:lstStyle/>
          <a:p>
            <a:fld id="{D16AC7E5-7E7A-4455-8A13-FD1063EE8E5D}" type="slidenum">
              <a:rPr lang="en-US" smtClean="0"/>
              <a:pPr/>
              <a:t>4</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22140"/>
    </mc:Choice>
    <mc:Fallback xmlns="">
      <p:transition spd="slow" advTm="2214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defRPr/>
            </a:pPr>
            <a:r>
              <a:rPr lang="en-US" altLang="en-US" sz="4000" dirty="0"/>
              <a:t>Reflection #1</a:t>
            </a:r>
            <a:endParaRPr lang="en-US" altLang="en-US" sz="4000" i="1" dirty="0"/>
          </a:p>
        </p:txBody>
      </p:sp>
      <p:sp>
        <p:nvSpPr>
          <p:cNvPr id="12290" name="Content Placeholder 2"/>
          <p:cNvSpPr>
            <a:spLocks noGrp="1"/>
          </p:cNvSpPr>
          <p:nvPr>
            <p:ph idx="1"/>
          </p:nvPr>
        </p:nvSpPr>
        <p:spPr/>
        <p:txBody>
          <a:bodyPr>
            <a:noAutofit/>
          </a:bodyPr>
          <a:lstStyle/>
          <a:p>
            <a:pPr marL="0" indent="0">
              <a:buNone/>
            </a:pPr>
            <a:r>
              <a:rPr lang="en-US" sz="2400" dirty="0"/>
              <a:t>How would you respond to the following misuses of the Language Use Survey?</a:t>
            </a:r>
          </a:p>
          <a:p>
            <a:pPr marL="457200" indent="-457200">
              <a:lnSpc>
                <a:spcPct val="100000"/>
              </a:lnSpc>
              <a:spcBef>
                <a:spcPts val="600"/>
              </a:spcBef>
              <a:buFont typeface="+mj-lt"/>
              <a:buAutoNum type="arabicPeriod"/>
            </a:pPr>
            <a:r>
              <a:rPr lang="en-US" sz="2400" dirty="0"/>
              <a:t>“The family’s last name is XXX, so we should screen the student.”</a:t>
            </a:r>
          </a:p>
          <a:p>
            <a:pPr marL="457200" indent="-457200">
              <a:lnSpc>
                <a:spcPct val="100000"/>
              </a:lnSpc>
              <a:spcBef>
                <a:spcPts val="600"/>
              </a:spcBef>
              <a:buFont typeface="+mj-lt"/>
              <a:buAutoNum type="arabicPeriod"/>
            </a:pPr>
            <a:r>
              <a:rPr lang="en-US" sz="2400" dirty="0"/>
              <a:t>“We should ask the student a few questions to better gauge their English capacity.”</a:t>
            </a:r>
          </a:p>
          <a:p>
            <a:pPr marL="457200" indent="-457200">
              <a:lnSpc>
                <a:spcPct val="100000"/>
              </a:lnSpc>
              <a:spcBef>
                <a:spcPts val="600"/>
              </a:spcBef>
              <a:buFont typeface="+mj-lt"/>
              <a:buAutoNum type="arabicPeriod"/>
            </a:pPr>
            <a:r>
              <a:rPr lang="en-US" sz="2400" dirty="0"/>
              <a:t>“We should ask the student’s parent/guardian to rate the child’s expertise in academic English.”</a:t>
            </a:r>
          </a:p>
          <a:p>
            <a:pPr marL="514350" indent="-514350">
              <a:buFont typeface="+mj-lt"/>
              <a:buAutoNum type="arabicPeriod"/>
            </a:pPr>
            <a:endParaRPr lang="en-US" sz="2400" dirty="0"/>
          </a:p>
          <a:p>
            <a:pPr marL="0" indent="0">
              <a:buNone/>
            </a:pPr>
            <a:r>
              <a:rPr lang="en-US" sz="2400" i="1" dirty="0"/>
              <a:t>Note: The orange Reflection slides are written primarily for users who are not yet familiar with the ELPA Screener. Experienced users may skim or skip the Reflection slides, unless their district requires review.</a:t>
            </a:r>
          </a:p>
          <a:p>
            <a:pPr marL="0" indent="0">
              <a:buNone/>
            </a:pPr>
            <a:endParaRPr lang="en-US" sz="2400" dirty="0"/>
          </a:p>
        </p:txBody>
      </p:sp>
      <p:sp>
        <p:nvSpPr>
          <p:cNvPr id="3" name="TextBox 2">
            <a:extLst>
              <a:ext uri="{FF2B5EF4-FFF2-40B4-BE49-F238E27FC236}">
                <a16:creationId xmlns:a16="http://schemas.microsoft.com/office/drawing/2014/main" id="{954EC3D2-9E3F-BB2A-85C4-F0E15B4F843F}"/>
              </a:ext>
            </a:extLst>
          </p:cNvPr>
          <p:cNvSpPr txBox="1"/>
          <p:nvPr/>
        </p:nvSpPr>
        <p:spPr>
          <a:xfrm>
            <a:off x="381000" y="6172140"/>
            <a:ext cx="1676400" cy="369332"/>
          </a:xfrm>
          <a:prstGeom prst="rect">
            <a:avLst/>
          </a:prstGeom>
          <a:noFill/>
        </p:spPr>
        <p:txBody>
          <a:bodyPr wrap="square" rtlCol="0">
            <a:spAutoFit/>
          </a:bodyPr>
          <a:lstStyle/>
          <a:p>
            <a:r>
              <a:rPr lang="en-US" sz="1800" dirty="0">
                <a:solidFill>
                  <a:schemeClr val="accent3"/>
                </a:solidFill>
                <a:latin typeface="+mj-lt"/>
              </a:rPr>
              <a:t>Introduction</a:t>
            </a:r>
          </a:p>
        </p:txBody>
      </p:sp>
      <p:sp>
        <p:nvSpPr>
          <p:cNvPr id="2" name="Slide Number Placeholder 1"/>
          <p:cNvSpPr>
            <a:spLocks noGrp="1"/>
          </p:cNvSpPr>
          <p:nvPr>
            <p:ph type="sldNum" sz="quarter" idx="12"/>
          </p:nvPr>
        </p:nvSpPr>
        <p:spPr/>
        <p:txBody>
          <a:bodyPr/>
          <a:lstStyle/>
          <a:p>
            <a:fld id="{D16AC7E5-7E7A-4455-8A13-FD1063EE8E5D}" type="slidenum">
              <a:rPr lang="en-US" smtClean="0"/>
              <a:pPr/>
              <a:t>5</a:t>
            </a:fld>
            <a:endParaRPr lang="en-US" dirty="0"/>
          </a:p>
        </p:txBody>
      </p:sp>
    </p:spTree>
    <p:extLst>
      <p:ext uri="{BB962C8B-B14F-4D97-AF65-F5344CB8AC3E}">
        <p14:creationId xmlns:p14="http://schemas.microsoft.com/office/powerpoint/2010/main" val="2681309937"/>
      </p:ext>
    </p:extLst>
  </p:cSld>
  <p:clrMapOvr>
    <a:masterClrMapping/>
  </p:clrMapOvr>
  <mc:AlternateContent xmlns:mc="http://schemas.openxmlformats.org/markup-compatibility/2006" xmlns:p14="http://schemas.microsoft.com/office/powerpoint/2010/main">
    <mc:Choice Requires="p14">
      <p:transition spd="slow" p14:dur="2000" advTm="63073"/>
    </mc:Choice>
    <mc:Fallback xmlns="">
      <p:transition spd="slow" advTm="6307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a:t>Before Screening</a:t>
            </a:r>
          </a:p>
        </p:txBody>
      </p:sp>
    </p:spTree>
    <p:extLst>
      <p:ext uri="{BB962C8B-B14F-4D97-AF65-F5344CB8AC3E}">
        <p14:creationId xmlns:p14="http://schemas.microsoft.com/office/powerpoint/2010/main" val="2295033628"/>
      </p:ext>
    </p:extLst>
  </p:cSld>
  <p:clrMapOvr>
    <a:masterClrMapping/>
  </p:clrMapOvr>
  <mc:AlternateContent xmlns:mc="http://schemas.openxmlformats.org/markup-compatibility/2006" xmlns:p14="http://schemas.microsoft.com/office/powerpoint/2010/main">
    <mc:Choice Requires="p14">
      <p:transition spd="slow" p14:dur="2000" advTm="16386"/>
    </mc:Choice>
    <mc:Fallback xmlns="">
      <p:transition spd="slow" advTm="1638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defRPr/>
            </a:pPr>
            <a:r>
              <a:rPr lang="en-US" altLang="en-US" sz="4000" dirty="0"/>
              <a:t>Test Administrator (TA) Requirements</a:t>
            </a:r>
            <a:endParaRPr lang="en-US" altLang="en-US" sz="4000" i="1" dirty="0"/>
          </a:p>
        </p:txBody>
      </p:sp>
      <p:sp>
        <p:nvSpPr>
          <p:cNvPr id="12290" name="Content Placeholder 2"/>
          <p:cNvSpPr>
            <a:spLocks noGrp="1"/>
          </p:cNvSpPr>
          <p:nvPr>
            <p:ph idx="1"/>
          </p:nvPr>
        </p:nvSpPr>
        <p:spPr/>
        <p:txBody>
          <a:bodyPr>
            <a:noAutofit/>
          </a:bodyPr>
          <a:lstStyle/>
          <a:p>
            <a:pPr marL="342900" indent="-342900">
              <a:lnSpc>
                <a:spcPct val="110000"/>
              </a:lnSpc>
            </a:pPr>
            <a:r>
              <a:rPr lang="en-US" sz="2400" dirty="0"/>
              <a:t>TA required training (listed on </a:t>
            </a:r>
            <a:r>
              <a:rPr lang="en-US" sz="2400" dirty="0">
                <a:hlinkClick r:id="rId3"/>
              </a:rPr>
              <a:t>ODE website</a:t>
            </a:r>
            <a:r>
              <a:rPr lang="en-US" sz="2400" dirty="0"/>
              <a:t>):</a:t>
            </a:r>
          </a:p>
          <a:p>
            <a:pPr marL="800100" lvl="1" indent="-342900">
              <a:lnSpc>
                <a:spcPct val="100000"/>
              </a:lnSpc>
              <a:spcBef>
                <a:spcPts val="0"/>
              </a:spcBef>
            </a:pPr>
            <a:r>
              <a:rPr lang="en-US" dirty="0"/>
              <a:t>Read ELPA Screener Administration Manual</a:t>
            </a:r>
          </a:p>
          <a:p>
            <a:pPr marL="800100" lvl="1" indent="-342900">
              <a:lnSpc>
                <a:spcPct val="100000"/>
              </a:lnSpc>
              <a:spcBef>
                <a:spcPts val="0"/>
              </a:spcBef>
            </a:pPr>
            <a:r>
              <a:rPr lang="en-US" dirty="0"/>
              <a:t>ELPA Screener Administration Module </a:t>
            </a:r>
            <a:r>
              <a:rPr lang="en-US" i="1" dirty="0"/>
              <a:t>or</a:t>
            </a:r>
            <a:r>
              <a:rPr lang="en-US" dirty="0"/>
              <a:t> ELPA Screener Informational Slides (i.e. these slides)</a:t>
            </a:r>
          </a:p>
          <a:p>
            <a:pPr marL="1257300" lvl="2" indent="-342900">
              <a:lnSpc>
                <a:spcPct val="100000"/>
              </a:lnSpc>
              <a:spcBef>
                <a:spcPts val="0"/>
              </a:spcBef>
            </a:pPr>
            <a:r>
              <a:rPr lang="en-US" dirty="0"/>
              <a:t>If district does not require one module over the other, TA may choose which to complete</a:t>
            </a:r>
          </a:p>
          <a:p>
            <a:pPr marL="800100" lvl="1" indent="-342900">
              <a:lnSpc>
                <a:spcPct val="100000"/>
              </a:lnSpc>
              <a:spcBef>
                <a:spcPts val="0"/>
              </a:spcBef>
            </a:pPr>
            <a:r>
              <a:rPr lang="en-US" dirty="0"/>
              <a:t>ELPA Screener Speaking Scoring Document</a:t>
            </a:r>
          </a:p>
          <a:p>
            <a:pPr marL="800100" lvl="1" indent="-342900">
              <a:lnSpc>
                <a:spcPct val="100000"/>
              </a:lnSpc>
              <a:spcBef>
                <a:spcPts val="0"/>
              </a:spcBef>
            </a:pPr>
            <a:r>
              <a:rPr lang="en-US" dirty="0"/>
              <a:t>“Base” TA training: modules 2-4, assurance of test security form, TAM and OAM readings</a:t>
            </a:r>
          </a:p>
          <a:p>
            <a:pPr marL="342900" indent="-342900">
              <a:lnSpc>
                <a:spcPct val="100000"/>
              </a:lnSpc>
              <a:spcBef>
                <a:spcPts val="600"/>
              </a:spcBef>
            </a:pPr>
            <a:r>
              <a:rPr lang="en-US" sz="2400" dirty="0"/>
              <a:t>New TAs will complete Screener training before administering first Screener and again at time of annual ODE-required training</a:t>
            </a:r>
          </a:p>
        </p:txBody>
      </p:sp>
      <p:sp>
        <p:nvSpPr>
          <p:cNvPr id="6" name="TextBox 5"/>
          <p:cNvSpPr txBox="1"/>
          <p:nvPr/>
        </p:nvSpPr>
        <p:spPr>
          <a:xfrm>
            <a:off x="381000" y="6177833"/>
            <a:ext cx="2356945" cy="369332"/>
          </a:xfrm>
          <a:prstGeom prst="rect">
            <a:avLst/>
          </a:prstGeom>
          <a:noFill/>
        </p:spPr>
        <p:txBody>
          <a:bodyPr wrap="square" rtlCol="0">
            <a:spAutoFit/>
          </a:bodyPr>
          <a:lstStyle/>
          <a:p>
            <a:r>
              <a:rPr lang="en-US" sz="1800" dirty="0">
                <a:solidFill>
                  <a:schemeClr val="accent5"/>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pPr/>
              <a:t>7</a:t>
            </a:fld>
            <a:endParaRPr lang="en-US" dirty="0"/>
          </a:p>
        </p:txBody>
      </p:sp>
    </p:spTree>
    <p:extLst>
      <p:ext uri="{BB962C8B-B14F-4D97-AF65-F5344CB8AC3E}">
        <p14:creationId xmlns:p14="http://schemas.microsoft.com/office/powerpoint/2010/main" val="526471268"/>
      </p:ext>
    </p:extLst>
  </p:cSld>
  <p:clrMapOvr>
    <a:masterClrMapping/>
  </p:clrMapOvr>
  <mc:AlternateContent xmlns:mc="http://schemas.openxmlformats.org/markup-compatibility/2006" xmlns:p14="http://schemas.microsoft.com/office/powerpoint/2010/main">
    <mc:Choice Requires="p14">
      <p:transition spd="slow" p14:dur="2000" advTm="57000"/>
    </mc:Choice>
    <mc:Fallback xmlns="">
      <p:transition spd="slow" advTm="57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defRPr/>
            </a:pPr>
            <a:r>
              <a:rPr lang="en-US" altLang="en-US" sz="4000" dirty="0"/>
              <a:t>Practice for TAs</a:t>
            </a:r>
            <a:endParaRPr lang="en-US" altLang="en-US" sz="4000" i="1" dirty="0"/>
          </a:p>
        </p:txBody>
      </p:sp>
      <p:sp>
        <p:nvSpPr>
          <p:cNvPr id="12290" name="Content Placeholder 2"/>
          <p:cNvSpPr>
            <a:spLocks noGrp="1"/>
          </p:cNvSpPr>
          <p:nvPr>
            <p:ph idx="1"/>
          </p:nvPr>
        </p:nvSpPr>
        <p:spPr/>
        <p:txBody>
          <a:bodyPr>
            <a:noAutofit/>
          </a:bodyPr>
          <a:lstStyle/>
          <a:p>
            <a:pPr marL="0" indent="0">
              <a:lnSpc>
                <a:spcPct val="100000"/>
              </a:lnSpc>
              <a:spcBef>
                <a:spcPts val="0"/>
              </a:spcBef>
              <a:buNone/>
            </a:pPr>
            <a:r>
              <a:rPr lang="en-US" sz="2400" dirty="0"/>
              <a:t>Screener and Summative formats are virtually identical. To preview test layout and task types, see:</a:t>
            </a:r>
          </a:p>
          <a:p>
            <a:pPr lvl="1" indent="-342900">
              <a:lnSpc>
                <a:spcPct val="100000"/>
              </a:lnSpc>
              <a:spcBef>
                <a:spcPts val="600"/>
              </a:spcBef>
            </a:pPr>
            <a:r>
              <a:rPr lang="en-US" sz="2400" dirty="0"/>
              <a:t>ELPA sample test</a:t>
            </a:r>
          </a:p>
          <a:p>
            <a:pPr lvl="1" indent="-342900">
              <a:lnSpc>
                <a:spcPct val="100000"/>
              </a:lnSpc>
              <a:spcBef>
                <a:spcPts val="600"/>
              </a:spcBef>
            </a:pPr>
            <a:r>
              <a:rPr lang="en-US" sz="2400" dirty="0">
                <a:hlinkClick r:id="rId3"/>
              </a:rPr>
              <a:t>Elementary</a:t>
            </a:r>
            <a:r>
              <a:rPr lang="en-US" sz="2400" dirty="0"/>
              <a:t> and </a:t>
            </a:r>
            <a:r>
              <a:rPr lang="en-US" sz="2400" dirty="0">
                <a:hlinkClick r:id="rId4"/>
              </a:rPr>
              <a:t>Middle and High School​​</a:t>
            </a:r>
            <a:r>
              <a:rPr lang="en-US" sz="2400" dirty="0"/>
              <a:t> Speaking Scoring Practice Slides</a:t>
            </a:r>
          </a:p>
          <a:p>
            <a:pPr marL="1028700" lvl="2" indent="-342900">
              <a:lnSpc>
                <a:spcPct val="100000"/>
              </a:lnSpc>
              <a:spcBef>
                <a:spcPts val="600"/>
              </a:spcBef>
            </a:pPr>
            <a:r>
              <a:rPr lang="en-US" sz="2400" dirty="0"/>
              <a:t>Speak these rather than reading them for a more authentic replication of the scoring experience.</a:t>
            </a:r>
          </a:p>
          <a:p>
            <a:pPr marL="0" indent="0">
              <a:lnSpc>
                <a:spcPct val="100000"/>
              </a:lnSpc>
              <a:spcBef>
                <a:spcPts val="2400"/>
              </a:spcBef>
              <a:buNone/>
            </a:pPr>
            <a:r>
              <a:rPr lang="en-US" sz="2400" dirty="0"/>
              <a:t>Also, at the beginning of each session there is a short practice section that the TA and student do together (more detail in following slides).</a:t>
            </a:r>
          </a:p>
        </p:txBody>
      </p:sp>
      <p:sp>
        <p:nvSpPr>
          <p:cNvPr id="4" name="TextBox 3">
            <a:extLst>
              <a:ext uri="{FF2B5EF4-FFF2-40B4-BE49-F238E27FC236}">
                <a16:creationId xmlns:a16="http://schemas.microsoft.com/office/drawing/2014/main" id="{AF346776-C9BE-0AC2-B2A5-C8AF4E96ABF7}"/>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5"/>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pPr/>
              <a:t>8</a:t>
            </a:fld>
            <a:endParaRPr lang="en-US" dirty="0"/>
          </a:p>
        </p:txBody>
      </p:sp>
    </p:spTree>
    <p:extLst>
      <p:ext uri="{BB962C8B-B14F-4D97-AF65-F5344CB8AC3E}">
        <p14:creationId xmlns:p14="http://schemas.microsoft.com/office/powerpoint/2010/main" val="1774153746"/>
      </p:ext>
    </p:extLst>
  </p:cSld>
  <p:clrMapOvr>
    <a:masterClrMapping/>
  </p:clrMapOvr>
  <mc:AlternateContent xmlns:mc="http://schemas.openxmlformats.org/markup-compatibility/2006" xmlns:p14="http://schemas.microsoft.com/office/powerpoint/2010/main">
    <mc:Choice Requires="p14">
      <p:transition spd="slow" p14:dur="2000" advTm="83683"/>
    </mc:Choice>
    <mc:Fallback xmlns="">
      <p:transition spd="slow" advTm="8368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defRPr/>
            </a:pPr>
            <a:r>
              <a:rPr lang="en-US" altLang="en-US" sz="4000" dirty="0"/>
              <a:t>Testing Environment</a:t>
            </a:r>
            <a:endParaRPr lang="en-US" altLang="en-US" sz="4000" i="1" dirty="0"/>
          </a:p>
        </p:txBody>
      </p:sp>
      <p:sp>
        <p:nvSpPr>
          <p:cNvPr id="12290" name="Content Placeholder 2"/>
          <p:cNvSpPr>
            <a:spLocks noGrp="1"/>
          </p:cNvSpPr>
          <p:nvPr>
            <p:ph idx="1"/>
          </p:nvPr>
        </p:nvSpPr>
        <p:spPr/>
        <p:txBody>
          <a:bodyPr>
            <a:normAutofit/>
          </a:bodyPr>
          <a:lstStyle/>
          <a:p>
            <a:pPr marL="0" indent="0">
              <a:buNone/>
            </a:pPr>
            <a:r>
              <a:rPr lang="en-US" sz="2400" dirty="0"/>
              <a:t>Should resemble summative testing environment:</a:t>
            </a:r>
          </a:p>
          <a:p>
            <a:pPr marL="800100" lvl="1" indent="-342900">
              <a:lnSpc>
                <a:spcPct val="100000"/>
              </a:lnSpc>
            </a:pPr>
            <a:r>
              <a:rPr lang="en-US" sz="2400" dirty="0"/>
              <a:t>Quiet, secure testing environment</a:t>
            </a:r>
          </a:p>
          <a:p>
            <a:pPr marL="800100" lvl="1" indent="-342900">
              <a:lnSpc>
                <a:spcPct val="100000"/>
              </a:lnSpc>
            </a:pPr>
            <a:r>
              <a:rPr lang="en-US" sz="2400" dirty="0"/>
              <a:t>Space for TA to work 1-to-1 with student</a:t>
            </a:r>
          </a:p>
          <a:p>
            <a:pPr marL="800100" lvl="1" indent="-342900">
              <a:lnSpc>
                <a:spcPct val="100000"/>
              </a:lnSpc>
            </a:pPr>
            <a:r>
              <a:rPr lang="en-US" sz="2400" dirty="0"/>
              <a:t>Enrichment materials nearby (for TA scoring step)</a:t>
            </a:r>
          </a:p>
          <a:p>
            <a:pPr marL="800100" lvl="1" indent="-342900">
              <a:lnSpc>
                <a:spcPct val="100000"/>
              </a:lnSpc>
            </a:pPr>
            <a:r>
              <a:rPr lang="en-US" sz="2400" dirty="0"/>
              <a:t>Appropriate sound/recording equipment</a:t>
            </a:r>
          </a:p>
          <a:p>
            <a:pPr marL="800100" lvl="1" indent="-342900">
              <a:lnSpc>
                <a:spcPct val="100000"/>
              </a:lnSpc>
            </a:pPr>
            <a:r>
              <a:rPr lang="en-US" sz="2400" dirty="0"/>
              <a:t>Accommodation decisions already made</a:t>
            </a:r>
          </a:p>
          <a:p>
            <a:pPr marL="1257300" lvl="2" indent="-342900">
              <a:lnSpc>
                <a:spcPct val="100000"/>
              </a:lnSpc>
            </a:pPr>
            <a:r>
              <a:rPr lang="en-US" dirty="0"/>
              <a:t>Recommend entering exemptions in TIDE at least 24 hours before testing</a:t>
            </a:r>
          </a:p>
          <a:p>
            <a:pPr marL="800100" lvl="1" indent="-342900">
              <a:lnSpc>
                <a:spcPct val="100000"/>
              </a:lnSpc>
            </a:pPr>
            <a:r>
              <a:rPr lang="en-US" sz="2400" dirty="0"/>
              <a:t>Necessary manuals on hand (Screener Manual, Oregon Accessibility Manual)</a:t>
            </a:r>
          </a:p>
        </p:txBody>
      </p:sp>
      <p:sp>
        <p:nvSpPr>
          <p:cNvPr id="4" name="TextBox 3">
            <a:extLst>
              <a:ext uri="{FF2B5EF4-FFF2-40B4-BE49-F238E27FC236}">
                <a16:creationId xmlns:a16="http://schemas.microsoft.com/office/drawing/2014/main" id="{D307CB29-31BA-1358-78F9-B2B39B42FAC0}"/>
              </a:ext>
            </a:extLst>
          </p:cNvPr>
          <p:cNvSpPr txBox="1"/>
          <p:nvPr/>
        </p:nvSpPr>
        <p:spPr>
          <a:xfrm>
            <a:off x="381000" y="6177833"/>
            <a:ext cx="2356945" cy="369332"/>
          </a:xfrm>
          <a:prstGeom prst="rect">
            <a:avLst/>
          </a:prstGeom>
          <a:noFill/>
        </p:spPr>
        <p:txBody>
          <a:bodyPr wrap="square" rtlCol="0">
            <a:spAutoFit/>
          </a:bodyPr>
          <a:lstStyle/>
          <a:p>
            <a:r>
              <a:rPr lang="en-US" sz="1800" dirty="0">
                <a:solidFill>
                  <a:schemeClr val="accent5"/>
                </a:solidFill>
                <a:latin typeface="Calibri" panose="020F0502020204030204" pitchFamily="34" charset="0"/>
                <a:ea typeface="Calibri" panose="020F0502020204030204" pitchFamily="34" charset="0"/>
                <a:cs typeface="Calibri" panose="020F0502020204030204" pitchFamily="34" charset="0"/>
              </a:rPr>
              <a:t>Before screening</a:t>
            </a:r>
          </a:p>
        </p:txBody>
      </p:sp>
      <p:sp>
        <p:nvSpPr>
          <p:cNvPr id="2" name="Slide Number Placeholder 1"/>
          <p:cNvSpPr>
            <a:spLocks noGrp="1"/>
          </p:cNvSpPr>
          <p:nvPr>
            <p:ph type="sldNum" sz="quarter" idx="12"/>
          </p:nvPr>
        </p:nvSpPr>
        <p:spPr/>
        <p:txBody>
          <a:bodyPr/>
          <a:lstStyle/>
          <a:p>
            <a:fld id="{D16AC7E5-7E7A-4455-8A13-FD1063EE8E5D}" type="slidenum">
              <a:rPr lang="en-US" smtClean="0"/>
              <a:pPr/>
              <a:t>9</a:t>
            </a:fld>
            <a:endParaRPr lang="en-US" dirty="0"/>
          </a:p>
        </p:txBody>
      </p:sp>
    </p:spTree>
    <p:extLst>
      <p:ext uri="{BB962C8B-B14F-4D97-AF65-F5344CB8AC3E}">
        <p14:creationId xmlns:p14="http://schemas.microsoft.com/office/powerpoint/2010/main" val="3658231912"/>
      </p:ext>
    </p:extLst>
  </p:cSld>
  <p:clrMapOvr>
    <a:masterClrMapping/>
  </p:clrMapOvr>
  <mc:AlternateContent xmlns:mc="http://schemas.openxmlformats.org/markup-compatibility/2006" xmlns:p14="http://schemas.microsoft.com/office/powerpoint/2010/main">
    <mc:Choice Requires="p14">
      <p:transition spd="slow" p14:dur="2000" advTm="22657"/>
    </mc:Choice>
    <mc:Fallback xmlns="">
      <p:transition spd="slow" advTm="22657"/>
    </mc:Fallback>
  </mc:AlternateContent>
</p:sld>
</file>

<file path=ppt/theme/theme1.xml><?xml version="1.0" encoding="utf-8"?>
<a:theme xmlns:a="http://schemas.openxmlformats.org/drawingml/2006/main" name="1_2021ODE">
  <a:themeElements>
    <a:clrScheme name="ODE 2025">
      <a:dk1>
        <a:sysClr val="windowText" lastClr="000000"/>
      </a:dk1>
      <a:lt1>
        <a:sysClr val="window" lastClr="FFFFFF"/>
      </a:lt1>
      <a:dk2>
        <a:srgbClr val="007A78"/>
      </a:dk2>
      <a:lt2>
        <a:srgbClr val="F2FAFE"/>
      </a:lt2>
      <a:accent1>
        <a:srgbClr val="1B75BC"/>
      </a:accent1>
      <a:accent2>
        <a:srgbClr val="9F2065"/>
      </a:accent2>
      <a:accent3>
        <a:srgbClr val="C14B1F"/>
      </a:accent3>
      <a:accent4>
        <a:srgbClr val="916600"/>
      </a:accent4>
      <a:accent5>
        <a:srgbClr val="007F43"/>
      </a:accent5>
      <a:accent6>
        <a:srgbClr val="D34F9A"/>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500E787D-4A08-4491-9FAB-BB9D43BCEFC7}"/>
    </a:ext>
  </a:extLst>
</a:theme>
</file>

<file path=ppt/theme/theme2.xml><?xml version="1.0" encoding="utf-8"?>
<a:theme xmlns:a="http://schemas.openxmlformats.org/drawingml/2006/main" name="Green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AAFB0B2A-C4B2-41C7-92A5-70D75F419D70}"/>
    </a:ext>
  </a:extLst>
</a:theme>
</file>

<file path=ppt/theme/theme3.xml><?xml version="1.0" encoding="utf-8"?>
<a:theme xmlns:a="http://schemas.openxmlformats.org/drawingml/2006/main" name="Gol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7D92AE0E-C289-45F3-BD76-BC889EE8D789}"/>
    </a:ext>
  </a:extLst>
</a:theme>
</file>

<file path=ppt/theme/theme4.xml><?xml version="1.0" encoding="utf-8"?>
<a:theme xmlns:a="http://schemas.openxmlformats.org/drawingml/2006/main" name="Orange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B6D488F7-2464-4E22-AB08-1AD187968121}"/>
    </a:ext>
  </a:extLst>
</a:theme>
</file>

<file path=ppt/theme/theme5.xml><?xml version="1.0" encoding="utf-8"?>
<a:theme xmlns:a="http://schemas.openxmlformats.org/drawingml/2006/main" name="Re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EEC54850-1245-4301-BCEC-014C0882AE7D}"/>
    </a:ext>
  </a:extLst>
</a:theme>
</file>

<file path=ppt/theme/theme6.xml><?xml version="1.0" encoding="utf-8"?>
<a:theme xmlns:a="http://schemas.openxmlformats.org/drawingml/2006/main" name="Teal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8DEE96B7-49DC-4AD3-ABF2-AFC8F0019781}"/>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54031767-dd6d-417c-ab73-583408f47564">
      <UserInfo>
        <DisplayName>GOODNESS Michelle * ODE</DisplayName>
        <AccountId>497</AccountId>
        <AccountType/>
      </UserInfo>
      <UserInfo>
        <DisplayName>BAKER Traci * ODE</DisplayName>
        <AccountId>1053</AccountId>
        <AccountType/>
      </UserInfo>
      <UserInfo>
        <DisplayName>WIENS Jon * ODE</DisplayName>
        <AccountId>176</AccountId>
        <AccountType/>
      </UserInfo>
      <UserInfo>
        <DisplayName>BOYD Meg * ODE</DisplayName>
        <AccountId>110</AccountId>
        <AccountType/>
      </UserInfo>
      <UserInfo>
        <DisplayName>SIEGEL Marc * ODE</DisplayName>
        <AccountId>29</AccountId>
        <AccountType/>
      </UserInfo>
      <UserInfo>
        <DisplayName>FARLEY Dan * ODE</DisplayName>
        <AccountId>203</AccountId>
        <AccountType/>
      </UserInfo>
      <UserInfo>
        <DisplayName>JUSTIS Carlee * DAS</DisplayName>
        <AccountId>1071</AccountId>
        <AccountType/>
      </UserInfo>
    </SharedWithUsers>
    <Estimated_x0020_Creation_x0020_Date xmlns="826a7eb6-1fc1-4229-aedf-6a10bdcdc31e" xsi:nil="true"/>
    <Remediation_x0020_Date xmlns="826a7eb6-1fc1-4229-aedf-6a10bdcdc31e">2025-07-17T14:35:41+00:00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FE9C89-A5BA-424E-9EC8-A199128D59E6}"/>
</file>

<file path=customXml/itemProps2.xml><?xml version="1.0" encoding="utf-8"?>
<ds:datastoreItem xmlns:ds="http://schemas.openxmlformats.org/officeDocument/2006/customXml" ds:itemID="{BC4EA527-A198-4301-BCF4-14EDE0643645}">
  <ds:schemaRefs>
    <ds:schemaRef ds:uri="33d0ab3a-ed53-4b26-b374-c651e1521cb8"/>
    <ds:schemaRef ds:uri="e10c53f3-1d52-4706-a966-ac9983b29943"/>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FFC1C207-77FC-44F7-AC05-276B3AA37170}">
  <ds:schemaRefs>
    <ds:schemaRef ds:uri="http://schemas.microsoft.com/sharepoint/v3/contenttype/forms"/>
  </ds:schemaRefs>
</ds:datastoreItem>
</file>

<file path=docMetadata/LabelInfo.xml><?xml version="1.0" encoding="utf-8"?>
<clbl:labelList xmlns:clbl="http://schemas.microsoft.com/office/2020/mipLabelMetadata">
  <clbl:label id="{61f40bdc-19d8-4b8e-be88-e9eb9bcca8b8}" enabled="1" method="Privilege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 Slide Deck Template_Accessible_2025</Template>
  <TotalTime>486</TotalTime>
  <Words>5781</Words>
  <Application>Microsoft Office PowerPoint</Application>
  <PresentationFormat>Widescreen</PresentationFormat>
  <Paragraphs>435</Paragraphs>
  <Slides>38</Slides>
  <Notes>38</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38</vt:i4>
      </vt:variant>
    </vt:vector>
  </HeadingPairs>
  <TitlesOfParts>
    <vt:vector size="47" baseType="lpstr">
      <vt:lpstr>Arial</vt:lpstr>
      <vt:lpstr>Calibri</vt:lpstr>
      <vt:lpstr>Times New Roman</vt:lpstr>
      <vt:lpstr>1_2021ODE</vt:lpstr>
      <vt:lpstr>Green_2021ODE</vt:lpstr>
      <vt:lpstr>Gold_2021ODE</vt:lpstr>
      <vt:lpstr>Orange_2021ODE</vt:lpstr>
      <vt:lpstr>Red_2021ODE</vt:lpstr>
      <vt:lpstr>Teal_2021ODE</vt:lpstr>
      <vt:lpstr>English Language Proficiency Assessment (ELPA) Screener</vt:lpstr>
      <vt:lpstr>Purpose and Use</vt:lpstr>
      <vt:lpstr>Screener and Summative</vt:lpstr>
      <vt:lpstr>Language Use Survey</vt:lpstr>
      <vt:lpstr>Reflection #1</vt:lpstr>
      <vt:lpstr>Before Screening</vt:lpstr>
      <vt:lpstr>Test Administrator (TA) Requirements</vt:lpstr>
      <vt:lpstr>Practice for TAs</vt:lpstr>
      <vt:lpstr>Testing Environment</vt:lpstr>
      <vt:lpstr>Reflection #2</vt:lpstr>
      <vt:lpstr>Student IDs</vt:lpstr>
      <vt:lpstr>Temporary IDs</vt:lpstr>
      <vt:lpstr>Accommodations for Students Without a 504 or IEP</vt:lpstr>
      <vt:lpstr>Reflection #3</vt:lpstr>
      <vt:lpstr>Future/Early K or K?</vt:lpstr>
      <vt:lpstr>Future/Early K Test Selection</vt:lpstr>
      <vt:lpstr>Future/Early K or K Test Forms</vt:lpstr>
      <vt:lpstr>During Screening</vt:lpstr>
      <vt:lpstr>Screener Steps</vt:lpstr>
      <vt:lpstr>Screener Structure</vt:lpstr>
      <vt:lpstr>Step 1 (“Practice Step One”)</vt:lpstr>
      <vt:lpstr>Step 1 Screenshot (1/2)</vt:lpstr>
      <vt:lpstr>Step 1 Screenshot (2/2)</vt:lpstr>
      <vt:lpstr>Who is a Participant?</vt:lpstr>
      <vt:lpstr>Reflection #4</vt:lpstr>
      <vt:lpstr>Step 2</vt:lpstr>
      <vt:lpstr>Reflection #5</vt:lpstr>
      <vt:lpstr>Step 3</vt:lpstr>
      <vt:lpstr>Estimated Testing Times (Minutes)</vt:lpstr>
      <vt:lpstr>Pause and Auto-Submit</vt:lpstr>
      <vt:lpstr>After Screening</vt:lpstr>
      <vt:lpstr>Proficiency Profiles (1/2)</vt:lpstr>
      <vt:lpstr>Proficiency Profiles (2/2)</vt:lpstr>
      <vt:lpstr>K and Future/Early K Profile</vt:lpstr>
      <vt:lpstr>Score Reporting</vt:lpstr>
      <vt:lpstr>Wrap-Up</vt:lpstr>
      <vt:lpstr>Important Points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BYERLEY Andrew * ODE</dc:creator>
  <cp:lastModifiedBy>PLATTNER Crys * ODE</cp:lastModifiedBy>
  <cp:revision>5</cp:revision>
  <dcterms:created xsi:type="dcterms:W3CDTF">2025-07-14T16:55:23Z</dcterms:created>
  <dcterms:modified xsi:type="dcterms:W3CDTF">2025-07-17T14:34:33Z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y fmtid="{D5CDD505-2E9C-101B-9397-08002B2CF9AE}" pid="3" name="TaxKeyword">
    <vt:lpwstr/>
  </property>
  <property fmtid="{D5CDD505-2E9C-101B-9397-08002B2CF9AE}" pid="4" name="MSIP_Label_61f40bdc-19d8-4b8e-be88-e9eb9bcca8b8_Enabled">
    <vt:lpwstr>true</vt:lpwstr>
  </property>
  <property fmtid="{D5CDD505-2E9C-101B-9397-08002B2CF9AE}" pid="5" name="MSIP_Label_61f40bdc-19d8-4b8e-be88-e9eb9bcca8b8_SetDate">
    <vt:lpwstr>2023-10-19T17:38:46Z</vt:lpwstr>
  </property>
  <property fmtid="{D5CDD505-2E9C-101B-9397-08002B2CF9AE}" pid="6" name="MSIP_Label_61f40bdc-19d8-4b8e-be88-e9eb9bcca8b8_Method">
    <vt:lpwstr>Privileged</vt:lpwstr>
  </property>
  <property fmtid="{D5CDD505-2E9C-101B-9397-08002B2CF9AE}" pid="7" name="MSIP_Label_61f40bdc-19d8-4b8e-be88-e9eb9bcca8b8_Name">
    <vt:lpwstr>Level 1 - Published (Items)</vt:lpwstr>
  </property>
  <property fmtid="{D5CDD505-2E9C-101B-9397-08002B2CF9AE}" pid="8" name="MSIP_Label_61f40bdc-19d8-4b8e-be88-e9eb9bcca8b8_SiteId">
    <vt:lpwstr>b4f51418-b269-49a2-935a-fa54bf584fc8</vt:lpwstr>
  </property>
  <property fmtid="{D5CDD505-2E9C-101B-9397-08002B2CF9AE}" pid="9" name="MSIP_Label_61f40bdc-19d8-4b8e-be88-e9eb9bcca8b8_ActionId">
    <vt:lpwstr>c4b5f7af-171c-4074-8f39-9fc74c531cc2</vt:lpwstr>
  </property>
  <property fmtid="{D5CDD505-2E9C-101B-9397-08002B2CF9AE}" pid="10" name="MSIP_Label_61f40bdc-19d8-4b8e-be88-e9eb9bcca8b8_ContentBits">
    <vt:lpwstr>0</vt:lpwstr>
  </property>
  <property fmtid="{D5CDD505-2E9C-101B-9397-08002B2CF9AE}" pid="11" name="MSIP_Label_09b73270-2993-4076-be47-9c78f42a1e84_Enabled">
    <vt:lpwstr>true</vt:lpwstr>
  </property>
  <property fmtid="{D5CDD505-2E9C-101B-9397-08002B2CF9AE}" pid="12" name="MSIP_Label_09b73270-2993-4076-be47-9c78f42a1e84_SetDate">
    <vt:lpwstr>2024-06-21T16:55:30Z</vt:lpwstr>
  </property>
  <property fmtid="{D5CDD505-2E9C-101B-9397-08002B2CF9AE}" pid="13" name="MSIP_Label_09b73270-2993-4076-be47-9c78f42a1e84_Method">
    <vt:lpwstr>Privileged</vt:lpwstr>
  </property>
  <property fmtid="{D5CDD505-2E9C-101B-9397-08002B2CF9AE}" pid="14" name="MSIP_Label_09b73270-2993-4076-be47-9c78f42a1e84_Name">
    <vt:lpwstr>Level 1 - Published (Items)</vt:lpwstr>
  </property>
  <property fmtid="{D5CDD505-2E9C-101B-9397-08002B2CF9AE}" pid="15" name="MSIP_Label_09b73270-2993-4076-be47-9c78f42a1e84_SiteId">
    <vt:lpwstr>aa3f6932-fa7c-47b4-a0ce-a598cad161cf</vt:lpwstr>
  </property>
  <property fmtid="{D5CDD505-2E9C-101B-9397-08002B2CF9AE}" pid="16" name="MSIP_Label_09b73270-2993-4076-be47-9c78f42a1e84_ActionId">
    <vt:lpwstr>9a956e48-93ec-48f0-b269-11b89d529c66</vt:lpwstr>
  </property>
  <property fmtid="{D5CDD505-2E9C-101B-9397-08002B2CF9AE}" pid="17" name="MSIP_Label_09b73270-2993-4076-be47-9c78f42a1e84_ContentBits">
    <vt:lpwstr>0</vt:lpwstr>
  </property>
</Properties>
</file>