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59.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5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712" r:id="rId1"/>
    <p:sldMasterId id="2147485725" r:id="rId2"/>
  </p:sldMasterIdLst>
  <p:notesMasterIdLst>
    <p:notesMasterId r:id="rId62"/>
  </p:notesMasterIdLst>
  <p:handoutMasterIdLst>
    <p:handoutMasterId r:id="rId63"/>
  </p:handoutMasterIdLst>
  <p:sldIdLst>
    <p:sldId id="256" r:id="rId3"/>
    <p:sldId id="312" r:id="rId4"/>
    <p:sldId id="258" r:id="rId5"/>
    <p:sldId id="326" r:id="rId6"/>
    <p:sldId id="333" r:id="rId7"/>
    <p:sldId id="284" r:id="rId8"/>
    <p:sldId id="320" r:id="rId9"/>
    <p:sldId id="313" r:id="rId10"/>
    <p:sldId id="334" r:id="rId11"/>
    <p:sldId id="292" r:id="rId12"/>
    <p:sldId id="294" r:id="rId13"/>
    <p:sldId id="321" r:id="rId14"/>
    <p:sldId id="335" r:id="rId15"/>
    <p:sldId id="340" r:id="rId16"/>
    <p:sldId id="296" r:id="rId17"/>
    <p:sldId id="324" r:id="rId18"/>
    <p:sldId id="336" r:id="rId19"/>
    <p:sldId id="314" r:id="rId20"/>
    <p:sldId id="282" r:id="rId21"/>
    <p:sldId id="319" r:id="rId22"/>
    <p:sldId id="298" r:id="rId23"/>
    <p:sldId id="341" r:id="rId24"/>
    <p:sldId id="351" r:id="rId25"/>
    <p:sldId id="337" r:id="rId26"/>
    <p:sldId id="342" r:id="rId27"/>
    <p:sldId id="338" r:id="rId28"/>
    <p:sldId id="323" r:id="rId29"/>
    <p:sldId id="339" r:id="rId30"/>
    <p:sldId id="327" r:id="rId31"/>
    <p:sldId id="275" r:id="rId32"/>
    <p:sldId id="315" r:id="rId33"/>
    <p:sldId id="329" r:id="rId34"/>
    <p:sldId id="328" r:id="rId35"/>
    <p:sldId id="306" r:id="rId36"/>
    <p:sldId id="330" r:id="rId37"/>
    <p:sldId id="316" r:id="rId38"/>
    <p:sldId id="350" r:id="rId39"/>
    <p:sldId id="308" r:id="rId40"/>
    <p:sldId id="352" r:id="rId41"/>
    <p:sldId id="347" r:id="rId42"/>
    <p:sldId id="344" r:id="rId43"/>
    <p:sldId id="345" r:id="rId44"/>
    <p:sldId id="349" r:id="rId45"/>
    <p:sldId id="343" r:id="rId46"/>
    <p:sldId id="348" r:id="rId47"/>
    <p:sldId id="346" r:id="rId48"/>
    <p:sldId id="311" r:id="rId49"/>
    <p:sldId id="353" r:id="rId50"/>
    <p:sldId id="354" r:id="rId51"/>
    <p:sldId id="355" r:id="rId52"/>
    <p:sldId id="357" r:id="rId53"/>
    <p:sldId id="358" r:id="rId54"/>
    <p:sldId id="359" r:id="rId55"/>
    <p:sldId id="360" r:id="rId56"/>
    <p:sldId id="317" r:id="rId57"/>
    <p:sldId id="283" r:id="rId58"/>
    <p:sldId id="276" r:id="rId59"/>
    <p:sldId id="332" r:id="rId60"/>
    <p:sldId id="287" r:id="rId6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A45"/>
    <a:srgbClr val="AF2B15"/>
    <a:srgbClr val="F8C29A"/>
    <a:srgbClr val="FFFFCC"/>
    <a:srgbClr val="EAB386"/>
    <a:srgbClr val="E9FFAB"/>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412" autoAdjust="0"/>
  </p:normalViewPr>
  <p:slideViewPr>
    <p:cSldViewPr>
      <p:cViewPr varScale="1">
        <p:scale>
          <a:sx n="84" d="100"/>
          <a:sy n="84" d="100"/>
        </p:scale>
        <p:origin x="126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0"/>
            <a:ext cx="298274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49155"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49156" name="Rectangle 4"/>
          <p:cNvSpPr>
            <a:spLocks noGrp="1" noChangeArrowheads="1"/>
          </p:cNvSpPr>
          <p:nvPr>
            <p:ph type="ftr" sz="quarter" idx="2"/>
          </p:nvPr>
        </p:nvSpPr>
        <p:spPr bwMode="auto">
          <a:xfrm>
            <a:off x="2" y="8829675"/>
            <a:ext cx="298274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49157"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2155E96-1FF3-462D-A319-1C9BB22EF1F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82742"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defTabSz="931863" eaLnBrk="1" hangingPunct="1">
              <a:defRPr sz="1200"/>
            </a:lvl1pPr>
          </a:lstStyle>
          <a:p>
            <a:pPr>
              <a:defRPr/>
            </a:pPr>
            <a:endParaRPr lang="en-US" dirty="0"/>
          </a:p>
        </p:txBody>
      </p:sp>
      <p:sp>
        <p:nvSpPr>
          <p:cNvPr id="4099" name="Rectangle 3"/>
          <p:cNvSpPr>
            <a:spLocks noGrp="1" noChangeArrowheads="1"/>
          </p:cNvSpPr>
          <p:nvPr>
            <p:ph type="dt" idx="1"/>
          </p:nvPr>
        </p:nvSpPr>
        <p:spPr bwMode="auto">
          <a:xfrm>
            <a:off x="3899072" y="0"/>
            <a:ext cx="2982742"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defTabSz="931863" eaLnBrk="1" hangingPunct="1">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7887" y="4416427"/>
            <a:ext cx="5046040" cy="4183063"/>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831265"/>
            <a:ext cx="2982742" cy="465137"/>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defTabSz="931863" eaLnBrk="1" hangingPunct="1">
              <a:defRPr sz="1200"/>
            </a:lvl1pPr>
          </a:lstStyle>
          <a:p>
            <a:pPr>
              <a:defRPr/>
            </a:pPr>
            <a:endParaRPr lang="en-US" dirty="0"/>
          </a:p>
        </p:txBody>
      </p:sp>
      <p:sp>
        <p:nvSpPr>
          <p:cNvPr id="4103" name="Rectangle 7"/>
          <p:cNvSpPr>
            <a:spLocks noGrp="1" noChangeArrowheads="1"/>
          </p:cNvSpPr>
          <p:nvPr>
            <p:ph type="sldNum" sz="quarter" idx="5"/>
          </p:nvPr>
        </p:nvSpPr>
        <p:spPr bwMode="auto">
          <a:xfrm>
            <a:off x="3899072" y="8831265"/>
            <a:ext cx="2982742" cy="465137"/>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defTabSz="931863" eaLnBrk="1" hangingPunct="1">
              <a:defRPr sz="1200"/>
            </a:lvl1pPr>
          </a:lstStyle>
          <a:p>
            <a:pPr>
              <a:defRPr/>
            </a:pPr>
            <a:fld id="{C67B1E1D-D3C3-4691-8C34-51F8AFDE2CD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regon.gov/ode/educator-resources/assessment/Pages/Assessment-Administration.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Although DTCs are the primary audience envisioned for this presentation, I will cover information useful to all roles.</a:t>
            </a:r>
            <a:endParaRPr lang="en-US" altLang="en-US" dirty="0" smtClean="0"/>
          </a:p>
          <a:p>
            <a:endParaRPr lang="en-US"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68FA61-D56E-4A9F-9CFF-451E1D718C14}" type="slidenum">
              <a:rPr lang="en-US" altLang="en-US" smtClean="0"/>
              <a:pPr>
                <a:spcBef>
                  <a:spcPct val="0"/>
                </a:spcBef>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If</a:t>
            </a:r>
            <a:r>
              <a:rPr lang="en-US" altLang="en-US" baseline="0" dirty="0" smtClean="0"/>
              <a:t> possible, choose an “easy” student for your first administration.</a:t>
            </a:r>
          </a:p>
          <a:p>
            <a:pPr>
              <a:defRPr/>
            </a:pPr>
            <a:r>
              <a:rPr lang="en-US" altLang="en-US" baseline="0" dirty="0" smtClean="0"/>
              <a:t>View all materials before administering your first screener. You don’t want to see anything for the first time on the day of administration.</a:t>
            </a:r>
          </a:p>
          <a:p>
            <a:pPr>
              <a:defRPr/>
            </a:pPr>
            <a:r>
              <a:rPr lang="en-US" altLang="en-US" baseline="0" dirty="0" smtClean="0"/>
              <a:t>Make a plan. What are you afraid will happen? What will you do if that terrible thing happens?</a:t>
            </a:r>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12</a:t>
            </a:fld>
            <a:endParaRPr lang="en-US" altLang="en-US" dirty="0" smtClean="0"/>
          </a:p>
        </p:txBody>
      </p:sp>
    </p:spTree>
    <p:extLst>
      <p:ext uri="{BB962C8B-B14F-4D97-AF65-F5344CB8AC3E}">
        <p14:creationId xmlns:p14="http://schemas.microsoft.com/office/powerpoint/2010/main" val="335742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13</a:t>
            </a:fld>
            <a:endParaRPr lang="en-US" altLang="en-US" dirty="0"/>
          </a:p>
        </p:txBody>
      </p:sp>
    </p:spTree>
    <p:extLst>
      <p:ext uri="{BB962C8B-B14F-4D97-AF65-F5344CB8AC3E}">
        <p14:creationId xmlns:p14="http://schemas.microsoft.com/office/powerpoint/2010/main" val="282545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After</a:t>
            </a:r>
            <a:r>
              <a:rPr lang="en-US" altLang="en-US" baseline="0" dirty="0" smtClean="0"/>
              <a:t> the TIDE rollover, districts will be merging Temp IDs with SSIDs. Districts will want to keep data entry errors to a minimum.</a:t>
            </a:r>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366006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text of this guidance</a:t>
            </a:r>
            <a:r>
              <a:rPr lang="en-US" baseline="0" dirty="0" smtClean="0"/>
              <a:t> will be found in the screener TAM and the OAM.  It is quoted below for reference:</a:t>
            </a:r>
          </a:p>
          <a:p>
            <a:endParaRPr lang="en-US" baseline="0" dirty="0" smtClean="0"/>
          </a:p>
          <a:p>
            <a:r>
              <a:rPr lang="en-US" sz="1200" kern="1200" dirty="0" smtClean="0">
                <a:solidFill>
                  <a:schemeClr val="tx1"/>
                </a:solidFill>
                <a:effectLst/>
                <a:latin typeface="Times New Roman" pitchFamily="18" charset="0"/>
                <a:ea typeface="+mn-ea"/>
                <a:cs typeface="+mn-cs"/>
              </a:rPr>
              <a:t>A district may believe that a student slated for English language proficiency (ELPA) screening may qualify for services under a Section 504 or Individualized Education Program (IEP), but typical documentation, such as a comprehensive evaluation report, may not be available to support such a determination.  In such cases, if screening timelines preclude the convening of an effective 504 or IEP team, the test administrator (TA) may select any accommodations on the ELPA Screener for which there is good evidence of student need (e.g., information provided by parents or caregivers, clearly observable evidence of a disability which impedes access to one or more domains, relevant medical documentation).</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Districts who pursue this course of action must record and store evidence used to select accommodations, along with other screener documentation, in the student’s permanent file.  Information on accommodations and accessibility supports is given in the Test Administration Manual and the Oregon Accessibility Manual found on ODE’s </a:t>
            </a:r>
            <a:r>
              <a:rPr lang="en-US" sz="1200" u="sng" kern="1200" dirty="0" smtClean="0">
                <a:solidFill>
                  <a:schemeClr val="tx1"/>
                </a:solidFill>
                <a:effectLst/>
                <a:latin typeface="Times New Roman" pitchFamily="18" charset="0"/>
                <a:ea typeface="+mn-ea"/>
                <a:cs typeface="+mn-cs"/>
                <a:hlinkClick r:id="rId3"/>
              </a:rPr>
              <a:t>Test Administration page</a:t>
            </a:r>
            <a:r>
              <a:rPr lang="en-US" sz="1200" kern="1200" dirty="0" smtClean="0">
                <a:solidFill>
                  <a:schemeClr val="tx1"/>
                </a:solidFill>
                <a:effectLst/>
                <a:latin typeface="Times New Roman" pitchFamily="18"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C67B1E1D-D3C3-4691-8C34-51F8AFDE2CDE}" type="slidenum">
              <a:rPr lang="en-US" altLang="en-US" smtClean="0"/>
              <a:pPr>
                <a:defRPr/>
              </a:pPr>
              <a:t>15</a:t>
            </a:fld>
            <a:endParaRPr lang="en-US" altLang="en-US" dirty="0"/>
          </a:p>
        </p:txBody>
      </p:sp>
    </p:spTree>
    <p:extLst>
      <p:ext uri="{BB962C8B-B14F-4D97-AF65-F5344CB8AC3E}">
        <p14:creationId xmlns:p14="http://schemas.microsoft.com/office/powerpoint/2010/main" val="290893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7B1E1D-D3C3-4691-8C34-51F8AFDE2CDE}" type="slidenum">
              <a:rPr lang="en-US" altLang="en-US" smtClean="0"/>
              <a:pPr>
                <a:defRPr/>
              </a:pPr>
              <a:t>16</a:t>
            </a:fld>
            <a:endParaRPr lang="en-US" altLang="en-US" dirty="0"/>
          </a:p>
        </p:txBody>
      </p:sp>
    </p:spTree>
    <p:extLst>
      <p:ext uri="{BB962C8B-B14F-4D97-AF65-F5344CB8AC3E}">
        <p14:creationId xmlns:p14="http://schemas.microsoft.com/office/powerpoint/2010/main" val="48619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Grade 00 makes sure that a student doesn’t accidentally become a first grader when the school year rolls over. This also helps distinguish future </a:t>
            </a:r>
            <a:r>
              <a:rPr lang="en-US" baseline="0" dirty="0" err="1"/>
              <a:t>Kinders</a:t>
            </a:r>
            <a:r>
              <a:rPr lang="en-US" baseline="0" dirty="0"/>
              <a:t> from current </a:t>
            </a:r>
            <a:r>
              <a:rPr lang="en-US" baseline="0" dirty="0" err="1" smtClean="0"/>
              <a:t>Kinders</a:t>
            </a:r>
            <a:r>
              <a:rPr lang="en-US" baseline="0" dirty="0" smtClean="0"/>
              <a:t>.</a:t>
            </a:r>
          </a:p>
          <a:p>
            <a:endParaRPr lang="en-US" baseline="0" dirty="0" smtClean="0"/>
          </a:p>
          <a:p>
            <a:r>
              <a:rPr lang="en-US" baseline="0" dirty="0" smtClean="0"/>
              <a:t>Deployment timelines are posted on the state testing portal; also, watch AA Update.</a:t>
            </a:r>
            <a:endParaRPr lang="en-US" dirty="0"/>
          </a:p>
        </p:txBody>
      </p:sp>
      <p:sp>
        <p:nvSpPr>
          <p:cNvPr id="4" name="Slide Number Placeholder 3"/>
          <p:cNvSpPr>
            <a:spLocks noGrp="1"/>
          </p:cNvSpPr>
          <p:nvPr>
            <p:ph type="sldNum" sz="quarter" idx="10"/>
          </p:nvPr>
        </p:nvSpPr>
        <p:spPr/>
        <p:txBody>
          <a:bodyPr/>
          <a:lstStyle/>
          <a:p>
            <a:pPr>
              <a:defRPr/>
            </a:pPr>
            <a:fld id="{C67B1E1D-D3C3-4691-8C34-51F8AFDE2CDE}" type="slidenum">
              <a:rPr lang="en-US" altLang="en-US" smtClean="0"/>
              <a:pPr>
                <a:defRPr/>
              </a:pPr>
              <a:t>17</a:t>
            </a:fld>
            <a:endParaRPr lang="en-US" altLang="en-US" dirty="0"/>
          </a:p>
        </p:txBody>
      </p:sp>
    </p:spTree>
    <p:extLst>
      <p:ext uri="{BB962C8B-B14F-4D97-AF65-F5344CB8AC3E}">
        <p14:creationId xmlns:p14="http://schemas.microsoft.com/office/powerpoint/2010/main" val="19246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19</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7B1E1D-D3C3-4691-8C34-51F8AFDE2CDE}" type="slidenum">
              <a:rPr lang="en-US" altLang="en-US" smtClean="0"/>
              <a:pPr>
                <a:defRPr/>
              </a:pPr>
              <a:t>20</a:t>
            </a:fld>
            <a:endParaRPr lang="en-US" altLang="en-US" dirty="0"/>
          </a:p>
        </p:txBody>
      </p:sp>
    </p:spTree>
    <p:extLst>
      <p:ext uri="{BB962C8B-B14F-4D97-AF65-F5344CB8AC3E}">
        <p14:creationId xmlns:p14="http://schemas.microsoft.com/office/powerpoint/2010/main" val="189105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rgbClr val="FFFFCC"/>
                </a:solidFill>
              </a:rPr>
              <a:t>There</a:t>
            </a:r>
            <a:r>
              <a:rPr lang="en-US" altLang="en-US" baseline="0" dirty="0" smtClean="0">
                <a:solidFill>
                  <a:srgbClr val="FFFFCC"/>
                </a:solidFill>
              </a:rPr>
              <a:t> are no limits on re-recording.  If a student receives the “too soft” warning, best practice is that the student play back the recording.  If the student is satisfied with their response as captured by the system, there is no reason to re-record.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solidFill>
                <a:srgbClr val="FFFFCC"/>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solidFill>
                  <a:srgbClr val="FFFFCC"/>
                </a:solidFill>
              </a:rPr>
              <a:t>There will be a chance for the TA to explain the circumstances informing their evaluation of student participation. After the participation selection, there will be a screen where the TA indicates whether the student will proceed independently or one-to-one.</a:t>
            </a:r>
            <a:endParaRPr lang="en-US" altLang="en-US" dirty="0" smtClean="0">
              <a:solidFill>
                <a:srgbClr val="FFFFCC"/>
              </a:solidFill>
            </a:endParaRPr>
          </a:p>
          <a:p>
            <a:endParaRPr lang="en-US" altLang="en-US" baseline="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21</a:t>
            </a:fld>
            <a:endParaRPr lang="en-US" altLang="en-US" dirty="0" smtClean="0"/>
          </a:p>
        </p:txBody>
      </p:sp>
    </p:spTree>
    <p:extLst>
      <p:ext uri="{BB962C8B-B14F-4D97-AF65-F5344CB8AC3E}">
        <p14:creationId xmlns:p14="http://schemas.microsoft.com/office/powerpoint/2010/main" val="383876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solidFill>
                <a:srgbClr val="FFFFCC"/>
              </a:solidFill>
            </a:endParaRPr>
          </a:p>
          <a:p>
            <a:endParaRPr lang="en-US" altLang="en-US" baseline="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22</a:t>
            </a:fld>
            <a:endParaRPr lang="en-US" altLang="en-US" dirty="0" smtClean="0"/>
          </a:p>
        </p:txBody>
      </p:sp>
    </p:spTree>
    <p:extLst>
      <p:ext uri="{BB962C8B-B14F-4D97-AF65-F5344CB8AC3E}">
        <p14:creationId xmlns:p14="http://schemas.microsoft.com/office/powerpoint/2010/main" val="194093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There will be a few suggestions on how to organize training sprinkled throughout this webinar. These are meant to help generate ideas or refine processes; districts may already have effective training programs in place and should follow procedures that they have found to be successful with their staff.</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6B0DBB-73CD-4867-B2D6-CD09C224DDEC}" type="slidenum">
              <a:rPr lang="en-US" altLang="en-US" smtClean="0"/>
              <a:pPr>
                <a:spcBef>
                  <a:spcPct val="0"/>
                </a:spcBef>
              </a:pPr>
              <a:t>3</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23</a:t>
            </a:fld>
            <a:endParaRPr lang="en-US" altLang="en-US" dirty="0" smtClean="0"/>
          </a:p>
        </p:txBody>
      </p:sp>
    </p:spTree>
    <p:extLst>
      <p:ext uri="{BB962C8B-B14F-4D97-AF65-F5344CB8AC3E}">
        <p14:creationId xmlns:p14="http://schemas.microsoft.com/office/powerpoint/2010/main" val="616874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smtClean="0"/>
              <a:t>participant</a:t>
            </a:r>
            <a:r>
              <a:rPr lang="en-US" baseline="0" dirty="0" smtClean="0"/>
              <a:t> </a:t>
            </a:r>
            <a:r>
              <a:rPr lang="en-US" baseline="0" dirty="0"/>
              <a:t>is a student who </a:t>
            </a:r>
            <a:r>
              <a:rPr lang="en-US" baseline="0" dirty="0" smtClean="0"/>
              <a:t>meaningfully interacts </a:t>
            </a:r>
            <a:r>
              <a:rPr lang="en-US" baseline="0" dirty="0"/>
              <a:t>with the test. These examples help illustrate “meaningful interaction” but they are not exhaustive</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C67B1E1D-D3C3-4691-8C34-51F8AFDE2CDE}" type="slidenum">
              <a:rPr lang="en-US" altLang="en-US" smtClean="0"/>
              <a:pPr>
                <a:defRPr/>
              </a:pPr>
              <a:t>24</a:t>
            </a:fld>
            <a:endParaRPr lang="en-US" altLang="en-US" dirty="0"/>
          </a:p>
        </p:txBody>
      </p:sp>
    </p:spTree>
    <p:extLst>
      <p:ext uri="{BB962C8B-B14F-4D97-AF65-F5344CB8AC3E}">
        <p14:creationId xmlns:p14="http://schemas.microsoft.com/office/powerpoint/2010/main" val="85612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rgbClr val="FFFFCC"/>
                </a:solidFill>
              </a:rPr>
              <a:t>There</a:t>
            </a:r>
            <a:r>
              <a:rPr lang="en-US" altLang="en-US" baseline="0" dirty="0" smtClean="0">
                <a:solidFill>
                  <a:srgbClr val="FFFFCC"/>
                </a:solidFill>
              </a:rPr>
              <a:t> are no limits on re-recording.  If a student receives the “too soft” warning, best practice is that the student play back the recording.  If the student is satisfied with his/her response as captured by the system, there is no reason to re-record.</a:t>
            </a:r>
            <a:endParaRPr lang="en-US" altLang="en-US" dirty="0" smtClean="0">
              <a:solidFill>
                <a:srgbClr val="FFFFCC"/>
              </a:solidFill>
            </a:endParaRPr>
          </a:p>
          <a:p>
            <a:endParaRPr lang="en-US" altLang="en-US" baseline="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25</a:t>
            </a:fld>
            <a:endParaRPr lang="en-US" altLang="en-US" dirty="0" smtClean="0"/>
          </a:p>
        </p:txBody>
      </p:sp>
    </p:spTree>
    <p:extLst>
      <p:ext uri="{BB962C8B-B14F-4D97-AF65-F5344CB8AC3E}">
        <p14:creationId xmlns:p14="http://schemas.microsoft.com/office/powerpoint/2010/main" val="2275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Reports from implementing districts indicate that the enrichment materials are almost never needed. Teachers report that scoring the speaking items is intuitive, fast, and easy.</a:t>
            </a:r>
          </a:p>
          <a:p>
            <a:endParaRPr lang="en-US" altLang="en-US" baseline="0" dirty="0" smtClean="0"/>
          </a:p>
          <a:p>
            <a:r>
              <a:rPr lang="en-US" altLang="en-US" baseline="0" dirty="0" smtClean="0"/>
              <a:t>This picture may change. It sort of looks like an 8</a:t>
            </a:r>
            <a:r>
              <a:rPr lang="en-US" altLang="en-US" baseline="30000" dirty="0" smtClean="0"/>
              <a:t>th</a:t>
            </a:r>
            <a:r>
              <a:rPr lang="en-US" altLang="en-US" baseline="0" dirty="0" smtClean="0"/>
              <a:t> grader working with a 5</a:t>
            </a:r>
            <a:r>
              <a:rPr lang="en-US" altLang="en-US" baseline="30000" dirty="0" smtClean="0"/>
              <a:t>th</a:t>
            </a:r>
            <a:r>
              <a:rPr lang="en-US" altLang="en-US" baseline="0" dirty="0" smtClean="0"/>
              <a:t> grader.</a:t>
            </a:r>
            <a:endParaRPr lang="en-US" altLang="en-US" baseline="0"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26</a:t>
            </a:fld>
            <a:endParaRPr lang="en-US" altLang="en-US" dirty="0"/>
          </a:p>
        </p:txBody>
      </p:sp>
    </p:spTree>
    <p:extLst>
      <p:ext uri="{BB962C8B-B14F-4D97-AF65-F5344CB8AC3E}">
        <p14:creationId xmlns:p14="http://schemas.microsoft.com/office/powerpoint/2010/main" val="69591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27</a:t>
            </a:fld>
            <a:endParaRPr lang="en-US" altLang="en-US" dirty="0" smtClean="0"/>
          </a:p>
        </p:txBody>
      </p:sp>
    </p:spTree>
    <p:extLst>
      <p:ext uri="{BB962C8B-B14F-4D97-AF65-F5344CB8AC3E}">
        <p14:creationId xmlns:p14="http://schemas.microsoft.com/office/powerpoint/2010/main" val="149075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Speaking Constructed Response items in all grades K-12</a:t>
            </a:r>
          </a:p>
          <a:p>
            <a:r>
              <a:rPr lang="en-US" altLang="en-US" baseline="0" dirty="0"/>
              <a:t>Writing Constructed Response items in grades 2-12 (not K-1)</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28</a:t>
            </a:fld>
            <a:endParaRPr lang="en-US" altLang="en-US" dirty="0"/>
          </a:p>
        </p:txBody>
      </p:sp>
    </p:spTree>
    <p:extLst>
      <p:ext uri="{BB962C8B-B14F-4D97-AF65-F5344CB8AC3E}">
        <p14:creationId xmlns:p14="http://schemas.microsoft.com/office/powerpoint/2010/main" val="2903589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Do not add these columns together. The Step 2 and 3 column already includes testing time from Step 2.</a:t>
            </a:r>
            <a:endParaRPr lang="en-US" altLang="en-US" baseline="0"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D6A2D-50C8-4D20-916A-F0E9DC2C5951}" type="slidenum">
              <a:rPr lang="en-US" altLang="en-US" smtClean="0"/>
              <a:pPr>
                <a:spcBef>
                  <a:spcPct val="0"/>
                </a:spcBef>
              </a:pPr>
              <a:t>29</a:t>
            </a:fld>
            <a:endParaRPr lang="en-US" altLang="en-US" dirty="0"/>
          </a:p>
        </p:txBody>
      </p:sp>
    </p:spTree>
    <p:extLst>
      <p:ext uri="{BB962C8B-B14F-4D97-AF65-F5344CB8AC3E}">
        <p14:creationId xmlns:p14="http://schemas.microsoft.com/office/powerpoint/2010/main" val="356826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solidFill>
                <a:srgbClr val="FFFFCC"/>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6CE8D-F136-41DE-B53D-2DE16BAA7798}" type="slidenum">
              <a:rPr lang="en-US" altLang="en-US" smtClean="0"/>
              <a:pPr>
                <a:spcBef>
                  <a:spcPct val="0"/>
                </a:spcBef>
              </a:pPr>
              <a:t>30</a:t>
            </a:fld>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FFFFCC"/>
                </a:solidFill>
              </a:rPr>
              <a:t>Progressing is a very broad category.</a:t>
            </a:r>
          </a:p>
          <a:p>
            <a:pPr eaLnBrk="1" hangingPunct="1"/>
            <a:endParaRPr lang="en-US" altLang="en-US" dirty="0" smtClean="0">
              <a:solidFill>
                <a:srgbClr val="FFFFCC"/>
              </a:solidFill>
            </a:endParaRPr>
          </a:p>
          <a:p>
            <a:pPr eaLnBrk="1" hangingPunct="1"/>
            <a:r>
              <a:rPr lang="en-US" altLang="en-US" dirty="0" smtClean="0">
                <a:solidFill>
                  <a:srgbClr val="FFFFCC"/>
                </a:solidFill>
              </a:rPr>
              <a:t>Whenever </a:t>
            </a:r>
            <a:r>
              <a:rPr lang="en-US" altLang="en-US" dirty="0">
                <a:solidFill>
                  <a:srgbClr val="FFFFCC"/>
                </a:solidFill>
              </a:rPr>
              <a:t>possible, use domain scores to inform placement and</a:t>
            </a:r>
            <a:r>
              <a:rPr lang="en-US" altLang="en-US" baseline="0" dirty="0">
                <a:solidFill>
                  <a:srgbClr val="FFFFCC"/>
                </a:solidFill>
              </a:rPr>
              <a:t> instructional decisions</a:t>
            </a:r>
            <a:r>
              <a:rPr lang="en-US" altLang="en-US" baseline="0" dirty="0" smtClean="0">
                <a:solidFill>
                  <a:srgbClr val="FFFFCC"/>
                </a:solidFill>
              </a:rPr>
              <a:t>.</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6CE8D-F136-41DE-B53D-2DE16BAA7798}" type="slidenum">
              <a:rPr lang="en-US" altLang="en-US" smtClean="0"/>
              <a:pPr>
                <a:spcBef>
                  <a:spcPct val="0"/>
                </a:spcBef>
              </a:pPr>
              <a:t>32</a:t>
            </a:fld>
            <a:endParaRPr lang="en-US" altLang="en-US" dirty="0"/>
          </a:p>
        </p:txBody>
      </p:sp>
    </p:spTree>
    <p:extLst>
      <p:ext uri="{BB962C8B-B14F-4D97-AF65-F5344CB8AC3E}">
        <p14:creationId xmlns:p14="http://schemas.microsoft.com/office/powerpoint/2010/main" val="2020424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dirty="0" smtClean="0">
                <a:solidFill>
                  <a:srgbClr val="FFFFCC"/>
                </a:solidFill>
              </a:rPr>
              <a:t>It’s a</a:t>
            </a:r>
            <a:r>
              <a:rPr lang="en-US" altLang="en-US" b="0" baseline="0" dirty="0" smtClean="0">
                <a:solidFill>
                  <a:srgbClr val="FFFFCC"/>
                </a:solidFill>
              </a:rPr>
              <a:t> good idea to avoid using the 1, 2, 3 labels except when absolutely necessary to communicate data entry needs. </a:t>
            </a:r>
            <a:r>
              <a:rPr lang="en-US" altLang="en-US" baseline="0" dirty="0" smtClean="0">
                <a:solidFill>
                  <a:srgbClr val="FFFFCC"/>
                </a:solidFill>
              </a:rPr>
              <a:t>This causes confusion with domain achievement levels and masks the wide range in the Progressing determination (3-1-1-1 and 5-5-5-3 are both Progressing).</a:t>
            </a:r>
          </a:p>
          <a:p>
            <a:pPr eaLnBrk="1" hangingPunct="1"/>
            <a:endParaRPr lang="en-US" altLang="en-US" b="0" dirty="0">
              <a:solidFill>
                <a:srgbClr val="FFFFCC"/>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6CE8D-F136-41DE-B53D-2DE16BAA7798}" type="slidenum">
              <a:rPr lang="en-US" altLang="en-US" smtClean="0"/>
              <a:pPr>
                <a:spcBef>
                  <a:spcPct val="0"/>
                </a:spcBef>
              </a:pPr>
              <a:t>33</a:t>
            </a:fld>
            <a:endParaRPr lang="en-US" altLang="en-US" dirty="0"/>
          </a:p>
        </p:txBody>
      </p:sp>
    </p:spTree>
    <p:extLst>
      <p:ext uri="{BB962C8B-B14F-4D97-AF65-F5344CB8AC3E}">
        <p14:creationId xmlns:p14="http://schemas.microsoft.com/office/powerpoint/2010/main" val="194980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a:t>
            </a:r>
            <a:r>
              <a:rPr lang="en-US" altLang="en-US" baseline="0" dirty="0" smtClean="0"/>
              <a:t> r</a:t>
            </a:r>
            <a:r>
              <a:rPr lang="en-US" altLang="en-US" dirty="0" smtClean="0"/>
              <a:t>emember that Native</a:t>
            </a:r>
            <a:r>
              <a:rPr lang="en-US" altLang="en-US" baseline="0" dirty="0" smtClean="0"/>
              <a:t> American or Alaska Native students who indicate English as their primary home language can still be identified as English learners if they come from an environment where a language other than English has had a significant impact on the student’s level of English language proficiency.</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6B0DBB-73CD-4867-B2D6-CD09C224DDEC}" type="slidenum">
              <a:rPr lang="en-US" altLang="en-US" smtClean="0"/>
              <a:pPr>
                <a:spcBef>
                  <a:spcPct val="0"/>
                </a:spcBef>
              </a:pPr>
              <a:t>4</a:t>
            </a:fld>
            <a:endParaRPr lang="en-US" altLang="en-US" dirty="0" smtClean="0"/>
          </a:p>
        </p:txBody>
      </p:sp>
    </p:spTree>
    <p:extLst>
      <p:ext uri="{BB962C8B-B14F-4D97-AF65-F5344CB8AC3E}">
        <p14:creationId xmlns:p14="http://schemas.microsoft.com/office/powerpoint/2010/main" val="1635058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solidFill>
                <a:srgbClr val="FFFFCC"/>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6CE8D-F136-41DE-B53D-2DE16BAA7798}" type="slidenum">
              <a:rPr lang="en-US" altLang="en-US" smtClean="0"/>
              <a:pPr>
                <a:spcBef>
                  <a:spcPct val="0"/>
                </a:spcBef>
              </a:pPr>
              <a:t>34</a:t>
            </a:fld>
            <a:endParaRPr lang="en-US" altLang="en-US" dirty="0" smtClean="0"/>
          </a:p>
        </p:txBody>
      </p:sp>
    </p:spTree>
    <p:extLst>
      <p:ext uri="{BB962C8B-B14F-4D97-AF65-F5344CB8AC3E}">
        <p14:creationId xmlns:p14="http://schemas.microsoft.com/office/powerpoint/2010/main" val="1500014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FFFFCC"/>
                </a:solidFill>
              </a:rPr>
              <a:t>Step 3 turnarounds</a:t>
            </a:r>
            <a:r>
              <a:rPr lang="en-US" altLang="en-US" baseline="0" dirty="0" smtClean="0">
                <a:solidFill>
                  <a:srgbClr val="FFFFCC"/>
                </a:solidFill>
              </a:rPr>
              <a:t> based on May 2019 conversation with ELPA21.</a:t>
            </a:r>
            <a:endParaRPr lang="en-US" altLang="en-US" dirty="0">
              <a:solidFill>
                <a:srgbClr val="FFFFCC"/>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6CE8D-F136-41DE-B53D-2DE16BAA7798}" type="slidenum">
              <a:rPr lang="en-US" altLang="en-US" smtClean="0"/>
              <a:pPr>
                <a:spcBef>
                  <a:spcPct val="0"/>
                </a:spcBef>
              </a:pPr>
              <a:t>35</a:t>
            </a:fld>
            <a:endParaRPr lang="en-US" altLang="en-US" dirty="0"/>
          </a:p>
        </p:txBody>
      </p:sp>
    </p:spTree>
    <p:extLst>
      <p:ext uri="{BB962C8B-B14F-4D97-AF65-F5344CB8AC3E}">
        <p14:creationId xmlns:p14="http://schemas.microsoft.com/office/powerpoint/2010/main" val="2198530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will be a couple of other name changes but this</a:t>
            </a:r>
            <a:r>
              <a:rPr lang="en-US" altLang="en-US" baseline="0" dirty="0" smtClean="0"/>
              <a:t> is the one that matters for the Screener.</a:t>
            </a:r>
          </a:p>
          <a:p>
            <a:endParaRPr lang="en-US" altLang="en-US" baseline="0" dirty="0" smtClean="0"/>
          </a:p>
          <a:p>
            <a:r>
              <a:rPr lang="en-US" altLang="en-US" baseline="0" dirty="0" smtClean="0"/>
              <a:t>Also, ODE staff may occasionally reference “Cambium” where they would previously have referenced “AIR.”</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37</a:t>
            </a:fld>
            <a:endParaRPr lang="en-US" altLang="en-US" dirty="0" smtClean="0"/>
          </a:p>
        </p:txBody>
      </p:sp>
    </p:spTree>
    <p:extLst>
      <p:ext uri="{BB962C8B-B14F-4D97-AF65-F5344CB8AC3E}">
        <p14:creationId xmlns:p14="http://schemas.microsoft.com/office/powerpoint/2010/main" val="3453915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There’s</a:t>
            </a:r>
            <a:r>
              <a:rPr lang="en-US" altLang="en-US" baseline="0" dirty="0" smtClean="0"/>
              <a:t> not room in this webinar to provide possible courses of action for every combination of on-site and remote schooling, nor would that approach be productive.</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38</a:t>
            </a:fld>
            <a:endParaRPr lang="en-US" altLang="en-US" dirty="0" smtClean="0"/>
          </a:p>
        </p:txBody>
      </p:sp>
    </p:spTree>
    <p:extLst>
      <p:ext uri="{BB962C8B-B14F-4D97-AF65-F5344CB8AC3E}">
        <p14:creationId xmlns:p14="http://schemas.microsoft.com/office/powerpoint/2010/main" val="1739318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39</a:t>
            </a:fld>
            <a:endParaRPr lang="en-US" altLang="en-US" dirty="0" smtClean="0"/>
          </a:p>
        </p:txBody>
      </p:sp>
    </p:spTree>
    <p:extLst>
      <p:ext uri="{BB962C8B-B14F-4D97-AF65-F5344CB8AC3E}">
        <p14:creationId xmlns:p14="http://schemas.microsoft.com/office/powerpoint/2010/main" val="2671891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40</a:t>
            </a:fld>
            <a:endParaRPr lang="en-US" altLang="en-US" dirty="0" smtClean="0"/>
          </a:p>
        </p:txBody>
      </p:sp>
    </p:spTree>
    <p:extLst>
      <p:ext uri="{BB962C8B-B14F-4D97-AF65-F5344CB8AC3E}">
        <p14:creationId xmlns:p14="http://schemas.microsoft.com/office/powerpoint/2010/main" val="302377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41</a:t>
            </a:fld>
            <a:endParaRPr lang="en-US" altLang="en-US" dirty="0" smtClean="0"/>
          </a:p>
        </p:txBody>
      </p:sp>
    </p:spTree>
    <p:extLst>
      <p:ext uri="{BB962C8B-B14F-4D97-AF65-F5344CB8AC3E}">
        <p14:creationId xmlns:p14="http://schemas.microsoft.com/office/powerpoint/2010/main" val="3958641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42</a:t>
            </a:fld>
            <a:endParaRPr lang="en-US" altLang="en-US" dirty="0" smtClean="0"/>
          </a:p>
        </p:txBody>
      </p:sp>
    </p:spTree>
    <p:extLst>
      <p:ext uri="{BB962C8B-B14F-4D97-AF65-F5344CB8AC3E}">
        <p14:creationId xmlns:p14="http://schemas.microsoft.com/office/powerpoint/2010/main" val="863035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Or, What’s the point</a:t>
            </a:r>
            <a:r>
              <a:rPr lang="en-US" altLang="en-US" baseline="0" dirty="0" smtClean="0"/>
              <a:t> of answering district-submitted questions if the response is always the same?</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43</a:t>
            </a:fld>
            <a:endParaRPr lang="en-US" altLang="en-US" dirty="0" smtClean="0"/>
          </a:p>
        </p:txBody>
      </p:sp>
    </p:spTree>
    <p:extLst>
      <p:ext uri="{BB962C8B-B14F-4D97-AF65-F5344CB8AC3E}">
        <p14:creationId xmlns:p14="http://schemas.microsoft.com/office/powerpoint/2010/main" val="652563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44</a:t>
            </a:fld>
            <a:endParaRPr lang="en-US" altLang="en-US" dirty="0" smtClean="0"/>
          </a:p>
        </p:txBody>
      </p:sp>
    </p:spTree>
    <p:extLst>
      <p:ext uri="{BB962C8B-B14F-4D97-AF65-F5344CB8AC3E}">
        <p14:creationId xmlns:p14="http://schemas.microsoft.com/office/powerpoint/2010/main" val="31098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a:t>
            </a:r>
            <a:r>
              <a:rPr lang="en-US" altLang="en-US" smtClean="0"/>
              <a:t>is natural to be nervous </a:t>
            </a:r>
            <a:r>
              <a:rPr lang="en-US" altLang="en-US" dirty="0"/>
              <a:t>about</a:t>
            </a:r>
            <a:r>
              <a:rPr lang="en-US" altLang="en-US" baseline="0" dirty="0"/>
              <a:t> the new. Our job </a:t>
            </a:r>
            <a:r>
              <a:rPr lang="en-US" altLang="en-US" baseline="0" dirty="0" smtClean="0"/>
              <a:t>is to </a:t>
            </a:r>
            <a:r>
              <a:rPr lang="en-US" altLang="en-US" baseline="0" dirty="0"/>
              <a:t>give </a:t>
            </a:r>
            <a:r>
              <a:rPr lang="en-US" altLang="en-US" baseline="0" dirty="0" smtClean="0"/>
              <a:t>staff the </a:t>
            </a:r>
            <a:r>
              <a:rPr lang="en-US" altLang="en-US" baseline="0" dirty="0"/>
              <a:t>tools they need to feel confident an secure during the transition to the new Screener.</a:t>
            </a:r>
            <a:endParaRPr lang="en-US" alt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6B0DBB-73CD-4867-B2D6-CD09C224DDEC}"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627876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45</a:t>
            </a:fld>
            <a:endParaRPr lang="en-US" altLang="en-US" dirty="0" smtClean="0"/>
          </a:p>
        </p:txBody>
      </p:sp>
    </p:spTree>
    <p:extLst>
      <p:ext uri="{BB962C8B-B14F-4D97-AF65-F5344CB8AC3E}">
        <p14:creationId xmlns:p14="http://schemas.microsoft.com/office/powerpoint/2010/main" val="2200571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46</a:t>
            </a:fld>
            <a:endParaRPr lang="en-US" altLang="en-US" dirty="0" smtClean="0"/>
          </a:p>
        </p:txBody>
      </p:sp>
    </p:spTree>
    <p:extLst>
      <p:ext uri="{BB962C8B-B14F-4D97-AF65-F5344CB8AC3E}">
        <p14:creationId xmlns:p14="http://schemas.microsoft.com/office/powerpoint/2010/main" val="2728031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47</a:t>
            </a:fld>
            <a:endParaRPr lang="en-US" altLang="en-US" dirty="0" smtClean="0"/>
          </a:p>
        </p:txBody>
      </p:sp>
    </p:spTree>
    <p:extLst>
      <p:ext uri="{BB962C8B-B14F-4D97-AF65-F5344CB8AC3E}">
        <p14:creationId xmlns:p14="http://schemas.microsoft.com/office/powerpoint/2010/main" val="2426929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48</a:t>
            </a:fld>
            <a:endParaRPr lang="en-US" altLang="en-US" dirty="0" smtClean="0"/>
          </a:p>
        </p:txBody>
      </p:sp>
    </p:spTree>
    <p:extLst>
      <p:ext uri="{BB962C8B-B14F-4D97-AF65-F5344CB8AC3E}">
        <p14:creationId xmlns:p14="http://schemas.microsoft.com/office/powerpoint/2010/main" val="31328379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49</a:t>
            </a:fld>
            <a:endParaRPr lang="en-US" altLang="en-US" dirty="0" smtClean="0"/>
          </a:p>
        </p:txBody>
      </p:sp>
    </p:spTree>
    <p:extLst>
      <p:ext uri="{BB962C8B-B14F-4D97-AF65-F5344CB8AC3E}">
        <p14:creationId xmlns:p14="http://schemas.microsoft.com/office/powerpoint/2010/main" val="622002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50</a:t>
            </a:fld>
            <a:endParaRPr lang="en-US" altLang="en-US" dirty="0" smtClean="0"/>
          </a:p>
        </p:txBody>
      </p:sp>
    </p:spTree>
    <p:extLst>
      <p:ext uri="{BB962C8B-B14F-4D97-AF65-F5344CB8AC3E}">
        <p14:creationId xmlns:p14="http://schemas.microsoft.com/office/powerpoint/2010/main" val="11712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51</a:t>
            </a:fld>
            <a:endParaRPr lang="en-US" altLang="en-US" dirty="0" smtClean="0"/>
          </a:p>
        </p:txBody>
      </p:sp>
    </p:spTree>
    <p:extLst>
      <p:ext uri="{BB962C8B-B14F-4D97-AF65-F5344CB8AC3E}">
        <p14:creationId xmlns:p14="http://schemas.microsoft.com/office/powerpoint/2010/main" val="2637728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52</a:t>
            </a:fld>
            <a:endParaRPr lang="en-US" altLang="en-US" dirty="0" smtClean="0"/>
          </a:p>
        </p:txBody>
      </p:sp>
    </p:spTree>
    <p:extLst>
      <p:ext uri="{BB962C8B-B14F-4D97-AF65-F5344CB8AC3E}">
        <p14:creationId xmlns:p14="http://schemas.microsoft.com/office/powerpoint/2010/main" val="2615567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53</a:t>
            </a:fld>
            <a:endParaRPr lang="en-US" altLang="en-US" dirty="0" smtClean="0"/>
          </a:p>
        </p:txBody>
      </p:sp>
    </p:spTree>
    <p:extLst>
      <p:ext uri="{BB962C8B-B14F-4D97-AF65-F5344CB8AC3E}">
        <p14:creationId xmlns:p14="http://schemas.microsoft.com/office/powerpoint/2010/main" val="874188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5BF21-9435-4C05-B7C1-8AB5B9729F7B}" type="slidenum">
              <a:rPr lang="en-US" altLang="en-US" smtClean="0"/>
              <a:pPr>
                <a:spcBef>
                  <a:spcPct val="0"/>
                </a:spcBef>
              </a:pPr>
              <a:t>54</a:t>
            </a:fld>
            <a:endParaRPr lang="en-US" altLang="en-US" dirty="0" smtClean="0"/>
          </a:p>
        </p:txBody>
      </p:sp>
    </p:spTree>
    <p:extLst>
      <p:ext uri="{BB962C8B-B14F-4D97-AF65-F5344CB8AC3E}">
        <p14:creationId xmlns:p14="http://schemas.microsoft.com/office/powerpoint/2010/main" val="54525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smtClean="0"/>
              <a:t>This is a rigorous</a:t>
            </a:r>
            <a:r>
              <a:rPr lang="en-US" baseline="0" dirty="0" smtClean="0"/>
              <a:t> screener, so we want to be sure we’re screening the right students.</a:t>
            </a:r>
            <a:endParaRPr lang="en-US" dirty="0" smtClean="0"/>
          </a:p>
          <a:p>
            <a:pPr>
              <a:defRPr/>
            </a:pPr>
            <a:endParaRPr lang="en-US" altLang="en-US" dirty="0" smtClean="0"/>
          </a:p>
          <a:p>
            <a:pPr>
              <a:defRPr/>
            </a:pPr>
            <a:r>
              <a:rPr lang="en-US" altLang="en-US" dirty="0" smtClean="0"/>
              <a:t>Fed</a:t>
            </a:r>
            <a:r>
              <a:rPr lang="en-US" altLang="en-US" baseline="0" dirty="0" smtClean="0"/>
              <a:t> guidance around removing EL status from students misidentified as ELs: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Erroneous identification may also occur when a parent misunderstands the home language survey and indicates that languages other than English are spoken at home because there is occasional use of a language other than English, even though English is the dominant language used at home and the student does not speak or understand any language other than English. In that case, the LEA could remove the EL designation since the student should not have been identified as an EL in the first place. (Title iii addendum 2016).</a:t>
            </a:r>
            <a:endParaRPr lang="en-US" altLang="en-US" baseline="0" dirty="0" smtClean="0"/>
          </a:p>
          <a:p>
            <a:pPr>
              <a:defRPr/>
            </a:pPr>
            <a:endParaRPr lang="en-US" altLang="en-US" baseline="0" dirty="0" smtClean="0"/>
          </a:p>
          <a:p>
            <a:endParaRPr lang="en-US" dirty="0" smtClean="0"/>
          </a:p>
          <a:p>
            <a:r>
              <a:rPr lang="en-US" dirty="0" smtClean="0">
                <a:effectLst/>
                <a:latin typeface="Times New Roman" panose="02020603050405020304" pitchFamily="18" charset="0"/>
              </a:rPr>
              <a:t>English learner – The term “English learner,” when used with respect to an individual, means an individual — </a:t>
            </a:r>
          </a:p>
          <a:p>
            <a:pPr marL="228600" indent="-228600">
              <a:buAutoNum type="alphaUcParenBoth"/>
            </a:pPr>
            <a:r>
              <a:rPr lang="en-US" dirty="0" smtClean="0">
                <a:effectLst/>
                <a:latin typeface="Times New Roman" panose="02020603050405020304" pitchFamily="18" charset="0"/>
              </a:rPr>
              <a:t>who is aged 3 through 21;</a:t>
            </a:r>
          </a:p>
          <a:p>
            <a:pPr marL="0" indent="0">
              <a:buNone/>
            </a:pPr>
            <a:r>
              <a:rPr lang="en-US" dirty="0" smtClean="0">
                <a:effectLst/>
                <a:latin typeface="Times New Roman" panose="02020603050405020304" pitchFamily="18" charset="0"/>
              </a:rPr>
              <a:t>(B) who is enrolled or preparing to enroll in an elementary school or secondary school;</a:t>
            </a:r>
          </a:p>
          <a:p>
            <a:pPr marL="0" indent="0">
              <a:buNone/>
            </a:pPr>
            <a:r>
              <a:rPr lang="en-US" dirty="0" smtClean="0">
                <a:effectLst/>
                <a:latin typeface="Times New Roman" panose="02020603050405020304" pitchFamily="18" charset="0"/>
              </a:rPr>
              <a:t>(C)(</a:t>
            </a:r>
            <a:r>
              <a:rPr lang="en-US" dirty="0" err="1" smtClean="0">
                <a:effectLst/>
                <a:latin typeface="Times New Roman" panose="02020603050405020304" pitchFamily="18" charset="0"/>
              </a:rPr>
              <a:t>i</a:t>
            </a:r>
            <a:r>
              <a:rPr lang="en-US" dirty="0" smtClean="0">
                <a:effectLst/>
                <a:latin typeface="Times New Roman" panose="02020603050405020304" pitchFamily="18" charset="0"/>
              </a:rPr>
              <a:t>) who was not born in the United States or whose native language is a language other than English; (ii)(I) who is a Native American or Alaska Native, or a native resident of the outlying areas; and (II) who comes from an environment where a language other than English has had a significant impact on the individual's level of English language proficiency; or (iii) who is migratory, whose native language is a language other than English, and who comes from an environment where a language other than English is dominant; and </a:t>
            </a:r>
          </a:p>
          <a:p>
            <a:pPr marL="0" indent="0">
              <a:buNone/>
            </a:pPr>
            <a:r>
              <a:rPr lang="en-US" dirty="0" smtClean="0">
                <a:effectLst/>
                <a:latin typeface="Times New Roman" panose="02020603050405020304" pitchFamily="18" charset="0"/>
              </a:rPr>
              <a:t>(D) whose difficulties in speaking, reading, writing, or understanding the English language may be sufficient to deny the individual — (</a:t>
            </a:r>
            <a:r>
              <a:rPr lang="en-US" dirty="0" err="1" smtClean="0">
                <a:effectLst/>
                <a:latin typeface="Times New Roman" panose="02020603050405020304" pitchFamily="18" charset="0"/>
              </a:rPr>
              <a:t>i</a:t>
            </a:r>
            <a:r>
              <a:rPr lang="en-US" dirty="0" smtClean="0">
                <a:effectLst/>
                <a:latin typeface="Times New Roman" panose="02020603050405020304" pitchFamily="18" charset="0"/>
              </a:rPr>
              <a:t>) the ability to meet the challenging State academic standards; (ii) the ability to successfully achieve in classrooms where the language of instruction is English; or (iii) the opportunity to participate fully in society. (ESEA Section 8101(20))</a:t>
            </a:r>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6</a:t>
            </a:fld>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FFFFCC"/>
                </a:solidFill>
              </a:rPr>
              <a:t>The Braille </a:t>
            </a:r>
            <a:r>
              <a:rPr lang="en-US" altLang="en-US" smtClean="0">
                <a:solidFill>
                  <a:srgbClr val="FFFFCC"/>
                </a:solidFill>
              </a:rPr>
              <a:t>screener is </a:t>
            </a:r>
            <a:r>
              <a:rPr lang="en-US" altLang="en-US" dirty="0" smtClean="0">
                <a:solidFill>
                  <a:srgbClr val="FFFFCC"/>
                </a:solidFill>
              </a:rPr>
              <a:t>ordered using the</a:t>
            </a:r>
            <a:r>
              <a:rPr lang="en-US" altLang="en-US" baseline="0" dirty="0" smtClean="0">
                <a:solidFill>
                  <a:srgbClr val="FFFFCC"/>
                </a:solidFill>
              </a:rPr>
              <a:t> same form as the Braille summative.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079687-D6CA-4D25-811D-9E39DB1DF3EE}" type="slidenum">
              <a:rPr lang="en-US" altLang="en-US" smtClean="0"/>
              <a:pPr>
                <a:spcBef>
                  <a:spcPct val="0"/>
                </a:spcBef>
              </a:pPr>
              <a:t>56</a:t>
            </a:fld>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TDS module is required for Test</a:t>
            </a:r>
            <a:r>
              <a:rPr lang="en-US" altLang="en-US" baseline="0" dirty="0" smtClean="0"/>
              <a:t> Administrators.  The ORS and Participation Reports modules are optional for Test Coordinators.  The practice Speaking scoring slides are optional for Test Administrators.</a:t>
            </a:r>
            <a:endParaRPr lang="en-US" altLang="en-US" dirty="0" smtClean="0"/>
          </a:p>
          <a:p>
            <a:endParaRPr lang="en-US" altLang="en-US" dirty="0" smtClean="0"/>
          </a:p>
          <a:p>
            <a:r>
              <a:rPr lang="en-US" altLang="en-US" dirty="0" smtClean="0"/>
              <a:t>The practice</a:t>
            </a:r>
            <a:r>
              <a:rPr lang="en-US" altLang="en-US" baseline="0" dirty="0" smtClean="0"/>
              <a:t> slides were developed and generously shared by the Washington Office of Superintendent of Public Instruction.</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10E7EB-0ECC-4097-A1AA-97FA0FD6BEF8}" type="slidenum">
              <a:rPr lang="en-US" altLang="en-US" smtClean="0"/>
              <a:pPr>
                <a:spcBef>
                  <a:spcPct val="0"/>
                </a:spcBef>
              </a:pPr>
              <a:t>57</a:t>
            </a:fld>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am interested in feedback on how this presentation: what you found most useful, what might be improved. Immediately following the conclusion of the webinar a short 3-question survey will launch, which should take only 1 or 2 minutes of your time. Some of you may have feedback beyond that requested from this mini-survey, and I want to hear it, whether by phone </a:t>
            </a:r>
            <a:r>
              <a:rPr lang="en-US" baseline="0" smtClean="0"/>
              <a:t>or email.</a:t>
            </a:r>
            <a:endParaRPr lang="en-US" dirty="0" smtClean="0"/>
          </a:p>
          <a:p>
            <a:endParaRPr lang="en-US" dirty="0" smtClean="0"/>
          </a:p>
          <a:p>
            <a:r>
              <a:rPr lang="en-US" dirty="0" smtClean="0"/>
              <a:t>Thank you</a:t>
            </a:r>
            <a:r>
              <a:rPr lang="en-US" baseline="0" dirty="0" smtClean="0"/>
              <a:t> for participating!</a:t>
            </a:r>
            <a:endParaRPr lang="en-US" dirty="0"/>
          </a:p>
        </p:txBody>
      </p:sp>
      <p:sp>
        <p:nvSpPr>
          <p:cNvPr id="4" name="Slide Number Placeholder 3"/>
          <p:cNvSpPr>
            <a:spLocks noGrp="1"/>
          </p:cNvSpPr>
          <p:nvPr>
            <p:ph type="sldNum" sz="quarter" idx="10"/>
          </p:nvPr>
        </p:nvSpPr>
        <p:spPr/>
        <p:txBody>
          <a:bodyPr/>
          <a:lstStyle/>
          <a:p>
            <a:pPr>
              <a:defRPr/>
            </a:pPr>
            <a:fld id="{C67B1E1D-D3C3-4691-8C34-51F8AFDE2CDE}" type="slidenum">
              <a:rPr lang="en-US" altLang="en-US" smtClean="0"/>
              <a:pPr>
                <a:defRPr/>
              </a:pPr>
              <a:t>59</a:t>
            </a:fld>
            <a:endParaRPr lang="en-US" altLang="en-US" dirty="0"/>
          </a:p>
        </p:txBody>
      </p:sp>
    </p:spTree>
    <p:extLst>
      <p:ext uri="{BB962C8B-B14F-4D97-AF65-F5344CB8AC3E}">
        <p14:creationId xmlns:p14="http://schemas.microsoft.com/office/powerpoint/2010/main" val="111235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A turn-and-talk</a:t>
            </a:r>
            <a:r>
              <a:rPr lang="en-US" altLang="en-US" baseline="0" dirty="0" smtClean="0"/>
              <a:t> is hard to do well in a webinar format, but these are the kinds of “let’s pretend” situations that may help TAs or other district staff gain confidence with a new instrument.</a:t>
            </a:r>
          </a:p>
          <a:p>
            <a:pPr>
              <a:defRPr/>
            </a:pPr>
            <a:endParaRPr lang="en-US" altLang="en-US" dirty="0" smtClean="0"/>
          </a:p>
          <a:p>
            <a:pPr>
              <a:defRPr/>
            </a:pPr>
            <a:r>
              <a:rPr lang="en-US" altLang="en-US" dirty="0" smtClean="0"/>
              <a:t>1. No, we don’t screen based</a:t>
            </a:r>
            <a:r>
              <a:rPr lang="en-US" altLang="en-US" baseline="0" dirty="0" smtClean="0"/>
              <a:t> on last name, appearance, or suspected ethnic category—all of these, and factors like them, are potential civil rights violations. We screen solely on information directly concerning the student’s experience with English.</a:t>
            </a:r>
          </a:p>
          <a:p>
            <a:pPr>
              <a:defRPr/>
            </a:pPr>
            <a:r>
              <a:rPr lang="en-US" altLang="en-US" baseline="0" dirty="0" smtClean="0"/>
              <a:t>2. We can get better and more relevant information from parents or guardians, who will have a more in-depth knowledge of the student’s history with language.</a:t>
            </a:r>
          </a:p>
          <a:p>
            <a:pPr>
              <a:defRPr/>
            </a:pPr>
            <a:r>
              <a:rPr lang="en-US" altLang="en-US" baseline="0" dirty="0" smtClean="0"/>
              <a:t>3. We should phrase our questions more in terms of “how often” or “in what situations” or “when and under what conditions did the student learn this language.” Parents won’t automatically know what we mean when we say “academic English.”</a:t>
            </a:r>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7</a:t>
            </a:fld>
            <a:endParaRPr lang="en-US" altLang="en-US" dirty="0" smtClean="0"/>
          </a:p>
        </p:txBody>
      </p:sp>
    </p:spTree>
    <p:extLst>
      <p:ext uri="{BB962C8B-B14F-4D97-AF65-F5344CB8AC3E}">
        <p14:creationId xmlns:p14="http://schemas.microsoft.com/office/powerpoint/2010/main" val="22400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Also optional materials</a:t>
            </a:r>
            <a:r>
              <a:rPr lang="en-US" altLang="en-US" baseline="0" dirty="0"/>
              <a:t> available on ODE website: participation reports and ORS training PPTs, speaking scoring slides, and informational webinars (very much like the presentation you are in now</a:t>
            </a:r>
            <a:r>
              <a:rPr lang="en-US" altLang="en-US" baseline="0" dirty="0" smtClean="0"/>
              <a:t>!)</a:t>
            </a:r>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10143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The scoring</a:t>
            </a:r>
            <a:r>
              <a:rPr lang="en-US" altLang="en-US" baseline="0" dirty="0" smtClean="0"/>
              <a:t> practice slides are a great way to calibrate scoring/inter-rater reliability among your staff.</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10</a:t>
            </a:fld>
            <a:endParaRPr lang="en-US" altLang="en-US" dirty="0" smtClean="0"/>
          </a:p>
        </p:txBody>
      </p:sp>
    </p:spTree>
    <p:extLst>
      <p:ext uri="{BB962C8B-B14F-4D97-AF65-F5344CB8AC3E}">
        <p14:creationId xmlns:p14="http://schemas.microsoft.com/office/powerpoint/2010/main" val="394094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55650" indent="-290513" defTabSz="931863">
              <a:spcBef>
                <a:spcPct val="30000"/>
              </a:spcBef>
              <a:defRPr sz="1200">
                <a:solidFill>
                  <a:schemeClr val="tx1"/>
                </a:solidFill>
                <a:latin typeface="Times New Roman" panose="02020603050405020304" pitchFamily="18" charset="0"/>
              </a:defRPr>
            </a:lvl2pPr>
            <a:lvl3pPr marL="1163638" indent="-231775" defTabSz="931863">
              <a:spcBef>
                <a:spcPct val="30000"/>
              </a:spcBef>
              <a:defRPr sz="1200">
                <a:solidFill>
                  <a:schemeClr val="tx1"/>
                </a:solidFill>
                <a:latin typeface="Times New Roman" panose="02020603050405020304" pitchFamily="18" charset="0"/>
              </a:defRPr>
            </a:lvl3pPr>
            <a:lvl4pPr marL="1630363" indent="-231775" defTabSz="931863">
              <a:spcBef>
                <a:spcPct val="30000"/>
              </a:spcBef>
              <a:defRPr sz="1200">
                <a:solidFill>
                  <a:schemeClr val="tx1"/>
                </a:solidFill>
                <a:latin typeface="Times New Roman" panose="02020603050405020304" pitchFamily="18" charset="0"/>
              </a:defRPr>
            </a:lvl4pPr>
            <a:lvl5pPr marL="2095500" indent="-231775" defTabSz="931863">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8106DE-008C-4743-96D0-76638A268FC1}" type="slidenum">
              <a:rPr lang="en-US" altLang="en-US" smtClean="0"/>
              <a:pPr>
                <a:spcBef>
                  <a:spcPct val="0"/>
                </a:spcBef>
              </a:pPr>
              <a:t>11</a:t>
            </a:fld>
            <a:endParaRPr lang="en-US" altLang="en-US" dirty="0" smtClean="0"/>
          </a:p>
        </p:txBody>
      </p:sp>
    </p:spTree>
    <p:extLst>
      <p:ext uri="{BB962C8B-B14F-4D97-AF65-F5344CB8AC3E}">
        <p14:creationId xmlns:p14="http://schemas.microsoft.com/office/powerpoint/2010/main" val="3432818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5" name="Slide Number Placeholder 4"/>
          <p:cNvSpPr>
            <a:spLocks noGrp="1"/>
          </p:cNvSpPr>
          <p:nvPr>
            <p:ph type="sldNum" sz="quarter" idx="10"/>
          </p:nvPr>
        </p:nvSpPr>
        <p:spPr/>
        <p:txBody>
          <a:bodyPr/>
          <a:lstStyle/>
          <a:p>
            <a:pPr>
              <a:defRPr/>
            </a:pPr>
            <a:fld id="{600AE717-2294-4A19-AA34-D65D5F954A77}" type="slidenum">
              <a:rPr lang="en-US" altLang="en-US" smtClean="0"/>
              <a:pPr>
                <a:defRPr/>
              </a:pPr>
              <a:t>‹#›</a:t>
            </a:fld>
            <a:endParaRPr lang="en-US" altLang="en-US" dirty="0"/>
          </a:p>
        </p:txBody>
      </p:sp>
    </p:spTree>
    <p:extLst>
      <p:ext uri="{BB962C8B-B14F-4D97-AF65-F5344CB8AC3E}">
        <p14:creationId xmlns:p14="http://schemas.microsoft.com/office/powerpoint/2010/main" val="76015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pPr>
              <a:defRPr/>
            </a:pPr>
            <a:fld id="{009469E9-0418-4C3D-B736-CDA947BD4FC6}" type="slidenum">
              <a:rPr lang="en-US" altLang="en-US"/>
              <a:pPr>
                <a:defRPr/>
              </a:pPr>
              <a:t>‹#›</a:t>
            </a:fld>
            <a:endParaRPr lang="en-US" altLang="en-US" dirty="0"/>
          </a:p>
        </p:txBody>
      </p:sp>
    </p:spTree>
    <p:extLst>
      <p:ext uri="{BB962C8B-B14F-4D97-AF65-F5344CB8AC3E}">
        <p14:creationId xmlns:p14="http://schemas.microsoft.com/office/powerpoint/2010/main" val="414071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en-US" dirty="0"/>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pPr>
              <a:defRPr/>
            </a:pPr>
            <a:fld id="{756E58F0-8A76-43A2-9714-A00B8B39E720}" type="slidenum">
              <a:rPr lang="en-US" altLang="en-US"/>
              <a:pPr>
                <a:defRPr/>
              </a:pPr>
              <a:t>‹#›</a:t>
            </a:fld>
            <a:endParaRPr lang="en-US" altLang="en-US" dirty="0"/>
          </a:p>
        </p:txBody>
      </p:sp>
    </p:spTree>
    <p:extLst>
      <p:ext uri="{BB962C8B-B14F-4D97-AF65-F5344CB8AC3E}">
        <p14:creationId xmlns:p14="http://schemas.microsoft.com/office/powerpoint/2010/main" val="302014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p>
        </p:txBody>
      </p:sp>
      <p:sp>
        <p:nvSpPr>
          <p:cNvPr id="5" name="Oval 4"/>
          <p:cNvSpPr/>
          <p:nvPr userDrawn="1"/>
        </p:nvSpPr>
        <p:spPr bwMode="auto">
          <a:xfrm>
            <a:off x="3886200" y="3505200"/>
            <a:ext cx="688975"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3930650" y="3516313"/>
            <a:ext cx="6413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143000" y="1371600"/>
            <a:ext cx="6172200" cy="1371600"/>
          </a:xfrm>
        </p:spPr>
        <p:txBody>
          <a:bodyPr/>
          <a:lstStyle>
            <a:lvl1pPr algn="ctr">
              <a:defRPr sz="3600" b="1" cap="none" baseline="0"/>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1143000" y="2743200"/>
            <a:ext cx="6172200" cy="457200"/>
          </a:xfrm>
        </p:spPr>
        <p:txBody>
          <a:bodyPr/>
          <a:lstStyle>
            <a:lvl1pPr marL="0" indent="0" algn="ctr">
              <a:buFont typeface="Wingdings" panose="05000000000000000000" pitchFamily="2" charset="2"/>
              <a:buNone/>
              <a:defRPr sz="1800" i="1"/>
            </a:lvl1pPr>
            <a:lvl2pPr marL="639763" indent="-273050">
              <a:buFont typeface="Wingdings" panose="05000000000000000000" pitchFamily="2" charset="2"/>
              <a:buChar char="Ø"/>
              <a:defRPr/>
            </a:lvl2pPr>
          </a:lstStyle>
          <a:p>
            <a:pPr lvl="0"/>
            <a:r>
              <a:rPr lang="en-US" dirty="0" smtClean="0"/>
              <a:t>Click to edit Master text styles</a:t>
            </a:r>
          </a:p>
        </p:txBody>
      </p:sp>
    </p:spTree>
    <p:extLst>
      <p:ext uri="{BB962C8B-B14F-4D97-AF65-F5344CB8AC3E}">
        <p14:creationId xmlns:p14="http://schemas.microsoft.com/office/powerpoint/2010/main" val="2463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solidFill>
                <a:srgbClr val="4A3927"/>
              </a:solidFill>
            </a:endParaRPr>
          </a:p>
        </p:txBody>
      </p:sp>
      <p:sp>
        <p:nvSpPr>
          <p:cNvPr id="5" name="Oval 4"/>
          <p:cNvSpPr/>
          <p:nvPr userDrawn="1"/>
        </p:nvSpPr>
        <p:spPr bwMode="auto">
          <a:xfrm>
            <a:off x="3886200" y="3505200"/>
            <a:ext cx="688975"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3930650" y="3516313"/>
            <a:ext cx="6413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143000" y="1371600"/>
            <a:ext cx="6172200" cy="1371600"/>
          </a:xfrm>
        </p:spPr>
        <p:txBody>
          <a:bodyPr/>
          <a:lstStyle>
            <a:lvl1pPr algn="ctr">
              <a:defRPr b="1"/>
            </a:lvl1pPr>
          </a:lstStyle>
          <a:p>
            <a:r>
              <a:rPr lang="en-US" dirty="0" smtClean="0"/>
              <a:t>Click to edit Master title style</a:t>
            </a:r>
            <a:endParaRPr lang="en-US" dirty="0"/>
          </a:p>
        </p:txBody>
      </p:sp>
      <p:sp>
        <p:nvSpPr>
          <p:cNvPr id="7" name="Content Placeholder 7"/>
          <p:cNvSpPr>
            <a:spLocks noGrp="1"/>
          </p:cNvSpPr>
          <p:nvPr>
            <p:ph sz="quarter" idx="1"/>
          </p:nvPr>
        </p:nvSpPr>
        <p:spPr>
          <a:xfrm>
            <a:off x="1143000" y="2743200"/>
            <a:ext cx="61722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smtClean="0"/>
              <a:t>Click to edit Master text styles</a:t>
            </a:r>
          </a:p>
        </p:txBody>
      </p:sp>
    </p:spTree>
    <p:extLst>
      <p:ext uri="{BB962C8B-B14F-4D97-AF65-F5344CB8AC3E}">
        <p14:creationId xmlns:p14="http://schemas.microsoft.com/office/powerpoint/2010/main" val="310129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4161261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11622111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0598395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5994400"/>
            <a:ext cx="2057400" cy="365125"/>
          </a:xfrm>
        </p:spPr>
        <p:txBody>
          <a:bodyPr/>
          <a:lstStyle/>
          <a:p>
            <a:fld id="{D16AC7E5-7E7A-4455-8A13-FD1063EE8E5D}" type="slidenum">
              <a:rPr lang="en-US" smtClean="0"/>
              <a:t>‹#›</a:t>
            </a:fld>
            <a:endParaRPr lang="en-US" dirty="0"/>
          </a:p>
        </p:txBody>
      </p:sp>
    </p:spTree>
    <p:extLst>
      <p:ext uri="{BB962C8B-B14F-4D97-AF65-F5344CB8AC3E}">
        <p14:creationId xmlns:p14="http://schemas.microsoft.com/office/powerpoint/2010/main" val="2151525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87080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D16AC7E5-7E7A-4455-8A13-FD1063EE8E5D}" type="slidenum">
              <a:rPr lang="en-US" smtClean="0"/>
              <a:t>‹#›</a:t>
            </a:fld>
            <a:endParaRPr lang="en-US" dirty="0"/>
          </a:p>
        </p:txBody>
      </p:sp>
    </p:spTree>
    <p:extLst>
      <p:ext uri="{BB962C8B-B14F-4D97-AF65-F5344CB8AC3E}">
        <p14:creationId xmlns:p14="http://schemas.microsoft.com/office/powerpoint/2010/main" val="176382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B64809B7-C5B5-4638-B479-F570D7710832}" type="slidenum">
              <a:rPr lang="en-US" altLang="en-US"/>
              <a:pPr>
                <a:defRPr/>
              </a:pPr>
              <a:t>‹#›</a:t>
            </a:fld>
            <a:endParaRPr lang="en-US" altLang="en-US" dirty="0"/>
          </a:p>
        </p:txBody>
      </p:sp>
    </p:spTree>
    <p:extLst>
      <p:ext uri="{BB962C8B-B14F-4D97-AF65-F5344CB8AC3E}">
        <p14:creationId xmlns:p14="http://schemas.microsoft.com/office/powerpoint/2010/main" val="3896443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D16AC7E5-7E7A-4455-8A13-FD1063EE8E5D}" type="slidenum">
              <a:rPr lang="en-US" smtClean="0"/>
              <a:t>‹#›</a:t>
            </a:fld>
            <a:endParaRPr lang="en-US" dirty="0"/>
          </a:p>
        </p:txBody>
      </p:sp>
    </p:spTree>
    <p:extLst>
      <p:ext uri="{BB962C8B-B14F-4D97-AF65-F5344CB8AC3E}">
        <p14:creationId xmlns:p14="http://schemas.microsoft.com/office/powerpoint/2010/main" val="11872483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54948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31164011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50122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31297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p>
            <a:pPr>
              <a:defRPr/>
            </a:pPr>
            <a:fld id="{600AE717-2294-4A19-AA34-D65D5F954A77}" type="slidenum">
              <a:rPr lang="en-US" altLang="en-US" smtClean="0"/>
              <a:pPr>
                <a:defRPr/>
              </a:pPr>
              <a:t>‹#›</a:t>
            </a:fld>
            <a:endParaRPr lang="en-US" altLang="en-US" dirty="0"/>
          </a:p>
        </p:txBody>
      </p:sp>
    </p:spTree>
    <p:extLst>
      <p:ext uri="{BB962C8B-B14F-4D97-AF65-F5344CB8AC3E}">
        <p14:creationId xmlns:p14="http://schemas.microsoft.com/office/powerpoint/2010/main" val="422639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068A924F-B567-484D-8F33-8AC74423F201}" type="slidenum">
              <a:rPr lang="en-US" altLang="en-US"/>
              <a:pPr>
                <a:defRPr/>
              </a:pPr>
              <a:t>‹#›</a:t>
            </a:fld>
            <a:endParaRPr lang="en-US" altLang="en-US" dirty="0"/>
          </a:p>
        </p:txBody>
      </p:sp>
    </p:spTree>
    <p:extLst>
      <p:ext uri="{BB962C8B-B14F-4D97-AF65-F5344CB8AC3E}">
        <p14:creationId xmlns:p14="http://schemas.microsoft.com/office/powerpoint/2010/main" val="238998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9" name="Slide Number Placeholder 8"/>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BC9B9384-BE3F-43FC-8FC8-1549B2036410}" type="slidenum">
              <a:rPr lang="en-US" altLang="en-US"/>
              <a:pPr>
                <a:defRPr/>
              </a:pPr>
              <a:t>‹#›</a:t>
            </a:fld>
            <a:endParaRPr lang="en-US" altLang="en-US" dirty="0"/>
          </a:p>
        </p:txBody>
      </p:sp>
    </p:spTree>
    <p:extLst>
      <p:ext uri="{BB962C8B-B14F-4D97-AF65-F5344CB8AC3E}">
        <p14:creationId xmlns:p14="http://schemas.microsoft.com/office/powerpoint/2010/main" val="89756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5" name="Slide Number Placeholder 4"/>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F115DC89-2D08-4D67-AC57-E32A2CDB534B}" type="slidenum">
              <a:rPr lang="en-US" altLang="en-US"/>
              <a:pPr>
                <a:defRPr/>
              </a:pPr>
              <a:t>‹#›</a:t>
            </a:fld>
            <a:endParaRPr lang="en-US" altLang="en-US" dirty="0"/>
          </a:p>
        </p:txBody>
      </p:sp>
    </p:spTree>
    <p:extLst>
      <p:ext uri="{BB962C8B-B14F-4D97-AF65-F5344CB8AC3E}">
        <p14:creationId xmlns:p14="http://schemas.microsoft.com/office/powerpoint/2010/main" val="60136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en-US" dirty="0"/>
          </a:p>
        </p:txBody>
      </p:sp>
      <p:sp>
        <p:nvSpPr>
          <p:cNvPr id="4" name="Slide Number Placeholder 3"/>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9E176CEE-43F5-4766-87B8-427AFE0EB8CE}" type="slidenum">
              <a:rPr lang="en-US" altLang="en-US"/>
              <a:pPr>
                <a:defRPr/>
              </a:pPr>
              <a:t>‹#›</a:t>
            </a:fld>
            <a:endParaRPr lang="en-US" altLang="en-US" dirty="0"/>
          </a:p>
        </p:txBody>
      </p:sp>
    </p:spTree>
    <p:extLst>
      <p:ext uri="{BB962C8B-B14F-4D97-AF65-F5344CB8AC3E}">
        <p14:creationId xmlns:p14="http://schemas.microsoft.com/office/powerpoint/2010/main" val="20303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pPr>
              <a:defRPr/>
            </a:pPr>
            <a:fld id="{0B88F129-CCB1-4B4C-8451-C1BFB0D3066F}" type="slidenum">
              <a:rPr lang="en-US" altLang="en-US"/>
              <a:pPr>
                <a:defRPr/>
              </a:pPr>
              <a:t>‹#›</a:t>
            </a:fld>
            <a:endParaRPr lang="en-US" altLang="en-US" dirty="0"/>
          </a:p>
        </p:txBody>
      </p:sp>
    </p:spTree>
    <p:extLst>
      <p:ext uri="{BB962C8B-B14F-4D97-AF65-F5344CB8AC3E}">
        <p14:creationId xmlns:p14="http://schemas.microsoft.com/office/powerpoint/2010/main" val="230154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en-US" dirty="0"/>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pPr>
              <a:defRPr/>
            </a:pPr>
            <a:fld id="{785073B9-A360-4416-A2C1-9A99E4ABFB78}" type="slidenum">
              <a:rPr lang="en-US" altLang="en-US"/>
              <a:pPr>
                <a:defRPr/>
              </a:pPr>
              <a:t>‹#›</a:t>
            </a:fld>
            <a:endParaRPr lang="en-US" altLang="en-US" dirty="0"/>
          </a:p>
        </p:txBody>
      </p:sp>
    </p:spTree>
    <p:extLst>
      <p:ext uri="{BB962C8B-B14F-4D97-AF65-F5344CB8AC3E}">
        <p14:creationId xmlns:p14="http://schemas.microsoft.com/office/powerpoint/2010/main" val="297645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sldNum" sz="quarter" idx="4"/>
          </p:nvPr>
        </p:nvSpPr>
        <p:spPr bwMode="auto">
          <a:xfrm>
            <a:off x="6400800" y="6094412"/>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pPr>
              <a:defRPr/>
            </a:pPr>
            <a:fld id="{600AE717-2294-4A19-AA34-D65D5F954A77}" type="slidenum">
              <a:rPr lang="en-US" altLang="en-US"/>
              <a:pPr>
                <a:defRPr/>
              </a:pPr>
              <a:t>‹#›</a:t>
            </a:fld>
            <a:endParaRPr lang="en-US" altLang="en-US" dirty="0"/>
          </a:p>
        </p:txBody>
      </p:sp>
    </p:spTree>
    <p:extLst>
      <p:ext uri="{BB962C8B-B14F-4D97-AF65-F5344CB8AC3E}">
        <p14:creationId xmlns:p14="http://schemas.microsoft.com/office/powerpoint/2010/main" val="3416513251"/>
      </p:ext>
    </p:extLst>
  </p:cSld>
  <p:clrMap bg1="lt1" tx1="dk1" bg2="lt2" tx2="dk2" accent1="accent1" accent2="accent2" accent3="accent3" accent4="accent4" accent5="accent5" accent6="accent6" hlink="hlink" folHlink="folHlink"/>
  <p:sldLayoutIdLst>
    <p:sldLayoutId id="2147485713" r:id="rId1"/>
    <p:sldLayoutId id="2147485714" r:id="rId2"/>
    <p:sldLayoutId id="2147485715" r:id="rId3"/>
    <p:sldLayoutId id="2147485716" r:id="rId4"/>
    <p:sldLayoutId id="2147485717" r:id="rId5"/>
    <p:sldLayoutId id="2147485718" r:id="rId6"/>
    <p:sldLayoutId id="2147485719" r:id="rId7"/>
    <p:sldLayoutId id="2147485720" r:id="rId8"/>
    <p:sldLayoutId id="2147485721" r:id="rId9"/>
    <p:sldLayoutId id="2147485722" r:id="rId10"/>
    <p:sldLayoutId id="2147485723" r:id="rId11"/>
    <p:sldLayoutId id="2147485724" r:id="rId12"/>
    <p:sldLayoutId id="2147485698"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934200" y="609760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AC7E5-7E7A-4455-8A13-FD1063EE8E5D}" type="slidenum">
              <a:rPr lang="en-US" smtClean="0"/>
              <a:t>‹#›</a:t>
            </a:fld>
            <a:endParaRPr lang="en-US" dirty="0"/>
          </a:p>
        </p:txBody>
      </p:sp>
    </p:spTree>
    <p:extLst>
      <p:ext uri="{BB962C8B-B14F-4D97-AF65-F5344CB8AC3E}">
        <p14:creationId xmlns:p14="http://schemas.microsoft.com/office/powerpoint/2010/main" val="4261719511"/>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educator-resources/assessment/Documents/ELPA21_screener_Speaking_scoring_slides_with_rationales.pptx"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mailto:kim.a.miller@ode.state.or.u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www.oregon.gov/ode/students-and-family/healthsafety/Documents/Supporting%20All%20Learners%20Beyond%20Distance%20Learning%20for%20All.pdf"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www.oregon.gov/ode/educator-resources/standards/Documents/Guidance%20on%20Screening%20and%20Identification%20of%20Potential%20English%20Learners%20under%20Distance%20Learning%20for%20All.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2.ed.gov/documents/coronavirus/covid-19-el-factsheet.pdf"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www.oregon.gov/ode/educator-resources/standards/Documents/Guidance%20on%20Screening%20and%20Identification%20of%20Potential%20English%20Learners%20under%20Distance%20Learning%20for%20All.pdf"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8" Type="http://schemas.openxmlformats.org/officeDocument/2006/relationships/hyperlink" Target="http://www.oregon.gov/ode/educator-resources/assessment/Pages/Assessment-Training-Materials.aspx" TargetMode="External"/><Relationship Id="rId3" Type="http://schemas.openxmlformats.org/officeDocument/2006/relationships/hyperlink" Target="http://www.elpa21.org/" TargetMode="External"/><Relationship Id="rId7" Type="http://schemas.openxmlformats.org/officeDocument/2006/relationships/hyperlink" Target="https://oaksportal.org/users/students.stml" TargetMode="External"/><Relationship Id="rId2" Type="http://schemas.openxmlformats.org/officeDocument/2006/relationships/notesSlide" Target="../notesSlides/notesSlide51.xml"/><Relationship Id="rId1" Type="http://schemas.openxmlformats.org/officeDocument/2006/relationships/slideLayout" Target="../slideLayouts/slideLayout17.xml"/><Relationship Id="rId6" Type="http://schemas.openxmlformats.org/officeDocument/2006/relationships/hyperlink" Target="http://www.ode.state.or.us/go/assessmenthelp" TargetMode="External"/><Relationship Id="rId5" Type="http://schemas.openxmlformats.org/officeDocument/2006/relationships/hyperlink" Target="http://www.oregon.gov/ode/educator-resources/assessment/Pages/Assessment-Administration-Resources.aspx#PromisingPractices" TargetMode="External"/><Relationship Id="rId4" Type="http://schemas.openxmlformats.org/officeDocument/2006/relationships/hyperlink" Target="http://www.oregon.gov/ode/educator-resources/assessment/Pages/Assessment-Administration.aspx"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hyperlink" Target="mailto:ben.wolcott@ode.state.or.us" TargetMode="External"/><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ESEA/EL/Pages/LanguageUseSurvey.aspx"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mailto:susan.mekarski@ode.state.or.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Training-Materials.aspx"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English Language Proficiency Assessment Screener</a:t>
            </a:r>
            <a:br>
              <a:rPr lang="en-US" sz="3600" dirty="0" smtClean="0"/>
            </a:br>
            <a:r>
              <a:rPr lang="en-US" sz="2800" dirty="0" smtClean="0"/>
              <a:t>Informational Webinar</a:t>
            </a:r>
            <a:endParaRPr lang="en-US" sz="3600" dirty="0"/>
          </a:p>
        </p:txBody>
      </p:sp>
      <p:sp>
        <p:nvSpPr>
          <p:cNvPr id="28676" name="Subtitle 2"/>
          <p:cNvSpPr>
            <a:spLocks noGrp="1"/>
          </p:cNvSpPr>
          <p:nvPr>
            <p:ph type="subTitle" idx="1"/>
          </p:nvPr>
        </p:nvSpPr>
        <p:spPr/>
        <p:txBody>
          <a:bodyPr/>
          <a:lstStyle/>
          <a:p>
            <a:r>
              <a:rPr lang="en-US" altLang="en-US" dirty="0" smtClean="0"/>
              <a:t>Important information for all roles</a:t>
            </a:r>
          </a:p>
        </p:txBody>
      </p:sp>
      <p:sp>
        <p:nvSpPr>
          <p:cNvPr id="3" name="TextBox 2"/>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Introduction</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smtClean="0">
                <a:solidFill>
                  <a:schemeClr val="bg1"/>
                </a:solidFill>
              </a:rPr>
              <a:t>Practice for TAs</a:t>
            </a:r>
            <a:endParaRPr lang="en-US" altLang="en-US" i="1" dirty="0">
              <a:solidFill>
                <a:schemeClr val="bg1"/>
              </a:solidFill>
            </a:endParaRPr>
          </a:p>
        </p:txBody>
      </p:sp>
      <p:sp>
        <p:nvSpPr>
          <p:cNvPr id="12290" name="Content Placeholder 2"/>
          <p:cNvSpPr>
            <a:spLocks noGrp="1"/>
          </p:cNvSpPr>
          <p:nvPr>
            <p:ph idx="1"/>
          </p:nvPr>
        </p:nvSpPr>
        <p:spPr>
          <a:xfrm>
            <a:off x="228600" y="2133600"/>
            <a:ext cx="8686800" cy="4043363"/>
          </a:xfrm>
        </p:spPr>
        <p:txBody>
          <a:bodyPr>
            <a:normAutofit fontScale="92500" lnSpcReduction="10000"/>
          </a:bodyPr>
          <a:lstStyle/>
          <a:p>
            <a:pPr marL="0" indent="0">
              <a:buNone/>
            </a:pPr>
            <a:r>
              <a:rPr lang="en-US" sz="3200" dirty="0"/>
              <a:t>Screener and Summative formats are virtually identical. To preview test layout and task types, see:</a:t>
            </a:r>
          </a:p>
          <a:p>
            <a:r>
              <a:rPr lang="en-US" sz="3200" dirty="0" smtClean="0"/>
              <a:t>ELPA sample test</a:t>
            </a:r>
          </a:p>
          <a:p>
            <a:r>
              <a:rPr lang="en-US" sz="3200" dirty="0" smtClean="0">
                <a:hlinkClick r:id="rId3"/>
              </a:rPr>
              <a:t>Speaking scoring practice slides</a:t>
            </a:r>
            <a:endParaRPr lang="en-US" sz="3200" dirty="0" smtClean="0"/>
          </a:p>
          <a:p>
            <a:pPr lvl="1"/>
            <a:r>
              <a:rPr lang="en-US" sz="2800" dirty="0" smtClean="0"/>
              <a:t>Speak these rather than reading them for a more authentic replication of the scoring experience.</a:t>
            </a:r>
          </a:p>
          <a:p>
            <a:pPr marL="0" indent="0">
              <a:buNone/>
            </a:pPr>
            <a:r>
              <a:rPr lang="en-US" sz="3200" dirty="0" smtClean="0"/>
              <a:t>Also, at the beginning of each session there is a short practice section that the TA and student do together (more detail in following slides).</a:t>
            </a:r>
          </a:p>
        </p:txBody>
      </p:sp>
      <p:sp>
        <p:nvSpPr>
          <p:cNvPr id="2" name="Slide Number Placeholder 1"/>
          <p:cNvSpPr>
            <a:spLocks noGrp="1"/>
          </p:cNvSpPr>
          <p:nvPr>
            <p:ph type="sldNum" sz="quarter" idx="10"/>
          </p:nvPr>
        </p:nvSpPr>
        <p:spPr/>
        <p:txBody>
          <a:bodyPr/>
          <a:lstStyle/>
          <a:p>
            <a:fld id="{D16AC7E5-7E7A-4455-8A13-FD1063EE8E5D}" type="slidenum">
              <a:rPr lang="en-US" smtClean="0"/>
              <a:pPr/>
              <a:t>10</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Before screening</a:t>
            </a:r>
            <a:endParaRPr lang="en-US" dirty="0">
              <a:solidFill>
                <a:schemeClr val="bg2">
                  <a:lumMod val="90000"/>
                </a:schemeClr>
              </a:solidFill>
            </a:endParaRPr>
          </a:p>
        </p:txBody>
      </p:sp>
    </p:spTree>
    <p:extLst>
      <p:ext uri="{BB962C8B-B14F-4D97-AF65-F5344CB8AC3E}">
        <p14:creationId xmlns:p14="http://schemas.microsoft.com/office/powerpoint/2010/main" val="1774153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smtClean="0">
                <a:solidFill>
                  <a:schemeClr val="bg1"/>
                </a:solidFill>
              </a:rPr>
              <a:t>Testing environment</a:t>
            </a:r>
            <a:endParaRPr lang="en-US" altLang="en-US" i="1" dirty="0">
              <a:solidFill>
                <a:schemeClr val="bg1"/>
              </a:solidFill>
            </a:endParaRPr>
          </a:p>
        </p:txBody>
      </p:sp>
      <p:sp>
        <p:nvSpPr>
          <p:cNvPr id="12290" name="Content Placeholder 2"/>
          <p:cNvSpPr>
            <a:spLocks noGrp="1"/>
          </p:cNvSpPr>
          <p:nvPr>
            <p:ph idx="1"/>
          </p:nvPr>
        </p:nvSpPr>
        <p:spPr>
          <a:xfrm>
            <a:off x="228600" y="2133600"/>
            <a:ext cx="8686800" cy="4225925"/>
          </a:xfrm>
        </p:spPr>
        <p:txBody>
          <a:bodyPr>
            <a:normAutofit fontScale="92500" lnSpcReduction="20000"/>
          </a:bodyPr>
          <a:lstStyle/>
          <a:p>
            <a:pPr marL="0" indent="0">
              <a:buNone/>
            </a:pPr>
            <a:r>
              <a:rPr lang="en-US" sz="3200" dirty="0" smtClean="0"/>
              <a:t>Should mimic summative testing environment:</a:t>
            </a:r>
          </a:p>
          <a:p>
            <a:r>
              <a:rPr lang="en-US" sz="3200" dirty="0"/>
              <a:t>Quiet, secure testing environment</a:t>
            </a:r>
          </a:p>
          <a:p>
            <a:r>
              <a:rPr lang="en-US" sz="3200" dirty="0" smtClean="0"/>
              <a:t>Space for TA to work 1-to-1 with student</a:t>
            </a:r>
          </a:p>
          <a:p>
            <a:r>
              <a:rPr lang="en-US" sz="3200" dirty="0" smtClean="0"/>
              <a:t>Enrichment materials nearby (for TA scoring step)</a:t>
            </a:r>
          </a:p>
          <a:p>
            <a:r>
              <a:rPr lang="en-US" sz="3200" dirty="0" smtClean="0"/>
              <a:t>Headphones and microphone</a:t>
            </a:r>
          </a:p>
          <a:p>
            <a:r>
              <a:rPr lang="en-US" sz="3200" dirty="0" smtClean="0"/>
              <a:t>Accommodation decisions already made</a:t>
            </a:r>
          </a:p>
          <a:p>
            <a:pPr lvl="1"/>
            <a:r>
              <a:rPr lang="en-US" sz="2800" dirty="0" smtClean="0"/>
              <a:t>Recommend entering exemptions in TIDE 24h before testing</a:t>
            </a:r>
          </a:p>
          <a:p>
            <a:r>
              <a:rPr lang="en-US" sz="3200" dirty="0"/>
              <a:t>Necessary manuals on hand (</a:t>
            </a:r>
            <a:r>
              <a:rPr lang="en-US" sz="3200" dirty="0" smtClean="0"/>
              <a:t>Screener Manual, </a:t>
            </a:r>
            <a:r>
              <a:rPr lang="en-US" sz="3200" dirty="0"/>
              <a:t>Oregon Accessibility Manual)</a:t>
            </a:r>
          </a:p>
        </p:txBody>
      </p:sp>
      <p:sp>
        <p:nvSpPr>
          <p:cNvPr id="2" name="Slide Number Placeholder 1"/>
          <p:cNvSpPr>
            <a:spLocks noGrp="1"/>
          </p:cNvSpPr>
          <p:nvPr>
            <p:ph type="sldNum" sz="quarter" idx="10"/>
          </p:nvPr>
        </p:nvSpPr>
        <p:spPr/>
        <p:txBody>
          <a:bodyPr/>
          <a:lstStyle/>
          <a:p>
            <a:fld id="{D16AC7E5-7E7A-4455-8A13-FD1063EE8E5D}" type="slidenum">
              <a:rPr lang="en-US" smtClean="0"/>
              <a:pPr/>
              <a:t>11</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Before screening</a:t>
            </a:r>
            <a:endParaRPr lang="en-US" dirty="0">
              <a:solidFill>
                <a:schemeClr val="bg2">
                  <a:lumMod val="90000"/>
                </a:schemeClr>
              </a:solidFill>
            </a:endParaRPr>
          </a:p>
        </p:txBody>
      </p:sp>
    </p:spTree>
    <p:extLst>
      <p:ext uri="{BB962C8B-B14F-4D97-AF65-F5344CB8AC3E}">
        <p14:creationId xmlns:p14="http://schemas.microsoft.com/office/powerpoint/2010/main" val="365823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smtClean="0">
                <a:solidFill>
                  <a:schemeClr val="bg1"/>
                </a:solidFill>
              </a:rPr>
              <a:t>Reflection</a:t>
            </a:r>
            <a:endParaRPr lang="en-US" altLang="en-US" i="1" dirty="0">
              <a:solidFill>
                <a:schemeClr val="bg1"/>
              </a:solidFill>
            </a:endParaRPr>
          </a:p>
        </p:txBody>
      </p:sp>
      <p:sp>
        <p:nvSpPr>
          <p:cNvPr id="12290" name="Content Placeholder 2"/>
          <p:cNvSpPr>
            <a:spLocks noGrp="1"/>
          </p:cNvSpPr>
          <p:nvPr>
            <p:ph idx="1"/>
          </p:nvPr>
        </p:nvSpPr>
        <p:spPr>
          <a:xfrm>
            <a:off x="228600" y="1981200"/>
            <a:ext cx="8686800" cy="4378325"/>
          </a:xfrm>
        </p:spPr>
        <p:txBody>
          <a:bodyPr>
            <a:noAutofit/>
          </a:bodyPr>
          <a:lstStyle/>
          <a:p>
            <a:pPr marL="0" indent="0">
              <a:spcBef>
                <a:spcPts val="600"/>
              </a:spcBef>
              <a:buNone/>
            </a:pPr>
            <a:r>
              <a:rPr lang="en-US" sz="3200" dirty="0" smtClean="0"/>
              <a:t>Suggested TA turn and talk*:</a:t>
            </a:r>
          </a:p>
          <a:p>
            <a:pPr>
              <a:spcBef>
                <a:spcPts val="600"/>
              </a:spcBef>
            </a:pPr>
            <a:r>
              <a:rPr lang="en-US" sz="3200" dirty="0" smtClean="0"/>
              <a:t>(If you have the luxury of choice,) To what kind of student will you administer your first Screener?</a:t>
            </a:r>
          </a:p>
          <a:p>
            <a:pPr>
              <a:spcBef>
                <a:spcPts val="600"/>
              </a:spcBef>
            </a:pPr>
            <a:r>
              <a:rPr lang="en-US" sz="3200" dirty="0" smtClean="0"/>
              <a:t>Name three ways you can practice to familiarize yourself with the Screener. [Have TAs read scripts aloud to each other]</a:t>
            </a:r>
          </a:p>
          <a:p>
            <a:pPr>
              <a:spcBef>
                <a:spcPts val="600"/>
              </a:spcBef>
            </a:pPr>
            <a:r>
              <a:rPr lang="en-US" sz="3200" dirty="0" smtClean="0"/>
              <a:t>How will you prepare the testing environment to minimize stress when it comes time to screen?</a:t>
            </a:r>
          </a:p>
          <a:p>
            <a:pPr marL="0" indent="0" algn="r">
              <a:lnSpc>
                <a:spcPct val="110000"/>
              </a:lnSpc>
              <a:spcBef>
                <a:spcPts val="600"/>
              </a:spcBef>
              <a:buNone/>
            </a:pPr>
            <a:r>
              <a:rPr lang="en-US" dirty="0" smtClean="0"/>
              <a:t>*activity could take several forms</a:t>
            </a:r>
          </a:p>
        </p:txBody>
      </p:sp>
      <p:sp>
        <p:nvSpPr>
          <p:cNvPr id="2" name="Slide Number Placeholder 1"/>
          <p:cNvSpPr>
            <a:spLocks noGrp="1"/>
          </p:cNvSpPr>
          <p:nvPr>
            <p:ph type="sldNum" sz="quarter" idx="10"/>
          </p:nvPr>
        </p:nvSpPr>
        <p:spPr/>
        <p:txBody>
          <a:bodyPr/>
          <a:lstStyle/>
          <a:p>
            <a:fld id="{D16AC7E5-7E7A-4455-8A13-FD1063EE8E5D}" type="slidenum">
              <a:rPr lang="en-US" smtClean="0"/>
              <a:pPr/>
              <a:t>12</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Before screening</a:t>
            </a:r>
            <a:endParaRPr lang="en-US" dirty="0">
              <a:solidFill>
                <a:schemeClr val="bg2">
                  <a:lumMod val="90000"/>
                </a:schemeClr>
              </a:solidFill>
            </a:endParaRPr>
          </a:p>
        </p:txBody>
      </p:sp>
    </p:spTree>
    <p:extLst>
      <p:ext uri="{BB962C8B-B14F-4D97-AF65-F5344CB8AC3E}">
        <p14:creationId xmlns:p14="http://schemas.microsoft.com/office/powerpoint/2010/main" val="254583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smtClean="0">
                <a:solidFill>
                  <a:schemeClr val="bg1"/>
                </a:solidFill>
              </a:rPr>
              <a:t>Student </a:t>
            </a:r>
            <a:r>
              <a:rPr lang="en-US" altLang="en-US" dirty="0">
                <a:solidFill>
                  <a:schemeClr val="bg1"/>
                </a:solidFill>
              </a:rPr>
              <a:t>IDs</a:t>
            </a:r>
            <a:endParaRPr lang="en-US" altLang="en-US" i="1" dirty="0">
              <a:solidFill>
                <a:schemeClr val="bg1"/>
              </a:solidFill>
            </a:endParaRPr>
          </a:p>
        </p:txBody>
      </p:sp>
      <p:sp>
        <p:nvSpPr>
          <p:cNvPr id="12290" name="Content Placeholder 2"/>
          <p:cNvSpPr>
            <a:spLocks noGrp="1"/>
          </p:cNvSpPr>
          <p:nvPr>
            <p:ph idx="1"/>
          </p:nvPr>
        </p:nvSpPr>
        <p:spPr>
          <a:xfrm>
            <a:off x="228600" y="2590800"/>
            <a:ext cx="8686800" cy="3586163"/>
          </a:xfrm>
        </p:spPr>
        <p:txBody>
          <a:bodyPr>
            <a:normAutofit/>
          </a:bodyPr>
          <a:lstStyle/>
          <a:p>
            <a:pPr marL="0" indent="0">
              <a:buNone/>
            </a:pPr>
            <a:r>
              <a:rPr lang="en-US" sz="3600" dirty="0" smtClean="0"/>
              <a:t>Students may test under a Temporary ID or SSID.</a:t>
            </a:r>
          </a:p>
          <a:p>
            <a:r>
              <a:rPr lang="en-US" sz="3600" dirty="0" smtClean="0"/>
              <a:t>It is recommended that districts test under an SSID when possible.</a:t>
            </a:r>
          </a:p>
          <a:p>
            <a:r>
              <a:rPr lang="en-US" sz="3600" dirty="0" smtClean="0"/>
              <a:t>Districts can attach a Temp ID test score to an SSID via “merging” (more later).</a:t>
            </a:r>
          </a:p>
        </p:txBody>
      </p:sp>
      <p:sp>
        <p:nvSpPr>
          <p:cNvPr id="2" name="Slide Number Placeholder 1"/>
          <p:cNvSpPr>
            <a:spLocks noGrp="1"/>
          </p:cNvSpPr>
          <p:nvPr>
            <p:ph type="sldNum" sz="quarter" idx="10"/>
          </p:nvPr>
        </p:nvSpPr>
        <p:spPr/>
        <p:txBody>
          <a:bodyPr/>
          <a:lstStyle/>
          <a:p>
            <a:fld id="{D16AC7E5-7E7A-4455-8A13-FD1063EE8E5D}" type="slidenum">
              <a:rPr lang="en-US" smtClean="0"/>
              <a:pPr/>
              <a:t>13</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Before screening</a:t>
            </a:r>
          </a:p>
        </p:txBody>
      </p:sp>
    </p:spTree>
    <p:extLst>
      <p:ext uri="{BB962C8B-B14F-4D97-AF65-F5344CB8AC3E}">
        <p14:creationId xmlns:p14="http://schemas.microsoft.com/office/powerpoint/2010/main" val="191328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dd student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744" y="1371600"/>
            <a:ext cx="4665579" cy="2468880"/>
          </a:xfrm>
          <a:prstGeom prst="rect">
            <a:avLst/>
          </a:prstGeom>
        </p:spPr>
      </p:pic>
      <p:sp>
        <p:nvSpPr>
          <p:cNvPr id="5" name="Title 4"/>
          <p:cNvSpPr>
            <a:spLocks noGrp="1"/>
          </p:cNvSpPr>
          <p:nvPr>
            <p:ph type="title"/>
          </p:nvPr>
        </p:nvSpPr>
        <p:spPr>
          <a:xfrm>
            <a:off x="3429000" y="152400"/>
            <a:ext cx="5638800" cy="934481"/>
          </a:xfrm>
        </p:spPr>
        <p:txBody>
          <a:bodyPr>
            <a:normAutofit/>
          </a:bodyPr>
          <a:lstStyle/>
          <a:p>
            <a:pPr>
              <a:defRPr/>
            </a:pPr>
            <a:r>
              <a:rPr lang="en-US" altLang="en-US" dirty="0">
                <a:solidFill>
                  <a:schemeClr val="bg1"/>
                </a:solidFill>
              </a:rPr>
              <a:t>Temporary IDs</a:t>
            </a:r>
            <a:endParaRPr lang="en-US" altLang="en-US" i="1" dirty="0">
              <a:solidFill>
                <a:schemeClr val="bg1"/>
              </a:solidFill>
            </a:endParaRPr>
          </a:p>
        </p:txBody>
      </p:sp>
      <p:sp>
        <p:nvSpPr>
          <p:cNvPr id="12290" name="Content Placeholder 2"/>
          <p:cNvSpPr>
            <a:spLocks noGrp="1"/>
          </p:cNvSpPr>
          <p:nvPr>
            <p:ph idx="1"/>
          </p:nvPr>
        </p:nvSpPr>
        <p:spPr>
          <a:xfrm>
            <a:off x="228600" y="2133600"/>
            <a:ext cx="8686800" cy="4043363"/>
          </a:xfrm>
        </p:spPr>
        <p:txBody>
          <a:bodyPr>
            <a:normAutofit/>
          </a:bodyPr>
          <a:lstStyle/>
          <a:p>
            <a:r>
              <a:rPr lang="en-US" sz="3200" dirty="0"/>
              <a:t>Created two ways:</a:t>
            </a:r>
          </a:p>
          <a:p>
            <a:pPr lvl="1"/>
            <a:r>
              <a:rPr lang="en-US" sz="2800" dirty="0"/>
              <a:t>TIDE</a:t>
            </a:r>
          </a:p>
          <a:p>
            <a:pPr lvl="1"/>
            <a:r>
              <a:rPr lang="en-US" sz="2800" dirty="0"/>
              <a:t>During </a:t>
            </a:r>
            <a:r>
              <a:rPr lang="en-US" sz="2800" dirty="0" smtClean="0"/>
              <a:t>login</a:t>
            </a:r>
            <a:endParaRPr lang="en-US" sz="2800" dirty="0"/>
          </a:p>
          <a:p>
            <a:r>
              <a:rPr lang="en-US" dirty="0"/>
              <a:t>Format “ORT-#”</a:t>
            </a:r>
          </a:p>
          <a:p>
            <a:r>
              <a:rPr lang="en-US" dirty="0" smtClean="0"/>
              <a:t>Can be merged with SSID (recommended but not required)</a:t>
            </a:r>
          </a:p>
          <a:p>
            <a:pPr lvl="1"/>
            <a:r>
              <a:rPr lang="en-US" dirty="0" smtClean="0"/>
              <a:t>Birthdate must match exactly, name can be “close”</a:t>
            </a:r>
          </a:p>
          <a:p>
            <a:r>
              <a:rPr lang="en-US" dirty="0"/>
              <a:t>Name and birthdate are editable </a:t>
            </a:r>
            <a:r>
              <a:rPr lang="en-US" dirty="0" smtClean="0"/>
              <a:t>fields, institution is not</a:t>
            </a:r>
            <a:endParaRPr lang="en-US" dirty="0"/>
          </a:p>
        </p:txBody>
      </p:sp>
      <p:sp>
        <p:nvSpPr>
          <p:cNvPr id="2" name="Slide Number Placeholder 1"/>
          <p:cNvSpPr>
            <a:spLocks noGrp="1"/>
          </p:cNvSpPr>
          <p:nvPr>
            <p:ph type="sldNum" sz="quarter" idx="10"/>
          </p:nvPr>
        </p:nvSpPr>
        <p:spPr/>
        <p:txBody>
          <a:bodyPr/>
          <a:lstStyle/>
          <a:p>
            <a:fld id="{D16AC7E5-7E7A-4455-8A13-FD1063EE8E5D}" type="slidenum">
              <a:rPr lang="en-US" smtClean="0"/>
              <a:pPr/>
              <a:t>14</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Before screening</a:t>
            </a:r>
          </a:p>
        </p:txBody>
      </p:sp>
    </p:spTree>
    <p:extLst>
      <p:ext uri="{BB962C8B-B14F-4D97-AF65-F5344CB8AC3E}">
        <p14:creationId xmlns:p14="http://schemas.microsoft.com/office/powerpoint/2010/main" val="3370255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5938157" cy="1143000"/>
          </a:xfrm>
        </p:spPr>
        <p:txBody>
          <a:bodyPr>
            <a:normAutofit/>
          </a:bodyPr>
          <a:lstStyle/>
          <a:p>
            <a:r>
              <a:rPr lang="en-US" sz="3600" dirty="0" smtClean="0">
                <a:solidFill>
                  <a:schemeClr val="bg1"/>
                </a:solidFill>
              </a:rPr>
              <a:t>Accommodations for students without a 504 or IEP</a:t>
            </a:r>
            <a:endParaRPr lang="en-US" sz="3600" dirty="0">
              <a:solidFill>
                <a:schemeClr val="bg1"/>
              </a:solidFill>
            </a:endParaRPr>
          </a:p>
        </p:txBody>
      </p:sp>
      <p:sp>
        <p:nvSpPr>
          <p:cNvPr id="3" name="Content Placeholder 2"/>
          <p:cNvSpPr>
            <a:spLocks noGrp="1"/>
          </p:cNvSpPr>
          <p:nvPr>
            <p:ph idx="1"/>
          </p:nvPr>
        </p:nvSpPr>
        <p:spPr>
          <a:xfrm>
            <a:off x="152400" y="1955799"/>
            <a:ext cx="8763000" cy="4403725"/>
          </a:xfrm>
        </p:spPr>
        <p:txBody>
          <a:bodyPr>
            <a:noAutofit/>
          </a:bodyPr>
          <a:lstStyle/>
          <a:p>
            <a:r>
              <a:rPr lang="en-US" dirty="0" smtClean="0"/>
              <a:t>Test Administrator may select accommodations for which there is “good evidence,” e.g.:</a:t>
            </a:r>
          </a:p>
          <a:p>
            <a:pPr lvl="1"/>
            <a:r>
              <a:rPr lang="en-US" dirty="0"/>
              <a:t>information </a:t>
            </a:r>
            <a:r>
              <a:rPr lang="en-US" dirty="0" smtClean="0"/>
              <a:t>from parents/caregivers</a:t>
            </a:r>
          </a:p>
          <a:p>
            <a:pPr lvl="1"/>
            <a:r>
              <a:rPr lang="en-US" dirty="0" smtClean="0"/>
              <a:t>clearly </a:t>
            </a:r>
            <a:r>
              <a:rPr lang="en-US" dirty="0"/>
              <a:t>observable evidence of a </a:t>
            </a:r>
            <a:r>
              <a:rPr lang="en-US" dirty="0" smtClean="0"/>
              <a:t>disability</a:t>
            </a:r>
          </a:p>
          <a:p>
            <a:pPr lvl="1"/>
            <a:r>
              <a:rPr lang="en-US" dirty="0" smtClean="0"/>
              <a:t>medical documentation</a:t>
            </a:r>
          </a:p>
          <a:p>
            <a:r>
              <a:rPr lang="en-US" dirty="0" smtClean="0"/>
              <a:t>District must store documentation of evidence supporting selected accommodations in student’s permanent file</a:t>
            </a:r>
          </a:p>
          <a:p>
            <a:r>
              <a:rPr lang="en-US" dirty="0" smtClean="0"/>
              <a:t>In some cases, the district may feel it is in the best interests of the student with a suspected disability to delay screening. Contact </a:t>
            </a:r>
            <a:r>
              <a:rPr lang="en-US" dirty="0" smtClean="0">
                <a:hlinkClick r:id="rId3"/>
              </a:rPr>
              <a:t>Kim Miller</a:t>
            </a:r>
            <a:r>
              <a:rPr lang="en-US" dirty="0" smtClean="0"/>
              <a:t> for more information.</a:t>
            </a:r>
            <a:endParaRPr lang="en-US" dirty="0"/>
          </a:p>
        </p:txBody>
      </p:sp>
      <p:sp>
        <p:nvSpPr>
          <p:cNvPr id="4" name="Slide Number Placeholder 3"/>
          <p:cNvSpPr>
            <a:spLocks noGrp="1"/>
          </p:cNvSpPr>
          <p:nvPr>
            <p:ph type="sldNum" sz="quarter" idx="10"/>
          </p:nvPr>
        </p:nvSpPr>
        <p:spPr/>
        <p:txBody>
          <a:bodyPr/>
          <a:lstStyle/>
          <a:p>
            <a:fld id="{D16AC7E5-7E7A-4455-8A13-FD1063EE8E5D}" type="slidenum">
              <a:rPr lang="en-US" smtClean="0"/>
              <a:t>15</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Before screening</a:t>
            </a:r>
            <a:endParaRPr lang="en-US" dirty="0">
              <a:solidFill>
                <a:schemeClr val="bg2">
                  <a:lumMod val="90000"/>
                </a:schemeClr>
              </a:solidFill>
            </a:endParaRPr>
          </a:p>
        </p:txBody>
      </p:sp>
    </p:spTree>
    <p:extLst>
      <p:ext uri="{BB962C8B-B14F-4D97-AF65-F5344CB8AC3E}">
        <p14:creationId xmlns:p14="http://schemas.microsoft.com/office/powerpoint/2010/main" val="1811049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4947557" cy="1143000"/>
          </a:xfrm>
        </p:spPr>
        <p:txBody>
          <a:bodyPr>
            <a:normAutofit/>
          </a:bodyPr>
          <a:lstStyle/>
          <a:p>
            <a:r>
              <a:rPr lang="en-US" sz="3600" dirty="0" smtClean="0">
                <a:solidFill>
                  <a:schemeClr val="bg1"/>
                </a:solidFill>
              </a:rPr>
              <a:t>Reflection</a:t>
            </a:r>
            <a:endParaRPr lang="en-US" sz="3600" dirty="0">
              <a:solidFill>
                <a:schemeClr val="bg1"/>
              </a:solidFill>
            </a:endParaRPr>
          </a:p>
        </p:txBody>
      </p:sp>
      <p:sp>
        <p:nvSpPr>
          <p:cNvPr id="3" name="Content Placeholder 2"/>
          <p:cNvSpPr>
            <a:spLocks noGrp="1"/>
          </p:cNvSpPr>
          <p:nvPr>
            <p:ph idx="1"/>
          </p:nvPr>
        </p:nvSpPr>
        <p:spPr>
          <a:xfrm>
            <a:off x="609600" y="2362200"/>
            <a:ext cx="8229600" cy="4038600"/>
          </a:xfrm>
        </p:spPr>
        <p:txBody>
          <a:bodyPr>
            <a:noAutofit/>
          </a:bodyPr>
          <a:lstStyle/>
          <a:p>
            <a:pPr marL="0" indent="0">
              <a:buNone/>
            </a:pPr>
            <a:r>
              <a:rPr lang="en-US" sz="3600" dirty="0" smtClean="0"/>
              <a:t>Suggested TA turn and talk:</a:t>
            </a:r>
          </a:p>
          <a:p>
            <a:r>
              <a:rPr lang="en-US" sz="3600" dirty="0" smtClean="0"/>
              <a:t>Explain how to create a Temp ID for a new student.</a:t>
            </a:r>
          </a:p>
          <a:p>
            <a:r>
              <a:rPr lang="en-US" sz="3600" dirty="0"/>
              <a:t>When choosing accommodations for a student </a:t>
            </a:r>
            <a:r>
              <a:rPr lang="en-US" sz="3600" dirty="0" smtClean="0"/>
              <a:t>who </a:t>
            </a:r>
            <a:r>
              <a:rPr lang="en-US" sz="3600" dirty="0"/>
              <a:t>might qualify as having a disability, explain what “good evidence” means to you.</a:t>
            </a:r>
          </a:p>
        </p:txBody>
      </p:sp>
      <p:sp>
        <p:nvSpPr>
          <p:cNvPr id="4" name="Slide Number Placeholder 3"/>
          <p:cNvSpPr>
            <a:spLocks noGrp="1"/>
          </p:cNvSpPr>
          <p:nvPr>
            <p:ph type="sldNum" sz="quarter" idx="10"/>
          </p:nvPr>
        </p:nvSpPr>
        <p:spPr/>
        <p:txBody>
          <a:bodyPr/>
          <a:lstStyle/>
          <a:p>
            <a:fld id="{D16AC7E5-7E7A-4455-8A13-FD1063EE8E5D}" type="slidenum">
              <a:rPr lang="en-US" smtClean="0"/>
              <a:t>16</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Before screening</a:t>
            </a:r>
            <a:endParaRPr lang="en-US" dirty="0">
              <a:solidFill>
                <a:schemeClr val="bg2">
                  <a:lumMod val="90000"/>
                </a:schemeClr>
              </a:solidFill>
            </a:endParaRPr>
          </a:p>
        </p:txBody>
      </p:sp>
    </p:spTree>
    <p:extLst>
      <p:ext uri="{BB962C8B-B14F-4D97-AF65-F5344CB8AC3E}">
        <p14:creationId xmlns:p14="http://schemas.microsoft.com/office/powerpoint/2010/main" val="166961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5176157" cy="1143000"/>
          </a:xfrm>
        </p:spPr>
        <p:txBody>
          <a:bodyPr>
            <a:normAutofit/>
          </a:bodyPr>
          <a:lstStyle/>
          <a:p>
            <a:r>
              <a:rPr lang="en-US" sz="3600" dirty="0">
                <a:solidFill>
                  <a:schemeClr val="bg1"/>
                </a:solidFill>
              </a:rPr>
              <a:t>Future K or K?</a:t>
            </a:r>
          </a:p>
        </p:txBody>
      </p:sp>
      <p:sp>
        <p:nvSpPr>
          <p:cNvPr id="3" name="Content Placeholder 2"/>
          <p:cNvSpPr>
            <a:spLocks noGrp="1"/>
          </p:cNvSpPr>
          <p:nvPr>
            <p:ph idx="1"/>
          </p:nvPr>
        </p:nvSpPr>
        <p:spPr>
          <a:xfrm>
            <a:off x="152400" y="1955799"/>
            <a:ext cx="8839200" cy="4221163"/>
          </a:xfrm>
        </p:spPr>
        <p:txBody>
          <a:bodyPr>
            <a:noAutofit/>
          </a:bodyPr>
          <a:lstStyle/>
          <a:p>
            <a:r>
              <a:rPr lang="en-US" sz="3200" dirty="0"/>
              <a:t>A student about to </a:t>
            </a:r>
            <a:r>
              <a:rPr lang="en-US" sz="3200" dirty="0" smtClean="0"/>
              <a:t>enter, or entering the first semester of, </a:t>
            </a:r>
            <a:r>
              <a:rPr lang="en-US" sz="3200" dirty="0"/>
              <a:t>Kindergarten should take the “Future Kindergarten” </a:t>
            </a:r>
            <a:r>
              <a:rPr lang="en-US" sz="3200" dirty="0" smtClean="0"/>
              <a:t>screener</a:t>
            </a:r>
            <a:endParaRPr lang="en-US" sz="3200" dirty="0"/>
          </a:p>
          <a:p>
            <a:pPr lvl="1"/>
            <a:r>
              <a:rPr lang="en-US" sz="2800" dirty="0" smtClean="0"/>
              <a:t>Open from March </a:t>
            </a:r>
            <a:r>
              <a:rPr lang="en-US" sz="2800" dirty="0"/>
              <a:t>1 </a:t>
            </a:r>
            <a:r>
              <a:rPr lang="en-US" sz="2800" dirty="0" smtClean="0"/>
              <a:t>to December 31*, inclusive</a:t>
            </a:r>
          </a:p>
          <a:p>
            <a:pPr lvl="1"/>
            <a:r>
              <a:rPr lang="en-US" sz="2800" dirty="0" smtClean="0"/>
              <a:t>Identical </a:t>
            </a:r>
            <a:r>
              <a:rPr lang="en-US" sz="2800" dirty="0"/>
              <a:t>test form</a:t>
            </a:r>
          </a:p>
          <a:p>
            <a:pPr lvl="1"/>
            <a:r>
              <a:rPr lang="en-US" sz="2800" dirty="0"/>
              <a:t>Future K has a different scoring profile (more later)</a:t>
            </a:r>
          </a:p>
          <a:p>
            <a:r>
              <a:rPr lang="en-US" sz="3200" dirty="0" smtClean="0"/>
              <a:t>For students entering Kindergarten in the coming fall, enter grade level code </a:t>
            </a:r>
            <a:r>
              <a:rPr lang="en-US" sz="3200" dirty="0"/>
              <a:t>“grade 00” </a:t>
            </a:r>
            <a:r>
              <a:rPr lang="en-US" sz="3200" dirty="0" smtClean="0"/>
              <a:t>in TIDE between </a:t>
            </a:r>
            <a:r>
              <a:rPr lang="en-US" sz="3200" dirty="0"/>
              <a:t>March 1 and </a:t>
            </a:r>
            <a:r>
              <a:rPr lang="en-US" sz="3200" dirty="0" smtClean="0"/>
              <a:t>the rollover date.</a:t>
            </a:r>
          </a:p>
          <a:p>
            <a:pPr marL="0" indent="0" algn="r">
              <a:buNone/>
            </a:pPr>
            <a:r>
              <a:rPr lang="en-US" sz="2400" dirty="0" smtClean="0"/>
              <a:t>*New for 2020-21</a:t>
            </a:r>
            <a:endParaRPr lang="en-US" sz="2400" dirty="0"/>
          </a:p>
        </p:txBody>
      </p:sp>
      <p:sp>
        <p:nvSpPr>
          <p:cNvPr id="4" name="Slide Number Placeholder 3"/>
          <p:cNvSpPr>
            <a:spLocks noGrp="1"/>
          </p:cNvSpPr>
          <p:nvPr>
            <p:ph type="sldNum" sz="quarter" idx="10"/>
          </p:nvPr>
        </p:nvSpPr>
        <p:spPr/>
        <p:txBody>
          <a:bodyPr/>
          <a:lstStyle/>
          <a:p>
            <a:fld id="{D16AC7E5-7E7A-4455-8A13-FD1063EE8E5D}" type="slidenum">
              <a:rPr lang="en-US" smtClean="0"/>
              <a:t>17</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Before screening</a:t>
            </a:r>
          </a:p>
        </p:txBody>
      </p:sp>
    </p:spTree>
    <p:extLst>
      <p:ext uri="{BB962C8B-B14F-4D97-AF65-F5344CB8AC3E}">
        <p14:creationId xmlns:p14="http://schemas.microsoft.com/office/powerpoint/2010/main" val="2638086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Screening</a:t>
            </a:r>
            <a:endParaRPr lang="en-US" dirty="0"/>
          </a:p>
        </p:txBody>
      </p:sp>
    </p:spTree>
    <p:extLst>
      <p:ext uri="{BB962C8B-B14F-4D97-AF65-F5344CB8AC3E}">
        <p14:creationId xmlns:p14="http://schemas.microsoft.com/office/powerpoint/2010/main" val="255733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Screener steps</a:t>
            </a:r>
            <a:endParaRPr lang="en-US" altLang="en-US" sz="3600" dirty="0">
              <a:solidFill>
                <a:schemeClr val="bg1"/>
              </a:solidFill>
              <a:ea typeface="+mn-ea"/>
              <a:cs typeface="+mn-cs"/>
            </a:endParaRPr>
          </a:p>
        </p:txBody>
      </p:sp>
      <p:sp>
        <p:nvSpPr>
          <p:cNvPr id="3" name="Content Placeholder 2"/>
          <p:cNvSpPr>
            <a:spLocks noGrp="1"/>
          </p:cNvSpPr>
          <p:nvPr>
            <p:ph idx="1"/>
          </p:nvPr>
        </p:nvSpPr>
        <p:spPr>
          <a:xfrm>
            <a:off x="152400" y="2209800"/>
            <a:ext cx="8839200" cy="4191000"/>
          </a:xfrm>
        </p:spPr>
        <p:txBody>
          <a:bodyPr>
            <a:noAutofit/>
          </a:bodyPr>
          <a:lstStyle/>
          <a:p>
            <a:pPr marL="511175" lvl="1" indent="-511175" eaLnBrk="1" fontAlgn="auto" hangingPunct="1">
              <a:spcBef>
                <a:spcPts val="0"/>
              </a:spcBef>
              <a:spcAft>
                <a:spcPts val="600"/>
              </a:spcAft>
              <a:buSzPct val="100000"/>
              <a:defRPr/>
            </a:pPr>
            <a:r>
              <a:rPr lang="en-US" altLang="en-US" sz="3200" dirty="0" smtClean="0">
                <a:solidFill>
                  <a:schemeClr val="tx1">
                    <a:lumMod val="50000"/>
                  </a:schemeClr>
                </a:solidFill>
              </a:rPr>
              <a:t>Step 1 (“Practice Step”): unscored practice items</a:t>
            </a:r>
          </a:p>
          <a:p>
            <a:pPr marL="511175" lvl="1" indent="-511175" eaLnBrk="1" fontAlgn="auto" hangingPunct="1">
              <a:spcBef>
                <a:spcPts val="0"/>
              </a:spcBef>
              <a:spcAft>
                <a:spcPts val="600"/>
              </a:spcAft>
              <a:buSzPct val="100000"/>
              <a:defRPr/>
            </a:pPr>
            <a:r>
              <a:rPr lang="en-US" altLang="en-US" sz="3200" dirty="0" smtClean="0">
                <a:solidFill>
                  <a:schemeClr val="tx1">
                    <a:lumMod val="50000"/>
                  </a:schemeClr>
                </a:solidFill>
              </a:rPr>
              <a:t>Step 2 (up to the early stop rule): scored items</a:t>
            </a:r>
          </a:p>
          <a:p>
            <a:pPr marL="968363" lvl="2" indent="-511175">
              <a:spcBef>
                <a:spcPts val="0"/>
              </a:spcBef>
              <a:spcAft>
                <a:spcPts val="600"/>
              </a:spcAft>
              <a:buSzPct val="100000"/>
              <a:defRPr/>
            </a:pPr>
            <a:r>
              <a:rPr lang="en-US" altLang="en-US" sz="2800" dirty="0" smtClean="0">
                <a:solidFill>
                  <a:schemeClr val="tx1">
                    <a:lumMod val="50000"/>
                  </a:schemeClr>
                </a:solidFill>
              </a:rPr>
              <a:t>Speaking first, scored by TA</a:t>
            </a:r>
          </a:p>
          <a:p>
            <a:pPr marL="968363" lvl="2" indent="-511175">
              <a:spcBef>
                <a:spcPts val="0"/>
              </a:spcBef>
              <a:spcAft>
                <a:spcPts val="600"/>
              </a:spcAft>
              <a:buSzPct val="100000"/>
              <a:defRPr/>
            </a:pPr>
            <a:r>
              <a:rPr lang="en-US" altLang="en-US" sz="2800" dirty="0" smtClean="0">
                <a:solidFill>
                  <a:schemeClr val="tx1">
                    <a:lumMod val="50000"/>
                  </a:schemeClr>
                </a:solidFill>
              </a:rPr>
              <a:t>Other three domains follow, machine-scored</a:t>
            </a:r>
          </a:p>
          <a:p>
            <a:pPr marL="511175" lvl="1" indent="-511175">
              <a:spcBef>
                <a:spcPts val="0"/>
              </a:spcBef>
              <a:spcAft>
                <a:spcPts val="600"/>
              </a:spcAft>
              <a:buSzPct val="100000"/>
              <a:defRPr/>
            </a:pPr>
            <a:r>
              <a:rPr lang="en-US" altLang="en-US" sz="3200" dirty="0" smtClean="0">
                <a:solidFill>
                  <a:schemeClr val="tx1">
                    <a:lumMod val="50000"/>
                  </a:schemeClr>
                </a:solidFill>
              </a:rPr>
              <a:t>Step 3 (full screener): more scored items</a:t>
            </a:r>
          </a:p>
          <a:p>
            <a:pPr marL="968363" lvl="2" indent="-511175">
              <a:spcBef>
                <a:spcPts val="0"/>
              </a:spcBef>
              <a:spcAft>
                <a:spcPts val="600"/>
              </a:spcAft>
              <a:buSzPct val="100000"/>
              <a:defRPr/>
            </a:pPr>
            <a:r>
              <a:rPr lang="en-US" altLang="en-US" sz="2800" dirty="0" smtClean="0">
                <a:solidFill>
                  <a:schemeClr val="tx1">
                    <a:lumMod val="50000"/>
                  </a:schemeClr>
                </a:solidFill>
              </a:rPr>
              <a:t>All domains, mixed </a:t>
            </a:r>
            <a:r>
              <a:rPr lang="en-US" altLang="en-US" sz="2800" dirty="0"/>
              <a:t>machine-scored and constructed response items </a:t>
            </a:r>
          </a:p>
        </p:txBody>
      </p:sp>
      <p:sp>
        <p:nvSpPr>
          <p:cNvPr id="2" name="Slide Number Placeholder 1"/>
          <p:cNvSpPr>
            <a:spLocks noGrp="1"/>
          </p:cNvSpPr>
          <p:nvPr>
            <p:ph type="sldNum" sz="quarter" idx="10"/>
          </p:nvPr>
        </p:nvSpPr>
        <p:spPr/>
        <p:txBody>
          <a:bodyPr/>
          <a:lstStyle/>
          <a:p>
            <a:fld id="{D16AC7E5-7E7A-4455-8A13-FD1063EE8E5D}" type="slidenum">
              <a:rPr lang="en-US" smtClean="0"/>
              <a:t>19</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441327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
            <a:ext cx="5257800" cy="1066800"/>
          </a:xfrm>
        </p:spPr>
        <p:txBody>
          <a:bodyPr/>
          <a:lstStyle/>
          <a:p>
            <a:r>
              <a:rPr lang="en-US" dirty="0" smtClean="0">
                <a:solidFill>
                  <a:schemeClr val="bg1"/>
                </a:solidFill>
              </a:rPr>
              <a:t>Screener Structure</a:t>
            </a:r>
            <a:endParaRPr lang="en-US" dirty="0">
              <a:solidFill>
                <a:schemeClr val="bg1"/>
              </a:solidFill>
            </a:endParaRPr>
          </a:p>
        </p:txBody>
      </p:sp>
      <p:sp>
        <p:nvSpPr>
          <p:cNvPr id="3" name="Rectangle 2"/>
          <p:cNvSpPr/>
          <p:nvPr/>
        </p:nvSpPr>
        <p:spPr>
          <a:xfrm>
            <a:off x="457200" y="2133600"/>
            <a:ext cx="3048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 (Practice)</a:t>
            </a:r>
            <a:endParaRPr lang="en-US" dirty="0"/>
          </a:p>
        </p:txBody>
      </p:sp>
      <p:sp>
        <p:nvSpPr>
          <p:cNvPr id="4" name="TextBox 3"/>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sp>
        <p:nvSpPr>
          <p:cNvPr id="5" name="Rectangle 4"/>
          <p:cNvSpPr/>
          <p:nvPr/>
        </p:nvSpPr>
        <p:spPr>
          <a:xfrm>
            <a:off x="447805" y="3673872"/>
            <a:ext cx="3057395"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 (Scored Items)</a:t>
            </a:r>
            <a:endParaRPr lang="en-US" dirty="0"/>
          </a:p>
        </p:txBody>
      </p:sp>
      <p:sp>
        <p:nvSpPr>
          <p:cNvPr id="6" name="Rectangle 5"/>
          <p:cNvSpPr/>
          <p:nvPr/>
        </p:nvSpPr>
        <p:spPr>
          <a:xfrm>
            <a:off x="447805" y="5235021"/>
            <a:ext cx="3057395"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 (Refining the Score)</a:t>
            </a:r>
            <a:endParaRPr lang="en-US" dirty="0"/>
          </a:p>
        </p:txBody>
      </p:sp>
      <p:sp>
        <p:nvSpPr>
          <p:cNvPr id="7" name="Rectangle 6"/>
          <p:cNvSpPr/>
          <p:nvPr/>
        </p:nvSpPr>
        <p:spPr>
          <a:xfrm>
            <a:off x="4107493" y="2395603"/>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Practice items</a:t>
            </a:r>
            <a:endParaRPr lang="en-US" dirty="0"/>
          </a:p>
        </p:txBody>
      </p:sp>
      <p:sp>
        <p:nvSpPr>
          <p:cNvPr id="8" name="Rectangle 7"/>
          <p:cNvSpPr/>
          <p:nvPr/>
        </p:nvSpPr>
        <p:spPr>
          <a:xfrm>
            <a:off x="6779712" y="3940571"/>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Early Stop Rule</a:t>
            </a:r>
            <a:endParaRPr lang="en-US" dirty="0"/>
          </a:p>
        </p:txBody>
      </p:sp>
      <p:sp>
        <p:nvSpPr>
          <p:cNvPr id="9" name="Rectangle 8"/>
          <p:cNvSpPr/>
          <p:nvPr/>
        </p:nvSpPr>
        <p:spPr>
          <a:xfrm>
            <a:off x="4107493" y="3940571"/>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TA-scored speaking items</a:t>
            </a:r>
            <a:endParaRPr lang="en-US" dirty="0"/>
          </a:p>
        </p:txBody>
      </p:sp>
      <p:sp>
        <p:nvSpPr>
          <p:cNvPr id="10" name="Rectangle 9"/>
          <p:cNvSpPr/>
          <p:nvPr/>
        </p:nvSpPr>
        <p:spPr>
          <a:xfrm>
            <a:off x="6781800" y="24003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Participation</a:t>
            </a:r>
            <a:endParaRPr lang="en-US" dirty="0"/>
          </a:p>
        </p:txBody>
      </p:sp>
      <p:sp>
        <p:nvSpPr>
          <p:cNvPr id="18" name="Right Arrow 17" descr="&quot;&quot;"/>
          <p:cNvSpPr/>
          <p:nvPr/>
        </p:nvSpPr>
        <p:spPr>
          <a:xfrm>
            <a:off x="3615846" y="2420197"/>
            <a:ext cx="381000" cy="449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descr="&quot;&quot;"/>
          <p:cNvSpPr/>
          <p:nvPr/>
        </p:nvSpPr>
        <p:spPr>
          <a:xfrm>
            <a:off x="6301636" y="2420197"/>
            <a:ext cx="381000" cy="449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descr="&quot;&quot;"/>
          <p:cNvSpPr/>
          <p:nvPr/>
        </p:nvSpPr>
        <p:spPr>
          <a:xfrm>
            <a:off x="3615846" y="3982739"/>
            <a:ext cx="381000" cy="449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descr="&quot;&quot;"/>
          <p:cNvSpPr/>
          <p:nvPr/>
        </p:nvSpPr>
        <p:spPr>
          <a:xfrm>
            <a:off x="6301636" y="3982739"/>
            <a:ext cx="381000" cy="449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descr="&quot;&quot;"/>
          <p:cNvSpPr/>
          <p:nvPr/>
        </p:nvSpPr>
        <p:spPr>
          <a:xfrm>
            <a:off x="3615846" y="5545281"/>
            <a:ext cx="381000" cy="449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107493" y="5501721"/>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TA-scored items</a:t>
            </a:r>
            <a:endParaRPr lang="en-US" dirty="0"/>
          </a:p>
        </p:txBody>
      </p:sp>
      <p:sp>
        <p:nvSpPr>
          <p:cNvPr id="24" name="Right Arrow 23" descr="&quot;&quot;"/>
          <p:cNvSpPr/>
          <p:nvPr/>
        </p:nvSpPr>
        <p:spPr>
          <a:xfrm>
            <a:off x="6301636" y="5545281"/>
            <a:ext cx="381000" cy="449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779712" y="5501721"/>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Full screener</a:t>
            </a:r>
            <a:endParaRPr lang="en-US" dirty="0"/>
          </a:p>
        </p:txBody>
      </p:sp>
    </p:spTree>
    <p:extLst>
      <p:ext uri="{BB962C8B-B14F-4D97-AF65-F5344CB8AC3E}">
        <p14:creationId xmlns:p14="http://schemas.microsoft.com/office/powerpoint/2010/main" val="1558109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Step 1 (“Practice Step One”)</a:t>
            </a:r>
            <a:endParaRPr lang="en-US" altLang="en-US" sz="3600" dirty="0">
              <a:solidFill>
                <a:schemeClr val="bg1"/>
              </a:solidFill>
              <a:ea typeface="+mn-ea"/>
              <a:cs typeface="+mn-cs"/>
            </a:endParaRPr>
          </a:p>
        </p:txBody>
      </p:sp>
      <p:sp>
        <p:nvSpPr>
          <p:cNvPr id="3" name="Content Placeholder 2"/>
          <p:cNvSpPr>
            <a:spLocks noGrp="1"/>
          </p:cNvSpPr>
          <p:nvPr>
            <p:ph idx="1"/>
          </p:nvPr>
        </p:nvSpPr>
        <p:spPr>
          <a:xfrm>
            <a:off x="152400" y="2057400"/>
            <a:ext cx="8839200" cy="4343400"/>
          </a:xfrm>
        </p:spPr>
        <p:txBody>
          <a:bodyPr>
            <a:noAutofit/>
          </a:bodyPr>
          <a:lstStyle/>
          <a:p>
            <a:pPr marL="0" lvl="1" indent="0" eaLnBrk="1" fontAlgn="auto" hangingPunct="1">
              <a:spcBef>
                <a:spcPts val="600"/>
              </a:spcBef>
              <a:spcAft>
                <a:spcPts val="0"/>
              </a:spcAft>
              <a:buSzPct val="100000"/>
              <a:buNone/>
              <a:defRPr/>
            </a:pPr>
            <a:r>
              <a:rPr lang="en-US" altLang="en-US" sz="2800" dirty="0" smtClean="0">
                <a:solidFill>
                  <a:schemeClr val="tx1">
                    <a:lumMod val="50000"/>
                  </a:schemeClr>
                </a:solidFill>
              </a:rPr>
              <a:t>Purpose: familiarize student with interface, help TA determine student comfort level with technology and test</a:t>
            </a:r>
          </a:p>
          <a:p>
            <a:pPr marL="511175" lvl="1" indent="-511175" eaLnBrk="1" fontAlgn="auto" hangingPunct="1">
              <a:spcBef>
                <a:spcPts val="600"/>
              </a:spcBef>
              <a:spcAft>
                <a:spcPts val="0"/>
              </a:spcAft>
              <a:buSzPct val="100000"/>
              <a:defRPr/>
            </a:pPr>
            <a:r>
              <a:rPr lang="en-US" altLang="en-US" sz="2800" dirty="0" smtClean="0">
                <a:solidFill>
                  <a:schemeClr val="tx1">
                    <a:lumMod val="50000"/>
                  </a:schemeClr>
                </a:solidFill>
              </a:rPr>
              <a:t>A limited set of unscored items</a:t>
            </a:r>
          </a:p>
          <a:p>
            <a:pPr marL="511175" lvl="1" indent="-511175" eaLnBrk="1" fontAlgn="auto" hangingPunct="1">
              <a:spcBef>
                <a:spcPts val="600"/>
              </a:spcBef>
              <a:spcAft>
                <a:spcPts val="0"/>
              </a:spcAft>
              <a:buSzPct val="100000"/>
              <a:defRPr/>
            </a:pPr>
            <a:r>
              <a:rPr lang="en-US" altLang="en-US" sz="2800" dirty="0" smtClean="0">
                <a:solidFill>
                  <a:schemeClr val="tx1">
                    <a:lumMod val="50000"/>
                  </a:schemeClr>
                </a:solidFill>
              </a:rPr>
              <a:t>1-to-1 with TA</a:t>
            </a:r>
          </a:p>
          <a:p>
            <a:pPr marL="511175" lvl="1" indent="-511175" eaLnBrk="1" fontAlgn="auto" hangingPunct="1">
              <a:spcBef>
                <a:spcPts val="600"/>
              </a:spcBef>
              <a:spcAft>
                <a:spcPts val="0"/>
              </a:spcAft>
              <a:buSzPct val="100000"/>
              <a:defRPr/>
            </a:pPr>
            <a:r>
              <a:rPr lang="en-US" altLang="en-US" sz="2800" dirty="0" smtClean="0">
                <a:solidFill>
                  <a:schemeClr val="tx1">
                    <a:lumMod val="50000"/>
                  </a:schemeClr>
                </a:solidFill>
              </a:rPr>
              <a:t>Last couple of items are Speaking</a:t>
            </a:r>
          </a:p>
          <a:p>
            <a:pPr marL="968363" lvl="2" indent="-511175">
              <a:spcBef>
                <a:spcPts val="600"/>
              </a:spcBef>
              <a:buSzPct val="100000"/>
              <a:defRPr/>
            </a:pPr>
            <a:r>
              <a:rPr lang="en-US" altLang="en-US" sz="2400" dirty="0" smtClean="0">
                <a:solidFill>
                  <a:schemeClr val="tx1">
                    <a:lumMod val="50000"/>
                  </a:schemeClr>
                </a:solidFill>
              </a:rPr>
              <a:t>Review “too soft” warning</a:t>
            </a:r>
          </a:p>
          <a:p>
            <a:pPr marL="511175" lvl="1" indent="-511175" eaLnBrk="1" fontAlgn="auto" hangingPunct="1">
              <a:spcBef>
                <a:spcPts val="600"/>
              </a:spcBef>
              <a:spcAft>
                <a:spcPts val="0"/>
              </a:spcAft>
              <a:buSzPct val="100000"/>
              <a:defRPr/>
            </a:pPr>
            <a:r>
              <a:rPr lang="en-US" altLang="en-US" sz="2800" dirty="0" smtClean="0">
                <a:solidFill>
                  <a:schemeClr val="tx1">
                    <a:lumMod val="50000"/>
                  </a:schemeClr>
                </a:solidFill>
              </a:rPr>
              <a:t>At end, TA (not student!) indicates student participation and familiarity with technology.</a:t>
            </a:r>
          </a:p>
          <a:p>
            <a:pPr marL="968363" lvl="2" indent="-511175">
              <a:spcBef>
                <a:spcPts val="600"/>
              </a:spcBef>
              <a:buSzPct val="100000"/>
              <a:defRPr/>
            </a:pPr>
            <a:r>
              <a:rPr lang="en-US" altLang="en-US" sz="2400" dirty="0" smtClean="0">
                <a:solidFill>
                  <a:schemeClr val="tx1">
                    <a:lumMod val="50000"/>
                  </a:schemeClr>
                </a:solidFill>
              </a:rPr>
              <a:t>A student may proceed independently or one-to-one with technology assistance from TA</a:t>
            </a:r>
          </a:p>
        </p:txBody>
      </p:sp>
      <p:sp>
        <p:nvSpPr>
          <p:cNvPr id="2" name="Slide Number Placeholder 1"/>
          <p:cNvSpPr>
            <a:spLocks noGrp="1"/>
          </p:cNvSpPr>
          <p:nvPr>
            <p:ph type="sldNum" sz="quarter" idx="10"/>
          </p:nvPr>
        </p:nvSpPr>
        <p:spPr/>
        <p:txBody>
          <a:bodyPr/>
          <a:lstStyle/>
          <a:p>
            <a:fld id="{D16AC7E5-7E7A-4455-8A13-FD1063EE8E5D}" type="slidenum">
              <a:rPr lang="en-US" smtClean="0"/>
              <a:t>21</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spTree>
    <p:extLst>
      <p:ext uri="{BB962C8B-B14F-4D97-AF65-F5344CB8AC3E}">
        <p14:creationId xmlns:p14="http://schemas.microsoft.com/office/powerpoint/2010/main" val="2419716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Step 1 Screenshot</a:t>
            </a:r>
            <a:endParaRPr lang="en-US" altLang="en-US" sz="3600" dirty="0">
              <a:solidFill>
                <a:schemeClr val="bg1"/>
              </a:solidFill>
              <a:ea typeface="+mn-ea"/>
              <a:cs typeface="+mn-cs"/>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22</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pic>
        <p:nvPicPr>
          <p:cNvPr id="6" name="Picture 2" descr="C:\Users\castillo.CSE\AppData\Local\Temp\SNAGHTML53c2257.PNG">
            <a:extLst>
              <a:ext uri="{FF2B5EF4-FFF2-40B4-BE49-F238E27FC236}">
                <a16:creationId xmlns:a16="http://schemas.microsoft.com/office/drawing/2014/main" id="{6F9988EB-B55A-4544-923A-2801B7C4B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5357"/>
            <a:ext cx="6494463" cy="540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91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Step 1 </a:t>
            </a:r>
            <a:r>
              <a:rPr lang="en-US" altLang="en-US" sz="3600" smtClean="0">
                <a:solidFill>
                  <a:schemeClr val="bg1"/>
                </a:solidFill>
                <a:ea typeface="+mn-ea"/>
                <a:cs typeface="+mn-cs"/>
              </a:rPr>
              <a:t>Screenshot (cont.)</a:t>
            </a:r>
            <a:endParaRPr lang="en-US" altLang="en-US" sz="3600" dirty="0">
              <a:solidFill>
                <a:schemeClr val="bg1"/>
              </a:solidFill>
              <a:ea typeface="+mn-ea"/>
              <a:cs typeface="+mn-cs"/>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23</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pic>
        <p:nvPicPr>
          <p:cNvPr id="7" name="Content Placeholder 3">
            <a:extLst>
              <a:ext uri="{FF2B5EF4-FFF2-40B4-BE49-F238E27FC236}">
                <a16:creationId xmlns:a16="http://schemas.microsoft.com/office/drawing/2014/main" id="{ED08FF47-59EB-413B-A099-CBCCAC6E5D0D}"/>
              </a:ext>
            </a:extLst>
          </p:cNvPr>
          <p:cNvPicPr>
            <a:picLocks noGrp="1" noChangeAspect="1"/>
          </p:cNvPicPr>
          <p:nvPr>
            <p:ph idx="1"/>
          </p:nvPr>
        </p:nvPicPr>
        <p:blipFill>
          <a:blip r:embed="rId3"/>
          <a:stretch>
            <a:fillRect/>
          </a:stretch>
        </p:blipFill>
        <p:spPr>
          <a:xfrm>
            <a:off x="762000" y="2116419"/>
            <a:ext cx="7856646" cy="4087521"/>
          </a:xfrm>
          <a:prstGeom prst="rect">
            <a:avLst/>
          </a:prstGeom>
        </p:spPr>
      </p:pic>
    </p:spTree>
    <p:extLst>
      <p:ext uri="{BB962C8B-B14F-4D97-AF65-F5344CB8AC3E}">
        <p14:creationId xmlns:p14="http://schemas.microsoft.com/office/powerpoint/2010/main" val="1868541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228600"/>
            <a:ext cx="5990573" cy="816859"/>
          </a:xfrm>
        </p:spPr>
        <p:txBody>
          <a:bodyPr>
            <a:normAutofit/>
          </a:bodyPr>
          <a:lstStyle/>
          <a:p>
            <a:pPr algn="ctr"/>
            <a:r>
              <a:rPr lang="en-US" altLang="en-US" dirty="0">
                <a:solidFill>
                  <a:schemeClr val="bg1"/>
                </a:solidFill>
              </a:rPr>
              <a:t>Who is a </a:t>
            </a:r>
            <a:r>
              <a:rPr lang="en-US" altLang="en-US" dirty="0" smtClean="0">
                <a:solidFill>
                  <a:schemeClr val="bg1"/>
                </a:solidFill>
              </a:rPr>
              <a:t>participant</a:t>
            </a:r>
            <a:r>
              <a:rPr lang="en-US" altLang="en-US" dirty="0">
                <a:solidFill>
                  <a:schemeClr val="bg1"/>
                </a:solidFill>
              </a:rPr>
              <a:t>?</a:t>
            </a:r>
            <a:endParaRPr lang="en-US" dirty="0"/>
          </a:p>
        </p:txBody>
      </p:sp>
      <p:sp>
        <p:nvSpPr>
          <p:cNvPr id="4" name="Content Placeholder 3"/>
          <p:cNvSpPr>
            <a:spLocks noGrp="1"/>
          </p:cNvSpPr>
          <p:nvPr>
            <p:ph sz="half" idx="2"/>
          </p:nvPr>
        </p:nvSpPr>
        <p:spPr>
          <a:xfrm>
            <a:off x="227408" y="2250145"/>
            <a:ext cx="4269582" cy="3643331"/>
          </a:xfrm>
          <a:ln>
            <a:solidFill>
              <a:schemeClr val="tx1"/>
            </a:solidFill>
          </a:ln>
        </p:spPr>
        <p:txBody>
          <a:bodyPr>
            <a:normAutofit fontScale="92500" lnSpcReduction="10000"/>
          </a:bodyPr>
          <a:lstStyle/>
          <a:p>
            <a:pPr marL="0" indent="0">
              <a:buNone/>
            </a:pPr>
            <a:r>
              <a:rPr lang="en-US" b="1" dirty="0"/>
              <a:t>Participant examples</a:t>
            </a:r>
          </a:p>
          <a:p>
            <a:r>
              <a:rPr lang="en-US" dirty="0" smtClean="0"/>
              <a:t>Responds </a:t>
            </a:r>
            <a:r>
              <a:rPr lang="en-US" dirty="0"/>
              <a:t>in a language other than </a:t>
            </a:r>
            <a:r>
              <a:rPr lang="en-US" dirty="0" smtClean="0"/>
              <a:t>English</a:t>
            </a:r>
            <a:endParaRPr lang="en-US" dirty="0"/>
          </a:p>
          <a:p>
            <a:r>
              <a:rPr lang="en-US" dirty="0"/>
              <a:t>“Clicks through” to finish as fast as possible</a:t>
            </a:r>
          </a:p>
          <a:p>
            <a:r>
              <a:rPr lang="en-US" dirty="0"/>
              <a:t>Engages </a:t>
            </a:r>
            <a:r>
              <a:rPr lang="en-US" dirty="0" smtClean="0"/>
              <a:t>nonverbally (e.g. pointing)</a:t>
            </a:r>
            <a:endParaRPr lang="en-US" dirty="0"/>
          </a:p>
          <a:p>
            <a:r>
              <a:rPr lang="en-US" dirty="0" smtClean="0"/>
              <a:t>All responses “I </a:t>
            </a:r>
            <a:r>
              <a:rPr lang="en-US" dirty="0"/>
              <a:t>don’t know”</a:t>
            </a:r>
          </a:p>
          <a:p>
            <a:r>
              <a:rPr lang="en-US" dirty="0"/>
              <a:t>“Plays” with test</a:t>
            </a:r>
          </a:p>
        </p:txBody>
      </p:sp>
      <p:sp>
        <p:nvSpPr>
          <p:cNvPr id="6" name="Content Placeholder 5"/>
          <p:cNvSpPr>
            <a:spLocks noGrp="1"/>
          </p:cNvSpPr>
          <p:nvPr>
            <p:ph sz="quarter" idx="4"/>
          </p:nvPr>
        </p:nvSpPr>
        <p:spPr>
          <a:xfrm>
            <a:off x="4629152" y="2250145"/>
            <a:ext cx="4362448" cy="3643331"/>
          </a:xfrm>
          <a:ln>
            <a:solidFill>
              <a:schemeClr val="tx1"/>
            </a:solidFill>
          </a:ln>
        </p:spPr>
        <p:txBody>
          <a:bodyPr>
            <a:normAutofit/>
          </a:bodyPr>
          <a:lstStyle/>
          <a:p>
            <a:pPr marL="0" indent="0">
              <a:buNone/>
            </a:pPr>
            <a:r>
              <a:rPr lang="en-US" b="1" dirty="0"/>
              <a:t>Non-participant examples</a:t>
            </a:r>
          </a:p>
          <a:p>
            <a:r>
              <a:rPr lang="en-US" dirty="0"/>
              <a:t>Complete refusal</a:t>
            </a:r>
          </a:p>
          <a:p>
            <a:r>
              <a:rPr lang="en-US" dirty="0" smtClean="0"/>
              <a:t>Unable to interact with interface (such as pointing </a:t>
            </a:r>
            <a:r>
              <a:rPr lang="en-US" dirty="0"/>
              <a:t>at items on screen)</a:t>
            </a:r>
          </a:p>
          <a:p>
            <a:r>
              <a:rPr lang="en-US" dirty="0"/>
              <a:t>Totally withdrawn</a:t>
            </a:r>
          </a:p>
        </p:txBody>
      </p:sp>
      <p:sp>
        <p:nvSpPr>
          <p:cNvPr id="7" name="Slide Number Placeholder 6"/>
          <p:cNvSpPr>
            <a:spLocks noGrp="1"/>
          </p:cNvSpPr>
          <p:nvPr>
            <p:ph type="sldNum" sz="quarter" idx="10"/>
          </p:nvPr>
        </p:nvSpPr>
        <p:spPr/>
        <p:txBody>
          <a:bodyPr/>
          <a:lstStyle/>
          <a:p>
            <a:fld id="{D16AC7E5-7E7A-4455-8A13-FD1063EE8E5D}" type="slidenum">
              <a:rPr lang="en-US" smtClean="0"/>
              <a:t>24</a:t>
            </a:fld>
            <a:endParaRPr lang="en-US" dirty="0"/>
          </a:p>
        </p:txBody>
      </p:sp>
      <p:sp>
        <p:nvSpPr>
          <p:cNvPr id="8" name="TextBox 7"/>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During screening</a:t>
            </a:r>
          </a:p>
        </p:txBody>
      </p:sp>
    </p:spTree>
    <p:extLst>
      <p:ext uri="{BB962C8B-B14F-4D97-AF65-F5344CB8AC3E}">
        <p14:creationId xmlns:p14="http://schemas.microsoft.com/office/powerpoint/2010/main" val="2067138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Reflection</a:t>
            </a:r>
            <a:endParaRPr lang="en-US" altLang="en-US" sz="3600" dirty="0">
              <a:solidFill>
                <a:schemeClr val="bg1"/>
              </a:solidFill>
              <a:ea typeface="+mn-ea"/>
              <a:cs typeface="+mn-cs"/>
            </a:endParaRPr>
          </a:p>
        </p:txBody>
      </p:sp>
      <p:sp>
        <p:nvSpPr>
          <p:cNvPr id="3" name="Content Placeholder 2"/>
          <p:cNvSpPr>
            <a:spLocks noGrp="1"/>
          </p:cNvSpPr>
          <p:nvPr>
            <p:ph idx="1"/>
          </p:nvPr>
        </p:nvSpPr>
        <p:spPr>
          <a:xfrm>
            <a:off x="152400" y="2209800"/>
            <a:ext cx="8839200" cy="4191000"/>
          </a:xfrm>
        </p:spPr>
        <p:txBody>
          <a:bodyPr>
            <a:noAutofit/>
          </a:bodyPr>
          <a:lstStyle/>
          <a:p>
            <a:pPr marL="0" lvl="1" indent="0" eaLnBrk="1" fontAlgn="auto" hangingPunct="1">
              <a:spcBef>
                <a:spcPts val="0"/>
              </a:spcBef>
              <a:spcAft>
                <a:spcPts val="0"/>
              </a:spcAft>
              <a:buSzPct val="100000"/>
              <a:buNone/>
              <a:defRPr/>
            </a:pPr>
            <a:r>
              <a:rPr lang="en-US" altLang="en-US" sz="2800" dirty="0" smtClean="0">
                <a:solidFill>
                  <a:schemeClr val="tx1">
                    <a:lumMod val="50000"/>
                  </a:schemeClr>
                </a:solidFill>
              </a:rPr>
              <a:t>Suggested TA turn and talk:</a:t>
            </a:r>
          </a:p>
          <a:p>
            <a:pPr marL="457200" lvl="1" indent="-457200">
              <a:spcBef>
                <a:spcPts val="0"/>
              </a:spcBef>
              <a:spcAft>
                <a:spcPts val="600"/>
              </a:spcAft>
              <a:buSzPct val="100000"/>
              <a:defRPr/>
            </a:pPr>
            <a:r>
              <a:rPr lang="en-US" altLang="en-US" sz="2800" dirty="0" smtClean="0">
                <a:solidFill>
                  <a:schemeClr val="tx1">
                    <a:lumMod val="50000"/>
                  </a:schemeClr>
                </a:solidFill>
              </a:rPr>
              <a:t>What will you see when you first log into the Screener? How is this different from the Sample Test? [“Sample Test” in tiny letters in the top bar vs. “Practice” in large letters under item number]</a:t>
            </a:r>
          </a:p>
          <a:p>
            <a:pPr marL="457200" lvl="1" indent="-457200">
              <a:spcBef>
                <a:spcPts val="0"/>
              </a:spcBef>
              <a:spcAft>
                <a:spcPts val="600"/>
              </a:spcAft>
              <a:buSzPct val="100000"/>
              <a:defRPr/>
            </a:pPr>
            <a:r>
              <a:rPr lang="en-US" altLang="en-US" sz="2800" dirty="0" smtClean="0">
                <a:solidFill>
                  <a:schemeClr val="tx1">
                    <a:lumMod val="50000"/>
                  </a:schemeClr>
                </a:solidFill>
              </a:rPr>
              <a:t>Generate at least three “what if” questions you will ask students (or ask </a:t>
            </a:r>
            <a:r>
              <a:rPr lang="en-US" altLang="en-US" sz="2800" i="1" dirty="0" smtClean="0">
                <a:solidFill>
                  <a:schemeClr val="tx1">
                    <a:lumMod val="50000"/>
                  </a:schemeClr>
                </a:solidFill>
              </a:rPr>
              <a:t>about </a:t>
            </a:r>
            <a:r>
              <a:rPr lang="en-US" altLang="en-US" sz="2800" dirty="0" smtClean="0">
                <a:solidFill>
                  <a:schemeClr val="tx1">
                    <a:lumMod val="50000"/>
                  </a:schemeClr>
                </a:solidFill>
              </a:rPr>
              <a:t>students) to verify that they can successfully use the technology.</a:t>
            </a:r>
          </a:p>
          <a:p>
            <a:pPr marL="457200" lvl="1" indent="-457200">
              <a:spcBef>
                <a:spcPts val="0"/>
              </a:spcBef>
              <a:spcAft>
                <a:spcPts val="600"/>
              </a:spcAft>
              <a:buSzPct val="100000"/>
              <a:defRPr/>
            </a:pPr>
            <a:r>
              <a:rPr lang="en-US" altLang="en-US" sz="2800" dirty="0" smtClean="0">
                <a:solidFill>
                  <a:schemeClr val="tx1">
                    <a:lumMod val="50000"/>
                  </a:schemeClr>
                </a:solidFill>
              </a:rPr>
              <a:t>Explain the difference between a participant and a non-participant.</a:t>
            </a:r>
          </a:p>
          <a:p>
            <a:pPr marL="0" lvl="1" indent="0" eaLnBrk="1" fontAlgn="auto" hangingPunct="1">
              <a:spcBef>
                <a:spcPts val="0"/>
              </a:spcBef>
              <a:spcAft>
                <a:spcPts val="0"/>
              </a:spcAft>
              <a:buSzPct val="100000"/>
              <a:buNone/>
              <a:defRPr/>
            </a:pPr>
            <a:endParaRPr lang="en-US" altLang="en-US" sz="2400" dirty="0" smtClean="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25</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spTree>
    <p:extLst>
      <p:ext uri="{BB962C8B-B14F-4D97-AF65-F5344CB8AC3E}">
        <p14:creationId xmlns:p14="http://schemas.microsoft.com/office/powerpoint/2010/main" val="2862017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838200" y="17526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a:solidFill>
                  <a:schemeClr val="bg1"/>
                </a:solidFill>
                <a:ea typeface="+mn-ea"/>
                <a:cs typeface="+mn-cs"/>
              </a:rPr>
              <a:t>Step 2</a:t>
            </a:r>
          </a:p>
        </p:txBody>
      </p:sp>
      <p:sp>
        <p:nvSpPr>
          <p:cNvPr id="3" name="Content Placeholder 2"/>
          <p:cNvSpPr>
            <a:spLocks noGrp="1"/>
          </p:cNvSpPr>
          <p:nvPr>
            <p:ph idx="1"/>
          </p:nvPr>
        </p:nvSpPr>
        <p:spPr>
          <a:xfrm>
            <a:off x="152400" y="2221053"/>
            <a:ext cx="8839200" cy="3810000"/>
          </a:xfrm>
        </p:spPr>
        <p:txBody>
          <a:bodyPr>
            <a:noAutofit/>
          </a:bodyPr>
          <a:lstStyle/>
          <a:p>
            <a:pPr marL="0" lvl="1" indent="0" eaLnBrk="1" fontAlgn="auto" hangingPunct="1">
              <a:spcBef>
                <a:spcPts val="600"/>
              </a:spcBef>
              <a:spcAft>
                <a:spcPts val="0"/>
              </a:spcAft>
              <a:buSzPct val="100000"/>
              <a:buNone/>
              <a:defRPr/>
            </a:pPr>
            <a:r>
              <a:rPr lang="en-US" altLang="en-US" sz="2800" dirty="0">
                <a:solidFill>
                  <a:schemeClr val="tx1">
                    <a:lumMod val="50000"/>
                  </a:schemeClr>
                </a:solidFill>
              </a:rPr>
              <a:t>Begins with set </a:t>
            </a:r>
            <a:r>
              <a:rPr lang="en-US" altLang="en-US" sz="2800" dirty="0" smtClean="0">
                <a:solidFill>
                  <a:schemeClr val="tx1">
                    <a:lumMod val="50000"/>
                  </a:schemeClr>
                </a:solidFill>
              </a:rPr>
              <a:t>of speaking items</a:t>
            </a:r>
          </a:p>
          <a:p>
            <a:pPr marL="968363" lvl="2" indent="-511175">
              <a:spcBef>
                <a:spcPts val="600"/>
              </a:spcBef>
              <a:buSzPct val="100000"/>
              <a:defRPr/>
            </a:pPr>
            <a:r>
              <a:rPr lang="en-US" altLang="en-US" sz="2400" dirty="0" smtClean="0">
                <a:solidFill>
                  <a:schemeClr val="tx1">
                    <a:lumMod val="50000"/>
                  </a:schemeClr>
                </a:solidFill>
              </a:rPr>
              <a:t>TA </a:t>
            </a:r>
            <a:r>
              <a:rPr lang="en-US" altLang="en-US" sz="2400" dirty="0">
                <a:solidFill>
                  <a:schemeClr val="tx1">
                    <a:lumMod val="50000"/>
                  </a:schemeClr>
                </a:solidFill>
              </a:rPr>
              <a:t>hand-scores on 2-point </a:t>
            </a:r>
            <a:r>
              <a:rPr lang="en-US" altLang="en-US" sz="2400" dirty="0" smtClean="0">
                <a:solidFill>
                  <a:schemeClr val="tx1">
                    <a:lumMod val="50000"/>
                  </a:schemeClr>
                </a:solidFill>
              </a:rPr>
              <a:t>rubric</a:t>
            </a:r>
          </a:p>
          <a:p>
            <a:pPr marL="457188" lvl="2" indent="0">
              <a:spcBef>
                <a:spcPts val="0"/>
              </a:spcBef>
              <a:buSzPct val="100000"/>
              <a:buNone/>
              <a:defRPr/>
            </a:pPr>
            <a:r>
              <a:rPr lang="en-US" altLang="en-US" sz="2400" dirty="0" smtClean="0">
                <a:solidFill>
                  <a:schemeClr val="tx1">
                    <a:lumMod val="50000"/>
                  </a:schemeClr>
                </a:solidFill>
              </a:rPr>
              <a:t>(</a:t>
            </a:r>
            <a:r>
              <a:rPr lang="en-US" altLang="en-US" sz="2400" dirty="0"/>
              <a:t>never the </a:t>
            </a:r>
            <a:r>
              <a:rPr lang="en-US" altLang="en-US" sz="2400" dirty="0">
                <a:solidFill>
                  <a:schemeClr val="tx1">
                    <a:lumMod val="50000"/>
                  </a:schemeClr>
                </a:solidFill>
              </a:rPr>
              <a:t>student!)</a:t>
            </a:r>
          </a:p>
          <a:p>
            <a:pPr marL="968363" lvl="2" indent="-511175">
              <a:spcBef>
                <a:spcPts val="600"/>
              </a:spcBef>
              <a:buSzPct val="100000"/>
              <a:defRPr/>
            </a:pPr>
            <a:r>
              <a:rPr lang="en-US" altLang="en-US" sz="2400" dirty="0">
                <a:solidFill>
                  <a:schemeClr val="tx1">
                    <a:lumMod val="50000"/>
                  </a:schemeClr>
                </a:solidFill>
              </a:rPr>
              <a:t>Have enrichment materials nearby in case they are needed</a:t>
            </a:r>
          </a:p>
          <a:p>
            <a:pPr marL="0" lvl="1" indent="0">
              <a:spcBef>
                <a:spcPts val="600"/>
              </a:spcBef>
              <a:buSzPct val="100000"/>
              <a:buNone/>
              <a:defRPr/>
            </a:pPr>
            <a:r>
              <a:rPr lang="en-US" altLang="en-US" sz="2800" dirty="0">
                <a:solidFill>
                  <a:schemeClr val="tx1">
                    <a:lumMod val="50000"/>
                  </a:schemeClr>
                </a:solidFill>
              </a:rPr>
              <a:t>Continues with mixed items from other three domains</a:t>
            </a:r>
          </a:p>
          <a:p>
            <a:pPr marL="968363" lvl="2" indent="-511175">
              <a:spcBef>
                <a:spcPts val="600"/>
              </a:spcBef>
              <a:buSzPct val="100000"/>
              <a:defRPr/>
            </a:pPr>
            <a:r>
              <a:rPr lang="en-US" altLang="en-US" sz="2400" dirty="0">
                <a:solidFill>
                  <a:schemeClr val="tx1">
                    <a:lumMod val="50000"/>
                  </a:schemeClr>
                </a:solidFill>
              </a:rPr>
              <a:t>All machine-scored</a:t>
            </a:r>
          </a:p>
          <a:p>
            <a:pPr marL="0" lvl="1" indent="0">
              <a:spcBef>
                <a:spcPts val="600"/>
              </a:spcBef>
              <a:buSzPct val="100000"/>
              <a:buNone/>
              <a:defRPr/>
            </a:pPr>
            <a:r>
              <a:rPr lang="en-US" altLang="en-US" sz="2800" dirty="0">
                <a:solidFill>
                  <a:schemeClr val="tx1">
                    <a:lumMod val="50000"/>
                  </a:schemeClr>
                </a:solidFill>
              </a:rPr>
              <a:t>“Early stop rule”</a:t>
            </a:r>
          </a:p>
          <a:p>
            <a:pPr marL="968363" lvl="2" indent="-511175">
              <a:spcBef>
                <a:spcPts val="600"/>
              </a:spcBef>
              <a:buSzPct val="100000"/>
              <a:defRPr/>
            </a:pPr>
            <a:r>
              <a:rPr lang="en-US" altLang="en-US" sz="2400" dirty="0">
                <a:solidFill>
                  <a:schemeClr val="tx1">
                    <a:lumMod val="50000"/>
                  </a:schemeClr>
                </a:solidFill>
              </a:rPr>
              <a:t>No chance to score Proficient in all domains: test ends</a:t>
            </a:r>
          </a:p>
          <a:p>
            <a:pPr marL="968363" lvl="2" indent="-511175">
              <a:spcBef>
                <a:spcPts val="600"/>
              </a:spcBef>
              <a:buSzPct val="100000"/>
              <a:defRPr/>
            </a:pPr>
            <a:r>
              <a:rPr lang="en-US" altLang="en-US" sz="2400" dirty="0">
                <a:solidFill>
                  <a:schemeClr val="tx1">
                    <a:lumMod val="50000"/>
                  </a:schemeClr>
                </a:solidFill>
              </a:rPr>
              <a:t>Otherwise student continues to Step 3</a:t>
            </a:r>
          </a:p>
        </p:txBody>
      </p:sp>
      <p:sp>
        <p:nvSpPr>
          <p:cNvPr id="2" name="Slide Number Placeholder 1"/>
          <p:cNvSpPr>
            <a:spLocks noGrp="1"/>
          </p:cNvSpPr>
          <p:nvPr>
            <p:ph type="sldNum" sz="quarter" idx="10"/>
          </p:nvPr>
        </p:nvSpPr>
        <p:spPr/>
        <p:txBody>
          <a:bodyPr/>
          <a:lstStyle/>
          <a:p>
            <a:fld id="{D16AC7E5-7E7A-4455-8A13-FD1063EE8E5D}" type="slidenum">
              <a:rPr lang="en-US" smtClean="0"/>
              <a:t>26</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During screening</a:t>
            </a:r>
          </a:p>
        </p:txBody>
      </p:sp>
      <p:pic>
        <p:nvPicPr>
          <p:cNvPr id="7" name="Picture 6" descr="Handover screenshot&#10;&#10;Test Administrator, give the computer to the Stud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320" y="147551"/>
            <a:ext cx="3494280" cy="3017520"/>
          </a:xfrm>
          <a:prstGeom prst="rect">
            <a:avLst/>
          </a:prstGeom>
          <a:ln>
            <a:solidFill>
              <a:schemeClr val="tx1"/>
            </a:solidFill>
          </a:ln>
        </p:spPr>
      </p:pic>
    </p:spTree>
    <p:extLst>
      <p:ext uri="{BB962C8B-B14F-4D97-AF65-F5344CB8AC3E}">
        <p14:creationId xmlns:p14="http://schemas.microsoft.com/office/powerpoint/2010/main" val="786699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Reflection</a:t>
            </a:r>
            <a:endParaRPr lang="en-US" altLang="en-US" sz="3600" dirty="0">
              <a:solidFill>
                <a:schemeClr val="bg1"/>
              </a:solidFill>
              <a:ea typeface="+mn-ea"/>
              <a:cs typeface="+mn-cs"/>
            </a:endParaRPr>
          </a:p>
        </p:txBody>
      </p:sp>
      <p:sp>
        <p:nvSpPr>
          <p:cNvPr id="3" name="Content Placeholder 2"/>
          <p:cNvSpPr>
            <a:spLocks noGrp="1"/>
          </p:cNvSpPr>
          <p:nvPr>
            <p:ph idx="1"/>
          </p:nvPr>
        </p:nvSpPr>
        <p:spPr>
          <a:xfrm>
            <a:off x="152400" y="2209800"/>
            <a:ext cx="8839200" cy="4191000"/>
          </a:xfrm>
        </p:spPr>
        <p:txBody>
          <a:bodyPr>
            <a:noAutofit/>
          </a:bodyPr>
          <a:lstStyle/>
          <a:p>
            <a:pPr marL="0" lvl="1" indent="0" eaLnBrk="1" fontAlgn="auto" hangingPunct="1">
              <a:spcBef>
                <a:spcPts val="600"/>
              </a:spcBef>
              <a:spcAft>
                <a:spcPts val="0"/>
              </a:spcAft>
              <a:buSzPct val="100000"/>
              <a:buNone/>
              <a:defRPr/>
            </a:pPr>
            <a:r>
              <a:rPr lang="en-US" altLang="en-US" sz="3200" dirty="0" smtClean="0">
                <a:solidFill>
                  <a:schemeClr val="tx1">
                    <a:lumMod val="50000"/>
                  </a:schemeClr>
                </a:solidFill>
              </a:rPr>
              <a:t>(Tailor activity to the needs of the training group)</a:t>
            </a:r>
          </a:p>
          <a:p>
            <a:pPr marL="342900" lvl="1" indent="-342900">
              <a:spcBef>
                <a:spcPts val="600"/>
              </a:spcBef>
              <a:buSzPct val="100000"/>
              <a:defRPr/>
            </a:pPr>
            <a:r>
              <a:rPr lang="en-US" altLang="en-US" sz="3200" dirty="0" smtClean="0">
                <a:solidFill>
                  <a:schemeClr val="tx1">
                    <a:lumMod val="50000"/>
                  </a:schemeClr>
                </a:solidFill>
              </a:rPr>
              <a:t>Read the Speaking Scoring Document</a:t>
            </a:r>
          </a:p>
          <a:p>
            <a:pPr marL="342900" lvl="1" indent="-342900">
              <a:spcBef>
                <a:spcPts val="600"/>
              </a:spcBef>
              <a:buSzPct val="100000"/>
              <a:defRPr/>
            </a:pPr>
            <a:r>
              <a:rPr lang="en-US" altLang="en-US" sz="3200" dirty="0" smtClean="0">
                <a:solidFill>
                  <a:schemeClr val="tx1">
                    <a:lumMod val="50000"/>
                  </a:schemeClr>
                </a:solidFill>
              </a:rPr>
              <a:t>Quiz yourselves (pair or group probably better than solo if possible) using the Speaking Scoring Slides.</a:t>
            </a:r>
          </a:p>
          <a:p>
            <a:pPr marL="342900" lvl="1" indent="-342900">
              <a:spcBef>
                <a:spcPts val="600"/>
              </a:spcBef>
              <a:buSzPct val="100000"/>
              <a:defRPr/>
            </a:pPr>
            <a:r>
              <a:rPr lang="en-US" altLang="en-US" sz="3200" dirty="0" smtClean="0">
                <a:solidFill>
                  <a:schemeClr val="tx1">
                    <a:lumMod val="50000"/>
                  </a:schemeClr>
                </a:solidFill>
              </a:rPr>
              <a:t>Discuss where your answers varied from the suggestions and why they varied. If you disagree with the suggested score, what is your reasoning?</a:t>
            </a:r>
          </a:p>
        </p:txBody>
      </p:sp>
      <p:sp>
        <p:nvSpPr>
          <p:cNvPr id="2" name="Slide Number Placeholder 1"/>
          <p:cNvSpPr>
            <a:spLocks noGrp="1"/>
          </p:cNvSpPr>
          <p:nvPr>
            <p:ph type="sldNum" sz="quarter" idx="10"/>
          </p:nvPr>
        </p:nvSpPr>
        <p:spPr/>
        <p:txBody>
          <a:bodyPr/>
          <a:lstStyle/>
          <a:p>
            <a:fld id="{D16AC7E5-7E7A-4455-8A13-FD1063EE8E5D}" type="slidenum">
              <a:rPr lang="en-US" smtClean="0"/>
              <a:t>27</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spTree>
    <p:extLst>
      <p:ext uri="{BB962C8B-B14F-4D97-AF65-F5344CB8AC3E}">
        <p14:creationId xmlns:p14="http://schemas.microsoft.com/office/powerpoint/2010/main" val="164216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9400" y="304800"/>
            <a:ext cx="5638800" cy="6096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a:solidFill>
                  <a:schemeClr val="bg1"/>
                </a:solidFill>
                <a:ea typeface="+mn-ea"/>
                <a:cs typeface="+mn-cs"/>
              </a:rPr>
              <a:t>Step 3</a:t>
            </a:r>
          </a:p>
        </p:txBody>
      </p:sp>
      <p:sp>
        <p:nvSpPr>
          <p:cNvPr id="3" name="Content Placeholder 2"/>
          <p:cNvSpPr>
            <a:spLocks noGrp="1"/>
          </p:cNvSpPr>
          <p:nvPr>
            <p:ph idx="1"/>
          </p:nvPr>
        </p:nvSpPr>
        <p:spPr>
          <a:xfrm>
            <a:off x="76200" y="2413000"/>
            <a:ext cx="8991600" cy="3581400"/>
          </a:xfrm>
        </p:spPr>
        <p:txBody>
          <a:bodyPr>
            <a:noAutofit/>
          </a:bodyPr>
          <a:lstStyle/>
          <a:p>
            <a:pPr marL="511175" lvl="1" indent="-511175" eaLnBrk="1" fontAlgn="auto" hangingPunct="1">
              <a:spcBef>
                <a:spcPts val="600"/>
              </a:spcBef>
              <a:spcAft>
                <a:spcPts val="0"/>
              </a:spcAft>
              <a:buSzPct val="100000"/>
              <a:defRPr/>
            </a:pPr>
            <a:r>
              <a:rPr lang="en-US" altLang="en-US" sz="3200" dirty="0">
                <a:solidFill>
                  <a:schemeClr val="tx1">
                    <a:lumMod val="50000"/>
                  </a:schemeClr>
                </a:solidFill>
              </a:rPr>
              <a:t>For students who may be Proficient in all domains</a:t>
            </a:r>
          </a:p>
          <a:p>
            <a:pPr marL="511175" lvl="1" indent="-511175" eaLnBrk="1" fontAlgn="auto" hangingPunct="1">
              <a:spcBef>
                <a:spcPts val="600"/>
              </a:spcBef>
              <a:spcAft>
                <a:spcPts val="0"/>
              </a:spcAft>
              <a:buSzPct val="100000"/>
              <a:defRPr/>
            </a:pPr>
            <a:r>
              <a:rPr lang="en-US" altLang="en-US" sz="3200" dirty="0">
                <a:solidFill>
                  <a:schemeClr val="tx1">
                    <a:lumMod val="50000"/>
                  </a:schemeClr>
                </a:solidFill>
              </a:rPr>
              <a:t>Mix of items from all domains</a:t>
            </a:r>
          </a:p>
          <a:p>
            <a:pPr marL="968363" lvl="2" indent="-511175">
              <a:spcBef>
                <a:spcPts val="600"/>
              </a:spcBef>
              <a:buSzPct val="100000"/>
              <a:defRPr/>
            </a:pPr>
            <a:r>
              <a:rPr lang="en-US" altLang="en-US" sz="2800" dirty="0">
                <a:solidFill>
                  <a:schemeClr val="tx1">
                    <a:lumMod val="50000"/>
                  </a:schemeClr>
                </a:solidFill>
              </a:rPr>
              <a:t>No TA scoring</a:t>
            </a:r>
          </a:p>
          <a:p>
            <a:pPr marL="968363" lvl="2" indent="-511175">
              <a:spcBef>
                <a:spcPts val="600"/>
              </a:spcBef>
              <a:buSzPct val="100000"/>
              <a:defRPr/>
            </a:pPr>
            <a:r>
              <a:rPr lang="en-US" altLang="en-US" sz="2800" dirty="0">
                <a:solidFill>
                  <a:schemeClr val="tx1">
                    <a:lumMod val="50000"/>
                  </a:schemeClr>
                </a:solidFill>
              </a:rPr>
              <a:t>Speaking and Writing items scored by </a:t>
            </a:r>
            <a:r>
              <a:rPr lang="en-US" altLang="en-US" sz="2800" dirty="0" smtClean="0">
                <a:solidFill>
                  <a:schemeClr val="tx1">
                    <a:lumMod val="50000"/>
                  </a:schemeClr>
                </a:solidFill>
              </a:rPr>
              <a:t>vendor</a:t>
            </a:r>
            <a:endParaRPr lang="en-US" altLang="en-US" sz="2800" dirty="0">
              <a:solidFill>
                <a:schemeClr val="tx1">
                  <a:lumMod val="50000"/>
                </a:schemeClr>
              </a:solidFill>
            </a:endParaRPr>
          </a:p>
          <a:p>
            <a:pPr marL="511175" lvl="1" indent="-511175">
              <a:spcBef>
                <a:spcPts val="600"/>
              </a:spcBef>
              <a:buSzPct val="100000"/>
              <a:defRPr/>
            </a:pPr>
            <a:r>
              <a:rPr lang="en-US" altLang="en-US" sz="3200" dirty="0">
                <a:solidFill>
                  <a:schemeClr val="tx1">
                    <a:lumMod val="50000"/>
                  </a:schemeClr>
                </a:solidFill>
              </a:rPr>
              <a:t>T</a:t>
            </a:r>
            <a:r>
              <a:rPr lang="en-US" altLang="en-US" sz="3200" dirty="0" smtClean="0">
                <a:solidFill>
                  <a:schemeClr val="tx1">
                    <a:lumMod val="50000"/>
                  </a:schemeClr>
                </a:solidFill>
              </a:rPr>
              <a:t>akes a little less </a:t>
            </a:r>
            <a:r>
              <a:rPr lang="en-US" altLang="en-US" sz="3200" dirty="0">
                <a:solidFill>
                  <a:schemeClr val="tx1">
                    <a:lumMod val="50000"/>
                  </a:schemeClr>
                </a:solidFill>
              </a:rPr>
              <a:t>time </a:t>
            </a:r>
            <a:r>
              <a:rPr lang="en-US" altLang="en-US" sz="3200" dirty="0" smtClean="0">
                <a:solidFill>
                  <a:schemeClr val="tx1">
                    <a:lumMod val="50000"/>
                  </a:schemeClr>
                </a:solidFill>
              </a:rPr>
              <a:t>than the summative</a:t>
            </a:r>
            <a:endParaRPr lang="en-US" altLang="en-US" sz="32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28</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During screening</a:t>
            </a:r>
          </a:p>
        </p:txBody>
      </p:sp>
    </p:spTree>
    <p:extLst>
      <p:ext uri="{BB962C8B-B14F-4D97-AF65-F5344CB8AC3E}">
        <p14:creationId xmlns:p14="http://schemas.microsoft.com/office/powerpoint/2010/main" val="2438839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814181" y="76200"/>
            <a:ext cx="6324600" cy="838200"/>
          </a:xfrm>
        </p:spPr>
        <p:txBody>
          <a:bodyPr wrap="square" lIns="91440" tIns="45720" rIns="91440" bIns="45720" numCol="1" anchorCtr="0" compatLnSpc="1">
            <a:prstTxWarp prst="textNoShape">
              <a:avLst/>
            </a:prstTxWarp>
            <a:noAutofit/>
          </a:bodyPr>
          <a:lstStyle/>
          <a:p>
            <a:pPr algn="ctr" eaLnBrk="1" hangingPunct="1">
              <a:defRPr/>
            </a:pPr>
            <a:r>
              <a:rPr lang="en-US" altLang="en-US" sz="3600" dirty="0" smtClean="0">
                <a:solidFill>
                  <a:schemeClr val="bg1"/>
                </a:solidFill>
                <a:ea typeface="+mn-ea"/>
                <a:cs typeface="+mn-cs"/>
              </a:rPr>
              <a:t>Estimated </a:t>
            </a:r>
            <a:r>
              <a:rPr lang="en-US" altLang="en-US" sz="3600" dirty="0">
                <a:solidFill>
                  <a:schemeClr val="bg1"/>
                </a:solidFill>
                <a:ea typeface="+mn-ea"/>
                <a:cs typeface="+mn-cs"/>
              </a:rPr>
              <a:t>testing </a:t>
            </a:r>
            <a:r>
              <a:rPr lang="en-US" altLang="en-US" sz="3600" dirty="0" smtClean="0">
                <a:solidFill>
                  <a:schemeClr val="bg1"/>
                </a:solidFill>
                <a:ea typeface="+mn-ea"/>
                <a:cs typeface="+mn-cs"/>
              </a:rPr>
              <a:t>times</a:t>
            </a:r>
            <a:endParaRPr lang="en-US" altLang="en-US" sz="3600" dirty="0">
              <a:solidFill>
                <a:schemeClr val="bg1"/>
              </a:solidFill>
              <a:ea typeface="+mn-ea"/>
              <a:cs typeface="+mn-cs"/>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29</a:t>
            </a:fld>
            <a:endParaRPr lang="en-US" dirty="0"/>
          </a:p>
        </p:txBody>
      </p:sp>
      <p:sp>
        <p:nvSpPr>
          <p:cNvPr id="5" name="TextBox 4"/>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During screening</a:t>
            </a:r>
          </a:p>
        </p:txBody>
      </p:sp>
      <p:graphicFrame>
        <p:nvGraphicFramePr>
          <p:cNvPr id="3" name="Table 2" descr="Estimated testing times for ELPA Screener"/>
          <p:cNvGraphicFramePr>
            <a:graphicFrameLocks noGrp="1"/>
          </p:cNvGraphicFramePr>
          <p:nvPr>
            <p:extLst>
              <p:ext uri="{D42A27DB-BD31-4B8C-83A1-F6EECF244321}">
                <p14:modId xmlns:p14="http://schemas.microsoft.com/office/powerpoint/2010/main" val="1338027354"/>
              </p:ext>
            </p:extLst>
          </p:nvPr>
        </p:nvGraphicFramePr>
        <p:xfrm>
          <a:off x="685800" y="1524001"/>
          <a:ext cx="7772400" cy="3886197"/>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294426840"/>
                    </a:ext>
                  </a:extLst>
                </a:gridCol>
                <a:gridCol w="2286000">
                  <a:extLst>
                    <a:ext uri="{9D8B030D-6E8A-4147-A177-3AD203B41FA5}">
                      <a16:colId xmlns:a16="http://schemas.microsoft.com/office/drawing/2014/main" val="1940443167"/>
                    </a:ext>
                  </a:extLst>
                </a:gridCol>
                <a:gridCol w="2895600">
                  <a:extLst>
                    <a:ext uri="{9D8B030D-6E8A-4147-A177-3AD203B41FA5}">
                      <a16:colId xmlns:a16="http://schemas.microsoft.com/office/drawing/2014/main" val="2332575248"/>
                    </a:ext>
                  </a:extLst>
                </a:gridCol>
              </a:tblGrid>
              <a:tr h="55517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Grade Band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Step 2 (in minutes)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Step 2 and 3 (in minutes)</a:t>
                      </a:r>
                    </a:p>
                  </a:txBody>
                  <a:tcPr anchor="ctr"/>
                </a:tc>
                <a:extLst>
                  <a:ext uri="{0D108BD9-81ED-4DB2-BD59-A6C34878D82A}">
                    <a16:rowId xmlns:a16="http://schemas.microsoft.com/office/drawing/2014/main" val="420050003"/>
                  </a:ext>
                </a:extLst>
              </a:tr>
              <a:tr h="555171">
                <a:tc>
                  <a:txBody>
                    <a:bodyPr/>
                    <a:lstStyle/>
                    <a:p>
                      <a:pPr algn="ctr"/>
                      <a:r>
                        <a:rPr lang="en-US" sz="2000" dirty="0" smtClean="0"/>
                        <a:t>K</a:t>
                      </a:r>
                      <a:endParaRPr lang="en-US" sz="2000" dirty="0"/>
                    </a:p>
                  </a:txBody>
                  <a:tcPr anchor="ctr"/>
                </a:tc>
                <a:tc>
                  <a:txBody>
                    <a:bodyPr/>
                    <a:lstStyle/>
                    <a:p>
                      <a:pPr algn="ctr"/>
                      <a:r>
                        <a:rPr lang="en-US" sz="2000" dirty="0" smtClean="0"/>
                        <a:t>6-8</a:t>
                      </a:r>
                    </a:p>
                  </a:txBody>
                  <a:tcPr anchor="ctr"/>
                </a:tc>
                <a:tc>
                  <a:txBody>
                    <a:bodyPr/>
                    <a:lstStyle/>
                    <a:p>
                      <a:pPr algn="ctr"/>
                      <a:r>
                        <a:rPr lang="en-US" sz="2000" dirty="0" smtClean="0"/>
                        <a:t>15-21</a:t>
                      </a:r>
                    </a:p>
                  </a:txBody>
                  <a:tcPr anchor="ctr"/>
                </a:tc>
                <a:extLst>
                  <a:ext uri="{0D108BD9-81ED-4DB2-BD59-A6C34878D82A}">
                    <a16:rowId xmlns:a16="http://schemas.microsoft.com/office/drawing/2014/main" val="2160618320"/>
                  </a:ext>
                </a:extLst>
              </a:tr>
              <a:tr h="555171">
                <a:tc>
                  <a:txBody>
                    <a:bodyPr/>
                    <a:lstStyle/>
                    <a:p>
                      <a:pPr algn="ctr"/>
                      <a:r>
                        <a:rPr lang="en-US" sz="2000" dirty="0" smtClean="0"/>
                        <a:t>G1</a:t>
                      </a:r>
                      <a:endParaRPr lang="en-US" sz="2000" dirty="0"/>
                    </a:p>
                  </a:txBody>
                  <a:tcPr anchor="ctr"/>
                </a:tc>
                <a:tc>
                  <a:txBody>
                    <a:bodyPr/>
                    <a:lstStyle/>
                    <a:p>
                      <a:pPr algn="ctr"/>
                      <a:r>
                        <a:rPr lang="en-US" sz="2000" dirty="0" smtClean="0"/>
                        <a:t>8-11</a:t>
                      </a:r>
                      <a:endParaRPr lang="en-US" sz="20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20-29</a:t>
                      </a:r>
                    </a:p>
                  </a:txBody>
                  <a:tcPr anchor="ctr"/>
                </a:tc>
                <a:extLst>
                  <a:ext uri="{0D108BD9-81ED-4DB2-BD59-A6C34878D82A}">
                    <a16:rowId xmlns:a16="http://schemas.microsoft.com/office/drawing/2014/main" val="1786289143"/>
                  </a:ext>
                </a:extLst>
              </a:tr>
              <a:tr h="555171">
                <a:tc>
                  <a:txBody>
                    <a:bodyPr/>
                    <a:lstStyle/>
                    <a:p>
                      <a:pPr algn="ctr"/>
                      <a:r>
                        <a:rPr lang="en-US" sz="2000" dirty="0" smtClean="0"/>
                        <a:t>G2-3</a:t>
                      </a:r>
                      <a:endParaRPr lang="en-US" sz="2000" dirty="0"/>
                    </a:p>
                  </a:txBody>
                  <a:tcPr anchor="ctr"/>
                </a:tc>
                <a:tc>
                  <a:txBody>
                    <a:bodyPr/>
                    <a:lstStyle/>
                    <a:p>
                      <a:pPr algn="ctr"/>
                      <a:r>
                        <a:rPr lang="en-US" sz="2000" dirty="0" smtClean="0"/>
                        <a:t>8-12</a:t>
                      </a:r>
                      <a:endParaRPr lang="en-US" sz="20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30-43</a:t>
                      </a:r>
                    </a:p>
                  </a:txBody>
                  <a:tcPr anchor="ctr"/>
                </a:tc>
                <a:extLst>
                  <a:ext uri="{0D108BD9-81ED-4DB2-BD59-A6C34878D82A}">
                    <a16:rowId xmlns:a16="http://schemas.microsoft.com/office/drawing/2014/main" val="4214698984"/>
                  </a:ext>
                </a:extLst>
              </a:tr>
              <a:tr h="555171">
                <a:tc>
                  <a:txBody>
                    <a:bodyPr/>
                    <a:lstStyle/>
                    <a:p>
                      <a:pPr algn="ctr"/>
                      <a:r>
                        <a:rPr lang="en-US" sz="2000" dirty="0" smtClean="0"/>
                        <a:t>G4-5</a:t>
                      </a:r>
                      <a:endParaRPr lang="en-US" sz="2000" dirty="0"/>
                    </a:p>
                  </a:txBody>
                  <a:tcPr anchor="ctr"/>
                </a:tc>
                <a:tc>
                  <a:txBody>
                    <a:bodyPr/>
                    <a:lstStyle/>
                    <a:p>
                      <a:pPr algn="ctr"/>
                      <a:r>
                        <a:rPr lang="en-US" sz="2000" dirty="0" smtClean="0"/>
                        <a:t>10-17</a:t>
                      </a:r>
                      <a:endParaRPr lang="en-US" sz="20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32-50</a:t>
                      </a:r>
                    </a:p>
                  </a:txBody>
                  <a:tcPr anchor="ctr"/>
                </a:tc>
                <a:extLst>
                  <a:ext uri="{0D108BD9-81ED-4DB2-BD59-A6C34878D82A}">
                    <a16:rowId xmlns:a16="http://schemas.microsoft.com/office/drawing/2014/main" val="2509520033"/>
                  </a:ext>
                </a:extLst>
              </a:tr>
              <a:tr h="555171">
                <a:tc>
                  <a:txBody>
                    <a:bodyPr/>
                    <a:lstStyle/>
                    <a:p>
                      <a:pPr algn="ctr"/>
                      <a:r>
                        <a:rPr lang="en-US" sz="2000" dirty="0" smtClean="0"/>
                        <a:t>G6-8</a:t>
                      </a:r>
                      <a:endParaRPr lang="en-US" sz="2000" dirty="0"/>
                    </a:p>
                  </a:txBody>
                  <a:tcPr anchor="ctr"/>
                </a:tc>
                <a:tc>
                  <a:txBody>
                    <a:bodyPr/>
                    <a:lstStyle/>
                    <a:p>
                      <a:pPr algn="ctr"/>
                      <a:r>
                        <a:rPr lang="en-US" sz="2000" dirty="0" smtClean="0"/>
                        <a:t>9-16</a:t>
                      </a:r>
                      <a:endParaRPr lang="en-US" sz="20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34-52</a:t>
                      </a:r>
                    </a:p>
                  </a:txBody>
                  <a:tcPr anchor="ctr"/>
                </a:tc>
                <a:extLst>
                  <a:ext uri="{0D108BD9-81ED-4DB2-BD59-A6C34878D82A}">
                    <a16:rowId xmlns:a16="http://schemas.microsoft.com/office/drawing/2014/main" val="48059960"/>
                  </a:ext>
                </a:extLst>
              </a:tr>
              <a:tr h="555171">
                <a:tc>
                  <a:txBody>
                    <a:bodyPr/>
                    <a:lstStyle/>
                    <a:p>
                      <a:pPr algn="ctr"/>
                      <a:r>
                        <a:rPr lang="en-US" sz="2000" dirty="0" smtClean="0"/>
                        <a:t>G9-12</a:t>
                      </a:r>
                      <a:endParaRPr lang="en-US" sz="20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12-20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dirty="0" smtClean="0"/>
                        <a:t>37-58</a:t>
                      </a:r>
                    </a:p>
                  </a:txBody>
                  <a:tcPr anchor="ctr"/>
                </a:tc>
                <a:extLst>
                  <a:ext uri="{0D108BD9-81ED-4DB2-BD59-A6C34878D82A}">
                    <a16:rowId xmlns:a16="http://schemas.microsoft.com/office/drawing/2014/main" val="3577952130"/>
                  </a:ext>
                </a:extLst>
              </a:tr>
            </a:tbl>
          </a:graphicData>
        </a:graphic>
      </p:graphicFrame>
      <p:sp>
        <p:nvSpPr>
          <p:cNvPr id="4" name="TextBox 3"/>
          <p:cNvSpPr txBox="1"/>
          <p:nvPr/>
        </p:nvSpPr>
        <p:spPr>
          <a:xfrm>
            <a:off x="495300" y="5486400"/>
            <a:ext cx="8153400" cy="646331"/>
          </a:xfrm>
          <a:prstGeom prst="rect">
            <a:avLst/>
          </a:prstGeom>
          <a:noFill/>
        </p:spPr>
        <p:txBody>
          <a:bodyPr wrap="square" rtlCol="0">
            <a:spAutoFit/>
          </a:bodyPr>
          <a:lstStyle/>
          <a:p>
            <a:r>
              <a:rPr lang="en-US" dirty="0" smtClean="0"/>
              <a:t>Taken from 25-75</a:t>
            </a:r>
            <a:r>
              <a:rPr lang="en-US" baseline="30000" dirty="0" smtClean="0"/>
              <a:t>th</a:t>
            </a:r>
            <a:r>
              <a:rPr lang="en-US" dirty="0" smtClean="0"/>
              <a:t> percentile, 2019-20 student testing in OR.</a:t>
            </a:r>
          </a:p>
          <a:p>
            <a:r>
              <a:rPr lang="en-US" dirty="0" smtClean="0"/>
              <a:t>The above represent roughly a 25% decrease in total testing time from 18-19.</a:t>
            </a:r>
          </a:p>
        </p:txBody>
      </p:sp>
    </p:spTree>
    <p:extLst>
      <p:ext uri="{BB962C8B-B14F-4D97-AF65-F5344CB8AC3E}">
        <p14:creationId xmlns:p14="http://schemas.microsoft.com/office/powerpoint/2010/main" val="1351755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029200" cy="1143000"/>
          </a:xfrm>
        </p:spPr>
        <p:txBody>
          <a:bodyPr>
            <a:normAutofit/>
          </a:bodyPr>
          <a:lstStyle/>
          <a:p>
            <a:pPr eaLnBrk="1" hangingPunct="1">
              <a:defRPr/>
            </a:pPr>
            <a:r>
              <a:rPr lang="en-US" altLang="en-US" dirty="0" smtClean="0">
                <a:solidFill>
                  <a:schemeClr val="bg1"/>
                </a:solidFill>
                <a:ea typeface="+mn-ea"/>
                <a:cs typeface="+mn-cs"/>
              </a:rPr>
              <a:t>Presentation Goals</a:t>
            </a:r>
            <a:endParaRPr lang="en-US" dirty="0">
              <a:solidFill>
                <a:schemeClr val="bg1"/>
              </a:solidFill>
            </a:endParaRPr>
          </a:p>
        </p:txBody>
      </p:sp>
      <p:sp>
        <p:nvSpPr>
          <p:cNvPr id="16386" name="Rectangle 3"/>
          <p:cNvSpPr>
            <a:spLocks noGrp="1" noChangeArrowheads="1"/>
          </p:cNvSpPr>
          <p:nvPr>
            <p:ph idx="1"/>
          </p:nvPr>
        </p:nvSpPr>
        <p:spPr>
          <a:xfrm>
            <a:off x="304800" y="2209800"/>
            <a:ext cx="8305800" cy="3784600"/>
          </a:xfrm>
        </p:spPr>
        <p:txBody>
          <a:bodyPr>
            <a:normAutofit/>
          </a:bodyPr>
          <a:lstStyle/>
          <a:p>
            <a:pPr marL="457200" lvl="1" indent="-457200" fontAlgn="auto">
              <a:lnSpc>
                <a:spcPct val="100000"/>
              </a:lnSpc>
              <a:spcBef>
                <a:spcPts val="600"/>
              </a:spcBef>
              <a:spcAft>
                <a:spcPts val="1200"/>
              </a:spcAft>
              <a:buSzPct val="100000"/>
              <a:buFont typeface="Arial" panose="020B0604020202020204" pitchFamily="34" charset="0"/>
              <a:buChar char="•"/>
              <a:defRPr/>
            </a:pPr>
            <a:r>
              <a:rPr lang="en-US" altLang="en-US" sz="3200" dirty="0" smtClean="0">
                <a:solidFill>
                  <a:schemeClr val="tx1">
                    <a:lumMod val="50000"/>
                  </a:schemeClr>
                </a:solidFill>
              </a:rPr>
              <a:t>Increase knowledge of, and comfort level with, ELPA Screener</a:t>
            </a:r>
          </a:p>
          <a:p>
            <a:pPr marL="914388" lvl="2" indent="-457200">
              <a:lnSpc>
                <a:spcPct val="100000"/>
              </a:lnSpc>
              <a:spcBef>
                <a:spcPts val="600"/>
              </a:spcBef>
              <a:spcAft>
                <a:spcPts val="1200"/>
              </a:spcAft>
              <a:buSzPct val="100000"/>
              <a:defRPr/>
            </a:pPr>
            <a:r>
              <a:rPr lang="en-US" altLang="en-US" sz="2800" dirty="0" smtClean="0">
                <a:solidFill>
                  <a:schemeClr val="tx1">
                    <a:lumMod val="50000"/>
                  </a:schemeClr>
                </a:solidFill>
              </a:rPr>
              <a:t>Provide suggestions to help stimulate thinking on TA training</a:t>
            </a:r>
          </a:p>
          <a:p>
            <a:pPr marL="457200" lvl="1" indent="-457200" fontAlgn="auto">
              <a:lnSpc>
                <a:spcPct val="100000"/>
              </a:lnSpc>
              <a:spcBef>
                <a:spcPts val="600"/>
              </a:spcBef>
              <a:spcAft>
                <a:spcPts val="1200"/>
              </a:spcAft>
              <a:buSzPct val="100000"/>
              <a:buFont typeface="Arial" panose="020B0604020202020204" pitchFamily="34" charset="0"/>
              <a:buChar char="•"/>
              <a:defRPr/>
            </a:pPr>
            <a:r>
              <a:rPr lang="en-US" altLang="en-US" sz="3200" dirty="0" smtClean="0">
                <a:solidFill>
                  <a:schemeClr val="tx1">
                    <a:lumMod val="50000"/>
                  </a:schemeClr>
                </a:solidFill>
              </a:rPr>
              <a:t>Provide updates for 2020-21</a:t>
            </a:r>
            <a:endParaRPr lang="en-US" altLang="en-US" sz="3200" dirty="0">
              <a:solidFill>
                <a:schemeClr val="tx1">
                  <a:lumMod val="50000"/>
                </a:schemeClr>
              </a:solidFill>
            </a:endParaRPr>
          </a:p>
        </p:txBody>
      </p:sp>
      <p:sp>
        <p:nvSpPr>
          <p:cNvPr id="3" name="Slide Number Placeholder 2"/>
          <p:cNvSpPr>
            <a:spLocks noGrp="1"/>
          </p:cNvSpPr>
          <p:nvPr>
            <p:ph type="sldNum" sz="quarter" idx="10"/>
          </p:nvPr>
        </p:nvSpPr>
        <p:spPr/>
        <p:txBody>
          <a:bodyPr/>
          <a:lstStyle/>
          <a:p>
            <a:fld id="{D16AC7E5-7E7A-4455-8A13-FD1063EE8E5D}" type="slidenum">
              <a:rPr lang="en-US" smtClean="0"/>
              <a:t>3</a:t>
            </a:fld>
            <a:endParaRPr lang="en-US" dirty="0"/>
          </a:p>
        </p:txBody>
      </p:sp>
      <p:sp>
        <p:nvSpPr>
          <p:cNvPr id="5" name="TextBox 4"/>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Introduction</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81455"/>
            <a:ext cx="5638800" cy="1325563"/>
          </a:xfrm>
        </p:spPr>
        <p:txBody>
          <a:bodyPr/>
          <a:lstStyle/>
          <a:p>
            <a:pPr>
              <a:defRPr/>
            </a:pPr>
            <a:r>
              <a:rPr lang="en-US" dirty="0" smtClean="0">
                <a:solidFill>
                  <a:schemeClr val="bg1"/>
                </a:solidFill>
                <a:ea typeface="+mn-ea"/>
                <a:cs typeface="+mn-cs"/>
              </a:rPr>
              <a:t>Pause and auto-submit</a:t>
            </a:r>
            <a:endParaRPr lang="en-US" dirty="0">
              <a:solidFill>
                <a:schemeClr val="bg1"/>
              </a:solidFill>
              <a:ea typeface="+mn-ea"/>
              <a:cs typeface="+mn-cs"/>
            </a:endParaRPr>
          </a:p>
        </p:txBody>
      </p:sp>
      <p:sp>
        <p:nvSpPr>
          <p:cNvPr id="20482" name="Rectangle 4"/>
          <p:cNvSpPr>
            <a:spLocks noGrp="1" noChangeArrowheads="1"/>
          </p:cNvSpPr>
          <p:nvPr>
            <p:ph idx="1"/>
          </p:nvPr>
        </p:nvSpPr>
        <p:spPr>
          <a:xfrm>
            <a:off x="304800" y="2133600"/>
            <a:ext cx="8153400" cy="4357570"/>
          </a:xfrm>
        </p:spPr>
        <p:txBody>
          <a:bodyPr>
            <a:noAutofit/>
          </a:bodyPr>
          <a:lstStyle/>
          <a:p>
            <a:pPr marL="511175" lvl="1" indent="-511175" eaLnBrk="1" fontAlgn="auto" hangingPunct="1">
              <a:spcBef>
                <a:spcPts val="400"/>
              </a:spcBef>
              <a:spcAft>
                <a:spcPts val="400"/>
              </a:spcAft>
              <a:buSzPct val="100000"/>
              <a:defRPr/>
            </a:pPr>
            <a:r>
              <a:rPr lang="en-US" altLang="en-US" sz="3200" dirty="0" smtClean="0">
                <a:solidFill>
                  <a:schemeClr val="tx1">
                    <a:lumMod val="50000"/>
                  </a:schemeClr>
                </a:solidFill>
              </a:rPr>
              <a:t>If the student is inactive more than 20 minutes, the test will be paused and the student logged out.</a:t>
            </a:r>
          </a:p>
          <a:p>
            <a:pPr marL="511175" lvl="1" indent="-511175">
              <a:spcBef>
                <a:spcPts val="400"/>
              </a:spcBef>
              <a:spcAft>
                <a:spcPts val="400"/>
              </a:spcAft>
              <a:buSzPct val="100000"/>
              <a:defRPr/>
            </a:pPr>
            <a:r>
              <a:rPr lang="en-US" altLang="en-US" sz="3200" dirty="0" smtClean="0">
                <a:solidFill>
                  <a:schemeClr val="tx1">
                    <a:lumMod val="50000"/>
                  </a:schemeClr>
                </a:solidFill>
              </a:rPr>
              <a:t>After seven full calendar days, an incomplete test will be automatically submitted for scoring.</a:t>
            </a:r>
          </a:p>
          <a:p>
            <a:pPr marL="511175" lvl="1" indent="-511175">
              <a:spcBef>
                <a:spcPts val="400"/>
              </a:spcBef>
              <a:spcAft>
                <a:spcPts val="400"/>
              </a:spcAft>
              <a:buSzPct val="100000"/>
              <a:defRPr/>
            </a:pPr>
            <a:r>
              <a:rPr lang="en-US" altLang="en-US" sz="3200" dirty="0" smtClean="0">
                <a:solidFill>
                  <a:schemeClr val="tx1">
                    <a:lumMod val="50000"/>
                  </a:schemeClr>
                </a:solidFill>
              </a:rPr>
              <a:t>Accidental auto-submit or other screening difficulty? Submit a test impropriety via the ODE website.</a:t>
            </a:r>
          </a:p>
        </p:txBody>
      </p:sp>
      <p:sp>
        <p:nvSpPr>
          <p:cNvPr id="2" name="Slide Number Placeholder 1"/>
          <p:cNvSpPr>
            <a:spLocks noGrp="1"/>
          </p:cNvSpPr>
          <p:nvPr>
            <p:ph type="sldNum" sz="quarter" idx="10"/>
          </p:nvPr>
        </p:nvSpPr>
        <p:spPr/>
        <p:txBody>
          <a:bodyPr/>
          <a:lstStyle/>
          <a:p>
            <a:fld id="{D16AC7E5-7E7A-4455-8A13-FD1063EE8E5D}" type="slidenum">
              <a:rPr lang="en-US" smtClean="0"/>
              <a:t>30</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During screening</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Screening</a:t>
            </a:r>
            <a:endParaRPr lang="en-US" dirty="0"/>
          </a:p>
        </p:txBody>
      </p:sp>
    </p:spTree>
    <p:extLst>
      <p:ext uri="{BB962C8B-B14F-4D97-AF65-F5344CB8AC3E}">
        <p14:creationId xmlns:p14="http://schemas.microsoft.com/office/powerpoint/2010/main" val="3256536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81455"/>
            <a:ext cx="5638800" cy="1061545"/>
          </a:xfrm>
        </p:spPr>
        <p:txBody>
          <a:bodyPr/>
          <a:lstStyle/>
          <a:p>
            <a:pPr>
              <a:defRPr/>
            </a:pPr>
            <a:r>
              <a:rPr lang="en-US" dirty="0">
                <a:solidFill>
                  <a:schemeClr val="bg1"/>
                </a:solidFill>
                <a:ea typeface="+mn-ea"/>
                <a:cs typeface="+mn-cs"/>
              </a:rPr>
              <a:t>Proficiency profiles</a:t>
            </a:r>
          </a:p>
        </p:txBody>
      </p:sp>
      <p:sp>
        <p:nvSpPr>
          <p:cNvPr id="20482" name="Rectangle 4"/>
          <p:cNvSpPr>
            <a:spLocks noGrp="1" noChangeArrowheads="1"/>
          </p:cNvSpPr>
          <p:nvPr>
            <p:ph idx="1"/>
          </p:nvPr>
        </p:nvSpPr>
        <p:spPr>
          <a:xfrm>
            <a:off x="304800" y="2438400"/>
            <a:ext cx="8153400" cy="4050268"/>
          </a:xfrm>
        </p:spPr>
        <p:txBody>
          <a:bodyPr>
            <a:noAutofit/>
          </a:bodyPr>
          <a:lstStyle/>
          <a:p>
            <a:pPr marL="0" lvl="1" indent="0" eaLnBrk="1" fontAlgn="auto" hangingPunct="1">
              <a:spcBef>
                <a:spcPts val="400"/>
              </a:spcBef>
              <a:spcAft>
                <a:spcPts val="400"/>
              </a:spcAft>
              <a:buSzPct val="100000"/>
              <a:buNone/>
              <a:defRPr/>
            </a:pPr>
            <a:r>
              <a:rPr lang="en-US" altLang="en-US" sz="3200" dirty="0">
                <a:solidFill>
                  <a:schemeClr val="tx1">
                    <a:lumMod val="50000"/>
                  </a:schemeClr>
                </a:solidFill>
              </a:rPr>
              <a:t>Purpose of “overall” labels: determine eligibility for ELD services </a:t>
            </a:r>
            <a:r>
              <a:rPr lang="en-US" altLang="en-US" sz="3200" dirty="0" smtClean="0">
                <a:solidFill>
                  <a:schemeClr val="tx1">
                    <a:lumMod val="50000"/>
                  </a:schemeClr>
                </a:solidFill>
              </a:rPr>
              <a:t>(Screener) / </a:t>
            </a:r>
            <a:r>
              <a:rPr lang="en-US" altLang="en-US" sz="3200" dirty="0">
                <a:solidFill>
                  <a:schemeClr val="tx1">
                    <a:lumMod val="50000"/>
                  </a:schemeClr>
                </a:solidFill>
              </a:rPr>
              <a:t>criteria for exiting ELD </a:t>
            </a:r>
            <a:r>
              <a:rPr lang="en-US" altLang="en-US" sz="3200" dirty="0" smtClean="0">
                <a:solidFill>
                  <a:schemeClr val="tx1">
                    <a:lumMod val="50000"/>
                  </a:schemeClr>
                </a:solidFill>
              </a:rPr>
              <a:t>services (Summative)</a:t>
            </a:r>
            <a:endParaRPr lang="en-US" altLang="en-US" sz="3200" dirty="0">
              <a:solidFill>
                <a:schemeClr val="tx1">
                  <a:lumMod val="50000"/>
                </a:schemeClr>
              </a:solidFill>
            </a:endParaRPr>
          </a:p>
          <a:p>
            <a:pPr marL="511175" lvl="1" indent="-511175" eaLnBrk="1" fontAlgn="auto" hangingPunct="1">
              <a:spcBef>
                <a:spcPts val="400"/>
              </a:spcBef>
              <a:spcAft>
                <a:spcPts val="400"/>
              </a:spcAft>
              <a:buSzPct val="100000"/>
              <a:defRPr/>
            </a:pPr>
            <a:r>
              <a:rPr lang="en-US" altLang="en-US" sz="3200" dirty="0">
                <a:solidFill>
                  <a:schemeClr val="tx1">
                    <a:lumMod val="50000"/>
                  </a:schemeClr>
                </a:solidFill>
              </a:rPr>
              <a:t>Emerging: all </a:t>
            </a:r>
            <a:r>
              <a:rPr lang="en-US" altLang="en-US" sz="3200" dirty="0" smtClean="0">
                <a:solidFill>
                  <a:schemeClr val="tx1">
                    <a:lumMod val="50000"/>
                  </a:schemeClr>
                </a:solidFill>
              </a:rPr>
              <a:t>tested domains </a:t>
            </a:r>
            <a:r>
              <a:rPr lang="en-US" altLang="en-US" sz="3200" dirty="0">
                <a:solidFill>
                  <a:schemeClr val="tx1">
                    <a:lumMod val="50000"/>
                  </a:schemeClr>
                </a:solidFill>
              </a:rPr>
              <a:t>2 or 1</a:t>
            </a:r>
          </a:p>
          <a:p>
            <a:pPr marL="511175" lvl="1" indent="-511175" eaLnBrk="1" fontAlgn="auto" hangingPunct="1">
              <a:spcBef>
                <a:spcPts val="400"/>
              </a:spcBef>
              <a:spcAft>
                <a:spcPts val="400"/>
              </a:spcAft>
              <a:buSzPct val="100000"/>
              <a:defRPr/>
            </a:pPr>
            <a:r>
              <a:rPr lang="en-US" altLang="en-US" sz="3200" dirty="0">
                <a:solidFill>
                  <a:schemeClr val="tx1">
                    <a:lumMod val="50000"/>
                  </a:schemeClr>
                </a:solidFill>
              </a:rPr>
              <a:t>Progressing: at least one </a:t>
            </a:r>
            <a:r>
              <a:rPr lang="en-US" altLang="en-US" sz="3200" dirty="0" smtClean="0">
                <a:solidFill>
                  <a:schemeClr val="tx1">
                    <a:lumMod val="50000"/>
                  </a:schemeClr>
                </a:solidFill>
              </a:rPr>
              <a:t>tested domain </a:t>
            </a:r>
            <a:r>
              <a:rPr lang="en-US" altLang="en-US" sz="3200" dirty="0">
                <a:solidFill>
                  <a:schemeClr val="tx1">
                    <a:lumMod val="50000"/>
                  </a:schemeClr>
                </a:solidFill>
              </a:rPr>
              <a:t>3 or </a:t>
            </a:r>
            <a:r>
              <a:rPr lang="en-US" altLang="en-US" sz="3200" dirty="0" smtClean="0">
                <a:solidFill>
                  <a:schemeClr val="tx1">
                    <a:lumMod val="50000"/>
                  </a:schemeClr>
                </a:solidFill>
              </a:rPr>
              <a:t>higher (but not Proficient)</a:t>
            </a:r>
            <a:endParaRPr lang="en-US" altLang="en-US" sz="3200" dirty="0">
              <a:solidFill>
                <a:schemeClr val="tx1">
                  <a:lumMod val="50000"/>
                </a:schemeClr>
              </a:solidFill>
            </a:endParaRPr>
          </a:p>
          <a:p>
            <a:pPr marL="511175" lvl="1" indent="-511175" eaLnBrk="1" fontAlgn="auto" hangingPunct="1">
              <a:spcBef>
                <a:spcPts val="400"/>
              </a:spcBef>
              <a:spcAft>
                <a:spcPts val="400"/>
              </a:spcAft>
              <a:buSzPct val="100000"/>
              <a:defRPr/>
            </a:pPr>
            <a:r>
              <a:rPr lang="en-US" altLang="en-US" sz="3200" dirty="0">
                <a:solidFill>
                  <a:schemeClr val="tx1">
                    <a:lumMod val="50000"/>
                  </a:schemeClr>
                </a:solidFill>
              </a:rPr>
              <a:t>Proficient: all </a:t>
            </a:r>
            <a:r>
              <a:rPr lang="en-US" altLang="en-US" sz="3200" dirty="0" smtClean="0">
                <a:solidFill>
                  <a:schemeClr val="tx1">
                    <a:lumMod val="50000"/>
                  </a:schemeClr>
                </a:solidFill>
              </a:rPr>
              <a:t>tested domains </a:t>
            </a:r>
            <a:r>
              <a:rPr lang="en-US" altLang="en-US" sz="3200" dirty="0">
                <a:solidFill>
                  <a:schemeClr val="tx1">
                    <a:lumMod val="50000"/>
                  </a:schemeClr>
                </a:solidFill>
              </a:rPr>
              <a:t>4 or 5</a:t>
            </a:r>
          </a:p>
          <a:p>
            <a:pPr marL="511175" lvl="1" indent="-511175" eaLnBrk="1" fontAlgn="auto" hangingPunct="1">
              <a:spcBef>
                <a:spcPts val="400"/>
              </a:spcBef>
              <a:spcAft>
                <a:spcPts val="400"/>
              </a:spcAft>
              <a:buSzPct val="100000"/>
              <a:defRPr/>
            </a:pPr>
            <a:endParaRPr lang="en-US" altLang="en-US" sz="32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32</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After screening</a:t>
            </a:r>
          </a:p>
        </p:txBody>
      </p:sp>
    </p:spTree>
    <p:extLst>
      <p:ext uri="{BB962C8B-B14F-4D97-AF65-F5344CB8AC3E}">
        <p14:creationId xmlns:p14="http://schemas.microsoft.com/office/powerpoint/2010/main" val="2492771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81455"/>
            <a:ext cx="5638800" cy="1325563"/>
          </a:xfrm>
        </p:spPr>
        <p:txBody>
          <a:bodyPr/>
          <a:lstStyle/>
          <a:p>
            <a:pPr>
              <a:defRPr/>
            </a:pPr>
            <a:r>
              <a:rPr lang="en-US" dirty="0">
                <a:solidFill>
                  <a:schemeClr val="bg1"/>
                </a:solidFill>
                <a:ea typeface="+mn-ea"/>
                <a:cs typeface="+mn-cs"/>
              </a:rPr>
              <a:t>Proficiency profiles</a:t>
            </a:r>
          </a:p>
        </p:txBody>
      </p:sp>
      <p:sp>
        <p:nvSpPr>
          <p:cNvPr id="20482" name="Rectangle 4"/>
          <p:cNvSpPr>
            <a:spLocks noGrp="1" noChangeArrowheads="1"/>
          </p:cNvSpPr>
          <p:nvPr>
            <p:ph idx="1"/>
          </p:nvPr>
        </p:nvSpPr>
        <p:spPr>
          <a:xfrm>
            <a:off x="304800" y="2057400"/>
            <a:ext cx="8153400" cy="3946041"/>
          </a:xfrm>
        </p:spPr>
        <p:txBody>
          <a:bodyPr>
            <a:noAutofit/>
          </a:bodyPr>
          <a:lstStyle/>
          <a:p>
            <a:pPr marL="511175" lvl="1" indent="-511175">
              <a:spcBef>
                <a:spcPts val="400"/>
              </a:spcBef>
              <a:spcAft>
                <a:spcPts val="400"/>
              </a:spcAft>
              <a:buSzPct val="100000"/>
              <a:defRPr/>
            </a:pPr>
            <a:r>
              <a:rPr lang="en-US" altLang="en-US" sz="3200" dirty="0" smtClean="0">
                <a:solidFill>
                  <a:schemeClr val="tx1">
                    <a:lumMod val="50000"/>
                  </a:schemeClr>
                </a:solidFill>
              </a:rPr>
              <a:t>“Overall </a:t>
            </a:r>
            <a:r>
              <a:rPr lang="en-US" altLang="en-US" sz="3200" dirty="0">
                <a:solidFill>
                  <a:schemeClr val="tx1">
                    <a:lumMod val="50000"/>
                  </a:schemeClr>
                </a:solidFill>
              </a:rPr>
              <a:t>proficiency levels” </a:t>
            </a:r>
            <a:r>
              <a:rPr lang="en-US" altLang="en-US" sz="3200" dirty="0" smtClean="0">
                <a:solidFill>
                  <a:schemeClr val="tx1">
                    <a:lumMod val="50000"/>
                  </a:schemeClr>
                </a:solidFill>
              </a:rPr>
              <a:t>of </a:t>
            </a:r>
            <a:r>
              <a:rPr lang="en-US" altLang="en-US" sz="3200" dirty="0">
                <a:solidFill>
                  <a:schemeClr val="tx1">
                    <a:lumMod val="50000"/>
                  </a:schemeClr>
                </a:solidFill>
              </a:rPr>
              <a:t>1, 2, and 3 used by some </a:t>
            </a:r>
            <a:r>
              <a:rPr lang="en-US" altLang="en-US" sz="3200" dirty="0" smtClean="0">
                <a:solidFill>
                  <a:schemeClr val="tx1">
                    <a:lumMod val="50000"/>
                  </a:schemeClr>
                </a:solidFill>
              </a:rPr>
              <a:t>individuals </a:t>
            </a:r>
            <a:r>
              <a:rPr lang="en-US" altLang="en-US" sz="3200" dirty="0">
                <a:solidFill>
                  <a:schemeClr val="tx1">
                    <a:lumMod val="50000"/>
                  </a:schemeClr>
                </a:solidFill>
              </a:rPr>
              <a:t>are a </a:t>
            </a:r>
            <a:r>
              <a:rPr lang="en-US" altLang="en-US" sz="3200" dirty="0" smtClean="0">
                <a:solidFill>
                  <a:schemeClr val="tx1">
                    <a:lumMod val="50000"/>
                  </a:schemeClr>
                </a:solidFill>
              </a:rPr>
              <a:t>data entry </a:t>
            </a:r>
            <a:r>
              <a:rPr lang="en-US" altLang="en-US" sz="3200" dirty="0">
                <a:solidFill>
                  <a:schemeClr val="tx1">
                    <a:lumMod val="50000"/>
                  </a:schemeClr>
                </a:solidFill>
              </a:rPr>
              <a:t>fiction and do not provide sufficient information to make refined placement or instructional decisions</a:t>
            </a:r>
          </a:p>
          <a:p>
            <a:pPr marL="511175" lvl="1" indent="-511175" eaLnBrk="1" fontAlgn="auto" hangingPunct="1">
              <a:spcBef>
                <a:spcPts val="400"/>
              </a:spcBef>
              <a:spcAft>
                <a:spcPts val="400"/>
              </a:spcAft>
              <a:buSzPct val="100000"/>
              <a:defRPr/>
            </a:pPr>
            <a:r>
              <a:rPr lang="en-US" altLang="en-US" sz="3200" dirty="0" smtClean="0">
                <a:solidFill>
                  <a:schemeClr val="tx1">
                    <a:lumMod val="50000"/>
                  </a:schemeClr>
                </a:solidFill>
              </a:rPr>
              <a:t>The “Non-Participant” profile (0-0-0-0) should be reported as if the student had scored 1-1-1-1. The student is eligible for ELD services.</a:t>
            </a:r>
            <a:endParaRPr lang="en-US" altLang="en-US" sz="32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33</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After screening</a:t>
            </a:r>
          </a:p>
        </p:txBody>
      </p:sp>
    </p:spTree>
    <p:extLst>
      <p:ext uri="{BB962C8B-B14F-4D97-AF65-F5344CB8AC3E}">
        <p14:creationId xmlns:p14="http://schemas.microsoft.com/office/powerpoint/2010/main" val="3770352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81455"/>
            <a:ext cx="5638800" cy="985345"/>
          </a:xfrm>
        </p:spPr>
        <p:txBody>
          <a:bodyPr/>
          <a:lstStyle/>
          <a:p>
            <a:pPr>
              <a:defRPr/>
            </a:pPr>
            <a:r>
              <a:rPr lang="en-US" dirty="0" smtClean="0">
                <a:solidFill>
                  <a:schemeClr val="bg1"/>
                </a:solidFill>
                <a:ea typeface="+mn-ea"/>
                <a:cs typeface="+mn-cs"/>
              </a:rPr>
              <a:t>K and Future K profile</a:t>
            </a:r>
            <a:endParaRPr lang="en-US" dirty="0">
              <a:solidFill>
                <a:schemeClr val="bg1"/>
              </a:solidFill>
              <a:ea typeface="+mn-ea"/>
              <a:cs typeface="+mn-cs"/>
            </a:endParaRPr>
          </a:p>
        </p:txBody>
      </p:sp>
      <p:sp>
        <p:nvSpPr>
          <p:cNvPr id="20482" name="Rectangle 4"/>
          <p:cNvSpPr>
            <a:spLocks noGrp="1" noChangeArrowheads="1"/>
          </p:cNvSpPr>
          <p:nvPr>
            <p:ph idx="1"/>
          </p:nvPr>
        </p:nvSpPr>
        <p:spPr>
          <a:xfrm>
            <a:off x="152400" y="2057400"/>
            <a:ext cx="8763000" cy="4340225"/>
          </a:xfrm>
        </p:spPr>
        <p:txBody>
          <a:bodyPr>
            <a:noAutofit/>
          </a:bodyPr>
          <a:lstStyle/>
          <a:p>
            <a:pPr marL="0" lvl="1" indent="0" eaLnBrk="1" fontAlgn="auto" hangingPunct="1">
              <a:spcBef>
                <a:spcPts val="400"/>
              </a:spcBef>
              <a:spcAft>
                <a:spcPts val="400"/>
              </a:spcAft>
              <a:buSzPct val="100000"/>
              <a:buNone/>
              <a:defRPr/>
            </a:pPr>
            <a:r>
              <a:rPr lang="en-US" altLang="en-US" sz="2800" dirty="0" smtClean="0">
                <a:solidFill>
                  <a:schemeClr val="tx1">
                    <a:lumMod val="50000"/>
                  </a:schemeClr>
                </a:solidFill>
              </a:rPr>
              <a:t>Grade K</a:t>
            </a:r>
          </a:p>
          <a:p>
            <a:pPr marL="968363" lvl="2" indent="-511175">
              <a:spcBef>
                <a:spcPts val="400"/>
              </a:spcBef>
              <a:spcAft>
                <a:spcPts val="400"/>
              </a:spcAft>
              <a:buSzPct val="100000"/>
              <a:defRPr/>
            </a:pPr>
            <a:r>
              <a:rPr lang="en-US" altLang="en-US" sz="2400" dirty="0" smtClean="0">
                <a:solidFill>
                  <a:schemeClr val="tx1">
                    <a:lumMod val="50000"/>
                  </a:schemeClr>
                </a:solidFill>
              </a:rPr>
              <a:t>Proficient: all 4s or higher</a:t>
            </a:r>
          </a:p>
          <a:p>
            <a:pPr marL="968363" lvl="2" indent="-511175">
              <a:spcBef>
                <a:spcPts val="400"/>
              </a:spcBef>
              <a:spcAft>
                <a:spcPts val="400"/>
              </a:spcAft>
              <a:buSzPct val="100000"/>
              <a:defRPr/>
            </a:pPr>
            <a:r>
              <a:rPr lang="en-US" altLang="en-US" sz="2400" dirty="0" smtClean="0">
                <a:solidFill>
                  <a:schemeClr val="tx1">
                    <a:lumMod val="50000"/>
                  </a:schemeClr>
                </a:solidFill>
              </a:rPr>
              <a:t>Test and scoring profile available year-round</a:t>
            </a:r>
          </a:p>
          <a:p>
            <a:pPr marL="0" lvl="1" indent="0" eaLnBrk="1" fontAlgn="auto" hangingPunct="1">
              <a:spcBef>
                <a:spcPts val="400"/>
              </a:spcBef>
              <a:spcAft>
                <a:spcPts val="400"/>
              </a:spcAft>
              <a:buSzPct val="100000"/>
              <a:buNone/>
              <a:defRPr/>
            </a:pPr>
            <a:r>
              <a:rPr lang="en-US" altLang="en-US" sz="2800" dirty="0" smtClean="0">
                <a:solidFill>
                  <a:schemeClr val="tx1">
                    <a:lumMod val="50000"/>
                  </a:schemeClr>
                </a:solidFill>
              </a:rPr>
              <a:t>Future K</a:t>
            </a:r>
          </a:p>
          <a:p>
            <a:pPr marL="968363" lvl="2" indent="-511175">
              <a:spcBef>
                <a:spcPts val="400"/>
              </a:spcBef>
              <a:spcAft>
                <a:spcPts val="400"/>
              </a:spcAft>
              <a:buSzPct val="100000"/>
              <a:defRPr/>
            </a:pPr>
            <a:r>
              <a:rPr lang="en-US" altLang="en-US" sz="2400" dirty="0" smtClean="0">
                <a:solidFill>
                  <a:schemeClr val="tx1">
                    <a:lumMod val="50000"/>
                  </a:schemeClr>
                </a:solidFill>
              </a:rPr>
              <a:t>Proficient: Level 3 in R/W, Level 4 in L/S</a:t>
            </a:r>
          </a:p>
          <a:p>
            <a:pPr marL="968363" lvl="2" indent="-511175">
              <a:spcBef>
                <a:spcPts val="400"/>
              </a:spcBef>
              <a:spcAft>
                <a:spcPts val="400"/>
              </a:spcAft>
              <a:buSzPct val="100000"/>
              <a:defRPr/>
            </a:pPr>
            <a:r>
              <a:rPr lang="en-US" altLang="en-US" sz="2400" dirty="0" smtClean="0">
                <a:solidFill>
                  <a:schemeClr val="tx1">
                    <a:lumMod val="50000"/>
                  </a:schemeClr>
                </a:solidFill>
              </a:rPr>
              <a:t>Scoring profile available March 1 through December 31*</a:t>
            </a:r>
          </a:p>
          <a:p>
            <a:pPr marL="0" lvl="1" indent="0" eaLnBrk="1" fontAlgn="auto" hangingPunct="1">
              <a:spcBef>
                <a:spcPts val="400"/>
              </a:spcBef>
              <a:spcAft>
                <a:spcPts val="400"/>
              </a:spcAft>
              <a:buSzPct val="100000"/>
              <a:buNone/>
              <a:defRPr/>
            </a:pPr>
            <a:r>
              <a:rPr lang="en-US" altLang="en-US" sz="2800" dirty="0" smtClean="0">
                <a:solidFill>
                  <a:schemeClr val="tx1">
                    <a:lumMod val="50000"/>
                  </a:schemeClr>
                </a:solidFill>
              </a:rPr>
              <a:t>For students tested under wrong profile: do not retest. Disregard ISR proficiency designation printed on student report and manually enter correct proficiency designation.</a:t>
            </a:r>
          </a:p>
          <a:p>
            <a:pPr marL="0" lvl="1" indent="0" algn="r" eaLnBrk="1" fontAlgn="auto" hangingPunct="1">
              <a:spcBef>
                <a:spcPts val="400"/>
              </a:spcBef>
              <a:spcAft>
                <a:spcPts val="400"/>
              </a:spcAft>
              <a:buSzPct val="100000"/>
              <a:buNone/>
              <a:defRPr/>
            </a:pPr>
            <a:r>
              <a:rPr lang="en-US" altLang="en-US" sz="2000" dirty="0" smtClean="0">
                <a:solidFill>
                  <a:schemeClr val="tx1">
                    <a:lumMod val="50000"/>
                  </a:schemeClr>
                </a:solidFill>
              </a:rPr>
              <a:t>*New for 2020-21</a:t>
            </a:r>
          </a:p>
        </p:txBody>
      </p:sp>
      <p:sp>
        <p:nvSpPr>
          <p:cNvPr id="2" name="Slide Number Placeholder 1"/>
          <p:cNvSpPr>
            <a:spLocks noGrp="1"/>
          </p:cNvSpPr>
          <p:nvPr>
            <p:ph type="sldNum" sz="quarter" idx="10"/>
          </p:nvPr>
        </p:nvSpPr>
        <p:spPr/>
        <p:txBody>
          <a:bodyPr/>
          <a:lstStyle/>
          <a:p>
            <a:fld id="{D16AC7E5-7E7A-4455-8A13-FD1063EE8E5D}" type="slidenum">
              <a:rPr lang="en-US" smtClean="0"/>
              <a:t>34</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smtClean="0">
                <a:solidFill>
                  <a:schemeClr val="bg2">
                    <a:lumMod val="90000"/>
                  </a:schemeClr>
                </a:solidFill>
              </a:rPr>
              <a:t>After screening</a:t>
            </a:r>
            <a:endParaRPr lang="en-US" dirty="0">
              <a:solidFill>
                <a:schemeClr val="bg2">
                  <a:lumMod val="90000"/>
                </a:schemeClr>
              </a:solidFill>
            </a:endParaRPr>
          </a:p>
        </p:txBody>
      </p:sp>
    </p:spTree>
    <p:extLst>
      <p:ext uri="{BB962C8B-B14F-4D97-AF65-F5344CB8AC3E}">
        <p14:creationId xmlns:p14="http://schemas.microsoft.com/office/powerpoint/2010/main" val="2315663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81455"/>
            <a:ext cx="5638800" cy="985345"/>
          </a:xfrm>
        </p:spPr>
        <p:txBody>
          <a:bodyPr/>
          <a:lstStyle/>
          <a:p>
            <a:pPr algn="ctr">
              <a:defRPr/>
            </a:pPr>
            <a:r>
              <a:rPr lang="en-US" dirty="0">
                <a:solidFill>
                  <a:schemeClr val="bg1"/>
                </a:solidFill>
                <a:ea typeface="+mn-ea"/>
                <a:cs typeface="+mn-cs"/>
              </a:rPr>
              <a:t>Score reporting</a:t>
            </a:r>
          </a:p>
        </p:txBody>
      </p:sp>
      <p:sp>
        <p:nvSpPr>
          <p:cNvPr id="20482" name="Rectangle 4"/>
          <p:cNvSpPr>
            <a:spLocks noGrp="1" noChangeArrowheads="1"/>
          </p:cNvSpPr>
          <p:nvPr>
            <p:ph idx="1"/>
          </p:nvPr>
        </p:nvSpPr>
        <p:spPr>
          <a:xfrm>
            <a:off x="304800" y="2362200"/>
            <a:ext cx="8153400" cy="4035425"/>
          </a:xfrm>
        </p:spPr>
        <p:txBody>
          <a:bodyPr>
            <a:noAutofit/>
          </a:bodyPr>
          <a:lstStyle/>
          <a:p>
            <a:pPr marL="511175" lvl="1" indent="-511175" eaLnBrk="1" fontAlgn="auto" hangingPunct="1">
              <a:spcBef>
                <a:spcPts val="400"/>
              </a:spcBef>
              <a:spcAft>
                <a:spcPts val="400"/>
              </a:spcAft>
              <a:buSzPct val="100000"/>
              <a:defRPr/>
            </a:pPr>
            <a:r>
              <a:rPr lang="en-US" altLang="en-US" sz="2800" dirty="0" smtClean="0">
                <a:solidFill>
                  <a:schemeClr val="tx1">
                    <a:lumMod val="50000"/>
                  </a:schemeClr>
                </a:solidFill>
              </a:rPr>
              <a:t>Individual Student Reports (ISR) virtually </a:t>
            </a:r>
            <a:r>
              <a:rPr lang="en-US" altLang="en-US" sz="2800" dirty="0">
                <a:solidFill>
                  <a:schemeClr val="tx1">
                    <a:lumMod val="50000"/>
                  </a:schemeClr>
                </a:solidFill>
              </a:rPr>
              <a:t>identical to </a:t>
            </a:r>
            <a:r>
              <a:rPr lang="en-US" altLang="en-US" sz="2800" dirty="0" smtClean="0">
                <a:solidFill>
                  <a:schemeClr val="tx1">
                    <a:lumMod val="50000"/>
                  </a:schemeClr>
                </a:solidFill>
              </a:rPr>
              <a:t>for both Screener and Summative</a:t>
            </a:r>
            <a:endParaRPr lang="en-US" altLang="en-US" sz="2800" dirty="0">
              <a:solidFill>
                <a:schemeClr val="tx1">
                  <a:lumMod val="50000"/>
                </a:schemeClr>
              </a:solidFill>
            </a:endParaRPr>
          </a:p>
          <a:p>
            <a:pPr marL="511175" lvl="1" indent="-511175" eaLnBrk="1" fontAlgn="auto" hangingPunct="1">
              <a:spcBef>
                <a:spcPts val="400"/>
              </a:spcBef>
              <a:spcAft>
                <a:spcPts val="400"/>
              </a:spcAft>
              <a:buSzPct val="100000"/>
              <a:defRPr/>
            </a:pPr>
            <a:r>
              <a:rPr lang="en-US" altLang="en-US" sz="2800" dirty="0">
                <a:solidFill>
                  <a:schemeClr val="tx1">
                    <a:lumMod val="50000"/>
                  </a:schemeClr>
                </a:solidFill>
              </a:rPr>
              <a:t>Retrieved from </a:t>
            </a:r>
            <a:r>
              <a:rPr lang="en-US" altLang="en-US" sz="2800" dirty="0" smtClean="0">
                <a:solidFill>
                  <a:schemeClr val="tx1">
                    <a:lumMod val="50000"/>
                  </a:schemeClr>
                </a:solidFill>
              </a:rPr>
              <a:t>Online Reporting System</a:t>
            </a:r>
            <a:endParaRPr lang="en-US" altLang="en-US" sz="2800" dirty="0">
              <a:solidFill>
                <a:schemeClr val="tx1">
                  <a:lumMod val="50000"/>
                </a:schemeClr>
              </a:solidFill>
            </a:endParaRPr>
          </a:p>
          <a:p>
            <a:pPr marL="511175" lvl="1" indent="-511175" eaLnBrk="1" fontAlgn="auto" hangingPunct="1">
              <a:spcBef>
                <a:spcPts val="400"/>
              </a:spcBef>
              <a:spcAft>
                <a:spcPts val="400"/>
              </a:spcAft>
              <a:buSzPct val="100000"/>
              <a:defRPr/>
            </a:pPr>
            <a:r>
              <a:rPr lang="en-US" altLang="en-US" sz="2800" dirty="0">
                <a:solidFill>
                  <a:schemeClr val="tx1">
                    <a:lumMod val="50000"/>
                  </a:schemeClr>
                </a:solidFill>
              </a:rPr>
              <a:t>Turnaround:</a:t>
            </a:r>
          </a:p>
          <a:p>
            <a:pPr marL="968363" lvl="2" indent="-511175">
              <a:spcBef>
                <a:spcPts val="400"/>
              </a:spcBef>
              <a:spcAft>
                <a:spcPts val="400"/>
              </a:spcAft>
              <a:buSzPct val="100000"/>
              <a:defRPr/>
            </a:pPr>
            <a:r>
              <a:rPr lang="en-US" altLang="en-US" sz="2400" dirty="0">
                <a:solidFill>
                  <a:schemeClr val="tx1">
                    <a:lumMod val="50000"/>
                  </a:schemeClr>
                </a:solidFill>
              </a:rPr>
              <a:t>Step 1 (non-participants): </a:t>
            </a:r>
            <a:r>
              <a:rPr lang="en-US" altLang="en-US" sz="2400" dirty="0"/>
              <a:t>within 2 hours of submission</a:t>
            </a:r>
          </a:p>
          <a:p>
            <a:pPr marL="968363" lvl="2" indent="-511175">
              <a:spcBef>
                <a:spcPts val="400"/>
              </a:spcBef>
              <a:spcAft>
                <a:spcPts val="400"/>
              </a:spcAft>
              <a:buSzPct val="100000"/>
              <a:defRPr/>
            </a:pPr>
            <a:r>
              <a:rPr lang="en-US" altLang="en-US" sz="2400" dirty="0">
                <a:solidFill>
                  <a:schemeClr val="tx1">
                    <a:lumMod val="50000"/>
                  </a:schemeClr>
                </a:solidFill>
              </a:rPr>
              <a:t>Step 2 (early stop): several hours</a:t>
            </a:r>
          </a:p>
          <a:p>
            <a:pPr marL="968363" lvl="2" indent="-511175">
              <a:spcBef>
                <a:spcPts val="400"/>
              </a:spcBef>
              <a:spcAft>
                <a:spcPts val="400"/>
              </a:spcAft>
              <a:buSzPct val="100000"/>
              <a:defRPr/>
            </a:pPr>
            <a:r>
              <a:rPr lang="en-US" altLang="en-US" sz="2400" dirty="0">
                <a:solidFill>
                  <a:schemeClr val="tx1">
                    <a:lumMod val="50000"/>
                  </a:schemeClr>
                </a:solidFill>
              </a:rPr>
              <a:t>Step 3 (full screener): </a:t>
            </a:r>
            <a:r>
              <a:rPr lang="en-US" altLang="en-US" sz="2400" dirty="0" smtClean="0">
                <a:solidFill>
                  <a:schemeClr val="tx1">
                    <a:lumMod val="50000"/>
                  </a:schemeClr>
                </a:solidFill>
              </a:rPr>
              <a:t>average turnaround less than 3 </a:t>
            </a:r>
            <a:r>
              <a:rPr lang="en-US" altLang="en-US" sz="2400" dirty="0">
                <a:solidFill>
                  <a:schemeClr val="tx1">
                    <a:lumMod val="50000"/>
                  </a:schemeClr>
                </a:solidFill>
              </a:rPr>
              <a:t>calendar </a:t>
            </a:r>
            <a:r>
              <a:rPr lang="en-US" altLang="en-US" sz="2400" dirty="0" smtClean="0">
                <a:solidFill>
                  <a:schemeClr val="tx1">
                    <a:lumMod val="50000"/>
                  </a:schemeClr>
                </a:solidFill>
              </a:rPr>
              <a:t>days</a:t>
            </a:r>
            <a:endParaRPr lang="en-US" altLang="en-US" sz="2400" dirty="0"/>
          </a:p>
        </p:txBody>
      </p:sp>
      <p:sp>
        <p:nvSpPr>
          <p:cNvPr id="2" name="Slide Number Placeholder 1"/>
          <p:cNvSpPr>
            <a:spLocks noGrp="1"/>
          </p:cNvSpPr>
          <p:nvPr>
            <p:ph type="sldNum" sz="quarter" idx="10"/>
          </p:nvPr>
        </p:nvSpPr>
        <p:spPr/>
        <p:txBody>
          <a:bodyPr/>
          <a:lstStyle/>
          <a:p>
            <a:fld id="{D16AC7E5-7E7A-4455-8A13-FD1063EE8E5D}" type="slidenum">
              <a:rPr lang="en-US" smtClean="0"/>
              <a:t>35</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After screening</a:t>
            </a:r>
          </a:p>
        </p:txBody>
      </p:sp>
    </p:spTree>
    <p:extLst>
      <p:ext uri="{BB962C8B-B14F-4D97-AF65-F5344CB8AC3E}">
        <p14:creationId xmlns:p14="http://schemas.microsoft.com/office/powerpoint/2010/main" val="652320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2020-21</a:t>
            </a:r>
            <a:endParaRPr lang="en-US" dirty="0"/>
          </a:p>
        </p:txBody>
      </p:sp>
    </p:spTree>
    <p:extLst>
      <p:ext uri="{BB962C8B-B14F-4D97-AF65-F5344CB8AC3E}">
        <p14:creationId xmlns:p14="http://schemas.microsoft.com/office/powerpoint/2010/main" val="3361918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Vendor name change</a:t>
            </a:r>
          </a:p>
        </p:txBody>
      </p:sp>
      <p:sp>
        <p:nvSpPr>
          <p:cNvPr id="7" name="Rectangle 3"/>
          <p:cNvSpPr txBox="1">
            <a:spLocks noChangeArrowheads="1"/>
          </p:cNvSpPr>
          <p:nvPr/>
        </p:nvSpPr>
        <p:spPr bwMode="auto">
          <a:xfrm>
            <a:off x="381000" y="2362200"/>
            <a:ext cx="8229600" cy="412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600"/>
              </a:spcAft>
              <a:buClrTx/>
              <a:buSzPct val="100000"/>
              <a:buNone/>
              <a:defRPr/>
            </a:pPr>
            <a:r>
              <a:rPr lang="en-US" altLang="en-US" sz="2800" dirty="0" smtClean="0"/>
              <a:t>Our test delivery vendor, American Institutes for Research (AIR), is now known as Cambium Assessment, Incorporated (CAI, or just “Cambium”).</a:t>
            </a:r>
            <a:endParaRPr lang="en-US" altLang="en-US" sz="2800" dirty="0"/>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2800" dirty="0"/>
              <a:t>N</a:t>
            </a:r>
            <a:r>
              <a:rPr lang="en-US" altLang="en-US" sz="2800" dirty="0" smtClean="0"/>
              <a:t>o impact to district experience</a:t>
            </a:r>
          </a:p>
          <a:p>
            <a:pPr marL="731837" lvl="2"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2500" dirty="0" smtClean="0"/>
              <a:t>Same Helpdesk contact information</a:t>
            </a:r>
          </a:p>
          <a:p>
            <a:pPr marL="731837" lvl="2"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2500" dirty="0" smtClean="0"/>
              <a:t>Same personnel</a:t>
            </a:r>
          </a:p>
          <a:p>
            <a:pPr marL="731837" lvl="2"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2500" dirty="0" smtClean="0"/>
              <a:t>One or two minor name changes</a:t>
            </a:r>
            <a:endParaRPr lang="en-US" altLang="en-US" sz="2500" dirty="0" smtClean="0">
              <a:sym typeface="Wingdings" panose="05000000000000000000" pitchFamily="2" charset="2"/>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37</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669926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715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Impacts of Distance Learning for All</a:t>
            </a:r>
          </a:p>
        </p:txBody>
      </p:sp>
      <p:sp>
        <p:nvSpPr>
          <p:cNvPr id="7" name="Rectangle 3"/>
          <p:cNvSpPr txBox="1">
            <a:spLocks noChangeArrowheads="1"/>
          </p:cNvSpPr>
          <p:nvPr/>
        </p:nvSpPr>
        <p:spPr bwMode="auto">
          <a:xfrm>
            <a:off x="381000" y="2286000"/>
            <a:ext cx="8229600" cy="420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spcBef>
                <a:spcPts val="0"/>
              </a:spcBef>
              <a:spcAft>
                <a:spcPts val="0"/>
              </a:spcAft>
              <a:buClrTx/>
              <a:buSzPct val="100000"/>
              <a:buNone/>
              <a:defRPr/>
            </a:pPr>
            <a:r>
              <a:rPr lang="en-US" altLang="en-US" sz="2800" dirty="0" smtClean="0"/>
              <a:t>The following updates assume </a:t>
            </a:r>
            <a:r>
              <a:rPr lang="en-US" altLang="en-US" sz="2800" dirty="0" smtClean="0">
                <a:hlinkClick r:id="rId3"/>
              </a:rPr>
              <a:t>limited or small group contact with students</a:t>
            </a:r>
            <a:r>
              <a:rPr lang="en-US" altLang="en-US" sz="2800" dirty="0" smtClean="0"/>
              <a:t> (i.e. in-person screening). Guidance will be updated if this changes.</a:t>
            </a:r>
          </a:p>
          <a:p>
            <a:pPr marL="0" lvl="1" indent="0" eaLnBrk="1" fontAlgn="auto" hangingPunct="1">
              <a:spcBef>
                <a:spcPts val="0"/>
              </a:spcBef>
              <a:spcAft>
                <a:spcPts val="0"/>
              </a:spcAft>
              <a:buClrTx/>
              <a:buSzPct val="100000"/>
              <a:buNone/>
              <a:defRPr/>
            </a:pPr>
            <a:endParaRPr lang="en-US" altLang="en-US" sz="2800" dirty="0"/>
          </a:p>
          <a:p>
            <a:pPr marL="0" lvl="1" indent="0" eaLnBrk="1" fontAlgn="auto" hangingPunct="1">
              <a:spcBef>
                <a:spcPts val="0"/>
              </a:spcBef>
              <a:spcAft>
                <a:spcPts val="0"/>
              </a:spcAft>
              <a:buClrTx/>
              <a:buSzPct val="100000"/>
              <a:buNone/>
              <a:defRPr/>
            </a:pPr>
            <a:r>
              <a:rPr lang="en-US" altLang="en-US" sz="2800" dirty="0" smtClean="0"/>
              <a:t>We expect to reopen the Screener on or before the summer TIDE rollover (Aug. 4). Until that time, districts should refer to </a:t>
            </a:r>
            <a:r>
              <a:rPr lang="en-US" altLang="en-US" sz="2800" dirty="0" smtClean="0">
                <a:hlinkClick r:id="rId4"/>
              </a:rPr>
              <a:t>guidance</a:t>
            </a:r>
            <a:r>
              <a:rPr lang="en-US" altLang="en-US" sz="2800" dirty="0" smtClean="0"/>
              <a:t> for identifying possible English learners under Distance Learning for All.</a:t>
            </a:r>
          </a:p>
          <a:p>
            <a:pPr marL="0" lvl="1" indent="0" eaLnBrk="1" fontAlgn="auto" hangingPunct="1">
              <a:lnSpc>
                <a:spcPts val="3000"/>
              </a:lnSpc>
              <a:spcBef>
                <a:spcPts val="0"/>
              </a:spcBef>
              <a:spcAft>
                <a:spcPts val="0"/>
              </a:spcAft>
              <a:buClrTx/>
              <a:buSzPct val="100000"/>
              <a:buNone/>
              <a:defRPr/>
            </a:pP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38</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3612585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715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Impacts of Distance Learning for All, cont.</a:t>
            </a:r>
          </a:p>
        </p:txBody>
      </p:sp>
      <p:sp>
        <p:nvSpPr>
          <p:cNvPr id="7" name="Rectangle 3"/>
          <p:cNvSpPr txBox="1">
            <a:spLocks noChangeArrowheads="1"/>
          </p:cNvSpPr>
          <p:nvPr/>
        </p:nvSpPr>
        <p:spPr bwMode="auto">
          <a:xfrm>
            <a:off x="381000" y="2286000"/>
            <a:ext cx="8229600" cy="420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spcBef>
                <a:spcPts val="0"/>
              </a:spcBef>
              <a:spcAft>
                <a:spcPts val="0"/>
              </a:spcAft>
              <a:buClrTx/>
              <a:buSzPct val="100000"/>
              <a:buNone/>
              <a:defRPr/>
            </a:pPr>
            <a:r>
              <a:rPr lang="en-US" altLang="en-US" sz="2800" dirty="0" smtClean="0"/>
              <a:t>According to </a:t>
            </a:r>
            <a:r>
              <a:rPr lang="en-US" altLang="en-US" sz="2800" dirty="0" smtClean="0">
                <a:hlinkClick r:id="rId3"/>
              </a:rPr>
              <a:t>May 18 guidance</a:t>
            </a:r>
            <a:r>
              <a:rPr lang="en-US" altLang="en-US" sz="2800" dirty="0" smtClean="0"/>
              <a:t> from the US Department of Education, there are no changes to identification timelines identification for COVID-impacted environments.</a:t>
            </a:r>
          </a:p>
          <a:p>
            <a:pPr marL="457200" lvl="1" indent="-457200" eaLnBrk="1" fontAlgn="auto" hangingPunct="1">
              <a:spcBef>
                <a:spcPts val="0"/>
              </a:spcBef>
              <a:spcAft>
                <a:spcPts val="0"/>
              </a:spcAft>
              <a:buClrTx/>
              <a:buSzPct val="100000"/>
              <a:buFont typeface="Arial" panose="020B0604020202020204" pitchFamily="34" charset="0"/>
              <a:buChar char="•"/>
              <a:defRPr/>
            </a:pPr>
            <a:r>
              <a:rPr lang="en-US" altLang="en-US" sz="2800" dirty="0" smtClean="0"/>
              <a:t>30 days from date of enrollment</a:t>
            </a:r>
          </a:p>
          <a:p>
            <a:pPr marL="457200" lvl="1" indent="-457200" eaLnBrk="1" fontAlgn="auto" hangingPunct="1">
              <a:spcBef>
                <a:spcPts val="0"/>
              </a:spcBef>
              <a:spcAft>
                <a:spcPts val="0"/>
              </a:spcAft>
              <a:buClrTx/>
              <a:buSzPct val="100000"/>
              <a:buFont typeface="Arial" panose="020B0604020202020204" pitchFamily="34" charset="0"/>
              <a:buChar char="•"/>
              <a:defRPr/>
            </a:pPr>
            <a:r>
              <a:rPr lang="en-US" altLang="en-US" sz="2800" dirty="0" smtClean="0"/>
              <a:t>After the beginning of the school year, notify parents within two weeks of placement in a language instruction educational program</a:t>
            </a:r>
          </a:p>
          <a:p>
            <a:pPr marL="0" lvl="1" indent="0" eaLnBrk="1" fontAlgn="auto" hangingPunct="1">
              <a:lnSpc>
                <a:spcPts val="3000"/>
              </a:lnSpc>
              <a:spcBef>
                <a:spcPts val="0"/>
              </a:spcBef>
              <a:spcAft>
                <a:spcPts val="0"/>
              </a:spcAft>
              <a:buClrTx/>
              <a:buSzPct val="100000"/>
              <a:buNone/>
              <a:defRPr/>
            </a:pP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39</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1125807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4267200" cy="1143000"/>
          </a:xfrm>
        </p:spPr>
        <p:txBody>
          <a:bodyPr/>
          <a:lstStyle/>
          <a:p>
            <a:pPr eaLnBrk="1" hangingPunct="1">
              <a:defRPr/>
            </a:pPr>
            <a:r>
              <a:rPr lang="en-US" altLang="en-US" dirty="0">
                <a:solidFill>
                  <a:schemeClr val="bg1"/>
                </a:solidFill>
                <a:ea typeface="+mn-ea"/>
                <a:cs typeface="+mn-cs"/>
              </a:rPr>
              <a:t>Purpose and </a:t>
            </a:r>
            <a:r>
              <a:rPr lang="en-US" altLang="en-US" dirty="0" smtClean="0">
                <a:solidFill>
                  <a:schemeClr val="bg1"/>
                </a:solidFill>
                <a:ea typeface="+mn-ea"/>
                <a:cs typeface="+mn-cs"/>
              </a:rPr>
              <a:t>Use</a:t>
            </a:r>
            <a:endParaRPr lang="en-US" dirty="0">
              <a:solidFill>
                <a:schemeClr val="bg1"/>
              </a:solidFill>
            </a:endParaRPr>
          </a:p>
        </p:txBody>
      </p:sp>
      <p:sp>
        <p:nvSpPr>
          <p:cNvPr id="16386" name="Rectangle 3"/>
          <p:cNvSpPr>
            <a:spLocks noGrp="1" noChangeArrowheads="1"/>
          </p:cNvSpPr>
          <p:nvPr>
            <p:ph idx="1"/>
          </p:nvPr>
        </p:nvSpPr>
        <p:spPr>
          <a:xfrm>
            <a:off x="136902" y="1928256"/>
            <a:ext cx="8915400" cy="4560411"/>
          </a:xfrm>
        </p:spPr>
        <p:txBody>
          <a:bodyPr>
            <a:noAutofit/>
          </a:bodyPr>
          <a:lstStyle/>
          <a:p>
            <a:pPr marL="457200" lvl="1" indent="-457200" fontAlgn="auto">
              <a:lnSpc>
                <a:spcPct val="100000"/>
              </a:lnSpc>
              <a:spcBef>
                <a:spcPts val="600"/>
              </a:spcBef>
              <a:buSzPct val="100000"/>
              <a:buFont typeface="Arial" panose="020B0604020202020204" pitchFamily="34" charset="0"/>
              <a:buChar char="•"/>
              <a:defRPr/>
            </a:pPr>
            <a:r>
              <a:rPr lang="en-US" altLang="en-US" sz="2800" dirty="0" smtClean="0">
                <a:solidFill>
                  <a:schemeClr val="tx1">
                    <a:lumMod val="50000"/>
                  </a:schemeClr>
                </a:solidFill>
              </a:rPr>
              <a:t>The ELPA Screener measures proficiency in </a:t>
            </a:r>
            <a:r>
              <a:rPr lang="en-US" altLang="en-US" sz="2800" b="1" i="1" u="sng" dirty="0">
                <a:solidFill>
                  <a:schemeClr val="tx1">
                    <a:lumMod val="50000"/>
                  </a:schemeClr>
                </a:solidFill>
              </a:rPr>
              <a:t>reading</a:t>
            </a:r>
            <a:r>
              <a:rPr lang="en-US" altLang="en-US" sz="2800" dirty="0">
                <a:solidFill>
                  <a:schemeClr val="tx1">
                    <a:lumMod val="50000"/>
                  </a:schemeClr>
                </a:solidFill>
              </a:rPr>
              <a:t>, </a:t>
            </a:r>
            <a:r>
              <a:rPr lang="en-US" altLang="en-US" sz="2800" b="1" i="1" u="sng" dirty="0">
                <a:solidFill>
                  <a:schemeClr val="tx1">
                    <a:lumMod val="50000"/>
                  </a:schemeClr>
                </a:solidFill>
              </a:rPr>
              <a:t>writing</a:t>
            </a:r>
            <a:r>
              <a:rPr lang="en-US" altLang="en-US" sz="2800" dirty="0">
                <a:solidFill>
                  <a:schemeClr val="tx1">
                    <a:lumMod val="50000"/>
                  </a:schemeClr>
                </a:solidFill>
              </a:rPr>
              <a:t>, </a:t>
            </a:r>
            <a:r>
              <a:rPr lang="en-US" altLang="en-US" sz="2800" b="1" i="1" u="sng" dirty="0">
                <a:solidFill>
                  <a:schemeClr val="tx1">
                    <a:lumMod val="50000"/>
                  </a:schemeClr>
                </a:solidFill>
              </a:rPr>
              <a:t>speaking</a:t>
            </a:r>
            <a:r>
              <a:rPr lang="en-US" altLang="en-US" sz="2800" dirty="0">
                <a:solidFill>
                  <a:schemeClr val="tx1">
                    <a:lumMod val="50000"/>
                  </a:schemeClr>
                </a:solidFill>
              </a:rPr>
              <a:t> and </a:t>
            </a:r>
            <a:r>
              <a:rPr lang="en-US" altLang="en-US" sz="2800" b="1" i="1" u="sng" dirty="0">
                <a:solidFill>
                  <a:schemeClr val="tx1">
                    <a:lumMod val="50000"/>
                  </a:schemeClr>
                </a:solidFill>
              </a:rPr>
              <a:t>listening</a:t>
            </a:r>
            <a:r>
              <a:rPr lang="en-US" altLang="en-US" sz="2800" dirty="0">
                <a:solidFill>
                  <a:schemeClr val="tx1">
                    <a:lumMod val="50000"/>
                  </a:schemeClr>
                </a:solidFill>
              </a:rPr>
              <a:t> English based on Oregon’s </a:t>
            </a:r>
            <a:r>
              <a:rPr lang="en-US" altLang="en-US" sz="2800" dirty="0" smtClean="0">
                <a:solidFill>
                  <a:schemeClr val="tx1">
                    <a:lumMod val="50000"/>
                  </a:schemeClr>
                </a:solidFill>
              </a:rPr>
              <a:t>English </a:t>
            </a:r>
            <a:r>
              <a:rPr lang="en-US" altLang="en-US" sz="2800" dirty="0">
                <a:solidFill>
                  <a:schemeClr val="tx1">
                    <a:lumMod val="50000"/>
                  </a:schemeClr>
                </a:solidFill>
              </a:rPr>
              <a:t>Language Proficiency Standards.</a:t>
            </a:r>
          </a:p>
          <a:p>
            <a:pPr marL="457200" lvl="1" indent="-457200" fontAlgn="auto">
              <a:lnSpc>
                <a:spcPct val="100000"/>
              </a:lnSpc>
              <a:spcBef>
                <a:spcPts val="600"/>
              </a:spcBef>
              <a:buSzPct val="100000"/>
              <a:buFont typeface="Arial" panose="020B0604020202020204" pitchFamily="34" charset="0"/>
              <a:buChar char="•"/>
              <a:defRPr/>
            </a:pPr>
            <a:r>
              <a:rPr lang="en-US" altLang="en-US" sz="2800" dirty="0" smtClean="0">
                <a:solidFill>
                  <a:schemeClr val="tx1">
                    <a:lumMod val="50000"/>
                  </a:schemeClr>
                </a:solidFill>
              </a:rPr>
              <a:t>Determines eligibility for </a:t>
            </a:r>
            <a:r>
              <a:rPr lang="en-US" altLang="en-US" sz="2800" dirty="0">
                <a:solidFill>
                  <a:schemeClr val="tx1">
                    <a:lumMod val="50000"/>
                  </a:schemeClr>
                </a:solidFill>
              </a:rPr>
              <a:t>English Language Development (ELD) services</a:t>
            </a:r>
            <a:r>
              <a:rPr lang="en-US" altLang="en-US" sz="2800" dirty="0" smtClean="0">
                <a:solidFill>
                  <a:schemeClr val="tx1">
                    <a:lumMod val="50000"/>
                  </a:schemeClr>
                </a:solidFill>
              </a:rPr>
              <a:t>.</a:t>
            </a:r>
          </a:p>
          <a:p>
            <a:pPr marL="457200" lvl="1" indent="-457200" fontAlgn="auto">
              <a:lnSpc>
                <a:spcPct val="100000"/>
              </a:lnSpc>
              <a:spcBef>
                <a:spcPts val="600"/>
              </a:spcBef>
              <a:buSzPct val="100000"/>
              <a:buFont typeface="Arial" panose="020B0604020202020204" pitchFamily="34" charset="0"/>
              <a:buChar char="•"/>
              <a:defRPr/>
            </a:pPr>
            <a:r>
              <a:rPr lang="en-US" altLang="en-US" sz="2800" dirty="0" smtClean="0">
                <a:solidFill>
                  <a:schemeClr val="tx1">
                    <a:lumMod val="50000"/>
                  </a:schemeClr>
                </a:solidFill>
              </a:rPr>
              <a:t>Administered mostly when Language Use Survey indicates a primary home language other than English (however, remember that Native American/Alaska Native students can also be ELs).</a:t>
            </a:r>
          </a:p>
        </p:txBody>
      </p:sp>
      <p:sp>
        <p:nvSpPr>
          <p:cNvPr id="3" name="Slide Number Placeholder 2"/>
          <p:cNvSpPr>
            <a:spLocks noGrp="1"/>
          </p:cNvSpPr>
          <p:nvPr>
            <p:ph type="sldNum" sz="quarter" idx="10"/>
          </p:nvPr>
        </p:nvSpPr>
        <p:spPr/>
        <p:txBody>
          <a:bodyPr/>
          <a:lstStyle/>
          <a:p>
            <a:fld id="{D16AC7E5-7E7A-4455-8A13-FD1063EE8E5D}" type="slidenum">
              <a:rPr lang="en-US" smtClean="0"/>
              <a:t>4</a:t>
            </a:fld>
            <a:endParaRPr lang="en-US" dirty="0"/>
          </a:p>
        </p:txBody>
      </p:sp>
      <p:sp>
        <p:nvSpPr>
          <p:cNvPr id="5" name="TextBox 4"/>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Introduction</a:t>
            </a:r>
            <a:endParaRPr lang="en-US" dirty="0">
              <a:solidFill>
                <a:schemeClr val="bg2">
                  <a:lumMod val="90000"/>
                </a:schemeClr>
              </a:solidFill>
            </a:endParaRPr>
          </a:p>
        </p:txBody>
      </p:sp>
    </p:spTree>
    <p:extLst>
      <p:ext uri="{BB962C8B-B14F-4D97-AF65-F5344CB8AC3E}">
        <p14:creationId xmlns:p14="http://schemas.microsoft.com/office/powerpoint/2010/main" val="2117378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715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Impacts of Distance Learning for All, cont.</a:t>
            </a:r>
          </a:p>
        </p:txBody>
      </p:sp>
      <p:sp>
        <p:nvSpPr>
          <p:cNvPr id="7" name="Rectangle 3"/>
          <p:cNvSpPr txBox="1">
            <a:spLocks noChangeArrowheads="1"/>
          </p:cNvSpPr>
          <p:nvPr/>
        </p:nvSpPr>
        <p:spPr bwMode="auto">
          <a:xfrm>
            <a:off x="381000" y="2057400"/>
            <a:ext cx="8229600" cy="443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spcBef>
                <a:spcPts val="0"/>
              </a:spcBef>
              <a:spcAft>
                <a:spcPts val="0"/>
              </a:spcAft>
              <a:buClrTx/>
              <a:buSzPct val="100000"/>
              <a:buNone/>
              <a:defRPr/>
            </a:pPr>
            <a:r>
              <a:rPr lang="en-US" altLang="en-US" sz="2800" dirty="0" smtClean="0"/>
              <a:t>Some students could not be screened under Distance Learning for All and </a:t>
            </a:r>
            <a:r>
              <a:rPr lang="en-US" altLang="en-US" sz="2800" dirty="0" smtClean="0">
                <a:hlinkClick r:id="rId3"/>
              </a:rPr>
              <a:t>were offered services</a:t>
            </a:r>
            <a:r>
              <a:rPr lang="en-US" altLang="en-US" sz="2800" dirty="0" smtClean="0"/>
              <a:t> based solely on Language Use Survey responses</a:t>
            </a:r>
          </a:p>
          <a:p>
            <a:pPr marL="0" lvl="1" indent="0" eaLnBrk="1" fontAlgn="auto" hangingPunct="1">
              <a:spcBef>
                <a:spcPts val="0"/>
              </a:spcBef>
              <a:spcAft>
                <a:spcPts val="0"/>
              </a:spcAft>
              <a:buClrTx/>
              <a:buSzPct val="100000"/>
              <a:buNone/>
              <a:defRPr/>
            </a:pPr>
            <a:endParaRPr lang="en-US" altLang="en-US" sz="2800" dirty="0" smtClean="0"/>
          </a:p>
          <a:p>
            <a:pPr marL="457200" lvl="1" indent="-457200" eaLnBrk="1" fontAlgn="auto" hangingPunct="1">
              <a:spcBef>
                <a:spcPts val="0"/>
              </a:spcBef>
              <a:spcAft>
                <a:spcPts val="0"/>
              </a:spcAft>
              <a:buClrTx/>
              <a:buSzPct val="100000"/>
              <a:buFont typeface="Arial" panose="020B0604020202020204" pitchFamily="34" charset="0"/>
              <a:buChar char="•"/>
              <a:defRPr/>
            </a:pPr>
            <a:r>
              <a:rPr lang="en-US" altLang="en-US" sz="2800" dirty="0" smtClean="0"/>
              <a:t>These students need to be screened to determine their official English learner status</a:t>
            </a:r>
          </a:p>
          <a:p>
            <a:pPr marL="457200" lvl="1" indent="-457200" eaLnBrk="1" fontAlgn="auto" hangingPunct="1">
              <a:spcBef>
                <a:spcPts val="0"/>
              </a:spcBef>
              <a:spcAft>
                <a:spcPts val="0"/>
              </a:spcAft>
              <a:buClrTx/>
              <a:buSzPct val="100000"/>
              <a:buFont typeface="Arial" panose="020B0604020202020204" pitchFamily="34" charset="0"/>
              <a:buChar char="•"/>
              <a:defRPr/>
            </a:pPr>
            <a:r>
              <a:rPr lang="en-US" altLang="en-US" sz="2800" dirty="0" smtClean="0"/>
              <a:t>Families should be involved in these discussions</a:t>
            </a:r>
          </a:p>
          <a:p>
            <a:pPr marL="457200" lvl="1" indent="-457200" eaLnBrk="1" fontAlgn="auto" hangingPunct="1">
              <a:spcBef>
                <a:spcPts val="0"/>
              </a:spcBef>
              <a:spcAft>
                <a:spcPts val="0"/>
              </a:spcAft>
              <a:buClrTx/>
              <a:buSzPct val="100000"/>
              <a:buFont typeface="Arial" panose="020B0604020202020204" pitchFamily="34" charset="0"/>
              <a:buChar char="•"/>
              <a:defRPr/>
            </a:pPr>
            <a:r>
              <a:rPr lang="en-US" altLang="en-US" sz="2800" dirty="0" smtClean="0"/>
              <a:t>Family decisions to accept or waive services during Distance Learning for All have no bearing on this proficiency determination; “start fresh”</a:t>
            </a:r>
          </a:p>
          <a:p>
            <a:pPr marL="0" lvl="1" indent="0" eaLnBrk="1" fontAlgn="auto" hangingPunct="1">
              <a:lnSpc>
                <a:spcPts val="3000"/>
              </a:lnSpc>
              <a:spcBef>
                <a:spcPts val="0"/>
              </a:spcBef>
              <a:spcAft>
                <a:spcPts val="0"/>
              </a:spcAft>
              <a:buClrTx/>
              <a:buSzPct val="100000"/>
              <a:buNone/>
              <a:defRPr/>
            </a:pP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40</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747283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715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Impacts of Distance Learning for All, cont.</a:t>
            </a:r>
          </a:p>
        </p:txBody>
      </p:sp>
      <p:sp>
        <p:nvSpPr>
          <p:cNvPr id="7" name="Rectangle 3"/>
          <p:cNvSpPr txBox="1">
            <a:spLocks noChangeArrowheads="1"/>
          </p:cNvSpPr>
          <p:nvPr/>
        </p:nvSpPr>
        <p:spPr bwMode="auto">
          <a:xfrm>
            <a:off x="381000" y="2286000"/>
            <a:ext cx="8229600" cy="420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spcBef>
                <a:spcPts val="0"/>
              </a:spcBef>
              <a:spcAft>
                <a:spcPts val="0"/>
              </a:spcAft>
              <a:buClrTx/>
              <a:buSzPct val="100000"/>
              <a:buNone/>
              <a:defRPr/>
            </a:pPr>
            <a:r>
              <a:rPr lang="en-US" altLang="en-US" sz="2800" dirty="0" smtClean="0"/>
              <a:t>On 6/2 DCC call, ODE indicated that students with English learner status who did not complete the ELPA Summative in spring of 2020 would be tested on the ELPA Screener in fall 2020 to determine if they still require English language supports.</a:t>
            </a:r>
          </a:p>
          <a:p>
            <a:pPr marL="0" lvl="1" indent="0" eaLnBrk="1" fontAlgn="auto" hangingPunct="1">
              <a:spcBef>
                <a:spcPts val="0"/>
              </a:spcBef>
              <a:spcAft>
                <a:spcPts val="0"/>
              </a:spcAft>
              <a:buClrTx/>
              <a:buSzPct val="100000"/>
              <a:buNone/>
              <a:defRPr/>
            </a:pPr>
            <a:endParaRPr lang="en-US" altLang="en-US" sz="2800" dirty="0"/>
          </a:p>
          <a:p>
            <a:pPr marL="0" lvl="1" indent="0" eaLnBrk="1" fontAlgn="auto" hangingPunct="1">
              <a:spcBef>
                <a:spcPts val="0"/>
              </a:spcBef>
              <a:spcAft>
                <a:spcPts val="0"/>
              </a:spcAft>
              <a:buClrTx/>
              <a:buSzPct val="100000"/>
              <a:buNone/>
              <a:defRPr/>
            </a:pPr>
            <a:r>
              <a:rPr lang="en-US" altLang="en-US" sz="2800" dirty="0" smtClean="0"/>
              <a:t>Further information regarding this policy will be included with guidance in development for statewide testing for school year 2020-21.</a:t>
            </a:r>
          </a:p>
          <a:p>
            <a:pPr marL="0" lvl="1" indent="0" eaLnBrk="1" fontAlgn="auto" hangingPunct="1">
              <a:lnSpc>
                <a:spcPts val="3000"/>
              </a:lnSpc>
              <a:spcBef>
                <a:spcPts val="0"/>
              </a:spcBef>
              <a:spcAft>
                <a:spcPts val="0"/>
              </a:spcAft>
              <a:buClrTx/>
              <a:buSzPct val="100000"/>
              <a:buNone/>
              <a:defRPr/>
            </a:pP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41</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1242239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715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Domain Exemption Guidance</a:t>
            </a:r>
          </a:p>
        </p:txBody>
      </p:sp>
      <p:sp>
        <p:nvSpPr>
          <p:cNvPr id="7" name="Rectangle 3"/>
          <p:cNvSpPr txBox="1">
            <a:spLocks noChangeArrowheads="1"/>
          </p:cNvSpPr>
          <p:nvPr/>
        </p:nvSpPr>
        <p:spPr bwMode="auto">
          <a:xfrm>
            <a:off x="381000" y="1981200"/>
            <a:ext cx="8229600" cy="450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spcBef>
                <a:spcPts val="0"/>
              </a:spcBef>
              <a:spcAft>
                <a:spcPts val="0"/>
              </a:spcAft>
              <a:buClrTx/>
              <a:buSzPct val="100000"/>
              <a:buNone/>
              <a:defRPr/>
            </a:pPr>
            <a:r>
              <a:rPr lang="en-US" altLang="en-US" sz="2800" dirty="0" smtClean="0"/>
              <a:t>Guidance on Domain Exemptions was updated in 2020. A link will be added to this slide when available.</a:t>
            </a:r>
          </a:p>
          <a:p>
            <a:pPr marL="0" lvl="1" indent="0" eaLnBrk="1" fontAlgn="auto" hangingPunct="1">
              <a:spcBef>
                <a:spcPts val="0"/>
              </a:spcBef>
              <a:spcAft>
                <a:spcPts val="0"/>
              </a:spcAft>
              <a:buClrTx/>
              <a:buSzPct val="100000"/>
              <a:buNone/>
              <a:defRPr/>
            </a:pPr>
            <a:r>
              <a:rPr lang="en-US" altLang="en-US" sz="2800" dirty="0" smtClean="0"/>
              <a:t>Document also available in webinar handouts.</a:t>
            </a:r>
          </a:p>
          <a:p>
            <a:pPr marL="0" lvl="1" indent="0" eaLnBrk="1" fontAlgn="auto" hangingPunct="1">
              <a:spcBef>
                <a:spcPts val="0"/>
              </a:spcBef>
              <a:spcAft>
                <a:spcPts val="0"/>
              </a:spcAft>
              <a:buClrTx/>
              <a:buSzPct val="100000"/>
              <a:buNone/>
              <a:defRPr/>
            </a:pPr>
            <a:endParaRPr lang="en-US" altLang="en-US" sz="2800" dirty="0"/>
          </a:p>
          <a:p>
            <a:pPr marL="0" lvl="1" indent="0" eaLnBrk="1" fontAlgn="auto" hangingPunct="1">
              <a:spcBef>
                <a:spcPts val="0"/>
              </a:spcBef>
              <a:spcAft>
                <a:spcPts val="0"/>
              </a:spcAft>
              <a:buClrTx/>
              <a:buSzPct val="100000"/>
              <a:buNone/>
              <a:defRPr/>
            </a:pPr>
            <a:r>
              <a:rPr lang="en-US" altLang="en-US" sz="2800" dirty="0" smtClean="0"/>
              <a:t>Central criterion:</a:t>
            </a:r>
          </a:p>
          <a:p>
            <a:pPr marL="0" lvl="1" indent="0" eaLnBrk="1" fontAlgn="auto" hangingPunct="1">
              <a:spcBef>
                <a:spcPts val="0"/>
              </a:spcBef>
              <a:spcAft>
                <a:spcPts val="0"/>
              </a:spcAft>
              <a:buClrTx/>
              <a:buSzPct val="100000"/>
              <a:buNone/>
              <a:defRPr/>
            </a:pPr>
            <a:r>
              <a:rPr lang="en-US" sz="2400" dirty="0" smtClean="0"/>
              <a:t>The </a:t>
            </a:r>
            <a:r>
              <a:rPr lang="en-US" sz="2400" dirty="0"/>
              <a:t>student’s IEP or 504 team determines that the student’s disability prevents the student from accurately demonstrating what the student knows and can do in English, taking into consideration all other allowable supports and accommodations available on the assessment.  </a:t>
            </a:r>
          </a:p>
          <a:p>
            <a:pPr marL="0" lvl="1" indent="0" eaLnBrk="1" fontAlgn="auto" hangingPunct="1">
              <a:spcBef>
                <a:spcPts val="0"/>
              </a:spcBef>
              <a:spcAft>
                <a:spcPts val="0"/>
              </a:spcAft>
              <a:buClrTx/>
              <a:buSzPct val="100000"/>
              <a:buNone/>
              <a:defRPr/>
            </a:pPr>
            <a:endParaRPr lang="en-US" altLang="en-US" sz="2800" dirty="0" smtClean="0"/>
          </a:p>
          <a:p>
            <a:pPr marL="0" lvl="1" indent="0" eaLnBrk="1" fontAlgn="auto" hangingPunct="1">
              <a:spcBef>
                <a:spcPts val="0"/>
              </a:spcBef>
              <a:spcAft>
                <a:spcPts val="0"/>
              </a:spcAft>
              <a:buClrTx/>
              <a:buSzPct val="100000"/>
              <a:buNone/>
              <a:defRPr/>
            </a:pPr>
            <a:endParaRPr lang="en-US" altLang="en-US" sz="2800" dirty="0" smtClean="0"/>
          </a:p>
          <a:p>
            <a:pPr marL="0" lvl="1" indent="0" eaLnBrk="1" fontAlgn="auto" hangingPunct="1">
              <a:lnSpc>
                <a:spcPts val="3000"/>
              </a:lnSpc>
              <a:spcBef>
                <a:spcPts val="0"/>
              </a:spcBef>
              <a:spcAft>
                <a:spcPts val="0"/>
              </a:spcAft>
              <a:buClrTx/>
              <a:buSzPct val="100000"/>
              <a:buNone/>
              <a:defRPr/>
            </a:pP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42</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1182807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152400"/>
            <a:ext cx="5715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Domain Exemption Guidance, cont.</a:t>
            </a:r>
          </a:p>
        </p:txBody>
      </p:sp>
      <p:sp>
        <p:nvSpPr>
          <p:cNvPr id="7" name="Rectangle 3"/>
          <p:cNvSpPr txBox="1">
            <a:spLocks noChangeArrowheads="1"/>
          </p:cNvSpPr>
          <p:nvPr/>
        </p:nvSpPr>
        <p:spPr bwMode="auto">
          <a:xfrm>
            <a:off x="381000" y="2057400"/>
            <a:ext cx="8229600" cy="443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spcBef>
                <a:spcPts val="0"/>
              </a:spcBef>
              <a:spcAft>
                <a:spcPts val="0"/>
              </a:spcAft>
              <a:buClrTx/>
              <a:buSzPct val="100000"/>
              <a:buNone/>
              <a:defRPr/>
            </a:pPr>
            <a:r>
              <a:rPr lang="en-US" sz="2800" dirty="0" smtClean="0"/>
              <a:t>Q: Why is there repeated text in district-submitted questions?</a:t>
            </a:r>
          </a:p>
          <a:p>
            <a:pPr marL="0" lvl="1" indent="0" eaLnBrk="1" fontAlgn="auto" hangingPunct="1">
              <a:spcBef>
                <a:spcPts val="0"/>
              </a:spcBef>
              <a:spcAft>
                <a:spcPts val="0"/>
              </a:spcAft>
              <a:buClrTx/>
              <a:buSzPct val="100000"/>
              <a:buNone/>
              <a:defRPr/>
            </a:pPr>
            <a:r>
              <a:rPr lang="en-US" sz="2800" dirty="0" smtClean="0"/>
              <a:t>A: For a </a:t>
            </a:r>
            <a:r>
              <a:rPr lang="en-US" sz="2800" i="1" dirty="0" smtClean="0"/>
              <a:t>yes/no</a:t>
            </a:r>
            <a:r>
              <a:rPr lang="en-US" sz="2800" dirty="0" smtClean="0"/>
              <a:t> domain exemption decision, the central question is always the same.</a:t>
            </a:r>
          </a:p>
          <a:p>
            <a:pPr marL="0" lvl="1" indent="0" eaLnBrk="1" fontAlgn="auto" hangingPunct="1">
              <a:spcBef>
                <a:spcPts val="0"/>
              </a:spcBef>
              <a:spcAft>
                <a:spcPts val="0"/>
              </a:spcAft>
              <a:buClrTx/>
              <a:buSzPct val="100000"/>
              <a:buNone/>
              <a:defRPr/>
            </a:pPr>
            <a:endParaRPr lang="en-US" sz="2800" dirty="0"/>
          </a:p>
          <a:p>
            <a:pPr marL="0" lvl="1" indent="0" eaLnBrk="1" fontAlgn="auto" hangingPunct="1">
              <a:spcBef>
                <a:spcPts val="0"/>
              </a:spcBef>
              <a:spcAft>
                <a:spcPts val="0"/>
              </a:spcAft>
              <a:buClrTx/>
              <a:buSzPct val="100000"/>
              <a:buNone/>
              <a:defRPr/>
            </a:pPr>
            <a:r>
              <a:rPr lang="en-US" sz="2800" dirty="0" smtClean="0"/>
              <a:t>However, questions about </a:t>
            </a:r>
            <a:r>
              <a:rPr lang="en-US" sz="2800" i="1" dirty="0" smtClean="0"/>
              <a:t>how</a:t>
            </a:r>
            <a:r>
              <a:rPr lang="en-US" sz="2800" dirty="0" smtClean="0"/>
              <a:t> to serve a student or </a:t>
            </a:r>
            <a:r>
              <a:rPr lang="en-US" sz="2800" i="1" dirty="0" smtClean="0"/>
              <a:t>what kind </a:t>
            </a:r>
            <a:r>
              <a:rPr lang="en-US" sz="2800" dirty="0" smtClean="0"/>
              <a:t>of accommodations could be useful will have varying answers.</a:t>
            </a:r>
            <a:endParaRPr lang="en-US" sz="2400" dirty="0"/>
          </a:p>
          <a:p>
            <a:pPr marL="0" lvl="1" indent="0" eaLnBrk="1" fontAlgn="auto" hangingPunct="1">
              <a:spcBef>
                <a:spcPts val="0"/>
              </a:spcBef>
              <a:spcAft>
                <a:spcPts val="0"/>
              </a:spcAft>
              <a:buClrTx/>
              <a:buSzPct val="100000"/>
              <a:buNone/>
              <a:defRPr/>
            </a:pPr>
            <a:endParaRPr lang="en-US" altLang="en-US" sz="2800" dirty="0" smtClean="0"/>
          </a:p>
          <a:p>
            <a:pPr marL="0" lvl="1" indent="0" eaLnBrk="1" fontAlgn="auto" hangingPunct="1">
              <a:spcBef>
                <a:spcPts val="0"/>
              </a:spcBef>
              <a:spcAft>
                <a:spcPts val="0"/>
              </a:spcAft>
              <a:buClrTx/>
              <a:buSzPct val="100000"/>
              <a:buNone/>
              <a:defRPr/>
            </a:pPr>
            <a:endParaRPr lang="en-US" altLang="en-US" sz="2800" dirty="0" smtClean="0"/>
          </a:p>
          <a:p>
            <a:pPr marL="0" lvl="1" indent="0" eaLnBrk="1" fontAlgn="auto" hangingPunct="1">
              <a:lnSpc>
                <a:spcPts val="3000"/>
              </a:lnSpc>
              <a:spcBef>
                <a:spcPts val="0"/>
              </a:spcBef>
              <a:spcAft>
                <a:spcPts val="0"/>
              </a:spcAft>
              <a:buClrTx/>
              <a:buSzPct val="100000"/>
              <a:buNone/>
              <a:defRPr/>
            </a:pP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43</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768792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New Accommodations</a:t>
            </a:r>
          </a:p>
        </p:txBody>
      </p:sp>
      <p:sp>
        <p:nvSpPr>
          <p:cNvPr id="7" name="Rectangle 3"/>
          <p:cNvSpPr txBox="1">
            <a:spLocks noChangeArrowheads="1"/>
          </p:cNvSpPr>
          <p:nvPr/>
        </p:nvSpPr>
        <p:spPr bwMode="auto">
          <a:xfrm>
            <a:off x="381000" y="2233057"/>
            <a:ext cx="8229600" cy="412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0"/>
              </a:spcAft>
              <a:buClrTx/>
              <a:buSzPct val="100000"/>
              <a:buNone/>
              <a:defRPr/>
            </a:pPr>
            <a:r>
              <a:rPr lang="en-US" altLang="en-US" sz="2800" dirty="0" smtClean="0"/>
              <a:t>Two targeted accommodations were added in spring 2020:</a:t>
            </a:r>
          </a:p>
          <a:p>
            <a:pPr marL="342900" lvl="1" indent="-3429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Transfer Student Responses</a:t>
            </a:r>
          </a:p>
          <a:p>
            <a:pPr marL="342900" lvl="1" indent="-3429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Read Aloud for Students with Reading Exemption</a:t>
            </a:r>
          </a:p>
          <a:p>
            <a:pPr marL="342900" lvl="1" indent="-342900" eaLnBrk="1" fontAlgn="auto" hangingPunct="1">
              <a:lnSpc>
                <a:spcPts val="3000"/>
              </a:lnSpc>
              <a:spcBef>
                <a:spcPts val="0"/>
              </a:spcBef>
              <a:spcAft>
                <a:spcPts val="0"/>
              </a:spcAft>
              <a:buClrTx/>
              <a:buSzPct val="100000"/>
              <a:buFont typeface="Arial" panose="020B0604020202020204" pitchFamily="34" charset="0"/>
              <a:buChar char="•"/>
              <a:defRPr/>
            </a:pPr>
            <a:endParaRPr lang="en-US" altLang="en-US" sz="2800" dirty="0"/>
          </a:p>
          <a:p>
            <a:pPr marL="0" lvl="1" indent="0" eaLnBrk="1" fontAlgn="auto" hangingPunct="1">
              <a:lnSpc>
                <a:spcPts val="3000"/>
              </a:lnSpc>
              <a:spcBef>
                <a:spcPts val="0"/>
              </a:spcBef>
              <a:spcAft>
                <a:spcPts val="0"/>
              </a:spcAft>
              <a:buClrTx/>
              <a:buSzPct val="100000"/>
              <a:buNone/>
              <a:defRPr/>
            </a:pPr>
            <a:r>
              <a:rPr lang="en-US" altLang="en-US" sz="2800" dirty="0" smtClean="0"/>
              <a:t>Districts requested one new accommodation:</a:t>
            </a:r>
          </a:p>
          <a:p>
            <a:pPr marL="342900" lvl="1" indent="-3429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Comforting Presence</a:t>
            </a:r>
            <a:endParaRPr lang="en-US" altLang="en-US" sz="2500" dirty="0"/>
          </a:p>
          <a:p>
            <a:pPr marL="0" lvl="1" indent="0" eaLnBrk="1" fontAlgn="auto" hangingPunct="1">
              <a:lnSpc>
                <a:spcPts val="3000"/>
              </a:lnSpc>
              <a:spcBef>
                <a:spcPts val="0"/>
              </a:spcBef>
              <a:spcAft>
                <a:spcPts val="0"/>
              </a:spcAft>
              <a:buClrTx/>
              <a:buSzPct val="100000"/>
              <a:buNone/>
              <a:defRPr/>
            </a:pPr>
            <a:endParaRPr lang="en-US" altLang="en-US" sz="2800" dirty="0" smtClean="0">
              <a:solidFill>
                <a:schemeClr val="tx1">
                  <a:lumMod val="50000"/>
                </a:schemeClr>
              </a:solidFill>
            </a:endParaRPr>
          </a:p>
          <a:p>
            <a:pPr marL="0" lvl="1" indent="0" eaLnBrk="1" fontAlgn="auto" hangingPunct="1">
              <a:lnSpc>
                <a:spcPts val="3000"/>
              </a:lnSpc>
              <a:spcBef>
                <a:spcPts val="600"/>
              </a:spcBef>
              <a:spcAft>
                <a:spcPts val="1200"/>
              </a:spcAft>
              <a:buSzPct val="70000"/>
              <a:buNone/>
              <a:defRPr/>
            </a:pPr>
            <a:r>
              <a:rPr lang="en-US" altLang="en-US" sz="2800" dirty="0" smtClean="0">
                <a:solidFill>
                  <a:schemeClr val="tx1">
                    <a:lumMod val="50000"/>
                  </a:schemeClr>
                </a:solidFill>
              </a:rPr>
              <a:t>Text formally presented to ELPA21 on May 29.</a:t>
            </a: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44</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920559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Alt-ELPA Update</a:t>
            </a:r>
          </a:p>
        </p:txBody>
      </p:sp>
      <p:sp>
        <p:nvSpPr>
          <p:cNvPr id="7" name="Rectangle 3"/>
          <p:cNvSpPr txBox="1">
            <a:spLocks noChangeArrowheads="1"/>
          </p:cNvSpPr>
          <p:nvPr/>
        </p:nvSpPr>
        <p:spPr bwMode="auto">
          <a:xfrm>
            <a:off x="381000" y="2362200"/>
            <a:ext cx="8229600" cy="412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0"/>
              </a:spcAft>
              <a:buClrTx/>
              <a:buSzPct val="100000"/>
              <a:buNone/>
              <a:defRPr/>
            </a:pPr>
            <a:r>
              <a:rPr lang="en-US" altLang="en-US" sz="2800" dirty="0" smtClean="0"/>
              <a:t>An Alt-ELPA is in development for students with the most significant cognitive disabilities. This would be the ELPA equivalent of the Oregon Extended Assessment.</a:t>
            </a:r>
          </a:p>
          <a:p>
            <a:pPr marL="0" lvl="1" indent="0" eaLnBrk="1" fontAlgn="auto" hangingPunct="1">
              <a:lnSpc>
                <a:spcPts val="3000"/>
              </a:lnSpc>
              <a:spcBef>
                <a:spcPts val="0"/>
              </a:spcBef>
              <a:spcAft>
                <a:spcPts val="0"/>
              </a:spcAft>
              <a:buClrTx/>
              <a:buSzPct val="100000"/>
              <a:buNone/>
              <a:defRPr/>
            </a:pPr>
            <a:endParaRPr lang="en-US" altLang="en-US" sz="2800" dirty="0"/>
          </a:p>
          <a:p>
            <a:pPr marL="0" lvl="1" indent="0" eaLnBrk="1" fontAlgn="auto" hangingPunct="1">
              <a:lnSpc>
                <a:spcPts val="3000"/>
              </a:lnSpc>
              <a:spcBef>
                <a:spcPts val="0"/>
              </a:spcBef>
              <a:spcAft>
                <a:spcPts val="0"/>
              </a:spcAft>
              <a:buClrTx/>
              <a:buSzPct val="100000"/>
              <a:buNone/>
              <a:defRPr/>
            </a:pPr>
            <a:r>
              <a:rPr lang="en-US" altLang="en-US" sz="2800" dirty="0" smtClean="0"/>
              <a:t>Timeline below applies to Summative development; Screener consideration to follow.</a:t>
            </a:r>
          </a:p>
          <a:p>
            <a:pPr marL="457200" lvl="1" indent="-4572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Administration pilot 2021-22</a:t>
            </a:r>
          </a:p>
          <a:p>
            <a:pPr marL="457200" lvl="1" indent="-4572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Field test 2022-23</a:t>
            </a:r>
          </a:p>
          <a:p>
            <a:pPr marL="457200" lvl="1" indent="-4572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Operational 2023-24</a:t>
            </a:r>
            <a:endParaRPr lang="en-US" altLang="en-US" sz="2500" dirty="0" smtClean="0"/>
          </a:p>
          <a:p>
            <a:pPr marL="511175" lvl="1" indent="-511175" eaLnBrk="1" fontAlgn="auto" hangingPunct="1">
              <a:lnSpc>
                <a:spcPts val="3000"/>
              </a:lnSpc>
              <a:spcBef>
                <a:spcPts val="600"/>
              </a:spcBef>
              <a:spcAft>
                <a:spcPts val="1200"/>
              </a:spcAft>
              <a:buSzPct val="70000"/>
              <a:buFont typeface="Arial" panose="020B0604020202020204" pitchFamily="34" charset="0"/>
              <a:buChar char="•"/>
              <a:defRPr/>
            </a:pP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45</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897881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Future K and K Screening</a:t>
            </a:r>
          </a:p>
        </p:txBody>
      </p:sp>
      <p:sp>
        <p:nvSpPr>
          <p:cNvPr id="7" name="Rectangle 3"/>
          <p:cNvSpPr txBox="1">
            <a:spLocks noChangeArrowheads="1"/>
          </p:cNvSpPr>
          <p:nvPr/>
        </p:nvSpPr>
        <p:spPr bwMode="auto">
          <a:xfrm>
            <a:off x="381000" y="2057400"/>
            <a:ext cx="8229600" cy="443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0"/>
              </a:spcAft>
              <a:buClrTx/>
              <a:buSzPct val="100000"/>
              <a:buNone/>
              <a:defRPr/>
            </a:pPr>
            <a:r>
              <a:rPr lang="en-US" altLang="en-US" sz="2800" dirty="0" smtClean="0"/>
              <a:t>Future K window extended:</a:t>
            </a:r>
          </a:p>
          <a:p>
            <a:pPr marL="457200" lvl="1" indent="-4572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Was March 1 through August 14, inclusive</a:t>
            </a:r>
          </a:p>
          <a:p>
            <a:pPr marL="457200" lvl="1" indent="-457200" eaLnBrk="1" fontAlgn="auto" hangingPunct="1">
              <a:lnSpc>
                <a:spcPts val="3000"/>
              </a:lnSpc>
              <a:spcBef>
                <a:spcPts val="0"/>
              </a:spcBef>
              <a:spcAft>
                <a:spcPts val="0"/>
              </a:spcAft>
              <a:buClrTx/>
              <a:buSzPct val="100000"/>
              <a:buFont typeface="Arial" panose="020B0604020202020204" pitchFamily="34" charset="0"/>
              <a:buChar char="•"/>
              <a:defRPr/>
            </a:pPr>
            <a:r>
              <a:rPr lang="en-US" altLang="en-US" sz="2800" dirty="0" smtClean="0"/>
              <a:t>Extended to March 1 through December 31, inclusive</a:t>
            </a:r>
          </a:p>
          <a:p>
            <a:pPr marL="0" lvl="1" indent="0" eaLnBrk="1" fontAlgn="auto" hangingPunct="1">
              <a:lnSpc>
                <a:spcPts val="3000"/>
              </a:lnSpc>
              <a:spcBef>
                <a:spcPts val="0"/>
              </a:spcBef>
              <a:spcAft>
                <a:spcPts val="0"/>
              </a:spcAft>
              <a:buClrTx/>
              <a:buSzPct val="100000"/>
              <a:buNone/>
              <a:defRPr/>
            </a:pPr>
            <a:r>
              <a:rPr lang="en-US" altLang="en-US" sz="2800" dirty="0" smtClean="0"/>
              <a:t>(Note that Screener was not available for part of this extended window due to impacts from COVID)</a:t>
            </a:r>
          </a:p>
          <a:p>
            <a:pPr marL="0" lvl="1" indent="0" eaLnBrk="1" fontAlgn="auto" hangingPunct="1">
              <a:lnSpc>
                <a:spcPts val="3000"/>
              </a:lnSpc>
              <a:spcBef>
                <a:spcPts val="0"/>
              </a:spcBef>
              <a:spcAft>
                <a:spcPts val="0"/>
              </a:spcAft>
              <a:buClrTx/>
              <a:buSzPct val="100000"/>
              <a:buNone/>
              <a:defRPr/>
            </a:pPr>
            <a:endParaRPr lang="en-US" altLang="en-US" sz="2800" dirty="0" smtClean="0"/>
          </a:p>
          <a:p>
            <a:pPr marL="0" lvl="1" indent="0" eaLnBrk="1" fontAlgn="auto" hangingPunct="1">
              <a:lnSpc>
                <a:spcPts val="3000"/>
              </a:lnSpc>
              <a:spcBef>
                <a:spcPts val="0"/>
              </a:spcBef>
              <a:spcAft>
                <a:spcPts val="0"/>
              </a:spcAft>
              <a:buClrTx/>
              <a:buSzPct val="100000"/>
              <a:buNone/>
              <a:defRPr/>
            </a:pPr>
            <a:r>
              <a:rPr lang="en-US" altLang="en-US" sz="2800" dirty="0" smtClean="0"/>
              <a:t>Also a focus of ELPA21 research (following slides)</a:t>
            </a:r>
            <a:endParaRPr lang="en-US" altLang="en-US" sz="2800" dirty="0">
              <a:solidFill>
                <a:schemeClr val="tx1">
                  <a:lumMod val="50000"/>
                </a:schemeClr>
              </a:solidFill>
            </a:endParaRPr>
          </a:p>
        </p:txBody>
      </p:sp>
      <p:sp>
        <p:nvSpPr>
          <p:cNvPr id="2" name="Slide Number Placeholder 1"/>
          <p:cNvSpPr>
            <a:spLocks noGrp="1"/>
          </p:cNvSpPr>
          <p:nvPr>
            <p:ph type="sldNum" sz="quarter" idx="10"/>
          </p:nvPr>
        </p:nvSpPr>
        <p:spPr/>
        <p:txBody>
          <a:bodyPr/>
          <a:lstStyle/>
          <a:p>
            <a:fld id="{D16AC7E5-7E7A-4455-8A13-FD1063EE8E5D}" type="slidenum">
              <a:rPr lang="en-US" smtClean="0"/>
              <a:t>46</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3166898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743200" y="228600"/>
            <a:ext cx="60198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ELPA21 Research: Areas of Investigation</a:t>
            </a:r>
          </a:p>
        </p:txBody>
      </p:sp>
      <p:sp>
        <p:nvSpPr>
          <p:cNvPr id="7" name="Rectangle 3"/>
          <p:cNvSpPr txBox="1">
            <a:spLocks noChangeArrowheads="1"/>
          </p:cNvSpPr>
          <p:nvPr/>
        </p:nvSpPr>
        <p:spPr bwMode="auto">
          <a:xfrm>
            <a:off x="381000" y="2362200"/>
            <a:ext cx="8229600" cy="412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11175" lvl="1" indent="-511175"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Comparison of student performance on Screener and Summative</a:t>
            </a:r>
          </a:p>
          <a:p>
            <a:pPr marL="511175" lvl="1" indent="-511175"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Analysis of teachers’ ratings of K student proficiency for students screened</a:t>
            </a:r>
          </a:p>
          <a:p>
            <a:pPr marL="511175" lvl="1" indent="-511175"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Analysis of student proficiency and growth by time of year when screened</a:t>
            </a: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47</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21714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819400" y="228600"/>
            <a:ext cx="59436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ELPA21 Research: Conclusions</a:t>
            </a:r>
          </a:p>
        </p:txBody>
      </p:sp>
      <p:sp>
        <p:nvSpPr>
          <p:cNvPr id="7" name="Rectangle 3"/>
          <p:cNvSpPr txBox="1">
            <a:spLocks noChangeArrowheads="1"/>
          </p:cNvSpPr>
          <p:nvPr/>
        </p:nvSpPr>
        <p:spPr bwMode="auto">
          <a:xfrm>
            <a:off x="381000" y="2362200"/>
            <a:ext cx="8229600" cy="383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Students who register early for Kindergarten and achieve 3s or higher on tested domains</a:t>
            </a:r>
          </a:p>
          <a:p>
            <a:pPr marL="731837" lvl="2"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2900" dirty="0" smtClean="0"/>
              <a:t>Are more likely to be classified as Proficient on the ELPA Summative</a:t>
            </a:r>
          </a:p>
          <a:p>
            <a:pPr marL="731837" lvl="2"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2900" dirty="0" smtClean="0"/>
              <a:t>Perform well on other state measures, such as early literacy assessments</a:t>
            </a:r>
          </a:p>
          <a:p>
            <a:pPr marL="274637" lvl="2" indent="0" eaLnBrk="1" fontAlgn="auto" hangingPunct="1">
              <a:lnSpc>
                <a:spcPts val="3000"/>
              </a:lnSpc>
              <a:spcBef>
                <a:spcPts val="0"/>
              </a:spcBef>
              <a:spcAft>
                <a:spcPts val="600"/>
              </a:spcAft>
              <a:buClrTx/>
              <a:buSzPct val="100000"/>
              <a:buNone/>
              <a:defRPr/>
            </a:pPr>
            <a:endParaRPr lang="en-US" altLang="en-US" sz="2900" dirty="0" smtClean="0"/>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Writing performance should not be ignored</a:t>
            </a:r>
          </a:p>
        </p:txBody>
      </p:sp>
      <p:sp>
        <p:nvSpPr>
          <p:cNvPr id="2" name="Slide Number Placeholder 1"/>
          <p:cNvSpPr>
            <a:spLocks noGrp="1"/>
          </p:cNvSpPr>
          <p:nvPr>
            <p:ph type="sldNum" sz="quarter" idx="10"/>
          </p:nvPr>
        </p:nvSpPr>
        <p:spPr/>
        <p:txBody>
          <a:bodyPr/>
          <a:lstStyle/>
          <a:p>
            <a:fld id="{D16AC7E5-7E7A-4455-8A13-FD1063EE8E5D}" type="slidenum">
              <a:rPr lang="en-US" smtClean="0"/>
              <a:t>48</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3022215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743200" y="228600"/>
            <a:ext cx="60198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ELPA21 Research: Conclusions, cont.</a:t>
            </a:r>
          </a:p>
        </p:txBody>
      </p:sp>
      <p:sp>
        <p:nvSpPr>
          <p:cNvPr id="7" name="Rectangle 3"/>
          <p:cNvSpPr txBox="1">
            <a:spLocks noChangeArrowheads="1"/>
          </p:cNvSpPr>
          <p:nvPr/>
        </p:nvSpPr>
        <p:spPr bwMode="auto">
          <a:xfrm>
            <a:off x="381000" y="2590800"/>
            <a:ext cx="8229600" cy="36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Students with performance levels 1 or 2 in any domain should not be considered Proficient</a:t>
            </a:r>
          </a:p>
          <a:p>
            <a:pPr marL="0" lvl="1" indent="0" eaLnBrk="1" fontAlgn="auto" hangingPunct="1">
              <a:lnSpc>
                <a:spcPts val="3000"/>
              </a:lnSpc>
              <a:spcBef>
                <a:spcPts val="0"/>
              </a:spcBef>
              <a:spcAft>
                <a:spcPts val="600"/>
              </a:spcAft>
              <a:buClrTx/>
              <a:buSzPct val="100000"/>
              <a:buNone/>
              <a:defRPr/>
            </a:pPr>
            <a:endParaRPr lang="en-US" altLang="en-US" sz="3200" dirty="0"/>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Attention should be paid to when the test is administered (before school year, in the fall, during or after annual Summative)</a:t>
            </a: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49</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119578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019800" cy="1325563"/>
          </a:xfrm>
        </p:spPr>
        <p:txBody>
          <a:bodyPr>
            <a:normAutofit/>
          </a:bodyPr>
          <a:lstStyle/>
          <a:p>
            <a:pPr eaLnBrk="1" hangingPunct="1">
              <a:defRPr/>
            </a:pPr>
            <a:r>
              <a:rPr lang="en-US" altLang="en-US">
                <a:solidFill>
                  <a:schemeClr val="bg1"/>
                </a:solidFill>
                <a:ea typeface="+mn-ea"/>
                <a:cs typeface="+mn-cs"/>
              </a:rPr>
              <a:t>Screener and </a:t>
            </a:r>
            <a:r>
              <a:rPr lang="en-US" altLang="en-US" dirty="0">
                <a:solidFill>
                  <a:schemeClr val="bg1"/>
                </a:solidFill>
                <a:ea typeface="+mn-ea"/>
                <a:cs typeface="+mn-cs"/>
              </a:rPr>
              <a:t>Summative</a:t>
            </a:r>
            <a:endParaRPr lang="en-US" dirty="0">
              <a:solidFill>
                <a:schemeClr val="bg1"/>
              </a:solidFill>
            </a:endParaRPr>
          </a:p>
        </p:txBody>
      </p:sp>
      <p:sp>
        <p:nvSpPr>
          <p:cNvPr id="6" name="Content Placeholder 5"/>
          <p:cNvSpPr>
            <a:spLocks noGrp="1"/>
          </p:cNvSpPr>
          <p:nvPr>
            <p:ph sz="half" idx="2"/>
          </p:nvPr>
        </p:nvSpPr>
        <p:spPr>
          <a:xfrm>
            <a:off x="629842" y="2057401"/>
            <a:ext cx="3868340" cy="2286000"/>
          </a:xfrm>
          <a:ln>
            <a:solidFill>
              <a:schemeClr val="tx1"/>
            </a:solidFill>
          </a:ln>
        </p:spPr>
        <p:txBody>
          <a:bodyPr>
            <a:normAutofit fontScale="92500" lnSpcReduction="20000"/>
          </a:bodyPr>
          <a:lstStyle/>
          <a:p>
            <a:pPr marL="0" indent="0" algn="ctr">
              <a:buNone/>
            </a:pPr>
            <a:r>
              <a:rPr lang="en-US" b="1" dirty="0"/>
              <a:t>Screener</a:t>
            </a:r>
          </a:p>
          <a:p>
            <a:r>
              <a:rPr lang="en-US" dirty="0"/>
              <a:t>Year-round</a:t>
            </a:r>
          </a:p>
          <a:p>
            <a:r>
              <a:rPr lang="en-US" dirty="0"/>
              <a:t>Determines eligibility for ELD services</a:t>
            </a:r>
          </a:p>
          <a:p>
            <a:r>
              <a:rPr lang="en-US" dirty="0"/>
              <a:t>Taken once</a:t>
            </a:r>
          </a:p>
          <a:p>
            <a:r>
              <a:rPr lang="en-US" dirty="0"/>
              <a:t>Fixed form</a:t>
            </a:r>
          </a:p>
        </p:txBody>
      </p:sp>
      <p:sp>
        <p:nvSpPr>
          <p:cNvPr id="8" name="Content Placeholder 7"/>
          <p:cNvSpPr>
            <a:spLocks noGrp="1"/>
          </p:cNvSpPr>
          <p:nvPr>
            <p:ph sz="quarter" idx="4"/>
          </p:nvPr>
        </p:nvSpPr>
        <p:spPr>
          <a:xfrm>
            <a:off x="4629152" y="2057401"/>
            <a:ext cx="3887391" cy="2286000"/>
          </a:xfrm>
          <a:ln>
            <a:solidFill>
              <a:schemeClr val="tx1"/>
            </a:solidFill>
          </a:ln>
        </p:spPr>
        <p:txBody>
          <a:bodyPr>
            <a:normAutofit fontScale="92500" lnSpcReduction="20000"/>
          </a:bodyPr>
          <a:lstStyle/>
          <a:p>
            <a:pPr marL="0" indent="0" algn="ctr">
              <a:buNone/>
            </a:pPr>
            <a:r>
              <a:rPr lang="en-US" b="1" dirty="0"/>
              <a:t>Summative</a:t>
            </a:r>
          </a:p>
          <a:p>
            <a:r>
              <a:rPr lang="en-US" dirty="0"/>
              <a:t>Specific testing window</a:t>
            </a:r>
          </a:p>
          <a:p>
            <a:r>
              <a:rPr lang="en-US" dirty="0"/>
              <a:t>Determines readiness to exit ELD program</a:t>
            </a:r>
          </a:p>
          <a:p>
            <a:r>
              <a:rPr lang="en-US" dirty="0"/>
              <a:t>Taken yearly</a:t>
            </a:r>
          </a:p>
          <a:p>
            <a:r>
              <a:rPr lang="en-US" dirty="0"/>
              <a:t>Semi-adaptive</a:t>
            </a:r>
          </a:p>
        </p:txBody>
      </p:sp>
      <p:sp>
        <p:nvSpPr>
          <p:cNvPr id="3" name="Slide Number Placeholder 2"/>
          <p:cNvSpPr>
            <a:spLocks noGrp="1"/>
          </p:cNvSpPr>
          <p:nvPr>
            <p:ph type="sldNum" sz="quarter" idx="10"/>
          </p:nvPr>
        </p:nvSpPr>
        <p:spPr/>
        <p:txBody>
          <a:bodyPr/>
          <a:lstStyle/>
          <a:p>
            <a:fld id="{D16AC7E5-7E7A-4455-8A13-FD1063EE8E5D}" type="slidenum">
              <a:rPr lang="en-US" smtClean="0"/>
              <a:t>5</a:t>
            </a:fld>
            <a:endParaRPr lang="en-US" dirty="0"/>
          </a:p>
        </p:txBody>
      </p:sp>
      <p:sp>
        <p:nvSpPr>
          <p:cNvPr id="5" name="TextBox 4"/>
          <p:cNvSpPr txBox="1"/>
          <p:nvPr/>
        </p:nvSpPr>
        <p:spPr>
          <a:xfrm>
            <a:off x="5255" y="6488668"/>
            <a:ext cx="1447800" cy="369332"/>
          </a:xfrm>
          <a:prstGeom prst="rect">
            <a:avLst/>
          </a:prstGeom>
          <a:noFill/>
        </p:spPr>
        <p:txBody>
          <a:bodyPr wrap="square" rtlCol="0">
            <a:spAutoFit/>
          </a:bodyPr>
          <a:lstStyle/>
          <a:p>
            <a:r>
              <a:rPr lang="en-US" dirty="0">
                <a:solidFill>
                  <a:schemeClr val="bg2">
                    <a:lumMod val="90000"/>
                  </a:schemeClr>
                </a:solidFill>
              </a:rPr>
              <a:t>Introduction</a:t>
            </a:r>
          </a:p>
        </p:txBody>
      </p:sp>
      <p:sp>
        <p:nvSpPr>
          <p:cNvPr id="9" name="TextBox 8"/>
          <p:cNvSpPr txBox="1"/>
          <p:nvPr/>
        </p:nvSpPr>
        <p:spPr>
          <a:xfrm>
            <a:off x="629841" y="4398080"/>
            <a:ext cx="7886701" cy="1661993"/>
          </a:xfrm>
          <a:prstGeom prst="rect">
            <a:avLst/>
          </a:prstGeom>
          <a:noFill/>
          <a:ln>
            <a:solidFill>
              <a:schemeClr val="tx1"/>
            </a:solidFill>
          </a:ln>
        </p:spPr>
        <p:txBody>
          <a:bodyPr wrap="square" rtlCol="0">
            <a:spAutoFit/>
          </a:bodyPr>
          <a:lstStyle/>
          <a:p>
            <a:pPr algn="ctr"/>
            <a:r>
              <a:rPr lang="en-US" sz="2400" b="1" dirty="0">
                <a:latin typeface="+mn-lt"/>
              </a:rPr>
              <a:t>Similarities</a:t>
            </a:r>
            <a:endParaRPr lang="en-US" sz="2400" dirty="0">
              <a:latin typeface="+mn-lt"/>
            </a:endParaRPr>
          </a:p>
          <a:p>
            <a:pPr marL="457200" indent="-457200">
              <a:buFont typeface="Arial" panose="020B0604020202020204" pitchFamily="34" charset="0"/>
              <a:buChar char="•"/>
            </a:pPr>
            <a:r>
              <a:rPr lang="en-US" sz="2600" dirty="0">
                <a:latin typeface="+mn-lt"/>
              </a:rPr>
              <a:t>Online administration</a:t>
            </a:r>
          </a:p>
          <a:p>
            <a:pPr marL="457200" indent="-457200">
              <a:buFont typeface="Arial" panose="020B0604020202020204" pitchFamily="34" charset="0"/>
              <a:buChar char="•"/>
            </a:pPr>
            <a:r>
              <a:rPr lang="en-US" sz="2600" dirty="0">
                <a:latin typeface="+mn-lt"/>
              </a:rPr>
              <a:t>Design, scoring, interface, report</a:t>
            </a:r>
          </a:p>
          <a:p>
            <a:pPr marL="457200" indent="-457200">
              <a:buFont typeface="Arial" panose="020B0604020202020204" pitchFamily="34" charset="0"/>
              <a:buChar char="•"/>
            </a:pPr>
            <a:r>
              <a:rPr lang="en-US" sz="2600" dirty="0">
                <a:latin typeface="+mn-lt"/>
              </a:rPr>
              <a:t>Accommodations and supports</a:t>
            </a:r>
          </a:p>
        </p:txBody>
      </p:sp>
    </p:spTree>
    <p:extLst>
      <p:ext uri="{BB962C8B-B14F-4D97-AF65-F5344CB8AC3E}">
        <p14:creationId xmlns:p14="http://schemas.microsoft.com/office/powerpoint/2010/main" val="215190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States to Decide</a:t>
            </a:r>
          </a:p>
        </p:txBody>
      </p:sp>
      <p:sp>
        <p:nvSpPr>
          <p:cNvPr id="7" name="Rectangle 3"/>
          <p:cNvSpPr txBox="1">
            <a:spLocks noChangeArrowheads="1"/>
          </p:cNvSpPr>
          <p:nvPr/>
        </p:nvSpPr>
        <p:spPr bwMode="auto">
          <a:xfrm>
            <a:off x="381000" y="2362200"/>
            <a:ext cx="8229600" cy="383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600"/>
              </a:spcAft>
              <a:buClrTx/>
              <a:buSzPct val="100000"/>
              <a:buNone/>
              <a:defRPr/>
            </a:pPr>
            <a:r>
              <a:rPr lang="en-US" altLang="en-US" sz="3200" dirty="0" smtClean="0"/>
              <a:t>Two recommended options</a:t>
            </a:r>
          </a:p>
          <a:p>
            <a:pPr marL="0" lvl="1" indent="0" eaLnBrk="1" fontAlgn="auto" hangingPunct="1">
              <a:lnSpc>
                <a:spcPts val="3000"/>
              </a:lnSpc>
              <a:spcBef>
                <a:spcPts val="0"/>
              </a:spcBef>
              <a:spcAft>
                <a:spcPts val="600"/>
              </a:spcAft>
              <a:buClrTx/>
              <a:buSzPct val="100000"/>
              <a:buNone/>
              <a:defRPr/>
            </a:pPr>
            <a:endParaRPr lang="en-US" altLang="en-US" sz="3200" dirty="0"/>
          </a:p>
          <a:p>
            <a:pPr marL="0" lvl="1" indent="0" eaLnBrk="1" fontAlgn="auto" hangingPunct="1">
              <a:lnSpc>
                <a:spcPts val="3000"/>
              </a:lnSpc>
              <a:spcBef>
                <a:spcPts val="0"/>
              </a:spcBef>
              <a:spcAft>
                <a:spcPts val="600"/>
              </a:spcAft>
              <a:buClrTx/>
              <a:buSzPct val="100000"/>
              <a:buNone/>
              <a:defRPr/>
            </a:pPr>
            <a:r>
              <a:rPr lang="en-US" altLang="en-US" sz="3200" dirty="0" smtClean="0"/>
              <a:t>Option 1: “3333” Enhancement</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Students entering Kindergarten would be considered Proficient with results of 3 or more in all tested domains.</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States would determine “window” for this scoring profile.</a:t>
            </a: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50</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1765920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States to Decide, cont.</a:t>
            </a:r>
          </a:p>
        </p:txBody>
      </p:sp>
      <p:sp>
        <p:nvSpPr>
          <p:cNvPr id="7" name="Rectangle 3"/>
          <p:cNvSpPr txBox="1">
            <a:spLocks noChangeArrowheads="1"/>
          </p:cNvSpPr>
          <p:nvPr/>
        </p:nvSpPr>
        <p:spPr bwMode="auto">
          <a:xfrm>
            <a:off x="381000" y="2209800"/>
            <a:ext cx="8229600" cy="39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600"/>
              </a:spcAft>
              <a:buClrTx/>
              <a:buSzPct val="100000"/>
              <a:buNone/>
              <a:defRPr/>
            </a:pPr>
            <a:r>
              <a:rPr lang="en-US" altLang="en-US" sz="3200" dirty="0" smtClean="0"/>
              <a:t>Option 2: “Add a category” Enhancement</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Create a new intermediate category between current Progressing and Proficient.</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Students entering Kindergarten would fall into this category if they obtain 3 or more in all tested domains.</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States determine if this new category is equivalent to Proficient or if it requires monitoring.</a:t>
            </a: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51</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850043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76600" y="228600"/>
            <a:ext cx="54864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States to Decide, Timeline</a:t>
            </a:r>
          </a:p>
        </p:txBody>
      </p:sp>
      <p:sp>
        <p:nvSpPr>
          <p:cNvPr id="7" name="Rectangle 3"/>
          <p:cNvSpPr txBox="1">
            <a:spLocks noChangeArrowheads="1"/>
          </p:cNvSpPr>
          <p:nvPr/>
        </p:nvSpPr>
        <p:spPr bwMode="auto">
          <a:xfrm>
            <a:off x="381000" y="2209800"/>
            <a:ext cx="8229600" cy="39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algn="ctr" eaLnBrk="1" fontAlgn="auto" hangingPunct="1">
              <a:lnSpc>
                <a:spcPts val="3000"/>
              </a:lnSpc>
              <a:spcBef>
                <a:spcPts val="0"/>
              </a:spcBef>
              <a:spcAft>
                <a:spcPts val="600"/>
              </a:spcAft>
              <a:buClrTx/>
              <a:buSzPct val="100000"/>
              <a:buNone/>
              <a:defRPr/>
            </a:pPr>
            <a:r>
              <a:rPr lang="en-US" altLang="en-US" sz="3200" dirty="0" smtClean="0"/>
              <a:t>2020</a:t>
            </a:r>
          </a:p>
          <a:p>
            <a:pPr marL="0" lvl="1" indent="0" eaLnBrk="1" fontAlgn="auto" hangingPunct="1">
              <a:lnSpc>
                <a:spcPts val="3000"/>
              </a:lnSpc>
              <a:spcBef>
                <a:spcPts val="0"/>
              </a:spcBef>
              <a:spcAft>
                <a:spcPts val="600"/>
              </a:spcAft>
              <a:buClrTx/>
              <a:buSzPct val="100000"/>
              <a:buNone/>
              <a:defRPr/>
            </a:pPr>
            <a:r>
              <a:rPr lang="en-US" altLang="en-US" sz="3200" dirty="0" smtClean="0"/>
              <a:t>Summer: gather feedback for ELPA21</a:t>
            </a:r>
          </a:p>
          <a:p>
            <a:pPr marL="0" lvl="1" indent="0" eaLnBrk="1" fontAlgn="auto" hangingPunct="1">
              <a:lnSpc>
                <a:spcPts val="3000"/>
              </a:lnSpc>
              <a:spcBef>
                <a:spcPts val="0"/>
              </a:spcBef>
              <a:spcAft>
                <a:spcPts val="600"/>
              </a:spcAft>
              <a:buClrTx/>
              <a:buSzPct val="100000"/>
              <a:buNone/>
              <a:defRPr/>
            </a:pPr>
            <a:r>
              <a:rPr lang="en-US" altLang="en-US" sz="3200" dirty="0" smtClean="0"/>
              <a:t>October/November: official decision making</a:t>
            </a:r>
          </a:p>
          <a:p>
            <a:pPr marL="0" lvl="1" indent="0" eaLnBrk="1" fontAlgn="auto" hangingPunct="1">
              <a:lnSpc>
                <a:spcPts val="3000"/>
              </a:lnSpc>
              <a:spcBef>
                <a:spcPts val="0"/>
              </a:spcBef>
              <a:spcAft>
                <a:spcPts val="600"/>
              </a:spcAft>
              <a:buClrTx/>
              <a:buSzPct val="100000"/>
              <a:buNone/>
              <a:defRPr/>
            </a:pPr>
            <a:r>
              <a:rPr lang="en-US" altLang="en-US" sz="3200" dirty="0" smtClean="0"/>
              <a:t>November 2: deadline for final decision</a:t>
            </a:r>
          </a:p>
          <a:p>
            <a:pPr marL="0" lvl="1" indent="0" eaLnBrk="1" fontAlgn="auto" hangingPunct="1">
              <a:lnSpc>
                <a:spcPts val="3000"/>
              </a:lnSpc>
              <a:spcBef>
                <a:spcPts val="0"/>
              </a:spcBef>
              <a:spcAft>
                <a:spcPts val="600"/>
              </a:spcAft>
              <a:buClrTx/>
              <a:buSzPct val="100000"/>
              <a:buNone/>
              <a:defRPr/>
            </a:pPr>
            <a:endParaRPr lang="en-US" altLang="en-US" sz="3200" dirty="0"/>
          </a:p>
          <a:p>
            <a:pPr marL="0" lvl="1" indent="0" algn="ctr" eaLnBrk="1" fontAlgn="auto" hangingPunct="1">
              <a:lnSpc>
                <a:spcPts val="3000"/>
              </a:lnSpc>
              <a:spcBef>
                <a:spcPts val="0"/>
              </a:spcBef>
              <a:spcAft>
                <a:spcPts val="600"/>
              </a:spcAft>
              <a:buClrTx/>
              <a:buSzPct val="100000"/>
              <a:buNone/>
              <a:defRPr/>
            </a:pPr>
            <a:r>
              <a:rPr lang="en-US" altLang="en-US" sz="3200" dirty="0" smtClean="0"/>
              <a:t>2021</a:t>
            </a:r>
          </a:p>
          <a:p>
            <a:pPr marL="0" lvl="1" indent="0" eaLnBrk="1" fontAlgn="auto" hangingPunct="1">
              <a:lnSpc>
                <a:spcPts val="3000"/>
              </a:lnSpc>
              <a:spcBef>
                <a:spcPts val="0"/>
              </a:spcBef>
              <a:spcAft>
                <a:spcPts val="600"/>
              </a:spcAft>
              <a:buClrTx/>
              <a:buSzPct val="100000"/>
              <a:buNone/>
              <a:defRPr/>
            </a:pPr>
            <a:r>
              <a:rPr lang="en-US" altLang="en-US" sz="3200" dirty="0" smtClean="0"/>
              <a:t>August 2: Screener “go live” with changes implemented</a:t>
            </a: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52</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3827537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124200" y="228600"/>
            <a:ext cx="56388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Enhancement: “Entering Kinder” Items</a:t>
            </a:r>
          </a:p>
        </p:txBody>
      </p:sp>
      <p:sp>
        <p:nvSpPr>
          <p:cNvPr id="7" name="Rectangle 3"/>
          <p:cNvSpPr txBox="1">
            <a:spLocks noChangeArrowheads="1"/>
          </p:cNvSpPr>
          <p:nvPr/>
        </p:nvSpPr>
        <p:spPr bwMode="auto">
          <a:xfrm>
            <a:off x="381000" y="2209800"/>
            <a:ext cx="8229600" cy="39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600"/>
              </a:spcAft>
              <a:buClrTx/>
              <a:buSzPct val="100000"/>
              <a:buNone/>
              <a:defRPr/>
            </a:pPr>
            <a:r>
              <a:rPr lang="en-US" altLang="en-US" sz="3200" dirty="0" smtClean="0"/>
              <a:t>New task types:</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Based on states’ Early Learning/Early Literacy standards</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Targeted for students arriving in Kindergarten</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Letter/number recognition and knowledge of basic CVC (consonant-vowel-consonant) words</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To be field tested on Screener</a:t>
            </a: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53</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2293368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667000" y="228600"/>
            <a:ext cx="6096000" cy="914399"/>
          </a:xfrm>
        </p:spPr>
        <p:txBody>
          <a:bodyPr wrap="square" lIns="91440" tIns="45720" rIns="91440" bIns="45720" numCol="1" anchorCtr="0" compatLnSpc="1">
            <a:prstTxWarp prst="textNoShape">
              <a:avLst/>
            </a:prstTxWarp>
            <a:normAutofit fontScale="90000"/>
          </a:bodyPr>
          <a:lstStyle/>
          <a:p>
            <a:r>
              <a:rPr lang="en-US" altLang="en-US" sz="4000" dirty="0" smtClean="0">
                <a:solidFill>
                  <a:schemeClr val="bg1"/>
                </a:solidFill>
              </a:rPr>
              <a:t>Other Screener Enhancements</a:t>
            </a:r>
          </a:p>
        </p:txBody>
      </p:sp>
      <p:sp>
        <p:nvSpPr>
          <p:cNvPr id="7" name="Rectangle 3"/>
          <p:cNvSpPr txBox="1">
            <a:spLocks noChangeArrowheads="1"/>
          </p:cNvSpPr>
          <p:nvPr/>
        </p:nvSpPr>
        <p:spPr bwMode="auto">
          <a:xfrm>
            <a:off x="381000" y="2209800"/>
            <a:ext cx="8229600" cy="398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q"/>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panose="05000000000000000000" pitchFamily="2" charset="2"/>
              <a:buChar char="Ø"/>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eaLnBrk="1" fontAlgn="auto" hangingPunct="1">
              <a:lnSpc>
                <a:spcPts val="3000"/>
              </a:lnSpc>
              <a:spcBef>
                <a:spcPts val="0"/>
              </a:spcBef>
              <a:spcAft>
                <a:spcPts val="600"/>
              </a:spcAft>
              <a:buClrTx/>
              <a:buSzPct val="100000"/>
              <a:buNone/>
              <a:defRPr/>
            </a:pPr>
            <a:r>
              <a:rPr lang="en-US" altLang="en-US" sz="3200" dirty="0" smtClean="0"/>
              <a:t>2020-21</a:t>
            </a:r>
            <a:endParaRPr lang="en-US" altLang="en-US" sz="3200" dirty="0"/>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Revised Practice Step 1 / Step 2 transition screens (screenshots in During Screening section of </a:t>
            </a:r>
            <a:r>
              <a:rPr lang="en-US" altLang="en-US" sz="3200" smtClean="0"/>
              <a:t>this </a:t>
            </a:r>
            <a:r>
              <a:rPr lang="en-US" altLang="en-US" sz="3200" smtClean="0"/>
              <a:t>presentation</a:t>
            </a:r>
            <a:r>
              <a:rPr lang="en-US" altLang="en-US" sz="3200" dirty="0" smtClean="0"/>
              <a:t>)</a:t>
            </a:r>
          </a:p>
          <a:p>
            <a:pPr marL="0" lvl="1" indent="0" eaLnBrk="1" fontAlgn="auto" hangingPunct="1">
              <a:lnSpc>
                <a:spcPts val="3000"/>
              </a:lnSpc>
              <a:spcBef>
                <a:spcPts val="0"/>
              </a:spcBef>
              <a:spcAft>
                <a:spcPts val="600"/>
              </a:spcAft>
              <a:buClrTx/>
              <a:buSzPct val="100000"/>
              <a:buNone/>
              <a:defRPr/>
            </a:pPr>
            <a:endParaRPr lang="en-US" altLang="en-US" sz="3200" dirty="0"/>
          </a:p>
          <a:p>
            <a:pPr marL="0" lvl="1" indent="0" eaLnBrk="1" fontAlgn="auto" hangingPunct="1">
              <a:lnSpc>
                <a:spcPts val="3000"/>
              </a:lnSpc>
              <a:spcBef>
                <a:spcPts val="0"/>
              </a:spcBef>
              <a:spcAft>
                <a:spcPts val="600"/>
              </a:spcAft>
              <a:buClrTx/>
              <a:buSzPct val="100000"/>
              <a:buNone/>
              <a:defRPr/>
            </a:pPr>
            <a:r>
              <a:rPr lang="en-US" altLang="en-US" sz="3200" dirty="0" smtClean="0"/>
              <a:t>2021-22 and beyond</a:t>
            </a:r>
          </a:p>
          <a:p>
            <a:pPr marL="457200" lvl="1" indent="-457200" eaLnBrk="1" fontAlgn="auto" hangingPunct="1">
              <a:lnSpc>
                <a:spcPts val="3000"/>
              </a:lnSpc>
              <a:spcBef>
                <a:spcPts val="0"/>
              </a:spcBef>
              <a:spcAft>
                <a:spcPts val="600"/>
              </a:spcAft>
              <a:buClrTx/>
              <a:buSzPct val="100000"/>
              <a:buFont typeface="Arial" panose="020B0604020202020204" pitchFamily="34" charset="0"/>
              <a:buChar char="•"/>
              <a:defRPr/>
            </a:pPr>
            <a:r>
              <a:rPr lang="en-US" altLang="en-US" sz="3200" dirty="0" smtClean="0"/>
              <a:t>“Screener 3.0”—no further detail at this time </a:t>
            </a:r>
          </a:p>
          <a:p>
            <a:pPr marL="0" lvl="1" indent="0" eaLnBrk="1" fontAlgn="auto" hangingPunct="1">
              <a:lnSpc>
                <a:spcPts val="3000"/>
              </a:lnSpc>
              <a:spcBef>
                <a:spcPts val="0"/>
              </a:spcBef>
              <a:spcAft>
                <a:spcPts val="600"/>
              </a:spcAft>
              <a:buClrTx/>
              <a:buSzPct val="100000"/>
              <a:buNone/>
              <a:defRPr/>
            </a:pPr>
            <a:endParaRPr lang="en-US" altLang="en-US" sz="3200" dirty="0"/>
          </a:p>
          <a:p>
            <a:pPr marL="0" lvl="1" indent="0" eaLnBrk="1" fontAlgn="auto" hangingPunct="1">
              <a:lnSpc>
                <a:spcPts val="3000"/>
              </a:lnSpc>
              <a:spcBef>
                <a:spcPts val="0"/>
              </a:spcBef>
              <a:spcAft>
                <a:spcPts val="600"/>
              </a:spcAft>
              <a:buClrTx/>
              <a:buSzPct val="100000"/>
              <a:buNone/>
              <a:defRPr/>
            </a:pPr>
            <a:endParaRPr lang="en-US" altLang="en-US" sz="3200" dirty="0"/>
          </a:p>
        </p:txBody>
      </p:sp>
      <p:sp>
        <p:nvSpPr>
          <p:cNvPr id="2" name="Slide Number Placeholder 1"/>
          <p:cNvSpPr>
            <a:spLocks noGrp="1"/>
          </p:cNvSpPr>
          <p:nvPr>
            <p:ph type="sldNum" sz="quarter" idx="10"/>
          </p:nvPr>
        </p:nvSpPr>
        <p:spPr/>
        <p:txBody>
          <a:bodyPr/>
          <a:lstStyle/>
          <a:p>
            <a:fld id="{D16AC7E5-7E7A-4455-8A13-FD1063EE8E5D}" type="slidenum">
              <a:rPr lang="en-US" smtClean="0"/>
              <a:t>54</a:t>
            </a:fld>
            <a:endParaRPr lang="en-US" dirty="0"/>
          </a:p>
        </p:txBody>
      </p:sp>
      <p:sp>
        <p:nvSpPr>
          <p:cNvPr id="5" name="TextBox 4"/>
          <p:cNvSpPr txBox="1"/>
          <p:nvPr/>
        </p:nvSpPr>
        <p:spPr>
          <a:xfrm>
            <a:off x="5254" y="6488668"/>
            <a:ext cx="2204545" cy="369332"/>
          </a:xfrm>
          <a:prstGeom prst="rect">
            <a:avLst/>
          </a:prstGeom>
          <a:noFill/>
        </p:spPr>
        <p:txBody>
          <a:bodyPr wrap="square" rtlCol="0">
            <a:spAutoFit/>
          </a:bodyPr>
          <a:lstStyle/>
          <a:p>
            <a:r>
              <a:rPr lang="en-US" dirty="0" smtClean="0">
                <a:solidFill>
                  <a:schemeClr val="bg2">
                    <a:lumMod val="90000"/>
                  </a:schemeClr>
                </a:solidFill>
              </a:rPr>
              <a:t>New for 2020-21</a:t>
            </a:r>
            <a:endParaRPr lang="en-US" dirty="0">
              <a:solidFill>
                <a:schemeClr val="bg2">
                  <a:lumMod val="90000"/>
                </a:schemeClr>
              </a:solidFill>
            </a:endParaRPr>
          </a:p>
        </p:txBody>
      </p:sp>
    </p:spTree>
    <p:extLst>
      <p:ext uri="{BB962C8B-B14F-4D97-AF65-F5344CB8AC3E}">
        <p14:creationId xmlns:p14="http://schemas.microsoft.com/office/powerpoint/2010/main" val="41195814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2098136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3352800" y="25135"/>
            <a:ext cx="4191000" cy="1041665"/>
          </a:xfrm>
        </p:spPr>
        <p:txBody>
          <a:bodyPr wrap="square" lIns="91440" tIns="45720" rIns="91440" bIns="45720" numCol="1" anchorCtr="0" compatLnSpc="1">
            <a:prstTxWarp prst="textNoShape">
              <a:avLst/>
            </a:prstTxWarp>
            <a:normAutofit/>
          </a:bodyPr>
          <a:lstStyle/>
          <a:p>
            <a:r>
              <a:rPr lang="en-US" altLang="en-US" sz="4000" dirty="0" smtClean="0">
                <a:solidFill>
                  <a:schemeClr val="bg1"/>
                </a:solidFill>
              </a:rPr>
              <a:t>Important Points</a:t>
            </a:r>
          </a:p>
        </p:txBody>
      </p:sp>
      <p:sp>
        <p:nvSpPr>
          <p:cNvPr id="15364" name="Rectangle 4"/>
          <p:cNvSpPr>
            <a:spLocks noGrp="1" noChangeArrowheads="1"/>
          </p:cNvSpPr>
          <p:nvPr>
            <p:ph idx="1"/>
          </p:nvPr>
        </p:nvSpPr>
        <p:spPr>
          <a:xfrm>
            <a:off x="76200" y="2133600"/>
            <a:ext cx="8991600" cy="4190999"/>
          </a:xfrm>
        </p:spPr>
        <p:txBody>
          <a:bodyPr>
            <a:noAutofit/>
          </a:bodyPr>
          <a:lstStyle/>
          <a:p>
            <a:pPr marL="342900" lvl="1" indent="-342900" eaLnBrk="1" fontAlgn="auto" hangingPunct="1">
              <a:spcBef>
                <a:spcPts val="600"/>
              </a:spcBef>
              <a:spcAft>
                <a:spcPts val="600"/>
              </a:spcAft>
              <a:buSzPct val="100000"/>
              <a:defRPr/>
            </a:pPr>
            <a:r>
              <a:rPr lang="en-US" dirty="0" smtClean="0">
                <a:solidFill>
                  <a:schemeClr val="tx1">
                    <a:lumMod val="50000"/>
                  </a:schemeClr>
                </a:solidFill>
              </a:rPr>
              <a:t>Reminder: ELP testing is a federal requirement. There are no provisions for four-domain exemptions or opt-out.</a:t>
            </a:r>
          </a:p>
          <a:p>
            <a:pPr marL="800088" lvl="2" indent="-342900">
              <a:spcBef>
                <a:spcPts val="600"/>
              </a:spcBef>
              <a:spcAft>
                <a:spcPts val="600"/>
              </a:spcAft>
              <a:buSzPct val="100000"/>
              <a:defRPr/>
            </a:pPr>
            <a:r>
              <a:rPr lang="en-US" sz="2400" dirty="0" smtClean="0">
                <a:solidFill>
                  <a:schemeClr val="tx1">
                    <a:lumMod val="50000"/>
                  </a:schemeClr>
                </a:solidFill>
              </a:rPr>
              <a:t>Exception: religious or disability exemptions under OAR 581-021-0009</a:t>
            </a:r>
          </a:p>
          <a:p>
            <a:pPr marL="342900" lvl="1" indent="-342900" eaLnBrk="1" fontAlgn="auto" hangingPunct="1">
              <a:spcBef>
                <a:spcPts val="600"/>
              </a:spcBef>
              <a:spcAft>
                <a:spcPts val="600"/>
              </a:spcAft>
              <a:buSzPct val="100000"/>
              <a:defRPr/>
            </a:pPr>
            <a:r>
              <a:rPr lang="en-US" dirty="0" smtClean="0">
                <a:solidFill>
                  <a:schemeClr val="tx1">
                    <a:lumMod val="50000"/>
                  </a:schemeClr>
                </a:solidFill>
              </a:rPr>
              <a:t>Oregon does not offer a paper/pencil version of the screener (except for Braille, ordered on the </a:t>
            </a:r>
            <a:r>
              <a:rPr lang="en-US" dirty="0" smtClean="0">
                <a:solidFill>
                  <a:schemeClr val="tx1">
                    <a:lumMod val="50000"/>
                  </a:schemeClr>
                </a:solidFill>
                <a:hlinkClick r:id="rId3"/>
              </a:rPr>
              <a:t>Test Administration page</a:t>
            </a:r>
            <a:r>
              <a:rPr lang="en-US" dirty="0" smtClean="0">
                <a:solidFill>
                  <a:schemeClr val="tx1">
                    <a:lumMod val="50000"/>
                  </a:schemeClr>
                </a:solidFill>
              </a:rPr>
              <a:t>).</a:t>
            </a:r>
          </a:p>
          <a:p>
            <a:pPr marL="342900" lvl="1" indent="-342900" eaLnBrk="1" fontAlgn="auto" hangingPunct="1">
              <a:spcBef>
                <a:spcPts val="600"/>
              </a:spcBef>
              <a:spcAft>
                <a:spcPts val="600"/>
              </a:spcAft>
              <a:buSzPct val="100000"/>
              <a:defRPr/>
            </a:pPr>
            <a:r>
              <a:rPr lang="en-US" dirty="0" smtClean="0">
                <a:solidFill>
                  <a:schemeClr val="tx1">
                    <a:lumMod val="50000"/>
                  </a:schemeClr>
                </a:solidFill>
              </a:rPr>
              <a:t>Full, step-by-step instructions for administering the ELPA Screener can be found in the ELPA Screener Administration Module (required for Test Coordinators and Test Administrators).</a:t>
            </a:r>
          </a:p>
        </p:txBody>
      </p:sp>
      <p:sp>
        <p:nvSpPr>
          <p:cNvPr id="2" name="Slide Number Placeholder 1"/>
          <p:cNvSpPr>
            <a:spLocks noGrp="1"/>
          </p:cNvSpPr>
          <p:nvPr>
            <p:ph type="sldNum" sz="quarter" idx="10"/>
          </p:nvPr>
        </p:nvSpPr>
        <p:spPr/>
        <p:txBody>
          <a:bodyPr/>
          <a:lstStyle/>
          <a:p>
            <a:fld id="{D16AC7E5-7E7A-4455-8A13-FD1063EE8E5D}" type="slidenum">
              <a:rPr lang="en-US" smtClean="0"/>
              <a:t>56</a:t>
            </a:fld>
            <a:endParaRPr lang="en-US" dirty="0"/>
          </a:p>
        </p:txBody>
      </p:sp>
      <p:sp>
        <p:nvSpPr>
          <p:cNvPr id="5" name="TextBox 4"/>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Wrap-up</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971800" y="76200"/>
            <a:ext cx="4495800" cy="1143000"/>
          </a:xfrm>
        </p:spPr>
        <p:txBody>
          <a:bodyPr wrap="square" lIns="91440" tIns="45720" rIns="91440" bIns="45720" numCol="1" anchorCtr="0" compatLnSpc="1">
            <a:prstTxWarp prst="textNoShape">
              <a:avLst/>
            </a:prstTxWarp>
          </a:bodyPr>
          <a:lstStyle/>
          <a:p>
            <a:r>
              <a:rPr lang="en-US" altLang="en-US" dirty="0" smtClean="0">
                <a:solidFill>
                  <a:schemeClr val="bg1"/>
                </a:solidFill>
              </a:rPr>
              <a:t>Online Resources</a:t>
            </a:r>
          </a:p>
        </p:txBody>
      </p:sp>
      <p:sp>
        <p:nvSpPr>
          <p:cNvPr id="7" name="Rectangle 4"/>
          <p:cNvSpPr txBox="1">
            <a:spLocks noChangeArrowheads="1"/>
          </p:cNvSpPr>
          <p:nvPr/>
        </p:nvSpPr>
        <p:spPr bwMode="auto">
          <a:xfrm>
            <a:off x="419100" y="2057400"/>
            <a:ext cx="8137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chemeClr val="tx1"/>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chemeClr val="accent2"/>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11175" lvl="1" indent="-511175" eaLnBrk="1" fontAlgn="auto" hangingPunct="1">
              <a:spcBef>
                <a:spcPts val="600"/>
              </a:spcBef>
              <a:spcAft>
                <a:spcPts val="600"/>
              </a:spcAft>
              <a:buClrTx/>
              <a:buSzPct val="100000"/>
              <a:buFont typeface="Arial" panose="020B0604020202020204" pitchFamily="34" charset="0"/>
              <a:buChar char="•"/>
              <a:defRPr/>
            </a:pPr>
            <a:r>
              <a:rPr lang="en-US" sz="3200" dirty="0">
                <a:solidFill>
                  <a:schemeClr val="tx1">
                    <a:lumMod val="50000"/>
                  </a:schemeClr>
                </a:solidFill>
                <a:hlinkClick r:id="rId3"/>
              </a:rPr>
              <a:t>ELPA21 Webpage </a:t>
            </a:r>
            <a:endParaRPr lang="en-US" sz="3200" dirty="0" smtClean="0">
              <a:solidFill>
                <a:schemeClr val="tx1">
                  <a:lumMod val="50000"/>
                </a:schemeClr>
              </a:solidFill>
            </a:endParaRPr>
          </a:p>
          <a:p>
            <a:pPr marL="511175" lvl="1" indent="-511175" eaLnBrk="1" fontAlgn="auto" hangingPunct="1">
              <a:spcBef>
                <a:spcPts val="600"/>
              </a:spcBef>
              <a:spcAft>
                <a:spcPts val="600"/>
              </a:spcAft>
              <a:buClrTx/>
              <a:buSzPct val="100000"/>
              <a:buFont typeface="Arial" panose="020B0604020202020204" pitchFamily="34" charset="0"/>
              <a:buChar char="•"/>
              <a:defRPr/>
            </a:pPr>
            <a:r>
              <a:rPr lang="en-US" sz="3200" dirty="0" smtClean="0">
                <a:solidFill>
                  <a:schemeClr val="tx1">
                    <a:lumMod val="50000"/>
                  </a:schemeClr>
                </a:solidFill>
                <a:hlinkClick r:id="rId4"/>
              </a:rPr>
              <a:t>Test Administration Page</a:t>
            </a:r>
            <a:r>
              <a:rPr lang="en-US" sz="3200" dirty="0" smtClean="0">
                <a:solidFill>
                  <a:schemeClr val="tx1">
                    <a:lumMod val="50000"/>
                  </a:schemeClr>
                </a:solidFill>
              </a:rPr>
              <a:t> (TAM and OAM)</a:t>
            </a:r>
          </a:p>
          <a:p>
            <a:pPr marL="511175" lvl="1" indent="-511175" eaLnBrk="1" fontAlgn="auto" hangingPunct="1">
              <a:spcBef>
                <a:spcPts val="600"/>
              </a:spcBef>
              <a:spcAft>
                <a:spcPts val="600"/>
              </a:spcAft>
              <a:buClrTx/>
              <a:buSzPct val="100000"/>
              <a:buFont typeface="Arial" panose="020B0604020202020204" pitchFamily="34" charset="0"/>
              <a:buChar char="•"/>
              <a:defRPr/>
            </a:pPr>
            <a:r>
              <a:rPr lang="en-US" sz="3200" dirty="0" smtClean="0">
                <a:solidFill>
                  <a:schemeClr val="tx1">
                    <a:lumMod val="50000"/>
                  </a:schemeClr>
                </a:solidFill>
                <a:hlinkClick r:id="rId5"/>
              </a:rPr>
              <a:t>Promising Practices</a:t>
            </a:r>
            <a:endParaRPr lang="en-US" sz="3200" dirty="0">
              <a:solidFill>
                <a:schemeClr val="tx1">
                  <a:lumMod val="50000"/>
                </a:schemeClr>
              </a:solidFill>
              <a:hlinkClick r:id="rId6"/>
            </a:endParaRPr>
          </a:p>
          <a:p>
            <a:pPr marL="511175" lvl="1" indent="-511175" eaLnBrk="1" fontAlgn="auto" hangingPunct="1">
              <a:spcBef>
                <a:spcPts val="600"/>
              </a:spcBef>
              <a:spcAft>
                <a:spcPts val="600"/>
              </a:spcAft>
              <a:buClrTx/>
              <a:buSzPct val="100000"/>
              <a:buFont typeface="Arial" panose="020B0604020202020204" pitchFamily="34" charset="0"/>
              <a:buChar char="•"/>
              <a:defRPr/>
            </a:pPr>
            <a:r>
              <a:rPr lang="en-US" sz="3200" dirty="0" smtClean="0">
                <a:solidFill>
                  <a:schemeClr val="tx1">
                    <a:lumMod val="50000"/>
                  </a:schemeClr>
                </a:solidFill>
                <a:hlinkClick r:id="rId7"/>
              </a:rPr>
              <a:t>Testing </a:t>
            </a:r>
            <a:r>
              <a:rPr lang="en-US" sz="3200" dirty="0">
                <a:solidFill>
                  <a:schemeClr val="tx1">
                    <a:lumMod val="50000"/>
                  </a:schemeClr>
                </a:solidFill>
                <a:hlinkClick r:id="rId7"/>
              </a:rPr>
              <a:t>Portal and </a:t>
            </a:r>
            <a:r>
              <a:rPr lang="en-US" sz="3200" dirty="0" smtClean="0">
                <a:solidFill>
                  <a:schemeClr val="tx1">
                    <a:lumMod val="50000"/>
                  </a:schemeClr>
                </a:solidFill>
                <a:hlinkClick r:id="rId7"/>
              </a:rPr>
              <a:t>Sample Tests</a:t>
            </a:r>
            <a:endParaRPr lang="en-US" sz="3200" dirty="0" smtClean="0">
              <a:solidFill>
                <a:schemeClr val="tx1">
                  <a:lumMod val="50000"/>
                </a:schemeClr>
              </a:solidFill>
            </a:endParaRPr>
          </a:p>
          <a:p>
            <a:pPr marL="511175" lvl="1" indent="-511175" eaLnBrk="1" fontAlgn="auto" hangingPunct="1">
              <a:spcBef>
                <a:spcPts val="600"/>
              </a:spcBef>
              <a:spcAft>
                <a:spcPts val="600"/>
              </a:spcAft>
              <a:buClrTx/>
              <a:buSzPct val="100000"/>
              <a:buFont typeface="Arial" panose="020B0604020202020204" pitchFamily="34" charset="0"/>
              <a:buChar char="•"/>
              <a:defRPr/>
            </a:pPr>
            <a:r>
              <a:rPr lang="en-US" sz="3200" dirty="0" smtClean="0">
                <a:solidFill>
                  <a:schemeClr val="tx1">
                    <a:lumMod val="50000"/>
                  </a:schemeClr>
                </a:solidFill>
                <a:hlinkClick r:id="rId8"/>
              </a:rPr>
              <a:t>Training Materials Page</a:t>
            </a:r>
            <a:r>
              <a:rPr lang="en-US" sz="3200" dirty="0" smtClean="0">
                <a:solidFill>
                  <a:schemeClr val="tx1">
                    <a:lumMod val="50000"/>
                  </a:schemeClr>
                </a:solidFill>
              </a:rPr>
              <a:t> (training modules; ELPA Screener Administration Manual; practice Speaking scoring slides)</a:t>
            </a:r>
          </a:p>
        </p:txBody>
      </p:sp>
      <p:sp>
        <p:nvSpPr>
          <p:cNvPr id="2" name="Slide Number Placeholder 1"/>
          <p:cNvSpPr>
            <a:spLocks noGrp="1"/>
          </p:cNvSpPr>
          <p:nvPr>
            <p:ph type="sldNum" sz="quarter" idx="10"/>
          </p:nvPr>
        </p:nvSpPr>
        <p:spPr/>
        <p:txBody>
          <a:bodyPr/>
          <a:lstStyle/>
          <a:p>
            <a:fld id="{D16AC7E5-7E7A-4455-8A13-FD1063EE8E5D}" type="slidenum">
              <a:rPr lang="en-US" smtClean="0"/>
              <a:t>57</a:t>
            </a:fld>
            <a:endParaRPr lang="en-US" dirty="0"/>
          </a:p>
        </p:txBody>
      </p:sp>
      <p:sp>
        <p:nvSpPr>
          <p:cNvPr id="5" name="TextBox 4"/>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Wrap-up</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81312" y="457200"/>
            <a:ext cx="5634037" cy="897114"/>
          </a:xfrm>
        </p:spPr>
        <p:txBody>
          <a:bodyPr/>
          <a:lstStyle/>
          <a:p>
            <a:r>
              <a:rPr lang="en-US" dirty="0" smtClean="0"/>
              <a:t> </a:t>
            </a:r>
            <a:endParaRPr lang="en-US" dirty="0"/>
          </a:p>
        </p:txBody>
      </p:sp>
      <p:pic>
        <p:nvPicPr>
          <p:cNvPr id="7" name="Content Placeholder 6" descr="Questions and Answers"/>
          <p:cNvPicPr>
            <a:picLocks noGrp="1" noChangeAspect="1"/>
          </p:cNvPicPr>
          <p:nvPr>
            <p:ph idx="1"/>
          </p:nvPr>
        </p:nvPicPr>
        <p:blipFill>
          <a:blip r:embed="rId2"/>
          <a:stretch>
            <a:fillRect/>
          </a:stretch>
        </p:blipFill>
        <p:spPr>
          <a:xfrm>
            <a:off x="1905000" y="2743200"/>
            <a:ext cx="5504658" cy="2201863"/>
          </a:xfrm>
        </p:spPr>
      </p:pic>
      <p:sp>
        <p:nvSpPr>
          <p:cNvPr id="4" name="Slide Number Placeholder 3"/>
          <p:cNvSpPr>
            <a:spLocks noGrp="1"/>
          </p:cNvSpPr>
          <p:nvPr>
            <p:ph type="sldNum" sz="quarter" idx="10"/>
          </p:nvPr>
        </p:nvSpPr>
        <p:spPr/>
        <p:txBody>
          <a:bodyPr/>
          <a:lstStyle/>
          <a:p>
            <a:fld id="{D16AC7E5-7E7A-4455-8A13-FD1063EE8E5D}" type="slidenum">
              <a:rPr lang="en-US" smtClean="0"/>
              <a:pPr/>
              <a:t>58</a:t>
            </a:fld>
            <a:endParaRPr lang="en-US" dirty="0"/>
          </a:p>
        </p:txBody>
      </p:sp>
      <p:sp>
        <p:nvSpPr>
          <p:cNvPr id="9" name="TextBox 8"/>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Q and A</a:t>
            </a:r>
            <a:endParaRPr lang="en-US" dirty="0">
              <a:solidFill>
                <a:schemeClr val="bg2">
                  <a:lumMod val="90000"/>
                </a:schemeClr>
              </a:solidFill>
            </a:endParaRPr>
          </a:p>
        </p:txBody>
      </p:sp>
    </p:spTree>
    <p:extLst>
      <p:ext uri="{BB962C8B-B14F-4D97-AF65-F5344CB8AC3E}">
        <p14:creationId xmlns:p14="http://schemas.microsoft.com/office/powerpoint/2010/main" val="2830550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82CD-A7A9-4E4B-9ED6-5F9D261C8CF8}"/>
              </a:ext>
            </a:extLst>
          </p:cNvPr>
          <p:cNvSpPr>
            <a:spLocks noGrp="1"/>
          </p:cNvSpPr>
          <p:nvPr>
            <p:ph type="title"/>
          </p:nvPr>
        </p:nvSpPr>
        <p:spPr/>
        <p:txBody>
          <a:bodyPr/>
          <a:lstStyle/>
          <a:p>
            <a:r>
              <a:rPr lang="en-US" dirty="0" smtClean="0"/>
              <a:t>Further Questions </a:t>
            </a:r>
            <a:r>
              <a:rPr lang="en-US" dirty="0"/>
              <a:t>or </a:t>
            </a:r>
            <a:r>
              <a:rPr lang="en-US" dirty="0" smtClean="0"/>
              <a:t>Concerns:</a:t>
            </a:r>
            <a:endParaRPr lang="en-US" dirty="0"/>
          </a:p>
        </p:txBody>
      </p:sp>
      <p:sp>
        <p:nvSpPr>
          <p:cNvPr id="3" name="Content Placeholder 2">
            <a:extLst>
              <a:ext uri="{FF2B5EF4-FFF2-40B4-BE49-F238E27FC236}">
                <a16:creationId xmlns:a16="http://schemas.microsoft.com/office/drawing/2014/main" id="{9B86F1E9-7192-D946-B880-7A58152F0B36}"/>
              </a:ext>
            </a:extLst>
          </p:cNvPr>
          <p:cNvSpPr>
            <a:spLocks noGrp="1"/>
          </p:cNvSpPr>
          <p:nvPr>
            <p:ph idx="1"/>
          </p:nvPr>
        </p:nvSpPr>
        <p:spPr/>
        <p:txBody>
          <a:bodyPr/>
          <a:lstStyle/>
          <a:p>
            <a:pPr marL="0" indent="0">
              <a:buNone/>
            </a:pPr>
            <a:r>
              <a:rPr lang="en-US" dirty="0"/>
              <a:t>Ben Wolcott</a:t>
            </a:r>
          </a:p>
          <a:p>
            <a:pPr marL="0" indent="0">
              <a:buNone/>
            </a:pPr>
            <a:r>
              <a:rPr lang="en-US" dirty="0"/>
              <a:t>English Language Proficiency Assessment Specialist</a:t>
            </a:r>
          </a:p>
          <a:p>
            <a:pPr marL="0" indent="0">
              <a:buNone/>
            </a:pPr>
            <a:r>
              <a:rPr lang="en-US" dirty="0"/>
              <a:t>Oregon Department of Education</a:t>
            </a:r>
          </a:p>
          <a:p>
            <a:pPr marL="0" indent="0">
              <a:buNone/>
            </a:pPr>
            <a:r>
              <a:rPr lang="en-US" dirty="0">
                <a:hlinkClick r:id="rId3"/>
              </a:rPr>
              <a:t>ben.wolcott@ode.state.or.us</a:t>
            </a:r>
            <a:r>
              <a:rPr lang="en-US" dirty="0"/>
              <a:t> </a:t>
            </a:r>
          </a:p>
          <a:p>
            <a:pPr marL="0" indent="0">
              <a:buNone/>
            </a:pPr>
            <a:r>
              <a:rPr lang="en-US" dirty="0" smtClean="0"/>
              <a:t>503.947.5835</a:t>
            </a:r>
            <a:endParaRPr lang="en-US" dirty="0"/>
          </a:p>
        </p:txBody>
      </p:sp>
      <p:sp>
        <p:nvSpPr>
          <p:cNvPr id="4" name="Slide Number Placeholder 3"/>
          <p:cNvSpPr>
            <a:spLocks noGrp="1"/>
          </p:cNvSpPr>
          <p:nvPr>
            <p:ph type="sldNum" sz="quarter" idx="10"/>
          </p:nvPr>
        </p:nvSpPr>
        <p:spPr/>
        <p:txBody>
          <a:bodyPr/>
          <a:lstStyle/>
          <a:p>
            <a:fld id="{D16AC7E5-7E7A-4455-8A13-FD1063EE8E5D}" type="slidenum">
              <a:rPr lang="en-US" smtClean="0"/>
              <a:t>59</a:t>
            </a:fld>
            <a:endParaRPr lang="en-US" dirty="0"/>
          </a:p>
        </p:txBody>
      </p:sp>
      <p:sp>
        <p:nvSpPr>
          <p:cNvPr id="5" name="TextBox 4"/>
          <p:cNvSpPr txBox="1"/>
          <p:nvPr/>
        </p:nvSpPr>
        <p:spPr>
          <a:xfrm>
            <a:off x="5254" y="6488668"/>
            <a:ext cx="2509346" cy="369332"/>
          </a:xfrm>
          <a:prstGeom prst="rect">
            <a:avLst/>
          </a:prstGeom>
          <a:noFill/>
        </p:spPr>
        <p:txBody>
          <a:bodyPr wrap="square" rtlCol="0">
            <a:spAutoFit/>
          </a:bodyPr>
          <a:lstStyle/>
          <a:p>
            <a:r>
              <a:rPr lang="en-US" dirty="0" smtClean="0">
                <a:solidFill>
                  <a:schemeClr val="bg2">
                    <a:lumMod val="90000"/>
                  </a:schemeClr>
                </a:solidFill>
              </a:rPr>
              <a:t>Wrap-up</a:t>
            </a:r>
            <a:endParaRPr lang="en-US" dirty="0">
              <a:solidFill>
                <a:schemeClr val="bg2">
                  <a:lumMod val="90000"/>
                </a:schemeClr>
              </a:solidFill>
            </a:endParaRPr>
          </a:p>
        </p:txBody>
      </p:sp>
    </p:spTree>
    <p:extLst>
      <p:ext uri="{BB962C8B-B14F-4D97-AF65-F5344CB8AC3E}">
        <p14:creationId xmlns:p14="http://schemas.microsoft.com/office/powerpoint/2010/main" val="285903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smtClean="0">
                <a:solidFill>
                  <a:schemeClr val="bg1"/>
                </a:solidFill>
              </a:rPr>
              <a:t>Language Use Survey</a:t>
            </a:r>
            <a:endParaRPr lang="en-US" altLang="en-US" i="1" dirty="0">
              <a:solidFill>
                <a:schemeClr val="bg1"/>
              </a:solidFill>
            </a:endParaRPr>
          </a:p>
        </p:txBody>
      </p:sp>
      <p:sp>
        <p:nvSpPr>
          <p:cNvPr id="12290" name="Content Placeholder 2"/>
          <p:cNvSpPr>
            <a:spLocks noGrp="1"/>
          </p:cNvSpPr>
          <p:nvPr>
            <p:ph idx="1"/>
          </p:nvPr>
        </p:nvSpPr>
        <p:spPr>
          <a:xfrm>
            <a:off x="228600" y="2285999"/>
            <a:ext cx="8686800" cy="3962401"/>
          </a:xfrm>
        </p:spPr>
        <p:txBody>
          <a:bodyPr>
            <a:normAutofit/>
          </a:bodyPr>
          <a:lstStyle/>
          <a:p>
            <a:r>
              <a:rPr lang="en-US" altLang="en-US" sz="3200" dirty="0" smtClean="0"/>
              <a:t>The </a:t>
            </a:r>
            <a:r>
              <a:rPr lang="en-US" altLang="en-US" sz="3200" dirty="0" smtClean="0">
                <a:hlinkClick r:id="rId3"/>
              </a:rPr>
              <a:t>Language Use Survey</a:t>
            </a:r>
            <a:r>
              <a:rPr lang="en-US" altLang="en-US" sz="3200" dirty="0" smtClean="0"/>
              <a:t> determines who to screen</a:t>
            </a:r>
          </a:p>
          <a:p>
            <a:pPr lvl="1"/>
            <a:r>
              <a:rPr lang="en-US" altLang="en-US" sz="2800" dirty="0" smtClean="0"/>
              <a:t>A “screener for the screener”</a:t>
            </a:r>
          </a:p>
          <a:p>
            <a:pPr lvl="1"/>
            <a:r>
              <a:rPr lang="en-US" altLang="en-US" sz="2800" dirty="0" smtClean="0"/>
              <a:t>Remember the federal definition of “English Learner”</a:t>
            </a:r>
          </a:p>
          <a:p>
            <a:r>
              <a:rPr lang="en-US" altLang="en-US" sz="3200" dirty="0" smtClean="0"/>
              <a:t>Two versions available: Bridge and Legacy</a:t>
            </a:r>
          </a:p>
          <a:p>
            <a:pPr lvl="1"/>
            <a:r>
              <a:rPr lang="en-US" altLang="en-US" dirty="0" smtClean="0"/>
              <a:t>Districts are free to use either version</a:t>
            </a:r>
          </a:p>
          <a:p>
            <a:r>
              <a:rPr lang="en-US" altLang="en-US" dirty="0" smtClean="0"/>
              <a:t>Question? Comments? Contact </a:t>
            </a:r>
            <a:r>
              <a:rPr lang="en-US" altLang="en-US" dirty="0" smtClean="0">
                <a:hlinkClick r:id="rId4"/>
              </a:rPr>
              <a:t>Susy </a:t>
            </a:r>
            <a:r>
              <a:rPr lang="en-US" altLang="en-US" dirty="0" err="1" smtClean="0">
                <a:hlinkClick r:id="rId4"/>
              </a:rPr>
              <a:t>Mekarksi</a:t>
            </a:r>
            <a:r>
              <a:rPr lang="en-US" altLang="en-US" dirty="0"/>
              <a:t>.</a:t>
            </a:r>
            <a:endParaRPr lang="en-US" altLang="en-US" dirty="0" smtClean="0"/>
          </a:p>
        </p:txBody>
      </p:sp>
      <p:sp>
        <p:nvSpPr>
          <p:cNvPr id="2" name="Slide Number Placeholder 1"/>
          <p:cNvSpPr>
            <a:spLocks noGrp="1"/>
          </p:cNvSpPr>
          <p:nvPr>
            <p:ph type="sldNum" sz="quarter" idx="10"/>
          </p:nvPr>
        </p:nvSpPr>
        <p:spPr/>
        <p:txBody>
          <a:bodyPr/>
          <a:lstStyle/>
          <a:p>
            <a:fld id="{D16AC7E5-7E7A-4455-8A13-FD1063EE8E5D}" type="slidenum">
              <a:rPr lang="en-US" smtClean="0"/>
              <a:pPr/>
              <a:t>6</a:t>
            </a:fld>
            <a:endParaRPr lang="en-US" dirty="0"/>
          </a:p>
        </p:txBody>
      </p:sp>
      <p:sp>
        <p:nvSpPr>
          <p:cNvPr id="6" name="TextBox 5"/>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Introduction</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smtClean="0">
                <a:solidFill>
                  <a:schemeClr val="bg1"/>
                </a:solidFill>
              </a:rPr>
              <a:t>Reflection</a:t>
            </a:r>
            <a:endParaRPr lang="en-US" altLang="en-US" i="1" dirty="0">
              <a:solidFill>
                <a:schemeClr val="bg1"/>
              </a:solidFill>
            </a:endParaRPr>
          </a:p>
        </p:txBody>
      </p:sp>
      <p:sp>
        <p:nvSpPr>
          <p:cNvPr id="12290" name="Content Placeholder 2"/>
          <p:cNvSpPr>
            <a:spLocks noGrp="1"/>
          </p:cNvSpPr>
          <p:nvPr>
            <p:ph idx="1"/>
          </p:nvPr>
        </p:nvSpPr>
        <p:spPr>
          <a:xfrm>
            <a:off x="152400" y="2133600"/>
            <a:ext cx="8763000" cy="4355068"/>
          </a:xfrm>
        </p:spPr>
        <p:txBody>
          <a:bodyPr>
            <a:noAutofit/>
          </a:bodyPr>
          <a:lstStyle/>
          <a:p>
            <a:pPr marL="0" indent="0">
              <a:buNone/>
            </a:pPr>
            <a:r>
              <a:rPr lang="en-US" sz="3200" dirty="0"/>
              <a:t>How would you respond to the following misuses of the Language Use Survey?</a:t>
            </a:r>
          </a:p>
          <a:p>
            <a:pPr marL="514350" lvl="0" indent="-514350">
              <a:buFont typeface="+mj-lt"/>
              <a:buAutoNum type="arabicPeriod"/>
            </a:pPr>
            <a:r>
              <a:rPr lang="en-US" sz="3200" dirty="0"/>
              <a:t>“The family’s last name is </a:t>
            </a:r>
            <a:r>
              <a:rPr lang="en-US" sz="3200" dirty="0" err="1"/>
              <a:t>Abramovic</a:t>
            </a:r>
            <a:r>
              <a:rPr lang="en-US" sz="3200" dirty="0"/>
              <a:t>, so we should screen the student.”</a:t>
            </a:r>
          </a:p>
          <a:p>
            <a:pPr marL="514350" lvl="0" indent="-514350">
              <a:buFont typeface="+mj-lt"/>
              <a:buAutoNum type="arabicPeriod"/>
            </a:pPr>
            <a:r>
              <a:rPr lang="en-US" sz="3200" dirty="0"/>
              <a:t>“We should ask the student a few questions to better gauge </a:t>
            </a:r>
            <a:r>
              <a:rPr lang="en-US" sz="3200" dirty="0" smtClean="0"/>
              <a:t>their </a:t>
            </a:r>
            <a:r>
              <a:rPr lang="en-US" sz="3200" dirty="0"/>
              <a:t>English capacity.”</a:t>
            </a:r>
          </a:p>
          <a:p>
            <a:pPr marL="514350" lvl="0" indent="-514350">
              <a:buFont typeface="+mj-lt"/>
              <a:buAutoNum type="arabicPeriod"/>
            </a:pPr>
            <a:r>
              <a:rPr lang="en-US" sz="3200" dirty="0"/>
              <a:t>“We should ask the student’s parent/guardian to rate the child’s expertise in academic English.”</a:t>
            </a:r>
          </a:p>
        </p:txBody>
      </p:sp>
      <p:sp>
        <p:nvSpPr>
          <p:cNvPr id="2" name="Slide Number Placeholder 1"/>
          <p:cNvSpPr>
            <a:spLocks noGrp="1"/>
          </p:cNvSpPr>
          <p:nvPr>
            <p:ph type="sldNum" sz="quarter" idx="10"/>
          </p:nvPr>
        </p:nvSpPr>
        <p:spPr/>
        <p:txBody>
          <a:bodyPr/>
          <a:lstStyle/>
          <a:p>
            <a:fld id="{D16AC7E5-7E7A-4455-8A13-FD1063EE8E5D}" type="slidenum">
              <a:rPr lang="en-US" smtClean="0"/>
              <a:pPr/>
              <a:t>7</a:t>
            </a:fld>
            <a:endParaRPr lang="en-US" dirty="0"/>
          </a:p>
        </p:txBody>
      </p:sp>
      <p:sp>
        <p:nvSpPr>
          <p:cNvPr id="6" name="TextBox 5"/>
          <p:cNvSpPr txBox="1"/>
          <p:nvPr/>
        </p:nvSpPr>
        <p:spPr>
          <a:xfrm>
            <a:off x="5255" y="6488668"/>
            <a:ext cx="1447800" cy="369332"/>
          </a:xfrm>
          <a:prstGeom prst="rect">
            <a:avLst/>
          </a:prstGeom>
          <a:noFill/>
        </p:spPr>
        <p:txBody>
          <a:bodyPr wrap="square" rtlCol="0">
            <a:spAutoFit/>
          </a:bodyPr>
          <a:lstStyle/>
          <a:p>
            <a:r>
              <a:rPr lang="en-US" dirty="0" smtClean="0">
                <a:solidFill>
                  <a:schemeClr val="bg2">
                    <a:lumMod val="90000"/>
                  </a:schemeClr>
                </a:solidFill>
              </a:rPr>
              <a:t>Introduction</a:t>
            </a:r>
            <a:endParaRPr lang="en-US" dirty="0">
              <a:solidFill>
                <a:schemeClr val="bg2">
                  <a:lumMod val="90000"/>
                </a:schemeClr>
              </a:solidFill>
            </a:endParaRPr>
          </a:p>
        </p:txBody>
      </p:sp>
    </p:spTree>
    <p:extLst>
      <p:ext uri="{BB962C8B-B14F-4D97-AF65-F5344CB8AC3E}">
        <p14:creationId xmlns:p14="http://schemas.microsoft.com/office/powerpoint/2010/main" val="2681309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Screening</a:t>
            </a:r>
            <a:endParaRPr lang="en-US" dirty="0"/>
          </a:p>
        </p:txBody>
      </p:sp>
    </p:spTree>
    <p:extLst>
      <p:ext uri="{BB962C8B-B14F-4D97-AF65-F5344CB8AC3E}">
        <p14:creationId xmlns:p14="http://schemas.microsoft.com/office/powerpoint/2010/main" val="229503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152400"/>
            <a:ext cx="5638800" cy="934481"/>
          </a:xfrm>
        </p:spPr>
        <p:txBody>
          <a:bodyPr>
            <a:normAutofit/>
          </a:bodyPr>
          <a:lstStyle/>
          <a:p>
            <a:pPr>
              <a:defRPr/>
            </a:pPr>
            <a:r>
              <a:rPr lang="en-US" altLang="en-US" dirty="0">
                <a:solidFill>
                  <a:schemeClr val="bg1"/>
                </a:solidFill>
              </a:rPr>
              <a:t>TA requirements</a:t>
            </a:r>
            <a:endParaRPr lang="en-US" altLang="en-US" i="1" dirty="0">
              <a:solidFill>
                <a:schemeClr val="bg1"/>
              </a:solidFill>
            </a:endParaRPr>
          </a:p>
        </p:txBody>
      </p:sp>
      <p:sp>
        <p:nvSpPr>
          <p:cNvPr id="12290" name="Content Placeholder 2"/>
          <p:cNvSpPr>
            <a:spLocks noGrp="1"/>
          </p:cNvSpPr>
          <p:nvPr>
            <p:ph idx="1"/>
          </p:nvPr>
        </p:nvSpPr>
        <p:spPr>
          <a:xfrm>
            <a:off x="228600" y="1981200"/>
            <a:ext cx="8686800" cy="4507468"/>
          </a:xfrm>
        </p:spPr>
        <p:txBody>
          <a:bodyPr>
            <a:normAutofit/>
          </a:bodyPr>
          <a:lstStyle/>
          <a:p>
            <a:r>
              <a:rPr lang="en-US" sz="3200" dirty="0"/>
              <a:t>TA required training (listed on </a:t>
            </a:r>
            <a:r>
              <a:rPr lang="en-US" sz="3200" dirty="0">
                <a:hlinkClick r:id="rId3"/>
              </a:rPr>
              <a:t>ODE website</a:t>
            </a:r>
            <a:r>
              <a:rPr lang="en-US" sz="3200" dirty="0"/>
              <a:t>):</a:t>
            </a:r>
          </a:p>
          <a:p>
            <a:pPr lvl="1"/>
            <a:r>
              <a:rPr lang="en-US" sz="2800" dirty="0"/>
              <a:t>Read ELPA Screener Administration </a:t>
            </a:r>
            <a:r>
              <a:rPr lang="en-US" sz="2800" dirty="0" smtClean="0"/>
              <a:t>Manual</a:t>
            </a:r>
            <a:endParaRPr lang="en-US" sz="2800" dirty="0"/>
          </a:p>
          <a:p>
            <a:pPr lvl="1"/>
            <a:r>
              <a:rPr lang="en-US" sz="2800" dirty="0" smtClean="0"/>
              <a:t>ELPA Screener Administration Module</a:t>
            </a:r>
            <a:endParaRPr lang="en-US" sz="2800" dirty="0"/>
          </a:p>
          <a:p>
            <a:pPr lvl="1"/>
            <a:r>
              <a:rPr lang="en-US" sz="2800" dirty="0"/>
              <a:t>ELPA Screener </a:t>
            </a:r>
            <a:r>
              <a:rPr lang="en-US" sz="2800" dirty="0" smtClean="0"/>
              <a:t>Speaking Scoring Document</a:t>
            </a:r>
            <a:endParaRPr lang="en-US" sz="2800" dirty="0"/>
          </a:p>
          <a:p>
            <a:pPr lvl="1"/>
            <a:r>
              <a:rPr lang="en-US" sz="2800" dirty="0" smtClean="0"/>
              <a:t>“Base” TA training: modules 2-4, assurance of test security form, TAM and OAM readings</a:t>
            </a:r>
            <a:endParaRPr lang="en-US" sz="2800" dirty="0"/>
          </a:p>
          <a:p>
            <a:r>
              <a:rPr lang="en-US" sz="3200" dirty="0"/>
              <a:t>New TAs will complete </a:t>
            </a:r>
            <a:r>
              <a:rPr lang="en-US" sz="3200" dirty="0" smtClean="0"/>
              <a:t>Screener </a:t>
            </a:r>
            <a:r>
              <a:rPr lang="en-US" sz="3200" dirty="0"/>
              <a:t>training before administering first </a:t>
            </a:r>
            <a:r>
              <a:rPr lang="en-US" sz="3200" dirty="0" smtClean="0"/>
              <a:t>Screener </a:t>
            </a:r>
            <a:r>
              <a:rPr lang="en-US" sz="3200" dirty="0"/>
              <a:t>and again at time of annual ODE-required </a:t>
            </a:r>
            <a:r>
              <a:rPr lang="en-US" sz="3200" dirty="0" smtClean="0"/>
              <a:t>training</a:t>
            </a:r>
          </a:p>
        </p:txBody>
      </p:sp>
      <p:sp>
        <p:nvSpPr>
          <p:cNvPr id="2" name="Slide Number Placeholder 1"/>
          <p:cNvSpPr>
            <a:spLocks noGrp="1"/>
          </p:cNvSpPr>
          <p:nvPr>
            <p:ph type="sldNum" sz="quarter" idx="10"/>
          </p:nvPr>
        </p:nvSpPr>
        <p:spPr/>
        <p:txBody>
          <a:bodyPr/>
          <a:lstStyle/>
          <a:p>
            <a:fld id="{D16AC7E5-7E7A-4455-8A13-FD1063EE8E5D}" type="slidenum">
              <a:rPr lang="en-US" smtClean="0"/>
              <a:pPr/>
              <a:t>9</a:t>
            </a:fld>
            <a:endParaRPr lang="en-US" dirty="0"/>
          </a:p>
        </p:txBody>
      </p:sp>
      <p:sp>
        <p:nvSpPr>
          <p:cNvPr id="6" name="TextBox 5"/>
          <p:cNvSpPr txBox="1"/>
          <p:nvPr/>
        </p:nvSpPr>
        <p:spPr>
          <a:xfrm>
            <a:off x="5254" y="6488668"/>
            <a:ext cx="2356945" cy="369332"/>
          </a:xfrm>
          <a:prstGeom prst="rect">
            <a:avLst/>
          </a:prstGeom>
          <a:noFill/>
        </p:spPr>
        <p:txBody>
          <a:bodyPr wrap="square" rtlCol="0">
            <a:spAutoFit/>
          </a:bodyPr>
          <a:lstStyle/>
          <a:p>
            <a:r>
              <a:rPr lang="en-US" dirty="0">
                <a:solidFill>
                  <a:schemeClr val="bg2">
                    <a:lumMod val="90000"/>
                  </a:schemeClr>
                </a:solidFill>
              </a:rPr>
              <a:t>Before screening</a:t>
            </a:r>
          </a:p>
        </p:txBody>
      </p:sp>
    </p:spTree>
    <p:extLst>
      <p:ext uri="{BB962C8B-B14F-4D97-AF65-F5344CB8AC3E}">
        <p14:creationId xmlns:p14="http://schemas.microsoft.com/office/powerpoint/2010/main" val="52647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imple">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34b21dd53f68425072a8750ec8b2f614">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036c791183994789677983bc3230ce2c"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826a7eb6-1fc1-4229-aedf-6a10bdcdc31e" xsi:nil="true"/>
    <Remediation_x0020_Date xmlns="826a7eb6-1fc1-4229-aedf-6a10bdcdc31e">2019-08-13T07:00:00+00:00</Remediation_x0020_Date>
    <Priority xmlns="826a7eb6-1fc1-4229-aedf-6a10bdcdc31e">New</Priority>
  </documentManagement>
</p:properties>
</file>

<file path=customXml/itemProps1.xml><?xml version="1.0" encoding="utf-8"?>
<ds:datastoreItem xmlns:ds="http://schemas.openxmlformats.org/officeDocument/2006/customXml" ds:itemID="{86ED4207-1264-4BA9-A28F-8579588CC26B}"/>
</file>

<file path=customXml/itemProps2.xml><?xml version="1.0" encoding="utf-8"?>
<ds:datastoreItem xmlns:ds="http://schemas.openxmlformats.org/officeDocument/2006/customXml" ds:itemID="{C6DF87CD-E74D-4051-BBA2-C78A298531A1}"/>
</file>

<file path=customXml/itemProps3.xml><?xml version="1.0" encoding="utf-8"?>
<ds:datastoreItem xmlns:ds="http://schemas.openxmlformats.org/officeDocument/2006/customXml" ds:itemID="{94786ECF-1E4D-4998-87E9-2E670CEB485F}"/>
</file>

<file path=docProps/app.xml><?xml version="1.0" encoding="utf-8"?>
<Properties xmlns="http://schemas.openxmlformats.org/officeDocument/2006/extended-properties" xmlns:vt="http://schemas.openxmlformats.org/officeDocument/2006/docPropsVTypes">
  <Template>ode-template_2017</Template>
  <TotalTime>40783</TotalTime>
  <Words>4577</Words>
  <Application>Microsoft Office PowerPoint</Application>
  <PresentationFormat>On-screen Show (4:3)</PresentationFormat>
  <Paragraphs>560</Paragraphs>
  <Slides>59</Slides>
  <Notes>52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Bookman Old Style</vt:lpstr>
      <vt:lpstr>Calibri</vt:lpstr>
      <vt:lpstr>Times New Roman</vt:lpstr>
      <vt:lpstr>Wingdings</vt:lpstr>
      <vt:lpstr>1_simple</vt:lpstr>
      <vt:lpstr>ODE_Powerpoint Template B</vt:lpstr>
      <vt:lpstr>English Language Proficiency Assessment Screener Informational Webinar</vt:lpstr>
      <vt:lpstr>Introduction</vt:lpstr>
      <vt:lpstr>Presentation Goals</vt:lpstr>
      <vt:lpstr>Purpose and Use</vt:lpstr>
      <vt:lpstr>Screener and Summative</vt:lpstr>
      <vt:lpstr>Language Use Survey</vt:lpstr>
      <vt:lpstr>Reflection</vt:lpstr>
      <vt:lpstr>Before Screening</vt:lpstr>
      <vt:lpstr>TA requirements</vt:lpstr>
      <vt:lpstr>Practice for TAs</vt:lpstr>
      <vt:lpstr>Testing environment</vt:lpstr>
      <vt:lpstr>Reflection</vt:lpstr>
      <vt:lpstr>Student IDs</vt:lpstr>
      <vt:lpstr>Temporary IDs</vt:lpstr>
      <vt:lpstr>Accommodations for students without a 504 or IEP</vt:lpstr>
      <vt:lpstr>Reflection</vt:lpstr>
      <vt:lpstr>Future K or K?</vt:lpstr>
      <vt:lpstr>During Screening</vt:lpstr>
      <vt:lpstr>Screener steps</vt:lpstr>
      <vt:lpstr>Screener Structure</vt:lpstr>
      <vt:lpstr>Step 1 (“Practice Step One”)</vt:lpstr>
      <vt:lpstr>Step 1 Screenshot</vt:lpstr>
      <vt:lpstr>Step 1 Screenshot (cont.)</vt:lpstr>
      <vt:lpstr>Who is a participant?</vt:lpstr>
      <vt:lpstr>Reflection</vt:lpstr>
      <vt:lpstr>Step 2</vt:lpstr>
      <vt:lpstr>Reflection</vt:lpstr>
      <vt:lpstr>Step 3</vt:lpstr>
      <vt:lpstr>Estimated testing times</vt:lpstr>
      <vt:lpstr>Pause and auto-submit</vt:lpstr>
      <vt:lpstr>After Screening</vt:lpstr>
      <vt:lpstr>Proficiency profiles</vt:lpstr>
      <vt:lpstr>Proficiency profiles</vt:lpstr>
      <vt:lpstr>K and Future K profile</vt:lpstr>
      <vt:lpstr>Score reporting</vt:lpstr>
      <vt:lpstr>New for 2020-21</vt:lpstr>
      <vt:lpstr>Vendor name change</vt:lpstr>
      <vt:lpstr>Impacts of Distance Learning for All</vt:lpstr>
      <vt:lpstr>Impacts of Distance Learning for All, cont.</vt:lpstr>
      <vt:lpstr>Impacts of Distance Learning for All, cont.</vt:lpstr>
      <vt:lpstr>Impacts of Distance Learning for All, cont.</vt:lpstr>
      <vt:lpstr>Domain Exemption Guidance</vt:lpstr>
      <vt:lpstr>Domain Exemption Guidance, cont.</vt:lpstr>
      <vt:lpstr>New Accommodations</vt:lpstr>
      <vt:lpstr>Alt-ELPA Update</vt:lpstr>
      <vt:lpstr>Future K and K Screening</vt:lpstr>
      <vt:lpstr>ELPA21 Research: Areas of Investigation</vt:lpstr>
      <vt:lpstr>ELPA21 Research: Conclusions</vt:lpstr>
      <vt:lpstr>ELPA21 Research: Conclusions, cont.</vt:lpstr>
      <vt:lpstr>States to Decide</vt:lpstr>
      <vt:lpstr>States to Decide, cont.</vt:lpstr>
      <vt:lpstr>States to Decide, Timeline</vt:lpstr>
      <vt:lpstr>Enhancement: “Entering Kinder” Items</vt:lpstr>
      <vt:lpstr>Other Screener Enhancements</vt:lpstr>
      <vt:lpstr>Wrap-up</vt:lpstr>
      <vt:lpstr>Important Points</vt:lpstr>
      <vt:lpstr>Online Resources</vt:lpstr>
      <vt:lpstr> </vt:lpstr>
      <vt:lpstr>Further Questions or Concerns: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PATINA</dc:title>
  <dc:creator>somervis</dc:creator>
  <cp:lastModifiedBy>"WolcottB"</cp:lastModifiedBy>
  <cp:revision>707</cp:revision>
  <cp:lastPrinted>2018-06-14T21:25:45Z</cp:lastPrinted>
  <dcterms:created xsi:type="dcterms:W3CDTF">2009-08-03T18:05:25Z</dcterms:created>
  <dcterms:modified xsi:type="dcterms:W3CDTF">2020-06-09T17:35:04Z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