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54.xml" ContentType="application/vnd.openxmlformats-officedocument.presentationml.slideLayout+xml"/>
  <Override PartName="/ppt/slideLayouts/slideLayout56.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76.xml" ContentType="application/vnd.openxmlformats-officedocument.presentationml.slideLayout+xml"/>
  <Override PartName="/ppt/slideLayouts/slideLayout55.xml" ContentType="application/vnd.openxmlformats-officedocument.presentationml.slideLayout+xml"/>
  <Override PartName="/ppt/slideLayouts/slideLayout7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slideLayouts/slideLayout75.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7.xml" ContentType="application/vnd.openxmlformats-officedocument.theme+xml"/>
  <Override PartName="/ppt/theme/theme2.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6.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712" r:id="rId1"/>
    <p:sldMasterId id="2147485737" r:id="rId2"/>
    <p:sldMasterId id="2147485749" r:id="rId3"/>
    <p:sldMasterId id="2147485761" r:id="rId4"/>
    <p:sldMasterId id="2147485773" r:id="rId5"/>
    <p:sldMasterId id="2147485785" r:id="rId6"/>
    <p:sldMasterId id="2147485797" r:id="rId7"/>
  </p:sldMasterIdLst>
  <p:notesMasterIdLst>
    <p:notesMasterId r:id="rId29"/>
  </p:notesMasterIdLst>
  <p:handoutMasterIdLst>
    <p:handoutMasterId r:id="rId30"/>
  </p:handoutMasterIdLst>
  <p:sldIdLst>
    <p:sldId id="367" r:id="rId8"/>
    <p:sldId id="383" r:id="rId9"/>
    <p:sldId id="381" r:id="rId10"/>
    <p:sldId id="366" r:id="rId11"/>
    <p:sldId id="348" r:id="rId12"/>
    <p:sldId id="390" r:id="rId13"/>
    <p:sldId id="371" r:id="rId14"/>
    <p:sldId id="386" r:id="rId15"/>
    <p:sldId id="387" r:id="rId16"/>
    <p:sldId id="388" r:id="rId17"/>
    <p:sldId id="391" r:id="rId18"/>
    <p:sldId id="393" r:id="rId19"/>
    <p:sldId id="382" r:id="rId20"/>
    <p:sldId id="344" r:id="rId21"/>
    <p:sldId id="376" r:id="rId22"/>
    <p:sldId id="389" r:id="rId23"/>
    <p:sldId id="384" r:id="rId24"/>
    <p:sldId id="392" r:id="rId25"/>
    <p:sldId id="375" r:id="rId26"/>
    <p:sldId id="380" r:id="rId27"/>
    <p:sldId id="368" r:id="rId2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A45"/>
    <a:srgbClr val="AF2B15"/>
    <a:srgbClr val="F8C29A"/>
    <a:srgbClr val="FFFFCC"/>
    <a:srgbClr val="EAB386"/>
    <a:srgbClr val="E9FFAB"/>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79288" autoAdjust="0"/>
  </p:normalViewPr>
  <p:slideViewPr>
    <p:cSldViewPr>
      <p:cViewPr varScale="1">
        <p:scale>
          <a:sx n="99" d="100"/>
          <a:sy n="99"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49155" name="Rectangle 3"/>
          <p:cNvSpPr>
            <a:spLocks noGrp="1" noChangeArrowheads="1"/>
          </p:cNvSpPr>
          <p:nvPr>
            <p:ph type="dt" sz="quarter" idx="1"/>
          </p:nvPr>
        </p:nvSpPr>
        <p:spPr bwMode="auto">
          <a:xfrm>
            <a:off x="3897513" y="0"/>
            <a:ext cx="298274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49156" name="Rectangle 4"/>
          <p:cNvSpPr>
            <a:spLocks noGrp="1" noChangeArrowheads="1"/>
          </p:cNvSpPr>
          <p:nvPr>
            <p:ph type="ftr" sz="quarter" idx="2"/>
          </p:nvPr>
        </p:nvSpPr>
        <p:spPr bwMode="auto">
          <a:xfrm>
            <a:off x="2"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49157" name="Rectangle 5"/>
          <p:cNvSpPr>
            <a:spLocks noGrp="1" noChangeArrowheads="1"/>
          </p:cNvSpPr>
          <p:nvPr>
            <p:ph type="sldNum" sz="quarter" idx="3"/>
          </p:nvPr>
        </p:nvSpPr>
        <p:spPr bwMode="auto">
          <a:xfrm>
            <a:off x="3897513" y="8829675"/>
            <a:ext cx="298274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155E96-1FF3-462D-A319-1C9BB22EF1F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1863" eaLnBrk="1" hangingPunct="1">
              <a:defRPr sz="1200"/>
            </a:lvl1pPr>
          </a:lstStyle>
          <a:p>
            <a:pPr>
              <a:defRPr/>
            </a:pPr>
            <a:endParaRPr lang="en-US" dirty="0"/>
          </a:p>
        </p:txBody>
      </p:sp>
      <p:sp>
        <p:nvSpPr>
          <p:cNvPr id="4099" name="Rectangle 3"/>
          <p:cNvSpPr>
            <a:spLocks noGrp="1" noChangeArrowheads="1"/>
          </p:cNvSpPr>
          <p:nvPr>
            <p:ph type="dt" idx="1"/>
          </p:nvPr>
        </p:nvSpPr>
        <p:spPr bwMode="auto">
          <a:xfrm>
            <a:off x="3899072" y="0"/>
            <a:ext cx="2982742" cy="465138"/>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1863" eaLnBrk="1" hangingPunct="1">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7887" y="4416427"/>
            <a:ext cx="5046040" cy="4183063"/>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2" y="8831265"/>
            <a:ext cx="2982742" cy="465137"/>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1863" eaLnBrk="1" hangingPunct="1">
              <a:defRPr sz="1200"/>
            </a:lvl1pPr>
          </a:lstStyle>
          <a:p>
            <a:pPr>
              <a:defRPr/>
            </a:pPr>
            <a:endParaRPr lang="en-US" dirty="0"/>
          </a:p>
        </p:txBody>
      </p:sp>
      <p:sp>
        <p:nvSpPr>
          <p:cNvPr id="4103" name="Rectangle 7"/>
          <p:cNvSpPr>
            <a:spLocks noGrp="1" noChangeArrowheads="1"/>
          </p:cNvSpPr>
          <p:nvPr>
            <p:ph type="sldNum" sz="quarter" idx="5"/>
          </p:nvPr>
        </p:nvSpPr>
        <p:spPr bwMode="auto">
          <a:xfrm>
            <a:off x="3899072" y="8831265"/>
            <a:ext cx="2982742" cy="465137"/>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eaLnBrk="1" hangingPunct="1">
              <a:defRPr sz="1200"/>
            </a:lvl1pPr>
          </a:lstStyle>
          <a:p>
            <a:pPr>
              <a:defRPr/>
            </a:pPr>
            <a:fld id="{C67B1E1D-D3C3-4691-8C34-51F8AFDE2CD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This is the English Language Proficiency Assessment Screener Informational Webinar. Welcome to part 2 of the webinar, which concerns updates for the coming school year. If you are looking for introductory information on the ELPA Screener, please see part 1 of this webinar, which is available on the ODE website.</a:t>
            </a:r>
            <a:endParaRPr lang="en-US" altLang="en-US" dirty="0"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68FA61-D56E-4A9F-9CFF-451E1D718C14}"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1695058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Users</a:t>
            </a:r>
            <a:r>
              <a:rPr lang="en-US" baseline="0" dirty="0" smtClean="0"/>
              <a:t> have noted that some early grade drag and drop items have response choices that are notably smaller than similar items elsewhere in the same test. Resizing and repositioning these items constitutes a significant change to the items in question and therefore will require them to undergo a new round of field testing and item review.</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10</a:t>
            </a:fld>
            <a:endParaRPr lang="en-US" altLang="en-US" dirty="0"/>
          </a:p>
        </p:txBody>
      </p:sp>
    </p:spTree>
    <p:extLst>
      <p:ext uri="{BB962C8B-B14F-4D97-AF65-F5344CB8AC3E}">
        <p14:creationId xmlns:p14="http://schemas.microsoft.com/office/powerpoint/2010/main" val="1289662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Remote testing will be available</a:t>
            </a:r>
            <a:r>
              <a:rPr lang="en-US" baseline="0" dirty="0" smtClean="0"/>
              <a:t> for all content areas in 2022-23. We expect this to look like remote testing in 2021-22, but with a slightly expanded remote testing window. As a reminder, the ELPA Screener requires that the student and TA work on the same machine, so there is currently no remote version of the ELPA Screener. As Oregon is the only state in the ELPA21 consortium to offer remote testing, development of a remote Screener is low priority.</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11</a:t>
            </a:fld>
            <a:endParaRPr lang="en-US" altLang="en-US" dirty="0"/>
          </a:p>
        </p:txBody>
      </p:sp>
    </p:spTree>
    <p:extLst>
      <p:ext uri="{BB962C8B-B14F-4D97-AF65-F5344CB8AC3E}">
        <p14:creationId xmlns:p14="http://schemas.microsoft.com/office/powerpoint/2010/main" val="4262945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12</a:t>
            </a:fld>
            <a:endParaRPr lang="en-US" altLang="en-US" dirty="0"/>
          </a:p>
        </p:txBody>
      </p:sp>
    </p:spTree>
    <p:extLst>
      <p:ext uri="{BB962C8B-B14F-4D97-AF65-F5344CB8AC3E}">
        <p14:creationId xmlns:p14="http://schemas.microsoft.com/office/powerpoint/2010/main" val="122587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information on the following slides is not new, but we want to make sure it reaches a wide audience.</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13</a:t>
            </a:fld>
            <a:endParaRPr lang="en-US" altLang="en-US" dirty="0"/>
          </a:p>
        </p:txBody>
      </p:sp>
    </p:spTree>
    <p:extLst>
      <p:ext uri="{BB962C8B-B14F-4D97-AF65-F5344CB8AC3E}">
        <p14:creationId xmlns:p14="http://schemas.microsoft.com/office/powerpoint/2010/main" val="50145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Unique screening</a:t>
            </a:r>
            <a:r>
              <a:rPr lang="en-US" altLang="en-US" baseline="0" dirty="0" smtClean="0"/>
              <a:t> was a special use of the ELPA Screener to determine if a student who did not test on the ELPA Summative still needed language services in the following school year. Unique screening was implemented as a response to the COVID pandemic. With the return to in-person learning, there are fewer barriers to in-person testing and it appears that unique screening will not be needed for the 2022-23 school year. If circumstances change and unique screening needs to be reactivated, ODE will communicate this through channels such as the AA Update and DTC listserv.</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14</a:t>
            </a:fld>
            <a:endParaRPr lang="en-US" altLang="en-US" dirty="0" smtClean="0"/>
          </a:p>
        </p:txBody>
      </p:sp>
    </p:spTree>
    <p:extLst>
      <p:ext uri="{BB962C8B-B14F-4D97-AF65-F5344CB8AC3E}">
        <p14:creationId xmlns:p14="http://schemas.microsoft.com/office/powerpoint/2010/main" val="3958641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The Future K Screener form should be used by all newly arriving students who are testing prior to January 1 of their Kindergarten year. This includes students who are being screened during a “kindergarten round up” type event, but it also includes students who arrive partway through their Kindergarten year. For example, a pre-Kindergarten student who is being screened in June tests on the Future K form. A Kindergarten student who first arrives in late November, and who is therefore already receiving Kindergarten instruction, also tests on the Future Kindergarten form. A Kindergarten student who arrives in February tests on the Grade K form, not the Future K form.</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15</a:t>
            </a:fld>
            <a:endParaRPr lang="en-US" altLang="en-US" dirty="0" smtClean="0"/>
          </a:p>
        </p:txBody>
      </p:sp>
    </p:spTree>
    <p:extLst>
      <p:ext uri="{BB962C8B-B14F-4D97-AF65-F5344CB8AC3E}">
        <p14:creationId xmlns:p14="http://schemas.microsoft.com/office/powerpoint/2010/main" val="3602276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opening the session</a:t>
            </a:r>
            <a:r>
              <a:rPr lang="en-US" baseline="0" dirty="0" smtClean="0"/>
              <a:t> for questions and answers, we would like your feedback about the content and scheduling of this webinar.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16</a:t>
            </a:fld>
            <a:endParaRPr lang="en-US" altLang="en-US" dirty="0"/>
          </a:p>
        </p:txBody>
      </p:sp>
    </p:spTree>
    <p:extLst>
      <p:ext uri="{BB962C8B-B14F-4D97-AF65-F5344CB8AC3E}">
        <p14:creationId xmlns:p14="http://schemas.microsoft.com/office/powerpoint/2010/main" val="601769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Thank</a:t>
            </a:r>
            <a:r>
              <a:rPr lang="en-US" altLang="en-US" baseline="0" dirty="0" smtClean="0"/>
              <a:t> you for your attention. At this point during the live webinar, time is made available for questions and answers. </a:t>
            </a:r>
            <a:r>
              <a:rPr lang="en-US" sz="1200" kern="1200" dirty="0" smtClean="0">
                <a:solidFill>
                  <a:schemeClr val="tx1"/>
                </a:solidFill>
                <a:effectLst/>
                <a:latin typeface="Times New Roman" pitchFamily="18" charset="0"/>
                <a:ea typeface="+mn-ea"/>
                <a:cs typeface="+mn-cs"/>
              </a:rPr>
              <a:t>Those questions, along with their answers, are</a:t>
            </a:r>
            <a:r>
              <a:rPr lang="en-US" altLang="en-US" baseline="0" dirty="0" smtClean="0"/>
              <a:t> recorded in the Informational Webinar Q&amp;A document located next to the link for this slide deck.</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19</a:t>
            </a:fld>
            <a:endParaRPr lang="en-US" altLang="en-US" dirty="0" smtClean="0"/>
          </a:p>
        </p:txBody>
      </p:sp>
    </p:spTree>
    <p:extLst>
      <p:ext uri="{BB962C8B-B14F-4D97-AF65-F5344CB8AC3E}">
        <p14:creationId xmlns:p14="http://schemas.microsoft.com/office/powerpoint/2010/main" val="285005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This slide includes</a:t>
            </a:r>
            <a:r>
              <a:rPr lang="en-US" altLang="en-US" baseline="0" dirty="0" smtClean="0"/>
              <a:t> contact information for two primary sources of help with ELPA Screener administration or score retrieval.</a:t>
            </a:r>
            <a:endParaRPr lang="en-US" altLang="en-US" dirty="0" smtClean="0"/>
          </a:p>
          <a:p>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20</a:t>
            </a:fld>
            <a:endParaRPr lang="en-US" altLang="en-US" dirty="0" smtClean="0"/>
          </a:p>
        </p:txBody>
      </p:sp>
    </p:spTree>
    <p:extLst>
      <p:ext uri="{BB962C8B-B14F-4D97-AF65-F5344CB8AC3E}">
        <p14:creationId xmlns:p14="http://schemas.microsoft.com/office/powerpoint/2010/main" val="1749236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concludes Part 2 of the ELPA Informational webinar. Please don’t hesitate to contact me with questions or concerns, or suggestions about how I might improve this presentation!</a:t>
            </a:r>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21</a:t>
            </a:fld>
            <a:endParaRPr lang="en-US" altLang="en-US" dirty="0"/>
          </a:p>
        </p:txBody>
      </p:sp>
    </p:spTree>
    <p:extLst>
      <p:ext uri="{BB962C8B-B14F-4D97-AF65-F5344CB8AC3E}">
        <p14:creationId xmlns:p14="http://schemas.microsoft.com/office/powerpoint/2010/main" val="130062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list new or updated information for the 2022-23 school year.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2</a:t>
            </a:fld>
            <a:endParaRPr lang="en-US" altLang="en-US" dirty="0"/>
          </a:p>
        </p:txBody>
      </p:sp>
    </p:spTree>
    <p:extLst>
      <p:ext uri="{BB962C8B-B14F-4D97-AF65-F5344CB8AC3E}">
        <p14:creationId xmlns:p14="http://schemas.microsoft.com/office/powerpoint/2010/main" val="3104504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Current, there are two language use surveys</a:t>
            </a:r>
            <a:r>
              <a:rPr lang="en-US" altLang="en-US" baseline="0" dirty="0" smtClean="0"/>
              <a:t> available for use in Oregon districts: the Legacy and the Bridge. The newly formed Migrant and Multilingual Education Team will be developing a single Oregon Language Use Survey, which will replace both of these previous versions. The team is targeting this survey for availability on January 1, 2023, at which point the other two surveys will phase out.</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3</a:t>
            </a:fld>
            <a:endParaRPr lang="en-US" altLang="en-US" dirty="0" smtClean="0"/>
          </a:p>
        </p:txBody>
      </p:sp>
    </p:spTree>
    <p:extLst>
      <p:ext uri="{BB962C8B-B14F-4D97-AF65-F5344CB8AC3E}">
        <p14:creationId xmlns:p14="http://schemas.microsoft.com/office/powerpoint/2010/main" val="3768848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During the 20-21</a:t>
            </a:r>
            <a:r>
              <a:rPr lang="en-US" altLang="en-US" baseline="0" dirty="0" smtClean="0"/>
              <a:t> and 21-22 school years, special considerations resulting from the pandemic resulted in the need for specialized ELPA guidance. As our systems have become more adapted to the pandemic, guidance is no longer needed for administering the ELPA under exceptional circumstances. There are currently no plans to update Administering the ELPA Screener for 2022-23. If circumstances change and such an update becomes necessary, we will communicate through channels such as AA Update and the DTC listserv.</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4</a:t>
            </a:fld>
            <a:endParaRPr lang="en-US" altLang="en-US" dirty="0" smtClean="0"/>
          </a:p>
        </p:txBody>
      </p:sp>
    </p:spTree>
    <p:extLst>
      <p:ext uri="{BB962C8B-B14F-4D97-AF65-F5344CB8AC3E}">
        <p14:creationId xmlns:p14="http://schemas.microsoft.com/office/powerpoint/2010/main" val="386146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next two slides contain updates</a:t>
            </a:r>
            <a:r>
              <a:rPr lang="en-US" altLang="en-US" baseline="0" dirty="0" smtClean="0"/>
              <a:t> about the Alt-ELPA project. It is probably a good idea for EL educators and special education professionals in school buildings to connect over this test, as expertise from both fields will be needed to understand which students are eligible and to appropriately train TAs to administer the test.</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5</a:t>
            </a:fld>
            <a:endParaRPr lang="en-US" altLang="en-US" dirty="0" smtClean="0"/>
          </a:p>
        </p:txBody>
      </p:sp>
    </p:spTree>
    <p:extLst>
      <p:ext uri="{BB962C8B-B14F-4D97-AF65-F5344CB8AC3E}">
        <p14:creationId xmlns:p14="http://schemas.microsoft.com/office/powerpoint/2010/main" val="2200571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slide details</a:t>
            </a:r>
            <a:r>
              <a:rPr lang="en-US" altLang="en-US" baseline="0" dirty="0" smtClean="0"/>
              <a:t> the most recent timeline for Alt-ELPA development and administration.</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6</a:t>
            </a:fld>
            <a:endParaRPr lang="en-US" altLang="en-US" dirty="0" smtClean="0"/>
          </a:p>
        </p:txBody>
      </p:sp>
    </p:spTree>
    <p:extLst>
      <p:ext uri="{BB962C8B-B14F-4D97-AF65-F5344CB8AC3E}">
        <p14:creationId xmlns:p14="http://schemas.microsoft.com/office/powerpoint/2010/main" val="2402460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In the past,</a:t>
            </a:r>
            <a:r>
              <a:rPr lang="en-US" altLang="en-US" baseline="0" dirty="0" smtClean="0"/>
              <a:t> I have mentioned new items under development for the ELPA Screener. The items that were most recently field tested (in 21-22) are completely new items, including items at the K and Grade 1 levels which are aiming to better target developmental expectations in the early grades. Items which pass review will appear </a:t>
            </a:r>
            <a:r>
              <a:rPr lang="en-US" altLang="en-US" baseline="0" smtClean="0"/>
              <a:t>on future live </a:t>
            </a:r>
            <a:r>
              <a:rPr lang="en-US" altLang="en-US" baseline="0" dirty="0" smtClean="0"/>
              <a:t>tests. Additional items are in development or being refurbished for field tests in subsequent years as well.</a:t>
            </a:r>
            <a:endParaRPr lang="en-US" altLang="en-US" dirty="0"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defRPr>
            </a:lvl1pPr>
            <a:lvl2pPr marL="742950" indent="-285750" defTabSz="931863">
              <a:spcBef>
                <a:spcPct val="30000"/>
              </a:spcBef>
              <a:defRPr sz="1200">
                <a:solidFill>
                  <a:schemeClr val="tx1"/>
                </a:solidFill>
                <a:latin typeface="Times New Roman" panose="02020603050405020304" pitchFamily="18" charset="0"/>
              </a:defRPr>
            </a:lvl2pPr>
            <a:lvl3pPr marL="1143000" indent="-228600" defTabSz="931863">
              <a:spcBef>
                <a:spcPct val="30000"/>
              </a:spcBef>
              <a:defRPr sz="1200">
                <a:solidFill>
                  <a:schemeClr val="tx1"/>
                </a:solidFill>
                <a:latin typeface="Times New Roman" panose="02020603050405020304" pitchFamily="18" charset="0"/>
              </a:defRPr>
            </a:lvl3pPr>
            <a:lvl4pPr marL="1600200" indent="-228600" defTabSz="931863">
              <a:spcBef>
                <a:spcPct val="30000"/>
              </a:spcBef>
              <a:defRPr sz="1200">
                <a:solidFill>
                  <a:schemeClr val="tx1"/>
                </a:solidFill>
                <a:latin typeface="Times New Roman" panose="02020603050405020304" pitchFamily="18" charset="0"/>
              </a:defRPr>
            </a:lvl4pPr>
            <a:lvl5pPr marL="2057400" indent="-228600" defTabSz="931863">
              <a:spcBef>
                <a:spcPct val="30000"/>
              </a:spcBef>
              <a:defRPr sz="1200">
                <a:solidFill>
                  <a:schemeClr val="tx1"/>
                </a:solidFill>
                <a:latin typeface="Times New Roman" panose="02020603050405020304" pitchFamily="18"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F5BF21-9435-4C05-B7C1-8AB5B9729F7B}" type="slidenum">
              <a:rPr lang="en-US" altLang="en-US" smtClean="0"/>
              <a:pPr>
                <a:spcBef>
                  <a:spcPct val="0"/>
                </a:spcBef>
              </a:pPr>
              <a:t>7</a:t>
            </a:fld>
            <a:endParaRPr lang="en-US" altLang="en-US" dirty="0" smtClean="0"/>
          </a:p>
        </p:txBody>
      </p:sp>
    </p:spTree>
    <p:extLst>
      <p:ext uri="{BB962C8B-B14F-4D97-AF65-F5344CB8AC3E}">
        <p14:creationId xmlns:p14="http://schemas.microsoft.com/office/powerpoint/2010/main" val="2602216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2021-22, some students</a:t>
            </a:r>
            <a:r>
              <a:rPr lang="en-US" baseline="0" dirty="0" smtClean="0"/>
              <a:t> experienced items where embedded audio did not auto-play upon loading the item. This issue was due to a change in item presentation. Affected items are returning to their prior presentation in 2022-23, which should restore auto-play functionality.</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8</a:t>
            </a:fld>
            <a:endParaRPr lang="en-US" altLang="en-US" dirty="0"/>
          </a:p>
        </p:txBody>
      </p:sp>
    </p:spTree>
    <p:extLst>
      <p:ext uri="{BB962C8B-B14F-4D97-AF65-F5344CB8AC3E}">
        <p14:creationId xmlns:p14="http://schemas.microsoft.com/office/powerpoint/2010/main" val="1432385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2021-22, some students encountered items where the</a:t>
            </a:r>
            <a:r>
              <a:rPr lang="en-US" baseline="0" dirty="0" smtClean="0"/>
              <a:t> accompanying image for the item displayed on one screen only, and not on subsequent screens where the student was requested to enter a response. Like this previous issue, this stems from a change to item presentation in 2021-22. Affected items are returning to their prior presentation in 2022-23, which should correct the error.</a:t>
            </a:r>
            <a:endParaRPr lang="en-US" dirty="0"/>
          </a:p>
        </p:txBody>
      </p:sp>
      <p:sp>
        <p:nvSpPr>
          <p:cNvPr id="4" name="Slide Number Placeholder 3"/>
          <p:cNvSpPr>
            <a:spLocks noGrp="1"/>
          </p:cNvSpPr>
          <p:nvPr>
            <p:ph type="sldNum" sz="quarter" idx="10"/>
          </p:nvPr>
        </p:nvSpPr>
        <p:spPr/>
        <p:txBody>
          <a:bodyPr/>
          <a:lstStyle/>
          <a:p>
            <a:pPr>
              <a:defRPr/>
            </a:pPr>
            <a:fld id="{C67B1E1D-D3C3-4691-8C34-51F8AFDE2CDE}" type="slidenum">
              <a:rPr lang="en-US" altLang="en-US" smtClean="0"/>
              <a:pPr>
                <a:defRPr/>
              </a:pPr>
              <a:t>9</a:t>
            </a:fld>
            <a:endParaRPr lang="en-US" altLang="en-US" dirty="0"/>
          </a:p>
        </p:txBody>
      </p:sp>
    </p:spTree>
    <p:extLst>
      <p:ext uri="{BB962C8B-B14F-4D97-AF65-F5344CB8AC3E}">
        <p14:creationId xmlns:p14="http://schemas.microsoft.com/office/powerpoint/2010/main" val="1454579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6.xml"/><Relationship Id="rId4" Type="http://schemas.openxmlformats.org/officeDocument/2006/relationships/image" Target="../media/image8.pn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7.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5" name="Slide Number Placeholder 4"/>
          <p:cNvSpPr>
            <a:spLocks noGrp="1"/>
          </p:cNvSpPr>
          <p:nvPr>
            <p:ph type="sldNum" sz="quarter" idx="10"/>
          </p:nvPr>
        </p:nvSpPr>
        <p:spPr/>
        <p:txBody>
          <a:bodyPr/>
          <a:lstStyle/>
          <a:p>
            <a:pPr>
              <a:defRPr/>
            </a:pPr>
            <a:fld id="{600AE717-2294-4A19-AA34-D65D5F954A77}" type="slidenum">
              <a:rPr lang="en-US" altLang="en-US" smtClean="0"/>
              <a:pPr>
                <a:defRPr/>
              </a:pPr>
              <a:t>‹#›</a:t>
            </a:fld>
            <a:endParaRPr lang="en-US" altLang="en-US" dirty="0"/>
          </a:p>
        </p:txBody>
      </p:sp>
    </p:spTree>
    <p:extLst>
      <p:ext uri="{BB962C8B-B14F-4D97-AF65-F5344CB8AC3E}">
        <p14:creationId xmlns:p14="http://schemas.microsoft.com/office/powerpoint/2010/main" val="76015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4F27FEFD-4A48-404F-9949-D221A4ECBA43}" type="datetime1">
              <a:rPr lang="en-US" altLang="en-US" smtClean="0"/>
              <a:t>8/15/2022</a:t>
            </a:fld>
            <a:endParaRPr lang="en-US" altLang="en-US" dirty="0"/>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009469E9-0418-4C3D-B736-CDA947BD4FC6}" type="slidenum">
              <a:rPr lang="en-US" altLang="en-US"/>
              <a:pPr>
                <a:defRPr/>
              </a:pPr>
              <a:t>‹#›</a:t>
            </a:fld>
            <a:endParaRPr lang="en-US" altLang="en-US" dirty="0"/>
          </a:p>
        </p:txBody>
      </p:sp>
    </p:spTree>
    <p:extLst>
      <p:ext uri="{BB962C8B-B14F-4D97-AF65-F5344CB8AC3E}">
        <p14:creationId xmlns:p14="http://schemas.microsoft.com/office/powerpoint/2010/main" val="414071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10400" y="274638"/>
            <a:ext cx="2057400" cy="5851525"/>
          </a:xfrm>
        </p:spPr>
        <p:txBody>
          <a:bodyPr vert="eaVert"/>
          <a:lstStyle>
            <a:lvl1pPr>
              <a:defRPr sz="4000">
                <a:latin typeface="Bookman Old Style" panose="02050604050505020204" pitchFamily="18"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74638"/>
            <a:ext cx="60198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2057400" indent="-228600">
              <a:buFont typeface="Arial" panose="020B0604020202020204" pitchFamily="34" charset="0"/>
              <a:buChar char="•"/>
              <a:defRPr>
                <a:latin typeface="Bookman Old Style" panose="020506040505050202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1743977F-D4FD-45D5-9871-EEAFF538FF86}" type="datetime1">
              <a:rPr lang="en-US" altLang="en-US" smtClean="0"/>
              <a:t>8/15/2022</a:t>
            </a:fld>
            <a:endParaRPr lang="en-US" altLang="en-US" dirty="0"/>
          </a:p>
        </p:txBody>
      </p:sp>
      <p:sp>
        <p:nvSpPr>
          <p:cNvPr id="6" name="Slide Number Placeholder 5"/>
          <p:cNvSpPr>
            <a:spLocks noGrp="1"/>
          </p:cNvSpPr>
          <p:nvPr>
            <p:ph type="sldNum" sz="quarter" idx="11"/>
          </p:nvPr>
        </p:nvSpPr>
        <p:spPr>
          <a:xfrm>
            <a:off x="6096000" y="6245225"/>
            <a:ext cx="2133600" cy="476250"/>
          </a:xfrm>
        </p:spPr>
        <p:txBody>
          <a:bodyPr/>
          <a:lstStyle>
            <a:lvl1pPr>
              <a:defRPr/>
            </a:lvl1pPr>
          </a:lstStyle>
          <a:p>
            <a:pPr>
              <a:defRPr/>
            </a:pPr>
            <a:fld id="{756E58F0-8A76-43A2-9714-A00B8B39E720}" type="slidenum">
              <a:rPr lang="en-US" altLang="en-US"/>
              <a:pPr>
                <a:defRPr/>
              </a:pPr>
              <a:t>‹#›</a:t>
            </a:fld>
            <a:endParaRPr lang="en-US" altLang="en-US" dirty="0"/>
          </a:p>
        </p:txBody>
      </p:sp>
    </p:spTree>
    <p:extLst>
      <p:ext uri="{BB962C8B-B14F-4D97-AF65-F5344CB8AC3E}">
        <p14:creationId xmlns:p14="http://schemas.microsoft.com/office/powerpoint/2010/main" val="3020142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p>
        </p:txBody>
      </p:sp>
      <p:sp>
        <p:nvSpPr>
          <p:cNvPr id="5" name="Oval 4"/>
          <p:cNvSpPr/>
          <p:nvPr userDrawn="1"/>
        </p:nvSpPr>
        <p:spPr bwMode="auto">
          <a:xfrm>
            <a:off x="3886200" y="3505200"/>
            <a:ext cx="688975" cy="688975"/>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6" name="Picture 2" descr="OAKS Tree Only Paper_2014"/>
          <p:cNvPicPr>
            <a:picLocks noChangeAspect="1" noChangeArrowheads="1"/>
          </p:cNvPicPr>
          <p:nvPr userDrawn="1"/>
        </p:nvPicPr>
        <p:blipFill>
          <a:blip r:embed="rId2">
            <a:extLst>
              <a:ext uri="{28A0092B-C50C-407E-A947-70E740481C1C}">
                <a14:useLocalDpi xmlns:a14="http://schemas.microsoft.com/office/drawing/2010/main" val="0"/>
              </a:ext>
            </a:extLst>
          </a:blip>
          <a:srcRect l="27104" t="1495" r="28221" b="39485"/>
          <a:stretch>
            <a:fillRect/>
          </a:stretch>
        </p:blipFill>
        <p:spPr bwMode="auto">
          <a:xfrm>
            <a:off x="3930650" y="3516313"/>
            <a:ext cx="6413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7"/>
          <p:cNvSpPr>
            <a:spLocks noGrp="1"/>
          </p:cNvSpPr>
          <p:nvPr>
            <p:ph type="ctrTitle"/>
          </p:nvPr>
        </p:nvSpPr>
        <p:spPr>
          <a:xfrm>
            <a:off x="1143000" y="1371600"/>
            <a:ext cx="6172200" cy="1371600"/>
          </a:xfrm>
        </p:spPr>
        <p:txBody>
          <a:bodyPr/>
          <a:lstStyle>
            <a:lvl1pPr algn="ctr">
              <a:defRPr sz="3600" b="1" cap="none" baseline="0"/>
            </a:lvl1pPr>
          </a:lstStyle>
          <a:p>
            <a:r>
              <a:rPr lang="en-US" dirty="0" smtClean="0"/>
              <a:t>Click to edit Master title style</a:t>
            </a:r>
            <a:endParaRPr lang="en-US" dirty="0"/>
          </a:p>
        </p:txBody>
      </p:sp>
      <p:sp>
        <p:nvSpPr>
          <p:cNvPr id="10" name="Content Placeholder 7"/>
          <p:cNvSpPr>
            <a:spLocks noGrp="1"/>
          </p:cNvSpPr>
          <p:nvPr>
            <p:ph sz="quarter" idx="1"/>
          </p:nvPr>
        </p:nvSpPr>
        <p:spPr>
          <a:xfrm>
            <a:off x="1143000" y="2743200"/>
            <a:ext cx="6172200" cy="457200"/>
          </a:xfrm>
        </p:spPr>
        <p:txBody>
          <a:bodyPr/>
          <a:lstStyle>
            <a:lvl1pPr marL="0" indent="0" algn="ctr">
              <a:buFont typeface="Wingdings" panose="05000000000000000000" pitchFamily="2" charset="2"/>
              <a:buNone/>
              <a:defRPr sz="1800" i="1"/>
            </a:lvl1pPr>
            <a:lvl2pPr marL="639763" indent="-273050">
              <a:buFont typeface="Wingdings" panose="05000000000000000000" pitchFamily="2" charset="2"/>
              <a:buChar char="Ø"/>
              <a:defRPr/>
            </a:lvl2pPr>
          </a:lstStyle>
          <a:p>
            <a:pPr lvl="0"/>
            <a:r>
              <a:rPr lang="en-US" dirty="0" smtClean="0"/>
              <a:t>Click to edit Master text styles</a:t>
            </a:r>
          </a:p>
        </p:txBody>
      </p:sp>
    </p:spTree>
    <p:extLst>
      <p:ext uri="{BB962C8B-B14F-4D97-AF65-F5344CB8AC3E}">
        <p14:creationId xmlns:p14="http://schemas.microsoft.com/office/powerpoint/2010/main" val="24637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solidFill>
                <a:srgbClr val="4A3927"/>
              </a:solidFill>
            </a:endParaRPr>
          </a:p>
        </p:txBody>
      </p:sp>
      <p:sp>
        <p:nvSpPr>
          <p:cNvPr id="5" name="Oval 4"/>
          <p:cNvSpPr/>
          <p:nvPr userDrawn="1"/>
        </p:nvSpPr>
        <p:spPr bwMode="auto">
          <a:xfrm>
            <a:off x="3886200" y="3505200"/>
            <a:ext cx="688975" cy="688975"/>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solidFill>
                <a:prstClr val="white"/>
              </a:solidFill>
            </a:endParaRPr>
          </a:p>
        </p:txBody>
      </p:sp>
      <p:pic>
        <p:nvPicPr>
          <p:cNvPr id="6" name="Picture 2" descr="OAKS Tree Only Paper_2014"/>
          <p:cNvPicPr>
            <a:picLocks noChangeAspect="1" noChangeArrowheads="1"/>
          </p:cNvPicPr>
          <p:nvPr userDrawn="1"/>
        </p:nvPicPr>
        <p:blipFill>
          <a:blip r:embed="rId2">
            <a:extLst>
              <a:ext uri="{28A0092B-C50C-407E-A947-70E740481C1C}">
                <a14:useLocalDpi xmlns:a14="http://schemas.microsoft.com/office/drawing/2010/main" val="0"/>
              </a:ext>
            </a:extLst>
          </a:blip>
          <a:srcRect l="27104" t="1495" r="28221" b="39485"/>
          <a:stretch>
            <a:fillRect/>
          </a:stretch>
        </p:blipFill>
        <p:spPr bwMode="auto">
          <a:xfrm>
            <a:off x="3930650" y="3516313"/>
            <a:ext cx="64135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1143000" y="1371600"/>
            <a:ext cx="6172200" cy="1371600"/>
          </a:xfrm>
        </p:spPr>
        <p:txBody>
          <a:bodyPr/>
          <a:lstStyle>
            <a:lvl1pPr algn="ctr">
              <a:defRPr b="1"/>
            </a:lvl1pPr>
          </a:lstStyle>
          <a:p>
            <a:r>
              <a:rPr lang="en-US" dirty="0" smtClean="0"/>
              <a:t>Click to edit Master title style</a:t>
            </a:r>
            <a:endParaRPr lang="en-US" dirty="0"/>
          </a:p>
        </p:txBody>
      </p:sp>
      <p:sp>
        <p:nvSpPr>
          <p:cNvPr id="7" name="Content Placeholder 7"/>
          <p:cNvSpPr>
            <a:spLocks noGrp="1"/>
          </p:cNvSpPr>
          <p:nvPr>
            <p:ph sz="quarter" idx="1"/>
          </p:nvPr>
        </p:nvSpPr>
        <p:spPr>
          <a:xfrm>
            <a:off x="1143000" y="2743200"/>
            <a:ext cx="6172200" cy="457200"/>
          </a:xfrm>
        </p:spPr>
        <p:txBody>
          <a:bodyPr/>
          <a:lstStyle>
            <a:lvl1pPr marL="0" indent="0" algn="ctr">
              <a:buFont typeface="Wingdings" panose="05000000000000000000" pitchFamily="2" charset="2"/>
              <a:buNone/>
              <a:defRPr sz="1900" i="1"/>
            </a:lvl1pPr>
            <a:lvl2pPr marL="639763" indent="-273050">
              <a:buFont typeface="Wingdings" panose="05000000000000000000" pitchFamily="2" charset="2"/>
              <a:buChar char="Ø"/>
              <a:defRPr/>
            </a:lvl2pPr>
          </a:lstStyle>
          <a:p>
            <a:pPr lvl="0"/>
            <a:r>
              <a:rPr lang="en-US" dirty="0" smtClean="0"/>
              <a:t>Click to edit Master text styles</a:t>
            </a:r>
          </a:p>
        </p:txBody>
      </p:sp>
    </p:spTree>
    <p:extLst>
      <p:ext uri="{BB962C8B-B14F-4D97-AF65-F5344CB8AC3E}">
        <p14:creationId xmlns:p14="http://schemas.microsoft.com/office/powerpoint/2010/main" val="3101293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0C2968-C8AF-4A3D-B327-0671629A8B1F}"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410962810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7E8BE4CC-D85A-4BD7-82BB-CBB095815D3B}"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D16AC7E5-7E7A-4455-8A13-FD1063EE8E5D}"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1046587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D5BCD-C127-4E21-BC08-9CA40CB7BA13}"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45294617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6"/>
            <a:ext cx="2948870" cy="2525617"/>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63431-4032-43AA-B285-E525F0074792}"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D16AC7E5-7E7A-4455-8A13-FD1063EE8E5D}"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4022963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7F2E8A-4E57-4712-B1E3-40DF235C90C8}"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Tree>
    <p:extLst>
      <p:ext uri="{BB962C8B-B14F-4D97-AF65-F5344CB8AC3E}">
        <p14:creationId xmlns:p14="http://schemas.microsoft.com/office/powerpoint/2010/main" val="3528354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0B499-BF27-4F27-B33D-FACFC2898C39}"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D16AC7E5-7E7A-4455-8A13-FD1063EE8E5D}" type="slidenum">
              <a:rPr lang="en-US" smtClean="0"/>
              <a:t>‹#›</a:t>
            </a:fld>
            <a:endParaRPr lang="en-US" dirty="0"/>
          </a:p>
        </p:txBody>
      </p:sp>
    </p:spTree>
    <p:extLst>
      <p:ext uri="{BB962C8B-B14F-4D97-AF65-F5344CB8AC3E}">
        <p14:creationId xmlns:p14="http://schemas.microsoft.com/office/powerpoint/2010/main" val="372325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600201"/>
            <a:ext cx="82296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457200" y="6245225"/>
            <a:ext cx="21336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6A85E9C6-66C3-4488-978C-2017E90630A2}" type="datetime1">
              <a:rPr lang="en-US" altLang="en-US" smtClean="0"/>
              <a:t>8/15/2022</a:t>
            </a:fld>
            <a:endParaRPr lang="en-US" altLang="en-US" dirty="0"/>
          </a:p>
        </p:txBody>
      </p:sp>
      <p:sp>
        <p:nvSpPr>
          <p:cNvPr id="6" name="Slide Number Placeholder 5"/>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64809B7-C5B5-4638-B479-F570D7710832}" type="slidenum">
              <a:rPr lang="en-US" altLang="en-US"/>
              <a:pPr>
                <a:defRPr/>
              </a:pPr>
              <a:t>‹#›</a:t>
            </a:fld>
            <a:endParaRPr lang="en-US" altLang="en-US" dirty="0"/>
          </a:p>
        </p:txBody>
      </p:sp>
    </p:spTree>
    <p:extLst>
      <p:ext uri="{BB962C8B-B14F-4D97-AF65-F5344CB8AC3E}">
        <p14:creationId xmlns:p14="http://schemas.microsoft.com/office/powerpoint/2010/main" val="38964432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58E86-32BC-4E63-9B31-D70C811B540F}"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D16AC7E5-7E7A-4455-8A13-FD1063EE8E5D}"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2369439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852962F-054E-4CDB-9B9A-DFD3E6C3A1B6}"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184299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F2407B57-70C1-480C-BF97-48F9F47AF846}"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D16AC7E5-7E7A-4455-8A13-FD1063EE8E5D}"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7900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CFDEEA8-4CC5-46FB-87BB-75DB41CFD2BC}"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31139697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1A77E97-8D5D-4589-AEA7-11BA11901245}"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D16AC7E5-7E7A-4455-8A13-FD1063EE8E5D}"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11818440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1872D-ED25-457A-A372-5618B0BF89C9}"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342378140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accent5"/>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EA7D1C9E-5A7E-4821-8D91-12C6B133A07F}"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9802017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185998-22C3-4017-9AED-AF728A355DAD}"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9391316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5"/>
            <a:ext cx="2948870" cy="2542395"/>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0E6839-5371-47B2-AF42-8BA2DA39D303}"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190576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6FF11A-B149-4CE2-8C22-39067BA0AF8E}"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54006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6213" y="609600"/>
            <a:ext cx="371157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p>
            <a:pPr>
              <a:defRPr/>
            </a:pPr>
            <a:fld id="{600AE717-2294-4A19-AA34-D65D5F954A77}" type="slidenum">
              <a:rPr lang="en-US" altLang="en-US" smtClean="0"/>
              <a:pPr>
                <a:defRPr/>
              </a:pPr>
              <a:t>‹#›</a:t>
            </a:fld>
            <a:endParaRPr lang="en-US" altLang="en-US" dirty="0"/>
          </a:p>
        </p:txBody>
      </p:sp>
    </p:spTree>
    <p:extLst>
      <p:ext uri="{BB962C8B-B14F-4D97-AF65-F5344CB8AC3E}">
        <p14:creationId xmlns:p14="http://schemas.microsoft.com/office/powerpoint/2010/main" val="4226394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8EA25D-BA1A-4150-BBC1-C42188982B54}"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80564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accent5"/>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accent5"/>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8F0CD8-17C0-43D4-A4E6-4940238D7397}"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6124196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3F6545A-FB48-4256-86EF-3A3ED8A155C5}"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387137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3E25822A-6DDF-461D-898B-D6481E598417}"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862636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367EF1F-8801-4B7A-A686-D4CD93FCE7AB}"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accent5"/>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9193295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9E032132-BF43-48BB-9056-FB9A16F43051}"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970063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A97736-6CEF-407E-AB8B-DE99C98B8764}"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62696137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86040A1D-D624-444C-9157-C8BBFD6582E9}"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2385545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2C2893-E0FD-4804-AABF-356F5885735A}"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09175371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6"/>
            <a:ext cx="2948870" cy="2538201"/>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E733B3-7379-4F4C-9A53-EB4BD68CDC96}"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26094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038600" cy="42531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457200" y="6245225"/>
            <a:ext cx="21336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4380C14D-DAEE-4F0C-BA35-9D73D0AD87E4}" type="datetime1">
              <a:rPr lang="en-US" altLang="en-US" smtClean="0"/>
              <a:t>8/15/2022</a:t>
            </a:fld>
            <a:endParaRPr lang="en-US" altLang="en-US" dirty="0"/>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68A924F-B567-484D-8F33-8AC74423F201}" type="slidenum">
              <a:rPr lang="en-US" altLang="en-US"/>
              <a:pPr>
                <a:defRPr/>
              </a:pPr>
              <a:t>‹#›</a:t>
            </a:fld>
            <a:endParaRPr lang="en-US" altLang="en-US" dirty="0"/>
          </a:p>
        </p:txBody>
      </p:sp>
    </p:spTree>
    <p:extLst>
      <p:ext uri="{BB962C8B-B14F-4D97-AF65-F5344CB8AC3E}">
        <p14:creationId xmlns:p14="http://schemas.microsoft.com/office/powerpoint/2010/main" val="23899897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37003-7118-4A63-8CB2-578AAF73CCC4}"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9390893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5BB74-0235-4328-918B-93673A0573E1}"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6878712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B5567D-974E-4E9F-820F-DB6CBB489402}"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36268216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465AE11-6E96-47D7-B9EB-7AAAF6AF6210}"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9935226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766F1665-FBB8-44FE-8926-8F945669D4ED}"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866111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D3DC30A-BD02-4BAA-BF4D-6010B65692D5}"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11835761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E8BBDAD3-0E7A-44B7-983F-01AF5757131A}"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7498277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68FF54-7B36-4A82-9539-37F8F695965A}"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2497681424"/>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4E7E8407-676C-4A26-9036-58692EE040D0}"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6719119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553FDA-6DBF-493D-9E6C-FFCC6413576F}"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877910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457200" y="6245225"/>
            <a:ext cx="21336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27A74C12-9E25-43C4-852C-5745B3EFFCE6}" type="datetime1">
              <a:rPr lang="en-US" altLang="en-US" smtClean="0"/>
              <a:t>8/15/2022</a:t>
            </a:fld>
            <a:endParaRPr lang="en-US" altLang="en-US" dirty="0"/>
          </a:p>
        </p:txBody>
      </p:sp>
      <p:sp>
        <p:nvSpPr>
          <p:cNvPr id="9" name="Slide Number Placeholder 8"/>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BC9B9384-BE3F-43FC-8FC8-1549B2036410}" type="slidenum">
              <a:rPr lang="en-US" altLang="en-US"/>
              <a:pPr>
                <a:defRPr/>
              </a:pPr>
              <a:t>‹#›</a:t>
            </a:fld>
            <a:endParaRPr lang="en-US" altLang="en-US" dirty="0"/>
          </a:p>
        </p:txBody>
      </p:sp>
    </p:spTree>
    <p:extLst>
      <p:ext uri="{BB962C8B-B14F-4D97-AF65-F5344CB8AC3E}">
        <p14:creationId xmlns:p14="http://schemas.microsoft.com/office/powerpoint/2010/main" val="8975600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6"/>
            <a:ext cx="2948870" cy="2534006"/>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A3A374-83B2-41E0-A256-7DF85925AC92}"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2114289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AE1351-532E-4C68-BF3D-807A3FA5A89A}"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6571017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64DFF9-1677-46EB-91B4-CAD6969CE19D}"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9779334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A29FDE-A2AA-4C2F-AEA7-7E006A446253}"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28495025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4C1F63C4-0A07-4235-8E0E-E77A19084B58}"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7560309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20849012-D99D-49BB-A9BC-C8A8E25B16B8}"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365239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87828644-7342-447D-8161-B1668E3E5782}"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492727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530B414-25AB-4F66-AA9D-A6AB2BB429DF}"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34772108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8C3C81-AC89-48D9-8C0A-78F56417F990}"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137004388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EDED56FA-0F96-45CD-86F2-0EBCFFB8606E}"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256211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Date Placeholder 2"/>
          <p:cNvSpPr>
            <a:spLocks noGrp="1"/>
          </p:cNvSpPr>
          <p:nvPr>
            <p:ph type="dt" sz="half" idx="10"/>
          </p:nvPr>
        </p:nvSpPr>
        <p:spPr>
          <a:xfrm>
            <a:off x="457200" y="6245225"/>
            <a:ext cx="21336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8BECE23D-61AD-4D96-A6CF-1A728396F3D7}" type="datetime1">
              <a:rPr lang="en-US" altLang="en-US" smtClean="0"/>
              <a:t>8/15/2022</a:t>
            </a:fld>
            <a:endParaRPr lang="en-US" altLang="en-US" dirty="0"/>
          </a:p>
        </p:txBody>
      </p:sp>
      <p:sp>
        <p:nvSpPr>
          <p:cNvPr id="5" name="Slide Number Placeholder 4"/>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F115DC89-2D08-4D67-AC57-E32A2CDB534B}" type="slidenum">
              <a:rPr lang="en-US" altLang="en-US"/>
              <a:pPr>
                <a:defRPr/>
              </a:pPr>
              <a:t>‹#›</a:t>
            </a:fld>
            <a:endParaRPr lang="en-US" altLang="en-US" dirty="0"/>
          </a:p>
        </p:txBody>
      </p:sp>
    </p:spTree>
    <p:extLst>
      <p:ext uri="{BB962C8B-B14F-4D97-AF65-F5344CB8AC3E}">
        <p14:creationId xmlns:p14="http://schemas.microsoft.com/office/powerpoint/2010/main" val="6013625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4D113-558F-426D-AEB3-56E8B362F624}"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775306740"/>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6"/>
            <a:ext cx="2948870" cy="2529812"/>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4DA06-1F63-4A0A-B273-1EEAA71B3334}"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41022914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9A0467-0863-4B17-A504-6ED35B9F2717}"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699490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6D7CED-A5C7-4A6E-A0F1-7E46AC2FC1BB}"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3082024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1D235-4BE1-4F5F-9B48-CF9583677AF5}"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8907898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64587DD1-0F90-44ED-B80B-7E5B4C8B755D}"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1668769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CC495987-CAB5-493E-BC93-F9241C745DEB}"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50348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6D5154DE-B5B2-44A3-801A-E1402D648372}"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accent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22219002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C9472E4-D07F-4D85-98F0-8BD0A755D346}"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556196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154641" y="5948083"/>
            <a:ext cx="8831356"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472133"/>
            <a:ext cx="964694" cy="24384"/>
          </a:xfrm>
          <a:prstGeom prst="rect">
            <a:avLst/>
          </a:prstGeom>
        </p:spPr>
      </p:pic>
      <p:sp>
        <p:nvSpPr>
          <p:cNvPr id="2" name="Title 1"/>
          <p:cNvSpPr>
            <a:spLocks noGrp="1"/>
          </p:cNvSpPr>
          <p:nvPr>
            <p:ph type="ctrTitle"/>
          </p:nvPr>
        </p:nvSpPr>
        <p:spPr>
          <a:xfrm>
            <a:off x="1143000" y="2486702"/>
            <a:ext cx="6858000" cy="1023261"/>
          </a:xfrm>
        </p:spPr>
        <p:txBody>
          <a:bodyPr anchor="b">
            <a:normAutofit/>
          </a:bodyPr>
          <a:lstStyle>
            <a:lvl1pPr algn="ctr">
              <a:defRPr sz="405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35A1A-995B-4605-ACAF-C2154621C770}"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34254501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a:xfrm>
            <a:off x="457200" y="6245225"/>
            <a:ext cx="2133600" cy="476250"/>
          </a:xfrm>
          <a:prstGeom prst="rect">
            <a:avLst/>
          </a:prstGeom>
        </p:spPr>
        <p:txBody>
          <a:bodyPr/>
          <a:lstStyle>
            <a:lvl1pPr>
              <a:defRPr/>
            </a:lvl1pPr>
          </a:lstStyle>
          <a:p>
            <a:pPr>
              <a:defRPr/>
            </a:pPr>
            <a:fld id="{6F68F6EC-41CF-44F4-AC4B-E5D3F0723D02}" type="datetime1">
              <a:rPr lang="en-US" altLang="en-US" smtClean="0"/>
              <a:t>8/15/2022</a:t>
            </a:fld>
            <a:endParaRPr lang="en-US" altLang="en-US" dirty="0"/>
          </a:p>
        </p:txBody>
      </p:sp>
      <p:sp>
        <p:nvSpPr>
          <p:cNvPr id="4" name="Slide Number Placeholder 3"/>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9E176CEE-43F5-4766-87B8-427AFE0EB8CE}" type="slidenum">
              <a:rPr lang="en-US" altLang="en-US"/>
              <a:pPr>
                <a:defRPr/>
              </a:pPr>
              <a:t>‹#›</a:t>
            </a:fld>
            <a:endParaRPr lang="en-US" altLang="en-US" dirty="0"/>
          </a:p>
        </p:txBody>
      </p:sp>
    </p:spTree>
    <p:extLst>
      <p:ext uri="{BB962C8B-B14F-4D97-AF65-F5344CB8AC3E}">
        <p14:creationId xmlns:p14="http://schemas.microsoft.com/office/powerpoint/2010/main" val="203031108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154641" y="2488758"/>
            <a:ext cx="8831356"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Title 1"/>
          <p:cNvSpPr>
            <a:spLocks noGrp="1"/>
          </p:cNvSpPr>
          <p:nvPr>
            <p:ph type="ctrTitle"/>
          </p:nvPr>
        </p:nvSpPr>
        <p:spPr>
          <a:xfrm>
            <a:off x="537883" y="2488758"/>
            <a:ext cx="8088407" cy="1900363"/>
          </a:xfrm>
        </p:spPr>
        <p:txBody>
          <a:bodyPr anchor="ctr" anchorCtr="0">
            <a:noAutofit/>
          </a:bodyPr>
          <a:lstStyle>
            <a:lvl1pPr algn="ctr">
              <a:defRPr sz="51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2891118" y="6139794"/>
            <a:ext cx="3381935" cy="365125"/>
          </a:xfrm>
        </p:spPr>
        <p:txBody>
          <a:bodyPr/>
          <a:lstStyle/>
          <a:p>
            <a:fld id="{435DD95A-7DB3-4B08-8270-0BB0831E6627}" type="datetime1">
              <a:rPr lang="en-US" smtClean="0"/>
              <a:t>8/15/2022</a:t>
            </a:fld>
            <a:endParaRPr lang="en-US" dirty="0"/>
          </a:p>
        </p:txBody>
      </p:sp>
      <p:sp>
        <p:nvSpPr>
          <p:cNvPr id="11" name="Footer Placeholder 4"/>
          <p:cNvSpPr>
            <a:spLocks noGrp="1"/>
          </p:cNvSpPr>
          <p:nvPr>
            <p:ph type="ftr" sz="quarter" idx="11"/>
          </p:nvPr>
        </p:nvSpPr>
        <p:spPr>
          <a:xfrm>
            <a:off x="537882" y="6139794"/>
            <a:ext cx="2148168"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6457950" y="6139794"/>
            <a:ext cx="2168339"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5328" y="214049"/>
            <a:ext cx="1593345" cy="2167132"/>
          </a:xfrm>
          <a:prstGeom prst="rect">
            <a:avLst/>
          </a:prstGeom>
        </p:spPr>
      </p:pic>
    </p:spTree>
    <p:extLst>
      <p:ext uri="{BB962C8B-B14F-4D97-AF65-F5344CB8AC3E}">
        <p14:creationId xmlns:p14="http://schemas.microsoft.com/office/powerpoint/2010/main" val="33660719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1" y="215153"/>
            <a:ext cx="8831356"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E580F-8096-44AA-901B-79A95AD62859}"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507708399"/>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154642" y="215153"/>
            <a:ext cx="3547853"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37883" y="779646"/>
            <a:ext cx="2948870" cy="2529812"/>
          </a:xfrm>
        </p:spPr>
        <p:txBody>
          <a:bodyPr anchor="t" anchorCtr="0">
            <a:normAutofit/>
          </a:bodyPr>
          <a:lstStyle>
            <a:lvl1pPr>
              <a:defRPr sz="3300"/>
            </a:lvl1pPr>
          </a:lstStyle>
          <a:p>
            <a:r>
              <a:rPr lang="en-US" smtClean="0"/>
              <a:t>Click to edit Master title style</a:t>
            </a:r>
            <a:endParaRPr lang="en-US" dirty="0"/>
          </a:p>
        </p:txBody>
      </p:sp>
      <p:sp>
        <p:nvSpPr>
          <p:cNvPr id="3" name="Content Placeholder 2"/>
          <p:cNvSpPr>
            <a:spLocks noGrp="1"/>
          </p:cNvSpPr>
          <p:nvPr>
            <p:ph idx="1"/>
          </p:nvPr>
        </p:nvSpPr>
        <p:spPr>
          <a:xfrm>
            <a:off x="3887391" y="779647"/>
            <a:ext cx="4629150" cy="5081404"/>
          </a:xfrm>
        </p:spPr>
        <p:txBody>
          <a:bodyPr>
            <a:normAutofit/>
          </a:bodyPr>
          <a:lstStyle>
            <a:lvl1pPr>
              <a:defRPr sz="1800"/>
            </a:lvl1pPr>
            <a:lvl2pPr>
              <a:defRPr sz="1800"/>
            </a:lvl2pPr>
            <a:lvl3pPr>
              <a:defRPr sz="1800"/>
            </a:lvl3pPr>
            <a:lvl4pPr>
              <a:defRPr sz="1800"/>
            </a:lvl4pPr>
            <a:lvl5pPr>
              <a:defRPr sz="18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CF8774-5DA8-451D-AA01-9A982FEFE20F}"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537883" y="3540125"/>
            <a:ext cx="2948870"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21186788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44234-67BE-4AF7-9D96-412A9BE32981}"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09723072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7882" y="1825625"/>
            <a:ext cx="397696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997139"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EB2CFE-D975-4548-9AE4-D87F3E2EA611}" type="datetime1">
              <a:rPr lang="en-US" smtClean="0"/>
              <a:t>8/15/2022</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7023322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883" y="1681163"/>
            <a:ext cx="3960299" cy="823912"/>
          </a:xfrm>
        </p:spPr>
        <p:txBody>
          <a:bodyPr anchor="t" anchorCtr="0">
            <a:normAutofit/>
          </a:bodyPr>
          <a:lstStyle>
            <a:lvl1pPr marL="0" indent="0">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37883" y="2505076"/>
            <a:ext cx="39602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997139" cy="823912"/>
          </a:xfrm>
        </p:spPr>
        <p:txBody>
          <a:bodyPr anchor="t" anchorCtr="0"/>
          <a:lstStyle>
            <a:lvl1pPr marL="0" indent="0">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6"/>
            <a:ext cx="399713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57B21-858E-4732-B88A-135176DAC6E5}" type="datetime1">
              <a:rPr lang="en-US" smtClean="0"/>
              <a:t>8/15/2022</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537882" y="457200"/>
            <a:ext cx="8088407" cy="1026460"/>
          </a:xfrm>
        </p:spPr>
        <p:txBody>
          <a:bodyPr>
            <a:normAutofit/>
          </a:bodyPr>
          <a:lstStyle>
            <a:lvl1pPr>
              <a:defRPr sz="2400"/>
            </a:lvl1pPr>
          </a:lstStyle>
          <a:p>
            <a:r>
              <a:rPr lang="en-US" smtClean="0"/>
              <a:t>Click to edit Master title style</a:t>
            </a:r>
            <a:endParaRPr lang="en-US" dirty="0"/>
          </a:p>
        </p:txBody>
      </p:sp>
    </p:spTree>
    <p:extLst>
      <p:ext uri="{BB962C8B-B14F-4D97-AF65-F5344CB8AC3E}">
        <p14:creationId xmlns:p14="http://schemas.microsoft.com/office/powerpoint/2010/main" val="107215762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EBDC437A-48FE-4D1D-A63C-F8274B9AA71C}" type="datetime1">
              <a:rPr lang="en-US" smtClean="0"/>
              <a:t>8/15/2022</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537882" y="457200"/>
            <a:ext cx="8088407"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21827318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2C676DD0-C972-4ED2-80A1-8462A4A3119E}" type="datetime1">
              <a:rPr lang="en-US" smtClean="0"/>
              <a:t>8/15/2022</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537882" y="659958"/>
            <a:ext cx="8088407"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972480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033FA2E-B963-40C9-A47C-AF38190309CE}"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143000" y="4003185"/>
            <a:ext cx="6858000" cy="880607"/>
          </a:xfrm>
        </p:spPr>
        <p:txBody>
          <a:bodyPr/>
          <a:lstStyle>
            <a:lvl1pPr marL="0" indent="0" algn="ctr">
              <a:buNone/>
              <a:defRPr sz="1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Tree>
    <p:extLst>
      <p:ext uri="{BB962C8B-B14F-4D97-AF65-F5344CB8AC3E}">
        <p14:creationId xmlns:p14="http://schemas.microsoft.com/office/powerpoint/2010/main" val="312084141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9653" y="3848895"/>
            <a:ext cx="964694" cy="24384"/>
          </a:xfrm>
          <a:prstGeom prst="rect">
            <a:avLst/>
          </a:prstGeom>
        </p:spPr>
      </p:pic>
      <p:sp>
        <p:nvSpPr>
          <p:cNvPr id="2" name="Title 1"/>
          <p:cNvSpPr>
            <a:spLocks noGrp="1"/>
          </p:cNvSpPr>
          <p:nvPr>
            <p:ph type="ctrTitle" hasCustomPrompt="1"/>
          </p:nvPr>
        </p:nvSpPr>
        <p:spPr>
          <a:xfrm>
            <a:off x="1143000" y="1499125"/>
            <a:ext cx="6858000" cy="2387600"/>
          </a:xfrm>
        </p:spPr>
        <p:txBody>
          <a:bodyPr anchor="b">
            <a:noAutofit/>
          </a:bodyPr>
          <a:lstStyle>
            <a:lvl1pPr algn="ctr">
              <a:defRPr sz="9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1B66F663-A254-4A93-867D-252FC698DF46}" type="datetime1">
              <a:rPr lang="en-US" smtClean="0"/>
              <a:t>8/15/2022</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718" y="4043402"/>
            <a:ext cx="375030" cy="500040"/>
          </a:xfrm>
          <a:prstGeom prst="rect">
            <a:avLst/>
          </a:prstGeom>
        </p:spPr>
      </p:pic>
      <p:pic>
        <p:nvPicPr>
          <p:cNvPr id="12" name="Picture 11"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20" y="4043402"/>
            <a:ext cx="375030" cy="500040"/>
          </a:xfrm>
          <a:prstGeom prst="rect">
            <a:avLst/>
          </a:prstGeom>
        </p:spPr>
      </p:pic>
      <p:sp>
        <p:nvSpPr>
          <p:cNvPr id="13" name="TextBox 12"/>
          <p:cNvSpPr txBox="1"/>
          <p:nvPr/>
        </p:nvSpPr>
        <p:spPr>
          <a:xfrm>
            <a:off x="2038718" y="4043402"/>
            <a:ext cx="5105032" cy="369332"/>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dirty="0" smtClean="0">
                <a:solidFill>
                  <a:schemeClr val="accent1"/>
                </a:solidFill>
              </a:rPr>
              <a:t>twitter.com/</a:t>
            </a:r>
            <a:r>
              <a:rPr lang="en-US" sz="1800" dirty="0" err="1" smtClean="0">
                <a:solidFill>
                  <a:schemeClr val="accent1"/>
                </a:solidFill>
              </a:rPr>
              <a:t>ORDeptEd</a:t>
            </a:r>
            <a:r>
              <a:rPr lang="en-US" sz="1800" dirty="0" smtClean="0">
                <a:solidFill>
                  <a:schemeClr val="accent1"/>
                </a:solidFill>
              </a:rPr>
              <a:t> | fb.com/</a:t>
            </a:r>
            <a:r>
              <a:rPr lang="en-US" sz="1800" dirty="0" err="1" smtClean="0">
                <a:solidFill>
                  <a:schemeClr val="accent1"/>
                </a:solidFill>
              </a:rPr>
              <a:t>ORDeptEd</a:t>
            </a:r>
            <a:endParaRPr lang="en-US" sz="1800" dirty="0" smtClean="0">
              <a:solidFill>
                <a:schemeClr val="accent1"/>
              </a:solidFill>
            </a:endParaRPr>
          </a:p>
        </p:txBody>
      </p:sp>
    </p:spTree>
    <p:extLst>
      <p:ext uri="{BB962C8B-B14F-4D97-AF65-F5344CB8AC3E}">
        <p14:creationId xmlns:p14="http://schemas.microsoft.com/office/powerpoint/2010/main" val="236484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ctr">
              <a:defRPr sz="20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58029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472407"/>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a:xfrm>
            <a:off x="457200" y="6245225"/>
            <a:ext cx="2133600" cy="476250"/>
          </a:xfrm>
          <a:prstGeom prst="rect">
            <a:avLst/>
          </a:prstGeom>
        </p:spPr>
        <p:txBody>
          <a:bodyPr/>
          <a:lstStyle>
            <a:lvl1pPr>
              <a:defRPr>
                <a:latin typeface="Arial" panose="020B0604020202020204" pitchFamily="34" charset="0"/>
                <a:cs typeface="Arial" panose="020B0604020202020204" pitchFamily="34" charset="0"/>
              </a:defRPr>
            </a:lvl1pPr>
          </a:lstStyle>
          <a:p>
            <a:pPr>
              <a:defRPr/>
            </a:pPr>
            <a:fld id="{88245D44-3AEF-4CC4-BC9A-E3939F592A5C}" type="datetime1">
              <a:rPr lang="en-US" altLang="en-US" smtClean="0"/>
              <a:t>8/15/2022</a:t>
            </a:fld>
            <a:endParaRPr lang="en-US" altLang="en-US" dirty="0"/>
          </a:p>
        </p:txBody>
      </p:sp>
      <p:sp>
        <p:nvSpPr>
          <p:cNvPr id="7" name="Slide Number Placeholder 6"/>
          <p:cNvSpPr>
            <a:spLocks noGrp="1"/>
          </p:cNvSpPr>
          <p:nvPr>
            <p:ph type="sldNum" sz="quarter" idx="11"/>
          </p:nvPr>
        </p:nvSpPr>
        <p:spPr>
          <a:xfrm>
            <a:off x="6096000" y="6245225"/>
            <a:ext cx="2133600" cy="476250"/>
          </a:xfrm>
        </p:spPr>
        <p:txBody>
          <a:bodyPr/>
          <a:lstStyle>
            <a:lvl1pPr>
              <a:defRPr>
                <a:latin typeface="Arial" panose="020B0604020202020204" pitchFamily="34" charset="0"/>
                <a:cs typeface="Arial" panose="020B0604020202020204" pitchFamily="34" charset="0"/>
              </a:defRPr>
            </a:lvl1pPr>
          </a:lstStyle>
          <a:p>
            <a:pPr>
              <a:defRPr/>
            </a:pPr>
            <a:fld id="{0B88F129-CCB1-4B4C-8451-C1BFB0D3066F}" type="slidenum">
              <a:rPr lang="en-US" altLang="en-US"/>
              <a:pPr>
                <a:defRPr/>
              </a:pPr>
              <a:t>‹#›</a:t>
            </a:fld>
            <a:endParaRPr lang="en-US" altLang="en-US" dirty="0"/>
          </a:p>
        </p:txBody>
      </p:sp>
    </p:spTree>
    <p:extLst>
      <p:ext uri="{BB962C8B-B14F-4D97-AF65-F5344CB8AC3E}">
        <p14:creationId xmlns:p14="http://schemas.microsoft.com/office/powerpoint/2010/main" val="23015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05200" y="5853113"/>
            <a:ext cx="1905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ctr">
              <a:defRPr sz="2000" b="0" u="sng">
                <a:latin typeface="Bookman Old Style" panose="02050604050505020204"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Bookman Old Style" panose="020506040505050202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486005"/>
          </a:xfrm>
        </p:spPr>
        <p:txBody>
          <a:bodyPr/>
          <a:lstStyle>
            <a:lvl1pPr marL="0" indent="0" algn="ctr">
              <a:buNone/>
              <a:defRPr sz="1400">
                <a:latin typeface="Bookman Old Style" panose="020506040505050202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4"/>
          <p:cNvSpPr>
            <a:spLocks noGrp="1"/>
          </p:cNvSpPr>
          <p:nvPr>
            <p:ph type="dt" sz="half" idx="10"/>
          </p:nvPr>
        </p:nvSpPr>
        <p:spPr>
          <a:xfrm>
            <a:off x="457200" y="6245225"/>
            <a:ext cx="2133600" cy="476250"/>
          </a:xfrm>
          <a:prstGeom prst="rect">
            <a:avLst/>
          </a:prstGeom>
        </p:spPr>
        <p:txBody>
          <a:bodyPr/>
          <a:lstStyle>
            <a:lvl1pPr>
              <a:defRPr/>
            </a:lvl1pPr>
          </a:lstStyle>
          <a:p>
            <a:pPr>
              <a:defRPr/>
            </a:pPr>
            <a:fld id="{575D4CD3-7BF0-4930-A057-6BB64987E2A2}" type="datetime1">
              <a:rPr lang="en-US" altLang="en-US" smtClean="0"/>
              <a:t>8/15/2022</a:t>
            </a:fld>
            <a:endParaRPr lang="en-US" altLang="en-US" dirty="0"/>
          </a:p>
        </p:txBody>
      </p:sp>
      <p:sp>
        <p:nvSpPr>
          <p:cNvPr id="7" name="Slide Number Placeholder 6"/>
          <p:cNvSpPr>
            <a:spLocks noGrp="1"/>
          </p:cNvSpPr>
          <p:nvPr>
            <p:ph type="sldNum" sz="quarter" idx="11"/>
          </p:nvPr>
        </p:nvSpPr>
        <p:spPr>
          <a:xfrm>
            <a:off x="6096000" y="6245225"/>
            <a:ext cx="2133600" cy="476250"/>
          </a:xfrm>
        </p:spPr>
        <p:txBody>
          <a:bodyPr/>
          <a:lstStyle>
            <a:lvl1pPr>
              <a:defRPr/>
            </a:lvl1pPr>
          </a:lstStyle>
          <a:p>
            <a:pPr>
              <a:defRPr/>
            </a:pPr>
            <a:fld id="{785073B9-A360-4416-A2C1-9A99E4ABFB78}" type="slidenum">
              <a:rPr lang="en-US" altLang="en-US"/>
              <a:pPr>
                <a:defRPr/>
              </a:pPr>
              <a:t>‹#›</a:t>
            </a:fld>
            <a:endParaRPr lang="en-US" altLang="en-US" dirty="0"/>
          </a:p>
        </p:txBody>
      </p:sp>
    </p:spTree>
    <p:extLst>
      <p:ext uri="{BB962C8B-B14F-4D97-AF65-F5344CB8AC3E}">
        <p14:creationId xmlns:p14="http://schemas.microsoft.com/office/powerpoint/2010/main" val="297645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5.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5.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5.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5.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5.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5.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1600200"/>
            <a:ext cx="82296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0" name="Rectangle 6"/>
          <p:cNvSpPr>
            <a:spLocks noGrp="1" noChangeArrowheads="1"/>
          </p:cNvSpPr>
          <p:nvPr>
            <p:ph type="sldNum" sz="quarter" idx="4"/>
          </p:nvPr>
        </p:nvSpPr>
        <p:spPr bwMode="auto">
          <a:xfrm>
            <a:off x="6400800" y="6094412"/>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600AE717-2294-4A19-AA34-D65D5F954A77}" type="slidenum">
              <a:rPr lang="en-US" altLang="en-US"/>
              <a:pPr>
                <a:defRPr/>
              </a:pPr>
              <a:t>‹#›</a:t>
            </a:fld>
            <a:endParaRPr lang="en-US" altLang="en-US" dirty="0"/>
          </a:p>
        </p:txBody>
      </p:sp>
    </p:spTree>
    <p:extLst>
      <p:ext uri="{BB962C8B-B14F-4D97-AF65-F5344CB8AC3E}">
        <p14:creationId xmlns:p14="http://schemas.microsoft.com/office/powerpoint/2010/main" val="3416513251"/>
      </p:ext>
    </p:extLst>
  </p:cSld>
  <p:clrMap bg1="lt1" tx1="dk1" bg2="lt2" tx2="dk2" accent1="accent1" accent2="accent2" accent3="accent3" accent4="accent4" accent5="accent5" accent6="accent6" hlink="hlink" folHlink="folHlink"/>
  <p:sldLayoutIdLst>
    <p:sldLayoutId id="2147485713" r:id="rId1"/>
    <p:sldLayoutId id="2147485714" r:id="rId2"/>
    <p:sldLayoutId id="2147485715" r:id="rId3"/>
    <p:sldLayoutId id="2147485716" r:id="rId4"/>
    <p:sldLayoutId id="2147485717" r:id="rId5"/>
    <p:sldLayoutId id="2147485718" r:id="rId6"/>
    <p:sldLayoutId id="2147485719" r:id="rId7"/>
    <p:sldLayoutId id="2147485720" r:id="rId8"/>
    <p:sldLayoutId id="2147485721" r:id="rId9"/>
    <p:sldLayoutId id="2147485722" r:id="rId10"/>
    <p:sldLayoutId id="2147485723" r:id="rId11"/>
    <p:sldLayoutId id="2147485724" r:id="rId12"/>
    <p:sldLayoutId id="2147485698" r:id="rId1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3856B291-E8B8-457D-9D44-406A0F0339F2}"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pPr>
              <a:defRPr/>
            </a:pPr>
            <a:fld id="{600AE717-2294-4A19-AA34-D65D5F954A77}" type="slidenum">
              <a:rPr lang="en-US" altLang="en-US" smtClean="0"/>
              <a:pPr>
                <a:defRPr/>
              </a:pPr>
              <a:t>‹#›</a:t>
            </a:fld>
            <a:endParaRPr lang="en-US" alt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1474637211"/>
      </p:ext>
    </p:extLst>
  </p:cSld>
  <p:clrMap bg1="lt1" tx1="dk1" bg2="lt2" tx2="dk2" accent1="accent1" accent2="accent2" accent3="accent3" accent4="accent4" accent5="accent5" accent6="accent6" hlink="hlink" folHlink="folHlink"/>
  <p:sldLayoutIdLst>
    <p:sldLayoutId id="2147485738" r:id="rId1"/>
    <p:sldLayoutId id="2147485739" r:id="rId2"/>
    <p:sldLayoutId id="2147485740" r:id="rId3"/>
    <p:sldLayoutId id="2147485741" r:id="rId4"/>
    <p:sldLayoutId id="2147485742" r:id="rId5"/>
    <p:sldLayoutId id="2147485743" r:id="rId6"/>
    <p:sldLayoutId id="2147485744" r:id="rId7"/>
    <p:sldLayoutId id="2147485745" r:id="rId8"/>
    <p:sldLayoutId id="2147485746" r:id="rId9"/>
    <p:sldLayoutId id="2147485747" r:id="rId10"/>
    <p:sldLayoutId id="2147485748"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CB459F5E-6702-41A0-88CF-D588768971D2}"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2459088596"/>
      </p:ext>
    </p:extLst>
  </p:cSld>
  <p:clrMap bg1="lt1" tx1="dk1" bg2="lt2" tx2="dk2" accent1="accent1" accent2="accent2" accent3="accent3" accent4="accent4" accent5="accent5" accent6="accent6" hlink="hlink" folHlink="folHlink"/>
  <p:sldLayoutIdLst>
    <p:sldLayoutId id="2147485750" r:id="rId1"/>
    <p:sldLayoutId id="2147485751" r:id="rId2"/>
    <p:sldLayoutId id="2147485752" r:id="rId3"/>
    <p:sldLayoutId id="2147485753" r:id="rId4"/>
    <p:sldLayoutId id="2147485754" r:id="rId5"/>
    <p:sldLayoutId id="2147485755" r:id="rId6"/>
    <p:sldLayoutId id="2147485756" r:id="rId7"/>
    <p:sldLayoutId id="2147485757" r:id="rId8"/>
    <p:sldLayoutId id="2147485758" r:id="rId9"/>
    <p:sldLayoutId id="2147485759" r:id="rId10"/>
    <p:sldLayoutId id="2147485760"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5"/>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05F34F28-BED7-4461-B8AA-137842D7D8D1}"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2814488764"/>
      </p:ext>
    </p:extLst>
  </p:cSld>
  <p:clrMap bg1="lt1" tx1="dk1" bg2="lt2" tx2="dk2" accent1="accent1" accent2="accent2" accent3="accent3" accent4="accent4" accent5="accent5" accent6="accent6" hlink="hlink" folHlink="folHlink"/>
  <p:sldLayoutIdLst>
    <p:sldLayoutId id="2147485762" r:id="rId1"/>
    <p:sldLayoutId id="2147485763"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4"/>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BD4B5A6F-FB77-4191-8A8D-11464498EC2F}"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2923460042"/>
      </p:ext>
    </p:extLst>
  </p:cSld>
  <p:clrMap bg1="lt1" tx1="dk1" bg2="lt2" tx2="dk2" accent1="accent1" accent2="accent2" accent3="accent3" accent4="accent4" accent5="accent5" accent6="accent6" hlink="hlink" folHlink="folHlink"/>
  <p:sldLayoutIdLst>
    <p:sldLayoutId id="2147485774" r:id="rId1"/>
    <p:sldLayoutId id="2147485775" r:id="rId2"/>
    <p:sldLayoutId id="2147485776" r:id="rId3"/>
    <p:sldLayoutId id="2147485777" r:id="rId4"/>
    <p:sldLayoutId id="2147485778" r:id="rId5"/>
    <p:sldLayoutId id="2147485779" r:id="rId6"/>
    <p:sldLayoutId id="2147485780" r:id="rId7"/>
    <p:sldLayoutId id="2147485781" r:id="rId8"/>
    <p:sldLayoutId id="2147485782" r:id="rId9"/>
    <p:sldLayoutId id="2147485783" r:id="rId10"/>
    <p:sldLayoutId id="2147485784"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F84F87CA-65FC-41E3-935F-D206B11EC933}"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2359425796"/>
      </p:ext>
    </p:extLst>
  </p:cSld>
  <p:clrMap bg1="lt1" tx1="dk1" bg2="lt2" tx2="dk2" accent1="accent1" accent2="accent2" accent3="accent3" accent4="accent4" accent5="accent5" accent6="accent6" hlink="hlink" folHlink="folHlink"/>
  <p:sldLayoutIdLst>
    <p:sldLayoutId id="2147485786" r:id="rId1"/>
    <p:sldLayoutId id="2147485787" r:id="rId2"/>
    <p:sldLayoutId id="2147485788" r:id="rId3"/>
    <p:sldLayoutId id="2147485789" r:id="rId4"/>
    <p:sldLayoutId id="2147485790" r:id="rId5"/>
    <p:sldLayoutId id="2147485791" r:id="rId6"/>
    <p:sldLayoutId id="2147485792" r:id="rId7"/>
    <p:sldLayoutId id="2147485793" r:id="rId8"/>
    <p:sldLayoutId id="2147485794" r:id="rId9"/>
    <p:sldLayoutId id="2147485795" r:id="rId10"/>
    <p:sldLayoutId id="2147485796"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154641" y="215153"/>
            <a:ext cx="8831356"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537882" y="457200"/>
            <a:ext cx="8088407"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7882" y="1825625"/>
            <a:ext cx="8088407"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37882" y="6139794"/>
            <a:ext cx="2148168" cy="365125"/>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2891118" y="6139794"/>
            <a:ext cx="3381935" cy="365125"/>
          </a:xfrm>
          <a:prstGeom prst="rect">
            <a:avLst/>
          </a:prstGeom>
        </p:spPr>
        <p:txBody>
          <a:bodyPr vert="horz" lIns="91440" tIns="45720" rIns="91440" bIns="45720" rtlCol="0" anchor="ctr"/>
          <a:lstStyle>
            <a:lvl1pPr algn="ctr">
              <a:defRPr sz="900">
                <a:solidFill>
                  <a:schemeClr val="tx1">
                    <a:lumMod val="65000"/>
                    <a:lumOff val="35000"/>
                  </a:schemeClr>
                </a:solidFill>
              </a:defRPr>
            </a:lvl1pPr>
          </a:lstStyle>
          <a:p>
            <a:fld id="{A1015FB1-4A56-42D6-87C1-C6C95445C6C1}" type="datetime1">
              <a:rPr lang="en-US" smtClean="0"/>
              <a:t>8/15/2022</a:t>
            </a:fld>
            <a:endParaRPr lang="en-US" dirty="0"/>
          </a:p>
        </p:txBody>
      </p:sp>
      <p:sp>
        <p:nvSpPr>
          <p:cNvPr id="6" name="Slide Number Placeholder 5"/>
          <p:cNvSpPr>
            <a:spLocks noGrp="1"/>
          </p:cNvSpPr>
          <p:nvPr>
            <p:ph type="sldNum" sz="quarter" idx="4"/>
          </p:nvPr>
        </p:nvSpPr>
        <p:spPr>
          <a:xfrm>
            <a:off x="6457950" y="6139794"/>
            <a:ext cx="2168339" cy="365125"/>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03503" y="1558360"/>
            <a:ext cx="964694" cy="24384"/>
          </a:xfrm>
          <a:prstGeom prst="rect">
            <a:avLst/>
          </a:prstGeom>
        </p:spPr>
      </p:pic>
    </p:spTree>
    <p:extLst>
      <p:ext uri="{BB962C8B-B14F-4D97-AF65-F5344CB8AC3E}">
        <p14:creationId xmlns:p14="http://schemas.microsoft.com/office/powerpoint/2010/main" val="3838610705"/>
      </p:ext>
    </p:extLst>
  </p:cSld>
  <p:clrMap bg1="lt1" tx1="dk1" bg2="lt2" tx2="dk2" accent1="accent1" accent2="accent2" accent3="accent3" accent4="accent4" accent5="accent5" accent6="accent6" hlink="hlink" folHlink="folHlink"/>
  <p:sldLayoutIdLst>
    <p:sldLayoutId id="2147485798" r:id="rId1"/>
    <p:sldLayoutId id="2147485799" r:id="rId2"/>
    <p:sldLayoutId id="2147485800" r:id="rId3"/>
    <p:sldLayoutId id="2147485801" r:id="rId4"/>
    <p:sldLayoutId id="2147485802" r:id="rId5"/>
    <p:sldLayoutId id="2147485803" r:id="rId6"/>
    <p:sldLayoutId id="2147485804" r:id="rId7"/>
    <p:sldLayoutId id="2147485805" r:id="rId8"/>
    <p:sldLayoutId id="2147485806" r:id="rId9"/>
    <p:sldLayoutId id="2147485807" r:id="rId10"/>
    <p:sldLayoutId id="2147485808"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n-US" sz="18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n-US" sz="180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hyperlink" Target="https://osasportal.org/contact-us.stml"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mailto:ben.wolcott@ode.oregon.gov" TargetMode="External"/><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forms/d/e/1FAIpQLScwUQmSjOAK41e9QFV9Wac_IwnPBKJ-hYes12IvQSDspIMTIQ/viewform?usp=sf_link"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www.oregon.gov/ode/educator-resources/assessment/Documents/Administering_the_ELPA_Screener_and_Summative_in_2021-22.pdf"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altelpa.org/"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hyperlink" Target="https://www.oregon.gov/ode/educator-resources/assessment/Pages/English-Language-Proficiency.asp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English Language Proficiency Assessment (ELPA) Screener</a:t>
            </a:r>
            <a:endParaRPr lang="en-US" sz="3600" dirty="0"/>
          </a:p>
        </p:txBody>
      </p:sp>
      <p:sp>
        <p:nvSpPr>
          <p:cNvPr id="28676" name="Subtitle 2"/>
          <p:cNvSpPr>
            <a:spLocks noGrp="1"/>
          </p:cNvSpPr>
          <p:nvPr>
            <p:ph type="subTitle" idx="1"/>
          </p:nvPr>
        </p:nvSpPr>
        <p:spPr/>
        <p:txBody>
          <a:bodyPr/>
          <a:lstStyle/>
          <a:p>
            <a:r>
              <a:rPr lang="en-US" sz="3200" dirty="0"/>
              <a:t>Informational </a:t>
            </a:r>
            <a:r>
              <a:rPr lang="en-US" sz="3200" dirty="0" smtClean="0"/>
              <a:t>Webinar</a:t>
            </a:r>
          </a:p>
          <a:p>
            <a:r>
              <a:rPr lang="en-US" altLang="en-US" dirty="0" smtClean="0"/>
              <a:t>Part 2: Updates for 2022-23</a:t>
            </a:r>
          </a:p>
        </p:txBody>
      </p:sp>
      <p:sp>
        <p:nvSpPr>
          <p:cNvPr id="3" name="TextBox 2"/>
          <p:cNvSpPr txBox="1"/>
          <p:nvPr/>
        </p:nvSpPr>
        <p:spPr>
          <a:xfrm>
            <a:off x="228600" y="6248400"/>
            <a:ext cx="1447800" cy="369332"/>
          </a:xfrm>
          <a:prstGeom prst="rect">
            <a:avLst/>
          </a:prstGeom>
          <a:noFill/>
        </p:spPr>
        <p:txBody>
          <a:bodyPr wrap="square" rtlCol="0">
            <a:spAutoFit/>
          </a:bodyPr>
          <a:lstStyle/>
          <a:p>
            <a:r>
              <a:rPr lang="en-US" dirty="0" smtClean="0">
                <a:solidFill>
                  <a:schemeClr val="bg2">
                    <a:lumMod val="25000"/>
                  </a:schemeClr>
                </a:solidFill>
              </a:rPr>
              <a:t>Introduction</a:t>
            </a:r>
            <a:endParaRPr lang="en-US" dirty="0">
              <a:solidFill>
                <a:schemeClr val="bg2">
                  <a:lumMod val="25000"/>
                </a:schemeClr>
              </a:solidFill>
            </a:endParaRPr>
          </a:p>
        </p:txBody>
      </p:sp>
    </p:spTree>
    <p:extLst>
      <p:ext uri="{BB962C8B-B14F-4D97-AF65-F5344CB8AC3E}">
        <p14:creationId xmlns:p14="http://schemas.microsoft.com/office/powerpoint/2010/main" val="1565056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Click-and-Drag Responses</a:t>
            </a:r>
            <a:endParaRPr lang="en-US" dirty="0"/>
          </a:p>
        </p:txBody>
      </p:sp>
      <p:sp>
        <p:nvSpPr>
          <p:cNvPr id="3" name="Content Placeholder 2"/>
          <p:cNvSpPr>
            <a:spLocks noGrp="1"/>
          </p:cNvSpPr>
          <p:nvPr>
            <p:ph idx="1"/>
          </p:nvPr>
        </p:nvSpPr>
        <p:spPr>
          <a:xfrm>
            <a:off x="537882" y="1676400"/>
            <a:ext cx="8088407" cy="4724400"/>
          </a:xfrm>
        </p:spPr>
        <p:txBody>
          <a:bodyPr>
            <a:noAutofit/>
          </a:bodyPr>
          <a:lstStyle/>
          <a:p>
            <a:pPr marL="0" indent="0">
              <a:buNone/>
            </a:pPr>
            <a:r>
              <a:rPr lang="en-US" sz="2000" dirty="0" smtClean="0"/>
              <a:t>2021-22 functionality</a:t>
            </a:r>
          </a:p>
          <a:p>
            <a:pPr marL="0" indent="0">
              <a:buNone/>
            </a:pPr>
            <a:r>
              <a:rPr lang="en-US" sz="2000" dirty="0" smtClean="0"/>
              <a:t>Some early grade items require students to select an unusually small response choice and drag it across the accompanying image in order to reach the response area, posing dexterity challenges for young students.</a:t>
            </a:r>
          </a:p>
          <a:p>
            <a:pPr marL="0" indent="0">
              <a:buNone/>
            </a:pPr>
            <a:endParaRPr lang="en-US" sz="2000" dirty="0" smtClean="0"/>
          </a:p>
          <a:p>
            <a:pPr marL="0" indent="0">
              <a:buNone/>
            </a:pPr>
            <a:r>
              <a:rPr lang="en-US" sz="2000" dirty="0" smtClean="0"/>
              <a:t>Future functionality</a:t>
            </a:r>
          </a:p>
          <a:p>
            <a:r>
              <a:rPr lang="en-US" sz="2000" dirty="0" smtClean="0"/>
              <a:t>Modified versions will be field tested in 2022-23:</a:t>
            </a:r>
          </a:p>
          <a:p>
            <a:pPr lvl="1"/>
            <a:r>
              <a:rPr lang="en-US" sz="2000" dirty="0" smtClean="0"/>
              <a:t>Response choices are located just below the response area. The response choice no longer needs to be dragged a long distance.</a:t>
            </a:r>
          </a:p>
          <a:p>
            <a:pPr lvl="1"/>
            <a:r>
              <a:rPr lang="en-US" sz="2000" dirty="0" smtClean="0"/>
              <a:t>Size of response choices has been increased.</a:t>
            </a:r>
          </a:p>
          <a:p>
            <a:r>
              <a:rPr lang="en-US" sz="2000" dirty="0" smtClean="0"/>
              <a:t>If the modified versions pass review, they should be available on the 2024-25 Screener/Summative tests.</a:t>
            </a:r>
          </a:p>
        </p:txBody>
      </p:sp>
      <p:sp>
        <p:nvSpPr>
          <p:cNvPr id="5" name="TextBox 4"/>
          <p:cNvSpPr txBox="1"/>
          <p:nvPr/>
        </p:nvSpPr>
        <p:spPr>
          <a:xfrm>
            <a:off x="228600" y="6248400"/>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10</a:t>
            </a:fld>
            <a:endParaRPr lang="en-US" dirty="0"/>
          </a:p>
        </p:txBody>
      </p:sp>
    </p:spTree>
    <p:extLst>
      <p:ext uri="{BB962C8B-B14F-4D97-AF65-F5344CB8AC3E}">
        <p14:creationId xmlns:p14="http://schemas.microsoft.com/office/powerpoint/2010/main" val="1228578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Testing in 2022-23</a:t>
            </a:r>
            <a:endParaRPr lang="en-US" dirty="0"/>
          </a:p>
        </p:txBody>
      </p:sp>
      <p:sp>
        <p:nvSpPr>
          <p:cNvPr id="3" name="Content Placeholder 2"/>
          <p:cNvSpPr>
            <a:spLocks noGrp="1"/>
          </p:cNvSpPr>
          <p:nvPr>
            <p:ph idx="1"/>
          </p:nvPr>
        </p:nvSpPr>
        <p:spPr>
          <a:xfrm>
            <a:off x="537882" y="1981200"/>
            <a:ext cx="8088407" cy="4158594"/>
          </a:xfrm>
        </p:spPr>
        <p:txBody>
          <a:bodyPr>
            <a:noAutofit/>
          </a:bodyPr>
          <a:lstStyle/>
          <a:p>
            <a:pPr marL="0" indent="0">
              <a:buNone/>
            </a:pPr>
            <a:r>
              <a:rPr lang="en-US" sz="2400" dirty="0" smtClean="0"/>
              <a:t>Remote testing will return in 2022-23, with a slightly longer remote testing window (one school week).</a:t>
            </a:r>
          </a:p>
          <a:p>
            <a:pPr marL="0" indent="0">
              <a:buNone/>
            </a:pPr>
            <a:endParaRPr lang="en-US" sz="2400" dirty="0"/>
          </a:p>
          <a:p>
            <a:pPr marL="0" indent="0">
              <a:buNone/>
            </a:pPr>
            <a:r>
              <a:rPr lang="en-US" sz="2400" dirty="0" smtClean="0"/>
              <a:t>There are no plans for development of a remote ELPA Screener in 2022-23.</a:t>
            </a:r>
          </a:p>
        </p:txBody>
      </p:sp>
      <p:sp>
        <p:nvSpPr>
          <p:cNvPr id="5" name="TextBox 4"/>
          <p:cNvSpPr txBox="1"/>
          <p:nvPr/>
        </p:nvSpPr>
        <p:spPr>
          <a:xfrm>
            <a:off x="228600" y="6248400"/>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11</a:t>
            </a:fld>
            <a:endParaRPr lang="en-US" dirty="0"/>
          </a:p>
        </p:txBody>
      </p:sp>
    </p:spTree>
    <p:extLst>
      <p:ext uri="{BB962C8B-B14F-4D97-AF65-F5344CB8AC3E}">
        <p14:creationId xmlns:p14="http://schemas.microsoft.com/office/powerpoint/2010/main" val="42807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2022-23 ELPA Screener Window Extended</a:t>
            </a:r>
            <a:endParaRPr lang="en-US" dirty="0"/>
          </a:p>
        </p:txBody>
      </p:sp>
      <p:sp>
        <p:nvSpPr>
          <p:cNvPr id="3" name="Content Placeholder 2"/>
          <p:cNvSpPr>
            <a:spLocks noGrp="1"/>
          </p:cNvSpPr>
          <p:nvPr>
            <p:ph idx="1"/>
          </p:nvPr>
        </p:nvSpPr>
        <p:spPr>
          <a:xfrm>
            <a:off x="537882" y="1981200"/>
            <a:ext cx="8088407" cy="4158594"/>
          </a:xfrm>
        </p:spPr>
        <p:txBody>
          <a:bodyPr>
            <a:noAutofit/>
          </a:bodyPr>
          <a:lstStyle/>
          <a:p>
            <a:pPr marL="0" indent="0">
              <a:buNone/>
            </a:pPr>
            <a:r>
              <a:rPr lang="en-US" sz="2400" dirty="0" smtClean="0"/>
              <a:t>Our testing vendor has found extra efficiencies in the yearly Test Delivery System rollover process and will be able to extend Screener availability in 2022-23.</a:t>
            </a:r>
          </a:p>
          <a:p>
            <a:pPr marL="0" indent="0">
              <a:buNone/>
            </a:pPr>
            <a:endParaRPr lang="en-US" sz="2400" dirty="0"/>
          </a:p>
          <a:p>
            <a:pPr marL="0" indent="0">
              <a:buNone/>
            </a:pPr>
            <a:r>
              <a:rPr lang="en-US" sz="2400" dirty="0" smtClean="0"/>
              <a:t>The ELPA Screener will be available from 8/2/22 until 7/21/23 (a week longer than usual).</a:t>
            </a:r>
          </a:p>
          <a:p>
            <a:pPr marL="0" indent="0">
              <a:buNone/>
            </a:pPr>
            <a:endParaRPr lang="en-US" sz="2400" dirty="0"/>
          </a:p>
          <a:p>
            <a:pPr marL="0" indent="0">
              <a:buNone/>
            </a:pPr>
            <a:r>
              <a:rPr lang="en-US" sz="2400" dirty="0"/>
              <a:t>T</a:t>
            </a:r>
            <a:r>
              <a:rPr lang="en-US" sz="2400" dirty="0" smtClean="0"/>
              <a:t>he 2023-24 Screener window is predicted to open 8/1/23 (similarly to previous years).</a:t>
            </a:r>
          </a:p>
        </p:txBody>
      </p:sp>
      <p:sp>
        <p:nvSpPr>
          <p:cNvPr id="5" name="TextBox 4"/>
          <p:cNvSpPr txBox="1"/>
          <p:nvPr/>
        </p:nvSpPr>
        <p:spPr>
          <a:xfrm>
            <a:off x="228600" y="6248400"/>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12</a:t>
            </a:fld>
            <a:endParaRPr lang="en-US" dirty="0"/>
          </a:p>
        </p:txBody>
      </p:sp>
    </p:spTree>
    <p:extLst>
      <p:ext uri="{BB962C8B-B14F-4D97-AF65-F5344CB8AC3E}">
        <p14:creationId xmlns:p14="http://schemas.microsoft.com/office/powerpoint/2010/main" val="2591693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Reminders</a:t>
            </a:r>
            <a:endParaRPr lang="en-US" dirty="0"/>
          </a:p>
        </p:txBody>
      </p:sp>
      <p:sp>
        <p:nvSpPr>
          <p:cNvPr id="4" name="Slide Number Placeholder 3"/>
          <p:cNvSpPr>
            <a:spLocks noGrp="1"/>
          </p:cNvSpPr>
          <p:nvPr>
            <p:ph type="sldNum" sz="quarter" idx="12"/>
          </p:nvPr>
        </p:nvSpPr>
        <p:spPr/>
        <p:txBody>
          <a:bodyPr/>
          <a:lstStyle/>
          <a:p>
            <a:fld id="{D16AC7E5-7E7A-4455-8A13-FD1063EE8E5D}" type="slidenum">
              <a:rPr lang="en-US" smtClean="0"/>
              <a:t>13</a:t>
            </a:fld>
            <a:endParaRPr lang="en-US" dirty="0"/>
          </a:p>
        </p:txBody>
      </p:sp>
    </p:spTree>
    <p:extLst>
      <p:ext uri="{BB962C8B-B14F-4D97-AF65-F5344CB8AC3E}">
        <p14:creationId xmlns:p14="http://schemas.microsoft.com/office/powerpoint/2010/main" val="247696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379107" y="533400"/>
            <a:ext cx="5715000" cy="914399"/>
          </a:xfrm>
        </p:spPr>
        <p:txBody>
          <a:bodyPr wrap="square" lIns="91440" tIns="45720" rIns="91440" bIns="45720" numCol="1" anchorCtr="0" compatLnSpc="1">
            <a:prstTxWarp prst="textNoShape">
              <a:avLst/>
            </a:prstTxWarp>
            <a:normAutofit/>
          </a:bodyPr>
          <a:lstStyle/>
          <a:p>
            <a:r>
              <a:rPr lang="en-US" altLang="en-US" sz="4000" dirty="0" smtClean="0">
                <a:solidFill>
                  <a:srgbClr val="0070C0"/>
                </a:solidFill>
              </a:rPr>
              <a:t>Unique Screening</a:t>
            </a:r>
          </a:p>
        </p:txBody>
      </p:sp>
      <p:sp>
        <p:nvSpPr>
          <p:cNvPr id="7" name="Rectangle 3"/>
          <p:cNvSpPr txBox="1">
            <a:spLocks noChangeArrowheads="1"/>
          </p:cNvSpPr>
          <p:nvPr/>
        </p:nvSpPr>
        <p:spPr bwMode="auto">
          <a:xfrm>
            <a:off x="379106" y="1828800"/>
            <a:ext cx="8192683" cy="408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spcBef>
                <a:spcPts val="0"/>
              </a:spcBef>
              <a:spcAft>
                <a:spcPts val="0"/>
              </a:spcAft>
              <a:buClrTx/>
              <a:buSzPct val="100000"/>
              <a:buNone/>
              <a:defRPr/>
            </a:pPr>
            <a:r>
              <a:rPr lang="en-US" altLang="en-US" sz="2400" dirty="0" smtClean="0"/>
              <a:t>As in 2021-22, ODE does not currently plan to implement a unique screening opportunity for students who did not test in 2022-23.</a:t>
            </a:r>
          </a:p>
          <a:p>
            <a:pPr marL="0" lvl="1" indent="0" eaLnBrk="1" fontAlgn="auto" hangingPunct="1">
              <a:spcBef>
                <a:spcPts val="0"/>
              </a:spcBef>
              <a:spcAft>
                <a:spcPts val="0"/>
              </a:spcAft>
              <a:buClrTx/>
              <a:buSzPct val="100000"/>
              <a:buNone/>
              <a:defRPr/>
            </a:pPr>
            <a:endParaRPr lang="en-US" altLang="en-US" sz="2400" dirty="0"/>
          </a:p>
          <a:p>
            <a:pPr marL="0" lvl="1" indent="0" eaLnBrk="1" fontAlgn="auto" hangingPunct="1">
              <a:spcBef>
                <a:spcPts val="0"/>
              </a:spcBef>
              <a:spcAft>
                <a:spcPts val="0"/>
              </a:spcAft>
              <a:buClrTx/>
              <a:buSzPct val="100000"/>
              <a:buNone/>
              <a:defRPr/>
            </a:pPr>
            <a:r>
              <a:rPr lang="en-US" altLang="en-US" sz="2400" dirty="0" smtClean="0"/>
              <a:t>However, we are keeping unique screening in our “toolkit”. If future circumstances warrant reactivation of this policy, we will communicate this through the usual channels.</a:t>
            </a:r>
          </a:p>
        </p:txBody>
      </p:sp>
      <p:sp>
        <p:nvSpPr>
          <p:cNvPr id="5" name="TextBox 4"/>
          <p:cNvSpPr txBox="1"/>
          <p:nvPr/>
        </p:nvSpPr>
        <p:spPr>
          <a:xfrm>
            <a:off x="228600" y="6176962"/>
            <a:ext cx="2204545" cy="369332"/>
          </a:xfrm>
          <a:prstGeom prst="rect">
            <a:avLst/>
          </a:prstGeom>
          <a:noFill/>
        </p:spPr>
        <p:txBody>
          <a:bodyPr wrap="square" rtlCol="0">
            <a:spAutoFit/>
          </a:bodyPr>
          <a:lstStyle/>
          <a:p>
            <a:r>
              <a:rPr lang="en-US" dirty="0" smtClean="0">
                <a:solidFill>
                  <a:srgbClr val="0070C0"/>
                </a:solidFill>
              </a:rPr>
              <a:t>Reminders</a:t>
            </a:r>
            <a:endParaRPr lang="en-US" dirty="0">
              <a:solidFill>
                <a:srgbClr val="0070C0"/>
              </a:solidFill>
            </a:endParaRPr>
          </a:p>
        </p:txBody>
      </p:sp>
      <p:sp>
        <p:nvSpPr>
          <p:cNvPr id="2" name="Slide Number Placeholder 1"/>
          <p:cNvSpPr>
            <a:spLocks noGrp="1"/>
          </p:cNvSpPr>
          <p:nvPr>
            <p:ph type="sldNum" sz="quarter" idx="4294967295"/>
          </p:nvPr>
        </p:nvSpPr>
        <p:spPr>
          <a:xfrm>
            <a:off x="6858000" y="6176962"/>
            <a:ext cx="2057400" cy="365125"/>
          </a:xfrm>
        </p:spPr>
        <p:txBody>
          <a:bodyPr/>
          <a:lstStyle/>
          <a:p>
            <a:fld id="{D16AC7E5-7E7A-4455-8A13-FD1063EE8E5D}" type="slidenum">
              <a:rPr lang="en-US" smtClean="0">
                <a:solidFill>
                  <a:schemeClr val="tx1"/>
                </a:solidFill>
              </a:rPr>
              <a:t>14</a:t>
            </a:fld>
            <a:endParaRPr lang="en-US" dirty="0">
              <a:solidFill>
                <a:schemeClr val="tx1"/>
              </a:solidFill>
            </a:endParaRPr>
          </a:p>
        </p:txBody>
      </p:sp>
    </p:spTree>
    <p:extLst>
      <p:ext uri="{BB962C8B-B14F-4D97-AF65-F5344CB8AC3E}">
        <p14:creationId xmlns:p14="http://schemas.microsoft.com/office/powerpoint/2010/main" val="124223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381000" y="685800"/>
            <a:ext cx="6400800" cy="762000"/>
          </a:xfrm>
        </p:spPr>
        <p:txBody>
          <a:bodyPr wrap="square" lIns="91440" tIns="45720" rIns="91440" bIns="45720" numCol="1" anchorCtr="0" compatLnSpc="1">
            <a:prstTxWarp prst="textNoShape">
              <a:avLst/>
            </a:prstTxWarp>
            <a:noAutofit/>
          </a:bodyPr>
          <a:lstStyle/>
          <a:p>
            <a:r>
              <a:rPr lang="en-US" altLang="en-US" sz="4000" dirty="0" smtClean="0">
                <a:solidFill>
                  <a:srgbClr val="0070C0"/>
                </a:solidFill>
              </a:rPr>
              <a:t>Future K Screening Reminders</a:t>
            </a:r>
          </a:p>
        </p:txBody>
      </p:sp>
      <p:sp>
        <p:nvSpPr>
          <p:cNvPr id="7" name="Rectangle 3"/>
          <p:cNvSpPr txBox="1">
            <a:spLocks noChangeArrowheads="1"/>
          </p:cNvSpPr>
          <p:nvPr/>
        </p:nvSpPr>
        <p:spPr bwMode="auto">
          <a:xfrm>
            <a:off x="381000" y="2057400"/>
            <a:ext cx="8229600" cy="443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lnSpc>
                <a:spcPts val="3000"/>
              </a:lnSpc>
              <a:spcBef>
                <a:spcPts val="0"/>
              </a:spcBef>
              <a:spcAft>
                <a:spcPts val="600"/>
              </a:spcAft>
              <a:buClrTx/>
              <a:buSzPct val="100000"/>
              <a:buNone/>
              <a:defRPr/>
            </a:pPr>
            <a:r>
              <a:rPr lang="en-US" altLang="en-US" sz="2400" dirty="0" smtClean="0"/>
              <a:t>Future K window: March 1 through December 31</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altLang="en-US" sz="2400" dirty="0" smtClean="0"/>
              <a:t>Future K form: Students who test on or prior to Dec. 31 of their Grade K year.</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altLang="en-US" sz="2400" dirty="0" smtClean="0"/>
              <a:t>Grade K form: Students who test on or after Jan. 1 of their Grade K year.</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endParaRPr lang="en-US" altLang="en-US" sz="2400" dirty="0"/>
          </a:p>
          <a:p>
            <a:pPr marL="0" lvl="1" indent="0" eaLnBrk="1" fontAlgn="auto" hangingPunct="1">
              <a:lnSpc>
                <a:spcPts val="3000"/>
              </a:lnSpc>
              <a:spcBef>
                <a:spcPts val="0"/>
              </a:spcBef>
              <a:spcAft>
                <a:spcPts val="600"/>
              </a:spcAft>
              <a:buClrTx/>
              <a:buSzPct val="100000"/>
              <a:buNone/>
              <a:defRPr/>
            </a:pPr>
            <a:r>
              <a:rPr lang="en-US" altLang="en-US" sz="2400" dirty="0" smtClean="0"/>
              <a:t>Scoring</a:t>
            </a:r>
          </a:p>
          <a:p>
            <a:pPr marL="0" lvl="1" indent="0" eaLnBrk="1" fontAlgn="auto" hangingPunct="1">
              <a:lnSpc>
                <a:spcPts val="3000"/>
              </a:lnSpc>
              <a:spcBef>
                <a:spcPts val="0"/>
              </a:spcBef>
              <a:spcAft>
                <a:spcPts val="600"/>
              </a:spcAft>
              <a:buClrTx/>
              <a:buSzPct val="100000"/>
              <a:buNone/>
              <a:defRPr/>
            </a:pPr>
            <a:r>
              <a:rPr lang="en-US" altLang="en-US" sz="2400" dirty="0" smtClean="0"/>
              <a:t>Grade K: 4 or higher in all non-exempt domains is Proficient</a:t>
            </a:r>
          </a:p>
          <a:p>
            <a:pPr marL="0" lvl="1" indent="0" eaLnBrk="1" fontAlgn="auto" hangingPunct="1">
              <a:lnSpc>
                <a:spcPts val="3000"/>
              </a:lnSpc>
              <a:spcBef>
                <a:spcPts val="0"/>
              </a:spcBef>
              <a:spcAft>
                <a:spcPts val="600"/>
              </a:spcAft>
              <a:buClrTx/>
              <a:buSzPct val="100000"/>
              <a:buNone/>
              <a:defRPr/>
            </a:pPr>
            <a:r>
              <a:rPr lang="en-US" altLang="en-US" sz="2400" dirty="0" smtClean="0"/>
              <a:t>Future K: 3 or higher in all non-exempt domains is Proficient</a:t>
            </a:r>
          </a:p>
          <a:p>
            <a:pPr marL="0" lvl="1" indent="0" eaLnBrk="1" fontAlgn="auto" hangingPunct="1">
              <a:lnSpc>
                <a:spcPts val="3000"/>
              </a:lnSpc>
              <a:spcBef>
                <a:spcPts val="0"/>
              </a:spcBef>
              <a:spcAft>
                <a:spcPts val="600"/>
              </a:spcAft>
              <a:buClrTx/>
              <a:buSzPct val="100000"/>
              <a:buNone/>
              <a:defRPr/>
            </a:pPr>
            <a:endParaRPr lang="en-US" altLang="en-US" sz="2400" dirty="0" smtClean="0"/>
          </a:p>
        </p:txBody>
      </p:sp>
      <p:sp>
        <p:nvSpPr>
          <p:cNvPr id="5" name="TextBox 4"/>
          <p:cNvSpPr txBox="1"/>
          <p:nvPr/>
        </p:nvSpPr>
        <p:spPr>
          <a:xfrm>
            <a:off x="228600" y="6248400"/>
            <a:ext cx="2204545" cy="369332"/>
          </a:xfrm>
          <a:prstGeom prst="rect">
            <a:avLst/>
          </a:prstGeom>
          <a:noFill/>
        </p:spPr>
        <p:txBody>
          <a:bodyPr wrap="square" rtlCol="0">
            <a:spAutoFit/>
          </a:bodyPr>
          <a:lstStyle/>
          <a:p>
            <a:r>
              <a:rPr lang="en-US" dirty="0" smtClean="0">
                <a:solidFill>
                  <a:srgbClr val="0070C0"/>
                </a:solidFill>
              </a:rPr>
              <a:t>Reminders</a:t>
            </a:r>
            <a:endParaRPr lang="en-US" dirty="0">
              <a:solidFill>
                <a:srgbClr val="0070C0"/>
              </a:solidFill>
            </a:endParaRPr>
          </a:p>
        </p:txBody>
      </p:sp>
      <p:sp>
        <p:nvSpPr>
          <p:cNvPr id="2" name="Slide Number Placeholder 1"/>
          <p:cNvSpPr>
            <a:spLocks noGrp="1"/>
          </p:cNvSpPr>
          <p:nvPr>
            <p:ph type="sldNum" sz="quarter" idx="4294967295"/>
          </p:nvPr>
        </p:nvSpPr>
        <p:spPr>
          <a:xfrm>
            <a:off x="6858000" y="6188075"/>
            <a:ext cx="2057400" cy="365125"/>
          </a:xfrm>
        </p:spPr>
        <p:txBody>
          <a:bodyPr/>
          <a:lstStyle/>
          <a:p>
            <a:fld id="{D16AC7E5-7E7A-4455-8A13-FD1063EE8E5D}" type="slidenum">
              <a:rPr lang="en-US" smtClean="0"/>
              <a:t>15</a:t>
            </a:fld>
            <a:endParaRPr lang="en-US" dirty="0"/>
          </a:p>
        </p:txBody>
      </p:sp>
    </p:spTree>
    <p:extLst>
      <p:ext uri="{BB962C8B-B14F-4D97-AF65-F5344CB8AC3E}">
        <p14:creationId xmlns:p14="http://schemas.microsoft.com/office/powerpoint/2010/main" val="3510839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Wrap-up</a:t>
            </a:r>
            <a:endParaRPr lang="en-US" dirty="0"/>
          </a:p>
        </p:txBody>
      </p:sp>
      <p:sp>
        <p:nvSpPr>
          <p:cNvPr id="4" name="Slide Number Placeholder 3"/>
          <p:cNvSpPr>
            <a:spLocks noGrp="1"/>
          </p:cNvSpPr>
          <p:nvPr>
            <p:ph type="sldNum" sz="quarter" idx="12"/>
          </p:nvPr>
        </p:nvSpPr>
        <p:spPr/>
        <p:txBody>
          <a:bodyPr/>
          <a:lstStyle/>
          <a:p>
            <a:fld id="{D16AC7E5-7E7A-4455-8A13-FD1063EE8E5D}" type="slidenum">
              <a:rPr lang="en-US" smtClean="0"/>
              <a:t>16</a:t>
            </a:fld>
            <a:endParaRPr lang="en-US" dirty="0"/>
          </a:p>
        </p:txBody>
      </p:sp>
    </p:spTree>
    <p:extLst>
      <p:ext uri="{BB962C8B-B14F-4D97-AF65-F5344CB8AC3E}">
        <p14:creationId xmlns:p14="http://schemas.microsoft.com/office/powerpoint/2010/main" val="41485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Webinar Content</a:t>
            </a:r>
            <a:endParaRPr lang="en-US" dirty="0"/>
          </a:p>
        </p:txBody>
      </p:sp>
      <p:sp>
        <p:nvSpPr>
          <p:cNvPr id="3" name="Content Placeholder 2"/>
          <p:cNvSpPr>
            <a:spLocks noGrp="1"/>
          </p:cNvSpPr>
          <p:nvPr>
            <p:ph idx="1"/>
          </p:nvPr>
        </p:nvSpPr>
        <p:spPr>
          <a:xfrm>
            <a:off x="537882" y="1676400"/>
            <a:ext cx="8088407" cy="4571999"/>
          </a:xfrm>
        </p:spPr>
        <p:txBody>
          <a:bodyPr>
            <a:normAutofit/>
          </a:bodyPr>
          <a:lstStyle/>
          <a:p>
            <a:pPr marL="0" indent="0">
              <a:buNone/>
            </a:pPr>
            <a:r>
              <a:rPr lang="en-US" sz="2400" dirty="0" smtClean="0"/>
              <a:t>The original purpose of the ELPA Screener Informational Webinar was to provide information that would help districts transition from previous off the shelf screening instruments to the (new) ELPA Screener. We would like to check in quickly to see if it is still serving your needs.</a:t>
            </a:r>
          </a:p>
          <a:p>
            <a:pPr marL="0" indent="0">
              <a:buNone/>
            </a:pPr>
            <a:r>
              <a:rPr lang="en-US" sz="2400" dirty="0" smtClean="0"/>
              <a:t>Please indicate your favored option in the poll that will launch shortly.</a:t>
            </a:r>
          </a:p>
          <a:p>
            <a:pPr marL="457200" indent="-457200">
              <a:buFont typeface="+mj-lt"/>
              <a:buAutoNum type="alphaUcPeriod"/>
            </a:pPr>
            <a:r>
              <a:rPr lang="en-US" sz="2400" dirty="0" smtClean="0"/>
              <a:t>Continue this series yearly (no changes).</a:t>
            </a:r>
          </a:p>
          <a:p>
            <a:pPr marL="457200" indent="-457200">
              <a:buFont typeface="+mj-lt"/>
              <a:buAutoNum type="alphaUcPeriod"/>
            </a:pPr>
            <a:r>
              <a:rPr lang="en-US" sz="2400" dirty="0" smtClean="0"/>
              <a:t>Continue this series yearly, and expand it to cover all ELP testing and major policy updates.</a:t>
            </a:r>
          </a:p>
          <a:p>
            <a:pPr marL="457200" indent="-457200">
              <a:buFont typeface="+mj-lt"/>
              <a:buAutoNum type="alphaUcPeriod"/>
            </a:pPr>
            <a:r>
              <a:rPr lang="en-US" sz="2400" dirty="0" smtClean="0"/>
              <a:t>Discontinue this series. Provide ELPA updates through the usual channels (such as AA Update).</a:t>
            </a:r>
            <a:endParaRPr lang="en-US" sz="2400" dirty="0"/>
          </a:p>
        </p:txBody>
      </p:sp>
      <p:sp>
        <p:nvSpPr>
          <p:cNvPr id="6" name="TextBox 5"/>
          <p:cNvSpPr txBox="1"/>
          <p:nvPr/>
        </p:nvSpPr>
        <p:spPr>
          <a:xfrm>
            <a:off x="2286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17</a:t>
            </a:fld>
            <a:endParaRPr lang="en-US" dirty="0"/>
          </a:p>
        </p:txBody>
      </p:sp>
    </p:spTree>
    <p:extLst>
      <p:ext uri="{BB962C8B-B14F-4D97-AF65-F5344CB8AC3E}">
        <p14:creationId xmlns:p14="http://schemas.microsoft.com/office/powerpoint/2010/main" val="1566291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Webinar Scheduling</a:t>
            </a:r>
            <a:endParaRPr lang="en-US" dirty="0"/>
          </a:p>
        </p:txBody>
      </p:sp>
      <p:sp>
        <p:nvSpPr>
          <p:cNvPr id="3" name="Content Placeholder 2"/>
          <p:cNvSpPr>
            <a:spLocks noGrp="1"/>
          </p:cNvSpPr>
          <p:nvPr>
            <p:ph idx="1"/>
          </p:nvPr>
        </p:nvSpPr>
        <p:spPr>
          <a:xfrm>
            <a:off x="537882" y="1676400"/>
            <a:ext cx="8088407" cy="4571999"/>
          </a:xfrm>
        </p:spPr>
        <p:txBody>
          <a:bodyPr>
            <a:normAutofit/>
          </a:bodyPr>
          <a:lstStyle/>
          <a:p>
            <a:pPr marL="0" indent="0">
              <a:buNone/>
            </a:pPr>
            <a:r>
              <a:rPr lang="en-US" sz="2400" dirty="0" smtClean="0"/>
              <a:t>If feedback indicates that the webinar should continue, when should it be offered?</a:t>
            </a:r>
          </a:p>
          <a:p>
            <a:pPr marL="0" indent="0">
              <a:buNone/>
            </a:pPr>
            <a:endParaRPr lang="en-US" sz="2400" dirty="0"/>
          </a:p>
          <a:p>
            <a:pPr marL="0" indent="0">
              <a:buNone/>
            </a:pPr>
            <a:r>
              <a:rPr lang="en-US" sz="2400" dirty="0" smtClean="0"/>
              <a:t>Please indicate your preferred option in the poll that will launch shortly.</a:t>
            </a:r>
          </a:p>
          <a:p>
            <a:pPr marL="457200" indent="-457200">
              <a:buFont typeface="+mj-lt"/>
              <a:buAutoNum type="alphaUcPeriod"/>
            </a:pPr>
            <a:r>
              <a:rPr lang="en-US" sz="2400" dirty="0" smtClean="0"/>
              <a:t>Continue in both May and August (no changes)</a:t>
            </a:r>
          </a:p>
          <a:p>
            <a:pPr marL="457200" indent="-457200">
              <a:buFont typeface="+mj-lt"/>
              <a:buAutoNum type="alphaUcPeriod"/>
            </a:pPr>
            <a:r>
              <a:rPr lang="en-US" sz="2400" dirty="0" smtClean="0"/>
              <a:t>May only</a:t>
            </a:r>
          </a:p>
          <a:p>
            <a:pPr marL="457200" indent="-457200">
              <a:buFont typeface="+mj-lt"/>
              <a:buAutoNum type="alphaUcPeriod"/>
            </a:pPr>
            <a:r>
              <a:rPr lang="en-US" sz="2400" dirty="0" smtClean="0"/>
              <a:t>August only</a:t>
            </a:r>
          </a:p>
        </p:txBody>
      </p:sp>
      <p:sp>
        <p:nvSpPr>
          <p:cNvPr id="6" name="TextBox 5"/>
          <p:cNvSpPr txBox="1"/>
          <p:nvPr/>
        </p:nvSpPr>
        <p:spPr>
          <a:xfrm>
            <a:off x="2286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18</a:t>
            </a:fld>
            <a:endParaRPr lang="en-US" dirty="0"/>
          </a:p>
        </p:txBody>
      </p:sp>
    </p:spTree>
    <p:extLst>
      <p:ext uri="{BB962C8B-B14F-4D97-AF65-F5344CB8AC3E}">
        <p14:creationId xmlns:p14="http://schemas.microsoft.com/office/powerpoint/2010/main" val="3491132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609600" y="685800"/>
            <a:ext cx="6172200" cy="762000"/>
          </a:xfrm>
        </p:spPr>
        <p:txBody>
          <a:bodyPr wrap="square" lIns="91440" tIns="45720" rIns="91440" bIns="45720" numCol="1" anchorCtr="0" compatLnSpc="1">
            <a:prstTxWarp prst="textNoShape">
              <a:avLst/>
            </a:prstTxWarp>
            <a:noAutofit/>
          </a:bodyPr>
          <a:lstStyle/>
          <a:p>
            <a:r>
              <a:rPr lang="en-US" altLang="en-US" sz="4000" dirty="0" smtClean="0">
                <a:solidFill>
                  <a:srgbClr val="0070C0"/>
                </a:solidFill>
              </a:rPr>
              <a:t>Questions and Answers</a:t>
            </a:r>
          </a:p>
        </p:txBody>
      </p:sp>
      <p:sp>
        <p:nvSpPr>
          <p:cNvPr id="4" name="Rectangle 3" descr="&quot;&quot;"/>
          <p:cNvSpPr/>
          <p:nvPr/>
        </p:nvSpPr>
        <p:spPr>
          <a:xfrm>
            <a:off x="1371600" y="2133600"/>
            <a:ext cx="6400800" cy="396240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286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
        <p:nvSpPr>
          <p:cNvPr id="2" name="Slide Number Placeholder 1"/>
          <p:cNvSpPr>
            <a:spLocks noGrp="1"/>
          </p:cNvSpPr>
          <p:nvPr>
            <p:ph type="sldNum" sz="quarter" idx="4294967295"/>
          </p:nvPr>
        </p:nvSpPr>
        <p:spPr>
          <a:xfrm>
            <a:off x="7086600" y="5994400"/>
            <a:ext cx="2057400" cy="365125"/>
          </a:xfrm>
        </p:spPr>
        <p:txBody>
          <a:bodyPr/>
          <a:lstStyle/>
          <a:p>
            <a:fld id="{D16AC7E5-7E7A-4455-8A13-FD1063EE8E5D}" type="slidenum">
              <a:rPr lang="en-US" smtClean="0"/>
              <a:t>19</a:t>
            </a:fld>
            <a:endParaRPr lang="en-US" dirty="0"/>
          </a:p>
        </p:txBody>
      </p:sp>
    </p:spTree>
    <p:extLst>
      <p:ext uri="{BB962C8B-B14F-4D97-AF65-F5344CB8AC3E}">
        <p14:creationId xmlns:p14="http://schemas.microsoft.com/office/powerpoint/2010/main" val="409828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for 2022-23</a:t>
            </a:r>
            <a:endParaRPr lang="en-US" dirty="0"/>
          </a:p>
        </p:txBody>
      </p:sp>
      <p:sp>
        <p:nvSpPr>
          <p:cNvPr id="3" name="Slide Number Placeholder 2"/>
          <p:cNvSpPr>
            <a:spLocks noGrp="1"/>
          </p:cNvSpPr>
          <p:nvPr>
            <p:ph type="sldNum" sz="quarter" idx="12"/>
          </p:nvPr>
        </p:nvSpPr>
        <p:spPr/>
        <p:txBody>
          <a:bodyPr/>
          <a:lstStyle/>
          <a:p>
            <a:fld id="{D16AC7E5-7E7A-4455-8A13-FD1063EE8E5D}" type="slidenum">
              <a:rPr lang="en-US" smtClean="0"/>
              <a:t>2</a:t>
            </a:fld>
            <a:endParaRPr lang="en-US" dirty="0"/>
          </a:p>
        </p:txBody>
      </p:sp>
    </p:spTree>
    <p:extLst>
      <p:ext uri="{BB962C8B-B14F-4D97-AF65-F5344CB8AC3E}">
        <p14:creationId xmlns:p14="http://schemas.microsoft.com/office/powerpoint/2010/main" val="1485766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614333" y="685800"/>
            <a:ext cx="6172200" cy="762000"/>
          </a:xfrm>
        </p:spPr>
        <p:txBody>
          <a:bodyPr wrap="square" lIns="91440" tIns="45720" rIns="91440" bIns="45720" numCol="1" anchorCtr="0" compatLnSpc="1">
            <a:prstTxWarp prst="textNoShape">
              <a:avLst/>
            </a:prstTxWarp>
            <a:noAutofit/>
          </a:bodyPr>
          <a:lstStyle/>
          <a:p>
            <a:r>
              <a:rPr lang="en-US" altLang="en-US" sz="4000" dirty="0" smtClean="0">
                <a:solidFill>
                  <a:srgbClr val="0070C0"/>
                </a:solidFill>
              </a:rPr>
              <a:t>Need in-depth help?</a:t>
            </a:r>
          </a:p>
        </p:txBody>
      </p:sp>
      <p:sp>
        <p:nvSpPr>
          <p:cNvPr id="7" name="Rectangle 3"/>
          <p:cNvSpPr txBox="1">
            <a:spLocks noChangeArrowheads="1"/>
          </p:cNvSpPr>
          <p:nvPr/>
        </p:nvSpPr>
        <p:spPr bwMode="auto">
          <a:xfrm>
            <a:off x="614333" y="1879600"/>
            <a:ext cx="8077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lnSpc>
                <a:spcPts val="3000"/>
              </a:lnSpc>
              <a:spcBef>
                <a:spcPts val="0"/>
              </a:spcBef>
              <a:spcAft>
                <a:spcPts val="600"/>
              </a:spcAft>
              <a:buClrTx/>
              <a:buSzPct val="100000"/>
              <a:buNone/>
              <a:defRPr/>
            </a:pPr>
            <a:r>
              <a:rPr lang="en-US" altLang="en-US" sz="2400" dirty="0" smtClean="0"/>
              <a:t>For help with interpreting policies or diagnosing problems, contact your </a:t>
            </a:r>
            <a:r>
              <a:rPr lang="en-US" altLang="en-US" sz="2400" dirty="0" smtClean="0">
                <a:hlinkClick r:id="rId3"/>
              </a:rPr>
              <a:t>Regional ESD Partner</a:t>
            </a:r>
            <a:r>
              <a:rPr lang="en-US" altLang="en-US" sz="2400" dirty="0" smtClean="0"/>
              <a:t>.</a:t>
            </a:r>
          </a:p>
          <a:p>
            <a:pPr marL="0" lvl="1" indent="0" eaLnBrk="1" fontAlgn="auto" hangingPunct="1">
              <a:lnSpc>
                <a:spcPts val="3000"/>
              </a:lnSpc>
              <a:spcBef>
                <a:spcPts val="0"/>
              </a:spcBef>
              <a:spcAft>
                <a:spcPts val="600"/>
              </a:spcAft>
              <a:buClrTx/>
              <a:buSzPct val="100000"/>
              <a:buNone/>
              <a:defRPr/>
            </a:pPr>
            <a:endParaRPr lang="en-US" altLang="en-US" sz="2400" dirty="0"/>
          </a:p>
          <a:p>
            <a:pPr marL="0" lvl="1" indent="0" eaLnBrk="1" fontAlgn="auto" hangingPunct="1">
              <a:lnSpc>
                <a:spcPts val="3000"/>
              </a:lnSpc>
              <a:spcBef>
                <a:spcPts val="0"/>
              </a:spcBef>
              <a:spcAft>
                <a:spcPts val="600"/>
              </a:spcAft>
              <a:buClrTx/>
              <a:buSzPct val="100000"/>
              <a:buNone/>
              <a:defRPr/>
            </a:pPr>
            <a:r>
              <a:rPr lang="en-US" altLang="en-US" sz="2400" dirty="0" smtClean="0"/>
              <a:t>For step-by-step help with a technical problem, contact the </a:t>
            </a:r>
            <a:r>
              <a:rPr lang="en-US" altLang="en-US" sz="2400" dirty="0" smtClean="0">
                <a:hlinkClick r:id="rId3"/>
              </a:rPr>
              <a:t>OSAS Helpdesk</a:t>
            </a:r>
            <a:r>
              <a:rPr lang="en-US" altLang="en-US" sz="2400" dirty="0" smtClean="0"/>
              <a:t>.</a:t>
            </a:r>
            <a:endParaRPr lang="en-US" altLang="en-US" sz="2400" dirty="0"/>
          </a:p>
        </p:txBody>
      </p:sp>
      <p:sp>
        <p:nvSpPr>
          <p:cNvPr id="6" name="TextBox 5"/>
          <p:cNvSpPr txBox="1"/>
          <p:nvPr/>
        </p:nvSpPr>
        <p:spPr>
          <a:xfrm>
            <a:off x="2286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
        <p:nvSpPr>
          <p:cNvPr id="2" name="Slide Number Placeholder 1"/>
          <p:cNvSpPr>
            <a:spLocks noGrp="1"/>
          </p:cNvSpPr>
          <p:nvPr>
            <p:ph type="sldNum" sz="quarter" idx="4294967295"/>
          </p:nvPr>
        </p:nvSpPr>
        <p:spPr>
          <a:xfrm>
            <a:off x="7086600" y="5994400"/>
            <a:ext cx="2057400" cy="365125"/>
          </a:xfrm>
        </p:spPr>
        <p:txBody>
          <a:bodyPr/>
          <a:lstStyle/>
          <a:p>
            <a:fld id="{D16AC7E5-7E7A-4455-8A13-FD1063EE8E5D}" type="slidenum">
              <a:rPr lang="en-US" smtClean="0"/>
              <a:t>20</a:t>
            </a:fld>
            <a:endParaRPr lang="en-US" dirty="0"/>
          </a:p>
        </p:txBody>
      </p:sp>
    </p:spTree>
    <p:extLst>
      <p:ext uri="{BB962C8B-B14F-4D97-AF65-F5344CB8AC3E}">
        <p14:creationId xmlns:p14="http://schemas.microsoft.com/office/powerpoint/2010/main" val="1318391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E82CD-A7A9-4E4B-9ED6-5F9D261C8CF8}"/>
              </a:ext>
            </a:extLst>
          </p:cNvPr>
          <p:cNvSpPr>
            <a:spLocks noGrp="1"/>
          </p:cNvSpPr>
          <p:nvPr>
            <p:ph type="title"/>
          </p:nvPr>
        </p:nvSpPr>
        <p:spPr/>
        <p:txBody>
          <a:bodyPr>
            <a:normAutofit/>
          </a:bodyPr>
          <a:lstStyle/>
          <a:p>
            <a:r>
              <a:rPr lang="en-US" sz="3600" dirty="0" smtClean="0"/>
              <a:t>Thank you!</a:t>
            </a:r>
            <a:endParaRPr lang="en-US" sz="3600" dirty="0"/>
          </a:p>
        </p:txBody>
      </p:sp>
      <p:sp>
        <p:nvSpPr>
          <p:cNvPr id="3" name="Content Placeholder 2">
            <a:extLst>
              <a:ext uri="{FF2B5EF4-FFF2-40B4-BE49-F238E27FC236}">
                <a16:creationId xmlns:a16="http://schemas.microsoft.com/office/drawing/2014/main" id="{9B86F1E9-7192-D946-B880-7A58152F0B36}"/>
              </a:ext>
            </a:extLst>
          </p:cNvPr>
          <p:cNvSpPr>
            <a:spLocks noGrp="1"/>
          </p:cNvSpPr>
          <p:nvPr>
            <p:ph idx="1"/>
          </p:nvPr>
        </p:nvSpPr>
        <p:spPr/>
        <p:txBody>
          <a:bodyPr>
            <a:normAutofit/>
          </a:bodyPr>
          <a:lstStyle/>
          <a:p>
            <a:pPr marL="0" indent="0">
              <a:buNone/>
            </a:pPr>
            <a:r>
              <a:rPr lang="en-US" sz="2400" dirty="0"/>
              <a:t>Ben Wolcott</a:t>
            </a:r>
          </a:p>
          <a:p>
            <a:pPr marL="0" indent="0">
              <a:buNone/>
            </a:pPr>
            <a:r>
              <a:rPr lang="en-US" sz="2400" dirty="0"/>
              <a:t>English Language Proficiency Assessment Specialist</a:t>
            </a:r>
          </a:p>
          <a:p>
            <a:pPr marL="0" indent="0">
              <a:buNone/>
            </a:pPr>
            <a:r>
              <a:rPr lang="en-US" sz="2400" dirty="0"/>
              <a:t>Oregon Department of Education</a:t>
            </a:r>
          </a:p>
          <a:p>
            <a:pPr marL="0" indent="0">
              <a:buNone/>
            </a:pPr>
            <a:r>
              <a:rPr lang="en-US" sz="2400" dirty="0" smtClean="0">
                <a:hlinkClick r:id="rId3"/>
              </a:rPr>
              <a:t>ben.wolcott@ode.oregon.gov</a:t>
            </a:r>
            <a:r>
              <a:rPr lang="en-US" sz="2400" dirty="0" smtClean="0"/>
              <a:t> </a:t>
            </a:r>
            <a:endParaRPr lang="en-US" sz="2400" dirty="0"/>
          </a:p>
          <a:p>
            <a:pPr marL="0" indent="0">
              <a:buNone/>
            </a:pPr>
            <a:r>
              <a:rPr lang="en-US" sz="2400" dirty="0" smtClean="0"/>
              <a:t>503.947.5835</a:t>
            </a:r>
            <a:endParaRPr lang="en-US" sz="2400" dirty="0"/>
          </a:p>
        </p:txBody>
      </p:sp>
      <p:sp>
        <p:nvSpPr>
          <p:cNvPr id="5" name="TextBox 4"/>
          <p:cNvSpPr txBox="1"/>
          <p:nvPr/>
        </p:nvSpPr>
        <p:spPr>
          <a:xfrm>
            <a:off x="228600" y="6207726"/>
            <a:ext cx="2509346" cy="369332"/>
          </a:xfrm>
          <a:prstGeom prst="rect">
            <a:avLst/>
          </a:prstGeom>
          <a:noFill/>
        </p:spPr>
        <p:txBody>
          <a:bodyPr wrap="square" rtlCol="0">
            <a:spAutoFit/>
          </a:bodyPr>
          <a:lstStyle/>
          <a:p>
            <a:r>
              <a:rPr lang="en-US" dirty="0" smtClean="0">
                <a:solidFill>
                  <a:srgbClr val="0070C0"/>
                </a:solidFill>
              </a:rPr>
              <a:t>Wrap-up</a:t>
            </a:r>
            <a:endParaRPr lang="en-US" dirty="0">
              <a:solidFill>
                <a:srgbClr val="0070C0"/>
              </a:solidFill>
            </a:endParaRPr>
          </a:p>
        </p:txBody>
      </p:sp>
      <p:sp>
        <p:nvSpPr>
          <p:cNvPr id="4" name="Slide Number Placeholder 3"/>
          <p:cNvSpPr>
            <a:spLocks noGrp="1"/>
          </p:cNvSpPr>
          <p:nvPr>
            <p:ph type="sldNum" sz="quarter" idx="4294967295"/>
          </p:nvPr>
        </p:nvSpPr>
        <p:spPr>
          <a:xfrm>
            <a:off x="7086600" y="5994400"/>
            <a:ext cx="2057400" cy="365125"/>
          </a:xfrm>
        </p:spPr>
        <p:txBody>
          <a:bodyPr/>
          <a:lstStyle/>
          <a:p>
            <a:fld id="{D16AC7E5-7E7A-4455-8A13-FD1063EE8E5D}" type="slidenum">
              <a:rPr lang="en-US" smtClean="0"/>
              <a:t>21</a:t>
            </a:fld>
            <a:endParaRPr lang="en-US" dirty="0"/>
          </a:p>
        </p:txBody>
      </p:sp>
    </p:spTree>
    <p:extLst>
      <p:ext uri="{BB962C8B-B14F-4D97-AF65-F5344CB8AC3E}">
        <p14:creationId xmlns:p14="http://schemas.microsoft.com/office/powerpoint/2010/main" val="3503473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381000" y="381000"/>
            <a:ext cx="6324600" cy="1066800"/>
          </a:xfrm>
        </p:spPr>
        <p:txBody>
          <a:bodyPr wrap="square" lIns="91440" tIns="45720" rIns="91440" bIns="45720" numCol="1" anchorCtr="0" compatLnSpc="1">
            <a:prstTxWarp prst="textNoShape">
              <a:avLst/>
            </a:prstTxWarp>
            <a:normAutofit/>
          </a:bodyPr>
          <a:lstStyle/>
          <a:p>
            <a:r>
              <a:rPr lang="en-US" altLang="en-US" sz="4000" dirty="0" smtClean="0">
                <a:solidFill>
                  <a:srgbClr val="0070C0"/>
                </a:solidFill>
              </a:rPr>
              <a:t>Oregon Language Use Survey</a:t>
            </a:r>
          </a:p>
        </p:txBody>
      </p:sp>
      <p:sp>
        <p:nvSpPr>
          <p:cNvPr id="7" name="Rectangle 3"/>
          <p:cNvSpPr txBox="1">
            <a:spLocks noChangeArrowheads="1"/>
          </p:cNvSpPr>
          <p:nvPr/>
        </p:nvSpPr>
        <p:spPr bwMode="auto">
          <a:xfrm>
            <a:off x="304800" y="1905000"/>
            <a:ext cx="8229600" cy="412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ClrTx/>
              <a:buSzPct val="100000"/>
              <a:buFont typeface="Arial" panose="020B0604020202020204" pitchFamily="34" charset="0"/>
              <a:buChar char="•"/>
            </a:pPr>
            <a:r>
              <a:rPr lang="en-US" dirty="0" smtClean="0"/>
              <a:t>The Bridge and Legacy Language Use Surveys will be replaced by a single Oregon Language Use Survey.</a:t>
            </a:r>
          </a:p>
          <a:p>
            <a:pPr>
              <a:buClrTx/>
              <a:buSzPct val="100000"/>
              <a:buFont typeface="Arial" panose="020B0604020202020204" pitchFamily="34" charset="0"/>
              <a:buChar char="•"/>
            </a:pPr>
            <a:r>
              <a:rPr lang="en-US" dirty="0"/>
              <a:t>The official Oregon LUS is targeted for </a:t>
            </a:r>
            <a:r>
              <a:rPr lang="en-US" i="1" dirty="0"/>
              <a:t>release</a:t>
            </a:r>
            <a:r>
              <a:rPr lang="en-US" dirty="0"/>
              <a:t> in </a:t>
            </a:r>
            <a:r>
              <a:rPr lang="en-US" dirty="0" smtClean="0"/>
              <a:t>November.</a:t>
            </a:r>
          </a:p>
          <a:p>
            <a:pPr>
              <a:buClrTx/>
              <a:buSzPct val="100000"/>
              <a:buFont typeface="Arial" panose="020B0604020202020204" pitchFamily="34" charset="0"/>
              <a:buChar char="•"/>
            </a:pPr>
            <a:r>
              <a:rPr lang="en-US" dirty="0" smtClean="0"/>
              <a:t>The </a:t>
            </a:r>
            <a:r>
              <a:rPr lang="en-US" dirty="0"/>
              <a:t>Oregon LUS </a:t>
            </a:r>
            <a:r>
              <a:rPr lang="en-US" dirty="0" smtClean="0"/>
              <a:t>is targeted for </a:t>
            </a:r>
            <a:r>
              <a:rPr lang="en-US" i="1" dirty="0" smtClean="0"/>
              <a:t>use</a:t>
            </a:r>
            <a:r>
              <a:rPr lang="en-US" dirty="0" smtClean="0"/>
              <a:t> </a:t>
            </a:r>
            <a:r>
              <a:rPr lang="en-US" dirty="0"/>
              <a:t>by January 1, </a:t>
            </a:r>
            <a:r>
              <a:rPr lang="en-US" dirty="0" smtClean="0"/>
              <a:t>2023 (the Bridge and Legacy will be retired at that time).</a:t>
            </a:r>
          </a:p>
          <a:p>
            <a:pPr>
              <a:buClrTx/>
              <a:buSzPct val="100000"/>
              <a:buFont typeface="Arial" panose="020B0604020202020204" pitchFamily="34" charset="0"/>
              <a:buChar char="•"/>
            </a:pPr>
            <a:r>
              <a:rPr lang="en-US" dirty="0" smtClean="0"/>
              <a:t>Districts must use the Oregon LUS in its complete and unedited form.</a:t>
            </a:r>
          </a:p>
          <a:p>
            <a:pPr>
              <a:buClrTx/>
              <a:buSzPct val="100000"/>
              <a:buFont typeface="Arial" panose="020B0604020202020204" pitchFamily="34" charset="0"/>
              <a:buChar char="•"/>
            </a:pPr>
            <a:r>
              <a:rPr lang="en-US" dirty="0" smtClean="0"/>
              <a:t>Please use this </a:t>
            </a:r>
            <a:r>
              <a:rPr lang="en-US" dirty="0" smtClean="0">
                <a:hlinkClick r:id="rId3"/>
              </a:rPr>
              <a:t>digital suggestion box</a:t>
            </a:r>
            <a:r>
              <a:rPr lang="en-US" dirty="0" smtClean="0"/>
              <a:t> to submit questions or concerns regarding the Oregon LUS.</a:t>
            </a:r>
            <a:endParaRPr lang="en-US" dirty="0"/>
          </a:p>
        </p:txBody>
      </p:sp>
      <p:sp>
        <p:nvSpPr>
          <p:cNvPr id="5" name="TextBox 4"/>
          <p:cNvSpPr txBox="1"/>
          <p:nvPr/>
        </p:nvSpPr>
        <p:spPr>
          <a:xfrm>
            <a:off x="233855" y="6248400"/>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2" name="Slide Number Placeholder 1"/>
          <p:cNvSpPr>
            <a:spLocks noGrp="1"/>
          </p:cNvSpPr>
          <p:nvPr>
            <p:ph type="sldNum" sz="quarter" idx="4294967295"/>
          </p:nvPr>
        </p:nvSpPr>
        <p:spPr>
          <a:xfrm>
            <a:off x="6858000" y="6217636"/>
            <a:ext cx="2057400" cy="365125"/>
          </a:xfrm>
        </p:spPr>
        <p:txBody>
          <a:bodyPr/>
          <a:lstStyle/>
          <a:p>
            <a:fld id="{D16AC7E5-7E7A-4455-8A13-FD1063EE8E5D}" type="slidenum">
              <a:rPr lang="en-US" smtClean="0"/>
              <a:t>3</a:t>
            </a:fld>
            <a:endParaRPr lang="en-US" dirty="0"/>
          </a:p>
        </p:txBody>
      </p:sp>
    </p:spTree>
    <p:extLst>
      <p:ext uri="{BB962C8B-B14F-4D97-AF65-F5344CB8AC3E}">
        <p14:creationId xmlns:p14="http://schemas.microsoft.com/office/powerpoint/2010/main" val="406302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381000" y="381000"/>
            <a:ext cx="8305800" cy="1066800"/>
          </a:xfrm>
        </p:spPr>
        <p:txBody>
          <a:bodyPr wrap="square" lIns="91440" tIns="45720" rIns="91440" bIns="45720" numCol="1" anchorCtr="0" compatLnSpc="1">
            <a:prstTxWarp prst="textNoShape">
              <a:avLst/>
            </a:prstTxWarp>
            <a:normAutofit/>
          </a:bodyPr>
          <a:lstStyle/>
          <a:p>
            <a:r>
              <a:rPr lang="en-US" altLang="en-US" sz="4000" dirty="0" smtClean="0">
                <a:solidFill>
                  <a:srgbClr val="0070C0"/>
                </a:solidFill>
              </a:rPr>
              <a:t>No 2022-23 Administration Guidance</a:t>
            </a:r>
          </a:p>
        </p:txBody>
      </p:sp>
      <p:sp>
        <p:nvSpPr>
          <p:cNvPr id="7" name="Rectangle 3"/>
          <p:cNvSpPr txBox="1">
            <a:spLocks noChangeArrowheads="1"/>
          </p:cNvSpPr>
          <p:nvPr/>
        </p:nvSpPr>
        <p:spPr bwMode="auto">
          <a:xfrm>
            <a:off x="381000" y="20574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spcBef>
                <a:spcPts val="0"/>
              </a:spcBef>
              <a:spcAft>
                <a:spcPts val="0"/>
              </a:spcAft>
              <a:buClrTx/>
              <a:buSzPct val="100000"/>
              <a:buNone/>
              <a:defRPr/>
            </a:pPr>
            <a:r>
              <a:rPr lang="en-US" altLang="en-US" sz="2400" dirty="0" smtClean="0"/>
              <a:t>With the return to in-person learning, there is currently no need to update </a:t>
            </a:r>
            <a:r>
              <a:rPr lang="en-US" sz="2400" dirty="0">
                <a:hlinkClick r:id="rId3"/>
              </a:rPr>
              <a:t>Administering the ELPA Screener and Summative in 2021-22​</a:t>
            </a:r>
            <a:r>
              <a:rPr lang="en-US" sz="2400" dirty="0"/>
              <a:t>​​ </a:t>
            </a:r>
            <a:r>
              <a:rPr lang="en-US" sz="2400" dirty="0" smtClean="0"/>
              <a:t>for the 2022-23 school year.</a:t>
            </a:r>
          </a:p>
          <a:p>
            <a:pPr marL="0" lvl="1" indent="0" eaLnBrk="1" fontAlgn="auto" hangingPunct="1">
              <a:spcBef>
                <a:spcPts val="0"/>
              </a:spcBef>
              <a:spcAft>
                <a:spcPts val="0"/>
              </a:spcAft>
              <a:buClrTx/>
              <a:buSzPct val="100000"/>
              <a:buNone/>
              <a:defRPr/>
            </a:pPr>
            <a:endParaRPr lang="en-US" altLang="en-US" sz="2400" dirty="0"/>
          </a:p>
          <a:p>
            <a:pPr marL="0" lvl="1" indent="0" eaLnBrk="1" fontAlgn="auto" hangingPunct="1">
              <a:spcBef>
                <a:spcPts val="0"/>
              </a:spcBef>
              <a:spcAft>
                <a:spcPts val="0"/>
              </a:spcAft>
              <a:buClrTx/>
              <a:buSzPct val="100000"/>
              <a:buNone/>
              <a:defRPr/>
            </a:pPr>
            <a:r>
              <a:rPr lang="en-US" altLang="en-US" sz="2400" dirty="0" smtClean="0"/>
              <a:t>This guidance will remain available through December 31, for purposes such as historical reference or resolving EL status for remotely identified students. On January 1, 2023, the guidance will phase out.</a:t>
            </a:r>
          </a:p>
        </p:txBody>
      </p:sp>
      <p:sp>
        <p:nvSpPr>
          <p:cNvPr id="5" name="TextBox 4"/>
          <p:cNvSpPr txBox="1"/>
          <p:nvPr/>
        </p:nvSpPr>
        <p:spPr>
          <a:xfrm>
            <a:off x="152400" y="6248400"/>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2" name="Slide Number Placeholder 1"/>
          <p:cNvSpPr>
            <a:spLocks noGrp="1"/>
          </p:cNvSpPr>
          <p:nvPr>
            <p:ph type="sldNum" sz="quarter" idx="4294967295"/>
          </p:nvPr>
        </p:nvSpPr>
        <p:spPr>
          <a:xfrm>
            <a:off x="6858000" y="6188075"/>
            <a:ext cx="2057400" cy="365125"/>
          </a:xfrm>
        </p:spPr>
        <p:txBody>
          <a:bodyPr/>
          <a:lstStyle/>
          <a:p>
            <a:fld id="{D16AC7E5-7E7A-4455-8A13-FD1063EE8E5D}" type="slidenum">
              <a:rPr lang="en-US" smtClean="0"/>
              <a:t>4</a:t>
            </a:fld>
            <a:endParaRPr lang="en-US" dirty="0"/>
          </a:p>
        </p:txBody>
      </p:sp>
    </p:spTree>
    <p:extLst>
      <p:ext uri="{BB962C8B-B14F-4D97-AF65-F5344CB8AC3E}">
        <p14:creationId xmlns:p14="http://schemas.microsoft.com/office/powerpoint/2010/main" val="1303562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457200" y="533400"/>
            <a:ext cx="7467600" cy="914399"/>
          </a:xfrm>
        </p:spPr>
        <p:txBody>
          <a:bodyPr wrap="square" lIns="91440" tIns="45720" rIns="91440" bIns="45720" numCol="1" anchorCtr="0" compatLnSpc="1">
            <a:prstTxWarp prst="textNoShape">
              <a:avLst/>
            </a:prstTxWarp>
            <a:normAutofit/>
          </a:bodyPr>
          <a:lstStyle/>
          <a:p>
            <a:r>
              <a:rPr lang="en-US" altLang="en-US" sz="4000" dirty="0" smtClean="0">
                <a:solidFill>
                  <a:srgbClr val="0070C0"/>
                </a:solidFill>
              </a:rPr>
              <a:t>Alt-ELPA Update: Overview</a:t>
            </a:r>
          </a:p>
        </p:txBody>
      </p:sp>
      <p:sp>
        <p:nvSpPr>
          <p:cNvPr id="7" name="Rectangle 3"/>
          <p:cNvSpPr txBox="1">
            <a:spLocks noChangeArrowheads="1"/>
          </p:cNvSpPr>
          <p:nvPr/>
        </p:nvSpPr>
        <p:spPr bwMode="auto">
          <a:xfrm>
            <a:off x="457200" y="1828800"/>
            <a:ext cx="8153400" cy="443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lnSpc>
                <a:spcPts val="3000"/>
              </a:lnSpc>
              <a:spcBef>
                <a:spcPts val="0"/>
              </a:spcBef>
              <a:spcAft>
                <a:spcPts val="0"/>
              </a:spcAft>
              <a:buClrTx/>
              <a:buSzPct val="100000"/>
              <a:buNone/>
              <a:defRPr/>
            </a:pPr>
            <a:r>
              <a:rPr lang="en-US" altLang="en-US" sz="2400" dirty="0" smtClean="0"/>
              <a:t>An Alt-ELPA is in development for students with the most significant cognitive disabilities. This would be the ELPA equivalent of the Oregon Extended Assessment.</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Current </a:t>
            </a:r>
            <a:r>
              <a:rPr lang="en-US" sz="2400" dirty="0">
                <a:solidFill>
                  <a:schemeClr val="tx1">
                    <a:lumMod val="50000"/>
                  </a:schemeClr>
                </a:solidFill>
              </a:rPr>
              <a:t>status: </a:t>
            </a:r>
            <a:r>
              <a:rPr lang="en-US" sz="2400" dirty="0" smtClean="0">
                <a:solidFill>
                  <a:schemeClr val="tx1">
                    <a:lumMod val="50000"/>
                  </a:schemeClr>
                </a:solidFill>
              </a:rPr>
              <a:t>item development and review</a:t>
            </a:r>
            <a:endParaRPr lang="en-US" sz="2400" dirty="0">
              <a:solidFill>
                <a:schemeClr val="tx1">
                  <a:lumMod val="50000"/>
                </a:schemeClr>
              </a:solidFill>
            </a:endParaRP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a:t>
            </a:r>
            <a:r>
              <a:rPr lang="en-US" sz="2400" dirty="0">
                <a:solidFill>
                  <a:schemeClr val="tx1">
                    <a:lumMod val="50000"/>
                  </a:schemeClr>
                </a:solidFill>
              </a:rPr>
              <a:t>Alt-ELPA Screener” </a:t>
            </a:r>
            <a:r>
              <a:rPr lang="en-US" sz="2400" dirty="0" smtClean="0">
                <a:solidFill>
                  <a:schemeClr val="tx1">
                    <a:lumMod val="50000"/>
                  </a:schemeClr>
                </a:solidFill>
              </a:rPr>
              <a:t>not </a:t>
            </a:r>
            <a:r>
              <a:rPr lang="en-US" sz="2400" dirty="0">
                <a:solidFill>
                  <a:schemeClr val="tx1">
                    <a:lumMod val="50000"/>
                  </a:schemeClr>
                </a:solidFill>
              </a:rPr>
              <a:t>currently in </a:t>
            </a:r>
            <a:r>
              <a:rPr lang="en-US" sz="2400" dirty="0" smtClean="0">
                <a:solidFill>
                  <a:schemeClr val="tx1">
                    <a:lumMod val="50000"/>
                  </a:schemeClr>
                </a:solidFill>
              </a:rPr>
              <a:t>development—continue to use ELPA Screener to identify these students</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General information can be found on the </a:t>
            </a:r>
            <a:r>
              <a:rPr lang="en-US" sz="2400" dirty="0" smtClean="0">
                <a:solidFill>
                  <a:schemeClr val="tx1">
                    <a:lumMod val="50000"/>
                  </a:schemeClr>
                </a:solidFill>
                <a:hlinkClick r:id="rId3"/>
              </a:rPr>
              <a:t>Alt-ELPA project page</a:t>
            </a:r>
            <a:endParaRPr lang="en-US" sz="2400" dirty="0" smtClean="0">
              <a:solidFill>
                <a:schemeClr val="tx1">
                  <a:lumMod val="50000"/>
                </a:schemeClr>
              </a:solidFill>
            </a:endParaRP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ODE-specific information, including eligibility criteria and other resources, is being added to the </a:t>
            </a:r>
            <a:r>
              <a:rPr lang="en-US" sz="2400" dirty="0" smtClean="0">
                <a:solidFill>
                  <a:schemeClr val="tx1">
                    <a:lumMod val="50000"/>
                  </a:schemeClr>
                </a:solidFill>
                <a:hlinkClick r:id="rId4"/>
              </a:rPr>
              <a:t>ELP Assessment page</a:t>
            </a:r>
            <a:endParaRPr lang="en-US" sz="2400" dirty="0">
              <a:solidFill>
                <a:schemeClr val="tx1">
                  <a:lumMod val="50000"/>
                </a:schemeClr>
              </a:solidFill>
            </a:endParaRPr>
          </a:p>
        </p:txBody>
      </p:sp>
      <p:sp>
        <p:nvSpPr>
          <p:cNvPr id="5" name="TextBox 4"/>
          <p:cNvSpPr txBox="1"/>
          <p:nvPr/>
        </p:nvSpPr>
        <p:spPr>
          <a:xfrm>
            <a:off x="152400" y="6274103"/>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2" name="Slide Number Placeholder 1"/>
          <p:cNvSpPr>
            <a:spLocks noGrp="1"/>
          </p:cNvSpPr>
          <p:nvPr>
            <p:ph type="sldNum" sz="quarter" idx="4294967295"/>
          </p:nvPr>
        </p:nvSpPr>
        <p:spPr>
          <a:xfrm>
            <a:off x="6858000" y="6172200"/>
            <a:ext cx="2057400" cy="365125"/>
          </a:xfrm>
        </p:spPr>
        <p:txBody>
          <a:bodyPr/>
          <a:lstStyle/>
          <a:p>
            <a:fld id="{D16AC7E5-7E7A-4455-8A13-FD1063EE8E5D}" type="slidenum">
              <a:rPr lang="en-US" smtClean="0"/>
              <a:t>5</a:t>
            </a:fld>
            <a:endParaRPr lang="en-US" dirty="0"/>
          </a:p>
        </p:txBody>
      </p:sp>
    </p:spTree>
    <p:extLst>
      <p:ext uri="{BB962C8B-B14F-4D97-AF65-F5344CB8AC3E}">
        <p14:creationId xmlns:p14="http://schemas.microsoft.com/office/powerpoint/2010/main" val="2897881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457200" y="533400"/>
            <a:ext cx="7467600" cy="914399"/>
          </a:xfrm>
        </p:spPr>
        <p:txBody>
          <a:bodyPr wrap="square" lIns="91440" tIns="45720" rIns="91440" bIns="45720" numCol="1" anchorCtr="0" compatLnSpc="1">
            <a:prstTxWarp prst="textNoShape">
              <a:avLst/>
            </a:prstTxWarp>
            <a:normAutofit/>
          </a:bodyPr>
          <a:lstStyle/>
          <a:p>
            <a:r>
              <a:rPr lang="en-US" altLang="en-US" sz="4000" dirty="0" smtClean="0">
                <a:solidFill>
                  <a:srgbClr val="0070C0"/>
                </a:solidFill>
              </a:rPr>
              <a:t>Alt-ELPA Update: Schedule</a:t>
            </a:r>
          </a:p>
        </p:txBody>
      </p:sp>
      <p:sp>
        <p:nvSpPr>
          <p:cNvPr id="7" name="Rectangle 3"/>
          <p:cNvSpPr txBox="1">
            <a:spLocks noChangeArrowheads="1"/>
          </p:cNvSpPr>
          <p:nvPr/>
        </p:nvSpPr>
        <p:spPr bwMode="auto">
          <a:xfrm>
            <a:off x="457200" y="1828800"/>
            <a:ext cx="8153400" cy="443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Pilot </a:t>
            </a:r>
            <a:r>
              <a:rPr lang="en-US" sz="2400" dirty="0">
                <a:solidFill>
                  <a:schemeClr val="tx1">
                    <a:lumMod val="50000"/>
                  </a:schemeClr>
                </a:solidFill>
              </a:rPr>
              <a:t>studies: completed </a:t>
            </a:r>
            <a:r>
              <a:rPr lang="en-US" sz="2400" dirty="0" smtClean="0">
                <a:solidFill>
                  <a:schemeClr val="tx1">
                    <a:lumMod val="50000"/>
                  </a:schemeClr>
                </a:solidFill>
              </a:rPr>
              <a:t>2021-22</a:t>
            </a:r>
            <a:endParaRPr lang="en-US" sz="2400" dirty="0">
              <a:solidFill>
                <a:schemeClr val="tx1">
                  <a:lumMod val="50000"/>
                </a:schemeClr>
              </a:solidFill>
            </a:endParaRP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Practice test: available Sept 2022</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Training materials and resources: available Oct 2022</a:t>
            </a:r>
          </a:p>
          <a:p>
            <a:pPr marL="457200" lvl="1"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400" dirty="0" smtClean="0">
                <a:solidFill>
                  <a:schemeClr val="tx1">
                    <a:lumMod val="50000"/>
                  </a:schemeClr>
                </a:solidFill>
              </a:rPr>
              <a:t>Operational </a:t>
            </a:r>
            <a:r>
              <a:rPr lang="en-US" sz="2400" dirty="0">
                <a:solidFill>
                  <a:schemeClr val="tx1">
                    <a:lumMod val="50000"/>
                  </a:schemeClr>
                </a:solidFill>
              </a:rPr>
              <a:t>field test: Feb 1 through March </a:t>
            </a:r>
            <a:r>
              <a:rPr lang="en-US" sz="2400" dirty="0" smtClean="0">
                <a:solidFill>
                  <a:schemeClr val="tx1">
                    <a:lumMod val="50000"/>
                  </a:schemeClr>
                </a:solidFill>
              </a:rPr>
              <a:t>24 </a:t>
            </a:r>
            <a:r>
              <a:rPr lang="en-US" sz="2400" dirty="0">
                <a:solidFill>
                  <a:schemeClr val="tx1">
                    <a:lumMod val="50000"/>
                  </a:schemeClr>
                </a:solidFill>
              </a:rPr>
              <a:t>2023</a:t>
            </a:r>
          </a:p>
          <a:p>
            <a:pPr marL="731837" lvl="2"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100" dirty="0">
                <a:solidFill>
                  <a:schemeClr val="tx1">
                    <a:lumMod val="50000"/>
                  </a:schemeClr>
                </a:solidFill>
              </a:rPr>
              <a:t>Will </a:t>
            </a:r>
            <a:r>
              <a:rPr lang="en-US" sz="2100" dirty="0" smtClean="0">
                <a:solidFill>
                  <a:schemeClr val="tx1">
                    <a:lumMod val="50000"/>
                  </a:schemeClr>
                </a:solidFill>
              </a:rPr>
              <a:t>involve </a:t>
            </a:r>
            <a:r>
              <a:rPr lang="en-US" sz="2100" dirty="0">
                <a:solidFill>
                  <a:schemeClr val="tx1">
                    <a:lumMod val="50000"/>
                  </a:schemeClr>
                </a:solidFill>
              </a:rPr>
              <a:t>ALL eligible </a:t>
            </a:r>
            <a:r>
              <a:rPr lang="en-US" sz="2100" dirty="0" smtClean="0">
                <a:solidFill>
                  <a:schemeClr val="tx1">
                    <a:lumMod val="50000"/>
                  </a:schemeClr>
                </a:solidFill>
              </a:rPr>
              <a:t>Oregon students</a:t>
            </a:r>
          </a:p>
          <a:p>
            <a:pPr marL="731837" lvl="2"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100" dirty="0" smtClean="0">
                <a:solidFill>
                  <a:schemeClr val="tx1">
                    <a:lumMod val="50000"/>
                  </a:schemeClr>
                </a:solidFill>
              </a:rPr>
              <a:t>Scores available Sept 2023</a:t>
            </a:r>
          </a:p>
          <a:p>
            <a:pPr marL="731837" lvl="2" indent="-457200" eaLnBrk="1" fontAlgn="auto" hangingPunct="1">
              <a:lnSpc>
                <a:spcPts val="3000"/>
              </a:lnSpc>
              <a:spcBef>
                <a:spcPts val="0"/>
              </a:spcBef>
              <a:spcAft>
                <a:spcPts val="600"/>
              </a:spcAft>
              <a:buClrTx/>
              <a:buSzPct val="100000"/>
              <a:buFont typeface="Arial" panose="020B0604020202020204" pitchFamily="34" charset="0"/>
              <a:buChar char="•"/>
              <a:defRPr/>
            </a:pPr>
            <a:r>
              <a:rPr lang="en-US" sz="2100" dirty="0" smtClean="0">
                <a:solidFill>
                  <a:schemeClr val="tx1">
                    <a:lumMod val="50000"/>
                  </a:schemeClr>
                </a:solidFill>
              </a:rPr>
              <a:t>Students will not “double test” (i.e. they will participate only in the Alt-ELPA or the general ELPA, not both)</a:t>
            </a:r>
          </a:p>
        </p:txBody>
      </p:sp>
      <p:sp>
        <p:nvSpPr>
          <p:cNvPr id="5" name="TextBox 4"/>
          <p:cNvSpPr txBox="1"/>
          <p:nvPr/>
        </p:nvSpPr>
        <p:spPr>
          <a:xfrm>
            <a:off x="152400" y="6274103"/>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2" name="Slide Number Placeholder 1"/>
          <p:cNvSpPr>
            <a:spLocks noGrp="1"/>
          </p:cNvSpPr>
          <p:nvPr>
            <p:ph type="sldNum" sz="quarter" idx="4294967295"/>
          </p:nvPr>
        </p:nvSpPr>
        <p:spPr>
          <a:xfrm>
            <a:off x="6858000" y="6172200"/>
            <a:ext cx="2057400" cy="365125"/>
          </a:xfrm>
        </p:spPr>
        <p:txBody>
          <a:bodyPr/>
          <a:lstStyle/>
          <a:p>
            <a:fld id="{D16AC7E5-7E7A-4455-8A13-FD1063EE8E5D}" type="slidenum">
              <a:rPr lang="en-US" smtClean="0"/>
              <a:t>6</a:t>
            </a:fld>
            <a:endParaRPr lang="en-US" dirty="0"/>
          </a:p>
        </p:txBody>
      </p:sp>
    </p:spTree>
    <p:extLst>
      <p:ext uri="{BB962C8B-B14F-4D97-AF65-F5344CB8AC3E}">
        <p14:creationId xmlns:p14="http://schemas.microsoft.com/office/powerpoint/2010/main" val="2553771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457200" y="609600"/>
            <a:ext cx="6172200" cy="762000"/>
          </a:xfrm>
        </p:spPr>
        <p:txBody>
          <a:bodyPr wrap="square" lIns="91440" tIns="45720" rIns="91440" bIns="45720" numCol="1" anchorCtr="0" compatLnSpc="1">
            <a:prstTxWarp prst="textNoShape">
              <a:avLst/>
            </a:prstTxWarp>
            <a:noAutofit/>
          </a:bodyPr>
          <a:lstStyle/>
          <a:p>
            <a:r>
              <a:rPr lang="en-US" altLang="en-US" sz="4000" dirty="0" smtClean="0">
                <a:solidFill>
                  <a:srgbClr val="0070C0"/>
                </a:solidFill>
              </a:rPr>
              <a:t>Item Development</a:t>
            </a:r>
          </a:p>
        </p:txBody>
      </p:sp>
      <p:sp>
        <p:nvSpPr>
          <p:cNvPr id="7" name="Rectangle 3"/>
          <p:cNvSpPr txBox="1">
            <a:spLocks noChangeArrowheads="1"/>
          </p:cNvSpPr>
          <p:nvPr/>
        </p:nvSpPr>
        <p:spPr bwMode="auto">
          <a:xfrm>
            <a:off x="381000" y="1828800"/>
            <a:ext cx="8229600" cy="465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600"/>
              </a:spcBef>
              <a:spcAft>
                <a:spcPct val="0"/>
              </a:spcAft>
              <a:buClr>
                <a:schemeClr val="accent1"/>
              </a:buClr>
              <a:buSzPct val="70000"/>
              <a:buFont typeface="Wingdings" pitchFamily="2" charset="2"/>
              <a:buChar char="q"/>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panose="05000000000000000000" pitchFamily="2" charset="2"/>
              <a:buChar char="Ø"/>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chemeClr val="tx1"/>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chemeClr val="accent2"/>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0" eaLnBrk="1" fontAlgn="auto" hangingPunct="1">
              <a:spcBef>
                <a:spcPts val="0"/>
              </a:spcBef>
              <a:spcAft>
                <a:spcPts val="600"/>
              </a:spcAft>
              <a:buClrTx/>
              <a:buSzPct val="100000"/>
              <a:buNone/>
              <a:defRPr/>
            </a:pPr>
            <a:r>
              <a:rPr lang="en-US" altLang="en-US" sz="2400" dirty="0" smtClean="0"/>
              <a:t>New items scheduled for inclusion in both the ELPA Summative and the Screener were field tested in 2021-22. (This is why some students received Summative tests with higher than usual item counts.)</a:t>
            </a:r>
          </a:p>
          <a:p>
            <a:pPr marL="0" lvl="1" indent="0" eaLnBrk="1" fontAlgn="auto" hangingPunct="1">
              <a:spcBef>
                <a:spcPts val="0"/>
              </a:spcBef>
              <a:spcAft>
                <a:spcPts val="600"/>
              </a:spcAft>
              <a:buClrTx/>
              <a:buSzPct val="100000"/>
              <a:buNone/>
              <a:defRPr/>
            </a:pPr>
            <a:r>
              <a:rPr lang="en-US" altLang="en-US" sz="2400" dirty="0" smtClean="0"/>
              <a:t>These items will complete the review process in 2022-23, and will appear on future tests.</a:t>
            </a:r>
          </a:p>
          <a:p>
            <a:pPr marL="0" lvl="1" indent="0" eaLnBrk="1" fontAlgn="auto" hangingPunct="1">
              <a:spcBef>
                <a:spcPts val="0"/>
              </a:spcBef>
              <a:spcAft>
                <a:spcPts val="600"/>
              </a:spcAft>
              <a:buClrTx/>
              <a:buSzPct val="100000"/>
              <a:buNone/>
              <a:defRPr/>
            </a:pPr>
            <a:r>
              <a:rPr lang="en-US" altLang="en-US" sz="2400" dirty="0" smtClean="0"/>
              <a:t>Additional items are in development and will be field tested on 22-23 and 23-24 tests.</a:t>
            </a:r>
          </a:p>
          <a:p>
            <a:pPr marL="0" lvl="1" indent="0" eaLnBrk="1" fontAlgn="auto" hangingPunct="1">
              <a:spcBef>
                <a:spcPts val="0"/>
              </a:spcBef>
              <a:spcAft>
                <a:spcPts val="600"/>
              </a:spcAft>
              <a:buClrTx/>
              <a:buSzPct val="100000"/>
              <a:buNone/>
              <a:defRPr/>
            </a:pPr>
            <a:r>
              <a:rPr lang="en-US" altLang="en-US" sz="2400" dirty="0" smtClean="0"/>
              <a:t>Items are always field tested on the Summative.</a:t>
            </a:r>
          </a:p>
        </p:txBody>
      </p:sp>
      <p:sp>
        <p:nvSpPr>
          <p:cNvPr id="5" name="TextBox 4"/>
          <p:cNvSpPr txBox="1"/>
          <p:nvPr/>
        </p:nvSpPr>
        <p:spPr>
          <a:xfrm>
            <a:off x="228600" y="6174859"/>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2" name="Slide Number Placeholder 1"/>
          <p:cNvSpPr>
            <a:spLocks noGrp="1"/>
          </p:cNvSpPr>
          <p:nvPr>
            <p:ph type="sldNum" sz="quarter" idx="4294967295"/>
          </p:nvPr>
        </p:nvSpPr>
        <p:spPr>
          <a:xfrm>
            <a:off x="7086600" y="5994400"/>
            <a:ext cx="2057400" cy="365125"/>
          </a:xfrm>
        </p:spPr>
        <p:txBody>
          <a:bodyPr/>
          <a:lstStyle/>
          <a:p>
            <a:fld id="{D16AC7E5-7E7A-4455-8A13-FD1063EE8E5D}" type="slidenum">
              <a:rPr lang="en-US" smtClean="0"/>
              <a:t>7</a:t>
            </a:fld>
            <a:endParaRPr lang="en-US" dirty="0"/>
          </a:p>
        </p:txBody>
      </p:sp>
    </p:spTree>
    <p:extLst>
      <p:ext uri="{BB962C8B-B14F-4D97-AF65-F5344CB8AC3E}">
        <p14:creationId xmlns:p14="http://schemas.microsoft.com/office/powerpoint/2010/main" val="2591163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Auto-play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2021-22 functionality</a:t>
            </a:r>
          </a:p>
          <a:p>
            <a:pPr marL="0" indent="0">
              <a:buNone/>
            </a:pPr>
            <a:r>
              <a:rPr lang="en-US" sz="2400" dirty="0" smtClean="0"/>
              <a:t>Embedded audio for some items auto-play and instead had to be manually activated by the testing student or TA.</a:t>
            </a:r>
          </a:p>
          <a:p>
            <a:pPr marL="0" indent="0">
              <a:buNone/>
            </a:pPr>
            <a:endParaRPr lang="en-US" sz="2400" dirty="0"/>
          </a:p>
          <a:p>
            <a:pPr marL="0" indent="0">
              <a:buNone/>
            </a:pPr>
            <a:r>
              <a:rPr lang="en-US" sz="2400" dirty="0" smtClean="0"/>
              <a:t>2022-23 functionality</a:t>
            </a:r>
          </a:p>
          <a:p>
            <a:pPr marL="0" indent="0">
              <a:buNone/>
            </a:pPr>
            <a:r>
              <a:rPr lang="en-US" sz="2400" dirty="0" smtClean="0"/>
              <a:t>The items are returning to their prior presentation. Embedded audio should now auto-play for all items on the Screener/Summative.</a:t>
            </a:r>
          </a:p>
        </p:txBody>
      </p:sp>
      <p:sp>
        <p:nvSpPr>
          <p:cNvPr id="5" name="TextBox 4"/>
          <p:cNvSpPr txBox="1"/>
          <p:nvPr/>
        </p:nvSpPr>
        <p:spPr>
          <a:xfrm>
            <a:off x="228600" y="6174859"/>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8</a:t>
            </a:fld>
            <a:endParaRPr lang="en-US" dirty="0"/>
          </a:p>
        </p:txBody>
      </p:sp>
    </p:spTree>
    <p:extLst>
      <p:ext uri="{BB962C8B-B14F-4D97-AF65-F5344CB8AC3E}">
        <p14:creationId xmlns:p14="http://schemas.microsoft.com/office/powerpoint/2010/main" val="1461003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Accompanying Images</a:t>
            </a:r>
            <a:endParaRPr lang="en-US" dirty="0"/>
          </a:p>
        </p:txBody>
      </p:sp>
      <p:sp>
        <p:nvSpPr>
          <p:cNvPr id="3" name="Content Placeholder 2"/>
          <p:cNvSpPr>
            <a:spLocks noGrp="1"/>
          </p:cNvSpPr>
          <p:nvPr>
            <p:ph idx="1"/>
          </p:nvPr>
        </p:nvSpPr>
        <p:spPr>
          <a:xfrm>
            <a:off x="537882" y="1825624"/>
            <a:ext cx="8088407" cy="4314169"/>
          </a:xfrm>
        </p:spPr>
        <p:txBody>
          <a:bodyPr>
            <a:normAutofit/>
          </a:bodyPr>
          <a:lstStyle/>
          <a:p>
            <a:pPr marL="0" indent="0">
              <a:buNone/>
            </a:pPr>
            <a:r>
              <a:rPr lang="en-US" sz="2400" dirty="0" smtClean="0"/>
              <a:t>2021-22 functionality</a:t>
            </a:r>
          </a:p>
          <a:p>
            <a:pPr marL="0" indent="0">
              <a:buNone/>
            </a:pPr>
            <a:r>
              <a:rPr lang="en-US" sz="2400" dirty="0" smtClean="0"/>
              <a:t>Some groups of related items were reorganized into “clusters”. This resulted in the accompanying image for the item appearing on the first “page” of the cluster, but not on subsequent pages. To see the image again, it was necessary to navigate back to the first page of the cluster.</a:t>
            </a:r>
          </a:p>
          <a:p>
            <a:pPr marL="0" indent="0">
              <a:buNone/>
            </a:pPr>
            <a:endParaRPr lang="en-US" sz="2400" dirty="0"/>
          </a:p>
          <a:p>
            <a:pPr marL="0" indent="0">
              <a:buNone/>
            </a:pPr>
            <a:r>
              <a:rPr lang="en-US" sz="2400" dirty="0" smtClean="0"/>
              <a:t>2022-23 functionality</a:t>
            </a:r>
          </a:p>
          <a:p>
            <a:pPr marL="0" indent="0">
              <a:buNone/>
            </a:pPr>
            <a:r>
              <a:rPr lang="en-US" sz="2400" dirty="0" smtClean="0"/>
              <a:t>The items are returning to their prior presentation on the Screener/Summative. Accompanying images should now appear on every “page” for a group of related items.</a:t>
            </a:r>
          </a:p>
        </p:txBody>
      </p:sp>
      <p:sp>
        <p:nvSpPr>
          <p:cNvPr id="5" name="TextBox 4"/>
          <p:cNvSpPr txBox="1"/>
          <p:nvPr/>
        </p:nvSpPr>
        <p:spPr>
          <a:xfrm>
            <a:off x="228600" y="6174859"/>
            <a:ext cx="2204545" cy="369332"/>
          </a:xfrm>
          <a:prstGeom prst="rect">
            <a:avLst/>
          </a:prstGeom>
          <a:noFill/>
        </p:spPr>
        <p:txBody>
          <a:bodyPr wrap="square" rtlCol="0">
            <a:spAutoFit/>
          </a:bodyPr>
          <a:lstStyle/>
          <a:p>
            <a:r>
              <a:rPr lang="en-US" dirty="0" smtClean="0">
                <a:solidFill>
                  <a:srgbClr val="0070C0"/>
                </a:solidFill>
              </a:rPr>
              <a:t>New for 2022-23</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D16AC7E5-7E7A-4455-8A13-FD1063EE8E5D}" type="slidenum">
              <a:rPr lang="en-US" smtClean="0"/>
              <a:t>9</a:t>
            </a:fld>
            <a:endParaRPr lang="en-US" dirty="0"/>
          </a:p>
        </p:txBody>
      </p:sp>
    </p:spTree>
    <p:extLst>
      <p:ext uri="{BB962C8B-B14F-4D97-AF65-F5344CB8AC3E}">
        <p14:creationId xmlns:p14="http://schemas.microsoft.com/office/powerpoint/2010/main" val="2326374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EB67050E-0E24-4803-A5FA-A7DAB8675003}"/>
    </a:ext>
  </a:extLst>
</a:theme>
</file>

<file path=ppt/theme/theme3.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697ED0C2-6A2F-44BD-A89B-AB51946EBEAC}"/>
    </a:ext>
  </a:extLst>
</a:theme>
</file>

<file path=ppt/theme/theme4.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BFF507A3-746C-4A8E-AC20-2966B2C8A103}"/>
    </a:ext>
  </a:extLst>
</a:theme>
</file>

<file path=ppt/theme/theme5.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47491027-B441-47A4-BE8F-967E7F9DFD6B}"/>
    </a:ext>
  </a:extLst>
</a:theme>
</file>

<file path=ppt/theme/theme6.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AEBF3550-3ED6-42D9-9388-1BD7DEB20E28}"/>
    </a:ext>
  </a:extLst>
</a:theme>
</file>

<file path=ppt/theme/theme7.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PowerPoint-Template [Read-Only]" id="{932AF277-D774-4D9B-949A-41E808AAE211}" vid="{89E1311E-2E1D-4481-BE67-5562D085D4A5}"/>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2022-08-15T15:27:16+00:00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FE424C13-8337-4261-ADB8-4426F7DC928C}"/>
</file>

<file path=customXml/itemProps2.xml><?xml version="1.0" encoding="utf-8"?>
<ds:datastoreItem xmlns:ds="http://schemas.openxmlformats.org/officeDocument/2006/customXml" ds:itemID="{86663F20-A47F-4B72-843C-BABA4EEA1036}"/>
</file>

<file path=customXml/itemProps3.xml><?xml version="1.0" encoding="utf-8"?>
<ds:datastoreItem xmlns:ds="http://schemas.openxmlformats.org/officeDocument/2006/customXml" ds:itemID="{01380DEE-C29E-4BDE-AE4D-4CAAE2A29408}"/>
</file>

<file path=docProps/app.xml><?xml version="1.0" encoding="utf-8"?>
<Properties xmlns="http://schemas.openxmlformats.org/officeDocument/2006/extended-properties" xmlns:vt="http://schemas.openxmlformats.org/officeDocument/2006/docPropsVTypes">
  <Template>ode-template_2017</Template>
  <TotalTime>80667</TotalTime>
  <Words>2168</Words>
  <Application>Microsoft Office PowerPoint</Application>
  <PresentationFormat>On-screen Show (4:3)</PresentationFormat>
  <Paragraphs>177</Paragraphs>
  <Slides>21</Slides>
  <Notes>19</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21</vt:i4>
      </vt:variant>
    </vt:vector>
  </HeadingPairs>
  <TitlesOfParts>
    <vt:vector size="33" baseType="lpstr">
      <vt:lpstr>Arial</vt:lpstr>
      <vt:lpstr>Bookman Old Style</vt:lpstr>
      <vt:lpstr>Calibri</vt:lpstr>
      <vt:lpstr>Times New Roman</vt:lpstr>
      <vt:lpstr>Wingdings</vt:lpstr>
      <vt:lpstr>1_simple</vt:lpstr>
      <vt:lpstr>2021ODE</vt:lpstr>
      <vt:lpstr>Green_2021ODE</vt:lpstr>
      <vt:lpstr>Gold_2021ODE</vt:lpstr>
      <vt:lpstr>Orange_2021ODE</vt:lpstr>
      <vt:lpstr>Red_2021ODE</vt:lpstr>
      <vt:lpstr>Teal_2021ODE</vt:lpstr>
      <vt:lpstr>English Language Proficiency Assessment (ELPA) Screener</vt:lpstr>
      <vt:lpstr>New for 2022-23</vt:lpstr>
      <vt:lpstr>Oregon Language Use Survey</vt:lpstr>
      <vt:lpstr>No 2022-23 Administration Guidance</vt:lpstr>
      <vt:lpstr>Alt-ELPA Update: Overview</vt:lpstr>
      <vt:lpstr>Alt-ELPA Update: Schedule</vt:lpstr>
      <vt:lpstr>Item Development</vt:lpstr>
      <vt:lpstr>Functionality: Auto-play</vt:lpstr>
      <vt:lpstr>Functionality: Accompanying Images</vt:lpstr>
      <vt:lpstr>Functionality: Click-and-Drag Responses</vt:lpstr>
      <vt:lpstr>Remote Testing in 2022-23</vt:lpstr>
      <vt:lpstr>2022-23 ELPA Screener Window Extended</vt:lpstr>
      <vt:lpstr>Reminders</vt:lpstr>
      <vt:lpstr>Unique Screening</vt:lpstr>
      <vt:lpstr>Future K Screening Reminders</vt:lpstr>
      <vt:lpstr>Wrap-up</vt:lpstr>
      <vt:lpstr>Informational Webinar Content</vt:lpstr>
      <vt:lpstr>Informational Webinar Scheduling</vt:lpstr>
      <vt:lpstr>Questions and Answers</vt:lpstr>
      <vt:lpstr>Need in-depth help?</vt:lpstr>
      <vt:lpstr>Thank you!</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COPPER PATINA</dc:title>
  <dc:creator>somervis</dc:creator>
  <cp:lastModifiedBy>PLATTNER Crystalyn * ODE</cp:lastModifiedBy>
  <cp:revision>907</cp:revision>
  <cp:lastPrinted>2018-06-14T21:25:45Z</cp:lastPrinted>
  <dcterms:created xsi:type="dcterms:W3CDTF">2009-08-03T18:05:25Z</dcterms:created>
  <dcterms:modified xsi:type="dcterms:W3CDTF">2022-08-15T15:22:48Z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