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5"/>
    <p:sldMasterId id="2147483674" r:id="rId6"/>
  </p:sldMasterIdLst>
  <p:notesMasterIdLst>
    <p:notesMasterId r:id="rId30"/>
  </p:notesMasterIdLst>
  <p:handoutMasterIdLst>
    <p:handoutMasterId r:id="rId31"/>
  </p:handoutMasterIdLst>
  <p:sldIdLst>
    <p:sldId id="330" r:id="rId7"/>
    <p:sldId id="363" r:id="rId8"/>
    <p:sldId id="333" r:id="rId9"/>
    <p:sldId id="437" r:id="rId10"/>
    <p:sldId id="365" r:id="rId11"/>
    <p:sldId id="452" r:id="rId12"/>
    <p:sldId id="450" r:id="rId13"/>
    <p:sldId id="354" r:id="rId14"/>
    <p:sldId id="453" r:id="rId15"/>
    <p:sldId id="384" r:id="rId16"/>
    <p:sldId id="430" r:id="rId17"/>
    <p:sldId id="331" r:id="rId18"/>
    <p:sldId id="390" r:id="rId19"/>
    <p:sldId id="388" r:id="rId20"/>
    <p:sldId id="368" r:id="rId21"/>
    <p:sldId id="409" r:id="rId22"/>
    <p:sldId id="338" r:id="rId23"/>
    <p:sldId id="397" r:id="rId24"/>
    <p:sldId id="454" r:id="rId25"/>
    <p:sldId id="339" r:id="rId26"/>
    <p:sldId id="414" r:id="rId27"/>
    <p:sldId id="359" r:id="rId28"/>
    <p:sldId id="449" r:id="rId29"/>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521415D9-36F7-43E2-AB2F-B90AF26B5E84}">
      <p14:sectionLst xmlns:p14="http://schemas.microsoft.com/office/powerpoint/2010/main">
        <p14:section name="Overview" id="{A05950B8-CA54-4166-8B77-D11AA2E5B361}">
          <p14:sldIdLst>
            <p14:sldId id="330"/>
            <p14:sldId id="363"/>
            <p14:sldId id="333"/>
            <p14:sldId id="437"/>
            <p14:sldId id="365"/>
            <p14:sldId id="452"/>
            <p14:sldId id="450"/>
          </p14:sldIdLst>
        </p14:section>
        <p14:section name="Reports &amp; Files" id="{A0C7CA52-05C2-4FD7-B78C-878BCFD878F3}">
          <p14:sldIdLst>
            <p14:sldId id="354"/>
            <p14:sldId id="453"/>
            <p14:sldId id="384"/>
            <p14:sldId id="430"/>
          </p14:sldIdLst>
        </p14:section>
        <p14:section name="Home Page Dashboard" id="{0D23F206-CDB2-4238-A2EF-EA12559E7B41}">
          <p14:sldIdLst>
            <p14:sldId id="331"/>
            <p14:sldId id="390"/>
            <p14:sldId id="388"/>
            <p14:sldId id="368"/>
          </p14:sldIdLst>
        </p14:section>
        <p14:section name="&quot;Who&quot; Dimension" id="{CCD1410C-12E0-45E3-B44C-E388D9D1EB59}">
          <p14:sldIdLst>
            <p14:sldId id="409"/>
            <p14:sldId id="338"/>
            <p14:sldId id="397"/>
            <p14:sldId id="454"/>
            <p14:sldId id="339"/>
            <p14:sldId id="414"/>
          </p14:sldIdLst>
        </p14:section>
        <p14:section name="Thank You" id="{43821E65-E770-47F5-B956-9BE1D123D32E}">
          <p14:sldIdLst>
            <p14:sldId id="359"/>
            <p14:sldId id="449"/>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jara, Debapriya (Diya)" initials="DH" lastIdx="9" clrIdx="0"/>
  <p:cmAuthor id="1" name="Crisafulli, Gaylene" initials="GSC" lastIdx="1" clrIdx="1"/>
  <p:cmAuthor id="2" name="Cassiday, Daniel" initials="DC" lastIdx="30" clrIdx="2"/>
  <p:cmAuthor id="3" name="Doug/Colleen Anderson" initials="DA" lastIdx="22" clrIdx="3"/>
  <p:cmAuthor id="4" name="Lawrence, Jobi [IDOE]" initials="LJ[" lastIdx="5" clrIdx="4"/>
  <p:cmAuthor id="5" name="Chris Steward" initials="CS" lastIdx="1" clrIdx="5"/>
  <p:cmAuthor id="6" name="Chris Steward" initials="CS [2]" lastIdx="1" clrIdx="6"/>
  <p:cmAuthor id="7" name="Chris Steward" initials="CS [3]" lastIdx="1" clrIdx="7"/>
  <p:cmAuthor id="8" name="Chris Steward" initials="CS [4]" lastIdx="1" clrIdx="8"/>
  <p:cmAuthor id="9" name="Chris Steward" initials="CS [5]" lastIdx="1" clrIdx="9"/>
  <p:cmAuthor id="10" name="Cassiday, Daniel" initials="CD" lastIdx="34" clrIdx="10">
    <p:extLst>
      <p:ext uri="{19B8F6BF-5375-455C-9EA6-DF929625EA0E}">
        <p15:presenceInfo xmlns:p15="http://schemas.microsoft.com/office/powerpoint/2012/main" userId="S-1-5-21-1472932569-214068005-926709054-65810" providerId="AD"/>
      </p:ext>
    </p:extLst>
  </p:cmAuthor>
  <p:cmAuthor id="11" name="Atay-Turhan, Tulay" initials="AT" lastIdx="46" clrIdx="11">
    <p:extLst>
      <p:ext uri="{19B8F6BF-5375-455C-9EA6-DF929625EA0E}">
        <p15:presenceInfo xmlns:p15="http://schemas.microsoft.com/office/powerpoint/2012/main" userId="S-1-5-21-1472932569-214068005-926709054-75805" providerId="AD"/>
      </p:ext>
    </p:extLst>
  </p:cmAuthor>
  <p:cmAuthor id="12" name="Michelle McCoy" initials="" lastIdx="0" clrIdx="12"/>
  <p:cmAuthor id="13" name="Boyd, Brittany" initials="BB" lastIdx="43" clrIdx="13">
    <p:extLst>
      <p:ext uri="{19B8F6BF-5375-455C-9EA6-DF929625EA0E}">
        <p15:presenceInfo xmlns:p15="http://schemas.microsoft.com/office/powerpoint/2012/main" userId="S-1-5-21-1472932569-214068005-926709054-80161" providerId="AD"/>
      </p:ext>
    </p:extLst>
  </p:cmAuthor>
  <p:cmAuthor id="14" name="Michelle McCoy" initials="MM" lastIdx="12" clrIdx="14">
    <p:extLst>
      <p:ext uri="{19B8F6BF-5375-455C-9EA6-DF929625EA0E}">
        <p15:presenceInfo xmlns:p15="http://schemas.microsoft.com/office/powerpoint/2012/main" userId="974b0be5c6147006" providerId="Windows Live"/>
      </p:ext>
    </p:extLst>
  </p:cmAuthor>
  <p:cmAuthor id="15" name="Lila Yuen" initials="LY" lastIdx="16" clrIdx="15">
    <p:extLst>
      <p:ext uri="{19B8F6BF-5375-455C-9EA6-DF929625EA0E}">
        <p15:presenceInfo xmlns:p15="http://schemas.microsoft.com/office/powerpoint/2012/main" userId="4bbabeb9c0775d46" providerId="Windows Live"/>
      </p:ext>
    </p:extLst>
  </p:cmAuthor>
  <p:cmAuthor id="16" name="Monica Mills" initials="MM" lastIdx="15" clrIdx="16">
    <p:extLst>
      <p:ext uri="{19B8F6BF-5375-455C-9EA6-DF929625EA0E}">
        <p15:presenceInfo xmlns:p15="http://schemas.microsoft.com/office/powerpoint/2012/main" userId="Monica Mills" providerId="None"/>
      </p:ext>
    </p:extLst>
  </p:cmAuthor>
  <p:cmAuthor id="17" name="Strittmatter, Jennifer" initials="SJ" lastIdx="5" clrIdx="17">
    <p:extLst>
      <p:ext uri="{19B8F6BF-5375-455C-9EA6-DF929625EA0E}">
        <p15:presenceInfo xmlns:p15="http://schemas.microsoft.com/office/powerpoint/2012/main" userId="S::jstrittmatter@air.org::5b890a84-78d8-4fc1-ac1c-46682033f6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47619" autoAdjust="0"/>
  </p:normalViewPr>
  <p:slideViewPr>
    <p:cSldViewPr snapToGrid="0">
      <p:cViewPr varScale="1">
        <p:scale>
          <a:sx n="49" d="100"/>
          <a:sy n="49" d="100"/>
        </p:scale>
        <p:origin x="699" y="27"/>
      </p:cViewPr>
      <p:guideLst>
        <p:guide orient="horz"/>
        <p:guide/>
      </p:guideLst>
    </p:cSldViewPr>
  </p:slideViewPr>
  <p:outlineViewPr>
    <p:cViewPr>
      <p:scale>
        <a:sx n="33" d="100"/>
        <a:sy n="33" d="100"/>
      </p:scale>
      <p:origin x="0" y="5802"/>
    </p:cViewPr>
  </p:outlineViewPr>
  <p:notesTextViewPr>
    <p:cViewPr>
      <p:scale>
        <a:sx n="125" d="100"/>
        <a:sy n="125" d="100"/>
      </p:scale>
      <p:origin x="0" y="0"/>
    </p:cViewPr>
  </p:notesTextViewPr>
  <p:sorterViewPr>
    <p:cViewPr>
      <p:scale>
        <a:sx n="150" d="100"/>
        <a:sy n="150" d="100"/>
      </p:scale>
      <p:origin x="0" y="0"/>
    </p:cViewPr>
  </p:sorterViewPr>
  <p:notesViewPr>
    <p:cSldViewPr snapToGrid="0">
      <p:cViewPr varScale="1">
        <p:scale>
          <a:sx n="53" d="100"/>
          <a:sy n="53" d="100"/>
        </p:scale>
        <p:origin x="2850"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35"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170583" cy="337278"/>
          </a:xfrm>
          <a:prstGeom prst="rect">
            <a:avLst/>
          </a:prstGeom>
          <a:noFill/>
          <a:ln w="9525">
            <a:noFill/>
            <a:miter lim="800000"/>
            <a:headEnd/>
            <a:tailEnd/>
          </a:ln>
        </p:spPr>
        <p:txBody>
          <a:bodyPr vert="horz" wrap="square" lIns="96961" tIns="48477" rIns="96961" bIns="48477"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4144619" y="1"/>
            <a:ext cx="3170583" cy="337278"/>
          </a:xfrm>
          <a:prstGeom prst="rect">
            <a:avLst/>
          </a:prstGeom>
          <a:noFill/>
          <a:ln w="9525">
            <a:noFill/>
            <a:miter lim="800000"/>
            <a:headEnd/>
            <a:tailEnd/>
          </a:ln>
        </p:spPr>
        <p:txBody>
          <a:bodyPr vert="horz" wrap="square" lIns="96961" tIns="48477" rIns="96961" bIns="48477"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9320134"/>
            <a:ext cx="3170583" cy="281067"/>
          </a:xfrm>
          <a:prstGeom prst="rect">
            <a:avLst/>
          </a:prstGeom>
          <a:noFill/>
          <a:ln w="9525">
            <a:noFill/>
            <a:miter lim="800000"/>
            <a:headEnd/>
            <a:tailEnd/>
          </a:ln>
        </p:spPr>
        <p:txBody>
          <a:bodyPr vert="horz" wrap="square" lIns="96961" tIns="48477" rIns="96961" bIns="48477"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4144619" y="9320134"/>
            <a:ext cx="3170583" cy="281067"/>
          </a:xfrm>
          <a:prstGeom prst="rect">
            <a:avLst/>
          </a:prstGeom>
          <a:noFill/>
          <a:ln w="9525">
            <a:noFill/>
            <a:miter lim="800000"/>
            <a:headEnd/>
            <a:tailEnd/>
          </a:ln>
        </p:spPr>
        <p:txBody>
          <a:bodyPr vert="horz" wrap="square" lIns="96961" tIns="48477" rIns="96961" bIns="48477"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6961" tIns="48477" rIns="96961" bIns="48477"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4144619" y="0"/>
            <a:ext cx="3170583" cy="480389"/>
          </a:xfrm>
          <a:prstGeom prst="rect">
            <a:avLst/>
          </a:prstGeom>
          <a:noFill/>
          <a:ln w="9525">
            <a:noFill/>
            <a:miter lim="800000"/>
            <a:headEnd/>
            <a:tailEnd/>
          </a:ln>
        </p:spPr>
        <p:txBody>
          <a:bodyPr vert="horz" wrap="square" lIns="96961" tIns="48477" rIns="96961" bIns="48477"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458788" y="719138"/>
            <a:ext cx="6399212"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5694" y="4561229"/>
            <a:ext cx="5363817" cy="4320213"/>
          </a:xfrm>
          <a:prstGeom prst="rect">
            <a:avLst/>
          </a:prstGeom>
          <a:noFill/>
          <a:ln w="9525">
            <a:noFill/>
            <a:miter lim="800000"/>
            <a:headEnd/>
            <a:tailEnd/>
          </a:ln>
        </p:spPr>
        <p:txBody>
          <a:bodyPr vert="horz" wrap="square" lIns="96961" tIns="48477" rIns="96961" bIns="4847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2" y="9120816"/>
            <a:ext cx="3170583" cy="480388"/>
          </a:xfrm>
          <a:prstGeom prst="rect">
            <a:avLst/>
          </a:prstGeom>
          <a:noFill/>
          <a:ln w="9525">
            <a:noFill/>
            <a:miter lim="800000"/>
            <a:headEnd/>
            <a:tailEnd/>
          </a:ln>
        </p:spPr>
        <p:txBody>
          <a:bodyPr vert="horz" wrap="square" lIns="96961" tIns="48477" rIns="96961" bIns="48477"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4144619" y="9120816"/>
            <a:ext cx="3170583" cy="480388"/>
          </a:xfrm>
          <a:prstGeom prst="rect">
            <a:avLst/>
          </a:prstGeom>
          <a:noFill/>
          <a:ln w="9525">
            <a:noFill/>
            <a:miter lim="800000"/>
            <a:headEnd/>
            <a:tailEnd/>
          </a:ln>
        </p:spPr>
        <p:txBody>
          <a:bodyPr vert="horz" wrap="square" lIns="96961" tIns="48477" rIns="96961" bIns="48477"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normAutofit/>
          </a:bodyPr>
          <a:lstStyle/>
          <a:p>
            <a:pPr eaLnBrk="1" hangingPunct="1">
              <a:spcBef>
                <a:spcPct val="0"/>
              </a:spcBef>
            </a:pPr>
            <a:r>
              <a:rPr lang="en-US" altLang="en-US" sz="1200" dirty="0">
                <a:solidFill>
                  <a:schemeClr val="tx1"/>
                </a:solidFill>
                <a:latin typeface="Arial" panose="020B0604020202020204" pitchFamily="34" charset="0"/>
                <a:cs typeface="Arial" panose="020B0604020202020204" pitchFamily="34" charset="0"/>
              </a:rPr>
              <a:t>Welcome to the online training module for the Online Reporting System,</a:t>
            </a:r>
            <a:r>
              <a:rPr lang="en-US" altLang="en-US" sz="1200" baseline="0" dirty="0">
                <a:solidFill>
                  <a:schemeClr val="tx1"/>
                </a:solidFill>
                <a:latin typeface="Arial" panose="020B0604020202020204" pitchFamily="34" charset="0"/>
                <a:cs typeface="Arial" panose="020B0604020202020204" pitchFamily="34" charset="0"/>
              </a:rPr>
              <a:t> also known as </a:t>
            </a:r>
            <a:r>
              <a:rPr lang="en-US" altLang="en-US" sz="1200" dirty="0">
                <a:solidFill>
                  <a:schemeClr val="tx1"/>
                </a:solidFill>
                <a:latin typeface="Arial" panose="020B0604020202020204" pitchFamily="34" charset="0"/>
                <a:cs typeface="Arial" panose="020B0604020202020204" pitchFamily="34" charset="0"/>
              </a:rPr>
              <a:t>ORS. This training module is designed to help you navigate ORS and understand</a:t>
            </a:r>
            <a:r>
              <a:rPr lang="en-US" altLang="en-US" sz="1200" baseline="0" dirty="0">
                <a:solidFill>
                  <a:schemeClr val="tx1"/>
                </a:solidFill>
                <a:latin typeface="Arial" panose="020B0604020202020204" pitchFamily="34" charset="0"/>
                <a:cs typeface="Arial" panose="020B0604020202020204" pitchFamily="34" charset="0"/>
              </a:rPr>
              <a:t> its features</a:t>
            </a:r>
            <a:r>
              <a:rPr lang="en-US" altLang="en-US" sz="1200" dirty="0">
                <a:solidFill>
                  <a:schemeClr val="tx1"/>
                </a:solidFill>
                <a:latin typeface="Arial" panose="020B0604020202020204" pitchFamily="34" charset="0"/>
                <a:cs typeface="Arial" panose="020B0604020202020204" pitchFamily="34" charset="0"/>
              </a:rPr>
              <a:t>.</a:t>
            </a:r>
          </a:p>
          <a:p>
            <a:pPr defTabSz="919155" eaLnBrk="1" hangingPunct="1">
              <a:spcBef>
                <a:spcPct val="0"/>
              </a:spcBef>
              <a:defRPr/>
            </a:pPr>
            <a:endParaRPr lang="en-US" sz="1200" dirty="0">
              <a:solidFill>
                <a:schemeClr val="tx1"/>
              </a:solidFill>
              <a:latin typeface="Arial" panose="020B0604020202020204" pitchFamily="34" charset="0"/>
              <a:cs typeface="Arial" panose="020B0604020202020204" pitchFamily="34" charset="0"/>
            </a:endParaRPr>
          </a:p>
          <a:p>
            <a:pPr defTabSz="919155" eaLnBrk="1" hangingPunct="1">
              <a:spcBef>
                <a:spcPct val="0"/>
              </a:spcBef>
              <a:defRPr/>
            </a:pPr>
            <a:r>
              <a:rPr lang="en-US" sz="1200" u="none" kern="1200" dirty="0">
                <a:solidFill>
                  <a:schemeClr val="tx1"/>
                </a:solidFill>
                <a:effectLst/>
                <a:latin typeface="ITC Franklin Gothic Std Bk Cd"/>
                <a:ea typeface="ＭＳ Ｐゴシック" pitchFamily="-48" charset="-128"/>
                <a:cs typeface="ＭＳ Ｐゴシック"/>
              </a:rPr>
              <a:t>This training module includes many examples of ORS features. The </a:t>
            </a:r>
            <a:r>
              <a:rPr lang="en-US" sz="1200" i="1" u="none" kern="1200" dirty="0">
                <a:solidFill>
                  <a:schemeClr val="tx1"/>
                </a:solidFill>
                <a:effectLst/>
                <a:latin typeface="ITC Franklin Gothic Std Bk Cd"/>
                <a:ea typeface="ＭＳ Ｐゴシック" pitchFamily="-48" charset="-128"/>
                <a:cs typeface="ＭＳ Ｐゴシック"/>
              </a:rPr>
              <a:t>Online Reporting System User Guide </a:t>
            </a:r>
            <a:r>
              <a:rPr lang="en-US" sz="1200" u="none" kern="1200" dirty="0">
                <a:solidFill>
                  <a:schemeClr val="tx1"/>
                </a:solidFill>
                <a:effectLst/>
                <a:latin typeface="ITC Franklin Gothic Std Bk Cd"/>
                <a:ea typeface="ＭＳ Ｐゴシック" pitchFamily="-48" charset="-128"/>
                <a:cs typeface="ＭＳ Ｐゴシック"/>
              </a:rPr>
              <a:t>located on your state’s portal contains additional information about features of ORS that are specific to your state.</a:t>
            </a:r>
          </a:p>
          <a:p>
            <a:pPr defTabSz="919155" eaLnBrk="1" hangingPunct="1">
              <a:spcBef>
                <a:spcPct val="0"/>
              </a:spcBef>
              <a:defRPr/>
            </a:pPr>
            <a:endParaRPr lang="en-US" sz="1200" u="none" kern="1200" dirty="0">
              <a:solidFill>
                <a:schemeClr val="tx1"/>
              </a:solidFill>
              <a:effectLst/>
              <a:latin typeface="ITC Franklin Gothic Std Bk Cd"/>
              <a:ea typeface="ＭＳ Ｐゴシック" pitchFamily="-48" charset="-128"/>
            </a:endParaRPr>
          </a:p>
          <a:p>
            <a:pPr defTabSz="919155" eaLnBrk="1" hangingPunct="1">
              <a:spcBef>
                <a:spcPct val="0"/>
              </a:spcBef>
              <a:defRPr/>
            </a:pPr>
            <a:r>
              <a:rPr lang="en-US" u="none" dirty="0">
                <a:solidFill>
                  <a:schemeClr val="tx1"/>
                </a:solidFill>
              </a:rPr>
              <a:t>Please note that images in this presentation are for demonstration</a:t>
            </a:r>
            <a:r>
              <a:rPr lang="en-US" u="none" baseline="0" dirty="0">
                <a:solidFill>
                  <a:schemeClr val="tx1"/>
                </a:solidFill>
              </a:rPr>
              <a:t> purposes, and the appearance of your </a:t>
            </a:r>
            <a:r>
              <a:rPr lang="en-US" u="none" dirty="0">
                <a:solidFill>
                  <a:schemeClr val="tx1"/>
                </a:solidFill>
              </a:rPr>
              <a:t>state’s ORS may vary slightly.</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263352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 can search for a student’s score reports by student</a:t>
            </a:r>
            <a:r>
              <a:rPr lang="en-US" baseline="0" dirty="0">
                <a:latin typeface="Arial" panose="020B0604020202020204" pitchFamily="34" charset="0"/>
                <a:cs typeface="Arial" panose="020B0604020202020204" pitchFamily="34" charset="0"/>
              </a:rPr>
              <a:t> ID or Temp ID</a:t>
            </a:r>
            <a:r>
              <a:rPr lang="en-US" dirty="0">
                <a:latin typeface="Arial" panose="020B0604020202020204" pitchFamily="34" charset="0"/>
                <a:cs typeface="Arial" panose="020B0604020202020204" pitchFamily="34" charset="0"/>
              </a:rPr>
              <a:t>. This is especially useful if you need to find a student’s score report, but do not know the student’s grade or school.</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feature searches for score report results for students, not participation data. </a:t>
            </a:r>
          </a:p>
          <a:p>
            <a:endParaRPr lang="en-US" dirty="0">
              <a:latin typeface="Arial" panose="020B0604020202020204" pitchFamily="34" charset="0"/>
              <a:cs typeface="Arial" panose="020B0604020202020204" pitchFamily="34" charset="0"/>
            </a:endParaRPr>
          </a:p>
          <a:p>
            <a:r>
              <a:rPr lang="en-US" dirty="0"/>
              <a:t>To search for up to 20 students at once, you can enter multiple SSID numbers separated by commas in the search field. To view</a:t>
            </a:r>
            <a:r>
              <a:rPr lang="en-US" baseline="0" dirty="0"/>
              <a:t> or download score reports for more than 20 students, use the </a:t>
            </a:r>
            <a:r>
              <a:rPr lang="en-US" b="1" baseline="0" dirty="0"/>
              <a:t>Retrieve Student Results </a:t>
            </a:r>
            <a:r>
              <a:rPr lang="en-US" baseline="0" dirty="0"/>
              <a:t>page.</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Note that a user may only view data that is permitted by their user role. </a:t>
            </a:r>
            <a:r>
              <a:rPr lang="en-US" sz="1200" kern="1200" baseline="0" dirty="0">
                <a:solidFill>
                  <a:schemeClr val="tx1"/>
                </a:solidFill>
                <a:effectLst/>
                <a:latin typeface="ITC Franklin Gothic Std Bk Cd"/>
                <a:ea typeface="ＭＳ Ｐゴシック" pitchFamily="-48" charset="-128"/>
                <a:cs typeface="ＭＳ Ｐゴシック"/>
              </a:rPr>
              <a:t>A district-level user can only view data for students in his or her district, and a school-level user can only view data for students in his or her school.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26115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t>
            </a:r>
            <a:r>
              <a:rPr lang="en-US" b="1" i="0" dirty="0">
                <a:latin typeface="Arial" panose="020B0604020202020204" pitchFamily="34" charset="0"/>
                <a:cs typeface="Arial" panose="020B0604020202020204" pitchFamily="34" charset="0"/>
              </a:rPr>
              <a:t>Student Search Results </a:t>
            </a:r>
            <a:r>
              <a:rPr lang="en-US" dirty="0">
                <a:latin typeface="Arial" panose="020B0604020202020204" pitchFamily="34" charset="0"/>
                <a:cs typeface="Arial" panose="020B0604020202020204" pitchFamily="34" charset="0"/>
              </a:rPr>
              <a:t>page will show a list of students who match your search. </a:t>
            </a:r>
          </a:p>
          <a:p>
            <a:pPr marL="171450" indent="-171450">
              <a:buFont typeface="Arial" panose="020B0604020202020204" pitchFamily="34" charset="0"/>
              <a:buChar char="•"/>
            </a:pPr>
            <a:r>
              <a:rPr lang="en-US" strike="noStrike" dirty="0">
                <a:latin typeface="Arial" panose="020B0604020202020204" pitchFamily="34" charset="0"/>
                <a:cs typeface="Arial" panose="020B0604020202020204" pitchFamily="34" charset="0"/>
              </a:rPr>
              <a:t>To view tests taken by a student, click</a:t>
            </a:r>
            <a:r>
              <a:rPr lang="en-US" strike="noStrike" baseline="0" dirty="0">
                <a:latin typeface="Arial" panose="020B0604020202020204" pitchFamily="34" charset="0"/>
                <a:cs typeface="Arial" panose="020B0604020202020204" pitchFamily="34" charset="0"/>
              </a:rPr>
              <a:t> the </a:t>
            </a:r>
            <a:r>
              <a:rPr lang="en-US" b="1" strike="noStrike" baseline="0" dirty="0">
                <a:latin typeface="Arial" panose="020B0604020202020204" pitchFamily="34" charset="0"/>
                <a:cs typeface="Arial" panose="020B0604020202020204" pitchFamily="34" charset="0"/>
              </a:rPr>
              <a:t>plus sign </a:t>
            </a:r>
            <a:r>
              <a:rPr lang="en-US" b="0" strike="noStrike" baseline="0" dirty="0">
                <a:latin typeface="Arial" panose="020B0604020202020204" pitchFamily="34" charset="0"/>
                <a:cs typeface="Arial" panose="020B0604020202020204" pitchFamily="34" charset="0"/>
              </a:rPr>
              <a:t>to the left of the student’s name.</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To view a student’s score report for a particular test, double-click the test name.  To print the </a:t>
            </a:r>
            <a:r>
              <a:rPr lang="en-US" b="1" baseline="0" dirty="0">
                <a:latin typeface="Arial" panose="020B0604020202020204" pitchFamily="34" charset="0"/>
                <a:cs typeface="Arial" panose="020B0604020202020204" pitchFamily="34" charset="0"/>
              </a:rPr>
              <a:t>Individual Student Report</a:t>
            </a:r>
            <a:r>
              <a:rPr lang="en-US" baseline="0" dirty="0">
                <a:latin typeface="Arial" panose="020B0604020202020204" pitchFamily="34" charset="0"/>
                <a:cs typeface="Arial" panose="020B0604020202020204" pitchFamily="34" charset="0"/>
              </a:rPr>
              <a:t>, select the test by checking the box and click </a:t>
            </a:r>
            <a:r>
              <a:rPr lang="en-US" b="1" baseline="0" dirty="0">
                <a:latin typeface="Arial" panose="020B0604020202020204" pitchFamily="34" charset="0"/>
                <a:cs typeface="Arial" panose="020B0604020202020204" pitchFamily="34" charset="0"/>
              </a:rPr>
              <a:t>Print Selected Test.</a:t>
            </a:r>
          </a:p>
          <a:p>
            <a:pPr marL="0"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226115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a:solidFill>
                  <a:srgbClr val="2E4488"/>
                </a:solidFill>
              </a:rPr>
              <a:t>When you click </a:t>
            </a:r>
            <a:r>
              <a:rPr lang="en-US" sz="1200" b="1" i="0" dirty="0">
                <a:solidFill>
                  <a:srgbClr val="2E4488"/>
                </a:solidFill>
              </a:rPr>
              <a:t>Score Reports</a:t>
            </a:r>
            <a:r>
              <a:rPr lang="en-US" sz="1200" i="0" dirty="0">
                <a:solidFill>
                  <a:srgbClr val="2E4488"/>
                </a:solidFill>
              </a:rPr>
              <a:t> on the </a:t>
            </a:r>
            <a:r>
              <a:rPr lang="en-US" sz="1200" b="0" i="0" dirty="0">
                <a:solidFill>
                  <a:srgbClr val="2E4488"/>
                </a:solidFill>
              </a:rPr>
              <a:t>Welcome Page </a:t>
            </a:r>
            <a:r>
              <a:rPr lang="en-US" sz="1200" i="0" dirty="0">
                <a:solidFill>
                  <a:srgbClr val="2E4488"/>
                </a:solidFill>
              </a:rPr>
              <a:t>or from the banner, the </a:t>
            </a:r>
            <a:r>
              <a:rPr lang="en-US" sz="1200" b="0" i="0" dirty="0">
                <a:solidFill>
                  <a:srgbClr val="2E4488"/>
                </a:solidFill>
              </a:rPr>
              <a:t>Home Page Dashboard </a:t>
            </a:r>
            <a:r>
              <a:rPr lang="en-US" sz="1200" i="0" dirty="0">
                <a:solidFill>
                  <a:srgbClr val="2E4488"/>
                </a:solidFill>
              </a:rPr>
              <a:t>appears.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rgbClr val="2E4488"/>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a:solidFill>
                  <a:srgbClr val="2E4488"/>
                </a:solidFill>
              </a:rPr>
              <a:t>This page provides data about your students, the number of students tested, and the percentage proficient for the selected test and administration. District personnel see district summaries, school</a:t>
            </a:r>
            <a:r>
              <a:rPr lang="en-US" sz="1200" i="0" baseline="0" dirty="0">
                <a:solidFill>
                  <a:srgbClr val="2E4488"/>
                </a:solidFill>
              </a:rPr>
              <a:t> personnel</a:t>
            </a:r>
            <a:r>
              <a:rPr lang="en-US" sz="1200" i="0" dirty="0">
                <a:solidFill>
                  <a:srgbClr val="2E4488"/>
                </a:solidFill>
              </a:rPr>
              <a:t> see school summaries, and teachers see summaries of their students.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rgbClr val="2E4488"/>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a:solidFill>
                  <a:srgbClr val="2E4488"/>
                </a:solidFill>
              </a:rPr>
              <a:t>If your state refers to Screener tests by some other name, then that name will be used in 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rgbClr val="2E4488"/>
              </a:solidFill>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301071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From the </a:t>
            </a:r>
            <a:r>
              <a:rPr lang="en-US" b="1" i="0" dirty="0">
                <a:latin typeface="Arial" panose="020B0604020202020204" pitchFamily="34" charset="0"/>
                <a:cs typeface="Arial" panose="020B0604020202020204" pitchFamily="34" charset="0"/>
              </a:rPr>
              <a:t>Home Page Dashboard</a:t>
            </a:r>
            <a:r>
              <a:rPr lang="en-US" dirty="0">
                <a:latin typeface="Arial" panose="020B0604020202020204" pitchFamily="34" charset="0"/>
                <a:cs typeface="Arial" panose="020B0604020202020204" pitchFamily="34" charset="0"/>
              </a:rPr>
              <a:t>, you can select the test and administration for which you want to view score data, the </a:t>
            </a:r>
            <a:r>
              <a:rPr lang="en-US" u="none" dirty="0">
                <a:latin typeface="Arial" panose="020B0604020202020204" pitchFamily="34" charset="0"/>
                <a:cs typeface="Arial" panose="020B0604020202020204" pitchFamily="34" charset="0"/>
              </a:rPr>
              <a:t>Screener or the Summative.</a:t>
            </a:r>
            <a:r>
              <a:rPr lang="en-US" b="1" i="1" u="none" baseline="0"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These two assessments are reported separately.</a:t>
            </a: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US" b="0" i="0" dirty="0">
                <a:latin typeface="Arial" panose="020B0604020202020204" pitchFamily="34" charset="0"/>
                <a:cs typeface="Arial" panose="020B0604020202020204" pitchFamily="34" charset="0"/>
              </a:rPr>
              <a:t>You can also specify the students whose data you wish to view using the available radio buttons. </a:t>
            </a:r>
          </a:p>
          <a:p>
            <a:pPr>
              <a:defRPr/>
            </a:pPr>
            <a:endParaRPr lang="en-US" i="0" dirty="0">
              <a:latin typeface="Arial" panose="020B0604020202020204" pitchFamily="34" charset="0"/>
              <a:cs typeface="Arial" panose="020B0604020202020204" pitchFamily="34" charset="0"/>
            </a:endParaRPr>
          </a:p>
          <a:p>
            <a:pPr defTabSz="951969">
              <a:defRPr/>
            </a:pPr>
            <a:r>
              <a:rPr lang="en-US" dirty="0">
                <a:latin typeface="Arial" panose="020B0604020202020204" pitchFamily="34" charset="0"/>
                <a:cs typeface="Arial" panose="020B0604020202020204" pitchFamily="34" charset="0"/>
              </a:rPr>
              <a:t>If you currently have a student who did not test in the selected test and administration, no data will be displayed for that student. An example may be students who moved </a:t>
            </a:r>
            <a:r>
              <a:rPr lang="en-US" u="sng" dirty="0">
                <a:latin typeface="Arial" panose="020B0604020202020204" pitchFamily="34" charset="0"/>
                <a:cs typeface="Arial" panose="020B0604020202020204" pitchFamily="34" charset="0"/>
              </a:rPr>
              <a:t>to your school from out of state</a:t>
            </a:r>
            <a:r>
              <a:rPr lang="en-US" dirty="0">
                <a:latin typeface="Arial" panose="020B0604020202020204" pitchFamily="34" charset="0"/>
                <a:cs typeface="Arial" panose="020B0604020202020204" pitchFamily="34" charset="0"/>
              </a:rPr>
              <a:t>. </a:t>
            </a:r>
          </a:p>
          <a:p>
            <a:endParaRPr lang="en-US" dirty="0"/>
          </a:p>
          <a:p>
            <a:r>
              <a:rPr lang="en-US" dirty="0"/>
              <a:t>Note that a</a:t>
            </a:r>
            <a:r>
              <a:rPr lang="en-US" baseline="0" dirty="0"/>
              <a:t>dditional scores are added to ORS with each new administration.</a:t>
            </a:r>
            <a:endParaRPr lang="en-US" dirty="0"/>
          </a:p>
          <a:p>
            <a:pPr defTabSz="951969">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423020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solidFill>
                  <a:schemeClr val="tx1"/>
                </a:solidFill>
                <a:latin typeface="Arial" panose="020B0604020202020204" pitchFamily="34" charset="0"/>
                <a:cs typeface="Arial" panose="020B0604020202020204" pitchFamily="34" charset="0"/>
              </a:rPr>
              <a:t>Scores for students who were mine at the end of the selected administration </a:t>
            </a:r>
            <a:r>
              <a:rPr lang="en-US" dirty="0">
                <a:solidFill>
                  <a:schemeClr val="tx1"/>
                </a:solidFill>
                <a:latin typeface="Arial" panose="020B0604020202020204" pitchFamily="34" charset="0"/>
                <a:cs typeface="Arial" panose="020B0604020202020204" pitchFamily="34" charset="0"/>
              </a:rPr>
              <a:t>allows you to see score data for those students who tested in the selected test and administration and </a:t>
            </a:r>
            <a:r>
              <a:rPr lang="en-US" sz="1200" dirty="0">
                <a:solidFill>
                  <a:schemeClr val="tx1"/>
                </a:solidFill>
                <a:latin typeface="Arial" panose="020B0604020202020204" pitchFamily="34" charset="0"/>
                <a:cs typeface="Arial" panose="020B0604020202020204" pitchFamily="34" charset="0"/>
              </a:rPr>
              <a:t>were associated with your school or district at the end of the selected test and administration.</a:t>
            </a:r>
            <a:endParaRPr lang="en-US" dirty="0">
              <a:solidFill>
                <a:schemeClr val="tx1"/>
              </a:solidFill>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Scores for my current students </a:t>
            </a:r>
            <a:r>
              <a:rPr lang="en-US" dirty="0">
                <a:solidFill>
                  <a:schemeClr val="tx1"/>
                </a:solidFill>
                <a:latin typeface="Arial" panose="020B0604020202020204" pitchFamily="34" charset="0"/>
                <a:cs typeface="Arial" panose="020B0604020202020204" pitchFamily="34" charset="0"/>
              </a:rPr>
              <a:t>allows you to immediately view score data for those students who are associated to your current rosters, even if they were previously enrolled in a different school or district. </a:t>
            </a:r>
            <a:r>
              <a:rPr lang="en-US" sz="1200" dirty="0">
                <a:solidFill>
                  <a:schemeClr val="tx1"/>
                </a:solidFill>
                <a:latin typeface="Arial" panose="020B0604020202020204" pitchFamily="34" charset="0"/>
                <a:cs typeface="Arial" panose="020B0604020202020204" pitchFamily="34" charset="0"/>
              </a:rPr>
              <a:t>This view enables you to see your current students’ previous strengths and weaknesses before they begin testing this year. </a:t>
            </a:r>
            <a:endParaRPr lang="en-US"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b="1"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b="1" dirty="0">
                <a:solidFill>
                  <a:schemeClr val="tx1"/>
                </a:solidFill>
                <a:latin typeface="Arial" panose="020B0604020202020204" pitchFamily="34" charset="0"/>
                <a:cs typeface="Arial" panose="020B0604020202020204" pitchFamily="34" charset="0"/>
              </a:rPr>
              <a:t>Scores for students who were mine when they tested during the selected administration </a:t>
            </a:r>
            <a:r>
              <a:rPr lang="en-US" dirty="0">
                <a:solidFill>
                  <a:schemeClr val="tx1"/>
                </a:solidFill>
                <a:latin typeface="Arial" panose="020B0604020202020204" pitchFamily="34" charset="0"/>
                <a:cs typeface="Arial" panose="020B0604020202020204" pitchFamily="34" charset="0"/>
              </a:rPr>
              <a:t>allows you to see score data for those students who were associated with your school, district, or roster when they were tested in the selected test and administration.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202275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a:defRPr/>
            </a:pPr>
            <a:r>
              <a:rPr lang="en-US" b="0" i="0" dirty="0">
                <a:latin typeface="Arial" panose="020B0604020202020204" pitchFamily="34" charset="0"/>
                <a:cs typeface="Arial" panose="020B0604020202020204" pitchFamily="34" charset="0"/>
              </a:rPr>
              <a:t>After defining which</a:t>
            </a:r>
            <a:r>
              <a:rPr lang="en-US" b="0" i="0" baseline="0" dirty="0">
                <a:latin typeface="Arial" panose="020B0604020202020204" pitchFamily="34" charset="0"/>
                <a:cs typeface="Arial" panose="020B0604020202020204" pitchFamily="34" charset="0"/>
              </a:rPr>
              <a:t> students you wish to view, look at the table near the bottom of t</a:t>
            </a:r>
            <a:r>
              <a:rPr lang="en-US" b="0" i="0" dirty="0">
                <a:latin typeface="Arial" panose="020B0604020202020204" pitchFamily="34" charset="0"/>
                <a:cs typeface="Arial" panose="020B0604020202020204" pitchFamily="34" charset="0"/>
              </a:rPr>
              <a:t>he Home Page Dashboard. This table </a:t>
            </a:r>
            <a:r>
              <a:rPr lang="en-US" dirty="0">
                <a:latin typeface="Arial" panose="020B0604020202020204" pitchFamily="34" charset="0"/>
                <a:cs typeface="Arial" panose="020B0604020202020204" pitchFamily="34" charset="0"/>
              </a:rPr>
              <a:t>displays aggregate data for</a:t>
            </a:r>
            <a:r>
              <a:rPr lang="en-US" baseline="0" dirty="0">
                <a:latin typeface="Arial" panose="020B0604020202020204" pitchFamily="34" charset="0"/>
                <a:cs typeface="Arial" panose="020B0604020202020204" pitchFamily="34" charset="0"/>
              </a:rPr>
              <a:t> the test</a:t>
            </a:r>
            <a:r>
              <a:rPr lang="en-US" dirty="0">
                <a:latin typeface="Arial" panose="020B0604020202020204" pitchFamily="34" charset="0"/>
                <a:cs typeface="Arial" panose="020B0604020202020204" pitchFamily="34" charset="0"/>
              </a:rPr>
              <a:t>.</a:t>
            </a:r>
          </a:p>
          <a:p>
            <a:pPr>
              <a:buFont typeface="Arial" charset="0"/>
              <a:buNone/>
              <a:defRP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b="0" i="1" dirty="0">
                <a:latin typeface="Arial" panose="020B0604020202020204" pitchFamily="34" charset="0"/>
                <a:cs typeface="Arial" panose="020B0604020202020204" pitchFamily="34" charset="0"/>
              </a:rPr>
              <a:t>Number of Students Tested</a:t>
            </a:r>
            <a:r>
              <a:rPr lang="en-US" b="0" i="1"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displays the number of students to date who have </a:t>
            </a:r>
            <a:r>
              <a:rPr lang="en-US" b="0" dirty="0">
                <a:solidFill>
                  <a:srgbClr val="FF0000"/>
                </a:solidFill>
                <a:effectLst/>
                <a:latin typeface="Arial" panose="020B0604020202020204" pitchFamily="34" charset="0"/>
                <a:cs typeface="Arial" panose="020B0604020202020204" pitchFamily="34" charset="0"/>
              </a:rPr>
              <a:t>completed and submitted their tests for scoring</a:t>
            </a:r>
            <a:r>
              <a:rPr lang="en-US" dirty="0">
                <a:solidFill>
                  <a:srgbClr val="FF000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US" b="0" i="1" u="none" dirty="0">
                <a:latin typeface="Arial" panose="020B0604020202020204" pitchFamily="34" charset="0"/>
                <a:cs typeface="Arial" panose="020B0604020202020204" pitchFamily="34" charset="0"/>
              </a:rPr>
              <a:t>Percent Determined </a:t>
            </a:r>
            <a:r>
              <a:rPr lang="en-US" b="0" i="1" dirty="0">
                <a:latin typeface="Arial" panose="020B0604020202020204" pitchFamily="34" charset="0"/>
                <a:cs typeface="Arial" panose="020B0604020202020204" pitchFamily="34" charset="0"/>
              </a:rPr>
              <a:t>Proficient</a:t>
            </a:r>
            <a:r>
              <a:rPr lang="en-US" b="0" i="0" baseline="0" dirty="0">
                <a:latin typeface="Arial" panose="020B0604020202020204" pitchFamily="34" charset="0"/>
                <a:cs typeface="Arial" panose="020B0604020202020204" pitchFamily="34" charset="0"/>
              </a:rPr>
              <a:t> </a:t>
            </a:r>
            <a:r>
              <a:rPr lang="en-US" i="0" dirty="0">
                <a:latin typeface="Arial" panose="020B0604020202020204" pitchFamily="34" charset="0"/>
                <a:cs typeface="Arial" panose="020B0604020202020204" pitchFamily="34" charset="0"/>
              </a:rPr>
              <a:t>displays </a:t>
            </a:r>
            <a:r>
              <a:rPr lang="en-US" dirty="0">
                <a:latin typeface="Arial" panose="020B0604020202020204" pitchFamily="34" charset="0"/>
                <a:cs typeface="Arial" panose="020B0604020202020204" pitchFamily="34" charset="0"/>
              </a:rPr>
              <a:t>the percentage of students to date who have scored proficient on each test. </a:t>
            </a:r>
          </a:p>
          <a:p>
            <a:pPr marL="171450" indent="-171450">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r>
              <a:rPr lang="en-US" altLang="en-US" i="0" dirty="0">
                <a:latin typeface="Arial" panose="020B0604020202020204" pitchFamily="34" charset="0"/>
                <a:cs typeface="Arial" panose="020B0604020202020204" pitchFamily="34" charset="0"/>
              </a:rPr>
              <a:t>To access score reports for a particular </a:t>
            </a:r>
            <a:r>
              <a:rPr lang="en-US" altLang="en-US" i="0" baseline="0" dirty="0">
                <a:latin typeface="Arial" panose="020B0604020202020204" pitchFamily="34" charset="0"/>
                <a:cs typeface="Arial" panose="020B0604020202020204" pitchFamily="34" charset="0"/>
              </a:rPr>
              <a:t>grade-</a:t>
            </a:r>
            <a:r>
              <a:rPr lang="en-US" altLang="en-US" i="0" dirty="0">
                <a:latin typeface="Arial" panose="020B0604020202020204" pitchFamily="34" charset="0"/>
                <a:cs typeface="Arial" panose="020B0604020202020204" pitchFamily="34" charset="0"/>
              </a:rPr>
              <a:t>based test, click a cell for the selected grade. You will only see the tests administered by the selected </a:t>
            </a:r>
            <a:r>
              <a:rPr lang="en-US" altLang="en-US" i="0" u="none" dirty="0">
                <a:latin typeface="Arial" panose="020B0604020202020204" pitchFamily="34" charset="0"/>
                <a:cs typeface="Arial" panose="020B0604020202020204" pitchFamily="34" charset="0"/>
              </a:rPr>
              <a:t>district or school.</a:t>
            </a:r>
            <a:r>
              <a:rPr lang="en-US" altLang="en-US" i="0" dirty="0">
                <a:latin typeface="Arial" panose="020B0604020202020204" pitchFamily="34" charset="0"/>
                <a:cs typeface="Arial" panose="020B0604020202020204" pitchFamily="34" charset="0"/>
              </a:rPr>
              <a:t> When you click a cell, a Subject Detail Report will load for the corresponding </a:t>
            </a:r>
            <a:r>
              <a:rPr lang="en-US" altLang="en-US" i="0" baseline="0" dirty="0">
                <a:latin typeface="Arial" panose="020B0604020202020204" pitchFamily="34" charset="0"/>
                <a:cs typeface="Arial" panose="020B0604020202020204" pitchFamily="34" charset="0"/>
              </a:rPr>
              <a:t>grade</a:t>
            </a:r>
            <a:r>
              <a:rPr lang="en-US" altLang="en-US" i="0" dirty="0">
                <a:latin typeface="Arial" panose="020B0604020202020204" pitchFamily="34" charset="0"/>
                <a:cs typeface="Arial" panose="020B0604020202020204" pitchFamily="34" charset="0"/>
              </a:rPr>
              <a:t>. </a:t>
            </a:r>
          </a:p>
          <a:p>
            <a:endParaRPr lang="en-US" alt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947503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defTabSz="919155"/>
            <a:r>
              <a:rPr lang="en-US" dirty="0">
                <a:latin typeface="Arial" panose="020B0604020202020204" pitchFamily="34" charset="0"/>
                <a:cs typeface="Arial" panose="020B0604020202020204" pitchFamily="34" charset="0"/>
              </a:rPr>
              <a:t>To view more information </a:t>
            </a:r>
            <a:r>
              <a:rPr lang="en-US" baseline="0" dirty="0">
                <a:latin typeface="Arial" panose="020B0604020202020204" pitchFamily="34" charset="0"/>
                <a:cs typeface="Arial" panose="020B0604020202020204" pitchFamily="34" charset="0"/>
              </a:rPr>
              <a:t>about a student, roster, teacher, school, or district, click the </a:t>
            </a:r>
            <a:r>
              <a:rPr lang="en-US" b="1" baseline="0" dirty="0">
                <a:latin typeface="Arial" panose="020B0604020202020204" pitchFamily="34" charset="0"/>
                <a:cs typeface="Arial" panose="020B0604020202020204" pitchFamily="34" charset="0"/>
              </a:rPr>
              <a:t>magnifying glass </a:t>
            </a:r>
            <a:r>
              <a:rPr lang="en-US" baseline="0" dirty="0">
                <a:latin typeface="Arial" panose="020B0604020202020204" pitchFamily="34" charset="0"/>
                <a:cs typeface="Arial" panose="020B0604020202020204" pitchFamily="34" charset="0"/>
              </a:rPr>
              <a:t>icon that appears next to its name. An </a:t>
            </a:r>
            <a:r>
              <a:rPr lang="en-US" b="1" baseline="0" dirty="0">
                <a:latin typeface="Arial" panose="020B0604020202020204" pitchFamily="34" charset="0"/>
                <a:cs typeface="Arial" panose="020B0604020202020204" pitchFamily="34" charset="0"/>
              </a:rPr>
              <a:t>exploration menu </a:t>
            </a:r>
            <a:r>
              <a:rPr lang="en-US" baseline="0" dirty="0">
                <a:latin typeface="Arial" panose="020B0604020202020204" pitchFamily="34" charset="0"/>
                <a:cs typeface="Arial" panose="020B0604020202020204" pitchFamily="34" charset="0"/>
              </a:rPr>
              <a:t>will appear with the name of the entity you clicked in the title. </a:t>
            </a:r>
            <a:r>
              <a:rPr lang="en-US" dirty="0">
                <a:latin typeface="Arial" panose="020B0604020202020204" pitchFamily="34" charset="0"/>
                <a:cs typeface="Arial" panose="020B0604020202020204" pitchFamily="34" charset="0"/>
              </a:rPr>
              <a:t>The exploration menu</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for moving between reports and deciding which type of data you would like to view.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46703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defTabSz="882762">
              <a:defRPr/>
            </a:pPr>
            <a:r>
              <a:rPr lang="en-US" dirty="0">
                <a:solidFill>
                  <a:srgbClr val="2E4488"/>
                </a:solidFill>
                <a:latin typeface="Arial" panose="020B0604020202020204" pitchFamily="34" charset="0"/>
                <a:cs typeface="Arial" panose="020B0604020202020204" pitchFamily="34" charset="0"/>
              </a:rPr>
              <a:t>For example, you can access the student listing report by clicking the magnifying glass next to a school, teacher, or roster, and then selecting </a:t>
            </a:r>
            <a:r>
              <a:rPr lang="en-US" b="1" dirty="0">
                <a:solidFill>
                  <a:srgbClr val="2E4488"/>
                </a:solidFill>
                <a:latin typeface="Arial" panose="020B0604020202020204" pitchFamily="34" charset="0"/>
                <a:cs typeface="Arial" panose="020B0604020202020204" pitchFamily="34" charset="0"/>
              </a:rPr>
              <a:t>Student</a:t>
            </a:r>
            <a:r>
              <a:rPr lang="en-US" dirty="0">
                <a:solidFill>
                  <a:srgbClr val="2E4488"/>
                </a:solidFill>
                <a:latin typeface="Arial" panose="020B0604020202020204" pitchFamily="34" charset="0"/>
                <a:cs typeface="Arial" panose="020B0604020202020204" pitchFamily="34" charset="0"/>
              </a:rPr>
              <a:t> in the exploration menu’s “Who” drop-down list</a:t>
            </a:r>
            <a:r>
              <a:rPr lang="en-US" baseline="0" dirty="0">
                <a:solidFill>
                  <a:srgbClr val="2E4488"/>
                </a:solidFill>
                <a:latin typeface="Arial" panose="020B0604020202020204" pitchFamily="34" charset="0"/>
                <a:cs typeface="Arial" panose="020B0604020202020204" pitchFamily="34" charset="0"/>
              </a:rPr>
              <a:t>. Click </a:t>
            </a:r>
            <a:r>
              <a:rPr lang="en-US" b="1" baseline="0" dirty="0">
                <a:solidFill>
                  <a:srgbClr val="2E4488"/>
                </a:solidFill>
                <a:latin typeface="Arial" panose="020B0604020202020204" pitchFamily="34" charset="0"/>
                <a:cs typeface="Arial" panose="020B0604020202020204" pitchFamily="34" charset="0"/>
              </a:rPr>
              <a:t>View </a:t>
            </a:r>
            <a:r>
              <a:rPr lang="en-US" baseline="0" dirty="0">
                <a:solidFill>
                  <a:srgbClr val="2E4488"/>
                </a:solidFill>
                <a:latin typeface="Arial" panose="020B0604020202020204" pitchFamily="34" charset="0"/>
                <a:cs typeface="Arial" panose="020B0604020202020204" pitchFamily="34" charset="0"/>
              </a:rPr>
              <a:t>to load the report.</a:t>
            </a:r>
            <a:endParaRPr lang="en-US" dirty="0">
              <a:solidFill>
                <a:srgbClr val="2E4488"/>
              </a:solidFill>
              <a:latin typeface="Arial" panose="020B0604020202020204" pitchFamily="34" charset="0"/>
              <a:cs typeface="Arial" panose="020B0604020202020204" pitchFamily="34" charset="0"/>
            </a:endParaRPr>
          </a:p>
          <a:p>
            <a:pPr defTabSz="882762">
              <a:defRPr/>
            </a:pPr>
            <a:endParaRPr lang="en-US" dirty="0">
              <a:solidFill>
                <a:srgbClr val="2E4488"/>
              </a:solidFill>
              <a:latin typeface="Arial" panose="020B0604020202020204" pitchFamily="34" charset="0"/>
              <a:cs typeface="Arial" panose="020B0604020202020204" pitchFamily="34" charset="0"/>
            </a:endParaRPr>
          </a:p>
          <a:p>
            <a:pPr defTabSz="882762">
              <a:defRPr/>
            </a:pPr>
            <a:r>
              <a:rPr lang="en-US" strike="noStrike" dirty="0">
                <a:solidFill>
                  <a:srgbClr val="2E4488"/>
                </a:solidFill>
                <a:latin typeface="Arial" panose="020B0604020202020204" pitchFamily="34" charset="0"/>
                <a:cs typeface="Arial" panose="020B0604020202020204" pitchFamily="34" charset="0"/>
              </a:rPr>
              <a:t>The student listing report shows students’ overall proficiency on the screener. To </a:t>
            </a:r>
            <a:r>
              <a:rPr lang="en-US" dirty="0">
                <a:solidFill>
                  <a:srgbClr val="2E4488"/>
                </a:solidFill>
                <a:latin typeface="Arial" panose="020B0604020202020204" pitchFamily="34" charset="0"/>
                <a:cs typeface="Arial" panose="020B0604020202020204" pitchFamily="34" charset="0"/>
              </a:rPr>
              <a:t>view domain-specific proficiency,</a:t>
            </a:r>
            <a:r>
              <a:rPr lang="en-US" baseline="0" dirty="0">
                <a:solidFill>
                  <a:srgbClr val="2E4488"/>
                </a:solidFill>
                <a:latin typeface="Arial" panose="020B0604020202020204" pitchFamily="34" charset="0"/>
                <a:cs typeface="Arial" panose="020B0604020202020204" pitchFamily="34" charset="0"/>
              </a:rPr>
              <a:t> you can also select </a:t>
            </a:r>
            <a:r>
              <a:rPr lang="en-US" b="1" baseline="0" dirty="0">
                <a:solidFill>
                  <a:srgbClr val="2E4488"/>
                </a:solidFill>
                <a:latin typeface="Arial" panose="020B0604020202020204" pitchFamily="34" charset="0"/>
                <a:cs typeface="Arial" panose="020B0604020202020204" pitchFamily="34" charset="0"/>
              </a:rPr>
              <a:t>Domain</a:t>
            </a:r>
            <a:r>
              <a:rPr lang="en-US" baseline="0" dirty="0">
                <a:solidFill>
                  <a:srgbClr val="2E4488"/>
                </a:solidFill>
                <a:latin typeface="Arial" panose="020B0604020202020204" pitchFamily="34" charset="0"/>
                <a:cs typeface="Arial" panose="020B0604020202020204" pitchFamily="34" charset="0"/>
              </a:rPr>
              <a:t> in the exploration menu’s “What” drop-down list.</a:t>
            </a:r>
            <a:endParaRPr lang="en-US"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2233598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On most pages in ORS, using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Print</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 tool simply prints the currently</a:t>
            </a: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displayed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information. However, printing from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the student listing report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works a bit differently.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When using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Print</a:t>
            </a: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 tool on the student listing report, a print pop-up window will appear, giving you the following options: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You can print “Just this Page,” or “Student Report for All Students in this Group.”</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You can </a:t>
            </a: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select a language to print the report in that language.  </a:t>
            </a: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Available home languages vary by state.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You can select a PDF Report to print:  Include all ISRs in a Single PDF or One PDF per ISR in a zip file.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a:latin typeface="Arial" panose="020B0604020202020204" pitchFamily="34" charset="0"/>
                <a:cs typeface="Arial" panose="020B0604020202020204" pitchFamily="34" charset="0"/>
              </a:rPr>
              <a:t>A message is displayed to inform you that you will be notified via email once the report has been generated.  When the PDF file or ZIP file is ready, you can download your file by clicking </a:t>
            </a:r>
            <a:r>
              <a:rPr lang="en-US" b="1" i="0" baseline="0" dirty="0">
                <a:latin typeface="Arial" panose="020B0604020202020204" pitchFamily="34" charset="0"/>
                <a:cs typeface="Arial" panose="020B0604020202020204" pitchFamily="34" charset="0"/>
              </a:rPr>
              <a:t>Inbox </a:t>
            </a:r>
            <a:r>
              <a:rPr lang="en-US" i="0" baseline="0" dirty="0">
                <a:latin typeface="Arial" panose="020B0604020202020204" pitchFamily="34" charset="0"/>
                <a:cs typeface="Arial" panose="020B0604020202020204" pitchFamily="34" charset="0"/>
              </a:rPr>
              <a:t>in the ORS banner.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0"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a:latin typeface="Arial" panose="020B0604020202020204" pitchFamily="34" charset="0"/>
                <a:cs typeface="Arial" panose="020B0604020202020204" pitchFamily="34" charset="0"/>
              </a:rPr>
              <a:t>Please remember that student information may only be downloaded to district-issued computers, not to personal computers.</a:t>
            </a:r>
            <a:endParaRPr lang="en-US" i="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223359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receiving the email, go to the </a:t>
            </a:r>
            <a:r>
              <a:rPr lang="en-US" b="1" dirty="0"/>
              <a:t>Inbox</a:t>
            </a:r>
            <a:r>
              <a:rPr lang="en-US" dirty="0"/>
              <a:t>.  If the file is a PDF (.pdf) click on it to download it to your computer.  Open the document and the ISR will print. </a:t>
            </a:r>
          </a:p>
          <a:p>
            <a:endParaRPr lang="en-US" dirty="0"/>
          </a:p>
          <a:p>
            <a:r>
              <a:rPr lang="en-US" dirty="0"/>
              <a:t>If the file is a zip file (.zip) click on it to open up a compressed file on your computer.  You can then extract all the PDF files or just the ISRs you want.  Print as you would any PDF.</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204449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After viewing this presentation, you should understand how</a:t>
            </a:r>
            <a:r>
              <a:rPr lang="en-US" b="0" baseline="0" dirty="0">
                <a:latin typeface="Arial" panose="020B0604020202020204" pitchFamily="34" charset="0"/>
                <a:cs typeface="Arial" panose="020B0604020202020204" pitchFamily="34" charset="0"/>
              </a:rPr>
              <a:t> to</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Navigate the system</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View and print individual student reports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Generate and export summary statistics and student results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Search for specific students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61775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sz="1200" i="0" dirty="0">
                <a:solidFill>
                  <a:srgbClr val="2E4488"/>
                </a:solidFill>
                <a:latin typeface="Arial" panose="020B0604020202020204" pitchFamily="34" charset="0"/>
                <a:cs typeface="Arial" panose="020B0604020202020204" pitchFamily="34" charset="0"/>
              </a:rPr>
              <a:t>An Individual Student Report presents a graphic representation of proficiency.</a:t>
            </a:r>
            <a:r>
              <a:rPr lang="en-US" sz="1200" i="0" baseline="0" dirty="0">
                <a:solidFill>
                  <a:srgbClr val="2E4488"/>
                </a:solidFill>
                <a:latin typeface="Arial" panose="020B0604020202020204" pitchFamily="34" charset="0"/>
                <a:cs typeface="Arial" panose="020B0604020202020204" pitchFamily="34" charset="0"/>
              </a:rPr>
              <a:t> </a:t>
            </a:r>
            <a:r>
              <a:rPr lang="en-US" sz="1200" i="0" u="none" dirty="0">
                <a:solidFill>
                  <a:srgbClr val="2E4488"/>
                </a:solidFill>
                <a:latin typeface="Arial" panose="020B0604020202020204" pitchFamily="34" charset="0"/>
                <a:cs typeface="Arial" panose="020B0604020202020204" pitchFamily="34" charset="0"/>
              </a:rPr>
              <a:t>It includes more detailed information on overall performance and proficiency</a:t>
            </a:r>
            <a:r>
              <a:rPr lang="en-US" sz="1200" i="0" u="none" baseline="0" dirty="0">
                <a:solidFill>
                  <a:srgbClr val="2E4488"/>
                </a:solidFill>
                <a:latin typeface="Arial" panose="020B0604020202020204" pitchFamily="34" charset="0"/>
                <a:cs typeface="Arial" panose="020B0604020202020204" pitchFamily="34" charset="0"/>
              </a:rPr>
              <a:t> status of the student </a:t>
            </a:r>
            <a:r>
              <a:rPr lang="en-US" sz="1200" i="0" u="none" dirty="0">
                <a:solidFill>
                  <a:srgbClr val="2E4488"/>
                </a:solidFill>
                <a:latin typeface="Arial" panose="020B0604020202020204" pitchFamily="34" charset="0"/>
                <a:cs typeface="Arial" panose="020B0604020202020204" pitchFamily="34" charset="0"/>
              </a:rPr>
              <a:t>on the screener test, along with a description of the</a:t>
            </a:r>
            <a:r>
              <a:rPr lang="en-US" sz="1200" i="0" u="none" baseline="0" dirty="0">
                <a:solidFill>
                  <a:srgbClr val="2E4488"/>
                </a:solidFill>
                <a:latin typeface="Arial" panose="020B0604020202020204" pitchFamily="34" charset="0"/>
                <a:cs typeface="Arial" panose="020B0604020202020204" pitchFamily="34" charset="0"/>
              </a:rPr>
              <a:t> student’s performance level in </a:t>
            </a:r>
            <a:r>
              <a:rPr lang="en-US" sz="1200" i="0" u="none" dirty="0">
                <a:solidFill>
                  <a:srgbClr val="2E4488"/>
                </a:solidFill>
                <a:latin typeface="Arial" panose="020B0604020202020204" pitchFamily="34" charset="0"/>
                <a:cs typeface="Arial" panose="020B0604020202020204" pitchFamily="34" charset="0"/>
              </a:rPr>
              <a:t>each domain.</a:t>
            </a:r>
            <a:r>
              <a:rPr lang="en-US" sz="1200" i="0" u="none" baseline="0" dirty="0">
                <a:solidFill>
                  <a:srgbClr val="2E4488"/>
                </a:solidFill>
                <a:latin typeface="Arial" panose="020B0604020202020204" pitchFamily="34" charset="0"/>
                <a:cs typeface="Arial" panose="020B0604020202020204" pitchFamily="34" charset="0"/>
              </a:rPr>
              <a:t>  </a:t>
            </a:r>
            <a:endPar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We have already covered viewing ISRs from the </a:t>
            </a:r>
            <a:r>
              <a:rPr lang="en-US" sz="1200" b="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Retrieve Student Results</a:t>
            </a:r>
            <a:r>
              <a:rPr lang="en-US" sz="1200" b="0" u="none"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page, and by using the Search Students </a:t>
            </a:r>
            <a:r>
              <a:rPr lang="en-US" sz="1200" u="none"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tool.</a:t>
            </a:r>
            <a:endPar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You can also</a:t>
            </a:r>
            <a:r>
              <a:rPr lang="en-US" sz="1200" u="none"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access a student’s ISR in the Score Reports section by clicking the magnifying glass next to any student’s name, and selecting </a:t>
            </a:r>
            <a:r>
              <a:rPr lang="en-US" sz="1200" b="1"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Student</a:t>
            </a:r>
            <a:r>
              <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 in the exploration menu’s “Who” drop-down list.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297106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sz="1200" i="0" kern="1200" dirty="0">
                <a:solidFill>
                  <a:schemeClr val="tx1"/>
                </a:solidFill>
                <a:effectLst/>
                <a:latin typeface="ITC Franklin Gothic Std Bk Cd"/>
                <a:ea typeface="ＭＳ Ｐゴシック" pitchFamily="-48" charset="-128"/>
                <a:cs typeface="Arial" panose="020B0604020202020204" pitchFamily="34" charset="0"/>
              </a:rPr>
              <a:t>While viewing a</a:t>
            </a:r>
            <a:r>
              <a:rPr lang="en-US" sz="1200" i="0" kern="1200" baseline="0" dirty="0">
                <a:solidFill>
                  <a:schemeClr val="tx1"/>
                </a:solidFill>
                <a:effectLst/>
                <a:latin typeface="ITC Franklin Gothic Std Bk Cd"/>
                <a:ea typeface="ＭＳ Ｐゴシック" pitchFamily="-48" charset="-128"/>
                <a:cs typeface="Arial" panose="020B0604020202020204" pitchFamily="34" charset="0"/>
              </a:rPr>
              <a:t>n individual student report, you can click </a:t>
            </a:r>
            <a:r>
              <a:rPr lang="en-US" sz="1200" i="0" kern="1200" dirty="0">
                <a:solidFill>
                  <a:schemeClr val="tx1"/>
                </a:solidFill>
                <a:effectLst/>
                <a:latin typeface="ITC Franklin Gothic Std Bk Cd"/>
                <a:ea typeface="ＭＳ Ｐゴシック" pitchFamily="-48" charset="-128"/>
                <a:cs typeface="Arial" panose="020B0604020202020204" pitchFamily="34" charset="0"/>
              </a:rPr>
              <a:t>the </a:t>
            </a:r>
            <a:r>
              <a:rPr lang="en-US" sz="1200" b="1" i="0" kern="1200" dirty="0">
                <a:solidFill>
                  <a:schemeClr val="tx1"/>
                </a:solidFill>
                <a:effectLst/>
                <a:latin typeface="ITC Franklin Gothic Std Bk Cd"/>
                <a:ea typeface="ＭＳ Ｐゴシック" pitchFamily="-48" charset="-128"/>
                <a:cs typeface="Arial" panose="020B0604020202020204" pitchFamily="34" charset="0"/>
              </a:rPr>
              <a:t>Print</a:t>
            </a:r>
            <a:r>
              <a:rPr lang="en-US" sz="1200" i="0" kern="1200" dirty="0">
                <a:solidFill>
                  <a:schemeClr val="tx1"/>
                </a:solidFill>
                <a:effectLst/>
                <a:latin typeface="ITC Franklin Gothic Std Bk Cd"/>
                <a:ea typeface="ＭＳ Ｐゴシック" pitchFamily="-48" charset="-128"/>
                <a:cs typeface="Arial" panose="020B0604020202020204" pitchFamily="34" charset="0"/>
              </a:rPr>
              <a:t> tool to generate</a:t>
            </a:r>
            <a:r>
              <a:rPr lang="en-US" sz="1200" i="0" kern="1200" baseline="0" dirty="0">
                <a:solidFill>
                  <a:schemeClr val="tx1"/>
                </a:solidFill>
                <a:effectLst/>
                <a:latin typeface="ITC Franklin Gothic Std Bk Cd"/>
                <a:ea typeface="ＭＳ Ｐゴシック" pitchFamily="-48" charset="-128"/>
                <a:cs typeface="Arial" panose="020B0604020202020204" pitchFamily="34" charset="0"/>
              </a:rPr>
              <a:t> a PDF version to download or print out.</a:t>
            </a:r>
            <a:endParaRPr lang="en-US" sz="1200" i="0" dirty="0">
              <a:solidFill>
                <a:srgbClr val="2E4488"/>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2971061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aseline="0" dirty="0">
                <a:latin typeface="Arial" panose="020B0604020202020204" pitchFamily="34" charset="0"/>
                <a:cs typeface="Arial" panose="020B0604020202020204" pitchFamily="34" charset="0"/>
              </a:rPr>
              <a:t>Here are a few things to remember:</a:t>
            </a:r>
            <a:endParaRPr lang="en-US" dirty="0">
              <a:latin typeface="Arial" panose="020B0604020202020204" pitchFamily="34" charset="0"/>
              <a:cs typeface="Arial" panose="020B0604020202020204" pitchFamily="34" charset="0"/>
            </a:endParaRP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The Online Reporting System helps educators answer questions regarding the assessment data in order to improve teaching and learning;</a:t>
            </a: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The magnifying glass icon </a:t>
            </a:r>
            <a:r>
              <a:rPr lang="en-US" baseline="0" dirty="0">
                <a:latin typeface="Arial" panose="020B0604020202020204" pitchFamily="34" charset="0"/>
                <a:cs typeface="Arial" panose="020B0604020202020204" pitchFamily="34" charset="0"/>
              </a:rPr>
              <a:t>displays the exploration menu, which is used to explore the different dimensions and levels of score data;</a:t>
            </a:r>
            <a:r>
              <a:rPr lang="en-US" dirty="0">
                <a:latin typeface="Arial" panose="020B0604020202020204" pitchFamily="34" charset="0"/>
                <a:cs typeface="Arial" panose="020B0604020202020204" pitchFamily="34" charset="0"/>
              </a:rPr>
              <a:t> </a:t>
            </a: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All reports can be printed and exported;</a:t>
            </a:r>
          </a:p>
          <a:p>
            <a:pPr marL="166379" indent="-166379">
              <a:buFont typeface="Arial" panose="020B0604020202020204" pitchFamily="34" charset="0"/>
              <a:buChar char="•"/>
            </a:pPr>
            <a:r>
              <a:rPr lang="en-US" baseline="0" dirty="0">
                <a:latin typeface="Arial" panose="020B0604020202020204" pitchFamily="34" charset="0"/>
                <a:cs typeface="Arial" panose="020B0604020202020204" pitchFamily="34" charset="0"/>
              </a:rPr>
              <a:t>The </a:t>
            </a:r>
            <a:r>
              <a:rPr lang="en-US" b="1" baseline="0" dirty="0">
                <a:latin typeface="Arial" panose="020B0604020202020204" pitchFamily="34" charset="0"/>
                <a:cs typeface="Arial" panose="020B0604020202020204" pitchFamily="34" charset="0"/>
              </a:rPr>
              <a:t>Help</a:t>
            </a:r>
            <a:r>
              <a:rPr lang="en-US" baseline="0" dirty="0">
                <a:latin typeface="Arial" panose="020B0604020202020204" pitchFamily="34" charset="0"/>
                <a:cs typeface="Arial" panose="020B0604020202020204" pitchFamily="34" charset="0"/>
              </a:rPr>
              <a:t> button is available on every page of ORS; and</a:t>
            </a:r>
            <a:r>
              <a:rPr lang="en-US" dirty="0">
                <a:latin typeface="Arial" panose="020B0604020202020204" pitchFamily="34" charset="0"/>
                <a:cs typeface="Arial" panose="020B0604020202020204" pitchFamily="34" charset="0"/>
              </a:rPr>
              <a:t> </a:t>
            </a:r>
          </a:p>
          <a:p>
            <a:pPr marL="166379" indent="-166379">
              <a:buFont typeface="Arial" panose="020B0604020202020204" pitchFamily="34" charset="0"/>
              <a:buChar char="•"/>
            </a:pPr>
            <a:r>
              <a:rPr lang="en-US" dirty="0">
                <a:latin typeface="Arial" panose="020B0604020202020204" pitchFamily="34" charset="0"/>
                <a:cs typeface="Arial" panose="020B0604020202020204" pitchFamily="34" charset="0"/>
              </a:rPr>
              <a:t>You can use ORS to generate individual student reports to share with parents in any</a:t>
            </a:r>
            <a:r>
              <a:rPr lang="en-US" baseline="0" dirty="0">
                <a:latin typeface="Arial" panose="020B0604020202020204" pitchFamily="34" charset="0"/>
                <a:cs typeface="Arial" panose="020B0604020202020204" pitchFamily="34" charset="0"/>
              </a:rPr>
              <a:t> of the other available languages, in addition to English</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1054188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Thank you for viewing this training module. If you need additional information, please visit your state portal, where</a:t>
            </a:r>
            <a:r>
              <a:rPr lang="en-US" altLang="en-US" baseline="0" dirty="0"/>
              <a:t> you can find announcements and copies of </a:t>
            </a:r>
            <a:r>
              <a:rPr lang="en-US" altLang="en-US" dirty="0"/>
              <a:t>the </a:t>
            </a:r>
            <a:r>
              <a:rPr lang="en-US" altLang="en-US" i="1" dirty="0"/>
              <a:t>ORS User Guide</a:t>
            </a:r>
            <a:r>
              <a:rPr lang="en-US" altLang="en-US" baseline="0" dirty="0"/>
              <a:t>. </a:t>
            </a:r>
            <a:r>
              <a:rPr lang="en-US" altLang="en-US" dirty="0"/>
              <a:t>For further assistance, please consult your Help Desk. </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23</a:t>
            </a:fld>
            <a:endParaRPr lang="en-US" dirty="0"/>
          </a:p>
        </p:txBody>
      </p:sp>
      <p:sp>
        <p:nvSpPr>
          <p:cNvPr id="7" name="Slide Image Placeholder 6"/>
          <p:cNvSpPr>
            <a:spLocks noGrp="1" noRot="1" noChangeAspect="1"/>
          </p:cNvSpPr>
          <p:nvPr>
            <p:ph type="sldImg"/>
          </p:nvPr>
        </p:nvSpPr>
        <p:spPr>
          <a:xfrm>
            <a:off x="458788" y="719138"/>
            <a:ext cx="6399212" cy="3600450"/>
          </a:xfrm>
        </p:spPr>
      </p:sp>
    </p:spTree>
    <p:extLst>
      <p:ext uri="{BB962C8B-B14F-4D97-AF65-F5344CB8AC3E}">
        <p14:creationId xmlns:p14="http://schemas.microsoft.com/office/powerpoint/2010/main" val="70523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The ORS </a:t>
            </a:r>
            <a:r>
              <a:rPr lang="en-US" altLang="en-US" baseline="0" dirty="0">
                <a:latin typeface="Arial" panose="020B0604020202020204" pitchFamily="34" charset="0"/>
                <a:cs typeface="Arial" panose="020B0604020202020204" pitchFamily="34" charset="0"/>
              </a:rPr>
              <a:t>is designed to provide you with assessment data and tools you need to understand the performance of your students on the screener. Because ORS can aggregate results in real-time, the system is able to rapidly provide student scores immediately after submission and scoring. Note that hand-scoring for a student </a:t>
            </a:r>
            <a:r>
              <a:rPr lang="en-US" altLang="en-US" b="0" baseline="0" dirty="0">
                <a:latin typeface="Arial" panose="020B0604020202020204" pitchFamily="34" charset="0"/>
                <a:cs typeface="Arial" panose="020B0604020202020204" pitchFamily="34" charset="0"/>
              </a:rPr>
              <a:t>who must complete Step 3 of the</a:t>
            </a:r>
            <a:r>
              <a:rPr lang="en-US" altLang="en-US" baseline="0" dirty="0">
                <a:latin typeface="Arial" panose="020B0604020202020204" pitchFamily="34" charset="0"/>
                <a:cs typeface="Arial" panose="020B0604020202020204" pitchFamily="34" charset="0"/>
              </a:rPr>
              <a:t> screener may take up to seven </a:t>
            </a:r>
            <a:r>
              <a:rPr lang="en-US" altLang="en-US" b="0" baseline="0" dirty="0">
                <a:latin typeface="Arial" panose="020B0604020202020204" pitchFamily="34" charset="0"/>
                <a:cs typeface="Arial" panose="020B0604020202020204" pitchFamily="34" charset="0"/>
              </a:rPr>
              <a:t>calendar</a:t>
            </a:r>
            <a:r>
              <a:rPr lang="en-US" altLang="en-US" baseline="0" dirty="0">
                <a:latin typeface="Arial" panose="020B0604020202020204" pitchFamily="34" charset="0"/>
                <a:cs typeface="Arial" panose="020B0604020202020204" pitchFamily="34" charset="0"/>
              </a:rPr>
              <a:t> days.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Student data can be securely viewed and downloaded for districts, schools,</a:t>
            </a:r>
            <a:r>
              <a:rPr lang="en-US" altLang="en-US" baseline="0" dirty="0">
                <a:latin typeface="Arial" panose="020B0604020202020204" pitchFamily="34" charset="0"/>
                <a:cs typeface="Arial" panose="020B0604020202020204" pitchFamily="34" charset="0"/>
              </a:rPr>
              <a:t> and teachers. However, n</a:t>
            </a:r>
            <a:r>
              <a:rPr lang="en-US" altLang="en-US" dirty="0">
                <a:latin typeface="Arial" panose="020B0604020202020204" pitchFamily="34" charset="0"/>
                <a:cs typeface="Arial" panose="020B0604020202020204" pitchFamily="34" charset="0"/>
              </a:rPr>
              <a:t>ote that students must be registered in the</a:t>
            </a:r>
            <a:r>
              <a:rPr lang="en-US" altLang="en-US" baseline="0" dirty="0">
                <a:latin typeface="Arial" panose="020B0604020202020204" pitchFamily="34" charset="0"/>
                <a:cs typeface="Arial" panose="020B0604020202020204" pitchFamily="34" charset="0"/>
              </a:rPr>
              <a:t> Test Information Distribution Engine, or </a:t>
            </a:r>
            <a:r>
              <a:rPr lang="en-US" altLang="en-US" dirty="0">
                <a:latin typeface="Arial" panose="020B0604020202020204" pitchFamily="34" charset="0"/>
                <a:cs typeface="Arial" panose="020B0604020202020204" pitchFamily="34" charset="0"/>
              </a:rPr>
              <a:t>TIDE, in order for them to be included in the ORS. F</a:t>
            </a:r>
            <a:r>
              <a:rPr lang="en-US" altLang="en-US" sz="1200" i="0" baseline="0" dirty="0">
                <a:solidFill>
                  <a:schemeClr val="tx1"/>
                </a:solidFill>
                <a:latin typeface="Arial" panose="020B0604020202020204" pitchFamily="34" charset="0"/>
                <a:cs typeface="Arial" panose="020B0604020202020204" pitchFamily="34" charset="0"/>
              </a:rPr>
              <a:t>or more detailed information, c</a:t>
            </a:r>
            <a:r>
              <a:rPr lang="en-US" baseline="0" dirty="0">
                <a:latin typeface="Arial" panose="020B0604020202020204" pitchFamily="34" charset="0"/>
                <a:cs typeface="Arial" panose="020B0604020202020204" pitchFamily="34" charset="0"/>
              </a:rPr>
              <a:t>onsult the </a:t>
            </a:r>
            <a:r>
              <a:rPr lang="en-US" altLang="en-US" sz="1200" i="1" baseline="0" dirty="0">
                <a:solidFill>
                  <a:schemeClr val="tx1"/>
                </a:solidFill>
                <a:latin typeface="Arial" panose="020B0604020202020204" pitchFamily="34" charset="0"/>
                <a:cs typeface="Arial" panose="020B0604020202020204" pitchFamily="34" charset="0"/>
              </a:rPr>
              <a:t>TIDE User Guide</a:t>
            </a:r>
            <a:r>
              <a:rPr lang="en-US" altLang="en-US" sz="1200" i="0" baseline="0" dirty="0">
                <a:solidFill>
                  <a:schemeClr val="tx1"/>
                </a:solidFill>
                <a:latin typeface="Arial" panose="020B0604020202020204" pitchFamily="34" charset="0"/>
                <a:cs typeface="Arial" panose="020B0604020202020204" pitchFamily="34" charset="0"/>
              </a:rPr>
              <a:t>.</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92410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17896">
              <a:defRPr/>
            </a:pPr>
            <a:r>
              <a:rPr lang="en-US" dirty="0">
                <a:latin typeface="Arial" panose="020B0604020202020204" pitchFamily="34" charset="0"/>
                <a:cs typeface="Arial" panose="020B0604020202020204" pitchFamily="34" charset="0"/>
              </a:rPr>
              <a:t>To log in to ORS, you must have an authorized email address and password, which is the same as the one you use for TIDE and the TA Interface. Contact your School Administrator if you do not have a TIDE account. </a:t>
            </a:r>
          </a:p>
          <a:p>
            <a:pPr defTabSz="917896">
              <a:defRPr/>
            </a:pPr>
            <a:endParaRPr lang="en-US" dirty="0">
              <a:latin typeface="Arial" panose="020B0604020202020204" pitchFamily="34" charset="0"/>
              <a:cs typeface="Arial" panose="020B0604020202020204" pitchFamily="34" charset="0"/>
            </a:endParaRPr>
          </a:p>
          <a:p>
            <a:pPr marL="0" marR="0" lvl="0" indent="0" algn="l" defTabSz="917896"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ORS is a secure, role-based system. Your access to reports and data in the system depends on your user role and your district and school associations. </a:t>
            </a:r>
            <a:r>
              <a:rPr lang="en-US" dirty="0"/>
              <a:t>For a detailed list of user roles and associated permissions, see your </a:t>
            </a:r>
            <a:r>
              <a:rPr lang="en-US" i="1" dirty="0"/>
              <a:t>TIDE User Guide</a:t>
            </a:r>
            <a:r>
              <a:rPr lang="en-US" dirty="0"/>
              <a:t>.</a:t>
            </a:r>
            <a:endParaRPr lang="en-US" dirty="0">
              <a:solidFill>
                <a:schemeClr val="tx1"/>
              </a:solidFill>
              <a:latin typeface="Arial" panose="020B0604020202020204" pitchFamily="34" charset="0"/>
              <a:cs typeface="Arial" panose="020B0604020202020204" pitchFamily="34" charset="0"/>
            </a:endParaRPr>
          </a:p>
          <a:p>
            <a:pPr defTabSz="917896">
              <a:defRPr/>
            </a:pPr>
            <a:endParaRPr lang="en-US" dirty="0">
              <a:latin typeface="Arial" panose="020B0604020202020204" pitchFamily="34" charset="0"/>
              <a:cs typeface="Arial" panose="020B0604020202020204" pitchFamily="34" charset="0"/>
            </a:endParaRPr>
          </a:p>
          <a:p>
            <a:pPr defTabSz="917896">
              <a:defRPr/>
            </a:pPr>
            <a:r>
              <a:rPr lang="en-US" dirty="0">
                <a:latin typeface="Arial" panose="020B0604020202020204" pitchFamily="34" charset="0"/>
                <a:cs typeface="Arial" panose="020B0604020202020204" pitchFamily="34" charset="0"/>
              </a:rPr>
              <a:t>To log in to ORS, go to your portal. Click on the appropriate user role card. On the next page, click the </a:t>
            </a:r>
            <a:r>
              <a:rPr lang="en-US" b="1" dirty="0">
                <a:latin typeface="Arial" panose="020B0604020202020204" pitchFamily="34" charset="0"/>
                <a:cs typeface="Arial" panose="020B0604020202020204" pitchFamily="34" charset="0"/>
              </a:rPr>
              <a:t>ORS </a:t>
            </a:r>
            <a:r>
              <a:rPr lang="en-US" dirty="0">
                <a:latin typeface="Arial" panose="020B0604020202020204" pitchFamily="34" charset="0"/>
                <a:cs typeface="Arial" panose="020B0604020202020204" pitchFamily="34" charset="0"/>
              </a:rPr>
              <a:t>system card. Enter your username and password,</a:t>
            </a:r>
            <a:r>
              <a:rPr lang="en-US" baseline="0" dirty="0">
                <a:latin typeface="Arial" panose="020B0604020202020204" pitchFamily="34" charset="0"/>
                <a:cs typeface="Arial" panose="020B0604020202020204" pitchFamily="34" charset="0"/>
              </a:rPr>
              <a:t> and then </a:t>
            </a: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Secure Login</a:t>
            </a:r>
            <a:r>
              <a:rPr lang="en-US"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A2C2E2-0E08-480B-A22D-C2F2EBF6A27D}" type="slidenum">
              <a:rPr lang="en-US" smtClean="0"/>
              <a:pPr/>
              <a:t>4</a:t>
            </a:fld>
            <a:endParaRPr lang="en-US" dirty="0"/>
          </a:p>
        </p:txBody>
      </p:sp>
      <p:sp>
        <p:nvSpPr>
          <p:cNvPr id="7" name="Slide Image Placeholder 6"/>
          <p:cNvSpPr>
            <a:spLocks noGrp="1" noRot="1" noChangeAspect="1"/>
          </p:cNvSpPr>
          <p:nvPr>
            <p:ph type="sldImg"/>
          </p:nvPr>
        </p:nvSpPr>
        <p:spPr>
          <a:xfrm>
            <a:off x="458788" y="719138"/>
            <a:ext cx="6399212" cy="3600450"/>
          </a:xfrm>
        </p:spPr>
      </p:sp>
    </p:spTree>
    <p:extLst>
      <p:ext uri="{BB962C8B-B14F-4D97-AF65-F5344CB8AC3E}">
        <p14:creationId xmlns:p14="http://schemas.microsoft.com/office/powerpoint/2010/main" val="251695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cs typeface="Arial" panose="020B0604020202020204" pitchFamily="34" charset="0"/>
              </a:rPr>
              <a:t>The </a:t>
            </a:r>
            <a:r>
              <a:rPr lang="en-US" altLang="en-US" b="0" i="0" dirty="0">
                <a:latin typeface="Arial" panose="020B0604020202020204" pitchFamily="34" charset="0"/>
                <a:cs typeface="Arial" panose="020B0604020202020204" pitchFamily="34" charset="0"/>
              </a:rPr>
              <a:t>Welcome page </a:t>
            </a:r>
            <a:r>
              <a:rPr lang="en-US" altLang="en-US" dirty="0">
                <a:latin typeface="Arial" panose="020B0604020202020204" pitchFamily="34" charset="0"/>
                <a:cs typeface="Arial" panose="020B0604020202020204" pitchFamily="34" charset="0"/>
              </a:rPr>
              <a:t>appears when</a:t>
            </a:r>
            <a:r>
              <a:rPr lang="en-US" altLang="en-US" baseline="0" dirty="0">
                <a:latin typeface="Arial" panose="020B0604020202020204" pitchFamily="34" charset="0"/>
                <a:cs typeface="Arial" panose="020B0604020202020204" pitchFamily="34" charset="0"/>
              </a:rPr>
              <a:t> you first log in to the ORS and asks you to select the </a:t>
            </a:r>
            <a:r>
              <a:rPr lang="en-US" altLang="en-US" dirty="0">
                <a:latin typeface="Arial" panose="020B0604020202020204" pitchFamily="34" charset="0"/>
                <a:cs typeface="Arial" panose="020B0604020202020204" pitchFamily="34" charset="0"/>
              </a:rPr>
              <a:t>type</a:t>
            </a:r>
            <a:r>
              <a:rPr lang="en-US" altLang="en-US" baseline="0" dirty="0">
                <a:latin typeface="Arial" panose="020B0604020202020204" pitchFamily="34" charset="0"/>
                <a:cs typeface="Arial" panose="020B0604020202020204" pitchFamily="34" charset="0"/>
              </a:rPr>
              <a:t> of report you want to view. Note that you can navigate to a different report at any time within ORS.</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Retrieve Student Results</a:t>
            </a:r>
            <a:r>
              <a:rPr lang="en-US" altLang="en-US" b="0" baseline="0" dirty="0">
                <a:latin typeface="Arial" panose="020B0604020202020204" pitchFamily="34" charset="0"/>
                <a:cs typeface="Arial" panose="020B0604020202020204" pitchFamily="34" charset="0"/>
              </a:rPr>
              <a:t> allows you to download student data for a district, school, teacher, or roster. The data includes students’ personal information and their performance on the selected test and administration</a:t>
            </a:r>
            <a:r>
              <a:rPr lang="en-US" altLang="en-US" dirty="0">
                <a:latin typeface="Arial" panose="020B0604020202020204" pitchFamily="34" charset="0"/>
                <a:cs typeface="Arial" panose="020B0604020202020204" pitchFamily="34" charset="0"/>
              </a:rPr>
              <a:t>.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Score Reports</a:t>
            </a:r>
            <a:r>
              <a:rPr lang="en-US" altLang="en-US" b="0" baseline="0" dirty="0">
                <a:latin typeface="Arial" panose="020B0604020202020204" pitchFamily="34" charset="0"/>
                <a:cs typeface="Arial" panose="020B0604020202020204" pitchFamily="34" charset="0"/>
              </a:rPr>
              <a:t> p</a:t>
            </a:r>
            <a:r>
              <a:rPr lang="en-US" altLang="en-US" dirty="0">
                <a:latin typeface="Arial" panose="020B0604020202020204" pitchFamily="34" charset="0"/>
                <a:cs typeface="Arial" panose="020B0604020202020204" pitchFamily="34" charset="0"/>
              </a:rPr>
              <a:t>rovide test</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score data.</a:t>
            </a:r>
            <a:endParaRPr lang="en-US" altLang="en-US"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90075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The ORS banner that is displayed near the top of each page consists of</a:t>
            </a:r>
            <a:r>
              <a:rPr lang="en-US" baseline="0" dirty="0">
                <a:latin typeface="Arial" panose="020B0604020202020204" pitchFamily="34" charset="0"/>
                <a:cs typeface="Arial" panose="020B0604020202020204" pitchFamily="34" charset="0"/>
              </a:rPr>
              <a:t> buttons </a:t>
            </a:r>
            <a:r>
              <a:rPr lang="en-US" dirty="0">
                <a:latin typeface="Arial" panose="020B0604020202020204" pitchFamily="34" charset="0"/>
                <a:cs typeface="Arial" panose="020B0604020202020204" pitchFamily="34" charset="0"/>
              </a:rPr>
              <a:t>or “Global Tools” for</a:t>
            </a:r>
            <a:r>
              <a:rPr lang="en-US" baseline="0" dirty="0">
                <a:latin typeface="Arial" panose="020B0604020202020204" pitchFamily="34" charset="0"/>
                <a:cs typeface="Arial" panose="020B0604020202020204" pitchFamily="34" charset="0"/>
              </a:rPr>
              <a:t> accessing the different reports and performing different tasks</a:t>
            </a:r>
            <a:r>
              <a:rPr lang="en-US" dirty="0">
                <a:latin typeface="Arial" panose="020B0604020202020204" pitchFamily="34" charset="0"/>
                <a:cs typeface="Arial" panose="020B0604020202020204" pitchFamily="34" charset="0"/>
              </a:rPr>
              <a:t>. </a:t>
            </a:r>
          </a:p>
          <a:p>
            <a:pPr>
              <a:defRPr/>
            </a:pPr>
            <a:endParaRPr lang="en-US" dirty="0">
              <a:latin typeface="Arial" panose="020B0604020202020204" pitchFamily="34" charset="0"/>
              <a:cs typeface="Arial" panose="020B0604020202020204" pitchFamily="34" charset="0"/>
            </a:endParaRPr>
          </a:p>
          <a:p>
            <a:pPr marL="165518" indent="-165518">
              <a:buFont typeface="Arial" panose="020B0604020202020204" pitchFamily="34" charset="0"/>
              <a:buChar char="•"/>
              <a:defRPr/>
            </a:pPr>
            <a:r>
              <a:rPr lang="en-US" b="0"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Score Reports</a:t>
            </a:r>
            <a:r>
              <a:rPr lang="en-US" dirty="0">
                <a:latin typeface="Arial" panose="020B0604020202020204" pitchFamily="34" charset="0"/>
                <a:cs typeface="Arial" panose="020B0604020202020204" pitchFamily="34" charset="0"/>
              </a:rPr>
              <a:t> button takes you to the </a:t>
            </a:r>
            <a:r>
              <a:rPr lang="en-US" b="0" i="0" baseline="0" dirty="0">
                <a:latin typeface="Arial" panose="020B0604020202020204" pitchFamily="34" charset="0"/>
                <a:cs typeface="Arial" panose="020B0604020202020204" pitchFamily="34" charset="0"/>
              </a:rPr>
              <a:t>Home Page Dashboard </a:t>
            </a:r>
            <a:r>
              <a:rPr lang="en-US" baseline="0" dirty="0">
                <a:latin typeface="Arial" panose="020B0604020202020204" pitchFamily="34" charset="0"/>
                <a:cs typeface="Arial" panose="020B0604020202020204" pitchFamily="34" charset="0"/>
              </a:rPr>
              <a:t>that provides overall score data for your district, school, or students</a:t>
            </a:r>
            <a:r>
              <a:rPr lang="en-US" dirty="0">
                <a:latin typeface="Arial" panose="020B0604020202020204" pitchFamily="34" charset="0"/>
                <a:cs typeface="Arial" panose="020B0604020202020204" pitchFamily="34" charset="0"/>
              </a:rPr>
              <a:t>.</a:t>
            </a:r>
          </a:p>
          <a:p>
            <a:pPr marL="165518" indent="-165518">
              <a:buFont typeface="Arial" panose="020B0604020202020204" pitchFamily="34" charset="0"/>
              <a:buChar char="•"/>
              <a:defRPr/>
            </a:pPr>
            <a:r>
              <a:rPr lang="en-US" b="0"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Reports &amp; Files</a:t>
            </a:r>
            <a:r>
              <a:rPr lang="en-US" dirty="0">
                <a:latin typeface="Arial" panose="020B0604020202020204" pitchFamily="34" charset="0"/>
                <a:cs typeface="Arial" panose="020B0604020202020204" pitchFamily="34" charset="0"/>
              </a:rPr>
              <a:t> button</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provides</a:t>
            </a:r>
            <a:r>
              <a:rPr lang="en-US" baseline="0" dirty="0">
                <a:latin typeface="Arial" panose="020B0604020202020204" pitchFamily="34" charset="0"/>
                <a:cs typeface="Arial" panose="020B0604020202020204" pitchFamily="34" charset="0"/>
              </a:rPr>
              <a:t> access to test summary statistics and the Retrieve Student Results page where you can </a:t>
            </a:r>
            <a:r>
              <a:rPr lang="en-US" dirty="0">
                <a:latin typeface="Arial" panose="020B0604020202020204" pitchFamily="34" charset="0"/>
                <a:cs typeface="Arial" panose="020B0604020202020204" pitchFamily="34" charset="0"/>
              </a:rPr>
              <a:t>download large files of student results. </a:t>
            </a:r>
          </a:p>
          <a:p>
            <a:pPr marL="165518" indent="-165518">
              <a:buFont typeface="Arial" panose="020B0604020202020204" pitchFamily="34" charset="0"/>
              <a:buChar char="•"/>
            </a:pPr>
            <a:r>
              <a:rPr lang="en-US" b="1" dirty="0">
                <a:latin typeface="Arial" panose="020B0604020202020204" pitchFamily="34" charset="0"/>
                <a:cs typeface="Arial" panose="020B0604020202020204" pitchFamily="34" charset="0"/>
              </a:rPr>
              <a:t>Inbox</a:t>
            </a:r>
            <a:r>
              <a:rPr lang="en-US" dirty="0">
                <a:latin typeface="Arial" panose="020B0604020202020204" pitchFamily="34" charset="0"/>
                <a:cs typeface="Arial" panose="020B0604020202020204" pitchFamily="34" charset="0"/>
              </a:rPr>
              <a:t> takes you to the Inbox section of </a:t>
            </a:r>
            <a:r>
              <a:rPr lang="en-US" b="0" i="0" dirty="0">
                <a:latin typeface="Arial" panose="020B0604020202020204" pitchFamily="34" charset="0"/>
                <a:cs typeface="Arial" panose="020B0604020202020204" pitchFamily="34" charset="0"/>
              </a:rPr>
              <a:t>the Retrieve Student</a:t>
            </a:r>
            <a:r>
              <a:rPr lang="en-US" b="0" i="0" baseline="0" dirty="0">
                <a:latin typeface="Arial" panose="020B0604020202020204" pitchFamily="34" charset="0"/>
                <a:cs typeface="Arial" panose="020B0604020202020204" pitchFamily="34" charset="0"/>
              </a:rPr>
              <a:t> Results page </a:t>
            </a:r>
            <a:r>
              <a:rPr lang="en-US" baseline="0" dirty="0">
                <a:latin typeface="Arial" panose="020B0604020202020204" pitchFamily="34" charset="0"/>
                <a:cs typeface="Arial" panose="020B0604020202020204" pitchFamily="34" charset="0"/>
              </a:rPr>
              <a:t>that </a:t>
            </a:r>
            <a:r>
              <a:rPr lang="en-US" dirty="0">
                <a:latin typeface="Arial" panose="020B0604020202020204" pitchFamily="34" charset="0"/>
                <a:cs typeface="Arial" panose="020B0604020202020204" pitchFamily="34" charset="0"/>
              </a:rPr>
              <a:t>lists the student data files you have requested.</a:t>
            </a:r>
          </a:p>
          <a:p>
            <a:pPr marL="165518" indent="-165518">
              <a:buFont typeface="Arial" panose="020B0604020202020204" pitchFamily="34" charset="0"/>
              <a:buChar char="•"/>
            </a:pPr>
            <a:r>
              <a:rPr lang="en-US" b="1" dirty="0">
                <a:latin typeface="Arial" panose="020B0604020202020204" pitchFamily="34" charset="0"/>
                <a:cs typeface="Arial" panose="020B0604020202020204" pitchFamily="34" charset="0"/>
              </a:rPr>
              <a:t>Search Students</a:t>
            </a:r>
            <a:r>
              <a:rPr lang="en-US" baseline="0" dirty="0">
                <a:latin typeface="Arial" panose="020B0604020202020204" pitchFamily="34" charset="0"/>
                <a:cs typeface="Arial" panose="020B0604020202020204" pitchFamily="34" charset="0"/>
              </a:rPr>
              <a:t> lets you </a:t>
            </a:r>
            <a:r>
              <a:rPr lang="en-US" dirty="0">
                <a:latin typeface="Arial" panose="020B0604020202020204" pitchFamily="34" charset="0"/>
                <a:cs typeface="Arial" panose="020B0604020202020204" pitchFamily="34" charset="0"/>
              </a:rPr>
              <a:t>search for student information </a:t>
            </a:r>
            <a:r>
              <a:rPr lang="en-US" baseline="0" dirty="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using the student’s name</a:t>
            </a:r>
            <a:r>
              <a:rPr lang="en-US" baseline="0" dirty="0">
                <a:latin typeface="Arial" panose="020B0604020202020204" pitchFamily="34" charset="0"/>
                <a:cs typeface="Arial" panose="020B0604020202020204" pitchFamily="34" charset="0"/>
              </a:rPr>
              <a:t> or </a:t>
            </a:r>
            <a:r>
              <a:rPr lang="en-US" dirty="0">
                <a:latin typeface="Arial" panose="020B0604020202020204" pitchFamily="34" charset="0"/>
                <a:cs typeface="Arial" panose="020B0604020202020204" pitchFamily="34" charset="0"/>
              </a:rPr>
              <a:t>SSID number. </a:t>
            </a:r>
          </a:p>
          <a:p>
            <a:pPr marL="165518" indent="-165518">
              <a:buFont typeface="Arial" panose="020B0604020202020204" pitchFamily="34" charset="0"/>
              <a:buChar char="•"/>
            </a:pPr>
            <a:r>
              <a:rPr lang="en-US" b="1" dirty="0">
                <a:latin typeface="Arial" panose="020B0604020202020204" pitchFamily="34" charset="0"/>
                <a:cs typeface="Arial" panose="020B0604020202020204" pitchFamily="34" charset="0"/>
              </a:rPr>
              <a:t>Upload Rosters </a:t>
            </a:r>
            <a:r>
              <a:rPr lang="en-US" b="0" dirty="0">
                <a:latin typeface="Arial" panose="020B0604020202020204" pitchFamily="34" charset="0"/>
                <a:cs typeface="Arial" panose="020B0604020202020204" pitchFamily="34" charset="0"/>
              </a:rPr>
              <a:t>allows you to upload a roster from your computer</a:t>
            </a:r>
            <a:endParaRPr lang="en-US" b="1" dirty="0">
              <a:latin typeface="Arial" panose="020B0604020202020204" pitchFamily="34" charset="0"/>
              <a:cs typeface="Arial" panose="020B0604020202020204" pitchFamily="34" charset="0"/>
            </a:endParaRPr>
          </a:p>
          <a:p>
            <a:pPr marL="165518" indent="-165518">
              <a:buFont typeface="Arial" panose="020B0604020202020204" pitchFamily="34" charset="0"/>
              <a:buChar char="•"/>
            </a:pPr>
            <a:r>
              <a:rPr lang="en-US" b="1" dirty="0">
                <a:latin typeface="Arial" panose="020B0604020202020204" pitchFamily="34" charset="0"/>
                <a:cs typeface="Arial" panose="020B0604020202020204" pitchFamily="34" charset="0"/>
              </a:rPr>
              <a:t>Add Roster</a:t>
            </a:r>
            <a:r>
              <a:rPr lang="en-US" b="1"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allows you to create custom rosters of your students for data analysis</a:t>
            </a:r>
          </a:p>
          <a:p>
            <a:pPr marL="165518" indent="-165518" eaLnBrk="1" fontAlgn="auto" hangingPunct="1">
              <a:spcBef>
                <a:spcPts val="0"/>
              </a:spcBef>
              <a:spcAft>
                <a:spcPts val="0"/>
              </a:spcAft>
              <a:buFont typeface="Arial" panose="020B0604020202020204" pitchFamily="34" charset="0"/>
              <a:buChar char="•"/>
              <a:defRPr/>
            </a:pPr>
            <a:r>
              <a:rPr lang="en-US" b="1" dirty="0">
                <a:latin typeface="Arial" panose="020B0604020202020204" pitchFamily="34" charset="0"/>
                <a:cs typeface="Arial" panose="020B0604020202020204" pitchFamily="34" charset="0"/>
              </a:rPr>
              <a:t>View/Edit Rosters</a:t>
            </a:r>
            <a:r>
              <a:rPr lang="en-US" dirty="0">
                <a:latin typeface="Arial" panose="020B0604020202020204" pitchFamily="34" charset="0"/>
                <a:cs typeface="Arial" panose="020B0604020202020204" pitchFamily="34" charset="0"/>
              </a:rPr>
              <a:t> allows you to view existing rosters and add</a:t>
            </a:r>
            <a:r>
              <a:rPr lang="en-US" baseline="0" dirty="0">
                <a:latin typeface="Arial" panose="020B0604020202020204" pitchFamily="34" charset="0"/>
                <a:cs typeface="Arial" panose="020B0604020202020204" pitchFamily="34" charset="0"/>
              </a:rPr>
              <a:t> or remove students from them as desired</a:t>
            </a:r>
            <a:r>
              <a:rPr lang="en-US" dirty="0">
                <a:latin typeface="Arial" panose="020B0604020202020204" pitchFamily="34" charset="0"/>
                <a:cs typeface="Arial" panose="020B0604020202020204" pitchFamily="34" charset="0"/>
              </a:rPr>
              <a:t>.</a:t>
            </a:r>
            <a:endParaRPr lang="en-US" baseline="0" dirty="0">
              <a:latin typeface="Arial" panose="020B0604020202020204" pitchFamily="34" charset="0"/>
              <a:cs typeface="Arial" panose="020B0604020202020204" pitchFamily="34" charset="0"/>
            </a:endParaRPr>
          </a:p>
          <a:p>
            <a:pPr marL="165518" indent="-165518">
              <a:buFont typeface="Arial" panose="020B0604020202020204" pitchFamily="34" charset="0"/>
              <a:buChar char="•"/>
              <a:defRPr/>
            </a:pPr>
            <a:r>
              <a:rPr lang="en-US" b="0"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Help</a:t>
            </a:r>
            <a:r>
              <a:rPr lang="en-US" dirty="0">
                <a:latin typeface="Arial" panose="020B0604020202020204" pitchFamily="34" charset="0"/>
                <a:cs typeface="Arial" panose="020B0604020202020204" pitchFamily="34" charset="0"/>
              </a:rPr>
              <a:t> button is where users may find useful</a:t>
            </a:r>
            <a:r>
              <a:rPr lang="en-US" baseline="0" dirty="0">
                <a:latin typeface="Arial" panose="020B0604020202020204" pitchFamily="34" charset="0"/>
                <a:cs typeface="Arial" panose="020B0604020202020204" pitchFamily="34" charset="0"/>
              </a:rPr>
              <a:t> information and step-by-step instructions for performing tasks in ORS</a:t>
            </a:r>
            <a:r>
              <a:rPr lang="en-US" dirty="0">
                <a:latin typeface="Arial" panose="020B0604020202020204" pitchFamily="34" charset="0"/>
                <a:cs typeface="Arial" panose="020B0604020202020204" pitchFamily="34" charset="0"/>
              </a:rPr>
              <a:t>.</a:t>
            </a:r>
          </a:p>
          <a:p>
            <a:pPr marL="165518" indent="-165518">
              <a:buFont typeface="Arial" panose="020B0604020202020204" pitchFamily="34" charset="0"/>
              <a:buChar char="•"/>
              <a:defRPr/>
            </a:pPr>
            <a:r>
              <a:rPr lang="en-US" b="1" dirty="0">
                <a:latin typeface="Arial" panose="020B0604020202020204" pitchFamily="34" charset="0"/>
                <a:cs typeface="Arial" panose="020B0604020202020204" pitchFamily="34" charset="0"/>
              </a:rPr>
              <a:t>Print</a:t>
            </a:r>
            <a:r>
              <a:rPr lang="en-US" baseline="0" dirty="0">
                <a:latin typeface="Arial" panose="020B0604020202020204" pitchFamily="34" charset="0"/>
                <a:cs typeface="Arial" panose="020B0604020202020204" pitchFamily="34" charset="0"/>
              </a:rPr>
              <a:t> provides options to </a:t>
            </a:r>
            <a:r>
              <a:rPr lang="en-US" dirty="0">
                <a:latin typeface="Arial" panose="020B0604020202020204" pitchFamily="34" charset="0"/>
                <a:cs typeface="Arial" panose="020B0604020202020204" pitchFamily="34" charset="0"/>
              </a:rPr>
              <a:t>print the data displayed on the page. </a:t>
            </a:r>
          </a:p>
          <a:p>
            <a:pPr marL="165518" indent="-165518">
              <a:buFont typeface="Arial" panose="020B0604020202020204" pitchFamily="34" charset="0"/>
              <a:buChar char="•"/>
              <a:defRPr/>
            </a:pPr>
            <a:r>
              <a:rPr lang="en-US" b="1" dirty="0">
                <a:latin typeface="Arial" panose="020B0604020202020204" pitchFamily="34" charset="0"/>
                <a:cs typeface="Arial" panose="020B0604020202020204" pitchFamily="34" charset="0"/>
              </a:rPr>
              <a:t>Export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exports the data displayed on the page as an Excel file. </a:t>
            </a:r>
          </a:p>
          <a:p>
            <a:pPr marL="165518" marR="0" lvl="0" indent="-16551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Definitions</a:t>
            </a:r>
            <a:r>
              <a:rPr lang="en-US" dirty="0">
                <a:latin typeface="Arial" panose="020B0604020202020204" pitchFamily="34" charset="0"/>
                <a:cs typeface="Arial" panose="020B0604020202020204" pitchFamily="34" charset="0"/>
              </a:rPr>
              <a:t> provides definitions for terms specific to the report you are viewing. This tool only appears on some pages.</a:t>
            </a:r>
          </a:p>
          <a:p>
            <a:pPr marL="165518" indent="-16551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44329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a:solidFill>
                  <a:srgbClr val="2E4488"/>
                </a:solidFill>
              </a:rPr>
              <a:t>When you click </a:t>
            </a:r>
            <a:r>
              <a:rPr lang="en-US" sz="1200" b="1" i="0" dirty="0">
                <a:solidFill>
                  <a:srgbClr val="2E4488"/>
                </a:solidFill>
              </a:rPr>
              <a:t>Score Reports</a:t>
            </a:r>
            <a:r>
              <a:rPr lang="en-US" sz="1200" i="0" dirty="0">
                <a:solidFill>
                  <a:srgbClr val="2E4488"/>
                </a:solidFill>
              </a:rPr>
              <a:t> on the </a:t>
            </a:r>
            <a:r>
              <a:rPr lang="en-US" sz="1200" b="0" i="0" dirty="0">
                <a:solidFill>
                  <a:srgbClr val="2E4488"/>
                </a:solidFill>
              </a:rPr>
              <a:t>Welcome Page </a:t>
            </a:r>
            <a:r>
              <a:rPr lang="en-US" sz="1200" i="0" dirty="0">
                <a:solidFill>
                  <a:srgbClr val="2E4488"/>
                </a:solidFill>
              </a:rPr>
              <a:t>or from the banner, the </a:t>
            </a:r>
            <a:r>
              <a:rPr lang="en-US" sz="1200" b="0" i="0" dirty="0">
                <a:solidFill>
                  <a:srgbClr val="2E4488"/>
                </a:solidFill>
              </a:rPr>
              <a:t>Home Page Dashboard </a:t>
            </a:r>
            <a:r>
              <a:rPr lang="en-US" sz="1200" i="0" dirty="0">
                <a:solidFill>
                  <a:srgbClr val="2E4488"/>
                </a:solidFill>
              </a:rPr>
              <a:t>appears. We will discuss this page in more detail later in the presentation.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rgbClr val="2E4488"/>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rgbClr val="2E4488"/>
              </a:solidFill>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354107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click Reports and Files and hover over it, you will be directed to the </a:t>
            </a:r>
            <a:r>
              <a:rPr lang="en-US" b="1" dirty="0">
                <a:latin typeface="Arial" panose="020B0604020202020204" pitchFamily="34" charset="0"/>
                <a:cs typeface="Arial" panose="020B0604020202020204" pitchFamily="34" charset="0"/>
              </a:rPr>
              <a:t>Retrieve Student Results </a:t>
            </a:r>
            <a:r>
              <a:rPr lang="en-US" dirty="0">
                <a:latin typeface="Arial" panose="020B0604020202020204" pitchFamily="34" charset="0"/>
                <a:cs typeface="Arial" panose="020B0604020202020204" pitchFamily="34" charset="0"/>
              </a:rPr>
              <a:t>page. On this page, you can </a:t>
            </a:r>
            <a:r>
              <a:rPr lang="en-US" b="1" dirty="0">
                <a:latin typeface="Arial" panose="020B0604020202020204" pitchFamily="34" charset="0"/>
                <a:cs typeface="Arial" panose="020B0604020202020204" pitchFamily="34" charset="0"/>
              </a:rPr>
              <a:t>export </a:t>
            </a:r>
            <a:r>
              <a:rPr lang="en-US" dirty="0">
                <a:latin typeface="Arial" panose="020B0604020202020204" pitchFamily="34" charset="0"/>
                <a:cs typeface="Arial" panose="020B0604020202020204" pitchFamily="34" charset="0"/>
              </a:rPr>
              <a:t>individual student reports</a:t>
            </a:r>
            <a:r>
              <a:rPr lang="en-US" baseline="0" dirty="0">
                <a:latin typeface="Arial" panose="020B0604020202020204" pitchFamily="34" charset="0"/>
                <a:cs typeface="Arial" panose="020B0604020202020204" pitchFamily="34" charset="0"/>
              </a:rPr>
              <a:t> for your students or </a:t>
            </a:r>
            <a:r>
              <a:rPr lang="en-US" dirty="0">
                <a:latin typeface="Arial" panose="020B0604020202020204" pitchFamily="34" charset="0"/>
                <a:cs typeface="Arial" panose="020B0604020202020204" pitchFamily="34" charset="0"/>
              </a:rPr>
              <a:t>a spreadsheet</a:t>
            </a:r>
            <a:r>
              <a:rPr lang="en-US" baseline="0" dirty="0">
                <a:latin typeface="Arial" panose="020B0604020202020204" pitchFamily="34" charset="0"/>
                <a:cs typeface="Arial" panose="020B0604020202020204" pitchFamily="34" charset="0"/>
              </a:rPr>
              <a:t> containing detailed student score data.  A report will be sent to your Inbox. This is the fastest and easiest way to download screener results for multiple students at one time.</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also export a student data file for the screener by district, school, teacher, or roster. The data file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contains students’ personal information, including enrolled school and grade level, as well as their screener scores and domain scores. You can export the data file in Excel</a:t>
            </a:r>
            <a:r>
              <a:rPr lang="en-US" baseline="0" dirty="0">
                <a:latin typeface="Arial" panose="020B0604020202020204" pitchFamily="34" charset="0"/>
                <a:cs typeface="Arial" panose="020B0604020202020204" pitchFamily="34" charset="0"/>
              </a:rPr>
              <a:t> or CSV </a:t>
            </a:r>
            <a:r>
              <a:rPr lang="en-US" dirty="0">
                <a:latin typeface="Arial" panose="020B0604020202020204" pitchFamily="34" charset="0"/>
                <a:cs typeface="Arial" panose="020B0604020202020204" pitchFamily="34" charset="0"/>
              </a:rPr>
              <a:t>format.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export a report: </a:t>
            </a:r>
          </a:p>
          <a:p>
            <a:pPr marL="0" indent="0">
              <a:buNone/>
            </a:pPr>
            <a:r>
              <a:rPr lang="en-US" dirty="0">
                <a:latin typeface="Arial" panose="020B0604020202020204" pitchFamily="34" charset="0"/>
                <a:cs typeface="Arial" panose="020B0604020202020204" pitchFamily="34" charset="0"/>
              </a:rPr>
              <a:t>First,</a:t>
            </a:r>
            <a:r>
              <a:rPr lang="en-US" baseline="0" dirty="0">
                <a:latin typeface="Arial" panose="020B0604020202020204" pitchFamily="34" charset="0"/>
                <a:cs typeface="Arial" panose="020B0604020202020204" pitchFamily="34" charset="0"/>
              </a:rPr>
              <a:t> s</a:t>
            </a:r>
            <a:r>
              <a:rPr lang="en-US" dirty="0">
                <a:latin typeface="Arial" panose="020B0604020202020204" pitchFamily="34" charset="0"/>
                <a:cs typeface="Arial" panose="020B0604020202020204" pitchFamily="34" charset="0"/>
              </a:rPr>
              <a:t>elect a report from the </a:t>
            </a:r>
            <a:r>
              <a:rPr lang="en-US" b="1" i="0" dirty="0">
                <a:latin typeface="Arial" panose="020B0604020202020204" pitchFamily="34" charset="0"/>
                <a:cs typeface="Arial" panose="020B0604020202020204" pitchFamily="34" charset="0"/>
              </a:rPr>
              <a:t>Report Type </a:t>
            </a:r>
            <a:r>
              <a:rPr lang="en-US" dirty="0">
                <a:latin typeface="Arial" panose="020B0604020202020204" pitchFamily="34" charset="0"/>
                <a:cs typeface="Arial" panose="020B0604020202020204" pitchFamily="34" charset="0"/>
              </a:rPr>
              <a:t>drop-down</a:t>
            </a:r>
            <a:r>
              <a:rPr lang="en-US" baseline="0" dirty="0">
                <a:latin typeface="Arial" panose="020B0604020202020204" pitchFamily="34" charset="0"/>
                <a:cs typeface="Arial" panose="020B0604020202020204" pitchFamily="34" charset="0"/>
              </a:rPr>
              <a:t> list. You may download either </a:t>
            </a:r>
            <a:r>
              <a:rPr lang="en-US" b="1" baseline="0" dirty="0">
                <a:latin typeface="Arial" panose="020B0604020202020204" pitchFamily="34" charset="0"/>
                <a:cs typeface="Arial" panose="020B0604020202020204" pitchFamily="34" charset="0"/>
              </a:rPr>
              <a:t>Student Data</a:t>
            </a:r>
            <a:r>
              <a:rPr lang="en-US" baseline="0" dirty="0">
                <a:latin typeface="Arial" panose="020B0604020202020204" pitchFamily="34" charset="0"/>
                <a:cs typeface="Arial" panose="020B0604020202020204" pitchFamily="34" charset="0"/>
              </a:rPr>
              <a:t> or </a:t>
            </a:r>
            <a:r>
              <a:rPr lang="en-US" b="1" baseline="0" dirty="0">
                <a:latin typeface="Arial" panose="020B0604020202020204" pitchFamily="34" charset="0"/>
                <a:cs typeface="Arial" panose="020B0604020202020204" pitchFamily="34" charset="0"/>
              </a:rPr>
              <a:t>PDFs of Student Reports</a:t>
            </a:r>
            <a:r>
              <a:rPr lang="en-US" baseline="0"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buFont typeface="+mj-lt"/>
              <a:buNone/>
            </a:pPr>
            <a:r>
              <a:rPr lang="en-US" u="none" dirty="0">
                <a:latin typeface="Arial" panose="020B0604020202020204" pitchFamily="34" charset="0"/>
                <a:cs typeface="Arial" panose="020B0604020202020204" pitchFamily="34" charset="0"/>
              </a:rPr>
              <a:t>Then, select the parameters for your file from</a:t>
            </a:r>
            <a:r>
              <a:rPr lang="en-US" u="none" baseline="0" dirty="0">
                <a:latin typeface="Arial" panose="020B0604020202020204" pitchFamily="34" charset="0"/>
                <a:cs typeface="Arial" panose="020B0604020202020204" pitchFamily="34" charset="0"/>
              </a:rPr>
              <a:t> the available drop-down lists and c</a:t>
            </a:r>
            <a:r>
              <a:rPr lang="en-US" u="none" dirty="0">
                <a:latin typeface="Arial" panose="020B0604020202020204" pitchFamily="34" charset="0"/>
                <a:cs typeface="Arial" panose="020B0604020202020204" pitchFamily="34" charset="0"/>
              </a:rPr>
              <a:t>lick </a:t>
            </a:r>
            <a:r>
              <a:rPr lang="en-US" b="1" u="none" dirty="0">
                <a:latin typeface="Arial" panose="020B0604020202020204" pitchFamily="34" charset="0"/>
                <a:cs typeface="Arial" panose="020B0604020202020204" pitchFamily="34" charset="0"/>
              </a:rPr>
              <a:t>Download</a:t>
            </a:r>
            <a:r>
              <a:rPr lang="en-US" u="none" dirty="0">
                <a:latin typeface="Arial" panose="020B0604020202020204" pitchFamily="34" charset="0"/>
                <a:cs typeface="Arial" panose="020B0604020202020204" pitchFamily="34" charset="0"/>
              </a:rPr>
              <a:t>. You will be informed via email once the file is ready.</a:t>
            </a:r>
          </a:p>
          <a:p>
            <a:pPr marL="0" indent="0">
              <a:buFont typeface="+mj-lt"/>
              <a:buNone/>
            </a:pPr>
            <a:endParaRPr lang="en-US" dirty="0">
              <a:latin typeface="Arial" panose="020B0604020202020204" pitchFamily="34" charset="0"/>
              <a:cs typeface="Arial" panose="020B0604020202020204" pitchFamily="34" charset="0"/>
            </a:endParaRPr>
          </a:p>
          <a:p>
            <a:pPr marL="0" indent="0">
              <a:buFont typeface="+mj-lt"/>
              <a:buNone/>
            </a:pPr>
            <a:r>
              <a:rPr lang="en-US" dirty="0">
                <a:latin typeface="Arial" panose="020B0604020202020204" pitchFamily="34" charset="0"/>
                <a:cs typeface="Arial" panose="020B0604020202020204" pitchFamily="34" charset="0"/>
              </a:rPr>
              <a:t>You can </a:t>
            </a:r>
            <a:r>
              <a:rPr lang="en-US" b="1" dirty="0">
                <a:latin typeface="Arial" panose="020B0604020202020204" pitchFamily="34" charset="0"/>
                <a:cs typeface="Arial" panose="020B0604020202020204" pitchFamily="34" charset="0"/>
              </a:rPr>
              <a:t>Filter By specific categories.  </a:t>
            </a:r>
            <a:r>
              <a:rPr lang="en-US" b="0" dirty="0">
                <a:latin typeface="Arial" panose="020B0604020202020204" pitchFamily="34" charset="0"/>
                <a:cs typeface="Arial" panose="020B0604020202020204" pitchFamily="34" charset="0"/>
              </a:rPr>
              <a:t>They are English Learner Status, Enrolled Grade, Ethnicity, Gender, IDEA Indicator, and</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ALL.</a:t>
            </a:r>
          </a:p>
          <a:p>
            <a:pPr marL="0" indent="0">
              <a:buFont typeface="+mj-lt"/>
              <a:buNone/>
            </a:pPr>
            <a:endParaRPr lang="en-US" b="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mj-lt"/>
              <a:buNone/>
              <a:tabLst/>
              <a:defRPr/>
            </a:pPr>
            <a:r>
              <a:rPr lang="en-US" dirty="0">
                <a:latin typeface="Arial" panose="020B0604020202020204" pitchFamily="34" charset="0"/>
                <a:cs typeface="Arial" panose="020B0604020202020204" pitchFamily="34" charset="0"/>
              </a:rPr>
              <a:t>Finally,</a:t>
            </a:r>
            <a:r>
              <a:rPr lang="en-US" baseline="0" dirty="0">
                <a:latin typeface="Arial" panose="020B0604020202020204" pitchFamily="34" charset="0"/>
                <a:cs typeface="Arial" panose="020B0604020202020204" pitchFamily="34" charset="0"/>
              </a:rPr>
              <a:t> when your file is </a:t>
            </a:r>
            <a:r>
              <a:rPr lang="en-US" dirty="0">
                <a:latin typeface="Arial" panose="020B0604020202020204" pitchFamily="34" charset="0"/>
                <a:cs typeface="Arial" panose="020B0604020202020204" pitchFamily="34" charset="0"/>
              </a:rPr>
              <a:t>ready, </a:t>
            </a:r>
            <a:r>
              <a:rPr lang="en-US" sz="1200" dirty="0"/>
              <a:t>click </a:t>
            </a:r>
            <a:r>
              <a:rPr lang="en-US" sz="1200" b="1" dirty="0"/>
              <a:t>Export to Inbox</a:t>
            </a:r>
            <a:r>
              <a:rPr lang="en-US" sz="1200" dirty="0"/>
              <a:t> below Step #1.  </a:t>
            </a:r>
            <a:r>
              <a:rPr lang="en-US" sz="1200" u="none" dirty="0"/>
              <a:t>Your file </a:t>
            </a:r>
            <a:r>
              <a:rPr lang="en-US" sz="1200" u="none" baseline="0" dirty="0"/>
              <a:t>will be in the Inbox.</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264673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dirty="0"/>
              <a:t>From your </a:t>
            </a:r>
            <a:r>
              <a:rPr lang="en-US" sz="1200" b="1" u="none" dirty="0"/>
              <a:t>Inbox </a:t>
            </a:r>
            <a:r>
              <a:rPr lang="en-US" sz="1200" u="none" dirty="0"/>
              <a:t>c</a:t>
            </a:r>
            <a:r>
              <a:rPr lang="en-US" sz="1200" dirty="0"/>
              <a:t>lick the</a:t>
            </a:r>
            <a:r>
              <a:rPr lang="en-US" sz="1200" b="1" dirty="0"/>
              <a:t> </a:t>
            </a:r>
            <a:r>
              <a:rPr lang="en-US" sz="1200" b="0" dirty="0"/>
              <a:t>file</a:t>
            </a:r>
            <a:r>
              <a:rPr lang="en-US" sz="1200" b="1" dirty="0"/>
              <a:t> Name</a:t>
            </a:r>
            <a:r>
              <a:rPr lang="en-US" sz="1200" dirty="0"/>
              <a:t> </a:t>
            </a:r>
            <a:r>
              <a:rPr lang="en-US" sz="1200" u="none" strike="noStrike" dirty="0"/>
              <a:t>to </a:t>
            </a:r>
            <a:r>
              <a:rPr lang="en-US" sz="1200" u="none" strike="noStrike" baseline="0" dirty="0"/>
              <a:t>save </a:t>
            </a:r>
            <a:r>
              <a:rPr lang="en-US" sz="1200" u="none" dirty="0"/>
              <a:t>the file to</a:t>
            </a:r>
            <a:r>
              <a:rPr lang="en-US" sz="1200" u="none" baseline="0" dirty="0"/>
              <a:t> your computer. </a:t>
            </a:r>
            <a:r>
              <a:rPr lang="en-US" dirty="0">
                <a:latin typeface="Arial" panose="020B0604020202020204" pitchFamily="34" charset="0"/>
                <a:cs typeface="Arial" panose="020B0604020202020204" pitchFamily="34" charset="0"/>
              </a:rPr>
              <a:t>Your file will continue to be available for 30 days in 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If you download</a:t>
            </a:r>
            <a:r>
              <a:rPr lang="en-US" baseline="0" dirty="0">
                <a:latin typeface="Arial" panose="020B0604020202020204" pitchFamily="34" charset="0"/>
                <a:cs typeface="Arial" panose="020B0604020202020204" pitchFamily="34" charset="0"/>
              </a:rPr>
              <a:t> a</a:t>
            </a:r>
            <a:r>
              <a:rPr lang="en-US" dirty="0">
                <a:latin typeface="Arial" panose="020B0604020202020204" pitchFamily="34" charset="0"/>
                <a:cs typeface="Arial" panose="020B0604020202020204" pitchFamily="34" charset="0"/>
              </a:rPr>
              <a:t> ZIP file containing Individual</a:t>
            </a:r>
            <a:r>
              <a:rPr lang="en-US" baseline="0" dirty="0">
                <a:latin typeface="Arial" panose="020B0604020202020204" pitchFamily="34" charset="0"/>
                <a:cs typeface="Arial" panose="020B0604020202020204" pitchFamily="34" charset="0"/>
              </a:rPr>
              <a:t> Student Reports </a:t>
            </a:r>
            <a:r>
              <a:rPr lang="en-US" sz="1200" kern="1200" dirty="0">
                <a:solidFill>
                  <a:schemeClr val="tx1"/>
                </a:solidFill>
                <a:effectLst/>
                <a:latin typeface="ITC Franklin Gothic Std Bk Cd"/>
                <a:ea typeface="ＭＳ Ｐゴシック" pitchFamily="-48" charset="-128"/>
                <a:cs typeface="ＭＳ Ｐゴシック"/>
              </a:rPr>
              <a:t>for your students,</a:t>
            </a:r>
            <a:r>
              <a:rPr lang="en-US" sz="1200" kern="1200" baseline="0" dirty="0">
                <a:solidFill>
                  <a:schemeClr val="tx1"/>
                </a:solidFill>
                <a:effectLst/>
                <a:latin typeface="ITC Franklin Gothic Std Bk Cd"/>
                <a:ea typeface="ＭＳ Ｐゴシック" pitchFamily="-48" charset="-128"/>
                <a:cs typeface="ＭＳ Ｐゴシック"/>
              </a:rPr>
              <a:t> the ZIP file will include a</a:t>
            </a:r>
            <a:r>
              <a:rPr lang="en-US" sz="1200" kern="1200" dirty="0">
                <a:solidFill>
                  <a:schemeClr val="tx1"/>
                </a:solidFill>
                <a:effectLst/>
                <a:latin typeface="ITC Franklin Gothic Std Bk Cd"/>
                <a:ea typeface="ＭＳ Ｐゴシック" pitchFamily="-48" charset="-128"/>
                <a:cs typeface="ＭＳ Ｐゴシック"/>
              </a:rPr>
              <a:t> </a:t>
            </a:r>
            <a:r>
              <a:rPr lang="en-US" sz="1200" kern="1200" baseline="0" dirty="0">
                <a:solidFill>
                  <a:schemeClr val="tx1"/>
                </a:solidFill>
                <a:effectLst/>
                <a:latin typeface="ITC Franklin Gothic Std Bk Cd"/>
                <a:ea typeface="ＭＳ Ｐゴシック" pitchFamily="-48" charset="-128"/>
                <a:cs typeface="ＭＳ Ｐゴシック"/>
              </a:rPr>
              <a:t>CSV manifest that lists all the PDF reports included in the ZIP file.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If you are unable to download your report within 30 days, it will become unavailable.  However, you may</a:t>
            </a:r>
            <a:r>
              <a:rPr lang="en-US" baseline="0" dirty="0">
                <a:latin typeface="Arial" panose="020B0604020202020204" pitchFamily="34" charset="0"/>
                <a:cs typeface="Arial" panose="020B0604020202020204" pitchFamily="34" charset="0"/>
              </a:rPr>
              <a:t> always generate the report by following these steps again.</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348883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916517" y="4424899"/>
            <a:ext cx="10972800" cy="935641"/>
          </a:xfrm>
          <a:prstGeom prst="rect">
            <a:avLst/>
          </a:prstGeo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a:t>Click to edit Master text styles</a:t>
            </a:r>
          </a:p>
          <a:p>
            <a:pPr marL="457200" lvl="1" indent="-457200" algn="l" rtl="0" eaLnBrk="1" fontAlgn="base" hangingPunct="1">
              <a:spcBef>
                <a:spcPct val="20000"/>
              </a:spcBef>
              <a:spcAft>
                <a:spcPct val="0"/>
              </a:spcAft>
            </a:pPr>
            <a:r>
              <a:rPr lang="en-US"/>
              <a:t>Second level</a:t>
            </a:r>
          </a:p>
        </p:txBody>
      </p:sp>
      <p:sp>
        <p:nvSpPr>
          <p:cNvPr id="2" name="Title 1"/>
          <p:cNvSpPr>
            <a:spLocks noGrp="1"/>
          </p:cNvSpPr>
          <p:nvPr>
            <p:ph type="title"/>
          </p:nvPr>
        </p:nvSpPr>
        <p:spPr>
          <a:xfrm>
            <a:off x="911749" y="905710"/>
            <a:ext cx="10971217" cy="1785104"/>
          </a:xfrm>
          <a:prstGeom prst="rect">
            <a:avLst/>
          </a:prstGeom>
        </p:spPr>
        <p:txBody>
          <a:bodyPr>
            <a:normAutofit/>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8559799" y="6046887"/>
            <a:ext cx="3323167" cy="153888"/>
          </a:xfrm>
          <a:prstGeom prst="rect">
            <a:avLst/>
          </a:prstGeom>
        </p:spPr>
        <p:txBody>
          <a:bodyPr/>
          <a:lstStyle>
            <a:lvl1pPr>
              <a:defRPr>
                <a:solidFill>
                  <a:schemeClr val="tx2">
                    <a:lumMod val="75000"/>
                  </a:schemeClr>
                </a:solidFill>
              </a:defRPr>
            </a:lvl1pPr>
          </a:lstStyle>
          <a:p>
            <a:r>
              <a:rPr lang="en-US" dirty="0"/>
              <a:t>Month 20XX</a:t>
            </a:r>
          </a:p>
        </p:txBody>
      </p:sp>
      <p:sp>
        <p:nvSpPr>
          <p:cNvPr id="4" name="Footer Placeholder 3"/>
          <p:cNvSpPr>
            <a:spLocks noGrp="1"/>
          </p:cNvSpPr>
          <p:nvPr>
            <p:ph type="ftr" sz="quarter" idx="11"/>
          </p:nvPr>
        </p:nvSpPr>
        <p:spPr>
          <a:xfrm>
            <a:off x="7104454" y="6567845"/>
            <a:ext cx="4778513" cy="123111"/>
          </a:xfrm>
          <a:prstGeom prst="rect">
            <a:avLst/>
          </a:prstGeom>
        </p:spPr>
        <p:txBody>
          <a:bodyPr/>
          <a:lstStyle/>
          <a:p>
            <a:r>
              <a:rPr lang="en-US" dirty="0"/>
              <a:t>Copyright © 20XX American Institutes for Research. All rights reserved.</a:t>
            </a:r>
          </a:p>
        </p:txBody>
      </p:sp>
      <p:sp>
        <p:nvSpPr>
          <p:cNvPr id="6" name="Text Placeholder 5"/>
          <p:cNvSpPr>
            <a:spLocks noGrp="1"/>
          </p:cNvSpPr>
          <p:nvPr>
            <p:ph type="body" sz="quarter" idx="12"/>
          </p:nvPr>
        </p:nvSpPr>
        <p:spPr>
          <a:xfrm>
            <a:off x="916518" y="2938998"/>
            <a:ext cx="10966449" cy="1404402"/>
          </a:xfrm>
          <a:prstGeom prst="rect">
            <a:avLst/>
          </a:prstGeo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385237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sp>
        <p:nvSpPr>
          <p:cNvPr id="6" name="Rectangle 5"/>
          <p:cNvSpPr/>
          <p:nvPr userDrawn="1"/>
        </p:nvSpPr>
        <p:spPr bwMode="gray">
          <a:xfrm>
            <a:off x="0" y="1701579"/>
            <a:ext cx="1219200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solidFill>
                <a:prstClr val="white"/>
              </a:solidFill>
            </a:endParaRPr>
          </a:p>
        </p:txBody>
      </p:sp>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886E7A4-B5B1-4B0F-97C9-2320FCA406E8}" type="datetimeFigureOut">
              <a:rPr lang="en-US" smtClean="0"/>
              <a:t>7/11/2019</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4F4E84D-FCC9-4468-B568-FA94B8AD6FCE}" type="slidenum">
              <a:rPr lang="en-US" smtClean="0"/>
              <a:t>‹#›</a:t>
            </a:fld>
            <a:endParaRPr lang="en-US" dirty="0"/>
          </a:p>
        </p:txBody>
      </p:sp>
    </p:spTree>
    <p:extLst>
      <p:ext uri="{BB962C8B-B14F-4D97-AF65-F5344CB8AC3E}">
        <p14:creationId xmlns:p14="http://schemas.microsoft.com/office/powerpoint/2010/main" val="498814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826E50-6848-4FD4-BC7A-27A8F84E8C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5" y="0"/>
            <a:ext cx="12190615" cy="6858000"/>
          </a:xfrm>
          <a:prstGeom prst="rect">
            <a:avLst/>
          </a:prstGeom>
        </p:spPr>
      </p:pic>
      <p:sp>
        <p:nvSpPr>
          <p:cNvPr id="8" name="Title Placeholder 1">
            <a:extLst>
              <a:ext uri="{FF2B5EF4-FFF2-40B4-BE49-F238E27FC236}">
                <a16:creationId xmlns:a16="http://schemas.microsoft.com/office/drawing/2014/main" id="{0C99D7FC-5ACE-491A-BE99-84D93D112739}"/>
              </a:ext>
            </a:extLst>
          </p:cNvPr>
          <p:cNvSpPr>
            <a:spLocks noGrp="1"/>
          </p:cNvSpPr>
          <p:nvPr>
            <p:ph type="title"/>
          </p:nvPr>
        </p:nvSpPr>
        <p:spPr bwMode="gray">
          <a:xfrm>
            <a:off x="911858" y="1321816"/>
            <a:ext cx="10971223" cy="76944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9" name="Text Placeholder 2">
            <a:extLst>
              <a:ext uri="{FF2B5EF4-FFF2-40B4-BE49-F238E27FC236}">
                <a16:creationId xmlns:a16="http://schemas.microsoft.com/office/drawing/2014/main" id="{D7F8117D-3D2B-43A9-9C76-C53D04C65527}"/>
              </a:ext>
            </a:extLst>
          </p:cNvPr>
          <p:cNvSpPr>
            <a:spLocks noGrp="1"/>
          </p:cNvSpPr>
          <p:nvPr>
            <p:ph type="body" idx="1"/>
          </p:nvPr>
        </p:nvSpPr>
        <p:spPr bwMode="gray">
          <a:xfrm>
            <a:off x="911915" y="2458327"/>
            <a:ext cx="10971108"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p:txBody>
      </p:sp>
      <p:sp>
        <p:nvSpPr>
          <p:cNvPr id="10" name="Date Placeholder 1">
            <a:extLst>
              <a:ext uri="{FF2B5EF4-FFF2-40B4-BE49-F238E27FC236}">
                <a16:creationId xmlns:a16="http://schemas.microsoft.com/office/drawing/2014/main" id="{D46B3418-FFE1-4810-878A-7DB8D79EDBEB}"/>
              </a:ext>
            </a:extLst>
          </p:cNvPr>
          <p:cNvSpPr>
            <a:spLocks noGrp="1"/>
          </p:cNvSpPr>
          <p:nvPr>
            <p:ph type="dt" sz="half" idx="2"/>
          </p:nvPr>
        </p:nvSpPr>
        <p:spPr bwMode="gray">
          <a:xfrm>
            <a:off x="8559799" y="6046887"/>
            <a:ext cx="3323167" cy="153888"/>
          </a:xfrm>
          <a:prstGeom prst="rect">
            <a:avLst/>
          </a:prstGeom>
        </p:spPr>
        <p:txBody>
          <a:bodyPr vert="horz" lIns="0" tIns="0" rIns="0" bIns="0" rtlCol="0" anchor="ctr">
            <a:spAutoFit/>
          </a:bodyPr>
          <a:lstStyle>
            <a:lvl1pPr algn="r">
              <a:defRPr sz="1000">
                <a:solidFill>
                  <a:schemeClr val="tx2">
                    <a:lumMod val="75000"/>
                  </a:schemeClr>
                </a:solidFill>
              </a:defRPr>
            </a:lvl1pPr>
          </a:lstStyle>
          <a:p>
            <a:pPr fontAlgn="base">
              <a:spcBef>
                <a:spcPct val="0"/>
              </a:spcBef>
              <a:spcAft>
                <a:spcPct val="0"/>
              </a:spcAft>
            </a:pPr>
            <a:r>
              <a:rPr lang="en-US" dirty="0">
                <a:solidFill>
                  <a:srgbClr val="2F68A4">
                    <a:lumMod val="75000"/>
                  </a:srgbClr>
                </a:solidFill>
                <a:ea typeface="ＭＳ Ｐゴシック"/>
              </a:rPr>
              <a:t>Month 20XX</a:t>
            </a:r>
          </a:p>
        </p:txBody>
      </p:sp>
      <p:sp>
        <p:nvSpPr>
          <p:cNvPr id="11" name="Footer Placeholder 2">
            <a:extLst>
              <a:ext uri="{FF2B5EF4-FFF2-40B4-BE49-F238E27FC236}">
                <a16:creationId xmlns:a16="http://schemas.microsoft.com/office/drawing/2014/main" id="{A4F1B160-E6A7-4A08-A175-063147AF6B3C}"/>
              </a:ext>
            </a:extLst>
          </p:cNvPr>
          <p:cNvSpPr>
            <a:spLocks noGrp="1"/>
          </p:cNvSpPr>
          <p:nvPr>
            <p:ph type="ftr" sz="quarter" idx="3"/>
          </p:nvPr>
        </p:nvSpPr>
        <p:spPr bwMode="gray">
          <a:xfrm>
            <a:off x="7104454" y="6567845"/>
            <a:ext cx="4778513"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fontAlgn="base">
              <a:spcBef>
                <a:spcPct val="0"/>
              </a:spcBef>
              <a:spcAft>
                <a:spcPct val="0"/>
              </a:spcAft>
            </a:pPr>
            <a:r>
              <a:rPr lang="en-US" dirty="0">
                <a:solidFill>
                  <a:prstClr val="black">
                    <a:tint val="75000"/>
                  </a:prstClr>
                </a:solidFill>
                <a:ea typeface="ＭＳ Ｐゴシック"/>
              </a:rPr>
              <a:t>Copyright © 20XX American Institutes for Research. All rights reserved.</a:t>
            </a:r>
          </a:p>
        </p:txBody>
      </p:sp>
    </p:spTree>
  </p:cSld>
  <p:clrMap bg1="lt1" tx1="dk1" bg2="lt2" tx2="dk2" accent1="accent1" accent2="accent2" accent3="accent3" accent4="accent4" accent5="accent5" accent6="accent6" hlink="hlink" folHlink="folHlink"/>
  <p:sldLayoutIdLst>
    <p:sldLayoutId id="2147484316" r:id="rId1"/>
  </p:sldLayoutIdLst>
  <p:hf hdr="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3" name="Title Placeholder 1"/>
          <p:cNvSpPr>
            <a:spLocks noGrp="1"/>
          </p:cNvSpPr>
          <p:nvPr>
            <p:ph type="title"/>
          </p:nvPr>
        </p:nvSpPr>
        <p:spPr bwMode="gray">
          <a:xfrm>
            <a:off x="916518" y="318053"/>
            <a:ext cx="10966449"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916518" y="2055812"/>
            <a:ext cx="10966449"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11725873"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pic>
        <p:nvPicPr>
          <p:cNvPr id="7" name="Picture 6" descr="A screenshot of a cell phone&#10;&#10;Description generated with high confidence">
            <a:extLst>
              <a:ext uri="{FF2B5EF4-FFF2-40B4-BE49-F238E27FC236}">
                <a16:creationId xmlns:a16="http://schemas.microsoft.com/office/drawing/2014/main" id="{88BC0619-DDE8-48F8-A8D4-3F4F3A223BC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 id="2147484325" r:id="rId6"/>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2.mp3"/><Relationship Id="rId1" Type="http://schemas.microsoft.com/office/2007/relationships/media" Target="../media/media22.mp3"/><Relationship Id="rId5"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3.mp3"/><Relationship Id="rId1" Type="http://schemas.microsoft.com/office/2007/relationships/media" Target="../media/media23.mp3"/><Relationship Id="rId5" Type="http://schemas.openxmlformats.org/officeDocument/2006/relationships/image" Target="../media/image3.png"/><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7" Type="http://schemas.openxmlformats.org/officeDocument/2006/relationships/image" Target="../media/image3.png"/><Relationship Id="rId2" Type="http://schemas.microsoft.com/office/2007/relationships/media" Target="../media/media8.mp3"/><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latin typeface="+mn-lt"/>
              </a:rPr>
              <a:t>Online Reporting System (ORS)</a:t>
            </a:r>
          </a:p>
        </p:txBody>
      </p:sp>
      <p:sp>
        <p:nvSpPr>
          <p:cNvPr id="2" name="Footer Placeholder 1"/>
          <p:cNvSpPr>
            <a:spLocks noGrp="1"/>
          </p:cNvSpPr>
          <p:nvPr>
            <p:ph type="ftr" sz="quarter" idx="11"/>
          </p:nvPr>
        </p:nvSpPr>
        <p:spPr/>
        <p:txBody>
          <a:bodyPr/>
          <a:lstStyle/>
          <a:p>
            <a:r>
              <a:rPr lang="en-US" dirty="0"/>
              <a:t>Copyright © 2019 American Institutes for Research. All rights reserved.</a:t>
            </a:r>
          </a:p>
        </p:txBody>
      </p:sp>
      <p:sp>
        <p:nvSpPr>
          <p:cNvPr id="7171" name="Subtitle 2"/>
          <p:cNvSpPr>
            <a:spLocks noGrp="1"/>
          </p:cNvSpPr>
          <p:nvPr>
            <p:ph type="body" sz="quarter" idx="12"/>
          </p:nvPr>
        </p:nvSpPr>
        <p:spPr/>
        <p:txBody>
          <a:bodyPr/>
          <a:lstStyle/>
          <a:p>
            <a:r>
              <a:rPr lang="en-US" dirty="0"/>
              <a:t>Screener Training Module</a:t>
            </a:r>
          </a:p>
          <a:p>
            <a:endParaRPr lang="en-US" dirty="0"/>
          </a:p>
        </p:txBody>
      </p:sp>
      <p:pic>
        <p:nvPicPr>
          <p:cNvPr id="3" name="1" title="&quot;&quot;">
            <a:hlinkClick r:id="" action="ppaction://media"/>
            <a:extLst>
              <a:ext uri="{FF2B5EF4-FFF2-40B4-BE49-F238E27FC236}">
                <a16:creationId xmlns:a16="http://schemas.microsoft.com/office/drawing/2014/main" id="{B6C04660-566C-4251-B2E2-2CCA44A35F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60007" y="5540810"/>
            <a:ext cx="822959" cy="822960"/>
          </a:xfrm>
          <a:prstGeom prst="rect">
            <a:avLst/>
          </a:prstGeom>
        </p:spPr>
      </p:pic>
    </p:spTree>
    <p:extLst>
      <p:ext uri="{BB962C8B-B14F-4D97-AF65-F5344CB8AC3E}">
        <p14:creationId xmlns:p14="http://schemas.microsoft.com/office/powerpoint/2010/main" val="1519697271"/>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9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10" y="318053"/>
            <a:ext cx="11153470" cy="822960"/>
          </a:xfrm>
        </p:spPr>
        <p:txBody>
          <a:bodyPr/>
          <a:lstStyle/>
          <a:p>
            <a:r>
              <a:rPr lang="en-US" dirty="0"/>
              <a:t>Search Students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10</a:t>
            </a:fld>
            <a:endParaRPr lang="en-US" dirty="0"/>
          </a:p>
        </p:txBody>
      </p:sp>
      <p:grpSp>
        <p:nvGrpSpPr>
          <p:cNvPr id="6" name="Group 5" title="Search students screenshot">
            <a:extLst>
              <a:ext uri="{FF2B5EF4-FFF2-40B4-BE49-F238E27FC236}">
                <a16:creationId xmlns:a16="http://schemas.microsoft.com/office/drawing/2014/main" id="{8814E94B-F956-4A7E-93DA-2E46C33261B6}"/>
              </a:ext>
            </a:extLst>
          </p:cNvPr>
          <p:cNvGrpSpPr/>
          <p:nvPr/>
        </p:nvGrpSpPr>
        <p:grpSpPr>
          <a:xfrm>
            <a:off x="1108503" y="1579965"/>
            <a:ext cx="10354000" cy="3060111"/>
            <a:chOff x="1222742" y="2202265"/>
            <a:chExt cx="10354000" cy="3060111"/>
          </a:xfrm>
        </p:grpSpPr>
        <p:pic>
          <p:nvPicPr>
            <p:cNvPr id="7" name="Picture 6" descr="A close up of a person&#10;&#10;Description generated with high confidence">
              <a:extLst>
                <a:ext uri="{FF2B5EF4-FFF2-40B4-BE49-F238E27FC236}">
                  <a16:creationId xmlns:a16="http://schemas.microsoft.com/office/drawing/2014/main" id="{75C80378-6790-4E8E-85E6-0F0B7082A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2742" y="2202265"/>
              <a:ext cx="10354000" cy="570897"/>
            </a:xfrm>
            <a:prstGeom prst="rect">
              <a:avLst/>
            </a:prstGeom>
            <a:ln w="9525">
              <a:solidFill>
                <a:schemeClr val="bg1">
                  <a:lumMod val="75000"/>
                </a:schemeClr>
              </a:solidFill>
            </a:ln>
            <a:effectLst>
              <a:outerShdw blurRad="317500" dist="127000" dir="2700000" algn="tl" rotWithShape="0">
                <a:prstClr val="black">
                  <a:alpha val="65000"/>
                </a:prstClr>
              </a:outerShdw>
            </a:effectLst>
          </p:spPr>
        </p:pic>
        <p:sp>
          <p:nvSpPr>
            <p:cNvPr id="12" name="Rectangle 11"/>
            <p:cNvSpPr/>
            <p:nvPr/>
          </p:nvSpPr>
          <p:spPr>
            <a:xfrm>
              <a:off x="4590474" y="2473857"/>
              <a:ext cx="1311564" cy="2854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title="&quot;&quot;">
              <a:extLst>
                <a:ext uri="{FF2B5EF4-FFF2-40B4-BE49-F238E27FC236}">
                  <a16:creationId xmlns:a16="http://schemas.microsoft.com/office/drawing/2014/main" id="{9C9A59A9-8B98-42E0-B9F2-DC27461A1F9F}"/>
                </a:ext>
              </a:extLst>
            </p:cNvPr>
            <p:cNvPicPr>
              <a:picLocks noChangeAspect="1"/>
            </p:cNvPicPr>
            <p:nvPr/>
          </p:nvPicPr>
          <p:blipFill>
            <a:blip r:embed="rId6"/>
            <a:stretch>
              <a:fillRect/>
            </a:stretch>
          </p:blipFill>
          <p:spPr>
            <a:xfrm>
              <a:off x="3613922" y="3429000"/>
              <a:ext cx="4187597" cy="1833376"/>
            </a:xfrm>
            <a:prstGeom prst="rect">
              <a:avLst/>
            </a:prstGeom>
            <a:ln>
              <a:solidFill>
                <a:schemeClr val="bg1">
                  <a:lumMod val="75000"/>
                </a:schemeClr>
              </a:solidFill>
            </a:ln>
            <a:effectLst>
              <a:outerShdw blurRad="292100" dist="139700" dir="2700000" algn="tl" rotWithShape="0">
                <a:prstClr val="black">
                  <a:alpha val="65000"/>
                </a:prstClr>
              </a:outerShdw>
            </a:effectLst>
          </p:spPr>
        </p:pic>
      </p:grpSp>
      <p:pic>
        <p:nvPicPr>
          <p:cNvPr id="5" name="10" title="&quot;&quot;">
            <a:hlinkClick r:id="" action="ppaction://media"/>
            <a:extLst>
              <a:ext uri="{FF2B5EF4-FFF2-40B4-BE49-F238E27FC236}">
                <a16:creationId xmlns:a16="http://schemas.microsoft.com/office/drawing/2014/main" id="{26129772-D1FD-4713-8040-5FAA820798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2800" y="6035040"/>
            <a:ext cx="822961" cy="822960"/>
          </a:xfrm>
          <a:prstGeom prst="rect">
            <a:avLst/>
          </a:prstGeom>
        </p:spPr>
      </p:pic>
    </p:spTree>
    <p:extLst>
      <p:ext uri="{BB962C8B-B14F-4D97-AF65-F5344CB8AC3E}">
        <p14:creationId xmlns:p14="http://schemas.microsoft.com/office/powerpoint/2010/main" val="3394823085"/>
      </p:ext>
    </p:extLst>
  </p:cSld>
  <p:clrMapOvr>
    <a:masterClrMapping/>
  </p:clrMapOvr>
  <mc:AlternateContent xmlns:mc="http://schemas.openxmlformats.org/markup-compatibility/2006" xmlns:p14="http://schemas.microsoft.com/office/powerpoint/2010/main">
    <mc:Choice Requires="p14">
      <p:transition spd="slow" p14:dur="2000" advTm="47810"/>
    </mc:Choice>
    <mc:Fallback xmlns="">
      <p:transition spd="slow" advTm="47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1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59" y="318053"/>
            <a:ext cx="11136114" cy="747025"/>
          </a:xfrm>
        </p:spPr>
        <p:txBody>
          <a:bodyPr/>
          <a:lstStyle/>
          <a:p>
            <a:r>
              <a:rPr lang="en-US" dirty="0"/>
              <a:t>Student Search Results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11</a:t>
            </a:fld>
            <a:endParaRPr lang="en-US" dirty="0"/>
          </a:p>
        </p:txBody>
      </p:sp>
      <p:grpSp>
        <p:nvGrpSpPr>
          <p:cNvPr id="7" name="Group 6" title="Student search results screenshot">
            <a:extLst>
              <a:ext uri="{FF2B5EF4-FFF2-40B4-BE49-F238E27FC236}">
                <a16:creationId xmlns:a16="http://schemas.microsoft.com/office/drawing/2014/main" id="{0D1F8A7D-908B-4604-AB6E-87B941899D98}"/>
              </a:ext>
            </a:extLst>
          </p:cNvPr>
          <p:cNvGrpSpPr/>
          <p:nvPr/>
        </p:nvGrpSpPr>
        <p:grpSpPr>
          <a:xfrm>
            <a:off x="247637" y="1667435"/>
            <a:ext cx="7440097" cy="2611957"/>
            <a:chOff x="417302" y="2365167"/>
            <a:chExt cx="7440097" cy="2611957"/>
          </a:xfrm>
        </p:grpSpPr>
        <p:pic>
          <p:nvPicPr>
            <p:cNvPr id="5" name="Picture 4" title="&quot;&quot;">
              <a:extLst>
                <a:ext uri="{FF2B5EF4-FFF2-40B4-BE49-F238E27FC236}">
                  <a16:creationId xmlns:a16="http://schemas.microsoft.com/office/drawing/2014/main" id="{3DE9DB72-2059-4213-997B-C333C004F015}"/>
                </a:ext>
              </a:extLst>
            </p:cNvPr>
            <p:cNvPicPr>
              <a:picLocks noChangeAspect="1"/>
            </p:cNvPicPr>
            <p:nvPr/>
          </p:nvPicPr>
          <p:blipFill rotWithShape="1">
            <a:blip r:embed="rId5"/>
            <a:srcRect t="1882" b="7703"/>
            <a:stretch/>
          </p:blipFill>
          <p:spPr>
            <a:xfrm>
              <a:off x="916518" y="2365167"/>
              <a:ext cx="6940881" cy="2611957"/>
            </a:xfrm>
            <a:prstGeom prst="rect">
              <a:avLst/>
            </a:prstGeom>
            <a:ln w="9525">
              <a:solidFill>
                <a:schemeClr val="bg1">
                  <a:lumMod val="75000"/>
                </a:schemeClr>
              </a:solidFill>
            </a:ln>
            <a:effectLst>
              <a:outerShdw blurRad="317500" dist="127000" dir="2700000" algn="tl" rotWithShape="0">
                <a:prstClr val="black">
                  <a:alpha val="65000"/>
                </a:prstClr>
              </a:outerShdw>
            </a:effectLst>
          </p:spPr>
        </p:pic>
        <p:sp>
          <p:nvSpPr>
            <p:cNvPr id="26" name="Down Arrow 25"/>
            <p:cNvSpPr/>
            <p:nvPr/>
          </p:nvSpPr>
          <p:spPr>
            <a:xfrm rot="16200000">
              <a:off x="671664" y="3955687"/>
              <a:ext cx="219075" cy="727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25">
              <a:extLst>
                <a:ext uri="{FF2B5EF4-FFF2-40B4-BE49-F238E27FC236}">
                  <a16:creationId xmlns:a16="http://schemas.microsoft.com/office/drawing/2014/main" id="{B05ACF48-81B5-42EC-983D-18F5BBB36116}"/>
                </a:ext>
              </a:extLst>
            </p:cNvPr>
            <p:cNvSpPr/>
            <p:nvPr/>
          </p:nvSpPr>
          <p:spPr>
            <a:xfrm rot="5400000">
              <a:off x="2417466" y="3167012"/>
              <a:ext cx="235196" cy="70202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25">
              <a:extLst>
                <a:ext uri="{FF2B5EF4-FFF2-40B4-BE49-F238E27FC236}">
                  <a16:creationId xmlns:a16="http://schemas.microsoft.com/office/drawing/2014/main" id="{812629AE-C642-4F3B-934E-FDF471B7253D}"/>
                </a:ext>
              </a:extLst>
            </p:cNvPr>
            <p:cNvSpPr/>
            <p:nvPr/>
          </p:nvSpPr>
          <p:spPr>
            <a:xfrm rot="16200000">
              <a:off x="3586315" y="4388567"/>
              <a:ext cx="219075" cy="727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title="Individual Student Report screenshot">
            <a:extLst>
              <a:ext uri="{FF2B5EF4-FFF2-40B4-BE49-F238E27FC236}">
                <a16:creationId xmlns:a16="http://schemas.microsoft.com/office/drawing/2014/main" id="{434089D6-B086-4E76-A63A-41AAB4AAF342}"/>
              </a:ext>
            </a:extLst>
          </p:cNvPr>
          <p:cNvGrpSpPr/>
          <p:nvPr/>
        </p:nvGrpSpPr>
        <p:grpSpPr>
          <a:xfrm>
            <a:off x="7687734" y="2210391"/>
            <a:ext cx="4195233" cy="3174918"/>
            <a:chOff x="8115300" y="2181225"/>
            <a:chExt cx="4076700" cy="3018408"/>
          </a:xfrm>
        </p:grpSpPr>
        <p:pic>
          <p:nvPicPr>
            <p:cNvPr id="6" name="Picture 5" title="&quot;&quot;">
              <a:extLst>
                <a:ext uri="{FF2B5EF4-FFF2-40B4-BE49-F238E27FC236}">
                  <a16:creationId xmlns:a16="http://schemas.microsoft.com/office/drawing/2014/main" id="{0D1A9F7F-BAC9-44D7-99C9-44638190630B}"/>
                </a:ext>
              </a:extLst>
            </p:cNvPr>
            <p:cNvPicPr>
              <a:picLocks noChangeAspect="1"/>
            </p:cNvPicPr>
            <p:nvPr/>
          </p:nvPicPr>
          <p:blipFill>
            <a:blip r:embed="rId6"/>
            <a:stretch>
              <a:fillRect/>
            </a:stretch>
          </p:blipFill>
          <p:spPr>
            <a:xfrm>
              <a:off x="8141027" y="2217211"/>
              <a:ext cx="4050973" cy="2982422"/>
            </a:xfrm>
            <a:prstGeom prst="rect">
              <a:avLst/>
            </a:prstGeom>
            <a:ln w="31750">
              <a:solidFill>
                <a:schemeClr val="bg1">
                  <a:lumMod val="75000"/>
                </a:schemeClr>
              </a:solidFill>
            </a:ln>
            <a:effectLst>
              <a:outerShdw blurRad="317500" dist="127000" dir="2700000" algn="tl" rotWithShape="0">
                <a:prstClr val="black">
                  <a:alpha val="65000"/>
                </a:prstClr>
              </a:outerShdw>
            </a:effectLst>
          </p:spPr>
        </p:pic>
        <p:sp>
          <p:nvSpPr>
            <p:cNvPr id="12" name="Rectangle 11">
              <a:extLst>
                <a:ext uri="{FF2B5EF4-FFF2-40B4-BE49-F238E27FC236}">
                  <a16:creationId xmlns:a16="http://schemas.microsoft.com/office/drawing/2014/main" id="{40CF8B44-D4FC-4708-9E11-8F316FC33840}"/>
                </a:ext>
              </a:extLst>
            </p:cNvPr>
            <p:cNvSpPr/>
            <p:nvPr/>
          </p:nvSpPr>
          <p:spPr>
            <a:xfrm>
              <a:off x="8115300" y="2181225"/>
              <a:ext cx="4076700" cy="3018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11" title="&quot;&quot;">
            <a:hlinkClick r:id="" action="ppaction://media"/>
            <a:extLst>
              <a:ext uri="{FF2B5EF4-FFF2-40B4-BE49-F238E27FC236}">
                <a16:creationId xmlns:a16="http://schemas.microsoft.com/office/drawing/2014/main" id="{6D7A8DB3-AA0B-445B-8B18-EB19F61AC94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2800" y="6035040"/>
            <a:ext cx="822960" cy="822960"/>
          </a:xfrm>
          <a:prstGeom prst="rect">
            <a:avLst/>
          </a:prstGeom>
        </p:spPr>
      </p:pic>
    </p:spTree>
    <p:extLst>
      <p:ext uri="{BB962C8B-B14F-4D97-AF65-F5344CB8AC3E}">
        <p14:creationId xmlns:p14="http://schemas.microsoft.com/office/powerpoint/2010/main" val="3949002572"/>
      </p:ext>
    </p:extLst>
  </p:cSld>
  <p:clrMapOvr>
    <a:masterClrMapping/>
  </p:clrMapOvr>
  <mc:AlternateContent xmlns:mc="http://schemas.openxmlformats.org/markup-compatibility/2006" xmlns:p14="http://schemas.microsoft.com/office/powerpoint/2010/main">
    <mc:Choice Requires="p14">
      <p:transition spd="slow" p14:dur="2000" advTm="26170"/>
    </mc:Choice>
    <mc:Fallback xmlns="">
      <p:transition spd="slow" advTm="26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8906" y="344947"/>
            <a:ext cx="11224061" cy="703568"/>
          </a:xfrm>
        </p:spPr>
        <p:txBody>
          <a:bodyPr>
            <a:noAutofit/>
          </a:bodyPr>
          <a:lstStyle/>
          <a:p>
            <a:r>
              <a:rPr lang="en-US" dirty="0"/>
              <a:t>Home Page Dashboard</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a:t>
            </a:fld>
            <a:endParaRPr lang="en-US" dirty="0"/>
          </a:p>
        </p:txBody>
      </p:sp>
      <p:grpSp>
        <p:nvGrpSpPr>
          <p:cNvPr id="5" name="Group 4" title="Score reports screenshot">
            <a:extLst>
              <a:ext uri="{FF2B5EF4-FFF2-40B4-BE49-F238E27FC236}">
                <a16:creationId xmlns:a16="http://schemas.microsoft.com/office/drawing/2014/main" id="{1C47F960-95B3-4AF1-8590-56E8A8295758}"/>
              </a:ext>
            </a:extLst>
          </p:cNvPr>
          <p:cNvGrpSpPr/>
          <p:nvPr/>
        </p:nvGrpSpPr>
        <p:grpSpPr>
          <a:xfrm>
            <a:off x="916518" y="1235784"/>
            <a:ext cx="9611513" cy="5348476"/>
            <a:chOff x="1290243" y="1158840"/>
            <a:chExt cx="9611513" cy="5348476"/>
          </a:xfrm>
        </p:grpSpPr>
        <p:grpSp>
          <p:nvGrpSpPr>
            <p:cNvPr id="2" name="Group 1">
              <a:extLst>
                <a:ext uri="{FF2B5EF4-FFF2-40B4-BE49-F238E27FC236}">
                  <a16:creationId xmlns:a16="http://schemas.microsoft.com/office/drawing/2014/main" id="{CF4EBD02-F2F0-4D30-9126-C949B256FD23}"/>
                </a:ext>
              </a:extLst>
            </p:cNvPr>
            <p:cNvGrpSpPr/>
            <p:nvPr/>
          </p:nvGrpSpPr>
          <p:grpSpPr>
            <a:xfrm>
              <a:off x="1290243" y="1158840"/>
              <a:ext cx="9611513" cy="530150"/>
              <a:chOff x="1222743" y="1928449"/>
              <a:chExt cx="9611513" cy="530150"/>
            </a:xfrm>
          </p:grpSpPr>
          <p:pic>
            <p:nvPicPr>
              <p:cNvPr id="16" name="Picture 15" descr="A close up of a person&#10;&#10;Description generated with high confidence">
                <a:extLst>
                  <a:ext uri="{FF2B5EF4-FFF2-40B4-BE49-F238E27FC236}">
                    <a16:creationId xmlns:a16="http://schemas.microsoft.com/office/drawing/2014/main" id="{AA5545C3-C9EB-436F-8A75-1D988E03A0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2743" y="1928641"/>
                <a:ext cx="9611513" cy="529958"/>
              </a:xfrm>
              <a:prstGeom prst="rect">
                <a:avLst/>
              </a:prstGeom>
              <a:ln w="9525">
                <a:solidFill>
                  <a:schemeClr val="bg1">
                    <a:lumMod val="75000"/>
                  </a:schemeClr>
                </a:solidFill>
              </a:ln>
              <a:effectLst>
                <a:outerShdw blurRad="317500" dist="127000" dir="2700000" algn="tl" rotWithShape="0">
                  <a:prstClr val="black">
                    <a:alpha val="65000"/>
                  </a:prstClr>
                </a:outerShdw>
              </a:effectLst>
            </p:spPr>
          </p:pic>
          <p:sp>
            <p:nvSpPr>
              <p:cNvPr id="6" name="Rectangle 5"/>
              <p:cNvSpPr/>
              <p:nvPr/>
            </p:nvSpPr>
            <p:spPr>
              <a:xfrm>
                <a:off x="1222743" y="1928449"/>
                <a:ext cx="1575876" cy="315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Down Arrow 25">
              <a:extLst>
                <a:ext uri="{FF2B5EF4-FFF2-40B4-BE49-F238E27FC236}">
                  <a16:creationId xmlns:a16="http://schemas.microsoft.com/office/drawing/2014/main" id="{CD56A536-ABC2-46AA-9FCE-5C14F299CCA5}"/>
                </a:ext>
              </a:extLst>
            </p:cNvPr>
            <p:cNvSpPr/>
            <p:nvPr/>
          </p:nvSpPr>
          <p:spPr>
            <a:xfrm rot="17778747">
              <a:off x="3621887" y="1042853"/>
              <a:ext cx="191517" cy="17799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title="&quot;&quot;">
              <a:extLst>
                <a:ext uri="{FF2B5EF4-FFF2-40B4-BE49-F238E27FC236}">
                  <a16:creationId xmlns:a16="http://schemas.microsoft.com/office/drawing/2014/main" id="{CBF85C3E-5AB4-4BA8-9631-207C15FA0A70}"/>
                </a:ext>
              </a:extLst>
            </p:cNvPr>
            <p:cNvPicPr>
              <a:picLocks noChangeAspect="1"/>
            </p:cNvPicPr>
            <p:nvPr/>
          </p:nvPicPr>
          <p:blipFill>
            <a:blip r:embed="rId6"/>
            <a:stretch>
              <a:fillRect/>
            </a:stretch>
          </p:blipFill>
          <p:spPr>
            <a:xfrm>
              <a:off x="4760094" y="1278091"/>
              <a:ext cx="5078382" cy="5229225"/>
            </a:xfrm>
            <a:prstGeom prst="rect">
              <a:avLst/>
            </a:prstGeom>
            <a:ln w="9525">
              <a:solidFill>
                <a:schemeClr val="bg1">
                  <a:lumMod val="75000"/>
                </a:schemeClr>
              </a:solidFill>
            </a:ln>
            <a:effectLst>
              <a:outerShdw blurRad="317500" dist="127000" dir="2700000" algn="tl" rotWithShape="0">
                <a:prstClr val="black">
                  <a:alpha val="65000"/>
                </a:prstClr>
              </a:outerShdw>
            </a:effectLst>
          </p:spPr>
        </p:pic>
      </p:grpSp>
      <p:pic>
        <p:nvPicPr>
          <p:cNvPr id="3" name="12" title="&quot;&quot;">
            <a:hlinkClick r:id="" action="ppaction://media"/>
            <a:extLst>
              <a:ext uri="{FF2B5EF4-FFF2-40B4-BE49-F238E27FC236}">
                <a16:creationId xmlns:a16="http://schemas.microsoft.com/office/drawing/2014/main" id="{20014CB9-2AA3-4B8C-8BD2-D9D6B94F4A5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2800" y="6035040"/>
            <a:ext cx="822961" cy="822960"/>
          </a:xfrm>
          <a:prstGeom prst="rect">
            <a:avLst/>
          </a:prstGeom>
        </p:spPr>
      </p:pic>
    </p:spTree>
    <p:extLst>
      <p:ext uri="{BB962C8B-B14F-4D97-AF65-F5344CB8AC3E}">
        <p14:creationId xmlns:p14="http://schemas.microsoft.com/office/powerpoint/2010/main" val="3162380281"/>
      </p:ext>
    </p:extLst>
  </p:cSld>
  <p:clrMapOvr>
    <a:masterClrMapping/>
  </p:clrMapOvr>
  <mc:AlternateContent xmlns:mc="http://schemas.openxmlformats.org/markup-compatibility/2006" xmlns:p14="http://schemas.microsoft.com/office/powerpoint/2010/main">
    <mc:Choice Requires="p14">
      <p:transition spd="slow" p14:dur="2000" advTm="31520"/>
    </mc:Choice>
    <mc:Fallback xmlns="">
      <p:transition spd="slow" advTm="31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2354" y="318053"/>
            <a:ext cx="11210614" cy="1486894"/>
          </a:xfrm>
        </p:spPr>
        <p:txBody>
          <a:bodyPr/>
          <a:lstStyle/>
          <a:p>
            <a:r>
              <a:rPr lang="en-US" dirty="0"/>
              <a:t>Home Page Dashboard: </a:t>
            </a:r>
            <a:br>
              <a:rPr lang="en-US" dirty="0"/>
            </a:br>
            <a:r>
              <a:rPr lang="en-US" dirty="0"/>
              <a:t>Select Test and Administration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13</a:t>
            </a:fld>
            <a:endParaRPr lang="en-US" dirty="0"/>
          </a:p>
        </p:txBody>
      </p:sp>
      <p:sp>
        <p:nvSpPr>
          <p:cNvPr id="2" name="Content Placeholder 1"/>
          <p:cNvSpPr>
            <a:spLocks noGrp="1"/>
          </p:cNvSpPr>
          <p:nvPr>
            <p:ph idx="4294967295"/>
          </p:nvPr>
        </p:nvSpPr>
        <p:spPr>
          <a:xfrm>
            <a:off x="672355" y="1974964"/>
            <a:ext cx="10906870" cy="3851275"/>
          </a:xfrm>
        </p:spPr>
        <p:txBody>
          <a:bodyPr/>
          <a:lstStyle/>
          <a:p>
            <a:pPr marL="0" indent="0">
              <a:buNone/>
            </a:pPr>
            <a:r>
              <a:rPr lang="en-US" altLang="en-US" dirty="0"/>
              <a:t>You can select the test and administration for which you want to view score data.</a:t>
            </a:r>
          </a:p>
          <a:p>
            <a:endParaRPr lang="en-US" dirty="0"/>
          </a:p>
        </p:txBody>
      </p:sp>
      <p:grpSp>
        <p:nvGrpSpPr>
          <p:cNvPr id="9" name="Group 8" title="Select Test and Administration screenshot">
            <a:extLst>
              <a:ext uri="{FF2B5EF4-FFF2-40B4-BE49-F238E27FC236}">
                <a16:creationId xmlns:a16="http://schemas.microsoft.com/office/drawing/2014/main" id="{45A70B2F-EFC3-4969-B2C5-D67407EDE9A0}"/>
              </a:ext>
            </a:extLst>
          </p:cNvPr>
          <p:cNvGrpSpPr/>
          <p:nvPr/>
        </p:nvGrpSpPr>
        <p:grpSpPr>
          <a:xfrm>
            <a:off x="2348487" y="2719927"/>
            <a:ext cx="7495026" cy="2608948"/>
            <a:chOff x="1959432" y="2835721"/>
            <a:chExt cx="7495026" cy="2608948"/>
          </a:xfrm>
        </p:grpSpPr>
        <p:pic>
          <p:nvPicPr>
            <p:cNvPr id="7" name="Picture 6" title="&quot;&quot;">
              <a:extLst>
                <a:ext uri="{FF2B5EF4-FFF2-40B4-BE49-F238E27FC236}">
                  <a16:creationId xmlns:a16="http://schemas.microsoft.com/office/drawing/2014/main" id="{049435E5-B23B-4AE7-94B3-C266BF9D414A}"/>
                </a:ext>
              </a:extLst>
            </p:cNvPr>
            <p:cNvPicPr>
              <a:picLocks noChangeAspect="1"/>
            </p:cNvPicPr>
            <p:nvPr/>
          </p:nvPicPr>
          <p:blipFill>
            <a:blip r:embed="rId5"/>
            <a:stretch>
              <a:fillRect/>
            </a:stretch>
          </p:blipFill>
          <p:spPr>
            <a:xfrm>
              <a:off x="3001407" y="2835721"/>
              <a:ext cx="6453051" cy="2608948"/>
            </a:xfrm>
            <a:prstGeom prst="rect">
              <a:avLst/>
            </a:prstGeom>
            <a:ln w="9525">
              <a:solidFill>
                <a:schemeClr val="bg1">
                  <a:lumMod val="75000"/>
                </a:schemeClr>
              </a:solidFill>
            </a:ln>
            <a:effectLst>
              <a:outerShdw blurRad="317500" dist="127000" dir="2700000" algn="tl" rotWithShape="0">
                <a:prstClr val="black">
                  <a:alpha val="65000"/>
                </a:prstClr>
              </a:outerShdw>
            </a:effectLst>
          </p:spPr>
        </p:pic>
        <p:sp>
          <p:nvSpPr>
            <p:cNvPr id="8" name="Down Arrow 25">
              <a:extLst>
                <a:ext uri="{FF2B5EF4-FFF2-40B4-BE49-F238E27FC236}">
                  <a16:creationId xmlns:a16="http://schemas.microsoft.com/office/drawing/2014/main" id="{8986E820-76E5-4E87-A7CC-7D0BF731B2B9}"/>
                </a:ext>
              </a:extLst>
            </p:cNvPr>
            <p:cNvSpPr/>
            <p:nvPr/>
          </p:nvSpPr>
          <p:spPr>
            <a:xfrm rot="16200000">
              <a:off x="2210739" y="3432418"/>
              <a:ext cx="433753" cy="9363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13" title="&quot;&quot;">
            <a:hlinkClick r:id="" action="ppaction://media"/>
            <a:extLst>
              <a:ext uri="{FF2B5EF4-FFF2-40B4-BE49-F238E27FC236}">
                <a16:creationId xmlns:a16="http://schemas.microsoft.com/office/drawing/2014/main" id="{1968E910-6190-4FC2-9C49-6D622451F4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72800" y="6035040"/>
            <a:ext cx="822961" cy="822960"/>
          </a:xfrm>
          <a:prstGeom prst="rect">
            <a:avLst/>
          </a:prstGeom>
        </p:spPr>
      </p:pic>
    </p:spTree>
    <p:extLst>
      <p:ext uri="{BB962C8B-B14F-4D97-AF65-F5344CB8AC3E}">
        <p14:creationId xmlns:p14="http://schemas.microsoft.com/office/powerpoint/2010/main" val="791052003"/>
      </p:ext>
    </p:extLst>
  </p:cSld>
  <p:clrMapOvr>
    <a:masterClrMapping/>
  </p:clrMapOvr>
  <mc:AlternateContent xmlns:mc="http://schemas.openxmlformats.org/markup-compatibility/2006" xmlns:p14="http://schemas.microsoft.com/office/powerpoint/2010/main">
    <mc:Choice Requires="p14">
      <p:transition spd="slow" p14:dur="2000" advTm="37740"/>
    </mc:Choice>
    <mc:Fallback xmlns="">
      <p:transition spd="slow" advTm="37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9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8053"/>
            <a:ext cx="11197167" cy="1486894"/>
          </a:xfrm>
        </p:spPr>
        <p:txBody>
          <a:bodyPr/>
          <a:lstStyle/>
          <a:p>
            <a:r>
              <a:rPr lang="en-US" dirty="0"/>
              <a:t>Home Page Dashboard: </a:t>
            </a:r>
            <a:br>
              <a:rPr lang="en-US" dirty="0"/>
            </a:br>
            <a:r>
              <a:rPr lang="en-US" dirty="0"/>
              <a:t>Defining the Student Population</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14</a:t>
            </a:fld>
            <a:endParaRPr lang="en-US" dirty="0"/>
          </a:p>
        </p:txBody>
      </p:sp>
      <p:graphicFrame>
        <p:nvGraphicFramePr>
          <p:cNvPr id="6" name="Content Placeholder 5" title="Defining the student population table"/>
          <p:cNvGraphicFramePr>
            <a:graphicFrameLocks noGrp="1"/>
          </p:cNvGraphicFramePr>
          <p:nvPr>
            <p:ph idx="4294967295"/>
            <p:extLst>
              <p:ext uri="{D42A27DB-BD31-4B8C-83A1-F6EECF244321}">
                <p14:modId xmlns:p14="http://schemas.microsoft.com/office/powerpoint/2010/main" val="823112518"/>
              </p:ext>
            </p:extLst>
          </p:nvPr>
        </p:nvGraphicFramePr>
        <p:xfrm>
          <a:off x="2019152" y="2070552"/>
          <a:ext cx="8761179" cy="3594442"/>
        </p:xfrm>
        <a:graphic>
          <a:graphicData uri="http://schemas.openxmlformats.org/drawingml/2006/table">
            <a:tbl>
              <a:tblPr firstRow="1" bandRow="1">
                <a:effectLst>
                  <a:outerShdw blurRad="292100" dist="139700" dir="2700000" algn="tl" rotWithShape="0">
                    <a:prstClr val="black">
                      <a:alpha val="65000"/>
                    </a:prstClr>
                  </a:outerShdw>
                </a:effectLst>
                <a:tableStyleId>{5C22544A-7EE6-4342-B048-85BDC9FD1C3A}</a:tableStyleId>
              </a:tblPr>
              <a:tblGrid>
                <a:gridCol w="2782974">
                  <a:extLst>
                    <a:ext uri="{9D8B030D-6E8A-4147-A177-3AD203B41FA5}">
                      <a16:colId xmlns:a16="http://schemas.microsoft.com/office/drawing/2014/main" val="20000"/>
                    </a:ext>
                  </a:extLst>
                </a:gridCol>
                <a:gridCol w="3057812">
                  <a:extLst>
                    <a:ext uri="{9D8B030D-6E8A-4147-A177-3AD203B41FA5}">
                      <a16:colId xmlns:a16="http://schemas.microsoft.com/office/drawing/2014/main" val="20001"/>
                    </a:ext>
                  </a:extLst>
                </a:gridCol>
                <a:gridCol w="2920393">
                  <a:extLst>
                    <a:ext uri="{9D8B030D-6E8A-4147-A177-3AD203B41FA5}">
                      <a16:colId xmlns:a16="http://schemas.microsoft.com/office/drawing/2014/main" val="20002"/>
                    </a:ext>
                  </a:extLst>
                </a:gridCol>
              </a:tblGrid>
              <a:tr h="1166410">
                <a:tc>
                  <a:txBody>
                    <a:bodyPr/>
                    <a:lstStyle/>
                    <a:p>
                      <a:pPr algn="l"/>
                      <a:r>
                        <a:rPr lang="en-US" dirty="0"/>
                        <a:t>Scores for students who were mine at the end of the selected administration</a:t>
                      </a:r>
                    </a:p>
                  </a:txBody>
                  <a:tcPr anchor="ctr"/>
                </a:tc>
                <a:tc>
                  <a:txBody>
                    <a:bodyPr/>
                    <a:lstStyle/>
                    <a:p>
                      <a:pPr algn="l"/>
                      <a:r>
                        <a:rPr lang="en-US" dirty="0"/>
                        <a:t>Scores for my current students</a:t>
                      </a:r>
                    </a:p>
                    <a:p>
                      <a:pPr algn="l"/>
                      <a:endParaRPr lang="en-US" dirty="0"/>
                    </a:p>
                    <a:p>
                      <a:pPr algn="l"/>
                      <a:endParaRPr lang="en-US" dirty="0"/>
                    </a:p>
                  </a:txBody>
                  <a:tcPr anchor="ctr"/>
                </a:tc>
                <a:tc>
                  <a:txBody>
                    <a:bodyPr/>
                    <a:lstStyle/>
                    <a:p>
                      <a:pPr algn="l"/>
                      <a:r>
                        <a:rPr lang="en-US" dirty="0"/>
                        <a:t>Scores for students who were mine when they tested during the selected administration</a:t>
                      </a:r>
                    </a:p>
                  </a:txBody>
                  <a:tcPr anchor="ctr"/>
                </a:tc>
                <a:extLst>
                  <a:ext uri="{0D108BD9-81ED-4DB2-BD59-A6C34878D82A}">
                    <a16:rowId xmlns:a16="http://schemas.microsoft.com/office/drawing/2014/main" val="10000"/>
                  </a:ext>
                </a:extLst>
              </a:tr>
              <a:tr h="2405722">
                <a:tc>
                  <a:txBody>
                    <a:bodyPr/>
                    <a:lstStyle/>
                    <a:p>
                      <a:pPr algn="l"/>
                      <a:r>
                        <a:rPr lang="en-US" sz="1600" dirty="0"/>
                        <a:t>Allows you to see score data for those students who tested in the selected test and administration</a:t>
                      </a:r>
                    </a:p>
                  </a:txBody>
                  <a:tcPr/>
                </a:tc>
                <a:tc>
                  <a:txBody>
                    <a:bodyPr/>
                    <a:lstStyle/>
                    <a:p>
                      <a:pPr algn="l"/>
                      <a:r>
                        <a:rPr lang="en-US" sz="1600" dirty="0"/>
                        <a:t>Allows you to immediately view score data for those students who are associated to your current rosters, even if they were previously enrolled in a different school or district</a:t>
                      </a:r>
                    </a:p>
                  </a:txBody>
                  <a:tcPr/>
                </a:tc>
                <a:tc>
                  <a:txBody>
                    <a:bodyPr/>
                    <a:lstStyle/>
                    <a:p>
                      <a:pPr algn="l"/>
                      <a:r>
                        <a:rPr lang="en-US" sz="1600" dirty="0"/>
                        <a:t>Allows you to see score data for those students who were associated with </a:t>
                      </a:r>
                    </a:p>
                    <a:p>
                      <a:pPr algn="l"/>
                      <a:r>
                        <a:rPr lang="en-US" sz="1600" dirty="0"/>
                        <a:t>your school, district, or roster when they were tested in the selected test and </a:t>
                      </a:r>
                    </a:p>
                    <a:p>
                      <a:pPr algn="l"/>
                      <a:r>
                        <a:rPr lang="en-US" sz="1600" dirty="0"/>
                        <a:t>administration</a:t>
                      </a:r>
                    </a:p>
                  </a:txBody>
                  <a:tcPr/>
                </a:tc>
                <a:extLst>
                  <a:ext uri="{0D108BD9-81ED-4DB2-BD59-A6C34878D82A}">
                    <a16:rowId xmlns:a16="http://schemas.microsoft.com/office/drawing/2014/main" val="10001"/>
                  </a:ext>
                </a:extLst>
              </a:tr>
            </a:tbl>
          </a:graphicData>
        </a:graphic>
      </p:graphicFrame>
      <p:pic>
        <p:nvPicPr>
          <p:cNvPr id="4" name="14" title="&quot;&quot;">
            <a:hlinkClick r:id="" action="ppaction://media"/>
            <a:extLst>
              <a:ext uri="{FF2B5EF4-FFF2-40B4-BE49-F238E27FC236}">
                <a16:creationId xmlns:a16="http://schemas.microsoft.com/office/drawing/2014/main" id="{7215309D-88F4-4AA2-8160-3BBA27AA3E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72800" y="6035040"/>
            <a:ext cx="822960" cy="822960"/>
          </a:xfrm>
          <a:prstGeom prst="rect">
            <a:avLst/>
          </a:prstGeom>
        </p:spPr>
      </p:pic>
    </p:spTree>
    <p:extLst>
      <p:ext uri="{BB962C8B-B14F-4D97-AF65-F5344CB8AC3E}">
        <p14:creationId xmlns:p14="http://schemas.microsoft.com/office/powerpoint/2010/main" val="2731099221"/>
      </p:ext>
    </p:extLst>
  </p:cSld>
  <p:clrMapOvr>
    <a:masterClrMapping/>
  </p:clrMapOvr>
  <mc:AlternateContent xmlns:mc="http://schemas.openxmlformats.org/markup-compatibility/2006" xmlns:p14="http://schemas.microsoft.com/office/powerpoint/2010/main">
    <mc:Choice Requires="p14">
      <p:transition spd="slow" p14:dur="2000" advTm="53470"/>
    </mc:Choice>
    <mc:Fallback xmlns="">
      <p:transition spd="slow" advTm="53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8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2" y="318054"/>
            <a:ext cx="11093861" cy="822062"/>
          </a:xfrm>
        </p:spPr>
        <p:txBody>
          <a:bodyPr>
            <a:normAutofit/>
          </a:bodyPr>
          <a:lstStyle/>
          <a:p>
            <a:r>
              <a:rPr lang="en-US" dirty="0"/>
              <a:t>Home Page Dashboard: Report Tables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15</a:t>
            </a:fld>
            <a:endParaRPr lang="en-US" dirty="0"/>
          </a:p>
        </p:txBody>
      </p:sp>
      <p:grpSp>
        <p:nvGrpSpPr>
          <p:cNvPr id="7" name="Group 6" title="Report tables screenshot">
            <a:extLst>
              <a:ext uri="{FF2B5EF4-FFF2-40B4-BE49-F238E27FC236}">
                <a16:creationId xmlns:a16="http://schemas.microsoft.com/office/drawing/2014/main" id="{6E126BBC-A2EF-432F-9DB3-3FDCB8349524}"/>
              </a:ext>
            </a:extLst>
          </p:cNvPr>
          <p:cNvGrpSpPr/>
          <p:nvPr/>
        </p:nvGrpSpPr>
        <p:grpSpPr>
          <a:xfrm>
            <a:off x="2841783" y="1206501"/>
            <a:ext cx="6442588" cy="4508500"/>
            <a:chOff x="3088791" y="2001124"/>
            <a:chExt cx="6442588" cy="4508500"/>
          </a:xfrm>
        </p:grpSpPr>
        <p:pic>
          <p:nvPicPr>
            <p:cNvPr id="4" name="Picture 3" title="&quot;&quot;">
              <a:extLst>
                <a:ext uri="{FF2B5EF4-FFF2-40B4-BE49-F238E27FC236}">
                  <a16:creationId xmlns:a16="http://schemas.microsoft.com/office/drawing/2014/main" id="{9EF6A7D8-26E4-47DD-B987-19EAB440E77F}"/>
                </a:ext>
              </a:extLst>
            </p:cNvPr>
            <p:cNvPicPr>
              <a:picLocks noChangeAspect="1"/>
            </p:cNvPicPr>
            <p:nvPr/>
          </p:nvPicPr>
          <p:blipFill rotWithShape="1">
            <a:blip r:embed="rId5"/>
            <a:srcRect r="11667" b="3758"/>
            <a:stretch/>
          </p:blipFill>
          <p:spPr>
            <a:xfrm>
              <a:off x="3088791" y="2001124"/>
              <a:ext cx="6442588" cy="4508500"/>
            </a:xfrm>
            <a:prstGeom prst="rect">
              <a:avLst/>
            </a:prstGeom>
            <a:ln w="9525">
              <a:solidFill>
                <a:schemeClr val="bg1">
                  <a:lumMod val="75000"/>
                </a:schemeClr>
              </a:solidFill>
            </a:ln>
            <a:effectLst>
              <a:outerShdw blurRad="317500" dist="127000" dir="2700000" algn="tl" rotWithShape="0">
                <a:prstClr val="black">
                  <a:alpha val="65000"/>
                </a:prstClr>
              </a:outerShdw>
            </a:effectLst>
          </p:spPr>
        </p:pic>
        <p:grpSp>
          <p:nvGrpSpPr>
            <p:cNvPr id="6" name="Group 5">
              <a:extLst>
                <a:ext uri="{FF2B5EF4-FFF2-40B4-BE49-F238E27FC236}">
                  <a16:creationId xmlns:a16="http://schemas.microsoft.com/office/drawing/2014/main" id="{3A82FA63-1B8C-4492-8D93-8A09F1171F63}"/>
                </a:ext>
              </a:extLst>
            </p:cNvPr>
            <p:cNvGrpSpPr/>
            <p:nvPr/>
          </p:nvGrpSpPr>
          <p:grpSpPr>
            <a:xfrm>
              <a:off x="4112543" y="2713320"/>
              <a:ext cx="2347005" cy="1630080"/>
              <a:chOff x="4112543" y="2713320"/>
              <a:chExt cx="2347005" cy="2099984"/>
            </a:xfrm>
          </p:grpSpPr>
          <p:sp>
            <p:nvSpPr>
              <p:cNvPr id="10" name="Rectangle 9">
                <a:extLst>
                  <a:ext uri="{FF2B5EF4-FFF2-40B4-BE49-F238E27FC236}">
                    <a16:creationId xmlns:a16="http://schemas.microsoft.com/office/drawing/2014/main" id="{5134F9A2-B388-413C-BE18-03BD1FE7C32B}"/>
                  </a:ext>
                </a:extLst>
              </p:cNvPr>
              <p:cNvSpPr/>
              <p:nvPr/>
            </p:nvSpPr>
            <p:spPr>
              <a:xfrm>
                <a:off x="4112543" y="2713320"/>
                <a:ext cx="2347005" cy="4049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25">
                <a:extLst>
                  <a:ext uri="{FF2B5EF4-FFF2-40B4-BE49-F238E27FC236}">
                    <a16:creationId xmlns:a16="http://schemas.microsoft.com/office/drawing/2014/main" id="{88594D74-DE29-41C1-87E6-48AB4443E265}"/>
                  </a:ext>
                </a:extLst>
              </p:cNvPr>
              <p:cNvSpPr/>
              <p:nvPr/>
            </p:nvSpPr>
            <p:spPr>
              <a:xfrm rot="5400000">
                <a:off x="5142703" y="4507707"/>
                <a:ext cx="85522" cy="525672"/>
              </a:xfrm>
              <a:prstGeom prst="downArrow">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8" name="15" title="&quot;&quot;">
            <a:hlinkClick r:id="" action="ppaction://media"/>
            <a:extLst>
              <a:ext uri="{FF2B5EF4-FFF2-40B4-BE49-F238E27FC236}">
                <a16:creationId xmlns:a16="http://schemas.microsoft.com/office/drawing/2014/main" id="{33E266FA-40B7-4700-9F25-C53C057E18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72800" y="6035040"/>
            <a:ext cx="822961" cy="822960"/>
          </a:xfrm>
          <a:prstGeom prst="rect">
            <a:avLst/>
          </a:prstGeom>
        </p:spPr>
      </p:pic>
    </p:spTree>
    <p:extLst>
      <p:ext uri="{BB962C8B-B14F-4D97-AF65-F5344CB8AC3E}">
        <p14:creationId xmlns:p14="http://schemas.microsoft.com/office/powerpoint/2010/main" val="2549923297"/>
      </p:ext>
    </p:extLst>
  </p:cSld>
  <p:clrMapOvr>
    <a:masterClrMapping/>
  </p:clrMapOvr>
  <mc:AlternateContent xmlns:mc="http://schemas.openxmlformats.org/markup-compatibility/2006" xmlns:p14="http://schemas.microsoft.com/office/powerpoint/2010/main">
    <mc:Choice Requires="p14">
      <p:transition spd="slow" p14:dur="2000" advTm="42840"/>
    </mc:Choice>
    <mc:Fallback xmlns="">
      <p:transition spd="slow" advTm="42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16" y="318053"/>
            <a:ext cx="11178652" cy="741053"/>
          </a:xfrm>
        </p:spPr>
        <p:txBody>
          <a:bodyPr>
            <a:normAutofit/>
          </a:bodyPr>
          <a:lstStyle/>
          <a:p>
            <a:r>
              <a:rPr lang="en-US" dirty="0"/>
              <a:t>Subject Detail Report</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16</a:t>
            </a:fld>
            <a:endParaRPr lang="en-US" dirty="0"/>
          </a:p>
        </p:txBody>
      </p:sp>
      <p:grpSp>
        <p:nvGrpSpPr>
          <p:cNvPr id="7" name="Group 6" title="Detail report screenshot">
            <a:extLst>
              <a:ext uri="{FF2B5EF4-FFF2-40B4-BE49-F238E27FC236}">
                <a16:creationId xmlns:a16="http://schemas.microsoft.com/office/drawing/2014/main" id="{FAACE46A-3976-4B45-B41C-9656E60A8616}"/>
              </a:ext>
            </a:extLst>
          </p:cNvPr>
          <p:cNvGrpSpPr/>
          <p:nvPr/>
        </p:nvGrpSpPr>
        <p:grpSpPr>
          <a:xfrm>
            <a:off x="704315" y="1500187"/>
            <a:ext cx="10783370" cy="3857625"/>
            <a:chOff x="1099597" y="1918170"/>
            <a:chExt cx="10783370" cy="3857625"/>
          </a:xfrm>
        </p:grpSpPr>
        <p:pic>
          <p:nvPicPr>
            <p:cNvPr id="4" name="Picture 3" title="&quot;&quot;">
              <a:extLst>
                <a:ext uri="{FF2B5EF4-FFF2-40B4-BE49-F238E27FC236}">
                  <a16:creationId xmlns:a16="http://schemas.microsoft.com/office/drawing/2014/main" id="{003F8708-303A-4788-BA2A-726AF0AC4EDC}"/>
                </a:ext>
              </a:extLst>
            </p:cNvPr>
            <p:cNvPicPr>
              <a:picLocks noChangeAspect="1"/>
            </p:cNvPicPr>
            <p:nvPr/>
          </p:nvPicPr>
          <p:blipFill>
            <a:blip r:embed="rId5"/>
            <a:stretch>
              <a:fillRect/>
            </a:stretch>
          </p:blipFill>
          <p:spPr>
            <a:xfrm>
              <a:off x="3462867" y="1918170"/>
              <a:ext cx="8420100" cy="3857625"/>
            </a:xfrm>
            <a:prstGeom prst="rect">
              <a:avLst/>
            </a:prstGeom>
            <a:ln w="9525">
              <a:solidFill>
                <a:schemeClr val="bg1">
                  <a:lumMod val="75000"/>
                </a:schemeClr>
              </a:solidFill>
            </a:ln>
            <a:effectLst>
              <a:outerShdw blurRad="317500" dist="127000" dir="2700000" algn="tl" rotWithShape="0">
                <a:prstClr val="black">
                  <a:alpha val="65000"/>
                </a:prstClr>
              </a:outerShdw>
            </a:effectLst>
          </p:spPr>
        </p:pic>
        <p:grpSp>
          <p:nvGrpSpPr>
            <p:cNvPr id="6" name="Group 5">
              <a:extLst>
                <a:ext uri="{FF2B5EF4-FFF2-40B4-BE49-F238E27FC236}">
                  <a16:creationId xmlns:a16="http://schemas.microsoft.com/office/drawing/2014/main" id="{845F1719-A5E1-4496-8A6B-09B40616E3ED}"/>
                </a:ext>
              </a:extLst>
            </p:cNvPr>
            <p:cNvGrpSpPr/>
            <p:nvPr/>
          </p:nvGrpSpPr>
          <p:grpSpPr>
            <a:xfrm>
              <a:off x="1099597" y="2504470"/>
              <a:ext cx="5725470" cy="2685027"/>
              <a:chOff x="1099597" y="2504470"/>
              <a:chExt cx="5725470" cy="2685027"/>
            </a:xfrm>
          </p:grpSpPr>
          <p:pic>
            <p:nvPicPr>
              <p:cNvPr id="12" name="Picture 11" title="&quot;&quot;"/>
              <p:cNvPicPr>
                <a:picLocks noChangeAspect="1"/>
              </p:cNvPicPr>
              <p:nvPr/>
            </p:nvPicPr>
            <p:blipFill>
              <a:blip r:embed="rId6"/>
              <a:stretch>
                <a:fillRect/>
              </a:stretch>
            </p:blipFill>
            <p:spPr>
              <a:xfrm>
                <a:off x="1099597" y="2504470"/>
                <a:ext cx="2292096" cy="2685027"/>
              </a:xfrm>
              <a:prstGeom prst="rect">
                <a:avLst/>
              </a:prstGeom>
              <a:ln w="31750">
                <a:solidFill>
                  <a:schemeClr val="bg1">
                    <a:lumMod val="75000"/>
                  </a:schemeClr>
                </a:solidFill>
              </a:ln>
              <a:effectLst>
                <a:outerShdw blurRad="317500" dist="127000" dir="2700000" algn="tl" rotWithShape="0">
                  <a:prstClr val="black">
                    <a:alpha val="65000"/>
                  </a:prstClr>
                </a:outerShdw>
              </a:effectLst>
            </p:spPr>
          </p:pic>
          <p:sp>
            <p:nvSpPr>
              <p:cNvPr id="9" name="Rectangle 8"/>
              <p:cNvSpPr/>
              <p:nvPr/>
            </p:nvSpPr>
            <p:spPr>
              <a:xfrm>
                <a:off x="6606126" y="4748413"/>
                <a:ext cx="218941" cy="193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a:cxnSpLocks/>
              </p:cNvCxnSpPr>
              <p:nvPr/>
            </p:nvCxnSpPr>
            <p:spPr>
              <a:xfrm flipH="1" flipV="1">
                <a:off x="3462867" y="3987800"/>
                <a:ext cx="3143260" cy="7606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pic>
        <p:nvPicPr>
          <p:cNvPr id="5" name="16" title="&quot;&quot;">
            <a:hlinkClick r:id="" action="ppaction://media"/>
            <a:extLst>
              <a:ext uri="{FF2B5EF4-FFF2-40B4-BE49-F238E27FC236}">
                <a16:creationId xmlns:a16="http://schemas.microsoft.com/office/drawing/2014/main" id="{10FBBBE9-9043-48E9-9553-0217FD9E9C2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2800" y="6035040"/>
            <a:ext cx="822959" cy="822960"/>
          </a:xfrm>
          <a:prstGeom prst="rect">
            <a:avLst/>
          </a:prstGeom>
        </p:spPr>
      </p:pic>
    </p:spTree>
    <p:extLst>
      <p:ext uri="{BB962C8B-B14F-4D97-AF65-F5344CB8AC3E}">
        <p14:creationId xmlns:p14="http://schemas.microsoft.com/office/powerpoint/2010/main" val="2769589693"/>
      </p:ext>
    </p:extLst>
  </p:cSld>
  <p:clrMapOvr>
    <a:masterClrMapping/>
  </p:clrMapOvr>
  <mc:AlternateContent xmlns:mc="http://schemas.openxmlformats.org/markup-compatibility/2006" xmlns:p14="http://schemas.microsoft.com/office/powerpoint/2010/main">
    <mc:Choice Requires="p14">
      <p:transition spd="slow" p14:dur="2000" advTm="23130"/>
    </mc:Choice>
    <mc:Fallback xmlns="">
      <p:transition spd="slow" advTm="23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2012" y="291159"/>
            <a:ext cx="11250956" cy="822960"/>
          </a:xfrm>
        </p:spPr>
        <p:txBody>
          <a:bodyPr>
            <a:normAutofit/>
          </a:bodyPr>
          <a:lstStyle/>
          <a:p>
            <a:r>
              <a:rPr lang="en-US" dirty="0"/>
              <a:t>Student Listing Report</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17</a:t>
            </a:fld>
            <a:endParaRPr lang="en-US" dirty="0"/>
          </a:p>
        </p:txBody>
      </p:sp>
      <p:grpSp>
        <p:nvGrpSpPr>
          <p:cNvPr id="2" name="Group 1" title="Listing report screenshot">
            <a:extLst>
              <a:ext uri="{FF2B5EF4-FFF2-40B4-BE49-F238E27FC236}">
                <a16:creationId xmlns:a16="http://schemas.microsoft.com/office/drawing/2014/main" id="{C3B1CA02-3FDF-4130-8CF3-75A6C1FAD9A1}"/>
              </a:ext>
            </a:extLst>
          </p:cNvPr>
          <p:cNvGrpSpPr/>
          <p:nvPr/>
        </p:nvGrpSpPr>
        <p:grpSpPr>
          <a:xfrm>
            <a:off x="1323410" y="1407186"/>
            <a:ext cx="9821593" cy="3376612"/>
            <a:chOff x="1285310" y="1457986"/>
            <a:chExt cx="9821593" cy="3376612"/>
          </a:xfrm>
        </p:grpSpPr>
        <p:grpSp>
          <p:nvGrpSpPr>
            <p:cNvPr id="14" name="Group 13">
              <a:extLst>
                <a:ext uri="{FF2B5EF4-FFF2-40B4-BE49-F238E27FC236}">
                  <a16:creationId xmlns:a16="http://schemas.microsoft.com/office/drawing/2014/main" id="{2C8699B4-0343-47E1-90FA-4E10BB26318F}"/>
                </a:ext>
              </a:extLst>
            </p:cNvPr>
            <p:cNvGrpSpPr/>
            <p:nvPr/>
          </p:nvGrpSpPr>
          <p:grpSpPr>
            <a:xfrm>
              <a:off x="1285310" y="1457986"/>
              <a:ext cx="9821593" cy="3376612"/>
              <a:chOff x="1920310" y="2066646"/>
              <a:chExt cx="9821593" cy="3376612"/>
            </a:xfrm>
          </p:grpSpPr>
          <p:grpSp>
            <p:nvGrpSpPr>
              <p:cNvPr id="9" name="Group 8">
                <a:extLst>
                  <a:ext uri="{FF2B5EF4-FFF2-40B4-BE49-F238E27FC236}">
                    <a16:creationId xmlns:a16="http://schemas.microsoft.com/office/drawing/2014/main" id="{3AD0D783-6041-4D8B-A69A-94999D7D38EE}"/>
                  </a:ext>
                </a:extLst>
              </p:cNvPr>
              <p:cNvGrpSpPr/>
              <p:nvPr/>
            </p:nvGrpSpPr>
            <p:grpSpPr>
              <a:xfrm>
                <a:off x="1920310" y="2066646"/>
                <a:ext cx="9821593" cy="3376612"/>
                <a:chOff x="1920310" y="2066646"/>
                <a:chExt cx="9821593" cy="3376612"/>
              </a:xfrm>
            </p:grpSpPr>
            <p:pic>
              <p:nvPicPr>
                <p:cNvPr id="6" name="Picture 5" title="&quot;&quot;"/>
                <p:cNvPicPr>
                  <a:picLocks noChangeAspect="1"/>
                </p:cNvPicPr>
                <p:nvPr/>
              </p:nvPicPr>
              <p:blipFill>
                <a:blip r:embed="rId5"/>
                <a:stretch>
                  <a:fillRect/>
                </a:stretch>
              </p:blipFill>
              <p:spPr>
                <a:xfrm>
                  <a:off x="1920310" y="2383485"/>
                  <a:ext cx="2337782" cy="2742934"/>
                </a:xfrm>
                <a:prstGeom prst="rect">
                  <a:avLst/>
                </a:prstGeom>
                <a:ln w="9525">
                  <a:solidFill>
                    <a:schemeClr val="bg1">
                      <a:lumMod val="75000"/>
                    </a:schemeClr>
                  </a:solidFill>
                </a:ln>
                <a:effectLst>
                  <a:outerShdw blurRad="317500" dist="127000" dir="2700000" algn="tl" rotWithShape="0">
                    <a:prstClr val="black">
                      <a:alpha val="65000"/>
                    </a:prstClr>
                  </a:outerShdw>
                </a:effectLst>
              </p:spPr>
            </p:pic>
            <p:sp>
              <p:nvSpPr>
                <p:cNvPr id="11" name="Rectangle 10"/>
                <p:cNvSpPr/>
                <p:nvPr/>
              </p:nvSpPr>
              <p:spPr>
                <a:xfrm>
                  <a:off x="2006600" y="3517900"/>
                  <a:ext cx="1828800" cy="3429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title="&quot;&quot;">
                  <a:extLst>
                    <a:ext uri="{FF2B5EF4-FFF2-40B4-BE49-F238E27FC236}">
                      <a16:creationId xmlns:a16="http://schemas.microsoft.com/office/drawing/2014/main" id="{8BA48011-515F-413A-A4CA-8E9FD8E3F0C2}"/>
                    </a:ext>
                  </a:extLst>
                </p:cNvPr>
                <p:cNvPicPr>
                  <a:picLocks noChangeAspect="1"/>
                </p:cNvPicPr>
                <p:nvPr/>
              </p:nvPicPr>
              <p:blipFill>
                <a:blip r:embed="rId6"/>
                <a:stretch>
                  <a:fillRect/>
                </a:stretch>
              </p:blipFill>
              <p:spPr>
                <a:xfrm>
                  <a:off x="5034206" y="2066646"/>
                  <a:ext cx="6707697" cy="3376612"/>
                </a:xfrm>
                <a:prstGeom prst="rect">
                  <a:avLst/>
                </a:prstGeom>
                <a:ln w="9525">
                  <a:solidFill>
                    <a:schemeClr val="bg1">
                      <a:lumMod val="75000"/>
                    </a:schemeClr>
                  </a:solidFill>
                </a:ln>
                <a:effectLst>
                  <a:outerShdw blurRad="317500" dist="127000" dir="2700000" algn="tl" rotWithShape="0">
                    <a:prstClr val="black">
                      <a:alpha val="65000"/>
                    </a:prstClr>
                  </a:outerShdw>
                </a:effectLst>
              </p:spPr>
            </p:pic>
          </p:grpSp>
          <p:sp>
            <p:nvSpPr>
              <p:cNvPr id="10" name="Arrow: Left 9">
                <a:extLst>
                  <a:ext uri="{FF2B5EF4-FFF2-40B4-BE49-F238E27FC236}">
                    <a16:creationId xmlns:a16="http://schemas.microsoft.com/office/drawing/2014/main" id="{7B06B1EC-484E-4A90-8FFF-A4B9D904DCF2}"/>
                  </a:ext>
                </a:extLst>
              </p:cNvPr>
              <p:cNvSpPr/>
              <p:nvPr/>
            </p:nvSpPr>
            <p:spPr>
              <a:xfrm>
                <a:off x="7251700" y="4375150"/>
                <a:ext cx="800100"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rrow: Left 12">
              <a:extLst>
                <a:ext uri="{FF2B5EF4-FFF2-40B4-BE49-F238E27FC236}">
                  <a16:creationId xmlns:a16="http://schemas.microsoft.com/office/drawing/2014/main" id="{476C6EA8-0B1E-4CFA-845C-756AD631C1DC}"/>
                </a:ext>
              </a:extLst>
            </p:cNvPr>
            <p:cNvSpPr/>
            <p:nvPr/>
          </p:nvSpPr>
          <p:spPr>
            <a:xfrm rot="10800000">
              <a:off x="1285310" y="4130456"/>
              <a:ext cx="716889" cy="26543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17" title="&quot;&quot;">
            <a:hlinkClick r:id="" action="ppaction://media"/>
            <a:extLst>
              <a:ext uri="{FF2B5EF4-FFF2-40B4-BE49-F238E27FC236}">
                <a16:creationId xmlns:a16="http://schemas.microsoft.com/office/drawing/2014/main" id="{CEC84867-915B-4483-A3AA-369E7B7841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2800" y="6035040"/>
            <a:ext cx="822960" cy="822960"/>
          </a:xfrm>
          <a:prstGeom prst="rect">
            <a:avLst/>
          </a:prstGeom>
        </p:spPr>
      </p:pic>
    </p:spTree>
    <p:extLst>
      <p:ext uri="{BB962C8B-B14F-4D97-AF65-F5344CB8AC3E}">
        <p14:creationId xmlns:p14="http://schemas.microsoft.com/office/powerpoint/2010/main" val="4291244830"/>
      </p:ext>
    </p:extLst>
  </p:cSld>
  <p:clrMapOvr>
    <a:masterClrMapping/>
  </p:clrMapOvr>
  <mc:AlternateContent xmlns:mc="http://schemas.openxmlformats.org/markup-compatibility/2006" xmlns:p14="http://schemas.microsoft.com/office/powerpoint/2010/main">
    <mc:Choice Requires="p14">
      <p:transition spd="slow" p14:dur="2000" advTm="30190"/>
    </mc:Choice>
    <mc:Fallback xmlns="">
      <p:transition spd="slow" advTm="30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8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1" y="318053"/>
            <a:ext cx="11156826" cy="822960"/>
          </a:xfrm>
        </p:spPr>
        <p:txBody>
          <a:bodyPr>
            <a:normAutofit/>
          </a:bodyPr>
          <a:lstStyle/>
          <a:p>
            <a:r>
              <a:rPr lang="en-US" dirty="0"/>
              <a:t>Student Listing Report: Printing</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18</a:t>
            </a:fld>
            <a:endParaRPr lang="en-US" dirty="0"/>
          </a:p>
        </p:txBody>
      </p:sp>
      <p:grpSp>
        <p:nvGrpSpPr>
          <p:cNvPr id="9" name="Group 8" title="Print options screenshot">
            <a:extLst>
              <a:ext uri="{FF2B5EF4-FFF2-40B4-BE49-F238E27FC236}">
                <a16:creationId xmlns:a16="http://schemas.microsoft.com/office/drawing/2014/main" id="{6FE61C52-5FDB-4B2B-B2E7-A2F88AC3B6A9}"/>
              </a:ext>
            </a:extLst>
          </p:cNvPr>
          <p:cNvGrpSpPr/>
          <p:nvPr/>
        </p:nvGrpSpPr>
        <p:grpSpPr>
          <a:xfrm>
            <a:off x="2643344" y="752753"/>
            <a:ext cx="7512796" cy="5106863"/>
            <a:chOff x="2643344" y="1751137"/>
            <a:chExt cx="7512796" cy="5106863"/>
          </a:xfrm>
        </p:grpSpPr>
        <p:grpSp>
          <p:nvGrpSpPr>
            <p:cNvPr id="8" name="Group 7">
              <a:extLst>
                <a:ext uri="{FF2B5EF4-FFF2-40B4-BE49-F238E27FC236}">
                  <a16:creationId xmlns:a16="http://schemas.microsoft.com/office/drawing/2014/main" id="{A2E95513-DB03-42E4-9707-17056738415B}"/>
                </a:ext>
              </a:extLst>
            </p:cNvPr>
            <p:cNvGrpSpPr/>
            <p:nvPr/>
          </p:nvGrpSpPr>
          <p:grpSpPr>
            <a:xfrm>
              <a:off x="2643344" y="2160420"/>
              <a:ext cx="7512796" cy="4697580"/>
              <a:chOff x="2643344" y="1963624"/>
              <a:chExt cx="7512796" cy="4697580"/>
            </a:xfrm>
          </p:grpSpPr>
          <p:pic>
            <p:nvPicPr>
              <p:cNvPr id="6" name="Picture 5" title="&quot;&quot;">
                <a:extLst>
                  <a:ext uri="{FF2B5EF4-FFF2-40B4-BE49-F238E27FC236}">
                    <a16:creationId xmlns:a16="http://schemas.microsoft.com/office/drawing/2014/main" id="{4D812833-4E60-4B14-89AC-4A5A37F65F38}"/>
                  </a:ext>
                </a:extLst>
              </p:cNvPr>
              <p:cNvPicPr>
                <a:picLocks noChangeAspect="1"/>
              </p:cNvPicPr>
              <p:nvPr/>
            </p:nvPicPr>
            <p:blipFill>
              <a:blip r:embed="rId5"/>
              <a:stretch>
                <a:fillRect/>
              </a:stretch>
            </p:blipFill>
            <p:spPr>
              <a:xfrm>
                <a:off x="2643344" y="1963624"/>
                <a:ext cx="7512796" cy="4697580"/>
              </a:xfrm>
              <a:prstGeom prst="rect">
                <a:avLst/>
              </a:prstGeom>
              <a:ln w="31750">
                <a:solidFill>
                  <a:schemeClr val="bg1">
                    <a:lumMod val="75000"/>
                  </a:schemeClr>
                </a:solidFill>
              </a:ln>
              <a:effectLst>
                <a:outerShdw blurRad="317500" dist="127000" dir="2700000" algn="tl" rotWithShape="0">
                  <a:prstClr val="black">
                    <a:alpha val="65000"/>
                  </a:prstClr>
                </a:outerShdw>
              </a:effectLst>
            </p:spPr>
          </p:pic>
          <p:sp>
            <p:nvSpPr>
              <p:cNvPr id="7" name="Rectangle 6"/>
              <p:cNvSpPr/>
              <p:nvPr/>
            </p:nvSpPr>
            <p:spPr>
              <a:xfrm>
                <a:off x="4940300" y="2897904"/>
                <a:ext cx="3200400" cy="7542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4">
                <a:extLst>
                  <a:ext uri="{FF2B5EF4-FFF2-40B4-BE49-F238E27FC236}">
                    <a16:creationId xmlns:a16="http://schemas.microsoft.com/office/drawing/2014/main" id="{413CC794-4B3E-4CE9-A16A-796BFF3A72F8}"/>
                  </a:ext>
                </a:extLst>
              </p:cNvPr>
              <p:cNvSpPr/>
              <p:nvPr/>
            </p:nvSpPr>
            <p:spPr>
              <a:xfrm rot="16200000" flipH="1">
                <a:off x="3503660" y="1974851"/>
                <a:ext cx="147591" cy="5920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Down Arrow 14">
              <a:extLst>
                <a:ext uri="{FF2B5EF4-FFF2-40B4-BE49-F238E27FC236}">
                  <a16:creationId xmlns:a16="http://schemas.microsoft.com/office/drawing/2014/main" id="{2C4B19AA-325E-445C-9869-749AC16415B2}"/>
                </a:ext>
              </a:extLst>
            </p:cNvPr>
            <p:cNvSpPr/>
            <p:nvPr/>
          </p:nvSpPr>
          <p:spPr>
            <a:xfrm flipH="1">
              <a:off x="8394700" y="1751137"/>
              <a:ext cx="279400" cy="5920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18" title="&quot;&quot;">
            <a:hlinkClick r:id="" action="ppaction://media"/>
            <a:extLst>
              <a:ext uri="{FF2B5EF4-FFF2-40B4-BE49-F238E27FC236}">
                <a16:creationId xmlns:a16="http://schemas.microsoft.com/office/drawing/2014/main" id="{471571E7-42DC-44DB-A3C8-B6BCCD6B44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72800" y="6035040"/>
            <a:ext cx="822959" cy="822960"/>
          </a:xfrm>
          <a:prstGeom prst="rect">
            <a:avLst/>
          </a:prstGeom>
        </p:spPr>
      </p:pic>
    </p:spTree>
    <p:extLst>
      <p:ext uri="{BB962C8B-B14F-4D97-AF65-F5344CB8AC3E}">
        <p14:creationId xmlns:p14="http://schemas.microsoft.com/office/powerpoint/2010/main" val="1012892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5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5A2C-3F45-4178-81D1-EC4AE49B499E}"/>
              </a:ext>
            </a:extLst>
          </p:cNvPr>
          <p:cNvSpPr>
            <a:spLocks noGrp="1"/>
          </p:cNvSpPr>
          <p:nvPr>
            <p:ph type="title"/>
          </p:nvPr>
        </p:nvSpPr>
        <p:spPr>
          <a:xfrm>
            <a:off x="685625" y="318053"/>
            <a:ext cx="11183895" cy="818761"/>
          </a:xfrm>
        </p:spPr>
        <p:txBody>
          <a:bodyPr/>
          <a:lstStyle/>
          <a:p>
            <a:r>
              <a:rPr lang="en-US" dirty="0"/>
              <a:t>Print from the Inbox</a:t>
            </a:r>
          </a:p>
        </p:txBody>
      </p:sp>
      <p:sp>
        <p:nvSpPr>
          <p:cNvPr id="3" name="Slide Number Placeholder 2">
            <a:extLst>
              <a:ext uri="{FF2B5EF4-FFF2-40B4-BE49-F238E27FC236}">
                <a16:creationId xmlns:a16="http://schemas.microsoft.com/office/drawing/2014/main" id="{2986B40C-5061-4704-94D1-73C40C27E0E5}"/>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grpSp>
        <p:nvGrpSpPr>
          <p:cNvPr id="4" name="Group 3" title="Print from the inbox screenshot">
            <a:extLst>
              <a:ext uri="{FF2B5EF4-FFF2-40B4-BE49-F238E27FC236}">
                <a16:creationId xmlns:a16="http://schemas.microsoft.com/office/drawing/2014/main" id="{D161AE6E-4010-403E-83B2-F1A0AB395EEC}"/>
              </a:ext>
            </a:extLst>
          </p:cNvPr>
          <p:cNvGrpSpPr/>
          <p:nvPr/>
        </p:nvGrpSpPr>
        <p:grpSpPr>
          <a:xfrm>
            <a:off x="309033" y="1692223"/>
            <a:ext cx="11183895" cy="2463908"/>
            <a:chOff x="324423" y="2395868"/>
            <a:chExt cx="11183895" cy="2463908"/>
          </a:xfrm>
        </p:grpSpPr>
        <p:pic>
          <p:nvPicPr>
            <p:cNvPr id="5" name="Picture 4" title="&quot;&quot;">
              <a:extLst>
                <a:ext uri="{FF2B5EF4-FFF2-40B4-BE49-F238E27FC236}">
                  <a16:creationId xmlns:a16="http://schemas.microsoft.com/office/drawing/2014/main" id="{29D9CFE0-BE16-4F24-B7A0-34173CC0F649}"/>
                </a:ext>
              </a:extLst>
            </p:cNvPr>
            <p:cNvPicPr>
              <a:picLocks noChangeAspect="1"/>
            </p:cNvPicPr>
            <p:nvPr/>
          </p:nvPicPr>
          <p:blipFill>
            <a:blip r:embed="rId5"/>
            <a:stretch>
              <a:fillRect/>
            </a:stretch>
          </p:blipFill>
          <p:spPr>
            <a:xfrm>
              <a:off x="916518" y="2395868"/>
              <a:ext cx="10591800" cy="2463908"/>
            </a:xfrm>
            <a:prstGeom prst="rect">
              <a:avLst/>
            </a:prstGeom>
            <a:ln w="9525">
              <a:solidFill>
                <a:schemeClr val="bg1">
                  <a:lumMod val="75000"/>
                </a:schemeClr>
              </a:solidFill>
            </a:ln>
            <a:effectLst>
              <a:outerShdw blurRad="317500" dist="127000" dir="2700000" algn="tl" rotWithShape="0">
                <a:prstClr val="black">
                  <a:alpha val="65000"/>
                </a:prstClr>
              </a:outerShdw>
            </a:effectLst>
          </p:spPr>
        </p:pic>
        <p:sp>
          <p:nvSpPr>
            <p:cNvPr id="6" name="Rectangle 5">
              <a:extLst>
                <a:ext uri="{FF2B5EF4-FFF2-40B4-BE49-F238E27FC236}">
                  <a16:creationId xmlns:a16="http://schemas.microsoft.com/office/drawing/2014/main" id="{4164B241-AEF2-474D-99BC-52CC90A14DD9}"/>
                </a:ext>
              </a:extLst>
            </p:cNvPr>
            <p:cNvSpPr/>
            <p:nvPr/>
          </p:nvSpPr>
          <p:spPr>
            <a:xfrm>
              <a:off x="916518" y="3251200"/>
              <a:ext cx="3160182" cy="33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549173-4EF7-4735-905C-93979119D0AF}"/>
                </a:ext>
              </a:extLst>
            </p:cNvPr>
            <p:cNvSpPr/>
            <p:nvPr/>
          </p:nvSpPr>
          <p:spPr>
            <a:xfrm>
              <a:off x="916518" y="3660831"/>
              <a:ext cx="3160182" cy="33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14">
              <a:extLst>
                <a:ext uri="{FF2B5EF4-FFF2-40B4-BE49-F238E27FC236}">
                  <a16:creationId xmlns:a16="http://schemas.microsoft.com/office/drawing/2014/main" id="{91385F3F-6342-4FED-B70A-02C1E943FFFA}"/>
                </a:ext>
              </a:extLst>
            </p:cNvPr>
            <p:cNvSpPr/>
            <p:nvPr/>
          </p:nvSpPr>
          <p:spPr>
            <a:xfrm rot="16200000" flipH="1">
              <a:off x="480027" y="2259301"/>
              <a:ext cx="280886" cy="5920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19" title="&quot;&quot;">
            <a:hlinkClick r:id="" action="ppaction://media"/>
            <a:extLst>
              <a:ext uri="{FF2B5EF4-FFF2-40B4-BE49-F238E27FC236}">
                <a16:creationId xmlns:a16="http://schemas.microsoft.com/office/drawing/2014/main" id="{4E95E8BA-DE34-4D6C-92DF-15D50A0525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72800" y="6035040"/>
            <a:ext cx="822960" cy="822960"/>
          </a:xfrm>
          <a:prstGeom prst="rect">
            <a:avLst/>
          </a:prstGeom>
        </p:spPr>
      </p:pic>
    </p:spTree>
    <p:extLst>
      <p:ext uri="{BB962C8B-B14F-4D97-AF65-F5344CB8AC3E}">
        <p14:creationId xmlns:p14="http://schemas.microsoft.com/office/powerpoint/2010/main" val="2623959824"/>
      </p:ext>
    </p:extLst>
  </p:cSld>
  <p:clrMapOvr>
    <a:masterClrMapping/>
  </p:clrMapOvr>
  <mc:AlternateContent xmlns:mc="http://schemas.openxmlformats.org/markup-compatibility/2006" xmlns:p14="http://schemas.microsoft.com/office/powerpoint/2010/main">
    <mc:Choice Requires="p14">
      <p:transition spd="slow" p14:dur="2000" advTm="28760"/>
    </mc:Choice>
    <mc:Fallback xmlns="">
      <p:transition spd="slow" advTm="28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5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9248" y="239358"/>
            <a:ext cx="11183720" cy="822959"/>
          </a:xfrm>
        </p:spPr>
        <p:txBody>
          <a:bodyPr>
            <a:normAutofit/>
          </a:bodyPr>
          <a:lstStyle/>
          <a:p>
            <a:r>
              <a:rPr lang="en-US" dirty="0"/>
              <a:t>Objectives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a:t>
            </a:fld>
            <a:endParaRPr lang="en-US" dirty="0"/>
          </a:p>
        </p:txBody>
      </p:sp>
      <p:sp>
        <p:nvSpPr>
          <p:cNvPr id="2" name="Content Placeholder 1"/>
          <p:cNvSpPr>
            <a:spLocks noGrp="1"/>
          </p:cNvSpPr>
          <p:nvPr>
            <p:ph idx="4294967295"/>
          </p:nvPr>
        </p:nvSpPr>
        <p:spPr>
          <a:xfrm>
            <a:off x="699248" y="1320842"/>
            <a:ext cx="11026625" cy="3732212"/>
          </a:xfrm>
        </p:spPr>
        <p:txBody>
          <a:bodyPr/>
          <a:lstStyle/>
          <a:p>
            <a:pPr marL="0" indent="0">
              <a:buNone/>
            </a:pPr>
            <a:r>
              <a:rPr lang="en-US" sz="3000" b="1" dirty="0"/>
              <a:t>After viewing this presentation, you should understand </a:t>
            </a:r>
          </a:p>
          <a:p>
            <a:pPr marL="0" indent="0">
              <a:buNone/>
            </a:pPr>
            <a:r>
              <a:rPr lang="en-US" sz="3000" b="1" dirty="0"/>
              <a:t>how to:</a:t>
            </a:r>
          </a:p>
          <a:p>
            <a:pPr marL="342900" indent="-342900">
              <a:buFont typeface="Arial" panose="020B0604020202020204" pitchFamily="34" charset="0"/>
              <a:buChar char="•"/>
            </a:pPr>
            <a:r>
              <a:rPr lang="en-US" sz="2800" dirty="0"/>
              <a:t>Navigate the system</a:t>
            </a:r>
          </a:p>
          <a:p>
            <a:pPr marL="342900" indent="-342900" eaLnBrk="1" fontAlgn="auto" hangingPunct="1">
              <a:buFont typeface="Arial" panose="020B0604020202020204" pitchFamily="34" charset="0"/>
              <a:buChar char="•"/>
              <a:defRPr/>
            </a:pPr>
            <a:r>
              <a:rPr lang="en-US" sz="2800" dirty="0"/>
              <a:t>View and print individual student reports</a:t>
            </a:r>
          </a:p>
          <a:p>
            <a:pPr marL="342900" indent="-342900" eaLnBrk="1" fontAlgn="auto" hangingPunct="1">
              <a:buFont typeface="Arial" panose="020B0604020202020204" pitchFamily="34" charset="0"/>
              <a:buChar char="•"/>
              <a:defRPr/>
            </a:pPr>
            <a:r>
              <a:rPr lang="en-US" sz="2800" dirty="0"/>
              <a:t>Generate and export student results and summary statistics</a:t>
            </a:r>
          </a:p>
          <a:p>
            <a:pPr marL="342900" indent="-342900" eaLnBrk="1" fontAlgn="auto" hangingPunct="1">
              <a:buFont typeface="Arial" panose="020B0604020202020204" pitchFamily="34" charset="0"/>
              <a:buChar char="•"/>
              <a:defRPr/>
            </a:pPr>
            <a:r>
              <a:rPr lang="en-US" sz="2800" dirty="0"/>
              <a:t>Search for specific students</a:t>
            </a:r>
          </a:p>
          <a:p>
            <a:endParaRPr lang="en-US" dirty="0"/>
          </a:p>
        </p:txBody>
      </p:sp>
      <p:pic>
        <p:nvPicPr>
          <p:cNvPr id="5" name="2" title="&quot;&quot;">
            <a:hlinkClick r:id="" action="ppaction://media"/>
            <a:extLst>
              <a:ext uri="{FF2B5EF4-FFF2-40B4-BE49-F238E27FC236}">
                <a16:creationId xmlns:a16="http://schemas.microsoft.com/office/drawing/2014/main" id="{7E865F17-16BB-4BFA-A38F-6C62189159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72800" y="6035040"/>
            <a:ext cx="822961" cy="822960"/>
          </a:xfrm>
          <a:prstGeom prst="rect">
            <a:avLst/>
          </a:prstGeom>
        </p:spPr>
      </p:pic>
    </p:spTree>
    <p:extLst>
      <p:ext uri="{BB962C8B-B14F-4D97-AF65-F5344CB8AC3E}">
        <p14:creationId xmlns:p14="http://schemas.microsoft.com/office/powerpoint/2010/main" val="1485428758"/>
      </p:ext>
    </p:extLst>
  </p:cSld>
  <p:clrMapOvr>
    <a:masterClrMapping/>
  </p:clrMapOvr>
  <mc:AlternateContent xmlns:mc="http://schemas.openxmlformats.org/markup-compatibility/2006" xmlns:p14="http://schemas.microsoft.com/office/powerpoint/2010/main">
    <mc:Choice Requires="p14">
      <p:transition spd="slow" p14:dur="2000" advTm="15790"/>
    </mc:Choice>
    <mc:Fallback xmlns="">
      <p:transition spd="slow" advTm="15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6" y="318053"/>
            <a:ext cx="11224061" cy="1486894"/>
          </a:xfrm>
        </p:spPr>
        <p:txBody>
          <a:bodyPr anchor="t">
            <a:noAutofit/>
          </a:bodyPr>
          <a:lstStyle/>
          <a:p>
            <a:r>
              <a:rPr lang="en-US" dirty="0"/>
              <a:t>Individual </a:t>
            </a:r>
            <a:br>
              <a:rPr lang="en-US" dirty="0"/>
            </a:br>
            <a:r>
              <a:rPr lang="en-US" dirty="0"/>
              <a:t>Student Report</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20</a:t>
            </a:fld>
            <a:endParaRPr lang="en-US" dirty="0"/>
          </a:p>
        </p:txBody>
      </p:sp>
      <p:grpSp>
        <p:nvGrpSpPr>
          <p:cNvPr id="5" name="Group 4" title="Individual Student Report screenshot">
            <a:extLst>
              <a:ext uri="{FF2B5EF4-FFF2-40B4-BE49-F238E27FC236}">
                <a16:creationId xmlns:a16="http://schemas.microsoft.com/office/drawing/2014/main" id="{EA2D6049-4D90-4C07-89F3-CD2F633ACB62}"/>
              </a:ext>
            </a:extLst>
          </p:cNvPr>
          <p:cNvGrpSpPr/>
          <p:nvPr/>
        </p:nvGrpSpPr>
        <p:grpSpPr>
          <a:xfrm>
            <a:off x="1573484" y="442804"/>
            <a:ext cx="9045032" cy="6266329"/>
            <a:chOff x="1573484" y="442804"/>
            <a:chExt cx="9045032" cy="6266329"/>
          </a:xfrm>
        </p:grpSpPr>
        <p:pic>
          <p:nvPicPr>
            <p:cNvPr id="8" name="Picture 7" title="&quot;&quot;"/>
            <p:cNvPicPr>
              <a:picLocks noChangeAspect="1"/>
            </p:cNvPicPr>
            <p:nvPr/>
          </p:nvPicPr>
          <p:blipFill>
            <a:blip r:embed="rId5"/>
            <a:stretch>
              <a:fillRect/>
            </a:stretch>
          </p:blipFill>
          <p:spPr>
            <a:xfrm>
              <a:off x="1573484" y="2208196"/>
              <a:ext cx="2689185" cy="3150188"/>
            </a:xfrm>
            <a:prstGeom prst="rect">
              <a:avLst/>
            </a:prstGeom>
            <a:ln>
              <a:noFill/>
            </a:ln>
            <a:effectLst>
              <a:outerShdw blurRad="444500" dist="127000" dir="2700000" algn="tl" rotWithShape="0">
                <a:prstClr val="black">
                  <a:alpha val="75000"/>
                </a:prstClr>
              </a:outerShdw>
            </a:effectLst>
          </p:spPr>
        </p:pic>
        <p:sp>
          <p:nvSpPr>
            <p:cNvPr id="4" name="TextBox 3"/>
            <p:cNvSpPr txBox="1"/>
            <p:nvPr/>
          </p:nvSpPr>
          <p:spPr>
            <a:xfrm>
              <a:off x="6162676" y="1657350"/>
              <a:ext cx="3990975" cy="338554"/>
            </a:xfrm>
            <a:prstGeom prst="rect">
              <a:avLst/>
            </a:prstGeom>
            <a:noFill/>
          </p:spPr>
          <p:txBody>
            <a:bodyPr wrap="square" rtlCol="0">
              <a:spAutoFit/>
            </a:bodyPr>
            <a:lstStyle/>
            <a:p>
              <a:endParaRPr lang="en-US" sz="1600" i="1" dirty="0">
                <a:solidFill>
                  <a:srgbClr val="2E4488"/>
                </a:solidFill>
              </a:endParaRPr>
            </a:p>
          </p:txBody>
        </p:sp>
        <p:sp>
          <p:nvSpPr>
            <p:cNvPr id="17" name="Rectangle 16"/>
            <p:cNvSpPr/>
            <p:nvPr/>
          </p:nvSpPr>
          <p:spPr>
            <a:xfrm>
              <a:off x="1594581" y="3515078"/>
              <a:ext cx="2627747" cy="3864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4">
              <a:extLst>
                <a:ext uri="{FF2B5EF4-FFF2-40B4-BE49-F238E27FC236}">
                  <a16:creationId xmlns:a16="http://schemas.microsoft.com/office/drawing/2014/main" id="{7E62EC8B-03C5-443B-B399-7F550F9EB156}"/>
                </a:ext>
              </a:extLst>
            </p:cNvPr>
            <p:cNvSpPr/>
            <p:nvPr/>
          </p:nvSpPr>
          <p:spPr>
            <a:xfrm rot="16200000">
              <a:off x="4521466" y="3361066"/>
              <a:ext cx="386430" cy="7482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title="&quot;&quot;">
              <a:extLst>
                <a:ext uri="{FF2B5EF4-FFF2-40B4-BE49-F238E27FC236}">
                  <a16:creationId xmlns:a16="http://schemas.microsoft.com/office/drawing/2014/main" id="{3010FEAC-4840-4769-B9E7-8BCD478A13DD}"/>
                </a:ext>
              </a:extLst>
            </p:cNvPr>
            <p:cNvPicPr>
              <a:picLocks noChangeAspect="1"/>
            </p:cNvPicPr>
            <p:nvPr/>
          </p:nvPicPr>
          <p:blipFill>
            <a:blip r:embed="rId6"/>
            <a:stretch>
              <a:fillRect/>
            </a:stretch>
          </p:blipFill>
          <p:spPr>
            <a:xfrm>
              <a:off x="5299065" y="442804"/>
              <a:ext cx="5319451" cy="6266329"/>
            </a:xfrm>
            <a:prstGeom prst="rect">
              <a:avLst/>
            </a:prstGeom>
            <a:ln>
              <a:solidFill>
                <a:schemeClr val="bg1">
                  <a:lumMod val="75000"/>
                </a:schemeClr>
              </a:solidFill>
            </a:ln>
            <a:effectLst>
              <a:outerShdw blurRad="444500" dist="127000" dir="2700000" algn="tl" rotWithShape="0">
                <a:prstClr val="black">
                  <a:alpha val="75000"/>
                </a:prstClr>
              </a:outerShdw>
            </a:effectLst>
          </p:spPr>
        </p:pic>
      </p:grpSp>
      <p:pic>
        <p:nvPicPr>
          <p:cNvPr id="9" name="20" title="&quot;&quot;">
            <a:hlinkClick r:id="" action="ppaction://media"/>
            <a:extLst>
              <a:ext uri="{FF2B5EF4-FFF2-40B4-BE49-F238E27FC236}">
                <a16:creationId xmlns:a16="http://schemas.microsoft.com/office/drawing/2014/main" id="{FD5218B3-4155-4637-ABF0-519A74C3C02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2800" y="6035040"/>
            <a:ext cx="822960" cy="822960"/>
          </a:xfrm>
          <a:prstGeom prst="rect">
            <a:avLst/>
          </a:prstGeom>
        </p:spPr>
      </p:pic>
    </p:spTree>
    <p:extLst>
      <p:ext uri="{BB962C8B-B14F-4D97-AF65-F5344CB8AC3E}">
        <p14:creationId xmlns:p14="http://schemas.microsoft.com/office/powerpoint/2010/main" val="170397491"/>
      </p:ext>
    </p:extLst>
  </p:cSld>
  <p:clrMapOvr>
    <a:masterClrMapping/>
  </p:clrMapOvr>
  <mc:AlternateContent xmlns:mc="http://schemas.openxmlformats.org/markup-compatibility/2006" xmlns:p14="http://schemas.microsoft.com/office/powerpoint/2010/main">
    <mc:Choice Requires="p14">
      <p:transition spd="slow" p14:dur="2000" advTm="38340"/>
    </mc:Choice>
    <mc:Fallback xmlns="">
      <p:transition spd="slow" advTm="38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9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6" y="318053"/>
            <a:ext cx="11264402" cy="776830"/>
          </a:xfrm>
        </p:spPr>
        <p:txBody>
          <a:bodyPr>
            <a:normAutofit/>
          </a:bodyPr>
          <a:lstStyle/>
          <a:p>
            <a:r>
              <a:rPr lang="en-US" dirty="0"/>
              <a:t>Individual Student Report: Printing</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21</a:t>
            </a:fld>
            <a:endParaRPr lang="en-US" dirty="0"/>
          </a:p>
        </p:txBody>
      </p:sp>
      <p:grpSp>
        <p:nvGrpSpPr>
          <p:cNvPr id="5" name="Group 4" title="Printing the ISR screenshot">
            <a:extLst>
              <a:ext uri="{FF2B5EF4-FFF2-40B4-BE49-F238E27FC236}">
                <a16:creationId xmlns:a16="http://schemas.microsoft.com/office/drawing/2014/main" id="{1DDEDC9B-E04B-45BB-807E-734375346787}"/>
              </a:ext>
            </a:extLst>
          </p:cNvPr>
          <p:cNvGrpSpPr/>
          <p:nvPr/>
        </p:nvGrpSpPr>
        <p:grpSpPr>
          <a:xfrm>
            <a:off x="2715607" y="1291679"/>
            <a:ext cx="8403244" cy="4899514"/>
            <a:chOff x="1750407" y="1583779"/>
            <a:chExt cx="8403244" cy="4899514"/>
          </a:xfrm>
        </p:grpSpPr>
        <p:sp>
          <p:nvSpPr>
            <p:cNvPr id="4" name="TextBox 3"/>
            <p:cNvSpPr txBox="1"/>
            <p:nvPr/>
          </p:nvSpPr>
          <p:spPr>
            <a:xfrm>
              <a:off x="6162676" y="1657350"/>
              <a:ext cx="3990975" cy="338554"/>
            </a:xfrm>
            <a:prstGeom prst="rect">
              <a:avLst/>
            </a:prstGeom>
            <a:noFill/>
          </p:spPr>
          <p:txBody>
            <a:bodyPr wrap="square" rtlCol="0">
              <a:spAutoFit/>
            </a:bodyPr>
            <a:lstStyle/>
            <a:p>
              <a:endParaRPr lang="en-US" sz="1600" i="1" dirty="0">
                <a:solidFill>
                  <a:srgbClr val="2E4488"/>
                </a:solidFill>
              </a:endParaRPr>
            </a:p>
          </p:txBody>
        </p:sp>
        <p:sp>
          <p:nvSpPr>
            <p:cNvPr id="7" name="Up Arrow 6"/>
            <p:cNvSpPr/>
            <p:nvPr/>
          </p:nvSpPr>
          <p:spPr>
            <a:xfrm rot="5400000">
              <a:off x="6986169" y="3449727"/>
              <a:ext cx="825624" cy="1167620"/>
            </a:xfrm>
            <a:prstGeom prst="upArrow">
              <a:avLst>
                <a:gd name="adj1" fmla="val 50000"/>
                <a:gd name="adj2" fmla="val 35000"/>
              </a:avLst>
            </a:prstGeom>
            <a:solidFill>
              <a:schemeClr val="accent3">
                <a:lumMod val="75000"/>
              </a:schemeClr>
            </a:solidFill>
            <a:ln>
              <a:solidFill>
                <a:schemeClr val="accent3">
                  <a:lumMod val="75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pic>
          <p:nvPicPr>
            <p:cNvPr id="8" name="Picture 7" title="&quot;&quot;"/>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82792" y="3240755"/>
              <a:ext cx="1489881" cy="1585562"/>
            </a:xfrm>
            <a:prstGeom prst="rect">
              <a:avLst/>
            </a:prstGeom>
          </p:spPr>
        </p:pic>
        <p:pic>
          <p:nvPicPr>
            <p:cNvPr id="9" name="Picture 8" title="&quot;&quot;">
              <a:extLst>
                <a:ext uri="{FF2B5EF4-FFF2-40B4-BE49-F238E27FC236}">
                  <a16:creationId xmlns:a16="http://schemas.microsoft.com/office/drawing/2014/main" id="{7E7A2C98-D92D-4E59-85AF-B05DBC1CF0CF}"/>
                </a:ext>
              </a:extLst>
            </p:cNvPr>
            <p:cNvPicPr>
              <a:picLocks noChangeAspect="1"/>
            </p:cNvPicPr>
            <p:nvPr/>
          </p:nvPicPr>
          <p:blipFill>
            <a:blip r:embed="rId6"/>
            <a:stretch>
              <a:fillRect/>
            </a:stretch>
          </p:blipFill>
          <p:spPr>
            <a:xfrm>
              <a:off x="1750407" y="1583779"/>
              <a:ext cx="4883371" cy="4899514"/>
            </a:xfrm>
            <a:prstGeom prst="rect">
              <a:avLst/>
            </a:prstGeom>
            <a:ln>
              <a:solidFill>
                <a:schemeClr val="bg1">
                  <a:lumMod val="65000"/>
                </a:schemeClr>
              </a:solidFill>
            </a:ln>
            <a:effectLst>
              <a:outerShdw blurRad="444500" dist="127000" dir="2700000" algn="tl" rotWithShape="0">
                <a:prstClr val="black">
                  <a:alpha val="75000"/>
                </a:prstClr>
              </a:outerShdw>
            </a:effectLst>
          </p:spPr>
        </p:pic>
      </p:grpSp>
      <p:pic>
        <p:nvPicPr>
          <p:cNvPr id="6" name="21" title="&quot;&quot;">
            <a:hlinkClick r:id="" action="ppaction://media"/>
            <a:extLst>
              <a:ext uri="{FF2B5EF4-FFF2-40B4-BE49-F238E27FC236}">
                <a16:creationId xmlns:a16="http://schemas.microsoft.com/office/drawing/2014/main" id="{636CC4C5-0533-4E59-B44D-1602FDFB901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2800" y="6035040"/>
            <a:ext cx="822960" cy="822960"/>
          </a:xfrm>
          <a:prstGeom prst="rect">
            <a:avLst/>
          </a:prstGeom>
        </p:spPr>
      </p:pic>
    </p:spTree>
    <p:extLst>
      <p:ext uri="{BB962C8B-B14F-4D97-AF65-F5344CB8AC3E}">
        <p14:creationId xmlns:p14="http://schemas.microsoft.com/office/powerpoint/2010/main" val="842981279"/>
      </p:ext>
    </p:extLst>
  </p:cSld>
  <p:clrMapOvr>
    <a:masterClrMapping/>
  </p:clrMapOvr>
  <mc:AlternateContent xmlns:mc="http://schemas.openxmlformats.org/markup-compatibility/2006" xmlns:p14="http://schemas.microsoft.com/office/powerpoint/2010/main">
    <mc:Choice Requires="p14">
      <p:transition spd="slow" p14:dur="2000" advTm="8840"/>
    </mc:Choice>
    <mc:Fallback xmlns="">
      <p:transition spd="slow" advTm="8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4" y="304606"/>
            <a:ext cx="11210614" cy="822960"/>
          </a:xfrm>
        </p:spPr>
        <p:txBody>
          <a:bodyPr/>
          <a:lstStyle/>
          <a:p>
            <a:r>
              <a:rPr lang="en-US" dirty="0"/>
              <a:t>Things to Remember</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22</a:t>
            </a:fld>
            <a:endParaRPr lang="en-US" dirty="0"/>
          </a:p>
        </p:txBody>
      </p:sp>
      <p:sp>
        <p:nvSpPr>
          <p:cNvPr id="5" name="Content Placeholder 2"/>
          <p:cNvSpPr txBox="1">
            <a:spLocks/>
          </p:cNvSpPr>
          <p:nvPr/>
        </p:nvSpPr>
        <p:spPr bwMode="gray">
          <a:xfrm>
            <a:off x="672353" y="1523262"/>
            <a:ext cx="11053519" cy="38114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0" fontAlgn="base" hangingPunct="0">
              <a:spcBef>
                <a:spcPts val="600"/>
              </a:spcBef>
              <a:spcAft>
                <a:spcPts val="0"/>
              </a:spcAft>
              <a:buClr>
                <a:schemeClr val="bg1">
                  <a:lumMod val="65000"/>
                </a:schemeClr>
              </a:buClr>
              <a:buFont typeface="Wingdings" pitchFamily="2" charset="2"/>
              <a:buNone/>
              <a:defRPr sz="2400" kern="1200">
                <a:solidFill>
                  <a:schemeClr val="tx2">
                    <a:lumMod val="75000"/>
                  </a:schemeClr>
                </a:solidFill>
                <a:latin typeface="+mn-lt"/>
                <a:ea typeface="Arial" pitchFamily="34" charset="0"/>
                <a:cs typeface="Franklin Gothic Book" pitchFamily="34" charset="0"/>
              </a:defRPr>
            </a:lvl1pPr>
            <a:lvl2pPr marL="230188" indent="-230188"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46513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6858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912813"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11461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13747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1600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1827213"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342900" indent="-342900">
              <a:buFont typeface="Arial" panose="020B0604020202020204" pitchFamily="34" charset="0"/>
              <a:buChar char="•"/>
            </a:pPr>
            <a:r>
              <a:rPr lang="en-US" sz="2600" dirty="0">
                <a:cs typeface="Calibri" pitchFamily="34" charset="0"/>
              </a:rPr>
              <a:t>The ORS helps educators answer questions regarding the assessment data in order to improve teaching and learning.</a:t>
            </a:r>
          </a:p>
          <a:p>
            <a:pPr marL="342900" indent="-342900">
              <a:buFont typeface="Arial" panose="020B0604020202020204" pitchFamily="34" charset="0"/>
              <a:buChar char="•"/>
            </a:pPr>
            <a:r>
              <a:rPr lang="en-US" sz="2600" dirty="0">
                <a:cs typeface="Calibri" pitchFamily="34" charset="0"/>
              </a:rPr>
              <a:t>The magnifying glass icon displays the exploration menu, which is used to explore the different dimensions and levels of score data.</a:t>
            </a:r>
          </a:p>
          <a:p>
            <a:pPr marL="342900" indent="-342900">
              <a:buFont typeface="Arial" panose="020B0604020202020204" pitchFamily="34" charset="0"/>
              <a:buChar char="•"/>
            </a:pPr>
            <a:r>
              <a:rPr lang="en-US" sz="2600" dirty="0">
                <a:cs typeface="Calibri" pitchFamily="34" charset="0"/>
              </a:rPr>
              <a:t>All reports can be printed and exported.</a:t>
            </a:r>
          </a:p>
          <a:p>
            <a:pPr marL="342900" indent="-342900">
              <a:buFont typeface="Arial" panose="020B0604020202020204" pitchFamily="34" charset="0"/>
              <a:buChar char="•"/>
            </a:pPr>
            <a:r>
              <a:rPr lang="en-US" sz="2600" dirty="0">
                <a:cs typeface="Calibri" pitchFamily="34" charset="0"/>
              </a:rPr>
              <a:t>The</a:t>
            </a:r>
            <a:r>
              <a:rPr lang="en-US" sz="2600" b="1" dirty="0">
                <a:cs typeface="Calibri" pitchFamily="34" charset="0"/>
              </a:rPr>
              <a:t> Help</a:t>
            </a:r>
            <a:r>
              <a:rPr lang="en-US" sz="2600" dirty="0">
                <a:cs typeface="Calibri" pitchFamily="34" charset="0"/>
              </a:rPr>
              <a:t> (User Guide) button is available on every page.</a:t>
            </a:r>
          </a:p>
          <a:p>
            <a:pPr marL="342900" indent="-342900">
              <a:buFont typeface="Arial" panose="020B0604020202020204" pitchFamily="34" charset="0"/>
              <a:buChar char="•"/>
            </a:pPr>
            <a:r>
              <a:rPr lang="en-US" sz="2600" dirty="0"/>
              <a:t>You can use ORS to generate individual student reports to share with parents. ISRs are available in other languages, in addition to English. </a:t>
            </a:r>
          </a:p>
          <a:p>
            <a:endParaRPr lang="en-US" dirty="0">
              <a:latin typeface="Calibri" pitchFamily="34" charset="0"/>
              <a:cs typeface="Calibri" pitchFamily="34" charset="0"/>
            </a:endParaRPr>
          </a:p>
        </p:txBody>
      </p:sp>
      <p:pic>
        <p:nvPicPr>
          <p:cNvPr id="4" name="22" title="&quot;&quot;">
            <a:hlinkClick r:id="" action="ppaction://media"/>
            <a:extLst>
              <a:ext uri="{FF2B5EF4-FFF2-40B4-BE49-F238E27FC236}">
                <a16:creationId xmlns:a16="http://schemas.microsoft.com/office/drawing/2014/main" id="{EDB38FF1-F6AE-47DC-9FB8-0FB6C2648F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72800" y="6035040"/>
            <a:ext cx="822960" cy="822960"/>
          </a:xfrm>
          <a:prstGeom prst="rect">
            <a:avLst/>
          </a:prstGeom>
        </p:spPr>
      </p:pic>
    </p:spTree>
    <p:extLst>
      <p:ext uri="{BB962C8B-B14F-4D97-AF65-F5344CB8AC3E}">
        <p14:creationId xmlns:p14="http://schemas.microsoft.com/office/powerpoint/2010/main" val="4265442541"/>
      </p:ext>
    </p:extLst>
  </p:cSld>
  <p:clrMapOvr>
    <a:masterClrMapping/>
  </p:clrMapOvr>
  <mc:AlternateContent xmlns:mc="http://schemas.openxmlformats.org/markup-compatibility/2006" xmlns:p14="http://schemas.microsoft.com/office/powerpoint/2010/main">
    <mc:Choice Requires="p14">
      <p:transition spd="slow" p14:dur="2000" advTm="37560"/>
    </mc:Choice>
    <mc:Fallback xmlns="">
      <p:transition spd="slow" advTm="37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2354" y="344947"/>
            <a:ext cx="11210614" cy="822960"/>
          </a:xfrm>
        </p:spPr>
        <p:txBody>
          <a:bodyPr/>
          <a:lstStyle/>
          <a:p>
            <a:r>
              <a:rPr lang="en-US" dirty="0"/>
              <a:t>Thank You!</a:t>
            </a:r>
          </a:p>
        </p:txBody>
      </p:sp>
      <p:sp>
        <p:nvSpPr>
          <p:cNvPr id="5" name="Slide Number Placeholder 5"/>
          <p:cNvSpPr>
            <a:spLocks noGrp="1"/>
          </p:cNvSpPr>
          <p:nvPr>
            <p:ph type="sldNum" sz="quarter" idx="10"/>
          </p:nvPr>
        </p:nvSpPr>
        <p:spPr>
          <a:prstGeom prst="rect">
            <a:avLst/>
          </a:prstGeom>
        </p:spPr>
        <p:txBody>
          <a:bodyPr/>
          <a:lstStyle/>
          <a:p>
            <a:pPr>
              <a:defRPr/>
            </a:pPr>
            <a:fld id="{0C5081D9-E2B0-4D4A-AFEC-18FC95C81086}" type="slidenum">
              <a:rPr lang="en-US">
                <a:solidFill>
                  <a:schemeClr val="bg1">
                    <a:lumMod val="85000"/>
                  </a:schemeClr>
                </a:solidFill>
              </a:rPr>
              <a:pPr>
                <a:defRPr/>
              </a:pPr>
              <a:t>23</a:t>
            </a:fld>
            <a:endParaRPr lang="en-US" dirty="0">
              <a:solidFill>
                <a:schemeClr val="bg1">
                  <a:lumMod val="85000"/>
                </a:schemeClr>
              </a:solidFill>
            </a:endParaRPr>
          </a:p>
        </p:txBody>
      </p:sp>
      <p:sp>
        <p:nvSpPr>
          <p:cNvPr id="7" name="Content Placeholder 2"/>
          <p:cNvSpPr>
            <a:spLocks noGrp="1"/>
          </p:cNvSpPr>
          <p:nvPr>
            <p:ph idx="4294967295"/>
          </p:nvPr>
        </p:nvSpPr>
        <p:spPr>
          <a:xfrm>
            <a:off x="672354" y="1357313"/>
            <a:ext cx="11123405" cy="3851275"/>
          </a:xfrm>
        </p:spPr>
        <p:txBody>
          <a:bodyPr rtlCol="0">
            <a:noAutofit/>
          </a:bodyPr>
          <a:lstStyle/>
          <a:p>
            <a:r>
              <a:rPr lang="en-US" altLang="en-US" sz="2800" dirty="0"/>
              <a:t>For additional information, consult your portal’s </a:t>
            </a:r>
            <a:r>
              <a:rPr lang="en-US" altLang="en-US" sz="2800" b="1" dirty="0"/>
              <a:t>Resources </a:t>
            </a:r>
            <a:r>
              <a:rPr lang="en-US" altLang="en-US" sz="2800" dirty="0"/>
              <a:t>page, which contains:</a:t>
            </a:r>
          </a:p>
          <a:p>
            <a:pPr marL="457200" indent="-457200">
              <a:buFont typeface="Wingdings" panose="05000000000000000000" pitchFamily="2" charset="2"/>
              <a:buChar char="§"/>
            </a:pPr>
            <a:r>
              <a:rPr lang="en-US" altLang="en-US" sz="2800" dirty="0"/>
              <a:t>Important Announcements</a:t>
            </a:r>
          </a:p>
          <a:p>
            <a:pPr marL="457200" indent="-457200">
              <a:buFont typeface="Wingdings" panose="05000000000000000000" pitchFamily="2" charset="2"/>
              <a:buChar char="§"/>
            </a:pPr>
            <a:r>
              <a:rPr lang="en-US" altLang="en-US" sz="2800" dirty="0"/>
              <a:t>ORS User Guide</a:t>
            </a:r>
          </a:p>
          <a:p>
            <a:endParaRPr lang="en-US" altLang="en-US" sz="2800" dirty="0"/>
          </a:p>
          <a:p>
            <a:r>
              <a:rPr lang="en-US" altLang="en-US" sz="2800" dirty="0"/>
              <a:t>For further assistance, please consult your Help Desk.</a:t>
            </a:r>
          </a:p>
        </p:txBody>
      </p:sp>
      <p:pic>
        <p:nvPicPr>
          <p:cNvPr id="2" name="23" title="&quot;&quot;">
            <a:hlinkClick r:id="" action="ppaction://media"/>
            <a:extLst>
              <a:ext uri="{FF2B5EF4-FFF2-40B4-BE49-F238E27FC236}">
                <a16:creationId xmlns:a16="http://schemas.microsoft.com/office/drawing/2014/main" id="{5418BF56-CC23-4D57-AE33-0306DD5F5D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72800" y="6035040"/>
            <a:ext cx="822959" cy="822960"/>
          </a:xfrm>
          <a:prstGeom prst="rect">
            <a:avLst/>
          </a:prstGeom>
        </p:spPr>
      </p:pic>
    </p:spTree>
    <p:extLst>
      <p:ext uri="{BB962C8B-B14F-4D97-AF65-F5344CB8AC3E}">
        <p14:creationId xmlns:p14="http://schemas.microsoft.com/office/powerpoint/2010/main" val="2646626630"/>
      </p:ext>
    </p:extLst>
  </p:cSld>
  <p:clrMapOvr>
    <a:masterClrMapping/>
  </p:clrMapOvr>
  <mc:AlternateContent xmlns:mc="http://schemas.openxmlformats.org/markup-compatibility/2006" xmlns:p14="http://schemas.microsoft.com/office/powerpoint/2010/main">
    <mc:Choice Requires="p14">
      <p:transition spd="slow" p14:dur="2000" advTm="15120"/>
    </mc:Choice>
    <mc:Fallback xmlns="">
      <p:transition spd="slow" advTm="15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2694" y="223691"/>
            <a:ext cx="11170274" cy="822960"/>
          </a:xfrm>
        </p:spPr>
        <p:txBody>
          <a:bodyPr/>
          <a:lstStyle/>
          <a:p>
            <a:r>
              <a:rPr lang="en-US" dirty="0"/>
              <a:t>Purpose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a:t>
            </a:fld>
            <a:endParaRPr lang="en-US" dirty="0"/>
          </a:p>
        </p:txBody>
      </p:sp>
      <p:sp>
        <p:nvSpPr>
          <p:cNvPr id="2" name="Content Placeholder 1"/>
          <p:cNvSpPr>
            <a:spLocks noGrp="1"/>
          </p:cNvSpPr>
          <p:nvPr>
            <p:ph idx="4294967295"/>
          </p:nvPr>
        </p:nvSpPr>
        <p:spPr>
          <a:xfrm>
            <a:off x="916517" y="1503362"/>
            <a:ext cx="10966450" cy="3851275"/>
          </a:xfrm>
        </p:spPr>
        <p:txBody>
          <a:bodyPr/>
          <a:lstStyle/>
          <a:p>
            <a:pPr>
              <a:buFont typeface="Arial" panose="020B0604020202020204" pitchFamily="34" charset="0"/>
              <a:buChar char="•"/>
            </a:pPr>
            <a:r>
              <a:rPr lang="en-US" sz="3000" dirty="0"/>
              <a:t>Provide timely, relevant reports and guide educators to make valid, actionable interpretations of individual screener results</a:t>
            </a:r>
          </a:p>
          <a:p>
            <a:pPr lvl="1"/>
            <a:r>
              <a:rPr lang="en-US" sz="2400" dirty="0"/>
              <a:t>Interactive data</a:t>
            </a:r>
          </a:p>
          <a:p>
            <a:pPr lvl="1"/>
            <a:r>
              <a:rPr lang="en-US" sz="2400" dirty="0"/>
              <a:t>Near real-time reporting (upon completion of scoring for hand-scored responses</a:t>
            </a:r>
            <a:r>
              <a:rPr lang="en-US" sz="2400" b="1" dirty="0"/>
              <a:t> </a:t>
            </a:r>
            <a:r>
              <a:rPr lang="en-US" sz="2400" dirty="0"/>
              <a:t>in Step Three)</a:t>
            </a:r>
          </a:p>
          <a:p>
            <a:pPr>
              <a:buFont typeface="Arial" panose="020B0604020202020204" pitchFamily="34" charset="0"/>
              <a:buChar char="•"/>
            </a:pPr>
            <a:r>
              <a:rPr lang="en-US" sz="3000" dirty="0"/>
              <a:t>Provide access to data </a:t>
            </a:r>
          </a:p>
          <a:p>
            <a:pPr lvl="1"/>
            <a:r>
              <a:rPr lang="en-US" sz="2400" dirty="0"/>
              <a:t>Results for assessments in one system</a:t>
            </a:r>
          </a:p>
          <a:p>
            <a:pPr marL="0" indent="0">
              <a:buNone/>
            </a:pPr>
            <a:endParaRPr lang="en-US" dirty="0"/>
          </a:p>
          <a:p>
            <a:endParaRPr lang="en-US" dirty="0"/>
          </a:p>
        </p:txBody>
      </p:sp>
      <p:pic>
        <p:nvPicPr>
          <p:cNvPr id="6" name="3" title="&quot;&quot;">
            <a:hlinkClick r:id="" action="ppaction://media"/>
            <a:extLst>
              <a:ext uri="{FF2B5EF4-FFF2-40B4-BE49-F238E27FC236}">
                <a16:creationId xmlns:a16="http://schemas.microsoft.com/office/drawing/2014/main" id="{30015F2F-DB39-42E8-87AF-CE593EBAC0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72800" y="6035040"/>
            <a:ext cx="822959" cy="822960"/>
          </a:xfrm>
          <a:prstGeom prst="rect">
            <a:avLst/>
          </a:prstGeom>
        </p:spPr>
      </p:pic>
    </p:spTree>
    <p:extLst>
      <p:ext uri="{BB962C8B-B14F-4D97-AF65-F5344CB8AC3E}">
        <p14:creationId xmlns:p14="http://schemas.microsoft.com/office/powerpoint/2010/main" val="4056443062"/>
      </p:ext>
    </p:extLst>
  </p:cSld>
  <p:clrMapOvr>
    <a:masterClrMapping/>
  </p:clrMapOvr>
  <mc:AlternateContent xmlns:mc="http://schemas.openxmlformats.org/markup-compatibility/2006" xmlns:p14="http://schemas.microsoft.com/office/powerpoint/2010/main">
    <mc:Choice Requires="p14">
      <p:transition spd="slow" p14:dur="2000" advTm="43970"/>
    </mc:Choice>
    <mc:Fallback xmlns="">
      <p:transition spd="slow" advTm="43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2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6" y="291159"/>
            <a:ext cx="11224061" cy="829500"/>
          </a:xfrm>
        </p:spPr>
        <p:txBody>
          <a:bodyPr/>
          <a:lstStyle/>
          <a:p>
            <a:r>
              <a:rPr lang="en-US" dirty="0"/>
              <a:t>Logging in to ORS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grpSp>
        <p:nvGrpSpPr>
          <p:cNvPr id="8" name="Group 7" title="&quot;&quot;">
            <a:extLst>
              <a:ext uri="{FF2B5EF4-FFF2-40B4-BE49-F238E27FC236}">
                <a16:creationId xmlns:a16="http://schemas.microsoft.com/office/drawing/2014/main" id="{6ECFDF65-5A0D-4B97-9D32-DE49EB5D933C}"/>
              </a:ext>
            </a:extLst>
          </p:cNvPr>
          <p:cNvGrpSpPr/>
          <p:nvPr/>
        </p:nvGrpSpPr>
        <p:grpSpPr>
          <a:xfrm>
            <a:off x="1018118" y="1519062"/>
            <a:ext cx="10786302" cy="3696479"/>
            <a:chOff x="1018118" y="1519062"/>
            <a:chExt cx="10786302" cy="3696479"/>
          </a:xfrm>
        </p:grpSpPr>
        <p:pic>
          <p:nvPicPr>
            <p:cNvPr id="6" name="Picture 5" title="Test administrators and test coordinators"/>
            <p:cNvPicPr>
              <a:picLocks noChangeAspect="1"/>
            </p:cNvPicPr>
            <p:nvPr/>
          </p:nvPicPr>
          <p:blipFill>
            <a:blip r:embed="rId5"/>
            <a:stretch>
              <a:fillRect/>
            </a:stretch>
          </p:blipFill>
          <p:spPr>
            <a:xfrm>
              <a:off x="1018118" y="1642459"/>
              <a:ext cx="3480654" cy="2494233"/>
            </a:xfrm>
            <a:prstGeom prst="rect">
              <a:avLst/>
            </a:prstGeom>
            <a:ln>
              <a:solidFill>
                <a:schemeClr val="bg1">
                  <a:lumMod val="75000"/>
                </a:schemeClr>
              </a:solidFill>
            </a:ln>
            <a:effectLst>
              <a:outerShdw blurRad="292100" dist="139700" dir="2700000" algn="tl" rotWithShape="0">
                <a:prstClr val="black">
                  <a:alpha val="65000"/>
                </a:prstClr>
              </a:outerShdw>
            </a:effectLst>
          </p:spPr>
        </p:pic>
        <p:pic>
          <p:nvPicPr>
            <p:cNvPr id="10" name="Picture 2" descr="C:\Users\dcassiday\Downloads\screenshot-nh.portal.airast.org 2016-08-26 09-39-12.png" title="Online Reporting System ic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06831" y="1922074"/>
              <a:ext cx="1793491" cy="1968182"/>
            </a:xfrm>
            <a:prstGeom prst="rect">
              <a:avLst/>
            </a:prstGeom>
            <a:ln>
              <a:solidFill>
                <a:srgbClr val="FF0000"/>
              </a:solidFill>
            </a:ln>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5035401" y="1943164"/>
              <a:ext cx="1745157" cy="1892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title="Login screen">
              <a:extLst>
                <a:ext uri="{FF2B5EF4-FFF2-40B4-BE49-F238E27FC236}">
                  <a16:creationId xmlns:a16="http://schemas.microsoft.com/office/drawing/2014/main" id="{F08CADA0-5435-4270-ACFA-4D49F701086E}"/>
                </a:ext>
              </a:extLst>
            </p:cNvPr>
            <p:cNvPicPr>
              <a:picLocks noChangeAspect="1"/>
            </p:cNvPicPr>
            <p:nvPr/>
          </p:nvPicPr>
          <p:blipFill>
            <a:blip r:embed="rId7"/>
            <a:stretch>
              <a:fillRect/>
            </a:stretch>
          </p:blipFill>
          <p:spPr>
            <a:xfrm>
              <a:off x="7540334" y="1519062"/>
              <a:ext cx="3221317" cy="3696479"/>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13" name="Down Arrow 12"/>
            <p:cNvSpPr/>
            <p:nvPr/>
          </p:nvSpPr>
          <p:spPr>
            <a:xfrm rot="5400000">
              <a:off x="10786443" y="2758035"/>
              <a:ext cx="829499" cy="120645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4" title="&quot;&quot;">
            <a:hlinkClick r:id="" action="ppaction://media"/>
            <a:extLst>
              <a:ext uri="{FF2B5EF4-FFF2-40B4-BE49-F238E27FC236}">
                <a16:creationId xmlns:a16="http://schemas.microsoft.com/office/drawing/2014/main" id="{4F75353E-69CA-46B3-9BF0-56F31F9F59C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72800" y="6035040"/>
            <a:ext cx="822960" cy="822960"/>
          </a:xfrm>
          <a:prstGeom prst="rect">
            <a:avLst/>
          </a:prstGeom>
        </p:spPr>
      </p:pic>
    </p:spTree>
    <p:extLst>
      <p:ext uri="{BB962C8B-B14F-4D97-AF65-F5344CB8AC3E}">
        <p14:creationId xmlns:p14="http://schemas.microsoft.com/office/powerpoint/2010/main" val="2073931359"/>
      </p:ext>
    </p:extLst>
  </p:cSld>
  <p:clrMapOvr>
    <a:masterClrMapping/>
  </p:clrMapOvr>
  <mc:AlternateContent xmlns:mc="http://schemas.openxmlformats.org/markup-compatibility/2006" xmlns:p14="http://schemas.microsoft.com/office/powerpoint/2010/main">
    <mc:Choice Requires="p14">
      <p:transition spd="slow" p14:dur="2000" advTm="43840"/>
    </mc:Choice>
    <mc:Fallback xmlns="">
      <p:transition spd="slow" advTm="43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4265"/>
            <a:ext cx="11170273" cy="822960"/>
          </a:xfrm>
        </p:spPr>
        <p:txBody>
          <a:bodyPr/>
          <a:lstStyle/>
          <a:p>
            <a:r>
              <a:rPr lang="en-US" dirty="0"/>
              <a:t>ORS Interface: Welcome Page</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5</a:t>
            </a:fld>
            <a:endParaRPr lang="en-US" dirty="0"/>
          </a:p>
        </p:txBody>
      </p:sp>
      <p:grpSp>
        <p:nvGrpSpPr>
          <p:cNvPr id="5" name="Group 4" title="Online Reporting System welcome page">
            <a:extLst>
              <a:ext uri="{FF2B5EF4-FFF2-40B4-BE49-F238E27FC236}">
                <a16:creationId xmlns:a16="http://schemas.microsoft.com/office/drawing/2014/main" id="{9A0F6053-DA86-44E4-B144-13B4E2355096}"/>
              </a:ext>
            </a:extLst>
          </p:cNvPr>
          <p:cNvGrpSpPr/>
          <p:nvPr/>
        </p:nvGrpSpPr>
        <p:grpSpPr>
          <a:xfrm>
            <a:off x="2430119" y="1804947"/>
            <a:ext cx="7331762" cy="2128092"/>
            <a:chOff x="2430119" y="2028039"/>
            <a:chExt cx="7331762" cy="2128092"/>
          </a:xfrm>
        </p:grpSpPr>
        <p:pic>
          <p:nvPicPr>
            <p:cNvPr id="2051" name="Picture 3" title="&quot;&quo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30119" y="2028039"/>
              <a:ext cx="7331762" cy="2128092"/>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8F518F-C04F-442E-9BB5-E3043EA3C40C}"/>
                </a:ext>
              </a:extLst>
            </p:cNvPr>
            <p:cNvSpPr/>
            <p:nvPr/>
          </p:nvSpPr>
          <p:spPr>
            <a:xfrm>
              <a:off x="4829175" y="2689972"/>
              <a:ext cx="3019425" cy="504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A17A9D-F98A-459A-9E17-04C0275312A2}"/>
                </a:ext>
              </a:extLst>
            </p:cNvPr>
            <p:cNvSpPr/>
            <p:nvPr/>
          </p:nvSpPr>
          <p:spPr>
            <a:xfrm>
              <a:off x="5114925" y="3525932"/>
              <a:ext cx="3019425" cy="504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5" title="&quot;&quot;">
            <a:hlinkClick r:id="" action="ppaction://media"/>
            <a:extLst>
              <a:ext uri="{FF2B5EF4-FFF2-40B4-BE49-F238E27FC236}">
                <a16:creationId xmlns:a16="http://schemas.microsoft.com/office/drawing/2014/main" id="{B10C6AA8-4E45-4942-BF60-FEDD444FA4F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72800" y="6035040"/>
            <a:ext cx="822961" cy="822960"/>
          </a:xfrm>
          <a:prstGeom prst="rect">
            <a:avLst/>
          </a:prstGeom>
        </p:spPr>
      </p:pic>
    </p:spTree>
    <p:extLst>
      <p:ext uri="{BB962C8B-B14F-4D97-AF65-F5344CB8AC3E}">
        <p14:creationId xmlns:p14="http://schemas.microsoft.com/office/powerpoint/2010/main" val="20469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30" y="277712"/>
            <a:ext cx="11156837" cy="822960"/>
          </a:xfrm>
        </p:spPr>
        <p:txBody>
          <a:bodyPr/>
          <a:lstStyle/>
          <a:p>
            <a:r>
              <a:rPr lang="en-US" dirty="0"/>
              <a:t>ORS Interface: Global Tools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6</a:t>
            </a:fld>
            <a:endParaRPr lang="en-US" dirty="0"/>
          </a:p>
        </p:txBody>
      </p:sp>
      <p:grpSp>
        <p:nvGrpSpPr>
          <p:cNvPr id="6" name="Group 5" title="Global toolbar">
            <a:extLst>
              <a:ext uri="{FF2B5EF4-FFF2-40B4-BE49-F238E27FC236}">
                <a16:creationId xmlns:a16="http://schemas.microsoft.com/office/drawing/2014/main" id="{FCBEDFBC-2B78-427F-AAF4-05AFFBAAF83F}"/>
              </a:ext>
            </a:extLst>
          </p:cNvPr>
          <p:cNvGrpSpPr/>
          <p:nvPr/>
        </p:nvGrpSpPr>
        <p:grpSpPr>
          <a:xfrm>
            <a:off x="422331" y="1953732"/>
            <a:ext cx="11156838" cy="598316"/>
            <a:chOff x="422331" y="1953732"/>
            <a:chExt cx="11156838" cy="598316"/>
          </a:xfrm>
        </p:grpSpPr>
        <p:pic>
          <p:nvPicPr>
            <p:cNvPr id="5" name="Picture 4" title="&quot;&quot;">
              <a:extLst>
                <a:ext uri="{FF2B5EF4-FFF2-40B4-BE49-F238E27FC236}">
                  <a16:creationId xmlns:a16="http://schemas.microsoft.com/office/drawing/2014/main" id="{9334F2B4-7FF1-4D49-8EAD-6127259E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31" y="1953732"/>
              <a:ext cx="11156838" cy="598316"/>
            </a:xfrm>
            <a:prstGeom prst="rect">
              <a:avLst/>
            </a:prstGeom>
            <a:ln w="9525">
              <a:solidFill>
                <a:schemeClr val="bg1">
                  <a:lumMod val="75000"/>
                </a:schemeClr>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8126BA3-26E6-4E4C-A957-6AAC69AC8967}"/>
                </a:ext>
              </a:extLst>
            </p:cNvPr>
            <p:cNvSpPr/>
            <p:nvPr/>
          </p:nvSpPr>
          <p:spPr>
            <a:xfrm>
              <a:off x="2038350" y="2252890"/>
              <a:ext cx="9540819" cy="2991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6" title="&quot;&quot;">
            <a:hlinkClick r:id="" action="ppaction://media"/>
            <a:extLst>
              <a:ext uri="{FF2B5EF4-FFF2-40B4-BE49-F238E27FC236}">
                <a16:creationId xmlns:a16="http://schemas.microsoft.com/office/drawing/2014/main" id="{ECEC407A-BDB9-43F7-B498-D5FAE9A1F9E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72800" y="6035040"/>
            <a:ext cx="822960" cy="822960"/>
          </a:xfrm>
          <a:prstGeom prst="rect">
            <a:avLst/>
          </a:prstGeom>
        </p:spPr>
      </p:pic>
    </p:spTree>
    <p:extLst>
      <p:ext uri="{BB962C8B-B14F-4D97-AF65-F5344CB8AC3E}">
        <p14:creationId xmlns:p14="http://schemas.microsoft.com/office/powerpoint/2010/main" val="2206268834"/>
      </p:ext>
    </p:extLst>
  </p:cSld>
  <p:clrMapOvr>
    <a:masterClrMapping/>
  </p:clrMapOvr>
  <mc:AlternateContent xmlns:mc="http://schemas.openxmlformats.org/markup-compatibility/2006" xmlns:p14="http://schemas.microsoft.com/office/powerpoint/2010/main">
    <mc:Choice Requires="p14">
      <p:transition spd="slow" p14:dur="2000" advTm="89480"/>
    </mc:Choice>
    <mc:Fallback xmlns="">
      <p:transition spd="slow" advTm="89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0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99248" y="318053"/>
            <a:ext cx="11183720" cy="752972"/>
          </a:xfrm>
        </p:spPr>
        <p:txBody>
          <a:bodyPr>
            <a:noAutofit/>
          </a:bodyPr>
          <a:lstStyle/>
          <a:p>
            <a:r>
              <a:rPr lang="en-US" dirty="0"/>
              <a:t>Home Page Dashboard</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a:t>
            </a:fld>
            <a:endParaRPr lang="en-US" dirty="0"/>
          </a:p>
        </p:txBody>
      </p:sp>
      <p:grpSp>
        <p:nvGrpSpPr>
          <p:cNvPr id="3" name="Group 2" title="Score reports tab">
            <a:extLst>
              <a:ext uri="{FF2B5EF4-FFF2-40B4-BE49-F238E27FC236}">
                <a16:creationId xmlns:a16="http://schemas.microsoft.com/office/drawing/2014/main" id="{4F55DBA1-A350-4CA5-B1DC-04928D09E62D}"/>
              </a:ext>
            </a:extLst>
          </p:cNvPr>
          <p:cNvGrpSpPr/>
          <p:nvPr/>
        </p:nvGrpSpPr>
        <p:grpSpPr>
          <a:xfrm>
            <a:off x="3504669" y="1142795"/>
            <a:ext cx="5572878" cy="4626197"/>
            <a:chOff x="3608799" y="1061501"/>
            <a:chExt cx="5152201" cy="4276982"/>
          </a:xfrm>
        </p:grpSpPr>
        <p:pic>
          <p:nvPicPr>
            <p:cNvPr id="6" name="Picture 5" title="&quot;&quot;">
              <a:extLst>
                <a:ext uri="{FF2B5EF4-FFF2-40B4-BE49-F238E27FC236}">
                  <a16:creationId xmlns:a16="http://schemas.microsoft.com/office/drawing/2014/main" id="{BEB2884E-3A48-4501-8431-46C8A9C5C46D}"/>
                </a:ext>
              </a:extLst>
            </p:cNvPr>
            <p:cNvPicPr>
              <a:picLocks noChangeAspect="1"/>
            </p:cNvPicPr>
            <p:nvPr/>
          </p:nvPicPr>
          <p:blipFill rotWithShape="1">
            <a:blip r:embed="rId5"/>
            <a:srcRect b="19382"/>
            <a:stretch/>
          </p:blipFill>
          <p:spPr>
            <a:xfrm>
              <a:off x="3608799" y="1061501"/>
              <a:ext cx="5152201" cy="4276982"/>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5" name="Rectangle 4">
              <a:extLst>
                <a:ext uri="{FF2B5EF4-FFF2-40B4-BE49-F238E27FC236}">
                  <a16:creationId xmlns:a16="http://schemas.microsoft.com/office/drawing/2014/main" id="{B36A3470-0ABD-4800-BCAD-A20B533D2E38}"/>
                </a:ext>
              </a:extLst>
            </p:cNvPr>
            <p:cNvSpPr/>
            <p:nvPr/>
          </p:nvSpPr>
          <p:spPr>
            <a:xfrm>
              <a:off x="3618324" y="1071025"/>
              <a:ext cx="923926" cy="226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7" title="&quot;&quot;">
            <a:hlinkClick r:id="" action="ppaction://media"/>
            <a:extLst>
              <a:ext uri="{FF2B5EF4-FFF2-40B4-BE49-F238E27FC236}">
                <a16:creationId xmlns:a16="http://schemas.microsoft.com/office/drawing/2014/main" id="{364B7A5D-A65F-4834-A7E1-83294576B45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72800" y="6035040"/>
            <a:ext cx="822961" cy="822960"/>
          </a:xfrm>
          <a:prstGeom prst="rect">
            <a:avLst/>
          </a:prstGeom>
        </p:spPr>
      </p:pic>
    </p:spTree>
    <p:extLst>
      <p:ext uri="{BB962C8B-B14F-4D97-AF65-F5344CB8AC3E}">
        <p14:creationId xmlns:p14="http://schemas.microsoft.com/office/powerpoint/2010/main" val="91313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18053"/>
            <a:ext cx="11197167" cy="763864"/>
          </a:xfrm>
        </p:spPr>
        <p:txBody>
          <a:bodyPr>
            <a:normAutofit/>
          </a:bodyPr>
          <a:lstStyle/>
          <a:p>
            <a:r>
              <a:rPr lang="en-US" dirty="0"/>
              <a:t>Retrieve Student Results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8</a:t>
            </a:fld>
            <a:endParaRPr lang="en-US" dirty="0"/>
          </a:p>
        </p:txBody>
      </p:sp>
      <p:grpSp>
        <p:nvGrpSpPr>
          <p:cNvPr id="6" name="Group 5" title="Retrieve student results page">
            <a:extLst>
              <a:ext uri="{FF2B5EF4-FFF2-40B4-BE49-F238E27FC236}">
                <a16:creationId xmlns:a16="http://schemas.microsoft.com/office/drawing/2014/main" id="{F30F5E35-A524-44D7-9770-E477E468403C}"/>
              </a:ext>
            </a:extLst>
          </p:cNvPr>
          <p:cNvGrpSpPr/>
          <p:nvPr/>
        </p:nvGrpSpPr>
        <p:grpSpPr>
          <a:xfrm>
            <a:off x="309033" y="1330408"/>
            <a:ext cx="7097241" cy="3722646"/>
            <a:chOff x="1986029" y="1279608"/>
            <a:chExt cx="7097241" cy="3722646"/>
          </a:xfrm>
        </p:grpSpPr>
        <p:pic>
          <p:nvPicPr>
            <p:cNvPr id="5" name="Picture 4" title="&quot;&quot;">
              <a:extLst>
                <a:ext uri="{FF2B5EF4-FFF2-40B4-BE49-F238E27FC236}">
                  <a16:creationId xmlns:a16="http://schemas.microsoft.com/office/drawing/2014/main" id="{96B76A5F-2A95-44D8-8015-ACD2BC87BD56}"/>
                </a:ext>
              </a:extLst>
            </p:cNvPr>
            <p:cNvPicPr>
              <a:picLocks noChangeAspect="1"/>
            </p:cNvPicPr>
            <p:nvPr/>
          </p:nvPicPr>
          <p:blipFill>
            <a:blip r:embed="rId6"/>
            <a:stretch>
              <a:fillRect/>
            </a:stretch>
          </p:blipFill>
          <p:spPr>
            <a:xfrm>
              <a:off x="2600729" y="1858907"/>
              <a:ext cx="6482541" cy="3129143"/>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BFD25448-FC30-40ED-8016-C84E222BD1D3}"/>
                </a:ext>
              </a:extLst>
            </p:cNvPr>
            <p:cNvGrpSpPr/>
            <p:nvPr/>
          </p:nvGrpSpPr>
          <p:grpSpPr>
            <a:xfrm>
              <a:off x="1986029" y="1279608"/>
              <a:ext cx="6797291" cy="3722646"/>
              <a:chOff x="2115569" y="1435100"/>
              <a:chExt cx="6797291" cy="3722646"/>
            </a:xfrm>
          </p:grpSpPr>
          <p:grpSp>
            <p:nvGrpSpPr>
              <p:cNvPr id="15" name="Group 14">
                <a:extLst>
                  <a:ext uri="{FF2B5EF4-FFF2-40B4-BE49-F238E27FC236}">
                    <a16:creationId xmlns:a16="http://schemas.microsoft.com/office/drawing/2014/main" id="{325163A3-D93A-4A43-A6BC-3E3B94C4F61B}"/>
                  </a:ext>
                </a:extLst>
              </p:cNvPr>
              <p:cNvGrpSpPr/>
              <p:nvPr/>
            </p:nvGrpSpPr>
            <p:grpSpPr>
              <a:xfrm>
                <a:off x="2115569" y="1435100"/>
                <a:ext cx="2458971" cy="3722646"/>
                <a:chOff x="2115569" y="1435100"/>
                <a:chExt cx="2458971" cy="3722646"/>
              </a:xfrm>
            </p:grpSpPr>
            <p:sp>
              <p:nvSpPr>
                <p:cNvPr id="13" name="Arrow: Right 12">
                  <a:extLst>
                    <a:ext uri="{FF2B5EF4-FFF2-40B4-BE49-F238E27FC236}">
                      <a16:creationId xmlns:a16="http://schemas.microsoft.com/office/drawing/2014/main" id="{95F2A9F5-44F2-4F07-836F-52708656FECF}"/>
                    </a:ext>
                  </a:extLst>
                </p:cNvPr>
                <p:cNvSpPr/>
                <p:nvPr/>
              </p:nvSpPr>
              <p:spPr>
                <a:xfrm rot="5400000">
                  <a:off x="4157117" y="1573123"/>
                  <a:ext cx="555446" cy="279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88EB4F25-8773-4697-89C1-BDEFFF26A573}"/>
                    </a:ext>
                  </a:extLst>
                </p:cNvPr>
                <p:cNvSpPr/>
                <p:nvPr/>
              </p:nvSpPr>
              <p:spPr>
                <a:xfrm>
                  <a:off x="2115569" y="4876800"/>
                  <a:ext cx="614700" cy="280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4EF582F-224F-45CF-A12E-EF1625453E80}"/>
                  </a:ext>
                </a:extLst>
              </p:cNvPr>
              <p:cNvSpPr/>
              <p:nvPr/>
            </p:nvSpPr>
            <p:spPr>
              <a:xfrm>
                <a:off x="2730269" y="3276601"/>
                <a:ext cx="2481560" cy="1600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E3C8E45-1206-4146-BDA0-0DAE80453C5F}"/>
                  </a:ext>
                </a:extLst>
              </p:cNvPr>
              <p:cNvSpPr/>
              <p:nvPr/>
            </p:nvSpPr>
            <p:spPr>
              <a:xfrm>
                <a:off x="5750560" y="3276601"/>
                <a:ext cx="3162300" cy="1009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 name="Content Placeholder 2">
            <a:extLst>
              <a:ext uri="{FF2B5EF4-FFF2-40B4-BE49-F238E27FC236}">
                <a16:creationId xmlns:a16="http://schemas.microsoft.com/office/drawing/2014/main" id="{C512A3E2-B6DE-4364-8B4E-C5B21DBD586C}"/>
              </a:ext>
            </a:extLst>
          </p:cNvPr>
          <p:cNvSpPr txBox="1">
            <a:spLocks/>
          </p:cNvSpPr>
          <p:nvPr/>
        </p:nvSpPr>
        <p:spPr bwMode="gray">
          <a:xfrm>
            <a:off x="7789718" y="2063903"/>
            <a:ext cx="3627582" cy="2989151"/>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a:bodyPr>
          <a:lstStyle>
            <a:lvl1pPr marL="0" indent="0" algn="l" rtl="0" eaLnBrk="0" fontAlgn="base" hangingPunct="0">
              <a:spcBef>
                <a:spcPts val="600"/>
              </a:spcBef>
              <a:spcAft>
                <a:spcPts val="0"/>
              </a:spcAft>
              <a:buClr>
                <a:schemeClr val="bg1">
                  <a:lumMod val="65000"/>
                </a:schemeClr>
              </a:buClr>
              <a:buFont typeface="Wingdings" pitchFamily="2" charset="2"/>
              <a:buNone/>
              <a:defRPr sz="2400" kern="1200">
                <a:solidFill>
                  <a:schemeClr val="tx2">
                    <a:lumMod val="75000"/>
                  </a:schemeClr>
                </a:solidFill>
                <a:latin typeface="+mn-lt"/>
                <a:ea typeface="Arial" pitchFamily="34" charset="0"/>
                <a:cs typeface="Franklin Gothic Book" pitchFamily="34" charset="0"/>
              </a:defRPr>
            </a:lvl1pPr>
            <a:lvl2pPr marL="230188" indent="-230188"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46513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6858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912813"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11461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1374775"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1600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1827213"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173038"/>
            <a:r>
              <a:rPr lang="en-US" dirty="0">
                <a:cs typeface="Calibri" pitchFamily="34" charset="0"/>
              </a:rPr>
              <a:t>Reports are available for 30 days.</a:t>
            </a:r>
            <a:br>
              <a:rPr lang="en-US" dirty="0">
                <a:cs typeface="Calibri" pitchFamily="34" charset="0"/>
              </a:rPr>
            </a:br>
            <a:endParaRPr lang="en-US" dirty="0">
              <a:cs typeface="Calibri" pitchFamily="34" charset="0"/>
            </a:endParaRPr>
          </a:p>
          <a:p>
            <a:pPr marL="173038"/>
            <a:r>
              <a:rPr lang="en-US" dirty="0">
                <a:cs typeface="Calibri" pitchFamily="34" charset="0"/>
              </a:rPr>
              <a:t>If you don’t download the report before it expires after 30 days, you will need to generate the report again and download it.</a:t>
            </a:r>
          </a:p>
        </p:txBody>
      </p:sp>
      <p:pic>
        <p:nvPicPr>
          <p:cNvPr id="8" name="8" title="&quot;&quot;">
            <a:hlinkClick r:id="" action="ppaction://media"/>
            <a:extLst>
              <a:ext uri="{FF2B5EF4-FFF2-40B4-BE49-F238E27FC236}">
                <a16:creationId xmlns:a16="http://schemas.microsoft.com/office/drawing/2014/main" id="{28EA0C81-440C-4A3A-81E3-B23C52019CD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972800" y="6035040"/>
            <a:ext cx="822960" cy="822960"/>
          </a:xfrm>
          <a:prstGeom prst="rect">
            <a:avLst/>
          </a:prstGeom>
        </p:spPr>
      </p:pic>
    </p:spTree>
    <p:extLst>
      <p:ext uri="{BB962C8B-B14F-4D97-AF65-F5344CB8AC3E}">
        <p14:creationId xmlns:p14="http://schemas.microsoft.com/office/powerpoint/2010/main" val="1592506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7690"/>
    </mc:Choice>
    <mc:Fallback xmlns="">
      <p:transition spd="slow" advTm="87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69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7318-E8D5-4850-A5D6-9128C1278D73}"/>
              </a:ext>
            </a:extLst>
          </p:cNvPr>
          <p:cNvSpPr>
            <a:spLocks noGrp="1"/>
          </p:cNvSpPr>
          <p:nvPr>
            <p:ph type="title"/>
          </p:nvPr>
        </p:nvSpPr>
        <p:spPr>
          <a:xfrm>
            <a:off x="658906" y="264265"/>
            <a:ext cx="11224061" cy="818435"/>
          </a:xfrm>
        </p:spPr>
        <p:txBody>
          <a:bodyPr/>
          <a:lstStyle/>
          <a:p>
            <a:r>
              <a:rPr lang="en-US" dirty="0"/>
              <a:t>Inbox</a:t>
            </a:r>
          </a:p>
        </p:txBody>
      </p:sp>
      <p:sp>
        <p:nvSpPr>
          <p:cNvPr id="3" name="Slide Number Placeholder 2">
            <a:extLst>
              <a:ext uri="{FF2B5EF4-FFF2-40B4-BE49-F238E27FC236}">
                <a16:creationId xmlns:a16="http://schemas.microsoft.com/office/drawing/2014/main" id="{88AD6A20-E78A-4C81-87AA-D3415968BA14}"/>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grpSp>
        <p:nvGrpSpPr>
          <p:cNvPr id="13" name="Group 12" title="Inbox screenshot">
            <a:extLst>
              <a:ext uri="{FF2B5EF4-FFF2-40B4-BE49-F238E27FC236}">
                <a16:creationId xmlns:a16="http://schemas.microsoft.com/office/drawing/2014/main" id="{C36D3929-4978-4290-BC43-7642ED38F765}"/>
              </a:ext>
            </a:extLst>
          </p:cNvPr>
          <p:cNvGrpSpPr/>
          <p:nvPr/>
        </p:nvGrpSpPr>
        <p:grpSpPr>
          <a:xfrm>
            <a:off x="1199976" y="1427424"/>
            <a:ext cx="9969847" cy="3625630"/>
            <a:chOff x="1199976" y="1427424"/>
            <a:chExt cx="9969847" cy="3625630"/>
          </a:xfrm>
        </p:grpSpPr>
        <p:grpSp>
          <p:nvGrpSpPr>
            <p:cNvPr id="8" name="Group 7">
              <a:extLst>
                <a:ext uri="{FF2B5EF4-FFF2-40B4-BE49-F238E27FC236}">
                  <a16:creationId xmlns:a16="http://schemas.microsoft.com/office/drawing/2014/main" id="{500C00E7-2632-4214-AA07-379713D263F4}"/>
                </a:ext>
              </a:extLst>
            </p:cNvPr>
            <p:cNvGrpSpPr/>
            <p:nvPr/>
          </p:nvGrpSpPr>
          <p:grpSpPr>
            <a:xfrm>
              <a:off x="1199976" y="1427424"/>
              <a:ext cx="8734425" cy="523875"/>
              <a:chOff x="916518" y="2097860"/>
              <a:chExt cx="8734425" cy="523875"/>
            </a:xfrm>
          </p:grpSpPr>
          <p:pic>
            <p:nvPicPr>
              <p:cNvPr id="5" name="Picture 4" title="&quot;&quot;">
                <a:extLst>
                  <a:ext uri="{FF2B5EF4-FFF2-40B4-BE49-F238E27FC236}">
                    <a16:creationId xmlns:a16="http://schemas.microsoft.com/office/drawing/2014/main" id="{8B6A4982-7782-4A48-BEDF-5AAF639C2060}"/>
                  </a:ext>
                </a:extLst>
              </p:cNvPr>
              <p:cNvPicPr>
                <a:picLocks noChangeAspect="1"/>
              </p:cNvPicPr>
              <p:nvPr/>
            </p:nvPicPr>
            <p:blipFill>
              <a:blip r:embed="rId5"/>
              <a:stretch>
                <a:fillRect/>
              </a:stretch>
            </p:blipFill>
            <p:spPr>
              <a:xfrm>
                <a:off x="916518" y="2097860"/>
                <a:ext cx="8734425" cy="523875"/>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6" name="Rectangle 5">
                <a:extLst>
                  <a:ext uri="{FF2B5EF4-FFF2-40B4-BE49-F238E27FC236}">
                    <a16:creationId xmlns:a16="http://schemas.microsoft.com/office/drawing/2014/main" id="{3A6849A7-4D41-406A-9678-D203C422A611}"/>
                  </a:ext>
                </a:extLst>
              </p:cNvPr>
              <p:cNvSpPr/>
              <p:nvPr/>
            </p:nvSpPr>
            <p:spPr>
              <a:xfrm>
                <a:off x="3848100" y="2305049"/>
                <a:ext cx="581025" cy="15240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512CB349-BE75-4C5D-A83E-373A56EE2264}"/>
                </a:ext>
              </a:extLst>
            </p:cNvPr>
            <p:cNvGrpSpPr/>
            <p:nvPr/>
          </p:nvGrpSpPr>
          <p:grpSpPr>
            <a:xfrm>
              <a:off x="2607558" y="2474259"/>
              <a:ext cx="8562265" cy="2578795"/>
              <a:chOff x="1743075" y="3146672"/>
              <a:chExt cx="8562265" cy="2578795"/>
            </a:xfrm>
          </p:grpSpPr>
          <p:grpSp>
            <p:nvGrpSpPr>
              <p:cNvPr id="9" name="Group 8">
                <a:extLst>
                  <a:ext uri="{FF2B5EF4-FFF2-40B4-BE49-F238E27FC236}">
                    <a16:creationId xmlns:a16="http://schemas.microsoft.com/office/drawing/2014/main" id="{57B72619-5DAB-4074-AC47-1CE5A5C72B1F}"/>
                  </a:ext>
                </a:extLst>
              </p:cNvPr>
              <p:cNvGrpSpPr/>
              <p:nvPr/>
            </p:nvGrpSpPr>
            <p:grpSpPr>
              <a:xfrm>
                <a:off x="1743075" y="3146672"/>
                <a:ext cx="8562265" cy="2578795"/>
                <a:chOff x="1743075" y="3146672"/>
                <a:chExt cx="8562265" cy="2578795"/>
              </a:xfrm>
            </p:grpSpPr>
            <p:pic>
              <p:nvPicPr>
                <p:cNvPr id="4" name="Picture 3" descr="A screenshot of a cell phone&#10;&#10;Description generated with very high confidence">
                  <a:extLst>
                    <a:ext uri="{FF2B5EF4-FFF2-40B4-BE49-F238E27FC236}">
                      <a16:creationId xmlns:a16="http://schemas.microsoft.com/office/drawing/2014/main" id="{AE026059-C57A-418F-9C27-A1A353E76D19}"/>
                    </a:ext>
                  </a:extLst>
                </p:cNvPr>
                <p:cNvPicPr>
                  <a:picLocks noChangeAspect="1"/>
                </p:cNvPicPr>
                <p:nvPr/>
              </p:nvPicPr>
              <p:blipFill rotWithShape="1">
                <a:blip r:embed="rId6">
                  <a:extLst>
                    <a:ext uri="{28A0092B-C50C-407E-A947-70E740481C1C}">
                      <a14:useLocalDpi xmlns:a14="http://schemas.microsoft.com/office/drawing/2010/main" val="0"/>
                    </a:ext>
                  </a:extLst>
                </a:blip>
                <a:srcRect t="8255"/>
                <a:stretch/>
              </p:blipFill>
              <p:spPr>
                <a:xfrm>
                  <a:off x="1743075" y="3146672"/>
                  <a:ext cx="8562265" cy="2578795"/>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6D03C5CB-75E3-4A68-9B35-041B5B552D21}"/>
                    </a:ext>
                  </a:extLst>
                </p:cNvPr>
                <p:cNvSpPr/>
                <p:nvPr/>
              </p:nvSpPr>
              <p:spPr>
                <a:xfrm>
                  <a:off x="2447925" y="3877524"/>
                  <a:ext cx="628650" cy="185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80923050-C178-44AB-8E85-847C5F0AE981}"/>
                  </a:ext>
                </a:extLst>
              </p:cNvPr>
              <p:cNvSpPr/>
              <p:nvPr/>
            </p:nvSpPr>
            <p:spPr>
              <a:xfrm>
                <a:off x="3152776" y="3267075"/>
                <a:ext cx="552449" cy="2413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2" name="9" title="&quot;&quot;">
            <a:hlinkClick r:id="" action="ppaction://media"/>
            <a:extLst>
              <a:ext uri="{FF2B5EF4-FFF2-40B4-BE49-F238E27FC236}">
                <a16:creationId xmlns:a16="http://schemas.microsoft.com/office/drawing/2014/main" id="{D0BC41EA-32F0-489C-A855-D0DDE9CAB8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72800" y="6035040"/>
            <a:ext cx="822961" cy="822960"/>
          </a:xfrm>
          <a:prstGeom prst="rect">
            <a:avLst/>
          </a:prstGeom>
        </p:spPr>
      </p:pic>
    </p:spTree>
    <p:extLst>
      <p:ext uri="{BB962C8B-B14F-4D97-AF65-F5344CB8AC3E}">
        <p14:creationId xmlns:p14="http://schemas.microsoft.com/office/powerpoint/2010/main" val="235145488"/>
      </p:ext>
    </p:extLst>
  </p:cSld>
  <p:clrMapOvr>
    <a:masterClrMapping/>
  </p:clrMapOvr>
  <mc:AlternateContent xmlns:mc="http://schemas.openxmlformats.org/markup-compatibility/2006" xmlns:p14="http://schemas.microsoft.com/office/powerpoint/2010/main">
    <mc:Choice Requires="p14">
      <p:transition spd="slow" p14:dur="2000" advTm="34270"/>
    </mc:Choice>
    <mc:Fallback xmlns="">
      <p:transition spd="slow" advTm="34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48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AIR_PowerPoint_Template_082814">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Remediation_x0020_Date xmlns="826a7eb6-1fc1-4229-aedf-6a10bdcdc31e">2019-07-12T07:00:00+00:00</Remediation_x0020_Date>
    <Estimated_x0020_Creation_x0020_Date xmlns="826a7eb6-1fc1-4229-aedf-6a10bdcdc31e" xsi:nil="true"/>
    <Priority xmlns="826a7eb6-1fc1-4229-aedf-6a10bdcdc31e">New</Priority>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1EEFF61-2A15-41E9-BB85-CD440173192C}"/>
</file>

<file path=customXml/itemProps2.xml><?xml version="1.0" encoding="utf-8"?>
<ds:datastoreItem xmlns:ds="http://schemas.openxmlformats.org/officeDocument/2006/customXml" ds:itemID="{F09652C8-D67B-4FF3-B7BB-E3551F138D5B}"/>
</file>

<file path=customXml/itemProps3.xml><?xml version="1.0" encoding="utf-8"?>
<ds:datastoreItem xmlns:ds="http://schemas.openxmlformats.org/officeDocument/2006/customXml" ds:itemID="{B078DE03-1B1E-4BB3-BFB8-1FE8E8D90566}"/>
</file>

<file path=customXml/itemProps4.xml><?xml version="1.0" encoding="utf-8"?>
<ds:datastoreItem xmlns:ds="http://schemas.openxmlformats.org/officeDocument/2006/customXml" ds:itemID="{463449C0-E7ED-4ECE-B560-D08B784919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AIR_PowerPoint_Template_082814</Template>
  <TotalTime>32550</TotalTime>
  <Words>2873</Words>
  <Application>Microsoft Office PowerPoint</Application>
  <PresentationFormat>Widescreen</PresentationFormat>
  <Paragraphs>217</Paragraphs>
  <Slides>23</Slides>
  <Notes>23</Notes>
  <HiddenSlides>0</HiddenSlides>
  <MMClips>23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ＭＳ Ｐゴシック</vt:lpstr>
      <vt:lpstr>Arial</vt:lpstr>
      <vt:lpstr>Arial Narrow</vt:lpstr>
      <vt:lpstr>Calibri</vt:lpstr>
      <vt:lpstr>Courier New</vt:lpstr>
      <vt:lpstr>Franklin Gothic Book</vt:lpstr>
      <vt:lpstr>Franklin Gothic Demi</vt:lpstr>
      <vt:lpstr>FranklinGothic</vt:lpstr>
      <vt:lpstr>ITC Franklin Gothic Std Bk Cd</vt:lpstr>
      <vt:lpstr>Wingdings</vt:lpstr>
      <vt:lpstr>AIR_PowerPoint_Template_082814</vt:lpstr>
      <vt:lpstr>Basic</vt:lpstr>
      <vt:lpstr>Online Reporting System (ORS)</vt:lpstr>
      <vt:lpstr>Objectives</vt:lpstr>
      <vt:lpstr>Purpose</vt:lpstr>
      <vt:lpstr>Logging in to ORS</vt:lpstr>
      <vt:lpstr>ORS Interface: Welcome Page</vt:lpstr>
      <vt:lpstr>ORS Interface: Global Tools</vt:lpstr>
      <vt:lpstr>Home Page Dashboard</vt:lpstr>
      <vt:lpstr>Retrieve Student Results</vt:lpstr>
      <vt:lpstr>Inbox</vt:lpstr>
      <vt:lpstr>Search Students</vt:lpstr>
      <vt:lpstr>Student Search Results</vt:lpstr>
      <vt:lpstr>Home Page Dashboard</vt:lpstr>
      <vt:lpstr>Home Page Dashboard:  Select Test and Administration</vt:lpstr>
      <vt:lpstr>Home Page Dashboard:  Defining the Student Population</vt:lpstr>
      <vt:lpstr>Home Page Dashboard: Report Tables</vt:lpstr>
      <vt:lpstr>Subject Detail Report</vt:lpstr>
      <vt:lpstr>Student Listing Report</vt:lpstr>
      <vt:lpstr>Student Listing Report: Printing</vt:lpstr>
      <vt:lpstr>Print from the Inbox</vt:lpstr>
      <vt:lpstr>Individual  Student Report</vt:lpstr>
      <vt:lpstr>Individual Student Report: Printing</vt:lpstr>
      <vt:lpstr>Things to Remember</vt:lpstr>
      <vt:lpstr>Thank You!</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Kim, Eugenia</dc:creator>
  <cp:lastModifiedBy>"WolcottB"</cp:lastModifiedBy>
  <cp:revision>668</cp:revision>
  <cp:lastPrinted>2014-12-02T19:28:07Z</cp:lastPrinted>
  <dcterms:created xsi:type="dcterms:W3CDTF">2014-09-09T13:36:57Z</dcterms:created>
  <dcterms:modified xsi:type="dcterms:W3CDTF">2019-07-11T23:17:59Z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y fmtid="{D5CDD505-2E9C-101B-9397-08002B2CF9AE}" pid="3" name="_dlc_DocIdItemGuid">
    <vt:lpwstr>9f5ec91c-ac61-4136-9f4b-048bd79deeac</vt:lpwstr>
  </property>
</Properties>
</file>