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4"/>
  </p:notesMasterIdLst>
  <p:handoutMasterIdLst>
    <p:handoutMasterId r:id="rId25"/>
  </p:handoutMasterIdLst>
  <p:sldIdLst>
    <p:sldId id="274" r:id="rId5"/>
    <p:sldId id="275" r:id="rId6"/>
    <p:sldId id="291" r:id="rId7"/>
    <p:sldId id="276" r:id="rId8"/>
    <p:sldId id="277" r:id="rId9"/>
    <p:sldId id="278"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05"/>
    <p:restoredTop sz="74247"/>
  </p:normalViewPr>
  <p:slideViewPr>
    <p:cSldViewPr snapToGrid="0" snapToObjects="1">
      <p:cViewPr varScale="1">
        <p:scale>
          <a:sx n="43" d="100"/>
          <a:sy n="43" d="100"/>
        </p:scale>
        <p:origin x="1812" y="6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99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C8F8BC-DE05-484A-BD6B-42251E1D6D77}" type="doc">
      <dgm:prSet loTypeId="urn:microsoft.com/office/officeart/2005/8/layout/hProcess9" loCatId="process" qsTypeId="urn:microsoft.com/office/officeart/2005/8/quickstyle/simple4" qsCatId="simple" csTypeId="urn:microsoft.com/office/officeart/2005/8/colors/accent1_2" csCatId="accent1" phldr="1"/>
      <dgm:spPr/>
    </dgm:pt>
    <dgm:pt modelId="{A0F2D029-99CE-E146-955A-A210C889F79E}">
      <dgm:prSet phldrT="[Text]" custT="1"/>
      <dgm:spPr>
        <a:xfrm>
          <a:off x="0" y="855227"/>
          <a:ext cx="1704919" cy="1140302"/>
        </a:xfrm>
        <a:solidFill>
          <a:srgbClr val="F79646"/>
        </a:solidFill>
        <a:ln>
          <a:solidFill>
            <a:srgbClr val="C0504D"/>
          </a:solidFill>
        </a:ln>
        <a:effectLst>
          <a:outerShdw blurRad="40000" dist="23000" dir="5400000" rotWithShape="0">
            <a:srgbClr val="000000">
              <a:alpha val="35000"/>
            </a:srgbClr>
          </a:outerShdw>
        </a:effectLst>
      </dgm:spPr>
      <dgm:t>
        <a:bodyPr/>
        <a:lstStyle/>
        <a:p>
          <a:r>
            <a:rPr lang="en-US" sz="2000" dirty="0">
              <a:solidFill>
                <a:sysClr val="windowText" lastClr="000000"/>
              </a:solidFill>
              <a:latin typeface="Avenir LT Std 35 Light" panose="020B0402020203020204" pitchFamily="34" charset="0"/>
              <a:ea typeface="+mn-ea"/>
              <a:cs typeface="+mn-cs"/>
            </a:rPr>
            <a:t>Emerging</a:t>
          </a:r>
          <a:r>
            <a:rPr lang="en-US" sz="3000" dirty="0">
              <a:solidFill>
                <a:sysClr val="window" lastClr="FFFFFF"/>
              </a:solidFill>
              <a:latin typeface="Avenir LT Std 35 Light" panose="020B0402020203020204" pitchFamily="34" charset="0"/>
              <a:ea typeface="+mn-ea"/>
              <a:cs typeface="+mn-cs"/>
            </a:rPr>
            <a:t> </a:t>
          </a:r>
          <a:r>
            <a:rPr lang="en-US" sz="2700" dirty="0">
              <a:solidFill>
                <a:sysClr val="window" lastClr="FFFFFF"/>
              </a:solidFill>
              <a:latin typeface="Avenir LT Std 35 Light" panose="020B0402020203020204" pitchFamily="34" charset="0"/>
              <a:ea typeface="+mn-ea"/>
              <a:cs typeface="+mn-cs"/>
            </a:rPr>
            <a:t>Best fit?</a:t>
          </a:r>
        </a:p>
      </dgm:t>
    </dgm:pt>
    <dgm:pt modelId="{DAC97C6C-E63B-3648-A1E0-3534BC9D5554}" type="parTrans" cxnId="{B6E1259E-F805-074E-ABF8-79AE74518ED7}">
      <dgm:prSet/>
      <dgm:spPr/>
      <dgm:t>
        <a:bodyPr/>
        <a:lstStyle/>
        <a:p>
          <a:endParaRPr lang="en-US">
            <a:latin typeface="Avenir LT Std 35 Light" panose="020B0402020203020204" pitchFamily="34" charset="0"/>
          </a:endParaRPr>
        </a:p>
      </dgm:t>
    </dgm:pt>
    <dgm:pt modelId="{2E42558B-8BC0-B845-8FB1-FE249611812C}" type="sibTrans" cxnId="{B6E1259E-F805-074E-ABF8-79AE74518ED7}">
      <dgm:prSet/>
      <dgm:spPr/>
      <dgm:t>
        <a:bodyPr/>
        <a:lstStyle/>
        <a:p>
          <a:endParaRPr lang="en-US">
            <a:latin typeface="Avenir LT Std 35 Light" panose="020B0402020203020204" pitchFamily="34" charset="0"/>
          </a:endParaRPr>
        </a:p>
      </dgm:t>
    </dgm:pt>
    <dgm:pt modelId="{4579F915-E6EC-2D43-B704-59CF1A23B0DB}">
      <dgm:prSet phldrT="[Text]" custT="1"/>
      <dgm:spPr>
        <a:xfrm>
          <a:off x="1989073" y="855227"/>
          <a:ext cx="1704919" cy="1140302"/>
        </a:xfrm>
        <a:solidFill>
          <a:srgbClr val="F79646"/>
        </a:solidFill>
        <a:ln>
          <a:noFill/>
        </a:ln>
        <a:effectLst>
          <a:outerShdw blurRad="40000" dist="23000" dir="5400000" rotWithShape="0">
            <a:srgbClr val="000000">
              <a:alpha val="35000"/>
            </a:srgbClr>
          </a:outerShdw>
        </a:effectLst>
      </dgm:spPr>
      <dgm:t>
        <a:bodyPr/>
        <a:lstStyle/>
        <a:p>
          <a:r>
            <a:rPr lang="en-US" sz="2000" dirty="0">
              <a:solidFill>
                <a:sysClr val="windowText" lastClr="000000"/>
              </a:solidFill>
              <a:latin typeface="Avenir LT Std 35 Light" panose="020B0402020203020204" pitchFamily="34" charset="0"/>
              <a:ea typeface="+mn-ea"/>
              <a:cs typeface="+mn-cs"/>
            </a:rPr>
            <a:t>Developing</a:t>
          </a:r>
          <a:r>
            <a:rPr lang="en-US" sz="2600" dirty="0">
              <a:solidFill>
                <a:sysClr val="windowText" lastClr="000000"/>
              </a:solidFill>
              <a:latin typeface="Avenir LT Std 35 Light" panose="020B0402020203020204" pitchFamily="34" charset="0"/>
              <a:ea typeface="+mn-ea"/>
              <a:cs typeface="+mn-cs"/>
            </a:rPr>
            <a:t> </a:t>
          </a:r>
          <a:r>
            <a:rPr lang="en-US" sz="2600" dirty="0">
              <a:solidFill>
                <a:sysClr val="window" lastClr="FFFFFF"/>
              </a:solidFill>
              <a:latin typeface="Avenir LT Std 35 Light" panose="020B0402020203020204" pitchFamily="34" charset="0"/>
              <a:ea typeface="+mn-ea"/>
              <a:cs typeface="+mn-cs"/>
            </a:rPr>
            <a:t>Best fit?</a:t>
          </a:r>
        </a:p>
      </dgm:t>
    </dgm:pt>
    <dgm:pt modelId="{FDDF0E9B-FD28-6342-931B-C03AA36A5105}" type="parTrans" cxnId="{8C958FE8-52BF-4242-890A-A6FABB395918}">
      <dgm:prSet/>
      <dgm:spPr/>
      <dgm:t>
        <a:bodyPr/>
        <a:lstStyle/>
        <a:p>
          <a:endParaRPr lang="en-US">
            <a:latin typeface="Avenir LT Std 35 Light" panose="020B0402020203020204" pitchFamily="34" charset="0"/>
          </a:endParaRPr>
        </a:p>
      </dgm:t>
    </dgm:pt>
    <dgm:pt modelId="{4C870A5D-AF74-F443-B27B-11139C8A0677}" type="sibTrans" cxnId="{8C958FE8-52BF-4242-890A-A6FABB395918}">
      <dgm:prSet/>
      <dgm:spPr/>
      <dgm:t>
        <a:bodyPr/>
        <a:lstStyle/>
        <a:p>
          <a:endParaRPr lang="en-US">
            <a:latin typeface="Avenir LT Std 35 Light" panose="020B0402020203020204" pitchFamily="34" charset="0"/>
          </a:endParaRPr>
        </a:p>
      </dgm:t>
    </dgm:pt>
    <dgm:pt modelId="{7F9ECB5E-C2B7-FF49-BCBF-9A4CFA0DEBBC}">
      <dgm:prSet phldrT="[Text]" custT="1"/>
      <dgm:spPr>
        <a:xfrm>
          <a:off x="3978146" y="855227"/>
          <a:ext cx="1704919" cy="1140302"/>
        </a:xfrm>
        <a:solidFill>
          <a:srgbClr val="F79646"/>
        </a:solidFill>
        <a:ln>
          <a:solidFill>
            <a:srgbClr val="C0504D"/>
          </a:solidFill>
        </a:ln>
        <a:effectLst>
          <a:outerShdw blurRad="40000" dist="23000" dir="5400000" rotWithShape="0">
            <a:srgbClr val="000000">
              <a:alpha val="35000"/>
            </a:srgbClr>
          </a:outerShdw>
        </a:effectLst>
      </dgm:spPr>
      <dgm:t>
        <a:bodyPr/>
        <a:lstStyle/>
        <a:p>
          <a:r>
            <a:rPr lang="en-US" sz="2000" dirty="0">
              <a:solidFill>
                <a:sysClr val="windowText" lastClr="000000"/>
              </a:solidFill>
              <a:latin typeface="Avenir LT Std 35 Light" panose="020B0402020203020204" pitchFamily="34" charset="0"/>
              <a:ea typeface="+mn-ea"/>
              <a:cs typeface="+mn-cs"/>
            </a:rPr>
            <a:t>Controlled</a:t>
          </a:r>
          <a:r>
            <a:rPr lang="en-US" sz="2700" dirty="0">
              <a:solidFill>
                <a:sysClr val="window" lastClr="FFFFFF"/>
              </a:solidFill>
              <a:latin typeface="Avenir LT Std 35 Light" panose="020B0402020203020204" pitchFamily="34" charset="0"/>
              <a:ea typeface="+mn-ea"/>
              <a:cs typeface="+mn-cs"/>
            </a:rPr>
            <a:t> Best fit?</a:t>
          </a:r>
        </a:p>
      </dgm:t>
    </dgm:pt>
    <dgm:pt modelId="{723656F4-3812-3944-9F75-939B22657074}" type="parTrans" cxnId="{F43E6026-9642-2045-8A09-4C245F2653CC}">
      <dgm:prSet/>
      <dgm:spPr/>
      <dgm:t>
        <a:bodyPr/>
        <a:lstStyle/>
        <a:p>
          <a:endParaRPr lang="en-US">
            <a:latin typeface="Avenir LT Std 35 Light" panose="020B0402020203020204" pitchFamily="34" charset="0"/>
          </a:endParaRPr>
        </a:p>
      </dgm:t>
    </dgm:pt>
    <dgm:pt modelId="{A1D8FD3E-1442-4841-94D5-85DD07F328C3}" type="sibTrans" cxnId="{F43E6026-9642-2045-8A09-4C245F2653CC}">
      <dgm:prSet/>
      <dgm:spPr/>
      <dgm:t>
        <a:bodyPr/>
        <a:lstStyle/>
        <a:p>
          <a:endParaRPr lang="en-US">
            <a:latin typeface="Avenir LT Std 35 Light" panose="020B0402020203020204" pitchFamily="34" charset="0"/>
          </a:endParaRPr>
        </a:p>
      </dgm:t>
    </dgm:pt>
    <dgm:pt modelId="{E3F52219-68C3-F54B-90B4-01619204FD1C}" type="pres">
      <dgm:prSet presAssocID="{FCC8F8BC-DE05-484A-BD6B-42251E1D6D77}" presName="CompostProcess" presStyleCnt="0">
        <dgm:presLayoutVars>
          <dgm:dir/>
          <dgm:resizeHandles val="exact"/>
        </dgm:presLayoutVars>
      </dgm:prSet>
      <dgm:spPr/>
    </dgm:pt>
    <dgm:pt modelId="{08C01EDE-1B30-A149-B611-2CE1D0343B6A}" type="pres">
      <dgm:prSet presAssocID="{FCC8F8BC-DE05-484A-BD6B-42251E1D6D77}" presName="arrow" presStyleLbl="bgShp" presStyleIdx="0" presStyleCnt="1" custScaleX="117647" custLinFactNeighborX="1371" custLinFactNeighborY="-427"/>
      <dgm:spPr>
        <a:xfrm>
          <a:off x="2" y="0"/>
          <a:ext cx="5683063" cy="2850757"/>
        </a:xfrm>
        <a:prstGeom prst="rightArrow">
          <a:avLst/>
        </a:prstGeom>
        <a:solidFill>
          <a:srgbClr val="F79646">
            <a:lumMod val="75000"/>
          </a:srgbClr>
        </a:solidFill>
        <a:ln>
          <a:noFill/>
        </a:ln>
        <a:effectLst>
          <a:outerShdw blurRad="40000" dist="23000" dir="5400000" rotWithShape="0">
            <a:srgbClr val="000000">
              <a:alpha val="35000"/>
            </a:srgbClr>
          </a:outerShdw>
        </a:effectLst>
      </dgm:spPr>
    </dgm:pt>
    <dgm:pt modelId="{6F645FEC-BE3F-3A43-AEFB-F3488B6893EA}" type="pres">
      <dgm:prSet presAssocID="{FCC8F8BC-DE05-484A-BD6B-42251E1D6D77}" presName="linearProcess" presStyleCnt="0"/>
      <dgm:spPr/>
    </dgm:pt>
    <dgm:pt modelId="{5637F8AC-03E5-0B4E-907F-E27A87696C8D}" type="pres">
      <dgm:prSet presAssocID="{A0F2D029-99CE-E146-955A-A210C889F79E}" presName="textNode" presStyleLbl="node1" presStyleIdx="0" presStyleCnt="3">
        <dgm:presLayoutVars>
          <dgm:bulletEnabled val="1"/>
        </dgm:presLayoutVars>
      </dgm:prSet>
      <dgm:spPr>
        <a:prstGeom prst="roundRect">
          <a:avLst/>
        </a:prstGeom>
      </dgm:spPr>
      <dgm:t>
        <a:bodyPr/>
        <a:lstStyle/>
        <a:p>
          <a:endParaRPr lang="en-US"/>
        </a:p>
      </dgm:t>
    </dgm:pt>
    <dgm:pt modelId="{7BC64201-84F0-424C-9B86-3D73B02CA880}" type="pres">
      <dgm:prSet presAssocID="{2E42558B-8BC0-B845-8FB1-FE249611812C}" presName="sibTrans" presStyleCnt="0"/>
      <dgm:spPr/>
    </dgm:pt>
    <dgm:pt modelId="{EB4EEA17-2A50-8443-A371-F1C2520F77F0}" type="pres">
      <dgm:prSet presAssocID="{4579F915-E6EC-2D43-B704-59CF1A23B0DB}" presName="textNode" presStyleLbl="node1" presStyleIdx="1" presStyleCnt="3">
        <dgm:presLayoutVars>
          <dgm:bulletEnabled val="1"/>
        </dgm:presLayoutVars>
      </dgm:prSet>
      <dgm:spPr>
        <a:prstGeom prst="roundRect">
          <a:avLst/>
        </a:prstGeom>
      </dgm:spPr>
      <dgm:t>
        <a:bodyPr/>
        <a:lstStyle/>
        <a:p>
          <a:endParaRPr lang="en-US"/>
        </a:p>
      </dgm:t>
    </dgm:pt>
    <dgm:pt modelId="{AA7537A9-89DA-F942-A4CA-FAA30391D703}" type="pres">
      <dgm:prSet presAssocID="{4C870A5D-AF74-F443-B27B-11139C8A0677}" presName="sibTrans" presStyleCnt="0"/>
      <dgm:spPr/>
    </dgm:pt>
    <dgm:pt modelId="{B0783344-814A-654B-A4C4-1593BDEE2D1A}" type="pres">
      <dgm:prSet presAssocID="{7F9ECB5E-C2B7-FF49-BCBF-9A4CFA0DEBBC}" presName="textNode" presStyleLbl="node1" presStyleIdx="2" presStyleCnt="3">
        <dgm:presLayoutVars>
          <dgm:bulletEnabled val="1"/>
        </dgm:presLayoutVars>
      </dgm:prSet>
      <dgm:spPr>
        <a:prstGeom prst="roundRect">
          <a:avLst/>
        </a:prstGeom>
      </dgm:spPr>
      <dgm:t>
        <a:bodyPr/>
        <a:lstStyle/>
        <a:p>
          <a:endParaRPr lang="en-US"/>
        </a:p>
      </dgm:t>
    </dgm:pt>
  </dgm:ptLst>
  <dgm:cxnLst>
    <dgm:cxn modelId="{8C958FE8-52BF-4242-890A-A6FABB395918}" srcId="{FCC8F8BC-DE05-484A-BD6B-42251E1D6D77}" destId="{4579F915-E6EC-2D43-B704-59CF1A23B0DB}" srcOrd="1" destOrd="0" parTransId="{FDDF0E9B-FD28-6342-931B-C03AA36A5105}" sibTransId="{4C870A5D-AF74-F443-B27B-11139C8A0677}"/>
    <dgm:cxn modelId="{50270DE4-F585-CD4D-8C1B-5EEB153AEA65}" type="presOf" srcId="{4579F915-E6EC-2D43-B704-59CF1A23B0DB}" destId="{EB4EEA17-2A50-8443-A371-F1C2520F77F0}" srcOrd="0" destOrd="0" presId="urn:microsoft.com/office/officeart/2005/8/layout/hProcess9"/>
    <dgm:cxn modelId="{7DC49556-F509-FD41-BB76-CBD66B411566}" type="presOf" srcId="{FCC8F8BC-DE05-484A-BD6B-42251E1D6D77}" destId="{E3F52219-68C3-F54B-90B4-01619204FD1C}" srcOrd="0" destOrd="0" presId="urn:microsoft.com/office/officeart/2005/8/layout/hProcess9"/>
    <dgm:cxn modelId="{F43E6026-9642-2045-8A09-4C245F2653CC}" srcId="{FCC8F8BC-DE05-484A-BD6B-42251E1D6D77}" destId="{7F9ECB5E-C2B7-FF49-BCBF-9A4CFA0DEBBC}" srcOrd="2" destOrd="0" parTransId="{723656F4-3812-3944-9F75-939B22657074}" sibTransId="{A1D8FD3E-1442-4841-94D5-85DD07F328C3}"/>
    <dgm:cxn modelId="{B6E1259E-F805-074E-ABF8-79AE74518ED7}" srcId="{FCC8F8BC-DE05-484A-BD6B-42251E1D6D77}" destId="{A0F2D029-99CE-E146-955A-A210C889F79E}" srcOrd="0" destOrd="0" parTransId="{DAC97C6C-E63B-3648-A1E0-3534BC9D5554}" sibTransId="{2E42558B-8BC0-B845-8FB1-FE249611812C}"/>
    <dgm:cxn modelId="{861C511D-944F-B041-AD6A-335486E79982}" type="presOf" srcId="{A0F2D029-99CE-E146-955A-A210C889F79E}" destId="{5637F8AC-03E5-0B4E-907F-E27A87696C8D}" srcOrd="0" destOrd="0" presId="urn:microsoft.com/office/officeart/2005/8/layout/hProcess9"/>
    <dgm:cxn modelId="{EDAF2B8D-1061-6946-BA59-7AA99530DCCA}" type="presOf" srcId="{7F9ECB5E-C2B7-FF49-BCBF-9A4CFA0DEBBC}" destId="{B0783344-814A-654B-A4C4-1593BDEE2D1A}" srcOrd="0" destOrd="0" presId="urn:microsoft.com/office/officeart/2005/8/layout/hProcess9"/>
    <dgm:cxn modelId="{2F7E5D24-2C85-1E41-AAB7-9DB44474DA25}" type="presParOf" srcId="{E3F52219-68C3-F54B-90B4-01619204FD1C}" destId="{08C01EDE-1B30-A149-B611-2CE1D0343B6A}" srcOrd="0" destOrd="0" presId="urn:microsoft.com/office/officeart/2005/8/layout/hProcess9"/>
    <dgm:cxn modelId="{FF8BD9D7-2A25-FF49-AA43-E9E71D4F3990}" type="presParOf" srcId="{E3F52219-68C3-F54B-90B4-01619204FD1C}" destId="{6F645FEC-BE3F-3A43-AEFB-F3488B6893EA}" srcOrd="1" destOrd="0" presId="urn:microsoft.com/office/officeart/2005/8/layout/hProcess9"/>
    <dgm:cxn modelId="{BCEB43ED-3847-2249-AF5B-73CD1E807580}" type="presParOf" srcId="{6F645FEC-BE3F-3A43-AEFB-F3488B6893EA}" destId="{5637F8AC-03E5-0B4E-907F-E27A87696C8D}" srcOrd="0" destOrd="0" presId="urn:microsoft.com/office/officeart/2005/8/layout/hProcess9"/>
    <dgm:cxn modelId="{74F16780-E4F0-9844-B160-DA38DAA17B23}" type="presParOf" srcId="{6F645FEC-BE3F-3A43-AEFB-F3488B6893EA}" destId="{7BC64201-84F0-424C-9B86-3D73B02CA880}" srcOrd="1" destOrd="0" presId="urn:microsoft.com/office/officeart/2005/8/layout/hProcess9"/>
    <dgm:cxn modelId="{054E92A3-7226-3D41-8938-541DFB433966}" type="presParOf" srcId="{6F645FEC-BE3F-3A43-AEFB-F3488B6893EA}" destId="{EB4EEA17-2A50-8443-A371-F1C2520F77F0}" srcOrd="2" destOrd="0" presId="urn:microsoft.com/office/officeart/2005/8/layout/hProcess9"/>
    <dgm:cxn modelId="{AF24DE75-1C4C-0546-BD1A-01B186B56BAD}" type="presParOf" srcId="{6F645FEC-BE3F-3A43-AEFB-F3488B6893EA}" destId="{AA7537A9-89DA-F942-A4CA-FAA30391D703}" srcOrd="3" destOrd="0" presId="urn:microsoft.com/office/officeart/2005/8/layout/hProcess9"/>
    <dgm:cxn modelId="{ED3B0253-2444-B546-8384-73917816A830}" type="presParOf" srcId="{6F645FEC-BE3F-3A43-AEFB-F3488B6893EA}" destId="{B0783344-814A-654B-A4C4-1593BDEE2D1A}"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01EDE-1B30-A149-B611-2CE1D0343B6A}">
      <dsp:nvSpPr>
        <dsp:cNvPr id="0" name=""/>
        <dsp:cNvSpPr/>
      </dsp:nvSpPr>
      <dsp:spPr>
        <a:xfrm>
          <a:off x="2" y="0"/>
          <a:ext cx="5683063" cy="2850757"/>
        </a:xfrm>
        <a:prstGeom prst="rightArrow">
          <a:avLst/>
        </a:prstGeom>
        <a:solidFill>
          <a:srgbClr val="F79646">
            <a:lumMod val="75000"/>
          </a:srgb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637F8AC-03E5-0B4E-907F-E27A87696C8D}">
      <dsp:nvSpPr>
        <dsp:cNvPr id="0" name=""/>
        <dsp:cNvSpPr/>
      </dsp:nvSpPr>
      <dsp:spPr>
        <a:xfrm>
          <a:off x="2011" y="855227"/>
          <a:ext cx="1768882" cy="1140302"/>
        </a:xfrm>
        <a:prstGeom prst="roundRect">
          <a:avLst/>
        </a:prstGeom>
        <a:solidFill>
          <a:srgbClr val="F79646"/>
        </a:solidFill>
        <a:ln>
          <a:solidFill>
            <a:srgbClr val="C0504D"/>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solidFill>
                <a:sysClr val="windowText" lastClr="000000"/>
              </a:solidFill>
              <a:latin typeface="Avenir LT Std 35 Light" panose="020B0402020203020204" pitchFamily="34" charset="0"/>
              <a:ea typeface="+mn-ea"/>
              <a:cs typeface="+mn-cs"/>
            </a:rPr>
            <a:t>Emerging</a:t>
          </a:r>
          <a:r>
            <a:rPr lang="en-US" sz="3000" kern="1200" dirty="0">
              <a:solidFill>
                <a:sysClr val="window" lastClr="FFFFFF"/>
              </a:solidFill>
              <a:latin typeface="Avenir LT Std 35 Light" panose="020B0402020203020204" pitchFamily="34" charset="0"/>
              <a:ea typeface="+mn-ea"/>
              <a:cs typeface="+mn-cs"/>
            </a:rPr>
            <a:t> </a:t>
          </a:r>
          <a:r>
            <a:rPr lang="en-US" sz="2700" kern="1200" dirty="0">
              <a:solidFill>
                <a:sysClr val="window" lastClr="FFFFFF"/>
              </a:solidFill>
              <a:latin typeface="Avenir LT Std 35 Light" panose="020B0402020203020204" pitchFamily="34" charset="0"/>
              <a:ea typeface="+mn-ea"/>
              <a:cs typeface="+mn-cs"/>
            </a:rPr>
            <a:t>Best fit?</a:t>
          </a:r>
        </a:p>
      </dsp:txBody>
      <dsp:txXfrm>
        <a:off x="57676" y="910892"/>
        <a:ext cx="1657552" cy="1028972"/>
      </dsp:txXfrm>
    </dsp:sp>
    <dsp:sp modelId="{EB4EEA17-2A50-8443-A371-F1C2520F77F0}">
      <dsp:nvSpPr>
        <dsp:cNvPr id="0" name=""/>
        <dsp:cNvSpPr/>
      </dsp:nvSpPr>
      <dsp:spPr>
        <a:xfrm>
          <a:off x="1957091" y="855227"/>
          <a:ext cx="1768882" cy="1140302"/>
        </a:xfrm>
        <a:prstGeom prst="roundRect">
          <a:avLst/>
        </a:prstGeom>
        <a:solidFill>
          <a:srgbClr val="F7964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solidFill>
                <a:sysClr val="windowText" lastClr="000000"/>
              </a:solidFill>
              <a:latin typeface="Avenir LT Std 35 Light" panose="020B0402020203020204" pitchFamily="34" charset="0"/>
              <a:ea typeface="+mn-ea"/>
              <a:cs typeface="+mn-cs"/>
            </a:rPr>
            <a:t>Developing</a:t>
          </a:r>
          <a:r>
            <a:rPr lang="en-US" sz="2600" kern="1200" dirty="0">
              <a:solidFill>
                <a:sysClr val="windowText" lastClr="000000"/>
              </a:solidFill>
              <a:latin typeface="Avenir LT Std 35 Light" panose="020B0402020203020204" pitchFamily="34" charset="0"/>
              <a:ea typeface="+mn-ea"/>
              <a:cs typeface="+mn-cs"/>
            </a:rPr>
            <a:t> </a:t>
          </a:r>
          <a:r>
            <a:rPr lang="en-US" sz="2600" kern="1200" dirty="0">
              <a:solidFill>
                <a:sysClr val="window" lastClr="FFFFFF"/>
              </a:solidFill>
              <a:latin typeface="Avenir LT Std 35 Light" panose="020B0402020203020204" pitchFamily="34" charset="0"/>
              <a:ea typeface="+mn-ea"/>
              <a:cs typeface="+mn-cs"/>
            </a:rPr>
            <a:t>Best fit?</a:t>
          </a:r>
        </a:p>
      </dsp:txBody>
      <dsp:txXfrm>
        <a:off x="2012756" y="910892"/>
        <a:ext cx="1657552" cy="1028972"/>
      </dsp:txXfrm>
    </dsp:sp>
    <dsp:sp modelId="{B0783344-814A-654B-A4C4-1593BDEE2D1A}">
      <dsp:nvSpPr>
        <dsp:cNvPr id="0" name=""/>
        <dsp:cNvSpPr/>
      </dsp:nvSpPr>
      <dsp:spPr>
        <a:xfrm>
          <a:off x="3912172" y="855227"/>
          <a:ext cx="1768882" cy="1140302"/>
        </a:xfrm>
        <a:prstGeom prst="roundRect">
          <a:avLst/>
        </a:prstGeom>
        <a:solidFill>
          <a:srgbClr val="F79646"/>
        </a:solidFill>
        <a:ln>
          <a:solidFill>
            <a:srgbClr val="C0504D"/>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solidFill>
                <a:sysClr val="windowText" lastClr="000000"/>
              </a:solidFill>
              <a:latin typeface="Avenir LT Std 35 Light" panose="020B0402020203020204" pitchFamily="34" charset="0"/>
              <a:ea typeface="+mn-ea"/>
              <a:cs typeface="+mn-cs"/>
            </a:rPr>
            <a:t>Controlled</a:t>
          </a:r>
          <a:r>
            <a:rPr lang="en-US" sz="2700" kern="1200" dirty="0">
              <a:solidFill>
                <a:sysClr val="window" lastClr="FFFFFF"/>
              </a:solidFill>
              <a:latin typeface="Avenir LT Std 35 Light" panose="020B0402020203020204" pitchFamily="34" charset="0"/>
              <a:ea typeface="+mn-ea"/>
              <a:cs typeface="+mn-cs"/>
            </a:rPr>
            <a:t> Best fit?</a:t>
          </a:r>
        </a:p>
      </dsp:txBody>
      <dsp:txXfrm>
        <a:off x="3967837" y="910892"/>
        <a:ext cx="1657552" cy="102897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46268F-95DB-E349-90D3-B32295F44C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3E34A76-E772-5B4C-82F9-DD3EBAD495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4B5FE9-CF9E-4C4B-A465-7B01E9377AFE}" type="datetimeFigureOut">
              <a:rPr lang="en-US" smtClean="0"/>
              <a:t>3/20/2019</a:t>
            </a:fld>
            <a:endParaRPr lang="en-US"/>
          </a:p>
        </p:txBody>
      </p:sp>
      <p:sp>
        <p:nvSpPr>
          <p:cNvPr id="4" name="Footer Placeholder 3">
            <a:extLst>
              <a:ext uri="{FF2B5EF4-FFF2-40B4-BE49-F238E27FC236}">
                <a16:creationId xmlns:a16="http://schemas.microsoft.com/office/drawing/2014/main" id="{30907797-268D-6A4C-8132-A4C0E3FC58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894FDB1-F029-3A4D-BD81-E18118A4B4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2FC9DD-14EF-0F41-9F97-2194D795069B}" type="slidenum">
              <a:rPr lang="en-US" smtClean="0"/>
              <a:t>‹#›</a:t>
            </a:fld>
            <a:endParaRPr lang="en-US"/>
          </a:p>
        </p:txBody>
      </p:sp>
    </p:spTree>
    <p:extLst>
      <p:ext uri="{BB962C8B-B14F-4D97-AF65-F5344CB8AC3E}">
        <p14:creationId xmlns:p14="http://schemas.microsoft.com/office/powerpoint/2010/main" val="4384934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1DDDA-176A-FD4D-9C6C-09A571132377}" type="datetimeFigureOut">
              <a:rPr lang="en-US" smtClean="0"/>
              <a:t>3/20/2019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D6BB23-561D-3B4D-9282-1F23030B0424}" type="slidenum">
              <a:rPr lang="en-US" smtClean="0"/>
              <a:t>‹#›</a:t>
            </a:fld>
            <a:endParaRPr lang="en-US"/>
          </a:p>
        </p:txBody>
      </p:sp>
    </p:spTree>
    <p:extLst>
      <p:ext uri="{BB962C8B-B14F-4D97-AF65-F5344CB8AC3E}">
        <p14:creationId xmlns:p14="http://schemas.microsoft.com/office/powerpoint/2010/main" val="768545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r>
              <a:rPr lang="en-US" baseline="0" dirty="0"/>
              <a:t> to Module 3’s presentation.</a:t>
            </a:r>
            <a:endParaRPr lang="en-US" dirty="0"/>
          </a:p>
        </p:txBody>
      </p:sp>
      <p:sp>
        <p:nvSpPr>
          <p:cNvPr id="4" name="Slide Number Placeholder 3"/>
          <p:cNvSpPr>
            <a:spLocks noGrp="1"/>
          </p:cNvSpPr>
          <p:nvPr>
            <p:ph type="sldNum" sz="quarter" idx="10"/>
          </p:nvPr>
        </p:nvSpPr>
        <p:spPr/>
        <p:txBody>
          <a:bodyPr/>
          <a:lstStyle/>
          <a:p>
            <a:fld id="{D7D6BB23-561D-3B4D-9282-1F23030B0424}" type="slidenum">
              <a:rPr lang="en-US" smtClean="0"/>
              <a:t>1</a:t>
            </a:fld>
            <a:endParaRPr lang="en-US"/>
          </a:p>
        </p:txBody>
      </p:sp>
    </p:spTree>
    <p:extLst>
      <p:ext uri="{BB962C8B-B14F-4D97-AF65-F5344CB8AC3E}">
        <p14:creationId xmlns:p14="http://schemas.microsoft.com/office/powerpoint/2010/main" val="52092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baseline="0" dirty="0">
                <a:solidFill>
                  <a:schemeClr val="dk1"/>
                </a:solidFill>
                <a:latin typeface="+mn-lt"/>
                <a:ea typeface="Calibri"/>
                <a:cs typeface="Calibri"/>
                <a:sym typeface="Calibri"/>
              </a:rPr>
              <a:t>In this section we are going to look in more detail at the dynamic language learning progression phases of sophistication of topic vocabulary. </a:t>
            </a:r>
            <a:endParaRPr lang="en-US" dirty="0"/>
          </a:p>
        </p:txBody>
      </p:sp>
      <p:sp>
        <p:nvSpPr>
          <p:cNvPr id="4" name="Slide Number Placeholder 3"/>
          <p:cNvSpPr>
            <a:spLocks noGrp="1"/>
          </p:cNvSpPr>
          <p:nvPr>
            <p:ph type="sldNum" sz="quarter" idx="10"/>
          </p:nvPr>
        </p:nvSpPr>
        <p:spPr/>
        <p:txBody>
          <a:bodyPr/>
          <a:lstStyle/>
          <a:p>
            <a:fld id="{D7D6BB23-561D-3B4D-9282-1F23030B0424}" type="slidenum">
              <a:rPr lang="en-US" smtClean="0"/>
              <a:t>10</a:t>
            </a:fld>
            <a:endParaRPr lang="en-US"/>
          </a:p>
        </p:txBody>
      </p:sp>
    </p:spTree>
    <p:extLst>
      <p:ext uri="{BB962C8B-B14F-4D97-AF65-F5344CB8AC3E}">
        <p14:creationId xmlns:p14="http://schemas.microsoft.com/office/powerpoint/2010/main" val="1221317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from previous</a:t>
            </a:r>
            <a:r>
              <a:rPr lang="en-US" baseline="0" dirty="0"/>
              <a:t> modules that the </a:t>
            </a:r>
            <a:r>
              <a:rPr lang="en-US" dirty="0"/>
              <a:t>DLLP helps you identify students on pathways of the different language features.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involves finding the ‘best fit’</a:t>
            </a:r>
            <a:r>
              <a:rPr lang="en-US" baseline="0" dirty="0"/>
              <a:t> on the progression for a student’s explanation. Determining the ‘best fit’ does not mean that students get a score or a grade.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best fit</a:t>
            </a:r>
            <a:r>
              <a:rPr lang="en-US" sz="1200" kern="1200" baseline="0" dirty="0">
                <a:solidFill>
                  <a:schemeClr val="tx1"/>
                </a:solidFill>
                <a:effectLst/>
                <a:latin typeface="+mn-lt"/>
                <a:ea typeface="+mn-ea"/>
                <a:cs typeface="+mn-cs"/>
              </a:rPr>
              <a:t> is a low or no-stakes j</a:t>
            </a:r>
            <a:r>
              <a:rPr lang="en-US" sz="1200" kern="1200" dirty="0">
                <a:solidFill>
                  <a:schemeClr val="tx1"/>
                </a:solidFill>
                <a:effectLst/>
                <a:latin typeface="+mn-lt"/>
                <a:ea typeface="+mn-ea"/>
                <a:cs typeface="+mn-cs"/>
              </a:rPr>
              <a:t>udgment of where th</a:t>
            </a:r>
            <a:r>
              <a:rPr lang="en-US" sz="1200" kern="1200" baseline="0" dirty="0">
                <a:solidFill>
                  <a:schemeClr val="tx1"/>
                </a:solidFill>
                <a:effectLst/>
                <a:latin typeface="+mn-lt"/>
                <a:ea typeface="+mn-ea"/>
                <a:cs typeface="+mn-cs"/>
              </a:rPr>
              <a:t>e student’s language feature of interest, in this case, sophistication of topic vocabulary, should be placed on the progression so that a </a:t>
            </a:r>
            <a:r>
              <a:rPr lang="en-US" sz="1200" kern="1200" dirty="0">
                <a:solidFill>
                  <a:schemeClr val="tx1"/>
                </a:solidFill>
                <a:effectLst/>
                <a:latin typeface="+mn-lt"/>
                <a:ea typeface="+mn-ea"/>
                <a:cs typeface="+mn-cs"/>
              </a:rPr>
              <a:t>you can effectively target instruction to those identified elements of a feature that still need support for getting a student’s language to the next phase of the DLLP. </a:t>
            </a:r>
          </a:p>
          <a:p>
            <a:endParaRPr lang="en-US" dirty="0"/>
          </a:p>
          <a:p>
            <a:endParaRPr lang="en-US" dirty="0"/>
          </a:p>
        </p:txBody>
      </p:sp>
      <p:sp>
        <p:nvSpPr>
          <p:cNvPr id="4" name="Slide Number Placeholder 3"/>
          <p:cNvSpPr>
            <a:spLocks noGrp="1"/>
          </p:cNvSpPr>
          <p:nvPr>
            <p:ph type="sldNum" sz="quarter" idx="10"/>
          </p:nvPr>
        </p:nvSpPr>
        <p:spPr/>
        <p:txBody>
          <a:bodyPr/>
          <a:lstStyle/>
          <a:p>
            <a:fld id="{D7D6BB23-561D-3B4D-9282-1F23030B0424}" type="slidenum">
              <a:rPr lang="en-US" smtClean="0"/>
              <a:t>11</a:t>
            </a:fld>
            <a:endParaRPr lang="en-US"/>
          </a:p>
        </p:txBody>
      </p:sp>
    </p:spTree>
    <p:extLst>
      <p:ext uri="{BB962C8B-B14F-4D97-AF65-F5344CB8AC3E}">
        <p14:creationId xmlns:p14="http://schemas.microsoft.com/office/powerpoint/2010/main" val="190112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a:p>
            <a:r>
              <a:rPr lang="en-US" baseline="0" dirty="0"/>
              <a:t>As you focus on sophistication of topic vocabulary, you will be listening to students’ oral explanations or reading their written explanations to make a determination about the level of topic vocabulary sophistication related to one of these phases. You have these phases on Handout 1 from Module 2.</a:t>
            </a:r>
          </a:p>
          <a:p>
            <a:endParaRPr lang="en-US" baseline="0" dirty="0"/>
          </a:p>
          <a:p>
            <a:r>
              <a:rPr lang="en-US" baseline="0" dirty="0"/>
              <a:t> Not Evident – if…. [read text in slide].</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Emerging  - if…. [read text in slide].</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Developing – if…. [read text in slide].</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Controlled – if…. [read text in slide].</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call this determining the ‘best fit’ – which, as previously mentioned, does not mean that students get a score or a grade. The ‘best fit’ is your judgment about where the student’s sophistication of topic vocabulary lies on this progression.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Once you have determined  a student’s ‘best fit,’ you then need to consider the question with reference to the DLLP: </a:t>
            </a:r>
            <a:r>
              <a:rPr lang="en-US" sz="1200" i="1" kern="1200" dirty="0">
                <a:solidFill>
                  <a:schemeClr val="tx1"/>
                </a:solidFill>
                <a:effectLst/>
                <a:latin typeface="+mn-lt"/>
                <a:ea typeface="+mn-ea"/>
                <a:cs typeface="+mn-cs"/>
              </a:rPr>
              <a:t>In what ways does this student need to grow in the</a:t>
            </a:r>
            <a:r>
              <a:rPr lang="en-US" sz="1200" i="1" kern="1200" baseline="0" dirty="0">
                <a:solidFill>
                  <a:schemeClr val="tx1"/>
                </a:solidFill>
                <a:effectLst/>
                <a:latin typeface="+mn-lt"/>
                <a:ea typeface="+mn-ea"/>
                <a:cs typeface="+mn-cs"/>
              </a:rPr>
              <a:t> sophistication of topic vocabulary </a:t>
            </a:r>
            <a:r>
              <a:rPr lang="en-US" sz="1200" i="1" kern="1200" dirty="0">
                <a:solidFill>
                  <a:schemeClr val="tx1"/>
                </a:solidFill>
                <a:effectLst/>
                <a:latin typeface="+mn-lt"/>
                <a:ea typeface="+mn-ea"/>
                <a:cs typeface="+mn-cs"/>
              </a:rPr>
              <a:t>language feature to show a more sophisticated performance?  </a:t>
            </a:r>
            <a:r>
              <a:rPr lang="en-US" sz="1200" i="0" kern="1200" dirty="0">
                <a:solidFill>
                  <a:schemeClr val="tx1"/>
                </a:solidFill>
                <a:effectLst/>
                <a:latin typeface="+mn-lt"/>
                <a:ea typeface="+mn-ea"/>
                <a:cs typeface="+mn-cs"/>
              </a:rPr>
              <a:t>When you</a:t>
            </a:r>
            <a:r>
              <a:rPr lang="en-US" sz="1200" i="0" kern="1200" baseline="0" dirty="0">
                <a:solidFill>
                  <a:schemeClr val="tx1"/>
                </a:solidFill>
                <a:effectLst/>
                <a:latin typeface="+mn-lt"/>
                <a:ea typeface="+mn-ea"/>
                <a:cs typeface="+mn-cs"/>
              </a:rPr>
              <a:t> have answered this question, you will know what to plan next for the student’s language learning.</a:t>
            </a: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C66370D1-61F6-F547-8884-E00FB8972674}" type="slidenum">
              <a:rPr lang="en-US" smtClean="0"/>
              <a:t>12</a:t>
            </a:fld>
            <a:endParaRPr lang="en-US" dirty="0"/>
          </a:p>
        </p:txBody>
      </p:sp>
    </p:spTree>
    <p:extLst>
      <p:ext uri="{BB962C8B-B14F-4D97-AF65-F5344CB8AC3E}">
        <p14:creationId xmlns:p14="http://schemas.microsoft.com/office/powerpoint/2010/main" val="140251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mn-lt"/>
                <a:ea typeface="Calibri"/>
                <a:cs typeface="Calibri"/>
                <a:sym typeface="Calibri"/>
              </a:rPr>
              <a:t>In the next section, you will see several</a:t>
            </a:r>
            <a:r>
              <a:rPr lang="en-US" sz="1200" b="0" i="0" u="none" strike="noStrike" cap="none" baseline="0" dirty="0">
                <a:solidFill>
                  <a:schemeClr val="dk1"/>
                </a:solidFill>
                <a:latin typeface="+mn-lt"/>
                <a:ea typeface="Calibri"/>
                <a:cs typeface="Calibri"/>
                <a:sym typeface="Calibri"/>
              </a:rPr>
              <a:t> examples of  topic vocabulary in explanations and where we placed them on the DLLP. These are all oral language samples that were transcribed. </a:t>
            </a:r>
            <a:endParaRPr lang="en-US" b="0" dirty="0"/>
          </a:p>
        </p:txBody>
      </p:sp>
      <p:sp>
        <p:nvSpPr>
          <p:cNvPr id="4" name="Slide Number Placeholder 3"/>
          <p:cNvSpPr>
            <a:spLocks noGrp="1"/>
          </p:cNvSpPr>
          <p:nvPr>
            <p:ph type="sldNum" sz="quarter" idx="10"/>
          </p:nvPr>
        </p:nvSpPr>
        <p:spPr/>
        <p:txBody>
          <a:bodyPr/>
          <a:lstStyle/>
          <a:p>
            <a:fld id="{D7D6BB23-561D-3B4D-9282-1F23030B0424}" type="slidenum">
              <a:rPr lang="en-US" smtClean="0"/>
              <a:t>13</a:t>
            </a:fld>
            <a:endParaRPr lang="en-US"/>
          </a:p>
        </p:txBody>
      </p:sp>
    </p:spTree>
    <p:extLst>
      <p:ext uri="{BB962C8B-B14F-4D97-AF65-F5344CB8AC3E}">
        <p14:creationId xmlns:p14="http://schemas.microsoft.com/office/powerpoint/2010/main" val="779736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cap="none" baseline="0" dirty="0">
                <a:solidFill>
                  <a:schemeClr val="dk1"/>
                </a:solidFill>
                <a:latin typeface="+mn-lt"/>
                <a:ea typeface="Calibri"/>
                <a:cs typeface="Calibri"/>
                <a:sym typeface="Calibri"/>
              </a:rPr>
              <a:t>The prompt to elicit students’ explanations was “</a:t>
            </a:r>
            <a:r>
              <a:rPr lang="en-US" sz="1200" b="0" i="1" kern="1200" dirty="0">
                <a:solidFill>
                  <a:schemeClr val="tx1"/>
                </a:solidFill>
                <a:effectLst/>
                <a:latin typeface="+mn-lt"/>
                <a:ea typeface="+mn-ea"/>
                <a:cs typeface="+mn-cs"/>
              </a:rPr>
              <a:t>Pretend you’re talking to a friend who doesn’t know how to clean his/her teeth</a:t>
            </a:r>
            <a:r>
              <a:rPr lang="en-US" sz="1200" b="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When you’re ready, tell him/her how to do it and why he/she should do it.</a:t>
            </a:r>
            <a:r>
              <a:rPr lang="en-US" sz="1200" b="0" kern="1200" baseline="30000" dirty="0">
                <a:solidFill>
                  <a:schemeClr val="tx1"/>
                </a:solidFill>
                <a:effectLst/>
                <a:latin typeface="+mn-lt"/>
                <a:ea typeface="+mn-ea"/>
                <a:cs typeface="+mn-cs"/>
              </a:rPr>
              <a:t> </a:t>
            </a:r>
            <a:r>
              <a:rPr lang="en-US" sz="1200" b="0" i="0" u="none" strike="noStrike" cap="none" baseline="0" dirty="0">
                <a:solidFill>
                  <a:schemeClr val="dk1"/>
                </a:solidFill>
                <a:latin typeface="+mn-lt"/>
                <a:ea typeface="Calibri"/>
                <a:cs typeface="Calibri"/>
                <a:sym typeface="Calibri"/>
              </a:rPr>
              <a:t>” [</a:t>
            </a:r>
            <a:r>
              <a:rPr lang="en-US" b="0" dirty="0"/>
              <a:t>Read exam</a:t>
            </a:r>
            <a:r>
              <a:rPr lang="en-US" dirty="0"/>
              <a:t>ple on slide].  Think about</a:t>
            </a:r>
            <a:r>
              <a:rPr lang="en-US" baseline="0" dirty="0"/>
              <a:t> where you might place this sample on the DLLP [ Pause to give them time to think]. The best fit for this sample is </a:t>
            </a:r>
            <a:r>
              <a:rPr lang="en-US" sz="1200" u="sng" kern="1200" dirty="0">
                <a:solidFill>
                  <a:schemeClr val="tx1"/>
                </a:solidFill>
                <a:effectLst/>
                <a:latin typeface="+mn-lt"/>
                <a:ea typeface="+mn-ea"/>
                <a:cs typeface="+mn-cs"/>
              </a:rPr>
              <a:t>Developing Vocabulary Sophistication</a:t>
            </a:r>
            <a:endParaRPr lang="en-US" sz="1200" kern="1200" dirty="0">
              <a:solidFill>
                <a:schemeClr val="tx1"/>
              </a:solidFill>
              <a:effectLst/>
              <a:latin typeface="+mn-lt"/>
              <a:ea typeface="+mn-ea"/>
              <a:cs typeface="+mn-cs"/>
            </a:endParaRPr>
          </a:p>
          <a:p>
            <a:pPr lvl="0" fontAlgn="base"/>
            <a:r>
              <a:rPr lang="en-US" sz="1200" kern="1200" dirty="0">
                <a:solidFill>
                  <a:schemeClr val="tx1"/>
                </a:solidFill>
                <a:effectLst/>
                <a:latin typeface="+mn-lt"/>
                <a:ea typeface="+mn-ea"/>
                <a:cs typeface="+mn-cs"/>
              </a:rPr>
              <a:t>Some topic vocabulary is used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bottom, tongue, sides</a:t>
            </a:r>
            <a:r>
              <a:rPr lang="en-US" sz="1200" kern="1200" dirty="0">
                <a:solidFill>
                  <a:schemeClr val="tx1"/>
                </a:solidFill>
                <a:effectLst/>
                <a:latin typeface="+mn-lt"/>
                <a:ea typeface="+mn-ea"/>
                <a:cs typeface="+mn-cs"/>
              </a:rPr>
              <a:t>) beyond just core or essential vocabulary (</a:t>
            </a:r>
            <a:r>
              <a:rPr lang="en-US" sz="1200" i="1" kern="1200" dirty="0">
                <a:solidFill>
                  <a:schemeClr val="tx1"/>
                </a:solidFill>
                <a:effectLst/>
                <a:latin typeface="+mn-lt"/>
                <a:ea typeface="+mn-ea"/>
                <a:cs typeface="+mn-cs"/>
              </a:rPr>
              <a:t>brush</a:t>
            </a:r>
            <a:r>
              <a:rPr lang="en-US" sz="1200" kern="1200" dirty="0">
                <a:solidFill>
                  <a:schemeClr val="tx1"/>
                </a:solidFill>
                <a:effectLst/>
                <a:latin typeface="+mn-lt"/>
                <a:ea typeface="+mn-ea"/>
                <a:cs typeface="+mn-cs"/>
              </a:rPr>
              <a:t>)</a:t>
            </a:r>
          </a:p>
          <a:p>
            <a:pPr lvl="0" fontAlgn="base"/>
            <a:r>
              <a:rPr lang="en-US" sz="1200" kern="1200" dirty="0">
                <a:solidFill>
                  <a:schemeClr val="tx1"/>
                </a:solidFill>
                <a:effectLst/>
                <a:latin typeface="+mn-lt"/>
                <a:ea typeface="+mn-ea"/>
                <a:cs typeface="+mn-cs"/>
              </a:rPr>
              <a:t>Note </a:t>
            </a:r>
            <a:r>
              <a:rPr lang="en-US" sz="1200" i="1" kern="1200" dirty="0">
                <a:solidFill>
                  <a:schemeClr val="tx1"/>
                </a:solidFill>
                <a:effectLst/>
                <a:latin typeface="+mn-lt"/>
                <a:ea typeface="+mn-ea"/>
                <a:cs typeface="+mn-cs"/>
              </a:rPr>
              <a:t>clean</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teeth</a:t>
            </a:r>
            <a:r>
              <a:rPr lang="en-US" sz="1200" kern="1200" dirty="0">
                <a:solidFill>
                  <a:schemeClr val="tx1"/>
                </a:solidFill>
                <a:effectLst/>
                <a:latin typeface="+mn-lt"/>
                <a:ea typeface="+mn-ea"/>
                <a:cs typeface="+mn-cs"/>
              </a:rPr>
              <a:t> are repeated from the prompt and not, therefore, counted as “productive” language </a:t>
            </a:r>
            <a:r>
              <a:rPr lang="en-US" sz="1200" b="0" kern="1200" dirty="0">
                <a:solidFill>
                  <a:schemeClr val="tx1"/>
                </a:solidFill>
                <a:effectLst/>
                <a:latin typeface="+mn-lt"/>
                <a:ea typeface="+mn-ea"/>
                <a:cs typeface="+mn-cs"/>
              </a:rPr>
              <a:t>- that is, the child did not have to come up with these specific words without</a:t>
            </a:r>
            <a:r>
              <a:rPr lang="en-US" sz="1200" b="0" kern="1200" baseline="0" dirty="0">
                <a:solidFill>
                  <a:schemeClr val="tx1"/>
                </a:solidFill>
                <a:effectLst/>
                <a:latin typeface="+mn-lt"/>
                <a:ea typeface="+mn-ea"/>
                <a:cs typeface="+mn-cs"/>
              </a:rPr>
              <a:t> assistance</a:t>
            </a:r>
            <a:r>
              <a:rPr lang="en-US" sz="1200" b="0" kern="1200" dirty="0">
                <a:solidFill>
                  <a:schemeClr val="tx1"/>
                </a:solidFill>
                <a:effectLst/>
                <a:latin typeface="+mn-lt"/>
                <a:ea typeface="+mn-ea"/>
                <a:cs typeface="+mn-cs"/>
              </a:rPr>
              <a:t>–they were given to him.</a:t>
            </a:r>
          </a:p>
          <a:p>
            <a:pPr fontAlgn="base"/>
            <a:r>
              <a:rPr lang="en-US" sz="1200" b="0" u="none" strike="noStrike" kern="1200" dirty="0">
                <a:solidFill>
                  <a:schemeClr val="tx1"/>
                </a:solidFill>
                <a:effectLst/>
                <a:latin typeface="+mn-lt"/>
                <a:ea typeface="+mn-ea"/>
                <a:cs typeface="+mn-cs"/>
              </a:rPr>
              <a:t> </a:t>
            </a: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D6BB23-561D-3B4D-9282-1F23030B0424}" type="slidenum">
              <a:rPr lang="en-US" smtClean="0"/>
              <a:t>14</a:t>
            </a:fld>
            <a:endParaRPr lang="en-US"/>
          </a:p>
        </p:txBody>
      </p:sp>
    </p:spTree>
    <p:extLst>
      <p:ext uri="{BB962C8B-B14F-4D97-AF65-F5344CB8AC3E}">
        <p14:creationId xmlns:p14="http://schemas.microsoft.com/office/powerpoint/2010/main" val="386422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cap="none" baseline="0" dirty="0">
                <a:solidFill>
                  <a:schemeClr val="dk1"/>
                </a:solidFill>
                <a:latin typeface="+mn-lt"/>
                <a:ea typeface="Calibri"/>
                <a:cs typeface="Calibri"/>
                <a:sym typeface="Calibri"/>
              </a:rPr>
              <a:t>The prompt to elicit students’ explanations was also “</a:t>
            </a:r>
            <a:r>
              <a:rPr lang="en-US" sz="1200" b="0" i="1" kern="1200" dirty="0">
                <a:solidFill>
                  <a:schemeClr val="tx1"/>
                </a:solidFill>
                <a:effectLst/>
                <a:latin typeface="+mn-lt"/>
                <a:ea typeface="+mn-ea"/>
                <a:cs typeface="+mn-cs"/>
              </a:rPr>
              <a:t>Pretend you’re talking to a friend who doesn’t know how to clean his/her teeth</a:t>
            </a:r>
            <a:r>
              <a:rPr lang="en-US" sz="1200" b="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When you’re ready, tell him/her how to do it and why he/she should do it.</a:t>
            </a:r>
            <a:r>
              <a:rPr lang="en-US" sz="1200" b="0" kern="1200" baseline="30000" dirty="0">
                <a:solidFill>
                  <a:schemeClr val="tx1"/>
                </a:solidFill>
                <a:effectLst/>
                <a:latin typeface="+mn-lt"/>
                <a:ea typeface="+mn-ea"/>
                <a:cs typeface="+mn-cs"/>
              </a:rPr>
              <a:t> </a:t>
            </a:r>
            <a:r>
              <a:rPr lang="en-US" sz="1200" b="0" i="0" u="none" strike="noStrike" cap="none" baseline="0" dirty="0">
                <a:solidFill>
                  <a:schemeClr val="dk1"/>
                </a:solidFill>
                <a:latin typeface="+mn-lt"/>
                <a:ea typeface="Calibri"/>
                <a:cs typeface="Calibri"/>
                <a:sym typeface="Calibri"/>
              </a:rPr>
              <a:t>” [</a:t>
            </a:r>
            <a:r>
              <a:rPr lang="en-US" b="0" dirty="0"/>
              <a:t>Read e</a:t>
            </a:r>
            <a:r>
              <a:rPr lang="en-US" dirty="0"/>
              <a:t>xample on slide].  Think about</a:t>
            </a:r>
            <a:r>
              <a:rPr lang="en-US" baseline="0" dirty="0"/>
              <a:t> where you might place this sample on the DLLP [ Pause to give them time to think]. </a:t>
            </a:r>
            <a:r>
              <a:rPr lang="en-US" sz="1200" u="sng" kern="1200" dirty="0">
                <a:solidFill>
                  <a:schemeClr val="tx1"/>
                </a:solidFill>
                <a:effectLst/>
                <a:latin typeface="+mn-lt"/>
                <a:ea typeface="+mn-ea"/>
                <a:cs typeface="+mn-cs"/>
              </a:rPr>
              <a:t>Th</a:t>
            </a:r>
            <a:r>
              <a:rPr lang="en-US" sz="1200" u="sng" kern="1200" baseline="0" dirty="0">
                <a:solidFill>
                  <a:schemeClr val="tx1"/>
                </a:solidFill>
                <a:effectLst/>
                <a:latin typeface="+mn-lt"/>
                <a:ea typeface="+mn-ea"/>
                <a:cs typeface="+mn-cs"/>
              </a:rPr>
              <a:t>e best fit for this sample is </a:t>
            </a:r>
            <a:r>
              <a:rPr lang="en-US" sz="1200" u="sng" kern="1200" dirty="0">
                <a:solidFill>
                  <a:schemeClr val="tx1"/>
                </a:solidFill>
                <a:effectLst/>
                <a:latin typeface="+mn-lt"/>
                <a:ea typeface="+mn-ea"/>
                <a:cs typeface="+mn-cs"/>
              </a:rPr>
              <a:t>No Evidence of Vocabulary Sophistication.</a:t>
            </a:r>
            <a:endParaRPr lang="en-US" sz="1200" kern="1200" dirty="0">
              <a:solidFill>
                <a:schemeClr val="tx1"/>
              </a:solidFill>
              <a:effectLst/>
              <a:latin typeface="+mn-lt"/>
              <a:ea typeface="+mn-ea"/>
              <a:cs typeface="+mn-cs"/>
            </a:endParaRPr>
          </a:p>
          <a:p>
            <a:pPr lvl="0" fontAlgn="base"/>
            <a:r>
              <a:rPr lang="en-US" sz="1200" kern="1200" dirty="0">
                <a:solidFill>
                  <a:schemeClr val="tx1"/>
                </a:solidFill>
                <a:effectLst/>
                <a:latin typeface="+mn-lt"/>
                <a:ea typeface="+mn-ea"/>
                <a:cs typeface="+mn-cs"/>
              </a:rPr>
              <a:t>Topic vocabulary is repeated from the prompt (</a:t>
            </a:r>
            <a:r>
              <a:rPr lang="en-US" sz="1200" i="1" kern="1200" dirty="0">
                <a:solidFill>
                  <a:schemeClr val="tx1"/>
                </a:solidFill>
                <a:effectLst/>
                <a:latin typeface="+mn-lt"/>
                <a:ea typeface="+mn-ea"/>
                <a:cs typeface="+mn-cs"/>
              </a:rPr>
              <a:t>teeth) </a:t>
            </a:r>
            <a:r>
              <a:rPr lang="en-US" sz="1200" kern="1200" dirty="0">
                <a:solidFill>
                  <a:schemeClr val="tx1"/>
                </a:solidFill>
                <a:effectLst/>
                <a:latin typeface="+mn-lt"/>
                <a:ea typeface="+mn-ea"/>
                <a:cs typeface="+mn-cs"/>
              </a:rPr>
              <a:t>and not counted as “productive.”</a:t>
            </a:r>
          </a:p>
          <a:p>
            <a:pPr lvl="0" fontAlgn="base"/>
            <a:r>
              <a:rPr lang="en-US" sz="1200" kern="1200" dirty="0">
                <a:solidFill>
                  <a:schemeClr val="tx1"/>
                </a:solidFill>
                <a:effectLst/>
                <a:latin typeface="+mn-lt"/>
                <a:ea typeface="+mn-ea"/>
                <a:cs typeface="+mn-cs"/>
              </a:rPr>
              <a:t>While </a:t>
            </a:r>
            <a:r>
              <a:rPr lang="en-US" sz="1200" i="1" kern="1200" dirty="0">
                <a:solidFill>
                  <a:schemeClr val="tx1"/>
                </a:solidFill>
                <a:effectLst/>
                <a:latin typeface="+mn-lt"/>
                <a:ea typeface="+mn-ea"/>
                <a:cs typeface="+mn-cs"/>
              </a:rPr>
              <a:t>side </a:t>
            </a:r>
            <a:r>
              <a:rPr lang="en-US" sz="1200" kern="1200" dirty="0">
                <a:solidFill>
                  <a:schemeClr val="tx1"/>
                </a:solidFill>
                <a:effectLst/>
                <a:latin typeface="+mn-lt"/>
                <a:ea typeface="+mn-ea"/>
                <a:cs typeface="+mn-cs"/>
              </a:rPr>
              <a:t>is additional topic vocabulary</a:t>
            </a:r>
            <a:r>
              <a:rPr lang="en-US" sz="1200" i="1"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ugly </a:t>
            </a:r>
            <a:r>
              <a:rPr lang="en-US" sz="1200" kern="1200" dirty="0">
                <a:solidFill>
                  <a:schemeClr val="tx1"/>
                </a:solidFill>
                <a:effectLst/>
                <a:latin typeface="+mn-lt"/>
                <a:ea typeface="+mn-ea"/>
                <a:cs typeface="+mn-cs"/>
              </a:rPr>
              <a:t>is vivid vocabulary, these are not effective in the absence of essential vocabulary to comprehend the explanation.</a:t>
            </a:r>
          </a:p>
        </p:txBody>
      </p:sp>
      <p:sp>
        <p:nvSpPr>
          <p:cNvPr id="4" name="Slide Number Placeholder 3"/>
          <p:cNvSpPr>
            <a:spLocks noGrp="1"/>
          </p:cNvSpPr>
          <p:nvPr>
            <p:ph type="sldNum" sz="quarter" idx="10"/>
          </p:nvPr>
        </p:nvSpPr>
        <p:spPr/>
        <p:txBody>
          <a:bodyPr/>
          <a:lstStyle/>
          <a:p>
            <a:fld id="{D7D6BB23-561D-3B4D-9282-1F23030B0424}" type="slidenum">
              <a:rPr lang="en-US" smtClean="0"/>
              <a:t>15</a:t>
            </a:fld>
            <a:endParaRPr lang="en-US"/>
          </a:p>
        </p:txBody>
      </p:sp>
    </p:spTree>
    <p:extLst>
      <p:ext uri="{BB962C8B-B14F-4D97-AF65-F5344CB8AC3E}">
        <p14:creationId xmlns:p14="http://schemas.microsoft.com/office/powerpoint/2010/main" val="1025243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The </a:t>
            </a:r>
            <a:r>
              <a:rPr lang="en-US" sz="1200" b="0" i="0" u="none" strike="noStrike" cap="none" baseline="0" dirty="0">
                <a:solidFill>
                  <a:schemeClr val="dk1"/>
                </a:solidFill>
                <a:latin typeface="+mn-lt"/>
                <a:ea typeface="Calibri"/>
                <a:cs typeface="Calibri"/>
                <a:sym typeface="Calibri"/>
              </a:rPr>
              <a:t>prompt to elicit this student’s explanations was “</a:t>
            </a:r>
            <a:r>
              <a:rPr lang="en-US" sz="1200" b="0" i="1" kern="1200" dirty="0">
                <a:solidFill>
                  <a:schemeClr val="tx1"/>
                </a:solidFill>
                <a:effectLst/>
                <a:latin typeface="+mn-lt"/>
                <a:ea typeface="+mn-ea"/>
                <a:cs typeface="+mn-cs"/>
              </a:rPr>
              <a:t>Pretend you are talking to a classmate who has never done this activity. When you're ready, tell him how to use the cubes to find out how many there are and why using the cubes this way helps him</a:t>
            </a:r>
            <a:r>
              <a:rPr lang="en-US" sz="1200" b="1"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a:t>
            </a:r>
            <a:r>
              <a:rPr lang="en-US" sz="1200" b="0" i="0" u="none" strike="noStrike" cap="none" baseline="0" dirty="0">
                <a:solidFill>
                  <a:schemeClr val="dk1"/>
                </a:solidFill>
                <a:latin typeface="+mn-lt"/>
                <a:ea typeface="Calibri"/>
                <a:cs typeface="Calibri"/>
                <a:sym typeface="Calibri"/>
              </a:rPr>
              <a:t> [</a:t>
            </a:r>
            <a:r>
              <a:rPr lang="en-US" dirty="0"/>
              <a:t>Read example on slide].  Think about</a:t>
            </a:r>
            <a:r>
              <a:rPr lang="en-US" baseline="0" dirty="0"/>
              <a:t> where you might place this sample on the DLLP [ Pause to give them time to think]. </a:t>
            </a:r>
            <a:r>
              <a:rPr lang="en-US" sz="1200" u="sng" kern="1200" dirty="0">
                <a:solidFill>
                  <a:schemeClr val="tx1"/>
                </a:solidFill>
                <a:effectLst/>
                <a:latin typeface="+mn-lt"/>
                <a:ea typeface="+mn-ea"/>
                <a:cs typeface="+mn-cs"/>
              </a:rPr>
              <a:t>Th</a:t>
            </a:r>
            <a:r>
              <a:rPr lang="en-US" sz="1200" u="sng" kern="1200" baseline="0" dirty="0">
                <a:solidFill>
                  <a:schemeClr val="tx1"/>
                </a:solidFill>
                <a:effectLst/>
                <a:latin typeface="+mn-lt"/>
                <a:ea typeface="+mn-ea"/>
                <a:cs typeface="+mn-cs"/>
              </a:rPr>
              <a:t>e best fit for this sample is </a:t>
            </a:r>
            <a:r>
              <a:rPr lang="en-US" sz="1200" u="sng" kern="1200" dirty="0">
                <a:solidFill>
                  <a:schemeClr val="tx1"/>
                </a:solidFill>
                <a:effectLst/>
                <a:latin typeface="+mn-lt"/>
                <a:ea typeface="+mn-ea"/>
                <a:cs typeface="+mn-cs"/>
              </a:rPr>
              <a:t>Emerging Vocabulary Sophistication</a:t>
            </a:r>
            <a:r>
              <a:rPr lang="en-US" sz="1200" kern="1200" dirty="0">
                <a:solidFill>
                  <a:schemeClr val="tx1"/>
                </a:solidFill>
                <a:effectLst/>
                <a:latin typeface="+mn-lt"/>
                <a:ea typeface="+mn-ea"/>
                <a:cs typeface="+mn-cs"/>
              </a:rPr>
              <a:t>:</a:t>
            </a:r>
          </a:p>
          <a:p>
            <a:pPr lvl="0" fontAlgn="base"/>
            <a:r>
              <a:rPr lang="en-US" sz="1200" kern="1200" dirty="0">
                <a:solidFill>
                  <a:schemeClr val="tx1"/>
                </a:solidFill>
                <a:effectLst/>
                <a:latin typeface="+mn-lt"/>
                <a:ea typeface="+mn-ea"/>
                <a:cs typeface="+mn-cs"/>
              </a:rPr>
              <a:t>The student does not use essential topic vocabulary to make the context clear. </a:t>
            </a:r>
          </a:p>
          <a:p>
            <a:pPr lvl="0" fontAlgn="base"/>
            <a:r>
              <a:rPr lang="en-US" sz="1200" kern="1200" dirty="0">
                <a:solidFill>
                  <a:schemeClr val="tx1"/>
                </a:solidFill>
                <a:effectLst/>
                <a:latin typeface="+mn-lt"/>
                <a:ea typeface="+mn-ea"/>
                <a:cs typeface="+mn-cs"/>
              </a:rPr>
              <a:t>The student</a:t>
            </a:r>
            <a:r>
              <a:rPr lang="en-US" sz="1200" kern="1200" baseline="0" dirty="0">
                <a:solidFill>
                  <a:schemeClr val="tx1"/>
                </a:solidFill>
                <a:effectLst/>
                <a:latin typeface="+mn-lt"/>
                <a:ea typeface="+mn-ea"/>
                <a:cs typeface="+mn-cs"/>
              </a:rPr>
              <a:t> uses some </a:t>
            </a:r>
            <a:r>
              <a:rPr lang="en-US" sz="1200" kern="1200" dirty="0">
                <a:solidFill>
                  <a:schemeClr val="tx1"/>
                </a:solidFill>
                <a:effectLst/>
                <a:latin typeface="+mn-lt"/>
                <a:ea typeface="+mn-ea"/>
                <a:cs typeface="+mn-cs"/>
              </a:rPr>
              <a:t>additional topic vocabulary (</a:t>
            </a:r>
            <a:r>
              <a:rPr lang="en-US" sz="1200" i="1" kern="1200" dirty="0">
                <a:solidFill>
                  <a:schemeClr val="tx1"/>
                </a:solidFill>
                <a:effectLst/>
                <a:latin typeface="+mn-lt"/>
                <a:ea typeface="+mn-ea"/>
                <a:cs typeface="+mn-cs"/>
              </a:rPr>
              <a:t>separated, groups</a:t>
            </a:r>
            <a:r>
              <a:rPr lang="en-US" sz="1200" kern="1200" dirty="0">
                <a:solidFill>
                  <a:schemeClr val="tx1"/>
                </a:solidFill>
                <a:effectLst/>
                <a:latin typeface="+mn-lt"/>
                <a:ea typeface="+mn-ea"/>
                <a:cs typeface="+mn-cs"/>
              </a:rPr>
              <a:t>)</a:t>
            </a:r>
          </a:p>
          <a:p>
            <a:pPr fontAlgn="base"/>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fontAlgn="base"/>
            <a:endParaRPr lang="en-US" dirty="0"/>
          </a:p>
          <a:p>
            <a:endParaRPr lang="en-US" dirty="0"/>
          </a:p>
        </p:txBody>
      </p:sp>
      <p:sp>
        <p:nvSpPr>
          <p:cNvPr id="4" name="Slide Number Placeholder 3"/>
          <p:cNvSpPr>
            <a:spLocks noGrp="1"/>
          </p:cNvSpPr>
          <p:nvPr>
            <p:ph type="sldNum" sz="quarter" idx="10"/>
          </p:nvPr>
        </p:nvSpPr>
        <p:spPr/>
        <p:txBody>
          <a:bodyPr/>
          <a:lstStyle/>
          <a:p>
            <a:fld id="{D7D6BB23-561D-3B4D-9282-1F23030B0424}" type="slidenum">
              <a:rPr lang="en-US" smtClean="0"/>
              <a:t>16</a:t>
            </a:fld>
            <a:endParaRPr lang="en-US"/>
          </a:p>
        </p:txBody>
      </p:sp>
    </p:spTree>
    <p:extLst>
      <p:ext uri="{BB962C8B-B14F-4D97-AF65-F5344CB8AC3E}">
        <p14:creationId xmlns:p14="http://schemas.microsoft.com/office/powerpoint/2010/main" val="17500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The prompt to</a:t>
            </a:r>
            <a:r>
              <a:rPr lang="en-US" baseline="0" dirty="0"/>
              <a:t> elicit this explanation was </a:t>
            </a:r>
            <a:r>
              <a:rPr lang="en-US" sz="1200" b="0" i="0" u="none" strike="noStrike" cap="none" baseline="0" dirty="0">
                <a:solidFill>
                  <a:schemeClr val="dk1"/>
                </a:solidFill>
                <a:latin typeface="+mn-lt"/>
                <a:ea typeface="Calibri"/>
                <a:cs typeface="Calibri"/>
                <a:sym typeface="Calibri"/>
              </a:rPr>
              <a:t>“</a:t>
            </a:r>
            <a:r>
              <a:rPr lang="en-US" sz="1200" b="0" i="1" kern="1200" dirty="0">
                <a:solidFill>
                  <a:schemeClr val="tx1"/>
                </a:solidFill>
                <a:effectLst/>
                <a:latin typeface="+mn-lt"/>
                <a:ea typeface="+mn-ea"/>
                <a:cs typeface="+mn-cs"/>
              </a:rPr>
              <a:t>Pretend you are talking to a classmate who has never done this activity. When you're ready, tell her how to use the cubes to find out how many there are and why using the cubes this way helps her</a:t>
            </a:r>
            <a:r>
              <a:rPr lang="en-US" sz="1200" b="1"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a:t>
            </a:r>
            <a:r>
              <a:rPr lang="en-US" sz="1200" b="0" i="0" u="none" strike="noStrike" cap="none" baseline="0" dirty="0">
                <a:solidFill>
                  <a:schemeClr val="dk1"/>
                </a:solidFill>
                <a:latin typeface="+mn-lt"/>
                <a:ea typeface="Calibri"/>
                <a:cs typeface="Calibri"/>
                <a:sym typeface="Calibri"/>
              </a:rPr>
              <a:t> [</a:t>
            </a:r>
            <a:r>
              <a:rPr lang="en-US" dirty="0"/>
              <a:t>Read example on slide].  Think about</a:t>
            </a:r>
            <a:r>
              <a:rPr lang="en-US" baseline="0" dirty="0"/>
              <a:t> where you might place this sample on the DLLP [ Pause to give them time to think]. </a:t>
            </a:r>
            <a:r>
              <a:rPr lang="en-US" sz="1200" u="sng" kern="1200" dirty="0">
                <a:solidFill>
                  <a:schemeClr val="tx1"/>
                </a:solidFill>
                <a:effectLst/>
                <a:latin typeface="+mn-lt"/>
                <a:ea typeface="+mn-ea"/>
                <a:cs typeface="+mn-cs"/>
              </a:rPr>
              <a:t>Th</a:t>
            </a:r>
            <a:r>
              <a:rPr lang="en-US" sz="1200" u="sng" kern="1200" baseline="0" dirty="0">
                <a:solidFill>
                  <a:schemeClr val="tx1"/>
                </a:solidFill>
                <a:effectLst/>
                <a:latin typeface="+mn-lt"/>
                <a:ea typeface="+mn-ea"/>
                <a:cs typeface="+mn-cs"/>
              </a:rPr>
              <a:t>e best fit for this sample is </a:t>
            </a:r>
            <a:r>
              <a:rPr lang="en-US" sz="1200" u="sng" kern="1200" dirty="0">
                <a:solidFill>
                  <a:schemeClr val="tx1"/>
                </a:solidFill>
                <a:effectLst/>
                <a:latin typeface="+mn-lt"/>
                <a:ea typeface="+mn-ea"/>
                <a:cs typeface="+mn-cs"/>
              </a:rPr>
              <a:t>Controlled Vocabulary Sophistication:</a:t>
            </a:r>
            <a:endParaRPr lang="en-US" sz="1200" kern="1200" dirty="0">
              <a:solidFill>
                <a:schemeClr val="tx1"/>
              </a:solidFill>
              <a:effectLst/>
              <a:latin typeface="+mn-lt"/>
              <a:ea typeface="+mn-ea"/>
              <a:cs typeface="+mn-cs"/>
            </a:endParaRPr>
          </a:p>
          <a:p>
            <a:pPr lvl="0" fontAlgn="base"/>
            <a:r>
              <a:rPr lang="en-US" sz="1200" kern="1200" dirty="0">
                <a:solidFill>
                  <a:schemeClr val="tx1"/>
                </a:solidFill>
                <a:effectLst/>
                <a:latin typeface="+mn-lt"/>
                <a:ea typeface="+mn-ea"/>
                <a:cs typeface="+mn-cs"/>
              </a:rPr>
              <a:t>There</a:t>
            </a:r>
            <a:r>
              <a:rPr lang="en-US" sz="1200" kern="1200" baseline="0" dirty="0">
                <a:solidFill>
                  <a:schemeClr val="tx1"/>
                </a:solidFill>
                <a:effectLst/>
                <a:latin typeface="+mn-lt"/>
                <a:ea typeface="+mn-ea"/>
                <a:cs typeface="+mn-cs"/>
              </a:rPr>
              <a:t> is u</a:t>
            </a:r>
            <a:r>
              <a:rPr lang="en-US" sz="1200" kern="1200" dirty="0">
                <a:solidFill>
                  <a:schemeClr val="tx1"/>
                </a:solidFill>
                <a:effectLst/>
                <a:latin typeface="+mn-lt"/>
                <a:ea typeface="+mn-ea"/>
                <a:cs typeface="+mn-cs"/>
              </a:rPr>
              <a:t>se of topic vocabulary beyond the essential (</a:t>
            </a:r>
            <a:r>
              <a:rPr lang="en-US" sz="1200" i="1" kern="1200" dirty="0">
                <a:solidFill>
                  <a:schemeClr val="tx1"/>
                </a:solidFill>
                <a:effectLst/>
                <a:latin typeface="+mn-lt"/>
                <a:ea typeface="+mn-ea"/>
                <a:cs typeface="+mn-cs"/>
              </a:rPr>
              <a:t>count, twos, fives,</a:t>
            </a:r>
            <a:r>
              <a:rPr lang="en-US" sz="1200" kern="1200" dirty="0">
                <a:solidFill>
                  <a:schemeClr val="tx1"/>
                </a:solidFill>
                <a:effectLst/>
                <a:latin typeface="+mn-lt"/>
                <a:ea typeface="+mn-ea"/>
                <a:cs typeface="+mn-cs"/>
              </a:rPr>
              <a:t> etc.), including technical vocabulary (</a:t>
            </a:r>
            <a:r>
              <a:rPr lang="en-US" sz="1200" i="1" kern="1200" dirty="0">
                <a:solidFill>
                  <a:schemeClr val="tx1"/>
                </a:solidFill>
                <a:effectLst/>
                <a:latin typeface="+mn-lt"/>
                <a:ea typeface="+mn-ea"/>
                <a:cs typeface="+mn-cs"/>
              </a:rPr>
              <a:t>multiply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equal, add</a:t>
            </a:r>
            <a:r>
              <a:rPr lang="en-US" sz="1200" kern="1200" dirty="0">
                <a:solidFill>
                  <a:schemeClr val="tx1"/>
                </a:solidFill>
                <a:effectLst/>
                <a:latin typeface="+mn-lt"/>
                <a:ea typeface="+mn-ea"/>
                <a:cs typeface="+mn-cs"/>
              </a:rPr>
              <a:t>), and additional topic vocabulary (</a:t>
            </a:r>
            <a:r>
              <a:rPr lang="en-US" sz="1200" i="1" kern="1200" dirty="0">
                <a:solidFill>
                  <a:schemeClr val="tx1"/>
                </a:solidFill>
                <a:effectLst/>
                <a:latin typeface="+mn-lt"/>
                <a:ea typeface="+mn-ea"/>
                <a:cs typeface="+mn-cs"/>
              </a:rPr>
              <a:t>amount, answer</a:t>
            </a:r>
            <a:r>
              <a:rPr lang="en-US" sz="1200" kern="1200" dirty="0">
                <a:solidFill>
                  <a:schemeClr val="tx1"/>
                </a:solidFill>
                <a:effectLst/>
                <a:latin typeface="+mn-lt"/>
                <a:ea typeface="+mn-ea"/>
                <a:cs typeface="+mn-cs"/>
              </a:rPr>
              <a:t>)</a:t>
            </a:r>
          </a:p>
          <a:p>
            <a:pPr fontAlgn="base"/>
            <a:r>
              <a:rPr lang="en-US" sz="1200"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D6BB23-561D-3B4D-9282-1F23030B0424}" type="slidenum">
              <a:rPr lang="en-US" smtClean="0"/>
              <a:t>17</a:t>
            </a:fld>
            <a:endParaRPr lang="en-US"/>
          </a:p>
        </p:txBody>
      </p:sp>
    </p:spTree>
    <p:extLst>
      <p:ext uri="{BB962C8B-B14F-4D97-AF65-F5344CB8AC3E}">
        <p14:creationId xmlns:p14="http://schemas.microsoft.com/office/powerpoint/2010/main" val="1054651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end of Module 3s presentation. Module 4 will focus on the language</a:t>
            </a:r>
            <a:r>
              <a:rPr lang="en-US" baseline="0" dirty="0"/>
              <a:t> feature, sophistication of sentence structure.</a:t>
            </a:r>
            <a:endParaRPr lang="en-US" dirty="0"/>
          </a:p>
        </p:txBody>
      </p:sp>
      <p:sp>
        <p:nvSpPr>
          <p:cNvPr id="4" name="Slide Number Placeholder 3"/>
          <p:cNvSpPr>
            <a:spLocks noGrp="1"/>
          </p:cNvSpPr>
          <p:nvPr>
            <p:ph type="sldNum" sz="quarter" idx="10"/>
          </p:nvPr>
        </p:nvSpPr>
        <p:spPr/>
        <p:txBody>
          <a:bodyPr/>
          <a:lstStyle/>
          <a:p>
            <a:fld id="{D7D6BB23-561D-3B4D-9282-1F23030B0424}" type="slidenum">
              <a:rPr lang="en-US" smtClean="0"/>
              <a:t>18</a:t>
            </a:fld>
            <a:endParaRPr lang="en-US"/>
          </a:p>
        </p:txBody>
      </p:sp>
    </p:spTree>
    <p:extLst>
      <p:ext uri="{BB962C8B-B14F-4D97-AF65-F5344CB8AC3E}">
        <p14:creationId xmlns:p14="http://schemas.microsoft.com/office/powerpoint/2010/main" val="153297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latin typeface="+mn-lt"/>
                <a:ea typeface="Calibri"/>
                <a:cs typeface="Calibri"/>
                <a:sym typeface="Calibri"/>
              </a:rPr>
              <a:t>The focus of this module is </a:t>
            </a:r>
            <a:r>
              <a:rPr lang="en-US" sz="1200" b="0" i="0" u="none" strike="noStrike" cap="none" baseline="0" dirty="0">
                <a:solidFill>
                  <a:schemeClr val="dk1"/>
                </a:solidFill>
                <a:latin typeface="+mn-lt"/>
                <a:ea typeface="Calibri"/>
                <a:cs typeface="Calibri"/>
                <a:sym typeface="Calibri"/>
              </a:rPr>
              <a:t>on the high-leverage language feature – sophistication of topic vocabulary.</a:t>
            </a:r>
            <a:endParaRPr lang="en-US" dirty="0"/>
          </a:p>
        </p:txBody>
      </p:sp>
      <p:sp>
        <p:nvSpPr>
          <p:cNvPr id="4" name="Slide Number Placeholder 3"/>
          <p:cNvSpPr>
            <a:spLocks noGrp="1"/>
          </p:cNvSpPr>
          <p:nvPr>
            <p:ph type="sldNum" sz="quarter" idx="10"/>
          </p:nvPr>
        </p:nvSpPr>
        <p:spPr/>
        <p:txBody>
          <a:bodyPr/>
          <a:lstStyle/>
          <a:p>
            <a:fld id="{D7D6BB23-561D-3B4D-9282-1F23030B0424}" type="slidenum">
              <a:rPr lang="en-US" smtClean="0"/>
              <a:t>2</a:t>
            </a:fld>
            <a:endParaRPr lang="en-US"/>
          </a:p>
        </p:txBody>
      </p:sp>
    </p:spTree>
    <p:extLst>
      <p:ext uri="{BB962C8B-B14F-4D97-AF65-F5344CB8AC3E}">
        <p14:creationId xmlns:p14="http://schemas.microsoft.com/office/powerpoint/2010/main" val="1617989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latin typeface="+mn-lt"/>
                <a:ea typeface="Calibri"/>
                <a:cs typeface="Calibri"/>
                <a:sym typeface="Calibri"/>
              </a:rPr>
              <a:t>The focus of this module is </a:t>
            </a:r>
            <a:r>
              <a:rPr lang="en-US" sz="1200" b="0" i="0" u="none" strike="noStrike" cap="none" baseline="0" dirty="0">
                <a:solidFill>
                  <a:schemeClr val="dk1"/>
                </a:solidFill>
                <a:latin typeface="+mn-lt"/>
                <a:ea typeface="Calibri"/>
                <a:cs typeface="Calibri"/>
                <a:sym typeface="Calibri"/>
              </a:rPr>
              <a:t>on the high-leverage language feature – sophistication of topic vocabulary.</a:t>
            </a:r>
            <a:endParaRPr lang="en-US" dirty="0"/>
          </a:p>
        </p:txBody>
      </p:sp>
      <p:sp>
        <p:nvSpPr>
          <p:cNvPr id="4" name="Slide Number Placeholder 3"/>
          <p:cNvSpPr>
            <a:spLocks noGrp="1"/>
          </p:cNvSpPr>
          <p:nvPr>
            <p:ph type="sldNum" sz="quarter" idx="10"/>
          </p:nvPr>
        </p:nvSpPr>
        <p:spPr/>
        <p:txBody>
          <a:bodyPr/>
          <a:lstStyle/>
          <a:p>
            <a:fld id="{D7D6BB23-561D-3B4D-9282-1F23030B0424}" type="slidenum">
              <a:rPr lang="en-US" smtClean="0"/>
              <a:t>3</a:t>
            </a:fld>
            <a:endParaRPr lang="en-US"/>
          </a:p>
        </p:txBody>
      </p:sp>
    </p:spTree>
    <p:extLst>
      <p:ext uri="{BB962C8B-B14F-4D97-AF65-F5344CB8AC3E}">
        <p14:creationId xmlns:p14="http://schemas.microsoft.com/office/powerpoint/2010/main" val="246363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Recall that the dynamic language learning progression is organized around three key language features – word, sentence and discourse and eight high-leverage features. </a:t>
            </a:r>
            <a:r>
              <a:rPr lang="en-US" b="0" baseline="0" dirty="0">
                <a:solidFill>
                  <a:srgbClr val="FF0000"/>
                </a:solidFill>
              </a:rPr>
              <a:t>Remember that all three dimensions work in tandem in students’ language production; we are just treating them individually so that you can become familiar with their progression.</a:t>
            </a:r>
          </a:p>
          <a:p>
            <a:r>
              <a:rPr lang="en-US" b="0" baseline="0" dirty="0">
                <a:solidFill>
                  <a:srgbClr val="FF0000"/>
                </a:solidFill>
              </a:rPr>
              <a:t>In this module we are going to address the word dimension,  taking a closer look a one of the three word dimension high-leverage features: </a:t>
            </a:r>
            <a:r>
              <a:rPr lang="en-US" b="0" baseline="0" dirty="0"/>
              <a:t> sophistication of topic vocabulary. Before we go into detail about this feature, we are going to review what we mean by “words”</a:t>
            </a: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D6BB23-561D-3B4D-9282-1F23030B0424}" type="slidenum">
              <a:rPr lang="en-US" smtClean="0"/>
              <a:t>4</a:t>
            </a:fld>
            <a:endParaRPr lang="en-US"/>
          </a:p>
        </p:txBody>
      </p:sp>
    </p:spTree>
    <p:extLst>
      <p:ext uri="{BB962C8B-B14F-4D97-AF65-F5344CB8AC3E}">
        <p14:creationId xmlns:p14="http://schemas.microsoft.com/office/powerpoint/2010/main" val="559479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word is a unit of language that carries meaning.  According to the Oxford English Dictionary (2018), a word is “A single, distinct, meaningful element of speech or writing.”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Much of what you know when you say that you know a language are the words of that language.  Knowing words, or collectively the vocabulary of a language, is a critical foundation for both effective oral language and literacy.</a:t>
            </a:r>
            <a:endParaRPr lang="en-US" dirty="0"/>
          </a:p>
        </p:txBody>
      </p:sp>
      <p:sp>
        <p:nvSpPr>
          <p:cNvPr id="4" name="Slide Number Placeholder 3"/>
          <p:cNvSpPr>
            <a:spLocks noGrp="1"/>
          </p:cNvSpPr>
          <p:nvPr>
            <p:ph type="sldNum" sz="quarter" idx="10"/>
          </p:nvPr>
        </p:nvSpPr>
        <p:spPr/>
        <p:txBody>
          <a:bodyPr/>
          <a:lstStyle/>
          <a:p>
            <a:fld id="{D7D6BB23-561D-3B4D-9282-1F23030B0424}" type="slidenum">
              <a:rPr lang="en-US" smtClean="0"/>
              <a:t>5</a:t>
            </a:fld>
            <a:endParaRPr lang="en-US"/>
          </a:p>
        </p:txBody>
      </p:sp>
    </p:spTree>
    <p:extLst>
      <p:ext uri="{BB962C8B-B14F-4D97-AF65-F5344CB8AC3E}">
        <p14:creationId xmlns:p14="http://schemas.microsoft.com/office/powerpoint/2010/main" val="1310140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word can be used on its own or combined with other words to form larger multi-word units of meaning (a phrase or idiom, a sentence)</a:t>
            </a:r>
          </a:p>
          <a:p>
            <a:endParaRPr lang="en-US" dirty="0"/>
          </a:p>
          <a:p>
            <a:r>
              <a:rPr lang="en-US" dirty="0"/>
              <a:t>Imperatives (commands such as </a:t>
            </a:r>
            <a:r>
              <a:rPr lang="en-US" i="1" dirty="0"/>
              <a:t>Go! Clean!</a:t>
            </a:r>
            <a:r>
              <a:rPr lang="en-US" dirty="0"/>
              <a:t>), a single word – as a verb – also constitutes an entire sentence. </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7D6BB23-561D-3B4D-9282-1F23030B0424}" type="slidenum">
              <a:rPr lang="en-US" smtClean="0"/>
              <a:t>6</a:t>
            </a:fld>
            <a:endParaRPr lang="en-US"/>
          </a:p>
        </p:txBody>
      </p:sp>
    </p:spTree>
    <p:extLst>
      <p:ext uri="{BB962C8B-B14F-4D97-AF65-F5344CB8AC3E}">
        <p14:creationId xmlns:p14="http://schemas.microsoft.com/office/powerpoint/2010/main" val="1665977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this slide you can see single words used to affirm, name, describe, request or command, and combinations of words into two-word or longer phrases used to label, describe objects, events, or actions and, in the case of the last phrase, used figuratively (a non-literal meaning).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 person’s collective knowledge of words is their lexicon, or as it is more commonly called - their vocabulary. </a:t>
            </a:r>
            <a:endParaRPr lang="en-US" b="0" dirty="0"/>
          </a:p>
        </p:txBody>
      </p:sp>
      <p:sp>
        <p:nvSpPr>
          <p:cNvPr id="4" name="Slide Number Placeholder 3"/>
          <p:cNvSpPr>
            <a:spLocks noGrp="1"/>
          </p:cNvSpPr>
          <p:nvPr>
            <p:ph type="sldNum" sz="quarter" idx="10"/>
          </p:nvPr>
        </p:nvSpPr>
        <p:spPr/>
        <p:txBody>
          <a:bodyPr/>
          <a:lstStyle/>
          <a:p>
            <a:fld id="{D7D6BB23-561D-3B4D-9282-1F23030B0424}" type="slidenum">
              <a:rPr lang="en-US" smtClean="0"/>
              <a:t>7</a:t>
            </a:fld>
            <a:endParaRPr lang="en-US"/>
          </a:p>
        </p:txBody>
      </p:sp>
    </p:spTree>
    <p:extLst>
      <p:ext uri="{BB962C8B-B14F-4D97-AF65-F5344CB8AC3E}">
        <p14:creationId xmlns:p14="http://schemas.microsoft.com/office/powerpoint/2010/main" val="2016270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Sophistication of Topic Vocabulary DLLP comprises four sub-feature components: </a:t>
            </a:r>
            <a:r>
              <a:rPr lang="en-US" sz="1200" u="sng" kern="1200" dirty="0">
                <a:solidFill>
                  <a:schemeClr val="tx1"/>
                </a:solidFill>
                <a:effectLst/>
                <a:latin typeface="+mn-lt"/>
                <a:ea typeface="+mn-ea"/>
                <a:cs typeface="+mn-cs"/>
              </a:rPr>
              <a:t>Essential topic vocabulary:</a:t>
            </a:r>
            <a:r>
              <a:rPr lang="en-US" sz="1200" kern="1200" dirty="0">
                <a:solidFill>
                  <a:schemeClr val="tx1"/>
                </a:solidFill>
                <a:effectLst/>
                <a:latin typeface="+mn-lt"/>
                <a:ea typeface="+mn-ea"/>
                <a:cs typeface="+mn-cs"/>
              </a:rPr>
              <a:t> the relatively small, core set of topic vocabulary words most speakers or writers are likely to rely on in order for the listener or reader to understand the topic being explained; </a:t>
            </a:r>
            <a:r>
              <a:rPr lang="en-US" sz="1200" u="sng" kern="1200" dirty="0">
                <a:solidFill>
                  <a:schemeClr val="tx1"/>
                </a:solidFill>
                <a:effectLst/>
                <a:latin typeface="+mn-lt"/>
                <a:ea typeface="+mn-ea"/>
                <a:cs typeface="+mn-cs"/>
              </a:rPr>
              <a:t>Related topic vocabulary:</a:t>
            </a:r>
            <a:r>
              <a:rPr lang="en-US" sz="1200" kern="1200" dirty="0">
                <a:solidFill>
                  <a:schemeClr val="tx1"/>
                </a:solidFill>
                <a:effectLst/>
                <a:latin typeface="+mn-lt"/>
                <a:ea typeface="+mn-ea"/>
                <a:cs typeface="+mn-cs"/>
              </a:rPr>
              <a:t> words that would be typically used to explain in detail about the topic; </a:t>
            </a:r>
            <a:r>
              <a:rPr lang="en-US" sz="1200" u="sng" kern="1200" dirty="0">
                <a:solidFill>
                  <a:schemeClr val="tx1"/>
                </a:solidFill>
                <a:effectLst/>
                <a:latin typeface="+mn-lt"/>
                <a:ea typeface="+mn-ea"/>
                <a:cs typeface="+mn-cs"/>
              </a:rPr>
              <a:t>Technical topic vocabulary:</a:t>
            </a:r>
            <a:r>
              <a:rPr lang="en-US" sz="1200" kern="1200" dirty="0">
                <a:solidFill>
                  <a:schemeClr val="tx1"/>
                </a:solidFill>
                <a:effectLst/>
                <a:latin typeface="+mn-lt"/>
                <a:ea typeface="+mn-ea"/>
                <a:cs typeface="+mn-cs"/>
              </a:rPr>
              <a:t> words not likely to be encountered outside a discipline or sub-discipline context; and </a:t>
            </a:r>
            <a:r>
              <a:rPr lang="en-US" sz="1200" u="sng" kern="1200" dirty="0">
                <a:solidFill>
                  <a:schemeClr val="tx1"/>
                </a:solidFill>
                <a:effectLst/>
                <a:latin typeface="+mn-lt"/>
                <a:ea typeface="+mn-ea"/>
                <a:cs typeface="+mn-cs"/>
              </a:rPr>
              <a:t>Vivid vocabulary:</a:t>
            </a:r>
            <a:r>
              <a:rPr lang="en-US" sz="1200" kern="1200" dirty="0">
                <a:solidFill>
                  <a:schemeClr val="tx1"/>
                </a:solidFill>
                <a:effectLst/>
                <a:latin typeface="+mn-lt"/>
                <a:ea typeface="+mn-ea"/>
                <a:cs typeface="+mn-cs"/>
              </a:rPr>
              <a:t> words that evoke imagery.  You</a:t>
            </a:r>
            <a:r>
              <a:rPr lang="en-US" sz="1200" kern="1200" baseline="0" dirty="0">
                <a:solidFill>
                  <a:schemeClr val="tx1"/>
                </a:solidFill>
                <a:effectLst/>
                <a:latin typeface="+mn-lt"/>
                <a:ea typeface="+mn-ea"/>
                <a:cs typeface="+mn-cs"/>
              </a:rPr>
              <a:t> will use these sub-features for an activity in section 2 of </a:t>
            </a:r>
            <a:r>
              <a:rPr lang="en-US" sz="1200" kern="1200" baseline="0">
                <a:solidFill>
                  <a:schemeClr val="tx1"/>
                </a:solidFill>
                <a:effectLst/>
                <a:latin typeface="+mn-lt"/>
                <a:ea typeface="+mn-ea"/>
                <a:cs typeface="+mn-cs"/>
              </a:rPr>
              <a:t>this presentation.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By tracing the progression for Sophistication of Topic Vocabulary teachers can monitor how students are increasing the breadth and depth of their word knowledge in different academic content areas.</a:t>
            </a:r>
          </a:p>
          <a:p>
            <a:endParaRPr lang="en-US" dirty="0"/>
          </a:p>
        </p:txBody>
      </p:sp>
      <p:sp>
        <p:nvSpPr>
          <p:cNvPr id="4" name="Slide Number Placeholder 3"/>
          <p:cNvSpPr>
            <a:spLocks noGrp="1"/>
          </p:cNvSpPr>
          <p:nvPr>
            <p:ph type="sldNum" sz="quarter" idx="10"/>
          </p:nvPr>
        </p:nvSpPr>
        <p:spPr/>
        <p:txBody>
          <a:bodyPr/>
          <a:lstStyle/>
          <a:p>
            <a:fld id="{D7D6BB23-561D-3B4D-9282-1F23030B0424}" type="slidenum">
              <a:rPr lang="en-US" smtClean="0"/>
              <a:t>8</a:t>
            </a:fld>
            <a:endParaRPr lang="en-US"/>
          </a:p>
        </p:txBody>
      </p:sp>
    </p:spTree>
    <p:extLst>
      <p:ext uri="{BB962C8B-B14F-4D97-AF65-F5344CB8AC3E}">
        <p14:creationId xmlns:p14="http://schemas.microsoft.com/office/powerpoint/2010/main" val="381044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DLLP puts the focus on students learning topic vocabulary in the context of authentic language use (for example, words used to solve the calculation of angles of a triangle with a peer, or to describe the motivations of the character Zero in </a:t>
            </a:r>
            <a:r>
              <a:rPr lang="en-US" sz="1200" i="1" kern="1200" dirty="0">
                <a:solidFill>
                  <a:schemeClr val="tx1"/>
                </a:solidFill>
                <a:effectLst/>
                <a:latin typeface="+mn-lt"/>
                <a:ea typeface="+mn-ea"/>
                <a:cs typeface="+mn-cs"/>
              </a:rPr>
              <a:t>Holes</a:t>
            </a:r>
            <a:r>
              <a:rPr lang="en-US" sz="1200" kern="1200" dirty="0">
                <a:solidFill>
                  <a:schemeClr val="tx1"/>
                </a:solidFill>
                <a:effectLst/>
                <a:latin typeface="+mn-lt"/>
                <a:ea typeface="+mn-ea"/>
                <a:cs typeface="+mn-cs"/>
              </a:rPr>
              <a:t>) and not simply words learned as discrete entities from a weekly vocabulary or spelling test list.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Deciding which vocabulary should be considered essential or merely related is where teachers need to use their knowledge of the content area they are teaching and assessing for both language and content learning. Content teachers are best positioned to make the choice between the words students need to convey their content learning, and the words that may be optional in a given activity and that students can either omit, or use from their everyday lexicon without loss of content meaning making.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Support for acquiring the wide range of topic related vocabulary that, while not essential but still highly relevant for a well-crafted explanation of a task, will of course be necessary as students move along the DLLP for Sophistication of Topic Vocabulary.</a:t>
            </a:r>
            <a:r>
              <a:rPr lang="en-US"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fld id="{D7D6BB23-561D-3B4D-9282-1F23030B0424}" type="slidenum">
              <a:rPr lang="en-US" smtClean="0"/>
              <a:t>9</a:t>
            </a:fld>
            <a:endParaRPr lang="en-US"/>
          </a:p>
        </p:txBody>
      </p:sp>
    </p:spTree>
    <p:extLst>
      <p:ext uri="{BB962C8B-B14F-4D97-AF65-F5344CB8AC3E}">
        <p14:creationId xmlns:p14="http://schemas.microsoft.com/office/powerpoint/2010/main" val="257011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1343-DEB3-5E4A-A978-11F656CDA3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BB635A-CA7A-3348-9205-4397F9940A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DA04F-28E5-4441-BD48-3F39BCA7E656}"/>
              </a:ext>
            </a:extLst>
          </p:cNvPr>
          <p:cNvSpPr>
            <a:spLocks noGrp="1"/>
          </p:cNvSpPr>
          <p:nvPr>
            <p:ph type="dt" sz="half" idx="10"/>
          </p:nvPr>
        </p:nvSpPr>
        <p:spPr/>
        <p:txBody>
          <a:bodyPr/>
          <a:lstStyle/>
          <a:p>
            <a:fld id="{B0196274-9F03-C14D-B56B-5E6F55D6C653}" type="datetimeFigureOut">
              <a:rPr lang="en-US" smtClean="0"/>
              <a:t>3/20/2019</a:t>
            </a:fld>
            <a:endParaRPr lang="en-US"/>
          </a:p>
        </p:txBody>
      </p:sp>
      <p:sp>
        <p:nvSpPr>
          <p:cNvPr id="5" name="Footer Placeholder 4">
            <a:extLst>
              <a:ext uri="{FF2B5EF4-FFF2-40B4-BE49-F238E27FC236}">
                <a16:creationId xmlns:a16="http://schemas.microsoft.com/office/drawing/2014/main" id="{5274D5C4-A6CC-A445-BE9E-A25354F2C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BF2A3-67B3-B345-8D90-EAA318F5CC68}"/>
              </a:ext>
            </a:extLst>
          </p:cNvPr>
          <p:cNvSpPr>
            <a:spLocks noGrp="1"/>
          </p:cNvSpPr>
          <p:nvPr>
            <p:ph type="sldNum" sz="quarter" idx="12"/>
          </p:nvPr>
        </p:nvSpPr>
        <p:spPr/>
        <p:txBody>
          <a:bodyPr/>
          <a:lstStyle/>
          <a:p>
            <a:fld id="{D8238DDE-BE8A-8142-86AB-B793AE6C73BB}" type="slidenum">
              <a:rPr lang="en-US" smtClean="0"/>
              <a:t>‹#›</a:t>
            </a:fld>
            <a:endParaRPr lang="en-US"/>
          </a:p>
        </p:txBody>
      </p:sp>
    </p:spTree>
    <p:extLst>
      <p:ext uri="{BB962C8B-B14F-4D97-AF65-F5344CB8AC3E}">
        <p14:creationId xmlns:p14="http://schemas.microsoft.com/office/powerpoint/2010/main" val="2536162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83FF-CC7D-E045-880E-24E476956D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82F7FD-1279-EC42-97FA-95EE7CB44F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513BF8-4681-0043-BAD7-86FCD23927FF}"/>
              </a:ext>
            </a:extLst>
          </p:cNvPr>
          <p:cNvSpPr>
            <a:spLocks noGrp="1"/>
          </p:cNvSpPr>
          <p:nvPr>
            <p:ph type="dt" sz="half" idx="10"/>
          </p:nvPr>
        </p:nvSpPr>
        <p:spPr/>
        <p:txBody>
          <a:bodyPr/>
          <a:lstStyle/>
          <a:p>
            <a:fld id="{B0196274-9F03-C14D-B56B-5E6F55D6C653}" type="datetimeFigureOut">
              <a:rPr lang="en-US" smtClean="0"/>
              <a:t>3/20/2019</a:t>
            </a:fld>
            <a:endParaRPr lang="en-US"/>
          </a:p>
        </p:txBody>
      </p:sp>
      <p:sp>
        <p:nvSpPr>
          <p:cNvPr id="5" name="Footer Placeholder 4">
            <a:extLst>
              <a:ext uri="{FF2B5EF4-FFF2-40B4-BE49-F238E27FC236}">
                <a16:creationId xmlns:a16="http://schemas.microsoft.com/office/drawing/2014/main" id="{72242236-3AC4-1D4D-92C7-5D3E93AB0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80ECB6-EBD0-3848-B397-5DAA0BBD6A31}"/>
              </a:ext>
            </a:extLst>
          </p:cNvPr>
          <p:cNvSpPr>
            <a:spLocks noGrp="1"/>
          </p:cNvSpPr>
          <p:nvPr>
            <p:ph type="sldNum" sz="quarter" idx="12"/>
          </p:nvPr>
        </p:nvSpPr>
        <p:spPr/>
        <p:txBody>
          <a:bodyPr/>
          <a:lstStyle/>
          <a:p>
            <a:fld id="{D8238DDE-BE8A-8142-86AB-B793AE6C73BB}" type="slidenum">
              <a:rPr lang="en-US" smtClean="0"/>
              <a:t>‹#›</a:t>
            </a:fld>
            <a:endParaRPr lang="en-US"/>
          </a:p>
        </p:txBody>
      </p:sp>
    </p:spTree>
    <p:extLst>
      <p:ext uri="{BB962C8B-B14F-4D97-AF65-F5344CB8AC3E}">
        <p14:creationId xmlns:p14="http://schemas.microsoft.com/office/powerpoint/2010/main" val="4025930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C1200C-9795-964D-87C5-D890C547F3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56C4FD-4F19-A045-9E4C-96A80BD8817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F7E47-3319-4E42-8101-7157481A27BC}"/>
              </a:ext>
            </a:extLst>
          </p:cNvPr>
          <p:cNvSpPr>
            <a:spLocks noGrp="1"/>
          </p:cNvSpPr>
          <p:nvPr>
            <p:ph type="dt" sz="half" idx="10"/>
          </p:nvPr>
        </p:nvSpPr>
        <p:spPr/>
        <p:txBody>
          <a:bodyPr/>
          <a:lstStyle/>
          <a:p>
            <a:fld id="{B0196274-9F03-C14D-B56B-5E6F55D6C653}" type="datetimeFigureOut">
              <a:rPr lang="en-US" smtClean="0"/>
              <a:t>3/20/2019</a:t>
            </a:fld>
            <a:endParaRPr lang="en-US"/>
          </a:p>
        </p:txBody>
      </p:sp>
      <p:sp>
        <p:nvSpPr>
          <p:cNvPr id="5" name="Footer Placeholder 4">
            <a:extLst>
              <a:ext uri="{FF2B5EF4-FFF2-40B4-BE49-F238E27FC236}">
                <a16:creationId xmlns:a16="http://schemas.microsoft.com/office/drawing/2014/main" id="{8238A2C6-58E2-5F46-B843-31880F3CD8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31DB2F-AEA1-CA4A-BA95-9D17A51364DB}"/>
              </a:ext>
            </a:extLst>
          </p:cNvPr>
          <p:cNvSpPr>
            <a:spLocks noGrp="1"/>
          </p:cNvSpPr>
          <p:nvPr>
            <p:ph type="sldNum" sz="quarter" idx="12"/>
          </p:nvPr>
        </p:nvSpPr>
        <p:spPr/>
        <p:txBody>
          <a:bodyPr/>
          <a:lstStyle/>
          <a:p>
            <a:fld id="{D8238DDE-BE8A-8142-86AB-B793AE6C73BB}" type="slidenum">
              <a:rPr lang="en-US" smtClean="0"/>
              <a:t>‹#›</a:t>
            </a:fld>
            <a:endParaRPr lang="en-US"/>
          </a:p>
        </p:txBody>
      </p:sp>
    </p:spTree>
    <p:extLst>
      <p:ext uri="{BB962C8B-B14F-4D97-AF65-F5344CB8AC3E}">
        <p14:creationId xmlns:p14="http://schemas.microsoft.com/office/powerpoint/2010/main" val="1652690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9A478-4C02-8246-93CA-A3807359EA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42FD0A-B4A7-9647-84C5-0748CAFB518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A0999-DBBD-3449-A193-BE3A23438FFB}"/>
              </a:ext>
            </a:extLst>
          </p:cNvPr>
          <p:cNvSpPr>
            <a:spLocks noGrp="1"/>
          </p:cNvSpPr>
          <p:nvPr>
            <p:ph type="dt" sz="half" idx="10"/>
          </p:nvPr>
        </p:nvSpPr>
        <p:spPr/>
        <p:txBody>
          <a:bodyPr/>
          <a:lstStyle/>
          <a:p>
            <a:fld id="{B0196274-9F03-C14D-B56B-5E6F55D6C653}" type="datetimeFigureOut">
              <a:rPr lang="en-US" smtClean="0"/>
              <a:t>3/20/2019</a:t>
            </a:fld>
            <a:endParaRPr lang="en-US"/>
          </a:p>
        </p:txBody>
      </p:sp>
      <p:sp>
        <p:nvSpPr>
          <p:cNvPr id="5" name="Footer Placeholder 4">
            <a:extLst>
              <a:ext uri="{FF2B5EF4-FFF2-40B4-BE49-F238E27FC236}">
                <a16:creationId xmlns:a16="http://schemas.microsoft.com/office/drawing/2014/main" id="{6AA28FA6-9E79-7A4C-BF06-B144C15398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62714C-C140-CB4E-AED0-7506BD787B2D}"/>
              </a:ext>
            </a:extLst>
          </p:cNvPr>
          <p:cNvSpPr>
            <a:spLocks noGrp="1"/>
          </p:cNvSpPr>
          <p:nvPr>
            <p:ph type="sldNum" sz="quarter" idx="12"/>
          </p:nvPr>
        </p:nvSpPr>
        <p:spPr/>
        <p:txBody>
          <a:bodyPr/>
          <a:lstStyle/>
          <a:p>
            <a:fld id="{D8238DDE-BE8A-8142-86AB-B793AE6C73BB}" type="slidenum">
              <a:rPr lang="en-US" smtClean="0"/>
              <a:t>‹#›</a:t>
            </a:fld>
            <a:endParaRPr lang="en-US"/>
          </a:p>
        </p:txBody>
      </p:sp>
    </p:spTree>
    <p:extLst>
      <p:ext uri="{BB962C8B-B14F-4D97-AF65-F5344CB8AC3E}">
        <p14:creationId xmlns:p14="http://schemas.microsoft.com/office/powerpoint/2010/main" val="2195826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E9FD5-3C67-E245-AEA5-4C7F97403E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77DE95-8778-244B-945E-457F4F4658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684C119-2F78-E146-AB43-E44E0987E433}"/>
              </a:ext>
            </a:extLst>
          </p:cNvPr>
          <p:cNvSpPr>
            <a:spLocks noGrp="1"/>
          </p:cNvSpPr>
          <p:nvPr>
            <p:ph type="dt" sz="half" idx="10"/>
          </p:nvPr>
        </p:nvSpPr>
        <p:spPr/>
        <p:txBody>
          <a:bodyPr/>
          <a:lstStyle/>
          <a:p>
            <a:fld id="{B0196274-9F03-C14D-B56B-5E6F55D6C653}" type="datetimeFigureOut">
              <a:rPr lang="en-US" smtClean="0"/>
              <a:t>3/20/2019</a:t>
            </a:fld>
            <a:endParaRPr lang="en-US"/>
          </a:p>
        </p:txBody>
      </p:sp>
      <p:sp>
        <p:nvSpPr>
          <p:cNvPr id="5" name="Footer Placeholder 4">
            <a:extLst>
              <a:ext uri="{FF2B5EF4-FFF2-40B4-BE49-F238E27FC236}">
                <a16:creationId xmlns:a16="http://schemas.microsoft.com/office/drawing/2014/main" id="{15CB6C2C-1670-1749-B9F2-715DDC637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3128EC-E02F-6F4D-8D51-888F1E275490}"/>
              </a:ext>
            </a:extLst>
          </p:cNvPr>
          <p:cNvSpPr>
            <a:spLocks noGrp="1"/>
          </p:cNvSpPr>
          <p:nvPr>
            <p:ph type="sldNum" sz="quarter" idx="12"/>
          </p:nvPr>
        </p:nvSpPr>
        <p:spPr/>
        <p:txBody>
          <a:bodyPr/>
          <a:lstStyle/>
          <a:p>
            <a:fld id="{D8238DDE-BE8A-8142-86AB-B793AE6C73BB}" type="slidenum">
              <a:rPr lang="en-US" smtClean="0"/>
              <a:t>‹#›</a:t>
            </a:fld>
            <a:endParaRPr lang="en-US"/>
          </a:p>
        </p:txBody>
      </p:sp>
    </p:spTree>
    <p:extLst>
      <p:ext uri="{BB962C8B-B14F-4D97-AF65-F5344CB8AC3E}">
        <p14:creationId xmlns:p14="http://schemas.microsoft.com/office/powerpoint/2010/main" val="2632492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83D1-76DF-674C-AD98-91DBDC9AAE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464E5E-C59B-144E-9F0F-B5489CC747D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5F7C41-41D0-A94C-8708-9B26C99EC59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4EEFD8-D6B4-0543-9F96-A3D2B05D992A}"/>
              </a:ext>
            </a:extLst>
          </p:cNvPr>
          <p:cNvSpPr>
            <a:spLocks noGrp="1"/>
          </p:cNvSpPr>
          <p:nvPr>
            <p:ph type="dt" sz="half" idx="10"/>
          </p:nvPr>
        </p:nvSpPr>
        <p:spPr/>
        <p:txBody>
          <a:bodyPr/>
          <a:lstStyle/>
          <a:p>
            <a:fld id="{B0196274-9F03-C14D-B56B-5E6F55D6C653}" type="datetimeFigureOut">
              <a:rPr lang="en-US" smtClean="0"/>
              <a:t>3/20/2019</a:t>
            </a:fld>
            <a:endParaRPr lang="en-US"/>
          </a:p>
        </p:txBody>
      </p:sp>
      <p:sp>
        <p:nvSpPr>
          <p:cNvPr id="6" name="Footer Placeholder 5">
            <a:extLst>
              <a:ext uri="{FF2B5EF4-FFF2-40B4-BE49-F238E27FC236}">
                <a16:creationId xmlns:a16="http://schemas.microsoft.com/office/drawing/2014/main" id="{43828C69-AE3A-D649-8B45-6448722C2B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6D0E22-2041-7E40-8078-AACE61C8F83F}"/>
              </a:ext>
            </a:extLst>
          </p:cNvPr>
          <p:cNvSpPr>
            <a:spLocks noGrp="1"/>
          </p:cNvSpPr>
          <p:nvPr>
            <p:ph type="sldNum" sz="quarter" idx="12"/>
          </p:nvPr>
        </p:nvSpPr>
        <p:spPr/>
        <p:txBody>
          <a:bodyPr/>
          <a:lstStyle/>
          <a:p>
            <a:fld id="{D8238DDE-BE8A-8142-86AB-B793AE6C73BB}" type="slidenum">
              <a:rPr lang="en-US" smtClean="0"/>
              <a:t>‹#›</a:t>
            </a:fld>
            <a:endParaRPr lang="en-US"/>
          </a:p>
        </p:txBody>
      </p:sp>
    </p:spTree>
    <p:extLst>
      <p:ext uri="{BB962C8B-B14F-4D97-AF65-F5344CB8AC3E}">
        <p14:creationId xmlns:p14="http://schemas.microsoft.com/office/powerpoint/2010/main" val="167688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A91A7-111D-6C45-ABF9-8ED4C3B08E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499098-C8ED-6040-AA11-CBB41C87F7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208EB0-A419-5442-83A5-55460B100B1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DE1565-B761-CD4C-8DA9-FE8F556B93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5152774-A769-9E40-9CB6-41D855BE043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2D4745-68A5-2C4D-9CBF-C3DB318876E9}"/>
              </a:ext>
            </a:extLst>
          </p:cNvPr>
          <p:cNvSpPr>
            <a:spLocks noGrp="1"/>
          </p:cNvSpPr>
          <p:nvPr>
            <p:ph type="dt" sz="half" idx="10"/>
          </p:nvPr>
        </p:nvSpPr>
        <p:spPr/>
        <p:txBody>
          <a:bodyPr/>
          <a:lstStyle/>
          <a:p>
            <a:fld id="{B0196274-9F03-C14D-B56B-5E6F55D6C653}" type="datetimeFigureOut">
              <a:rPr lang="en-US" smtClean="0"/>
              <a:t>3/20/2019</a:t>
            </a:fld>
            <a:endParaRPr lang="en-US"/>
          </a:p>
        </p:txBody>
      </p:sp>
      <p:sp>
        <p:nvSpPr>
          <p:cNvPr id="8" name="Footer Placeholder 7">
            <a:extLst>
              <a:ext uri="{FF2B5EF4-FFF2-40B4-BE49-F238E27FC236}">
                <a16:creationId xmlns:a16="http://schemas.microsoft.com/office/drawing/2014/main" id="{99651306-3689-5646-83A6-B76FF38B6E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C8FF1D-8F0F-2747-A5C7-5C6EF5CC09C6}"/>
              </a:ext>
            </a:extLst>
          </p:cNvPr>
          <p:cNvSpPr>
            <a:spLocks noGrp="1"/>
          </p:cNvSpPr>
          <p:nvPr>
            <p:ph type="sldNum" sz="quarter" idx="12"/>
          </p:nvPr>
        </p:nvSpPr>
        <p:spPr/>
        <p:txBody>
          <a:bodyPr/>
          <a:lstStyle/>
          <a:p>
            <a:fld id="{D8238DDE-BE8A-8142-86AB-B793AE6C73BB}" type="slidenum">
              <a:rPr lang="en-US" smtClean="0"/>
              <a:t>‹#›</a:t>
            </a:fld>
            <a:endParaRPr lang="en-US"/>
          </a:p>
        </p:txBody>
      </p:sp>
    </p:spTree>
    <p:extLst>
      <p:ext uri="{BB962C8B-B14F-4D97-AF65-F5344CB8AC3E}">
        <p14:creationId xmlns:p14="http://schemas.microsoft.com/office/powerpoint/2010/main" val="3379036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6BDBD-57E9-954B-9538-ABCB809E02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801202-B3C9-A54F-A552-E9EED274BC0C}"/>
              </a:ext>
            </a:extLst>
          </p:cNvPr>
          <p:cNvSpPr>
            <a:spLocks noGrp="1"/>
          </p:cNvSpPr>
          <p:nvPr>
            <p:ph type="dt" sz="half" idx="10"/>
          </p:nvPr>
        </p:nvSpPr>
        <p:spPr/>
        <p:txBody>
          <a:bodyPr/>
          <a:lstStyle/>
          <a:p>
            <a:fld id="{B0196274-9F03-C14D-B56B-5E6F55D6C653}" type="datetimeFigureOut">
              <a:rPr lang="en-US" smtClean="0"/>
              <a:t>3/20/2019</a:t>
            </a:fld>
            <a:endParaRPr lang="en-US"/>
          </a:p>
        </p:txBody>
      </p:sp>
      <p:sp>
        <p:nvSpPr>
          <p:cNvPr id="4" name="Footer Placeholder 3">
            <a:extLst>
              <a:ext uri="{FF2B5EF4-FFF2-40B4-BE49-F238E27FC236}">
                <a16:creationId xmlns:a16="http://schemas.microsoft.com/office/drawing/2014/main" id="{247AD8AC-2B89-9D4F-AFEB-90FC3F9A5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F662A7-6F49-5B42-A66E-7684B15E7C67}"/>
              </a:ext>
            </a:extLst>
          </p:cNvPr>
          <p:cNvSpPr>
            <a:spLocks noGrp="1"/>
          </p:cNvSpPr>
          <p:nvPr>
            <p:ph type="sldNum" sz="quarter" idx="12"/>
          </p:nvPr>
        </p:nvSpPr>
        <p:spPr/>
        <p:txBody>
          <a:bodyPr/>
          <a:lstStyle/>
          <a:p>
            <a:fld id="{D8238DDE-BE8A-8142-86AB-B793AE6C73BB}" type="slidenum">
              <a:rPr lang="en-US" smtClean="0"/>
              <a:t>‹#›</a:t>
            </a:fld>
            <a:endParaRPr lang="en-US"/>
          </a:p>
        </p:txBody>
      </p:sp>
    </p:spTree>
    <p:extLst>
      <p:ext uri="{BB962C8B-B14F-4D97-AF65-F5344CB8AC3E}">
        <p14:creationId xmlns:p14="http://schemas.microsoft.com/office/powerpoint/2010/main" val="3804555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8B93BF-6D94-CB41-9271-F25C05FCBD7D}"/>
              </a:ext>
            </a:extLst>
          </p:cNvPr>
          <p:cNvSpPr>
            <a:spLocks noGrp="1"/>
          </p:cNvSpPr>
          <p:nvPr>
            <p:ph type="dt" sz="half" idx="10"/>
          </p:nvPr>
        </p:nvSpPr>
        <p:spPr/>
        <p:txBody>
          <a:bodyPr/>
          <a:lstStyle/>
          <a:p>
            <a:fld id="{B0196274-9F03-C14D-B56B-5E6F55D6C653}" type="datetimeFigureOut">
              <a:rPr lang="en-US" smtClean="0"/>
              <a:t>3/20/2019</a:t>
            </a:fld>
            <a:endParaRPr lang="en-US"/>
          </a:p>
        </p:txBody>
      </p:sp>
      <p:sp>
        <p:nvSpPr>
          <p:cNvPr id="3" name="Footer Placeholder 2">
            <a:extLst>
              <a:ext uri="{FF2B5EF4-FFF2-40B4-BE49-F238E27FC236}">
                <a16:creationId xmlns:a16="http://schemas.microsoft.com/office/drawing/2014/main" id="{00F6BE53-8CD5-9445-85EA-88DB5DEB65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E4A91D-533C-B544-8697-55652D2C5740}"/>
              </a:ext>
            </a:extLst>
          </p:cNvPr>
          <p:cNvSpPr>
            <a:spLocks noGrp="1"/>
          </p:cNvSpPr>
          <p:nvPr>
            <p:ph type="sldNum" sz="quarter" idx="12"/>
          </p:nvPr>
        </p:nvSpPr>
        <p:spPr/>
        <p:txBody>
          <a:bodyPr/>
          <a:lstStyle/>
          <a:p>
            <a:fld id="{D8238DDE-BE8A-8142-86AB-B793AE6C73BB}" type="slidenum">
              <a:rPr lang="en-US" smtClean="0"/>
              <a:t>‹#›</a:t>
            </a:fld>
            <a:endParaRPr lang="en-US"/>
          </a:p>
        </p:txBody>
      </p:sp>
    </p:spTree>
    <p:extLst>
      <p:ext uri="{BB962C8B-B14F-4D97-AF65-F5344CB8AC3E}">
        <p14:creationId xmlns:p14="http://schemas.microsoft.com/office/powerpoint/2010/main" val="765548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D788E-F902-1A42-AA50-10227D423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7D27A0-A4AE-184B-B270-6ACC481399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CB353B-FEA2-2243-B61C-96CB8F222B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D8558E-2448-B148-9486-35CF5CEE59AB}"/>
              </a:ext>
            </a:extLst>
          </p:cNvPr>
          <p:cNvSpPr>
            <a:spLocks noGrp="1"/>
          </p:cNvSpPr>
          <p:nvPr>
            <p:ph type="dt" sz="half" idx="10"/>
          </p:nvPr>
        </p:nvSpPr>
        <p:spPr/>
        <p:txBody>
          <a:bodyPr/>
          <a:lstStyle/>
          <a:p>
            <a:fld id="{B0196274-9F03-C14D-B56B-5E6F55D6C653}" type="datetimeFigureOut">
              <a:rPr lang="en-US" smtClean="0"/>
              <a:t>3/20/2019</a:t>
            </a:fld>
            <a:endParaRPr lang="en-US"/>
          </a:p>
        </p:txBody>
      </p:sp>
      <p:sp>
        <p:nvSpPr>
          <p:cNvPr id="6" name="Footer Placeholder 5">
            <a:extLst>
              <a:ext uri="{FF2B5EF4-FFF2-40B4-BE49-F238E27FC236}">
                <a16:creationId xmlns:a16="http://schemas.microsoft.com/office/drawing/2014/main" id="{E7B1DCB1-8E96-D141-B238-50F243560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C7F57-0D4A-7F42-AB6F-F89B20161604}"/>
              </a:ext>
            </a:extLst>
          </p:cNvPr>
          <p:cNvSpPr>
            <a:spLocks noGrp="1"/>
          </p:cNvSpPr>
          <p:nvPr>
            <p:ph type="sldNum" sz="quarter" idx="12"/>
          </p:nvPr>
        </p:nvSpPr>
        <p:spPr/>
        <p:txBody>
          <a:bodyPr/>
          <a:lstStyle/>
          <a:p>
            <a:fld id="{D8238DDE-BE8A-8142-86AB-B793AE6C73BB}" type="slidenum">
              <a:rPr lang="en-US" smtClean="0"/>
              <a:t>‹#›</a:t>
            </a:fld>
            <a:endParaRPr lang="en-US"/>
          </a:p>
        </p:txBody>
      </p:sp>
    </p:spTree>
    <p:extLst>
      <p:ext uri="{BB962C8B-B14F-4D97-AF65-F5344CB8AC3E}">
        <p14:creationId xmlns:p14="http://schemas.microsoft.com/office/powerpoint/2010/main" val="369605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EF184-530C-3C43-BC4A-8C6C16E83C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6219A5-8D26-4840-840F-CE9668D2BC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A4EB1C-DF00-DC46-8370-C07ADD891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F30A33-B67F-2548-ADE6-32CE5B5A5765}"/>
              </a:ext>
            </a:extLst>
          </p:cNvPr>
          <p:cNvSpPr>
            <a:spLocks noGrp="1"/>
          </p:cNvSpPr>
          <p:nvPr>
            <p:ph type="dt" sz="half" idx="10"/>
          </p:nvPr>
        </p:nvSpPr>
        <p:spPr/>
        <p:txBody>
          <a:bodyPr/>
          <a:lstStyle/>
          <a:p>
            <a:fld id="{B0196274-9F03-C14D-B56B-5E6F55D6C653}" type="datetimeFigureOut">
              <a:rPr lang="en-US" smtClean="0"/>
              <a:t>3/20/2019</a:t>
            </a:fld>
            <a:endParaRPr lang="en-US"/>
          </a:p>
        </p:txBody>
      </p:sp>
      <p:sp>
        <p:nvSpPr>
          <p:cNvPr id="6" name="Footer Placeholder 5">
            <a:extLst>
              <a:ext uri="{FF2B5EF4-FFF2-40B4-BE49-F238E27FC236}">
                <a16:creationId xmlns:a16="http://schemas.microsoft.com/office/drawing/2014/main" id="{3097E924-640D-FF47-A262-A627327E4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FCABF8-EC60-A54E-941B-36FAB10C5D2B}"/>
              </a:ext>
            </a:extLst>
          </p:cNvPr>
          <p:cNvSpPr>
            <a:spLocks noGrp="1"/>
          </p:cNvSpPr>
          <p:nvPr>
            <p:ph type="sldNum" sz="quarter" idx="12"/>
          </p:nvPr>
        </p:nvSpPr>
        <p:spPr/>
        <p:txBody>
          <a:bodyPr/>
          <a:lstStyle/>
          <a:p>
            <a:fld id="{D8238DDE-BE8A-8142-86AB-B793AE6C73BB}" type="slidenum">
              <a:rPr lang="en-US" smtClean="0"/>
              <a:t>‹#›</a:t>
            </a:fld>
            <a:endParaRPr lang="en-US"/>
          </a:p>
        </p:txBody>
      </p:sp>
    </p:spTree>
    <p:extLst>
      <p:ext uri="{BB962C8B-B14F-4D97-AF65-F5344CB8AC3E}">
        <p14:creationId xmlns:p14="http://schemas.microsoft.com/office/powerpoint/2010/main" val="4268419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9DBA95-3553-FA40-BE66-72719D9EB6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2A0E8E-F51F-0047-B3E1-1BDEEA9D04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A13EF-C370-7B4D-8E52-4BCCB25920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196274-9F03-C14D-B56B-5E6F55D6C653}" type="datetimeFigureOut">
              <a:rPr lang="en-US" smtClean="0"/>
              <a:t>3/20/2019</a:t>
            </a:fld>
            <a:endParaRPr lang="en-US"/>
          </a:p>
        </p:txBody>
      </p:sp>
      <p:sp>
        <p:nvSpPr>
          <p:cNvPr id="5" name="Footer Placeholder 4">
            <a:extLst>
              <a:ext uri="{FF2B5EF4-FFF2-40B4-BE49-F238E27FC236}">
                <a16:creationId xmlns:a16="http://schemas.microsoft.com/office/drawing/2014/main" id="{A4E71056-B6BC-4746-A3C1-9E04EE6BFD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5C96F1-1AAC-3348-93AF-85E5F12FDC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238DDE-BE8A-8142-86AB-B793AE6C73BB}" type="slidenum">
              <a:rPr lang="en-US" smtClean="0"/>
              <a:t>‹#›</a:t>
            </a:fld>
            <a:endParaRPr lang="en-US"/>
          </a:p>
        </p:txBody>
      </p:sp>
    </p:spTree>
    <p:extLst>
      <p:ext uri="{BB962C8B-B14F-4D97-AF65-F5344CB8AC3E}">
        <p14:creationId xmlns:p14="http://schemas.microsoft.com/office/powerpoint/2010/main" val="24963790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hyperlink" Target="http://creativecommons.org/licenses/by-nc-sa/4.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creativecommons.org/licenses/by-nc-sa/4.0"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hyperlink" Target="http://creativecommons.org/licenses/by-nc-sa/4.0"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1.xml"/><Relationship Id="rId11" Type="http://schemas.openxmlformats.org/officeDocument/2006/relationships/image" Target="../media/image2.png"/><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11.xml"/><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hyperlink" Target="http://creativecommons.org/licenses/by-nc-sa/4.0" TargetMode="External"/><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creativecommons.org/licenses/by-nc-sa/4.0"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creativecommons.org/licenses/by-nc-sa/4.0"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creativecommons.org/licenses/by-nc-sa/4.0"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creativecommons.org/licenses/by-nc-sa/4.0"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creativecommons.org/licenses/by-nc-sa/4.0"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creativecommons.org/licenses/by-nc-sa/4.0"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18.xml"/><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youtu.be/GnysQTGYuhk" TargetMode="External"/><Relationship Id="rId7" Type="http://schemas.openxmlformats.org/officeDocument/2006/relationships/hyperlink" Target="http://creativecommons.org/licenses/by-nc-sa/4.0" TargetMode="External"/><Relationship Id="rId2" Type="http://schemas.openxmlformats.org/officeDocument/2006/relationships/hyperlink" Target="https://youtu.be/gVvpzaLF-tQ"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youtu.be/KcBeaPFaxnc" TargetMode="External"/><Relationship Id="rId4" Type="http://schemas.openxmlformats.org/officeDocument/2006/relationships/hyperlink" Target="https://youtu.be/lB20XO65E6U"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creativecommons.org/licenses/by-nc-sa/4.0"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creativecommons.org/licenses/by-nc-sa/4.0"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creativecommons.org/licenses/by-nc-sa/4.0"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 Id="rId9"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creativecommons.org/licenses/by-nc-sa/4.0"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creativecommons.org/licenses/by-nc-sa/4.0"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creativecommons.org/licenses/by-nc-sa/4.0"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creativecommons.org/licenses/by-nc-sa/4.0"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creativecommons.org/licenses/by-nc-sa/4.0"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97"/>
          <p:cNvSpPr txBox="1">
            <a:spLocks noGrp="1"/>
          </p:cNvSpPr>
          <p:nvPr>
            <p:ph type="ctrTitle"/>
          </p:nvPr>
        </p:nvSpPr>
        <p:spPr>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dk1"/>
              </a:buClr>
              <a:buSzPct val="25000"/>
              <a:buFont typeface="Calibri"/>
              <a:buNone/>
            </a:pPr>
            <a:r>
              <a:rPr lang="en-US" sz="6000" b="1" i="0" u="none" strike="noStrike" cap="none" dirty="0">
                <a:solidFill>
                  <a:schemeClr val="dk1"/>
                </a:solidFill>
                <a:latin typeface="Calibri"/>
                <a:ea typeface="Calibri"/>
                <a:cs typeface="Calibri"/>
                <a:sym typeface="Calibri"/>
              </a:rPr>
              <a:t>Module 3 Presentation</a:t>
            </a:r>
          </a:p>
        </p:txBody>
      </p:sp>
      <p:sp>
        <p:nvSpPr>
          <p:cNvPr id="3" name="Subtitle 2"/>
          <p:cNvSpPr>
            <a:spLocks noGrp="1"/>
          </p:cNvSpPr>
          <p:nvPr>
            <p:ph type="subTitle" idx="1"/>
          </p:nvPr>
        </p:nvSpPr>
        <p:spPr>
          <a:xfrm>
            <a:off x="1524000" y="3979726"/>
            <a:ext cx="9144000" cy="1655762"/>
          </a:xfrm>
        </p:spPr>
        <p:txBody>
          <a:bodyPr>
            <a:normAutofit/>
          </a:bodyPr>
          <a:lstStyle/>
          <a:p>
            <a:r>
              <a:rPr lang="en-US" sz="4000" b="1"/>
              <a:t>Margaret </a:t>
            </a:r>
            <a:r>
              <a:rPr lang="en-US" sz="4000" b="1" smtClean="0"/>
              <a:t>Heritage</a:t>
            </a:r>
            <a:endParaRPr lang="en-US" sz="4000" b="1"/>
          </a:p>
        </p:txBody>
      </p:sp>
      <p:pic>
        <p:nvPicPr>
          <p:cNvPr id="2" name="Sound 1" descr="Click for sound" title="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5" name="Picture 1" descr="cc_by_nc_sa-01ee261355" title="Creative commons logo">
            <a:extLst>
              <a:ext uri="{FF2B5EF4-FFF2-40B4-BE49-F238E27FC236}">
                <a16:creationId xmlns:a16="http://schemas.microsoft.com/office/drawing/2014/main" id="{F4E93AA6-3D2A-AD40-88F1-DFC0F6747D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6473" y="6294331"/>
            <a:ext cx="836126" cy="2952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CFD3E996-CBCF-BF48-8A55-239FF36B8026}"/>
              </a:ext>
            </a:extLst>
          </p:cNvPr>
          <p:cNvSpPr>
            <a:spLocks noChangeArrowheads="1"/>
          </p:cNvSpPr>
          <p:nvPr/>
        </p:nvSpPr>
        <p:spPr bwMode="auto">
          <a:xfrm>
            <a:off x="3232601" y="6417528"/>
            <a:ext cx="87772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971800" algn="ctr"/>
                <a:tab pos="5943600" algn="r"/>
              </a:tabLst>
              <a:defRPr>
                <a:solidFill>
                  <a:schemeClr val="tx1"/>
                </a:solidFill>
                <a:latin typeface="Arial" pitchFamily="34" charset="0"/>
                <a:cs typeface="Arial" pitchFamily="34" charset="0"/>
              </a:defRPr>
            </a:lvl1pPr>
            <a:lvl2pPr marL="457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2pPr>
            <a:lvl3pPr marL="914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3pPr>
            <a:lvl4pPr marL="1371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4pPr>
            <a:lvl5pPr marL="18288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5pPr>
            <a:lvl6pPr marL="22860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6pPr>
            <a:lvl7pPr marL="2743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7pPr>
            <a:lvl8pPr marL="3200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8pPr>
            <a:lvl9pPr marL="3657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US" altLang="zh-CN" sz="1100" b="0" i="0" u="none" strike="noStrike" cap="none" normalizeH="0" baseline="0" dirty="0">
                <a:ln>
                  <a:noFill/>
                </a:ln>
                <a:solidFill>
                  <a:schemeClr val="tx1"/>
                </a:solidFill>
                <a:effectLst/>
                <a:latin typeface="Calibri" pitchFamily="34" charset="0"/>
                <a:ea typeface="DengXian"/>
                <a:cs typeface="Times New Roman" pitchFamily="18" charset="0"/>
              </a:rPr>
              <a:t>This content is offered by the Oregon Department of Education under a </a:t>
            </a:r>
            <a:r>
              <a:rPr kumimoji="0" lang="en-US" altLang="zh-CN" sz="900" b="1" i="0" u="none" strike="noStrike" cap="none" normalizeH="0" baseline="0" dirty="0">
                <a:ln>
                  <a:noFill/>
                </a:ln>
                <a:solidFill>
                  <a:schemeClr val="tx1"/>
                </a:solidFill>
                <a:effectLst/>
                <a:latin typeface="Calibri" pitchFamily="34" charset="0"/>
                <a:ea typeface="DengXian"/>
                <a:cs typeface="Times New Roman" pitchFamily="18" charset="0"/>
                <a:hlinkClick r:id="rId7"/>
              </a:rPr>
              <a:t>Creative Commons Attribution Non-Commercial Share Alike 4.0 </a:t>
            </a:r>
            <a:r>
              <a:rPr kumimoji="0" lang="en-US" altLang="zh-CN" sz="900" b="0" i="0" u="none" strike="noStrike" cap="none" normalizeH="0" baseline="0" dirty="0">
                <a:ln>
                  <a:noFill/>
                </a:ln>
                <a:solidFill>
                  <a:schemeClr val="tx1"/>
                </a:solidFill>
                <a:effectLst/>
                <a:latin typeface="Calibri" pitchFamily="34" charset="0"/>
                <a:ea typeface="DengXian"/>
                <a:cs typeface="Times New Roman" pitchFamily="18" charset="0"/>
                <a:hlinkClick r:id="rId7"/>
              </a:rPr>
              <a:t>license</a:t>
            </a:r>
            <a:endParaRPr kumimoji="0" lang="en-US" altLang="zh-CN" sz="2000" b="0" i="0" u="none" strike="noStrike" cap="none" normalizeH="0" baseline="0" dirty="0">
              <a:ln>
                <a:noFill/>
              </a:ln>
              <a:solidFill>
                <a:schemeClr val="tx1"/>
              </a:solidFill>
              <a:effectLst/>
              <a:latin typeface="Arial" pitchFamily="34" charset="0"/>
              <a:cs typeface="Arial" pitchFamily="34" charset="0"/>
            </a:endParaRPr>
          </a:p>
        </p:txBody>
      </p:sp>
      <p:grpSp>
        <p:nvGrpSpPr>
          <p:cNvPr id="7" name="Group 6" title="Oregon Department of Education logo">
            <a:extLst>
              <a:ext uri="{FF2B5EF4-FFF2-40B4-BE49-F238E27FC236}">
                <a16:creationId xmlns:a16="http://schemas.microsoft.com/office/drawing/2014/main" id="{2A382122-209B-1C48-9B17-E2F5386C276C}"/>
              </a:ext>
            </a:extLst>
          </p:cNvPr>
          <p:cNvGrpSpPr/>
          <p:nvPr/>
        </p:nvGrpSpPr>
        <p:grpSpPr>
          <a:xfrm>
            <a:off x="270264" y="6042874"/>
            <a:ext cx="2185331" cy="594995"/>
            <a:chOff x="270933" y="6042872"/>
            <a:chExt cx="2190750" cy="594995"/>
          </a:xfrm>
        </p:grpSpPr>
        <p:pic>
          <p:nvPicPr>
            <p:cNvPr id="8" name="Picture 7" title="Oregon Department of Education logo">
              <a:extLst>
                <a:ext uri="{FF2B5EF4-FFF2-40B4-BE49-F238E27FC236}">
                  <a16:creationId xmlns:a16="http://schemas.microsoft.com/office/drawing/2014/main" id="{2A4E20D6-0CE5-F946-810C-FCF58744D8CB}"/>
                </a:ext>
              </a:extLst>
            </p:cNvPr>
            <p:cNvPicPr/>
            <p:nvPr/>
          </p:nvPicPr>
          <p:blipFill rotWithShape="1">
            <a:blip r:embed="rId8" cstate="print">
              <a:extLst>
                <a:ext uri="{28A0092B-C50C-407E-A947-70E740481C1C}">
                  <a14:useLocalDpi xmlns:a14="http://schemas.microsoft.com/office/drawing/2010/main" val="0"/>
                </a:ext>
              </a:extLst>
            </a:blip>
            <a:srcRect l="6358" t="20364" b="15632"/>
            <a:stretch/>
          </p:blipFill>
          <p:spPr bwMode="auto">
            <a:xfrm>
              <a:off x="270933" y="6042872"/>
              <a:ext cx="2190750" cy="594995"/>
            </a:xfrm>
            <a:prstGeom prst="rect">
              <a:avLst/>
            </a:prstGeom>
            <a:noFill/>
            <a:ln>
              <a:noFill/>
            </a:ln>
            <a:extLst>
              <a:ext uri="{53640926-AAD7-44D8-BBD7-CCE9431645EC}">
                <a14:shadowObscured xmlns:a14="http://schemas.microsoft.com/office/drawing/2010/main"/>
              </a:ext>
            </a:extLst>
          </p:spPr>
        </p:pic>
        <p:cxnSp>
          <p:nvCxnSpPr>
            <p:cNvPr id="9" name="Straight Connector 8">
              <a:extLst>
                <a:ext uri="{FF2B5EF4-FFF2-40B4-BE49-F238E27FC236}">
                  <a16:creationId xmlns:a16="http://schemas.microsoft.com/office/drawing/2014/main" id="{3A6971CC-F165-D544-98BE-77113CCF4D89}"/>
                </a:ext>
              </a:extLst>
            </p:cNvPr>
            <p:cNvCxnSpPr/>
            <p:nvPr/>
          </p:nvCxnSpPr>
          <p:spPr>
            <a:xfrm>
              <a:off x="2274826" y="6058176"/>
              <a:ext cx="0" cy="531428"/>
            </a:xfrm>
            <a:prstGeom prst="line">
              <a:avLst/>
            </a:prstGeom>
            <a:ln w="25400">
              <a:solidFill>
                <a:srgbClr val="91C4E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85853688"/>
      </p:ext>
    </p:extLst>
  </p:cSld>
  <p:clrMapOvr>
    <a:masterClrMapping/>
  </p:clrMapOvr>
  <mc:AlternateContent xmlns:mc="http://schemas.openxmlformats.org/markup-compatibility/2006" xmlns:p14="http://schemas.microsoft.com/office/powerpoint/2010/main">
    <mc:Choice Requires="p14">
      <p:transition spd="slow" p14:dur="2000" advTm="6345"/>
    </mc:Choice>
    <mc:Fallback xmlns="">
      <p:transition spd="slow" advTm="6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mn-lt"/>
              </a:rPr>
              <a:t>Section 2</a:t>
            </a:r>
          </a:p>
        </p:txBody>
      </p:sp>
      <p:sp>
        <p:nvSpPr>
          <p:cNvPr id="3" name="Content Placeholder 2"/>
          <p:cNvSpPr>
            <a:spLocks noGrp="1"/>
          </p:cNvSpPr>
          <p:nvPr>
            <p:ph idx="1"/>
          </p:nvPr>
        </p:nvSpPr>
        <p:spPr/>
        <p:txBody>
          <a:bodyPr/>
          <a:lstStyle/>
          <a:p>
            <a:endParaRPr lang="en-US" dirty="0"/>
          </a:p>
          <a:p>
            <a:endParaRPr lang="en-US" dirty="0"/>
          </a:p>
          <a:p>
            <a:pPr marL="0" indent="0" algn="ctr">
              <a:buNone/>
            </a:pPr>
            <a:r>
              <a:rPr lang="en-US" b="1" dirty="0"/>
              <a:t>The Phases of the Dynamic Language Learning Progression</a:t>
            </a:r>
          </a:p>
        </p:txBody>
      </p:sp>
      <p:pic>
        <p:nvPicPr>
          <p:cNvPr id="4" name="Sound 3" descr="Click for sound" title="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5" name="Picture 1" descr="cc_by_nc_sa-01ee261355" title="Creative commons logo">
            <a:extLst>
              <a:ext uri="{FF2B5EF4-FFF2-40B4-BE49-F238E27FC236}">
                <a16:creationId xmlns:a16="http://schemas.microsoft.com/office/drawing/2014/main" id="{5782B762-DB3D-544E-8A46-2477077A1A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6473" y="6294331"/>
            <a:ext cx="836126" cy="2952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E3DC7948-D38B-E047-9043-4E1FC9D33371}"/>
              </a:ext>
            </a:extLst>
          </p:cNvPr>
          <p:cNvSpPr>
            <a:spLocks noChangeArrowheads="1"/>
          </p:cNvSpPr>
          <p:nvPr/>
        </p:nvSpPr>
        <p:spPr bwMode="auto">
          <a:xfrm>
            <a:off x="3232601" y="6417528"/>
            <a:ext cx="87772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971800" algn="ctr"/>
                <a:tab pos="5943600" algn="r"/>
              </a:tabLst>
              <a:defRPr>
                <a:solidFill>
                  <a:schemeClr val="tx1"/>
                </a:solidFill>
                <a:latin typeface="Arial" pitchFamily="34" charset="0"/>
                <a:cs typeface="Arial" pitchFamily="34" charset="0"/>
              </a:defRPr>
            </a:lvl1pPr>
            <a:lvl2pPr marL="457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2pPr>
            <a:lvl3pPr marL="914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3pPr>
            <a:lvl4pPr marL="1371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4pPr>
            <a:lvl5pPr marL="18288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5pPr>
            <a:lvl6pPr marL="22860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6pPr>
            <a:lvl7pPr marL="2743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7pPr>
            <a:lvl8pPr marL="3200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8pPr>
            <a:lvl9pPr marL="3657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US" altLang="zh-CN" sz="1100" b="0" i="0" u="none" strike="noStrike" cap="none" normalizeH="0" baseline="0" dirty="0">
                <a:ln>
                  <a:noFill/>
                </a:ln>
                <a:solidFill>
                  <a:schemeClr val="tx1"/>
                </a:solidFill>
                <a:effectLst/>
                <a:latin typeface="Calibri" pitchFamily="34" charset="0"/>
                <a:ea typeface="DengXian"/>
                <a:cs typeface="Times New Roman" pitchFamily="18" charset="0"/>
              </a:rPr>
              <a:t>This content is offered by the Oregon Department of Education under a </a:t>
            </a:r>
            <a:r>
              <a:rPr kumimoji="0" lang="en-US" altLang="zh-CN" sz="900" b="1" i="0" u="none" strike="noStrike" cap="none" normalizeH="0" baseline="0" dirty="0">
                <a:ln>
                  <a:noFill/>
                </a:ln>
                <a:solidFill>
                  <a:schemeClr val="tx1"/>
                </a:solidFill>
                <a:effectLst/>
                <a:latin typeface="Calibri" pitchFamily="34" charset="0"/>
                <a:ea typeface="DengXian"/>
                <a:cs typeface="Times New Roman" pitchFamily="18" charset="0"/>
                <a:hlinkClick r:id="rId7"/>
              </a:rPr>
              <a:t>Creative Commons Attribution Non-Commercial Share Alike 4.0 </a:t>
            </a:r>
            <a:r>
              <a:rPr kumimoji="0" lang="en-US" altLang="zh-CN" sz="900" b="0" i="0" u="none" strike="noStrike" cap="none" normalizeH="0" baseline="0" dirty="0">
                <a:ln>
                  <a:noFill/>
                </a:ln>
                <a:solidFill>
                  <a:schemeClr val="tx1"/>
                </a:solidFill>
                <a:effectLst/>
                <a:latin typeface="Calibri" pitchFamily="34" charset="0"/>
                <a:ea typeface="DengXian"/>
                <a:cs typeface="Times New Roman" pitchFamily="18" charset="0"/>
                <a:hlinkClick r:id="rId7"/>
              </a:rPr>
              <a:t>license</a:t>
            </a:r>
            <a:endParaRPr kumimoji="0" lang="en-US" altLang="zh-CN" sz="2000" b="0" i="0" u="none" strike="noStrike" cap="none" normalizeH="0" baseline="0" dirty="0">
              <a:ln>
                <a:noFill/>
              </a:ln>
              <a:solidFill>
                <a:schemeClr val="tx1"/>
              </a:solidFill>
              <a:effectLst/>
              <a:latin typeface="Arial" pitchFamily="34" charset="0"/>
              <a:cs typeface="Arial" pitchFamily="34" charset="0"/>
            </a:endParaRPr>
          </a:p>
        </p:txBody>
      </p:sp>
      <p:grpSp>
        <p:nvGrpSpPr>
          <p:cNvPr id="7" name="Group 6" title="Oregon Department of Education logo">
            <a:extLst>
              <a:ext uri="{FF2B5EF4-FFF2-40B4-BE49-F238E27FC236}">
                <a16:creationId xmlns:a16="http://schemas.microsoft.com/office/drawing/2014/main" id="{48E2B11C-3D6B-AE4C-B8AC-8EBA51F664C9}"/>
              </a:ext>
            </a:extLst>
          </p:cNvPr>
          <p:cNvGrpSpPr/>
          <p:nvPr/>
        </p:nvGrpSpPr>
        <p:grpSpPr>
          <a:xfrm>
            <a:off x="270264" y="6042874"/>
            <a:ext cx="2185331" cy="594995"/>
            <a:chOff x="270933" y="6042872"/>
            <a:chExt cx="2190750" cy="594995"/>
          </a:xfrm>
        </p:grpSpPr>
        <p:pic>
          <p:nvPicPr>
            <p:cNvPr id="8" name="Picture 7" title="Oregon Department of Education logo">
              <a:extLst>
                <a:ext uri="{FF2B5EF4-FFF2-40B4-BE49-F238E27FC236}">
                  <a16:creationId xmlns:a16="http://schemas.microsoft.com/office/drawing/2014/main" id="{7BB80ECA-BD46-274C-B872-88E1C2AABA2B}"/>
                </a:ext>
              </a:extLst>
            </p:cNvPr>
            <p:cNvPicPr/>
            <p:nvPr/>
          </p:nvPicPr>
          <p:blipFill rotWithShape="1">
            <a:blip r:embed="rId8" cstate="print">
              <a:extLst>
                <a:ext uri="{28A0092B-C50C-407E-A947-70E740481C1C}">
                  <a14:useLocalDpi xmlns:a14="http://schemas.microsoft.com/office/drawing/2010/main" val="0"/>
                </a:ext>
              </a:extLst>
            </a:blip>
            <a:srcRect l="6358" t="20364" b="15632"/>
            <a:stretch/>
          </p:blipFill>
          <p:spPr bwMode="auto">
            <a:xfrm>
              <a:off x="270933" y="6042872"/>
              <a:ext cx="2190750" cy="594995"/>
            </a:xfrm>
            <a:prstGeom prst="rect">
              <a:avLst/>
            </a:prstGeom>
            <a:noFill/>
            <a:ln>
              <a:noFill/>
            </a:ln>
            <a:extLst>
              <a:ext uri="{53640926-AAD7-44D8-BBD7-CCE9431645EC}">
                <a14:shadowObscured xmlns:a14="http://schemas.microsoft.com/office/drawing/2010/main"/>
              </a:ext>
            </a:extLst>
          </p:spPr>
        </p:pic>
        <p:cxnSp>
          <p:nvCxnSpPr>
            <p:cNvPr id="9" name="Straight Connector 8">
              <a:extLst>
                <a:ext uri="{FF2B5EF4-FFF2-40B4-BE49-F238E27FC236}">
                  <a16:creationId xmlns:a16="http://schemas.microsoft.com/office/drawing/2014/main" id="{6D2D1F0B-E3A7-C543-90D6-2164CDDA7DDF}"/>
                </a:ext>
              </a:extLst>
            </p:cNvPr>
            <p:cNvCxnSpPr/>
            <p:nvPr/>
          </p:nvCxnSpPr>
          <p:spPr>
            <a:xfrm>
              <a:off x="2274826" y="6058176"/>
              <a:ext cx="0" cy="531428"/>
            </a:xfrm>
            <a:prstGeom prst="line">
              <a:avLst/>
            </a:prstGeom>
            <a:ln w="25400">
              <a:solidFill>
                <a:srgbClr val="91C4E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7053010"/>
      </p:ext>
    </p:extLst>
  </p:cSld>
  <p:clrMapOvr>
    <a:masterClrMapping/>
  </p:clrMapOvr>
  <mc:AlternateContent xmlns:mc="http://schemas.openxmlformats.org/markup-compatibility/2006" xmlns:p14="http://schemas.microsoft.com/office/powerpoint/2010/main">
    <mc:Choice Requires="p14">
      <p:transition spd="slow" p14:dur="2000" advTm="11952"/>
    </mc:Choice>
    <mc:Fallback xmlns="">
      <p:transition spd="slow" advTm="11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tx1">
                    <a:lumMod val="95000"/>
                    <a:lumOff val="5000"/>
                  </a:schemeClr>
                </a:solidFill>
                <a:latin typeface="+mn-lt"/>
              </a:rPr>
              <a:t>Finding the Best Fit on the DLLP</a:t>
            </a:r>
          </a:p>
        </p:txBody>
      </p:sp>
      <p:graphicFrame>
        <p:nvGraphicFramePr>
          <p:cNvPr id="4" name="Diagram 3" descr="Flow chart--Emerging, Developing, Controlled...each followed by the question of &quot;Best fit?&quot;"/>
          <p:cNvGraphicFramePr/>
          <p:nvPr>
            <p:extLst>
              <p:ext uri="{D42A27DB-BD31-4B8C-83A1-F6EECF244321}">
                <p14:modId xmlns:p14="http://schemas.microsoft.com/office/powerpoint/2010/main" val="3819746407"/>
              </p:ext>
            </p:extLst>
          </p:nvPr>
        </p:nvGraphicFramePr>
        <p:xfrm>
          <a:off x="4922088" y="2251963"/>
          <a:ext cx="5683066" cy="28507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 name="Group 4" descr="Not (yet) evident" title="Box to the left of flow chart"/>
          <p:cNvGrpSpPr/>
          <p:nvPr/>
        </p:nvGrpSpPr>
        <p:grpSpPr>
          <a:xfrm>
            <a:off x="2962496" y="3140724"/>
            <a:ext cx="1479887" cy="1246319"/>
            <a:chOff x="55666" y="871127"/>
            <a:chExt cx="1728439" cy="1140302"/>
          </a:xfrm>
        </p:grpSpPr>
        <p:sp>
          <p:nvSpPr>
            <p:cNvPr id="6" name="Rounded Rectangle 5"/>
            <p:cNvSpPr/>
            <p:nvPr/>
          </p:nvSpPr>
          <p:spPr>
            <a:xfrm>
              <a:off x="79186" y="871127"/>
              <a:ext cx="1704919" cy="1140302"/>
            </a:xfrm>
            <a:prstGeom prst="roundRect">
              <a:avLst/>
            </a:prstGeom>
            <a:solidFill>
              <a:srgbClr val="F79646">
                <a:alpha val="12157"/>
              </a:srgbClr>
            </a:solidFill>
            <a:ln>
              <a:solidFill>
                <a:srgbClr val="C0504D"/>
              </a:solidFill>
            </a:ln>
          </p:spPr>
          <p:style>
            <a:lnRef idx="0">
              <a:scrgbClr r="0" g="0" b="0"/>
            </a:lnRef>
            <a:fillRef idx="3">
              <a:scrgbClr r="0" g="0" b="0"/>
            </a:fillRef>
            <a:effectRef idx="2">
              <a:schemeClr val="accent1">
                <a:hueOff val="0"/>
                <a:satOff val="0"/>
                <a:lumOff val="0"/>
                <a:alphaOff val="0"/>
              </a:schemeClr>
            </a:effectRef>
            <a:fontRef idx="minor">
              <a:schemeClr val="lt1"/>
            </a:fontRef>
          </p:style>
        </p:sp>
        <p:sp>
          <p:nvSpPr>
            <p:cNvPr id="7" name="Rounded Rectangle 4"/>
            <p:cNvSpPr txBox="1"/>
            <p:nvPr/>
          </p:nvSpPr>
          <p:spPr>
            <a:xfrm>
              <a:off x="55666" y="1002214"/>
              <a:ext cx="1728439" cy="9376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dirty="0">
                  <a:solidFill>
                    <a:schemeClr val="tx1"/>
                  </a:solidFill>
                  <a:latin typeface="Avenir LT Std 35 Light" panose="020B0402020203020204" pitchFamily="34" charset="0"/>
                </a:rPr>
                <a:t>Not (Yet)</a:t>
              </a:r>
            </a:p>
            <a:p>
              <a:pPr lvl="0" algn="ctr" defTabSz="889000">
                <a:lnSpc>
                  <a:spcPct val="90000"/>
                </a:lnSpc>
                <a:spcBef>
                  <a:spcPct val="0"/>
                </a:spcBef>
                <a:spcAft>
                  <a:spcPct val="35000"/>
                </a:spcAft>
              </a:pPr>
              <a:r>
                <a:rPr lang="en-US" sz="2000" kern="1200" dirty="0">
                  <a:solidFill>
                    <a:schemeClr val="tx1"/>
                  </a:solidFill>
                  <a:latin typeface="Avenir LT Std 35 Light" panose="020B0402020203020204" pitchFamily="34" charset="0"/>
                </a:rPr>
                <a:t>Evident</a:t>
              </a:r>
              <a:endParaRPr lang="en-US" sz="2700" kern="1200" dirty="0">
                <a:latin typeface="Avenir LT Std 35 Light" panose="020B0402020203020204" pitchFamily="34" charset="0"/>
              </a:endParaRPr>
            </a:p>
          </p:txBody>
        </p:sp>
      </p:grpSp>
      <p:pic>
        <p:nvPicPr>
          <p:cNvPr id="9" name="Sound 8" descr="Click for sound" title="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pic>
        <p:nvPicPr>
          <p:cNvPr id="10" name="Picture 1" descr="cc_by_nc_sa-01ee261355" title="Creative commons logo">
            <a:extLst>
              <a:ext uri="{FF2B5EF4-FFF2-40B4-BE49-F238E27FC236}">
                <a16:creationId xmlns:a16="http://schemas.microsoft.com/office/drawing/2014/main" id="{6042FD95-2641-074D-AB0D-A4953A279A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96473" y="6294331"/>
            <a:ext cx="836126" cy="29527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a:extLst>
              <a:ext uri="{FF2B5EF4-FFF2-40B4-BE49-F238E27FC236}">
                <a16:creationId xmlns:a16="http://schemas.microsoft.com/office/drawing/2014/main" id="{77A1722D-BCF8-F24E-9DC7-5EF5FF424EA5}"/>
              </a:ext>
            </a:extLst>
          </p:cNvPr>
          <p:cNvSpPr>
            <a:spLocks noChangeArrowheads="1"/>
          </p:cNvSpPr>
          <p:nvPr/>
        </p:nvSpPr>
        <p:spPr bwMode="auto">
          <a:xfrm>
            <a:off x="3232601" y="6417528"/>
            <a:ext cx="87772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971800" algn="ctr"/>
                <a:tab pos="5943600" algn="r"/>
              </a:tabLst>
              <a:defRPr>
                <a:solidFill>
                  <a:schemeClr val="tx1"/>
                </a:solidFill>
                <a:latin typeface="Arial" pitchFamily="34" charset="0"/>
                <a:cs typeface="Arial" pitchFamily="34" charset="0"/>
              </a:defRPr>
            </a:lvl1pPr>
            <a:lvl2pPr marL="457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2pPr>
            <a:lvl3pPr marL="914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3pPr>
            <a:lvl4pPr marL="1371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4pPr>
            <a:lvl5pPr marL="18288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5pPr>
            <a:lvl6pPr marL="22860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6pPr>
            <a:lvl7pPr marL="2743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7pPr>
            <a:lvl8pPr marL="3200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8pPr>
            <a:lvl9pPr marL="3657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US" altLang="zh-CN" sz="1100" b="0" i="0" u="none" strike="noStrike" cap="none" normalizeH="0" baseline="0" dirty="0">
                <a:ln>
                  <a:noFill/>
                </a:ln>
                <a:solidFill>
                  <a:schemeClr val="tx1"/>
                </a:solidFill>
                <a:effectLst/>
                <a:latin typeface="Calibri" pitchFamily="34" charset="0"/>
                <a:ea typeface="DengXian"/>
                <a:cs typeface="Times New Roman" pitchFamily="18" charset="0"/>
              </a:rPr>
              <a:t>This content is offered by the Oregon Department of Education under a </a:t>
            </a:r>
            <a:r>
              <a:rPr kumimoji="0" lang="en-US" altLang="zh-CN" sz="900" b="1" i="0" u="none" strike="noStrike" cap="none" normalizeH="0" baseline="0" dirty="0">
                <a:ln>
                  <a:noFill/>
                </a:ln>
                <a:solidFill>
                  <a:schemeClr val="tx1"/>
                </a:solidFill>
                <a:effectLst/>
                <a:latin typeface="Calibri" pitchFamily="34" charset="0"/>
                <a:ea typeface="DengXian"/>
                <a:cs typeface="Times New Roman" pitchFamily="18" charset="0"/>
                <a:hlinkClick r:id="rId12"/>
              </a:rPr>
              <a:t>Creative Commons Attribution Non-Commercial Share Alike 4.0 </a:t>
            </a:r>
            <a:r>
              <a:rPr kumimoji="0" lang="en-US" altLang="zh-CN" sz="900" b="0" i="0" u="none" strike="noStrike" cap="none" normalizeH="0" baseline="0" dirty="0">
                <a:ln>
                  <a:noFill/>
                </a:ln>
                <a:solidFill>
                  <a:schemeClr val="tx1"/>
                </a:solidFill>
                <a:effectLst/>
                <a:latin typeface="Calibri" pitchFamily="34" charset="0"/>
                <a:ea typeface="DengXian"/>
                <a:cs typeface="Times New Roman" pitchFamily="18" charset="0"/>
                <a:hlinkClick r:id="rId12"/>
              </a:rPr>
              <a:t>license</a:t>
            </a:r>
            <a:endParaRPr kumimoji="0" lang="en-US" altLang="zh-CN" sz="2000" b="0" i="0" u="none" strike="noStrike" cap="none" normalizeH="0" baseline="0" dirty="0">
              <a:ln>
                <a:noFill/>
              </a:ln>
              <a:solidFill>
                <a:schemeClr val="tx1"/>
              </a:solidFill>
              <a:effectLst/>
              <a:latin typeface="Arial" pitchFamily="34" charset="0"/>
              <a:cs typeface="Arial" pitchFamily="34" charset="0"/>
            </a:endParaRPr>
          </a:p>
        </p:txBody>
      </p:sp>
      <p:grpSp>
        <p:nvGrpSpPr>
          <p:cNvPr id="12" name="Group 11" title="Oregon Department of Education logo">
            <a:extLst>
              <a:ext uri="{FF2B5EF4-FFF2-40B4-BE49-F238E27FC236}">
                <a16:creationId xmlns:a16="http://schemas.microsoft.com/office/drawing/2014/main" id="{8FC9FF95-5D14-E44D-987B-9FE8F63C052B}"/>
              </a:ext>
            </a:extLst>
          </p:cNvPr>
          <p:cNvGrpSpPr/>
          <p:nvPr/>
        </p:nvGrpSpPr>
        <p:grpSpPr>
          <a:xfrm>
            <a:off x="270264" y="6042874"/>
            <a:ext cx="2185331" cy="594995"/>
            <a:chOff x="270933" y="6042872"/>
            <a:chExt cx="2190750" cy="594995"/>
          </a:xfrm>
        </p:grpSpPr>
        <p:pic>
          <p:nvPicPr>
            <p:cNvPr id="13" name="Picture 12" title="Oregon Department of Education logo">
              <a:extLst>
                <a:ext uri="{FF2B5EF4-FFF2-40B4-BE49-F238E27FC236}">
                  <a16:creationId xmlns:a16="http://schemas.microsoft.com/office/drawing/2014/main" id="{C6E06B1D-2403-DB4B-845F-07907AC3F613}"/>
                </a:ext>
              </a:extLst>
            </p:cNvPr>
            <p:cNvPicPr/>
            <p:nvPr/>
          </p:nvPicPr>
          <p:blipFill rotWithShape="1">
            <a:blip r:embed="rId13" cstate="print">
              <a:extLst>
                <a:ext uri="{28A0092B-C50C-407E-A947-70E740481C1C}">
                  <a14:useLocalDpi xmlns:a14="http://schemas.microsoft.com/office/drawing/2010/main" val="0"/>
                </a:ext>
              </a:extLst>
            </a:blip>
            <a:srcRect l="6358" t="20364" b="15632"/>
            <a:stretch/>
          </p:blipFill>
          <p:spPr bwMode="auto">
            <a:xfrm>
              <a:off x="270933" y="6042872"/>
              <a:ext cx="2190750" cy="594995"/>
            </a:xfrm>
            <a:prstGeom prst="rect">
              <a:avLst/>
            </a:prstGeom>
            <a:noFill/>
            <a:ln>
              <a:noFill/>
            </a:ln>
            <a:extLst>
              <a:ext uri="{53640926-AAD7-44D8-BBD7-CCE9431645EC}">
                <a14:shadowObscured xmlns:a14="http://schemas.microsoft.com/office/drawing/2010/main"/>
              </a:ext>
            </a:extLst>
          </p:spPr>
        </p:pic>
        <p:cxnSp>
          <p:nvCxnSpPr>
            <p:cNvPr id="14" name="Straight Connector 13">
              <a:extLst>
                <a:ext uri="{FF2B5EF4-FFF2-40B4-BE49-F238E27FC236}">
                  <a16:creationId xmlns:a16="http://schemas.microsoft.com/office/drawing/2014/main" id="{FEF99629-D6ED-6C47-9B4A-45B1D83CAE7D}"/>
                </a:ext>
              </a:extLst>
            </p:cNvPr>
            <p:cNvCxnSpPr/>
            <p:nvPr/>
          </p:nvCxnSpPr>
          <p:spPr>
            <a:xfrm>
              <a:off x="2274826" y="6058176"/>
              <a:ext cx="0" cy="531428"/>
            </a:xfrm>
            <a:prstGeom prst="line">
              <a:avLst/>
            </a:prstGeom>
            <a:ln w="25400">
              <a:solidFill>
                <a:srgbClr val="91C4E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27179815"/>
      </p:ext>
    </p:extLst>
  </p:cSld>
  <p:clrMapOvr>
    <a:masterClrMapping/>
  </p:clrMapOvr>
  <mc:AlternateContent xmlns:mc="http://schemas.openxmlformats.org/markup-compatibility/2006" xmlns:p14="http://schemas.microsoft.com/office/powerpoint/2010/main">
    <mc:Choice Requires="p14">
      <p:transition spd="slow" p14:dur="2000" advTm="51029"/>
    </mc:Choice>
    <mc:Fallback xmlns="">
      <p:transition spd="slow" advTm="51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9"/>
                </p:tgtEl>
              </p:cMediaNode>
            </p:audio>
          </p:childTnLst>
        </p:cTn>
      </p:par>
    </p:tnLst>
    <p:bldLst>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074384"/>
            <a:ext cx="11278537" cy="1631216"/>
          </a:xfrm>
          <a:prstGeom prst="rect">
            <a:avLst/>
          </a:prstGeom>
          <a:noFill/>
        </p:spPr>
        <p:txBody>
          <a:bodyPr wrap="none" rtlCol="0">
            <a:spAutoFit/>
          </a:bodyPr>
          <a:lstStyle/>
          <a:p>
            <a:pPr lvl="0">
              <a:defRPr/>
            </a:pPr>
            <a:endParaRPr lang="en-US" sz="2000" dirty="0"/>
          </a:p>
          <a:p>
            <a:pPr lvl="0">
              <a:defRPr/>
            </a:pPr>
            <a:r>
              <a:rPr lang="en-US" sz="2000" dirty="0"/>
              <a:t>Decide on the student’s ’best fit’ then ask: </a:t>
            </a:r>
            <a:r>
              <a:rPr lang="en-US" sz="2000" i="1" dirty="0"/>
              <a:t>In what ways does this student need to grow in topic vocabulary</a:t>
            </a:r>
          </a:p>
          <a:p>
            <a:pPr lvl="0">
              <a:defRPr/>
            </a:pPr>
            <a:r>
              <a:rPr lang="en-US" sz="2000" i="1" dirty="0"/>
              <a:t> to show a more sophisticated performance?</a:t>
            </a:r>
            <a:endParaRPr lang="en-US" sz="2000" dirty="0"/>
          </a:p>
          <a:p>
            <a:pPr lvl="0">
              <a:defRPr/>
            </a:pPr>
            <a:endParaRPr lang="en-US" sz="2000" dirty="0"/>
          </a:p>
          <a:p>
            <a:endParaRPr lang="en-US" sz="2000" dirty="0"/>
          </a:p>
        </p:txBody>
      </p:sp>
      <p:pic>
        <p:nvPicPr>
          <p:cNvPr id="5" name="Picture 4" descr="Image of Sophistication of Topic Vocabulary progression" title="Image from DLLP"/>
          <p:cNvPicPr/>
          <p:nvPr/>
        </p:nvPicPr>
        <p:blipFill>
          <a:blip r:embed="rId5">
            <a:extLst>
              <a:ext uri="{28A0092B-C50C-407E-A947-70E740481C1C}">
                <a14:useLocalDpi xmlns:a14="http://schemas.microsoft.com/office/drawing/2010/main" val="0"/>
              </a:ext>
            </a:extLst>
          </a:blip>
          <a:srcRect/>
          <a:stretch>
            <a:fillRect/>
          </a:stretch>
        </p:blipFill>
        <p:spPr bwMode="auto">
          <a:xfrm>
            <a:off x="1898249" y="1737042"/>
            <a:ext cx="7905508" cy="3737783"/>
          </a:xfrm>
          <a:prstGeom prst="rect">
            <a:avLst/>
          </a:prstGeom>
          <a:noFill/>
        </p:spPr>
      </p:pic>
      <p:pic>
        <p:nvPicPr>
          <p:cNvPr id="8" name="Sound 7" descr="Click for sound" title="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7" name="Picture 1" descr="cc_by_nc_sa-01ee261355" title="Creative commons logo">
            <a:extLst>
              <a:ext uri="{FF2B5EF4-FFF2-40B4-BE49-F238E27FC236}">
                <a16:creationId xmlns:a16="http://schemas.microsoft.com/office/drawing/2014/main" id="{E7AB1890-32BE-314F-8F3B-796F1E6D2C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6473" y="6387319"/>
            <a:ext cx="836126" cy="2952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C6FBD0F2-7EA6-3A46-BC13-A9EB71BC5A67}"/>
              </a:ext>
            </a:extLst>
          </p:cNvPr>
          <p:cNvSpPr>
            <a:spLocks noChangeArrowheads="1"/>
          </p:cNvSpPr>
          <p:nvPr/>
        </p:nvSpPr>
        <p:spPr bwMode="auto">
          <a:xfrm>
            <a:off x="3232601" y="6510516"/>
            <a:ext cx="87772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971800" algn="ctr"/>
                <a:tab pos="5943600" algn="r"/>
              </a:tabLst>
              <a:defRPr>
                <a:solidFill>
                  <a:schemeClr val="tx1"/>
                </a:solidFill>
                <a:latin typeface="Arial" pitchFamily="34" charset="0"/>
                <a:cs typeface="Arial" pitchFamily="34" charset="0"/>
              </a:defRPr>
            </a:lvl1pPr>
            <a:lvl2pPr marL="457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2pPr>
            <a:lvl3pPr marL="914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3pPr>
            <a:lvl4pPr marL="1371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4pPr>
            <a:lvl5pPr marL="18288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5pPr>
            <a:lvl6pPr marL="22860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6pPr>
            <a:lvl7pPr marL="2743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7pPr>
            <a:lvl8pPr marL="3200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8pPr>
            <a:lvl9pPr marL="3657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US" altLang="zh-CN" sz="1100" b="0" i="0" u="none" strike="noStrike" cap="none" normalizeH="0" baseline="0" dirty="0">
                <a:ln>
                  <a:noFill/>
                </a:ln>
                <a:solidFill>
                  <a:schemeClr val="tx1"/>
                </a:solidFill>
                <a:effectLst/>
                <a:latin typeface="Calibri" pitchFamily="34" charset="0"/>
                <a:ea typeface="DengXian"/>
                <a:cs typeface="Times New Roman" pitchFamily="18" charset="0"/>
              </a:rPr>
              <a:t>This content is offered by the Oregon Department of Education under a </a:t>
            </a:r>
            <a:r>
              <a:rPr kumimoji="0" lang="en-US" altLang="zh-CN" sz="900" b="1" i="0" u="none" strike="noStrike" cap="none" normalizeH="0" baseline="0" dirty="0">
                <a:ln>
                  <a:noFill/>
                </a:ln>
                <a:solidFill>
                  <a:schemeClr val="tx1"/>
                </a:solidFill>
                <a:effectLst/>
                <a:latin typeface="Calibri" pitchFamily="34" charset="0"/>
                <a:ea typeface="DengXian"/>
                <a:cs typeface="Times New Roman" pitchFamily="18" charset="0"/>
                <a:hlinkClick r:id="rId8"/>
              </a:rPr>
              <a:t>Creative Commons Attribution Non-Commercial Share Alike 4.0 </a:t>
            </a:r>
            <a:r>
              <a:rPr kumimoji="0" lang="en-US" altLang="zh-CN" sz="900" b="0" i="0" u="none" strike="noStrike" cap="none" normalizeH="0" baseline="0" dirty="0">
                <a:ln>
                  <a:noFill/>
                </a:ln>
                <a:solidFill>
                  <a:schemeClr val="tx1"/>
                </a:solidFill>
                <a:effectLst/>
                <a:latin typeface="Calibri" pitchFamily="34" charset="0"/>
                <a:ea typeface="DengXian"/>
                <a:cs typeface="Times New Roman" pitchFamily="18" charset="0"/>
                <a:hlinkClick r:id="rId8"/>
              </a:rPr>
              <a:t>license</a:t>
            </a:r>
            <a:endParaRPr kumimoji="0" lang="en-US" altLang="zh-CN" sz="2000" b="0" i="0" u="none" strike="noStrike" cap="none" normalizeH="0" baseline="0" dirty="0">
              <a:ln>
                <a:noFill/>
              </a:ln>
              <a:solidFill>
                <a:schemeClr val="tx1"/>
              </a:solidFill>
              <a:effectLst/>
              <a:latin typeface="Arial" pitchFamily="34" charset="0"/>
              <a:cs typeface="Arial" pitchFamily="34" charset="0"/>
            </a:endParaRPr>
          </a:p>
        </p:txBody>
      </p:sp>
      <p:grpSp>
        <p:nvGrpSpPr>
          <p:cNvPr id="10" name="Group 9" title="Oregon Department of Education logo">
            <a:extLst>
              <a:ext uri="{FF2B5EF4-FFF2-40B4-BE49-F238E27FC236}">
                <a16:creationId xmlns:a16="http://schemas.microsoft.com/office/drawing/2014/main" id="{A58E1199-1D17-4B4C-A7FA-887566661571}"/>
              </a:ext>
            </a:extLst>
          </p:cNvPr>
          <p:cNvGrpSpPr/>
          <p:nvPr/>
        </p:nvGrpSpPr>
        <p:grpSpPr>
          <a:xfrm>
            <a:off x="270264" y="6135862"/>
            <a:ext cx="2185331" cy="594995"/>
            <a:chOff x="270933" y="6042872"/>
            <a:chExt cx="2190750" cy="594995"/>
          </a:xfrm>
        </p:grpSpPr>
        <p:pic>
          <p:nvPicPr>
            <p:cNvPr id="11" name="Picture 10" title="Oregon Department of Education logo">
              <a:extLst>
                <a:ext uri="{FF2B5EF4-FFF2-40B4-BE49-F238E27FC236}">
                  <a16:creationId xmlns:a16="http://schemas.microsoft.com/office/drawing/2014/main" id="{4E6F8DE8-2AE2-7F4E-8548-AF7AB086DD98}"/>
                </a:ext>
              </a:extLst>
            </p:cNvPr>
            <p:cNvPicPr/>
            <p:nvPr/>
          </p:nvPicPr>
          <p:blipFill rotWithShape="1">
            <a:blip r:embed="rId9" cstate="print">
              <a:extLst>
                <a:ext uri="{28A0092B-C50C-407E-A947-70E740481C1C}">
                  <a14:useLocalDpi xmlns:a14="http://schemas.microsoft.com/office/drawing/2010/main" val="0"/>
                </a:ext>
              </a:extLst>
            </a:blip>
            <a:srcRect l="6358" t="20364" b="15632"/>
            <a:stretch/>
          </p:blipFill>
          <p:spPr bwMode="auto">
            <a:xfrm>
              <a:off x="270933" y="6042872"/>
              <a:ext cx="2190750" cy="594995"/>
            </a:xfrm>
            <a:prstGeom prst="rect">
              <a:avLst/>
            </a:prstGeom>
            <a:noFill/>
            <a:ln>
              <a:noFill/>
            </a:ln>
            <a:extLst>
              <a:ext uri="{53640926-AAD7-44D8-BBD7-CCE9431645EC}">
                <a14:shadowObscured xmlns:a14="http://schemas.microsoft.com/office/drawing/2010/main"/>
              </a:ext>
            </a:extLst>
          </p:spPr>
        </p:pic>
        <p:cxnSp>
          <p:nvCxnSpPr>
            <p:cNvPr id="12" name="Straight Connector 11">
              <a:extLst>
                <a:ext uri="{FF2B5EF4-FFF2-40B4-BE49-F238E27FC236}">
                  <a16:creationId xmlns:a16="http://schemas.microsoft.com/office/drawing/2014/main" id="{D25B98AE-824E-F743-A130-61561BC1EFF6}"/>
                </a:ext>
              </a:extLst>
            </p:cNvPr>
            <p:cNvCxnSpPr/>
            <p:nvPr/>
          </p:nvCxnSpPr>
          <p:spPr>
            <a:xfrm>
              <a:off x="2274826" y="6058176"/>
              <a:ext cx="0" cy="531428"/>
            </a:xfrm>
            <a:prstGeom prst="line">
              <a:avLst/>
            </a:prstGeom>
            <a:ln w="25400">
              <a:solidFill>
                <a:srgbClr val="91C4EF"/>
              </a:solidFill>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190A6C83-E878-0E4F-A98F-EB3ABD5499D3}"/>
              </a:ext>
            </a:extLst>
          </p:cNvPr>
          <p:cNvSpPr>
            <a:spLocks noGrp="1"/>
          </p:cNvSpPr>
          <p:nvPr>
            <p:ph type="title"/>
          </p:nvPr>
        </p:nvSpPr>
        <p:spPr/>
        <p:txBody>
          <a:bodyPr/>
          <a:lstStyle/>
          <a:p>
            <a:r>
              <a:rPr lang="en-US" b="1" dirty="0"/>
              <a:t>Phases of Sophistication of Topic Vocabulary</a:t>
            </a:r>
            <a:br>
              <a:rPr lang="en-US" b="1" dirty="0"/>
            </a:br>
            <a:endParaRPr lang="en-US" dirty="0"/>
          </a:p>
        </p:txBody>
      </p:sp>
    </p:spTree>
    <p:extLst>
      <p:ext uri="{BB962C8B-B14F-4D97-AF65-F5344CB8AC3E}">
        <p14:creationId xmlns:p14="http://schemas.microsoft.com/office/powerpoint/2010/main" val="1912133815"/>
      </p:ext>
    </p:extLst>
  </p:cSld>
  <p:clrMapOvr>
    <a:masterClrMapping/>
  </p:clrMapOvr>
  <mc:AlternateContent xmlns:mc="http://schemas.openxmlformats.org/markup-compatibility/2006" xmlns:p14="http://schemas.microsoft.com/office/powerpoint/2010/main">
    <mc:Choice Requires="p14">
      <p:transition spd="slow" p14:dur="2000" advTm="164288"/>
    </mc:Choice>
    <mc:Fallback xmlns="">
      <p:transition spd="slow" advTm="164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mn-lt"/>
              </a:rPr>
              <a:t>Section 3</a:t>
            </a:r>
          </a:p>
        </p:txBody>
      </p:sp>
      <p:sp>
        <p:nvSpPr>
          <p:cNvPr id="3" name="Content Placeholder 2"/>
          <p:cNvSpPr>
            <a:spLocks noGrp="1"/>
          </p:cNvSpPr>
          <p:nvPr>
            <p:ph idx="1"/>
          </p:nvPr>
        </p:nvSpPr>
        <p:spPr/>
        <p:txBody>
          <a:bodyPr/>
          <a:lstStyle/>
          <a:p>
            <a:endParaRPr lang="en-US" dirty="0"/>
          </a:p>
          <a:p>
            <a:endParaRPr lang="en-US" dirty="0"/>
          </a:p>
          <a:p>
            <a:pPr marL="0" indent="0" algn="ctr">
              <a:buNone/>
            </a:pPr>
            <a:r>
              <a:rPr lang="en-US" b="1" dirty="0"/>
              <a:t>Determining the ‘best fit’ for sophistication of topic vocabulary</a:t>
            </a:r>
          </a:p>
        </p:txBody>
      </p:sp>
      <p:pic>
        <p:nvPicPr>
          <p:cNvPr id="7" name="Sound 6" descr="Click for sound" title="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5" name="Picture 1" descr="cc_by_nc_sa-01ee261355" title="Creative commons logo">
            <a:extLst>
              <a:ext uri="{FF2B5EF4-FFF2-40B4-BE49-F238E27FC236}">
                <a16:creationId xmlns:a16="http://schemas.microsoft.com/office/drawing/2014/main" id="{6179F189-5362-C740-B547-310782E9E5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6473" y="6294331"/>
            <a:ext cx="836126" cy="2952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6B651114-CAB0-C445-8F48-AD79B0D2125E}"/>
              </a:ext>
            </a:extLst>
          </p:cNvPr>
          <p:cNvSpPr>
            <a:spLocks noChangeArrowheads="1"/>
          </p:cNvSpPr>
          <p:nvPr/>
        </p:nvSpPr>
        <p:spPr bwMode="auto">
          <a:xfrm>
            <a:off x="3232601" y="6417528"/>
            <a:ext cx="87772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971800" algn="ctr"/>
                <a:tab pos="5943600" algn="r"/>
              </a:tabLst>
              <a:defRPr>
                <a:solidFill>
                  <a:schemeClr val="tx1"/>
                </a:solidFill>
                <a:latin typeface="Arial" pitchFamily="34" charset="0"/>
                <a:cs typeface="Arial" pitchFamily="34" charset="0"/>
              </a:defRPr>
            </a:lvl1pPr>
            <a:lvl2pPr marL="457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2pPr>
            <a:lvl3pPr marL="914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3pPr>
            <a:lvl4pPr marL="1371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4pPr>
            <a:lvl5pPr marL="18288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5pPr>
            <a:lvl6pPr marL="22860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6pPr>
            <a:lvl7pPr marL="2743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7pPr>
            <a:lvl8pPr marL="3200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8pPr>
            <a:lvl9pPr marL="3657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US" altLang="zh-CN" sz="1100" b="0" i="0" u="none" strike="noStrike" cap="none" normalizeH="0" baseline="0" dirty="0">
                <a:ln>
                  <a:noFill/>
                </a:ln>
                <a:solidFill>
                  <a:schemeClr val="tx1"/>
                </a:solidFill>
                <a:effectLst/>
                <a:latin typeface="Calibri" pitchFamily="34" charset="0"/>
                <a:ea typeface="DengXian"/>
                <a:cs typeface="Times New Roman" pitchFamily="18" charset="0"/>
              </a:rPr>
              <a:t>This content is offered by the Oregon Department of Education under a </a:t>
            </a:r>
            <a:r>
              <a:rPr kumimoji="0" lang="en-US" altLang="zh-CN" sz="900" b="1" i="0" u="none" strike="noStrike" cap="none" normalizeH="0" baseline="0" dirty="0">
                <a:ln>
                  <a:noFill/>
                </a:ln>
                <a:solidFill>
                  <a:schemeClr val="tx1"/>
                </a:solidFill>
                <a:effectLst/>
                <a:latin typeface="Calibri" pitchFamily="34" charset="0"/>
                <a:ea typeface="DengXian"/>
                <a:cs typeface="Times New Roman" pitchFamily="18" charset="0"/>
                <a:hlinkClick r:id="rId7"/>
              </a:rPr>
              <a:t>Creative Commons Attribution Non-Commercial Share Alike 4.0 </a:t>
            </a:r>
            <a:r>
              <a:rPr kumimoji="0" lang="en-US" altLang="zh-CN" sz="900" b="0" i="0" u="none" strike="noStrike" cap="none" normalizeH="0" baseline="0" dirty="0">
                <a:ln>
                  <a:noFill/>
                </a:ln>
                <a:solidFill>
                  <a:schemeClr val="tx1"/>
                </a:solidFill>
                <a:effectLst/>
                <a:latin typeface="Calibri" pitchFamily="34" charset="0"/>
                <a:ea typeface="DengXian"/>
                <a:cs typeface="Times New Roman" pitchFamily="18" charset="0"/>
                <a:hlinkClick r:id="rId7"/>
              </a:rPr>
              <a:t>license</a:t>
            </a:r>
            <a:endParaRPr kumimoji="0" lang="en-US" altLang="zh-CN" sz="2000" b="0" i="0" u="none" strike="noStrike" cap="none" normalizeH="0" baseline="0" dirty="0">
              <a:ln>
                <a:noFill/>
              </a:ln>
              <a:solidFill>
                <a:schemeClr val="tx1"/>
              </a:solidFill>
              <a:effectLst/>
              <a:latin typeface="Arial" pitchFamily="34" charset="0"/>
              <a:cs typeface="Arial" pitchFamily="34" charset="0"/>
            </a:endParaRPr>
          </a:p>
        </p:txBody>
      </p:sp>
      <p:grpSp>
        <p:nvGrpSpPr>
          <p:cNvPr id="8" name="Group 7" title="Oregon Department of Education logo">
            <a:extLst>
              <a:ext uri="{FF2B5EF4-FFF2-40B4-BE49-F238E27FC236}">
                <a16:creationId xmlns:a16="http://schemas.microsoft.com/office/drawing/2014/main" id="{621250EA-CD22-014D-A327-5600DD6D821F}"/>
              </a:ext>
            </a:extLst>
          </p:cNvPr>
          <p:cNvGrpSpPr/>
          <p:nvPr/>
        </p:nvGrpSpPr>
        <p:grpSpPr>
          <a:xfrm>
            <a:off x="270264" y="6042874"/>
            <a:ext cx="2185331" cy="594995"/>
            <a:chOff x="270933" y="6042872"/>
            <a:chExt cx="2190750" cy="594995"/>
          </a:xfrm>
        </p:grpSpPr>
        <p:pic>
          <p:nvPicPr>
            <p:cNvPr id="9" name="Picture 8" title="Oregon Department of Education logo">
              <a:extLst>
                <a:ext uri="{FF2B5EF4-FFF2-40B4-BE49-F238E27FC236}">
                  <a16:creationId xmlns:a16="http://schemas.microsoft.com/office/drawing/2014/main" id="{7C0F44F1-ED94-D943-86EF-D9C98E5BE06D}"/>
                </a:ext>
              </a:extLst>
            </p:cNvPr>
            <p:cNvPicPr/>
            <p:nvPr/>
          </p:nvPicPr>
          <p:blipFill rotWithShape="1">
            <a:blip r:embed="rId8" cstate="print">
              <a:extLst>
                <a:ext uri="{28A0092B-C50C-407E-A947-70E740481C1C}">
                  <a14:useLocalDpi xmlns:a14="http://schemas.microsoft.com/office/drawing/2010/main" val="0"/>
                </a:ext>
              </a:extLst>
            </a:blip>
            <a:srcRect l="6358" t="20364" b="15632"/>
            <a:stretch/>
          </p:blipFill>
          <p:spPr bwMode="auto">
            <a:xfrm>
              <a:off x="270933" y="6042872"/>
              <a:ext cx="2190750" cy="594995"/>
            </a:xfrm>
            <a:prstGeom prst="rect">
              <a:avLst/>
            </a:prstGeom>
            <a:noFill/>
            <a:ln>
              <a:noFill/>
            </a:ln>
            <a:extLst>
              <a:ext uri="{53640926-AAD7-44D8-BBD7-CCE9431645EC}">
                <a14:shadowObscured xmlns:a14="http://schemas.microsoft.com/office/drawing/2010/main"/>
              </a:ext>
            </a:extLst>
          </p:spPr>
        </p:pic>
        <p:cxnSp>
          <p:nvCxnSpPr>
            <p:cNvPr id="10" name="Straight Connector 9">
              <a:extLst>
                <a:ext uri="{FF2B5EF4-FFF2-40B4-BE49-F238E27FC236}">
                  <a16:creationId xmlns:a16="http://schemas.microsoft.com/office/drawing/2014/main" id="{16A9A5B7-960C-1446-86CD-66E814E4A599}"/>
                </a:ext>
              </a:extLst>
            </p:cNvPr>
            <p:cNvCxnSpPr/>
            <p:nvPr/>
          </p:nvCxnSpPr>
          <p:spPr>
            <a:xfrm>
              <a:off x="2274826" y="6058176"/>
              <a:ext cx="0" cy="531428"/>
            </a:xfrm>
            <a:prstGeom prst="line">
              <a:avLst/>
            </a:prstGeom>
            <a:ln w="25400">
              <a:solidFill>
                <a:srgbClr val="91C4E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4878691"/>
      </p:ext>
    </p:extLst>
  </p:cSld>
  <p:clrMapOvr>
    <a:masterClrMapping/>
  </p:clrMapOvr>
  <mc:AlternateContent xmlns:mc="http://schemas.openxmlformats.org/markup-compatibility/2006" xmlns:p14="http://schemas.microsoft.com/office/powerpoint/2010/main">
    <mc:Choice Requires="p14">
      <p:transition spd="slow" p14:dur="2000" advTm="19509"/>
    </mc:Choice>
    <mc:Fallback xmlns="">
      <p:transition spd="slow" advTm="19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a:spLocks noChangeArrowheads="1"/>
          </p:cNvSpPr>
          <p:nvPr/>
        </p:nvSpPr>
        <p:spPr bwMode="auto">
          <a:xfrm>
            <a:off x="1260764" y="1427019"/>
            <a:ext cx="9365672" cy="2513243"/>
          </a:xfrm>
          <a:prstGeom prst="wedgeRoundRectCallout">
            <a:avLst>
              <a:gd name="adj1" fmla="val -881"/>
              <a:gd name="adj2" fmla="val 109449"/>
              <a:gd name="adj3" fmla="val 16667"/>
            </a:avLst>
          </a:prstGeom>
          <a:gradFill rotWithShape="1">
            <a:gsLst>
              <a:gs pos="0">
                <a:srgbClr val="FAC090"/>
              </a:gs>
              <a:gs pos="100000">
                <a:srgbClr val="FAC090"/>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wrap="square" anchor="ctr">
            <a:noAutofit/>
          </a:bodyPr>
          <a:lstStyle/>
          <a:p>
            <a:pPr marL="0" marR="0" fontAlgn="base">
              <a:spcBef>
                <a:spcPts val="0"/>
              </a:spcBef>
              <a:spcAft>
                <a:spcPts val="0"/>
              </a:spcAft>
            </a:pPr>
            <a:endParaRPr lang="en-US" sz="2800" i="1" kern="1200" dirty="0">
              <a:solidFill>
                <a:srgbClr val="000000"/>
              </a:solidFill>
              <a:effectLst/>
              <a:latin typeface="Times New Roman" charset="0"/>
              <a:ea typeface="Times New Roman" charset="0"/>
              <a:cs typeface="Times New Roman" charset="0"/>
            </a:endParaRPr>
          </a:p>
          <a:p>
            <a:pPr marL="0" marR="0" fontAlgn="base">
              <a:spcBef>
                <a:spcPts val="0"/>
              </a:spcBef>
              <a:spcAft>
                <a:spcPts val="0"/>
              </a:spcAft>
            </a:pPr>
            <a:endParaRPr lang="en-US" sz="2800" i="1" dirty="0">
              <a:solidFill>
                <a:srgbClr val="000000"/>
              </a:solidFill>
              <a:latin typeface="Times New Roman" charset="0"/>
              <a:ea typeface="Times New Roman" charset="0"/>
              <a:cs typeface="Times New Roman" charset="0"/>
            </a:endParaRPr>
          </a:p>
          <a:p>
            <a:pPr marL="0" marR="0" fontAlgn="base">
              <a:spcBef>
                <a:spcPts val="0"/>
              </a:spcBef>
              <a:spcAft>
                <a:spcPts val="0"/>
              </a:spcAft>
            </a:pPr>
            <a:r>
              <a:rPr lang="en-US" sz="2800" i="1" kern="1200" dirty="0">
                <a:solidFill>
                  <a:srgbClr val="000000"/>
                </a:solidFill>
                <a:effectLst/>
                <a:latin typeface="Times New Roman" charset="0"/>
                <a:ea typeface="Times New Roman" charset="0"/>
                <a:cs typeface="Times New Roman" charset="0"/>
              </a:rPr>
              <a:t>Because his teeth need to be clean. And the bottom too, and his tongue. And he needs to clean in the sides. And then he needs to brush them every day. Then he has to clean the other side.</a:t>
            </a:r>
            <a:endParaRPr lang="en-US" sz="2800" dirty="0">
              <a:effectLst/>
              <a:latin typeface="Times New Roman" charset="0"/>
              <a:ea typeface="Times New Roman" charset="0"/>
              <a:cs typeface="Times New Roman" charset="0"/>
            </a:endParaRPr>
          </a:p>
          <a:p>
            <a:pPr marL="0" marR="0">
              <a:lnSpc>
                <a:spcPct val="107000"/>
              </a:lnSpc>
              <a:spcBef>
                <a:spcPts val="0"/>
              </a:spcBef>
              <a:spcAft>
                <a:spcPts val="800"/>
              </a:spcAft>
            </a:pPr>
            <a:r>
              <a:rPr lang="en-US" sz="2800" i="1" dirty="0">
                <a:effectLst/>
                <a:latin typeface="Times New Roman" charset="0"/>
                <a:ea typeface="Times New Roman" charset="0"/>
                <a:cs typeface="Times New Roman" charset="0"/>
              </a:rPr>
              <a:t> </a:t>
            </a:r>
            <a:endParaRPr lang="en-US" sz="2800" dirty="0">
              <a:effectLst/>
              <a:latin typeface="Times New Roman" charset="0"/>
              <a:ea typeface="Times New Roman" charset="0"/>
              <a:cs typeface="Times New Roman" charset="0"/>
            </a:endParaRPr>
          </a:p>
          <a:p>
            <a:pPr marL="0" marR="0">
              <a:lnSpc>
                <a:spcPct val="107000"/>
              </a:lnSpc>
              <a:spcBef>
                <a:spcPts val="0"/>
              </a:spcBef>
              <a:spcAft>
                <a:spcPts val="800"/>
              </a:spcAft>
            </a:pPr>
            <a:r>
              <a:rPr lang="en-US" sz="2800" dirty="0">
                <a:effectLst/>
                <a:latin typeface="Times New Roman" charset="0"/>
                <a:ea typeface="Times New Roman" charset="0"/>
                <a:cs typeface="Times New Roman" charset="0"/>
              </a:rPr>
              <a:t> </a:t>
            </a:r>
          </a:p>
        </p:txBody>
      </p:sp>
      <p:pic>
        <p:nvPicPr>
          <p:cNvPr id="4" name="Sound 3" descr="Click for sound" title="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5" name="Picture 1" descr="cc_by_nc_sa-01ee261355" title="Creative commons logo">
            <a:extLst>
              <a:ext uri="{FF2B5EF4-FFF2-40B4-BE49-F238E27FC236}">
                <a16:creationId xmlns:a16="http://schemas.microsoft.com/office/drawing/2014/main" id="{A1F01BE6-1A8B-4048-894B-16A4C6313D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6473" y="6294331"/>
            <a:ext cx="836126" cy="2952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79F3A015-86CF-444E-BC63-07607E561B2B}"/>
              </a:ext>
            </a:extLst>
          </p:cNvPr>
          <p:cNvSpPr>
            <a:spLocks noChangeArrowheads="1"/>
          </p:cNvSpPr>
          <p:nvPr/>
        </p:nvSpPr>
        <p:spPr bwMode="auto">
          <a:xfrm>
            <a:off x="3232601" y="6417528"/>
            <a:ext cx="87772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971800" algn="ctr"/>
                <a:tab pos="5943600" algn="r"/>
              </a:tabLst>
              <a:defRPr>
                <a:solidFill>
                  <a:schemeClr val="tx1"/>
                </a:solidFill>
                <a:latin typeface="Arial" pitchFamily="34" charset="0"/>
                <a:cs typeface="Arial" pitchFamily="34" charset="0"/>
              </a:defRPr>
            </a:lvl1pPr>
            <a:lvl2pPr marL="457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2pPr>
            <a:lvl3pPr marL="914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3pPr>
            <a:lvl4pPr marL="1371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4pPr>
            <a:lvl5pPr marL="18288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5pPr>
            <a:lvl6pPr marL="22860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6pPr>
            <a:lvl7pPr marL="2743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7pPr>
            <a:lvl8pPr marL="3200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8pPr>
            <a:lvl9pPr marL="3657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US" altLang="zh-CN" sz="1100" b="0" i="0" u="none" strike="noStrike" cap="none" normalizeH="0" baseline="0" dirty="0">
                <a:ln>
                  <a:noFill/>
                </a:ln>
                <a:solidFill>
                  <a:schemeClr val="tx1"/>
                </a:solidFill>
                <a:effectLst/>
                <a:latin typeface="Calibri" pitchFamily="34" charset="0"/>
                <a:ea typeface="DengXian"/>
                <a:cs typeface="Times New Roman" pitchFamily="18" charset="0"/>
              </a:rPr>
              <a:t>This content is offered by the Oregon Department of Education under a </a:t>
            </a:r>
            <a:r>
              <a:rPr kumimoji="0" lang="en-US" altLang="zh-CN" sz="900" b="1" i="0" u="none" strike="noStrike" cap="none" normalizeH="0" baseline="0" dirty="0">
                <a:ln>
                  <a:noFill/>
                </a:ln>
                <a:solidFill>
                  <a:schemeClr val="tx1"/>
                </a:solidFill>
                <a:effectLst/>
                <a:latin typeface="Calibri" pitchFamily="34" charset="0"/>
                <a:ea typeface="DengXian"/>
                <a:cs typeface="Times New Roman" pitchFamily="18" charset="0"/>
                <a:hlinkClick r:id="rId7"/>
              </a:rPr>
              <a:t>Creative Commons Attribution Non-Commercial Share Alike 4.0 </a:t>
            </a:r>
            <a:r>
              <a:rPr kumimoji="0" lang="en-US" altLang="zh-CN" sz="900" b="0" i="0" u="none" strike="noStrike" cap="none" normalizeH="0" baseline="0" dirty="0">
                <a:ln>
                  <a:noFill/>
                </a:ln>
                <a:solidFill>
                  <a:schemeClr val="tx1"/>
                </a:solidFill>
                <a:effectLst/>
                <a:latin typeface="Calibri" pitchFamily="34" charset="0"/>
                <a:ea typeface="DengXian"/>
                <a:cs typeface="Times New Roman" pitchFamily="18" charset="0"/>
                <a:hlinkClick r:id="rId7"/>
              </a:rPr>
              <a:t>license</a:t>
            </a:r>
            <a:endParaRPr kumimoji="0" lang="en-US" altLang="zh-CN" sz="2000" b="0" i="0" u="none" strike="noStrike" cap="none" normalizeH="0" baseline="0" dirty="0">
              <a:ln>
                <a:noFill/>
              </a:ln>
              <a:solidFill>
                <a:schemeClr val="tx1"/>
              </a:solidFill>
              <a:effectLst/>
              <a:latin typeface="Arial" pitchFamily="34" charset="0"/>
              <a:cs typeface="Arial" pitchFamily="34" charset="0"/>
            </a:endParaRPr>
          </a:p>
        </p:txBody>
      </p:sp>
      <p:grpSp>
        <p:nvGrpSpPr>
          <p:cNvPr id="7" name="Group 6" title="Oregon Department of Education logo">
            <a:extLst>
              <a:ext uri="{FF2B5EF4-FFF2-40B4-BE49-F238E27FC236}">
                <a16:creationId xmlns:a16="http://schemas.microsoft.com/office/drawing/2014/main" id="{16A86B98-FFED-3047-B7EF-F8EC0117765E}"/>
              </a:ext>
            </a:extLst>
          </p:cNvPr>
          <p:cNvGrpSpPr/>
          <p:nvPr/>
        </p:nvGrpSpPr>
        <p:grpSpPr>
          <a:xfrm>
            <a:off x="270264" y="6042874"/>
            <a:ext cx="2185331" cy="594995"/>
            <a:chOff x="270933" y="6042872"/>
            <a:chExt cx="2190750" cy="594995"/>
          </a:xfrm>
        </p:grpSpPr>
        <p:pic>
          <p:nvPicPr>
            <p:cNvPr id="8" name="Picture 7" title="Oregon Department of Education logo">
              <a:extLst>
                <a:ext uri="{FF2B5EF4-FFF2-40B4-BE49-F238E27FC236}">
                  <a16:creationId xmlns:a16="http://schemas.microsoft.com/office/drawing/2014/main" id="{FFF5783F-BBD6-304D-BCAA-E5FB51D1C7BF}"/>
                </a:ext>
              </a:extLst>
            </p:cNvPr>
            <p:cNvPicPr/>
            <p:nvPr/>
          </p:nvPicPr>
          <p:blipFill rotWithShape="1">
            <a:blip r:embed="rId8" cstate="print">
              <a:extLst>
                <a:ext uri="{28A0092B-C50C-407E-A947-70E740481C1C}">
                  <a14:useLocalDpi xmlns:a14="http://schemas.microsoft.com/office/drawing/2010/main" val="0"/>
                </a:ext>
              </a:extLst>
            </a:blip>
            <a:srcRect l="6358" t="20364" b="15632"/>
            <a:stretch/>
          </p:blipFill>
          <p:spPr bwMode="auto">
            <a:xfrm>
              <a:off x="270933" y="6042872"/>
              <a:ext cx="2190750" cy="594995"/>
            </a:xfrm>
            <a:prstGeom prst="rect">
              <a:avLst/>
            </a:prstGeom>
            <a:noFill/>
            <a:ln>
              <a:noFill/>
            </a:ln>
            <a:extLst>
              <a:ext uri="{53640926-AAD7-44D8-BBD7-CCE9431645EC}">
                <a14:shadowObscured xmlns:a14="http://schemas.microsoft.com/office/drawing/2010/main"/>
              </a:ext>
            </a:extLst>
          </p:spPr>
        </p:pic>
        <p:cxnSp>
          <p:nvCxnSpPr>
            <p:cNvPr id="9" name="Straight Connector 8">
              <a:extLst>
                <a:ext uri="{FF2B5EF4-FFF2-40B4-BE49-F238E27FC236}">
                  <a16:creationId xmlns:a16="http://schemas.microsoft.com/office/drawing/2014/main" id="{CBE9DBD8-1618-ED47-AF59-073FE418ADB8}"/>
                </a:ext>
              </a:extLst>
            </p:cNvPr>
            <p:cNvCxnSpPr/>
            <p:nvPr/>
          </p:nvCxnSpPr>
          <p:spPr>
            <a:xfrm>
              <a:off x="2274826" y="6058176"/>
              <a:ext cx="0" cy="531428"/>
            </a:xfrm>
            <a:prstGeom prst="line">
              <a:avLst/>
            </a:prstGeom>
            <a:ln w="25400">
              <a:solidFill>
                <a:srgbClr val="91C4EF"/>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A25569C-A3BF-694D-823F-686F63D1AD28}"/>
              </a:ext>
            </a:extLst>
          </p:cNvPr>
          <p:cNvSpPr>
            <a:spLocks noGrp="1"/>
          </p:cNvSpPr>
          <p:nvPr>
            <p:ph type="title"/>
          </p:nvPr>
        </p:nvSpPr>
        <p:spPr>
          <a:xfrm>
            <a:off x="270264" y="111538"/>
            <a:ext cx="10515600" cy="1325563"/>
          </a:xfrm>
        </p:spPr>
        <p:txBody>
          <a:bodyPr>
            <a:normAutofit/>
          </a:bodyPr>
          <a:lstStyle/>
          <a:p>
            <a:r>
              <a:rPr lang="en-US" sz="2800" dirty="0"/>
              <a:t>Student language example</a:t>
            </a:r>
          </a:p>
        </p:txBody>
      </p:sp>
    </p:spTree>
    <p:extLst>
      <p:ext uri="{BB962C8B-B14F-4D97-AF65-F5344CB8AC3E}">
        <p14:creationId xmlns:p14="http://schemas.microsoft.com/office/powerpoint/2010/main" val="1084561648"/>
      </p:ext>
    </p:extLst>
  </p:cSld>
  <p:clrMapOvr>
    <a:masterClrMapping/>
  </p:clrMapOvr>
  <mc:AlternateContent xmlns:mc="http://schemas.openxmlformats.org/markup-compatibility/2006" xmlns:p14="http://schemas.microsoft.com/office/powerpoint/2010/main">
    <mc:Choice Requires="p14">
      <p:transition spd="slow" p14:dur="2000" advTm="76236"/>
    </mc:Choice>
    <mc:Fallback xmlns="">
      <p:transition spd="slow" advTm="76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a:spLocks noChangeArrowheads="1"/>
          </p:cNvSpPr>
          <p:nvPr/>
        </p:nvSpPr>
        <p:spPr bwMode="auto">
          <a:xfrm>
            <a:off x="1745674" y="1773382"/>
            <a:ext cx="8478980" cy="2155248"/>
          </a:xfrm>
          <a:prstGeom prst="wedgeRoundRectCallout">
            <a:avLst>
              <a:gd name="adj1" fmla="val -53190"/>
              <a:gd name="adj2" fmla="val 83551"/>
              <a:gd name="adj3" fmla="val 16667"/>
            </a:avLst>
          </a:prstGeom>
          <a:gradFill rotWithShape="1">
            <a:gsLst>
              <a:gs pos="0">
                <a:srgbClr val="FAC090"/>
              </a:gs>
              <a:gs pos="100000">
                <a:srgbClr val="FAC090"/>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wrap="square" anchor="ctr">
            <a:noAutofit/>
          </a:bodyPr>
          <a:lstStyle/>
          <a:p>
            <a:pPr marL="0" marR="0" fontAlgn="base">
              <a:spcBef>
                <a:spcPts val="0"/>
              </a:spcBef>
              <a:spcAft>
                <a:spcPts val="0"/>
              </a:spcAft>
            </a:pPr>
            <a:r>
              <a:rPr lang="en-US" sz="2800" i="1" kern="1200" dirty="0">
                <a:solidFill>
                  <a:srgbClr val="000000"/>
                </a:solidFill>
                <a:effectLst/>
                <a:latin typeface="Times New Roman" charset="0"/>
                <a:ea typeface="Lucida Grande" charset="0"/>
              </a:rPr>
              <a:t>She should do it so her teeth don't get ugly. And she has to do it. And how she do it is because up and down. And side.</a:t>
            </a:r>
            <a:endParaRPr lang="en-US" sz="2800" dirty="0">
              <a:effectLst/>
              <a:latin typeface="Times New Roman" charset="0"/>
              <a:ea typeface="等线" charset="-122"/>
            </a:endParaRPr>
          </a:p>
        </p:txBody>
      </p:sp>
      <p:pic>
        <p:nvPicPr>
          <p:cNvPr id="2" name="Sound 1" descr="Click for sound" title="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4" name="Picture 1" descr="cc_by_nc_sa-01ee261355" title="Creative commons logo">
            <a:extLst>
              <a:ext uri="{FF2B5EF4-FFF2-40B4-BE49-F238E27FC236}">
                <a16:creationId xmlns:a16="http://schemas.microsoft.com/office/drawing/2014/main" id="{B89DA06B-C8F7-3D44-9B29-ECCB517F61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6473" y="6294331"/>
            <a:ext cx="836126" cy="2952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DE499CDC-933C-E241-B8F1-85C98B60A185}"/>
              </a:ext>
            </a:extLst>
          </p:cNvPr>
          <p:cNvSpPr>
            <a:spLocks noChangeArrowheads="1"/>
          </p:cNvSpPr>
          <p:nvPr/>
        </p:nvSpPr>
        <p:spPr bwMode="auto">
          <a:xfrm>
            <a:off x="3232601" y="6417528"/>
            <a:ext cx="87772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971800" algn="ctr"/>
                <a:tab pos="5943600" algn="r"/>
              </a:tabLst>
              <a:defRPr>
                <a:solidFill>
                  <a:schemeClr val="tx1"/>
                </a:solidFill>
                <a:latin typeface="Arial" pitchFamily="34" charset="0"/>
                <a:cs typeface="Arial" pitchFamily="34" charset="0"/>
              </a:defRPr>
            </a:lvl1pPr>
            <a:lvl2pPr marL="457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2pPr>
            <a:lvl3pPr marL="914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3pPr>
            <a:lvl4pPr marL="1371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4pPr>
            <a:lvl5pPr marL="18288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5pPr>
            <a:lvl6pPr marL="22860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6pPr>
            <a:lvl7pPr marL="2743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7pPr>
            <a:lvl8pPr marL="3200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8pPr>
            <a:lvl9pPr marL="3657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US" altLang="zh-CN" sz="1100" b="0" i="0" u="none" strike="noStrike" cap="none" normalizeH="0" baseline="0" dirty="0">
                <a:ln>
                  <a:noFill/>
                </a:ln>
                <a:solidFill>
                  <a:schemeClr val="tx1"/>
                </a:solidFill>
                <a:effectLst/>
                <a:latin typeface="Calibri" pitchFamily="34" charset="0"/>
                <a:ea typeface="DengXian"/>
                <a:cs typeface="Times New Roman" pitchFamily="18" charset="0"/>
              </a:rPr>
              <a:t>This content is offered by the Oregon Department of Education under a </a:t>
            </a:r>
            <a:r>
              <a:rPr kumimoji="0" lang="en-US" altLang="zh-CN" sz="900" b="1" i="0" u="none" strike="noStrike" cap="none" normalizeH="0" baseline="0" dirty="0">
                <a:ln>
                  <a:noFill/>
                </a:ln>
                <a:solidFill>
                  <a:schemeClr val="tx1"/>
                </a:solidFill>
                <a:effectLst/>
                <a:latin typeface="Calibri" pitchFamily="34" charset="0"/>
                <a:ea typeface="DengXian"/>
                <a:cs typeface="Times New Roman" pitchFamily="18" charset="0"/>
                <a:hlinkClick r:id="rId7"/>
              </a:rPr>
              <a:t>Creative Commons Attribution Non-Commercial Share Alike 4.0 </a:t>
            </a:r>
            <a:r>
              <a:rPr kumimoji="0" lang="en-US" altLang="zh-CN" sz="900" b="0" i="0" u="none" strike="noStrike" cap="none" normalizeH="0" baseline="0" dirty="0">
                <a:ln>
                  <a:noFill/>
                </a:ln>
                <a:solidFill>
                  <a:schemeClr val="tx1"/>
                </a:solidFill>
                <a:effectLst/>
                <a:latin typeface="Calibri" pitchFamily="34" charset="0"/>
                <a:ea typeface="DengXian"/>
                <a:cs typeface="Times New Roman" pitchFamily="18" charset="0"/>
                <a:hlinkClick r:id="rId7"/>
              </a:rPr>
              <a:t>license</a:t>
            </a:r>
            <a:endParaRPr kumimoji="0" lang="en-US" altLang="zh-CN" sz="2000" b="0" i="0" u="none" strike="noStrike" cap="none" normalizeH="0" baseline="0" dirty="0">
              <a:ln>
                <a:noFill/>
              </a:ln>
              <a:solidFill>
                <a:schemeClr val="tx1"/>
              </a:solidFill>
              <a:effectLst/>
              <a:latin typeface="Arial" pitchFamily="34" charset="0"/>
              <a:cs typeface="Arial" pitchFamily="34" charset="0"/>
            </a:endParaRPr>
          </a:p>
        </p:txBody>
      </p:sp>
      <p:grpSp>
        <p:nvGrpSpPr>
          <p:cNvPr id="6" name="Group 5" title="Oregon Department of Education logo">
            <a:extLst>
              <a:ext uri="{FF2B5EF4-FFF2-40B4-BE49-F238E27FC236}">
                <a16:creationId xmlns:a16="http://schemas.microsoft.com/office/drawing/2014/main" id="{DD41A68A-5135-9344-A344-AA92C07E07AC}"/>
              </a:ext>
            </a:extLst>
          </p:cNvPr>
          <p:cNvGrpSpPr/>
          <p:nvPr/>
        </p:nvGrpSpPr>
        <p:grpSpPr>
          <a:xfrm>
            <a:off x="270264" y="6042874"/>
            <a:ext cx="2185331" cy="594995"/>
            <a:chOff x="270933" y="6042872"/>
            <a:chExt cx="2190750" cy="594995"/>
          </a:xfrm>
        </p:grpSpPr>
        <p:pic>
          <p:nvPicPr>
            <p:cNvPr id="7" name="Picture 6" title="Oregon Department of Education logo">
              <a:extLst>
                <a:ext uri="{FF2B5EF4-FFF2-40B4-BE49-F238E27FC236}">
                  <a16:creationId xmlns:a16="http://schemas.microsoft.com/office/drawing/2014/main" id="{36E5F609-486F-F64D-9012-29A015935A0A}"/>
                </a:ext>
              </a:extLst>
            </p:cNvPr>
            <p:cNvPicPr/>
            <p:nvPr/>
          </p:nvPicPr>
          <p:blipFill rotWithShape="1">
            <a:blip r:embed="rId8" cstate="print">
              <a:extLst>
                <a:ext uri="{28A0092B-C50C-407E-A947-70E740481C1C}">
                  <a14:useLocalDpi xmlns:a14="http://schemas.microsoft.com/office/drawing/2010/main" val="0"/>
                </a:ext>
              </a:extLst>
            </a:blip>
            <a:srcRect l="6358" t="20364" b="15632"/>
            <a:stretch/>
          </p:blipFill>
          <p:spPr bwMode="auto">
            <a:xfrm>
              <a:off x="270933" y="6042872"/>
              <a:ext cx="2190750" cy="594995"/>
            </a:xfrm>
            <a:prstGeom prst="rect">
              <a:avLst/>
            </a:prstGeom>
            <a:noFill/>
            <a:ln>
              <a:noFill/>
            </a:ln>
            <a:extLst>
              <a:ext uri="{53640926-AAD7-44D8-BBD7-CCE9431645EC}">
                <a14:shadowObscured xmlns:a14="http://schemas.microsoft.com/office/drawing/2010/main"/>
              </a:ext>
            </a:extLst>
          </p:spPr>
        </p:pic>
        <p:cxnSp>
          <p:nvCxnSpPr>
            <p:cNvPr id="8" name="Straight Connector 7">
              <a:extLst>
                <a:ext uri="{FF2B5EF4-FFF2-40B4-BE49-F238E27FC236}">
                  <a16:creationId xmlns:a16="http://schemas.microsoft.com/office/drawing/2014/main" id="{0689A73F-2505-FA4A-9003-37E8ADAD7416}"/>
                </a:ext>
              </a:extLst>
            </p:cNvPr>
            <p:cNvCxnSpPr/>
            <p:nvPr/>
          </p:nvCxnSpPr>
          <p:spPr>
            <a:xfrm>
              <a:off x="2274826" y="6058176"/>
              <a:ext cx="0" cy="531428"/>
            </a:xfrm>
            <a:prstGeom prst="line">
              <a:avLst/>
            </a:prstGeom>
            <a:ln w="25400">
              <a:solidFill>
                <a:srgbClr val="91C4EF"/>
              </a:solidFill>
            </a:ln>
          </p:spPr>
          <p:style>
            <a:lnRef idx="1">
              <a:schemeClr val="accent1"/>
            </a:lnRef>
            <a:fillRef idx="0">
              <a:schemeClr val="accent1"/>
            </a:fillRef>
            <a:effectRef idx="0">
              <a:schemeClr val="accent1"/>
            </a:effectRef>
            <a:fontRef idx="minor">
              <a:schemeClr val="tx1"/>
            </a:fontRef>
          </p:style>
        </p:cxnSp>
      </p:grpSp>
      <p:sp>
        <p:nvSpPr>
          <p:cNvPr id="9" name="Title 8">
            <a:extLst>
              <a:ext uri="{FF2B5EF4-FFF2-40B4-BE49-F238E27FC236}">
                <a16:creationId xmlns:a16="http://schemas.microsoft.com/office/drawing/2014/main" id="{FD35DE99-1E0F-D74A-A503-B9FAF3F6189E}"/>
              </a:ext>
            </a:extLst>
          </p:cNvPr>
          <p:cNvSpPr>
            <a:spLocks noGrp="1"/>
          </p:cNvSpPr>
          <p:nvPr>
            <p:ph type="title"/>
          </p:nvPr>
        </p:nvSpPr>
        <p:spPr/>
        <p:txBody>
          <a:bodyPr>
            <a:normAutofit/>
          </a:bodyPr>
          <a:lstStyle/>
          <a:p>
            <a:r>
              <a:rPr lang="en-US" sz="2800" dirty="0"/>
              <a:t>Student language example</a:t>
            </a:r>
          </a:p>
        </p:txBody>
      </p:sp>
    </p:spTree>
    <p:extLst>
      <p:ext uri="{BB962C8B-B14F-4D97-AF65-F5344CB8AC3E}">
        <p14:creationId xmlns:p14="http://schemas.microsoft.com/office/powerpoint/2010/main" val="607366872"/>
      </p:ext>
    </p:extLst>
  </p:cSld>
  <p:clrMapOvr>
    <a:masterClrMapping/>
  </p:clrMapOvr>
  <mc:AlternateContent xmlns:mc="http://schemas.openxmlformats.org/markup-compatibility/2006" xmlns:p14="http://schemas.microsoft.com/office/powerpoint/2010/main">
    <mc:Choice Requires="p14">
      <p:transition spd="slow" p14:dur="2000" advTm="62933"/>
    </mc:Choice>
    <mc:Fallback xmlns="">
      <p:transition spd="slow" advTm="62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a:spLocks noChangeArrowheads="1"/>
          </p:cNvSpPr>
          <p:nvPr/>
        </p:nvSpPr>
        <p:spPr bwMode="auto">
          <a:xfrm>
            <a:off x="1399309" y="1316182"/>
            <a:ext cx="9240981" cy="2585258"/>
          </a:xfrm>
          <a:prstGeom prst="wedgeRoundRectCallout">
            <a:avLst>
              <a:gd name="adj1" fmla="val 263"/>
              <a:gd name="adj2" fmla="val 83922"/>
              <a:gd name="adj3" fmla="val 16667"/>
            </a:avLst>
          </a:prstGeom>
          <a:gradFill rotWithShape="1">
            <a:gsLst>
              <a:gs pos="0">
                <a:srgbClr val="FAC090"/>
              </a:gs>
              <a:gs pos="100000">
                <a:srgbClr val="FAC090"/>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wrap="square" anchor="ctr">
            <a:noAutofit/>
          </a:bodyPr>
          <a:lstStyle/>
          <a:p>
            <a:pPr marL="0" marR="0" fontAlgn="base">
              <a:spcBef>
                <a:spcPts val="0"/>
              </a:spcBef>
              <a:spcAft>
                <a:spcPts val="0"/>
              </a:spcAft>
            </a:pPr>
            <a:r>
              <a:rPr lang="en-US" sz="2800" i="1" kern="1200" dirty="0">
                <a:solidFill>
                  <a:srgbClr val="000000"/>
                </a:solidFill>
                <a:effectLst/>
                <a:latin typeface="Times New Roman" charset="0"/>
                <a:ea typeface="Times New Roman" charset="0"/>
                <a:cs typeface="Times New Roman" charset="0"/>
              </a:rPr>
              <a:t>You could use it so you don't get- so they're separated right? So then you have to put them in groups so that you wouldn't be confused. So that's why you use this.</a:t>
            </a:r>
            <a:endParaRPr lang="en-US" sz="2800" dirty="0">
              <a:effectLst/>
              <a:latin typeface="Times New Roman" charset="0"/>
              <a:ea typeface="Times New Roman" charset="0"/>
              <a:cs typeface="Times New Roman" charset="0"/>
            </a:endParaRPr>
          </a:p>
          <a:p>
            <a:pPr marL="0" marR="0" fontAlgn="base">
              <a:lnSpc>
                <a:spcPct val="107000"/>
              </a:lnSpc>
              <a:spcBef>
                <a:spcPts val="0"/>
              </a:spcBef>
              <a:spcAft>
                <a:spcPts val="800"/>
              </a:spcAft>
            </a:pPr>
            <a:r>
              <a:rPr lang="en-US" sz="2800" dirty="0">
                <a:effectLst/>
                <a:latin typeface="Times New Roman" charset="0"/>
                <a:ea typeface="Times New Roman" charset="0"/>
                <a:cs typeface="Times New Roman" charset="0"/>
              </a:rPr>
              <a:t> </a:t>
            </a:r>
          </a:p>
        </p:txBody>
      </p:sp>
      <p:pic>
        <p:nvPicPr>
          <p:cNvPr id="5" name="Sound 4" descr="Click for sound" title="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4" name="Picture 1" descr="cc_by_nc_sa-01ee261355" title="Creative commons logo">
            <a:extLst>
              <a:ext uri="{FF2B5EF4-FFF2-40B4-BE49-F238E27FC236}">
                <a16:creationId xmlns:a16="http://schemas.microsoft.com/office/drawing/2014/main" id="{185FB46E-4400-E740-B1CF-5EB7AAAF9D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6473" y="6294331"/>
            <a:ext cx="836126" cy="2952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68E2B6F7-F2B5-B441-84D4-61B1C1A8C125}"/>
              </a:ext>
            </a:extLst>
          </p:cNvPr>
          <p:cNvSpPr>
            <a:spLocks noChangeArrowheads="1"/>
          </p:cNvSpPr>
          <p:nvPr/>
        </p:nvSpPr>
        <p:spPr bwMode="auto">
          <a:xfrm>
            <a:off x="3232601" y="6417528"/>
            <a:ext cx="87772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971800" algn="ctr"/>
                <a:tab pos="5943600" algn="r"/>
              </a:tabLst>
              <a:defRPr>
                <a:solidFill>
                  <a:schemeClr val="tx1"/>
                </a:solidFill>
                <a:latin typeface="Arial" pitchFamily="34" charset="0"/>
                <a:cs typeface="Arial" pitchFamily="34" charset="0"/>
              </a:defRPr>
            </a:lvl1pPr>
            <a:lvl2pPr marL="457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2pPr>
            <a:lvl3pPr marL="914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3pPr>
            <a:lvl4pPr marL="1371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4pPr>
            <a:lvl5pPr marL="18288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5pPr>
            <a:lvl6pPr marL="22860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6pPr>
            <a:lvl7pPr marL="2743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7pPr>
            <a:lvl8pPr marL="3200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8pPr>
            <a:lvl9pPr marL="3657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US" altLang="zh-CN" sz="1100" b="0" i="0" u="none" strike="noStrike" cap="none" normalizeH="0" baseline="0" dirty="0">
                <a:ln>
                  <a:noFill/>
                </a:ln>
                <a:solidFill>
                  <a:schemeClr val="tx1"/>
                </a:solidFill>
                <a:effectLst/>
                <a:latin typeface="Calibri" pitchFamily="34" charset="0"/>
                <a:ea typeface="DengXian"/>
                <a:cs typeface="Times New Roman" pitchFamily="18" charset="0"/>
              </a:rPr>
              <a:t>This content is offered by the Oregon Department of Education under a </a:t>
            </a:r>
            <a:r>
              <a:rPr kumimoji="0" lang="en-US" altLang="zh-CN" sz="900" b="1" i="0" u="none" strike="noStrike" cap="none" normalizeH="0" baseline="0" dirty="0">
                <a:ln>
                  <a:noFill/>
                </a:ln>
                <a:solidFill>
                  <a:schemeClr val="tx1"/>
                </a:solidFill>
                <a:effectLst/>
                <a:latin typeface="Calibri" pitchFamily="34" charset="0"/>
                <a:ea typeface="DengXian"/>
                <a:cs typeface="Times New Roman" pitchFamily="18" charset="0"/>
                <a:hlinkClick r:id="rId7"/>
              </a:rPr>
              <a:t>Creative Commons Attribution Non-Commercial Share Alike 4.0 </a:t>
            </a:r>
            <a:r>
              <a:rPr kumimoji="0" lang="en-US" altLang="zh-CN" sz="900" b="0" i="0" u="none" strike="noStrike" cap="none" normalizeH="0" baseline="0" dirty="0">
                <a:ln>
                  <a:noFill/>
                </a:ln>
                <a:solidFill>
                  <a:schemeClr val="tx1"/>
                </a:solidFill>
                <a:effectLst/>
                <a:latin typeface="Calibri" pitchFamily="34" charset="0"/>
                <a:ea typeface="DengXian"/>
                <a:cs typeface="Times New Roman" pitchFamily="18" charset="0"/>
                <a:hlinkClick r:id="rId7"/>
              </a:rPr>
              <a:t>license</a:t>
            </a:r>
            <a:endParaRPr kumimoji="0" lang="en-US" altLang="zh-CN" sz="2000" b="0" i="0" u="none" strike="noStrike" cap="none" normalizeH="0" baseline="0" dirty="0">
              <a:ln>
                <a:noFill/>
              </a:ln>
              <a:solidFill>
                <a:schemeClr val="tx1"/>
              </a:solidFill>
              <a:effectLst/>
              <a:latin typeface="Arial" pitchFamily="34" charset="0"/>
              <a:cs typeface="Arial" pitchFamily="34" charset="0"/>
            </a:endParaRPr>
          </a:p>
        </p:txBody>
      </p:sp>
      <p:grpSp>
        <p:nvGrpSpPr>
          <p:cNvPr id="7" name="Group 6" title="Oregon Department of Education logo">
            <a:extLst>
              <a:ext uri="{FF2B5EF4-FFF2-40B4-BE49-F238E27FC236}">
                <a16:creationId xmlns:a16="http://schemas.microsoft.com/office/drawing/2014/main" id="{1C6854A5-3928-9840-8F6B-ADA80A447C84}"/>
              </a:ext>
            </a:extLst>
          </p:cNvPr>
          <p:cNvGrpSpPr/>
          <p:nvPr/>
        </p:nvGrpSpPr>
        <p:grpSpPr>
          <a:xfrm>
            <a:off x="270264" y="6042874"/>
            <a:ext cx="2185331" cy="594995"/>
            <a:chOff x="270933" y="6042872"/>
            <a:chExt cx="2190750" cy="594995"/>
          </a:xfrm>
        </p:grpSpPr>
        <p:pic>
          <p:nvPicPr>
            <p:cNvPr id="8" name="Picture 7" title="Oregon Department of Education logo">
              <a:extLst>
                <a:ext uri="{FF2B5EF4-FFF2-40B4-BE49-F238E27FC236}">
                  <a16:creationId xmlns:a16="http://schemas.microsoft.com/office/drawing/2014/main" id="{A900812D-7F9C-6D49-9F24-1958176CC994}"/>
                </a:ext>
              </a:extLst>
            </p:cNvPr>
            <p:cNvPicPr/>
            <p:nvPr/>
          </p:nvPicPr>
          <p:blipFill rotWithShape="1">
            <a:blip r:embed="rId8" cstate="print">
              <a:extLst>
                <a:ext uri="{28A0092B-C50C-407E-A947-70E740481C1C}">
                  <a14:useLocalDpi xmlns:a14="http://schemas.microsoft.com/office/drawing/2010/main" val="0"/>
                </a:ext>
              </a:extLst>
            </a:blip>
            <a:srcRect l="6358" t="20364" b="15632"/>
            <a:stretch/>
          </p:blipFill>
          <p:spPr bwMode="auto">
            <a:xfrm>
              <a:off x="270933" y="6042872"/>
              <a:ext cx="2190750" cy="594995"/>
            </a:xfrm>
            <a:prstGeom prst="rect">
              <a:avLst/>
            </a:prstGeom>
            <a:noFill/>
            <a:ln>
              <a:noFill/>
            </a:ln>
            <a:extLst>
              <a:ext uri="{53640926-AAD7-44D8-BBD7-CCE9431645EC}">
                <a14:shadowObscured xmlns:a14="http://schemas.microsoft.com/office/drawing/2010/main"/>
              </a:ext>
            </a:extLst>
          </p:spPr>
        </p:pic>
        <p:cxnSp>
          <p:nvCxnSpPr>
            <p:cNvPr id="9" name="Straight Connector 8">
              <a:extLst>
                <a:ext uri="{FF2B5EF4-FFF2-40B4-BE49-F238E27FC236}">
                  <a16:creationId xmlns:a16="http://schemas.microsoft.com/office/drawing/2014/main" id="{27F7C409-B73E-9841-81C1-66C6345CE1E5}"/>
                </a:ext>
              </a:extLst>
            </p:cNvPr>
            <p:cNvCxnSpPr/>
            <p:nvPr/>
          </p:nvCxnSpPr>
          <p:spPr>
            <a:xfrm>
              <a:off x="2274826" y="6058176"/>
              <a:ext cx="0" cy="531428"/>
            </a:xfrm>
            <a:prstGeom prst="line">
              <a:avLst/>
            </a:prstGeom>
            <a:ln w="25400">
              <a:solidFill>
                <a:srgbClr val="91C4EF"/>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931B4CE-0947-E841-9D03-F0E1CF00FB78}"/>
              </a:ext>
            </a:extLst>
          </p:cNvPr>
          <p:cNvSpPr>
            <a:spLocks noGrp="1"/>
          </p:cNvSpPr>
          <p:nvPr>
            <p:ph type="title"/>
          </p:nvPr>
        </p:nvSpPr>
        <p:spPr/>
        <p:txBody>
          <a:bodyPr>
            <a:normAutofit/>
          </a:bodyPr>
          <a:lstStyle/>
          <a:p>
            <a:r>
              <a:rPr lang="en-US" sz="2400" dirty="0"/>
              <a:t>Student language example</a:t>
            </a:r>
          </a:p>
        </p:txBody>
      </p:sp>
    </p:spTree>
    <p:extLst>
      <p:ext uri="{BB962C8B-B14F-4D97-AF65-F5344CB8AC3E}">
        <p14:creationId xmlns:p14="http://schemas.microsoft.com/office/powerpoint/2010/main" val="2006423110"/>
      </p:ext>
    </p:extLst>
  </p:cSld>
  <p:clrMapOvr>
    <a:masterClrMapping/>
  </p:clrMapOvr>
  <mc:AlternateContent xmlns:mc="http://schemas.openxmlformats.org/markup-compatibility/2006" xmlns:p14="http://schemas.microsoft.com/office/powerpoint/2010/main">
    <mc:Choice Requires="p14">
      <p:transition spd="slow" p14:dur="2000" advTm="60370"/>
    </mc:Choice>
    <mc:Fallback xmlns="">
      <p:transition spd="slow" advTm="60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a:spLocks noChangeArrowheads="1"/>
          </p:cNvSpPr>
          <p:nvPr/>
        </p:nvSpPr>
        <p:spPr bwMode="auto">
          <a:xfrm>
            <a:off x="2001499" y="713348"/>
            <a:ext cx="8825344" cy="4655127"/>
          </a:xfrm>
          <a:prstGeom prst="wedgeRoundRectCallout">
            <a:avLst>
              <a:gd name="adj1" fmla="val -888"/>
              <a:gd name="adj2" fmla="val 73141"/>
              <a:gd name="adj3" fmla="val 16667"/>
            </a:avLst>
          </a:prstGeom>
          <a:gradFill rotWithShape="1">
            <a:gsLst>
              <a:gs pos="0">
                <a:srgbClr val="FAC090"/>
              </a:gs>
              <a:gs pos="100000">
                <a:srgbClr val="FAC090"/>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wrap="square" anchor="ctr">
            <a:noAutofit/>
          </a:bodyPr>
          <a:lstStyle/>
          <a:p>
            <a:pPr marL="0" marR="0" fontAlgn="base">
              <a:spcBef>
                <a:spcPts val="0"/>
              </a:spcBef>
              <a:spcAft>
                <a:spcPts val="0"/>
              </a:spcAft>
            </a:pPr>
            <a:r>
              <a:rPr lang="en-US" sz="2800" i="1" kern="1200" dirty="0">
                <a:solidFill>
                  <a:srgbClr val="000000"/>
                </a:solidFill>
                <a:effectLst/>
                <a:latin typeface="Times New Roman" charset="0"/>
                <a:ea typeface="Lucida Grande" charset="0"/>
              </a:rPr>
              <a:t>Put them how you think you can multiply them, like by twos or fives or tens or six or however you think. And if they're equal, if each group has the same amount of cubes then you just count them. You don't count them but you multiply them or just add them however you want. And then when you're done counting them, after that that's your answer about how many cubes you got. So it is important to have it this way, so then it's easier instead of you going one by one and counting them one by one.</a:t>
            </a:r>
            <a:endParaRPr lang="en-US" sz="2800" dirty="0">
              <a:effectLst/>
              <a:latin typeface="Times New Roman" charset="0"/>
              <a:ea typeface="等线" charset="-122"/>
            </a:endParaRPr>
          </a:p>
        </p:txBody>
      </p:sp>
      <p:pic>
        <p:nvPicPr>
          <p:cNvPr id="6" name="Sound 5" descr="Click for sound" title="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4" name="Picture 1" descr="cc_by_nc_sa-01ee261355" title="Creative commons logo">
            <a:extLst>
              <a:ext uri="{FF2B5EF4-FFF2-40B4-BE49-F238E27FC236}">
                <a16:creationId xmlns:a16="http://schemas.microsoft.com/office/drawing/2014/main" id="{6B32C926-8870-494E-A412-7831D31D06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6473" y="6294331"/>
            <a:ext cx="836126" cy="2952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3260167-EF31-924D-B1AD-529CDAA33D86}"/>
              </a:ext>
            </a:extLst>
          </p:cNvPr>
          <p:cNvSpPr>
            <a:spLocks noChangeArrowheads="1"/>
          </p:cNvSpPr>
          <p:nvPr/>
        </p:nvSpPr>
        <p:spPr bwMode="auto">
          <a:xfrm>
            <a:off x="3232601" y="6417528"/>
            <a:ext cx="87772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971800" algn="ctr"/>
                <a:tab pos="5943600" algn="r"/>
              </a:tabLst>
              <a:defRPr>
                <a:solidFill>
                  <a:schemeClr val="tx1"/>
                </a:solidFill>
                <a:latin typeface="Arial" pitchFamily="34" charset="0"/>
                <a:cs typeface="Arial" pitchFamily="34" charset="0"/>
              </a:defRPr>
            </a:lvl1pPr>
            <a:lvl2pPr marL="457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2pPr>
            <a:lvl3pPr marL="914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3pPr>
            <a:lvl4pPr marL="1371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4pPr>
            <a:lvl5pPr marL="18288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5pPr>
            <a:lvl6pPr marL="22860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6pPr>
            <a:lvl7pPr marL="2743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7pPr>
            <a:lvl8pPr marL="3200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8pPr>
            <a:lvl9pPr marL="3657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US" altLang="zh-CN" sz="1100" b="0" i="0" u="none" strike="noStrike" cap="none" normalizeH="0" baseline="0" dirty="0">
                <a:ln>
                  <a:noFill/>
                </a:ln>
                <a:solidFill>
                  <a:schemeClr val="tx1"/>
                </a:solidFill>
                <a:effectLst/>
                <a:latin typeface="Calibri" pitchFamily="34" charset="0"/>
                <a:ea typeface="DengXian"/>
                <a:cs typeface="Times New Roman" pitchFamily="18" charset="0"/>
              </a:rPr>
              <a:t>This content is offered by the Oregon Department of Education under a </a:t>
            </a:r>
            <a:r>
              <a:rPr kumimoji="0" lang="en-US" altLang="zh-CN" sz="900" b="1" i="0" u="none" strike="noStrike" cap="none" normalizeH="0" baseline="0" dirty="0">
                <a:ln>
                  <a:noFill/>
                </a:ln>
                <a:solidFill>
                  <a:schemeClr val="tx1"/>
                </a:solidFill>
                <a:effectLst/>
                <a:latin typeface="Calibri" pitchFamily="34" charset="0"/>
                <a:ea typeface="DengXian"/>
                <a:cs typeface="Times New Roman" pitchFamily="18" charset="0"/>
                <a:hlinkClick r:id="rId7"/>
              </a:rPr>
              <a:t>Creative Commons Attribution Non-Commercial Share Alike 4.0 </a:t>
            </a:r>
            <a:r>
              <a:rPr kumimoji="0" lang="en-US" altLang="zh-CN" sz="900" b="0" i="0" u="none" strike="noStrike" cap="none" normalizeH="0" baseline="0" dirty="0">
                <a:ln>
                  <a:noFill/>
                </a:ln>
                <a:solidFill>
                  <a:schemeClr val="tx1"/>
                </a:solidFill>
                <a:effectLst/>
                <a:latin typeface="Calibri" pitchFamily="34" charset="0"/>
                <a:ea typeface="DengXian"/>
                <a:cs typeface="Times New Roman" pitchFamily="18" charset="0"/>
                <a:hlinkClick r:id="rId7"/>
              </a:rPr>
              <a:t>license</a:t>
            </a:r>
            <a:endParaRPr kumimoji="0" lang="en-US" altLang="zh-CN" sz="2000" b="0" i="0" u="none" strike="noStrike" cap="none" normalizeH="0" baseline="0" dirty="0">
              <a:ln>
                <a:noFill/>
              </a:ln>
              <a:solidFill>
                <a:schemeClr val="tx1"/>
              </a:solidFill>
              <a:effectLst/>
              <a:latin typeface="Arial" pitchFamily="34" charset="0"/>
              <a:cs typeface="Arial" pitchFamily="34" charset="0"/>
            </a:endParaRPr>
          </a:p>
        </p:txBody>
      </p:sp>
      <p:grpSp>
        <p:nvGrpSpPr>
          <p:cNvPr id="7" name="Group 6" title="Oregon Department of Education logo">
            <a:extLst>
              <a:ext uri="{FF2B5EF4-FFF2-40B4-BE49-F238E27FC236}">
                <a16:creationId xmlns:a16="http://schemas.microsoft.com/office/drawing/2014/main" id="{14932B4D-BACB-3A49-90F2-2AC414BA537D}"/>
              </a:ext>
            </a:extLst>
          </p:cNvPr>
          <p:cNvGrpSpPr/>
          <p:nvPr/>
        </p:nvGrpSpPr>
        <p:grpSpPr>
          <a:xfrm>
            <a:off x="270264" y="6042874"/>
            <a:ext cx="2185331" cy="594995"/>
            <a:chOff x="270933" y="6042872"/>
            <a:chExt cx="2190750" cy="594995"/>
          </a:xfrm>
        </p:grpSpPr>
        <p:pic>
          <p:nvPicPr>
            <p:cNvPr id="8" name="Picture 7" title="Oregon Department of Education logo">
              <a:extLst>
                <a:ext uri="{FF2B5EF4-FFF2-40B4-BE49-F238E27FC236}">
                  <a16:creationId xmlns:a16="http://schemas.microsoft.com/office/drawing/2014/main" id="{2509B325-7B48-BF4B-8062-12A48BE83BF5}"/>
                </a:ext>
              </a:extLst>
            </p:cNvPr>
            <p:cNvPicPr/>
            <p:nvPr/>
          </p:nvPicPr>
          <p:blipFill rotWithShape="1">
            <a:blip r:embed="rId8" cstate="print">
              <a:extLst>
                <a:ext uri="{28A0092B-C50C-407E-A947-70E740481C1C}">
                  <a14:useLocalDpi xmlns:a14="http://schemas.microsoft.com/office/drawing/2010/main" val="0"/>
                </a:ext>
              </a:extLst>
            </a:blip>
            <a:srcRect l="6358" t="20364" b="15632"/>
            <a:stretch/>
          </p:blipFill>
          <p:spPr bwMode="auto">
            <a:xfrm>
              <a:off x="270933" y="6042872"/>
              <a:ext cx="2190750" cy="594995"/>
            </a:xfrm>
            <a:prstGeom prst="rect">
              <a:avLst/>
            </a:prstGeom>
            <a:noFill/>
            <a:ln>
              <a:noFill/>
            </a:ln>
            <a:extLst>
              <a:ext uri="{53640926-AAD7-44D8-BBD7-CCE9431645EC}">
                <a14:shadowObscured xmlns:a14="http://schemas.microsoft.com/office/drawing/2010/main"/>
              </a:ext>
            </a:extLst>
          </p:spPr>
        </p:pic>
        <p:cxnSp>
          <p:nvCxnSpPr>
            <p:cNvPr id="9" name="Straight Connector 8">
              <a:extLst>
                <a:ext uri="{FF2B5EF4-FFF2-40B4-BE49-F238E27FC236}">
                  <a16:creationId xmlns:a16="http://schemas.microsoft.com/office/drawing/2014/main" id="{415D6A71-8DFE-9048-AAD7-49DD03CE5480}"/>
                </a:ext>
              </a:extLst>
            </p:cNvPr>
            <p:cNvCxnSpPr/>
            <p:nvPr/>
          </p:nvCxnSpPr>
          <p:spPr>
            <a:xfrm>
              <a:off x="2274826" y="6058176"/>
              <a:ext cx="0" cy="531428"/>
            </a:xfrm>
            <a:prstGeom prst="line">
              <a:avLst/>
            </a:prstGeom>
            <a:ln w="25400">
              <a:solidFill>
                <a:srgbClr val="91C4EF"/>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A2570419-0B85-3C4C-BF17-3BC92B14C082}"/>
              </a:ext>
            </a:extLst>
          </p:cNvPr>
          <p:cNvSpPr>
            <a:spLocks noGrp="1"/>
          </p:cNvSpPr>
          <p:nvPr>
            <p:ph type="title"/>
          </p:nvPr>
        </p:nvSpPr>
        <p:spPr>
          <a:xfrm>
            <a:off x="270264" y="-95140"/>
            <a:ext cx="10515600" cy="1325563"/>
          </a:xfrm>
        </p:spPr>
        <p:txBody>
          <a:bodyPr>
            <a:normAutofit/>
          </a:bodyPr>
          <a:lstStyle/>
          <a:p>
            <a:r>
              <a:rPr lang="en-US" sz="2400" dirty="0"/>
              <a:t>Student language example</a:t>
            </a:r>
          </a:p>
        </p:txBody>
      </p:sp>
    </p:spTree>
    <p:extLst>
      <p:ext uri="{BB962C8B-B14F-4D97-AF65-F5344CB8AC3E}">
        <p14:creationId xmlns:p14="http://schemas.microsoft.com/office/powerpoint/2010/main" val="2080337711"/>
      </p:ext>
    </p:extLst>
  </p:cSld>
  <p:clrMapOvr>
    <a:masterClrMapping/>
  </p:clrMapOvr>
  <mc:AlternateContent xmlns:mc="http://schemas.openxmlformats.org/markup-compatibility/2006" xmlns:p14="http://schemas.microsoft.com/office/powerpoint/2010/main">
    <mc:Choice Requires="p14">
      <p:transition spd="slow" p14:dur="2000" advTm="92566"/>
    </mc:Choice>
    <mc:Fallback xmlns="">
      <p:transition spd="slow" advTm="92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60517"/>
          </a:xfrm>
        </p:spPr>
        <p:txBody>
          <a:bodyPr>
            <a:normAutofit fontScale="90000"/>
          </a:bodyPr>
          <a:lstStyle/>
          <a:p>
            <a:r>
              <a:rPr lang="en-US" dirty="0"/>
              <a:t>  </a:t>
            </a:r>
          </a:p>
        </p:txBody>
      </p:sp>
      <p:pic>
        <p:nvPicPr>
          <p:cNvPr id="4" name="Content Placeholder 3" title="DLLP logo"/>
          <p:cNvPicPr>
            <a:picLocks noGrp="1"/>
          </p:cNvPicPr>
          <p:nvPr>
            <p:ph idx="1"/>
          </p:nvPr>
        </p:nvPicPr>
        <p:blipFill>
          <a:blip r:embed="rId5">
            <a:extLst>
              <a:ext uri="{28A0092B-C50C-407E-A947-70E740481C1C}">
                <a14:useLocalDpi xmlns:a14="http://schemas.microsoft.com/office/drawing/2010/main" val="0"/>
              </a:ext>
            </a:extLst>
          </a:blip>
          <a:stretch>
            <a:fillRect/>
          </a:stretch>
        </p:blipFill>
        <p:spPr bwMode="auto">
          <a:xfrm>
            <a:off x="5048250" y="1284914"/>
            <a:ext cx="2095500" cy="4181475"/>
          </a:xfrm>
          <a:prstGeom prst="rect">
            <a:avLst/>
          </a:prstGeom>
          <a:noFill/>
          <a:ln>
            <a:noFill/>
          </a:ln>
        </p:spPr>
      </p:pic>
      <p:pic>
        <p:nvPicPr>
          <p:cNvPr id="5" name="Picture 1" descr="cc_by_nc_sa-01ee261355" title="Creative commons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6473" y="6294331"/>
            <a:ext cx="836126" cy="2952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3232601" y="6417528"/>
            <a:ext cx="87772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971800" algn="ctr"/>
                <a:tab pos="5943600" algn="r"/>
              </a:tabLst>
              <a:defRPr>
                <a:solidFill>
                  <a:schemeClr val="tx1"/>
                </a:solidFill>
                <a:latin typeface="Arial" pitchFamily="34" charset="0"/>
                <a:cs typeface="Arial" pitchFamily="34" charset="0"/>
              </a:defRPr>
            </a:lvl1pPr>
            <a:lvl2pPr marL="457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2pPr>
            <a:lvl3pPr marL="914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3pPr>
            <a:lvl4pPr marL="1371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4pPr>
            <a:lvl5pPr marL="18288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5pPr>
            <a:lvl6pPr marL="22860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6pPr>
            <a:lvl7pPr marL="2743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7pPr>
            <a:lvl8pPr marL="3200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8pPr>
            <a:lvl9pPr marL="3657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US" altLang="zh-CN" sz="1100" b="0" i="0" u="none" strike="noStrike" cap="none" normalizeH="0" baseline="0" dirty="0">
                <a:ln>
                  <a:noFill/>
                </a:ln>
                <a:solidFill>
                  <a:schemeClr val="tx1"/>
                </a:solidFill>
                <a:effectLst/>
                <a:latin typeface="Calibri" pitchFamily="34" charset="0"/>
                <a:ea typeface="DengXian"/>
                <a:cs typeface="Times New Roman" pitchFamily="18" charset="0"/>
              </a:rPr>
              <a:t>This content is offered by the Oregon Department of Education under a </a:t>
            </a:r>
            <a:r>
              <a:rPr kumimoji="0" lang="en-US" altLang="zh-CN" sz="900" b="1" i="0" u="none" strike="noStrike" cap="none" normalizeH="0" baseline="0" dirty="0">
                <a:ln>
                  <a:noFill/>
                </a:ln>
                <a:solidFill>
                  <a:schemeClr val="tx1"/>
                </a:solidFill>
                <a:effectLst/>
                <a:latin typeface="Calibri" pitchFamily="34" charset="0"/>
                <a:ea typeface="DengXian"/>
                <a:cs typeface="Times New Roman" pitchFamily="18" charset="0"/>
                <a:hlinkClick r:id="rId7"/>
              </a:rPr>
              <a:t>Creative Commons Attribution Non-Commercial Share Alike 4.0 </a:t>
            </a:r>
            <a:r>
              <a:rPr kumimoji="0" lang="en-US" altLang="zh-CN" sz="900" b="0" i="0" u="none" strike="noStrike" cap="none" normalizeH="0" baseline="0" dirty="0">
                <a:ln>
                  <a:noFill/>
                </a:ln>
                <a:solidFill>
                  <a:schemeClr val="tx1"/>
                </a:solidFill>
                <a:effectLst/>
                <a:latin typeface="Calibri" pitchFamily="34" charset="0"/>
                <a:ea typeface="DengXian"/>
                <a:cs typeface="Times New Roman" pitchFamily="18" charset="0"/>
                <a:hlinkClick r:id="rId7"/>
              </a:rPr>
              <a:t>license</a:t>
            </a:r>
            <a:endParaRPr kumimoji="0" lang="en-US" altLang="zh-CN" sz="2000" b="0" i="0" u="none" strike="noStrike" cap="none" normalizeH="0" baseline="0" dirty="0">
              <a:ln>
                <a:noFill/>
              </a:ln>
              <a:solidFill>
                <a:schemeClr val="tx1"/>
              </a:solidFill>
              <a:effectLst/>
              <a:latin typeface="Arial" pitchFamily="34" charset="0"/>
              <a:cs typeface="Arial" pitchFamily="34" charset="0"/>
            </a:endParaRPr>
          </a:p>
        </p:txBody>
      </p:sp>
      <p:grpSp>
        <p:nvGrpSpPr>
          <p:cNvPr id="7" name="Group 6" title="Oregon Department of Education logo"/>
          <p:cNvGrpSpPr/>
          <p:nvPr/>
        </p:nvGrpSpPr>
        <p:grpSpPr>
          <a:xfrm>
            <a:off x="270264" y="6042874"/>
            <a:ext cx="2185331" cy="594995"/>
            <a:chOff x="270933" y="6042872"/>
            <a:chExt cx="2190750" cy="594995"/>
          </a:xfrm>
        </p:grpSpPr>
        <p:pic>
          <p:nvPicPr>
            <p:cNvPr id="8" name="Picture 7" title="Oregon Department of Education logo"/>
            <p:cNvPicPr/>
            <p:nvPr/>
          </p:nvPicPr>
          <p:blipFill rotWithShape="1">
            <a:blip r:embed="rId8" cstate="print">
              <a:extLst>
                <a:ext uri="{28A0092B-C50C-407E-A947-70E740481C1C}">
                  <a14:useLocalDpi xmlns:a14="http://schemas.microsoft.com/office/drawing/2010/main" val="0"/>
                </a:ext>
              </a:extLst>
            </a:blip>
            <a:srcRect l="6358" t="20364" b="15632"/>
            <a:stretch/>
          </p:blipFill>
          <p:spPr bwMode="auto">
            <a:xfrm>
              <a:off x="270933" y="6042872"/>
              <a:ext cx="2190750" cy="594995"/>
            </a:xfrm>
            <a:prstGeom prst="rect">
              <a:avLst/>
            </a:prstGeom>
            <a:noFill/>
            <a:ln>
              <a:noFill/>
            </a:ln>
            <a:extLst>
              <a:ext uri="{53640926-AAD7-44D8-BBD7-CCE9431645EC}">
                <a14:shadowObscured xmlns:a14="http://schemas.microsoft.com/office/drawing/2010/main"/>
              </a:ext>
            </a:extLst>
          </p:spPr>
        </p:pic>
        <p:cxnSp>
          <p:nvCxnSpPr>
            <p:cNvPr id="9" name="Straight Connector 8"/>
            <p:cNvCxnSpPr/>
            <p:nvPr/>
          </p:nvCxnSpPr>
          <p:spPr>
            <a:xfrm>
              <a:off x="2274826" y="6058176"/>
              <a:ext cx="0" cy="531428"/>
            </a:xfrm>
            <a:prstGeom prst="line">
              <a:avLst/>
            </a:prstGeom>
            <a:ln w="25400">
              <a:solidFill>
                <a:srgbClr val="91C4EF"/>
              </a:solidFill>
            </a:ln>
          </p:spPr>
          <p:style>
            <a:lnRef idx="1">
              <a:schemeClr val="accent1"/>
            </a:lnRef>
            <a:fillRef idx="0">
              <a:schemeClr val="accent1"/>
            </a:fillRef>
            <a:effectRef idx="0">
              <a:schemeClr val="accent1"/>
            </a:effectRef>
            <a:fontRef idx="minor">
              <a:schemeClr val="tx1"/>
            </a:fontRef>
          </p:style>
        </p:cxnSp>
      </p:grpSp>
      <p:pic>
        <p:nvPicPr>
          <p:cNvPr id="11" name="Sound 10" descr="Click for sound" title="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7955156"/>
      </p:ext>
    </p:extLst>
  </p:cSld>
  <p:clrMapOvr>
    <a:masterClrMapping/>
  </p:clrMapOvr>
  <mc:AlternateContent xmlns:mc="http://schemas.openxmlformats.org/markup-compatibility/2006" xmlns:p14="http://schemas.microsoft.com/office/powerpoint/2010/main">
    <mc:Choice Requires="p14">
      <p:transition spd="slow" p14:dur="2000" advTm="12526"/>
    </mc:Choice>
    <mc:Fallback xmlns="">
      <p:transition spd="slow" advTm="12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6CA95-40DC-6340-A1B1-5AC76744F6A6}"/>
              </a:ext>
            </a:extLst>
          </p:cNvPr>
          <p:cNvSpPr>
            <a:spLocks noGrp="1"/>
          </p:cNvSpPr>
          <p:nvPr>
            <p:ph type="title"/>
          </p:nvPr>
        </p:nvSpPr>
        <p:spPr/>
        <p:txBody>
          <a:bodyPr/>
          <a:lstStyle/>
          <a:p>
            <a:r>
              <a:rPr lang="en-US" dirty="0"/>
              <a:t>Student Audio Files for Activity Sheet 1</a:t>
            </a:r>
          </a:p>
        </p:txBody>
      </p:sp>
      <p:sp>
        <p:nvSpPr>
          <p:cNvPr id="3" name="Content Placeholder 2">
            <a:extLst>
              <a:ext uri="{FF2B5EF4-FFF2-40B4-BE49-F238E27FC236}">
                <a16:creationId xmlns:a16="http://schemas.microsoft.com/office/drawing/2014/main" id="{85DD40ED-02AA-8442-9196-27E648315C5C}"/>
              </a:ext>
            </a:extLst>
          </p:cNvPr>
          <p:cNvSpPr>
            <a:spLocks noGrp="1"/>
          </p:cNvSpPr>
          <p:nvPr>
            <p:ph idx="1"/>
          </p:nvPr>
        </p:nvSpPr>
        <p:spPr/>
        <p:txBody>
          <a:bodyPr/>
          <a:lstStyle/>
          <a:p>
            <a:r>
              <a:rPr lang="en-US" dirty="0"/>
              <a:t>OR Mod 3 Example A - </a:t>
            </a:r>
            <a:r>
              <a:rPr lang="en-US" u="sng" dirty="0">
                <a:hlinkClick r:id="rId2"/>
              </a:rPr>
              <a:t>https://youtu.be/gVvpzaLF-tQ</a:t>
            </a:r>
            <a:endParaRPr lang="en-US" dirty="0"/>
          </a:p>
          <a:p>
            <a:r>
              <a:rPr lang="en-US" dirty="0"/>
              <a:t>OR Mod 3 Example B - </a:t>
            </a:r>
            <a:r>
              <a:rPr lang="en-US" u="sng" dirty="0">
                <a:hlinkClick r:id="rId3"/>
              </a:rPr>
              <a:t>https://youtu.be/GnysQTGYuhk</a:t>
            </a:r>
            <a:endParaRPr lang="en-US" dirty="0"/>
          </a:p>
          <a:p>
            <a:r>
              <a:rPr lang="en-US" dirty="0"/>
              <a:t>OR Mod 3 Example C - </a:t>
            </a:r>
            <a:r>
              <a:rPr lang="en-US" u="sng" dirty="0">
                <a:hlinkClick r:id="rId4"/>
              </a:rPr>
              <a:t>https://youtu.be/lB20XO65E6U</a:t>
            </a:r>
            <a:r>
              <a:rPr lang="en-US" dirty="0"/>
              <a:t>  </a:t>
            </a:r>
          </a:p>
          <a:p>
            <a:r>
              <a:rPr lang="en-US" dirty="0"/>
              <a:t>OR Mod 3 Example D - </a:t>
            </a:r>
            <a:r>
              <a:rPr lang="en-US" u="sng" dirty="0">
                <a:hlinkClick r:id="rId5"/>
              </a:rPr>
              <a:t>https://youtu.be/KcBeaPFaxnc</a:t>
            </a:r>
            <a:endParaRPr lang="en-US" dirty="0"/>
          </a:p>
          <a:p>
            <a:endParaRPr lang="en-US" dirty="0"/>
          </a:p>
        </p:txBody>
      </p:sp>
      <p:pic>
        <p:nvPicPr>
          <p:cNvPr id="4" name="Picture 1" descr="cc_by_nc_sa-01ee261355" title="Creative commons logo">
            <a:extLst>
              <a:ext uri="{FF2B5EF4-FFF2-40B4-BE49-F238E27FC236}">
                <a16:creationId xmlns:a16="http://schemas.microsoft.com/office/drawing/2014/main" id="{BD503D5C-3FAA-4F4A-96BA-E27755093C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6473" y="6294331"/>
            <a:ext cx="836126" cy="2952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278911CE-5AC0-644C-9375-0B64F9AE0959}"/>
              </a:ext>
            </a:extLst>
          </p:cNvPr>
          <p:cNvSpPr>
            <a:spLocks noChangeArrowheads="1"/>
          </p:cNvSpPr>
          <p:nvPr/>
        </p:nvSpPr>
        <p:spPr bwMode="auto">
          <a:xfrm>
            <a:off x="3232601" y="6417528"/>
            <a:ext cx="87772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971800" algn="ctr"/>
                <a:tab pos="5943600" algn="r"/>
              </a:tabLst>
              <a:defRPr>
                <a:solidFill>
                  <a:schemeClr val="tx1"/>
                </a:solidFill>
                <a:latin typeface="Arial" pitchFamily="34" charset="0"/>
                <a:cs typeface="Arial" pitchFamily="34" charset="0"/>
              </a:defRPr>
            </a:lvl1pPr>
            <a:lvl2pPr marL="457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2pPr>
            <a:lvl3pPr marL="914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3pPr>
            <a:lvl4pPr marL="1371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4pPr>
            <a:lvl5pPr marL="18288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5pPr>
            <a:lvl6pPr marL="22860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6pPr>
            <a:lvl7pPr marL="2743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7pPr>
            <a:lvl8pPr marL="3200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8pPr>
            <a:lvl9pPr marL="3657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US" altLang="zh-CN" sz="1100" b="0" i="0" u="none" strike="noStrike" cap="none" normalizeH="0" baseline="0" dirty="0">
                <a:ln>
                  <a:noFill/>
                </a:ln>
                <a:solidFill>
                  <a:schemeClr val="tx1"/>
                </a:solidFill>
                <a:effectLst/>
                <a:latin typeface="Calibri" pitchFamily="34" charset="0"/>
                <a:ea typeface="DengXian"/>
                <a:cs typeface="Times New Roman" pitchFamily="18" charset="0"/>
              </a:rPr>
              <a:t>This content is offered by the Oregon Department of Education under a </a:t>
            </a:r>
            <a:r>
              <a:rPr kumimoji="0" lang="en-US" altLang="zh-CN" sz="900" b="1" i="0" u="none" strike="noStrike" cap="none" normalizeH="0" baseline="0" dirty="0">
                <a:ln>
                  <a:noFill/>
                </a:ln>
                <a:solidFill>
                  <a:schemeClr val="tx1"/>
                </a:solidFill>
                <a:effectLst/>
                <a:latin typeface="Calibri" pitchFamily="34" charset="0"/>
                <a:ea typeface="DengXian"/>
                <a:cs typeface="Times New Roman" pitchFamily="18" charset="0"/>
                <a:hlinkClick r:id="rId7"/>
              </a:rPr>
              <a:t>Creative Commons Attribution Non-Commercial Share Alike 4.0 </a:t>
            </a:r>
            <a:r>
              <a:rPr kumimoji="0" lang="en-US" altLang="zh-CN" sz="900" b="0" i="0" u="none" strike="noStrike" cap="none" normalizeH="0" baseline="0" dirty="0">
                <a:ln>
                  <a:noFill/>
                </a:ln>
                <a:solidFill>
                  <a:schemeClr val="tx1"/>
                </a:solidFill>
                <a:effectLst/>
                <a:latin typeface="Calibri" pitchFamily="34" charset="0"/>
                <a:ea typeface="DengXian"/>
                <a:cs typeface="Times New Roman" pitchFamily="18" charset="0"/>
                <a:hlinkClick r:id="rId7"/>
              </a:rPr>
              <a:t>license</a:t>
            </a:r>
            <a:endParaRPr kumimoji="0" lang="en-US" altLang="zh-CN" sz="2000" b="0" i="0" u="none" strike="noStrike" cap="none" normalizeH="0" baseline="0" dirty="0">
              <a:ln>
                <a:noFill/>
              </a:ln>
              <a:solidFill>
                <a:schemeClr val="tx1"/>
              </a:solidFill>
              <a:effectLst/>
              <a:latin typeface="Arial" pitchFamily="34" charset="0"/>
              <a:cs typeface="Arial" pitchFamily="34" charset="0"/>
            </a:endParaRPr>
          </a:p>
        </p:txBody>
      </p:sp>
      <p:grpSp>
        <p:nvGrpSpPr>
          <p:cNvPr id="6" name="Group 5" title="Oregon Department of Education logo">
            <a:extLst>
              <a:ext uri="{FF2B5EF4-FFF2-40B4-BE49-F238E27FC236}">
                <a16:creationId xmlns:a16="http://schemas.microsoft.com/office/drawing/2014/main" id="{E070A0AD-CF50-D346-9568-4952DD49D8DC}"/>
              </a:ext>
            </a:extLst>
          </p:cNvPr>
          <p:cNvGrpSpPr/>
          <p:nvPr/>
        </p:nvGrpSpPr>
        <p:grpSpPr>
          <a:xfrm>
            <a:off x="347755" y="6084143"/>
            <a:ext cx="2185331" cy="594995"/>
            <a:chOff x="270933" y="6042872"/>
            <a:chExt cx="2190750" cy="594995"/>
          </a:xfrm>
        </p:grpSpPr>
        <p:pic>
          <p:nvPicPr>
            <p:cNvPr id="7" name="Picture 6" title="Oregon Department of Education logo">
              <a:extLst>
                <a:ext uri="{FF2B5EF4-FFF2-40B4-BE49-F238E27FC236}">
                  <a16:creationId xmlns:a16="http://schemas.microsoft.com/office/drawing/2014/main" id="{70C6AE42-B1CC-6A44-9CF4-BC6517BB506F}"/>
                </a:ext>
              </a:extLst>
            </p:cNvPr>
            <p:cNvPicPr/>
            <p:nvPr/>
          </p:nvPicPr>
          <p:blipFill rotWithShape="1">
            <a:blip r:embed="rId8" cstate="print">
              <a:extLst>
                <a:ext uri="{28A0092B-C50C-407E-A947-70E740481C1C}">
                  <a14:useLocalDpi xmlns:a14="http://schemas.microsoft.com/office/drawing/2010/main" val="0"/>
                </a:ext>
              </a:extLst>
            </a:blip>
            <a:srcRect l="6358" t="20364" b="15632"/>
            <a:stretch/>
          </p:blipFill>
          <p:spPr bwMode="auto">
            <a:xfrm>
              <a:off x="270933" y="6042872"/>
              <a:ext cx="2190750" cy="594995"/>
            </a:xfrm>
            <a:prstGeom prst="rect">
              <a:avLst/>
            </a:prstGeom>
            <a:noFill/>
            <a:ln>
              <a:noFill/>
            </a:ln>
            <a:extLst>
              <a:ext uri="{53640926-AAD7-44D8-BBD7-CCE9431645EC}">
                <a14:shadowObscured xmlns:a14="http://schemas.microsoft.com/office/drawing/2010/main"/>
              </a:ext>
            </a:extLst>
          </p:spPr>
        </p:pic>
        <p:cxnSp>
          <p:nvCxnSpPr>
            <p:cNvPr id="8" name="Straight Connector 7">
              <a:extLst>
                <a:ext uri="{FF2B5EF4-FFF2-40B4-BE49-F238E27FC236}">
                  <a16:creationId xmlns:a16="http://schemas.microsoft.com/office/drawing/2014/main" id="{97137EA3-FFC7-C94F-B68C-512A2D0121BE}"/>
                </a:ext>
              </a:extLst>
            </p:cNvPr>
            <p:cNvCxnSpPr/>
            <p:nvPr/>
          </p:nvCxnSpPr>
          <p:spPr>
            <a:xfrm>
              <a:off x="2274826" y="6058176"/>
              <a:ext cx="0" cy="531428"/>
            </a:xfrm>
            <a:prstGeom prst="line">
              <a:avLst/>
            </a:prstGeom>
            <a:ln w="25400">
              <a:solidFill>
                <a:srgbClr val="91C4E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6577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mn-lt"/>
              </a:rPr>
              <a:t>Section 1</a:t>
            </a:r>
          </a:p>
        </p:txBody>
      </p:sp>
      <p:sp>
        <p:nvSpPr>
          <p:cNvPr id="3" name="Content Placeholder 2"/>
          <p:cNvSpPr>
            <a:spLocks noGrp="1"/>
          </p:cNvSpPr>
          <p:nvPr>
            <p:ph idx="1"/>
          </p:nvPr>
        </p:nvSpPr>
        <p:spPr/>
        <p:txBody>
          <a:bodyPr/>
          <a:lstStyle/>
          <a:p>
            <a:endParaRPr lang="en-US" dirty="0"/>
          </a:p>
          <a:p>
            <a:endParaRPr lang="en-US" dirty="0"/>
          </a:p>
          <a:p>
            <a:pPr marL="0" indent="0" algn="ctr">
              <a:buNone/>
            </a:pPr>
            <a:r>
              <a:rPr lang="en-US" b="1" dirty="0"/>
              <a:t>High-leverage Feature: Sophistication of Topic Vocabulary in the DLLP</a:t>
            </a:r>
          </a:p>
        </p:txBody>
      </p:sp>
      <p:pic>
        <p:nvPicPr>
          <p:cNvPr id="4" name="Sound 3" descr="Click for sound" title="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5" name="Picture 1" descr="cc_by_nc_sa-01ee261355" title="Creative commons logo">
            <a:extLst>
              <a:ext uri="{FF2B5EF4-FFF2-40B4-BE49-F238E27FC236}">
                <a16:creationId xmlns:a16="http://schemas.microsoft.com/office/drawing/2014/main" id="{168F3518-28A2-2945-942B-6F9B21C169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6473" y="6294331"/>
            <a:ext cx="836126" cy="2952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0EF8CB44-DF07-9143-9847-302235901E1F}"/>
              </a:ext>
            </a:extLst>
          </p:cNvPr>
          <p:cNvSpPr>
            <a:spLocks noChangeArrowheads="1"/>
          </p:cNvSpPr>
          <p:nvPr/>
        </p:nvSpPr>
        <p:spPr bwMode="auto">
          <a:xfrm>
            <a:off x="3232601" y="6417528"/>
            <a:ext cx="87772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971800" algn="ctr"/>
                <a:tab pos="5943600" algn="r"/>
              </a:tabLst>
              <a:defRPr>
                <a:solidFill>
                  <a:schemeClr val="tx1"/>
                </a:solidFill>
                <a:latin typeface="Arial" pitchFamily="34" charset="0"/>
                <a:cs typeface="Arial" pitchFamily="34" charset="0"/>
              </a:defRPr>
            </a:lvl1pPr>
            <a:lvl2pPr marL="457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2pPr>
            <a:lvl3pPr marL="914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3pPr>
            <a:lvl4pPr marL="1371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4pPr>
            <a:lvl5pPr marL="18288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5pPr>
            <a:lvl6pPr marL="22860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6pPr>
            <a:lvl7pPr marL="2743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7pPr>
            <a:lvl8pPr marL="3200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8pPr>
            <a:lvl9pPr marL="3657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US" altLang="zh-CN" sz="1100" b="0" i="0" u="none" strike="noStrike" cap="none" normalizeH="0" baseline="0" dirty="0">
                <a:ln>
                  <a:noFill/>
                </a:ln>
                <a:solidFill>
                  <a:schemeClr val="tx1"/>
                </a:solidFill>
                <a:effectLst/>
                <a:latin typeface="Calibri" pitchFamily="34" charset="0"/>
                <a:ea typeface="DengXian"/>
                <a:cs typeface="Times New Roman" pitchFamily="18" charset="0"/>
              </a:rPr>
              <a:t>This content is offered by the Oregon Department of Education under a </a:t>
            </a:r>
            <a:r>
              <a:rPr kumimoji="0" lang="en-US" altLang="zh-CN" sz="900" b="1" i="0" u="none" strike="noStrike" cap="none" normalizeH="0" baseline="0" dirty="0">
                <a:ln>
                  <a:noFill/>
                </a:ln>
                <a:solidFill>
                  <a:schemeClr val="tx1"/>
                </a:solidFill>
                <a:effectLst/>
                <a:latin typeface="Calibri" pitchFamily="34" charset="0"/>
                <a:ea typeface="DengXian"/>
                <a:cs typeface="Times New Roman" pitchFamily="18" charset="0"/>
                <a:hlinkClick r:id="rId7"/>
              </a:rPr>
              <a:t>Creative Commons Attribution Non-Commercial Share Alike 4.0 </a:t>
            </a:r>
            <a:r>
              <a:rPr kumimoji="0" lang="en-US" altLang="zh-CN" sz="900" b="0" i="0" u="none" strike="noStrike" cap="none" normalizeH="0" baseline="0" dirty="0">
                <a:ln>
                  <a:noFill/>
                </a:ln>
                <a:solidFill>
                  <a:schemeClr val="tx1"/>
                </a:solidFill>
                <a:effectLst/>
                <a:latin typeface="Calibri" pitchFamily="34" charset="0"/>
                <a:ea typeface="DengXian"/>
                <a:cs typeface="Times New Roman" pitchFamily="18" charset="0"/>
                <a:hlinkClick r:id="rId7"/>
              </a:rPr>
              <a:t>license</a:t>
            </a:r>
            <a:endParaRPr kumimoji="0" lang="en-US" altLang="zh-CN" sz="2000" b="0" i="0" u="none" strike="noStrike" cap="none" normalizeH="0" baseline="0" dirty="0">
              <a:ln>
                <a:noFill/>
              </a:ln>
              <a:solidFill>
                <a:schemeClr val="tx1"/>
              </a:solidFill>
              <a:effectLst/>
              <a:latin typeface="Arial" pitchFamily="34" charset="0"/>
              <a:cs typeface="Arial" pitchFamily="34" charset="0"/>
            </a:endParaRPr>
          </a:p>
        </p:txBody>
      </p:sp>
      <p:grpSp>
        <p:nvGrpSpPr>
          <p:cNvPr id="7" name="Group 6" title="Oregon Department of Education logo">
            <a:extLst>
              <a:ext uri="{FF2B5EF4-FFF2-40B4-BE49-F238E27FC236}">
                <a16:creationId xmlns:a16="http://schemas.microsoft.com/office/drawing/2014/main" id="{2EFCD845-890C-ED4F-A9EB-902EBDCDC2A2}"/>
              </a:ext>
            </a:extLst>
          </p:cNvPr>
          <p:cNvGrpSpPr/>
          <p:nvPr/>
        </p:nvGrpSpPr>
        <p:grpSpPr>
          <a:xfrm>
            <a:off x="270264" y="6042874"/>
            <a:ext cx="2185331" cy="594995"/>
            <a:chOff x="270933" y="6042872"/>
            <a:chExt cx="2190750" cy="594995"/>
          </a:xfrm>
        </p:grpSpPr>
        <p:pic>
          <p:nvPicPr>
            <p:cNvPr id="8" name="Picture 7" title="Oregon Department of Education logo">
              <a:extLst>
                <a:ext uri="{FF2B5EF4-FFF2-40B4-BE49-F238E27FC236}">
                  <a16:creationId xmlns:a16="http://schemas.microsoft.com/office/drawing/2014/main" id="{20383044-C1F1-0444-9977-B2E82535E499}"/>
                </a:ext>
              </a:extLst>
            </p:cNvPr>
            <p:cNvPicPr/>
            <p:nvPr/>
          </p:nvPicPr>
          <p:blipFill rotWithShape="1">
            <a:blip r:embed="rId8" cstate="print">
              <a:extLst>
                <a:ext uri="{28A0092B-C50C-407E-A947-70E740481C1C}">
                  <a14:useLocalDpi xmlns:a14="http://schemas.microsoft.com/office/drawing/2010/main" val="0"/>
                </a:ext>
              </a:extLst>
            </a:blip>
            <a:srcRect l="6358" t="20364" b="15632"/>
            <a:stretch/>
          </p:blipFill>
          <p:spPr bwMode="auto">
            <a:xfrm>
              <a:off x="270933" y="6042872"/>
              <a:ext cx="2190750" cy="594995"/>
            </a:xfrm>
            <a:prstGeom prst="rect">
              <a:avLst/>
            </a:prstGeom>
            <a:noFill/>
            <a:ln>
              <a:noFill/>
            </a:ln>
            <a:extLst>
              <a:ext uri="{53640926-AAD7-44D8-BBD7-CCE9431645EC}">
                <a14:shadowObscured xmlns:a14="http://schemas.microsoft.com/office/drawing/2010/main"/>
              </a:ext>
            </a:extLst>
          </p:spPr>
        </p:pic>
        <p:cxnSp>
          <p:nvCxnSpPr>
            <p:cNvPr id="9" name="Straight Connector 8">
              <a:extLst>
                <a:ext uri="{FF2B5EF4-FFF2-40B4-BE49-F238E27FC236}">
                  <a16:creationId xmlns:a16="http://schemas.microsoft.com/office/drawing/2014/main" id="{169BF031-D3EF-5B4F-B3FF-03AE0D6662A0}"/>
                </a:ext>
              </a:extLst>
            </p:cNvPr>
            <p:cNvCxnSpPr/>
            <p:nvPr/>
          </p:nvCxnSpPr>
          <p:spPr>
            <a:xfrm>
              <a:off x="2274826" y="6058176"/>
              <a:ext cx="0" cy="531428"/>
            </a:xfrm>
            <a:prstGeom prst="line">
              <a:avLst/>
            </a:prstGeom>
            <a:ln w="25400">
              <a:solidFill>
                <a:srgbClr val="91C4E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3509065"/>
      </p:ext>
    </p:extLst>
  </p:cSld>
  <p:clrMapOvr>
    <a:masterClrMapping/>
  </p:clrMapOvr>
  <mc:AlternateContent xmlns:mc="http://schemas.openxmlformats.org/markup-compatibility/2006" xmlns:p14="http://schemas.microsoft.com/office/powerpoint/2010/main">
    <mc:Choice Requires="p14">
      <p:transition spd="slow" p14:dur="2000" advTm="8725"/>
    </mc:Choice>
    <mc:Fallback xmlns="">
      <p:transition spd="slow" advTm="8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mn-lt"/>
              </a:rPr>
              <a:t>Section 1</a:t>
            </a:r>
          </a:p>
        </p:txBody>
      </p:sp>
      <p:sp>
        <p:nvSpPr>
          <p:cNvPr id="3" name="Content Placeholder 2"/>
          <p:cNvSpPr>
            <a:spLocks noGrp="1"/>
          </p:cNvSpPr>
          <p:nvPr>
            <p:ph idx="1"/>
          </p:nvPr>
        </p:nvSpPr>
        <p:spPr/>
        <p:txBody>
          <a:bodyPr/>
          <a:lstStyle/>
          <a:p>
            <a:endParaRPr lang="en-US" dirty="0"/>
          </a:p>
          <a:p>
            <a:endParaRPr lang="en-US" dirty="0"/>
          </a:p>
          <a:p>
            <a:pPr marL="0" indent="0" algn="ctr">
              <a:buNone/>
            </a:pPr>
            <a:r>
              <a:rPr lang="en-US" b="1" dirty="0"/>
              <a:t>High-leverage Feature: Sophistication of Topic Vocabulary in the DLLP</a:t>
            </a:r>
          </a:p>
        </p:txBody>
      </p:sp>
      <p:pic>
        <p:nvPicPr>
          <p:cNvPr id="4" name="Sound 3" descr="Click for sound" title="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5" name="Picture 1" descr="cc_by_nc_sa-01ee261355" title="Creative commons logo">
            <a:extLst>
              <a:ext uri="{FF2B5EF4-FFF2-40B4-BE49-F238E27FC236}">
                <a16:creationId xmlns:a16="http://schemas.microsoft.com/office/drawing/2014/main" id="{168F3518-28A2-2945-942B-6F9B21C169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6473" y="6294331"/>
            <a:ext cx="836126" cy="2952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0EF8CB44-DF07-9143-9847-302235901E1F}"/>
              </a:ext>
            </a:extLst>
          </p:cNvPr>
          <p:cNvSpPr>
            <a:spLocks noChangeArrowheads="1"/>
          </p:cNvSpPr>
          <p:nvPr/>
        </p:nvSpPr>
        <p:spPr bwMode="auto">
          <a:xfrm>
            <a:off x="3232601" y="6417528"/>
            <a:ext cx="87772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971800" algn="ctr"/>
                <a:tab pos="5943600" algn="r"/>
              </a:tabLst>
              <a:defRPr>
                <a:solidFill>
                  <a:schemeClr val="tx1"/>
                </a:solidFill>
                <a:latin typeface="Arial" pitchFamily="34" charset="0"/>
                <a:cs typeface="Arial" pitchFamily="34" charset="0"/>
              </a:defRPr>
            </a:lvl1pPr>
            <a:lvl2pPr marL="457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2pPr>
            <a:lvl3pPr marL="914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3pPr>
            <a:lvl4pPr marL="1371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4pPr>
            <a:lvl5pPr marL="18288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5pPr>
            <a:lvl6pPr marL="22860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6pPr>
            <a:lvl7pPr marL="2743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7pPr>
            <a:lvl8pPr marL="3200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8pPr>
            <a:lvl9pPr marL="3657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US" altLang="zh-CN" sz="1100" b="0" i="0" u="none" strike="noStrike" cap="none" normalizeH="0" baseline="0" dirty="0">
                <a:ln>
                  <a:noFill/>
                </a:ln>
                <a:solidFill>
                  <a:schemeClr val="tx1"/>
                </a:solidFill>
                <a:effectLst/>
                <a:latin typeface="Calibri" pitchFamily="34" charset="0"/>
                <a:ea typeface="DengXian"/>
                <a:cs typeface="Times New Roman" pitchFamily="18" charset="0"/>
              </a:rPr>
              <a:t>This content is offered by the Oregon Department of Education under a </a:t>
            </a:r>
            <a:r>
              <a:rPr kumimoji="0" lang="en-US" altLang="zh-CN" sz="900" b="1" i="0" u="none" strike="noStrike" cap="none" normalizeH="0" baseline="0" dirty="0">
                <a:ln>
                  <a:noFill/>
                </a:ln>
                <a:solidFill>
                  <a:schemeClr val="tx1"/>
                </a:solidFill>
                <a:effectLst/>
                <a:latin typeface="Calibri" pitchFamily="34" charset="0"/>
                <a:ea typeface="DengXian"/>
                <a:cs typeface="Times New Roman" pitchFamily="18" charset="0"/>
                <a:hlinkClick r:id="rId7"/>
              </a:rPr>
              <a:t>Creative Commons Attribution Non-Commercial Share Alike 4.0 </a:t>
            </a:r>
            <a:r>
              <a:rPr kumimoji="0" lang="en-US" altLang="zh-CN" sz="900" b="0" i="0" u="none" strike="noStrike" cap="none" normalizeH="0" baseline="0" dirty="0">
                <a:ln>
                  <a:noFill/>
                </a:ln>
                <a:solidFill>
                  <a:schemeClr val="tx1"/>
                </a:solidFill>
                <a:effectLst/>
                <a:latin typeface="Calibri" pitchFamily="34" charset="0"/>
                <a:ea typeface="DengXian"/>
                <a:cs typeface="Times New Roman" pitchFamily="18" charset="0"/>
                <a:hlinkClick r:id="rId7"/>
              </a:rPr>
              <a:t>license</a:t>
            </a:r>
            <a:endParaRPr kumimoji="0" lang="en-US" altLang="zh-CN" sz="2000" b="0" i="0" u="none" strike="noStrike" cap="none" normalizeH="0" baseline="0" dirty="0">
              <a:ln>
                <a:noFill/>
              </a:ln>
              <a:solidFill>
                <a:schemeClr val="tx1"/>
              </a:solidFill>
              <a:effectLst/>
              <a:latin typeface="Arial" pitchFamily="34" charset="0"/>
              <a:cs typeface="Arial" pitchFamily="34" charset="0"/>
            </a:endParaRPr>
          </a:p>
        </p:txBody>
      </p:sp>
      <p:grpSp>
        <p:nvGrpSpPr>
          <p:cNvPr id="7" name="Group 6" title="Oregon Department of Education logo">
            <a:extLst>
              <a:ext uri="{FF2B5EF4-FFF2-40B4-BE49-F238E27FC236}">
                <a16:creationId xmlns:a16="http://schemas.microsoft.com/office/drawing/2014/main" id="{2EFCD845-890C-ED4F-A9EB-902EBDCDC2A2}"/>
              </a:ext>
            </a:extLst>
          </p:cNvPr>
          <p:cNvGrpSpPr/>
          <p:nvPr/>
        </p:nvGrpSpPr>
        <p:grpSpPr>
          <a:xfrm>
            <a:off x="270264" y="6042874"/>
            <a:ext cx="2185331" cy="594995"/>
            <a:chOff x="270933" y="6042872"/>
            <a:chExt cx="2190750" cy="594995"/>
          </a:xfrm>
        </p:grpSpPr>
        <p:pic>
          <p:nvPicPr>
            <p:cNvPr id="8" name="Picture 7" title="Oregon Department of Education logo">
              <a:extLst>
                <a:ext uri="{FF2B5EF4-FFF2-40B4-BE49-F238E27FC236}">
                  <a16:creationId xmlns:a16="http://schemas.microsoft.com/office/drawing/2014/main" id="{20383044-C1F1-0444-9977-B2E82535E499}"/>
                </a:ext>
              </a:extLst>
            </p:cNvPr>
            <p:cNvPicPr/>
            <p:nvPr/>
          </p:nvPicPr>
          <p:blipFill rotWithShape="1">
            <a:blip r:embed="rId8" cstate="print">
              <a:extLst>
                <a:ext uri="{28A0092B-C50C-407E-A947-70E740481C1C}">
                  <a14:useLocalDpi xmlns:a14="http://schemas.microsoft.com/office/drawing/2010/main" val="0"/>
                </a:ext>
              </a:extLst>
            </a:blip>
            <a:srcRect l="6358" t="20364" b="15632"/>
            <a:stretch/>
          </p:blipFill>
          <p:spPr bwMode="auto">
            <a:xfrm>
              <a:off x="270933" y="6042872"/>
              <a:ext cx="2190750" cy="594995"/>
            </a:xfrm>
            <a:prstGeom prst="rect">
              <a:avLst/>
            </a:prstGeom>
            <a:noFill/>
            <a:ln>
              <a:noFill/>
            </a:ln>
            <a:extLst>
              <a:ext uri="{53640926-AAD7-44D8-BBD7-CCE9431645EC}">
                <a14:shadowObscured xmlns:a14="http://schemas.microsoft.com/office/drawing/2010/main"/>
              </a:ext>
            </a:extLst>
          </p:spPr>
        </p:pic>
        <p:cxnSp>
          <p:nvCxnSpPr>
            <p:cNvPr id="9" name="Straight Connector 8">
              <a:extLst>
                <a:ext uri="{FF2B5EF4-FFF2-40B4-BE49-F238E27FC236}">
                  <a16:creationId xmlns:a16="http://schemas.microsoft.com/office/drawing/2014/main" id="{169BF031-D3EF-5B4F-B3FF-03AE0D6662A0}"/>
                </a:ext>
              </a:extLst>
            </p:cNvPr>
            <p:cNvCxnSpPr/>
            <p:nvPr/>
          </p:nvCxnSpPr>
          <p:spPr>
            <a:xfrm>
              <a:off x="2274826" y="6058176"/>
              <a:ext cx="0" cy="531428"/>
            </a:xfrm>
            <a:prstGeom prst="line">
              <a:avLst/>
            </a:prstGeom>
            <a:ln w="25400">
              <a:solidFill>
                <a:srgbClr val="91C4E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7447320"/>
      </p:ext>
    </p:extLst>
  </p:cSld>
  <p:clrMapOvr>
    <a:masterClrMapping/>
  </p:clrMapOvr>
  <mc:AlternateContent xmlns:mc="http://schemas.openxmlformats.org/markup-compatibility/2006" xmlns:p14="http://schemas.microsoft.com/office/powerpoint/2010/main">
    <mc:Choice Requires="p14">
      <p:transition spd="slow" p14:dur="2000" advTm="8725"/>
    </mc:Choice>
    <mc:Fallback xmlns="">
      <p:transition spd="slow" advTm="8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ound 7" descr="Click for sound" title="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5" name="Picture 1" descr="cc_by_nc_sa-01ee261355" title="Creative commons logo">
            <a:extLst>
              <a:ext uri="{FF2B5EF4-FFF2-40B4-BE49-F238E27FC236}">
                <a16:creationId xmlns:a16="http://schemas.microsoft.com/office/drawing/2014/main" id="{210B2075-D495-4E44-BDE9-6F60450DA7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6473" y="6294331"/>
            <a:ext cx="836126" cy="2952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BCD99943-5E7A-304B-A3D1-8F7C6AB0FB73}"/>
              </a:ext>
            </a:extLst>
          </p:cNvPr>
          <p:cNvSpPr>
            <a:spLocks noChangeArrowheads="1"/>
          </p:cNvSpPr>
          <p:nvPr/>
        </p:nvSpPr>
        <p:spPr bwMode="auto">
          <a:xfrm>
            <a:off x="3232601" y="6417528"/>
            <a:ext cx="87772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971800" algn="ctr"/>
                <a:tab pos="5943600" algn="r"/>
              </a:tabLst>
              <a:defRPr>
                <a:solidFill>
                  <a:schemeClr val="tx1"/>
                </a:solidFill>
                <a:latin typeface="Arial" pitchFamily="34" charset="0"/>
                <a:cs typeface="Arial" pitchFamily="34" charset="0"/>
              </a:defRPr>
            </a:lvl1pPr>
            <a:lvl2pPr marL="457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2pPr>
            <a:lvl3pPr marL="914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3pPr>
            <a:lvl4pPr marL="1371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4pPr>
            <a:lvl5pPr marL="18288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5pPr>
            <a:lvl6pPr marL="22860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6pPr>
            <a:lvl7pPr marL="2743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7pPr>
            <a:lvl8pPr marL="3200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8pPr>
            <a:lvl9pPr marL="3657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US" altLang="zh-CN" sz="1100" b="0" i="0" u="none" strike="noStrike" cap="none" normalizeH="0" baseline="0" dirty="0">
                <a:ln>
                  <a:noFill/>
                </a:ln>
                <a:solidFill>
                  <a:schemeClr val="tx1"/>
                </a:solidFill>
                <a:effectLst/>
                <a:latin typeface="Calibri" pitchFamily="34" charset="0"/>
                <a:ea typeface="DengXian"/>
                <a:cs typeface="Times New Roman" pitchFamily="18" charset="0"/>
              </a:rPr>
              <a:t>This content is offered by the Oregon Department of Education under a </a:t>
            </a:r>
            <a:r>
              <a:rPr kumimoji="0" lang="en-US" altLang="zh-CN" sz="900" b="1" i="0" u="none" strike="noStrike" cap="none" normalizeH="0" baseline="0" dirty="0">
                <a:ln>
                  <a:noFill/>
                </a:ln>
                <a:solidFill>
                  <a:schemeClr val="tx1"/>
                </a:solidFill>
                <a:effectLst/>
                <a:latin typeface="Calibri" pitchFamily="34" charset="0"/>
                <a:ea typeface="DengXian"/>
                <a:cs typeface="Times New Roman" pitchFamily="18" charset="0"/>
                <a:hlinkClick r:id="rId7"/>
              </a:rPr>
              <a:t>Creative Commons Attribution Non-Commercial Share Alike 4.0 </a:t>
            </a:r>
            <a:r>
              <a:rPr kumimoji="0" lang="en-US" altLang="zh-CN" sz="900" b="0" i="0" u="none" strike="noStrike" cap="none" normalizeH="0" baseline="0" dirty="0">
                <a:ln>
                  <a:noFill/>
                </a:ln>
                <a:solidFill>
                  <a:schemeClr val="tx1"/>
                </a:solidFill>
                <a:effectLst/>
                <a:latin typeface="Calibri" pitchFamily="34" charset="0"/>
                <a:ea typeface="DengXian"/>
                <a:cs typeface="Times New Roman" pitchFamily="18" charset="0"/>
                <a:hlinkClick r:id="rId7"/>
              </a:rPr>
              <a:t>license</a:t>
            </a:r>
            <a:endParaRPr kumimoji="0" lang="en-US" altLang="zh-CN" sz="2000" b="0" i="0" u="none" strike="noStrike" cap="none" normalizeH="0" baseline="0" dirty="0">
              <a:ln>
                <a:noFill/>
              </a:ln>
              <a:solidFill>
                <a:schemeClr val="tx1"/>
              </a:solidFill>
              <a:effectLst/>
              <a:latin typeface="Arial" pitchFamily="34" charset="0"/>
              <a:cs typeface="Arial" pitchFamily="34" charset="0"/>
            </a:endParaRPr>
          </a:p>
        </p:txBody>
      </p:sp>
      <p:grpSp>
        <p:nvGrpSpPr>
          <p:cNvPr id="9" name="Group 8" title="Oregon Department of Education logo">
            <a:extLst>
              <a:ext uri="{FF2B5EF4-FFF2-40B4-BE49-F238E27FC236}">
                <a16:creationId xmlns:a16="http://schemas.microsoft.com/office/drawing/2014/main" id="{345378DE-5555-FD41-AAF0-B5F134D3712D}"/>
              </a:ext>
            </a:extLst>
          </p:cNvPr>
          <p:cNvGrpSpPr/>
          <p:nvPr/>
        </p:nvGrpSpPr>
        <p:grpSpPr>
          <a:xfrm>
            <a:off x="270264" y="6042874"/>
            <a:ext cx="2185331" cy="594995"/>
            <a:chOff x="270933" y="6042872"/>
            <a:chExt cx="2190750" cy="594995"/>
          </a:xfrm>
        </p:grpSpPr>
        <p:pic>
          <p:nvPicPr>
            <p:cNvPr id="10" name="Picture 9" title="Oregon Department of Education logo">
              <a:extLst>
                <a:ext uri="{FF2B5EF4-FFF2-40B4-BE49-F238E27FC236}">
                  <a16:creationId xmlns:a16="http://schemas.microsoft.com/office/drawing/2014/main" id="{E4C794DF-5F70-1147-8B12-F27450DE7C43}"/>
                </a:ext>
              </a:extLst>
            </p:cNvPr>
            <p:cNvPicPr/>
            <p:nvPr/>
          </p:nvPicPr>
          <p:blipFill rotWithShape="1">
            <a:blip r:embed="rId8" cstate="print">
              <a:extLst>
                <a:ext uri="{28A0092B-C50C-407E-A947-70E740481C1C}">
                  <a14:useLocalDpi xmlns:a14="http://schemas.microsoft.com/office/drawing/2010/main" val="0"/>
                </a:ext>
              </a:extLst>
            </a:blip>
            <a:srcRect l="6358" t="20364" b="15632"/>
            <a:stretch/>
          </p:blipFill>
          <p:spPr bwMode="auto">
            <a:xfrm>
              <a:off x="270933" y="6042872"/>
              <a:ext cx="2190750" cy="594995"/>
            </a:xfrm>
            <a:prstGeom prst="rect">
              <a:avLst/>
            </a:prstGeom>
            <a:noFill/>
            <a:ln>
              <a:noFill/>
            </a:ln>
            <a:extLst>
              <a:ext uri="{53640926-AAD7-44D8-BBD7-CCE9431645EC}">
                <a14:shadowObscured xmlns:a14="http://schemas.microsoft.com/office/drawing/2010/main"/>
              </a:ext>
            </a:extLst>
          </p:spPr>
        </p:pic>
        <p:cxnSp>
          <p:nvCxnSpPr>
            <p:cNvPr id="11" name="Straight Connector 10">
              <a:extLst>
                <a:ext uri="{FF2B5EF4-FFF2-40B4-BE49-F238E27FC236}">
                  <a16:creationId xmlns:a16="http://schemas.microsoft.com/office/drawing/2014/main" id="{29585B37-37F2-E84A-A0D2-95A4FF2369FC}"/>
                </a:ext>
              </a:extLst>
            </p:cNvPr>
            <p:cNvCxnSpPr/>
            <p:nvPr/>
          </p:nvCxnSpPr>
          <p:spPr>
            <a:xfrm>
              <a:off x="2274826" y="6058176"/>
              <a:ext cx="0" cy="531428"/>
            </a:xfrm>
            <a:prstGeom prst="line">
              <a:avLst/>
            </a:prstGeom>
            <a:ln w="25400">
              <a:solidFill>
                <a:srgbClr val="91C4EF"/>
              </a:solidFill>
            </a:ln>
          </p:spPr>
          <p:style>
            <a:lnRef idx="1">
              <a:schemeClr val="accent1"/>
            </a:lnRef>
            <a:fillRef idx="0">
              <a:schemeClr val="accent1"/>
            </a:fillRef>
            <a:effectRef idx="0">
              <a:schemeClr val="accent1"/>
            </a:effectRef>
            <a:fontRef idx="minor">
              <a:schemeClr val="tx1"/>
            </a:fontRef>
          </p:style>
        </p:cxnSp>
      </p:grpSp>
      <p:pic>
        <p:nvPicPr>
          <p:cNvPr id="17" name="Content Placeholder 3" descr="Visual depiction of eight language features arranged in three categories: Word, Sentence, and Discourse" title="DLLP overview diagram">
            <a:extLst>
              <a:ext uri="{FF2B5EF4-FFF2-40B4-BE49-F238E27FC236}">
                <a16:creationId xmlns:a16="http://schemas.microsoft.com/office/drawing/2014/main" id="{1877E249-901F-7647-A16A-30D28702F1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3415" y="1157288"/>
            <a:ext cx="6359525" cy="4913313"/>
          </a:xfrm>
          <a:prstGeom prst="rect">
            <a:avLst/>
          </a:prstGeom>
        </p:spPr>
      </p:pic>
      <p:sp>
        <p:nvSpPr>
          <p:cNvPr id="19" name="Title 18">
            <a:extLst>
              <a:ext uri="{FF2B5EF4-FFF2-40B4-BE49-F238E27FC236}">
                <a16:creationId xmlns:a16="http://schemas.microsoft.com/office/drawing/2014/main" id="{C0EB8CBA-9A7A-1341-8658-A02131DAAF1F}"/>
              </a:ext>
            </a:extLst>
          </p:cNvPr>
          <p:cNvSpPr>
            <a:spLocks noGrp="1"/>
          </p:cNvSpPr>
          <p:nvPr>
            <p:ph type="title"/>
          </p:nvPr>
        </p:nvSpPr>
        <p:spPr/>
        <p:txBody>
          <a:bodyPr/>
          <a:lstStyle/>
          <a:p>
            <a:r>
              <a:rPr lang="en-US" dirty="0"/>
              <a:t>DLLP Diagram</a:t>
            </a:r>
          </a:p>
        </p:txBody>
      </p:sp>
    </p:spTree>
    <p:extLst>
      <p:ext uri="{BB962C8B-B14F-4D97-AF65-F5344CB8AC3E}">
        <p14:creationId xmlns:p14="http://schemas.microsoft.com/office/powerpoint/2010/main" val="2108546119"/>
      </p:ext>
    </p:extLst>
  </p:cSld>
  <p:clrMapOvr>
    <a:masterClrMapping/>
  </p:clrMapOvr>
  <mc:AlternateContent xmlns:mc="http://schemas.openxmlformats.org/markup-compatibility/2006" xmlns:p14="http://schemas.microsoft.com/office/powerpoint/2010/main">
    <mc:Choice Requires="p14">
      <p:transition spd="slow" p14:dur="2000" advTm="46398"/>
    </mc:Choice>
    <mc:Fallback xmlns="">
      <p:transition spd="slow" advTm="46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31EEBDF-57AA-2244-8A1C-36FB6AC76A4A}"/>
              </a:ext>
            </a:extLst>
          </p:cNvPr>
          <p:cNvSpPr>
            <a:spLocks noGrp="1"/>
          </p:cNvSpPr>
          <p:nvPr>
            <p:ph type="title"/>
          </p:nvPr>
        </p:nvSpPr>
        <p:spPr/>
        <p:txBody>
          <a:bodyPr/>
          <a:lstStyle/>
          <a:p>
            <a:r>
              <a:rPr lang="en-US" b="1" dirty="0"/>
              <a:t>Words and Language</a:t>
            </a:r>
            <a:endParaRPr lang="en-US" dirty="0"/>
          </a:p>
        </p:txBody>
      </p:sp>
      <p:sp>
        <p:nvSpPr>
          <p:cNvPr id="3" name="Content Placeholder 2"/>
          <p:cNvSpPr>
            <a:spLocks noGrp="1"/>
          </p:cNvSpPr>
          <p:nvPr>
            <p:ph idx="1"/>
          </p:nvPr>
        </p:nvSpPr>
        <p:spPr/>
        <p:txBody>
          <a:bodyPr>
            <a:normAutofit fontScale="92500" lnSpcReduction="20000"/>
          </a:bodyPr>
          <a:lstStyle/>
          <a:p>
            <a:endParaRPr lang="en-US" dirty="0"/>
          </a:p>
          <a:p>
            <a:r>
              <a:rPr lang="en-US" dirty="0"/>
              <a:t>A word is a unit of language that carries meaning</a:t>
            </a:r>
          </a:p>
          <a:p>
            <a:pPr marL="0" indent="0">
              <a:buNone/>
            </a:pPr>
            <a:endParaRPr lang="en-US" dirty="0"/>
          </a:p>
          <a:p>
            <a:r>
              <a:rPr lang="en-US" dirty="0"/>
              <a:t>According to the Oxford English Dictionary (2018), a word is “A single, distinct, meaningful element of speech or writing.” </a:t>
            </a:r>
          </a:p>
          <a:p>
            <a:pPr marL="0" indent="0">
              <a:buNone/>
            </a:pPr>
            <a:r>
              <a:rPr lang="en-US" dirty="0"/>
              <a:t> </a:t>
            </a:r>
          </a:p>
          <a:p>
            <a:r>
              <a:rPr lang="en-US" dirty="0"/>
              <a:t>Much of what you know when you say that you </a:t>
            </a:r>
            <a:r>
              <a:rPr lang="en-US" b="1" i="1" dirty="0"/>
              <a:t>know</a:t>
            </a:r>
            <a:r>
              <a:rPr lang="en-US" dirty="0"/>
              <a:t> a language are the words of that language  </a:t>
            </a:r>
          </a:p>
          <a:p>
            <a:endParaRPr lang="en-US" dirty="0"/>
          </a:p>
          <a:p>
            <a:r>
              <a:rPr lang="en-US" dirty="0"/>
              <a:t>Knowing words, or collectively the vocabulary of a language, is a critical foundation for both effective oral language and literacy</a:t>
            </a:r>
          </a:p>
        </p:txBody>
      </p:sp>
      <p:pic>
        <p:nvPicPr>
          <p:cNvPr id="2" name="Sound 1" descr="Click for sound" title="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6" name="Picture 1" descr="cc_by_nc_sa-01ee261355" title="Creative commons logo">
            <a:extLst>
              <a:ext uri="{FF2B5EF4-FFF2-40B4-BE49-F238E27FC236}">
                <a16:creationId xmlns:a16="http://schemas.microsoft.com/office/drawing/2014/main" id="{F69CE206-4DD1-9749-ADBF-381F538BE4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6473" y="6294331"/>
            <a:ext cx="836126" cy="2952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9A050B66-F4E1-3B45-A7C3-DBDF181C8E61}"/>
              </a:ext>
            </a:extLst>
          </p:cNvPr>
          <p:cNvSpPr>
            <a:spLocks noChangeArrowheads="1"/>
          </p:cNvSpPr>
          <p:nvPr/>
        </p:nvSpPr>
        <p:spPr bwMode="auto">
          <a:xfrm>
            <a:off x="3232601" y="6417528"/>
            <a:ext cx="87772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971800" algn="ctr"/>
                <a:tab pos="5943600" algn="r"/>
              </a:tabLst>
              <a:defRPr>
                <a:solidFill>
                  <a:schemeClr val="tx1"/>
                </a:solidFill>
                <a:latin typeface="Arial" pitchFamily="34" charset="0"/>
                <a:cs typeface="Arial" pitchFamily="34" charset="0"/>
              </a:defRPr>
            </a:lvl1pPr>
            <a:lvl2pPr marL="457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2pPr>
            <a:lvl3pPr marL="914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3pPr>
            <a:lvl4pPr marL="1371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4pPr>
            <a:lvl5pPr marL="18288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5pPr>
            <a:lvl6pPr marL="22860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6pPr>
            <a:lvl7pPr marL="2743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7pPr>
            <a:lvl8pPr marL="3200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8pPr>
            <a:lvl9pPr marL="3657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US" altLang="zh-CN" sz="1100" b="0" i="0" u="none" strike="noStrike" cap="none" normalizeH="0" baseline="0" dirty="0">
                <a:ln>
                  <a:noFill/>
                </a:ln>
                <a:solidFill>
                  <a:schemeClr val="tx1"/>
                </a:solidFill>
                <a:effectLst/>
                <a:latin typeface="Calibri" pitchFamily="34" charset="0"/>
                <a:ea typeface="DengXian"/>
                <a:cs typeface="Times New Roman" pitchFamily="18" charset="0"/>
              </a:rPr>
              <a:t>This content is offered by the Oregon Department of Education under a </a:t>
            </a:r>
            <a:r>
              <a:rPr kumimoji="0" lang="en-US" altLang="zh-CN" sz="900" b="1" i="0" u="none" strike="noStrike" cap="none" normalizeH="0" baseline="0" dirty="0">
                <a:ln>
                  <a:noFill/>
                </a:ln>
                <a:solidFill>
                  <a:schemeClr val="tx1"/>
                </a:solidFill>
                <a:effectLst/>
                <a:latin typeface="Calibri" pitchFamily="34" charset="0"/>
                <a:ea typeface="DengXian"/>
                <a:cs typeface="Times New Roman" pitchFamily="18" charset="0"/>
                <a:hlinkClick r:id="rId7"/>
              </a:rPr>
              <a:t>Creative Commons Attribution Non-Commercial Share Alike 4.0 </a:t>
            </a:r>
            <a:r>
              <a:rPr kumimoji="0" lang="en-US" altLang="zh-CN" sz="900" b="0" i="0" u="none" strike="noStrike" cap="none" normalizeH="0" baseline="0" dirty="0">
                <a:ln>
                  <a:noFill/>
                </a:ln>
                <a:solidFill>
                  <a:schemeClr val="tx1"/>
                </a:solidFill>
                <a:effectLst/>
                <a:latin typeface="Calibri" pitchFamily="34" charset="0"/>
                <a:ea typeface="DengXian"/>
                <a:cs typeface="Times New Roman" pitchFamily="18" charset="0"/>
                <a:hlinkClick r:id="rId7"/>
              </a:rPr>
              <a:t>license</a:t>
            </a:r>
            <a:endParaRPr kumimoji="0" lang="en-US" altLang="zh-CN" sz="2000" b="0" i="0" u="none" strike="noStrike" cap="none" normalizeH="0" baseline="0" dirty="0">
              <a:ln>
                <a:noFill/>
              </a:ln>
              <a:solidFill>
                <a:schemeClr val="tx1"/>
              </a:solidFill>
              <a:effectLst/>
              <a:latin typeface="Arial" pitchFamily="34" charset="0"/>
              <a:cs typeface="Arial" pitchFamily="34" charset="0"/>
            </a:endParaRPr>
          </a:p>
        </p:txBody>
      </p:sp>
      <p:grpSp>
        <p:nvGrpSpPr>
          <p:cNvPr id="8" name="Group 7" title="Oregon Department of Education logo">
            <a:extLst>
              <a:ext uri="{FF2B5EF4-FFF2-40B4-BE49-F238E27FC236}">
                <a16:creationId xmlns:a16="http://schemas.microsoft.com/office/drawing/2014/main" id="{89F21634-0272-FE40-92B9-A00800A6DFDA}"/>
              </a:ext>
            </a:extLst>
          </p:cNvPr>
          <p:cNvGrpSpPr/>
          <p:nvPr/>
        </p:nvGrpSpPr>
        <p:grpSpPr>
          <a:xfrm>
            <a:off x="270264" y="6042874"/>
            <a:ext cx="2185331" cy="594995"/>
            <a:chOff x="270933" y="6042872"/>
            <a:chExt cx="2190750" cy="594995"/>
          </a:xfrm>
        </p:grpSpPr>
        <p:pic>
          <p:nvPicPr>
            <p:cNvPr id="9" name="Picture 8" title="Oregon Department of Education logo">
              <a:extLst>
                <a:ext uri="{FF2B5EF4-FFF2-40B4-BE49-F238E27FC236}">
                  <a16:creationId xmlns:a16="http://schemas.microsoft.com/office/drawing/2014/main" id="{325A2181-1EBD-6A48-816D-E8BB8DEA3088}"/>
                </a:ext>
              </a:extLst>
            </p:cNvPr>
            <p:cNvPicPr/>
            <p:nvPr/>
          </p:nvPicPr>
          <p:blipFill rotWithShape="1">
            <a:blip r:embed="rId8" cstate="print">
              <a:extLst>
                <a:ext uri="{28A0092B-C50C-407E-A947-70E740481C1C}">
                  <a14:useLocalDpi xmlns:a14="http://schemas.microsoft.com/office/drawing/2010/main" val="0"/>
                </a:ext>
              </a:extLst>
            </a:blip>
            <a:srcRect l="6358" t="20364" b="15632"/>
            <a:stretch/>
          </p:blipFill>
          <p:spPr bwMode="auto">
            <a:xfrm>
              <a:off x="270933" y="6042872"/>
              <a:ext cx="2190750" cy="594995"/>
            </a:xfrm>
            <a:prstGeom prst="rect">
              <a:avLst/>
            </a:prstGeom>
            <a:noFill/>
            <a:ln>
              <a:noFill/>
            </a:ln>
            <a:extLst>
              <a:ext uri="{53640926-AAD7-44D8-BBD7-CCE9431645EC}">
                <a14:shadowObscured xmlns:a14="http://schemas.microsoft.com/office/drawing/2010/main"/>
              </a:ext>
            </a:extLst>
          </p:spPr>
        </p:pic>
        <p:cxnSp>
          <p:nvCxnSpPr>
            <p:cNvPr id="10" name="Straight Connector 9">
              <a:extLst>
                <a:ext uri="{FF2B5EF4-FFF2-40B4-BE49-F238E27FC236}">
                  <a16:creationId xmlns:a16="http://schemas.microsoft.com/office/drawing/2014/main" id="{2A9BBAA6-60EB-444D-9368-7C497C13E62E}"/>
                </a:ext>
              </a:extLst>
            </p:cNvPr>
            <p:cNvCxnSpPr/>
            <p:nvPr/>
          </p:nvCxnSpPr>
          <p:spPr>
            <a:xfrm>
              <a:off x="2274826" y="6058176"/>
              <a:ext cx="0" cy="531428"/>
            </a:xfrm>
            <a:prstGeom prst="line">
              <a:avLst/>
            </a:prstGeom>
            <a:ln w="25400">
              <a:solidFill>
                <a:srgbClr val="91C4EF"/>
              </a:solidFill>
            </a:ln>
          </p:spPr>
          <p:style>
            <a:lnRef idx="1">
              <a:schemeClr val="accent1"/>
            </a:lnRef>
            <a:fillRef idx="0">
              <a:schemeClr val="accent1"/>
            </a:fillRef>
            <a:effectRef idx="0">
              <a:schemeClr val="accent1"/>
            </a:effectRef>
            <a:fontRef idx="minor">
              <a:schemeClr val="tx1"/>
            </a:fontRef>
          </p:style>
        </p:cxnSp>
      </p:grpSp>
      <p:sp>
        <p:nvSpPr>
          <p:cNvPr id="11" name="Title 5" descr="Word and language title" title="page title">
            <a:extLst>
              <a:ext uri="{FF2B5EF4-FFF2-40B4-BE49-F238E27FC236}">
                <a16:creationId xmlns:a16="http://schemas.microsoft.com/office/drawing/2014/main" id="{897F4790-B521-AC4B-9DEB-8A686C15875E}"/>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p>
        </p:txBody>
      </p:sp>
    </p:spTree>
    <p:extLst>
      <p:ext uri="{BB962C8B-B14F-4D97-AF65-F5344CB8AC3E}">
        <p14:creationId xmlns:p14="http://schemas.microsoft.com/office/powerpoint/2010/main" val="1484163307"/>
      </p:ext>
    </p:extLst>
  </p:cSld>
  <p:clrMapOvr>
    <a:masterClrMapping/>
  </p:clrMapOvr>
  <mc:AlternateContent xmlns:mc="http://schemas.openxmlformats.org/markup-compatibility/2006" xmlns:p14="http://schemas.microsoft.com/office/powerpoint/2010/main">
    <mc:Choice Requires="p14">
      <p:transition spd="slow" p14:dur="2000" advTm="34353"/>
    </mc:Choice>
    <mc:Fallback xmlns="">
      <p:transition spd="slow" advTm="34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E22E28-2A69-2A47-ADDA-3BD86F5313B4}"/>
              </a:ext>
            </a:extLst>
          </p:cNvPr>
          <p:cNvSpPr>
            <a:spLocks noGrp="1"/>
          </p:cNvSpPr>
          <p:nvPr>
            <p:ph type="title"/>
          </p:nvPr>
        </p:nvSpPr>
        <p:spPr/>
        <p:txBody>
          <a:bodyPr/>
          <a:lstStyle/>
          <a:p>
            <a:r>
              <a:rPr lang="en-US" b="1" dirty="0"/>
              <a:t>Words and Language</a:t>
            </a:r>
            <a:endParaRPr lang="en-US" dirty="0"/>
          </a:p>
        </p:txBody>
      </p:sp>
      <p:sp>
        <p:nvSpPr>
          <p:cNvPr id="3" name="Content Placeholder 2"/>
          <p:cNvSpPr>
            <a:spLocks noGrp="1"/>
          </p:cNvSpPr>
          <p:nvPr>
            <p:ph idx="1"/>
          </p:nvPr>
        </p:nvSpPr>
        <p:spPr/>
        <p:txBody>
          <a:bodyPr>
            <a:normAutofit/>
          </a:bodyPr>
          <a:lstStyle/>
          <a:p>
            <a:r>
              <a:rPr lang="en-US" dirty="0"/>
              <a:t>A word can be used on its own or combined with other words to form larger multi-word units of meaning (i.e., a phrase or idiom, a sentence).</a:t>
            </a:r>
          </a:p>
          <a:p>
            <a:endParaRPr lang="en-US" dirty="0"/>
          </a:p>
          <a:p>
            <a:r>
              <a:rPr lang="en-US" dirty="0"/>
              <a:t>Imperatives (i.e., commands such as </a:t>
            </a:r>
            <a:r>
              <a:rPr lang="en-US" i="1" dirty="0"/>
              <a:t>Go! Clean!</a:t>
            </a:r>
            <a:r>
              <a:rPr lang="en-US" dirty="0"/>
              <a:t>), a single word – as a verb – also constitutes an entire sentence. </a:t>
            </a:r>
            <a:endParaRPr lang="en-US" i="1" dirty="0"/>
          </a:p>
          <a:p>
            <a:endParaRPr lang="en-US" dirty="0"/>
          </a:p>
        </p:txBody>
      </p:sp>
      <p:pic>
        <p:nvPicPr>
          <p:cNvPr id="2" name="Sound 1" descr="Click for sound" title="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6" name="Picture 1" descr="cc_by_nc_sa-01ee261355" title="Creative commons logo">
            <a:extLst>
              <a:ext uri="{FF2B5EF4-FFF2-40B4-BE49-F238E27FC236}">
                <a16:creationId xmlns:a16="http://schemas.microsoft.com/office/drawing/2014/main" id="{2156A45C-DAB6-5849-B901-26D2D7E63F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6473" y="6294331"/>
            <a:ext cx="836126" cy="2952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16768054-6923-5645-A01A-83DA85CCDA91}"/>
              </a:ext>
            </a:extLst>
          </p:cNvPr>
          <p:cNvSpPr>
            <a:spLocks noChangeArrowheads="1"/>
          </p:cNvSpPr>
          <p:nvPr/>
        </p:nvSpPr>
        <p:spPr bwMode="auto">
          <a:xfrm>
            <a:off x="3232601" y="6417528"/>
            <a:ext cx="87772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971800" algn="ctr"/>
                <a:tab pos="5943600" algn="r"/>
              </a:tabLst>
              <a:defRPr>
                <a:solidFill>
                  <a:schemeClr val="tx1"/>
                </a:solidFill>
                <a:latin typeface="Arial" pitchFamily="34" charset="0"/>
                <a:cs typeface="Arial" pitchFamily="34" charset="0"/>
              </a:defRPr>
            </a:lvl1pPr>
            <a:lvl2pPr marL="457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2pPr>
            <a:lvl3pPr marL="914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3pPr>
            <a:lvl4pPr marL="1371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4pPr>
            <a:lvl5pPr marL="18288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5pPr>
            <a:lvl6pPr marL="22860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6pPr>
            <a:lvl7pPr marL="2743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7pPr>
            <a:lvl8pPr marL="3200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8pPr>
            <a:lvl9pPr marL="3657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US" altLang="zh-CN" sz="1100" b="0" i="0" u="none" strike="noStrike" cap="none" normalizeH="0" baseline="0" dirty="0">
                <a:ln>
                  <a:noFill/>
                </a:ln>
                <a:solidFill>
                  <a:schemeClr val="tx1"/>
                </a:solidFill>
                <a:effectLst/>
                <a:latin typeface="Calibri" pitchFamily="34" charset="0"/>
                <a:ea typeface="DengXian"/>
                <a:cs typeface="Times New Roman" pitchFamily="18" charset="0"/>
              </a:rPr>
              <a:t>This content is offered by the Oregon Department of Education under a </a:t>
            </a:r>
            <a:r>
              <a:rPr kumimoji="0" lang="en-US" altLang="zh-CN" sz="900" b="1" i="0" u="none" strike="noStrike" cap="none" normalizeH="0" baseline="0" dirty="0">
                <a:ln>
                  <a:noFill/>
                </a:ln>
                <a:solidFill>
                  <a:schemeClr val="tx1"/>
                </a:solidFill>
                <a:effectLst/>
                <a:latin typeface="Calibri" pitchFamily="34" charset="0"/>
                <a:ea typeface="DengXian"/>
                <a:cs typeface="Times New Roman" pitchFamily="18" charset="0"/>
                <a:hlinkClick r:id="rId7"/>
              </a:rPr>
              <a:t>Creative Commons Attribution Non-Commercial Share Alike 4.0 </a:t>
            </a:r>
            <a:r>
              <a:rPr kumimoji="0" lang="en-US" altLang="zh-CN" sz="900" b="0" i="0" u="none" strike="noStrike" cap="none" normalizeH="0" baseline="0" dirty="0">
                <a:ln>
                  <a:noFill/>
                </a:ln>
                <a:solidFill>
                  <a:schemeClr val="tx1"/>
                </a:solidFill>
                <a:effectLst/>
                <a:latin typeface="Calibri" pitchFamily="34" charset="0"/>
                <a:ea typeface="DengXian"/>
                <a:cs typeface="Times New Roman" pitchFamily="18" charset="0"/>
                <a:hlinkClick r:id="rId7"/>
              </a:rPr>
              <a:t>license</a:t>
            </a:r>
            <a:endParaRPr kumimoji="0" lang="en-US" altLang="zh-CN" sz="2000" b="0" i="0" u="none" strike="noStrike" cap="none" normalizeH="0" baseline="0" dirty="0">
              <a:ln>
                <a:noFill/>
              </a:ln>
              <a:solidFill>
                <a:schemeClr val="tx1"/>
              </a:solidFill>
              <a:effectLst/>
              <a:latin typeface="Arial" pitchFamily="34" charset="0"/>
              <a:cs typeface="Arial" pitchFamily="34" charset="0"/>
            </a:endParaRPr>
          </a:p>
        </p:txBody>
      </p:sp>
      <p:grpSp>
        <p:nvGrpSpPr>
          <p:cNvPr id="8" name="Group 7" title="Oregon Department of Education logo">
            <a:extLst>
              <a:ext uri="{FF2B5EF4-FFF2-40B4-BE49-F238E27FC236}">
                <a16:creationId xmlns:a16="http://schemas.microsoft.com/office/drawing/2014/main" id="{255A1791-B014-A248-A769-9EB63D6ED88D}"/>
              </a:ext>
            </a:extLst>
          </p:cNvPr>
          <p:cNvGrpSpPr/>
          <p:nvPr/>
        </p:nvGrpSpPr>
        <p:grpSpPr>
          <a:xfrm>
            <a:off x="270264" y="6042874"/>
            <a:ext cx="2185331" cy="594995"/>
            <a:chOff x="270933" y="6042872"/>
            <a:chExt cx="2190750" cy="594995"/>
          </a:xfrm>
        </p:grpSpPr>
        <p:pic>
          <p:nvPicPr>
            <p:cNvPr id="9" name="Picture 8" title="Oregon Department of Education logo">
              <a:extLst>
                <a:ext uri="{FF2B5EF4-FFF2-40B4-BE49-F238E27FC236}">
                  <a16:creationId xmlns:a16="http://schemas.microsoft.com/office/drawing/2014/main" id="{0C742072-93E3-E348-90F7-53D19AD9F39B}"/>
                </a:ext>
              </a:extLst>
            </p:cNvPr>
            <p:cNvPicPr/>
            <p:nvPr/>
          </p:nvPicPr>
          <p:blipFill rotWithShape="1">
            <a:blip r:embed="rId8" cstate="print">
              <a:extLst>
                <a:ext uri="{28A0092B-C50C-407E-A947-70E740481C1C}">
                  <a14:useLocalDpi xmlns:a14="http://schemas.microsoft.com/office/drawing/2010/main" val="0"/>
                </a:ext>
              </a:extLst>
            </a:blip>
            <a:srcRect l="6358" t="20364" b="15632"/>
            <a:stretch/>
          </p:blipFill>
          <p:spPr bwMode="auto">
            <a:xfrm>
              <a:off x="270933" y="6042872"/>
              <a:ext cx="2190750" cy="594995"/>
            </a:xfrm>
            <a:prstGeom prst="rect">
              <a:avLst/>
            </a:prstGeom>
            <a:noFill/>
            <a:ln>
              <a:noFill/>
            </a:ln>
            <a:extLst>
              <a:ext uri="{53640926-AAD7-44D8-BBD7-CCE9431645EC}">
                <a14:shadowObscured xmlns:a14="http://schemas.microsoft.com/office/drawing/2010/main"/>
              </a:ext>
            </a:extLst>
          </p:spPr>
        </p:pic>
        <p:cxnSp>
          <p:nvCxnSpPr>
            <p:cNvPr id="10" name="Straight Connector 9">
              <a:extLst>
                <a:ext uri="{FF2B5EF4-FFF2-40B4-BE49-F238E27FC236}">
                  <a16:creationId xmlns:a16="http://schemas.microsoft.com/office/drawing/2014/main" id="{9B2363F1-0771-1A40-B926-CA02B32B4C9A}"/>
                </a:ext>
              </a:extLst>
            </p:cNvPr>
            <p:cNvCxnSpPr/>
            <p:nvPr/>
          </p:nvCxnSpPr>
          <p:spPr>
            <a:xfrm>
              <a:off x="2274826" y="6058176"/>
              <a:ext cx="0" cy="531428"/>
            </a:xfrm>
            <a:prstGeom prst="line">
              <a:avLst/>
            </a:prstGeom>
            <a:ln w="25400">
              <a:solidFill>
                <a:srgbClr val="91C4E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87332417"/>
      </p:ext>
    </p:extLst>
  </p:cSld>
  <p:clrMapOvr>
    <a:masterClrMapping/>
  </p:clrMapOvr>
  <mc:AlternateContent xmlns:mc="http://schemas.openxmlformats.org/markup-compatibility/2006" xmlns:p14="http://schemas.microsoft.com/office/powerpoint/2010/main">
    <mc:Choice Requires="p14">
      <p:transition spd="slow" p14:dur="2000" advTm="23682"/>
    </mc:Choice>
    <mc:Fallback xmlns="">
      <p:transition spd="slow" advTm="23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2CB937-503D-9D4A-901A-7B071DBF0B42}"/>
              </a:ext>
            </a:extLst>
          </p:cNvPr>
          <p:cNvSpPr>
            <a:spLocks noGrp="1"/>
          </p:cNvSpPr>
          <p:nvPr>
            <p:ph type="title"/>
          </p:nvPr>
        </p:nvSpPr>
        <p:spPr/>
        <p:txBody>
          <a:bodyPr/>
          <a:lstStyle/>
          <a:p>
            <a:r>
              <a:rPr lang="en-US" b="1" dirty="0"/>
              <a:t>Vocabulary</a:t>
            </a:r>
            <a:endParaRPr lang="en-US" dirty="0"/>
          </a:p>
        </p:txBody>
      </p:sp>
      <p:sp>
        <p:nvSpPr>
          <p:cNvPr id="3" name="Content Placeholder 2"/>
          <p:cNvSpPr>
            <a:spLocks noGrp="1"/>
          </p:cNvSpPr>
          <p:nvPr>
            <p:ph idx="1"/>
          </p:nvPr>
        </p:nvSpPr>
        <p:spPr/>
        <p:txBody>
          <a:bodyPr>
            <a:normAutofit/>
          </a:bodyPr>
          <a:lstStyle/>
          <a:p>
            <a:r>
              <a:rPr lang="en-US" i="1" dirty="0"/>
              <a:t>Correct</a:t>
            </a:r>
            <a:endParaRPr lang="en-US" dirty="0"/>
          </a:p>
          <a:p>
            <a:r>
              <a:rPr lang="en-US" i="1" dirty="0"/>
              <a:t>Penguins</a:t>
            </a:r>
            <a:endParaRPr lang="en-US" dirty="0"/>
          </a:p>
          <a:p>
            <a:r>
              <a:rPr lang="en-US" i="1" dirty="0"/>
              <a:t>Protractor</a:t>
            </a:r>
            <a:endParaRPr lang="en-US" dirty="0"/>
          </a:p>
          <a:p>
            <a:r>
              <a:rPr lang="en-US" i="1" dirty="0"/>
              <a:t>Green</a:t>
            </a:r>
            <a:endParaRPr lang="en-US" dirty="0"/>
          </a:p>
          <a:p>
            <a:r>
              <a:rPr lang="en-US" i="1" dirty="0"/>
              <a:t>Contagious</a:t>
            </a:r>
            <a:endParaRPr lang="en-US" dirty="0"/>
          </a:p>
          <a:p>
            <a:r>
              <a:rPr lang="en-US" i="1" dirty="0"/>
              <a:t>Listen!</a:t>
            </a:r>
            <a:endParaRPr lang="en-US" dirty="0"/>
          </a:p>
          <a:p>
            <a:endParaRPr lang="en-US" dirty="0"/>
          </a:p>
        </p:txBody>
      </p:sp>
      <p:sp>
        <p:nvSpPr>
          <p:cNvPr id="6" name="Content Placeholder 5"/>
          <p:cNvSpPr>
            <a:spLocks noGrp="1"/>
          </p:cNvSpPr>
          <p:nvPr>
            <p:ph sz="half" idx="4294967295"/>
          </p:nvPr>
        </p:nvSpPr>
        <p:spPr>
          <a:xfrm>
            <a:off x="7010400" y="1885950"/>
            <a:ext cx="5181600" cy="4351338"/>
          </a:xfrm>
        </p:spPr>
        <p:txBody>
          <a:bodyPr>
            <a:normAutofit/>
          </a:bodyPr>
          <a:lstStyle/>
          <a:p>
            <a:r>
              <a:rPr lang="en-US" i="1" dirty="0"/>
              <a:t>Good job!</a:t>
            </a:r>
            <a:endParaRPr lang="en-US" dirty="0"/>
          </a:p>
          <a:p>
            <a:r>
              <a:rPr lang="en-US" i="1" dirty="0"/>
              <a:t>Repeated addition</a:t>
            </a:r>
            <a:endParaRPr lang="en-US" dirty="0"/>
          </a:p>
          <a:p>
            <a:r>
              <a:rPr lang="en-US" i="1" dirty="0"/>
              <a:t>Tornado formation</a:t>
            </a:r>
            <a:endParaRPr lang="en-US" dirty="0"/>
          </a:p>
          <a:p>
            <a:r>
              <a:rPr lang="en-US" i="1" dirty="0"/>
              <a:t>Yesterday’s English lesson</a:t>
            </a:r>
            <a:endParaRPr lang="en-US" dirty="0"/>
          </a:p>
          <a:p>
            <a:r>
              <a:rPr lang="en-US" i="1" dirty="0"/>
              <a:t>Sitting on the edge of the canyon</a:t>
            </a:r>
            <a:endParaRPr lang="en-US" dirty="0"/>
          </a:p>
          <a:p>
            <a:r>
              <a:rPr lang="en-US" i="1" dirty="0"/>
              <a:t>The heart of the matter</a:t>
            </a:r>
            <a:endParaRPr lang="en-US" dirty="0"/>
          </a:p>
          <a:p>
            <a:endParaRPr lang="en-US" dirty="0"/>
          </a:p>
        </p:txBody>
      </p:sp>
      <p:pic>
        <p:nvPicPr>
          <p:cNvPr id="4" name="Sound 3" descr="Click for sound" title="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7" name="Picture 1" descr="cc_by_nc_sa-01ee261355" title="Creative commons logo">
            <a:extLst>
              <a:ext uri="{FF2B5EF4-FFF2-40B4-BE49-F238E27FC236}">
                <a16:creationId xmlns:a16="http://schemas.microsoft.com/office/drawing/2014/main" id="{B9C6B0F7-B56A-9B44-BB5C-81FF4DD698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6473" y="6294331"/>
            <a:ext cx="836126" cy="295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E7128D19-B750-DD49-99A8-8C1E92CFDEB8}"/>
              </a:ext>
            </a:extLst>
          </p:cNvPr>
          <p:cNvSpPr>
            <a:spLocks noChangeArrowheads="1"/>
          </p:cNvSpPr>
          <p:nvPr/>
        </p:nvSpPr>
        <p:spPr bwMode="auto">
          <a:xfrm>
            <a:off x="3232601" y="6417528"/>
            <a:ext cx="87772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971800" algn="ctr"/>
                <a:tab pos="5943600" algn="r"/>
              </a:tabLst>
              <a:defRPr>
                <a:solidFill>
                  <a:schemeClr val="tx1"/>
                </a:solidFill>
                <a:latin typeface="Arial" pitchFamily="34" charset="0"/>
                <a:cs typeface="Arial" pitchFamily="34" charset="0"/>
              </a:defRPr>
            </a:lvl1pPr>
            <a:lvl2pPr marL="457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2pPr>
            <a:lvl3pPr marL="914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3pPr>
            <a:lvl4pPr marL="1371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4pPr>
            <a:lvl5pPr marL="18288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5pPr>
            <a:lvl6pPr marL="22860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6pPr>
            <a:lvl7pPr marL="2743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7pPr>
            <a:lvl8pPr marL="3200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8pPr>
            <a:lvl9pPr marL="3657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US" altLang="zh-CN" sz="1100" b="0" i="0" u="none" strike="noStrike" cap="none" normalizeH="0" baseline="0" dirty="0">
                <a:ln>
                  <a:noFill/>
                </a:ln>
                <a:solidFill>
                  <a:schemeClr val="tx1"/>
                </a:solidFill>
                <a:effectLst/>
                <a:latin typeface="Calibri" pitchFamily="34" charset="0"/>
                <a:ea typeface="DengXian"/>
                <a:cs typeface="Times New Roman" pitchFamily="18" charset="0"/>
              </a:rPr>
              <a:t>This content is offered by the Oregon Department of Education under a </a:t>
            </a:r>
            <a:r>
              <a:rPr kumimoji="0" lang="en-US" altLang="zh-CN" sz="900" b="1" i="0" u="none" strike="noStrike" cap="none" normalizeH="0" baseline="0" dirty="0">
                <a:ln>
                  <a:noFill/>
                </a:ln>
                <a:solidFill>
                  <a:schemeClr val="tx1"/>
                </a:solidFill>
                <a:effectLst/>
                <a:latin typeface="Calibri" pitchFamily="34" charset="0"/>
                <a:ea typeface="DengXian"/>
                <a:cs typeface="Times New Roman" pitchFamily="18" charset="0"/>
                <a:hlinkClick r:id="rId7"/>
              </a:rPr>
              <a:t>Creative Commons Attribution Non-Commercial Share Alike 4.0 </a:t>
            </a:r>
            <a:r>
              <a:rPr kumimoji="0" lang="en-US" altLang="zh-CN" sz="900" b="0" i="0" u="none" strike="noStrike" cap="none" normalizeH="0" baseline="0" dirty="0">
                <a:ln>
                  <a:noFill/>
                </a:ln>
                <a:solidFill>
                  <a:schemeClr val="tx1"/>
                </a:solidFill>
                <a:effectLst/>
                <a:latin typeface="Calibri" pitchFamily="34" charset="0"/>
                <a:ea typeface="DengXian"/>
                <a:cs typeface="Times New Roman" pitchFamily="18" charset="0"/>
                <a:hlinkClick r:id="rId7"/>
              </a:rPr>
              <a:t>license</a:t>
            </a:r>
            <a:endParaRPr kumimoji="0" lang="en-US" altLang="zh-CN" sz="2000" b="0" i="0" u="none" strike="noStrike" cap="none" normalizeH="0" baseline="0" dirty="0">
              <a:ln>
                <a:noFill/>
              </a:ln>
              <a:solidFill>
                <a:schemeClr val="tx1"/>
              </a:solidFill>
              <a:effectLst/>
              <a:latin typeface="Arial" pitchFamily="34" charset="0"/>
              <a:cs typeface="Arial" pitchFamily="34" charset="0"/>
            </a:endParaRPr>
          </a:p>
        </p:txBody>
      </p:sp>
      <p:grpSp>
        <p:nvGrpSpPr>
          <p:cNvPr id="9" name="Group 8" title="Oregon Department of Education logo">
            <a:extLst>
              <a:ext uri="{FF2B5EF4-FFF2-40B4-BE49-F238E27FC236}">
                <a16:creationId xmlns:a16="http://schemas.microsoft.com/office/drawing/2014/main" id="{204663B4-F10C-B342-948B-E79B167689A7}"/>
              </a:ext>
            </a:extLst>
          </p:cNvPr>
          <p:cNvGrpSpPr/>
          <p:nvPr/>
        </p:nvGrpSpPr>
        <p:grpSpPr>
          <a:xfrm>
            <a:off x="270264" y="6042874"/>
            <a:ext cx="2185331" cy="594995"/>
            <a:chOff x="270933" y="6042872"/>
            <a:chExt cx="2190750" cy="594995"/>
          </a:xfrm>
        </p:grpSpPr>
        <p:pic>
          <p:nvPicPr>
            <p:cNvPr id="10" name="Picture 9" title="Oregon Department of Education logo">
              <a:extLst>
                <a:ext uri="{FF2B5EF4-FFF2-40B4-BE49-F238E27FC236}">
                  <a16:creationId xmlns:a16="http://schemas.microsoft.com/office/drawing/2014/main" id="{C7ED224A-AC37-8344-AA4C-45C0A367F36B}"/>
                </a:ext>
              </a:extLst>
            </p:cNvPr>
            <p:cNvPicPr/>
            <p:nvPr/>
          </p:nvPicPr>
          <p:blipFill rotWithShape="1">
            <a:blip r:embed="rId8" cstate="print">
              <a:extLst>
                <a:ext uri="{28A0092B-C50C-407E-A947-70E740481C1C}">
                  <a14:useLocalDpi xmlns:a14="http://schemas.microsoft.com/office/drawing/2010/main" val="0"/>
                </a:ext>
              </a:extLst>
            </a:blip>
            <a:srcRect l="6358" t="20364" b="15632"/>
            <a:stretch/>
          </p:blipFill>
          <p:spPr bwMode="auto">
            <a:xfrm>
              <a:off x="270933" y="6042872"/>
              <a:ext cx="2190750" cy="594995"/>
            </a:xfrm>
            <a:prstGeom prst="rect">
              <a:avLst/>
            </a:prstGeom>
            <a:noFill/>
            <a:ln>
              <a:noFill/>
            </a:ln>
            <a:extLst>
              <a:ext uri="{53640926-AAD7-44D8-BBD7-CCE9431645EC}">
                <a14:shadowObscured xmlns:a14="http://schemas.microsoft.com/office/drawing/2010/main"/>
              </a:ext>
            </a:extLst>
          </p:spPr>
        </p:pic>
        <p:cxnSp>
          <p:nvCxnSpPr>
            <p:cNvPr id="11" name="Straight Connector 10">
              <a:extLst>
                <a:ext uri="{FF2B5EF4-FFF2-40B4-BE49-F238E27FC236}">
                  <a16:creationId xmlns:a16="http://schemas.microsoft.com/office/drawing/2014/main" id="{4CAFC9E0-C21D-1446-BFFB-491B2B153D06}"/>
                </a:ext>
              </a:extLst>
            </p:cNvPr>
            <p:cNvCxnSpPr/>
            <p:nvPr/>
          </p:nvCxnSpPr>
          <p:spPr>
            <a:xfrm>
              <a:off x="2274826" y="6058176"/>
              <a:ext cx="0" cy="531428"/>
            </a:xfrm>
            <a:prstGeom prst="line">
              <a:avLst/>
            </a:prstGeom>
            <a:ln w="25400">
              <a:solidFill>
                <a:srgbClr val="91C4E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84321694"/>
      </p:ext>
    </p:extLst>
  </p:cSld>
  <p:clrMapOvr>
    <a:masterClrMapping/>
  </p:clrMapOvr>
  <mc:AlternateContent xmlns:mc="http://schemas.openxmlformats.org/markup-compatibility/2006" xmlns:p14="http://schemas.microsoft.com/office/powerpoint/2010/main">
    <mc:Choice Requires="p14">
      <p:transition spd="slow" p14:dur="2000" advTm="39945"/>
    </mc:Choice>
    <mc:Fallback xmlns="">
      <p:transition spd="slow" advTm="39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t>Sophistication of Topic Vocabulary</a:t>
            </a:r>
          </a:p>
        </p:txBody>
      </p:sp>
      <p:sp>
        <p:nvSpPr>
          <p:cNvPr id="7" name="Content Placeholder 6"/>
          <p:cNvSpPr>
            <a:spLocks noGrp="1"/>
          </p:cNvSpPr>
          <p:nvPr>
            <p:ph idx="1"/>
          </p:nvPr>
        </p:nvSpPr>
        <p:spPr>
          <a:xfrm>
            <a:off x="838200" y="1438167"/>
            <a:ext cx="10515600" cy="5032375"/>
          </a:xfrm>
        </p:spPr>
        <p:txBody>
          <a:bodyPr>
            <a:normAutofit fontScale="77500" lnSpcReduction="20000"/>
          </a:bodyPr>
          <a:lstStyle/>
          <a:p>
            <a:pPr marL="0" indent="0">
              <a:buNone/>
            </a:pPr>
            <a:r>
              <a:rPr lang="en-US" sz="3200" dirty="0"/>
              <a:t>Four sub-feature components:</a:t>
            </a:r>
            <a:endParaRPr lang="en-US" sz="3200" u="sng" dirty="0"/>
          </a:p>
          <a:p>
            <a:pPr marL="0" indent="0">
              <a:buNone/>
            </a:pPr>
            <a:r>
              <a:rPr lang="en-US" sz="3200" u="sng" dirty="0"/>
              <a:t>Essential topic vocabulary  </a:t>
            </a:r>
          </a:p>
          <a:p>
            <a:pPr marL="0" indent="0">
              <a:buNone/>
            </a:pPr>
            <a:r>
              <a:rPr lang="en-US" i="1" dirty="0"/>
              <a:t>Brush, toothpaste, water</a:t>
            </a:r>
            <a:r>
              <a:rPr lang="en-US" dirty="0"/>
              <a:t>  (used in a personal routine such as teeth cleaning)</a:t>
            </a:r>
          </a:p>
          <a:p>
            <a:pPr marL="0" indent="0">
              <a:buNone/>
            </a:pPr>
            <a:r>
              <a:rPr lang="en-US" i="1" dirty="0"/>
              <a:t>Count, blocks, numbers</a:t>
            </a:r>
            <a:r>
              <a:rPr lang="en-US" dirty="0"/>
              <a:t> (used in a mathematics task)</a:t>
            </a:r>
            <a:endParaRPr lang="en-US" sz="3200" u="sng" dirty="0">
              <a:solidFill>
                <a:srgbClr val="FF0000"/>
              </a:solidFill>
            </a:endParaRPr>
          </a:p>
          <a:p>
            <a:pPr marL="0" indent="0">
              <a:buNone/>
            </a:pPr>
            <a:r>
              <a:rPr lang="en-US" sz="3200" u="sng" dirty="0"/>
              <a:t>Related topic vocabulary</a:t>
            </a:r>
            <a:r>
              <a:rPr lang="en-US" sz="3200" dirty="0"/>
              <a:t> </a:t>
            </a:r>
          </a:p>
          <a:p>
            <a:pPr marL="0" indent="0">
              <a:buNone/>
            </a:pPr>
            <a:r>
              <a:rPr lang="en-US" i="1" dirty="0"/>
              <a:t>Dentist, floss, cup</a:t>
            </a:r>
          </a:p>
          <a:p>
            <a:pPr marL="0" indent="0">
              <a:buNone/>
            </a:pPr>
            <a:r>
              <a:rPr lang="en-US" i="1" dirty="0"/>
              <a:t>Group, stacks, connect</a:t>
            </a:r>
            <a:endParaRPr lang="en-US" sz="3200" dirty="0"/>
          </a:p>
          <a:p>
            <a:pPr marL="0" indent="0">
              <a:buNone/>
            </a:pPr>
            <a:r>
              <a:rPr lang="en-US" sz="3200" u="sng" dirty="0"/>
              <a:t>Technical topic vocabulary</a:t>
            </a:r>
          </a:p>
          <a:p>
            <a:pPr marL="0" indent="0">
              <a:buNone/>
            </a:pPr>
            <a:r>
              <a:rPr lang="en-US" i="1" dirty="0"/>
              <a:t>Crown, dentures, enamel</a:t>
            </a:r>
          </a:p>
          <a:p>
            <a:pPr marL="0" indent="0">
              <a:buNone/>
            </a:pPr>
            <a:r>
              <a:rPr lang="en-US" i="1" dirty="0"/>
              <a:t>Prime number, remainder, subtract</a:t>
            </a:r>
            <a:endParaRPr lang="en-US" sz="3200" u="sng" dirty="0"/>
          </a:p>
          <a:p>
            <a:pPr marL="0" indent="0">
              <a:buNone/>
            </a:pPr>
            <a:r>
              <a:rPr lang="en-US" sz="3200" u="sng" dirty="0"/>
              <a:t>Vivid vocabulary</a:t>
            </a:r>
            <a:r>
              <a:rPr lang="en-US" sz="3200" dirty="0"/>
              <a:t>   </a:t>
            </a:r>
          </a:p>
          <a:p>
            <a:pPr marL="0" indent="0">
              <a:buNone/>
            </a:pPr>
            <a:r>
              <a:rPr lang="en-US" sz="3200" i="1" dirty="0"/>
              <a:t>S</a:t>
            </a:r>
            <a:r>
              <a:rPr lang="en-US" i="1" dirty="0"/>
              <a:t>wirl, gurgle, fuzzy</a:t>
            </a:r>
          </a:p>
          <a:p>
            <a:pPr marL="0" indent="0">
              <a:buNone/>
            </a:pPr>
            <a:r>
              <a:rPr lang="en-US" i="1" dirty="0"/>
              <a:t>Spread, array</a:t>
            </a:r>
          </a:p>
        </p:txBody>
      </p:sp>
      <p:pic>
        <p:nvPicPr>
          <p:cNvPr id="3" name="Sound 2" descr="Click for sound" title="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5" name="Picture 1" descr="cc_by_nc_sa-01ee261355" title="Creative commons logo">
            <a:extLst>
              <a:ext uri="{FF2B5EF4-FFF2-40B4-BE49-F238E27FC236}">
                <a16:creationId xmlns:a16="http://schemas.microsoft.com/office/drawing/2014/main" id="{7994D2CA-D246-D44C-A734-B04E9989C1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6473" y="6511303"/>
            <a:ext cx="836126" cy="295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745023A3-094F-6E44-B57A-306F3CC204C1}"/>
              </a:ext>
            </a:extLst>
          </p:cNvPr>
          <p:cNvSpPr>
            <a:spLocks noChangeArrowheads="1"/>
          </p:cNvSpPr>
          <p:nvPr/>
        </p:nvSpPr>
        <p:spPr bwMode="auto">
          <a:xfrm>
            <a:off x="3232601" y="6634500"/>
            <a:ext cx="87772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971800" algn="ctr"/>
                <a:tab pos="5943600" algn="r"/>
              </a:tabLst>
              <a:defRPr>
                <a:solidFill>
                  <a:schemeClr val="tx1"/>
                </a:solidFill>
                <a:latin typeface="Arial" pitchFamily="34" charset="0"/>
                <a:cs typeface="Arial" pitchFamily="34" charset="0"/>
              </a:defRPr>
            </a:lvl1pPr>
            <a:lvl2pPr marL="457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2pPr>
            <a:lvl3pPr marL="914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3pPr>
            <a:lvl4pPr marL="1371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4pPr>
            <a:lvl5pPr marL="18288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5pPr>
            <a:lvl6pPr marL="22860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6pPr>
            <a:lvl7pPr marL="2743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7pPr>
            <a:lvl8pPr marL="3200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8pPr>
            <a:lvl9pPr marL="3657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US" altLang="zh-CN" sz="1100" b="0" i="0" u="none" strike="noStrike" cap="none" normalizeH="0" baseline="0" dirty="0">
                <a:ln>
                  <a:noFill/>
                </a:ln>
                <a:solidFill>
                  <a:schemeClr val="tx1"/>
                </a:solidFill>
                <a:effectLst/>
                <a:latin typeface="Calibri" pitchFamily="34" charset="0"/>
                <a:ea typeface="DengXian"/>
                <a:cs typeface="Times New Roman" pitchFamily="18" charset="0"/>
              </a:rPr>
              <a:t>This content is offered by the Oregon Department of Education under a </a:t>
            </a:r>
            <a:r>
              <a:rPr kumimoji="0" lang="en-US" altLang="zh-CN" sz="900" b="1" i="0" u="none" strike="noStrike" cap="none" normalizeH="0" baseline="0" dirty="0">
                <a:ln>
                  <a:noFill/>
                </a:ln>
                <a:solidFill>
                  <a:schemeClr val="tx1"/>
                </a:solidFill>
                <a:effectLst/>
                <a:latin typeface="Calibri" pitchFamily="34" charset="0"/>
                <a:ea typeface="DengXian"/>
                <a:cs typeface="Times New Roman" pitchFamily="18" charset="0"/>
                <a:hlinkClick r:id="rId7"/>
              </a:rPr>
              <a:t>Creative Commons Attribution Non-Commercial Share Alike 4.0 </a:t>
            </a:r>
            <a:r>
              <a:rPr kumimoji="0" lang="en-US" altLang="zh-CN" sz="900" b="0" i="0" u="none" strike="noStrike" cap="none" normalizeH="0" baseline="0" dirty="0">
                <a:ln>
                  <a:noFill/>
                </a:ln>
                <a:solidFill>
                  <a:schemeClr val="tx1"/>
                </a:solidFill>
                <a:effectLst/>
                <a:latin typeface="Calibri" pitchFamily="34" charset="0"/>
                <a:ea typeface="DengXian"/>
                <a:cs typeface="Times New Roman" pitchFamily="18" charset="0"/>
                <a:hlinkClick r:id="rId7"/>
              </a:rPr>
              <a:t>license</a:t>
            </a:r>
            <a:endParaRPr kumimoji="0" lang="en-US" altLang="zh-CN" sz="2000" b="0" i="0" u="none" strike="noStrike" cap="none" normalizeH="0" baseline="0" dirty="0">
              <a:ln>
                <a:noFill/>
              </a:ln>
              <a:solidFill>
                <a:schemeClr val="tx1"/>
              </a:solidFill>
              <a:effectLst/>
              <a:latin typeface="Arial" pitchFamily="34" charset="0"/>
              <a:cs typeface="Arial" pitchFamily="34" charset="0"/>
            </a:endParaRPr>
          </a:p>
        </p:txBody>
      </p:sp>
      <p:grpSp>
        <p:nvGrpSpPr>
          <p:cNvPr id="9" name="Group 8" title="Oregon Department of Education logo">
            <a:extLst>
              <a:ext uri="{FF2B5EF4-FFF2-40B4-BE49-F238E27FC236}">
                <a16:creationId xmlns:a16="http://schemas.microsoft.com/office/drawing/2014/main" id="{BFE2E6CA-94FB-F54B-A1A1-5203CA6D86CF}"/>
              </a:ext>
            </a:extLst>
          </p:cNvPr>
          <p:cNvGrpSpPr/>
          <p:nvPr/>
        </p:nvGrpSpPr>
        <p:grpSpPr>
          <a:xfrm>
            <a:off x="270264" y="6259846"/>
            <a:ext cx="2185331" cy="594995"/>
            <a:chOff x="270933" y="6042872"/>
            <a:chExt cx="2190750" cy="594995"/>
          </a:xfrm>
        </p:grpSpPr>
        <p:pic>
          <p:nvPicPr>
            <p:cNvPr id="10" name="Picture 9" title="Oregon Department of Education logo">
              <a:extLst>
                <a:ext uri="{FF2B5EF4-FFF2-40B4-BE49-F238E27FC236}">
                  <a16:creationId xmlns:a16="http://schemas.microsoft.com/office/drawing/2014/main" id="{9CB27B43-2F4E-4E44-9198-95A9A0348007}"/>
                </a:ext>
              </a:extLst>
            </p:cNvPr>
            <p:cNvPicPr/>
            <p:nvPr/>
          </p:nvPicPr>
          <p:blipFill rotWithShape="1">
            <a:blip r:embed="rId8" cstate="print">
              <a:extLst>
                <a:ext uri="{28A0092B-C50C-407E-A947-70E740481C1C}">
                  <a14:useLocalDpi xmlns:a14="http://schemas.microsoft.com/office/drawing/2010/main" val="0"/>
                </a:ext>
              </a:extLst>
            </a:blip>
            <a:srcRect l="6358" t="20364" b="15632"/>
            <a:stretch/>
          </p:blipFill>
          <p:spPr bwMode="auto">
            <a:xfrm>
              <a:off x="270933" y="6042872"/>
              <a:ext cx="2190750" cy="594995"/>
            </a:xfrm>
            <a:prstGeom prst="rect">
              <a:avLst/>
            </a:prstGeom>
            <a:noFill/>
            <a:ln>
              <a:noFill/>
            </a:ln>
            <a:extLst>
              <a:ext uri="{53640926-AAD7-44D8-BBD7-CCE9431645EC}">
                <a14:shadowObscured xmlns:a14="http://schemas.microsoft.com/office/drawing/2010/main"/>
              </a:ext>
            </a:extLst>
          </p:spPr>
        </p:pic>
        <p:cxnSp>
          <p:nvCxnSpPr>
            <p:cNvPr id="11" name="Straight Connector 10">
              <a:extLst>
                <a:ext uri="{FF2B5EF4-FFF2-40B4-BE49-F238E27FC236}">
                  <a16:creationId xmlns:a16="http://schemas.microsoft.com/office/drawing/2014/main" id="{193353CC-8D90-B647-8267-E50AB5899F4C}"/>
                </a:ext>
              </a:extLst>
            </p:cNvPr>
            <p:cNvCxnSpPr/>
            <p:nvPr/>
          </p:nvCxnSpPr>
          <p:spPr>
            <a:xfrm>
              <a:off x="2274826" y="6058176"/>
              <a:ext cx="0" cy="531428"/>
            </a:xfrm>
            <a:prstGeom prst="line">
              <a:avLst/>
            </a:prstGeom>
            <a:ln w="25400">
              <a:solidFill>
                <a:srgbClr val="91C4E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066574"/>
      </p:ext>
    </p:extLst>
  </p:cSld>
  <p:clrMapOvr>
    <a:masterClrMapping/>
  </p:clrMapOvr>
  <mc:AlternateContent xmlns:mc="http://schemas.openxmlformats.org/markup-compatibility/2006" xmlns:p14="http://schemas.microsoft.com/office/powerpoint/2010/main">
    <mc:Choice Requires="p14">
      <p:transition spd="slow" p14:dur="2000" advTm="70072"/>
    </mc:Choice>
    <mc:Fallback xmlns="">
      <p:transition spd="slow" advTm="70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Deciding on Topic Vocabulary</a:t>
            </a:r>
          </a:p>
        </p:txBody>
      </p:sp>
      <p:sp>
        <p:nvSpPr>
          <p:cNvPr id="3" name="Content Placeholder 2"/>
          <p:cNvSpPr>
            <a:spLocks noGrp="1"/>
          </p:cNvSpPr>
          <p:nvPr>
            <p:ph idx="1"/>
          </p:nvPr>
        </p:nvSpPr>
        <p:spPr/>
        <p:txBody>
          <a:bodyPr/>
          <a:lstStyle/>
          <a:p>
            <a:r>
              <a:rPr lang="en-US" sz="3200" dirty="0"/>
              <a:t>Learning topic vocabulary in the context of authentic language use</a:t>
            </a:r>
          </a:p>
          <a:p>
            <a:endParaRPr lang="en-US" sz="3200" dirty="0"/>
          </a:p>
          <a:p>
            <a:r>
              <a:rPr lang="en-US" sz="3200" dirty="0"/>
              <a:t>Teachers need to decide which words :</a:t>
            </a:r>
          </a:p>
          <a:p>
            <a:pPr lvl="1">
              <a:buFontTx/>
              <a:buChar char="-"/>
            </a:pPr>
            <a:r>
              <a:rPr lang="en-US" sz="2800" dirty="0"/>
              <a:t>students need to learn content and convey content learning</a:t>
            </a:r>
          </a:p>
          <a:p>
            <a:pPr lvl="1">
              <a:buFontTx/>
              <a:buChar char="-"/>
            </a:pPr>
            <a:r>
              <a:rPr lang="en-US" sz="2800" dirty="0"/>
              <a:t>are optional words in a given activity </a:t>
            </a:r>
          </a:p>
          <a:p>
            <a:pPr lvl="2">
              <a:buFont typeface="Courier New" charset="0"/>
              <a:buChar char="o"/>
            </a:pPr>
            <a:endParaRPr lang="en-US" sz="2800" dirty="0"/>
          </a:p>
          <a:p>
            <a:endParaRPr lang="en-US" dirty="0"/>
          </a:p>
        </p:txBody>
      </p:sp>
      <p:pic>
        <p:nvPicPr>
          <p:cNvPr id="7" name="Sound 6" descr="Click for sound" title="audio ic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5" name="Picture 1" descr="cc_by_nc_sa-01ee261355" title="Creative commons logo">
            <a:extLst>
              <a:ext uri="{FF2B5EF4-FFF2-40B4-BE49-F238E27FC236}">
                <a16:creationId xmlns:a16="http://schemas.microsoft.com/office/drawing/2014/main" id="{195313DA-992F-EC40-8E5C-732512026A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6473" y="6294331"/>
            <a:ext cx="836126" cy="2952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7470B86E-1050-564C-997A-79797D607585}"/>
              </a:ext>
            </a:extLst>
          </p:cNvPr>
          <p:cNvSpPr>
            <a:spLocks noChangeArrowheads="1"/>
          </p:cNvSpPr>
          <p:nvPr/>
        </p:nvSpPr>
        <p:spPr bwMode="auto">
          <a:xfrm>
            <a:off x="3232601" y="6417528"/>
            <a:ext cx="877721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971800" algn="ctr"/>
                <a:tab pos="5943600" algn="r"/>
              </a:tabLst>
              <a:defRPr>
                <a:solidFill>
                  <a:schemeClr val="tx1"/>
                </a:solidFill>
                <a:latin typeface="Arial" pitchFamily="34" charset="0"/>
                <a:cs typeface="Arial" pitchFamily="34" charset="0"/>
              </a:defRPr>
            </a:lvl1pPr>
            <a:lvl2pPr marL="457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2pPr>
            <a:lvl3pPr marL="914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3pPr>
            <a:lvl4pPr marL="1371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4pPr>
            <a:lvl5pPr marL="18288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5pPr>
            <a:lvl6pPr marL="22860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6pPr>
            <a:lvl7pPr marL="27432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7pPr>
            <a:lvl8pPr marL="32004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8pPr>
            <a:lvl9pPr marL="3657600" fontAlgn="base">
              <a:spcBef>
                <a:spcPct val="0"/>
              </a:spcBef>
              <a:spcAft>
                <a:spcPct val="0"/>
              </a:spcAft>
              <a:tabLst>
                <a:tab pos="2971800" algn="ctr"/>
                <a:tab pos="5943600"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971800" algn="ctr"/>
                <a:tab pos="5943600" algn="r"/>
              </a:tabLst>
            </a:pPr>
            <a:r>
              <a:rPr kumimoji="0" lang="en-US" altLang="zh-CN" sz="1100" b="0" i="0" u="none" strike="noStrike" cap="none" normalizeH="0" baseline="0" dirty="0">
                <a:ln>
                  <a:noFill/>
                </a:ln>
                <a:solidFill>
                  <a:schemeClr val="tx1"/>
                </a:solidFill>
                <a:effectLst/>
                <a:latin typeface="Calibri" pitchFamily="34" charset="0"/>
                <a:ea typeface="DengXian"/>
                <a:cs typeface="Times New Roman" pitchFamily="18" charset="0"/>
              </a:rPr>
              <a:t>This content is offered by the Oregon Department of Education under a </a:t>
            </a:r>
            <a:r>
              <a:rPr kumimoji="0" lang="en-US" altLang="zh-CN" sz="900" b="1" i="0" u="none" strike="noStrike" cap="none" normalizeH="0" baseline="0" dirty="0">
                <a:ln>
                  <a:noFill/>
                </a:ln>
                <a:solidFill>
                  <a:schemeClr val="tx1"/>
                </a:solidFill>
                <a:effectLst/>
                <a:latin typeface="Calibri" pitchFamily="34" charset="0"/>
                <a:ea typeface="DengXian"/>
                <a:cs typeface="Times New Roman" pitchFamily="18" charset="0"/>
                <a:hlinkClick r:id="rId7"/>
              </a:rPr>
              <a:t>Creative Commons Attribution Non-Commercial Share Alike 4.0 </a:t>
            </a:r>
            <a:r>
              <a:rPr kumimoji="0" lang="en-US" altLang="zh-CN" sz="900" b="0" i="0" u="none" strike="noStrike" cap="none" normalizeH="0" baseline="0" dirty="0">
                <a:ln>
                  <a:noFill/>
                </a:ln>
                <a:solidFill>
                  <a:schemeClr val="tx1"/>
                </a:solidFill>
                <a:effectLst/>
                <a:latin typeface="Calibri" pitchFamily="34" charset="0"/>
                <a:ea typeface="DengXian"/>
                <a:cs typeface="Times New Roman" pitchFamily="18" charset="0"/>
                <a:hlinkClick r:id="rId7"/>
              </a:rPr>
              <a:t>license</a:t>
            </a:r>
            <a:endParaRPr kumimoji="0" lang="en-US" altLang="zh-CN" sz="2000" b="0" i="0" u="none" strike="noStrike" cap="none" normalizeH="0" baseline="0" dirty="0">
              <a:ln>
                <a:noFill/>
              </a:ln>
              <a:solidFill>
                <a:schemeClr val="tx1"/>
              </a:solidFill>
              <a:effectLst/>
              <a:latin typeface="Arial" pitchFamily="34" charset="0"/>
              <a:cs typeface="Arial" pitchFamily="34" charset="0"/>
            </a:endParaRPr>
          </a:p>
        </p:txBody>
      </p:sp>
      <p:grpSp>
        <p:nvGrpSpPr>
          <p:cNvPr id="8" name="Group 7" title="Oregon Department of Education logo">
            <a:extLst>
              <a:ext uri="{FF2B5EF4-FFF2-40B4-BE49-F238E27FC236}">
                <a16:creationId xmlns:a16="http://schemas.microsoft.com/office/drawing/2014/main" id="{BD9A8C09-8687-B943-A120-502D367E63D3}"/>
              </a:ext>
            </a:extLst>
          </p:cNvPr>
          <p:cNvGrpSpPr/>
          <p:nvPr/>
        </p:nvGrpSpPr>
        <p:grpSpPr>
          <a:xfrm>
            <a:off x="270264" y="6042874"/>
            <a:ext cx="2185331" cy="594995"/>
            <a:chOff x="270933" y="6042872"/>
            <a:chExt cx="2190750" cy="594995"/>
          </a:xfrm>
        </p:grpSpPr>
        <p:pic>
          <p:nvPicPr>
            <p:cNvPr id="9" name="Picture 8" title="Oregon Department of Education logo">
              <a:extLst>
                <a:ext uri="{FF2B5EF4-FFF2-40B4-BE49-F238E27FC236}">
                  <a16:creationId xmlns:a16="http://schemas.microsoft.com/office/drawing/2014/main" id="{80B4004C-99EB-D140-9B40-E6C873326B61}"/>
                </a:ext>
              </a:extLst>
            </p:cNvPr>
            <p:cNvPicPr/>
            <p:nvPr/>
          </p:nvPicPr>
          <p:blipFill rotWithShape="1">
            <a:blip r:embed="rId8" cstate="print">
              <a:extLst>
                <a:ext uri="{28A0092B-C50C-407E-A947-70E740481C1C}">
                  <a14:useLocalDpi xmlns:a14="http://schemas.microsoft.com/office/drawing/2010/main" val="0"/>
                </a:ext>
              </a:extLst>
            </a:blip>
            <a:srcRect l="6358" t="20364" b="15632"/>
            <a:stretch/>
          </p:blipFill>
          <p:spPr bwMode="auto">
            <a:xfrm>
              <a:off x="270933" y="6042872"/>
              <a:ext cx="2190750" cy="594995"/>
            </a:xfrm>
            <a:prstGeom prst="rect">
              <a:avLst/>
            </a:prstGeom>
            <a:noFill/>
            <a:ln>
              <a:noFill/>
            </a:ln>
            <a:extLst>
              <a:ext uri="{53640926-AAD7-44D8-BBD7-CCE9431645EC}">
                <a14:shadowObscured xmlns:a14="http://schemas.microsoft.com/office/drawing/2010/main"/>
              </a:ext>
            </a:extLst>
          </p:spPr>
        </p:pic>
        <p:cxnSp>
          <p:nvCxnSpPr>
            <p:cNvPr id="10" name="Straight Connector 9">
              <a:extLst>
                <a:ext uri="{FF2B5EF4-FFF2-40B4-BE49-F238E27FC236}">
                  <a16:creationId xmlns:a16="http://schemas.microsoft.com/office/drawing/2014/main" id="{2D4F5365-A9A0-3F43-8F25-545941773D9D}"/>
                </a:ext>
              </a:extLst>
            </p:cNvPr>
            <p:cNvCxnSpPr/>
            <p:nvPr/>
          </p:nvCxnSpPr>
          <p:spPr>
            <a:xfrm>
              <a:off x="2274826" y="6058176"/>
              <a:ext cx="0" cy="531428"/>
            </a:xfrm>
            <a:prstGeom prst="line">
              <a:avLst/>
            </a:prstGeom>
            <a:ln w="25400">
              <a:solidFill>
                <a:srgbClr val="91C4E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255905"/>
      </p:ext>
    </p:extLst>
  </p:cSld>
  <p:clrMapOvr>
    <a:masterClrMapping/>
  </p:clrMapOvr>
  <mc:AlternateContent xmlns:mc="http://schemas.openxmlformats.org/markup-compatibility/2006" xmlns:p14="http://schemas.microsoft.com/office/powerpoint/2010/main">
    <mc:Choice Requires="p14">
      <p:transition spd="slow" p14:dur="2000" advTm="79166"/>
    </mc:Choice>
    <mc:Fallback xmlns="">
      <p:transition spd="slow" advTm="79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Remediation_x0020_Date xmlns="826a7eb6-1fc1-4229-aedf-6a10bdcdc31e">2019-10-21T07:00:00+00:00</Remediation_x0020_Date>
    <Estimated_x0020_Creation_x0020_Date xmlns="826a7eb6-1fc1-4229-aedf-6a10bdcdc31e" xsi:nil="true"/>
    <Priority xmlns="826a7eb6-1fc1-4229-aedf-6a10bdcdc31e">New</Priorit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E426A0BE1DCD4282029129806F0353" ma:contentTypeVersion="8" ma:contentTypeDescription="Create a new document." ma:contentTypeScope="" ma:versionID="2fa6e710697f4022c0d5a648e4491bb5">
  <xsd:schema xmlns:xsd="http://www.w3.org/2001/XMLSchema" xmlns:xs="http://www.w3.org/2001/XMLSchema" xmlns:p="http://schemas.microsoft.com/office/2006/metadata/properties" xmlns:ns1="http://schemas.microsoft.com/sharepoint/v3" xmlns:ns2="826a7eb6-1fc1-4229-aedf-6a10bdcdc31e" xmlns:ns3="54031767-dd6d-417c-ab73-583408f47564" targetNamespace="http://schemas.microsoft.com/office/2006/metadata/properties" ma:root="true" ma:fieldsID="256e605d0e29d97c9081fe2632c68745" ns1:_="" ns2:_="" ns3:_="">
    <xsd:import namespace="http://schemas.microsoft.com/sharepoint/v3"/>
    <xsd:import namespace="826a7eb6-1fc1-4229-aedf-6a10bdcdc31e"/>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26a7eb6-1fc1-4229-aedf-6a10bdcdc31e"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279B5F-B7BA-4669-9EDB-474D39CEFE5B}"/>
</file>

<file path=customXml/itemProps2.xml><?xml version="1.0" encoding="utf-8"?>
<ds:datastoreItem xmlns:ds="http://schemas.openxmlformats.org/officeDocument/2006/customXml" ds:itemID="{44C8BC8F-9B13-4756-B901-5AE77D3E3F97}"/>
</file>

<file path=customXml/itemProps3.xml><?xml version="1.0" encoding="utf-8"?>
<ds:datastoreItem xmlns:ds="http://schemas.openxmlformats.org/officeDocument/2006/customXml" ds:itemID="{7800F87F-1033-40DA-BD62-AB394A69BBFC}"/>
</file>

<file path=docProps/app.xml><?xml version="1.0" encoding="utf-8"?>
<Properties xmlns="http://schemas.openxmlformats.org/officeDocument/2006/extended-properties" xmlns:vt="http://schemas.openxmlformats.org/officeDocument/2006/docPropsVTypes">
  <Template/>
  <TotalTime>3622</TotalTime>
  <Words>2643</Words>
  <Application>Microsoft Office PowerPoint</Application>
  <PresentationFormat>Widescreen</PresentationFormat>
  <Paragraphs>186</Paragraphs>
  <Slides>19</Slides>
  <Notes>18</Notes>
  <HiddenSlides>0</HiddenSlides>
  <MMClips>18</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Avenir LT Std 35 Light</vt:lpstr>
      <vt:lpstr>Calibri</vt:lpstr>
      <vt:lpstr>Calibri Light</vt:lpstr>
      <vt:lpstr>Courier New</vt:lpstr>
      <vt:lpstr>DengXian</vt:lpstr>
      <vt:lpstr>DengXian</vt:lpstr>
      <vt:lpstr>Lucida Grande</vt:lpstr>
      <vt:lpstr>Times New Roman</vt:lpstr>
      <vt:lpstr>Office Theme</vt:lpstr>
      <vt:lpstr>Module 3 Presentation</vt:lpstr>
      <vt:lpstr>Section 1</vt:lpstr>
      <vt:lpstr>Section 1</vt:lpstr>
      <vt:lpstr>DLLP Diagram</vt:lpstr>
      <vt:lpstr>Words and Language</vt:lpstr>
      <vt:lpstr>Words and Language</vt:lpstr>
      <vt:lpstr>Vocabulary</vt:lpstr>
      <vt:lpstr>Sophistication of Topic Vocabulary</vt:lpstr>
      <vt:lpstr>Deciding on Topic Vocabulary</vt:lpstr>
      <vt:lpstr>Section 2</vt:lpstr>
      <vt:lpstr>Finding the Best Fit on the DLLP</vt:lpstr>
      <vt:lpstr>Phases of Sophistication of Topic Vocabulary </vt:lpstr>
      <vt:lpstr>Section 3</vt:lpstr>
      <vt:lpstr>Student language example</vt:lpstr>
      <vt:lpstr>Student language example</vt:lpstr>
      <vt:lpstr>Student language example</vt:lpstr>
      <vt:lpstr>Student language example</vt:lpstr>
      <vt:lpstr>  </vt:lpstr>
      <vt:lpstr>Student Audio Files for Activity Sheet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Presentation</dc:title>
  <dc:creator>Margaret Heritage</dc:creator>
  <cp:lastModifiedBy>ASPENGREN Kirsten - ODE</cp:lastModifiedBy>
  <cp:revision>59</cp:revision>
  <cp:lastPrinted>2018-03-08T17:45:55Z</cp:lastPrinted>
  <dcterms:created xsi:type="dcterms:W3CDTF">2018-01-07T22:20:03Z</dcterms:created>
  <dcterms:modified xsi:type="dcterms:W3CDTF">2019-03-21T02:25:19Z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0x010100ACE426A0BE1DCD4282029129806F0353</vt:lpwstr>
  </property>
</Properties>
</file>