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47.xml" ContentType="application/vnd.openxmlformats-officedocument.presentationml.slide+xml"/>
  <Override PartName="/ppt/slides/slide48.xml" ContentType="application/vnd.openxmlformats-officedocument.presentationml.slide+xml"/>
  <Override PartName="/ppt/presentation.xml" ContentType="application/vnd.openxmlformats-officedocument.presentationml.presentation.main+xml"/>
  <Override PartName="/ppt/slides/slide4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5.xml" ContentType="application/vnd.openxmlformats-officedocument.presentationml.slide+xml"/>
  <Override PartName="/ppt/slides/slide25.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6.xml" ContentType="application/vnd.openxmlformats-officedocument.presentationml.slide+xml"/>
  <Override PartName="/ppt/slides/slide24.xml" ContentType="application/vnd.openxmlformats-officedocument.presentationml.slide+xml"/>
  <Override PartName="/ppt/slides/slide34.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5.xml" ContentType="application/vnd.openxmlformats-officedocument.presentationml.slide+xml"/>
  <Override PartName="/ppt/slides/slide30.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7.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22.xml" ContentType="application/vnd.openxmlformats-officedocument.presentationml.notesSlide+xml"/>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20.xml" ContentType="application/vnd.openxmlformats-officedocument.presentationml.notesSlide+xml"/>
  <Override PartName="/ppt/theme/theme7.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6.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 id="2147483815" r:id="rId2"/>
    <p:sldMasterId id="2147483803" r:id="rId3"/>
    <p:sldMasterId id="2147483791" r:id="rId4"/>
    <p:sldMasterId id="2147483779" r:id="rId5"/>
    <p:sldMasterId id="2147483767" r:id="rId6"/>
  </p:sldMasterIdLst>
  <p:notesMasterIdLst>
    <p:notesMasterId r:id="rId55"/>
  </p:notesMasterIdLst>
  <p:sldIdLst>
    <p:sldId id="256" r:id="rId7"/>
    <p:sldId id="258" r:id="rId8"/>
    <p:sldId id="259" r:id="rId9"/>
    <p:sldId id="260" r:id="rId10"/>
    <p:sldId id="262" r:id="rId11"/>
    <p:sldId id="265" r:id="rId12"/>
    <p:sldId id="314" r:id="rId13"/>
    <p:sldId id="264" r:id="rId14"/>
    <p:sldId id="315" r:id="rId15"/>
    <p:sldId id="267" r:id="rId16"/>
    <p:sldId id="326" r:id="rId17"/>
    <p:sldId id="270" r:id="rId18"/>
    <p:sldId id="263" r:id="rId19"/>
    <p:sldId id="271" r:id="rId20"/>
    <p:sldId id="316" r:id="rId21"/>
    <p:sldId id="266" r:id="rId22"/>
    <p:sldId id="273" r:id="rId23"/>
    <p:sldId id="324" r:id="rId24"/>
    <p:sldId id="274" r:id="rId25"/>
    <p:sldId id="275" r:id="rId26"/>
    <p:sldId id="276" r:id="rId27"/>
    <p:sldId id="277" r:id="rId28"/>
    <p:sldId id="278" r:id="rId29"/>
    <p:sldId id="279" r:id="rId30"/>
    <p:sldId id="280" r:id="rId31"/>
    <p:sldId id="281" r:id="rId32"/>
    <p:sldId id="332" r:id="rId33"/>
    <p:sldId id="317" r:id="rId34"/>
    <p:sldId id="318" r:id="rId35"/>
    <p:sldId id="319" r:id="rId36"/>
    <p:sldId id="320" r:id="rId37"/>
    <p:sldId id="321" r:id="rId38"/>
    <p:sldId id="322" r:id="rId39"/>
    <p:sldId id="323" r:id="rId40"/>
    <p:sldId id="289" r:id="rId41"/>
    <p:sldId id="327" r:id="rId42"/>
    <p:sldId id="333" r:id="rId43"/>
    <p:sldId id="334" r:id="rId44"/>
    <p:sldId id="290" r:id="rId45"/>
    <p:sldId id="328" r:id="rId46"/>
    <p:sldId id="329" r:id="rId47"/>
    <p:sldId id="330" r:id="rId48"/>
    <p:sldId id="331" r:id="rId49"/>
    <p:sldId id="295" r:id="rId50"/>
    <p:sldId id="296" r:id="rId51"/>
    <p:sldId id="297" r:id="rId52"/>
    <p:sldId id="299" r:id="rId53"/>
    <p:sldId id="31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4F8"/>
    <a:srgbClr val="FCEDE1"/>
    <a:srgbClr val="FAF5E3"/>
    <a:srgbClr val="F0F4E6"/>
    <a:srgbClr val="E7F5F3"/>
    <a:srgbClr val="20552D"/>
    <a:srgbClr val="AC471A"/>
    <a:srgbClr val="5D0541"/>
    <a:srgbClr val="926700"/>
    <a:srgbClr val="754C2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5" autoAdjust="0"/>
    <p:restoredTop sz="73911" autoAdjust="0"/>
  </p:normalViewPr>
  <p:slideViewPr>
    <p:cSldViewPr snapToGrid="0">
      <p:cViewPr varScale="1">
        <p:scale>
          <a:sx n="85" d="100"/>
          <a:sy n="85" d="100"/>
        </p:scale>
        <p:origin x="136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customXml" Target="../customXml/item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63DED8-CA54-42CE-AED5-48AF1E60C0FC}" type="datetimeFigureOut">
              <a:rPr lang="en-US" smtClean="0"/>
              <a:t>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42C83-F474-4689-992F-134064305DAD}" type="slidenum">
              <a:rPr lang="en-US" smtClean="0"/>
              <a:t>‹#›</a:t>
            </a:fld>
            <a:endParaRPr lang="en-US"/>
          </a:p>
        </p:txBody>
      </p:sp>
    </p:spTree>
    <p:extLst>
      <p:ext uri="{BB962C8B-B14F-4D97-AF65-F5344CB8AC3E}">
        <p14:creationId xmlns:p14="http://schemas.microsoft.com/office/powerpoint/2010/main" val="3565859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training session addresses</a:t>
            </a:r>
            <a:r>
              <a:rPr lang="en-US" baseline="0" dirty="0" smtClean="0"/>
              <a:t> scoring calibration for writing work samples as part of the local performance assessment requirements. All of the resources, including training materials, can be located in a centralized folder online using the tiny </a:t>
            </a:r>
            <a:r>
              <a:rPr lang="en-US" baseline="0" dirty="0" err="1" smtClean="0"/>
              <a:t>url</a:t>
            </a:r>
            <a:r>
              <a:rPr lang="en-US" baseline="0" dirty="0" smtClean="0"/>
              <a:t> link or by visiting the ODE English language arts assessment webpage. </a:t>
            </a:r>
          </a:p>
          <a:p>
            <a:endParaRPr lang="en-US" baseline="0" dirty="0" smtClean="0"/>
          </a:p>
          <a:p>
            <a:r>
              <a:rPr lang="en-US" dirty="0" smtClean="0"/>
              <a:t>https://tinyurl.com/3ywbd23v </a:t>
            </a:r>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1</a:t>
            </a:fld>
            <a:endParaRPr lang="en-US"/>
          </a:p>
        </p:txBody>
      </p:sp>
    </p:spTree>
    <p:extLst>
      <p:ext uri="{BB962C8B-B14F-4D97-AF65-F5344CB8AC3E}">
        <p14:creationId xmlns:p14="http://schemas.microsoft.com/office/powerpoint/2010/main" val="380561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stop here</a:t>
            </a:r>
            <a:r>
              <a:rPr lang="en-US" baseline="0" dirty="0" smtClean="0"/>
              <a:t> for a moment to check if there are any questions before preceding to address any local concerns.</a:t>
            </a:r>
          </a:p>
        </p:txBody>
      </p:sp>
      <p:sp>
        <p:nvSpPr>
          <p:cNvPr id="4" name="Slide Number Placeholder 3"/>
          <p:cNvSpPr>
            <a:spLocks noGrp="1"/>
          </p:cNvSpPr>
          <p:nvPr>
            <p:ph type="sldNum" sz="quarter" idx="10"/>
          </p:nvPr>
        </p:nvSpPr>
        <p:spPr/>
        <p:txBody>
          <a:bodyPr/>
          <a:lstStyle/>
          <a:p>
            <a:fld id="{455C41C6-2A26-4CDE-8837-AB2021BC92DB}" type="slidenum">
              <a:rPr lang="en-US" smtClean="0"/>
              <a:t>10</a:t>
            </a:fld>
            <a:endParaRPr lang="en-US" dirty="0"/>
          </a:p>
        </p:txBody>
      </p:sp>
    </p:spTree>
    <p:extLst>
      <p:ext uri="{BB962C8B-B14F-4D97-AF65-F5344CB8AC3E}">
        <p14:creationId xmlns:p14="http://schemas.microsoft.com/office/powerpoint/2010/main" val="1580628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In this section, we will address our second goal as we collectively </a:t>
            </a:r>
            <a:r>
              <a:rPr lang="en-US" sz="1200" b="0" dirty="0" smtClean="0">
                <a:solidFill>
                  <a:schemeClr val="accent1"/>
                </a:solidFill>
                <a:latin typeface="+mn-lt"/>
              </a:rPr>
              <a:t>build background knowledge and identify language within the ODE Official and Student Language Writing Scoring Guide.</a:t>
            </a:r>
            <a:endParaRPr lang="en-US" b="0" dirty="0"/>
          </a:p>
        </p:txBody>
      </p:sp>
      <p:sp>
        <p:nvSpPr>
          <p:cNvPr id="4" name="Slide Number Placeholder 3"/>
          <p:cNvSpPr>
            <a:spLocks noGrp="1"/>
          </p:cNvSpPr>
          <p:nvPr>
            <p:ph type="sldNum" sz="quarter" idx="10"/>
          </p:nvPr>
        </p:nvSpPr>
        <p:spPr/>
        <p:txBody>
          <a:bodyPr/>
          <a:lstStyle/>
          <a:p>
            <a:fld id="{E2B63952-BBA8-4838-A0CF-80F9272645AB}" type="slidenum">
              <a:rPr lang="en-US" smtClean="0"/>
              <a:t>11</a:t>
            </a:fld>
            <a:endParaRPr lang="en-US"/>
          </a:p>
        </p:txBody>
      </p:sp>
    </p:spTree>
    <p:extLst>
      <p:ext uri="{BB962C8B-B14F-4D97-AF65-F5344CB8AC3E}">
        <p14:creationId xmlns:p14="http://schemas.microsoft.com/office/powerpoint/2010/main" val="1762977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activity we’d like to gauge</a:t>
            </a:r>
            <a:r>
              <a:rPr lang="en-US" baseline="0" dirty="0" smtClean="0"/>
              <a:t> how comfortable educators are feeling </a:t>
            </a:r>
            <a:r>
              <a:rPr lang="en-US" dirty="0" smtClean="0"/>
              <a:t>about the different scoring guides and your scoring accuracy</a:t>
            </a:r>
            <a:r>
              <a:rPr lang="en-US" baseline="0" dirty="0" smtClean="0"/>
              <a:t>. If in person this can be done within in the room or if presenting online this can be completed using a chat waterfall, or an online survey or poll. Please take a moment to read through the descriptors and select which description reflects your position. </a:t>
            </a:r>
          </a:p>
          <a:p>
            <a:endParaRPr lang="en-US" baseline="0" dirty="0" smtClean="0"/>
          </a:p>
          <a:p>
            <a:r>
              <a:rPr lang="en-US" b="1" dirty="0" smtClean="0"/>
              <a:t>Row boat </a:t>
            </a:r>
            <a:r>
              <a:rPr lang="en-US" dirty="0" smtClean="0"/>
              <a:t>– just beginning, slow going, lots of work</a:t>
            </a:r>
          </a:p>
          <a:p>
            <a:r>
              <a:rPr lang="en-US" b="1" dirty="0" smtClean="0"/>
              <a:t>Motor boat </a:t>
            </a:r>
            <a:r>
              <a:rPr lang="en-US" dirty="0" smtClean="0"/>
              <a:t>– moving a little faster and navigating from place to place</a:t>
            </a:r>
          </a:p>
          <a:p>
            <a:r>
              <a:rPr lang="en-US" b="1" dirty="0" smtClean="0"/>
              <a:t>Speed boat </a:t>
            </a:r>
            <a:r>
              <a:rPr lang="en-US" dirty="0" smtClean="0"/>
              <a:t>– moving quickly through the landscape </a:t>
            </a:r>
          </a:p>
          <a:p>
            <a:r>
              <a:rPr lang="en-US" b="1" dirty="0" smtClean="0"/>
              <a:t>Yacht</a:t>
            </a:r>
            <a:r>
              <a:rPr lang="en-US" dirty="0" smtClean="0"/>
              <a:t> – can travel long distances with ease, amenities make it easy to handle various conditions</a:t>
            </a:r>
          </a:p>
          <a:p>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12</a:t>
            </a:fld>
            <a:endParaRPr lang="en-US" dirty="0"/>
          </a:p>
        </p:txBody>
      </p:sp>
    </p:spTree>
    <p:extLst>
      <p:ext uri="{BB962C8B-B14F-4D97-AF65-F5344CB8AC3E}">
        <p14:creationId xmlns:p14="http://schemas.microsoft.com/office/powerpoint/2010/main" val="798168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Oregon has two different scoring guides posted on the ODE website. </a:t>
            </a:r>
          </a:p>
          <a:p>
            <a:pPr>
              <a:lnSpc>
                <a:spcPct val="120000"/>
              </a:lnSpc>
            </a:pPr>
            <a:endParaRPr lang="en-US" sz="3200" b="1" dirty="0" smtClean="0">
              <a:latin typeface="Calibri" panose="020F0502020204030204" pitchFamily="34" charset="0"/>
              <a:ea typeface="Cambria Math" panose="02040503050406030204" pitchFamily="18" charset="0"/>
              <a:cs typeface="Calibri" panose="020F0502020204030204" pitchFamily="34" charset="0"/>
            </a:endParaRPr>
          </a:p>
          <a:p>
            <a:pPr>
              <a:lnSpc>
                <a:spcPct val="120000"/>
              </a:lnSpc>
            </a:pPr>
            <a:r>
              <a:rPr lang="en-US" sz="3200" b="1" dirty="0" smtClean="0">
                <a:latin typeface="Calibri" panose="020F0502020204030204" pitchFamily="34" charset="0"/>
                <a:ea typeface="Cambria Math" panose="02040503050406030204" pitchFamily="18" charset="0"/>
                <a:cs typeface="Calibri" panose="020F0502020204030204" pitchFamily="34" charset="0"/>
              </a:rPr>
              <a:t>Official Writing Scoring Guides – </a:t>
            </a:r>
            <a:r>
              <a:rPr lang="en-US" sz="3200" dirty="0" smtClean="0">
                <a:latin typeface="Calibri" panose="020F0502020204030204" pitchFamily="34" charset="0"/>
                <a:ea typeface="Cambria Math" panose="02040503050406030204" pitchFamily="18" charset="0"/>
                <a:cs typeface="Calibri" panose="020F0502020204030204" pitchFamily="34" charset="0"/>
              </a:rPr>
              <a:t>refers to the updated scoring guides aligned to the language within the Common Core State Standards for implementation beginning Fall 2017.</a:t>
            </a:r>
          </a:p>
          <a:p>
            <a:pPr lvl="1">
              <a:lnSpc>
                <a:spcPct val="120000"/>
              </a:lnSpc>
            </a:pPr>
            <a:r>
              <a:rPr lang="en-US" sz="3200" dirty="0" smtClean="0"/>
              <a:t>Note that there are two versions of the Official Scoring Guide to be used depending on writing purpose: one for </a:t>
            </a:r>
            <a:r>
              <a:rPr lang="en-US" sz="3200" b="1" i="1" dirty="0" smtClean="0"/>
              <a:t>narrative writing </a:t>
            </a:r>
            <a:r>
              <a:rPr lang="en-US" sz="3200" dirty="0" smtClean="0"/>
              <a:t>(personal or fictional narratives) and the other for </a:t>
            </a:r>
            <a:r>
              <a:rPr lang="en-US" sz="3200" b="1" i="1" dirty="0" smtClean="0"/>
              <a:t>explanatory or argumentative writing</a:t>
            </a:r>
            <a:r>
              <a:rPr lang="en-US" sz="3200" dirty="0" smtClean="0"/>
              <a:t>.</a:t>
            </a:r>
            <a:endParaRPr lang="en-US" sz="3200" dirty="0" smtClean="0">
              <a:latin typeface="Calibri" panose="020F0502020204030204" pitchFamily="34" charset="0"/>
              <a:ea typeface="Cambria Math" panose="02040503050406030204" pitchFamily="18" charset="0"/>
              <a:cs typeface="Calibri" panose="020F0502020204030204" pitchFamily="34" charset="0"/>
            </a:endParaRPr>
          </a:p>
          <a:p>
            <a:pPr>
              <a:lnSpc>
                <a:spcPct val="120000"/>
              </a:lnSpc>
            </a:pPr>
            <a:endParaRPr lang="en-US" sz="3200" b="1" dirty="0" smtClean="0">
              <a:latin typeface="Calibri" panose="020F0502020204030204" pitchFamily="34" charset="0"/>
              <a:ea typeface="Cambria Math" panose="02040503050406030204" pitchFamily="18" charset="0"/>
              <a:cs typeface="Calibri" panose="020F0502020204030204" pitchFamily="34" charset="0"/>
            </a:endParaRPr>
          </a:p>
          <a:p>
            <a:pPr>
              <a:lnSpc>
                <a:spcPct val="120000"/>
              </a:lnSpc>
            </a:pPr>
            <a:r>
              <a:rPr lang="en-US" sz="3200" b="1" dirty="0" smtClean="0">
                <a:latin typeface="Calibri" panose="020F0502020204030204" pitchFamily="34" charset="0"/>
                <a:ea typeface="Cambria Math" panose="02040503050406030204" pitchFamily="18" charset="0"/>
                <a:cs typeface="Calibri" panose="020F0502020204030204" pitchFamily="34" charset="0"/>
              </a:rPr>
              <a:t>Student Language Scoring Guides – </a:t>
            </a:r>
            <a:r>
              <a:rPr lang="en-US" sz="3200" dirty="0" smtClean="0">
                <a:latin typeface="Calibri" panose="020F0502020204030204" pitchFamily="34" charset="0"/>
                <a:ea typeface="Cambria Math" panose="02040503050406030204" pitchFamily="18" charset="0"/>
                <a:cs typeface="Calibri" panose="020F0502020204030204" pitchFamily="34" charset="0"/>
              </a:rPr>
              <a:t>refers to both a </a:t>
            </a:r>
            <a:r>
              <a:rPr lang="en-US" sz="3200" b="1" i="1" dirty="0" smtClean="0">
                <a:latin typeface="Calibri" panose="020F0502020204030204" pitchFamily="34" charset="0"/>
                <a:ea typeface="Cambria Math" panose="02040503050406030204" pitchFamily="18" charset="0"/>
                <a:cs typeface="Calibri" panose="020F0502020204030204" pitchFamily="34" charset="0"/>
              </a:rPr>
              <a:t>6</a:t>
            </a:r>
            <a:r>
              <a:rPr lang="en-US" sz="3200" b="1" i="1" baseline="30000" dirty="0" smtClean="0">
                <a:latin typeface="Calibri" panose="020F0502020204030204" pitchFamily="34" charset="0"/>
                <a:ea typeface="Cambria Math" panose="02040503050406030204" pitchFamily="18" charset="0"/>
                <a:cs typeface="Calibri" panose="020F0502020204030204" pitchFamily="34" charset="0"/>
              </a:rPr>
              <a:t>th</a:t>
            </a:r>
            <a:r>
              <a:rPr lang="en-US" sz="3200" b="1" i="1" dirty="0" smtClean="0">
                <a:latin typeface="Calibri" panose="020F0502020204030204" pitchFamily="34" charset="0"/>
                <a:ea typeface="Cambria Math" panose="02040503050406030204" pitchFamily="18" charset="0"/>
                <a:cs typeface="Calibri" panose="020F0502020204030204" pitchFamily="34" charset="0"/>
              </a:rPr>
              <a:t> – 8</a:t>
            </a:r>
            <a:r>
              <a:rPr lang="en-US" sz="3200" b="1" i="1" baseline="30000" dirty="0" smtClean="0">
                <a:latin typeface="Calibri" panose="020F0502020204030204" pitchFamily="34" charset="0"/>
                <a:ea typeface="Cambria Math" panose="02040503050406030204" pitchFamily="18" charset="0"/>
                <a:cs typeface="Calibri" panose="020F0502020204030204" pitchFamily="34" charset="0"/>
              </a:rPr>
              <a:t>th</a:t>
            </a:r>
            <a:r>
              <a:rPr lang="en-US" sz="3200" b="1" i="1" dirty="0" smtClean="0">
                <a:latin typeface="Calibri" panose="020F0502020204030204" pitchFamily="34" charset="0"/>
                <a:ea typeface="Cambria Math" panose="02040503050406030204" pitchFamily="18" charset="0"/>
                <a:cs typeface="Calibri" panose="020F0502020204030204" pitchFamily="34" charset="0"/>
              </a:rPr>
              <a:t>  detailed version </a:t>
            </a:r>
            <a:r>
              <a:rPr lang="en-US" sz="3200" dirty="0" smtClean="0">
                <a:latin typeface="Calibri" panose="020F0502020204030204" pitchFamily="34" charset="0"/>
                <a:ea typeface="Cambria Math" panose="02040503050406030204" pitchFamily="18" charset="0"/>
                <a:cs typeface="Calibri" panose="020F0502020204030204" pitchFamily="34" charset="0"/>
              </a:rPr>
              <a:t>and </a:t>
            </a:r>
            <a:r>
              <a:rPr lang="en-US" sz="3200" b="1" i="1" dirty="0" smtClean="0">
                <a:latin typeface="Calibri" panose="020F0502020204030204" pitchFamily="34" charset="0"/>
                <a:ea typeface="Cambria Math" panose="02040503050406030204" pitchFamily="18" charset="0"/>
                <a:cs typeface="Calibri" panose="020F0502020204030204" pitchFamily="34" charset="0"/>
              </a:rPr>
              <a:t>3</a:t>
            </a:r>
            <a:r>
              <a:rPr lang="en-US" sz="3200" b="1" i="1" baseline="30000" dirty="0" smtClean="0">
                <a:latin typeface="Calibri" panose="020F0502020204030204" pitchFamily="34" charset="0"/>
                <a:ea typeface="Cambria Math" panose="02040503050406030204" pitchFamily="18" charset="0"/>
                <a:cs typeface="Calibri" panose="020F0502020204030204" pitchFamily="34" charset="0"/>
              </a:rPr>
              <a:t>rd</a:t>
            </a:r>
            <a:r>
              <a:rPr lang="en-US" sz="3200" b="1" i="1" dirty="0" smtClean="0">
                <a:latin typeface="Calibri" panose="020F0502020204030204" pitchFamily="34" charset="0"/>
                <a:ea typeface="Cambria Math" panose="02040503050406030204" pitchFamily="18" charset="0"/>
                <a:cs typeface="Calibri" panose="020F0502020204030204" pitchFamily="34" charset="0"/>
              </a:rPr>
              <a:t> – 5</a:t>
            </a:r>
            <a:r>
              <a:rPr lang="en-US" sz="3200" b="1" i="1" baseline="30000" dirty="0" smtClean="0">
                <a:latin typeface="Calibri" panose="020F0502020204030204" pitchFamily="34" charset="0"/>
                <a:ea typeface="Cambria Math" panose="02040503050406030204" pitchFamily="18" charset="0"/>
                <a:cs typeface="Calibri" panose="020F0502020204030204" pitchFamily="34" charset="0"/>
              </a:rPr>
              <a:t>th</a:t>
            </a:r>
            <a:r>
              <a:rPr lang="en-US" sz="3200" b="1" i="1" dirty="0" smtClean="0">
                <a:latin typeface="Calibri" panose="020F0502020204030204" pitchFamily="34" charset="0"/>
                <a:ea typeface="Cambria Math" panose="02040503050406030204" pitchFamily="18" charset="0"/>
                <a:cs typeface="Calibri" panose="020F0502020204030204" pitchFamily="34" charset="0"/>
              </a:rPr>
              <a:t> </a:t>
            </a:r>
            <a:r>
              <a:rPr lang="en-US" sz="3200" i="1" dirty="0" smtClean="0">
                <a:latin typeface="Calibri" panose="020F0502020204030204" pitchFamily="34" charset="0"/>
                <a:ea typeface="Cambria Math" panose="02040503050406030204" pitchFamily="18" charset="0"/>
                <a:cs typeface="Calibri" panose="020F0502020204030204" pitchFamily="34" charset="0"/>
              </a:rPr>
              <a:t>&amp;</a:t>
            </a:r>
            <a:r>
              <a:rPr lang="en-US" sz="3200" b="1" i="1" dirty="0" smtClean="0">
                <a:latin typeface="Calibri" panose="020F0502020204030204" pitchFamily="34" charset="0"/>
                <a:ea typeface="Cambria Math" panose="02040503050406030204" pitchFamily="18" charset="0"/>
                <a:cs typeface="Calibri" panose="020F0502020204030204" pitchFamily="34" charset="0"/>
              </a:rPr>
              <a:t> 6</a:t>
            </a:r>
            <a:r>
              <a:rPr lang="en-US" sz="3200" b="1" i="1" baseline="30000" dirty="0" smtClean="0">
                <a:latin typeface="Calibri" panose="020F0502020204030204" pitchFamily="34" charset="0"/>
                <a:ea typeface="Cambria Math" panose="02040503050406030204" pitchFamily="18" charset="0"/>
                <a:cs typeface="Calibri" panose="020F0502020204030204" pitchFamily="34" charset="0"/>
              </a:rPr>
              <a:t>th</a:t>
            </a:r>
            <a:r>
              <a:rPr lang="en-US" sz="3200" b="1" i="1" dirty="0" smtClean="0">
                <a:latin typeface="Calibri" panose="020F0502020204030204" pitchFamily="34" charset="0"/>
                <a:ea typeface="Cambria Math" panose="02040503050406030204" pitchFamily="18" charset="0"/>
                <a:cs typeface="Calibri" panose="020F0502020204030204" pitchFamily="34" charset="0"/>
              </a:rPr>
              <a:t> – 8</a:t>
            </a:r>
            <a:r>
              <a:rPr lang="en-US" sz="3200" b="1" i="1" baseline="30000" dirty="0" smtClean="0">
                <a:latin typeface="Calibri" panose="020F0502020204030204" pitchFamily="34" charset="0"/>
                <a:ea typeface="Cambria Math" panose="02040503050406030204" pitchFamily="18" charset="0"/>
                <a:cs typeface="Calibri" panose="020F0502020204030204" pitchFamily="34" charset="0"/>
              </a:rPr>
              <a:t>th</a:t>
            </a:r>
            <a:r>
              <a:rPr lang="en-US" sz="3200" b="1" i="1" dirty="0" smtClean="0">
                <a:latin typeface="Calibri" panose="020F0502020204030204" pitchFamily="34" charset="0"/>
                <a:ea typeface="Cambria Math" panose="02040503050406030204" pitchFamily="18" charset="0"/>
                <a:cs typeface="Calibri" panose="020F0502020204030204" pitchFamily="34" charset="0"/>
              </a:rPr>
              <a:t>  condensed versions</a:t>
            </a:r>
            <a:r>
              <a:rPr lang="en-US" sz="3200" dirty="0" smtClean="0">
                <a:latin typeface="Calibri" panose="020F0502020204030204" pitchFamily="34" charset="0"/>
                <a:ea typeface="Cambria Math" panose="02040503050406030204" pitchFamily="18" charset="0"/>
                <a:cs typeface="Calibri" panose="020F0502020204030204" pitchFamily="34" charset="0"/>
              </a:rPr>
              <a:t> aligned to the Official Writing Scoring Guides </a:t>
            </a:r>
          </a:p>
          <a:p>
            <a:endParaRPr lang="en-US" dirty="0" smtClean="0"/>
          </a:p>
          <a:p>
            <a:pPr>
              <a:lnSpc>
                <a:spcPct val="110000"/>
              </a:lnSpc>
            </a:pPr>
            <a:r>
              <a:rPr lang="en-US" b="0" dirty="0" smtClean="0"/>
              <a:t>Please note… </a:t>
            </a:r>
            <a:r>
              <a:rPr lang="en-US" sz="1200" b="0" dirty="0" smtClean="0">
                <a:latin typeface="Calibri" panose="020F0502020204030204" pitchFamily="34" charset="0"/>
                <a:ea typeface="Cambria Math" panose="02040503050406030204" pitchFamily="18" charset="0"/>
                <a:cs typeface="Calibri" panose="020F0502020204030204" pitchFamily="34" charset="0"/>
              </a:rPr>
              <a:t>In 2019, ODE adopted the Position Statement guidance from the National Council of Teachers of English, </a:t>
            </a:r>
            <a:r>
              <a:rPr lang="en-US" sz="1200" b="0" i="1" dirty="0" smtClean="0">
                <a:latin typeface="Calibri" panose="020F0502020204030204" pitchFamily="34" charset="0"/>
                <a:ea typeface="Cambria Math" panose="02040503050406030204" pitchFamily="18" charset="0"/>
                <a:cs typeface="Calibri" panose="020F0502020204030204" pitchFamily="34" charset="0"/>
              </a:rPr>
              <a:t>“Statement on Gender and Language” October 25, 2018</a:t>
            </a:r>
            <a:r>
              <a:rPr lang="en-US" sz="1200" b="0" i="0" baseline="0" dirty="0" smtClean="0">
                <a:latin typeface="Calibri" panose="020F0502020204030204" pitchFamily="34" charset="0"/>
                <a:ea typeface="Cambria Math" panose="02040503050406030204" pitchFamily="18" charset="0"/>
                <a:cs typeface="Calibri" panose="020F0502020204030204" pitchFamily="34" charset="0"/>
              </a:rPr>
              <a:t> and intentional u</a:t>
            </a:r>
            <a:r>
              <a:rPr lang="en-US" sz="1100" b="0" dirty="0" smtClean="0">
                <a:latin typeface="Calibri" panose="020F0502020204030204" pitchFamily="34" charset="0"/>
                <a:ea typeface="Cambria Math" panose="02040503050406030204" pitchFamily="18" charset="0"/>
                <a:cs typeface="Calibri" panose="020F0502020204030204" pitchFamily="34" charset="0"/>
              </a:rPr>
              <a:t>se of gender-neutral language is permissible in student work</a:t>
            </a:r>
            <a:r>
              <a:rPr lang="en-US" sz="1100" b="0" baseline="0" dirty="0" smtClean="0">
                <a:latin typeface="Calibri" panose="020F0502020204030204" pitchFamily="34" charset="0"/>
                <a:ea typeface="Cambria Math" panose="02040503050406030204" pitchFamily="18" charset="0"/>
                <a:cs typeface="Calibri" panose="020F0502020204030204" pitchFamily="34" charset="0"/>
              </a:rPr>
              <a:t> and should not impact a students convention trait score.</a:t>
            </a:r>
            <a:endParaRPr lang="en-US" sz="1100" b="0" dirty="0" smtClean="0">
              <a:latin typeface="Calibri" panose="020F0502020204030204" pitchFamily="34" charset="0"/>
              <a:ea typeface="Cambria Math" panose="02040503050406030204" pitchFamily="18"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13</a:t>
            </a:fld>
            <a:endParaRPr lang="en-US"/>
          </a:p>
        </p:txBody>
      </p:sp>
    </p:spTree>
    <p:extLst>
      <p:ext uri="{BB962C8B-B14F-4D97-AF65-F5344CB8AC3E}">
        <p14:creationId xmlns:p14="http://schemas.microsoft.com/office/powerpoint/2010/main" val="1211480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launching</a:t>
            </a:r>
            <a:r>
              <a:rPr lang="en-US" baseline="0" dirty="0" smtClean="0"/>
              <a:t> into the next slides, please take a moment to internally reflect on these questions as it applies to the scoring guides and student work.</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14</a:t>
            </a:fld>
            <a:endParaRPr lang="en-US" dirty="0"/>
          </a:p>
        </p:txBody>
      </p:sp>
    </p:spTree>
    <p:extLst>
      <p:ext uri="{BB962C8B-B14F-4D97-AF65-F5344CB8AC3E}">
        <p14:creationId xmlns:p14="http://schemas.microsoft.com/office/powerpoint/2010/main" val="1332144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previously stated ODE posts two different scoring guides on the website.</a:t>
            </a:r>
          </a:p>
          <a:p>
            <a:endParaRPr lang="en-US" dirty="0" smtClean="0"/>
          </a:p>
          <a:p>
            <a:r>
              <a:rPr lang="en-US" dirty="0" smtClean="0"/>
              <a:t>The Official Writing Scoring guide is one option available for scoring writing</a:t>
            </a:r>
            <a:r>
              <a:rPr lang="en-US" baseline="0" dirty="0" smtClean="0"/>
              <a:t> work samples. It is primarily used at the high school level but can be used at other grades as determined to be appropriate by the educator. The Official Writing Scoring guide is based on the full complexity of the standards. </a:t>
            </a:r>
          </a:p>
          <a:p>
            <a:endParaRPr lang="en-US" baseline="0" dirty="0" smtClean="0"/>
          </a:p>
          <a:p>
            <a:r>
              <a:rPr lang="en-US" baseline="0" dirty="0" smtClean="0"/>
              <a:t>The other scoring guides posted include student language scoring guides. These scoring guides are based on the Official Writing Scoring Guide, but have been developed to reflect appropriate grade level academic language and as you’ll notice the higher and lower ends of the 6 point scale on the student language versions have been combined. Additionally we have made these available by the grade bands described in the previous slides.</a:t>
            </a:r>
          </a:p>
          <a:p>
            <a:endParaRPr lang="en-US" baseline="0" dirty="0" smtClean="0"/>
          </a:p>
          <a:p>
            <a:r>
              <a:rPr lang="en-US" baseline="0" dirty="0" smtClean="0"/>
              <a:t>A common question is can high school educators use the 6 – 8 student language scoring guides. Since the suspension of Essential Skills is in place this type of decision should be answered by the district’s requirements for scoring LPAs in high school.</a:t>
            </a:r>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15</a:t>
            </a:fld>
            <a:endParaRPr lang="en-US"/>
          </a:p>
        </p:txBody>
      </p:sp>
    </p:spTree>
    <p:extLst>
      <p:ext uri="{BB962C8B-B14F-4D97-AF65-F5344CB8AC3E}">
        <p14:creationId xmlns:p14="http://schemas.microsoft.com/office/powerpoint/2010/main" val="3777491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reminder to</a:t>
            </a:r>
            <a:r>
              <a:rPr lang="en-US" baseline="0" dirty="0" smtClean="0"/>
              <a:t> the </a:t>
            </a:r>
            <a:r>
              <a:rPr lang="en-US" b="0" dirty="0" smtClean="0">
                <a:latin typeface="Calibri" panose="020F0502020204030204" pitchFamily="34" charset="0"/>
                <a:cs typeface="Calibri" panose="020F0502020204030204" pitchFamily="34" charset="0"/>
              </a:rPr>
              <a:t>Informative / Explanatory &amp; Opinion</a:t>
            </a:r>
            <a:r>
              <a:rPr lang="en-US" b="0" baseline="0" dirty="0" smtClean="0">
                <a:latin typeface="Calibri" panose="020F0502020204030204" pitchFamily="34" charset="0"/>
                <a:cs typeface="Calibri" panose="020F0502020204030204" pitchFamily="34" charset="0"/>
              </a:rPr>
              <a:t>/</a:t>
            </a:r>
            <a:r>
              <a:rPr lang="en-US" b="0" dirty="0" smtClean="0">
                <a:latin typeface="Calibri" panose="020F0502020204030204" pitchFamily="34" charset="0"/>
                <a:cs typeface="Calibri" panose="020F0502020204030204" pitchFamily="34" charset="0"/>
              </a:rPr>
              <a:t>Argumentative scoring guides , Use of Sources has been added as a plus one trait. This change also aligns to the </a:t>
            </a:r>
            <a:r>
              <a:rPr lang="en-US" sz="1200" dirty="0" smtClean="0">
                <a:latin typeface="Calibri" panose="020F0502020204030204" pitchFamily="34" charset="0"/>
                <a:cs typeface="Calibri" panose="020F0502020204030204" pitchFamily="34" charset="0"/>
              </a:rPr>
              <a:t>align to the Social Science Analysis Standards.</a:t>
            </a:r>
            <a:r>
              <a:rPr lang="en-US" sz="1200" baseline="0" dirty="0" smtClean="0">
                <a:latin typeface="Calibri" panose="020F0502020204030204" pitchFamily="34" charset="0"/>
                <a:cs typeface="Calibri" panose="020F0502020204030204" pitchFamily="34" charset="0"/>
              </a:rPr>
              <a:t> The social science analysis scoring guides posted on the website provides a deeper analysis into those social science analysis standards.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16</a:t>
            </a:fld>
            <a:endParaRPr lang="en-US"/>
          </a:p>
        </p:txBody>
      </p:sp>
    </p:spTree>
    <p:extLst>
      <p:ext uri="{BB962C8B-B14F-4D97-AF65-F5344CB8AC3E}">
        <p14:creationId xmlns:p14="http://schemas.microsoft.com/office/powerpoint/2010/main" val="2463210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briefly mentioned in the prior slides, the official writing scoring guide is based on</a:t>
            </a:r>
            <a:r>
              <a:rPr lang="en-US" baseline="0" dirty="0" smtClean="0"/>
              <a:t> a 6 point scale. Score point four describes the minimum grade level proficiency expectations for students. The score point four applies to all grade levels including 3</a:t>
            </a:r>
            <a:r>
              <a:rPr lang="en-US" baseline="30000" dirty="0" smtClean="0"/>
              <a:t>rd</a:t>
            </a:r>
            <a:r>
              <a:rPr lang="en-US" baseline="0" dirty="0" smtClean="0"/>
              <a:t> grade and up.</a:t>
            </a:r>
          </a:p>
          <a:p>
            <a:endParaRPr lang="en-US" baseline="0" dirty="0" smtClean="0"/>
          </a:p>
          <a:p>
            <a:r>
              <a:rPr lang="en-US" baseline="0" dirty="0" smtClean="0"/>
              <a:t>The list provides a quick list of the 6 traits included plus the use of sources previously mentioned for the opinion/argumentative and informational/expository scoring guide. In a few moments participants will engage in an activity to become more familiar with the specific language included within each scoring assertion, and in the meantime in the coming slides we provide a quick overview or theme of each writing trait.</a:t>
            </a:r>
            <a:endParaRPr lang="en-US" dirty="0"/>
          </a:p>
        </p:txBody>
      </p:sp>
      <p:sp>
        <p:nvSpPr>
          <p:cNvPr id="4" name="Slide Number Placeholder 3"/>
          <p:cNvSpPr>
            <a:spLocks noGrp="1"/>
          </p:cNvSpPr>
          <p:nvPr>
            <p:ph type="sldNum" sz="quarter" idx="10"/>
          </p:nvPr>
        </p:nvSpPr>
        <p:spPr/>
        <p:txBody>
          <a:bodyPr/>
          <a:lstStyle/>
          <a:p>
            <a:fld id="{02463BB1-F6BC-B445-936E-074AAFCCB955}" type="slidenum">
              <a:rPr lang="en-US" smtClean="0"/>
              <a:pPr/>
              <a:t>17</a:t>
            </a:fld>
            <a:endParaRPr lang="en-US" dirty="0"/>
          </a:p>
        </p:txBody>
      </p:sp>
    </p:spTree>
    <p:extLst>
      <p:ext uri="{BB962C8B-B14F-4D97-AF65-F5344CB8AC3E}">
        <p14:creationId xmlns:p14="http://schemas.microsoft.com/office/powerpoint/2010/main" val="172895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look the writing trait themes.</a:t>
            </a:r>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18</a:t>
            </a:fld>
            <a:endParaRPr lang="en-US"/>
          </a:p>
        </p:txBody>
      </p:sp>
    </p:spTree>
    <p:extLst>
      <p:ext uri="{BB962C8B-B14F-4D97-AF65-F5344CB8AC3E}">
        <p14:creationId xmlns:p14="http://schemas.microsoft.com/office/powerpoint/2010/main" val="3058740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Ideas and Content focuses on main ideas and</a:t>
            </a:r>
            <a:r>
              <a:rPr lang="en-US" baseline="0" dirty="0" smtClean="0"/>
              <a:t> supporting details</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19</a:t>
            </a:fld>
            <a:endParaRPr lang="en-US" dirty="0"/>
          </a:p>
        </p:txBody>
      </p:sp>
    </p:spTree>
    <p:extLst>
      <p:ext uri="{BB962C8B-B14F-4D97-AF65-F5344CB8AC3E}">
        <p14:creationId xmlns:p14="http://schemas.microsoft.com/office/powerpoint/2010/main" val="2179081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116">
              <a:defRPr/>
            </a:pPr>
            <a:r>
              <a:rPr lang="en-US" b="0" u="none" baseline="0" dirty="0" smtClean="0"/>
              <a:t>The training goals address the following topics:</a:t>
            </a:r>
          </a:p>
          <a:p>
            <a:pPr marL="914400" lvl="1" indent="-514350">
              <a:spcBef>
                <a:spcPts val="0"/>
              </a:spcBef>
              <a:spcAft>
                <a:spcPts val="1800"/>
              </a:spcAft>
              <a:buFont typeface="+mj-lt"/>
              <a:buAutoNum type="arabicPeriod"/>
            </a:pPr>
            <a:r>
              <a:rPr lang="en-US" sz="3600" kern="1200" dirty="0" smtClean="0">
                <a:solidFill>
                  <a:schemeClr val="tx1"/>
                </a:solidFill>
                <a:latin typeface="+mn-lt"/>
                <a:ea typeface="+mn-ea"/>
                <a:cs typeface="+mn-cs"/>
              </a:rPr>
              <a:t>Review the guidelines for administering Writing Work Samples for the purpose of the Local Performance Assessment requirements.</a:t>
            </a:r>
          </a:p>
          <a:p>
            <a:pPr marL="914400" lvl="1" indent="-514350">
              <a:spcBef>
                <a:spcPts val="0"/>
              </a:spcBef>
              <a:spcAft>
                <a:spcPts val="1800"/>
              </a:spcAft>
              <a:buFont typeface="+mj-lt"/>
              <a:buAutoNum type="arabicPeriod"/>
            </a:pPr>
            <a:r>
              <a:rPr lang="en-US" sz="3600" kern="1200" dirty="0" smtClean="0">
                <a:solidFill>
                  <a:schemeClr val="tx1"/>
                </a:solidFill>
                <a:latin typeface="+mn-lt"/>
                <a:ea typeface="+mn-ea"/>
                <a:cs typeface="+mn-cs"/>
              </a:rPr>
              <a:t>Build background and identify language within the ODE Official and Student Language Writing Scoring Guide.</a:t>
            </a:r>
          </a:p>
          <a:p>
            <a:pPr marL="914400" lvl="1" indent="-514350">
              <a:spcBef>
                <a:spcPts val="0"/>
              </a:spcBef>
              <a:spcAft>
                <a:spcPts val="1800"/>
              </a:spcAft>
              <a:buFont typeface="+mj-lt"/>
              <a:buAutoNum type="arabicPeriod"/>
            </a:pPr>
            <a:r>
              <a:rPr lang="en-US" sz="3600" kern="1200" dirty="0" smtClean="0">
                <a:solidFill>
                  <a:schemeClr val="tx1"/>
                </a:solidFill>
                <a:latin typeface="+mn-lt"/>
                <a:ea typeface="+mn-ea"/>
                <a:cs typeface="+mn-cs"/>
              </a:rPr>
              <a:t>Collaboratively score a writing work sample to build a common understanding of proficiency.</a:t>
            </a:r>
          </a:p>
          <a:p>
            <a:pPr defTabSz="955116">
              <a:defRPr/>
            </a:pPr>
            <a:endParaRPr lang="en-US" b="0" u="none" baseline="0" dirty="0" smtClean="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2</a:t>
            </a:fld>
            <a:endParaRPr lang="en-US" altLang="en-US"/>
          </a:p>
        </p:txBody>
      </p:sp>
    </p:spTree>
    <p:extLst>
      <p:ext uri="{BB962C8B-B14F-4D97-AF65-F5344CB8AC3E}">
        <p14:creationId xmlns:p14="http://schemas.microsoft.com/office/powerpoint/2010/main" val="3349317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major themes of organization are order, structure and sequencing, but also include introduction and concluding transitions</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20</a:t>
            </a:fld>
            <a:endParaRPr lang="en-US"/>
          </a:p>
        </p:txBody>
      </p:sp>
    </p:spTree>
    <p:extLst>
      <p:ext uri="{BB962C8B-B14F-4D97-AF65-F5344CB8AC3E}">
        <p14:creationId xmlns:p14="http://schemas.microsoft.com/office/powerpoint/2010/main" val="1627596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Voice is</a:t>
            </a:r>
            <a:r>
              <a:rPr lang="en-US" baseline="0" dirty="0" smtClean="0"/>
              <a:t> inclusion of how the author engages the reader and provides their own expressive interest in the topic.</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21</a:t>
            </a:fld>
            <a:endParaRPr lang="en-US"/>
          </a:p>
        </p:txBody>
      </p:sp>
    </p:spTree>
    <p:extLst>
      <p:ext uri="{BB962C8B-B14F-4D97-AF65-F5344CB8AC3E}">
        <p14:creationId xmlns:p14="http://schemas.microsoft.com/office/powerpoint/2010/main" val="272972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Word choice is about how the author uses not only a variety of</a:t>
            </a:r>
            <a:r>
              <a:rPr lang="en-US" baseline="0" dirty="0" smtClean="0"/>
              <a:t> vocabulary in the writing, but also includes accuracy of both descriptive and content or academic language based on the topic</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22</a:t>
            </a:fld>
            <a:endParaRPr lang="en-US"/>
          </a:p>
        </p:txBody>
      </p:sp>
    </p:spTree>
    <p:extLst>
      <p:ext uri="{BB962C8B-B14F-4D97-AF65-F5344CB8AC3E}">
        <p14:creationId xmlns:p14="http://schemas.microsoft.com/office/powerpoint/2010/main" val="1634405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Sentence fluency addresses the flow of the paper and how the writer uses a variety of sentence patterns</a:t>
            </a:r>
            <a:r>
              <a:rPr lang="en-US" baseline="0" dirty="0" smtClean="0"/>
              <a:t> and length</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23</a:t>
            </a:fld>
            <a:endParaRPr lang="en-US"/>
          </a:p>
        </p:txBody>
      </p:sp>
    </p:spTree>
    <p:extLst>
      <p:ext uri="{BB962C8B-B14F-4D97-AF65-F5344CB8AC3E}">
        <p14:creationId xmlns:p14="http://schemas.microsoft.com/office/powerpoint/2010/main" val="1145760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conventions includes many of the language standards surrounding grammar and use within the context of writing.</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24</a:t>
            </a:fld>
            <a:endParaRPr lang="en-US"/>
          </a:p>
        </p:txBody>
      </p:sp>
    </p:spTree>
    <p:extLst>
      <p:ext uri="{BB962C8B-B14F-4D97-AF65-F5344CB8AC3E}">
        <p14:creationId xmlns:p14="http://schemas.microsoft.com/office/powerpoint/2010/main" val="2273406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mentioned earlier there is a plus one trait for opinion/argumentative</a:t>
            </a:r>
            <a:r>
              <a:rPr lang="en-US" baseline="0" dirty="0" smtClean="0"/>
              <a:t> and informational/expository, use of sources. The theme aligns to not only the use of multiple sources back the writer’s accuracy in using the sources in providing supporting details or facts.</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25</a:t>
            </a:fld>
            <a:endParaRPr lang="en-US" dirty="0"/>
          </a:p>
        </p:txBody>
      </p:sp>
    </p:spTree>
    <p:extLst>
      <p:ext uri="{BB962C8B-B14F-4D97-AF65-F5344CB8AC3E}">
        <p14:creationId xmlns:p14="http://schemas.microsoft.com/office/powerpoint/2010/main" val="992691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Activity:</a:t>
            </a:r>
            <a:r>
              <a:rPr lang="en-US" b="0" baseline="0" dirty="0" smtClean="0"/>
              <a:t> Highlighting Key Feature: In teams of two or more divide up the 6 writing traits to scan.</a:t>
            </a:r>
          </a:p>
          <a:p>
            <a:pPr marL="228600" indent="-228600">
              <a:buFont typeface="+mj-lt"/>
              <a:buAutoNum type="arabicPeriod"/>
            </a:pPr>
            <a:r>
              <a:rPr lang="en-US" b="0" baseline="0" dirty="0" smtClean="0"/>
              <a:t>Starting at score level four: highlight, underline, or circle key descriptive words that describe “look for” of student evidence in writing.</a:t>
            </a:r>
          </a:p>
          <a:p>
            <a:pPr marL="228600" indent="-228600">
              <a:buFont typeface="+mj-lt"/>
              <a:buAutoNum type="arabicPeriod"/>
            </a:pPr>
            <a:r>
              <a:rPr lang="en-US" b="0" baseline="0" dirty="0" smtClean="0"/>
              <a:t>Repeat this process for score level five and three.</a:t>
            </a:r>
          </a:p>
          <a:p>
            <a:endParaRPr lang="en-US" b="0" baseline="0" dirty="0" smtClean="0"/>
          </a:p>
          <a:p>
            <a:r>
              <a:rPr lang="en-US" b="0" baseline="0" dirty="0" smtClean="0"/>
              <a:t>Discussion: What were some key specifics or language you saw either between scoring assertions within a trait or something that was new learning?</a:t>
            </a:r>
          </a:p>
          <a:p>
            <a:endParaRPr lang="en-US" b="0" dirty="0"/>
          </a:p>
        </p:txBody>
      </p:sp>
      <p:sp>
        <p:nvSpPr>
          <p:cNvPr id="4" name="Slide Number Placeholder 3"/>
          <p:cNvSpPr>
            <a:spLocks noGrp="1"/>
          </p:cNvSpPr>
          <p:nvPr>
            <p:ph type="sldNum" sz="quarter" idx="10"/>
          </p:nvPr>
        </p:nvSpPr>
        <p:spPr/>
        <p:txBody>
          <a:bodyPr/>
          <a:lstStyle/>
          <a:p>
            <a:fld id="{455C41C6-2A26-4CDE-8837-AB2021BC92DB}" type="slidenum">
              <a:rPr lang="en-US" smtClean="0"/>
              <a:t>26</a:t>
            </a:fld>
            <a:endParaRPr lang="en-US" dirty="0"/>
          </a:p>
        </p:txBody>
      </p:sp>
    </p:spTree>
    <p:extLst>
      <p:ext uri="{BB962C8B-B14F-4D97-AF65-F5344CB8AC3E}">
        <p14:creationId xmlns:p14="http://schemas.microsoft.com/office/powerpoint/2010/main" val="3734356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next few slides we will review</a:t>
            </a:r>
            <a:r>
              <a:rPr lang="en-US" baseline="0" dirty="0" smtClean="0"/>
              <a:t> some the different adjectives and phrases used for a score point value of four minimum proficiency, three approaching proficiency expectations of the standards, and five above the minimum proficiency of the standards.</a:t>
            </a:r>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27</a:t>
            </a:fld>
            <a:endParaRPr lang="en-US"/>
          </a:p>
        </p:txBody>
      </p:sp>
    </p:spTree>
    <p:extLst>
      <p:ext uri="{BB962C8B-B14F-4D97-AF65-F5344CB8AC3E}">
        <p14:creationId xmlns:p14="http://schemas.microsoft.com/office/powerpoint/2010/main" val="3610120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Ideas and Content</a:t>
            </a:r>
            <a:r>
              <a:rPr lang="en-US" baseline="0" dirty="0" smtClean="0"/>
              <a:t> the focus is on details being easy to understand and adequate details provided. In looking at core point three details may be too vague, general or inaccurate, and at score point five details are specific to the content and provide an additional layer of interest and knowledge</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28</a:t>
            </a:fld>
            <a:endParaRPr lang="en-US" dirty="0"/>
          </a:p>
        </p:txBody>
      </p:sp>
    </p:spTree>
    <p:extLst>
      <p:ext uri="{BB962C8B-B14F-4D97-AF65-F5344CB8AC3E}">
        <p14:creationId xmlns:p14="http://schemas.microsoft.com/office/powerpoint/2010/main" val="1626742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Organization is focused on clarity</a:t>
            </a:r>
            <a:r>
              <a:rPr lang="en-US" baseline="0" dirty="0" smtClean="0"/>
              <a:t> and where details are situated in an order that makes the author’s message clear. At score point three their might be evidence of organization and an attempt to sequence information, but it is underdeveloped or details are situated in a way that they seem to repeat the same points. At score level five the details are organized in a clear manner and the flow of the details does not detract from the author’s message and some of the author’s plot or points are strengthened by the way they are organized within the writing piece.</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29</a:t>
            </a:fld>
            <a:endParaRPr lang="en-US"/>
          </a:p>
        </p:txBody>
      </p:sp>
    </p:spTree>
    <p:extLst>
      <p:ext uri="{BB962C8B-B14F-4D97-AF65-F5344CB8AC3E}">
        <p14:creationId xmlns:p14="http://schemas.microsoft.com/office/powerpoint/2010/main" val="387828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371" eaLnBrk="0" fontAlgn="base" hangingPunct="0">
              <a:spcBef>
                <a:spcPct val="30000"/>
              </a:spcBef>
              <a:spcAft>
                <a:spcPct val="0"/>
              </a:spcAft>
              <a:defRPr/>
            </a:pPr>
            <a:r>
              <a:rPr lang="en-US" dirty="0" smtClean="0"/>
              <a:t>Note: Teachers should be partnered</a:t>
            </a:r>
            <a:r>
              <a:rPr lang="en-US" baseline="0" dirty="0" smtClean="0"/>
              <a:t> at the beginning of greeting attendees and placed in tables or groups with like-peers. </a:t>
            </a:r>
            <a:r>
              <a:rPr lang="en-US" b="0" baseline="0" dirty="0" smtClean="0"/>
              <a:t>Depending upon group make-up, you may need to change categories. It is recommended when working with multiple grade level to group teachers by those bands to collaboratively work with peers on the writing scoring guides and work sample calibration activity. Allow SPED teachers flexibility in choosing the group they work most closely with in supporting students. Coaches should be placed with the grade level content band that caters to their strength to contribute to the accuracy of calibration</a:t>
            </a:r>
          </a:p>
          <a:p>
            <a:endParaRPr lang="en-US" dirty="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3</a:t>
            </a:fld>
            <a:endParaRPr lang="en-US" altLang="en-US"/>
          </a:p>
        </p:txBody>
      </p:sp>
    </p:spTree>
    <p:extLst>
      <p:ext uri="{BB962C8B-B14F-4D97-AF65-F5344CB8AC3E}">
        <p14:creationId xmlns:p14="http://schemas.microsoft.com/office/powerpoint/2010/main" val="240625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Voice is often</a:t>
            </a:r>
            <a:r>
              <a:rPr lang="en-US" baseline="0" dirty="0" smtClean="0"/>
              <a:t> associated with word choice and focuses on the author’s purpose behind the writing. The author is asked to write in a manner that is engaging to the reader, and therefore students at a score point four are asked to use expressive language that invites the reader into the writing piece. At a score level three the author may attempt to invite the reader into the story but the message is inconsistent to hold the reader captivated. Of course at a score level five the author is expressive and writes with a voice that captivates the reader regardless of the topic.</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30</a:t>
            </a:fld>
            <a:endParaRPr lang="en-US"/>
          </a:p>
        </p:txBody>
      </p:sp>
    </p:spTree>
    <p:extLst>
      <p:ext uri="{BB962C8B-B14F-4D97-AF65-F5344CB8AC3E}">
        <p14:creationId xmlns:p14="http://schemas.microsoft.com/office/powerpoint/2010/main" val="1978390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a:t>
            </a:r>
            <a:r>
              <a:rPr lang="en-US" baseline="0" dirty="0" smtClean="0"/>
              <a:t> in the last trait, word choice is key is helping the author to be expressive, however, word choice also touches on the writer’s accuracy in using content specific language as described in the language standards. Additional, it builds on the diversity of vocabulary used within the author’s writing. Therefore, we see the use of variety and the difference between content and academic language to be the biggest distinguishing factor across the proficiency scoring levels.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31</a:t>
            </a:fld>
            <a:endParaRPr lang="en-US"/>
          </a:p>
        </p:txBody>
      </p:sp>
    </p:spTree>
    <p:extLst>
      <p:ext uri="{BB962C8B-B14F-4D97-AF65-F5344CB8AC3E}">
        <p14:creationId xmlns:p14="http://schemas.microsoft.com/office/powerpoint/2010/main" val="3897495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 Sentence fluency</a:t>
            </a:r>
            <a:r>
              <a:rPr lang="en-US" baseline="0" dirty="0" smtClean="0"/>
              <a:t> can often be confused with conventions, they primary focus is one the use of short simple sentences in combination with compound sentences and prepositional phrases that add to the students control of expressive writing. The example of reading a student response aloud is often the best gauge and the writing reads smoothly like a meandering stream versus choppy like rapids in a river. Though some parts maybe easy to read, if the fluency of the writing causes the reader to pause or be compelled to reread a section, it is most likely a score level three rather than a score level four or higher.</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32</a:t>
            </a:fld>
            <a:endParaRPr lang="en-US"/>
          </a:p>
        </p:txBody>
      </p:sp>
    </p:spTree>
    <p:extLst>
      <p:ext uri="{BB962C8B-B14F-4D97-AF65-F5344CB8AC3E}">
        <p14:creationId xmlns:p14="http://schemas.microsoft.com/office/powerpoint/2010/main" val="2737649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Conventions address grammar in the</a:t>
            </a:r>
            <a:r>
              <a:rPr lang="en-US" baseline="0" dirty="0" smtClean="0"/>
              <a:t> most traditional sense: spelling, capitalization, or ending and internal punctuation. A key factor to remember with spelling is that a single spelling mistake should not be compounded every time it is misspelled, unless the misspelling is different than the previous attempt. Of significant importance is taking a closer look at score level five which does state “little need for editing” is acceptable. Therefore even a student who has some editing needed they may still be using a high level of grammatical use: internal punctuation that deems them a level five rather than a level four. The bigger difference between a level four and three is when grammatical mistakes are numerous enough to distract the reader from the author’s intended writing purpose.</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33</a:t>
            </a:fld>
            <a:endParaRPr lang="en-US"/>
          </a:p>
        </p:txBody>
      </p:sp>
    </p:spTree>
    <p:extLst>
      <p:ext uri="{BB962C8B-B14F-4D97-AF65-F5344CB8AC3E}">
        <p14:creationId xmlns:p14="http://schemas.microsoft.com/office/powerpoint/2010/main" val="2527125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use of sources connects to a students writing style that incorporates reading and social science analysis standards within the context of the writing standards. Does the author use information from multiple sources to convey their opinion or argument or to enhance the informational/ expository writing piece. Are they performing at a level three where summarizing or paraphrasing information is missing and they are only copying the text, or are they performing at a level five where they are accurately using multiple sources and specific information to strengthen their writing. </a:t>
            </a:r>
          </a:p>
          <a:p>
            <a:endParaRPr lang="en-US" baseline="0" dirty="0" smtClean="0"/>
          </a:p>
          <a:p>
            <a:r>
              <a:rPr lang="en-US" baseline="0" dirty="0" smtClean="0"/>
              <a:t>In some cross content writing pieces, educators may wish to use both the writing scoring guide and the social science analysis scoring guides to capture multiple standards in one activity. </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34</a:t>
            </a:fld>
            <a:endParaRPr lang="en-US" dirty="0"/>
          </a:p>
        </p:txBody>
      </p:sp>
    </p:spTree>
    <p:extLst>
      <p:ext uri="{BB962C8B-B14F-4D97-AF65-F5344CB8AC3E}">
        <p14:creationId xmlns:p14="http://schemas.microsoft.com/office/powerpoint/2010/main" val="201071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In</a:t>
            </a:r>
            <a:r>
              <a:rPr lang="en-US" b="0" baseline="0" dirty="0" smtClean="0"/>
              <a:t> addition to the highlighted scoring guide you just created, we have created a Writing Scoring Guide Adjective document that might be helpful to use within instruction and share with students. The workshop facilitator will either post a link to these document and share this document with you now as we transition to our next goal.</a:t>
            </a:r>
          </a:p>
          <a:p>
            <a:endParaRPr lang="en-US" b="0" baseline="0" dirty="0" smtClean="0"/>
          </a:p>
          <a:p>
            <a:r>
              <a:rPr lang="en-US" b="0" i="1" baseline="0" dirty="0" smtClean="0"/>
              <a:t>Link to document: https://tinyurl.com/2p8eryem</a:t>
            </a:r>
          </a:p>
          <a:p>
            <a:endParaRPr lang="en-US" b="0" i="1" baseline="0" dirty="0" smtClean="0"/>
          </a:p>
          <a:p>
            <a:endParaRPr lang="en-US" b="0" i="1" dirty="0"/>
          </a:p>
        </p:txBody>
      </p:sp>
      <p:sp>
        <p:nvSpPr>
          <p:cNvPr id="4" name="Slide Number Placeholder 3"/>
          <p:cNvSpPr>
            <a:spLocks noGrp="1"/>
          </p:cNvSpPr>
          <p:nvPr>
            <p:ph type="sldNum" sz="quarter" idx="10"/>
          </p:nvPr>
        </p:nvSpPr>
        <p:spPr/>
        <p:txBody>
          <a:bodyPr/>
          <a:lstStyle/>
          <a:p>
            <a:fld id="{455C41C6-2A26-4CDE-8837-AB2021BC92DB}" type="slidenum">
              <a:rPr lang="en-US" smtClean="0"/>
              <a:t>35</a:t>
            </a:fld>
            <a:endParaRPr lang="en-US" dirty="0"/>
          </a:p>
        </p:txBody>
      </p:sp>
    </p:spTree>
    <p:extLst>
      <p:ext uri="{BB962C8B-B14F-4D97-AF65-F5344CB8AC3E}">
        <p14:creationId xmlns:p14="http://schemas.microsoft.com/office/powerpoint/2010/main" val="460486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final</a:t>
            </a:r>
            <a:r>
              <a:rPr lang="en-US" baseline="0" dirty="0" smtClean="0"/>
              <a:t> section we will address Goal 3: Collaboratively score a writing work sample to build a common understanding of proficiency.</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36</a:t>
            </a:fld>
            <a:endParaRPr lang="en-US"/>
          </a:p>
        </p:txBody>
      </p:sp>
    </p:spTree>
    <p:extLst>
      <p:ext uri="{BB962C8B-B14F-4D97-AF65-F5344CB8AC3E}">
        <p14:creationId xmlns:p14="http://schemas.microsoft.com/office/powerpoint/2010/main" val="960066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 to starting</a:t>
            </a:r>
            <a:r>
              <a:rPr lang="en-US" baseline="0" dirty="0" smtClean="0"/>
              <a:t> the calibration process, we will become familiar with the task associated with the provided anchor papers.</a:t>
            </a:r>
          </a:p>
          <a:p>
            <a:endParaRPr lang="en-US" baseline="0" dirty="0" smtClean="0"/>
          </a:p>
          <a:p>
            <a:pPr marL="0" indent="0">
              <a:lnSpc>
                <a:spcPct val="100000"/>
              </a:lnSpc>
              <a:spcBef>
                <a:spcPts val="0"/>
              </a:spcBef>
              <a:buSzPts val="2800"/>
              <a:buNone/>
            </a:pPr>
            <a:r>
              <a:rPr lang="en-US" sz="1200" b="0" dirty="0" smtClean="0">
                <a:solidFill>
                  <a:prstClr val="black"/>
                </a:solidFill>
              </a:rPr>
              <a:t>While the Standards delineate specific expectations in reading, writing, speaking, listening, and language, </a:t>
            </a:r>
            <a:r>
              <a:rPr lang="en-US" sz="1200" b="0" dirty="0" smtClean="0">
                <a:solidFill>
                  <a:srgbClr val="FF0000"/>
                </a:solidFill>
              </a:rPr>
              <a:t>each standard need </a:t>
            </a:r>
            <a:r>
              <a:rPr lang="en-US" sz="1200" b="0" u="sng" dirty="0" smtClean="0">
                <a:solidFill>
                  <a:srgbClr val="FF0000"/>
                </a:solidFill>
              </a:rPr>
              <a:t>not</a:t>
            </a:r>
            <a:r>
              <a:rPr lang="en-US" sz="1200" b="0" dirty="0" smtClean="0">
                <a:solidFill>
                  <a:srgbClr val="FF0000"/>
                </a:solidFill>
              </a:rPr>
              <a:t> be a separate focus</a:t>
            </a:r>
            <a:r>
              <a:rPr lang="en-US" sz="1200" b="0" dirty="0" smtClean="0">
                <a:solidFill>
                  <a:prstClr val="black"/>
                </a:solidFill>
              </a:rPr>
              <a:t> for instruction and assessment. </a:t>
            </a:r>
          </a:p>
          <a:p>
            <a:pPr marL="0" indent="0">
              <a:lnSpc>
                <a:spcPct val="100000"/>
              </a:lnSpc>
              <a:spcBef>
                <a:spcPts val="1200"/>
              </a:spcBef>
              <a:buClr>
                <a:srgbClr val="007F43"/>
              </a:buClr>
              <a:buSzPts val="2800"/>
              <a:buNone/>
            </a:pPr>
            <a:r>
              <a:rPr lang="en-US" sz="1200" b="0" i="1" u="sng" dirty="0" smtClean="0">
                <a:solidFill>
                  <a:srgbClr val="007F43"/>
                </a:solidFill>
              </a:rPr>
              <a:t>Often</a:t>
            </a:r>
            <a:r>
              <a:rPr lang="en-US" sz="1200" b="0" i="1" dirty="0" smtClean="0">
                <a:solidFill>
                  <a:srgbClr val="007F43"/>
                </a:solidFill>
              </a:rPr>
              <a:t>, several standards can be (bundled) addressed by a single rich task (learning target) such as a performance</a:t>
            </a:r>
            <a:r>
              <a:rPr lang="en-US" sz="1200" b="0" i="1" baseline="0" dirty="0" smtClean="0">
                <a:solidFill>
                  <a:srgbClr val="007F43"/>
                </a:solidFill>
              </a:rPr>
              <a:t> task</a:t>
            </a:r>
            <a:r>
              <a:rPr lang="en-US" sz="1200" b="0" i="1" dirty="0" smtClean="0">
                <a:solidFill>
                  <a:srgbClr val="007F43"/>
                </a:solidFill>
              </a:rPr>
              <a:t>. </a:t>
            </a:r>
          </a:p>
          <a:p>
            <a:pPr marL="0" indent="0">
              <a:lnSpc>
                <a:spcPct val="100000"/>
              </a:lnSpc>
              <a:spcBef>
                <a:spcPts val="1200"/>
              </a:spcBef>
              <a:buClr>
                <a:srgbClr val="007F43"/>
              </a:buClr>
              <a:buSzPts val="2800"/>
              <a:buNone/>
            </a:pPr>
            <a:endParaRPr lang="en-US" sz="1200" b="0" i="1" dirty="0" smtClean="0">
              <a:solidFill>
                <a:srgbClr val="007F43"/>
              </a:solidFill>
            </a:endParaRPr>
          </a:p>
          <a:p>
            <a:pPr marL="0" indent="0">
              <a:lnSpc>
                <a:spcPct val="100000"/>
              </a:lnSpc>
              <a:spcBef>
                <a:spcPts val="1200"/>
              </a:spcBef>
              <a:buClr>
                <a:srgbClr val="007F43"/>
              </a:buClr>
              <a:buSzPts val="2800"/>
              <a:buNone/>
            </a:pPr>
            <a:r>
              <a:rPr lang="en-US" sz="1200" b="0" i="0" dirty="0" smtClean="0">
                <a:solidFill>
                  <a:srgbClr val="007F43"/>
                </a:solidFill>
              </a:rPr>
              <a:t>In</a:t>
            </a:r>
            <a:r>
              <a:rPr lang="en-US" sz="1200" b="0" i="0" baseline="0" dirty="0" smtClean="0">
                <a:solidFill>
                  <a:srgbClr val="007F43"/>
                </a:solidFill>
              </a:rPr>
              <a:t> this activity, we will share the different tasks and sources provided to students. We will provide approximately 7 – 8  minutes to read the task and sources so that you are familiar with the context shared with students. We will pause her for a moment. When participants are ready we will continue by navigating to the next slide. </a:t>
            </a:r>
          </a:p>
          <a:p>
            <a:pPr marL="0" indent="0">
              <a:lnSpc>
                <a:spcPct val="100000"/>
              </a:lnSpc>
              <a:spcBef>
                <a:spcPts val="1200"/>
              </a:spcBef>
              <a:buClr>
                <a:srgbClr val="007F43"/>
              </a:buClr>
              <a:buSzPts val="2800"/>
              <a:buNone/>
            </a:pPr>
            <a:endParaRPr lang="en-US" sz="1200" b="0" i="0" baseline="0" dirty="0" smtClean="0">
              <a:solidFill>
                <a:srgbClr val="007F43"/>
              </a:solidFill>
            </a:endParaRPr>
          </a:p>
          <a:p>
            <a:pPr marL="0" marR="0" lvl="0" indent="0" algn="l" defTabSz="914400" rtl="0" eaLnBrk="1" fontAlgn="auto" latinLnBrk="0" hangingPunct="1">
              <a:lnSpc>
                <a:spcPct val="100000"/>
              </a:lnSpc>
              <a:spcBef>
                <a:spcPts val="1200"/>
              </a:spcBef>
              <a:spcAft>
                <a:spcPts val="0"/>
              </a:spcAft>
              <a:buClr>
                <a:srgbClr val="007F43"/>
              </a:buClr>
              <a:buSzPts val="2800"/>
              <a:buFontTx/>
              <a:buNone/>
              <a:tabLst/>
              <a:defRPr/>
            </a:pPr>
            <a:r>
              <a:rPr lang="en-US" baseline="0" dirty="0" smtClean="0"/>
              <a:t>For elementary educators, we have provided 3</a:t>
            </a:r>
            <a:r>
              <a:rPr lang="en-US" baseline="30000" dirty="0" smtClean="0"/>
              <a:t>rd</a:t>
            </a:r>
            <a:r>
              <a:rPr lang="en-US" baseline="0" dirty="0" smtClean="0"/>
              <a:t> and 5</a:t>
            </a:r>
            <a:r>
              <a:rPr lang="en-US" baseline="30000" dirty="0" smtClean="0"/>
              <a:t>th</a:t>
            </a:r>
            <a:r>
              <a:rPr lang="en-US" baseline="0" dirty="0" smtClean="0"/>
              <a:t> grade anchor papers, our recommendation is for our 4</a:t>
            </a:r>
            <a:r>
              <a:rPr lang="en-US" baseline="30000" dirty="0" smtClean="0"/>
              <a:t>th</a:t>
            </a:r>
            <a:r>
              <a:rPr lang="en-US" baseline="0" dirty="0" smtClean="0"/>
              <a:t> grade educators to use the 5</a:t>
            </a:r>
            <a:r>
              <a:rPr lang="en-US" baseline="30000" dirty="0" smtClean="0"/>
              <a:t>th</a:t>
            </a:r>
            <a:r>
              <a:rPr lang="en-US" baseline="0" dirty="0" smtClean="0"/>
              <a:t> grade anchor papers as they provide a forward looking perspective of student writing expectations. Middle school educators will be looking at a sample set from 7</a:t>
            </a:r>
            <a:r>
              <a:rPr lang="en-US" baseline="30000" dirty="0" smtClean="0"/>
              <a:t>th</a:t>
            </a:r>
            <a:r>
              <a:rPr lang="en-US" baseline="0" dirty="0" smtClean="0"/>
              <a:t> grade and high school educators will be looking at a sample set from 11</a:t>
            </a:r>
            <a:r>
              <a:rPr lang="en-US" baseline="30000" dirty="0" smtClean="0"/>
              <a:t>th</a:t>
            </a:r>
            <a:r>
              <a:rPr lang="en-US" baseline="0" dirty="0" smtClean="0"/>
              <a:t> grade </a:t>
            </a:r>
            <a:endParaRPr lang="en-US" dirty="0" smtClean="0"/>
          </a:p>
          <a:p>
            <a:pPr marL="0" indent="0">
              <a:lnSpc>
                <a:spcPct val="100000"/>
              </a:lnSpc>
              <a:spcBef>
                <a:spcPts val="1200"/>
              </a:spcBef>
              <a:buClr>
                <a:srgbClr val="007F43"/>
              </a:buClr>
              <a:buSzPts val="2800"/>
              <a:buNone/>
            </a:pPr>
            <a:endParaRPr lang="en-US" sz="1200" b="0" i="0" baseline="0" dirty="0" smtClean="0">
              <a:solidFill>
                <a:srgbClr val="007F43"/>
              </a:solidFill>
            </a:endParaRPr>
          </a:p>
          <a:p>
            <a:pPr marL="0" indent="0">
              <a:lnSpc>
                <a:spcPct val="100000"/>
              </a:lnSpc>
              <a:spcBef>
                <a:spcPts val="1200"/>
              </a:spcBef>
              <a:buClr>
                <a:srgbClr val="007F43"/>
              </a:buClr>
              <a:buSzPts val="2800"/>
              <a:buNone/>
            </a:pPr>
            <a:endParaRPr lang="en-US" sz="1200" b="0" i="0" baseline="0" dirty="0" smtClean="0">
              <a:solidFill>
                <a:srgbClr val="007F43"/>
              </a:solidFill>
            </a:endParaRPr>
          </a:p>
          <a:p>
            <a:pPr marL="0" indent="0">
              <a:lnSpc>
                <a:spcPct val="100000"/>
              </a:lnSpc>
              <a:spcBef>
                <a:spcPts val="1200"/>
              </a:spcBef>
              <a:buClr>
                <a:srgbClr val="007F43"/>
              </a:buClr>
              <a:buSzPts val="2800"/>
              <a:buNone/>
            </a:pPr>
            <a:r>
              <a:rPr lang="en-US" sz="1200" b="0" i="0" baseline="0" dirty="0" smtClean="0">
                <a:solidFill>
                  <a:srgbClr val="007F43"/>
                </a:solidFill>
              </a:rPr>
              <a:t>If you are the facilitator you may wish to pause the presentation or video now.  </a:t>
            </a:r>
          </a:p>
          <a:p>
            <a:pPr marL="0" indent="0">
              <a:lnSpc>
                <a:spcPct val="100000"/>
              </a:lnSpc>
              <a:spcBef>
                <a:spcPts val="1200"/>
              </a:spcBef>
              <a:buClr>
                <a:srgbClr val="007F43"/>
              </a:buClr>
              <a:buSzPts val="2800"/>
              <a:buNone/>
            </a:pPr>
            <a:endParaRPr lang="en-US" sz="1200" b="0" i="0" baseline="0" dirty="0" smtClean="0">
              <a:solidFill>
                <a:srgbClr val="007F43"/>
              </a:solidFill>
            </a:endParaRPr>
          </a:p>
          <a:p>
            <a:pPr marL="0" indent="0">
              <a:lnSpc>
                <a:spcPct val="100000"/>
              </a:lnSpc>
              <a:spcBef>
                <a:spcPts val="1200"/>
              </a:spcBef>
              <a:buClr>
                <a:srgbClr val="007F43"/>
              </a:buClr>
              <a:buSzPts val="2800"/>
              <a:buNone/>
            </a:pPr>
            <a:r>
              <a:rPr lang="en-US" sz="1200" b="0" i="0" baseline="0" dirty="0" smtClean="0">
                <a:solidFill>
                  <a:srgbClr val="007F43"/>
                </a:solidFill>
              </a:rPr>
              <a:t>Share link or documents: https://tinyurl.com/4phvekym </a:t>
            </a:r>
            <a:endParaRPr lang="en-US" sz="1200" b="0" i="0" dirty="0" smtClean="0">
              <a:solidFill>
                <a:srgbClr val="007F43"/>
              </a:solidFill>
            </a:endParaRPr>
          </a:p>
          <a:p>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37</a:t>
            </a:fld>
            <a:endParaRPr lang="en-US"/>
          </a:p>
        </p:txBody>
      </p:sp>
    </p:spTree>
    <p:extLst>
      <p:ext uri="{BB962C8B-B14F-4D97-AF65-F5344CB8AC3E}">
        <p14:creationId xmlns:p14="http://schemas.microsoft.com/office/powerpoint/2010/main" val="338900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a:t>
            </a:r>
            <a:r>
              <a:rPr lang="en-US" baseline="0" dirty="0" smtClean="0"/>
              <a:t> you are familiar with the task we will begin the process of working together on scoring calibration.</a:t>
            </a:r>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38</a:t>
            </a:fld>
            <a:endParaRPr lang="en-US"/>
          </a:p>
        </p:txBody>
      </p:sp>
    </p:spTree>
    <p:extLst>
      <p:ext uri="{BB962C8B-B14F-4D97-AF65-F5344CB8AC3E}">
        <p14:creationId xmlns:p14="http://schemas.microsoft.com/office/powerpoint/2010/main" val="108627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purpose of the anchor</a:t>
            </a:r>
            <a:r>
              <a:rPr lang="en-US" baseline="0" dirty="0" smtClean="0"/>
              <a:t> papers that will be shared with you is to provide examples of student work that exemplify the attributes of a certain score level and that serve as a standard against which other papers or performances can be judged.</a:t>
            </a:r>
          </a:p>
          <a:p>
            <a:endParaRPr lang="en-US" baseline="0" dirty="0" smtClean="0"/>
          </a:p>
          <a:p>
            <a:r>
              <a:rPr lang="en-US" baseline="0" dirty="0" smtClean="0"/>
              <a:t>This is just one small activity and with time teams can create their own library of anchor papers to use for future calibration sessions. The protocols shared and presented can be used for multiple content areas with other anchor papers. </a:t>
            </a:r>
          </a:p>
          <a:p>
            <a:endParaRPr lang="en-US" baseline="0" dirty="0" smtClean="0"/>
          </a:p>
          <a:p>
            <a:r>
              <a:rPr lang="en-US" baseline="0" dirty="0" smtClean="0"/>
              <a:t>The scoring justifications and commentary that are used are from a group of teachers based on their calibration levels at the time. Please be aware you might not be I full agreement with the scores and you will be asked to look beyond the score and read the narrative evidence that was used </a:t>
            </a:r>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39</a:t>
            </a:fld>
            <a:endParaRPr lang="en-US"/>
          </a:p>
        </p:txBody>
      </p:sp>
    </p:spTree>
    <p:extLst>
      <p:ext uri="{BB962C8B-B14F-4D97-AF65-F5344CB8AC3E}">
        <p14:creationId xmlns:p14="http://schemas.microsoft.com/office/powerpoint/2010/main" val="275329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this slide we provide an opportunity</a:t>
            </a:r>
            <a:r>
              <a:rPr lang="en-US" baseline="0" dirty="0" smtClean="0"/>
              <a:t> to review collective group norms to ground the professional development. Facilitators can add specific language and norms adopted by the school district if they are not included in the following list.</a:t>
            </a:r>
            <a:endParaRPr lang="en-US" dirty="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4</a:t>
            </a:fld>
            <a:endParaRPr lang="en-US" altLang="en-US"/>
          </a:p>
        </p:txBody>
      </p:sp>
    </p:spTree>
    <p:extLst>
      <p:ext uri="{BB962C8B-B14F-4D97-AF65-F5344CB8AC3E}">
        <p14:creationId xmlns:p14="http://schemas.microsoft.com/office/powerpoint/2010/main" val="2109121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scoring justifications and commentary that are used are from a group of teachers based on their calibration levels at the time. Please be aware you might not be I full agreement with the scores and you will be asked to look beyond the score and read the narrative evidence that was used and cited in the justifications and commentary.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might be circumstances where you have identified evidence from multiple soring level descriptors and you will be asked to determine a score based on the preponderance of evidence or the greater weight of the evidence to decide in favor of one side or the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 coming slides, we will briefly walk through the scoring calibration process. Our focus will be on opinion/argumentative and informational/expository to allow us to practice the plus one use of sources trait. </a:t>
            </a:r>
          </a:p>
          <a:p>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40</a:t>
            </a:fld>
            <a:endParaRPr lang="en-US"/>
          </a:p>
        </p:txBody>
      </p:sp>
    </p:spTree>
    <p:extLst>
      <p:ext uri="{BB962C8B-B14F-4D97-AF65-F5344CB8AC3E}">
        <p14:creationId xmlns:p14="http://schemas.microsoft.com/office/powerpoint/2010/main" val="2235174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have had a chance to become</a:t>
            </a:r>
            <a:r>
              <a:rPr lang="en-US" baseline="0" dirty="0" smtClean="0"/>
              <a:t> familiar with the task, you will now read through the student samples. As you read through the anchor papers identify evidence related to each trait while reading the student writing response and refer to the key words you identified and writing trait themes this part of the task will take approximately 5-7 minutes per paper to read, however we will read and discuss one paper at a time. </a:t>
            </a:r>
          </a:p>
          <a:p>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41</a:t>
            </a:fld>
            <a:endParaRPr lang="en-US"/>
          </a:p>
        </p:txBody>
      </p:sp>
    </p:spTree>
    <p:extLst>
      <p:ext uri="{BB962C8B-B14F-4D97-AF65-F5344CB8AC3E}">
        <p14:creationId xmlns:p14="http://schemas.microsoft.com/office/powerpoint/2010/main" val="1105982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reading through the student response</a:t>
            </a:r>
            <a:r>
              <a:rPr lang="en-US" baseline="0" dirty="0" smtClean="0"/>
              <a:t> and using your highlighted scoring guides and key vocabulary document, identify pieces of evidence in student essays while looking at the preponderance of evidence to determine a score. As we transition the Step 3 we will discuss recording your scores.</a:t>
            </a:r>
          </a:p>
          <a:p>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42</a:t>
            </a:fld>
            <a:endParaRPr lang="en-US"/>
          </a:p>
        </p:txBody>
      </p:sp>
    </p:spTree>
    <p:extLst>
      <p:ext uri="{BB962C8B-B14F-4D97-AF65-F5344CB8AC3E}">
        <p14:creationId xmlns:p14="http://schemas.microsoft.com/office/powerpoint/2010/main" val="1240301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facilitator will ask you to determine your score and write</a:t>
            </a:r>
            <a:r>
              <a:rPr lang="en-US" baseline="0" dirty="0" smtClean="0"/>
              <a:t> it down of a sticky note or other piece of paper</a:t>
            </a:r>
            <a:r>
              <a:rPr lang="en-US" dirty="0" smtClean="0"/>
              <a:t>,</a:t>
            </a:r>
            <a:r>
              <a:rPr lang="en-US" baseline="0" dirty="0" smtClean="0"/>
              <a:t> however, it is important to not yet share scores during this part to avoid placing an impartial bias on others in your group who are determining their scores. </a:t>
            </a:r>
          </a:p>
          <a:p>
            <a:endParaRPr lang="en-US" baseline="0" dirty="0" smtClean="0"/>
          </a:p>
          <a:p>
            <a:r>
              <a:rPr lang="en-US" baseline="0" dirty="0" smtClean="0"/>
              <a:t>At this time approximately 10-12 minutes should have passed from first starting the reading process, identify evidence, and recording your score.</a:t>
            </a:r>
          </a:p>
          <a:p>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43</a:t>
            </a:fld>
            <a:endParaRPr lang="en-US"/>
          </a:p>
        </p:txBody>
      </p:sp>
    </p:spTree>
    <p:extLst>
      <p:ext uri="{BB962C8B-B14F-4D97-AF65-F5344CB8AC3E}">
        <p14:creationId xmlns:p14="http://schemas.microsoft.com/office/powerpoint/2010/main" val="20448182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Teams will share out their scores</a:t>
            </a:r>
            <a:r>
              <a:rPr lang="en-US" baseline="0" dirty="0" smtClean="0"/>
              <a:t> within their group and a designated recorder will chart the teams scores. </a:t>
            </a:r>
            <a:r>
              <a:rPr lang="en-US" dirty="0" smtClean="0"/>
              <a:t>Consensus may not be 100% agreement. Sometimes it is okay to agree to disagree. After scores have been shared for each trait, take a moment to briefly discuss any traits where there is wide variety.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the example chart presented on this slide,</a:t>
            </a:r>
            <a:r>
              <a:rPr lang="en-US" baseline="0" dirty="0" smtClean="0"/>
              <a:t> the first four traits seem to be in agreement that the student scored proficient or higher. However the team is in wider disagreement in the last 3 traits and may choose these traits to focus on and discuss the evidence and try to come to a consensus. Therefore, e</a:t>
            </a:r>
            <a:r>
              <a:rPr lang="en-US" dirty="0" smtClean="0"/>
              <a:t>ach participant should be prepared to</a:t>
            </a:r>
            <a:r>
              <a:rPr lang="en-US" baseline="0" dirty="0" smtClean="0"/>
              <a:t> </a:t>
            </a:r>
            <a:r>
              <a:rPr lang="en-US" dirty="0" smtClean="0"/>
              <a:t>support scores using both language from the scoring guide and evidence from the student</a:t>
            </a:r>
            <a:r>
              <a:rPr lang="en-US" baseline="0" dirty="0" smtClean="0"/>
              <a:t> writing</a:t>
            </a:r>
            <a:endParaRPr lang="en-US" dirty="0" smtClean="0"/>
          </a:p>
          <a:p>
            <a:endParaRPr lang="en-US" dirty="0" smtClean="0"/>
          </a:p>
          <a:p>
            <a:r>
              <a:rPr lang="en-US" dirty="0" smtClean="0"/>
              <a:t>The</a:t>
            </a:r>
            <a:r>
              <a:rPr lang="en-US" baseline="0" dirty="0" smtClean="0"/>
              <a:t> facilitator will allow the group 5 – 7 minutes to discuss and will share the justifications and commentary in a moment. </a:t>
            </a: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44</a:t>
            </a:fld>
            <a:endParaRPr lang="en-US" dirty="0"/>
          </a:p>
        </p:txBody>
      </p:sp>
    </p:spTree>
    <p:extLst>
      <p:ext uri="{BB962C8B-B14F-4D97-AF65-F5344CB8AC3E}">
        <p14:creationId xmlns:p14="http://schemas.microsoft.com/office/powerpoint/2010/main" val="967764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scores, justifications,</a:t>
            </a:r>
            <a:r>
              <a:rPr lang="en-US" baseline="0" dirty="0" smtClean="0"/>
              <a:t> and commentary are a snapshot of time from a group of educators who were calibrated together. The should provide not only the trait scores but should also be supported with the evidence from that group that completed the justifications.</a:t>
            </a:r>
          </a:p>
          <a:p>
            <a:endParaRPr lang="en-US" baseline="0" dirty="0" smtClean="0"/>
          </a:p>
          <a:p>
            <a:r>
              <a:rPr lang="en-US" baseline="0" dirty="0" smtClean="0"/>
              <a:t>This is a moment to look at your scores from each trait and compare not only the score, but the evidence cited to justify the score provided in the justification and commentary papers. </a:t>
            </a:r>
          </a:p>
          <a:p>
            <a:endParaRPr lang="en-US" baseline="0" dirty="0" smtClean="0"/>
          </a:p>
          <a:p>
            <a:r>
              <a:rPr lang="en-US" baseline="0" dirty="0" smtClean="0"/>
              <a:t>We will provide about 3 – 5 minutes for self-reflection before moving on to another student sample.</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45</a:t>
            </a:fld>
            <a:endParaRPr lang="en-US" dirty="0"/>
          </a:p>
        </p:txBody>
      </p:sp>
    </p:spTree>
    <p:extLst>
      <p:ext uri="{BB962C8B-B14F-4D97-AF65-F5344CB8AC3E}">
        <p14:creationId xmlns:p14="http://schemas.microsoft.com/office/powerpoint/2010/main" val="19600528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pause here to clarify</a:t>
            </a:r>
            <a:r>
              <a:rPr lang="en-US" baseline="0" dirty="0" smtClean="0"/>
              <a:t> any questions before beginning the process and in a moment we will post the complete steps on the next slide.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46</a:t>
            </a:fld>
            <a:endParaRPr lang="en-US"/>
          </a:p>
        </p:txBody>
      </p:sp>
    </p:spTree>
    <p:extLst>
      <p:ext uri="{BB962C8B-B14F-4D97-AF65-F5344CB8AC3E}">
        <p14:creationId xmlns:p14="http://schemas.microsoft.com/office/powerpoint/2010/main" val="5378449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a:t>
            </a:r>
            <a:r>
              <a:rPr lang="en-US" baseline="0" dirty="0" smtClean="0"/>
              <a:t> we have posted the steps including approximate time for each step to help both the facilitator and participants to monitor the activity. If there is time permitting, we would recommend elementary educators to take a look at the other sample task and papers from the opposing grade you previously discussed. For instance 3</a:t>
            </a:r>
            <a:r>
              <a:rPr lang="en-US" baseline="30000" dirty="0" smtClean="0"/>
              <a:t>rd</a:t>
            </a:r>
            <a:r>
              <a:rPr lang="en-US" baseline="0" dirty="0" smtClean="0"/>
              <a:t> grade educators might gain additional insight be looking at the 5</a:t>
            </a:r>
            <a:r>
              <a:rPr lang="en-US" baseline="30000" dirty="0" smtClean="0"/>
              <a:t>th</a:t>
            </a:r>
            <a:r>
              <a:rPr lang="en-US" baseline="0" dirty="0" smtClean="0"/>
              <a:t> grade provided task and reading at least the 5</a:t>
            </a:r>
            <a:r>
              <a:rPr lang="en-US" baseline="30000" dirty="0" smtClean="0"/>
              <a:t>th</a:t>
            </a:r>
            <a:r>
              <a:rPr lang="en-US" baseline="0" dirty="0" smtClean="0"/>
              <a:t> grade sample A student response and scoring justification and commentary. Equally 4</a:t>
            </a:r>
            <a:r>
              <a:rPr lang="en-US" baseline="30000" dirty="0" smtClean="0"/>
              <a:t>th</a:t>
            </a:r>
            <a:r>
              <a:rPr lang="en-US" baseline="0" dirty="0" smtClean="0"/>
              <a:t> and 5</a:t>
            </a:r>
            <a:r>
              <a:rPr lang="en-US" baseline="30000" dirty="0" smtClean="0"/>
              <a:t>th</a:t>
            </a:r>
            <a:r>
              <a:rPr lang="en-US" baseline="0" dirty="0" smtClean="0"/>
              <a:t> grade teachers may benefit in  looking at the 3</a:t>
            </a:r>
            <a:r>
              <a:rPr lang="en-US" baseline="30000" dirty="0" smtClean="0"/>
              <a:t>rd</a:t>
            </a:r>
            <a:r>
              <a:rPr lang="en-US" baseline="0" dirty="0" smtClean="0"/>
              <a:t> </a:t>
            </a:r>
            <a:r>
              <a:rPr lang="en-US" baseline="0" smtClean="0"/>
              <a:t>grade materials.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47</a:t>
            </a:fld>
            <a:endParaRPr lang="en-US"/>
          </a:p>
        </p:txBody>
      </p:sp>
    </p:spTree>
    <p:extLst>
      <p:ext uri="{BB962C8B-B14F-4D97-AF65-F5344CB8AC3E}">
        <p14:creationId xmlns:p14="http://schemas.microsoft.com/office/powerpoint/2010/main" val="18069144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intended goal of this professional development</a:t>
            </a:r>
            <a:r>
              <a:rPr lang="en-US" baseline="0" dirty="0" smtClean="0"/>
              <a:t> topic was to put the numerous puzzle pieces together and strengthen our collective understanding of the local performance assessment requirements, the different published ODE scoring guide resources, and taking a moment to look and discuss some sample anchor papers to calibrate our understanding of the scoring process and how evidence is used to determine and support trait scores. </a:t>
            </a:r>
          </a:p>
          <a:p>
            <a:endParaRPr lang="en-US" baseline="0" dirty="0" smtClean="0"/>
          </a:p>
          <a:p>
            <a:r>
              <a:rPr lang="en-US" baseline="0" dirty="0" smtClean="0"/>
              <a:t>In addition to this resource, ODE makes other resources available  to educators. These resources can provide additional insight into assessment practices that support instructional practices. Contact information for English language arts and other content areas is also available to educators by visiting the ODE website.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48</a:t>
            </a:fld>
            <a:endParaRPr lang="en-US"/>
          </a:p>
        </p:txBody>
      </p:sp>
    </p:spTree>
    <p:extLst>
      <p:ext uri="{BB962C8B-B14F-4D97-AF65-F5344CB8AC3E}">
        <p14:creationId xmlns:p14="http://schemas.microsoft.com/office/powerpoint/2010/main" val="2823716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During this</a:t>
            </a:r>
            <a:r>
              <a:rPr lang="en-US" b="0" baseline="0" dirty="0" smtClean="0"/>
              <a:t> portion, educators will </a:t>
            </a:r>
            <a:r>
              <a:rPr lang="en-US" b="0" dirty="0" smtClean="0">
                <a:latin typeface="Calibri" panose="020F0502020204030204" pitchFamily="34" charset="0"/>
                <a:cs typeface="Calibri" panose="020F0502020204030204" pitchFamily="34" charset="0"/>
              </a:rPr>
              <a:t>Review the guidelines for administering Writing Work Samples for the purpose of the Local Performance Assessment requirements.</a:t>
            </a:r>
            <a:endParaRPr lang="en-US" b="0" dirty="0"/>
          </a:p>
        </p:txBody>
      </p:sp>
      <p:sp>
        <p:nvSpPr>
          <p:cNvPr id="4" name="Slide Number Placeholder 3"/>
          <p:cNvSpPr>
            <a:spLocks noGrp="1"/>
          </p:cNvSpPr>
          <p:nvPr>
            <p:ph type="sldNum" sz="quarter" idx="10"/>
          </p:nvPr>
        </p:nvSpPr>
        <p:spPr/>
        <p:txBody>
          <a:bodyPr/>
          <a:lstStyle/>
          <a:p>
            <a:fld id="{E2B63952-BBA8-4838-A0CF-80F9272645AB}" type="slidenum">
              <a:rPr lang="en-US" smtClean="0"/>
              <a:t>5</a:t>
            </a:fld>
            <a:endParaRPr lang="en-US"/>
          </a:p>
        </p:txBody>
      </p:sp>
    </p:spTree>
    <p:extLst>
      <p:ext uri="{BB962C8B-B14F-4D97-AF65-F5344CB8AC3E}">
        <p14:creationId xmlns:p14="http://schemas.microsoft.com/office/powerpoint/2010/main" val="46939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400"/>
              </a:spcAft>
            </a:pPr>
            <a:r>
              <a:rPr lang="en-US" dirty="0" smtClean="0"/>
              <a:t>As a reminder… In 2021, the Oregon Legislative Assembly passed SB 744 which directs the Oregon Department of Education to review state requirements for high school diploma options, as well as to review state requirements related to demonstrations of proficiency in Essential Skills. Allowing for this review, </a:t>
            </a:r>
            <a:r>
              <a:rPr lang="en-US" b="1" dirty="0" smtClean="0"/>
              <a:t>students will </a:t>
            </a:r>
            <a:r>
              <a:rPr lang="en-US" b="1" u="sng" dirty="0" smtClean="0"/>
              <a:t>not</a:t>
            </a:r>
            <a:r>
              <a:rPr lang="en-US" b="1" dirty="0" smtClean="0"/>
              <a:t> be required to show proficiency in Essential Skills as a condition of receiving a high school diploma</a:t>
            </a:r>
            <a:r>
              <a:rPr lang="en-US" dirty="0" smtClean="0"/>
              <a:t> during the 2021-2022, 2022-2023, and 2023-2024 school years.</a:t>
            </a:r>
          </a:p>
          <a:p>
            <a:pPr>
              <a:spcAft>
                <a:spcPts val="2400"/>
              </a:spcAft>
            </a:pPr>
            <a:endParaRPr lang="en-US" dirty="0" smtClean="0"/>
          </a:p>
          <a:p>
            <a:r>
              <a:rPr lang="en-US" b="1" dirty="0" smtClean="0"/>
              <a:t>Note: </a:t>
            </a:r>
            <a:r>
              <a:rPr lang="en-US" dirty="0" smtClean="0"/>
              <a:t>SB 744 applies only to the suspension of the assessment of Essential Skills requirements for receiving a Regular or Modified Diploma and </a:t>
            </a:r>
            <a:r>
              <a:rPr lang="en-US" b="1" dirty="0" smtClean="0">
                <a:solidFill>
                  <a:srgbClr val="FF0000"/>
                </a:solidFill>
              </a:rPr>
              <a:t>does not </a:t>
            </a:r>
            <a:r>
              <a:rPr lang="en-US" b="1" dirty="0" smtClean="0"/>
              <a:t>suspend the  local performance assessment requirements</a:t>
            </a:r>
            <a:r>
              <a:rPr lang="en-US" dirty="0" smtClean="0"/>
              <a:t> for students in grades 3 through 8 and at least once in high school. </a:t>
            </a:r>
            <a:endParaRPr lang="en-US"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64C0021-9965-4DCE-82E5-402A647015D6}" type="slidenum">
              <a:rPr lang="en-US" altLang="en-US" smtClean="0"/>
              <a:pPr/>
              <a:t>6</a:t>
            </a:fld>
            <a:endParaRPr lang="en-US" altLang="en-US" dirty="0"/>
          </a:p>
        </p:txBody>
      </p:sp>
    </p:spTree>
    <p:extLst>
      <p:ext uri="{BB962C8B-B14F-4D97-AF65-F5344CB8AC3E}">
        <p14:creationId xmlns:p14="http://schemas.microsoft.com/office/powerpoint/2010/main" val="3660762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800"/>
              </a:spcAft>
              <a:buNone/>
            </a:pPr>
            <a:r>
              <a:rPr lang="en-US" sz="2800" dirty="0" smtClean="0"/>
              <a:t>The Local Performance Assessment must evaluate the application of students’ knowledge and skills</a:t>
            </a:r>
            <a:r>
              <a:rPr lang="en-US" sz="2800" baseline="0" dirty="0" smtClean="0"/>
              <a:t> and d</a:t>
            </a:r>
            <a:r>
              <a:rPr lang="en-US" sz="2800" dirty="0" smtClean="0"/>
              <a:t>istricts must annually administer a Local Performance Assessment for students in grades 3 through 8 and at least </a:t>
            </a:r>
            <a:r>
              <a:rPr lang="en-US" sz="2800" u="sng" dirty="0" smtClean="0"/>
              <a:t>once</a:t>
            </a:r>
            <a:r>
              <a:rPr lang="en-US" sz="2800" dirty="0" smtClean="0"/>
              <a:t> in high school in the following skill areas: </a:t>
            </a:r>
            <a:r>
              <a:rPr lang="en-US" i="1" dirty="0" smtClean="0"/>
              <a:t>Mathematics,</a:t>
            </a:r>
            <a:r>
              <a:rPr lang="en-US" i="1" baseline="0" dirty="0" smtClean="0"/>
              <a:t> </a:t>
            </a:r>
            <a:r>
              <a:rPr lang="en-US" i="1" dirty="0" smtClean="0"/>
              <a:t>Scientific Inquiry, Speaking, and </a:t>
            </a:r>
            <a:r>
              <a:rPr lang="en-US" b="1" i="1" dirty="0" smtClean="0"/>
              <a:t>Writing. </a:t>
            </a:r>
            <a:r>
              <a:rPr lang="en-US" b="0" i="0" dirty="0" smtClean="0"/>
              <a:t>Once again, for this presentation we will be focusing</a:t>
            </a:r>
            <a:r>
              <a:rPr lang="en-US" b="0" i="0" baseline="0" dirty="0" smtClean="0"/>
              <a:t> on the writing LPA requirements.</a:t>
            </a:r>
          </a:p>
          <a:p>
            <a:pPr marL="0" indent="0">
              <a:spcAft>
                <a:spcPts val="1800"/>
              </a:spcAft>
              <a:buNone/>
            </a:pPr>
            <a:endParaRPr lang="en-US" b="0" i="0" baseline="0" dirty="0" smtClean="0"/>
          </a:p>
          <a:p>
            <a:pPr marL="0" marR="0" lvl="0" indent="0" algn="l" defTabSz="914400" rtl="0" eaLnBrk="1" fontAlgn="auto" latinLnBrk="0" hangingPunct="1">
              <a:lnSpc>
                <a:spcPct val="100000"/>
              </a:lnSpc>
              <a:spcBef>
                <a:spcPts val="0"/>
              </a:spcBef>
              <a:spcAft>
                <a:spcPts val="1800"/>
              </a:spcAft>
              <a:buClrTx/>
              <a:buSzTx/>
              <a:buFontTx/>
              <a:buNone/>
              <a:tabLst/>
              <a:defRPr/>
            </a:pPr>
            <a:r>
              <a:rPr lang="en-US" b="0" i="0" dirty="0" smtClean="0"/>
              <a:t>Most importantly and indicated in the box in the bottom right of this slide,</a:t>
            </a:r>
            <a:r>
              <a:rPr lang="en-US" b="0" i="0" baseline="0" dirty="0" smtClean="0"/>
              <a:t> </a:t>
            </a:r>
            <a:r>
              <a:rPr lang="en-US" b="0" i="0" dirty="0" smtClean="0"/>
              <a:t>LPAs </a:t>
            </a:r>
            <a:r>
              <a:rPr lang="en-US" i="0" dirty="0" smtClean="0"/>
              <a:t>should emphasize building activities, exercises, or problems </a:t>
            </a:r>
            <a:r>
              <a:rPr lang="en-US" b="1" i="0" dirty="0" smtClean="0"/>
              <a:t>that get at higher depth of knowledge and cognitive complexity rather than just recall or demonstrate</a:t>
            </a:r>
            <a:r>
              <a:rPr lang="en-US" i="0" dirty="0" smtClean="0"/>
              <a:t>.</a:t>
            </a:r>
          </a:p>
          <a:p>
            <a:pPr marL="0" indent="0">
              <a:spcAft>
                <a:spcPts val="1800"/>
              </a:spcAft>
              <a:buNone/>
            </a:pPr>
            <a:endParaRPr lang="en-US" b="0" i="0" dirty="0" smtClean="0"/>
          </a:p>
          <a:p>
            <a:pPr marL="0" indent="0">
              <a:spcAft>
                <a:spcPts val="1800"/>
              </a:spcAft>
              <a:buNone/>
            </a:pPr>
            <a:r>
              <a:rPr lang="en-US" b="0" i="0" dirty="0" smtClean="0"/>
              <a:t>This is one</a:t>
            </a:r>
            <a:r>
              <a:rPr lang="en-US" b="0" i="0" baseline="0" dirty="0" smtClean="0"/>
              <a:t> reason why the Interim ELA Performance Tasks are viewed as a potential option for districts and schools because they are designed to engage students in both DOK 3 or higher and align to the full complexity of the standards as they were written by bundling multiple standards into the anchor standards or learning targets.</a:t>
            </a:r>
            <a:endParaRPr lang="en-US" b="0" i="0" dirty="0" smtClean="0"/>
          </a:p>
          <a:p>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7</a:t>
            </a:fld>
            <a:endParaRPr lang="en-US"/>
          </a:p>
        </p:txBody>
      </p:sp>
    </p:spTree>
    <p:extLst>
      <p:ext uri="{BB962C8B-B14F-4D97-AF65-F5344CB8AC3E}">
        <p14:creationId xmlns:p14="http://schemas.microsoft.com/office/powerpoint/2010/main" val="889488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441">
              <a:defRPr/>
            </a:pPr>
            <a:r>
              <a:rPr lang="en-US" dirty="0" smtClean="0"/>
              <a:t>Local Performance</a:t>
            </a:r>
            <a:r>
              <a:rPr lang="en-US" baseline="0" dirty="0" smtClean="0"/>
              <a:t> Assessments should align to the 2019 Oregon English Language Arts and Literacy Standards. On this slide we can see the three writing text types and purposes which include opinion/argumentative, informational/expository, and narrative writing</a:t>
            </a:r>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8</a:t>
            </a:fld>
            <a:endParaRPr lang="en-US"/>
          </a:p>
        </p:txBody>
      </p:sp>
    </p:spTree>
    <p:extLst>
      <p:ext uri="{BB962C8B-B14F-4D97-AF65-F5344CB8AC3E}">
        <p14:creationId xmlns:p14="http://schemas.microsoft.com/office/powerpoint/2010/main" val="3389386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When administering a local performance assessment within</a:t>
            </a:r>
            <a:r>
              <a:rPr lang="en-US" baseline="0" dirty="0" smtClean="0"/>
              <a:t> the classroom, educators must ensure the assessment is standardized. The assessment maybe a common activity or an activity in which the scoring guide is consistent. The scoring guide makes the performance assessment standardized even if the task content is different. </a:t>
            </a:r>
            <a:r>
              <a:rPr lang="en-US" sz="1200" dirty="0" smtClean="0"/>
              <a:t>Districts are encouraged, </a:t>
            </a:r>
            <a:r>
              <a:rPr lang="en-US" sz="1200" u="sng" dirty="0" smtClean="0"/>
              <a:t>though not required</a:t>
            </a:r>
            <a:r>
              <a:rPr lang="en-US" sz="1200" dirty="0" smtClean="0"/>
              <a:t>, to use official state scoring guides to score local performance assessments.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Work Samples, which are performance assessments are one way that districts can satisfy the Local Performance Assessment requirement.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42042C83-F474-4689-992F-134064305DAD}" type="slidenum">
              <a:rPr lang="en-US" smtClean="0"/>
              <a:t>9</a:t>
            </a:fld>
            <a:endParaRPr lang="en-US"/>
          </a:p>
        </p:txBody>
      </p:sp>
    </p:spTree>
    <p:extLst>
      <p:ext uri="{BB962C8B-B14F-4D97-AF65-F5344CB8AC3E}">
        <p14:creationId xmlns:p14="http://schemas.microsoft.com/office/powerpoint/2010/main" val="3297888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8684117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05103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accent1"/>
                </a:solidFill>
              </a:rPr>
              <a:t>twitter.com/</a:t>
            </a:r>
            <a:r>
              <a:rPr lang="en-US" sz="2400" dirty="0" err="1" smtClean="0">
                <a:solidFill>
                  <a:schemeClr val="accent1"/>
                </a:solidFill>
              </a:rPr>
              <a:t>ORDeptEd</a:t>
            </a:r>
            <a:r>
              <a:rPr lang="en-US" sz="2400" dirty="0" smtClean="0">
                <a:solidFill>
                  <a:schemeClr val="accent1"/>
                </a:solidFill>
              </a:rPr>
              <a:t> | fb.com/</a:t>
            </a:r>
            <a:r>
              <a:rPr lang="en-US" sz="2400" dirty="0" err="1" smtClean="0">
                <a:solidFill>
                  <a:schemeClr val="accent1"/>
                </a:solidFill>
              </a:rPr>
              <a:t>ORDeptEd</a:t>
            </a:r>
            <a:endParaRPr lang="en-US" sz="2400" dirty="0" smtClean="0">
              <a:solidFill>
                <a:schemeClr val="accent1"/>
              </a:solidFill>
            </a:endParaRPr>
          </a:p>
        </p:txBody>
      </p:sp>
    </p:spTree>
    <p:extLst>
      <p:ext uri="{BB962C8B-B14F-4D97-AF65-F5344CB8AC3E}">
        <p14:creationId xmlns:p14="http://schemas.microsoft.com/office/powerpoint/2010/main" val="4195460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5"/>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5"/>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63935349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5"/>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5"/>
                </a:solidFill>
              </a:defRPr>
            </a:lvl1pPr>
          </a:lstStyle>
          <a:p>
            <a:r>
              <a:rPr lang="en-US" dirty="0" smtClean="0"/>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2/14/2022</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smtClean="0"/>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752752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smtClean="0"/>
              <a:t>Click to edit Master title style</a:t>
            </a:r>
            <a:endParaRPr lang="en-US"/>
          </a:p>
        </p:txBody>
      </p:sp>
    </p:spTree>
    <p:extLst>
      <p:ext uri="{BB962C8B-B14F-4D97-AF65-F5344CB8AC3E}">
        <p14:creationId xmlns:p14="http://schemas.microsoft.com/office/powerpoint/2010/main" val="1859161546"/>
      </p:ext>
    </p:extLst>
  </p:cSld>
  <p:clrMapOvr>
    <a:masterClrMapping/>
  </p:clrMapOvr>
  <p:timing>
    <p:tnLst>
      <p:par>
        <p:cTn id="1" dur="indefinite" restart="never" nodeType="tmRoot"/>
      </p:par>
    </p:tnLst>
  </p:timing>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42395"/>
          </a:xfrm>
        </p:spPr>
        <p:txBody>
          <a:bodyPr anchor="t" anchorCtr="0">
            <a:normAutofit/>
          </a:bodyPr>
          <a:lstStyle>
            <a:lvl1pPr>
              <a:defRPr sz="4400"/>
            </a:lvl1pPr>
          </a:lstStyle>
          <a:p>
            <a:r>
              <a:rPr lang="en-US" smtClean="0"/>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2/14/2022</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21885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555077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2591D8-9B02-4B28-8EF4-3003DE7E4109}" type="datetime1">
              <a:rPr lang="en-US" smtClean="0"/>
              <a:t>2/14/2022</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054735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CE9AC3-29A7-447C-985A-56B968AD79CC}" type="datetime1">
              <a:rPr lang="en-US" smtClean="0"/>
              <a:t>2/14/2022</a:t>
            </a:fld>
            <a:endParaRPr lang="en-US" dirty="0"/>
          </a:p>
        </p:txBody>
      </p:sp>
      <p:sp>
        <p:nvSpPr>
          <p:cNvPr id="8" name="Footer Placeholder 7"/>
          <p:cNvSpPr>
            <a:spLocks noGrp="1"/>
          </p:cNvSpPr>
          <p:nvPr>
            <p:ph type="ftr" sz="quarter" idx="11"/>
          </p:nvPr>
        </p:nvSpPr>
        <p:spPr/>
        <p:txBody>
          <a:bodyPr/>
          <a:lstStyle/>
          <a:p>
            <a:r>
              <a:rPr lang="en-US" smtClean="0"/>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smtClean="0"/>
              <a:t>Click to edit Master title style</a:t>
            </a:r>
            <a:endParaRPr lang="en-US" dirty="0"/>
          </a:p>
        </p:txBody>
      </p:sp>
    </p:spTree>
    <p:extLst>
      <p:ext uri="{BB962C8B-B14F-4D97-AF65-F5344CB8AC3E}">
        <p14:creationId xmlns:p14="http://schemas.microsoft.com/office/powerpoint/2010/main" val="996193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5"/>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2/14/2022</a:t>
            </a:fld>
            <a:endParaRPr lang="en-US" dirty="0"/>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smtClean="0"/>
              <a:t>Click to edit Master title style</a:t>
            </a:r>
            <a:endParaRPr lang="en-US"/>
          </a:p>
        </p:txBody>
      </p:sp>
    </p:spTree>
    <p:extLst>
      <p:ext uri="{BB962C8B-B14F-4D97-AF65-F5344CB8AC3E}">
        <p14:creationId xmlns:p14="http://schemas.microsoft.com/office/powerpoint/2010/main" val="7356129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1"/>
                </a:solidFill>
              </a:defRPr>
            </a:lvl1pPr>
          </a:lstStyle>
          <a:p>
            <a:r>
              <a:rPr lang="en-US" smtClean="0"/>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2/14/2022</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smtClean="0"/>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711967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2" name="Date Placeholder 1"/>
          <p:cNvSpPr>
            <a:spLocks noGrp="1"/>
          </p:cNvSpPr>
          <p:nvPr>
            <p:ph type="dt" sz="half" idx="10"/>
          </p:nvPr>
        </p:nvSpPr>
        <p:spPr/>
        <p:txBody>
          <a:bodyPr/>
          <a:lstStyle/>
          <a:p>
            <a:fld id="{80DF8147-9298-48DB-8898-31538F48B62E}" type="datetime1">
              <a:rPr lang="en-US" smtClean="0"/>
              <a:t>2/14/2022</a:t>
            </a:fld>
            <a:endParaRPr lang="en-US"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0139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149586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accent1"/>
                </a:solidFill>
              </a:rPr>
              <a:t>twitter.com/</a:t>
            </a:r>
            <a:r>
              <a:rPr lang="en-US" sz="2400" dirty="0" err="1" smtClean="0">
                <a:solidFill>
                  <a:schemeClr val="accent1"/>
                </a:solidFill>
              </a:rPr>
              <a:t>ORDeptEd</a:t>
            </a:r>
            <a:r>
              <a:rPr lang="en-US" sz="2400" dirty="0" smtClean="0">
                <a:solidFill>
                  <a:schemeClr val="accent1"/>
                </a:solidFill>
              </a:rPr>
              <a:t> | fb.com/</a:t>
            </a:r>
            <a:r>
              <a:rPr lang="en-US" sz="2400" dirty="0" err="1" smtClean="0">
                <a:solidFill>
                  <a:schemeClr val="accent1"/>
                </a:solidFill>
              </a:rPr>
              <a:t>ORDeptEd</a:t>
            </a:r>
            <a:endParaRPr lang="en-US" sz="2400" dirty="0" smtClean="0">
              <a:solidFill>
                <a:schemeClr val="accent1"/>
              </a:solidFill>
            </a:endParaRPr>
          </a:p>
        </p:txBody>
      </p:sp>
    </p:spTree>
    <p:extLst>
      <p:ext uri="{BB962C8B-B14F-4D97-AF65-F5344CB8AC3E}">
        <p14:creationId xmlns:p14="http://schemas.microsoft.com/office/powerpoint/2010/main" val="506956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4"/>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4"/>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416586868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4"/>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4"/>
                </a:solidFill>
              </a:defRPr>
            </a:lvl1pPr>
          </a:lstStyle>
          <a:p>
            <a:r>
              <a:rPr lang="en-US" smtClean="0"/>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2/14/2022</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smtClean="0"/>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4083496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smtClean="0"/>
              <a:t>Click to edit Master title style</a:t>
            </a:r>
            <a:endParaRPr lang="en-US"/>
          </a:p>
        </p:txBody>
      </p:sp>
    </p:spTree>
    <p:extLst>
      <p:ext uri="{BB962C8B-B14F-4D97-AF65-F5344CB8AC3E}">
        <p14:creationId xmlns:p14="http://schemas.microsoft.com/office/powerpoint/2010/main" val="1434936730"/>
      </p:ext>
    </p:extLst>
  </p:cSld>
  <p:clrMapOvr>
    <a:masterClrMapping/>
  </p:clrMapOvr>
  <p:timing>
    <p:tnLst>
      <p:par>
        <p:cTn id="1" dur="indefinite" restart="never" nodeType="tmRoot"/>
      </p:par>
    </p:tnLst>
  </p:timing>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38201"/>
          </a:xfrm>
        </p:spPr>
        <p:txBody>
          <a:bodyPr anchor="t" anchorCtr="0">
            <a:normAutofit/>
          </a:bodyPr>
          <a:lstStyle>
            <a:lvl1pPr>
              <a:defRPr sz="4400"/>
            </a:lvl1pPr>
          </a:lstStyle>
          <a:p>
            <a:r>
              <a:rPr lang="en-US" smtClean="0"/>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2/14/2022</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3748440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802188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2591D8-9B02-4B28-8EF4-3003DE7E4109}" type="datetime1">
              <a:rPr lang="en-US" smtClean="0"/>
              <a:t>2/14/2022</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993687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CE9AC3-29A7-447C-985A-56B968AD79CC}" type="datetime1">
              <a:rPr lang="en-US" smtClean="0"/>
              <a:t>2/14/2022</a:t>
            </a:fld>
            <a:endParaRPr lang="en-US" dirty="0"/>
          </a:p>
        </p:txBody>
      </p:sp>
      <p:sp>
        <p:nvSpPr>
          <p:cNvPr id="8" name="Footer Placeholder 7"/>
          <p:cNvSpPr>
            <a:spLocks noGrp="1"/>
          </p:cNvSpPr>
          <p:nvPr>
            <p:ph type="ftr" sz="quarter" idx="11"/>
          </p:nvPr>
        </p:nvSpPr>
        <p:spPr/>
        <p:txBody>
          <a:bodyPr/>
          <a:lstStyle/>
          <a:p>
            <a:r>
              <a:rPr lang="en-US" smtClean="0"/>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smtClean="0"/>
              <a:t>Click to edit Master title style</a:t>
            </a:r>
            <a:endParaRPr lang="en-US" dirty="0"/>
          </a:p>
        </p:txBody>
      </p:sp>
    </p:spTree>
    <p:extLst>
      <p:ext uri="{BB962C8B-B14F-4D97-AF65-F5344CB8AC3E}">
        <p14:creationId xmlns:p14="http://schemas.microsoft.com/office/powerpoint/2010/main" val="290708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522581207"/>
      </p:ext>
    </p:extLst>
  </p:cSld>
  <p:clrMapOvr>
    <a:masterClrMapping/>
  </p:clrMapOvr>
  <p:timing>
    <p:tnLst>
      <p:par>
        <p:cTn id="1" dur="indefinite" restart="never" nodeType="tmRoot"/>
      </p:par>
    </p:tnLst>
  </p:timing>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4"/>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2/14/2022</a:t>
            </a:fld>
            <a:endParaRPr lang="en-US" dirty="0"/>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smtClean="0"/>
              <a:t>Click to edit Master title style</a:t>
            </a:r>
            <a:endParaRPr lang="en-US"/>
          </a:p>
        </p:txBody>
      </p:sp>
    </p:spTree>
    <p:extLst>
      <p:ext uri="{BB962C8B-B14F-4D97-AF65-F5344CB8AC3E}">
        <p14:creationId xmlns:p14="http://schemas.microsoft.com/office/powerpoint/2010/main" val="1790770148"/>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4"/>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2" name="Date Placeholder 1"/>
          <p:cNvSpPr>
            <a:spLocks noGrp="1"/>
          </p:cNvSpPr>
          <p:nvPr>
            <p:ph type="dt" sz="half" idx="10"/>
          </p:nvPr>
        </p:nvSpPr>
        <p:spPr/>
        <p:txBody>
          <a:bodyPr/>
          <a:lstStyle/>
          <a:p>
            <a:fld id="{80DF8147-9298-48DB-8898-31538F48B62E}" type="datetime1">
              <a:rPr lang="en-US" smtClean="0"/>
              <a:t>2/14/2022</a:t>
            </a:fld>
            <a:endParaRPr lang="en-US"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9506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978108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accent1"/>
                </a:solidFill>
              </a:rPr>
              <a:t>twitter.com/</a:t>
            </a:r>
            <a:r>
              <a:rPr lang="en-US" sz="2400" dirty="0" err="1" smtClean="0">
                <a:solidFill>
                  <a:schemeClr val="accent1"/>
                </a:solidFill>
              </a:rPr>
              <a:t>ORDeptEd</a:t>
            </a:r>
            <a:r>
              <a:rPr lang="en-US" sz="2400" dirty="0" smtClean="0">
                <a:solidFill>
                  <a:schemeClr val="accent1"/>
                </a:solidFill>
              </a:rPr>
              <a:t> | fb.com/</a:t>
            </a:r>
            <a:r>
              <a:rPr lang="en-US" sz="2400" dirty="0" err="1" smtClean="0">
                <a:solidFill>
                  <a:schemeClr val="accent1"/>
                </a:solidFill>
              </a:rPr>
              <a:t>ORDeptEd</a:t>
            </a:r>
            <a:endParaRPr lang="en-US" sz="2400" dirty="0" smtClean="0">
              <a:solidFill>
                <a:schemeClr val="accent1"/>
              </a:solidFill>
            </a:endParaRPr>
          </a:p>
        </p:txBody>
      </p:sp>
    </p:spTree>
    <p:extLst>
      <p:ext uri="{BB962C8B-B14F-4D97-AF65-F5344CB8AC3E}">
        <p14:creationId xmlns:p14="http://schemas.microsoft.com/office/powerpoint/2010/main" val="279419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3"/>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3"/>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17215195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3"/>
                </a:solidFill>
              </a:defRPr>
            </a:lvl1pPr>
          </a:lstStyle>
          <a:p>
            <a:r>
              <a:rPr lang="en-US" smtClean="0"/>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2/14/2022</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smtClean="0"/>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754756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smtClean="0"/>
              <a:t>Click to edit Master title style</a:t>
            </a:r>
            <a:endParaRPr lang="en-US"/>
          </a:p>
        </p:txBody>
      </p:sp>
    </p:spTree>
    <p:extLst>
      <p:ext uri="{BB962C8B-B14F-4D97-AF65-F5344CB8AC3E}">
        <p14:creationId xmlns:p14="http://schemas.microsoft.com/office/powerpoint/2010/main" val="481282686"/>
      </p:ext>
    </p:extLst>
  </p:cSld>
  <p:clrMapOvr>
    <a:masterClrMapping/>
  </p:clrMapOvr>
  <p:timing>
    <p:tnLst>
      <p:par>
        <p:cTn id="1" dur="indefinite" restart="never" nodeType="tmRoot"/>
      </p:par>
    </p:tnLst>
  </p:timing>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34006"/>
          </a:xfrm>
        </p:spPr>
        <p:txBody>
          <a:bodyPr anchor="t" anchorCtr="0">
            <a:normAutofit/>
          </a:bodyPr>
          <a:lstStyle>
            <a:lvl1pPr>
              <a:defRPr sz="4400"/>
            </a:lvl1pPr>
          </a:lstStyle>
          <a:p>
            <a:r>
              <a:rPr lang="en-US" smtClean="0"/>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2/14/2022</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43971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374592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2591D8-9B02-4B28-8EF4-3003DE7E4109}" type="datetime1">
              <a:rPr lang="en-US" smtClean="0"/>
              <a:t>2/14/2022</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09342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25617"/>
          </a:xfrm>
        </p:spPr>
        <p:txBody>
          <a:bodyPr anchor="t" anchorCtr="0">
            <a:normAutofit/>
          </a:bodyPr>
          <a:lstStyle>
            <a:lvl1pPr>
              <a:defRPr sz="4400"/>
            </a:lvl1pPr>
          </a:lstStyle>
          <a:p>
            <a:r>
              <a:rPr lang="en-US" smtClean="0"/>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2/14/2022</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1633861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CE9AC3-29A7-447C-985A-56B968AD79CC}" type="datetime1">
              <a:rPr lang="en-US" smtClean="0"/>
              <a:t>2/14/2022</a:t>
            </a:fld>
            <a:endParaRPr lang="en-US" dirty="0"/>
          </a:p>
        </p:txBody>
      </p:sp>
      <p:sp>
        <p:nvSpPr>
          <p:cNvPr id="8" name="Footer Placeholder 7"/>
          <p:cNvSpPr>
            <a:spLocks noGrp="1"/>
          </p:cNvSpPr>
          <p:nvPr>
            <p:ph type="ftr" sz="quarter" idx="11"/>
          </p:nvPr>
        </p:nvSpPr>
        <p:spPr/>
        <p:txBody>
          <a:bodyPr/>
          <a:lstStyle/>
          <a:p>
            <a:r>
              <a:rPr lang="en-US" smtClean="0"/>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smtClean="0"/>
              <a:t>Click to edit Master title style</a:t>
            </a:r>
            <a:endParaRPr lang="en-US" dirty="0"/>
          </a:p>
        </p:txBody>
      </p:sp>
    </p:spTree>
    <p:extLst>
      <p:ext uri="{BB962C8B-B14F-4D97-AF65-F5344CB8AC3E}">
        <p14:creationId xmlns:p14="http://schemas.microsoft.com/office/powerpoint/2010/main" val="4088644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3"/>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2/14/2022</a:t>
            </a:fld>
            <a:endParaRPr lang="en-US" dirty="0"/>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smtClean="0"/>
              <a:t>Click to edit Master title style</a:t>
            </a:r>
            <a:endParaRPr lang="en-US"/>
          </a:p>
        </p:txBody>
      </p:sp>
    </p:spTree>
    <p:extLst>
      <p:ext uri="{BB962C8B-B14F-4D97-AF65-F5344CB8AC3E}">
        <p14:creationId xmlns:p14="http://schemas.microsoft.com/office/powerpoint/2010/main" val="2110732786"/>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3"/>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2" name="Date Placeholder 1"/>
          <p:cNvSpPr>
            <a:spLocks noGrp="1"/>
          </p:cNvSpPr>
          <p:nvPr>
            <p:ph type="dt" sz="half" idx="10"/>
          </p:nvPr>
        </p:nvSpPr>
        <p:spPr/>
        <p:txBody>
          <a:bodyPr/>
          <a:lstStyle/>
          <a:p>
            <a:fld id="{80DF8147-9298-48DB-8898-31538F48B62E}" type="datetime1">
              <a:rPr lang="en-US" smtClean="0"/>
              <a:t>2/14/2022</a:t>
            </a:fld>
            <a:endParaRPr lang="en-US"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2313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4237536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accent1"/>
                </a:solidFill>
              </a:rPr>
              <a:t>twitter.com/</a:t>
            </a:r>
            <a:r>
              <a:rPr lang="en-US" sz="2400" dirty="0" err="1" smtClean="0">
                <a:solidFill>
                  <a:schemeClr val="accent1"/>
                </a:solidFill>
              </a:rPr>
              <a:t>ORDeptEd</a:t>
            </a:r>
            <a:r>
              <a:rPr lang="en-US" sz="2400" dirty="0" smtClean="0">
                <a:solidFill>
                  <a:schemeClr val="accent1"/>
                </a:solidFill>
              </a:rPr>
              <a:t> | fb.com/</a:t>
            </a:r>
            <a:r>
              <a:rPr lang="en-US" sz="2400" dirty="0" err="1" smtClean="0">
                <a:solidFill>
                  <a:schemeClr val="accent1"/>
                </a:solidFill>
              </a:rPr>
              <a:t>ORDeptEd</a:t>
            </a:r>
            <a:endParaRPr lang="en-US" sz="2400" dirty="0" smtClean="0">
              <a:solidFill>
                <a:schemeClr val="accent1"/>
              </a:solidFill>
            </a:endParaRPr>
          </a:p>
        </p:txBody>
      </p:sp>
    </p:spTree>
    <p:extLst>
      <p:ext uri="{BB962C8B-B14F-4D97-AF65-F5344CB8AC3E}">
        <p14:creationId xmlns:p14="http://schemas.microsoft.com/office/powerpoint/2010/main" val="3708198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17029978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2"/>
                </a:solidFill>
              </a:defRPr>
            </a:lvl1pPr>
          </a:lstStyle>
          <a:p>
            <a:r>
              <a:rPr lang="en-US" smtClean="0"/>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2/14/2022</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smtClean="0"/>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7654262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22434564"/>
      </p:ext>
    </p:extLst>
  </p:cSld>
  <p:clrMapOvr>
    <a:masterClrMapping/>
  </p:clrMapOvr>
  <p:timing>
    <p:tnLst>
      <p:par>
        <p:cTn id="1" dur="indefinite" restart="never" nodeType="tmRoot"/>
      </p:par>
    </p:tnLst>
  </p:timing>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smtClean="0"/>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2/14/2022</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3246857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827161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528539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2591D8-9B02-4B28-8EF4-3003DE7E4109}" type="datetime1">
              <a:rPr lang="en-US" smtClean="0"/>
              <a:t>2/14/2022</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153746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CE9AC3-29A7-447C-985A-56B968AD79CC}" type="datetime1">
              <a:rPr lang="en-US" smtClean="0"/>
              <a:t>2/14/2022</a:t>
            </a:fld>
            <a:endParaRPr lang="en-US" dirty="0"/>
          </a:p>
        </p:txBody>
      </p:sp>
      <p:sp>
        <p:nvSpPr>
          <p:cNvPr id="8" name="Footer Placeholder 7"/>
          <p:cNvSpPr>
            <a:spLocks noGrp="1"/>
          </p:cNvSpPr>
          <p:nvPr>
            <p:ph type="ftr" sz="quarter" idx="11"/>
          </p:nvPr>
        </p:nvSpPr>
        <p:spPr/>
        <p:txBody>
          <a:bodyPr/>
          <a:lstStyle/>
          <a:p>
            <a:r>
              <a:rPr lang="en-US" smtClean="0"/>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smtClean="0"/>
              <a:t>Click to edit Master title style</a:t>
            </a:r>
            <a:endParaRPr lang="en-US" dirty="0"/>
          </a:p>
        </p:txBody>
      </p:sp>
    </p:spTree>
    <p:extLst>
      <p:ext uri="{BB962C8B-B14F-4D97-AF65-F5344CB8AC3E}">
        <p14:creationId xmlns:p14="http://schemas.microsoft.com/office/powerpoint/2010/main" val="3911297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2/14/2022</a:t>
            </a:fld>
            <a:endParaRPr lang="en-US" dirty="0"/>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436298166"/>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2" name="Date Placeholder 1"/>
          <p:cNvSpPr>
            <a:spLocks noGrp="1"/>
          </p:cNvSpPr>
          <p:nvPr>
            <p:ph type="dt" sz="half" idx="10"/>
          </p:nvPr>
        </p:nvSpPr>
        <p:spPr/>
        <p:txBody>
          <a:bodyPr/>
          <a:lstStyle/>
          <a:p>
            <a:fld id="{80DF8147-9298-48DB-8898-31538F48B62E}" type="datetime1">
              <a:rPr lang="en-US" smtClean="0"/>
              <a:t>2/14/2022</a:t>
            </a:fld>
            <a:endParaRPr lang="en-US"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10119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8614206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accent1"/>
                </a:solidFill>
              </a:rPr>
              <a:t>twitter.com/</a:t>
            </a:r>
            <a:r>
              <a:rPr lang="en-US" sz="2400" dirty="0" err="1" smtClean="0">
                <a:solidFill>
                  <a:schemeClr val="accent1"/>
                </a:solidFill>
              </a:rPr>
              <a:t>ORDeptEd</a:t>
            </a:r>
            <a:r>
              <a:rPr lang="en-US" sz="2400" dirty="0" smtClean="0">
                <a:solidFill>
                  <a:schemeClr val="accent1"/>
                </a:solidFill>
              </a:rPr>
              <a:t> | fb.com/</a:t>
            </a:r>
            <a:r>
              <a:rPr lang="en-US" sz="2400" dirty="0" err="1" smtClean="0">
                <a:solidFill>
                  <a:schemeClr val="accent1"/>
                </a:solidFill>
              </a:rPr>
              <a:t>ORDeptEd</a:t>
            </a:r>
            <a:endParaRPr lang="en-US" sz="2400" dirty="0" smtClean="0">
              <a:solidFill>
                <a:schemeClr val="accent1"/>
              </a:solidFill>
            </a:endParaRPr>
          </a:p>
        </p:txBody>
      </p:sp>
    </p:spTree>
    <p:extLst>
      <p:ext uri="{BB962C8B-B14F-4D97-AF65-F5344CB8AC3E}">
        <p14:creationId xmlns:p14="http://schemas.microsoft.com/office/powerpoint/2010/main" val="2035973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94569276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tx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tx2"/>
                </a:solidFill>
              </a:defRPr>
            </a:lvl1pPr>
          </a:lstStyle>
          <a:p>
            <a:r>
              <a:rPr lang="en-US" smtClean="0"/>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2/14/2022</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smtClean="0"/>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0768125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smtClean="0"/>
              <a:t>Click to edit Master title style</a:t>
            </a:r>
            <a:endParaRPr lang="en-US"/>
          </a:p>
        </p:txBody>
      </p:sp>
    </p:spTree>
    <p:extLst>
      <p:ext uri="{BB962C8B-B14F-4D97-AF65-F5344CB8AC3E}">
        <p14:creationId xmlns:p14="http://schemas.microsoft.com/office/powerpoint/2010/main" val="372431344"/>
      </p:ext>
    </p:extLst>
  </p:cSld>
  <p:clrMapOvr>
    <a:masterClrMapping/>
  </p:clrMapOvr>
  <p:timing>
    <p:tnLst>
      <p:par>
        <p:cTn id="1" dur="indefinite" restart="never" nodeType="tmRoot"/>
      </p:par>
    </p:tnLst>
  </p:timing>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smtClean="0"/>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2/14/2022</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3508029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2591D8-9B02-4B28-8EF4-3003DE7E4109}" type="datetime1">
              <a:rPr lang="en-US" smtClean="0"/>
              <a:t>2/14/2022</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31813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554169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2591D8-9B02-4B28-8EF4-3003DE7E4109}" type="datetime1">
              <a:rPr lang="en-US" smtClean="0"/>
              <a:t>2/14/2022</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64850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CE9AC3-29A7-447C-985A-56B968AD79CC}" type="datetime1">
              <a:rPr lang="en-US" smtClean="0"/>
              <a:t>2/14/2022</a:t>
            </a:fld>
            <a:endParaRPr lang="en-US" dirty="0"/>
          </a:p>
        </p:txBody>
      </p:sp>
      <p:sp>
        <p:nvSpPr>
          <p:cNvPr id="8" name="Footer Placeholder 7"/>
          <p:cNvSpPr>
            <a:spLocks noGrp="1"/>
          </p:cNvSpPr>
          <p:nvPr>
            <p:ph type="ftr" sz="quarter" idx="11"/>
          </p:nvPr>
        </p:nvSpPr>
        <p:spPr/>
        <p:txBody>
          <a:bodyPr/>
          <a:lstStyle/>
          <a:p>
            <a:r>
              <a:rPr lang="en-US" smtClean="0"/>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smtClean="0"/>
              <a:t>Click to edit Master title style</a:t>
            </a:r>
            <a:endParaRPr lang="en-US" dirty="0"/>
          </a:p>
        </p:txBody>
      </p:sp>
    </p:spTree>
    <p:extLst>
      <p:ext uri="{BB962C8B-B14F-4D97-AF65-F5344CB8AC3E}">
        <p14:creationId xmlns:p14="http://schemas.microsoft.com/office/powerpoint/2010/main" val="2351430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tx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2/14/2022</a:t>
            </a:fld>
            <a:endParaRPr lang="en-US" dirty="0"/>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smtClean="0"/>
              <a:t>Click to edit Master title style</a:t>
            </a:r>
            <a:endParaRPr lang="en-US"/>
          </a:p>
        </p:txBody>
      </p:sp>
    </p:spTree>
    <p:extLst>
      <p:ext uri="{BB962C8B-B14F-4D97-AF65-F5344CB8AC3E}">
        <p14:creationId xmlns:p14="http://schemas.microsoft.com/office/powerpoint/2010/main" val="3188208071"/>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2" name="Date Placeholder 1"/>
          <p:cNvSpPr>
            <a:spLocks noGrp="1"/>
          </p:cNvSpPr>
          <p:nvPr>
            <p:ph type="dt" sz="half" idx="10"/>
          </p:nvPr>
        </p:nvSpPr>
        <p:spPr/>
        <p:txBody>
          <a:bodyPr/>
          <a:lstStyle/>
          <a:p>
            <a:fld id="{80DF8147-9298-48DB-8898-31538F48B62E}" type="datetime1">
              <a:rPr lang="en-US" smtClean="0"/>
              <a:t>2/14/2022</a:t>
            </a:fld>
            <a:endParaRPr lang="en-US"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02478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98413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2/14/2022</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accent1"/>
                </a:solidFill>
              </a:rPr>
              <a:t>twitter.com/</a:t>
            </a:r>
            <a:r>
              <a:rPr lang="en-US" sz="2400" dirty="0" err="1" smtClean="0">
                <a:solidFill>
                  <a:schemeClr val="accent1"/>
                </a:solidFill>
              </a:rPr>
              <a:t>ORDeptEd</a:t>
            </a:r>
            <a:r>
              <a:rPr lang="en-US" sz="2400" dirty="0" smtClean="0">
                <a:solidFill>
                  <a:schemeClr val="accent1"/>
                </a:solidFill>
              </a:rPr>
              <a:t> | fb.com/</a:t>
            </a:r>
            <a:r>
              <a:rPr lang="en-US" sz="2400" dirty="0" err="1" smtClean="0">
                <a:solidFill>
                  <a:schemeClr val="accent1"/>
                </a:solidFill>
              </a:rPr>
              <a:t>ORDeptEd</a:t>
            </a:r>
            <a:endParaRPr lang="en-US" sz="2400" dirty="0" smtClean="0">
              <a:solidFill>
                <a:schemeClr val="accent1"/>
              </a:solidFill>
            </a:endParaRPr>
          </a:p>
        </p:txBody>
      </p:sp>
    </p:spTree>
    <p:extLst>
      <p:ext uri="{BB962C8B-B14F-4D97-AF65-F5344CB8AC3E}">
        <p14:creationId xmlns:p14="http://schemas.microsoft.com/office/powerpoint/2010/main" val="794497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CE9AC3-29A7-447C-985A-56B968AD79CC}" type="datetime1">
              <a:rPr lang="en-US" smtClean="0"/>
              <a:t>2/14/2022</a:t>
            </a:fld>
            <a:endParaRPr lang="en-US" dirty="0"/>
          </a:p>
        </p:txBody>
      </p:sp>
      <p:sp>
        <p:nvSpPr>
          <p:cNvPr id="8" name="Footer Placeholder 7"/>
          <p:cNvSpPr>
            <a:spLocks noGrp="1"/>
          </p:cNvSpPr>
          <p:nvPr>
            <p:ph type="ftr" sz="quarter" idx="11"/>
          </p:nvPr>
        </p:nvSpPr>
        <p:spPr/>
        <p:txBody>
          <a:bodyPr/>
          <a:lstStyle/>
          <a:p>
            <a:r>
              <a:rPr lang="en-US" smtClean="0"/>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smtClean="0"/>
              <a:t>Click to edit Master title style</a:t>
            </a:r>
            <a:endParaRPr lang="en-US" dirty="0"/>
          </a:p>
        </p:txBody>
      </p:sp>
    </p:spTree>
    <p:extLst>
      <p:ext uri="{BB962C8B-B14F-4D97-AF65-F5344CB8AC3E}">
        <p14:creationId xmlns:p14="http://schemas.microsoft.com/office/powerpoint/2010/main" val="642731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2/14/2022</a:t>
            </a:fld>
            <a:endParaRPr lang="en-US" dirty="0"/>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75202157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2" name="Date Placeholder 1"/>
          <p:cNvSpPr>
            <a:spLocks noGrp="1"/>
          </p:cNvSpPr>
          <p:nvPr>
            <p:ph type="dt" sz="half" idx="10"/>
          </p:nvPr>
        </p:nvSpPr>
        <p:spPr/>
        <p:txBody>
          <a:bodyPr/>
          <a:lstStyle/>
          <a:p>
            <a:fld id="{80DF8147-9298-48DB-8898-31538F48B62E}" type="datetime1">
              <a:rPr lang="en-US" smtClean="0"/>
              <a:t>2/14/2022</a:t>
            </a:fld>
            <a:endParaRPr lang="en-US"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9459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smtClean="0"/>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2/14/2022</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07541647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smtClean="0"/>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2/14/2022</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69475964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smtClean="0"/>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2/14/2022</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90006233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smtClean="0"/>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2/14/2022</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51937415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smtClean="0"/>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2/14/2022</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42799544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smtClean="0"/>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2/14/2022</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318439743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inyurl.com/3ywbd23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pixabay.com/en/road-sign-attention-right-of-way-6398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pixabay.com/en/pear-think-idea-questions-response-201002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pixabay.com/en/network-cobweb-dewdrop-58617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pixabay.com/en/singer-performance-woman-57992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pixabay.com/en/dictionary-words-abc-letters-39002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pixabay.com/en/source-water-torrent-rock-nature-214752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pixabay.com/en/mistakes-editing-school-red-ink-175695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pixabay.com/en/books-study-literature-learn-stack-2158737/"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s://pixabay.com/en/pear-think-idea-questions-response-201002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pixabay.com/en/network-cobweb-dewdrop-586177/"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pixabay.com/en/singer-performance-woman-57992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pixabay.com/en/dictionary-words-abc-letters-390027/"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s://pixabay.com/en/source-water-torrent-rock-nature-214752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pixabay.com/en/mistakes-editing-school-red-ink-175695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pixabay.com/en/books-study-literature-learn-stack-2158737/"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hyperlink" Target="https://tinyurl.com/2p8eryem" TargetMode="External"/><Relationship Id="rId4" Type="http://schemas.openxmlformats.org/officeDocument/2006/relationships/hyperlink" Target="https://pixabay.com/en/road-sign-attention-right-of-way-6398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tinyurl.com/4phvekym"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pixabay.com/en/document-agreement-documents-sign-428331/"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pixabay.com/en/question-board-chalk-school-1262378/"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www.oregon.gov/ode/educator-resources/assessment/Pages/English-Language-Arts.aspx"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hyperlink" Target="https://tinyurl.com/2p8wwb3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altLang="en-US" sz="4800" b="1" dirty="0" smtClean="0">
                <a:cs typeface="Arial" charset="0"/>
              </a:rPr>
              <a:t>Local Performance Assessment </a:t>
            </a:r>
            <a:br>
              <a:rPr lang="en-US" altLang="en-US" sz="4800" b="1" dirty="0" smtClean="0">
                <a:cs typeface="Arial" charset="0"/>
              </a:rPr>
            </a:br>
            <a:r>
              <a:rPr lang="en-US" altLang="en-US" sz="4800" b="1" dirty="0" smtClean="0">
                <a:cs typeface="Arial" charset="0"/>
              </a:rPr>
              <a:t>Writing </a:t>
            </a:r>
            <a:r>
              <a:rPr lang="en-US" altLang="en-US" sz="4800" b="1" dirty="0">
                <a:cs typeface="Arial" charset="0"/>
              </a:rPr>
              <a:t>Work Samples </a:t>
            </a:r>
            <a:br>
              <a:rPr lang="en-US" altLang="en-US" sz="4800" b="1" dirty="0">
                <a:cs typeface="Arial" charset="0"/>
              </a:rPr>
            </a:br>
            <a:r>
              <a:rPr lang="en-US" altLang="en-US" sz="4800" b="1" dirty="0">
                <a:cs typeface="Arial" charset="0"/>
              </a:rPr>
              <a:t>Scoring and Calibration</a:t>
            </a:r>
            <a:endParaRPr lang="en-US" sz="4800" b="1" dirty="0"/>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3" name="Rectangle 2"/>
          <p:cNvSpPr/>
          <p:nvPr/>
        </p:nvSpPr>
        <p:spPr>
          <a:xfrm>
            <a:off x="8806615" y="6139793"/>
            <a:ext cx="3085460" cy="369332"/>
          </a:xfrm>
          <a:prstGeom prst="rect">
            <a:avLst/>
          </a:prstGeom>
        </p:spPr>
        <p:txBody>
          <a:bodyPr wrap="none">
            <a:spAutoFit/>
          </a:bodyPr>
          <a:lstStyle/>
          <a:p>
            <a:r>
              <a:rPr lang="en-US" dirty="0">
                <a:hlinkClick r:id="rId3"/>
              </a:rPr>
              <a:t>https://</a:t>
            </a:r>
            <a:r>
              <a:rPr lang="en-US" dirty="0" smtClean="0">
                <a:hlinkClick r:id="rId3"/>
              </a:rPr>
              <a:t>tinyurl.com/3ywbd23v</a:t>
            </a:r>
            <a:r>
              <a:rPr lang="en-US" dirty="0" smtClean="0"/>
              <a:t> </a:t>
            </a:r>
            <a:endParaRPr lang="en-US" dirty="0"/>
          </a:p>
        </p:txBody>
      </p:sp>
    </p:spTree>
    <p:extLst>
      <p:ext uri="{BB962C8B-B14F-4D97-AF65-F5344CB8AC3E}">
        <p14:creationId xmlns:p14="http://schemas.microsoft.com/office/powerpoint/2010/main" val="3972213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mbria" panose="02040503050406030204" pitchFamily="18" charset="0"/>
              </a:rPr>
              <a:t>Questions or Clarifications?</a:t>
            </a:r>
            <a:endParaRPr lang="en-US" b="1" dirty="0">
              <a:latin typeface="Cambria" panose="02040503050406030204" pitchFamily="18" charset="0"/>
            </a:endParaRPr>
          </a:p>
        </p:txBody>
      </p:sp>
      <p:pic>
        <p:nvPicPr>
          <p:cNvPr id="4" name="Picture 3" title="question graphic"/>
          <p:cNvPicPr>
            <a:picLocks noChangeAspect="1"/>
          </p:cNvPicPr>
          <p:nvPr/>
        </p:nvPicPr>
        <p:blipFill>
          <a:blip r:embed="rId3"/>
          <a:stretch>
            <a:fillRect/>
          </a:stretch>
        </p:blipFill>
        <p:spPr>
          <a:xfrm>
            <a:off x="3593521" y="1991151"/>
            <a:ext cx="4457218" cy="3342914"/>
          </a:xfrm>
          <a:prstGeom prst="rect">
            <a:avLst/>
          </a:prstGeom>
        </p:spPr>
      </p:pic>
      <p:sp>
        <p:nvSpPr>
          <p:cNvPr id="5" name="TextBox 4"/>
          <p:cNvSpPr txBox="1"/>
          <p:nvPr/>
        </p:nvSpPr>
        <p:spPr>
          <a:xfrm>
            <a:off x="8329914" y="6164164"/>
            <a:ext cx="2169994" cy="307777"/>
          </a:xfrm>
          <a:prstGeom prst="rect">
            <a:avLst/>
          </a:prstGeom>
          <a:noFill/>
        </p:spPr>
        <p:txBody>
          <a:bodyPr wrap="square" rtlCol="0">
            <a:spAutoFit/>
          </a:bodyPr>
          <a:lstStyle/>
          <a:p>
            <a:pPr algn="r"/>
            <a:r>
              <a:rPr lang="en-US" sz="1400" dirty="0">
                <a:latin typeface="Cambria" panose="02040503050406030204" pitchFamily="18" charset="0"/>
              </a:rPr>
              <a:t>Photo: </a:t>
            </a:r>
            <a:r>
              <a:rPr lang="en-US" sz="1400" dirty="0">
                <a:latin typeface="Cambria" panose="02040503050406030204" pitchFamily="18" charset="0"/>
                <a:hlinkClick r:id="rId4"/>
              </a:rPr>
              <a:t>Pixabay</a:t>
            </a:r>
            <a:endParaRPr lang="en-US" sz="1400" dirty="0">
              <a:latin typeface="Cambria" panose="02040503050406030204" pitchFamily="18" charset="0"/>
            </a:endParaRPr>
          </a:p>
        </p:txBody>
      </p:sp>
    </p:spTree>
    <p:extLst>
      <p:ext uri="{BB962C8B-B14F-4D97-AF65-F5344CB8AC3E}">
        <p14:creationId xmlns:p14="http://schemas.microsoft.com/office/powerpoint/2010/main" val="4157102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74" y="3736702"/>
            <a:ext cx="10514841" cy="2552761"/>
          </a:xfrm>
        </p:spPr>
        <p:txBody>
          <a:bodyPr>
            <a:noAutofit/>
          </a:bodyPr>
          <a:lstStyle/>
          <a:p>
            <a:pPr marL="400050" lvl="1">
              <a:spcBef>
                <a:spcPts val="0"/>
              </a:spcBef>
              <a:spcAft>
                <a:spcPts val="1800"/>
              </a:spcAft>
            </a:pPr>
            <a:r>
              <a:rPr lang="en-US" sz="4400" b="1" dirty="0" smtClean="0">
                <a:solidFill>
                  <a:schemeClr val="accent1"/>
                </a:solidFill>
                <a:latin typeface="+mn-lt"/>
              </a:rPr>
              <a:t>Goal 2: </a:t>
            </a:r>
            <a:br>
              <a:rPr lang="en-US" sz="4400" b="1" dirty="0" smtClean="0">
                <a:solidFill>
                  <a:schemeClr val="accent1"/>
                </a:solidFill>
                <a:latin typeface="+mn-lt"/>
              </a:rPr>
            </a:br>
            <a:r>
              <a:rPr lang="en-US" sz="4400" b="1" dirty="0" smtClean="0">
                <a:solidFill>
                  <a:schemeClr val="accent1"/>
                </a:solidFill>
                <a:latin typeface="+mn-lt"/>
              </a:rPr>
              <a:t/>
            </a:r>
            <a:br>
              <a:rPr lang="en-US" sz="4400" b="1" dirty="0" smtClean="0">
                <a:solidFill>
                  <a:schemeClr val="accent1"/>
                </a:solidFill>
                <a:latin typeface="+mn-lt"/>
              </a:rPr>
            </a:br>
            <a:r>
              <a:rPr lang="en-US" sz="4400" b="1" dirty="0" smtClean="0">
                <a:solidFill>
                  <a:schemeClr val="accent1"/>
                </a:solidFill>
                <a:latin typeface="+mn-lt"/>
              </a:rPr>
              <a:t>Build </a:t>
            </a:r>
            <a:r>
              <a:rPr lang="en-US" sz="4400" b="1" dirty="0">
                <a:solidFill>
                  <a:schemeClr val="accent1"/>
                </a:solidFill>
                <a:latin typeface="+mn-lt"/>
              </a:rPr>
              <a:t>background and identify language within the ODE Official and Student Language Writing Scoring Guide.</a:t>
            </a:r>
          </a:p>
        </p:txBody>
      </p:sp>
      <p:pic>
        <p:nvPicPr>
          <p:cNvPr id="6" name="Picture 11" descr="instructor and students"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628" y="667602"/>
            <a:ext cx="5382228" cy="302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9045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408113" y="457200"/>
            <a:ext cx="10783887" cy="1027113"/>
          </a:xfrm>
        </p:spPr>
        <p:txBody>
          <a:bodyPr/>
          <a:lstStyle/>
          <a:p>
            <a:r>
              <a:rPr lang="en-US" dirty="0" smtClean="0"/>
              <a:t>Four Corners Activity</a:t>
            </a:r>
            <a:endParaRPr lang="en-US" dirty="0"/>
          </a:p>
        </p:txBody>
      </p:sp>
      <p:sp>
        <p:nvSpPr>
          <p:cNvPr id="8" name="Content Placeholder 7"/>
          <p:cNvSpPr>
            <a:spLocks noGrp="1"/>
          </p:cNvSpPr>
          <p:nvPr>
            <p:ph sz="quarter" idx="13"/>
          </p:nvPr>
        </p:nvSpPr>
        <p:spPr>
          <a:xfrm>
            <a:off x="381000" y="489857"/>
            <a:ext cx="3978349" cy="5932714"/>
          </a:xfrm>
        </p:spPr>
        <p:txBody>
          <a:bodyPr>
            <a:normAutofit lnSpcReduction="10000"/>
          </a:bodyPr>
          <a:lstStyle/>
          <a:p>
            <a:pPr marL="0" indent="0">
              <a:buNone/>
            </a:pPr>
            <a:r>
              <a:rPr lang="en-US" b="1" dirty="0" smtClean="0"/>
              <a:t>4 Corners or Survey Activity</a:t>
            </a:r>
          </a:p>
          <a:p>
            <a:pPr marL="0" indent="0">
              <a:spcAft>
                <a:spcPts val="1200"/>
              </a:spcAft>
              <a:buNone/>
            </a:pPr>
            <a:r>
              <a:rPr lang="en-US" dirty="0" smtClean="0"/>
              <a:t>How comfortable are you feeling about the different scoring guides and your scoring accuracy?</a:t>
            </a:r>
          </a:p>
          <a:p>
            <a:r>
              <a:rPr lang="en-US" b="1" dirty="0" smtClean="0"/>
              <a:t>Row </a:t>
            </a:r>
            <a:r>
              <a:rPr lang="en-US" b="1" dirty="0"/>
              <a:t>boat </a:t>
            </a:r>
            <a:r>
              <a:rPr lang="en-US" dirty="0"/>
              <a:t>– just beginning, slow </a:t>
            </a:r>
            <a:r>
              <a:rPr lang="en-US" dirty="0" smtClean="0"/>
              <a:t>going, lots </a:t>
            </a:r>
            <a:r>
              <a:rPr lang="en-US" dirty="0"/>
              <a:t>of </a:t>
            </a:r>
            <a:r>
              <a:rPr lang="en-US" dirty="0" smtClean="0"/>
              <a:t>work</a:t>
            </a:r>
          </a:p>
          <a:p>
            <a:r>
              <a:rPr lang="en-US" b="1" dirty="0" smtClean="0"/>
              <a:t>Motor </a:t>
            </a:r>
            <a:r>
              <a:rPr lang="en-US" b="1" dirty="0"/>
              <a:t>boat </a:t>
            </a:r>
            <a:r>
              <a:rPr lang="en-US" dirty="0"/>
              <a:t>– </a:t>
            </a:r>
            <a:r>
              <a:rPr lang="en-US" dirty="0" smtClean="0"/>
              <a:t>moving a little faster and navigating from </a:t>
            </a:r>
            <a:r>
              <a:rPr lang="en-US" dirty="0"/>
              <a:t>place to </a:t>
            </a:r>
            <a:r>
              <a:rPr lang="en-US" dirty="0" smtClean="0"/>
              <a:t>place</a:t>
            </a:r>
            <a:endParaRPr lang="en-US" dirty="0"/>
          </a:p>
          <a:p>
            <a:r>
              <a:rPr lang="en-US" b="1" dirty="0"/>
              <a:t>Speed boat </a:t>
            </a:r>
            <a:r>
              <a:rPr lang="en-US" dirty="0"/>
              <a:t>– </a:t>
            </a:r>
            <a:r>
              <a:rPr lang="en-US" dirty="0" smtClean="0"/>
              <a:t>moving quickly through the landscape </a:t>
            </a:r>
            <a:endParaRPr lang="en-US" dirty="0"/>
          </a:p>
          <a:p>
            <a:r>
              <a:rPr lang="en-US" b="1" dirty="0"/>
              <a:t>Yacht</a:t>
            </a:r>
            <a:r>
              <a:rPr lang="en-US" dirty="0"/>
              <a:t> – can travel long distances with ease, amenities make it easy to handle various conditions</a:t>
            </a:r>
          </a:p>
          <a:p>
            <a:pPr marL="0" indent="0">
              <a:buNone/>
            </a:pPr>
            <a:endParaRPr lang="en-US" b="1" dirty="0"/>
          </a:p>
        </p:txBody>
      </p:sp>
      <p:grpSp>
        <p:nvGrpSpPr>
          <p:cNvPr id="2" name="Group 1" title="four corners activity graphic"/>
          <p:cNvGrpSpPr/>
          <p:nvPr/>
        </p:nvGrpSpPr>
        <p:grpSpPr>
          <a:xfrm>
            <a:off x="5244003" y="845212"/>
            <a:ext cx="6291943" cy="5222003"/>
            <a:chOff x="-42032" y="-1"/>
            <a:chExt cx="9229575" cy="6876631"/>
          </a:xfrm>
        </p:grpSpPr>
        <p:pic>
          <p:nvPicPr>
            <p:cNvPr id="4" name="Picture 3" title="graphic object"/>
            <p:cNvPicPr>
              <a:picLocks noChangeAspect="1"/>
            </p:cNvPicPr>
            <p:nvPr/>
          </p:nvPicPr>
          <p:blipFill rotWithShape="1">
            <a:blip r:embed="rId3"/>
            <a:srcRect l="8954"/>
            <a:stretch/>
          </p:blipFill>
          <p:spPr>
            <a:xfrm>
              <a:off x="-39056" y="2"/>
              <a:ext cx="4603897" cy="3316405"/>
            </a:xfrm>
            <a:prstGeom prst="rect">
              <a:avLst/>
            </a:prstGeom>
          </p:spPr>
        </p:pic>
        <p:pic>
          <p:nvPicPr>
            <p:cNvPr id="5" name="Picture 4" title="graphic object "/>
            <p:cNvPicPr>
              <a:picLocks noChangeAspect="1"/>
            </p:cNvPicPr>
            <p:nvPr/>
          </p:nvPicPr>
          <p:blipFill rotWithShape="1">
            <a:blip r:embed="rId4"/>
            <a:srcRect r="6253"/>
            <a:stretch/>
          </p:blipFill>
          <p:spPr>
            <a:xfrm>
              <a:off x="4606119" y="-1"/>
              <a:ext cx="4581424" cy="3309257"/>
            </a:xfrm>
            <a:prstGeom prst="rect">
              <a:avLst/>
            </a:prstGeom>
          </p:spPr>
        </p:pic>
        <p:pic>
          <p:nvPicPr>
            <p:cNvPr id="6" name="Picture 5" title="graphic object "/>
            <p:cNvPicPr>
              <a:picLocks noChangeAspect="1"/>
            </p:cNvPicPr>
            <p:nvPr/>
          </p:nvPicPr>
          <p:blipFill rotWithShape="1">
            <a:blip r:embed="rId5"/>
            <a:srcRect l="25224" t="-2052" r="12686" b="2052"/>
            <a:stretch/>
          </p:blipFill>
          <p:spPr>
            <a:xfrm>
              <a:off x="4564841" y="3292776"/>
              <a:ext cx="4622702" cy="3565224"/>
            </a:xfrm>
            <a:prstGeom prst="rect">
              <a:avLst/>
            </a:prstGeom>
          </p:spPr>
        </p:pic>
        <p:pic>
          <p:nvPicPr>
            <p:cNvPr id="13" name="Picture 12" title="graphic object "/>
            <p:cNvPicPr>
              <a:picLocks noChangeAspect="1"/>
            </p:cNvPicPr>
            <p:nvPr/>
          </p:nvPicPr>
          <p:blipFill rotWithShape="1">
            <a:blip r:embed="rId6"/>
            <a:srcRect l="7529" t="28228" r="41863" b="7477"/>
            <a:stretch/>
          </p:blipFill>
          <p:spPr>
            <a:xfrm>
              <a:off x="-42032" y="3385945"/>
              <a:ext cx="4606874" cy="3490685"/>
            </a:xfrm>
            <a:prstGeom prst="rect">
              <a:avLst/>
            </a:prstGeom>
          </p:spPr>
        </p:pic>
        <p:cxnSp>
          <p:nvCxnSpPr>
            <p:cNvPr id="3" name="Straight Connector 2"/>
            <p:cNvCxnSpPr/>
            <p:nvPr/>
          </p:nvCxnSpPr>
          <p:spPr>
            <a:xfrm>
              <a:off x="4564841" y="0"/>
              <a:ext cx="0" cy="687663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2032" y="3330055"/>
              <a:ext cx="9229575"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91059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76" y="1825624"/>
            <a:ext cx="10784542" cy="4639911"/>
          </a:xfrm>
        </p:spPr>
        <p:txBody>
          <a:bodyPr>
            <a:normAutofit fontScale="62500" lnSpcReduction="20000"/>
          </a:bodyPr>
          <a:lstStyle/>
          <a:p>
            <a:pPr>
              <a:lnSpc>
                <a:spcPct val="120000"/>
              </a:lnSpc>
            </a:pPr>
            <a:r>
              <a:rPr lang="en-US" sz="3200" b="1" dirty="0">
                <a:latin typeface="Calibri" panose="020F0502020204030204" pitchFamily="34" charset="0"/>
                <a:ea typeface="Cambria Math" panose="02040503050406030204" pitchFamily="18" charset="0"/>
                <a:cs typeface="Calibri" panose="020F0502020204030204" pitchFamily="34" charset="0"/>
              </a:rPr>
              <a:t>Official Writing Scoring Guides – </a:t>
            </a:r>
            <a:r>
              <a:rPr lang="en-US" sz="3200" dirty="0">
                <a:latin typeface="Calibri" panose="020F0502020204030204" pitchFamily="34" charset="0"/>
                <a:ea typeface="Cambria Math" panose="02040503050406030204" pitchFamily="18" charset="0"/>
                <a:cs typeface="Calibri" panose="020F0502020204030204" pitchFamily="34" charset="0"/>
              </a:rPr>
              <a:t>refers to the updated scoring guides aligned to the language within the Common Core State Standards for implementation beginning Fall 2017</a:t>
            </a:r>
            <a:r>
              <a:rPr lang="en-US" sz="3200" dirty="0" smtClean="0">
                <a:latin typeface="Calibri" panose="020F0502020204030204" pitchFamily="34" charset="0"/>
                <a:ea typeface="Cambria Math" panose="02040503050406030204" pitchFamily="18" charset="0"/>
                <a:cs typeface="Calibri" panose="020F0502020204030204" pitchFamily="34" charset="0"/>
              </a:rPr>
              <a:t>.</a:t>
            </a:r>
          </a:p>
          <a:p>
            <a:pPr lvl="1">
              <a:lnSpc>
                <a:spcPct val="120000"/>
              </a:lnSpc>
            </a:pPr>
            <a:r>
              <a:rPr lang="en-US" sz="3200" dirty="0"/>
              <a:t>Note that there are two versions of the Official Scoring Guide to be used depending on writing purpose: one for </a:t>
            </a:r>
            <a:r>
              <a:rPr lang="en-US" sz="3200" b="1" i="1" dirty="0"/>
              <a:t>narrative writing </a:t>
            </a:r>
            <a:r>
              <a:rPr lang="en-US" sz="3200" dirty="0"/>
              <a:t>(personal or fictional narratives) and the other for </a:t>
            </a:r>
            <a:r>
              <a:rPr lang="en-US" sz="3200" b="1" i="1" dirty="0"/>
              <a:t>explanatory or argumentative writing</a:t>
            </a:r>
            <a:r>
              <a:rPr lang="en-US" sz="3200" dirty="0"/>
              <a:t>.</a:t>
            </a:r>
            <a:endParaRPr lang="en-US" sz="3200" dirty="0" smtClean="0">
              <a:latin typeface="Calibri" panose="020F0502020204030204" pitchFamily="34" charset="0"/>
              <a:ea typeface="Cambria Math" panose="02040503050406030204" pitchFamily="18" charset="0"/>
              <a:cs typeface="Calibri" panose="020F0502020204030204" pitchFamily="34" charset="0"/>
            </a:endParaRPr>
          </a:p>
          <a:p>
            <a:pPr>
              <a:lnSpc>
                <a:spcPct val="120000"/>
              </a:lnSpc>
            </a:pPr>
            <a:r>
              <a:rPr lang="en-US" sz="3200" b="1" dirty="0" smtClean="0">
                <a:latin typeface="Calibri" panose="020F0502020204030204" pitchFamily="34" charset="0"/>
                <a:ea typeface="Cambria Math" panose="02040503050406030204" pitchFamily="18" charset="0"/>
                <a:cs typeface="Calibri" panose="020F0502020204030204" pitchFamily="34" charset="0"/>
              </a:rPr>
              <a:t>Student Language Scoring Guides – </a:t>
            </a:r>
            <a:r>
              <a:rPr lang="en-US" sz="3200" dirty="0" smtClean="0">
                <a:latin typeface="Calibri" panose="020F0502020204030204" pitchFamily="34" charset="0"/>
                <a:ea typeface="Cambria Math" panose="02040503050406030204" pitchFamily="18" charset="0"/>
                <a:cs typeface="Calibri" panose="020F0502020204030204" pitchFamily="34" charset="0"/>
              </a:rPr>
              <a:t>refers to both a </a:t>
            </a:r>
            <a:r>
              <a:rPr lang="en-US" sz="3200" b="1" i="1" dirty="0" smtClean="0">
                <a:latin typeface="Calibri" panose="020F0502020204030204" pitchFamily="34" charset="0"/>
                <a:ea typeface="Cambria Math" panose="02040503050406030204" pitchFamily="18" charset="0"/>
                <a:cs typeface="Calibri" panose="020F0502020204030204" pitchFamily="34" charset="0"/>
              </a:rPr>
              <a:t>6</a:t>
            </a:r>
            <a:r>
              <a:rPr lang="en-US" sz="3200" b="1" i="1" baseline="30000" dirty="0" smtClean="0">
                <a:latin typeface="Calibri" panose="020F0502020204030204" pitchFamily="34" charset="0"/>
                <a:ea typeface="Cambria Math" panose="02040503050406030204" pitchFamily="18" charset="0"/>
                <a:cs typeface="Calibri" panose="020F0502020204030204" pitchFamily="34" charset="0"/>
              </a:rPr>
              <a:t>th</a:t>
            </a:r>
            <a:r>
              <a:rPr lang="en-US" sz="3200" b="1" i="1" dirty="0" smtClean="0">
                <a:latin typeface="Calibri" panose="020F0502020204030204" pitchFamily="34" charset="0"/>
                <a:ea typeface="Cambria Math" panose="02040503050406030204" pitchFamily="18" charset="0"/>
                <a:cs typeface="Calibri" panose="020F0502020204030204" pitchFamily="34" charset="0"/>
              </a:rPr>
              <a:t> – 8</a:t>
            </a:r>
            <a:r>
              <a:rPr lang="en-US" sz="3200" b="1" i="1" baseline="30000" dirty="0" smtClean="0">
                <a:latin typeface="Calibri" panose="020F0502020204030204" pitchFamily="34" charset="0"/>
                <a:ea typeface="Cambria Math" panose="02040503050406030204" pitchFamily="18" charset="0"/>
                <a:cs typeface="Calibri" panose="020F0502020204030204" pitchFamily="34" charset="0"/>
              </a:rPr>
              <a:t>th</a:t>
            </a:r>
            <a:r>
              <a:rPr lang="en-US" sz="3200" b="1" i="1" dirty="0" smtClean="0">
                <a:latin typeface="Calibri" panose="020F0502020204030204" pitchFamily="34" charset="0"/>
                <a:ea typeface="Cambria Math" panose="02040503050406030204" pitchFamily="18" charset="0"/>
                <a:cs typeface="Calibri" panose="020F0502020204030204" pitchFamily="34" charset="0"/>
              </a:rPr>
              <a:t>  detailed version </a:t>
            </a:r>
            <a:r>
              <a:rPr lang="en-US" sz="3200" dirty="0" smtClean="0">
                <a:latin typeface="Calibri" panose="020F0502020204030204" pitchFamily="34" charset="0"/>
                <a:ea typeface="Cambria Math" panose="02040503050406030204" pitchFamily="18" charset="0"/>
                <a:cs typeface="Calibri" panose="020F0502020204030204" pitchFamily="34" charset="0"/>
              </a:rPr>
              <a:t>and </a:t>
            </a:r>
            <a:r>
              <a:rPr lang="en-US" sz="3200" b="1" i="1" dirty="0" smtClean="0">
                <a:latin typeface="Calibri" panose="020F0502020204030204" pitchFamily="34" charset="0"/>
                <a:ea typeface="Cambria Math" panose="02040503050406030204" pitchFamily="18" charset="0"/>
                <a:cs typeface="Calibri" panose="020F0502020204030204" pitchFamily="34" charset="0"/>
              </a:rPr>
              <a:t>3</a:t>
            </a:r>
            <a:r>
              <a:rPr lang="en-US" sz="3200" b="1" i="1" baseline="30000" dirty="0" smtClean="0">
                <a:latin typeface="Calibri" panose="020F0502020204030204" pitchFamily="34" charset="0"/>
                <a:ea typeface="Cambria Math" panose="02040503050406030204" pitchFamily="18" charset="0"/>
                <a:cs typeface="Calibri" panose="020F0502020204030204" pitchFamily="34" charset="0"/>
              </a:rPr>
              <a:t>rd</a:t>
            </a:r>
            <a:r>
              <a:rPr lang="en-US" sz="3200" b="1" i="1" dirty="0" smtClean="0">
                <a:latin typeface="Calibri" panose="020F0502020204030204" pitchFamily="34" charset="0"/>
                <a:ea typeface="Cambria Math" panose="02040503050406030204" pitchFamily="18" charset="0"/>
                <a:cs typeface="Calibri" panose="020F0502020204030204" pitchFamily="34" charset="0"/>
              </a:rPr>
              <a:t> – 5</a:t>
            </a:r>
            <a:r>
              <a:rPr lang="en-US" sz="3200" b="1" i="1" baseline="30000" dirty="0" smtClean="0">
                <a:latin typeface="Calibri" panose="020F0502020204030204" pitchFamily="34" charset="0"/>
                <a:ea typeface="Cambria Math" panose="02040503050406030204" pitchFamily="18" charset="0"/>
                <a:cs typeface="Calibri" panose="020F0502020204030204" pitchFamily="34" charset="0"/>
              </a:rPr>
              <a:t>th</a:t>
            </a:r>
            <a:r>
              <a:rPr lang="en-US" sz="3200" b="1" i="1" dirty="0" smtClean="0">
                <a:latin typeface="Calibri" panose="020F0502020204030204" pitchFamily="34" charset="0"/>
                <a:ea typeface="Cambria Math" panose="02040503050406030204" pitchFamily="18" charset="0"/>
                <a:cs typeface="Calibri" panose="020F0502020204030204" pitchFamily="34" charset="0"/>
              </a:rPr>
              <a:t> </a:t>
            </a:r>
            <a:r>
              <a:rPr lang="en-US" sz="3200" i="1" dirty="0" smtClean="0">
                <a:latin typeface="Calibri" panose="020F0502020204030204" pitchFamily="34" charset="0"/>
                <a:ea typeface="Cambria Math" panose="02040503050406030204" pitchFamily="18" charset="0"/>
                <a:cs typeface="Calibri" panose="020F0502020204030204" pitchFamily="34" charset="0"/>
              </a:rPr>
              <a:t>&amp;</a:t>
            </a:r>
            <a:r>
              <a:rPr lang="en-US" sz="3200" b="1" i="1" dirty="0" smtClean="0">
                <a:latin typeface="Calibri" panose="020F0502020204030204" pitchFamily="34" charset="0"/>
                <a:ea typeface="Cambria Math" panose="02040503050406030204" pitchFamily="18" charset="0"/>
                <a:cs typeface="Calibri" panose="020F0502020204030204" pitchFamily="34" charset="0"/>
              </a:rPr>
              <a:t> 6</a:t>
            </a:r>
            <a:r>
              <a:rPr lang="en-US" sz="3200" b="1" i="1" baseline="30000" dirty="0" smtClean="0">
                <a:latin typeface="Calibri" panose="020F0502020204030204" pitchFamily="34" charset="0"/>
                <a:ea typeface="Cambria Math" panose="02040503050406030204" pitchFamily="18" charset="0"/>
                <a:cs typeface="Calibri" panose="020F0502020204030204" pitchFamily="34" charset="0"/>
              </a:rPr>
              <a:t>th</a:t>
            </a:r>
            <a:r>
              <a:rPr lang="en-US" sz="3200" b="1" i="1" dirty="0" smtClean="0">
                <a:latin typeface="Calibri" panose="020F0502020204030204" pitchFamily="34" charset="0"/>
                <a:ea typeface="Cambria Math" panose="02040503050406030204" pitchFamily="18" charset="0"/>
                <a:cs typeface="Calibri" panose="020F0502020204030204" pitchFamily="34" charset="0"/>
              </a:rPr>
              <a:t> – 8</a:t>
            </a:r>
            <a:r>
              <a:rPr lang="en-US" sz="3200" b="1" i="1" baseline="30000" dirty="0" smtClean="0">
                <a:latin typeface="Calibri" panose="020F0502020204030204" pitchFamily="34" charset="0"/>
                <a:ea typeface="Cambria Math" panose="02040503050406030204" pitchFamily="18" charset="0"/>
                <a:cs typeface="Calibri" panose="020F0502020204030204" pitchFamily="34" charset="0"/>
              </a:rPr>
              <a:t>th</a:t>
            </a:r>
            <a:r>
              <a:rPr lang="en-US" sz="3200" b="1" i="1" dirty="0" smtClean="0">
                <a:latin typeface="Calibri" panose="020F0502020204030204" pitchFamily="34" charset="0"/>
                <a:ea typeface="Cambria Math" panose="02040503050406030204" pitchFamily="18" charset="0"/>
                <a:cs typeface="Calibri" panose="020F0502020204030204" pitchFamily="34" charset="0"/>
              </a:rPr>
              <a:t>  condensed versions</a:t>
            </a:r>
            <a:r>
              <a:rPr lang="en-US" sz="3200" dirty="0" smtClean="0">
                <a:latin typeface="Calibri" panose="020F0502020204030204" pitchFamily="34" charset="0"/>
                <a:ea typeface="Cambria Math" panose="02040503050406030204" pitchFamily="18" charset="0"/>
                <a:cs typeface="Calibri" panose="020F0502020204030204" pitchFamily="34" charset="0"/>
              </a:rPr>
              <a:t> aligned to the </a:t>
            </a:r>
            <a:r>
              <a:rPr lang="en-US" sz="3200" dirty="0">
                <a:latin typeface="Calibri" panose="020F0502020204030204" pitchFamily="34" charset="0"/>
                <a:ea typeface="Cambria Math" panose="02040503050406030204" pitchFamily="18" charset="0"/>
                <a:cs typeface="Calibri" panose="020F0502020204030204" pitchFamily="34" charset="0"/>
              </a:rPr>
              <a:t>Official Writing Scoring Guides </a:t>
            </a:r>
            <a:endParaRPr lang="en-US" sz="3200" dirty="0" smtClean="0">
              <a:latin typeface="Calibri" panose="020F0502020204030204" pitchFamily="34" charset="0"/>
              <a:ea typeface="Cambria Math" panose="02040503050406030204" pitchFamily="18" charset="0"/>
              <a:cs typeface="Calibri" panose="020F0502020204030204" pitchFamily="34" charset="0"/>
            </a:endParaRPr>
          </a:p>
          <a:p>
            <a:pPr marL="0" indent="0">
              <a:buNone/>
            </a:pPr>
            <a:endParaRPr lang="en-US" sz="4100" dirty="0" smtClean="0">
              <a:latin typeface="Calibri" panose="020F0502020204030204" pitchFamily="34" charset="0"/>
              <a:ea typeface="Cambria Math" panose="02040503050406030204" pitchFamily="18" charset="0"/>
              <a:cs typeface="Calibri" panose="020F0502020204030204" pitchFamily="34" charset="0"/>
            </a:endParaRPr>
          </a:p>
          <a:p>
            <a:pPr marL="0" indent="0">
              <a:buNone/>
            </a:pPr>
            <a:endParaRPr lang="en-US" sz="4100" dirty="0" smtClean="0">
              <a:latin typeface="Calibri" panose="020F0502020204030204" pitchFamily="34" charset="0"/>
              <a:ea typeface="Cambria Math" panose="02040503050406030204" pitchFamily="18" charset="0"/>
              <a:cs typeface="Calibri" panose="020F0502020204030204" pitchFamily="34" charset="0"/>
            </a:endParaRPr>
          </a:p>
          <a:p>
            <a:pPr>
              <a:lnSpc>
                <a:spcPct val="110000"/>
              </a:lnSpc>
            </a:pPr>
            <a:r>
              <a:rPr lang="en-US" sz="3200" b="1" dirty="0" smtClean="0">
                <a:latin typeface="Calibri" panose="020F0502020204030204" pitchFamily="34" charset="0"/>
                <a:ea typeface="Cambria Math" panose="02040503050406030204" pitchFamily="18" charset="0"/>
                <a:cs typeface="Calibri" panose="020F0502020204030204" pitchFamily="34" charset="0"/>
              </a:rPr>
              <a:t>Updates </a:t>
            </a:r>
            <a:r>
              <a:rPr lang="en-US" sz="3200" b="1" dirty="0">
                <a:latin typeface="Calibri" panose="020F0502020204030204" pitchFamily="34" charset="0"/>
                <a:ea typeface="Cambria Math" panose="02040503050406030204" pitchFamily="18" charset="0"/>
                <a:cs typeface="Calibri" panose="020F0502020204030204" pitchFamily="34" charset="0"/>
              </a:rPr>
              <a:t>to the OWSG </a:t>
            </a:r>
            <a:r>
              <a:rPr lang="en-US" sz="3200" dirty="0">
                <a:latin typeface="Calibri" panose="020F0502020204030204" pitchFamily="34" charset="0"/>
                <a:ea typeface="Cambria Math" panose="02040503050406030204" pitchFamily="18" charset="0"/>
                <a:cs typeface="Calibri" panose="020F0502020204030204" pitchFamily="34" charset="0"/>
              </a:rPr>
              <a:t>– In 2019, ODE adopted the Position Statement guidance from the National Council of Teachers of English, </a:t>
            </a:r>
            <a:r>
              <a:rPr lang="en-US" sz="3200" i="1" dirty="0">
                <a:latin typeface="Calibri" panose="020F0502020204030204" pitchFamily="34" charset="0"/>
                <a:ea typeface="Cambria Math" panose="02040503050406030204" pitchFamily="18" charset="0"/>
                <a:cs typeface="Calibri" panose="020F0502020204030204" pitchFamily="34" charset="0"/>
              </a:rPr>
              <a:t>“Statement on Gender and Language” October 25, 2018</a:t>
            </a:r>
            <a:r>
              <a:rPr lang="en-US" sz="3200" dirty="0">
                <a:latin typeface="Calibri" panose="020F0502020204030204" pitchFamily="34" charset="0"/>
                <a:ea typeface="Cambria Math" panose="02040503050406030204" pitchFamily="18" charset="0"/>
                <a:cs typeface="Calibri" panose="020F0502020204030204" pitchFamily="34" charset="0"/>
              </a:rPr>
              <a:t>. </a:t>
            </a:r>
            <a:endParaRPr lang="en-US" b="1" dirty="0">
              <a:latin typeface="Calibri" panose="020F0502020204030204" pitchFamily="34" charset="0"/>
              <a:ea typeface="Cambria Math" panose="02040503050406030204" pitchFamily="18" charset="0"/>
              <a:cs typeface="Calibri" panose="020F0502020204030204" pitchFamily="34" charset="0"/>
            </a:endParaRPr>
          </a:p>
          <a:p>
            <a:pPr marL="0" indent="0" algn="ctr">
              <a:lnSpc>
                <a:spcPct val="110000"/>
              </a:lnSpc>
              <a:buNone/>
            </a:pPr>
            <a:r>
              <a:rPr lang="en-US" sz="2800" b="1" dirty="0">
                <a:latin typeface="Calibri" panose="020F0502020204030204" pitchFamily="34" charset="0"/>
                <a:ea typeface="Cambria Math" panose="02040503050406030204" pitchFamily="18" charset="0"/>
                <a:cs typeface="Calibri" panose="020F0502020204030204" pitchFamily="34" charset="0"/>
              </a:rPr>
              <a:t>Use of gender-neutral language is permissible in student work.</a:t>
            </a:r>
          </a:p>
        </p:txBody>
      </p:sp>
      <p:sp>
        <p:nvSpPr>
          <p:cNvPr id="2" name="Title 1"/>
          <p:cNvSpPr>
            <a:spLocks noGrp="1"/>
          </p:cNvSpPr>
          <p:nvPr>
            <p:ph type="title"/>
          </p:nvPr>
        </p:nvSpPr>
        <p:spPr/>
        <p:txBody>
          <a:bodyPr anchor="t">
            <a:normAutofit fontScale="90000"/>
          </a:bodyPr>
          <a:lstStyle/>
          <a:p>
            <a:r>
              <a:rPr lang="en-US" b="1" spc="-100" dirty="0">
                <a:latin typeface="Calibri" panose="020F0502020204030204" pitchFamily="34" charset="0"/>
                <a:ea typeface="Cambria Math" panose="02040503050406030204" pitchFamily="18" charset="0"/>
                <a:cs typeface="Calibri" panose="020F0502020204030204" pitchFamily="34" charset="0"/>
              </a:rPr>
              <a:t>Writing  Scoring </a:t>
            </a:r>
            <a:r>
              <a:rPr lang="en-US" b="1" spc="-100" dirty="0" smtClean="0">
                <a:latin typeface="Calibri" panose="020F0502020204030204" pitchFamily="34" charset="0"/>
                <a:ea typeface="Cambria Math" panose="02040503050406030204" pitchFamily="18" charset="0"/>
                <a:cs typeface="Calibri" panose="020F0502020204030204" pitchFamily="34" charset="0"/>
              </a:rPr>
              <a:t>Guides: Descriptors </a:t>
            </a:r>
            <a:r>
              <a:rPr lang="en-US" b="1" spc="-100" dirty="0">
                <a:latin typeface="Calibri" panose="020F0502020204030204" pitchFamily="34" charset="0"/>
                <a:ea typeface="Cambria Math" panose="02040503050406030204" pitchFamily="18" charset="0"/>
                <a:cs typeface="Calibri" panose="020F0502020204030204" pitchFamily="34" charset="0"/>
              </a:rPr>
              <a:t>&amp; Definitions</a:t>
            </a:r>
            <a:endParaRPr lang="en-US" dirty="0">
              <a:latin typeface="Calibri" panose="020F0502020204030204" pitchFamily="34" charset="0"/>
              <a:ea typeface="Cambria Math" panose="02040503050406030204" pitchFamily="18" charset="0"/>
              <a:cs typeface="Calibri" panose="020F0502020204030204" pitchFamily="34" charset="0"/>
            </a:endParaRPr>
          </a:p>
        </p:txBody>
      </p:sp>
    </p:spTree>
    <p:extLst>
      <p:ext uri="{BB962C8B-B14F-4D97-AF65-F5344CB8AC3E}">
        <p14:creationId xmlns:p14="http://schemas.microsoft.com/office/powerpoint/2010/main" val="5439685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10991" y="1934482"/>
            <a:ext cx="10784542" cy="4109010"/>
          </a:xfrm>
        </p:spPr>
        <p:txBody>
          <a:bodyPr>
            <a:noAutofit/>
          </a:bodyPr>
          <a:lstStyle/>
          <a:p>
            <a:pPr marL="1428756" lvl="2" indent="-571500">
              <a:lnSpc>
                <a:spcPct val="150000"/>
              </a:lnSpc>
            </a:pPr>
            <a:r>
              <a:rPr lang="en-US" sz="3600" dirty="0">
                <a:latin typeface="Calibri" panose="020F0502020204030204" pitchFamily="34" charset="0"/>
                <a:cs typeface="Calibri" panose="020F0502020204030204" pitchFamily="34" charset="0"/>
              </a:rPr>
              <a:t>Scoring guide structure</a:t>
            </a:r>
            <a:r>
              <a:rPr lang="en-US" sz="3600" dirty="0" smtClean="0">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a:p>
            <a:pPr marL="1428756" lvl="2" indent="-571500">
              <a:lnSpc>
                <a:spcPct val="150000"/>
              </a:lnSpc>
            </a:pPr>
            <a:r>
              <a:rPr lang="en-US" sz="3600" dirty="0">
                <a:latin typeface="Calibri" panose="020F0502020204030204" pitchFamily="34" charset="0"/>
                <a:cs typeface="Calibri" panose="020F0502020204030204" pitchFamily="34" charset="0"/>
              </a:rPr>
              <a:t>Scoring guide language? </a:t>
            </a:r>
          </a:p>
          <a:p>
            <a:pPr marL="1428756" lvl="2" indent="-571500">
              <a:lnSpc>
                <a:spcPct val="150000"/>
              </a:lnSpc>
            </a:pPr>
            <a:r>
              <a:rPr lang="en-US" sz="3600" dirty="0">
                <a:latin typeface="Calibri" panose="020F0502020204030204" pitchFamily="34" charset="0"/>
                <a:cs typeface="Calibri" panose="020F0502020204030204" pitchFamily="34" charset="0"/>
              </a:rPr>
              <a:t>Score levels differences</a:t>
            </a:r>
            <a:r>
              <a:rPr lang="en-US" sz="3600" dirty="0" smtClean="0">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a:p>
            <a:pPr marL="1428756" lvl="2" indent="-571500">
              <a:lnSpc>
                <a:spcPct val="150000"/>
              </a:lnSpc>
            </a:pPr>
            <a:r>
              <a:rPr lang="en-US" sz="3600" dirty="0">
                <a:latin typeface="Calibri" panose="020F0502020204030204" pitchFamily="34" charset="0"/>
                <a:cs typeface="Calibri" panose="020F0502020204030204" pitchFamily="34" charset="0"/>
              </a:rPr>
              <a:t>Features of assessed writing?</a:t>
            </a:r>
          </a:p>
        </p:txBody>
      </p:sp>
      <p:sp>
        <p:nvSpPr>
          <p:cNvPr id="7" name="Title 6"/>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Guiding Questions</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5076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Writing Rubrics for LPAs</a:t>
            </a:r>
            <a:endParaRPr lang="en-US" sz="4400" b="1" dirty="0"/>
          </a:p>
        </p:txBody>
      </p:sp>
      <p:sp>
        <p:nvSpPr>
          <p:cNvPr id="5" name="Text Placeholder 4"/>
          <p:cNvSpPr>
            <a:spLocks noGrp="1"/>
          </p:cNvSpPr>
          <p:nvPr>
            <p:ph type="body" idx="1"/>
          </p:nvPr>
        </p:nvSpPr>
        <p:spPr>
          <a:xfrm>
            <a:off x="1118420" y="1636468"/>
            <a:ext cx="3442129" cy="823912"/>
          </a:xfrm>
        </p:spPr>
        <p:txBody>
          <a:bodyPr anchor="b">
            <a:normAutofit fontScale="92500" lnSpcReduction="10000"/>
          </a:bodyPr>
          <a:lstStyle/>
          <a:p>
            <a:pPr algn="ctr"/>
            <a:r>
              <a:rPr lang="en-US" dirty="0" smtClean="0"/>
              <a:t>Official Writing Scoring Guide</a:t>
            </a:r>
            <a:endParaRPr lang="en-US" dirty="0"/>
          </a:p>
        </p:txBody>
      </p:sp>
      <p:pic>
        <p:nvPicPr>
          <p:cNvPr id="17" name="Picture 16" descr="ODE Scoring Guide Six Traits"/>
          <p:cNvPicPr>
            <a:picLocks noChangeAspect="1"/>
          </p:cNvPicPr>
          <p:nvPr/>
        </p:nvPicPr>
        <p:blipFill>
          <a:blip r:embed="rId3"/>
          <a:stretch>
            <a:fillRect/>
          </a:stretch>
        </p:blipFill>
        <p:spPr>
          <a:xfrm>
            <a:off x="1349906" y="2613188"/>
            <a:ext cx="2979158" cy="3878805"/>
          </a:xfrm>
          <a:prstGeom prst="rect">
            <a:avLst/>
          </a:prstGeom>
          <a:ln w="19050">
            <a:solidFill>
              <a:schemeClr val="tx1"/>
            </a:solidFill>
          </a:ln>
        </p:spPr>
      </p:pic>
      <p:sp>
        <p:nvSpPr>
          <p:cNvPr id="8" name="Text Placeholder 7"/>
          <p:cNvSpPr>
            <a:spLocks noGrp="1"/>
          </p:cNvSpPr>
          <p:nvPr>
            <p:ph type="body" sz="quarter" idx="3"/>
          </p:nvPr>
        </p:nvSpPr>
        <p:spPr>
          <a:xfrm>
            <a:off x="6517953" y="1636468"/>
            <a:ext cx="3902384" cy="823912"/>
          </a:xfrm>
        </p:spPr>
        <p:txBody>
          <a:bodyPr anchor="b">
            <a:normAutofit fontScale="92500" lnSpcReduction="10000"/>
          </a:bodyPr>
          <a:lstStyle/>
          <a:p>
            <a:pPr algn="ctr"/>
            <a:r>
              <a:rPr lang="en-US" dirty="0" smtClean="0"/>
              <a:t>Student Language Scoring Guide  </a:t>
            </a:r>
            <a:endParaRPr lang="en-US" dirty="0"/>
          </a:p>
        </p:txBody>
      </p:sp>
      <p:pic>
        <p:nvPicPr>
          <p:cNvPr id="3" name="Picture 2" descr="Student Language Scoring Guide "/>
          <p:cNvPicPr>
            <a:picLocks noChangeAspect="1"/>
          </p:cNvPicPr>
          <p:nvPr/>
        </p:nvPicPr>
        <p:blipFill>
          <a:blip r:embed="rId4"/>
          <a:stretch>
            <a:fillRect/>
          </a:stretch>
        </p:blipFill>
        <p:spPr>
          <a:xfrm>
            <a:off x="6013387" y="2704834"/>
            <a:ext cx="4911515" cy="3695511"/>
          </a:xfrm>
          <a:prstGeom prst="rect">
            <a:avLst/>
          </a:prstGeom>
          <a:ln w="19050">
            <a:solidFill>
              <a:schemeClr val="tx1"/>
            </a:solidFill>
          </a:ln>
        </p:spPr>
      </p:pic>
    </p:spTree>
    <p:extLst>
      <p:ext uri="{BB962C8B-B14F-4D97-AF65-F5344CB8AC3E}">
        <p14:creationId xmlns:p14="http://schemas.microsoft.com/office/powerpoint/2010/main" val="18658480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spcAft>
                <a:spcPts val="1800"/>
              </a:spcAft>
              <a:buNone/>
            </a:pPr>
            <a:r>
              <a:rPr lang="en-US" sz="2800" dirty="0" smtClean="0">
                <a:latin typeface="Calibri" panose="020F0502020204030204" pitchFamily="34" charset="0"/>
                <a:cs typeface="Calibri" panose="020F0502020204030204" pitchFamily="34" charset="0"/>
              </a:rPr>
              <a:t>Use </a:t>
            </a:r>
            <a:r>
              <a:rPr lang="en-US" sz="2800" dirty="0">
                <a:latin typeface="Calibri" panose="020F0502020204030204" pitchFamily="34" charset="0"/>
                <a:cs typeface="Calibri" panose="020F0502020204030204" pitchFamily="34" charset="0"/>
              </a:rPr>
              <a:t>of </a:t>
            </a:r>
            <a:r>
              <a:rPr lang="en-US" sz="2800" dirty="0" smtClean="0">
                <a:latin typeface="Calibri" panose="020F0502020204030204" pitchFamily="34" charset="0"/>
                <a:cs typeface="Calibri" panose="020F0502020204030204" pitchFamily="34" charset="0"/>
              </a:rPr>
              <a:t>Sources were added to the Informative/Explanatory &amp; Argumentative SG and align to the Social Science Analysis Standards </a:t>
            </a:r>
          </a:p>
          <a:p>
            <a:pPr>
              <a:spcAft>
                <a:spcPts val="1200"/>
              </a:spcAft>
            </a:pPr>
            <a:r>
              <a:rPr lang="en-US" sz="2800" i="1" dirty="0" smtClean="0">
                <a:cs typeface="Calibri" panose="020F0502020204030204" pitchFamily="34" charset="0"/>
              </a:rPr>
              <a:t>Is </a:t>
            </a:r>
            <a:r>
              <a:rPr lang="en-US" sz="2800" i="1" dirty="0">
                <a:cs typeface="Calibri" panose="020F0502020204030204" pitchFamily="34" charset="0"/>
              </a:rPr>
              <a:t>there evidence multiple sources were consulted to support the </a:t>
            </a:r>
            <a:r>
              <a:rPr lang="en-US" sz="2800" i="1" dirty="0" smtClean="0">
                <a:cs typeface="Calibri" panose="020F0502020204030204" pitchFamily="34" charset="0"/>
              </a:rPr>
              <a:t>arguments?</a:t>
            </a:r>
          </a:p>
          <a:p>
            <a:pPr>
              <a:spcAft>
                <a:spcPts val="1200"/>
              </a:spcAft>
            </a:pPr>
            <a:r>
              <a:rPr lang="en-US" sz="2800" i="1" dirty="0" smtClean="0">
                <a:cs typeface="Calibri" panose="020F0502020204030204" pitchFamily="34" charset="0"/>
              </a:rPr>
              <a:t>Are </a:t>
            </a:r>
            <a:r>
              <a:rPr lang="en-US" sz="2800" i="1" dirty="0">
                <a:cs typeface="Calibri" panose="020F0502020204030204" pitchFamily="34" charset="0"/>
              </a:rPr>
              <a:t>there attributions present to acknowledge the source material?</a:t>
            </a:r>
          </a:p>
          <a:p>
            <a:pPr>
              <a:spcAft>
                <a:spcPts val="1200"/>
              </a:spcAft>
            </a:pPr>
            <a:r>
              <a:rPr lang="en-US" sz="2800" i="1" dirty="0" smtClean="0">
                <a:cs typeface="Calibri" panose="020F0502020204030204" pitchFamily="34" charset="0"/>
              </a:rPr>
              <a:t>How </a:t>
            </a:r>
            <a:r>
              <a:rPr lang="en-US" sz="2800" i="1" dirty="0">
                <a:cs typeface="Calibri" panose="020F0502020204030204" pitchFamily="34" charset="0"/>
              </a:rPr>
              <a:t>effectively was source material integrated into the paper?</a:t>
            </a:r>
          </a:p>
          <a:p>
            <a:pPr>
              <a:spcAft>
                <a:spcPts val="1200"/>
              </a:spcAft>
            </a:pPr>
            <a:r>
              <a:rPr lang="en-US" sz="2800" i="1" dirty="0" smtClean="0">
                <a:cs typeface="Calibri" panose="020F0502020204030204" pitchFamily="34" charset="0"/>
              </a:rPr>
              <a:t>Was </a:t>
            </a:r>
            <a:r>
              <a:rPr lang="en-US" sz="2800" i="1" dirty="0">
                <a:cs typeface="Calibri" panose="020F0502020204030204" pitchFamily="34" charset="0"/>
              </a:rPr>
              <a:t>the student successful at avoiding plagiarism by paraphrasing or using quotation marks?</a:t>
            </a:r>
          </a:p>
          <a:p>
            <a:endParaRPr lang="en-US" sz="2800" dirty="0"/>
          </a:p>
        </p:txBody>
      </p:sp>
      <p:sp>
        <p:nvSpPr>
          <p:cNvPr id="2" name="Title 1"/>
          <p:cNvSpPr>
            <a:spLocks noGrp="1"/>
          </p:cNvSpPr>
          <p:nvPr>
            <p:ph type="title"/>
          </p:nvPr>
        </p:nvSpPr>
        <p:spPr/>
        <p:txBody>
          <a:bodyPr anchor="t">
            <a:normAutofit fontScale="90000"/>
          </a:bodyPr>
          <a:lstStyle/>
          <a:p>
            <a:r>
              <a:rPr lang="en-US" b="1" dirty="0" smtClean="0">
                <a:latin typeface="Calibri" panose="020F0502020204030204" pitchFamily="34" charset="0"/>
                <a:cs typeface="Calibri" panose="020F0502020204030204" pitchFamily="34" charset="0"/>
              </a:rPr>
              <a:t>6 +1 Writing Traits for Informative </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Explanatory &amp; Argumentative </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0997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l"/>
            <a:r>
              <a:rPr lang="en-US" b="1" dirty="0" smtClean="0">
                <a:latin typeface="Calibri" panose="020F0502020204030204" pitchFamily="34" charset="0"/>
                <a:cs typeface="Calibri" panose="020F0502020204030204" pitchFamily="34" charset="0"/>
              </a:rPr>
              <a:t>Key Features: </a:t>
            </a:r>
            <a:endParaRPr lang="en-US"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p:txBody>
          <a:bodyPr>
            <a:noAutofit/>
          </a:bodyPr>
          <a:lstStyle/>
          <a:p>
            <a:r>
              <a:rPr lang="en-US" sz="3200" b="1" dirty="0" smtClean="0">
                <a:latin typeface="Calibri" panose="020F0502020204030204" pitchFamily="34" charset="0"/>
                <a:cs typeface="Calibri" panose="020F0502020204030204" pitchFamily="34" charset="0"/>
              </a:rPr>
              <a:t>Six – point scale</a:t>
            </a:r>
          </a:p>
          <a:p>
            <a:r>
              <a:rPr lang="en-US" sz="3200" b="1" dirty="0" smtClean="0">
                <a:latin typeface="Calibri" panose="020F0502020204030204" pitchFamily="34" charset="0"/>
                <a:cs typeface="Calibri" panose="020F0502020204030204" pitchFamily="34" charset="0"/>
              </a:rPr>
              <a:t>Domain Traits (6 </a:t>
            </a:r>
            <a:r>
              <a:rPr lang="en-US" sz="3200" b="1" dirty="0">
                <a:latin typeface="Calibri" panose="020F0502020204030204" pitchFamily="34" charset="0"/>
                <a:cs typeface="Calibri" panose="020F0502020204030204" pitchFamily="34" charset="0"/>
              </a:rPr>
              <a:t>+</a:t>
            </a:r>
            <a:r>
              <a:rPr lang="en-US" sz="3200" b="1" dirty="0" smtClean="0">
                <a:latin typeface="Calibri" panose="020F0502020204030204" pitchFamily="34" charset="0"/>
                <a:cs typeface="Calibri" panose="020F0502020204030204" pitchFamily="34" charset="0"/>
              </a:rPr>
              <a:t> 1)</a:t>
            </a:r>
          </a:p>
          <a:p>
            <a:pPr lvl="1"/>
            <a:r>
              <a:rPr lang="en-US" sz="3200" dirty="0" smtClean="0">
                <a:latin typeface="Calibri" panose="020F0502020204030204" pitchFamily="34" charset="0"/>
                <a:cs typeface="Calibri" panose="020F0502020204030204" pitchFamily="34" charset="0"/>
              </a:rPr>
              <a:t>Ideas </a:t>
            </a:r>
            <a:r>
              <a:rPr lang="en-US" sz="3200" dirty="0">
                <a:latin typeface="Calibri" panose="020F0502020204030204" pitchFamily="34" charset="0"/>
                <a:cs typeface="Calibri" panose="020F0502020204030204" pitchFamily="34" charset="0"/>
              </a:rPr>
              <a:t>and </a:t>
            </a:r>
            <a:r>
              <a:rPr lang="en-US" sz="3200" dirty="0" smtClean="0">
                <a:latin typeface="Calibri" panose="020F0502020204030204" pitchFamily="34" charset="0"/>
                <a:cs typeface="Calibri" panose="020F0502020204030204" pitchFamily="34" charset="0"/>
              </a:rPr>
              <a:t>Content</a:t>
            </a:r>
          </a:p>
          <a:p>
            <a:pPr lvl="1"/>
            <a:r>
              <a:rPr lang="en-US" sz="3200" dirty="0" smtClean="0">
                <a:latin typeface="Calibri" panose="020F0502020204030204" pitchFamily="34" charset="0"/>
                <a:cs typeface="Calibri" panose="020F0502020204030204" pitchFamily="34" charset="0"/>
              </a:rPr>
              <a:t>Organization</a:t>
            </a:r>
            <a:endParaRPr lang="en-US" sz="3200" dirty="0">
              <a:latin typeface="Calibri" panose="020F0502020204030204" pitchFamily="34" charset="0"/>
              <a:cs typeface="Calibri" panose="020F0502020204030204" pitchFamily="34" charset="0"/>
            </a:endParaRPr>
          </a:p>
          <a:p>
            <a:pPr lvl="1"/>
            <a:r>
              <a:rPr lang="en-US" sz="3200" dirty="0">
                <a:latin typeface="Calibri" panose="020F0502020204030204" pitchFamily="34" charset="0"/>
                <a:cs typeface="Calibri" panose="020F0502020204030204" pitchFamily="34" charset="0"/>
              </a:rPr>
              <a:t>Voice</a:t>
            </a:r>
          </a:p>
          <a:p>
            <a:pPr lvl="1"/>
            <a:r>
              <a:rPr lang="en-US" sz="3200" dirty="0">
                <a:latin typeface="Calibri" panose="020F0502020204030204" pitchFamily="34" charset="0"/>
                <a:cs typeface="Calibri" panose="020F0502020204030204" pitchFamily="34" charset="0"/>
              </a:rPr>
              <a:t>Word Choice</a:t>
            </a:r>
          </a:p>
          <a:p>
            <a:pPr lvl="1"/>
            <a:r>
              <a:rPr lang="en-US" sz="3200" dirty="0">
                <a:latin typeface="Calibri" panose="020F0502020204030204" pitchFamily="34" charset="0"/>
                <a:cs typeface="Calibri" panose="020F0502020204030204" pitchFamily="34" charset="0"/>
              </a:rPr>
              <a:t>Sentence Fluency</a:t>
            </a:r>
          </a:p>
          <a:p>
            <a:pPr lvl="1"/>
            <a:r>
              <a:rPr lang="en-US" sz="3200" dirty="0">
                <a:latin typeface="Calibri" panose="020F0502020204030204" pitchFamily="34" charset="0"/>
                <a:cs typeface="Calibri" panose="020F0502020204030204" pitchFamily="34" charset="0"/>
              </a:rPr>
              <a:t>Conventions</a:t>
            </a:r>
          </a:p>
          <a:p>
            <a:pPr lvl="1"/>
            <a:r>
              <a:rPr lang="en-US" sz="3200" i="1" dirty="0">
                <a:latin typeface="Calibri" panose="020F0502020204030204" pitchFamily="34" charset="0"/>
                <a:cs typeface="Calibri" panose="020F0502020204030204" pitchFamily="34" charset="0"/>
              </a:rPr>
              <a:t>Use of Sources</a:t>
            </a:r>
          </a:p>
        </p:txBody>
      </p:sp>
      <p:pic>
        <p:nvPicPr>
          <p:cNvPr id="6" name="Picture 5" descr="ODE Scoring Guide Six Traits"/>
          <p:cNvPicPr>
            <a:picLocks noChangeAspect="1"/>
          </p:cNvPicPr>
          <p:nvPr/>
        </p:nvPicPr>
        <p:blipFill>
          <a:blip r:embed="rId3"/>
          <a:stretch>
            <a:fillRect/>
          </a:stretch>
        </p:blipFill>
        <p:spPr>
          <a:xfrm>
            <a:off x="6498848" y="1716768"/>
            <a:ext cx="3657523" cy="4762023"/>
          </a:xfrm>
          <a:prstGeom prst="rect">
            <a:avLst/>
          </a:prstGeom>
          <a:ln w="19050">
            <a:solidFill>
              <a:schemeClr val="tx1"/>
            </a:solidFill>
          </a:ln>
        </p:spPr>
      </p:pic>
    </p:spTree>
    <p:extLst>
      <p:ext uri="{BB962C8B-B14F-4D97-AF65-F5344CB8AC3E}">
        <p14:creationId xmlns:p14="http://schemas.microsoft.com/office/powerpoint/2010/main" val="429253952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Writing Trait Themes</a:t>
            </a:r>
            <a:endParaRPr lang="en-US"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Tree>
    <p:extLst>
      <p:ext uri="{BB962C8B-B14F-4D97-AF65-F5344CB8AC3E}">
        <p14:creationId xmlns:p14="http://schemas.microsoft.com/office/powerpoint/2010/main" val="4025581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Ideas and Content</a:t>
            </a:r>
            <a:endParaRPr lang="en-US"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p:txBody>
          <a:bodyPr>
            <a:normAutofit/>
          </a:bodyPr>
          <a:lstStyle/>
          <a:p>
            <a:pPr>
              <a:lnSpc>
                <a:spcPct val="150000"/>
              </a:lnSpc>
              <a:spcBef>
                <a:spcPts val="0"/>
              </a:spcBef>
            </a:pPr>
            <a:r>
              <a:rPr lang="en-US" sz="4000" b="1" dirty="0">
                <a:latin typeface="Calibri" panose="020F0502020204030204" pitchFamily="34" charset="0"/>
                <a:cs typeface="Calibri" panose="020F0502020204030204" pitchFamily="34" charset="0"/>
              </a:rPr>
              <a:t>Purpose, main ideas</a:t>
            </a:r>
          </a:p>
          <a:p>
            <a:pPr>
              <a:lnSpc>
                <a:spcPct val="150000"/>
              </a:lnSpc>
              <a:spcBef>
                <a:spcPts val="0"/>
              </a:spcBef>
            </a:pPr>
            <a:r>
              <a:rPr lang="en-US" sz="4000" b="1" dirty="0">
                <a:latin typeface="Calibri" panose="020F0502020204030204" pitchFamily="34" charset="0"/>
                <a:cs typeface="Calibri" panose="020F0502020204030204" pitchFamily="34" charset="0"/>
              </a:rPr>
              <a:t>Stated opinion and reasons</a:t>
            </a:r>
          </a:p>
          <a:p>
            <a:pPr>
              <a:lnSpc>
                <a:spcPct val="150000"/>
              </a:lnSpc>
              <a:spcBef>
                <a:spcPts val="0"/>
              </a:spcBef>
            </a:pPr>
            <a:r>
              <a:rPr lang="en-US" sz="4000" b="1" dirty="0" smtClean="0">
                <a:latin typeface="Calibri" panose="020F0502020204030204" pitchFamily="34" charset="0"/>
                <a:cs typeface="Calibri" panose="020F0502020204030204" pitchFamily="34" charset="0"/>
              </a:rPr>
              <a:t>Supporting details</a:t>
            </a:r>
            <a:endParaRPr lang="en-US" sz="4000" b="1" dirty="0">
              <a:latin typeface="Calibri" panose="020F0502020204030204" pitchFamily="34" charset="0"/>
              <a:cs typeface="Calibri" panose="020F0502020204030204" pitchFamily="34" charset="0"/>
            </a:endParaRPr>
          </a:p>
        </p:txBody>
      </p:sp>
      <p:pic>
        <p:nvPicPr>
          <p:cNvPr id="2" name="Picture 1" title="light bulb graphic object"/>
          <p:cNvPicPr>
            <a:picLocks noChangeAspect="1"/>
          </p:cNvPicPr>
          <p:nvPr/>
        </p:nvPicPr>
        <p:blipFill rotWithShape="1">
          <a:blip r:embed="rId3"/>
          <a:srcRect l="23867" t="6472" r="22524" b="10362"/>
          <a:stretch/>
        </p:blipFill>
        <p:spPr>
          <a:xfrm>
            <a:off x="9499464" y="1940139"/>
            <a:ext cx="1674980" cy="1732344"/>
          </a:xfrm>
          <a:prstGeom prst="rect">
            <a:avLst/>
          </a:prstGeom>
        </p:spPr>
      </p:pic>
      <p:sp>
        <p:nvSpPr>
          <p:cNvPr id="3" name="TextBox 2"/>
          <p:cNvSpPr txBox="1"/>
          <p:nvPr/>
        </p:nvSpPr>
        <p:spPr>
          <a:xfrm>
            <a:off x="9244711" y="6172201"/>
            <a:ext cx="1209221" cy="276999"/>
          </a:xfrm>
          <a:prstGeom prst="rect">
            <a:avLst/>
          </a:prstGeom>
          <a:noFill/>
        </p:spPr>
        <p:txBody>
          <a:bodyPr wrap="square" rtlCol="0">
            <a:spAutoFit/>
          </a:bodyPr>
          <a:lstStyle/>
          <a:p>
            <a:r>
              <a:rPr lang="en-US" sz="1200" dirty="0"/>
              <a:t>Photo: </a:t>
            </a:r>
            <a:r>
              <a:rPr lang="en-US" sz="1200" dirty="0">
                <a:hlinkClick r:id="rId4"/>
              </a:rPr>
              <a:t>Pixabay</a:t>
            </a:r>
            <a:endParaRPr lang="en-US" sz="1200" dirty="0"/>
          </a:p>
        </p:txBody>
      </p:sp>
    </p:spTree>
    <p:extLst>
      <p:ext uri="{BB962C8B-B14F-4D97-AF65-F5344CB8AC3E}">
        <p14:creationId xmlns:p14="http://schemas.microsoft.com/office/powerpoint/2010/main" val="31377500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Workshop Goals</a:t>
            </a:r>
          </a:p>
        </p:txBody>
      </p:sp>
      <p:sp>
        <p:nvSpPr>
          <p:cNvPr id="3" name="Content Placeholder 2"/>
          <p:cNvSpPr>
            <a:spLocks noGrp="1"/>
          </p:cNvSpPr>
          <p:nvPr>
            <p:ph idx="1"/>
          </p:nvPr>
        </p:nvSpPr>
        <p:spPr>
          <a:xfrm>
            <a:off x="211424" y="1833717"/>
            <a:ext cx="10332498" cy="4109010"/>
          </a:xfrm>
        </p:spPr>
        <p:txBody>
          <a:bodyPr>
            <a:noAutofit/>
          </a:bodyPr>
          <a:lstStyle/>
          <a:p>
            <a:pPr marL="914400" lvl="1" indent="-514350">
              <a:spcBef>
                <a:spcPts val="0"/>
              </a:spcBef>
              <a:spcAft>
                <a:spcPts val="1800"/>
              </a:spcAft>
              <a:buFont typeface="+mj-lt"/>
              <a:buAutoNum type="arabicPeriod"/>
            </a:pPr>
            <a:r>
              <a:rPr lang="en-US" sz="3600" dirty="0">
                <a:latin typeface="+mj-lt"/>
              </a:rPr>
              <a:t>Review the guidelines for administering Writing Work Samples for the purpose of the Local Performance Assessment requirements.</a:t>
            </a:r>
          </a:p>
          <a:p>
            <a:pPr marL="914400" lvl="1" indent="-514350">
              <a:spcBef>
                <a:spcPts val="0"/>
              </a:spcBef>
              <a:spcAft>
                <a:spcPts val="1800"/>
              </a:spcAft>
              <a:buFont typeface="+mj-lt"/>
              <a:buAutoNum type="arabicPeriod"/>
            </a:pPr>
            <a:r>
              <a:rPr lang="en-US" sz="3600" dirty="0" smtClean="0">
                <a:latin typeface="+mj-lt"/>
              </a:rPr>
              <a:t>Build </a:t>
            </a:r>
            <a:r>
              <a:rPr lang="en-US" sz="3600" dirty="0">
                <a:latin typeface="+mj-lt"/>
              </a:rPr>
              <a:t>background and identify </a:t>
            </a:r>
            <a:r>
              <a:rPr lang="en-US" sz="3600" dirty="0" smtClean="0">
                <a:latin typeface="+mj-lt"/>
              </a:rPr>
              <a:t>language within the ODE Official and Student Language Writing </a:t>
            </a:r>
            <a:r>
              <a:rPr lang="en-US" sz="3600" dirty="0">
                <a:latin typeface="+mj-lt"/>
              </a:rPr>
              <a:t>Scoring Guide</a:t>
            </a:r>
            <a:r>
              <a:rPr lang="en-US" sz="3600" dirty="0" smtClean="0">
                <a:latin typeface="+mj-lt"/>
              </a:rPr>
              <a:t>.</a:t>
            </a:r>
            <a:endParaRPr lang="en-US" sz="3600" dirty="0">
              <a:latin typeface="+mj-lt"/>
            </a:endParaRPr>
          </a:p>
          <a:p>
            <a:pPr marL="914400" lvl="1" indent="-514350">
              <a:spcBef>
                <a:spcPts val="0"/>
              </a:spcBef>
              <a:spcAft>
                <a:spcPts val="1800"/>
              </a:spcAft>
              <a:buFont typeface="+mj-lt"/>
              <a:buAutoNum type="arabicPeriod"/>
            </a:pPr>
            <a:r>
              <a:rPr lang="en-US" sz="3600" dirty="0">
                <a:latin typeface="+mj-lt"/>
              </a:rPr>
              <a:t>Collaboratively score a writing work sample to build a common understanding of proficiency</a:t>
            </a:r>
            <a:r>
              <a:rPr lang="en-US" sz="3600" dirty="0" smtClean="0">
                <a:latin typeface="+mj-lt"/>
              </a:rPr>
              <a:t>.</a:t>
            </a:r>
            <a:endParaRPr lang="en-US" sz="3600" dirty="0">
              <a:latin typeface="+mj-lt"/>
            </a:endParaRPr>
          </a:p>
        </p:txBody>
      </p:sp>
      <p:pic>
        <p:nvPicPr>
          <p:cNvPr id="4" name="Picture 4" title="blue pussle pie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9368" y="187381"/>
            <a:ext cx="1572350" cy="157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6636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Organization</a:t>
            </a:r>
            <a:endParaRPr lang="en-US"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p:txBody>
          <a:bodyPr>
            <a:normAutofit fontScale="92500" lnSpcReduction="10000"/>
          </a:bodyPr>
          <a:lstStyle/>
          <a:p>
            <a:pPr>
              <a:lnSpc>
                <a:spcPct val="150000"/>
              </a:lnSpc>
              <a:spcBef>
                <a:spcPts val="0"/>
              </a:spcBef>
            </a:pPr>
            <a:r>
              <a:rPr lang="en-US" sz="4000" b="1" dirty="0">
                <a:latin typeface="Calibri" panose="020F0502020204030204" pitchFamily="34" charset="0"/>
                <a:cs typeface="Calibri" panose="020F0502020204030204" pitchFamily="34" charset="0"/>
              </a:rPr>
              <a:t>Order and structure</a:t>
            </a:r>
          </a:p>
          <a:p>
            <a:pPr>
              <a:lnSpc>
                <a:spcPct val="150000"/>
              </a:lnSpc>
              <a:spcBef>
                <a:spcPts val="0"/>
              </a:spcBef>
            </a:pPr>
            <a:r>
              <a:rPr lang="en-US" sz="4000" b="1" dirty="0">
                <a:latin typeface="Calibri" panose="020F0502020204030204" pitchFamily="34" charset="0"/>
                <a:cs typeface="Calibri" panose="020F0502020204030204" pitchFamily="34" charset="0"/>
              </a:rPr>
              <a:t>Use of transitional </a:t>
            </a:r>
            <a:r>
              <a:rPr lang="en-US" sz="4000" b="1" dirty="0" smtClean="0">
                <a:latin typeface="Calibri" panose="020F0502020204030204" pitchFamily="34" charset="0"/>
                <a:cs typeface="Calibri" panose="020F0502020204030204" pitchFamily="34" charset="0"/>
              </a:rPr>
              <a:t>strategies</a:t>
            </a:r>
          </a:p>
          <a:p>
            <a:pPr>
              <a:lnSpc>
                <a:spcPct val="150000"/>
              </a:lnSpc>
              <a:spcBef>
                <a:spcPts val="0"/>
              </a:spcBef>
            </a:pPr>
            <a:r>
              <a:rPr lang="en-US" sz="4000" b="1" dirty="0" smtClean="0">
                <a:latin typeface="Calibri" panose="020F0502020204030204" pitchFamily="34" charset="0"/>
                <a:cs typeface="Calibri" panose="020F0502020204030204" pitchFamily="34" charset="0"/>
              </a:rPr>
              <a:t>Introduction </a:t>
            </a:r>
            <a:r>
              <a:rPr lang="en-US" sz="4000" b="1" dirty="0">
                <a:latin typeface="Calibri" panose="020F0502020204030204" pitchFamily="34" charset="0"/>
                <a:cs typeface="Calibri" panose="020F0502020204030204" pitchFamily="34" charset="0"/>
              </a:rPr>
              <a:t>and </a:t>
            </a:r>
            <a:r>
              <a:rPr lang="en-US" sz="4000" b="1" dirty="0" smtClean="0">
                <a:latin typeface="Calibri" panose="020F0502020204030204" pitchFamily="34" charset="0"/>
                <a:cs typeface="Calibri" panose="020F0502020204030204" pitchFamily="34" charset="0"/>
              </a:rPr>
              <a:t>conclusion</a:t>
            </a:r>
            <a:endParaRPr lang="en-US" sz="4000" b="1" dirty="0">
              <a:latin typeface="Calibri" panose="020F0502020204030204" pitchFamily="34" charset="0"/>
              <a:cs typeface="Calibri" panose="020F0502020204030204" pitchFamily="34" charset="0"/>
            </a:endParaRPr>
          </a:p>
          <a:p>
            <a:pPr>
              <a:lnSpc>
                <a:spcPct val="150000"/>
              </a:lnSpc>
              <a:spcBef>
                <a:spcPts val="0"/>
              </a:spcBef>
            </a:pPr>
            <a:r>
              <a:rPr lang="en-US" sz="4000" b="1" dirty="0" smtClean="0">
                <a:latin typeface="Calibri" panose="020F0502020204030204" pitchFamily="34" charset="0"/>
                <a:cs typeface="Calibri" panose="020F0502020204030204" pitchFamily="34" charset="0"/>
              </a:rPr>
              <a:t>Sequencing</a:t>
            </a:r>
          </a:p>
          <a:p>
            <a:pPr>
              <a:lnSpc>
                <a:spcPct val="150000"/>
              </a:lnSpc>
              <a:spcBef>
                <a:spcPts val="0"/>
              </a:spcBef>
            </a:pPr>
            <a:r>
              <a:rPr lang="en-US" sz="4000" b="1" dirty="0" smtClean="0">
                <a:latin typeface="Calibri" panose="020F0502020204030204" pitchFamily="34" charset="0"/>
                <a:cs typeface="Calibri" panose="020F0502020204030204" pitchFamily="34" charset="0"/>
              </a:rPr>
              <a:t>Paragraph breaks</a:t>
            </a:r>
            <a:endParaRPr lang="en-US" sz="4000" dirty="0">
              <a:latin typeface="Cambria" panose="02040503050406030204" pitchFamily="18" charset="0"/>
            </a:endParaRPr>
          </a:p>
        </p:txBody>
      </p:sp>
      <p:pic>
        <p:nvPicPr>
          <p:cNvPr id="2" name="Picture 1" title="web graphic object"/>
          <p:cNvPicPr>
            <a:picLocks noChangeAspect="1"/>
          </p:cNvPicPr>
          <p:nvPr/>
        </p:nvPicPr>
        <p:blipFill>
          <a:blip r:embed="rId3"/>
          <a:stretch>
            <a:fillRect/>
          </a:stretch>
        </p:blipFill>
        <p:spPr>
          <a:xfrm>
            <a:off x="9062031" y="2050365"/>
            <a:ext cx="2439687" cy="1829765"/>
          </a:xfrm>
          <a:prstGeom prst="rect">
            <a:avLst/>
          </a:prstGeom>
        </p:spPr>
      </p:pic>
      <p:sp>
        <p:nvSpPr>
          <p:cNvPr id="3" name="TextBox 2"/>
          <p:cNvSpPr txBox="1"/>
          <p:nvPr/>
        </p:nvSpPr>
        <p:spPr>
          <a:xfrm>
            <a:off x="9343711" y="6161591"/>
            <a:ext cx="1219200" cy="275771"/>
          </a:xfrm>
          <a:prstGeom prst="rect">
            <a:avLst/>
          </a:prstGeom>
          <a:noFill/>
        </p:spPr>
        <p:txBody>
          <a:bodyPr wrap="square" rtlCol="0">
            <a:spAutoFit/>
          </a:bodyPr>
          <a:lstStyle/>
          <a:p>
            <a:r>
              <a:rPr lang="en-US" sz="1200" dirty="0"/>
              <a:t>Photo: </a:t>
            </a:r>
            <a:r>
              <a:rPr lang="en-US" sz="1200" dirty="0">
                <a:hlinkClick r:id="rId4"/>
              </a:rPr>
              <a:t>Pixabay</a:t>
            </a:r>
            <a:endParaRPr lang="en-US" sz="1200" dirty="0"/>
          </a:p>
        </p:txBody>
      </p:sp>
    </p:spTree>
    <p:extLst>
      <p:ext uri="{BB962C8B-B14F-4D97-AF65-F5344CB8AC3E}">
        <p14:creationId xmlns:p14="http://schemas.microsoft.com/office/powerpoint/2010/main" val="3851919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Voice</a:t>
            </a:r>
            <a:endParaRPr lang="en-US"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p:txBody>
          <a:bodyPr>
            <a:noAutofit/>
          </a:bodyPr>
          <a:lstStyle/>
          <a:p>
            <a:pPr>
              <a:lnSpc>
                <a:spcPct val="150000"/>
              </a:lnSpc>
              <a:spcBef>
                <a:spcPts val="0"/>
              </a:spcBef>
            </a:pPr>
            <a:r>
              <a:rPr lang="en-US" sz="4000" b="1" dirty="0" smtClean="0">
                <a:latin typeface="Calibri" panose="020F0502020204030204" pitchFamily="34" charset="0"/>
                <a:cs typeface="Calibri" panose="020F0502020204030204" pitchFamily="34" charset="0"/>
              </a:rPr>
              <a:t>Engages </a:t>
            </a:r>
            <a:r>
              <a:rPr lang="en-US" sz="4000" b="1" dirty="0">
                <a:latin typeface="Calibri" panose="020F0502020204030204" pitchFamily="34" charset="0"/>
                <a:cs typeface="Calibri" panose="020F0502020204030204" pitchFamily="34" charset="0"/>
              </a:rPr>
              <a:t>reader</a:t>
            </a:r>
          </a:p>
          <a:p>
            <a:pPr>
              <a:lnSpc>
                <a:spcPct val="150000"/>
              </a:lnSpc>
              <a:spcBef>
                <a:spcPts val="0"/>
              </a:spcBef>
            </a:pPr>
            <a:r>
              <a:rPr lang="en-US" sz="4000" b="1" dirty="0">
                <a:latin typeface="Calibri" panose="020F0502020204030204" pitchFamily="34" charset="0"/>
                <a:cs typeface="Calibri" panose="020F0502020204030204" pitchFamily="34" charset="0"/>
              </a:rPr>
              <a:t>Interest in the topic</a:t>
            </a:r>
          </a:p>
          <a:p>
            <a:pPr>
              <a:lnSpc>
                <a:spcPct val="150000"/>
              </a:lnSpc>
              <a:spcBef>
                <a:spcPts val="0"/>
              </a:spcBef>
            </a:pPr>
            <a:r>
              <a:rPr lang="en-US" sz="4000" b="1" dirty="0">
                <a:latin typeface="Calibri" panose="020F0502020204030204" pitchFamily="34" charset="0"/>
                <a:cs typeface="Calibri" panose="020F0502020204030204" pitchFamily="34" charset="0"/>
              </a:rPr>
              <a:t>Liveliness, sincerity, honesty, excitement</a:t>
            </a:r>
          </a:p>
        </p:txBody>
      </p:sp>
      <p:pic>
        <p:nvPicPr>
          <p:cNvPr id="2" name="Picture 1" title="voice graphic object"/>
          <p:cNvPicPr>
            <a:picLocks noChangeAspect="1"/>
          </p:cNvPicPr>
          <p:nvPr/>
        </p:nvPicPr>
        <p:blipFill rotWithShape="1">
          <a:blip r:embed="rId3"/>
          <a:srcRect l="32381" t="18072" r="35079" b="30843"/>
          <a:stretch/>
        </p:blipFill>
        <p:spPr>
          <a:xfrm>
            <a:off x="9719646" y="1825625"/>
            <a:ext cx="1782072" cy="2034171"/>
          </a:xfrm>
          <a:prstGeom prst="rect">
            <a:avLst/>
          </a:prstGeom>
        </p:spPr>
      </p:pic>
      <p:sp>
        <p:nvSpPr>
          <p:cNvPr id="3" name="TextBox 2"/>
          <p:cNvSpPr txBox="1"/>
          <p:nvPr/>
        </p:nvSpPr>
        <p:spPr>
          <a:xfrm>
            <a:off x="9013003" y="6194386"/>
            <a:ext cx="1457646" cy="276999"/>
          </a:xfrm>
          <a:prstGeom prst="rect">
            <a:avLst/>
          </a:prstGeom>
          <a:noFill/>
        </p:spPr>
        <p:txBody>
          <a:bodyPr wrap="square" rtlCol="0">
            <a:spAutoFit/>
          </a:bodyPr>
          <a:lstStyle/>
          <a:p>
            <a:pPr algn="r"/>
            <a:r>
              <a:rPr lang="en-US" sz="1200" dirty="0"/>
              <a:t>Photo: </a:t>
            </a:r>
            <a:r>
              <a:rPr lang="en-US" sz="1200" dirty="0">
                <a:hlinkClick r:id="rId4"/>
              </a:rPr>
              <a:t>Pixabay</a:t>
            </a:r>
            <a:endParaRPr lang="en-US" sz="1200" dirty="0"/>
          </a:p>
        </p:txBody>
      </p:sp>
    </p:spTree>
    <p:extLst>
      <p:ext uri="{BB962C8B-B14F-4D97-AF65-F5344CB8AC3E}">
        <p14:creationId xmlns:p14="http://schemas.microsoft.com/office/powerpoint/2010/main" val="17422274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Word Choice</a:t>
            </a:r>
            <a:endParaRPr lang="en-US"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p:txBody>
          <a:bodyPr>
            <a:normAutofit/>
          </a:bodyPr>
          <a:lstStyle/>
          <a:p>
            <a:pPr>
              <a:lnSpc>
                <a:spcPct val="150000"/>
              </a:lnSpc>
              <a:spcBef>
                <a:spcPts val="0"/>
              </a:spcBef>
            </a:pPr>
            <a:r>
              <a:rPr lang="en-US" sz="4000" b="1" dirty="0" smtClean="0">
                <a:latin typeface="Calibri" panose="020F0502020204030204" pitchFamily="34" charset="0"/>
                <a:cs typeface="Calibri" panose="020F0502020204030204" pitchFamily="34" charset="0"/>
              </a:rPr>
              <a:t>Accuracy </a:t>
            </a:r>
            <a:r>
              <a:rPr lang="en-US" sz="4000" b="1" dirty="0">
                <a:latin typeface="Calibri" panose="020F0502020204030204" pitchFamily="34" charset="0"/>
                <a:cs typeface="Calibri" panose="020F0502020204030204" pitchFamily="34" charset="0"/>
              </a:rPr>
              <a:t>and precision of word use</a:t>
            </a:r>
          </a:p>
          <a:p>
            <a:pPr>
              <a:lnSpc>
                <a:spcPct val="150000"/>
              </a:lnSpc>
              <a:spcBef>
                <a:spcPts val="0"/>
              </a:spcBef>
            </a:pPr>
            <a:r>
              <a:rPr lang="en-US" sz="4000" b="1" dirty="0">
                <a:latin typeface="Calibri" panose="020F0502020204030204" pitchFamily="34" charset="0"/>
                <a:cs typeface="Calibri" panose="020F0502020204030204" pitchFamily="34" charset="0"/>
              </a:rPr>
              <a:t>Content vocabulary</a:t>
            </a:r>
          </a:p>
          <a:p>
            <a:pPr>
              <a:lnSpc>
                <a:spcPct val="150000"/>
              </a:lnSpc>
              <a:spcBef>
                <a:spcPts val="0"/>
              </a:spcBef>
            </a:pPr>
            <a:r>
              <a:rPr lang="en-US" sz="4000" b="1" dirty="0" smtClean="0">
                <a:latin typeface="Calibri" panose="020F0502020204030204" pitchFamily="34" charset="0"/>
                <a:cs typeface="Calibri" panose="020F0502020204030204" pitchFamily="34" charset="0"/>
              </a:rPr>
              <a:t>Variety</a:t>
            </a:r>
            <a:r>
              <a:rPr lang="en-US" sz="4000" b="1" dirty="0">
                <a:latin typeface="Calibri" panose="020F0502020204030204" pitchFamily="34"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p:txBody>
      </p:sp>
      <p:pic>
        <p:nvPicPr>
          <p:cNvPr id="2" name="Picture 1" title="dictionary graphic object"/>
          <p:cNvPicPr>
            <a:picLocks noChangeAspect="1"/>
          </p:cNvPicPr>
          <p:nvPr/>
        </p:nvPicPr>
        <p:blipFill rotWithShape="1">
          <a:blip r:embed="rId3"/>
          <a:srcRect l="15079"/>
          <a:stretch/>
        </p:blipFill>
        <p:spPr>
          <a:xfrm>
            <a:off x="9021846" y="2028885"/>
            <a:ext cx="2479872" cy="1943774"/>
          </a:xfrm>
          <a:prstGeom prst="rect">
            <a:avLst/>
          </a:prstGeom>
        </p:spPr>
      </p:pic>
      <p:sp>
        <p:nvSpPr>
          <p:cNvPr id="3" name="TextBox 2"/>
          <p:cNvSpPr txBox="1"/>
          <p:nvPr/>
        </p:nvSpPr>
        <p:spPr>
          <a:xfrm>
            <a:off x="9327786" y="6143278"/>
            <a:ext cx="1248228" cy="276999"/>
          </a:xfrm>
          <a:prstGeom prst="rect">
            <a:avLst/>
          </a:prstGeom>
          <a:noFill/>
        </p:spPr>
        <p:txBody>
          <a:bodyPr wrap="square" rtlCol="0">
            <a:spAutoFit/>
          </a:bodyPr>
          <a:lstStyle/>
          <a:p>
            <a:r>
              <a:rPr lang="en-US" sz="1200" dirty="0"/>
              <a:t>Photo: </a:t>
            </a:r>
            <a:r>
              <a:rPr lang="en-US" sz="1200" dirty="0">
                <a:hlinkClick r:id="rId4"/>
              </a:rPr>
              <a:t>Pixabay</a:t>
            </a:r>
            <a:endParaRPr lang="en-US" sz="1200" dirty="0"/>
          </a:p>
        </p:txBody>
      </p:sp>
    </p:spTree>
    <p:extLst>
      <p:ext uri="{BB962C8B-B14F-4D97-AF65-F5344CB8AC3E}">
        <p14:creationId xmlns:p14="http://schemas.microsoft.com/office/powerpoint/2010/main" val="9639443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Sentence Fluency</a:t>
            </a:r>
            <a:endParaRPr lang="en-US"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p:txBody>
          <a:bodyPr>
            <a:noAutofit/>
          </a:bodyPr>
          <a:lstStyle/>
          <a:p>
            <a:pPr>
              <a:lnSpc>
                <a:spcPct val="150000"/>
              </a:lnSpc>
              <a:spcBef>
                <a:spcPts val="0"/>
              </a:spcBef>
            </a:pPr>
            <a:r>
              <a:rPr lang="en-US" sz="4000" b="1" dirty="0">
                <a:latin typeface="Calibri" panose="020F0502020204030204" pitchFamily="34" charset="0"/>
                <a:cs typeface="Calibri" panose="020F0502020204030204" pitchFamily="34" charset="0"/>
              </a:rPr>
              <a:t>Ease in reading out loud</a:t>
            </a:r>
          </a:p>
          <a:p>
            <a:pPr>
              <a:lnSpc>
                <a:spcPct val="150000"/>
              </a:lnSpc>
              <a:spcBef>
                <a:spcPts val="0"/>
              </a:spcBef>
            </a:pPr>
            <a:r>
              <a:rPr lang="en-US" sz="4000" b="1" dirty="0" smtClean="0">
                <a:latin typeface="Calibri" panose="020F0502020204030204" pitchFamily="34" charset="0"/>
                <a:cs typeface="Calibri" panose="020F0502020204030204" pitchFamily="34" charset="0"/>
              </a:rPr>
              <a:t>Diversity of </a:t>
            </a:r>
            <a:r>
              <a:rPr lang="en-US" sz="4000" b="1" dirty="0">
                <a:latin typeface="Calibri" panose="020F0502020204030204" pitchFamily="34" charset="0"/>
                <a:cs typeface="Calibri" panose="020F0502020204030204" pitchFamily="34" charset="0"/>
              </a:rPr>
              <a:t>sentence beginnings</a:t>
            </a:r>
          </a:p>
          <a:p>
            <a:pPr>
              <a:lnSpc>
                <a:spcPct val="150000"/>
              </a:lnSpc>
              <a:spcBef>
                <a:spcPts val="0"/>
              </a:spcBef>
            </a:pPr>
            <a:r>
              <a:rPr lang="en-US" sz="4000" b="1" dirty="0" smtClean="0">
                <a:latin typeface="Calibri" panose="020F0502020204030204" pitchFamily="34" charset="0"/>
                <a:cs typeface="Calibri" panose="020F0502020204030204" pitchFamily="34" charset="0"/>
              </a:rPr>
              <a:t>Assortment of  </a:t>
            </a:r>
            <a:r>
              <a:rPr lang="en-US" sz="4000" b="1" dirty="0">
                <a:latin typeface="Calibri" panose="020F0502020204030204" pitchFamily="34" charset="0"/>
                <a:cs typeface="Calibri" panose="020F0502020204030204" pitchFamily="34" charset="0"/>
              </a:rPr>
              <a:t>sentence lengths</a:t>
            </a:r>
          </a:p>
          <a:p>
            <a:pPr>
              <a:lnSpc>
                <a:spcPct val="150000"/>
              </a:lnSpc>
              <a:spcBef>
                <a:spcPts val="0"/>
              </a:spcBef>
            </a:pPr>
            <a:r>
              <a:rPr lang="en-US" sz="4000" b="1" dirty="0" smtClean="0">
                <a:latin typeface="Calibri" panose="020F0502020204030204" pitchFamily="34" charset="0"/>
                <a:cs typeface="Calibri" panose="020F0502020204030204" pitchFamily="34" charset="0"/>
              </a:rPr>
              <a:t>Variation in </a:t>
            </a:r>
            <a:r>
              <a:rPr lang="en-US" sz="4000" b="1" dirty="0">
                <a:latin typeface="Calibri" panose="020F0502020204030204" pitchFamily="34" charset="0"/>
                <a:cs typeface="Calibri" panose="020F0502020204030204" pitchFamily="34" charset="0"/>
              </a:rPr>
              <a:t>sentence patterns</a:t>
            </a:r>
          </a:p>
        </p:txBody>
      </p:sp>
      <p:pic>
        <p:nvPicPr>
          <p:cNvPr id="6" name="Picture 5" title="flowing stream graphic object"/>
          <p:cNvPicPr>
            <a:picLocks noChangeAspect="1"/>
          </p:cNvPicPr>
          <p:nvPr/>
        </p:nvPicPr>
        <p:blipFill rotWithShape="1">
          <a:blip r:embed="rId3"/>
          <a:srcRect l="9365" r="4286"/>
          <a:stretch/>
        </p:blipFill>
        <p:spPr>
          <a:xfrm>
            <a:off x="9155847" y="1825625"/>
            <a:ext cx="2345871" cy="1811150"/>
          </a:xfrm>
          <a:prstGeom prst="rect">
            <a:avLst/>
          </a:prstGeom>
        </p:spPr>
      </p:pic>
      <p:sp>
        <p:nvSpPr>
          <p:cNvPr id="7" name="TextBox 6"/>
          <p:cNvSpPr txBox="1"/>
          <p:nvPr/>
        </p:nvSpPr>
        <p:spPr>
          <a:xfrm>
            <a:off x="8599250" y="6107408"/>
            <a:ext cx="1960789" cy="276999"/>
          </a:xfrm>
          <a:prstGeom prst="rect">
            <a:avLst/>
          </a:prstGeom>
          <a:noFill/>
        </p:spPr>
        <p:txBody>
          <a:bodyPr wrap="square" rtlCol="0">
            <a:spAutoFit/>
          </a:bodyPr>
          <a:lstStyle/>
          <a:p>
            <a:pPr algn="r"/>
            <a:r>
              <a:rPr lang="en-US" sz="1200" dirty="0"/>
              <a:t>Photo: </a:t>
            </a:r>
            <a:r>
              <a:rPr lang="en-US" sz="1200" dirty="0">
                <a:hlinkClick r:id="rId4"/>
              </a:rPr>
              <a:t>Pixabay</a:t>
            </a:r>
            <a:endParaRPr lang="en-US" sz="1200" dirty="0"/>
          </a:p>
        </p:txBody>
      </p:sp>
    </p:spTree>
    <p:extLst>
      <p:ext uri="{BB962C8B-B14F-4D97-AF65-F5344CB8AC3E}">
        <p14:creationId xmlns:p14="http://schemas.microsoft.com/office/powerpoint/2010/main" val="3216720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Conventions</a:t>
            </a:r>
            <a:endParaRPr lang="en-US"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p:txBody>
          <a:bodyPr>
            <a:noAutofit/>
          </a:bodyPr>
          <a:lstStyle/>
          <a:p>
            <a:pPr>
              <a:lnSpc>
                <a:spcPct val="150000"/>
              </a:lnSpc>
              <a:spcBef>
                <a:spcPts val="0"/>
              </a:spcBef>
            </a:pPr>
            <a:r>
              <a:rPr lang="en-US" sz="4000" b="1" dirty="0">
                <a:latin typeface="Calibri" panose="020F0502020204030204" pitchFamily="34" charset="0"/>
                <a:cs typeface="Calibri" panose="020F0502020204030204" pitchFamily="34" charset="0"/>
              </a:rPr>
              <a:t>Punctuation</a:t>
            </a:r>
          </a:p>
          <a:p>
            <a:pPr>
              <a:lnSpc>
                <a:spcPct val="150000"/>
              </a:lnSpc>
              <a:spcBef>
                <a:spcPts val="0"/>
              </a:spcBef>
            </a:pPr>
            <a:r>
              <a:rPr lang="en-US" sz="4000" b="1" dirty="0">
                <a:latin typeface="Calibri" panose="020F0502020204030204" pitchFamily="34" charset="0"/>
                <a:cs typeface="Calibri" panose="020F0502020204030204" pitchFamily="34" charset="0"/>
              </a:rPr>
              <a:t>Spelling</a:t>
            </a:r>
          </a:p>
          <a:p>
            <a:pPr>
              <a:lnSpc>
                <a:spcPct val="150000"/>
              </a:lnSpc>
              <a:spcBef>
                <a:spcPts val="0"/>
              </a:spcBef>
            </a:pPr>
            <a:r>
              <a:rPr lang="en-US" sz="4000" b="1" dirty="0">
                <a:latin typeface="Calibri" panose="020F0502020204030204" pitchFamily="34" charset="0"/>
                <a:cs typeface="Calibri" panose="020F0502020204030204" pitchFamily="34" charset="0"/>
              </a:rPr>
              <a:t>Capitalization</a:t>
            </a:r>
          </a:p>
          <a:p>
            <a:pPr>
              <a:lnSpc>
                <a:spcPct val="150000"/>
              </a:lnSpc>
              <a:spcBef>
                <a:spcPts val="0"/>
              </a:spcBef>
            </a:pPr>
            <a:r>
              <a:rPr lang="en-US" sz="4000" b="1" dirty="0">
                <a:latin typeface="Calibri" panose="020F0502020204030204" pitchFamily="34" charset="0"/>
                <a:cs typeface="Calibri" panose="020F0502020204030204" pitchFamily="34" charset="0"/>
              </a:rPr>
              <a:t>Grammar and </a:t>
            </a:r>
            <a:r>
              <a:rPr lang="en-US" sz="4000" b="1" dirty="0" smtClean="0">
                <a:latin typeface="Calibri" panose="020F0502020204030204" pitchFamily="34" charset="0"/>
                <a:cs typeface="Calibri" panose="020F0502020204030204" pitchFamily="34" charset="0"/>
              </a:rPr>
              <a:t>usage</a:t>
            </a:r>
            <a:endParaRPr lang="en-US" sz="4000" b="1" dirty="0">
              <a:latin typeface="Calibri" panose="020F0502020204030204" pitchFamily="34" charset="0"/>
              <a:cs typeface="Calibri" panose="020F0502020204030204" pitchFamily="34" charset="0"/>
            </a:endParaRPr>
          </a:p>
        </p:txBody>
      </p:sp>
      <p:pic>
        <p:nvPicPr>
          <p:cNvPr id="2" name="Picture 1" title="editing paper graphic object "/>
          <p:cNvPicPr>
            <a:picLocks noChangeAspect="1"/>
          </p:cNvPicPr>
          <p:nvPr/>
        </p:nvPicPr>
        <p:blipFill>
          <a:blip r:embed="rId3"/>
          <a:stretch>
            <a:fillRect/>
          </a:stretch>
        </p:blipFill>
        <p:spPr>
          <a:xfrm>
            <a:off x="8867951" y="1722712"/>
            <a:ext cx="2633767" cy="1972582"/>
          </a:xfrm>
          <a:prstGeom prst="rect">
            <a:avLst/>
          </a:prstGeom>
        </p:spPr>
      </p:pic>
      <p:sp>
        <p:nvSpPr>
          <p:cNvPr id="3" name="TextBox 2"/>
          <p:cNvSpPr txBox="1"/>
          <p:nvPr/>
        </p:nvSpPr>
        <p:spPr>
          <a:xfrm>
            <a:off x="9261245" y="6173687"/>
            <a:ext cx="1306286" cy="276999"/>
          </a:xfrm>
          <a:prstGeom prst="rect">
            <a:avLst/>
          </a:prstGeom>
          <a:noFill/>
        </p:spPr>
        <p:txBody>
          <a:bodyPr wrap="square" rtlCol="0">
            <a:spAutoFit/>
          </a:bodyPr>
          <a:lstStyle/>
          <a:p>
            <a:r>
              <a:rPr lang="en-US" sz="1200" dirty="0"/>
              <a:t>Photo: </a:t>
            </a:r>
            <a:r>
              <a:rPr lang="en-US" sz="1200" dirty="0">
                <a:hlinkClick r:id="rId4"/>
              </a:rPr>
              <a:t>Pixabay</a:t>
            </a:r>
            <a:endParaRPr lang="en-US" sz="1200" dirty="0"/>
          </a:p>
        </p:txBody>
      </p:sp>
    </p:spTree>
    <p:extLst>
      <p:ext uri="{BB962C8B-B14F-4D97-AF65-F5344CB8AC3E}">
        <p14:creationId xmlns:p14="http://schemas.microsoft.com/office/powerpoint/2010/main" val="19854829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Use of Sources</a:t>
            </a:r>
            <a:endParaRPr lang="en-US"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p:txBody>
          <a:bodyPr>
            <a:normAutofit/>
          </a:bodyPr>
          <a:lstStyle/>
          <a:p>
            <a:pPr>
              <a:lnSpc>
                <a:spcPct val="150000"/>
              </a:lnSpc>
              <a:spcBef>
                <a:spcPts val="0"/>
              </a:spcBef>
            </a:pPr>
            <a:r>
              <a:rPr lang="en-US" sz="4000" b="1" dirty="0">
                <a:latin typeface="Calibri" panose="020F0502020204030204" pitchFamily="34" charset="0"/>
                <a:cs typeface="Calibri" panose="020F0502020204030204" pitchFamily="34" charset="0"/>
              </a:rPr>
              <a:t>Accuracy</a:t>
            </a:r>
          </a:p>
          <a:p>
            <a:pPr>
              <a:lnSpc>
                <a:spcPct val="150000"/>
              </a:lnSpc>
              <a:spcBef>
                <a:spcPts val="0"/>
              </a:spcBef>
            </a:pPr>
            <a:r>
              <a:rPr lang="en-US" sz="4000" b="1" dirty="0" smtClean="0">
                <a:latin typeface="Calibri" panose="020F0502020204030204" pitchFamily="34" charset="0"/>
                <a:cs typeface="Calibri" panose="020F0502020204030204" pitchFamily="34" charset="0"/>
              </a:rPr>
              <a:t>Mix of different sources</a:t>
            </a:r>
          </a:p>
          <a:p>
            <a:pPr>
              <a:lnSpc>
                <a:spcPct val="150000"/>
              </a:lnSpc>
              <a:spcBef>
                <a:spcPts val="0"/>
              </a:spcBef>
            </a:pPr>
            <a:r>
              <a:rPr lang="en-US" sz="4000" b="1" dirty="0" smtClean="0">
                <a:latin typeface="Calibri" panose="020F0502020204030204" pitchFamily="34" charset="0"/>
                <a:cs typeface="Calibri" panose="020F0502020204030204" pitchFamily="34" charset="0"/>
              </a:rPr>
              <a:t>Quantity and quality of information</a:t>
            </a:r>
          </a:p>
          <a:p>
            <a:pPr>
              <a:lnSpc>
                <a:spcPct val="150000"/>
              </a:lnSpc>
              <a:spcBef>
                <a:spcPts val="0"/>
              </a:spcBef>
            </a:pPr>
            <a:r>
              <a:rPr lang="en-US" sz="4000" b="1" dirty="0" smtClean="0">
                <a:latin typeface="Calibri" panose="020F0502020204030204" pitchFamily="34" charset="0"/>
                <a:cs typeface="Calibri" panose="020F0502020204030204" pitchFamily="34" charset="0"/>
              </a:rPr>
              <a:t>List of sources</a:t>
            </a:r>
            <a:endParaRPr lang="en-US" sz="4000" b="1" dirty="0">
              <a:latin typeface="Calibri" panose="020F0502020204030204" pitchFamily="34" charset="0"/>
              <a:cs typeface="Calibri" panose="020F0502020204030204" pitchFamily="34" charset="0"/>
            </a:endParaRPr>
          </a:p>
          <a:p>
            <a:pPr marL="109728" indent="0">
              <a:spcBef>
                <a:spcPts val="0"/>
              </a:spcBef>
              <a:buNone/>
            </a:pPr>
            <a:endParaRPr lang="en-US" sz="4000" dirty="0">
              <a:latin typeface="Calibri" panose="020F0502020204030204" pitchFamily="34" charset="0"/>
              <a:cs typeface="Calibri" panose="020F0502020204030204" pitchFamily="34" charset="0"/>
            </a:endParaRPr>
          </a:p>
        </p:txBody>
      </p:sp>
      <p:pic>
        <p:nvPicPr>
          <p:cNvPr id="2" name="Picture 1" title="reference book graphic object "/>
          <p:cNvPicPr>
            <a:picLocks noChangeAspect="1"/>
          </p:cNvPicPr>
          <p:nvPr/>
        </p:nvPicPr>
        <p:blipFill rotWithShape="1">
          <a:blip r:embed="rId3"/>
          <a:srcRect l="13018" r="18343"/>
          <a:stretch/>
        </p:blipFill>
        <p:spPr>
          <a:xfrm>
            <a:off x="8598795" y="1894819"/>
            <a:ext cx="2902923" cy="1700514"/>
          </a:xfrm>
          <a:prstGeom prst="rect">
            <a:avLst/>
          </a:prstGeom>
        </p:spPr>
      </p:pic>
      <p:sp>
        <p:nvSpPr>
          <p:cNvPr id="3" name="TextBox 2"/>
          <p:cNvSpPr txBox="1"/>
          <p:nvPr/>
        </p:nvSpPr>
        <p:spPr>
          <a:xfrm>
            <a:off x="9219577" y="6272641"/>
            <a:ext cx="1661358" cy="276999"/>
          </a:xfrm>
          <a:prstGeom prst="rect">
            <a:avLst/>
          </a:prstGeom>
          <a:noFill/>
        </p:spPr>
        <p:txBody>
          <a:bodyPr wrap="square" rtlCol="0">
            <a:spAutoFit/>
          </a:bodyPr>
          <a:lstStyle/>
          <a:p>
            <a:pPr algn="r"/>
            <a:r>
              <a:rPr lang="en-US" sz="1200" dirty="0"/>
              <a:t>Photo: </a:t>
            </a:r>
            <a:r>
              <a:rPr lang="en-US" sz="1200" dirty="0">
                <a:hlinkClick r:id="rId4"/>
              </a:rPr>
              <a:t>Pixabay</a:t>
            </a:r>
            <a:endParaRPr lang="en-US" sz="1200" dirty="0"/>
          </a:p>
        </p:txBody>
      </p:sp>
    </p:spTree>
    <p:extLst>
      <p:ext uri="{BB962C8B-B14F-4D97-AF65-F5344CB8AC3E}">
        <p14:creationId xmlns:p14="http://schemas.microsoft.com/office/powerpoint/2010/main" val="39120468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76" y="1825625"/>
            <a:ext cx="10784542" cy="4406446"/>
          </a:xfrm>
        </p:spPr>
        <p:txBody>
          <a:bodyPr>
            <a:normAutofit lnSpcReduction="10000"/>
          </a:bodyPr>
          <a:lstStyle/>
          <a:p>
            <a:pPr marL="0" indent="0">
              <a:buNone/>
            </a:pPr>
            <a:r>
              <a:rPr lang="en-US" sz="3200" b="1" dirty="0" smtClean="0"/>
              <a:t>In teams of two or more divide up the 6 writing traits to scan.</a:t>
            </a:r>
          </a:p>
          <a:p>
            <a:pPr marL="742950" indent="-742950">
              <a:buFont typeface="+mj-lt"/>
              <a:buAutoNum type="arabicPeriod"/>
            </a:pPr>
            <a:r>
              <a:rPr lang="en-US" sz="3200" dirty="0" smtClean="0"/>
              <a:t>Starting at score level four: </a:t>
            </a:r>
            <a:r>
              <a:rPr lang="en-US" sz="3200" i="1" dirty="0" smtClean="0"/>
              <a:t>highlight, underline, or circle key descriptive words that describe “look for” of student evidence in writing.</a:t>
            </a:r>
          </a:p>
          <a:p>
            <a:pPr marL="742950" indent="-742950">
              <a:buFont typeface="+mj-lt"/>
              <a:buAutoNum type="arabicPeriod"/>
            </a:pPr>
            <a:r>
              <a:rPr lang="en-US" sz="3200" dirty="0" smtClean="0"/>
              <a:t>Repeat this process for score level five and three.</a:t>
            </a:r>
          </a:p>
          <a:p>
            <a:pPr marL="0" indent="0">
              <a:buNone/>
            </a:pPr>
            <a:endParaRPr lang="en-US" sz="3200" dirty="0"/>
          </a:p>
          <a:p>
            <a:pPr marL="0" indent="0">
              <a:buNone/>
            </a:pPr>
            <a:r>
              <a:rPr lang="en-US" sz="3200" b="1" dirty="0" smtClean="0"/>
              <a:t>Discussion: </a:t>
            </a:r>
            <a:r>
              <a:rPr lang="en-US" sz="3200" i="1" dirty="0" smtClean="0"/>
              <a:t>What were some key specifics or language you saw either </a:t>
            </a:r>
            <a:r>
              <a:rPr lang="en-US" sz="3200" i="1" dirty="0"/>
              <a:t>between scoring </a:t>
            </a:r>
            <a:r>
              <a:rPr lang="en-US" sz="3200" i="1" dirty="0" smtClean="0"/>
              <a:t>assertions within a trait or something that was new learning?</a:t>
            </a:r>
          </a:p>
          <a:p>
            <a:pPr marL="742950" indent="-742950">
              <a:buFont typeface="+mj-lt"/>
              <a:buAutoNum type="arabicPeriod"/>
            </a:pPr>
            <a:endParaRPr lang="en-US" sz="3200" dirty="0"/>
          </a:p>
        </p:txBody>
      </p:sp>
      <p:sp>
        <p:nvSpPr>
          <p:cNvPr id="2" name="Title 1"/>
          <p:cNvSpPr>
            <a:spLocks noGrp="1"/>
          </p:cNvSpPr>
          <p:nvPr>
            <p:ph type="title"/>
          </p:nvPr>
        </p:nvSpPr>
        <p:spPr/>
        <p:txBody>
          <a:bodyPr>
            <a:normAutofit fontScale="90000"/>
          </a:bodyPr>
          <a:lstStyle/>
          <a:p>
            <a:r>
              <a:rPr lang="en-US" b="1" dirty="0" smtClean="0"/>
              <a:t>Activity: Examining Language within the Traits of Informative/Expository </a:t>
            </a:r>
            <a:r>
              <a:rPr lang="en-US" sz="3100" b="1" i="1" dirty="0" smtClean="0"/>
              <a:t>(10 minute + 5 minute discussion)</a:t>
            </a:r>
            <a:endParaRPr lang="en-US" sz="3100" b="1" i="1" dirty="0"/>
          </a:p>
        </p:txBody>
      </p:sp>
    </p:spTree>
    <p:extLst>
      <p:ext uri="{BB962C8B-B14F-4D97-AF65-F5344CB8AC3E}">
        <p14:creationId xmlns:p14="http://schemas.microsoft.com/office/powerpoint/2010/main" val="2269375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Writing Trait Key Language</a:t>
            </a:r>
            <a:endParaRPr lang="en-US"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Tree>
    <p:extLst>
      <p:ext uri="{BB962C8B-B14F-4D97-AF65-F5344CB8AC3E}">
        <p14:creationId xmlns:p14="http://schemas.microsoft.com/office/powerpoint/2010/main" val="3279572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Ideas and Content</a:t>
            </a:r>
            <a:endParaRPr lang="en-US"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717176" y="1825625"/>
            <a:ext cx="8361510" cy="4109010"/>
          </a:xfrm>
        </p:spPr>
        <p:txBody>
          <a:bodyPr>
            <a:normAutofit lnSpcReduction="10000"/>
          </a:bodyPr>
          <a:lstStyle/>
          <a:p>
            <a:pPr marL="0" indent="0">
              <a:lnSpc>
                <a:spcPct val="100000"/>
              </a:lnSpc>
              <a:spcBef>
                <a:spcPts val="0"/>
              </a:spcBef>
              <a:spcAft>
                <a:spcPts val="1800"/>
              </a:spcAft>
              <a:buNone/>
            </a:pPr>
            <a:r>
              <a:rPr lang="en-US" sz="4000" b="1" dirty="0">
                <a:solidFill>
                  <a:schemeClr val="accent1"/>
                </a:solidFill>
                <a:latin typeface="Calibri" panose="020F0502020204030204" pitchFamily="34" charset="0"/>
                <a:cs typeface="Calibri" panose="020F0502020204030204" pitchFamily="34" charset="0"/>
              </a:rPr>
              <a:t>5</a:t>
            </a:r>
            <a:r>
              <a:rPr lang="en-US" sz="4000" b="1" dirty="0">
                <a:latin typeface="Calibri" panose="020F0502020204030204" pitchFamily="34" charset="0"/>
                <a:cs typeface="Calibri" panose="020F0502020204030204" pitchFamily="34" charset="0"/>
              </a:rPr>
              <a:t> – Interesting and </a:t>
            </a:r>
            <a:r>
              <a:rPr lang="en-US" sz="4000" b="1" dirty="0" smtClean="0">
                <a:latin typeface="Calibri" panose="020F0502020204030204" pitchFamily="34" charset="0"/>
                <a:cs typeface="Calibri" panose="020F0502020204030204" pitchFamily="34" charset="0"/>
              </a:rPr>
              <a:t>thorough details </a:t>
            </a:r>
            <a:r>
              <a:rPr lang="en-US" sz="4000" b="1" dirty="0">
                <a:latin typeface="Calibri" panose="020F0502020204030204" pitchFamily="34" charset="0"/>
                <a:cs typeface="Calibri" panose="020F0502020204030204" pitchFamily="34" charset="0"/>
              </a:rPr>
              <a:t>/ accurate / strong and </a:t>
            </a:r>
            <a:r>
              <a:rPr lang="en-US" sz="4000" b="1" dirty="0" smtClean="0">
                <a:latin typeface="Calibri" panose="020F0502020204030204" pitchFamily="34" charset="0"/>
                <a:cs typeface="Calibri" panose="020F0502020204030204" pitchFamily="34" charset="0"/>
              </a:rPr>
              <a:t>specific</a:t>
            </a:r>
            <a:endParaRPr lang="en-US" sz="4000" dirty="0">
              <a:latin typeface="Calibri" panose="020F0502020204030204" pitchFamily="34" charset="0"/>
              <a:cs typeface="Calibri" panose="020F0502020204030204" pitchFamily="34" charset="0"/>
            </a:endParaRPr>
          </a:p>
          <a:p>
            <a:pPr marL="0" indent="0">
              <a:lnSpc>
                <a:spcPct val="100000"/>
              </a:lnSpc>
              <a:spcBef>
                <a:spcPts val="0"/>
              </a:spcBef>
              <a:spcAft>
                <a:spcPts val="1800"/>
              </a:spcAft>
              <a:buNone/>
            </a:pPr>
            <a:r>
              <a:rPr lang="en-US" sz="4000" b="1" dirty="0">
                <a:solidFill>
                  <a:schemeClr val="accent5"/>
                </a:solidFill>
                <a:latin typeface="Calibri" panose="020F0502020204030204" pitchFamily="34" charset="0"/>
                <a:cs typeface="Calibri" panose="020F0502020204030204" pitchFamily="34" charset="0"/>
              </a:rPr>
              <a:t>4</a:t>
            </a:r>
            <a:r>
              <a:rPr lang="en-US" sz="4000" b="1" dirty="0">
                <a:latin typeface="Calibri" panose="020F0502020204030204" pitchFamily="34" charset="0"/>
                <a:cs typeface="Calibri" panose="020F0502020204030204" pitchFamily="34" charset="0"/>
              </a:rPr>
              <a:t> – </a:t>
            </a:r>
            <a:r>
              <a:rPr lang="en-US" sz="4000" b="1" dirty="0" smtClean="0">
                <a:latin typeface="Calibri" panose="020F0502020204030204" pitchFamily="34" charset="0"/>
                <a:cs typeface="Calibri" panose="020F0502020204030204" pitchFamily="34" charset="0"/>
              </a:rPr>
              <a:t>Adequate details </a:t>
            </a:r>
            <a:r>
              <a:rPr lang="en-US" sz="4000" b="1" dirty="0">
                <a:latin typeface="Calibri" panose="020F0502020204030204" pitchFamily="34" charset="0"/>
                <a:cs typeface="Calibri" panose="020F0502020204030204" pitchFamily="34" charset="0"/>
              </a:rPr>
              <a:t>/ clear / easy to understand</a:t>
            </a:r>
            <a:endParaRPr lang="en-US" sz="4000" dirty="0">
              <a:latin typeface="Calibri" panose="020F0502020204030204" pitchFamily="34" charset="0"/>
              <a:cs typeface="Calibri" panose="020F0502020204030204" pitchFamily="34" charset="0"/>
            </a:endParaRPr>
          </a:p>
          <a:p>
            <a:pPr marL="0" indent="0">
              <a:lnSpc>
                <a:spcPct val="100000"/>
              </a:lnSpc>
              <a:spcBef>
                <a:spcPts val="0"/>
              </a:spcBef>
              <a:spcAft>
                <a:spcPts val="1800"/>
              </a:spcAft>
              <a:buNone/>
            </a:pPr>
            <a:r>
              <a:rPr lang="en-US" sz="4000" b="1" dirty="0">
                <a:solidFill>
                  <a:schemeClr val="accent4"/>
                </a:solidFill>
                <a:latin typeface="Calibri" panose="020F0502020204030204" pitchFamily="34" charset="0"/>
                <a:cs typeface="Calibri" panose="020F0502020204030204" pitchFamily="34" charset="0"/>
              </a:rPr>
              <a:t>3</a:t>
            </a:r>
            <a:r>
              <a:rPr lang="en-US" sz="4000" b="1" dirty="0">
                <a:latin typeface="Calibri" panose="020F0502020204030204" pitchFamily="34" charset="0"/>
                <a:cs typeface="Calibri" panose="020F0502020204030204" pitchFamily="34" charset="0"/>
              </a:rPr>
              <a:t> – </a:t>
            </a:r>
            <a:r>
              <a:rPr lang="en-US" sz="4000" b="1" dirty="0" smtClean="0">
                <a:latin typeface="Calibri" panose="020F0502020204030204" pitchFamily="34" charset="0"/>
                <a:cs typeface="Calibri" panose="020F0502020204030204" pitchFamily="34" charset="0"/>
              </a:rPr>
              <a:t>Some details </a:t>
            </a:r>
            <a:r>
              <a:rPr lang="en-US" sz="4000" b="1" dirty="0">
                <a:latin typeface="Calibri" panose="020F0502020204030204" pitchFamily="34" charset="0"/>
                <a:cs typeface="Calibri" panose="020F0502020204030204" pitchFamily="34" charset="0"/>
              </a:rPr>
              <a:t>/ too general / inaccurate or </a:t>
            </a:r>
            <a:r>
              <a:rPr lang="en-US" sz="4000" b="1" dirty="0" smtClean="0">
                <a:latin typeface="Calibri" panose="020F0502020204030204" pitchFamily="34" charset="0"/>
                <a:cs typeface="Calibri" panose="020F0502020204030204" pitchFamily="34" charset="0"/>
              </a:rPr>
              <a:t>not specific</a:t>
            </a:r>
            <a:endParaRPr lang="en-US" sz="4000" dirty="0">
              <a:latin typeface="Calibri" panose="020F0502020204030204" pitchFamily="34" charset="0"/>
              <a:cs typeface="Calibri" panose="020F0502020204030204" pitchFamily="34" charset="0"/>
            </a:endParaRPr>
          </a:p>
        </p:txBody>
      </p:sp>
      <p:pic>
        <p:nvPicPr>
          <p:cNvPr id="2" name="Picture 1" title="light bulb graphic object"/>
          <p:cNvPicPr>
            <a:picLocks noChangeAspect="1"/>
          </p:cNvPicPr>
          <p:nvPr/>
        </p:nvPicPr>
        <p:blipFill rotWithShape="1">
          <a:blip r:embed="rId3"/>
          <a:srcRect l="23867" t="6472" r="22524" b="10362"/>
          <a:stretch/>
        </p:blipFill>
        <p:spPr>
          <a:xfrm>
            <a:off x="9499464" y="1940139"/>
            <a:ext cx="1674980" cy="1732344"/>
          </a:xfrm>
          <a:prstGeom prst="rect">
            <a:avLst/>
          </a:prstGeom>
        </p:spPr>
      </p:pic>
      <p:sp>
        <p:nvSpPr>
          <p:cNvPr id="3" name="TextBox 2"/>
          <p:cNvSpPr txBox="1"/>
          <p:nvPr/>
        </p:nvSpPr>
        <p:spPr>
          <a:xfrm>
            <a:off x="9244711" y="6172201"/>
            <a:ext cx="1209221" cy="276999"/>
          </a:xfrm>
          <a:prstGeom prst="rect">
            <a:avLst/>
          </a:prstGeom>
          <a:noFill/>
        </p:spPr>
        <p:txBody>
          <a:bodyPr wrap="square" rtlCol="0">
            <a:spAutoFit/>
          </a:bodyPr>
          <a:lstStyle/>
          <a:p>
            <a:r>
              <a:rPr lang="en-US" sz="1200" dirty="0"/>
              <a:t>Photo: </a:t>
            </a:r>
            <a:r>
              <a:rPr lang="en-US" sz="1200" dirty="0">
                <a:hlinkClick r:id="rId4"/>
              </a:rPr>
              <a:t>Pixabay</a:t>
            </a:r>
            <a:endParaRPr lang="en-US" sz="1200" dirty="0"/>
          </a:p>
        </p:txBody>
      </p:sp>
    </p:spTree>
    <p:extLst>
      <p:ext uri="{BB962C8B-B14F-4D97-AF65-F5344CB8AC3E}">
        <p14:creationId xmlns:p14="http://schemas.microsoft.com/office/powerpoint/2010/main" val="2051633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Organization</a:t>
            </a:r>
            <a:endParaRPr lang="en-US"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717176" y="1825625"/>
            <a:ext cx="7838995" cy="4109010"/>
          </a:xfrm>
        </p:spPr>
        <p:txBody>
          <a:bodyPr>
            <a:normAutofit lnSpcReduction="10000"/>
          </a:bodyPr>
          <a:lstStyle/>
          <a:p>
            <a:pPr marL="0" indent="0">
              <a:lnSpc>
                <a:spcPct val="100000"/>
              </a:lnSpc>
              <a:spcBef>
                <a:spcPts val="0"/>
              </a:spcBef>
              <a:spcAft>
                <a:spcPts val="1800"/>
              </a:spcAft>
              <a:buNone/>
            </a:pPr>
            <a:r>
              <a:rPr lang="en-US" sz="4000" b="1" dirty="0">
                <a:latin typeface="Calibri" panose="020F0502020204030204" pitchFamily="34" charset="0"/>
                <a:cs typeface="Calibri" panose="020F0502020204030204" pitchFamily="34" charset="0"/>
              </a:rPr>
              <a:t>5 – Thorough </a:t>
            </a:r>
            <a:r>
              <a:rPr lang="en-US" sz="4000" b="1" dirty="0" smtClean="0">
                <a:latin typeface="Calibri" panose="020F0502020204030204" pitchFamily="34" charset="0"/>
                <a:cs typeface="Calibri" panose="020F0502020204030204" pitchFamily="34" charset="0"/>
              </a:rPr>
              <a:t>and strengthen/ </a:t>
            </a:r>
            <a:r>
              <a:rPr lang="en-US" sz="4000" b="1" dirty="0">
                <a:latin typeface="Calibri" panose="020F0502020204030204" pitchFamily="34" charset="0"/>
                <a:cs typeface="Calibri" panose="020F0502020204030204" pitchFamily="34" charset="0"/>
              </a:rPr>
              <a:t>very easy to follow / interesting</a:t>
            </a:r>
          </a:p>
          <a:p>
            <a:pPr marL="0" indent="0">
              <a:lnSpc>
                <a:spcPct val="100000"/>
              </a:lnSpc>
              <a:spcBef>
                <a:spcPts val="0"/>
              </a:spcBef>
              <a:spcAft>
                <a:spcPts val="1800"/>
              </a:spcAft>
              <a:buNone/>
            </a:pPr>
            <a:r>
              <a:rPr lang="en-US" sz="4000" b="1" dirty="0">
                <a:solidFill>
                  <a:schemeClr val="accent5"/>
                </a:solidFill>
                <a:latin typeface="Calibri" panose="020F0502020204030204" pitchFamily="34" charset="0"/>
                <a:cs typeface="Calibri" panose="020F0502020204030204" pitchFamily="34" charset="0"/>
              </a:rPr>
              <a:t>4</a:t>
            </a:r>
            <a:r>
              <a:rPr lang="en-US" sz="4000" b="1" dirty="0">
                <a:latin typeface="Calibri" panose="020F0502020204030204" pitchFamily="34" charset="0"/>
                <a:cs typeface="Calibri" panose="020F0502020204030204" pitchFamily="34" charset="0"/>
              </a:rPr>
              <a:t> – </a:t>
            </a:r>
            <a:r>
              <a:rPr lang="en-US" sz="4000" b="1" dirty="0" smtClean="0">
                <a:latin typeface="Calibri" panose="020F0502020204030204" pitchFamily="34" charset="0"/>
                <a:cs typeface="Calibri" panose="020F0502020204030204" pitchFamily="34" charset="0"/>
              </a:rPr>
              <a:t>Developed and clear </a:t>
            </a:r>
            <a:r>
              <a:rPr lang="en-US" sz="4000" b="1" dirty="0">
                <a:latin typeface="Calibri" panose="020F0502020204030204" pitchFamily="34" charset="0"/>
                <a:cs typeface="Calibri" panose="020F0502020204030204" pitchFamily="34" charset="0"/>
              </a:rPr>
              <a:t>/ makes sense</a:t>
            </a:r>
          </a:p>
          <a:p>
            <a:pPr marL="0" indent="0">
              <a:lnSpc>
                <a:spcPct val="100000"/>
              </a:lnSpc>
              <a:spcBef>
                <a:spcPts val="0"/>
              </a:spcBef>
              <a:spcAft>
                <a:spcPts val="1800"/>
              </a:spcAft>
              <a:buNone/>
            </a:pPr>
            <a:r>
              <a:rPr lang="en-US" sz="4000" b="1" dirty="0">
                <a:solidFill>
                  <a:schemeClr val="accent4"/>
                </a:solidFill>
                <a:latin typeface="Calibri" panose="020F0502020204030204" pitchFamily="34" charset="0"/>
                <a:cs typeface="Calibri" panose="020F0502020204030204" pitchFamily="34" charset="0"/>
              </a:rPr>
              <a:t>3</a:t>
            </a:r>
            <a:r>
              <a:rPr lang="en-US" sz="4000" b="1" dirty="0">
                <a:latin typeface="Calibri" panose="020F0502020204030204" pitchFamily="34" charset="0"/>
                <a:cs typeface="Calibri" panose="020F0502020204030204" pitchFamily="34" charset="0"/>
              </a:rPr>
              <a:t> – </a:t>
            </a:r>
            <a:r>
              <a:rPr lang="en-US" sz="4000" b="1" dirty="0" smtClean="0">
                <a:latin typeface="Calibri" panose="020F0502020204030204" pitchFamily="34" charset="0"/>
                <a:cs typeface="Calibri" panose="020F0502020204030204" pitchFamily="34" charset="0"/>
              </a:rPr>
              <a:t>Some clarity </a:t>
            </a:r>
            <a:r>
              <a:rPr lang="en-US" sz="4000" b="1" dirty="0">
                <a:latin typeface="Calibri" panose="020F0502020204030204" pitchFamily="34" charset="0"/>
                <a:cs typeface="Calibri" panose="020F0502020204030204" pitchFamily="34" charset="0"/>
              </a:rPr>
              <a:t>/ underdeveloped / same</a:t>
            </a:r>
          </a:p>
        </p:txBody>
      </p:sp>
      <p:pic>
        <p:nvPicPr>
          <p:cNvPr id="2" name="Picture 1" title="web graphic object"/>
          <p:cNvPicPr>
            <a:picLocks noChangeAspect="1"/>
          </p:cNvPicPr>
          <p:nvPr/>
        </p:nvPicPr>
        <p:blipFill>
          <a:blip r:embed="rId3"/>
          <a:stretch>
            <a:fillRect/>
          </a:stretch>
        </p:blipFill>
        <p:spPr>
          <a:xfrm>
            <a:off x="9062031" y="2050365"/>
            <a:ext cx="2439687" cy="1829765"/>
          </a:xfrm>
          <a:prstGeom prst="rect">
            <a:avLst/>
          </a:prstGeom>
        </p:spPr>
      </p:pic>
      <p:sp>
        <p:nvSpPr>
          <p:cNvPr id="3" name="TextBox 2"/>
          <p:cNvSpPr txBox="1"/>
          <p:nvPr/>
        </p:nvSpPr>
        <p:spPr>
          <a:xfrm>
            <a:off x="9343711" y="6161591"/>
            <a:ext cx="1219200" cy="275771"/>
          </a:xfrm>
          <a:prstGeom prst="rect">
            <a:avLst/>
          </a:prstGeom>
          <a:noFill/>
        </p:spPr>
        <p:txBody>
          <a:bodyPr wrap="square" rtlCol="0">
            <a:spAutoFit/>
          </a:bodyPr>
          <a:lstStyle/>
          <a:p>
            <a:r>
              <a:rPr lang="en-US" sz="1200" dirty="0"/>
              <a:t>Photo: </a:t>
            </a:r>
            <a:r>
              <a:rPr lang="en-US" sz="1200" dirty="0">
                <a:hlinkClick r:id="rId4"/>
              </a:rPr>
              <a:t>Pixabay</a:t>
            </a:r>
            <a:endParaRPr lang="en-US" sz="1200" dirty="0"/>
          </a:p>
        </p:txBody>
      </p:sp>
    </p:spTree>
    <p:extLst>
      <p:ext uri="{BB962C8B-B14F-4D97-AF65-F5344CB8AC3E}">
        <p14:creationId xmlns:p14="http://schemas.microsoft.com/office/powerpoint/2010/main" val="439084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914400" lvl="1" indent="-514350">
              <a:spcBef>
                <a:spcPts val="0"/>
              </a:spcBef>
              <a:spcAft>
                <a:spcPts val="1200"/>
              </a:spcAft>
              <a:buFont typeface="+mj-lt"/>
              <a:buAutoNum type="arabicPeriod"/>
            </a:pPr>
            <a:r>
              <a:rPr lang="en-US" sz="3600" dirty="0" smtClean="0">
                <a:latin typeface="Calibri" panose="020F0502020204030204" pitchFamily="34" charset="0"/>
                <a:cs typeface="Calibri" panose="020F0502020204030204" pitchFamily="34" charset="0"/>
              </a:rPr>
              <a:t>Elementary, MS, and HS </a:t>
            </a:r>
            <a:r>
              <a:rPr lang="en-US" sz="3600" dirty="0">
                <a:latin typeface="Calibri" panose="020F0502020204030204" pitchFamily="34" charset="0"/>
                <a:cs typeface="Calibri" panose="020F0502020204030204" pitchFamily="34" charset="0"/>
              </a:rPr>
              <a:t>school ELA </a:t>
            </a:r>
            <a:r>
              <a:rPr lang="en-US" sz="3600" dirty="0" smtClean="0">
                <a:latin typeface="Calibri" panose="020F0502020204030204" pitchFamily="34" charset="0"/>
                <a:cs typeface="Calibri" panose="020F0502020204030204" pitchFamily="34" charset="0"/>
              </a:rPr>
              <a:t>educators</a:t>
            </a:r>
            <a:endParaRPr lang="en-US" sz="3600" dirty="0">
              <a:latin typeface="Calibri" panose="020F0502020204030204" pitchFamily="34" charset="0"/>
              <a:cs typeface="Calibri" panose="020F0502020204030204" pitchFamily="34" charset="0"/>
            </a:endParaRPr>
          </a:p>
          <a:p>
            <a:pPr marL="914400" lvl="1" indent="-514350">
              <a:spcBef>
                <a:spcPts val="0"/>
              </a:spcBef>
              <a:spcAft>
                <a:spcPts val="1200"/>
              </a:spcAft>
              <a:buFont typeface="+mj-lt"/>
              <a:buAutoNum type="arabicPeriod"/>
            </a:pPr>
            <a:r>
              <a:rPr lang="en-US" sz="3600" dirty="0">
                <a:latin typeface="Calibri" panose="020F0502020204030204" pitchFamily="34" charset="0"/>
                <a:cs typeface="Calibri" panose="020F0502020204030204" pitchFamily="34" charset="0"/>
              </a:rPr>
              <a:t>Elementary, MS, and HS school </a:t>
            </a:r>
            <a:r>
              <a:rPr lang="en-US" sz="3600" dirty="0" smtClean="0">
                <a:latin typeface="Calibri" panose="020F0502020204030204" pitchFamily="34" charset="0"/>
                <a:cs typeface="Calibri" panose="020F0502020204030204" pitchFamily="34" charset="0"/>
              </a:rPr>
              <a:t>social </a:t>
            </a:r>
            <a:r>
              <a:rPr lang="en-US" sz="3600" dirty="0">
                <a:latin typeface="Calibri" panose="020F0502020204030204" pitchFamily="34" charset="0"/>
                <a:cs typeface="Calibri" panose="020F0502020204030204" pitchFamily="34" charset="0"/>
              </a:rPr>
              <a:t>studies </a:t>
            </a:r>
            <a:r>
              <a:rPr lang="en-US" sz="3600" dirty="0" smtClean="0">
                <a:latin typeface="Calibri" panose="020F0502020204030204" pitchFamily="34" charset="0"/>
                <a:cs typeface="Calibri" panose="020F0502020204030204" pitchFamily="34" charset="0"/>
              </a:rPr>
              <a:t>educators</a:t>
            </a:r>
            <a:endParaRPr lang="en-US" sz="3600" dirty="0">
              <a:latin typeface="Calibri" panose="020F0502020204030204" pitchFamily="34" charset="0"/>
              <a:cs typeface="Calibri" panose="020F0502020204030204" pitchFamily="34" charset="0"/>
            </a:endParaRPr>
          </a:p>
          <a:p>
            <a:pPr marL="914400" lvl="1" indent="-514350">
              <a:spcBef>
                <a:spcPts val="0"/>
              </a:spcBef>
              <a:spcAft>
                <a:spcPts val="1200"/>
              </a:spcAft>
              <a:buFont typeface="+mj-lt"/>
              <a:buAutoNum type="arabicPeriod"/>
            </a:pPr>
            <a:r>
              <a:rPr lang="en-US" sz="3600" dirty="0">
                <a:latin typeface="Calibri" panose="020F0502020204030204" pitchFamily="34" charset="0"/>
                <a:cs typeface="Calibri" panose="020F0502020204030204" pitchFamily="34" charset="0"/>
              </a:rPr>
              <a:t>Special Education or Title I </a:t>
            </a:r>
            <a:r>
              <a:rPr lang="en-US" sz="3600" dirty="0" smtClean="0">
                <a:latin typeface="Calibri" panose="020F0502020204030204" pitchFamily="34" charset="0"/>
                <a:cs typeface="Calibri" panose="020F0502020204030204" pitchFamily="34" charset="0"/>
              </a:rPr>
              <a:t>educators</a:t>
            </a:r>
            <a:endParaRPr lang="en-US" sz="3600" dirty="0">
              <a:latin typeface="Calibri" panose="020F0502020204030204" pitchFamily="34" charset="0"/>
              <a:cs typeface="Calibri" panose="020F0502020204030204" pitchFamily="34" charset="0"/>
            </a:endParaRPr>
          </a:p>
          <a:p>
            <a:pPr marL="914400" lvl="1" indent="-514350">
              <a:spcBef>
                <a:spcPts val="0"/>
              </a:spcBef>
              <a:spcAft>
                <a:spcPts val="1200"/>
              </a:spcAft>
              <a:buFont typeface="+mj-lt"/>
              <a:buAutoNum type="arabicPeriod"/>
            </a:pPr>
            <a:r>
              <a:rPr lang="en-US" sz="3600" dirty="0">
                <a:latin typeface="Calibri" panose="020F0502020204030204" pitchFamily="34" charset="0"/>
                <a:cs typeface="Calibri" panose="020F0502020204030204" pitchFamily="34" charset="0"/>
              </a:rPr>
              <a:t>Instructional </a:t>
            </a:r>
            <a:r>
              <a:rPr lang="en-US" sz="3600" dirty="0" smtClean="0">
                <a:latin typeface="Calibri" panose="020F0502020204030204" pitchFamily="34" charset="0"/>
                <a:cs typeface="Calibri" panose="020F0502020204030204" pitchFamily="34" charset="0"/>
              </a:rPr>
              <a:t>coaches</a:t>
            </a:r>
            <a:endParaRPr lang="en-US" sz="3600" dirty="0">
              <a:latin typeface="Calibri" panose="020F0502020204030204" pitchFamily="34" charset="0"/>
              <a:cs typeface="Calibri" panose="020F0502020204030204" pitchFamily="34" charset="0"/>
            </a:endParaRPr>
          </a:p>
          <a:p>
            <a:pPr marL="914400" lvl="1" indent="-514350">
              <a:spcBef>
                <a:spcPts val="0"/>
              </a:spcBef>
              <a:spcAft>
                <a:spcPts val="1200"/>
              </a:spcAft>
              <a:buFont typeface="+mj-lt"/>
              <a:buAutoNum type="arabicPeriod"/>
            </a:pPr>
            <a:r>
              <a:rPr lang="en-US" sz="3600" dirty="0" smtClean="0">
                <a:latin typeface="Calibri" panose="020F0502020204030204" pitchFamily="34" charset="0"/>
                <a:cs typeface="Calibri" panose="020F0502020204030204" pitchFamily="34" charset="0"/>
              </a:rPr>
              <a:t>Administrators and Educational Assistants</a:t>
            </a:r>
            <a:endParaRPr lang="en-US" sz="3600"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Partners and Peers</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233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Voice</a:t>
            </a:r>
            <a:endParaRPr lang="en-US"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717176" y="1825625"/>
            <a:ext cx="8295827" cy="4109010"/>
          </a:xfrm>
        </p:spPr>
        <p:txBody>
          <a:bodyPr>
            <a:noAutofit/>
          </a:bodyPr>
          <a:lstStyle/>
          <a:p>
            <a:pPr marL="0" indent="0">
              <a:lnSpc>
                <a:spcPct val="100000"/>
              </a:lnSpc>
              <a:spcBef>
                <a:spcPts val="0"/>
              </a:spcBef>
              <a:spcAft>
                <a:spcPts val="1800"/>
              </a:spcAft>
              <a:buNone/>
            </a:pPr>
            <a:r>
              <a:rPr lang="en-US" sz="4000" b="1" dirty="0">
                <a:solidFill>
                  <a:schemeClr val="accent1"/>
                </a:solidFill>
                <a:latin typeface="Calibri" panose="020F0502020204030204" pitchFamily="34" charset="0"/>
                <a:cs typeface="Calibri" panose="020F0502020204030204" pitchFamily="34" charset="0"/>
              </a:rPr>
              <a:t>5</a:t>
            </a:r>
            <a:r>
              <a:rPr lang="en-US" sz="4000" b="1" dirty="0">
                <a:latin typeface="Calibri" panose="020F0502020204030204" pitchFamily="34" charset="0"/>
                <a:cs typeface="Calibri" panose="020F0502020204030204" pitchFamily="34" charset="0"/>
              </a:rPr>
              <a:t> – Lively / sincere / exciting / honest / very interested</a:t>
            </a:r>
            <a:endParaRPr lang="en-US" sz="4000" dirty="0">
              <a:latin typeface="Calibri" panose="020F0502020204030204" pitchFamily="34" charset="0"/>
              <a:cs typeface="Calibri" panose="020F0502020204030204" pitchFamily="34" charset="0"/>
            </a:endParaRPr>
          </a:p>
          <a:p>
            <a:pPr marL="0" indent="0">
              <a:lnSpc>
                <a:spcPct val="100000"/>
              </a:lnSpc>
              <a:spcBef>
                <a:spcPts val="0"/>
              </a:spcBef>
              <a:spcAft>
                <a:spcPts val="1800"/>
              </a:spcAft>
              <a:buNone/>
            </a:pPr>
            <a:r>
              <a:rPr lang="en-US" sz="4000" b="1" dirty="0">
                <a:solidFill>
                  <a:schemeClr val="accent5"/>
                </a:solidFill>
                <a:latin typeface="Calibri" panose="020F0502020204030204" pitchFamily="34" charset="0"/>
                <a:cs typeface="Calibri" panose="020F0502020204030204" pitchFamily="34" charset="0"/>
              </a:rPr>
              <a:t>4</a:t>
            </a:r>
            <a:r>
              <a:rPr lang="en-US" sz="4000" b="1" dirty="0">
                <a:latin typeface="Calibri" panose="020F0502020204030204" pitchFamily="34" charset="0"/>
                <a:cs typeface="Calibri" panose="020F0502020204030204" pitchFamily="34" charset="0"/>
              </a:rPr>
              <a:t> – </a:t>
            </a:r>
            <a:r>
              <a:rPr lang="en-US" sz="4000" b="1" dirty="0" smtClean="0">
                <a:latin typeface="Calibri" panose="020F0502020204030204" pitchFamily="34" charset="0"/>
                <a:cs typeface="Calibri" panose="020F0502020204030204" pitchFamily="34" charset="0"/>
              </a:rPr>
              <a:t>Parts are expressive </a:t>
            </a:r>
            <a:r>
              <a:rPr lang="en-US" sz="4000" b="1" dirty="0">
                <a:latin typeface="Calibri" panose="020F0502020204030204" pitchFamily="34" charset="0"/>
                <a:cs typeface="Calibri" panose="020F0502020204030204" pitchFamily="34" charset="0"/>
              </a:rPr>
              <a:t>/ helps reader engage / seems interested</a:t>
            </a:r>
          </a:p>
          <a:p>
            <a:pPr marL="0" indent="0">
              <a:lnSpc>
                <a:spcPct val="100000"/>
              </a:lnSpc>
              <a:spcBef>
                <a:spcPts val="0"/>
              </a:spcBef>
              <a:spcAft>
                <a:spcPts val="1800"/>
              </a:spcAft>
              <a:buNone/>
            </a:pPr>
            <a:r>
              <a:rPr lang="en-US" sz="4000" b="1" dirty="0">
                <a:solidFill>
                  <a:schemeClr val="accent4"/>
                </a:solidFill>
                <a:latin typeface="Calibri" panose="020F0502020204030204" pitchFamily="34" charset="0"/>
                <a:cs typeface="Calibri" panose="020F0502020204030204" pitchFamily="34" charset="0"/>
              </a:rPr>
              <a:t>3</a:t>
            </a:r>
            <a:r>
              <a:rPr lang="en-US" sz="4000" b="1" dirty="0">
                <a:latin typeface="Calibri" panose="020F0502020204030204" pitchFamily="34" charset="0"/>
                <a:cs typeface="Calibri" panose="020F0502020204030204" pitchFamily="34" charset="0"/>
              </a:rPr>
              <a:t> – </a:t>
            </a:r>
            <a:r>
              <a:rPr lang="en-US" sz="4000" b="1" dirty="0" smtClean="0">
                <a:latin typeface="Calibri" panose="020F0502020204030204" pitchFamily="34" charset="0"/>
                <a:cs typeface="Calibri" panose="020F0502020204030204" pitchFamily="34" charset="0"/>
              </a:rPr>
              <a:t>Not consistent/ </a:t>
            </a:r>
            <a:r>
              <a:rPr lang="en-US" sz="4000" b="1" dirty="0">
                <a:latin typeface="Calibri" panose="020F0502020204030204" pitchFamily="34" charset="0"/>
                <a:cs typeface="Calibri" panose="020F0502020204030204" pitchFamily="34" charset="0"/>
              </a:rPr>
              <a:t>little interest</a:t>
            </a:r>
            <a:endParaRPr lang="en-US" sz="4000" dirty="0">
              <a:latin typeface="Calibri" panose="020F0502020204030204" pitchFamily="34" charset="0"/>
              <a:cs typeface="Calibri" panose="020F0502020204030204" pitchFamily="34" charset="0"/>
            </a:endParaRPr>
          </a:p>
        </p:txBody>
      </p:sp>
      <p:pic>
        <p:nvPicPr>
          <p:cNvPr id="2" name="Picture 1" title="voice graphic object"/>
          <p:cNvPicPr>
            <a:picLocks noChangeAspect="1"/>
          </p:cNvPicPr>
          <p:nvPr/>
        </p:nvPicPr>
        <p:blipFill rotWithShape="1">
          <a:blip r:embed="rId3"/>
          <a:srcRect l="32381" t="18072" r="35079" b="30843"/>
          <a:stretch/>
        </p:blipFill>
        <p:spPr>
          <a:xfrm>
            <a:off x="9719646" y="1825625"/>
            <a:ext cx="1782072" cy="2034171"/>
          </a:xfrm>
          <a:prstGeom prst="rect">
            <a:avLst/>
          </a:prstGeom>
        </p:spPr>
      </p:pic>
      <p:sp>
        <p:nvSpPr>
          <p:cNvPr id="3" name="TextBox 2"/>
          <p:cNvSpPr txBox="1"/>
          <p:nvPr/>
        </p:nvSpPr>
        <p:spPr>
          <a:xfrm>
            <a:off x="9013003" y="6194386"/>
            <a:ext cx="1457646" cy="276999"/>
          </a:xfrm>
          <a:prstGeom prst="rect">
            <a:avLst/>
          </a:prstGeom>
          <a:noFill/>
        </p:spPr>
        <p:txBody>
          <a:bodyPr wrap="square" rtlCol="0">
            <a:spAutoFit/>
          </a:bodyPr>
          <a:lstStyle/>
          <a:p>
            <a:pPr algn="r"/>
            <a:r>
              <a:rPr lang="en-US" sz="1200" dirty="0"/>
              <a:t>Photo: </a:t>
            </a:r>
            <a:r>
              <a:rPr lang="en-US" sz="1200" dirty="0">
                <a:hlinkClick r:id="rId4"/>
              </a:rPr>
              <a:t>Pixabay</a:t>
            </a:r>
            <a:endParaRPr lang="en-US" sz="1200" dirty="0"/>
          </a:p>
        </p:txBody>
      </p:sp>
    </p:spTree>
    <p:extLst>
      <p:ext uri="{BB962C8B-B14F-4D97-AF65-F5344CB8AC3E}">
        <p14:creationId xmlns:p14="http://schemas.microsoft.com/office/powerpoint/2010/main" val="21721807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Word Choice</a:t>
            </a:r>
            <a:endParaRPr lang="en-US"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717176" y="1825625"/>
            <a:ext cx="7920638" cy="4109010"/>
          </a:xfrm>
        </p:spPr>
        <p:txBody>
          <a:bodyPr>
            <a:normAutofit fontScale="92500" lnSpcReduction="10000"/>
          </a:bodyPr>
          <a:lstStyle/>
          <a:p>
            <a:pPr marL="0" indent="0">
              <a:lnSpc>
                <a:spcPct val="110000"/>
              </a:lnSpc>
              <a:spcBef>
                <a:spcPts val="0"/>
              </a:spcBef>
              <a:spcAft>
                <a:spcPts val="1800"/>
              </a:spcAft>
              <a:buNone/>
            </a:pPr>
            <a:r>
              <a:rPr lang="en-US" sz="4000" b="1" dirty="0">
                <a:solidFill>
                  <a:schemeClr val="accent1"/>
                </a:solidFill>
                <a:latin typeface="Calibri" panose="020F0502020204030204" pitchFamily="34" charset="0"/>
                <a:cs typeface="Calibri" panose="020F0502020204030204" pitchFamily="34" charset="0"/>
              </a:rPr>
              <a:t>5</a:t>
            </a:r>
            <a:r>
              <a:rPr lang="en-US" sz="4000" b="1" dirty="0">
                <a:latin typeface="Calibri" panose="020F0502020204030204" pitchFamily="34" charset="0"/>
                <a:cs typeface="Calibri" panose="020F0502020204030204" pitchFamily="34" charset="0"/>
              </a:rPr>
              <a:t> – Interesting and precise / many rich content </a:t>
            </a:r>
            <a:r>
              <a:rPr lang="en-US" sz="4000" b="1" dirty="0" smtClean="0">
                <a:latin typeface="Calibri" panose="020F0502020204030204" pitchFamily="34" charset="0"/>
                <a:cs typeface="Calibri" panose="020F0502020204030204" pitchFamily="34" charset="0"/>
              </a:rPr>
              <a:t>vocabulary </a:t>
            </a:r>
            <a:r>
              <a:rPr lang="en-US" sz="4000" b="1" dirty="0">
                <a:latin typeface="Calibri" panose="020F0502020204030204" pitchFamily="34" charset="0"/>
                <a:cs typeface="Calibri" panose="020F0502020204030204" pitchFamily="34" charset="0"/>
              </a:rPr>
              <a:t>words</a:t>
            </a:r>
            <a:endParaRPr lang="en-US" sz="4000" dirty="0">
              <a:latin typeface="Calibri" panose="020F0502020204030204" pitchFamily="34" charset="0"/>
              <a:cs typeface="Calibri" panose="020F0502020204030204" pitchFamily="34" charset="0"/>
            </a:endParaRPr>
          </a:p>
          <a:p>
            <a:pPr marL="0" indent="0">
              <a:lnSpc>
                <a:spcPct val="110000"/>
              </a:lnSpc>
              <a:spcBef>
                <a:spcPts val="0"/>
              </a:spcBef>
              <a:spcAft>
                <a:spcPts val="1800"/>
              </a:spcAft>
              <a:buNone/>
            </a:pPr>
            <a:r>
              <a:rPr lang="en-US" sz="4000" b="1" dirty="0">
                <a:solidFill>
                  <a:schemeClr val="accent5"/>
                </a:solidFill>
                <a:latin typeface="Calibri" panose="020F0502020204030204" pitchFamily="34" charset="0"/>
                <a:cs typeface="Calibri" panose="020F0502020204030204" pitchFamily="34" charset="0"/>
              </a:rPr>
              <a:t>4</a:t>
            </a:r>
            <a:r>
              <a:rPr lang="en-US" sz="4000" b="1" dirty="0">
                <a:latin typeface="Calibri" panose="020F0502020204030204" pitchFamily="34" charset="0"/>
                <a:cs typeface="Calibri" panose="020F0502020204030204" pitchFamily="34" charset="0"/>
              </a:rPr>
              <a:t> – Variety of words / many content </a:t>
            </a:r>
            <a:r>
              <a:rPr lang="en-US" sz="4000" b="1" dirty="0" smtClean="0">
                <a:latin typeface="Calibri" panose="020F0502020204030204" pitchFamily="34" charset="0"/>
                <a:cs typeface="Calibri" panose="020F0502020204030204" pitchFamily="34" charset="0"/>
              </a:rPr>
              <a:t>vocabulary words</a:t>
            </a:r>
            <a:endParaRPr lang="en-US" sz="4000" dirty="0">
              <a:latin typeface="Calibri" panose="020F0502020204030204" pitchFamily="34" charset="0"/>
              <a:cs typeface="Calibri" panose="020F0502020204030204" pitchFamily="34" charset="0"/>
            </a:endParaRPr>
          </a:p>
          <a:p>
            <a:pPr marL="0" indent="0">
              <a:lnSpc>
                <a:spcPct val="110000"/>
              </a:lnSpc>
              <a:spcBef>
                <a:spcPts val="0"/>
              </a:spcBef>
              <a:spcAft>
                <a:spcPts val="1800"/>
              </a:spcAft>
              <a:buNone/>
            </a:pPr>
            <a:r>
              <a:rPr lang="en-US" sz="4000" b="1" dirty="0">
                <a:solidFill>
                  <a:schemeClr val="accent4"/>
                </a:solidFill>
                <a:latin typeface="Calibri" panose="020F0502020204030204" pitchFamily="34" charset="0"/>
                <a:cs typeface="Calibri" panose="020F0502020204030204" pitchFamily="34" charset="0"/>
              </a:rPr>
              <a:t>3</a:t>
            </a:r>
            <a:r>
              <a:rPr lang="en-US" sz="4000" b="1" dirty="0">
                <a:latin typeface="Calibri" panose="020F0502020204030204" pitchFamily="34" charset="0"/>
                <a:cs typeface="Calibri" panose="020F0502020204030204" pitchFamily="34" charset="0"/>
              </a:rPr>
              <a:t> – Little variety / repetition / some content </a:t>
            </a:r>
            <a:r>
              <a:rPr lang="en-US" sz="4000" b="1" dirty="0" smtClean="0">
                <a:latin typeface="Calibri" panose="020F0502020204030204" pitchFamily="34" charset="0"/>
                <a:cs typeface="Calibri" panose="020F0502020204030204" pitchFamily="34" charset="0"/>
              </a:rPr>
              <a:t>vocabulary words</a:t>
            </a:r>
            <a:endParaRPr lang="en-US" sz="4000" dirty="0">
              <a:latin typeface="Calibri" panose="020F0502020204030204" pitchFamily="34" charset="0"/>
              <a:cs typeface="Calibri" panose="020F0502020204030204" pitchFamily="34" charset="0"/>
            </a:endParaRPr>
          </a:p>
        </p:txBody>
      </p:sp>
      <p:pic>
        <p:nvPicPr>
          <p:cNvPr id="2" name="Picture 1" title="dictionary graphic object"/>
          <p:cNvPicPr>
            <a:picLocks noChangeAspect="1"/>
          </p:cNvPicPr>
          <p:nvPr/>
        </p:nvPicPr>
        <p:blipFill rotWithShape="1">
          <a:blip r:embed="rId3"/>
          <a:srcRect l="15079"/>
          <a:stretch/>
        </p:blipFill>
        <p:spPr>
          <a:xfrm>
            <a:off x="9021846" y="2028885"/>
            <a:ext cx="2479872" cy="1943774"/>
          </a:xfrm>
          <a:prstGeom prst="rect">
            <a:avLst/>
          </a:prstGeom>
        </p:spPr>
      </p:pic>
      <p:sp>
        <p:nvSpPr>
          <p:cNvPr id="3" name="TextBox 2"/>
          <p:cNvSpPr txBox="1"/>
          <p:nvPr/>
        </p:nvSpPr>
        <p:spPr>
          <a:xfrm>
            <a:off x="9327786" y="6143278"/>
            <a:ext cx="1248228" cy="276999"/>
          </a:xfrm>
          <a:prstGeom prst="rect">
            <a:avLst/>
          </a:prstGeom>
          <a:noFill/>
        </p:spPr>
        <p:txBody>
          <a:bodyPr wrap="square" rtlCol="0">
            <a:spAutoFit/>
          </a:bodyPr>
          <a:lstStyle/>
          <a:p>
            <a:r>
              <a:rPr lang="en-US" sz="1200" dirty="0"/>
              <a:t>Photo: </a:t>
            </a:r>
            <a:r>
              <a:rPr lang="en-US" sz="1200" dirty="0">
                <a:hlinkClick r:id="rId4"/>
              </a:rPr>
              <a:t>Pixabay</a:t>
            </a:r>
            <a:endParaRPr lang="en-US" sz="1200" dirty="0"/>
          </a:p>
        </p:txBody>
      </p:sp>
    </p:spTree>
    <p:extLst>
      <p:ext uri="{BB962C8B-B14F-4D97-AF65-F5344CB8AC3E}">
        <p14:creationId xmlns:p14="http://schemas.microsoft.com/office/powerpoint/2010/main" val="9588517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Sentence Fluency</a:t>
            </a:r>
            <a:endParaRPr lang="en-US"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717176" y="1825625"/>
            <a:ext cx="8209110" cy="4109010"/>
          </a:xfrm>
        </p:spPr>
        <p:txBody>
          <a:bodyPr>
            <a:noAutofit/>
          </a:bodyPr>
          <a:lstStyle/>
          <a:p>
            <a:pPr marL="0" indent="0">
              <a:lnSpc>
                <a:spcPct val="100000"/>
              </a:lnSpc>
              <a:spcBef>
                <a:spcPts val="0"/>
              </a:spcBef>
              <a:spcAft>
                <a:spcPts val="1800"/>
              </a:spcAft>
              <a:buNone/>
            </a:pPr>
            <a:r>
              <a:rPr lang="en-US" sz="4000" b="1" dirty="0">
                <a:solidFill>
                  <a:schemeClr val="accent1"/>
                </a:solidFill>
                <a:latin typeface="Calibri" panose="020F0502020204030204" pitchFamily="34" charset="0"/>
                <a:cs typeface="Calibri" panose="020F0502020204030204" pitchFamily="34" charset="0"/>
              </a:rPr>
              <a:t>5</a:t>
            </a:r>
            <a:r>
              <a:rPr lang="en-US" sz="4000" b="1" dirty="0">
                <a:latin typeface="Calibri" panose="020F0502020204030204" pitchFamily="34" charset="0"/>
                <a:cs typeface="Calibri" panose="020F0502020204030204" pitchFamily="34" charset="0"/>
              </a:rPr>
              <a:t> – Smooth / very easy to read out loud / many </a:t>
            </a:r>
            <a:r>
              <a:rPr lang="en-US" sz="4000" b="1" dirty="0" smtClean="0">
                <a:latin typeface="Calibri" panose="020F0502020204030204" pitchFamily="34" charset="0"/>
                <a:cs typeface="Calibri" panose="020F0502020204030204" pitchFamily="34" charset="0"/>
              </a:rPr>
              <a:t>different variations</a:t>
            </a:r>
            <a:endParaRPr lang="en-US" sz="4000" dirty="0">
              <a:latin typeface="Calibri" panose="020F0502020204030204" pitchFamily="34" charset="0"/>
              <a:cs typeface="Calibri" panose="020F0502020204030204" pitchFamily="34" charset="0"/>
            </a:endParaRPr>
          </a:p>
          <a:p>
            <a:pPr marL="0" indent="0">
              <a:lnSpc>
                <a:spcPct val="100000"/>
              </a:lnSpc>
              <a:spcBef>
                <a:spcPts val="0"/>
              </a:spcBef>
              <a:spcAft>
                <a:spcPts val="1800"/>
              </a:spcAft>
              <a:buNone/>
            </a:pPr>
            <a:r>
              <a:rPr lang="en-US" sz="4000" b="1" dirty="0">
                <a:solidFill>
                  <a:schemeClr val="accent5"/>
                </a:solidFill>
                <a:latin typeface="Calibri" panose="020F0502020204030204" pitchFamily="34" charset="0"/>
                <a:cs typeface="Calibri" panose="020F0502020204030204" pitchFamily="34" charset="0"/>
              </a:rPr>
              <a:t>4</a:t>
            </a:r>
            <a:r>
              <a:rPr lang="en-US" sz="4000" b="1" dirty="0">
                <a:latin typeface="Calibri" panose="020F0502020204030204" pitchFamily="34" charset="0"/>
                <a:cs typeface="Calibri" panose="020F0502020204030204" pitchFamily="34" charset="0"/>
              </a:rPr>
              <a:t> – Easy to read out loud / </a:t>
            </a:r>
            <a:r>
              <a:rPr lang="en-US" sz="4000" b="1" dirty="0" smtClean="0">
                <a:latin typeface="Calibri" panose="020F0502020204030204" pitchFamily="34" charset="0"/>
                <a:cs typeface="Calibri" panose="020F0502020204030204" pitchFamily="34" charset="0"/>
              </a:rPr>
              <a:t>some variation or difference</a:t>
            </a:r>
            <a:endParaRPr lang="en-US" sz="4000" dirty="0">
              <a:latin typeface="Calibri" panose="020F0502020204030204" pitchFamily="34" charset="0"/>
              <a:cs typeface="Calibri" panose="020F0502020204030204" pitchFamily="34" charset="0"/>
            </a:endParaRPr>
          </a:p>
          <a:p>
            <a:pPr marL="0" indent="0">
              <a:lnSpc>
                <a:spcPct val="100000"/>
              </a:lnSpc>
              <a:spcBef>
                <a:spcPts val="0"/>
              </a:spcBef>
              <a:spcAft>
                <a:spcPts val="1800"/>
              </a:spcAft>
              <a:buNone/>
            </a:pPr>
            <a:r>
              <a:rPr lang="en-US" sz="4000" b="1" dirty="0">
                <a:solidFill>
                  <a:schemeClr val="accent4"/>
                </a:solidFill>
                <a:latin typeface="Calibri" panose="020F0502020204030204" pitchFamily="34" charset="0"/>
                <a:cs typeface="Calibri" panose="020F0502020204030204" pitchFamily="34" charset="0"/>
              </a:rPr>
              <a:t>3</a:t>
            </a:r>
            <a:r>
              <a:rPr lang="en-US" sz="4000" b="1" dirty="0">
                <a:latin typeface="Calibri" panose="020F0502020204030204" pitchFamily="34" charset="0"/>
                <a:cs typeface="Calibri" panose="020F0502020204030204" pitchFamily="34" charset="0"/>
              </a:rPr>
              <a:t> – </a:t>
            </a:r>
            <a:r>
              <a:rPr lang="en-US" sz="4000" b="1" dirty="0" smtClean="0">
                <a:latin typeface="Calibri" panose="020F0502020204030204" pitchFamily="34" charset="0"/>
                <a:cs typeface="Calibri" panose="020F0502020204030204" pitchFamily="34" charset="0"/>
              </a:rPr>
              <a:t>Some parts </a:t>
            </a:r>
            <a:r>
              <a:rPr lang="en-US" sz="4000" b="1" dirty="0">
                <a:latin typeface="Calibri" panose="020F0502020204030204" pitchFamily="34" charset="0"/>
                <a:cs typeface="Calibri" panose="020F0502020204030204" pitchFamily="34" charset="0"/>
              </a:rPr>
              <a:t>are easy to read out loud / </a:t>
            </a:r>
            <a:r>
              <a:rPr lang="en-US" sz="4000" b="1" dirty="0" smtClean="0">
                <a:latin typeface="Calibri" panose="020F0502020204030204" pitchFamily="34" charset="0"/>
                <a:cs typeface="Calibri" panose="020F0502020204030204" pitchFamily="34" charset="0"/>
              </a:rPr>
              <a:t>some awkwardness</a:t>
            </a:r>
            <a:endParaRPr lang="en-US" sz="4000" dirty="0">
              <a:latin typeface="Calibri" panose="020F0502020204030204" pitchFamily="34" charset="0"/>
              <a:cs typeface="Calibri" panose="020F0502020204030204" pitchFamily="34" charset="0"/>
            </a:endParaRPr>
          </a:p>
          <a:p>
            <a:pPr marL="0" indent="0">
              <a:lnSpc>
                <a:spcPct val="150000"/>
              </a:lnSpc>
              <a:spcBef>
                <a:spcPts val="0"/>
              </a:spcBef>
              <a:buNone/>
            </a:pPr>
            <a:endParaRPr lang="en-US" sz="4000" b="1" dirty="0">
              <a:latin typeface="Calibri" panose="020F0502020204030204" pitchFamily="34" charset="0"/>
              <a:cs typeface="Calibri" panose="020F0502020204030204" pitchFamily="34" charset="0"/>
            </a:endParaRPr>
          </a:p>
        </p:txBody>
      </p:sp>
      <p:pic>
        <p:nvPicPr>
          <p:cNvPr id="6" name="Picture 5" title="flowing stream graphic object"/>
          <p:cNvPicPr>
            <a:picLocks noChangeAspect="1"/>
          </p:cNvPicPr>
          <p:nvPr/>
        </p:nvPicPr>
        <p:blipFill rotWithShape="1">
          <a:blip r:embed="rId3"/>
          <a:srcRect l="9365" r="4286"/>
          <a:stretch/>
        </p:blipFill>
        <p:spPr>
          <a:xfrm>
            <a:off x="9155847" y="1825625"/>
            <a:ext cx="2345871" cy="1811150"/>
          </a:xfrm>
          <a:prstGeom prst="rect">
            <a:avLst/>
          </a:prstGeom>
        </p:spPr>
      </p:pic>
      <p:sp>
        <p:nvSpPr>
          <p:cNvPr id="7" name="TextBox 6"/>
          <p:cNvSpPr txBox="1"/>
          <p:nvPr/>
        </p:nvSpPr>
        <p:spPr>
          <a:xfrm>
            <a:off x="8599250" y="6107408"/>
            <a:ext cx="1960789" cy="276999"/>
          </a:xfrm>
          <a:prstGeom prst="rect">
            <a:avLst/>
          </a:prstGeom>
          <a:noFill/>
        </p:spPr>
        <p:txBody>
          <a:bodyPr wrap="square" rtlCol="0">
            <a:spAutoFit/>
          </a:bodyPr>
          <a:lstStyle/>
          <a:p>
            <a:pPr algn="r"/>
            <a:r>
              <a:rPr lang="en-US" sz="1200" dirty="0"/>
              <a:t>Photo: </a:t>
            </a:r>
            <a:r>
              <a:rPr lang="en-US" sz="1200" dirty="0">
                <a:hlinkClick r:id="rId4"/>
              </a:rPr>
              <a:t>Pixabay</a:t>
            </a:r>
            <a:endParaRPr lang="en-US" sz="1200" dirty="0"/>
          </a:p>
        </p:txBody>
      </p:sp>
    </p:spTree>
    <p:extLst>
      <p:ext uri="{BB962C8B-B14F-4D97-AF65-F5344CB8AC3E}">
        <p14:creationId xmlns:p14="http://schemas.microsoft.com/office/powerpoint/2010/main" val="12906438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Conventions</a:t>
            </a:r>
            <a:endParaRPr lang="en-US"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717175" y="1825625"/>
            <a:ext cx="7349139" cy="4109010"/>
          </a:xfrm>
        </p:spPr>
        <p:txBody>
          <a:bodyPr>
            <a:noAutofit/>
          </a:bodyPr>
          <a:lstStyle/>
          <a:p>
            <a:pPr marL="0" indent="0">
              <a:lnSpc>
                <a:spcPct val="100000"/>
              </a:lnSpc>
              <a:spcBef>
                <a:spcPts val="0"/>
              </a:spcBef>
              <a:spcAft>
                <a:spcPts val="1800"/>
              </a:spcAft>
              <a:buNone/>
            </a:pPr>
            <a:r>
              <a:rPr lang="en-US" sz="4000" b="1" dirty="0">
                <a:solidFill>
                  <a:schemeClr val="accent1"/>
                </a:solidFill>
                <a:latin typeface="Calibri" panose="020F0502020204030204" pitchFamily="34" charset="0"/>
                <a:cs typeface="Calibri" panose="020F0502020204030204" pitchFamily="34" charset="0"/>
              </a:rPr>
              <a:t>5</a:t>
            </a:r>
            <a:r>
              <a:rPr lang="en-US" sz="4000" b="1" dirty="0">
                <a:latin typeface="Calibri" panose="020F0502020204030204" pitchFamily="34" charset="0"/>
                <a:cs typeface="Calibri" panose="020F0502020204030204" pitchFamily="34" charset="0"/>
              </a:rPr>
              <a:t> – Higher-level / correct / little need for editing</a:t>
            </a:r>
            <a:endParaRPr lang="en-US" sz="4000" dirty="0">
              <a:latin typeface="Calibri" panose="020F0502020204030204" pitchFamily="34" charset="0"/>
              <a:cs typeface="Calibri" panose="020F0502020204030204" pitchFamily="34" charset="0"/>
            </a:endParaRPr>
          </a:p>
          <a:p>
            <a:pPr marL="0" indent="0">
              <a:lnSpc>
                <a:spcPct val="100000"/>
              </a:lnSpc>
              <a:spcBef>
                <a:spcPts val="0"/>
              </a:spcBef>
              <a:spcAft>
                <a:spcPts val="1800"/>
              </a:spcAft>
              <a:buNone/>
            </a:pPr>
            <a:r>
              <a:rPr lang="en-US" sz="4000" b="1" dirty="0">
                <a:solidFill>
                  <a:schemeClr val="accent5"/>
                </a:solidFill>
                <a:latin typeface="Calibri" panose="020F0502020204030204" pitchFamily="34" charset="0"/>
                <a:cs typeface="Calibri" panose="020F0502020204030204" pitchFamily="34" charset="0"/>
              </a:rPr>
              <a:t>4</a:t>
            </a:r>
            <a:r>
              <a:rPr lang="en-US" sz="4000" b="1" dirty="0">
                <a:latin typeface="Calibri" panose="020F0502020204030204" pitchFamily="34" charset="0"/>
                <a:cs typeface="Calibri" panose="020F0502020204030204" pitchFamily="34" charset="0"/>
              </a:rPr>
              <a:t> – Usually correct / requires some editing</a:t>
            </a:r>
            <a:endParaRPr lang="en-US" sz="4000" dirty="0">
              <a:latin typeface="Calibri" panose="020F0502020204030204" pitchFamily="34" charset="0"/>
              <a:cs typeface="Calibri" panose="020F0502020204030204" pitchFamily="34" charset="0"/>
            </a:endParaRPr>
          </a:p>
          <a:p>
            <a:pPr marL="0" indent="0">
              <a:lnSpc>
                <a:spcPct val="100000"/>
              </a:lnSpc>
              <a:spcBef>
                <a:spcPts val="0"/>
              </a:spcBef>
              <a:spcAft>
                <a:spcPts val="1800"/>
              </a:spcAft>
              <a:buNone/>
            </a:pPr>
            <a:r>
              <a:rPr lang="en-US" sz="4000" b="1" dirty="0">
                <a:solidFill>
                  <a:schemeClr val="accent4"/>
                </a:solidFill>
                <a:latin typeface="Calibri" panose="020F0502020204030204" pitchFamily="34" charset="0"/>
                <a:cs typeface="Calibri" panose="020F0502020204030204" pitchFamily="34" charset="0"/>
              </a:rPr>
              <a:t>3</a:t>
            </a:r>
            <a:r>
              <a:rPr lang="en-US" sz="4000" b="1" dirty="0">
                <a:latin typeface="Calibri" panose="020F0502020204030204" pitchFamily="34" charset="0"/>
                <a:cs typeface="Calibri" panose="020F0502020204030204" pitchFamily="34" charset="0"/>
              </a:rPr>
              <a:t> – Some </a:t>
            </a:r>
            <a:r>
              <a:rPr lang="en-US" sz="4000" b="1" dirty="0" smtClean="0">
                <a:latin typeface="Calibri" panose="020F0502020204030204" pitchFamily="34" charset="0"/>
                <a:cs typeface="Calibri" panose="020F0502020204030204" pitchFamily="34" charset="0"/>
              </a:rPr>
              <a:t>errors / </a:t>
            </a:r>
            <a:r>
              <a:rPr lang="en-US" sz="4000" b="1" dirty="0">
                <a:latin typeface="Calibri" panose="020F0502020204030204" pitchFamily="34" charset="0"/>
                <a:cs typeface="Calibri" panose="020F0502020204030204" pitchFamily="34" charset="0"/>
              </a:rPr>
              <a:t>distract reader / much </a:t>
            </a:r>
            <a:r>
              <a:rPr lang="en-US" sz="4000" b="1" dirty="0" smtClean="0">
                <a:latin typeface="Calibri" panose="020F0502020204030204" pitchFamily="34" charset="0"/>
                <a:cs typeface="Calibri" panose="020F0502020204030204" pitchFamily="34" charset="0"/>
              </a:rPr>
              <a:t>editing needed</a:t>
            </a:r>
            <a:endParaRPr lang="en-US" sz="4000" dirty="0">
              <a:latin typeface="Calibri" panose="020F0502020204030204" pitchFamily="34" charset="0"/>
              <a:cs typeface="Calibri" panose="020F0502020204030204" pitchFamily="34" charset="0"/>
            </a:endParaRPr>
          </a:p>
          <a:p>
            <a:pPr marL="0" indent="0">
              <a:lnSpc>
                <a:spcPct val="150000"/>
              </a:lnSpc>
              <a:spcBef>
                <a:spcPts val="0"/>
              </a:spcBef>
              <a:buNone/>
            </a:pPr>
            <a:endParaRPr lang="en-US" sz="4000" b="1" dirty="0">
              <a:latin typeface="Calibri" panose="020F0502020204030204" pitchFamily="34" charset="0"/>
              <a:cs typeface="Calibri" panose="020F0502020204030204" pitchFamily="34" charset="0"/>
            </a:endParaRPr>
          </a:p>
        </p:txBody>
      </p:sp>
      <p:pic>
        <p:nvPicPr>
          <p:cNvPr id="2" name="Picture 1" title="editing paper graphic object "/>
          <p:cNvPicPr>
            <a:picLocks noChangeAspect="1"/>
          </p:cNvPicPr>
          <p:nvPr/>
        </p:nvPicPr>
        <p:blipFill>
          <a:blip r:embed="rId3"/>
          <a:stretch>
            <a:fillRect/>
          </a:stretch>
        </p:blipFill>
        <p:spPr>
          <a:xfrm>
            <a:off x="8867951" y="1722712"/>
            <a:ext cx="2633767" cy="1972582"/>
          </a:xfrm>
          <a:prstGeom prst="rect">
            <a:avLst/>
          </a:prstGeom>
        </p:spPr>
      </p:pic>
      <p:sp>
        <p:nvSpPr>
          <p:cNvPr id="3" name="TextBox 2"/>
          <p:cNvSpPr txBox="1"/>
          <p:nvPr/>
        </p:nvSpPr>
        <p:spPr>
          <a:xfrm>
            <a:off x="9261245" y="6173687"/>
            <a:ext cx="1306286" cy="276999"/>
          </a:xfrm>
          <a:prstGeom prst="rect">
            <a:avLst/>
          </a:prstGeom>
          <a:noFill/>
        </p:spPr>
        <p:txBody>
          <a:bodyPr wrap="square" rtlCol="0">
            <a:spAutoFit/>
          </a:bodyPr>
          <a:lstStyle/>
          <a:p>
            <a:r>
              <a:rPr lang="en-US" sz="1200" dirty="0"/>
              <a:t>Photo: </a:t>
            </a:r>
            <a:r>
              <a:rPr lang="en-US" sz="1200" dirty="0">
                <a:hlinkClick r:id="rId4"/>
              </a:rPr>
              <a:t>Pixabay</a:t>
            </a:r>
            <a:endParaRPr lang="en-US" sz="1200" dirty="0"/>
          </a:p>
        </p:txBody>
      </p:sp>
    </p:spTree>
    <p:extLst>
      <p:ext uri="{BB962C8B-B14F-4D97-AF65-F5344CB8AC3E}">
        <p14:creationId xmlns:p14="http://schemas.microsoft.com/office/powerpoint/2010/main" val="2297296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Use of Sources</a:t>
            </a:r>
            <a:endParaRPr lang="en-US"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717176" y="1825625"/>
            <a:ext cx="7626724" cy="4109010"/>
          </a:xfrm>
        </p:spPr>
        <p:txBody>
          <a:bodyPr>
            <a:normAutofit fontScale="70000" lnSpcReduction="20000"/>
          </a:bodyPr>
          <a:lstStyle/>
          <a:p>
            <a:pPr marL="0" indent="0">
              <a:lnSpc>
                <a:spcPct val="120000"/>
              </a:lnSpc>
              <a:spcBef>
                <a:spcPts val="0"/>
              </a:spcBef>
              <a:spcAft>
                <a:spcPts val="1800"/>
              </a:spcAft>
              <a:buNone/>
            </a:pPr>
            <a:r>
              <a:rPr lang="en-US" sz="4000" b="1" dirty="0">
                <a:solidFill>
                  <a:schemeClr val="accent1"/>
                </a:solidFill>
                <a:latin typeface="Calibri" panose="020F0502020204030204" pitchFamily="34" charset="0"/>
                <a:cs typeface="Calibri" panose="020F0502020204030204" pitchFamily="34" charset="0"/>
              </a:rPr>
              <a:t>5</a:t>
            </a:r>
            <a:r>
              <a:rPr lang="en-US" sz="4000" b="1" dirty="0">
                <a:latin typeface="Calibri" panose="020F0502020204030204" pitchFamily="34" charset="0"/>
                <a:cs typeface="Calibri" panose="020F0502020204030204" pitchFamily="34" charset="0"/>
              </a:rPr>
              <a:t> – Specific information / several sources / </a:t>
            </a:r>
            <a:r>
              <a:rPr lang="en-US" sz="4000" b="1" dirty="0" smtClean="0">
                <a:latin typeface="Calibri" panose="020F0502020204030204" pitchFamily="34" charset="0"/>
                <a:cs typeface="Calibri" panose="020F0502020204030204" pitchFamily="34" charset="0"/>
              </a:rPr>
              <a:t>accurately </a:t>
            </a:r>
            <a:r>
              <a:rPr lang="en-US" sz="4000" b="1" dirty="0">
                <a:latin typeface="Calibri" panose="020F0502020204030204" pitchFamily="34" charset="0"/>
                <a:cs typeface="Calibri" panose="020F0502020204030204" pitchFamily="34" charset="0"/>
              </a:rPr>
              <a:t>cited /uses quotations or paraphrases</a:t>
            </a:r>
          </a:p>
          <a:p>
            <a:pPr marL="0" indent="0">
              <a:lnSpc>
                <a:spcPct val="120000"/>
              </a:lnSpc>
              <a:spcBef>
                <a:spcPts val="0"/>
              </a:spcBef>
              <a:spcAft>
                <a:spcPts val="1800"/>
              </a:spcAft>
              <a:buNone/>
            </a:pPr>
            <a:endParaRPr lang="en-US" sz="800" dirty="0">
              <a:latin typeface="Calibri" panose="020F0502020204030204" pitchFamily="34" charset="0"/>
              <a:cs typeface="Calibri" panose="020F0502020204030204" pitchFamily="34" charset="0"/>
            </a:endParaRPr>
          </a:p>
          <a:p>
            <a:pPr marL="0" indent="0">
              <a:lnSpc>
                <a:spcPct val="120000"/>
              </a:lnSpc>
              <a:spcBef>
                <a:spcPts val="0"/>
              </a:spcBef>
              <a:spcAft>
                <a:spcPts val="1800"/>
              </a:spcAft>
              <a:buNone/>
            </a:pPr>
            <a:r>
              <a:rPr lang="en-US" sz="4000" b="1" dirty="0">
                <a:solidFill>
                  <a:schemeClr val="accent5"/>
                </a:solidFill>
                <a:latin typeface="Calibri" panose="020F0502020204030204" pitchFamily="34" charset="0"/>
                <a:cs typeface="Calibri" panose="020F0502020204030204" pitchFamily="34" charset="0"/>
              </a:rPr>
              <a:t>4</a:t>
            </a:r>
            <a:r>
              <a:rPr lang="en-US" sz="4000" b="1" dirty="0">
                <a:latin typeface="Calibri" panose="020F0502020204030204" pitchFamily="34" charset="0"/>
                <a:cs typeface="Calibri" panose="020F0502020204030204" pitchFamily="34" charset="0"/>
              </a:rPr>
              <a:t> – Uses information / several sources / accurately identified /  summarizes or paraphrases</a:t>
            </a:r>
          </a:p>
          <a:p>
            <a:pPr marL="0" indent="0">
              <a:lnSpc>
                <a:spcPct val="120000"/>
              </a:lnSpc>
              <a:spcBef>
                <a:spcPts val="0"/>
              </a:spcBef>
              <a:spcAft>
                <a:spcPts val="1800"/>
              </a:spcAft>
              <a:buNone/>
            </a:pPr>
            <a:endParaRPr lang="en-US" sz="800" b="1" dirty="0">
              <a:latin typeface="Calibri" panose="020F0502020204030204" pitchFamily="34" charset="0"/>
              <a:cs typeface="Calibri" panose="020F0502020204030204" pitchFamily="34" charset="0"/>
            </a:endParaRPr>
          </a:p>
          <a:p>
            <a:pPr marL="0" indent="0">
              <a:lnSpc>
                <a:spcPct val="120000"/>
              </a:lnSpc>
              <a:spcBef>
                <a:spcPts val="0"/>
              </a:spcBef>
              <a:spcAft>
                <a:spcPts val="1800"/>
              </a:spcAft>
              <a:buNone/>
            </a:pPr>
            <a:r>
              <a:rPr lang="en-US" sz="4000" b="1" dirty="0">
                <a:solidFill>
                  <a:schemeClr val="accent4"/>
                </a:solidFill>
                <a:latin typeface="Calibri" panose="020F0502020204030204" pitchFamily="34" charset="0"/>
                <a:cs typeface="Calibri" panose="020F0502020204030204" pitchFamily="34" charset="0"/>
              </a:rPr>
              <a:t>3</a:t>
            </a:r>
            <a:r>
              <a:rPr lang="en-US" sz="4000" b="1" dirty="0">
                <a:latin typeface="Calibri" panose="020F0502020204030204" pitchFamily="34" charset="0"/>
                <a:cs typeface="Calibri" panose="020F0502020204030204" pitchFamily="34" charset="0"/>
              </a:rPr>
              <a:t> – Some information / mainly one source / may </a:t>
            </a:r>
            <a:r>
              <a:rPr lang="en-US" sz="4000" b="1" dirty="0" smtClean="0">
                <a:latin typeface="Calibri" panose="020F0502020204030204" pitchFamily="34" charset="0"/>
                <a:cs typeface="Calibri" panose="020F0502020204030204" pitchFamily="34" charset="0"/>
              </a:rPr>
              <a:t>be incorrectly </a:t>
            </a:r>
            <a:r>
              <a:rPr lang="en-US" sz="4000" b="1" dirty="0">
                <a:latin typeface="Calibri" panose="020F0502020204030204" pitchFamily="34" charset="0"/>
                <a:cs typeface="Calibri" panose="020F0502020204030204" pitchFamily="34" charset="0"/>
              </a:rPr>
              <a:t>identified / may include copied </a:t>
            </a:r>
            <a:r>
              <a:rPr lang="en-US" sz="4000" b="1" dirty="0" smtClean="0">
                <a:latin typeface="Calibri" panose="020F0502020204030204" pitchFamily="34" charset="0"/>
                <a:cs typeface="Calibri" panose="020F0502020204030204" pitchFamily="34" charset="0"/>
              </a:rPr>
              <a:t>text</a:t>
            </a:r>
            <a:endParaRPr lang="en-US" sz="4000" dirty="0">
              <a:latin typeface="Calibri" panose="020F0502020204030204" pitchFamily="34" charset="0"/>
              <a:cs typeface="Calibri" panose="020F0502020204030204" pitchFamily="34" charset="0"/>
            </a:endParaRPr>
          </a:p>
        </p:txBody>
      </p:sp>
      <p:pic>
        <p:nvPicPr>
          <p:cNvPr id="2" name="Picture 1" title="reference book graphic object "/>
          <p:cNvPicPr>
            <a:picLocks noChangeAspect="1"/>
          </p:cNvPicPr>
          <p:nvPr/>
        </p:nvPicPr>
        <p:blipFill rotWithShape="1">
          <a:blip r:embed="rId3"/>
          <a:srcRect l="13018" r="18343"/>
          <a:stretch/>
        </p:blipFill>
        <p:spPr>
          <a:xfrm>
            <a:off x="8598795" y="1894819"/>
            <a:ext cx="2902923" cy="1700514"/>
          </a:xfrm>
          <a:prstGeom prst="rect">
            <a:avLst/>
          </a:prstGeom>
        </p:spPr>
      </p:pic>
      <p:sp>
        <p:nvSpPr>
          <p:cNvPr id="3" name="TextBox 2"/>
          <p:cNvSpPr txBox="1"/>
          <p:nvPr/>
        </p:nvSpPr>
        <p:spPr>
          <a:xfrm>
            <a:off x="9219577" y="6272641"/>
            <a:ext cx="1661358" cy="276999"/>
          </a:xfrm>
          <a:prstGeom prst="rect">
            <a:avLst/>
          </a:prstGeom>
          <a:noFill/>
        </p:spPr>
        <p:txBody>
          <a:bodyPr wrap="square" rtlCol="0">
            <a:spAutoFit/>
          </a:bodyPr>
          <a:lstStyle/>
          <a:p>
            <a:pPr algn="r"/>
            <a:r>
              <a:rPr lang="en-US" sz="1200" dirty="0"/>
              <a:t>Photo: </a:t>
            </a:r>
            <a:r>
              <a:rPr lang="en-US" sz="1200" dirty="0">
                <a:hlinkClick r:id="rId4"/>
              </a:rPr>
              <a:t>Pixabay</a:t>
            </a:r>
            <a:endParaRPr lang="en-US" sz="1200" dirty="0"/>
          </a:p>
        </p:txBody>
      </p:sp>
    </p:spTree>
    <p:extLst>
      <p:ext uri="{BB962C8B-B14F-4D97-AF65-F5344CB8AC3E}">
        <p14:creationId xmlns:p14="http://schemas.microsoft.com/office/powerpoint/2010/main" val="34293954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mbria" panose="02040503050406030204" pitchFamily="18" charset="0"/>
              </a:rPr>
              <a:t>Questions or Clarifications?</a:t>
            </a:r>
            <a:endParaRPr lang="en-US" b="1" dirty="0">
              <a:latin typeface="Cambria" panose="02040503050406030204" pitchFamily="18" charset="0"/>
            </a:endParaRPr>
          </a:p>
        </p:txBody>
      </p:sp>
      <p:pic>
        <p:nvPicPr>
          <p:cNvPr id="6" name="Picture 5" title="question graphic object "/>
          <p:cNvPicPr>
            <a:picLocks noChangeAspect="1"/>
          </p:cNvPicPr>
          <p:nvPr/>
        </p:nvPicPr>
        <p:blipFill rotWithShape="1">
          <a:blip r:embed="rId3"/>
          <a:srcRect l="5087"/>
          <a:stretch/>
        </p:blipFill>
        <p:spPr>
          <a:xfrm>
            <a:off x="3676065" y="2228823"/>
            <a:ext cx="4535347" cy="3374727"/>
          </a:xfrm>
          <a:prstGeom prst="rect">
            <a:avLst/>
          </a:prstGeom>
        </p:spPr>
      </p:pic>
      <p:sp>
        <p:nvSpPr>
          <p:cNvPr id="5" name="TextBox 4"/>
          <p:cNvSpPr txBox="1"/>
          <p:nvPr/>
        </p:nvSpPr>
        <p:spPr>
          <a:xfrm>
            <a:off x="8320268" y="6164164"/>
            <a:ext cx="2169994" cy="307777"/>
          </a:xfrm>
          <a:prstGeom prst="rect">
            <a:avLst/>
          </a:prstGeom>
          <a:noFill/>
        </p:spPr>
        <p:txBody>
          <a:bodyPr wrap="square" rtlCol="0">
            <a:spAutoFit/>
          </a:bodyPr>
          <a:lstStyle/>
          <a:p>
            <a:pPr algn="r"/>
            <a:r>
              <a:rPr lang="en-US" sz="1400" dirty="0">
                <a:latin typeface="Cambria" panose="02040503050406030204" pitchFamily="18" charset="0"/>
              </a:rPr>
              <a:t>Photo: </a:t>
            </a:r>
            <a:r>
              <a:rPr lang="en-US" sz="1400" dirty="0">
                <a:latin typeface="Cambria" panose="02040503050406030204" pitchFamily="18" charset="0"/>
                <a:hlinkClick r:id="rId4"/>
              </a:rPr>
              <a:t>Pixabay</a:t>
            </a:r>
            <a:endParaRPr lang="en-US" sz="1400" dirty="0">
              <a:latin typeface="Cambria" panose="02040503050406030204" pitchFamily="18" charset="0"/>
            </a:endParaRPr>
          </a:p>
        </p:txBody>
      </p:sp>
      <p:sp>
        <p:nvSpPr>
          <p:cNvPr id="3" name="Rectangle 2"/>
          <p:cNvSpPr/>
          <p:nvPr/>
        </p:nvSpPr>
        <p:spPr>
          <a:xfrm>
            <a:off x="4362442" y="5979498"/>
            <a:ext cx="3070071" cy="369332"/>
          </a:xfrm>
          <a:prstGeom prst="rect">
            <a:avLst/>
          </a:prstGeom>
        </p:spPr>
        <p:txBody>
          <a:bodyPr wrap="none">
            <a:spAutoFit/>
          </a:bodyPr>
          <a:lstStyle/>
          <a:p>
            <a:r>
              <a:rPr lang="en-US" dirty="0">
                <a:hlinkClick r:id="rId5"/>
              </a:rPr>
              <a:t>https://</a:t>
            </a:r>
            <a:r>
              <a:rPr lang="en-US" dirty="0" smtClean="0">
                <a:hlinkClick r:id="rId5"/>
              </a:rPr>
              <a:t>tinyurl.com/2p8eryem</a:t>
            </a:r>
            <a:r>
              <a:rPr lang="en-US" dirty="0" smtClean="0"/>
              <a:t> </a:t>
            </a:r>
            <a:endParaRPr lang="en-US" dirty="0"/>
          </a:p>
        </p:txBody>
      </p:sp>
    </p:spTree>
    <p:extLst>
      <p:ext uri="{BB962C8B-B14F-4D97-AF65-F5344CB8AC3E}">
        <p14:creationId xmlns:p14="http://schemas.microsoft.com/office/powerpoint/2010/main" val="30913517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702" y="2508606"/>
            <a:ext cx="4280703" cy="3516353"/>
          </a:xfrm>
        </p:spPr>
        <p:txBody>
          <a:bodyPr>
            <a:normAutofit fontScale="90000"/>
          </a:bodyPr>
          <a:lstStyle/>
          <a:p>
            <a:r>
              <a:rPr lang="en-US" b="1" dirty="0" smtClean="0"/>
              <a:t>Goal 3: </a:t>
            </a:r>
            <a:br>
              <a:rPr lang="en-US" b="1" dirty="0" smtClean="0"/>
            </a:br>
            <a:r>
              <a:rPr lang="en-US" b="1" dirty="0" smtClean="0"/>
              <a:t/>
            </a:r>
            <a:br>
              <a:rPr lang="en-US" b="1" dirty="0" smtClean="0"/>
            </a:br>
            <a:r>
              <a:rPr lang="en-US" dirty="0"/>
              <a:t>Collaboratively score a writing work sample to build a common understanding of proficiency.</a:t>
            </a:r>
            <a:br>
              <a:rPr lang="en-US" dirty="0"/>
            </a:br>
            <a:endParaRPr lang="en-US" b="1" dirty="0"/>
          </a:p>
        </p:txBody>
      </p:sp>
      <p:pic>
        <p:nvPicPr>
          <p:cNvPr id="4" name="Picture 7" title="connecting two blue puzzle pie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376" y="2508606"/>
            <a:ext cx="4769783" cy="1927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5740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Activity: Providing a Task </a:t>
            </a:r>
            <a:endParaRPr lang="en-US" b="1" dirty="0"/>
          </a:p>
        </p:txBody>
      </p:sp>
      <p:sp>
        <p:nvSpPr>
          <p:cNvPr id="6" name="Content Placeholder 5"/>
          <p:cNvSpPr>
            <a:spLocks noGrp="1"/>
          </p:cNvSpPr>
          <p:nvPr>
            <p:ph idx="1"/>
          </p:nvPr>
        </p:nvSpPr>
        <p:spPr/>
        <p:txBody>
          <a:bodyPr>
            <a:normAutofit/>
          </a:bodyPr>
          <a:lstStyle/>
          <a:p>
            <a:pPr marL="0" indent="0">
              <a:lnSpc>
                <a:spcPct val="100000"/>
              </a:lnSpc>
              <a:spcBef>
                <a:spcPts val="0"/>
              </a:spcBef>
              <a:buSzPts val="2800"/>
              <a:buNone/>
            </a:pPr>
            <a:r>
              <a:rPr lang="en-US" sz="2800" dirty="0">
                <a:solidFill>
                  <a:prstClr val="black"/>
                </a:solidFill>
              </a:rPr>
              <a:t>While the Standards delineate specific expectations in reading, writing, speaking, listening, and language, </a:t>
            </a:r>
            <a:r>
              <a:rPr lang="en-US" sz="2800" b="1" dirty="0">
                <a:solidFill>
                  <a:srgbClr val="FF0000"/>
                </a:solidFill>
              </a:rPr>
              <a:t>each standard need </a:t>
            </a:r>
            <a:r>
              <a:rPr lang="en-US" sz="2800" b="1" u="sng" dirty="0">
                <a:solidFill>
                  <a:srgbClr val="FF0000"/>
                </a:solidFill>
              </a:rPr>
              <a:t>not</a:t>
            </a:r>
            <a:r>
              <a:rPr lang="en-US" sz="2800" b="1" dirty="0">
                <a:solidFill>
                  <a:srgbClr val="FF0000"/>
                </a:solidFill>
              </a:rPr>
              <a:t> be a separate focus</a:t>
            </a:r>
            <a:r>
              <a:rPr lang="en-US" sz="2800" dirty="0">
                <a:solidFill>
                  <a:prstClr val="black"/>
                </a:solidFill>
              </a:rPr>
              <a:t> for instruction and assessment. </a:t>
            </a:r>
          </a:p>
          <a:p>
            <a:pPr marL="0" indent="0">
              <a:lnSpc>
                <a:spcPct val="100000"/>
              </a:lnSpc>
              <a:spcBef>
                <a:spcPts val="1200"/>
              </a:spcBef>
              <a:spcAft>
                <a:spcPts val="1800"/>
              </a:spcAft>
              <a:buClr>
                <a:srgbClr val="007F43"/>
              </a:buClr>
              <a:buSzPts val="2800"/>
              <a:buNone/>
            </a:pPr>
            <a:r>
              <a:rPr lang="en-US" sz="2800" b="1" i="1" u="sng" dirty="0" smtClean="0">
                <a:solidFill>
                  <a:srgbClr val="007F43"/>
                </a:solidFill>
              </a:rPr>
              <a:t>Often</a:t>
            </a:r>
            <a:r>
              <a:rPr lang="en-US" sz="2800" i="1" dirty="0">
                <a:solidFill>
                  <a:srgbClr val="007F43"/>
                </a:solidFill>
              </a:rPr>
              <a:t>, </a:t>
            </a:r>
            <a:r>
              <a:rPr lang="en-US" sz="2800" b="1" i="1" dirty="0">
                <a:solidFill>
                  <a:srgbClr val="007F43"/>
                </a:solidFill>
              </a:rPr>
              <a:t>several standards can be (bundled) addressed by a single rich task (learning target). </a:t>
            </a:r>
            <a:endParaRPr lang="en-US" sz="2800" b="1" i="1" dirty="0" smtClean="0">
              <a:solidFill>
                <a:srgbClr val="007F43"/>
              </a:solidFill>
            </a:endParaRPr>
          </a:p>
          <a:p>
            <a:pPr marL="0" indent="0">
              <a:lnSpc>
                <a:spcPct val="100000"/>
              </a:lnSpc>
              <a:spcBef>
                <a:spcPts val="1200"/>
              </a:spcBef>
              <a:buClr>
                <a:srgbClr val="007F43"/>
              </a:buClr>
              <a:buSzPts val="2800"/>
              <a:buNone/>
            </a:pPr>
            <a:r>
              <a:rPr lang="en-US" sz="2800" b="1" i="1" dirty="0" smtClean="0">
                <a:solidFill>
                  <a:schemeClr val="accent1"/>
                </a:solidFill>
              </a:rPr>
              <a:t>Activity</a:t>
            </a:r>
            <a:r>
              <a:rPr lang="en-US" sz="2800" b="1" i="1" dirty="0">
                <a:solidFill>
                  <a:schemeClr val="accent1"/>
                </a:solidFill>
              </a:rPr>
              <a:t>: </a:t>
            </a:r>
            <a:r>
              <a:rPr lang="en-US" sz="2800" i="1" dirty="0">
                <a:solidFill>
                  <a:schemeClr val="accent1"/>
                </a:solidFill>
              </a:rPr>
              <a:t>We will pause her for a </a:t>
            </a:r>
            <a:r>
              <a:rPr lang="en-US" sz="2800" i="1" dirty="0" smtClean="0">
                <a:solidFill>
                  <a:schemeClr val="accent1"/>
                </a:solidFill>
              </a:rPr>
              <a:t>moment and </a:t>
            </a:r>
            <a:r>
              <a:rPr lang="en-US" sz="2800" i="1" dirty="0">
                <a:solidFill>
                  <a:schemeClr val="accent1"/>
                </a:solidFill>
              </a:rPr>
              <a:t>provide approximately 7 – 8  minutes to read the task and sources so that you are familiar with the context shared with students</a:t>
            </a:r>
            <a:r>
              <a:rPr lang="en-US" sz="2800" i="1" dirty="0" smtClean="0">
                <a:solidFill>
                  <a:schemeClr val="accent1"/>
                </a:solidFill>
              </a:rPr>
              <a:t>. Please read the task materials.</a:t>
            </a:r>
            <a:endParaRPr lang="en-US" i="1" dirty="0">
              <a:solidFill>
                <a:schemeClr val="accent1"/>
              </a:solidFill>
            </a:endParaRPr>
          </a:p>
        </p:txBody>
      </p:sp>
      <p:sp>
        <p:nvSpPr>
          <p:cNvPr id="4" name="Rectangle 3"/>
          <p:cNvSpPr/>
          <p:nvPr/>
        </p:nvSpPr>
        <p:spPr>
          <a:xfrm>
            <a:off x="4567807" y="6052849"/>
            <a:ext cx="3175228" cy="369332"/>
          </a:xfrm>
          <a:prstGeom prst="rect">
            <a:avLst/>
          </a:prstGeom>
        </p:spPr>
        <p:txBody>
          <a:bodyPr wrap="none">
            <a:spAutoFit/>
          </a:bodyPr>
          <a:lstStyle/>
          <a:p>
            <a:r>
              <a:rPr lang="en-US" b="1" dirty="0">
                <a:hlinkClick r:id="rId3"/>
              </a:rPr>
              <a:t>https://</a:t>
            </a:r>
            <a:r>
              <a:rPr lang="en-US" b="1" dirty="0" smtClean="0">
                <a:hlinkClick r:id="rId3"/>
              </a:rPr>
              <a:t>tinyurl.com/4phvekym</a:t>
            </a:r>
            <a:r>
              <a:rPr lang="en-US" b="1" dirty="0" smtClean="0"/>
              <a:t> </a:t>
            </a:r>
            <a:endParaRPr lang="en-US" b="1" dirty="0"/>
          </a:p>
        </p:txBody>
      </p:sp>
      <p:sp>
        <p:nvSpPr>
          <p:cNvPr id="2" name="Footer Placeholder 1"/>
          <p:cNvSpPr>
            <a:spLocks noGrp="1"/>
          </p:cNvSpPr>
          <p:nvPr>
            <p:ph type="ftr" sz="quarter" idx="11"/>
          </p:nvPr>
        </p:nvSpPr>
        <p:spPr/>
        <p:txBody>
          <a:bodyPr/>
          <a:lstStyle/>
          <a:p>
            <a:r>
              <a:rPr lang="en-US" smtClean="0"/>
              <a:t>Oregon Department of Education</a:t>
            </a:r>
            <a:endParaRPr lang="en-US" dirty="0"/>
          </a:p>
        </p:txBody>
      </p:sp>
      <p:sp>
        <p:nvSpPr>
          <p:cNvPr id="3" name="Slide Number Placeholder 2" hidden="1"/>
          <p:cNvSpPr>
            <a:spLocks noGrp="1"/>
          </p:cNvSpPr>
          <p:nvPr>
            <p:ph type="sldNum" sz="quarter" idx="12"/>
          </p:nvPr>
        </p:nvSpPr>
        <p:spPr/>
        <p:txBody>
          <a:bodyPr/>
          <a:lstStyle/>
          <a:p>
            <a:fld id="{357F5B69-6281-4C1F-8C38-6DA0F56DA430}" type="slidenum">
              <a:rPr lang="en-US" smtClean="0"/>
              <a:pPr/>
              <a:t>37</a:t>
            </a:fld>
            <a:endParaRPr lang="en-US" dirty="0"/>
          </a:p>
        </p:txBody>
      </p:sp>
    </p:spTree>
    <p:extLst>
      <p:ext uri="{BB962C8B-B14F-4D97-AF65-F5344CB8AC3E}">
        <p14:creationId xmlns:p14="http://schemas.microsoft.com/office/powerpoint/2010/main" val="3473589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Scoring Calibration</a:t>
            </a:r>
            <a:endParaRPr lang="en-US"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38</a:t>
            </a:fld>
            <a:endParaRPr lang="en-US" dirty="0"/>
          </a:p>
        </p:txBody>
      </p:sp>
    </p:spTree>
    <p:extLst>
      <p:ext uri="{BB962C8B-B14F-4D97-AF65-F5344CB8AC3E}">
        <p14:creationId xmlns:p14="http://schemas.microsoft.com/office/powerpoint/2010/main" val="646773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anose="020F0502020204030204" pitchFamily="34" charset="0"/>
                <a:cs typeface="Calibri" panose="020F0502020204030204" pitchFamily="34" charset="0"/>
              </a:rPr>
              <a:t>Anchor Papers</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a:bodyPr>
          <a:lstStyle/>
          <a:p>
            <a:pPr marL="0" indent="0">
              <a:buNone/>
            </a:pPr>
            <a:r>
              <a:rPr lang="en-US" sz="4000" dirty="0">
                <a:latin typeface="Calibri" panose="020F0502020204030204" pitchFamily="34" charset="0"/>
                <a:cs typeface="Calibri" panose="020F0502020204030204" pitchFamily="34" charset="0"/>
              </a:rPr>
              <a:t>Examples of student work that </a:t>
            </a:r>
            <a:r>
              <a:rPr lang="en-US" sz="4000" b="1" dirty="0">
                <a:latin typeface="Calibri" panose="020F0502020204030204" pitchFamily="34" charset="0"/>
                <a:cs typeface="Calibri" panose="020F0502020204030204" pitchFamily="34" charset="0"/>
              </a:rPr>
              <a:t>exemplify the attributes of a certain score level </a:t>
            </a:r>
            <a:r>
              <a:rPr lang="en-US" sz="4000" dirty="0">
                <a:latin typeface="Calibri" panose="020F0502020204030204" pitchFamily="34" charset="0"/>
                <a:cs typeface="Calibri" panose="020F0502020204030204" pitchFamily="34" charset="0"/>
              </a:rPr>
              <a:t>and that </a:t>
            </a:r>
            <a:r>
              <a:rPr lang="en-US" sz="4000" b="1" dirty="0">
                <a:latin typeface="Calibri" panose="020F0502020204030204" pitchFamily="34" charset="0"/>
                <a:cs typeface="Calibri" panose="020F0502020204030204" pitchFamily="34" charset="0"/>
              </a:rPr>
              <a:t>serve as a standard</a:t>
            </a:r>
            <a:r>
              <a:rPr lang="en-US" sz="4000" dirty="0">
                <a:latin typeface="Calibri" panose="020F0502020204030204" pitchFamily="34" charset="0"/>
                <a:cs typeface="Calibri" panose="020F0502020204030204" pitchFamily="34" charset="0"/>
              </a:rPr>
              <a:t> against which other papers or performances can be judged.</a:t>
            </a:r>
          </a:p>
        </p:txBody>
      </p:sp>
      <p:pic>
        <p:nvPicPr>
          <p:cNvPr id="4" name="Picture 2" descr="https://media.licdn.com/media-proxy/ext?w=800&amp;h=800&amp;hash=SBeZ0I7q9y08lNBxFhNSrA0IN3U%3D&amp;ora=1%2CaFBCTXdkRmpGL2lvQUFBPQ%2CxAVta5g-0R6nlh8Tw1It6a2FowGz60oISJLOTW3hGTrbi6DxERaYCLauCMPQ1QpQCV1w4X5GBbTWJ0q7b9nVLvaIH4UM_-6hWuSebj0lOUkYslNFwOYWbCAun5-fV8LqTSR7h9ZfIyWt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497" y="3867952"/>
            <a:ext cx="3606362" cy="206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8489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a:latin typeface="Calibri" panose="020F0502020204030204" pitchFamily="34" charset="0"/>
                <a:cs typeface="Calibri" panose="020F0502020204030204" pitchFamily="34" charset="0"/>
              </a:rPr>
              <a:t>Equity of voice</a:t>
            </a:r>
          </a:p>
          <a:p>
            <a:r>
              <a:rPr lang="en-US" sz="3600" dirty="0">
                <a:latin typeface="Calibri" panose="020F0502020204030204" pitchFamily="34" charset="0"/>
                <a:cs typeface="Calibri" panose="020F0502020204030204" pitchFamily="34" charset="0"/>
              </a:rPr>
              <a:t>Active listening</a:t>
            </a:r>
          </a:p>
          <a:p>
            <a:r>
              <a:rPr lang="en-US" sz="3600" dirty="0">
                <a:latin typeface="Calibri" panose="020F0502020204030204" pitchFamily="34" charset="0"/>
                <a:cs typeface="Calibri" panose="020F0502020204030204" pitchFamily="34" charset="0"/>
              </a:rPr>
              <a:t>Respect for all perspectives</a:t>
            </a:r>
          </a:p>
          <a:p>
            <a:r>
              <a:rPr lang="en-US" sz="3600" dirty="0">
                <a:latin typeface="Calibri" panose="020F0502020204030204" pitchFamily="34" charset="0"/>
                <a:cs typeface="Calibri" panose="020F0502020204030204" pitchFamily="34" charset="0"/>
              </a:rPr>
              <a:t>Confidential and safe</a:t>
            </a:r>
          </a:p>
          <a:p>
            <a:r>
              <a:rPr lang="en-US" sz="3600" dirty="0">
                <a:latin typeface="Calibri" panose="020F0502020204030204" pitchFamily="34" charset="0"/>
                <a:cs typeface="Calibri" panose="020F0502020204030204" pitchFamily="34" charset="0"/>
              </a:rPr>
              <a:t>Self-monitor use of electronics/distractions</a:t>
            </a:r>
          </a:p>
        </p:txBody>
      </p:sp>
      <p:sp>
        <p:nvSpPr>
          <p:cNvPr id="2" name="Title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Collaborative Work Norms</a:t>
            </a:r>
          </a:p>
        </p:txBody>
      </p:sp>
    </p:spTree>
    <p:extLst>
      <p:ext uri="{BB962C8B-B14F-4D97-AF65-F5344CB8AC3E}">
        <p14:creationId xmlns:p14="http://schemas.microsoft.com/office/powerpoint/2010/main" val="1668520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Gathering Evidence and Scoring</a:t>
            </a:r>
            <a:endParaRPr lang="en-US" b="1" dirty="0"/>
          </a:p>
        </p:txBody>
      </p:sp>
      <p:sp>
        <p:nvSpPr>
          <p:cNvPr id="10" name="Rectangle 9"/>
          <p:cNvSpPr/>
          <p:nvPr/>
        </p:nvSpPr>
        <p:spPr>
          <a:xfrm>
            <a:off x="609600" y="1973329"/>
            <a:ext cx="4637313" cy="3785652"/>
          </a:xfrm>
          <a:prstGeom prst="rect">
            <a:avLst/>
          </a:prstGeom>
        </p:spPr>
        <p:txBody>
          <a:bodyPr wrap="square">
            <a:spAutoFit/>
          </a:bodyPr>
          <a:lstStyle/>
          <a:p>
            <a:r>
              <a:rPr lang="en-US" sz="4000" b="1" dirty="0" smtClean="0"/>
              <a:t>Preponderance </a:t>
            </a:r>
            <a:r>
              <a:rPr lang="en-US" sz="4000" b="1" dirty="0"/>
              <a:t>of evidence - </a:t>
            </a:r>
            <a:r>
              <a:rPr lang="en-US" sz="4000" i="1" dirty="0"/>
              <a:t>the greater weight of the evidence to decide in favor of one side or the other. </a:t>
            </a:r>
          </a:p>
        </p:txBody>
      </p:sp>
      <p:pic>
        <p:nvPicPr>
          <p:cNvPr id="7" name="Picture 6" title="graphic object "/>
          <p:cNvPicPr>
            <a:picLocks noChangeAspect="1"/>
          </p:cNvPicPr>
          <p:nvPr/>
        </p:nvPicPr>
        <p:blipFill>
          <a:blip r:embed="rId3"/>
          <a:stretch>
            <a:fillRect/>
          </a:stretch>
        </p:blipFill>
        <p:spPr>
          <a:xfrm>
            <a:off x="5916270" y="1989174"/>
            <a:ext cx="5388659" cy="3753962"/>
          </a:xfrm>
          <a:prstGeom prst="rect">
            <a:avLst/>
          </a:prstGeom>
        </p:spPr>
      </p:pic>
      <p:sp>
        <p:nvSpPr>
          <p:cNvPr id="9" name="TextBox 8"/>
          <p:cNvSpPr txBox="1"/>
          <p:nvPr/>
        </p:nvSpPr>
        <p:spPr>
          <a:xfrm>
            <a:off x="8993199" y="6168466"/>
            <a:ext cx="1912932" cy="307777"/>
          </a:xfrm>
          <a:prstGeom prst="rect">
            <a:avLst/>
          </a:prstGeom>
          <a:noFill/>
        </p:spPr>
        <p:txBody>
          <a:bodyPr wrap="square" rtlCol="0">
            <a:spAutoFit/>
          </a:bodyPr>
          <a:lstStyle/>
          <a:p>
            <a:pPr algn="r"/>
            <a:r>
              <a:rPr lang="en-US" sz="1400" dirty="0">
                <a:solidFill>
                  <a:schemeClr val="tx1">
                    <a:lumMod val="85000"/>
                    <a:lumOff val="15000"/>
                  </a:schemeClr>
                </a:solidFill>
                <a:latin typeface="Cambria" panose="02040503050406030204" pitchFamily="18" charset="0"/>
              </a:rPr>
              <a:t>Photo: </a:t>
            </a:r>
            <a:r>
              <a:rPr lang="en-US" sz="1400" dirty="0">
                <a:solidFill>
                  <a:schemeClr val="bg1">
                    <a:lumMod val="75000"/>
                  </a:schemeClr>
                </a:solidFill>
                <a:latin typeface="Cambria" panose="02040503050406030204" pitchFamily="18" charset="0"/>
                <a:hlinkClick r:id="rId4"/>
              </a:rPr>
              <a:t>Pixabay</a:t>
            </a:r>
            <a:endParaRPr lang="en-US" sz="1400" dirty="0">
              <a:solidFill>
                <a:schemeClr val="bg1">
                  <a:lumMod val="75000"/>
                </a:schemeClr>
              </a:solidFill>
              <a:latin typeface="Cambria" panose="02040503050406030204" pitchFamily="18" charset="0"/>
            </a:endParaRPr>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Tree>
    <p:extLst>
      <p:ext uri="{BB962C8B-B14F-4D97-AF65-F5344CB8AC3E}">
        <p14:creationId xmlns:p14="http://schemas.microsoft.com/office/powerpoint/2010/main" val="209176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Gathering Evidence and Scoring</a:t>
            </a:r>
            <a:endParaRPr lang="en-US" b="1" dirty="0"/>
          </a:p>
        </p:txBody>
      </p:sp>
      <p:sp>
        <p:nvSpPr>
          <p:cNvPr id="10" name="Rectangle 9"/>
          <p:cNvSpPr/>
          <p:nvPr/>
        </p:nvSpPr>
        <p:spPr>
          <a:xfrm>
            <a:off x="609600" y="1837258"/>
            <a:ext cx="6291943" cy="4801314"/>
          </a:xfrm>
          <a:prstGeom prst="rect">
            <a:avLst/>
          </a:prstGeom>
        </p:spPr>
        <p:txBody>
          <a:bodyPr wrap="square">
            <a:spAutoFit/>
          </a:bodyPr>
          <a:lstStyle/>
          <a:p>
            <a:pPr>
              <a:spcAft>
                <a:spcPts val="1200"/>
              </a:spcAft>
            </a:pPr>
            <a:r>
              <a:rPr lang="en-US" sz="3200" b="1" dirty="0"/>
              <a:t>Step 1: </a:t>
            </a:r>
            <a:r>
              <a:rPr lang="en-US" sz="3200" b="1" dirty="0" smtClean="0"/>
              <a:t>Individually Read </a:t>
            </a:r>
            <a:r>
              <a:rPr lang="en-US" sz="3200" b="1" dirty="0"/>
              <a:t>and </a:t>
            </a:r>
            <a:r>
              <a:rPr lang="en-US" sz="3200" b="1" dirty="0" smtClean="0"/>
              <a:t>Identify Evidence</a:t>
            </a:r>
          </a:p>
          <a:p>
            <a:pPr marL="571500" indent="-571500">
              <a:buFont typeface="Arial" panose="020B0604020202020204" pitchFamily="34" charset="0"/>
              <a:buChar char="•"/>
            </a:pPr>
            <a:r>
              <a:rPr lang="en-US" sz="3200" dirty="0"/>
              <a:t>Identify evidence related to each trait while reading the student </a:t>
            </a:r>
            <a:r>
              <a:rPr lang="en-US" sz="3200" dirty="0" smtClean="0"/>
              <a:t>writing</a:t>
            </a:r>
          </a:p>
          <a:p>
            <a:pPr marL="571500" indent="-571500">
              <a:buFont typeface="Arial" panose="020B0604020202020204" pitchFamily="34" charset="0"/>
              <a:buChar char="•"/>
            </a:pPr>
            <a:r>
              <a:rPr lang="en-US" sz="3200" dirty="0" smtClean="0"/>
              <a:t>Refer to the key words you identified and writing trait themes</a:t>
            </a:r>
            <a:endParaRPr lang="en-US" sz="3200" dirty="0"/>
          </a:p>
          <a:p>
            <a:endParaRPr lang="en-US" sz="4000" i="1" dirty="0"/>
          </a:p>
        </p:txBody>
      </p:sp>
      <p:sp>
        <p:nvSpPr>
          <p:cNvPr id="8" name="Content Placeholder 4"/>
          <p:cNvSpPr>
            <a:spLocks noGrp="1"/>
          </p:cNvSpPr>
          <p:nvPr>
            <p:ph sz="half" idx="4294967295"/>
          </p:nvPr>
        </p:nvSpPr>
        <p:spPr>
          <a:xfrm>
            <a:off x="8039100" y="2139409"/>
            <a:ext cx="2732315" cy="3344635"/>
          </a:xfrm>
          <a:ln w="57150">
            <a:solidFill>
              <a:schemeClr val="accent1"/>
            </a:solidFill>
          </a:ln>
        </p:spPr>
        <p:txBody>
          <a:bodyPr>
            <a:normAutofit/>
          </a:bodyPr>
          <a:lstStyle/>
          <a:p>
            <a:r>
              <a:rPr lang="en-US" dirty="0" smtClean="0">
                <a:latin typeface="+mj-lt"/>
              </a:rPr>
              <a:t>Ideas and Content</a:t>
            </a:r>
          </a:p>
          <a:p>
            <a:r>
              <a:rPr lang="en-US" dirty="0" smtClean="0">
                <a:latin typeface="+mj-lt"/>
              </a:rPr>
              <a:t>Organization</a:t>
            </a:r>
          </a:p>
          <a:p>
            <a:r>
              <a:rPr lang="en-US" dirty="0" smtClean="0">
                <a:latin typeface="+mj-lt"/>
              </a:rPr>
              <a:t>Voice</a:t>
            </a:r>
          </a:p>
          <a:p>
            <a:r>
              <a:rPr lang="en-US" dirty="0" smtClean="0">
                <a:latin typeface="+mj-lt"/>
              </a:rPr>
              <a:t>Word Choice</a:t>
            </a:r>
          </a:p>
          <a:p>
            <a:r>
              <a:rPr lang="en-US" dirty="0" smtClean="0">
                <a:latin typeface="+mj-lt"/>
              </a:rPr>
              <a:t>Sentence Fluency</a:t>
            </a:r>
          </a:p>
          <a:p>
            <a:r>
              <a:rPr lang="en-US" dirty="0" smtClean="0">
                <a:latin typeface="+mj-lt"/>
              </a:rPr>
              <a:t>Conventions</a:t>
            </a:r>
          </a:p>
          <a:p>
            <a:r>
              <a:rPr lang="en-US" u="sng" dirty="0" smtClean="0">
                <a:latin typeface="+mj-lt"/>
              </a:rPr>
              <a:t>Use of Sources</a:t>
            </a:r>
            <a:endParaRPr lang="en-US" u="sng" dirty="0">
              <a:latin typeface="+mj-lt"/>
            </a:endParaRPr>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Tree>
    <p:extLst>
      <p:ext uri="{BB962C8B-B14F-4D97-AF65-F5344CB8AC3E}">
        <p14:creationId xmlns:p14="http://schemas.microsoft.com/office/powerpoint/2010/main" val="959665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Gathering Evidence and Scoring</a:t>
            </a:r>
            <a:endParaRPr lang="en-US" b="1" dirty="0"/>
          </a:p>
        </p:txBody>
      </p:sp>
      <p:sp>
        <p:nvSpPr>
          <p:cNvPr id="10" name="Rectangle 9"/>
          <p:cNvSpPr/>
          <p:nvPr/>
        </p:nvSpPr>
        <p:spPr>
          <a:xfrm>
            <a:off x="609600" y="1973329"/>
            <a:ext cx="11000014" cy="4247317"/>
          </a:xfrm>
          <a:prstGeom prst="rect">
            <a:avLst/>
          </a:prstGeom>
        </p:spPr>
        <p:txBody>
          <a:bodyPr wrap="square">
            <a:spAutoFit/>
          </a:bodyPr>
          <a:lstStyle/>
          <a:p>
            <a:pPr>
              <a:spcAft>
                <a:spcPts val="1200"/>
              </a:spcAft>
            </a:pPr>
            <a:r>
              <a:rPr lang="en-US" sz="4000" b="1" dirty="0"/>
              <a:t>Step 2: Record Key Features from </a:t>
            </a:r>
            <a:r>
              <a:rPr lang="en-US" sz="4000" b="1" dirty="0" smtClean="0"/>
              <a:t>the </a:t>
            </a:r>
            <a:r>
              <a:rPr lang="en-US" sz="4000" b="1" dirty="0"/>
              <a:t>Scoring </a:t>
            </a:r>
            <a:r>
              <a:rPr lang="en-US" sz="4000" b="1" dirty="0" smtClean="0"/>
              <a:t>Guide</a:t>
            </a:r>
          </a:p>
          <a:p>
            <a:pPr marL="457200" indent="-457200">
              <a:buFont typeface="Arial" panose="020B0604020202020204" pitchFamily="34" charset="0"/>
              <a:buChar char="•"/>
            </a:pPr>
            <a:r>
              <a:rPr lang="en-US" sz="3600" dirty="0" smtClean="0"/>
              <a:t>After </a:t>
            </a:r>
            <a:r>
              <a:rPr lang="en-US" sz="3600" dirty="0"/>
              <a:t>you</a:t>
            </a:r>
            <a:r>
              <a:rPr lang="en-US" sz="3600" i="1" dirty="0"/>
              <a:t> identify </a:t>
            </a:r>
            <a:r>
              <a:rPr lang="en-US" sz="3600" dirty="0"/>
              <a:t>pieces of evidence in student essays, record any key vocabulary in the scoring guide as </a:t>
            </a:r>
            <a:r>
              <a:rPr lang="en-US" sz="3600" dirty="0" smtClean="0"/>
              <a:t>evidence</a:t>
            </a:r>
          </a:p>
          <a:p>
            <a:pPr marL="457200" indent="-457200">
              <a:buFont typeface="Arial" panose="020B0604020202020204" pitchFamily="34" charset="0"/>
              <a:buChar char="•"/>
            </a:pPr>
            <a:r>
              <a:rPr lang="en-US" sz="3600" dirty="0" smtClean="0"/>
              <a:t>Look </a:t>
            </a:r>
            <a:r>
              <a:rPr lang="en-US" sz="3600" dirty="0"/>
              <a:t>for a </a:t>
            </a:r>
            <a:r>
              <a:rPr lang="en-US" sz="3600" b="1" dirty="0"/>
              <a:t>preponderance of evidence </a:t>
            </a:r>
            <a:r>
              <a:rPr lang="en-US" sz="3600" dirty="0"/>
              <a:t>to determine a </a:t>
            </a:r>
            <a:r>
              <a:rPr lang="en-US" sz="3600" dirty="0" smtClean="0"/>
              <a:t>score</a:t>
            </a:r>
            <a:endParaRPr lang="en-US" sz="3600" dirty="0"/>
          </a:p>
          <a:p>
            <a:endParaRPr lang="en-US" sz="4000" i="1"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Tree>
    <p:extLst>
      <p:ext uri="{BB962C8B-B14F-4D97-AF65-F5344CB8AC3E}">
        <p14:creationId xmlns:p14="http://schemas.microsoft.com/office/powerpoint/2010/main" val="1798657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Gathering Evidence and Scoring</a:t>
            </a:r>
            <a:endParaRPr lang="en-US" b="1" dirty="0"/>
          </a:p>
        </p:txBody>
      </p:sp>
      <p:sp>
        <p:nvSpPr>
          <p:cNvPr id="10" name="Rectangle 9"/>
          <p:cNvSpPr/>
          <p:nvPr/>
        </p:nvSpPr>
        <p:spPr>
          <a:xfrm>
            <a:off x="440872" y="1765159"/>
            <a:ext cx="9127671" cy="4739759"/>
          </a:xfrm>
          <a:prstGeom prst="rect">
            <a:avLst/>
          </a:prstGeom>
        </p:spPr>
        <p:txBody>
          <a:bodyPr wrap="square">
            <a:spAutoFit/>
          </a:bodyPr>
          <a:lstStyle/>
          <a:p>
            <a:pPr>
              <a:spcAft>
                <a:spcPts val="1200"/>
              </a:spcAft>
            </a:pPr>
            <a:r>
              <a:rPr lang="en-US" sz="4000" b="1" dirty="0"/>
              <a:t>Step 3: Write </a:t>
            </a:r>
            <a:r>
              <a:rPr lang="en-US" sz="4000" b="1" dirty="0" smtClean="0"/>
              <a:t>Your </a:t>
            </a:r>
            <a:r>
              <a:rPr lang="en-US" sz="4000" b="1" dirty="0"/>
              <a:t>Scores on </a:t>
            </a:r>
            <a:r>
              <a:rPr lang="en-US" sz="4000" b="1" dirty="0" smtClean="0"/>
              <a:t>a </a:t>
            </a:r>
            <a:r>
              <a:rPr lang="en-US" sz="4000" b="1" dirty="0"/>
              <a:t>Sticky </a:t>
            </a:r>
            <a:r>
              <a:rPr lang="en-US" sz="4000" b="1" dirty="0" smtClean="0"/>
              <a:t>Note</a:t>
            </a:r>
          </a:p>
          <a:p>
            <a:pPr marL="571500" indent="-571500">
              <a:spcAft>
                <a:spcPts val="1200"/>
              </a:spcAft>
              <a:buFont typeface="Arial" panose="020B0604020202020204" pitchFamily="34" charset="0"/>
              <a:buChar char="•"/>
            </a:pPr>
            <a:r>
              <a:rPr lang="en-US" sz="3600" dirty="0" smtClean="0"/>
              <a:t>Record your score based on the evidence and your interpretation of the language in the scoring guide</a:t>
            </a:r>
            <a:endParaRPr lang="en-US" sz="3600" i="1" dirty="0" smtClean="0"/>
          </a:p>
          <a:p>
            <a:pPr>
              <a:spcAft>
                <a:spcPts val="1200"/>
              </a:spcAft>
            </a:pPr>
            <a:r>
              <a:rPr lang="en-US" sz="2800" i="1" dirty="0" smtClean="0"/>
              <a:t>It is important to not yet share scores during this part to avoid placing an impartial bias on others in your group who are determining their scores</a:t>
            </a:r>
            <a:endParaRPr lang="en-US" sz="2800" i="1" dirty="0"/>
          </a:p>
          <a:p>
            <a:endParaRPr lang="en-US" sz="4000" i="1" dirty="0"/>
          </a:p>
        </p:txBody>
      </p:sp>
      <p:grpSp>
        <p:nvGrpSpPr>
          <p:cNvPr id="6" name="Group 5" title="sample post it recording scores"/>
          <p:cNvGrpSpPr/>
          <p:nvPr/>
        </p:nvGrpSpPr>
        <p:grpSpPr>
          <a:xfrm>
            <a:off x="9568543" y="2356757"/>
            <a:ext cx="2389414" cy="2090058"/>
            <a:chOff x="2061516" y="1588670"/>
            <a:chExt cx="5517358" cy="4804064"/>
          </a:xfrm>
        </p:grpSpPr>
        <p:pic>
          <p:nvPicPr>
            <p:cNvPr id="7" name="Picture 6" title="graphic object"/>
            <p:cNvPicPr>
              <a:picLocks noChangeAspect="1"/>
            </p:cNvPicPr>
            <p:nvPr/>
          </p:nvPicPr>
          <p:blipFill>
            <a:blip r:embed="rId3"/>
            <a:stretch>
              <a:fillRect/>
            </a:stretch>
          </p:blipFill>
          <p:spPr>
            <a:xfrm>
              <a:off x="2061516" y="1588670"/>
              <a:ext cx="5517358" cy="4804064"/>
            </a:xfrm>
            <a:prstGeom prst="rect">
              <a:avLst/>
            </a:prstGeom>
          </p:spPr>
        </p:pic>
        <p:pic>
          <p:nvPicPr>
            <p:cNvPr id="8" name="Picture 7" title="graphic object"/>
            <p:cNvPicPr>
              <a:picLocks noChangeAspect="1"/>
            </p:cNvPicPr>
            <p:nvPr/>
          </p:nvPicPr>
          <p:blipFill>
            <a:blip r:embed="rId4"/>
            <a:stretch>
              <a:fillRect/>
            </a:stretch>
          </p:blipFill>
          <p:spPr>
            <a:xfrm>
              <a:off x="3144639" y="2079885"/>
              <a:ext cx="4434235" cy="4119998"/>
            </a:xfrm>
            <a:prstGeom prst="rect">
              <a:avLst/>
            </a:prstGeom>
          </p:spPr>
        </p:pic>
      </p:gr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Tree>
    <p:extLst>
      <p:ext uri="{BB962C8B-B14F-4D97-AF65-F5344CB8AC3E}">
        <p14:creationId xmlns:p14="http://schemas.microsoft.com/office/powerpoint/2010/main" val="628397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Gathering Evidence and Scoring</a:t>
            </a:r>
          </a:p>
        </p:txBody>
      </p:sp>
      <p:sp>
        <p:nvSpPr>
          <p:cNvPr id="3" name="Content Placeholder 2"/>
          <p:cNvSpPr>
            <a:spLocks noGrp="1"/>
          </p:cNvSpPr>
          <p:nvPr>
            <p:ph idx="1"/>
          </p:nvPr>
        </p:nvSpPr>
        <p:spPr>
          <a:xfrm>
            <a:off x="717176" y="1825625"/>
            <a:ext cx="3882038" cy="2991304"/>
          </a:xfrm>
        </p:spPr>
        <p:txBody>
          <a:bodyPr>
            <a:normAutofit/>
          </a:bodyPr>
          <a:lstStyle/>
          <a:p>
            <a:pPr marL="0" indent="0">
              <a:buNone/>
            </a:pPr>
            <a:r>
              <a:rPr lang="en-US" sz="4000" b="1" dirty="0"/>
              <a:t>Step 4: Chart Your Scores </a:t>
            </a:r>
            <a:br>
              <a:rPr lang="en-US" sz="4000" b="1" dirty="0"/>
            </a:br>
            <a:r>
              <a:rPr lang="en-US" sz="4000" b="1" dirty="0"/>
              <a:t>and </a:t>
            </a:r>
            <a:r>
              <a:rPr lang="en-US" sz="4000" b="1" dirty="0" smtClean="0"/>
              <a:t>Discuss in </a:t>
            </a:r>
            <a:r>
              <a:rPr lang="en-US" sz="4000" b="1" dirty="0"/>
              <a:t>Collaborative </a:t>
            </a:r>
            <a:r>
              <a:rPr lang="en-US" sz="4000" b="1" dirty="0" smtClean="0"/>
              <a:t>Group</a:t>
            </a:r>
            <a:endParaRPr lang="en-US" sz="4000" dirty="0"/>
          </a:p>
        </p:txBody>
      </p:sp>
      <p:graphicFrame>
        <p:nvGraphicFramePr>
          <p:cNvPr id="5" name="Table 4" title="sample table recording scores"/>
          <p:cNvGraphicFramePr>
            <a:graphicFrameLocks noGrp="1"/>
          </p:cNvGraphicFramePr>
          <p:nvPr>
            <p:extLst>
              <p:ext uri="{D42A27DB-BD31-4B8C-83A1-F6EECF244321}">
                <p14:modId xmlns:p14="http://schemas.microsoft.com/office/powerpoint/2010/main" val="4255497100"/>
              </p:ext>
            </p:extLst>
          </p:nvPr>
        </p:nvGraphicFramePr>
        <p:xfrm>
          <a:off x="5382363" y="1964871"/>
          <a:ext cx="5754683" cy="4068639"/>
        </p:xfrm>
        <a:graphic>
          <a:graphicData uri="http://schemas.openxmlformats.org/drawingml/2006/table">
            <a:tbl>
              <a:tblPr firstRow="1" bandRow="1">
                <a:tableStyleId>{5C22544A-7EE6-4342-B048-85BDC9FD1C3A}</a:tableStyleId>
              </a:tblPr>
              <a:tblGrid>
                <a:gridCol w="1438671">
                  <a:extLst>
                    <a:ext uri="{9D8B030D-6E8A-4147-A177-3AD203B41FA5}">
                      <a16:colId xmlns:a16="http://schemas.microsoft.com/office/drawing/2014/main" val="1500841501"/>
                    </a:ext>
                  </a:extLst>
                </a:gridCol>
                <a:gridCol w="693827">
                  <a:extLst>
                    <a:ext uri="{9D8B030D-6E8A-4147-A177-3AD203B41FA5}">
                      <a16:colId xmlns:a16="http://schemas.microsoft.com/office/drawing/2014/main" val="207090932"/>
                    </a:ext>
                  </a:extLst>
                </a:gridCol>
                <a:gridCol w="724437">
                  <a:extLst>
                    <a:ext uri="{9D8B030D-6E8A-4147-A177-3AD203B41FA5}">
                      <a16:colId xmlns:a16="http://schemas.microsoft.com/office/drawing/2014/main" val="4130843517"/>
                    </a:ext>
                  </a:extLst>
                </a:gridCol>
                <a:gridCol w="724437">
                  <a:extLst>
                    <a:ext uri="{9D8B030D-6E8A-4147-A177-3AD203B41FA5}">
                      <a16:colId xmlns:a16="http://schemas.microsoft.com/office/drawing/2014/main" val="3492031492"/>
                    </a:ext>
                  </a:extLst>
                </a:gridCol>
                <a:gridCol w="724437">
                  <a:extLst>
                    <a:ext uri="{9D8B030D-6E8A-4147-A177-3AD203B41FA5}">
                      <a16:colId xmlns:a16="http://schemas.microsoft.com/office/drawing/2014/main" val="2159522984"/>
                    </a:ext>
                  </a:extLst>
                </a:gridCol>
                <a:gridCol w="724437">
                  <a:extLst>
                    <a:ext uri="{9D8B030D-6E8A-4147-A177-3AD203B41FA5}">
                      <a16:colId xmlns:a16="http://schemas.microsoft.com/office/drawing/2014/main" val="4217805721"/>
                    </a:ext>
                  </a:extLst>
                </a:gridCol>
                <a:gridCol w="724437">
                  <a:extLst>
                    <a:ext uri="{9D8B030D-6E8A-4147-A177-3AD203B41FA5}">
                      <a16:colId xmlns:a16="http://schemas.microsoft.com/office/drawing/2014/main" val="2072380315"/>
                    </a:ext>
                  </a:extLst>
                </a:gridCol>
              </a:tblGrid>
              <a:tr h="415016">
                <a:tc>
                  <a:txBody>
                    <a:bodyPr/>
                    <a:lstStyle/>
                    <a:p>
                      <a:r>
                        <a:rPr lang="en-US" sz="2800" dirty="0" smtClean="0">
                          <a:solidFill>
                            <a:schemeClr val="tx1"/>
                          </a:solidFill>
                          <a:latin typeface="+mj-lt"/>
                        </a:rPr>
                        <a:t>Trait</a:t>
                      </a:r>
                      <a:endParaRPr lang="en-US"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mj-lt"/>
                        </a:rPr>
                        <a:t>6</a:t>
                      </a:r>
                      <a:endParaRPr lang="en-US"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mj-lt"/>
                        </a:rPr>
                        <a:t>5</a:t>
                      </a:r>
                      <a:endParaRPr lang="en-US"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mj-lt"/>
                        </a:rPr>
                        <a:t>4</a:t>
                      </a:r>
                      <a:endParaRPr lang="en-US"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mj-lt"/>
                        </a:rPr>
                        <a:t>3</a:t>
                      </a:r>
                      <a:endParaRPr lang="en-US"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mj-lt"/>
                        </a:rPr>
                        <a:t>2</a:t>
                      </a:r>
                      <a:endParaRPr lang="en-US"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mj-lt"/>
                        </a:rPr>
                        <a:t>1</a:t>
                      </a:r>
                      <a:endParaRPr lang="en-US"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91101637"/>
                  </a:ext>
                </a:extLst>
              </a:tr>
              <a:tr h="498191">
                <a:tc>
                  <a:txBody>
                    <a:bodyPr/>
                    <a:lstStyle/>
                    <a:p>
                      <a:r>
                        <a:rPr lang="en-US" sz="1800" b="1" dirty="0" smtClean="0">
                          <a:latin typeface="+mj-lt"/>
                        </a:rPr>
                        <a:t>Ideas &amp; Content</a:t>
                      </a:r>
                      <a:endParaRPr lang="en-US" sz="1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475586094"/>
                  </a:ext>
                </a:extLst>
              </a:tr>
              <a:tr h="421493">
                <a:tc>
                  <a:txBody>
                    <a:bodyPr/>
                    <a:lstStyle/>
                    <a:p>
                      <a:r>
                        <a:rPr lang="en-US" sz="1800" b="1" dirty="0" smtClean="0">
                          <a:latin typeface="+mj-lt"/>
                        </a:rPr>
                        <a:t>Organization</a:t>
                      </a:r>
                      <a:endParaRPr lang="en-US" sz="1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6919113"/>
                  </a:ext>
                </a:extLst>
              </a:tr>
              <a:tr h="292953">
                <a:tc>
                  <a:txBody>
                    <a:bodyPr/>
                    <a:lstStyle/>
                    <a:p>
                      <a:r>
                        <a:rPr lang="en-US" sz="1800" b="1" dirty="0" smtClean="0">
                          <a:latin typeface="+mj-lt"/>
                        </a:rPr>
                        <a:t>Voice</a:t>
                      </a:r>
                      <a:endParaRPr lang="en-US" sz="1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4246532829"/>
                  </a:ext>
                </a:extLst>
              </a:tr>
              <a:tr h="421493">
                <a:tc>
                  <a:txBody>
                    <a:bodyPr/>
                    <a:lstStyle/>
                    <a:p>
                      <a:r>
                        <a:rPr lang="en-US" sz="1800" b="1" dirty="0" smtClean="0">
                          <a:latin typeface="+mj-lt"/>
                        </a:rPr>
                        <a:t>Word Choice</a:t>
                      </a:r>
                      <a:endParaRPr lang="en-US" sz="1800" b="1"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6510548"/>
                  </a:ext>
                </a:extLst>
              </a:tr>
              <a:tr h="512667">
                <a:tc>
                  <a:txBody>
                    <a:bodyPr/>
                    <a:lstStyle/>
                    <a:p>
                      <a:r>
                        <a:rPr lang="en-US" sz="1800" b="1" dirty="0" smtClean="0">
                          <a:latin typeface="+mj-lt"/>
                        </a:rPr>
                        <a:t>Sentence Fluency</a:t>
                      </a:r>
                      <a:endParaRPr lang="en-US" sz="1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3127954258"/>
                  </a:ext>
                </a:extLst>
              </a:tr>
              <a:tr h="421493">
                <a:tc>
                  <a:txBody>
                    <a:bodyPr/>
                    <a:lstStyle/>
                    <a:p>
                      <a:r>
                        <a:rPr lang="en-US" sz="1800" b="1" dirty="0" smtClean="0">
                          <a:latin typeface="+mj-lt"/>
                        </a:rPr>
                        <a:t>Conventions</a:t>
                      </a:r>
                      <a:endParaRPr lang="en-US" sz="1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262265"/>
                  </a:ext>
                </a:extLst>
              </a:tr>
              <a:tr h="421493">
                <a:tc>
                  <a:txBody>
                    <a:bodyPr/>
                    <a:lstStyle/>
                    <a:p>
                      <a:r>
                        <a:rPr lang="en-US" sz="1800" b="1" dirty="0" smtClean="0">
                          <a:latin typeface="+mj-lt"/>
                        </a:rPr>
                        <a:t>Use of Sources</a:t>
                      </a:r>
                      <a:endParaRPr lang="en-US" sz="1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latin typeface="+mj-lt"/>
                        </a:rPr>
                        <a:t>///</a:t>
                      </a: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220936192"/>
                  </a:ext>
                </a:extLst>
              </a:tr>
            </a:tbl>
          </a:graphicData>
        </a:graphic>
      </p:graphicFrame>
    </p:spTree>
    <p:extLst>
      <p:ext uri="{BB962C8B-B14F-4D97-AF65-F5344CB8AC3E}">
        <p14:creationId xmlns:p14="http://schemas.microsoft.com/office/powerpoint/2010/main" val="16560919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Gathering Evidence and Scoring</a:t>
            </a:r>
            <a:endParaRPr lang="en-US" sz="4000" dirty="0"/>
          </a:p>
        </p:txBody>
      </p:sp>
      <p:sp>
        <p:nvSpPr>
          <p:cNvPr id="3" name="Content Placeholder 2"/>
          <p:cNvSpPr>
            <a:spLocks noGrp="1"/>
          </p:cNvSpPr>
          <p:nvPr>
            <p:ph idx="1"/>
          </p:nvPr>
        </p:nvSpPr>
        <p:spPr/>
        <p:txBody>
          <a:bodyPr>
            <a:normAutofit/>
          </a:bodyPr>
          <a:lstStyle/>
          <a:p>
            <a:pPr marL="0" indent="0">
              <a:buNone/>
            </a:pPr>
            <a:r>
              <a:rPr lang="en-US" sz="4000" b="1" dirty="0"/>
              <a:t>Step 5: Compare Your Results With Scores and Commentary</a:t>
            </a:r>
          </a:p>
        </p:txBody>
      </p:sp>
      <p:pic>
        <p:nvPicPr>
          <p:cNvPr id="4" name="Picture 2"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043" y="3178215"/>
            <a:ext cx="4404811" cy="330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8654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Any Questions</a:t>
            </a:r>
            <a:endParaRPr lang="en-US" dirty="0"/>
          </a:p>
        </p:txBody>
      </p:sp>
      <p:sp>
        <p:nvSpPr>
          <p:cNvPr id="5" name="TextBox 4"/>
          <p:cNvSpPr txBox="1"/>
          <p:nvPr/>
        </p:nvSpPr>
        <p:spPr>
          <a:xfrm>
            <a:off x="8679544" y="6313715"/>
            <a:ext cx="1988457" cy="369332"/>
          </a:xfrm>
          <a:prstGeom prst="rect">
            <a:avLst/>
          </a:prstGeom>
          <a:noFill/>
        </p:spPr>
        <p:txBody>
          <a:bodyPr wrap="square" rtlCol="0">
            <a:spAutoFit/>
          </a:bodyPr>
          <a:lstStyle/>
          <a:p>
            <a:r>
              <a:rPr lang="en-US" dirty="0"/>
              <a:t>Photo</a:t>
            </a:r>
            <a:r>
              <a:rPr lang="en-US" dirty="0">
                <a:hlinkClick r:id="rId3"/>
              </a:rPr>
              <a:t>: Pixabay</a:t>
            </a:r>
            <a:endParaRPr lang="en-US" dirty="0"/>
          </a:p>
        </p:txBody>
      </p:sp>
      <p:pic>
        <p:nvPicPr>
          <p:cNvPr id="4" name="Picture 3" title="any questions"/>
          <p:cNvPicPr>
            <a:picLocks noChangeAspect="1"/>
          </p:cNvPicPr>
          <p:nvPr/>
        </p:nvPicPr>
        <p:blipFill rotWithShape="1">
          <a:blip r:embed="rId4"/>
          <a:srcRect l="5086" r="5882"/>
          <a:stretch/>
        </p:blipFill>
        <p:spPr>
          <a:xfrm>
            <a:off x="3110353" y="1028700"/>
            <a:ext cx="6447303" cy="4827814"/>
          </a:xfrm>
          <a:prstGeom prst="rect">
            <a:avLst/>
          </a:prstGeom>
        </p:spPr>
      </p:pic>
    </p:spTree>
    <p:extLst>
      <p:ext uri="{BB962C8B-B14F-4D97-AF65-F5344CB8AC3E}">
        <p14:creationId xmlns:p14="http://schemas.microsoft.com/office/powerpoint/2010/main" val="27308941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76" y="1825625"/>
            <a:ext cx="10620295" cy="4109010"/>
          </a:xfrm>
        </p:spPr>
        <p:txBody>
          <a:bodyPr>
            <a:noAutofit/>
          </a:bodyPr>
          <a:lstStyle/>
          <a:p>
            <a:pPr marL="514350" indent="-514350">
              <a:buFont typeface="+mj-lt"/>
              <a:buAutoNum type="arabicPeriod"/>
            </a:pPr>
            <a:r>
              <a:rPr lang="en-US" sz="3600" dirty="0" smtClean="0">
                <a:latin typeface="+mj-lt"/>
              </a:rPr>
              <a:t>Individually, Read and </a:t>
            </a:r>
            <a:r>
              <a:rPr lang="en-US" sz="3600" dirty="0">
                <a:latin typeface="+mj-lt"/>
              </a:rPr>
              <a:t>I</a:t>
            </a:r>
            <a:r>
              <a:rPr lang="en-US" sz="3600" dirty="0" smtClean="0">
                <a:latin typeface="+mj-lt"/>
              </a:rPr>
              <a:t>dentify Evidence </a:t>
            </a:r>
            <a:r>
              <a:rPr lang="en-US" i="1" dirty="0" smtClean="0">
                <a:latin typeface="+mj-lt"/>
              </a:rPr>
              <a:t>(5 – 7 min.)</a:t>
            </a:r>
          </a:p>
          <a:p>
            <a:pPr marL="514350" lvl="0" indent="-514350">
              <a:buFont typeface="+mj-lt"/>
              <a:buAutoNum type="arabicPeriod"/>
            </a:pPr>
            <a:r>
              <a:rPr lang="en-US" sz="3600" dirty="0">
                <a:latin typeface="+mj-lt"/>
              </a:rPr>
              <a:t>Record Key Features from the Scoring </a:t>
            </a:r>
            <a:r>
              <a:rPr lang="en-US" sz="3600" dirty="0" smtClean="0">
                <a:latin typeface="+mj-lt"/>
              </a:rPr>
              <a:t>Guide </a:t>
            </a:r>
            <a:r>
              <a:rPr lang="en-US" i="1" dirty="0" smtClean="0">
                <a:solidFill>
                  <a:prstClr val="black"/>
                </a:solidFill>
              </a:rPr>
              <a:t>(4 min.)</a:t>
            </a:r>
            <a:endParaRPr lang="en-US" sz="3600" dirty="0" smtClean="0">
              <a:latin typeface="+mj-lt"/>
            </a:endParaRPr>
          </a:p>
          <a:p>
            <a:pPr marL="514350" lvl="0" indent="-514350">
              <a:buFont typeface="+mj-lt"/>
              <a:buAutoNum type="arabicPeriod"/>
            </a:pPr>
            <a:r>
              <a:rPr lang="en-US" sz="3600" dirty="0">
                <a:latin typeface="+mj-lt"/>
              </a:rPr>
              <a:t>Write Your Scores </a:t>
            </a:r>
            <a:r>
              <a:rPr lang="en-US" sz="3600" dirty="0" smtClean="0">
                <a:latin typeface="+mj-lt"/>
              </a:rPr>
              <a:t>on </a:t>
            </a:r>
            <a:r>
              <a:rPr lang="en-US" sz="3600" dirty="0">
                <a:latin typeface="+mj-lt"/>
              </a:rPr>
              <a:t>a Sticky </a:t>
            </a:r>
            <a:r>
              <a:rPr lang="en-US" sz="3600" dirty="0" smtClean="0">
                <a:latin typeface="+mj-lt"/>
              </a:rPr>
              <a:t>Note </a:t>
            </a:r>
            <a:r>
              <a:rPr lang="en-US" i="1" dirty="0" smtClean="0">
                <a:solidFill>
                  <a:prstClr val="black"/>
                </a:solidFill>
              </a:rPr>
              <a:t>(1 min.)</a:t>
            </a:r>
            <a:endParaRPr lang="en-US" sz="3600" dirty="0" smtClean="0">
              <a:latin typeface="+mj-lt"/>
            </a:endParaRPr>
          </a:p>
          <a:p>
            <a:pPr marL="514350" lvl="0" indent="-514350">
              <a:buFont typeface="+mj-lt"/>
              <a:buAutoNum type="arabicPeriod"/>
            </a:pPr>
            <a:r>
              <a:rPr lang="en-US" sz="3600" dirty="0" smtClean="0">
                <a:latin typeface="+mj-lt"/>
              </a:rPr>
              <a:t>Chart </a:t>
            </a:r>
            <a:r>
              <a:rPr lang="en-US" sz="3600" dirty="0">
                <a:latin typeface="+mj-lt"/>
              </a:rPr>
              <a:t>S</a:t>
            </a:r>
            <a:r>
              <a:rPr lang="en-US" sz="3600" dirty="0" smtClean="0">
                <a:latin typeface="+mj-lt"/>
              </a:rPr>
              <a:t>cores and Justify </a:t>
            </a:r>
            <a:r>
              <a:rPr lang="en-US" i="1" dirty="0" smtClean="0">
                <a:solidFill>
                  <a:prstClr val="black"/>
                </a:solidFill>
              </a:rPr>
              <a:t>(</a:t>
            </a:r>
            <a:r>
              <a:rPr lang="en-US" i="1" dirty="0">
                <a:solidFill>
                  <a:prstClr val="black"/>
                </a:solidFill>
              </a:rPr>
              <a:t>5 – 7 min</a:t>
            </a:r>
            <a:r>
              <a:rPr lang="en-US" i="1" dirty="0" smtClean="0">
                <a:solidFill>
                  <a:prstClr val="black"/>
                </a:solidFill>
              </a:rPr>
              <a:t>.)</a:t>
            </a:r>
            <a:endParaRPr lang="en-US" sz="3600" dirty="0" smtClean="0">
              <a:latin typeface="+mj-lt"/>
            </a:endParaRPr>
          </a:p>
          <a:p>
            <a:pPr marL="514350" lvl="0" indent="-514350">
              <a:spcAft>
                <a:spcPts val="1800"/>
              </a:spcAft>
              <a:buFont typeface="+mj-lt"/>
              <a:buAutoNum type="arabicPeriod"/>
            </a:pPr>
            <a:r>
              <a:rPr lang="en-US" sz="3600" dirty="0">
                <a:latin typeface="+mj-lt"/>
              </a:rPr>
              <a:t>Compare Your Results With Scores and </a:t>
            </a:r>
            <a:r>
              <a:rPr lang="en-US" sz="3600" dirty="0" smtClean="0">
                <a:latin typeface="+mj-lt"/>
              </a:rPr>
              <a:t>Commentary </a:t>
            </a:r>
            <a:r>
              <a:rPr lang="en-US" i="1" dirty="0" smtClean="0">
                <a:solidFill>
                  <a:prstClr val="black"/>
                </a:solidFill>
              </a:rPr>
              <a:t>(3 </a:t>
            </a:r>
            <a:r>
              <a:rPr lang="en-US" i="1" dirty="0">
                <a:solidFill>
                  <a:prstClr val="black"/>
                </a:solidFill>
              </a:rPr>
              <a:t>– </a:t>
            </a:r>
            <a:r>
              <a:rPr lang="en-US" i="1" dirty="0" smtClean="0">
                <a:solidFill>
                  <a:prstClr val="black"/>
                </a:solidFill>
              </a:rPr>
              <a:t>5 </a:t>
            </a:r>
            <a:r>
              <a:rPr lang="en-US" i="1" dirty="0">
                <a:solidFill>
                  <a:prstClr val="black"/>
                </a:solidFill>
              </a:rPr>
              <a:t>min</a:t>
            </a:r>
            <a:r>
              <a:rPr lang="en-US" i="1" dirty="0" smtClean="0">
                <a:solidFill>
                  <a:prstClr val="black"/>
                </a:solidFill>
              </a:rPr>
              <a:t>.)</a:t>
            </a:r>
            <a:endParaRPr lang="en-US" sz="3600" dirty="0" smtClean="0">
              <a:latin typeface="+mj-lt"/>
            </a:endParaRPr>
          </a:p>
          <a:p>
            <a:pPr marL="0" indent="0">
              <a:buNone/>
            </a:pPr>
            <a:r>
              <a:rPr lang="en-US" sz="2800" i="1" dirty="0" smtClean="0">
                <a:latin typeface="+mj-lt"/>
              </a:rPr>
              <a:t>After group discussions, wait for the next direction before you look at the next student samples</a:t>
            </a:r>
            <a:endParaRPr lang="en-US" sz="2800" i="1" dirty="0">
              <a:latin typeface="+mj-lt"/>
            </a:endParaRPr>
          </a:p>
        </p:txBody>
      </p:sp>
      <p:sp>
        <p:nvSpPr>
          <p:cNvPr id="2" name="Title 1"/>
          <p:cNvSpPr>
            <a:spLocks noGrp="1"/>
          </p:cNvSpPr>
          <p:nvPr>
            <p:ph type="title"/>
          </p:nvPr>
        </p:nvSpPr>
        <p:spPr/>
        <p:txBody>
          <a:bodyPr>
            <a:normAutofit/>
          </a:bodyPr>
          <a:lstStyle/>
          <a:p>
            <a:r>
              <a:rPr lang="en-US" sz="4000" b="1" dirty="0" smtClean="0"/>
              <a:t>Writing Scoring Calibration Protocols </a:t>
            </a:r>
            <a:r>
              <a:rPr lang="en-US" sz="2800" i="1" dirty="0" smtClean="0"/>
              <a:t>(18 </a:t>
            </a:r>
            <a:r>
              <a:rPr lang="en-US" sz="2800" i="1" dirty="0"/>
              <a:t>– </a:t>
            </a:r>
            <a:r>
              <a:rPr lang="en-US" sz="2800" i="1" dirty="0" smtClean="0"/>
              <a:t>20 </a:t>
            </a:r>
            <a:r>
              <a:rPr lang="en-US" sz="2800" i="1" dirty="0"/>
              <a:t>min</a:t>
            </a:r>
            <a:r>
              <a:rPr lang="en-US" sz="2800" i="1" dirty="0" smtClean="0"/>
              <a:t>.)</a:t>
            </a:r>
            <a:endParaRPr lang="en-US" sz="2800" b="1" dirty="0"/>
          </a:p>
        </p:txBody>
      </p:sp>
    </p:spTree>
    <p:extLst>
      <p:ext uri="{BB962C8B-B14F-4D97-AF65-F5344CB8AC3E}">
        <p14:creationId xmlns:p14="http://schemas.microsoft.com/office/powerpoint/2010/main" val="11237275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69470" y="558694"/>
            <a:ext cx="10063844" cy="731838"/>
          </a:xfrm>
          <a:prstGeom prst="rect">
            <a:avLst/>
          </a:prstGeom>
        </p:spPr>
        <p:txBody>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smtClean="0">
                <a:solidFill>
                  <a:schemeClr val="accent1"/>
                </a:solidFill>
              </a:rPr>
              <a:t>ODE Contact Information and Support</a:t>
            </a:r>
            <a:endParaRPr lang="en-US" dirty="0">
              <a:solidFill>
                <a:schemeClr val="accent1"/>
              </a:solidFill>
            </a:endParaRPr>
          </a:p>
        </p:txBody>
      </p:sp>
      <p:sp>
        <p:nvSpPr>
          <p:cNvPr id="3" name="Content Placeholder 2"/>
          <p:cNvSpPr>
            <a:spLocks noGrp="1"/>
          </p:cNvSpPr>
          <p:nvPr>
            <p:ph idx="1"/>
          </p:nvPr>
        </p:nvSpPr>
        <p:spPr>
          <a:xfrm>
            <a:off x="777047" y="2830286"/>
            <a:ext cx="10784542" cy="2269672"/>
          </a:xfrm>
        </p:spPr>
        <p:txBody>
          <a:bodyPr>
            <a:noAutofit/>
          </a:bodyPr>
          <a:lstStyle/>
          <a:p>
            <a:pPr marL="0" indent="0">
              <a:buNone/>
            </a:pPr>
            <a:r>
              <a:rPr lang="en-US" altLang="en-US" sz="4000" b="1" dirty="0" smtClean="0">
                <a:cs typeface="Times New Roman" panose="02020603050405020304" pitchFamily="18" charset="0"/>
                <a:hlinkClick r:id="rId3"/>
              </a:rPr>
              <a:t>ODE ELA Assessment Resources</a:t>
            </a:r>
            <a:endParaRPr lang="en-US" altLang="en-US" sz="4000" b="1" dirty="0">
              <a:cs typeface="Times New Roman" panose="02020603050405020304" pitchFamily="18" charset="0"/>
            </a:endParaRPr>
          </a:p>
          <a:p>
            <a:pPr marL="0" indent="0">
              <a:buNone/>
            </a:pPr>
            <a:endParaRPr lang="en-US" altLang="en-US" sz="4000" dirty="0" smtClean="0">
              <a:cs typeface="Times New Roman" panose="02020603050405020304" pitchFamily="18" charset="0"/>
            </a:endParaRPr>
          </a:p>
          <a:p>
            <a:pPr marL="0" indent="0">
              <a:buNone/>
            </a:pPr>
            <a:r>
              <a:rPr lang="en-US" altLang="en-US" sz="4000" dirty="0" smtClean="0">
                <a:cs typeface="Times New Roman" panose="02020603050405020304" pitchFamily="18" charset="0"/>
                <a:hlinkClick r:id="rId4"/>
              </a:rPr>
              <a:t>https</a:t>
            </a:r>
            <a:r>
              <a:rPr lang="en-US" altLang="en-US" sz="4000" dirty="0">
                <a:cs typeface="Times New Roman" panose="02020603050405020304" pitchFamily="18" charset="0"/>
                <a:hlinkClick r:id="rId4"/>
              </a:rPr>
              <a:t>://tinyurl.com/2p8wwb3y</a:t>
            </a:r>
            <a:endParaRPr lang="en-US" altLang="en-US" sz="4000" dirty="0">
              <a:cs typeface="Times New Roman" panose="02020603050405020304" pitchFamily="18" charset="0"/>
            </a:endParaRPr>
          </a:p>
          <a:p>
            <a:pPr marL="0" indent="0">
              <a:buNone/>
            </a:pPr>
            <a:endParaRPr lang="en-US" altLang="en-US" sz="4000" dirty="0">
              <a:cs typeface="Times New Roman" panose="02020603050405020304" pitchFamily="18" charset="0"/>
            </a:endParaRPr>
          </a:p>
        </p:txBody>
      </p:sp>
      <p:pic>
        <p:nvPicPr>
          <p:cNvPr id="4098" name="Picture 2" title="graphic object putting last puzzle piece in pl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4435" y="2063418"/>
            <a:ext cx="3597154" cy="3597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hidden="1"/>
          <p:cNvSpPr>
            <a:spLocks noGrp="1"/>
          </p:cNvSpPr>
          <p:nvPr>
            <p:ph type="title"/>
          </p:nvPr>
        </p:nvSpPr>
        <p:spPr/>
        <p:txBody>
          <a:bodyPr/>
          <a:lstStyle/>
          <a:p>
            <a:r>
              <a:rPr lang="en-US" dirty="0" smtClean="0"/>
              <a:t>Contact Information</a:t>
            </a:r>
            <a:endParaRPr lang="en-US" dirty="0"/>
          </a:p>
        </p:txBody>
      </p:sp>
    </p:spTree>
    <p:extLst>
      <p:ext uri="{BB962C8B-B14F-4D97-AF65-F5344CB8AC3E}">
        <p14:creationId xmlns:p14="http://schemas.microsoft.com/office/powerpoint/2010/main" val="38450642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547" y="2475805"/>
            <a:ext cx="8662523" cy="3516353"/>
          </a:xfrm>
        </p:spPr>
        <p:txBody>
          <a:bodyPr>
            <a:normAutofit fontScale="90000"/>
          </a:bodyPr>
          <a:lstStyle/>
          <a:p>
            <a:r>
              <a:rPr lang="en-US" b="1" dirty="0" smtClean="0">
                <a:latin typeface="Calibri" panose="020F0502020204030204" pitchFamily="34" charset="0"/>
                <a:cs typeface="Calibri" panose="020F0502020204030204" pitchFamily="34" charset="0"/>
              </a:rPr>
              <a:t>Goal 1: </a:t>
            </a:r>
            <a:br>
              <a:rPr lang="en-US" b="1" dirty="0" smtClean="0">
                <a:latin typeface="Calibri" panose="020F0502020204030204" pitchFamily="34" charset="0"/>
                <a:cs typeface="Calibri" panose="020F0502020204030204" pitchFamily="34" charset="0"/>
              </a:rPr>
            </a:br>
            <a:r>
              <a:rPr lang="en-US" b="1" dirty="0" smtClean="0">
                <a:latin typeface="Calibri" panose="020F0502020204030204" pitchFamily="34" charset="0"/>
                <a:cs typeface="Calibri" panose="020F0502020204030204" pitchFamily="34" charset="0"/>
              </a:rPr>
              <a:t/>
            </a:r>
            <a:br>
              <a:rPr lang="en-US" b="1" dirty="0" smtClean="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Review the guidelines for administering Writing Work Samples for the purpose of the Local Performance Assessment requirements.</a:t>
            </a:r>
          </a:p>
        </p:txBody>
      </p:sp>
      <p:pic>
        <p:nvPicPr>
          <p:cNvPr id="4" name="Picture 2"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842" y="560614"/>
            <a:ext cx="3537171" cy="264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040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76" y="1825625"/>
            <a:ext cx="10784542" cy="4441656"/>
          </a:xfrm>
        </p:spPr>
        <p:txBody>
          <a:bodyPr>
            <a:noAutofit/>
          </a:bodyPr>
          <a:lstStyle/>
          <a:p>
            <a:pPr>
              <a:spcAft>
                <a:spcPts val="2400"/>
              </a:spcAft>
            </a:pPr>
            <a:r>
              <a:rPr lang="en-US" dirty="0" smtClean="0"/>
              <a:t>In 2021, the </a:t>
            </a:r>
            <a:r>
              <a:rPr lang="en-US" dirty="0"/>
              <a:t>Oregon Legislative Assembly passed SB 744 which directs the Oregon Department of </a:t>
            </a:r>
            <a:r>
              <a:rPr lang="en-US" dirty="0" smtClean="0"/>
              <a:t>Education to </a:t>
            </a:r>
            <a:r>
              <a:rPr lang="en-US" dirty="0"/>
              <a:t>review state requirements for high school diploma options, as well as to review state </a:t>
            </a:r>
            <a:r>
              <a:rPr lang="en-US" dirty="0" smtClean="0"/>
              <a:t>requirements related </a:t>
            </a:r>
            <a:r>
              <a:rPr lang="en-US" dirty="0"/>
              <a:t>to demonstrations of proficiency in Essential Skills. Allowing for this review, </a:t>
            </a:r>
            <a:r>
              <a:rPr lang="en-US" b="1" dirty="0"/>
              <a:t>students will </a:t>
            </a:r>
            <a:r>
              <a:rPr lang="en-US" b="1" u="sng" dirty="0" smtClean="0"/>
              <a:t>not</a:t>
            </a:r>
            <a:r>
              <a:rPr lang="en-US" b="1" dirty="0" smtClean="0"/>
              <a:t> be </a:t>
            </a:r>
            <a:r>
              <a:rPr lang="en-US" b="1" dirty="0"/>
              <a:t>required to show proficiency in Essential Skills as a condition of receiving a high school </a:t>
            </a:r>
            <a:r>
              <a:rPr lang="en-US" b="1" dirty="0" smtClean="0"/>
              <a:t>diploma</a:t>
            </a:r>
            <a:r>
              <a:rPr lang="en-US" dirty="0" smtClean="0"/>
              <a:t> during </a:t>
            </a:r>
            <a:r>
              <a:rPr lang="en-US" dirty="0"/>
              <a:t>the </a:t>
            </a:r>
            <a:r>
              <a:rPr lang="en-US" dirty="0" smtClean="0"/>
              <a:t>2021-2022</a:t>
            </a:r>
            <a:r>
              <a:rPr lang="en-US" dirty="0"/>
              <a:t>, 2022-2023, and 2023-2024 school years</a:t>
            </a:r>
            <a:r>
              <a:rPr lang="en-US" dirty="0" smtClean="0"/>
              <a:t>.</a:t>
            </a:r>
          </a:p>
          <a:p>
            <a:r>
              <a:rPr lang="en-US" b="1" dirty="0"/>
              <a:t>Note: </a:t>
            </a:r>
            <a:r>
              <a:rPr lang="en-US" dirty="0"/>
              <a:t>SB 744 applies only to the suspension of the assessment of Essential Skills requirements </a:t>
            </a:r>
            <a:r>
              <a:rPr lang="en-US" dirty="0" smtClean="0"/>
              <a:t>for receiving </a:t>
            </a:r>
            <a:r>
              <a:rPr lang="en-US" dirty="0"/>
              <a:t>a Regular or Modified Diploma and </a:t>
            </a:r>
            <a:r>
              <a:rPr lang="en-US" b="1" dirty="0">
                <a:solidFill>
                  <a:srgbClr val="FF0000"/>
                </a:solidFill>
              </a:rPr>
              <a:t>does not </a:t>
            </a:r>
            <a:r>
              <a:rPr lang="en-US" b="1" dirty="0"/>
              <a:t>suspend the </a:t>
            </a:r>
            <a:r>
              <a:rPr lang="en-US" b="1" dirty="0" smtClean="0"/>
              <a:t> local </a:t>
            </a:r>
            <a:r>
              <a:rPr lang="en-US" b="1" dirty="0"/>
              <a:t>performance </a:t>
            </a:r>
            <a:r>
              <a:rPr lang="en-US" b="1" dirty="0" smtClean="0"/>
              <a:t>assessment requirements</a:t>
            </a:r>
            <a:r>
              <a:rPr lang="en-US" dirty="0" smtClean="0"/>
              <a:t> </a:t>
            </a:r>
            <a:r>
              <a:rPr lang="en-US" dirty="0"/>
              <a:t>for students in grades 3 through 8 and at least once in high school. </a:t>
            </a:r>
            <a:endParaRPr lang="en-US" b="1"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p:txBody>
          <a:bodyPr anchor="ctr">
            <a:normAutofit fontScale="90000"/>
          </a:bodyPr>
          <a:lstStyle/>
          <a:p>
            <a:r>
              <a:rPr lang="en-US" b="1" dirty="0" smtClean="0">
                <a:latin typeface="Calibri" panose="020F0502020204030204" pitchFamily="34" charset="0"/>
                <a:cs typeface="Calibri" panose="020F0502020204030204" pitchFamily="34" charset="0"/>
              </a:rPr>
              <a:t>2021 Update on Essential Skills and Local Performance Assessment Requirements</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57364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LPA Requirement Summary</a:t>
            </a:r>
            <a:endParaRPr lang="en-US" b="1" dirty="0"/>
          </a:p>
        </p:txBody>
      </p:sp>
      <p:sp>
        <p:nvSpPr>
          <p:cNvPr id="6" name="Content Placeholder 5"/>
          <p:cNvSpPr>
            <a:spLocks noGrp="1"/>
          </p:cNvSpPr>
          <p:nvPr>
            <p:ph idx="1"/>
          </p:nvPr>
        </p:nvSpPr>
        <p:spPr/>
        <p:txBody>
          <a:bodyPr>
            <a:noAutofit/>
          </a:bodyPr>
          <a:lstStyle/>
          <a:p>
            <a:pPr marL="0" indent="0">
              <a:spcAft>
                <a:spcPts val="1800"/>
              </a:spcAft>
              <a:buNone/>
            </a:pPr>
            <a:r>
              <a:rPr lang="en-US" sz="2800" dirty="0" smtClean="0"/>
              <a:t>The </a:t>
            </a:r>
            <a:r>
              <a:rPr lang="en-US" sz="2800" dirty="0"/>
              <a:t>Local Performance Assessment must evaluate the application of students’ knowledge and skills</a:t>
            </a:r>
            <a:r>
              <a:rPr lang="en-US" sz="2800" dirty="0" smtClean="0"/>
              <a:t>.</a:t>
            </a:r>
            <a:endParaRPr lang="en-US" dirty="0" smtClean="0"/>
          </a:p>
          <a:p>
            <a:pPr marL="0" indent="0">
              <a:buNone/>
            </a:pPr>
            <a:r>
              <a:rPr lang="en-US" sz="2800" dirty="0" smtClean="0"/>
              <a:t>Districts </a:t>
            </a:r>
            <a:r>
              <a:rPr lang="en-US" sz="2800" dirty="0"/>
              <a:t>must annually administer a Local Performance Assessment for students in grades 3 through 8 and at least </a:t>
            </a:r>
            <a:r>
              <a:rPr lang="en-US" sz="2800" u="sng" dirty="0"/>
              <a:t>once</a:t>
            </a:r>
            <a:r>
              <a:rPr lang="en-US" sz="2800" dirty="0"/>
              <a:t> in high school in the following skill areas:</a:t>
            </a:r>
          </a:p>
          <a:p>
            <a:pPr lvl="1"/>
            <a:r>
              <a:rPr lang="en-US" i="1" dirty="0"/>
              <a:t>Mathematics</a:t>
            </a:r>
          </a:p>
          <a:p>
            <a:pPr lvl="1"/>
            <a:r>
              <a:rPr lang="en-US" i="1" dirty="0"/>
              <a:t>Scientific Inquiry</a:t>
            </a:r>
          </a:p>
          <a:p>
            <a:pPr lvl="1"/>
            <a:r>
              <a:rPr lang="en-US" i="1" dirty="0"/>
              <a:t>Speaking</a:t>
            </a:r>
          </a:p>
          <a:p>
            <a:pPr lvl="1">
              <a:spcAft>
                <a:spcPts val="1800"/>
              </a:spcAft>
            </a:pPr>
            <a:r>
              <a:rPr lang="en-US" b="1" i="1" dirty="0" smtClean="0"/>
              <a:t>Writing</a:t>
            </a:r>
            <a:endParaRPr lang="en-US" b="1" i="1" dirty="0"/>
          </a:p>
        </p:txBody>
      </p:sp>
      <p:sp>
        <p:nvSpPr>
          <p:cNvPr id="2" name="TextBox 1"/>
          <p:cNvSpPr txBox="1"/>
          <p:nvPr/>
        </p:nvSpPr>
        <p:spPr>
          <a:xfrm>
            <a:off x="5659747" y="4180309"/>
            <a:ext cx="4511329" cy="2031325"/>
          </a:xfrm>
          <a:prstGeom prst="rect">
            <a:avLst/>
          </a:prstGeom>
          <a:noFill/>
          <a:ln w="28575">
            <a:solidFill>
              <a:schemeClr val="tx1"/>
            </a:solidFill>
          </a:ln>
        </p:spPr>
        <p:txBody>
          <a:bodyPr wrap="square" rtlCol="0">
            <a:spAutoFit/>
          </a:bodyPr>
          <a:lstStyle/>
          <a:p>
            <a:endParaRPr lang="en-US" i="1" dirty="0" smtClean="0"/>
          </a:p>
          <a:p>
            <a:pPr algn="just"/>
            <a:r>
              <a:rPr lang="en-US" i="1" dirty="0" smtClean="0"/>
              <a:t>Local </a:t>
            </a:r>
            <a:r>
              <a:rPr lang="en-US" i="1" dirty="0"/>
              <a:t>Performance Assessment development should emphasize building activities, exercises, or problems </a:t>
            </a:r>
            <a:r>
              <a:rPr lang="en-US" b="1" i="1" dirty="0"/>
              <a:t>that get at higher depth of knowledge and cognitive complexity rather than just recall or demonstrate</a:t>
            </a:r>
            <a:r>
              <a:rPr lang="en-US" i="1" dirty="0"/>
              <a:t>.</a:t>
            </a:r>
          </a:p>
          <a:p>
            <a:endParaRPr lang="en-US" dirty="0"/>
          </a:p>
        </p:txBody>
      </p:sp>
      <p:sp>
        <p:nvSpPr>
          <p:cNvPr id="3" name="Footer Placeholder 2"/>
          <p:cNvSpPr>
            <a:spLocks noGrp="1"/>
          </p:cNvSpPr>
          <p:nvPr>
            <p:ph type="ftr" sz="quarter" idx="11"/>
          </p:nvPr>
        </p:nvSpPr>
        <p:spPr/>
        <p:txBody>
          <a:bodyPr/>
          <a:lstStyle/>
          <a:p>
            <a:r>
              <a:rPr lang="en-US" dirty="0" smtClean="0"/>
              <a:t>Oregon Department of Education</a:t>
            </a:r>
            <a:endParaRPr lang="en-US" dirty="0"/>
          </a:p>
        </p:txBody>
      </p:sp>
    </p:spTree>
    <p:extLst>
      <p:ext uri="{BB962C8B-B14F-4D97-AF65-F5344CB8AC3E}">
        <p14:creationId xmlns:p14="http://schemas.microsoft.com/office/powerpoint/2010/main" val="1072672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76" y="1825624"/>
            <a:ext cx="10784542" cy="4498301"/>
          </a:xfrm>
        </p:spPr>
        <p:txBody>
          <a:bodyPr>
            <a:normAutofit/>
          </a:bodyPr>
          <a:lstStyle/>
          <a:p>
            <a:pPr marL="0" indent="0">
              <a:buNone/>
            </a:pPr>
            <a:r>
              <a:rPr lang="en-US" b="1" i="1" dirty="0" smtClean="0"/>
              <a:t>College </a:t>
            </a:r>
            <a:r>
              <a:rPr lang="en-US" b="1" i="1" dirty="0"/>
              <a:t>and Career Readiness Anchor Standards for </a:t>
            </a:r>
            <a:r>
              <a:rPr lang="en-US" b="1" i="1" dirty="0" smtClean="0"/>
              <a:t>Writing</a:t>
            </a:r>
          </a:p>
          <a:p>
            <a:pPr marL="0" indent="0">
              <a:spcAft>
                <a:spcPts val="1800"/>
              </a:spcAft>
              <a:buNone/>
            </a:pPr>
            <a:r>
              <a:rPr lang="en-US" b="1" i="1" dirty="0" smtClean="0"/>
              <a:t>Text </a:t>
            </a:r>
            <a:r>
              <a:rPr lang="en-US" b="1" i="1" dirty="0"/>
              <a:t>Types and Purposes:</a:t>
            </a:r>
          </a:p>
          <a:p>
            <a:pPr marL="457200" indent="-457200">
              <a:buFont typeface="+mj-lt"/>
              <a:buAutoNum type="arabicPeriod"/>
            </a:pPr>
            <a:r>
              <a:rPr lang="en-US" u="sng" dirty="0" smtClean="0"/>
              <a:t>Write </a:t>
            </a:r>
            <a:r>
              <a:rPr lang="en-US" b="1" u="sng" dirty="0"/>
              <a:t>arguments</a:t>
            </a:r>
            <a:r>
              <a:rPr lang="en-US" u="sng" dirty="0"/>
              <a:t> to support claims</a:t>
            </a:r>
            <a:r>
              <a:rPr lang="en-US" dirty="0"/>
              <a:t> in </a:t>
            </a:r>
            <a:r>
              <a:rPr lang="en-US" dirty="0" smtClean="0"/>
              <a:t>an analysis </a:t>
            </a:r>
            <a:r>
              <a:rPr lang="en-US" dirty="0"/>
              <a:t>of substantive topics or </a:t>
            </a:r>
            <a:r>
              <a:rPr lang="en-US" dirty="0" smtClean="0"/>
              <a:t>texts, using </a:t>
            </a:r>
            <a:r>
              <a:rPr lang="en-US" dirty="0"/>
              <a:t>valid reasoning and relevant </a:t>
            </a:r>
            <a:r>
              <a:rPr lang="en-US" dirty="0" smtClean="0"/>
              <a:t>and sufficient evidence.</a:t>
            </a:r>
          </a:p>
          <a:p>
            <a:pPr marL="457200" indent="-457200">
              <a:buFont typeface="+mj-lt"/>
              <a:buAutoNum type="arabicPeriod"/>
            </a:pPr>
            <a:r>
              <a:rPr lang="en-US" u="sng" dirty="0" smtClean="0"/>
              <a:t>Write </a:t>
            </a:r>
            <a:r>
              <a:rPr lang="en-US" b="1" u="sng" dirty="0"/>
              <a:t>informative/explanatory</a:t>
            </a:r>
            <a:r>
              <a:rPr lang="en-US" u="sng" dirty="0"/>
              <a:t> texts </a:t>
            </a:r>
            <a:r>
              <a:rPr lang="en-US" u="sng" dirty="0" smtClean="0"/>
              <a:t>to examine </a:t>
            </a:r>
            <a:r>
              <a:rPr lang="en-US" u="sng" dirty="0"/>
              <a:t>and convey complex ideas </a:t>
            </a:r>
            <a:r>
              <a:rPr lang="en-US" u="sng" dirty="0" smtClean="0"/>
              <a:t>and information </a:t>
            </a:r>
            <a:r>
              <a:rPr lang="en-US" u="sng" dirty="0"/>
              <a:t>clearly and </a:t>
            </a:r>
            <a:r>
              <a:rPr lang="en-US" u="sng" dirty="0" smtClean="0"/>
              <a:t>accurately </a:t>
            </a:r>
            <a:r>
              <a:rPr lang="en-US" dirty="0" smtClean="0"/>
              <a:t>through </a:t>
            </a:r>
            <a:r>
              <a:rPr lang="en-US" dirty="0"/>
              <a:t>the </a:t>
            </a:r>
            <a:r>
              <a:rPr lang="en-US" dirty="0" smtClean="0"/>
              <a:t>effective selection, organization</a:t>
            </a:r>
            <a:r>
              <a:rPr lang="en-US" dirty="0"/>
              <a:t>, and analysis of </a:t>
            </a:r>
            <a:r>
              <a:rPr lang="en-US" dirty="0" smtClean="0"/>
              <a:t>content.</a:t>
            </a:r>
          </a:p>
          <a:p>
            <a:pPr marL="457200" indent="-457200">
              <a:buFont typeface="+mj-lt"/>
              <a:buAutoNum type="arabicPeriod"/>
            </a:pPr>
            <a:r>
              <a:rPr lang="en-US" u="sng" dirty="0" smtClean="0"/>
              <a:t>Write </a:t>
            </a:r>
            <a:r>
              <a:rPr lang="en-US" b="1" u="sng" dirty="0"/>
              <a:t>narratives</a:t>
            </a:r>
            <a:r>
              <a:rPr lang="en-US" u="sng" dirty="0"/>
              <a:t> to develop real </a:t>
            </a:r>
            <a:r>
              <a:rPr lang="en-US" u="sng" dirty="0" smtClean="0"/>
              <a:t>or imagined </a:t>
            </a:r>
            <a:r>
              <a:rPr lang="en-US" u="sng" dirty="0"/>
              <a:t>experiences or events </a:t>
            </a:r>
            <a:r>
              <a:rPr lang="en-US" dirty="0" smtClean="0"/>
              <a:t>using effective </a:t>
            </a:r>
            <a:r>
              <a:rPr lang="en-US" dirty="0"/>
              <a:t>technique, well-chosen </a:t>
            </a:r>
            <a:r>
              <a:rPr lang="en-US" dirty="0" smtClean="0"/>
              <a:t>details, and </a:t>
            </a:r>
            <a:r>
              <a:rPr lang="en-US" dirty="0"/>
              <a:t>well-structured event sequences</a:t>
            </a:r>
            <a:r>
              <a:rPr lang="en-US" dirty="0" smtClean="0"/>
              <a:t>.</a:t>
            </a:r>
            <a:endParaRPr lang="en-US"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p:txBody>
          <a:bodyPr>
            <a:normAutofit/>
          </a:bodyPr>
          <a:lstStyle/>
          <a:p>
            <a:pPr marL="60325">
              <a:spcAft>
                <a:spcPts val="600"/>
              </a:spcAft>
              <a:buClr>
                <a:srgbClr val="BF7BA7"/>
              </a:buClr>
            </a:pPr>
            <a:r>
              <a:rPr lang="en-US" altLang="en-US" sz="3600" b="1" dirty="0">
                <a:latin typeface="Calibri" panose="020F0502020204030204" pitchFamily="34" charset="0"/>
                <a:cs typeface="Calibri" panose="020F0502020204030204" pitchFamily="34" charset="0"/>
              </a:rPr>
              <a:t>2019 English Language Arts and Literacy Standards </a:t>
            </a:r>
          </a:p>
        </p:txBody>
      </p:sp>
    </p:spTree>
    <p:extLst>
      <p:ext uri="{BB962C8B-B14F-4D97-AF65-F5344CB8AC3E}">
        <p14:creationId xmlns:p14="http://schemas.microsoft.com/office/powerpoint/2010/main" val="24007560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0" indent="0">
              <a:spcAft>
                <a:spcPts val="1800"/>
              </a:spcAft>
              <a:buNone/>
            </a:pPr>
            <a:r>
              <a:rPr lang="en-US" sz="2800" b="1" dirty="0"/>
              <a:t>The Local Performance Assessment must be a standardized measure </a:t>
            </a:r>
            <a:r>
              <a:rPr lang="en-US" sz="2800" i="1" dirty="0"/>
              <a:t>(e.g., activity, exercise, problem, or Work Sample scored by a common scoring </a:t>
            </a:r>
            <a:r>
              <a:rPr lang="en-US" sz="2800" i="1" dirty="0" smtClean="0"/>
              <a:t>instrument).</a:t>
            </a:r>
            <a:endParaRPr lang="en-US" sz="2800" i="1" dirty="0"/>
          </a:p>
          <a:p>
            <a:pPr>
              <a:spcBef>
                <a:spcPts val="1200"/>
              </a:spcBef>
              <a:spcAft>
                <a:spcPts val="1800"/>
              </a:spcAft>
            </a:pPr>
            <a:r>
              <a:rPr lang="en-US" sz="2600" b="1" dirty="0"/>
              <a:t>Work Samples</a:t>
            </a:r>
            <a:r>
              <a:rPr lang="en-US" sz="2600" dirty="0"/>
              <a:t>, which are performance assessments scored using an official state scoring </a:t>
            </a:r>
            <a:r>
              <a:rPr lang="en-US" sz="2600" dirty="0" smtClean="0"/>
              <a:t>guide, are </a:t>
            </a:r>
            <a:r>
              <a:rPr lang="en-US" sz="2600" dirty="0"/>
              <a:t>one way that districts can satisfy the Local Performance Assessment requirement</a:t>
            </a:r>
            <a:r>
              <a:rPr lang="en-US" sz="2600" dirty="0" smtClean="0"/>
              <a:t>. </a:t>
            </a:r>
          </a:p>
          <a:p>
            <a:r>
              <a:rPr lang="en-US" sz="2600" dirty="0" smtClean="0"/>
              <a:t>Districts </a:t>
            </a:r>
            <a:r>
              <a:rPr lang="en-US" sz="2600" dirty="0"/>
              <a:t>are encouraged, </a:t>
            </a:r>
            <a:r>
              <a:rPr lang="en-US" sz="2600" u="sng" dirty="0"/>
              <a:t>though not required</a:t>
            </a:r>
            <a:r>
              <a:rPr lang="en-US" sz="2600" dirty="0"/>
              <a:t>, to use official state scoring guides to score </a:t>
            </a:r>
            <a:r>
              <a:rPr lang="en-US" sz="2600" dirty="0" smtClean="0"/>
              <a:t>local performance </a:t>
            </a:r>
            <a:r>
              <a:rPr lang="en-US" sz="2600" dirty="0"/>
              <a:t>assessments</a:t>
            </a:r>
            <a:r>
              <a:rPr lang="en-US" sz="2600" dirty="0" smtClean="0"/>
              <a:t>.</a:t>
            </a:r>
          </a:p>
          <a:p>
            <a:endParaRPr lang="en-US" sz="2600"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5" name="Title 4"/>
          <p:cNvSpPr>
            <a:spLocks noGrp="1"/>
          </p:cNvSpPr>
          <p:nvPr>
            <p:ph type="title"/>
          </p:nvPr>
        </p:nvSpPr>
        <p:spPr/>
        <p:txBody>
          <a:bodyPr/>
          <a:lstStyle/>
          <a:p>
            <a:r>
              <a:rPr lang="en-US" b="1" dirty="0" smtClean="0"/>
              <a:t>LPA Requirement Summary Cont.</a:t>
            </a:r>
            <a:endParaRPr lang="en-US" b="1" dirty="0"/>
          </a:p>
        </p:txBody>
      </p:sp>
    </p:spTree>
    <p:extLst>
      <p:ext uri="{BB962C8B-B14F-4D97-AF65-F5344CB8AC3E}">
        <p14:creationId xmlns:p14="http://schemas.microsoft.com/office/powerpoint/2010/main" val="80308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A1659452-F499-4686-9052-38F48D83C4D5}"/>
    </a:ext>
  </a:extLst>
</a:theme>
</file>

<file path=ppt/theme/theme2.xml><?xml version="1.0" encoding="utf-8"?>
<a:theme xmlns:a="http://schemas.openxmlformats.org/drawingml/2006/main" name="Green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6BADFB7F-E76B-47E5-9A5F-C514E20AFE45}"/>
    </a:ext>
  </a:extLst>
</a:theme>
</file>

<file path=ppt/theme/theme3.xml><?xml version="1.0" encoding="utf-8"?>
<a:theme xmlns:a="http://schemas.openxmlformats.org/drawingml/2006/main" name="Gol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74D8D87B-5BDF-4254-B9AE-89E014969D86}"/>
    </a:ext>
  </a:extLst>
</a:theme>
</file>

<file path=ppt/theme/theme4.xml><?xml version="1.0" encoding="utf-8"?>
<a:theme xmlns:a="http://schemas.openxmlformats.org/drawingml/2006/main" name="Orange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75F84094-1592-41EE-8B9C-0F531244619D}"/>
    </a:ext>
  </a:extLst>
</a:theme>
</file>

<file path=ppt/theme/theme5.xml><?xml version="1.0" encoding="utf-8"?>
<a:theme xmlns:a="http://schemas.openxmlformats.org/drawingml/2006/main" name="Re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01D7296E-0B2D-4566-8FEF-4B65AC847ECE}"/>
    </a:ext>
  </a:extLst>
</a:theme>
</file>

<file path=ppt/theme/theme6.xml><?xml version="1.0" encoding="utf-8"?>
<a:theme xmlns:a="http://schemas.openxmlformats.org/drawingml/2006/main" name="Teal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01DE0A30-143B-4B5C-A0FD-4B3A47DCFB6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E426A0BE1DCD4282029129806F0353" ma:contentTypeVersion="8" ma:contentTypeDescription="Create a new document." ma:contentTypeScope="" ma:versionID="2fa6e710697f4022c0d5a648e4491bb5">
  <xsd:schema xmlns:xsd="http://www.w3.org/2001/XMLSchema" xmlns:xs="http://www.w3.org/2001/XMLSchema" xmlns:p="http://schemas.microsoft.com/office/2006/metadata/properties" xmlns:ns1="http://schemas.microsoft.com/sharepoint/v3" xmlns:ns2="826a7eb6-1fc1-4229-aedf-6a10bdcdc31e" xmlns:ns3="54031767-dd6d-417c-ab73-583408f47564" targetNamespace="http://schemas.microsoft.com/office/2006/metadata/properties" ma:root="true" ma:fieldsID="256e605d0e29d97c9081fe2632c68745" ns1:_="" ns2:_="" ns3:_="">
    <xsd:import namespace="http://schemas.microsoft.com/sharepoint/v3"/>
    <xsd:import namespace="826a7eb6-1fc1-4229-aedf-6a10bdcdc31e"/>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6a7eb6-1fc1-4229-aedf-6a10bdcdc31e"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stimated_x0020_Creation_x0020_Date xmlns="826a7eb6-1fc1-4229-aedf-6a10bdcdc31e" xsi:nil="true"/>
    <Remediation_x0020_Date xmlns="826a7eb6-1fc1-4229-aedf-6a10bdcdc31e">2024-12-31T21:27:41+00:00</Remediation_x0020_Date>
    <PublishingExpirationDate xmlns="http://schemas.microsoft.com/sharepoint/v3" xsi:nil="true"/>
    <PublishingStartDate xmlns="http://schemas.microsoft.com/sharepoint/v3" xsi:nil="true"/>
    <Priority xmlns="826a7eb6-1fc1-4229-aedf-6a10bdcdc31e">New</Priority>
  </documentManagement>
</p:properties>
</file>

<file path=customXml/itemProps1.xml><?xml version="1.0" encoding="utf-8"?>
<ds:datastoreItem xmlns:ds="http://schemas.openxmlformats.org/officeDocument/2006/customXml" ds:itemID="{235461CA-7DB5-41BF-B07E-9F56CE439F56}"/>
</file>

<file path=customXml/itemProps2.xml><?xml version="1.0" encoding="utf-8"?>
<ds:datastoreItem xmlns:ds="http://schemas.openxmlformats.org/officeDocument/2006/customXml" ds:itemID="{CE842E7B-A3B2-4803-B5F0-EA654080FDA7}"/>
</file>

<file path=customXml/itemProps3.xml><?xml version="1.0" encoding="utf-8"?>
<ds:datastoreItem xmlns:ds="http://schemas.openxmlformats.org/officeDocument/2006/customXml" ds:itemID="{7543426C-7EC8-4260-80E0-415BF619E649}"/>
</file>

<file path=docProps/app.xml><?xml version="1.0" encoding="utf-8"?>
<Properties xmlns="http://schemas.openxmlformats.org/officeDocument/2006/extended-properties" xmlns:vt="http://schemas.openxmlformats.org/officeDocument/2006/docPropsVTypes">
  <Template>ODE PowerPoint Template</Template>
  <TotalTime>8481</TotalTime>
  <Words>5813</Words>
  <Application>Microsoft Office PowerPoint</Application>
  <PresentationFormat>Widescreen</PresentationFormat>
  <Paragraphs>433</Paragraphs>
  <Slides>48</Slides>
  <Notes>48</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48</vt:i4>
      </vt:variant>
    </vt:vector>
  </HeadingPairs>
  <TitlesOfParts>
    <vt:vector size="59" baseType="lpstr">
      <vt:lpstr>Arial</vt:lpstr>
      <vt:lpstr>Calibri</vt:lpstr>
      <vt:lpstr>Cambria</vt:lpstr>
      <vt:lpstr>Cambria Math</vt:lpstr>
      <vt:lpstr>Times New Roman</vt:lpstr>
      <vt:lpstr>2021ODE</vt:lpstr>
      <vt:lpstr>Green_2021ODE</vt:lpstr>
      <vt:lpstr>Gold_2021ODE</vt:lpstr>
      <vt:lpstr>Orange_2021ODE</vt:lpstr>
      <vt:lpstr>Red_2021ODE</vt:lpstr>
      <vt:lpstr>Teal_2021ODE</vt:lpstr>
      <vt:lpstr>Local Performance Assessment  Writing Work Samples  Scoring and Calibration</vt:lpstr>
      <vt:lpstr>Workshop Goals</vt:lpstr>
      <vt:lpstr>Partners and Peers</vt:lpstr>
      <vt:lpstr>Collaborative Work Norms</vt:lpstr>
      <vt:lpstr>Goal 1:   Review the guidelines for administering Writing Work Samples for the purpose of the Local Performance Assessment requirements.</vt:lpstr>
      <vt:lpstr>2021 Update on Essential Skills and Local Performance Assessment Requirements</vt:lpstr>
      <vt:lpstr>LPA Requirement Summary</vt:lpstr>
      <vt:lpstr>2019 English Language Arts and Literacy Standards </vt:lpstr>
      <vt:lpstr>LPA Requirement Summary Cont.</vt:lpstr>
      <vt:lpstr>Questions or Clarifications?</vt:lpstr>
      <vt:lpstr>Goal 2:   Build background and identify language within the ODE Official and Student Language Writing Scoring Guide.</vt:lpstr>
      <vt:lpstr>Four Corners Activity</vt:lpstr>
      <vt:lpstr>Writing  Scoring Guides: Descriptors &amp; Definitions</vt:lpstr>
      <vt:lpstr>Guiding Questions</vt:lpstr>
      <vt:lpstr>Writing Rubrics for LPAs</vt:lpstr>
      <vt:lpstr>6 +1 Writing Traits for Informative / Explanatory &amp; Argumentative </vt:lpstr>
      <vt:lpstr>Key Features: </vt:lpstr>
      <vt:lpstr>Writing Trait Themes</vt:lpstr>
      <vt:lpstr>Ideas and Content</vt:lpstr>
      <vt:lpstr>Organization</vt:lpstr>
      <vt:lpstr>Voice</vt:lpstr>
      <vt:lpstr>Word Choice</vt:lpstr>
      <vt:lpstr>Sentence Fluency</vt:lpstr>
      <vt:lpstr>Conventions</vt:lpstr>
      <vt:lpstr>Use of Sources</vt:lpstr>
      <vt:lpstr>Activity: Examining Language within the Traits of Informative/Expository (10 minute + 5 minute discussion)</vt:lpstr>
      <vt:lpstr>Writing Trait Key Language</vt:lpstr>
      <vt:lpstr>Ideas and Content</vt:lpstr>
      <vt:lpstr>Organization</vt:lpstr>
      <vt:lpstr>Voice</vt:lpstr>
      <vt:lpstr>Word Choice</vt:lpstr>
      <vt:lpstr>Sentence Fluency</vt:lpstr>
      <vt:lpstr>Conventions</vt:lpstr>
      <vt:lpstr>Use of Sources</vt:lpstr>
      <vt:lpstr>Questions or Clarifications?</vt:lpstr>
      <vt:lpstr>Goal 3:   Collaboratively score a writing work sample to build a common understanding of proficiency. </vt:lpstr>
      <vt:lpstr>Activity: Providing a Task </vt:lpstr>
      <vt:lpstr>Scoring Calibration</vt:lpstr>
      <vt:lpstr>Anchor Papers</vt:lpstr>
      <vt:lpstr>Gathering Evidence and Scoring</vt:lpstr>
      <vt:lpstr>Gathering Evidence and Scoring</vt:lpstr>
      <vt:lpstr>Gathering Evidence and Scoring</vt:lpstr>
      <vt:lpstr>Gathering Evidence and Scoring</vt:lpstr>
      <vt:lpstr>Gathering Evidence and Scoring</vt:lpstr>
      <vt:lpstr>Gathering Evidence and Scoring</vt:lpstr>
      <vt:lpstr>Any Questions</vt:lpstr>
      <vt:lpstr>Writing Scoring Calibration Protocols (18 – 20 min.)</vt:lpstr>
      <vt:lpstr>Contact Information</vt:lpstr>
    </vt:vector>
  </TitlesOfParts>
  <Company>Oregon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Performance Assessment  Writing Work Samples  Scoring and Calibration</dc:title>
  <dc:creator>BERTRAND Tony * ODE</dc:creator>
  <cp:lastModifiedBy>BERTRAND Tony * ODE</cp:lastModifiedBy>
  <cp:revision>49</cp:revision>
  <dcterms:created xsi:type="dcterms:W3CDTF">2022-02-08T19:10:01Z</dcterms:created>
  <dcterms:modified xsi:type="dcterms:W3CDTF">2022-02-14T20:50:00Z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0x010100ACE426A0BE1DCD4282029129806F0353</vt:lpwstr>
  </property>
</Properties>
</file>