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36"/>
  </p:notesMasterIdLst>
  <p:sldIdLst>
    <p:sldId id="277" r:id="rId7"/>
    <p:sldId id="278" r:id="rId8"/>
    <p:sldId id="302" r:id="rId9"/>
    <p:sldId id="279" r:id="rId10"/>
    <p:sldId id="280" r:id="rId11"/>
    <p:sldId id="281" r:id="rId12"/>
    <p:sldId id="303" r:id="rId13"/>
    <p:sldId id="282" r:id="rId14"/>
    <p:sldId id="304" r:id="rId15"/>
    <p:sldId id="305"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306" r:id="rId29"/>
    <p:sldId id="297" r:id="rId30"/>
    <p:sldId id="307" r:id="rId31"/>
    <p:sldId id="298" r:id="rId32"/>
    <p:sldId id="299" r:id="rId33"/>
    <p:sldId id="300" r:id="rId34"/>
    <p:sldId id="3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Marine Freibrun" initials="MF" lastIdx="1" clrIdx="0">
    <p:extLst>
      <p:ext uri="{19B8F6BF-5375-455C-9EA6-DF929625EA0E}">
        <p15:presenceInfo xmlns:p15="http://schemas.microsoft.com/office/powerpoint/2012/main" userId="S-1-5-21-57989841-920026266-682003330-24541" providerId="AD"/>
      </p:ext>
    </p:extLst>
  </p:cmAuthor>
  <p:cmAuthor id="5" name="Cameron Benham" initials="CB" lastIdx="1" clrIdx="1">
    <p:extLst>
      <p:ext uri="{19B8F6BF-5375-455C-9EA6-DF929625EA0E}">
        <p15:presenceInfo xmlns:p15="http://schemas.microsoft.com/office/powerpoint/2012/main" userId="S::cameron.benham@cambiumassessment.com::d6985415-7bcc-4b85-9729-7834c260ba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BFF"/>
    <a:srgbClr val="FCF4F8"/>
    <a:srgbClr val="FCEDE1"/>
    <a:srgbClr val="FAF5E3"/>
    <a:srgbClr val="F0F4E6"/>
    <a:srgbClr val="E7F5F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79070" autoAdjust="0"/>
  </p:normalViewPr>
  <p:slideViewPr>
    <p:cSldViewPr snapToGrid="0">
      <p:cViewPr varScale="1">
        <p:scale>
          <a:sx n="88" d="100"/>
          <a:sy n="88" d="100"/>
        </p:scale>
        <p:origin x="1320" y="90"/>
      </p:cViewPr>
      <p:guideLst/>
    </p:cSldViewPr>
  </p:slideViewPr>
  <p:notesTextViewPr>
    <p:cViewPr>
      <p:scale>
        <a:sx n="100" d="100"/>
        <a:sy n="100" d="100"/>
      </p:scale>
      <p:origin x="0" y="0"/>
    </p:cViewPr>
  </p:notesTextViewPr>
  <p:sorterViewPr>
    <p:cViewPr>
      <p:scale>
        <a:sx n="100" d="100"/>
        <a:sy n="100" d="100"/>
      </p:scale>
      <p:origin x="0" y="-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ustomXml" Target="../customXml/item2.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it.ly/Check_My_Spee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it.ly/Check_My_Spee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noProof="0" dirty="0">
                <a:cs typeface="Calibri"/>
              </a:rPr>
              <a:t>Bienvenidos al modulo de entrenamiento</a:t>
            </a:r>
            <a:r>
              <a:rPr lang="es-PR" baseline="0" noProof="0" dirty="0">
                <a:cs typeface="Calibri"/>
              </a:rPr>
              <a:t> de la prueba de evaluación remota para estudiantes y familias. Estas pruebas de evaluación son parte del </a:t>
            </a:r>
            <a:r>
              <a:rPr lang="es-PR" baseline="0" noProof="0" dirty="0">
                <a:cs typeface="+mn-cs"/>
              </a:rPr>
              <a:t>S</a:t>
            </a:r>
            <a:r>
              <a:rPr lang="es-PR" noProof="0" dirty="0"/>
              <a:t>istema</a:t>
            </a:r>
            <a:r>
              <a:rPr lang="es-ES" dirty="0"/>
              <a:t> de Evaluación Estatal de </a:t>
            </a:r>
            <a:r>
              <a:rPr lang="es-PR" noProof="0" dirty="0"/>
              <a:t>Oregón que ocurren este año durante la primavera</a:t>
            </a:r>
            <a:endParaRPr lang="es-PR" baseline="0" noProof="0" dirty="0">
              <a:cs typeface="Calibri"/>
            </a:endParaRPr>
          </a:p>
          <a:p>
            <a:endParaRPr lang="en-US" baseline="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259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sz="1200" noProof="0" dirty="0">
                <a:solidFill>
                  <a:srgbClr val="00B050"/>
                </a:solidFill>
                <a:effectLst/>
                <a:latin typeface="+mn-lt"/>
                <a:ea typeface="Calibri" panose="020F0502020204030204" pitchFamily="34" charset="0"/>
                <a:cs typeface="Times New Roman" panose="02020603050405020304" pitchFamily="18" charset="0"/>
              </a:rPr>
              <a:t>Otro</a:t>
            </a:r>
            <a:r>
              <a:rPr lang="en-US" sz="1200" dirty="0">
                <a:solidFill>
                  <a:srgbClr val="00B050"/>
                </a:solidFill>
                <a:effectLst/>
                <a:latin typeface="+mn-lt"/>
                <a:ea typeface="Calibri" panose="020F0502020204030204" pitchFamily="34" charset="0"/>
                <a:cs typeface="Times New Roman" panose="02020603050405020304" pitchFamily="18" charset="0"/>
              </a:rPr>
              <a:t> </a:t>
            </a:r>
            <a:r>
              <a:rPr lang="es-PR" sz="1200" noProof="0" dirty="0">
                <a:solidFill>
                  <a:srgbClr val="00B050"/>
                </a:solidFill>
                <a:effectLst/>
                <a:latin typeface="+mn-lt"/>
                <a:ea typeface="Calibri" panose="020F0502020204030204" pitchFamily="34" charset="0"/>
                <a:cs typeface="Times New Roman" panose="02020603050405020304" pitchFamily="18" charset="0"/>
              </a:rPr>
              <a:t>diagnostico</a:t>
            </a:r>
            <a:r>
              <a:rPr lang="en-US" sz="1200" baseline="0" dirty="0">
                <a:solidFill>
                  <a:srgbClr val="00B050"/>
                </a:solidFill>
                <a:effectLst/>
                <a:latin typeface="+mn-lt"/>
                <a:ea typeface="Calibri" panose="020F0502020204030204" pitchFamily="34" charset="0"/>
                <a:cs typeface="Times New Roman" panose="02020603050405020304" pitchFamily="18" charset="0"/>
              </a:rPr>
              <a:t> </a:t>
            </a:r>
            <a:r>
              <a:rPr lang="es-PR" sz="1200" baseline="0" noProof="0" dirty="0">
                <a:solidFill>
                  <a:srgbClr val="00B050"/>
                </a:solidFill>
                <a:effectLst/>
                <a:latin typeface="+mn-lt"/>
                <a:ea typeface="Calibri" panose="020F0502020204030204" pitchFamily="34" charset="0"/>
                <a:cs typeface="Times New Roman" panose="02020603050405020304" pitchFamily="18" charset="0"/>
              </a:rPr>
              <a:t>disponible</a:t>
            </a:r>
            <a:r>
              <a:rPr lang="en-US" sz="1200" baseline="0" dirty="0">
                <a:solidFill>
                  <a:srgbClr val="00B050"/>
                </a:solidFill>
                <a:effectLst/>
                <a:latin typeface="+mn-lt"/>
                <a:ea typeface="Calibri" panose="020F0502020204030204" pitchFamily="34" charset="0"/>
                <a:cs typeface="Times New Roman" panose="02020603050405020304" pitchFamily="18" charset="0"/>
              </a:rPr>
              <a:t> para </a:t>
            </a:r>
            <a:r>
              <a:rPr lang="es-PR" sz="1200" baseline="0" noProof="0" dirty="0">
                <a:solidFill>
                  <a:srgbClr val="00B050"/>
                </a:solidFill>
                <a:effectLst/>
                <a:latin typeface="+mn-lt"/>
                <a:ea typeface="Calibri" panose="020F0502020204030204" pitchFamily="34" charset="0"/>
                <a:cs typeface="Times New Roman" panose="02020603050405020304" pitchFamily="18" charset="0"/>
              </a:rPr>
              <a:t>verificar</a:t>
            </a:r>
            <a:r>
              <a:rPr lang="en-US" sz="1200" baseline="0" dirty="0">
                <a:solidFill>
                  <a:srgbClr val="00B050"/>
                </a:solidFill>
                <a:effectLst/>
                <a:latin typeface="+mn-lt"/>
                <a:ea typeface="Calibri" panose="020F0502020204030204" pitchFamily="34" charset="0"/>
                <a:cs typeface="Times New Roman" panose="02020603050405020304" pitchFamily="18" charset="0"/>
              </a:rPr>
              <a:t> </a:t>
            </a:r>
            <a:r>
              <a:rPr lang="es-PR" sz="1200" baseline="0" noProof="0" dirty="0">
                <a:solidFill>
                  <a:srgbClr val="00B050"/>
                </a:solidFill>
                <a:effectLst/>
                <a:latin typeface="+mn-lt"/>
                <a:ea typeface="Calibri" panose="020F0502020204030204" pitchFamily="34" charset="0"/>
                <a:cs typeface="Times New Roman" panose="02020603050405020304" pitchFamily="18" charset="0"/>
              </a:rPr>
              <a:t>es</a:t>
            </a:r>
            <a:r>
              <a:rPr lang="en-US" sz="1200" baseline="0" dirty="0">
                <a:solidFill>
                  <a:srgbClr val="00B050"/>
                </a:solidFill>
                <a:effectLst/>
                <a:latin typeface="+mn-lt"/>
                <a:ea typeface="Calibri" panose="020F0502020204030204" pitchFamily="34" charset="0"/>
                <a:cs typeface="Times New Roman" panose="02020603050405020304" pitchFamily="18" charset="0"/>
              </a:rPr>
              <a:t> </a:t>
            </a:r>
            <a:r>
              <a:rPr lang="es-ES" sz="1200" dirty="0">
                <a:latin typeface="+mn-lt"/>
              </a:rPr>
              <a:t>lector de pantalla</a:t>
            </a:r>
            <a:r>
              <a:rPr lang="es-ES" sz="1200" baseline="0" dirty="0">
                <a:latin typeface="+mn-lt"/>
              </a:rPr>
              <a:t>. </a:t>
            </a:r>
            <a:r>
              <a:rPr lang="es-PR" sz="1200" baseline="0" noProof="0" dirty="0">
                <a:latin typeface="+mn-lt"/>
              </a:rPr>
              <a:t>Usted puede verifica si su hardware tiene la capacidad de utilizar un lector de pantalla</a:t>
            </a:r>
            <a:r>
              <a:rPr lang="es-ES" sz="1200" baseline="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R" sz="1200" noProof="0" dirty="0">
              <a:solidFill>
                <a:srgbClr val="00B050"/>
              </a:solidFill>
              <a:effectLst/>
              <a:latin typeface="+mn-lt"/>
              <a:ea typeface="Calibri" panose="020F0502020204030204" pitchFamily="34" charset="0"/>
              <a:cs typeface="Times New Roman" panose="02020603050405020304" pitchFamily="18" charset="0"/>
            </a:endParaRPr>
          </a:p>
          <a:p>
            <a:r>
              <a:rPr lang="es-PR" sz="1200" baseline="0" dirty="0">
                <a:solidFill>
                  <a:srgbClr val="00B050"/>
                </a:solidFill>
                <a:effectLst/>
                <a:latin typeface="+mn-lt"/>
                <a:ea typeface="Calibri" panose="020F0502020204030204" pitchFamily="34" charset="0"/>
                <a:cs typeface="Times New Roman" panose="02020603050405020304" pitchFamily="18" charset="0"/>
              </a:rPr>
              <a:t>El circulo rojo en la imagen a la izquierda indica </a:t>
            </a:r>
            <a:r>
              <a:rPr lang="es-PR" sz="1200" baseline="0" noProof="0" dirty="0">
                <a:solidFill>
                  <a:srgbClr val="00B050"/>
                </a:solidFill>
                <a:effectLst/>
                <a:latin typeface="+mn-lt"/>
                <a:ea typeface="Calibri" panose="020F0502020204030204" pitchFamily="34" charset="0"/>
                <a:cs typeface="Times New Roman" panose="02020603050405020304" pitchFamily="18" charset="0"/>
              </a:rPr>
              <a:t>donde hacer clic para hacer este diagnostico. Oprima clic al botón titulado</a:t>
            </a:r>
            <a:r>
              <a:rPr lang="es-PR" sz="1200" b="1" noProof="0" dirty="0">
                <a:solidFill>
                  <a:srgbClr val="00B050"/>
                </a:solidFill>
                <a:effectLst/>
                <a:latin typeface="+mn-lt"/>
                <a:ea typeface="Calibri" panose="020F0502020204030204" pitchFamily="34" charset="0"/>
                <a:cs typeface="Times New Roman" panose="02020603050405020304" pitchFamily="18" charset="0"/>
              </a:rPr>
              <a:t> TTS </a:t>
            </a:r>
            <a:r>
              <a:rPr lang="es-PR" sz="1200" b="1" noProof="0" dirty="0" err="1">
                <a:solidFill>
                  <a:srgbClr val="00B050"/>
                </a:solidFill>
                <a:effectLst/>
                <a:latin typeface="+mn-lt"/>
                <a:ea typeface="Calibri" panose="020F0502020204030204" pitchFamily="34" charset="0"/>
                <a:cs typeface="Times New Roman" panose="02020603050405020304" pitchFamily="18" charset="0"/>
              </a:rPr>
              <a:t>Check</a:t>
            </a:r>
            <a:r>
              <a:rPr lang="es-PR" sz="1200" noProof="0" dirty="0">
                <a:solidFill>
                  <a:srgbClr val="00B050"/>
                </a:solidFill>
                <a:effectLst/>
                <a:latin typeface="+mn-lt"/>
                <a:ea typeface="Calibri" panose="020F0502020204030204" pitchFamily="34" charset="0"/>
                <a:cs typeface="Times New Roman" panose="02020603050405020304" pitchFamily="18" charset="0"/>
              </a:rPr>
              <a:t>.  </a:t>
            </a:r>
            <a:r>
              <a:rPr lang="es-PR" sz="1200" noProof="0" dirty="0" err="1">
                <a:solidFill>
                  <a:srgbClr val="00B050"/>
                </a:solidFill>
                <a:effectLst/>
                <a:latin typeface="+mn-lt"/>
                <a:ea typeface="Calibri" panose="020F0502020204030204" pitchFamily="34" charset="0"/>
                <a:cs typeface="Times New Roman" panose="02020603050405020304" pitchFamily="18" charset="0"/>
              </a:rPr>
              <a:t>Immendiatamente</a:t>
            </a:r>
            <a:r>
              <a:rPr lang="es-PR" sz="1200" baseline="0" noProof="0" dirty="0">
                <a:solidFill>
                  <a:srgbClr val="00B050"/>
                </a:solidFill>
                <a:effectLst/>
                <a:latin typeface="+mn-lt"/>
                <a:ea typeface="Calibri" panose="020F0502020204030204" pitchFamily="34" charset="0"/>
                <a:cs typeface="Times New Roman" panose="02020603050405020304" pitchFamily="18" charset="0"/>
              </a:rPr>
              <a:t> aparecerá un</a:t>
            </a:r>
            <a:r>
              <a:rPr lang="es-PR" sz="1200" noProof="0" dirty="0">
                <a:solidFill>
                  <a:srgbClr val="00B050"/>
                </a:solidFill>
                <a:effectLst/>
                <a:latin typeface="+mn-lt"/>
                <a:ea typeface="Calibri" panose="020F0502020204030204" pitchFamily="34" charset="0"/>
                <a:cs typeface="Times New Roman" panose="02020603050405020304" pitchFamily="18" charset="0"/>
              </a:rPr>
              <a:t>a</a:t>
            </a:r>
            <a:r>
              <a:rPr lang="es-PR" sz="1200" baseline="0" noProof="0" dirty="0">
                <a:solidFill>
                  <a:srgbClr val="00B050"/>
                </a:solidFill>
                <a:effectLst/>
                <a:latin typeface="+mn-lt"/>
                <a:ea typeface="Calibri" panose="020F0502020204030204" pitchFamily="34" charset="0"/>
                <a:cs typeface="Times New Roman" panose="02020603050405020304" pitchFamily="18" charset="0"/>
              </a:rPr>
              <a:t> pagina de diagnostico titulada </a:t>
            </a:r>
            <a:r>
              <a:rPr lang="es-PR" sz="1200" b="1" noProof="0" dirty="0">
                <a:solidFill>
                  <a:srgbClr val="00B050"/>
                </a:solidFill>
                <a:effectLst/>
                <a:latin typeface="+mn-lt"/>
                <a:ea typeface="Calibri" panose="020F0502020204030204" pitchFamily="34" charset="0"/>
                <a:cs typeface="Times New Roman" panose="02020603050405020304" pitchFamily="18" charset="0"/>
              </a:rPr>
              <a:t>Text-to-</a:t>
            </a:r>
            <a:r>
              <a:rPr lang="es-PR" sz="1200" b="1" noProof="0" dirty="0" err="1">
                <a:solidFill>
                  <a:srgbClr val="00B050"/>
                </a:solidFill>
                <a:effectLst/>
                <a:latin typeface="+mn-lt"/>
                <a:ea typeface="Calibri" panose="020F0502020204030204" pitchFamily="34" charset="0"/>
                <a:cs typeface="Times New Roman" panose="02020603050405020304" pitchFamily="18" charset="0"/>
              </a:rPr>
              <a:t>Speech</a:t>
            </a:r>
            <a:r>
              <a:rPr lang="es-PR" sz="1200" b="1" noProof="0" dirty="0">
                <a:solidFill>
                  <a:srgbClr val="00B050"/>
                </a:solidFill>
                <a:effectLst/>
                <a:latin typeface="+mn-lt"/>
                <a:ea typeface="Calibri" panose="020F0502020204030204" pitchFamily="34" charset="0"/>
                <a:cs typeface="Times New Roman" panose="02020603050405020304" pitchFamily="18" charset="0"/>
              </a:rPr>
              <a:t> </a:t>
            </a:r>
            <a:r>
              <a:rPr lang="es-PR" sz="1200" b="1" noProof="0" dirty="0" err="1">
                <a:solidFill>
                  <a:srgbClr val="00B050"/>
                </a:solidFill>
                <a:effectLst/>
                <a:latin typeface="+mn-lt"/>
                <a:ea typeface="Calibri" panose="020F0502020204030204" pitchFamily="34" charset="0"/>
                <a:cs typeface="Times New Roman" panose="02020603050405020304" pitchFamily="18" charset="0"/>
              </a:rPr>
              <a:t>Check</a:t>
            </a:r>
            <a:r>
              <a:rPr lang="es-PR" sz="1200" noProof="0" dirty="0">
                <a:solidFill>
                  <a:srgbClr val="00B050"/>
                </a:solidFill>
                <a:effectLst/>
                <a:latin typeface="+mn-lt"/>
                <a:ea typeface="Calibri" panose="020F0502020204030204" pitchFamily="34" charset="0"/>
                <a:cs typeface="Times New Roman" panose="02020603050405020304" pitchFamily="18" charset="0"/>
              </a:rPr>
              <a:t>. Para correr el diagnostico</a:t>
            </a:r>
            <a:r>
              <a:rPr lang="es-PR" sz="1200" baseline="0" noProof="0" dirty="0">
                <a:solidFill>
                  <a:srgbClr val="00B050"/>
                </a:solidFill>
                <a:effectLst/>
                <a:latin typeface="+mn-lt"/>
                <a:ea typeface="Calibri" panose="020F0502020204030204" pitchFamily="34" charset="0"/>
                <a:cs typeface="Times New Roman" panose="02020603050405020304" pitchFamily="18" charset="0"/>
              </a:rPr>
              <a:t> haga clic en </a:t>
            </a:r>
            <a:r>
              <a:rPr lang="es-PR" sz="1200" noProof="0" dirty="0">
                <a:solidFill>
                  <a:srgbClr val="00B050"/>
                </a:solidFill>
                <a:effectLst/>
                <a:latin typeface="+mn-lt"/>
                <a:ea typeface="Calibri" panose="020F0502020204030204" pitchFamily="34" charset="0"/>
                <a:cs typeface="Times New Roman" panose="02020603050405020304" pitchFamily="18" charset="0"/>
              </a:rPr>
              <a:t>el icono de botón de altavoz. Si no escucha la voz trate de cambiar la</a:t>
            </a:r>
            <a:r>
              <a:rPr lang="es-PR" sz="1200" baseline="0" noProof="0" dirty="0">
                <a:solidFill>
                  <a:srgbClr val="00B050"/>
                </a:solidFill>
                <a:effectLst/>
                <a:latin typeface="+mn-lt"/>
                <a:ea typeface="Calibri" panose="020F0502020204030204" pitchFamily="34" charset="0"/>
                <a:cs typeface="Times New Roman" panose="02020603050405020304" pitchFamily="18" charset="0"/>
              </a:rPr>
              <a:t> configuración de sonido y vuelva a hacer clic </a:t>
            </a:r>
            <a:r>
              <a:rPr lang="es-PR" sz="1200" noProof="0" dirty="0">
                <a:solidFill>
                  <a:srgbClr val="00B050"/>
                </a:solidFill>
                <a:effectLst/>
                <a:latin typeface="+mn-lt"/>
                <a:ea typeface="Calibri" panose="020F0502020204030204" pitchFamily="34" charset="0"/>
                <a:cs typeface="Times New Roman" panose="02020603050405020304" pitchFamily="18" charset="0"/>
              </a:rPr>
              <a:t>en</a:t>
            </a:r>
            <a:r>
              <a:rPr lang="es-PR" sz="1200" baseline="0" noProof="0" dirty="0">
                <a:solidFill>
                  <a:srgbClr val="00B050"/>
                </a:solidFill>
                <a:effectLst/>
                <a:latin typeface="+mn-lt"/>
                <a:ea typeface="Calibri" panose="020F0502020204030204" pitchFamily="34" charset="0"/>
                <a:cs typeface="Times New Roman" panose="02020603050405020304" pitchFamily="18" charset="0"/>
              </a:rPr>
              <a:t> el</a:t>
            </a:r>
            <a:r>
              <a:rPr lang="es-PR" sz="1200" noProof="0" dirty="0">
                <a:solidFill>
                  <a:srgbClr val="00B050"/>
                </a:solidFill>
                <a:effectLst/>
                <a:latin typeface="+mn-lt"/>
                <a:ea typeface="Calibri" panose="020F0502020204030204" pitchFamily="34" charset="0"/>
                <a:cs typeface="Times New Roman" panose="02020603050405020304" pitchFamily="18" charset="0"/>
              </a:rPr>
              <a:t> icono de botón de altavoz.</a:t>
            </a:r>
            <a:r>
              <a:rPr lang="es-PR" sz="1200" baseline="0" noProof="0" dirty="0">
                <a:solidFill>
                  <a:srgbClr val="00B050"/>
                </a:solidFill>
                <a:effectLst/>
                <a:latin typeface="+mn-lt"/>
                <a:ea typeface="Calibri" panose="020F0502020204030204" pitchFamily="34" charset="0"/>
                <a:cs typeface="Times New Roman" panose="02020603050405020304" pitchFamily="18" charset="0"/>
              </a:rPr>
              <a:t> </a:t>
            </a:r>
          </a:p>
          <a:p>
            <a:endParaRPr lang="es-PR" sz="1200" baseline="0" noProof="0" dirty="0">
              <a:solidFill>
                <a:srgbClr val="00B050"/>
              </a:solidFill>
              <a:effectLst/>
              <a:latin typeface="+mn-lt"/>
              <a:ea typeface="Calibri" panose="020F0502020204030204" pitchFamily="34" charset="0"/>
              <a:cs typeface="Times New Roman" panose="02020603050405020304" pitchFamily="18" charset="0"/>
            </a:endParaRPr>
          </a:p>
          <a:p>
            <a:r>
              <a:rPr lang="es-PR" sz="1200" baseline="0" noProof="0" dirty="0">
                <a:solidFill>
                  <a:srgbClr val="00B050"/>
                </a:solidFill>
                <a:effectLst/>
                <a:latin typeface="+mn-lt"/>
                <a:ea typeface="Calibri" panose="020F0502020204030204" pitchFamily="34" charset="0"/>
                <a:cs typeface="Times New Roman" panose="02020603050405020304" pitchFamily="18" charset="0"/>
              </a:rPr>
              <a:t>Si aun no puede escuchar la voz, comuníquese con su maestro para que le provea ayuda en la configuración. </a:t>
            </a:r>
            <a:endParaRPr lang="es-PR" sz="1200" b="1" noProof="0" dirty="0">
              <a:effectLst/>
              <a:latin typeface="+mn-lt"/>
              <a:ea typeface="Calibri" panose="020F0502020204030204" pitchFamily="34" charset="0"/>
              <a:cs typeface="Times New Roman" panose="02020603050405020304" pitchFamily="18" charset="0"/>
            </a:endParaRPr>
          </a:p>
          <a:p>
            <a:r>
              <a:rPr lang="es-PR" sz="1200" noProof="0" dirty="0">
                <a:solidFill>
                  <a:srgbClr val="00B050"/>
                </a:solidFill>
                <a:effectLst/>
                <a:latin typeface="+mn-lt"/>
                <a:ea typeface="Calibri" panose="020F0502020204030204" pitchFamily="34" charset="0"/>
                <a:cs typeface="Times New Roman" panose="02020603050405020304" pitchFamily="18" charset="0"/>
              </a:rPr>
              <a:t> </a:t>
            </a:r>
            <a:endParaRPr lang="es-PR" sz="1200" noProof="0" dirty="0">
              <a:latin typeface="+mn-lt"/>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155301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s-PR" sz="1200" dirty="0">
                <a:ea typeface="Calibri" panose="020F0502020204030204" pitchFamily="34" charset="0"/>
                <a:cs typeface="Times New Roman"/>
              </a:rPr>
              <a:t>Estudiantes que usan tecnología de asistencia durante clase necesitaran acceso al mismo</a:t>
            </a:r>
            <a:r>
              <a:rPr lang="es-PR" sz="1200" baseline="0" dirty="0">
                <a:ea typeface="Calibri" panose="020F0502020204030204" pitchFamily="34" charset="0"/>
                <a:cs typeface="Times New Roman"/>
              </a:rPr>
              <a:t> tipo de </a:t>
            </a:r>
            <a:r>
              <a:rPr lang="es-PR" sz="1200" dirty="0">
                <a:ea typeface="Calibri" panose="020F0502020204030204" pitchFamily="34" charset="0"/>
                <a:cs typeface="Times New Roman"/>
              </a:rPr>
              <a:t>tecnología de asistencia cuando tomen la prueba de evaluación remota</a:t>
            </a:r>
          </a:p>
          <a:p>
            <a:pPr>
              <a:spcBef>
                <a:spcPts val="0"/>
              </a:spcBef>
              <a:spcAft>
                <a:spcPts val="600"/>
              </a:spcAft>
            </a:pPr>
            <a:endParaRPr lang="es-PR" sz="1200" dirty="0">
              <a:ea typeface="Calibri" panose="020F0502020204030204" pitchFamily="34" charset="0"/>
              <a:cs typeface="Times New Roman"/>
            </a:endParaRPr>
          </a:p>
          <a:p>
            <a:r>
              <a:rPr lang="es-PR" sz="1200" dirty="0"/>
              <a:t>Padres y estudiantes deben trabajar con sus distritos o el coordinador de tecnología de la escuela para asegurar que el estudiante tenga el mismo acceso el día de la prueba.</a:t>
            </a:r>
          </a:p>
          <a:p>
            <a:endParaRPr lang="es-PR" sz="1200" dirty="0"/>
          </a:p>
          <a:p>
            <a:r>
              <a:rPr lang="es-PR" sz="1200" dirty="0"/>
              <a:t>Si el acceso a la tecnología de asistencia no esta disponible para que el estudiante pueda tomar la prueba en su hogar. Padres y estudiantes deben trabajar con el maestro para determinar otra forma de tomar la prueba.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255210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cs typeface="Calibri"/>
              </a:rPr>
              <a:t>Ahora discutiremos</a:t>
            </a:r>
            <a:r>
              <a:rPr lang="es-PR" baseline="0" dirty="0">
                <a:cs typeface="Calibri"/>
              </a:rPr>
              <a:t> que hacer durante la prueba</a:t>
            </a:r>
            <a:endParaRPr lang="en-US" dirty="0">
              <a:cs typeface="Calibri"/>
            </a:endParaRPr>
          </a:p>
        </p:txBody>
      </p:sp>
      <p:sp>
        <p:nvSpPr>
          <p:cNvPr id="4" name="Slide Number Placeholder 3"/>
          <p:cNvSpPr>
            <a:spLocks noGrp="1"/>
          </p:cNvSpPr>
          <p:nvPr>
            <p:ph type="sldNum" sz="quarter" idx="5"/>
          </p:nvPr>
        </p:nvSpPr>
        <p:spPr/>
        <p:txBody>
          <a:bodyPr/>
          <a:lstStyle/>
          <a:p>
            <a:fld id="{87562687-7A5B-4415-B0F0-C719E7C49641}" type="slidenum">
              <a:rPr lang="en-US" smtClean="0"/>
              <a:t>12</a:t>
            </a:fld>
            <a:endParaRPr lang="en-US" dirty="0"/>
          </a:p>
        </p:txBody>
      </p:sp>
    </p:spTree>
    <p:extLst>
      <p:ext uri="{BB962C8B-B14F-4D97-AF65-F5344CB8AC3E}">
        <p14:creationId xmlns:p14="http://schemas.microsoft.com/office/powerpoint/2010/main" val="332444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PR" sz="1800" noProof="0" dirty="0">
                <a:solidFill>
                  <a:srgbClr val="7030A0"/>
                </a:solidFill>
                <a:effectLst/>
                <a:latin typeface="Calibri"/>
                <a:ea typeface="Calibri" panose="020F0502020204030204" pitchFamily="34" charset="0"/>
                <a:cs typeface="Calibri"/>
              </a:rPr>
              <a:t>Antes de tomar la prueba de evaluación remota</a:t>
            </a:r>
            <a:r>
              <a:rPr lang="es-PR" sz="1800" baseline="0" noProof="0" dirty="0">
                <a:solidFill>
                  <a:srgbClr val="7030A0"/>
                </a:solidFill>
                <a:effectLst/>
                <a:latin typeface="Calibri"/>
                <a:ea typeface="Calibri" panose="020F0502020204030204" pitchFamily="34" charset="0"/>
                <a:cs typeface="Calibri"/>
              </a:rPr>
              <a:t> </a:t>
            </a:r>
            <a:r>
              <a:rPr lang="es-PR" sz="1800" noProof="0" dirty="0">
                <a:solidFill>
                  <a:srgbClr val="7030A0"/>
                </a:solidFill>
                <a:effectLst/>
                <a:latin typeface="Calibri"/>
                <a:ea typeface="Calibri" panose="020F0502020204030204" pitchFamily="34" charset="0"/>
                <a:cs typeface="Calibri"/>
              </a:rPr>
              <a:t>deberá</a:t>
            </a:r>
            <a:r>
              <a:rPr lang="es-PR" sz="1800" baseline="0" noProof="0" dirty="0">
                <a:solidFill>
                  <a:srgbClr val="7030A0"/>
                </a:solidFill>
                <a:effectLst/>
                <a:latin typeface="Calibri"/>
                <a:ea typeface="Calibri" panose="020F0502020204030204" pitchFamily="34" charset="0"/>
                <a:cs typeface="Calibri"/>
              </a:rPr>
              <a:t> ingresar en la pagina del la administración remota:</a:t>
            </a:r>
          </a:p>
          <a:p>
            <a:pPr>
              <a:lnSpc>
                <a:spcPct val="107000"/>
              </a:lnSpc>
              <a:spcAft>
                <a:spcPts val="800"/>
              </a:spcAft>
            </a:pPr>
            <a:endParaRPr lang="es-PR" sz="1800" baseline="0" noProof="0" dirty="0">
              <a:solidFill>
                <a:srgbClr val="7030A0"/>
              </a:solidFill>
              <a:effectLst/>
              <a:latin typeface="Calibri"/>
              <a:ea typeface="Calibri" panose="020F0502020204030204" pitchFamily="34" charset="0"/>
              <a:cs typeface="Calibri"/>
            </a:endParaRPr>
          </a:p>
          <a:p>
            <a:pPr>
              <a:lnSpc>
                <a:spcPct val="107000"/>
              </a:lnSpc>
              <a:spcAft>
                <a:spcPts val="800"/>
              </a:spcAft>
            </a:pPr>
            <a:r>
              <a:rPr lang="es-PR" sz="1800" baseline="0" noProof="0" dirty="0">
                <a:solidFill>
                  <a:srgbClr val="7030A0"/>
                </a:solidFill>
                <a:effectLst/>
                <a:latin typeface="Calibri"/>
                <a:ea typeface="Calibri" panose="020F0502020204030204" pitchFamily="34" charset="0"/>
                <a:cs typeface="Calibri"/>
              </a:rPr>
              <a:t>Primero, si ya tiene instalado el </a:t>
            </a:r>
            <a:r>
              <a:rPr lang="es-PR" sz="1800" b="1" baseline="0" noProof="0" dirty="0">
                <a:solidFill>
                  <a:srgbClr val="7030A0"/>
                </a:solidFill>
                <a:effectLst/>
                <a:latin typeface="Calibri"/>
                <a:ea typeface="Calibri" panose="020F0502020204030204" pitchFamily="34" charset="0"/>
                <a:cs typeface="Calibri"/>
              </a:rPr>
              <a:t>Navegador Seguro </a:t>
            </a:r>
            <a:r>
              <a:rPr lang="es-PR" sz="1800" baseline="0" noProof="0" dirty="0">
                <a:solidFill>
                  <a:srgbClr val="7030A0"/>
                </a:solidFill>
                <a:effectLst/>
                <a:latin typeface="Calibri"/>
                <a:ea typeface="Calibri" panose="020F0502020204030204" pitchFamily="34" charset="0"/>
                <a:cs typeface="Calibri"/>
              </a:rPr>
              <a:t>(imagen azul a la izquierda) haz un clic al icono del Navegador Seguro en la computadora o dispositivo que planea utilizar para la sesión de evaluación remota. La imagen a la derecha representa un ejemplo de la pagina principal de la administración remota. Esta es la misma pagina si estuvieras tomando la prueba en la escuela. </a:t>
            </a:r>
          </a:p>
          <a:p>
            <a:pPr>
              <a:lnSpc>
                <a:spcPct val="107000"/>
              </a:lnSpc>
              <a:spcAft>
                <a:spcPts val="800"/>
              </a:spcAft>
            </a:pPr>
            <a:endParaRPr lang="es-PR" sz="1800" baseline="0" noProof="0" dirty="0">
              <a:solidFill>
                <a:srgbClr val="7030A0"/>
              </a:solidFill>
              <a:effectLst/>
              <a:latin typeface="Calibri"/>
              <a:ea typeface="Calibri" panose="020F0502020204030204" pitchFamily="34" charset="0"/>
              <a:cs typeface="Calibri"/>
            </a:endParaRPr>
          </a:p>
          <a:p>
            <a:pPr>
              <a:lnSpc>
                <a:spcPct val="107000"/>
              </a:lnSpc>
              <a:spcAft>
                <a:spcPts val="800"/>
              </a:spcAft>
            </a:pPr>
            <a:r>
              <a:rPr lang="es-PR" sz="1800" baseline="0" noProof="0" dirty="0">
                <a:solidFill>
                  <a:srgbClr val="7030A0"/>
                </a:solidFill>
                <a:effectLst/>
                <a:latin typeface="Calibri"/>
                <a:ea typeface="Calibri" panose="020F0502020204030204" pitchFamily="34" charset="0"/>
                <a:cs typeface="Calibri"/>
              </a:rPr>
              <a:t>Por favor no olvide que si no tiene el navegador seguro instalado en su computadora o dispositivo consulte con su maestro o coordinador de tecnología para obtenerlo antes de la prueba. </a:t>
            </a:r>
          </a:p>
          <a:p>
            <a:pPr>
              <a:lnSpc>
                <a:spcPct val="107000"/>
              </a:lnSpc>
              <a:spcAft>
                <a:spcPts val="800"/>
              </a:spcAft>
            </a:pPr>
            <a:r>
              <a:rPr lang="es-PR" sz="1800" baseline="0" noProof="0" dirty="0">
                <a:solidFill>
                  <a:srgbClr val="7030A0"/>
                </a:solidFill>
                <a:effectLst/>
                <a:latin typeface="Calibri"/>
                <a:ea typeface="Calibri" panose="020F0502020204030204" pitchFamily="34" charset="0"/>
                <a:cs typeface="Calibri"/>
              </a:rPr>
              <a:t> </a:t>
            </a:r>
          </a:p>
          <a:p>
            <a:pPr>
              <a:lnSpc>
                <a:spcPct val="107000"/>
              </a:lnSpc>
              <a:spcAft>
                <a:spcPts val="800"/>
              </a:spcAft>
            </a:pPr>
            <a:r>
              <a:rPr lang="es-PR" sz="1800" baseline="0" noProof="0" dirty="0">
                <a:solidFill>
                  <a:srgbClr val="7030A0"/>
                </a:solidFill>
                <a:effectLst/>
                <a:latin typeface="Calibri"/>
                <a:ea typeface="Calibri" panose="020F0502020204030204" pitchFamily="34" charset="0"/>
                <a:cs typeface="Calibri"/>
              </a:rPr>
              <a:t>Adicionalmente es importante informar que antes de comenzar la sesión de evaluación remota, el administrador de evaluaciones necesita compartir con el estudiante la </a:t>
            </a:r>
            <a:r>
              <a:rPr lang="es-PR" sz="1800" b="1" baseline="0" noProof="0" dirty="0">
                <a:solidFill>
                  <a:srgbClr val="7030A0"/>
                </a:solidFill>
                <a:effectLst/>
                <a:latin typeface="Calibri"/>
                <a:ea typeface="Calibri" panose="020F0502020204030204" pitchFamily="34" charset="0"/>
                <a:cs typeface="Calibri"/>
              </a:rPr>
              <a:t>identificación de la sesión </a:t>
            </a:r>
            <a:r>
              <a:rPr lang="es-PR" sz="1800" baseline="0" noProof="0" dirty="0">
                <a:solidFill>
                  <a:srgbClr val="7030A0"/>
                </a:solidFill>
                <a:effectLst/>
                <a:latin typeface="Calibri"/>
                <a:ea typeface="Calibri" panose="020F0502020204030204" pitchFamily="34" charset="0"/>
                <a:cs typeface="Calibri"/>
              </a:rPr>
              <a:t>de evaluación remota. Esta identificación esta titulada como </a:t>
            </a:r>
            <a:r>
              <a:rPr lang="es-PR" sz="1800" b="1" baseline="0" noProof="0" dirty="0" err="1">
                <a:solidFill>
                  <a:srgbClr val="7030A0"/>
                </a:solidFill>
                <a:effectLst/>
                <a:latin typeface="Calibri"/>
                <a:ea typeface="Calibri" panose="020F0502020204030204" pitchFamily="34" charset="0"/>
                <a:cs typeface="Calibri"/>
              </a:rPr>
              <a:t>Session</a:t>
            </a:r>
            <a:r>
              <a:rPr lang="es-PR" sz="1800" b="1" baseline="0" noProof="0" dirty="0">
                <a:solidFill>
                  <a:srgbClr val="7030A0"/>
                </a:solidFill>
                <a:effectLst/>
                <a:latin typeface="Calibri"/>
                <a:ea typeface="Calibri" panose="020F0502020204030204" pitchFamily="34" charset="0"/>
                <a:cs typeface="Calibri"/>
              </a:rPr>
              <a:t> ID </a:t>
            </a:r>
            <a:r>
              <a:rPr lang="es-PR" sz="1800" baseline="0" noProof="0" dirty="0">
                <a:solidFill>
                  <a:srgbClr val="7030A0"/>
                </a:solidFill>
                <a:effectLst/>
                <a:latin typeface="Calibri"/>
                <a:ea typeface="Calibri" panose="020F0502020204030204" pitchFamily="34" charset="0"/>
                <a:cs typeface="Calibri"/>
              </a:rPr>
              <a:t>en la imagen de la izquierda de la diapositiva de </a:t>
            </a:r>
            <a:r>
              <a:rPr lang="es-PR" sz="1800" baseline="0" noProof="0" dirty="0" err="1">
                <a:solidFill>
                  <a:srgbClr val="7030A0"/>
                </a:solidFill>
                <a:effectLst/>
                <a:latin typeface="Calibri"/>
                <a:ea typeface="Calibri" panose="020F0502020204030204" pitchFamily="34" charset="0"/>
                <a:cs typeface="Calibri"/>
              </a:rPr>
              <a:t>Power</a:t>
            </a:r>
            <a:r>
              <a:rPr lang="es-PR" sz="1800" baseline="0" noProof="0" dirty="0">
                <a:solidFill>
                  <a:srgbClr val="7030A0"/>
                </a:solidFill>
                <a:effectLst/>
                <a:latin typeface="Calibri"/>
                <a:ea typeface="Calibri" panose="020F0502020204030204" pitchFamily="34" charset="0"/>
                <a:cs typeface="Calibri"/>
              </a:rPr>
              <a:t> Point</a:t>
            </a:r>
            <a:endParaRPr lang="es-PR" sz="1800" noProof="0" dirty="0">
              <a:solidFill>
                <a:srgbClr val="7030A0"/>
              </a:solidFill>
              <a:effectLst/>
              <a:latin typeface="Calibri"/>
              <a:ea typeface="Calibri" panose="020F0502020204030204" pitchFamily="34" charset="0"/>
              <a:cs typeface="Calibri"/>
            </a:endParaRPr>
          </a:p>
          <a:p>
            <a:pPr>
              <a:lnSpc>
                <a:spcPct val="107000"/>
              </a:lnSpc>
              <a:spcAft>
                <a:spcPts val="800"/>
              </a:spcAft>
            </a:pPr>
            <a:endParaRPr lang="en-US" sz="1800" dirty="0">
              <a:solidFill>
                <a:srgbClr val="7030A0"/>
              </a:solidFill>
              <a:latin typeface="Calibri"/>
              <a:cs typeface="Calibri"/>
            </a:endParaRPr>
          </a:p>
          <a:p>
            <a:pPr>
              <a:lnSpc>
                <a:spcPct val="107000"/>
              </a:lnSpc>
              <a:spcAft>
                <a:spcPts val="800"/>
              </a:spcAft>
            </a:pPr>
            <a:r>
              <a:rPr lang="es-ES" sz="1800" dirty="0"/>
              <a:t>La imagen de la izquierda puede</a:t>
            </a:r>
            <a:r>
              <a:rPr lang="es-ES" sz="1800" baseline="0" dirty="0"/>
              <a:t> ver la información que necesita ingresar antes de comenzar la prueba</a:t>
            </a:r>
            <a:r>
              <a:rPr lang="es-ES" sz="1800" dirty="0"/>
              <a:t>.</a:t>
            </a:r>
            <a:r>
              <a:rPr lang="es-ES" sz="1800" baseline="0" dirty="0"/>
              <a:t> P</a:t>
            </a:r>
            <a:r>
              <a:rPr lang="es-ES" sz="1800" dirty="0"/>
              <a:t>ara ingresar, se te pedirá que escribas:</a:t>
            </a:r>
          </a:p>
          <a:p>
            <a:pPr>
              <a:lnSpc>
                <a:spcPct val="107000"/>
              </a:lnSpc>
              <a:spcAft>
                <a:spcPts val="800"/>
              </a:spcAft>
            </a:pPr>
            <a:r>
              <a:rPr lang="es-ES" sz="1800" dirty="0"/>
              <a:t>1) Tu primer nombre completo y no tu apodo</a:t>
            </a:r>
          </a:p>
          <a:p>
            <a:pPr>
              <a:lnSpc>
                <a:spcPct val="107000"/>
              </a:lnSpc>
              <a:spcAft>
                <a:spcPts val="800"/>
              </a:spcAft>
            </a:pPr>
            <a:r>
              <a:rPr lang="es-ES" sz="1800" dirty="0"/>
              <a:t>2) Tu número de SSID</a:t>
            </a:r>
          </a:p>
          <a:p>
            <a:pPr>
              <a:lnSpc>
                <a:spcPct val="107000"/>
              </a:lnSpc>
              <a:spcAft>
                <a:spcPts val="800"/>
              </a:spcAft>
            </a:pPr>
            <a:r>
              <a:rPr lang="es-ES" sz="1800" dirty="0"/>
              <a:t>3)</a:t>
            </a:r>
            <a:r>
              <a:rPr lang="es-ES" sz="1800" baseline="0" dirty="0"/>
              <a:t> L</a:t>
            </a:r>
            <a:r>
              <a:rPr lang="es-ES" sz="1800" dirty="0"/>
              <a:t>a identificación de la sesión de evaluación </a:t>
            </a:r>
            <a:r>
              <a:rPr lang="es-PR" sz="1800" dirty="0"/>
              <a:t>provista</a:t>
            </a:r>
            <a:r>
              <a:rPr lang="es-PR" sz="1800" baseline="0" dirty="0"/>
              <a:t> por el administrador de evaluación </a:t>
            </a:r>
            <a:endParaRPr lang="en-US" sz="1800" dirty="0">
              <a:solidFill>
                <a:srgbClr val="7030A0"/>
              </a:solidFill>
              <a:latin typeface="Calibri"/>
              <a:cs typeface="Calibri"/>
            </a:endParaRPr>
          </a:p>
          <a:p>
            <a:pPr>
              <a:lnSpc>
                <a:spcPct val="107000"/>
              </a:lnSpc>
              <a:spcAft>
                <a:spcPts val="800"/>
              </a:spcAft>
            </a:pPr>
            <a:r>
              <a:rPr lang="en-US" dirty="0"/>
              <a:t> </a:t>
            </a:r>
            <a:r>
              <a:rPr lang="en-US" sz="1800" dirty="0">
                <a:solidFill>
                  <a:srgbClr val="7030A0"/>
                </a:solidFill>
                <a:effectLst/>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pPr marL="29210" marR="0">
              <a:lnSpc>
                <a:spcPct val="107000"/>
              </a:lnSpc>
              <a:spcBef>
                <a:spcPts val="0"/>
              </a:spcBef>
              <a:spcAft>
                <a:spcPts val="800"/>
              </a:spcAft>
            </a:pPr>
            <a:r>
              <a:rPr lang="es-PR" sz="180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Después</a:t>
            </a:r>
            <a:r>
              <a:rPr lang="es-PR" sz="180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de ingresar toda esa información haz clic a la cajita verde que dice</a:t>
            </a:r>
            <a:r>
              <a:rPr lang="es-PR" sz="1800" b="1"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Ingresar </a:t>
            </a:r>
            <a:r>
              <a:rPr lang="es-PR" sz="180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  </a:t>
            </a:r>
            <a:r>
              <a:rPr lang="es-PR" sz="1800" b="1" baseline="0" noProof="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Sign</a:t>
            </a:r>
            <a:r>
              <a:rPr lang="es-PR" sz="1800" b="1"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In </a:t>
            </a:r>
            <a:r>
              <a:rPr lang="es-PR" sz="1800" b="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para continuar.</a:t>
            </a:r>
            <a:endParaRPr lang="es-PR"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92489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t>Después de ingresar con éxito a la sesión, verás una pantalla con tu primer nombre y otra información sobre ti. Si toda la información que ves en tu pantalla está correcta, selecciona la cajita verde que</a:t>
            </a:r>
            <a:r>
              <a:rPr lang="es-ES" sz="1800" baseline="0" dirty="0"/>
              <a:t> dice</a:t>
            </a:r>
            <a:r>
              <a:rPr lang="es-ES" sz="1800" dirty="0"/>
              <a:t> </a:t>
            </a:r>
            <a:r>
              <a:rPr lang="es-ES" sz="1800" b="1" dirty="0"/>
              <a:t>SÍ </a:t>
            </a:r>
            <a:r>
              <a:rPr lang="es-ES" sz="1800" dirty="0"/>
              <a:t>para continuar. Si alguna información está incorrecta, por favor comunícate con</a:t>
            </a:r>
            <a:r>
              <a:rPr lang="es-ES" sz="1800" baseline="0" dirty="0"/>
              <a:t> el administrador de la prueba de evaluación. </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356204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t>En la pantalla siguiente se te pedirá que selecciones el</a:t>
            </a:r>
            <a:r>
              <a:rPr lang="es-ES" sz="1800" baseline="0" dirty="0"/>
              <a:t> tipo de</a:t>
            </a:r>
            <a:r>
              <a:rPr lang="es-ES" sz="1800" dirty="0"/>
              <a:t> evaluación. </a:t>
            </a:r>
            <a:r>
              <a:rPr lang="es-PR" sz="1800" dirty="0"/>
              <a:t>Haz un clic a la evaluación que va a tomar para la sesión remota. </a:t>
            </a:r>
            <a:endParaRPr lang="es-ES" sz="1800"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3599330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t>Después de seleccionar tu evaluación, verás una pantalla con una barra en movimiento y un mensaje indicando que estás </a:t>
            </a:r>
            <a:r>
              <a:rPr lang="es-ES" sz="1800" b="1" dirty="0"/>
              <a:t>esperando por</a:t>
            </a:r>
            <a:r>
              <a:rPr lang="es-ES" sz="1800" b="1" baseline="0" dirty="0"/>
              <a:t> la</a:t>
            </a:r>
            <a:r>
              <a:rPr lang="es-ES" sz="1800" b="1" dirty="0"/>
              <a:t> aprobación</a:t>
            </a:r>
            <a:r>
              <a:rPr lang="es-ES" sz="1800" dirty="0"/>
              <a:t> del administrador de la evaluación. En</a:t>
            </a:r>
            <a:r>
              <a:rPr lang="es-ES" sz="1800" baseline="0" dirty="0"/>
              <a:t> la pantalla va a ver una imagen similar a la que esta aquí en la diapositiva de PowerPoint.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R"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Para</a:t>
            </a:r>
            <a:r>
              <a:rPr lang="es-PR" sz="1800" baseline="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poder empezar la prueba, deberá esperar por la aprobación de e</a:t>
            </a:r>
            <a:r>
              <a:rPr lang="es-PR"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a:t>
            </a:r>
            <a:r>
              <a:rPr lang="es-PR" sz="1800" baseline="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administrador de la evaluación. El administrador esta verificando cada una de las evaluaciones así que esto podría tardarse unos minutos. </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1494086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657225" algn="l"/>
              </a:tabLst>
            </a:pPr>
            <a:r>
              <a:rPr lang="es-ES" sz="1800" dirty="0"/>
              <a:t>Cuando la prueba ya este aprobaba veras una pantalla donde te pide verificar que el </a:t>
            </a:r>
            <a:r>
              <a:rPr lang="es-ES" sz="1800" b="1" dirty="0"/>
              <a:t>Video</a:t>
            </a:r>
            <a:r>
              <a:rPr lang="es-ES" sz="1800" b="1" baseline="0" dirty="0"/>
              <a:t> y Audio </a:t>
            </a:r>
            <a:r>
              <a:rPr lang="es-ES" sz="1800" baseline="0" dirty="0"/>
              <a:t>de tu computadora estén funcionando. Si tu padre/guardián autorizó al distrito el uso de cámara web esto activara el video. </a:t>
            </a:r>
            <a:r>
              <a:rPr lang="es-ES" sz="1800" dirty="0"/>
              <a:t>Si</a:t>
            </a:r>
            <a:r>
              <a:rPr lang="es-ES" sz="1800" baseline="0" dirty="0"/>
              <a:t> el distrito no tiene autorización para el uso de una camera de web no tendrás que verificar tu cámara.</a:t>
            </a:r>
            <a:endParaRPr lang="en-US" sz="1800" dirty="0">
              <a:solidFill>
                <a:srgbClr val="7030A0"/>
              </a:solidFill>
              <a:effectLst/>
              <a:latin typeface="Calibri"/>
              <a:ea typeface="Calibri" panose="020F0502020204030204" pitchFamily="34" charset="0"/>
              <a:cs typeface="Calibri"/>
            </a:endParaRPr>
          </a:p>
          <a:p>
            <a:pPr marL="0" marR="0">
              <a:lnSpc>
                <a:spcPct val="107000"/>
              </a:lnSpc>
              <a:spcBef>
                <a:spcPts val="0"/>
              </a:spcBef>
              <a:spcAft>
                <a:spcPts val="800"/>
              </a:spcAft>
              <a:tabLst>
                <a:tab pos="657225" algn="l"/>
              </a:tabLst>
            </a:pPr>
            <a:endParaRPr lang="en-US" sz="1800" dirty="0">
              <a:solidFill>
                <a:srgbClr val="7030A0"/>
              </a:solidFill>
              <a:effectLst/>
              <a:latin typeface="Calibri"/>
              <a:ea typeface="Calibri" panose="020F0502020204030204" pitchFamily="34" charset="0"/>
              <a:cs typeface="Calibri"/>
            </a:endParaRPr>
          </a:p>
          <a:p>
            <a:pPr marL="0" marR="0">
              <a:lnSpc>
                <a:spcPct val="107000"/>
              </a:lnSpc>
              <a:spcBef>
                <a:spcPts val="0"/>
              </a:spcBef>
              <a:spcAft>
                <a:spcPts val="800"/>
              </a:spcAft>
              <a:tabLst>
                <a:tab pos="657225" algn="l"/>
              </a:tabLst>
            </a:pPr>
            <a:r>
              <a:rPr lang="es-PR"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Luego</a:t>
            </a:r>
            <a:r>
              <a:rPr lang="es-PR" sz="1800" baseline="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de verificar video, veras una pantalla donde te pide verificar que el audio de la computadora este funcionando</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231264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a:latin typeface="+mn-lt"/>
              </a:rPr>
              <a:t>Primero hablaremos de como verificar el video de tu cámara de web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a:latin typeface="+mn-lt"/>
              </a:rPr>
              <a:t>Si tu padre/guardián autorizó el distrito para el uso de una cámara web durante la evaluación remota esto activara el video. En la pagina de verificación de la cámara de web antes de reproducir el video en la parte de arriba aparecerá una cajita donde se te pide que hagas una marca de verificación en la cajita que dice, </a:t>
            </a:r>
            <a:r>
              <a:rPr lang="es-ES" sz="1200" b="1" i="1" baseline="0" dirty="0">
                <a:latin typeface="+mn-lt"/>
              </a:rPr>
              <a:t>Autorizo a que mi navegador de web tenga acceso a mi cámara de web</a:t>
            </a:r>
            <a:r>
              <a:rPr lang="es-ES" sz="1200" baseline="0" dirty="0">
                <a:latin typeface="+mn-lt"/>
              </a:rPr>
              <a:t>. Debes hacer esta marca de verificación antes de continuar.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a:latin typeface="+mn-lt"/>
              </a:rPr>
              <a:t>Entonces veras una ventana emergente que le requiere permiso para que el navegador de web tenga acceso a la cámara y el micrófono. Si no selecciona </a:t>
            </a:r>
            <a:r>
              <a:rPr lang="es-ES" sz="1200" b="1" baseline="0" dirty="0">
                <a:latin typeface="+mn-lt"/>
              </a:rPr>
              <a:t>Permitir, </a:t>
            </a:r>
            <a:r>
              <a:rPr lang="es-ES" sz="1200" b="0" baseline="0" dirty="0">
                <a:latin typeface="+mn-lt"/>
              </a:rPr>
              <a:t>el sistema de evaluación remota no podrá tener acceso a la cámara de web.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baseline="0" dirty="0">
                <a:latin typeface="+mn-lt"/>
              </a:rPr>
              <a:t>Dependiendo del tipo de autorización provista por tu padre o guardián al distrito en cuando a la cámara de web, podrás continuar con la prueba. Si desconoce el tipo de autorización que su padre/guardián le permitió al distrito comuníquese con su maestro. </a:t>
            </a:r>
            <a:endParaRPr lang="es-ES" sz="1200" b="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mn-lt"/>
              </a:rPr>
              <a:t>Después</a:t>
            </a:r>
            <a:r>
              <a:rPr lang="es-ES" sz="1200" baseline="0" dirty="0">
                <a:latin typeface="+mn-lt"/>
              </a:rPr>
              <a:t> de permitir que el navegador de web tenga acceso a su cámara, h</a:t>
            </a:r>
            <a:r>
              <a:rPr lang="es-ES" sz="1200" dirty="0">
                <a:latin typeface="+mn-lt"/>
              </a:rPr>
              <a:t>az clic en el botón de reproducir. Si ves el video, presiona PUEDO VERME A MI MISMO</a:t>
            </a:r>
            <a:r>
              <a:rPr lang="es-ES" sz="1200" baseline="0" dirty="0">
                <a:latin typeface="+mn-lt"/>
              </a:rPr>
              <a:t>. Una marca de verificación aparecerá al lado de la cámara. Si el video no se reproduce presiona NO PUEDO VERME y comuníquese con el administrador de evaluación para solucionar el problema. </a:t>
            </a:r>
            <a:endParaRPr lang="en-US" sz="1200" dirty="0">
              <a:solidFill>
                <a:srgbClr val="7030A0"/>
              </a:solidFill>
              <a:effectLst/>
              <a:latin typeface="+mn-lt"/>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2447053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Segundo</a:t>
            </a:r>
            <a:r>
              <a:rPr lang="es-ES" baseline="0" dirty="0"/>
              <a:t> ahora vamos a aprender como probar el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Después de verificar el</a:t>
            </a:r>
            <a:r>
              <a:rPr lang="es-ES" baseline="0" dirty="0"/>
              <a:t> video </a:t>
            </a:r>
            <a:r>
              <a:rPr lang="es-ES" dirty="0"/>
              <a:t>veras una pantalla que te pide verificar que el sonido de tu computadora está funcionando.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Colócate tus audífonos y haz clic en el icono de bocina en el círculo para escuchar el sonido. Si escuchas la campanilla, presiona ESCUCHÉ EL SONIDO. Una</a:t>
            </a:r>
            <a:r>
              <a:rPr lang="es-ES" baseline="0" dirty="0"/>
              <a:t> marca de verificación aparecerá al lado del audio. </a:t>
            </a:r>
            <a:r>
              <a:rPr lang="es-E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 no escucho</a:t>
            </a:r>
            <a:r>
              <a:rPr lang="es-ES" baseline="0" dirty="0"/>
              <a:t> sonido, </a:t>
            </a:r>
            <a:r>
              <a:rPr lang="es-ES" dirty="0"/>
              <a:t>presiona NO ESCUCHÉ EL SONIDO y comuníquese con el administrador de evaluaciones para resolver el problema. </a:t>
            </a: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Tree>
    <p:extLst>
      <p:ext uri="{BB962C8B-B14F-4D97-AF65-F5344CB8AC3E}">
        <p14:creationId xmlns:p14="http://schemas.microsoft.com/office/powerpoint/2010/main" val="322756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En este modulo</a:t>
            </a:r>
            <a:r>
              <a:rPr lang="es-PR" baseline="0" dirty="0"/>
              <a:t> </a:t>
            </a:r>
            <a:r>
              <a:rPr lang="es-PR" dirty="0"/>
              <a:t>aprenderás a </a:t>
            </a:r>
          </a:p>
          <a:p>
            <a:pPr marL="171450" indent="-171450">
              <a:buFont typeface="Arial" panose="020B0604020202020204" pitchFamily="34" charset="0"/>
              <a:buChar char="•"/>
            </a:pPr>
            <a:r>
              <a:rPr lang="es-PR" sz="1200" dirty="0"/>
              <a:t>verificar que tengas un equipo adecuado y que pueda ejecutar todas las funciones </a:t>
            </a:r>
          </a:p>
          <a:p>
            <a:pPr marL="171450" indent="-171450">
              <a:buFont typeface="Arial" panose="020B0604020202020204" pitchFamily="34" charset="0"/>
              <a:buChar char="•"/>
            </a:pPr>
            <a:r>
              <a:rPr lang="es-PR" sz="1200" dirty="0"/>
              <a:t>ingresar tu información en el sistema de evaluación remota</a:t>
            </a:r>
          </a:p>
          <a:p>
            <a:pPr marL="171450" indent="-171450">
              <a:buFont typeface="Arial" panose="020B0604020202020204" pitchFamily="34" charset="0"/>
              <a:buChar char="•"/>
            </a:pPr>
            <a:r>
              <a:rPr lang="es-PR" sz="1200" dirty="0"/>
              <a:t>establecer comunicación con el administrador de evaluaciones durante la sesión de la evaluación remota</a:t>
            </a:r>
          </a:p>
          <a:p>
            <a:pPr marL="171450" indent="-171450">
              <a:buFont typeface="Arial" panose="020B0604020202020204" pitchFamily="34" charset="0"/>
              <a:buChar char="•"/>
            </a:pPr>
            <a:r>
              <a:rPr lang="es-PR" sz="1200" dirty="0"/>
              <a:t>tomar y someter una sesión de evaluación remota</a:t>
            </a:r>
            <a:endParaRPr lang="es-PR"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2845747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s-ES" dirty="0"/>
              <a:t>Por ultimo, vamos a probar el micrófono. </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s-ES" dirty="0"/>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s-ES" dirty="0"/>
              <a:t>Primero, presiona el botón de micrófono para comenzar a grabar y claramente di tu nombre en el micrófono. </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s-ES" dirty="0"/>
              <a:t>Cuando termines, presiona el botón de parar rojo para dejar de grabar. </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s-ES" dirty="0"/>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s-ES" dirty="0"/>
              <a:t>Ahora, presiona el botón de reproducir verde para escuchar tu grabación. </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s-ES" dirty="0"/>
              <a:t>Si escuchas tu voz claramente, presiona ESCUCHÉ MI GRABACIÓN. </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s-ES" dirty="0"/>
              <a:t>Si no escuchas tu voz, presiona NO ESCUCHÉ MI GRABACIÓN comuníquese</a:t>
            </a:r>
            <a:r>
              <a:rPr lang="es-ES" baseline="0" dirty="0"/>
              <a:t> con el administrador de </a:t>
            </a:r>
            <a:r>
              <a:rPr lang="es-ES" dirty="0"/>
              <a:t>evaluaciones para resolver el problema.</a:t>
            </a: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To ensure your microphone is working properly, follow the steps below.</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First, click the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microphone</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icon. Next, speak into the microphone. </a:t>
            </a: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are done speaking, select the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stop</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sign</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to stop recording.</a:t>
            </a: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To listen to your recording, select the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play</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button.</a:t>
            </a:r>
          </a:p>
          <a:p>
            <a:pPr marL="0" marR="0">
              <a:lnSpc>
                <a:spcPct val="107000"/>
              </a:lnSpc>
              <a:spcBef>
                <a:spcPts val="0"/>
              </a:spcBef>
              <a:spcAft>
                <a:spcPts val="800"/>
              </a:spcAft>
              <a:tabLst>
                <a:tab pos="657225" algn="l"/>
              </a:tabLs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If you hear the audio you recorded play from your speaker, select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 heard my recording</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 checkmark will appear in the upper right corner of the recording device check field.</a:t>
            </a:r>
          </a:p>
          <a:p>
            <a:pPr marL="0" marR="0">
              <a:lnSpc>
                <a:spcPct val="107000"/>
              </a:lnSpc>
              <a:spcBef>
                <a:spcPts val="0"/>
              </a:spcBef>
              <a:spcAft>
                <a:spcPts val="800"/>
              </a:spcAft>
              <a:tabLst>
                <a:tab pos="657225" algn="l"/>
              </a:tabLs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657225" algn="l"/>
              </a:tabLst>
            </a:pPr>
            <a:r>
              <a:rPr lang="en-US" sz="1200" dirty="0">
                <a:solidFill>
                  <a:srgbClr val="7030A0"/>
                </a:solidFill>
                <a:effectLst/>
                <a:latin typeface="Calibri"/>
                <a:ea typeface="Calibri" panose="020F0502020204030204" pitchFamily="34" charset="0"/>
                <a:cs typeface="Calibri"/>
              </a:rPr>
              <a:t>If you do not hear your recording play, click </a:t>
            </a:r>
            <a:r>
              <a:rPr lang="en-US" sz="1200" b="1" dirty="0">
                <a:solidFill>
                  <a:srgbClr val="7030A0"/>
                </a:solidFill>
                <a:effectLst/>
                <a:latin typeface="Calibri"/>
                <a:ea typeface="Calibri" panose="020F0502020204030204" pitchFamily="34" charset="0"/>
                <a:cs typeface="Calibri"/>
              </a:rPr>
              <a:t>I did not hear my recording</a:t>
            </a:r>
            <a:r>
              <a:rPr lang="en-US" sz="1200" dirty="0">
                <a:solidFill>
                  <a:srgbClr val="7030A0"/>
                </a:solidFill>
                <a:effectLst/>
                <a:latin typeface="Calibri"/>
                <a:ea typeface="Calibri" panose="020F0502020204030204" pitchFamily="34" charset="0"/>
                <a:cs typeface="Calibri"/>
              </a:rPr>
              <a:t>. You should contact your </a:t>
            </a:r>
            <a:r>
              <a:rPr lang="en-US" dirty="0">
                <a:solidFill>
                  <a:srgbClr val="7030A0"/>
                </a:solidFill>
                <a:latin typeface="Calibri"/>
                <a:ea typeface="Calibri" panose="020F0502020204030204" pitchFamily="34" charset="0"/>
                <a:cs typeface="Calibri"/>
              </a:rPr>
              <a:t>proctor to</a:t>
            </a:r>
            <a:r>
              <a:rPr lang="en-US" sz="1200" dirty="0">
                <a:solidFill>
                  <a:srgbClr val="7030A0"/>
                </a:solidFill>
                <a:effectLst/>
                <a:latin typeface="Calibri"/>
                <a:ea typeface="Calibri" panose="020F0502020204030204" pitchFamily="34" charset="0"/>
                <a:cs typeface="Calibri"/>
              </a:rPr>
              <a:t> help troubleshoot the problem.</a:t>
            </a:r>
          </a:p>
          <a:p>
            <a:pPr marL="0" marR="0">
              <a:lnSpc>
                <a:spcPct val="107000"/>
              </a:lnSpc>
              <a:spcBef>
                <a:spcPts val="0"/>
              </a:spcBef>
              <a:spcAft>
                <a:spcPts val="800"/>
              </a:spcAft>
              <a:tabLst>
                <a:tab pos="657225" algn="l"/>
              </a:tabLs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After all audio/video checks are completed, select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Continue</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657225" algn="l"/>
              </a:tabLst>
            </a:pPr>
            <a:r>
              <a:rPr lang="en-US" sz="1200" dirty="0">
                <a:solidFill>
                  <a:srgbClr val="00B050"/>
                </a:solidFill>
                <a:effectLst/>
                <a:latin typeface="Calibri"/>
                <a:ea typeface="Calibri" panose="020F0502020204030204" pitchFamily="34" charset="0"/>
                <a:cs typeface="Calibri"/>
              </a:rPr>
              <a:t>If you encounter a problem during a hardware check, the you should contact their </a:t>
            </a:r>
            <a:r>
              <a:rPr lang="en-US" dirty="0">
                <a:solidFill>
                  <a:srgbClr val="00B050"/>
                </a:solidFill>
                <a:latin typeface="Calibri"/>
                <a:ea typeface="Calibri" panose="020F0502020204030204" pitchFamily="34" charset="0"/>
                <a:cs typeface="Calibri"/>
              </a:rPr>
              <a:t>proctor using</a:t>
            </a:r>
            <a:r>
              <a:rPr lang="en-US" sz="1200" dirty="0">
                <a:solidFill>
                  <a:srgbClr val="00B050"/>
                </a:solidFill>
                <a:effectLst/>
                <a:latin typeface="Calibri"/>
                <a:ea typeface="Calibri" panose="020F0502020204030204" pitchFamily="34" charset="0"/>
                <a:cs typeface="Calibri"/>
              </a:rPr>
              <a:t> the same method of communication used prior to this.</a:t>
            </a:r>
            <a:endParaRPr lang="en-US" sz="1200" dirty="0">
              <a:effectLst/>
              <a:latin typeface="Calibri"/>
              <a:ea typeface="Calibri" panose="020F0502020204030204" pitchFamily="34" charset="0"/>
              <a:cs typeface="Calibri"/>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4176296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sz="1200" dirty="0">
                <a:effectLst/>
                <a:latin typeface="+mn-lt"/>
                <a:ea typeface="Calibri" panose="020F0502020204030204" pitchFamily="34" charset="0"/>
                <a:cs typeface="Times New Roman" panose="02020603050405020304" pitchFamily="18" charset="0"/>
              </a:rPr>
              <a:t>Ahora que haz completado que</a:t>
            </a:r>
            <a:r>
              <a:rPr lang="es-PR" sz="1200" baseline="0" dirty="0">
                <a:effectLst/>
                <a:latin typeface="+mn-lt"/>
                <a:ea typeface="Calibri" panose="020F0502020204030204" pitchFamily="34" charset="0"/>
                <a:cs typeface="Times New Roman" panose="02020603050405020304" pitchFamily="18" charset="0"/>
              </a:rPr>
              <a:t> tu Video y el Audio están funcionando apropiadamente, en la próxima pantalla </a:t>
            </a:r>
            <a:r>
              <a:rPr lang="es-ES" sz="1200" dirty="0">
                <a:latin typeface="+mn-lt"/>
              </a:rPr>
              <a:t>verás las instrucciones de la prueba y una guía de ayuda. </a:t>
            </a:r>
          </a:p>
          <a:p>
            <a:endParaRPr lang="es-ES" sz="1200" dirty="0">
              <a:latin typeface="+mn-lt"/>
            </a:endParaRPr>
          </a:p>
          <a:p>
            <a:r>
              <a:rPr lang="es-ES" sz="1200" dirty="0">
                <a:latin typeface="+mn-lt"/>
              </a:rPr>
              <a:t>Vas a poder ver una guía de ayuda y las configuraciones de tu evaluación. En ocasiones una sección llamada</a:t>
            </a:r>
            <a:r>
              <a:rPr lang="es-ES" sz="1200" baseline="0" dirty="0">
                <a:latin typeface="+mn-lt"/>
              </a:rPr>
              <a:t> Información de Prueba Adicional aparecerá para los estudiantes que están tomando la prueba. </a:t>
            </a:r>
            <a:endParaRPr lang="es-ES" sz="1200" dirty="0">
              <a:latin typeface="+mn-lt"/>
            </a:endParaRPr>
          </a:p>
          <a:p>
            <a:endParaRPr lang="es-ES" sz="1200" dirty="0">
              <a:latin typeface="+mn-lt"/>
            </a:endParaRPr>
          </a:p>
          <a:p>
            <a:r>
              <a:rPr lang="es-ES" sz="1200" dirty="0">
                <a:latin typeface="+mn-lt"/>
              </a:rPr>
              <a:t>Selecciona VER CONFIGURACIONES DE LA EVALUACIÓN para ver todas</a:t>
            </a:r>
            <a:r>
              <a:rPr lang="es-ES" sz="1200" baseline="0" dirty="0">
                <a:latin typeface="+mn-lt"/>
              </a:rPr>
              <a:t> </a:t>
            </a:r>
            <a:r>
              <a:rPr lang="es-ES" sz="1200" dirty="0">
                <a:latin typeface="+mn-lt"/>
              </a:rPr>
              <a:t>las configuraciones</a:t>
            </a:r>
            <a:r>
              <a:rPr lang="es-ES" sz="1200" baseline="0" dirty="0">
                <a:latin typeface="+mn-lt"/>
              </a:rPr>
              <a:t> activadas</a:t>
            </a:r>
            <a:r>
              <a:rPr lang="es-ES" sz="1200" dirty="0">
                <a:latin typeface="+mn-lt"/>
              </a:rPr>
              <a:t> </a:t>
            </a:r>
            <a:r>
              <a:rPr lang="es-ES" sz="1200" baseline="0" dirty="0">
                <a:latin typeface="+mn-lt"/>
              </a:rPr>
              <a:t>en la prueba</a:t>
            </a:r>
            <a:r>
              <a:rPr lang="es-ES" sz="1200" dirty="0">
                <a:latin typeface="+mn-lt"/>
              </a:rPr>
              <a:t>. </a:t>
            </a:r>
          </a:p>
          <a:p>
            <a:r>
              <a:rPr lang="es-ES" sz="1200" dirty="0">
                <a:latin typeface="+mn-lt"/>
              </a:rPr>
              <a:t>Selecciona VER GUIA DE AYUDA para ver la guía.</a:t>
            </a:r>
            <a:r>
              <a:rPr lang="es-ES" sz="1200" baseline="0" dirty="0">
                <a:latin typeface="+mn-lt"/>
              </a:rPr>
              <a:t> </a:t>
            </a:r>
          </a:p>
          <a:p>
            <a:r>
              <a:rPr lang="es-ES" sz="1200" baseline="0" dirty="0">
                <a:latin typeface="+mn-lt"/>
              </a:rPr>
              <a:t>Si esta disponible seleccione VER INTRUCIONES DE PRUEBA ADICIONAL donde encontrará información adicional que necesite para poder completar el examen. </a:t>
            </a:r>
          </a:p>
          <a:p>
            <a:endParaRPr lang="es-ES" sz="1200" baseline="0" dirty="0">
              <a:latin typeface="+mn-lt"/>
            </a:endParaRPr>
          </a:p>
          <a:p>
            <a:r>
              <a:rPr lang="es-ES" sz="1200" dirty="0">
                <a:latin typeface="+mn-lt"/>
              </a:rPr>
              <a:t>Si tu padre/guardián autorizo</a:t>
            </a:r>
            <a:r>
              <a:rPr lang="es-ES" sz="1200" baseline="0" dirty="0">
                <a:latin typeface="+mn-lt"/>
              </a:rPr>
              <a:t> el uso de video remoto, veras una transmisión en vivo desde tu cámara de web en la parte de abajo a la derecha. Podrás mover la imagen utilizando las flechas que aparecen en la imagen. Si haces un clic a la imagen podrás comunicarte con tu administrador de evaluaciones. Hablaremos de como comunicarte con tu administrador de evaluación un poquito mas tarde en este modulo </a:t>
            </a:r>
            <a:endParaRPr lang="es-ES" sz="1200" dirty="0">
              <a:latin typeface="+mn-lt"/>
            </a:endParaRPr>
          </a:p>
          <a:p>
            <a:endParaRPr lang="es-ES" sz="1200" dirty="0">
              <a:latin typeface="+mn-lt"/>
            </a:endParaRPr>
          </a:p>
          <a:p>
            <a:r>
              <a:rPr lang="es-ES" sz="1200" dirty="0">
                <a:latin typeface="+mn-lt"/>
              </a:rPr>
              <a:t>Cuando estés listo para comenzar tu evaluación, presiona COMENZAR EVALUACIÓN AHORA</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Tree>
    <p:extLst>
      <p:ext uri="{BB962C8B-B14F-4D97-AF65-F5344CB8AC3E}">
        <p14:creationId xmlns:p14="http://schemas.microsoft.com/office/powerpoint/2010/main" val="932367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dirty="0"/>
              <a:t>Después de seleccionar </a:t>
            </a:r>
            <a:r>
              <a:rPr lang="es-ES" sz="1200" dirty="0">
                <a:latin typeface="+mn-lt"/>
              </a:rPr>
              <a:t>COMENZAR EVALUACIÓN AHORA </a:t>
            </a:r>
            <a:r>
              <a:rPr lang="es-PR" sz="1200" dirty="0">
                <a:latin typeface="+mn-lt"/>
              </a:rPr>
              <a:t>en la</a:t>
            </a:r>
            <a:r>
              <a:rPr lang="es-PR" sz="1200" baseline="0" dirty="0">
                <a:latin typeface="+mn-lt"/>
              </a:rPr>
              <a:t> pagina de </a:t>
            </a:r>
            <a:r>
              <a:rPr lang="es-PR" sz="1200" i="1" baseline="0" dirty="0">
                <a:latin typeface="+mn-lt"/>
              </a:rPr>
              <a:t>Instrucciones y Guía de Ayuda</a:t>
            </a:r>
            <a:r>
              <a:rPr lang="es-PR" sz="1200" baseline="0" dirty="0">
                <a:latin typeface="+mn-lt"/>
              </a:rPr>
              <a:t>, verás la primera pregunta de la prueba. Navegarás la prueba de la misma forma como si estuvieras tomando la prueba en la escuela.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R"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R" sz="1200" baseline="0" dirty="0">
                <a:latin typeface="+mn-lt"/>
              </a:rPr>
              <a:t>Si en algún momento durante la prueba pierdes tu conexión de internet, la prueba pausara y tu administrador de evaluaciones será notificado. Tus respuestas estarán grabadas hasta el momento donde perdiste la conexión. Cuando la conexión continúe necesitaras ingresarte otra vez y seguir los mismos pasos que hiciste al principio antes de volver a la prueba.  </a:t>
            </a:r>
            <a:endParaRPr lang="en-US" sz="1200" dirty="0">
              <a:effectLst/>
              <a:latin typeface="+mn-lt"/>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898008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PR"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Podrás comunicarte con tu maestro en cualquier</a:t>
            </a:r>
            <a:r>
              <a:rPr lang="es-PR" sz="1800" baseline="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momento durante la sesión de evaluación remota. Para comunicarte con tu maestro haz clic en el icono del video de estudiante. La primera imagen en la diapositiva de PowerPoint presenta un ejemplo de donde esta localizado el icono. Este icono esta localizado en la parte de abajo a la derecha. Si quieres ver en icono en otra parte tienes la opción de moverlo usando las flechas que aparecen cuando mueves el ratón de computadora sobre el icono.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PR" sz="180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80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Cuando</a:t>
            </a:r>
            <a:r>
              <a:rPr lang="es-PR" sz="180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haces clic al icono del video del estudiante vas a ver tres opciones: mensajería, levantar la mano y video. Hablemos de cada opción.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PR" sz="180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80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 </a:t>
            </a:r>
            <a:r>
              <a:rPr lang="es-PR" sz="1800" b="1"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Mensajería</a:t>
            </a:r>
            <a:r>
              <a:rPr lang="es-PR" sz="1800" b="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t>
            </a:r>
            <a:r>
              <a:rPr lang="es-PR" sz="180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Si seleccionas el icono de mensajería, puedes escribir un mensaje de texto a tu maestro y al presionar la flecha azul tu maestro recibirá una notificación donde podrá ver tu mensaje. Tu maestro puede responder a tus preguntas de diferentes formas: por mensajería, por video (si esta disponible), o compartiendo la pantalla.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PR" sz="180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80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 </a:t>
            </a:r>
            <a:r>
              <a:rPr lang="es-PR" sz="1800" b="1"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Levantar la Mano</a:t>
            </a:r>
            <a:r>
              <a:rPr lang="es-PR" sz="180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Si seleccionas el icono de la mano, esta acción le enviara una notificación a tu maestro que tienes la mano levantada virtualmente. . Tu maestro puede responder a tus preguntas de diferentes formas: por mensajería, por video (si esta disponible), o compartiendo la pantalla. Tienes la opción de bajar la mano virtualmente cuando tu maestro responda tus preguntas o tu maestro puede hacerlo por ti.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PR" sz="180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80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3) </a:t>
            </a:r>
            <a:r>
              <a:rPr lang="es-PR" sz="1800" b="1"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Video</a:t>
            </a:r>
            <a:r>
              <a:rPr lang="es-PR" sz="180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t>
            </a:r>
            <a:r>
              <a:rPr lang="es-PR" sz="180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Si tienes video disponible puedes seleccionar el icono de video para prender y apagar tu cámara y micrófono. Si apagas tu micrófono o tu cámara el maestro no podrá verte o escucharte. Si deseas comunicarte con tu maestro en forma de video haz clic al video. . Tu maestro puede responder a tus preguntas de diferentes formas: por mensajería, por video (si esta disponible), o compartiendo la pantalla. </a:t>
            </a:r>
          </a:p>
          <a:p>
            <a:pPr marL="0" marR="0">
              <a:lnSpc>
                <a:spcPct val="107000"/>
              </a:lnSpc>
              <a:spcBef>
                <a:spcPts val="0"/>
              </a:spcBef>
              <a:spcAft>
                <a:spcPts val="800"/>
              </a:spcAft>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93771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s-PR" sz="1800" noProof="0" dirty="0">
                <a:latin typeface="Calibri"/>
                <a:ea typeface="Calibri" panose="020F0502020204030204" pitchFamily="34" charset="0"/>
                <a:cs typeface="Calibri"/>
              </a:rPr>
              <a:t>El Maestro</a:t>
            </a:r>
            <a:r>
              <a:rPr lang="es-PR" sz="1800" baseline="0" noProof="0" dirty="0">
                <a:latin typeface="Calibri"/>
                <a:ea typeface="Calibri" panose="020F0502020204030204" pitchFamily="34" charset="0"/>
                <a:cs typeface="Calibri"/>
              </a:rPr>
              <a:t> o Administrador de evaluaciones pueden enviar mensajes de difusión a todos los estudiantes que están tomando la prueba al mismo tiempo. Es importante notar que los mensajes de difusión a todos los estudiantes a la misma vez pueden aparecer un poquito diferente a los mensajes enviados individualmente a cada estudiante.  </a:t>
            </a:r>
          </a:p>
          <a:p>
            <a:pPr marL="0" marR="0">
              <a:spcBef>
                <a:spcPts val="0"/>
              </a:spcBef>
              <a:spcAft>
                <a:spcPts val="600"/>
              </a:spcAft>
            </a:pPr>
            <a:endParaRPr lang="en-US" sz="1800" baseline="0" dirty="0">
              <a:latin typeface="Calibri"/>
              <a:ea typeface="Calibri" panose="020F0502020204030204" pitchFamily="34" charset="0"/>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dirty="0"/>
          </a:p>
        </p:txBody>
      </p:sp>
    </p:spTree>
    <p:extLst>
      <p:ext uri="{BB962C8B-B14F-4D97-AF65-F5344CB8AC3E}">
        <p14:creationId xmlns:p14="http://schemas.microsoft.com/office/powerpoint/2010/main" val="2300745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sz="1800" noProof="0" dirty="0">
                <a:effectLst/>
                <a:latin typeface="Calibri" panose="020F0502020204030204" pitchFamily="34" charset="0"/>
                <a:ea typeface="Calibri" panose="020F0502020204030204" pitchFamily="34" charset="0"/>
                <a:cs typeface="Times New Roman" panose="02020603050405020304" pitchFamily="18" charset="0"/>
              </a:rPr>
              <a:t>Si tu maestro inicia una sesión de compartimiento</a:t>
            </a:r>
            <a:r>
              <a:rPr lang="es-PR" sz="1800" baseline="0" noProof="0" dirty="0">
                <a:effectLst/>
                <a:latin typeface="Calibri" panose="020F0502020204030204" pitchFamily="34" charset="0"/>
                <a:ea typeface="Calibri" panose="020F0502020204030204" pitchFamily="34" charset="0"/>
                <a:cs typeface="Times New Roman" panose="02020603050405020304" pitchFamily="18" charset="0"/>
              </a:rPr>
              <a:t> de pantalla, una ventada emergente aparecerá en la interface del estudiante requiriendo permiso para ver su pantalla. Deberás marcar la caja donde dice ACEPTO y después seleccionar PERMITIR. Si no seleccionas PERMITIR el compartimiento de pantalla no va a funcionar. </a:t>
            </a:r>
            <a:endParaRPr lang="es-PR"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PR" dirty="0"/>
              <a:t>Después</a:t>
            </a:r>
            <a:r>
              <a:rPr lang="es-PR" baseline="0" dirty="0"/>
              <a:t> de seleccionar PERMITIR, selecciona la cajita azul que dice COMPARTIR. </a:t>
            </a:r>
          </a:p>
          <a:p>
            <a:endParaRPr lang="es-PR" baseline="0" dirty="0"/>
          </a:p>
          <a:p>
            <a:r>
              <a:rPr lang="es-PR" baseline="0" dirty="0"/>
              <a:t>Cuando seleccionas COMPARTIR, tu maestro podrá ver una imagen reflejada de tu lo ves en tu pantalla y ayudarte en lo q necesites</a:t>
            </a:r>
          </a:p>
          <a:p>
            <a:endParaRPr lang="es-PR" noProof="0" dirty="0"/>
          </a:p>
          <a:p>
            <a:r>
              <a:rPr lang="es-PR" noProof="0" dirty="0"/>
              <a:t>Para dejar de compartir tu pantalla selecciona la cajita</a:t>
            </a:r>
            <a:r>
              <a:rPr lang="es-PR" baseline="0" noProof="0" dirty="0"/>
              <a:t> azul en la parte de abajo que dice: DEJAR DE COMPARTIR</a:t>
            </a:r>
            <a:endParaRPr lang="es-PR"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2377019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PR" altLang="en-US" noProof="0" dirty="0"/>
              <a:t>Cuando termines de contestar la ultima pregunta de</a:t>
            </a:r>
            <a:r>
              <a:rPr lang="es-PR" altLang="en-US" baseline="0" noProof="0" dirty="0"/>
              <a:t> la prueba de evaluación remota , selecciona el icono de la cajita roja que dice TERMINAR PRUEBA. Este icono esta localizado en la parte superior a la izquierda. Después de seleccionar TERMINAR PRUEBA recibirás un mensaje indicándote que haz completado la prueba y esta lista pare ser sometida. </a:t>
            </a:r>
            <a:endParaRPr lang="es-PR" altLang="en-US" noProof="0" dirty="0"/>
          </a:p>
          <a:p>
            <a:pPr eaLnBrk="1" hangingPunct="1">
              <a:spcBef>
                <a:spcPct val="0"/>
              </a:spcBef>
            </a:pPr>
            <a:endParaRPr lang="en-US" alt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dirty="0"/>
          </a:p>
        </p:txBody>
      </p:sp>
    </p:spTree>
    <p:extLst>
      <p:ext uri="{BB962C8B-B14F-4D97-AF65-F5344CB8AC3E}">
        <p14:creationId xmlns:p14="http://schemas.microsoft.com/office/powerpoint/2010/main" val="109158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PR"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En la próxima</a:t>
            </a:r>
            <a:r>
              <a:rPr lang="es-PR" sz="1800" baseline="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pantalla veras un repaso de todas tus respuestas antes de someter la prueba. Para revisar tus respuestas puedes hacer clic a el numero de la pregunta y te llevara a la pregunta especifica de la prueba para revisar tus respuestas. </a:t>
            </a:r>
            <a:endParaRPr lang="en-US" sz="1800" baseline="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aseline="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PR" sz="1800" baseline="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Cuando hayas revisado todas tus respuestas, selecciona la cajita verde que dice SOMETER PRUEBA</a:t>
            </a:r>
          </a:p>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dirty="0"/>
          </a:p>
        </p:txBody>
      </p:sp>
    </p:spTree>
    <p:extLst>
      <p:ext uri="{BB962C8B-B14F-4D97-AF65-F5344CB8AC3E}">
        <p14:creationId xmlns:p14="http://schemas.microsoft.com/office/powerpoint/2010/main" val="1709783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PR" sz="1800" dirty="0">
                <a:solidFill>
                  <a:srgbClr val="7030A0"/>
                </a:solidFill>
                <a:effectLst/>
                <a:latin typeface="Calibri"/>
                <a:ea typeface="Calibri" panose="020F0502020204030204" pitchFamily="34" charset="0"/>
                <a:cs typeface="Calibri"/>
              </a:rPr>
              <a:t>Inmediatamente después someter la prueba vas a recibir</a:t>
            </a:r>
            <a:r>
              <a:rPr lang="es-PR" sz="1800" baseline="0" dirty="0">
                <a:solidFill>
                  <a:srgbClr val="7030A0"/>
                </a:solidFill>
                <a:effectLst/>
                <a:latin typeface="Calibri"/>
                <a:ea typeface="Calibri" panose="020F0502020204030204" pitchFamily="34" charset="0"/>
                <a:cs typeface="Calibri"/>
              </a:rPr>
              <a:t> una confirmación de que la prueba fue sometida exitosamente. Para cerrar la sesión de evaluación remota y salir haz clic a la cajita verde que dice CERRAR SESSION. Tan pronto cierres la sesión no podrás comunícate con el administrador de evaluaciones a través del sistema de evaluación remota. </a:t>
            </a:r>
            <a:endParaRPr lang="es-PR" sz="1800" dirty="0">
              <a:solidFill>
                <a:srgbClr val="7030A0"/>
              </a:solidFill>
              <a:effectLst/>
              <a:latin typeface="Calibri"/>
              <a:ea typeface="Calibri" panose="020F0502020204030204" pitchFamily="34" charset="0"/>
              <a:cs typeface="Calibri"/>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dirty="0"/>
          </a:p>
        </p:txBody>
      </p:sp>
    </p:spTree>
    <p:extLst>
      <p:ext uri="{BB962C8B-B14F-4D97-AF65-F5344CB8AC3E}">
        <p14:creationId xmlns:p14="http://schemas.microsoft.com/office/powerpoint/2010/main" val="745498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sz="1200" noProof="0" dirty="0" err="1"/>
              <a:t>Muchisimas</a:t>
            </a:r>
            <a:r>
              <a:rPr lang="es-PR" sz="1200" baseline="0" noProof="0" dirty="0"/>
              <a:t> g</a:t>
            </a:r>
            <a:r>
              <a:rPr lang="es-PR" sz="1200" noProof="0" dirty="0"/>
              <a:t>racias por ver este modulo. Para mas información consulte los recursos localizados en la pagina de web</a:t>
            </a:r>
            <a:r>
              <a:rPr lang="es-PR" sz="1200" baseline="0" noProof="0" dirty="0"/>
              <a:t> titulada </a:t>
            </a:r>
            <a:r>
              <a:rPr lang="es-PR" sz="1200" b="1" baseline="0" noProof="0" dirty="0"/>
              <a:t>ODE Test </a:t>
            </a:r>
            <a:r>
              <a:rPr lang="es-PR" sz="1200" b="1" baseline="0" noProof="0" dirty="0" err="1"/>
              <a:t>Administration</a:t>
            </a:r>
            <a:r>
              <a:rPr lang="es-PR" sz="1200" baseline="0" noProof="0" dirty="0"/>
              <a:t>. Cuando llegue a la pagina busque la caja titulada </a:t>
            </a:r>
            <a:r>
              <a:rPr lang="es-PR" sz="1200" b="1" baseline="0" noProof="0" dirty="0" err="1"/>
              <a:t>Remote</a:t>
            </a:r>
            <a:r>
              <a:rPr lang="es-PR" sz="1200" b="1" baseline="0" noProof="0" dirty="0"/>
              <a:t> </a:t>
            </a:r>
            <a:r>
              <a:rPr lang="es-PR" sz="1200" b="1" baseline="0" noProof="0" dirty="0" err="1"/>
              <a:t>Testing</a:t>
            </a:r>
            <a:r>
              <a:rPr lang="es-PR" sz="1200" b="1" baseline="0" noProof="0" dirty="0"/>
              <a:t> </a:t>
            </a:r>
            <a:r>
              <a:rPr lang="es-PR" sz="1200" baseline="0" noProof="0" dirty="0"/>
              <a:t>o visite el enlace compartido en esta diapositiva de PowerPoint. (</a:t>
            </a:r>
            <a:r>
              <a:rPr lang="en-US" sz="1200" dirty="0">
                <a:ea typeface="+mn-lt"/>
                <a:cs typeface="+mn-lt"/>
                <a:hlinkClick r:id="rId3"/>
              </a:rPr>
              <a:t>https://www.oregon.gov/ode/educator-resources/assessment/Pages/Assessment-Administration.aspx</a:t>
            </a:r>
            <a:r>
              <a:rPr lang="en-US" sz="1200" dirty="0">
                <a:ea typeface="+mn-lt"/>
                <a:cs typeface="+mn-lt"/>
              </a:rPr>
              <a:t> )</a:t>
            </a:r>
            <a:endParaRPr lang="es-PR" sz="1200" noProof="0" dirty="0"/>
          </a:p>
          <a:p>
            <a:endParaRPr lang="en-US" sz="1200" dirty="0"/>
          </a:p>
          <a:p>
            <a:r>
              <a:rPr lang="es-PR" sz="1200" noProof="0" dirty="0">
                <a:cs typeface="+mn-cs"/>
              </a:rPr>
              <a:t>Si</a:t>
            </a:r>
            <a:r>
              <a:rPr lang="es-PR" sz="1200" baseline="0" noProof="0" dirty="0">
                <a:cs typeface="+mn-cs"/>
              </a:rPr>
              <a:t> requiere asistencia adicional, también puede comunicarse con su maestro o escuela. </a:t>
            </a:r>
            <a:endParaRPr lang="es-PR" sz="1200" noProof="0" dirty="0">
              <a:cs typeface="Calibri"/>
            </a:endParaRPr>
          </a:p>
          <a:p>
            <a:endParaRPr lang="en-US" sz="1200" dirty="0"/>
          </a:p>
          <a:p>
            <a:r>
              <a:rPr lang="es-PR" sz="1200" dirty="0"/>
              <a:t>Con esto</a:t>
            </a:r>
            <a:r>
              <a:rPr lang="es-PR" sz="1200" baseline="0" dirty="0"/>
              <a:t> terminamos el modulo de entrenamiento para Familias y Estudiantes. </a:t>
            </a:r>
            <a:endParaRPr lang="en-US" sz="1200"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dirty="0"/>
          </a:p>
        </p:txBody>
      </p:sp>
    </p:spTree>
    <p:extLst>
      <p:ext uri="{BB962C8B-B14F-4D97-AF65-F5344CB8AC3E}">
        <p14:creationId xmlns:p14="http://schemas.microsoft.com/office/powerpoint/2010/main" val="137834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1200"/>
              </a:spcBef>
              <a:spcAft>
                <a:spcPts val="1200"/>
              </a:spcAft>
            </a:pPr>
            <a:r>
              <a:rPr lang="es-PR" sz="1200" dirty="0"/>
              <a:t>La opción para estudiantes tomar una prueba de evaluación remota esta construido dentro del sistema de evaluaciones en línea.</a:t>
            </a:r>
            <a:r>
              <a:rPr lang="es-PR" sz="1200" baseline="0" dirty="0"/>
              <a:t> </a:t>
            </a:r>
            <a:r>
              <a:rPr lang="es-PR" sz="1200" dirty="0"/>
              <a:t>Este sistema es el mismo sistema que los estudiantes de todo Oregón utilizan para tomar sus pruebas de evaluación en persona.</a:t>
            </a:r>
            <a:r>
              <a:rPr lang="es-PR" sz="1200" baseline="0" dirty="0"/>
              <a:t> </a:t>
            </a:r>
            <a:r>
              <a:rPr lang="es-PR" sz="1200" dirty="0"/>
              <a:t>Para mantener privacidad no se le pedirá al estudiante que comparta información identificable adicional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154827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sz="1200" dirty="0"/>
              <a:t>Se requiere la autorización del padre/guardián para que un estudiante pueda participar en una sesión de evaluación remota. Su distrito</a:t>
            </a:r>
            <a:r>
              <a:rPr lang="es-PR" sz="1200" baseline="0" dirty="0"/>
              <a:t> necesitara comunicarse antes de la prueba para obtener un </a:t>
            </a:r>
            <a:r>
              <a:rPr lang="es-ES" dirty="0"/>
              <a:t>Acuerdo de Administración de Evaluaciones Remotas para Padres/Tutores Legales. Un ejemplo de este</a:t>
            </a:r>
            <a:r>
              <a:rPr lang="es-ES" baseline="0" dirty="0"/>
              <a:t> acuerdo esta localizado en la imagen a la derecha de la diapositiva de PowerPoint.  La firma de padre/guardián en este acuerdo proveerá la autorización al estudiante a tomar la prueba de evaluación en forma remota.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PR" sz="1200" dirty="0"/>
              <a:t>Adicionalmente su distrito también puede requerir que provea autorización para el uso de una cámara de web, un micrófono, y un audio durante la sesión de evaluación.</a:t>
            </a:r>
            <a:r>
              <a:rPr lang="es-PR" sz="1200" baseline="0" dirty="0"/>
              <a:t> </a:t>
            </a:r>
            <a:r>
              <a:rPr lang="es-PR" i="1" dirty="0"/>
              <a:t>La autorización de estas herramientas ayudará a que el administrador de evaluaciones pueda monitorear y comunicarse con el estudiante durante la sesión de evaluación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PR" sz="1200"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181706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noProof="0" dirty="0">
                <a:cs typeface="Calibri"/>
              </a:rPr>
              <a:t>Vamos a revisar algunos de los pasos que</a:t>
            </a:r>
            <a:r>
              <a:rPr lang="es-PR" baseline="0" noProof="0" dirty="0">
                <a:cs typeface="Calibri"/>
              </a:rPr>
              <a:t> debemos verificar </a:t>
            </a:r>
            <a:r>
              <a:rPr lang="es-PR" noProof="0" dirty="0">
                <a:cs typeface="Calibri"/>
              </a:rPr>
              <a:t>antes del día de la prueba</a:t>
            </a:r>
          </a:p>
          <a:p>
            <a:endParaRPr lang="en-US" dirty="0">
              <a:cs typeface="Calibri"/>
            </a:endParaRPr>
          </a:p>
        </p:txBody>
      </p:sp>
      <p:sp>
        <p:nvSpPr>
          <p:cNvPr id="4" name="Slide Number Placeholder 3"/>
          <p:cNvSpPr>
            <a:spLocks noGrp="1"/>
          </p:cNvSpPr>
          <p:nvPr>
            <p:ph type="sldNum" sz="quarter" idx="5"/>
          </p:nvPr>
        </p:nvSpPr>
        <p:spPr/>
        <p:txBody>
          <a:bodyPr/>
          <a:lstStyle/>
          <a:p>
            <a:fld id="{87562687-7A5B-4415-B0F0-C719E7C49641}" type="slidenum">
              <a:rPr lang="en-US" smtClean="0"/>
              <a:t>5</a:t>
            </a:fld>
            <a:endParaRPr lang="en-US" dirty="0"/>
          </a:p>
        </p:txBody>
      </p:sp>
    </p:spTree>
    <p:extLst>
      <p:ext uri="{BB962C8B-B14F-4D97-AF65-F5344CB8AC3E}">
        <p14:creationId xmlns:p14="http://schemas.microsoft.com/office/powerpoint/2010/main" val="136630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sz="1200" b="1" dirty="0"/>
              <a:t>Antes de tomar la evaluación remota, verifique que tenga todo el hardware y software necesarios para que el sistema funcione apropiadamente</a:t>
            </a:r>
          </a:p>
          <a:p>
            <a:pPr marL="0" indent="0">
              <a:lnSpc>
                <a:spcPct val="100000"/>
              </a:lnSpc>
              <a:buNone/>
            </a:pPr>
            <a:endParaRPr lang="es-PR" sz="1200" dirty="0"/>
          </a:p>
          <a:p>
            <a:pPr marL="0" indent="0">
              <a:lnSpc>
                <a:spcPct val="100000"/>
              </a:lnSpc>
              <a:buNone/>
            </a:pPr>
            <a:r>
              <a:rPr lang="es-PR" sz="1200" dirty="0"/>
              <a:t>Verifique</a:t>
            </a:r>
            <a:r>
              <a:rPr lang="es-PR" sz="1200" baseline="0" dirty="0"/>
              <a:t> que su computadora o dispositivo tenga el </a:t>
            </a:r>
            <a:r>
              <a:rPr lang="es-ES" sz="1200" b="0" dirty="0"/>
              <a:t>Navegador Seguro instalado. </a:t>
            </a:r>
            <a:r>
              <a:rPr lang="es-PR" sz="1200" dirty="0">
                <a:ea typeface="Calibri" panose="020F0502020204030204" pitchFamily="34" charset="0"/>
                <a:cs typeface="Times New Roman"/>
              </a:rPr>
              <a:t>Si su computadora/dispositivo no tiene el </a:t>
            </a:r>
            <a:r>
              <a:rPr lang="es-PR" sz="1200" b="1" dirty="0">
                <a:ea typeface="Calibri" panose="020F0502020204030204" pitchFamily="34" charset="0"/>
                <a:cs typeface="Times New Roman"/>
              </a:rPr>
              <a:t>Navegador Seguro </a:t>
            </a:r>
            <a:r>
              <a:rPr lang="es-PR" sz="1200" dirty="0">
                <a:ea typeface="Calibri" panose="020F0502020204030204" pitchFamily="34" charset="0"/>
                <a:cs typeface="Times New Roman"/>
              </a:rPr>
              <a:t>instalado por favor comuníquese con su escuela o distrito para instalación. La participación en una sesión de evaluación remota requiere tener este navegador instalado</a:t>
            </a:r>
            <a:r>
              <a:rPr lang="en-US" sz="1200" dirty="0">
                <a:ea typeface="Calibri" panose="020F0502020204030204" pitchFamily="34" charset="0"/>
                <a:cs typeface="Times New Roman"/>
              </a:rPr>
              <a:t> </a:t>
            </a:r>
            <a:r>
              <a:rPr lang="es-PR" sz="1200" dirty="0">
                <a:ea typeface="Calibri" panose="020F0502020204030204" pitchFamily="34" charset="0"/>
                <a:cs typeface="Times New Roman"/>
              </a:rPr>
              <a:t>en</a:t>
            </a:r>
            <a:r>
              <a:rPr lang="en-US" sz="1200" dirty="0">
                <a:ea typeface="Calibri" panose="020F0502020204030204" pitchFamily="34" charset="0"/>
                <a:cs typeface="Times New Roman"/>
              </a:rPr>
              <a:t> </a:t>
            </a:r>
            <a:r>
              <a:rPr lang="es-PR" sz="1200" dirty="0">
                <a:ea typeface="Calibri" panose="020F0502020204030204" pitchFamily="34" charset="0"/>
                <a:cs typeface="Times New Roman"/>
              </a:rPr>
              <a:t>su</a:t>
            </a:r>
            <a:r>
              <a:rPr lang="en-US" sz="1200" dirty="0">
                <a:ea typeface="Calibri" panose="020F0502020204030204" pitchFamily="34" charset="0"/>
                <a:cs typeface="Times New Roman"/>
              </a:rPr>
              <a:t> </a:t>
            </a:r>
            <a:r>
              <a:rPr lang="en-US" sz="1200" dirty="0" err="1">
                <a:ea typeface="Calibri" panose="020F0502020204030204" pitchFamily="34" charset="0"/>
                <a:cs typeface="Times New Roman"/>
              </a:rPr>
              <a:t>computadora</a:t>
            </a:r>
            <a:r>
              <a:rPr lang="en-US" sz="1200" dirty="0">
                <a:ea typeface="Calibri" panose="020F0502020204030204" pitchFamily="34" charset="0"/>
                <a:cs typeface="Times New Roman"/>
              </a:rPr>
              <a:t>/</a:t>
            </a:r>
            <a:r>
              <a:rPr lang="es-PR" sz="1200" dirty="0">
                <a:ea typeface="Calibri" panose="020F0502020204030204" pitchFamily="34" charset="0"/>
                <a:cs typeface="Times New Roman"/>
              </a:rPr>
              <a:t>dispositivo</a:t>
            </a:r>
            <a:endParaRPr lang="en-US" sz="1200" b="0" dirty="0"/>
          </a:p>
          <a:p>
            <a:pPr marL="0" indent="0">
              <a:lnSpc>
                <a:spcPct val="100000"/>
              </a:lnSpc>
              <a:buNone/>
            </a:pPr>
            <a:endParaRPr lang="en-US" sz="3600" dirty="0"/>
          </a:p>
          <a:p>
            <a:pPr marL="0" indent="0">
              <a:lnSpc>
                <a:spcPct val="100000"/>
              </a:lnSpc>
              <a:buNone/>
            </a:pPr>
            <a:endParaRPr lang="en-US" sz="3600" dirty="0"/>
          </a:p>
          <a:p>
            <a:pPr marL="0" indent="0">
              <a:lnSpc>
                <a:spcPct val="100000"/>
              </a:lnSpc>
              <a:buNone/>
            </a:pPr>
            <a:endParaRPr lang="en-US" sz="3600"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217042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200"/>
              </a:spcBef>
              <a:spcAft>
                <a:spcPts val="600"/>
              </a:spcAft>
              <a:tabLst>
                <a:tab pos="457200" algn="l"/>
              </a:tabLst>
            </a:pPr>
            <a:r>
              <a:rPr lang="es-PR" sz="1200" dirty="0">
                <a:ea typeface="Calibri" panose="020F0502020204030204" pitchFamily="34" charset="0"/>
                <a:cs typeface="Times New Roman"/>
              </a:rPr>
              <a:t>Estudiantes tendrán acceso de comunicación en tiempo real con el maestro o administrador de evaluación durante la prueba. </a:t>
            </a:r>
          </a:p>
          <a:p>
            <a:pPr marL="342900" indent="-342900">
              <a:lnSpc>
                <a:spcPct val="110000"/>
              </a:lnSpc>
              <a:spcBef>
                <a:spcPts val="1200"/>
              </a:spcBef>
              <a:spcAft>
                <a:spcPts val="600"/>
              </a:spcAft>
              <a:tabLst>
                <a:tab pos="457200" algn="l"/>
              </a:tabLst>
            </a:pPr>
            <a:r>
              <a:rPr lang="es-PR" sz="1200" dirty="0">
                <a:ea typeface="Calibri" panose="020F0502020204030204" pitchFamily="34" charset="0"/>
                <a:cs typeface="Times New Roman"/>
              </a:rPr>
              <a:t>Estudiantes</a:t>
            </a:r>
            <a:r>
              <a:rPr lang="en-US" sz="1200" dirty="0">
                <a:ea typeface="Calibri" panose="020F0502020204030204" pitchFamily="34" charset="0"/>
                <a:cs typeface="Times New Roman"/>
              </a:rPr>
              <a:t> el </a:t>
            </a:r>
            <a:r>
              <a:rPr lang="es-PR" sz="1200" dirty="0">
                <a:ea typeface="Calibri" panose="020F0502020204030204" pitchFamily="34" charset="0"/>
                <a:cs typeface="Times New Roman"/>
              </a:rPr>
              <a:t>cual</a:t>
            </a:r>
            <a:r>
              <a:rPr lang="en-US" sz="1200" dirty="0">
                <a:ea typeface="Calibri" panose="020F0502020204030204" pitchFamily="34" charset="0"/>
                <a:cs typeface="Times New Roman"/>
              </a:rPr>
              <a:t> </a:t>
            </a:r>
            <a:r>
              <a:rPr lang="es-PR" sz="1200" dirty="0">
                <a:ea typeface="Calibri" panose="020F0502020204030204" pitchFamily="34" charset="0"/>
                <a:cs typeface="Times New Roman"/>
              </a:rPr>
              <a:t>sus</a:t>
            </a:r>
            <a:r>
              <a:rPr lang="en-US" sz="1200" dirty="0">
                <a:ea typeface="Calibri" panose="020F0502020204030204" pitchFamily="34" charset="0"/>
                <a:cs typeface="Times New Roman"/>
              </a:rPr>
              <a:t> </a:t>
            </a:r>
            <a:r>
              <a:rPr lang="es-PR" sz="1200" dirty="0">
                <a:ea typeface="Calibri" panose="020F0502020204030204" pitchFamily="34" charset="0"/>
                <a:cs typeface="Times New Roman"/>
              </a:rPr>
              <a:t>padres/guardianes</a:t>
            </a:r>
            <a:r>
              <a:rPr lang="en-US" sz="1200" dirty="0">
                <a:ea typeface="Calibri" panose="020F0502020204030204" pitchFamily="34" charset="0"/>
                <a:cs typeface="Times New Roman"/>
              </a:rPr>
              <a:t> </a:t>
            </a:r>
            <a:r>
              <a:rPr lang="es-PR" sz="1200" dirty="0">
                <a:ea typeface="Calibri" panose="020F0502020204030204" pitchFamily="34" charset="0"/>
                <a:cs typeface="Times New Roman"/>
              </a:rPr>
              <a:t>autorizaron </a:t>
            </a:r>
            <a:r>
              <a:rPr lang="en-US" sz="1200" dirty="0">
                <a:ea typeface="Calibri" panose="020F0502020204030204" pitchFamily="34" charset="0"/>
                <a:cs typeface="Times New Roman"/>
              </a:rPr>
              <a:t>el </a:t>
            </a:r>
            <a:r>
              <a:rPr lang="es-ES" sz="1200" dirty="0"/>
              <a:t>uso de video</a:t>
            </a:r>
            <a:r>
              <a:rPr lang="en-US" sz="1200" dirty="0">
                <a:ea typeface="Calibri" panose="020F0502020204030204" pitchFamily="34" charset="0"/>
                <a:cs typeface="Times New Roman"/>
              </a:rPr>
              <a:t>, </a:t>
            </a:r>
            <a:r>
              <a:rPr lang="es-PR" sz="1200" dirty="0">
                <a:ea typeface="Calibri" panose="020F0502020204030204" pitchFamily="34" charset="0"/>
                <a:cs typeface="Times New Roman"/>
              </a:rPr>
              <a:t>necesitaran</a:t>
            </a:r>
            <a:r>
              <a:rPr lang="en-US" sz="1200" dirty="0">
                <a:ea typeface="Calibri" panose="020F0502020204030204" pitchFamily="34" charset="0"/>
                <a:cs typeface="Times New Roman"/>
              </a:rPr>
              <a:t> </a:t>
            </a:r>
            <a:r>
              <a:rPr lang="es-PR" sz="1200" dirty="0">
                <a:ea typeface="Calibri" panose="020F0502020204030204" pitchFamily="34" charset="0"/>
                <a:cs typeface="Times New Roman"/>
              </a:rPr>
              <a:t>una</a:t>
            </a:r>
            <a:r>
              <a:rPr lang="en-US" sz="1200" dirty="0">
                <a:ea typeface="Calibri" panose="020F0502020204030204" pitchFamily="34" charset="0"/>
                <a:cs typeface="Times New Roman"/>
              </a:rPr>
              <a:t> </a:t>
            </a:r>
            <a:r>
              <a:rPr lang="es-ES" sz="1200" dirty="0"/>
              <a:t>cámara de web,</a:t>
            </a:r>
            <a:r>
              <a:rPr lang="en-US" sz="1200" dirty="0">
                <a:ea typeface="Calibri" panose="020F0502020204030204" pitchFamily="34" charset="0"/>
                <a:cs typeface="Times New Roman"/>
              </a:rPr>
              <a:t> un </a:t>
            </a:r>
            <a:r>
              <a:rPr lang="es-ES" sz="1200" dirty="0"/>
              <a:t>micrófono, y bocinas.</a:t>
            </a:r>
          </a:p>
          <a:p>
            <a:pPr marL="342900" indent="-342900">
              <a:lnSpc>
                <a:spcPct val="110000"/>
              </a:lnSpc>
              <a:spcBef>
                <a:spcPts val="1200"/>
              </a:spcBef>
              <a:spcAft>
                <a:spcPts val="600"/>
              </a:spcAft>
              <a:tabLst>
                <a:tab pos="457200" algn="l"/>
              </a:tabLst>
            </a:pPr>
            <a:r>
              <a:rPr lang="es-ES" sz="1200" dirty="0"/>
              <a:t>Estudiante que necesiten acomodaciones de evaluaciones aprobados específicos como por ejemplo: lector de pantalla, conversión de voz a texto, etc. Asegure que estos estén funcionando correctamente antes del día de la prueba. </a:t>
            </a:r>
            <a:endParaRPr lang="en-US" sz="1200" dirty="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tabLst>
                <a:tab pos="457200" algn="l"/>
              </a:tabLst>
            </a:pPr>
            <a:endParaRPr lang="en-US" sz="3600" dirty="0">
              <a:solidFill>
                <a:srgbClr val="53565A"/>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tabLst>
                <a:tab pos="457200" algn="l"/>
              </a:tabLst>
            </a:pPr>
            <a:endParaRPr lang="en-US" sz="3600" dirty="0">
              <a:solidFill>
                <a:srgbClr val="53565A"/>
              </a:solidFill>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405325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PR" sz="1200" noProof="0" dirty="0">
                <a:effectLst/>
                <a:latin typeface="+mn-lt"/>
                <a:ea typeface="Calibri" panose="020F0502020204030204" pitchFamily="34" charset="0"/>
                <a:cs typeface="Calibri"/>
              </a:rPr>
              <a:t>Antes del</a:t>
            </a:r>
            <a:r>
              <a:rPr lang="es-PR" sz="1200" baseline="0" noProof="0" dirty="0">
                <a:effectLst/>
                <a:latin typeface="+mn-lt"/>
                <a:ea typeface="Calibri" panose="020F0502020204030204" pitchFamily="34" charset="0"/>
                <a:cs typeface="Calibri"/>
              </a:rPr>
              <a:t> día de la prueba también debe verificar que la velocidad de su conexión de internet sea suficientemente rápida para tomar la prueba en su hogar. La velocidad mínima de la conexión de internet es 1.8 megabytes por segundo. </a:t>
            </a:r>
          </a:p>
          <a:p>
            <a:pPr>
              <a:lnSpc>
                <a:spcPct val="107000"/>
              </a:lnSpc>
              <a:spcAft>
                <a:spcPts val="800"/>
              </a:spcAft>
            </a:pPr>
            <a:endParaRPr lang="es-PR" sz="1200" baseline="0" noProof="0" dirty="0">
              <a:effectLst/>
              <a:latin typeface="+mn-lt"/>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200" baseline="0" noProof="0" dirty="0">
                <a:effectLst/>
                <a:latin typeface="+mn-lt"/>
                <a:ea typeface="Calibri" panose="020F0502020204030204" pitchFamily="34" charset="0"/>
                <a:cs typeface="Calibri"/>
              </a:rPr>
              <a:t>Una forma de verificar la velocidad de su conexión de internet es utilizando el enlace </a:t>
            </a:r>
            <a:r>
              <a:rPr lang="es-PR" sz="1200" baseline="0" noProof="0" dirty="0" err="1">
                <a:effectLst/>
                <a:latin typeface="+mn-lt"/>
                <a:ea typeface="Calibri" panose="020F0502020204030204" pitchFamily="34" charset="0"/>
                <a:cs typeface="Calibri"/>
              </a:rPr>
              <a:t>comaprtido</a:t>
            </a:r>
            <a:r>
              <a:rPr lang="es-PR" sz="1200" baseline="0" noProof="0" dirty="0">
                <a:effectLst/>
                <a:latin typeface="+mn-lt"/>
                <a:ea typeface="Calibri" panose="020F0502020204030204" pitchFamily="34" charset="0"/>
                <a:cs typeface="Calibri"/>
              </a:rPr>
              <a:t> en esta diapositiva de PowerPoint: </a:t>
            </a:r>
            <a:r>
              <a:rPr lang="en-US" sz="1200" dirty="0">
                <a:solidFill>
                  <a:srgbClr val="FF0000"/>
                </a:solidFill>
                <a:latin typeface="+mn-lt"/>
                <a:cs typeface="Calibri"/>
              </a:rPr>
              <a:t>(</a:t>
            </a:r>
            <a:r>
              <a:rPr lang="en-US" u="sng" dirty="0">
                <a:hlinkClick r:id="rId3"/>
              </a:rPr>
              <a:t>https://bit.ly/Check_My_Speed</a:t>
            </a:r>
            <a:r>
              <a:rPr lang="en-US" sz="1200" dirty="0">
                <a:solidFill>
                  <a:srgbClr val="000000"/>
                </a:solidFill>
                <a:latin typeface="+mn-lt"/>
                <a:cs typeface="Calibri"/>
              </a:rPr>
              <a:t>).</a:t>
            </a:r>
          </a:p>
          <a:p>
            <a:pPr>
              <a:lnSpc>
                <a:spcPct val="107000"/>
              </a:lnSpc>
              <a:spcAft>
                <a:spcPts val="800"/>
              </a:spcAft>
            </a:pPr>
            <a:endParaRPr lang="es-PR" sz="1200" baseline="0" noProof="0" dirty="0">
              <a:effectLst/>
              <a:latin typeface="+mn-lt"/>
              <a:ea typeface="Calibri" panose="020F0502020204030204" pitchFamily="34" charset="0"/>
              <a:cs typeface="Calibri"/>
            </a:endParaRPr>
          </a:p>
          <a:p>
            <a:pPr>
              <a:lnSpc>
                <a:spcPct val="107000"/>
              </a:lnSpc>
              <a:spcAft>
                <a:spcPts val="800"/>
              </a:spcAft>
            </a:pPr>
            <a:r>
              <a:rPr lang="es-PR" sz="1200" baseline="0" noProof="0" dirty="0">
                <a:effectLst/>
                <a:latin typeface="+mn-lt"/>
                <a:ea typeface="Calibri" panose="020F0502020204030204" pitchFamily="34" charset="0"/>
                <a:cs typeface="Calibri"/>
              </a:rPr>
              <a:t>Primero busque donde dice </a:t>
            </a:r>
            <a:r>
              <a:rPr lang="es-PR" sz="1200" b="1" u="none" noProof="0" dirty="0">
                <a:solidFill>
                  <a:srgbClr val="0000FF"/>
                </a:solidFill>
                <a:latin typeface="+mn-lt"/>
                <a:ea typeface="Calibri" panose="020F0502020204030204" pitchFamily="34" charset="0"/>
                <a:cs typeface="Times New Roman" panose="02020603050405020304" pitchFamily="18" charset="0"/>
              </a:rPr>
              <a:t>Network </a:t>
            </a:r>
            <a:r>
              <a:rPr lang="es-PR" sz="1200" b="1" u="none" noProof="0" dirty="0" err="1">
                <a:solidFill>
                  <a:srgbClr val="0000FF"/>
                </a:solidFill>
                <a:latin typeface="+mn-lt"/>
                <a:ea typeface="Calibri" panose="020F0502020204030204" pitchFamily="34" charset="0"/>
                <a:cs typeface="Times New Roman" panose="02020603050405020304" pitchFamily="18" charset="0"/>
              </a:rPr>
              <a:t>Diagnostics</a:t>
            </a:r>
            <a:r>
              <a:rPr lang="es-PR" sz="1200" u="none" noProof="0" dirty="0">
                <a:solidFill>
                  <a:srgbClr val="0000FF"/>
                </a:solidFill>
                <a:latin typeface="+mn-lt"/>
                <a:ea typeface="Calibri" panose="020F0502020204030204" pitchFamily="34" charset="0"/>
                <a:cs typeface="Times New Roman" panose="02020603050405020304" pitchFamily="18" charset="0"/>
              </a:rPr>
              <a:t>, y </a:t>
            </a:r>
            <a:r>
              <a:rPr lang="es-PR" sz="1200" u="none" baseline="0" noProof="0" dirty="0" err="1">
                <a:solidFill>
                  <a:srgbClr val="0000FF"/>
                </a:solidFill>
                <a:latin typeface="+mn-lt"/>
                <a:ea typeface="Calibri" panose="020F0502020204030204" pitchFamily="34" charset="0"/>
                <a:cs typeface="Times New Roman" panose="02020603050405020304" pitchFamily="18" charset="0"/>
              </a:rPr>
              <a:t>utilize</a:t>
            </a:r>
            <a:r>
              <a:rPr lang="es-PR" sz="1200" u="none" baseline="0" noProof="0" dirty="0">
                <a:solidFill>
                  <a:srgbClr val="0000FF"/>
                </a:solidFill>
                <a:latin typeface="+mn-lt"/>
                <a:ea typeface="Calibri" panose="020F0502020204030204" pitchFamily="34" charset="0"/>
                <a:cs typeface="Times New Roman" panose="02020603050405020304" pitchFamily="18" charset="0"/>
              </a:rPr>
              <a:t> el menú despegable para elegir </a:t>
            </a:r>
            <a:r>
              <a:rPr lang="es-PR" sz="1200" u="none" noProof="0" dirty="0">
                <a:solidFill>
                  <a:srgbClr val="0000FF"/>
                </a:solidFill>
                <a:latin typeface="+mn-lt"/>
                <a:ea typeface="Calibri" panose="020F0502020204030204" pitchFamily="34" charset="0"/>
                <a:cs typeface="Times New Roman" panose="02020603050405020304" pitchFamily="18" charset="0"/>
              </a:rPr>
              <a:t>el</a:t>
            </a:r>
            <a:r>
              <a:rPr lang="es-PR" sz="1200" u="none" baseline="0" noProof="0" dirty="0">
                <a:solidFill>
                  <a:srgbClr val="0000FF"/>
                </a:solidFill>
                <a:latin typeface="+mn-lt"/>
                <a:ea typeface="Calibri" panose="020F0502020204030204" pitchFamily="34" charset="0"/>
                <a:cs typeface="Times New Roman" panose="02020603050405020304" pitchFamily="18" charset="0"/>
              </a:rPr>
              <a:t> tipo de diagnostico que necesite verificar. Segundo, oprima “1”en el numero total de estudiantes que van a tomar la prueba a la misma vez. Y por ultimo, seleccione donde dice””</a:t>
            </a:r>
            <a:r>
              <a:rPr lang="en-US" sz="1200" b="1" u="none" dirty="0">
                <a:solidFill>
                  <a:srgbClr val="0000FF"/>
                </a:solidFill>
                <a:latin typeface="+mn-lt"/>
                <a:ea typeface="Calibri" panose="020F0502020204030204" pitchFamily="34" charset="0"/>
                <a:cs typeface="Times New Roman" panose="02020603050405020304" pitchFamily="18" charset="0"/>
              </a:rPr>
              <a:t>Run Network Diagnostics Tests”</a:t>
            </a:r>
            <a:endParaRPr lang="en-US" sz="1200" u="none" dirty="0">
              <a:solidFill>
                <a:srgbClr val="0000FF"/>
              </a:solidFill>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u="none" dirty="0">
              <a:solidFill>
                <a:srgbClr val="0000FF"/>
              </a:solidFill>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200" u="none" noProof="0" dirty="0">
                <a:solidFill>
                  <a:srgbClr val="0000FF"/>
                </a:solidFill>
                <a:latin typeface="+mn-lt"/>
                <a:ea typeface="Calibri" panose="020F0502020204030204" pitchFamily="34" charset="0"/>
                <a:cs typeface="Times New Roman" panose="02020603050405020304" pitchFamily="18" charset="0"/>
              </a:rPr>
              <a:t>Cuando</a:t>
            </a:r>
            <a:r>
              <a:rPr lang="es-PR" sz="1200" u="none" baseline="0" noProof="0" dirty="0">
                <a:solidFill>
                  <a:srgbClr val="0000FF"/>
                </a:solidFill>
                <a:latin typeface="+mn-lt"/>
                <a:ea typeface="Calibri" panose="020F0502020204030204" pitchFamily="34" charset="0"/>
                <a:cs typeface="Times New Roman" panose="02020603050405020304" pitchFamily="18" charset="0"/>
              </a:rPr>
              <a:t> el diagnóstico este finalizado en la parte de abajo, va a ver un resumen titulado </a:t>
            </a:r>
            <a:r>
              <a:rPr lang="en-US" sz="1200" b="1" i="1" u="none" dirty="0">
                <a:solidFill>
                  <a:srgbClr val="0000FF"/>
                </a:solidFill>
                <a:latin typeface="+mn-lt"/>
                <a:ea typeface="Calibri" panose="020F0502020204030204" pitchFamily="34" charset="0"/>
                <a:cs typeface="Times New Roman" panose="02020603050405020304" pitchFamily="18" charset="0"/>
              </a:rPr>
              <a:t>Bandwidth Summary</a:t>
            </a:r>
            <a:r>
              <a:rPr lang="en-US" sz="1200" b="1" i="1" u="none" baseline="0" dirty="0">
                <a:solidFill>
                  <a:srgbClr val="0000FF"/>
                </a:solidFill>
                <a:latin typeface="+mn-lt"/>
                <a:ea typeface="Calibri" panose="020F0502020204030204" pitchFamily="34" charset="0"/>
                <a:cs typeface="Times New Roman" panose="02020603050405020304" pitchFamily="18" charset="0"/>
              </a:rPr>
              <a:t> </a:t>
            </a:r>
            <a:r>
              <a:rPr lang="es-PR" sz="1200" b="0" i="0" u="none" baseline="0" noProof="0" dirty="0">
                <a:solidFill>
                  <a:srgbClr val="0000FF"/>
                </a:solidFill>
                <a:latin typeface="+mn-lt"/>
                <a:ea typeface="Calibri" panose="020F0502020204030204" pitchFamily="34" charset="0"/>
                <a:cs typeface="Times New Roman" panose="02020603050405020304" pitchFamily="18" charset="0"/>
              </a:rPr>
              <a:t>donde le va a indicar si la velocidad de su conexión de internet es suficientemente rápida. Si el resumen del diagnostico le indica que su velocidad de internet no es lo suficientemente rápida, por favor infórmele a su escuela.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PR" sz="1100" i="0" u="none" noProof="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145475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PR" sz="1200" dirty="0">
                <a:solidFill>
                  <a:srgbClr val="00B050"/>
                </a:solidFill>
                <a:effectLst/>
                <a:latin typeface="+mn-lt"/>
                <a:ea typeface="Calibri" panose="020F0502020204030204" pitchFamily="34" charset="0"/>
                <a:cs typeface="Times New Roman" panose="02020603050405020304" pitchFamily="18" charset="0"/>
              </a:rPr>
              <a:t>Después de verificar su conexión de internet, también</a:t>
            </a:r>
            <a:r>
              <a:rPr lang="es-PR" sz="1200" baseline="0" dirty="0">
                <a:solidFill>
                  <a:srgbClr val="00B050"/>
                </a:solidFill>
                <a:effectLst/>
                <a:latin typeface="+mn-lt"/>
                <a:ea typeface="Calibri" panose="020F0502020204030204" pitchFamily="34" charset="0"/>
                <a:cs typeface="Times New Roman" panose="02020603050405020304" pitchFamily="18" charset="0"/>
              </a:rPr>
              <a:t> es importante verificar que su hardware o equipo este funcionando correctamente antes del día de la prueba de evaluación remota. Por favor consulte con su maestro o coordinador de tecnología para que cada pieza de su hardware este funcionando apropiadamente antes de iniciar su sesión de evaluación remota. </a:t>
            </a:r>
          </a:p>
          <a:p>
            <a:pPr marL="0" marR="0">
              <a:lnSpc>
                <a:spcPct val="107000"/>
              </a:lnSpc>
              <a:spcBef>
                <a:spcPts val="0"/>
              </a:spcBef>
              <a:spcAft>
                <a:spcPts val="800"/>
              </a:spcAft>
            </a:pPr>
            <a:endParaRPr lang="es-PR" sz="1200" baseline="0" dirty="0">
              <a:solidFill>
                <a:srgbClr val="00B05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200" baseline="0" dirty="0">
                <a:solidFill>
                  <a:srgbClr val="00B050"/>
                </a:solidFill>
                <a:effectLst/>
                <a:latin typeface="+mn-lt"/>
                <a:ea typeface="Calibri" panose="020F0502020204030204" pitchFamily="34" charset="0"/>
                <a:cs typeface="Times New Roman" panose="02020603050405020304" pitchFamily="18" charset="0"/>
              </a:rPr>
              <a:t>Utilizando el mismo enlace donde verificó su conexión de internet también tiene la opción de iniciar un diagnostico de como esta funcionando su hardware. El enlace para hacer diagnósticos esta compartido en la diapositiva de </a:t>
            </a:r>
            <a:r>
              <a:rPr lang="es-PR" sz="1200" baseline="0" dirty="0" err="1">
                <a:solidFill>
                  <a:srgbClr val="00B050"/>
                </a:solidFill>
                <a:effectLst/>
                <a:latin typeface="+mn-lt"/>
                <a:ea typeface="Calibri" panose="020F0502020204030204" pitchFamily="34" charset="0"/>
                <a:cs typeface="Times New Roman" panose="02020603050405020304" pitchFamily="18" charset="0"/>
              </a:rPr>
              <a:t>Power</a:t>
            </a:r>
            <a:r>
              <a:rPr lang="es-PR" sz="1200" baseline="0" dirty="0">
                <a:solidFill>
                  <a:srgbClr val="00B050"/>
                </a:solidFill>
                <a:effectLst/>
                <a:latin typeface="+mn-lt"/>
                <a:ea typeface="Calibri" panose="020F0502020204030204" pitchFamily="34" charset="0"/>
                <a:cs typeface="Times New Roman" panose="02020603050405020304" pitchFamily="18" charset="0"/>
              </a:rPr>
              <a:t> Point (</a:t>
            </a:r>
            <a:r>
              <a:rPr lang="en-US" u="sng">
                <a:hlinkClick r:id="rId3"/>
              </a:rPr>
              <a:t>https://bit.ly/Check_My_Speed</a:t>
            </a:r>
            <a:r>
              <a:rPr lang="en-US" u="sng"/>
              <a:t> </a:t>
            </a:r>
            <a:r>
              <a:rPr lang="en-US" sz="1200" u="sng">
                <a:latin typeface="+mn-lt"/>
              </a:rPr>
              <a:t>) </a:t>
            </a:r>
            <a:endParaRPr lang="en-US" sz="1200" u="sng" dirty="0">
              <a:latin typeface="+mn-lt"/>
            </a:endParaRPr>
          </a:p>
          <a:p>
            <a:pPr marL="0" marR="0">
              <a:lnSpc>
                <a:spcPct val="107000"/>
              </a:lnSpc>
              <a:spcBef>
                <a:spcPts val="0"/>
              </a:spcBef>
              <a:spcAft>
                <a:spcPts val="800"/>
              </a:spcAft>
            </a:pPr>
            <a:endParaRPr lang="es-PR" sz="1200" baseline="0" dirty="0">
              <a:solidFill>
                <a:srgbClr val="00B05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PR" sz="1200" baseline="0" dirty="0">
                <a:solidFill>
                  <a:srgbClr val="00B050"/>
                </a:solidFill>
                <a:effectLst/>
                <a:latin typeface="+mn-lt"/>
                <a:ea typeface="Calibri" panose="020F0502020204030204" pitchFamily="34" charset="0"/>
                <a:cs typeface="Times New Roman" panose="02020603050405020304" pitchFamily="18" charset="0"/>
              </a:rPr>
              <a:t>El circulo rojo en la imagen a la izquierda indica cual es el botón donde tiene hacer un clic para poder obtener un diagnostico de su cámara de web, video, audio, y micrófono. Cuando le haga clic a el botón titulado </a:t>
            </a:r>
            <a:r>
              <a:rPr lang="es-PR" sz="1200" b="1" baseline="0" dirty="0">
                <a:solidFill>
                  <a:srgbClr val="00B050"/>
                </a:solidFill>
                <a:effectLst/>
                <a:latin typeface="+mn-lt"/>
                <a:ea typeface="Calibri" panose="020F0502020204030204" pitchFamily="34" charset="0"/>
                <a:cs typeface="Times New Roman" panose="02020603050405020304" pitchFamily="18" charset="0"/>
              </a:rPr>
              <a:t>Audio and Video </a:t>
            </a:r>
            <a:r>
              <a:rPr lang="es-PR" sz="1200" b="1" baseline="0" dirty="0" err="1">
                <a:solidFill>
                  <a:srgbClr val="00B050"/>
                </a:solidFill>
                <a:effectLst/>
                <a:latin typeface="+mn-lt"/>
                <a:ea typeface="Calibri" panose="020F0502020204030204" pitchFamily="34" charset="0"/>
                <a:cs typeface="Times New Roman" panose="02020603050405020304" pitchFamily="18" charset="0"/>
              </a:rPr>
              <a:t>Checks</a:t>
            </a:r>
            <a:r>
              <a:rPr lang="es-PR" sz="1200" baseline="0" dirty="0">
                <a:solidFill>
                  <a:srgbClr val="00B050"/>
                </a:solidFill>
                <a:effectLst/>
                <a:latin typeface="+mn-lt"/>
                <a:ea typeface="Calibri" panose="020F0502020204030204" pitchFamily="34" charset="0"/>
                <a:cs typeface="Times New Roman" panose="02020603050405020304" pitchFamily="18" charset="0"/>
              </a:rPr>
              <a:t> aparecerá una serie de audios y videos. Siga las instrucciones para cada diagnostico y esto le ayudará a determinar si su hardware esta funcionando correctamente. </a:t>
            </a:r>
            <a:endParaRPr lang="en-US" sz="1200" dirty="0">
              <a:solidFill>
                <a:srgbClr val="53565A"/>
              </a:solidFill>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u="none" dirty="0">
              <a:solidFill>
                <a:srgbClr val="0000FF"/>
              </a:solidFill>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200" u="none" noProof="0" dirty="0">
                <a:solidFill>
                  <a:srgbClr val="0000FF"/>
                </a:solidFill>
                <a:latin typeface="+mn-lt"/>
                <a:ea typeface="Calibri" panose="020F0502020204030204" pitchFamily="34" charset="0"/>
                <a:cs typeface="Times New Roman" panose="02020603050405020304" pitchFamily="18" charset="0"/>
              </a:rPr>
              <a:t>Si nota algún problema</a:t>
            </a:r>
            <a:r>
              <a:rPr lang="es-PR" sz="1200" u="none" baseline="0" noProof="0" dirty="0">
                <a:solidFill>
                  <a:srgbClr val="0000FF"/>
                </a:solidFill>
                <a:latin typeface="+mn-lt"/>
                <a:ea typeface="Calibri" panose="020F0502020204030204" pitchFamily="34" charset="0"/>
                <a:cs typeface="Times New Roman" panose="02020603050405020304" pitchFamily="18" charset="0"/>
              </a:rPr>
              <a:t> durante estos diagnósticos por favor comuníquese con su maestro inmediatamente para que le ayude a resolver el problema antes de la prueba. </a:t>
            </a:r>
            <a:endParaRPr lang="en-US" sz="1200" dirty="0">
              <a:latin typeface="+mn-lt"/>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1581775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CNP Monthly Webinar|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87455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CNP Monthly Webinar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48422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175586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51" r:id="rId12"/>
    <p:sldLayoutId id="2147483852" r:id="rId13"/>
    <p:sldLayoutId id="2147483853" r:id="rId14"/>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5.jp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bit.ly/Check_My_Speed"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bit.ly/Check_My_Speed"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p:txBody>
          <a:bodyPr>
            <a:normAutofit/>
          </a:bodyPr>
          <a:lstStyle/>
          <a:p>
            <a:r>
              <a:rPr lang="es-PR" b="1" dirty="0"/>
              <a:t>Evaluación</a:t>
            </a:r>
            <a:r>
              <a:rPr lang="en-US" b="1" dirty="0"/>
              <a:t> </a:t>
            </a:r>
            <a:r>
              <a:rPr lang="es-PR" b="1" dirty="0"/>
              <a:t>Remota</a:t>
            </a:r>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1447800" y="3610059"/>
            <a:ext cx="9296400" cy="1655762"/>
          </a:xfrm>
        </p:spPr>
        <p:txBody>
          <a:bodyPr>
            <a:normAutofit/>
          </a:bodyPr>
          <a:lstStyle/>
          <a:p>
            <a:r>
              <a:rPr lang="es-PR" sz="4400" b="1" dirty="0"/>
              <a:t>Módulo</a:t>
            </a:r>
            <a:r>
              <a:rPr lang="en-US" sz="4400" b="1" dirty="0"/>
              <a:t> de </a:t>
            </a:r>
            <a:r>
              <a:rPr lang="es-PR" sz="4400" b="1" dirty="0"/>
              <a:t>entrenamiento</a:t>
            </a:r>
            <a:r>
              <a:rPr lang="en-US" sz="4400" b="1" dirty="0"/>
              <a:t> para </a:t>
            </a:r>
            <a:r>
              <a:rPr lang="en-US" sz="4400" b="1" dirty="0" err="1"/>
              <a:t>los</a:t>
            </a:r>
            <a:r>
              <a:rPr lang="en-US" sz="4400" b="1" dirty="0"/>
              <a:t> </a:t>
            </a:r>
            <a:r>
              <a:rPr lang="es-PR" sz="4400" b="1" dirty="0"/>
              <a:t>estudiantes</a:t>
            </a:r>
            <a:r>
              <a:rPr lang="en-US" sz="4400" b="1" dirty="0"/>
              <a:t> y </a:t>
            </a:r>
            <a:r>
              <a:rPr lang="es-PR" sz="4400" b="1" dirty="0"/>
              <a:t>sus</a:t>
            </a:r>
            <a:r>
              <a:rPr lang="en-US" sz="4400" b="1" dirty="0"/>
              <a:t> </a:t>
            </a:r>
            <a:r>
              <a:rPr lang="es-PR" sz="4400" b="1" dirty="0"/>
              <a:t>familias</a:t>
            </a:r>
          </a:p>
        </p:txBody>
      </p:sp>
      <p:sp>
        <p:nvSpPr>
          <p:cNvPr id="2" name="Rectangle 1"/>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a:ln>
                  <a:noFill/>
                </a:ln>
                <a:solidFill>
                  <a:srgbClr val="202124"/>
                </a:solidFill>
                <a:effectLst/>
                <a:latin typeface="inherit"/>
              </a:rPr>
              <a:t>ó</a:t>
            </a:r>
            <a:r>
              <a:rPr kumimoji="0" lang="es-ES" altLang="en-US" sz="800" b="0" i="0" u="none" strike="noStrike" cap="none" normalizeH="0" baseline="0">
                <a:ln>
                  <a:noFill/>
                </a:ln>
                <a:solidFill>
                  <a:schemeClr val="tx1"/>
                </a:solidFill>
                <a:effectLst/>
              </a:rPr>
              <a:t> </a:t>
            </a:r>
            <a:endParaRPr kumimoji="0" lang="es-E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424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E9CDA9-156B-46E4-A50C-32D34AEC4D80}"/>
              </a:ext>
            </a:extLst>
          </p:cNvPr>
          <p:cNvSpPr>
            <a:spLocks noGrp="1"/>
          </p:cNvSpPr>
          <p:nvPr>
            <p:ph type="title"/>
          </p:nvPr>
        </p:nvSpPr>
        <p:spPr>
          <a:xfrm>
            <a:off x="717176" y="0"/>
            <a:ext cx="10784542" cy="1026460"/>
          </a:xfrm>
        </p:spPr>
        <p:txBody>
          <a:bodyPr>
            <a:normAutofit/>
          </a:bodyPr>
          <a:lstStyle/>
          <a:p>
            <a:r>
              <a:rPr lang="es-PR" b="1" dirty="0"/>
              <a:t>Como verificar su hardware?</a:t>
            </a:r>
            <a:r>
              <a:rPr lang="es-PR" dirty="0"/>
              <a:t>(Cont.)</a:t>
            </a:r>
          </a:p>
        </p:txBody>
      </p:sp>
      <p:sp>
        <p:nvSpPr>
          <p:cNvPr id="3" name="Slide Number Placeholder 2">
            <a:extLst>
              <a:ext uri="{FF2B5EF4-FFF2-40B4-BE49-F238E27FC236}">
                <a16:creationId xmlns:a16="http://schemas.microsoft.com/office/drawing/2014/main" id="{DB27FB62-7B00-4A84-88C6-89ED2D3C593F}"/>
              </a:ext>
            </a:extLst>
          </p:cNvPr>
          <p:cNvSpPr>
            <a:spLocks noGrp="1"/>
          </p:cNvSpPr>
          <p:nvPr>
            <p:ph type="sldNum" sz="quarter" idx="4294967295"/>
          </p:nvPr>
        </p:nvSpPr>
        <p:spPr>
          <a:xfrm>
            <a:off x="8610881" y="6154700"/>
            <a:ext cx="2890837" cy="365125"/>
          </a:xfrm>
        </p:spPr>
        <p:txBody>
          <a:bodyPr/>
          <a:lstStyle/>
          <a:p>
            <a:fld id="{58AE716E-68DD-2249-A7FA-8AEF0B14DF81}" type="slidenum">
              <a:rPr lang="en-US" smtClean="0"/>
              <a:pPr/>
              <a:t>10</a:t>
            </a:fld>
            <a:endParaRPr lang="en-US" dirty="0"/>
          </a:p>
        </p:txBody>
      </p:sp>
      <p:pic>
        <p:nvPicPr>
          <p:cNvPr id="6" name="Content Placeholder 5" descr="network diagnostic webpage for checking text to speech">
            <a:extLst>
              <a:ext uri="{FF2B5EF4-FFF2-40B4-BE49-F238E27FC236}">
                <a16:creationId xmlns:a16="http://schemas.microsoft.com/office/drawing/2014/main" id="{AAFC1D21-0510-40B9-9FCB-7FD5499805E1}"/>
              </a:ext>
            </a:extLst>
          </p:cNvPr>
          <p:cNvPicPr>
            <a:picLocks noGrp="1"/>
          </p:cNvPicPr>
          <p:nvPr>
            <p:ph sz="quarter" idx="4294967295"/>
          </p:nvPr>
        </p:nvPicPr>
        <p:blipFill>
          <a:blip r:embed="rId3"/>
          <a:stretch>
            <a:fillRect/>
          </a:stretch>
        </p:blipFill>
        <p:spPr>
          <a:xfrm>
            <a:off x="334849" y="1202459"/>
            <a:ext cx="5208588" cy="3635375"/>
          </a:xfrm>
          <a:prstGeom prst="rect">
            <a:avLst/>
          </a:prstGeom>
          <a:ln>
            <a:solidFill>
              <a:srgbClr val="A6A6A6"/>
            </a:solidFill>
          </a:ln>
        </p:spPr>
      </p:pic>
      <p:sp>
        <p:nvSpPr>
          <p:cNvPr id="7" name="Oval 6" descr="red oval showing what button to select for checking text to speech">
            <a:extLst>
              <a:ext uri="{FF2B5EF4-FFF2-40B4-BE49-F238E27FC236}">
                <a16:creationId xmlns:a16="http://schemas.microsoft.com/office/drawing/2014/main" id="{B58F9CFC-28B0-4ACC-A2D0-CC29002CF93A}"/>
              </a:ext>
            </a:extLst>
          </p:cNvPr>
          <p:cNvSpPr/>
          <p:nvPr/>
        </p:nvSpPr>
        <p:spPr>
          <a:xfrm>
            <a:off x="2956707" y="4356084"/>
            <a:ext cx="693966" cy="481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descr="text to speech sound settings webpage ">
            <a:extLst>
              <a:ext uri="{FF2B5EF4-FFF2-40B4-BE49-F238E27FC236}">
                <a16:creationId xmlns:a16="http://schemas.microsoft.com/office/drawing/2014/main" id="{80DD333B-CC05-48E6-80F0-9940CB17D0B6}"/>
              </a:ext>
            </a:extLst>
          </p:cNvPr>
          <p:cNvPicPr/>
          <p:nvPr/>
        </p:nvPicPr>
        <p:blipFill>
          <a:blip r:embed="rId4"/>
          <a:stretch>
            <a:fillRect/>
          </a:stretch>
        </p:blipFill>
        <p:spPr>
          <a:xfrm>
            <a:off x="6095999" y="2011463"/>
            <a:ext cx="5867401" cy="4034710"/>
          </a:xfrm>
          <a:prstGeom prst="rect">
            <a:avLst/>
          </a:prstGeom>
          <a:ln>
            <a:solidFill>
              <a:srgbClr val="A6A6A6"/>
            </a:solidFill>
          </a:ln>
        </p:spPr>
      </p:pic>
      <p:sp>
        <p:nvSpPr>
          <p:cNvPr id="9" name="Arrow: Left 8" descr="red arrow showing where to press the speaker button to check audio playback for text to speech">
            <a:extLst>
              <a:ext uri="{FF2B5EF4-FFF2-40B4-BE49-F238E27FC236}">
                <a16:creationId xmlns:a16="http://schemas.microsoft.com/office/drawing/2014/main" id="{A7294356-F49F-4E73-B2BB-04626226F0CA}"/>
              </a:ext>
            </a:extLst>
          </p:cNvPr>
          <p:cNvSpPr/>
          <p:nvPr/>
        </p:nvSpPr>
        <p:spPr>
          <a:xfrm>
            <a:off x="8446640" y="2119990"/>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28912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1825624"/>
            <a:ext cx="10784542" cy="4679293"/>
          </a:xfrm>
        </p:spPr>
        <p:txBody>
          <a:bodyPr>
            <a:noAutofit/>
          </a:bodyPr>
          <a:lstStyle/>
          <a:p>
            <a:pPr>
              <a:spcBef>
                <a:spcPts val="0"/>
              </a:spcBef>
              <a:spcAft>
                <a:spcPts val="600"/>
              </a:spcAft>
            </a:pPr>
            <a:r>
              <a:rPr lang="es-PR" sz="3000" dirty="0">
                <a:ea typeface="Calibri" panose="020F0502020204030204" pitchFamily="34" charset="0"/>
                <a:cs typeface="Times New Roman"/>
              </a:rPr>
              <a:t>Estudiantes que usen tecnología de asistencia durante clase necesitan acceso al mismo tipo de tecnología de asistencia cuando tomen la prueba de evaluación remota</a:t>
            </a:r>
          </a:p>
          <a:p>
            <a:r>
              <a:rPr lang="es-PR" sz="3000" dirty="0"/>
              <a:t>Padres y estudiantes deben trabajar con sus distritos o el coordinador de tecnología de la escuela para asegurar que el estudiante tenga el mismo acceso el día de la prueba.</a:t>
            </a:r>
          </a:p>
          <a:p>
            <a:r>
              <a:rPr lang="es-PR" sz="3000" dirty="0"/>
              <a:t>Si el acceso a la tecnología de asistencia no esta disponible para que el estudiante pueda tomar la prueba en su hogar. Padres y estudiantes deben trabajar con el maestro para determinar otra forma de tomar la prueba. </a:t>
            </a:r>
          </a:p>
        </p:txBody>
      </p:sp>
      <p:sp>
        <p:nvSpPr>
          <p:cNvPr id="3" name="Slide Number Placeholder 2">
            <a:extLst>
              <a:ext uri="{FF2B5EF4-FFF2-40B4-BE49-F238E27FC236}">
                <a16:creationId xmlns:a16="http://schemas.microsoft.com/office/drawing/2014/main" id="{652E3FD0-633F-44CB-ADFD-9FD96CFB93B7}"/>
              </a:ext>
            </a:extLst>
          </p:cNvPr>
          <p:cNvSpPr>
            <a:spLocks noGrp="1"/>
          </p:cNvSpPr>
          <p:nvPr>
            <p:ph type="sldNum" sz="quarter" idx="12"/>
          </p:nvPr>
        </p:nvSpPr>
        <p:spPr/>
        <p:txBody>
          <a:bodyPr/>
          <a:lstStyle/>
          <a:p>
            <a:fld id="{58AE716E-68DD-2249-A7FA-8AEF0B14DF81}" type="slidenum">
              <a:rPr lang="en-US" smtClean="0"/>
              <a:pPr/>
              <a:t>11</a:t>
            </a:fld>
            <a:endParaRPr lang="en-US" dirty="0"/>
          </a:p>
        </p:txBody>
      </p:sp>
      <p:sp>
        <p:nvSpPr>
          <p:cNvPr id="5" name="Title 4">
            <a:extLst>
              <a:ext uri="{FF2B5EF4-FFF2-40B4-BE49-F238E27FC236}">
                <a16:creationId xmlns:a16="http://schemas.microsoft.com/office/drawing/2014/main" id="{9D97A16B-F60A-437E-A229-49685EB41BB5}"/>
              </a:ext>
            </a:extLst>
          </p:cNvPr>
          <p:cNvSpPr>
            <a:spLocks noGrp="1"/>
          </p:cNvSpPr>
          <p:nvPr>
            <p:ph type="title"/>
          </p:nvPr>
        </p:nvSpPr>
        <p:spPr/>
        <p:txBody>
          <a:bodyPr>
            <a:normAutofit fontScale="90000"/>
          </a:bodyPr>
          <a:lstStyle/>
          <a:p>
            <a:r>
              <a:rPr lang="en-US" dirty="0"/>
              <a:t>Como </a:t>
            </a:r>
            <a:r>
              <a:rPr lang="es-PR" dirty="0"/>
              <a:t>obtener tecnología de asistencia necesaria</a:t>
            </a:r>
            <a:r>
              <a:rPr lang="es-ES" dirty="0"/>
              <a:t>?</a:t>
            </a:r>
            <a:endParaRPr lang="en-US" dirty="0"/>
          </a:p>
        </p:txBody>
      </p:sp>
    </p:spTree>
    <p:extLst>
      <p:ext uri="{BB962C8B-B14F-4D97-AF65-F5344CB8AC3E}">
        <p14:creationId xmlns:p14="http://schemas.microsoft.com/office/powerpoint/2010/main" val="128865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7BB262-85BC-4570-8FB6-FC2A34656AC5}"/>
              </a:ext>
            </a:extLst>
          </p:cNvPr>
          <p:cNvSpPr>
            <a:spLocks noGrp="1"/>
          </p:cNvSpPr>
          <p:nvPr>
            <p:ph type="ctrTitle"/>
          </p:nvPr>
        </p:nvSpPr>
        <p:spPr/>
        <p:txBody>
          <a:bodyPr/>
          <a:lstStyle/>
          <a:p>
            <a:r>
              <a:rPr lang="es-PR" b="1" dirty="0"/>
              <a:t>Durante la prueba</a:t>
            </a:r>
          </a:p>
        </p:txBody>
      </p:sp>
      <p:sp>
        <p:nvSpPr>
          <p:cNvPr id="3" name="Slide Number Placeholder 2">
            <a:extLst>
              <a:ext uri="{FF2B5EF4-FFF2-40B4-BE49-F238E27FC236}">
                <a16:creationId xmlns:a16="http://schemas.microsoft.com/office/drawing/2014/main" id="{79589BFE-B540-45D2-80E8-6AEE0E48B859}"/>
              </a:ext>
            </a:extLst>
          </p:cNvPr>
          <p:cNvSpPr>
            <a:spLocks noGrp="1"/>
          </p:cNvSpPr>
          <p:nvPr>
            <p:ph type="sldNum" sz="quarter" idx="12"/>
          </p:nvPr>
        </p:nvSpPr>
        <p:spPr/>
        <p:txBody>
          <a:bodyPr/>
          <a:lstStyle/>
          <a:p>
            <a:fld id="{58AE716E-68DD-2249-A7FA-8AEF0B14DF81}" type="slidenum">
              <a:rPr lang="en-US" smtClean="0"/>
              <a:pPr/>
              <a:t>12</a:t>
            </a:fld>
            <a:endParaRPr lang="en-US" dirty="0"/>
          </a:p>
        </p:txBody>
      </p:sp>
    </p:spTree>
    <p:extLst>
      <p:ext uri="{BB962C8B-B14F-4D97-AF65-F5344CB8AC3E}">
        <p14:creationId xmlns:p14="http://schemas.microsoft.com/office/powerpoint/2010/main" val="160877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3FA1D4-D6A3-4F9B-A646-C5BFB99FB397}"/>
              </a:ext>
            </a:extLst>
          </p:cNvPr>
          <p:cNvSpPr>
            <a:spLocks noGrp="1"/>
          </p:cNvSpPr>
          <p:nvPr>
            <p:ph type="sldNum" sz="quarter" idx="12"/>
          </p:nvPr>
        </p:nvSpPr>
        <p:spPr/>
        <p:txBody>
          <a:bodyPr/>
          <a:lstStyle/>
          <a:p>
            <a:fld id="{58AE716E-68DD-2249-A7FA-8AEF0B14DF81}" type="slidenum">
              <a:rPr lang="en-US" smtClean="0"/>
              <a:pPr/>
              <a:t>13</a:t>
            </a:fld>
            <a:endParaRPr lang="en-US" dirty="0"/>
          </a:p>
        </p:txBody>
      </p:sp>
      <p:sp>
        <p:nvSpPr>
          <p:cNvPr id="5" name="Title 4">
            <a:extLst>
              <a:ext uri="{FF2B5EF4-FFF2-40B4-BE49-F238E27FC236}">
                <a16:creationId xmlns:a16="http://schemas.microsoft.com/office/drawing/2014/main" id="{E3FCACDB-AE63-486D-B88F-99356AB56041}"/>
              </a:ext>
            </a:extLst>
          </p:cNvPr>
          <p:cNvSpPr>
            <a:spLocks noGrp="1"/>
          </p:cNvSpPr>
          <p:nvPr>
            <p:ph type="title"/>
          </p:nvPr>
        </p:nvSpPr>
        <p:spPr>
          <a:xfrm>
            <a:off x="717176" y="24730"/>
            <a:ext cx="10784542" cy="1026460"/>
          </a:xfrm>
        </p:spPr>
        <p:txBody>
          <a:bodyPr>
            <a:normAutofit fontScale="90000"/>
          </a:bodyPr>
          <a:lstStyle/>
          <a:p>
            <a:r>
              <a:rPr lang="es-PR" dirty="0"/>
              <a:t>Como ingresar a una sesión de evaluación remota?</a:t>
            </a:r>
          </a:p>
        </p:txBody>
      </p:sp>
      <p:grpSp>
        <p:nvGrpSpPr>
          <p:cNvPr id="6" name="Group 5" descr="sign in screen for logging into a remote test sessions">
            <a:extLst>
              <a:ext uri="{FF2B5EF4-FFF2-40B4-BE49-F238E27FC236}">
                <a16:creationId xmlns:a16="http://schemas.microsoft.com/office/drawing/2014/main" id="{1C2D7604-C8B5-49B8-908D-A43A8CF24DD0}"/>
              </a:ext>
            </a:extLst>
          </p:cNvPr>
          <p:cNvGrpSpPr/>
          <p:nvPr/>
        </p:nvGrpSpPr>
        <p:grpSpPr>
          <a:xfrm>
            <a:off x="5391644" y="1604649"/>
            <a:ext cx="6010405" cy="4585823"/>
            <a:chOff x="2839165" y="1371600"/>
            <a:chExt cx="6513669" cy="4414267"/>
          </a:xfrm>
        </p:grpSpPr>
        <p:pic>
          <p:nvPicPr>
            <p:cNvPr id="7" name="Picture 6" descr="sign in screen for logging into a remote test sessions with 3 red arrows showing where to enter student information to log into the remote session">
              <a:extLst>
                <a:ext uri="{FF2B5EF4-FFF2-40B4-BE49-F238E27FC236}">
                  <a16:creationId xmlns:a16="http://schemas.microsoft.com/office/drawing/2014/main" id="{33479C38-A137-4BB3-BF12-D2CAD8A1F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165" y="1371600"/>
              <a:ext cx="6513669" cy="44142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60F980CF-D0B7-4E0E-A5F0-62F0C972D31F}"/>
                </a:ext>
              </a:extLst>
            </p:cNvPr>
            <p:cNvSpPr/>
            <p:nvPr/>
          </p:nvSpPr>
          <p:spPr>
            <a:xfrm rot="10800000">
              <a:off x="4543783" y="2133600"/>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4A978F8F-8434-487A-8E40-4615AFCD7E4B}"/>
                </a:ext>
              </a:extLst>
            </p:cNvPr>
            <p:cNvSpPr/>
            <p:nvPr/>
          </p:nvSpPr>
          <p:spPr>
            <a:xfrm rot="10800000">
              <a:off x="4543783" y="3567849"/>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45EC126F-2A12-4AD9-A0D1-45C85440A889}"/>
                </a:ext>
              </a:extLst>
            </p:cNvPr>
            <p:cNvSpPr/>
            <p:nvPr/>
          </p:nvSpPr>
          <p:spPr>
            <a:xfrm rot="10800000">
              <a:off x="4543783" y="2786744"/>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a:extLst>
                <a:ext uri="{FF2B5EF4-FFF2-40B4-BE49-F238E27FC236}">
                  <a16:creationId xmlns:a16="http://schemas.microsoft.com/office/drawing/2014/main" id="{71B8DA30-A9BB-4982-8040-5412477C5ABF}"/>
                </a:ext>
              </a:extLst>
            </p:cNvPr>
            <p:cNvSpPr/>
            <p:nvPr/>
          </p:nvSpPr>
          <p:spPr>
            <a:xfrm>
              <a:off x="6705600" y="5404867"/>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E5FD908F-521B-4BAD-A5D6-BB311A4CC3DF}"/>
              </a:ext>
            </a:extLst>
          </p:cNvPr>
          <p:cNvSpPr txBox="1"/>
          <p:nvPr/>
        </p:nvSpPr>
        <p:spPr>
          <a:xfrm>
            <a:off x="430826" y="1685107"/>
            <a:ext cx="4908404" cy="2308324"/>
          </a:xfrm>
          <a:prstGeom prst="rect">
            <a:avLst/>
          </a:prstGeom>
          <a:noFill/>
        </p:spPr>
        <p:txBody>
          <a:bodyPr wrap="square" lIns="91440" tIns="45720" rIns="91440" bIns="45720" rtlCol="0" anchor="t">
            <a:spAutoFit/>
          </a:bodyPr>
          <a:lstStyle/>
          <a:p>
            <a:r>
              <a:rPr lang="es-PR" sz="2400" dirty="0"/>
              <a:t>Para ingresar en una sesión remota:</a:t>
            </a:r>
          </a:p>
          <a:p>
            <a:pPr marL="285750" indent="-285750">
              <a:buFont typeface="Arial" panose="020B0604020202020204" pitchFamily="34" charset="0"/>
              <a:buChar char="•"/>
            </a:pPr>
            <a:r>
              <a:rPr lang="es-PR" sz="2400" dirty="0"/>
              <a:t>Ingrese utilizando el Navegador Seguro (</a:t>
            </a:r>
            <a:r>
              <a:rPr lang="es-PR" sz="2400" b="1" dirty="0" err="1"/>
              <a:t>Secure</a:t>
            </a:r>
            <a:r>
              <a:rPr lang="es-PR" sz="2400" b="1" dirty="0"/>
              <a:t> Browser)</a:t>
            </a:r>
          </a:p>
          <a:p>
            <a:pPr marL="285750" indent="-285750">
              <a:buFont typeface="Arial" panose="020B0604020202020204" pitchFamily="34" charset="0"/>
              <a:buChar char="•"/>
            </a:pPr>
            <a:r>
              <a:rPr lang="es-PR" sz="2400" dirty="0">
                <a:ea typeface="+mn-lt"/>
                <a:cs typeface="+mn-lt"/>
              </a:rPr>
              <a:t>Ingrese utilizando el </a:t>
            </a:r>
            <a:r>
              <a:rPr lang="es-PR" sz="2400" b="1" dirty="0" err="1">
                <a:ea typeface="+mn-lt"/>
                <a:cs typeface="+mn-lt"/>
              </a:rPr>
              <a:t>Session</a:t>
            </a:r>
            <a:r>
              <a:rPr lang="es-PR" sz="2400" b="1" dirty="0">
                <a:ea typeface="+mn-lt"/>
                <a:cs typeface="+mn-lt"/>
              </a:rPr>
              <a:t> ID </a:t>
            </a:r>
            <a:r>
              <a:rPr lang="es-PR" sz="2400" dirty="0">
                <a:ea typeface="+mn-lt"/>
                <a:cs typeface="+mn-lt"/>
              </a:rPr>
              <a:t>provisto por el administrador de la prueba de evaluación</a:t>
            </a:r>
            <a:endParaRPr lang="es-PR" sz="2400" dirty="0">
              <a:cs typeface="Calibri"/>
            </a:endParaRPr>
          </a:p>
        </p:txBody>
      </p:sp>
      <p:pic>
        <p:nvPicPr>
          <p:cNvPr id="13" name="Picture 12" descr="OSAS Secure Browser image"/>
          <p:cNvPicPr>
            <a:picLocks noChangeAspect="1"/>
          </p:cNvPicPr>
          <p:nvPr/>
        </p:nvPicPr>
        <p:blipFill>
          <a:blip r:embed="rId4"/>
          <a:stretch>
            <a:fillRect/>
          </a:stretch>
        </p:blipFill>
        <p:spPr>
          <a:xfrm>
            <a:off x="1678045" y="4282060"/>
            <a:ext cx="1401539" cy="1445800"/>
          </a:xfrm>
          <a:prstGeom prst="rect">
            <a:avLst/>
          </a:prstGeom>
          <a:ln>
            <a:solidFill>
              <a:schemeClr val="tx1"/>
            </a:solidFill>
          </a:ln>
        </p:spPr>
      </p:pic>
    </p:spTree>
    <p:extLst>
      <p:ext uri="{BB962C8B-B14F-4D97-AF65-F5344CB8AC3E}">
        <p14:creationId xmlns:p14="http://schemas.microsoft.com/office/powerpoint/2010/main" val="102077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esting confirmation page to verifiy student information is correct before beginning remote test session">
            <a:extLst>
              <a:ext uri="{FF2B5EF4-FFF2-40B4-BE49-F238E27FC236}">
                <a16:creationId xmlns:a16="http://schemas.microsoft.com/office/drawing/2014/main" id="{EAE5A65E-A446-4892-A228-7A68504CD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084" y="1260781"/>
            <a:ext cx="7579755" cy="5036548"/>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6F0351C-A125-460D-AED7-EC9E6902226F}"/>
              </a:ext>
            </a:extLst>
          </p:cNvPr>
          <p:cNvSpPr>
            <a:spLocks noGrp="1"/>
          </p:cNvSpPr>
          <p:nvPr>
            <p:ph type="sldNum" sz="quarter" idx="12"/>
          </p:nvPr>
        </p:nvSpPr>
        <p:spPr/>
        <p:txBody>
          <a:bodyPr/>
          <a:lstStyle/>
          <a:p>
            <a:fld id="{58AE716E-68DD-2249-A7FA-8AEF0B14DF81}" type="slidenum">
              <a:rPr lang="en-US" smtClean="0"/>
              <a:pPr/>
              <a:t>14</a:t>
            </a:fld>
            <a:endParaRPr lang="en-US" dirty="0"/>
          </a:p>
        </p:txBody>
      </p:sp>
      <p:sp>
        <p:nvSpPr>
          <p:cNvPr id="5" name="Title 4">
            <a:extLst>
              <a:ext uri="{FF2B5EF4-FFF2-40B4-BE49-F238E27FC236}">
                <a16:creationId xmlns:a16="http://schemas.microsoft.com/office/drawing/2014/main" id="{7C5FAF1B-BC65-4B43-93DD-9081993773A7}"/>
              </a:ext>
            </a:extLst>
          </p:cNvPr>
          <p:cNvSpPr>
            <a:spLocks noGrp="1"/>
          </p:cNvSpPr>
          <p:nvPr>
            <p:ph type="title"/>
          </p:nvPr>
        </p:nvSpPr>
        <p:spPr>
          <a:xfrm>
            <a:off x="717176" y="0"/>
            <a:ext cx="10784542" cy="1026460"/>
          </a:xfrm>
        </p:spPr>
        <p:txBody>
          <a:bodyPr>
            <a:normAutofit/>
          </a:bodyPr>
          <a:lstStyle/>
          <a:p>
            <a:r>
              <a:rPr lang="es-PR" dirty="0"/>
              <a:t>Como confirmar su información?</a:t>
            </a:r>
          </a:p>
        </p:txBody>
      </p:sp>
      <p:sp>
        <p:nvSpPr>
          <p:cNvPr id="13" name="Arrow: Up 12" descr="red arrow showing where to push button to confirm studnt information is correct">
            <a:extLst>
              <a:ext uri="{FF2B5EF4-FFF2-40B4-BE49-F238E27FC236}">
                <a16:creationId xmlns:a16="http://schemas.microsoft.com/office/drawing/2014/main" id="{9B81E797-AAA9-42EF-A8CF-04B7D5834154}"/>
              </a:ext>
            </a:extLst>
          </p:cNvPr>
          <p:cNvSpPr/>
          <p:nvPr/>
        </p:nvSpPr>
        <p:spPr>
          <a:xfrm rot="5400000">
            <a:off x="3638129" y="5252128"/>
            <a:ext cx="574481" cy="156597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45682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E6175C-7449-4C9B-9347-E3ABEE4A32F5}"/>
              </a:ext>
            </a:extLst>
          </p:cNvPr>
          <p:cNvSpPr>
            <a:spLocks noGrp="1"/>
          </p:cNvSpPr>
          <p:nvPr>
            <p:ph type="sldNum" sz="quarter" idx="12"/>
          </p:nvPr>
        </p:nvSpPr>
        <p:spPr/>
        <p:txBody>
          <a:bodyPr/>
          <a:lstStyle/>
          <a:p>
            <a:fld id="{58AE716E-68DD-2249-A7FA-8AEF0B14DF81}" type="slidenum">
              <a:rPr lang="en-US" smtClean="0"/>
              <a:pPr/>
              <a:t>15</a:t>
            </a:fld>
            <a:endParaRPr lang="en-US" dirty="0"/>
          </a:p>
        </p:txBody>
      </p:sp>
      <p:sp>
        <p:nvSpPr>
          <p:cNvPr id="5" name="Title 4">
            <a:extLst>
              <a:ext uri="{FF2B5EF4-FFF2-40B4-BE49-F238E27FC236}">
                <a16:creationId xmlns:a16="http://schemas.microsoft.com/office/drawing/2014/main" id="{3ECEE26E-0AE1-4D42-805B-06348ED02D02}"/>
              </a:ext>
            </a:extLst>
          </p:cNvPr>
          <p:cNvSpPr>
            <a:spLocks noGrp="1"/>
          </p:cNvSpPr>
          <p:nvPr>
            <p:ph type="title"/>
          </p:nvPr>
        </p:nvSpPr>
        <p:spPr>
          <a:xfrm>
            <a:off x="450607" y="-23629"/>
            <a:ext cx="11185017" cy="1026460"/>
          </a:xfrm>
        </p:spPr>
        <p:txBody>
          <a:bodyPr>
            <a:normAutofit fontScale="90000"/>
          </a:bodyPr>
          <a:lstStyle/>
          <a:p>
            <a:r>
              <a:rPr lang="es-PR" dirty="0"/>
              <a:t>Como seleccionar su prueba de evaluación remota?</a:t>
            </a:r>
          </a:p>
        </p:txBody>
      </p:sp>
      <p:pic>
        <p:nvPicPr>
          <p:cNvPr id="7" name="Picture 6" descr="screenshot showing how to select the corret remote test ">
            <a:extLst>
              <a:ext uri="{FF2B5EF4-FFF2-40B4-BE49-F238E27FC236}">
                <a16:creationId xmlns:a16="http://schemas.microsoft.com/office/drawing/2014/main" id="{6438DDEF-E70B-4E8F-B3AB-366EFB40F7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19"/>
          <a:stretch/>
        </p:blipFill>
        <p:spPr>
          <a:xfrm>
            <a:off x="2543778" y="1132621"/>
            <a:ext cx="6998677" cy="532207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descr="red arrow showing what button to press for starting test">
            <a:extLst>
              <a:ext uri="{FF2B5EF4-FFF2-40B4-BE49-F238E27FC236}">
                <a16:creationId xmlns:a16="http://schemas.microsoft.com/office/drawing/2014/main" id="{97210BF1-C59F-43E7-B98C-9D34D593B484}"/>
              </a:ext>
            </a:extLst>
          </p:cNvPr>
          <p:cNvSpPr/>
          <p:nvPr/>
        </p:nvSpPr>
        <p:spPr>
          <a:xfrm rot="5400000">
            <a:off x="2048828" y="3144898"/>
            <a:ext cx="574481" cy="12975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80961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534A62-F52F-40DD-918C-2E7F13D169C6}"/>
              </a:ext>
            </a:extLst>
          </p:cNvPr>
          <p:cNvSpPr>
            <a:spLocks noGrp="1"/>
          </p:cNvSpPr>
          <p:nvPr>
            <p:ph type="sldNum" sz="quarter" idx="12"/>
          </p:nvPr>
        </p:nvSpPr>
        <p:spPr/>
        <p:txBody>
          <a:bodyPr/>
          <a:lstStyle/>
          <a:p>
            <a:fld id="{58AE716E-68DD-2249-A7FA-8AEF0B14DF81}" type="slidenum">
              <a:rPr lang="en-US" smtClean="0"/>
              <a:pPr/>
              <a:t>16</a:t>
            </a:fld>
            <a:endParaRPr lang="en-US" dirty="0"/>
          </a:p>
        </p:txBody>
      </p:sp>
      <p:sp>
        <p:nvSpPr>
          <p:cNvPr id="5" name="Title 4">
            <a:extLst>
              <a:ext uri="{FF2B5EF4-FFF2-40B4-BE49-F238E27FC236}">
                <a16:creationId xmlns:a16="http://schemas.microsoft.com/office/drawing/2014/main" id="{3FC8D5F2-C588-4DA5-939C-5377F0816222}"/>
              </a:ext>
            </a:extLst>
          </p:cNvPr>
          <p:cNvSpPr>
            <a:spLocks noGrp="1"/>
          </p:cNvSpPr>
          <p:nvPr>
            <p:ph type="title"/>
          </p:nvPr>
        </p:nvSpPr>
        <p:spPr>
          <a:xfrm>
            <a:off x="206829" y="228597"/>
            <a:ext cx="11762056" cy="1273630"/>
          </a:xfrm>
        </p:spPr>
        <p:txBody>
          <a:bodyPr>
            <a:normAutofit fontScale="90000"/>
          </a:bodyPr>
          <a:lstStyle/>
          <a:p>
            <a:r>
              <a:rPr lang="es-PR" dirty="0"/>
              <a:t>Que se ve en la pantalla mientras espera por la aprobación del administrador de la prueba</a:t>
            </a:r>
          </a:p>
        </p:txBody>
      </p:sp>
      <p:pic>
        <p:nvPicPr>
          <p:cNvPr id="6" name="Picture 5" descr="screenshot of student approval page students will see while waiting for th teacher to approve their remote test">
            <a:extLst>
              <a:ext uri="{FF2B5EF4-FFF2-40B4-BE49-F238E27FC236}">
                <a16:creationId xmlns:a16="http://schemas.microsoft.com/office/drawing/2014/main" id="{2B0E880B-CFF6-44D6-9FD0-AB737005A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114" y="1489824"/>
            <a:ext cx="7441749" cy="5015093"/>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326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FE22A1-2029-47B8-8AE2-02372CB076F3}"/>
              </a:ext>
            </a:extLst>
          </p:cNvPr>
          <p:cNvSpPr>
            <a:spLocks noGrp="1"/>
          </p:cNvSpPr>
          <p:nvPr>
            <p:ph type="sldNum" sz="quarter" idx="12"/>
          </p:nvPr>
        </p:nvSpPr>
        <p:spPr/>
        <p:txBody>
          <a:bodyPr/>
          <a:lstStyle/>
          <a:p>
            <a:fld id="{58AE716E-68DD-2249-A7FA-8AEF0B14DF81}" type="slidenum">
              <a:rPr lang="en-US" smtClean="0"/>
              <a:pPr/>
              <a:t>17</a:t>
            </a:fld>
            <a:endParaRPr lang="en-US" dirty="0"/>
          </a:p>
        </p:txBody>
      </p:sp>
      <p:sp>
        <p:nvSpPr>
          <p:cNvPr id="5" name="Title 4">
            <a:extLst>
              <a:ext uri="{FF2B5EF4-FFF2-40B4-BE49-F238E27FC236}">
                <a16:creationId xmlns:a16="http://schemas.microsoft.com/office/drawing/2014/main" id="{8CB6C9F7-725D-40B7-AA26-51962DB41EC4}"/>
              </a:ext>
            </a:extLst>
          </p:cNvPr>
          <p:cNvSpPr>
            <a:spLocks noGrp="1"/>
          </p:cNvSpPr>
          <p:nvPr>
            <p:ph type="title"/>
          </p:nvPr>
        </p:nvSpPr>
        <p:spPr>
          <a:xfrm>
            <a:off x="717176" y="0"/>
            <a:ext cx="10784542" cy="1026460"/>
          </a:xfrm>
        </p:spPr>
        <p:txBody>
          <a:bodyPr>
            <a:normAutofit fontScale="90000"/>
          </a:bodyPr>
          <a:lstStyle/>
          <a:p>
            <a:r>
              <a:rPr lang="es-PR" dirty="0"/>
              <a:t>Como completar la verificación del Video y Audio</a:t>
            </a:r>
          </a:p>
        </p:txBody>
      </p:sp>
      <p:grpSp>
        <p:nvGrpSpPr>
          <p:cNvPr id="7" name="Group 6" descr="screenshot of how to complete audio and video check before begininng the test">
            <a:extLst>
              <a:ext uri="{FF2B5EF4-FFF2-40B4-BE49-F238E27FC236}">
                <a16:creationId xmlns:a16="http://schemas.microsoft.com/office/drawing/2014/main" id="{4BCCAABC-938F-40BF-B98D-D9963F4B29F0}"/>
              </a:ext>
            </a:extLst>
          </p:cNvPr>
          <p:cNvGrpSpPr/>
          <p:nvPr/>
        </p:nvGrpSpPr>
        <p:grpSpPr>
          <a:xfrm>
            <a:off x="2991852" y="1026460"/>
            <a:ext cx="5668525" cy="5485009"/>
            <a:chOff x="3345175" y="812802"/>
            <a:chExt cx="5351785" cy="5303520"/>
          </a:xfrm>
        </p:grpSpPr>
        <p:pic>
          <p:nvPicPr>
            <p:cNvPr id="10" name="Picture 9" descr="red arrows showing student what buttons to confirm their audio and video settings">
              <a:extLst>
                <a:ext uri="{FF2B5EF4-FFF2-40B4-BE49-F238E27FC236}">
                  <a16:creationId xmlns:a16="http://schemas.microsoft.com/office/drawing/2014/main" id="{24BB0E6C-E285-456F-A864-F76F004F75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34079" y="812802"/>
              <a:ext cx="5262881" cy="53035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ACFD461A-CFD9-4924-8B2F-5E691D68D7FD}"/>
                </a:ext>
              </a:extLst>
            </p:cNvPr>
            <p:cNvSpPr/>
            <p:nvPr/>
          </p:nvSpPr>
          <p:spPr>
            <a:xfrm rot="5400000">
              <a:off x="3450364" y="1631117"/>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Arrow: Up 3">
              <a:extLst>
                <a:ext uri="{FF2B5EF4-FFF2-40B4-BE49-F238E27FC236}">
                  <a16:creationId xmlns:a16="http://schemas.microsoft.com/office/drawing/2014/main" id="{087A8A8E-BEAE-4B72-8883-AAD82CF8DC8F}"/>
                </a:ext>
              </a:extLst>
            </p:cNvPr>
            <p:cNvSpPr/>
            <p:nvPr/>
          </p:nvSpPr>
          <p:spPr>
            <a:xfrm rot="5400000">
              <a:off x="3447821" y="4392378"/>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566038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A0B0B3-A880-4192-B45B-17B0D86748E7}"/>
              </a:ext>
            </a:extLst>
          </p:cNvPr>
          <p:cNvSpPr>
            <a:spLocks noGrp="1"/>
          </p:cNvSpPr>
          <p:nvPr>
            <p:ph type="sldNum" sz="quarter" idx="12"/>
          </p:nvPr>
        </p:nvSpPr>
        <p:spPr/>
        <p:txBody>
          <a:bodyPr/>
          <a:lstStyle/>
          <a:p>
            <a:fld id="{58AE716E-68DD-2249-A7FA-8AEF0B14DF81}" type="slidenum">
              <a:rPr lang="en-US" smtClean="0"/>
              <a:pPr/>
              <a:t>18</a:t>
            </a:fld>
            <a:endParaRPr lang="en-US" dirty="0"/>
          </a:p>
        </p:txBody>
      </p:sp>
      <p:sp>
        <p:nvSpPr>
          <p:cNvPr id="5" name="Title 4">
            <a:extLst>
              <a:ext uri="{FF2B5EF4-FFF2-40B4-BE49-F238E27FC236}">
                <a16:creationId xmlns:a16="http://schemas.microsoft.com/office/drawing/2014/main" id="{CA5FF4F6-F18B-4CF9-81C8-85355E53E50E}"/>
              </a:ext>
            </a:extLst>
          </p:cNvPr>
          <p:cNvSpPr>
            <a:spLocks noGrp="1"/>
          </p:cNvSpPr>
          <p:nvPr>
            <p:ph type="title"/>
          </p:nvPr>
        </p:nvSpPr>
        <p:spPr>
          <a:xfrm>
            <a:off x="521233" y="34585"/>
            <a:ext cx="10784542" cy="1026460"/>
          </a:xfrm>
        </p:spPr>
        <p:txBody>
          <a:bodyPr>
            <a:normAutofit/>
          </a:bodyPr>
          <a:lstStyle/>
          <a:p>
            <a:r>
              <a:rPr lang="es-PR" dirty="0"/>
              <a:t>Como verificar el video de la cámara de web</a:t>
            </a:r>
          </a:p>
        </p:txBody>
      </p:sp>
      <p:grpSp>
        <p:nvGrpSpPr>
          <p:cNvPr id="6" name="Group 5" descr="screenshot for checking the student webacam is working">
            <a:extLst>
              <a:ext uri="{FF2B5EF4-FFF2-40B4-BE49-F238E27FC236}">
                <a16:creationId xmlns:a16="http://schemas.microsoft.com/office/drawing/2014/main" id="{DED0C654-4926-429B-B37A-257A3BF2D6D5}"/>
              </a:ext>
            </a:extLst>
          </p:cNvPr>
          <p:cNvGrpSpPr/>
          <p:nvPr/>
        </p:nvGrpSpPr>
        <p:grpSpPr>
          <a:xfrm>
            <a:off x="1550055" y="1104589"/>
            <a:ext cx="8284098" cy="5175196"/>
            <a:chOff x="2333102" y="1388164"/>
            <a:chExt cx="6950046" cy="4081671"/>
          </a:xfrm>
        </p:grpSpPr>
        <p:pic>
          <p:nvPicPr>
            <p:cNvPr id="4" name="Picture 3" descr="agreement for students to share their webcam settings and allow for webcam use during the remote test">
              <a:extLst>
                <a:ext uri="{FF2B5EF4-FFF2-40B4-BE49-F238E27FC236}">
                  <a16:creationId xmlns:a16="http://schemas.microsoft.com/office/drawing/2014/main" id="{695EC4CE-36BD-4BD3-A667-B33F1522E8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08852" y="1388164"/>
              <a:ext cx="6374296" cy="4081671"/>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18" name="Group 17">
              <a:extLst>
                <a:ext uri="{FF2B5EF4-FFF2-40B4-BE49-F238E27FC236}">
                  <a16:creationId xmlns:a16="http://schemas.microsoft.com/office/drawing/2014/main" id="{BB2B4FEA-FD5C-438D-BB67-A85077E2A7B5}"/>
                </a:ext>
              </a:extLst>
            </p:cNvPr>
            <p:cNvGrpSpPr/>
            <p:nvPr/>
          </p:nvGrpSpPr>
          <p:grpSpPr>
            <a:xfrm>
              <a:off x="2333102" y="2113611"/>
              <a:ext cx="5313401" cy="3184773"/>
              <a:chOff x="2333102" y="2113611"/>
              <a:chExt cx="5313401" cy="3184773"/>
            </a:xfrm>
          </p:grpSpPr>
          <p:sp>
            <p:nvSpPr>
              <p:cNvPr id="12" name="Arrow: Up 11">
                <a:extLst>
                  <a:ext uri="{FF2B5EF4-FFF2-40B4-BE49-F238E27FC236}">
                    <a16:creationId xmlns:a16="http://schemas.microsoft.com/office/drawing/2014/main" id="{C7890988-2D04-45BC-8205-E55A4861D3BE}"/>
                  </a:ext>
                </a:extLst>
              </p:cNvPr>
              <p:cNvSpPr/>
              <p:nvPr/>
            </p:nvSpPr>
            <p:spPr>
              <a:xfrm rot="5400000">
                <a:off x="2435748" y="2010965"/>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Arrow: Up 13">
                <a:extLst>
                  <a:ext uri="{FF2B5EF4-FFF2-40B4-BE49-F238E27FC236}">
                    <a16:creationId xmlns:a16="http://schemas.microsoft.com/office/drawing/2014/main" id="{F2095D64-5414-4E55-85C2-3F81C8B1F603}"/>
                  </a:ext>
                </a:extLst>
              </p:cNvPr>
              <p:cNvSpPr/>
              <p:nvPr/>
            </p:nvSpPr>
            <p:spPr>
              <a:xfrm rot="16200000">
                <a:off x="6823711" y="3092448"/>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7" name="Rectangle 16">
                <a:extLst>
                  <a:ext uri="{FF2B5EF4-FFF2-40B4-BE49-F238E27FC236}">
                    <a16:creationId xmlns:a16="http://schemas.microsoft.com/office/drawing/2014/main" id="{F5DBD1C7-7080-4ED4-BE76-E2D10C77D025}"/>
                  </a:ext>
                </a:extLst>
              </p:cNvPr>
              <p:cNvSpPr/>
              <p:nvPr/>
            </p:nvSpPr>
            <p:spPr>
              <a:xfrm>
                <a:off x="4488074" y="4830577"/>
                <a:ext cx="3158429" cy="4678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Tree>
    <p:extLst>
      <p:ext uri="{BB962C8B-B14F-4D97-AF65-F5344CB8AC3E}">
        <p14:creationId xmlns:p14="http://schemas.microsoft.com/office/powerpoint/2010/main" val="167746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B47B8F-EE49-4169-AD78-6C2DB06859CF}"/>
              </a:ext>
            </a:extLst>
          </p:cNvPr>
          <p:cNvSpPr>
            <a:spLocks noGrp="1"/>
          </p:cNvSpPr>
          <p:nvPr>
            <p:ph type="sldNum" sz="quarter" idx="12"/>
          </p:nvPr>
        </p:nvSpPr>
        <p:spPr/>
        <p:txBody>
          <a:bodyPr/>
          <a:lstStyle/>
          <a:p>
            <a:fld id="{58AE716E-68DD-2249-A7FA-8AEF0B14DF81}" type="slidenum">
              <a:rPr lang="en-US" smtClean="0"/>
              <a:pPr/>
              <a:t>19</a:t>
            </a:fld>
            <a:endParaRPr lang="en-US" dirty="0"/>
          </a:p>
        </p:txBody>
      </p:sp>
      <p:sp>
        <p:nvSpPr>
          <p:cNvPr id="5" name="Title 4">
            <a:extLst>
              <a:ext uri="{FF2B5EF4-FFF2-40B4-BE49-F238E27FC236}">
                <a16:creationId xmlns:a16="http://schemas.microsoft.com/office/drawing/2014/main" id="{8D03C50A-8172-4FE2-8C31-A96DA96DE166}"/>
              </a:ext>
            </a:extLst>
          </p:cNvPr>
          <p:cNvSpPr>
            <a:spLocks noGrp="1"/>
          </p:cNvSpPr>
          <p:nvPr>
            <p:ph type="title"/>
          </p:nvPr>
        </p:nvSpPr>
        <p:spPr>
          <a:xfrm>
            <a:off x="717176" y="0"/>
            <a:ext cx="10784542" cy="1026460"/>
          </a:xfrm>
        </p:spPr>
        <p:txBody>
          <a:bodyPr>
            <a:normAutofit/>
          </a:bodyPr>
          <a:lstStyle/>
          <a:p>
            <a:r>
              <a:rPr lang="es-PR" dirty="0"/>
              <a:t>Como verificar el audio</a:t>
            </a:r>
          </a:p>
        </p:txBody>
      </p:sp>
      <p:grpSp>
        <p:nvGrpSpPr>
          <p:cNvPr id="4" name="Group 3" descr="screenshot for checking audio playback and confirming ausio is working correctly">
            <a:extLst>
              <a:ext uri="{FF2B5EF4-FFF2-40B4-BE49-F238E27FC236}">
                <a16:creationId xmlns:a16="http://schemas.microsoft.com/office/drawing/2014/main" id="{91DB83EC-A840-4359-8C49-8D4009D9A355}"/>
              </a:ext>
            </a:extLst>
          </p:cNvPr>
          <p:cNvGrpSpPr/>
          <p:nvPr/>
        </p:nvGrpSpPr>
        <p:grpSpPr>
          <a:xfrm>
            <a:off x="902634" y="1774190"/>
            <a:ext cx="10386731" cy="3309620"/>
            <a:chOff x="1803400" y="2146299"/>
            <a:chExt cx="8286750" cy="2565401"/>
          </a:xfrm>
        </p:grpSpPr>
        <p:pic>
          <p:nvPicPr>
            <p:cNvPr id="13" name="Picture 12" descr="A screenshot of a cell phone&#10;&#10;Description generated with very high confidence">
              <a:extLst>
                <a:ext uri="{FF2B5EF4-FFF2-40B4-BE49-F238E27FC236}">
                  <a16:creationId xmlns:a16="http://schemas.microsoft.com/office/drawing/2014/main" id="{1245B495-C657-4CAF-B6FF-EA18EEBE6E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01850" y="2146299"/>
              <a:ext cx="7988300" cy="256540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Up 14">
              <a:extLst>
                <a:ext uri="{FF2B5EF4-FFF2-40B4-BE49-F238E27FC236}">
                  <a16:creationId xmlns:a16="http://schemas.microsoft.com/office/drawing/2014/main" id="{B239A171-1B50-4616-8973-2F9279EC3E4E}"/>
                </a:ext>
              </a:extLst>
            </p:cNvPr>
            <p:cNvSpPr/>
            <p:nvPr/>
          </p:nvSpPr>
          <p:spPr>
            <a:xfrm rot="5400000">
              <a:off x="1906046" y="2892941"/>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Rectangle 15">
              <a:extLst>
                <a:ext uri="{FF2B5EF4-FFF2-40B4-BE49-F238E27FC236}">
                  <a16:creationId xmlns:a16="http://schemas.microsoft.com/office/drawing/2014/main" id="{D667F5D6-5D15-45CA-BAD5-ABE402BE2940}"/>
                </a:ext>
              </a:extLst>
            </p:cNvPr>
            <p:cNvSpPr/>
            <p:nvPr/>
          </p:nvSpPr>
          <p:spPr>
            <a:xfrm>
              <a:off x="4432300" y="3860801"/>
              <a:ext cx="3251200" cy="495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54997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34CDD-443E-43CF-B573-AC3943986B0B}"/>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s-PR" sz="3600" dirty="0"/>
              <a:t>En este video aprenderás como hacer lo siguiente:</a:t>
            </a:r>
          </a:p>
          <a:p>
            <a:r>
              <a:rPr lang="es-PR" sz="3600" dirty="0"/>
              <a:t>Como verificar que tengas un equipo (hardware) adecuado y que pueda ejecutar todas las funciones </a:t>
            </a:r>
          </a:p>
          <a:p>
            <a:r>
              <a:rPr lang="es-PR" sz="3600" dirty="0"/>
              <a:t>Como ingresar tu información en el sistema de evaluación remota</a:t>
            </a:r>
          </a:p>
          <a:p>
            <a:r>
              <a:rPr lang="es-PR" sz="3600" dirty="0"/>
              <a:t>Como establecer comunicación con el administrador de evaluaciones durante la sesión de la evaluación remota </a:t>
            </a:r>
          </a:p>
          <a:p>
            <a:r>
              <a:rPr lang="es-PR" sz="3600" dirty="0"/>
              <a:t>Como tomar y someter una sesión de evaluación remota</a:t>
            </a:r>
            <a:endParaRPr lang="es-PR" dirty="0"/>
          </a:p>
        </p:txBody>
      </p:sp>
      <p:sp>
        <p:nvSpPr>
          <p:cNvPr id="3" name="Slide Number Placeholder 2">
            <a:extLst>
              <a:ext uri="{FF2B5EF4-FFF2-40B4-BE49-F238E27FC236}">
                <a16:creationId xmlns:a16="http://schemas.microsoft.com/office/drawing/2014/main" id="{24D97298-A18B-4D26-A879-8AD1BE8CABCB}"/>
              </a:ext>
            </a:extLst>
          </p:cNvPr>
          <p:cNvSpPr>
            <a:spLocks noGrp="1"/>
          </p:cNvSpPr>
          <p:nvPr>
            <p:ph type="sldNum" sz="quarter" idx="12"/>
          </p:nvPr>
        </p:nvSpPr>
        <p:spPr/>
        <p:txBody>
          <a:bodyPr/>
          <a:lstStyle/>
          <a:p>
            <a:fld id="{58AE716E-68DD-2249-A7FA-8AEF0B14DF81}" type="slidenum">
              <a:rPr lang="en-US" smtClean="0"/>
              <a:pPr/>
              <a:t>2</a:t>
            </a:fld>
            <a:endParaRPr lang="en-US" dirty="0"/>
          </a:p>
        </p:txBody>
      </p:sp>
      <p:sp>
        <p:nvSpPr>
          <p:cNvPr id="5" name="Title 4">
            <a:extLst>
              <a:ext uri="{FF2B5EF4-FFF2-40B4-BE49-F238E27FC236}">
                <a16:creationId xmlns:a16="http://schemas.microsoft.com/office/drawing/2014/main" id="{AF519EEB-F1AA-4E1B-B515-376D669450DC}"/>
              </a:ext>
            </a:extLst>
          </p:cNvPr>
          <p:cNvSpPr>
            <a:spLocks noGrp="1"/>
          </p:cNvSpPr>
          <p:nvPr>
            <p:ph type="title"/>
          </p:nvPr>
        </p:nvSpPr>
        <p:spPr/>
        <p:txBody>
          <a:bodyPr/>
          <a:lstStyle/>
          <a:p>
            <a:r>
              <a:rPr lang="es-PR" dirty="0"/>
              <a:t>Objetivos del curso</a:t>
            </a:r>
          </a:p>
        </p:txBody>
      </p:sp>
    </p:spTree>
    <p:extLst>
      <p:ext uri="{BB962C8B-B14F-4D97-AF65-F5344CB8AC3E}">
        <p14:creationId xmlns:p14="http://schemas.microsoft.com/office/powerpoint/2010/main" val="1097197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63A539-31A5-4453-96AB-574C688BC59E}"/>
              </a:ext>
            </a:extLst>
          </p:cNvPr>
          <p:cNvSpPr>
            <a:spLocks noGrp="1"/>
          </p:cNvSpPr>
          <p:nvPr>
            <p:ph type="sldNum" sz="quarter" idx="12"/>
          </p:nvPr>
        </p:nvSpPr>
        <p:spPr/>
        <p:txBody>
          <a:bodyPr/>
          <a:lstStyle/>
          <a:p>
            <a:fld id="{58AE716E-68DD-2249-A7FA-8AEF0B14DF81}" type="slidenum">
              <a:rPr lang="en-US" smtClean="0"/>
              <a:pPr/>
              <a:t>20</a:t>
            </a:fld>
            <a:endParaRPr lang="en-US" dirty="0"/>
          </a:p>
        </p:txBody>
      </p:sp>
      <p:sp>
        <p:nvSpPr>
          <p:cNvPr id="5" name="Title 4">
            <a:extLst>
              <a:ext uri="{FF2B5EF4-FFF2-40B4-BE49-F238E27FC236}">
                <a16:creationId xmlns:a16="http://schemas.microsoft.com/office/drawing/2014/main" id="{A504DC8F-33A4-480D-A674-C1519E4F9258}"/>
              </a:ext>
            </a:extLst>
          </p:cNvPr>
          <p:cNvSpPr>
            <a:spLocks noGrp="1"/>
          </p:cNvSpPr>
          <p:nvPr>
            <p:ph type="title"/>
          </p:nvPr>
        </p:nvSpPr>
        <p:spPr>
          <a:xfrm>
            <a:off x="717176" y="0"/>
            <a:ext cx="10784542" cy="1026460"/>
          </a:xfrm>
        </p:spPr>
        <p:txBody>
          <a:bodyPr>
            <a:normAutofit/>
          </a:bodyPr>
          <a:lstStyle/>
          <a:p>
            <a:r>
              <a:rPr lang="es-PR" dirty="0"/>
              <a:t>Como verificar el micrófono</a:t>
            </a:r>
            <a:endParaRPr lang="en-US" dirty="0"/>
          </a:p>
        </p:txBody>
      </p:sp>
      <p:grpSp>
        <p:nvGrpSpPr>
          <p:cNvPr id="4" name="Group 3" descr="screenshot for how to check the microphone is working correctly before starting remote test">
            <a:extLst>
              <a:ext uri="{FF2B5EF4-FFF2-40B4-BE49-F238E27FC236}">
                <a16:creationId xmlns:a16="http://schemas.microsoft.com/office/drawing/2014/main" id="{25CBE529-E4E2-4D01-AA74-A202CEDC6319}"/>
              </a:ext>
            </a:extLst>
          </p:cNvPr>
          <p:cNvGrpSpPr/>
          <p:nvPr/>
        </p:nvGrpSpPr>
        <p:grpSpPr>
          <a:xfrm>
            <a:off x="333992" y="1453863"/>
            <a:ext cx="10716224" cy="4476649"/>
            <a:chOff x="1689100" y="1792071"/>
            <a:chExt cx="8314094" cy="3273859"/>
          </a:xfrm>
        </p:grpSpPr>
        <p:pic>
          <p:nvPicPr>
            <p:cNvPr id="6" name="Content Placeholder 5" descr="Recording device check">
              <a:extLst>
                <a:ext uri="{FF2B5EF4-FFF2-40B4-BE49-F238E27FC236}">
                  <a16:creationId xmlns:a16="http://schemas.microsoft.com/office/drawing/2014/main" id="{861A18EE-E0E4-4A99-9431-CF43B933A32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88805" y="1792071"/>
              <a:ext cx="7814389" cy="327385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4DD6FE2A-6E1D-4A66-AC77-AD1C0042F874}"/>
                </a:ext>
              </a:extLst>
            </p:cNvPr>
            <p:cNvSpPr/>
            <p:nvPr/>
          </p:nvSpPr>
          <p:spPr>
            <a:xfrm>
              <a:off x="4470399" y="4318000"/>
              <a:ext cx="3251200"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Up 9">
              <a:extLst>
                <a:ext uri="{FF2B5EF4-FFF2-40B4-BE49-F238E27FC236}">
                  <a16:creationId xmlns:a16="http://schemas.microsoft.com/office/drawing/2014/main" id="{04B37408-B10E-4A83-9C02-68A9DC71A4E4}"/>
                </a:ext>
              </a:extLst>
            </p:cNvPr>
            <p:cNvSpPr/>
            <p:nvPr/>
          </p:nvSpPr>
          <p:spPr>
            <a:xfrm rot="5400000">
              <a:off x="1791746" y="2486541"/>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7557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EA2A22-0DF3-48FD-9CA4-43F9323B6BEB}"/>
              </a:ext>
            </a:extLst>
          </p:cNvPr>
          <p:cNvSpPr>
            <a:spLocks noGrp="1"/>
          </p:cNvSpPr>
          <p:nvPr>
            <p:ph type="sldNum" sz="quarter" idx="12"/>
          </p:nvPr>
        </p:nvSpPr>
        <p:spPr/>
        <p:txBody>
          <a:bodyPr/>
          <a:lstStyle/>
          <a:p>
            <a:fld id="{58AE716E-68DD-2249-A7FA-8AEF0B14DF81}" type="slidenum">
              <a:rPr lang="en-US" smtClean="0"/>
              <a:pPr/>
              <a:t>21</a:t>
            </a:fld>
            <a:endParaRPr lang="en-US" dirty="0"/>
          </a:p>
        </p:txBody>
      </p:sp>
      <p:sp>
        <p:nvSpPr>
          <p:cNvPr id="5" name="Title 4">
            <a:extLst>
              <a:ext uri="{FF2B5EF4-FFF2-40B4-BE49-F238E27FC236}">
                <a16:creationId xmlns:a16="http://schemas.microsoft.com/office/drawing/2014/main" id="{0D4FD212-C6F2-40F6-81D5-25741AC17849}"/>
              </a:ext>
            </a:extLst>
          </p:cNvPr>
          <p:cNvSpPr>
            <a:spLocks noGrp="1"/>
          </p:cNvSpPr>
          <p:nvPr>
            <p:ph type="title"/>
          </p:nvPr>
        </p:nvSpPr>
        <p:spPr>
          <a:xfrm>
            <a:off x="195943" y="293914"/>
            <a:ext cx="11789228" cy="1026460"/>
          </a:xfrm>
        </p:spPr>
        <p:txBody>
          <a:bodyPr>
            <a:normAutofit fontScale="90000"/>
          </a:bodyPr>
          <a:lstStyle/>
          <a:p>
            <a:r>
              <a:rPr lang="es-PR" dirty="0"/>
              <a:t>Donde acceso a las Instrucciones de la prueba y la Guía de Ayuda </a:t>
            </a:r>
          </a:p>
        </p:txBody>
      </p:sp>
      <p:grpSp>
        <p:nvGrpSpPr>
          <p:cNvPr id="7" name="Group 6" descr="screen of how to begin test and access both instructions and help during the test">
            <a:extLst>
              <a:ext uri="{FF2B5EF4-FFF2-40B4-BE49-F238E27FC236}">
                <a16:creationId xmlns:a16="http://schemas.microsoft.com/office/drawing/2014/main" id="{63337996-E8D6-491D-8895-0B27D1921C4C}"/>
              </a:ext>
            </a:extLst>
          </p:cNvPr>
          <p:cNvGrpSpPr/>
          <p:nvPr/>
        </p:nvGrpSpPr>
        <p:grpSpPr>
          <a:xfrm>
            <a:off x="1948543" y="1331261"/>
            <a:ext cx="7712875" cy="5287254"/>
            <a:chOff x="2818868" y="1462711"/>
            <a:chExt cx="6584251" cy="4600221"/>
          </a:xfrm>
        </p:grpSpPr>
        <p:pic>
          <p:nvPicPr>
            <p:cNvPr id="2" name="Picture 1" descr="A screenshot of a social media post&#10;&#10;Description automatically generated">
              <a:extLst>
                <a:ext uri="{FF2B5EF4-FFF2-40B4-BE49-F238E27FC236}">
                  <a16:creationId xmlns:a16="http://schemas.microsoft.com/office/drawing/2014/main" id="{C80A8938-DA98-4008-A7C2-5686FA948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868" y="1462711"/>
              <a:ext cx="6584251" cy="410296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Arrow: Up 3">
              <a:extLst>
                <a:ext uri="{FF2B5EF4-FFF2-40B4-BE49-F238E27FC236}">
                  <a16:creationId xmlns:a16="http://schemas.microsoft.com/office/drawing/2014/main" id="{BA9DD903-4335-44C7-909C-0ADF2CA16EB0}"/>
                </a:ext>
              </a:extLst>
            </p:cNvPr>
            <p:cNvSpPr/>
            <p:nvPr/>
          </p:nvSpPr>
          <p:spPr>
            <a:xfrm>
              <a:off x="5463983" y="5321763"/>
              <a:ext cx="495300" cy="74116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057922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16A430-EB0E-45BB-9C6B-4635C419DDCA}"/>
              </a:ext>
            </a:extLst>
          </p:cNvPr>
          <p:cNvSpPr>
            <a:spLocks noGrp="1"/>
          </p:cNvSpPr>
          <p:nvPr>
            <p:ph type="sldNum" sz="quarter" idx="12"/>
          </p:nvPr>
        </p:nvSpPr>
        <p:spPr/>
        <p:txBody>
          <a:bodyPr/>
          <a:lstStyle/>
          <a:p>
            <a:fld id="{58AE716E-68DD-2249-A7FA-8AEF0B14DF81}" type="slidenum">
              <a:rPr lang="en-US" smtClean="0"/>
              <a:pPr/>
              <a:t>22</a:t>
            </a:fld>
            <a:endParaRPr lang="en-US" dirty="0"/>
          </a:p>
        </p:txBody>
      </p:sp>
      <p:sp>
        <p:nvSpPr>
          <p:cNvPr id="5" name="Title 4">
            <a:extLst>
              <a:ext uri="{FF2B5EF4-FFF2-40B4-BE49-F238E27FC236}">
                <a16:creationId xmlns:a16="http://schemas.microsoft.com/office/drawing/2014/main" id="{3AD5EA9A-4EF9-4B34-B5FE-A445F6202BCA}"/>
              </a:ext>
            </a:extLst>
          </p:cNvPr>
          <p:cNvSpPr>
            <a:spLocks noGrp="1"/>
          </p:cNvSpPr>
          <p:nvPr>
            <p:ph type="title"/>
          </p:nvPr>
        </p:nvSpPr>
        <p:spPr>
          <a:xfrm>
            <a:off x="250371" y="315686"/>
            <a:ext cx="11647715" cy="1026460"/>
          </a:xfrm>
        </p:spPr>
        <p:txBody>
          <a:bodyPr>
            <a:normAutofit fontScale="90000"/>
          </a:bodyPr>
          <a:lstStyle/>
          <a:p>
            <a:r>
              <a:rPr lang="es-PR" dirty="0"/>
              <a:t>Que puedo ver cuando entro a la sesión de la evaluación remota</a:t>
            </a:r>
          </a:p>
        </p:txBody>
      </p:sp>
      <p:grpSp>
        <p:nvGrpSpPr>
          <p:cNvPr id="10" name="Group 9" descr="sample screenshot of what students will see during remote testing">
            <a:extLst>
              <a:ext uri="{FF2B5EF4-FFF2-40B4-BE49-F238E27FC236}">
                <a16:creationId xmlns:a16="http://schemas.microsoft.com/office/drawing/2014/main" id="{CC2A2A14-A99D-4B58-AECE-8E29DE5D96F4}"/>
              </a:ext>
            </a:extLst>
          </p:cNvPr>
          <p:cNvGrpSpPr/>
          <p:nvPr/>
        </p:nvGrpSpPr>
        <p:grpSpPr>
          <a:xfrm>
            <a:off x="725455" y="1460310"/>
            <a:ext cx="9933298" cy="4935464"/>
            <a:chOff x="1943250" y="1597416"/>
            <a:chExt cx="8335488" cy="3663168"/>
          </a:xfrm>
        </p:grpSpPr>
        <p:pic>
          <p:nvPicPr>
            <p:cNvPr id="7" name="Picture 6" descr="sample item seens during remote testing">
              <a:extLst>
                <a:ext uri="{FF2B5EF4-FFF2-40B4-BE49-F238E27FC236}">
                  <a16:creationId xmlns:a16="http://schemas.microsoft.com/office/drawing/2014/main" id="{781D8CC8-E235-4E73-A6F1-AE4738C477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43250" y="1597416"/>
              <a:ext cx="8335488" cy="3663168"/>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9" name="Picture 8" descr="A person posing for the camera&#10;&#10;Description automatically generated">
              <a:extLst>
                <a:ext uri="{FF2B5EF4-FFF2-40B4-BE49-F238E27FC236}">
                  <a16:creationId xmlns:a16="http://schemas.microsoft.com/office/drawing/2014/main" id="{B1A23097-99E6-49A2-9327-D2A1EDAE9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spTree>
    <p:extLst>
      <p:ext uri="{BB962C8B-B14F-4D97-AF65-F5344CB8AC3E}">
        <p14:creationId xmlns:p14="http://schemas.microsoft.com/office/powerpoint/2010/main" val="2670474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1D3DB6-8221-418F-904E-9111EB6EC546}"/>
              </a:ext>
            </a:extLst>
          </p:cNvPr>
          <p:cNvSpPr>
            <a:spLocks noGrp="1"/>
          </p:cNvSpPr>
          <p:nvPr>
            <p:ph type="title"/>
          </p:nvPr>
        </p:nvSpPr>
        <p:spPr>
          <a:xfrm>
            <a:off x="283029" y="457200"/>
            <a:ext cx="11538857" cy="1026460"/>
          </a:xfrm>
        </p:spPr>
        <p:txBody>
          <a:bodyPr>
            <a:noAutofit/>
          </a:bodyPr>
          <a:lstStyle/>
          <a:p>
            <a:r>
              <a:rPr lang="es-PR" dirty="0"/>
              <a:t>Como me puedo comunicar con mi maestro durante la sesión de evaluación</a:t>
            </a:r>
          </a:p>
        </p:txBody>
      </p:sp>
      <p:sp>
        <p:nvSpPr>
          <p:cNvPr id="3" name="Slide Number Placeholder 2">
            <a:extLst>
              <a:ext uri="{FF2B5EF4-FFF2-40B4-BE49-F238E27FC236}">
                <a16:creationId xmlns:a16="http://schemas.microsoft.com/office/drawing/2014/main" id="{2F8D10D3-2AAB-47E1-92DA-0C017E5BEE03}"/>
              </a:ext>
            </a:extLst>
          </p:cNvPr>
          <p:cNvSpPr>
            <a:spLocks noGrp="1"/>
          </p:cNvSpPr>
          <p:nvPr>
            <p:ph type="sldNum" sz="quarter" idx="4294967295"/>
          </p:nvPr>
        </p:nvSpPr>
        <p:spPr>
          <a:xfrm>
            <a:off x="8530917" y="6112741"/>
            <a:ext cx="2890837" cy="365125"/>
          </a:xfrm>
          <a:prstGeom prst="rect">
            <a:avLst/>
          </a:prstGeom>
        </p:spPr>
        <p:txBody>
          <a:bodyPr/>
          <a:lstStyle/>
          <a:p>
            <a:fld id="{58AE716E-68DD-2249-A7FA-8AEF0B14DF81}" type="slidenum">
              <a:rPr lang="en-US" smtClean="0"/>
              <a:pPr/>
              <a:t>23</a:t>
            </a:fld>
            <a:endParaRPr lang="en-US" dirty="0"/>
          </a:p>
        </p:txBody>
      </p:sp>
      <p:pic>
        <p:nvPicPr>
          <p:cNvPr id="18" name="Picture 17" descr="Chat message sent from student to teacher">
            <a:extLst>
              <a:ext uri="{FF2B5EF4-FFF2-40B4-BE49-F238E27FC236}">
                <a16:creationId xmlns:a16="http://schemas.microsoft.com/office/drawing/2014/main" id="{6174B589-D9AB-4226-981E-825FE4D0C559}"/>
              </a:ext>
            </a:extLst>
          </p:cNvPr>
          <p:cNvPicPr/>
          <p:nvPr/>
        </p:nvPicPr>
        <p:blipFill>
          <a:blip r:embed="rId3">
            <a:extLst>
              <a:ext uri="{28A0092B-C50C-407E-A947-70E740481C1C}">
                <a14:useLocalDpi xmlns:a14="http://schemas.microsoft.com/office/drawing/2010/main" val="0"/>
              </a:ext>
            </a:extLst>
          </a:blip>
          <a:stretch>
            <a:fillRect/>
          </a:stretch>
        </p:blipFill>
        <p:spPr>
          <a:xfrm>
            <a:off x="5203253" y="1668780"/>
            <a:ext cx="2743200" cy="35204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EF2CD15C-E289-4A1C-BB6D-BD573EDCFD44}"/>
              </a:ext>
            </a:extLst>
          </p:cNvPr>
          <p:cNvSpPr txBox="1"/>
          <p:nvPr/>
        </p:nvSpPr>
        <p:spPr>
          <a:xfrm>
            <a:off x="2790730" y="5058020"/>
            <a:ext cx="1495697" cy="523220"/>
          </a:xfrm>
          <a:prstGeom prst="rect">
            <a:avLst/>
          </a:prstGeom>
          <a:noFill/>
        </p:spPr>
        <p:txBody>
          <a:bodyPr wrap="square" rtlCol="0">
            <a:spAutoFit/>
          </a:bodyPr>
          <a:lstStyle/>
          <a:p>
            <a:r>
              <a:rPr lang="es-PR" sz="1400" dirty="0"/>
              <a:t>Icono del video del Estudiante</a:t>
            </a:r>
          </a:p>
        </p:txBody>
      </p:sp>
      <p:sp>
        <p:nvSpPr>
          <p:cNvPr id="21" name="TextBox 20">
            <a:extLst>
              <a:ext uri="{FF2B5EF4-FFF2-40B4-BE49-F238E27FC236}">
                <a16:creationId xmlns:a16="http://schemas.microsoft.com/office/drawing/2014/main" id="{519958F9-34B6-472A-8EBA-503B270DA55E}"/>
              </a:ext>
            </a:extLst>
          </p:cNvPr>
          <p:cNvSpPr txBox="1"/>
          <p:nvPr/>
        </p:nvSpPr>
        <p:spPr>
          <a:xfrm>
            <a:off x="9367853" y="5339472"/>
            <a:ext cx="2211004" cy="523220"/>
          </a:xfrm>
          <a:prstGeom prst="rect">
            <a:avLst/>
          </a:prstGeom>
          <a:noFill/>
        </p:spPr>
        <p:txBody>
          <a:bodyPr wrap="square" rtlCol="0">
            <a:spAutoFit/>
          </a:bodyPr>
          <a:lstStyle/>
          <a:p>
            <a:r>
              <a:rPr lang="es-PR" sz="1400" dirty="0"/>
              <a:t>Transmisión de video en tiempo real </a:t>
            </a:r>
          </a:p>
        </p:txBody>
      </p:sp>
      <p:sp>
        <p:nvSpPr>
          <p:cNvPr id="23" name="TextBox 22">
            <a:extLst>
              <a:ext uri="{FF2B5EF4-FFF2-40B4-BE49-F238E27FC236}">
                <a16:creationId xmlns:a16="http://schemas.microsoft.com/office/drawing/2014/main" id="{491757C2-42D0-4CDB-B3DC-5E94A5F8E172}"/>
              </a:ext>
            </a:extLst>
          </p:cNvPr>
          <p:cNvSpPr txBox="1"/>
          <p:nvPr/>
        </p:nvSpPr>
        <p:spPr>
          <a:xfrm>
            <a:off x="6147973" y="5336736"/>
            <a:ext cx="1003801" cy="307777"/>
          </a:xfrm>
          <a:prstGeom prst="rect">
            <a:avLst/>
          </a:prstGeom>
          <a:noFill/>
        </p:spPr>
        <p:txBody>
          <a:bodyPr wrap="none" rtlCol="0">
            <a:spAutoFit/>
          </a:bodyPr>
          <a:lstStyle/>
          <a:p>
            <a:r>
              <a:rPr lang="es-PR" sz="1400" dirty="0"/>
              <a:t>Mensajería</a:t>
            </a:r>
          </a:p>
        </p:txBody>
      </p:sp>
      <p:pic>
        <p:nvPicPr>
          <p:cNvPr id="24" name="Picture 23" descr="Video window displaying a student with callouts for webcam and microphone toggles">
            <a:extLst>
              <a:ext uri="{FF2B5EF4-FFF2-40B4-BE49-F238E27FC236}">
                <a16:creationId xmlns:a16="http://schemas.microsoft.com/office/drawing/2014/main" id="{2332DA70-7947-4EC1-A169-D4E9D8F10DA4}"/>
              </a:ext>
            </a:extLst>
          </p:cNvPr>
          <p:cNvPicPr/>
          <p:nvPr/>
        </p:nvPicPr>
        <p:blipFill>
          <a:blip r:embed="rId4">
            <a:extLst>
              <a:ext uri="{28A0092B-C50C-407E-A947-70E740481C1C}">
                <a14:useLocalDpi xmlns:a14="http://schemas.microsoft.com/office/drawing/2010/main" val="0"/>
              </a:ext>
            </a:extLst>
          </a:blip>
          <a:stretch>
            <a:fillRect/>
          </a:stretch>
        </p:blipFill>
        <p:spPr>
          <a:xfrm>
            <a:off x="8678554" y="1668780"/>
            <a:ext cx="2743200" cy="3529330"/>
          </a:xfrm>
          <a:prstGeom prst="rect">
            <a:avLst/>
          </a:prstGeom>
          <a:ln w="9522" cmpd="sng">
            <a:solidFill>
              <a:srgbClr val="A6A6A6"/>
            </a:solidFill>
            <a:prstDash val="solid"/>
          </a:ln>
        </p:spPr>
      </p:pic>
      <p:grpSp>
        <p:nvGrpSpPr>
          <p:cNvPr id="27" name="Group 26" descr="sample screenshot of the student video icon ">
            <a:extLst>
              <a:ext uri="{FF2B5EF4-FFF2-40B4-BE49-F238E27FC236}">
                <a16:creationId xmlns:a16="http://schemas.microsoft.com/office/drawing/2014/main" id="{8BB87313-BF9F-4C8F-8956-22DEEFFDB373}"/>
              </a:ext>
            </a:extLst>
          </p:cNvPr>
          <p:cNvGrpSpPr/>
          <p:nvPr/>
        </p:nvGrpSpPr>
        <p:grpSpPr>
          <a:xfrm>
            <a:off x="766216" y="2169922"/>
            <a:ext cx="3939224" cy="3203739"/>
            <a:chOff x="766216" y="2169922"/>
            <a:chExt cx="3939224" cy="3203739"/>
          </a:xfrm>
        </p:grpSpPr>
        <p:grpSp>
          <p:nvGrpSpPr>
            <p:cNvPr id="17" name="Group 16">
              <a:extLst>
                <a:ext uri="{FF2B5EF4-FFF2-40B4-BE49-F238E27FC236}">
                  <a16:creationId xmlns:a16="http://schemas.microsoft.com/office/drawing/2014/main" id="{C3F084A3-4EFB-48E9-B8B9-5F0A7A51D1AB}"/>
                </a:ext>
              </a:extLst>
            </p:cNvPr>
            <p:cNvGrpSpPr/>
            <p:nvPr/>
          </p:nvGrpSpPr>
          <p:grpSpPr>
            <a:xfrm>
              <a:off x="766216" y="2169922"/>
              <a:ext cx="3939224" cy="3203739"/>
              <a:chOff x="1476568" y="2173208"/>
              <a:chExt cx="4936932" cy="4015167"/>
            </a:xfrm>
          </p:grpSpPr>
          <p:grpSp>
            <p:nvGrpSpPr>
              <p:cNvPr id="12" name="Group 11">
                <a:extLst>
                  <a:ext uri="{FF2B5EF4-FFF2-40B4-BE49-F238E27FC236}">
                    <a16:creationId xmlns:a16="http://schemas.microsoft.com/office/drawing/2014/main" id="{410511A0-1D1B-40A5-8012-74F7E0E5E8DE}"/>
                  </a:ext>
                </a:extLst>
              </p:cNvPr>
              <p:cNvGrpSpPr/>
              <p:nvPr/>
            </p:nvGrpSpPr>
            <p:grpSpPr>
              <a:xfrm>
                <a:off x="1476568" y="2173208"/>
                <a:ext cx="4936932" cy="3087376"/>
                <a:chOff x="5341806" y="2173208"/>
                <a:chExt cx="4936932" cy="3087376"/>
              </a:xfrm>
            </p:grpSpPr>
            <p:pic>
              <p:nvPicPr>
                <p:cNvPr id="13" name="Picture 12" descr="sample of student video icon that appears in the bottom right corner during remote testing">
                  <a:extLst>
                    <a:ext uri="{FF2B5EF4-FFF2-40B4-BE49-F238E27FC236}">
                      <a16:creationId xmlns:a16="http://schemas.microsoft.com/office/drawing/2014/main" id="{2439D2B2-B663-4B8A-B6EE-ADB2D89530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718"/>
                <a:stretch/>
              </p:blipFill>
              <p:spPr>
                <a:xfrm>
                  <a:off x="5341806" y="2173208"/>
                  <a:ext cx="4936932" cy="3087376"/>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4" name="Picture 13" descr="A person posing for the camera&#10;&#10;Description automatically generated">
                  <a:extLst>
                    <a:ext uri="{FF2B5EF4-FFF2-40B4-BE49-F238E27FC236}">
                      <a16:creationId xmlns:a16="http://schemas.microsoft.com/office/drawing/2014/main" id="{1B9BA92A-51C7-41CF-B002-82083026D8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sp>
            <p:nvSpPr>
              <p:cNvPr id="16" name="Arrow: Up 15">
                <a:extLst>
                  <a:ext uri="{FF2B5EF4-FFF2-40B4-BE49-F238E27FC236}">
                    <a16:creationId xmlns:a16="http://schemas.microsoft.com/office/drawing/2014/main" id="{C75D7C38-1D46-4A0A-9C60-41434DAA5A6D}"/>
                  </a:ext>
                </a:extLst>
              </p:cNvPr>
              <p:cNvSpPr/>
              <p:nvPr/>
            </p:nvSpPr>
            <p:spPr>
              <a:xfrm>
                <a:off x="5579725" y="5329151"/>
                <a:ext cx="617273" cy="85922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26" name="Picture 25" descr="Video window displaying a student with callouts for webcam and microphone toggles">
              <a:extLst>
                <a:ext uri="{FF2B5EF4-FFF2-40B4-BE49-F238E27FC236}">
                  <a16:creationId xmlns:a16="http://schemas.microsoft.com/office/drawing/2014/main" id="{8F3295F2-96C1-408A-A663-5C4625C0E545}"/>
                </a:ext>
              </a:extLst>
            </p:cNvPr>
            <p:cNvPicPr/>
            <p:nvPr/>
          </p:nvPicPr>
          <p:blipFill rotWithShape="1">
            <a:blip r:embed="rId7" cstate="print">
              <a:extLst>
                <a:ext uri="{28A0092B-C50C-407E-A947-70E740481C1C}">
                  <a14:useLocalDpi xmlns:a14="http://schemas.microsoft.com/office/drawing/2010/main" val="0"/>
                </a:ext>
              </a:extLst>
            </a:blip>
            <a:srcRect l="10486" t="12091" r="26088" b="34274"/>
            <a:stretch/>
          </p:blipFill>
          <p:spPr>
            <a:xfrm>
              <a:off x="4080661" y="4140144"/>
              <a:ext cx="454570" cy="492528"/>
            </a:xfrm>
            <a:prstGeom prst="ellipse">
              <a:avLst/>
            </a:prstGeom>
            <a:ln w="9522" cmpd="sng">
              <a:solidFill>
                <a:srgbClr val="A6A6A6"/>
              </a:solidFill>
              <a:prstDash val="solid"/>
            </a:ln>
          </p:spPr>
        </p:pic>
      </p:grpSp>
      <p:sp>
        <p:nvSpPr>
          <p:cNvPr id="2" name="TextBox 1">
            <a:extLst>
              <a:ext uri="{FF2B5EF4-FFF2-40B4-BE49-F238E27FC236}">
                <a16:creationId xmlns:a16="http://schemas.microsoft.com/office/drawing/2014/main" id="{9204C806-C54B-403D-83F8-0C99D6184944}"/>
              </a:ext>
            </a:extLst>
          </p:cNvPr>
          <p:cNvSpPr txBox="1"/>
          <p:nvPr/>
        </p:nvSpPr>
        <p:spPr>
          <a:xfrm>
            <a:off x="8461495" y="846689"/>
            <a:ext cx="2743201" cy="523220"/>
          </a:xfrm>
          <a:prstGeom prst="rect">
            <a:avLst/>
          </a:prstGeom>
          <a:ln w="28575">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PR" sz="1400" dirty="0"/>
              <a:t>Botones de palanca para activar la Cámara y el Audio</a:t>
            </a:r>
          </a:p>
        </p:txBody>
      </p:sp>
      <p:sp>
        <p:nvSpPr>
          <p:cNvPr id="22" name="Arrow: Up 21" descr="red arrow pointing to the student video icon sample">
            <a:extLst>
              <a:ext uri="{FF2B5EF4-FFF2-40B4-BE49-F238E27FC236}">
                <a16:creationId xmlns:a16="http://schemas.microsoft.com/office/drawing/2014/main" id="{A51F5C64-EB54-4022-AA5E-DC642A50FEB7}"/>
              </a:ext>
            </a:extLst>
          </p:cNvPr>
          <p:cNvSpPr/>
          <p:nvPr/>
        </p:nvSpPr>
        <p:spPr>
          <a:xfrm rot="10800000">
            <a:off x="9706943" y="1343912"/>
            <a:ext cx="252303" cy="27842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Arrow: Up 24" descr="red arrow pointing to the sample live video feed that allows students to toggle the video webcam on or off">
            <a:extLst>
              <a:ext uri="{FF2B5EF4-FFF2-40B4-BE49-F238E27FC236}">
                <a16:creationId xmlns:a16="http://schemas.microsoft.com/office/drawing/2014/main" id="{6ADF6CB3-3E7B-4599-8B16-9E8E1681B70D}"/>
              </a:ext>
            </a:extLst>
          </p:cNvPr>
          <p:cNvSpPr/>
          <p:nvPr/>
        </p:nvSpPr>
        <p:spPr>
          <a:xfrm rot="11936318">
            <a:off x="11465182" y="2715602"/>
            <a:ext cx="160068" cy="123842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8" name="TextBox 27">
            <a:extLst>
              <a:ext uri="{FF2B5EF4-FFF2-40B4-BE49-F238E27FC236}">
                <a16:creationId xmlns:a16="http://schemas.microsoft.com/office/drawing/2014/main" id="{D0CBBBB7-BD27-4DA7-9BD2-5E5E0119AA6B}"/>
              </a:ext>
            </a:extLst>
          </p:cNvPr>
          <p:cNvSpPr txBox="1"/>
          <p:nvPr/>
        </p:nvSpPr>
        <p:spPr>
          <a:xfrm>
            <a:off x="10727723" y="2507951"/>
            <a:ext cx="1343327" cy="461665"/>
          </a:xfrm>
          <a:prstGeom prst="rect">
            <a:avLst/>
          </a:prstGeom>
          <a:noFill/>
        </p:spPr>
        <p:txBody>
          <a:bodyPr wrap="square" rtlCol="0">
            <a:spAutoFit/>
          </a:bodyPr>
          <a:lstStyle/>
          <a:p>
            <a:r>
              <a:rPr lang="es-PR" sz="1200" b="1" dirty="0"/>
              <a:t>Botón de video de conferencia</a:t>
            </a:r>
          </a:p>
        </p:txBody>
      </p:sp>
    </p:spTree>
    <p:extLst>
      <p:ext uri="{BB962C8B-B14F-4D97-AF65-F5344CB8AC3E}">
        <p14:creationId xmlns:p14="http://schemas.microsoft.com/office/powerpoint/2010/main" val="3909234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9E464D-D879-489F-A41A-EF3AE24A1686}"/>
              </a:ext>
            </a:extLst>
          </p:cNvPr>
          <p:cNvSpPr>
            <a:spLocks noGrp="1"/>
          </p:cNvSpPr>
          <p:nvPr>
            <p:ph type="sldNum" sz="quarter" idx="12"/>
          </p:nvPr>
        </p:nvSpPr>
        <p:spPr/>
        <p:txBody>
          <a:bodyPr/>
          <a:lstStyle/>
          <a:p>
            <a:fld id="{58AE716E-68DD-2249-A7FA-8AEF0B14DF81}" type="slidenum">
              <a:rPr lang="en-US" smtClean="0"/>
              <a:pPr/>
              <a:t>24</a:t>
            </a:fld>
            <a:endParaRPr lang="en-US" dirty="0"/>
          </a:p>
        </p:txBody>
      </p:sp>
      <p:sp>
        <p:nvSpPr>
          <p:cNvPr id="5" name="Title 4">
            <a:extLst>
              <a:ext uri="{FF2B5EF4-FFF2-40B4-BE49-F238E27FC236}">
                <a16:creationId xmlns:a16="http://schemas.microsoft.com/office/drawing/2014/main" id="{6AB1C358-B2BC-44EF-BEB2-12F9E7E8193F}"/>
              </a:ext>
            </a:extLst>
          </p:cNvPr>
          <p:cNvSpPr>
            <a:spLocks noGrp="1"/>
          </p:cNvSpPr>
          <p:nvPr>
            <p:ph type="title"/>
          </p:nvPr>
        </p:nvSpPr>
        <p:spPr>
          <a:xfrm>
            <a:off x="338995" y="372876"/>
            <a:ext cx="11527972" cy="1026460"/>
          </a:xfrm>
        </p:spPr>
        <p:txBody>
          <a:bodyPr>
            <a:normAutofit fontScale="90000"/>
          </a:bodyPr>
          <a:lstStyle/>
          <a:p>
            <a:r>
              <a:rPr lang="es-PR" dirty="0"/>
              <a:t>Como el administrador se puede comunicar con el estudiante durante la sesión de evaluación</a:t>
            </a:r>
            <a:endParaRPr lang="es-PR" dirty="0">
              <a:latin typeface="Cambria"/>
              <a:ea typeface="Cambria"/>
            </a:endParaRPr>
          </a:p>
        </p:txBody>
      </p:sp>
      <p:grpSp>
        <p:nvGrpSpPr>
          <p:cNvPr id="7" name="Group 6" descr="sample item of a remote testing item">
            <a:extLst>
              <a:ext uri="{FF2B5EF4-FFF2-40B4-BE49-F238E27FC236}">
                <a16:creationId xmlns:a16="http://schemas.microsoft.com/office/drawing/2014/main" id="{AEF920A2-F3D2-49E5-AC24-65B7D374BF30}"/>
              </a:ext>
            </a:extLst>
          </p:cNvPr>
          <p:cNvGrpSpPr/>
          <p:nvPr/>
        </p:nvGrpSpPr>
        <p:grpSpPr>
          <a:xfrm>
            <a:off x="717176" y="1483660"/>
            <a:ext cx="7477126" cy="5181300"/>
            <a:chOff x="766216" y="1852013"/>
            <a:chExt cx="3939224" cy="2781355"/>
          </a:xfrm>
        </p:grpSpPr>
        <p:grpSp>
          <p:nvGrpSpPr>
            <p:cNvPr id="10" name="Group 9">
              <a:extLst>
                <a:ext uri="{FF2B5EF4-FFF2-40B4-BE49-F238E27FC236}">
                  <a16:creationId xmlns:a16="http://schemas.microsoft.com/office/drawing/2014/main" id="{A1682E5B-2D47-43C8-B585-9C2B82C0B11C}"/>
                </a:ext>
              </a:extLst>
            </p:cNvPr>
            <p:cNvGrpSpPr/>
            <p:nvPr/>
          </p:nvGrpSpPr>
          <p:grpSpPr>
            <a:xfrm>
              <a:off x="766216" y="1852013"/>
              <a:ext cx="3939224" cy="2781355"/>
              <a:chOff x="5341806" y="1774781"/>
              <a:chExt cx="4936932" cy="3485803"/>
            </a:xfrm>
          </p:grpSpPr>
          <p:pic>
            <p:nvPicPr>
              <p:cNvPr id="12" name="Picture 11" descr="image of the tools available during remote testing for student access to supports">
                <a:extLst>
                  <a:ext uri="{FF2B5EF4-FFF2-40B4-BE49-F238E27FC236}">
                    <a16:creationId xmlns:a16="http://schemas.microsoft.com/office/drawing/2014/main" id="{01895535-D94A-4D64-AAC1-96E0B397FD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42" b="16898"/>
              <a:stretch/>
            </p:blipFill>
            <p:spPr>
              <a:xfrm>
                <a:off x="5341806" y="1774781"/>
                <a:ext cx="4936932" cy="2866785"/>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3" name="Picture 12" descr="A person posing for the camera&#10;&#10;Description automatically generated">
                <a:extLst>
                  <a:ext uri="{FF2B5EF4-FFF2-40B4-BE49-F238E27FC236}">
                    <a16:creationId xmlns:a16="http://schemas.microsoft.com/office/drawing/2014/main" id="{4A24CBD7-E30D-4AD5-95E8-0EA06C649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pic>
          <p:nvPicPr>
            <p:cNvPr id="9" name="Picture 8" descr="Video window displaying a student with callouts for webcam and microphone toggles">
              <a:extLst>
                <a:ext uri="{FF2B5EF4-FFF2-40B4-BE49-F238E27FC236}">
                  <a16:creationId xmlns:a16="http://schemas.microsoft.com/office/drawing/2014/main" id="{63482EF4-EA17-4940-A6A0-0A68F6675D24}"/>
                </a:ext>
              </a:extLst>
            </p:cNvPr>
            <p:cNvPicPr/>
            <p:nvPr/>
          </p:nvPicPr>
          <p:blipFill rotWithShape="1">
            <a:blip r:embed="rId5" cstate="print">
              <a:extLst>
                <a:ext uri="{28A0092B-C50C-407E-A947-70E740481C1C}">
                  <a14:useLocalDpi xmlns:a14="http://schemas.microsoft.com/office/drawing/2010/main" val="0"/>
                </a:ext>
              </a:extLst>
            </a:blip>
            <a:srcRect l="10486" t="12091" r="26088" b="34274"/>
            <a:stretch/>
          </p:blipFill>
          <p:spPr>
            <a:xfrm>
              <a:off x="4080661" y="4140144"/>
              <a:ext cx="454570" cy="492528"/>
            </a:xfrm>
            <a:prstGeom prst="ellipse">
              <a:avLst/>
            </a:prstGeom>
            <a:ln w="9522" cmpd="sng">
              <a:solidFill>
                <a:srgbClr val="A6A6A6"/>
              </a:solidFill>
              <a:prstDash val="solid"/>
            </a:ln>
          </p:spPr>
        </p:pic>
      </p:grpSp>
      <p:grpSp>
        <p:nvGrpSpPr>
          <p:cNvPr id="21" name="Group 20" descr="sample image of the chat box feature for remote testing that is used for students and teachers to communicate during a testing session">
            <a:extLst>
              <a:ext uri="{FF2B5EF4-FFF2-40B4-BE49-F238E27FC236}">
                <a16:creationId xmlns:a16="http://schemas.microsoft.com/office/drawing/2014/main" id="{674691AB-6C23-48A7-8720-A1CFBCC9EF7F}"/>
              </a:ext>
            </a:extLst>
          </p:cNvPr>
          <p:cNvGrpSpPr/>
          <p:nvPr/>
        </p:nvGrpSpPr>
        <p:grpSpPr>
          <a:xfrm>
            <a:off x="5243200" y="2072623"/>
            <a:ext cx="6029074" cy="4698688"/>
            <a:chOff x="4610339" y="2429540"/>
            <a:chExt cx="4514104" cy="3599697"/>
          </a:xfrm>
        </p:grpSpPr>
        <p:sp>
          <p:nvSpPr>
            <p:cNvPr id="16" name="Arrow: Right 15">
              <a:extLst>
                <a:ext uri="{FF2B5EF4-FFF2-40B4-BE49-F238E27FC236}">
                  <a16:creationId xmlns:a16="http://schemas.microsoft.com/office/drawing/2014/main" id="{45B834B3-2139-4480-B9ED-2165D805FA73}"/>
                </a:ext>
              </a:extLst>
            </p:cNvPr>
            <p:cNvSpPr/>
            <p:nvPr/>
          </p:nvSpPr>
          <p:spPr>
            <a:xfrm>
              <a:off x="4610339" y="5307460"/>
              <a:ext cx="1287476" cy="7217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R" sz="1000" b="1" dirty="0">
                  <a:solidFill>
                    <a:schemeClr val="bg1"/>
                  </a:solidFill>
                </a:rPr>
                <a:t>Mensajería con maestro</a:t>
              </a:r>
              <a:endParaRPr lang="es-PR" sz="1000" b="1" dirty="0">
                <a:solidFill>
                  <a:schemeClr val="bg1"/>
                </a:solidFill>
                <a:cs typeface="Calibri"/>
              </a:endParaRPr>
            </a:p>
          </p:txBody>
        </p:sp>
        <p:grpSp>
          <p:nvGrpSpPr>
            <p:cNvPr id="20" name="Group 19">
              <a:extLst>
                <a:ext uri="{FF2B5EF4-FFF2-40B4-BE49-F238E27FC236}">
                  <a16:creationId xmlns:a16="http://schemas.microsoft.com/office/drawing/2014/main" id="{7F7A001F-B0B1-41EC-A71A-06C35154E28D}"/>
                </a:ext>
              </a:extLst>
            </p:cNvPr>
            <p:cNvGrpSpPr/>
            <p:nvPr/>
          </p:nvGrpSpPr>
          <p:grpSpPr>
            <a:xfrm>
              <a:off x="5897815" y="2429540"/>
              <a:ext cx="3226628" cy="3513433"/>
              <a:chOff x="5897815" y="2429540"/>
              <a:chExt cx="3226628" cy="3513433"/>
            </a:xfrm>
          </p:grpSpPr>
          <p:grpSp>
            <p:nvGrpSpPr>
              <p:cNvPr id="11" name="Group 10">
                <a:extLst>
                  <a:ext uri="{FF2B5EF4-FFF2-40B4-BE49-F238E27FC236}">
                    <a16:creationId xmlns:a16="http://schemas.microsoft.com/office/drawing/2014/main" id="{DA3DD920-190D-43FB-B9E3-6BE7DD6AC2E4}"/>
                  </a:ext>
                </a:extLst>
              </p:cNvPr>
              <p:cNvGrpSpPr/>
              <p:nvPr/>
            </p:nvGrpSpPr>
            <p:grpSpPr>
              <a:xfrm>
                <a:off x="5897815" y="2429540"/>
                <a:ext cx="3226628" cy="3513433"/>
                <a:chOff x="5897815" y="2429540"/>
                <a:chExt cx="3226628" cy="3513433"/>
              </a:xfrm>
            </p:grpSpPr>
            <p:pic>
              <p:nvPicPr>
                <p:cNvPr id="4" name="Picture 3" descr="A screenshot of a cell phone&#10;&#10;Description automatically generated">
                  <a:extLst>
                    <a:ext uri="{FF2B5EF4-FFF2-40B4-BE49-F238E27FC236}">
                      <a16:creationId xmlns:a16="http://schemas.microsoft.com/office/drawing/2014/main" id="{97BF9B4C-0396-4434-BA20-6EA727101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7815" y="2429540"/>
                  <a:ext cx="2703924" cy="351343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Left 14">
                  <a:extLst>
                    <a:ext uri="{FF2B5EF4-FFF2-40B4-BE49-F238E27FC236}">
                      <a16:creationId xmlns:a16="http://schemas.microsoft.com/office/drawing/2014/main" id="{074B2680-7695-4CBC-9061-BB86D10412EC}"/>
                    </a:ext>
                  </a:extLst>
                </p:cNvPr>
                <p:cNvSpPr/>
                <p:nvPr/>
              </p:nvSpPr>
              <p:spPr>
                <a:xfrm>
                  <a:off x="7801564" y="2714875"/>
                  <a:ext cx="1322879" cy="76584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R" sz="1000" b="1" dirty="0">
                      <a:solidFill>
                        <a:schemeClr val="bg1"/>
                      </a:solidFill>
                    </a:rPr>
                    <a:t>Mensaje de difusión a todos los estudiantes</a:t>
                  </a:r>
                </a:p>
              </p:txBody>
            </p:sp>
          </p:grpSp>
          <p:sp>
            <p:nvSpPr>
              <p:cNvPr id="8" name="Arrow: Left 7">
                <a:extLst>
                  <a:ext uri="{FF2B5EF4-FFF2-40B4-BE49-F238E27FC236}">
                    <a16:creationId xmlns:a16="http://schemas.microsoft.com/office/drawing/2014/main" id="{E602DB49-E927-4F9C-B710-BB20A17C7264}"/>
                  </a:ext>
                </a:extLst>
              </p:cNvPr>
              <p:cNvSpPr/>
              <p:nvPr/>
            </p:nvSpPr>
            <p:spPr>
              <a:xfrm>
                <a:off x="7401477" y="4478586"/>
                <a:ext cx="1322879" cy="76584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R" sz="1000" b="1" dirty="0">
                    <a:solidFill>
                      <a:schemeClr val="bg1"/>
                    </a:solidFill>
                  </a:rPr>
                  <a:t>Mensaje solo para ti</a:t>
                </a:r>
              </a:p>
            </p:txBody>
          </p:sp>
        </p:grpSp>
      </p:grpSp>
    </p:spTree>
    <p:extLst>
      <p:ext uri="{BB962C8B-B14F-4D97-AF65-F5344CB8AC3E}">
        <p14:creationId xmlns:p14="http://schemas.microsoft.com/office/powerpoint/2010/main" val="2042470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AB65B4-6D3B-4770-ADD1-14E3BB054237}"/>
              </a:ext>
            </a:extLst>
          </p:cNvPr>
          <p:cNvSpPr>
            <a:spLocks noGrp="1"/>
          </p:cNvSpPr>
          <p:nvPr>
            <p:ph type="title"/>
          </p:nvPr>
        </p:nvSpPr>
        <p:spPr/>
        <p:txBody>
          <a:bodyPr>
            <a:normAutofit fontScale="90000"/>
          </a:bodyPr>
          <a:lstStyle/>
          <a:p>
            <a:r>
              <a:rPr lang="es-PR" dirty="0"/>
              <a:t>Como el administrador se puede comunicar con el estudiante durante la sesión de evaluación </a:t>
            </a:r>
            <a:r>
              <a:rPr lang="en-US" dirty="0"/>
              <a:t>(Cont.)</a:t>
            </a:r>
          </a:p>
        </p:txBody>
      </p:sp>
      <p:sp>
        <p:nvSpPr>
          <p:cNvPr id="3" name="Slide Number Placeholder 2">
            <a:extLst>
              <a:ext uri="{FF2B5EF4-FFF2-40B4-BE49-F238E27FC236}">
                <a16:creationId xmlns:a16="http://schemas.microsoft.com/office/drawing/2014/main" id="{2591D0E6-E57A-4021-A5EA-FA5E83914BB6}"/>
              </a:ext>
            </a:extLst>
          </p:cNvPr>
          <p:cNvSpPr>
            <a:spLocks noGrp="1"/>
          </p:cNvSpPr>
          <p:nvPr>
            <p:ph type="sldNum" sz="quarter" idx="4294967295"/>
          </p:nvPr>
        </p:nvSpPr>
        <p:spPr>
          <a:xfrm>
            <a:off x="8610881" y="6179909"/>
            <a:ext cx="2890837" cy="365125"/>
          </a:xfrm>
        </p:spPr>
        <p:txBody>
          <a:bodyPr/>
          <a:lstStyle/>
          <a:p>
            <a:fld id="{58AE716E-68DD-2249-A7FA-8AEF0B14DF81}" type="slidenum">
              <a:rPr lang="en-US" smtClean="0"/>
              <a:pPr/>
              <a:t>25</a:t>
            </a:fld>
            <a:endParaRPr lang="en-US" dirty="0"/>
          </a:p>
        </p:txBody>
      </p:sp>
      <p:pic>
        <p:nvPicPr>
          <p:cNvPr id="6" name="Content Placeholder 5" descr="sample pop up window a studen will see when a teacher asks a student to share screen">
            <a:extLst>
              <a:ext uri="{FF2B5EF4-FFF2-40B4-BE49-F238E27FC236}">
                <a16:creationId xmlns:a16="http://schemas.microsoft.com/office/drawing/2014/main" id="{332130C0-772B-4E99-82B0-3AACE04BE73B}"/>
              </a:ext>
            </a:extLst>
          </p:cNvPr>
          <p:cNvPicPr>
            <a:picLocks noGrp="1"/>
          </p:cNvPicPr>
          <p:nvPr>
            <p:ph sz="quarter" idx="4294967295"/>
          </p:nvPr>
        </p:nvPicPr>
        <p:blipFill>
          <a:blip r:embed="rId3"/>
          <a:stretch>
            <a:fillRect/>
          </a:stretch>
        </p:blipFill>
        <p:spPr>
          <a:xfrm>
            <a:off x="731282" y="1859429"/>
            <a:ext cx="2025279" cy="3547758"/>
          </a:xfrm>
          <a:prstGeom prst="rect">
            <a:avLst/>
          </a:prstGeom>
          <a:ln>
            <a:solidFill>
              <a:srgbClr val="A6A6A6"/>
            </a:solidFill>
          </a:ln>
        </p:spPr>
      </p:pic>
      <p:pic>
        <p:nvPicPr>
          <p:cNvPr id="7" name="Picture 6" descr="student image to give permission to shate student screen with the teacher">
            <a:extLst>
              <a:ext uri="{FF2B5EF4-FFF2-40B4-BE49-F238E27FC236}">
                <a16:creationId xmlns:a16="http://schemas.microsoft.com/office/drawing/2014/main" id="{C37C7C3A-6129-496D-91C4-D87CABD7F86B}"/>
              </a:ext>
            </a:extLst>
          </p:cNvPr>
          <p:cNvPicPr/>
          <p:nvPr/>
        </p:nvPicPr>
        <p:blipFill>
          <a:blip r:embed="rId4"/>
          <a:stretch>
            <a:fillRect/>
          </a:stretch>
        </p:blipFill>
        <p:spPr>
          <a:xfrm>
            <a:off x="3801397" y="1860400"/>
            <a:ext cx="3359060" cy="3546787"/>
          </a:xfrm>
          <a:prstGeom prst="rect">
            <a:avLst/>
          </a:prstGeom>
          <a:ln>
            <a:solidFill>
              <a:srgbClr val="A6A6A6"/>
            </a:solidFill>
          </a:ln>
        </p:spPr>
      </p:pic>
      <p:sp>
        <p:nvSpPr>
          <p:cNvPr id="22" name="Arrow: Up 21" descr="red arrow showing the next step for student screen sharing permission">
            <a:extLst>
              <a:ext uri="{FF2B5EF4-FFF2-40B4-BE49-F238E27FC236}">
                <a16:creationId xmlns:a16="http://schemas.microsoft.com/office/drawing/2014/main" id="{F3DD312C-B71D-492D-AAA9-41957FFB48DE}"/>
              </a:ext>
            </a:extLst>
          </p:cNvPr>
          <p:cNvSpPr/>
          <p:nvPr/>
        </p:nvSpPr>
        <p:spPr>
          <a:xfrm rot="5400000">
            <a:off x="3054161" y="2924970"/>
            <a:ext cx="353434" cy="37378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descr="red box highlighting what button to press for sharing screen">
            <a:extLst>
              <a:ext uri="{FF2B5EF4-FFF2-40B4-BE49-F238E27FC236}">
                <a16:creationId xmlns:a16="http://schemas.microsoft.com/office/drawing/2014/main" id="{656C1405-F57E-4D97-B723-8B5FFE331326}"/>
              </a:ext>
            </a:extLst>
          </p:cNvPr>
          <p:cNvSpPr/>
          <p:nvPr/>
        </p:nvSpPr>
        <p:spPr>
          <a:xfrm>
            <a:off x="6287659" y="5043055"/>
            <a:ext cx="465681" cy="3641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descr="red box highlighting what button to press for allowing a student to share screen with teacher">
            <a:extLst>
              <a:ext uri="{FF2B5EF4-FFF2-40B4-BE49-F238E27FC236}">
                <a16:creationId xmlns:a16="http://schemas.microsoft.com/office/drawing/2014/main" id="{98FBD9DE-FD3F-46C8-B91F-1D4CB3E2F2B1}"/>
              </a:ext>
            </a:extLst>
          </p:cNvPr>
          <p:cNvSpPr/>
          <p:nvPr/>
        </p:nvSpPr>
        <p:spPr>
          <a:xfrm>
            <a:off x="1457642" y="2963937"/>
            <a:ext cx="771180" cy="4737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descr="red box highlighting what button to press for check box that allows a student to share screen">
            <a:extLst>
              <a:ext uri="{FF2B5EF4-FFF2-40B4-BE49-F238E27FC236}">
                <a16:creationId xmlns:a16="http://schemas.microsoft.com/office/drawing/2014/main" id="{AFC04979-A81A-49AF-91A3-F8748EED7EDB}"/>
              </a:ext>
            </a:extLst>
          </p:cNvPr>
          <p:cNvSpPr/>
          <p:nvPr/>
        </p:nvSpPr>
        <p:spPr>
          <a:xfrm>
            <a:off x="782782" y="2421492"/>
            <a:ext cx="329171" cy="5136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0" name="Picture 9" descr="Graphical user interface, application, table&#10;&#10;Description automatically generated">
            <a:extLst>
              <a:ext uri="{FF2B5EF4-FFF2-40B4-BE49-F238E27FC236}">
                <a16:creationId xmlns:a16="http://schemas.microsoft.com/office/drawing/2014/main" id="{1A80DB3C-EB50-482A-A3AF-0FAB50CDB2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9603" y="1859896"/>
            <a:ext cx="3729051" cy="3548447"/>
          </a:xfrm>
          <a:prstGeom prst="rect">
            <a:avLst/>
          </a:prstGeom>
        </p:spPr>
      </p:pic>
      <p:sp>
        <p:nvSpPr>
          <p:cNvPr id="20" name="Rectangle 19" descr="red box highlighting what button to press for students to press to stop sharing screen">
            <a:extLst>
              <a:ext uri="{FF2B5EF4-FFF2-40B4-BE49-F238E27FC236}">
                <a16:creationId xmlns:a16="http://schemas.microsoft.com/office/drawing/2014/main" id="{76F94884-B2EB-45CB-A18D-B751085D773A}"/>
              </a:ext>
            </a:extLst>
          </p:cNvPr>
          <p:cNvSpPr/>
          <p:nvPr/>
        </p:nvSpPr>
        <p:spPr>
          <a:xfrm>
            <a:off x="10278979" y="4969756"/>
            <a:ext cx="888619" cy="437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1" name="Arrow: Up 20" descr="red arrow to show the last step of stopping the student share screen feature">
            <a:extLst>
              <a:ext uri="{FF2B5EF4-FFF2-40B4-BE49-F238E27FC236}">
                <a16:creationId xmlns:a16="http://schemas.microsoft.com/office/drawing/2014/main" id="{D90DFA27-1116-40A7-B4D6-84616832EAA9}"/>
              </a:ext>
            </a:extLst>
          </p:cNvPr>
          <p:cNvSpPr/>
          <p:nvPr/>
        </p:nvSpPr>
        <p:spPr>
          <a:xfrm rot="5400000">
            <a:off x="7368569" y="2924970"/>
            <a:ext cx="353434" cy="37378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296274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92DA81-EBF0-40EE-90CE-2E2EC4FC0021}"/>
              </a:ext>
            </a:extLst>
          </p:cNvPr>
          <p:cNvSpPr>
            <a:spLocks noGrp="1"/>
          </p:cNvSpPr>
          <p:nvPr>
            <p:ph type="sldNum" sz="quarter" idx="12"/>
          </p:nvPr>
        </p:nvSpPr>
        <p:spPr/>
        <p:txBody>
          <a:bodyPr/>
          <a:lstStyle/>
          <a:p>
            <a:fld id="{58AE716E-68DD-2249-A7FA-8AEF0B14DF81}" type="slidenum">
              <a:rPr lang="en-US" smtClean="0"/>
              <a:pPr/>
              <a:t>26</a:t>
            </a:fld>
            <a:endParaRPr lang="en-US" dirty="0"/>
          </a:p>
        </p:txBody>
      </p:sp>
      <p:sp>
        <p:nvSpPr>
          <p:cNvPr id="5" name="Title 4">
            <a:extLst>
              <a:ext uri="{FF2B5EF4-FFF2-40B4-BE49-F238E27FC236}">
                <a16:creationId xmlns:a16="http://schemas.microsoft.com/office/drawing/2014/main" id="{C9978A10-2687-4E17-8F9A-F1AE3A164B7B}"/>
              </a:ext>
            </a:extLst>
          </p:cNvPr>
          <p:cNvSpPr>
            <a:spLocks noGrp="1"/>
          </p:cNvSpPr>
          <p:nvPr>
            <p:ph type="title"/>
          </p:nvPr>
        </p:nvSpPr>
        <p:spPr>
          <a:xfrm>
            <a:off x="619204" y="147626"/>
            <a:ext cx="10784542" cy="1026460"/>
          </a:xfrm>
        </p:spPr>
        <p:txBody>
          <a:bodyPr>
            <a:normAutofit fontScale="90000"/>
          </a:bodyPr>
          <a:lstStyle/>
          <a:p>
            <a:r>
              <a:rPr lang="es-PR" dirty="0"/>
              <a:t>Como terminar la prueba de evaluación remota</a:t>
            </a:r>
          </a:p>
        </p:txBody>
      </p:sp>
      <p:grpSp>
        <p:nvGrpSpPr>
          <p:cNvPr id="13" name="Group 12" descr="screenshot grouping of the navigation buttons for ending the test session once the test has been completed"/>
          <p:cNvGrpSpPr/>
          <p:nvPr/>
        </p:nvGrpSpPr>
        <p:grpSpPr>
          <a:xfrm>
            <a:off x="1118228" y="2121569"/>
            <a:ext cx="10146349" cy="2935706"/>
            <a:chOff x="975360" y="2062479"/>
            <a:chExt cx="9508156" cy="2790258"/>
          </a:xfrm>
        </p:grpSpPr>
        <p:grpSp>
          <p:nvGrpSpPr>
            <p:cNvPr id="6" name="Group 5">
              <a:extLst>
                <a:ext uri="{FF2B5EF4-FFF2-40B4-BE49-F238E27FC236}">
                  <a16:creationId xmlns:a16="http://schemas.microsoft.com/office/drawing/2014/main" id="{229651CE-B200-44A5-B780-56DDBDE6E2A1}"/>
                </a:ext>
              </a:extLst>
            </p:cNvPr>
            <p:cNvGrpSpPr/>
            <p:nvPr/>
          </p:nvGrpSpPr>
          <p:grpSpPr>
            <a:xfrm>
              <a:off x="975360" y="2062480"/>
              <a:ext cx="9508156" cy="2790257"/>
              <a:chOff x="718457" y="1219201"/>
              <a:chExt cx="9951955" cy="3047998"/>
            </a:xfrm>
          </p:grpSpPr>
          <p:pic>
            <p:nvPicPr>
              <p:cNvPr id="7" name="Picture 6" descr="sample navigation bar during the remote test for students">
                <a:extLst>
                  <a:ext uri="{FF2B5EF4-FFF2-40B4-BE49-F238E27FC236}">
                    <a16:creationId xmlns:a16="http://schemas.microsoft.com/office/drawing/2014/main" id="{D50A80CF-5628-4B2F-B541-BD314B5056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8457" y="1219201"/>
                <a:ext cx="9951955" cy="304799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01E6468D-F3FB-40B2-9705-27C997F31BC7}"/>
                  </a:ext>
                </a:extLst>
              </p:cNvPr>
              <p:cNvSpPr/>
              <p:nvPr/>
            </p:nvSpPr>
            <p:spPr>
              <a:xfrm rot="5400000">
                <a:off x="2335908" y="2727609"/>
                <a:ext cx="1031905" cy="69994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975360" y="2062479"/>
              <a:ext cx="9508156" cy="1057709"/>
              <a:chOff x="2615486" y="1134253"/>
              <a:chExt cx="9121247" cy="893278"/>
            </a:xfrm>
          </p:grpSpPr>
          <p:pic>
            <p:nvPicPr>
              <p:cNvPr id="4" name="Picture 3" descr="sample navigatiooon buttons used for moving to the next test item"/>
              <p:cNvPicPr>
                <a:picLocks noChangeAspect="1"/>
              </p:cNvPicPr>
              <p:nvPr/>
            </p:nvPicPr>
            <p:blipFill>
              <a:blip r:embed="rId4"/>
              <a:stretch>
                <a:fillRect/>
              </a:stretch>
            </p:blipFill>
            <p:spPr>
              <a:xfrm>
                <a:off x="2615486" y="1134253"/>
                <a:ext cx="6987922" cy="893278"/>
              </a:xfrm>
              <a:prstGeom prst="rect">
                <a:avLst/>
              </a:prstGeom>
            </p:spPr>
          </p:pic>
          <p:pic>
            <p:nvPicPr>
              <p:cNvPr id="9" name="Picture 8" descr="sample navigation buttons for using the embedded testing tools available to students during testing"/>
              <p:cNvPicPr>
                <a:picLocks noChangeAspect="1"/>
              </p:cNvPicPr>
              <p:nvPr/>
            </p:nvPicPr>
            <p:blipFill>
              <a:blip r:embed="rId5"/>
              <a:stretch>
                <a:fillRect/>
              </a:stretch>
            </p:blipFill>
            <p:spPr>
              <a:xfrm>
                <a:off x="8090986" y="1134253"/>
                <a:ext cx="3645747" cy="880397"/>
              </a:xfrm>
              <a:prstGeom prst="rect">
                <a:avLst/>
              </a:prstGeom>
            </p:spPr>
          </p:pic>
          <p:sp>
            <p:nvSpPr>
              <p:cNvPr id="10" name="Rectangle 9"/>
              <p:cNvSpPr/>
              <p:nvPr/>
            </p:nvSpPr>
            <p:spPr>
              <a:xfrm>
                <a:off x="7379368" y="1163053"/>
                <a:ext cx="774032" cy="186509"/>
              </a:xfrm>
              <a:prstGeom prst="rect">
                <a:avLst/>
              </a:prstGeom>
              <a:solidFill>
                <a:srgbClr val="F2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0573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DB3EE1-B2D4-4F56-8550-1F00909AA754}"/>
              </a:ext>
            </a:extLst>
          </p:cNvPr>
          <p:cNvSpPr>
            <a:spLocks noGrp="1"/>
          </p:cNvSpPr>
          <p:nvPr>
            <p:ph type="sldNum" sz="quarter" idx="12"/>
          </p:nvPr>
        </p:nvSpPr>
        <p:spPr/>
        <p:txBody>
          <a:bodyPr/>
          <a:lstStyle/>
          <a:p>
            <a:fld id="{58AE716E-68DD-2249-A7FA-8AEF0B14DF81}" type="slidenum">
              <a:rPr lang="en-US" smtClean="0"/>
              <a:pPr/>
              <a:t>27</a:t>
            </a:fld>
            <a:endParaRPr lang="en-US" dirty="0"/>
          </a:p>
        </p:txBody>
      </p:sp>
      <p:sp>
        <p:nvSpPr>
          <p:cNvPr id="5" name="Title 4">
            <a:extLst>
              <a:ext uri="{FF2B5EF4-FFF2-40B4-BE49-F238E27FC236}">
                <a16:creationId xmlns:a16="http://schemas.microsoft.com/office/drawing/2014/main" id="{F184D1A1-9217-468F-B502-D95814BA0F64}"/>
              </a:ext>
            </a:extLst>
          </p:cNvPr>
          <p:cNvSpPr>
            <a:spLocks noGrp="1"/>
          </p:cNvSpPr>
          <p:nvPr>
            <p:ph type="title"/>
          </p:nvPr>
        </p:nvSpPr>
        <p:spPr>
          <a:xfrm>
            <a:off x="717176" y="0"/>
            <a:ext cx="10784542" cy="1026460"/>
          </a:xfrm>
        </p:spPr>
        <p:txBody>
          <a:bodyPr>
            <a:normAutofit fontScale="90000"/>
          </a:bodyPr>
          <a:lstStyle/>
          <a:p>
            <a:r>
              <a:rPr lang="es-PR" dirty="0"/>
              <a:t>Como someter la prueba de evaluación remota</a:t>
            </a:r>
            <a:endParaRPr lang="en-US" dirty="0"/>
          </a:p>
        </p:txBody>
      </p:sp>
      <p:grpSp>
        <p:nvGrpSpPr>
          <p:cNvPr id="9" name="Group 8" descr="screenshot grouping of how students can go back and double check items after they have completed their test">
            <a:extLst>
              <a:ext uri="{FF2B5EF4-FFF2-40B4-BE49-F238E27FC236}">
                <a16:creationId xmlns:a16="http://schemas.microsoft.com/office/drawing/2014/main" id="{762DE025-F169-4D9A-B60D-3778BE77E451}"/>
              </a:ext>
            </a:extLst>
          </p:cNvPr>
          <p:cNvGrpSpPr/>
          <p:nvPr/>
        </p:nvGrpSpPr>
        <p:grpSpPr>
          <a:xfrm>
            <a:off x="2208548" y="1161790"/>
            <a:ext cx="7774904" cy="5060794"/>
            <a:chOff x="3175000" y="1441606"/>
            <a:chExt cx="5742467" cy="3974789"/>
          </a:xfrm>
        </p:grpSpPr>
        <p:pic>
          <p:nvPicPr>
            <p:cNvPr id="6" name="Picture 5" descr="sample of test items a student has marked for review before completing and ending their test">
              <a:extLst>
                <a:ext uri="{FF2B5EF4-FFF2-40B4-BE49-F238E27FC236}">
                  <a16:creationId xmlns:a16="http://schemas.microsoft.com/office/drawing/2014/main" id="{39BB7C3F-DEEE-4D1B-B9C7-A919F3E1B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533" y="1441606"/>
              <a:ext cx="5642934" cy="397478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CF661AE2-1564-4D6B-8E43-25AF1D4B3222}"/>
                </a:ext>
              </a:extLst>
            </p:cNvPr>
            <p:cNvSpPr/>
            <p:nvPr/>
          </p:nvSpPr>
          <p:spPr>
            <a:xfrm rot="5400000">
              <a:off x="5119148" y="4845942"/>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Arrow: Up 3">
              <a:extLst>
                <a:ext uri="{FF2B5EF4-FFF2-40B4-BE49-F238E27FC236}">
                  <a16:creationId xmlns:a16="http://schemas.microsoft.com/office/drawing/2014/main" id="{A908725A-A1CA-4820-A81A-F4F3B0C77C7E}"/>
                </a:ext>
              </a:extLst>
            </p:cNvPr>
            <p:cNvSpPr/>
            <p:nvPr/>
          </p:nvSpPr>
          <p:spPr>
            <a:xfrm rot="5400000">
              <a:off x="3277646" y="3092451"/>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95173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FB97D8-61C2-4129-9E7B-6115688DE7F4}"/>
              </a:ext>
            </a:extLst>
          </p:cNvPr>
          <p:cNvSpPr>
            <a:spLocks noGrp="1"/>
          </p:cNvSpPr>
          <p:nvPr>
            <p:ph type="sldNum" sz="quarter" idx="12"/>
          </p:nvPr>
        </p:nvSpPr>
        <p:spPr/>
        <p:txBody>
          <a:bodyPr/>
          <a:lstStyle/>
          <a:p>
            <a:fld id="{58AE716E-68DD-2249-A7FA-8AEF0B14DF81}" type="slidenum">
              <a:rPr lang="en-US" smtClean="0"/>
              <a:pPr/>
              <a:t>28</a:t>
            </a:fld>
            <a:endParaRPr lang="en-US" dirty="0"/>
          </a:p>
        </p:txBody>
      </p:sp>
      <p:sp>
        <p:nvSpPr>
          <p:cNvPr id="5" name="Title 4">
            <a:extLst>
              <a:ext uri="{FF2B5EF4-FFF2-40B4-BE49-F238E27FC236}">
                <a16:creationId xmlns:a16="http://schemas.microsoft.com/office/drawing/2014/main" id="{C782DA25-B646-469B-9FE1-515F0B7A4F8E}"/>
              </a:ext>
            </a:extLst>
          </p:cNvPr>
          <p:cNvSpPr>
            <a:spLocks noGrp="1"/>
          </p:cNvSpPr>
          <p:nvPr>
            <p:ph type="title"/>
          </p:nvPr>
        </p:nvSpPr>
        <p:spPr>
          <a:xfrm>
            <a:off x="717176" y="0"/>
            <a:ext cx="10784542" cy="1026460"/>
          </a:xfrm>
        </p:spPr>
        <p:txBody>
          <a:bodyPr>
            <a:normAutofit/>
          </a:bodyPr>
          <a:lstStyle/>
          <a:p>
            <a:r>
              <a:rPr lang="es-PR" dirty="0"/>
              <a:t>Como confirmar que su prueba fue sometida</a:t>
            </a:r>
          </a:p>
        </p:txBody>
      </p:sp>
      <p:grpSp>
        <p:nvGrpSpPr>
          <p:cNvPr id="4" name="Group 3" descr="screen shot grouping of the webpage students will see to confirm they have submitted their test">
            <a:extLst>
              <a:ext uri="{FF2B5EF4-FFF2-40B4-BE49-F238E27FC236}">
                <a16:creationId xmlns:a16="http://schemas.microsoft.com/office/drawing/2014/main" id="{E5E649C1-4A38-46F4-94BE-FB43658845E9}"/>
              </a:ext>
            </a:extLst>
          </p:cNvPr>
          <p:cNvGrpSpPr/>
          <p:nvPr/>
        </p:nvGrpSpPr>
        <p:grpSpPr>
          <a:xfrm>
            <a:off x="1769703" y="1299628"/>
            <a:ext cx="7844801" cy="5096146"/>
            <a:chOff x="3290066" y="1375774"/>
            <a:chExt cx="5641855" cy="4106451"/>
          </a:xfrm>
        </p:grpSpPr>
        <p:pic>
          <p:nvPicPr>
            <p:cNvPr id="8" name="Picture 7" descr="sample screenshot of the log out page students will see after they have submitted their test">
              <a:extLst>
                <a:ext uri="{FF2B5EF4-FFF2-40B4-BE49-F238E27FC236}">
                  <a16:creationId xmlns:a16="http://schemas.microsoft.com/office/drawing/2014/main" id="{A05C82F6-61A1-413A-B74E-A45A61C06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066" y="1375774"/>
              <a:ext cx="5641855" cy="41064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EA932125-059D-4474-AC57-DF3624C6D57D}"/>
                </a:ext>
              </a:extLst>
            </p:cNvPr>
            <p:cNvSpPr/>
            <p:nvPr/>
          </p:nvSpPr>
          <p:spPr>
            <a:xfrm rot="5400000">
              <a:off x="5093748" y="4911772"/>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929299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10440-CE02-4F16-8CC3-CFA7473D4256}"/>
              </a:ext>
            </a:extLst>
          </p:cNvPr>
          <p:cNvSpPr>
            <a:spLocks noGrp="1"/>
          </p:cNvSpPr>
          <p:nvPr>
            <p:ph type="title"/>
          </p:nvPr>
        </p:nvSpPr>
        <p:spPr/>
        <p:txBody>
          <a:bodyPr>
            <a:normAutofit/>
          </a:bodyPr>
          <a:lstStyle/>
          <a:p>
            <a:r>
              <a:rPr lang="es-PR" b="1" dirty="0"/>
              <a:t>Muchas Gracias</a:t>
            </a:r>
            <a:r>
              <a:rPr lang="en-US" b="1" dirty="0"/>
              <a:t>!</a:t>
            </a:r>
          </a:p>
        </p:txBody>
      </p:sp>
      <p:sp>
        <p:nvSpPr>
          <p:cNvPr id="6" name="Content Placeholder 5"/>
          <p:cNvSpPr>
            <a:spLocks noGrp="1"/>
          </p:cNvSpPr>
          <p:nvPr>
            <p:ph idx="1"/>
          </p:nvPr>
        </p:nvSpPr>
        <p:spPr/>
        <p:txBody>
          <a:bodyPr>
            <a:normAutofit fontScale="85000" lnSpcReduction="20000"/>
          </a:bodyPr>
          <a:lstStyle/>
          <a:p>
            <a:pPr>
              <a:spcAft>
                <a:spcPts val="1200"/>
              </a:spcAft>
            </a:pPr>
            <a:r>
              <a:rPr lang="es-PR" sz="3600" dirty="0"/>
              <a:t>Gracias por ver este módulo de entrenamiento</a:t>
            </a:r>
          </a:p>
          <a:p>
            <a:pPr>
              <a:spcAft>
                <a:spcPts val="1200"/>
              </a:spcAft>
            </a:pPr>
            <a:r>
              <a:rPr lang="es-PR" sz="3600" dirty="0">
                <a:ea typeface="+mn-lt"/>
                <a:cs typeface="+mn-lt"/>
              </a:rPr>
              <a:t>Si usted necesita información adicional o tiene preguntas, por favor consulte al enlace de recursos localizado en esta pagina de web: </a:t>
            </a:r>
          </a:p>
          <a:p>
            <a:pPr lvl="1">
              <a:spcAft>
                <a:spcPts val="1200"/>
              </a:spcAft>
            </a:pPr>
            <a:r>
              <a:rPr lang="en-US" sz="3600" dirty="0">
                <a:ea typeface="+mn-lt"/>
                <a:cs typeface="+mn-lt"/>
                <a:hlinkClick r:id="rId3"/>
              </a:rPr>
              <a:t>https://www.oregon.gov/ode/educator-resources/assessment/Pages/Assessment-Administration.aspx</a:t>
            </a:r>
            <a:r>
              <a:rPr lang="en-US" sz="3600" dirty="0">
                <a:ea typeface="+mn-lt"/>
                <a:cs typeface="+mn-lt"/>
              </a:rPr>
              <a:t>   </a:t>
            </a:r>
          </a:p>
          <a:p>
            <a:pPr>
              <a:spcAft>
                <a:spcPts val="1200"/>
              </a:spcAft>
            </a:pPr>
            <a:r>
              <a:rPr lang="es-PR" sz="3600" dirty="0"/>
              <a:t>Si necesita asistencia también puede comunicarse con el maestro o la escuela. </a:t>
            </a:r>
          </a:p>
        </p:txBody>
      </p:sp>
      <p:sp>
        <p:nvSpPr>
          <p:cNvPr id="3" name="Slide Number Placeholder 2">
            <a:extLst>
              <a:ext uri="{FF2B5EF4-FFF2-40B4-BE49-F238E27FC236}">
                <a16:creationId xmlns:a16="http://schemas.microsoft.com/office/drawing/2014/main" id="{6FCC32AF-4D15-4116-A1B9-3D045EE96B49}"/>
              </a:ext>
            </a:extLst>
          </p:cNvPr>
          <p:cNvSpPr>
            <a:spLocks noGrp="1"/>
          </p:cNvSpPr>
          <p:nvPr>
            <p:ph type="sldNum" sz="quarter" idx="12"/>
          </p:nvPr>
        </p:nvSpPr>
        <p:spPr/>
        <p:txBody>
          <a:bodyPr/>
          <a:lstStyle/>
          <a:p>
            <a:fld id="{58AE716E-68DD-2249-A7FA-8AEF0B14DF81}" type="slidenum">
              <a:rPr lang="en-US" smtClean="0"/>
              <a:pPr/>
              <a:t>29</a:t>
            </a:fld>
            <a:endParaRPr lang="en-US" dirty="0"/>
          </a:p>
        </p:txBody>
      </p:sp>
    </p:spTree>
    <p:extLst>
      <p:ext uri="{BB962C8B-B14F-4D97-AF65-F5344CB8AC3E}">
        <p14:creationId xmlns:p14="http://schemas.microsoft.com/office/powerpoint/2010/main" val="265928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1825625"/>
            <a:ext cx="10784542" cy="4398712"/>
          </a:xfrm>
        </p:spPr>
        <p:txBody>
          <a:bodyPr>
            <a:normAutofit fontScale="92500" lnSpcReduction="20000"/>
          </a:bodyPr>
          <a:lstStyle/>
          <a:p>
            <a:pPr>
              <a:lnSpc>
                <a:spcPct val="100000"/>
              </a:lnSpc>
              <a:spcBef>
                <a:spcPts val="1200"/>
              </a:spcBef>
              <a:spcAft>
                <a:spcPts val="1200"/>
              </a:spcAft>
            </a:pPr>
            <a:r>
              <a:rPr lang="es-PR" sz="3600" dirty="0"/>
              <a:t>La opción para estudiantes tomar una prueba de evaluación remota esta construido dentro del sistema de evaluaciones en línea</a:t>
            </a:r>
          </a:p>
          <a:p>
            <a:pPr>
              <a:lnSpc>
                <a:spcPct val="100000"/>
              </a:lnSpc>
              <a:spcBef>
                <a:spcPts val="1200"/>
              </a:spcBef>
              <a:spcAft>
                <a:spcPts val="1200"/>
              </a:spcAft>
            </a:pPr>
            <a:r>
              <a:rPr lang="es-PR" sz="3600" dirty="0"/>
              <a:t>Este sistema es el mismo sistema que los estudiantes de todo Oregón utilizan para tomar sus pruebas de evaluación en persona.</a:t>
            </a:r>
          </a:p>
          <a:p>
            <a:pPr>
              <a:lnSpc>
                <a:spcPct val="100000"/>
              </a:lnSpc>
              <a:spcBef>
                <a:spcPts val="1200"/>
              </a:spcBef>
              <a:spcAft>
                <a:spcPts val="1200"/>
              </a:spcAft>
            </a:pPr>
            <a:r>
              <a:rPr lang="es-PR" sz="3600" dirty="0"/>
              <a:t>Para mantener privacidad no se le pedirá al estudiante que comparta información identificable adicional</a:t>
            </a:r>
          </a:p>
          <a:p>
            <a:pPr>
              <a:spcBef>
                <a:spcPts val="1200"/>
              </a:spcBef>
            </a:pPr>
            <a:endParaRPr lang="en-US" dirty="0">
              <a:solidFill>
                <a:srgbClr val="53565A"/>
              </a:solidFill>
            </a:endParaRPr>
          </a:p>
          <a:p>
            <a:pPr marL="0" indent="0">
              <a:buNone/>
            </a:pPr>
            <a:endParaRPr lang="en-US" dirty="0"/>
          </a:p>
        </p:txBody>
      </p:sp>
      <p:sp>
        <p:nvSpPr>
          <p:cNvPr id="5" name="Title 4">
            <a:extLst>
              <a:ext uri="{FF2B5EF4-FFF2-40B4-BE49-F238E27FC236}">
                <a16:creationId xmlns:a16="http://schemas.microsoft.com/office/drawing/2014/main" id="{4B208958-2FB5-43A4-85A5-88308C6548B6}"/>
              </a:ext>
            </a:extLst>
          </p:cNvPr>
          <p:cNvSpPr>
            <a:spLocks noGrp="1"/>
          </p:cNvSpPr>
          <p:nvPr>
            <p:ph type="title"/>
          </p:nvPr>
        </p:nvSpPr>
        <p:spPr/>
        <p:txBody>
          <a:bodyPr>
            <a:normAutofit/>
          </a:bodyPr>
          <a:lstStyle/>
          <a:p>
            <a:r>
              <a:rPr lang="en-US" dirty="0" err="1"/>
              <a:t>Seguridad</a:t>
            </a:r>
            <a:r>
              <a:rPr lang="en-US" dirty="0"/>
              <a:t> y </a:t>
            </a:r>
            <a:r>
              <a:rPr lang="en-US" dirty="0" err="1"/>
              <a:t>Privacidad</a:t>
            </a:r>
            <a:endParaRPr lang="en-US" dirty="0"/>
          </a:p>
        </p:txBody>
      </p:sp>
      <p:sp>
        <p:nvSpPr>
          <p:cNvPr id="3" name="Slide Number Placeholder 2">
            <a:extLst>
              <a:ext uri="{FF2B5EF4-FFF2-40B4-BE49-F238E27FC236}">
                <a16:creationId xmlns:a16="http://schemas.microsoft.com/office/drawing/2014/main" id="{FD9B62BC-0BC8-4D04-B8CD-0910F6829B5B}"/>
              </a:ext>
            </a:extLst>
          </p:cNvPr>
          <p:cNvSpPr>
            <a:spLocks noGrp="1"/>
          </p:cNvSpPr>
          <p:nvPr>
            <p:ph type="sldNum" sz="quarter" idx="4294967295"/>
          </p:nvPr>
        </p:nvSpPr>
        <p:spPr>
          <a:xfrm>
            <a:off x="8610881" y="6120398"/>
            <a:ext cx="2890837" cy="365125"/>
          </a:xfrm>
        </p:spPr>
        <p:txBody>
          <a:bodyPr/>
          <a:lstStyle/>
          <a:p>
            <a:fld id="{58AE716E-68DD-2249-A7FA-8AEF0B14DF81}" type="slidenum">
              <a:rPr lang="en-US" smtClean="0"/>
              <a:pPr/>
              <a:t>3</a:t>
            </a:fld>
            <a:endParaRPr lang="en-US" dirty="0"/>
          </a:p>
        </p:txBody>
      </p:sp>
    </p:spTree>
    <p:extLst>
      <p:ext uri="{BB962C8B-B14F-4D97-AF65-F5344CB8AC3E}">
        <p14:creationId xmlns:p14="http://schemas.microsoft.com/office/powerpoint/2010/main" val="90366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3032" y="1825625"/>
            <a:ext cx="6858000" cy="4567154"/>
          </a:xfrm>
        </p:spPr>
        <p:txBody>
          <a:bodyPr>
            <a:normAutofit fontScale="92500" lnSpcReduction="20000"/>
          </a:bodyPr>
          <a:lstStyle/>
          <a:p>
            <a:pPr marL="0" indent="0">
              <a:buNone/>
            </a:pPr>
            <a:r>
              <a:rPr lang="es-PR" sz="3200" dirty="0"/>
              <a:t>Se requiere la autorización del padre/guardián para que un estudiante pueda participar en una sesión de evaluación remota</a:t>
            </a:r>
          </a:p>
          <a:p>
            <a:pPr marL="0" indent="0">
              <a:buNone/>
            </a:pPr>
            <a:endParaRPr lang="es-PR" sz="2600" dirty="0"/>
          </a:p>
          <a:p>
            <a:pPr marL="0" indent="0">
              <a:buNone/>
            </a:pPr>
            <a:r>
              <a:rPr lang="es-PR" sz="2600" dirty="0"/>
              <a:t>Adicionalmente su distrito también puede requerir que provea autorización para el uso de una cámara de web, un micrófono, y un audio durante la sesión de evaluación </a:t>
            </a:r>
          </a:p>
          <a:p>
            <a:pPr marL="0" indent="0">
              <a:buNone/>
            </a:pPr>
            <a:endParaRPr lang="es-PR" i="1" dirty="0"/>
          </a:p>
          <a:p>
            <a:pPr marL="0" indent="0">
              <a:buNone/>
            </a:pPr>
            <a:r>
              <a:rPr lang="es-PR" i="1" dirty="0"/>
              <a:t>La autorización de estas herramientas ayudará a que el administrador de evaluaciones pueda monitorear y comunicarse con el estudiante durante la sesión de evaluación</a:t>
            </a:r>
          </a:p>
        </p:txBody>
      </p:sp>
      <p:sp>
        <p:nvSpPr>
          <p:cNvPr id="3" name="Slide Number Placeholder 2">
            <a:extLst>
              <a:ext uri="{FF2B5EF4-FFF2-40B4-BE49-F238E27FC236}">
                <a16:creationId xmlns:a16="http://schemas.microsoft.com/office/drawing/2014/main" id="{8F7610FB-4B0B-41C6-919C-407F57309896}"/>
              </a:ext>
            </a:extLst>
          </p:cNvPr>
          <p:cNvSpPr>
            <a:spLocks noGrp="1"/>
          </p:cNvSpPr>
          <p:nvPr>
            <p:ph type="sldNum" sz="quarter" idx="12"/>
          </p:nvPr>
        </p:nvSpPr>
        <p:spPr/>
        <p:txBody>
          <a:bodyPr/>
          <a:lstStyle/>
          <a:p>
            <a:fld id="{58AE716E-68DD-2249-A7FA-8AEF0B14DF81}" type="slidenum">
              <a:rPr lang="en-US" smtClean="0"/>
              <a:pPr/>
              <a:t>4</a:t>
            </a:fld>
            <a:endParaRPr lang="en-US" dirty="0"/>
          </a:p>
        </p:txBody>
      </p:sp>
      <p:sp>
        <p:nvSpPr>
          <p:cNvPr id="5" name="Title 4">
            <a:extLst>
              <a:ext uri="{FF2B5EF4-FFF2-40B4-BE49-F238E27FC236}">
                <a16:creationId xmlns:a16="http://schemas.microsoft.com/office/drawing/2014/main" id="{04B49859-10DD-4385-924E-6F5311BB6DBE}"/>
              </a:ext>
            </a:extLst>
          </p:cNvPr>
          <p:cNvSpPr>
            <a:spLocks noGrp="1"/>
          </p:cNvSpPr>
          <p:nvPr>
            <p:ph type="title"/>
          </p:nvPr>
        </p:nvSpPr>
        <p:spPr/>
        <p:txBody>
          <a:bodyPr>
            <a:normAutofit/>
          </a:bodyPr>
          <a:lstStyle/>
          <a:p>
            <a:r>
              <a:rPr lang="es-PR" dirty="0"/>
              <a:t>Autorización</a:t>
            </a:r>
          </a:p>
        </p:txBody>
      </p:sp>
      <p:pic>
        <p:nvPicPr>
          <p:cNvPr id="2" name="Picture 1"/>
          <p:cNvPicPr>
            <a:picLocks noChangeAspect="1"/>
          </p:cNvPicPr>
          <p:nvPr/>
        </p:nvPicPr>
        <p:blipFill>
          <a:blip r:embed="rId3"/>
          <a:stretch>
            <a:fillRect/>
          </a:stretch>
        </p:blipFill>
        <p:spPr>
          <a:xfrm>
            <a:off x="7848600" y="1580724"/>
            <a:ext cx="3736818" cy="4741631"/>
          </a:xfrm>
          <a:prstGeom prst="rect">
            <a:avLst/>
          </a:prstGeom>
        </p:spPr>
      </p:pic>
    </p:spTree>
    <p:extLst>
      <p:ext uri="{BB962C8B-B14F-4D97-AF65-F5344CB8AC3E}">
        <p14:creationId xmlns:p14="http://schemas.microsoft.com/office/powerpoint/2010/main" val="36278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C31B-847B-4E05-A6B2-711CAFD48B55}"/>
              </a:ext>
            </a:extLst>
          </p:cNvPr>
          <p:cNvSpPr>
            <a:spLocks noGrp="1"/>
          </p:cNvSpPr>
          <p:nvPr>
            <p:ph type="ctrTitle"/>
          </p:nvPr>
        </p:nvSpPr>
        <p:spPr/>
        <p:txBody>
          <a:bodyPr/>
          <a:lstStyle/>
          <a:p>
            <a:r>
              <a:rPr lang="es-PR" b="1" dirty="0"/>
              <a:t>Antes de la prueba</a:t>
            </a:r>
          </a:p>
        </p:txBody>
      </p:sp>
    </p:spTree>
    <p:extLst>
      <p:ext uri="{BB962C8B-B14F-4D97-AF65-F5344CB8AC3E}">
        <p14:creationId xmlns:p14="http://schemas.microsoft.com/office/powerpoint/2010/main" val="200749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1700463"/>
            <a:ext cx="10784542" cy="4602366"/>
          </a:xfrm>
        </p:spPr>
        <p:txBody>
          <a:bodyPr>
            <a:normAutofit/>
          </a:bodyPr>
          <a:lstStyle/>
          <a:p>
            <a:pPr marL="0" indent="0">
              <a:lnSpc>
                <a:spcPct val="110000"/>
              </a:lnSpc>
              <a:spcBef>
                <a:spcPts val="1200"/>
              </a:spcBef>
              <a:buNone/>
            </a:pPr>
            <a:r>
              <a:rPr lang="es-PR" sz="2800" b="1" dirty="0"/>
              <a:t>Antes de tomar la evaluación remota, verifique que tenga todo el hardware y software necesarios para que el sistema funcione apropiadamente</a:t>
            </a:r>
          </a:p>
          <a:p>
            <a:pPr marL="0" indent="0">
              <a:lnSpc>
                <a:spcPct val="110000"/>
              </a:lnSpc>
              <a:spcBef>
                <a:spcPts val="1200"/>
              </a:spcBef>
              <a:buNone/>
            </a:pPr>
            <a:r>
              <a:rPr lang="en-US" dirty="0"/>
              <a:t>Hardware y Software </a:t>
            </a:r>
            <a:r>
              <a:rPr lang="es-PR" dirty="0"/>
              <a:t>requerido</a:t>
            </a:r>
            <a:r>
              <a:rPr lang="en-US" dirty="0"/>
              <a:t>:</a:t>
            </a:r>
          </a:p>
          <a:p>
            <a:pPr marL="342900" indent="-342900">
              <a:lnSpc>
                <a:spcPct val="110000"/>
              </a:lnSpc>
              <a:spcBef>
                <a:spcPts val="1200"/>
              </a:spcBef>
              <a:spcAft>
                <a:spcPts val="600"/>
              </a:spcAft>
              <a:tabLst>
                <a:tab pos="457200" algn="l"/>
              </a:tabLst>
            </a:pPr>
            <a:r>
              <a:rPr lang="es-ES" sz="2000" dirty="0"/>
              <a:t>Asegúrese de que su estudiante tenga instalado el </a:t>
            </a:r>
            <a:r>
              <a:rPr lang="es-ES" sz="2000" b="1" dirty="0"/>
              <a:t>Navegador Seguro</a:t>
            </a:r>
            <a:r>
              <a:rPr lang="es-ES" sz="2000" dirty="0"/>
              <a:t>:</a:t>
            </a:r>
          </a:p>
          <a:p>
            <a:pPr marL="800100" lvl="1" indent="-342900">
              <a:lnSpc>
                <a:spcPct val="110000"/>
              </a:lnSpc>
              <a:spcBef>
                <a:spcPts val="1200"/>
              </a:spcBef>
              <a:spcAft>
                <a:spcPts val="600"/>
              </a:spcAft>
              <a:tabLst>
                <a:tab pos="457200" algn="l"/>
              </a:tabLst>
            </a:pPr>
            <a:r>
              <a:rPr lang="es-PR" sz="2000" dirty="0">
                <a:ea typeface="Calibri" panose="020F0502020204030204" pitchFamily="34" charset="0"/>
                <a:cs typeface="Times New Roman"/>
              </a:rPr>
              <a:t>Verifique que su distrito o escuela haya instalado el </a:t>
            </a:r>
            <a:r>
              <a:rPr lang="es-PR" sz="2000" b="1" dirty="0">
                <a:ea typeface="Calibri" panose="020F0502020204030204" pitchFamily="34" charset="0"/>
                <a:cs typeface="Times New Roman"/>
              </a:rPr>
              <a:t>Navegador Seguro </a:t>
            </a:r>
            <a:r>
              <a:rPr lang="es-PR" sz="2000" dirty="0">
                <a:ea typeface="Calibri" panose="020F0502020204030204" pitchFamily="34" charset="0"/>
                <a:cs typeface="Times New Roman"/>
              </a:rPr>
              <a:t>en la computadora</a:t>
            </a:r>
          </a:p>
          <a:p>
            <a:pPr marL="800100" lvl="1" indent="-342900">
              <a:lnSpc>
                <a:spcPct val="110000"/>
              </a:lnSpc>
              <a:spcBef>
                <a:spcPts val="1200"/>
              </a:spcBef>
              <a:spcAft>
                <a:spcPts val="600"/>
              </a:spcAft>
              <a:tabLst>
                <a:tab pos="457200" algn="l"/>
              </a:tabLst>
            </a:pPr>
            <a:r>
              <a:rPr lang="es-PR" sz="2000" dirty="0">
                <a:ea typeface="Calibri" panose="020F0502020204030204" pitchFamily="34" charset="0"/>
                <a:cs typeface="Times New Roman"/>
              </a:rPr>
              <a:t>Si su computadora/dispositivo no tiene el </a:t>
            </a:r>
            <a:r>
              <a:rPr lang="es-PR" sz="2000" b="1" dirty="0">
                <a:ea typeface="Calibri" panose="020F0502020204030204" pitchFamily="34" charset="0"/>
                <a:cs typeface="Times New Roman"/>
              </a:rPr>
              <a:t>Navegador Seguro </a:t>
            </a:r>
            <a:r>
              <a:rPr lang="es-PR" sz="2000" dirty="0">
                <a:ea typeface="Calibri" panose="020F0502020204030204" pitchFamily="34" charset="0"/>
                <a:cs typeface="Times New Roman"/>
              </a:rPr>
              <a:t>instalado por favor comuníquese con su escuela o distrito para instalación. La participación en una sesión evaluación remota requiere tener este navegador instalado</a:t>
            </a:r>
            <a:r>
              <a:rPr lang="en-US" sz="2000" dirty="0">
                <a:ea typeface="Calibri" panose="020F0502020204030204" pitchFamily="34" charset="0"/>
                <a:cs typeface="Times New Roman"/>
              </a:rPr>
              <a:t> </a:t>
            </a:r>
            <a:r>
              <a:rPr lang="es-PR" sz="2000" dirty="0">
                <a:ea typeface="Calibri" panose="020F0502020204030204" pitchFamily="34" charset="0"/>
                <a:cs typeface="Times New Roman"/>
              </a:rPr>
              <a:t>en</a:t>
            </a:r>
            <a:r>
              <a:rPr lang="en-US" sz="2000" dirty="0">
                <a:ea typeface="Calibri" panose="020F0502020204030204" pitchFamily="34" charset="0"/>
                <a:cs typeface="Times New Roman"/>
              </a:rPr>
              <a:t> </a:t>
            </a:r>
            <a:r>
              <a:rPr lang="es-PR" sz="2000" dirty="0">
                <a:ea typeface="Calibri" panose="020F0502020204030204" pitchFamily="34" charset="0"/>
                <a:cs typeface="Times New Roman"/>
              </a:rPr>
              <a:t>su</a:t>
            </a:r>
            <a:r>
              <a:rPr lang="en-US" sz="2000" dirty="0">
                <a:ea typeface="Calibri" panose="020F0502020204030204" pitchFamily="34" charset="0"/>
                <a:cs typeface="Times New Roman"/>
              </a:rPr>
              <a:t> </a:t>
            </a:r>
            <a:r>
              <a:rPr lang="es-PR" sz="2000" dirty="0">
                <a:ea typeface="Calibri" panose="020F0502020204030204" pitchFamily="34" charset="0"/>
                <a:cs typeface="Times New Roman"/>
              </a:rPr>
              <a:t>computadora/dispositivo</a:t>
            </a:r>
            <a:r>
              <a:rPr lang="en-US" sz="2000" dirty="0">
                <a:ea typeface="Calibri" panose="020F0502020204030204" pitchFamily="34" charset="0"/>
                <a:cs typeface="Times New Roman"/>
              </a:rPr>
              <a:t>. </a:t>
            </a:r>
          </a:p>
        </p:txBody>
      </p:sp>
      <p:sp>
        <p:nvSpPr>
          <p:cNvPr id="3" name="Slide Number Placeholder 2">
            <a:extLst>
              <a:ext uri="{FF2B5EF4-FFF2-40B4-BE49-F238E27FC236}">
                <a16:creationId xmlns:a16="http://schemas.microsoft.com/office/drawing/2014/main" id="{B6FB0ADB-0576-47CA-BED6-1A89829109F8}"/>
              </a:ext>
            </a:extLst>
          </p:cNvPr>
          <p:cNvSpPr>
            <a:spLocks noGrp="1"/>
          </p:cNvSpPr>
          <p:nvPr>
            <p:ph type="sldNum" sz="quarter" idx="12"/>
          </p:nvPr>
        </p:nvSpPr>
        <p:spPr/>
        <p:txBody>
          <a:bodyPr/>
          <a:lstStyle/>
          <a:p>
            <a:fld id="{58AE716E-68DD-2249-A7FA-8AEF0B14DF81}" type="slidenum">
              <a:rPr lang="en-US" smtClean="0"/>
              <a:pPr/>
              <a:t>6</a:t>
            </a:fld>
            <a:endParaRPr lang="en-US" dirty="0"/>
          </a:p>
        </p:txBody>
      </p:sp>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a:xfrm>
            <a:off x="206829" y="457200"/>
            <a:ext cx="11789228" cy="1026460"/>
          </a:xfrm>
        </p:spPr>
        <p:txBody>
          <a:bodyPr>
            <a:noAutofit/>
          </a:bodyPr>
          <a:lstStyle/>
          <a:p>
            <a:r>
              <a:rPr lang="es-PR" sz="4000" dirty="0"/>
              <a:t>Equipo (hardware) y Programas (software) de computadora</a:t>
            </a:r>
          </a:p>
        </p:txBody>
      </p:sp>
      <p:pic>
        <p:nvPicPr>
          <p:cNvPr id="7" name="Picture 6" descr="OSAS Secure Browser image"/>
          <p:cNvPicPr>
            <a:picLocks noChangeAspect="1"/>
          </p:cNvPicPr>
          <p:nvPr/>
        </p:nvPicPr>
        <p:blipFill>
          <a:blip r:embed="rId3"/>
          <a:stretch>
            <a:fillRect/>
          </a:stretch>
        </p:blipFill>
        <p:spPr>
          <a:xfrm>
            <a:off x="8534399" y="3575062"/>
            <a:ext cx="669006" cy="690133"/>
          </a:xfrm>
          <a:prstGeom prst="rect">
            <a:avLst/>
          </a:prstGeom>
          <a:ln>
            <a:solidFill>
              <a:schemeClr val="tx1"/>
            </a:solidFill>
          </a:ln>
        </p:spPr>
      </p:pic>
    </p:spTree>
    <p:extLst>
      <p:ext uri="{BB962C8B-B14F-4D97-AF65-F5344CB8AC3E}">
        <p14:creationId xmlns:p14="http://schemas.microsoft.com/office/powerpoint/2010/main" val="241286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1858593"/>
            <a:ext cx="10784542" cy="4555958"/>
          </a:xfrm>
        </p:spPr>
        <p:txBody>
          <a:bodyPr>
            <a:normAutofit/>
          </a:bodyPr>
          <a:lstStyle/>
          <a:p>
            <a:pPr>
              <a:lnSpc>
                <a:spcPct val="110000"/>
              </a:lnSpc>
              <a:spcBef>
                <a:spcPts val="1200"/>
              </a:spcBef>
              <a:spcAft>
                <a:spcPts val="600"/>
              </a:spcAft>
              <a:tabLst>
                <a:tab pos="457200" algn="l"/>
              </a:tabLst>
            </a:pPr>
            <a:r>
              <a:rPr lang="es-PR" sz="2800" dirty="0">
                <a:ea typeface="Calibri" panose="020F0502020204030204" pitchFamily="34" charset="0"/>
                <a:cs typeface="Times New Roman"/>
              </a:rPr>
              <a:t>Estudiantes tendrán acceso de comunicación en tiempo real con el maestro o administrador de evaluación durante la prueba. </a:t>
            </a:r>
          </a:p>
          <a:p>
            <a:pPr marL="342900" indent="-342900">
              <a:lnSpc>
                <a:spcPct val="110000"/>
              </a:lnSpc>
              <a:spcBef>
                <a:spcPts val="1200"/>
              </a:spcBef>
              <a:spcAft>
                <a:spcPts val="600"/>
              </a:spcAft>
              <a:tabLst>
                <a:tab pos="457200" algn="l"/>
              </a:tabLst>
            </a:pPr>
            <a:r>
              <a:rPr lang="es-PR" sz="2800" dirty="0">
                <a:ea typeface="Calibri" panose="020F0502020204030204" pitchFamily="34" charset="0"/>
                <a:cs typeface="Times New Roman"/>
              </a:rPr>
              <a:t>Estudiantes</a:t>
            </a:r>
            <a:r>
              <a:rPr lang="en-US" sz="2800" dirty="0">
                <a:ea typeface="Calibri" panose="020F0502020204030204" pitchFamily="34" charset="0"/>
                <a:cs typeface="Times New Roman"/>
              </a:rPr>
              <a:t> el </a:t>
            </a:r>
            <a:r>
              <a:rPr lang="es-PR" sz="2800" dirty="0">
                <a:ea typeface="Calibri" panose="020F0502020204030204" pitchFamily="34" charset="0"/>
                <a:cs typeface="Times New Roman"/>
              </a:rPr>
              <a:t>cual</a:t>
            </a:r>
            <a:r>
              <a:rPr lang="en-US" sz="2800" dirty="0">
                <a:ea typeface="Calibri" panose="020F0502020204030204" pitchFamily="34" charset="0"/>
                <a:cs typeface="Times New Roman"/>
              </a:rPr>
              <a:t> </a:t>
            </a:r>
            <a:r>
              <a:rPr lang="es-PR" sz="2800" dirty="0">
                <a:ea typeface="Calibri" panose="020F0502020204030204" pitchFamily="34" charset="0"/>
                <a:cs typeface="Times New Roman"/>
              </a:rPr>
              <a:t>sus</a:t>
            </a:r>
            <a:r>
              <a:rPr lang="en-US" sz="2800" dirty="0">
                <a:ea typeface="Calibri" panose="020F0502020204030204" pitchFamily="34" charset="0"/>
                <a:cs typeface="Times New Roman"/>
              </a:rPr>
              <a:t> </a:t>
            </a:r>
            <a:r>
              <a:rPr lang="es-PR" sz="2800" dirty="0">
                <a:ea typeface="Calibri" panose="020F0502020204030204" pitchFamily="34" charset="0"/>
                <a:cs typeface="Times New Roman"/>
              </a:rPr>
              <a:t>padres/guardianes</a:t>
            </a:r>
            <a:r>
              <a:rPr lang="en-US" sz="2800" dirty="0">
                <a:ea typeface="Calibri" panose="020F0502020204030204" pitchFamily="34" charset="0"/>
                <a:cs typeface="Times New Roman"/>
              </a:rPr>
              <a:t> </a:t>
            </a:r>
            <a:r>
              <a:rPr lang="es-PR" sz="2800" dirty="0">
                <a:ea typeface="Calibri" panose="020F0502020204030204" pitchFamily="34" charset="0"/>
                <a:cs typeface="Times New Roman"/>
              </a:rPr>
              <a:t>autorizaron </a:t>
            </a:r>
            <a:r>
              <a:rPr lang="en-US" sz="2800" dirty="0">
                <a:ea typeface="Calibri" panose="020F0502020204030204" pitchFamily="34" charset="0"/>
                <a:cs typeface="Times New Roman"/>
              </a:rPr>
              <a:t>el </a:t>
            </a:r>
            <a:r>
              <a:rPr lang="es-ES" sz="2800" dirty="0"/>
              <a:t>uso de video</a:t>
            </a:r>
            <a:r>
              <a:rPr lang="en-US" sz="2800" dirty="0">
                <a:ea typeface="Calibri" panose="020F0502020204030204" pitchFamily="34" charset="0"/>
                <a:cs typeface="Times New Roman"/>
              </a:rPr>
              <a:t>, </a:t>
            </a:r>
            <a:r>
              <a:rPr lang="es-PR" sz="2800" dirty="0">
                <a:ea typeface="Calibri" panose="020F0502020204030204" pitchFamily="34" charset="0"/>
                <a:cs typeface="Times New Roman"/>
              </a:rPr>
              <a:t>necesitaran</a:t>
            </a:r>
            <a:r>
              <a:rPr lang="en-US" sz="2800" dirty="0">
                <a:ea typeface="Calibri" panose="020F0502020204030204" pitchFamily="34" charset="0"/>
                <a:cs typeface="Times New Roman"/>
              </a:rPr>
              <a:t> </a:t>
            </a:r>
            <a:r>
              <a:rPr lang="es-PR" sz="2800" dirty="0">
                <a:ea typeface="Calibri" panose="020F0502020204030204" pitchFamily="34" charset="0"/>
                <a:cs typeface="Times New Roman"/>
              </a:rPr>
              <a:t>una</a:t>
            </a:r>
            <a:r>
              <a:rPr lang="en-US" sz="2800" dirty="0">
                <a:ea typeface="Calibri" panose="020F0502020204030204" pitchFamily="34" charset="0"/>
                <a:cs typeface="Times New Roman"/>
              </a:rPr>
              <a:t> </a:t>
            </a:r>
            <a:r>
              <a:rPr lang="es-ES" sz="2800" dirty="0"/>
              <a:t>cámara de web,</a:t>
            </a:r>
            <a:r>
              <a:rPr lang="en-US" sz="2800" dirty="0">
                <a:ea typeface="Calibri" panose="020F0502020204030204" pitchFamily="34" charset="0"/>
                <a:cs typeface="Times New Roman"/>
              </a:rPr>
              <a:t> un </a:t>
            </a:r>
            <a:r>
              <a:rPr lang="es-ES" sz="2800" dirty="0"/>
              <a:t>micrófono, y bocinas.</a:t>
            </a:r>
          </a:p>
          <a:p>
            <a:pPr marL="342900" indent="-342900">
              <a:lnSpc>
                <a:spcPct val="110000"/>
              </a:lnSpc>
              <a:spcBef>
                <a:spcPts val="1200"/>
              </a:spcBef>
              <a:spcAft>
                <a:spcPts val="600"/>
              </a:spcAft>
              <a:tabLst>
                <a:tab pos="457200" algn="l"/>
              </a:tabLst>
            </a:pPr>
            <a:r>
              <a:rPr lang="es-ES" sz="2800" dirty="0"/>
              <a:t>Estudiante que necesiten acomodaciones de evaluaciones aprobados específicos como por ejemplo: lector de pantalla, conversión de voz a texto, etc. Asegure que estos estén funcionando correctamente antes del día de la prueba. </a:t>
            </a:r>
            <a:endParaRPr lang="en-US" sz="2800" dirty="0">
              <a:ea typeface="Calibri" panose="020F0502020204030204" pitchFamily="34" charset="0"/>
              <a:cs typeface="Times New Roman" panose="02020603050405020304" pitchFamily="18" charset="0"/>
            </a:endParaRPr>
          </a:p>
          <a:p>
            <a:pPr marL="0" indent="0">
              <a:buNone/>
            </a:pPr>
            <a:endParaRPr lang="en-US" sz="2800" dirty="0"/>
          </a:p>
        </p:txBody>
      </p:sp>
      <p:sp>
        <p:nvSpPr>
          <p:cNvPr id="3" name="Slide Number Placeholder 2">
            <a:extLst>
              <a:ext uri="{FF2B5EF4-FFF2-40B4-BE49-F238E27FC236}">
                <a16:creationId xmlns:a16="http://schemas.microsoft.com/office/drawing/2014/main" id="{B6FB0ADB-0576-47CA-BED6-1A89829109F8}"/>
              </a:ext>
            </a:extLst>
          </p:cNvPr>
          <p:cNvSpPr>
            <a:spLocks noGrp="1"/>
          </p:cNvSpPr>
          <p:nvPr>
            <p:ph type="sldNum" sz="quarter" idx="12"/>
          </p:nvPr>
        </p:nvSpPr>
        <p:spPr/>
        <p:txBody>
          <a:bodyPr/>
          <a:lstStyle/>
          <a:p>
            <a:fld id="{58AE716E-68DD-2249-A7FA-8AEF0B14DF81}" type="slidenum">
              <a:rPr lang="en-US" smtClean="0"/>
              <a:pPr/>
              <a:t>7</a:t>
            </a:fld>
            <a:endParaRPr lang="en-US" dirty="0"/>
          </a:p>
        </p:txBody>
      </p:sp>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p:txBody>
          <a:bodyPr>
            <a:normAutofit fontScale="90000"/>
          </a:bodyPr>
          <a:lstStyle/>
          <a:p>
            <a:r>
              <a:rPr lang="es-PR" dirty="0"/>
              <a:t>Asegúrese que tenga el hardware y el software apropiados</a:t>
            </a:r>
          </a:p>
        </p:txBody>
      </p:sp>
    </p:spTree>
    <p:extLst>
      <p:ext uri="{BB962C8B-B14F-4D97-AF65-F5344CB8AC3E}">
        <p14:creationId xmlns:p14="http://schemas.microsoft.com/office/powerpoint/2010/main" val="355902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93F1AA-BC1E-42A0-ADC0-17D1CEF71050}"/>
              </a:ext>
            </a:extLst>
          </p:cNvPr>
          <p:cNvSpPr>
            <a:spLocks noGrp="1"/>
          </p:cNvSpPr>
          <p:nvPr>
            <p:ph type="sldNum" sz="quarter" idx="12"/>
          </p:nvPr>
        </p:nvSpPr>
        <p:spPr/>
        <p:txBody>
          <a:bodyPr/>
          <a:lstStyle/>
          <a:p>
            <a:fld id="{58AE716E-68DD-2249-A7FA-8AEF0B14DF81}" type="slidenum">
              <a:rPr lang="en-US" smtClean="0"/>
              <a:pPr/>
              <a:t>8</a:t>
            </a:fld>
            <a:endParaRPr lang="en-US" dirty="0"/>
          </a:p>
        </p:txBody>
      </p:sp>
      <p:sp>
        <p:nvSpPr>
          <p:cNvPr id="5" name="Title 4">
            <a:extLst>
              <a:ext uri="{FF2B5EF4-FFF2-40B4-BE49-F238E27FC236}">
                <a16:creationId xmlns:a16="http://schemas.microsoft.com/office/drawing/2014/main" id="{0A52C745-8E1F-423F-AFF3-148208DFC909}"/>
              </a:ext>
            </a:extLst>
          </p:cNvPr>
          <p:cNvSpPr>
            <a:spLocks noGrp="1"/>
          </p:cNvSpPr>
          <p:nvPr>
            <p:ph type="title"/>
          </p:nvPr>
        </p:nvSpPr>
        <p:spPr/>
        <p:txBody>
          <a:bodyPr>
            <a:normAutofit/>
          </a:bodyPr>
          <a:lstStyle/>
          <a:p>
            <a:r>
              <a:rPr lang="es-PR" b="1" dirty="0"/>
              <a:t>Como verificar su conexión de internet?</a:t>
            </a:r>
          </a:p>
        </p:txBody>
      </p:sp>
      <p:sp>
        <p:nvSpPr>
          <p:cNvPr id="11" name="TextBox 10">
            <a:extLst>
              <a:ext uri="{FF2B5EF4-FFF2-40B4-BE49-F238E27FC236}">
                <a16:creationId xmlns:a16="http://schemas.microsoft.com/office/drawing/2014/main" id="{ED01FFCA-BC64-47BB-B698-BE6E0B29CDDA}"/>
              </a:ext>
            </a:extLst>
          </p:cNvPr>
          <p:cNvSpPr txBox="1"/>
          <p:nvPr/>
        </p:nvSpPr>
        <p:spPr>
          <a:xfrm>
            <a:off x="2021599" y="6090974"/>
            <a:ext cx="8175695" cy="369332"/>
          </a:xfrm>
          <a:prstGeom prst="rect">
            <a:avLst/>
          </a:prstGeom>
          <a:noFill/>
        </p:spPr>
        <p:txBody>
          <a:bodyPr wrap="square">
            <a:spAutoFit/>
          </a:bodyPr>
          <a:lstStyle/>
          <a:p>
            <a:pPr algn="ctr"/>
            <a:r>
              <a:rPr lang="en-US" u="sng" dirty="0">
                <a:hlinkClick r:id="rId3"/>
              </a:rPr>
              <a:t>https://bit.ly/Check_My_Speed</a:t>
            </a:r>
            <a:r>
              <a:rPr lang="en-US" u="sng" dirty="0"/>
              <a:t> </a:t>
            </a:r>
            <a:endParaRPr lang="en-US" sz="1600" dirty="0">
              <a:solidFill>
                <a:srgbClr val="53565A"/>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descr="How to test you internet speed screenshot for remote testing check">
            <a:extLst>
              <a:ext uri="{FF2B5EF4-FFF2-40B4-BE49-F238E27FC236}">
                <a16:creationId xmlns:a16="http://schemas.microsoft.com/office/drawing/2014/main" id="{8B5866A8-4282-4A0B-BDC6-8DD9E29AC93C}"/>
              </a:ext>
            </a:extLst>
          </p:cNvPr>
          <p:cNvGrpSpPr/>
          <p:nvPr/>
        </p:nvGrpSpPr>
        <p:grpSpPr>
          <a:xfrm>
            <a:off x="2855495" y="1600200"/>
            <a:ext cx="6504884" cy="2743200"/>
            <a:chOff x="505131" y="1103218"/>
            <a:chExt cx="6762592" cy="2896103"/>
          </a:xfrm>
        </p:grpSpPr>
        <p:pic>
          <p:nvPicPr>
            <p:cNvPr id="17" name="Picture 16" descr="bandwidth diagnostic test box">
              <a:extLst>
                <a:ext uri="{FF2B5EF4-FFF2-40B4-BE49-F238E27FC236}">
                  <a16:creationId xmlns:a16="http://schemas.microsoft.com/office/drawing/2014/main" id="{E1F721B3-D140-45AD-B9E1-EB55712DD5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8365"/>
            <a:stretch/>
          </p:blipFill>
          <p:spPr>
            <a:xfrm>
              <a:off x="809688" y="1103218"/>
              <a:ext cx="6458035" cy="28961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8" name="Arrow: Right 17">
              <a:extLst>
                <a:ext uri="{FF2B5EF4-FFF2-40B4-BE49-F238E27FC236}">
                  <a16:creationId xmlns:a16="http://schemas.microsoft.com/office/drawing/2014/main" id="{48F59F16-9D21-4F79-8535-DA5F2AA36D73}"/>
                </a:ext>
              </a:extLst>
            </p:cNvPr>
            <p:cNvSpPr/>
            <p:nvPr/>
          </p:nvSpPr>
          <p:spPr>
            <a:xfrm>
              <a:off x="505131" y="1865624"/>
              <a:ext cx="995516" cy="516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Oval 18">
              <a:extLst>
                <a:ext uri="{FF2B5EF4-FFF2-40B4-BE49-F238E27FC236}">
                  <a16:creationId xmlns:a16="http://schemas.microsoft.com/office/drawing/2014/main" id="{15461945-ECF7-4B08-B6B1-2971953601C4}"/>
                </a:ext>
              </a:extLst>
            </p:cNvPr>
            <p:cNvSpPr/>
            <p:nvPr/>
          </p:nvSpPr>
          <p:spPr>
            <a:xfrm>
              <a:off x="3439570" y="2978799"/>
              <a:ext cx="1224117" cy="4730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0" name="Arrow: Right 19">
              <a:extLst>
                <a:ext uri="{FF2B5EF4-FFF2-40B4-BE49-F238E27FC236}">
                  <a16:creationId xmlns:a16="http://schemas.microsoft.com/office/drawing/2014/main" id="{594322F0-4CAD-49C1-BD3D-51A8432E0565}"/>
                </a:ext>
              </a:extLst>
            </p:cNvPr>
            <p:cNvSpPr/>
            <p:nvPr/>
          </p:nvSpPr>
          <p:spPr>
            <a:xfrm>
              <a:off x="505131" y="2551269"/>
              <a:ext cx="995516" cy="516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21" name="Picture 20" descr="Dowload Speed Test results ">
            <a:extLst>
              <a:ext uri="{FF2B5EF4-FFF2-40B4-BE49-F238E27FC236}">
                <a16:creationId xmlns:a16="http://schemas.microsoft.com/office/drawing/2014/main" id="{4F442816-0C30-44FA-8846-93E785D43B4A}"/>
              </a:ext>
            </a:extLst>
          </p:cNvPr>
          <p:cNvPicPr>
            <a:picLocks noChangeAspect="1"/>
          </p:cNvPicPr>
          <p:nvPr/>
        </p:nvPicPr>
        <p:blipFill>
          <a:blip r:embed="rId5"/>
          <a:stretch>
            <a:fillRect/>
          </a:stretch>
        </p:blipFill>
        <p:spPr>
          <a:xfrm>
            <a:off x="3510842" y="4560444"/>
            <a:ext cx="5491433" cy="12460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220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05EC5F-6D7E-4324-B000-A4E7AF86217F}"/>
              </a:ext>
            </a:extLst>
          </p:cNvPr>
          <p:cNvSpPr>
            <a:spLocks noGrp="1"/>
          </p:cNvSpPr>
          <p:nvPr>
            <p:ph type="title"/>
          </p:nvPr>
        </p:nvSpPr>
        <p:spPr>
          <a:xfrm>
            <a:off x="710248" y="-7197"/>
            <a:ext cx="10784542" cy="1026460"/>
          </a:xfrm>
        </p:spPr>
        <p:txBody>
          <a:bodyPr>
            <a:normAutofit/>
          </a:bodyPr>
          <a:lstStyle/>
          <a:p>
            <a:r>
              <a:rPr lang="es-PR" b="1" dirty="0"/>
              <a:t>Como verificar su hardware?</a:t>
            </a:r>
          </a:p>
        </p:txBody>
      </p:sp>
      <p:sp>
        <p:nvSpPr>
          <p:cNvPr id="3" name="Slide Number Placeholder 2">
            <a:extLst>
              <a:ext uri="{FF2B5EF4-FFF2-40B4-BE49-F238E27FC236}">
                <a16:creationId xmlns:a16="http://schemas.microsoft.com/office/drawing/2014/main" id="{11D35C40-E1D7-4627-A61E-A5232AF0E395}"/>
              </a:ext>
            </a:extLst>
          </p:cNvPr>
          <p:cNvSpPr>
            <a:spLocks noGrp="1"/>
          </p:cNvSpPr>
          <p:nvPr>
            <p:ph type="sldNum" sz="quarter" idx="4294967295"/>
          </p:nvPr>
        </p:nvSpPr>
        <p:spPr>
          <a:xfrm>
            <a:off x="8603953" y="6157934"/>
            <a:ext cx="2890837" cy="365125"/>
          </a:xfrm>
        </p:spPr>
        <p:txBody>
          <a:bodyPr/>
          <a:lstStyle/>
          <a:p>
            <a:fld id="{58AE716E-68DD-2249-A7FA-8AEF0B14DF81}" type="slidenum">
              <a:rPr lang="en-US" smtClean="0"/>
              <a:pPr/>
              <a:t>9</a:t>
            </a:fld>
            <a:endParaRPr lang="en-US" dirty="0"/>
          </a:p>
        </p:txBody>
      </p:sp>
      <p:sp>
        <p:nvSpPr>
          <p:cNvPr id="19" name="TextBox 18">
            <a:extLst>
              <a:ext uri="{FF2B5EF4-FFF2-40B4-BE49-F238E27FC236}">
                <a16:creationId xmlns:a16="http://schemas.microsoft.com/office/drawing/2014/main" id="{2E7BD3FE-C38C-4D78-A677-E1F98B841A6D}"/>
              </a:ext>
            </a:extLst>
          </p:cNvPr>
          <p:cNvSpPr txBox="1"/>
          <p:nvPr/>
        </p:nvSpPr>
        <p:spPr>
          <a:xfrm>
            <a:off x="440429" y="5565052"/>
            <a:ext cx="5363582" cy="369332"/>
          </a:xfrm>
          <a:prstGeom prst="rect">
            <a:avLst/>
          </a:prstGeom>
          <a:noFill/>
        </p:spPr>
        <p:txBody>
          <a:bodyPr wrap="square" rtlCol="0">
            <a:spAutoFit/>
          </a:bodyPr>
          <a:lstStyle/>
          <a:p>
            <a:pPr algn="ctr"/>
            <a:r>
              <a:rPr lang="en-US" u="sng" dirty="0">
                <a:hlinkClick r:id="rId3"/>
              </a:rPr>
              <a:t>https://bit.ly/Check_My_Speed</a:t>
            </a:r>
            <a:r>
              <a:rPr lang="en-US" u="sng" dirty="0"/>
              <a:t> </a:t>
            </a:r>
            <a:endParaRPr lang="en-US" sz="1600" dirty="0">
              <a:solidFill>
                <a:srgbClr val="53565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network diagnostic test webpage">
            <a:extLst>
              <a:ext uri="{FF2B5EF4-FFF2-40B4-BE49-F238E27FC236}">
                <a16:creationId xmlns:a16="http://schemas.microsoft.com/office/drawing/2014/main" id="{9BFC7E66-495B-4CBE-8464-219570CB7899}"/>
              </a:ext>
            </a:extLst>
          </p:cNvPr>
          <p:cNvPicPr/>
          <p:nvPr/>
        </p:nvPicPr>
        <p:blipFill>
          <a:blip r:embed="rId4"/>
          <a:stretch>
            <a:fillRect/>
          </a:stretch>
        </p:blipFill>
        <p:spPr>
          <a:xfrm>
            <a:off x="249587" y="2149363"/>
            <a:ext cx="5122236" cy="3221286"/>
          </a:xfrm>
          <a:prstGeom prst="rect">
            <a:avLst/>
          </a:prstGeom>
          <a:ln>
            <a:solidFill>
              <a:srgbClr val="A6A6A6"/>
            </a:solidFill>
          </a:ln>
        </p:spPr>
      </p:pic>
      <p:sp>
        <p:nvSpPr>
          <p:cNvPr id="20" name="Oval 19" descr="red oval for selecting audio and video checks">
            <a:extLst>
              <a:ext uri="{FF2B5EF4-FFF2-40B4-BE49-F238E27FC236}">
                <a16:creationId xmlns:a16="http://schemas.microsoft.com/office/drawing/2014/main" id="{563D6041-790B-4312-A2E1-720E5781E905}"/>
              </a:ext>
            </a:extLst>
          </p:cNvPr>
          <p:cNvSpPr/>
          <p:nvPr/>
        </p:nvSpPr>
        <p:spPr>
          <a:xfrm>
            <a:off x="1837013" y="4923177"/>
            <a:ext cx="989442" cy="4474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descr="camera and video test webpage and audio playback webpage">
            <a:extLst>
              <a:ext uri="{FF2B5EF4-FFF2-40B4-BE49-F238E27FC236}">
                <a16:creationId xmlns:a16="http://schemas.microsoft.com/office/drawing/2014/main" id="{A71BEBB6-006A-4EFC-89B7-E0CE15533D3C}"/>
              </a:ext>
            </a:extLst>
          </p:cNvPr>
          <p:cNvPicPr>
            <a:picLocks noChangeAspect="1"/>
          </p:cNvPicPr>
          <p:nvPr/>
        </p:nvPicPr>
        <p:blipFill>
          <a:blip r:embed="rId5"/>
          <a:stretch>
            <a:fillRect/>
          </a:stretch>
        </p:blipFill>
        <p:spPr>
          <a:xfrm>
            <a:off x="5462416" y="1019263"/>
            <a:ext cx="3886400" cy="3581584"/>
          </a:xfrm>
          <a:prstGeom prst="rect">
            <a:avLst/>
          </a:prstGeom>
        </p:spPr>
      </p:pic>
      <p:pic>
        <p:nvPicPr>
          <p:cNvPr id="10" name="Picture 9" descr="microphone and video playback check webpage">
            <a:extLst>
              <a:ext uri="{FF2B5EF4-FFF2-40B4-BE49-F238E27FC236}">
                <a16:creationId xmlns:a16="http://schemas.microsoft.com/office/drawing/2014/main" id="{57D5846E-4257-458C-8278-012BB7CEF55B}"/>
              </a:ext>
            </a:extLst>
          </p:cNvPr>
          <p:cNvPicPr>
            <a:picLocks noChangeAspect="1"/>
          </p:cNvPicPr>
          <p:nvPr/>
        </p:nvPicPr>
        <p:blipFill>
          <a:blip r:embed="rId6"/>
          <a:stretch>
            <a:fillRect/>
          </a:stretch>
        </p:blipFill>
        <p:spPr>
          <a:xfrm>
            <a:off x="8222928" y="2576349"/>
            <a:ext cx="3716295" cy="3589603"/>
          </a:xfrm>
          <a:prstGeom prst="rect">
            <a:avLst/>
          </a:prstGeom>
        </p:spPr>
      </p:pic>
      <p:grpSp>
        <p:nvGrpSpPr>
          <p:cNvPr id="2" name="Group 1" descr="two red arrows showing where to clecik on the screen for testing cameras and audio playback on webpage">
            <a:extLst>
              <a:ext uri="{FF2B5EF4-FFF2-40B4-BE49-F238E27FC236}">
                <a16:creationId xmlns:a16="http://schemas.microsoft.com/office/drawing/2014/main" id="{062CCD34-8089-45C4-9126-05A855A5123A}"/>
              </a:ext>
            </a:extLst>
          </p:cNvPr>
          <p:cNvGrpSpPr/>
          <p:nvPr/>
        </p:nvGrpSpPr>
        <p:grpSpPr>
          <a:xfrm>
            <a:off x="6460550" y="1062606"/>
            <a:ext cx="874588" cy="2649805"/>
            <a:chOff x="7682929" y="-1068249"/>
            <a:chExt cx="874588" cy="2649805"/>
          </a:xfrm>
        </p:grpSpPr>
        <p:sp>
          <p:nvSpPr>
            <p:cNvPr id="21" name="Arrow: Left 20">
              <a:extLst>
                <a:ext uri="{FF2B5EF4-FFF2-40B4-BE49-F238E27FC236}">
                  <a16:creationId xmlns:a16="http://schemas.microsoft.com/office/drawing/2014/main" id="{77A14317-B244-4DA4-92A5-AB71525A69FD}"/>
                </a:ext>
              </a:extLst>
            </p:cNvPr>
            <p:cNvSpPr/>
            <p:nvPr/>
          </p:nvSpPr>
          <p:spPr>
            <a:xfrm>
              <a:off x="7682929" y="-1068249"/>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Arrow: Left 22">
              <a:extLst>
                <a:ext uri="{FF2B5EF4-FFF2-40B4-BE49-F238E27FC236}">
                  <a16:creationId xmlns:a16="http://schemas.microsoft.com/office/drawing/2014/main" id="{54F28B95-3895-4F92-9714-BD105690D82D}"/>
                </a:ext>
              </a:extLst>
            </p:cNvPr>
            <p:cNvSpPr/>
            <p:nvPr/>
          </p:nvSpPr>
          <p:spPr>
            <a:xfrm>
              <a:off x="7974458" y="1302156"/>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7" name="Arrow: Left 16" descr="red arrow showing where to click on the screen for testing microphone">
            <a:extLst>
              <a:ext uri="{FF2B5EF4-FFF2-40B4-BE49-F238E27FC236}">
                <a16:creationId xmlns:a16="http://schemas.microsoft.com/office/drawing/2014/main" id="{E643D93D-5211-48EA-B208-551E001C729D}"/>
              </a:ext>
            </a:extLst>
          </p:cNvPr>
          <p:cNvSpPr/>
          <p:nvPr/>
        </p:nvSpPr>
        <p:spPr>
          <a:xfrm>
            <a:off x="9653547" y="2621066"/>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Arrow: Left 17" descr="red arrow showing where to click on the screen for testing video playback">
            <a:extLst>
              <a:ext uri="{FF2B5EF4-FFF2-40B4-BE49-F238E27FC236}">
                <a16:creationId xmlns:a16="http://schemas.microsoft.com/office/drawing/2014/main" id="{12EF4B6A-9271-4FE9-9333-109000A5CCF2}"/>
              </a:ext>
            </a:extLst>
          </p:cNvPr>
          <p:cNvSpPr/>
          <p:nvPr/>
        </p:nvSpPr>
        <p:spPr>
          <a:xfrm>
            <a:off x="9590471" y="4276731"/>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562260910"/>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CB27EC1B-AEAF-40BC-B6E0-F8F8A7EEF5F1}"/>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3328A15-D75C-459C-8AA4-82F34844FE1B}"/>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286A5D2-15A4-41D1-8564-02EEFFFA116F}"/>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9640A6B-AAF8-4218-A9EC-6BD5DDF9108F}"/>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D288583-56C6-472B-96C5-D52CDDAB7307}"/>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36377052-6E8A-492E-8071-9B53782DBF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826a7eb6-1fc1-4229-aedf-6a10bdcdc31e">New</Priority>
    <PublishingStartDate xmlns="http://schemas.microsoft.com/sharepoint/v3" xsi:nil="true"/>
    <PublishingExpirationDate xmlns="http://schemas.microsoft.com/sharepoint/v3" xsi:nil="true"/>
    <Estimated_x0020_Creation_x0020_Date xmlns="826a7eb6-1fc1-4229-aedf-6a10bdcdc31e" xsi:nil="true"/>
    <Remediation_x0020_Date xmlns="826a7eb6-1fc1-4229-aedf-6a10bdcdc31e">2023-04-05T14:50:24+00:00</Remediation_x0020_Date>
  </documentManagement>
</p:properties>
</file>

<file path=customXml/itemProps1.xml><?xml version="1.0" encoding="utf-8"?>
<ds:datastoreItem xmlns:ds="http://schemas.openxmlformats.org/officeDocument/2006/customXml" ds:itemID="{79BAF487-DA7B-4FBC-8B6D-67E94D38DA08}"/>
</file>

<file path=customXml/itemProps2.xml><?xml version="1.0" encoding="utf-8"?>
<ds:datastoreItem xmlns:ds="http://schemas.openxmlformats.org/officeDocument/2006/customXml" ds:itemID="{9EFF84A6-53D2-4D8C-B812-8552E98A02A0}"/>
</file>

<file path=customXml/itemProps3.xml><?xml version="1.0" encoding="utf-8"?>
<ds:datastoreItem xmlns:ds="http://schemas.openxmlformats.org/officeDocument/2006/customXml" ds:itemID="{9B9B3209-0482-4F74-80AB-16D768ADC1EA}"/>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 PowerPoint Building Block Template</Template>
  <TotalTime>6126</TotalTime>
  <Words>4938</Words>
  <Application>Microsoft Office PowerPoint</Application>
  <PresentationFormat>Widescreen</PresentationFormat>
  <Paragraphs>330</Paragraphs>
  <Slides>29</Slides>
  <Notes>29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29</vt:i4>
      </vt:variant>
    </vt:vector>
  </HeadingPairs>
  <TitlesOfParts>
    <vt:vector size="39" baseType="lpstr">
      <vt:lpstr>Arial</vt:lpstr>
      <vt:lpstr>Calibri</vt:lpstr>
      <vt:lpstr>Cambria</vt:lpstr>
      <vt:lpstr>inherit</vt:lpstr>
      <vt:lpstr>2021ODE</vt:lpstr>
      <vt:lpstr>Green_2021ODE</vt:lpstr>
      <vt:lpstr>Gold_2021ODE</vt:lpstr>
      <vt:lpstr>Orange_2021ODE</vt:lpstr>
      <vt:lpstr>Red_2021ODE</vt:lpstr>
      <vt:lpstr>Teal_2021ODE</vt:lpstr>
      <vt:lpstr>Evaluación Remota</vt:lpstr>
      <vt:lpstr>Objetivos del curso</vt:lpstr>
      <vt:lpstr>Seguridad y Privacidad</vt:lpstr>
      <vt:lpstr>Autorización</vt:lpstr>
      <vt:lpstr>Antes de la prueba</vt:lpstr>
      <vt:lpstr>Equipo (hardware) y Programas (software) de computadora</vt:lpstr>
      <vt:lpstr>Asegúrese que tenga el hardware y el software apropiados</vt:lpstr>
      <vt:lpstr>Como verificar su conexión de internet?</vt:lpstr>
      <vt:lpstr>Como verificar su hardware?</vt:lpstr>
      <vt:lpstr>Como verificar su hardware?(Cont.)</vt:lpstr>
      <vt:lpstr>Como obtener tecnología de asistencia necesaria?</vt:lpstr>
      <vt:lpstr>Durante la prueba</vt:lpstr>
      <vt:lpstr>Como ingresar a una sesión de evaluación remota?</vt:lpstr>
      <vt:lpstr>Como confirmar su información?</vt:lpstr>
      <vt:lpstr>Como seleccionar su prueba de evaluación remota?</vt:lpstr>
      <vt:lpstr>Que se ve en la pantalla mientras espera por la aprobación del administrador de la prueba</vt:lpstr>
      <vt:lpstr>Como completar la verificación del Video y Audio</vt:lpstr>
      <vt:lpstr>Como verificar el video de la cámara de web</vt:lpstr>
      <vt:lpstr>Como verificar el audio</vt:lpstr>
      <vt:lpstr>Como verificar el micrófono</vt:lpstr>
      <vt:lpstr>Donde acceso a las Instrucciones de la prueba y la Guía de Ayuda </vt:lpstr>
      <vt:lpstr>Que puedo ver cuando entro a la sesión de la evaluación remota</vt:lpstr>
      <vt:lpstr>Como me puedo comunicar con mi maestro durante la sesión de evaluación</vt:lpstr>
      <vt:lpstr>Como el administrador se puede comunicar con el estudiante durante la sesión de evaluación</vt:lpstr>
      <vt:lpstr>Como el administrador se puede comunicar con el estudiante durante la sesión de evaluación (Cont.)</vt:lpstr>
      <vt:lpstr>Como terminar la prueba de evaluación remota</vt:lpstr>
      <vt:lpstr>Como someter la prueba de evaluación remota</vt:lpstr>
      <vt:lpstr>Como confirmar que su prueba fue sometida</vt:lpstr>
      <vt:lpstr>Muchas Gracias!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Testing</dc:title>
  <dc:creator>BERTRAND Tony * ODE</dc:creator>
  <cp:lastModifiedBy>BERTRAND Tony * ODE</cp:lastModifiedBy>
  <cp:revision>100</cp:revision>
  <dcterms:created xsi:type="dcterms:W3CDTF">2021-12-02T18:08:47Z</dcterms:created>
  <dcterms:modified xsi:type="dcterms:W3CDTF">2025-06-23T16:22:15Z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