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Metadata/LabelInfo.xml" ContentType="application/vnd.ms-office.classificationlabel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36"/>
  </p:notesMasterIdLst>
  <p:sldIdLst>
    <p:sldId id="277" r:id="rId7"/>
    <p:sldId id="278" r:id="rId8"/>
    <p:sldId id="302" r:id="rId9"/>
    <p:sldId id="279" r:id="rId10"/>
    <p:sldId id="280" r:id="rId11"/>
    <p:sldId id="281" r:id="rId12"/>
    <p:sldId id="303" r:id="rId13"/>
    <p:sldId id="282" r:id="rId14"/>
    <p:sldId id="304" r:id="rId15"/>
    <p:sldId id="305"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306" r:id="rId29"/>
    <p:sldId id="297" r:id="rId30"/>
    <p:sldId id="307" r:id="rId31"/>
    <p:sldId id="298" r:id="rId32"/>
    <p:sldId id="299" r:id="rId33"/>
    <p:sldId id="300" r:id="rId34"/>
    <p:sldId id="3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Marine Freibrun" initials="MF" lastIdx="1" clrIdx="0">
    <p:extLst>
      <p:ext uri="{19B8F6BF-5375-455C-9EA6-DF929625EA0E}">
        <p15:presenceInfo xmlns:p15="http://schemas.microsoft.com/office/powerpoint/2012/main" userId="S-1-5-21-57989841-920026266-682003330-24541" providerId="AD"/>
      </p:ext>
    </p:extLst>
  </p:cmAuthor>
  <p:cmAuthor id="5" name="Cameron Benham" initials="CB" lastIdx="1" clrIdx="1">
    <p:extLst>
      <p:ext uri="{19B8F6BF-5375-455C-9EA6-DF929625EA0E}">
        <p15:presenceInfo xmlns:p15="http://schemas.microsoft.com/office/powerpoint/2012/main" userId="S::cameron.benham@cambiumassessment.com::d6985415-7bcc-4b85-9729-7834c260ba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BFF"/>
    <a:srgbClr val="FCF4F8"/>
    <a:srgbClr val="FCEDE1"/>
    <a:srgbClr val="FAF5E3"/>
    <a:srgbClr val="F0F4E6"/>
    <a:srgbClr val="E7F5F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7007" autoAdjust="0"/>
  </p:normalViewPr>
  <p:slideViewPr>
    <p:cSldViewPr snapToGrid="0">
      <p:cViewPr varScale="1">
        <p:scale>
          <a:sx n="86" d="100"/>
          <a:sy n="86" d="100"/>
        </p:scale>
        <p:origin x="1494" y="84"/>
      </p:cViewPr>
      <p:guideLst/>
    </p:cSldViewPr>
  </p:slideViewPr>
  <p:notesTextViewPr>
    <p:cViewPr>
      <p:scale>
        <a:sx n="1" d="1"/>
        <a:sy n="1" d="1"/>
      </p:scale>
      <p:origin x="0" y="0"/>
    </p:cViewPr>
  </p:notesTextViewPr>
  <p:sorterViewPr>
    <p:cViewPr>
      <p:scale>
        <a:sx n="100" d="100"/>
        <a:sy n="100" d="100"/>
      </p:scale>
      <p:origin x="0" y="-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ustomXml" Target="../customXml/item2.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Welcome to the remote testing training module for students and families for this year's spring Oregon Statewide Summative assessments.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25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Additionally, from the diagnostic checker screen, you can test your device’s text-to-speech capabilities.</a:t>
            </a:r>
          </a:p>
          <a:p>
            <a:endPar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From here, select the </a:t>
            </a:r>
            <a:r>
              <a:rPr lang="en-US" sz="1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TTS Check </a:t>
            </a:r>
            <a:r>
              <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button. The Text-to-Speech Check page will appear. To run the check, select the speaker icon. If you do not hear the voice, try changing the </a:t>
            </a:r>
            <a:r>
              <a:rPr lang="en-US" sz="1200"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Sound Settings</a:t>
            </a:r>
            <a:r>
              <a:rPr lang="en-US" sz="1200" i="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and selecting the speaker icon again. </a:t>
            </a:r>
            <a:endPar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If you still cannot hear the voice, contact your teacher to help troubleshoot the problem. You will need to use the same communication method you use during remote learning to contact your teacher.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155301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sz="1800" dirty="0">
                <a:ea typeface="Calibri" panose="020F0502020204030204" pitchFamily="34" charset="0"/>
                <a:cs typeface="Times New Roman"/>
              </a:rPr>
              <a:t>Students who use assistive technologies during instruction need access to the same assistive technologies when they take a test remotely</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800" dirty="0">
                <a:effectLst/>
                <a:latin typeface="Calibri"/>
                <a:ea typeface="Calibri" panose="020F0502020204030204" pitchFamily="34" charset="0"/>
                <a:cs typeface="Calibri"/>
              </a:rPr>
              <a:t>Parents and students should work with their teacher and their school’s technology coordinator to set up any necessary assistive technologies </a:t>
            </a:r>
            <a:r>
              <a:rPr lang="en-US" sz="1800" dirty="0">
                <a:latin typeface="Calibri"/>
                <a:ea typeface="Calibri" panose="020F0502020204030204" pitchFamily="34" charset="0"/>
                <a:cs typeface="Calibri"/>
              </a:rPr>
              <a:t>the </a:t>
            </a:r>
            <a:r>
              <a:rPr lang="en-US" sz="1800" dirty="0">
                <a:effectLst/>
                <a:latin typeface="Calibri"/>
                <a:ea typeface="Calibri" panose="020F0502020204030204" pitchFamily="34" charset="0"/>
                <a:cs typeface="Calibri"/>
              </a:rPr>
              <a:t>student may need.</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600"/>
              </a:spcAft>
            </a:pPr>
            <a:r>
              <a:rPr lang="en-US" sz="1800" dirty="0">
                <a:effectLst/>
                <a:latin typeface="Calibri"/>
                <a:ea typeface="Calibri" panose="020F0502020204030204" pitchFamily="34" charset="0"/>
                <a:cs typeface="Calibri"/>
              </a:rPr>
              <a:t>If access to any necessary assistive technologies cannot be provided to the student at home, parents and students should work with the </a:t>
            </a:r>
            <a:r>
              <a:rPr lang="en-US" sz="1800" dirty="0">
                <a:latin typeface="Calibri"/>
                <a:ea typeface="Calibri" panose="020F0502020204030204" pitchFamily="34" charset="0"/>
                <a:cs typeface="Calibri"/>
              </a:rPr>
              <a:t>school</a:t>
            </a:r>
            <a:r>
              <a:rPr lang="en-US" sz="1800" dirty="0">
                <a:effectLst/>
                <a:latin typeface="Calibri"/>
                <a:ea typeface="Calibri" panose="020F0502020204030204" pitchFamily="34" charset="0"/>
                <a:cs typeface="Calibri"/>
              </a:rPr>
              <a:t> to determine other options for taking the test.</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55210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Now let's turn to what to do during testing.</a:t>
            </a:r>
          </a:p>
        </p:txBody>
      </p:sp>
      <p:sp>
        <p:nvSpPr>
          <p:cNvPr id="4" name="Slide Number Placeholder 3"/>
          <p:cNvSpPr>
            <a:spLocks noGrp="1"/>
          </p:cNvSpPr>
          <p:nvPr>
            <p:ph type="sldNum" sz="quarter" idx="5"/>
          </p:nvPr>
        </p:nvSpPr>
        <p:spPr/>
        <p:txBody>
          <a:bodyPr/>
          <a:lstStyle/>
          <a:p>
            <a:fld id="{87562687-7A5B-4415-B0F0-C719E7C49641}" type="slidenum">
              <a:rPr lang="en-US" smtClean="0"/>
              <a:t>12</a:t>
            </a:fld>
            <a:endParaRPr lang="en-US" dirty="0"/>
          </a:p>
        </p:txBody>
      </p:sp>
    </p:spTree>
    <p:extLst>
      <p:ext uri="{BB962C8B-B14F-4D97-AF65-F5344CB8AC3E}">
        <p14:creationId xmlns:p14="http://schemas.microsoft.com/office/powerpoint/2010/main" val="332444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solidFill>
                  <a:srgbClr val="7030A0"/>
                </a:solidFill>
                <a:effectLst/>
                <a:latin typeface="Calibri"/>
                <a:ea typeface="Calibri" panose="020F0502020204030204" pitchFamily="34" charset="0"/>
                <a:cs typeface="Calibri"/>
              </a:rPr>
              <a:t>Before taking a test, you will need to sign into the testing site for the remote session. </a:t>
            </a:r>
            <a:endParaRPr lang="en-US" dirty="0">
              <a:solidFill>
                <a:srgbClr val="000000"/>
              </a:solidFill>
              <a:latin typeface="Calibri"/>
              <a:ea typeface="Calibri" panose="020F0502020204030204" pitchFamily="34" charset="0"/>
              <a:cs typeface="Calibri"/>
            </a:endParaRPr>
          </a:p>
          <a:p>
            <a:pPr marL="0" marR="0">
              <a:lnSpc>
                <a:spcPct val="107000"/>
              </a:lnSpc>
              <a:spcBef>
                <a:spcPts val="0"/>
              </a:spcBef>
              <a:spcAft>
                <a:spcPts val="800"/>
              </a:spcAft>
            </a:pPr>
            <a:endParaRPr lang="en-US" sz="1800" dirty="0">
              <a:solidFill>
                <a:srgbClr val="7030A0"/>
              </a:solidFill>
              <a:latin typeface="Calibri"/>
              <a:cs typeface="Calibri"/>
            </a:endParaRPr>
          </a:p>
          <a:p>
            <a:pPr>
              <a:lnSpc>
                <a:spcPct val="107000"/>
              </a:lnSpc>
              <a:spcAft>
                <a:spcPts val="800"/>
              </a:spcAft>
            </a:pPr>
            <a:r>
              <a:rPr lang="en-US" sz="1800" dirty="0">
                <a:solidFill>
                  <a:srgbClr val="7030A0"/>
                </a:solidFill>
                <a:latin typeface="Calibri"/>
                <a:ea typeface="Calibri" panose="020F0502020204030204" pitchFamily="34" charset="0"/>
                <a:cs typeface="Calibri"/>
              </a:rPr>
              <a:t>First, if you have the </a:t>
            </a:r>
            <a:r>
              <a:rPr lang="en-US" sz="1800" dirty="0">
                <a:solidFill>
                  <a:srgbClr val="7030A0"/>
                </a:solidFill>
                <a:effectLst/>
                <a:latin typeface="Calibri"/>
                <a:ea typeface="Calibri" panose="020F0502020204030204" pitchFamily="34" charset="0"/>
                <a:cs typeface="Calibri"/>
              </a:rPr>
              <a:t>Secure Browser, you can click on the Secure Browser icon on the device you are using for remote testing and see the login page. This screen is exactly the same as the screen you see when taking a test in the classroom.</a:t>
            </a:r>
            <a:endParaRPr lang="en-US" sz="1800" dirty="0">
              <a:effectLst/>
              <a:latin typeface="Calibri"/>
              <a:ea typeface="Calibri" panose="020F0502020204030204" pitchFamily="34" charset="0"/>
              <a:cs typeface="Calibri"/>
            </a:endParaRPr>
          </a:p>
          <a:p>
            <a:pPr>
              <a:lnSpc>
                <a:spcPct val="107000"/>
              </a:lnSpc>
              <a:spcAft>
                <a:spcPts val="800"/>
              </a:spcAft>
            </a:pPr>
            <a:endParaRPr lang="en-US" sz="1800" dirty="0">
              <a:solidFill>
                <a:srgbClr val="7030A0"/>
              </a:solidFill>
              <a:latin typeface="Calibri"/>
              <a:ea typeface="Calibri" panose="020F0502020204030204" pitchFamily="34" charset="0"/>
              <a:cs typeface="Calibri"/>
            </a:endParaRPr>
          </a:p>
          <a:p>
            <a:pPr>
              <a:lnSpc>
                <a:spcPct val="107000"/>
              </a:lnSpc>
              <a:spcAft>
                <a:spcPts val="800"/>
              </a:spcAft>
            </a:pPr>
            <a:r>
              <a:rPr lang="en-US" sz="1800" dirty="0">
                <a:solidFill>
                  <a:srgbClr val="7030A0"/>
                </a:solidFill>
                <a:latin typeface="Calibri"/>
                <a:ea typeface="Calibri" panose="020F0502020204030204" pitchFamily="34" charset="0"/>
                <a:cs typeface="Calibri"/>
              </a:rPr>
              <a:t>If you do not have the Secure Browser loaded on your device you will need to do some prior to beginning your test. Additionally</a:t>
            </a:r>
            <a:r>
              <a:rPr lang="en-US" sz="1800" baseline="0" dirty="0">
                <a:solidFill>
                  <a:srgbClr val="7030A0"/>
                </a:solidFill>
                <a:latin typeface="Calibri"/>
                <a:ea typeface="Calibri" panose="020F0502020204030204" pitchFamily="34" charset="0"/>
                <a:cs typeface="Calibri"/>
              </a:rPr>
              <a:t>, you will need a test session ID provided by your teacher to log into the remote testing session. </a:t>
            </a:r>
          </a:p>
          <a:p>
            <a:pPr>
              <a:lnSpc>
                <a:spcPct val="107000"/>
              </a:lnSpc>
              <a:spcAft>
                <a:spcPts val="800"/>
              </a:spcAft>
            </a:pPr>
            <a:r>
              <a:rPr lang="en-US" dirty="0"/>
              <a:t> </a:t>
            </a:r>
            <a:r>
              <a:rPr lang="en-US" sz="1800" dirty="0">
                <a:solidFill>
                  <a:srgbClr val="7030A0"/>
                </a:solidFill>
                <a:effectLst/>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In both options, you will need to do the following: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login using your first name; this will be your official name registered with the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enter your student SSID number; and,</a:t>
            </a:r>
          </a:p>
          <a:p>
            <a:pPr marL="342900" indent="-342900">
              <a:lnSpc>
                <a:spcPct val="107000"/>
              </a:lnSpc>
              <a:buFont typeface="Symbol" panose="05050102010706020507" pitchFamily="18" charset="2"/>
              <a:buChar char=""/>
            </a:pPr>
            <a:r>
              <a:rPr lang="en-US" sz="1800" dirty="0">
                <a:solidFill>
                  <a:srgbClr val="7030A0"/>
                </a:solidFill>
                <a:effectLst/>
                <a:latin typeface="Calibri"/>
                <a:ea typeface="Calibri" panose="020F0502020204030204" pitchFamily="34" charset="0"/>
                <a:cs typeface="Calibri"/>
              </a:rPr>
              <a:t>enter the session ID that the </a:t>
            </a:r>
            <a:r>
              <a:rPr lang="en-US" sz="1800" dirty="0">
                <a:solidFill>
                  <a:srgbClr val="7030A0"/>
                </a:solidFill>
                <a:latin typeface="Calibri"/>
                <a:ea typeface="Calibri" panose="020F0502020204030204" pitchFamily="34" charset="0"/>
                <a:cs typeface="Calibri"/>
              </a:rPr>
              <a:t>proctor</a:t>
            </a:r>
            <a:r>
              <a:rPr lang="en-US" sz="1800" dirty="0">
                <a:solidFill>
                  <a:srgbClr val="7030A0"/>
                </a:solidFill>
                <a:effectLst/>
                <a:latin typeface="Calibri"/>
                <a:ea typeface="Calibri" panose="020F0502020204030204" pitchFamily="34" charset="0"/>
                <a:cs typeface="Calibri"/>
              </a:rPr>
              <a:t> provides. </a:t>
            </a:r>
            <a:endParaRPr lang="en-US" sz="1800" dirty="0">
              <a:effectLst/>
              <a:latin typeface="Calibri"/>
              <a:ea typeface="Calibri" panose="020F0502020204030204" pitchFamily="34" charset="0"/>
              <a:cs typeface="Calibri"/>
            </a:endParaRPr>
          </a:p>
          <a:p>
            <a:pPr marL="2921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Then select </a:t>
            </a:r>
            <a:r>
              <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Sign In</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to continue.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92489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After signing in, you will see a screen asking you to confirm your demographic information. This screen is the same as the screen you would see when signing into the online testing system to take a test while present in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800" b="0" dirty="0">
                <a:solidFill>
                  <a:srgbClr val="7030A0"/>
                </a:solidFill>
                <a:effectLst/>
                <a:latin typeface="Calibri"/>
                <a:ea typeface="Calibri" panose="020F0502020204030204" pitchFamily="34" charset="0"/>
                <a:cs typeface="Calibri"/>
              </a:rPr>
              <a:t>You </a:t>
            </a:r>
            <a:r>
              <a:rPr lang="en-US" sz="1800" dirty="0">
                <a:solidFill>
                  <a:srgbClr val="7030A0"/>
                </a:solidFill>
                <a:effectLst/>
                <a:latin typeface="Calibri"/>
                <a:ea typeface="Calibri" panose="020F0502020204030204" pitchFamily="34" charset="0"/>
                <a:cs typeface="Calibri"/>
              </a:rPr>
              <a:t>should carefully review your </a:t>
            </a:r>
            <a:r>
              <a:rPr lang="en-US" sz="1800" dirty="0">
                <a:solidFill>
                  <a:srgbClr val="7030A0"/>
                </a:solidFill>
                <a:latin typeface="Calibri"/>
                <a:ea typeface="Calibri" panose="020F0502020204030204" pitchFamily="34" charset="0"/>
                <a:cs typeface="Calibri"/>
              </a:rPr>
              <a:t>information </a:t>
            </a:r>
            <a:r>
              <a:rPr lang="en-US" sz="1800" dirty="0">
                <a:solidFill>
                  <a:srgbClr val="7030A0"/>
                </a:solidFill>
                <a:effectLst/>
                <a:latin typeface="Calibri"/>
                <a:ea typeface="Calibri" panose="020F0502020204030204" pitchFamily="34" charset="0"/>
                <a:cs typeface="Calibri"/>
              </a:rPr>
              <a:t>to make sure it is accurate. If the information is correct, select </a:t>
            </a:r>
            <a:r>
              <a:rPr lang="en-US" sz="1800" b="1" dirty="0">
                <a:solidFill>
                  <a:srgbClr val="7030A0"/>
                </a:solidFill>
                <a:effectLst/>
                <a:latin typeface="Calibri"/>
                <a:ea typeface="Calibri" panose="020F0502020204030204" pitchFamily="34" charset="0"/>
                <a:cs typeface="Calibri"/>
              </a:rPr>
              <a:t>Yes</a:t>
            </a:r>
            <a:r>
              <a:rPr lang="en-US" sz="1800" dirty="0">
                <a:solidFill>
                  <a:srgbClr val="7030A0"/>
                </a:solidFill>
                <a:effectLst/>
                <a:latin typeface="Calibri"/>
                <a:ea typeface="Calibri" panose="020F0502020204030204" pitchFamily="34" charset="0"/>
                <a:cs typeface="Calibri"/>
              </a:rPr>
              <a:t>. If your information is incorrect, you will need to contact your </a:t>
            </a:r>
            <a:r>
              <a:rPr lang="en-US" sz="1800" dirty="0">
                <a:solidFill>
                  <a:srgbClr val="7030A0"/>
                </a:solidFill>
                <a:latin typeface="Calibri"/>
                <a:ea typeface="Calibri" panose="020F0502020204030204" pitchFamily="34" charset="0"/>
                <a:cs typeface="Calibri"/>
              </a:rPr>
              <a:t>proctor.</a:t>
            </a:r>
            <a:endParaRPr lang="en-US" sz="1800" dirty="0">
              <a:cs typeface="Calibri"/>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356204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On the next screen, you will select the test you need to take. This screen is the same screen you see when taking a test in the classroom. Once you select the test you need to take, you will be presented with a few more steps before you can begin remote testing.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3599330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selecting the test you need to take, you will see a </a:t>
            </a:r>
            <a:r>
              <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Waiting for Approval</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screen. This screen is the same screen you see when taking a test in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sz="1800" dirty="0">
                <a:solidFill>
                  <a:srgbClr val="7030A0"/>
                </a:solidFill>
                <a:effectLst/>
                <a:latin typeface="Calibri"/>
                <a:ea typeface="Calibri" panose="020F0502020204030204" pitchFamily="34" charset="0"/>
                <a:cs typeface="Calibri"/>
              </a:rPr>
              <a:t>The </a:t>
            </a:r>
            <a:r>
              <a:rPr lang="en-US" sz="1800" dirty="0">
                <a:solidFill>
                  <a:srgbClr val="7030A0"/>
                </a:solidFill>
                <a:latin typeface="Calibri"/>
                <a:ea typeface="Calibri" panose="020F0502020204030204" pitchFamily="34" charset="0"/>
                <a:cs typeface="Calibri"/>
              </a:rPr>
              <a:t>proctor</a:t>
            </a:r>
            <a:r>
              <a:rPr lang="en-US" sz="1800" dirty="0">
                <a:solidFill>
                  <a:srgbClr val="7030A0"/>
                </a:solidFill>
                <a:effectLst/>
                <a:latin typeface="Calibri"/>
                <a:ea typeface="Calibri" panose="020F0502020204030204" pitchFamily="34" charset="0"/>
                <a:cs typeface="Calibri"/>
              </a:rPr>
              <a:t> will automatically be notified that you are waiting to be approved. The </a:t>
            </a:r>
            <a:r>
              <a:rPr lang="en-US" sz="1800" dirty="0">
                <a:solidFill>
                  <a:srgbClr val="7030A0"/>
                </a:solidFill>
                <a:latin typeface="Calibri"/>
                <a:ea typeface="Calibri" panose="020F0502020204030204" pitchFamily="34" charset="0"/>
                <a:cs typeface="Calibri"/>
              </a:rPr>
              <a:t>proctor</a:t>
            </a:r>
            <a:r>
              <a:rPr lang="en-US" sz="1800" dirty="0">
                <a:solidFill>
                  <a:srgbClr val="7030A0"/>
                </a:solidFill>
                <a:effectLst/>
                <a:latin typeface="Calibri"/>
                <a:ea typeface="Calibri" panose="020F0502020204030204" pitchFamily="34" charset="0"/>
                <a:cs typeface="Calibri"/>
              </a:rPr>
              <a:t> must approve you to enter the session before you can continue. Once the </a:t>
            </a:r>
            <a:r>
              <a:rPr lang="en-US" sz="1800" dirty="0">
                <a:solidFill>
                  <a:srgbClr val="7030A0"/>
                </a:solidFill>
                <a:latin typeface="Calibri"/>
                <a:ea typeface="Calibri" panose="020F0502020204030204" pitchFamily="34" charset="0"/>
                <a:cs typeface="Calibri"/>
              </a:rPr>
              <a:t>proctor</a:t>
            </a:r>
            <a:r>
              <a:rPr lang="en-US" sz="1800" dirty="0">
                <a:solidFill>
                  <a:srgbClr val="7030A0"/>
                </a:solidFill>
                <a:effectLst/>
                <a:latin typeface="Calibri"/>
                <a:ea typeface="Calibri" panose="020F0502020204030204" pitchFamily="34" charset="0"/>
                <a:cs typeface="Calibri"/>
              </a:rPr>
              <a:t> approves your request to enter the test, you will see a few more screens before starting the test.</a:t>
            </a:r>
            <a:r>
              <a:rPr lang="en-US" sz="1800" dirty="0">
                <a:solidFill>
                  <a:srgbClr val="7030A0"/>
                </a:solidFill>
                <a:latin typeface="Calibri"/>
                <a:ea typeface="Calibri" panose="020F0502020204030204" pitchFamily="34" charset="0"/>
                <a:cs typeface="Calibri"/>
              </a:rPr>
              <a:t> </a:t>
            </a:r>
            <a:endParaRPr lang="en-US" sz="1800" dirty="0">
              <a:effectLst/>
              <a:latin typeface="Calibri"/>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1494086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657225" algn="l"/>
              </a:tabLst>
            </a:pPr>
            <a:r>
              <a:rPr lang="en-US" sz="1800" dirty="0">
                <a:solidFill>
                  <a:srgbClr val="7030A0"/>
                </a:solidFill>
                <a:effectLst/>
                <a:latin typeface="Calibri"/>
                <a:ea typeface="Calibri" panose="020F0502020204030204" pitchFamily="34" charset="0"/>
                <a:cs typeface="Calibri"/>
              </a:rPr>
              <a:t>Next, you will see an </a:t>
            </a:r>
            <a:r>
              <a:rPr lang="en-US" sz="1800" b="1" dirty="0">
                <a:solidFill>
                  <a:srgbClr val="7030A0"/>
                </a:solidFill>
                <a:effectLst/>
                <a:latin typeface="Calibri"/>
                <a:ea typeface="Calibri" panose="020F0502020204030204" pitchFamily="34" charset="0"/>
                <a:cs typeface="Calibri"/>
              </a:rPr>
              <a:t>Audio/Video Checks </a:t>
            </a:r>
            <a:r>
              <a:rPr lang="en-US" sz="1800" dirty="0">
                <a:solidFill>
                  <a:srgbClr val="7030A0"/>
                </a:solidFill>
                <a:effectLst/>
                <a:latin typeface="Calibri"/>
                <a:ea typeface="Calibri" panose="020F0502020204030204" pitchFamily="34" charset="0"/>
                <a:cs typeface="Calibri"/>
              </a:rPr>
              <a:t>screen with one or more Audio/Video check panels. These checks are similar to what you would see when taking a test in the classroom with the addition of the camera check</a:t>
            </a:r>
            <a:r>
              <a:rPr lang="en-US" sz="1800" dirty="0">
                <a:solidFill>
                  <a:srgbClr val="7030A0"/>
                </a:solidFill>
                <a:latin typeface="Calibri"/>
                <a:ea typeface="Calibri" panose="020F0502020204030204" pitchFamily="34" charset="0"/>
                <a:cs typeface="Calibri"/>
              </a:rPr>
              <a:t>, if your parent or guardian has indicated to the district they will allow remote video. If remote video is not enabled, you will not see the camera check. </a:t>
            </a:r>
            <a:endParaRPr lang="en-US" sz="1800" dirty="0">
              <a:solidFill>
                <a:srgbClr val="7030A0"/>
              </a:solidFill>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 next few screens will explain how to perform each audio/video check.</a:t>
            </a:r>
          </a:p>
          <a:p>
            <a:pPr marL="0" marR="0">
              <a:lnSpc>
                <a:spcPct val="107000"/>
              </a:lnSpc>
              <a:spcBef>
                <a:spcPts val="0"/>
              </a:spcBef>
              <a:spcAft>
                <a:spcPts val="800"/>
              </a:spcAft>
              <a:tabLst>
                <a:tab pos="657225" algn="l"/>
              </a:tabLst>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231264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If your parent or guardian has given permission to the school district for video enabled,  on the camera check page</a:t>
            </a:r>
            <a:r>
              <a:rPr lang="en-US" sz="1200" baseline="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next</a:t>
            </a:r>
            <a:r>
              <a:rPr lang="en-US" sz="1200" baseline="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to the</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 agree to grant the browser permission to access the camera</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you must mark the checkbox before you can proceed.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You will then see a pop-up window that requests permission for the browser to access your device’s camera and microphone. If you do not select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Allow</a:t>
            </a:r>
            <a:r>
              <a:rPr lang="en-US" sz="12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the online testing system will be unable to access the  web camera. Depending on the permission from your parent or guardian you may not be able to continue to the test. If you are unsure if your parent or guardian gave permissions contact your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7030A0"/>
              </a:solidFill>
              <a:effectLst/>
              <a:latin typeface="Calibri" panose="020F0502020204030204" pitchFamily="34" charset="0"/>
              <a:cs typeface="Times New Roman" panose="02020603050405020304" pitchFamily="18" charset="0"/>
            </a:endParaRPr>
          </a:p>
          <a:p>
            <a:pPr>
              <a:defRPr/>
            </a:pPr>
            <a:r>
              <a:rPr lang="en-US" sz="1200" b="0" dirty="0">
                <a:solidFill>
                  <a:srgbClr val="7030A0"/>
                </a:solidFill>
                <a:effectLst/>
                <a:latin typeface="Calibri"/>
                <a:cs typeface="Calibri"/>
              </a:rPr>
              <a:t>After allowing the browser access to your device’s webcam, live video should appear. If video appears, select </a:t>
            </a:r>
            <a:r>
              <a:rPr lang="en-US" sz="1200" b="1" dirty="0">
                <a:solidFill>
                  <a:srgbClr val="7030A0"/>
                </a:solidFill>
                <a:effectLst/>
                <a:latin typeface="Calibri"/>
                <a:cs typeface="Calibri"/>
              </a:rPr>
              <a:t>I see myself.</a:t>
            </a:r>
            <a:r>
              <a:rPr lang="en-US" b="1" dirty="0">
                <a:solidFill>
                  <a:srgbClr val="7030A0"/>
                </a:solidFill>
                <a:latin typeface="Calibri"/>
                <a:cs typeface="Calibri"/>
              </a:rPr>
              <a:t> </a:t>
            </a:r>
            <a:r>
              <a:rPr lang="en-US" sz="1200" dirty="0">
                <a:solidFill>
                  <a:srgbClr val="7030A0"/>
                </a:solidFill>
                <a:effectLst/>
                <a:latin typeface="Calibri"/>
                <a:cs typeface="Calibri"/>
              </a:rPr>
              <a:t> </a:t>
            </a:r>
            <a:r>
              <a:rPr lang="en-US" sz="1200" b="0" dirty="0">
                <a:solidFill>
                  <a:srgbClr val="7030A0"/>
                </a:solidFill>
                <a:effectLst/>
                <a:latin typeface="Calibri"/>
                <a:cs typeface="Calibri"/>
              </a:rPr>
              <a:t>A checkmark will appear in the upper right corner of the </a:t>
            </a:r>
            <a:r>
              <a:rPr lang="en-US" sz="1200" b="1" dirty="0">
                <a:solidFill>
                  <a:srgbClr val="7030A0"/>
                </a:solidFill>
                <a:effectLst/>
                <a:latin typeface="Calibri"/>
                <a:cs typeface="Calibri"/>
              </a:rPr>
              <a:t>Camera Check </a:t>
            </a:r>
            <a:r>
              <a:rPr lang="en-US" sz="1200" b="0" dirty="0">
                <a:solidFill>
                  <a:srgbClr val="7030A0"/>
                </a:solidFill>
                <a:effectLst/>
                <a:latin typeface="Calibri"/>
                <a:cs typeface="Calibri"/>
              </a:rPr>
              <a:t>field. If video doesn’t appear, select </a:t>
            </a:r>
            <a:r>
              <a:rPr lang="en-US" sz="1200" b="1" dirty="0">
                <a:solidFill>
                  <a:srgbClr val="7030A0"/>
                </a:solidFill>
                <a:effectLst/>
                <a:latin typeface="Calibri"/>
                <a:cs typeface="Calibri"/>
              </a:rPr>
              <a:t>I cannot see myself</a:t>
            </a:r>
            <a:r>
              <a:rPr lang="en-US" sz="1200" b="0" dirty="0">
                <a:solidFill>
                  <a:srgbClr val="7030A0"/>
                </a:solidFill>
                <a:effectLst/>
                <a:latin typeface="Calibri"/>
                <a:cs typeface="Calibri"/>
              </a:rPr>
              <a:t> and contact your </a:t>
            </a:r>
            <a:r>
              <a:rPr lang="en-US" dirty="0">
                <a:solidFill>
                  <a:srgbClr val="7030A0"/>
                </a:solidFill>
                <a:latin typeface="Calibri"/>
                <a:cs typeface="Calibri"/>
              </a:rPr>
              <a:t>proctor</a:t>
            </a:r>
            <a:r>
              <a:rPr lang="en-US" sz="1200" b="0" dirty="0">
                <a:solidFill>
                  <a:srgbClr val="7030A0"/>
                </a:solidFill>
                <a:effectLst/>
                <a:latin typeface="Calibri"/>
                <a:cs typeface="Calibri"/>
              </a:rPr>
              <a:t> to help troubleshoot the problem.</a:t>
            </a:r>
            <a:endParaRPr lang="en-US" dirty="0">
              <a:latin typeface="Calibri"/>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2447053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To ensure your speaker is working properly, follow the steps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Select the speaker icon to play the sound. If you hear the sound from the speaker, select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 heard the sound</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 checkmark will appear in the upper right corner of the audio playback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Calibri"/>
                <a:ea typeface="Calibri" panose="020F0502020204030204" pitchFamily="34" charset="0"/>
                <a:cs typeface="Calibri"/>
              </a:rPr>
              <a:t>If you do not hear the sound, you will need to click </a:t>
            </a:r>
            <a:r>
              <a:rPr lang="en-US" sz="1200" b="1" dirty="0">
                <a:solidFill>
                  <a:srgbClr val="7030A0"/>
                </a:solidFill>
                <a:effectLst/>
                <a:latin typeface="Calibri"/>
                <a:ea typeface="Calibri" panose="020F0502020204030204" pitchFamily="34" charset="0"/>
                <a:cs typeface="Calibri"/>
              </a:rPr>
              <a:t>I did not hear the sound </a:t>
            </a:r>
            <a:r>
              <a:rPr lang="en-US" sz="1200" dirty="0">
                <a:solidFill>
                  <a:srgbClr val="7030A0"/>
                </a:solidFill>
                <a:effectLst/>
                <a:latin typeface="Calibri"/>
                <a:ea typeface="Calibri" panose="020F0502020204030204" pitchFamily="34" charset="0"/>
                <a:cs typeface="Calibri"/>
              </a:rPr>
              <a:t>and contact your </a:t>
            </a:r>
            <a:r>
              <a:rPr lang="en-US" dirty="0">
                <a:solidFill>
                  <a:srgbClr val="7030A0"/>
                </a:solidFill>
                <a:latin typeface="Calibri"/>
                <a:ea typeface="Calibri" panose="020F0502020204030204" pitchFamily="34" charset="0"/>
                <a:cs typeface="Calibri"/>
              </a:rPr>
              <a:t>proctor</a:t>
            </a:r>
            <a:r>
              <a:rPr lang="en-US" sz="1200" dirty="0">
                <a:solidFill>
                  <a:srgbClr val="7030A0"/>
                </a:solidFill>
                <a:effectLst/>
                <a:latin typeface="Calibri"/>
                <a:ea typeface="Calibri" panose="020F0502020204030204" pitchFamily="34" charset="0"/>
                <a:cs typeface="Calibri"/>
              </a:rPr>
              <a:t> to help troubleshoot the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Tree>
    <p:extLst>
      <p:ext uri="{BB962C8B-B14F-4D97-AF65-F5344CB8AC3E}">
        <p14:creationId xmlns:p14="http://schemas.microsoft.com/office/powerpoint/2010/main" val="322756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video will show you how to do the following:</a:t>
            </a:r>
          </a:p>
          <a:p>
            <a:pPr marL="171450" indent="-171450">
              <a:buFont typeface="Arial" panose="020B0604020202020204" pitchFamily="34" charset="0"/>
              <a:buChar char="•"/>
            </a:pPr>
            <a:r>
              <a:rPr lang="en-US" dirty="0"/>
              <a:t>Check to make sure you have the proper hardware and that it functions</a:t>
            </a:r>
          </a:p>
          <a:p>
            <a:pPr marL="171450" indent="-171450">
              <a:buFont typeface="Arial" panose="020B0604020202020204" pitchFamily="34" charset="0"/>
              <a:buChar char="•"/>
            </a:pPr>
            <a:r>
              <a:rPr lang="en-US" dirty="0"/>
              <a:t>Log in to the remote testing system</a:t>
            </a:r>
          </a:p>
          <a:p>
            <a:pPr marL="171450" indent="-171450">
              <a:buFont typeface="Arial" panose="020B0604020202020204" pitchFamily="34" charset="0"/>
              <a:buChar char="•"/>
            </a:pPr>
            <a:r>
              <a:rPr lang="en-US" dirty="0"/>
              <a:t>Communicate with your proctor during the remote testing session</a:t>
            </a:r>
            <a:endParaRPr lang="en-US" dirty="0">
              <a:cs typeface="Calibri"/>
            </a:endParaRPr>
          </a:p>
          <a:p>
            <a:pPr marL="171450" indent="-171450">
              <a:buFont typeface="Arial" panose="020B0604020202020204" pitchFamily="34" charset="0"/>
              <a:buChar char="•"/>
            </a:pPr>
            <a:r>
              <a:rPr lang="en-US" dirty="0"/>
              <a:t>Take and submit a remote test</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2845747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To ensure your microphone is working properly, follow the steps below.</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First, click the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microphone</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icon. Next, speak into the microphone. </a:t>
            </a: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are done speaking, select the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stop</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sign</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to stop recording.</a:t>
            </a: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To listen to your recording, select the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play</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button.</a:t>
            </a:r>
          </a:p>
          <a:p>
            <a:pPr marL="0" marR="0">
              <a:lnSpc>
                <a:spcPct val="107000"/>
              </a:lnSpc>
              <a:spcBef>
                <a:spcPts val="0"/>
              </a:spcBef>
              <a:spcAft>
                <a:spcPts val="800"/>
              </a:spcAft>
              <a:tabLst>
                <a:tab pos="657225" algn="l"/>
              </a:tabLs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If you hear the audio you recorded play from your speaker, select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 heard my recording</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 checkmark will appear in the upper right corner of the recording device check field.</a:t>
            </a:r>
          </a:p>
          <a:p>
            <a:pPr marL="0" marR="0">
              <a:lnSpc>
                <a:spcPct val="107000"/>
              </a:lnSpc>
              <a:spcBef>
                <a:spcPts val="0"/>
              </a:spcBef>
              <a:spcAft>
                <a:spcPts val="800"/>
              </a:spcAft>
              <a:tabLst>
                <a:tab pos="657225" algn="l"/>
              </a:tabLs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657225" algn="l"/>
              </a:tabLst>
            </a:pPr>
            <a:r>
              <a:rPr lang="en-US" sz="1200" dirty="0">
                <a:solidFill>
                  <a:srgbClr val="7030A0"/>
                </a:solidFill>
                <a:effectLst/>
                <a:latin typeface="Calibri"/>
                <a:ea typeface="Calibri" panose="020F0502020204030204" pitchFamily="34" charset="0"/>
                <a:cs typeface="Calibri"/>
              </a:rPr>
              <a:t>If you do not hear your recording play, click </a:t>
            </a:r>
            <a:r>
              <a:rPr lang="en-US" sz="1200" b="1" dirty="0">
                <a:solidFill>
                  <a:srgbClr val="7030A0"/>
                </a:solidFill>
                <a:effectLst/>
                <a:latin typeface="Calibri"/>
                <a:ea typeface="Calibri" panose="020F0502020204030204" pitchFamily="34" charset="0"/>
                <a:cs typeface="Calibri"/>
              </a:rPr>
              <a:t>I did not hear my recording</a:t>
            </a:r>
            <a:r>
              <a:rPr lang="en-US" sz="1200" dirty="0">
                <a:solidFill>
                  <a:srgbClr val="7030A0"/>
                </a:solidFill>
                <a:effectLst/>
                <a:latin typeface="Calibri"/>
                <a:ea typeface="Calibri" panose="020F0502020204030204" pitchFamily="34" charset="0"/>
                <a:cs typeface="Calibri"/>
              </a:rPr>
              <a:t>. You should contact your </a:t>
            </a:r>
            <a:r>
              <a:rPr lang="en-US" dirty="0">
                <a:solidFill>
                  <a:srgbClr val="7030A0"/>
                </a:solidFill>
                <a:latin typeface="Calibri"/>
                <a:ea typeface="Calibri" panose="020F0502020204030204" pitchFamily="34" charset="0"/>
                <a:cs typeface="Calibri"/>
              </a:rPr>
              <a:t>proctor to</a:t>
            </a:r>
            <a:r>
              <a:rPr lang="en-US" sz="1200" dirty="0">
                <a:solidFill>
                  <a:srgbClr val="7030A0"/>
                </a:solidFill>
                <a:effectLst/>
                <a:latin typeface="Calibri"/>
                <a:ea typeface="Calibri" panose="020F0502020204030204" pitchFamily="34" charset="0"/>
                <a:cs typeface="Calibri"/>
              </a:rPr>
              <a:t> help troubleshoot the problem.</a:t>
            </a:r>
          </a:p>
          <a:p>
            <a:pPr marL="0" marR="0">
              <a:lnSpc>
                <a:spcPct val="107000"/>
              </a:lnSpc>
              <a:spcBef>
                <a:spcPts val="0"/>
              </a:spcBef>
              <a:spcAft>
                <a:spcPts val="800"/>
              </a:spcAft>
              <a:tabLst>
                <a:tab pos="657225" algn="l"/>
              </a:tabLs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After all audio/video checks are completed, select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Continue</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657225" algn="l"/>
              </a:tabLst>
            </a:pPr>
            <a:r>
              <a:rPr lang="en-US" sz="1200" dirty="0">
                <a:solidFill>
                  <a:srgbClr val="00B050"/>
                </a:solidFill>
                <a:effectLst/>
                <a:latin typeface="Calibri"/>
                <a:ea typeface="Calibri" panose="020F0502020204030204" pitchFamily="34" charset="0"/>
                <a:cs typeface="Calibri"/>
              </a:rPr>
              <a:t>If you encounter a problem during a hardware check, the you should contact their </a:t>
            </a:r>
            <a:r>
              <a:rPr lang="en-US" dirty="0">
                <a:solidFill>
                  <a:srgbClr val="00B050"/>
                </a:solidFill>
                <a:latin typeface="Calibri"/>
                <a:ea typeface="Calibri" panose="020F0502020204030204" pitchFamily="34" charset="0"/>
                <a:cs typeface="Calibri"/>
              </a:rPr>
              <a:t>proctor using</a:t>
            </a:r>
            <a:r>
              <a:rPr lang="en-US" sz="1200" dirty="0">
                <a:solidFill>
                  <a:srgbClr val="00B050"/>
                </a:solidFill>
                <a:effectLst/>
                <a:latin typeface="Calibri"/>
                <a:ea typeface="Calibri" panose="020F0502020204030204" pitchFamily="34" charset="0"/>
                <a:cs typeface="Calibri"/>
              </a:rPr>
              <a:t> the same method of communication used prior to this.</a:t>
            </a:r>
            <a:endParaRPr lang="en-US" sz="1200" dirty="0">
              <a:effectLst/>
              <a:latin typeface="Calibri"/>
              <a:ea typeface="Calibri" panose="020F0502020204030204" pitchFamily="34" charset="0"/>
              <a:cs typeface="Calibri"/>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4176296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Now that you have completed the Audio/Video checks, you will see the same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Instructions and Help </a:t>
            </a:r>
            <a:r>
              <a:rPr lang="en-US" sz="1800" dirty="0">
                <a:effectLst/>
                <a:latin typeface="Calibri" panose="020F0502020204030204" pitchFamily="34" charset="0"/>
                <a:ea typeface="Calibri" panose="020F0502020204030204" pitchFamily="34" charset="0"/>
                <a:cs typeface="Times New Roman" panose="02020603050405020304" pitchFamily="18" charset="0"/>
              </a:rPr>
              <a:t>screen you would see when taking a test in the classroom. This page will display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Test Settings </a:t>
            </a: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and 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Help Guide </a:t>
            </a: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An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Additional Test Information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section may also appear if it is available on the test students are taking.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view your test settings,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View Test Settings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access a help guide,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View Help Guide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available on the test you are taking, an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Additional Test Information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panel will contain any additional information you need to know in order to complete the remote test.</a:t>
            </a:r>
          </a:p>
          <a:p>
            <a:pPr marL="285750" indent="-285750">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defRPr/>
            </a:pPr>
            <a:r>
              <a:rPr lang="en-US" u="sng" dirty="0">
                <a:latin typeface="Calibri"/>
                <a:ea typeface="Calibri" panose="020F0502020204030204" pitchFamily="34" charset="0"/>
                <a:cs typeface="Calibri"/>
              </a:rPr>
              <a:t>If your parent or guardian has approved remote video, you</a:t>
            </a:r>
            <a:r>
              <a:rPr lang="en-US" sz="1200" u="sng" dirty="0">
                <a:effectLst/>
                <a:latin typeface="Calibri"/>
                <a:ea typeface="Calibri" panose="020F0502020204030204" pitchFamily="34" charset="0"/>
                <a:cs typeface="Calibri"/>
              </a:rPr>
              <a:t> will see a live feed from your webcam at the bottom right corner of your screen. The image can be moved by clicking the arrows that appear when hovering over the image. Clicking on the image will allow you to communicate with your </a:t>
            </a:r>
            <a:r>
              <a:rPr lang="en-US" u="sng" dirty="0">
                <a:latin typeface="Calibri"/>
                <a:ea typeface="Calibri" panose="020F0502020204030204" pitchFamily="34" charset="0"/>
                <a:cs typeface="Calibri"/>
              </a:rPr>
              <a:t>proctor</a:t>
            </a:r>
            <a:r>
              <a:rPr lang="en-US" sz="1200" u="sng" dirty="0">
                <a:effectLst/>
                <a:latin typeface="Calibri"/>
                <a:ea typeface="Calibri" panose="020F0502020204030204" pitchFamily="34" charset="0"/>
                <a:cs typeface="Calibri"/>
              </a:rPr>
              <a:t>. </a:t>
            </a:r>
            <a:r>
              <a:rPr lang="en-US" dirty="0"/>
              <a:t>We will talk more about how to communicate with your teacher later in this module.</a:t>
            </a:r>
          </a:p>
          <a:p>
            <a:endParaRPr lang="en-US" dirty="0"/>
          </a:p>
          <a:p>
            <a:r>
              <a:rPr lang="en-US" dirty="0"/>
              <a:t>When you are ready to begin the test, select </a:t>
            </a:r>
            <a:r>
              <a:rPr lang="en-US" b="1" dirty="0"/>
              <a:t>Begin Test Now.</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Tree>
    <p:extLst>
      <p:ext uri="{BB962C8B-B14F-4D97-AF65-F5344CB8AC3E}">
        <p14:creationId xmlns:p14="http://schemas.microsoft.com/office/powerpoint/2010/main" val="932367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selecting </a:t>
            </a:r>
            <a:r>
              <a:rPr lang="en-US" b="1" dirty="0"/>
              <a:t>Begin Test Now </a:t>
            </a:r>
            <a:r>
              <a:rPr lang="en-US" dirty="0"/>
              <a:t>from the previous </a:t>
            </a:r>
            <a:r>
              <a:rPr lang="en-US" i="1" dirty="0"/>
              <a:t>Instructions and Help </a:t>
            </a:r>
            <a:r>
              <a:rPr lang="en-US" dirty="0"/>
              <a:t>screen, you will see the first question on the test. You will navigate through the test the same way you would when taking a test in the classroom. </a:t>
            </a:r>
          </a:p>
          <a:p>
            <a:endParaRPr lang="en-US" dirty="0"/>
          </a:p>
          <a:p>
            <a:r>
              <a:rPr lang="en-US" dirty="0"/>
              <a:t>If you lose your internet connection during a test, the test is paused, and your proctor is notified. Your responses will automatically be saved up to the point you lost the internet connection. When the connection resumes, you will need to sign into the test again using the same steps you did when you initially signed in to continue taking the test.</a:t>
            </a:r>
            <a:endParaRPr lang="en-US" dirty="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898008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You can communicate with your teacher at any time during a remote testing session.  To communicate with your teacher, click on the </a:t>
            </a:r>
            <a:r>
              <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student video icon that appears by default </a:t>
            </a:r>
            <a:r>
              <a:rPr lang="en-US" sz="1800" b="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in the bottom right corner of your screen</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As mentioned earlier, you can move the icon by clicking on the arrows that appear when holding it over the icon.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In the chat box that appears, type a brief message and then select the arrow button to send the message to your teacher. You can also select the </a:t>
            </a:r>
            <a:r>
              <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Raise</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Hand</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icon to “virtually raise your hand”. Your teacher will receive a notification on the </a:t>
            </a:r>
            <a:r>
              <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test administration </a:t>
            </a:r>
            <a:r>
              <a:rPr lang="en-US" sz="1800" u="none"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site</a:t>
            </a:r>
            <a:r>
              <a:rPr lang="en-US"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that you need assistance and can respond to your request via chat message. </a:t>
            </a:r>
            <a:r>
              <a:rPr lang="en-US" sz="1800" dirty="0">
                <a:effectLst/>
                <a:latin typeface="Calibri" panose="020F0502020204030204" pitchFamily="34" charset="0"/>
                <a:ea typeface="Times New Roman" panose="02020603050405020304" pitchFamily="18" charset="0"/>
              </a:rPr>
              <a:t>Teachers can respond to raised hands by chat, video (when video is enabled), or a screen sharing session</a:t>
            </a:r>
            <a:r>
              <a:rPr lang="en-US" sz="1800" strike="noStrike" dirty="0">
                <a:effectLst/>
                <a:latin typeface="Calibri" panose="020F0502020204030204" pitchFamily="34" charset="0"/>
                <a:ea typeface="Times New Roman" panose="02020603050405020304" pitchFamily="18" charset="0"/>
              </a:rPr>
              <a:t>. </a:t>
            </a:r>
            <a:endParaRPr lang="en-US" sz="1800" strike="noStrike"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select the student video icon,  you can turn your camera and microphone on and off. If you turn off your microphone and/or camera, your teacher will be unable to see or hear you. The teacher can respond to your message for assistance either through a chat message, one-to-one video conference, or on-to-one screen sharing session.</a:t>
            </a:r>
            <a:endParaRPr lang="en-US" sz="1800" dirty="0"/>
          </a:p>
          <a:p>
            <a:pPr marL="0" marR="0">
              <a:lnSpc>
                <a:spcPct val="107000"/>
              </a:lnSpc>
              <a:spcBef>
                <a:spcPts val="0"/>
              </a:spcBef>
              <a:spcAft>
                <a:spcPts val="800"/>
              </a:spcAft>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93771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dirty="0">
                <a:latin typeface="Calibri"/>
                <a:ea typeface="Calibri" panose="020F0502020204030204" pitchFamily="34" charset="0"/>
                <a:cs typeface="Calibri"/>
              </a:rPr>
              <a:t>Proctors</a:t>
            </a:r>
            <a:r>
              <a:rPr lang="en-US" sz="1800" dirty="0">
                <a:effectLst/>
                <a:latin typeface="Calibri"/>
                <a:ea typeface="Calibri" panose="020F0502020204030204" pitchFamily="34" charset="0"/>
                <a:cs typeface="Calibri"/>
              </a:rPr>
              <a:t> can send broadcasted messages to all students in the session at one time or can send messages to individual students.</a:t>
            </a:r>
          </a:p>
          <a:p>
            <a:pPr marL="0" marR="0">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800" dirty="0">
                <a:effectLst/>
                <a:latin typeface="Calibri"/>
                <a:ea typeface="Calibri" panose="020F0502020204030204" pitchFamily="34" charset="0"/>
                <a:cs typeface="Calibri"/>
              </a:rPr>
              <a:t>If your </a:t>
            </a:r>
            <a:r>
              <a:rPr lang="en-US" sz="1800" dirty="0">
                <a:latin typeface="Calibri"/>
                <a:ea typeface="Calibri" panose="020F0502020204030204" pitchFamily="34" charset="0"/>
                <a:cs typeface="Calibri"/>
              </a:rPr>
              <a:t>proctor</a:t>
            </a:r>
            <a:r>
              <a:rPr lang="en-US" sz="1800" dirty="0">
                <a:effectLst/>
                <a:latin typeface="Calibri"/>
                <a:ea typeface="Calibri" panose="020F0502020204030204" pitchFamily="34" charset="0"/>
                <a:cs typeface="Calibri"/>
              </a:rPr>
              <a:t> sends you a message, the message appears automatically on your screen. You can respond to your </a:t>
            </a:r>
            <a:r>
              <a:rPr lang="en-US" sz="1800" dirty="0">
                <a:latin typeface="Calibri"/>
                <a:ea typeface="Calibri" panose="020F0502020204030204" pitchFamily="34" charset="0"/>
                <a:cs typeface="Calibri"/>
              </a:rPr>
              <a:t>proctor </a:t>
            </a:r>
            <a:r>
              <a:rPr lang="en-US" sz="1800" dirty="0">
                <a:effectLst/>
                <a:latin typeface="Calibri"/>
                <a:ea typeface="Calibri" panose="020F0502020204030204" pitchFamily="34" charset="0"/>
                <a:cs typeface="Calibri"/>
              </a:rPr>
              <a:t>by typing a message in the chat window. Note that broadcast messages sent to all students appear differently than messages sent to an individual student.</a:t>
            </a:r>
            <a:r>
              <a:rPr lang="en-US" sz="1800" dirty="0">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pPr marL="0" marR="0">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1800" dirty="0">
                <a:latin typeface="Calibri"/>
                <a:ea typeface="Calibri" panose="020F0502020204030204" pitchFamily="34" charset="0"/>
                <a:cs typeface="Calibri"/>
              </a:rPr>
              <a:t>If enabled, you </a:t>
            </a:r>
            <a:r>
              <a:rPr lang="en-US" sz="1800" b="0" dirty="0">
                <a:effectLst/>
                <a:latin typeface="Calibri"/>
                <a:ea typeface="Calibri" panose="020F0502020204030204" pitchFamily="34" charset="0"/>
                <a:cs typeface="Calibri"/>
              </a:rPr>
              <a:t>will</a:t>
            </a:r>
            <a:r>
              <a:rPr lang="en-US" sz="1100" dirty="0">
                <a:effectLst/>
                <a:latin typeface="Calibri"/>
                <a:ea typeface="Times New Roman" panose="02020603050405020304" pitchFamily="18" charset="0"/>
                <a:cs typeface="Calibri"/>
              </a:rPr>
              <a:t> need to click the </a:t>
            </a:r>
            <a:r>
              <a:rPr lang="en-US" sz="1100" b="1" dirty="0">
                <a:effectLst/>
                <a:latin typeface="Calibri"/>
                <a:ea typeface="Times New Roman" panose="02020603050405020304" pitchFamily="18" charset="0"/>
                <a:cs typeface="Calibri"/>
              </a:rPr>
              <a:t>Video</a:t>
            </a:r>
            <a:r>
              <a:rPr lang="en-US" sz="1100" dirty="0">
                <a:effectLst/>
                <a:latin typeface="Calibri"/>
                <a:ea typeface="Times New Roman" panose="02020603050405020304" pitchFamily="18" charset="0"/>
                <a:cs typeface="Calibri"/>
              </a:rPr>
              <a:t> icon after clicking the </a:t>
            </a:r>
            <a:r>
              <a:rPr lang="en-US" sz="1100" b="1" dirty="0">
                <a:effectLst/>
                <a:latin typeface="Calibri"/>
                <a:ea typeface="Times New Roman" panose="02020603050405020304" pitchFamily="18" charset="0"/>
                <a:cs typeface="Calibri"/>
              </a:rPr>
              <a:t>student video icon </a:t>
            </a:r>
            <a:r>
              <a:rPr lang="en-US" sz="1100" dirty="0">
                <a:effectLst/>
                <a:latin typeface="Calibri"/>
                <a:ea typeface="Times New Roman" panose="02020603050405020304" pitchFamily="18" charset="0"/>
                <a:cs typeface="Calibri"/>
              </a:rPr>
              <a:t>in the test if you want to see yourself or turn your video/audio off/on.</a:t>
            </a:r>
            <a:r>
              <a:rPr lang="en-US" sz="1100" dirty="0">
                <a:latin typeface="Calibri"/>
                <a:ea typeface="Times New Roman" panose="02020603050405020304" pitchFamily="18" charset="0"/>
                <a:cs typeface="Calibri"/>
              </a:rPr>
              <a:t> </a:t>
            </a:r>
            <a:endParaRPr lang="en-US" sz="1100" dirty="0">
              <a:effectLst/>
              <a:latin typeface="Times New Roman"/>
              <a:ea typeface="Calibri" panose="020F0502020204030204" pitchFamily="34" charset="0"/>
            </a:endParaRPr>
          </a:p>
          <a:p>
            <a:pPr marL="0" marR="0">
              <a:spcBef>
                <a:spcPts val="0"/>
              </a:spcBef>
              <a:spcAft>
                <a:spcPts val="6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dirty="0"/>
          </a:p>
        </p:txBody>
      </p:sp>
    </p:spTree>
    <p:extLst>
      <p:ext uri="{BB962C8B-B14F-4D97-AF65-F5344CB8AC3E}">
        <p14:creationId xmlns:p14="http://schemas.microsoft.com/office/powerpoint/2010/main" val="2300745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your teacher initiates a screen sharing session, a pop-up window will appear in the student interface, requesting permission to view your screen. You must mark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 agree</a:t>
            </a:r>
            <a:r>
              <a:rPr lang="en-US" sz="1800" dirty="0">
                <a:effectLst/>
                <a:latin typeface="Calibri" panose="020F0502020204030204" pitchFamily="34" charset="0"/>
                <a:ea typeface="Calibri" panose="020F0502020204030204" pitchFamily="34" charset="0"/>
                <a:cs typeface="Times New Roman" panose="02020603050405020304" pitchFamily="18" charset="0"/>
              </a:rPr>
              <a:t> checkbox and then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Allow</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you do not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Allow</a:t>
            </a:r>
            <a:r>
              <a:rPr lang="en-US" sz="1800" dirty="0">
                <a:effectLst/>
                <a:latin typeface="Calibri" panose="020F0502020204030204" pitchFamily="34" charset="0"/>
                <a:ea typeface="Calibri" panose="020F0502020204030204" pitchFamily="34" charset="0"/>
                <a:cs typeface="Times New Roman" panose="02020603050405020304" pitchFamily="18" charset="0"/>
              </a:rPr>
              <a:t>, screen sharing will not work.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selecting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Allow, </a:t>
            </a:r>
            <a:r>
              <a:rPr lang="en-US" sz="1800" dirty="0">
                <a:effectLst/>
                <a:latin typeface="Calibri" panose="020F0502020204030204" pitchFamily="34" charset="0"/>
                <a:ea typeface="Calibri" panose="020F0502020204030204" pitchFamily="34" charset="0"/>
                <a:cs typeface="Times New Roman" panose="02020603050405020304" pitchFamily="18" charset="0"/>
              </a:rPr>
              <a:t>a pop-up window will appear in the student interface asking you which screen you would like to share with your teacher. You should select the screen with the open test and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Share</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you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Share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your teacher will see a mirror image of your screen and will be able to assist you accordingly.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stop sharing your screen, select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Stop Sharing</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2377019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When you answer the last question on the remote test, the </a:t>
            </a:r>
            <a:r>
              <a:rPr lang="en-US" altLang="en-US" b="1" dirty="0"/>
              <a:t>End Test</a:t>
            </a:r>
            <a:r>
              <a:rPr lang="en-US" altLang="en-US" dirty="0"/>
              <a:t> button will appear in the upper-left section of the screen, along with a message letting you know that the test has been completed and is ready to be submitted. Select the </a:t>
            </a:r>
            <a:r>
              <a:rPr lang="en-US" altLang="en-US" b="1" dirty="0"/>
              <a:t>End Test </a:t>
            </a:r>
            <a:r>
              <a:rPr lang="en-US" altLang="en-US" dirty="0"/>
              <a:t>button to end the remote test.</a:t>
            </a:r>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Tree>
    <p:extLst>
      <p:ext uri="{BB962C8B-B14F-4D97-AF65-F5344CB8AC3E}">
        <p14:creationId xmlns:p14="http://schemas.microsoft.com/office/powerpoint/2010/main" val="109158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On the next screen, you will be prompted to review your answers before submitting their test. This screen is exactly the same as you would see when taking a test in the classroom. To review your answers, you can click on the question number to be taken back to that item on the test and review your answer.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Once you have reviewed your answers, select the </a:t>
            </a:r>
            <a:r>
              <a:rPr lang="en-US" sz="1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Submit Test</a:t>
            </a: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button.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dirty="0"/>
          </a:p>
        </p:txBody>
      </p:sp>
    </p:spTree>
    <p:extLst>
      <p:ext uri="{BB962C8B-B14F-4D97-AF65-F5344CB8AC3E}">
        <p14:creationId xmlns:p14="http://schemas.microsoft.com/office/powerpoint/2010/main" val="1709783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solidFill>
                  <a:srgbClr val="7030A0"/>
                </a:solidFill>
                <a:effectLst/>
                <a:latin typeface="Calibri"/>
                <a:ea typeface="Calibri" panose="020F0502020204030204" pitchFamily="34" charset="0"/>
                <a:cs typeface="Calibri"/>
              </a:rPr>
              <a:t>Immediately after you confirm you want to submit your test you will see the same test confirmation screen you would see when taking a test in the classroom. This screen lets you know that your test was successfully submitted. To log out and exit the remote test session, select the </a:t>
            </a:r>
            <a:r>
              <a:rPr lang="en-US" sz="1800" b="1" dirty="0">
                <a:solidFill>
                  <a:srgbClr val="7030A0"/>
                </a:solidFill>
                <a:effectLst/>
                <a:latin typeface="Calibri"/>
                <a:ea typeface="Calibri" panose="020F0502020204030204" pitchFamily="34" charset="0"/>
                <a:cs typeface="Calibri"/>
              </a:rPr>
              <a:t>Log Out </a:t>
            </a:r>
            <a:r>
              <a:rPr lang="en-US" sz="1800" dirty="0">
                <a:solidFill>
                  <a:srgbClr val="7030A0"/>
                </a:solidFill>
                <a:effectLst/>
                <a:latin typeface="Calibri"/>
                <a:ea typeface="Calibri" panose="020F0502020204030204" pitchFamily="34" charset="0"/>
                <a:cs typeface="Calibri"/>
              </a:rPr>
              <a:t>button. Once you log out of the test session, you will no longer be able to communicate with your </a:t>
            </a:r>
            <a:r>
              <a:rPr lang="en-US" sz="1800" dirty="0">
                <a:solidFill>
                  <a:srgbClr val="7030A0"/>
                </a:solidFill>
                <a:latin typeface="Calibri"/>
                <a:ea typeface="Calibri" panose="020F0502020204030204" pitchFamily="34" charset="0"/>
                <a:cs typeface="Calibri"/>
              </a:rPr>
              <a:t>proctor</a:t>
            </a:r>
            <a:r>
              <a:rPr lang="en-US" sz="1800" dirty="0">
                <a:solidFill>
                  <a:srgbClr val="7030A0"/>
                </a:solidFill>
                <a:effectLst/>
                <a:latin typeface="Calibri"/>
                <a:ea typeface="Calibri" panose="020F0502020204030204" pitchFamily="34" charset="0"/>
                <a:cs typeface="Calibri"/>
              </a:rPr>
              <a:t> through the system.</a:t>
            </a:r>
            <a:r>
              <a:rPr lang="en-US" sz="1800" dirty="0">
                <a:solidFill>
                  <a:srgbClr val="7030A0"/>
                </a:solidFill>
                <a:latin typeface="Calibri"/>
                <a:ea typeface="Calibri" panose="020F0502020204030204" pitchFamily="34" charset="0"/>
                <a:cs typeface="Calibri"/>
              </a:rPr>
              <a:t> </a:t>
            </a:r>
            <a:endParaRPr lang="en-US" sz="1800" dirty="0">
              <a:effectLst/>
              <a:latin typeface="Calibri"/>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dirty="0"/>
          </a:p>
        </p:txBody>
      </p:sp>
    </p:spTree>
    <p:extLst>
      <p:ext uri="{BB962C8B-B14F-4D97-AF65-F5344CB8AC3E}">
        <p14:creationId xmlns:p14="http://schemas.microsoft.com/office/powerpoint/2010/main" val="745498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viewing this training module.</a:t>
            </a:r>
          </a:p>
          <a:p>
            <a:endParaRPr lang="en-US" dirty="0"/>
          </a:p>
          <a:p>
            <a:r>
              <a:rPr lang="en-US" dirty="0"/>
              <a:t>For additional information, refer to resources posted ODE Test Administration web page under Remote Testing Resources or visit the URL listed on this slide.</a:t>
            </a:r>
            <a:endParaRPr lang="en-US" sz="1200" dirty="0">
              <a:cs typeface="Calibri"/>
            </a:endParaRPr>
          </a:p>
          <a:p>
            <a:endParaRPr lang="en-US" dirty="0"/>
          </a:p>
          <a:p>
            <a:r>
              <a:rPr lang="en-US" dirty="0"/>
              <a:t>You can also contact your teacher or school if you require additional assistance. </a:t>
            </a:r>
          </a:p>
          <a:p>
            <a:endParaRPr lang="en-US" dirty="0"/>
          </a:p>
          <a:p>
            <a:r>
              <a:rPr lang="en-US" dirty="0"/>
              <a:t>This concludes the Families</a:t>
            </a:r>
            <a:r>
              <a:rPr lang="en-US" baseline="0" dirty="0"/>
              <a:t> and Students training module</a:t>
            </a:r>
            <a:endParaRPr lang="en-US"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dirty="0"/>
          </a:p>
        </p:txBody>
      </p:sp>
    </p:spTree>
    <p:extLst>
      <p:ext uri="{BB962C8B-B14F-4D97-AF65-F5344CB8AC3E}">
        <p14:creationId xmlns:p14="http://schemas.microsoft.com/office/powerpoint/2010/main" val="137834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53565A"/>
                </a:solidFill>
              </a:rPr>
              <a:t>The option to test students remotely is built into the existing online testing system. This is the same online testing system that students used to complete their tests in person at school. Students will not be asked to share any additional personal- identifiable information.</a:t>
            </a:r>
            <a:endParaRPr lang="en-US" b="0"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154827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dirty="0">
                <a:solidFill>
                  <a:srgbClr val="7030A0"/>
                </a:solidFill>
                <a:effectLst/>
                <a:latin typeface="Calibri"/>
                <a:ea typeface="Calibri" panose="020F0502020204030204" pitchFamily="34" charset="0"/>
                <a:cs typeface="Calibri"/>
              </a:rPr>
              <a:t>Parent/Guardian consent is required for students to participate in a remotely proctored test session.</a:t>
            </a:r>
            <a:r>
              <a:rPr lang="en-US" dirty="0">
                <a:solidFill>
                  <a:srgbClr val="7030A0"/>
                </a:solidFill>
                <a:latin typeface="Calibri"/>
                <a:ea typeface="Calibri" panose="020F0502020204030204" pitchFamily="34" charset="0"/>
                <a:cs typeface="Calibri"/>
              </a:rPr>
              <a:t> So your district needs to contact you before testing to get your signed agreement if your student will be testing remotely.</a:t>
            </a:r>
            <a:endParaRPr lang="en-US" dirty="0">
              <a:solidFill>
                <a:srgbClr val="000000"/>
              </a:solidFill>
              <a:latin typeface="Calibri"/>
              <a:ea typeface="Calibri" panose="020F0502020204030204" pitchFamily="34" charset="0"/>
              <a:cs typeface="Calibri"/>
            </a:endParaRPr>
          </a:p>
          <a:p>
            <a:pPr>
              <a:defRPr/>
            </a:pPr>
            <a:endParaRPr lang="en-US" dirty="0">
              <a:solidFill>
                <a:srgbClr val="7030A0"/>
              </a:solidFill>
              <a:latin typeface="Calibri"/>
              <a:ea typeface="Calibri" panose="020F0502020204030204" pitchFamily="34" charset="0"/>
              <a:cs typeface="Calibri"/>
            </a:endParaRPr>
          </a:p>
          <a:p>
            <a:pPr>
              <a:defRPr/>
            </a:pPr>
            <a:r>
              <a:rPr lang="en-US" dirty="0">
                <a:solidFill>
                  <a:srgbClr val="7030A0"/>
                </a:solidFill>
                <a:latin typeface="Calibri"/>
                <a:ea typeface="Calibri" panose="020F0502020204030204" pitchFamily="34" charset="0"/>
                <a:cs typeface="Calibri"/>
              </a:rPr>
              <a:t>Your district may also require you to provide for your student to use a webcam, microphone, and speaker during the test session to be able to participate in remote testing. Video helps the test proctor monitor the test session and communicate with students during the assessment.</a:t>
            </a:r>
          </a:p>
          <a:p>
            <a:pPr>
              <a:defRPr/>
            </a:pPr>
            <a:endParaRPr lang="en-US" dirty="0">
              <a:solidFill>
                <a:srgbClr val="000000"/>
              </a:solidFill>
              <a:latin typeface="Calibri"/>
              <a:ea typeface="Calibri" panose="020F0502020204030204" pitchFamily="34" charset="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81706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review some of the steps you will want to go through before testing day.</a:t>
            </a:r>
          </a:p>
        </p:txBody>
      </p:sp>
      <p:sp>
        <p:nvSpPr>
          <p:cNvPr id="4" name="Slide Number Placeholder 3"/>
          <p:cNvSpPr>
            <a:spLocks noGrp="1"/>
          </p:cNvSpPr>
          <p:nvPr>
            <p:ph type="sldNum" sz="quarter" idx="5"/>
          </p:nvPr>
        </p:nvSpPr>
        <p:spPr/>
        <p:txBody>
          <a:bodyPr/>
          <a:lstStyle/>
          <a:p>
            <a:fld id="{87562687-7A5B-4415-B0F0-C719E7C49641}" type="slidenum">
              <a:rPr lang="en-US" smtClean="0"/>
              <a:t>5</a:t>
            </a:fld>
            <a:endParaRPr lang="en-US" dirty="0"/>
          </a:p>
        </p:txBody>
      </p:sp>
    </p:spTree>
    <p:extLst>
      <p:ext uri="{BB962C8B-B14F-4D97-AF65-F5344CB8AC3E}">
        <p14:creationId xmlns:p14="http://schemas.microsoft.com/office/powerpoint/2010/main" val="136630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US" sz="3600" dirty="0"/>
              <a:t>Before taking a remote test, make sure that you have the necessary hardware and software and that it functions properly.</a:t>
            </a:r>
          </a:p>
          <a:p>
            <a:pPr marL="0" indent="0">
              <a:lnSpc>
                <a:spcPct val="100000"/>
              </a:lnSpc>
              <a:buNone/>
            </a:pPr>
            <a:endParaRPr lang="en-US" sz="3600" dirty="0"/>
          </a:p>
          <a:p>
            <a:pPr marL="0" indent="0">
              <a:lnSpc>
                <a:spcPct val="107000"/>
              </a:lnSpc>
              <a:spcBef>
                <a:spcPts val="0"/>
              </a:spcBef>
              <a:spcAft>
                <a:spcPts val="800"/>
              </a:spcAft>
              <a:buFont typeface="Arial" panose="020B0604020202020204" pitchFamily="34" charset="0"/>
              <a:buNone/>
              <a:tabLst>
                <a:tab pos="457200" algn="l"/>
              </a:tabLst>
            </a:pPr>
            <a:r>
              <a:rPr lang="en-US" sz="3600" dirty="0">
                <a:solidFill>
                  <a:schemeClr val="tx1"/>
                </a:solidFill>
                <a:ea typeface="+mn-ea"/>
                <a:cs typeface="+mn-cs"/>
              </a:rPr>
              <a:t>Ensure your testing device meets the following hardware and software requirements:</a:t>
            </a:r>
          </a:p>
          <a:p>
            <a:pPr marL="342900" indent="-342900">
              <a:lnSpc>
                <a:spcPct val="107000"/>
              </a:lnSpc>
              <a:spcAft>
                <a:spcPts val="800"/>
              </a:spcAft>
              <a:buFont typeface="Arial" panose="020B0604020202020204" pitchFamily="34" charset="0"/>
              <a:buChar char="•"/>
              <a:tabLst>
                <a:tab pos="457200" algn="l"/>
              </a:tabLst>
            </a:pPr>
            <a:r>
              <a:rPr lang="en-US" sz="1800" dirty="0">
                <a:solidFill>
                  <a:srgbClr val="53565A"/>
                </a:solidFill>
                <a:ea typeface="Calibri" panose="020F0502020204030204" pitchFamily="34" charset="0"/>
                <a:cs typeface="Calibri"/>
              </a:rPr>
              <a:t>Your testing device has the Secure Browser installed. Your school district may have already installed this application. If they have not, and they are not able to assist you in installing the Secure Browser, you will not be able to participate in remote testing. </a:t>
            </a:r>
          </a:p>
          <a:p>
            <a:pPr marL="0" indent="0">
              <a:lnSpc>
                <a:spcPct val="107000"/>
              </a:lnSpc>
              <a:spcBef>
                <a:spcPts val="0"/>
              </a:spcBef>
              <a:spcAft>
                <a:spcPts val="800"/>
              </a:spcAft>
              <a:buFont typeface="Arial" panose="020B0604020202020204" pitchFamily="34" charset="0"/>
              <a:buNone/>
              <a:tabLst>
                <a:tab pos="457200" algn="l"/>
              </a:tabLst>
            </a:pPr>
            <a:endParaRPr lang="en-US" sz="3600" dirty="0">
              <a:solidFill>
                <a:srgbClr val="53565A"/>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tabLst>
                <a:tab pos="457200" algn="l"/>
              </a:tabLst>
            </a:pPr>
            <a:endParaRPr lang="en-US" sz="3600" dirty="0">
              <a:solidFill>
                <a:srgbClr val="53565A"/>
              </a:solidFill>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217042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07000"/>
              </a:lnSpc>
              <a:spcBef>
                <a:spcPts val="0"/>
              </a:spcBef>
              <a:spcAft>
                <a:spcPts val="800"/>
              </a:spcAft>
              <a:buFont typeface="Arial" panose="020B0604020202020204" pitchFamily="34" charset="0"/>
              <a:buChar char="•"/>
              <a:tabLst>
                <a:tab pos="457200" algn="l"/>
              </a:tabLst>
            </a:pPr>
            <a:r>
              <a:rPr lang="en-US" sz="3600" b="0" strike="noStrike" dirty="0">
                <a:solidFill>
                  <a:srgbClr val="53565A"/>
                </a:solidFill>
                <a:ea typeface="Calibri" panose="020F0502020204030204" pitchFamily="34" charset="0"/>
                <a:cs typeface="Times New Roman" panose="02020603050405020304" pitchFamily="18" charset="0"/>
              </a:rPr>
              <a:t>The</a:t>
            </a:r>
            <a:r>
              <a:rPr lang="en-US" sz="3600" b="0" strike="noStrike" baseline="0" dirty="0">
                <a:solidFill>
                  <a:srgbClr val="53565A"/>
                </a:solidFill>
                <a:ea typeface="Calibri" panose="020F0502020204030204" pitchFamily="34" charset="0"/>
                <a:cs typeface="Times New Roman" panose="02020603050405020304" pitchFamily="18" charset="0"/>
              </a:rPr>
              <a:t> remote testing setting also allows for r</a:t>
            </a:r>
            <a:r>
              <a:rPr lang="en-US" sz="3600" b="0" dirty="0">
                <a:solidFill>
                  <a:srgbClr val="53565A"/>
                </a:solidFill>
                <a:ea typeface="Calibri" panose="020F0502020204030204" pitchFamily="34" charset="0"/>
                <a:cs typeface="Times New Roman" panose="02020603050405020304" pitchFamily="18" charset="0"/>
              </a:rPr>
              <a:t>eal-time video communication between the student and the proctor or teacher during the test. </a:t>
            </a:r>
          </a:p>
          <a:p>
            <a:pPr marL="342900" indent="-342900">
              <a:lnSpc>
                <a:spcPct val="107000"/>
              </a:lnSpc>
              <a:spcAft>
                <a:spcPts val="800"/>
              </a:spcAft>
              <a:buFont typeface="Arial" panose="020B0604020202020204" pitchFamily="34" charset="0"/>
              <a:buChar char="•"/>
              <a:tabLst>
                <a:tab pos="457200" algn="l"/>
              </a:tabLst>
            </a:pPr>
            <a:r>
              <a:rPr lang="en-US" sz="3600" dirty="0">
                <a:solidFill>
                  <a:srgbClr val="53565A"/>
                </a:solidFill>
                <a:ea typeface="Calibri" panose="020F0502020204030204" pitchFamily="34" charset="0"/>
                <a:cs typeface="Calibri"/>
              </a:rPr>
              <a:t>If you allow real-time video communication between your student and the proctor during the test, your testing device will require a built-in or plug-in webcam, microphone, and speaker.</a:t>
            </a:r>
          </a:p>
          <a:p>
            <a:pPr marL="342900" indent="-342900">
              <a:lnSpc>
                <a:spcPct val="107000"/>
              </a:lnSpc>
              <a:spcAft>
                <a:spcPts val="800"/>
              </a:spcAft>
              <a:buFont typeface="Arial" panose="020B0604020202020204" pitchFamily="34" charset="0"/>
              <a:buChar char="•"/>
              <a:tabLst>
                <a:tab pos="457200" algn="l"/>
              </a:tabLst>
              <a:defRPr/>
            </a:pPr>
            <a:r>
              <a:rPr lang="en-US" sz="6000" dirty="0">
                <a:effectLst/>
                <a:ea typeface="Calibri" panose="020F0502020204030204" pitchFamily="34" charset="0"/>
                <a:cs typeface="Calibri"/>
              </a:rPr>
              <a:t>Students in need of </a:t>
            </a:r>
            <a:r>
              <a:rPr lang="en-US" sz="6000" b="0" baseline="0" dirty="0">
                <a:effectLst/>
                <a:ea typeface="Calibri" panose="020F0502020204030204" pitchFamily="34" charset="0"/>
                <a:cs typeface="Times New Roman" panose="02020603050405020304" pitchFamily="18" charset="0"/>
              </a:rPr>
              <a:t>assistive technology </a:t>
            </a:r>
            <a:r>
              <a:rPr lang="en-US" sz="6000" dirty="0">
                <a:effectLst/>
                <a:ea typeface="Calibri" panose="020F0502020204030204" pitchFamily="34" charset="0"/>
                <a:cs typeface="Calibri"/>
              </a:rPr>
              <a:t>will </a:t>
            </a:r>
            <a:r>
              <a:rPr lang="en-US" sz="6000" b="0" baseline="0" dirty="0">
                <a:effectLst/>
                <a:ea typeface="Calibri" panose="020F0502020204030204" pitchFamily="34" charset="0"/>
                <a:cs typeface="Times New Roman" panose="02020603050405020304" pitchFamily="18" charset="0"/>
              </a:rPr>
              <a:t>also need to ensure access to specific features such as </a:t>
            </a:r>
            <a:r>
              <a:rPr lang="en-US" sz="6000" b="0" dirty="0">
                <a:effectLst/>
                <a:ea typeface="Calibri" panose="020F0502020204030204" pitchFamily="34" charset="0"/>
                <a:cs typeface="Times New Roman" panose="02020603050405020304" pitchFamily="18" charset="0"/>
              </a:rPr>
              <a:t>text-to-speech software,</a:t>
            </a:r>
            <a:r>
              <a:rPr lang="en-US" sz="6000" b="0" baseline="0" dirty="0">
                <a:effectLst/>
                <a:ea typeface="Calibri" panose="020F0502020204030204" pitchFamily="34" charset="0"/>
                <a:cs typeface="Times New Roman" panose="02020603050405020304" pitchFamily="18" charset="0"/>
              </a:rPr>
              <a:t> </a:t>
            </a:r>
            <a:r>
              <a:rPr lang="en-US" sz="6000" b="0" dirty="0">
                <a:effectLst/>
                <a:ea typeface="Calibri" panose="020F0502020204030204" pitchFamily="34" charset="0"/>
                <a:cs typeface="Times New Roman" panose="02020603050405020304" pitchFamily="18" charset="0"/>
              </a:rPr>
              <a:t>screen readers, or other forms</a:t>
            </a:r>
            <a:r>
              <a:rPr lang="en-US" sz="6000" b="0" baseline="0" dirty="0">
                <a:effectLst/>
                <a:ea typeface="Calibri" panose="020F0502020204030204" pitchFamily="34" charset="0"/>
                <a:cs typeface="Times New Roman" panose="02020603050405020304" pitchFamily="18" charset="0"/>
              </a:rPr>
              <a:t> of assistive technology have been checked for functionality.</a:t>
            </a:r>
            <a:r>
              <a:rPr lang="en-US" sz="6000" b="0" dirty="0">
                <a:effectLst/>
                <a:ea typeface="Calibri" panose="020F0502020204030204" pitchFamily="34" charset="0"/>
                <a:cs typeface="Times New Roman" panose="02020603050405020304" pitchFamily="18" charset="0"/>
              </a:rPr>
              <a:t> </a:t>
            </a:r>
            <a:endParaRPr lang="en-US" sz="6000" dirty="0">
              <a:cs typeface="Calibri"/>
            </a:endParaRPr>
          </a:p>
          <a:p>
            <a:pPr marL="342900" indent="-342900">
              <a:lnSpc>
                <a:spcPct val="107000"/>
              </a:lnSpc>
              <a:spcBef>
                <a:spcPts val="0"/>
              </a:spcBef>
              <a:spcAft>
                <a:spcPts val="800"/>
              </a:spcAft>
              <a:buFont typeface="Arial" panose="020B0604020202020204" pitchFamily="34" charset="0"/>
              <a:buChar char="•"/>
              <a:tabLst>
                <a:tab pos="457200" algn="l"/>
              </a:tabLst>
            </a:pPr>
            <a:endParaRPr lang="en-US" sz="3600" dirty="0">
              <a:solidFill>
                <a:srgbClr val="53565A"/>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tabLst>
                <a:tab pos="457200" algn="l"/>
              </a:tabLst>
            </a:pPr>
            <a:endParaRPr lang="en-US" sz="3600" dirty="0">
              <a:solidFill>
                <a:srgbClr val="53565A"/>
              </a:solidFill>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405325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900" dirty="0">
                <a:effectLst/>
                <a:latin typeface="Calibri"/>
                <a:ea typeface="Calibri" panose="020F0502020204030204" pitchFamily="34" charset="0"/>
                <a:cs typeface="Calibri"/>
              </a:rPr>
              <a:t>Before the day of the test, you should make sure your internet speed is fast enough to take a test at home. The recommended minimum speed is </a:t>
            </a:r>
            <a:r>
              <a:rPr lang="en-US" sz="900" dirty="0">
                <a:latin typeface="Calibri"/>
                <a:ea typeface="Calibri" panose="020F0502020204030204" pitchFamily="34" charset="0"/>
                <a:cs typeface="Calibri"/>
              </a:rPr>
              <a:t>1.8 megabytes </a:t>
            </a:r>
            <a:r>
              <a:rPr lang="en-US" sz="900" dirty="0">
                <a:effectLst/>
                <a:latin typeface="Calibri"/>
                <a:ea typeface="Calibri" panose="020F0502020204030204" pitchFamily="34" charset="0"/>
                <a:cs typeface="Calibri"/>
              </a:rPr>
              <a:t>per second.</a:t>
            </a:r>
            <a:r>
              <a:rPr lang="en-US" sz="900" dirty="0">
                <a:latin typeface="Calibri"/>
                <a:ea typeface="Calibri" panose="020F0502020204030204" pitchFamily="34" charset="0"/>
                <a:cs typeface="Calibri"/>
              </a:rPr>
              <a:t> </a:t>
            </a:r>
            <a:endParaRPr lang="en-US" sz="900" dirty="0">
              <a:effectLst/>
              <a:latin typeface="Calibri"/>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9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900" dirty="0">
                <a:effectLst/>
                <a:latin typeface="Calibri"/>
                <a:cs typeface="Calibri"/>
              </a:rPr>
              <a:t>To test your internet speed, go to the diagnostic checker at</a:t>
            </a:r>
            <a:r>
              <a:rPr lang="en-US" sz="900" dirty="0">
                <a:latin typeface="Calibri"/>
                <a:cs typeface="Calibri"/>
              </a:rPr>
              <a:t> </a:t>
            </a:r>
            <a:r>
              <a:rPr lang="en-US" sz="900" dirty="0">
                <a:solidFill>
                  <a:srgbClr val="FF0000"/>
                </a:solidFill>
                <a:latin typeface="Calibri"/>
                <a:cs typeface="Calibri"/>
              </a:rPr>
              <a:t>the link on this slide (</a:t>
            </a:r>
            <a:r>
              <a:rPr lang="en-US" sz="1600" u="sng" dirty="0"/>
              <a:t>https://bit.ly/Check_My_Speed</a:t>
            </a:r>
            <a:r>
              <a:rPr lang="en-US" sz="1100" dirty="0">
                <a:solidFill>
                  <a:srgbClr val="000000"/>
                </a:solidFill>
                <a:latin typeface="Calibri"/>
                <a:cs typeface="Calibri"/>
              </a:rPr>
              <a:t>).</a:t>
            </a:r>
          </a:p>
          <a:p>
            <a:pPr>
              <a:lnSpc>
                <a:spcPct val="107000"/>
              </a:lnSpc>
              <a:spcAft>
                <a:spcPts val="800"/>
              </a:spcAft>
              <a:defRPr/>
            </a:pPr>
            <a:endParaRPr lang="en-US" sz="1100" u="sng" dirty="0">
              <a:solidFill>
                <a:srgbClr val="6888C9"/>
              </a:solidFill>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Under Network Diagnostics, select the appropriate test from the drop-down menu. Then enter “1” in the box for the total number of students you would like to test at one time and select </a:t>
            </a:r>
            <a:r>
              <a:rPr lang="en-US" sz="1100" b="1"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Run Network Diagnostics Tests</a:t>
            </a:r>
            <a:r>
              <a:rPr lang="en-US" sz="1100"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u="none"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When the test is complete, you will see a </a:t>
            </a:r>
            <a:r>
              <a:rPr lang="en-US" sz="1100" b="1" i="1"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Bandwidth Summary </a:t>
            </a:r>
            <a:r>
              <a:rPr lang="en-US" sz="1100"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box letting you know if your internet speed is fast enough.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u="none"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defRPr/>
            </a:pPr>
            <a:r>
              <a:rPr lang="en-US" sz="1100" u="none" dirty="0">
                <a:solidFill>
                  <a:srgbClr val="0000FF"/>
                </a:solidFill>
                <a:latin typeface="Calibri"/>
                <a:ea typeface="Calibri" panose="020F0502020204030204" pitchFamily="34" charset="0"/>
                <a:cs typeface="Calibri"/>
              </a:rPr>
              <a:t>If the diagnostic summary indicates that your internet speed is not fast enough, let your</a:t>
            </a:r>
            <a:r>
              <a:rPr lang="en-US" sz="1100" dirty="0">
                <a:solidFill>
                  <a:srgbClr val="0000FF"/>
                </a:solidFill>
                <a:latin typeface="Calibri"/>
                <a:ea typeface="Calibri" panose="020F0502020204030204" pitchFamily="34" charset="0"/>
                <a:cs typeface="Calibri"/>
              </a:rPr>
              <a:t> school know</a:t>
            </a:r>
            <a:r>
              <a:rPr lang="en-US" sz="1100" u="none" dirty="0">
                <a:solidFill>
                  <a:srgbClr val="0000FF"/>
                </a:solidFill>
                <a:latin typeface="Calibri"/>
                <a:ea typeface="Calibri" panose="020F0502020204030204" pitchFamily="34" charset="0"/>
                <a:cs typeface="Calibri"/>
              </a:rPr>
              <a:t>.</a:t>
            </a:r>
            <a:r>
              <a:rPr lang="en-US" sz="1100" dirty="0">
                <a:solidFill>
                  <a:srgbClr val="0000FF"/>
                </a:solidFill>
                <a:latin typeface="Calibri"/>
                <a:ea typeface="Calibri" panose="020F0502020204030204" pitchFamily="34" charset="0"/>
                <a:cs typeface="Calibri"/>
              </a:rPr>
              <a:t> </a:t>
            </a:r>
            <a:endParaRPr lang="en-US" sz="1100" dirty="0">
              <a:solidFill>
                <a:srgbClr val="00B050"/>
              </a:solidFill>
              <a:effectLst/>
              <a:latin typeface="Calibri"/>
              <a:ea typeface="Calibri" panose="020F0502020204030204" pitchFamily="34" charset="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145475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In addition to ensuring you have the necessary hardware and checking your internet speed, you must also make sure that your hardware is functioning correctly prior to the day you take the remote test. You should work with your teacher and/or technology coordinator to test the functioning of each piece of hardware prior to remote testing.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Additionally, you can use the diagnostic checker that will walk you through a series of audio, video and microphone checks to ensure your hardware is working correctly. To access a diagnostic checker, go </a:t>
            </a:r>
            <a:r>
              <a:rPr lang="en-US" sz="180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to </a:t>
            </a:r>
            <a:r>
              <a:rPr lang="en-US" sz="4000" u="sng"/>
              <a:t>https://bit.ly/Check_My_Speed</a:t>
            </a:r>
            <a:endParaRPr lang="en-US" sz="2400">
              <a:solidFill>
                <a:srgbClr val="53565A"/>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800" u="none"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800" u="none" dirty="0">
                <a:solidFill>
                  <a:srgbClr val="0000FF"/>
                </a:solidFill>
                <a:latin typeface="Calibri" panose="020F0502020204030204" pitchFamily="34" charset="0"/>
                <a:ea typeface="Calibri" panose="020F0502020204030204" pitchFamily="34" charset="0"/>
                <a:cs typeface="Times New Roman" panose="02020603050405020304" pitchFamily="18" charset="0"/>
              </a:rPr>
              <a:t>Note that this is the same link you use to access the internet speed checker. </a:t>
            </a: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From here, select the </a:t>
            </a:r>
            <a:r>
              <a:rPr lang="en-US"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Audio and Video Checks </a:t>
            </a: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button. A series of audio and video checks will appear. To run the checks, follow the instructions for each individual check to determine if your hardware is functioning correctly.</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If you encounter any problems during the diagnostic checks, contact your teacher to help troubleshoot the problem. You will need to use the same communication method you use during remote learning to contact your teacher.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158177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CNP Monthly Webinar|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87455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CNP Monthly Webinar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48422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175586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6/23/2025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6/23/2025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6/23/2025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6/23/2025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6/23/2025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6/23/2025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51" r:id="rId12"/>
    <p:sldLayoutId id="2147483852" r:id="rId13"/>
    <p:sldLayoutId id="2147483853" r:id="rId14"/>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6/23/2025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5.jp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bit.ly/Check_My_Speed"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bit.ly/Check_My_Speed"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p:txBody>
          <a:bodyPr/>
          <a:lstStyle/>
          <a:p>
            <a:r>
              <a:rPr lang="en-US" b="1" dirty="0"/>
              <a:t>Remote Testing</a:t>
            </a:r>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1447800" y="3610059"/>
            <a:ext cx="9296400" cy="1655762"/>
          </a:xfrm>
        </p:spPr>
        <p:txBody>
          <a:bodyPr>
            <a:normAutofit/>
          </a:bodyPr>
          <a:lstStyle/>
          <a:p>
            <a:r>
              <a:rPr lang="en-US" sz="4400" b="1" dirty="0"/>
              <a:t>Students and Families Training Module</a:t>
            </a:r>
          </a:p>
        </p:txBody>
      </p:sp>
    </p:spTree>
    <p:extLst>
      <p:ext uri="{BB962C8B-B14F-4D97-AF65-F5344CB8AC3E}">
        <p14:creationId xmlns:p14="http://schemas.microsoft.com/office/powerpoint/2010/main" val="173424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E9CDA9-156B-46E4-A50C-32D34AEC4D80}"/>
              </a:ext>
            </a:extLst>
          </p:cNvPr>
          <p:cNvSpPr>
            <a:spLocks noGrp="1"/>
          </p:cNvSpPr>
          <p:nvPr>
            <p:ph type="title"/>
          </p:nvPr>
        </p:nvSpPr>
        <p:spPr>
          <a:xfrm>
            <a:off x="717176" y="0"/>
            <a:ext cx="10784542" cy="1026460"/>
          </a:xfrm>
        </p:spPr>
        <p:txBody>
          <a:bodyPr>
            <a:normAutofit/>
          </a:bodyPr>
          <a:lstStyle/>
          <a:p>
            <a:r>
              <a:rPr lang="en-US" dirty="0"/>
              <a:t>How to Check Your Hardware (Cont.)</a:t>
            </a:r>
          </a:p>
        </p:txBody>
      </p:sp>
      <p:sp>
        <p:nvSpPr>
          <p:cNvPr id="3" name="Slide Number Placeholder 2">
            <a:extLst>
              <a:ext uri="{FF2B5EF4-FFF2-40B4-BE49-F238E27FC236}">
                <a16:creationId xmlns:a16="http://schemas.microsoft.com/office/drawing/2014/main" id="{DB27FB62-7B00-4A84-88C6-89ED2D3C593F}"/>
              </a:ext>
            </a:extLst>
          </p:cNvPr>
          <p:cNvSpPr>
            <a:spLocks noGrp="1"/>
          </p:cNvSpPr>
          <p:nvPr>
            <p:ph type="sldNum" sz="quarter" idx="4294967295"/>
          </p:nvPr>
        </p:nvSpPr>
        <p:spPr>
          <a:xfrm>
            <a:off x="8610881" y="6154700"/>
            <a:ext cx="2890837" cy="365125"/>
          </a:xfrm>
        </p:spPr>
        <p:txBody>
          <a:bodyPr/>
          <a:lstStyle/>
          <a:p>
            <a:fld id="{58AE716E-68DD-2249-A7FA-8AEF0B14DF81}" type="slidenum">
              <a:rPr lang="en-US" smtClean="0"/>
              <a:pPr/>
              <a:t>10</a:t>
            </a:fld>
            <a:endParaRPr lang="en-US" dirty="0"/>
          </a:p>
        </p:txBody>
      </p:sp>
      <p:pic>
        <p:nvPicPr>
          <p:cNvPr id="6" name="Content Placeholder 5" descr="network diagnostic webpage for checking text to speech">
            <a:extLst>
              <a:ext uri="{FF2B5EF4-FFF2-40B4-BE49-F238E27FC236}">
                <a16:creationId xmlns:a16="http://schemas.microsoft.com/office/drawing/2014/main" id="{AAFC1D21-0510-40B9-9FCB-7FD5499805E1}"/>
              </a:ext>
            </a:extLst>
          </p:cNvPr>
          <p:cNvPicPr>
            <a:picLocks noGrp="1"/>
          </p:cNvPicPr>
          <p:nvPr>
            <p:ph sz="quarter" idx="4294967295"/>
          </p:nvPr>
        </p:nvPicPr>
        <p:blipFill>
          <a:blip r:embed="rId3"/>
          <a:stretch>
            <a:fillRect/>
          </a:stretch>
        </p:blipFill>
        <p:spPr>
          <a:xfrm>
            <a:off x="334849" y="1202459"/>
            <a:ext cx="5208588" cy="3635375"/>
          </a:xfrm>
          <a:prstGeom prst="rect">
            <a:avLst/>
          </a:prstGeom>
          <a:ln>
            <a:solidFill>
              <a:srgbClr val="A6A6A6"/>
            </a:solidFill>
          </a:ln>
        </p:spPr>
      </p:pic>
      <p:sp>
        <p:nvSpPr>
          <p:cNvPr id="7" name="Oval 6" descr="red oval showing what button to select for checking text to speech">
            <a:extLst>
              <a:ext uri="{FF2B5EF4-FFF2-40B4-BE49-F238E27FC236}">
                <a16:creationId xmlns:a16="http://schemas.microsoft.com/office/drawing/2014/main" id="{B58F9CFC-28B0-4ACC-A2D0-CC29002CF93A}"/>
              </a:ext>
            </a:extLst>
          </p:cNvPr>
          <p:cNvSpPr/>
          <p:nvPr/>
        </p:nvSpPr>
        <p:spPr>
          <a:xfrm>
            <a:off x="2956707" y="4356084"/>
            <a:ext cx="693966" cy="481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descr="text to speech sound settings webpage ">
            <a:extLst>
              <a:ext uri="{FF2B5EF4-FFF2-40B4-BE49-F238E27FC236}">
                <a16:creationId xmlns:a16="http://schemas.microsoft.com/office/drawing/2014/main" id="{80DD333B-CC05-48E6-80F0-9940CB17D0B6}"/>
              </a:ext>
            </a:extLst>
          </p:cNvPr>
          <p:cNvPicPr/>
          <p:nvPr/>
        </p:nvPicPr>
        <p:blipFill>
          <a:blip r:embed="rId4"/>
          <a:stretch>
            <a:fillRect/>
          </a:stretch>
        </p:blipFill>
        <p:spPr>
          <a:xfrm>
            <a:off x="6095999" y="2011463"/>
            <a:ext cx="5867401" cy="4034710"/>
          </a:xfrm>
          <a:prstGeom prst="rect">
            <a:avLst/>
          </a:prstGeom>
          <a:ln>
            <a:solidFill>
              <a:srgbClr val="A6A6A6"/>
            </a:solidFill>
          </a:ln>
        </p:spPr>
      </p:pic>
      <p:sp>
        <p:nvSpPr>
          <p:cNvPr id="9" name="Arrow: Left 8" descr="red arrow showing where to press the speaker button to check audio playback for text to speech">
            <a:extLst>
              <a:ext uri="{FF2B5EF4-FFF2-40B4-BE49-F238E27FC236}">
                <a16:creationId xmlns:a16="http://schemas.microsoft.com/office/drawing/2014/main" id="{A7294356-F49F-4E73-B2BB-04626226F0CA}"/>
              </a:ext>
            </a:extLst>
          </p:cNvPr>
          <p:cNvSpPr/>
          <p:nvPr/>
        </p:nvSpPr>
        <p:spPr>
          <a:xfrm>
            <a:off x="8446640" y="2119990"/>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289121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a:spcBef>
                <a:spcPts val="0"/>
              </a:spcBef>
              <a:spcAft>
                <a:spcPts val="600"/>
              </a:spcAft>
            </a:pPr>
            <a:r>
              <a:rPr lang="en-US" sz="3200" dirty="0">
                <a:ea typeface="Calibri" panose="020F0502020204030204" pitchFamily="34" charset="0"/>
                <a:cs typeface="Times New Roman"/>
              </a:rPr>
              <a:t>Students who use assistive technologies during instruction need access to the same assistive technologies when they take a test remotely</a:t>
            </a:r>
          </a:p>
          <a:p>
            <a:r>
              <a:rPr lang="en-US" sz="3200" dirty="0"/>
              <a:t>Parents and students should work with their district or school’s technology coordinator to set up any necessary assistive technologies</a:t>
            </a:r>
          </a:p>
          <a:p>
            <a:r>
              <a:rPr lang="en-US" sz="3200" dirty="0"/>
              <a:t>If access to necessary technologies cannot be provided to students at home, parents and students should work with their teacher to determine other options for taking the test</a:t>
            </a:r>
          </a:p>
        </p:txBody>
      </p:sp>
      <p:sp>
        <p:nvSpPr>
          <p:cNvPr id="3" name="Slide Number Placeholder 2">
            <a:extLst>
              <a:ext uri="{FF2B5EF4-FFF2-40B4-BE49-F238E27FC236}">
                <a16:creationId xmlns:a16="http://schemas.microsoft.com/office/drawing/2014/main" id="{652E3FD0-633F-44CB-ADFD-9FD96CFB93B7}"/>
              </a:ext>
            </a:extLst>
          </p:cNvPr>
          <p:cNvSpPr>
            <a:spLocks noGrp="1"/>
          </p:cNvSpPr>
          <p:nvPr>
            <p:ph type="sldNum" sz="quarter" idx="12"/>
          </p:nvPr>
        </p:nvSpPr>
        <p:spPr/>
        <p:txBody>
          <a:bodyPr/>
          <a:lstStyle/>
          <a:p>
            <a:fld id="{58AE716E-68DD-2249-A7FA-8AEF0B14DF81}" type="slidenum">
              <a:rPr lang="en-US" smtClean="0"/>
              <a:pPr/>
              <a:t>11</a:t>
            </a:fld>
            <a:endParaRPr lang="en-US" dirty="0"/>
          </a:p>
        </p:txBody>
      </p:sp>
      <p:sp>
        <p:nvSpPr>
          <p:cNvPr id="5" name="Title 4">
            <a:extLst>
              <a:ext uri="{FF2B5EF4-FFF2-40B4-BE49-F238E27FC236}">
                <a16:creationId xmlns:a16="http://schemas.microsoft.com/office/drawing/2014/main" id="{9D97A16B-F60A-437E-A229-49685EB41BB5}"/>
              </a:ext>
            </a:extLst>
          </p:cNvPr>
          <p:cNvSpPr>
            <a:spLocks noGrp="1"/>
          </p:cNvSpPr>
          <p:nvPr>
            <p:ph type="title"/>
          </p:nvPr>
        </p:nvSpPr>
        <p:spPr/>
        <p:txBody>
          <a:bodyPr>
            <a:normAutofit fontScale="90000"/>
          </a:bodyPr>
          <a:lstStyle/>
          <a:p>
            <a:r>
              <a:rPr lang="en-US" dirty="0"/>
              <a:t>How to Obtain Necessary Assistive Technologies</a:t>
            </a:r>
          </a:p>
        </p:txBody>
      </p:sp>
    </p:spTree>
    <p:extLst>
      <p:ext uri="{BB962C8B-B14F-4D97-AF65-F5344CB8AC3E}">
        <p14:creationId xmlns:p14="http://schemas.microsoft.com/office/powerpoint/2010/main" val="128865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7BB262-85BC-4570-8FB6-FC2A34656AC5}"/>
              </a:ext>
            </a:extLst>
          </p:cNvPr>
          <p:cNvSpPr>
            <a:spLocks noGrp="1"/>
          </p:cNvSpPr>
          <p:nvPr>
            <p:ph type="ctrTitle"/>
          </p:nvPr>
        </p:nvSpPr>
        <p:spPr/>
        <p:txBody>
          <a:bodyPr/>
          <a:lstStyle/>
          <a:p>
            <a:r>
              <a:rPr lang="en-US" b="1" dirty="0"/>
              <a:t>During Testing</a:t>
            </a:r>
          </a:p>
        </p:txBody>
      </p:sp>
      <p:sp>
        <p:nvSpPr>
          <p:cNvPr id="3" name="Slide Number Placeholder 2">
            <a:extLst>
              <a:ext uri="{FF2B5EF4-FFF2-40B4-BE49-F238E27FC236}">
                <a16:creationId xmlns:a16="http://schemas.microsoft.com/office/drawing/2014/main" id="{79589BFE-B540-45D2-80E8-6AEE0E48B859}"/>
              </a:ext>
            </a:extLst>
          </p:cNvPr>
          <p:cNvSpPr>
            <a:spLocks noGrp="1"/>
          </p:cNvSpPr>
          <p:nvPr>
            <p:ph type="sldNum" sz="quarter" idx="12"/>
          </p:nvPr>
        </p:nvSpPr>
        <p:spPr/>
        <p:txBody>
          <a:bodyPr/>
          <a:lstStyle/>
          <a:p>
            <a:fld id="{58AE716E-68DD-2249-A7FA-8AEF0B14DF81}" type="slidenum">
              <a:rPr lang="en-US" smtClean="0"/>
              <a:pPr/>
              <a:t>12</a:t>
            </a:fld>
            <a:endParaRPr lang="en-US" dirty="0"/>
          </a:p>
        </p:txBody>
      </p:sp>
    </p:spTree>
    <p:extLst>
      <p:ext uri="{BB962C8B-B14F-4D97-AF65-F5344CB8AC3E}">
        <p14:creationId xmlns:p14="http://schemas.microsoft.com/office/powerpoint/2010/main" val="160877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3FA1D4-D6A3-4F9B-A646-C5BFB99FB397}"/>
              </a:ext>
            </a:extLst>
          </p:cNvPr>
          <p:cNvSpPr>
            <a:spLocks noGrp="1"/>
          </p:cNvSpPr>
          <p:nvPr>
            <p:ph type="sldNum" sz="quarter" idx="12"/>
          </p:nvPr>
        </p:nvSpPr>
        <p:spPr/>
        <p:txBody>
          <a:bodyPr/>
          <a:lstStyle/>
          <a:p>
            <a:fld id="{58AE716E-68DD-2249-A7FA-8AEF0B14DF81}" type="slidenum">
              <a:rPr lang="en-US" smtClean="0"/>
              <a:pPr/>
              <a:t>13</a:t>
            </a:fld>
            <a:endParaRPr lang="en-US" dirty="0"/>
          </a:p>
        </p:txBody>
      </p:sp>
      <p:sp>
        <p:nvSpPr>
          <p:cNvPr id="5" name="Title 4">
            <a:extLst>
              <a:ext uri="{FF2B5EF4-FFF2-40B4-BE49-F238E27FC236}">
                <a16:creationId xmlns:a16="http://schemas.microsoft.com/office/drawing/2014/main" id="{E3FCACDB-AE63-486D-B88F-99356AB56041}"/>
              </a:ext>
            </a:extLst>
          </p:cNvPr>
          <p:cNvSpPr>
            <a:spLocks noGrp="1"/>
          </p:cNvSpPr>
          <p:nvPr>
            <p:ph type="title"/>
          </p:nvPr>
        </p:nvSpPr>
        <p:spPr>
          <a:xfrm>
            <a:off x="717176" y="24730"/>
            <a:ext cx="10784542" cy="1026460"/>
          </a:xfrm>
        </p:spPr>
        <p:txBody>
          <a:bodyPr>
            <a:normAutofit/>
          </a:bodyPr>
          <a:lstStyle/>
          <a:p>
            <a:r>
              <a:rPr lang="en-US" dirty="0"/>
              <a:t>How to Sign Into the Remote Session</a:t>
            </a:r>
          </a:p>
        </p:txBody>
      </p:sp>
      <p:grpSp>
        <p:nvGrpSpPr>
          <p:cNvPr id="6" name="Group 5" descr="sign in screen for logging into a remote test sessions">
            <a:extLst>
              <a:ext uri="{FF2B5EF4-FFF2-40B4-BE49-F238E27FC236}">
                <a16:creationId xmlns:a16="http://schemas.microsoft.com/office/drawing/2014/main" id="{1C2D7604-C8B5-49B8-908D-A43A8CF24DD0}"/>
              </a:ext>
            </a:extLst>
          </p:cNvPr>
          <p:cNvGrpSpPr/>
          <p:nvPr/>
        </p:nvGrpSpPr>
        <p:grpSpPr>
          <a:xfrm>
            <a:off x="5391644" y="1604649"/>
            <a:ext cx="6010405" cy="4585823"/>
            <a:chOff x="2839165" y="1371600"/>
            <a:chExt cx="6513669" cy="4414267"/>
          </a:xfrm>
        </p:grpSpPr>
        <p:pic>
          <p:nvPicPr>
            <p:cNvPr id="7" name="Picture 6" descr="sign in screen for logging into a remote test sessions with 3 red arrows showing where to enter student information to log into the remote session">
              <a:extLst>
                <a:ext uri="{FF2B5EF4-FFF2-40B4-BE49-F238E27FC236}">
                  <a16:creationId xmlns:a16="http://schemas.microsoft.com/office/drawing/2014/main" id="{33479C38-A137-4BB3-BF12-D2CAD8A1F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165" y="1371600"/>
              <a:ext cx="6513669" cy="44142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60F980CF-D0B7-4E0E-A5F0-62F0C972D31F}"/>
                </a:ext>
              </a:extLst>
            </p:cNvPr>
            <p:cNvSpPr/>
            <p:nvPr/>
          </p:nvSpPr>
          <p:spPr>
            <a:xfrm rot="10800000">
              <a:off x="4543783" y="2133600"/>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4A978F8F-8434-487A-8E40-4615AFCD7E4B}"/>
                </a:ext>
              </a:extLst>
            </p:cNvPr>
            <p:cNvSpPr/>
            <p:nvPr/>
          </p:nvSpPr>
          <p:spPr>
            <a:xfrm rot="10800000">
              <a:off x="4543783" y="3567849"/>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45EC126F-2A12-4AD9-A0D1-45C85440A889}"/>
                </a:ext>
              </a:extLst>
            </p:cNvPr>
            <p:cNvSpPr/>
            <p:nvPr/>
          </p:nvSpPr>
          <p:spPr>
            <a:xfrm rot="10800000">
              <a:off x="4543783" y="2786744"/>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71B8DA30-A9BB-4982-8040-5412477C5ABF}"/>
                </a:ext>
              </a:extLst>
            </p:cNvPr>
            <p:cNvSpPr/>
            <p:nvPr/>
          </p:nvSpPr>
          <p:spPr>
            <a:xfrm>
              <a:off x="6705600" y="5404867"/>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E5FD908F-521B-4BAD-A5D6-BB311A4CC3DF}"/>
              </a:ext>
            </a:extLst>
          </p:cNvPr>
          <p:cNvSpPr txBox="1"/>
          <p:nvPr/>
        </p:nvSpPr>
        <p:spPr>
          <a:xfrm>
            <a:off x="430826" y="1685107"/>
            <a:ext cx="4908404" cy="1938992"/>
          </a:xfrm>
          <a:prstGeom prst="rect">
            <a:avLst/>
          </a:prstGeom>
          <a:noFill/>
        </p:spPr>
        <p:txBody>
          <a:bodyPr wrap="square" lIns="91440" tIns="45720" rIns="91440" bIns="45720" rtlCol="0" anchor="t">
            <a:spAutoFit/>
          </a:bodyPr>
          <a:lstStyle/>
          <a:p>
            <a:r>
              <a:rPr lang="en-US" sz="2400" dirty="0"/>
              <a:t>To sign into a remote session:</a:t>
            </a:r>
          </a:p>
          <a:p>
            <a:pPr marL="285750" indent="-285750">
              <a:buFont typeface="Arial" panose="020B0604020202020204" pitchFamily="34" charset="0"/>
              <a:buChar char="•"/>
            </a:pPr>
            <a:r>
              <a:rPr lang="en-US" sz="2400" dirty="0"/>
              <a:t>Sign in using the </a:t>
            </a:r>
            <a:r>
              <a:rPr lang="en-US" sz="2400" b="1" dirty="0"/>
              <a:t>Secure Browser </a:t>
            </a:r>
          </a:p>
          <a:p>
            <a:pPr marL="285750" indent="-285750">
              <a:buFont typeface="Arial" panose="020B0604020202020204" pitchFamily="34" charset="0"/>
              <a:buChar char="•"/>
            </a:pPr>
            <a:r>
              <a:rPr lang="en-US" sz="2400" dirty="0">
                <a:ea typeface="+mn-lt"/>
                <a:cs typeface="+mn-lt"/>
              </a:rPr>
              <a:t>Sign in using a </a:t>
            </a:r>
            <a:r>
              <a:rPr lang="en-US" sz="2400" b="1" dirty="0">
                <a:ea typeface="+mn-lt"/>
                <a:cs typeface="+mn-lt"/>
              </a:rPr>
              <a:t>Session ID </a:t>
            </a:r>
            <a:r>
              <a:rPr lang="en-US" sz="2400" dirty="0">
                <a:ea typeface="+mn-lt"/>
                <a:cs typeface="+mn-lt"/>
              </a:rPr>
              <a:t>provided by the testing administrator/proctor</a:t>
            </a:r>
            <a:endParaRPr lang="en-US" sz="2400" dirty="0">
              <a:cs typeface="Calibri"/>
            </a:endParaRPr>
          </a:p>
        </p:txBody>
      </p:sp>
      <p:pic>
        <p:nvPicPr>
          <p:cNvPr id="13" name="Picture 12" descr="OSAS Secure Browser image"/>
          <p:cNvPicPr>
            <a:picLocks noChangeAspect="1"/>
          </p:cNvPicPr>
          <p:nvPr/>
        </p:nvPicPr>
        <p:blipFill>
          <a:blip r:embed="rId4"/>
          <a:stretch>
            <a:fillRect/>
          </a:stretch>
        </p:blipFill>
        <p:spPr>
          <a:xfrm>
            <a:off x="1678045" y="4282060"/>
            <a:ext cx="1401539" cy="1445800"/>
          </a:xfrm>
          <a:prstGeom prst="rect">
            <a:avLst/>
          </a:prstGeom>
          <a:ln>
            <a:solidFill>
              <a:schemeClr val="tx1"/>
            </a:solidFill>
          </a:ln>
        </p:spPr>
      </p:pic>
    </p:spTree>
    <p:extLst>
      <p:ext uri="{BB962C8B-B14F-4D97-AF65-F5344CB8AC3E}">
        <p14:creationId xmlns:p14="http://schemas.microsoft.com/office/powerpoint/2010/main" val="102077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esting confirmation page to verifiy student information is correct before beginning remote test session">
            <a:extLst>
              <a:ext uri="{FF2B5EF4-FFF2-40B4-BE49-F238E27FC236}">
                <a16:creationId xmlns:a16="http://schemas.microsoft.com/office/drawing/2014/main" id="{EAE5A65E-A446-4892-A228-7A68504CD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084" y="1260781"/>
            <a:ext cx="7579755" cy="5036548"/>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6F0351C-A125-460D-AED7-EC9E6902226F}"/>
              </a:ext>
            </a:extLst>
          </p:cNvPr>
          <p:cNvSpPr>
            <a:spLocks noGrp="1"/>
          </p:cNvSpPr>
          <p:nvPr>
            <p:ph type="sldNum" sz="quarter" idx="12"/>
          </p:nvPr>
        </p:nvSpPr>
        <p:spPr/>
        <p:txBody>
          <a:bodyPr/>
          <a:lstStyle/>
          <a:p>
            <a:fld id="{58AE716E-68DD-2249-A7FA-8AEF0B14DF81}" type="slidenum">
              <a:rPr lang="en-US" smtClean="0"/>
              <a:pPr/>
              <a:t>14</a:t>
            </a:fld>
            <a:endParaRPr lang="en-US" dirty="0"/>
          </a:p>
        </p:txBody>
      </p:sp>
      <p:sp>
        <p:nvSpPr>
          <p:cNvPr id="5" name="Title 4">
            <a:extLst>
              <a:ext uri="{FF2B5EF4-FFF2-40B4-BE49-F238E27FC236}">
                <a16:creationId xmlns:a16="http://schemas.microsoft.com/office/drawing/2014/main" id="{7C5FAF1B-BC65-4B43-93DD-9081993773A7}"/>
              </a:ext>
            </a:extLst>
          </p:cNvPr>
          <p:cNvSpPr>
            <a:spLocks noGrp="1"/>
          </p:cNvSpPr>
          <p:nvPr>
            <p:ph type="title"/>
          </p:nvPr>
        </p:nvSpPr>
        <p:spPr>
          <a:xfrm>
            <a:off x="717176" y="0"/>
            <a:ext cx="10784542" cy="1026460"/>
          </a:xfrm>
        </p:spPr>
        <p:txBody>
          <a:bodyPr>
            <a:normAutofit/>
          </a:bodyPr>
          <a:lstStyle/>
          <a:p>
            <a:r>
              <a:rPr lang="en-US" dirty="0"/>
              <a:t>How to Confirm Your Information</a:t>
            </a:r>
          </a:p>
        </p:txBody>
      </p:sp>
      <p:sp>
        <p:nvSpPr>
          <p:cNvPr id="13" name="Arrow: Up 12" descr="red arrow showing where to push button to confirm studnt information is correct">
            <a:extLst>
              <a:ext uri="{FF2B5EF4-FFF2-40B4-BE49-F238E27FC236}">
                <a16:creationId xmlns:a16="http://schemas.microsoft.com/office/drawing/2014/main" id="{9B81E797-AAA9-42EF-A8CF-04B7D5834154}"/>
              </a:ext>
            </a:extLst>
          </p:cNvPr>
          <p:cNvSpPr/>
          <p:nvPr/>
        </p:nvSpPr>
        <p:spPr>
          <a:xfrm rot="5400000">
            <a:off x="3638129" y="5252128"/>
            <a:ext cx="574481" cy="156597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45682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E6175C-7449-4C9B-9347-E3ABEE4A32F5}"/>
              </a:ext>
            </a:extLst>
          </p:cNvPr>
          <p:cNvSpPr>
            <a:spLocks noGrp="1"/>
          </p:cNvSpPr>
          <p:nvPr>
            <p:ph type="sldNum" sz="quarter" idx="12"/>
          </p:nvPr>
        </p:nvSpPr>
        <p:spPr/>
        <p:txBody>
          <a:bodyPr/>
          <a:lstStyle/>
          <a:p>
            <a:fld id="{58AE716E-68DD-2249-A7FA-8AEF0B14DF81}" type="slidenum">
              <a:rPr lang="en-US" smtClean="0"/>
              <a:pPr/>
              <a:t>15</a:t>
            </a:fld>
            <a:endParaRPr lang="en-US" dirty="0"/>
          </a:p>
        </p:txBody>
      </p:sp>
      <p:sp>
        <p:nvSpPr>
          <p:cNvPr id="5" name="Title 4">
            <a:extLst>
              <a:ext uri="{FF2B5EF4-FFF2-40B4-BE49-F238E27FC236}">
                <a16:creationId xmlns:a16="http://schemas.microsoft.com/office/drawing/2014/main" id="{3ECEE26E-0AE1-4D42-805B-06348ED02D02}"/>
              </a:ext>
            </a:extLst>
          </p:cNvPr>
          <p:cNvSpPr>
            <a:spLocks noGrp="1"/>
          </p:cNvSpPr>
          <p:nvPr>
            <p:ph type="title"/>
          </p:nvPr>
        </p:nvSpPr>
        <p:spPr>
          <a:xfrm>
            <a:off x="650846" y="0"/>
            <a:ext cx="10784542" cy="1026460"/>
          </a:xfrm>
        </p:spPr>
        <p:txBody>
          <a:bodyPr>
            <a:normAutofit/>
          </a:bodyPr>
          <a:lstStyle/>
          <a:p>
            <a:r>
              <a:rPr lang="en-US" dirty="0"/>
              <a:t>How to Select Your Remote Test</a:t>
            </a:r>
          </a:p>
        </p:txBody>
      </p:sp>
      <p:pic>
        <p:nvPicPr>
          <p:cNvPr id="7" name="Picture 6" descr="screenshot showing how to select the corret remote test ">
            <a:extLst>
              <a:ext uri="{FF2B5EF4-FFF2-40B4-BE49-F238E27FC236}">
                <a16:creationId xmlns:a16="http://schemas.microsoft.com/office/drawing/2014/main" id="{6438DDEF-E70B-4E8F-B3AB-366EFB40F7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19"/>
          <a:stretch/>
        </p:blipFill>
        <p:spPr>
          <a:xfrm>
            <a:off x="2543778" y="1132621"/>
            <a:ext cx="6998677" cy="532207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descr="red arrow showing what button to press for starting test">
            <a:extLst>
              <a:ext uri="{FF2B5EF4-FFF2-40B4-BE49-F238E27FC236}">
                <a16:creationId xmlns:a16="http://schemas.microsoft.com/office/drawing/2014/main" id="{97210BF1-C59F-43E7-B98C-9D34D593B484}"/>
              </a:ext>
            </a:extLst>
          </p:cNvPr>
          <p:cNvSpPr/>
          <p:nvPr/>
        </p:nvSpPr>
        <p:spPr>
          <a:xfrm rot="5400000">
            <a:off x="2048828" y="3144898"/>
            <a:ext cx="574481" cy="12975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809619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534A62-F52F-40DD-918C-2E7F13D169C6}"/>
              </a:ext>
            </a:extLst>
          </p:cNvPr>
          <p:cNvSpPr>
            <a:spLocks noGrp="1"/>
          </p:cNvSpPr>
          <p:nvPr>
            <p:ph type="sldNum" sz="quarter" idx="12"/>
          </p:nvPr>
        </p:nvSpPr>
        <p:spPr/>
        <p:txBody>
          <a:bodyPr/>
          <a:lstStyle/>
          <a:p>
            <a:fld id="{58AE716E-68DD-2249-A7FA-8AEF0B14DF81}" type="slidenum">
              <a:rPr lang="en-US" smtClean="0"/>
              <a:pPr/>
              <a:t>16</a:t>
            </a:fld>
            <a:endParaRPr lang="en-US" dirty="0"/>
          </a:p>
        </p:txBody>
      </p:sp>
      <p:sp>
        <p:nvSpPr>
          <p:cNvPr id="5" name="Title 4">
            <a:extLst>
              <a:ext uri="{FF2B5EF4-FFF2-40B4-BE49-F238E27FC236}">
                <a16:creationId xmlns:a16="http://schemas.microsoft.com/office/drawing/2014/main" id="{3FC8D5F2-C588-4DA5-939C-5377F0816222}"/>
              </a:ext>
            </a:extLst>
          </p:cNvPr>
          <p:cNvSpPr>
            <a:spLocks noGrp="1"/>
          </p:cNvSpPr>
          <p:nvPr>
            <p:ph type="title"/>
          </p:nvPr>
        </p:nvSpPr>
        <p:spPr>
          <a:xfrm>
            <a:off x="703728" y="0"/>
            <a:ext cx="10784542" cy="1026460"/>
          </a:xfrm>
        </p:spPr>
        <p:txBody>
          <a:bodyPr>
            <a:normAutofit/>
          </a:bodyPr>
          <a:lstStyle/>
          <a:p>
            <a:r>
              <a:rPr lang="en-US" dirty="0"/>
              <a:t>What You Will See When Waiting for Approval</a:t>
            </a:r>
          </a:p>
        </p:txBody>
      </p:sp>
      <p:pic>
        <p:nvPicPr>
          <p:cNvPr id="6" name="Picture 5" descr="screenshot of student approval page students will see while waiting for th teacher to approve their remote test">
            <a:extLst>
              <a:ext uri="{FF2B5EF4-FFF2-40B4-BE49-F238E27FC236}">
                <a16:creationId xmlns:a16="http://schemas.microsoft.com/office/drawing/2014/main" id="{2B0E880B-CFF6-44D6-9FD0-AB737005A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078" y="1184518"/>
            <a:ext cx="7894786" cy="53204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326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FE22A1-2029-47B8-8AE2-02372CB076F3}"/>
              </a:ext>
            </a:extLst>
          </p:cNvPr>
          <p:cNvSpPr>
            <a:spLocks noGrp="1"/>
          </p:cNvSpPr>
          <p:nvPr>
            <p:ph type="sldNum" sz="quarter" idx="12"/>
          </p:nvPr>
        </p:nvSpPr>
        <p:spPr/>
        <p:txBody>
          <a:bodyPr/>
          <a:lstStyle/>
          <a:p>
            <a:fld id="{58AE716E-68DD-2249-A7FA-8AEF0B14DF81}" type="slidenum">
              <a:rPr lang="en-US" smtClean="0"/>
              <a:pPr/>
              <a:t>17</a:t>
            </a:fld>
            <a:endParaRPr lang="en-US" dirty="0"/>
          </a:p>
        </p:txBody>
      </p:sp>
      <p:sp>
        <p:nvSpPr>
          <p:cNvPr id="5" name="Title 4">
            <a:extLst>
              <a:ext uri="{FF2B5EF4-FFF2-40B4-BE49-F238E27FC236}">
                <a16:creationId xmlns:a16="http://schemas.microsoft.com/office/drawing/2014/main" id="{8CB6C9F7-725D-40B7-AA26-51962DB41EC4}"/>
              </a:ext>
            </a:extLst>
          </p:cNvPr>
          <p:cNvSpPr>
            <a:spLocks noGrp="1"/>
          </p:cNvSpPr>
          <p:nvPr>
            <p:ph type="title"/>
          </p:nvPr>
        </p:nvSpPr>
        <p:spPr>
          <a:xfrm>
            <a:off x="717176" y="0"/>
            <a:ext cx="10784542" cy="1026460"/>
          </a:xfrm>
        </p:spPr>
        <p:txBody>
          <a:bodyPr>
            <a:normAutofit/>
          </a:bodyPr>
          <a:lstStyle/>
          <a:p>
            <a:r>
              <a:rPr lang="en-US" dirty="0"/>
              <a:t>How to Complete Audio/Video Checks</a:t>
            </a:r>
          </a:p>
        </p:txBody>
      </p:sp>
      <p:grpSp>
        <p:nvGrpSpPr>
          <p:cNvPr id="7" name="Group 6" descr="screenshot of how to complete audio and video check before begininng the test">
            <a:extLst>
              <a:ext uri="{FF2B5EF4-FFF2-40B4-BE49-F238E27FC236}">
                <a16:creationId xmlns:a16="http://schemas.microsoft.com/office/drawing/2014/main" id="{4BCCAABC-938F-40BF-B98D-D9963F4B29F0}"/>
              </a:ext>
            </a:extLst>
          </p:cNvPr>
          <p:cNvGrpSpPr/>
          <p:nvPr/>
        </p:nvGrpSpPr>
        <p:grpSpPr>
          <a:xfrm>
            <a:off x="2991852" y="1026460"/>
            <a:ext cx="5668525" cy="5485009"/>
            <a:chOff x="3345175" y="812802"/>
            <a:chExt cx="5351785" cy="5303520"/>
          </a:xfrm>
        </p:grpSpPr>
        <p:pic>
          <p:nvPicPr>
            <p:cNvPr id="10" name="Picture 9" descr="red arrows showing student what buttons to confirm their audio and video settings">
              <a:extLst>
                <a:ext uri="{FF2B5EF4-FFF2-40B4-BE49-F238E27FC236}">
                  <a16:creationId xmlns:a16="http://schemas.microsoft.com/office/drawing/2014/main" id="{24BB0E6C-E285-456F-A864-F76F004F75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34079" y="812802"/>
              <a:ext cx="5262881" cy="53035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ACFD461A-CFD9-4924-8B2F-5E691D68D7FD}"/>
                </a:ext>
              </a:extLst>
            </p:cNvPr>
            <p:cNvSpPr/>
            <p:nvPr/>
          </p:nvSpPr>
          <p:spPr>
            <a:xfrm rot="5400000">
              <a:off x="3450364" y="1631117"/>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Up 3">
              <a:extLst>
                <a:ext uri="{FF2B5EF4-FFF2-40B4-BE49-F238E27FC236}">
                  <a16:creationId xmlns:a16="http://schemas.microsoft.com/office/drawing/2014/main" id="{087A8A8E-BEAE-4B72-8883-AAD82CF8DC8F}"/>
                </a:ext>
              </a:extLst>
            </p:cNvPr>
            <p:cNvSpPr/>
            <p:nvPr/>
          </p:nvSpPr>
          <p:spPr>
            <a:xfrm rot="5400000">
              <a:off x="3447821" y="4392378"/>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566038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A0B0B3-A880-4192-B45B-17B0D86748E7}"/>
              </a:ext>
            </a:extLst>
          </p:cNvPr>
          <p:cNvSpPr>
            <a:spLocks noGrp="1"/>
          </p:cNvSpPr>
          <p:nvPr>
            <p:ph type="sldNum" sz="quarter" idx="12"/>
          </p:nvPr>
        </p:nvSpPr>
        <p:spPr/>
        <p:txBody>
          <a:bodyPr/>
          <a:lstStyle/>
          <a:p>
            <a:fld id="{58AE716E-68DD-2249-A7FA-8AEF0B14DF81}" type="slidenum">
              <a:rPr lang="en-US" smtClean="0"/>
              <a:pPr/>
              <a:t>18</a:t>
            </a:fld>
            <a:endParaRPr lang="en-US" dirty="0"/>
          </a:p>
        </p:txBody>
      </p:sp>
      <p:sp>
        <p:nvSpPr>
          <p:cNvPr id="5" name="Title 4">
            <a:extLst>
              <a:ext uri="{FF2B5EF4-FFF2-40B4-BE49-F238E27FC236}">
                <a16:creationId xmlns:a16="http://schemas.microsoft.com/office/drawing/2014/main" id="{CA5FF4F6-F18B-4CF9-81C8-85355E53E50E}"/>
              </a:ext>
            </a:extLst>
          </p:cNvPr>
          <p:cNvSpPr>
            <a:spLocks noGrp="1"/>
          </p:cNvSpPr>
          <p:nvPr>
            <p:ph type="title"/>
          </p:nvPr>
        </p:nvSpPr>
        <p:spPr>
          <a:xfrm>
            <a:off x="717176" y="0"/>
            <a:ext cx="10784542" cy="1026460"/>
          </a:xfrm>
        </p:spPr>
        <p:txBody>
          <a:bodyPr>
            <a:normAutofit/>
          </a:bodyPr>
          <a:lstStyle/>
          <a:p>
            <a:r>
              <a:rPr lang="en-US" dirty="0"/>
              <a:t>How to Check Your Webcam</a:t>
            </a:r>
          </a:p>
        </p:txBody>
      </p:sp>
      <p:grpSp>
        <p:nvGrpSpPr>
          <p:cNvPr id="6" name="Group 5" descr="screenshot for checking the student webacam is working">
            <a:extLst>
              <a:ext uri="{FF2B5EF4-FFF2-40B4-BE49-F238E27FC236}">
                <a16:creationId xmlns:a16="http://schemas.microsoft.com/office/drawing/2014/main" id="{DED0C654-4926-429B-B37A-257A3BF2D6D5}"/>
              </a:ext>
            </a:extLst>
          </p:cNvPr>
          <p:cNvGrpSpPr/>
          <p:nvPr/>
        </p:nvGrpSpPr>
        <p:grpSpPr>
          <a:xfrm>
            <a:off x="1550055" y="1104589"/>
            <a:ext cx="8284098" cy="5175196"/>
            <a:chOff x="2333102" y="1388164"/>
            <a:chExt cx="6950046" cy="4081671"/>
          </a:xfrm>
        </p:grpSpPr>
        <p:pic>
          <p:nvPicPr>
            <p:cNvPr id="4" name="Picture 3" descr="agreement for students to share their webcam settings and allow for webcam use during the remote test">
              <a:extLst>
                <a:ext uri="{FF2B5EF4-FFF2-40B4-BE49-F238E27FC236}">
                  <a16:creationId xmlns:a16="http://schemas.microsoft.com/office/drawing/2014/main" id="{695EC4CE-36BD-4BD3-A667-B33F1522E8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08852" y="1388164"/>
              <a:ext cx="6374296" cy="4081671"/>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8" name="Group 17">
              <a:extLst>
                <a:ext uri="{FF2B5EF4-FFF2-40B4-BE49-F238E27FC236}">
                  <a16:creationId xmlns:a16="http://schemas.microsoft.com/office/drawing/2014/main" id="{BB2B4FEA-FD5C-438D-BB67-A85077E2A7B5}"/>
                </a:ext>
              </a:extLst>
            </p:cNvPr>
            <p:cNvGrpSpPr/>
            <p:nvPr/>
          </p:nvGrpSpPr>
          <p:grpSpPr>
            <a:xfrm>
              <a:off x="2333102" y="2113611"/>
              <a:ext cx="5313401" cy="3184773"/>
              <a:chOff x="2333102" y="2113611"/>
              <a:chExt cx="5313401" cy="3184773"/>
            </a:xfrm>
          </p:grpSpPr>
          <p:sp>
            <p:nvSpPr>
              <p:cNvPr id="12" name="Arrow: Up 11">
                <a:extLst>
                  <a:ext uri="{FF2B5EF4-FFF2-40B4-BE49-F238E27FC236}">
                    <a16:creationId xmlns:a16="http://schemas.microsoft.com/office/drawing/2014/main" id="{C7890988-2D04-45BC-8205-E55A4861D3BE}"/>
                  </a:ext>
                </a:extLst>
              </p:cNvPr>
              <p:cNvSpPr/>
              <p:nvPr/>
            </p:nvSpPr>
            <p:spPr>
              <a:xfrm rot="5400000">
                <a:off x="2435748" y="2010965"/>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Arrow: Up 13">
                <a:extLst>
                  <a:ext uri="{FF2B5EF4-FFF2-40B4-BE49-F238E27FC236}">
                    <a16:creationId xmlns:a16="http://schemas.microsoft.com/office/drawing/2014/main" id="{F2095D64-5414-4E55-85C2-3F81C8B1F603}"/>
                  </a:ext>
                </a:extLst>
              </p:cNvPr>
              <p:cNvSpPr/>
              <p:nvPr/>
            </p:nvSpPr>
            <p:spPr>
              <a:xfrm rot="16200000">
                <a:off x="6823711" y="3092448"/>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7" name="Rectangle 16">
                <a:extLst>
                  <a:ext uri="{FF2B5EF4-FFF2-40B4-BE49-F238E27FC236}">
                    <a16:creationId xmlns:a16="http://schemas.microsoft.com/office/drawing/2014/main" id="{F5DBD1C7-7080-4ED4-BE76-E2D10C77D025}"/>
                  </a:ext>
                </a:extLst>
              </p:cNvPr>
              <p:cNvSpPr/>
              <p:nvPr/>
            </p:nvSpPr>
            <p:spPr>
              <a:xfrm>
                <a:off x="4488074" y="4830577"/>
                <a:ext cx="3158429" cy="4678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Tree>
    <p:extLst>
      <p:ext uri="{BB962C8B-B14F-4D97-AF65-F5344CB8AC3E}">
        <p14:creationId xmlns:p14="http://schemas.microsoft.com/office/powerpoint/2010/main" val="167746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B47B8F-EE49-4169-AD78-6C2DB06859CF}"/>
              </a:ext>
            </a:extLst>
          </p:cNvPr>
          <p:cNvSpPr>
            <a:spLocks noGrp="1"/>
          </p:cNvSpPr>
          <p:nvPr>
            <p:ph type="sldNum" sz="quarter" idx="12"/>
          </p:nvPr>
        </p:nvSpPr>
        <p:spPr/>
        <p:txBody>
          <a:bodyPr/>
          <a:lstStyle/>
          <a:p>
            <a:fld id="{58AE716E-68DD-2249-A7FA-8AEF0B14DF81}" type="slidenum">
              <a:rPr lang="en-US" smtClean="0"/>
              <a:pPr/>
              <a:t>19</a:t>
            </a:fld>
            <a:endParaRPr lang="en-US" dirty="0"/>
          </a:p>
        </p:txBody>
      </p:sp>
      <p:sp>
        <p:nvSpPr>
          <p:cNvPr id="5" name="Title 4">
            <a:extLst>
              <a:ext uri="{FF2B5EF4-FFF2-40B4-BE49-F238E27FC236}">
                <a16:creationId xmlns:a16="http://schemas.microsoft.com/office/drawing/2014/main" id="{8D03C50A-8172-4FE2-8C31-A96DA96DE166}"/>
              </a:ext>
            </a:extLst>
          </p:cNvPr>
          <p:cNvSpPr>
            <a:spLocks noGrp="1"/>
          </p:cNvSpPr>
          <p:nvPr>
            <p:ph type="title"/>
          </p:nvPr>
        </p:nvSpPr>
        <p:spPr>
          <a:xfrm>
            <a:off x="717176" y="0"/>
            <a:ext cx="10784542" cy="1026460"/>
          </a:xfrm>
        </p:spPr>
        <p:txBody>
          <a:bodyPr>
            <a:normAutofit/>
          </a:bodyPr>
          <a:lstStyle/>
          <a:p>
            <a:r>
              <a:rPr lang="en-US" dirty="0"/>
              <a:t>How to Check Your Audio</a:t>
            </a:r>
          </a:p>
        </p:txBody>
      </p:sp>
      <p:grpSp>
        <p:nvGrpSpPr>
          <p:cNvPr id="4" name="Group 3" descr="screenshot for checking audio playback and confirming ausio is working correctly">
            <a:extLst>
              <a:ext uri="{FF2B5EF4-FFF2-40B4-BE49-F238E27FC236}">
                <a16:creationId xmlns:a16="http://schemas.microsoft.com/office/drawing/2014/main" id="{91DB83EC-A840-4359-8C49-8D4009D9A355}"/>
              </a:ext>
            </a:extLst>
          </p:cNvPr>
          <p:cNvGrpSpPr/>
          <p:nvPr/>
        </p:nvGrpSpPr>
        <p:grpSpPr>
          <a:xfrm>
            <a:off x="902634" y="1774190"/>
            <a:ext cx="10386731" cy="3309620"/>
            <a:chOff x="1803400" y="2146299"/>
            <a:chExt cx="8286750" cy="2565401"/>
          </a:xfrm>
        </p:grpSpPr>
        <p:pic>
          <p:nvPicPr>
            <p:cNvPr id="13" name="Picture 12" descr="A screenshot of a cell phone&#10;&#10;Description generated with very high confidence">
              <a:extLst>
                <a:ext uri="{FF2B5EF4-FFF2-40B4-BE49-F238E27FC236}">
                  <a16:creationId xmlns:a16="http://schemas.microsoft.com/office/drawing/2014/main" id="{1245B495-C657-4CAF-B6FF-EA18EEBE6E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01850" y="2146299"/>
              <a:ext cx="7988300" cy="256540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Up 14">
              <a:extLst>
                <a:ext uri="{FF2B5EF4-FFF2-40B4-BE49-F238E27FC236}">
                  <a16:creationId xmlns:a16="http://schemas.microsoft.com/office/drawing/2014/main" id="{B239A171-1B50-4616-8973-2F9279EC3E4E}"/>
                </a:ext>
              </a:extLst>
            </p:cNvPr>
            <p:cNvSpPr/>
            <p:nvPr/>
          </p:nvSpPr>
          <p:spPr>
            <a:xfrm rot="5400000">
              <a:off x="1906046" y="2892941"/>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Rectangle 15">
              <a:extLst>
                <a:ext uri="{FF2B5EF4-FFF2-40B4-BE49-F238E27FC236}">
                  <a16:creationId xmlns:a16="http://schemas.microsoft.com/office/drawing/2014/main" id="{D667F5D6-5D15-45CA-BAD5-ABE402BE2940}"/>
                </a:ext>
              </a:extLst>
            </p:cNvPr>
            <p:cNvSpPr/>
            <p:nvPr/>
          </p:nvSpPr>
          <p:spPr>
            <a:xfrm>
              <a:off x="4432300" y="3860801"/>
              <a:ext cx="3251200" cy="495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54997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34CDD-443E-43CF-B573-AC3943986B0B}"/>
              </a:ext>
            </a:extLst>
          </p:cNvPr>
          <p:cNvSpPr>
            <a:spLocks noGrp="1"/>
          </p:cNvSpPr>
          <p:nvPr>
            <p:ph idx="1"/>
          </p:nvPr>
        </p:nvSpPr>
        <p:spPr/>
        <p:txBody>
          <a:bodyPr vert="horz" lIns="91440" tIns="45720" rIns="91440" bIns="45720" rtlCol="0" anchor="t">
            <a:normAutofit/>
          </a:bodyPr>
          <a:lstStyle/>
          <a:p>
            <a:pPr marL="0" indent="0">
              <a:buNone/>
            </a:pPr>
            <a:r>
              <a:rPr lang="en-US" sz="3600" dirty="0"/>
              <a:t>This video will show you how to do the following:</a:t>
            </a:r>
          </a:p>
          <a:p>
            <a:r>
              <a:rPr lang="en-US" sz="3600" dirty="0"/>
              <a:t>Check to make sure you have the proper hardware and that it functions</a:t>
            </a:r>
          </a:p>
          <a:p>
            <a:r>
              <a:rPr lang="en-US" sz="3600" dirty="0"/>
              <a:t>Log in to the remote testing system</a:t>
            </a:r>
          </a:p>
          <a:p>
            <a:r>
              <a:rPr lang="en-US" sz="3600" dirty="0"/>
              <a:t>Communicate with your proctor during the remote testing session</a:t>
            </a:r>
          </a:p>
          <a:p>
            <a:r>
              <a:rPr lang="en-US" sz="3600" dirty="0"/>
              <a:t>Take and submit a remote test</a:t>
            </a:r>
          </a:p>
          <a:p>
            <a:endParaRPr lang="en-US" dirty="0"/>
          </a:p>
        </p:txBody>
      </p:sp>
      <p:sp>
        <p:nvSpPr>
          <p:cNvPr id="3" name="Slide Number Placeholder 2">
            <a:extLst>
              <a:ext uri="{FF2B5EF4-FFF2-40B4-BE49-F238E27FC236}">
                <a16:creationId xmlns:a16="http://schemas.microsoft.com/office/drawing/2014/main" id="{24D97298-A18B-4D26-A879-8AD1BE8CABCB}"/>
              </a:ext>
            </a:extLst>
          </p:cNvPr>
          <p:cNvSpPr>
            <a:spLocks noGrp="1"/>
          </p:cNvSpPr>
          <p:nvPr>
            <p:ph type="sldNum" sz="quarter" idx="12"/>
          </p:nvPr>
        </p:nvSpPr>
        <p:spPr/>
        <p:txBody>
          <a:bodyPr/>
          <a:lstStyle/>
          <a:p>
            <a:fld id="{58AE716E-68DD-2249-A7FA-8AEF0B14DF81}" type="slidenum">
              <a:rPr lang="en-US" smtClean="0"/>
              <a:pPr/>
              <a:t>2</a:t>
            </a:fld>
            <a:endParaRPr lang="en-US" dirty="0"/>
          </a:p>
        </p:txBody>
      </p:sp>
      <p:sp>
        <p:nvSpPr>
          <p:cNvPr id="5" name="Title 4">
            <a:extLst>
              <a:ext uri="{FF2B5EF4-FFF2-40B4-BE49-F238E27FC236}">
                <a16:creationId xmlns:a16="http://schemas.microsoft.com/office/drawing/2014/main" id="{AF519EEB-F1AA-4E1B-B515-376D669450DC}"/>
              </a:ext>
            </a:extLst>
          </p:cNvPr>
          <p:cNvSpPr>
            <a:spLocks noGrp="1"/>
          </p:cNvSpPr>
          <p:nvPr>
            <p:ph type="title"/>
          </p:nvPr>
        </p:nvSpPr>
        <p:spPr/>
        <p:txBody>
          <a:bodyPr/>
          <a:lstStyle/>
          <a:p>
            <a:r>
              <a:rPr lang="en-US"/>
              <a:t>Course Objectives</a:t>
            </a:r>
            <a:endParaRPr lang="en-US" dirty="0"/>
          </a:p>
        </p:txBody>
      </p:sp>
    </p:spTree>
    <p:extLst>
      <p:ext uri="{BB962C8B-B14F-4D97-AF65-F5344CB8AC3E}">
        <p14:creationId xmlns:p14="http://schemas.microsoft.com/office/powerpoint/2010/main" val="1097197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63A539-31A5-4453-96AB-574C688BC59E}"/>
              </a:ext>
            </a:extLst>
          </p:cNvPr>
          <p:cNvSpPr>
            <a:spLocks noGrp="1"/>
          </p:cNvSpPr>
          <p:nvPr>
            <p:ph type="sldNum" sz="quarter" idx="12"/>
          </p:nvPr>
        </p:nvSpPr>
        <p:spPr/>
        <p:txBody>
          <a:bodyPr/>
          <a:lstStyle/>
          <a:p>
            <a:fld id="{58AE716E-68DD-2249-A7FA-8AEF0B14DF81}" type="slidenum">
              <a:rPr lang="en-US" smtClean="0"/>
              <a:pPr/>
              <a:t>20</a:t>
            </a:fld>
            <a:endParaRPr lang="en-US" dirty="0"/>
          </a:p>
        </p:txBody>
      </p:sp>
      <p:sp>
        <p:nvSpPr>
          <p:cNvPr id="5" name="Title 4">
            <a:extLst>
              <a:ext uri="{FF2B5EF4-FFF2-40B4-BE49-F238E27FC236}">
                <a16:creationId xmlns:a16="http://schemas.microsoft.com/office/drawing/2014/main" id="{A504DC8F-33A4-480D-A674-C1519E4F9258}"/>
              </a:ext>
            </a:extLst>
          </p:cNvPr>
          <p:cNvSpPr>
            <a:spLocks noGrp="1"/>
          </p:cNvSpPr>
          <p:nvPr>
            <p:ph type="title"/>
          </p:nvPr>
        </p:nvSpPr>
        <p:spPr>
          <a:xfrm>
            <a:off x="717176" y="0"/>
            <a:ext cx="10784542" cy="1026460"/>
          </a:xfrm>
        </p:spPr>
        <p:txBody>
          <a:bodyPr>
            <a:normAutofit/>
          </a:bodyPr>
          <a:lstStyle/>
          <a:p>
            <a:r>
              <a:rPr lang="en-US" dirty="0"/>
              <a:t>How to Check Your Microphone</a:t>
            </a:r>
          </a:p>
        </p:txBody>
      </p:sp>
      <p:grpSp>
        <p:nvGrpSpPr>
          <p:cNvPr id="4" name="Group 3" descr="screenshot for how to check the microphone is working correctly before starting remote test">
            <a:extLst>
              <a:ext uri="{FF2B5EF4-FFF2-40B4-BE49-F238E27FC236}">
                <a16:creationId xmlns:a16="http://schemas.microsoft.com/office/drawing/2014/main" id="{25CBE529-E4E2-4D01-AA74-A202CEDC6319}"/>
              </a:ext>
            </a:extLst>
          </p:cNvPr>
          <p:cNvGrpSpPr/>
          <p:nvPr/>
        </p:nvGrpSpPr>
        <p:grpSpPr>
          <a:xfrm>
            <a:off x="333992" y="1453863"/>
            <a:ext cx="10716224" cy="4476649"/>
            <a:chOff x="1689100" y="1792071"/>
            <a:chExt cx="8314094" cy="3273859"/>
          </a:xfrm>
        </p:grpSpPr>
        <p:pic>
          <p:nvPicPr>
            <p:cNvPr id="6" name="Content Placeholder 5" descr="Recording device check">
              <a:extLst>
                <a:ext uri="{FF2B5EF4-FFF2-40B4-BE49-F238E27FC236}">
                  <a16:creationId xmlns:a16="http://schemas.microsoft.com/office/drawing/2014/main" id="{861A18EE-E0E4-4A99-9431-CF43B933A32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88805" y="1792071"/>
              <a:ext cx="7814389" cy="327385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4DD6FE2A-6E1D-4A66-AC77-AD1C0042F874}"/>
                </a:ext>
              </a:extLst>
            </p:cNvPr>
            <p:cNvSpPr/>
            <p:nvPr/>
          </p:nvSpPr>
          <p:spPr>
            <a:xfrm>
              <a:off x="4470399" y="4318000"/>
              <a:ext cx="3251200"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Up 9">
              <a:extLst>
                <a:ext uri="{FF2B5EF4-FFF2-40B4-BE49-F238E27FC236}">
                  <a16:creationId xmlns:a16="http://schemas.microsoft.com/office/drawing/2014/main" id="{04B37408-B10E-4A83-9C02-68A9DC71A4E4}"/>
                </a:ext>
              </a:extLst>
            </p:cNvPr>
            <p:cNvSpPr/>
            <p:nvPr/>
          </p:nvSpPr>
          <p:spPr>
            <a:xfrm rot="5400000">
              <a:off x="1791746" y="2486541"/>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75579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EA2A22-0DF3-48FD-9CA4-43F9323B6BEB}"/>
              </a:ext>
            </a:extLst>
          </p:cNvPr>
          <p:cNvSpPr>
            <a:spLocks noGrp="1"/>
          </p:cNvSpPr>
          <p:nvPr>
            <p:ph type="sldNum" sz="quarter" idx="12"/>
          </p:nvPr>
        </p:nvSpPr>
        <p:spPr/>
        <p:txBody>
          <a:bodyPr/>
          <a:lstStyle/>
          <a:p>
            <a:fld id="{58AE716E-68DD-2249-A7FA-8AEF0B14DF81}" type="slidenum">
              <a:rPr lang="en-US" smtClean="0"/>
              <a:pPr/>
              <a:t>21</a:t>
            </a:fld>
            <a:endParaRPr lang="en-US" dirty="0"/>
          </a:p>
        </p:txBody>
      </p:sp>
      <p:sp>
        <p:nvSpPr>
          <p:cNvPr id="5" name="Title 4">
            <a:extLst>
              <a:ext uri="{FF2B5EF4-FFF2-40B4-BE49-F238E27FC236}">
                <a16:creationId xmlns:a16="http://schemas.microsoft.com/office/drawing/2014/main" id="{0D4FD212-C6F2-40F6-81D5-25741AC17849}"/>
              </a:ext>
            </a:extLst>
          </p:cNvPr>
          <p:cNvSpPr>
            <a:spLocks noGrp="1"/>
          </p:cNvSpPr>
          <p:nvPr>
            <p:ph type="title"/>
          </p:nvPr>
        </p:nvSpPr>
        <p:spPr>
          <a:xfrm>
            <a:off x="717176" y="0"/>
            <a:ext cx="10784542" cy="1026460"/>
          </a:xfrm>
        </p:spPr>
        <p:txBody>
          <a:bodyPr>
            <a:normAutofit fontScale="90000"/>
          </a:bodyPr>
          <a:lstStyle/>
          <a:p>
            <a:r>
              <a:rPr lang="en-US" dirty="0"/>
              <a:t>How to Access Test Instructions and a Help Guide</a:t>
            </a:r>
          </a:p>
        </p:txBody>
      </p:sp>
      <p:grpSp>
        <p:nvGrpSpPr>
          <p:cNvPr id="7" name="Group 6" descr="screen of how to begin test and access both instructions and help during the test">
            <a:extLst>
              <a:ext uri="{FF2B5EF4-FFF2-40B4-BE49-F238E27FC236}">
                <a16:creationId xmlns:a16="http://schemas.microsoft.com/office/drawing/2014/main" id="{63337996-E8D6-491D-8895-0B27D1921C4C}"/>
              </a:ext>
            </a:extLst>
          </p:cNvPr>
          <p:cNvGrpSpPr/>
          <p:nvPr/>
        </p:nvGrpSpPr>
        <p:grpSpPr>
          <a:xfrm>
            <a:off x="1711904" y="1183047"/>
            <a:ext cx="7960399" cy="5395289"/>
            <a:chOff x="2818868" y="1462711"/>
            <a:chExt cx="6584251" cy="4600221"/>
          </a:xfrm>
        </p:grpSpPr>
        <p:pic>
          <p:nvPicPr>
            <p:cNvPr id="2" name="Picture 1" descr="A screenshot of a social media post&#10;&#10;Description automatically generated">
              <a:extLst>
                <a:ext uri="{FF2B5EF4-FFF2-40B4-BE49-F238E27FC236}">
                  <a16:creationId xmlns:a16="http://schemas.microsoft.com/office/drawing/2014/main" id="{C80A8938-DA98-4008-A7C2-5686FA948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868" y="1462711"/>
              <a:ext cx="6584251" cy="410296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Arrow: Up 3">
              <a:extLst>
                <a:ext uri="{FF2B5EF4-FFF2-40B4-BE49-F238E27FC236}">
                  <a16:creationId xmlns:a16="http://schemas.microsoft.com/office/drawing/2014/main" id="{BA9DD903-4335-44C7-909C-0ADF2CA16EB0}"/>
                </a:ext>
              </a:extLst>
            </p:cNvPr>
            <p:cNvSpPr/>
            <p:nvPr/>
          </p:nvSpPr>
          <p:spPr>
            <a:xfrm>
              <a:off x="5463983" y="5321763"/>
              <a:ext cx="495300" cy="74116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057922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16A430-EB0E-45BB-9C6B-4635C419DDCA}"/>
              </a:ext>
            </a:extLst>
          </p:cNvPr>
          <p:cNvSpPr>
            <a:spLocks noGrp="1"/>
          </p:cNvSpPr>
          <p:nvPr>
            <p:ph type="sldNum" sz="quarter" idx="12"/>
          </p:nvPr>
        </p:nvSpPr>
        <p:spPr/>
        <p:txBody>
          <a:bodyPr/>
          <a:lstStyle/>
          <a:p>
            <a:fld id="{58AE716E-68DD-2249-A7FA-8AEF0B14DF81}" type="slidenum">
              <a:rPr lang="en-US" smtClean="0"/>
              <a:pPr/>
              <a:t>22</a:t>
            </a:fld>
            <a:endParaRPr lang="en-US" dirty="0"/>
          </a:p>
        </p:txBody>
      </p:sp>
      <p:sp>
        <p:nvSpPr>
          <p:cNvPr id="5" name="Title 4">
            <a:extLst>
              <a:ext uri="{FF2B5EF4-FFF2-40B4-BE49-F238E27FC236}">
                <a16:creationId xmlns:a16="http://schemas.microsoft.com/office/drawing/2014/main" id="{3AD5EA9A-4EF9-4B34-B5FE-A445F6202BCA}"/>
              </a:ext>
            </a:extLst>
          </p:cNvPr>
          <p:cNvSpPr>
            <a:spLocks noGrp="1"/>
          </p:cNvSpPr>
          <p:nvPr>
            <p:ph type="title"/>
          </p:nvPr>
        </p:nvSpPr>
        <p:spPr>
          <a:xfrm>
            <a:off x="725455" y="0"/>
            <a:ext cx="10784542" cy="1026460"/>
          </a:xfrm>
        </p:spPr>
        <p:txBody>
          <a:bodyPr>
            <a:normAutofit/>
          </a:bodyPr>
          <a:lstStyle/>
          <a:p>
            <a:r>
              <a:rPr lang="en-US" dirty="0"/>
              <a:t>What You See After Entering a Remote Test</a:t>
            </a:r>
          </a:p>
        </p:txBody>
      </p:sp>
      <p:grpSp>
        <p:nvGrpSpPr>
          <p:cNvPr id="10" name="Group 9" descr="sample screenshot of what students will see during remote testing">
            <a:extLst>
              <a:ext uri="{FF2B5EF4-FFF2-40B4-BE49-F238E27FC236}">
                <a16:creationId xmlns:a16="http://schemas.microsoft.com/office/drawing/2014/main" id="{CC2A2A14-A99D-4B58-AECE-8E29DE5D96F4}"/>
              </a:ext>
            </a:extLst>
          </p:cNvPr>
          <p:cNvGrpSpPr/>
          <p:nvPr/>
        </p:nvGrpSpPr>
        <p:grpSpPr>
          <a:xfrm>
            <a:off x="725455" y="1460310"/>
            <a:ext cx="9933298" cy="4935464"/>
            <a:chOff x="1943250" y="1597416"/>
            <a:chExt cx="8335488" cy="3663168"/>
          </a:xfrm>
        </p:grpSpPr>
        <p:pic>
          <p:nvPicPr>
            <p:cNvPr id="7" name="Picture 6" descr="sample item seens during remote testing">
              <a:extLst>
                <a:ext uri="{FF2B5EF4-FFF2-40B4-BE49-F238E27FC236}">
                  <a16:creationId xmlns:a16="http://schemas.microsoft.com/office/drawing/2014/main" id="{781D8CC8-E235-4E73-A6F1-AE4738C477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43250" y="1597416"/>
              <a:ext cx="8335488" cy="3663168"/>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9" name="Picture 8" descr="A person posing for the camera&#10;&#10;Description automatically generated">
              <a:extLst>
                <a:ext uri="{FF2B5EF4-FFF2-40B4-BE49-F238E27FC236}">
                  <a16:creationId xmlns:a16="http://schemas.microsoft.com/office/drawing/2014/main" id="{B1A23097-99E6-49A2-9327-D2A1EDAE9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spTree>
    <p:extLst>
      <p:ext uri="{BB962C8B-B14F-4D97-AF65-F5344CB8AC3E}">
        <p14:creationId xmlns:p14="http://schemas.microsoft.com/office/powerpoint/2010/main" val="2670474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1D3DB6-8221-418F-904E-9111EB6EC546}"/>
              </a:ext>
            </a:extLst>
          </p:cNvPr>
          <p:cNvSpPr>
            <a:spLocks noGrp="1"/>
          </p:cNvSpPr>
          <p:nvPr>
            <p:ph type="title"/>
          </p:nvPr>
        </p:nvSpPr>
        <p:spPr/>
        <p:txBody>
          <a:bodyPr>
            <a:noAutofit/>
          </a:bodyPr>
          <a:lstStyle/>
          <a:p>
            <a:r>
              <a:rPr lang="en-US" dirty="0"/>
              <a:t>How to Communicate with Your Teacher During a Session</a:t>
            </a:r>
          </a:p>
        </p:txBody>
      </p:sp>
      <p:sp>
        <p:nvSpPr>
          <p:cNvPr id="3" name="Slide Number Placeholder 2">
            <a:extLst>
              <a:ext uri="{FF2B5EF4-FFF2-40B4-BE49-F238E27FC236}">
                <a16:creationId xmlns:a16="http://schemas.microsoft.com/office/drawing/2014/main" id="{2F8D10D3-2AAB-47E1-92DA-0C017E5BEE03}"/>
              </a:ext>
            </a:extLst>
          </p:cNvPr>
          <p:cNvSpPr>
            <a:spLocks noGrp="1"/>
          </p:cNvSpPr>
          <p:nvPr>
            <p:ph type="sldNum" sz="quarter" idx="4294967295"/>
          </p:nvPr>
        </p:nvSpPr>
        <p:spPr>
          <a:xfrm>
            <a:off x="8530917" y="6112741"/>
            <a:ext cx="2890837" cy="365125"/>
          </a:xfrm>
          <a:prstGeom prst="rect">
            <a:avLst/>
          </a:prstGeom>
        </p:spPr>
        <p:txBody>
          <a:bodyPr/>
          <a:lstStyle/>
          <a:p>
            <a:fld id="{58AE716E-68DD-2249-A7FA-8AEF0B14DF81}" type="slidenum">
              <a:rPr lang="en-US" smtClean="0"/>
              <a:pPr/>
              <a:t>23</a:t>
            </a:fld>
            <a:endParaRPr lang="en-US" dirty="0"/>
          </a:p>
        </p:txBody>
      </p:sp>
      <p:pic>
        <p:nvPicPr>
          <p:cNvPr id="18" name="Picture 17" descr="Chat message sent from student to teacher">
            <a:extLst>
              <a:ext uri="{FF2B5EF4-FFF2-40B4-BE49-F238E27FC236}">
                <a16:creationId xmlns:a16="http://schemas.microsoft.com/office/drawing/2014/main" id="{6174B589-D9AB-4226-981E-825FE4D0C559}"/>
              </a:ext>
            </a:extLst>
          </p:cNvPr>
          <p:cNvPicPr/>
          <p:nvPr/>
        </p:nvPicPr>
        <p:blipFill>
          <a:blip r:embed="rId3">
            <a:extLst>
              <a:ext uri="{28A0092B-C50C-407E-A947-70E740481C1C}">
                <a14:useLocalDpi xmlns:a14="http://schemas.microsoft.com/office/drawing/2010/main" val="0"/>
              </a:ext>
            </a:extLst>
          </a:blip>
          <a:stretch>
            <a:fillRect/>
          </a:stretch>
        </p:blipFill>
        <p:spPr>
          <a:xfrm>
            <a:off x="5203253" y="1668780"/>
            <a:ext cx="2743200" cy="35204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EF2CD15C-E289-4A1C-BB6D-BD573EDCFD44}"/>
              </a:ext>
            </a:extLst>
          </p:cNvPr>
          <p:cNvSpPr txBox="1"/>
          <p:nvPr/>
        </p:nvSpPr>
        <p:spPr>
          <a:xfrm>
            <a:off x="2564733" y="5120594"/>
            <a:ext cx="1609736" cy="307777"/>
          </a:xfrm>
          <a:prstGeom prst="rect">
            <a:avLst/>
          </a:prstGeom>
          <a:noFill/>
        </p:spPr>
        <p:txBody>
          <a:bodyPr wrap="none" rtlCol="0">
            <a:spAutoFit/>
          </a:bodyPr>
          <a:lstStyle/>
          <a:p>
            <a:r>
              <a:rPr lang="en-US" sz="1400" dirty="0"/>
              <a:t>Student Video Icon</a:t>
            </a:r>
          </a:p>
        </p:txBody>
      </p:sp>
      <p:sp>
        <p:nvSpPr>
          <p:cNvPr id="21" name="TextBox 20">
            <a:extLst>
              <a:ext uri="{FF2B5EF4-FFF2-40B4-BE49-F238E27FC236}">
                <a16:creationId xmlns:a16="http://schemas.microsoft.com/office/drawing/2014/main" id="{519958F9-34B6-472A-8EBA-503B270DA55E}"/>
              </a:ext>
            </a:extLst>
          </p:cNvPr>
          <p:cNvSpPr txBox="1"/>
          <p:nvPr/>
        </p:nvSpPr>
        <p:spPr>
          <a:xfrm>
            <a:off x="9367852" y="5339472"/>
            <a:ext cx="1364604" cy="307777"/>
          </a:xfrm>
          <a:prstGeom prst="rect">
            <a:avLst/>
          </a:prstGeom>
          <a:noFill/>
        </p:spPr>
        <p:txBody>
          <a:bodyPr wrap="none" rtlCol="0">
            <a:spAutoFit/>
          </a:bodyPr>
          <a:lstStyle/>
          <a:p>
            <a:r>
              <a:rPr lang="en-US" sz="1400" dirty="0"/>
              <a:t>Live Video Feed</a:t>
            </a:r>
          </a:p>
        </p:txBody>
      </p:sp>
      <p:sp>
        <p:nvSpPr>
          <p:cNvPr id="23" name="TextBox 22">
            <a:extLst>
              <a:ext uri="{FF2B5EF4-FFF2-40B4-BE49-F238E27FC236}">
                <a16:creationId xmlns:a16="http://schemas.microsoft.com/office/drawing/2014/main" id="{491757C2-42D0-4CDB-B3DC-5E94A5F8E172}"/>
              </a:ext>
            </a:extLst>
          </p:cNvPr>
          <p:cNvSpPr txBox="1"/>
          <p:nvPr/>
        </p:nvSpPr>
        <p:spPr>
          <a:xfrm>
            <a:off x="6147973" y="5336736"/>
            <a:ext cx="853760" cy="307777"/>
          </a:xfrm>
          <a:prstGeom prst="rect">
            <a:avLst/>
          </a:prstGeom>
          <a:noFill/>
        </p:spPr>
        <p:txBody>
          <a:bodyPr wrap="none" rtlCol="0">
            <a:spAutoFit/>
          </a:bodyPr>
          <a:lstStyle/>
          <a:p>
            <a:r>
              <a:rPr lang="en-US" sz="1400" dirty="0"/>
              <a:t>Chat Box</a:t>
            </a:r>
          </a:p>
        </p:txBody>
      </p:sp>
      <p:pic>
        <p:nvPicPr>
          <p:cNvPr id="24" name="Picture 23" descr="Video window displaying a student with callouts for webcam and microphone toggles">
            <a:extLst>
              <a:ext uri="{FF2B5EF4-FFF2-40B4-BE49-F238E27FC236}">
                <a16:creationId xmlns:a16="http://schemas.microsoft.com/office/drawing/2014/main" id="{2332DA70-7947-4EC1-A169-D4E9D8F10DA4}"/>
              </a:ext>
            </a:extLst>
          </p:cNvPr>
          <p:cNvPicPr/>
          <p:nvPr/>
        </p:nvPicPr>
        <p:blipFill>
          <a:blip r:embed="rId4">
            <a:extLst>
              <a:ext uri="{28A0092B-C50C-407E-A947-70E740481C1C}">
                <a14:useLocalDpi xmlns:a14="http://schemas.microsoft.com/office/drawing/2010/main" val="0"/>
              </a:ext>
            </a:extLst>
          </a:blip>
          <a:stretch>
            <a:fillRect/>
          </a:stretch>
        </p:blipFill>
        <p:spPr>
          <a:xfrm>
            <a:off x="8678554" y="1668780"/>
            <a:ext cx="2743200" cy="3529330"/>
          </a:xfrm>
          <a:prstGeom prst="rect">
            <a:avLst/>
          </a:prstGeom>
          <a:ln w="9522" cmpd="sng">
            <a:solidFill>
              <a:srgbClr val="A6A6A6"/>
            </a:solidFill>
            <a:prstDash val="solid"/>
          </a:ln>
        </p:spPr>
      </p:pic>
      <p:grpSp>
        <p:nvGrpSpPr>
          <p:cNvPr id="27" name="Group 26" descr="sample screenshot of the student video icon ">
            <a:extLst>
              <a:ext uri="{FF2B5EF4-FFF2-40B4-BE49-F238E27FC236}">
                <a16:creationId xmlns:a16="http://schemas.microsoft.com/office/drawing/2014/main" id="{8BB87313-BF9F-4C8F-8956-22DEEFFDB373}"/>
              </a:ext>
            </a:extLst>
          </p:cNvPr>
          <p:cNvGrpSpPr/>
          <p:nvPr/>
        </p:nvGrpSpPr>
        <p:grpSpPr>
          <a:xfrm>
            <a:off x="766216" y="2169922"/>
            <a:ext cx="3939224" cy="3203739"/>
            <a:chOff x="766216" y="2169922"/>
            <a:chExt cx="3939224" cy="3203739"/>
          </a:xfrm>
        </p:grpSpPr>
        <p:grpSp>
          <p:nvGrpSpPr>
            <p:cNvPr id="17" name="Group 16">
              <a:extLst>
                <a:ext uri="{FF2B5EF4-FFF2-40B4-BE49-F238E27FC236}">
                  <a16:creationId xmlns:a16="http://schemas.microsoft.com/office/drawing/2014/main" id="{C3F084A3-4EFB-48E9-B8B9-5F0A7A51D1AB}"/>
                </a:ext>
              </a:extLst>
            </p:cNvPr>
            <p:cNvGrpSpPr/>
            <p:nvPr/>
          </p:nvGrpSpPr>
          <p:grpSpPr>
            <a:xfrm>
              <a:off x="766216" y="2169922"/>
              <a:ext cx="3939224" cy="3203739"/>
              <a:chOff x="1476568" y="2173208"/>
              <a:chExt cx="4936932" cy="4015167"/>
            </a:xfrm>
          </p:grpSpPr>
          <p:grpSp>
            <p:nvGrpSpPr>
              <p:cNvPr id="12" name="Group 11">
                <a:extLst>
                  <a:ext uri="{FF2B5EF4-FFF2-40B4-BE49-F238E27FC236}">
                    <a16:creationId xmlns:a16="http://schemas.microsoft.com/office/drawing/2014/main" id="{410511A0-1D1B-40A5-8012-74F7E0E5E8DE}"/>
                  </a:ext>
                </a:extLst>
              </p:cNvPr>
              <p:cNvGrpSpPr/>
              <p:nvPr/>
            </p:nvGrpSpPr>
            <p:grpSpPr>
              <a:xfrm>
                <a:off x="1476568" y="2173208"/>
                <a:ext cx="4936932" cy="3087376"/>
                <a:chOff x="5341806" y="2173208"/>
                <a:chExt cx="4936932" cy="3087376"/>
              </a:xfrm>
            </p:grpSpPr>
            <p:pic>
              <p:nvPicPr>
                <p:cNvPr id="13" name="Picture 12" descr="sample of student video icon that appears in the bottom right corner during remote testing">
                  <a:extLst>
                    <a:ext uri="{FF2B5EF4-FFF2-40B4-BE49-F238E27FC236}">
                      <a16:creationId xmlns:a16="http://schemas.microsoft.com/office/drawing/2014/main" id="{2439D2B2-B663-4B8A-B6EE-ADB2D89530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718"/>
                <a:stretch/>
              </p:blipFill>
              <p:spPr>
                <a:xfrm>
                  <a:off x="5341806" y="2173208"/>
                  <a:ext cx="4936932" cy="308737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4" name="Picture 13" descr="A person posing for the camera&#10;&#10;Description automatically generated">
                  <a:extLst>
                    <a:ext uri="{FF2B5EF4-FFF2-40B4-BE49-F238E27FC236}">
                      <a16:creationId xmlns:a16="http://schemas.microsoft.com/office/drawing/2014/main" id="{1B9BA92A-51C7-41CF-B002-82083026D8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sp>
            <p:nvSpPr>
              <p:cNvPr id="16" name="Arrow: Up 15">
                <a:extLst>
                  <a:ext uri="{FF2B5EF4-FFF2-40B4-BE49-F238E27FC236}">
                    <a16:creationId xmlns:a16="http://schemas.microsoft.com/office/drawing/2014/main" id="{C75D7C38-1D46-4A0A-9C60-41434DAA5A6D}"/>
                  </a:ext>
                </a:extLst>
              </p:cNvPr>
              <p:cNvSpPr/>
              <p:nvPr/>
            </p:nvSpPr>
            <p:spPr>
              <a:xfrm>
                <a:off x="5579725" y="5329151"/>
                <a:ext cx="617273" cy="85922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26" name="Picture 25" descr="Video window displaying a student with callouts for webcam and microphone toggles">
              <a:extLst>
                <a:ext uri="{FF2B5EF4-FFF2-40B4-BE49-F238E27FC236}">
                  <a16:creationId xmlns:a16="http://schemas.microsoft.com/office/drawing/2014/main" id="{8F3295F2-96C1-408A-A663-5C4625C0E545}"/>
                </a:ext>
              </a:extLst>
            </p:cNvPr>
            <p:cNvPicPr/>
            <p:nvPr/>
          </p:nvPicPr>
          <p:blipFill rotWithShape="1">
            <a:blip r:embed="rId7" cstate="print">
              <a:extLst>
                <a:ext uri="{28A0092B-C50C-407E-A947-70E740481C1C}">
                  <a14:useLocalDpi xmlns:a14="http://schemas.microsoft.com/office/drawing/2010/main" val="0"/>
                </a:ext>
              </a:extLst>
            </a:blip>
            <a:srcRect l="10486" t="12091" r="26088" b="34274"/>
            <a:stretch/>
          </p:blipFill>
          <p:spPr>
            <a:xfrm>
              <a:off x="4080661" y="4140144"/>
              <a:ext cx="454570" cy="492528"/>
            </a:xfrm>
            <a:prstGeom prst="ellipse">
              <a:avLst/>
            </a:prstGeom>
            <a:ln w="9522" cmpd="sng">
              <a:solidFill>
                <a:srgbClr val="A6A6A6"/>
              </a:solidFill>
              <a:prstDash val="solid"/>
            </a:ln>
          </p:spPr>
        </p:pic>
      </p:grpSp>
      <p:sp>
        <p:nvSpPr>
          <p:cNvPr id="2" name="TextBox 1">
            <a:extLst>
              <a:ext uri="{FF2B5EF4-FFF2-40B4-BE49-F238E27FC236}">
                <a16:creationId xmlns:a16="http://schemas.microsoft.com/office/drawing/2014/main" id="{9204C806-C54B-403D-83F8-0C99D6184944}"/>
              </a:ext>
            </a:extLst>
          </p:cNvPr>
          <p:cNvSpPr txBox="1"/>
          <p:nvPr/>
        </p:nvSpPr>
        <p:spPr>
          <a:xfrm>
            <a:off x="8461495" y="889221"/>
            <a:ext cx="2743201" cy="523220"/>
          </a:xfrm>
          <a:prstGeom prst="rect">
            <a:avLst/>
          </a:prstGeom>
          <a:ln w="28575">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a:t>Toggle Buttons to Activate the Camera and Audio</a:t>
            </a:r>
          </a:p>
        </p:txBody>
      </p:sp>
      <p:sp>
        <p:nvSpPr>
          <p:cNvPr id="22" name="Arrow: Up 21" descr="red arrow pointing to the student video icon sample">
            <a:extLst>
              <a:ext uri="{FF2B5EF4-FFF2-40B4-BE49-F238E27FC236}">
                <a16:creationId xmlns:a16="http://schemas.microsoft.com/office/drawing/2014/main" id="{A51F5C64-EB54-4022-AA5E-DC642A50FEB7}"/>
              </a:ext>
            </a:extLst>
          </p:cNvPr>
          <p:cNvSpPr/>
          <p:nvPr/>
        </p:nvSpPr>
        <p:spPr>
          <a:xfrm rot="10800000">
            <a:off x="9706943" y="1343912"/>
            <a:ext cx="252303" cy="27842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Arrow: Up 24" descr="red arrow pointing to the sample live video feed that allows students to toggle the video webcam on or off">
            <a:extLst>
              <a:ext uri="{FF2B5EF4-FFF2-40B4-BE49-F238E27FC236}">
                <a16:creationId xmlns:a16="http://schemas.microsoft.com/office/drawing/2014/main" id="{6ADF6CB3-3E7B-4599-8B16-9E8E1681B70D}"/>
              </a:ext>
            </a:extLst>
          </p:cNvPr>
          <p:cNvSpPr/>
          <p:nvPr/>
        </p:nvSpPr>
        <p:spPr>
          <a:xfrm rot="11936318">
            <a:off x="11538380" y="2685010"/>
            <a:ext cx="166081" cy="129359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8" name="TextBox 27">
            <a:extLst>
              <a:ext uri="{FF2B5EF4-FFF2-40B4-BE49-F238E27FC236}">
                <a16:creationId xmlns:a16="http://schemas.microsoft.com/office/drawing/2014/main" id="{D0CBBBB7-BD27-4DA7-9BD2-5E5E0119AA6B}"/>
              </a:ext>
            </a:extLst>
          </p:cNvPr>
          <p:cNvSpPr txBox="1"/>
          <p:nvPr/>
        </p:nvSpPr>
        <p:spPr>
          <a:xfrm>
            <a:off x="10432581" y="2496768"/>
            <a:ext cx="1800749" cy="276999"/>
          </a:xfrm>
          <a:prstGeom prst="rect">
            <a:avLst/>
          </a:prstGeom>
          <a:noFill/>
        </p:spPr>
        <p:txBody>
          <a:bodyPr wrap="none" rtlCol="0">
            <a:spAutoFit/>
          </a:bodyPr>
          <a:lstStyle/>
          <a:p>
            <a:r>
              <a:rPr lang="en-US" sz="1200" dirty="0"/>
              <a:t>Video Conference Button</a:t>
            </a:r>
          </a:p>
        </p:txBody>
      </p:sp>
    </p:spTree>
    <p:extLst>
      <p:ext uri="{BB962C8B-B14F-4D97-AF65-F5344CB8AC3E}">
        <p14:creationId xmlns:p14="http://schemas.microsoft.com/office/powerpoint/2010/main" val="3909234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9E464D-D879-489F-A41A-EF3AE24A1686}"/>
              </a:ext>
            </a:extLst>
          </p:cNvPr>
          <p:cNvSpPr>
            <a:spLocks noGrp="1"/>
          </p:cNvSpPr>
          <p:nvPr>
            <p:ph type="sldNum" sz="quarter" idx="12"/>
          </p:nvPr>
        </p:nvSpPr>
        <p:spPr/>
        <p:txBody>
          <a:bodyPr/>
          <a:lstStyle/>
          <a:p>
            <a:fld id="{58AE716E-68DD-2249-A7FA-8AEF0B14DF81}" type="slidenum">
              <a:rPr lang="en-US" smtClean="0"/>
              <a:pPr/>
              <a:t>24</a:t>
            </a:fld>
            <a:endParaRPr lang="en-US" dirty="0"/>
          </a:p>
        </p:txBody>
      </p:sp>
      <p:sp>
        <p:nvSpPr>
          <p:cNvPr id="5" name="Title 4">
            <a:extLst>
              <a:ext uri="{FF2B5EF4-FFF2-40B4-BE49-F238E27FC236}">
                <a16:creationId xmlns:a16="http://schemas.microsoft.com/office/drawing/2014/main" id="{6AB1C358-B2BC-44EF-BEB2-12F9E7E8193F}"/>
              </a:ext>
            </a:extLst>
          </p:cNvPr>
          <p:cNvSpPr>
            <a:spLocks noGrp="1"/>
          </p:cNvSpPr>
          <p:nvPr>
            <p:ph type="title"/>
          </p:nvPr>
        </p:nvSpPr>
        <p:spPr/>
        <p:txBody>
          <a:bodyPr>
            <a:normAutofit fontScale="90000"/>
          </a:bodyPr>
          <a:lstStyle/>
          <a:p>
            <a:r>
              <a:rPr lang="en-US" dirty="0">
                <a:latin typeface="Cambria"/>
                <a:ea typeface="Cambria"/>
              </a:rPr>
              <a:t>How Your Proctor can Communicate with You During a Test</a:t>
            </a:r>
          </a:p>
        </p:txBody>
      </p:sp>
      <p:grpSp>
        <p:nvGrpSpPr>
          <p:cNvPr id="7" name="Group 6" descr="sample item of a remote testing item">
            <a:extLst>
              <a:ext uri="{FF2B5EF4-FFF2-40B4-BE49-F238E27FC236}">
                <a16:creationId xmlns:a16="http://schemas.microsoft.com/office/drawing/2014/main" id="{AEF920A2-F3D2-49E5-AC24-65B7D374BF30}"/>
              </a:ext>
            </a:extLst>
          </p:cNvPr>
          <p:cNvGrpSpPr/>
          <p:nvPr/>
        </p:nvGrpSpPr>
        <p:grpSpPr>
          <a:xfrm>
            <a:off x="717176" y="1483660"/>
            <a:ext cx="7477126" cy="5181300"/>
            <a:chOff x="766216" y="1852013"/>
            <a:chExt cx="3939224" cy="2781355"/>
          </a:xfrm>
        </p:grpSpPr>
        <p:grpSp>
          <p:nvGrpSpPr>
            <p:cNvPr id="10" name="Group 9">
              <a:extLst>
                <a:ext uri="{FF2B5EF4-FFF2-40B4-BE49-F238E27FC236}">
                  <a16:creationId xmlns:a16="http://schemas.microsoft.com/office/drawing/2014/main" id="{A1682E5B-2D47-43C8-B585-9C2B82C0B11C}"/>
                </a:ext>
              </a:extLst>
            </p:cNvPr>
            <p:cNvGrpSpPr/>
            <p:nvPr/>
          </p:nvGrpSpPr>
          <p:grpSpPr>
            <a:xfrm>
              <a:off x="766216" y="1852013"/>
              <a:ext cx="3939224" cy="2781355"/>
              <a:chOff x="5341806" y="1774781"/>
              <a:chExt cx="4936932" cy="3485803"/>
            </a:xfrm>
          </p:grpSpPr>
          <p:pic>
            <p:nvPicPr>
              <p:cNvPr id="12" name="Picture 11" descr="image of the tools available during remote testing for student access to supports">
                <a:extLst>
                  <a:ext uri="{FF2B5EF4-FFF2-40B4-BE49-F238E27FC236}">
                    <a16:creationId xmlns:a16="http://schemas.microsoft.com/office/drawing/2014/main" id="{01895535-D94A-4D64-AAC1-96E0B397FD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42" b="16898"/>
              <a:stretch/>
            </p:blipFill>
            <p:spPr>
              <a:xfrm>
                <a:off x="5341806" y="1774781"/>
                <a:ext cx="4936932" cy="2866785"/>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3" name="Picture 12" descr="A person posing for the camera&#10;&#10;Description automatically generated">
                <a:extLst>
                  <a:ext uri="{FF2B5EF4-FFF2-40B4-BE49-F238E27FC236}">
                    <a16:creationId xmlns:a16="http://schemas.microsoft.com/office/drawing/2014/main" id="{4A24CBD7-E30D-4AD5-95E8-0EA06C649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pic>
          <p:nvPicPr>
            <p:cNvPr id="9" name="Picture 8" descr="Video window displaying a student with callouts for webcam and microphone toggles">
              <a:extLst>
                <a:ext uri="{FF2B5EF4-FFF2-40B4-BE49-F238E27FC236}">
                  <a16:creationId xmlns:a16="http://schemas.microsoft.com/office/drawing/2014/main" id="{63482EF4-EA17-4940-A6A0-0A68F6675D24}"/>
                </a:ext>
              </a:extLst>
            </p:cNvPr>
            <p:cNvPicPr/>
            <p:nvPr/>
          </p:nvPicPr>
          <p:blipFill rotWithShape="1">
            <a:blip r:embed="rId5" cstate="print">
              <a:extLst>
                <a:ext uri="{28A0092B-C50C-407E-A947-70E740481C1C}">
                  <a14:useLocalDpi xmlns:a14="http://schemas.microsoft.com/office/drawing/2010/main" val="0"/>
                </a:ext>
              </a:extLst>
            </a:blip>
            <a:srcRect l="10486" t="12091" r="26088" b="34274"/>
            <a:stretch/>
          </p:blipFill>
          <p:spPr>
            <a:xfrm>
              <a:off x="4080661" y="4140144"/>
              <a:ext cx="454570" cy="492528"/>
            </a:xfrm>
            <a:prstGeom prst="ellipse">
              <a:avLst/>
            </a:prstGeom>
            <a:ln w="9522" cmpd="sng">
              <a:solidFill>
                <a:srgbClr val="A6A6A6"/>
              </a:solidFill>
              <a:prstDash val="solid"/>
            </a:ln>
          </p:spPr>
        </p:pic>
      </p:grpSp>
      <p:grpSp>
        <p:nvGrpSpPr>
          <p:cNvPr id="21" name="Group 20" descr="sample image of the chat box feature for remote testing that is used for students and teachers to communicate during a testing session">
            <a:extLst>
              <a:ext uri="{FF2B5EF4-FFF2-40B4-BE49-F238E27FC236}">
                <a16:creationId xmlns:a16="http://schemas.microsoft.com/office/drawing/2014/main" id="{674691AB-6C23-48A7-8720-A1CFBCC9EF7F}"/>
              </a:ext>
            </a:extLst>
          </p:cNvPr>
          <p:cNvGrpSpPr/>
          <p:nvPr/>
        </p:nvGrpSpPr>
        <p:grpSpPr>
          <a:xfrm>
            <a:off x="5243200" y="2072623"/>
            <a:ext cx="6029074" cy="4698688"/>
            <a:chOff x="4610339" y="2429540"/>
            <a:chExt cx="4514104" cy="3599697"/>
          </a:xfrm>
        </p:grpSpPr>
        <p:sp>
          <p:nvSpPr>
            <p:cNvPr id="16" name="Arrow: Right 15">
              <a:extLst>
                <a:ext uri="{FF2B5EF4-FFF2-40B4-BE49-F238E27FC236}">
                  <a16:creationId xmlns:a16="http://schemas.microsoft.com/office/drawing/2014/main" id="{45B834B3-2139-4480-B9ED-2165D805FA73}"/>
                </a:ext>
              </a:extLst>
            </p:cNvPr>
            <p:cNvSpPr/>
            <p:nvPr/>
          </p:nvSpPr>
          <p:spPr>
            <a:xfrm>
              <a:off x="4610339" y="5307460"/>
              <a:ext cx="1287476" cy="7217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Chat with your proctor</a:t>
              </a:r>
              <a:endParaRPr lang="en-US" sz="1000" b="1" dirty="0">
                <a:solidFill>
                  <a:schemeClr val="bg1"/>
                </a:solidFill>
                <a:cs typeface="Calibri"/>
              </a:endParaRPr>
            </a:p>
          </p:txBody>
        </p:sp>
        <p:grpSp>
          <p:nvGrpSpPr>
            <p:cNvPr id="20" name="Group 19">
              <a:extLst>
                <a:ext uri="{FF2B5EF4-FFF2-40B4-BE49-F238E27FC236}">
                  <a16:creationId xmlns:a16="http://schemas.microsoft.com/office/drawing/2014/main" id="{7F7A001F-B0B1-41EC-A71A-06C35154E28D}"/>
                </a:ext>
              </a:extLst>
            </p:cNvPr>
            <p:cNvGrpSpPr/>
            <p:nvPr/>
          </p:nvGrpSpPr>
          <p:grpSpPr>
            <a:xfrm>
              <a:off x="5897815" y="2429540"/>
              <a:ext cx="3226628" cy="3513433"/>
              <a:chOff x="5897815" y="2429540"/>
              <a:chExt cx="3226628" cy="3513433"/>
            </a:xfrm>
          </p:grpSpPr>
          <p:grpSp>
            <p:nvGrpSpPr>
              <p:cNvPr id="11" name="Group 10">
                <a:extLst>
                  <a:ext uri="{FF2B5EF4-FFF2-40B4-BE49-F238E27FC236}">
                    <a16:creationId xmlns:a16="http://schemas.microsoft.com/office/drawing/2014/main" id="{DA3DD920-190D-43FB-B9E3-6BE7DD6AC2E4}"/>
                  </a:ext>
                </a:extLst>
              </p:cNvPr>
              <p:cNvGrpSpPr/>
              <p:nvPr/>
            </p:nvGrpSpPr>
            <p:grpSpPr>
              <a:xfrm>
                <a:off x="5897815" y="2429540"/>
                <a:ext cx="3226628" cy="3513433"/>
                <a:chOff x="5897815" y="2429540"/>
                <a:chExt cx="3226628" cy="3513433"/>
              </a:xfrm>
            </p:grpSpPr>
            <p:pic>
              <p:nvPicPr>
                <p:cNvPr id="4" name="Picture 3" descr="A screenshot of a cell phone&#10;&#10;Description automatically generated">
                  <a:extLst>
                    <a:ext uri="{FF2B5EF4-FFF2-40B4-BE49-F238E27FC236}">
                      <a16:creationId xmlns:a16="http://schemas.microsoft.com/office/drawing/2014/main" id="{97BF9B4C-0396-4434-BA20-6EA727101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7815" y="2429540"/>
                  <a:ext cx="2703924" cy="351343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Left 14">
                  <a:extLst>
                    <a:ext uri="{FF2B5EF4-FFF2-40B4-BE49-F238E27FC236}">
                      <a16:creationId xmlns:a16="http://schemas.microsoft.com/office/drawing/2014/main" id="{074B2680-7695-4CBC-9061-BB86D10412EC}"/>
                    </a:ext>
                  </a:extLst>
                </p:cNvPr>
                <p:cNvSpPr/>
                <p:nvPr/>
              </p:nvSpPr>
              <p:spPr>
                <a:xfrm>
                  <a:off x="7801564" y="2714875"/>
                  <a:ext cx="1322879" cy="76584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Broadcast message to all students</a:t>
                  </a:r>
                </a:p>
              </p:txBody>
            </p:sp>
          </p:grpSp>
          <p:sp>
            <p:nvSpPr>
              <p:cNvPr id="8" name="Arrow: Left 7">
                <a:extLst>
                  <a:ext uri="{FF2B5EF4-FFF2-40B4-BE49-F238E27FC236}">
                    <a16:creationId xmlns:a16="http://schemas.microsoft.com/office/drawing/2014/main" id="{E602DB49-E927-4F9C-B710-BB20A17C7264}"/>
                  </a:ext>
                </a:extLst>
              </p:cNvPr>
              <p:cNvSpPr/>
              <p:nvPr/>
            </p:nvSpPr>
            <p:spPr>
              <a:xfrm>
                <a:off x="7401477" y="4478586"/>
                <a:ext cx="1322879" cy="76584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b="1" dirty="0">
                    <a:solidFill>
                      <a:schemeClr val="bg1"/>
                    </a:solidFill>
                  </a:rPr>
                  <a:t>Message to only you</a:t>
                </a:r>
              </a:p>
            </p:txBody>
          </p:sp>
        </p:grpSp>
      </p:grpSp>
    </p:spTree>
    <p:extLst>
      <p:ext uri="{BB962C8B-B14F-4D97-AF65-F5344CB8AC3E}">
        <p14:creationId xmlns:p14="http://schemas.microsoft.com/office/powerpoint/2010/main" val="2042470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AB65B4-6D3B-4770-ADD1-14E3BB054237}"/>
              </a:ext>
            </a:extLst>
          </p:cNvPr>
          <p:cNvSpPr>
            <a:spLocks noGrp="1"/>
          </p:cNvSpPr>
          <p:nvPr>
            <p:ph type="title"/>
          </p:nvPr>
        </p:nvSpPr>
        <p:spPr/>
        <p:txBody>
          <a:bodyPr>
            <a:normAutofit fontScale="90000"/>
          </a:bodyPr>
          <a:lstStyle/>
          <a:p>
            <a:r>
              <a:rPr lang="en-US" dirty="0"/>
              <a:t>How Your Teacher can Communicate with You During a Test (Cont.)</a:t>
            </a:r>
          </a:p>
        </p:txBody>
      </p:sp>
      <p:sp>
        <p:nvSpPr>
          <p:cNvPr id="3" name="Slide Number Placeholder 2">
            <a:extLst>
              <a:ext uri="{FF2B5EF4-FFF2-40B4-BE49-F238E27FC236}">
                <a16:creationId xmlns:a16="http://schemas.microsoft.com/office/drawing/2014/main" id="{2591D0E6-E57A-4021-A5EA-FA5E83914BB6}"/>
              </a:ext>
            </a:extLst>
          </p:cNvPr>
          <p:cNvSpPr>
            <a:spLocks noGrp="1"/>
          </p:cNvSpPr>
          <p:nvPr>
            <p:ph type="sldNum" sz="quarter" idx="4294967295"/>
          </p:nvPr>
        </p:nvSpPr>
        <p:spPr>
          <a:xfrm>
            <a:off x="8610881" y="6179909"/>
            <a:ext cx="2890837" cy="365125"/>
          </a:xfrm>
        </p:spPr>
        <p:txBody>
          <a:bodyPr/>
          <a:lstStyle/>
          <a:p>
            <a:fld id="{58AE716E-68DD-2249-A7FA-8AEF0B14DF81}" type="slidenum">
              <a:rPr lang="en-US" smtClean="0"/>
              <a:pPr/>
              <a:t>25</a:t>
            </a:fld>
            <a:endParaRPr lang="en-US" dirty="0"/>
          </a:p>
        </p:txBody>
      </p:sp>
      <p:pic>
        <p:nvPicPr>
          <p:cNvPr id="6" name="Content Placeholder 5" descr="sample pop up window a studen will see when a teacher asks a student to share screen">
            <a:extLst>
              <a:ext uri="{FF2B5EF4-FFF2-40B4-BE49-F238E27FC236}">
                <a16:creationId xmlns:a16="http://schemas.microsoft.com/office/drawing/2014/main" id="{332130C0-772B-4E99-82B0-3AACE04BE73B}"/>
              </a:ext>
            </a:extLst>
          </p:cNvPr>
          <p:cNvPicPr>
            <a:picLocks noGrp="1"/>
          </p:cNvPicPr>
          <p:nvPr>
            <p:ph sz="quarter" idx="4294967295"/>
          </p:nvPr>
        </p:nvPicPr>
        <p:blipFill>
          <a:blip r:embed="rId3"/>
          <a:stretch>
            <a:fillRect/>
          </a:stretch>
        </p:blipFill>
        <p:spPr>
          <a:xfrm>
            <a:off x="731282" y="1859429"/>
            <a:ext cx="2025279" cy="3547758"/>
          </a:xfrm>
          <a:prstGeom prst="rect">
            <a:avLst/>
          </a:prstGeom>
          <a:ln>
            <a:solidFill>
              <a:srgbClr val="A6A6A6"/>
            </a:solidFill>
          </a:ln>
        </p:spPr>
      </p:pic>
      <p:pic>
        <p:nvPicPr>
          <p:cNvPr id="7" name="Picture 6" descr="student image to give permission to shate student screen with the teacher">
            <a:extLst>
              <a:ext uri="{FF2B5EF4-FFF2-40B4-BE49-F238E27FC236}">
                <a16:creationId xmlns:a16="http://schemas.microsoft.com/office/drawing/2014/main" id="{C37C7C3A-6129-496D-91C4-D87CABD7F86B}"/>
              </a:ext>
            </a:extLst>
          </p:cNvPr>
          <p:cNvPicPr/>
          <p:nvPr/>
        </p:nvPicPr>
        <p:blipFill>
          <a:blip r:embed="rId4"/>
          <a:stretch>
            <a:fillRect/>
          </a:stretch>
        </p:blipFill>
        <p:spPr>
          <a:xfrm>
            <a:off x="3801397" y="1860400"/>
            <a:ext cx="3359060" cy="3546787"/>
          </a:xfrm>
          <a:prstGeom prst="rect">
            <a:avLst/>
          </a:prstGeom>
          <a:ln>
            <a:solidFill>
              <a:srgbClr val="A6A6A6"/>
            </a:solidFill>
          </a:ln>
        </p:spPr>
      </p:pic>
      <p:sp>
        <p:nvSpPr>
          <p:cNvPr id="22" name="Arrow: Up 21" descr="red arrow showing the next step for student screen sharing permission">
            <a:extLst>
              <a:ext uri="{FF2B5EF4-FFF2-40B4-BE49-F238E27FC236}">
                <a16:creationId xmlns:a16="http://schemas.microsoft.com/office/drawing/2014/main" id="{F3DD312C-B71D-492D-AAA9-41957FFB48DE}"/>
              </a:ext>
            </a:extLst>
          </p:cNvPr>
          <p:cNvSpPr/>
          <p:nvPr/>
        </p:nvSpPr>
        <p:spPr>
          <a:xfrm rot="5400000">
            <a:off x="3054161" y="2924970"/>
            <a:ext cx="353434" cy="3737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descr="red box highlighting what button to press for sharing screen">
            <a:extLst>
              <a:ext uri="{FF2B5EF4-FFF2-40B4-BE49-F238E27FC236}">
                <a16:creationId xmlns:a16="http://schemas.microsoft.com/office/drawing/2014/main" id="{656C1405-F57E-4D97-B723-8B5FFE331326}"/>
              </a:ext>
            </a:extLst>
          </p:cNvPr>
          <p:cNvSpPr/>
          <p:nvPr/>
        </p:nvSpPr>
        <p:spPr>
          <a:xfrm>
            <a:off x="6287659" y="5043055"/>
            <a:ext cx="465681" cy="3641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descr="red box highlighting what button to press for allowing a student to share screen with teacher">
            <a:extLst>
              <a:ext uri="{FF2B5EF4-FFF2-40B4-BE49-F238E27FC236}">
                <a16:creationId xmlns:a16="http://schemas.microsoft.com/office/drawing/2014/main" id="{98FBD9DE-FD3F-46C8-B91F-1D4CB3E2F2B1}"/>
              </a:ext>
            </a:extLst>
          </p:cNvPr>
          <p:cNvSpPr/>
          <p:nvPr/>
        </p:nvSpPr>
        <p:spPr>
          <a:xfrm>
            <a:off x="1457642" y="2963937"/>
            <a:ext cx="771180" cy="4737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descr="red box highlighting what button to press for check box that allows a student to share screen">
            <a:extLst>
              <a:ext uri="{FF2B5EF4-FFF2-40B4-BE49-F238E27FC236}">
                <a16:creationId xmlns:a16="http://schemas.microsoft.com/office/drawing/2014/main" id="{AFC04979-A81A-49AF-91A3-F8748EED7EDB}"/>
              </a:ext>
            </a:extLst>
          </p:cNvPr>
          <p:cNvSpPr/>
          <p:nvPr/>
        </p:nvSpPr>
        <p:spPr>
          <a:xfrm>
            <a:off x="782782" y="2421492"/>
            <a:ext cx="329171" cy="5136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0" name="Picture 9" descr="Graphical user interface, application, table&#10;&#10;Description automatically generated">
            <a:extLst>
              <a:ext uri="{FF2B5EF4-FFF2-40B4-BE49-F238E27FC236}">
                <a16:creationId xmlns:a16="http://schemas.microsoft.com/office/drawing/2014/main" id="{1A80DB3C-EB50-482A-A3AF-0FAB50CDB2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9603" y="1859896"/>
            <a:ext cx="3729051" cy="3548447"/>
          </a:xfrm>
          <a:prstGeom prst="rect">
            <a:avLst/>
          </a:prstGeom>
        </p:spPr>
      </p:pic>
      <p:sp>
        <p:nvSpPr>
          <p:cNvPr id="20" name="Rectangle 19" descr="red box highlighting what button to press for students to press to stop sharing screen">
            <a:extLst>
              <a:ext uri="{FF2B5EF4-FFF2-40B4-BE49-F238E27FC236}">
                <a16:creationId xmlns:a16="http://schemas.microsoft.com/office/drawing/2014/main" id="{76F94884-B2EB-45CB-A18D-B751085D773A}"/>
              </a:ext>
            </a:extLst>
          </p:cNvPr>
          <p:cNvSpPr/>
          <p:nvPr/>
        </p:nvSpPr>
        <p:spPr>
          <a:xfrm>
            <a:off x="10278979" y="4969756"/>
            <a:ext cx="888619" cy="437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1" name="Arrow: Up 20" descr="red arrow to show the last step of stopping the student share screen feature">
            <a:extLst>
              <a:ext uri="{FF2B5EF4-FFF2-40B4-BE49-F238E27FC236}">
                <a16:creationId xmlns:a16="http://schemas.microsoft.com/office/drawing/2014/main" id="{D90DFA27-1116-40A7-B4D6-84616832EAA9}"/>
              </a:ext>
            </a:extLst>
          </p:cNvPr>
          <p:cNvSpPr/>
          <p:nvPr/>
        </p:nvSpPr>
        <p:spPr>
          <a:xfrm rot="5400000">
            <a:off x="7368569" y="2924970"/>
            <a:ext cx="353434" cy="3737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296274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92DA81-EBF0-40EE-90CE-2E2EC4FC0021}"/>
              </a:ext>
            </a:extLst>
          </p:cNvPr>
          <p:cNvSpPr>
            <a:spLocks noGrp="1"/>
          </p:cNvSpPr>
          <p:nvPr>
            <p:ph type="sldNum" sz="quarter" idx="12"/>
          </p:nvPr>
        </p:nvSpPr>
        <p:spPr/>
        <p:txBody>
          <a:bodyPr/>
          <a:lstStyle/>
          <a:p>
            <a:fld id="{58AE716E-68DD-2249-A7FA-8AEF0B14DF81}" type="slidenum">
              <a:rPr lang="en-US" smtClean="0"/>
              <a:pPr/>
              <a:t>26</a:t>
            </a:fld>
            <a:endParaRPr lang="en-US" dirty="0"/>
          </a:p>
        </p:txBody>
      </p:sp>
      <p:sp>
        <p:nvSpPr>
          <p:cNvPr id="5" name="Title 4">
            <a:extLst>
              <a:ext uri="{FF2B5EF4-FFF2-40B4-BE49-F238E27FC236}">
                <a16:creationId xmlns:a16="http://schemas.microsoft.com/office/drawing/2014/main" id="{C9978A10-2687-4E17-8F9A-F1AE3A164B7B}"/>
              </a:ext>
            </a:extLst>
          </p:cNvPr>
          <p:cNvSpPr>
            <a:spLocks noGrp="1"/>
          </p:cNvSpPr>
          <p:nvPr>
            <p:ph type="title"/>
          </p:nvPr>
        </p:nvSpPr>
        <p:spPr>
          <a:xfrm>
            <a:off x="717176" y="5195"/>
            <a:ext cx="10784542" cy="1026460"/>
          </a:xfrm>
        </p:spPr>
        <p:txBody>
          <a:bodyPr>
            <a:normAutofit/>
          </a:bodyPr>
          <a:lstStyle/>
          <a:p>
            <a:r>
              <a:rPr lang="en-US" dirty="0"/>
              <a:t>How to End a Remote Test</a:t>
            </a:r>
          </a:p>
        </p:txBody>
      </p:sp>
      <p:grpSp>
        <p:nvGrpSpPr>
          <p:cNvPr id="13" name="Group 12" descr="screenshot grouping of the navigation buttons for ending the test session once the test has been completed"/>
          <p:cNvGrpSpPr/>
          <p:nvPr/>
        </p:nvGrpSpPr>
        <p:grpSpPr>
          <a:xfrm>
            <a:off x="1118228" y="2121569"/>
            <a:ext cx="10146349" cy="2935706"/>
            <a:chOff x="975360" y="2062479"/>
            <a:chExt cx="9508156" cy="2790258"/>
          </a:xfrm>
        </p:grpSpPr>
        <p:grpSp>
          <p:nvGrpSpPr>
            <p:cNvPr id="6" name="Group 5">
              <a:extLst>
                <a:ext uri="{FF2B5EF4-FFF2-40B4-BE49-F238E27FC236}">
                  <a16:creationId xmlns:a16="http://schemas.microsoft.com/office/drawing/2014/main" id="{229651CE-B200-44A5-B780-56DDBDE6E2A1}"/>
                </a:ext>
              </a:extLst>
            </p:cNvPr>
            <p:cNvGrpSpPr/>
            <p:nvPr/>
          </p:nvGrpSpPr>
          <p:grpSpPr>
            <a:xfrm>
              <a:off x="975360" y="2062480"/>
              <a:ext cx="9508156" cy="2790257"/>
              <a:chOff x="718457" y="1219201"/>
              <a:chExt cx="9951955" cy="3047998"/>
            </a:xfrm>
          </p:grpSpPr>
          <p:pic>
            <p:nvPicPr>
              <p:cNvPr id="7" name="Picture 6" descr="sample navigation bar during the remote test for students">
                <a:extLst>
                  <a:ext uri="{FF2B5EF4-FFF2-40B4-BE49-F238E27FC236}">
                    <a16:creationId xmlns:a16="http://schemas.microsoft.com/office/drawing/2014/main" id="{D50A80CF-5628-4B2F-B541-BD314B5056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8457" y="1219201"/>
                <a:ext cx="9951955" cy="304799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01E6468D-F3FB-40B2-9705-27C997F31BC7}"/>
                  </a:ext>
                </a:extLst>
              </p:cNvPr>
              <p:cNvSpPr/>
              <p:nvPr/>
            </p:nvSpPr>
            <p:spPr>
              <a:xfrm rot="5400000">
                <a:off x="2335908" y="2727609"/>
                <a:ext cx="1031905" cy="69994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975360" y="2062479"/>
              <a:ext cx="9508156" cy="1057709"/>
              <a:chOff x="2615486" y="1134253"/>
              <a:chExt cx="9121247" cy="893278"/>
            </a:xfrm>
          </p:grpSpPr>
          <p:pic>
            <p:nvPicPr>
              <p:cNvPr id="4" name="Picture 3" descr="sample navigatiooon buttons used for moving to the next test item"/>
              <p:cNvPicPr>
                <a:picLocks noChangeAspect="1"/>
              </p:cNvPicPr>
              <p:nvPr/>
            </p:nvPicPr>
            <p:blipFill>
              <a:blip r:embed="rId4"/>
              <a:stretch>
                <a:fillRect/>
              </a:stretch>
            </p:blipFill>
            <p:spPr>
              <a:xfrm>
                <a:off x="2615486" y="1134253"/>
                <a:ext cx="6987922" cy="893278"/>
              </a:xfrm>
              <a:prstGeom prst="rect">
                <a:avLst/>
              </a:prstGeom>
            </p:spPr>
          </p:pic>
          <p:pic>
            <p:nvPicPr>
              <p:cNvPr id="9" name="Picture 8" descr="sample navigation buttons for using the embedded testing tools available to students during testing"/>
              <p:cNvPicPr>
                <a:picLocks noChangeAspect="1"/>
              </p:cNvPicPr>
              <p:nvPr/>
            </p:nvPicPr>
            <p:blipFill>
              <a:blip r:embed="rId5"/>
              <a:stretch>
                <a:fillRect/>
              </a:stretch>
            </p:blipFill>
            <p:spPr>
              <a:xfrm>
                <a:off x="8090986" y="1134253"/>
                <a:ext cx="3645747" cy="880397"/>
              </a:xfrm>
              <a:prstGeom prst="rect">
                <a:avLst/>
              </a:prstGeom>
            </p:spPr>
          </p:pic>
          <p:sp>
            <p:nvSpPr>
              <p:cNvPr id="10" name="Rectangle 9"/>
              <p:cNvSpPr/>
              <p:nvPr/>
            </p:nvSpPr>
            <p:spPr>
              <a:xfrm>
                <a:off x="7379368" y="1163053"/>
                <a:ext cx="774032" cy="186509"/>
              </a:xfrm>
              <a:prstGeom prst="rect">
                <a:avLst/>
              </a:prstGeom>
              <a:solidFill>
                <a:srgbClr val="F2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0573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DB3EE1-B2D4-4F56-8550-1F00909AA754}"/>
              </a:ext>
            </a:extLst>
          </p:cNvPr>
          <p:cNvSpPr>
            <a:spLocks noGrp="1"/>
          </p:cNvSpPr>
          <p:nvPr>
            <p:ph type="sldNum" sz="quarter" idx="12"/>
          </p:nvPr>
        </p:nvSpPr>
        <p:spPr/>
        <p:txBody>
          <a:bodyPr/>
          <a:lstStyle/>
          <a:p>
            <a:fld id="{58AE716E-68DD-2249-A7FA-8AEF0B14DF81}" type="slidenum">
              <a:rPr lang="en-US" smtClean="0"/>
              <a:pPr/>
              <a:t>27</a:t>
            </a:fld>
            <a:endParaRPr lang="en-US" dirty="0"/>
          </a:p>
        </p:txBody>
      </p:sp>
      <p:sp>
        <p:nvSpPr>
          <p:cNvPr id="5" name="Title 4">
            <a:extLst>
              <a:ext uri="{FF2B5EF4-FFF2-40B4-BE49-F238E27FC236}">
                <a16:creationId xmlns:a16="http://schemas.microsoft.com/office/drawing/2014/main" id="{F184D1A1-9217-468F-B502-D95814BA0F64}"/>
              </a:ext>
            </a:extLst>
          </p:cNvPr>
          <p:cNvSpPr>
            <a:spLocks noGrp="1"/>
          </p:cNvSpPr>
          <p:nvPr>
            <p:ph type="title"/>
          </p:nvPr>
        </p:nvSpPr>
        <p:spPr>
          <a:xfrm>
            <a:off x="717176" y="0"/>
            <a:ext cx="10784542" cy="1026460"/>
          </a:xfrm>
        </p:spPr>
        <p:txBody>
          <a:bodyPr>
            <a:normAutofit/>
          </a:bodyPr>
          <a:lstStyle/>
          <a:p>
            <a:r>
              <a:rPr lang="en-US" dirty="0"/>
              <a:t>How to Submit a Remote Test</a:t>
            </a:r>
          </a:p>
        </p:txBody>
      </p:sp>
      <p:grpSp>
        <p:nvGrpSpPr>
          <p:cNvPr id="9" name="Group 8" descr="screenshot grouping of how students can go back and double check items after they have completed their test">
            <a:extLst>
              <a:ext uri="{FF2B5EF4-FFF2-40B4-BE49-F238E27FC236}">
                <a16:creationId xmlns:a16="http://schemas.microsoft.com/office/drawing/2014/main" id="{762DE025-F169-4D9A-B60D-3778BE77E451}"/>
              </a:ext>
            </a:extLst>
          </p:cNvPr>
          <p:cNvGrpSpPr/>
          <p:nvPr/>
        </p:nvGrpSpPr>
        <p:grpSpPr>
          <a:xfrm>
            <a:off x="2208548" y="1161790"/>
            <a:ext cx="7774904" cy="5060794"/>
            <a:chOff x="3175000" y="1441606"/>
            <a:chExt cx="5742467" cy="3974789"/>
          </a:xfrm>
        </p:grpSpPr>
        <p:pic>
          <p:nvPicPr>
            <p:cNvPr id="6" name="Picture 5" descr="sample of test items a student has marked for review before completing and ending their test">
              <a:extLst>
                <a:ext uri="{FF2B5EF4-FFF2-40B4-BE49-F238E27FC236}">
                  <a16:creationId xmlns:a16="http://schemas.microsoft.com/office/drawing/2014/main" id="{39BB7C3F-DEEE-4D1B-B9C7-A919F3E1B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533" y="1441606"/>
              <a:ext cx="5642934" cy="397478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CF661AE2-1564-4D6B-8E43-25AF1D4B3222}"/>
                </a:ext>
              </a:extLst>
            </p:cNvPr>
            <p:cNvSpPr/>
            <p:nvPr/>
          </p:nvSpPr>
          <p:spPr>
            <a:xfrm rot="5400000">
              <a:off x="5119148" y="4845942"/>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Up 3">
              <a:extLst>
                <a:ext uri="{FF2B5EF4-FFF2-40B4-BE49-F238E27FC236}">
                  <a16:creationId xmlns:a16="http://schemas.microsoft.com/office/drawing/2014/main" id="{A908725A-A1CA-4820-A81A-F4F3B0C77C7E}"/>
                </a:ext>
              </a:extLst>
            </p:cNvPr>
            <p:cNvSpPr/>
            <p:nvPr/>
          </p:nvSpPr>
          <p:spPr>
            <a:xfrm rot="5400000">
              <a:off x="3277646" y="3092451"/>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95173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FB97D8-61C2-4129-9E7B-6115688DE7F4}"/>
              </a:ext>
            </a:extLst>
          </p:cNvPr>
          <p:cNvSpPr>
            <a:spLocks noGrp="1"/>
          </p:cNvSpPr>
          <p:nvPr>
            <p:ph type="sldNum" sz="quarter" idx="12"/>
          </p:nvPr>
        </p:nvSpPr>
        <p:spPr/>
        <p:txBody>
          <a:bodyPr/>
          <a:lstStyle/>
          <a:p>
            <a:fld id="{58AE716E-68DD-2249-A7FA-8AEF0B14DF81}" type="slidenum">
              <a:rPr lang="en-US" smtClean="0"/>
              <a:pPr/>
              <a:t>28</a:t>
            </a:fld>
            <a:endParaRPr lang="en-US" dirty="0"/>
          </a:p>
        </p:txBody>
      </p:sp>
      <p:sp>
        <p:nvSpPr>
          <p:cNvPr id="5" name="Title 4">
            <a:extLst>
              <a:ext uri="{FF2B5EF4-FFF2-40B4-BE49-F238E27FC236}">
                <a16:creationId xmlns:a16="http://schemas.microsoft.com/office/drawing/2014/main" id="{C782DA25-B646-469B-9FE1-515F0B7A4F8E}"/>
              </a:ext>
            </a:extLst>
          </p:cNvPr>
          <p:cNvSpPr>
            <a:spLocks noGrp="1"/>
          </p:cNvSpPr>
          <p:nvPr>
            <p:ph type="title"/>
          </p:nvPr>
        </p:nvSpPr>
        <p:spPr>
          <a:xfrm>
            <a:off x="717176" y="0"/>
            <a:ext cx="10784542" cy="1026460"/>
          </a:xfrm>
        </p:spPr>
        <p:txBody>
          <a:bodyPr>
            <a:normAutofit/>
          </a:bodyPr>
          <a:lstStyle/>
          <a:p>
            <a:r>
              <a:rPr lang="en-US" dirty="0"/>
              <a:t>How to Confirm Your Test was Submitted</a:t>
            </a:r>
          </a:p>
        </p:txBody>
      </p:sp>
      <p:grpSp>
        <p:nvGrpSpPr>
          <p:cNvPr id="4" name="Group 3" descr="screen shot grouping of the webpage students will see to confirm they have submitted their test">
            <a:extLst>
              <a:ext uri="{FF2B5EF4-FFF2-40B4-BE49-F238E27FC236}">
                <a16:creationId xmlns:a16="http://schemas.microsoft.com/office/drawing/2014/main" id="{E5E649C1-4A38-46F4-94BE-FB43658845E9}"/>
              </a:ext>
            </a:extLst>
          </p:cNvPr>
          <p:cNvGrpSpPr/>
          <p:nvPr/>
        </p:nvGrpSpPr>
        <p:grpSpPr>
          <a:xfrm>
            <a:off x="1769703" y="1299628"/>
            <a:ext cx="7844801" cy="5096146"/>
            <a:chOff x="3290066" y="1375774"/>
            <a:chExt cx="5641855" cy="4106451"/>
          </a:xfrm>
        </p:grpSpPr>
        <p:pic>
          <p:nvPicPr>
            <p:cNvPr id="8" name="Picture 7" descr="sample screenshot of the log out page students will see after they have submitted their test">
              <a:extLst>
                <a:ext uri="{FF2B5EF4-FFF2-40B4-BE49-F238E27FC236}">
                  <a16:creationId xmlns:a16="http://schemas.microsoft.com/office/drawing/2014/main" id="{A05C82F6-61A1-413A-B74E-A45A61C06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066" y="1375774"/>
              <a:ext cx="5641855" cy="41064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EA932125-059D-4474-AC57-DF3624C6D57D}"/>
                </a:ext>
              </a:extLst>
            </p:cNvPr>
            <p:cNvSpPr/>
            <p:nvPr/>
          </p:nvSpPr>
          <p:spPr>
            <a:xfrm rot="5400000">
              <a:off x="5093748" y="4911772"/>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929299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10440-CE02-4F16-8CC3-CFA7473D4256}"/>
              </a:ext>
            </a:extLst>
          </p:cNvPr>
          <p:cNvSpPr>
            <a:spLocks noGrp="1"/>
          </p:cNvSpPr>
          <p:nvPr>
            <p:ph type="title"/>
          </p:nvPr>
        </p:nvSpPr>
        <p:spPr/>
        <p:txBody>
          <a:bodyPr>
            <a:normAutofit/>
          </a:bodyPr>
          <a:lstStyle/>
          <a:p>
            <a:r>
              <a:rPr lang="en-US" b="1" dirty="0"/>
              <a:t>Thank You!</a:t>
            </a:r>
          </a:p>
        </p:txBody>
      </p:sp>
      <p:sp>
        <p:nvSpPr>
          <p:cNvPr id="6" name="Content Placeholder 5"/>
          <p:cNvSpPr>
            <a:spLocks noGrp="1"/>
          </p:cNvSpPr>
          <p:nvPr>
            <p:ph idx="1"/>
          </p:nvPr>
        </p:nvSpPr>
        <p:spPr/>
        <p:txBody>
          <a:bodyPr>
            <a:normAutofit fontScale="92500"/>
          </a:bodyPr>
          <a:lstStyle/>
          <a:p>
            <a:pPr>
              <a:spcAft>
                <a:spcPts val="1200"/>
              </a:spcAft>
            </a:pPr>
            <a:r>
              <a:rPr lang="en-US" sz="3600" dirty="0"/>
              <a:t>Thank you for viewing this training module.</a:t>
            </a:r>
          </a:p>
          <a:p>
            <a:pPr>
              <a:spcAft>
                <a:spcPts val="1200"/>
              </a:spcAft>
            </a:pPr>
            <a:r>
              <a:rPr lang="en-US" sz="3600" dirty="0">
                <a:ea typeface="+mn-lt"/>
                <a:cs typeface="+mn-lt"/>
              </a:rPr>
              <a:t>If you need additional information or have questions, please consult the resources posted at </a:t>
            </a:r>
          </a:p>
          <a:p>
            <a:pPr marL="0" indent="0">
              <a:spcAft>
                <a:spcPts val="1200"/>
              </a:spcAft>
              <a:buNone/>
            </a:pPr>
            <a:r>
              <a:rPr lang="en-US" sz="3600" dirty="0">
                <a:ea typeface="+mn-lt"/>
                <a:cs typeface="+mn-lt"/>
                <a:hlinkClick r:id="rId3"/>
              </a:rPr>
              <a:t>https://www.oregon.gov/ode/educator-resources/assessment/Pages/Assessment-Administration.aspx</a:t>
            </a:r>
            <a:r>
              <a:rPr lang="en-US" sz="3600" dirty="0">
                <a:ea typeface="+mn-lt"/>
                <a:cs typeface="+mn-lt"/>
              </a:rPr>
              <a:t>   </a:t>
            </a:r>
          </a:p>
          <a:p>
            <a:pPr>
              <a:spcAft>
                <a:spcPts val="1200"/>
              </a:spcAft>
            </a:pPr>
            <a:r>
              <a:rPr lang="en-US" sz="3600" dirty="0"/>
              <a:t>You can also contact your teacher or school if you require additional assistance. </a:t>
            </a:r>
          </a:p>
        </p:txBody>
      </p:sp>
      <p:sp>
        <p:nvSpPr>
          <p:cNvPr id="3" name="Slide Number Placeholder 2">
            <a:extLst>
              <a:ext uri="{FF2B5EF4-FFF2-40B4-BE49-F238E27FC236}">
                <a16:creationId xmlns:a16="http://schemas.microsoft.com/office/drawing/2014/main" id="{6FCC32AF-4D15-4116-A1B9-3D045EE96B49}"/>
              </a:ext>
            </a:extLst>
          </p:cNvPr>
          <p:cNvSpPr>
            <a:spLocks noGrp="1"/>
          </p:cNvSpPr>
          <p:nvPr>
            <p:ph type="sldNum" sz="quarter" idx="12"/>
          </p:nvPr>
        </p:nvSpPr>
        <p:spPr/>
        <p:txBody>
          <a:bodyPr/>
          <a:lstStyle/>
          <a:p>
            <a:fld id="{58AE716E-68DD-2249-A7FA-8AEF0B14DF81}" type="slidenum">
              <a:rPr lang="en-US" smtClean="0"/>
              <a:pPr/>
              <a:t>29</a:t>
            </a:fld>
            <a:endParaRPr lang="en-US" dirty="0"/>
          </a:p>
        </p:txBody>
      </p:sp>
    </p:spTree>
    <p:extLst>
      <p:ext uri="{BB962C8B-B14F-4D97-AF65-F5344CB8AC3E}">
        <p14:creationId xmlns:p14="http://schemas.microsoft.com/office/powerpoint/2010/main" val="2659283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1825625"/>
            <a:ext cx="10784542" cy="4398712"/>
          </a:xfrm>
        </p:spPr>
        <p:txBody>
          <a:bodyPr>
            <a:normAutofit/>
          </a:bodyPr>
          <a:lstStyle/>
          <a:p>
            <a:pPr>
              <a:lnSpc>
                <a:spcPct val="100000"/>
              </a:lnSpc>
              <a:spcBef>
                <a:spcPts val="1200"/>
              </a:spcBef>
              <a:spcAft>
                <a:spcPts val="1200"/>
              </a:spcAft>
            </a:pPr>
            <a:r>
              <a:rPr lang="en-US" sz="3600" dirty="0"/>
              <a:t>The option to test students remotely is built into the existing online testing system. </a:t>
            </a:r>
          </a:p>
          <a:p>
            <a:pPr>
              <a:lnSpc>
                <a:spcPct val="100000"/>
              </a:lnSpc>
              <a:spcBef>
                <a:spcPts val="1200"/>
              </a:spcBef>
              <a:spcAft>
                <a:spcPts val="1200"/>
              </a:spcAft>
            </a:pPr>
            <a:r>
              <a:rPr lang="en-US" sz="3600" dirty="0"/>
              <a:t>This is the same online testing system that students use to complete their tests for in-person testing at school. </a:t>
            </a:r>
          </a:p>
          <a:p>
            <a:pPr>
              <a:lnSpc>
                <a:spcPct val="100000"/>
              </a:lnSpc>
              <a:spcBef>
                <a:spcPts val="1200"/>
              </a:spcBef>
              <a:spcAft>
                <a:spcPts val="1200"/>
              </a:spcAft>
            </a:pPr>
            <a:r>
              <a:rPr lang="en-US" sz="3600" dirty="0"/>
              <a:t>Students will not be asked to share any additional personal- identifiable information.</a:t>
            </a:r>
          </a:p>
          <a:p>
            <a:pPr>
              <a:spcBef>
                <a:spcPts val="1200"/>
              </a:spcBef>
            </a:pPr>
            <a:endParaRPr lang="en-US" dirty="0">
              <a:solidFill>
                <a:srgbClr val="53565A"/>
              </a:solidFill>
            </a:endParaRPr>
          </a:p>
          <a:p>
            <a:pPr marL="0" indent="0">
              <a:buNone/>
            </a:pPr>
            <a:endParaRPr lang="en-US" dirty="0"/>
          </a:p>
        </p:txBody>
      </p:sp>
      <p:sp>
        <p:nvSpPr>
          <p:cNvPr id="5" name="Title 4">
            <a:extLst>
              <a:ext uri="{FF2B5EF4-FFF2-40B4-BE49-F238E27FC236}">
                <a16:creationId xmlns:a16="http://schemas.microsoft.com/office/drawing/2014/main" id="{4B208958-2FB5-43A4-85A5-88308C6548B6}"/>
              </a:ext>
            </a:extLst>
          </p:cNvPr>
          <p:cNvSpPr>
            <a:spLocks noGrp="1"/>
          </p:cNvSpPr>
          <p:nvPr>
            <p:ph type="title"/>
          </p:nvPr>
        </p:nvSpPr>
        <p:spPr/>
        <p:txBody>
          <a:bodyPr>
            <a:normAutofit/>
          </a:bodyPr>
          <a:lstStyle/>
          <a:p>
            <a:r>
              <a:rPr lang="en-US" dirty="0"/>
              <a:t>Security and Privacy</a:t>
            </a:r>
          </a:p>
        </p:txBody>
      </p:sp>
      <p:sp>
        <p:nvSpPr>
          <p:cNvPr id="3" name="Slide Number Placeholder 2">
            <a:extLst>
              <a:ext uri="{FF2B5EF4-FFF2-40B4-BE49-F238E27FC236}">
                <a16:creationId xmlns:a16="http://schemas.microsoft.com/office/drawing/2014/main" id="{FD9B62BC-0BC8-4D04-B8CD-0910F6829B5B}"/>
              </a:ext>
            </a:extLst>
          </p:cNvPr>
          <p:cNvSpPr>
            <a:spLocks noGrp="1"/>
          </p:cNvSpPr>
          <p:nvPr>
            <p:ph type="sldNum" sz="quarter" idx="4294967295"/>
          </p:nvPr>
        </p:nvSpPr>
        <p:spPr>
          <a:xfrm>
            <a:off x="8610881" y="6120398"/>
            <a:ext cx="2890837" cy="365125"/>
          </a:xfrm>
        </p:spPr>
        <p:txBody>
          <a:bodyPr/>
          <a:lstStyle/>
          <a:p>
            <a:fld id="{58AE716E-68DD-2249-A7FA-8AEF0B14DF81}" type="slidenum">
              <a:rPr lang="en-US" smtClean="0"/>
              <a:pPr/>
              <a:t>3</a:t>
            </a:fld>
            <a:endParaRPr lang="en-US" dirty="0"/>
          </a:p>
        </p:txBody>
      </p:sp>
    </p:spTree>
    <p:extLst>
      <p:ext uri="{BB962C8B-B14F-4D97-AF65-F5344CB8AC3E}">
        <p14:creationId xmlns:p14="http://schemas.microsoft.com/office/powerpoint/2010/main" val="903661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3032" y="1825625"/>
            <a:ext cx="6858000" cy="4567154"/>
          </a:xfrm>
        </p:spPr>
        <p:txBody>
          <a:bodyPr>
            <a:normAutofit lnSpcReduction="10000"/>
          </a:bodyPr>
          <a:lstStyle/>
          <a:p>
            <a:pPr marL="0" indent="0">
              <a:buNone/>
            </a:pPr>
            <a:r>
              <a:rPr lang="en-US" sz="3200" dirty="0"/>
              <a:t>Parent/Guardian consent is required for students to participate in a remotely proctored test session. </a:t>
            </a:r>
          </a:p>
          <a:p>
            <a:endParaRPr lang="en-US" sz="2600" dirty="0"/>
          </a:p>
          <a:p>
            <a:r>
              <a:rPr lang="en-US" sz="2600" dirty="0"/>
              <a:t>Your district may also require you to provide consent for your student to use a webcam, microphone, and speaker during the test session</a:t>
            </a:r>
          </a:p>
          <a:p>
            <a:pPr marL="0" indent="0">
              <a:buNone/>
            </a:pPr>
            <a:endParaRPr lang="en-US" i="1" dirty="0"/>
          </a:p>
          <a:p>
            <a:pPr marL="0" indent="0">
              <a:buNone/>
            </a:pPr>
            <a:r>
              <a:rPr lang="en-US" i="1" dirty="0"/>
              <a:t>This will allow the test proctor to monitor and communicate with a student during the test session</a:t>
            </a:r>
          </a:p>
        </p:txBody>
      </p:sp>
      <p:sp>
        <p:nvSpPr>
          <p:cNvPr id="3" name="Slide Number Placeholder 2">
            <a:extLst>
              <a:ext uri="{FF2B5EF4-FFF2-40B4-BE49-F238E27FC236}">
                <a16:creationId xmlns:a16="http://schemas.microsoft.com/office/drawing/2014/main" id="{8F7610FB-4B0B-41C6-919C-407F57309896}"/>
              </a:ext>
            </a:extLst>
          </p:cNvPr>
          <p:cNvSpPr>
            <a:spLocks noGrp="1"/>
          </p:cNvSpPr>
          <p:nvPr>
            <p:ph type="sldNum" sz="quarter" idx="12"/>
          </p:nvPr>
        </p:nvSpPr>
        <p:spPr/>
        <p:txBody>
          <a:bodyPr/>
          <a:lstStyle/>
          <a:p>
            <a:fld id="{58AE716E-68DD-2249-A7FA-8AEF0B14DF81}" type="slidenum">
              <a:rPr lang="en-US" smtClean="0"/>
              <a:pPr/>
              <a:t>4</a:t>
            </a:fld>
            <a:endParaRPr lang="en-US" dirty="0"/>
          </a:p>
        </p:txBody>
      </p:sp>
      <p:sp>
        <p:nvSpPr>
          <p:cNvPr id="5" name="Title 4">
            <a:extLst>
              <a:ext uri="{FF2B5EF4-FFF2-40B4-BE49-F238E27FC236}">
                <a16:creationId xmlns:a16="http://schemas.microsoft.com/office/drawing/2014/main" id="{04B49859-10DD-4385-924E-6F5311BB6DBE}"/>
              </a:ext>
            </a:extLst>
          </p:cNvPr>
          <p:cNvSpPr>
            <a:spLocks noGrp="1"/>
          </p:cNvSpPr>
          <p:nvPr>
            <p:ph type="title"/>
          </p:nvPr>
        </p:nvSpPr>
        <p:spPr/>
        <p:txBody>
          <a:bodyPr>
            <a:normAutofit/>
          </a:bodyPr>
          <a:lstStyle/>
          <a:p>
            <a:r>
              <a:rPr lang="en-US" dirty="0"/>
              <a:t>Providing Consent</a:t>
            </a:r>
          </a:p>
        </p:txBody>
      </p:sp>
      <p:pic>
        <p:nvPicPr>
          <p:cNvPr id="7" name="Picture 6" descr="Remote Testing Permission form"/>
          <p:cNvPicPr>
            <a:picLocks noChangeAspect="1"/>
          </p:cNvPicPr>
          <p:nvPr/>
        </p:nvPicPr>
        <p:blipFill>
          <a:blip r:embed="rId3"/>
          <a:stretch>
            <a:fillRect/>
          </a:stretch>
        </p:blipFill>
        <p:spPr>
          <a:xfrm>
            <a:off x="8001000" y="1825625"/>
            <a:ext cx="3226921" cy="4206207"/>
          </a:xfrm>
          <a:prstGeom prst="rect">
            <a:avLst/>
          </a:prstGeom>
          <a:ln>
            <a:solidFill>
              <a:schemeClr val="tx1"/>
            </a:solidFill>
          </a:ln>
        </p:spPr>
      </p:pic>
    </p:spTree>
    <p:extLst>
      <p:ext uri="{BB962C8B-B14F-4D97-AF65-F5344CB8AC3E}">
        <p14:creationId xmlns:p14="http://schemas.microsoft.com/office/powerpoint/2010/main" val="362783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C31B-847B-4E05-A6B2-711CAFD48B55}"/>
              </a:ext>
            </a:extLst>
          </p:cNvPr>
          <p:cNvSpPr>
            <a:spLocks noGrp="1"/>
          </p:cNvSpPr>
          <p:nvPr>
            <p:ph type="ctrTitle"/>
          </p:nvPr>
        </p:nvSpPr>
        <p:spPr/>
        <p:txBody>
          <a:bodyPr/>
          <a:lstStyle/>
          <a:p>
            <a:r>
              <a:rPr lang="en-US" b="1" dirty="0"/>
              <a:t>Before Testing Day </a:t>
            </a:r>
          </a:p>
        </p:txBody>
      </p:sp>
    </p:spTree>
    <p:extLst>
      <p:ext uri="{BB962C8B-B14F-4D97-AF65-F5344CB8AC3E}">
        <p14:creationId xmlns:p14="http://schemas.microsoft.com/office/powerpoint/2010/main" val="2007492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1700463"/>
            <a:ext cx="10784542" cy="4920916"/>
          </a:xfrm>
        </p:spPr>
        <p:txBody>
          <a:bodyPr>
            <a:normAutofit/>
          </a:bodyPr>
          <a:lstStyle/>
          <a:p>
            <a:pPr marL="0" indent="0">
              <a:lnSpc>
                <a:spcPct val="110000"/>
              </a:lnSpc>
              <a:spcBef>
                <a:spcPts val="1200"/>
              </a:spcBef>
              <a:buNone/>
            </a:pPr>
            <a:r>
              <a:rPr lang="en-US" sz="2800" b="1" dirty="0"/>
              <a:t>Before taking a remote test, make sure that you have the necessary hardware and software and that it functions properly</a:t>
            </a:r>
          </a:p>
          <a:p>
            <a:pPr marL="0" indent="0">
              <a:lnSpc>
                <a:spcPct val="110000"/>
              </a:lnSpc>
              <a:spcBef>
                <a:spcPts val="1200"/>
              </a:spcBef>
              <a:buNone/>
            </a:pPr>
            <a:r>
              <a:rPr lang="en-US" dirty="0"/>
              <a:t>Ensure that you testing device meets the following hardware and software requirements:</a:t>
            </a:r>
          </a:p>
          <a:p>
            <a:pPr marL="342900" indent="-342900">
              <a:lnSpc>
                <a:spcPct val="110000"/>
              </a:lnSpc>
              <a:spcBef>
                <a:spcPts val="1200"/>
              </a:spcBef>
              <a:spcAft>
                <a:spcPts val="600"/>
              </a:spcAft>
              <a:tabLst>
                <a:tab pos="457200" algn="l"/>
              </a:tabLst>
            </a:pPr>
            <a:r>
              <a:rPr lang="en-US" sz="2000" dirty="0">
                <a:ea typeface="Calibri" panose="020F0502020204030204" pitchFamily="34" charset="0"/>
                <a:cs typeface="Times New Roman"/>
              </a:rPr>
              <a:t>Your testing device has the Secure Browser installed</a:t>
            </a:r>
            <a:endParaRPr lang="en-US" sz="2000" dirty="0">
              <a:cs typeface="Times New Roman" panose="02020603050405020304" pitchFamily="18" charset="0"/>
            </a:endParaRPr>
          </a:p>
          <a:p>
            <a:pPr marL="800100" lvl="1">
              <a:lnSpc>
                <a:spcPct val="110000"/>
              </a:lnSpc>
              <a:spcBef>
                <a:spcPts val="1200"/>
              </a:spcBef>
              <a:spcAft>
                <a:spcPts val="600"/>
              </a:spcAft>
              <a:tabLst>
                <a:tab pos="457200" algn="l"/>
              </a:tabLst>
            </a:pPr>
            <a:r>
              <a:rPr lang="en-US" sz="2000" dirty="0">
                <a:ea typeface="Calibri" panose="020F0502020204030204" pitchFamily="34" charset="0"/>
                <a:cs typeface="Times New Roman"/>
              </a:rPr>
              <a:t>Your school or district may have already installed the Secure Browser on your device</a:t>
            </a:r>
          </a:p>
          <a:p>
            <a:pPr marL="800100" lvl="1">
              <a:lnSpc>
                <a:spcPct val="110000"/>
              </a:lnSpc>
              <a:spcBef>
                <a:spcPts val="1200"/>
              </a:spcBef>
              <a:spcAft>
                <a:spcPts val="600"/>
              </a:spcAft>
              <a:tabLst>
                <a:tab pos="457200" algn="l"/>
              </a:tabLst>
            </a:pPr>
            <a:r>
              <a:rPr lang="en-US" sz="2000" dirty="0">
                <a:ea typeface="Calibri" panose="020F0502020204030204" pitchFamily="34" charset="0"/>
                <a:cs typeface="Times New Roman"/>
              </a:rPr>
              <a:t>If your device does not have the Secure Browser installed, your school or district may work with you to install it. If this is not possible, </a:t>
            </a:r>
            <a:r>
              <a:rPr lang="en-US" sz="2000" dirty="0">
                <a:ea typeface="Calibri" panose="020F0502020204030204" pitchFamily="34" charset="0"/>
                <a:cs typeface="Calibri"/>
              </a:rPr>
              <a:t>you will not be able to participate in remote testing</a:t>
            </a:r>
            <a:r>
              <a:rPr lang="en-US" sz="2000" dirty="0">
                <a:ea typeface="Calibri" panose="020F0502020204030204" pitchFamily="34" charset="0"/>
                <a:cs typeface="Times New Roman"/>
              </a:rPr>
              <a:t>. </a:t>
            </a:r>
            <a:endParaRPr lang="en-US" dirty="0"/>
          </a:p>
        </p:txBody>
      </p:sp>
      <p:sp>
        <p:nvSpPr>
          <p:cNvPr id="3" name="Slide Number Placeholder 2">
            <a:extLst>
              <a:ext uri="{FF2B5EF4-FFF2-40B4-BE49-F238E27FC236}">
                <a16:creationId xmlns:a16="http://schemas.microsoft.com/office/drawing/2014/main" id="{B6FB0ADB-0576-47CA-BED6-1A89829109F8}"/>
              </a:ext>
            </a:extLst>
          </p:cNvPr>
          <p:cNvSpPr>
            <a:spLocks noGrp="1"/>
          </p:cNvSpPr>
          <p:nvPr>
            <p:ph type="sldNum" sz="quarter" idx="12"/>
          </p:nvPr>
        </p:nvSpPr>
        <p:spPr/>
        <p:txBody>
          <a:bodyPr/>
          <a:lstStyle/>
          <a:p>
            <a:fld id="{58AE716E-68DD-2249-A7FA-8AEF0B14DF81}" type="slidenum">
              <a:rPr lang="en-US" smtClean="0"/>
              <a:pPr/>
              <a:t>6</a:t>
            </a:fld>
            <a:endParaRPr lang="en-US" dirty="0"/>
          </a:p>
        </p:txBody>
      </p:sp>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p:txBody>
          <a:bodyPr>
            <a:normAutofit fontScale="90000"/>
          </a:bodyPr>
          <a:lstStyle/>
          <a:p>
            <a:r>
              <a:rPr lang="en-US" dirty="0"/>
              <a:t>Ensure You Have the Proper Hardware and Software</a:t>
            </a:r>
          </a:p>
        </p:txBody>
      </p:sp>
      <p:pic>
        <p:nvPicPr>
          <p:cNvPr id="7" name="Picture 6" descr="OSAS Secure Browser image"/>
          <p:cNvPicPr>
            <a:picLocks noChangeAspect="1"/>
          </p:cNvPicPr>
          <p:nvPr/>
        </p:nvPicPr>
        <p:blipFill>
          <a:blip r:embed="rId3"/>
          <a:stretch>
            <a:fillRect/>
          </a:stretch>
        </p:blipFill>
        <p:spPr>
          <a:xfrm>
            <a:off x="6806615" y="3356781"/>
            <a:ext cx="669006" cy="690133"/>
          </a:xfrm>
          <a:prstGeom prst="rect">
            <a:avLst/>
          </a:prstGeom>
          <a:ln>
            <a:solidFill>
              <a:schemeClr val="tx1"/>
            </a:solidFill>
          </a:ln>
        </p:spPr>
      </p:pic>
    </p:spTree>
    <p:extLst>
      <p:ext uri="{BB962C8B-B14F-4D97-AF65-F5344CB8AC3E}">
        <p14:creationId xmlns:p14="http://schemas.microsoft.com/office/powerpoint/2010/main" val="241286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2065421"/>
            <a:ext cx="10784542" cy="4555958"/>
          </a:xfrm>
        </p:spPr>
        <p:txBody>
          <a:bodyPr>
            <a:normAutofit/>
          </a:bodyPr>
          <a:lstStyle/>
          <a:p>
            <a:pPr>
              <a:lnSpc>
                <a:spcPct val="110000"/>
              </a:lnSpc>
              <a:spcBef>
                <a:spcPts val="1200"/>
              </a:spcBef>
              <a:spcAft>
                <a:spcPts val="600"/>
              </a:spcAft>
              <a:tabLst>
                <a:tab pos="457200" algn="l"/>
              </a:tabLst>
            </a:pPr>
            <a:r>
              <a:rPr lang="en-US" sz="2800" dirty="0">
                <a:ea typeface="Calibri" panose="020F0502020204030204" pitchFamily="34" charset="0"/>
                <a:cs typeface="Times New Roman"/>
              </a:rPr>
              <a:t>Students will have access to real-time video communication between the student and the proctor or teacher during the test. </a:t>
            </a:r>
          </a:p>
          <a:p>
            <a:pPr marL="342900" indent="-342900">
              <a:lnSpc>
                <a:spcPct val="110000"/>
              </a:lnSpc>
              <a:spcBef>
                <a:spcPts val="1200"/>
              </a:spcBef>
              <a:spcAft>
                <a:spcPts val="600"/>
              </a:spcAft>
              <a:tabLst>
                <a:tab pos="457200" algn="l"/>
              </a:tabLst>
            </a:pPr>
            <a:r>
              <a:rPr lang="en-US" sz="2800" dirty="0">
                <a:ea typeface="Calibri" panose="020F0502020204030204" pitchFamily="34" charset="0"/>
                <a:cs typeface="Times New Roman"/>
              </a:rPr>
              <a:t>For students with video permission on file with the district, your testing device will require a built-in or plug-in webcam, microphone, and speaker.</a:t>
            </a:r>
          </a:p>
          <a:p>
            <a:pPr marL="342900" indent="-342900">
              <a:lnSpc>
                <a:spcPct val="110000"/>
              </a:lnSpc>
              <a:spcBef>
                <a:spcPts val="1200"/>
              </a:spcBef>
              <a:spcAft>
                <a:spcPts val="600"/>
              </a:spcAft>
              <a:tabLst>
                <a:tab pos="457200" algn="l"/>
              </a:tabLst>
            </a:pPr>
            <a:r>
              <a:rPr lang="en-US" sz="2800" dirty="0">
                <a:ea typeface="Calibri" panose="020F0502020204030204" pitchFamily="34" charset="0"/>
                <a:cs typeface="Times New Roman"/>
              </a:rPr>
              <a:t>Students in need of assistive technology </a:t>
            </a:r>
            <a:r>
              <a:rPr lang="en-US" sz="2800" dirty="0">
                <a:ea typeface="Calibri" panose="020F0502020204030204" pitchFamily="34" charset="0"/>
                <a:cs typeface="Times New Roman" panose="02020603050405020304" pitchFamily="18" charset="0"/>
              </a:rPr>
              <a:t>such as text-to-speech software or screen readers, will need to be checked. </a:t>
            </a:r>
          </a:p>
          <a:p>
            <a:pPr marL="0" indent="0">
              <a:buNone/>
            </a:pPr>
            <a:endParaRPr lang="en-US" sz="2800" dirty="0"/>
          </a:p>
        </p:txBody>
      </p:sp>
      <p:sp>
        <p:nvSpPr>
          <p:cNvPr id="3" name="Slide Number Placeholder 2">
            <a:extLst>
              <a:ext uri="{FF2B5EF4-FFF2-40B4-BE49-F238E27FC236}">
                <a16:creationId xmlns:a16="http://schemas.microsoft.com/office/drawing/2014/main" id="{B6FB0ADB-0576-47CA-BED6-1A89829109F8}"/>
              </a:ext>
            </a:extLst>
          </p:cNvPr>
          <p:cNvSpPr>
            <a:spLocks noGrp="1"/>
          </p:cNvSpPr>
          <p:nvPr>
            <p:ph type="sldNum" sz="quarter" idx="12"/>
          </p:nvPr>
        </p:nvSpPr>
        <p:spPr/>
        <p:txBody>
          <a:bodyPr/>
          <a:lstStyle/>
          <a:p>
            <a:fld id="{58AE716E-68DD-2249-A7FA-8AEF0B14DF81}" type="slidenum">
              <a:rPr lang="en-US" smtClean="0"/>
              <a:pPr/>
              <a:t>7</a:t>
            </a:fld>
            <a:endParaRPr lang="en-US" dirty="0"/>
          </a:p>
        </p:txBody>
      </p:sp>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p:txBody>
          <a:bodyPr>
            <a:normAutofit fontScale="90000"/>
          </a:bodyPr>
          <a:lstStyle/>
          <a:p>
            <a:r>
              <a:rPr lang="en-US" dirty="0"/>
              <a:t>Ensure You Have the Proper Hardware and Software</a:t>
            </a:r>
          </a:p>
        </p:txBody>
      </p:sp>
    </p:spTree>
    <p:extLst>
      <p:ext uri="{BB962C8B-B14F-4D97-AF65-F5344CB8AC3E}">
        <p14:creationId xmlns:p14="http://schemas.microsoft.com/office/powerpoint/2010/main" val="35590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93F1AA-BC1E-42A0-ADC0-17D1CEF71050}"/>
              </a:ext>
            </a:extLst>
          </p:cNvPr>
          <p:cNvSpPr>
            <a:spLocks noGrp="1"/>
          </p:cNvSpPr>
          <p:nvPr>
            <p:ph type="sldNum" sz="quarter" idx="12"/>
          </p:nvPr>
        </p:nvSpPr>
        <p:spPr/>
        <p:txBody>
          <a:bodyPr/>
          <a:lstStyle/>
          <a:p>
            <a:fld id="{58AE716E-68DD-2249-A7FA-8AEF0B14DF81}" type="slidenum">
              <a:rPr lang="en-US" smtClean="0"/>
              <a:pPr/>
              <a:t>8</a:t>
            </a:fld>
            <a:endParaRPr lang="en-US" dirty="0"/>
          </a:p>
        </p:txBody>
      </p:sp>
      <p:sp>
        <p:nvSpPr>
          <p:cNvPr id="5" name="Title 4">
            <a:extLst>
              <a:ext uri="{FF2B5EF4-FFF2-40B4-BE49-F238E27FC236}">
                <a16:creationId xmlns:a16="http://schemas.microsoft.com/office/drawing/2014/main" id="{0A52C745-8E1F-423F-AFF3-148208DFC909}"/>
              </a:ext>
            </a:extLst>
          </p:cNvPr>
          <p:cNvSpPr>
            <a:spLocks noGrp="1"/>
          </p:cNvSpPr>
          <p:nvPr>
            <p:ph type="title"/>
          </p:nvPr>
        </p:nvSpPr>
        <p:spPr/>
        <p:txBody>
          <a:bodyPr>
            <a:normAutofit/>
          </a:bodyPr>
          <a:lstStyle/>
          <a:p>
            <a:r>
              <a:rPr lang="en-US" b="1" dirty="0"/>
              <a:t>How to Test Your Internet Speed</a:t>
            </a:r>
          </a:p>
        </p:txBody>
      </p:sp>
      <p:sp>
        <p:nvSpPr>
          <p:cNvPr id="11" name="TextBox 10">
            <a:extLst>
              <a:ext uri="{FF2B5EF4-FFF2-40B4-BE49-F238E27FC236}">
                <a16:creationId xmlns:a16="http://schemas.microsoft.com/office/drawing/2014/main" id="{ED01FFCA-BC64-47BB-B698-BE6E0B29CDDA}"/>
              </a:ext>
            </a:extLst>
          </p:cNvPr>
          <p:cNvSpPr txBox="1"/>
          <p:nvPr/>
        </p:nvSpPr>
        <p:spPr>
          <a:xfrm>
            <a:off x="2021599" y="6090974"/>
            <a:ext cx="8175695" cy="369332"/>
          </a:xfrm>
          <a:prstGeom prst="rect">
            <a:avLst/>
          </a:prstGeom>
          <a:noFill/>
        </p:spPr>
        <p:txBody>
          <a:bodyPr wrap="square">
            <a:spAutoFit/>
          </a:bodyPr>
          <a:lstStyle/>
          <a:p>
            <a:pPr algn="ctr"/>
            <a:r>
              <a:rPr lang="en-US" u="sng" dirty="0">
                <a:hlinkClick r:id="rId3"/>
              </a:rPr>
              <a:t>https://bit.ly/Check_My_Speed</a:t>
            </a:r>
            <a:r>
              <a:rPr lang="en-US" u="sng" dirty="0"/>
              <a:t> </a:t>
            </a:r>
            <a:endParaRPr lang="en-US" sz="1600" dirty="0">
              <a:solidFill>
                <a:srgbClr val="53565A"/>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descr="How to test you internet speed screenshot for remote testing check">
            <a:extLst>
              <a:ext uri="{FF2B5EF4-FFF2-40B4-BE49-F238E27FC236}">
                <a16:creationId xmlns:a16="http://schemas.microsoft.com/office/drawing/2014/main" id="{8B5866A8-4282-4A0B-BDC6-8DD9E29AC93C}"/>
              </a:ext>
            </a:extLst>
          </p:cNvPr>
          <p:cNvGrpSpPr/>
          <p:nvPr/>
        </p:nvGrpSpPr>
        <p:grpSpPr>
          <a:xfrm>
            <a:off x="2855495" y="1600200"/>
            <a:ext cx="6504884" cy="2743200"/>
            <a:chOff x="505131" y="1103218"/>
            <a:chExt cx="6762592" cy="2896103"/>
          </a:xfrm>
        </p:grpSpPr>
        <p:pic>
          <p:nvPicPr>
            <p:cNvPr id="17" name="Picture 16" descr="bandwidth diagnostic test box">
              <a:extLst>
                <a:ext uri="{FF2B5EF4-FFF2-40B4-BE49-F238E27FC236}">
                  <a16:creationId xmlns:a16="http://schemas.microsoft.com/office/drawing/2014/main" id="{E1F721B3-D140-45AD-B9E1-EB55712DD5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8365"/>
            <a:stretch/>
          </p:blipFill>
          <p:spPr>
            <a:xfrm>
              <a:off x="809688" y="1103218"/>
              <a:ext cx="6458035" cy="28961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8" name="Arrow: Right 17">
              <a:extLst>
                <a:ext uri="{FF2B5EF4-FFF2-40B4-BE49-F238E27FC236}">
                  <a16:creationId xmlns:a16="http://schemas.microsoft.com/office/drawing/2014/main" id="{48F59F16-9D21-4F79-8535-DA5F2AA36D73}"/>
                </a:ext>
              </a:extLst>
            </p:cNvPr>
            <p:cNvSpPr/>
            <p:nvPr/>
          </p:nvSpPr>
          <p:spPr>
            <a:xfrm>
              <a:off x="505131" y="1865624"/>
              <a:ext cx="995516" cy="516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Oval 18">
              <a:extLst>
                <a:ext uri="{FF2B5EF4-FFF2-40B4-BE49-F238E27FC236}">
                  <a16:creationId xmlns:a16="http://schemas.microsoft.com/office/drawing/2014/main" id="{15461945-ECF7-4B08-B6B1-2971953601C4}"/>
                </a:ext>
              </a:extLst>
            </p:cNvPr>
            <p:cNvSpPr/>
            <p:nvPr/>
          </p:nvSpPr>
          <p:spPr>
            <a:xfrm>
              <a:off x="3439570" y="2978799"/>
              <a:ext cx="1224117" cy="4730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Arrow: Right 19">
              <a:extLst>
                <a:ext uri="{FF2B5EF4-FFF2-40B4-BE49-F238E27FC236}">
                  <a16:creationId xmlns:a16="http://schemas.microsoft.com/office/drawing/2014/main" id="{594322F0-4CAD-49C1-BD3D-51A8432E0565}"/>
                </a:ext>
              </a:extLst>
            </p:cNvPr>
            <p:cNvSpPr/>
            <p:nvPr/>
          </p:nvSpPr>
          <p:spPr>
            <a:xfrm>
              <a:off x="505131" y="2551269"/>
              <a:ext cx="995516" cy="516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21" name="Picture 20" descr="Dowload Speed Test results ">
            <a:extLst>
              <a:ext uri="{FF2B5EF4-FFF2-40B4-BE49-F238E27FC236}">
                <a16:creationId xmlns:a16="http://schemas.microsoft.com/office/drawing/2014/main" id="{4F442816-0C30-44FA-8846-93E785D43B4A}"/>
              </a:ext>
            </a:extLst>
          </p:cNvPr>
          <p:cNvPicPr>
            <a:picLocks noChangeAspect="1"/>
          </p:cNvPicPr>
          <p:nvPr/>
        </p:nvPicPr>
        <p:blipFill>
          <a:blip r:embed="rId5"/>
          <a:stretch>
            <a:fillRect/>
          </a:stretch>
        </p:blipFill>
        <p:spPr>
          <a:xfrm>
            <a:off x="3510842" y="4560444"/>
            <a:ext cx="5491433" cy="12460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220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05EC5F-6D7E-4324-B000-A4E7AF86217F}"/>
              </a:ext>
            </a:extLst>
          </p:cNvPr>
          <p:cNvSpPr>
            <a:spLocks noGrp="1"/>
          </p:cNvSpPr>
          <p:nvPr>
            <p:ph type="title"/>
          </p:nvPr>
        </p:nvSpPr>
        <p:spPr>
          <a:xfrm>
            <a:off x="710248" y="-7197"/>
            <a:ext cx="10784542" cy="1026460"/>
          </a:xfrm>
        </p:spPr>
        <p:txBody>
          <a:bodyPr>
            <a:normAutofit/>
          </a:bodyPr>
          <a:lstStyle/>
          <a:p>
            <a:r>
              <a:rPr lang="en-US" dirty="0"/>
              <a:t>How to Check Your Hardware</a:t>
            </a:r>
          </a:p>
        </p:txBody>
      </p:sp>
      <p:sp>
        <p:nvSpPr>
          <p:cNvPr id="3" name="Slide Number Placeholder 2">
            <a:extLst>
              <a:ext uri="{FF2B5EF4-FFF2-40B4-BE49-F238E27FC236}">
                <a16:creationId xmlns:a16="http://schemas.microsoft.com/office/drawing/2014/main" id="{11D35C40-E1D7-4627-A61E-A5232AF0E395}"/>
              </a:ext>
            </a:extLst>
          </p:cNvPr>
          <p:cNvSpPr>
            <a:spLocks noGrp="1"/>
          </p:cNvSpPr>
          <p:nvPr>
            <p:ph type="sldNum" sz="quarter" idx="4294967295"/>
          </p:nvPr>
        </p:nvSpPr>
        <p:spPr>
          <a:xfrm>
            <a:off x="8603953" y="6157934"/>
            <a:ext cx="2890837" cy="365125"/>
          </a:xfrm>
        </p:spPr>
        <p:txBody>
          <a:bodyPr/>
          <a:lstStyle/>
          <a:p>
            <a:fld id="{58AE716E-68DD-2249-A7FA-8AEF0B14DF81}" type="slidenum">
              <a:rPr lang="en-US" smtClean="0"/>
              <a:pPr/>
              <a:t>9</a:t>
            </a:fld>
            <a:endParaRPr lang="en-US" dirty="0"/>
          </a:p>
        </p:txBody>
      </p:sp>
      <p:sp>
        <p:nvSpPr>
          <p:cNvPr id="19" name="TextBox 18">
            <a:extLst>
              <a:ext uri="{FF2B5EF4-FFF2-40B4-BE49-F238E27FC236}">
                <a16:creationId xmlns:a16="http://schemas.microsoft.com/office/drawing/2014/main" id="{2E7BD3FE-C38C-4D78-A677-E1F98B841A6D}"/>
              </a:ext>
            </a:extLst>
          </p:cNvPr>
          <p:cNvSpPr txBox="1"/>
          <p:nvPr/>
        </p:nvSpPr>
        <p:spPr>
          <a:xfrm>
            <a:off x="440429" y="5565052"/>
            <a:ext cx="5363582" cy="369332"/>
          </a:xfrm>
          <a:prstGeom prst="rect">
            <a:avLst/>
          </a:prstGeom>
          <a:noFill/>
        </p:spPr>
        <p:txBody>
          <a:bodyPr wrap="square" rtlCol="0">
            <a:spAutoFit/>
          </a:bodyPr>
          <a:lstStyle/>
          <a:p>
            <a:r>
              <a:rPr lang="en-US" u="sng" dirty="0">
                <a:hlinkClick r:id="rId3"/>
              </a:rPr>
              <a:t>https://bit.ly/Check_My_Speed</a:t>
            </a:r>
            <a:r>
              <a:rPr lang="en-US" u="sng" dirty="0"/>
              <a:t> </a:t>
            </a:r>
            <a:endParaRPr lang="en-US" sz="1600" dirty="0">
              <a:solidFill>
                <a:srgbClr val="53565A"/>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network diagnostic test webpage">
            <a:extLst>
              <a:ext uri="{FF2B5EF4-FFF2-40B4-BE49-F238E27FC236}">
                <a16:creationId xmlns:a16="http://schemas.microsoft.com/office/drawing/2014/main" id="{9BFC7E66-495B-4CBE-8464-219570CB7899}"/>
              </a:ext>
            </a:extLst>
          </p:cNvPr>
          <p:cNvPicPr/>
          <p:nvPr/>
        </p:nvPicPr>
        <p:blipFill>
          <a:blip r:embed="rId4"/>
          <a:stretch>
            <a:fillRect/>
          </a:stretch>
        </p:blipFill>
        <p:spPr>
          <a:xfrm>
            <a:off x="249587" y="2149363"/>
            <a:ext cx="5122236" cy="3221286"/>
          </a:xfrm>
          <a:prstGeom prst="rect">
            <a:avLst/>
          </a:prstGeom>
          <a:ln>
            <a:solidFill>
              <a:srgbClr val="A6A6A6"/>
            </a:solidFill>
          </a:ln>
        </p:spPr>
      </p:pic>
      <p:sp>
        <p:nvSpPr>
          <p:cNvPr id="20" name="Oval 19" descr="red oval for selecting audio and video checks">
            <a:extLst>
              <a:ext uri="{FF2B5EF4-FFF2-40B4-BE49-F238E27FC236}">
                <a16:creationId xmlns:a16="http://schemas.microsoft.com/office/drawing/2014/main" id="{563D6041-790B-4312-A2E1-720E5781E905}"/>
              </a:ext>
            </a:extLst>
          </p:cNvPr>
          <p:cNvSpPr/>
          <p:nvPr/>
        </p:nvSpPr>
        <p:spPr>
          <a:xfrm>
            <a:off x="1837013" y="4923177"/>
            <a:ext cx="989442" cy="4474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descr="camera and video test webpage and audio playback webpage">
            <a:extLst>
              <a:ext uri="{FF2B5EF4-FFF2-40B4-BE49-F238E27FC236}">
                <a16:creationId xmlns:a16="http://schemas.microsoft.com/office/drawing/2014/main" id="{A71BEBB6-006A-4EFC-89B7-E0CE15533D3C}"/>
              </a:ext>
            </a:extLst>
          </p:cNvPr>
          <p:cNvPicPr>
            <a:picLocks noChangeAspect="1"/>
          </p:cNvPicPr>
          <p:nvPr/>
        </p:nvPicPr>
        <p:blipFill>
          <a:blip r:embed="rId5"/>
          <a:stretch>
            <a:fillRect/>
          </a:stretch>
        </p:blipFill>
        <p:spPr>
          <a:xfrm>
            <a:off x="5462416" y="1019263"/>
            <a:ext cx="3886400" cy="3581584"/>
          </a:xfrm>
          <a:prstGeom prst="rect">
            <a:avLst/>
          </a:prstGeom>
        </p:spPr>
      </p:pic>
      <p:pic>
        <p:nvPicPr>
          <p:cNvPr id="10" name="Picture 9" descr="microphone and video playback check webpage">
            <a:extLst>
              <a:ext uri="{FF2B5EF4-FFF2-40B4-BE49-F238E27FC236}">
                <a16:creationId xmlns:a16="http://schemas.microsoft.com/office/drawing/2014/main" id="{57D5846E-4257-458C-8278-012BB7CEF55B}"/>
              </a:ext>
            </a:extLst>
          </p:cNvPr>
          <p:cNvPicPr>
            <a:picLocks noChangeAspect="1"/>
          </p:cNvPicPr>
          <p:nvPr/>
        </p:nvPicPr>
        <p:blipFill>
          <a:blip r:embed="rId6"/>
          <a:stretch>
            <a:fillRect/>
          </a:stretch>
        </p:blipFill>
        <p:spPr>
          <a:xfrm>
            <a:off x="8222928" y="2576349"/>
            <a:ext cx="3716295" cy="3589603"/>
          </a:xfrm>
          <a:prstGeom prst="rect">
            <a:avLst/>
          </a:prstGeom>
        </p:spPr>
      </p:pic>
      <p:grpSp>
        <p:nvGrpSpPr>
          <p:cNvPr id="2" name="Group 1" descr="two red arrows showing where to clecik on the screen for testing cameras and audio playback on webpage">
            <a:extLst>
              <a:ext uri="{FF2B5EF4-FFF2-40B4-BE49-F238E27FC236}">
                <a16:creationId xmlns:a16="http://schemas.microsoft.com/office/drawing/2014/main" id="{062CCD34-8089-45C4-9126-05A855A5123A}"/>
              </a:ext>
            </a:extLst>
          </p:cNvPr>
          <p:cNvGrpSpPr/>
          <p:nvPr/>
        </p:nvGrpSpPr>
        <p:grpSpPr>
          <a:xfrm>
            <a:off x="6460550" y="1062606"/>
            <a:ext cx="874588" cy="2649805"/>
            <a:chOff x="7682929" y="-1068249"/>
            <a:chExt cx="874588" cy="2649805"/>
          </a:xfrm>
        </p:grpSpPr>
        <p:sp>
          <p:nvSpPr>
            <p:cNvPr id="21" name="Arrow: Left 20">
              <a:extLst>
                <a:ext uri="{FF2B5EF4-FFF2-40B4-BE49-F238E27FC236}">
                  <a16:creationId xmlns:a16="http://schemas.microsoft.com/office/drawing/2014/main" id="{77A14317-B244-4DA4-92A5-AB71525A69FD}"/>
                </a:ext>
              </a:extLst>
            </p:cNvPr>
            <p:cNvSpPr/>
            <p:nvPr/>
          </p:nvSpPr>
          <p:spPr>
            <a:xfrm>
              <a:off x="7682929" y="-1068249"/>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Arrow: Left 22">
              <a:extLst>
                <a:ext uri="{FF2B5EF4-FFF2-40B4-BE49-F238E27FC236}">
                  <a16:creationId xmlns:a16="http://schemas.microsoft.com/office/drawing/2014/main" id="{54F28B95-3895-4F92-9714-BD105690D82D}"/>
                </a:ext>
              </a:extLst>
            </p:cNvPr>
            <p:cNvSpPr/>
            <p:nvPr/>
          </p:nvSpPr>
          <p:spPr>
            <a:xfrm>
              <a:off x="7974458" y="1302156"/>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7" name="Arrow: Left 16" descr="red arrow showing where to click on the screen for testing microphone">
            <a:extLst>
              <a:ext uri="{FF2B5EF4-FFF2-40B4-BE49-F238E27FC236}">
                <a16:creationId xmlns:a16="http://schemas.microsoft.com/office/drawing/2014/main" id="{E643D93D-5211-48EA-B208-551E001C729D}"/>
              </a:ext>
            </a:extLst>
          </p:cNvPr>
          <p:cNvSpPr/>
          <p:nvPr/>
        </p:nvSpPr>
        <p:spPr>
          <a:xfrm>
            <a:off x="9653547" y="2621066"/>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Arrow: Left 17" descr="red arrow showing where to click on the screen for testing video playback">
            <a:extLst>
              <a:ext uri="{FF2B5EF4-FFF2-40B4-BE49-F238E27FC236}">
                <a16:creationId xmlns:a16="http://schemas.microsoft.com/office/drawing/2014/main" id="{12EF4B6A-9271-4FE9-9333-109000A5CCF2}"/>
              </a:ext>
            </a:extLst>
          </p:cNvPr>
          <p:cNvSpPr/>
          <p:nvPr/>
        </p:nvSpPr>
        <p:spPr>
          <a:xfrm>
            <a:off x="9590471" y="4276731"/>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56226091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CB27EC1B-AEAF-40BC-B6E0-F8F8A7EEF5F1}"/>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3328A15-D75C-459C-8AA4-82F34844FE1B}"/>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286A5D2-15A4-41D1-8564-02EEFFFA116F}"/>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9640A6B-AAF8-4218-A9EC-6BD5DDF9108F}"/>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D288583-56C6-472B-96C5-D52CDDAB7307}"/>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36377052-6E8A-492E-8071-9B53782DBF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826a7eb6-1fc1-4229-aedf-6a10bdcdc31e">New</Priority>
    <PublishingStartDate xmlns="http://schemas.microsoft.com/sharepoint/v3" xsi:nil="true"/>
    <PublishingExpirationDate xmlns="http://schemas.microsoft.com/sharepoint/v3" xsi:nil="true"/>
    <Estimated_x0020_Creation_x0020_Date xmlns="826a7eb6-1fc1-4229-aedf-6a10bdcdc31e" xsi:nil="true"/>
    <Remediation_x0020_Date xmlns="826a7eb6-1fc1-4229-aedf-6a10bdcdc31e">2021-12-29T00:02:16+00:00</Remediation_x0020_Date>
  </documentManagement>
</p:properties>
</file>

<file path=customXml/itemProps1.xml><?xml version="1.0" encoding="utf-8"?>
<ds:datastoreItem xmlns:ds="http://schemas.openxmlformats.org/officeDocument/2006/customXml" ds:itemID="{FC657DF8-94B4-443D-A73A-595F759F920C}"/>
</file>

<file path=customXml/itemProps2.xml><?xml version="1.0" encoding="utf-8"?>
<ds:datastoreItem xmlns:ds="http://schemas.openxmlformats.org/officeDocument/2006/customXml" ds:itemID="{7B68ADEA-18D8-4521-8B8D-FB000CCE9030}"/>
</file>

<file path=customXml/itemProps3.xml><?xml version="1.0" encoding="utf-8"?>
<ds:datastoreItem xmlns:ds="http://schemas.openxmlformats.org/officeDocument/2006/customXml" ds:itemID="{9139F070-B232-4C30-B282-D10F74D7DFEB}"/>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 PowerPoint Building Block Template</Template>
  <TotalTime>346</TotalTime>
  <Words>4401</Words>
  <Application>Microsoft Office PowerPoint</Application>
  <PresentationFormat>Widescreen</PresentationFormat>
  <Paragraphs>316</Paragraphs>
  <Slides>29</Slides>
  <Notes>29</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29</vt:i4>
      </vt:variant>
    </vt:vector>
  </HeadingPairs>
  <TitlesOfParts>
    <vt:vector size="40" baseType="lpstr">
      <vt:lpstr>Arial</vt:lpstr>
      <vt:lpstr>Calibri</vt:lpstr>
      <vt:lpstr>Cambria</vt:lpstr>
      <vt:lpstr>Symbol</vt:lpstr>
      <vt:lpstr>Times New Roman</vt:lpstr>
      <vt:lpstr>2021ODE</vt:lpstr>
      <vt:lpstr>Green_2021ODE</vt:lpstr>
      <vt:lpstr>Gold_2021ODE</vt:lpstr>
      <vt:lpstr>Orange_2021ODE</vt:lpstr>
      <vt:lpstr>Red_2021ODE</vt:lpstr>
      <vt:lpstr>Teal_2021ODE</vt:lpstr>
      <vt:lpstr>Remote Testing</vt:lpstr>
      <vt:lpstr>Course Objectives</vt:lpstr>
      <vt:lpstr>Security and Privacy</vt:lpstr>
      <vt:lpstr>Providing Consent</vt:lpstr>
      <vt:lpstr>Before Testing Day </vt:lpstr>
      <vt:lpstr>Ensure You Have the Proper Hardware and Software</vt:lpstr>
      <vt:lpstr>Ensure You Have the Proper Hardware and Software</vt:lpstr>
      <vt:lpstr>How to Test Your Internet Speed</vt:lpstr>
      <vt:lpstr>How to Check Your Hardware</vt:lpstr>
      <vt:lpstr>How to Check Your Hardware (Cont.)</vt:lpstr>
      <vt:lpstr>How to Obtain Necessary Assistive Technologies</vt:lpstr>
      <vt:lpstr>During Testing</vt:lpstr>
      <vt:lpstr>How to Sign Into the Remote Session</vt:lpstr>
      <vt:lpstr>How to Confirm Your Information</vt:lpstr>
      <vt:lpstr>How to Select Your Remote Test</vt:lpstr>
      <vt:lpstr>What You Will See When Waiting for Approval</vt:lpstr>
      <vt:lpstr>How to Complete Audio/Video Checks</vt:lpstr>
      <vt:lpstr>How to Check Your Webcam</vt:lpstr>
      <vt:lpstr>How to Check Your Audio</vt:lpstr>
      <vt:lpstr>How to Check Your Microphone</vt:lpstr>
      <vt:lpstr>How to Access Test Instructions and a Help Guide</vt:lpstr>
      <vt:lpstr>What You See After Entering a Remote Test</vt:lpstr>
      <vt:lpstr>How to Communicate with Your Teacher During a Session</vt:lpstr>
      <vt:lpstr>How Your Proctor can Communicate with You During a Test</vt:lpstr>
      <vt:lpstr>How Your Teacher can Communicate with You During a Test (Cont.)</vt:lpstr>
      <vt:lpstr>How to End a Remote Test</vt:lpstr>
      <vt:lpstr>How to Submit a Remote Test</vt:lpstr>
      <vt:lpstr>How to Confirm Your Test was Submitted</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Testing</dc:title>
  <dc:creator>BERTRAND Tony * ODE</dc:creator>
  <cp:lastModifiedBy>BERTRAND Tony * ODE</cp:lastModifiedBy>
  <cp:revision>29</cp:revision>
  <dcterms:created xsi:type="dcterms:W3CDTF">2021-12-02T18:08:47Z</dcterms:created>
  <dcterms:modified xsi:type="dcterms:W3CDTF">2025-06-23T15:53:49Z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