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15.xml" ContentType="application/vnd.openxmlformats-officedocument.presentationml.notesSlide+xml"/>
  <Override PartName="/ppt/notesSlides/notesSlide29.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1"/>
  </p:sldMasterIdLst>
  <p:notesMasterIdLst>
    <p:notesMasterId r:id="rId35"/>
  </p:notesMasterIdLst>
  <p:sldIdLst>
    <p:sldId id="258" r:id="rId2"/>
    <p:sldId id="265" r:id="rId3"/>
    <p:sldId id="273" r:id="rId4"/>
    <p:sldId id="259" r:id="rId5"/>
    <p:sldId id="266" r:id="rId6"/>
    <p:sldId id="297" r:id="rId7"/>
    <p:sldId id="292" r:id="rId8"/>
    <p:sldId id="293" r:id="rId9"/>
    <p:sldId id="294" r:id="rId10"/>
    <p:sldId id="269" r:id="rId11"/>
    <p:sldId id="270" r:id="rId12"/>
    <p:sldId id="290" r:id="rId13"/>
    <p:sldId id="271" r:id="rId14"/>
    <p:sldId id="272" r:id="rId15"/>
    <p:sldId id="274" r:id="rId16"/>
    <p:sldId id="291" r:id="rId17"/>
    <p:sldId id="261" r:id="rId18"/>
    <p:sldId id="296" r:id="rId19"/>
    <p:sldId id="263" r:id="rId20"/>
    <p:sldId id="288" r:id="rId21"/>
    <p:sldId id="285" r:id="rId22"/>
    <p:sldId id="289" r:id="rId23"/>
    <p:sldId id="281" r:id="rId24"/>
    <p:sldId id="286" r:id="rId25"/>
    <p:sldId id="275" r:id="rId26"/>
    <p:sldId id="264" r:id="rId27"/>
    <p:sldId id="287" r:id="rId28"/>
    <p:sldId id="276" r:id="rId29"/>
    <p:sldId id="277" r:id="rId30"/>
    <p:sldId id="280" r:id="rId31"/>
    <p:sldId id="282" r:id="rId32"/>
    <p:sldId id="284" r:id="rId33"/>
    <p:sldId id="278" r:id="rId3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80C3"/>
    <a:srgbClr val="FC9F35"/>
    <a:srgbClr val="FF7E79"/>
    <a:srgbClr val="F9E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52" autoAdjust="0"/>
    <p:restoredTop sz="59119" autoAdjust="0"/>
  </p:normalViewPr>
  <p:slideViewPr>
    <p:cSldViewPr snapToGrid="0">
      <p:cViewPr varScale="1">
        <p:scale>
          <a:sx n="62" d="100"/>
          <a:sy n="62" d="100"/>
        </p:scale>
        <p:origin x="1656" y="184"/>
      </p:cViewPr>
      <p:guideLst>
        <p:guide orient="horz" pos="2160"/>
        <p:guide pos="2904"/>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6E269B5-A450-40E7-A292-22517D9C251B}" type="datetimeFigureOut">
              <a:rPr lang="en-US" smtClean="0"/>
              <a:t>1/10/19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2B63952-BBA8-4838-A0CF-80F9272645AB}" type="slidenum">
              <a:rPr lang="en-US" smtClean="0"/>
              <a:t>‹#›</a:t>
            </a:fld>
            <a:endParaRPr lang="en-US"/>
          </a:p>
        </p:txBody>
      </p:sp>
    </p:spTree>
    <p:extLst>
      <p:ext uri="{BB962C8B-B14F-4D97-AF65-F5344CB8AC3E}">
        <p14:creationId xmlns:p14="http://schemas.microsoft.com/office/powerpoint/2010/main" val="411545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sat99.cloud1.tds.airast.org/student/V703/Help/Oregon/StudentHelpOR.htm#LineReader" TargetMode="External"/><Relationship Id="rId13" Type="http://schemas.openxmlformats.org/officeDocument/2006/relationships/hyperlink" Target="https://sat99.cloud1.tds.airast.org/student/V703/Help/Oregon/StudentHelpOR.htm#print" TargetMode="External"/><Relationship Id="rId18" Type="http://schemas.openxmlformats.org/officeDocument/2006/relationships/hyperlink" Target="https://sat99.cloud1.tds.airast.org/student/V703/Help/Oregon/StudentHelpOR.htm#Tutorial" TargetMode="External"/><Relationship Id="rId3" Type="http://schemas.openxmlformats.org/officeDocument/2006/relationships/hyperlink" Target="https://sat99.cloud1.tds.airast.org/student/V703/Help/Oregon/StudentHelpOR.htm#Calculator" TargetMode="External"/><Relationship Id="rId7" Type="http://schemas.openxmlformats.org/officeDocument/2006/relationships/hyperlink" Target="https://sat99.cloud1.tds.airast.org/student/V703/Help/Oregon/StudentHelpOR.htm#Highlighter" TargetMode="External"/><Relationship Id="rId12" Type="http://schemas.openxmlformats.org/officeDocument/2006/relationships/hyperlink" Target="https://sat99.cloud1.tds.airast.org/student/V703/Help/Oregon/StudentHelpOR.htm#Periodic" TargetMode="External"/><Relationship Id="rId17" Type="http://schemas.openxmlformats.org/officeDocument/2006/relationships/hyperlink" Target="https://sat99.cloud1.tds.airast.org/student/V703/Help/Oregon/StudentHelpOR.htm#TTSTrack" TargetMode="External"/><Relationship Id="rId2" Type="http://schemas.openxmlformats.org/officeDocument/2006/relationships/slide" Target="../slides/slide27.xml"/><Relationship Id="rId16" Type="http://schemas.openxmlformats.org/officeDocument/2006/relationships/hyperlink" Target="https://sat99.cloud1.tds.airast.org/student/V703/Help/Oregon/StudentHelpOR.htm#TTS" TargetMode="External"/><Relationship Id="rId1" Type="http://schemas.openxmlformats.org/officeDocument/2006/relationships/notesMaster" Target="../notesMasters/notesMaster1.xml"/><Relationship Id="rId6" Type="http://schemas.openxmlformats.org/officeDocument/2006/relationships/hyperlink" Target="https://sat99.cloud1.tds.airast.org/student/V703/Help/Oregon/StudentHelpOR.htm#Help" TargetMode="External"/><Relationship Id="rId11" Type="http://schemas.openxmlformats.org/officeDocument/2006/relationships/hyperlink" Target="https://sat99.cloud1.tds.airast.org/student/V703/Help/Oregon/StudentHelpOR.htm#Pause" TargetMode="External"/><Relationship Id="rId5" Type="http://schemas.openxmlformats.org/officeDocument/2006/relationships/hyperlink" Target="https://sat99.cloud1.tds.airast.org/student/V703/Help/Oregon/StudentHelpOR.htm#Expand" TargetMode="External"/><Relationship Id="rId15" Type="http://schemas.openxmlformats.org/officeDocument/2006/relationships/hyperlink" Target="https://sat99.cloud1.tds.airast.org/student/V703/Help/Oregon/StudentHelpOR.htm#System" TargetMode="External"/><Relationship Id="rId10" Type="http://schemas.openxmlformats.org/officeDocument/2006/relationships/hyperlink" Target="https://sat99.cloud1.tds.airast.org/student/V703/Help/Oregon/StudentHelpOR.htm#Masking" TargetMode="External"/><Relationship Id="rId19" Type="http://schemas.openxmlformats.org/officeDocument/2006/relationships/hyperlink" Target="https://sat99.cloud1.tds.airast.org/student/V703/Help/Oregon/StudentHelpOR.htm#Zoom" TargetMode="External"/><Relationship Id="rId4" Type="http://schemas.openxmlformats.org/officeDocument/2006/relationships/hyperlink" Target="https://sat99.cloud1.tds.airast.org/student/V703/Help/Oregon/StudentHelpOR.htm#Comment" TargetMode="External"/><Relationship Id="rId9" Type="http://schemas.openxmlformats.org/officeDocument/2006/relationships/hyperlink" Target="https://sat99.cloud1.tds.airast.org/student/V703/Help/Oregon/StudentHelpOR.htm#Mark" TargetMode="External"/><Relationship Id="rId14" Type="http://schemas.openxmlformats.org/officeDocument/2006/relationships/hyperlink" Target="https://sat99.cloud1.tds.airast.org/student/V703/Help/Oregon/StudentHelpOR.htm#Strikethrough"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1</a:t>
            </a:fld>
            <a:endParaRPr lang="en-US"/>
          </a:p>
        </p:txBody>
      </p:sp>
    </p:spTree>
    <p:extLst>
      <p:ext uri="{BB962C8B-B14F-4D97-AF65-F5344CB8AC3E}">
        <p14:creationId xmlns:p14="http://schemas.microsoft.com/office/powerpoint/2010/main" val="4152399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Oregon Reporting System, teachers will be able to see additional information on group performance. This information will be relative to the specific DCI and the associated Science and Engineering Practices and Cross Cutting Concepts associated with that DCI. Reports will show areas of strength or weakness in a DCI category compared to the student groups performance relative to proficiency and relative to the test as a whole. </a:t>
            </a:r>
          </a:p>
          <a:p>
            <a:r>
              <a:rPr lang="en-US" dirty="0"/>
              <a:t>Please consider the three dimensionality of the standards when observing this information. </a:t>
            </a:r>
          </a:p>
          <a:p>
            <a:endParaRPr lang="en-US" dirty="0"/>
          </a:p>
          <a:p>
            <a:r>
              <a:rPr lang="en-US" dirty="0"/>
              <a:t>Performance within a DCI is not limited to content knowledge, but also reflects student knowledge and skills with the Science and Engineering Processes and Cross-Cutting Concepts within the Performance Expectations associated with the DCI. </a:t>
            </a:r>
          </a:p>
          <a:p>
            <a:endParaRPr lang="en-US" dirty="0"/>
          </a:p>
          <a:p>
            <a:r>
              <a:rPr lang="en-US" dirty="0"/>
              <a:t>We are not able to report on specific Science and Engineering Practices or Cross Cutting Concepts at this time.</a:t>
            </a:r>
          </a:p>
        </p:txBody>
      </p:sp>
      <p:sp>
        <p:nvSpPr>
          <p:cNvPr id="4" name="Slide Number Placeholder 3"/>
          <p:cNvSpPr>
            <a:spLocks noGrp="1"/>
          </p:cNvSpPr>
          <p:nvPr>
            <p:ph type="sldNum" sz="quarter" idx="5"/>
          </p:nvPr>
        </p:nvSpPr>
        <p:spPr/>
        <p:txBody>
          <a:bodyPr/>
          <a:lstStyle/>
          <a:p>
            <a:fld id="{E2B63952-BBA8-4838-A0CF-80F9272645AB}" type="slidenum">
              <a:rPr lang="en-US" smtClean="0"/>
              <a:t>14</a:t>
            </a:fld>
            <a:endParaRPr lang="en-US"/>
          </a:p>
        </p:txBody>
      </p:sp>
    </p:spTree>
    <p:extLst>
      <p:ext uri="{BB962C8B-B14F-4D97-AF65-F5344CB8AC3E}">
        <p14:creationId xmlns:p14="http://schemas.microsoft.com/office/powerpoint/2010/main" val="968612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15</a:t>
            </a:fld>
            <a:endParaRPr lang="en-US"/>
          </a:p>
        </p:txBody>
      </p:sp>
    </p:spTree>
    <p:extLst>
      <p:ext uri="{BB962C8B-B14F-4D97-AF65-F5344CB8AC3E}">
        <p14:creationId xmlns:p14="http://schemas.microsoft.com/office/powerpoint/2010/main" val="391356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16</a:t>
            </a:fld>
            <a:endParaRPr lang="en-US"/>
          </a:p>
        </p:txBody>
      </p:sp>
    </p:spTree>
    <p:extLst>
      <p:ext uri="{BB962C8B-B14F-4D97-AF65-F5344CB8AC3E}">
        <p14:creationId xmlns:p14="http://schemas.microsoft.com/office/powerpoint/2010/main" val="3865323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NGSS standards have been written as performance expectations. Performance expectations simply clarify the expectations of what students will know and be able to do by the end of the grade.</a:t>
            </a:r>
          </a:p>
          <a:p>
            <a:endParaRPr lang="en-US" dirty="0"/>
          </a:p>
          <a:p>
            <a:r>
              <a:rPr lang="en-US" dirty="0"/>
              <a:t>Phenomena for the Next Generation Science Standards are how we engage students in academic content, for example Spinner Direction, Humpback Whale Feeding Bubble, or Looking Through Water.</a:t>
            </a:r>
          </a:p>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17</a:t>
            </a:fld>
            <a:endParaRPr lang="en-US"/>
          </a:p>
        </p:txBody>
      </p:sp>
    </p:spTree>
    <p:extLst>
      <p:ext uri="{BB962C8B-B14F-4D97-AF65-F5344CB8AC3E}">
        <p14:creationId xmlns:p14="http://schemas.microsoft.com/office/powerpoint/2010/main" val="624287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5</a:t>
            </a:r>
          </a:p>
          <a:p>
            <a:r>
              <a:rPr lang="en-US" dirty="0"/>
              <a:t>Cluster example. </a:t>
            </a:r>
          </a:p>
          <a:p>
            <a:endParaRPr lang="en-US" dirty="0"/>
          </a:p>
          <a:p>
            <a:r>
              <a:rPr lang="en-US" dirty="0"/>
              <a:t>Each cluster has a stimulus to introduce the phenomenon or design problem and inform students of their task. The task is structured into multiple parts which walk the student through the process of gathering information about the phenomena or design problem, reasoning with that information and communicating their response to the task.</a:t>
            </a:r>
          </a:p>
          <a:p>
            <a:endParaRPr lang="en-US" dirty="0"/>
          </a:p>
          <a:p>
            <a:r>
              <a:rPr lang="en-US" dirty="0"/>
              <a:t>The student may expand either side of the page using the arrow buttons at the top of the screen. this will allow them to concentrate more fully on that side of the page and/or allow them to see larger data sets such as tables without have to scroll from left to right. </a:t>
            </a:r>
          </a:p>
          <a:p>
            <a:endParaRPr lang="en-US" dirty="0"/>
          </a:p>
          <a:p>
            <a:r>
              <a:rPr lang="en-US" dirty="0"/>
              <a:t>The context menus (hamburger menus) allow students to use features such as mark for review, tutorials, highlighting functions, etc. from a dropdown menu. These same features are also available through a right mouse click anywhere within the item or stimulus.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63952-BBA8-4838-A0CF-80F9272645A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205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Stand-Alone example –</a:t>
            </a:r>
          </a:p>
          <a:p>
            <a:endParaRPr lang="en-US" dirty="0"/>
          </a:p>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19</a:t>
            </a:fld>
            <a:endParaRPr lang="en-US"/>
          </a:p>
        </p:txBody>
      </p:sp>
    </p:spTree>
    <p:extLst>
      <p:ext uri="{BB962C8B-B14F-4D97-AF65-F5344CB8AC3E}">
        <p14:creationId xmlns:p14="http://schemas.microsoft.com/office/powerpoint/2010/main" val="1693571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Spanish is presented to the student first and the toggle allows them to switch to an English presentation. </a:t>
            </a:r>
          </a:p>
        </p:txBody>
      </p:sp>
      <p:sp>
        <p:nvSpPr>
          <p:cNvPr id="4" name="Slide Number Placeholder 3"/>
          <p:cNvSpPr>
            <a:spLocks noGrp="1"/>
          </p:cNvSpPr>
          <p:nvPr>
            <p:ph type="sldNum" sz="quarter" idx="5"/>
          </p:nvPr>
        </p:nvSpPr>
        <p:spPr/>
        <p:txBody>
          <a:bodyPr/>
          <a:lstStyle/>
          <a:p>
            <a:fld id="{E2B63952-BBA8-4838-A0CF-80F9272645AB}" type="slidenum">
              <a:rPr lang="en-US" smtClean="0"/>
              <a:t>20</a:t>
            </a:fld>
            <a:endParaRPr lang="en-US"/>
          </a:p>
        </p:txBody>
      </p:sp>
    </p:spTree>
    <p:extLst>
      <p:ext uri="{BB962C8B-B14F-4D97-AF65-F5344CB8AC3E}">
        <p14:creationId xmlns:p14="http://schemas.microsoft.com/office/powerpoint/2010/main" val="4000114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Spanish toggle will be located in the upper right hand tool menu.</a:t>
            </a:r>
          </a:p>
        </p:txBody>
      </p:sp>
      <p:sp>
        <p:nvSpPr>
          <p:cNvPr id="4" name="Slide Number Placeholder 3"/>
          <p:cNvSpPr>
            <a:spLocks noGrp="1"/>
          </p:cNvSpPr>
          <p:nvPr>
            <p:ph type="sldNum" sz="quarter" idx="5"/>
          </p:nvPr>
        </p:nvSpPr>
        <p:spPr/>
        <p:txBody>
          <a:bodyPr/>
          <a:lstStyle/>
          <a:p>
            <a:fld id="{E2B63952-BBA8-4838-A0CF-80F9272645AB}" type="slidenum">
              <a:rPr lang="en-US" smtClean="0"/>
              <a:t>21</a:t>
            </a:fld>
            <a:endParaRPr lang="en-US"/>
          </a:p>
        </p:txBody>
      </p:sp>
    </p:spTree>
    <p:extLst>
      <p:ext uri="{BB962C8B-B14F-4D97-AF65-F5344CB8AC3E}">
        <p14:creationId xmlns:p14="http://schemas.microsoft.com/office/powerpoint/2010/main" val="2017219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22</a:t>
            </a:fld>
            <a:endParaRPr lang="en-US"/>
          </a:p>
        </p:txBody>
      </p:sp>
    </p:spTree>
    <p:extLst>
      <p:ext uri="{BB962C8B-B14F-4D97-AF65-F5344CB8AC3E}">
        <p14:creationId xmlns:p14="http://schemas.microsoft.com/office/powerpoint/2010/main" val="3101513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Scratch paper continues to be a non-embedded universal tool, however, please note that starting this year, scratch paper may be retained and securely stored for the Science test so that students may access their notes for Science cluster tasks in progress. </a:t>
            </a:r>
          </a:p>
          <a:p>
            <a:endParaRPr lang="en-US" dirty="0"/>
          </a:p>
          <a:p>
            <a:r>
              <a:rPr lang="en-US" dirty="0"/>
              <a:t>To retain scratch paper, TAs must direct students to write their names (or some appropriate identifying information) on their scratch paper, and then collect and inventory the scratch paper at the end of each test session. Retained scratch paper must be kept in a securely locked room or cabinet that can only be opened by authorized staff. Upon completion of the test, paper must be securely destroyed. </a:t>
            </a:r>
          </a:p>
        </p:txBody>
      </p:sp>
      <p:sp>
        <p:nvSpPr>
          <p:cNvPr id="4" name="Slide Number Placeholder 3"/>
          <p:cNvSpPr>
            <a:spLocks noGrp="1"/>
          </p:cNvSpPr>
          <p:nvPr>
            <p:ph type="sldNum" sz="quarter" idx="5"/>
          </p:nvPr>
        </p:nvSpPr>
        <p:spPr/>
        <p:txBody>
          <a:bodyPr/>
          <a:lstStyle/>
          <a:p>
            <a:fld id="{1B12FC95-0C67-4599-AF03-112A060D86AA}" type="slidenum">
              <a:rPr lang="en-US" smtClean="0"/>
              <a:t>23</a:t>
            </a:fld>
            <a:endParaRPr lang="en-US"/>
          </a:p>
        </p:txBody>
      </p:sp>
    </p:spTree>
    <p:extLst>
      <p:ext uri="{BB962C8B-B14F-4D97-AF65-F5344CB8AC3E}">
        <p14:creationId xmlns:p14="http://schemas.microsoft.com/office/powerpoint/2010/main" val="339936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2</a:t>
            </a:fld>
            <a:endParaRPr lang="en-US"/>
          </a:p>
        </p:txBody>
      </p:sp>
    </p:spTree>
    <p:extLst>
      <p:ext uri="{BB962C8B-B14F-4D97-AF65-F5344CB8AC3E}">
        <p14:creationId xmlns:p14="http://schemas.microsoft.com/office/powerpoint/2010/main" val="212964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24</a:t>
            </a:fld>
            <a:endParaRPr lang="en-US"/>
          </a:p>
        </p:txBody>
      </p:sp>
    </p:spTree>
    <p:extLst>
      <p:ext uri="{BB962C8B-B14F-4D97-AF65-F5344CB8AC3E}">
        <p14:creationId xmlns:p14="http://schemas.microsoft.com/office/powerpoint/2010/main" val="3400285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25</a:t>
            </a:fld>
            <a:endParaRPr lang="en-US"/>
          </a:p>
        </p:txBody>
      </p:sp>
    </p:spTree>
    <p:extLst>
      <p:ext uri="{BB962C8B-B14F-4D97-AF65-F5344CB8AC3E}">
        <p14:creationId xmlns:p14="http://schemas.microsoft.com/office/powerpoint/2010/main" val="2152084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26</a:t>
            </a:fld>
            <a:endParaRPr lang="en-US"/>
          </a:p>
        </p:txBody>
      </p:sp>
    </p:spTree>
    <p:extLst>
      <p:ext uri="{BB962C8B-B14F-4D97-AF65-F5344CB8AC3E}">
        <p14:creationId xmlns:p14="http://schemas.microsoft.com/office/powerpoint/2010/main" val="3358816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Features of the 2018-2019 Science Sample Test Include:</a:t>
            </a:r>
          </a:p>
          <a:p>
            <a:endParaRPr lang="en-US" dirty="0"/>
          </a:p>
          <a:p>
            <a:r>
              <a:rPr lang="en-US" b="1" dirty="0"/>
              <a:t>Available Test Tools</a:t>
            </a:r>
          </a:p>
          <a:p>
            <a:r>
              <a:rPr lang="en-US" b="1" dirty="0"/>
              <a:t>Science </a:t>
            </a:r>
            <a:r>
              <a:rPr lang="en-US" dirty="0"/>
              <a:t>The following tools are available for Science Tool: Notes, </a:t>
            </a:r>
            <a:r>
              <a:rPr lang="en-US" dirty="0">
                <a:hlinkClick r:id="rId3"/>
              </a:rPr>
              <a:t>Calculator</a:t>
            </a:r>
            <a:r>
              <a:rPr lang="en-US" dirty="0"/>
              <a:t> Science 5, 8, and HS </a:t>
            </a:r>
          </a:p>
          <a:p>
            <a:r>
              <a:rPr lang="en-US" dirty="0">
                <a:hlinkClick r:id="rId4"/>
              </a:rPr>
              <a:t>Comments</a:t>
            </a:r>
            <a:r>
              <a:rPr lang="en-US" dirty="0"/>
              <a:t> </a:t>
            </a:r>
          </a:p>
          <a:p>
            <a:r>
              <a:rPr lang="en-US" dirty="0">
                <a:hlinkClick r:id="rId5"/>
              </a:rPr>
              <a:t>Expand/Collapse Passage</a:t>
            </a:r>
            <a:r>
              <a:rPr lang="en-US" dirty="0"/>
              <a:t> </a:t>
            </a:r>
          </a:p>
          <a:p>
            <a:r>
              <a:rPr lang="en-US" dirty="0">
                <a:hlinkClick r:id="rId6"/>
              </a:rPr>
              <a:t>Help [</a:t>
            </a:r>
            <a:r>
              <a:rPr lang="en-US" b="1" dirty="0">
                <a:hlinkClick r:id="rId6"/>
              </a:rPr>
              <a:t>?</a:t>
            </a:r>
            <a:r>
              <a:rPr lang="en-US" dirty="0">
                <a:hlinkClick r:id="rId6"/>
              </a:rPr>
              <a:t>]</a:t>
            </a:r>
            <a:r>
              <a:rPr lang="en-US" dirty="0"/>
              <a:t> </a:t>
            </a:r>
            <a:r>
              <a:rPr lang="en-US" dirty="0">
                <a:hlinkClick r:id="rId7"/>
              </a:rPr>
              <a:t>Highlighter</a:t>
            </a:r>
            <a:r>
              <a:rPr lang="en-US" dirty="0"/>
              <a:t> </a:t>
            </a:r>
            <a:r>
              <a:rPr lang="en-US" dirty="0">
                <a:hlinkClick r:id="rId8"/>
              </a:rPr>
              <a:t>Line Reader</a:t>
            </a:r>
            <a:r>
              <a:rPr lang="en-US" dirty="0"/>
              <a:t>   </a:t>
            </a:r>
            <a:r>
              <a:rPr lang="en-US" dirty="0">
                <a:hlinkClick r:id="rId9"/>
              </a:rPr>
              <a:t>Mark for Review</a:t>
            </a:r>
            <a:r>
              <a:rPr lang="en-US" dirty="0"/>
              <a:t> </a:t>
            </a:r>
            <a:r>
              <a:rPr lang="en-US" dirty="0">
                <a:hlinkClick r:id="rId10"/>
              </a:rPr>
              <a:t>Masking</a:t>
            </a:r>
            <a:r>
              <a:rPr lang="en-US" dirty="0"/>
              <a:t> </a:t>
            </a:r>
            <a:r>
              <a:rPr lang="en-US" dirty="0">
                <a:hlinkClick r:id="rId11"/>
              </a:rPr>
              <a:t>Pause</a:t>
            </a:r>
            <a:r>
              <a:rPr lang="en-US" dirty="0"/>
              <a:t> </a:t>
            </a:r>
          </a:p>
          <a:p>
            <a:r>
              <a:rPr lang="en-US" dirty="0">
                <a:hlinkClick r:id="rId12"/>
              </a:rPr>
              <a:t>Periodic Table</a:t>
            </a:r>
            <a:r>
              <a:rPr lang="en-US" dirty="0"/>
              <a:t> is only available for the following tests: Science 8 and HS </a:t>
            </a:r>
          </a:p>
          <a:p>
            <a:r>
              <a:rPr lang="en-US" dirty="0">
                <a:hlinkClick r:id="rId13"/>
              </a:rPr>
              <a:t>Print on Request</a:t>
            </a:r>
            <a:r>
              <a:rPr lang="en-US" dirty="0"/>
              <a:t> </a:t>
            </a:r>
            <a:r>
              <a:rPr lang="en-US" dirty="0">
                <a:hlinkClick r:id="rId14"/>
              </a:rPr>
              <a:t>Strikethrough</a:t>
            </a:r>
            <a:r>
              <a:rPr lang="en-US" dirty="0"/>
              <a:t> </a:t>
            </a:r>
            <a:r>
              <a:rPr lang="en-US" dirty="0">
                <a:hlinkClick r:id="rId15"/>
              </a:rPr>
              <a:t>System Settings</a:t>
            </a:r>
            <a:r>
              <a:rPr lang="en-US" dirty="0"/>
              <a:t> </a:t>
            </a:r>
            <a:r>
              <a:rPr lang="en-US" dirty="0">
                <a:hlinkClick r:id="rId16"/>
              </a:rPr>
              <a:t>Text-to-Speech</a:t>
            </a:r>
            <a:r>
              <a:rPr lang="en-US" dirty="0"/>
              <a:t> </a:t>
            </a:r>
            <a:r>
              <a:rPr lang="en-US" dirty="0">
                <a:hlinkClick r:id="rId17"/>
              </a:rPr>
              <a:t>Text-to-Speech Tracking</a:t>
            </a:r>
            <a:r>
              <a:rPr lang="en-US" dirty="0"/>
              <a:t>   </a:t>
            </a:r>
            <a:r>
              <a:rPr lang="en-US" dirty="0">
                <a:hlinkClick r:id="rId18"/>
              </a:rPr>
              <a:t>Tutorial</a:t>
            </a:r>
            <a:r>
              <a:rPr lang="en-US" dirty="0"/>
              <a:t> </a:t>
            </a:r>
            <a:r>
              <a:rPr lang="en-US" dirty="0">
                <a:hlinkClick r:id="rId19"/>
              </a:rPr>
              <a:t>Zoom buttons</a:t>
            </a:r>
            <a:r>
              <a:rPr lang="en-US" dirty="0"/>
              <a:t> </a:t>
            </a:r>
          </a:p>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27</a:t>
            </a:fld>
            <a:endParaRPr lang="en-US"/>
          </a:p>
        </p:txBody>
      </p:sp>
    </p:spTree>
    <p:extLst>
      <p:ext uri="{BB962C8B-B14F-4D97-AF65-F5344CB8AC3E}">
        <p14:creationId xmlns:p14="http://schemas.microsoft.com/office/powerpoint/2010/main" val="705343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28</a:t>
            </a:fld>
            <a:endParaRPr lang="en-US"/>
          </a:p>
        </p:txBody>
      </p:sp>
    </p:spTree>
    <p:extLst>
      <p:ext uri="{BB962C8B-B14F-4D97-AF65-F5344CB8AC3E}">
        <p14:creationId xmlns:p14="http://schemas.microsoft.com/office/powerpoint/2010/main" val="1897933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29</a:t>
            </a:fld>
            <a:endParaRPr lang="en-US"/>
          </a:p>
        </p:txBody>
      </p:sp>
    </p:spTree>
    <p:extLst>
      <p:ext uri="{BB962C8B-B14F-4D97-AF65-F5344CB8AC3E}">
        <p14:creationId xmlns:p14="http://schemas.microsoft.com/office/powerpoint/2010/main" val="4015244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30</a:t>
            </a:fld>
            <a:endParaRPr lang="en-US"/>
          </a:p>
        </p:txBody>
      </p:sp>
    </p:spTree>
    <p:extLst>
      <p:ext uri="{BB962C8B-B14F-4D97-AF65-F5344CB8AC3E}">
        <p14:creationId xmlns:p14="http://schemas.microsoft.com/office/powerpoint/2010/main" val="72706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students pause for less than 20 minutes, they have the ability to review and change answers for any item already completed. When possible it is recommended that test administrators give students ample notice of the end of the test session so they are able to complete the cluster they are working on before ending the test session. </a:t>
            </a:r>
          </a:p>
        </p:txBody>
      </p:sp>
      <p:sp>
        <p:nvSpPr>
          <p:cNvPr id="4" name="Slide Number Placeholder 3"/>
          <p:cNvSpPr>
            <a:spLocks noGrp="1"/>
          </p:cNvSpPr>
          <p:nvPr>
            <p:ph type="sldNum" sz="quarter" idx="5"/>
          </p:nvPr>
        </p:nvSpPr>
        <p:spPr/>
        <p:txBody>
          <a:bodyPr/>
          <a:lstStyle/>
          <a:p>
            <a:fld id="{E2B63952-BBA8-4838-A0CF-80F9272645AB}" type="slidenum">
              <a:rPr lang="en-US" smtClean="0"/>
              <a:t>31</a:t>
            </a:fld>
            <a:endParaRPr lang="en-US"/>
          </a:p>
        </p:txBody>
      </p:sp>
    </p:spTree>
    <p:extLst>
      <p:ext uri="{BB962C8B-B14F-4D97-AF65-F5344CB8AC3E}">
        <p14:creationId xmlns:p14="http://schemas.microsoft.com/office/powerpoint/2010/main" val="4252901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32</a:t>
            </a:fld>
            <a:endParaRPr lang="en-US"/>
          </a:p>
        </p:txBody>
      </p:sp>
    </p:spTree>
    <p:extLst>
      <p:ext uri="{BB962C8B-B14F-4D97-AF65-F5344CB8AC3E}">
        <p14:creationId xmlns:p14="http://schemas.microsoft.com/office/powerpoint/2010/main" val="2354699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33</a:t>
            </a:fld>
            <a:endParaRPr lang="en-US"/>
          </a:p>
        </p:txBody>
      </p:sp>
    </p:spTree>
    <p:extLst>
      <p:ext uri="{BB962C8B-B14F-4D97-AF65-F5344CB8AC3E}">
        <p14:creationId xmlns:p14="http://schemas.microsoft.com/office/powerpoint/2010/main" val="112039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3</a:t>
            </a:fld>
            <a:endParaRPr lang="en-US"/>
          </a:p>
        </p:txBody>
      </p:sp>
    </p:spTree>
    <p:extLst>
      <p:ext uri="{BB962C8B-B14F-4D97-AF65-F5344CB8AC3E}">
        <p14:creationId xmlns:p14="http://schemas.microsoft.com/office/powerpoint/2010/main" val="300194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4</a:t>
            </a:fld>
            <a:endParaRPr lang="en-US"/>
          </a:p>
        </p:txBody>
      </p:sp>
    </p:spTree>
    <p:extLst>
      <p:ext uri="{BB962C8B-B14F-4D97-AF65-F5344CB8AC3E}">
        <p14:creationId xmlns:p14="http://schemas.microsoft.com/office/powerpoint/2010/main" val="261926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5</a:t>
            </a:fld>
            <a:endParaRPr lang="en-US"/>
          </a:p>
        </p:txBody>
      </p:sp>
    </p:spTree>
    <p:extLst>
      <p:ext uri="{BB962C8B-B14F-4D97-AF65-F5344CB8AC3E}">
        <p14:creationId xmlns:p14="http://schemas.microsoft.com/office/powerpoint/2010/main" val="542643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63952-BBA8-4838-A0CF-80F9272645AB}" type="slidenum">
              <a:rPr lang="en-US" smtClean="0"/>
              <a:t>10</a:t>
            </a:fld>
            <a:endParaRPr lang="en-US"/>
          </a:p>
        </p:txBody>
      </p:sp>
    </p:spTree>
    <p:extLst>
      <p:ext uri="{BB962C8B-B14F-4D97-AF65-F5344CB8AC3E}">
        <p14:creationId xmlns:p14="http://schemas.microsoft.com/office/powerpoint/2010/main" val="3534265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63952-BBA8-4838-A0CF-80F9272645AB}" type="slidenum">
              <a:rPr lang="en-US" smtClean="0"/>
              <a:t>11</a:t>
            </a:fld>
            <a:endParaRPr lang="en-US"/>
          </a:p>
        </p:txBody>
      </p:sp>
    </p:spTree>
    <p:extLst>
      <p:ext uri="{BB962C8B-B14F-4D97-AF65-F5344CB8AC3E}">
        <p14:creationId xmlns:p14="http://schemas.microsoft.com/office/powerpoint/2010/main" val="358937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availability of category</a:t>
            </a:r>
            <a:r>
              <a:rPr lang="en-US" u="sng" dirty="0">
                <a:solidFill>
                  <a:srgbClr val="FF0000"/>
                </a:solidFill>
              </a:rPr>
              <a:t> (Life Science, Physical Science, Earth and Space Science)</a:t>
            </a:r>
            <a:r>
              <a:rPr lang="en-US" dirty="0"/>
              <a:t> and group level scores has not yet been determined for the 2018-2019 Science Assessment (implementation).</a:t>
            </a:r>
          </a:p>
          <a:p>
            <a:r>
              <a:rPr lang="en-US" dirty="0"/>
              <a:t>We strive to provided group (classroom and disaggregated student group reports) performance by standard/performance expectation at in the future.</a:t>
            </a:r>
          </a:p>
        </p:txBody>
      </p:sp>
      <p:sp>
        <p:nvSpPr>
          <p:cNvPr id="4" name="Slide Number Placeholder 3"/>
          <p:cNvSpPr>
            <a:spLocks noGrp="1"/>
          </p:cNvSpPr>
          <p:nvPr>
            <p:ph type="sldNum" sz="quarter" idx="5"/>
          </p:nvPr>
        </p:nvSpPr>
        <p:spPr/>
        <p:txBody>
          <a:bodyPr/>
          <a:lstStyle/>
          <a:p>
            <a:fld id="{E2B63952-BBA8-4838-A0CF-80F9272645AB}" type="slidenum">
              <a:rPr lang="en-US" smtClean="0"/>
              <a:t>12</a:t>
            </a:fld>
            <a:endParaRPr lang="en-US"/>
          </a:p>
        </p:txBody>
      </p:sp>
    </p:spTree>
    <p:extLst>
      <p:ext uri="{BB962C8B-B14F-4D97-AF65-F5344CB8AC3E}">
        <p14:creationId xmlns:p14="http://schemas.microsoft.com/office/powerpoint/2010/main" val="3907232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previous score reporting categories, the new reporting categories are three dimensional and scores represent not only student understanding of science content, but also their knowledge and skills with science and engineering practices and cross-cutting concepts. </a:t>
            </a:r>
          </a:p>
        </p:txBody>
      </p:sp>
      <p:sp>
        <p:nvSpPr>
          <p:cNvPr id="4" name="Slide Number Placeholder 3"/>
          <p:cNvSpPr>
            <a:spLocks noGrp="1"/>
          </p:cNvSpPr>
          <p:nvPr>
            <p:ph type="sldNum" sz="quarter" idx="5"/>
          </p:nvPr>
        </p:nvSpPr>
        <p:spPr/>
        <p:txBody>
          <a:bodyPr/>
          <a:lstStyle/>
          <a:p>
            <a:fld id="{E2B63952-BBA8-4838-A0CF-80F9272645AB}" type="slidenum">
              <a:rPr lang="en-US" smtClean="0"/>
              <a:t>13</a:t>
            </a:fld>
            <a:endParaRPr lang="en-US"/>
          </a:p>
        </p:txBody>
      </p:sp>
    </p:spTree>
    <p:extLst>
      <p:ext uri="{BB962C8B-B14F-4D97-AF65-F5344CB8AC3E}">
        <p14:creationId xmlns:p14="http://schemas.microsoft.com/office/powerpoint/2010/main" val="1294177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Logo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spTree>
    <p:extLst>
      <p:ext uri="{BB962C8B-B14F-4D97-AF65-F5344CB8AC3E}">
        <p14:creationId xmlns:p14="http://schemas.microsoft.com/office/powerpoint/2010/main" val="268481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2834"/>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1992834"/>
            <a:ext cx="4629150" cy="38682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3593039"/>
            <a:ext cx="2949178" cy="227595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031801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9813"/>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391" y="1999818"/>
            <a:ext cx="4629150" cy="386123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629841" y="3613977"/>
            <a:ext cx="2949178" cy="228991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224008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Logo/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4462480"/>
            <a:ext cx="7886700" cy="1325563"/>
          </a:xfrm>
        </p:spPr>
        <p:txBody>
          <a:bodyPr/>
          <a:lstStyle>
            <a:lvl1pPr algn="ctr">
              <a:defRPr>
                <a:solidFill>
                  <a:schemeClr val="tx1"/>
                </a:solidFill>
              </a:defRPr>
            </a:lvl1pPr>
          </a:lstStyle>
          <a:p>
            <a:r>
              <a:rPr lang="en-US" dirty="0"/>
              <a:t>CLICK TO EDIT MASTER TITLE STYLE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spTree>
    <p:extLst>
      <p:ext uri="{BB962C8B-B14F-4D97-AF65-F5344CB8AC3E}">
        <p14:creationId xmlns:p14="http://schemas.microsoft.com/office/powerpoint/2010/main" val="400389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82367"/>
            <a:ext cx="6858000" cy="2274477"/>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4348915"/>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95682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982363"/>
            <a:ext cx="7886700" cy="258011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9293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3427255"/>
            <a:ext cx="3886200" cy="2749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3427255"/>
            <a:ext cx="3886200" cy="2749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391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002541"/>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3440161"/>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4341655"/>
            <a:ext cx="3868340" cy="1848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3440161"/>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4341655"/>
            <a:ext cx="3887391" cy="1848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081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2292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r="-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spTree>
    <p:extLst>
      <p:ext uri="{BB962C8B-B14F-4D97-AF65-F5344CB8AC3E}">
        <p14:creationId xmlns:p14="http://schemas.microsoft.com/office/powerpoint/2010/main" val="293217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99848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3427255"/>
            <a:ext cx="7886700" cy="27497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spTree>
    <p:extLst>
      <p:ext uri="{BB962C8B-B14F-4D97-AF65-F5344CB8AC3E}">
        <p14:creationId xmlns:p14="http://schemas.microsoft.com/office/powerpoint/2010/main" val="26040774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oregon.gov/ode/educator-resources/assessment/Pages/Science.aspx"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oaksportal.org/"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1.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4.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oregon.gov/ode/educator-resources/assessment/Pages/Science.aspx"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oregon.gov/ode/educator-resources/assessment/Pages/Assessment-Administration.aspx"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87E8D-1734-8941-A65A-3A073BD5FBF7}"/>
              </a:ext>
            </a:extLst>
          </p:cNvPr>
          <p:cNvSpPr>
            <a:spLocks noGrp="1"/>
          </p:cNvSpPr>
          <p:nvPr>
            <p:ph type="title"/>
          </p:nvPr>
        </p:nvSpPr>
        <p:spPr/>
        <p:txBody>
          <a:bodyPr>
            <a:normAutofit/>
          </a:bodyPr>
          <a:lstStyle/>
          <a:p>
            <a:r>
              <a:rPr lang="en-US" dirty="0"/>
              <a:t>Oregon Science Assessment</a:t>
            </a:r>
            <a:br>
              <a:rPr lang="en-US" dirty="0"/>
            </a:br>
            <a:r>
              <a:rPr lang="en-US" sz="3600" dirty="0"/>
              <a:t>2018-2019 School Year</a:t>
            </a:r>
          </a:p>
        </p:txBody>
      </p:sp>
    </p:spTree>
    <p:extLst>
      <p:ext uri="{BB962C8B-B14F-4D97-AF65-F5344CB8AC3E}">
        <p14:creationId xmlns:p14="http://schemas.microsoft.com/office/powerpoint/2010/main" val="2662264733"/>
      </p:ext>
    </p:extLst>
  </p:cSld>
  <p:clrMapOvr>
    <a:masterClrMapping/>
  </p:clrMapOvr>
  <mc:AlternateContent xmlns:mc="http://schemas.openxmlformats.org/markup-compatibility/2006" xmlns:p14="http://schemas.microsoft.com/office/powerpoint/2010/main">
    <mc:Choice Requires="p14">
      <p:transition spd="slow" p14:dur="2000" advTm="5863"/>
    </mc:Choice>
    <mc:Fallback xmlns="">
      <p:transition spd="slow" advTm="58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EF17-209C-E042-8D82-23B2E20F430D}"/>
              </a:ext>
            </a:extLst>
          </p:cNvPr>
          <p:cNvSpPr>
            <a:spLocks noGrp="1"/>
          </p:cNvSpPr>
          <p:nvPr>
            <p:ph type="title"/>
          </p:nvPr>
        </p:nvSpPr>
        <p:spPr>
          <a:xfrm>
            <a:off x="149902" y="1998486"/>
            <a:ext cx="8844196" cy="654773"/>
          </a:xfrm>
        </p:spPr>
        <p:txBody>
          <a:bodyPr>
            <a:normAutofit/>
          </a:bodyPr>
          <a:lstStyle/>
          <a:p>
            <a:r>
              <a:rPr lang="en-US" sz="4000" dirty="0"/>
              <a:t>Constraints for all Science Assessments</a:t>
            </a:r>
          </a:p>
        </p:txBody>
      </p:sp>
      <p:sp>
        <p:nvSpPr>
          <p:cNvPr id="3" name="Content Placeholder 2">
            <a:extLst>
              <a:ext uri="{FF2B5EF4-FFF2-40B4-BE49-F238E27FC236}">
                <a16:creationId xmlns:a16="http://schemas.microsoft.com/office/drawing/2014/main" id="{7BE5C6B9-5FB0-7042-885E-83659BDD235A}"/>
              </a:ext>
            </a:extLst>
          </p:cNvPr>
          <p:cNvSpPr>
            <a:spLocks noGrp="1"/>
          </p:cNvSpPr>
          <p:nvPr>
            <p:ph idx="1"/>
          </p:nvPr>
        </p:nvSpPr>
        <p:spPr>
          <a:xfrm>
            <a:off x="284813" y="2521876"/>
            <a:ext cx="8709285" cy="4150511"/>
          </a:xfrm>
        </p:spPr>
        <p:txBody>
          <a:bodyPr>
            <a:noAutofit/>
          </a:bodyPr>
          <a:lstStyle/>
          <a:p>
            <a:r>
              <a:rPr lang="en-US" dirty="0"/>
              <a:t>Each cluster/task will be from a different </a:t>
            </a:r>
            <a:br>
              <a:rPr lang="en-US" dirty="0"/>
            </a:br>
            <a:r>
              <a:rPr lang="en-US" b="1" dirty="0"/>
              <a:t>D</a:t>
            </a:r>
            <a:r>
              <a:rPr lang="en-US" dirty="0"/>
              <a:t>isciplinary </a:t>
            </a:r>
            <a:r>
              <a:rPr lang="en-US" b="1" dirty="0"/>
              <a:t>C</a:t>
            </a:r>
            <a:r>
              <a:rPr lang="en-US" dirty="0"/>
              <a:t>ore </a:t>
            </a:r>
            <a:r>
              <a:rPr lang="en-US" b="1" dirty="0"/>
              <a:t>I</a:t>
            </a:r>
            <a:r>
              <a:rPr lang="en-US" dirty="0"/>
              <a:t>dea (DCI)- </a:t>
            </a:r>
          </a:p>
          <a:p>
            <a:pPr lvl="1"/>
            <a:r>
              <a:rPr lang="en-US" sz="2000" dirty="0"/>
              <a:t>Example  of a DCI: PS1: Structures and Properties of Matter</a:t>
            </a:r>
          </a:p>
          <a:p>
            <a:r>
              <a:rPr lang="en-US" dirty="0"/>
              <a:t>No more than three stand-alone/independent items on a student’s assessment will be from the same DCI</a:t>
            </a:r>
          </a:p>
          <a:p>
            <a:r>
              <a:rPr lang="en-US" dirty="0"/>
              <a:t>No more than one cluster/task or stand-alone/independent item will be from the same standard/performance expectation. </a:t>
            </a:r>
          </a:p>
          <a:p>
            <a:pPr lvl="1"/>
            <a:r>
              <a:rPr lang="en-US" dirty="0"/>
              <a:t>Example: MS-PS1-1, MS-PS1-2, MS-PS1-3, </a:t>
            </a:r>
          </a:p>
        </p:txBody>
      </p:sp>
      <p:sp>
        <p:nvSpPr>
          <p:cNvPr id="4" name="Rectangle 3">
            <a:extLst>
              <a:ext uri="{FF2B5EF4-FFF2-40B4-BE49-F238E27FC236}">
                <a16:creationId xmlns:a16="http://schemas.microsoft.com/office/drawing/2014/main" id="{577EB508-8203-3F43-AD51-1CF840ACD9BC}"/>
              </a:ext>
            </a:extLst>
          </p:cNvPr>
          <p:cNvSpPr/>
          <p:nvPr/>
        </p:nvSpPr>
        <p:spPr>
          <a:xfrm flipH="1">
            <a:off x="7507262" y="1682114"/>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329771799"/>
      </p:ext>
    </p:extLst>
  </p:cSld>
  <p:clrMapOvr>
    <a:masterClrMapping/>
  </p:clrMapOvr>
  <mc:AlternateContent xmlns:mc="http://schemas.openxmlformats.org/markup-compatibility/2006" xmlns:p14="http://schemas.microsoft.com/office/powerpoint/2010/main">
    <mc:Choice Requires="p14">
      <p:transition spd="slow" p14:dur="2000" advTm="26412"/>
    </mc:Choice>
    <mc:Fallback xmlns="">
      <p:transition spd="slow" advTm="2641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483D-49A0-A84E-9A46-0FD44D4FF72F}"/>
              </a:ext>
            </a:extLst>
          </p:cNvPr>
          <p:cNvSpPr>
            <a:spLocks noGrp="1"/>
          </p:cNvSpPr>
          <p:nvPr>
            <p:ph type="title"/>
          </p:nvPr>
        </p:nvSpPr>
        <p:spPr>
          <a:xfrm>
            <a:off x="-119921" y="1998486"/>
            <a:ext cx="9368852" cy="1325563"/>
          </a:xfrm>
        </p:spPr>
        <p:txBody>
          <a:bodyPr/>
          <a:lstStyle/>
          <a:p>
            <a:pPr algn="ctr"/>
            <a:r>
              <a:rPr lang="en-US" dirty="0"/>
              <a:t>Constraints for all Science Assessments </a:t>
            </a:r>
            <a:r>
              <a:rPr lang="en-US" b="0" dirty="0"/>
              <a:t>(continued)</a:t>
            </a:r>
          </a:p>
        </p:txBody>
      </p:sp>
      <p:sp>
        <p:nvSpPr>
          <p:cNvPr id="3" name="Content Placeholder 2">
            <a:extLst>
              <a:ext uri="{FF2B5EF4-FFF2-40B4-BE49-F238E27FC236}">
                <a16:creationId xmlns:a16="http://schemas.microsoft.com/office/drawing/2014/main" id="{97F0D5CC-C500-7E4A-B591-638BDCDD3947}"/>
              </a:ext>
            </a:extLst>
          </p:cNvPr>
          <p:cNvSpPr>
            <a:spLocks noGrp="1"/>
          </p:cNvSpPr>
          <p:nvPr>
            <p:ph idx="1"/>
          </p:nvPr>
        </p:nvSpPr>
        <p:spPr>
          <a:xfrm>
            <a:off x="194871" y="3207894"/>
            <a:ext cx="8829207" cy="3417757"/>
          </a:xfrm>
        </p:spPr>
        <p:txBody>
          <a:bodyPr>
            <a:normAutofit lnSpcReduction="10000"/>
          </a:bodyPr>
          <a:lstStyle/>
          <a:p>
            <a:r>
              <a:rPr lang="en-US" dirty="0"/>
              <a:t>All items will appear in random order regardless of reporting category or type of item.</a:t>
            </a:r>
          </a:p>
          <a:p>
            <a:r>
              <a:rPr lang="en-US" dirty="0"/>
              <a:t>Field test items [either one cluster/task or five stand-alone/independent item(s)] will be placed in a random position within each student assessment in addition to the operational items listed in the blueprint summary.*</a:t>
            </a:r>
          </a:p>
          <a:p>
            <a:pPr marL="457189" lvl="1" indent="0">
              <a:buNone/>
            </a:pPr>
            <a:endParaRPr lang="en-US" dirty="0"/>
          </a:p>
          <a:p>
            <a:pPr marL="457189" lvl="1" indent="0">
              <a:buNone/>
            </a:pPr>
            <a:r>
              <a:rPr lang="en-US" dirty="0"/>
              <a:t>*Field test items do not count         </a:t>
            </a:r>
          </a:p>
          <a:p>
            <a:pPr marL="457189" lvl="1" indent="0">
              <a:buNone/>
            </a:pPr>
            <a:r>
              <a:rPr lang="en-US" dirty="0"/>
              <a:t>toward the student’s final score.</a:t>
            </a:r>
          </a:p>
        </p:txBody>
      </p:sp>
      <p:sp>
        <p:nvSpPr>
          <p:cNvPr id="5" name="Rectangle 4">
            <a:extLst>
              <a:ext uri="{FF2B5EF4-FFF2-40B4-BE49-F238E27FC236}">
                <a16:creationId xmlns:a16="http://schemas.microsoft.com/office/drawing/2014/main" id="{19A4FA76-ECD3-CA49-9260-010CD4E3D291}"/>
              </a:ext>
            </a:extLst>
          </p:cNvPr>
          <p:cNvSpPr/>
          <p:nvPr/>
        </p:nvSpPr>
        <p:spPr>
          <a:xfrm flipH="1">
            <a:off x="7899816" y="3198167"/>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
        <p:nvSpPr>
          <p:cNvPr id="6" name="Rectangle 5">
            <a:extLst>
              <a:ext uri="{FF2B5EF4-FFF2-40B4-BE49-F238E27FC236}">
                <a16:creationId xmlns:a16="http://schemas.microsoft.com/office/drawing/2014/main" id="{44C89ECF-B7CB-7645-99DA-50B01B907315}"/>
              </a:ext>
            </a:extLst>
          </p:cNvPr>
          <p:cNvSpPr/>
          <p:nvPr/>
        </p:nvSpPr>
        <p:spPr>
          <a:xfrm flipH="1">
            <a:off x="8091878" y="4062065"/>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
        <p:nvSpPr>
          <p:cNvPr id="7" name="Rectangle 6">
            <a:extLst>
              <a:ext uri="{FF2B5EF4-FFF2-40B4-BE49-F238E27FC236}">
                <a16:creationId xmlns:a16="http://schemas.microsoft.com/office/drawing/2014/main" id="{D8125C11-3C25-7541-9780-632B538EAEB4}"/>
              </a:ext>
            </a:extLst>
          </p:cNvPr>
          <p:cNvSpPr/>
          <p:nvPr/>
        </p:nvSpPr>
        <p:spPr>
          <a:xfrm>
            <a:off x="5039118" y="5788845"/>
            <a:ext cx="1564724" cy="461665"/>
          </a:xfrm>
          <a:prstGeom prst="rect">
            <a:avLst/>
          </a:prstGeom>
          <a:noFill/>
        </p:spPr>
        <p:txBody>
          <a:bodyPr wrap="none" lIns="91440" tIns="45720" rIns="91440" bIns="45720">
            <a:spAutoFit/>
          </a:bodyPr>
          <a:lstStyle/>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 Change</a:t>
            </a:r>
          </a:p>
        </p:txBody>
      </p:sp>
    </p:spTree>
    <p:extLst>
      <p:ext uri="{BB962C8B-B14F-4D97-AF65-F5344CB8AC3E}">
        <p14:creationId xmlns:p14="http://schemas.microsoft.com/office/powerpoint/2010/main" val="2698091736"/>
      </p:ext>
    </p:extLst>
  </p:cSld>
  <p:clrMapOvr>
    <a:masterClrMapping/>
  </p:clrMapOvr>
  <mc:AlternateContent xmlns:mc="http://schemas.openxmlformats.org/markup-compatibility/2006" xmlns:p14="http://schemas.microsoft.com/office/powerpoint/2010/main">
    <mc:Choice Requires="p14">
      <p:transition spd="slow" p14:dur="2000" advTm="23864"/>
    </mc:Choice>
    <mc:Fallback xmlns="">
      <p:transition spd="slow" advTm="2386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6B51A-B24F-2641-86F2-CB2BE21C6A90}"/>
              </a:ext>
            </a:extLst>
          </p:cNvPr>
          <p:cNvSpPr>
            <a:spLocks noGrp="1"/>
          </p:cNvSpPr>
          <p:nvPr>
            <p:ph type="title"/>
          </p:nvPr>
        </p:nvSpPr>
        <p:spPr>
          <a:xfrm>
            <a:off x="0" y="2036341"/>
            <a:ext cx="9144000" cy="892597"/>
          </a:xfrm>
        </p:spPr>
        <p:txBody>
          <a:bodyPr>
            <a:normAutofit fontScale="90000"/>
          </a:bodyPr>
          <a:lstStyle/>
          <a:p>
            <a:r>
              <a:rPr lang="en-US" dirty="0"/>
              <a:t>2018-2019 Science Assessment Scoring</a:t>
            </a:r>
          </a:p>
        </p:txBody>
      </p:sp>
      <p:sp>
        <p:nvSpPr>
          <p:cNvPr id="3" name="Content Placeholder 2">
            <a:extLst>
              <a:ext uri="{FF2B5EF4-FFF2-40B4-BE49-F238E27FC236}">
                <a16:creationId xmlns:a16="http://schemas.microsoft.com/office/drawing/2014/main" id="{C824AA7C-BC99-BB4D-B2C4-7B51EB7D363D}"/>
              </a:ext>
            </a:extLst>
          </p:cNvPr>
          <p:cNvSpPr>
            <a:spLocks noGrp="1"/>
          </p:cNvSpPr>
          <p:nvPr>
            <p:ph idx="1"/>
          </p:nvPr>
        </p:nvSpPr>
        <p:spPr>
          <a:xfrm>
            <a:off x="179882" y="2758190"/>
            <a:ext cx="8335468" cy="3418773"/>
          </a:xfrm>
        </p:spPr>
        <p:txBody>
          <a:bodyPr>
            <a:normAutofit fontScale="92500" lnSpcReduction="10000"/>
          </a:bodyPr>
          <a:lstStyle/>
          <a:p>
            <a:r>
              <a:rPr lang="en-US" dirty="0"/>
              <a:t>Individual Students </a:t>
            </a:r>
            <a:r>
              <a:rPr lang="en-US" u="sng" dirty="0"/>
              <a:t>will receive </a:t>
            </a:r>
            <a:r>
              <a:rPr lang="en-US" dirty="0"/>
              <a:t>a composite science score in Fall 2019</a:t>
            </a:r>
          </a:p>
          <a:p>
            <a:pPr lvl="1"/>
            <a:r>
              <a:rPr lang="en-US" dirty="0"/>
              <a:t>Individual students </a:t>
            </a:r>
            <a:r>
              <a:rPr lang="en-US" u="sng" dirty="0"/>
              <a:t>may*</a:t>
            </a:r>
            <a:r>
              <a:rPr lang="en-US" dirty="0"/>
              <a:t> also receive category scores </a:t>
            </a:r>
          </a:p>
          <a:p>
            <a:pPr marL="457189" lvl="1" indent="0">
              <a:buNone/>
            </a:pPr>
            <a:endParaRPr lang="en-US" dirty="0"/>
          </a:p>
          <a:p>
            <a:r>
              <a:rPr lang="en-US" dirty="0"/>
              <a:t>Group level scores </a:t>
            </a:r>
            <a:r>
              <a:rPr lang="en-US" u="sng" dirty="0"/>
              <a:t>may*</a:t>
            </a:r>
            <a:r>
              <a:rPr lang="en-US" dirty="0"/>
              <a:t> consist of DCI relative performance (strength and weakness). </a:t>
            </a:r>
          </a:p>
          <a:p>
            <a:r>
              <a:rPr lang="en-US" dirty="0"/>
              <a:t>In the future (beyond 2018-19) </a:t>
            </a:r>
            <a:r>
              <a:rPr lang="en-US" u="sng" dirty="0"/>
              <a:t>group</a:t>
            </a:r>
            <a:r>
              <a:rPr lang="en-US" dirty="0"/>
              <a:t> level scores </a:t>
            </a:r>
            <a:r>
              <a:rPr lang="en-US" u="sng" dirty="0"/>
              <a:t>may</a:t>
            </a:r>
            <a:r>
              <a:rPr lang="en-US" dirty="0"/>
              <a:t> contain relative performance by standard (performance expectation).</a:t>
            </a:r>
          </a:p>
          <a:p>
            <a:endParaRPr lang="en-US" dirty="0"/>
          </a:p>
        </p:txBody>
      </p:sp>
      <p:sp>
        <p:nvSpPr>
          <p:cNvPr id="4" name="TextBox 3">
            <a:extLst>
              <a:ext uri="{FF2B5EF4-FFF2-40B4-BE49-F238E27FC236}">
                <a16:creationId xmlns:a16="http://schemas.microsoft.com/office/drawing/2014/main" id="{6333C86A-2A66-5E46-BFCA-372B8364E7E5}"/>
              </a:ext>
            </a:extLst>
          </p:cNvPr>
          <p:cNvSpPr txBox="1"/>
          <p:nvPr/>
        </p:nvSpPr>
        <p:spPr>
          <a:xfrm>
            <a:off x="1728788" y="5992297"/>
            <a:ext cx="5686424" cy="369332"/>
          </a:xfrm>
          <a:prstGeom prst="rect">
            <a:avLst/>
          </a:prstGeom>
          <a:noFill/>
        </p:spPr>
        <p:txBody>
          <a:bodyPr wrap="square" rtlCol="0">
            <a:spAutoFit/>
          </a:bodyPr>
          <a:lstStyle/>
          <a:p>
            <a:r>
              <a:rPr lang="en-US" dirty="0"/>
              <a:t>*Availability of scores TBD for 2018-2019 school year</a:t>
            </a:r>
          </a:p>
        </p:txBody>
      </p:sp>
      <p:sp>
        <p:nvSpPr>
          <p:cNvPr id="5" name="Rectangle 4">
            <a:extLst>
              <a:ext uri="{FF2B5EF4-FFF2-40B4-BE49-F238E27FC236}">
                <a16:creationId xmlns:a16="http://schemas.microsoft.com/office/drawing/2014/main" id="{40ADBBA0-595F-D14E-B143-337ACAFC21A8}"/>
              </a:ext>
            </a:extLst>
          </p:cNvPr>
          <p:cNvSpPr/>
          <p:nvPr/>
        </p:nvSpPr>
        <p:spPr>
          <a:xfrm flipH="1">
            <a:off x="7690891" y="1704768"/>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3542893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7DC3-EB09-FD47-B513-6A86767AB772}"/>
              </a:ext>
            </a:extLst>
          </p:cNvPr>
          <p:cNvSpPr>
            <a:spLocks noGrp="1"/>
          </p:cNvSpPr>
          <p:nvPr>
            <p:ph type="title"/>
          </p:nvPr>
        </p:nvSpPr>
        <p:spPr>
          <a:xfrm>
            <a:off x="157160" y="1527496"/>
            <a:ext cx="8829675" cy="1325563"/>
          </a:xfrm>
        </p:spPr>
        <p:txBody>
          <a:bodyPr/>
          <a:lstStyle/>
          <a:p>
            <a:r>
              <a:rPr lang="en-US" dirty="0"/>
              <a:t>Reporting Categories- Student Level*</a:t>
            </a:r>
          </a:p>
        </p:txBody>
      </p:sp>
      <p:sp>
        <p:nvSpPr>
          <p:cNvPr id="3" name="Content Placeholder 2">
            <a:extLst>
              <a:ext uri="{FF2B5EF4-FFF2-40B4-BE49-F238E27FC236}">
                <a16:creationId xmlns:a16="http://schemas.microsoft.com/office/drawing/2014/main" id="{05375F27-5AA2-9E4B-B318-DF136E9BAC6B}"/>
              </a:ext>
            </a:extLst>
          </p:cNvPr>
          <p:cNvSpPr>
            <a:spLocks noGrp="1"/>
          </p:cNvSpPr>
          <p:nvPr>
            <p:ph sz="half" idx="1"/>
          </p:nvPr>
        </p:nvSpPr>
        <p:spPr>
          <a:xfrm>
            <a:off x="1539475" y="2570337"/>
            <a:ext cx="6065043" cy="1518681"/>
          </a:xfrm>
          <a:solidFill>
            <a:srgbClr val="FEA63B"/>
          </a:solidFill>
          <a:ln>
            <a:solidFill>
              <a:schemeClr val="tx1"/>
            </a:solidFill>
          </a:ln>
        </p:spPr>
        <p:txBody>
          <a:bodyPr>
            <a:noAutofit/>
          </a:bodyPr>
          <a:lstStyle/>
          <a:p>
            <a:pPr algn="ctr"/>
            <a:r>
              <a:rPr lang="en-US" sz="3200" dirty="0"/>
              <a:t>3-Dimensional Physical Science</a:t>
            </a:r>
          </a:p>
          <a:p>
            <a:pPr algn="ctr"/>
            <a:r>
              <a:rPr lang="en-US" sz="3200" dirty="0"/>
              <a:t>3-Dimensional Life Science</a:t>
            </a:r>
          </a:p>
          <a:p>
            <a:pPr algn="ctr"/>
            <a:r>
              <a:rPr lang="en-US" sz="3200" dirty="0"/>
              <a:t>3-Dimensional Earth Science</a:t>
            </a:r>
          </a:p>
        </p:txBody>
      </p:sp>
      <p:sp>
        <p:nvSpPr>
          <p:cNvPr id="4" name="Content Placeholder 3">
            <a:extLst>
              <a:ext uri="{FF2B5EF4-FFF2-40B4-BE49-F238E27FC236}">
                <a16:creationId xmlns:a16="http://schemas.microsoft.com/office/drawing/2014/main" id="{38BDC8F5-FDD7-284F-B155-8C25AADEACB2}"/>
              </a:ext>
            </a:extLst>
          </p:cNvPr>
          <p:cNvSpPr>
            <a:spLocks noGrp="1"/>
          </p:cNvSpPr>
          <p:nvPr>
            <p:ph sz="half" idx="2"/>
          </p:nvPr>
        </p:nvSpPr>
        <p:spPr>
          <a:xfrm>
            <a:off x="2535459" y="4818303"/>
            <a:ext cx="4243390" cy="1403349"/>
          </a:xfrm>
          <a:solidFill>
            <a:srgbClr val="BA80C3"/>
          </a:solidFill>
        </p:spPr>
        <p:txBody>
          <a:bodyPr>
            <a:normAutofit fontScale="70000" lnSpcReduction="20000"/>
          </a:bodyPr>
          <a:lstStyle/>
          <a:p>
            <a:pPr marL="0" indent="0">
              <a:buNone/>
            </a:pPr>
            <a:r>
              <a:rPr lang="en-US" b="1" u="sng" dirty="0"/>
              <a:t>Embedded</a:t>
            </a:r>
            <a:r>
              <a:rPr lang="en-US" dirty="0"/>
              <a:t> within each category:</a:t>
            </a:r>
          </a:p>
          <a:p>
            <a:r>
              <a:rPr lang="en-US" dirty="0"/>
              <a:t>Disciplinary Core Ideas</a:t>
            </a:r>
          </a:p>
          <a:p>
            <a:r>
              <a:rPr lang="en-US" dirty="0"/>
              <a:t>Science and Engineering Practices</a:t>
            </a:r>
          </a:p>
          <a:p>
            <a:r>
              <a:rPr lang="en-US" dirty="0"/>
              <a:t>Cross-Cutting Concepts</a:t>
            </a:r>
          </a:p>
        </p:txBody>
      </p:sp>
      <p:sp>
        <p:nvSpPr>
          <p:cNvPr id="5" name="Down Arrow 4" descr="shape" title="down arrow">
            <a:extLst>
              <a:ext uri="{FF2B5EF4-FFF2-40B4-BE49-F238E27FC236}">
                <a16:creationId xmlns:a16="http://schemas.microsoft.com/office/drawing/2014/main" id="{70016844-8858-5D44-BE23-AC8181A5455F}"/>
              </a:ext>
            </a:extLst>
          </p:cNvPr>
          <p:cNvSpPr/>
          <p:nvPr/>
        </p:nvSpPr>
        <p:spPr>
          <a:xfrm>
            <a:off x="4414838" y="4152743"/>
            <a:ext cx="484632" cy="5478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E14A96B-7710-F046-B897-9E2EE7D34124}"/>
              </a:ext>
            </a:extLst>
          </p:cNvPr>
          <p:cNvSpPr txBox="1"/>
          <p:nvPr/>
        </p:nvSpPr>
        <p:spPr>
          <a:xfrm>
            <a:off x="800100" y="6221652"/>
            <a:ext cx="7943847" cy="338554"/>
          </a:xfrm>
          <a:prstGeom prst="rect">
            <a:avLst/>
          </a:prstGeom>
          <a:noFill/>
          <a:ln>
            <a:solidFill>
              <a:schemeClr val="tx1"/>
            </a:solidFill>
          </a:ln>
        </p:spPr>
        <p:txBody>
          <a:bodyPr wrap="square" rtlCol="0">
            <a:spAutoFit/>
          </a:bodyPr>
          <a:lstStyle/>
          <a:p>
            <a:r>
              <a:rPr lang="en-US" sz="1600" i="1" dirty="0"/>
              <a:t>* It has yet TBD whether students will receive category scores for the 2018-2019 assessment.</a:t>
            </a:r>
          </a:p>
        </p:txBody>
      </p:sp>
      <p:sp>
        <p:nvSpPr>
          <p:cNvPr id="7" name="Rectangle 6">
            <a:extLst>
              <a:ext uri="{FF2B5EF4-FFF2-40B4-BE49-F238E27FC236}">
                <a16:creationId xmlns:a16="http://schemas.microsoft.com/office/drawing/2014/main" id="{D7514EBD-1316-F14F-9E2F-6472FD267DA2}"/>
              </a:ext>
            </a:extLst>
          </p:cNvPr>
          <p:cNvSpPr/>
          <p:nvPr/>
        </p:nvSpPr>
        <p:spPr>
          <a:xfrm flipH="1">
            <a:off x="7186143" y="1398015"/>
            <a:ext cx="1114894"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1324414828"/>
      </p:ext>
    </p:extLst>
  </p:cSld>
  <p:clrMapOvr>
    <a:masterClrMapping/>
  </p:clrMapOvr>
  <mc:AlternateContent xmlns:mc="http://schemas.openxmlformats.org/markup-compatibility/2006" xmlns:p14="http://schemas.microsoft.com/office/powerpoint/2010/main">
    <mc:Choice Requires="p14">
      <p:transition spd="slow" p14:dur="2000" advTm="29848"/>
    </mc:Choice>
    <mc:Fallback xmlns="">
      <p:transition spd="slow" advTm="2984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1B170-61D0-C945-B2CD-8B60AFDDD5AC}"/>
              </a:ext>
            </a:extLst>
          </p:cNvPr>
          <p:cNvSpPr>
            <a:spLocks noGrp="1"/>
          </p:cNvSpPr>
          <p:nvPr>
            <p:ph type="title" idx="4294967295"/>
          </p:nvPr>
        </p:nvSpPr>
        <p:spPr>
          <a:xfrm>
            <a:off x="0" y="719528"/>
            <a:ext cx="9144000" cy="704537"/>
          </a:xfrm>
        </p:spPr>
        <p:txBody>
          <a:bodyPr>
            <a:normAutofit/>
          </a:bodyPr>
          <a:lstStyle/>
          <a:p>
            <a:pPr algn="ctr"/>
            <a:r>
              <a:rPr lang="en-US" sz="4000" dirty="0"/>
              <a:t>Reporting Categories: Institution Level*</a:t>
            </a:r>
          </a:p>
        </p:txBody>
      </p:sp>
      <p:pic>
        <p:nvPicPr>
          <p:cNvPr id="5" name="Content Placeholder 4" descr="Image shows performance relative to proficiency and performance relative to the test as a whole table showing plus, minus and equal signs " title="image from ORS">
            <a:extLst>
              <a:ext uri="{FF2B5EF4-FFF2-40B4-BE49-F238E27FC236}">
                <a16:creationId xmlns:a16="http://schemas.microsoft.com/office/drawing/2014/main" id="{DB58B9B9-518E-CC46-8CED-953287D99C86}"/>
              </a:ext>
            </a:extLst>
          </p:cNvPr>
          <p:cNvPicPr>
            <a:picLocks noGrp="1" noChangeAspect="1"/>
          </p:cNvPicPr>
          <p:nvPr>
            <p:ph sz="half" idx="4294967295"/>
          </p:nvPr>
        </p:nvPicPr>
        <p:blipFill>
          <a:blip r:embed="rId3"/>
          <a:stretch>
            <a:fillRect/>
          </a:stretch>
        </p:blipFill>
        <p:spPr>
          <a:xfrm>
            <a:off x="5061155" y="1588958"/>
            <a:ext cx="3854245" cy="3822830"/>
          </a:xfrm>
          <a:prstGeom prst="rect">
            <a:avLst/>
          </a:prstGeom>
        </p:spPr>
      </p:pic>
      <p:sp>
        <p:nvSpPr>
          <p:cNvPr id="6" name="TextBox 5">
            <a:extLst>
              <a:ext uri="{FF2B5EF4-FFF2-40B4-BE49-F238E27FC236}">
                <a16:creationId xmlns:a16="http://schemas.microsoft.com/office/drawing/2014/main" id="{D5DEA725-9FD8-9C43-BD72-2670C7AF3028}"/>
              </a:ext>
            </a:extLst>
          </p:cNvPr>
          <p:cNvSpPr txBox="1"/>
          <p:nvPr/>
        </p:nvSpPr>
        <p:spPr>
          <a:xfrm>
            <a:off x="3864770" y="5798373"/>
            <a:ext cx="4843459" cy="602318"/>
          </a:xfrm>
          <a:prstGeom prst="rect">
            <a:avLst/>
          </a:prstGeom>
          <a:noFill/>
          <a:ln>
            <a:solidFill>
              <a:schemeClr val="tx1"/>
            </a:solidFill>
          </a:ln>
        </p:spPr>
        <p:txBody>
          <a:bodyPr wrap="square" rtlCol="0">
            <a:spAutoFit/>
          </a:bodyPr>
          <a:lstStyle/>
          <a:p>
            <a:r>
              <a:rPr lang="en-US" sz="1600" i="1" dirty="0"/>
              <a:t>*It has yet TBD whether students will receive category scores for the 2018-2019 science assessment.</a:t>
            </a:r>
          </a:p>
        </p:txBody>
      </p:sp>
      <p:sp>
        <p:nvSpPr>
          <p:cNvPr id="3" name="TextBox 2">
            <a:extLst>
              <a:ext uri="{FF2B5EF4-FFF2-40B4-BE49-F238E27FC236}">
                <a16:creationId xmlns:a16="http://schemas.microsoft.com/office/drawing/2014/main" id="{A573E163-1725-BD4A-93B1-7012314273A0}"/>
              </a:ext>
            </a:extLst>
          </p:cNvPr>
          <p:cNvSpPr txBox="1"/>
          <p:nvPr/>
        </p:nvSpPr>
        <p:spPr>
          <a:xfrm>
            <a:off x="149902" y="1409075"/>
            <a:ext cx="5501390" cy="4647426"/>
          </a:xfrm>
          <a:prstGeom prst="rect">
            <a:avLst/>
          </a:prstGeom>
          <a:noFill/>
        </p:spPr>
        <p:txBody>
          <a:bodyPr wrap="square" rtlCol="0">
            <a:spAutoFit/>
          </a:bodyPr>
          <a:lstStyle/>
          <a:p>
            <a:r>
              <a:rPr lang="en-US" sz="2400" b="1" dirty="0"/>
              <a:t>LS: Life Science</a:t>
            </a:r>
          </a:p>
          <a:p>
            <a:r>
              <a:rPr lang="en-US" sz="1600" dirty="0"/>
              <a:t>LS1: From Molecules to Organisms: Structures and Processes</a:t>
            </a:r>
          </a:p>
          <a:p>
            <a:r>
              <a:rPr lang="en-US" sz="1600" dirty="0"/>
              <a:t>LS2: Ecosystems: Interactions, Energy, and Dynamics</a:t>
            </a:r>
          </a:p>
          <a:p>
            <a:r>
              <a:rPr lang="en-US" sz="1600" dirty="0"/>
              <a:t>LS3: Heredity: Inheritance and Variation of Traits</a:t>
            </a:r>
          </a:p>
          <a:p>
            <a:r>
              <a:rPr lang="en-US" sz="1600" dirty="0"/>
              <a:t>LS4: Biological Evolution: Unity and Diversity</a:t>
            </a:r>
          </a:p>
          <a:p>
            <a:endParaRPr lang="en-US" sz="1600" dirty="0"/>
          </a:p>
          <a:p>
            <a:pPr lvl="0"/>
            <a:r>
              <a:rPr lang="en-US" sz="2400" b="1" dirty="0">
                <a:solidFill>
                  <a:prstClr val="black"/>
                </a:solidFill>
              </a:rPr>
              <a:t>ESS: Earth and Space Science</a:t>
            </a:r>
          </a:p>
          <a:p>
            <a:pPr lvl="0"/>
            <a:r>
              <a:rPr lang="en-US" sz="1600" dirty="0">
                <a:solidFill>
                  <a:prstClr val="black"/>
                </a:solidFill>
              </a:rPr>
              <a:t>ESS1: Earth’s Place in the Universe</a:t>
            </a:r>
          </a:p>
          <a:p>
            <a:pPr lvl="0"/>
            <a:r>
              <a:rPr lang="en-US" sz="1600" dirty="0">
                <a:solidFill>
                  <a:prstClr val="black"/>
                </a:solidFill>
              </a:rPr>
              <a:t>ESS2: Earth’s Systems</a:t>
            </a:r>
          </a:p>
          <a:p>
            <a:pPr lvl="0"/>
            <a:r>
              <a:rPr lang="en-US" sz="1600" dirty="0">
                <a:solidFill>
                  <a:prstClr val="black"/>
                </a:solidFill>
              </a:rPr>
              <a:t>ESS3: Earth and Human Activity</a:t>
            </a:r>
          </a:p>
          <a:p>
            <a:pPr lvl="0"/>
            <a:endParaRPr lang="en-US" sz="1600" dirty="0">
              <a:solidFill>
                <a:prstClr val="black"/>
              </a:solidFill>
            </a:endParaRPr>
          </a:p>
          <a:p>
            <a:pPr lvl="0"/>
            <a:r>
              <a:rPr lang="en-US" sz="2400" b="1" dirty="0">
                <a:solidFill>
                  <a:prstClr val="black"/>
                </a:solidFill>
              </a:rPr>
              <a:t>PS: Physical Science</a:t>
            </a:r>
          </a:p>
          <a:p>
            <a:pPr lvl="0"/>
            <a:r>
              <a:rPr lang="en-US" sz="1600" dirty="0">
                <a:solidFill>
                  <a:prstClr val="black"/>
                </a:solidFill>
              </a:rPr>
              <a:t>PS1: Matter and Its Interactions</a:t>
            </a:r>
          </a:p>
          <a:p>
            <a:pPr lvl="0"/>
            <a:r>
              <a:rPr lang="en-US" sz="1600" dirty="0">
                <a:solidFill>
                  <a:prstClr val="black"/>
                </a:solidFill>
              </a:rPr>
              <a:t>PS2: Motion and Stability: Forces and Interactions</a:t>
            </a:r>
          </a:p>
          <a:p>
            <a:pPr lvl="0"/>
            <a:r>
              <a:rPr lang="en-US" sz="1600" dirty="0">
                <a:solidFill>
                  <a:prstClr val="black"/>
                </a:solidFill>
              </a:rPr>
              <a:t>PS3: Energy</a:t>
            </a:r>
          </a:p>
          <a:p>
            <a:pPr marL="412750" lvl="0" indent="-398463"/>
            <a:r>
              <a:rPr lang="en-US" sz="1600" dirty="0">
                <a:solidFill>
                  <a:prstClr val="black"/>
                </a:solidFill>
              </a:rPr>
              <a:t>PS4: Waves and Their Applications in Technologies for Information Transfer</a:t>
            </a:r>
          </a:p>
        </p:txBody>
      </p:sp>
      <p:sp>
        <p:nvSpPr>
          <p:cNvPr id="7" name="Rectangle 6">
            <a:extLst>
              <a:ext uri="{FF2B5EF4-FFF2-40B4-BE49-F238E27FC236}">
                <a16:creationId xmlns:a16="http://schemas.microsoft.com/office/drawing/2014/main" id="{BBFE930A-F6D1-3341-8A20-C627DA65CE2D}"/>
              </a:ext>
            </a:extLst>
          </p:cNvPr>
          <p:cNvSpPr/>
          <p:nvPr/>
        </p:nvSpPr>
        <p:spPr>
          <a:xfrm flipH="1">
            <a:off x="7540989" y="242873"/>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1966561777"/>
      </p:ext>
    </p:extLst>
  </p:cSld>
  <p:clrMapOvr>
    <a:masterClrMapping/>
  </p:clrMapOvr>
  <mc:AlternateContent xmlns:mc="http://schemas.openxmlformats.org/markup-compatibility/2006" xmlns:p14="http://schemas.microsoft.com/office/powerpoint/2010/main">
    <mc:Choice Requires="p14">
      <p:transition spd="slow" p14:dur="2000" advTm="48955"/>
    </mc:Choice>
    <mc:Fallback xmlns="">
      <p:transition spd="slow" advTm="4895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2848-D5D4-2E4C-8C0F-21B7B1293487}"/>
              </a:ext>
            </a:extLst>
          </p:cNvPr>
          <p:cNvSpPr>
            <a:spLocks noGrp="1"/>
          </p:cNvSpPr>
          <p:nvPr>
            <p:ph type="ctrTitle"/>
          </p:nvPr>
        </p:nvSpPr>
        <p:spPr>
          <a:xfrm>
            <a:off x="0" y="1982367"/>
            <a:ext cx="9144000" cy="2274477"/>
          </a:xfrm>
        </p:spPr>
        <p:txBody>
          <a:bodyPr>
            <a:normAutofit/>
          </a:bodyPr>
          <a:lstStyle/>
          <a:p>
            <a:r>
              <a:rPr lang="en-US" dirty="0"/>
              <a:t>Oregon Science Assessment Item Examples</a:t>
            </a:r>
          </a:p>
        </p:txBody>
      </p:sp>
    </p:spTree>
    <p:extLst>
      <p:ext uri="{BB962C8B-B14F-4D97-AF65-F5344CB8AC3E}">
        <p14:creationId xmlns:p14="http://schemas.microsoft.com/office/powerpoint/2010/main" val="217217256"/>
      </p:ext>
    </p:extLst>
  </p:cSld>
  <p:clrMapOvr>
    <a:masterClrMapping/>
  </p:clrMapOvr>
  <mc:AlternateContent xmlns:mc="http://schemas.openxmlformats.org/markup-compatibility/2006" xmlns:p14="http://schemas.microsoft.com/office/powerpoint/2010/main">
    <mc:Choice Requires="p14">
      <p:transition spd="slow" p14:dur="2000" advTm="2812"/>
    </mc:Choice>
    <mc:Fallback xmlns="">
      <p:transition spd="slow" advTm="281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6668D3-0534-4340-B7F6-F8C6518C4B5F}"/>
              </a:ext>
            </a:extLst>
          </p:cNvPr>
          <p:cNvSpPr>
            <a:spLocks noGrp="1"/>
          </p:cNvSpPr>
          <p:nvPr>
            <p:ph type="title"/>
          </p:nvPr>
        </p:nvSpPr>
        <p:spPr>
          <a:xfrm>
            <a:off x="0" y="1934778"/>
            <a:ext cx="9144000" cy="763452"/>
          </a:xfrm>
        </p:spPr>
        <p:txBody>
          <a:bodyPr>
            <a:normAutofit/>
          </a:bodyPr>
          <a:lstStyle/>
          <a:p>
            <a:pPr algn="ctr"/>
            <a:r>
              <a:rPr lang="en-US" sz="4000" dirty="0"/>
              <a:t>Item Development Process</a:t>
            </a:r>
          </a:p>
        </p:txBody>
      </p:sp>
      <p:sp>
        <p:nvSpPr>
          <p:cNvPr id="5" name="Content Placeholder 4">
            <a:extLst>
              <a:ext uri="{FF2B5EF4-FFF2-40B4-BE49-F238E27FC236}">
                <a16:creationId xmlns:a16="http://schemas.microsoft.com/office/drawing/2014/main" id="{A6D15913-F558-524E-B3B4-9B37C5A9FEA5}"/>
              </a:ext>
            </a:extLst>
          </p:cNvPr>
          <p:cNvSpPr>
            <a:spLocks noGrp="1"/>
          </p:cNvSpPr>
          <p:nvPr>
            <p:ph idx="1"/>
          </p:nvPr>
        </p:nvSpPr>
        <p:spPr>
          <a:xfrm>
            <a:off x="0" y="2601318"/>
            <a:ext cx="9144000" cy="3748556"/>
          </a:xfrm>
        </p:spPr>
        <p:txBody>
          <a:bodyPr>
            <a:noAutofit/>
          </a:bodyPr>
          <a:lstStyle/>
          <a:p>
            <a:r>
              <a:rPr lang="en-US" dirty="0"/>
              <a:t>Items are developed collaboratively between Oregon Department of Education, Oregon educators, ODE’s test vendor (American Institute for Research –AIR), and ODE’s collaborative state partners.</a:t>
            </a:r>
          </a:p>
          <a:p>
            <a:r>
              <a:rPr lang="en-US" dirty="0"/>
              <a:t>Oregon Department of Education has signed a memorandum of understanding with several other states to share items. </a:t>
            </a:r>
          </a:p>
          <a:p>
            <a:r>
              <a:rPr lang="en-US" dirty="0"/>
              <a:t>ALL items are reviewed by Oregon educators for recommendation of acceptance into the operational pool.</a:t>
            </a:r>
          </a:p>
        </p:txBody>
      </p:sp>
      <p:sp>
        <p:nvSpPr>
          <p:cNvPr id="7" name="Rectangle 6">
            <a:extLst>
              <a:ext uri="{FF2B5EF4-FFF2-40B4-BE49-F238E27FC236}">
                <a16:creationId xmlns:a16="http://schemas.microsoft.com/office/drawing/2014/main" id="{D75EC71F-C30A-CC40-8F2D-3B2DF1035C4B}"/>
              </a:ext>
            </a:extLst>
          </p:cNvPr>
          <p:cNvSpPr/>
          <p:nvPr/>
        </p:nvSpPr>
        <p:spPr>
          <a:xfrm>
            <a:off x="6733007" y="1308221"/>
            <a:ext cx="1564724" cy="461665"/>
          </a:xfrm>
          <a:prstGeom prst="rect">
            <a:avLst/>
          </a:prstGeom>
          <a:noFill/>
        </p:spPr>
        <p:txBody>
          <a:bodyPr wrap="none" lIns="91440" tIns="45720" rIns="91440" bIns="45720">
            <a:spAutoFit/>
          </a:bodyPr>
          <a:lstStyle/>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 Change</a:t>
            </a:r>
          </a:p>
        </p:txBody>
      </p:sp>
    </p:spTree>
    <p:extLst>
      <p:ext uri="{BB962C8B-B14F-4D97-AF65-F5344CB8AC3E}">
        <p14:creationId xmlns:p14="http://schemas.microsoft.com/office/powerpoint/2010/main" val="3232843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71316-C042-4947-9CE0-969D9E2F7FDB}"/>
              </a:ext>
            </a:extLst>
          </p:cNvPr>
          <p:cNvSpPr>
            <a:spLocks noGrp="1"/>
          </p:cNvSpPr>
          <p:nvPr>
            <p:ph type="title" idx="4294967295"/>
          </p:nvPr>
        </p:nvSpPr>
        <p:spPr>
          <a:xfrm>
            <a:off x="300038" y="755650"/>
            <a:ext cx="8458200" cy="1401763"/>
          </a:xfrm>
        </p:spPr>
        <p:txBody>
          <a:bodyPr>
            <a:normAutofit/>
          </a:bodyPr>
          <a:lstStyle/>
          <a:p>
            <a:pPr algn="ctr"/>
            <a:r>
              <a:rPr lang="en-US" dirty="0"/>
              <a:t>Cluster/Tasks &amp;</a:t>
            </a:r>
            <a:br>
              <a:rPr lang="en-US" dirty="0"/>
            </a:br>
            <a:r>
              <a:rPr lang="en-US" dirty="0"/>
              <a:t>Stand-Alone/Independent Items</a:t>
            </a:r>
          </a:p>
        </p:txBody>
      </p:sp>
      <p:sp>
        <p:nvSpPr>
          <p:cNvPr id="3" name="Content Placeholder 2">
            <a:extLst>
              <a:ext uri="{FF2B5EF4-FFF2-40B4-BE49-F238E27FC236}">
                <a16:creationId xmlns:a16="http://schemas.microsoft.com/office/drawing/2014/main" id="{F11D11F2-6B39-CD43-BB32-37442184BBEA}"/>
              </a:ext>
            </a:extLst>
          </p:cNvPr>
          <p:cNvSpPr>
            <a:spLocks noGrp="1"/>
          </p:cNvSpPr>
          <p:nvPr>
            <p:ph idx="4294967295"/>
          </p:nvPr>
        </p:nvSpPr>
        <p:spPr>
          <a:xfrm>
            <a:off x="300037" y="2008682"/>
            <a:ext cx="8589129" cy="4363543"/>
          </a:xfrm>
        </p:spPr>
        <p:txBody>
          <a:bodyPr>
            <a:noAutofit/>
          </a:bodyPr>
          <a:lstStyle/>
          <a:p>
            <a:r>
              <a:rPr lang="en-US" sz="2400" dirty="0"/>
              <a:t>designed to engage the student in grade-appropriate, meaningful scientific activity aligned to a specific standard.</a:t>
            </a:r>
          </a:p>
          <a:p>
            <a:r>
              <a:rPr lang="en-US" sz="2400" dirty="0"/>
              <a:t>begins with a </a:t>
            </a:r>
            <a:r>
              <a:rPr lang="en-US" sz="2400" b="1" dirty="0"/>
              <a:t>phenomenon</a:t>
            </a:r>
            <a:r>
              <a:rPr lang="en-US" sz="2400" dirty="0"/>
              <a:t> or </a:t>
            </a:r>
            <a:r>
              <a:rPr lang="en-US" sz="2400" b="1" dirty="0"/>
              <a:t>design problem</a:t>
            </a:r>
            <a:r>
              <a:rPr lang="en-US" sz="2400" dirty="0"/>
              <a:t> that engages student interest and can be explained, modeled, investigated, or designed using the knowledge and skill(s) described by the standard. </a:t>
            </a:r>
          </a:p>
          <a:p>
            <a:r>
              <a:rPr lang="en-US" sz="2400" dirty="0"/>
              <a:t>Stand-Alone items are brief with </a:t>
            </a:r>
            <a:r>
              <a:rPr lang="en-US" sz="2400" b="1" dirty="0"/>
              <a:t>1-2 interactions </a:t>
            </a:r>
            <a:r>
              <a:rPr lang="en-US" sz="2400" dirty="0"/>
              <a:t>whereas Cluster/tasks are longer and more complex with an average of </a:t>
            </a:r>
            <a:r>
              <a:rPr lang="en-US" sz="2400" b="1" dirty="0"/>
              <a:t>8-10 interactions</a:t>
            </a:r>
            <a:r>
              <a:rPr lang="en-US" sz="2400" dirty="0"/>
              <a:t>.</a:t>
            </a:r>
          </a:p>
          <a:p>
            <a:pPr marL="0" indent="0" algn="ctr">
              <a:buNone/>
            </a:pPr>
            <a:r>
              <a:rPr lang="en-US" sz="2400" i="1" dirty="0"/>
              <a:t>For more information on </a:t>
            </a:r>
            <a:r>
              <a:rPr lang="en-US" sz="2400" b="1" i="1" dirty="0"/>
              <a:t>Item Specifications</a:t>
            </a:r>
            <a:r>
              <a:rPr lang="en-US" sz="2400" i="1" dirty="0"/>
              <a:t>, </a:t>
            </a:r>
            <a:br>
              <a:rPr lang="en-US" sz="2400" i="1" u="sng" dirty="0"/>
            </a:br>
            <a:r>
              <a:rPr lang="en-US" sz="2400" i="1" dirty="0"/>
              <a:t>please see the </a:t>
            </a:r>
            <a:r>
              <a:rPr lang="en-US" sz="2400" b="1" i="1" dirty="0"/>
              <a:t>Item Specification</a:t>
            </a:r>
            <a:r>
              <a:rPr lang="en-US" sz="2400" i="1" dirty="0"/>
              <a:t> documents available on the </a:t>
            </a:r>
            <a:br>
              <a:rPr lang="en-US" sz="2400" i="1" dirty="0"/>
            </a:br>
            <a:r>
              <a:rPr lang="en-US" sz="2400" b="1" i="1" dirty="0">
                <a:hlinkClick r:id="rId3"/>
              </a:rPr>
              <a:t>ODE Science Assessment Webpage.</a:t>
            </a:r>
            <a:endParaRPr lang="en-US" sz="2400" b="1" i="1" dirty="0"/>
          </a:p>
        </p:txBody>
      </p:sp>
      <p:sp>
        <p:nvSpPr>
          <p:cNvPr id="4" name="Rectangle 3">
            <a:extLst>
              <a:ext uri="{FF2B5EF4-FFF2-40B4-BE49-F238E27FC236}">
                <a16:creationId xmlns:a16="http://schemas.microsoft.com/office/drawing/2014/main" id="{248DF13B-6A8F-2E4D-8214-72BEA66E3653}"/>
              </a:ext>
            </a:extLst>
          </p:cNvPr>
          <p:cNvSpPr/>
          <p:nvPr/>
        </p:nvSpPr>
        <p:spPr>
          <a:xfrm flipH="1">
            <a:off x="7540989" y="242873"/>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4122202009"/>
      </p:ext>
    </p:extLst>
  </p:cSld>
  <p:clrMapOvr>
    <a:masterClrMapping/>
  </p:clrMapOvr>
  <mc:AlternateContent xmlns:mc="http://schemas.openxmlformats.org/markup-compatibility/2006" xmlns:p14="http://schemas.microsoft.com/office/powerpoint/2010/main">
    <mc:Choice Requires="p14">
      <p:transition spd="slow" p14:dur="2000" advTm="41892"/>
    </mc:Choice>
    <mc:Fallback xmlns="">
      <p:transition spd="slow" advTm="4189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AF0C5A-8469-C447-808A-C0F4B2B38EA4}"/>
              </a:ext>
            </a:extLst>
          </p:cNvPr>
          <p:cNvSpPr/>
          <p:nvPr/>
        </p:nvSpPr>
        <p:spPr>
          <a:xfrm flipH="1">
            <a:off x="7372741" y="341415"/>
            <a:ext cx="618344" cy="346249"/>
          </a:xfrm>
          <a:prstGeom prst="rect">
            <a:avLst/>
          </a:prstGeom>
          <a:noFill/>
        </p:spPr>
        <p:txBody>
          <a:bodyPr wrap="square" lIns="68580" tIns="34290" rIns="68580" bIns="34290">
            <a:spAutoFit/>
          </a:bodyPr>
          <a:lstStyle/>
          <a:p>
            <a:pPr algn="ctr"/>
            <a:r>
              <a:rPr lang="en-US" b="1" dirty="0">
                <a:ln w="22225">
                  <a:solidFill>
                    <a:srgbClr val="9F2065"/>
                  </a:solidFill>
                  <a:prstDash val="solid"/>
                </a:ln>
                <a:solidFill>
                  <a:srgbClr val="9F2065">
                    <a:lumMod val="40000"/>
                    <a:lumOff val="60000"/>
                  </a:srgbClr>
                </a:solidFill>
                <a:latin typeface="Calibri"/>
              </a:rPr>
              <a:t>New</a:t>
            </a:r>
          </a:p>
        </p:txBody>
      </p:sp>
      <p:pic>
        <p:nvPicPr>
          <p:cNvPr id="7" name="Picture 6" descr="The image shows questions for the item" title="student interactions"/>
          <p:cNvPicPr>
            <a:picLocks noChangeAspect="1"/>
          </p:cNvPicPr>
          <p:nvPr/>
        </p:nvPicPr>
        <p:blipFill>
          <a:blip r:embed="rId3"/>
          <a:stretch>
            <a:fillRect/>
          </a:stretch>
        </p:blipFill>
        <p:spPr>
          <a:xfrm>
            <a:off x="4242056" y="687664"/>
            <a:ext cx="4273294" cy="4541422"/>
          </a:xfrm>
          <a:prstGeom prst="rect">
            <a:avLst/>
          </a:prstGeom>
        </p:spPr>
      </p:pic>
      <p:pic>
        <p:nvPicPr>
          <p:cNvPr id="10" name="Picture 9" descr="This image shows one of the questions in the item." title="question"/>
          <p:cNvPicPr>
            <a:picLocks noChangeAspect="1"/>
          </p:cNvPicPr>
          <p:nvPr/>
        </p:nvPicPr>
        <p:blipFill>
          <a:blip r:embed="rId4"/>
          <a:stretch>
            <a:fillRect/>
          </a:stretch>
        </p:blipFill>
        <p:spPr>
          <a:xfrm>
            <a:off x="4210048" y="5265987"/>
            <a:ext cx="4273294" cy="1178646"/>
          </a:xfrm>
          <a:prstGeom prst="rect">
            <a:avLst/>
          </a:prstGeom>
        </p:spPr>
      </p:pic>
      <p:pic>
        <p:nvPicPr>
          <p:cNvPr id="5" name="Picture 4" descr="Image of stimuls from task item showing text, image of a house on stilts and a description of the student's task for the item" title="Fig. 1 House on stilts"/>
          <p:cNvPicPr>
            <a:picLocks noChangeAspect="1"/>
          </p:cNvPicPr>
          <p:nvPr/>
        </p:nvPicPr>
        <p:blipFill rotWithShape="1">
          <a:blip r:embed="rId5"/>
          <a:srcRect t="1313" b="1"/>
          <a:stretch/>
        </p:blipFill>
        <p:spPr>
          <a:xfrm>
            <a:off x="378855" y="724567"/>
            <a:ext cx="3831193" cy="5271499"/>
          </a:xfrm>
          <a:prstGeom prst="rect">
            <a:avLst/>
          </a:prstGeom>
        </p:spPr>
      </p:pic>
      <p:sp>
        <p:nvSpPr>
          <p:cNvPr id="2" name="Title 1">
            <a:extLst>
              <a:ext uri="{FF2B5EF4-FFF2-40B4-BE49-F238E27FC236}">
                <a16:creationId xmlns:a16="http://schemas.microsoft.com/office/drawing/2014/main" id="{899A3CF2-F6FF-3D4B-8A94-D7270C575844}"/>
              </a:ext>
            </a:extLst>
          </p:cNvPr>
          <p:cNvSpPr>
            <a:spLocks noGrp="1"/>
          </p:cNvSpPr>
          <p:nvPr>
            <p:ph type="title" idx="4294967295"/>
          </p:nvPr>
        </p:nvSpPr>
        <p:spPr>
          <a:xfrm>
            <a:off x="596642" y="108704"/>
            <a:ext cx="7886700" cy="811672"/>
          </a:xfrm>
        </p:spPr>
        <p:txBody>
          <a:bodyPr>
            <a:normAutofit/>
          </a:bodyPr>
          <a:lstStyle/>
          <a:p>
            <a:pPr algn="ctr"/>
            <a:r>
              <a:rPr lang="en-US" sz="2800" dirty="0"/>
              <a:t>Cluster/Task Items (Grade 5 Example)</a:t>
            </a:r>
          </a:p>
        </p:txBody>
      </p:sp>
    </p:spTree>
    <p:extLst>
      <p:ext uri="{BB962C8B-B14F-4D97-AF65-F5344CB8AC3E}">
        <p14:creationId xmlns:p14="http://schemas.microsoft.com/office/powerpoint/2010/main" val="1216973700"/>
      </p:ext>
    </p:extLst>
  </p:cSld>
  <p:clrMapOvr>
    <a:masterClrMapping/>
  </p:clrMapOvr>
  <mc:AlternateContent xmlns:mc="http://schemas.openxmlformats.org/markup-compatibility/2006" xmlns:p14="http://schemas.microsoft.com/office/powerpoint/2010/main">
    <mc:Choice Requires="p14">
      <p:transition spd="slow" p14:dur="2000" advTm="50515"/>
    </mc:Choice>
    <mc:Fallback xmlns="">
      <p:transition spd="slow" advTm="5051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2ABA72-B32E-2549-9962-2C50AA23C9A0}"/>
              </a:ext>
            </a:extLst>
          </p:cNvPr>
          <p:cNvSpPr/>
          <p:nvPr/>
        </p:nvSpPr>
        <p:spPr>
          <a:xfrm flipH="1">
            <a:off x="7843837" y="96605"/>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
        <p:nvSpPr>
          <p:cNvPr id="2" name="TextBox 1">
            <a:hlinkClick r:id="rId3"/>
            <a:extLst>
              <a:ext uri="{FF2B5EF4-FFF2-40B4-BE49-F238E27FC236}">
                <a16:creationId xmlns:a16="http://schemas.microsoft.com/office/drawing/2014/main" id="{96031DE7-6371-934F-B4F7-C45CF146CD0F}"/>
              </a:ext>
            </a:extLst>
          </p:cNvPr>
          <p:cNvSpPr txBox="1"/>
          <p:nvPr/>
        </p:nvSpPr>
        <p:spPr>
          <a:xfrm>
            <a:off x="7039521" y="6058415"/>
            <a:ext cx="1628775" cy="369332"/>
          </a:xfrm>
          <a:prstGeom prst="rect">
            <a:avLst/>
          </a:prstGeom>
          <a:solidFill>
            <a:srgbClr val="92D050"/>
          </a:solidFill>
          <a:ln>
            <a:solidFill>
              <a:schemeClr val="tx1"/>
            </a:solidFill>
          </a:ln>
        </p:spPr>
        <p:txBody>
          <a:bodyPr wrap="square" rtlCol="0">
            <a:spAutoFit/>
          </a:bodyPr>
          <a:lstStyle/>
          <a:p>
            <a:r>
              <a:rPr lang="en-US" dirty="0" err="1"/>
              <a:t>Oaksportal.org</a:t>
            </a:r>
            <a:endParaRPr lang="en-US" dirty="0"/>
          </a:p>
        </p:txBody>
      </p:sp>
      <p:pic>
        <p:nvPicPr>
          <p:cNvPr id="3" name="Picture 2" descr="This image shows a map of Alaska during April and a table of average rainfall at three locations as well as a table interaction for the student to rank most to least rainfall from three locations shown in the map but not in the table. " title="Stand-alone independent item">
            <a:extLst>
              <a:ext uri="{FF2B5EF4-FFF2-40B4-BE49-F238E27FC236}">
                <a16:creationId xmlns:a16="http://schemas.microsoft.com/office/drawing/2014/main" id="{A7B36B46-84CC-7A42-B3F2-A2C388BE6550}"/>
              </a:ext>
            </a:extLst>
          </p:cNvPr>
          <p:cNvPicPr>
            <a:picLocks noChangeAspect="1"/>
          </p:cNvPicPr>
          <p:nvPr/>
        </p:nvPicPr>
        <p:blipFill>
          <a:blip r:embed="rId4"/>
          <a:stretch>
            <a:fillRect/>
          </a:stretch>
        </p:blipFill>
        <p:spPr>
          <a:xfrm>
            <a:off x="1214202" y="874970"/>
            <a:ext cx="6527800" cy="5168900"/>
          </a:xfrm>
          <a:prstGeom prst="rect">
            <a:avLst/>
          </a:prstGeom>
        </p:spPr>
      </p:pic>
      <p:sp>
        <p:nvSpPr>
          <p:cNvPr id="5" name="Title 4">
            <a:extLst>
              <a:ext uri="{FF2B5EF4-FFF2-40B4-BE49-F238E27FC236}">
                <a16:creationId xmlns:a16="http://schemas.microsoft.com/office/drawing/2014/main" id="{3D37CF61-52AE-5441-B9CC-DFC9A68D1206}"/>
              </a:ext>
            </a:extLst>
          </p:cNvPr>
          <p:cNvSpPr>
            <a:spLocks noGrp="1"/>
          </p:cNvSpPr>
          <p:nvPr>
            <p:ph type="title" idx="4294967295"/>
          </p:nvPr>
        </p:nvSpPr>
        <p:spPr>
          <a:xfrm>
            <a:off x="1364776" y="0"/>
            <a:ext cx="6782937" cy="753428"/>
          </a:xfrm>
        </p:spPr>
        <p:txBody>
          <a:bodyPr>
            <a:normAutofit/>
          </a:bodyPr>
          <a:lstStyle/>
          <a:p>
            <a:pPr algn="ctr"/>
            <a:r>
              <a:rPr lang="en-US" sz="2800" dirty="0"/>
              <a:t>Stand-Alone/Independent</a:t>
            </a:r>
            <a:r>
              <a:rPr lang="en-US" sz="2800" baseline="0" dirty="0"/>
              <a:t> Items (Gr. 5 Ex.)</a:t>
            </a:r>
            <a:endParaRPr lang="en-US" sz="2800" dirty="0"/>
          </a:p>
        </p:txBody>
      </p:sp>
    </p:spTree>
    <p:extLst>
      <p:ext uri="{BB962C8B-B14F-4D97-AF65-F5344CB8AC3E}">
        <p14:creationId xmlns:p14="http://schemas.microsoft.com/office/powerpoint/2010/main" val="94663167"/>
      </p:ext>
    </p:extLst>
  </p:cSld>
  <p:clrMapOvr>
    <a:masterClrMapping/>
  </p:clrMapOvr>
  <mc:AlternateContent xmlns:mc="http://schemas.openxmlformats.org/markup-compatibility/2006" xmlns:p14="http://schemas.microsoft.com/office/powerpoint/2010/main">
    <mc:Choice Requires="p14">
      <p:transition spd="slow" p14:dur="2000" advTm="16559"/>
    </mc:Choice>
    <mc:Fallback xmlns="">
      <p:transition spd="slow" advTm="1655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F0FE7E-7B60-8A44-9335-35747D6E7848}"/>
              </a:ext>
            </a:extLst>
          </p:cNvPr>
          <p:cNvSpPr>
            <a:spLocks noGrp="1"/>
          </p:cNvSpPr>
          <p:nvPr>
            <p:ph type="title"/>
          </p:nvPr>
        </p:nvSpPr>
        <p:spPr>
          <a:xfrm>
            <a:off x="628650" y="1998487"/>
            <a:ext cx="7886700" cy="759704"/>
          </a:xfrm>
        </p:spPr>
        <p:txBody>
          <a:bodyPr/>
          <a:lstStyle/>
          <a:p>
            <a:r>
              <a:rPr lang="en-US" dirty="0"/>
              <a:t>Purpose</a:t>
            </a:r>
          </a:p>
        </p:txBody>
      </p:sp>
      <p:sp>
        <p:nvSpPr>
          <p:cNvPr id="8" name="Content Placeholder 7">
            <a:extLst>
              <a:ext uri="{FF2B5EF4-FFF2-40B4-BE49-F238E27FC236}">
                <a16:creationId xmlns:a16="http://schemas.microsoft.com/office/drawing/2014/main" id="{84EFA252-C0C5-DC42-883D-A40133E3F754}"/>
              </a:ext>
            </a:extLst>
          </p:cNvPr>
          <p:cNvSpPr>
            <a:spLocks noGrp="1"/>
          </p:cNvSpPr>
          <p:nvPr>
            <p:ph idx="1"/>
          </p:nvPr>
        </p:nvSpPr>
        <p:spPr>
          <a:xfrm>
            <a:off x="628650" y="2758191"/>
            <a:ext cx="7886700" cy="3418772"/>
          </a:xfrm>
        </p:spPr>
        <p:txBody>
          <a:bodyPr/>
          <a:lstStyle/>
          <a:p>
            <a:r>
              <a:rPr lang="en-US" dirty="0"/>
              <a:t>This presentation will provide teachers with information about the 2018-2019 Oregon Science Assessment.</a:t>
            </a:r>
          </a:p>
          <a:p>
            <a:pPr lvl="1"/>
            <a:r>
              <a:rPr lang="en-US" sz="2800" dirty="0"/>
              <a:t>Enhancements since 2017-2018</a:t>
            </a:r>
          </a:p>
          <a:p>
            <a:pPr lvl="1"/>
            <a:r>
              <a:rPr lang="en-US" sz="2800" dirty="0"/>
              <a:t>Same as 2017-2018 </a:t>
            </a:r>
          </a:p>
          <a:p>
            <a:pPr marL="457189" lvl="1" indent="0">
              <a:buNone/>
            </a:pPr>
            <a:endParaRPr lang="en-US" b="1" dirty="0">
              <a:solidFill>
                <a:srgbClr val="7030A0"/>
              </a:solidFill>
            </a:endParaRPr>
          </a:p>
        </p:txBody>
      </p:sp>
      <p:sp>
        <p:nvSpPr>
          <p:cNvPr id="2" name="Rectangle 1">
            <a:extLst>
              <a:ext uri="{FF2B5EF4-FFF2-40B4-BE49-F238E27FC236}">
                <a16:creationId xmlns:a16="http://schemas.microsoft.com/office/drawing/2014/main" id="{FA2332AC-62CC-5E48-8081-D465FC24200C}"/>
              </a:ext>
            </a:extLst>
          </p:cNvPr>
          <p:cNvSpPr/>
          <p:nvPr/>
        </p:nvSpPr>
        <p:spPr>
          <a:xfrm flipH="1">
            <a:off x="6086006" y="3882453"/>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
        <p:nvSpPr>
          <p:cNvPr id="6" name="Rectangle 5">
            <a:extLst>
              <a:ext uri="{FF2B5EF4-FFF2-40B4-BE49-F238E27FC236}">
                <a16:creationId xmlns:a16="http://schemas.microsoft.com/office/drawing/2014/main" id="{98B1EF86-3A02-2342-BA7F-045EA7B38C41}"/>
              </a:ext>
            </a:extLst>
          </p:cNvPr>
          <p:cNvSpPr/>
          <p:nvPr/>
        </p:nvSpPr>
        <p:spPr>
          <a:xfrm>
            <a:off x="4259630" y="4377637"/>
            <a:ext cx="1564724" cy="461665"/>
          </a:xfrm>
          <a:prstGeom prst="rect">
            <a:avLst/>
          </a:prstGeom>
          <a:noFill/>
        </p:spPr>
        <p:txBody>
          <a:bodyPr wrap="none" lIns="91440" tIns="45720" rIns="91440" bIns="45720">
            <a:spAutoFit/>
          </a:bodyPr>
          <a:lstStyle/>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 Change</a:t>
            </a:r>
          </a:p>
        </p:txBody>
      </p:sp>
    </p:spTree>
    <p:extLst>
      <p:ext uri="{BB962C8B-B14F-4D97-AF65-F5344CB8AC3E}">
        <p14:creationId xmlns:p14="http://schemas.microsoft.com/office/powerpoint/2010/main" val="3982314908"/>
      </p:ext>
    </p:extLst>
  </p:cSld>
  <p:clrMapOvr>
    <a:masterClrMapping/>
  </p:clrMapOvr>
  <mc:AlternateContent xmlns:mc="http://schemas.openxmlformats.org/markup-compatibility/2006" xmlns:p14="http://schemas.microsoft.com/office/powerpoint/2010/main">
    <mc:Choice Requires="p14">
      <p:transition spd="slow" p14:dur="2000" advTm="7765"/>
    </mc:Choice>
    <mc:Fallback xmlns="">
      <p:transition spd="slow" advTm="776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0D89-C998-1C46-A3C3-0FE42E8B726F}"/>
              </a:ext>
            </a:extLst>
          </p:cNvPr>
          <p:cNvSpPr>
            <a:spLocks noGrp="1"/>
          </p:cNvSpPr>
          <p:nvPr>
            <p:ph type="title" idx="4294967295"/>
          </p:nvPr>
        </p:nvSpPr>
        <p:spPr>
          <a:xfrm>
            <a:off x="585787" y="869950"/>
            <a:ext cx="7886700" cy="689027"/>
          </a:xfrm>
        </p:spPr>
        <p:txBody>
          <a:bodyPr/>
          <a:lstStyle/>
          <a:p>
            <a:pPr algn="ctr"/>
            <a:r>
              <a:rPr lang="en-US" sz="4000" dirty="0"/>
              <a:t>Spanish Toggle Feature</a:t>
            </a:r>
          </a:p>
        </p:txBody>
      </p:sp>
      <p:sp>
        <p:nvSpPr>
          <p:cNvPr id="7" name="Content Placeholder 6">
            <a:extLst>
              <a:ext uri="{FF2B5EF4-FFF2-40B4-BE49-F238E27FC236}">
                <a16:creationId xmlns:a16="http://schemas.microsoft.com/office/drawing/2014/main" id="{256B587C-9F85-DF43-B012-52B1935DAF0A}"/>
              </a:ext>
            </a:extLst>
          </p:cNvPr>
          <p:cNvSpPr>
            <a:spLocks noGrp="1"/>
          </p:cNvSpPr>
          <p:nvPr>
            <p:ph idx="4294967295"/>
          </p:nvPr>
        </p:nvSpPr>
        <p:spPr>
          <a:xfrm>
            <a:off x="585787" y="1558977"/>
            <a:ext cx="7886700" cy="4603699"/>
          </a:xfrm>
        </p:spPr>
        <p:txBody>
          <a:bodyPr>
            <a:normAutofit lnSpcReduction="10000"/>
          </a:bodyPr>
          <a:lstStyle/>
          <a:p>
            <a:r>
              <a:rPr lang="en-US" dirty="0"/>
              <a:t>Allows the student to switch back and forth between Spanish and English.</a:t>
            </a:r>
          </a:p>
          <a:p>
            <a:r>
              <a:rPr lang="en-US" dirty="0"/>
              <a:t>The student may answer in either language. Their responses are saved to both languages automatically.</a:t>
            </a:r>
          </a:p>
          <a:p>
            <a:r>
              <a:rPr lang="en-US" dirty="0"/>
              <a:t>Highlighting, masking and similar features may be lost or only persist for the language where it was used.</a:t>
            </a:r>
          </a:p>
          <a:p>
            <a:r>
              <a:rPr lang="en-US" dirty="0"/>
              <a:t>When the student scrolls down the page in one language, their approximate location will be retained when the switch to the other language.</a:t>
            </a:r>
          </a:p>
          <a:p>
            <a:endParaRPr lang="en-US" dirty="0"/>
          </a:p>
        </p:txBody>
      </p:sp>
      <p:sp>
        <p:nvSpPr>
          <p:cNvPr id="4" name="Rectangle 3">
            <a:extLst>
              <a:ext uri="{FF2B5EF4-FFF2-40B4-BE49-F238E27FC236}">
                <a16:creationId xmlns:a16="http://schemas.microsoft.com/office/drawing/2014/main" id="{4C7DAAB9-B361-2042-AC22-02F1C6682222}"/>
              </a:ext>
            </a:extLst>
          </p:cNvPr>
          <p:cNvSpPr/>
          <p:nvPr/>
        </p:nvSpPr>
        <p:spPr>
          <a:xfrm flipH="1">
            <a:off x="7540989" y="242873"/>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3428129618"/>
      </p:ext>
    </p:extLst>
  </p:cSld>
  <p:clrMapOvr>
    <a:masterClrMapping/>
  </p:clrMapOvr>
  <mc:AlternateContent xmlns:mc="http://schemas.openxmlformats.org/markup-compatibility/2006" xmlns:p14="http://schemas.microsoft.com/office/powerpoint/2010/main">
    <mc:Choice Requires="p14">
      <p:transition spd="slow" p14:dur="2000" advTm="40681"/>
    </mc:Choice>
    <mc:Fallback xmlns="">
      <p:transition spd="slow" advTm="4068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mage demonstrates the location of the Spanish toggle icon that will appear within the upper right hand corner of the test delivery system." title="Spanish Toggle Feature">
            <a:extLst>
              <a:ext uri="{FF2B5EF4-FFF2-40B4-BE49-F238E27FC236}">
                <a16:creationId xmlns:a16="http://schemas.microsoft.com/office/drawing/2014/main" id="{6EAB81B5-CBF7-5C4E-B3D5-7D806D6FA8B9}"/>
              </a:ext>
            </a:extLst>
          </p:cNvPr>
          <p:cNvPicPr>
            <a:picLocks noChangeAspect="1"/>
          </p:cNvPicPr>
          <p:nvPr/>
        </p:nvPicPr>
        <p:blipFill>
          <a:blip r:embed="rId3"/>
          <a:stretch>
            <a:fillRect/>
          </a:stretch>
        </p:blipFill>
        <p:spPr>
          <a:xfrm>
            <a:off x="1028700" y="669991"/>
            <a:ext cx="7336748" cy="5874314"/>
          </a:xfrm>
          <a:prstGeom prst="rect">
            <a:avLst/>
          </a:prstGeom>
        </p:spPr>
      </p:pic>
      <p:sp>
        <p:nvSpPr>
          <p:cNvPr id="4" name="Rectangle 3">
            <a:extLst>
              <a:ext uri="{FF2B5EF4-FFF2-40B4-BE49-F238E27FC236}">
                <a16:creationId xmlns:a16="http://schemas.microsoft.com/office/drawing/2014/main" id="{0DBE7B4E-4723-F040-80A8-FE88D20B6C59}"/>
              </a:ext>
            </a:extLst>
          </p:cNvPr>
          <p:cNvSpPr/>
          <p:nvPr/>
        </p:nvSpPr>
        <p:spPr>
          <a:xfrm flipH="1">
            <a:off x="7540989" y="242873"/>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
        <p:nvSpPr>
          <p:cNvPr id="5" name="Title 4">
            <a:extLst>
              <a:ext uri="{FF2B5EF4-FFF2-40B4-BE49-F238E27FC236}">
                <a16:creationId xmlns:a16="http://schemas.microsoft.com/office/drawing/2014/main" id="{1A600854-EBDE-2B4B-B085-CA8D07E74195}"/>
              </a:ext>
            </a:extLst>
          </p:cNvPr>
          <p:cNvSpPr>
            <a:spLocks noGrp="1"/>
          </p:cNvSpPr>
          <p:nvPr>
            <p:ph type="title" idx="4294967295"/>
          </p:nvPr>
        </p:nvSpPr>
        <p:spPr>
          <a:xfrm>
            <a:off x="1906533" y="473705"/>
            <a:ext cx="5581081" cy="1325563"/>
          </a:xfrm>
        </p:spPr>
        <p:txBody>
          <a:bodyPr/>
          <a:lstStyle/>
          <a:p>
            <a:r>
              <a:rPr lang="en-US" dirty="0"/>
              <a:t>Spanish Toggle Feature</a:t>
            </a:r>
          </a:p>
        </p:txBody>
      </p:sp>
    </p:spTree>
    <p:extLst>
      <p:ext uri="{BB962C8B-B14F-4D97-AF65-F5344CB8AC3E}">
        <p14:creationId xmlns:p14="http://schemas.microsoft.com/office/powerpoint/2010/main" val="3063190031"/>
      </p:ext>
    </p:extLst>
  </p:cSld>
  <p:clrMapOvr>
    <a:masterClrMapping/>
  </p:clrMapOvr>
  <mc:AlternateContent xmlns:mc="http://schemas.openxmlformats.org/markup-compatibility/2006" xmlns:p14="http://schemas.microsoft.com/office/powerpoint/2010/main">
    <mc:Choice Requires="p14">
      <p:transition spd="slow" p14:dur="2000" advTm="11353"/>
    </mc:Choice>
    <mc:Fallback xmlns="">
      <p:transition spd="slow" advTm="1135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96A72-A1C5-9C4C-AF9E-90E4E7B6AA78}"/>
              </a:ext>
            </a:extLst>
          </p:cNvPr>
          <p:cNvSpPr txBox="1"/>
          <p:nvPr/>
        </p:nvSpPr>
        <p:spPr>
          <a:xfrm>
            <a:off x="800100" y="749121"/>
            <a:ext cx="7886700" cy="1200329"/>
          </a:xfrm>
          <a:prstGeom prst="rect">
            <a:avLst/>
          </a:prstGeom>
          <a:noFill/>
        </p:spPr>
        <p:txBody>
          <a:bodyPr wrap="square" rtlCol="0">
            <a:spAutoFit/>
          </a:bodyPr>
          <a:lstStyle/>
          <a:p>
            <a:r>
              <a:rPr lang="en-US" dirty="0"/>
              <a:t>For a complete list of all embedded and non-embedded universal supports, designated supports, and accommodations, please see the </a:t>
            </a:r>
            <a:r>
              <a:rPr lang="en-US" b="1" dirty="0"/>
              <a:t>Oregon Accessibility Manual</a:t>
            </a:r>
            <a:r>
              <a:rPr lang="en-US" dirty="0"/>
              <a:t>.</a:t>
            </a:r>
          </a:p>
          <a:p>
            <a:endParaRPr lang="en-US" dirty="0"/>
          </a:p>
        </p:txBody>
      </p:sp>
      <p:sp>
        <p:nvSpPr>
          <p:cNvPr id="3" name="Title 2">
            <a:extLst>
              <a:ext uri="{FF2B5EF4-FFF2-40B4-BE49-F238E27FC236}">
                <a16:creationId xmlns:a16="http://schemas.microsoft.com/office/drawing/2014/main" id="{031D32A1-6636-024F-B722-8DCC055E6471}"/>
              </a:ext>
            </a:extLst>
          </p:cNvPr>
          <p:cNvSpPr>
            <a:spLocks noGrp="1"/>
          </p:cNvSpPr>
          <p:nvPr>
            <p:ph type="title" idx="4294967295"/>
          </p:nvPr>
        </p:nvSpPr>
        <p:spPr>
          <a:xfrm>
            <a:off x="628650" y="26636"/>
            <a:ext cx="7886700" cy="887412"/>
          </a:xfrm>
        </p:spPr>
        <p:txBody>
          <a:bodyPr/>
          <a:lstStyle/>
          <a:p>
            <a:pPr algn="ctr"/>
            <a:r>
              <a:rPr lang="en-US" dirty="0"/>
              <a:t>Accessibility Supports</a:t>
            </a:r>
          </a:p>
        </p:txBody>
      </p:sp>
      <p:pic>
        <p:nvPicPr>
          <p:cNvPr id="4" name="Picture 3" descr="Universal Tools and Designated supports definitions from the Oregon Accessibility Manual" title="OAM ">
            <a:extLst>
              <a:ext uri="{FF2B5EF4-FFF2-40B4-BE49-F238E27FC236}">
                <a16:creationId xmlns:a16="http://schemas.microsoft.com/office/drawing/2014/main" id="{CA6D067E-6962-1E4D-A033-DB983A103C3A}"/>
              </a:ext>
            </a:extLst>
          </p:cNvPr>
          <p:cNvPicPr>
            <a:picLocks noChangeAspect="1"/>
          </p:cNvPicPr>
          <p:nvPr/>
        </p:nvPicPr>
        <p:blipFill>
          <a:blip r:embed="rId3"/>
          <a:stretch>
            <a:fillRect/>
          </a:stretch>
        </p:blipFill>
        <p:spPr>
          <a:xfrm>
            <a:off x="909637" y="1636533"/>
            <a:ext cx="7324725" cy="2609573"/>
          </a:xfrm>
          <a:prstGeom prst="rect">
            <a:avLst/>
          </a:prstGeom>
        </p:spPr>
      </p:pic>
      <p:pic>
        <p:nvPicPr>
          <p:cNvPr id="5" name="Picture 4" descr="Table shows definition for Accomodations from the Oregon Accessibility Manual." title="OAM">
            <a:extLst>
              <a:ext uri="{FF2B5EF4-FFF2-40B4-BE49-F238E27FC236}">
                <a16:creationId xmlns:a16="http://schemas.microsoft.com/office/drawing/2014/main" id="{D3AEA984-F2F0-CA43-9D12-B70C41EBF712}"/>
              </a:ext>
            </a:extLst>
          </p:cNvPr>
          <p:cNvPicPr>
            <a:picLocks noChangeAspect="1"/>
          </p:cNvPicPr>
          <p:nvPr/>
        </p:nvPicPr>
        <p:blipFill>
          <a:blip r:embed="rId4"/>
          <a:stretch>
            <a:fillRect/>
          </a:stretch>
        </p:blipFill>
        <p:spPr>
          <a:xfrm>
            <a:off x="1028699" y="4011911"/>
            <a:ext cx="7086600" cy="2365075"/>
          </a:xfrm>
          <a:prstGeom prst="rect">
            <a:avLst/>
          </a:prstGeom>
        </p:spPr>
      </p:pic>
      <p:sp>
        <p:nvSpPr>
          <p:cNvPr id="6" name="Rectangle 5">
            <a:extLst>
              <a:ext uri="{FF2B5EF4-FFF2-40B4-BE49-F238E27FC236}">
                <a16:creationId xmlns:a16="http://schemas.microsoft.com/office/drawing/2014/main" id="{C1431525-F61A-1C4B-B24D-F81A0C51C5A5}"/>
              </a:ext>
            </a:extLst>
          </p:cNvPr>
          <p:cNvSpPr/>
          <p:nvPr/>
        </p:nvSpPr>
        <p:spPr>
          <a:xfrm>
            <a:off x="7122076" y="157046"/>
            <a:ext cx="1564724" cy="461665"/>
          </a:xfrm>
          <a:prstGeom prst="rect">
            <a:avLst/>
          </a:prstGeom>
          <a:noFill/>
        </p:spPr>
        <p:txBody>
          <a:bodyPr wrap="none" lIns="91440" tIns="45720" rIns="91440" bIns="45720">
            <a:spAutoFit/>
          </a:bodyPr>
          <a:lstStyle/>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 Change</a:t>
            </a:r>
          </a:p>
        </p:txBody>
      </p:sp>
    </p:spTree>
    <p:extLst>
      <p:ext uri="{BB962C8B-B14F-4D97-AF65-F5344CB8AC3E}">
        <p14:creationId xmlns:p14="http://schemas.microsoft.com/office/powerpoint/2010/main" val="997977855"/>
      </p:ext>
    </p:extLst>
  </p:cSld>
  <p:clrMapOvr>
    <a:masterClrMapping/>
  </p:clrMapOvr>
  <mc:AlternateContent xmlns:mc="http://schemas.openxmlformats.org/markup-compatibility/2006" xmlns:p14="http://schemas.microsoft.com/office/powerpoint/2010/main">
    <mc:Choice Requires="p14">
      <p:transition spd="slow" p14:dur="2000" advTm="16883"/>
    </mc:Choice>
    <mc:Fallback xmlns="">
      <p:transition spd="slow" advTm="1688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6381-F318-BE4D-AE21-8C948DB6F7ED}"/>
              </a:ext>
            </a:extLst>
          </p:cNvPr>
          <p:cNvSpPr>
            <a:spLocks noGrp="1"/>
          </p:cNvSpPr>
          <p:nvPr>
            <p:ph type="title"/>
          </p:nvPr>
        </p:nvSpPr>
        <p:spPr>
          <a:xfrm>
            <a:off x="628650" y="2251341"/>
            <a:ext cx="7886700" cy="994172"/>
          </a:xfrm>
        </p:spPr>
        <p:txBody>
          <a:bodyPr/>
          <a:lstStyle/>
          <a:p>
            <a:r>
              <a:rPr lang="en-US" dirty="0"/>
              <a:t>Scratch Paper</a:t>
            </a:r>
          </a:p>
        </p:txBody>
      </p:sp>
      <p:sp>
        <p:nvSpPr>
          <p:cNvPr id="3" name="Content Placeholder 2">
            <a:extLst>
              <a:ext uri="{FF2B5EF4-FFF2-40B4-BE49-F238E27FC236}">
                <a16:creationId xmlns:a16="http://schemas.microsoft.com/office/drawing/2014/main" id="{0B4F057A-5895-7A4D-B25A-202A7F201D14}"/>
              </a:ext>
            </a:extLst>
          </p:cNvPr>
          <p:cNvSpPr>
            <a:spLocks noGrp="1"/>
          </p:cNvSpPr>
          <p:nvPr>
            <p:ph idx="1"/>
          </p:nvPr>
        </p:nvSpPr>
        <p:spPr>
          <a:xfrm>
            <a:off x="628650" y="3245513"/>
            <a:ext cx="7886700" cy="2244460"/>
          </a:xfrm>
        </p:spPr>
        <p:txBody>
          <a:bodyPr>
            <a:normAutofit/>
          </a:bodyPr>
          <a:lstStyle/>
          <a:p>
            <a:r>
              <a:rPr lang="en-US" dirty="0"/>
              <a:t>Scratch paper is a non-embedded universal tool available to all students.</a:t>
            </a:r>
          </a:p>
          <a:p>
            <a:r>
              <a:rPr lang="en-US" b="1" dirty="0"/>
              <a:t>PLEASE NOTE: </a:t>
            </a:r>
            <a:r>
              <a:rPr lang="en-US" dirty="0"/>
              <a:t>Scratch paper used for notes on the </a:t>
            </a:r>
            <a:r>
              <a:rPr lang="en-US" b="1" dirty="0"/>
              <a:t>Science</a:t>
            </a:r>
            <a:r>
              <a:rPr lang="en-US" dirty="0"/>
              <a:t> assessment can be retained and securely stored between test sessions.</a:t>
            </a:r>
          </a:p>
          <a:p>
            <a:pPr marL="0" indent="0">
              <a:buNone/>
            </a:pPr>
            <a:endParaRPr lang="en-US" dirty="0"/>
          </a:p>
        </p:txBody>
      </p:sp>
      <p:sp>
        <p:nvSpPr>
          <p:cNvPr id="4" name="Rectangle 3">
            <a:extLst>
              <a:ext uri="{FF2B5EF4-FFF2-40B4-BE49-F238E27FC236}">
                <a16:creationId xmlns:a16="http://schemas.microsoft.com/office/drawing/2014/main" id="{145AB47B-DA64-7446-A68B-A86AC5ECDB68}"/>
              </a:ext>
            </a:extLst>
          </p:cNvPr>
          <p:cNvSpPr/>
          <p:nvPr/>
        </p:nvSpPr>
        <p:spPr>
          <a:xfrm>
            <a:off x="785813" y="5489973"/>
            <a:ext cx="8043862" cy="646331"/>
          </a:xfrm>
          <a:prstGeom prst="rect">
            <a:avLst/>
          </a:prstGeom>
        </p:spPr>
        <p:txBody>
          <a:bodyPr wrap="square">
            <a:spAutoFit/>
          </a:bodyPr>
          <a:lstStyle/>
          <a:p>
            <a:pPr algn="r">
              <a:spcBef>
                <a:spcPct val="0"/>
              </a:spcBef>
            </a:pPr>
            <a:r>
              <a:rPr lang="en-US" altLang="en-US" i="1" dirty="0">
                <a:solidFill>
                  <a:schemeClr val="accent6"/>
                </a:solidFill>
                <a:latin typeface="Times New Roman" panose="02020603050405020304" pitchFamily="18" charset="0"/>
              </a:rPr>
              <a:t>TAM, Section 2.4: Secure Handling of Printed Test Materials and Note Paper: Printing, Storage, and Disposal</a:t>
            </a:r>
          </a:p>
        </p:txBody>
      </p:sp>
      <p:sp>
        <p:nvSpPr>
          <p:cNvPr id="5" name="Rectangle 4">
            <a:extLst>
              <a:ext uri="{FF2B5EF4-FFF2-40B4-BE49-F238E27FC236}">
                <a16:creationId xmlns:a16="http://schemas.microsoft.com/office/drawing/2014/main" id="{D84BEF4A-D4D4-B144-892E-BACED98312D8}"/>
              </a:ext>
            </a:extLst>
          </p:cNvPr>
          <p:cNvSpPr/>
          <p:nvPr/>
        </p:nvSpPr>
        <p:spPr>
          <a:xfrm flipH="1">
            <a:off x="7346117" y="1292590"/>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3979106615"/>
      </p:ext>
    </p:extLst>
  </p:cSld>
  <p:clrMapOvr>
    <a:masterClrMapping/>
  </p:clrMapOvr>
  <mc:AlternateContent xmlns:mc="http://schemas.openxmlformats.org/markup-compatibility/2006" xmlns:p14="http://schemas.microsoft.com/office/powerpoint/2010/main">
    <mc:Choice Requires="p14">
      <p:transition spd="slow" p14:dur="2000" advTm="45863"/>
    </mc:Choice>
    <mc:Fallback xmlns="">
      <p:transition spd="slow" advTm="4586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74856-CB16-5948-AD03-29572AB8D6CA}"/>
              </a:ext>
            </a:extLst>
          </p:cNvPr>
          <p:cNvSpPr>
            <a:spLocks noGrp="1"/>
          </p:cNvSpPr>
          <p:nvPr>
            <p:ph type="title"/>
          </p:nvPr>
        </p:nvSpPr>
        <p:spPr>
          <a:xfrm>
            <a:off x="628650" y="1998487"/>
            <a:ext cx="7886700" cy="647226"/>
          </a:xfrm>
        </p:spPr>
        <p:txBody>
          <a:bodyPr>
            <a:normAutofit fontScale="90000"/>
          </a:bodyPr>
          <a:lstStyle/>
          <a:p>
            <a:r>
              <a:rPr lang="en-US" dirty="0"/>
              <a:t>Estimated Time</a:t>
            </a:r>
          </a:p>
        </p:txBody>
      </p:sp>
      <p:graphicFrame>
        <p:nvGraphicFramePr>
          <p:cNvPr id="5" name="Content Placeholder 4" descr="This table contains two columns and three rows. Column headers from left to right Assessment Grade-Level, Estimated time in hour and minutes, Row one 5th grade, one hour 30minutes, row two, 8th grade, one hour 30 minues , row three, high school one hour 35 minutes." title="Estimated Time">
            <a:extLst>
              <a:ext uri="{FF2B5EF4-FFF2-40B4-BE49-F238E27FC236}">
                <a16:creationId xmlns:a16="http://schemas.microsoft.com/office/drawing/2014/main" id="{2D076717-7C63-814D-94D4-913DB6EC6CDC}"/>
              </a:ext>
            </a:extLst>
          </p:cNvPr>
          <p:cNvGraphicFramePr>
            <a:graphicFrameLocks noGrp="1"/>
          </p:cNvGraphicFramePr>
          <p:nvPr>
            <p:ph idx="1"/>
            <p:extLst>
              <p:ext uri="{D42A27DB-BD31-4B8C-83A1-F6EECF244321}">
                <p14:modId xmlns:p14="http://schemas.microsoft.com/office/powerpoint/2010/main" val="1799163756"/>
              </p:ext>
            </p:extLst>
          </p:nvPr>
        </p:nvGraphicFramePr>
        <p:xfrm>
          <a:off x="628649" y="2567466"/>
          <a:ext cx="7886700" cy="2446671"/>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1334993211"/>
                    </a:ext>
                  </a:extLst>
                </a:gridCol>
                <a:gridCol w="3943350">
                  <a:extLst>
                    <a:ext uri="{9D8B030D-6E8A-4147-A177-3AD203B41FA5}">
                      <a16:colId xmlns:a16="http://schemas.microsoft.com/office/drawing/2014/main" val="2183357262"/>
                    </a:ext>
                  </a:extLst>
                </a:gridCol>
              </a:tblGrid>
              <a:tr h="496980">
                <a:tc>
                  <a:txBody>
                    <a:bodyPr/>
                    <a:lstStyle/>
                    <a:p>
                      <a:pPr algn="ctr"/>
                      <a:r>
                        <a:rPr lang="en-US" sz="2000" dirty="0"/>
                        <a:t>Assessment Grade-Level</a:t>
                      </a:r>
                    </a:p>
                  </a:txBody>
                  <a:tcPr/>
                </a:tc>
                <a:tc>
                  <a:txBody>
                    <a:bodyPr/>
                    <a:lstStyle/>
                    <a:p>
                      <a:pPr algn="ctr"/>
                      <a:r>
                        <a:rPr lang="en-US" sz="2000" dirty="0"/>
                        <a:t>Estimated Time in </a:t>
                      </a:r>
                      <a:r>
                        <a:rPr lang="en-US" sz="2000" dirty="0" err="1"/>
                        <a:t>hr</a:t>
                      </a:r>
                      <a:r>
                        <a:rPr lang="en-US" sz="2000" dirty="0"/>
                        <a:t>: minutes*</a:t>
                      </a:r>
                    </a:p>
                  </a:txBody>
                  <a:tcPr/>
                </a:tc>
                <a:extLst>
                  <a:ext uri="{0D108BD9-81ED-4DB2-BD59-A6C34878D82A}">
                    <a16:rowId xmlns:a16="http://schemas.microsoft.com/office/drawing/2014/main" val="1223993822"/>
                  </a:ext>
                </a:extLst>
              </a:tr>
              <a:tr h="649897">
                <a:tc>
                  <a:txBody>
                    <a:bodyPr/>
                    <a:lstStyle/>
                    <a:p>
                      <a:pPr algn="ctr"/>
                      <a:r>
                        <a:rPr lang="en-US" sz="2800" dirty="0"/>
                        <a:t>5</a:t>
                      </a:r>
                      <a:r>
                        <a:rPr lang="en-US" sz="2800" baseline="30000" dirty="0"/>
                        <a:t>th</a:t>
                      </a:r>
                      <a:r>
                        <a:rPr lang="en-US" sz="2800" dirty="0"/>
                        <a:t> Grade</a:t>
                      </a:r>
                    </a:p>
                  </a:txBody>
                  <a:tcPr/>
                </a:tc>
                <a:tc>
                  <a:txBody>
                    <a:bodyPr/>
                    <a:lstStyle/>
                    <a:p>
                      <a:pPr algn="ctr"/>
                      <a:r>
                        <a:rPr lang="en-US" sz="2800" dirty="0"/>
                        <a:t>1:30</a:t>
                      </a:r>
                    </a:p>
                  </a:txBody>
                  <a:tcPr/>
                </a:tc>
                <a:extLst>
                  <a:ext uri="{0D108BD9-81ED-4DB2-BD59-A6C34878D82A}">
                    <a16:rowId xmlns:a16="http://schemas.microsoft.com/office/drawing/2014/main" val="2218370405"/>
                  </a:ext>
                </a:extLst>
              </a:tr>
              <a:tr h="649897">
                <a:tc>
                  <a:txBody>
                    <a:bodyPr/>
                    <a:lstStyle/>
                    <a:p>
                      <a:pPr algn="ctr"/>
                      <a:r>
                        <a:rPr lang="en-US" sz="2800" dirty="0"/>
                        <a:t>8</a:t>
                      </a:r>
                      <a:r>
                        <a:rPr lang="en-US" sz="2800" baseline="30000" dirty="0"/>
                        <a:t>th</a:t>
                      </a:r>
                      <a:r>
                        <a:rPr lang="en-US" sz="2800" dirty="0"/>
                        <a:t> Grade</a:t>
                      </a:r>
                    </a:p>
                  </a:txBody>
                  <a:tcPr/>
                </a:tc>
                <a:tc>
                  <a:txBody>
                    <a:bodyPr/>
                    <a:lstStyle/>
                    <a:p>
                      <a:pPr algn="ctr"/>
                      <a:r>
                        <a:rPr lang="en-US" sz="2800" dirty="0"/>
                        <a:t>1:30</a:t>
                      </a:r>
                    </a:p>
                  </a:txBody>
                  <a:tcPr/>
                </a:tc>
                <a:extLst>
                  <a:ext uri="{0D108BD9-81ED-4DB2-BD59-A6C34878D82A}">
                    <a16:rowId xmlns:a16="http://schemas.microsoft.com/office/drawing/2014/main" val="75875578"/>
                  </a:ext>
                </a:extLst>
              </a:tr>
              <a:tr h="649897">
                <a:tc>
                  <a:txBody>
                    <a:bodyPr/>
                    <a:lstStyle/>
                    <a:p>
                      <a:pPr algn="ctr"/>
                      <a:r>
                        <a:rPr lang="en-US" sz="2800" dirty="0"/>
                        <a:t>High School</a:t>
                      </a:r>
                    </a:p>
                  </a:txBody>
                  <a:tcPr/>
                </a:tc>
                <a:tc>
                  <a:txBody>
                    <a:bodyPr/>
                    <a:lstStyle/>
                    <a:p>
                      <a:pPr algn="ctr"/>
                      <a:r>
                        <a:rPr lang="en-US" sz="2800" dirty="0"/>
                        <a:t>1:35</a:t>
                      </a:r>
                    </a:p>
                  </a:txBody>
                  <a:tcPr/>
                </a:tc>
                <a:extLst>
                  <a:ext uri="{0D108BD9-81ED-4DB2-BD59-A6C34878D82A}">
                    <a16:rowId xmlns:a16="http://schemas.microsoft.com/office/drawing/2014/main" val="3192081662"/>
                  </a:ext>
                </a:extLst>
              </a:tr>
            </a:tbl>
          </a:graphicData>
        </a:graphic>
      </p:graphicFrame>
      <p:sp>
        <p:nvSpPr>
          <p:cNvPr id="6" name="TextBox 5">
            <a:extLst>
              <a:ext uri="{FF2B5EF4-FFF2-40B4-BE49-F238E27FC236}">
                <a16:creationId xmlns:a16="http://schemas.microsoft.com/office/drawing/2014/main" id="{CF3CD9D1-956F-9245-9CB1-D031141902BA}"/>
              </a:ext>
            </a:extLst>
          </p:cNvPr>
          <p:cNvSpPr txBox="1"/>
          <p:nvPr/>
        </p:nvSpPr>
        <p:spPr>
          <a:xfrm>
            <a:off x="299803" y="5014137"/>
            <a:ext cx="8544393" cy="1015663"/>
          </a:xfrm>
          <a:prstGeom prst="rect">
            <a:avLst/>
          </a:prstGeom>
          <a:noFill/>
        </p:spPr>
        <p:txBody>
          <a:bodyPr wrap="square" rtlCol="0">
            <a:spAutoFit/>
          </a:bodyPr>
          <a:lstStyle/>
          <a:p>
            <a:pPr algn="just"/>
            <a:r>
              <a:rPr lang="en-US" sz="2000" dirty="0"/>
              <a:t>*These estimates are based on 2017-2018 field test data for most students (80% percentile) and do not account for any time needed to start computers, load secure browsers, and log in students. </a:t>
            </a:r>
          </a:p>
        </p:txBody>
      </p:sp>
      <p:sp>
        <p:nvSpPr>
          <p:cNvPr id="7" name="TextBox 6">
            <a:extLst>
              <a:ext uri="{FF2B5EF4-FFF2-40B4-BE49-F238E27FC236}">
                <a16:creationId xmlns:a16="http://schemas.microsoft.com/office/drawing/2014/main" id="{668BADD2-687B-874F-A1C0-23D82E295EB9}"/>
              </a:ext>
            </a:extLst>
          </p:cNvPr>
          <p:cNvSpPr txBox="1"/>
          <p:nvPr/>
        </p:nvSpPr>
        <p:spPr>
          <a:xfrm>
            <a:off x="1976332" y="6003415"/>
            <a:ext cx="7167668" cy="646331"/>
          </a:xfrm>
          <a:prstGeom prst="rect">
            <a:avLst/>
          </a:prstGeom>
          <a:noFill/>
        </p:spPr>
        <p:txBody>
          <a:bodyPr wrap="none" rtlCol="0">
            <a:spAutoFit/>
          </a:bodyPr>
          <a:lstStyle/>
          <a:p>
            <a:r>
              <a:rPr lang="en-US" altLang="en-US" i="1" dirty="0">
                <a:solidFill>
                  <a:schemeClr val="accent6"/>
                </a:solidFill>
                <a:latin typeface="Times New Roman" panose="02020603050405020304" pitchFamily="18" charset="0"/>
              </a:rPr>
              <a:t>TAM, Section 5.1: Testing Time and Recommended Order of Administration</a:t>
            </a:r>
          </a:p>
          <a:p>
            <a:endParaRPr lang="en-US" dirty="0"/>
          </a:p>
        </p:txBody>
      </p:sp>
      <p:sp>
        <p:nvSpPr>
          <p:cNvPr id="8" name="Rectangle 7">
            <a:extLst>
              <a:ext uri="{FF2B5EF4-FFF2-40B4-BE49-F238E27FC236}">
                <a16:creationId xmlns:a16="http://schemas.microsoft.com/office/drawing/2014/main" id="{025BA9BA-3F95-AE42-BA89-2350BFAAE118}"/>
              </a:ext>
            </a:extLst>
          </p:cNvPr>
          <p:cNvSpPr/>
          <p:nvPr/>
        </p:nvSpPr>
        <p:spPr>
          <a:xfrm flipH="1">
            <a:off x="7076294" y="1273015"/>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1741652304"/>
      </p:ext>
    </p:extLst>
  </p:cSld>
  <p:clrMapOvr>
    <a:masterClrMapping/>
  </p:clrMapOvr>
  <mc:AlternateContent xmlns:mc="http://schemas.openxmlformats.org/markup-compatibility/2006" xmlns:p14="http://schemas.microsoft.com/office/powerpoint/2010/main">
    <mc:Choice Requires="p14">
      <p:transition spd="slow" p14:dur="2000" advTm="25129"/>
    </mc:Choice>
    <mc:Fallback xmlns="">
      <p:transition spd="slow" advTm="2512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0B79-9885-074D-B5EA-56C31A1EA290}"/>
              </a:ext>
            </a:extLst>
          </p:cNvPr>
          <p:cNvSpPr>
            <a:spLocks noGrp="1"/>
          </p:cNvSpPr>
          <p:nvPr>
            <p:ph type="ctrTitle"/>
          </p:nvPr>
        </p:nvSpPr>
        <p:spPr/>
        <p:txBody>
          <a:bodyPr/>
          <a:lstStyle/>
          <a:p>
            <a:r>
              <a:rPr lang="en-US" dirty="0"/>
              <a:t>Resources</a:t>
            </a:r>
          </a:p>
        </p:txBody>
      </p:sp>
    </p:spTree>
    <p:extLst>
      <p:ext uri="{BB962C8B-B14F-4D97-AF65-F5344CB8AC3E}">
        <p14:creationId xmlns:p14="http://schemas.microsoft.com/office/powerpoint/2010/main" val="2985990892"/>
      </p:ext>
    </p:extLst>
  </p:cSld>
  <p:clrMapOvr>
    <a:masterClrMapping/>
  </p:clrMapOvr>
  <mc:AlternateContent xmlns:mc="http://schemas.openxmlformats.org/markup-compatibility/2006" xmlns:p14="http://schemas.microsoft.com/office/powerpoint/2010/main">
    <mc:Choice Requires="p14">
      <p:transition spd="slow" p14:dur="2000" advTm="3663"/>
    </mc:Choice>
    <mc:Fallback xmlns="">
      <p:transition spd="slow" advTm="366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17DEA-283F-8E42-B80F-974C9EA7DA16}"/>
              </a:ext>
            </a:extLst>
          </p:cNvPr>
          <p:cNvSpPr>
            <a:spLocks noGrp="1"/>
          </p:cNvSpPr>
          <p:nvPr>
            <p:ph type="title"/>
          </p:nvPr>
        </p:nvSpPr>
        <p:spPr>
          <a:xfrm>
            <a:off x="628650" y="1798461"/>
            <a:ext cx="7886700" cy="1325563"/>
          </a:xfrm>
        </p:spPr>
        <p:txBody>
          <a:bodyPr/>
          <a:lstStyle/>
          <a:p>
            <a:r>
              <a:rPr lang="en-US" dirty="0"/>
              <a:t>Preparation: Sample Test</a:t>
            </a:r>
          </a:p>
        </p:txBody>
      </p:sp>
      <p:sp>
        <p:nvSpPr>
          <p:cNvPr id="5" name="Content Placeholder 4">
            <a:extLst>
              <a:ext uri="{FF2B5EF4-FFF2-40B4-BE49-F238E27FC236}">
                <a16:creationId xmlns:a16="http://schemas.microsoft.com/office/drawing/2014/main" id="{69679A0B-7FC8-C043-BEF6-4C6C94AA6A0A}"/>
              </a:ext>
            </a:extLst>
          </p:cNvPr>
          <p:cNvSpPr>
            <a:spLocks noGrp="1"/>
          </p:cNvSpPr>
          <p:nvPr>
            <p:ph idx="1"/>
          </p:nvPr>
        </p:nvSpPr>
        <p:spPr>
          <a:xfrm>
            <a:off x="628650" y="2728210"/>
            <a:ext cx="7886700" cy="3744027"/>
          </a:xfrm>
        </p:spPr>
        <p:txBody>
          <a:bodyPr>
            <a:normAutofit/>
          </a:bodyPr>
          <a:lstStyle/>
          <a:p>
            <a:r>
              <a:rPr lang="en-US" dirty="0"/>
              <a:t>Students should practice with the sample test to allow them to become more familiar with the structures of the items and the features of the online assessment platform.</a:t>
            </a:r>
          </a:p>
          <a:p>
            <a:r>
              <a:rPr lang="en-US" dirty="0"/>
              <a:t>Sample tests are </a:t>
            </a:r>
            <a:r>
              <a:rPr lang="en-US" b="1" dirty="0"/>
              <a:t>not</a:t>
            </a:r>
            <a:r>
              <a:rPr lang="en-US" dirty="0"/>
              <a:t> to be used in an evaluative way. These items are </a:t>
            </a:r>
            <a:r>
              <a:rPr lang="en-US" b="1" dirty="0"/>
              <a:t>not</a:t>
            </a:r>
            <a:r>
              <a:rPr lang="en-US" dirty="0"/>
              <a:t> designed to give the student or teacher feedback on student performance.</a:t>
            </a:r>
          </a:p>
          <a:p>
            <a:endParaRPr lang="en-US" dirty="0"/>
          </a:p>
        </p:txBody>
      </p:sp>
      <p:sp>
        <p:nvSpPr>
          <p:cNvPr id="6" name="Rectangle 5">
            <a:extLst>
              <a:ext uri="{FF2B5EF4-FFF2-40B4-BE49-F238E27FC236}">
                <a16:creationId xmlns:a16="http://schemas.microsoft.com/office/drawing/2014/main" id="{9A84761C-9B8F-4E44-B15A-9F9E606B489F}"/>
              </a:ext>
            </a:extLst>
          </p:cNvPr>
          <p:cNvSpPr/>
          <p:nvPr/>
        </p:nvSpPr>
        <p:spPr>
          <a:xfrm flipH="1">
            <a:off x="4841823" y="1336796"/>
            <a:ext cx="4197244" cy="1200329"/>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 Sample items and Formats</a:t>
            </a:r>
          </a:p>
          <a:p>
            <a:pPr algn="ctr"/>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 Sample Test Policy Change</a:t>
            </a:r>
          </a:p>
          <a:p>
            <a:pPr algn="ctr"/>
            <a:endParaRPr lang="en-US" sz="2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768346522"/>
      </p:ext>
    </p:extLst>
  </p:cSld>
  <p:clrMapOvr>
    <a:masterClrMapping/>
  </p:clrMapOvr>
  <mc:AlternateContent xmlns:mc="http://schemas.openxmlformats.org/markup-compatibility/2006" xmlns:p14="http://schemas.microsoft.com/office/powerpoint/2010/main">
    <mc:Choice Requires="p14">
      <p:transition spd="slow" p14:dur="2000" advTm="22187"/>
    </mc:Choice>
    <mc:Fallback xmlns="">
      <p:transition spd="slow" advTm="2218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shows the sample test help screen from the Oregon Science Sample test" title="Sample test help"/>
          <p:cNvPicPr>
            <a:picLocks noChangeAspect="1"/>
          </p:cNvPicPr>
          <p:nvPr/>
        </p:nvPicPr>
        <p:blipFill>
          <a:blip r:embed="rId3"/>
          <a:stretch>
            <a:fillRect/>
          </a:stretch>
        </p:blipFill>
        <p:spPr>
          <a:xfrm>
            <a:off x="536789" y="3005317"/>
            <a:ext cx="8146622" cy="3560375"/>
          </a:xfrm>
          <a:prstGeom prst="rect">
            <a:avLst/>
          </a:prstGeom>
        </p:spPr>
      </p:pic>
      <p:sp>
        <p:nvSpPr>
          <p:cNvPr id="5" name="TextBox 4">
            <a:extLst>
              <a:ext uri="{FF2B5EF4-FFF2-40B4-BE49-F238E27FC236}">
                <a16:creationId xmlns:a16="http://schemas.microsoft.com/office/drawing/2014/main" id="{97DC4AB2-D3E6-5C47-8A81-FB0638DEDECC}"/>
              </a:ext>
            </a:extLst>
          </p:cNvPr>
          <p:cNvSpPr txBox="1"/>
          <p:nvPr/>
        </p:nvSpPr>
        <p:spPr>
          <a:xfrm>
            <a:off x="536789" y="947964"/>
            <a:ext cx="8367368" cy="1938992"/>
          </a:xfrm>
          <a:prstGeom prst="rect">
            <a:avLst/>
          </a:prstGeom>
          <a:noFill/>
        </p:spPr>
        <p:txBody>
          <a:bodyPr wrap="square" rtlCol="0">
            <a:spAutoFit/>
          </a:bodyPr>
          <a:lstStyle/>
          <a:p>
            <a:pPr marL="285750" indent="-285750">
              <a:buFont typeface="Arial" panose="020B0604020202020204" pitchFamily="34" charset="0"/>
              <a:buChar char="•"/>
            </a:pPr>
            <a:r>
              <a:rPr lang="en-US" sz="2000" b="1" dirty="0"/>
              <a:t>A list of available features can be found on the Sample Test Help section for Science. </a:t>
            </a:r>
          </a:p>
          <a:p>
            <a:pPr marL="285750" indent="-285750">
              <a:buFont typeface="Arial" panose="020B0604020202020204" pitchFamily="34" charset="0"/>
              <a:buChar char="•"/>
            </a:pPr>
            <a:r>
              <a:rPr lang="en-US" sz="2000" b="1" dirty="0"/>
              <a:t>Please point out the features of the Science Assessments to students using the practice test. </a:t>
            </a:r>
          </a:p>
          <a:p>
            <a:pPr marL="285750" indent="-285750">
              <a:buFont typeface="Arial" panose="020B0604020202020204" pitchFamily="34" charset="0"/>
              <a:buChar char="•"/>
            </a:pPr>
            <a:r>
              <a:rPr lang="en-US" sz="2000" b="1" dirty="0"/>
              <a:t>Overview of the Student Interface below is not specific for science. Notes for example is only used for the English Language Arts assessment.</a:t>
            </a:r>
          </a:p>
        </p:txBody>
      </p:sp>
      <p:sp>
        <p:nvSpPr>
          <p:cNvPr id="4" name="Title 3">
            <a:extLst>
              <a:ext uri="{FF2B5EF4-FFF2-40B4-BE49-F238E27FC236}">
                <a16:creationId xmlns:a16="http://schemas.microsoft.com/office/drawing/2014/main" id="{BE00AA68-FA9F-E446-B77F-0B198DDC44F8}"/>
              </a:ext>
            </a:extLst>
          </p:cNvPr>
          <p:cNvSpPr>
            <a:spLocks noGrp="1"/>
          </p:cNvSpPr>
          <p:nvPr>
            <p:ph type="title" idx="4294967295"/>
          </p:nvPr>
        </p:nvSpPr>
        <p:spPr>
          <a:xfrm>
            <a:off x="1611288" y="0"/>
            <a:ext cx="7886700" cy="1325563"/>
          </a:xfrm>
        </p:spPr>
        <p:txBody>
          <a:bodyPr/>
          <a:lstStyle/>
          <a:p>
            <a:r>
              <a:rPr lang="en-US" dirty="0"/>
              <a:t>Science Sample Test: Help</a:t>
            </a:r>
          </a:p>
        </p:txBody>
      </p:sp>
    </p:spTree>
    <p:extLst>
      <p:ext uri="{BB962C8B-B14F-4D97-AF65-F5344CB8AC3E}">
        <p14:creationId xmlns:p14="http://schemas.microsoft.com/office/powerpoint/2010/main" val="3320918558"/>
      </p:ext>
    </p:extLst>
  </p:cSld>
  <p:clrMapOvr>
    <a:masterClrMapping/>
  </p:clrMapOvr>
  <mc:AlternateContent xmlns:mc="http://schemas.openxmlformats.org/markup-compatibility/2006" xmlns:p14="http://schemas.microsoft.com/office/powerpoint/2010/main">
    <mc:Choice Requires="p14">
      <p:transition spd="slow" p14:dur="2000" advTm="17966"/>
    </mc:Choice>
    <mc:Fallback xmlns="">
      <p:transition spd="slow" advTm="1796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06E1B-F35B-3C41-A400-411FF7A2E392}"/>
              </a:ext>
            </a:extLst>
          </p:cNvPr>
          <p:cNvSpPr>
            <a:spLocks noGrp="1"/>
          </p:cNvSpPr>
          <p:nvPr>
            <p:ph type="title"/>
          </p:nvPr>
        </p:nvSpPr>
        <p:spPr>
          <a:xfrm>
            <a:off x="628650" y="1755599"/>
            <a:ext cx="7886700" cy="1325563"/>
          </a:xfrm>
        </p:spPr>
        <p:txBody>
          <a:bodyPr>
            <a:normAutofit/>
          </a:bodyPr>
          <a:lstStyle/>
          <a:p>
            <a:r>
              <a:rPr lang="en-US" sz="4000" dirty="0"/>
              <a:t>Preparation-Scoring Guides</a:t>
            </a:r>
          </a:p>
        </p:txBody>
      </p:sp>
      <p:sp>
        <p:nvSpPr>
          <p:cNvPr id="3" name="Content Placeholder 2">
            <a:extLst>
              <a:ext uri="{FF2B5EF4-FFF2-40B4-BE49-F238E27FC236}">
                <a16:creationId xmlns:a16="http://schemas.microsoft.com/office/drawing/2014/main" id="{09A757BB-92BE-2944-B7B1-592FF7F94C69}"/>
              </a:ext>
            </a:extLst>
          </p:cNvPr>
          <p:cNvSpPr>
            <a:spLocks noGrp="1"/>
          </p:cNvSpPr>
          <p:nvPr>
            <p:ph idx="1"/>
          </p:nvPr>
        </p:nvSpPr>
        <p:spPr>
          <a:xfrm>
            <a:off x="628650" y="2872619"/>
            <a:ext cx="7886700" cy="2749708"/>
          </a:xfrm>
        </p:spPr>
        <p:txBody>
          <a:bodyPr/>
          <a:lstStyle/>
          <a:p>
            <a:r>
              <a:rPr lang="en-US" dirty="0"/>
              <a:t>Scoring Guides were created to allow teachers to see how items are scored to inform classroom practice.</a:t>
            </a:r>
          </a:p>
          <a:p>
            <a:r>
              <a:rPr lang="en-US" dirty="0"/>
              <a:t>Sample test scoring guides are available on the ODE Science Assessment webpage. </a:t>
            </a:r>
          </a:p>
          <a:p>
            <a:endParaRPr lang="en-US" dirty="0"/>
          </a:p>
        </p:txBody>
      </p:sp>
      <p:sp>
        <p:nvSpPr>
          <p:cNvPr id="5" name="Rectangle 4">
            <a:extLst>
              <a:ext uri="{FF2B5EF4-FFF2-40B4-BE49-F238E27FC236}">
                <a16:creationId xmlns:a16="http://schemas.microsoft.com/office/drawing/2014/main" id="{04C8A28F-E344-B543-A673-D85A2FE2C173}"/>
              </a:ext>
            </a:extLst>
          </p:cNvPr>
          <p:cNvSpPr/>
          <p:nvPr/>
        </p:nvSpPr>
        <p:spPr>
          <a:xfrm flipH="1">
            <a:off x="7233017" y="1755599"/>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2668556175"/>
      </p:ext>
    </p:extLst>
  </p:cSld>
  <p:clrMapOvr>
    <a:masterClrMapping/>
  </p:clrMapOvr>
  <mc:AlternateContent xmlns:mc="http://schemas.openxmlformats.org/markup-compatibility/2006" xmlns:p14="http://schemas.microsoft.com/office/powerpoint/2010/main">
    <mc:Choice Requires="p14">
      <p:transition spd="slow" p14:dur="2000" advTm="16353"/>
    </mc:Choice>
    <mc:Fallback xmlns="">
      <p:transition spd="slow" advTm="1635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6B289-7C87-CF4D-A8D9-CE1BFAF73C69}"/>
              </a:ext>
            </a:extLst>
          </p:cNvPr>
          <p:cNvSpPr>
            <a:spLocks noGrp="1"/>
          </p:cNvSpPr>
          <p:nvPr>
            <p:ph type="title"/>
          </p:nvPr>
        </p:nvSpPr>
        <p:spPr/>
        <p:txBody>
          <a:bodyPr>
            <a:normAutofit fontScale="90000"/>
          </a:bodyPr>
          <a:lstStyle/>
          <a:p>
            <a:r>
              <a:rPr lang="en-US" dirty="0"/>
              <a:t>Helpful resources available on the </a:t>
            </a:r>
            <a:r>
              <a:rPr lang="en-US" dirty="0">
                <a:hlinkClick r:id="rId3"/>
              </a:rPr>
              <a:t>ODE Science Assessment webpage</a:t>
            </a:r>
            <a:r>
              <a:rPr lang="en-US" dirty="0"/>
              <a:t>:</a:t>
            </a:r>
          </a:p>
        </p:txBody>
      </p:sp>
      <p:sp>
        <p:nvSpPr>
          <p:cNvPr id="3" name="Content Placeholder 2">
            <a:extLst>
              <a:ext uri="{FF2B5EF4-FFF2-40B4-BE49-F238E27FC236}">
                <a16:creationId xmlns:a16="http://schemas.microsoft.com/office/drawing/2014/main" id="{5618EB30-8B4C-7B45-8210-AE23F619CFB2}"/>
              </a:ext>
            </a:extLst>
          </p:cNvPr>
          <p:cNvSpPr>
            <a:spLocks noGrp="1"/>
          </p:cNvSpPr>
          <p:nvPr>
            <p:ph idx="1"/>
          </p:nvPr>
        </p:nvSpPr>
        <p:spPr>
          <a:xfrm>
            <a:off x="314325" y="3324050"/>
            <a:ext cx="8715375" cy="3205338"/>
          </a:xfrm>
        </p:spPr>
        <p:txBody>
          <a:bodyPr>
            <a:normAutofit fontScale="92500" lnSpcReduction="10000"/>
          </a:bodyPr>
          <a:lstStyle/>
          <a:p>
            <a:r>
              <a:rPr lang="en-US" dirty="0"/>
              <a:t>Grade Band Item Specifications- </a:t>
            </a:r>
            <a:r>
              <a:rPr lang="en-US" sz="2000" i="1" dirty="0"/>
              <a:t>item writer information such as assessment boundaries and clarifications</a:t>
            </a:r>
          </a:p>
          <a:p>
            <a:r>
              <a:rPr lang="en-US" dirty="0"/>
              <a:t>Blueprint Summary- </a:t>
            </a:r>
            <a:r>
              <a:rPr lang="en-US" sz="2000" i="1" dirty="0"/>
              <a:t>number and type of items on the test</a:t>
            </a:r>
          </a:p>
          <a:p>
            <a:r>
              <a:rPr lang="en-US" dirty="0"/>
              <a:t>Science Sample Tests (link) &amp; Scoring Guides- </a:t>
            </a:r>
            <a:r>
              <a:rPr lang="en-US" sz="2000" i="1" dirty="0"/>
              <a:t>Sample scoring assertions and rubrics for sample tests (not to be used for student achievement evaluation)</a:t>
            </a:r>
          </a:p>
          <a:p>
            <a:r>
              <a:rPr lang="en-US" dirty="0"/>
              <a:t>Item Type Tutorials List- </a:t>
            </a:r>
            <a:r>
              <a:rPr lang="en-US" sz="2200" i="1" dirty="0"/>
              <a:t>links to video examples of assessment interaction types</a:t>
            </a:r>
          </a:p>
          <a:p>
            <a:r>
              <a:rPr lang="en-US" dirty="0"/>
              <a:t>Video link to a simulation example</a:t>
            </a:r>
          </a:p>
        </p:txBody>
      </p:sp>
      <p:sp>
        <p:nvSpPr>
          <p:cNvPr id="5" name="Rectangle 4">
            <a:extLst>
              <a:ext uri="{FF2B5EF4-FFF2-40B4-BE49-F238E27FC236}">
                <a16:creationId xmlns:a16="http://schemas.microsoft.com/office/drawing/2014/main" id="{3475AFCE-A80B-C044-8F32-54AB0CD0D90D}"/>
              </a:ext>
            </a:extLst>
          </p:cNvPr>
          <p:cNvSpPr/>
          <p:nvPr/>
        </p:nvSpPr>
        <p:spPr>
          <a:xfrm flipH="1">
            <a:off x="7346117" y="1352550"/>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1908305357"/>
      </p:ext>
    </p:extLst>
  </p:cSld>
  <p:clrMapOvr>
    <a:masterClrMapping/>
  </p:clrMapOvr>
  <mc:AlternateContent xmlns:mc="http://schemas.openxmlformats.org/markup-compatibility/2006" xmlns:p14="http://schemas.microsoft.com/office/powerpoint/2010/main">
    <mc:Choice Requires="p14">
      <p:transition spd="slow" p14:dur="2000" advTm="22932"/>
    </mc:Choice>
    <mc:Fallback xmlns="">
      <p:transition spd="slow" advTm="2293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27B2E-0028-9842-96C2-22E81B38BBF7}"/>
              </a:ext>
            </a:extLst>
          </p:cNvPr>
          <p:cNvSpPr>
            <a:spLocks noGrp="1"/>
          </p:cNvSpPr>
          <p:nvPr>
            <p:ph type="ctrTitle"/>
          </p:nvPr>
        </p:nvSpPr>
        <p:spPr/>
        <p:txBody>
          <a:bodyPr/>
          <a:lstStyle/>
          <a:p>
            <a:r>
              <a:rPr lang="en-US" dirty="0"/>
              <a:t>Requirements and Blueprint</a:t>
            </a:r>
          </a:p>
        </p:txBody>
      </p:sp>
    </p:spTree>
    <p:extLst>
      <p:ext uri="{BB962C8B-B14F-4D97-AF65-F5344CB8AC3E}">
        <p14:creationId xmlns:p14="http://schemas.microsoft.com/office/powerpoint/2010/main" val="967551001"/>
      </p:ext>
    </p:extLst>
  </p:cSld>
  <p:clrMapOvr>
    <a:masterClrMapping/>
  </p:clrMapOvr>
  <mc:AlternateContent xmlns:mc="http://schemas.openxmlformats.org/markup-compatibility/2006" xmlns:p14="http://schemas.microsoft.com/office/powerpoint/2010/main">
    <mc:Choice Requires="p14">
      <p:transition spd="slow" p14:dur="2000" advTm="4083"/>
    </mc:Choice>
    <mc:Fallback xmlns="">
      <p:transition spd="slow" advTm="408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C1B2-7348-F14D-AE1E-A9A2459C78B1}"/>
              </a:ext>
            </a:extLst>
          </p:cNvPr>
          <p:cNvSpPr>
            <a:spLocks noGrp="1"/>
          </p:cNvSpPr>
          <p:nvPr>
            <p:ph type="title"/>
          </p:nvPr>
        </p:nvSpPr>
        <p:spPr/>
        <p:txBody>
          <a:bodyPr/>
          <a:lstStyle/>
          <a:p>
            <a:r>
              <a:rPr lang="en-US" dirty="0"/>
              <a:t>Additional Resources on </a:t>
            </a:r>
            <a:br>
              <a:rPr lang="en-US" dirty="0"/>
            </a:br>
            <a:r>
              <a:rPr lang="en-US" dirty="0"/>
              <a:t>the </a:t>
            </a:r>
            <a:r>
              <a:rPr lang="en-US" dirty="0">
                <a:hlinkClick r:id="rId3"/>
              </a:rPr>
              <a:t>ODE Assessment Website</a:t>
            </a:r>
            <a:endParaRPr lang="en-US" dirty="0"/>
          </a:p>
        </p:txBody>
      </p:sp>
      <p:sp>
        <p:nvSpPr>
          <p:cNvPr id="3" name="Content Placeholder 2">
            <a:extLst>
              <a:ext uri="{FF2B5EF4-FFF2-40B4-BE49-F238E27FC236}">
                <a16:creationId xmlns:a16="http://schemas.microsoft.com/office/drawing/2014/main" id="{D1DAA4DE-0E64-7F4B-B47B-2A049E89D7F6}"/>
              </a:ext>
            </a:extLst>
          </p:cNvPr>
          <p:cNvSpPr>
            <a:spLocks noGrp="1"/>
          </p:cNvSpPr>
          <p:nvPr>
            <p:ph idx="1"/>
          </p:nvPr>
        </p:nvSpPr>
        <p:spPr/>
        <p:txBody>
          <a:bodyPr/>
          <a:lstStyle/>
          <a:p>
            <a:r>
              <a:rPr lang="en-US" dirty="0"/>
              <a:t>Oregon Accessibility Manual – </a:t>
            </a:r>
            <a:r>
              <a:rPr lang="en-US" sz="2000" i="1" dirty="0"/>
              <a:t>Guides the selection and administration of universal tools, designated supports, and accommodations for Oregon’s Statewide Assessment System (OSAS)</a:t>
            </a:r>
          </a:p>
          <a:p>
            <a:r>
              <a:rPr lang="en-US" dirty="0"/>
              <a:t>Test Assessment Manual – </a:t>
            </a:r>
            <a:r>
              <a:rPr lang="en-US" sz="2000" i="1" dirty="0"/>
              <a:t>Guides the administration of the science assessment.</a:t>
            </a:r>
          </a:p>
        </p:txBody>
      </p:sp>
      <p:sp>
        <p:nvSpPr>
          <p:cNvPr id="4" name="Rectangle 3">
            <a:extLst>
              <a:ext uri="{FF2B5EF4-FFF2-40B4-BE49-F238E27FC236}">
                <a16:creationId xmlns:a16="http://schemas.microsoft.com/office/drawing/2014/main" id="{A05599C7-ECD6-3649-8E3D-541C4AA4B0FC}"/>
              </a:ext>
            </a:extLst>
          </p:cNvPr>
          <p:cNvSpPr/>
          <p:nvPr/>
        </p:nvSpPr>
        <p:spPr>
          <a:xfrm flipH="1">
            <a:off x="7346117" y="1292590"/>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1409349934"/>
      </p:ext>
    </p:extLst>
  </p:cSld>
  <p:clrMapOvr>
    <a:masterClrMapping/>
  </p:clrMapOvr>
  <mc:AlternateContent xmlns:mc="http://schemas.openxmlformats.org/markup-compatibility/2006" xmlns:p14="http://schemas.microsoft.com/office/powerpoint/2010/main">
    <mc:Choice Requires="p14">
      <p:transition spd="slow" p14:dur="2000" advTm="10848"/>
    </mc:Choice>
    <mc:Fallback xmlns="">
      <p:transition spd="slow" advTm="1084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94B8-3956-884A-971C-A8DD560D8655}"/>
              </a:ext>
            </a:extLst>
          </p:cNvPr>
          <p:cNvSpPr>
            <a:spLocks noGrp="1"/>
          </p:cNvSpPr>
          <p:nvPr>
            <p:ph type="title"/>
          </p:nvPr>
        </p:nvSpPr>
        <p:spPr>
          <a:xfrm>
            <a:off x="134911" y="1876370"/>
            <a:ext cx="8380439" cy="787577"/>
          </a:xfrm>
        </p:spPr>
        <p:txBody>
          <a:bodyPr/>
          <a:lstStyle/>
          <a:p>
            <a:r>
              <a:rPr lang="en-US" dirty="0"/>
              <a:t>FAQ</a:t>
            </a:r>
          </a:p>
        </p:txBody>
      </p:sp>
      <p:sp>
        <p:nvSpPr>
          <p:cNvPr id="3" name="Content Placeholder 2">
            <a:extLst>
              <a:ext uri="{FF2B5EF4-FFF2-40B4-BE49-F238E27FC236}">
                <a16:creationId xmlns:a16="http://schemas.microsoft.com/office/drawing/2014/main" id="{2A0D306E-BFD7-574F-AEBB-3A78BCD5739F}"/>
              </a:ext>
            </a:extLst>
          </p:cNvPr>
          <p:cNvSpPr>
            <a:spLocks noGrp="1"/>
          </p:cNvSpPr>
          <p:nvPr>
            <p:ph idx="1"/>
          </p:nvPr>
        </p:nvSpPr>
        <p:spPr>
          <a:xfrm>
            <a:off x="205411" y="2444100"/>
            <a:ext cx="8859187" cy="3913838"/>
          </a:xfrm>
        </p:spPr>
        <p:txBody>
          <a:bodyPr>
            <a:noAutofit/>
          </a:bodyPr>
          <a:lstStyle/>
          <a:p>
            <a:pPr marL="0" indent="0">
              <a:buNone/>
            </a:pPr>
            <a:r>
              <a:rPr lang="en-US" sz="2400" dirty="0"/>
              <a:t>Q: What happens if the student needs to pause the test  for </a:t>
            </a:r>
            <a:r>
              <a:rPr lang="en-US" sz="2400" u="sng" dirty="0"/>
              <a:t>more than 20 minutes </a:t>
            </a:r>
            <a:r>
              <a:rPr lang="en-US" sz="2400" dirty="0"/>
              <a:t>when they are in the middle of working through a cluster/task?</a:t>
            </a:r>
          </a:p>
          <a:p>
            <a:pPr marL="0" indent="0">
              <a:buNone/>
            </a:pPr>
            <a:r>
              <a:rPr lang="en-US" sz="2400" dirty="0"/>
              <a:t>A: The student will be allowed to resume working on the cluster when they return to the test. All answer selections </a:t>
            </a:r>
            <a:r>
              <a:rPr lang="en-US" sz="2400" u="sng" dirty="0"/>
              <a:t>within the cluster are unlocked</a:t>
            </a:r>
            <a:r>
              <a:rPr lang="en-US" sz="2400" dirty="0"/>
              <a:t> and can be changed. All answers for </a:t>
            </a:r>
            <a:r>
              <a:rPr lang="en-US" sz="2400" u="sng" dirty="0"/>
              <a:t>previously</a:t>
            </a:r>
            <a:r>
              <a:rPr lang="en-US" sz="2400" dirty="0"/>
              <a:t> completed clusters and stand-alone items will </a:t>
            </a:r>
            <a:r>
              <a:rPr lang="en-US" sz="2400" u="sng" dirty="0"/>
              <a:t>be locked</a:t>
            </a:r>
            <a:r>
              <a:rPr lang="en-US" sz="2400" dirty="0"/>
              <a:t>. </a:t>
            </a:r>
          </a:p>
          <a:p>
            <a:pPr marL="0" indent="0">
              <a:buNone/>
            </a:pPr>
            <a:r>
              <a:rPr lang="en-US" sz="2400" dirty="0"/>
              <a:t>If students pause for </a:t>
            </a:r>
            <a:r>
              <a:rPr lang="en-US" sz="2400" u="sng" dirty="0"/>
              <a:t>less than 20 minutes</a:t>
            </a:r>
            <a:r>
              <a:rPr lang="en-US" sz="2400" dirty="0"/>
              <a:t>, they may review/change answers from any item already completed</a:t>
            </a:r>
            <a:r>
              <a:rPr lang="en-US" dirty="0"/>
              <a:t>. </a:t>
            </a:r>
          </a:p>
        </p:txBody>
      </p:sp>
      <p:sp>
        <p:nvSpPr>
          <p:cNvPr id="4" name="Rectangle 3">
            <a:extLst>
              <a:ext uri="{FF2B5EF4-FFF2-40B4-BE49-F238E27FC236}">
                <a16:creationId xmlns:a16="http://schemas.microsoft.com/office/drawing/2014/main" id="{8F2F1EF8-684C-DB4A-8BC7-8D022D948A1D}"/>
              </a:ext>
            </a:extLst>
          </p:cNvPr>
          <p:cNvSpPr/>
          <p:nvPr/>
        </p:nvSpPr>
        <p:spPr>
          <a:xfrm flipH="1">
            <a:off x="7346117" y="1292590"/>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987792351"/>
      </p:ext>
    </p:extLst>
  </p:cSld>
  <p:clrMapOvr>
    <a:masterClrMapping/>
  </p:clrMapOvr>
  <mc:AlternateContent xmlns:mc="http://schemas.openxmlformats.org/markup-compatibility/2006" xmlns:p14="http://schemas.microsoft.com/office/powerpoint/2010/main">
    <mc:Choice Requires="p14">
      <p:transition spd="slow" p14:dur="2000" advTm="34478"/>
    </mc:Choice>
    <mc:Fallback xmlns="">
      <p:transition spd="slow" advTm="3447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E55D-E564-ED45-9FD2-C0A2D99A39AB}"/>
              </a:ext>
            </a:extLst>
          </p:cNvPr>
          <p:cNvSpPr>
            <a:spLocks noGrp="1"/>
          </p:cNvSpPr>
          <p:nvPr>
            <p:ph type="title"/>
          </p:nvPr>
        </p:nvSpPr>
        <p:spPr/>
        <p:txBody>
          <a:bodyPr/>
          <a:lstStyle/>
          <a:p>
            <a:r>
              <a:rPr lang="en-US" dirty="0"/>
              <a:t>Very Important Reminder</a:t>
            </a:r>
          </a:p>
        </p:txBody>
      </p:sp>
      <p:sp>
        <p:nvSpPr>
          <p:cNvPr id="3" name="Content Placeholder 2">
            <a:extLst>
              <a:ext uri="{FF2B5EF4-FFF2-40B4-BE49-F238E27FC236}">
                <a16:creationId xmlns:a16="http://schemas.microsoft.com/office/drawing/2014/main" id="{9D531BC9-CD67-144F-9B4A-B4A0789CCDBA}"/>
              </a:ext>
            </a:extLst>
          </p:cNvPr>
          <p:cNvSpPr>
            <a:spLocks noGrp="1"/>
          </p:cNvSpPr>
          <p:nvPr>
            <p:ph idx="1"/>
          </p:nvPr>
        </p:nvSpPr>
        <p:spPr/>
        <p:txBody>
          <a:bodyPr/>
          <a:lstStyle/>
          <a:p>
            <a:r>
              <a:rPr lang="en-US" dirty="0"/>
              <a:t>Please remove or cover instructional visual stimuli/posters (including content related information and questions on the board) in the testing environment prior to testing to prevent testing improprieties.</a:t>
            </a:r>
          </a:p>
        </p:txBody>
      </p:sp>
      <p:sp>
        <p:nvSpPr>
          <p:cNvPr id="5" name="Rectangle 4">
            <a:extLst>
              <a:ext uri="{FF2B5EF4-FFF2-40B4-BE49-F238E27FC236}">
                <a16:creationId xmlns:a16="http://schemas.microsoft.com/office/drawing/2014/main" id="{C060FF24-6405-224A-86F0-53BD2F797744}"/>
              </a:ext>
            </a:extLst>
          </p:cNvPr>
          <p:cNvSpPr/>
          <p:nvPr/>
        </p:nvSpPr>
        <p:spPr>
          <a:xfrm>
            <a:off x="7152239" y="1525948"/>
            <a:ext cx="1557981" cy="369332"/>
          </a:xfrm>
          <a:prstGeom prst="rect">
            <a:avLst/>
          </a:prstGeom>
        </p:spPr>
        <p:txBody>
          <a:bodyPr wrap="square">
            <a:spAutoFit/>
          </a:bodyPr>
          <a:lstStyle/>
          <a:p>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 Change</a:t>
            </a:r>
            <a:endParaRPr lang="en-US" dirty="0"/>
          </a:p>
        </p:txBody>
      </p:sp>
    </p:spTree>
    <p:extLst>
      <p:ext uri="{BB962C8B-B14F-4D97-AF65-F5344CB8AC3E}">
        <p14:creationId xmlns:p14="http://schemas.microsoft.com/office/powerpoint/2010/main" val="3467718429"/>
      </p:ext>
    </p:extLst>
  </p:cSld>
  <p:clrMapOvr>
    <a:masterClrMapping/>
  </p:clrMapOvr>
  <mc:AlternateContent xmlns:mc="http://schemas.openxmlformats.org/markup-compatibility/2006" xmlns:p14="http://schemas.microsoft.com/office/powerpoint/2010/main">
    <mc:Choice Requires="p14">
      <p:transition spd="slow" p14:dur="2000" advTm="14302"/>
    </mc:Choice>
    <mc:Fallback xmlns="">
      <p:transition spd="slow" advTm="1430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468D-B63A-1B43-8F88-3AFE4B70FFBB}"/>
              </a:ext>
            </a:extLst>
          </p:cNvPr>
          <p:cNvSpPr>
            <a:spLocks noGrp="1"/>
          </p:cNvSpPr>
          <p:nvPr>
            <p:ph type="title"/>
          </p:nvPr>
        </p:nvSpPr>
        <p:spPr>
          <a:xfrm>
            <a:off x="623888" y="1982363"/>
            <a:ext cx="7886700" cy="1903837"/>
          </a:xfrm>
        </p:spPr>
        <p:txBody>
          <a:bodyPr/>
          <a:lstStyle/>
          <a:p>
            <a:pPr algn="ctr"/>
            <a:r>
              <a:rPr lang="en-US" dirty="0"/>
              <a:t>Thank you!</a:t>
            </a:r>
          </a:p>
        </p:txBody>
      </p:sp>
      <p:sp>
        <p:nvSpPr>
          <p:cNvPr id="4" name="TextBox 3">
            <a:extLst>
              <a:ext uri="{FF2B5EF4-FFF2-40B4-BE49-F238E27FC236}">
                <a16:creationId xmlns:a16="http://schemas.microsoft.com/office/drawing/2014/main" id="{FAC3D639-1ED4-3F41-B458-ACC52A2677F8}"/>
              </a:ext>
            </a:extLst>
          </p:cNvPr>
          <p:cNvSpPr txBox="1"/>
          <p:nvPr/>
        </p:nvSpPr>
        <p:spPr>
          <a:xfrm>
            <a:off x="2698228" y="3886200"/>
            <a:ext cx="4379393" cy="1692771"/>
          </a:xfrm>
          <a:prstGeom prst="rect">
            <a:avLst/>
          </a:prstGeom>
          <a:noFill/>
        </p:spPr>
        <p:txBody>
          <a:bodyPr wrap="square" rtlCol="0">
            <a:spAutoFit/>
          </a:bodyPr>
          <a:lstStyle/>
          <a:p>
            <a:r>
              <a:rPr lang="en-US" sz="3200" b="1" dirty="0"/>
              <a:t>Noelle </a:t>
            </a:r>
            <a:r>
              <a:rPr lang="en-US" sz="3200" b="1" dirty="0" err="1"/>
              <a:t>Gorbett</a:t>
            </a:r>
            <a:endParaRPr lang="en-US" sz="3200" b="1" dirty="0"/>
          </a:p>
          <a:p>
            <a:r>
              <a:rPr lang="en-US" sz="2400" dirty="0"/>
              <a:t>Science Assessment Specialist</a:t>
            </a:r>
          </a:p>
          <a:p>
            <a:r>
              <a:rPr lang="en-US" sz="2400" dirty="0"/>
              <a:t>Oregon Department of Education</a:t>
            </a:r>
          </a:p>
          <a:p>
            <a:r>
              <a:rPr lang="en-US" sz="2400" dirty="0" err="1"/>
              <a:t>noelle.gorbett@state.or.us</a:t>
            </a:r>
            <a:endParaRPr lang="en-US" sz="2400" dirty="0"/>
          </a:p>
        </p:txBody>
      </p:sp>
    </p:spTree>
    <p:extLst>
      <p:ext uri="{BB962C8B-B14F-4D97-AF65-F5344CB8AC3E}">
        <p14:creationId xmlns:p14="http://schemas.microsoft.com/office/powerpoint/2010/main" val="1755681141"/>
      </p:ext>
    </p:extLst>
  </p:cSld>
  <p:clrMapOvr>
    <a:masterClrMapping/>
  </p:clrMapOvr>
  <mc:AlternateContent xmlns:mc="http://schemas.openxmlformats.org/markup-compatibility/2006" xmlns:p14="http://schemas.microsoft.com/office/powerpoint/2010/main">
    <mc:Choice Requires="p14">
      <p:transition spd="slow" p14:dur="2000" advTm="11415"/>
    </mc:Choice>
    <mc:Fallback xmlns="">
      <p:transition spd="slow" advTm="1141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3AF4C-CF23-3841-A6DF-8EE03DF7BAD5}"/>
              </a:ext>
            </a:extLst>
          </p:cNvPr>
          <p:cNvSpPr>
            <a:spLocks noGrp="1"/>
          </p:cNvSpPr>
          <p:nvPr>
            <p:ph type="title" idx="4294967295"/>
          </p:nvPr>
        </p:nvSpPr>
        <p:spPr>
          <a:xfrm>
            <a:off x="230185" y="970952"/>
            <a:ext cx="8717509" cy="919244"/>
          </a:xfrm>
        </p:spPr>
        <p:txBody>
          <a:bodyPr>
            <a:normAutofit/>
          </a:bodyPr>
          <a:lstStyle/>
          <a:p>
            <a:r>
              <a:rPr lang="en-US" sz="4000" dirty="0"/>
              <a:t>Science Assessment Requirements</a:t>
            </a:r>
          </a:p>
        </p:txBody>
      </p:sp>
      <p:sp>
        <p:nvSpPr>
          <p:cNvPr id="4" name="Content Placeholder 3">
            <a:extLst>
              <a:ext uri="{FF2B5EF4-FFF2-40B4-BE49-F238E27FC236}">
                <a16:creationId xmlns:a16="http://schemas.microsoft.com/office/drawing/2014/main" id="{7BACB735-50F3-E34B-894D-8CF06DA2D25C}"/>
              </a:ext>
            </a:extLst>
          </p:cNvPr>
          <p:cNvSpPr>
            <a:spLocks noGrp="1"/>
          </p:cNvSpPr>
          <p:nvPr>
            <p:ph idx="4294967295"/>
          </p:nvPr>
        </p:nvSpPr>
        <p:spPr>
          <a:xfrm>
            <a:off x="230185" y="1890196"/>
            <a:ext cx="8470900" cy="3590855"/>
          </a:xfrm>
        </p:spPr>
        <p:txBody>
          <a:bodyPr>
            <a:normAutofit fontScale="62500" lnSpcReduction="20000"/>
          </a:bodyPr>
          <a:lstStyle/>
          <a:p>
            <a:pPr lvl="1" algn="just">
              <a:lnSpc>
                <a:spcPct val="110000"/>
              </a:lnSpc>
              <a:spcBef>
                <a:spcPts val="1000"/>
              </a:spcBef>
            </a:pPr>
            <a:r>
              <a:rPr lang="en-US" sz="5100" dirty="0"/>
              <a:t>The Science Assessment is required to be given to every student in grades 5, 8, and 11. </a:t>
            </a:r>
          </a:p>
          <a:p>
            <a:pPr lvl="1" algn="just">
              <a:lnSpc>
                <a:spcPct val="110000"/>
              </a:lnSpc>
              <a:spcBef>
                <a:spcPts val="1000"/>
              </a:spcBef>
            </a:pPr>
            <a:r>
              <a:rPr lang="en-US" sz="5100" dirty="0"/>
              <a:t>High School students may bank a </a:t>
            </a:r>
            <a:r>
              <a:rPr lang="en-US" sz="5100" u="sng" dirty="0"/>
              <a:t>passing</a:t>
            </a:r>
            <a:r>
              <a:rPr lang="en-US" sz="5100" dirty="0"/>
              <a:t> HS Science Assessment Score in 8</a:t>
            </a:r>
            <a:r>
              <a:rPr lang="en-US" sz="5100" baseline="30000" dirty="0"/>
              <a:t>th</a:t>
            </a:r>
            <a:r>
              <a:rPr lang="en-US" sz="5100" dirty="0"/>
              <a:t>*, 9</a:t>
            </a:r>
            <a:r>
              <a:rPr lang="en-US" sz="5100" baseline="30000" dirty="0"/>
              <a:t>th</a:t>
            </a:r>
            <a:r>
              <a:rPr lang="en-US" sz="5100" dirty="0"/>
              <a:t> or 10</a:t>
            </a:r>
            <a:r>
              <a:rPr lang="en-US" sz="5100" baseline="30000" dirty="0"/>
              <a:t>th</a:t>
            </a:r>
            <a:r>
              <a:rPr lang="en-US" sz="5100" dirty="0"/>
              <a:t> grade, fulfilling the 11th grade requirement.</a:t>
            </a:r>
          </a:p>
          <a:p>
            <a:pPr marL="693738" indent="0" algn="just">
              <a:lnSpc>
                <a:spcPct val="110000"/>
              </a:lnSpc>
              <a:buNone/>
            </a:pPr>
            <a:br>
              <a:rPr lang="en-US" sz="1200" dirty="0"/>
            </a:br>
            <a:r>
              <a:rPr lang="en-US" sz="4200" dirty="0"/>
              <a:t>*When 8</a:t>
            </a:r>
            <a:r>
              <a:rPr lang="en-US" sz="4200" baseline="30000" dirty="0"/>
              <a:t>th</a:t>
            </a:r>
            <a:r>
              <a:rPr lang="en-US" sz="4200" dirty="0"/>
              <a:t> grade students pass the High School Science Assessment</a:t>
            </a:r>
          </a:p>
        </p:txBody>
      </p:sp>
      <p:sp>
        <p:nvSpPr>
          <p:cNvPr id="2" name="TextBox 1">
            <a:extLst>
              <a:ext uri="{FF2B5EF4-FFF2-40B4-BE49-F238E27FC236}">
                <a16:creationId xmlns:a16="http://schemas.microsoft.com/office/drawing/2014/main" id="{8DB71397-F204-2A4E-B761-5FD5B0877041}"/>
              </a:ext>
            </a:extLst>
          </p:cNvPr>
          <p:cNvSpPr txBox="1"/>
          <p:nvPr/>
        </p:nvSpPr>
        <p:spPr>
          <a:xfrm>
            <a:off x="2128837" y="6004271"/>
            <a:ext cx="6700837" cy="523220"/>
          </a:xfrm>
          <a:prstGeom prst="rect">
            <a:avLst/>
          </a:prstGeom>
          <a:noFill/>
        </p:spPr>
        <p:txBody>
          <a:bodyPr wrap="square" rtlCol="0">
            <a:spAutoFit/>
          </a:bodyPr>
          <a:lstStyle/>
          <a:p>
            <a:pPr algn="r">
              <a:spcBef>
                <a:spcPct val="0"/>
              </a:spcBef>
            </a:pPr>
            <a:r>
              <a:rPr lang="en-US" altLang="en-US" sz="1400" i="1" dirty="0">
                <a:solidFill>
                  <a:schemeClr val="accent6"/>
                </a:solidFill>
                <a:latin typeface="Times New Roman" panose="02020603050405020304" pitchFamily="18" charset="0"/>
              </a:rPr>
              <a:t>TAM, Section 5.1: Testing Time and Recommended Order of Administration</a:t>
            </a:r>
          </a:p>
          <a:p>
            <a:pPr algn="r">
              <a:spcBef>
                <a:spcPct val="0"/>
              </a:spcBef>
            </a:pPr>
            <a:r>
              <a:rPr lang="en-US" altLang="en-US" sz="1400" i="1" dirty="0">
                <a:solidFill>
                  <a:schemeClr val="accent6"/>
                </a:solidFill>
                <a:latin typeface="Times New Roman" panose="02020603050405020304" pitchFamily="18" charset="0"/>
              </a:rPr>
              <a:t>TAM, Appendix B: Student Inclusion</a:t>
            </a:r>
          </a:p>
        </p:txBody>
      </p:sp>
      <p:sp>
        <p:nvSpPr>
          <p:cNvPr id="5" name="Rectangle 4">
            <a:extLst>
              <a:ext uri="{FF2B5EF4-FFF2-40B4-BE49-F238E27FC236}">
                <a16:creationId xmlns:a16="http://schemas.microsoft.com/office/drawing/2014/main" id="{86A52363-55C1-3941-9364-BE4C88F30006}"/>
              </a:ext>
            </a:extLst>
          </p:cNvPr>
          <p:cNvSpPr/>
          <p:nvPr/>
        </p:nvSpPr>
        <p:spPr>
          <a:xfrm>
            <a:off x="6972850" y="392386"/>
            <a:ext cx="1564724" cy="461665"/>
          </a:xfrm>
          <a:prstGeom prst="rect">
            <a:avLst/>
          </a:prstGeom>
          <a:noFill/>
        </p:spPr>
        <p:txBody>
          <a:bodyPr wrap="none" lIns="91440" tIns="45720" rIns="91440" bIns="45720">
            <a:spAutoFit/>
          </a:bodyPr>
          <a:lstStyle/>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 Change</a:t>
            </a:r>
          </a:p>
        </p:txBody>
      </p:sp>
    </p:spTree>
    <p:extLst>
      <p:ext uri="{BB962C8B-B14F-4D97-AF65-F5344CB8AC3E}">
        <p14:creationId xmlns:p14="http://schemas.microsoft.com/office/powerpoint/2010/main" val="1397168522"/>
      </p:ext>
    </p:extLst>
  </p:cSld>
  <p:clrMapOvr>
    <a:masterClrMapping/>
  </p:clrMapOvr>
  <mc:AlternateContent xmlns:mc="http://schemas.openxmlformats.org/markup-compatibility/2006" xmlns:p14="http://schemas.microsoft.com/office/powerpoint/2010/main">
    <mc:Choice Requires="p14">
      <p:transition spd="slow" p14:dur="2000" advTm="20692"/>
    </mc:Choice>
    <mc:Fallback xmlns="">
      <p:transition spd="slow" advTm="2069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3C068-E843-1644-8BB1-C9BDF7214ED7}"/>
              </a:ext>
            </a:extLst>
          </p:cNvPr>
          <p:cNvSpPr>
            <a:spLocks noGrp="1"/>
          </p:cNvSpPr>
          <p:nvPr>
            <p:ph type="title" idx="4294967295"/>
          </p:nvPr>
        </p:nvSpPr>
        <p:spPr>
          <a:xfrm>
            <a:off x="257174" y="683185"/>
            <a:ext cx="8711159" cy="802342"/>
          </a:xfrm>
        </p:spPr>
        <p:txBody>
          <a:bodyPr>
            <a:normAutofit/>
          </a:bodyPr>
          <a:lstStyle/>
          <a:p>
            <a:r>
              <a:rPr lang="en-US" sz="4000" dirty="0"/>
              <a:t>2018-2019 Oregon Science Assessment</a:t>
            </a:r>
          </a:p>
        </p:txBody>
      </p:sp>
      <p:sp>
        <p:nvSpPr>
          <p:cNvPr id="3" name="Content Placeholder 2">
            <a:extLst>
              <a:ext uri="{FF2B5EF4-FFF2-40B4-BE49-F238E27FC236}">
                <a16:creationId xmlns:a16="http://schemas.microsoft.com/office/drawing/2014/main" id="{6A5A1ECD-986F-124B-910B-0E026A2CE313}"/>
              </a:ext>
            </a:extLst>
          </p:cNvPr>
          <p:cNvSpPr>
            <a:spLocks noGrp="1"/>
          </p:cNvSpPr>
          <p:nvPr>
            <p:ph idx="4294967295"/>
          </p:nvPr>
        </p:nvSpPr>
        <p:spPr>
          <a:xfrm>
            <a:off x="628650" y="1352204"/>
            <a:ext cx="7886700" cy="3186797"/>
          </a:xfrm>
        </p:spPr>
        <p:txBody>
          <a:bodyPr>
            <a:noAutofit/>
          </a:bodyPr>
          <a:lstStyle/>
          <a:p>
            <a:pPr>
              <a:lnSpc>
                <a:spcPct val="110000"/>
              </a:lnSpc>
            </a:pPr>
            <a:r>
              <a:rPr lang="en-US" sz="2400" dirty="0"/>
              <a:t>Test window: February 6 - June 7, 2019, </a:t>
            </a:r>
          </a:p>
          <a:p>
            <a:pPr>
              <a:lnSpc>
                <a:spcPct val="110000"/>
              </a:lnSpc>
            </a:pPr>
            <a:r>
              <a:rPr lang="en-US" sz="2400" dirty="0"/>
              <a:t>Students will have </a:t>
            </a:r>
            <a:r>
              <a:rPr lang="en-US" sz="2400" b="1" i="1" u="sng" dirty="0"/>
              <a:t>one</a:t>
            </a:r>
            <a:r>
              <a:rPr lang="en-US" sz="2400" dirty="0"/>
              <a:t> annual test opportunity</a:t>
            </a:r>
          </a:p>
          <a:p>
            <a:pPr>
              <a:lnSpc>
                <a:spcPct val="110000"/>
              </a:lnSpc>
            </a:pPr>
            <a:r>
              <a:rPr lang="en-US" sz="2400" dirty="0"/>
              <a:t>Scores </a:t>
            </a:r>
            <a:r>
              <a:rPr lang="en-US" sz="2400" b="1" i="1" u="sng" dirty="0"/>
              <a:t>will not be available </a:t>
            </a:r>
            <a:r>
              <a:rPr lang="en-US" sz="2400" dirty="0"/>
              <a:t>to students immediately upon completion of the assessment. Scores will be available in the Fall of 2019 after State Board Approval</a:t>
            </a:r>
          </a:p>
          <a:p>
            <a:pPr>
              <a:lnSpc>
                <a:spcPct val="110000"/>
              </a:lnSpc>
            </a:pPr>
            <a:r>
              <a:rPr lang="en-US" sz="2400" dirty="0"/>
              <a:t>Test opportunities are subject to a 45-calendar day expiration period. </a:t>
            </a:r>
          </a:p>
        </p:txBody>
      </p:sp>
      <p:sp>
        <p:nvSpPr>
          <p:cNvPr id="4" name="TextBox 3">
            <a:extLst>
              <a:ext uri="{FF2B5EF4-FFF2-40B4-BE49-F238E27FC236}">
                <a16:creationId xmlns:a16="http://schemas.microsoft.com/office/drawing/2014/main" id="{4E7463F5-DB7D-D84E-A1E2-11D3DA7D17B7}"/>
              </a:ext>
            </a:extLst>
          </p:cNvPr>
          <p:cNvSpPr txBox="1"/>
          <p:nvPr/>
        </p:nvSpPr>
        <p:spPr>
          <a:xfrm>
            <a:off x="4572000" y="5853797"/>
            <a:ext cx="4400550" cy="523220"/>
          </a:xfrm>
          <a:prstGeom prst="rect">
            <a:avLst/>
          </a:prstGeom>
          <a:noFill/>
        </p:spPr>
        <p:txBody>
          <a:bodyPr wrap="square" rtlCol="0">
            <a:spAutoFit/>
          </a:bodyPr>
          <a:lstStyle/>
          <a:p>
            <a:pPr algn="r">
              <a:spcBef>
                <a:spcPct val="0"/>
              </a:spcBef>
            </a:pPr>
            <a:r>
              <a:rPr lang="en-US" altLang="en-US" sz="1400" i="1" dirty="0">
                <a:solidFill>
                  <a:schemeClr val="accent6"/>
                </a:solidFill>
                <a:latin typeface="Times New Roman" panose="02020603050405020304" pitchFamily="18" charset="0"/>
              </a:rPr>
              <a:t>TAM, Appendix A</a:t>
            </a:r>
          </a:p>
          <a:p>
            <a:pPr algn="r">
              <a:spcBef>
                <a:spcPct val="0"/>
              </a:spcBef>
            </a:pPr>
            <a:r>
              <a:rPr lang="en-US" altLang="en-US" sz="1400" i="1" dirty="0">
                <a:solidFill>
                  <a:schemeClr val="accent6"/>
                </a:solidFill>
                <a:latin typeface="Times New Roman" panose="02020603050405020304" pitchFamily="18" charset="0"/>
              </a:rPr>
              <a:t>Section 6.4: Pause Rules and Test Expirations</a:t>
            </a:r>
          </a:p>
        </p:txBody>
      </p:sp>
      <p:sp>
        <p:nvSpPr>
          <p:cNvPr id="5" name="Rectangle 4">
            <a:extLst>
              <a:ext uri="{FF2B5EF4-FFF2-40B4-BE49-F238E27FC236}">
                <a16:creationId xmlns:a16="http://schemas.microsoft.com/office/drawing/2014/main" id="{FF9E0F19-F66E-944B-AB0D-016B9C0FEC1F}"/>
              </a:ext>
            </a:extLst>
          </p:cNvPr>
          <p:cNvSpPr/>
          <p:nvPr/>
        </p:nvSpPr>
        <p:spPr>
          <a:xfrm flipH="1">
            <a:off x="8103119" y="1904331"/>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
        <p:nvSpPr>
          <p:cNvPr id="6" name="Rectangle 5">
            <a:extLst>
              <a:ext uri="{FF2B5EF4-FFF2-40B4-BE49-F238E27FC236}">
                <a16:creationId xmlns:a16="http://schemas.microsoft.com/office/drawing/2014/main" id="{D2B3C73D-166E-8242-AD0A-9265C47F07FD}"/>
              </a:ext>
            </a:extLst>
          </p:cNvPr>
          <p:cNvSpPr/>
          <p:nvPr/>
        </p:nvSpPr>
        <p:spPr>
          <a:xfrm flipH="1">
            <a:off x="8103119" y="2497159"/>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
        <p:nvSpPr>
          <p:cNvPr id="7" name="Rectangle 6">
            <a:extLst>
              <a:ext uri="{FF2B5EF4-FFF2-40B4-BE49-F238E27FC236}">
                <a16:creationId xmlns:a16="http://schemas.microsoft.com/office/drawing/2014/main" id="{EFA3697E-591E-994A-8FBB-558DC4409186}"/>
              </a:ext>
            </a:extLst>
          </p:cNvPr>
          <p:cNvSpPr/>
          <p:nvPr/>
        </p:nvSpPr>
        <p:spPr>
          <a:xfrm flipH="1">
            <a:off x="8103120" y="1423112"/>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
        <p:nvSpPr>
          <p:cNvPr id="9" name="Rectangle 8">
            <a:extLst>
              <a:ext uri="{FF2B5EF4-FFF2-40B4-BE49-F238E27FC236}">
                <a16:creationId xmlns:a16="http://schemas.microsoft.com/office/drawing/2014/main" id="{68A7AF28-C022-9249-A5EF-DBA33CB1820E}"/>
              </a:ext>
            </a:extLst>
          </p:cNvPr>
          <p:cNvSpPr/>
          <p:nvPr/>
        </p:nvSpPr>
        <p:spPr>
          <a:xfrm>
            <a:off x="7432182" y="3912085"/>
            <a:ext cx="1564724" cy="461665"/>
          </a:xfrm>
          <a:prstGeom prst="rect">
            <a:avLst/>
          </a:prstGeom>
          <a:noFill/>
        </p:spPr>
        <p:txBody>
          <a:bodyPr wrap="none" lIns="91440" tIns="45720" rIns="91440" bIns="45720">
            <a:spAutoFit/>
          </a:bodyPr>
          <a:lstStyle/>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 Change</a:t>
            </a:r>
          </a:p>
        </p:txBody>
      </p:sp>
    </p:spTree>
    <p:extLst>
      <p:ext uri="{BB962C8B-B14F-4D97-AF65-F5344CB8AC3E}">
        <p14:creationId xmlns:p14="http://schemas.microsoft.com/office/powerpoint/2010/main" val="3040683349"/>
      </p:ext>
    </p:extLst>
  </p:cSld>
  <p:clrMapOvr>
    <a:masterClrMapping/>
  </p:clrMapOvr>
  <mc:AlternateContent xmlns:mc="http://schemas.openxmlformats.org/markup-compatibility/2006" xmlns:p14="http://schemas.microsoft.com/office/powerpoint/2010/main">
    <mc:Choice Requires="p14">
      <p:transition spd="slow" p14:dur="2000" advTm="34611"/>
    </mc:Choice>
    <mc:Fallback xmlns="">
      <p:transition spd="slow" advTm="3461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7F74C1-9353-C14E-A624-2BC400F9361B}"/>
              </a:ext>
            </a:extLst>
          </p:cNvPr>
          <p:cNvSpPr>
            <a:spLocks noGrp="1"/>
          </p:cNvSpPr>
          <p:nvPr>
            <p:ph type="title" idx="4294967295"/>
          </p:nvPr>
        </p:nvSpPr>
        <p:spPr>
          <a:xfrm>
            <a:off x="483665" y="991163"/>
            <a:ext cx="8443914" cy="1325562"/>
          </a:xfrm>
        </p:spPr>
        <p:txBody>
          <a:bodyPr>
            <a:normAutofit/>
          </a:bodyPr>
          <a:lstStyle/>
          <a:p>
            <a:r>
              <a:rPr lang="en-US" sz="4000" dirty="0"/>
              <a:t>2018-2019 Oregon Science Assessment</a:t>
            </a:r>
          </a:p>
        </p:txBody>
      </p:sp>
      <p:sp>
        <p:nvSpPr>
          <p:cNvPr id="8" name="TextBox 7">
            <a:extLst>
              <a:ext uri="{FF2B5EF4-FFF2-40B4-BE49-F238E27FC236}">
                <a16:creationId xmlns:a16="http://schemas.microsoft.com/office/drawing/2014/main" id="{663D99E8-2EA3-1C40-980C-F96F89084C70}"/>
              </a:ext>
            </a:extLst>
          </p:cNvPr>
          <p:cNvSpPr txBox="1"/>
          <p:nvPr/>
        </p:nvSpPr>
        <p:spPr>
          <a:xfrm>
            <a:off x="742949" y="2181225"/>
            <a:ext cx="7686675"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t>Assessing the </a:t>
            </a:r>
            <a:r>
              <a:rPr lang="en-US" sz="2400" b="1" dirty="0"/>
              <a:t>2014 Oregon Science Standards (Next Generation Science Standards)</a:t>
            </a:r>
            <a:endParaRPr lang="en-US" sz="2400" dirty="0"/>
          </a:p>
          <a:p>
            <a:pPr marL="1200150" lvl="2" indent="-285750">
              <a:buFont typeface="Arial" panose="020B0604020202020204" pitchFamily="34" charset="0"/>
              <a:buChar char="•"/>
            </a:pPr>
            <a:r>
              <a:rPr lang="en-US" sz="2400" dirty="0"/>
              <a:t>5</a:t>
            </a:r>
            <a:r>
              <a:rPr lang="en-US" sz="2400" baseline="30000" dirty="0"/>
              <a:t>th</a:t>
            </a:r>
            <a:r>
              <a:rPr lang="en-US" sz="2400" dirty="0"/>
              <a:t> Grade Science Assessment contains items aligned to 3</a:t>
            </a:r>
            <a:r>
              <a:rPr lang="en-US" sz="2400" baseline="30000" dirty="0"/>
              <a:t>rd</a:t>
            </a:r>
            <a:r>
              <a:rPr lang="en-US" sz="2400" dirty="0"/>
              <a:t>-5</a:t>
            </a:r>
            <a:r>
              <a:rPr lang="en-US" sz="2400" baseline="30000" dirty="0"/>
              <a:t>th</a:t>
            </a:r>
            <a:r>
              <a:rPr lang="en-US" sz="2400" dirty="0"/>
              <a:t> grade Oregon Science Standards</a:t>
            </a:r>
          </a:p>
          <a:p>
            <a:pPr marL="1200150" lvl="2" indent="-285750">
              <a:buFont typeface="Arial" panose="020B0604020202020204" pitchFamily="34" charset="0"/>
              <a:buChar char="•"/>
            </a:pPr>
            <a:r>
              <a:rPr lang="en-US" sz="2400" dirty="0"/>
              <a:t>8</a:t>
            </a:r>
            <a:r>
              <a:rPr lang="en-US" sz="2400" baseline="30000" dirty="0"/>
              <a:t>th</a:t>
            </a:r>
            <a:r>
              <a:rPr lang="en-US" sz="2400" dirty="0"/>
              <a:t> Grade Science Assessment contains items aligned to 6</a:t>
            </a:r>
            <a:r>
              <a:rPr lang="en-US" sz="2400" baseline="30000" dirty="0"/>
              <a:t>th</a:t>
            </a:r>
            <a:r>
              <a:rPr lang="en-US" sz="2400" dirty="0"/>
              <a:t>-8</a:t>
            </a:r>
            <a:r>
              <a:rPr lang="en-US" sz="2400" baseline="30000" dirty="0"/>
              <a:t>th</a:t>
            </a:r>
            <a:r>
              <a:rPr lang="en-US" sz="2400" dirty="0"/>
              <a:t> grade Oregon Science Standards</a:t>
            </a:r>
          </a:p>
          <a:p>
            <a:pPr marL="1200150" lvl="2" indent="-285750">
              <a:buFont typeface="Arial" panose="020B0604020202020204" pitchFamily="34" charset="0"/>
              <a:buChar char="•"/>
            </a:pPr>
            <a:r>
              <a:rPr lang="en-US" sz="2400" dirty="0"/>
              <a:t>High School Science Assessment contains items aligned to all high school science Oregon Science Standards</a:t>
            </a:r>
          </a:p>
          <a:p>
            <a:endParaRPr lang="en-US" dirty="0"/>
          </a:p>
        </p:txBody>
      </p:sp>
      <p:sp>
        <p:nvSpPr>
          <p:cNvPr id="10" name="Rectangle 9">
            <a:extLst>
              <a:ext uri="{FF2B5EF4-FFF2-40B4-BE49-F238E27FC236}">
                <a16:creationId xmlns:a16="http://schemas.microsoft.com/office/drawing/2014/main" id="{FB9E52B7-7931-5B46-A6BC-57A22C87DE55}"/>
              </a:ext>
            </a:extLst>
          </p:cNvPr>
          <p:cNvSpPr/>
          <p:nvPr/>
        </p:nvSpPr>
        <p:spPr>
          <a:xfrm flipH="1">
            <a:off x="8103120" y="2164987"/>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spTree>
    <p:extLst>
      <p:ext uri="{BB962C8B-B14F-4D97-AF65-F5344CB8AC3E}">
        <p14:creationId xmlns:p14="http://schemas.microsoft.com/office/powerpoint/2010/main" val="2073052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1A6E-032B-E74B-A6BE-E9EA230DA996}"/>
              </a:ext>
            </a:extLst>
          </p:cNvPr>
          <p:cNvSpPr>
            <a:spLocks noGrp="1"/>
          </p:cNvSpPr>
          <p:nvPr>
            <p:ph type="title"/>
          </p:nvPr>
        </p:nvSpPr>
        <p:spPr>
          <a:xfrm>
            <a:off x="628650" y="1998486"/>
            <a:ext cx="7886700" cy="849645"/>
          </a:xfrm>
        </p:spPr>
        <p:txBody>
          <a:bodyPr>
            <a:normAutofit/>
          </a:bodyPr>
          <a:lstStyle/>
          <a:p>
            <a:pPr algn="ctr"/>
            <a:r>
              <a:rPr lang="en-US" sz="4000" dirty="0"/>
              <a:t>Blueprint: 5</a:t>
            </a:r>
            <a:r>
              <a:rPr lang="en-US" sz="4000" baseline="30000" dirty="0"/>
              <a:t>th</a:t>
            </a:r>
            <a:r>
              <a:rPr lang="en-US" sz="4000" dirty="0"/>
              <a:t> Grade</a:t>
            </a:r>
          </a:p>
        </p:txBody>
      </p:sp>
      <p:sp>
        <p:nvSpPr>
          <p:cNvPr id="3" name="Content Placeholder 2" descr="Column headers from left to right are Three-dimensional reporting categories, number of operational cluster/task items, and number of operational standalone/Independent items. Row one 3-D physical science 1 to 2, 4 to 5, Row two 3-D life science, 1 to 2, 4 to 5, Row three 3-D Earth Science 1 to 2, 4 to 5" title="Blueprint 5th Grade">
            <a:extLst>
              <a:ext uri="{FF2B5EF4-FFF2-40B4-BE49-F238E27FC236}">
                <a16:creationId xmlns:a16="http://schemas.microsoft.com/office/drawing/2014/main" id="{F9CB7030-8EFD-B544-AFBE-840DC4FF117E}"/>
              </a:ext>
            </a:extLst>
          </p:cNvPr>
          <p:cNvSpPr>
            <a:spLocks noGrp="1"/>
          </p:cNvSpPr>
          <p:nvPr>
            <p:ph idx="1"/>
          </p:nvPr>
        </p:nvSpPr>
        <p:spPr>
          <a:xfrm>
            <a:off x="628650" y="2848131"/>
            <a:ext cx="7886700" cy="3328832"/>
          </a:xfrm>
        </p:spPr>
        <p:txBody>
          <a:bodyPr/>
          <a:lstStyle/>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1D169AD7-333C-BF4F-9EAA-5B4AF6B62CDA}"/>
              </a:ext>
            </a:extLst>
          </p:cNvPr>
          <p:cNvSpPr/>
          <p:nvPr/>
        </p:nvSpPr>
        <p:spPr>
          <a:xfrm flipH="1">
            <a:off x="7507262" y="1682114"/>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graphicFrame>
        <p:nvGraphicFramePr>
          <p:cNvPr id="5" name="Table 4" descr="represents the total number of operational items of that item type to appear from all reporting categories" title="table">
            <a:extLst>
              <a:ext uri="{FF2B5EF4-FFF2-40B4-BE49-F238E27FC236}">
                <a16:creationId xmlns:a16="http://schemas.microsoft.com/office/drawing/2014/main" id="{0AB36597-413E-9C40-B2B3-0C04C32A839A}"/>
              </a:ext>
            </a:extLst>
          </p:cNvPr>
          <p:cNvGraphicFramePr>
            <a:graphicFrameLocks noGrp="1"/>
          </p:cNvGraphicFramePr>
          <p:nvPr>
            <p:extLst>
              <p:ext uri="{D42A27DB-BD31-4B8C-83A1-F6EECF244321}">
                <p14:modId xmlns:p14="http://schemas.microsoft.com/office/powerpoint/2010/main" val="4155822110"/>
              </p:ext>
            </p:extLst>
          </p:nvPr>
        </p:nvGraphicFramePr>
        <p:xfrm>
          <a:off x="429718" y="2687320"/>
          <a:ext cx="8339529" cy="3657600"/>
        </p:xfrm>
        <a:graphic>
          <a:graphicData uri="http://schemas.openxmlformats.org/drawingml/2006/table">
            <a:tbl>
              <a:tblPr firstRow="1" bandRow="1">
                <a:tableStyleId>{5C22544A-7EE6-4342-B048-85BDC9FD1C3A}</a:tableStyleId>
              </a:tblPr>
              <a:tblGrid>
                <a:gridCol w="2779843">
                  <a:extLst>
                    <a:ext uri="{9D8B030D-6E8A-4147-A177-3AD203B41FA5}">
                      <a16:colId xmlns:a16="http://schemas.microsoft.com/office/drawing/2014/main" val="1142618843"/>
                    </a:ext>
                  </a:extLst>
                </a:gridCol>
                <a:gridCol w="2779843">
                  <a:extLst>
                    <a:ext uri="{9D8B030D-6E8A-4147-A177-3AD203B41FA5}">
                      <a16:colId xmlns:a16="http://schemas.microsoft.com/office/drawing/2014/main" val="4235599823"/>
                    </a:ext>
                  </a:extLst>
                </a:gridCol>
                <a:gridCol w="2779843">
                  <a:extLst>
                    <a:ext uri="{9D8B030D-6E8A-4147-A177-3AD203B41FA5}">
                      <a16:colId xmlns:a16="http://schemas.microsoft.com/office/drawing/2014/main" val="3364089104"/>
                    </a:ext>
                  </a:extLst>
                </a:gridCol>
              </a:tblGrid>
              <a:tr h="433695">
                <a:tc>
                  <a:txBody>
                    <a:bodyPr/>
                    <a:lstStyle/>
                    <a:p>
                      <a:r>
                        <a:rPr lang="en-US" sz="2000" b="1" dirty="0">
                          <a:solidFill>
                            <a:srgbClr val="F9E600"/>
                          </a:solidFill>
                        </a:rPr>
                        <a:t>Three-Dimensional</a:t>
                      </a:r>
                    </a:p>
                    <a:p>
                      <a:r>
                        <a:rPr lang="en-US" sz="2000" dirty="0"/>
                        <a:t>Reporting Categories</a:t>
                      </a:r>
                    </a:p>
                  </a:txBody>
                  <a:tcPr/>
                </a:tc>
                <a:tc>
                  <a:txBody>
                    <a:bodyPr/>
                    <a:lstStyle/>
                    <a:p>
                      <a:r>
                        <a:rPr lang="en-US" sz="2000" dirty="0"/>
                        <a:t># Operational</a:t>
                      </a:r>
                    </a:p>
                    <a:p>
                      <a:r>
                        <a:rPr lang="en-US" sz="2000" dirty="0"/>
                        <a:t>Cluster/Task Items </a:t>
                      </a:r>
                      <a:r>
                        <a:rPr lang="en-US" sz="1800" i="1" dirty="0"/>
                        <a:t>Average 8-10 interactions</a:t>
                      </a:r>
                    </a:p>
                  </a:txBody>
                  <a:tcPr/>
                </a:tc>
                <a:tc>
                  <a:txBody>
                    <a:bodyPr/>
                    <a:lstStyle/>
                    <a:p>
                      <a:r>
                        <a:rPr lang="en-US" sz="2000" dirty="0"/>
                        <a:t># Operational</a:t>
                      </a:r>
                    </a:p>
                    <a:p>
                      <a:r>
                        <a:rPr lang="en-US" sz="2000" dirty="0"/>
                        <a:t>Stand-Alone/ Independent Items</a:t>
                      </a:r>
                    </a:p>
                  </a:txBody>
                  <a:tcPr/>
                </a:tc>
                <a:extLst>
                  <a:ext uri="{0D108BD9-81ED-4DB2-BD59-A6C34878D82A}">
                    <a16:rowId xmlns:a16="http://schemas.microsoft.com/office/drawing/2014/main" val="148823322"/>
                  </a:ext>
                </a:extLst>
              </a:tr>
              <a:tr h="433695">
                <a:tc>
                  <a:txBody>
                    <a:bodyPr/>
                    <a:lstStyle/>
                    <a:p>
                      <a:r>
                        <a:rPr lang="en-US" sz="2400" dirty="0"/>
                        <a:t>3-D Physical Science</a:t>
                      </a:r>
                    </a:p>
                  </a:txBody>
                  <a:tcPr/>
                </a:tc>
                <a:tc>
                  <a:txBody>
                    <a:bodyPr/>
                    <a:lstStyle/>
                    <a:p>
                      <a:pPr algn="ctr"/>
                      <a:r>
                        <a:rPr lang="en-US" sz="2400" dirty="0"/>
                        <a:t>1 to 2</a:t>
                      </a:r>
                    </a:p>
                  </a:txBody>
                  <a:tcPr/>
                </a:tc>
                <a:tc>
                  <a:txBody>
                    <a:bodyPr/>
                    <a:lstStyle/>
                    <a:p>
                      <a:pPr algn="ctr"/>
                      <a:r>
                        <a:rPr lang="en-US" sz="2400" dirty="0"/>
                        <a:t>4 to 5</a:t>
                      </a:r>
                    </a:p>
                  </a:txBody>
                  <a:tcPr/>
                </a:tc>
                <a:extLst>
                  <a:ext uri="{0D108BD9-81ED-4DB2-BD59-A6C34878D82A}">
                    <a16:rowId xmlns:a16="http://schemas.microsoft.com/office/drawing/2014/main" val="1895770906"/>
                  </a:ext>
                </a:extLst>
              </a:tr>
              <a:tr h="433695">
                <a:tc>
                  <a:txBody>
                    <a:bodyPr/>
                    <a:lstStyle/>
                    <a:p>
                      <a:r>
                        <a:rPr lang="en-US" sz="2400" dirty="0"/>
                        <a:t>3-D Life Science</a:t>
                      </a:r>
                    </a:p>
                  </a:txBody>
                  <a:tcPr/>
                </a:tc>
                <a:tc>
                  <a:txBody>
                    <a:bodyPr/>
                    <a:lstStyle/>
                    <a:p>
                      <a:pPr algn="ctr"/>
                      <a:r>
                        <a:rPr lang="en-US" sz="2400" dirty="0"/>
                        <a:t>1 to 2</a:t>
                      </a:r>
                    </a:p>
                  </a:txBody>
                  <a:tcPr/>
                </a:tc>
                <a:tc>
                  <a:txBody>
                    <a:bodyPr/>
                    <a:lstStyle/>
                    <a:p>
                      <a:pPr algn="ctr"/>
                      <a:r>
                        <a:rPr lang="en-US" sz="2400" dirty="0"/>
                        <a:t>4 to 5</a:t>
                      </a:r>
                    </a:p>
                  </a:txBody>
                  <a:tcPr/>
                </a:tc>
                <a:extLst>
                  <a:ext uri="{0D108BD9-81ED-4DB2-BD59-A6C34878D82A}">
                    <a16:rowId xmlns:a16="http://schemas.microsoft.com/office/drawing/2014/main" val="4071411521"/>
                  </a:ext>
                </a:extLst>
              </a:tr>
              <a:tr h="433695">
                <a:tc>
                  <a:txBody>
                    <a:bodyPr/>
                    <a:lstStyle/>
                    <a:p>
                      <a:r>
                        <a:rPr lang="en-US" sz="2400" dirty="0"/>
                        <a:t>3-D Earth Science</a:t>
                      </a:r>
                    </a:p>
                  </a:txBody>
                  <a:tcPr/>
                </a:tc>
                <a:tc>
                  <a:txBody>
                    <a:bodyPr/>
                    <a:lstStyle/>
                    <a:p>
                      <a:pPr algn="ctr"/>
                      <a:r>
                        <a:rPr lang="en-US" sz="2400" dirty="0"/>
                        <a:t>1 to 2</a:t>
                      </a:r>
                    </a:p>
                  </a:txBody>
                  <a:tcPr/>
                </a:tc>
                <a:tc>
                  <a:txBody>
                    <a:bodyPr/>
                    <a:lstStyle/>
                    <a:p>
                      <a:pPr algn="ctr"/>
                      <a:r>
                        <a:rPr lang="en-US" sz="2400" dirty="0"/>
                        <a:t>4 to 5</a:t>
                      </a:r>
                    </a:p>
                  </a:txBody>
                  <a:tcPr/>
                </a:tc>
                <a:extLst>
                  <a:ext uri="{0D108BD9-81ED-4DB2-BD59-A6C34878D82A}">
                    <a16:rowId xmlns:a16="http://schemas.microsoft.com/office/drawing/2014/main" val="1326113931"/>
                  </a:ext>
                </a:extLst>
              </a:tr>
              <a:tr h="433695">
                <a:tc>
                  <a:txBody>
                    <a:bodyPr/>
                    <a:lstStyle/>
                    <a:p>
                      <a:endParaRPr lang="en-US" sz="2400" dirty="0"/>
                    </a:p>
                  </a:txBody>
                  <a:tcPr/>
                </a:tc>
                <a:tc>
                  <a:txBody>
                    <a:bodyPr/>
                    <a:lstStyle/>
                    <a:p>
                      <a:pPr algn="ctr"/>
                      <a:r>
                        <a:rPr lang="en-US" sz="2400" dirty="0"/>
                        <a:t>*Total = 4</a:t>
                      </a:r>
                    </a:p>
                  </a:txBody>
                  <a:tcPr/>
                </a:tc>
                <a:tc>
                  <a:txBody>
                    <a:bodyPr/>
                    <a:lstStyle/>
                    <a:p>
                      <a:pPr algn="ctr"/>
                      <a:r>
                        <a:rPr lang="en-US" sz="2400" dirty="0"/>
                        <a:t>*Total = 13 to 14</a:t>
                      </a:r>
                    </a:p>
                  </a:txBody>
                  <a:tcPr/>
                </a:tc>
                <a:extLst>
                  <a:ext uri="{0D108BD9-81ED-4DB2-BD59-A6C34878D82A}">
                    <a16:rowId xmlns:a16="http://schemas.microsoft.com/office/drawing/2014/main" val="2787533344"/>
                  </a:ext>
                </a:extLst>
              </a:tr>
              <a:tr h="433695">
                <a:tc gridSpan="3">
                  <a:txBody>
                    <a:bodyPr/>
                    <a:lstStyle/>
                    <a:p>
                      <a:r>
                        <a:rPr lang="en-US" sz="2400" dirty="0"/>
                        <a:t>*Represents the total number of operational items of that item type to appear from all reporting categories.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16936882"/>
                  </a:ext>
                </a:extLst>
              </a:tr>
            </a:tbl>
          </a:graphicData>
        </a:graphic>
      </p:graphicFrame>
    </p:spTree>
    <p:extLst>
      <p:ext uri="{BB962C8B-B14F-4D97-AF65-F5344CB8AC3E}">
        <p14:creationId xmlns:p14="http://schemas.microsoft.com/office/powerpoint/2010/main" val="3300641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1A6E-032B-E74B-A6BE-E9EA230DA996}"/>
              </a:ext>
            </a:extLst>
          </p:cNvPr>
          <p:cNvSpPr>
            <a:spLocks noGrp="1"/>
          </p:cNvSpPr>
          <p:nvPr>
            <p:ph type="title"/>
          </p:nvPr>
        </p:nvSpPr>
        <p:spPr>
          <a:xfrm>
            <a:off x="628650" y="1998486"/>
            <a:ext cx="7886700" cy="849645"/>
          </a:xfrm>
        </p:spPr>
        <p:txBody>
          <a:bodyPr>
            <a:normAutofit/>
          </a:bodyPr>
          <a:lstStyle/>
          <a:p>
            <a:pPr algn="ctr"/>
            <a:r>
              <a:rPr lang="en-US" sz="4000" dirty="0"/>
              <a:t>Blueprint: 8</a:t>
            </a:r>
            <a:r>
              <a:rPr lang="en-US" sz="4000" baseline="30000" dirty="0"/>
              <a:t>th</a:t>
            </a:r>
            <a:r>
              <a:rPr lang="en-US" sz="4000" dirty="0"/>
              <a:t> Grade</a:t>
            </a:r>
          </a:p>
        </p:txBody>
      </p:sp>
      <p:sp>
        <p:nvSpPr>
          <p:cNvPr id="4" name="Rectangle 3">
            <a:extLst>
              <a:ext uri="{FF2B5EF4-FFF2-40B4-BE49-F238E27FC236}">
                <a16:creationId xmlns:a16="http://schemas.microsoft.com/office/drawing/2014/main" id="{1D169AD7-333C-BF4F-9EAA-5B4AF6B62CDA}"/>
              </a:ext>
            </a:extLst>
          </p:cNvPr>
          <p:cNvSpPr/>
          <p:nvPr/>
        </p:nvSpPr>
        <p:spPr>
          <a:xfrm flipH="1">
            <a:off x="7507262" y="1682114"/>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graphicFrame>
        <p:nvGraphicFramePr>
          <p:cNvPr id="5" name="Table 4" descr="This table contains three columns and four rows. From left to right column headers read: three-dimensional reporting categories, number of operational cluster/task items, and number of operational stand-alone/independent items. Row one 3-D physical science, one to two, four to five, row two 3 d life science, one to two, four to five, row three 3 d earth science one to two, four to five, Total 5 cluster task items, 12 to 13 stand-alone independent items. " title="Blueprint: 8th Grade">
            <a:extLst>
              <a:ext uri="{FF2B5EF4-FFF2-40B4-BE49-F238E27FC236}">
                <a16:creationId xmlns:a16="http://schemas.microsoft.com/office/drawing/2014/main" id="{0AB36597-413E-9C40-B2B3-0C04C32A839A}"/>
              </a:ext>
            </a:extLst>
          </p:cNvPr>
          <p:cNvGraphicFramePr>
            <a:graphicFrameLocks noGrp="1"/>
          </p:cNvGraphicFramePr>
          <p:nvPr>
            <p:extLst>
              <p:ext uri="{D42A27DB-BD31-4B8C-83A1-F6EECF244321}">
                <p14:modId xmlns:p14="http://schemas.microsoft.com/office/powerpoint/2010/main" val="709786645"/>
              </p:ext>
            </p:extLst>
          </p:nvPr>
        </p:nvGraphicFramePr>
        <p:xfrm>
          <a:off x="429718" y="2687320"/>
          <a:ext cx="8339529" cy="3657600"/>
        </p:xfrm>
        <a:graphic>
          <a:graphicData uri="http://schemas.openxmlformats.org/drawingml/2006/table">
            <a:tbl>
              <a:tblPr firstRow="1" bandRow="1">
                <a:tableStyleId>{5C22544A-7EE6-4342-B048-85BDC9FD1C3A}</a:tableStyleId>
              </a:tblPr>
              <a:tblGrid>
                <a:gridCol w="2779843">
                  <a:extLst>
                    <a:ext uri="{9D8B030D-6E8A-4147-A177-3AD203B41FA5}">
                      <a16:colId xmlns:a16="http://schemas.microsoft.com/office/drawing/2014/main" val="1142618843"/>
                    </a:ext>
                  </a:extLst>
                </a:gridCol>
                <a:gridCol w="2779843">
                  <a:extLst>
                    <a:ext uri="{9D8B030D-6E8A-4147-A177-3AD203B41FA5}">
                      <a16:colId xmlns:a16="http://schemas.microsoft.com/office/drawing/2014/main" val="4235599823"/>
                    </a:ext>
                  </a:extLst>
                </a:gridCol>
                <a:gridCol w="2779843">
                  <a:extLst>
                    <a:ext uri="{9D8B030D-6E8A-4147-A177-3AD203B41FA5}">
                      <a16:colId xmlns:a16="http://schemas.microsoft.com/office/drawing/2014/main" val="3364089104"/>
                    </a:ext>
                  </a:extLst>
                </a:gridCol>
              </a:tblGrid>
              <a:tr h="433695">
                <a:tc>
                  <a:txBody>
                    <a:bodyPr/>
                    <a:lstStyle/>
                    <a:p>
                      <a:r>
                        <a:rPr lang="en-US" sz="2000" b="1" dirty="0">
                          <a:solidFill>
                            <a:srgbClr val="F9E600"/>
                          </a:solidFill>
                        </a:rPr>
                        <a:t>Three-Dimensional</a:t>
                      </a:r>
                    </a:p>
                    <a:p>
                      <a:r>
                        <a:rPr lang="en-US" sz="2000" dirty="0"/>
                        <a:t>Reporting Categories</a:t>
                      </a:r>
                    </a:p>
                  </a:txBody>
                  <a:tcPr/>
                </a:tc>
                <a:tc>
                  <a:txBody>
                    <a:bodyPr/>
                    <a:lstStyle/>
                    <a:p>
                      <a:r>
                        <a:rPr lang="en-US" sz="2000" dirty="0"/>
                        <a:t># Operational</a:t>
                      </a:r>
                    </a:p>
                    <a:p>
                      <a:r>
                        <a:rPr lang="en-US" sz="2000" dirty="0"/>
                        <a:t>Cluster/Task Items </a:t>
                      </a:r>
                      <a:r>
                        <a:rPr lang="en-US" sz="1800" i="1" dirty="0"/>
                        <a:t>Average 8-10 interactions</a:t>
                      </a:r>
                    </a:p>
                  </a:txBody>
                  <a:tcPr/>
                </a:tc>
                <a:tc>
                  <a:txBody>
                    <a:bodyPr/>
                    <a:lstStyle/>
                    <a:p>
                      <a:r>
                        <a:rPr lang="en-US" sz="2000" dirty="0"/>
                        <a:t># Operational</a:t>
                      </a:r>
                    </a:p>
                    <a:p>
                      <a:r>
                        <a:rPr lang="en-US" sz="2000" dirty="0"/>
                        <a:t>Stand-Alone/ Independent Items</a:t>
                      </a:r>
                    </a:p>
                  </a:txBody>
                  <a:tcPr/>
                </a:tc>
                <a:extLst>
                  <a:ext uri="{0D108BD9-81ED-4DB2-BD59-A6C34878D82A}">
                    <a16:rowId xmlns:a16="http://schemas.microsoft.com/office/drawing/2014/main" val="148823322"/>
                  </a:ext>
                </a:extLst>
              </a:tr>
              <a:tr h="433695">
                <a:tc>
                  <a:txBody>
                    <a:bodyPr/>
                    <a:lstStyle/>
                    <a:p>
                      <a:r>
                        <a:rPr lang="en-US" sz="2400" dirty="0"/>
                        <a:t>3-D Physical Science</a:t>
                      </a:r>
                    </a:p>
                  </a:txBody>
                  <a:tcPr/>
                </a:tc>
                <a:tc>
                  <a:txBody>
                    <a:bodyPr/>
                    <a:lstStyle/>
                    <a:p>
                      <a:pPr algn="ctr"/>
                      <a:r>
                        <a:rPr lang="en-US" sz="2400" dirty="0"/>
                        <a:t>1 to 2</a:t>
                      </a:r>
                    </a:p>
                  </a:txBody>
                  <a:tcPr/>
                </a:tc>
                <a:tc>
                  <a:txBody>
                    <a:bodyPr/>
                    <a:lstStyle/>
                    <a:p>
                      <a:pPr algn="ctr"/>
                      <a:r>
                        <a:rPr lang="en-US" sz="2400" dirty="0"/>
                        <a:t>4 to 5</a:t>
                      </a:r>
                    </a:p>
                  </a:txBody>
                  <a:tcPr/>
                </a:tc>
                <a:extLst>
                  <a:ext uri="{0D108BD9-81ED-4DB2-BD59-A6C34878D82A}">
                    <a16:rowId xmlns:a16="http://schemas.microsoft.com/office/drawing/2014/main" val="1895770906"/>
                  </a:ext>
                </a:extLst>
              </a:tr>
              <a:tr h="433695">
                <a:tc>
                  <a:txBody>
                    <a:bodyPr/>
                    <a:lstStyle/>
                    <a:p>
                      <a:r>
                        <a:rPr lang="en-US" sz="2400" dirty="0"/>
                        <a:t>3-D Life Science</a:t>
                      </a:r>
                    </a:p>
                  </a:txBody>
                  <a:tcPr/>
                </a:tc>
                <a:tc>
                  <a:txBody>
                    <a:bodyPr/>
                    <a:lstStyle/>
                    <a:p>
                      <a:pPr algn="ctr"/>
                      <a:r>
                        <a:rPr lang="en-US" sz="2400" dirty="0"/>
                        <a:t>1 to 2</a:t>
                      </a:r>
                    </a:p>
                  </a:txBody>
                  <a:tcPr/>
                </a:tc>
                <a:tc>
                  <a:txBody>
                    <a:bodyPr/>
                    <a:lstStyle/>
                    <a:p>
                      <a:pPr algn="ctr"/>
                      <a:r>
                        <a:rPr lang="en-US" sz="2400" dirty="0"/>
                        <a:t>4 to 5</a:t>
                      </a:r>
                    </a:p>
                  </a:txBody>
                  <a:tcPr/>
                </a:tc>
                <a:extLst>
                  <a:ext uri="{0D108BD9-81ED-4DB2-BD59-A6C34878D82A}">
                    <a16:rowId xmlns:a16="http://schemas.microsoft.com/office/drawing/2014/main" val="4071411521"/>
                  </a:ext>
                </a:extLst>
              </a:tr>
              <a:tr h="433695">
                <a:tc>
                  <a:txBody>
                    <a:bodyPr/>
                    <a:lstStyle/>
                    <a:p>
                      <a:r>
                        <a:rPr lang="en-US" sz="2400" dirty="0"/>
                        <a:t>3-D Earth Science</a:t>
                      </a:r>
                    </a:p>
                  </a:txBody>
                  <a:tcPr/>
                </a:tc>
                <a:tc>
                  <a:txBody>
                    <a:bodyPr/>
                    <a:lstStyle/>
                    <a:p>
                      <a:pPr algn="ctr"/>
                      <a:r>
                        <a:rPr lang="en-US" sz="2400" dirty="0"/>
                        <a:t>1 to 2</a:t>
                      </a:r>
                    </a:p>
                  </a:txBody>
                  <a:tcPr/>
                </a:tc>
                <a:tc>
                  <a:txBody>
                    <a:bodyPr/>
                    <a:lstStyle/>
                    <a:p>
                      <a:pPr algn="ctr"/>
                      <a:r>
                        <a:rPr lang="en-US" sz="2400" dirty="0"/>
                        <a:t>4 to 5</a:t>
                      </a:r>
                    </a:p>
                  </a:txBody>
                  <a:tcPr/>
                </a:tc>
                <a:extLst>
                  <a:ext uri="{0D108BD9-81ED-4DB2-BD59-A6C34878D82A}">
                    <a16:rowId xmlns:a16="http://schemas.microsoft.com/office/drawing/2014/main" val="1326113931"/>
                  </a:ext>
                </a:extLst>
              </a:tr>
              <a:tr h="433695">
                <a:tc>
                  <a:txBody>
                    <a:bodyPr/>
                    <a:lstStyle/>
                    <a:p>
                      <a:endParaRPr lang="en-US" sz="2400" dirty="0"/>
                    </a:p>
                  </a:txBody>
                  <a:tcPr/>
                </a:tc>
                <a:tc>
                  <a:txBody>
                    <a:bodyPr/>
                    <a:lstStyle/>
                    <a:p>
                      <a:pPr algn="ctr"/>
                      <a:r>
                        <a:rPr lang="en-US" sz="2400" dirty="0"/>
                        <a:t>*Total = 5</a:t>
                      </a:r>
                    </a:p>
                  </a:txBody>
                  <a:tcPr/>
                </a:tc>
                <a:tc>
                  <a:txBody>
                    <a:bodyPr/>
                    <a:lstStyle/>
                    <a:p>
                      <a:pPr algn="ctr"/>
                      <a:r>
                        <a:rPr lang="en-US" sz="2400" dirty="0"/>
                        <a:t>*Total = 12 to 13</a:t>
                      </a:r>
                    </a:p>
                  </a:txBody>
                  <a:tcPr/>
                </a:tc>
                <a:extLst>
                  <a:ext uri="{0D108BD9-81ED-4DB2-BD59-A6C34878D82A}">
                    <a16:rowId xmlns:a16="http://schemas.microsoft.com/office/drawing/2014/main" val="2787533344"/>
                  </a:ext>
                </a:extLst>
              </a:tr>
              <a:tr h="433695">
                <a:tc gridSpan="3">
                  <a:txBody>
                    <a:bodyPr/>
                    <a:lstStyle/>
                    <a:p>
                      <a:r>
                        <a:rPr lang="en-US" sz="2400" dirty="0"/>
                        <a:t>*Represents the total number of operational items of that item type to appear from all reporting categories.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16936882"/>
                  </a:ext>
                </a:extLst>
              </a:tr>
            </a:tbl>
          </a:graphicData>
        </a:graphic>
      </p:graphicFrame>
    </p:spTree>
    <p:extLst>
      <p:ext uri="{BB962C8B-B14F-4D97-AF65-F5344CB8AC3E}">
        <p14:creationId xmlns:p14="http://schemas.microsoft.com/office/powerpoint/2010/main" val="2307379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1A6E-032B-E74B-A6BE-E9EA230DA996}"/>
              </a:ext>
            </a:extLst>
          </p:cNvPr>
          <p:cNvSpPr>
            <a:spLocks noGrp="1"/>
          </p:cNvSpPr>
          <p:nvPr>
            <p:ph type="title"/>
          </p:nvPr>
        </p:nvSpPr>
        <p:spPr>
          <a:xfrm>
            <a:off x="628650" y="1998486"/>
            <a:ext cx="7886700" cy="849645"/>
          </a:xfrm>
        </p:spPr>
        <p:txBody>
          <a:bodyPr>
            <a:normAutofit/>
          </a:bodyPr>
          <a:lstStyle/>
          <a:p>
            <a:pPr algn="ctr"/>
            <a:r>
              <a:rPr lang="en-US" sz="4000" dirty="0"/>
              <a:t>Blueprint: High School</a:t>
            </a:r>
          </a:p>
        </p:txBody>
      </p:sp>
      <p:sp>
        <p:nvSpPr>
          <p:cNvPr id="4" name="Rectangle 3">
            <a:extLst>
              <a:ext uri="{FF2B5EF4-FFF2-40B4-BE49-F238E27FC236}">
                <a16:creationId xmlns:a16="http://schemas.microsoft.com/office/drawing/2014/main" id="{1D169AD7-333C-BF4F-9EAA-5B4AF6B62CDA}"/>
              </a:ext>
            </a:extLst>
          </p:cNvPr>
          <p:cNvSpPr/>
          <p:nvPr/>
        </p:nvSpPr>
        <p:spPr>
          <a:xfrm flipH="1">
            <a:off x="7507262" y="1682114"/>
            <a:ext cx="824459" cy="461665"/>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New</a:t>
            </a:r>
          </a:p>
        </p:txBody>
      </p:sp>
      <p:graphicFrame>
        <p:nvGraphicFramePr>
          <p:cNvPr id="5" name="Table 4" descr="This table has three columns and three rows:&#10;3 dimensional reporting categories, number of operational cluster/task items, number of operational stand alone/independent items. Row one, three dimensional physical science 2, 4, row two 3 d life science, 2, 4, row three, 3 d earth science, 2, 4, Total equals 6 cluster task items and 12 stand-alone items" title="Blue print high school">
            <a:extLst>
              <a:ext uri="{FF2B5EF4-FFF2-40B4-BE49-F238E27FC236}">
                <a16:creationId xmlns:a16="http://schemas.microsoft.com/office/drawing/2014/main" id="{0AB36597-413E-9C40-B2B3-0C04C32A839A}"/>
              </a:ext>
            </a:extLst>
          </p:cNvPr>
          <p:cNvGraphicFramePr>
            <a:graphicFrameLocks noGrp="1"/>
          </p:cNvGraphicFramePr>
          <p:nvPr>
            <p:extLst>
              <p:ext uri="{D42A27DB-BD31-4B8C-83A1-F6EECF244321}">
                <p14:modId xmlns:p14="http://schemas.microsoft.com/office/powerpoint/2010/main" val="75754502"/>
              </p:ext>
            </p:extLst>
          </p:nvPr>
        </p:nvGraphicFramePr>
        <p:xfrm>
          <a:off x="429718" y="2687320"/>
          <a:ext cx="8339529" cy="3657600"/>
        </p:xfrm>
        <a:graphic>
          <a:graphicData uri="http://schemas.openxmlformats.org/drawingml/2006/table">
            <a:tbl>
              <a:tblPr firstRow="1" bandRow="1">
                <a:tableStyleId>{5C22544A-7EE6-4342-B048-85BDC9FD1C3A}</a:tableStyleId>
              </a:tblPr>
              <a:tblGrid>
                <a:gridCol w="2779843">
                  <a:extLst>
                    <a:ext uri="{9D8B030D-6E8A-4147-A177-3AD203B41FA5}">
                      <a16:colId xmlns:a16="http://schemas.microsoft.com/office/drawing/2014/main" val="1142618843"/>
                    </a:ext>
                  </a:extLst>
                </a:gridCol>
                <a:gridCol w="2779843">
                  <a:extLst>
                    <a:ext uri="{9D8B030D-6E8A-4147-A177-3AD203B41FA5}">
                      <a16:colId xmlns:a16="http://schemas.microsoft.com/office/drawing/2014/main" val="4235599823"/>
                    </a:ext>
                  </a:extLst>
                </a:gridCol>
                <a:gridCol w="2779843">
                  <a:extLst>
                    <a:ext uri="{9D8B030D-6E8A-4147-A177-3AD203B41FA5}">
                      <a16:colId xmlns:a16="http://schemas.microsoft.com/office/drawing/2014/main" val="3364089104"/>
                    </a:ext>
                  </a:extLst>
                </a:gridCol>
              </a:tblGrid>
              <a:tr h="433695">
                <a:tc>
                  <a:txBody>
                    <a:bodyPr/>
                    <a:lstStyle/>
                    <a:p>
                      <a:r>
                        <a:rPr lang="en-US" sz="2000" b="1" dirty="0">
                          <a:solidFill>
                            <a:srgbClr val="F9E600"/>
                          </a:solidFill>
                        </a:rPr>
                        <a:t>Three-Dimensional</a:t>
                      </a:r>
                    </a:p>
                    <a:p>
                      <a:r>
                        <a:rPr lang="en-US" sz="2000" dirty="0"/>
                        <a:t>Reporting Categories</a:t>
                      </a:r>
                    </a:p>
                  </a:txBody>
                  <a:tcPr/>
                </a:tc>
                <a:tc>
                  <a:txBody>
                    <a:bodyPr/>
                    <a:lstStyle/>
                    <a:p>
                      <a:r>
                        <a:rPr lang="en-US" sz="2000" dirty="0"/>
                        <a:t># Operational</a:t>
                      </a:r>
                    </a:p>
                    <a:p>
                      <a:r>
                        <a:rPr lang="en-US" sz="2000" dirty="0"/>
                        <a:t>Cluster/Task Items </a:t>
                      </a:r>
                      <a:r>
                        <a:rPr lang="en-US" sz="1800" i="1" dirty="0"/>
                        <a:t>Average 8-10 interactions</a:t>
                      </a:r>
                    </a:p>
                  </a:txBody>
                  <a:tcPr/>
                </a:tc>
                <a:tc>
                  <a:txBody>
                    <a:bodyPr/>
                    <a:lstStyle/>
                    <a:p>
                      <a:r>
                        <a:rPr lang="en-US" sz="2000" dirty="0"/>
                        <a:t># Operational</a:t>
                      </a:r>
                    </a:p>
                    <a:p>
                      <a:r>
                        <a:rPr lang="en-US" sz="2000" dirty="0"/>
                        <a:t>Stand-Alone/ Independent Items</a:t>
                      </a:r>
                    </a:p>
                  </a:txBody>
                  <a:tcPr/>
                </a:tc>
                <a:extLst>
                  <a:ext uri="{0D108BD9-81ED-4DB2-BD59-A6C34878D82A}">
                    <a16:rowId xmlns:a16="http://schemas.microsoft.com/office/drawing/2014/main" val="148823322"/>
                  </a:ext>
                </a:extLst>
              </a:tr>
              <a:tr h="433695">
                <a:tc>
                  <a:txBody>
                    <a:bodyPr/>
                    <a:lstStyle/>
                    <a:p>
                      <a:r>
                        <a:rPr lang="en-US" sz="2400" dirty="0"/>
                        <a:t>3-D Physical Science</a:t>
                      </a:r>
                    </a:p>
                  </a:txBody>
                  <a:tcPr/>
                </a:tc>
                <a:tc>
                  <a:txBody>
                    <a:bodyPr/>
                    <a:lstStyle/>
                    <a:p>
                      <a:pPr algn="ctr"/>
                      <a:r>
                        <a:rPr lang="en-US" sz="2400" dirty="0"/>
                        <a:t>2</a:t>
                      </a:r>
                    </a:p>
                  </a:txBody>
                  <a:tcPr/>
                </a:tc>
                <a:tc>
                  <a:txBody>
                    <a:bodyPr/>
                    <a:lstStyle/>
                    <a:p>
                      <a:pPr algn="ctr"/>
                      <a:r>
                        <a:rPr lang="en-US" sz="2400" dirty="0"/>
                        <a:t>4</a:t>
                      </a:r>
                    </a:p>
                  </a:txBody>
                  <a:tcPr/>
                </a:tc>
                <a:extLst>
                  <a:ext uri="{0D108BD9-81ED-4DB2-BD59-A6C34878D82A}">
                    <a16:rowId xmlns:a16="http://schemas.microsoft.com/office/drawing/2014/main" val="1895770906"/>
                  </a:ext>
                </a:extLst>
              </a:tr>
              <a:tr h="433695">
                <a:tc>
                  <a:txBody>
                    <a:bodyPr/>
                    <a:lstStyle/>
                    <a:p>
                      <a:r>
                        <a:rPr lang="en-US" sz="2400" dirty="0"/>
                        <a:t>3-D Life Science</a:t>
                      </a:r>
                    </a:p>
                  </a:txBody>
                  <a:tcPr/>
                </a:tc>
                <a:tc>
                  <a:txBody>
                    <a:bodyPr/>
                    <a:lstStyle/>
                    <a:p>
                      <a:pPr algn="ctr"/>
                      <a:r>
                        <a:rPr lang="en-US" sz="2400" dirty="0"/>
                        <a:t>2</a:t>
                      </a:r>
                    </a:p>
                  </a:txBody>
                  <a:tcPr/>
                </a:tc>
                <a:tc>
                  <a:txBody>
                    <a:bodyPr/>
                    <a:lstStyle/>
                    <a:p>
                      <a:pPr algn="ctr"/>
                      <a:r>
                        <a:rPr lang="en-US" sz="2400" dirty="0"/>
                        <a:t>4</a:t>
                      </a:r>
                    </a:p>
                  </a:txBody>
                  <a:tcPr/>
                </a:tc>
                <a:extLst>
                  <a:ext uri="{0D108BD9-81ED-4DB2-BD59-A6C34878D82A}">
                    <a16:rowId xmlns:a16="http://schemas.microsoft.com/office/drawing/2014/main" val="4071411521"/>
                  </a:ext>
                </a:extLst>
              </a:tr>
              <a:tr h="433695">
                <a:tc>
                  <a:txBody>
                    <a:bodyPr/>
                    <a:lstStyle/>
                    <a:p>
                      <a:r>
                        <a:rPr lang="en-US" sz="2400" dirty="0"/>
                        <a:t>3-D Earth Science</a:t>
                      </a:r>
                    </a:p>
                  </a:txBody>
                  <a:tcPr/>
                </a:tc>
                <a:tc>
                  <a:txBody>
                    <a:bodyPr/>
                    <a:lstStyle/>
                    <a:p>
                      <a:pPr algn="ctr"/>
                      <a:r>
                        <a:rPr lang="en-US" sz="2400" dirty="0"/>
                        <a:t>2</a:t>
                      </a:r>
                    </a:p>
                  </a:txBody>
                  <a:tcPr/>
                </a:tc>
                <a:tc>
                  <a:txBody>
                    <a:bodyPr/>
                    <a:lstStyle/>
                    <a:p>
                      <a:pPr algn="ctr"/>
                      <a:r>
                        <a:rPr lang="en-US" sz="2400" dirty="0"/>
                        <a:t>4</a:t>
                      </a:r>
                    </a:p>
                  </a:txBody>
                  <a:tcPr/>
                </a:tc>
                <a:extLst>
                  <a:ext uri="{0D108BD9-81ED-4DB2-BD59-A6C34878D82A}">
                    <a16:rowId xmlns:a16="http://schemas.microsoft.com/office/drawing/2014/main" val="1326113931"/>
                  </a:ext>
                </a:extLst>
              </a:tr>
              <a:tr h="433695">
                <a:tc>
                  <a:txBody>
                    <a:bodyPr/>
                    <a:lstStyle/>
                    <a:p>
                      <a:endParaRPr lang="en-US" sz="2400" dirty="0"/>
                    </a:p>
                  </a:txBody>
                  <a:tcPr/>
                </a:tc>
                <a:tc>
                  <a:txBody>
                    <a:bodyPr/>
                    <a:lstStyle/>
                    <a:p>
                      <a:pPr algn="ctr"/>
                      <a:r>
                        <a:rPr lang="en-US" sz="2400" dirty="0"/>
                        <a:t>*Total = 6</a:t>
                      </a:r>
                    </a:p>
                  </a:txBody>
                  <a:tcPr/>
                </a:tc>
                <a:tc>
                  <a:txBody>
                    <a:bodyPr/>
                    <a:lstStyle/>
                    <a:p>
                      <a:pPr algn="ctr"/>
                      <a:r>
                        <a:rPr lang="en-US" sz="2400" dirty="0"/>
                        <a:t>*Total = 12</a:t>
                      </a:r>
                    </a:p>
                  </a:txBody>
                  <a:tcPr/>
                </a:tc>
                <a:extLst>
                  <a:ext uri="{0D108BD9-81ED-4DB2-BD59-A6C34878D82A}">
                    <a16:rowId xmlns:a16="http://schemas.microsoft.com/office/drawing/2014/main" val="2787533344"/>
                  </a:ext>
                </a:extLst>
              </a:tr>
              <a:tr h="433695">
                <a:tc gridSpan="3">
                  <a:txBody>
                    <a:bodyPr/>
                    <a:lstStyle/>
                    <a:p>
                      <a:r>
                        <a:rPr lang="en-US" sz="2400" dirty="0"/>
                        <a:t>*Represents the total number of operational items of that item type to appear from all reporting categories.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16936882"/>
                  </a:ext>
                </a:extLst>
              </a:tr>
            </a:tbl>
          </a:graphicData>
        </a:graphic>
      </p:graphicFrame>
    </p:spTree>
    <p:extLst>
      <p:ext uri="{BB962C8B-B14F-4D97-AF65-F5344CB8AC3E}">
        <p14:creationId xmlns:p14="http://schemas.microsoft.com/office/powerpoint/2010/main" val="2656386949"/>
      </p:ext>
    </p:extLst>
  </p:cSld>
  <p:clrMapOvr>
    <a:masterClrMapping/>
  </p:clrMapOvr>
</p:sld>
</file>

<file path=ppt/theme/theme1.xml><?xml version="1.0" encoding="utf-8"?>
<a:theme xmlns:a="http://schemas.openxmlformats.org/drawingml/2006/main" name="ODE_Powerpoint Template B">
  <a:themeElements>
    <a:clrScheme name="ODE-blue links">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695_ODE_Powerpoint Template-standard_2017.potx" id="{1C7C9591-0F56-4626-B1BA-C39AEEF34B76}" vid="{BD8C16AE-534C-4634-A8F2-EC416CD106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Remediation_x0020_Date xmlns="826a7eb6-1fc1-4229-aedf-6a10bdcdc31e">2019-01-10T08:00:00+00:00</Remediation_x0020_Date>
    <Estimated_x0020_Creation_x0020_Date xmlns="826a7eb6-1fc1-4229-aedf-6a10bdcdc31e" xsi:nil="true"/>
    <Priority xmlns="826a7eb6-1fc1-4229-aedf-6a10bdcdc31e">New</Priority>
  </documentManagement>
</p:properties>
</file>

<file path=customXml/itemProps1.xml><?xml version="1.0" encoding="utf-8"?>
<ds:datastoreItem xmlns:ds="http://schemas.openxmlformats.org/officeDocument/2006/customXml" ds:itemID="{24F4EC59-B7C3-4394-9750-07A92E976EF1}"/>
</file>

<file path=customXml/itemProps2.xml><?xml version="1.0" encoding="utf-8"?>
<ds:datastoreItem xmlns:ds="http://schemas.openxmlformats.org/officeDocument/2006/customXml" ds:itemID="{29216810-7C7F-4CA1-8133-33030D2E845A}"/>
</file>

<file path=customXml/itemProps3.xml><?xml version="1.0" encoding="utf-8"?>
<ds:datastoreItem xmlns:ds="http://schemas.openxmlformats.org/officeDocument/2006/customXml" ds:itemID="{F38F9DF2-0BAF-411A-BCAD-40F6D9DD7514}"/>
</file>

<file path=docProps/app.xml><?xml version="1.0" encoding="utf-8"?>
<Properties xmlns="http://schemas.openxmlformats.org/officeDocument/2006/extended-properties" xmlns:vt="http://schemas.openxmlformats.org/officeDocument/2006/docPropsVTypes">
  <Template>ODE_Powerpoint Template B</Template>
  <TotalTime>16018</TotalTime>
  <Words>2417</Words>
  <Application>Microsoft Macintosh PowerPoint</Application>
  <PresentationFormat>On-screen Show (4:3)</PresentationFormat>
  <Paragraphs>294</Paragraphs>
  <Slides>33</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Times New Roman</vt:lpstr>
      <vt:lpstr>ODE_Powerpoint Template B</vt:lpstr>
      <vt:lpstr>Oregon Science Assessment 2018-2019 School Year</vt:lpstr>
      <vt:lpstr>Purpose</vt:lpstr>
      <vt:lpstr>Requirements and Blueprint</vt:lpstr>
      <vt:lpstr>Science Assessment Requirements</vt:lpstr>
      <vt:lpstr>2018-2019 Oregon Science Assessment</vt:lpstr>
      <vt:lpstr>2018-2019 Oregon Science Assessment</vt:lpstr>
      <vt:lpstr>Blueprint: 5th Grade</vt:lpstr>
      <vt:lpstr>Blueprint: 8th Grade</vt:lpstr>
      <vt:lpstr>Blueprint: High School</vt:lpstr>
      <vt:lpstr>Constraints for all Science Assessments</vt:lpstr>
      <vt:lpstr>Constraints for all Science Assessments (continued)</vt:lpstr>
      <vt:lpstr>2018-2019 Science Assessment Scoring</vt:lpstr>
      <vt:lpstr>Reporting Categories- Student Level*</vt:lpstr>
      <vt:lpstr>Reporting Categories: Institution Level*</vt:lpstr>
      <vt:lpstr>Oregon Science Assessment Item Examples</vt:lpstr>
      <vt:lpstr>Item Development Process</vt:lpstr>
      <vt:lpstr>Cluster/Tasks &amp; Stand-Alone/Independent Items</vt:lpstr>
      <vt:lpstr>Cluster/Task Items (Grade 5 Example)</vt:lpstr>
      <vt:lpstr>Stand-Alone/Independent Items (Gr. 5 Ex.)</vt:lpstr>
      <vt:lpstr>Spanish Toggle Feature</vt:lpstr>
      <vt:lpstr>Spanish Toggle Feature</vt:lpstr>
      <vt:lpstr>Accessibility Supports</vt:lpstr>
      <vt:lpstr>Scratch Paper</vt:lpstr>
      <vt:lpstr>Estimated Time</vt:lpstr>
      <vt:lpstr>Resources</vt:lpstr>
      <vt:lpstr>Preparation: Sample Test</vt:lpstr>
      <vt:lpstr>Science Sample Test: Help</vt:lpstr>
      <vt:lpstr>Preparation-Scoring Guides</vt:lpstr>
      <vt:lpstr>Helpful resources available on the ODE Science Assessment webpage:</vt:lpstr>
      <vt:lpstr>Additional Resources on  the ODE Assessment Website</vt:lpstr>
      <vt:lpstr>FAQ</vt:lpstr>
      <vt:lpstr>Very Important Reminder</vt:lpstr>
      <vt:lpstr>Thank you!</vt:lpstr>
    </vt:vector>
  </TitlesOfParts>
  <Company>Oregon Department of Education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KNAUS Jenni - ODE</dc:creator>
  <cp:lastModifiedBy>GORBETT Noelle - ODE</cp:lastModifiedBy>
  <cp:revision>151</cp:revision>
  <cp:lastPrinted>2019-01-08T22:19:15Z</cp:lastPrinted>
  <dcterms:created xsi:type="dcterms:W3CDTF">2017-09-14T21:37:43Z</dcterms:created>
  <dcterms:modified xsi:type="dcterms:W3CDTF">2019-01-10T20:50:08Z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0x010100ACE426A0BE1DCD4282029129806F0353</vt:lpwstr>
  </property>
</Properties>
</file>