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Lst>
  <p:notesMasterIdLst>
    <p:notesMasterId r:id="rId22"/>
  </p:notesMasterIdLst>
  <p:sldIdLst>
    <p:sldId id="260" r:id="rId3"/>
    <p:sldId id="259" r:id="rId4"/>
    <p:sldId id="261" r:id="rId5"/>
    <p:sldId id="281" r:id="rId6"/>
    <p:sldId id="282" r:id="rId7"/>
    <p:sldId id="283" r:id="rId8"/>
    <p:sldId id="269" r:id="rId9"/>
    <p:sldId id="280" r:id="rId10"/>
    <p:sldId id="286" r:id="rId11"/>
    <p:sldId id="276" r:id="rId12"/>
    <p:sldId id="278" r:id="rId13"/>
    <p:sldId id="272" r:id="rId14"/>
    <p:sldId id="279" r:id="rId15"/>
    <p:sldId id="275" r:id="rId16"/>
    <p:sldId id="277" r:id="rId17"/>
    <p:sldId id="273" r:id="rId18"/>
    <p:sldId id="284" r:id="rId19"/>
    <p:sldId id="285" r:id="rId20"/>
    <p:sldId id="264"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W Josh - ODE" initials="RJ-O" lastIdx="14" clrIdx="0">
    <p:extLst>
      <p:ext uri="{19B8F6BF-5375-455C-9EA6-DF929625EA0E}">
        <p15:presenceInfo xmlns:p15="http://schemas.microsoft.com/office/powerpoint/2012/main" userId="S-1-5-21-2237050375-1962090969-1930583096-21414" providerId="AD"/>
      </p:ext>
    </p:extLst>
  </p:cmAuthor>
  <p:cmAuthor id="2" name="GORBETT Noelle - ODE" initials="GN-O" lastIdx="1" clrIdx="1">
    <p:extLst>
      <p:ext uri="{19B8F6BF-5375-455C-9EA6-DF929625EA0E}">
        <p15:presenceInfo xmlns:p15="http://schemas.microsoft.com/office/powerpoint/2012/main" userId="S-1-5-21-2237050375-1962090969-1930583096-46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3446" autoAdjust="0"/>
  </p:normalViewPr>
  <p:slideViewPr>
    <p:cSldViewPr snapToGrid="0">
      <p:cViewPr varScale="1">
        <p:scale>
          <a:sx n="59" d="100"/>
          <a:sy n="59" d="100"/>
        </p:scale>
        <p:origin x="12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3/6/2020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 Welcome to the 2018-2019 Science Assessment Reporting webinar</a:t>
            </a:r>
          </a:p>
          <a:p>
            <a:r>
              <a:rPr lang="en-US" dirty="0" smtClean="0"/>
              <a:t>I</a:t>
            </a:r>
            <a:r>
              <a:rPr lang="en-US" baseline="0" dirty="0" smtClean="0"/>
              <a:t> am Noelle Gorbett, Science Assessment Specialist and in the room we have: </a:t>
            </a:r>
            <a:endParaRPr lang="en-US" dirty="0"/>
          </a:p>
        </p:txBody>
      </p:sp>
    </p:spTree>
    <p:extLst>
      <p:ext uri="{BB962C8B-B14F-4D97-AF65-F5344CB8AC3E}">
        <p14:creationId xmlns:p14="http://schemas.microsoft.com/office/powerpoint/2010/main" val="163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 </a:t>
            </a:r>
            <a:r>
              <a:rPr lang="en-US" sz="1200" dirty="0" smtClean="0"/>
              <a:t>The OSAS Online Reporting System, or ORS, contains ‘unofficial’ data – unofficial because it has not been validated by districts.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You can navigate to the</a:t>
            </a:r>
            <a:r>
              <a:rPr lang="en-US" sz="1200" b="0" i="0" u="none" strike="noStrike" kern="1200" baseline="0" dirty="0" smtClean="0">
                <a:solidFill>
                  <a:schemeClr val="tx1"/>
                </a:solidFill>
                <a:effectLst/>
                <a:latin typeface="+mn-lt"/>
                <a:ea typeface="+mn-ea"/>
                <a:cs typeface="+mn-cs"/>
              </a:rPr>
              <a:t> OSAS Portal</a:t>
            </a:r>
            <a:r>
              <a:rPr lang="en-US" sz="1200" b="0" i="0" u="none" strike="noStrike" kern="1200" dirty="0" smtClean="0">
                <a:solidFill>
                  <a:schemeClr val="tx1"/>
                </a:solidFill>
                <a:effectLst/>
                <a:latin typeface="+mn-lt"/>
                <a:ea typeface="+mn-ea"/>
                <a:cs typeface="+mn-cs"/>
              </a:rPr>
              <a:t> with the link in the second bullet of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ORS</a:t>
            </a:r>
            <a:r>
              <a:rPr lang="en-US" sz="1200" b="0" i="0" u="none" strike="noStrike" kern="1200" baseline="0" dirty="0" smtClean="0">
                <a:solidFill>
                  <a:schemeClr val="tx1"/>
                </a:solidFill>
                <a:effectLst/>
                <a:latin typeface="+mn-lt"/>
                <a:ea typeface="+mn-ea"/>
                <a:cs typeface="+mn-cs"/>
              </a:rPr>
              <a:t> has</a:t>
            </a:r>
            <a:r>
              <a:rPr lang="en-US" sz="1200" b="0" i="0" u="none" strike="noStrike" kern="1200" dirty="0" smtClean="0">
                <a:solidFill>
                  <a:schemeClr val="tx1"/>
                </a:solidFill>
                <a:effectLst/>
                <a:latin typeface="+mn-lt"/>
                <a:ea typeface="+mn-ea"/>
                <a:cs typeface="+mn-cs"/>
              </a:rPr>
              <a:t> a User Guide, and there is also an ORS training webinar available</a:t>
            </a:r>
            <a:r>
              <a:rPr lang="en-US" sz="1200" b="0" i="0" u="none" strike="noStrike" kern="1200" baseline="0" dirty="0" smtClean="0">
                <a:solidFill>
                  <a:schemeClr val="tx1"/>
                </a:solidFill>
                <a:effectLst/>
                <a:latin typeface="+mn-lt"/>
                <a:ea typeface="+mn-ea"/>
                <a:cs typeface="+mn-cs"/>
              </a:rPr>
              <a:t> on the ODE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In the ORS, you can look up individual student results, and you can also generate some aggregate score reports. For these reports, you can drill down from the district to the school, as well as the personnel and roster level, and you can also get some aggregate counts and</a:t>
            </a:r>
            <a:r>
              <a:rPr lang="en-US" sz="1200" b="0" i="0" u="none" strike="noStrike" kern="1200" baseline="0" dirty="0" smtClean="0">
                <a:solidFill>
                  <a:schemeClr val="tx1"/>
                </a:solidFill>
                <a:effectLst/>
                <a:latin typeface="+mn-lt"/>
                <a:ea typeface="+mn-ea"/>
                <a:cs typeface="+mn-cs"/>
              </a:rPr>
              <a:t> percentages for</a:t>
            </a:r>
            <a:r>
              <a:rPr lang="en-US" sz="1200" b="0" i="0" u="none" strike="noStrike" kern="1200" dirty="0" smtClean="0">
                <a:solidFill>
                  <a:schemeClr val="tx1"/>
                </a:solidFill>
                <a:effectLst/>
                <a:latin typeface="+mn-lt"/>
                <a:ea typeface="+mn-ea"/>
                <a:cs typeface="+mn-cs"/>
              </a:rPr>
              <a:t>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1210405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 The science</a:t>
            </a:r>
            <a:r>
              <a:rPr lang="en-US" baseline="0" dirty="0" smtClean="0"/>
              <a:t> 2019 scores will be </a:t>
            </a:r>
            <a:r>
              <a:rPr kumimoji="0" lang="en-US" altLang="en-US" sz="1200" b="0" i="0" u="none" strike="noStrike" kern="1200" cap="none" spc="0" normalizeH="0" noProof="0" dirty="0" smtClean="0">
                <a:ln>
                  <a:noFill/>
                </a:ln>
                <a:solidFill>
                  <a:prstClr val="black"/>
                </a:solidFill>
                <a:effectLst/>
                <a:uLnTx/>
                <a:uFillTx/>
                <a:latin typeface="+mn-lt"/>
              </a:rPr>
              <a:t>available in Student Centered Staging and Accountability Warehouse Extract, as well as in ORS, </a:t>
            </a:r>
            <a:r>
              <a:rPr lang="en-US" altLang="en-US" sz="1200" dirty="0" smtClean="0">
                <a:solidFill>
                  <a:prstClr val="black"/>
                </a:solidFill>
                <a:latin typeface="+mn-lt"/>
              </a:rPr>
              <a:t>on Tuesday,</a:t>
            </a:r>
            <a:r>
              <a:rPr lang="en-US" altLang="en-US" sz="1200" baseline="0" dirty="0" smtClean="0">
                <a:solidFill>
                  <a:prstClr val="black"/>
                </a:solidFill>
                <a:latin typeface="+mn-lt"/>
              </a:rPr>
              <a:t> </a:t>
            </a:r>
            <a:r>
              <a:rPr lang="en-US" altLang="en-US" sz="1200" b="0" dirty="0" smtClean="0">
                <a:latin typeface="+mn-lt"/>
              </a:rPr>
              <a:t>March 10 by 6 AM. The 2019 records will</a:t>
            </a:r>
            <a:r>
              <a:rPr lang="en-US" altLang="en-US" sz="1200" b="0" baseline="0" dirty="0" smtClean="0">
                <a:latin typeface="+mn-lt"/>
              </a:rPr>
              <a:t> be open for editing from March 10 through May 29, to allow district staff to verify students and apply administration codes where appropriate.</a:t>
            </a:r>
          </a:p>
          <a:p>
            <a:r>
              <a:rPr lang="en-US" sz="1200" b="0" i="0" u="none" strike="noStrike" kern="1200" dirty="0" smtClean="0">
                <a:solidFill>
                  <a:schemeClr val="tx1"/>
                </a:solidFill>
                <a:effectLst/>
                <a:latin typeface="+mn-lt"/>
                <a:ea typeface="+mn-ea"/>
                <a:cs typeface="+mn-cs"/>
              </a:rPr>
              <a:t>The current year (2020) science test records are going to be loaded daily, starting on March 10, and those come into ODE’s systems about one to two days after the tests are completed.</a:t>
            </a:r>
            <a:endParaRPr lang="en-US" b="0" dirty="0"/>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3693979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 The science 1819 and 1920 test records will be editable in the Student Centered Staging application on ODE’s district website. Districts can download the records to load into local</a:t>
            </a:r>
            <a:r>
              <a:rPr lang="en-US" baseline="0" dirty="0" smtClean="0"/>
              <a:t> systems from the Accountability Warehouse Extract application.</a:t>
            </a:r>
          </a:p>
          <a:p>
            <a:r>
              <a:rPr lang="en-US" baseline="0" dirty="0" smtClean="0"/>
              <a:t>There is a webinar training on how to access assessment data in those ODE applications available on the district video training website, linked in the second bullet here.</a:t>
            </a:r>
          </a:p>
          <a:p>
            <a:r>
              <a:rPr lang="en-US" dirty="0" smtClean="0"/>
              <a:t>The summary reports, meaning performance aggregated to school &amp; district</a:t>
            </a:r>
            <a:r>
              <a:rPr lang="en-US" baseline="0" dirty="0" smtClean="0"/>
              <a:t> and state levels, will be available in the Achievement Data Insight or ADI application, also on the ODE district website.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30903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 </a:t>
            </a:r>
            <a:r>
              <a:rPr kumimoji="0" lang="en-US" altLang="en-US" sz="1200" b="0" i="0" u="none" strike="noStrike" kern="1200" cap="none" spc="0" normalizeH="0" noProof="0" dirty="0" smtClean="0">
                <a:ln>
                  <a:noFill/>
                </a:ln>
                <a:solidFill>
                  <a:prstClr val="black"/>
                </a:solidFill>
                <a:effectLst/>
                <a:uLnTx/>
                <a:uFillTx/>
                <a:latin typeface="+mn-lt"/>
              </a:rPr>
              <a:t>If you don’t see it on your list of applications,</a:t>
            </a:r>
            <a:r>
              <a:rPr kumimoji="0" lang="en-US" altLang="en-US" sz="1200" b="0" i="0" u="none" strike="noStrike" kern="1200" cap="none" spc="0" normalizeH="0" baseline="0" noProof="0" dirty="0" smtClean="0">
                <a:ln>
                  <a:noFill/>
                </a:ln>
                <a:solidFill>
                  <a:prstClr val="black"/>
                </a:solidFill>
                <a:effectLst/>
                <a:uLnTx/>
                <a:uFillTx/>
                <a:latin typeface="+mn-lt"/>
              </a:rPr>
              <a:t> after you login to the ODE district website, you’ll need to request permission</a:t>
            </a:r>
            <a:r>
              <a:rPr kumimoji="0" lang="en-US" altLang="en-US" sz="1200" b="0" i="0" u="none" strike="noStrike" kern="1200" cap="none" spc="0" normalizeH="0" noProof="0" dirty="0" smtClean="0">
                <a:ln>
                  <a:noFill/>
                </a:ln>
                <a:solidFill>
                  <a:prstClr val="black"/>
                </a:solidFill>
                <a:effectLst/>
                <a:uLnTx/>
                <a:uFillTx/>
                <a:latin typeface="+mn-lt"/>
              </a:rPr>
              <a:t> </a:t>
            </a:r>
            <a:r>
              <a:rPr lang="en-US" sz="1200" dirty="0" smtClean="0"/>
              <a:t>from </a:t>
            </a:r>
            <a:r>
              <a:rPr kumimoji="0" lang="en-US" altLang="en-US" sz="1200" b="0" i="0" u="none" strike="noStrike" kern="1200" cap="none" spc="0" normalizeH="0" noProof="0" dirty="0" smtClean="0">
                <a:ln>
                  <a:noFill/>
                </a:ln>
                <a:solidFill>
                  <a:prstClr val="black"/>
                </a:solidFill>
                <a:effectLst/>
                <a:uLnTx/>
                <a:uFillTx/>
                <a:latin typeface="+mn-lt"/>
              </a:rPr>
              <a:t>your district security administrator, to both the application and the Science</a:t>
            </a:r>
            <a:r>
              <a:rPr lang="en-US" altLang="en-US" sz="1200" b="0" dirty="0" smtClean="0">
                <a:solidFill>
                  <a:prstClr val="black"/>
                </a:solidFill>
                <a:latin typeface="+mn-lt"/>
              </a:rPr>
              <a:t> Student Performance validation </a:t>
            </a:r>
            <a:r>
              <a:rPr lang="en-US" altLang="en-US" sz="1200" dirty="0" smtClean="0">
                <a:solidFill>
                  <a:prstClr val="black"/>
                </a:solidFill>
                <a:latin typeface="+mn-lt"/>
              </a:rPr>
              <a:t>tile within the application.</a:t>
            </a:r>
          </a:p>
          <a:p>
            <a:r>
              <a:rPr lang="en-US" sz="1200" dirty="0" smtClean="0">
                <a:solidFill>
                  <a:prstClr val="black"/>
                </a:solidFill>
                <a:latin typeface="+mn-lt"/>
              </a:rPr>
              <a:t>We will open the 2018-19 science validation on April 30, and district staff will have through May 29 to make edits to the 1819 science records. We will refresh the 1819 reports during that time as changes are made.</a:t>
            </a:r>
          </a:p>
          <a:p>
            <a:r>
              <a:rPr lang="en-US" sz="1200" dirty="0" smtClean="0">
                <a:solidFill>
                  <a:prstClr val="black"/>
                </a:solidFill>
                <a:latin typeface="+mn-lt"/>
              </a:rPr>
              <a:t>The validation for 2019-20 science, along with ELA and Math, will open on June 11, and district staff have through August 21 to make edits to their 1920 records.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368974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 As far as reporting is concerned, for science 2018-19, in the science ADI validation, on the “RC Summary” tab, you will be able to see the performance data that would normally</a:t>
            </a:r>
            <a:r>
              <a:rPr lang="en-US" baseline="0" dirty="0" smtClean="0"/>
              <a:t> be displayed on the elementary and middle school At-A-Glance profiles. However, the 1819 science results will NOT be displayed on the 1819 At-A-Glance profiles.</a:t>
            </a:r>
          </a:p>
          <a:p>
            <a:r>
              <a:rPr lang="en-US" baseline="0" dirty="0" smtClean="0"/>
              <a:t>We will post the school, state, and district level reports for 1819 science on the Assessment Group Reports webpage on the ODE public website before the end of June. (The data for these reports is displayed on the “AGR Summary” tab in the science ADI validation.)</a:t>
            </a:r>
          </a:p>
          <a:p>
            <a:r>
              <a:rPr lang="en-US" baseline="0" dirty="0" smtClean="0"/>
              <a:t>The 2019-20 science performance results (which will be available </a:t>
            </a:r>
            <a:r>
              <a:rPr lang="en-US" dirty="0" smtClean="0"/>
              <a:t>in the science ADI validation, on the “RC Summary” tab for the 2019-2020 school year) will be displayed on the elementary and middle school At-A-Glance profiles.</a:t>
            </a:r>
            <a:r>
              <a:rPr lang="en-US" baseline="0" dirty="0" smtClean="0"/>
              <a:t> Remember, the 1920 results will be available in the ADI validations on June 11</a:t>
            </a:r>
            <a:r>
              <a:rPr lang="en-US" baseline="30000" dirty="0" smtClean="0"/>
              <a:t>th</a:t>
            </a:r>
            <a:r>
              <a:rPr lang="en-US" baseline="0" dirty="0" smtClean="0"/>
              <a:t>. The At-A-Glance Profiles for 1920 will be available within the ADI application on July 30. The AGR Summary tab in the ADI validations for 1920 will appear on August 13, and the 1920 validations are open through August 21.</a:t>
            </a:r>
          </a:p>
          <a:p>
            <a:r>
              <a:rPr lang="en-US" baseline="0" dirty="0" smtClean="0"/>
              <a:t>Questions???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24241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 Formative assessment practices are feedback discussions between teachers and students, and students and peers in the moment. As the graphic conveys, they offer a very close, discrete look at student learning that highlights important details at the student level, much like a microscope. Formative assessment offers the greatest power for improving student learning. Formative assessment is a planned, ongoing process used by all students and educators during learning and teaching to elicit and use evidence of student learning to improve student understanding of intended disciplinary learning outcomes and support students to become self-directed learners.</a:t>
            </a:r>
          </a:p>
          <a:p>
            <a:endParaRPr lang="en-US" dirty="0" smtClean="0"/>
          </a:p>
          <a:p>
            <a:r>
              <a:rPr lang="en-US" dirty="0" smtClean="0"/>
              <a:t>Interim assessments may be selected by classroom educators to meet several instructional purposes. Interim assessments are typically used to determine whether students are on track, if they have mastered shorter units or lessons within the school year that have been the focus of a period of instruction. They are likened here to binoculars, as the results are a little farther away from the student, but landscape details and patterns are still noticeable. Summative assessments, like a telescope, are useful for looking at large systems from afar and identifying patterns that might not be visible at a finer grain of observation. </a:t>
            </a:r>
          </a:p>
          <a:p>
            <a:endParaRPr lang="en-US" dirty="0" smtClean="0"/>
          </a:p>
          <a:p>
            <a:r>
              <a:rPr lang="en-US" dirty="0" smtClean="0"/>
              <a:t>Summative assessments are administered at the end of the year and designed to provide systems-level information for annual state, district, and school-level decision-making. It is easy to see why a telescope cannot be used to see cells, nor can a microscope be used to determine how many moons Saturn has. We would not use binoculars for either of those purposes. Similarly, each assessment serves a specific purpose and should be used only for that purpose.</a:t>
            </a:r>
          </a:p>
          <a:p>
            <a:endParaRPr lang="en-US" dirty="0" smtClean="0"/>
          </a:p>
          <a:p>
            <a:r>
              <a:rPr lang="en-US" dirty="0" smtClean="0"/>
              <a:t>Please</a:t>
            </a:r>
            <a:r>
              <a:rPr lang="en-US" baseline="0" dirty="0" smtClean="0"/>
              <a:t> see the ODE publication ‘The Right Assessment for the Right Purpose” Guidance Document on the ODE Assessment website for more information.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147866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103569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p>
          <a:p>
            <a:r>
              <a:rPr lang="en-US" dirty="0" smtClean="0"/>
              <a:t>ODE</a:t>
            </a:r>
            <a:r>
              <a:rPr lang="en-US" baseline="0" dirty="0" smtClean="0"/>
              <a:t> has developed a communication toolkit for the OSAS Science Assessment. These resources can be found on the ODE Science Assessment webpage. </a:t>
            </a:r>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357766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3182968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time we will take any questions you have. Please type your question in the chat box. </a:t>
            </a:r>
          </a:p>
          <a:p>
            <a:r>
              <a:rPr lang="en-US" baseline="0" dirty="0" smtClean="0"/>
              <a:t>-answer questions-</a:t>
            </a:r>
          </a:p>
          <a:p>
            <a:r>
              <a:rPr lang="en-US" baseline="0" dirty="0" smtClean="0"/>
              <a:t>Thank you for your time this afternoon. Please feel free to contact us if you need additional support. </a:t>
            </a:r>
          </a:p>
          <a:p>
            <a:r>
              <a:rPr lang="en-US" baseline="0" dirty="0" smtClean="0"/>
              <a:t>Have a great evening.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396145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r>
              <a:rPr lang="en-US" baseline="0" dirty="0" smtClean="0"/>
              <a:t> </a:t>
            </a:r>
            <a:r>
              <a:rPr lang="en-US" dirty="0" smtClean="0"/>
              <a:t>During this session we</a:t>
            </a:r>
            <a:r>
              <a:rPr lang="en-US" baseline="0" dirty="0" smtClean="0"/>
              <a:t> will describe the OSAS Science Assessment’s development, identify the data available to you this spring, describe future data availability and identify the appropriate uses of OSAS Science Assessment data.</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292189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Jamie: A</a:t>
            </a:r>
            <a:r>
              <a:rPr lang="en-US" baseline="0" dirty="0" smtClean="0"/>
              <a:t> standards adoption committee made up of educators and community partners unanimously recommended the Next Generation Science Standards to the Oregon State Board of Education for adoption as the 2014 Oregon Science Standards. The State Board of Education adopted the standards on March 6, 2014. A plan was developed and guidance given to districts on the implementation of standards including a timeline the implementation of the new statewide assessment aligned to these standards. </a:t>
            </a:r>
            <a:endParaRPr lang="en-US" baseline="0" dirty="0"/>
          </a:p>
          <a:p>
            <a:r>
              <a:rPr lang="en-US" baseline="0" dirty="0" smtClean="0"/>
              <a:t>Items aligned to these new standards were first field tested with the OAKS assessment in the 2017-2018 test administration. The first operational assessment completely aligned to these new standards was given in the 2018-2019 test administration. </a:t>
            </a:r>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179992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examples of the old and new standards for comparison. Note the specificity of the new standard and the increased level of rigor in asking the student to make a claim about the merit of a design solution rather than just identifying a problem</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124350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a:t>
            </a:r>
            <a:r>
              <a:rPr lang="en-US" baseline="0" dirty="0" smtClean="0"/>
              <a:t> an item from the retired OAKS Science Assessment. Note the brevity and the classical multiple choice. This type of item allows for minimal collection of evidence about what the student knows and is able to do.</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294783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item from the OSAS Science Assessment</a:t>
            </a:r>
            <a:r>
              <a:rPr lang="en-US" baseline="0" dirty="0" smtClean="0"/>
              <a:t> Sample Test. The item includes a phenomena/scenario on the left-hand side of the screen and several interactions on the right hand side of the screen. The student is given a task to complete through the interactions on the right hand side of the screen. The interactions types vary. A complete list of interaction types can be found on the OSASportal.org under ‘resources’.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382203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p>
          <a:p>
            <a:r>
              <a:rPr lang="en-US" dirty="0" smtClean="0"/>
              <a:t>After completion</a:t>
            </a:r>
            <a:r>
              <a:rPr lang="en-US" baseline="0" dirty="0" smtClean="0"/>
              <a:t> of the first operational administration of the OSAS Science Assessment, cut scores needed to be identified. Achievement cut scores were selected by a panel of educators in August 2019. It was pointed out during the meeting of the panel that the panel was almost entirely white and did not represent the diversity of the student population in our state. Affinity groups were engaged to discuss the cut scores identified by the standard setting panel as well as the resulting percentage of students proficient across the state. Affinity groups supported the recommendations of the panel and gave additional feedback on ways we can work together to better support all students in our state, particularly historically marginalized students. </a:t>
            </a:r>
          </a:p>
          <a:p>
            <a:endParaRPr lang="en-US" baseline="0" dirty="0" smtClean="0"/>
          </a:p>
          <a:p>
            <a:r>
              <a:rPr lang="en-US" baseline="0" dirty="0" smtClean="0"/>
              <a:t>Achievement cut scores and achievement level descriptors for the OSAS Science Assessment were first presented to the state board of education in December of 2019 and were adopted by the board in February of 2020.</a:t>
            </a:r>
          </a:p>
        </p:txBody>
      </p:sp>
      <p:sp>
        <p:nvSpPr>
          <p:cNvPr id="4" name="Slide Number Placeholder 3"/>
          <p:cNvSpPr>
            <a:spLocks noGrp="1"/>
          </p:cNvSpPr>
          <p:nvPr>
            <p:ph type="sldNum" sz="quarter" idx="10"/>
          </p:nvPr>
        </p:nvSpPr>
        <p:spPr/>
        <p:txBody>
          <a:bodyPr/>
          <a:lstStyle/>
          <a:p>
            <a:fld id="{E2B63952-BBA8-4838-A0CF-80F9272645AB}" type="slidenum">
              <a:rPr lang="en-US" smtClean="0"/>
              <a:t>7</a:t>
            </a:fld>
            <a:endParaRPr lang="en-US"/>
          </a:p>
        </p:txBody>
      </p:sp>
    </p:spTree>
    <p:extLst>
      <p:ext uri="{BB962C8B-B14F-4D97-AF65-F5344CB8AC3E}">
        <p14:creationId xmlns:p14="http://schemas.microsoft.com/office/powerpoint/2010/main" val="149274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p>
          <a:p>
            <a:r>
              <a:rPr lang="en-US" dirty="0" smtClean="0"/>
              <a:t>Here</a:t>
            </a:r>
            <a:r>
              <a:rPr lang="en-US" baseline="0" dirty="0" smtClean="0"/>
              <a:t> are the achievement level cut scores for the OSAS Science Assessment.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19081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Noelle</a:t>
            </a:r>
          </a:p>
          <a:p>
            <a:r>
              <a:rPr lang="en-US" dirty="0" smtClean="0"/>
              <a:t>2018-2019</a:t>
            </a:r>
            <a:r>
              <a:rPr lang="en-US" baseline="0" dirty="0" smtClean="0"/>
              <a:t> State Level Achievement. </a:t>
            </a:r>
          </a:p>
          <a:p>
            <a:r>
              <a:rPr lang="en-US" baseline="0" dirty="0" smtClean="0"/>
              <a:t>Here we see the percentage of students across our state at each level of achievement once the cut scores have been applied.</a:t>
            </a:r>
          </a:p>
          <a:p>
            <a:r>
              <a:rPr lang="en-US" baseline="0" dirty="0" smtClean="0"/>
              <a:t>Please note that achievement of a level 3 score or higher indicates proficiency</a:t>
            </a:r>
          </a:p>
          <a:p>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307565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smtClean="0"/>
              <a:t>CLICK TO EDIT MASTER TITLE</a:t>
            </a:r>
            <a:endParaRPr lang="en-US" dirty="0"/>
          </a:p>
        </p:txBody>
      </p:sp>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62345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7995395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55423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4588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301062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153088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0101477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8928441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141976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301713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024" y="2748246"/>
            <a:ext cx="78867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58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311" y="2558123"/>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smtClean="0"/>
              <a:t>CLICK TO EDIT MASTER TITLE STYLE</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32380918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1511879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smtClean="0"/>
              <a:t>CLICK TO EDIT MASTER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03180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Decorative geometric patter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 id="2147483701" r:id="rId4"/>
    <p:sldLayoutId id="2147483702" r:id="rId5"/>
    <p:sldLayoutId id="2147483704" r:id="rId6"/>
    <p:sldLayoutId id="2147483709" r:id="rId7"/>
    <p:sldLayoutId id="2147483707" r:id="rId8"/>
    <p:sldLayoutId id="2147483705" r:id="rId9"/>
    <p:sldLayoutId id="2147483706"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descr="Decorative blue swoosh"/>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youtube.com/watch?v=xbGC_OxY6Tk&amp;feature=youtu.b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istrict.ode.state.or.us/search/page/?id=282#asmtja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district.ode.state.or.us/apps/AchvmntDataInsight/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district.ode.state.or.us/apps/login/searchSA.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Group-Reports.aspx"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educator-resources/assessment/Documents/RightAssessmentRightPurpose.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egon.gov/ode/educator-resources/assessment/Pages/Science.aspx" TargetMode="External"/><Relationship Id="rId7" Type="http://schemas.openxmlformats.org/officeDocument/2006/relationships/hyperlink" Target="https://www.oregon.gov/ode/educator-resources/assessment/Documents/19_20_OSAS_Science_Parent_Understanding_SPANISH.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oregon.gov/ode/educator-resources/assessment/Documents/19_20_OSAS_Science_Parent_Understanding.pdf" TargetMode="External"/><Relationship Id="rId5" Type="http://schemas.openxmlformats.org/officeDocument/2006/relationships/hyperlink" Target="https://www.oregon.gov/ode/educator-resources/assessment/Documents/2020_OSAS_Science_Assessment_Teacher_Info.pdf" TargetMode="External"/><Relationship Id="rId4" Type="http://schemas.openxmlformats.org/officeDocument/2006/relationships/hyperlink" Target="https://www.oregon.gov/ode/educator-resources/assessment/Documents/19_20_OSAS_Science_District_Information.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educator-resources/assessment/Documents/asmtachstdsummary.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oregon.gov/ode/educator-resources/standards/science/Pages/Science-Standards.aspx" TargetMode="External"/><Relationship Id="rId4" Type="http://schemas.openxmlformats.org/officeDocument/2006/relationships/hyperlink" Target="https://www.oregon.gov/ode/educator-resources/assessment/Documents/Oregon_Science_Assessment_Blueprint_Summary.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Noelle.Gorbett@state.or.u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hyperlink" Target="mailto:Jamie.Rumage@state.or.us" TargetMode="External"/><Relationship Id="rId4" Type="http://schemas.openxmlformats.org/officeDocument/2006/relationships/hyperlink" Target="mailto:First.last@state.or.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71600" y="2198914"/>
            <a:ext cx="6400800" cy="1807029"/>
          </a:xfrm>
        </p:spPr>
        <p:txBody>
          <a:bodyPr/>
          <a:lstStyle/>
          <a:p>
            <a:pPr lvl="0" algn="ctr" defTabSz="914400">
              <a:lnSpc>
                <a:spcPct val="100000"/>
              </a:lnSpc>
              <a:spcBef>
                <a:spcPts val="0"/>
              </a:spcBef>
            </a:pPr>
            <a:r>
              <a:rPr lang="en-US" altLang="en-US" sz="5400" dirty="0" smtClean="0">
                <a:solidFill>
                  <a:prstClr val="black"/>
                </a:solidFill>
                <a:ea typeface="+mn-ea"/>
                <a:cs typeface="+mn-cs"/>
              </a:rPr>
              <a:t>2018-2019 Science Assessment Reporting</a:t>
            </a:r>
            <a:endParaRPr lang="en-US" altLang="en-US" sz="5400" dirty="0">
              <a:solidFill>
                <a:prstClr val="black"/>
              </a:solidFill>
              <a:ea typeface="+mn-ea"/>
              <a:cs typeface="+mn-cs"/>
            </a:endParaRPr>
          </a:p>
        </p:txBody>
      </p:sp>
      <p:sp>
        <p:nvSpPr>
          <p:cNvPr id="7" name="Rectangle 3"/>
          <p:cNvSpPr>
            <a:spLocks noGrp="1" noChangeArrowheads="1"/>
          </p:cNvSpPr>
          <p:nvPr>
            <p:ph type="subTitle" idx="1"/>
          </p:nvPr>
        </p:nvSpPr>
        <p:spPr>
          <a:xfrm>
            <a:off x="1143000" y="4422710"/>
            <a:ext cx="6937310" cy="1883363"/>
          </a:xfrm>
        </p:spPr>
        <p:txBody>
          <a:bodyPr>
            <a:normAutofit fontScale="70000" lnSpcReduction="20000"/>
          </a:bodyPr>
          <a:lstStyle/>
          <a:p>
            <a:r>
              <a:rPr lang="en-US" altLang="en-US" dirty="0" smtClean="0"/>
              <a:t>Noelle Gorbett, Science Assessment Specialist</a:t>
            </a:r>
          </a:p>
          <a:p>
            <a:r>
              <a:rPr lang="en-US" altLang="en-US" dirty="0" smtClean="0"/>
              <a:t>Jamie </a:t>
            </a:r>
            <a:r>
              <a:rPr lang="en-US" altLang="en-US" dirty="0" err="1" smtClean="0"/>
              <a:t>Rumage</a:t>
            </a:r>
            <a:r>
              <a:rPr lang="en-US" altLang="en-US" dirty="0" smtClean="0"/>
              <a:t>, Science Education Specialist</a:t>
            </a:r>
          </a:p>
          <a:p>
            <a:r>
              <a:rPr lang="en-US" altLang="en-US" dirty="0" smtClean="0"/>
              <a:t>Cindy Barrick, Research Analyst</a:t>
            </a:r>
          </a:p>
          <a:p>
            <a:r>
              <a:rPr lang="en-US" altLang="en-US" dirty="0" smtClean="0"/>
              <a:t>Elyse Bean, Research Analyst</a:t>
            </a:r>
          </a:p>
          <a:p>
            <a:r>
              <a:rPr lang="en-US" altLang="en-US" dirty="0" smtClean="0"/>
              <a:t>Oregon Department of Education </a:t>
            </a:r>
          </a:p>
          <a:p>
            <a:r>
              <a:rPr lang="en-US" altLang="en-US" dirty="0" smtClean="0"/>
              <a:t>03/05/2020</a:t>
            </a:r>
          </a:p>
          <a:p>
            <a:endParaRPr lang="en-US" altLang="en-US" dirty="0" smtClean="0"/>
          </a:p>
          <a:p>
            <a:endParaRPr lang="en-US" altLang="en-US" dirty="0" smtClean="0"/>
          </a:p>
        </p:txBody>
      </p:sp>
    </p:spTree>
    <p:extLst>
      <p:ext uri="{BB962C8B-B14F-4D97-AF65-F5344CB8AC3E}">
        <p14:creationId xmlns:p14="http://schemas.microsoft.com/office/powerpoint/2010/main" val="956260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Data Available in </a:t>
            </a:r>
            <a:r>
              <a:rPr lang="en-US" altLang="en-US" dirty="0" smtClean="0">
                <a:solidFill>
                  <a:schemeClr val="bg1"/>
                </a:solidFill>
                <a:ea typeface="+mn-ea"/>
                <a:cs typeface="+mn-cs"/>
              </a:rPr>
              <a:t>Online</a:t>
            </a:r>
            <a:r>
              <a:rPr lang="en-US" altLang="en-US" dirty="0" smtClean="0">
                <a:solidFill>
                  <a:prstClr val="white"/>
                </a:solidFill>
                <a:ea typeface="+mn-ea"/>
                <a:cs typeface="+mn-cs"/>
              </a:rPr>
              <a:t> Reporting System (ORS)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10</a:t>
            </a:fld>
            <a:endParaRPr lang="en-US"/>
          </a:p>
        </p:txBody>
      </p:sp>
      <p:sp>
        <p:nvSpPr>
          <p:cNvPr id="5" name="Content Placeholder 1"/>
          <p:cNvSpPr txBox="1">
            <a:spLocks/>
          </p:cNvSpPr>
          <p:nvPr/>
        </p:nvSpPr>
        <p:spPr>
          <a:xfrm>
            <a:off x="480646" y="2110154"/>
            <a:ext cx="8098078" cy="429064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The Oregon Statewide Assessment System (OSAS) Online Reporting System (ORS) contains ‘unofficial’ data that has not been validated by districts.</a:t>
            </a:r>
          </a:p>
          <a:p>
            <a:r>
              <a:rPr lang="en-US" sz="2200" dirty="0" smtClean="0"/>
              <a:t>ORS can be accessed through the </a:t>
            </a:r>
            <a:r>
              <a:rPr lang="en-US" sz="2200" dirty="0" smtClean="0">
                <a:hlinkClick r:id="rId3"/>
              </a:rPr>
              <a:t>OSAS Portal</a:t>
            </a:r>
            <a:r>
              <a:rPr lang="en-US" sz="2200" dirty="0" smtClean="0"/>
              <a:t> website under the ‘Online Reporting’ button found within the Test Administrators, Test Coordinators, and System Administrators menus.</a:t>
            </a:r>
          </a:p>
          <a:p>
            <a:r>
              <a:rPr lang="en-US" sz="2200" dirty="0" smtClean="0"/>
              <a:t>Training on using the ORS is available on the </a:t>
            </a:r>
            <a:r>
              <a:rPr lang="en-US" sz="2200" dirty="0" smtClean="0">
                <a:hlinkClick r:id="rId4"/>
              </a:rPr>
              <a:t>ODE website</a:t>
            </a:r>
            <a:r>
              <a:rPr lang="en-US" sz="2200" dirty="0" smtClean="0"/>
              <a:t>.</a:t>
            </a:r>
          </a:p>
          <a:p>
            <a:r>
              <a:rPr lang="en-US" sz="2200" dirty="0" smtClean="0"/>
              <a:t>You can download student results and view score reports.</a:t>
            </a:r>
          </a:p>
          <a:p>
            <a:r>
              <a:rPr lang="en-US" sz="2200" dirty="0" smtClean="0"/>
              <a:t>Aggregate reports include percent of students tested and percent of students proficient. </a:t>
            </a:r>
            <a:br>
              <a:rPr lang="en-US" sz="2200" dirty="0" smtClean="0"/>
            </a:br>
            <a:r>
              <a:rPr lang="en-US" sz="1800" dirty="0" smtClean="0"/>
              <a:t>NOTE: these percentages will not exactly match ODE reports, since accountable students are not identified in ORS.</a:t>
            </a:r>
            <a:endParaRPr lang="en-US" sz="1800" dirty="0"/>
          </a:p>
        </p:txBody>
      </p:sp>
    </p:spTree>
    <p:extLst>
      <p:ext uri="{BB962C8B-B14F-4D97-AF65-F5344CB8AC3E}">
        <p14:creationId xmlns:p14="http://schemas.microsoft.com/office/powerpoint/2010/main" val="1945830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Available Data</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11</a:t>
            </a:fld>
            <a:endParaRPr lang="en-US"/>
          </a:p>
        </p:txBody>
      </p:sp>
      <p:sp>
        <p:nvSpPr>
          <p:cNvPr id="7" name="Rectangle 6"/>
          <p:cNvSpPr/>
          <p:nvPr/>
        </p:nvSpPr>
        <p:spPr>
          <a:xfrm>
            <a:off x="239753" y="2273753"/>
            <a:ext cx="8664493" cy="2487861"/>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1200"/>
              </a:spcAft>
              <a:buClrTx/>
              <a:buSzTx/>
              <a:buFontTx/>
              <a:buNone/>
              <a:tabLst/>
              <a:defRPr/>
            </a:pPr>
            <a:r>
              <a:rPr lang="en-US" altLang="en-US" sz="2400" b="1" noProof="0" dirty="0" smtClean="0">
                <a:solidFill>
                  <a:prstClr val="black"/>
                </a:solidFill>
                <a:latin typeface="Calibri"/>
              </a:rPr>
              <a:t>Available Data in Spring 2020</a:t>
            </a:r>
            <a:endParaRPr kumimoji="0" lang="en-US" altLang="en-US" sz="2400" b="1" i="0" u="none" strike="noStrike" kern="1200" cap="none" spc="0" normalizeH="0" baseline="0" noProof="0" dirty="0" smtClean="0">
              <a:ln>
                <a:noFill/>
              </a:ln>
              <a:solidFill>
                <a:prstClr val="black"/>
              </a:solidFill>
              <a:effectLst/>
              <a:uLnTx/>
              <a:uFillTx/>
              <a:latin typeface="Calibri"/>
            </a:endParaRPr>
          </a:p>
          <a:p>
            <a:pPr marL="285750" lvl="0" indent="-285750">
              <a:spcBef>
                <a:spcPts val="100"/>
              </a:spcBef>
              <a:spcAft>
                <a:spcPts val="1200"/>
              </a:spcAft>
              <a:buFont typeface="Arial" panose="020B0604020202020204" pitchFamily="34" charset="0"/>
              <a:buChar char="•"/>
              <a:defRPr/>
            </a:pPr>
            <a:r>
              <a:rPr kumimoji="0" lang="en-US" altLang="en-US" sz="2200" b="0" i="0" u="none" strike="noStrike" kern="1200" cap="none" spc="0" normalizeH="0" noProof="0" dirty="0" smtClean="0">
                <a:ln>
                  <a:noFill/>
                </a:ln>
                <a:solidFill>
                  <a:prstClr val="black"/>
                </a:solidFill>
                <a:effectLst/>
                <a:uLnTx/>
                <a:uFillTx/>
                <a:latin typeface="Calibri"/>
              </a:rPr>
              <a:t>Student score data for Science 2018-19 and 2019-20 (to date) will be available in Student Centered Staging, Accountability Warehouse Extract (AWE), and OSAS Online Reporting System (ORS) </a:t>
            </a:r>
            <a:r>
              <a:rPr lang="en-US" altLang="en-US" sz="2200" dirty="0" smtClean="0">
                <a:solidFill>
                  <a:prstClr val="black"/>
                </a:solidFill>
                <a:latin typeface="Calibri"/>
              </a:rPr>
              <a:t>on </a:t>
            </a:r>
            <a:r>
              <a:rPr lang="en-US" altLang="en-US" sz="2200" b="1" dirty="0" smtClean="0">
                <a:latin typeface="Calibri"/>
              </a:rPr>
              <a:t>March 10, 2020.</a:t>
            </a:r>
          </a:p>
          <a:p>
            <a:pPr marL="285750" lvl="0" indent="-285750">
              <a:spcBef>
                <a:spcPts val="100"/>
              </a:spcBef>
              <a:spcAft>
                <a:spcPts val="1200"/>
              </a:spcAft>
              <a:buFont typeface="Arial" panose="020B0604020202020204" pitchFamily="34" charset="0"/>
              <a:buChar char="•"/>
              <a:defRPr/>
            </a:pPr>
            <a:r>
              <a:rPr lang="en-US" altLang="en-US" sz="2200" dirty="0" smtClean="0">
                <a:solidFill>
                  <a:prstClr val="black"/>
                </a:solidFill>
                <a:latin typeface="Calibri"/>
              </a:rPr>
              <a:t>Student scores for 2019-20 will continue to load into these systems through June 2020 as tests are completed and scored. </a:t>
            </a:r>
          </a:p>
        </p:txBody>
      </p:sp>
    </p:spTree>
    <p:extLst>
      <p:ext uri="{BB962C8B-B14F-4D97-AF65-F5344CB8AC3E}">
        <p14:creationId xmlns:p14="http://schemas.microsoft.com/office/powerpoint/2010/main" val="1245947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Data Available in </a:t>
            </a:r>
            <a:r>
              <a:rPr lang="en-US" altLang="en-US" dirty="0" smtClean="0">
                <a:solidFill>
                  <a:schemeClr val="bg1"/>
                </a:solidFill>
                <a:ea typeface="+mn-ea"/>
                <a:cs typeface="+mn-cs"/>
              </a:rPr>
              <a:t>ODE’s Systems</a:t>
            </a:r>
            <a:endParaRPr lang="en-US" altLang="en-US" sz="1600" dirty="0">
              <a:solidFill>
                <a:schemeClr val="bg1"/>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12</a:t>
            </a:fld>
            <a:endParaRPr lang="en-US"/>
          </a:p>
        </p:txBody>
      </p:sp>
      <p:sp>
        <p:nvSpPr>
          <p:cNvPr id="2" name="TextBox 1"/>
          <p:cNvSpPr txBox="1"/>
          <p:nvPr/>
        </p:nvSpPr>
        <p:spPr>
          <a:xfrm>
            <a:off x="323849" y="2376000"/>
            <a:ext cx="8467725" cy="344709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200" dirty="0" smtClean="0"/>
              <a:t>The Oregon Department of Education (ODE)’s systems (Student Centered Staging, Accountability Warehouse Extract, and Secure Assessment Reports) contain ‘official’ data that can be edited and validated by districts.</a:t>
            </a:r>
          </a:p>
          <a:p>
            <a:pPr marL="285750" indent="-285750">
              <a:spcAft>
                <a:spcPts val="1200"/>
              </a:spcAft>
              <a:buFont typeface="Arial" panose="020B0604020202020204" pitchFamily="34" charset="0"/>
              <a:buChar char="•"/>
            </a:pPr>
            <a:r>
              <a:rPr lang="en-US" sz="2200" dirty="0" smtClean="0"/>
              <a:t>Training on how to access test records and student reports via </a:t>
            </a:r>
            <a:r>
              <a:rPr lang="en-US" sz="2200" dirty="0" smtClean="0">
                <a:solidFill>
                  <a:srgbClr val="C00000"/>
                </a:solidFill>
                <a:hlinkClick r:id="rId3"/>
              </a:rPr>
              <a:t>Student Centered Staging, Accountability Warehouse Extract, and Secure Assessment Reports</a:t>
            </a:r>
            <a:r>
              <a:rPr lang="en-US" sz="2200" dirty="0" smtClean="0">
                <a:solidFill>
                  <a:srgbClr val="C00000"/>
                </a:solidFill>
              </a:rPr>
              <a:t> </a:t>
            </a:r>
            <a:r>
              <a:rPr lang="en-US" sz="2200" dirty="0" smtClean="0"/>
              <a:t>is available online on the ODE district website.</a:t>
            </a:r>
          </a:p>
          <a:p>
            <a:pPr marL="285750" indent="-285750">
              <a:buFont typeface="Arial" panose="020B0604020202020204" pitchFamily="34" charset="0"/>
              <a:buChar char="•"/>
            </a:pPr>
            <a:r>
              <a:rPr lang="en-US" sz="2200" dirty="0" smtClean="0"/>
              <a:t>Preview of summary reports will be through the Achievement Data Insight (ADI) application </a:t>
            </a:r>
            <a:r>
              <a:rPr lang="en-US" sz="2200" dirty="0"/>
              <a:t>on the ODE district </a:t>
            </a:r>
            <a:r>
              <a:rPr lang="en-US" sz="2200" dirty="0" smtClean="0"/>
              <a:t>website.</a:t>
            </a:r>
            <a:endParaRPr lang="en-US" sz="2200" dirty="0"/>
          </a:p>
        </p:txBody>
      </p:sp>
    </p:spTree>
    <p:extLst>
      <p:ext uri="{BB962C8B-B14F-4D97-AF65-F5344CB8AC3E}">
        <p14:creationId xmlns:p14="http://schemas.microsoft.com/office/powerpoint/2010/main" val="3240023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Achievement Data Insight Validation</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13</a:t>
            </a:fld>
            <a:endParaRPr lang="en-US"/>
          </a:p>
        </p:txBody>
      </p:sp>
      <p:sp>
        <p:nvSpPr>
          <p:cNvPr id="7" name="Rectangle 6"/>
          <p:cNvSpPr/>
          <p:nvPr/>
        </p:nvSpPr>
        <p:spPr>
          <a:xfrm>
            <a:off x="239753" y="2273753"/>
            <a:ext cx="8664493" cy="3472746"/>
          </a:xfrm>
          <a:prstGeom prst="rect">
            <a:avLst/>
          </a:prstGeom>
        </p:spPr>
        <p:txBody>
          <a:bodyPr wrap="square">
            <a:spAutoFit/>
          </a:bodyPr>
          <a:lstStyle/>
          <a:p>
            <a:pPr marL="285750" lvl="0" indent="-285750">
              <a:spcBef>
                <a:spcPts val="100"/>
              </a:spcBef>
              <a:spcAft>
                <a:spcPts val="1200"/>
              </a:spcAft>
              <a:buFont typeface="Arial" panose="020B0604020202020204" pitchFamily="34" charset="0"/>
              <a:buChar char="•"/>
              <a:defRPr/>
            </a:pPr>
            <a:r>
              <a:rPr kumimoji="0" lang="en-US" altLang="en-US" sz="2200" b="0" i="0" u="none" strike="noStrike" kern="1200" cap="none" spc="0" normalizeH="0" noProof="0" dirty="0" smtClean="0">
                <a:ln>
                  <a:noFill/>
                </a:ln>
                <a:solidFill>
                  <a:prstClr val="black"/>
                </a:solidFill>
                <a:effectLst/>
                <a:uLnTx/>
                <a:uFillTx/>
                <a:latin typeface="Calibri"/>
              </a:rPr>
              <a:t>The </a:t>
            </a:r>
            <a:r>
              <a:rPr kumimoji="0" lang="en-US" altLang="en-US" sz="2200" b="0" i="0" u="none" strike="noStrike" kern="1200" cap="none" spc="0" normalizeH="0" noProof="0" dirty="0" smtClean="0">
                <a:ln>
                  <a:noFill/>
                </a:ln>
                <a:solidFill>
                  <a:prstClr val="black"/>
                </a:solidFill>
                <a:effectLst/>
                <a:uLnTx/>
                <a:uFillTx/>
                <a:latin typeface="Calibri"/>
                <a:hlinkClick r:id="rId3"/>
              </a:rPr>
              <a:t>Achievement Data Insight</a:t>
            </a:r>
            <a:r>
              <a:rPr kumimoji="0" lang="en-US" altLang="en-US" sz="2200" b="0" i="0" u="none" strike="noStrike" kern="1200" cap="none" spc="0" normalizeH="0" noProof="0" dirty="0" smtClean="0">
                <a:ln>
                  <a:noFill/>
                </a:ln>
                <a:solidFill>
                  <a:prstClr val="black"/>
                </a:solidFill>
                <a:effectLst/>
                <a:uLnTx/>
                <a:uFillTx/>
                <a:latin typeface="Calibri"/>
              </a:rPr>
              <a:t> is an application on the ODE district secure website. Permissions must be granted by your </a:t>
            </a:r>
            <a:r>
              <a:rPr kumimoji="0" lang="en-US" altLang="en-US" sz="2200" b="0" i="0" u="none" strike="noStrike" kern="1200" cap="none" spc="0" normalizeH="0" noProof="0" dirty="0" smtClean="0">
                <a:ln>
                  <a:noFill/>
                </a:ln>
                <a:solidFill>
                  <a:prstClr val="black"/>
                </a:solidFill>
                <a:effectLst/>
                <a:uLnTx/>
                <a:uFillTx/>
                <a:latin typeface="Calibri"/>
                <a:hlinkClick r:id="rId4"/>
              </a:rPr>
              <a:t>district security administrator</a:t>
            </a:r>
            <a:r>
              <a:rPr kumimoji="0" lang="en-US" altLang="en-US" sz="2200" b="0" i="0" u="none" strike="noStrike" kern="1200" cap="none" spc="0" normalizeH="0" noProof="0" dirty="0" smtClean="0">
                <a:ln>
                  <a:noFill/>
                </a:ln>
                <a:solidFill>
                  <a:prstClr val="black"/>
                </a:solidFill>
                <a:effectLst/>
                <a:uLnTx/>
                <a:uFillTx/>
                <a:latin typeface="Calibri"/>
              </a:rPr>
              <a:t>. You need to request permission to both the application and the </a:t>
            </a:r>
            <a:r>
              <a:rPr kumimoji="0" lang="en-US" altLang="en-US" sz="2200" b="1" i="0" u="none" strike="noStrike" kern="1200" cap="none" spc="0" normalizeH="0" noProof="0" dirty="0" smtClean="0">
                <a:ln>
                  <a:noFill/>
                </a:ln>
                <a:solidFill>
                  <a:prstClr val="black"/>
                </a:solidFill>
                <a:effectLst/>
                <a:uLnTx/>
                <a:uFillTx/>
                <a:latin typeface="Calibri"/>
              </a:rPr>
              <a:t>Science</a:t>
            </a:r>
            <a:r>
              <a:rPr lang="en-US" altLang="en-US" sz="2200" b="1" dirty="0" smtClean="0">
                <a:solidFill>
                  <a:prstClr val="black"/>
                </a:solidFill>
                <a:latin typeface="Calibri"/>
              </a:rPr>
              <a:t> Student Performance </a:t>
            </a:r>
            <a:r>
              <a:rPr lang="en-US" altLang="en-US" sz="2200" dirty="0" smtClean="0">
                <a:solidFill>
                  <a:prstClr val="black"/>
                </a:solidFill>
                <a:latin typeface="Calibri"/>
              </a:rPr>
              <a:t>tile.</a:t>
            </a:r>
            <a:endParaRPr kumimoji="0" lang="en-US" altLang="en-US" sz="2200" b="0" i="0" u="none" strike="noStrike" kern="1200" cap="none" spc="0" normalizeH="0" noProof="0" dirty="0" smtClean="0">
              <a:ln>
                <a:noFill/>
              </a:ln>
              <a:solidFill>
                <a:prstClr val="black"/>
              </a:solidFill>
              <a:effectLst/>
              <a:uLnTx/>
              <a:uFillTx/>
              <a:latin typeface="Calibri"/>
            </a:endParaRPr>
          </a:p>
          <a:p>
            <a:pPr marL="285750" lvl="0" indent="-285750">
              <a:spcBef>
                <a:spcPts val="100"/>
              </a:spcBef>
              <a:spcAft>
                <a:spcPts val="1200"/>
              </a:spcAft>
              <a:buFont typeface="Arial" panose="020B0604020202020204" pitchFamily="34" charset="0"/>
              <a:buChar char="•"/>
              <a:defRPr/>
            </a:pPr>
            <a:r>
              <a:rPr kumimoji="0" lang="en-US" altLang="en-US" sz="2200" b="0" i="0" u="none" strike="noStrike" kern="1200" cap="none" spc="0" normalizeH="0" noProof="0" dirty="0" smtClean="0">
                <a:ln>
                  <a:noFill/>
                </a:ln>
                <a:solidFill>
                  <a:prstClr val="black"/>
                </a:solidFill>
                <a:effectLst/>
                <a:uLnTx/>
                <a:uFillTx/>
                <a:latin typeface="Calibri"/>
              </a:rPr>
              <a:t>District Test Coordinators will have from </a:t>
            </a:r>
            <a:r>
              <a:rPr kumimoji="0" lang="en-US" altLang="en-US" sz="2200" b="1" i="0" u="none" strike="noStrike" kern="1200" cap="none" spc="0" normalizeH="0" noProof="0" dirty="0" smtClean="0">
                <a:ln>
                  <a:noFill/>
                </a:ln>
                <a:solidFill>
                  <a:prstClr val="black"/>
                </a:solidFill>
                <a:effectLst/>
                <a:uLnTx/>
                <a:uFillTx/>
                <a:latin typeface="Calibri"/>
              </a:rPr>
              <a:t>April 30 through </a:t>
            </a:r>
            <a:r>
              <a:rPr kumimoji="0" lang="en-US" altLang="en-US" sz="2200" b="1" i="0" u="none" strike="noStrike" kern="1200" cap="none" spc="0" normalizeH="0" noProof="0" dirty="0" smtClean="0">
                <a:ln>
                  <a:noFill/>
                </a:ln>
                <a:effectLst/>
                <a:uLnTx/>
                <a:uFillTx/>
                <a:latin typeface="Calibri"/>
              </a:rPr>
              <a:t>May 29, 2020 </a:t>
            </a:r>
            <a:r>
              <a:rPr kumimoji="0" lang="en-US" altLang="en-US" sz="2200" b="0" i="0" u="none" strike="noStrike" kern="1200" cap="none" spc="0" normalizeH="0" noProof="0" dirty="0" smtClean="0">
                <a:ln>
                  <a:noFill/>
                </a:ln>
                <a:solidFill>
                  <a:prstClr val="black"/>
                </a:solidFill>
                <a:effectLst/>
                <a:uLnTx/>
                <a:uFillTx/>
                <a:latin typeface="Calibri"/>
              </a:rPr>
              <a:t>to validate student test information on </a:t>
            </a:r>
            <a:r>
              <a:rPr lang="en-US" altLang="en-US" sz="2200" b="1" dirty="0">
                <a:latin typeface="Calibri"/>
              </a:rPr>
              <a:t>2018-19 </a:t>
            </a:r>
            <a:r>
              <a:rPr lang="en-US" altLang="en-US" sz="2200" dirty="0">
                <a:latin typeface="Calibri"/>
              </a:rPr>
              <a:t>Science </a:t>
            </a:r>
            <a:r>
              <a:rPr kumimoji="0" lang="en-US" altLang="en-US" sz="2200" b="0" i="0" u="none" strike="noStrike" kern="1200" cap="none" spc="0" normalizeH="0" noProof="0" dirty="0" smtClean="0">
                <a:ln>
                  <a:noFill/>
                </a:ln>
                <a:solidFill>
                  <a:prstClr val="black"/>
                </a:solidFill>
                <a:effectLst/>
                <a:uLnTx/>
                <a:uFillTx/>
                <a:latin typeface="Calibri"/>
              </a:rPr>
              <a:t>test records.</a:t>
            </a:r>
          </a:p>
          <a:p>
            <a:pPr marL="285750" indent="-285750">
              <a:spcBef>
                <a:spcPts val="100"/>
              </a:spcBef>
              <a:buFont typeface="Arial" panose="020B0604020202020204" pitchFamily="34" charset="0"/>
              <a:buChar char="•"/>
              <a:defRPr/>
            </a:pPr>
            <a:r>
              <a:rPr lang="en-US" altLang="en-US" sz="2200" dirty="0">
                <a:solidFill>
                  <a:prstClr val="black"/>
                </a:solidFill>
              </a:rPr>
              <a:t>District Test Coordinators will have </a:t>
            </a:r>
            <a:r>
              <a:rPr lang="en-US" altLang="en-US" sz="2200" dirty="0" smtClean="0">
                <a:solidFill>
                  <a:prstClr val="black"/>
                </a:solidFill>
              </a:rPr>
              <a:t>from </a:t>
            </a:r>
            <a:r>
              <a:rPr lang="en-US" altLang="en-US" sz="2200" b="1" dirty="0" smtClean="0">
                <a:solidFill>
                  <a:prstClr val="black"/>
                </a:solidFill>
              </a:rPr>
              <a:t>June 11 through </a:t>
            </a:r>
            <a:r>
              <a:rPr lang="en-US" altLang="en-US" sz="2200" b="1" dirty="0" smtClean="0"/>
              <a:t>August 21, </a:t>
            </a:r>
            <a:r>
              <a:rPr lang="en-US" altLang="en-US" sz="2200" b="1" dirty="0"/>
              <a:t>2020 </a:t>
            </a:r>
            <a:r>
              <a:rPr lang="en-US" altLang="en-US" sz="2200" dirty="0">
                <a:solidFill>
                  <a:prstClr val="black"/>
                </a:solidFill>
              </a:rPr>
              <a:t>to validate student test information on </a:t>
            </a:r>
            <a:r>
              <a:rPr lang="en-US" altLang="en-US" sz="2200" b="1" dirty="0" smtClean="0"/>
              <a:t>2019-20 </a:t>
            </a:r>
            <a:r>
              <a:rPr lang="en-US" altLang="en-US" sz="2200" dirty="0" smtClean="0"/>
              <a:t>ELA, Math, and </a:t>
            </a:r>
            <a:r>
              <a:rPr lang="en-US" altLang="en-US" sz="2200" dirty="0"/>
              <a:t>Science </a:t>
            </a:r>
            <a:r>
              <a:rPr lang="en-US" altLang="en-US" sz="2200" dirty="0">
                <a:solidFill>
                  <a:prstClr val="black"/>
                </a:solidFill>
              </a:rPr>
              <a:t>test records</a:t>
            </a:r>
            <a:r>
              <a:rPr lang="en-US" altLang="en-US" sz="2200" dirty="0" smtClean="0">
                <a:solidFill>
                  <a:prstClr val="black"/>
                </a:solidFill>
              </a:rPr>
              <a:t>.</a:t>
            </a:r>
            <a:endParaRPr lang="en-US" altLang="en-US" sz="2200" dirty="0">
              <a:solidFill>
                <a:prstClr val="black"/>
              </a:solidFill>
            </a:endParaRPr>
          </a:p>
        </p:txBody>
      </p:sp>
    </p:spTree>
    <p:extLst>
      <p:ext uri="{BB962C8B-B14F-4D97-AF65-F5344CB8AC3E}">
        <p14:creationId xmlns:p14="http://schemas.microsoft.com/office/powerpoint/2010/main" val="248890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Accountability </a:t>
            </a:r>
            <a:r>
              <a:rPr lang="en-US" altLang="en-US" dirty="0" smtClean="0">
                <a:solidFill>
                  <a:schemeClr val="bg1"/>
                </a:solidFill>
                <a:ea typeface="+mn-ea"/>
                <a:cs typeface="+mn-cs"/>
              </a:rPr>
              <a:t>Reporting</a:t>
            </a:r>
            <a:endParaRPr lang="en-US" altLang="en-US" sz="1600" dirty="0">
              <a:solidFill>
                <a:schemeClr val="bg1"/>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14</a:t>
            </a:fld>
            <a:endParaRPr lang="en-US"/>
          </a:p>
        </p:txBody>
      </p:sp>
      <p:sp>
        <p:nvSpPr>
          <p:cNvPr id="5" name="Content Placeholder 1"/>
          <p:cNvSpPr txBox="1">
            <a:spLocks/>
          </p:cNvSpPr>
          <p:nvPr/>
        </p:nvSpPr>
        <p:spPr>
          <a:xfrm>
            <a:off x="692024" y="2227385"/>
            <a:ext cx="7886700" cy="4103077"/>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t>2018-19 Science Results</a:t>
            </a:r>
          </a:p>
          <a:p>
            <a:pPr lvl="1"/>
            <a:r>
              <a:rPr lang="en-US" sz="2000" dirty="0" smtClean="0"/>
              <a:t>Elementary and Middle School Performance will </a:t>
            </a:r>
            <a:r>
              <a:rPr lang="en-US" sz="2000" u="sng" dirty="0" smtClean="0"/>
              <a:t>not</a:t>
            </a:r>
            <a:r>
              <a:rPr lang="en-US" sz="2000" dirty="0" smtClean="0"/>
              <a:t> appear on the 2018-19 At-A-Glance School Profiles.</a:t>
            </a:r>
          </a:p>
          <a:p>
            <a:pPr lvl="1"/>
            <a:r>
              <a:rPr lang="en-US" sz="2000" dirty="0" smtClean="0"/>
              <a:t>Participation and Performance reports for all grades will appear on the </a:t>
            </a:r>
            <a:r>
              <a:rPr lang="en-US" sz="2000" dirty="0" smtClean="0">
                <a:solidFill>
                  <a:srgbClr val="C00000"/>
                </a:solidFill>
                <a:hlinkClick r:id="rId3"/>
              </a:rPr>
              <a:t>Assessment Group Reports</a:t>
            </a:r>
            <a:r>
              <a:rPr lang="en-US" sz="2000" dirty="0" smtClean="0">
                <a:solidFill>
                  <a:srgbClr val="C00000"/>
                </a:solidFill>
              </a:rPr>
              <a:t> </a:t>
            </a:r>
            <a:r>
              <a:rPr lang="en-US" sz="2000" dirty="0" smtClean="0"/>
              <a:t>webpage by the</a:t>
            </a:r>
            <a:r>
              <a:rPr lang="en-US" sz="2000" b="1" dirty="0" smtClean="0"/>
              <a:t> </a:t>
            </a:r>
            <a:r>
              <a:rPr lang="en-US" sz="2000" b="1" u="sng" dirty="0" smtClean="0"/>
              <a:t>end of June 2020</a:t>
            </a:r>
            <a:r>
              <a:rPr lang="en-US" sz="2000" dirty="0" smtClean="0"/>
              <a:t>. </a:t>
            </a:r>
          </a:p>
          <a:p>
            <a:pPr>
              <a:spcBef>
                <a:spcPts val="1800"/>
              </a:spcBef>
            </a:pPr>
            <a:r>
              <a:rPr lang="en-US" sz="2200" dirty="0" smtClean="0"/>
              <a:t>2019-20 Science Results</a:t>
            </a:r>
          </a:p>
          <a:p>
            <a:pPr lvl="1"/>
            <a:r>
              <a:rPr lang="en-US" sz="2000" dirty="0" smtClean="0"/>
              <a:t>Elementary and Middle School Performance </a:t>
            </a:r>
            <a:r>
              <a:rPr lang="en-US" sz="2000" u="sng" dirty="0" smtClean="0"/>
              <a:t>will</a:t>
            </a:r>
            <a:r>
              <a:rPr lang="en-US" sz="2000" dirty="0" smtClean="0"/>
              <a:t> appear on the 2019-20 At-A-Glance School Profiles. There will be </a:t>
            </a:r>
            <a:r>
              <a:rPr lang="en-US" sz="2000" u="sng" dirty="0" smtClean="0"/>
              <a:t>no</a:t>
            </a:r>
            <a:r>
              <a:rPr lang="en-US" sz="2000" dirty="0" smtClean="0"/>
              <a:t> change arrows comparing performance to the previous year.</a:t>
            </a:r>
          </a:p>
          <a:p>
            <a:pPr lvl="1"/>
            <a:r>
              <a:rPr lang="en-US" sz="2000" dirty="0" smtClean="0"/>
              <a:t>Participation and Performance reports for all grades will appear on the </a:t>
            </a:r>
            <a:r>
              <a:rPr lang="en-US" sz="2000" dirty="0">
                <a:solidFill>
                  <a:srgbClr val="C00000"/>
                </a:solidFill>
                <a:hlinkClick r:id="rId3"/>
              </a:rPr>
              <a:t>Assessment Group Reports</a:t>
            </a:r>
            <a:r>
              <a:rPr lang="en-US" sz="2000" dirty="0">
                <a:solidFill>
                  <a:srgbClr val="C00000"/>
                </a:solidFill>
              </a:rPr>
              <a:t> </a:t>
            </a:r>
            <a:r>
              <a:rPr lang="en-US" sz="2000" dirty="0" smtClean="0"/>
              <a:t>webpage by mid-September 2020.</a:t>
            </a:r>
            <a:endParaRPr lang="en-US" sz="2000" dirty="0"/>
          </a:p>
        </p:txBody>
      </p:sp>
    </p:spTree>
    <p:extLst>
      <p:ext uri="{BB962C8B-B14F-4D97-AF65-F5344CB8AC3E}">
        <p14:creationId xmlns:p14="http://schemas.microsoft.com/office/powerpoint/2010/main" val="3050799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algn="l">
              <a:defRPr/>
            </a:pPr>
            <a:r>
              <a:rPr lang="en-US" altLang="en-US" dirty="0">
                <a:solidFill>
                  <a:schemeClr val="bg1"/>
                </a:solidFill>
              </a:rPr>
              <a:t>Oregon’s Statewide Assessment System</a:t>
            </a:r>
          </a:p>
        </p:txBody>
      </p:sp>
      <p:sp>
        <p:nvSpPr>
          <p:cNvPr id="3" name="Slide Number Placeholder 2"/>
          <p:cNvSpPr>
            <a:spLocks noGrp="1"/>
          </p:cNvSpPr>
          <p:nvPr>
            <p:ph type="sldNum" sz="quarter" idx="4"/>
          </p:nvPr>
        </p:nvSpPr>
        <p:spPr/>
        <p:txBody>
          <a:bodyPr/>
          <a:lstStyle/>
          <a:p>
            <a:fld id="{8A0BAB59-E1FB-40DE-BF54-BC3526BEF81F}" type="slidenum">
              <a:rPr lang="en-US" smtClean="0"/>
              <a:pPr/>
              <a:t>15</a:t>
            </a:fld>
            <a:endParaRPr lang="en-US"/>
          </a:p>
        </p:txBody>
      </p:sp>
      <p:sp>
        <p:nvSpPr>
          <p:cNvPr id="5" name="TextBox 4"/>
          <p:cNvSpPr txBox="1"/>
          <p:nvPr/>
        </p:nvSpPr>
        <p:spPr>
          <a:xfrm>
            <a:off x="165415" y="2303443"/>
            <a:ext cx="3841101" cy="954107"/>
          </a:xfrm>
          <a:prstGeom prst="rect">
            <a:avLst/>
          </a:prstGeom>
          <a:noFill/>
        </p:spPr>
        <p:txBody>
          <a:bodyPr wrap="square" rtlCol="0">
            <a:spAutoFit/>
          </a:bodyPr>
          <a:lstStyle/>
          <a:p>
            <a:r>
              <a:rPr lang="en-US" sz="2800" b="1" dirty="0">
                <a:hlinkClick r:id="rId3"/>
              </a:rPr>
              <a:t>The Right Assessment for the Right Purpose</a:t>
            </a:r>
            <a:endParaRPr lang="en-US" sz="2800" b="1" dirty="0"/>
          </a:p>
        </p:txBody>
      </p:sp>
      <p:sp>
        <p:nvSpPr>
          <p:cNvPr id="7" name="TextBox 6"/>
          <p:cNvSpPr txBox="1"/>
          <p:nvPr/>
        </p:nvSpPr>
        <p:spPr>
          <a:xfrm>
            <a:off x="520040" y="3695029"/>
            <a:ext cx="3171611" cy="1415772"/>
          </a:xfrm>
          <a:prstGeom prst="rect">
            <a:avLst/>
          </a:prstGeom>
          <a:noFill/>
        </p:spPr>
        <p:txBody>
          <a:bodyPr wrap="square" rtlCol="0">
            <a:spAutoFit/>
          </a:bodyPr>
          <a:lstStyle/>
          <a:p>
            <a:r>
              <a:rPr lang="en-US" sz="3600" b="1" dirty="0">
                <a:solidFill>
                  <a:schemeClr val="accent2"/>
                </a:solidFill>
              </a:rPr>
              <a:t>Formative</a:t>
            </a:r>
          </a:p>
          <a:p>
            <a:r>
              <a:rPr lang="en-US" sz="2000" b="1" dirty="0">
                <a:solidFill>
                  <a:schemeClr val="accent2"/>
                </a:solidFill>
              </a:rPr>
              <a:t>Student level information, in the moment. </a:t>
            </a:r>
          </a:p>
          <a:p>
            <a:endParaRPr lang="en-US" sz="1000" dirty="0"/>
          </a:p>
        </p:txBody>
      </p:sp>
      <p:sp>
        <p:nvSpPr>
          <p:cNvPr id="8" name="Rectangle 7"/>
          <p:cNvSpPr/>
          <p:nvPr/>
        </p:nvSpPr>
        <p:spPr>
          <a:xfrm>
            <a:off x="3691651" y="3141031"/>
            <a:ext cx="2661030" cy="1261884"/>
          </a:xfrm>
          <a:prstGeom prst="rect">
            <a:avLst/>
          </a:prstGeom>
        </p:spPr>
        <p:txBody>
          <a:bodyPr wrap="square">
            <a:spAutoFit/>
          </a:bodyPr>
          <a:lstStyle/>
          <a:p>
            <a:r>
              <a:rPr lang="en-US" sz="3600" b="1" dirty="0">
                <a:solidFill>
                  <a:schemeClr val="accent3"/>
                </a:solidFill>
              </a:rPr>
              <a:t>Interim</a:t>
            </a:r>
          </a:p>
          <a:p>
            <a:r>
              <a:rPr lang="en-US" sz="2000" b="1" dirty="0">
                <a:solidFill>
                  <a:schemeClr val="accent3"/>
                </a:solidFill>
              </a:rPr>
              <a:t>Classroom information at the end of a unit. </a:t>
            </a:r>
          </a:p>
        </p:txBody>
      </p:sp>
      <p:sp>
        <p:nvSpPr>
          <p:cNvPr id="9" name="Rectangle 8"/>
          <p:cNvSpPr/>
          <p:nvPr/>
        </p:nvSpPr>
        <p:spPr>
          <a:xfrm>
            <a:off x="6548897" y="2472720"/>
            <a:ext cx="2444129" cy="1569660"/>
          </a:xfrm>
          <a:prstGeom prst="rect">
            <a:avLst/>
          </a:prstGeom>
        </p:spPr>
        <p:txBody>
          <a:bodyPr wrap="square">
            <a:spAutoFit/>
          </a:bodyPr>
          <a:lstStyle/>
          <a:p>
            <a:r>
              <a:rPr lang="en-US" sz="3600" b="1" dirty="0">
                <a:solidFill>
                  <a:schemeClr val="accent1"/>
                </a:solidFill>
              </a:rPr>
              <a:t>Summative</a:t>
            </a:r>
          </a:p>
          <a:p>
            <a:r>
              <a:rPr lang="en-US" sz="2000" b="1" dirty="0">
                <a:solidFill>
                  <a:schemeClr val="accent1"/>
                </a:solidFill>
              </a:rPr>
              <a:t>State, district, and school information at the end of the year.</a:t>
            </a:r>
          </a:p>
        </p:txBody>
      </p:sp>
      <p:pic>
        <p:nvPicPr>
          <p:cNvPr id="10" name="Picture 9" descr="Euskal Herria Bildu - EAEko etxebizitza legea">
            <a:extLst>
              <a:ext uri="{FF2B5EF4-FFF2-40B4-BE49-F238E27FC236}">
                <a16:creationId xmlns:a16="http://schemas.microsoft.com/office/drawing/2014/main" id="{A455F393-70B3-1944-B18B-EA66CB6DB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4363" y="4600948"/>
            <a:ext cx="1104097" cy="1104097"/>
          </a:xfrm>
          <a:prstGeom prst="rect">
            <a:avLst/>
          </a:prstGeom>
        </p:spPr>
      </p:pic>
      <p:pic>
        <p:nvPicPr>
          <p:cNvPr id="11" name="Picture 10" descr="The &quot;Black Knight&quot; UFO and the Alien satellite's the real ...">
            <a:extLst>
              <a:ext uri="{FF2B5EF4-FFF2-40B4-BE49-F238E27FC236}">
                <a16:creationId xmlns:a16="http://schemas.microsoft.com/office/drawing/2014/main" id="{F4DB6141-F9BE-9245-AD68-A96851874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986" y="4163924"/>
            <a:ext cx="1416364" cy="1175582"/>
          </a:xfrm>
          <a:prstGeom prst="rect">
            <a:avLst/>
          </a:prstGeom>
        </p:spPr>
      </p:pic>
      <p:pic>
        <p:nvPicPr>
          <p:cNvPr id="12" name="Picture 11" descr="File:Microscope icon (black).svg - Wikimedia Commons">
            <a:extLst>
              <a:ext uri="{FF2B5EF4-FFF2-40B4-BE49-F238E27FC236}">
                <a16:creationId xmlns:a16="http://schemas.microsoft.com/office/drawing/2014/main" id="{D2A28408-17C1-F346-AA35-7A37DB269A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446" y="5110801"/>
            <a:ext cx="807745" cy="1281711"/>
          </a:xfrm>
          <a:prstGeom prst="rect">
            <a:avLst/>
          </a:prstGeom>
        </p:spPr>
      </p:pic>
    </p:spTree>
    <p:extLst>
      <p:ext uri="{BB962C8B-B14F-4D97-AF65-F5344CB8AC3E}">
        <p14:creationId xmlns:p14="http://schemas.microsoft.com/office/powerpoint/2010/main" val="2143869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Appropriate Use of Assessment Results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16</a:t>
            </a:fld>
            <a:endParaRPr lang="en-US"/>
          </a:p>
        </p:txBody>
      </p:sp>
      <p:sp>
        <p:nvSpPr>
          <p:cNvPr id="7" name="Rectangle 6"/>
          <p:cNvSpPr/>
          <p:nvPr/>
        </p:nvSpPr>
        <p:spPr>
          <a:xfrm>
            <a:off x="239753" y="1984249"/>
            <a:ext cx="8664493" cy="5180905"/>
          </a:xfrm>
          <a:prstGeom prst="rect">
            <a:avLst/>
          </a:prstGeom>
        </p:spPr>
        <p:txBody>
          <a:bodyPr wrap="square">
            <a:spAutoFit/>
          </a:bodyPr>
          <a:lstStyle/>
          <a:p>
            <a:pPr lvl="0">
              <a:spcBef>
                <a:spcPts val="100"/>
              </a:spcBef>
              <a:defRPr/>
            </a:pPr>
            <a:r>
              <a:rPr lang="en-US" altLang="en-US" sz="2000" i="1" dirty="0" smtClean="0">
                <a:solidFill>
                  <a:prstClr val="black"/>
                </a:solidFill>
                <a:latin typeface="Calibri"/>
              </a:rPr>
              <a:t>From Right Assessment for the Right Purpose:</a:t>
            </a:r>
          </a:p>
          <a:p>
            <a:pPr lvl="0">
              <a:spcBef>
                <a:spcPts val="100"/>
              </a:spcBef>
              <a:defRPr/>
            </a:pPr>
            <a:endParaRPr lang="en-US" altLang="en-US" sz="2000" dirty="0" smtClean="0">
              <a:solidFill>
                <a:prstClr val="black"/>
              </a:solidFill>
              <a:latin typeface="Calibri"/>
            </a:endParaRPr>
          </a:p>
          <a:p>
            <a:pPr marL="457200" lvl="0" indent="-457200">
              <a:spcBef>
                <a:spcPts val="100"/>
              </a:spcBef>
              <a:buAutoNum type="arabicPeriod"/>
              <a:defRPr/>
            </a:pPr>
            <a:r>
              <a:rPr lang="en-US" altLang="en-US" sz="2000" dirty="0" smtClean="0">
                <a:solidFill>
                  <a:prstClr val="black"/>
                </a:solidFill>
                <a:latin typeface="Calibri"/>
              </a:rPr>
              <a:t>Assessments are typically developed for a singular purpose and should only be used for that purpose. </a:t>
            </a:r>
          </a:p>
          <a:p>
            <a:pPr marL="457200" lvl="0" indent="-457200">
              <a:spcBef>
                <a:spcPts val="100"/>
              </a:spcBef>
              <a:buAutoNum type="arabicPeriod"/>
              <a:defRPr/>
            </a:pPr>
            <a:r>
              <a:rPr lang="en-US" altLang="en-US" sz="2000" dirty="0" smtClean="0">
                <a:solidFill>
                  <a:prstClr val="black"/>
                </a:solidFill>
                <a:latin typeface="Calibri"/>
              </a:rPr>
              <a:t>Assessments should generally not be used for any purposes for which the test developer or user does not have sufficient validity evidence.</a:t>
            </a:r>
          </a:p>
          <a:p>
            <a:pPr marL="457200" lvl="0" indent="-457200">
              <a:spcBef>
                <a:spcPts val="100"/>
              </a:spcBef>
              <a:buAutoNum type="arabicPeriod"/>
              <a:defRPr/>
            </a:pPr>
            <a:r>
              <a:rPr lang="en-US" altLang="en-US" sz="2000" dirty="0" smtClean="0">
                <a:solidFill>
                  <a:prstClr val="black"/>
                </a:solidFill>
                <a:latin typeface="Calibri"/>
              </a:rPr>
              <a:t>No single assessment result should be used in isolation to make high-stakes decisions at the individual (i.e., student) level. </a:t>
            </a:r>
          </a:p>
          <a:p>
            <a:pPr lvl="0">
              <a:spcBef>
                <a:spcPts val="100"/>
              </a:spcBef>
              <a:defRPr/>
            </a:pPr>
            <a:endParaRPr lang="en-US" altLang="en-US" sz="2000" dirty="0">
              <a:solidFill>
                <a:prstClr val="black"/>
              </a:solidFill>
              <a:latin typeface="Calibri"/>
            </a:endParaRPr>
          </a:p>
          <a:p>
            <a:pPr lvl="0">
              <a:spcBef>
                <a:spcPts val="100"/>
              </a:spcBef>
              <a:defRPr/>
            </a:pPr>
            <a:r>
              <a:rPr lang="en-US" altLang="en-US" sz="2000" dirty="0" smtClean="0">
                <a:solidFill>
                  <a:prstClr val="black"/>
                </a:solidFill>
                <a:latin typeface="Calibri"/>
              </a:rPr>
              <a:t>Statewide Summative Content Assessment results are useful for guiding state policy decisions and making systems-level decisions at the state, district, and school levels. Districts use state assessment results to inform improvement planning and to assist with systems questions, such as efficacy of a new district curriculum, new professional development plan, allocation of resources, etc. </a:t>
            </a:r>
          </a:p>
          <a:p>
            <a:pPr lvl="0">
              <a:spcBef>
                <a:spcPts val="100"/>
              </a:spcBef>
              <a:defRPr/>
            </a:pPr>
            <a:endParaRPr lang="en-US" altLang="en-US" sz="2200" dirty="0" smtClean="0">
              <a:solidFill>
                <a:prstClr val="black"/>
              </a:solidFill>
              <a:latin typeface="Calibri"/>
            </a:endParaRPr>
          </a:p>
          <a:p>
            <a:pPr lvl="0">
              <a:spcBef>
                <a:spcPts val="100"/>
              </a:spcBef>
              <a:defRPr/>
            </a:pPr>
            <a:endParaRPr lang="en-US" altLang="en-US" sz="2200" dirty="0" smtClean="0">
              <a:solidFill>
                <a:prstClr val="black"/>
              </a:solidFill>
              <a:latin typeface="Calibri"/>
            </a:endParaRPr>
          </a:p>
        </p:txBody>
      </p:sp>
    </p:spTree>
    <p:extLst>
      <p:ext uri="{BB962C8B-B14F-4D97-AF65-F5344CB8AC3E}">
        <p14:creationId xmlns:p14="http://schemas.microsoft.com/office/powerpoint/2010/main" val="1579752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Toolkit</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17</a:t>
            </a:fld>
            <a:endParaRPr lang="en-US"/>
          </a:p>
        </p:txBody>
      </p:sp>
      <p:sp>
        <p:nvSpPr>
          <p:cNvPr id="4" name="TextBox 3"/>
          <p:cNvSpPr txBox="1"/>
          <p:nvPr/>
        </p:nvSpPr>
        <p:spPr>
          <a:xfrm>
            <a:off x="464234" y="1463040"/>
            <a:ext cx="8215532" cy="4047262"/>
          </a:xfrm>
          <a:prstGeom prst="rect">
            <a:avLst/>
          </a:prstGeom>
          <a:noFill/>
        </p:spPr>
        <p:txBody>
          <a:bodyPr wrap="square" rtlCol="0">
            <a:spAutoFit/>
          </a:bodyPr>
          <a:lstStyle/>
          <a:p>
            <a:pPr>
              <a:spcAft>
                <a:spcPts val="1200"/>
              </a:spcAft>
            </a:pPr>
            <a:r>
              <a:rPr lang="en-US" sz="2400" dirty="0" smtClean="0"/>
              <a:t>Available on the </a:t>
            </a:r>
            <a:r>
              <a:rPr lang="en-US" sz="2400" dirty="0" smtClean="0">
                <a:hlinkClick r:id="rId3"/>
              </a:rPr>
              <a:t>ODE Science Assessment webpage</a:t>
            </a:r>
            <a:r>
              <a:rPr lang="en-US" sz="2400" dirty="0" smtClean="0"/>
              <a:t>:</a:t>
            </a:r>
          </a:p>
          <a:p>
            <a:pPr marL="342900" indent="-342900">
              <a:spcAft>
                <a:spcPts val="600"/>
              </a:spcAft>
              <a:buFont typeface="Arial" panose="020B0604020202020204" pitchFamily="34" charset="0"/>
              <a:buChar char="•"/>
            </a:pPr>
            <a:r>
              <a:rPr lang="en-US" sz="2200" dirty="0" smtClean="0">
                <a:hlinkClick r:id="rId4"/>
              </a:rPr>
              <a:t>OSAS Science Information for Districts</a:t>
            </a:r>
            <a:endParaRPr lang="en-US" sz="2200" dirty="0" smtClean="0"/>
          </a:p>
          <a:p>
            <a:pPr marL="342900" indent="-342900">
              <a:spcAft>
                <a:spcPts val="600"/>
              </a:spcAft>
              <a:buFont typeface="Arial" panose="020B0604020202020204" pitchFamily="34" charset="0"/>
              <a:buChar char="•"/>
            </a:pPr>
            <a:r>
              <a:rPr lang="en-US" sz="2200" dirty="0" smtClean="0">
                <a:hlinkClick r:id="rId5"/>
              </a:rPr>
              <a:t>OSAS Science Information for Teachers</a:t>
            </a:r>
            <a:endParaRPr lang="en-US" sz="2200" dirty="0" smtClean="0"/>
          </a:p>
          <a:p>
            <a:pPr marL="342900" indent="-342900">
              <a:spcAft>
                <a:spcPts val="600"/>
              </a:spcAft>
              <a:buFont typeface="Arial" panose="020B0604020202020204" pitchFamily="34" charset="0"/>
              <a:buChar char="•"/>
            </a:pPr>
            <a:r>
              <a:rPr lang="en-US" sz="2200" dirty="0" smtClean="0">
                <a:hlinkClick r:id="rId6"/>
              </a:rPr>
              <a:t>English OSAS Science Information for Families</a:t>
            </a:r>
            <a:endParaRPr lang="en-US" sz="2200" dirty="0" smtClean="0"/>
          </a:p>
          <a:p>
            <a:pPr marL="342900" indent="-342900">
              <a:buFont typeface="Arial" panose="020B0604020202020204" pitchFamily="34" charset="0"/>
              <a:buChar char="•"/>
            </a:pPr>
            <a:r>
              <a:rPr lang="en-US" sz="2200" dirty="0" smtClean="0">
                <a:hlinkClick r:id="rId7"/>
              </a:rPr>
              <a:t>Spanish OSAS Science Information for Families</a:t>
            </a:r>
            <a:endParaRPr lang="en-US" sz="2200" dirty="0" smtClean="0"/>
          </a:p>
          <a:p>
            <a:endParaRPr lang="en-US" sz="2400" dirty="0" smtClean="0"/>
          </a:p>
          <a:p>
            <a:r>
              <a:rPr lang="en-US" sz="2400" dirty="0" smtClean="0"/>
              <a:t>Coming Soon:</a:t>
            </a:r>
          </a:p>
          <a:p>
            <a:r>
              <a:rPr lang="en-US" sz="2400" dirty="0" smtClean="0"/>
              <a:t>OSAS Information Presentation for Families (PowerPoint with facilitator notes)</a:t>
            </a:r>
          </a:p>
          <a:p>
            <a:endParaRPr lang="en-US" sz="2400" dirty="0" smtClean="0"/>
          </a:p>
        </p:txBody>
      </p:sp>
    </p:spTree>
    <p:extLst>
      <p:ext uri="{BB962C8B-B14F-4D97-AF65-F5344CB8AC3E}">
        <p14:creationId xmlns:p14="http://schemas.microsoft.com/office/powerpoint/2010/main" val="70620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2024" y="2110154"/>
            <a:ext cx="7886700" cy="3938954"/>
          </a:xfrm>
        </p:spPr>
        <p:txBody>
          <a:bodyPr>
            <a:normAutofit/>
          </a:bodyPr>
          <a:lstStyle/>
          <a:p>
            <a:pPr marL="0" indent="0">
              <a:buNone/>
            </a:pPr>
            <a:r>
              <a:rPr lang="en-US" sz="2400" dirty="0" smtClean="0"/>
              <a:t>Also available on the ODE Science Assessment Webpage:</a:t>
            </a:r>
          </a:p>
          <a:p>
            <a:pPr marL="0" indent="0">
              <a:buNone/>
            </a:pPr>
            <a:endParaRPr lang="en-US" sz="2000" dirty="0" smtClean="0"/>
          </a:p>
          <a:p>
            <a:r>
              <a:rPr lang="en-US" sz="2200" dirty="0" smtClean="0">
                <a:hlinkClick r:id="rId3"/>
              </a:rPr>
              <a:t>Achievement Standards</a:t>
            </a:r>
            <a:endParaRPr lang="en-US" sz="2200" dirty="0" smtClean="0"/>
          </a:p>
          <a:p>
            <a:r>
              <a:rPr lang="en-US" sz="2200" dirty="0" smtClean="0"/>
              <a:t>Achievement Level Descriptors (by grade band)</a:t>
            </a:r>
          </a:p>
          <a:p>
            <a:r>
              <a:rPr lang="en-US" sz="2200" dirty="0" smtClean="0">
                <a:hlinkClick r:id="rId4"/>
              </a:rPr>
              <a:t>OSAS Science Assessment Blueprint Summary</a:t>
            </a:r>
            <a:endParaRPr lang="en-US" sz="2200" dirty="0" smtClean="0"/>
          </a:p>
          <a:p>
            <a:pPr marL="0" indent="0">
              <a:buNone/>
            </a:pPr>
            <a:endParaRPr lang="en-US" sz="2000" dirty="0"/>
          </a:p>
          <a:p>
            <a:pPr marL="0" indent="0">
              <a:buNone/>
            </a:pPr>
            <a:r>
              <a:rPr lang="en-US" sz="2200" dirty="0" smtClean="0"/>
              <a:t>For more information about Oregon Science Standards, please see the </a:t>
            </a:r>
            <a:r>
              <a:rPr lang="en-US" sz="2200" dirty="0" smtClean="0">
                <a:hlinkClick r:id="rId5"/>
              </a:rPr>
              <a:t>Oregon Department of Education Science Standards Webpage</a:t>
            </a:r>
            <a:r>
              <a:rPr lang="en-US" sz="2200" dirty="0" smtClean="0"/>
              <a:t>.</a:t>
            </a:r>
            <a:endParaRPr lang="en-US" sz="2200" dirty="0"/>
          </a:p>
        </p:txBody>
      </p:sp>
      <p:sp>
        <p:nvSpPr>
          <p:cNvPr id="2" name="Title 1"/>
          <p:cNvSpPr>
            <a:spLocks noGrp="1"/>
          </p:cNvSpPr>
          <p:nvPr>
            <p:ph type="title"/>
          </p:nvPr>
        </p:nvSpPr>
        <p:spPr/>
        <p:txBody>
          <a:bodyPr/>
          <a:lstStyle/>
          <a:p>
            <a:r>
              <a:rPr lang="en-US" dirty="0" smtClean="0"/>
              <a:t>Additional Resources</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18</a:t>
            </a:fld>
            <a:endParaRPr lang="en-US"/>
          </a:p>
        </p:txBody>
      </p:sp>
    </p:spTree>
    <p:extLst>
      <p:ext uri="{BB962C8B-B14F-4D97-AF65-F5344CB8AC3E}">
        <p14:creationId xmlns:p14="http://schemas.microsoft.com/office/powerpoint/2010/main" val="277221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936554"/>
            <a:ext cx="9144000" cy="1013398"/>
          </a:xfrm>
          <a:solidFill>
            <a:schemeClr val="accent1"/>
          </a:solidFill>
        </p:spPr>
        <p:txBody>
          <a:bodyPr/>
          <a:lstStyle/>
          <a:p>
            <a:pPr lvl="0" algn="l">
              <a:defRPr/>
            </a:pPr>
            <a:r>
              <a:rPr lang="en-US" altLang="en-US" dirty="0">
                <a:solidFill>
                  <a:prstClr val="white"/>
                </a:solidFill>
                <a:ea typeface="+mn-ea"/>
                <a:cs typeface="+mn-cs"/>
              </a:rPr>
              <a:t>Here to Help</a:t>
            </a:r>
            <a:br>
              <a:rPr lang="en-US" altLang="en-US" dirty="0">
                <a:solidFill>
                  <a:prstClr val="white"/>
                </a:solidFill>
                <a:ea typeface="+mn-ea"/>
                <a:cs typeface="+mn-cs"/>
              </a:rPr>
            </a:br>
            <a:r>
              <a:rPr lang="en-US" altLang="en-US" sz="2400" b="0" dirty="0">
                <a:solidFill>
                  <a:prstClr val="white"/>
                </a:solidFill>
                <a:ea typeface="+mn-ea"/>
                <a:cs typeface="+mn-cs"/>
              </a:rPr>
              <a:t>Please Contact Us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19</a:t>
            </a:fld>
            <a:endParaRPr lang="en-US"/>
          </a:p>
        </p:txBody>
      </p:sp>
      <p:sp>
        <p:nvSpPr>
          <p:cNvPr id="8" name="Content Placeholder 2"/>
          <p:cNvSpPr txBox="1">
            <a:spLocks/>
          </p:cNvSpPr>
          <p:nvPr/>
        </p:nvSpPr>
        <p:spPr>
          <a:xfrm>
            <a:off x="166407" y="2383328"/>
            <a:ext cx="5152465" cy="3525296"/>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dirty="0" smtClean="0"/>
              <a:t>Noelle Gorbett</a:t>
            </a:r>
          </a:p>
          <a:p>
            <a:pPr marL="0" indent="0">
              <a:lnSpc>
                <a:spcPct val="100000"/>
              </a:lnSpc>
              <a:spcBef>
                <a:spcPts val="0"/>
              </a:spcBef>
              <a:buFont typeface="Arial" panose="020B0604020202020204" pitchFamily="34" charset="0"/>
              <a:buNone/>
            </a:pPr>
            <a:r>
              <a:rPr lang="en-US" sz="2200" dirty="0" smtClean="0">
                <a:hlinkClick r:id="rId3"/>
              </a:rPr>
              <a:t>Noelle.Gorbett@state.or.us</a:t>
            </a:r>
            <a:r>
              <a:rPr lang="en-US" sz="2200" dirty="0" smtClean="0"/>
              <a:t> </a:t>
            </a:r>
          </a:p>
          <a:p>
            <a:pPr marL="0" indent="0">
              <a:lnSpc>
                <a:spcPct val="100000"/>
              </a:lnSpc>
              <a:buNone/>
            </a:pPr>
            <a:r>
              <a:rPr lang="en-US" sz="2200" dirty="0" smtClean="0"/>
              <a:t>Cindy Barrick</a:t>
            </a:r>
            <a:endParaRPr lang="en-US" sz="2200" dirty="0"/>
          </a:p>
          <a:p>
            <a:pPr marL="0" indent="0">
              <a:lnSpc>
                <a:spcPct val="100000"/>
              </a:lnSpc>
              <a:spcBef>
                <a:spcPts val="0"/>
              </a:spcBef>
              <a:buNone/>
            </a:pPr>
            <a:r>
              <a:rPr lang="en-US" sz="2200" dirty="0" smtClean="0">
                <a:hlinkClick r:id="rId4"/>
              </a:rPr>
              <a:t>Cindy.Barrick@state.or.us</a:t>
            </a:r>
            <a:endParaRPr lang="en-US" sz="2200" dirty="0" smtClean="0"/>
          </a:p>
          <a:p>
            <a:pPr marL="0" indent="0">
              <a:lnSpc>
                <a:spcPct val="100000"/>
              </a:lnSpc>
              <a:buNone/>
            </a:pPr>
            <a:r>
              <a:rPr lang="en-US" sz="2200" dirty="0" smtClean="0"/>
              <a:t>Elyse Bean</a:t>
            </a:r>
            <a:endParaRPr lang="en-US" sz="2200" dirty="0"/>
          </a:p>
          <a:p>
            <a:pPr marL="0" indent="0">
              <a:lnSpc>
                <a:spcPct val="100000"/>
              </a:lnSpc>
              <a:spcBef>
                <a:spcPts val="0"/>
              </a:spcBef>
              <a:buNone/>
            </a:pPr>
            <a:r>
              <a:rPr lang="en-US" sz="2200" dirty="0" smtClean="0">
                <a:hlinkClick r:id="rId4"/>
              </a:rPr>
              <a:t>Elyse.Bean@state.or.us</a:t>
            </a:r>
            <a:endParaRPr lang="en-US" sz="2200" dirty="0" smtClean="0"/>
          </a:p>
          <a:p>
            <a:pPr marL="0" indent="0">
              <a:lnSpc>
                <a:spcPct val="100000"/>
              </a:lnSpc>
              <a:buNone/>
            </a:pPr>
            <a:r>
              <a:rPr lang="en-US" sz="2200" dirty="0" smtClean="0"/>
              <a:t>Jamie </a:t>
            </a:r>
            <a:r>
              <a:rPr lang="en-US" sz="2200" dirty="0" err="1" smtClean="0"/>
              <a:t>Rumage</a:t>
            </a:r>
            <a:endParaRPr lang="en-US" sz="2200" dirty="0"/>
          </a:p>
          <a:p>
            <a:pPr marL="0" indent="0">
              <a:lnSpc>
                <a:spcPct val="100000"/>
              </a:lnSpc>
              <a:spcBef>
                <a:spcPts val="0"/>
              </a:spcBef>
              <a:buNone/>
            </a:pPr>
            <a:r>
              <a:rPr lang="en-US" sz="2200" dirty="0" smtClean="0">
                <a:hlinkClick r:id="rId5"/>
              </a:rPr>
              <a:t>Jamie.Rumage@state.or.us</a:t>
            </a:r>
            <a:endParaRPr lang="en-US" sz="2200" dirty="0" smtClean="0"/>
          </a:p>
          <a:p>
            <a:pPr marL="0" indent="0">
              <a:buNone/>
            </a:pPr>
            <a:endParaRPr lang="en-US" sz="2200" dirty="0"/>
          </a:p>
          <a:p>
            <a:pPr marL="0" indent="0">
              <a:buFont typeface="Arial" panose="020B0604020202020204" pitchFamily="34" charset="0"/>
              <a:buNone/>
            </a:pPr>
            <a:endParaRPr lang="en-US" sz="2200" dirty="0" smtClean="0"/>
          </a:p>
        </p:txBody>
      </p:sp>
      <p:pic>
        <p:nvPicPr>
          <p:cNvPr id="9" name="Picture 8" descr="&quo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7588" y="2705863"/>
            <a:ext cx="4056506" cy="2704337"/>
          </a:xfrm>
          <a:prstGeom prst="rect">
            <a:avLst/>
          </a:prstGeom>
        </p:spPr>
      </p:pic>
    </p:spTree>
    <p:extLst>
      <p:ext uri="{BB962C8B-B14F-4D97-AF65-F5344CB8AC3E}">
        <p14:creationId xmlns:p14="http://schemas.microsoft.com/office/powerpoint/2010/main" val="3579350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976432"/>
            <a:ext cx="9143999" cy="1013398"/>
          </a:xfrm>
          <a:solidFill>
            <a:schemeClr val="accent1"/>
          </a:solidFill>
        </p:spPr>
        <p:txBody>
          <a:bodyPr/>
          <a:lstStyle/>
          <a:p>
            <a:pPr lvl="0" algn="l">
              <a:defRPr/>
            </a:pPr>
            <a:r>
              <a:rPr lang="en-US" altLang="en-US" dirty="0" smtClean="0">
                <a:solidFill>
                  <a:prstClr val="white"/>
                </a:solidFill>
                <a:ea typeface="+mn-ea"/>
                <a:cs typeface="+mn-cs"/>
              </a:rPr>
              <a:t>Goals for this session</a:t>
            </a:r>
            <a:endParaRPr lang="en-US" altLang="en-US" sz="24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2</a:t>
            </a:fld>
            <a:endParaRPr lang="en-US"/>
          </a:p>
        </p:txBody>
      </p:sp>
      <p:sp>
        <p:nvSpPr>
          <p:cNvPr id="5" name="Rectangle 4"/>
          <p:cNvSpPr/>
          <p:nvPr/>
        </p:nvSpPr>
        <p:spPr>
          <a:xfrm>
            <a:off x="470780" y="2300706"/>
            <a:ext cx="8428420" cy="2123658"/>
          </a:xfrm>
          <a:prstGeom prst="rect">
            <a:avLst/>
          </a:prstGeom>
        </p:spPr>
        <p:txBody>
          <a:bodyPr wrap="square">
            <a:spAutoFit/>
          </a:bodyPr>
          <a:lstStyle/>
          <a:p>
            <a:pPr marL="342900" indent="-342900">
              <a:buFont typeface="Arial" panose="020B0604020202020204" pitchFamily="34" charset="0"/>
              <a:buChar char="•"/>
              <a:defRPr/>
            </a:pPr>
            <a:r>
              <a:rPr lang="en-US" sz="2200" dirty="0" smtClean="0">
                <a:solidFill>
                  <a:prstClr val="black"/>
                </a:solidFill>
              </a:rPr>
              <a:t>Describe OSAS Science Assessment Development</a:t>
            </a:r>
          </a:p>
          <a:p>
            <a:pPr marL="342900" indent="-342900">
              <a:buFont typeface="Arial" panose="020B0604020202020204" pitchFamily="34" charset="0"/>
              <a:buChar char="•"/>
              <a:defRPr/>
            </a:pPr>
            <a:r>
              <a:rPr lang="en-US" sz="2200" dirty="0" smtClean="0">
                <a:solidFill>
                  <a:prstClr val="black"/>
                </a:solidFill>
              </a:rPr>
              <a:t>Identify available data</a:t>
            </a:r>
          </a:p>
          <a:p>
            <a:pPr marL="342900" indent="-342900">
              <a:buFont typeface="Arial" panose="020B0604020202020204" pitchFamily="34" charset="0"/>
              <a:buChar char="•"/>
              <a:defRPr/>
            </a:pPr>
            <a:r>
              <a:rPr lang="en-US" sz="2200" dirty="0" smtClean="0">
                <a:solidFill>
                  <a:prstClr val="black"/>
                </a:solidFill>
              </a:rPr>
              <a:t>Describe future data availability</a:t>
            </a:r>
          </a:p>
          <a:p>
            <a:pPr marL="342900" indent="-342900">
              <a:buFont typeface="Arial" panose="020B0604020202020204" pitchFamily="34" charset="0"/>
              <a:buChar char="•"/>
              <a:defRPr/>
            </a:pPr>
            <a:r>
              <a:rPr lang="en-US" sz="2200" dirty="0" smtClean="0">
                <a:solidFill>
                  <a:prstClr val="black"/>
                </a:solidFill>
              </a:rPr>
              <a:t>Identify the appropriate uses of OSAS Science Assessment data</a:t>
            </a:r>
          </a:p>
          <a:p>
            <a:pPr>
              <a:defRPr/>
            </a:pPr>
            <a:endParaRPr lang="en-US" sz="2200" dirty="0" smtClean="0">
              <a:solidFill>
                <a:prstClr val="black"/>
              </a:solidFill>
            </a:endParaRPr>
          </a:p>
          <a:p>
            <a:pPr marL="342900" indent="-342900">
              <a:buFont typeface="Arial" panose="020B0604020202020204" pitchFamily="34" charset="0"/>
              <a:buChar char="•"/>
              <a:defRPr/>
            </a:pPr>
            <a:endParaRPr lang="en-US" sz="2200" dirty="0">
              <a:solidFill>
                <a:prstClr val="black"/>
              </a:solidFill>
            </a:endParaRPr>
          </a:p>
        </p:txBody>
      </p:sp>
      <p:pic>
        <p:nvPicPr>
          <p:cNvPr id="6" name="Picture 5"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47096"/>
          <a:stretch/>
        </p:blipFill>
        <p:spPr>
          <a:xfrm>
            <a:off x="0" y="4961526"/>
            <a:ext cx="9143999" cy="1896474"/>
          </a:xfrm>
          <a:prstGeom prst="rect">
            <a:avLst/>
          </a:prstGeom>
        </p:spPr>
      </p:pic>
    </p:spTree>
    <p:extLst>
      <p:ext uri="{BB962C8B-B14F-4D97-AF65-F5344CB8AC3E}">
        <p14:creationId xmlns:p14="http://schemas.microsoft.com/office/powerpoint/2010/main" val="2710211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Oregon Statewide Assessment System</a:t>
            </a:r>
            <a:br>
              <a:rPr lang="en-US" altLang="en-US" dirty="0" smtClean="0">
                <a:solidFill>
                  <a:prstClr val="white"/>
                </a:solidFill>
                <a:ea typeface="+mn-ea"/>
                <a:cs typeface="+mn-cs"/>
              </a:rPr>
            </a:br>
            <a:r>
              <a:rPr lang="en-US" altLang="en-US" dirty="0" smtClean="0">
                <a:solidFill>
                  <a:prstClr val="white"/>
                </a:solidFill>
                <a:ea typeface="+mn-ea"/>
                <a:cs typeface="+mn-cs"/>
              </a:rPr>
              <a:t>Science Assessment </a:t>
            </a:r>
            <a:r>
              <a:rPr lang="en-US" altLang="en-US" sz="2400" b="0" dirty="0" smtClean="0">
                <a:solidFill>
                  <a:prstClr val="white"/>
                </a:solidFill>
                <a:ea typeface="+mn-ea"/>
                <a:cs typeface="+mn-cs"/>
              </a:rPr>
              <a:t> </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3</a:t>
            </a:fld>
            <a:endParaRPr lang="en-US"/>
          </a:p>
        </p:txBody>
      </p:sp>
      <p:sp>
        <p:nvSpPr>
          <p:cNvPr id="6" name="Rectangle 5"/>
          <p:cNvSpPr/>
          <p:nvPr/>
        </p:nvSpPr>
        <p:spPr>
          <a:xfrm>
            <a:off x="239753" y="2108074"/>
            <a:ext cx="8664493" cy="2192908"/>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400" b="1" noProof="0" dirty="0" smtClean="0">
                <a:solidFill>
                  <a:prstClr val="black"/>
                </a:solidFill>
                <a:latin typeface="Calibri"/>
              </a:rPr>
              <a:t>Assessment Development</a:t>
            </a:r>
            <a:endParaRPr kumimoji="0" lang="en-US" altLang="en-US" sz="24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Oregon adopted new science standards in 2014</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Items aligned to the new standards were field tested within the OAKS assessment in 2018</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The first operational assessment aligned to these standards was given in 2019.</a:t>
            </a:r>
            <a:endParaRPr kumimoji="0" lang="en-US" altLang="en-US" sz="2200" b="0" i="0" u="none" strike="noStrike" kern="1200" cap="none" spc="0" normalizeH="0" noProof="0" dirty="0" smtClean="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3490474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Significant Changes to the Standards</a:t>
            </a:r>
            <a:endParaRPr lang="en-US" dirty="0"/>
          </a:p>
        </p:txBody>
      </p:sp>
      <p:sp>
        <p:nvSpPr>
          <p:cNvPr id="4" name="Slide Number Placeholder 3"/>
          <p:cNvSpPr>
            <a:spLocks noGrp="1"/>
          </p:cNvSpPr>
          <p:nvPr>
            <p:ph type="sldNum" sz="quarter" idx="4"/>
          </p:nvPr>
        </p:nvSpPr>
        <p:spPr/>
        <p:txBody>
          <a:bodyPr/>
          <a:lstStyle/>
          <a:p>
            <a:fld id="{8A0BAB59-E1FB-40DE-BF54-BC3526BEF81F}" type="slidenum">
              <a:rPr lang="en-US" smtClean="0"/>
              <a:pPr/>
              <a:t>4</a:t>
            </a:fld>
            <a:endParaRPr lang="en-US"/>
          </a:p>
        </p:txBody>
      </p:sp>
      <p:graphicFrame>
        <p:nvGraphicFramePr>
          <p:cNvPr id="13" name="Table 12" descr="This table contains the comparison of two standards; one from the previous Oregon Science Standards (2009) and one from the current 2014 Oregon Science Standards. &#10;" title="Table"/>
          <p:cNvGraphicFramePr>
            <a:graphicFrameLocks noGrp="1"/>
          </p:cNvGraphicFramePr>
          <p:nvPr>
            <p:extLst>
              <p:ext uri="{D42A27DB-BD31-4B8C-83A1-F6EECF244321}">
                <p14:modId xmlns:p14="http://schemas.microsoft.com/office/powerpoint/2010/main" val="4205130297"/>
              </p:ext>
            </p:extLst>
          </p:nvPr>
        </p:nvGraphicFramePr>
        <p:xfrm>
          <a:off x="576776" y="1349060"/>
          <a:ext cx="8046720" cy="4919396"/>
        </p:xfrm>
        <a:graphic>
          <a:graphicData uri="http://schemas.openxmlformats.org/drawingml/2006/table">
            <a:tbl>
              <a:tblPr firstRow="1" bandRow="1">
                <a:tableStyleId>{69CF1AB2-1976-4502-BF36-3FF5EA218861}</a:tableStyleId>
              </a:tblPr>
              <a:tblGrid>
                <a:gridCol w="3831101">
                  <a:extLst>
                    <a:ext uri="{9D8B030D-6E8A-4147-A177-3AD203B41FA5}">
                      <a16:colId xmlns:a16="http://schemas.microsoft.com/office/drawing/2014/main" val="4015963580"/>
                    </a:ext>
                  </a:extLst>
                </a:gridCol>
                <a:gridCol w="4215619">
                  <a:extLst>
                    <a:ext uri="{9D8B030D-6E8A-4147-A177-3AD203B41FA5}">
                      <a16:colId xmlns:a16="http://schemas.microsoft.com/office/drawing/2014/main" val="3345749899"/>
                    </a:ext>
                  </a:extLst>
                </a:gridCol>
              </a:tblGrid>
              <a:tr h="1480610">
                <a:tc>
                  <a:txBody>
                    <a:bodyPr/>
                    <a:lstStyle/>
                    <a:p>
                      <a:r>
                        <a:rPr lang="en-US" sz="2400" dirty="0" smtClean="0"/>
                        <a:t>2009</a:t>
                      </a:r>
                      <a:r>
                        <a:rPr lang="en-US" sz="2400" baseline="0" dirty="0" smtClean="0"/>
                        <a:t> Oregon Science Standard</a:t>
                      </a:r>
                      <a:endParaRPr lang="en-US" sz="2400" dirty="0"/>
                    </a:p>
                  </a:txBody>
                  <a:tcPr/>
                </a:tc>
                <a:tc>
                  <a:txBody>
                    <a:bodyPr/>
                    <a:lstStyle/>
                    <a:p>
                      <a:r>
                        <a:rPr lang="en-US" sz="2400" dirty="0" smtClean="0"/>
                        <a:t>2014 Oregon Science Standard</a:t>
                      </a:r>
                      <a:r>
                        <a:rPr lang="en-US" sz="2400" baseline="0" dirty="0" smtClean="0"/>
                        <a:t> (Next Generation Science Standard)</a:t>
                      </a:r>
                      <a:endParaRPr lang="en-US" sz="2400" dirty="0"/>
                    </a:p>
                  </a:txBody>
                  <a:tcPr/>
                </a:tc>
                <a:extLst>
                  <a:ext uri="{0D108BD9-81ED-4DB2-BD59-A6C34878D82A}">
                    <a16:rowId xmlns:a16="http://schemas.microsoft.com/office/drawing/2014/main" val="2552438699"/>
                  </a:ext>
                </a:extLst>
              </a:tr>
              <a:tr h="3438786">
                <a:tc>
                  <a:txBody>
                    <a:bodyPr/>
                    <a:lstStyle/>
                    <a:p>
                      <a:r>
                        <a:rPr lang="en-US" sz="2000" dirty="0" smtClean="0"/>
                        <a:t>3.4D.1 </a:t>
                      </a:r>
                    </a:p>
                    <a:p>
                      <a:r>
                        <a:rPr lang="en-US" sz="2000" dirty="0" smtClean="0"/>
                        <a:t>Identify</a:t>
                      </a:r>
                      <a:r>
                        <a:rPr lang="en-US" sz="2000" baseline="0" dirty="0" smtClean="0"/>
                        <a:t> a problem that can be addressed through engineering design, propose a potential solution, and design a prototype.</a:t>
                      </a:r>
                      <a:endParaRPr lang="en-US" sz="2000" dirty="0" smtClean="0"/>
                    </a:p>
                  </a:txBody>
                  <a:tcPr/>
                </a:tc>
                <a:tc>
                  <a:txBody>
                    <a:bodyPr/>
                    <a:lstStyle/>
                    <a:p>
                      <a:r>
                        <a:rPr lang="en-US" sz="2000" dirty="0" smtClean="0"/>
                        <a:t>3-ESS3-1</a:t>
                      </a:r>
                    </a:p>
                    <a:p>
                      <a:r>
                        <a:rPr lang="en-US" sz="2000" dirty="0" smtClean="0"/>
                        <a:t>Make</a:t>
                      </a:r>
                      <a:r>
                        <a:rPr lang="en-US" sz="2000" baseline="0" dirty="0" smtClean="0"/>
                        <a:t> a claim about the merit of a design solution that reduces the impacts of a weather related hazard.</a:t>
                      </a:r>
                      <a:endParaRPr lang="en-US" sz="2000" dirty="0"/>
                    </a:p>
                  </a:txBody>
                  <a:tcPr/>
                </a:tc>
                <a:extLst>
                  <a:ext uri="{0D108BD9-81ED-4DB2-BD59-A6C34878D82A}">
                    <a16:rowId xmlns:a16="http://schemas.microsoft.com/office/drawing/2014/main" val="3459354848"/>
                  </a:ext>
                </a:extLst>
              </a:tr>
            </a:tbl>
          </a:graphicData>
        </a:graphic>
      </p:graphicFrame>
    </p:spTree>
    <p:extLst>
      <p:ext uri="{BB962C8B-B14F-4D97-AF65-F5344CB8AC3E}">
        <p14:creationId xmlns:p14="http://schemas.microsoft.com/office/powerpoint/2010/main" val="124133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(Retired) OAKS Science Item</a:t>
            </a:r>
            <a:endParaRPr lang="en-US" dirty="0"/>
          </a:p>
        </p:txBody>
      </p:sp>
      <p:sp>
        <p:nvSpPr>
          <p:cNvPr id="7" name="Slide Number Placeholder 6"/>
          <p:cNvSpPr>
            <a:spLocks noGrp="1"/>
          </p:cNvSpPr>
          <p:nvPr>
            <p:ph type="sldNum" sz="quarter" idx="4"/>
          </p:nvPr>
        </p:nvSpPr>
        <p:spPr/>
        <p:txBody>
          <a:bodyPr/>
          <a:lstStyle/>
          <a:p>
            <a:fld id="{8A0BAB59-E1FB-40DE-BF54-BC3526BEF81F}" type="slidenum">
              <a:rPr lang="en-US" smtClean="0"/>
              <a:pPr/>
              <a:t>5</a:t>
            </a:fld>
            <a:endParaRPr lang="en-US"/>
          </a:p>
        </p:txBody>
      </p:sp>
      <p:pic>
        <p:nvPicPr>
          <p:cNvPr id="8" name="Picture 7" title="Image of a retired OAKS sample test item"/>
          <p:cNvPicPr>
            <a:picLocks noChangeAspect="1"/>
          </p:cNvPicPr>
          <p:nvPr/>
        </p:nvPicPr>
        <p:blipFill>
          <a:blip r:embed="rId3"/>
          <a:stretch>
            <a:fillRect/>
          </a:stretch>
        </p:blipFill>
        <p:spPr>
          <a:xfrm>
            <a:off x="82712" y="2377439"/>
            <a:ext cx="8953005" cy="2087659"/>
          </a:xfrm>
          <a:prstGeom prst="rect">
            <a:avLst/>
          </a:prstGeom>
        </p:spPr>
      </p:pic>
    </p:spTree>
    <p:extLst>
      <p:ext uri="{BB962C8B-B14F-4D97-AF65-F5344CB8AC3E}">
        <p14:creationId xmlns:p14="http://schemas.microsoft.com/office/powerpoint/2010/main" val="714178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(New) OSAS Science Item</a:t>
            </a:r>
            <a:endParaRPr lang="en-US" dirty="0"/>
          </a:p>
        </p:txBody>
      </p:sp>
      <p:sp>
        <p:nvSpPr>
          <p:cNvPr id="7" name="Slide Number Placeholder 6"/>
          <p:cNvSpPr>
            <a:spLocks noGrp="1"/>
          </p:cNvSpPr>
          <p:nvPr>
            <p:ph type="sldNum" sz="quarter" idx="4294967295"/>
          </p:nvPr>
        </p:nvSpPr>
        <p:spPr>
          <a:xfrm>
            <a:off x="7086600" y="6492875"/>
            <a:ext cx="2057400" cy="365125"/>
          </a:xfrm>
        </p:spPr>
        <p:txBody>
          <a:bodyPr/>
          <a:lstStyle/>
          <a:p>
            <a:fld id="{8A0BAB59-E1FB-40DE-BF54-BC3526BEF81F}" type="slidenum">
              <a:rPr lang="en-US" smtClean="0"/>
              <a:pPr/>
              <a:t>6</a:t>
            </a:fld>
            <a:endParaRPr lang="en-US"/>
          </a:p>
        </p:txBody>
      </p:sp>
      <p:pic>
        <p:nvPicPr>
          <p:cNvPr id="8" name="Picture 7" title="Image of a new OSAS Science test item">
            <a:extLst>
              <a:ext uri="{FF2B5EF4-FFF2-40B4-BE49-F238E27FC236}">
                <a16:creationId xmlns:a16="http://schemas.microsoft.com/office/drawing/2014/main" id="{053B6A82-89B6-0443-9A96-C39E34BD9C76}"/>
              </a:ext>
            </a:extLst>
          </p:cNvPr>
          <p:cNvPicPr>
            <a:picLocks noChangeAspect="1"/>
          </p:cNvPicPr>
          <p:nvPr/>
        </p:nvPicPr>
        <p:blipFill>
          <a:blip r:embed="rId3"/>
          <a:stretch>
            <a:fillRect/>
          </a:stretch>
        </p:blipFill>
        <p:spPr>
          <a:xfrm>
            <a:off x="436445" y="1124979"/>
            <a:ext cx="8245151" cy="4979259"/>
          </a:xfrm>
          <a:prstGeom prst="rect">
            <a:avLst/>
          </a:prstGeom>
        </p:spPr>
      </p:pic>
    </p:spTree>
    <p:extLst>
      <p:ext uri="{BB962C8B-B14F-4D97-AF65-F5344CB8AC3E}">
        <p14:creationId xmlns:p14="http://schemas.microsoft.com/office/powerpoint/2010/main" val="391772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fontScale="90000"/>
          </a:bodyPr>
          <a:lstStyle/>
          <a:p>
            <a:pPr lvl="0" algn="l">
              <a:defRPr/>
            </a:pPr>
            <a:r>
              <a:rPr lang="en-US" altLang="en-US" dirty="0" smtClean="0">
                <a:solidFill>
                  <a:prstClr val="white"/>
                </a:solidFill>
                <a:ea typeface="+mn-ea"/>
                <a:cs typeface="+mn-cs"/>
              </a:rPr>
              <a:t>Oregon Statewide Assessment System</a:t>
            </a:r>
            <a:br>
              <a:rPr lang="en-US" altLang="en-US" dirty="0" smtClean="0">
                <a:solidFill>
                  <a:prstClr val="white"/>
                </a:solidFill>
                <a:ea typeface="+mn-ea"/>
                <a:cs typeface="+mn-cs"/>
              </a:rPr>
            </a:br>
            <a:r>
              <a:rPr lang="en-US" altLang="en-US" dirty="0" smtClean="0">
                <a:solidFill>
                  <a:prstClr val="white"/>
                </a:solidFill>
                <a:ea typeface="+mn-ea"/>
                <a:cs typeface="+mn-cs"/>
              </a:rPr>
              <a:t>Science Assessment </a:t>
            </a:r>
            <a:r>
              <a:rPr lang="en-US" altLang="en-US" sz="2400" b="0" dirty="0" smtClean="0">
                <a:solidFill>
                  <a:prstClr val="white"/>
                </a:solidFill>
                <a:ea typeface="+mn-ea"/>
                <a:cs typeface="+mn-cs"/>
              </a:rPr>
              <a:t> (cont’d)</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7</a:t>
            </a:fld>
            <a:endParaRPr lang="en-US"/>
          </a:p>
        </p:txBody>
      </p:sp>
      <p:sp>
        <p:nvSpPr>
          <p:cNvPr id="6" name="Rectangle 5"/>
          <p:cNvSpPr/>
          <p:nvPr/>
        </p:nvSpPr>
        <p:spPr>
          <a:xfrm>
            <a:off x="239753" y="2108074"/>
            <a:ext cx="8664493" cy="2544286"/>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400" b="1" dirty="0" smtClean="0">
                <a:solidFill>
                  <a:prstClr val="black"/>
                </a:solidFill>
                <a:latin typeface="Calibri"/>
              </a:rPr>
              <a:t>Standard Setting and Presentation to the State Board</a:t>
            </a:r>
            <a:endParaRPr kumimoji="0" lang="en-US" altLang="en-US" sz="2400" b="1" i="0" u="none" strike="noStrike" kern="1200" cap="none" spc="0" normalizeH="0" baseline="0" noProof="0" dirty="0" smtClean="0">
              <a:ln>
                <a:noFill/>
              </a:ln>
              <a:solidFill>
                <a:prstClr val="black"/>
              </a:solidFill>
              <a:effectLst/>
              <a:uLnTx/>
              <a:uFillTx/>
              <a:latin typeface="Calibri"/>
            </a:endParaRPr>
          </a:p>
          <a:p>
            <a:pPr marL="285750" lvl="0" indent="-285750">
              <a:spcBef>
                <a:spcPts val="100"/>
              </a:spcBef>
              <a:buFont typeface="Arial" panose="020B0604020202020204" pitchFamily="34" charset="0"/>
              <a:buChar char="•"/>
              <a:defRPr/>
            </a:pPr>
            <a:r>
              <a:rPr lang="en-US" altLang="en-US" sz="2200" dirty="0">
                <a:solidFill>
                  <a:prstClr val="black"/>
                </a:solidFill>
              </a:rPr>
              <a:t>Achievement cut scores were selected by a panel of educators in August </a:t>
            </a:r>
            <a:r>
              <a:rPr lang="en-US" altLang="en-US" sz="2200" dirty="0" smtClean="0">
                <a:solidFill>
                  <a:prstClr val="black"/>
                </a:solidFill>
              </a:rPr>
              <a:t>2019.</a:t>
            </a:r>
            <a:endParaRPr kumimoji="0" lang="en-US" altLang="en-US" sz="2200" b="0" i="0" u="none" strike="noStrike" kern="1200" cap="none" spc="0" normalizeH="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Affinity groups were engaged due to the lack of diversity on the panel.</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Affinity groups supported the recommendations of the panel.</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noProof="0" dirty="0" smtClean="0">
                <a:solidFill>
                  <a:prstClr val="black"/>
                </a:solidFill>
                <a:latin typeface="Calibri"/>
              </a:rPr>
              <a:t>Achievement cut scores and descriptors were first presented to the board in December of 2019 and were adopted in February of 2020.</a:t>
            </a:r>
            <a:endParaRPr kumimoji="0" lang="en-US" altLang="en-US" sz="2200" b="0" i="0" u="none" strike="noStrike" kern="1200" cap="none" spc="0" normalizeH="0" noProof="0" dirty="0" smtClean="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202513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smtClean="0">
                <a:solidFill>
                  <a:prstClr val="white"/>
                </a:solidFill>
                <a:ea typeface="+mn-ea"/>
                <a:cs typeface="+mn-cs"/>
              </a:rPr>
              <a:t>Achievement Level Cut Scores</a:t>
            </a:r>
            <a:endParaRPr lang="en-US" altLang="en-US" sz="1600" dirty="0">
              <a:solidFill>
                <a:prstClr val="white"/>
              </a:solidFill>
              <a:ea typeface="+mn-ea"/>
              <a:cs typeface="+mn-cs"/>
            </a:endParaRPr>
          </a:p>
        </p:txBody>
      </p:sp>
      <p:sp>
        <p:nvSpPr>
          <p:cNvPr id="3" name="Slide Number Placeholder 2"/>
          <p:cNvSpPr>
            <a:spLocks noGrp="1"/>
          </p:cNvSpPr>
          <p:nvPr>
            <p:ph type="sldNum" sz="quarter" idx="4"/>
          </p:nvPr>
        </p:nvSpPr>
        <p:spPr/>
        <p:txBody>
          <a:bodyPr/>
          <a:lstStyle/>
          <a:p>
            <a:fld id="{8A0BAB59-E1FB-40DE-BF54-BC3526BEF81F}" type="slidenum">
              <a:rPr lang="en-US" smtClean="0"/>
              <a:pPr/>
              <a:t>8</a:t>
            </a:fld>
            <a:endParaRPr lang="en-US"/>
          </a:p>
        </p:txBody>
      </p:sp>
      <p:pic>
        <p:nvPicPr>
          <p:cNvPr id="2" name="Picture 1" title="Image of OSAS Science Achievement Cut Scores"/>
          <p:cNvPicPr>
            <a:picLocks noChangeAspect="1"/>
          </p:cNvPicPr>
          <p:nvPr/>
        </p:nvPicPr>
        <p:blipFill>
          <a:blip r:embed="rId3"/>
          <a:stretch>
            <a:fillRect/>
          </a:stretch>
        </p:blipFill>
        <p:spPr>
          <a:xfrm>
            <a:off x="561600" y="2237620"/>
            <a:ext cx="7550770" cy="3652107"/>
          </a:xfrm>
          <a:prstGeom prst="rect">
            <a:avLst/>
          </a:prstGeom>
        </p:spPr>
      </p:pic>
      <p:sp>
        <p:nvSpPr>
          <p:cNvPr id="4" name="TextBox 3"/>
          <p:cNvSpPr txBox="1"/>
          <p:nvPr/>
        </p:nvSpPr>
        <p:spPr>
          <a:xfrm>
            <a:off x="1296637" y="6006466"/>
            <a:ext cx="6080696" cy="369332"/>
          </a:xfrm>
          <a:prstGeom prst="rect">
            <a:avLst/>
          </a:prstGeom>
          <a:noFill/>
        </p:spPr>
        <p:txBody>
          <a:bodyPr wrap="square" rtlCol="0">
            <a:spAutoFit/>
          </a:bodyPr>
          <a:lstStyle/>
          <a:p>
            <a:r>
              <a:rPr lang="en-US" dirty="0" smtClean="0"/>
              <a:t>*</a:t>
            </a:r>
            <a:r>
              <a:rPr lang="en-US" dirty="0"/>
              <a:t>Students achieving level 3 or 4 are considered proficient.</a:t>
            </a:r>
          </a:p>
        </p:txBody>
      </p:sp>
    </p:spTree>
    <p:extLst>
      <p:ext uri="{BB962C8B-B14F-4D97-AF65-F5344CB8AC3E}">
        <p14:creationId xmlns:p14="http://schemas.microsoft.com/office/powerpoint/2010/main" val="1174608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2018-19 State Level Achievement* </a:t>
            </a:r>
            <a:endParaRPr lang="en-US" dirty="0"/>
          </a:p>
        </p:txBody>
      </p:sp>
      <p:sp>
        <p:nvSpPr>
          <p:cNvPr id="3" name="Slide Number Placeholder 2"/>
          <p:cNvSpPr>
            <a:spLocks noGrp="1"/>
          </p:cNvSpPr>
          <p:nvPr>
            <p:ph type="sldNum" sz="quarter" idx="4"/>
          </p:nvPr>
        </p:nvSpPr>
        <p:spPr/>
        <p:txBody>
          <a:bodyPr/>
          <a:lstStyle/>
          <a:p>
            <a:fld id="{8A0BAB59-E1FB-40DE-BF54-BC3526BEF81F}" type="slidenum">
              <a:rPr lang="en-US" smtClean="0"/>
              <a:pPr/>
              <a:t>9</a:t>
            </a:fld>
            <a:endParaRPr lang="en-US"/>
          </a:p>
        </p:txBody>
      </p:sp>
      <p:pic>
        <p:nvPicPr>
          <p:cNvPr id="5" name="Picture 4" title="Image of percent of students at each level of achievement in Oregon 2018-2019"/>
          <p:cNvPicPr>
            <a:picLocks noChangeAspect="1"/>
          </p:cNvPicPr>
          <p:nvPr/>
        </p:nvPicPr>
        <p:blipFill>
          <a:blip r:embed="rId3"/>
          <a:stretch>
            <a:fillRect/>
          </a:stretch>
        </p:blipFill>
        <p:spPr>
          <a:xfrm>
            <a:off x="168812" y="1412516"/>
            <a:ext cx="8711796" cy="4229201"/>
          </a:xfrm>
          <a:prstGeom prst="rect">
            <a:avLst/>
          </a:prstGeom>
        </p:spPr>
      </p:pic>
      <p:sp>
        <p:nvSpPr>
          <p:cNvPr id="7" name="TextBox 6"/>
          <p:cNvSpPr txBox="1"/>
          <p:nvPr/>
        </p:nvSpPr>
        <p:spPr>
          <a:xfrm>
            <a:off x="1523351" y="5841191"/>
            <a:ext cx="6002718" cy="646331"/>
          </a:xfrm>
          <a:prstGeom prst="rect">
            <a:avLst/>
          </a:prstGeom>
          <a:noFill/>
        </p:spPr>
        <p:txBody>
          <a:bodyPr wrap="square" rtlCol="0">
            <a:spAutoFit/>
          </a:bodyPr>
          <a:lstStyle/>
          <a:p>
            <a:r>
              <a:rPr lang="en-US" dirty="0" smtClean="0"/>
              <a:t>*Based on unofficial 2018-19 OSAS Science Assessment Data.</a:t>
            </a:r>
          </a:p>
          <a:p>
            <a:r>
              <a:rPr lang="en-US" dirty="0" smtClean="0"/>
              <a:t>Achievement of a level 3 score or higher indicates proficiency. </a:t>
            </a:r>
            <a:endParaRPr lang="en-US" dirty="0"/>
          </a:p>
        </p:txBody>
      </p:sp>
    </p:spTree>
    <p:extLst>
      <p:ext uri="{BB962C8B-B14F-4D97-AF65-F5344CB8AC3E}">
        <p14:creationId xmlns:p14="http://schemas.microsoft.com/office/powerpoint/2010/main" val="968274593"/>
      </p:ext>
    </p:extLst>
  </p:cSld>
  <p:clrMapOvr>
    <a:masterClrMapping/>
  </p:clrMapOvr>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7837AEFF-8D99-48F0-9B65-23E66CA0866F}"/>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Template March 2019.potx" id="{8F04E96B-83B4-4B2F-89B2-3150D294CC40}" vid="{8B20BE8A-E528-4E24-AFBF-70FAB0D74E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2020-03-06T08:00:00+00:00</Remediation_x0020_Date>
    <Estimated_x0020_Creation_x0020_Date xmlns="826a7eb6-1fc1-4229-aedf-6a10bdcdc31e" xsi:nil="true"/>
    <Priority xmlns="826a7eb6-1fc1-4229-aedf-6a10bdcdc31e">New</Priority>
  </documentManagement>
</p:properties>
</file>

<file path=customXml/itemProps1.xml><?xml version="1.0" encoding="utf-8"?>
<ds:datastoreItem xmlns:ds="http://schemas.openxmlformats.org/officeDocument/2006/customXml" ds:itemID="{90AAD67E-9EC4-4112-AAAB-80F9795B63F4}"/>
</file>

<file path=customXml/itemProps2.xml><?xml version="1.0" encoding="utf-8"?>
<ds:datastoreItem xmlns:ds="http://schemas.openxmlformats.org/officeDocument/2006/customXml" ds:itemID="{3BFAAEE0-A080-4FF2-A719-FA1308DC4465}"/>
</file>

<file path=customXml/itemProps3.xml><?xml version="1.0" encoding="utf-8"?>
<ds:datastoreItem xmlns:ds="http://schemas.openxmlformats.org/officeDocument/2006/customXml" ds:itemID="{62F5CFDC-205F-4569-B5C2-18252D86D328}"/>
</file>

<file path=docProps/app.xml><?xml version="1.0" encoding="utf-8"?>
<Properties xmlns="http://schemas.openxmlformats.org/officeDocument/2006/extended-properties" xmlns:vt="http://schemas.openxmlformats.org/officeDocument/2006/docPropsVTypes">
  <Template>ODE Powerpoint Template March 2019</Template>
  <TotalTime>9742</TotalTime>
  <Words>2733</Words>
  <Application>Microsoft Office PowerPoint</Application>
  <PresentationFormat>On-screen Show (4:3)</PresentationFormat>
  <Paragraphs>190</Paragraphs>
  <Slides>19</Slides>
  <Notes>19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ODE_Powerpoint - pattern background</vt:lpstr>
      <vt:lpstr>ODE_Powerpoint</vt:lpstr>
      <vt:lpstr>2018-2019 Science Assessment Reporting</vt:lpstr>
      <vt:lpstr>Goals for this session</vt:lpstr>
      <vt:lpstr>Oregon Statewide Assessment System Science Assessment  </vt:lpstr>
      <vt:lpstr>Significant Changes to the Standards</vt:lpstr>
      <vt:lpstr>  (Retired) OAKS Science Item</vt:lpstr>
      <vt:lpstr> (New) OSAS Science Item</vt:lpstr>
      <vt:lpstr>Oregon Statewide Assessment System Science Assessment  (cont’d)</vt:lpstr>
      <vt:lpstr>Achievement Level Cut Scores</vt:lpstr>
      <vt:lpstr>2018-19 State Level Achievement* </vt:lpstr>
      <vt:lpstr>Data Available in Online Reporting System (ORS)</vt:lpstr>
      <vt:lpstr>Available Data</vt:lpstr>
      <vt:lpstr>Data Available in ODE’s Systems</vt:lpstr>
      <vt:lpstr>Achievement Data Insight Validation</vt:lpstr>
      <vt:lpstr>Accountability Reporting</vt:lpstr>
      <vt:lpstr>Oregon’s Statewide Assessment System</vt:lpstr>
      <vt:lpstr>Appropriate Use of Assessment Results</vt:lpstr>
      <vt:lpstr>Communication Toolkit</vt:lpstr>
      <vt:lpstr>Additional Resources</vt:lpstr>
      <vt:lpstr>Here to Help Please Contact Us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ODE Template Slides</dc:title>
  <dc:creator>BOYD Meg - ODE.</dc:creator>
  <cp:lastModifiedBy>LEDOUX Renee - ODE</cp:lastModifiedBy>
  <cp:revision>81</cp:revision>
  <cp:lastPrinted>2019-07-15T14:37:29Z</cp:lastPrinted>
  <dcterms:created xsi:type="dcterms:W3CDTF">2019-03-28T15:03:22Z</dcterms:created>
  <dcterms:modified xsi:type="dcterms:W3CDTF">2020-03-06T17:24:23Z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