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145175-F2BC-4318-AFEE-F7CCBFD15C2C}">
  <a:tblStyle styleId="{72145175-F2BC-4318-AFEE-F7CCBFD15C2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841" autoAdjust="0"/>
  </p:normalViewPr>
  <p:slideViewPr>
    <p:cSldViewPr snapToGrid="0">
      <p:cViewPr varScale="1">
        <p:scale>
          <a:sx n="89" d="100"/>
          <a:sy n="89" d="100"/>
        </p:scale>
        <p:origin x="22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de/educator-resources/assessment/Pages/default.aspx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f3f1950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8f3f195091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228600" lvl="0" indent="0" rtl="0">
              <a:buFont typeface="Arial" panose="020B0604020202020204" pitchFamily="34" charset="0"/>
              <a:buNone/>
            </a:pPr>
            <a:r>
              <a:rPr lang="en-US" sz="1200" b="0" i="1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Oregon Department of Education has developed an Oregon Statewide</a:t>
            </a:r>
            <a:r>
              <a:rPr lang="en-US" sz="1200" b="0" i="1" u="none" strike="noStrike" cap="none" baseline="0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Assessment System professional development series </a:t>
            </a:r>
            <a:r>
              <a:rPr lang="en-US" sz="1200" b="0" i="1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 further</a:t>
            </a:r>
            <a:r>
              <a:rPr lang="en-US" sz="1200" b="0" i="1" u="none" strike="noStrike" cap="none" baseline="0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support district efforts</a:t>
            </a:r>
            <a:r>
              <a:rPr lang="en-US" sz="1200" b="0" i="1" u="none" strike="noStrike" cap="none" baseline="0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 building a balanced assessment system and </a:t>
            </a:r>
            <a:r>
              <a:rPr lang="en-US" sz="1200" b="0" i="1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their efforts in the</a:t>
            </a:r>
            <a:r>
              <a:rPr lang="en-US" sz="1200" b="0" i="1" u="none" strike="noStrike" cap="none" baseline="0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implementation of the Oregon Statewide Assessment System: Interim Assessment System.</a:t>
            </a:r>
          </a:p>
          <a:p>
            <a:pPr marL="228600" lvl="0" indent="0" rtl="0">
              <a:buFont typeface="Arial" panose="020B0604020202020204" pitchFamily="34" charset="0"/>
              <a:buNone/>
            </a:pPr>
            <a:endParaRPr lang="en-US" sz="1400" b="0" dirty="0" smtClean="0">
              <a:effectLst/>
            </a:endParaRPr>
          </a:p>
          <a:p>
            <a:pPr marL="228600" lvl="0" indent="0" rtl="0">
              <a:buFont typeface="Arial" panose="020B0604020202020204" pitchFamily="34" charset="0"/>
              <a:buNone/>
            </a:pPr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Throughout the fall months, in collaboration with Oregon ESDs and districts, ODE will be providing six webinar training sessions to be provided live and then recorded and made available on </a:t>
            </a:r>
            <a:r>
              <a:rPr lang="en-US" sz="1200" b="0" i="0" u="none" strike="noStrike" cap="none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ODE’s Interim Assessment webpage</a:t>
            </a:r>
            <a:r>
              <a:rPr lang="en-US" sz="1200" b="0" i="0" u="none" strike="noStrike" cap="none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28600" lvl="0" indent="0" rtl="0">
              <a:buFont typeface="Arial" panose="020B0604020202020204" pitchFamily="34" charset="0"/>
              <a:buNone/>
            </a:pPr>
            <a:endParaRPr lang="en-US" sz="1200" b="0" i="0" u="none" strike="noStrike" cap="none" dirty="0" smtClean="0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0" rtl="0">
              <a:buFont typeface="Arial" panose="020B0604020202020204" pitchFamily="34" charset="0"/>
              <a:buNone/>
            </a:pPr>
            <a:r>
              <a:rPr lang="en-US" sz="1200" b="0" i="0" u="none" strike="noStrike" cap="none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However, these presentations will be made available year-round</a:t>
            </a:r>
            <a:r>
              <a:rPr lang="en-US" sz="1200" b="0" i="0" u="none" strike="noStrike" cap="none" baseline="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on the Oregon Department of Education’s Interim Assessment webpage under the Interim Professional Development</a:t>
            </a:r>
            <a:r>
              <a:rPr lang="en-US" sz="1200" b="0" i="0" u="none" strike="noStrike" cap="none" baseline="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Materials expandable folder.</a:t>
            </a:r>
            <a:endParaRPr lang="en-US" sz="1200" b="0" i="0" u="none" strike="noStrike" cap="none" dirty="0" smtClean="0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8f3f195091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f3f19509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8f3f195091_0_5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u="none" dirty="0"/>
              <a:t>The purpose of this series is to help district- and school-based teams improve their systems of teaching and learning using </a:t>
            </a:r>
            <a:r>
              <a:rPr lang="en-US" dirty="0" smtClean="0"/>
              <a:t>the tools and resources provided in </a:t>
            </a:r>
            <a:r>
              <a:rPr lang="en-US" b="0" dirty="0" smtClean="0"/>
              <a:t>a balanced assessment system. </a:t>
            </a:r>
            <a:endParaRPr sz="1200" b="0" u="none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b="0" u="none" dirty="0" smtClean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u="none" dirty="0" smtClean="0"/>
              <a:t>[</a:t>
            </a:r>
            <a:r>
              <a:rPr lang="en-US" sz="1200" b="0" u="none" dirty="0"/>
              <a:t>Click for </a:t>
            </a:r>
            <a:r>
              <a:rPr lang="en-US" sz="1200" b="0" u="none" dirty="0" smtClean="0"/>
              <a:t>animation]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u="none" dirty="0"/>
              <a:t>All participants will build assessment literacy and connect </a:t>
            </a:r>
            <a:r>
              <a:rPr lang="en-US" sz="1200" b="0" u="none" dirty="0" smtClean="0"/>
              <a:t>formative assessment practices, interim assessments, </a:t>
            </a:r>
            <a:r>
              <a:rPr lang="en-US" sz="1200" b="0" u="none" dirty="0"/>
              <a:t>and </a:t>
            </a:r>
            <a:r>
              <a:rPr lang="en-US" sz="1200" b="0" u="none" dirty="0" smtClean="0"/>
              <a:t>summative assessments</a:t>
            </a:r>
            <a:r>
              <a:rPr lang="en-US" sz="1200" b="0" u="none" baseline="0" dirty="0" smtClean="0"/>
              <a:t> </a:t>
            </a:r>
            <a:r>
              <a:rPr lang="en-US" sz="1200" b="0" u="none" dirty="0" smtClean="0"/>
              <a:t>to </a:t>
            </a:r>
            <a:r>
              <a:rPr lang="en-US" sz="1200" b="0" u="none" dirty="0"/>
              <a:t>continually improve access and outcomes for each and every learner in their classroom, school, and district.</a:t>
            </a:r>
            <a:endParaRPr sz="1200" b="0" u="none" dirty="0"/>
          </a:p>
        </p:txBody>
      </p:sp>
      <p:sp>
        <p:nvSpPr>
          <p:cNvPr id="93" name="Google Shape;93;g8f3f195091_0_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f3f19509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8f3f195091_0_2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u="none" dirty="0"/>
              <a:t>This series consists of six videos that will guide participants through each aspect of Oregon Statewide Assessment System: Interim Assessment System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r>
              <a:rPr lang="en-US" sz="1100" dirty="0" smtClean="0">
                <a:solidFill>
                  <a:srgbClr val="000000"/>
                </a:solidFill>
              </a:rPr>
              <a:t>Session</a:t>
            </a:r>
            <a:r>
              <a:rPr lang="en-US" sz="1100" baseline="0" dirty="0" smtClean="0">
                <a:solidFill>
                  <a:srgbClr val="000000"/>
                </a:solidFill>
              </a:rPr>
              <a:t> 1 - </a:t>
            </a:r>
            <a:r>
              <a:rPr lang="en-US" sz="1100" dirty="0" smtClean="0">
                <a:solidFill>
                  <a:srgbClr val="000000"/>
                </a:solidFill>
              </a:rPr>
              <a:t>Understanding </a:t>
            </a:r>
            <a:r>
              <a:rPr lang="en-US" sz="1100" dirty="0">
                <a:solidFill>
                  <a:srgbClr val="000000"/>
                </a:solidFill>
              </a:rPr>
              <a:t>a Balanced Assessment </a:t>
            </a:r>
            <a:r>
              <a:rPr lang="en-US" sz="1100" dirty="0" smtClean="0">
                <a:solidFill>
                  <a:srgbClr val="000000"/>
                </a:solidFill>
              </a:rPr>
              <a:t>System –</a:t>
            </a:r>
            <a:r>
              <a:rPr lang="en-US" sz="1100" baseline="0" dirty="0" smtClean="0">
                <a:solidFill>
                  <a:srgbClr val="000000"/>
                </a:solidFill>
              </a:rPr>
              <a:t> </a:t>
            </a:r>
            <a:r>
              <a:rPr lang="en-US" sz="1100" dirty="0" smtClean="0">
                <a:solidFill>
                  <a:srgbClr val="000000"/>
                </a:solidFill>
              </a:rPr>
              <a:t>participants will gain familiarity with the difference in assessments within the Oregon Statewide Assessment System</a:t>
            </a: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endParaRPr sz="1500" dirty="0">
              <a:solidFill>
                <a:srgbClr val="000000"/>
              </a:solidFill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In Session</a:t>
            </a:r>
            <a:r>
              <a:rPr lang="en-US" sz="1100" baseline="0" dirty="0" smtClean="0">
                <a:solidFill>
                  <a:srgbClr val="000000"/>
                </a:solidFill>
              </a:rPr>
              <a:t> 2 - </a:t>
            </a:r>
            <a:r>
              <a:rPr lang="en-US" sz="1100" dirty="0" smtClean="0">
                <a:solidFill>
                  <a:srgbClr val="000000"/>
                </a:solidFill>
              </a:rPr>
              <a:t>Overview </a:t>
            </a:r>
            <a:r>
              <a:rPr lang="en-US" sz="1100" dirty="0">
                <a:solidFill>
                  <a:srgbClr val="000000"/>
                </a:solidFill>
              </a:rPr>
              <a:t>of the OSAS Interim Assessment </a:t>
            </a:r>
            <a:r>
              <a:rPr lang="en-US" sz="1100" dirty="0" smtClean="0">
                <a:solidFill>
                  <a:srgbClr val="000000"/>
                </a:solidFill>
              </a:rPr>
              <a:t>System – individuals will gain further knowledge</a:t>
            </a:r>
            <a:r>
              <a:rPr lang="en-US" sz="1100" baseline="0" dirty="0" smtClean="0">
                <a:solidFill>
                  <a:srgbClr val="000000"/>
                </a:solidFill>
              </a:rPr>
              <a:t> about the Interim Assessment System and be able to </a:t>
            </a:r>
            <a:r>
              <a:rPr lang="en-US" sz="1100" baseline="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</a:t>
            </a:r>
            <a:r>
              <a:rPr lang="en-US" sz="11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dentify the different components and types of interim assessments available within the Interim Assessment System.</a:t>
            </a:r>
            <a:endParaRPr lang="en-US" sz="11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endParaRPr sz="1100" dirty="0">
              <a:solidFill>
                <a:srgbClr val="000000"/>
              </a:solidFill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For Session 3</a:t>
            </a:r>
            <a:r>
              <a:rPr lang="en-US" sz="1100" baseline="0" dirty="0" smtClean="0">
                <a:solidFill>
                  <a:srgbClr val="000000"/>
                </a:solidFill>
              </a:rPr>
              <a:t> - </a:t>
            </a:r>
            <a:r>
              <a:rPr lang="en-US" sz="1100" dirty="0" smtClean="0">
                <a:solidFill>
                  <a:srgbClr val="000000"/>
                </a:solidFill>
              </a:rPr>
              <a:t>Using Interim Assessments in the Context of Instructional Practices – educators will engage and</a:t>
            </a:r>
            <a:r>
              <a:rPr lang="en-US" sz="1100" baseline="0" dirty="0" smtClean="0">
                <a:solidFill>
                  <a:srgbClr val="000000"/>
                </a:solidFill>
              </a:rPr>
              <a:t> </a:t>
            </a:r>
            <a:r>
              <a:rPr lang="en-US" sz="1100" baseline="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xplore how interim assessments can be utilized across the different content areas of ELA, Math, and Science. It is important to note Session 3 will be broken out into content specific</a:t>
            </a:r>
            <a:r>
              <a:rPr lang="en-US" sz="1100" baseline="0" dirty="0" smtClean="0">
                <a:latin typeface="Calibri"/>
                <a:ea typeface="Calibri"/>
                <a:cs typeface="Calibri"/>
                <a:sym typeface="Calibri"/>
              </a:rPr>
              <a:t> topics to allow educators to take a deeper look into the interim assessments including use cases.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endParaRPr lang="en-US" sz="1100" baseline="0" dirty="0" smtClea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Session</a:t>
            </a:r>
            <a:r>
              <a:rPr lang="en-US" sz="1100" baseline="0" dirty="0" smtClean="0">
                <a:solidFill>
                  <a:srgbClr val="000000"/>
                </a:solidFill>
              </a:rPr>
              <a:t> 4 - </a:t>
            </a:r>
            <a:r>
              <a:rPr lang="en-US" sz="1100" dirty="0" smtClean="0">
                <a:solidFill>
                  <a:srgbClr val="000000"/>
                </a:solidFill>
              </a:rPr>
              <a:t>Interim </a:t>
            </a:r>
            <a:r>
              <a:rPr lang="en-US" sz="1100" dirty="0">
                <a:solidFill>
                  <a:srgbClr val="000000"/>
                </a:solidFill>
              </a:rPr>
              <a:t>Assessment Administration: Guidance and </a:t>
            </a:r>
            <a:r>
              <a:rPr lang="en-US" sz="1100" dirty="0" smtClean="0">
                <a:solidFill>
                  <a:srgbClr val="000000"/>
                </a:solidFill>
              </a:rPr>
              <a:t>Support – addresses the technical</a:t>
            </a:r>
            <a:r>
              <a:rPr lang="en-US" sz="1100" baseline="0" dirty="0" smtClean="0">
                <a:solidFill>
                  <a:srgbClr val="000000"/>
                </a:solidFill>
              </a:rPr>
              <a:t> aspect of </a:t>
            </a:r>
            <a:r>
              <a:rPr lang="en-US" sz="1100" baseline="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dentifying Identify how to access the Interim Assessment System through the</a:t>
            </a:r>
            <a:r>
              <a:rPr lang="en-US" sz="1100" baseline="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OSAS Portal</a:t>
            </a:r>
            <a:r>
              <a:rPr lang="en-US" sz="1100" u="none" strike="noStrike" cap="none" baseline="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and administer tests.</a:t>
            </a:r>
            <a:endParaRPr lang="en-US" sz="110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endParaRPr lang="en-US" sz="1100" dirty="0" smtClean="0">
              <a:solidFill>
                <a:srgbClr val="000000"/>
              </a:solidFill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In</a:t>
            </a:r>
            <a:r>
              <a:rPr lang="en-US" sz="1100" baseline="0" dirty="0" smtClean="0">
                <a:solidFill>
                  <a:srgbClr val="000000"/>
                </a:solidFill>
              </a:rPr>
              <a:t> Session 5 - </a:t>
            </a:r>
            <a:r>
              <a:rPr lang="en-US" sz="1100" dirty="0" smtClean="0">
                <a:solidFill>
                  <a:srgbClr val="000000"/>
                </a:solidFill>
              </a:rPr>
              <a:t>Accessing </a:t>
            </a:r>
            <a:r>
              <a:rPr lang="en-US" sz="1100" dirty="0">
                <a:solidFill>
                  <a:srgbClr val="000000"/>
                </a:solidFill>
              </a:rPr>
              <a:t>Interim Assessment Data to Inform Instructional </a:t>
            </a:r>
            <a:r>
              <a:rPr lang="en-US" sz="1100" dirty="0" smtClean="0">
                <a:solidFill>
                  <a:srgbClr val="000000"/>
                </a:solidFill>
              </a:rPr>
              <a:t>Practices – educators</a:t>
            </a:r>
            <a:r>
              <a:rPr lang="en-US" sz="1100" baseline="0" dirty="0" smtClean="0">
                <a:solidFill>
                  <a:srgbClr val="000000"/>
                </a:solidFill>
              </a:rPr>
              <a:t> will learn how to navigate and 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to access the interim assessment data in the OSAS Portal and interpret the different available reports available to improve instructional</a:t>
            </a:r>
            <a:r>
              <a:rPr lang="en-US" sz="1100" baseline="0" dirty="0" smtClean="0">
                <a:latin typeface="Calibri"/>
                <a:ea typeface="Calibri"/>
                <a:cs typeface="Calibri"/>
                <a:sym typeface="Calibri"/>
              </a:rPr>
              <a:t> practices for students.</a:t>
            </a:r>
            <a:endParaRPr lang="en-US" sz="110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endParaRPr sz="1100" dirty="0">
              <a:solidFill>
                <a:srgbClr val="000000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endParaRPr lang="en-US" sz="1100" dirty="0" smtClean="0">
              <a:solidFill>
                <a:srgbClr val="000000"/>
              </a:solidFill>
            </a:endParaRP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  <a:tabLst/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Finally Session 6 - Exploring </a:t>
            </a:r>
            <a:r>
              <a:rPr lang="en-US" sz="1100" dirty="0">
                <a:solidFill>
                  <a:srgbClr val="000000"/>
                </a:solidFill>
              </a:rPr>
              <a:t>Tools for Teachers and Using Formative Assessment </a:t>
            </a:r>
            <a:r>
              <a:rPr lang="en-US" sz="1100" dirty="0" smtClean="0">
                <a:solidFill>
                  <a:srgbClr val="000000"/>
                </a:solidFill>
              </a:rPr>
              <a:t>Practices – teachers will make connections to </a:t>
            </a:r>
            <a:r>
              <a:rPr lang="en-US" sz="1100" dirty="0" smtClean="0">
                <a:latin typeface="Calibri"/>
                <a:ea typeface="Calibri"/>
                <a:cs typeface="Calibri"/>
                <a:sym typeface="Calibri"/>
              </a:rPr>
              <a:t>the Interim Assessment System with playlists of instructional resources in Tools for Teachers, while supporting the formative assessment process.</a:t>
            </a:r>
            <a:endParaRPr lang="en-US" sz="110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AutoNum type="arabicPeriod"/>
            </a:pPr>
            <a:endParaRPr sz="11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0" name="Google Shape;100;g8f3f195091_0_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f3f19509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8f3f195091_0_17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u="none" dirty="0" smtClean="0"/>
              <a:t>In addition to these</a:t>
            </a:r>
            <a:r>
              <a:rPr lang="en-US" sz="1200" b="0" u="none" baseline="0" dirty="0" smtClean="0"/>
              <a:t> professional development resources, the ODE Assessment team is available to support districts and schools with general or content specific assessment questions.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u="none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u="none" baseline="0" dirty="0" smtClean="0"/>
              <a:t>For contact information including email or telephone, please visit the ODE Assessment homepage and select the Assessment Contact button.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u="none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u="none" baseline="0" dirty="0" smtClean="0"/>
              <a:t>Once you have </a:t>
            </a:r>
            <a:r>
              <a:rPr lang="en-US" sz="1200" b="0" u="none" dirty="0" smtClean="0"/>
              <a:t>completed this</a:t>
            </a:r>
            <a:r>
              <a:rPr lang="en-US" sz="1200" b="0" u="none" baseline="0" dirty="0" smtClean="0"/>
              <a:t> Interim Assessment System </a:t>
            </a:r>
            <a:r>
              <a:rPr lang="en-US" sz="1200" b="0" u="none" dirty="0" smtClean="0"/>
              <a:t>Overview, </a:t>
            </a:r>
            <a:r>
              <a:rPr lang="en-US" sz="1200" b="0" u="none" baseline="0" dirty="0" smtClean="0"/>
              <a:t>please navigate to Session 1: </a:t>
            </a:r>
            <a:r>
              <a:rPr lang="en-US" sz="1200" dirty="0" smtClean="0">
                <a:solidFill>
                  <a:srgbClr val="000000"/>
                </a:solidFill>
              </a:rPr>
              <a:t>Understanding a Balanced Assessment System</a:t>
            </a:r>
            <a:endParaRPr lang="en-US" sz="1800" dirty="0" smtClean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b="0" u="none" baseline="0" dirty="0" smtClean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u="none" dirty="0" smtClean="0"/>
              <a:t>Additionally, information specific to the Interim Assessment System,</a:t>
            </a:r>
            <a:r>
              <a:rPr lang="en-US" sz="1200" b="0" u="none" baseline="0" dirty="0" smtClean="0"/>
              <a:t> </a:t>
            </a:r>
            <a:r>
              <a:rPr lang="en-US" sz="1200" b="0" u="none" dirty="0" smtClean="0"/>
              <a:t>including</a:t>
            </a:r>
            <a:r>
              <a:rPr lang="en-US" sz="1200" b="0" u="none" baseline="0" dirty="0" smtClean="0"/>
              <a:t> supporting resources and additional session presentations, </a:t>
            </a:r>
            <a:r>
              <a:rPr lang="en-US" sz="1200" b="0" u="none" dirty="0" smtClean="0"/>
              <a:t>are available on</a:t>
            </a:r>
            <a:r>
              <a:rPr lang="en-US" sz="1200" b="0" u="none" baseline="0" dirty="0" smtClean="0"/>
              <a:t> the ODE Interim Assessment webpage.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b="0" u="none" baseline="0" dirty="0" smtClean="0"/>
          </a:p>
        </p:txBody>
      </p:sp>
      <p:sp>
        <p:nvSpPr>
          <p:cNvPr id="108" name="Google Shape;108;g8f3f195091_0_17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Slide">
  <p:cSld name="no pattern_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Picture with Caption">
  <p:cSld name="no pattern_Picture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>
            <a:spLocks noGrp="1"/>
          </p:cNvSpPr>
          <p:nvPr>
            <p:ph type="pic" idx="2"/>
          </p:nvPr>
        </p:nvSpPr>
        <p:spPr>
          <a:xfrm>
            <a:off x="3887391" y="1999818"/>
            <a:ext cx="4629150" cy="386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629841" y="3613978"/>
            <a:ext cx="2949178" cy="224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111581"/>
            <a:ext cx="1285876" cy="502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111581"/>
            <a:ext cx="1285876" cy="502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111581"/>
            <a:ext cx="1285876" cy="502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go/Title">
  <p:cSld name="Logo/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628650" y="4462480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4" name="Google Shape;7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11090" y="678080"/>
            <a:ext cx="4655428" cy="2315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628650" y="199848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628650" y="3427255"/>
            <a:ext cx="7886700" cy="27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Blank">
  <p:cSld name="1_Blank"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5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1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9144001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300" cy="10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solidFill>
                  <a:schemeClr val="dk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2" name="Google Shape;82;p15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Logo only">
  <p:cSld name="no pattern_Logo only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39081" y="615148"/>
            <a:ext cx="4296302" cy="213658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619597" y="293598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6" name="Google Shape;26;p3" descr="Decorative blue swoosh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400138"/>
            <a:ext cx="9144000" cy="210353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and Content">
  <p:cSld name="no pattern_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92024" y="2748246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wo Content">
  <p:cSld name="no pattern_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558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46563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mparison">
  <p:cSld name="no pattern_Comparis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584574" y="3372933"/>
            <a:ext cx="3868340" cy="2240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583884" y="2471440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583884" y="3372934"/>
            <a:ext cx="3887391" cy="224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Blank">
  <p:cSld name="no pattern_Blank"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7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7" name="Google Shape;47;p7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3_Blank">
  <p:cSld name="no pattern_3_Blank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8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20178" y="138546"/>
            <a:ext cx="8924544" cy="793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8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52" y="5594283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1_Blank">
  <p:cSld name="no pattern_1_Blank">
    <p:bg>
      <p:bgPr>
        <a:solidFill>
          <a:schemeClr val="accen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6" name="Google Shape;5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0611" y="53562"/>
            <a:ext cx="1972448" cy="98091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ntent with Caption">
  <p:cSld name="no pattern_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3887391" y="1992834"/>
            <a:ext cx="4629150" cy="386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629841" y="3593039"/>
            <a:ext cx="2949178" cy="2275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Decorative blue swoosh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-1" y="-902"/>
            <a:ext cx="9144001" cy="2075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 descr="Decorative blue bar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" descr="Oregon Department of Education Logo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an.farley@state.or.us" TargetMode="External"/><Relationship Id="rId7" Type="http://schemas.openxmlformats.org/officeDocument/2006/relationships/hyperlink" Target="mailto:ben.wolcott@state.or.u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hyperlink" Target="mailto:tony.bertrand@state.or.us" TargetMode="External"/><Relationship Id="rId5" Type="http://schemas.openxmlformats.org/officeDocument/2006/relationships/hyperlink" Target="mailto:andrew.byerley@state.or.us" TargetMode="External"/><Relationship Id="rId4" Type="http://schemas.openxmlformats.org/officeDocument/2006/relationships/hyperlink" Target="mailto:noelle.gorbett@state.or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>
            <a:spLocks noGrp="1"/>
          </p:cNvSpPr>
          <p:nvPr>
            <p:ph type="title"/>
          </p:nvPr>
        </p:nvSpPr>
        <p:spPr>
          <a:xfrm>
            <a:off x="0" y="3865341"/>
            <a:ext cx="9144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9"/>
              <a:buNone/>
            </a:pPr>
            <a:r>
              <a:rPr lang="en-US" sz="3563" dirty="0"/>
              <a:t>Oregon Statewide Assessment System:</a:t>
            </a:r>
            <a:endParaRPr sz="3563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9"/>
              <a:buNone/>
            </a:pPr>
            <a:r>
              <a:rPr lang="en-US" sz="3563" dirty="0"/>
              <a:t>Interim Assessment System</a:t>
            </a:r>
            <a:br>
              <a:rPr lang="en-US" sz="3563" dirty="0"/>
            </a:br>
            <a:r>
              <a:rPr lang="en-US" sz="1440" dirty="0"/>
              <a:t/>
            </a:r>
            <a:br>
              <a:rPr lang="en-US" sz="1440" dirty="0"/>
            </a:br>
            <a:r>
              <a:rPr lang="en-US" sz="3563" dirty="0">
                <a:solidFill>
                  <a:srgbClr val="0F75BC"/>
                </a:solidFill>
              </a:rPr>
              <a:t>Overview of Webinar Series</a:t>
            </a:r>
            <a:r>
              <a:rPr lang="en-US" sz="3563" dirty="0"/>
              <a:t/>
            </a:r>
            <a:br>
              <a:rPr lang="en-US" sz="3563" dirty="0"/>
            </a:br>
            <a:r>
              <a:rPr lang="en-US" sz="2790" dirty="0"/>
              <a:t/>
            </a:r>
            <a:br>
              <a:rPr lang="en-US" sz="2790" dirty="0"/>
            </a:br>
            <a:r>
              <a:rPr lang="en-US" sz="2187" b="0" dirty="0"/>
              <a:t>Office of Teaching, Learning, and Assessment</a:t>
            </a: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3169740" y="0"/>
            <a:ext cx="5974200" cy="10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Purpose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465675" y="2094500"/>
            <a:ext cx="8223300" cy="43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/>
              <a:t>The Oregon Statewide Assessment webinar series is designed to help teams of educators and administrators improve their teaching and learning systems using the tools and resources provided in a </a:t>
            </a:r>
            <a:r>
              <a:rPr lang="en-US" b="1" dirty="0" smtClean="0"/>
              <a:t>balanced </a:t>
            </a:r>
            <a:r>
              <a:rPr lang="en-US" b="1" dirty="0"/>
              <a:t>assessment</a:t>
            </a:r>
            <a:r>
              <a:rPr lang="en-US" dirty="0"/>
              <a:t> system.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/>
              <a:t>Participants will build assessment literacy by </a:t>
            </a:r>
            <a:r>
              <a:rPr lang="en-US" b="1" dirty="0"/>
              <a:t>connecting formative assessment practices, interim assessments, and summative assessments</a:t>
            </a:r>
            <a:r>
              <a:rPr lang="en-US" dirty="0"/>
              <a:t> to continually improve access and outcomes for each and every learner in their care.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5789068" y="90425"/>
            <a:ext cx="2906400" cy="10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rgbClr val="000000"/>
                </a:solidFill>
              </a:rPr>
              <a:t>Session Guide</a:t>
            </a:r>
            <a:endParaRPr>
              <a:solidFill>
                <a:srgbClr val="000000"/>
              </a:solidFill>
            </a:endParaRPr>
          </a:p>
        </p:txBody>
      </p:sp>
      <p:graphicFrame>
        <p:nvGraphicFramePr>
          <p:cNvPr id="103" name="Google Shape;103;p18" descr="This table outlines the 6 webinars included in this series" title="Session Guide Table"/>
          <p:cNvGraphicFramePr/>
          <p:nvPr>
            <p:extLst>
              <p:ext uri="{D42A27DB-BD31-4B8C-83A1-F6EECF244321}">
                <p14:modId xmlns:p14="http://schemas.microsoft.com/office/powerpoint/2010/main" val="2098294837"/>
              </p:ext>
            </p:extLst>
          </p:nvPr>
        </p:nvGraphicFramePr>
        <p:xfrm>
          <a:off x="253465" y="1103751"/>
          <a:ext cx="8649925" cy="5331865"/>
        </p:xfrm>
        <a:graphic>
          <a:graphicData uri="http://schemas.openxmlformats.org/drawingml/2006/table">
            <a:tbl>
              <a:tblPr firstRow="1" bandRow="1">
                <a:noFill/>
                <a:tableStyleId>{72145175-F2BC-4318-AFEE-F7CCBFD15C2C}</a:tableStyleId>
              </a:tblPr>
              <a:tblGrid>
                <a:gridCol w="93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Session</a:t>
                      </a:r>
                      <a:endParaRPr sz="1800" b="1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Title</a:t>
                      </a:r>
                      <a:endParaRPr sz="1800" b="1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</a:t>
                      </a:r>
                      <a:endParaRPr sz="1800" b="1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Understanding a Balanced 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Assessment System</a:t>
                      </a:r>
                      <a:endParaRPr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Gain </a:t>
                      </a: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familiarity with the difference in assessments within the Oregon Statewide Assessment System</a:t>
                      </a:r>
                      <a:endParaRPr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Overview of the OSAS 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Interim Assessment System</a:t>
                      </a:r>
                      <a:endParaRPr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US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Identify the different components and types of interim assessments available within the Interim Assessment System.</a:t>
                      </a:r>
                      <a:endParaRPr lang="en-US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Using Interim Assessments in the Context of Instructional Practices</a:t>
                      </a:r>
                      <a:endParaRPr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Explore how interim assessments can be utilized across the different content areas of ELA, Math, and Science</a:t>
                      </a:r>
                      <a:endParaRPr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Interim Assessment Administration: Guidance and Support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Identify how to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access the Interim Assessment System through the OSAS Portal</a:t>
                      </a:r>
                      <a:r>
                        <a:rPr lang="en-US" u="none" strike="noStrike" cap="none" baseline="0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administer tests.</a:t>
                      </a:r>
                      <a:endParaRPr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Accessing Interim Assessment Data to Inform Instructional Practices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Identify how to access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interim </a:t>
                      </a: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assessment data in the OSAS Portal and interpret the different available reports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available.</a:t>
                      </a:r>
                      <a:endParaRPr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9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Exploring Tools for Teachers and 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Using Formative Assessment Practices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Connect the Interim Assessment System with playlists of instructional resources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 </a:t>
                      </a: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Tools for Teachers, </a:t>
                      </a:r>
                      <a:r>
                        <a:rPr lang="en-US" dirty="0" smtClean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while  supporting the </a:t>
                      </a: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formative assessment process.</a:t>
                      </a:r>
                      <a:endParaRPr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>
            <a:spLocks noGrp="1"/>
          </p:cNvSpPr>
          <p:nvPr>
            <p:ph type="title"/>
          </p:nvPr>
        </p:nvSpPr>
        <p:spPr>
          <a:xfrm>
            <a:off x="3169740" y="0"/>
            <a:ext cx="5974200" cy="10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Assessment Team </a:t>
            </a:r>
            <a:endParaRPr sz="4000">
              <a:solidFill>
                <a:schemeClr val="lt1"/>
              </a:solidFill>
            </a:endParaRPr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Contact Information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11" name="Google Shape;111;p19"/>
          <p:cNvSpPr txBox="1">
            <a:spLocks noGrp="1"/>
          </p:cNvSpPr>
          <p:nvPr>
            <p:ph type="body" idx="1"/>
          </p:nvPr>
        </p:nvSpPr>
        <p:spPr>
          <a:xfrm>
            <a:off x="362550" y="2256500"/>
            <a:ext cx="8418900" cy="3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b="1" u="sng" dirty="0">
                <a:solidFill>
                  <a:schemeClr val="hlink"/>
                </a:solidFill>
                <a:hlinkClick r:id="rId3"/>
              </a:rPr>
              <a:t>Dan Farley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i="1" dirty="0"/>
              <a:t>Director of Assessment </a:t>
            </a:r>
            <a:endParaRPr i="1" dirty="0"/>
          </a:p>
          <a:p>
            <a:pPr marL="914400" lvl="1" indent="-279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457200" lvl="0" indent="-400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b="1" u="sng" dirty="0">
                <a:solidFill>
                  <a:schemeClr val="hlink"/>
                </a:solidFill>
                <a:hlinkClick r:id="rId4"/>
              </a:rPr>
              <a:t>Noelle </a:t>
            </a:r>
            <a:r>
              <a:rPr lang="en-US" sz="2700" b="1" u="sng" dirty="0" err="1">
                <a:solidFill>
                  <a:schemeClr val="hlink"/>
                </a:solidFill>
                <a:hlinkClick r:id="rId4"/>
              </a:rPr>
              <a:t>Gorbett</a:t>
            </a:r>
            <a:r>
              <a:rPr lang="en-US" sz="2700" b="1" dirty="0"/>
              <a:t>: </a:t>
            </a:r>
            <a:r>
              <a:rPr lang="en-US" sz="2700" i="1" dirty="0"/>
              <a:t>Science Assessment</a:t>
            </a:r>
            <a:endParaRPr sz="2700" i="1" dirty="0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i="1" dirty="0"/>
          </a:p>
          <a:p>
            <a:pPr marL="457200" lvl="0" indent="-400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b="1" u="sng" dirty="0">
                <a:solidFill>
                  <a:schemeClr val="hlink"/>
                </a:solidFill>
                <a:hlinkClick r:id="rId5"/>
              </a:rPr>
              <a:t>Andrew </a:t>
            </a:r>
            <a:r>
              <a:rPr lang="en-US" sz="2700" b="1" u="sng" dirty="0" err="1">
                <a:solidFill>
                  <a:schemeClr val="hlink"/>
                </a:solidFill>
                <a:hlinkClick r:id="rId5"/>
              </a:rPr>
              <a:t>Byerley</a:t>
            </a:r>
            <a:r>
              <a:rPr lang="en-US" sz="2700" b="1" dirty="0"/>
              <a:t>:</a:t>
            </a:r>
            <a:r>
              <a:rPr lang="en-US" sz="2700" i="1" dirty="0"/>
              <a:t> Mathematics Assessment </a:t>
            </a:r>
            <a:endParaRPr sz="2700" i="1" dirty="0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i="1" dirty="0"/>
          </a:p>
          <a:p>
            <a:pPr marL="457200" lvl="0" indent="-400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b="1" u="sng" dirty="0">
                <a:solidFill>
                  <a:schemeClr val="hlink"/>
                </a:solidFill>
                <a:hlinkClick r:id="rId6"/>
              </a:rPr>
              <a:t>Tony Bertrand</a:t>
            </a:r>
            <a:r>
              <a:rPr lang="en-US" sz="2700" b="1" dirty="0"/>
              <a:t>:</a:t>
            </a:r>
            <a:r>
              <a:rPr lang="en-US" sz="2700" i="1" dirty="0"/>
              <a:t> ELA and Social Sciences Assessment </a:t>
            </a:r>
            <a:endParaRPr sz="2700" i="1" dirty="0"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i="1" dirty="0"/>
          </a:p>
          <a:p>
            <a:pPr marL="457200" lvl="0" indent="-400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b="1" u="sng" dirty="0">
                <a:solidFill>
                  <a:schemeClr val="hlink"/>
                </a:solidFill>
                <a:hlinkClick r:id="rId7"/>
              </a:rPr>
              <a:t>Ben Wolcott</a:t>
            </a:r>
            <a:r>
              <a:rPr lang="en-US" sz="2700" b="1" dirty="0"/>
              <a:t>: </a:t>
            </a:r>
            <a:r>
              <a:rPr lang="en-US" sz="2700" i="1" dirty="0"/>
              <a:t>English Language Proficiency Assessment</a:t>
            </a:r>
            <a:endParaRPr sz="2700" i="1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i="1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DE_Powerpoint">
  <a:themeElements>
    <a:clrScheme name="ODE Color Theme">
      <a:dk1>
        <a:srgbClr val="000000"/>
      </a:dk1>
      <a:lt1>
        <a:srgbClr val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E426A0BE1DCD4282029129806F0353" ma:contentTypeVersion="8" ma:contentTypeDescription="Create a new document." ma:contentTypeScope="" ma:versionID="2fa6e710697f4022c0d5a648e4491bb5">
  <xsd:schema xmlns:xsd="http://www.w3.org/2001/XMLSchema" xmlns:xs="http://www.w3.org/2001/XMLSchema" xmlns:p="http://schemas.microsoft.com/office/2006/metadata/properties" xmlns:ns1="http://schemas.microsoft.com/sharepoint/v3" xmlns:ns2="826a7eb6-1fc1-4229-aedf-6a10bdcdc31e" xmlns:ns3="54031767-dd6d-417c-ab73-583408f47564" targetNamespace="http://schemas.microsoft.com/office/2006/metadata/properties" ma:root="true" ma:fieldsID="256e605d0e29d97c9081fe2632c68745" ns1:_="" ns2:_="" ns3:_="">
    <xsd:import namespace="http://schemas.microsoft.com/sharepoint/v3"/>
    <xsd:import namespace="826a7eb6-1fc1-4229-aedf-6a10bdcdc31e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a7eb6-1fc1-4229-aedf-6a10bdcdc31e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imated_x0020_Creation_x0020_Date xmlns="826a7eb6-1fc1-4229-aedf-6a10bdcdc31e" xsi:nil="true"/>
    <Remediation_x0020_Date xmlns="826a7eb6-1fc1-4229-aedf-6a10bdcdc31e">2020-08-19T16:44:58+00:00</Remediation_x0020_Date>
    <PublishingExpirationDate xmlns="http://schemas.microsoft.com/sharepoint/v3" xsi:nil="true"/>
    <PublishingStartDate xmlns="http://schemas.microsoft.com/sharepoint/v3" xsi:nil="true"/>
    <Priority xmlns="826a7eb6-1fc1-4229-aedf-6a10bdcdc31e">New</Priority>
  </documentManagement>
</p:properties>
</file>

<file path=customXml/itemProps1.xml><?xml version="1.0" encoding="utf-8"?>
<ds:datastoreItem xmlns:ds="http://schemas.openxmlformats.org/officeDocument/2006/customXml" ds:itemID="{B34AB2DB-874F-4511-8E9A-C0482FF7EA1F}"/>
</file>

<file path=customXml/itemProps2.xml><?xml version="1.0" encoding="utf-8"?>
<ds:datastoreItem xmlns:ds="http://schemas.openxmlformats.org/officeDocument/2006/customXml" ds:itemID="{286873D4-B5C0-47A2-A01F-F590172EFCB9}"/>
</file>

<file path=customXml/itemProps3.xml><?xml version="1.0" encoding="utf-8"?>
<ds:datastoreItem xmlns:ds="http://schemas.openxmlformats.org/officeDocument/2006/customXml" ds:itemID="{2749922A-6F00-4225-90C5-427E4B4852CC}"/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843</Words>
  <Application>Microsoft Office PowerPoint</Application>
  <PresentationFormat>On-screen Show 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ODE_Powerpoint</vt:lpstr>
      <vt:lpstr>Oregon Statewide Assessment System: Interim Assessment System  Overview of Webinar Series  Office of Teaching, Learning, and Assessment</vt:lpstr>
      <vt:lpstr>Purpose</vt:lpstr>
      <vt:lpstr>Session Guide</vt:lpstr>
      <vt:lpstr>Assessment Team 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Oregon Statewide Assessment System: Interim Assessment System  Overview of Webinar Series  Office of Teaching, Learning, and Assessment</dc:title>
  <dc:creator>RHOADES Lacey - ODE</dc:creator>
  <cp:lastModifiedBy>"RhoadesL"</cp:lastModifiedBy>
  <cp:revision>11</cp:revision>
  <dcterms:modified xsi:type="dcterms:W3CDTF">2020-08-19T16:44:20Z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0x010100ACE426A0BE1DCD4282029129806F0353</vt:lpwstr>
  </property>
</Properties>
</file>